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png" ContentType="image/pn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211448" y="3766184"/>
            <a:ext cx="2886075" cy="2886075"/>
          </a:xfrm>
          <a:custGeom>
            <a:avLst/>
            <a:gdLst/>
            <a:ahLst/>
            <a:cxnLst/>
            <a:rect l="l" t="t" r="r" b="b"/>
            <a:pathLst>
              <a:path w="2886075" h="2886075">
                <a:moveTo>
                  <a:pt x="1442974" y="0"/>
                </a:moveTo>
                <a:lnTo>
                  <a:pt x="1394375" y="803"/>
                </a:lnTo>
                <a:lnTo>
                  <a:pt x="1346179" y="3195"/>
                </a:lnTo>
                <a:lnTo>
                  <a:pt x="1298410" y="7151"/>
                </a:lnTo>
                <a:lnTo>
                  <a:pt x="1251094" y="12646"/>
                </a:lnTo>
                <a:lnTo>
                  <a:pt x="1204256" y="19654"/>
                </a:lnTo>
                <a:lnTo>
                  <a:pt x="1157921" y="28150"/>
                </a:lnTo>
                <a:lnTo>
                  <a:pt x="1112115" y="38110"/>
                </a:lnTo>
                <a:lnTo>
                  <a:pt x="1066863" y="49507"/>
                </a:lnTo>
                <a:lnTo>
                  <a:pt x="1022190" y="62316"/>
                </a:lnTo>
                <a:lnTo>
                  <a:pt x="978121" y="76513"/>
                </a:lnTo>
                <a:lnTo>
                  <a:pt x="934681" y="92072"/>
                </a:lnTo>
                <a:lnTo>
                  <a:pt x="891897" y="108967"/>
                </a:lnTo>
                <a:lnTo>
                  <a:pt x="849792" y="127174"/>
                </a:lnTo>
                <a:lnTo>
                  <a:pt x="808393" y="146666"/>
                </a:lnTo>
                <a:lnTo>
                  <a:pt x="767725" y="167420"/>
                </a:lnTo>
                <a:lnTo>
                  <a:pt x="727812" y="189409"/>
                </a:lnTo>
                <a:lnTo>
                  <a:pt x="688681" y="212609"/>
                </a:lnTo>
                <a:lnTo>
                  <a:pt x="650355" y="236994"/>
                </a:lnTo>
                <a:lnTo>
                  <a:pt x="612862" y="262539"/>
                </a:lnTo>
                <a:lnTo>
                  <a:pt x="576225" y="289218"/>
                </a:lnTo>
                <a:lnTo>
                  <a:pt x="540470" y="317007"/>
                </a:lnTo>
                <a:lnTo>
                  <a:pt x="505623" y="345880"/>
                </a:lnTo>
                <a:lnTo>
                  <a:pt x="471708" y="375812"/>
                </a:lnTo>
                <a:lnTo>
                  <a:pt x="438751" y="406777"/>
                </a:lnTo>
                <a:lnTo>
                  <a:pt x="406777" y="438751"/>
                </a:lnTo>
                <a:lnTo>
                  <a:pt x="375812" y="471708"/>
                </a:lnTo>
                <a:lnTo>
                  <a:pt x="345880" y="505623"/>
                </a:lnTo>
                <a:lnTo>
                  <a:pt x="317007" y="540470"/>
                </a:lnTo>
                <a:lnTo>
                  <a:pt x="289218" y="576225"/>
                </a:lnTo>
                <a:lnTo>
                  <a:pt x="262539" y="612862"/>
                </a:lnTo>
                <a:lnTo>
                  <a:pt x="236994" y="650355"/>
                </a:lnTo>
                <a:lnTo>
                  <a:pt x="212609" y="688681"/>
                </a:lnTo>
                <a:lnTo>
                  <a:pt x="189409" y="727812"/>
                </a:lnTo>
                <a:lnTo>
                  <a:pt x="167420" y="767725"/>
                </a:lnTo>
                <a:lnTo>
                  <a:pt x="146666" y="808393"/>
                </a:lnTo>
                <a:lnTo>
                  <a:pt x="127174" y="849792"/>
                </a:lnTo>
                <a:lnTo>
                  <a:pt x="108967" y="891897"/>
                </a:lnTo>
                <a:lnTo>
                  <a:pt x="92072" y="934681"/>
                </a:lnTo>
                <a:lnTo>
                  <a:pt x="76513" y="978121"/>
                </a:lnTo>
                <a:lnTo>
                  <a:pt x="62316" y="1022190"/>
                </a:lnTo>
                <a:lnTo>
                  <a:pt x="49507" y="1066863"/>
                </a:lnTo>
                <a:lnTo>
                  <a:pt x="38110" y="1112115"/>
                </a:lnTo>
                <a:lnTo>
                  <a:pt x="28150" y="1157921"/>
                </a:lnTo>
                <a:lnTo>
                  <a:pt x="19654" y="1204256"/>
                </a:lnTo>
                <a:lnTo>
                  <a:pt x="12646" y="1251094"/>
                </a:lnTo>
                <a:lnTo>
                  <a:pt x="7151" y="1298410"/>
                </a:lnTo>
                <a:lnTo>
                  <a:pt x="3195" y="1346179"/>
                </a:lnTo>
                <a:lnTo>
                  <a:pt x="803" y="1394375"/>
                </a:lnTo>
                <a:lnTo>
                  <a:pt x="0" y="1442973"/>
                </a:lnTo>
                <a:lnTo>
                  <a:pt x="803" y="1491577"/>
                </a:lnTo>
                <a:lnTo>
                  <a:pt x="3195" y="1539779"/>
                </a:lnTo>
                <a:lnTo>
                  <a:pt x="7151" y="1587553"/>
                </a:lnTo>
                <a:lnTo>
                  <a:pt x="12646" y="1634874"/>
                </a:lnTo>
                <a:lnTo>
                  <a:pt x="19654" y="1681716"/>
                </a:lnTo>
                <a:lnTo>
                  <a:pt x="28150" y="1728056"/>
                </a:lnTo>
                <a:lnTo>
                  <a:pt x="38110" y="1773866"/>
                </a:lnTo>
                <a:lnTo>
                  <a:pt x="49507" y="1819123"/>
                </a:lnTo>
                <a:lnTo>
                  <a:pt x="62316" y="1863800"/>
                </a:lnTo>
                <a:lnTo>
                  <a:pt x="76513" y="1907873"/>
                </a:lnTo>
                <a:lnTo>
                  <a:pt x="92072" y="1951316"/>
                </a:lnTo>
                <a:lnTo>
                  <a:pt x="108967" y="1994105"/>
                </a:lnTo>
                <a:lnTo>
                  <a:pt x="127174" y="2036213"/>
                </a:lnTo>
                <a:lnTo>
                  <a:pt x="146666" y="2077615"/>
                </a:lnTo>
                <a:lnTo>
                  <a:pt x="167420" y="2118287"/>
                </a:lnTo>
                <a:lnTo>
                  <a:pt x="189409" y="2158203"/>
                </a:lnTo>
                <a:lnTo>
                  <a:pt x="212609" y="2197338"/>
                </a:lnTo>
                <a:lnTo>
                  <a:pt x="236994" y="2235666"/>
                </a:lnTo>
                <a:lnTo>
                  <a:pt x="262539" y="2273162"/>
                </a:lnTo>
                <a:lnTo>
                  <a:pt x="289218" y="2309802"/>
                </a:lnTo>
                <a:lnTo>
                  <a:pt x="317007" y="2345559"/>
                </a:lnTo>
                <a:lnTo>
                  <a:pt x="345880" y="2380409"/>
                </a:lnTo>
                <a:lnTo>
                  <a:pt x="375812" y="2414326"/>
                </a:lnTo>
                <a:lnTo>
                  <a:pt x="406777" y="2447285"/>
                </a:lnTo>
                <a:lnTo>
                  <a:pt x="438751" y="2479261"/>
                </a:lnTo>
                <a:lnTo>
                  <a:pt x="471708" y="2510229"/>
                </a:lnTo>
                <a:lnTo>
                  <a:pt x="505623" y="2540163"/>
                </a:lnTo>
                <a:lnTo>
                  <a:pt x="540470" y="2569037"/>
                </a:lnTo>
                <a:lnTo>
                  <a:pt x="576225" y="2596828"/>
                </a:lnTo>
                <a:lnTo>
                  <a:pt x="612862" y="2623509"/>
                </a:lnTo>
                <a:lnTo>
                  <a:pt x="650355" y="2649055"/>
                </a:lnTo>
                <a:lnTo>
                  <a:pt x="688681" y="2673441"/>
                </a:lnTo>
                <a:lnTo>
                  <a:pt x="727812" y="2696642"/>
                </a:lnTo>
                <a:lnTo>
                  <a:pt x="767725" y="2718633"/>
                </a:lnTo>
                <a:lnTo>
                  <a:pt x="808393" y="2739388"/>
                </a:lnTo>
                <a:lnTo>
                  <a:pt x="849792" y="2758882"/>
                </a:lnTo>
                <a:lnTo>
                  <a:pt x="891897" y="2777089"/>
                </a:lnTo>
                <a:lnTo>
                  <a:pt x="934681" y="2793985"/>
                </a:lnTo>
                <a:lnTo>
                  <a:pt x="978121" y="2809545"/>
                </a:lnTo>
                <a:lnTo>
                  <a:pt x="1022190" y="2823742"/>
                </a:lnTo>
                <a:lnTo>
                  <a:pt x="1066863" y="2836552"/>
                </a:lnTo>
                <a:lnTo>
                  <a:pt x="1112115" y="2847950"/>
                </a:lnTo>
                <a:lnTo>
                  <a:pt x="1157921" y="2857910"/>
                </a:lnTo>
                <a:lnTo>
                  <a:pt x="1204256" y="2866406"/>
                </a:lnTo>
                <a:lnTo>
                  <a:pt x="1251094" y="2873415"/>
                </a:lnTo>
                <a:lnTo>
                  <a:pt x="1298410" y="2878910"/>
                </a:lnTo>
                <a:lnTo>
                  <a:pt x="1346179" y="2882866"/>
                </a:lnTo>
                <a:lnTo>
                  <a:pt x="1394375" y="2885259"/>
                </a:lnTo>
                <a:lnTo>
                  <a:pt x="1442974" y="2886062"/>
                </a:lnTo>
                <a:lnTo>
                  <a:pt x="1491572" y="2885259"/>
                </a:lnTo>
                <a:lnTo>
                  <a:pt x="1539769" y="2882866"/>
                </a:lnTo>
                <a:lnTo>
                  <a:pt x="1587539" y="2878910"/>
                </a:lnTo>
                <a:lnTo>
                  <a:pt x="1634856" y="2873415"/>
                </a:lnTo>
                <a:lnTo>
                  <a:pt x="1681695" y="2866406"/>
                </a:lnTo>
                <a:lnTo>
                  <a:pt x="1728031" y="2857910"/>
                </a:lnTo>
                <a:lnTo>
                  <a:pt x="1773839" y="2847950"/>
                </a:lnTo>
                <a:lnTo>
                  <a:pt x="1819093" y="2836552"/>
                </a:lnTo>
                <a:lnTo>
                  <a:pt x="1863769" y="2823742"/>
                </a:lnTo>
                <a:lnTo>
                  <a:pt x="1907840" y="2809545"/>
                </a:lnTo>
                <a:lnTo>
                  <a:pt x="1951282" y="2793985"/>
                </a:lnTo>
                <a:lnTo>
                  <a:pt x="1994069" y="2777089"/>
                </a:lnTo>
                <a:lnTo>
                  <a:pt x="2036177" y="2758882"/>
                </a:lnTo>
                <a:lnTo>
                  <a:pt x="2077579" y="2739388"/>
                </a:lnTo>
                <a:lnTo>
                  <a:pt x="2118251" y="2718633"/>
                </a:lnTo>
                <a:lnTo>
                  <a:pt x="2158167" y="2696642"/>
                </a:lnTo>
                <a:lnTo>
                  <a:pt x="2197302" y="2673441"/>
                </a:lnTo>
                <a:lnTo>
                  <a:pt x="2235631" y="2649055"/>
                </a:lnTo>
                <a:lnTo>
                  <a:pt x="2273128" y="2623509"/>
                </a:lnTo>
                <a:lnTo>
                  <a:pt x="2309768" y="2596828"/>
                </a:lnTo>
                <a:lnTo>
                  <a:pt x="2345527" y="2569037"/>
                </a:lnTo>
                <a:lnTo>
                  <a:pt x="2380378" y="2540163"/>
                </a:lnTo>
                <a:lnTo>
                  <a:pt x="2414297" y="2510229"/>
                </a:lnTo>
                <a:lnTo>
                  <a:pt x="2447258" y="2479261"/>
                </a:lnTo>
                <a:lnTo>
                  <a:pt x="2479235" y="2447285"/>
                </a:lnTo>
                <a:lnTo>
                  <a:pt x="2510205" y="2414326"/>
                </a:lnTo>
                <a:lnTo>
                  <a:pt x="2540140" y="2380409"/>
                </a:lnTo>
                <a:lnTo>
                  <a:pt x="2569017" y="2345559"/>
                </a:lnTo>
                <a:lnTo>
                  <a:pt x="2596810" y="2309802"/>
                </a:lnTo>
                <a:lnTo>
                  <a:pt x="2623493" y="2273162"/>
                </a:lnTo>
                <a:lnTo>
                  <a:pt x="2649041" y="2235666"/>
                </a:lnTo>
                <a:lnTo>
                  <a:pt x="2673430" y="2197338"/>
                </a:lnTo>
                <a:lnTo>
                  <a:pt x="2696633" y="2158203"/>
                </a:lnTo>
                <a:lnTo>
                  <a:pt x="2718626" y="2118287"/>
                </a:lnTo>
                <a:lnTo>
                  <a:pt x="2739382" y="2077615"/>
                </a:lnTo>
                <a:lnTo>
                  <a:pt x="2758878" y="2036213"/>
                </a:lnTo>
                <a:lnTo>
                  <a:pt x="2777088" y="1994105"/>
                </a:lnTo>
                <a:lnTo>
                  <a:pt x="2793986" y="1951316"/>
                </a:lnTo>
                <a:lnTo>
                  <a:pt x="2809547" y="1907873"/>
                </a:lnTo>
                <a:lnTo>
                  <a:pt x="2823746" y="1863800"/>
                </a:lnTo>
                <a:lnTo>
                  <a:pt x="2836558" y="1819123"/>
                </a:lnTo>
                <a:lnTo>
                  <a:pt x="2847957" y="1773866"/>
                </a:lnTo>
                <a:lnTo>
                  <a:pt x="2857918" y="1728056"/>
                </a:lnTo>
                <a:lnTo>
                  <a:pt x="2866416" y="1681716"/>
                </a:lnTo>
                <a:lnTo>
                  <a:pt x="2873426" y="1634874"/>
                </a:lnTo>
                <a:lnTo>
                  <a:pt x="2878922" y="1587553"/>
                </a:lnTo>
                <a:lnTo>
                  <a:pt x="2882879" y="1539779"/>
                </a:lnTo>
                <a:lnTo>
                  <a:pt x="2885271" y="1491577"/>
                </a:lnTo>
                <a:lnTo>
                  <a:pt x="2886075" y="1442973"/>
                </a:lnTo>
                <a:lnTo>
                  <a:pt x="2885271" y="1394375"/>
                </a:lnTo>
                <a:lnTo>
                  <a:pt x="2882879" y="1346179"/>
                </a:lnTo>
                <a:lnTo>
                  <a:pt x="2878922" y="1298410"/>
                </a:lnTo>
                <a:lnTo>
                  <a:pt x="2873426" y="1251094"/>
                </a:lnTo>
                <a:lnTo>
                  <a:pt x="2866416" y="1204256"/>
                </a:lnTo>
                <a:lnTo>
                  <a:pt x="2857918" y="1157921"/>
                </a:lnTo>
                <a:lnTo>
                  <a:pt x="2847957" y="1112115"/>
                </a:lnTo>
                <a:lnTo>
                  <a:pt x="2836558" y="1066863"/>
                </a:lnTo>
                <a:lnTo>
                  <a:pt x="2823746" y="1022190"/>
                </a:lnTo>
                <a:lnTo>
                  <a:pt x="2809547" y="978121"/>
                </a:lnTo>
                <a:lnTo>
                  <a:pt x="2793986" y="934681"/>
                </a:lnTo>
                <a:lnTo>
                  <a:pt x="2777088" y="891897"/>
                </a:lnTo>
                <a:lnTo>
                  <a:pt x="2758878" y="849792"/>
                </a:lnTo>
                <a:lnTo>
                  <a:pt x="2739382" y="808393"/>
                </a:lnTo>
                <a:lnTo>
                  <a:pt x="2718626" y="767725"/>
                </a:lnTo>
                <a:lnTo>
                  <a:pt x="2696633" y="727812"/>
                </a:lnTo>
                <a:lnTo>
                  <a:pt x="2673430" y="688681"/>
                </a:lnTo>
                <a:lnTo>
                  <a:pt x="2649041" y="650355"/>
                </a:lnTo>
                <a:lnTo>
                  <a:pt x="2623493" y="612862"/>
                </a:lnTo>
                <a:lnTo>
                  <a:pt x="2596810" y="576225"/>
                </a:lnTo>
                <a:lnTo>
                  <a:pt x="2569017" y="540470"/>
                </a:lnTo>
                <a:lnTo>
                  <a:pt x="2540140" y="505623"/>
                </a:lnTo>
                <a:lnTo>
                  <a:pt x="2510205" y="471708"/>
                </a:lnTo>
                <a:lnTo>
                  <a:pt x="2479235" y="438751"/>
                </a:lnTo>
                <a:lnTo>
                  <a:pt x="2447258" y="406777"/>
                </a:lnTo>
                <a:lnTo>
                  <a:pt x="2414297" y="375812"/>
                </a:lnTo>
                <a:lnTo>
                  <a:pt x="2380378" y="345880"/>
                </a:lnTo>
                <a:lnTo>
                  <a:pt x="2345527" y="317007"/>
                </a:lnTo>
                <a:lnTo>
                  <a:pt x="2309768" y="289218"/>
                </a:lnTo>
                <a:lnTo>
                  <a:pt x="2273128" y="262539"/>
                </a:lnTo>
                <a:lnTo>
                  <a:pt x="2235631" y="236994"/>
                </a:lnTo>
                <a:lnTo>
                  <a:pt x="2197302" y="212609"/>
                </a:lnTo>
                <a:lnTo>
                  <a:pt x="2158167" y="189409"/>
                </a:lnTo>
                <a:lnTo>
                  <a:pt x="2118251" y="167420"/>
                </a:lnTo>
                <a:lnTo>
                  <a:pt x="2077579" y="146666"/>
                </a:lnTo>
                <a:lnTo>
                  <a:pt x="2036177" y="127174"/>
                </a:lnTo>
                <a:lnTo>
                  <a:pt x="1994069" y="108967"/>
                </a:lnTo>
                <a:lnTo>
                  <a:pt x="1951282" y="92072"/>
                </a:lnTo>
                <a:lnTo>
                  <a:pt x="1907840" y="76513"/>
                </a:lnTo>
                <a:lnTo>
                  <a:pt x="1863769" y="62316"/>
                </a:lnTo>
                <a:lnTo>
                  <a:pt x="1819093" y="49507"/>
                </a:lnTo>
                <a:lnTo>
                  <a:pt x="1773839" y="38110"/>
                </a:lnTo>
                <a:lnTo>
                  <a:pt x="1728031" y="28150"/>
                </a:lnTo>
                <a:lnTo>
                  <a:pt x="1681695" y="19654"/>
                </a:lnTo>
                <a:lnTo>
                  <a:pt x="1634856" y="12646"/>
                </a:lnTo>
                <a:lnTo>
                  <a:pt x="1587539" y="7151"/>
                </a:lnTo>
                <a:lnTo>
                  <a:pt x="1539769" y="3195"/>
                </a:lnTo>
                <a:lnTo>
                  <a:pt x="1491572" y="803"/>
                </a:lnTo>
                <a:lnTo>
                  <a:pt x="14429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310766" y="2908426"/>
            <a:ext cx="2115185" cy="1660525"/>
          </a:xfrm>
          <a:custGeom>
            <a:avLst/>
            <a:gdLst/>
            <a:ahLst/>
            <a:cxnLst/>
            <a:rect l="l" t="t" r="r" b="b"/>
            <a:pathLst>
              <a:path w="2115185" h="1660525">
                <a:moveTo>
                  <a:pt x="278257" y="0"/>
                </a:moveTo>
                <a:lnTo>
                  <a:pt x="0" y="407543"/>
                </a:lnTo>
                <a:lnTo>
                  <a:pt x="1636140" y="1524381"/>
                </a:lnTo>
                <a:lnTo>
                  <a:pt x="1543431" y="1660271"/>
                </a:lnTo>
                <a:lnTo>
                  <a:pt x="2114931" y="1552448"/>
                </a:lnTo>
                <a:lnTo>
                  <a:pt x="2032745" y="1116838"/>
                </a:lnTo>
                <a:lnTo>
                  <a:pt x="1914398" y="1116838"/>
                </a:lnTo>
                <a:lnTo>
                  <a:pt x="278257" y="0"/>
                </a:lnTo>
                <a:close/>
              </a:path>
              <a:path w="2115185" h="1660525">
                <a:moveTo>
                  <a:pt x="2007108" y="980948"/>
                </a:moveTo>
                <a:lnTo>
                  <a:pt x="1914398" y="1116838"/>
                </a:lnTo>
                <a:lnTo>
                  <a:pt x="2032745" y="1116838"/>
                </a:lnTo>
                <a:lnTo>
                  <a:pt x="2007108" y="980948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901" y="1871726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30" h="2193925">
                <a:moveTo>
                  <a:pt x="2522461" y="0"/>
                </a:moveTo>
                <a:lnTo>
                  <a:pt x="219342" y="0"/>
                </a:lnTo>
                <a:lnTo>
                  <a:pt x="175137" y="4454"/>
                </a:lnTo>
                <a:lnTo>
                  <a:pt x="133964" y="17232"/>
                </a:lnTo>
                <a:lnTo>
                  <a:pt x="96705" y="37451"/>
                </a:lnTo>
                <a:lnTo>
                  <a:pt x="64243" y="64230"/>
                </a:lnTo>
                <a:lnTo>
                  <a:pt x="37460" y="96688"/>
                </a:lnTo>
                <a:lnTo>
                  <a:pt x="17236" y="133945"/>
                </a:lnTo>
                <a:lnTo>
                  <a:pt x="4456" y="175119"/>
                </a:lnTo>
                <a:lnTo>
                  <a:pt x="0" y="219328"/>
                </a:lnTo>
                <a:lnTo>
                  <a:pt x="0" y="1974088"/>
                </a:lnTo>
                <a:lnTo>
                  <a:pt x="4456" y="2018261"/>
                </a:lnTo>
                <a:lnTo>
                  <a:pt x="17236" y="2059418"/>
                </a:lnTo>
                <a:lnTo>
                  <a:pt x="37460" y="2096672"/>
                </a:lnTo>
                <a:lnTo>
                  <a:pt x="64243" y="2129139"/>
                </a:lnTo>
                <a:lnTo>
                  <a:pt x="96705" y="2155932"/>
                </a:lnTo>
                <a:lnTo>
                  <a:pt x="133964" y="2176166"/>
                </a:lnTo>
                <a:lnTo>
                  <a:pt x="175137" y="2188956"/>
                </a:lnTo>
                <a:lnTo>
                  <a:pt x="219342" y="2193417"/>
                </a:lnTo>
                <a:lnTo>
                  <a:pt x="2522461" y="2193417"/>
                </a:lnTo>
                <a:lnTo>
                  <a:pt x="2566671" y="2188956"/>
                </a:lnTo>
                <a:lnTo>
                  <a:pt x="2607845" y="2176166"/>
                </a:lnTo>
                <a:lnTo>
                  <a:pt x="2645102" y="2155932"/>
                </a:lnTo>
                <a:lnTo>
                  <a:pt x="2677560" y="2129139"/>
                </a:lnTo>
                <a:lnTo>
                  <a:pt x="2704339" y="2096672"/>
                </a:lnTo>
                <a:lnTo>
                  <a:pt x="2724558" y="2059418"/>
                </a:lnTo>
                <a:lnTo>
                  <a:pt x="2737336" y="2018261"/>
                </a:lnTo>
                <a:lnTo>
                  <a:pt x="2741790" y="1974088"/>
                </a:lnTo>
                <a:lnTo>
                  <a:pt x="2741790" y="219328"/>
                </a:lnTo>
                <a:lnTo>
                  <a:pt x="2737336" y="175119"/>
                </a:lnTo>
                <a:lnTo>
                  <a:pt x="2724558" y="133945"/>
                </a:lnTo>
                <a:lnTo>
                  <a:pt x="2704339" y="96688"/>
                </a:lnTo>
                <a:lnTo>
                  <a:pt x="2677560" y="64230"/>
                </a:lnTo>
                <a:lnTo>
                  <a:pt x="2645102" y="37451"/>
                </a:lnTo>
                <a:lnTo>
                  <a:pt x="2607845" y="17232"/>
                </a:lnTo>
                <a:lnTo>
                  <a:pt x="2566671" y="4454"/>
                </a:lnTo>
                <a:lnTo>
                  <a:pt x="2522461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901" y="1871726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30" h="2193925">
                <a:moveTo>
                  <a:pt x="0" y="219328"/>
                </a:moveTo>
                <a:lnTo>
                  <a:pt x="4456" y="175119"/>
                </a:lnTo>
                <a:lnTo>
                  <a:pt x="17236" y="133945"/>
                </a:lnTo>
                <a:lnTo>
                  <a:pt x="37460" y="96688"/>
                </a:lnTo>
                <a:lnTo>
                  <a:pt x="64243" y="64230"/>
                </a:lnTo>
                <a:lnTo>
                  <a:pt x="96705" y="37451"/>
                </a:lnTo>
                <a:lnTo>
                  <a:pt x="133964" y="17232"/>
                </a:lnTo>
                <a:lnTo>
                  <a:pt x="175137" y="4454"/>
                </a:lnTo>
                <a:lnTo>
                  <a:pt x="219342" y="0"/>
                </a:lnTo>
                <a:lnTo>
                  <a:pt x="2522461" y="0"/>
                </a:lnTo>
                <a:lnTo>
                  <a:pt x="2566671" y="4454"/>
                </a:lnTo>
                <a:lnTo>
                  <a:pt x="2607845" y="17232"/>
                </a:lnTo>
                <a:lnTo>
                  <a:pt x="2645102" y="37451"/>
                </a:lnTo>
                <a:lnTo>
                  <a:pt x="2677560" y="64230"/>
                </a:lnTo>
                <a:lnTo>
                  <a:pt x="2704339" y="96688"/>
                </a:lnTo>
                <a:lnTo>
                  <a:pt x="2724558" y="133945"/>
                </a:lnTo>
                <a:lnTo>
                  <a:pt x="2737336" y="175119"/>
                </a:lnTo>
                <a:lnTo>
                  <a:pt x="2741790" y="219328"/>
                </a:lnTo>
                <a:lnTo>
                  <a:pt x="2741790" y="1974088"/>
                </a:lnTo>
                <a:lnTo>
                  <a:pt x="2737336" y="2018261"/>
                </a:lnTo>
                <a:lnTo>
                  <a:pt x="2724558" y="2059418"/>
                </a:lnTo>
                <a:lnTo>
                  <a:pt x="2704339" y="2096672"/>
                </a:lnTo>
                <a:lnTo>
                  <a:pt x="2677560" y="2129139"/>
                </a:lnTo>
                <a:lnTo>
                  <a:pt x="2645102" y="2155932"/>
                </a:lnTo>
                <a:lnTo>
                  <a:pt x="2607845" y="2176166"/>
                </a:lnTo>
                <a:lnTo>
                  <a:pt x="2566671" y="2188956"/>
                </a:lnTo>
                <a:lnTo>
                  <a:pt x="2522461" y="2193417"/>
                </a:lnTo>
                <a:lnTo>
                  <a:pt x="219342" y="2193417"/>
                </a:lnTo>
                <a:lnTo>
                  <a:pt x="175137" y="2188956"/>
                </a:lnTo>
                <a:lnTo>
                  <a:pt x="133964" y="2176166"/>
                </a:lnTo>
                <a:lnTo>
                  <a:pt x="96705" y="2155932"/>
                </a:lnTo>
                <a:lnTo>
                  <a:pt x="64243" y="2129139"/>
                </a:lnTo>
                <a:lnTo>
                  <a:pt x="37460" y="2096672"/>
                </a:lnTo>
                <a:lnTo>
                  <a:pt x="17236" y="2059418"/>
                </a:lnTo>
                <a:lnTo>
                  <a:pt x="4456" y="2018261"/>
                </a:lnTo>
                <a:lnTo>
                  <a:pt x="0" y="1974088"/>
                </a:lnTo>
                <a:lnTo>
                  <a:pt x="0" y="2193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24527" y="1661794"/>
            <a:ext cx="3821429" cy="407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6714" y="204342"/>
            <a:ext cx="7970570" cy="1257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345" y="1723771"/>
            <a:ext cx="8195309" cy="4097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Relationship Id="rId3" Type="http://schemas.openxmlformats.org/officeDocument/2006/relationships/image" Target="../media/image30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6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png"/><Relationship Id="rId10" Type="http://schemas.openxmlformats.org/officeDocument/2006/relationships/image" Target="../media/image56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Relationship Id="rId3" Type="http://schemas.openxmlformats.org/officeDocument/2006/relationships/image" Target="../media/image59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3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5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50">
              <a:latin typeface="Times New Roman"/>
              <a:cs typeface="Times New Roman"/>
            </a:endParaRPr>
          </a:p>
          <a:p>
            <a:pPr marL="907415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Cow`s </a:t>
            </a:r>
            <a:r>
              <a:rPr dirty="0" sz="4400">
                <a:latin typeface="Calibri"/>
                <a:cs typeface="Calibri"/>
              </a:rPr>
              <a:t>Milk </a:t>
            </a:r>
            <a:r>
              <a:rPr dirty="0" sz="4400" spc="-20">
                <a:latin typeface="Calibri"/>
                <a:cs typeface="Calibri"/>
              </a:rPr>
              <a:t>Protein</a:t>
            </a:r>
            <a:r>
              <a:rPr dirty="0" sz="4400" spc="-40">
                <a:latin typeface="Calibri"/>
                <a:cs typeface="Calibri"/>
              </a:rPr>
              <a:t> </a:t>
            </a:r>
            <a:r>
              <a:rPr dirty="0" sz="4400" spc="-10">
                <a:latin typeface="Calibri"/>
                <a:cs typeface="Calibri"/>
              </a:rPr>
              <a:t>Allergy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334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507616" y="5361635"/>
            <a:ext cx="6126480" cy="875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374775" algn="l"/>
                <a:tab pos="2515235" algn="l"/>
                <a:tab pos="4361815" algn="l"/>
              </a:tabLst>
            </a:pPr>
            <a:r>
              <a:rPr dirty="0" sz="3200" spc="-185">
                <a:latin typeface="Arial"/>
                <a:cs typeface="Arial"/>
              </a:rPr>
              <a:t>CO</a:t>
            </a:r>
            <a:r>
              <a:rPr dirty="0" sz="3200" spc="-225">
                <a:latin typeface="Arial"/>
                <a:cs typeface="Arial"/>
              </a:rPr>
              <a:t>W</a:t>
            </a:r>
            <a:r>
              <a:rPr dirty="0" sz="3200" spc="-245">
                <a:latin typeface="Arial"/>
                <a:cs typeface="Arial"/>
              </a:rPr>
              <a:t>`</a:t>
            </a:r>
            <a:r>
              <a:rPr dirty="0" sz="3200" spc="-360">
                <a:latin typeface="Arial"/>
                <a:cs typeface="Arial"/>
              </a:rPr>
              <a:t>s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-210">
                <a:latin typeface="Arial"/>
                <a:cs typeface="Arial"/>
              </a:rPr>
              <a:t>M</a:t>
            </a:r>
            <a:r>
              <a:rPr dirty="0" sz="3200" spc="50">
                <a:latin typeface="Arial"/>
                <a:cs typeface="Arial"/>
              </a:rPr>
              <a:t>IL</a:t>
            </a:r>
            <a:r>
              <a:rPr dirty="0" sz="3200" spc="85">
                <a:latin typeface="Arial"/>
                <a:cs typeface="Arial"/>
              </a:rPr>
              <a:t>K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-220">
                <a:latin typeface="Arial"/>
                <a:cs typeface="Arial"/>
              </a:rPr>
              <a:t>PR</a:t>
            </a:r>
            <a:r>
              <a:rPr dirty="0" sz="3200" spc="-245">
                <a:latin typeface="Arial"/>
                <a:cs typeface="Arial"/>
              </a:rPr>
              <a:t>O</a:t>
            </a:r>
            <a:r>
              <a:rPr dirty="0" sz="3200" spc="-125">
                <a:latin typeface="Arial"/>
                <a:cs typeface="Arial"/>
              </a:rPr>
              <a:t>TEIN</a:t>
            </a:r>
            <a:r>
              <a:rPr dirty="0" sz="3200">
                <a:latin typeface="Arial"/>
                <a:cs typeface="Arial"/>
              </a:rPr>
              <a:t>	</a:t>
            </a:r>
            <a:r>
              <a:rPr dirty="0" sz="3200" spc="-160">
                <a:latin typeface="Arial"/>
                <a:cs typeface="Arial"/>
              </a:rPr>
              <a:t>ALLERGY</a:t>
            </a:r>
            <a:endParaRPr sz="320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  <a:spcBef>
                <a:spcPts val="45"/>
              </a:spcBef>
              <a:tabLst>
                <a:tab pos="805180" algn="l"/>
                <a:tab pos="2199005" algn="l"/>
              </a:tabLst>
            </a:pPr>
            <a:r>
              <a:rPr dirty="0" sz="2400" spc="-80">
                <a:latin typeface="Arial"/>
                <a:cs typeface="Arial"/>
              </a:rPr>
              <a:t>Eyad	</a:t>
            </a:r>
            <a:r>
              <a:rPr dirty="0" sz="2400" spc="-10">
                <a:latin typeface="Arial"/>
                <a:cs typeface="Arial"/>
              </a:rPr>
              <a:t>Altamimi,	</a:t>
            </a:r>
            <a:r>
              <a:rPr dirty="0" sz="2400" spc="-130">
                <a:latin typeface="Arial"/>
                <a:cs typeface="Arial"/>
              </a:rPr>
              <a:t>MD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908810">
              <a:lnSpc>
                <a:spcPct val="100000"/>
              </a:lnSpc>
            </a:pPr>
            <a:r>
              <a:rPr dirty="0" sz="4400" spc="-5"/>
              <a:t>Agenda </a:t>
            </a:r>
            <a:r>
              <a:rPr dirty="0" sz="4400"/>
              <a:t>of the</a:t>
            </a:r>
            <a:r>
              <a:rPr dirty="0" sz="4400" spc="-85"/>
              <a:t> </a:t>
            </a:r>
            <a:r>
              <a:rPr dirty="0" sz="4400" spc="-15"/>
              <a:t>talk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6662420" cy="2828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Definitions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 spc="-5">
                <a:latin typeface="Calibri"/>
                <a:cs typeface="Calibri"/>
              </a:rPr>
              <a:t>Epidemiology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11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Pathogenesis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 spc="-5">
                <a:latin typeface="Calibri"/>
                <a:cs typeface="Calibri"/>
              </a:rPr>
              <a:t>Diagnosis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60">
                <a:latin typeface="Calibri"/>
                <a:cs typeface="Calibri"/>
              </a:rPr>
              <a:t>CMPA</a:t>
            </a:r>
            <a:r>
              <a:rPr dirty="0" sz="3200" spc="-9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Management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 spc="-15">
                <a:latin typeface="Calibri"/>
                <a:cs typeface="Calibri"/>
              </a:rPr>
              <a:t>prevention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387475">
              <a:lnSpc>
                <a:spcPct val="100000"/>
              </a:lnSpc>
            </a:pPr>
            <a:r>
              <a:rPr dirty="0" sz="4400" spc="-20"/>
              <a:t>Adverse Food</a:t>
            </a:r>
            <a:r>
              <a:rPr dirty="0" sz="4400" spc="-15"/>
              <a:t> </a:t>
            </a:r>
            <a:r>
              <a:rPr dirty="0" sz="4400" spc="-10"/>
              <a:t>Reaction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7801609" cy="3154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Broad </a:t>
            </a:r>
            <a:r>
              <a:rPr dirty="0" sz="3200" spc="-10">
                <a:latin typeface="Calibri"/>
                <a:cs typeface="Calibri"/>
              </a:rPr>
              <a:t>term indicating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link between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an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ingestion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20">
                <a:latin typeface="Calibri"/>
                <a:cs typeface="Calibri"/>
              </a:rPr>
              <a:t>food </a:t>
            </a:r>
            <a:r>
              <a:rPr dirty="0" sz="3200">
                <a:latin typeface="Calibri"/>
                <a:cs typeface="Calibri"/>
              </a:rPr>
              <a:t>and an abnormal</a:t>
            </a:r>
            <a:r>
              <a:rPr dirty="0" sz="3200" spc="8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response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Reproducible adverse </a:t>
            </a:r>
            <a:r>
              <a:rPr dirty="0" sz="3200" spc="-5">
                <a:latin typeface="Calibri"/>
                <a:cs typeface="Calibri"/>
              </a:rPr>
              <a:t>reactions </a:t>
            </a:r>
            <a:r>
              <a:rPr dirty="0" sz="3200" spc="-20">
                <a:latin typeface="Calibri"/>
                <a:cs typeface="Calibri"/>
              </a:rPr>
              <a:t>may </a:t>
            </a:r>
            <a:r>
              <a:rPr dirty="0" sz="3200">
                <a:latin typeface="Calibri"/>
                <a:cs typeface="Calibri"/>
              </a:rPr>
              <a:t>be </a:t>
            </a:r>
            <a:r>
              <a:rPr dirty="0" sz="3200" spc="-5">
                <a:latin typeface="Calibri"/>
                <a:cs typeface="Calibri"/>
              </a:rPr>
              <a:t>caused 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20">
                <a:latin typeface="Calibri"/>
                <a:cs typeface="Calibri"/>
              </a:rPr>
              <a:t>toxin,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pharmacologic </a:t>
            </a:r>
            <a:r>
              <a:rPr dirty="0" sz="3200" spc="-25">
                <a:latin typeface="Calibri"/>
                <a:cs typeface="Calibri"/>
              </a:rPr>
              <a:t>effect, </a:t>
            </a:r>
            <a:r>
              <a:rPr dirty="0" sz="3200">
                <a:latin typeface="Calibri"/>
                <a:cs typeface="Calibri"/>
              </a:rPr>
              <a:t>an  </a:t>
            </a:r>
            <a:r>
              <a:rPr dirty="0" sz="3200" spc="-5">
                <a:latin typeface="Calibri"/>
                <a:cs typeface="Calibri"/>
              </a:rPr>
              <a:t>immunologic response, or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0">
                <a:latin typeface="Calibri"/>
                <a:cs typeface="Calibri"/>
              </a:rPr>
              <a:t>metabolic</a:t>
            </a:r>
            <a:r>
              <a:rPr dirty="0" sz="3200" spc="1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disorder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4800" y="6211887"/>
            <a:ext cx="3078226" cy="34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3564" y="1556854"/>
            <a:ext cx="7776845" cy="46084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86"/>
            <a:ext cx="8948540" cy="6324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515104"/>
            <a:ext cx="3048096" cy="342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8600" y="1828800"/>
            <a:ext cx="3657600" cy="4686300"/>
          </a:xfrm>
          <a:custGeom>
            <a:avLst/>
            <a:gdLst/>
            <a:ahLst/>
            <a:cxnLst/>
            <a:rect l="l" t="t" r="r" b="b"/>
            <a:pathLst>
              <a:path w="3657600" h="4686300">
                <a:moveTo>
                  <a:pt x="3048000" y="0"/>
                </a:moveTo>
                <a:lnTo>
                  <a:pt x="609612" y="0"/>
                </a:lnTo>
                <a:lnTo>
                  <a:pt x="561972" y="1834"/>
                </a:lnTo>
                <a:lnTo>
                  <a:pt x="515334" y="7245"/>
                </a:lnTo>
                <a:lnTo>
                  <a:pt x="469834" y="16099"/>
                </a:lnTo>
                <a:lnTo>
                  <a:pt x="425609" y="28260"/>
                </a:lnTo>
                <a:lnTo>
                  <a:pt x="382793" y="43592"/>
                </a:lnTo>
                <a:lnTo>
                  <a:pt x="341521" y="61959"/>
                </a:lnTo>
                <a:lnTo>
                  <a:pt x="301930" y="83227"/>
                </a:lnTo>
                <a:lnTo>
                  <a:pt x="264155" y="107259"/>
                </a:lnTo>
                <a:lnTo>
                  <a:pt x="228332" y="133920"/>
                </a:lnTo>
                <a:lnTo>
                  <a:pt x="194595" y="163075"/>
                </a:lnTo>
                <a:lnTo>
                  <a:pt x="163081" y="194588"/>
                </a:lnTo>
                <a:lnTo>
                  <a:pt x="133925" y="228324"/>
                </a:lnTo>
                <a:lnTo>
                  <a:pt x="107263" y="264147"/>
                </a:lnTo>
                <a:lnTo>
                  <a:pt x="83230" y="301921"/>
                </a:lnTo>
                <a:lnTo>
                  <a:pt x="61962" y="341511"/>
                </a:lnTo>
                <a:lnTo>
                  <a:pt x="43594" y="382782"/>
                </a:lnTo>
                <a:lnTo>
                  <a:pt x="28261" y="425597"/>
                </a:lnTo>
                <a:lnTo>
                  <a:pt x="16100" y="469822"/>
                </a:lnTo>
                <a:lnTo>
                  <a:pt x="7246" y="515322"/>
                </a:lnTo>
                <a:lnTo>
                  <a:pt x="1834" y="561959"/>
                </a:lnTo>
                <a:lnTo>
                  <a:pt x="0" y="609600"/>
                </a:lnTo>
                <a:lnTo>
                  <a:pt x="0" y="4076687"/>
                </a:lnTo>
                <a:lnTo>
                  <a:pt x="1834" y="4124327"/>
                </a:lnTo>
                <a:lnTo>
                  <a:pt x="7246" y="4170965"/>
                </a:lnTo>
                <a:lnTo>
                  <a:pt x="16100" y="4216465"/>
                </a:lnTo>
                <a:lnTo>
                  <a:pt x="28261" y="4260690"/>
                </a:lnTo>
                <a:lnTo>
                  <a:pt x="43594" y="4303506"/>
                </a:lnTo>
                <a:lnTo>
                  <a:pt x="61962" y="4344778"/>
                </a:lnTo>
                <a:lnTo>
                  <a:pt x="83230" y="4384369"/>
                </a:lnTo>
                <a:lnTo>
                  <a:pt x="107263" y="4422144"/>
                </a:lnTo>
                <a:lnTo>
                  <a:pt x="133925" y="4457967"/>
                </a:lnTo>
                <a:lnTo>
                  <a:pt x="163081" y="4491704"/>
                </a:lnTo>
                <a:lnTo>
                  <a:pt x="194595" y="4523218"/>
                </a:lnTo>
                <a:lnTo>
                  <a:pt x="228332" y="4552374"/>
                </a:lnTo>
                <a:lnTo>
                  <a:pt x="264155" y="4579036"/>
                </a:lnTo>
                <a:lnTo>
                  <a:pt x="301930" y="4603069"/>
                </a:lnTo>
                <a:lnTo>
                  <a:pt x="341521" y="4624337"/>
                </a:lnTo>
                <a:lnTo>
                  <a:pt x="382793" y="4642705"/>
                </a:lnTo>
                <a:lnTo>
                  <a:pt x="425609" y="4658038"/>
                </a:lnTo>
                <a:lnTo>
                  <a:pt x="469834" y="4670199"/>
                </a:lnTo>
                <a:lnTo>
                  <a:pt x="515334" y="4679053"/>
                </a:lnTo>
                <a:lnTo>
                  <a:pt x="561972" y="4684465"/>
                </a:lnTo>
                <a:lnTo>
                  <a:pt x="609612" y="4686300"/>
                </a:lnTo>
                <a:lnTo>
                  <a:pt x="3048000" y="4686300"/>
                </a:lnTo>
                <a:lnTo>
                  <a:pt x="3095640" y="4684465"/>
                </a:lnTo>
                <a:lnTo>
                  <a:pt x="3142277" y="4679053"/>
                </a:lnTo>
                <a:lnTo>
                  <a:pt x="3187777" y="4670199"/>
                </a:lnTo>
                <a:lnTo>
                  <a:pt x="3232002" y="4658038"/>
                </a:lnTo>
                <a:lnTo>
                  <a:pt x="3274817" y="4642705"/>
                </a:lnTo>
                <a:lnTo>
                  <a:pt x="3316088" y="4624337"/>
                </a:lnTo>
                <a:lnTo>
                  <a:pt x="3355678" y="4603069"/>
                </a:lnTo>
                <a:lnTo>
                  <a:pt x="3393452" y="4579036"/>
                </a:lnTo>
                <a:lnTo>
                  <a:pt x="3429275" y="4552374"/>
                </a:lnTo>
                <a:lnTo>
                  <a:pt x="3463011" y="4523218"/>
                </a:lnTo>
                <a:lnTo>
                  <a:pt x="3494524" y="4491704"/>
                </a:lnTo>
                <a:lnTo>
                  <a:pt x="3523679" y="4457967"/>
                </a:lnTo>
                <a:lnTo>
                  <a:pt x="3550340" y="4422144"/>
                </a:lnTo>
                <a:lnTo>
                  <a:pt x="3574372" y="4384369"/>
                </a:lnTo>
                <a:lnTo>
                  <a:pt x="3595640" y="4344778"/>
                </a:lnTo>
                <a:lnTo>
                  <a:pt x="3614007" y="4303506"/>
                </a:lnTo>
                <a:lnTo>
                  <a:pt x="3629339" y="4260690"/>
                </a:lnTo>
                <a:lnTo>
                  <a:pt x="3641500" y="4216465"/>
                </a:lnTo>
                <a:lnTo>
                  <a:pt x="3650354" y="4170965"/>
                </a:lnTo>
                <a:lnTo>
                  <a:pt x="3655765" y="4124327"/>
                </a:lnTo>
                <a:lnTo>
                  <a:pt x="3657600" y="4076687"/>
                </a:lnTo>
                <a:lnTo>
                  <a:pt x="3657600" y="609600"/>
                </a:lnTo>
                <a:lnTo>
                  <a:pt x="3655765" y="561959"/>
                </a:lnTo>
                <a:lnTo>
                  <a:pt x="3650354" y="515322"/>
                </a:lnTo>
                <a:lnTo>
                  <a:pt x="3641500" y="469822"/>
                </a:lnTo>
                <a:lnTo>
                  <a:pt x="3629339" y="425597"/>
                </a:lnTo>
                <a:lnTo>
                  <a:pt x="3614007" y="382782"/>
                </a:lnTo>
                <a:lnTo>
                  <a:pt x="3595640" y="341511"/>
                </a:lnTo>
                <a:lnTo>
                  <a:pt x="3574372" y="301921"/>
                </a:lnTo>
                <a:lnTo>
                  <a:pt x="3550340" y="264147"/>
                </a:lnTo>
                <a:lnTo>
                  <a:pt x="3523679" y="228324"/>
                </a:lnTo>
                <a:lnTo>
                  <a:pt x="3494524" y="194588"/>
                </a:lnTo>
                <a:lnTo>
                  <a:pt x="3463011" y="163075"/>
                </a:lnTo>
                <a:lnTo>
                  <a:pt x="3429275" y="133920"/>
                </a:lnTo>
                <a:lnTo>
                  <a:pt x="3393452" y="107259"/>
                </a:lnTo>
                <a:lnTo>
                  <a:pt x="3355678" y="83227"/>
                </a:lnTo>
                <a:lnTo>
                  <a:pt x="3316088" y="61959"/>
                </a:lnTo>
                <a:lnTo>
                  <a:pt x="3274817" y="43592"/>
                </a:lnTo>
                <a:lnTo>
                  <a:pt x="3232002" y="28260"/>
                </a:lnTo>
                <a:lnTo>
                  <a:pt x="3187777" y="16099"/>
                </a:lnTo>
                <a:lnTo>
                  <a:pt x="3142277" y="7245"/>
                </a:lnTo>
                <a:lnTo>
                  <a:pt x="3095640" y="1834"/>
                </a:lnTo>
                <a:lnTo>
                  <a:pt x="30480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8600" y="1828800"/>
            <a:ext cx="3657600" cy="4686300"/>
          </a:xfrm>
          <a:custGeom>
            <a:avLst/>
            <a:gdLst/>
            <a:ahLst/>
            <a:cxnLst/>
            <a:rect l="l" t="t" r="r" b="b"/>
            <a:pathLst>
              <a:path w="3657600" h="4686300">
                <a:moveTo>
                  <a:pt x="0" y="609600"/>
                </a:moveTo>
                <a:lnTo>
                  <a:pt x="1834" y="561959"/>
                </a:lnTo>
                <a:lnTo>
                  <a:pt x="7246" y="515322"/>
                </a:lnTo>
                <a:lnTo>
                  <a:pt x="16100" y="469822"/>
                </a:lnTo>
                <a:lnTo>
                  <a:pt x="28261" y="425597"/>
                </a:lnTo>
                <a:lnTo>
                  <a:pt x="43594" y="382782"/>
                </a:lnTo>
                <a:lnTo>
                  <a:pt x="61962" y="341511"/>
                </a:lnTo>
                <a:lnTo>
                  <a:pt x="83230" y="301921"/>
                </a:lnTo>
                <a:lnTo>
                  <a:pt x="107263" y="264147"/>
                </a:lnTo>
                <a:lnTo>
                  <a:pt x="133925" y="228324"/>
                </a:lnTo>
                <a:lnTo>
                  <a:pt x="163081" y="194588"/>
                </a:lnTo>
                <a:lnTo>
                  <a:pt x="194595" y="163075"/>
                </a:lnTo>
                <a:lnTo>
                  <a:pt x="228332" y="133920"/>
                </a:lnTo>
                <a:lnTo>
                  <a:pt x="264155" y="107259"/>
                </a:lnTo>
                <a:lnTo>
                  <a:pt x="301930" y="83227"/>
                </a:lnTo>
                <a:lnTo>
                  <a:pt x="341521" y="61959"/>
                </a:lnTo>
                <a:lnTo>
                  <a:pt x="382793" y="43592"/>
                </a:lnTo>
                <a:lnTo>
                  <a:pt x="425609" y="28260"/>
                </a:lnTo>
                <a:lnTo>
                  <a:pt x="469834" y="16099"/>
                </a:lnTo>
                <a:lnTo>
                  <a:pt x="515334" y="7245"/>
                </a:lnTo>
                <a:lnTo>
                  <a:pt x="561972" y="1834"/>
                </a:lnTo>
                <a:lnTo>
                  <a:pt x="609612" y="0"/>
                </a:lnTo>
                <a:lnTo>
                  <a:pt x="3048000" y="0"/>
                </a:lnTo>
                <a:lnTo>
                  <a:pt x="3095640" y="1834"/>
                </a:lnTo>
                <a:lnTo>
                  <a:pt x="3142277" y="7245"/>
                </a:lnTo>
                <a:lnTo>
                  <a:pt x="3187777" y="16099"/>
                </a:lnTo>
                <a:lnTo>
                  <a:pt x="3232002" y="28260"/>
                </a:lnTo>
                <a:lnTo>
                  <a:pt x="3274817" y="43592"/>
                </a:lnTo>
                <a:lnTo>
                  <a:pt x="3316088" y="61959"/>
                </a:lnTo>
                <a:lnTo>
                  <a:pt x="3355678" y="83227"/>
                </a:lnTo>
                <a:lnTo>
                  <a:pt x="3393452" y="107259"/>
                </a:lnTo>
                <a:lnTo>
                  <a:pt x="3429275" y="133920"/>
                </a:lnTo>
                <a:lnTo>
                  <a:pt x="3463011" y="163075"/>
                </a:lnTo>
                <a:lnTo>
                  <a:pt x="3494524" y="194588"/>
                </a:lnTo>
                <a:lnTo>
                  <a:pt x="3523679" y="228324"/>
                </a:lnTo>
                <a:lnTo>
                  <a:pt x="3550340" y="264147"/>
                </a:lnTo>
                <a:lnTo>
                  <a:pt x="3574372" y="301921"/>
                </a:lnTo>
                <a:lnTo>
                  <a:pt x="3595640" y="341511"/>
                </a:lnTo>
                <a:lnTo>
                  <a:pt x="3614007" y="382782"/>
                </a:lnTo>
                <a:lnTo>
                  <a:pt x="3629339" y="425597"/>
                </a:lnTo>
                <a:lnTo>
                  <a:pt x="3641500" y="469822"/>
                </a:lnTo>
                <a:lnTo>
                  <a:pt x="3650354" y="515322"/>
                </a:lnTo>
                <a:lnTo>
                  <a:pt x="3655765" y="561959"/>
                </a:lnTo>
                <a:lnTo>
                  <a:pt x="3657600" y="609600"/>
                </a:lnTo>
                <a:lnTo>
                  <a:pt x="3657600" y="4076687"/>
                </a:lnTo>
                <a:lnTo>
                  <a:pt x="3655765" y="4124327"/>
                </a:lnTo>
                <a:lnTo>
                  <a:pt x="3650354" y="4170965"/>
                </a:lnTo>
                <a:lnTo>
                  <a:pt x="3641500" y="4216465"/>
                </a:lnTo>
                <a:lnTo>
                  <a:pt x="3629339" y="4260690"/>
                </a:lnTo>
                <a:lnTo>
                  <a:pt x="3614007" y="4303506"/>
                </a:lnTo>
                <a:lnTo>
                  <a:pt x="3595640" y="4344778"/>
                </a:lnTo>
                <a:lnTo>
                  <a:pt x="3574372" y="4384369"/>
                </a:lnTo>
                <a:lnTo>
                  <a:pt x="3550340" y="4422144"/>
                </a:lnTo>
                <a:lnTo>
                  <a:pt x="3523679" y="4457967"/>
                </a:lnTo>
                <a:lnTo>
                  <a:pt x="3494524" y="4491704"/>
                </a:lnTo>
                <a:lnTo>
                  <a:pt x="3463011" y="4523218"/>
                </a:lnTo>
                <a:lnTo>
                  <a:pt x="3429275" y="4552374"/>
                </a:lnTo>
                <a:lnTo>
                  <a:pt x="3393452" y="4579036"/>
                </a:lnTo>
                <a:lnTo>
                  <a:pt x="3355678" y="4603069"/>
                </a:lnTo>
                <a:lnTo>
                  <a:pt x="3316088" y="4624337"/>
                </a:lnTo>
                <a:lnTo>
                  <a:pt x="3274817" y="4642705"/>
                </a:lnTo>
                <a:lnTo>
                  <a:pt x="3232002" y="4658038"/>
                </a:lnTo>
                <a:lnTo>
                  <a:pt x="3187777" y="4670199"/>
                </a:lnTo>
                <a:lnTo>
                  <a:pt x="3142277" y="4679053"/>
                </a:lnTo>
                <a:lnTo>
                  <a:pt x="3095640" y="4684465"/>
                </a:lnTo>
                <a:lnTo>
                  <a:pt x="3048000" y="4686300"/>
                </a:lnTo>
                <a:lnTo>
                  <a:pt x="609612" y="4686300"/>
                </a:lnTo>
                <a:lnTo>
                  <a:pt x="561972" y="4684465"/>
                </a:lnTo>
                <a:lnTo>
                  <a:pt x="515334" y="4679053"/>
                </a:lnTo>
                <a:lnTo>
                  <a:pt x="469834" y="4670199"/>
                </a:lnTo>
                <a:lnTo>
                  <a:pt x="425609" y="4658038"/>
                </a:lnTo>
                <a:lnTo>
                  <a:pt x="382793" y="4642705"/>
                </a:lnTo>
                <a:lnTo>
                  <a:pt x="341521" y="4624337"/>
                </a:lnTo>
                <a:lnTo>
                  <a:pt x="301930" y="4603069"/>
                </a:lnTo>
                <a:lnTo>
                  <a:pt x="264155" y="4579036"/>
                </a:lnTo>
                <a:lnTo>
                  <a:pt x="228332" y="4552374"/>
                </a:lnTo>
                <a:lnTo>
                  <a:pt x="194595" y="4523218"/>
                </a:lnTo>
                <a:lnTo>
                  <a:pt x="163081" y="4491704"/>
                </a:lnTo>
                <a:lnTo>
                  <a:pt x="133925" y="4457967"/>
                </a:lnTo>
                <a:lnTo>
                  <a:pt x="107263" y="4422144"/>
                </a:lnTo>
                <a:lnTo>
                  <a:pt x="83230" y="4384369"/>
                </a:lnTo>
                <a:lnTo>
                  <a:pt x="61962" y="4344778"/>
                </a:lnTo>
                <a:lnTo>
                  <a:pt x="43594" y="4303506"/>
                </a:lnTo>
                <a:lnTo>
                  <a:pt x="28261" y="4260690"/>
                </a:lnTo>
                <a:lnTo>
                  <a:pt x="16100" y="4216465"/>
                </a:lnTo>
                <a:lnTo>
                  <a:pt x="7246" y="4170965"/>
                </a:lnTo>
                <a:lnTo>
                  <a:pt x="1834" y="4124327"/>
                </a:lnTo>
                <a:lnTo>
                  <a:pt x="0" y="4076687"/>
                </a:lnTo>
                <a:lnTo>
                  <a:pt x="0" y="609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74336" y="2667000"/>
            <a:ext cx="4212463" cy="3848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74336" y="2667000"/>
            <a:ext cx="4212590" cy="3848100"/>
          </a:xfrm>
          <a:custGeom>
            <a:avLst/>
            <a:gdLst/>
            <a:ahLst/>
            <a:cxnLst/>
            <a:rect l="l" t="t" r="r" b="b"/>
            <a:pathLst>
              <a:path w="4212590" h="3848100">
                <a:moveTo>
                  <a:pt x="0" y="641350"/>
                </a:moveTo>
                <a:lnTo>
                  <a:pt x="1759" y="593485"/>
                </a:lnTo>
                <a:lnTo>
                  <a:pt x="6953" y="546577"/>
                </a:lnTo>
                <a:lnTo>
                  <a:pt x="15460" y="500747"/>
                </a:lnTo>
                <a:lnTo>
                  <a:pt x="27154" y="456121"/>
                </a:lnTo>
                <a:lnTo>
                  <a:pt x="41912" y="412822"/>
                </a:lnTo>
                <a:lnTo>
                  <a:pt x="59609" y="370975"/>
                </a:lnTo>
                <a:lnTo>
                  <a:pt x="80122" y="330703"/>
                </a:lnTo>
                <a:lnTo>
                  <a:pt x="103326" y="292130"/>
                </a:lnTo>
                <a:lnTo>
                  <a:pt x="129098" y="255381"/>
                </a:lnTo>
                <a:lnTo>
                  <a:pt x="157313" y="220579"/>
                </a:lnTo>
                <a:lnTo>
                  <a:pt x="187848" y="187848"/>
                </a:lnTo>
                <a:lnTo>
                  <a:pt x="220579" y="157313"/>
                </a:lnTo>
                <a:lnTo>
                  <a:pt x="255381" y="129098"/>
                </a:lnTo>
                <a:lnTo>
                  <a:pt x="292130" y="103326"/>
                </a:lnTo>
                <a:lnTo>
                  <a:pt x="330703" y="80122"/>
                </a:lnTo>
                <a:lnTo>
                  <a:pt x="370975" y="59609"/>
                </a:lnTo>
                <a:lnTo>
                  <a:pt x="412822" y="41912"/>
                </a:lnTo>
                <a:lnTo>
                  <a:pt x="456121" y="27154"/>
                </a:lnTo>
                <a:lnTo>
                  <a:pt x="500747" y="15460"/>
                </a:lnTo>
                <a:lnTo>
                  <a:pt x="546577" y="6953"/>
                </a:lnTo>
                <a:lnTo>
                  <a:pt x="593485" y="1759"/>
                </a:lnTo>
                <a:lnTo>
                  <a:pt x="641350" y="0"/>
                </a:lnTo>
                <a:lnTo>
                  <a:pt x="3571113" y="0"/>
                </a:lnTo>
                <a:lnTo>
                  <a:pt x="3618977" y="1759"/>
                </a:lnTo>
                <a:lnTo>
                  <a:pt x="3665885" y="6953"/>
                </a:lnTo>
                <a:lnTo>
                  <a:pt x="3711715" y="15460"/>
                </a:lnTo>
                <a:lnTo>
                  <a:pt x="3756341" y="27154"/>
                </a:lnTo>
                <a:lnTo>
                  <a:pt x="3799640" y="41912"/>
                </a:lnTo>
                <a:lnTo>
                  <a:pt x="3841487" y="59609"/>
                </a:lnTo>
                <a:lnTo>
                  <a:pt x="3881759" y="80122"/>
                </a:lnTo>
                <a:lnTo>
                  <a:pt x="3920332" y="103326"/>
                </a:lnTo>
                <a:lnTo>
                  <a:pt x="3957081" y="129098"/>
                </a:lnTo>
                <a:lnTo>
                  <a:pt x="3991883" y="157313"/>
                </a:lnTo>
                <a:lnTo>
                  <a:pt x="4024614" y="187848"/>
                </a:lnTo>
                <a:lnTo>
                  <a:pt x="4055149" y="220579"/>
                </a:lnTo>
                <a:lnTo>
                  <a:pt x="4083364" y="255381"/>
                </a:lnTo>
                <a:lnTo>
                  <a:pt x="4109136" y="292130"/>
                </a:lnTo>
                <a:lnTo>
                  <a:pt x="4132340" y="330703"/>
                </a:lnTo>
                <a:lnTo>
                  <a:pt x="4152853" y="370975"/>
                </a:lnTo>
                <a:lnTo>
                  <a:pt x="4170550" y="412822"/>
                </a:lnTo>
                <a:lnTo>
                  <a:pt x="4185308" y="456121"/>
                </a:lnTo>
                <a:lnTo>
                  <a:pt x="4197002" y="500747"/>
                </a:lnTo>
                <a:lnTo>
                  <a:pt x="4205509" y="546577"/>
                </a:lnTo>
                <a:lnTo>
                  <a:pt x="4210703" y="593485"/>
                </a:lnTo>
                <a:lnTo>
                  <a:pt x="4212463" y="641350"/>
                </a:lnTo>
                <a:lnTo>
                  <a:pt x="4212463" y="3206737"/>
                </a:lnTo>
                <a:lnTo>
                  <a:pt x="4210703" y="3254603"/>
                </a:lnTo>
                <a:lnTo>
                  <a:pt x="4205509" y="3301513"/>
                </a:lnTo>
                <a:lnTo>
                  <a:pt x="4197002" y="3347344"/>
                </a:lnTo>
                <a:lnTo>
                  <a:pt x="4185308" y="3391971"/>
                </a:lnTo>
                <a:lnTo>
                  <a:pt x="4170550" y="3435271"/>
                </a:lnTo>
                <a:lnTo>
                  <a:pt x="4152853" y="3477120"/>
                </a:lnTo>
                <a:lnTo>
                  <a:pt x="4132340" y="3517392"/>
                </a:lnTo>
                <a:lnTo>
                  <a:pt x="4109136" y="3555966"/>
                </a:lnTo>
                <a:lnTo>
                  <a:pt x="4083364" y="3592716"/>
                </a:lnTo>
                <a:lnTo>
                  <a:pt x="4055149" y="3627518"/>
                </a:lnTo>
                <a:lnTo>
                  <a:pt x="4024614" y="3660249"/>
                </a:lnTo>
                <a:lnTo>
                  <a:pt x="3991883" y="3690784"/>
                </a:lnTo>
                <a:lnTo>
                  <a:pt x="3957081" y="3719000"/>
                </a:lnTo>
                <a:lnTo>
                  <a:pt x="3920332" y="3744772"/>
                </a:lnTo>
                <a:lnTo>
                  <a:pt x="3881759" y="3767977"/>
                </a:lnTo>
                <a:lnTo>
                  <a:pt x="3841487" y="3788490"/>
                </a:lnTo>
                <a:lnTo>
                  <a:pt x="3799640" y="3806187"/>
                </a:lnTo>
                <a:lnTo>
                  <a:pt x="3756341" y="3820945"/>
                </a:lnTo>
                <a:lnTo>
                  <a:pt x="3711715" y="3832639"/>
                </a:lnTo>
                <a:lnTo>
                  <a:pt x="3665885" y="3841146"/>
                </a:lnTo>
                <a:lnTo>
                  <a:pt x="3618977" y="3846340"/>
                </a:lnTo>
                <a:lnTo>
                  <a:pt x="3571113" y="3848100"/>
                </a:lnTo>
                <a:lnTo>
                  <a:pt x="641350" y="3848100"/>
                </a:lnTo>
                <a:lnTo>
                  <a:pt x="593485" y="3846340"/>
                </a:lnTo>
                <a:lnTo>
                  <a:pt x="546577" y="3841146"/>
                </a:lnTo>
                <a:lnTo>
                  <a:pt x="500747" y="3832639"/>
                </a:lnTo>
                <a:lnTo>
                  <a:pt x="456121" y="3820945"/>
                </a:lnTo>
                <a:lnTo>
                  <a:pt x="412822" y="3806187"/>
                </a:lnTo>
                <a:lnTo>
                  <a:pt x="370975" y="3788490"/>
                </a:lnTo>
                <a:lnTo>
                  <a:pt x="330703" y="3767977"/>
                </a:lnTo>
                <a:lnTo>
                  <a:pt x="292130" y="3744772"/>
                </a:lnTo>
                <a:lnTo>
                  <a:pt x="255381" y="3719000"/>
                </a:lnTo>
                <a:lnTo>
                  <a:pt x="220579" y="3690784"/>
                </a:lnTo>
                <a:lnTo>
                  <a:pt x="187848" y="3660249"/>
                </a:lnTo>
                <a:lnTo>
                  <a:pt x="157313" y="3627518"/>
                </a:lnTo>
                <a:lnTo>
                  <a:pt x="129098" y="3592716"/>
                </a:lnTo>
                <a:lnTo>
                  <a:pt x="103326" y="3555966"/>
                </a:lnTo>
                <a:lnTo>
                  <a:pt x="80122" y="3517392"/>
                </a:lnTo>
                <a:lnTo>
                  <a:pt x="59609" y="3477120"/>
                </a:lnTo>
                <a:lnTo>
                  <a:pt x="41912" y="3435271"/>
                </a:lnTo>
                <a:lnTo>
                  <a:pt x="27154" y="3391971"/>
                </a:lnTo>
                <a:lnTo>
                  <a:pt x="15460" y="3347344"/>
                </a:lnTo>
                <a:lnTo>
                  <a:pt x="6953" y="3301513"/>
                </a:lnTo>
                <a:lnTo>
                  <a:pt x="1759" y="3254603"/>
                </a:lnTo>
                <a:lnTo>
                  <a:pt x="0" y="3206737"/>
                </a:lnTo>
                <a:lnTo>
                  <a:pt x="0" y="64135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21154"/>
            <a:ext cx="7967980" cy="14630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/>
              <a:t>Food </a:t>
            </a:r>
            <a:r>
              <a:rPr dirty="0" sz="3200" spc="-10"/>
              <a:t>allergy </a:t>
            </a:r>
            <a:r>
              <a:rPr dirty="0" sz="3200"/>
              <a:t>is an </a:t>
            </a:r>
            <a:r>
              <a:rPr dirty="0" sz="3200" spc="-15"/>
              <a:t>adverse </a:t>
            </a:r>
            <a:r>
              <a:rPr dirty="0" sz="3200" spc="-5"/>
              <a:t>health </a:t>
            </a:r>
            <a:r>
              <a:rPr dirty="0" sz="3200" spc="-25"/>
              <a:t>effect </a:t>
            </a:r>
            <a:r>
              <a:rPr dirty="0" sz="3200"/>
              <a:t>arising  </a:t>
            </a:r>
            <a:r>
              <a:rPr dirty="0" sz="3200" spc="-15"/>
              <a:t>from </a:t>
            </a:r>
            <a:r>
              <a:rPr dirty="0" sz="3200"/>
              <a:t>a </a:t>
            </a:r>
            <a:r>
              <a:rPr dirty="0" sz="3200" spc="-5"/>
              <a:t>specific immune </a:t>
            </a:r>
            <a:r>
              <a:rPr dirty="0" sz="3200" spc="-10"/>
              <a:t>response that </a:t>
            </a:r>
            <a:r>
              <a:rPr dirty="0" sz="3200" spc="-15"/>
              <a:t>occurs  </a:t>
            </a:r>
            <a:r>
              <a:rPr dirty="0" sz="3200" spc="-10"/>
              <a:t>reproducibly </a:t>
            </a:r>
            <a:r>
              <a:rPr dirty="0" sz="3200"/>
              <a:t>on </a:t>
            </a:r>
            <a:r>
              <a:rPr dirty="0" sz="3200" spc="-15"/>
              <a:t>exposure </a:t>
            </a:r>
            <a:r>
              <a:rPr dirty="0" sz="3200" spc="-25"/>
              <a:t>to </a:t>
            </a:r>
            <a:r>
              <a:rPr dirty="0" sz="3200"/>
              <a:t>a </a:t>
            </a:r>
            <a:r>
              <a:rPr dirty="0" sz="3200" spc="-5"/>
              <a:t>given</a:t>
            </a:r>
            <a:r>
              <a:rPr dirty="0" sz="3200" spc="10"/>
              <a:t> </a:t>
            </a:r>
            <a:r>
              <a:rPr dirty="0" sz="3200" spc="-25"/>
              <a:t>food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3181984"/>
            <a:ext cx="8034655" cy="2439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Food </a:t>
            </a:r>
            <a:r>
              <a:rPr dirty="0" sz="3200" spc="-10">
                <a:latin typeface="Calibri"/>
                <a:cs typeface="Calibri"/>
              </a:rPr>
              <a:t>allergens </a:t>
            </a:r>
            <a:r>
              <a:rPr dirty="0" sz="3200" spc="-15">
                <a:latin typeface="Calibri"/>
                <a:cs typeface="Calibri"/>
              </a:rPr>
              <a:t>are </a:t>
            </a:r>
            <a:r>
              <a:rPr dirty="0" sz="3200" spc="-5">
                <a:latin typeface="Calibri"/>
                <a:cs typeface="Calibri"/>
              </a:rPr>
              <a:t>specific </a:t>
            </a:r>
            <a:r>
              <a:rPr dirty="0" sz="3200" spc="-10">
                <a:latin typeface="Calibri"/>
                <a:cs typeface="Calibri"/>
              </a:rPr>
              <a:t>components </a:t>
            </a:r>
            <a:r>
              <a:rPr dirty="0" sz="3200" spc="-5">
                <a:latin typeface="Calibri"/>
                <a:cs typeface="Calibri"/>
              </a:rPr>
              <a:t>of  </a:t>
            </a:r>
            <a:r>
              <a:rPr dirty="0" sz="3200" spc="-25">
                <a:latin typeface="Calibri"/>
                <a:cs typeface="Calibri"/>
              </a:rPr>
              <a:t>food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ingredients </a:t>
            </a:r>
            <a:r>
              <a:rPr dirty="0" sz="3200" spc="-5">
                <a:latin typeface="Calibri"/>
                <a:cs typeface="Calibri"/>
              </a:rPr>
              <a:t>within, </a:t>
            </a:r>
            <a:r>
              <a:rPr dirty="0" sz="3200" spc="-10">
                <a:latin typeface="Calibri"/>
                <a:cs typeface="Calibri"/>
              </a:rPr>
              <a:t>that </a:t>
            </a:r>
            <a:r>
              <a:rPr dirty="0" sz="3200" spc="-15">
                <a:latin typeface="Calibri"/>
                <a:cs typeface="Calibri"/>
              </a:rPr>
              <a:t>are recognized  </a:t>
            </a:r>
            <a:r>
              <a:rPr dirty="0" sz="3200" spc="-10">
                <a:latin typeface="Calibri"/>
                <a:cs typeface="Calibri"/>
              </a:rPr>
              <a:t>by allergen-specific </a:t>
            </a:r>
            <a:r>
              <a:rPr dirty="0" sz="3200" spc="-5">
                <a:latin typeface="Calibri"/>
                <a:cs typeface="Calibri"/>
              </a:rPr>
              <a:t>immune </a:t>
            </a:r>
            <a:r>
              <a:rPr dirty="0" sz="3200">
                <a:latin typeface="Calibri"/>
                <a:cs typeface="Calibri"/>
              </a:rPr>
              <a:t>cells and </a:t>
            </a:r>
            <a:r>
              <a:rPr dirty="0" sz="3200" spc="-5">
                <a:latin typeface="Calibri"/>
                <a:cs typeface="Calibri"/>
              </a:rPr>
              <a:t>elicit  specific immunologic reactions, </a:t>
            </a:r>
            <a:r>
              <a:rPr dirty="0" sz="3200" spc="-10">
                <a:latin typeface="Calibri"/>
                <a:cs typeface="Calibri"/>
              </a:rPr>
              <a:t>resulting </a:t>
            </a:r>
            <a:r>
              <a:rPr dirty="0" sz="3200">
                <a:latin typeface="Calibri"/>
                <a:cs typeface="Calibri"/>
              </a:rPr>
              <a:t>in  </a:t>
            </a:r>
            <a:r>
              <a:rPr dirty="0" sz="3200" spc="-15">
                <a:latin typeface="Calibri"/>
                <a:cs typeface="Calibri"/>
              </a:rPr>
              <a:t>characteristic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symptoms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6291986"/>
            <a:ext cx="351472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Nutr </a:t>
            </a:r>
            <a:r>
              <a:rPr dirty="0" sz="1800" spc="-10">
                <a:latin typeface="Calibri"/>
                <a:cs typeface="Calibri"/>
              </a:rPr>
              <a:t>Res. </a:t>
            </a:r>
            <a:r>
              <a:rPr dirty="0" sz="1800">
                <a:latin typeface="Calibri"/>
                <a:cs typeface="Calibri"/>
              </a:rPr>
              <a:t>2011 January ; </a:t>
            </a:r>
            <a:r>
              <a:rPr dirty="0" sz="1800" spc="-5">
                <a:latin typeface="Calibri"/>
                <a:cs typeface="Calibri"/>
              </a:rPr>
              <a:t>31(1):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61–75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621154"/>
            <a:ext cx="6849745" cy="14630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3200" spc="-10"/>
              <a:t>Sensitization </a:t>
            </a:r>
            <a:r>
              <a:rPr dirty="0" sz="3200" spc="-15"/>
              <a:t>indicates </a:t>
            </a:r>
            <a:r>
              <a:rPr dirty="0" sz="3200" spc="-10"/>
              <a:t>demonstrable </a:t>
            </a:r>
            <a:r>
              <a:rPr dirty="0" sz="3200"/>
              <a:t>IgE  </a:t>
            </a:r>
            <a:r>
              <a:rPr dirty="0" sz="3200" spc="-5"/>
              <a:t>antibody </a:t>
            </a:r>
            <a:r>
              <a:rPr dirty="0" sz="3200" spc="-25"/>
              <a:t>to </a:t>
            </a:r>
            <a:r>
              <a:rPr dirty="0" sz="3200"/>
              <a:t>a </a:t>
            </a:r>
            <a:r>
              <a:rPr dirty="0" sz="3200" spc="-20"/>
              <a:t>food </a:t>
            </a:r>
            <a:r>
              <a:rPr dirty="0" sz="3200" spc="-5"/>
              <a:t>without </a:t>
            </a:r>
            <a:r>
              <a:rPr dirty="0" sz="3200" spc="-10"/>
              <a:t>having </a:t>
            </a:r>
            <a:r>
              <a:rPr dirty="0" sz="3200" spc="-5"/>
              <a:t>clinical  </a:t>
            </a:r>
            <a:r>
              <a:rPr dirty="0" sz="3200" spc="-20"/>
              <a:t>symptoms </a:t>
            </a:r>
            <a:r>
              <a:rPr dirty="0" sz="3200" spc="-5"/>
              <a:t>on</a:t>
            </a:r>
            <a:r>
              <a:rPr dirty="0" sz="3200" spc="20"/>
              <a:t> </a:t>
            </a:r>
            <a:r>
              <a:rPr dirty="0" sz="3200" spc="-15"/>
              <a:t>exposure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3181984"/>
            <a:ext cx="7558405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latin typeface="Calibri"/>
                <a:cs typeface="Calibri"/>
              </a:rPr>
              <a:t>This does not </a:t>
            </a:r>
            <a:r>
              <a:rPr dirty="0" sz="3200" spc="-15">
                <a:latin typeface="Calibri"/>
                <a:cs typeface="Calibri"/>
              </a:rPr>
              <a:t>equate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5">
                <a:latin typeface="Calibri"/>
                <a:cs typeface="Calibri"/>
              </a:rPr>
              <a:t>clinical </a:t>
            </a:r>
            <a:r>
              <a:rPr dirty="0" sz="3200" spc="-20">
                <a:latin typeface="Calibri"/>
                <a:cs typeface="Calibri"/>
              </a:rPr>
              <a:t>food</a:t>
            </a:r>
            <a:r>
              <a:rPr dirty="0" sz="3200" spc="7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allergy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6215786"/>
            <a:ext cx="38284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J </a:t>
            </a:r>
            <a:r>
              <a:rPr dirty="0" sz="1800" spc="-5">
                <a:latin typeface="Calibri"/>
                <a:cs typeface="Calibri"/>
              </a:rPr>
              <a:t>Allergy Clin Immunol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2004;114:1146-50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630173"/>
            <a:ext cx="7589520" cy="14966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40"/>
              <a:t>Tolerance </a:t>
            </a:r>
            <a:r>
              <a:rPr dirty="0" sz="3200"/>
              <a:t>is the </a:t>
            </a:r>
            <a:r>
              <a:rPr dirty="0" sz="3200" spc="-10"/>
              <a:t>suppression </a:t>
            </a:r>
            <a:r>
              <a:rPr dirty="0" sz="3200" spc="-5"/>
              <a:t>of </a:t>
            </a:r>
            <a:r>
              <a:rPr dirty="0" sz="3200" spc="-15"/>
              <a:t>adverse  </a:t>
            </a:r>
            <a:r>
              <a:rPr dirty="0" sz="3200" spc="-5"/>
              <a:t>immune responses </a:t>
            </a:r>
            <a:r>
              <a:rPr dirty="0" sz="3200" spc="-30"/>
              <a:t>to </a:t>
            </a:r>
            <a:r>
              <a:rPr dirty="0" sz="3200" spc="-5"/>
              <a:t>non-harmful </a:t>
            </a:r>
            <a:r>
              <a:rPr dirty="0" sz="3200" spc="-15"/>
              <a:t>ingested  </a:t>
            </a:r>
            <a:r>
              <a:rPr dirty="0" sz="3200" spc="-25"/>
              <a:t>food</a:t>
            </a:r>
            <a:r>
              <a:rPr dirty="0" sz="3200" spc="-40"/>
              <a:t> </a:t>
            </a:r>
            <a:r>
              <a:rPr dirty="0" sz="3200" spc="-10"/>
              <a:t>antigens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383540" y="6291986"/>
            <a:ext cx="487616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Pediatr </a:t>
            </a:r>
            <a:r>
              <a:rPr dirty="0" sz="1800" spc="-5">
                <a:latin typeface="Calibri"/>
                <a:cs typeface="Calibri"/>
              </a:rPr>
              <a:t>Allergy Immunol </a:t>
            </a:r>
            <a:r>
              <a:rPr dirty="0" sz="1800">
                <a:latin typeface="Calibri"/>
                <a:cs typeface="Calibri"/>
              </a:rPr>
              <a:t>2010: 21 </a:t>
            </a:r>
            <a:r>
              <a:rPr dirty="0" sz="1800" spc="-5">
                <a:latin typeface="Calibri"/>
                <a:cs typeface="Calibri"/>
              </a:rPr>
              <a:t>(Suppl. 21):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1–125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" y="2286000"/>
            <a:ext cx="7696200" cy="3886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3025" y="76200"/>
            <a:ext cx="8918575" cy="6019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250">
              <a:latin typeface="Times New Roman"/>
              <a:cs typeface="Times New Roman"/>
            </a:endParaRPr>
          </a:p>
          <a:p>
            <a:pPr algn="ctr" marL="79375">
              <a:lnSpc>
                <a:spcPct val="100000"/>
              </a:lnSpc>
            </a:pPr>
            <a:r>
              <a:rPr dirty="0" sz="4000" spc="-15">
                <a:latin typeface="Calibri"/>
                <a:cs typeface="Calibri"/>
              </a:rPr>
              <a:t>What </a:t>
            </a:r>
            <a:r>
              <a:rPr dirty="0" sz="4000" spc="-10">
                <a:latin typeface="Calibri"/>
                <a:cs typeface="Calibri"/>
              </a:rPr>
              <a:t>happened </a:t>
            </a:r>
            <a:r>
              <a:rPr dirty="0" sz="4000" spc="-20">
                <a:latin typeface="Calibri"/>
                <a:cs typeface="Calibri"/>
              </a:rPr>
              <a:t>to </a:t>
            </a:r>
            <a:r>
              <a:rPr dirty="0" sz="4000" spc="-10">
                <a:latin typeface="Calibri"/>
                <a:cs typeface="Calibri"/>
              </a:rPr>
              <a:t>newly</a:t>
            </a:r>
            <a:r>
              <a:rPr dirty="0" sz="4000" spc="15">
                <a:latin typeface="Calibri"/>
                <a:cs typeface="Calibri"/>
              </a:rPr>
              <a:t> </a:t>
            </a:r>
            <a:r>
              <a:rPr dirty="0" sz="4000" spc="-15">
                <a:latin typeface="Calibri"/>
                <a:cs typeface="Calibri"/>
              </a:rPr>
              <a:t>introduced</a:t>
            </a:r>
            <a:endParaRPr sz="4000">
              <a:latin typeface="Calibri"/>
              <a:cs typeface="Calibri"/>
            </a:endParaRPr>
          </a:p>
          <a:p>
            <a:pPr algn="ctr" marL="80010">
              <a:lnSpc>
                <a:spcPct val="100000"/>
              </a:lnSpc>
            </a:pPr>
            <a:r>
              <a:rPr dirty="0" sz="4000" spc="-25">
                <a:latin typeface="Calibri"/>
                <a:cs typeface="Calibri"/>
              </a:rPr>
              <a:t>oral </a:t>
            </a:r>
            <a:r>
              <a:rPr dirty="0" sz="4000" spc="-10">
                <a:latin typeface="Calibri"/>
                <a:cs typeface="Calibri"/>
              </a:rPr>
              <a:t>non-harmful</a:t>
            </a:r>
            <a:r>
              <a:rPr dirty="0" sz="4000" spc="-15">
                <a:latin typeface="Calibri"/>
                <a:cs typeface="Calibri"/>
              </a:rPr>
              <a:t> </a:t>
            </a:r>
            <a:r>
              <a:rPr dirty="0" sz="4000" spc="-10">
                <a:latin typeface="Calibri"/>
                <a:cs typeface="Calibri"/>
              </a:rPr>
              <a:t>Antigens?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3025" y="76200"/>
            <a:ext cx="8918575" cy="6019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1000" y="6211887"/>
            <a:ext cx="3968750" cy="493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998855">
              <a:lnSpc>
                <a:spcPct val="100000"/>
              </a:lnSpc>
            </a:pPr>
            <a:r>
              <a:rPr dirty="0" sz="4400" spc="-15"/>
              <a:t>Food </a:t>
            </a:r>
            <a:r>
              <a:rPr dirty="0" sz="4400" spc="-10"/>
              <a:t>allergy</a:t>
            </a:r>
            <a:r>
              <a:rPr dirty="0" sz="4400" spc="-35"/>
              <a:t> </a:t>
            </a:r>
            <a:r>
              <a:rPr dirty="0" sz="4400" spc="-5"/>
              <a:t>Epidemiology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69239" rIns="0" bIns="0" rtlCol="0" vert="horz">
            <a:spAutoFit/>
          </a:bodyPr>
          <a:lstStyle/>
          <a:p>
            <a:pPr marL="74295" marR="5080">
              <a:lnSpc>
                <a:spcPct val="100000"/>
              </a:lnSpc>
            </a:pPr>
            <a:r>
              <a:rPr dirty="0" sz="3200" spc="-10"/>
              <a:t>Prevalence </a:t>
            </a:r>
            <a:r>
              <a:rPr dirty="0" sz="3200"/>
              <a:t>of </a:t>
            </a:r>
            <a:r>
              <a:rPr dirty="0" sz="3200" spc="-20"/>
              <a:t>food </a:t>
            </a:r>
            <a:r>
              <a:rPr dirty="0" sz="3200" spc="-5"/>
              <a:t>allergies is rising </a:t>
            </a:r>
            <a:r>
              <a:rPr dirty="0" sz="3200"/>
              <a:t>in </a:t>
            </a:r>
            <a:r>
              <a:rPr dirty="0" sz="3200" spc="-5"/>
              <a:t>both  developed and </a:t>
            </a:r>
            <a:r>
              <a:rPr dirty="0" sz="3200" spc="-10"/>
              <a:t>developing countries, </a:t>
            </a:r>
            <a:r>
              <a:rPr dirty="0" sz="3200" spc="-5"/>
              <a:t>especially  </a:t>
            </a:r>
            <a:r>
              <a:rPr dirty="0" sz="3200" spc="-10"/>
              <a:t>over </a:t>
            </a:r>
            <a:r>
              <a:rPr dirty="0" sz="3200"/>
              <a:t>the </a:t>
            </a:r>
            <a:r>
              <a:rPr dirty="0" sz="3200" spc="-10"/>
              <a:t>last </a:t>
            </a:r>
            <a:r>
              <a:rPr dirty="0" sz="3200"/>
              <a:t>10-15 </a:t>
            </a:r>
            <a:r>
              <a:rPr dirty="0" sz="3200" spc="-20"/>
              <a:t>years </a:t>
            </a:r>
            <a:r>
              <a:rPr dirty="0" sz="3200"/>
              <a:t>which </a:t>
            </a:r>
            <a:r>
              <a:rPr dirty="0" sz="3200" spc="-5"/>
              <a:t>increases </a:t>
            </a:r>
            <a:r>
              <a:rPr dirty="0" sz="3200"/>
              <a:t>the  </a:t>
            </a:r>
            <a:r>
              <a:rPr dirty="0" sz="3200" spc="-15"/>
              <a:t>personal </a:t>
            </a:r>
            <a:r>
              <a:rPr dirty="0" sz="3200"/>
              <a:t>as </a:t>
            </a:r>
            <a:r>
              <a:rPr dirty="0" sz="3200" spc="-5"/>
              <a:t>well </a:t>
            </a:r>
            <a:r>
              <a:rPr dirty="0" sz="3200"/>
              <a:t>as global </a:t>
            </a:r>
            <a:r>
              <a:rPr dirty="0" sz="3200" spc="-5"/>
              <a:t>health</a:t>
            </a:r>
            <a:r>
              <a:rPr dirty="0" sz="3200" spc="20"/>
              <a:t> </a:t>
            </a:r>
            <a:r>
              <a:rPr dirty="0" sz="3200" spc="-15"/>
              <a:t>burden</a:t>
            </a:r>
            <a:endParaRPr sz="3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504" y="152226"/>
            <a:ext cx="8864194" cy="6085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896355" y="1473708"/>
            <a:ext cx="2837688" cy="2125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855208" y="1453896"/>
            <a:ext cx="2947416" cy="2211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43600" y="1501647"/>
            <a:ext cx="2743200" cy="2031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943600" y="1501647"/>
            <a:ext cx="2743200" cy="2031364"/>
          </a:xfrm>
          <a:prstGeom prst="rect">
            <a:avLst/>
          </a:prstGeom>
          <a:ln w="9524">
            <a:solidFill>
              <a:srgbClr val="97B853"/>
            </a:solidFill>
          </a:ln>
        </p:spPr>
        <p:txBody>
          <a:bodyPr wrap="square" lIns="0" tIns="26034" rIns="0" bIns="0" rtlCol="0" vert="horz">
            <a:spAutoFit/>
          </a:bodyPr>
          <a:lstStyle/>
          <a:p>
            <a:pPr marL="86995" marR="108585">
              <a:lnSpc>
                <a:spcPct val="100000"/>
              </a:lnSpc>
              <a:spcBef>
                <a:spcPts val="204"/>
              </a:spcBef>
            </a:pPr>
            <a:r>
              <a:rPr dirty="0" sz="1800" spc="-5">
                <a:latin typeface="Calibri"/>
                <a:cs typeface="Calibri"/>
              </a:rPr>
              <a:t>The most </a:t>
            </a:r>
            <a:r>
              <a:rPr dirty="0" sz="1800" spc="-10">
                <a:latin typeface="Calibri"/>
                <a:cs typeface="Calibri"/>
              </a:rPr>
              <a:t>common </a:t>
            </a:r>
            <a:r>
              <a:rPr dirty="0" sz="1800" spc="-15">
                <a:latin typeface="Calibri"/>
                <a:cs typeface="Calibri"/>
              </a:rPr>
              <a:t>food  </a:t>
            </a:r>
            <a:r>
              <a:rPr dirty="0" sz="1800" spc="-5">
                <a:latin typeface="Calibri"/>
                <a:cs typeface="Calibri"/>
              </a:rPr>
              <a:t>allergens in </a:t>
            </a:r>
            <a:r>
              <a:rPr dirty="0" sz="1800" spc="-10">
                <a:latin typeface="Calibri"/>
                <a:cs typeface="Calibri"/>
              </a:rPr>
              <a:t>children </a:t>
            </a:r>
            <a:r>
              <a:rPr dirty="0" sz="1800">
                <a:latin typeface="Calibri"/>
                <a:cs typeface="Calibri"/>
              </a:rPr>
              <a:t>less  than 5 </a:t>
            </a:r>
            <a:r>
              <a:rPr dirty="0" sz="1800" spc="-15">
                <a:latin typeface="Calibri"/>
                <a:cs typeface="Calibri"/>
              </a:rPr>
              <a:t>years </a:t>
            </a:r>
            <a:r>
              <a:rPr dirty="0" sz="1800" spc="-5">
                <a:latin typeface="Calibri"/>
                <a:cs typeface="Calibri"/>
              </a:rPr>
              <a:t>of age </a:t>
            </a:r>
            <a:r>
              <a:rPr dirty="0" sz="1800" spc="-10">
                <a:latin typeface="Calibri"/>
                <a:cs typeface="Calibri"/>
              </a:rPr>
              <a:t>were  relatively </a:t>
            </a:r>
            <a:r>
              <a:rPr dirty="0" sz="1800" spc="-5">
                <a:latin typeface="Calibri"/>
                <a:cs typeface="Calibri"/>
              </a:rPr>
              <a:t>similar </a:t>
            </a:r>
            <a:r>
              <a:rPr dirty="0" sz="1800" spc="-10">
                <a:latin typeface="Calibri"/>
                <a:cs typeface="Calibri"/>
              </a:rPr>
              <a:t>across </a:t>
            </a:r>
            <a:r>
              <a:rPr dirty="0" sz="1800">
                <a:latin typeface="Calibri"/>
                <a:cs typeface="Calibri"/>
              </a:rPr>
              <a:t>all  </a:t>
            </a:r>
            <a:r>
              <a:rPr dirty="0" sz="1800" spc="-5">
                <a:latin typeface="Calibri"/>
                <a:cs typeface="Calibri"/>
              </a:rPr>
              <a:t>regions, </a:t>
            </a:r>
            <a:r>
              <a:rPr dirty="0" sz="1800" spc="-10">
                <a:latin typeface="Calibri"/>
                <a:cs typeface="Calibri"/>
              </a:rPr>
              <a:t>generally </a:t>
            </a:r>
            <a:r>
              <a:rPr dirty="0" sz="1800" spc="-5">
                <a:latin typeface="Calibri"/>
                <a:cs typeface="Calibri"/>
              </a:rPr>
              <a:t>including  </a:t>
            </a:r>
            <a:r>
              <a:rPr dirty="0" sz="1800" spc="-10" b="1" i="1">
                <a:latin typeface="Calibri"/>
                <a:cs typeface="Calibri"/>
              </a:rPr>
              <a:t>cow`s </a:t>
            </a:r>
            <a:r>
              <a:rPr dirty="0" sz="1800" b="1" i="1">
                <a:latin typeface="Calibri"/>
                <a:cs typeface="Calibri"/>
              </a:rPr>
              <a:t>milk, </a:t>
            </a:r>
            <a:r>
              <a:rPr dirty="0" sz="1800" spc="-5" b="1" i="1">
                <a:latin typeface="Calibri"/>
                <a:cs typeface="Calibri"/>
              </a:rPr>
              <a:t>egg, </a:t>
            </a:r>
            <a:r>
              <a:rPr dirty="0" sz="1800" b="1" i="1">
                <a:latin typeface="Calibri"/>
                <a:cs typeface="Calibri"/>
              </a:rPr>
              <a:t>peanuts  </a:t>
            </a:r>
            <a:r>
              <a:rPr dirty="0" sz="1800" b="1" i="1">
                <a:latin typeface="Calibri"/>
                <a:cs typeface="Calibri"/>
              </a:rPr>
              <a:t>and</a:t>
            </a:r>
            <a:r>
              <a:rPr dirty="0" sz="1800" spc="-100" b="1" i="1">
                <a:latin typeface="Calibri"/>
                <a:cs typeface="Calibri"/>
              </a:rPr>
              <a:t> </a:t>
            </a:r>
            <a:r>
              <a:rPr dirty="0" sz="1800" spc="-5" b="1" i="1">
                <a:latin typeface="Calibri"/>
                <a:cs typeface="Calibri"/>
              </a:rPr>
              <a:t>seafood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6215786"/>
            <a:ext cx="427355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World </a:t>
            </a:r>
            <a:r>
              <a:rPr dirty="0" sz="1800" spc="-5">
                <a:latin typeface="Calibri"/>
                <a:cs typeface="Calibri"/>
              </a:rPr>
              <a:t>Allergy </a:t>
            </a:r>
            <a:r>
              <a:rPr dirty="0" sz="1800" spc="-15">
                <a:latin typeface="Calibri"/>
                <a:cs typeface="Calibri"/>
              </a:rPr>
              <a:t>Organization </a:t>
            </a:r>
            <a:r>
              <a:rPr dirty="0" sz="1800">
                <a:latin typeface="Calibri"/>
                <a:cs typeface="Calibri"/>
              </a:rPr>
              <a:t>Journal 2013,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6:21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59385">
              <a:lnSpc>
                <a:spcPct val="100000"/>
              </a:lnSpc>
            </a:pPr>
            <a:r>
              <a:rPr dirty="0" sz="4400" spc="-5"/>
              <a:t>Cow's milk </a:t>
            </a:r>
            <a:r>
              <a:rPr dirty="0" sz="4400" spc="-20"/>
              <a:t>protein </a:t>
            </a:r>
            <a:r>
              <a:rPr dirty="0" sz="4400" spc="-10"/>
              <a:t>allergy</a:t>
            </a:r>
            <a:r>
              <a:rPr dirty="0" sz="4400" spc="15"/>
              <a:t> </a:t>
            </a:r>
            <a:r>
              <a:rPr dirty="0" sz="4400" spc="-55"/>
              <a:t>(CMPA)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83386" y="5483352"/>
            <a:ext cx="7178675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is an </a:t>
            </a:r>
            <a:r>
              <a:rPr dirty="0" sz="2400" spc="-5">
                <a:latin typeface="Calibri"/>
                <a:cs typeface="Calibri"/>
              </a:rPr>
              <a:t>immunological reaction </a:t>
            </a: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5">
                <a:latin typeface="Calibri"/>
                <a:cs typeface="Calibri"/>
              </a:rPr>
              <a:t>one or </a:t>
            </a:r>
            <a:r>
              <a:rPr dirty="0" sz="2400" spc="-10">
                <a:latin typeface="Calibri"/>
                <a:cs typeface="Calibri"/>
              </a:rPr>
              <a:t>more </a:t>
            </a:r>
            <a:r>
              <a:rPr dirty="0" sz="2400">
                <a:latin typeface="Calibri"/>
                <a:cs typeface="Calibri"/>
              </a:rPr>
              <a:t>milk</a:t>
            </a:r>
            <a:r>
              <a:rPr dirty="0" sz="2400" spc="-114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proteins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" y="1800225"/>
            <a:ext cx="7924800" cy="3381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579245">
              <a:lnSpc>
                <a:spcPct val="100000"/>
              </a:lnSpc>
            </a:pPr>
            <a:r>
              <a:rPr dirty="0" sz="4400" spc="-10"/>
              <a:t>What is </a:t>
            </a:r>
            <a:r>
              <a:rPr dirty="0" sz="4400"/>
              <a:t>the</a:t>
            </a:r>
            <a:r>
              <a:rPr dirty="0" sz="4400" spc="-35"/>
              <a:t> </a:t>
            </a:r>
            <a:r>
              <a:rPr dirty="0" sz="4400" spc="-10"/>
              <a:t>allergen?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676400" y="1371600"/>
            <a:ext cx="5791200" cy="475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52"/>
            <a:ext cx="9143999" cy="5862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427978" y="4603750"/>
            <a:ext cx="1934210" cy="299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αs1-, αs2-, β-, and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κ-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299" y="4527550"/>
            <a:ext cx="152463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α-lactalbumin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&amp;</a:t>
            </a:r>
            <a:endParaRPr sz="1800">
              <a:latin typeface="Calibri"/>
              <a:cs typeface="Calibri"/>
            </a:endParaRPr>
          </a:p>
          <a:p>
            <a:pPr marL="64135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β-lactoglobulin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3094" y="5900928"/>
            <a:ext cx="7363459" cy="747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283335" algn="l"/>
                <a:tab pos="1896110" algn="l"/>
                <a:tab pos="2707640" algn="l"/>
                <a:tab pos="3589654" algn="l"/>
                <a:tab pos="5030470" algn="l"/>
                <a:tab pos="5489575" algn="l"/>
                <a:tab pos="6409690" algn="l"/>
              </a:tabLst>
            </a:pPr>
            <a:r>
              <a:rPr dirty="0" sz="2400">
                <a:latin typeface="Arial"/>
                <a:cs typeface="Arial"/>
              </a:rPr>
              <a:t>Patien</a:t>
            </a:r>
            <a:r>
              <a:rPr dirty="0" sz="2400" spc="120">
                <a:latin typeface="Arial"/>
                <a:cs typeface="Arial"/>
              </a:rPr>
              <a:t>ts</a:t>
            </a:r>
            <a:r>
              <a:rPr dirty="0" sz="2400" spc="120">
                <a:latin typeface="Arial"/>
                <a:cs typeface="Arial"/>
              </a:rPr>
              <a:t>	</a:t>
            </a:r>
            <a:r>
              <a:rPr dirty="0" sz="2400" spc="60">
                <a:latin typeface="Arial"/>
                <a:cs typeface="Arial"/>
              </a:rPr>
              <a:t>ar</a:t>
            </a:r>
            <a:r>
              <a:rPr dirty="0" sz="2400" spc="85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65">
                <a:latin typeface="Arial"/>
                <a:cs typeface="Arial"/>
              </a:rPr>
              <a:t>mor</a:t>
            </a:r>
            <a:r>
              <a:rPr dirty="0" sz="2400" spc="-6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114">
                <a:latin typeface="Arial"/>
                <a:cs typeface="Arial"/>
              </a:rPr>
              <a:t>oft</a:t>
            </a:r>
            <a:r>
              <a:rPr dirty="0" sz="2400" spc="165">
                <a:latin typeface="Arial"/>
                <a:cs typeface="Arial"/>
              </a:rPr>
              <a:t>e</a:t>
            </a:r>
            <a:r>
              <a:rPr dirty="0" sz="2400" spc="-70">
                <a:latin typeface="Arial"/>
                <a:cs typeface="Arial"/>
              </a:rPr>
              <a:t>n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90">
                <a:latin typeface="Arial"/>
                <a:cs typeface="Arial"/>
              </a:rPr>
              <a:t>sen</a:t>
            </a:r>
            <a:r>
              <a:rPr dirty="0" sz="2400" spc="-170">
                <a:latin typeface="Arial"/>
                <a:cs typeface="Arial"/>
              </a:rPr>
              <a:t>s</a:t>
            </a:r>
            <a:r>
              <a:rPr dirty="0" sz="2400" spc="35">
                <a:latin typeface="Arial"/>
                <a:cs typeface="Arial"/>
              </a:rPr>
              <a:t>itized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229">
                <a:latin typeface="Arial"/>
                <a:cs typeface="Arial"/>
              </a:rPr>
              <a:t>to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335">
                <a:latin typeface="Arial"/>
                <a:cs typeface="Arial"/>
              </a:rPr>
              <a:t>a</a:t>
            </a:r>
            <a:r>
              <a:rPr dirty="0" sz="2400" spc="140">
                <a:latin typeface="Arial"/>
                <a:cs typeface="Arial"/>
              </a:rPr>
              <a:t>l</a:t>
            </a:r>
            <a:r>
              <a:rPr dirty="0" sz="2400" spc="-95">
                <a:latin typeface="Arial"/>
                <a:cs typeface="Arial"/>
              </a:rPr>
              <a:t>p</a:t>
            </a:r>
            <a:r>
              <a:rPr dirty="0" sz="2400" spc="-85">
                <a:latin typeface="Arial"/>
                <a:cs typeface="Arial"/>
              </a:rPr>
              <a:t>h</a:t>
            </a:r>
            <a:r>
              <a:rPr dirty="0" sz="2400" spc="-55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75">
                <a:latin typeface="Arial"/>
                <a:cs typeface="Arial"/>
              </a:rPr>
              <a:t>(100%)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tabLst>
                <a:tab pos="634365" algn="l"/>
                <a:tab pos="1569085" algn="l"/>
                <a:tab pos="2648585" algn="l"/>
              </a:tabLst>
            </a:pPr>
            <a:r>
              <a:rPr dirty="0" sz="2400" spc="-50">
                <a:latin typeface="Arial"/>
                <a:cs typeface="Arial"/>
              </a:rPr>
              <a:t>and	</a:t>
            </a:r>
            <a:r>
              <a:rPr dirty="0" sz="2400" spc="-60">
                <a:latin typeface="Arial"/>
                <a:cs typeface="Arial"/>
              </a:rPr>
              <a:t>kappa	</a:t>
            </a:r>
            <a:r>
              <a:rPr dirty="0" sz="2400" spc="-114">
                <a:latin typeface="Arial"/>
                <a:cs typeface="Arial"/>
              </a:rPr>
              <a:t>caseins	(91.7%)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553973"/>
            <a:ext cx="7798434" cy="14630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just"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3200" spc="-10"/>
              <a:t>Cross-reactivity </a:t>
            </a:r>
            <a:r>
              <a:rPr dirty="0" sz="3200" spc="-20"/>
              <a:t>may </a:t>
            </a:r>
            <a:r>
              <a:rPr dirty="0" sz="3200" spc="-5"/>
              <a:t>occur </a:t>
            </a:r>
            <a:r>
              <a:rPr dirty="0" sz="3200"/>
              <a:t>when an </a:t>
            </a:r>
            <a:r>
              <a:rPr dirty="0" sz="3200" spc="-5"/>
              <a:t>antibody  reacts not only </a:t>
            </a:r>
            <a:r>
              <a:rPr dirty="0" sz="3200"/>
              <a:t>with the </a:t>
            </a:r>
            <a:r>
              <a:rPr dirty="0" sz="3200" spc="-5"/>
              <a:t>original </a:t>
            </a:r>
            <a:r>
              <a:rPr dirty="0" sz="3200" spc="-10"/>
              <a:t>allergen, </a:t>
            </a:r>
            <a:r>
              <a:rPr dirty="0" sz="3200" spc="-5"/>
              <a:t>but  </a:t>
            </a:r>
            <a:r>
              <a:rPr dirty="0" sz="3200"/>
              <a:t>also with a </a:t>
            </a:r>
            <a:r>
              <a:rPr dirty="0" sz="3200" spc="-5"/>
              <a:t>similar</a:t>
            </a:r>
            <a:r>
              <a:rPr dirty="0" sz="3200" spc="-35"/>
              <a:t> </a:t>
            </a:r>
            <a:r>
              <a:rPr dirty="0" sz="3200" spc="-10"/>
              <a:t>allergen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35940" y="2114930"/>
            <a:ext cx="7993380" cy="2536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Adverse </a:t>
            </a:r>
            <a:r>
              <a:rPr dirty="0" sz="3200" spc="-5">
                <a:latin typeface="Calibri"/>
                <a:cs typeface="Calibri"/>
              </a:rPr>
              <a:t>reaction </a:t>
            </a:r>
            <a:r>
              <a:rPr dirty="0" sz="3200" spc="-25">
                <a:latin typeface="Calibri"/>
                <a:cs typeface="Calibri"/>
              </a:rPr>
              <a:t>to food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aeroallergin might  </a:t>
            </a:r>
            <a:r>
              <a:rPr dirty="0" sz="3200" spc="-5">
                <a:latin typeface="Calibri"/>
                <a:cs typeface="Calibri"/>
              </a:rPr>
              <a:t>be </a:t>
            </a:r>
            <a:r>
              <a:rPr dirty="0" sz="3200" spc="-25">
                <a:latin typeface="Calibri"/>
                <a:cs typeface="Calibri"/>
              </a:rPr>
              <a:t>provoked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 spc="-5">
                <a:latin typeface="Calibri"/>
                <a:cs typeface="Calibri"/>
              </a:rPr>
              <a:t>another </a:t>
            </a:r>
            <a:r>
              <a:rPr dirty="0" sz="3200" spc="-10">
                <a:latin typeface="Calibri"/>
                <a:cs typeface="Calibri"/>
              </a:rPr>
              <a:t>allergen </a:t>
            </a:r>
            <a:r>
              <a:rPr dirty="0" sz="3200">
                <a:latin typeface="Calibri"/>
                <a:cs typeface="Calibri"/>
              </a:rPr>
              <a:t>which </a:t>
            </a:r>
            <a:r>
              <a:rPr dirty="0" sz="3200" spc="-10">
                <a:latin typeface="Calibri"/>
                <a:cs typeface="Calibri"/>
              </a:rPr>
              <a:t>share  </a:t>
            </a:r>
            <a:r>
              <a:rPr dirty="0" sz="3200" spc="-15">
                <a:latin typeface="Calibri"/>
                <a:cs typeface="Calibri"/>
              </a:rPr>
              <a:t>structural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5">
                <a:latin typeface="Calibri"/>
                <a:cs typeface="Calibri"/>
              </a:rPr>
              <a:t>sequence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similarity</a:t>
            </a:r>
            <a:endParaRPr sz="3200">
              <a:latin typeface="Calibri"/>
              <a:cs typeface="Calibri"/>
            </a:endParaRPr>
          </a:p>
          <a:p>
            <a:pPr marL="355600" marR="26797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Milk </a:t>
            </a:r>
            <a:r>
              <a:rPr dirty="0" sz="3200" spc="-10">
                <a:latin typeface="Calibri"/>
                <a:cs typeface="Calibri"/>
              </a:rPr>
              <a:t>allergens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various </a:t>
            </a:r>
            <a:r>
              <a:rPr dirty="0" sz="3200">
                <a:latin typeface="Calibri"/>
                <a:cs typeface="Calibri"/>
              </a:rPr>
              <a:t>mammalian </a:t>
            </a:r>
            <a:r>
              <a:rPr dirty="0" sz="3200" spc="-5">
                <a:latin typeface="Calibri"/>
                <a:cs typeface="Calibri"/>
              </a:rPr>
              <a:t>species  </a:t>
            </a:r>
            <a:r>
              <a:rPr dirty="0" sz="3200" spc="-10">
                <a:latin typeface="Calibri"/>
                <a:cs typeface="Calibri"/>
              </a:rPr>
              <a:t>cross-react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6063386"/>
            <a:ext cx="41363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Mayo </a:t>
            </a:r>
            <a:r>
              <a:rPr dirty="0" sz="1800" spc="-5">
                <a:latin typeface="Calibri"/>
                <a:cs typeface="Calibri"/>
              </a:rPr>
              <a:t>Clin </a:t>
            </a:r>
            <a:r>
              <a:rPr dirty="0" sz="1800" spc="-10">
                <a:latin typeface="Calibri"/>
                <a:cs typeface="Calibri"/>
              </a:rPr>
              <a:t>Proc. </a:t>
            </a:r>
            <a:r>
              <a:rPr dirty="0" sz="1800" spc="-5">
                <a:latin typeface="Calibri"/>
                <a:cs typeface="Calibri"/>
              </a:rPr>
              <a:t>Oct.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2015;90(10):1411-1419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0318" y="325373"/>
            <a:ext cx="7506334" cy="19843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</a:pPr>
            <a:r>
              <a:rPr dirty="0" sz="3200" spc="-5"/>
              <a:t>The </a:t>
            </a:r>
            <a:r>
              <a:rPr dirty="0" sz="3200" spc="-20"/>
              <a:t>greatest </a:t>
            </a:r>
            <a:r>
              <a:rPr dirty="0" sz="3200" spc="-5"/>
              <a:t>homology </a:t>
            </a:r>
            <a:r>
              <a:rPr dirty="0" sz="3200"/>
              <a:t>is among </a:t>
            </a:r>
            <a:r>
              <a:rPr dirty="0" sz="3200" spc="-15"/>
              <a:t>cows, </a:t>
            </a:r>
            <a:r>
              <a:rPr dirty="0" sz="3200" spc="-5"/>
              <a:t>sheep  </a:t>
            </a:r>
            <a:r>
              <a:rPr dirty="0" sz="3200"/>
              <a:t>and </a:t>
            </a:r>
            <a:r>
              <a:rPr dirty="0" sz="3200" spc="-10"/>
              <a:t>goats, </a:t>
            </a:r>
            <a:r>
              <a:rPr dirty="0" sz="3200" spc="-5"/>
              <a:t>while </a:t>
            </a:r>
            <a:r>
              <a:rPr dirty="0" sz="3200" spc="-15"/>
              <a:t>proteins </a:t>
            </a:r>
            <a:r>
              <a:rPr dirty="0" sz="3200"/>
              <a:t>in the </a:t>
            </a:r>
            <a:r>
              <a:rPr dirty="0" sz="3200" spc="5"/>
              <a:t>pig, </a:t>
            </a:r>
            <a:r>
              <a:rPr dirty="0" sz="3200" spc="-15"/>
              <a:t>horse,  </a:t>
            </a:r>
            <a:r>
              <a:rPr dirty="0" sz="3200" spc="-25"/>
              <a:t>donkey </a:t>
            </a:r>
            <a:r>
              <a:rPr dirty="0" sz="3200"/>
              <a:t>and </a:t>
            </a:r>
            <a:r>
              <a:rPr dirty="0" sz="3200" spc="-5"/>
              <a:t>camel milk </a:t>
            </a:r>
            <a:r>
              <a:rPr dirty="0" sz="3200" spc="-25"/>
              <a:t>have </a:t>
            </a:r>
            <a:r>
              <a:rPr dirty="0" sz="3200" spc="-5"/>
              <a:t>less </a:t>
            </a:r>
            <a:r>
              <a:rPr dirty="0" sz="3200" spc="-15"/>
              <a:t>structural  </a:t>
            </a:r>
            <a:r>
              <a:rPr dirty="0" sz="3200" spc="-5"/>
              <a:t>homology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81000" y="2667000"/>
            <a:ext cx="8421343" cy="3352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739" y="6444386"/>
            <a:ext cx="413639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Mayo </a:t>
            </a:r>
            <a:r>
              <a:rPr dirty="0" sz="1800" spc="-5">
                <a:latin typeface="Calibri"/>
                <a:cs typeface="Calibri"/>
              </a:rPr>
              <a:t>Clin </a:t>
            </a:r>
            <a:r>
              <a:rPr dirty="0" sz="1800" spc="-15">
                <a:latin typeface="Calibri"/>
                <a:cs typeface="Calibri"/>
              </a:rPr>
              <a:t>Proc. </a:t>
            </a:r>
            <a:r>
              <a:rPr dirty="0" sz="1800" spc="-5">
                <a:latin typeface="Calibri"/>
                <a:cs typeface="Calibri"/>
              </a:rPr>
              <a:t>Oct.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2015;90(10):1411-1419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13628" y="165608"/>
            <a:ext cx="1200150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solidFill>
                  <a:srgbClr val="FFFFFF"/>
                </a:solidFill>
              </a:rPr>
              <a:t>W</a:t>
            </a:r>
            <a:r>
              <a:rPr dirty="0" sz="4000" spc="-85">
                <a:solidFill>
                  <a:srgbClr val="FFFFFF"/>
                </a:solidFill>
              </a:rPr>
              <a:t>h</a:t>
            </a:r>
            <a:r>
              <a:rPr dirty="0" sz="4000" spc="-5">
                <a:solidFill>
                  <a:srgbClr val="FFFFFF"/>
                </a:solidFill>
              </a:rPr>
              <a:t>y?</a:t>
            </a:r>
            <a:endParaRPr sz="4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9500" y="2557526"/>
            <a:ext cx="1384300" cy="727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500" spc="-1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4500" spc="-4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45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4500" spc="-2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45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224528" y="1392047"/>
            <a:ext cx="822960" cy="2332990"/>
          </a:xfrm>
          <a:custGeom>
            <a:avLst/>
            <a:gdLst/>
            <a:ahLst/>
            <a:cxnLst/>
            <a:rect l="l" t="t" r="r" b="b"/>
            <a:pathLst>
              <a:path w="822960" h="2332990">
                <a:moveTo>
                  <a:pt x="0" y="1913254"/>
                </a:moveTo>
                <a:lnTo>
                  <a:pt x="403098" y="2332609"/>
                </a:lnTo>
                <a:lnTo>
                  <a:pt x="822451" y="1929511"/>
                </a:lnTo>
                <a:lnTo>
                  <a:pt x="657987" y="1926208"/>
                </a:lnTo>
                <a:lnTo>
                  <a:pt x="658176" y="1916556"/>
                </a:lnTo>
                <a:lnTo>
                  <a:pt x="164464" y="1916556"/>
                </a:lnTo>
                <a:lnTo>
                  <a:pt x="0" y="1913254"/>
                </a:lnTo>
                <a:close/>
              </a:path>
              <a:path w="822960" h="2332990">
                <a:moveTo>
                  <a:pt x="202184" y="0"/>
                </a:moveTo>
                <a:lnTo>
                  <a:pt x="164464" y="1916556"/>
                </a:lnTo>
                <a:lnTo>
                  <a:pt x="658176" y="1916556"/>
                </a:lnTo>
                <a:lnTo>
                  <a:pt x="695706" y="9651"/>
                </a:lnTo>
                <a:lnTo>
                  <a:pt x="202184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77996" y="205740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29" h="2193925">
                <a:moveTo>
                  <a:pt x="2522474" y="0"/>
                </a:moveTo>
                <a:lnTo>
                  <a:pt x="219328" y="0"/>
                </a:lnTo>
                <a:lnTo>
                  <a:pt x="175155" y="4454"/>
                </a:lnTo>
                <a:lnTo>
                  <a:pt x="133998" y="17232"/>
                </a:lnTo>
                <a:lnTo>
                  <a:pt x="96744" y="37451"/>
                </a:lnTo>
                <a:lnTo>
                  <a:pt x="64277" y="64230"/>
                </a:lnTo>
                <a:lnTo>
                  <a:pt x="37484" y="96688"/>
                </a:lnTo>
                <a:lnTo>
                  <a:pt x="17250" y="133945"/>
                </a:lnTo>
                <a:lnTo>
                  <a:pt x="4460" y="175119"/>
                </a:lnTo>
                <a:lnTo>
                  <a:pt x="0" y="219328"/>
                </a:lnTo>
                <a:lnTo>
                  <a:pt x="0" y="1974087"/>
                </a:lnTo>
                <a:lnTo>
                  <a:pt x="4460" y="2018297"/>
                </a:lnTo>
                <a:lnTo>
                  <a:pt x="17250" y="2059471"/>
                </a:lnTo>
                <a:lnTo>
                  <a:pt x="37484" y="2096728"/>
                </a:lnTo>
                <a:lnTo>
                  <a:pt x="64277" y="2129186"/>
                </a:lnTo>
                <a:lnTo>
                  <a:pt x="96744" y="2155965"/>
                </a:lnTo>
                <a:lnTo>
                  <a:pt x="133998" y="2176184"/>
                </a:lnTo>
                <a:lnTo>
                  <a:pt x="175155" y="2188962"/>
                </a:lnTo>
                <a:lnTo>
                  <a:pt x="219328" y="2193416"/>
                </a:lnTo>
                <a:lnTo>
                  <a:pt x="2522474" y="2193416"/>
                </a:lnTo>
                <a:lnTo>
                  <a:pt x="2566683" y="2188962"/>
                </a:lnTo>
                <a:lnTo>
                  <a:pt x="2607857" y="2176184"/>
                </a:lnTo>
                <a:lnTo>
                  <a:pt x="2645114" y="2155965"/>
                </a:lnTo>
                <a:lnTo>
                  <a:pt x="2677572" y="2129186"/>
                </a:lnTo>
                <a:lnTo>
                  <a:pt x="2704351" y="2096728"/>
                </a:lnTo>
                <a:lnTo>
                  <a:pt x="2724570" y="2059471"/>
                </a:lnTo>
                <a:lnTo>
                  <a:pt x="2737348" y="2018297"/>
                </a:lnTo>
                <a:lnTo>
                  <a:pt x="2741803" y="1974087"/>
                </a:lnTo>
                <a:lnTo>
                  <a:pt x="2741803" y="219328"/>
                </a:lnTo>
                <a:lnTo>
                  <a:pt x="2737348" y="175119"/>
                </a:lnTo>
                <a:lnTo>
                  <a:pt x="2724570" y="133945"/>
                </a:lnTo>
                <a:lnTo>
                  <a:pt x="2704351" y="96688"/>
                </a:lnTo>
                <a:lnTo>
                  <a:pt x="2677572" y="64230"/>
                </a:lnTo>
                <a:lnTo>
                  <a:pt x="2645114" y="37451"/>
                </a:lnTo>
                <a:lnTo>
                  <a:pt x="2607857" y="17232"/>
                </a:lnTo>
                <a:lnTo>
                  <a:pt x="2566683" y="4454"/>
                </a:lnTo>
                <a:lnTo>
                  <a:pt x="25224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77996" y="205740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29" h="2193925">
                <a:moveTo>
                  <a:pt x="0" y="219328"/>
                </a:moveTo>
                <a:lnTo>
                  <a:pt x="4460" y="175119"/>
                </a:lnTo>
                <a:lnTo>
                  <a:pt x="17250" y="133945"/>
                </a:lnTo>
                <a:lnTo>
                  <a:pt x="37484" y="96688"/>
                </a:lnTo>
                <a:lnTo>
                  <a:pt x="64277" y="64230"/>
                </a:lnTo>
                <a:lnTo>
                  <a:pt x="96744" y="37451"/>
                </a:lnTo>
                <a:lnTo>
                  <a:pt x="133998" y="17232"/>
                </a:lnTo>
                <a:lnTo>
                  <a:pt x="175155" y="4454"/>
                </a:lnTo>
                <a:lnTo>
                  <a:pt x="219328" y="0"/>
                </a:lnTo>
                <a:lnTo>
                  <a:pt x="2522474" y="0"/>
                </a:lnTo>
                <a:lnTo>
                  <a:pt x="2566683" y="4454"/>
                </a:lnTo>
                <a:lnTo>
                  <a:pt x="2607857" y="17232"/>
                </a:lnTo>
                <a:lnTo>
                  <a:pt x="2645114" y="37451"/>
                </a:lnTo>
                <a:lnTo>
                  <a:pt x="2677572" y="64230"/>
                </a:lnTo>
                <a:lnTo>
                  <a:pt x="2704351" y="96688"/>
                </a:lnTo>
                <a:lnTo>
                  <a:pt x="2724570" y="133945"/>
                </a:lnTo>
                <a:lnTo>
                  <a:pt x="2737348" y="175119"/>
                </a:lnTo>
                <a:lnTo>
                  <a:pt x="2741803" y="219328"/>
                </a:lnTo>
                <a:lnTo>
                  <a:pt x="2741803" y="1974087"/>
                </a:lnTo>
                <a:lnTo>
                  <a:pt x="2737348" y="2018297"/>
                </a:lnTo>
                <a:lnTo>
                  <a:pt x="2724570" y="2059471"/>
                </a:lnTo>
                <a:lnTo>
                  <a:pt x="2704351" y="2096728"/>
                </a:lnTo>
                <a:lnTo>
                  <a:pt x="2677572" y="2129186"/>
                </a:lnTo>
                <a:lnTo>
                  <a:pt x="2645114" y="2155965"/>
                </a:lnTo>
                <a:lnTo>
                  <a:pt x="2607857" y="2176184"/>
                </a:lnTo>
                <a:lnTo>
                  <a:pt x="2566683" y="2188962"/>
                </a:lnTo>
                <a:lnTo>
                  <a:pt x="2522474" y="2193416"/>
                </a:lnTo>
                <a:lnTo>
                  <a:pt x="219328" y="2193416"/>
                </a:lnTo>
                <a:lnTo>
                  <a:pt x="175155" y="2188962"/>
                </a:lnTo>
                <a:lnTo>
                  <a:pt x="133998" y="2176184"/>
                </a:lnTo>
                <a:lnTo>
                  <a:pt x="96744" y="2155965"/>
                </a:lnTo>
                <a:lnTo>
                  <a:pt x="64277" y="2129186"/>
                </a:lnTo>
                <a:lnTo>
                  <a:pt x="37484" y="2096728"/>
                </a:lnTo>
                <a:lnTo>
                  <a:pt x="17250" y="2059471"/>
                </a:lnTo>
                <a:lnTo>
                  <a:pt x="4460" y="2018297"/>
                </a:lnTo>
                <a:lnTo>
                  <a:pt x="0" y="1974087"/>
                </a:lnTo>
                <a:lnTo>
                  <a:pt x="0" y="2193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71138" y="321005"/>
            <a:ext cx="1756410" cy="19259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1905">
              <a:lnSpc>
                <a:spcPct val="91600"/>
              </a:lnSpc>
            </a:pPr>
            <a:r>
              <a:rPr dirty="0" sz="4500" spc="-5">
                <a:solidFill>
                  <a:srgbClr val="FFFFFF"/>
                </a:solidFill>
              </a:rPr>
              <a:t>Cow`s  </a:t>
            </a:r>
            <a:r>
              <a:rPr dirty="0" sz="4500">
                <a:solidFill>
                  <a:srgbClr val="FFFFFF"/>
                </a:solidFill>
              </a:rPr>
              <a:t>milk  </a:t>
            </a:r>
            <a:r>
              <a:rPr dirty="0" sz="4500" spc="-114">
                <a:solidFill>
                  <a:srgbClr val="FFFFFF"/>
                </a:solidFill>
              </a:rPr>
              <a:t>f</a:t>
            </a:r>
            <a:r>
              <a:rPr dirty="0" sz="4500">
                <a:solidFill>
                  <a:srgbClr val="FFFFFF"/>
                </a:solidFill>
              </a:rPr>
              <a:t>eeding</a:t>
            </a:r>
            <a:endParaRPr sz="4500"/>
          </a:p>
        </p:txBody>
      </p:sp>
      <p:sp>
        <p:nvSpPr>
          <p:cNvPr id="7" name="object 7"/>
          <p:cNvSpPr/>
          <p:nvPr/>
        </p:nvSpPr>
        <p:spPr>
          <a:xfrm>
            <a:off x="5922009" y="2944622"/>
            <a:ext cx="1983105" cy="1616075"/>
          </a:xfrm>
          <a:custGeom>
            <a:avLst/>
            <a:gdLst/>
            <a:ahLst/>
            <a:cxnLst/>
            <a:rect l="l" t="t" r="r" b="b"/>
            <a:pathLst>
              <a:path w="1983104" h="1616075">
                <a:moveTo>
                  <a:pt x="93979" y="948054"/>
                </a:moveTo>
                <a:lnTo>
                  <a:pt x="0" y="1521967"/>
                </a:lnTo>
                <a:lnTo>
                  <a:pt x="574039" y="1615947"/>
                </a:lnTo>
                <a:lnTo>
                  <a:pt x="478027" y="1482344"/>
                </a:lnTo>
                <a:lnTo>
                  <a:pt x="1035515" y="1081658"/>
                </a:lnTo>
                <a:lnTo>
                  <a:pt x="189991" y="1081658"/>
                </a:lnTo>
                <a:lnTo>
                  <a:pt x="93979" y="948054"/>
                </a:lnTo>
                <a:close/>
              </a:path>
              <a:path w="1983104" h="1616075">
                <a:moveTo>
                  <a:pt x="1694941" y="0"/>
                </a:moveTo>
                <a:lnTo>
                  <a:pt x="189991" y="1081658"/>
                </a:lnTo>
                <a:lnTo>
                  <a:pt x="1035515" y="1081658"/>
                </a:lnTo>
                <a:lnTo>
                  <a:pt x="1982978" y="400685"/>
                </a:lnTo>
                <a:lnTo>
                  <a:pt x="1694941" y="0"/>
                </a:lnTo>
                <a:close/>
              </a:path>
            </a:pathLst>
          </a:custGeom>
          <a:solidFill>
            <a:srgbClr val="B1C1D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01308" y="1871726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29" h="2193925">
                <a:moveTo>
                  <a:pt x="2522473" y="0"/>
                </a:moveTo>
                <a:lnTo>
                  <a:pt x="219328" y="0"/>
                </a:lnTo>
                <a:lnTo>
                  <a:pt x="175119" y="4454"/>
                </a:lnTo>
                <a:lnTo>
                  <a:pt x="133945" y="17232"/>
                </a:lnTo>
                <a:lnTo>
                  <a:pt x="96688" y="37451"/>
                </a:lnTo>
                <a:lnTo>
                  <a:pt x="64230" y="64230"/>
                </a:lnTo>
                <a:lnTo>
                  <a:pt x="37451" y="96688"/>
                </a:lnTo>
                <a:lnTo>
                  <a:pt x="17232" y="133945"/>
                </a:lnTo>
                <a:lnTo>
                  <a:pt x="4454" y="175119"/>
                </a:lnTo>
                <a:lnTo>
                  <a:pt x="0" y="219328"/>
                </a:lnTo>
                <a:lnTo>
                  <a:pt x="0" y="1974088"/>
                </a:lnTo>
                <a:lnTo>
                  <a:pt x="4454" y="2018261"/>
                </a:lnTo>
                <a:lnTo>
                  <a:pt x="17232" y="2059418"/>
                </a:lnTo>
                <a:lnTo>
                  <a:pt x="37451" y="2096672"/>
                </a:lnTo>
                <a:lnTo>
                  <a:pt x="64230" y="2129139"/>
                </a:lnTo>
                <a:lnTo>
                  <a:pt x="96688" y="2155932"/>
                </a:lnTo>
                <a:lnTo>
                  <a:pt x="133945" y="2176166"/>
                </a:lnTo>
                <a:lnTo>
                  <a:pt x="175119" y="2188956"/>
                </a:lnTo>
                <a:lnTo>
                  <a:pt x="219328" y="2193417"/>
                </a:lnTo>
                <a:lnTo>
                  <a:pt x="2522473" y="2193417"/>
                </a:lnTo>
                <a:lnTo>
                  <a:pt x="2566683" y="2188956"/>
                </a:lnTo>
                <a:lnTo>
                  <a:pt x="2607857" y="2176166"/>
                </a:lnTo>
                <a:lnTo>
                  <a:pt x="2645114" y="2155932"/>
                </a:lnTo>
                <a:lnTo>
                  <a:pt x="2677572" y="2129139"/>
                </a:lnTo>
                <a:lnTo>
                  <a:pt x="2704351" y="2096672"/>
                </a:lnTo>
                <a:lnTo>
                  <a:pt x="2724570" y="2059418"/>
                </a:lnTo>
                <a:lnTo>
                  <a:pt x="2737348" y="2018261"/>
                </a:lnTo>
                <a:lnTo>
                  <a:pt x="2741802" y="1974088"/>
                </a:lnTo>
                <a:lnTo>
                  <a:pt x="2741802" y="219328"/>
                </a:lnTo>
                <a:lnTo>
                  <a:pt x="2737348" y="175119"/>
                </a:lnTo>
                <a:lnTo>
                  <a:pt x="2724570" y="133945"/>
                </a:lnTo>
                <a:lnTo>
                  <a:pt x="2704351" y="96688"/>
                </a:lnTo>
                <a:lnTo>
                  <a:pt x="2677572" y="64230"/>
                </a:lnTo>
                <a:lnTo>
                  <a:pt x="2645114" y="37451"/>
                </a:lnTo>
                <a:lnTo>
                  <a:pt x="2607857" y="17232"/>
                </a:lnTo>
                <a:lnTo>
                  <a:pt x="2566683" y="4454"/>
                </a:lnTo>
                <a:lnTo>
                  <a:pt x="252247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01308" y="1871726"/>
            <a:ext cx="2741930" cy="2193925"/>
          </a:xfrm>
          <a:custGeom>
            <a:avLst/>
            <a:gdLst/>
            <a:ahLst/>
            <a:cxnLst/>
            <a:rect l="l" t="t" r="r" b="b"/>
            <a:pathLst>
              <a:path w="2741929" h="2193925">
                <a:moveTo>
                  <a:pt x="0" y="219328"/>
                </a:moveTo>
                <a:lnTo>
                  <a:pt x="4454" y="175119"/>
                </a:lnTo>
                <a:lnTo>
                  <a:pt x="17232" y="133945"/>
                </a:lnTo>
                <a:lnTo>
                  <a:pt x="37451" y="96688"/>
                </a:lnTo>
                <a:lnTo>
                  <a:pt x="64230" y="64230"/>
                </a:lnTo>
                <a:lnTo>
                  <a:pt x="96688" y="37451"/>
                </a:lnTo>
                <a:lnTo>
                  <a:pt x="133945" y="17232"/>
                </a:lnTo>
                <a:lnTo>
                  <a:pt x="175119" y="4454"/>
                </a:lnTo>
                <a:lnTo>
                  <a:pt x="219328" y="0"/>
                </a:lnTo>
                <a:lnTo>
                  <a:pt x="2522473" y="0"/>
                </a:lnTo>
                <a:lnTo>
                  <a:pt x="2566683" y="4454"/>
                </a:lnTo>
                <a:lnTo>
                  <a:pt x="2607857" y="17232"/>
                </a:lnTo>
                <a:lnTo>
                  <a:pt x="2645114" y="37451"/>
                </a:lnTo>
                <a:lnTo>
                  <a:pt x="2677572" y="64230"/>
                </a:lnTo>
                <a:lnTo>
                  <a:pt x="2704351" y="96688"/>
                </a:lnTo>
                <a:lnTo>
                  <a:pt x="2724570" y="133945"/>
                </a:lnTo>
                <a:lnTo>
                  <a:pt x="2737348" y="175119"/>
                </a:lnTo>
                <a:lnTo>
                  <a:pt x="2741802" y="219328"/>
                </a:lnTo>
                <a:lnTo>
                  <a:pt x="2741802" y="1974088"/>
                </a:lnTo>
                <a:lnTo>
                  <a:pt x="2737348" y="2018261"/>
                </a:lnTo>
                <a:lnTo>
                  <a:pt x="2724570" y="2059418"/>
                </a:lnTo>
                <a:lnTo>
                  <a:pt x="2704351" y="2096672"/>
                </a:lnTo>
                <a:lnTo>
                  <a:pt x="2677572" y="2129139"/>
                </a:lnTo>
                <a:lnTo>
                  <a:pt x="2645114" y="2155932"/>
                </a:lnTo>
                <a:lnTo>
                  <a:pt x="2607857" y="2176166"/>
                </a:lnTo>
                <a:lnTo>
                  <a:pt x="2566683" y="2188956"/>
                </a:lnTo>
                <a:lnTo>
                  <a:pt x="2522473" y="2193417"/>
                </a:lnTo>
                <a:lnTo>
                  <a:pt x="219328" y="2193417"/>
                </a:lnTo>
                <a:lnTo>
                  <a:pt x="175119" y="2188956"/>
                </a:lnTo>
                <a:lnTo>
                  <a:pt x="133945" y="2176166"/>
                </a:lnTo>
                <a:lnTo>
                  <a:pt x="96688" y="2155932"/>
                </a:lnTo>
                <a:lnTo>
                  <a:pt x="64230" y="2129139"/>
                </a:lnTo>
                <a:lnTo>
                  <a:pt x="37451" y="2096672"/>
                </a:lnTo>
                <a:lnTo>
                  <a:pt x="17232" y="2059418"/>
                </a:lnTo>
                <a:lnTo>
                  <a:pt x="4454" y="2018261"/>
                </a:lnTo>
                <a:lnTo>
                  <a:pt x="0" y="1974088"/>
                </a:lnTo>
                <a:lnTo>
                  <a:pt x="0" y="2193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692265" y="2243582"/>
            <a:ext cx="2161540" cy="1355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5175"/>
              </a:lnSpc>
            </a:pPr>
            <a:r>
              <a:rPr dirty="0" sz="450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4500" spc="-3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4500" spc="-4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4500">
                <a:solidFill>
                  <a:srgbClr val="FFFFFF"/>
                </a:solidFill>
                <a:latin typeface="Calibri"/>
                <a:cs typeface="Calibri"/>
              </a:rPr>
              <a:t>ernal</a:t>
            </a:r>
            <a:endParaRPr sz="4500">
              <a:latin typeface="Calibri"/>
              <a:cs typeface="Calibri"/>
            </a:endParaRPr>
          </a:p>
          <a:p>
            <a:pPr algn="ctr">
              <a:lnSpc>
                <a:spcPts val="5175"/>
              </a:lnSpc>
            </a:pPr>
            <a:r>
              <a:rPr dirty="0" sz="4500" spc="-35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40964" y="3770376"/>
            <a:ext cx="3014472" cy="3087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3175">
              <a:lnSpc>
                <a:spcPct val="100000"/>
              </a:lnSpc>
            </a:pPr>
            <a:r>
              <a:rPr dirty="0" sz="4000" spc="-30"/>
              <a:t>Atopy:</a:t>
            </a:r>
            <a:endParaRPr sz="4000"/>
          </a:p>
          <a:p>
            <a:pPr algn="ctr" marL="3175">
              <a:lnSpc>
                <a:spcPct val="100000"/>
              </a:lnSpc>
            </a:pPr>
            <a:r>
              <a:rPr dirty="0" sz="4000" spc="-15"/>
              <a:t>Allergy</a:t>
            </a:r>
            <a:r>
              <a:rPr dirty="0" sz="4000" spc="-70"/>
              <a:t> </a:t>
            </a:r>
            <a:r>
              <a:rPr dirty="0" sz="4000"/>
              <a:t>Genes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7150100" cy="2048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Risk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 spc="-5">
                <a:latin typeface="Calibri"/>
                <a:cs typeface="Calibri"/>
              </a:rPr>
              <a:t>increases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>
                <a:latin typeface="Calibri"/>
                <a:cs typeface="Calibri"/>
              </a:rPr>
              <a:t>20-40% if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one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parent </a:t>
            </a:r>
            <a:r>
              <a:rPr dirty="0" sz="3200" spc="-5">
                <a:latin typeface="Calibri"/>
                <a:cs typeface="Calibri"/>
              </a:rPr>
              <a:t>had </a:t>
            </a:r>
            <a:r>
              <a:rPr dirty="0" sz="3200" spc="-10">
                <a:latin typeface="Calibri"/>
                <a:cs typeface="Calibri"/>
              </a:rPr>
              <a:t>allergic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disease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>
                <a:latin typeface="Calibri"/>
                <a:cs typeface="Calibri"/>
              </a:rPr>
              <a:t>Risk of </a:t>
            </a: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 spc="-5">
                <a:latin typeface="Calibri"/>
                <a:cs typeface="Calibri"/>
              </a:rPr>
              <a:t>increases </a:t>
            </a:r>
            <a:r>
              <a:rPr dirty="0" sz="3200" spc="-10">
                <a:latin typeface="Calibri"/>
                <a:cs typeface="Calibri"/>
              </a:rPr>
              <a:t>by </a:t>
            </a:r>
            <a:r>
              <a:rPr dirty="0" sz="3200">
                <a:latin typeface="Calibri"/>
                <a:cs typeface="Calibri"/>
              </a:rPr>
              <a:t>40-60% if</a:t>
            </a:r>
            <a:r>
              <a:rPr dirty="0" sz="3200" spc="-1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both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parent </a:t>
            </a:r>
            <a:r>
              <a:rPr dirty="0" sz="3200">
                <a:latin typeface="Calibri"/>
                <a:cs typeface="Calibri"/>
              </a:rPr>
              <a:t>had </a:t>
            </a:r>
            <a:r>
              <a:rPr dirty="0" sz="3200" spc="-10">
                <a:latin typeface="Calibri"/>
                <a:cs typeface="Calibri"/>
              </a:rPr>
              <a:t>allergic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disease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244" y="5758586"/>
            <a:ext cx="53511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Pediatr Gastroenterol Hepatol </a:t>
            </a:r>
            <a:r>
              <a:rPr dirty="0" sz="1800">
                <a:latin typeface="Calibri"/>
                <a:cs typeface="Calibri"/>
              </a:rPr>
              <a:t>Nutr 2014 </a:t>
            </a:r>
            <a:r>
              <a:rPr dirty="0" sz="1800" spc="-10">
                <a:latin typeface="Calibri"/>
                <a:cs typeface="Calibri"/>
              </a:rPr>
              <a:t>March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17(1):1-5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783714">
              <a:lnSpc>
                <a:spcPct val="100000"/>
              </a:lnSpc>
            </a:pPr>
            <a:r>
              <a:rPr dirty="0" sz="4400" spc="-5"/>
              <a:t>Cow`s </a:t>
            </a:r>
            <a:r>
              <a:rPr dirty="0" sz="4400"/>
              <a:t>Milk</a:t>
            </a:r>
            <a:r>
              <a:rPr dirty="0" sz="4400" spc="-50"/>
              <a:t> </a:t>
            </a:r>
            <a:r>
              <a:rPr dirty="0" sz="4400" spc="-10"/>
              <a:t>Feeding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7191375" cy="2146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Significantly </a:t>
            </a:r>
            <a:r>
              <a:rPr dirty="0" sz="3200" spc="-5">
                <a:latin typeface="Calibri"/>
                <a:cs typeface="Calibri"/>
              </a:rPr>
              <a:t>higher cow`s milk</a:t>
            </a:r>
            <a:r>
              <a:rPr dirty="0" sz="3200" spc="5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protein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compared </a:t>
            </a:r>
            <a:r>
              <a:rPr dirty="0" sz="3200" spc="-25">
                <a:latin typeface="Calibri"/>
                <a:cs typeface="Calibri"/>
              </a:rPr>
              <a:t>to </a:t>
            </a:r>
            <a:r>
              <a:rPr dirty="0" sz="3200" spc="-15">
                <a:latin typeface="Calibri"/>
                <a:cs typeface="Calibri"/>
              </a:rPr>
              <a:t>breast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milk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Loss of </a:t>
            </a:r>
            <a:r>
              <a:rPr dirty="0" sz="3200" spc="-15">
                <a:latin typeface="Calibri"/>
                <a:cs typeface="Calibri"/>
              </a:rPr>
              <a:t>immunomodulators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15">
                <a:latin typeface="Calibri"/>
                <a:cs typeface="Calibri"/>
              </a:rPr>
              <a:t>breast</a:t>
            </a:r>
            <a:r>
              <a:rPr dirty="0" sz="3200" spc="8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milk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25">
                <a:latin typeface="Calibri"/>
                <a:cs typeface="Calibri"/>
              </a:rPr>
              <a:t>Different </a:t>
            </a:r>
            <a:r>
              <a:rPr dirty="0" sz="3200">
                <a:latin typeface="Calibri"/>
                <a:cs typeface="Calibri"/>
              </a:rPr>
              <a:t>gut</a:t>
            </a:r>
            <a:r>
              <a:rPr dirty="0" sz="3200" spc="-3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microflora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644" y="4908550"/>
            <a:ext cx="29978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Arch </a:t>
            </a:r>
            <a:r>
              <a:rPr dirty="0" sz="1800" spc="-5">
                <a:latin typeface="Calibri"/>
                <a:cs typeface="Calibri"/>
              </a:rPr>
              <a:t>Dis Child. 2007;92:902-908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2064385">
              <a:lnSpc>
                <a:spcPct val="100000"/>
              </a:lnSpc>
            </a:pPr>
            <a:r>
              <a:rPr dirty="0" sz="4400" spc="-10"/>
              <a:t>Maternal</a:t>
            </a:r>
            <a:r>
              <a:rPr dirty="0" sz="4400" spc="-95"/>
              <a:t> </a:t>
            </a:r>
            <a:r>
              <a:rPr dirty="0" sz="4400" spc="-35"/>
              <a:t>Factors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81000" y="1447794"/>
            <a:ext cx="8438314" cy="49527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38400" y="1295400"/>
            <a:ext cx="2895600" cy="5105400"/>
          </a:xfrm>
          <a:custGeom>
            <a:avLst/>
            <a:gdLst/>
            <a:ahLst/>
            <a:cxnLst/>
            <a:rect l="l" t="t" r="r" b="b"/>
            <a:pathLst>
              <a:path w="2895600" h="5105400">
                <a:moveTo>
                  <a:pt x="1619050" y="5092700"/>
                </a:moveTo>
                <a:lnTo>
                  <a:pt x="1276549" y="5092700"/>
                </a:lnTo>
                <a:lnTo>
                  <a:pt x="1310363" y="5105400"/>
                </a:lnTo>
                <a:lnTo>
                  <a:pt x="1585236" y="5105400"/>
                </a:lnTo>
                <a:lnTo>
                  <a:pt x="1619050" y="5092700"/>
                </a:lnTo>
                <a:close/>
              </a:path>
              <a:path w="2895600" h="5105400">
                <a:moveTo>
                  <a:pt x="1652628" y="25400"/>
                </a:moveTo>
                <a:lnTo>
                  <a:pt x="1242971" y="25400"/>
                </a:lnTo>
                <a:lnTo>
                  <a:pt x="1046971" y="101600"/>
                </a:lnTo>
                <a:lnTo>
                  <a:pt x="1015300" y="127000"/>
                </a:lnTo>
                <a:lnTo>
                  <a:pt x="983938" y="139700"/>
                </a:lnTo>
                <a:lnTo>
                  <a:pt x="952893" y="165100"/>
                </a:lnTo>
                <a:lnTo>
                  <a:pt x="922176" y="177800"/>
                </a:lnTo>
                <a:lnTo>
                  <a:pt x="861758" y="228600"/>
                </a:lnTo>
                <a:lnTo>
                  <a:pt x="832076" y="254000"/>
                </a:lnTo>
                <a:lnTo>
                  <a:pt x="802757" y="279400"/>
                </a:lnTo>
                <a:lnTo>
                  <a:pt x="773810" y="304800"/>
                </a:lnTo>
                <a:lnTo>
                  <a:pt x="745245" y="330200"/>
                </a:lnTo>
                <a:lnTo>
                  <a:pt x="689294" y="381000"/>
                </a:lnTo>
                <a:lnTo>
                  <a:pt x="661927" y="419100"/>
                </a:lnTo>
                <a:lnTo>
                  <a:pt x="634978" y="444500"/>
                </a:lnTo>
                <a:lnTo>
                  <a:pt x="608455" y="482600"/>
                </a:lnTo>
                <a:lnTo>
                  <a:pt x="582368" y="508000"/>
                </a:lnTo>
                <a:lnTo>
                  <a:pt x="556726" y="546100"/>
                </a:lnTo>
                <a:lnTo>
                  <a:pt x="531538" y="584200"/>
                </a:lnTo>
                <a:lnTo>
                  <a:pt x="506813" y="622300"/>
                </a:lnTo>
                <a:lnTo>
                  <a:pt x="482560" y="660400"/>
                </a:lnTo>
                <a:lnTo>
                  <a:pt x="458788" y="698500"/>
                </a:lnTo>
                <a:lnTo>
                  <a:pt x="435507" y="736600"/>
                </a:lnTo>
                <a:lnTo>
                  <a:pt x="412724" y="774700"/>
                </a:lnTo>
                <a:lnTo>
                  <a:pt x="390450" y="812800"/>
                </a:lnTo>
                <a:lnTo>
                  <a:pt x="368694" y="850900"/>
                </a:lnTo>
                <a:lnTo>
                  <a:pt x="347464" y="901700"/>
                </a:lnTo>
                <a:lnTo>
                  <a:pt x="326770" y="939800"/>
                </a:lnTo>
                <a:lnTo>
                  <a:pt x="306620" y="990600"/>
                </a:lnTo>
                <a:lnTo>
                  <a:pt x="287024" y="1028700"/>
                </a:lnTo>
                <a:lnTo>
                  <a:pt x="267991" y="1079500"/>
                </a:lnTo>
                <a:lnTo>
                  <a:pt x="249530" y="1130300"/>
                </a:lnTo>
                <a:lnTo>
                  <a:pt x="231649" y="1168400"/>
                </a:lnTo>
                <a:lnTo>
                  <a:pt x="214359" y="1219200"/>
                </a:lnTo>
                <a:lnTo>
                  <a:pt x="197668" y="1270000"/>
                </a:lnTo>
                <a:lnTo>
                  <a:pt x="181585" y="1320800"/>
                </a:lnTo>
                <a:lnTo>
                  <a:pt x="166119" y="1371600"/>
                </a:lnTo>
                <a:lnTo>
                  <a:pt x="151280" y="1422400"/>
                </a:lnTo>
                <a:lnTo>
                  <a:pt x="137076" y="1473200"/>
                </a:lnTo>
                <a:lnTo>
                  <a:pt x="123517" y="1524000"/>
                </a:lnTo>
                <a:lnTo>
                  <a:pt x="110611" y="1574800"/>
                </a:lnTo>
                <a:lnTo>
                  <a:pt x="98368" y="1638300"/>
                </a:lnTo>
                <a:lnTo>
                  <a:pt x="86796" y="1689100"/>
                </a:lnTo>
                <a:lnTo>
                  <a:pt x="75906" y="1739900"/>
                </a:lnTo>
                <a:lnTo>
                  <a:pt x="65705" y="1790700"/>
                </a:lnTo>
                <a:lnTo>
                  <a:pt x="56203" y="1854200"/>
                </a:lnTo>
                <a:lnTo>
                  <a:pt x="47409" y="1905000"/>
                </a:lnTo>
                <a:lnTo>
                  <a:pt x="39332" y="1968500"/>
                </a:lnTo>
                <a:lnTo>
                  <a:pt x="31981" y="2019300"/>
                </a:lnTo>
                <a:lnTo>
                  <a:pt x="25366" y="2082800"/>
                </a:lnTo>
                <a:lnTo>
                  <a:pt x="19495" y="2133600"/>
                </a:lnTo>
                <a:lnTo>
                  <a:pt x="14377" y="2197100"/>
                </a:lnTo>
                <a:lnTo>
                  <a:pt x="10022" y="2260600"/>
                </a:lnTo>
                <a:lnTo>
                  <a:pt x="6438" y="2311400"/>
                </a:lnTo>
                <a:lnTo>
                  <a:pt x="3635" y="2374900"/>
                </a:lnTo>
                <a:lnTo>
                  <a:pt x="1621" y="2438400"/>
                </a:lnTo>
                <a:lnTo>
                  <a:pt x="406" y="2501900"/>
                </a:lnTo>
                <a:lnTo>
                  <a:pt x="0" y="2552700"/>
                </a:lnTo>
                <a:lnTo>
                  <a:pt x="406" y="2616200"/>
                </a:lnTo>
                <a:lnTo>
                  <a:pt x="1621" y="2679700"/>
                </a:lnTo>
                <a:lnTo>
                  <a:pt x="3635" y="2743200"/>
                </a:lnTo>
                <a:lnTo>
                  <a:pt x="6438" y="2806700"/>
                </a:lnTo>
                <a:lnTo>
                  <a:pt x="10022" y="2857500"/>
                </a:lnTo>
                <a:lnTo>
                  <a:pt x="14377" y="2921000"/>
                </a:lnTo>
                <a:lnTo>
                  <a:pt x="19495" y="2984500"/>
                </a:lnTo>
                <a:lnTo>
                  <a:pt x="25366" y="3035300"/>
                </a:lnTo>
                <a:lnTo>
                  <a:pt x="31981" y="3098800"/>
                </a:lnTo>
                <a:lnTo>
                  <a:pt x="39332" y="3149600"/>
                </a:lnTo>
                <a:lnTo>
                  <a:pt x="47409" y="3213100"/>
                </a:lnTo>
                <a:lnTo>
                  <a:pt x="56203" y="3263900"/>
                </a:lnTo>
                <a:lnTo>
                  <a:pt x="65705" y="3327400"/>
                </a:lnTo>
                <a:lnTo>
                  <a:pt x="75906" y="3378200"/>
                </a:lnTo>
                <a:lnTo>
                  <a:pt x="86796" y="3429000"/>
                </a:lnTo>
                <a:lnTo>
                  <a:pt x="98368" y="3479800"/>
                </a:lnTo>
                <a:lnTo>
                  <a:pt x="110611" y="3543300"/>
                </a:lnTo>
                <a:lnTo>
                  <a:pt x="123517" y="3594100"/>
                </a:lnTo>
                <a:lnTo>
                  <a:pt x="137076" y="3644900"/>
                </a:lnTo>
                <a:lnTo>
                  <a:pt x="151280" y="3695700"/>
                </a:lnTo>
                <a:lnTo>
                  <a:pt x="166119" y="3746500"/>
                </a:lnTo>
                <a:lnTo>
                  <a:pt x="181585" y="3797300"/>
                </a:lnTo>
                <a:lnTo>
                  <a:pt x="197668" y="3848100"/>
                </a:lnTo>
                <a:lnTo>
                  <a:pt x="214359" y="3898900"/>
                </a:lnTo>
                <a:lnTo>
                  <a:pt x="231649" y="3949700"/>
                </a:lnTo>
                <a:lnTo>
                  <a:pt x="249530" y="3987800"/>
                </a:lnTo>
                <a:lnTo>
                  <a:pt x="267991" y="4038600"/>
                </a:lnTo>
                <a:lnTo>
                  <a:pt x="287024" y="4089400"/>
                </a:lnTo>
                <a:lnTo>
                  <a:pt x="306620" y="4127500"/>
                </a:lnTo>
                <a:lnTo>
                  <a:pt x="326770" y="4178300"/>
                </a:lnTo>
                <a:lnTo>
                  <a:pt x="347464" y="4216400"/>
                </a:lnTo>
                <a:lnTo>
                  <a:pt x="368694" y="4267200"/>
                </a:lnTo>
                <a:lnTo>
                  <a:pt x="390450" y="4305300"/>
                </a:lnTo>
                <a:lnTo>
                  <a:pt x="412724" y="4343400"/>
                </a:lnTo>
                <a:lnTo>
                  <a:pt x="435507" y="4381500"/>
                </a:lnTo>
                <a:lnTo>
                  <a:pt x="458788" y="4419600"/>
                </a:lnTo>
                <a:lnTo>
                  <a:pt x="482560" y="4457700"/>
                </a:lnTo>
                <a:lnTo>
                  <a:pt x="506813" y="4495800"/>
                </a:lnTo>
                <a:lnTo>
                  <a:pt x="531538" y="4533900"/>
                </a:lnTo>
                <a:lnTo>
                  <a:pt x="556726" y="4572000"/>
                </a:lnTo>
                <a:lnTo>
                  <a:pt x="582368" y="4610100"/>
                </a:lnTo>
                <a:lnTo>
                  <a:pt x="608455" y="4635500"/>
                </a:lnTo>
                <a:lnTo>
                  <a:pt x="634978" y="4673600"/>
                </a:lnTo>
                <a:lnTo>
                  <a:pt x="661927" y="4699000"/>
                </a:lnTo>
                <a:lnTo>
                  <a:pt x="689294" y="4737100"/>
                </a:lnTo>
                <a:lnTo>
                  <a:pt x="717070" y="4762500"/>
                </a:lnTo>
                <a:lnTo>
                  <a:pt x="773810" y="4813300"/>
                </a:lnTo>
                <a:lnTo>
                  <a:pt x="802757" y="4838700"/>
                </a:lnTo>
                <a:lnTo>
                  <a:pt x="832076" y="4864100"/>
                </a:lnTo>
                <a:lnTo>
                  <a:pt x="861758" y="4889500"/>
                </a:lnTo>
                <a:lnTo>
                  <a:pt x="922176" y="4940300"/>
                </a:lnTo>
                <a:lnTo>
                  <a:pt x="952893" y="4953000"/>
                </a:lnTo>
                <a:lnTo>
                  <a:pt x="983938" y="4978400"/>
                </a:lnTo>
                <a:lnTo>
                  <a:pt x="1015300" y="4991100"/>
                </a:lnTo>
                <a:lnTo>
                  <a:pt x="1046971" y="5016500"/>
                </a:lnTo>
                <a:lnTo>
                  <a:pt x="1078941" y="5029200"/>
                </a:lnTo>
                <a:lnTo>
                  <a:pt x="1242971" y="5092700"/>
                </a:lnTo>
                <a:lnTo>
                  <a:pt x="1652628" y="5092700"/>
                </a:lnTo>
                <a:lnTo>
                  <a:pt x="1816658" y="5029200"/>
                </a:lnTo>
                <a:lnTo>
                  <a:pt x="1848628" y="5016500"/>
                </a:lnTo>
                <a:lnTo>
                  <a:pt x="1880299" y="4991100"/>
                </a:lnTo>
                <a:lnTo>
                  <a:pt x="1911661" y="4978400"/>
                </a:lnTo>
                <a:lnTo>
                  <a:pt x="1942706" y="4953000"/>
                </a:lnTo>
                <a:lnTo>
                  <a:pt x="1973423" y="4940300"/>
                </a:lnTo>
                <a:lnTo>
                  <a:pt x="2033841" y="4889500"/>
                </a:lnTo>
                <a:lnTo>
                  <a:pt x="2063523" y="4864100"/>
                </a:lnTo>
                <a:lnTo>
                  <a:pt x="2092842" y="4838700"/>
                </a:lnTo>
                <a:lnTo>
                  <a:pt x="2121789" y="4813300"/>
                </a:lnTo>
                <a:lnTo>
                  <a:pt x="2150354" y="4787900"/>
                </a:lnTo>
                <a:lnTo>
                  <a:pt x="2206305" y="4737100"/>
                </a:lnTo>
                <a:lnTo>
                  <a:pt x="2233672" y="4699000"/>
                </a:lnTo>
                <a:lnTo>
                  <a:pt x="2260621" y="4673600"/>
                </a:lnTo>
                <a:lnTo>
                  <a:pt x="2287144" y="4635500"/>
                </a:lnTo>
                <a:lnTo>
                  <a:pt x="2313231" y="4610100"/>
                </a:lnTo>
                <a:lnTo>
                  <a:pt x="2338873" y="4572000"/>
                </a:lnTo>
                <a:lnTo>
                  <a:pt x="2364061" y="4533900"/>
                </a:lnTo>
                <a:lnTo>
                  <a:pt x="2388786" y="4495800"/>
                </a:lnTo>
                <a:lnTo>
                  <a:pt x="2413039" y="4457700"/>
                </a:lnTo>
                <a:lnTo>
                  <a:pt x="2436811" y="4419600"/>
                </a:lnTo>
                <a:lnTo>
                  <a:pt x="2460092" y="4381500"/>
                </a:lnTo>
                <a:lnTo>
                  <a:pt x="2482875" y="4343400"/>
                </a:lnTo>
                <a:lnTo>
                  <a:pt x="2505149" y="4305300"/>
                </a:lnTo>
                <a:lnTo>
                  <a:pt x="2526905" y="4267200"/>
                </a:lnTo>
                <a:lnTo>
                  <a:pt x="2548135" y="4216400"/>
                </a:lnTo>
                <a:lnTo>
                  <a:pt x="2568829" y="4178300"/>
                </a:lnTo>
                <a:lnTo>
                  <a:pt x="2588979" y="4127500"/>
                </a:lnTo>
                <a:lnTo>
                  <a:pt x="2608575" y="4089400"/>
                </a:lnTo>
                <a:lnTo>
                  <a:pt x="2627608" y="4038600"/>
                </a:lnTo>
                <a:lnTo>
                  <a:pt x="2646069" y="3987800"/>
                </a:lnTo>
                <a:lnTo>
                  <a:pt x="2663950" y="3949700"/>
                </a:lnTo>
                <a:lnTo>
                  <a:pt x="2681240" y="3898900"/>
                </a:lnTo>
                <a:lnTo>
                  <a:pt x="2697931" y="3848100"/>
                </a:lnTo>
                <a:lnTo>
                  <a:pt x="2714014" y="3797300"/>
                </a:lnTo>
                <a:lnTo>
                  <a:pt x="2729480" y="3746500"/>
                </a:lnTo>
                <a:lnTo>
                  <a:pt x="2744319" y="3695700"/>
                </a:lnTo>
                <a:lnTo>
                  <a:pt x="2758523" y="3644900"/>
                </a:lnTo>
                <a:lnTo>
                  <a:pt x="2772082" y="3594100"/>
                </a:lnTo>
                <a:lnTo>
                  <a:pt x="2784988" y="3543300"/>
                </a:lnTo>
                <a:lnTo>
                  <a:pt x="2797231" y="3479800"/>
                </a:lnTo>
                <a:lnTo>
                  <a:pt x="2808803" y="3429000"/>
                </a:lnTo>
                <a:lnTo>
                  <a:pt x="2819693" y="3378200"/>
                </a:lnTo>
                <a:lnTo>
                  <a:pt x="2829894" y="3327400"/>
                </a:lnTo>
                <a:lnTo>
                  <a:pt x="2839396" y="3263900"/>
                </a:lnTo>
                <a:lnTo>
                  <a:pt x="2848190" y="3213100"/>
                </a:lnTo>
                <a:lnTo>
                  <a:pt x="2856267" y="3149600"/>
                </a:lnTo>
                <a:lnTo>
                  <a:pt x="2863618" y="3098800"/>
                </a:lnTo>
                <a:lnTo>
                  <a:pt x="2870233" y="3035300"/>
                </a:lnTo>
                <a:lnTo>
                  <a:pt x="2876104" y="2984500"/>
                </a:lnTo>
                <a:lnTo>
                  <a:pt x="2881222" y="2921000"/>
                </a:lnTo>
                <a:lnTo>
                  <a:pt x="2885577" y="2857500"/>
                </a:lnTo>
                <a:lnTo>
                  <a:pt x="2889161" y="2806700"/>
                </a:lnTo>
                <a:lnTo>
                  <a:pt x="2891964" y="2743200"/>
                </a:lnTo>
                <a:lnTo>
                  <a:pt x="2893978" y="2679700"/>
                </a:lnTo>
                <a:lnTo>
                  <a:pt x="2895193" y="2616200"/>
                </a:lnTo>
                <a:lnTo>
                  <a:pt x="2895600" y="2552700"/>
                </a:lnTo>
                <a:lnTo>
                  <a:pt x="2895193" y="2501900"/>
                </a:lnTo>
                <a:lnTo>
                  <a:pt x="2893978" y="2438400"/>
                </a:lnTo>
                <a:lnTo>
                  <a:pt x="2891964" y="2374900"/>
                </a:lnTo>
                <a:lnTo>
                  <a:pt x="2889161" y="2311400"/>
                </a:lnTo>
                <a:lnTo>
                  <a:pt x="2885577" y="2260600"/>
                </a:lnTo>
                <a:lnTo>
                  <a:pt x="2881222" y="2197100"/>
                </a:lnTo>
                <a:lnTo>
                  <a:pt x="2876104" y="2133600"/>
                </a:lnTo>
                <a:lnTo>
                  <a:pt x="2870233" y="2082800"/>
                </a:lnTo>
                <a:lnTo>
                  <a:pt x="2863618" y="2019300"/>
                </a:lnTo>
                <a:lnTo>
                  <a:pt x="2856267" y="1968500"/>
                </a:lnTo>
                <a:lnTo>
                  <a:pt x="2848190" y="1905000"/>
                </a:lnTo>
                <a:lnTo>
                  <a:pt x="2839396" y="1854200"/>
                </a:lnTo>
                <a:lnTo>
                  <a:pt x="2829894" y="1790700"/>
                </a:lnTo>
                <a:lnTo>
                  <a:pt x="2819693" y="1739900"/>
                </a:lnTo>
                <a:lnTo>
                  <a:pt x="2808803" y="1689100"/>
                </a:lnTo>
                <a:lnTo>
                  <a:pt x="2797231" y="1638300"/>
                </a:lnTo>
                <a:lnTo>
                  <a:pt x="2784988" y="1574800"/>
                </a:lnTo>
                <a:lnTo>
                  <a:pt x="2772082" y="1524000"/>
                </a:lnTo>
                <a:lnTo>
                  <a:pt x="2758523" y="1473200"/>
                </a:lnTo>
                <a:lnTo>
                  <a:pt x="2744319" y="1422400"/>
                </a:lnTo>
                <a:lnTo>
                  <a:pt x="2729480" y="1371600"/>
                </a:lnTo>
                <a:lnTo>
                  <a:pt x="2714014" y="1320800"/>
                </a:lnTo>
                <a:lnTo>
                  <a:pt x="2697931" y="1270000"/>
                </a:lnTo>
                <a:lnTo>
                  <a:pt x="2681240" y="1219200"/>
                </a:lnTo>
                <a:lnTo>
                  <a:pt x="2663950" y="1168400"/>
                </a:lnTo>
                <a:lnTo>
                  <a:pt x="2646069" y="1130300"/>
                </a:lnTo>
                <a:lnTo>
                  <a:pt x="2627608" y="1079500"/>
                </a:lnTo>
                <a:lnTo>
                  <a:pt x="2608575" y="1028700"/>
                </a:lnTo>
                <a:lnTo>
                  <a:pt x="2588979" y="990600"/>
                </a:lnTo>
                <a:lnTo>
                  <a:pt x="2568829" y="939800"/>
                </a:lnTo>
                <a:lnTo>
                  <a:pt x="2548135" y="901700"/>
                </a:lnTo>
                <a:lnTo>
                  <a:pt x="2526905" y="850900"/>
                </a:lnTo>
                <a:lnTo>
                  <a:pt x="2505149" y="812800"/>
                </a:lnTo>
                <a:lnTo>
                  <a:pt x="2482875" y="774700"/>
                </a:lnTo>
                <a:lnTo>
                  <a:pt x="2460092" y="736600"/>
                </a:lnTo>
                <a:lnTo>
                  <a:pt x="2436811" y="698500"/>
                </a:lnTo>
                <a:lnTo>
                  <a:pt x="2413039" y="660400"/>
                </a:lnTo>
                <a:lnTo>
                  <a:pt x="2388786" y="622300"/>
                </a:lnTo>
                <a:lnTo>
                  <a:pt x="2364061" y="584200"/>
                </a:lnTo>
                <a:lnTo>
                  <a:pt x="2338873" y="546100"/>
                </a:lnTo>
                <a:lnTo>
                  <a:pt x="2313231" y="508000"/>
                </a:lnTo>
                <a:lnTo>
                  <a:pt x="2287144" y="482600"/>
                </a:lnTo>
                <a:lnTo>
                  <a:pt x="2260621" y="444500"/>
                </a:lnTo>
                <a:lnTo>
                  <a:pt x="2233672" y="419100"/>
                </a:lnTo>
                <a:lnTo>
                  <a:pt x="2206305" y="381000"/>
                </a:lnTo>
                <a:lnTo>
                  <a:pt x="2178529" y="355600"/>
                </a:lnTo>
                <a:lnTo>
                  <a:pt x="2121789" y="304800"/>
                </a:lnTo>
                <a:lnTo>
                  <a:pt x="2092842" y="279400"/>
                </a:lnTo>
                <a:lnTo>
                  <a:pt x="2063523" y="254000"/>
                </a:lnTo>
                <a:lnTo>
                  <a:pt x="2033841" y="228600"/>
                </a:lnTo>
                <a:lnTo>
                  <a:pt x="1973423" y="177800"/>
                </a:lnTo>
                <a:lnTo>
                  <a:pt x="1942706" y="165100"/>
                </a:lnTo>
                <a:lnTo>
                  <a:pt x="1911661" y="139700"/>
                </a:lnTo>
                <a:lnTo>
                  <a:pt x="1880299" y="127000"/>
                </a:lnTo>
                <a:lnTo>
                  <a:pt x="1848628" y="101600"/>
                </a:lnTo>
                <a:lnTo>
                  <a:pt x="1652628" y="25400"/>
                </a:lnTo>
                <a:close/>
              </a:path>
              <a:path w="2895600" h="5105400">
                <a:moveTo>
                  <a:pt x="1585236" y="12700"/>
                </a:moveTo>
                <a:lnTo>
                  <a:pt x="1310363" y="12700"/>
                </a:lnTo>
                <a:lnTo>
                  <a:pt x="1276549" y="25400"/>
                </a:lnTo>
                <a:lnTo>
                  <a:pt x="1619050" y="25400"/>
                </a:lnTo>
                <a:lnTo>
                  <a:pt x="1585236" y="12700"/>
                </a:lnTo>
                <a:close/>
              </a:path>
              <a:path w="2895600" h="5105400">
                <a:moveTo>
                  <a:pt x="1447800" y="0"/>
                </a:moveTo>
                <a:lnTo>
                  <a:pt x="1413132" y="12700"/>
                </a:lnTo>
                <a:lnTo>
                  <a:pt x="1482467" y="12700"/>
                </a:lnTo>
                <a:lnTo>
                  <a:pt x="14478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38400" y="1295400"/>
            <a:ext cx="2895600" cy="5105400"/>
          </a:xfrm>
          <a:custGeom>
            <a:avLst/>
            <a:gdLst/>
            <a:ahLst/>
            <a:cxnLst/>
            <a:rect l="l" t="t" r="r" b="b"/>
            <a:pathLst>
              <a:path w="2895600" h="5105400">
                <a:moveTo>
                  <a:pt x="0" y="2552700"/>
                </a:moveTo>
                <a:lnTo>
                  <a:pt x="406" y="2491574"/>
                </a:lnTo>
                <a:lnTo>
                  <a:pt x="1621" y="2430800"/>
                </a:lnTo>
                <a:lnTo>
                  <a:pt x="3635" y="2370395"/>
                </a:lnTo>
                <a:lnTo>
                  <a:pt x="6438" y="2310374"/>
                </a:lnTo>
                <a:lnTo>
                  <a:pt x="10022" y="2250754"/>
                </a:lnTo>
                <a:lnTo>
                  <a:pt x="14377" y="2191550"/>
                </a:lnTo>
                <a:lnTo>
                  <a:pt x="19495" y="2132779"/>
                </a:lnTo>
                <a:lnTo>
                  <a:pt x="25366" y="2074456"/>
                </a:lnTo>
                <a:lnTo>
                  <a:pt x="31981" y="2016597"/>
                </a:lnTo>
                <a:lnTo>
                  <a:pt x="39332" y="1959219"/>
                </a:lnTo>
                <a:lnTo>
                  <a:pt x="47409" y="1902337"/>
                </a:lnTo>
                <a:lnTo>
                  <a:pt x="56203" y="1845968"/>
                </a:lnTo>
                <a:lnTo>
                  <a:pt x="65705" y="1790127"/>
                </a:lnTo>
                <a:lnTo>
                  <a:pt x="75906" y="1734830"/>
                </a:lnTo>
                <a:lnTo>
                  <a:pt x="86796" y="1680094"/>
                </a:lnTo>
                <a:lnTo>
                  <a:pt x="98368" y="1625934"/>
                </a:lnTo>
                <a:lnTo>
                  <a:pt x="110611" y="1572367"/>
                </a:lnTo>
                <a:lnTo>
                  <a:pt x="123517" y="1519408"/>
                </a:lnTo>
                <a:lnTo>
                  <a:pt x="137076" y="1467073"/>
                </a:lnTo>
                <a:lnTo>
                  <a:pt x="151280" y="1415379"/>
                </a:lnTo>
                <a:lnTo>
                  <a:pt x="166119" y="1364341"/>
                </a:lnTo>
                <a:lnTo>
                  <a:pt x="181585" y="1313976"/>
                </a:lnTo>
                <a:lnTo>
                  <a:pt x="197668" y="1264299"/>
                </a:lnTo>
                <a:lnTo>
                  <a:pt x="214359" y="1215326"/>
                </a:lnTo>
                <a:lnTo>
                  <a:pt x="231649" y="1167074"/>
                </a:lnTo>
                <a:lnTo>
                  <a:pt x="249530" y="1119558"/>
                </a:lnTo>
                <a:lnTo>
                  <a:pt x="267991" y="1072794"/>
                </a:lnTo>
                <a:lnTo>
                  <a:pt x="287024" y="1026799"/>
                </a:lnTo>
                <a:lnTo>
                  <a:pt x="306620" y="981588"/>
                </a:lnTo>
                <a:lnTo>
                  <a:pt x="326770" y="937178"/>
                </a:lnTo>
                <a:lnTo>
                  <a:pt x="347464" y="893584"/>
                </a:lnTo>
                <a:lnTo>
                  <a:pt x="368694" y="850822"/>
                </a:lnTo>
                <a:lnTo>
                  <a:pt x="390450" y="808909"/>
                </a:lnTo>
                <a:lnTo>
                  <a:pt x="412724" y="767860"/>
                </a:lnTo>
                <a:lnTo>
                  <a:pt x="435507" y="727691"/>
                </a:lnTo>
                <a:lnTo>
                  <a:pt x="458788" y="688419"/>
                </a:lnTo>
                <a:lnTo>
                  <a:pt x="482560" y="650059"/>
                </a:lnTo>
                <a:lnTo>
                  <a:pt x="506813" y="612627"/>
                </a:lnTo>
                <a:lnTo>
                  <a:pt x="531538" y="576140"/>
                </a:lnTo>
                <a:lnTo>
                  <a:pt x="556726" y="540613"/>
                </a:lnTo>
                <a:lnTo>
                  <a:pt x="582368" y="506063"/>
                </a:lnTo>
                <a:lnTo>
                  <a:pt x="608455" y="472505"/>
                </a:lnTo>
                <a:lnTo>
                  <a:pt x="634978" y="439955"/>
                </a:lnTo>
                <a:lnTo>
                  <a:pt x="661927" y="408430"/>
                </a:lnTo>
                <a:lnTo>
                  <a:pt x="689294" y="377944"/>
                </a:lnTo>
                <a:lnTo>
                  <a:pt x="717070" y="348516"/>
                </a:lnTo>
                <a:lnTo>
                  <a:pt x="745245" y="320159"/>
                </a:lnTo>
                <a:lnTo>
                  <a:pt x="773810" y="292891"/>
                </a:lnTo>
                <a:lnTo>
                  <a:pt x="802757" y="266727"/>
                </a:lnTo>
                <a:lnTo>
                  <a:pt x="832076" y="241684"/>
                </a:lnTo>
                <a:lnTo>
                  <a:pt x="861758" y="217777"/>
                </a:lnTo>
                <a:lnTo>
                  <a:pt x="922176" y="173436"/>
                </a:lnTo>
                <a:lnTo>
                  <a:pt x="983938" y="133832"/>
                </a:lnTo>
                <a:lnTo>
                  <a:pt x="1046971" y="99093"/>
                </a:lnTo>
                <a:lnTo>
                  <a:pt x="1111202" y="69348"/>
                </a:lnTo>
                <a:lnTo>
                  <a:pt x="1176560" y="44724"/>
                </a:lnTo>
                <a:lnTo>
                  <a:pt x="1242971" y="25349"/>
                </a:lnTo>
                <a:lnTo>
                  <a:pt x="1310363" y="11351"/>
                </a:lnTo>
                <a:lnTo>
                  <a:pt x="1378663" y="2859"/>
                </a:lnTo>
                <a:lnTo>
                  <a:pt x="1447800" y="0"/>
                </a:lnTo>
                <a:lnTo>
                  <a:pt x="1482467" y="717"/>
                </a:lnTo>
                <a:lnTo>
                  <a:pt x="1551195" y="6409"/>
                </a:lnTo>
                <a:lnTo>
                  <a:pt x="1619050" y="17670"/>
                </a:lnTo>
                <a:lnTo>
                  <a:pt x="1685961" y="34372"/>
                </a:lnTo>
                <a:lnTo>
                  <a:pt x="1751854" y="56388"/>
                </a:lnTo>
                <a:lnTo>
                  <a:pt x="1816658" y="83588"/>
                </a:lnTo>
                <a:lnTo>
                  <a:pt x="1880299" y="115846"/>
                </a:lnTo>
                <a:lnTo>
                  <a:pt x="1942706" y="153034"/>
                </a:lnTo>
                <a:lnTo>
                  <a:pt x="2003804" y="195022"/>
                </a:lnTo>
                <a:lnTo>
                  <a:pt x="2063523" y="241684"/>
                </a:lnTo>
                <a:lnTo>
                  <a:pt x="2092842" y="266727"/>
                </a:lnTo>
                <a:lnTo>
                  <a:pt x="2121789" y="292891"/>
                </a:lnTo>
                <a:lnTo>
                  <a:pt x="2150354" y="320159"/>
                </a:lnTo>
                <a:lnTo>
                  <a:pt x="2178529" y="348516"/>
                </a:lnTo>
                <a:lnTo>
                  <a:pt x="2206305" y="377944"/>
                </a:lnTo>
                <a:lnTo>
                  <a:pt x="2233672" y="408430"/>
                </a:lnTo>
                <a:lnTo>
                  <a:pt x="2260621" y="439955"/>
                </a:lnTo>
                <a:lnTo>
                  <a:pt x="2287144" y="472505"/>
                </a:lnTo>
                <a:lnTo>
                  <a:pt x="2313231" y="506063"/>
                </a:lnTo>
                <a:lnTo>
                  <a:pt x="2338873" y="540613"/>
                </a:lnTo>
                <a:lnTo>
                  <a:pt x="2364061" y="576140"/>
                </a:lnTo>
                <a:lnTo>
                  <a:pt x="2388786" y="612627"/>
                </a:lnTo>
                <a:lnTo>
                  <a:pt x="2413039" y="650059"/>
                </a:lnTo>
                <a:lnTo>
                  <a:pt x="2436811" y="688419"/>
                </a:lnTo>
                <a:lnTo>
                  <a:pt x="2460092" y="727691"/>
                </a:lnTo>
                <a:lnTo>
                  <a:pt x="2482875" y="767860"/>
                </a:lnTo>
                <a:lnTo>
                  <a:pt x="2505149" y="808909"/>
                </a:lnTo>
                <a:lnTo>
                  <a:pt x="2526905" y="850822"/>
                </a:lnTo>
                <a:lnTo>
                  <a:pt x="2548135" y="893584"/>
                </a:lnTo>
                <a:lnTo>
                  <a:pt x="2568829" y="937178"/>
                </a:lnTo>
                <a:lnTo>
                  <a:pt x="2588979" y="981588"/>
                </a:lnTo>
                <a:lnTo>
                  <a:pt x="2608575" y="1026799"/>
                </a:lnTo>
                <a:lnTo>
                  <a:pt x="2627608" y="1072794"/>
                </a:lnTo>
                <a:lnTo>
                  <a:pt x="2646069" y="1119558"/>
                </a:lnTo>
                <a:lnTo>
                  <a:pt x="2663950" y="1167074"/>
                </a:lnTo>
                <a:lnTo>
                  <a:pt x="2681240" y="1215326"/>
                </a:lnTo>
                <a:lnTo>
                  <a:pt x="2697931" y="1264299"/>
                </a:lnTo>
                <a:lnTo>
                  <a:pt x="2714014" y="1313976"/>
                </a:lnTo>
                <a:lnTo>
                  <a:pt x="2729480" y="1364341"/>
                </a:lnTo>
                <a:lnTo>
                  <a:pt x="2744319" y="1415379"/>
                </a:lnTo>
                <a:lnTo>
                  <a:pt x="2758523" y="1467073"/>
                </a:lnTo>
                <a:lnTo>
                  <a:pt x="2772082" y="1519408"/>
                </a:lnTo>
                <a:lnTo>
                  <a:pt x="2784988" y="1572367"/>
                </a:lnTo>
                <a:lnTo>
                  <a:pt x="2797231" y="1625934"/>
                </a:lnTo>
                <a:lnTo>
                  <a:pt x="2808803" y="1680094"/>
                </a:lnTo>
                <a:lnTo>
                  <a:pt x="2819693" y="1734830"/>
                </a:lnTo>
                <a:lnTo>
                  <a:pt x="2829894" y="1790127"/>
                </a:lnTo>
                <a:lnTo>
                  <a:pt x="2839396" y="1845968"/>
                </a:lnTo>
                <a:lnTo>
                  <a:pt x="2848190" y="1902337"/>
                </a:lnTo>
                <a:lnTo>
                  <a:pt x="2856267" y="1959219"/>
                </a:lnTo>
                <a:lnTo>
                  <a:pt x="2863618" y="2016597"/>
                </a:lnTo>
                <a:lnTo>
                  <a:pt x="2870233" y="2074456"/>
                </a:lnTo>
                <a:lnTo>
                  <a:pt x="2876104" y="2132779"/>
                </a:lnTo>
                <a:lnTo>
                  <a:pt x="2881222" y="2191550"/>
                </a:lnTo>
                <a:lnTo>
                  <a:pt x="2885577" y="2250754"/>
                </a:lnTo>
                <a:lnTo>
                  <a:pt x="2889161" y="2310374"/>
                </a:lnTo>
                <a:lnTo>
                  <a:pt x="2891964" y="2370395"/>
                </a:lnTo>
                <a:lnTo>
                  <a:pt x="2893978" y="2430800"/>
                </a:lnTo>
                <a:lnTo>
                  <a:pt x="2895193" y="2491574"/>
                </a:lnTo>
                <a:lnTo>
                  <a:pt x="2895600" y="2552700"/>
                </a:lnTo>
                <a:lnTo>
                  <a:pt x="2895193" y="2613825"/>
                </a:lnTo>
                <a:lnTo>
                  <a:pt x="2893978" y="2674599"/>
                </a:lnTo>
                <a:lnTo>
                  <a:pt x="2891964" y="2735004"/>
                </a:lnTo>
                <a:lnTo>
                  <a:pt x="2889161" y="2795025"/>
                </a:lnTo>
                <a:lnTo>
                  <a:pt x="2885577" y="2854645"/>
                </a:lnTo>
                <a:lnTo>
                  <a:pt x="2881222" y="2913849"/>
                </a:lnTo>
                <a:lnTo>
                  <a:pt x="2876104" y="2972620"/>
                </a:lnTo>
                <a:lnTo>
                  <a:pt x="2870233" y="3030943"/>
                </a:lnTo>
                <a:lnTo>
                  <a:pt x="2863618" y="3088802"/>
                </a:lnTo>
                <a:lnTo>
                  <a:pt x="2856267" y="3146180"/>
                </a:lnTo>
                <a:lnTo>
                  <a:pt x="2848190" y="3203062"/>
                </a:lnTo>
                <a:lnTo>
                  <a:pt x="2839396" y="3259431"/>
                </a:lnTo>
                <a:lnTo>
                  <a:pt x="2829894" y="3315272"/>
                </a:lnTo>
                <a:lnTo>
                  <a:pt x="2819693" y="3370569"/>
                </a:lnTo>
                <a:lnTo>
                  <a:pt x="2808803" y="3425305"/>
                </a:lnTo>
                <a:lnTo>
                  <a:pt x="2797231" y="3479465"/>
                </a:lnTo>
                <a:lnTo>
                  <a:pt x="2784988" y="3533032"/>
                </a:lnTo>
                <a:lnTo>
                  <a:pt x="2772082" y="3585991"/>
                </a:lnTo>
                <a:lnTo>
                  <a:pt x="2758523" y="3638326"/>
                </a:lnTo>
                <a:lnTo>
                  <a:pt x="2744319" y="3690020"/>
                </a:lnTo>
                <a:lnTo>
                  <a:pt x="2729480" y="3741058"/>
                </a:lnTo>
                <a:lnTo>
                  <a:pt x="2714014" y="3791423"/>
                </a:lnTo>
                <a:lnTo>
                  <a:pt x="2697931" y="3841100"/>
                </a:lnTo>
                <a:lnTo>
                  <a:pt x="2681240" y="3890073"/>
                </a:lnTo>
                <a:lnTo>
                  <a:pt x="2663950" y="3938325"/>
                </a:lnTo>
                <a:lnTo>
                  <a:pt x="2646069" y="3985841"/>
                </a:lnTo>
                <a:lnTo>
                  <a:pt x="2627608" y="4032605"/>
                </a:lnTo>
                <a:lnTo>
                  <a:pt x="2608575" y="4078600"/>
                </a:lnTo>
                <a:lnTo>
                  <a:pt x="2588979" y="4123811"/>
                </a:lnTo>
                <a:lnTo>
                  <a:pt x="2568829" y="4168221"/>
                </a:lnTo>
                <a:lnTo>
                  <a:pt x="2548135" y="4211815"/>
                </a:lnTo>
                <a:lnTo>
                  <a:pt x="2526905" y="4254577"/>
                </a:lnTo>
                <a:lnTo>
                  <a:pt x="2505149" y="4296490"/>
                </a:lnTo>
                <a:lnTo>
                  <a:pt x="2482875" y="4337539"/>
                </a:lnTo>
                <a:lnTo>
                  <a:pt x="2460092" y="4377708"/>
                </a:lnTo>
                <a:lnTo>
                  <a:pt x="2436811" y="4416980"/>
                </a:lnTo>
                <a:lnTo>
                  <a:pt x="2413039" y="4455340"/>
                </a:lnTo>
                <a:lnTo>
                  <a:pt x="2388786" y="4492772"/>
                </a:lnTo>
                <a:lnTo>
                  <a:pt x="2364061" y="4529259"/>
                </a:lnTo>
                <a:lnTo>
                  <a:pt x="2338873" y="4564786"/>
                </a:lnTo>
                <a:lnTo>
                  <a:pt x="2313231" y="4599336"/>
                </a:lnTo>
                <a:lnTo>
                  <a:pt x="2287144" y="4632894"/>
                </a:lnTo>
                <a:lnTo>
                  <a:pt x="2260621" y="4665444"/>
                </a:lnTo>
                <a:lnTo>
                  <a:pt x="2233672" y="4696969"/>
                </a:lnTo>
                <a:lnTo>
                  <a:pt x="2206305" y="4727455"/>
                </a:lnTo>
                <a:lnTo>
                  <a:pt x="2178529" y="4756883"/>
                </a:lnTo>
                <a:lnTo>
                  <a:pt x="2150354" y="4785240"/>
                </a:lnTo>
                <a:lnTo>
                  <a:pt x="2121789" y="4812508"/>
                </a:lnTo>
                <a:lnTo>
                  <a:pt x="2092842" y="4838672"/>
                </a:lnTo>
                <a:lnTo>
                  <a:pt x="2063523" y="4863715"/>
                </a:lnTo>
                <a:lnTo>
                  <a:pt x="2033841" y="4887622"/>
                </a:lnTo>
                <a:lnTo>
                  <a:pt x="1973423" y="4931963"/>
                </a:lnTo>
                <a:lnTo>
                  <a:pt x="1911661" y="4971567"/>
                </a:lnTo>
                <a:lnTo>
                  <a:pt x="1848628" y="5006306"/>
                </a:lnTo>
                <a:lnTo>
                  <a:pt x="1784397" y="5036051"/>
                </a:lnTo>
                <a:lnTo>
                  <a:pt x="1719039" y="5060675"/>
                </a:lnTo>
                <a:lnTo>
                  <a:pt x="1652628" y="5080050"/>
                </a:lnTo>
                <a:lnTo>
                  <a:pt x="1585236" y="5094048"/>
                </a:lnTo>
                <a:lnTo>
                  <a:pt x="1516936" y="5102540"/>
                </a:lnTo>
                <a:lnTo>
                  <a:pt x="1447800" y="5105400"/>
                </a:lnTo>
                <a:lnTo>
                  <a:pt x="1413132" y="5104682"/>
                </a:lnTo>
                <a:lnTo>
                  <a:pt x="1344404" y="5098990"/>
                </a:lnTo>
                <a:lnTo>
                  <a:pt x="1276549" y="5087729"/>
                </a:lnTo>
                <a:lnTo>
                  <a:pt x="1209638" y="5071027"/>
                </a:lnTo>
                <a:lnTo>
                  <a:pt x="1143745" y="5049011"/>
                </a:lnTo>
                <a:lnTo>
                  <a:pt x="1078941" y="5021811"/>
                </a:lnTo>
                <a:lnTo>
                  <a:pt x="1015300" y="4989553"/>
                </a:lnTo>
                <a:lnTo>
                  <a:pt x="952893" y="4952365"/>
                </a:lnTo>
                <a:lnTo>
                  <a:pt x="891795" y="4910377"/>
                </a:lnTo>
                <a:lnTo>
                  <a:pt x="832076" y="4863715"/>
                </a:lnTo>
                <a:lnTo>
                  <a:pt x="802757" y="4838672"/>
                </a:lnTo>
                <a:lnTo>
                  <a:pt x="773810" y="4812508"/>
                </a:lnTo>
                <a:lnTo>
                  <a:pt x="745245" y="4785240"/>
                </a:lnTo>
                <a:lnTo>
                  <a:pt x="717070" y="4756883"/>
                </a:lnTo>
                <a:lnTo>
                  <a:pt x="689294" y="4727455"/>
                </a:lnTo>
                <a:lnTo>
                  <a:pt x="661927" y="4696969"/>
                </a:lnTo>
                <a:lnTo>
                  <a:pt x="634978" y="4665444"/>
                </a:lnTo>
                <a:lnTo>
                  <a:pt x="608455" y="4632894"/>
                </a:lnTo>
                <a:lnTo>
                  <a:pt x="582368" y="4599336"/>
                </a:lnTo>
                <a:lnTo>
                  <a:pt x="556726" y="4564786"/>
                </a:lnTo>
                <a:lnTo>
                  <a:pt x="531538" y="4529259"/>
                </a:lnTo>
                <a:lnTo>
                  <a:pt x="506813" y="4492772"/>
                </a:lnTo>
                <a:lnTo>
                  <a:pt x="482560" y="4455340"/>
                </a:lnTo>
                <a:lnTo>
                  <a:pt x="458788" y="4416980"/>
                </a:lnTo>
                <a:lnTo>
                  <a:pt x="435507" y="4377708"/>
                </a:lnTo>
                <a:lnTo>
                  <a:pt x="412724" y="4337539"/>
                </a:lnTo>
                <a:lnTo>
                  <a:pt x="390450" y="4296490"/>
                </a:lnTo>
                <a:lnTo>
                  <a:pt x="368694" y="4254577"/>
                </a:lnTo>
                <a:lnTo>
                  <a:pt x="347464" y="4211815"/>
                </a:lnTo>
                <a:lnTo>
                  <a:pt x="326770" y="4168221"/>
                </a:lnTo>
                <a:lnTo>
                  <a:pt x="306620" y="4123811"/>
                </a:lnTo>
                <a:lnTo>
                  <a:pt x="287024" y="4078600"/>
                </a:lnTo>
                <a:lnTo>
                  <a:pt x="267991" y="4032605"/>
                </a:lnTo>
                <a:lnTo>
                  <a:pt x="249530" y="3985841"/>
                </a:lnTo>
                <a:lnTo>
                  <a:pt x="231649" y="3938325"/>
                </a:lnTo>
                <a:lnTo>
                  <a:pt x="214359" y="3890073"/>
                </a:lnTo>
                <a:lnTo>
                  <a:pt x="197668" y="3841100"/>
                </a:lnTo>
                <a:lnTo>
                  <a:pt x="181585" y="3791423"/>
                </a:lnTo>
                <a:lnTo>
                  <a:pt x="166119" y="3741058"/>
                </a:lnTo>
                <a:lnTo>
                  <a:pt x="151280" y="3690020"/>
                </a:lnTo>
                <a:lnTo>
                  <a:pt x="137076" y="3638326"/>
                </a:lnTo>
                <a:lnTo>
                  <a:pt x="123517" y="3585991"/>
                </a:lnTo>
                <a:lnTo>
                  <a:pt x="110611" y="3533032"/>
                </a:lnTo>
                <a:lnTo>
                  <a:pt x="98368" y="3479465"/>
                </a:lnTo>
                <a:lnTo>
                  <a:pt x="86796" y="3425305"/>
                </a:lnTo>
                <a:lnTo>
                  <a:pt x="75906" y="3370569"/>
                </a:lnTo>
                <a:lnTo>
                  <a:pt x="65705" y="3315272"/>
                </a:lnTo>
                <a:lnTo>
                  <a:pt x="56203" y="3259431"/>
                </a:lnTo>
                <a:lnTo>
                  <a:pt x="47409" y="3203062"/>
                </a:lnTo>
                <a:lnTo>
                  <a:pt x="39332" y="3146180"/>
                </a:lnTo>
                <a:lnTo>
                  <a:pt x="31981" y="3088802"/>
                </a:lnTo>
                <a:lnTo>
                  <a:pt x="25366" y="3030943"/>
                </a:lnTo>
                <a:lnTo>
                  <a:pt x="19495" y="2972620"/>
                </a:lnTo>
                <a:lnTo>
                  <a:pt x="14377" y="2913849"/>
                </a:lnTo>
                <a:lnTo>
                  <a:pt x="10022" y="2854645"/>
                </a:lnTo>
                <a:lnTo>
                  <a:pt x="6438" y="2795025"/>
                </a:lnTo>
                <a:lnTo>
                  <a:pt x="3635" y="2735004"/>
                </a:lnTo>
                <a:lnTo>
                  <a:pt x="1621" y="2674599"/>
                </a:lnTo>
                <a:lnTo>
                  <a:pt x="406" y="2613825"/>
                </a:lnTo>
                <a:lnTo>
                  <a:pt x="0" y="25527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40739" y="6447434"/>
            <a:ext cx="3424554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Hippokratia. </a:t>
            </a:r>
            <a:r>
              <a:rPr dirty="0" sz="1800" spc="-30">
                <a:latin typeface="Arial"/>
                <a:cs typeface="Arial"/>
              </a:rPr>
              <a:t>2011; </a:t>
            </a:r>
            <a:r>
              <a:rPr dirty="0" sz="1800">
                <a:latin typeface="Arial"/>
                <a:cs typeface="Arial"/>
              </a:rPr>
              <a:t>15(3):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216-222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ct val="100000"/>
              </a:lnSpc>
            </a:pPr>
            <a:r>
              <a:rPr dirty="0" sz="4000" spc="-15"/>
              <a:t>Allergy </a:t>
            </a:r>
            <a:r>
              <a:rPr dirty="0" sz="4000" spc="-10"/>
              <a:t>can </a:t>
            </a:r>
            <a:r>
              <a:rPr dirty="0" sz="4000" spc="-5"/>
              <a:t>be </a:t>
            </a:r>
            <a:r>
              <a:rPr dirty="0" sz="4000" spc="-10"/>
              <a:t>immunoglobulin </a:t>
            </a:r>
            <a:r>
              <a:rPr dirty="0" sz="4000" spc="-5"/>
              <a:t>E</a:t>
            </a:r>
            <a:r>
              <a:rPr dirty="0" sz="4000" spc="60"/>
              <a:t> </a:t>
            </a:r>
            <a:r>
              <a:rPr dirty="0" sz="4000" spc="-5"/>
              <a:t>(IgE)-</a:t>
            </a:r>
            <a:endParaRPr sz="4000"/>
          </a:p>
          <a:p>
            <a:pPr algn="ctr" marL="1270">
              <a:lnSpc>
                <a:spcPct val="100000"/>
              </a:lnSpc>
            </a:pPr>
            <a:r>
              <a:rPr dirty="0" sz="4000" spc="-15"/>
              <a:t>mediated </a:t>
            </a:r>
            <a:r>
              <a:rPr dirty="0" sz="4000" spc="-5"/>
              <a:t>or</a:t>
            </a:r>
            <a:r>
              <a:rPr dirty="0" sz="4000" spc="-10"/>
              <a:t> non-IgE-mediated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459740" y="1744090"/>
            <a:ext cx="3811270" cy="29000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885950">
              <a:lnSpc>
                <a:spcPct val="100000"/>
              </a:lnSpc>
            </a:pPr>
            <a:r>
              <a:rPr dirty="0" sz="2400" b="1">
                <a:latin typeface="Calibri"/>
                <a:cs typeface="Calibri"/>
              </a:rPr>
              <a:t>IgE</a:t>
            </a:r>
            <a:r>
              <a:rPr dirty="0" sz="2400" spc="-9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mediated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400" spc="-5">
                <a:latin typeface="Calibri"/>
                <a:cs typeface="Calibri"/>
              </a:rPr>
              <a:t>Minutes </a:t>
            </a: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>
                <a:latin typeface="Calibri"/>
                <a:cs typeface="Calibri"/>
              </a:rPr>
              <a:t>2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hr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  <a:spcBef>
                <a:spcPts val="290"/>
              </a:spcBef>
              <a:tabLst>
                <a:tab pos="615950" algn="l"/>
              </a:tabLst>
            </a:pPr>
            <a:r>
              <a:rPr dirty="0" sz="2400" spc="-20">
                <a:latin typeface="Calibri"/>
                <a:cs typeface="Calibri"/>
              </a:rPr>
              <a:t>May </a:t>
            </a:r>
            <a:r>
              <a:rPr dirty="0" sz="2400" spc="-15">
                <a:latin typeface="Calibri"/>
                <a:cs typeface="Calibri"/>
              </a:rPr>
              <a:t>persist </a:t>
            </a:r>
            <a:r>
              <a:rPr dirty="0" sz="2400" spc="-10">
                <a:latin typeface="Calibri"/>
                <a:cs typeface="Calibri"/>
              </a:rPr>
              <a:t>beyond </a:t>
            </a:r>
            <a:r>
              <a:rPr dirty="0" sz="2400">
                <a:latin typeface="Calibri"/>
                <a:cs typeface="Calibri"/>
              </a:rPr>
              <a:t>1 yr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 spc="-10">
                <a:latin typeface="Calibri"/>
                <a:cs typeface="Calibri"/>
              </a:rPr>
              <a:t>age  </a:t>
            </a:r>
            <a:r>
              <a:rPr dirty="0" sz="2400" spc="-45">
                <a:latin typeface="Calibri"/>
                <a:cs typeface="Calibri"/>
              </a:rPr>
              <a:t>Two </a:t>
            </a:r>
            <a:r>
              <a:rPr dirty="0" sz="2400" spc="-5">
                <a:latin typeface="Calibri"/>
                <a:cs typeface="Calibri"/>
              </a:rPr>
              <a:t>phases </a:t>
            </a:r>
            <a:r>
              <a:rPr dirty="0" sz="2400" spc="-10">
                <a:latin typeface="Calibri"/>
                <a:cs typeface="Calibri"/>
              </a:rPr>
              <a:t>:“sensibilization”  </a:t>
            </a:r>
            <a:r>
              <a:rPr dirty="0" sz="2400" spc="-5">
                <a:latin typeface="Calibri"/>
                <a:cs typeface="Calibri"/>
              </a:rPr>
              <a:t>and	</a:t>
            </a:r>
            <a:r>
              <a:rPr dirty="0" sz="2400" spc="-15">
                <a:latin typeface="Calibri"/>
                <a:cs typeface="Calibri"/>
              </a:rPr>
              <a:t>“activation”</a:t>
            </a:r>
            <a:endParaRPr sz="2400">
              <a:latin typeface="Calibri"/>
              <a:cs typeface="Calibri"/>
            </a:endParaRPr>
          </a:p>
          <a:p>
            <a:pPr marL="12700" marR="259079">
              <a:lnSpc>
                <a:spcPct val="100000"/>
              </a:lnSpc>
              <a:spcBef>
                <a:spcPts val="575"/>
              </a:spcBef>
            </a:pPr>
            <a:r>
              <a:rPr dirty="0" sz="2400" spc="-5">
                <a:latin typeface="Calibri"/>
                <a:cs typeface="Calibri"/>
              </a:rPr>
              <a:t>Specific serum IgE, skin prick  </a:t>
            </a:r>
            <a:r>
              <a:rPr dirty="0" sz="2400" spc="-15">
                <a:latin typeface="Calibri"/>
                <a:cs typeface="Calibri"/>
              </a:rPr>
              <a:t>test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879475">
              <a:lnSpc>
                <a:spcPct val="122500"/>
              </a:lnSpc>
            </a:pPr>
            <a:r>
              <a:rPr dirty="0" spc="-5" b="1">
                <a:latin typeface="Calibri"/>
                <a:cs typeface="Calibri"/>
              </a:rPr>
              <a:t>Non-IgE </a:t>
            </a:r>
            <a:r>
              <a:rPr dirty="0" spc="-10" b="1">
                <a:latin typeface="Calibri"/>
                <a:cs typeface="Calibri"/>
              </a:rPr>
              <a:t>mediated  </a:t>
            </a:r>
            <a:r>
              <a:rPr dirty="0" spc="-15"/>
              <a:t>Several hours to </a:t>
            </a:r>
            <a:r>
              <a:rPr dirty="0" spc="-20"/>
              <a:t>days  </a:t>
            </a:r>
            <a:r>
              <a:rPr dirty="0" spc="-5"/>
              <a:t>Usually </a:t>
            </a:r>
            <a:r>
              <a:rPr dirty="0" spc="-10"/>
              <a:t>resolved by </a:t>
            </a:r>
            <a:r>
              <a:rPr dirty="0"/>
              <a:t>1</a:t>
            </a:r>
            <a:r>
              <a:rPr dirty="0" spc="-50"/>
              <a:t> </a:t>
            </a:r>
            <a:r>
              <a:rPr dirty="0"/>
              <a:t>yr</a:t>
            </a:r>
          </a:p>
          <a:p>
            <a:pPr marL="12700" marR="5080">
              <a:lnSpc>
                <a:spcPct val="100000"/>
              </a:lnSpc>
              <a:spcBef>
                <a:spcPts val="575"/>
              </a:spcBef>
            </a:pPr>
            <a:r>
              <a:rPr dirty="0" spc="-5"/>
              <a:t>Reactions mediated </a:t>
            </a:r>
            <a:r>
              <a:rPr dirty="0" spc="-10"/>
              <a:t>by </a:t>
            </a:r>
            <a:r>
              <a:rPr dirty="0" spc="-5"/>
              <a:t>Th1  </a:t>
            </a:r>
            <a:r>
              <a:rPr dirty="0"/>
              <a:t>cells, </a:t>
            </a:r>
            <a:r>
              <a:rPr dirty="0" spc="-10"/>
              <a:t>interactions </a:t>
            </a:r>
            <a:r>
              <a:rPr dirty="0" spc="-5"/>
              <a:t>between </a:t>
            </a:r>
            <a:r>
              <a:rPr dirty="0"/>
              <a:t>T  </a:t>
            </a:r>
            <a:r>
              <a:rPr dirty="0" spc="-5"/>
              <a:t>lymphocytes, </a:t>
            </a:r>
            <a:r>
              <a:rPr dirty="0" spc="-10"/>
              <a:t>mast </a:t>
            </a:r>
            <a:r>
              <a:rPr dirty="0"/>
              <a:t>cells and  </a:t>
            </a:r>
            <a:r>
              <a:rPr dirty="0" spc="-10"/>
              <a:t>neurons that alters </a:t>
            </a:r>
            <a:r>
              <a:rPr dirty="0"/>
              <a:t>the  </a:t>
            </a:r>
            <a:r>
              <a:rPr dirty="0" spc="-5"/>
              <a:t>function of </a:t>
            </a:r>
            <a:r>
              <a:rPr dirty="0"/>
              <a:t>the </a:t>
            </a:r>
            <a:r>
              <a:rPr dirty="0" spc="-5"/>
              <a:t>smooth</a:t>
            </a:r>
            <a:r>
              <a:rPr dirty="0" spc="-95"/>
              <a:t> </a:t>
            </a:r>
            <a:r>
              <a:rPr dirty="0"/>
              <a:t>muscle  and the </a:t>
            </a:r>
            <a:r>
              <a:rPr dirty="0" spc="-10"/>
              <a:t>intestinal</a:t>
            </a:r>
            <a:r>
              <a:rPr dirty="0" spc="-110"/>
              <a:t> </a:t>
            </a:r>
            <a:r>
              <a:rPr dirty="0"/>
              <a:t>motility</a:t>
            </a: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pc="-15"/>
              <a:t>Oral </a:t>
            </a:r>
            <a:r>
              <a:rPr dirty="0" spc="-5"/>
              <a:t>challenge</a:t>
            </a:r>
            <a:r>
              <a:rPr dirty="0" spc="-55"/>
              <a:t> </a:t>
            </a:r>
            <a:r>
              <a:rPr dirty="0" spc="-15"/>
              <a:t>test</a:t>
            </a:r>
          </a:p>
        </p:txBody>
      </p:sp>
      <p:sp>
        <p:nvSpPr>
          <p:cNvPr id="5" name="object 5"/>
          <p:cNvSpPr/>
          <p:nvPr/>
        </p:nvSpPr>
        <p:spPr>
          <a:xfrm>
            <a:off x="1524000" y="1676400"/>
            <a:ext cx="4709160" cy="3519170"/>
          </a:xfrm>
          <a:custGeom>
            <a:avLst/>
            <a:gdLst/>
            <a:ahLst/>
            <a:cxnLst/>
            <a:rect l="l" t="t" r="r" b="b"/>
            <a:pathLst>
              <a:path w="4709160" h="3519170">
                <a:moveTo>
                  <a:pt x="4020692" y="0"/>
                </a:moveTo>
                <a:lnTo>
                  <a:pt x="0" y="2332355"/>
                </a:lnTo>
                <a:lnTo>
                  <a:pt x="688213" y="3518789"/>
                </a:lnTo>
                <a:lnTo>
                  <a:pt x="4708906" y="1186434"/>
                </a:lnTo>
                <a:lnTo>
                  <a:pt x="402069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24000" y="1676400"/>
            <a:ext cx="4709160" cy="3519170"/>
          </a:xfrm>
          <a:custGeom>
            <a:avLst/>
            <a:gdLst/>
            <a:ahLst/>
            <a:cxnLst/>
            <a:rect l="l" t="t" r="r" b="b"/>
            <a:pathLst>
              <a:path w="4709160" h="3519170">
                <a:moveTo>
                  <a:pt x="0" y="2332355"/>
                </a:moveTo>
                <a:lnTo>
                  <a:pt x="4020692" y="0"/>
                </a:lnTo>
                <a:lnTo>
                  <a:pt x="4708906" y="1186434"/>
                </a:lnTo>
                <a:lnTo>
                  <a:pt x="688213" y="3518789"/>
                </a:lnTo>
                <a:lnTo>
                  <a:pt x="0" y="2332355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42288" y="1595627"/>
            <a:ext cx="4405884" cy="30022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09927" y="3147060"/>
            <a:ext cx="2414016" cy="1847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37559" y="2228088"/>
            <a:ext cx="2371343" cy="1822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922520" y="1940051"/>
            <a:ext cx="1284731" cy="11902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65604" y="2894076"/>
            <a:ext cx="3246120" cy="23286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625340" y="2488692"/>
            <a:ext cx="1484376" cy="13075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323332" y="2449067"/>
            <a:ext cx="856488" cy="94183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86076" y="2025776"/>
            <a:ext cx="3845433" cy="27824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453390">
              <a:lnSpc>
                <a:spcPct val="100000"/>
              </a:lnSpc>
            </a:pPr>
            <a:r>
              <a:rPr dirty="0" sz="4400" spc="-15"/>
              <a:t>Prevalence </a:t>
            </a:r>
            <a:r>
              <a:rPr dirty="0" sz="4400"/>
              <a:t>of </a:t>
            </a:r>
            <a:r>
              <a:rPr dirty="0" sz="4400" spc="-80"/>
              <a:t>CMPA </a:t>
            </a:r>
            <a:r>
              <a:rPr dirty="0" sz="4400"/>
              <a:t>in</a:t>
            </a:r>
            <a:r>
              <a:rPr dirty="0" sz="4400" spc="40"/>
              <a:t> </a:t>
            </a:r>
            <a:r>
              <a:rPr dirty="0" sz="4400" spc="-5"/>
              <a:t>children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0" y="1295399"/>
            <a:ext cx="9144000" cy="55625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08200" y="1371600"/>
            <a:ext cx="5207000" cy="28050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31140" y="5987186"/>
            <a:ext cx="502094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Ann </a:t>
            </a:r>
            <a:r>
              <a:rPr dirty="0" sz="1800" spc="-5">
                <a:latin typeface="Calibri"/>
                <a:cs typeface="Calibri"/>
              </a:rPr>
              <a:t>Allergy Asthma Immunol 2002;89(6 Suppl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1):33-7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424305">
              <a:lnSpc>
                <a:spcPct val="100000"/>
              </a:lnSpc>
            </a:pPr>
            <a:r>
              <a:rPr dirty="0" sz="4400" spc="-10"/>
              <a:t>Clinical</a:t>
            </a:r>
            <a:r>
              <a:rPr dirty="0" sz="4400" spc="-30"/>
              <a:t> </a:t>
            </a:r>
            <a:r>
              <a:rPr dirty="0" sz="4400" spc="-15"/>
              <a:t>Manifestations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7661909" cy="4716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71500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Most </a:t>
            </a:r>
            <a:r>
              <a:rPr dirty="0" sz="3200" spc="-20">
                <a:latin typeface="Calibri"/>
                <a:cs typeface="Calibri"/>
              </a:rPr>
              <a:t>infants </a:t>
            </a:r>
            <a:r>
              <a:rPr dirty="0" sz="3200" spc="-5">
                <a:latin typeface="Calibri"/>
                <a:cs typeface="Calibri"/>
              </a:rPr>
              <a:t>with CMA develop </a:t>
            </a:r>
            <a:r>
              <a:rPr dirty="0" sz="3200" spc="-20">
                <a:latin typeface="Calibri"/>
                <a:cs typeface="Calibri"/>
              </a:rPr>
              <a:t>symptoms  </a:t>
            </a:r>
            <a:r>
              <a:rPr dirty="0" sz="3200" spc="-5">
                <a:latin typeface="Calibri"/>
                <a:cs typeface="Calibri"/>
              </a:rPr>
              <a:t>within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25">
                <a:latin typeface="Calibri"/>
                <a:cs typeface="Calibri"/>
              </a:rPr>
              <a:t>first </a:t>
            </a:r>
            <a:r>
              <a:rPr dirty="0" sz="3200" spc="-5">
                <a:latin typeface="Calibri"/>
                <a:cs typeface="Calibri"/>
              </a:rPr>
              <a:t>month </a:t>
            </a:r>
            <a:r>
              <a:rPr dirty="0" sz="3200" spc="-15">
                <a:latin typeface="Calibri"/>
                <a:cs typeface="Calibri"/>
              </a:rPr>
              <a:t>after </a:t>
            </a:r>
            <a:r>
              <a:rPr dirty="0" sz="3200" spc="-10">
                <a:latin typeface="Calibri"/>
                <a:cs typeface="Calibri"/>
              </a:rPr>
              <a:t>introduction </a:t>
            </a:r>
            <a:r>
              <a:rPr dirty="0" sz="3200" spc="-5">
                <a:latin typeface="Calibri"/>
                <a:cs typeface="Calibri"/>
              </a:rPr>
              <a:t>of  CMP-based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Formula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3200" spc="-5">
                <a:latin typeface="Calibri"/>
                <a:cs typeface="Calibri"/>
              </a:rPr>
              <a:t>The </a:t>
            </a:r>
            <a:r>
              <a:rPr dirty="0" sz="3200">
                <a:latin typeface="Calibri"/>
                <a:cs typeface="Calibri"/>
              </a:rPr>
              <a:t>majority </a:t>
            </a:r>
            <a:r>
              <a:rPr dirty="0" sz="3200" spc="-5">
                <a:latin typeface="Calibri"/>
                <a:cs typeface="Calibri"/>
              </a:rPr>
              <a:t>has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more </a:t>
            </a:r>
            <a:r>
              <a:rPr dirty="0" sz="3200" spc="-15">
                <a:latin typeface="Calibri"/>
                <a:cs typeface="Calibri"/>
              </a:rPr>
              <a:t>symptoms </a:t>
            </a:r>
            <a:r>
              <a:rPr dirty="0" sz="3200" spc="-20">
                <a:latin typeface="Calibri"/>
                <a:cs typeface="Calibri"/>
              </a:rPr>
              <a:t>from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 spc="-10">
                <a:latin typeface="Calibri"/>
                <a:cs typeface="Calibri"/>
              </a:rPr>
              <a:t>more </a:t>
            </a:r>
            <a:r>
              <a:rPr dirty="0" sz="3200" spc="-25">
                <a:latin typeface="Calibri"/>
                <a:cs typeface="Calibri"/>
              </a:rPr>
              <a:t>organ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systems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765"/>
              </a:spcBef>
            </a:pPr>
            <a:r>
              <a:rPr dirty="0" sz="3200" spc="-10">
                <a:latin typeface="Calibri"/>
                <a:cs typeface="Calibri"/>
              </a:rPr>
              <a:t>Clinical </a:t>
            </a:r>
            <a:r>
              <a:rPr dirty="0" sz="3200" spc="-20">
                <a:latin typeface="Calibri"/>
                <a:cs typeface="Calibri"/>
              </a:rPr>
              <a:t>symptoms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signs </a:t>
            </a:r>
            <a:r>
              <a:rPr dirty="0" sz="3200">
                <a:latin typeface="Calibri"/>
                <a:cs typeface="Calibri"/>
              </a:rPr>
              <a:t>in the </a:t>
            </a:r>
            <a:r>
              <a:rPr dirty="0" sz="3200" spc="-15">
                <a:latin typeface="Calibri"/>
                <a:cs typeface="Calibri"/>
              </a:rPr>
              <a:t>digestive  tract </a:t>
            </a:r>
            <a:r>
              <a:rPr dirty="0" sz="3200" spc="-20">
                <a:latin typeface="Calibri"/>
                <a:cs typeface="Calibri"/>
              </a:rPr>
              <a:t>may </a:t>
            </a:r>
            <a:r>
              <a:rPr dirty="0" sz="3200" spc="-5">
                <a:latin typeface="Calibri"/>
                <a:cs typeface="Calibri"/>
              </a:rPr>
              <a:t>be due </a:t>
            </a:r>
            <a:r>
              <a:rPr dirty="0" sz="3200" spc="-20">
                <a:latin typeface="Calibri"/>
                <a:cs typeface="Calibri"/>
              </a:rPr>
              <a:t>to </a:t>
            </a:r>
            <a:r>
              <a:rPr dirty="0" sz="3200" spc="-10">
                <a:latin typeface="Calibri"/>
                <a:cs typeface="Calibri"/>
              </a:rPr>
              <a:t>inflammation, </a:t>
            </a:r>
            <a:r>
              <a:rPr dirty="0" sz="3200" spc="-25">
                <a:latin typeface="Calibri"/>
                <a:cs typeface="Calibri"/>
              </a:rPr>
              <a:t>dysmotility,  </a:t>
            </a:r>
            <a:r>
              <a:rPr dirty="0" sz="3200" spc="-5">
                <a:latin typeface="Calibri"/>
                <a:cs typeface="Calibri"/>
              </a:rPr>
              <a:t>or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10">
                <a:latin typeface="Calibri"/>
                <a:cs typeface="Calibri"/>
              </a:rPr>
              <a:t>combination </a:t>
            </a:r>
            <a:r>
              <a:rPr dirty="0" sz="3200" spc="-5">
                <a:latin typeface="Calibri"/>
                <a:cs typeface="Calibri"/>
              </a:rPr>
              <a:t>of both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715"/>
              </a:spcBef>
            </a:pPr>
            <a:r>
              <a:rPr dirty="0" sz="1800" spc="-10">
                <a:latin typeface="Calibri"/>
                <a:cs typeface="Calibri"/>
              </a:rPr>
              <a:t>Pediatr Gastroenterol Hepatol </a:t>
            </a:r>
            <a:r>
              <a:rPr dirty="0" sz="1800">
                <a:latin typeface="Calibri"/>
                <a:cs typeface="Calibri"/>
              </a:rPr>
              <a:t>Nutr 2014 </a:t>
            </a:r>
            <a:r>
              <a:rPr dirty="0" sz="1800" spc="-10">
                <a:latin typeface="Calibri"/>
                <a:cs typeface="Calibri"/>
              </a:rPr>
              <a:t>March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17(1):1-5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232025">
              <a:lnSpc>
                <a:spcPct val="100000"/>
              </a:lnSpc>
            </a:pPr>
            <a:r>
              <a:rPr dirty="0" sz="4000" spc="-30"/>
              <a:t>Systems</a:t>
            </a:r>
            <a:r>
              <a:rPr dirty="0" sz="4000" spc="-80"/>
              <a:t> </a:t>
            </a:r>
            <a:r>
              <a:rPr dirty="0" sz="4000" spc="-25"/>
              <a:t>involved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107505" y="764707"/>
            <a:ext cx="8770446" cy="50166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7505" y="1295400"/>
          <a:ext cx="8785225" cy="4343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69558"/>
                <a:gridCol w="990472"/>
                <a:gridCol w="685800"/>
                <a:gridCol w="739140"/>
              </a:tblGrid>
              <a:tr h="609600">
                <a:tc gridSpan="4"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362200">
                <a:tc gridSpan="3"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/>
                </a:tc>
              </a:tr>
              <a:tr h="685800">
                <a:tc gridSpan="2"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85800">
                <a:tc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/>
                      <a:endParaRPr sz="4000"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602994" y="5910986"/>
            <a:ext cx="224218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JPGN 2012;55:</a:t>
            </a:r>
            <a:r>
              <a:rPr dirty="0" sz="1800" spc="-7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221–229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04490">
              <a:lnSpc>
                <a:spcPct val="100000"/>
              </a:lnSpc>
            </a:pPr>
            <a:r>
              <a:rPr dirty="0" sz="4400" spc="-5"/>
              <a:t>Diagnosis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2094357" y="5198109"/>
            <a:ext cx="5107940" cy="946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ct val="100000"/>
              </a:lnSpc>
            </a:pP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20">
                <a:latin typeface="Calibri"/>
                <a:cs typeface="Calibri"/>
              </a:rPr>
              <a:t>First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step</a:t>
            </a:r>
            <a:endParaRPr sz="3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3000" spc="-10">
                <a:latin typeface="Calibri"/>
                <a:cs typeface="Calibri"/>
              </a:rPr>
              <a:t>History </a:t>
            </a:r>
            <a:r>
              <a:rPr dirty="0" sz="3000">
                <a:latin typeface="Calibri"/>
                <a:cs typeface="Calibri"/>
              </a:rPr>
              <a:t>and </a:t>
            </a:r>
            <a:r>
              <a:rPr dirty="0" sz="3000" spc="-20">
                <a:latin typeface="Calibri"/>
                <a:cs typeface="Calibri"/>
              </a:rPr>
              <a:t>Physical </a:t>
            </a:r>
            <a:r>
              <a:rPr dirty="0" sz="3000" spc="-10">
                <a:latin typeface="Calibri"/>
                <a:cs typeface="Calibri"/>
              </a:rPr>
              <a:t>Examination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14600" y="990600"/>
            <a:ext cx="3933825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2077720">
              <a:lnSpc>
                <a:spcPct val="100000"/>
              </a:lnSpc>
            </a:pPr>
            <a:r>
              <a:rPr dirty="0" sz="4400"/>
              <a:t>Suspect </a:t>
            </a:r>
            <a:r>
              <a:rPr dirty="0" sz="4400" spc="-80"/>
              <a:t>CMPA</a:t>
            </a:r>
            <a:r>
              <a:rPr dirty="0" sz="4400" spc="-85"/>
              <a:t> </a:t>
            </a:r>
            <a:r>
              <a:rPr dirty="0" sz="4400"/>
              <a:t>if: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21154"/>
            <a:ext cx="7787005" cy="3317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Family history </a:t>
            </a:r>
            <a:r>
              <a:rPr dirty="0" sz="3200">
                <a:latin typeface="Calibri"/>
                <a:cs typeface="Calibri"/>
              </a:rPr>
              <a:t>of</a:t>
            </a:r>
            <a:r>
              <a:rPr dirty="0" sz="3200" spc="-5">
                <a:latin typeface="Calibri"/>
                <a:cs typeface="Calibri"/>
              </a:rPr>
              <a:t> </a:t>
            </a:r>
            <a:r>
              <a:rPr dirty="0" sz="3200" spc="-20">
                <a:latin typeface="Calibri"/>
                <a:cs typeface="Calibri"/>
              </a:rPr>
              <a:t>atopy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Abrupt onset of </a:t>
            </a:r>
            <a:r>
              <a:rPr dirty="0" sz="3200" spc="-20">
                <a:latin typeface="Calibri"/>
                <a:cs typeface="Calibri"/>
              </a:rPr>
              <a:t>symptoms </a:t>
            </a:r>
            <a:r>
              <a:rPr dirty="0" sz="3200" spc="-5">
                <a:latin typeface="Calibri"/>
                <a:cs typeface="Calibri"/>
              </a:rPr>
              <a:t>(within </a:t>
            </a:r>
            <a:r>
              <a:rPr dirty="0" sz="3200">
                <a:latin typeface="Calibri"/>
                <a:cs typeface="Calibri"/>
              </a:rPr>
              <a:t>2</a:t>
            </a:r>
            <a:r>
              <a:rPr dirty="0" sz="3200" spc="6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hrs.)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Appearance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20">
                <a:latin typeface="Calibri"/>
                <a:cs typeface="Calibri"/>
              </a:rPr>
              <a:t>symptoms </a:t>
            </a:r>
            <a:r>
              <a:rPr dirty="0" sz="3200" spc="-5">
                <a:latin typeface="Calibri"/>
                <a:cs typeface="Calibri"/>
              </a:rPr>
              <a:t>within </a:t>
            </a:r>
            <a:r>
              <a:rPr dirty="0" sz="3200" spc="-10">
                <a:latin typeface="Calibri"/>
                <a:cs typeface="Calibri"/>
              </a:rPr>
              <a:t>two</a:t>
            </a:r>
            <a:r>
              <a:rPr dirty="0" sz="3200" spc="9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months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3200" spc="-15">
                <a:latin typeface="Calibri"/>
                <a:cs typeface="Calibri"/>
              </a:rPr>
              <a:t>after </a:t>
            </a:r>
            <a:r>
              <a:rPr dirty="0" sz="3200" spc="-10">
                <a:latin typeface="Calibri"/>
                <a:cs typeface="Calibri"/>
              </a:rPr>
              <a:t>ingesting </a:t>
            </a:r>
            <a:r>
              <a:rPr dirty="0" sz="3200" spc="-5">
                <a:latin typeface="Calibri"/>
                <a:cs typeface="Calibri"/>
              </a:rPr>
              <a:t>Cow`s milk</a:t>
            </a:r>
            <a:r>
              <a:rPr dirty="0" sz="3200" spc="2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protein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More </a:t>
            </a:r>
            <a:r>
              <a:rPr dirty="0" sz="3200">
                <a:latin typeface="Calibri"/>
                <a:cs typeface="Calibri"/>
              </a:rPr>
              <a:t>than </a:t>
            </a:r>
            <a:r>
              <a:rPr dirty="0" sz="3200" spc="-10">
                <a:latin typeface="Calibri"/>
                <a:cs typeface="Calibri"/>
              </a:rPr>
              <a:t>two </a:t>
            </a:r>
            <a:r>
              <a:rPr dirty="0" sz="3200" spc="-25">
                <a:latin typeface="Calibri"/>
                <a:cs typeface="Calibri"/>
              </a:rPr>
              <a:t>systems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involved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5">
                <a:latin typeface="Calibri"/>
                <a:cs typeface="Calibri"/>
              </a:rPr>
              <a:t>Symptomatic treatment</a:t>
            </a:r>
            <a:r>
              <a:rPr dirty="0" sz="3200" spc="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failed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3"/>
            <a:ext cx="9144000" cy="64768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477000"/>
            <a:ext cx="5491734" cy="380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933450">
              <a:lnSpc>
                <a:spcPct val="100000"/>
              </a:lnSpc>
            </a:pPr>
            <a:r>
              <a:rPr dirty="0" sz="4400"/>
              <a:t>Serum IgE &amp; Skin Prick</a:t>
            </a:r>
            <a:r>
              <a:rPr dirty="0" sz="4400" spc="-75"/>
              <a:t> </a:t>
            </a:r>
            <a:r>
              <a:rPr dirty="0" sz="4400" spc="-105"/>
              <a:t>Test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39494"/>
            <a:ext cx="8065134" cy="4481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240"/>
              </a:lnSpc>
            </a:pPr>
            <a:r>
              <a:rPr dirty="0" sz="3000" spc="-5">
                <a:latin typeface="Calibri"/>
                <a:cs typeface="Calibri"/>
              </a:rPr>
              <a:t>Multiple guidelines </a:t>
            </a:r>
            <a:r>
              <a:rPr dirty="0" sz="3000" spc="-10">
                <a:latin typeface="Calibri"/>
                <a:cs typeface="Calibri"/>
              </a:rPr>
              <a:t>consider </a:t>
            </a:r>
            <a:r>
              <a:rPr dirty="0" sz="3000">
                <a:latin typeface="Calibri"/>
                <a:cs typeface="Calibri"/>
              </a:rPr>
              <a:t>them </a:t>
            </a:r>
            <a:r>
              <a:rPr dirty="0" sz="3000" spc="-10">
                <a:latin typeface="Calibri"/>
                <a:cs typeface="Calibri"/>
              </a:rPr>
              <a:t>useful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or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3240"/>
              </a:lnSpc>
            </a:pPr>
            <a:r>
              <a:rPr dirty="0" sz="3000" spc="-10">
                <a:latin typeface="Calibri"/>
                <a:cs typeface="Calibri"/>
              </a:rPr>
              <a:t>confirmatory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>
                <a:latin typeface="Calibri"/>
                <a:cs typeface="Calibri"/>
              </a:rPr>
              <a:t>the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diagnosis</a:t>
            </a:r>
            <a:endParaRPr sz="3000">
              <a:latin typeface="Calibri"/>
              <a:cs typeface="Calibri"/>
            </a:endParaRPr>
          </a:p>
          <a:p>
            <a:pPr algn="just" marL="12700" marR="468630">
              <a:lnSpc>
                <a:spcPct val="100000"/>
              </a:lnSpc>
            </a:pPr>
            <a:r>
              <a:rPr dirty="0" sz="3000" spc="-10">
                <a:latin typeface="Calibri"/>
                <a:cs typeface="Calibri"/>
              </a:rPr>
              <a:t>Limited value in </a:t>
            </a:r>
            <a:r>
              <a:rPr dirty="0" sz="3000" spc="-5">
                <a:latin typeface="Calibri"/>
                <a:cs typeface="Calibri"/>
              </a:rPr>
              <a:t>case of </a:t>
            </a:r>
            <a:r>
              <a:rPr dirty="0" sz="3000">
                <a:latin typeface="Calibri"/>
                <a:cs typeface="Calibri"/>
              </a:rPr>
              <a:t>non-IgE </a:t>
            </a:r>
            <a:r>
              <a:rPr dirty="0" sz="3000" spc="-10">
                <a:latin typeface="Calibri"/>
                <a:cs typeface="Calibri"/>
              </a:rPr>
              <a:t>mediated </a:t>
            </a:r>
            <a:r>
              <a:rPr dirty="0" sz="3000" spc="-60">
                <a:latin typeface="Calibri"/>
                <a:cs typeface="Calibri"/>
              </a:rPr>
              <a:t>CMPA  </a:t>
            </a:r>
            <a:r>
              <a:rPr dirty="0" sz="3000" spc="-20">
                <a:latin typeface="Calibri"/>
                <a:cs typeface="Calibri"/>
              </a:rPr>
              <a:t>May </a:t>
            </a:r>
            <a:r>
              <a:rPr dirty="0" sz="3000" spc="-10">
                <a:latin typeface="Calibri"/>
                <a:cs typeface="Calibri"/>
              </a:rPr>
              <a:t>identify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10">
                <a:latin typeface="Calibri"/>
                <a:cs typeface="Calibri"/>
              </a:rPr>
              <a:t>sensitization </a:t>
            </a:r>
            <a:r>
              <a:rPr dirty="0" sz="3000" spc="-15">
                <a:latin typeface="Calibri"/>
                <a:cs typeface="Calibri"/>
              </a:rPr>
              <a:t>to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specific </a:t>
            </a:r>
            <a:r>
              <a:rPr dirty="0" sz="3000" spc="-10">
                <a:latin typeface="Calibri"/>
                <a:cs typeface="Calibri"/>
              </a:rPr>
              <a:t>allergen  </a:t>
            </a:r>
            <a:r>
              <a:rPr dirty="0" sz="3000" spc="-15">
                <a:latin typeface="Calibri"/>
                <a:cs typeface="Calibri"/>
              </a:rPr>
              <a:t>Positive </a:t>
            </a:r>
            <a:r>
              <a:rPr dirty="0" sz="3000" spc="-10">
                <a:latin typeface="Calibri"/>
                <a:cs typeface="Calibri"/>
              </a:rPr>
              <a:t>results in </a:t>
            </a:r>
            <a:r>
              <a:rPr dirty="0" sz="3000" spc="-5">
                <a:latin typeface="Calibri"/>
                <a:cs typeface="Calibri"/>
              </a:rPr>
              <a:t>these </a:t>
            </a:r>
            <a:r>
              <a:rPr dirty="0" sz="3000" spc="-15">
                <a:latin typeface="Calibri"/>
                <a:cs typeface="Calibri"/>
              </a:rPr>
              <a:t>assays </a:t>
            </a:r>
            <a:r>
              <a:rPr dirty="0" sz="3000" spc="-5">
                <a:latin typeface="Calibri"/>
                <a:cs typeface="Calibri"/>
              </a:rPr>
              <a:t>do not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necessarily</a:t>
            </a:r>
            <a:endParaRPr sz="3000">
              <a:latin typeface="Calibri"/>
              <a:cs typeface="Calibri"/>
            </a:endParaRPr>
          </a:p>
          <a:p>
            <a:pPr marL="12700" marR="1098550">
              <a:lnSpc>
                <a:spcPct val="80000"/>
              </a:lnSpc>
            </a:pPr>
            <a:r>
              <a:rPr dirty="0" sz="3000" spc="-10">
                <a:latin typeface="Calibri"/>
                <a:cs typeface="Calibri"/>
              </a:rPr>
              <a:t>predict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20">
                <a:latin typeface="Calibri"/>
                <a:cs typeface="Calibri"/>
              </a:rPr>
              <a:t>existence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10">
                <a:latin typeface="Calibri"/>
                <a:cs typeface="Calibri"/>
              </a:rPr>
              <a:t>clinically significant  allergy</a:t>
            </a:r>
            <a:endParaRPr sz="3000">
              <a:latin typeface="Calibri"/>
              <a:cs typeface="Calibri"/>
            </a:endParaRPr>
          </a:p>
          <a:p>
            <a:pPr marL="12700" marR="5080">
              <a:lnSpc>
                <a:spcPct val="80000"/>
              </a:lnSpc>
              <a:spcBef>
                <a:spcPts val="720"/>
              </a:spcBef>
            </a:pPr>
            <a:r>
              <a:rPr dirty="0" sz="3000" spc="-5">
                <a:latin typeface="Calibri"/>
                <a:cs typeface="Calibri"/>
              </a:rPr>
              <a:t>Skin prick </a:t>
            </a:r>
            <a:r>
              <a:rPr dirty="0" sz="3000" spc="-25">
                <a:latin typeface="Calibri"/>
                <a:cs typeface="Calibri"/>
              </a:rPr>
              <a:t>test </a:t>
            </a:r>
            <a:r>
              <a:rPr dirty="0" sz="3000" spc="-5">
                <a:latin typeface="Calibri"/>
                <a:cs typeface="Calibri"/>
              </a:rPr>
              <a:t>should </a:t>
            </a:r>
            <a:r>
              <a:rPr dirty="0" sz="3000" spc="-25">
                <a:latin typeface="Calibri"/>
                <a:cs typeface="Calibri"/>
              </a:rPr>
              <a:t>preferably </a:t>
            </a:r>
            <a:r>
              <a:rPr dirty="0" sz="3000" spc="-15">
                <a:latin typeface="Calibri"/>
                <a:cs typeface="Calibri"/>
              </a:rPr>
              <a:t>utilize </a:t>
            </a:r>
            <a:r>
              <a:rPr dirty="0" sz="3000" spc="-10">
                <a:latin typeface="Calibri"/>
                <a:cs typeface="Calibri"/>
              </a:rPr>
              <a:t>fresh </a:t>
            </a:r>
            <a:r>
              <a:rPr dirty="0" sz="3000" spc="-15">
                <a:latin typeface="Calibri"/>
                <a:cs typeface="Calibri"/>
              </a:rPr>
              <a:t>foods,  </a:t>
            </a:r>
            <a:r>
              <a:rPr dirty="0" sz="3000" spc="-5">
                <a:latin typeface="Calibri"/>
                <a:cs typeface="Calibri"/>
              </a:rPr>
              <a:t>thermal </a:t>
            </a:r>
            <a:r>
              <a:rPr dirty="0" sz="3000" spc="-10">
                <a:latin typeface="Calibri"/>
                <a:cs typeface="Calibri"/>
              </a:rPr>
              <a:t>processing </a:t>
            </a:r>
            <a:r>
              <a:rPr dirty="0" sz="3000" spc="-20">
                <a:latin typeface="Calibri"/>
                <a:cs typeface="Calibri"/>
              </a:rPr>
              <a:t>may destroy </a:t>
            </a:r>
            <a:r>
              <a:rPr dirty="0" sz="3000" spc="-5">
                <a:latin typeface="Calibri"/>
                <a:cs typeface="Calibri"/>
              </a:rPr>
              <a:t>heat-labile </a:t>
            </a:r>
            <a:r>
              <a:rPr dirty="0" sz="3000" spc="-15">
                <a:latin typeface="Calibri"/>
                <a:cs typeface="Calibri"/>
              </a:rPr>
              <a:t>proteins  </a:t>
            </a:r>
            <a:r>
              <a:rPr dirty="0" sz="3000">
                <a:latin typeface="Calibri"/>
                <a:cs typeface="Calibri"/>
              </a:rPr>
              <a:t>which </a:t>
            </a:r>
            <a:r>
              <a:rPr dirty="0" sz="3000" spc="-15">
                <a:latin typeface="Calibri"/>
                <a:cs typeface="Calibri"/>
              </a:rPr>
              <a:t>contribute to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allergenicity </a:t>
            </a:r>
            <a:r>
              <a:rPr dirty="0" sz="3000" spc="-15">
                <a:latin typeface="Calibri"/>
                <a:cs typeface="Calibri"/>
              </a:rPr>
              <a:t>producing false  </a:t>
            </a:r>
            <a:r>
              <a:rPr dirty="0" sz="3000" spc="-20">
                <a:latin typeface="Calibri"/>
                <a:cs typeface="Calibri"/>
              </a:rPr>
              <a:t>negative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results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400798"/>
            <a:ext cx="3937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30933"/>
            <a:ext cx="7515859" cy="2318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520"/>
              </a:lnSpc>
            </a:pPr>
            <a:r>
              <a:rPr dirty="0" sz="3000" spc="-15">
                <a:latin typeface="Calibri"/>
                <a:cs typeface="Calibri"/>
              </a:rPr>
              <a:t>Recent </a:t>
            </a:r>
            <a:r>
              <a:rPr dirty="0" sz="3000" spc="-10">
                <a:latin typeface="Calibri"/>
                <a:cs typeface="Calibri"/>
              </a:rPr>
              <a:t>studies suggest that </a:t>
            </a:r>
            <a:r>
              <a:rPr dirty="0" sz="3000" spc="-5">
                <a:latin typeface="Calibri"/>
                <a:cs typeface="Calibri"/>
              </a:rPr>
              <a:t>these </a:t>
            </a:r>
            <a:r>
              <a:rPr dirty="0" sz="3000" spc="-10">
                <a:latin typeface="Calibri"/>
                <a:cs typeface="Calibri"/>
              </a:rPr>
              <a:t>two </a:t>
            </a:r>
            <a:r>
              <a:rPr dirty="0" sz="3000" spc="-15">
                <a:latin typeface="Calibri"/>
                <a:cs typeface="Calibri"/>
              </a:rPr>
              <a:t>assays</a:t>
            </a:r>
            <a:r>
              <a:rPr dirty="0" sz="3000" spc="-4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are</a:t>
            </a:r>
            <a:endParaRPr sz="3000">
              <a:latin typeface="Calibri"/>
              <a:cs typeface="Calibri"/>
            </a:endParaRPr>
          </a:p>
          <a:p>
            <a:pPr marL="12700" marR="457834">
              <a:lnSpc>
                <a:spcPts val="2880"/>
              </a:lnSpc>
              <a:spcBef>
                <a:spcPts val="335"/>
              </a:spcBef>
            </a:pPr>
            <a:r>
              <a:rPr dirty="0" sz="3000" spc="-5">
                <a:latin typeface="Calibri"/>
                <a:cs typeface="Calibri"/>
              </a:rPr>
              <a:t>not </a:t>
            </a:r>
            <a:r>
              <a:rPr dirty="0" sz="3000" spc="-15">
                <a:latin typeface="Calibri"/>
                <a:cs typeface="Calibri"/>
              </a:rPr>
              <a:t>interchangeable tests </a:t>
            </a:r>
            <a:r>
              <a:rPr dirty="0" sz="3000">
                <a:latin typeface="Calibri"/>
                <a:cs typeface="Calibri"/>
              </a:rPr>
              <a:t>as </a:t>
            </a:r>
            <a:r>
              <a:rPr dirty="0" sz="3000" spc="-10">
                <a:latin typeface="Calibri"/>
                <a:cs typeface="Calibri"/>
              </a:rPr>
              <a:t>they show </a:t>
            </a:r>
            <a:r>
              <a:rPr dirty="0" sz="3000" spc="-5">
                <a:latin typeface="Calibri"/>
                <a:cs typeface="Calibri"/>
              </a:rPr>
              <a:t>only </a:t>
            </a:r>
            <a:r>
              <a:rPr dirty="0" sz="3000">
                <a:latin typeface="Calibri"/>
                <a:cs typeface="Calibri"/>
              </a:rPr>
              <a:t>a  </a:t>
            </a:r>
            <a:r>
              <a:rPr dirty="0" sz="3000" spc="-20">
                <a:latin typeface="Calibri"/>
                <a:cs typeface="Calibri"/>
              </a:rPr>
              <a:t>moderate </a:t>
            </a:r>
            <a:r>
              <a:rPr dirty="0" sz="3000" spc="-10">
                <a:latin typeface="Calibri"/>
                <a:cs typeface="Calibri"/>
              </a:rPr>
              <a:t>agreement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15">
                <a:latin typeface="Calibri"/>
                <a:cs typeface="Calibri"/>
              </a:rPr>
              <a:t>young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children</a:t>
            </a:r>
            <a:endParaRPr sz="3000">
              <a:latin typeface="Calibri"/>
              <a:cs typeface="Calibri"/>
            </a:endParaRPr>
          </a:p>
          <a:p>
            <a:pPr marL="12700" marR="170180">
              <a:lnSpc>
                <a:spcPct val="80000"/>
              </a:lnSpc>
              <a:spcBef>
                <a:spcPts val="740"/>
              </a:spcBef>
            </a:pPr>
            <a:r>
              <a:rPr dirty="0" sz="3000" spc="-5">
                <a:latin typeface="Calibri"/>
                <a:cs typeface="Calibri"/>
              </a:rPr>
              <a:t>One </a:t>
            </a:r>
            <a:r>
              <a:rPr dirty="0" sz="3000" spc="-10">
                <a:latin typeface="Calibri"/>
                <a:cs typeface="Calibri"/>
              </a:rPr>
              <a:t>study </a:t>
            </a:r>
            <a:r>
              <a:rPr dirty="0" sz="3000">
                <a:latin typeface="Calibri"/>
                <a:cs typeface="Calibri"/>
              </a:rPr>
              <a:t>also </a:t>
            </a:r>
            <a:r>
              <a:rPr dirty="0" sz="3000" spc="-10">
                <a:latin typeface="Calibri"/>
                <a:cs typeface="Calibri"/>
              </a:rPr>
              <a:t>suggests SPT results </a:t>
            </a:r>
            <a:r>
              <a:rPr dirty="0" sz="3000" spc="-15">
                <a:latin typeface="Calibri"/>
                <a:cs typeface="Calibri"/>
              </a:rPr>
              <a:t>are </a:t>
            </a:r>
            <a:r>
              <a:rPr dirty="0" sz="3000" spc="-10">
                <a:latin typeface="Calibri"/>
                <a:cs typeface="Calibri"/>
              </a:rPr>
              <a:t>more  </a:t>
            </a:r>
            <a:r>
              <a:rPr dirty="0" sz="3000" spc="-5">
                <a:latin typeface="Calibri"/>
                <a:cs typeface="Calibri"/>
              </a:rPr>
              <a:t>closely </a:t>
            </a:r>
            <a:r>
              <a:rPr dirty="0" sz="3000" spc="-20">
                <a:latin typeface="Calibri"/>
                <a:cs typeface="Calibri"/>
              </a:rPr>
              <a:t>related </a:t>
            </a:r>
            <a:r>
              <a:rPr dirty="0" sz="3000" spc="-15">
                <a:latin typeface="Calibri"/>
                <a:cs typeface="Calibri"/>
              </a:rPr>
              <a:t>to </a:t>
            </a:r>
            <a:r>
              <a:rPr dirty="0" sz="3000" spc="-10">
                <a:latin typeface="Calibri"/>
                <a:cs typeface="Calibri"/>
              </a:rPr>
              <a:t>clinical </a:t>
            </a:r>
            <a:r>
              <a:rPr dirty="0" sz="3000" spc="-15">
                <a:latin typeface="Calibri"/>
                <a:cs typeface="Calibri"/>
              </a:rPr>
              <a:t>symptoms </a:t>
            </a:r>
            <a:r>
              <a:rPr dirty="0" sz="3000">
                <a:latin typeface="Calibri"/>
                <a:cs typeface="Calibri"/>
              </a:rPr>
              <a:t>than </a:t>
            </a:r>
            <a:r>
              <a:rPr dirty="0" sz="3000" spc="-5">
                <a:latin typeface="Calibri"/>
                <a:cs typeface="Calibri"/>
              </a:rPr>
              <a:t>sIgE </a:t>
            </a:r>
            <a:r>
              <a:rPr dirty="0" sz="3000">
                <a:latin typeface="Calibri"/>
                <a:cs typeface="Calibri"/>
              </a:rPr>
              <a:t>in  </a:t>
            </a:r>
            <a:r>
              <a:rPr dirty="0" sz="3000" spc="-10">
                <a:latin typeface="Calibri"/>
                <a:cs typeface="Calibri"/>
              </a:rPr>
              <a:t>children </a:t>
            </a:r>
            <a:r>
              <a:rPr dirty="0" sz="3000" spc="-5">
                <a:latin typeface="Calibri"/>
                <a:cs typeface="Calibri"/>
              </a:rPr>
              <a:t>under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age </a:t>
            </a:r>
            <a:r>
              <a:rPr dirty="0" sz="3000" spc="-5">
                <a:latin typeface="Calibri"/>
                <a:cs typeface="Calibri"/>
              </a:rPr>
              <a:t>of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5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5289499"/>
            <a:ext cx="3866515" cy="488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5" i="1">
                <a:latin typeface="Calibri"/>
                <a:cs typeface="Calibri"/>
              </a:rPr>
              <a:t>Allergy</a:t>
            </a:r>
            <a:r>
              <a:rPr dirty="0" sz="3000" spc="-70" i="1">
                <a:latin typeface="Calibri"/>
                <a:cs typeface="Calibri"/>
              </a:rPr>
              <a:t> </a:t>
            </a:r>
            <a:r>
              <a:rPr dirty="0" sz="3000" i="1">
                <a:latin typeface="Calibri"/>
                <a:cs typeface="Calibri"/>
              </a:rPr>
              <a:t>2015;70(1):41-48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621154"/>
            <a:ext cx="7946390" cy="4032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10">
                <a:latin typeface="Calibri"/>
                <a:cs typeface="Calibri"/>
              </a:rPr>
              <a:t>Quantification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5">
                <a:latin typeface="Calibri"/>
                <a:cs typeface="Calibri"/>
              </a:rPr>
              <a:t>both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these </a:t>
            </a:r>
            <a:r>
              <a:rPr dirty="0" sz="3200" spc="-25">
                <a:latin typeface="Calibri"/>
                <a:cs typeface="Calibri"/>
              </a:rPr>
              <a:t>test </a:t>
            </a:r>
            <a:r>
              <a:rPr dirty="0" sz="3200" spc="-10">
                <a:latin typeface="Calibri"/>
                <a:cs typeface="Calibri"/>
              </a:rPr>
              <a:t>results  </a:t>
            </a:r>
            <a:r>
              <a:rPr dirty="0" sz="3200" spc="-5">
                <a:latin typeface="Calibri"/>
                <a:cs typeface="Calibri"/>
              </a:rPr>
              <a:t>allows </a:t>
            </a:r>
            <a:r>
              <a:rPr dirty="0" sz="3200" spc="-10">
                <a:latin typeface="Calibri"/>
                <a:cs typeface="Calibri"/>
              </a:rPr>
              <a:t>prediction </a:t>
            </a:r>
            <a:r>
              <a:rPr dirty="0" sz="3200" spc="-5">
                <a:latin typeface="Calibri"/>
                <a:cs typeface="Calibri"/>
              </a:rPr>
              <a:t>of the </a:t>
            </a:r>
            <a:r>
              <a:rPr dirty="0" sz="3200" spc="-15">
                <a:latin typeface="Calibri"/>
                <a:cs typeface="Calibri"/>
              </a:rPr>
              <a:t>likelihood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further  reaction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5">
                <a:latin typeface="Calibri"/>
                <a:cs typeface="Calibri"/>
              </a:rPr>
              <a:t>hence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useful </a:t>
            </a:r>
            <a:r>
              <a:rPr dirty="0" sz="3200" spc="-30">
                <a:latin typeface="Calibri"/>
                <a:cs typeface="Calibri"/>
              </a:rPr>
              <a:t>for </a:t>
            </a:r>
            <a:r>
              <a:rPr dirty="0" sz="3200" spc="-15">
                <a:latin typeface="Calibri"/>
                <a:cs typeface="Calibri"/>
              </a:rPr>
              <a:t>prognostic  </a:t>
            </a:r>
            <a:r>
              <a:rPr dirty="0" sz="3200" spc="-5">
                <a:latin typeface="Calibri"/>
                <a:cs typeface="Calibri"/>
              </a:rPr>
              <a:t>purposes</a:t>
            </a:r>
            <a:endParaRPr sz="3200">
              <a:latin typeface="Calibri"/>
              <a:cs typeface="Calibri"/>
            </a:endParaRPr>
          </a:p>
          <a:p>
            <a:pPr marL="355600" marR="145415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200" spc="-5">
                <a:latin typeface="Calibri"/>
                <a:cs typeface="Calibri"/>
              </a:rPr>
              <a:t>The higher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antibody </a:t>
            </a:r>
            <a:r>
              <a:rPr dirty="0" sz="3200" spc="-10">
                <a:latin typeface="Calibri"/>
                <a:cs typeface="Calibri"/>
              </a:rPr>
              <a:t>titer </a:t>
            </a:r>
            <a:r>
              <a:rPr dirty="0" sz="3200">
                <a:latin typeface="Calibri"/>
                <a:cs typeface="Calibri"/>
              </a:rPr>
              <a:t>and the </a:t>
            </a:r>
            <a:r>
              <a:rPr dirty="0" sz="3200" spc="-15">
                <a:latin typeface="Calibri"/>
                <a:cs typeface="Calibri"/>
              </a:rPr>
              <a:t>larger 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10">
                <a:latin typeface="Calibri"/>
                <a:cs typeface="Calibri"/>
              </a:rPr>
              <a:t>diameter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5">
                <a:latin typeface="Calibri"/>
                <a:cs typeface="Calibri"/>
              </a:rPr>
              <a:t>SPT reaction, </a:t>
            </a:r>
            <a:r>
              <a:rPr dirty="0" sz="3200">
                <a:latin typeface="Calibri"/>
                <a:cs typeface="Calibri"/>
              </a:rPr>
              <a:t>the </a:t>
            </a:r>
            <a:r>
              <a:rPr dirty="0" sz="3200" spc="-15">
                <a:latin typeface="Calibri"/>
                <a:cs typeface="Calibri"/>
              </a:rPr>
              <a:t>greater  </a:t>
            </a:r>
            <a:r>
              <a:rPr dirty="0" sz="3200">
                <a:latin typeface="Calibri"/>
                <a:cs typeface="Calibri"/>
              </a:rPr>
              <a:t>is the </a:t>
            </a:r>
            <a:r>
              <a:rPr dirty="0" sz="3200" spc="-10">
                <a:latin typeface="Calibri"/>
                <a:cs typeface="Calibri"/>
              </a:rPr>
              <a:t>probability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having </a:t>
            </a:r>
            <a:r>
              <a:rPr dirty="0" sz="3200">
                <a:latin typeface="Calibri"/>
                <a:cs typeface="Calibri"/>
              </a:rPr>
              <a:t>a </a:t>
            </a:r>
            <a:r>
              <a:rPr dirty="0" sz="3200" spc="-5">
                <a:latin typeface="Calibri"/>
                <a:cs typeface="Calibri"/>
              </a:rPr>
              <a:t>reaction </a:t>
            </a:r>
            <a:r>
              <a:rPr dirty="0" sz="3200" spc="-25">
                <a:latin typeface="Calibri"/>
                <a:cs typeface="Calibri"/>
              </a:rPr>
              <a:t>to </a:t>
            </a:r>
            <a:r>
              <a:rPr dirty="0" sz="3200" spc="-5">
                <a:latin typeface="Calibri"/>
                <a:cs typeface="Calibri"/>
              </a:rPr>
              <a:t>CMP  </a:t>
            </a:r>
            <a:r>
              <a:rPr dirty="0" sz="3200">
                <a:latin typeface="Calibri"/>
                <a:cs typeface="Calibri"/>
              </a:rPr>
              <a:t>and </a:t>
            </a:r>
            <a:r>
              <a:rPr dirty="0" sz="3200" spc="-10">
                <a:latin typeface="Calibri"/>
                <a:cs typeface="Calibri"/>
              </a:rPr>
              <a:t>allergy</a:t>
            </a:r>
            <a:r>
              <a:rPr dirty="0" sz="3200" spc="-50">
                <a:latin typeface="Calibri"/>
                <a:cs typeface="Calibri"/>
              </a:rPr>
              <a:t> </a:t>
            </a:r>
            <a:r>
              <a:rPr dirty="0" sz="3200" spc="-15">
                <a:latin typeface="Calibri"/>
                <a:cs typeface="Calibri"/>
              </a:rPr>
              <a:t>persistence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380929"/>
            <a:ext cx="8752938" cy="63074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2819336"/>
            <a:ext cx="4038600" cy="33068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2844927"/>
            <a:ext cx="3712845" cy="2684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9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 spc="-10">
                <a:latin typeface="Calibri"/>
                <a:cs typeface="Calibri"/>
              </a:rPr>
              <a:t>Eliminate </a:t>
            </a:r>
            <a:r>
              <a:rPr dirty="0" sz="2600">
                <a:latin typeface="Calibri"/>
                <a:cs typeface="Calibri"/>
              </a:rPr>
              <a:t>dairy </a:t>
            </a:r>
            <a:r>
              <a:rPr dirty="0" sz="2600" spc="-10">
                <a:latin typeface="Calibri"/>
                <a:cs typeface="Calibri"/>
              </a:rPr>
              <a:t>products  from </a:t>
            </a:r>
            <a:r>
              <a:rPr dirty="0" sz="2600" spc="-5">
                <a:latin typeface="Calibri"/>
                <a:cs typeface="Calibri"/>
              </a:rPr>
              <a:t>maternal diet,  </a:t>
            </a:r>
            <a:r>
              <a:rPr dirty="0" sz="2600" spc="-10">
                <a:latin typeface="Calibri"/>
                <a:cs typeface="Calibri"/>
              </a:rPr>
              <a:t>supplement </a:t>
            </a:r>
            <a:r>
              <a:rPr dirty="0" sz="2600">
                <a:latin typeface="Calibri"/>
                <a:cs typeface="Calibri"/>
              </a:rPr>
              <a:t>mother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with  Calcium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 spc="-15">
                <a:latin typeface="Calibri"/>
                <a:cs typeface="Calibri"/>
              </a:rPr>
              <a:t>Encourage</a:t>
            </a:r>
            <a:r>
              <a:rPr dirty="0" sz="2600" spc="-2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breastfeeding</a:t>
            </a:r>
            <a:endParaRPr sz="2600">
              <a:latin typeface="Calibri"/>
              <a:cs typeface="Calibri"/>
            </a:endParaRPr>
          </a:p>
          <a:p>
            <a:pPr marL="355600" marR="982344" indent="-342900">
              <a:lnSpc>
                <a:spcPts val="281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latin typeface="Calibri"/>
                <a:cs typeface="Calibri"/>
              </a:rPr>
              <a:t>Consider </a:t>
            </a:r>
            <a:r>
              <a:rPr dirty="0" sz="2600" spc="5">
                <a:latin typeface="Calibri"/>
                <a:cs typeface="Calibri"/>
              </a:rPr>
              <a:t>Egg,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Soy  elimination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48200" y="2819336"/>
            <a:ext cx="4038600" cy="33068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27828" y="2844927"/>
            <a:ext cx="3780790" cy="2962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369570" indent="-342900">
              <a:lnSpc>
                <a:spcPct val="9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 spc="-10">
                <a:latin typeface="Calibri"/>
                <a:cs typeface="Calibri"/>
              </a:rPr>
              <a:t>Fed </a:t>
            </a:r>
            <a:r>
              <a:rPr dirty="0" sz="2600">
                <a:latin typeface="Calibri"/>
                <a:cs typeface="Calibri"/>
              </a:rPr>
              <a:t>with a </a:t>
            </a:r>
            <a:r>
              <a:rPr dirty="0" sz="2600" spc="-5">
                <a:latin typeface="Calibri"/>
                <a:cs typeface="Calibri"/>
              </a:rPr>
              <a:t>therapeutic  </a:t>
            </a:r>
            <a:r>
              <a:rPr dirty="0" sz="2600" spc="-15">
                <a:latin typeface="Calibri"/>
                <a:cs typeface="Calibri"/>
              </a:rPr>
              <a:t>formula </a:t>
            </a:r>
            <a:r>
              <a:rPr dirty="0" sz="2600" spc="-25">
                <a:latin typeface="Calibri"/>
                <a:cs typeface="Calibri"/>
              </a:rPr>
              <a:t>for </a:t>
            </a:r>
            <a:r>
              <a:rPr dirty="0" sz="2600">
                <a:latin typeface="Calibri"/>
                <a:cs typeface="Calibri"/>
              </a:rPr>
              <a:t>a </a:t>
            </a:r>
            <a:r>
              <a:rPr dirty="0" sz="2600" spc="-5">
                <a:latin typeface="Calibri"/>
                <a:cs typeface="Calibri"/>
              </a:rPr>
              <a:t>period of  </a:t>
            </a:r>
            <a:r>
              <a:rPr dirty="0" sz="2600" spc="-10">
                <a:latin typeface="Calibri"/>
                <a:cs typeface="Calibri"/>
              </a:rPr>
              <a:t>from </a:t>
            </a:r>
            <a:r>
              <a:rPr dirty="0" sz="2600" spc="-15">
                <a:latin typeface="Calibri"/>
                <a:cs typeface="Calibri"/>
              </a:rPr>
              <a:t>several </a:t>
            </a:r>
            <a:r>
              <a:rPr dirty="0" sz="2600" spc="-20">
                <a:latin typeface="Calibri"/>
                <a:cs typeface="Calibri"/>
              </a:rPr>
              <a:t>days </a:t>
            </a:r>
            <a:r>
              <a:rPr dirty="0" sz="2600" spc="-15">
                <a:latin typeface="Calibri"/>
                <a:cs typeface="Calibri"/>
              </a:rPr>
              <a:t>to </a:t>
            </a:r>
            <a:r>
              <a:rPr dirty="0" sz="2600">
                <a:latin typeface="Calibri"/>
                <a:cs typeface="Calibri"/>
              </a:rPr>
              <a:t>a  </a:t>
            </a:r>
            <a:r>
              <a:rPr dirty="0" sz="2600" spc="-5">
                <a:latin typeface="Calibri"/>
                <a:cs typeface="Calibri"/>
              </a:rPr>
              <a:t>maximum of </a:t>
            </a:r>
            <a:r>
              <a:rPr dirty="0" sz="2600">
                <a:latin typeface="Calibri"/>
                <a:cs typeface="Calibri"/>
              </a:rPr>
              <a:t>2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weeks</a:t>
            </a:r>
            <a:endParaRPr sz="2600">
              <a:latin typeface="Calibri"/>
              <a:cs typeface="Calibri"/>
            </a:endParaRPr>
          </a:p>
          <a:p>
            <a:pPr marL="355600" marR="508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600" spc="5">
                <a:latin typeface="Calibri"/>
                <a:cs typeface="Calibri"/>
              </a:rPr>
              <a:t>AAF </a:t>
            </a:r>
            <a:r>
              <a:rPr dirty="0" sz="2600" spc="-25">
                <a:latin typeface="Calibri"/>
                <a:cs typeface="Calibri"/>
              </a:rPr>
              <a:t>for </a:t>
            </a:r>
            <a:r>
              <a:rPr dirty="0" sz="2600" spc="-5">
                <a:latin typeface="Calibri"/>
                <a:cs typeface="Calibri"/>
              </a:rPr>
              <a:t>diagnostic  elimination </a:t>
            </a:r>
            <a:r>
              <a:rPr dirty="0" sz="2600">
                <a:latin typeface="Calibri"/>
                <a:cs typeface="Calibri"/>
              </a:rPr>
              <a:t>in these  </a:t>
            </a:r>
            <a:r>
              <a:rPr dirty="0" sz="2600" spc="-5">
                <a:latin typeface="Calibri"/>
                <a:cs typeface="Calibri"/>
              </a:rPr>
              <a:t>extremely sick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exclusively  breast-fed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infants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48000" y="76200"/>
            <a:ext cx="2667000" cy="2590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00200" y="1752600"/>
            <a:ext cx="1443355" cy="1156970"/>
          </a:xfrm>
          <a:custGeom>
            <a:avLst/>
            <a:gdLst/>
            <a:ahLst/>
            <a:cxnLst/>
            <a:rect l="l" t="t" r="r" b="b"/>
            <a:pathLst>
              <a:path w="1443355" h="1156970">
                <a:moveTo>
                  <a:pt x="578485" y="867790"/>
                </a:moveTo>
                <a:lnTo>
                  <a:pt x="0" y="867790"/>
                </a:lnTo>
                <a:lnTo>
                  <a:pt x="289306" y="1156970"/>
                </a:lnTo>
                <a:lnTo>
                  <a:pt x="578485" y="867790"/>
                </a:lnTo>
                <a:close/>
              </a:path>
              <a:path w="1443355" h="1156970">
                <a:moveTo>
                  <a:pt x="1443355" y="0"/>
                </a:moveTo>
                <a:lnTo>
                  <a:pt x="144652" y="0"/>
                </a:lnTo>
                <a:lnTo>
                  <a:pt x="144652" y="867790"/>
                </a:lnTo>
                <a:lnTo>
                  <a:pt x="433831" y="867790"/>
                </a:lnTo>
                <a:lnTo>
                  <a:pt x="433831" y="289305"/>
                </a:lnTo>
                <a:lnTo>
                  <a:pt x="1443355" y="289305"/>
                </a:lnTo>
                <a:lnTo>
                  <a:pt x="144335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00200" y="1752600"/>
            <a:ext cx="1443355" cy="1156970"/>
          </a:xfrm>
          <a:custGeom>
            <a:avLst/>
            <a:gdLst/>
            <a:ahLst/>
            <a:cxnLst/>
            <a:rect l="l" t="t" r="r" b="b"/>
            <a:pathLst>
              <a:path w="1443355" h="1156970">
                <a:moveTo>
                  <a:pt x="1443355" y="289305"/>
                </a:moveTo>
                <a:lnTo>
                  <a:pt x="433831" y="289305"/>
                </a:lnTo>
                <a:lnTo>
                  <a:pt x="433831" y="867790"/>
                </a:lnTo>
                <a:lnTo>
                  <a:pt x="578485" y="867790"/>
                </a:lnTo>
                <a:lnTo>
                  <a:pt x="289306" y="1156970"/>
                </a:lnTo>
                <a:lnTo>
                  <a:pt x="0" y="867790"/>
                </a:lnTo>
                <a:lnTo>
                  <a:pt x="144652" y="867790"/>
                </a:lnTo>
                <a:lnTo>
                  <a:pt x="144652" y="0"/>
                </a:lnTo>
                <a:lnTo>
                  <a:pt x="1443355" y="0"/>
                </a:lnTo>
                <a:lnTo>
                  <a:pt x="1443355" y="289305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15000" y="1676336"/>
            <a:ext cx="1600200" cy="1182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9838" y="2773298"/>
            <a:ext cx="1544320" cy="822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ct val="100000"/>
              </a:lnSpc>
            </a:pPr>
            <a:r>
              <a:rPr dirty="0" sz="2600">
                <a:latin typeface="Calibri"/>
                <a:cs typeface="Calibri"/>
              </a:rPr>
              <a:t>eHF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600" spc="-15">
                <a:latin typeface="Calibri"/>
                <a:cs typeface="Calibri"/>
              </a:rPr>
              <a:t>First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choice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6790" y="3566032"/>
            <a:ext cx="1549400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>
                <a:latin typeface="Calibri"/>
                <a:cs typeface="Calibri"/>
              </a:rPr>
              <a:t>Chemical</a:t>
            </a:r>
            <a:r>
              <a:rPr dirty="0" sz="2600" spc="-114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&amp;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469" y="4355465"/>
            <a:ext cx="2569210" cy="1459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ts val="2500"/>
              </a:lnSpc>
            </a:pPr>
            <a:r>
              <a:rPr dirty="0" sz="2600" spc="-5">
                <a:latin typeface="Calibri"/>
                <a:cs typeface="Calibri"/>
              </a:rPr>
              <a:t>Small peptides</a:t>
            </a:r>
            <a:r>
              <a:rPr dirty="0" sz="2600" spc="-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and  </a:t>
            </a:r>
            <a:r>
              <a:rPr dirty="0" sz="2600" spc="5">
                <a:latin typeface="Calibri"/>
                <a:cs typeface="Calibri"/>
              </a:rPr>
              <a:t>AA</a:t>
            </a:r>
            <a:endParaRPr sz="2600">
              <a:latin typeface="Calibri"/>
              <a:cs typeface="Calibri"/>
            </a:endParaRPr>
          </a:p>
          <a:p>
            <a:pPr algn="ctr" marL="344805" marR="338455">
              <a:lnSpc>
                <a:spcPct val="100000"/>
              </a:lnSpc>
              <a:spcBef>
                <a:spcPts val="20"/>
              </a:spcBef>
            </a:pPr>
            <a:r>
              <a:rPr dirty="0" sz="2600" spc="-5">
                <a:latin typeface="Calibri"/>
                <a:cs typeface="Calibri"/>
              </a:rPr>
              <a:t>Less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palatable  More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costly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05200" y="0"/>
            <a:ext cx="2000250" cy="2835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234434" y="2918586"/>
            <a:ext cx="600710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Calibri"/>
                <a:cs typeface="Calibri"/>
              </a:rPr>
              <a:t>AAF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2246" y="3430904"/>
            <a:ext cx="2084705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Calibri"/>
                <a:cs typeface="Calibri"/>
              </a:rPr>
              <a:t>In </a:t>
            </a:r>
            <a:r>
              <a:rPr dirty="0" sz="2800" spc="-20">
                <a:latin typeface="Calibri"/>
                <a:cs typeface="Calibri"/>
              </a:rPr>
              <a:t>infants</a:t>
            </a:r>
            <a:r>
              <a:rPr dirty="0" sz="2800" spc="-4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with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88385" y="4284345"/>
            <a:ext cx="2891790" cy="1823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32105" marR="324485">
              <a:lnSpc>
                <a:spcPct val="100000"/>
              </a:lnSpc>
            </a:pPr>
            <a:r>
              <a:rPr dirty="0" sz="2800" spc="-5">
                <a:latin typeface="Calibri"/>
                <a:cs typeface="Calibri"/>
              </a:rPr>
              <a:t>l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-80">
                <a:latin typeface="Calibri"/>
                <a:cs typeface="Calibri"/>
              </a:rPr>
              <a:t>f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 spc="-10">
                <a:latin typeface="Calibri"/>
                <a:cs typeface="Calibri"/>
              </a:rPr>
              <a:t>-</a:t>
            </a:r>
            <a:r>
              <a:rPr dirty="0" sz="2800" spc="-5">
                <a:latin typeface="Calibri"/>
                <a:cs typeface="Calibri"/>
              </a:rPr>
              <a:t>th</a:t>
            </a:r>
            <a:r>
              <a:rPr dirty="0" sz="2800" spc="-50">
                <a:latin typeface="Calibri"/>
                <a:cs typeface="Calibri"/>
              </a:rPr>
              <a:t>r</a:t>
            </a:r>
            <a:r>
              <a:rPr dirty="0" sz="2800" spc="-5">
                <a:latin typeface="Calibri"/>
                <a:cs typeface="Calibri"/>
              </a:rPr>
              <a:t>e</a:t>
            </a:r>
            <a:r>
              <a:rPr dirty="0" sz="2800" spc="-25">
                <a:latin typeface="Calibri"/>
                <a:cs typeface="Calibri"/>
              </a:rPr>
              <a:t>a</a:t>
            </a:r>
            <a:r>
              <a:rPr dirty="0" sz="2800" spc="-30">
                <a:latin typeface="Calibri"/>
                <a:cs typeface="Calibri"/>
              </a:rPr>
              <a:t>t</a:t>
            </a:r>
            <a:r>
              <a:rPr dirty="0" sz="2800" spc="-5">
                <a:latin typeface="Calibri"/>
                <a:cs typeface="Calibri"/>
              </a:rPr>
              <a:t>en</a:t>
            </a:r>
            <a:r>
              <a:rPr dirty="0" sz="2800" spc="-20">
                <a:latin typeface="Calibri"/>
                <a:cs typeface="Calibri"/>
              </a:rPr>
              <a:t>i</a:t>
            </a:r>
            <a:r>
              <a:rPr dirty="0" sz="2800" spc="-10">
                <a:latin typeface="Calibri"/>
                <a:cs typeface="Calibri"/>
              </a:rPr>
              <a:t>ng  </a:t>
            </a:r>
            <a:r>
              <a:rPr dirty="0" sz="2800" spc="-20">
                <a:latin typeface="Calibri"/>
                <a:cs typeface="Calibri"/>
              </a:rPr>
              <a:t>symptoms</a:t>
            </a:r>
            <a:endParaRPr sz="2800">
              <a:latin typeface="Calibri"/>
              <a:cs typeface="Calibri"/>
            </a:endParaRPr>
          </a:p>
          <a:p>
            <a:pPr algn="ctr" marL="12700" marR="5080" indent="635">
              <a:lnSpc>
                <a:spcPct val="100000"/>
              </a:lnSpc>
              <a:spcBef>
                <a:spcPts val="670"/>
              </a:spcBef>
            </a:pPr>
            <a:r>
              <a:rPr dirty="0" sz="2800" spc="-10">
                <a:latin typeface="Calibri"/>
                <a:cs typeface="Calibri"/>
              </a:rPr>
              <a:t>After </a:t>
            </a:r>
            <a:r>
              <a:rPr dirty="0" sz="2800" spc="-5">
                <a:latin typeface="Calibri"/>
                <a:cs typeface="Calibri"/>
              </a:rPr>
              <a:t>2 </a:t>
            </a:r>
            <a:r>
              <a:rPr dirty="0" sz="2800" spc="-15">
                <a:latin typeface="Calibri"/>
                <a:cs typeface="Calibri"/>
              </a:rPr>
              <a:t>weeks </a:t>
            </a:r>
            <a:r>
              <a:rPr dirty="0" sz="2800" spc="-5">
                <a:latin typeface="Calibri"/>
                <a:cs typeface="Calibri"/>
              </a:rPr>
              <a:t>with  no </a:t>
            </a:r>
            <a:r>
              <a:rPr dirty="0" sz="2800" spc="-10">
                <a:latin typeface="Calibri"/>
                <a:cs typeface="Calibri"/>
              </a:rPr>
              <a:t>response </a:t>
            </a:r>
            <a:r>
              <a:rPr dirty="0" sz="2800" spc="-5">
                <a:latin typeface="Calibri"/>
                <a:cs typeface="Calibri"/>
              </a:rPr>
              <a:t>on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eHF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3026" y="2766186"/>
            <a:ext cx="779145" cy="4267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/>
              <a:t>Soy</a:t>
            </a:r>
            <a:r>
              <a:rPr dirty="0" sz="2800" spc="-90"/>
              <a:t> </a:t>
            </a:r>
            <a:r>
              <a:rPr dirty="0" sz="2800" spc="-5"/>
              <a:t>F</a:t>
            </a:r>
            <a:endParaRPr sz="2800"/>
          </a:p>
        </p:txBody>
      </p:sp>
      <p:sp>
        <p:nvSpPr>
          <p:cNvPr id="10" name="object 10"/>
          <p:cNvSpPr txBox="1"/>
          <p:nvPr/>
        </p:nvSpPr>
        <p:spPr>
          <a:xfrm>
            <a:off x="6176264" y="3278504"/>
            <a:ext cx="2811145" cy="426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latin typeface="Calibri"/>
                <a:cs typeface="Calibri"/>
              </a:rPr>
              <a:t>&gt; 6 </a:t>
            </a:r>
            <a:r>
              <a:rPr dirty="0" sz="2800" spc="-10">
                <a:latin typeface="Calibri"/>
                <a:cs typeface="Calibri"/>
              </a:rPr>
              <a:t>months </a:t>
            </a:r>
            <a:r>
              <a:rPr dirty="0" sz="2800" spc="-5">
                <a:latin typeface="Calibri"/>
                <a:cs typeface="Calibri"/>
              </a:rPr>
              <a:t>who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9453" y="3857625"/>
            <a:ext cx="8929370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55925" algn="l"/>
                <a:tab pos="5947410" algn="l"/>
              </a:tabLst>
            </a:pPr>
            <a:r>
              <a:rPr dirty="0" sz="2600" spc="-10">
                <a:latin typeface="Calibri"/>
                <a:cs typeface="Calibri"/>
              </a:rPr>
              <a:t>Enzymatic</a:t>
            </a:r>
            <a:r>
              <a:rPr dirty="0" sz="2600" spc="2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Hydrolysis	</a:t>
            </a:r>
            <a:r>
              <a:rPr dirty="0" sz="2800" spc="-15">
                <a:latin typeface="Calibri"/>
                <a:cs typeface="Calibri"/>
              </a:rPr>
              <a:t>extremely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severe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or	</a:t>
            </a:r>
            <a:r>
              <a:rPr dirty="0" baseline="23809" sz="4200" spc="-15">
                <a:latin typeface="Calibri"/>
                <a:cs typeface="Calibri"/>
              </a:rPr>
              <a:t>not </a:t>
            </a:r>
            <a:r>
              <a:rPr dirty="0" baseline="23809" sz="4200" spc="-7">
                <a:latin typeface="Calibri"/>
                <a:cs typeface="Calibri"/>
              </a:rPr>
              <a:t>accept the</a:t>
            </a:r>
            <a:r>
              <a:rPr dirty="0" baseline="23809" sz="4200" spc="-67">
                <a:latin typeface="Calibri"/>
                <a:cs typeface="Calibri"/>
              </a:rPr>
              <a:t> </a:t>
            </a:r>
            <a:r>
              <a:rPr dirty="0" baseline="23809" sz="4200" spc="-22">
                <a:latin typeface="Calibri"/>
                <a:cs typeface="Calibri"/>
              </a:rPr>
              <a:t>bitter</a:t>
            </a:r>
            <a:endParaRPr baseline="23809" sz="4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45200" y="4131945"/>
            <a:ext cx="3076575" cy="1737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</a:pPr>
            <a:r>
              <a:rPr dirty="0" sz="2800" spc="-25">
                <a:latin typeface="Calibri"/>
                <a:cs typeface="Calibri"/>
              </a:rPr>
              <a:t>taste </a:t>
            </a:r>
            <a:r>
              <a:rPr dirty="0" sz="2800" spc="-5">
                <a:latin typeface="Calibri"/>
                <a:cs typeface="Calibri"/>
              </a:rPr>
              <a:t>of an </a:t>
            </a:r>
            <a:r>
              <a:rPr dirty="0" sz="2800" spc="-75">
                <a:latin typeface="Calibri"/>
                <a:cs typeface="Calibri"/>
              </a:rPr>
              <a:t>eHF, </a:t>
            </a:r>
            <a:r>
              <a:rPr dirty="0" sz="2800" spc="-5">
                <a:latin typeface="Calibri"/>
                <a:cs typeface="Calibri"/>
              </a:rPr>
              <a:t>or in  cases in which the  higher </a:t>
            </a:r>
            <a:r>
              <a:rPr dirty="0" sz="2800" spc="-20">
                <a:latin typeface="Calibri"/>
                <a:cs typeface="Calibri"/>
              </a:rPr>
              <a:t>cost </a:t>
            </a:r>
            <a:r>
              <a:rPr dirty="0" sz="2800" spc="-5">
                <a:latin typeface="Calibri"/>
                <a:cs typeface="Calibri"/>
              </a:rPr>
              <a:t>of an eHF  is a</a:t>
            </a:r>
            <a:r>
              <a:rPr dirty="0" sz="2800" spc="-6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limiting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ct val="100000"/>
              </a:lnSpc>
            </a:pPr>
            <a:r>
              <a:rPr dirty="0" sz="4000" spc="-10"/>
              <a:t>Confirming </a:t>
            </a:r>
            <a:r>
              <a:rPr dirty="0" sz="4000" spc="-5"/>
              <a:t>Diagnosis of</a:t>
            </a:r>
            <a:r>
              <a:rPr dirty="0" sz="4000" spc="10"/>
              <a:t> </a:t>
            </a:r>
            <a:r>
              <a:rPr dirty="0" sz="4000" spc="-80"/>
              <a:t>CMPA</a:t>
            </a:r>
            <a:endParaRPr sz="4000"/>
          </a:p>
          <a:p>
            <a:pPr algn="ctr" marL="1905">
              <a:lnSpc>
                <a:spcPct val="100000"/>
              </a:lnSpc>
            </a:pPr>
            <a:r>
              <a:rPr dirty="0" sz="4000" spc="-30"/>
              <a:t>Oral </a:t>
            </a:r>
            <a:r>
              <a:rPr dirty="0" sz="4000" spc="-10"/>
              <a:t>Challenge</a:t>
            </a:r>
            <a:r>
              <a:rPr dirty="0" sz="4000"/>
              <a:t> </a:t>
            </a:r>
            <a:r>
              <a:rPr dirty="0" sz="4000" spc="-110"/>
              <a:t>Test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2306954"/>
            <a:ext cx="8037195" cy="2472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3200" spc="-5">
                <a:latin typeface="Calibri"/>
                <a:cs typeface="Calibri"/>
              </a:rPr>
              <a:t>Challenge </a:t>
            </a:r>
            <a:r>
              <a:rPr dirty="0" sz="3200" spc="-15">
                <a:latin typeface="Calibri"/>
                <a:cs typeface="Calibri"/>
              </a:rPr>
              <a:t>procedure </a:t>
            </a:r>
            <a:r>
              <a:rPr dirty="0" sz="3200" spc="-20">
                <a:latin typeface="Calibri"/>
                <a:cs typeface="Calibri"/>
              </a:rPr>
              <a:t>may </a:t>
            </a:r>
            <a:r>
              <a:rPr dirty="0" sz="3200" spc="-5">
                <a:latin typeface="Calibri"/>
                <a:cs typeface="Calibri"/>
              </a:rPr>
              <a:t>be </a:t>
            </a:r>
            <a:r>
              <a:rPr dirty="0" sz="3200" spc="-15">
                <a:latin typeface="Calibri"/>
                <a:cs typeface="Calibri"/>
              </a:rPr>
              <a:t>omitted </a:t>
            </a:r>
            <a:r>
              <a:rPr dirty="0" sz="3200" spc="-5">
                <a:latin typeface="Calibri"/>
                <a:cs typeface="Calibri"/>
              </a:rPr>
              <a:t>because  either the </a:t>
            </a:r>
            <a:r>
              <a:rPr dirty="0" sz="3200" spc="-15">
                <a:latin typeface="Calibri"/>
                <a:cs typeface="Calibri"/>
              </a:rPr>
              <a:t>likelihood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65">
                <a:latin typeface="Calibri"/>
                <a:cs typeface="Calibri"/>
              </a:rPr>
              <a:t>CMPA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extremely </a:t>
            </a:r>
            <a:r>
              <a:rPr dirty="0" sz="3200" spc="-5">
                <a:latin typeface="Calibri"/>
                <a:cs typeface="Calibri"/>
              </a:rPr>
              <a:t>high  </a:t>
            </a:r>
            <a:r>
              <a:rPr dirty="0" sz="3200">
                <a:latin typeface="Calibri"/>
                <a:cs typeface="Calibri"/>
              </a:rPr>
              <a:t>or an </a:t>
            </a:r>
            <a:r>
              <a:rPr dirty="0" sz="3200" spc="-10">
                <a:latin typeface="Calibri"/>
                <a:cs typeface="Calibri"/>
              </a:rPr>
              <a:t>allergen </a:t>
            </a:r>
            <a:r>
              <a:rPr dirty="0" sz="3200" spc="-5">
                <a:latin typeface="Calibri"/>
                <a:cs typeface="Calibri"/>
              </a:rPr>
              <a:t>challenge </a:t>
            </a:r>
            <a:r>
              <a:rPr dirty="0" sz="3200" spc="-15">
                <a:latin typeface="Calibri"/>
                <a:cs typeface="Calibri"/>
              </a:rPr>
              <a:t>procedure </a:t>
            </a:r>
            <a:r>
              <a:rPr dirty="0" sz="3200" spc="-10">
                <a:latin typeface="Calibri"/>
                <a:cs typeface="Calibri"/>
              </a:rPr>
              <a:t>would </a:t>
            </a:r>
            <a:r>
              <a:rPr dirty="0" sz="3200">
                <a:latin typeface="Calibri"/>
                <a:cs typeface="Calibri"/>
              </a:rPr>
              <a:t>be </a:t>
            </a:r>
            <a:r>
              <a:rPr dirty="0" sz="3200" spc="-20">
                <a:latin typeface="Calibri"/>
                <a:cs typeface="Calibri"/>
              </a:rPr>
              <a:t>too  </a:t>
            </a:r>
            <a:r>
              <a:rPr dirty="0" sz="3200" spc="-5">
                <a:latin typeface="Calibri"/>
                <a:cs typeface="Calibri"/>
              </a:rPr>
              <a:t>risky </a:t>
            </a:r>
            <a:r>
              <a:rPr dirty="0" sz="3200" spc="5">
                <a:latin typeface="Calibri"/>
                <a:cs typeface="Calibri"/>
              </a:rPr>
              <a:t>(eg, </a:t>
            </a:r>
            <a:r>
              <a:rPr dirty="0" sz="3200" spc="-15">
                <a:latin typeface="Calibri"/>
                <a:cs typeface="Calibri"/>
              </a:rPr>
              <a:t>history </a:t>
            </a:r>
            <a:r>
              <a:rPr dirty="0" sz="3200" spc="-5">
                <a:latin typeface="Calibri"/>
                <a:cs typeface="Calibri"/>
              </a:rPr>
              <a:t>of </a:t>
            </a:r>
            <a:r>
              <a:rPr dirty="0" sz="3200" spc="-10">
                <a:latin typeface="Calibri"/>
                <a:cs typeface="Calibri"/>
              </a:rPr>
              <a:t>anaphylaxis </a:t>
            </a:r>
            <a:r>
              <a:rPr dirty="0" sz="3200">
                <a:latin typeface="Calibri"/>
                <a:cs typeface="Calibri"/>
              </a:rPr>
              <a:t>in a </a:t>
            </a:r>
            <a:r>
              <a:rPr dirty="0" sz="3200" spc="-15">
                <a:latin typeface="Calibri"/>
                <a:cs typeface="Calibri"/>
              </a:rPr>
              <a:t>sensitized  </a:t>
            </a:r>
            <a:r>
              <a:rPr dirty="0" sz="3200" spc="-5">
                <a:latin typeface="Calibri"/>
                <a:cs typeface="Calibri"/>
              </a:rPr>
              <a:t>child)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5215" y="2292095"/>
            <a:ext cx="2357120" cy="1392555"/>
          </a:xfrm>
          <a:custGeom>
            <a:avLst/>
            <a:gdLst/>
            <a:ahLst/>
            <a:cxnLst/>
            <a:rect l="l" t="t" r="r" b="b"/>
            <a:pathLst>
              <a:path w="2357120" h="1392554">
                <a:moveTo>
                  <a:pt x="0" y="0"/>
                </a:moveTo>
                <a:lnTo>
                  <a:pt x="0" y="965200"/>
                </a:lnTo>
                <a:lnTo>
                  <a:pt x="2357119" y="965200"/>
                </a:lnTo>
                <a:lnTo>
                  <a:pt x="2357119" y="1392301"/>
                </a:lnTo>
              </a:path>
            </a:pathLst>
          </a:custGeom>
          <a:ln w="25400">
            <a:solidFill>
              <a:srgbClr val="8063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09013" y="2292095"/>
            <a:ext cx="2386330" cy="1392555"/>
          </a:xfrm>
          <a:custGeom>
            <a:avLst/>
            <a:gdLst/>
            <a:ahLst/>
            <a:cxnLst/>
            <a:rect l="l" t="t" r="r" b="b"/>
            <a:pathLst>
              <a:path w="2386329" h="1392554">
                <a:moveTo>
                  <a:pt x="2386203" y="0"/>
                </a:moveTo>
                <a:lnTo>
                  <a:pt x="2386203" y="965200"/>
                </a:lnTo>
                <a:lnTo>
                  <a:pt x="0" y="965200"/>
                </a:lnTo>
                <a:lnTo>
                  <a:pt x="0" y="1392301"/>
                </a:lnTo>
              </a:path>
            </a:pathLst>
          </a:custGeom>
          <a:ln w="25399">
            <a:solidFill>
              <a:srgbClr val="8063A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627502" y="461518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5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27502" y="461518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5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98596" y="939291"/>
            <a:ext cx="1795780" cy="5689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0" spc="-10">
                <a:solidFill>
                  <a:srgbClr val="FFFFFF"/>
                </a:solidFill>
              </a:rPr>
              <a:t>Challenge</a:t>
            </a:r>
            <a:endParaRPr sz="3500"/>
          </a:p>
        </p:txBody>
      </p:sp>
      <p:sp>
        <p:nvSpPr>
          <p:cNvPr id="7" name="object 7"/>
          <p:cNvSpPr/>
          <p:nvPr/>
        </p:nvSpPr>
        <p:spPr>
          <a:xfrm>
            <a:off x="3200400" y="1905063"/>
            <a:ext cx="3181985" cy="610235"/>
          </a:xfrm>
          <a:custGeom>
            <a:avLst/>
            <a:gdLst/>
            <a:ahLst/>
            <a:cxnLst/>
            <a:rect l="l" t="t" r="r" b="b"/>
            <a:pathLst>
              <a:path w="3181985" h="610235">
                <a:moveTo>
                  <a:pt x="0" y="610171"/>
                </a:moveTo>
                <a:lnTo>
                  <a:pt x="3181985" y="610171"/>
                </a:lnTo>
                <a:lnTo>
                  <a:pt x="3181985" y="0"/>
                </a:lnTo>
                <a:lnTo>
                  <a:pt x="0" y="0"/>
                </a:lnTo>
                <a:lnTo>
                  <a:pt x="0" y="6101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00400" y="1905063"/>
            <a:ext cx="3181985" cy="610235"/>
          </a:xfrm>
          <a:custGeom>
            <a:avLst/>
            <a:gdLst/>
            <a:ahLst/>
            <a:cxnLst/>
            <a:rect l="l" t="t" r="r" b="b"/>
            <a:pathLst>
              <a:path w="3181985" h="610235">
                <a:moveTo>
                  <a:pt x="0" y="610171"/>
                </a:moveTo>
                <a:lnTo>
                  <a:pt x="3181985" y="610171"/>
                </a:lnTo>
                <a:lnTo>
                  <a:pt x="3181985" y="0"/>
                </a:lnTo>
                <a:lnTo>
                  <a:pt x="0" y="0"/>
                </a:lnTo>
                <a:lnTo>
                  <a:pt x="0" y="610171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02889" y="1890903"/>
            <a:ext cx="3004185" cy="568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0" spc="-5">
                <a:latin typeface="Calibri"/>
                <a:cs typeface="Calibri"/>
              </a:rPr>
              <a:t>Open </a:t>
            </a:r>
            <a:r>
              <a:rPr dirty="0" sz="3500">
                <a:latin typeface="Calibri"/>
                <a:cs typeface="Calibri"/>
              </a:rPr>
              <a:t>vs</a:t>
            </a:r>
            <a:r>
              <a:rPr dirty="0" sz="3500" spc="-110">
                <a:latin typeface="Calibri"/>
                <a:cs typeface="Calibri"/>
              </a:rPr>
              <a:t> </a:t>
            </a:r>
            <a:r>
              <a:rPr dirty="0" sz="3500" spc="-5">
                <a:latin typeface="Calibri"/>
                <a:cs typeface="Calibri"/>
              </a:rPr>
              <a:t>DBPCFC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1223" y="3684396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4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1223" y="3684396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4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41223" y="3684396"/>
            <a:ext cx="3535679" cy="183070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31115" marR="23495" indent="990600">
              <a:lnSpc>
                <a:spcPts val="5340"/>
              </a:lnSpc>
              <a:spcBef>
                <a:spcPts val="325"/>
              </a:spcBef>
            </a:pPr>
            <a:r>
              <a:rPr dirty="0" sz="3500" spc="-15">
                <a:solidFill>
                  <a:srgbClr val="FFFFFF"/>
                </a:solidFill>
                <a:latin typeface="Calibri"/>
                <a:cs typeface="Calibri"/>
              </a:rPr>
              <a:t>Formula  </a:t>
            </a:r>
            <a:r>
              <a:rPr dirty="0" sz="3500" spc="-5">
                <a:solidFill>
                  <a:srgbClr val="FFFFFF"/>
                </a:solidFill>
                <a:latin typeface="Calibri"/>
                <a:cs typeface="Calibri"/>
              </a:rPr>
              <a:t>Cow`s </a:t>
            </a:r>
            <a:r>
              <a:rPr dirty="0" sz="3500">
                <a:solidFill>
                  <a:srgbClr val="FFFFFF"/>
                </a:solidFill>
                <a:latin typeface="Calibri"/>
                <a:cs typeface="Calibri"/>
              </a:rPr>
              <a:t>milk</a:t>
            </a:r>
            <a:r>
              <a:rPr dirty="0" sz="3500" spc="-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500" spc="-15">
                <a:solidFill>
                  <a:srgbClr val="FFFFFF"/>
                </a:solidFill>
                <a:latin typeface="Calibri"/>
                <a:cs typeface="Calibri"/>
              </a:rPr>
              <a:t>formula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09040" y="5057356"/>
            <a:ext cx="3181985" cy="886460"/>
          </a:xfrm>
          <a:custGeom>
            <a:avLst/>
            <a:gdLst/>
            <a:ahLst/>
            <a:cxnLst/>
            <a:rect l="l" t="t" r="r" b="b"/>
            <a:pathLst>
              <a:path w="3181985" h="886460">
                <a:moveTo>
                  <a:pt x="0" y="886244"/>
                </a:moveTo>
                <a:lnTo>
                  <a:pt x="3181985" y="886244"/>
                </a:lnTo>
                <a:lnTo>
                  <a:pt x="3181985" y="0"/>
                </a:lnTo>
                <a:lnTo>
                  <a:pt x="0" y="0"/>
                </a:lnTo>
                <a:lnTo>
                  <a:pt x="0" y="8862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09040" y="5057356"/>
            <a:ext cx="3181985" cy="886460"/>
          </a:xfrm>
          <a:prstGeom prst="rect">
            <a:avLst/>
          </a:prstGeom>
          <a:ln w="25399">
            <a:solidFill>
              <a:srgbClr val="9BBA58"/>
            </a:solidFill>
          </a:ln>
        </p:spPr>
        <p:txBody>
          <a:bodyPr wrap="square" lIns="0" tIns="546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430"/>
              </a:spcBef>
            </a:pPr>
            <a:r>
              <a:rPr dirty="0" sz="2000" spc="-10">
                <a:latin typeface="Calibri"/>
                <a:cs typeface="Calibri"/>
              </a:rPr>
              <a:t>Fresh </a:t>
            </a:r>
            <a:r>
              <a:rPr dirty="0" sz="2000" spc="-5">
                <a:latin typeface="Calibri"/>
                <a:cs typeface="Calibri"/>
              </a:rPr>
              <a:t>Cow`s</a:t>
            </a:r>
            <a:r>
              <a:rPr dirty="0" sz="2000" spc="-7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milk</a:t>
            </a:r>
            <a:endParaRPr sz="2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660"/>
              </a:spcBef>
            </a:pPr>
            <a:r>
              <a:rPr dirty="0" sz="2000" spc="-10">
                <a:latin typeface="Calibri"/>
                <a:cs typeface="Calibri"/>
              </a:rPr>
              <a:t>Lactose-Free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Formula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984496" y="3684396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4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solidFill>
            <a:srgbClr val="8063A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984496" y="3684396"/>
            <a:ext cx="3535679" cy="1830705"/>
          </a:xfrm>
          <a:custGeom>
            <a:avLst/>
            <a:gdLst/>
            <a:ahLst/>
            <a:cxnLst/>
            <a:rect l="l" t="t" r="r" b="b"/>
            <a:pathLst>
              <a:path w="3535679" h="1830704">
                <a:moveTo>
                  <a:pt x="0" y="1830577"/>
                </a:moveTo>
                <a:lnTo>
                  <a:pt x="3535553" y="1830577"/>
                </a:lnTo>
                <a:lnTo>
                  <a:pt x="3535553" y="0"/>
                </a:lnTo>
                <a:lnTo>
                  <a:pt x="0" y="0"/>
                </a:lnTo>
                <a:lnTo>
                  <a:pt x="0" y="183057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984496" y="3684396"/>
            <a:ext cx="3535679" cy="1830705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250">
              <a:latin typeface="Times New Roman"/>
              <a:cs typeface="Times New Roman"/>
            </a:endParaRPr>
          </a:p>
          <a:p>
            <a:pPr marL="1077595">
              <a:lnSpc>
                <a:spcPct val="100000"/>
              </a:lnSpc>
              <a:spcBef>
                <a:spcPts val="5"/>
              </a:spcBef>
            </a:pPr>
            <a:r>
              <a:rPr dirty="0" sz="3500" spc="-30">
                <a:solidFill>
                  <a:srgbClr val="FFFFFF"/>
                </a:solidFill>
                <a:latin typeface="Calibri"/>
                <a:cs typeface="Calibri"/>
              </a:rPr>
              <a:t>Volume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62421" y="4926609"/>
            <a:ext cx="3240405" cy="992505"/>
          </a:xfrm>
          <a:custGeom>
            <a:avLst/>
            <a:gdLst/>
            <a:ahLst/>
            <a:cxnLst/>
            <a:rect l="l" t="t" r="r" b="b"/>
            <a:pathLst>
              <a:path w="3240404" h="992504">
                <a:moveTo>
                  <a:pt x="0" y="992225"/>
                </a:moveTo>
                <a:lnTo>
                  <a:pt x="3240278" y="992225"/>
                </a:lnTo>
                <a:lnTo>
                  <a:pt x="3240278" y="0"/>
                </a:lnTo>
                <a:lnTo>
                  <a:pt x="0" y="0"/>
                </a:lnTo>
                <a:lnTo>
                  <a:pt x="0" y="9922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662421" y="4926609"/>
            <a:ext cx="3240405" cy="992505"/>
          </a:xfrm>
          <a:prstGeom prst="rect">
            <a:avLst/>
          </a:prstGeom>
          <a:ln w="25400">
            <a:solidFill>
              <a:srgbClr val="8063A1"/>
            </a:solidFill>
          </a:ln>
        </p:spPr>
        <p:txBody>
          <a:bodyPr wrap="square" lIns="0" tIns="107314" rIns="0" bIns="0" rtlCol="0" vert="horz">
            <a:spAutoFit/>
          </a:bodyPr>
          <a:lstStyle/>
          <a:p>
            <a:pPr marL="38735">
              <a:lnSpc>
                <a:spcPct val="100000"/>
              </a:lnSpc>
              <a:spcBef>
                <a:spcPts val="844"/>
              </a:spcBef>
            </a:pPr>
            <a:r>
              <a:rPr dirty="0" sz="2000" spc="-5">
                <a:latin typeface="Calibri"/>
                <a:cs typeface="Calibri"/>
              </a:rPr>
              <a:t>Small</a:t>
            </a:r>
            <a:endParaRPr sz="2000">
              <a:latin typeface="Calibri"/>
              <a:cs typeface="Calibri"/>
            </a:endParaRPr>
          </a:p>
          <a:p>
            <a:pPr marL="38735">
              <a:lnSpc>
                <a:spcPct val="100000"/>
              </a:lnSpc>
              <a:spcBef>
                <a:spcPts val="660"/>
              </a:spcBef>
            </a:pPr>
            <a:r>
              <a:rPr dirty="0" sz="2000" spc="-5">
                <a:latin typeface="Calibri"/>
                <a:cs typeface="Calibri"/>
              </a:rPr>
              <a:t>Increase</a:t>
            </a:r>
            <a:r>
              <a:rPr dirty="0" sz="2000" spc="-9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gradually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57677" y="302006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2628900" h="1314450">
                <a:moveTo>
                  <a:pt x="0" y="1314323"/>
                </a:moveTo>
                <a:lnTo>
                  <a:pt x="2628773" y="1314323"/>
                </a:lnTo>
                <a:lnTo>
                  <a:pt x="2628773" y="0"/>
                </a:lnTo>
                <a:lnTo>
                  <a:pt x="0" y="0"/>
                </a:lnTo>
                <a:lnTo>
                  <a:pt x="0" y="131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6803" y="2168398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2628900" h="1314450">
                <a:moveTo>
                  <a:pt x="0" y="1314323"/>
                </a:moveTo>
                <a:lnTo>
                  <a:pt x="2628773" y="1314323"/>
                </a:lnTo>
                <a:lnTo>
                  <a:pt x="2628773" y="0"/>
                </a:lnTo>
                <a:lnTo>
                  <a:pt x="0" y="0"/>
                </a:lnTo>
                <a:lnTo>
                  <a:pt x="0" y="131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257677" y="2168398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2628900" h="1314450">
                <a:moveTo>
                  <a:pt x="0" y="1314323"/>
                </a:moveTo>
                <a:lnTo>
                  <a:pt x="2628773" y="1314323"/>
                </a:lnTo>
                <a:lnTo>
                  <a:pt x="2628773" y="0"/>
                </a:lnTo>
                <a:lnTo>
                  <a:pt x="0" y="0"/>
                </a:lnTo>
                <a:lnTo>
                  <a:pt x="0" y="131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38391" y="2168398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2628900" h="1314450">
                <a:moveTo>
                  <a:pt x="0" y="1314323"/>
                </a:moveTo>
                <a:lnTo>
                  <a:pt x="2628773" y="1314323"/>
                </a:lnTo>
                <a:lnTo>
                  <a:pt x="2628773" y="0"/>
                </a:lnTo>
                <a:lnTo>
                  <a:pt x="0" y="0"/>
                </a:lnTo>
                <a:lnTo>
                  <a:pt x="0" y="131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4103" y="289306"/>
          <a:ext cx="9029065" cy="3206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4354"/>
                <a:gridCol w="1314418"/>
                <a:gridCol w="552100"/>
                <a:gridCol w="1314323"/>
                <a:gridCol w="1314450"/>
                <a:gridCol w="551941"/>
                <a:gridCol w="1314450"/>
                <a:gridCol w="1314323"/>
              </a:tblGrid>
              <a:tr h="1314323">
                <a:tc gridSpan="3">
                  <a:txBody>
                    <a:bodyPr/>
                    <a:lstStyle/>
                    <a:p>
                      <a:pPr/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25400">
                      <a:solidFill>
                        <a:srgbClr val="1B417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396875">
                        <a:lnSpc>
                          <a:spcPct val="100000"/>
                        </a:lnSpc>
                      </a:pPr>
                      <a:r>
                        <a:rPr dirty="0" sz="2500" spc="-1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Interpretation</a:t>
                      </a:r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  <a:lnR w="25400">
                      <a:solidFill>
                        <a:srgbClr val="1B4170"/>
                      </a:solidFill>
                      <a:prstDash val="solid"/>
                    </a:lnR>
                    <a:lnT w="25400">
                      <a:solidFill>
                        <a:srgbClr val="1B4170"/>
                      </a:solidFill>
                      <a:prstDash val="solid"/>
                    </a:lnT>
                    <a:lnB w="25400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5971">
                <a:tc gridSpan="4"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25400">
                      <a:solidFill>
                        <a:srgbClr val="163861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63861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6098">
                <a:tc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25400">
                      <a:solidFill>
                        <a:srgbClr val="1B417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25400">
                      <a:solidFill>
                        <a:srgbClr val="163861"/>
                      </a:solidFill>
                      <a:prstDash val="solid"/>
                    </a:lnR>
                    <a:lnB w="25400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63861"/>
                      </a:solidFill>
                      <a:prstDash val="solid"/>
                    </a:lnL>
                    <a:lnB w="25399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B w="25399">
                      <a:solidFill>
                        <a:srgbClr val="1B4170"/>
                      </a:solidFill>
                      <a:prstDash val="solid"/>
                    </a:lnB>
                  </a:tcPr>
                </a:tc>
              </a:tr>
              <a:tr h="1314323">
                <a:tc gridSpan="2">
                  <a:txBody>
                    <a:bodyPr/>
                    <a:lstStyle/>
                    <a:p>
                      <a:pPr algn="ctr" marL="289560" marR="285115" indent="1270">
                        <a:lnSpc>
                          <a:spcPts val="2750"/>
                        </a:lnSpc>
                        <a:spcBef>
                          <a:spcPts val="830"/>
                        </a:spcBef>
                      </a:pPr>
                      <a:r>
                        <a:rPr dirty="0" sz="2500" spc="-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No </a:t>
                      </a:r>
                      <a:r>
                        <a:rPr dirty="0" sz="2500" spc="-1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Allergic  </a:t>
                      </a:r>
                      <a:r>
                        <a:rPr dirty="0" sz="2500" spc="-2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symptoms</a:t>
                      </a:r>
                      <a:r>
                        <a:rPr dirty="0" sz="2500" spc="-3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500" spc="-1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after  </a:t>
                      </a:r>
                      <a:r>
                        <a:rPr dirty="0" sz="2500" spc="-5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Two</a:t>
                      </a:r>
                      <a:r>
                        <a:rPr dirty="0" sz="2500" spc="-8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500" spc="-1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weeks</a:t>
                      </a:r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  <a:lnR w="25400">
                      <a:solidFill>
                        <a:srgbClr val="1B4170"/>
                      </a:solidFill>
                      <a:prstDash val="solid"/>
                    </a:lnR>
                    <a:lnT w="25400">
                      <a:solidFill>
                        <a:srgbClr val="1B4170"/>
                      </a:solidFill>
                      <a:prstDash val="solid"/>
                    </a:lnT>
                    <a:lnB w="25400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  <a:lnR w="25400">
                      <a:solidFill>
                        <a:srgbClr val="1B417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marL="53340" marR="45720" indent="-1905">
                        <a:lnSpc>
                          <a:spcPts val="2750"/>
                        </a:lnSpc>
                        <a:spcBef>
                          <a:spcPts val="830"/>
                        </a:spcBef>
                      </a:pPr>
                      <a:r>
                        <a:rPr dirty="0" sz="2500" spc="-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Objective  </a:t>
                      </a:r>
                      <a:r>
                        <a:rPr dirty="0" sz="2500" spc="-2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symptoms </a:t>
                      </a:r>
                      <a:r>
                        <a:rPr dirty="0" sz="2500" spc="-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and  </a:t>
                      </a:r>
                      <a:r>
                        <a:rPr dirty="0" sz="2500" spc="-1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positive </a:t>
                      </a:r>
                      <a:r>
                        <a:rPr dirty="0" sz="2500" spc="-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specific</a:t>
                      </a:r>
                      <a:r>
                        <a:rPr dirty="0" sz="2500" spc="-5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500" spc="-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IgE</a:t>
                      </a:r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  <a:lnR w="25400">
                      <a:solidFill>
                        <a:srgbClr val="1B4170"/>
                      </a:solidFill>
                      <a:prstDash val="solid"/>
                    </a:lnR>
                    <a:lnT w="25400">
                      <a:solidFill>
                        <a:srgbClr val="1B4170"/>
                      </a:solidFill>
                      <a:prstDash val="solid"/>
                    </a:lnT>
                    <a:lnB w="25400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400">
                      <a:solidFill>
                        <a:srgbClr val="1B4170"/>
                      </a:solidFill>
                      <a:prstDash val="solid"/>
                    </a:lnL>
                    <a:lnR w="25399">
                      <a:solidFill>
                        <a:srgbClr val="1B4170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marL="121285" marR="112395" indent="-1905">
                        <a:lnSpc>
                          <a:spcPts val="2750"/>
                        </a:lnSpc>
                        <a:spcBef>
                          <a:spcPts val="830"/>
                        </a:spcBef>
                      </a:pPr>
                      <a:r>
                        <a:rPr dirty="0" sz="2500" spc="-1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Uncertain  </a:t>
                      </a:r>
                      <a:r>
                        <a:rPr dirty="0" sz="2500" spc="-20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symptoms /severe  </a:t>
                      </a:r>
                      <a:r>
                        <a:rPr dirty="0" sz="2500" spc="-15">
                          <a:solidFill>
                            <a:srgbClr val="1F487C"/>
                          </a:solidFill>
                          <a:latin typeface="Calibri"/>
                          <a:cs typeface="Calibri"/>
                        </a:rPr>
                        <a:t>eczema</a:t>
                      </a:r>
                      <a:endParaRPr sz="25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25399">
                      <a:solidFill>
                        <a:srgbClr val="1B4170"/>
                      </a:solidFill>
                      <a:prstDash val="solid"/>
                    </a:lnL>
                    <a:lnR w="25399">
                      <a:solidFill>
                        <a:srgbClr val="1B4170"/>
                      </a:solidFill>
                      <a:prstDash val="solid"/>
                    </a:lnR>
                    <a:lnT w="25399">
                      <a:solidFill>
                        <a:srgbClr val="1B4170"/>
                      </a:solidFill>
                      <a:prstDash val="solid"/>
                    </a:lnT>
                    <a:lnB w="25399">
                      <a:solidFill>
                        <a:srgbClr val="1B417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129283" y="3505200"/>
            <a:ext cx="485140" cy="978535"/>
          </a:xfrm>
          <a:custGeom>
            <a:avLst/>
            <a:gdLst/>
            <a:ahLst/>
            <a:cxnLst/>
            <a:rect l="l" t="t" r="r" b="b"/>
            <a:pathLst>
              <a:path w="485140" h="978535">
                <a:moveTo>
                  <a:pt x="0" y="736092"/>
                </a:moveTo>
                <a:lnTo>
                  <a:pt x="121157" y="736092"/>
                </a:lnTo>
                <a:lnTo>
                  <a:pt x="121157" y="0"/>
                </a:lnTo>
                <a:lnTo>
                  <a:pt x="363474" y="0"/>
                </a:lnTo>
                <a:lnTo>
                  <a:pt x="363474" y="736092"/>
                </a:lnTo>
                <a:lnTo>
                  <a:pt x="484631" y="736092"/>
                </a:lnTo>
                <a:lnTo>
                  <a:pt x="242315" y="978407"/>
                </a:lnTo>
                <a:lnTo>
                  <a:pt x="0" y="73609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99516" y="4495800"/>
            <a:ext cx="1434465" cy="1905000"/>
          </a:xfrm>
          <a:custGeom>
            <a:avLst/>
            <a:gdLst/>
            <a:ahLst/>
            <a:cxnLst/>
            <a:rect l="l" t="t" r="r" b="b"/>
            <a:pathLst>
              <a:path w="1434464" h="1905000">
                <a:moveTo>
                  <a:pt x="717042" y="0"/>
                </a:moveTo>
                <a:lnTo>
                  <a:pt x="676352" y="1507"/>
                </a:lnTo>
                <a:lnTo>
                  <a:pt x="636259" y="5977"/>
                </a:lnTo>
                <a:lnTo>
                  <a:pt x="596821" y="13329"/>
                </a:lnTo>
                <a:lnTo>
                  <a:pt x="558100" y="23482"/>
                </a:lnTo>
                <a:lnTo>
                  <a:pt x="520156" y="36356"/>
                </a:lnTo>
                <a:lnTo>
                  <a:pt x="483049" y="51870"/>
                </a:lnTo>
                <a:lnTo>
                  <a:pt x="446841" y="69945"/>
                </a:lnTo>
                <a:lnTo>
                  <a:pt x="411591" y="90499"/>
                </a:lnTo>
                <a:lnTo>
                  <a:pt x="377361" y="113452"/>
                </a:lnTo>
                <a:lnTo>
                  <a:pt x="344210" y="138724"/>
                </a:lnTo>
                <a:lnTo>
                  <a:pt x="312200" y="166235"/>
                </a:lnTo>
                <a:lnTo>
                  <a:pt x="281390" y="195903"/>
                </a:lnTo>
                <a:lnTo>
                  <a:pt x="251841" y="227649"/>
                </a:lnTo>
                <a:lnTo>
                  <a:pt x="223615" y="261392"/>
                </a:lnTo>
                <a:lnTo>
                  <a:pt x="196771" y="297051"/>
                </a:lnTo>
                <a:lnTo>
                  <a:pt x="171369" y="334547"/>
                </a:lnTo>
                <a:lnTo>
                  <a:pt x="147472" y="373799"/>
                </a:lnTo>
                <a:lnTo>
                  <a:pt x="125138" y="414726"/>
                </a:lnTo>
                <a:lnTo>
                  <a:pt x="104428" y="457248"/>
                </a:lnTo>
                <a:lnTo>
                  <a:pt x="85404" y="501284"/>
                </a:lnTo>
                <a:lnTo>
                  <a:pt x="68125" y="546755"/>
                </a:lnTo>
                <a:lnTo>
                  <a:pt x="52653" y="593579"/>
                </a:lnTo>
                <a:lnTo>
                  <a:pt x="39047" y="641677"/>
                </a:lnTo>
                <a:lnTo>
                  <a:pt x="27368" y="690968"/>
                </a:lnTo>
                <a:lnTo>
                  <a:pt x="17677" y="741371"/>
                </a:lnTo>
                <a:lnTo>
                  <a:pt x="10034" y="792806"/>
                </a:lnTo>
                <a:lnTo>
                  <a:pt x="4499" y="845193"/>
                </a:lnTo>
                <a:lnTo>
                  <a:pt x="1135" y="898451"/>
                </a:lnTo>
                <a:lnTo>
                  <a:pt x="0" y="952500"/>
                </a:lnTo>
                <a:lnTo>
                  <a:pt x="1135" y="1006549"/>
                </a:lnTo>
                <a:lnTo>
                  <a:pt x="4499" y="1059808"/>
                </a:lnTo>
                <a:lnTo>
                  <a:pt x="10034" y="1112196"/>
                </a:lnTo>
                <a:lnTo>
                  <a:pt x="17677" y="1163632"/>
                </a:lnTo>
                <a:lnTo>
                  <a:pt x="27368" y="1214036"/>
                </a:lnTo>
                <a:lnTo>
                  <a:pt x="39047" y="1263327"/>
                </a:lnTo>
                <a:lnTo>
                  <a:pt x="52653" y="1311425"/>
                </a:lnTo>
                <a:lnTo>
                  <a:pt x="68125" y="1358250"/>
                </a:lnTo>
                <a:lnTo>
                  <a:pt x="85404" y="1403720"/>
                </a:lnTo>
                <a:lnTo>
                  <a:pt x="104428" y="1447757"/>
                </a:lnTo>
                <a:lnTo>
                  <a:pt x="125138" y="1490279"/>
                </a:lnTo>
                <a:lnTo>
                  <a:pt x="147472" y="1531206"/>
                </a:lnTo>
                <a:lnTo>
                  <a:pt x="171369" y="1570457"/>
                </a:lnTo>
                <a:lnTo>
                  <a:pt x="196771" y="1607953"/>
                </a:lnTo>
                <a:lnTo>
                  <a:pt x="223615" y="1643612"/>
                </a:lnTo>
                <a:lnTo>
                  <a:pt x="251841" y="1677355"/>
                </a:lnTo>
                <a:lnTo>
                  <a:pt x="281390" y="1709100"/>
                </a:lnTo>
                <a:lnTo>
                  <a:pt x="312200" y="1738768"/>
                </a:lnTo>
                <a:lnTo>
                  <a:pt x="344210" y="1766278"/>
                </a:lnTo>
                <a:lnTo>
                  <a:pt x="377361" y="1791549"/>
                </a:lnTo>
                <a:lnTo>
                  <a:pt x="411591" y="1814502"/>
                </a:lnTo>
                <a:lnTo>
                  <a:pt x="446841" y="1835056"/>
                </a:lnTo>
                <a:lnTo>
                  <a:pt x="483049" y="1853130"/>
                </a:lnTo>
                <a:lnTo>
                  <a:pt x="520156" y="1868644"/>
                </a:lnTo>
                <a:lnTo>
                  <a:pt x="558100" y="1881517"/>
                </a:lnTo>
                <a:lnTo>
                  <a:pt x="596821" y="1891670"/>
                </a:lnTo>
                <a:lnTo>
                  <a:pt x="636259" y="1899022"/>
                </a:lnTo>
                <a:lnTo>
                  <a:pt x="676352" y="1903492"/>
                </a:lnTo>
                <a:lnTo>
                  <a:pt x="717042" y="1905000"/>
                </a:lnTo>
                <a:lnTo>
                  <a:pt x="757728" y="1903492"/>
                </a:lnTo>
                <a:lnTo>
                  <a:pt x="797820" y="1899022"/>
                </a:lnTo>
                <a:lnTo>
                  <a:pt x="837256" y="1891670"/>
                </a:lnTo>
                <a:lnTo>
                  <a:pt x="875975" y="1881517"/>
                </a:lnTo>
                <a:lnTo>
                  <a:pt x="913918" y="1868644"/>
                </a:lnTo>
                <a:lnTo>
                  <a:pt x="951024" y="1853130"/>
                </a:lnTo>
                <a:lnTo>
                  <a:pt x="987231" y="1835056"/>
                </a:lnTo>
                <a:lnTo>
                  <a:pt x="1022481" y="1814502"/>
                </a:lnTo>
                <a:lnTo>
                  <a:pt x="1056711" y="1791549"/>
                </a:lnTo>
                <a:lnTo>
                  <a:pt x="1089862" y="1766278"/>
                </a:lnTo>
                <a:lnTo>
                  <a:pt x="1121872" y="1738768"/>
                </a:lnTo>
                <a:lnTo>
                  <a:pt x="1152682" y="1709100"/>
                </a:lnTo>
                <a:lnTo>
                  <a:pt x="1182231" y="1677355"/>
                </a:lnTo>
                <a:lnTo>
                  <a:pt x="1210458" y="1643612"/>
                </a:lnTo>
                <a:lnTo>
                  <a:pt x="1237303" y="1607953"/>
                </a:lnTo>
                <a:lnTo>
                  <a:pt x="1262705" y="1570457"/>
                </a:lnTo>
                <a:lnTo>
                  <a:pt x="1286604" y="1531206"/>
                </a:lnTo>
                <a:lnTo>
                  <a:pt x="1308938" y="1490279"/>
                </a:lnTo>
                <a:lnTo>
                  <a:pt x="1329649" y="1447757"/>
                </a:lnTo>
                <a:lnTo>
                  <a:pt x="1348674" y="1403720"/>
                </a:lnTo>
                <a:lnTo>
                  <a:pt x="1365953" y="1358250"/>
                </a:lnTo>
                <a:lnTo>
                  <a:pt x="1381427" y="1311425"/>
                </a:lnTo>
                <a:lnTo>
                  <a:pt x="1395034" y="1263327"/>
                </a:lnTo>
                <a:lnTo>
                  <a:pt x="1406713" y="1214036"/>
                </a:lnTo>
                <a:lnTo>
                  <a:pt x="1416405" y="1163632"/>
                </a:lnTo>
                <a:lnTo>
                  <a:pt x="1424049" y="1112196"/>
                </a:lnTo>
                <a:lnTo>
                  <a:pt x="1429583" y="1059808"/>
                </a:lnTo>
                <a:lnTo>
                  <a:pt x="1432948" y="1006549"/>
                </a:lnTo>
                <a:lnTo>
                  <a:pt x="1434084" y="952500"/>
                </a:lnTo>
                <a:lnTo>
                  <a:pt x="1432948" y="898451"/>
                </a:lnTo>
                <a:lnTo>
                  <a:pt x="1429583" y="845193"/>
                </a:lnTo>
                <a:lnTo>
                  <a:pt x="1424049" y="792806"/>
                </a:lnTo>
                <a:lnTo>
                  <a:pt x="1416405" y="741371"/>
                </a:lnTo>
                <a:lnTo>
                  <a:pt x="1406713" y="690968"/>
                </a:lnTo>
                <a:lnTo>
                  <a:pt x="1395034" y="641677"/>
                </a:lnTo>
                <a:lnTo>
                  <a:pt x="1381427" y="593579"/>
                </a:lnTo>
                <a:lnTo>
                  <a:pt x="1365953" y="546755"/>
                </a:lnTo>
                <a:lnTo>
                  <a:pt x="1348674" y="501284"/>
                </a:lnTo>
                <a:lnTo>
                  <a:pt x="1329649" y="457248"/>
                </a:lnTo>
                <a:lnTo>
                  <a:pt x="1308938" y="414726"/>
                </a:lnTo>
                <a:lnTo>
                  <a:pt x="1286604" y="373799"/>
                </a:lnTo>
                <a:lnTo>
                  <a:pt x="1262705" y="334547"/>
                </a:lnTo>
                <a:lnTo>
                  <a:pt x="1237303" y="297051"/>
                </a:lnTo>
                <a:lnTo>
                  <a:pt x="1210458" y="261392"/>
                </a:lnTo>
                <a:lnTo>
                  <a:pt x="1182231" y="227649"/>
                </a:lnTo>
                <a:lnTo>
                  <a:pt x="1152682" y="195903"/>
                </a:lnTo>
                <a:lnTo>
                  <a:pt x="1121872" y="166235"/>
                </a:lnTo>
                <a:lnTo>
                  <a:pt x="1089862" y="138724"/>
                </a:lnTo>
                <a:lnTo>
                  <a:pt x="1056711" y="113452"/>
                </a:lnTo>
                <a:lnTo>
                  <a:pt x="1022481" y="90499"/>
                </a:lnTo>
                <a:lnTo>
                  <a:pt x="987231" y="69945"/>
                </a:lnTo>
                <a:lnTo>
                  <a:pt x="951024" y="51870"/>
                </a:lnTo>
                <a:lnTo>
                  <a:pt x="913918" y="36356"/>
                </a:lnTo>
                <a:lnTo>
                  <a:pt x="875975" y="23482"/>
                </a:lnTo>
                <a:lnTo>
                  <a:pt x="837256" y="13329"/>
                </a:lnTo>
                <a:lnTo>
                  <a:pt x="797820" y="5977"/>
                </a:lnTo>
                <a:lnTo>
                  <a:pt x="757728" y="1507"/>
                </a:lnTo>
                <a:lnTo>
                  <a:pt x="71704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12151" y="5064252"/>
            <a:ext cx="608965" cy="198755"/>
          </a:xfrm>
          <a:custGeom>
            <a:avLst/>
            <a:gdLst/>
            <a:ahLst/>
            <a:cxnLst/>
            <a:rect l="l" t="t" r="r" b="b"/>
            <a:pathLst>
              <a:path w="608964" h="198754">
                <a:moveTo>
                  <a:pt x="74688" y="0"/>
                </a:moveTo>
                <a:lnTo>
                  <a:pt x="45616" y="7782"/>
                </a:lnTo>
                <a:lnTo>
                  <a:pt x="21875" y="29019"/>
                </a:lnTo>
                <a:lnTo>
                  <a:pt x="5869" y="60543"/>
                </a:lnTo>
                <a:lnTo>
                  <a:pt x="0" y="99187"/>
                </a:lnTo>
                <a:lnTo>
                  <a:pt x="5869" y="137777"/>
                </a:lnTo>
                <a:lnTo>
                  <a:pt x="21875" y="169306"/>
                </a:lnTo>
                <a:lnTo>
                  <a:pt x="45616" y="190573"/>
                </a:lnTo>
                <a:lnTo>
                  <a:pt x="74688" y="198374"/>
                </a:lnTo>
                <a:lnTo>
                  <a:pt x="103760" y="190573"/>
                </a:lnTo>
                <a:lnTo>
                  <a:pt x="127501" y="169306"/>
                </a:lnTo>
                <a:lnTo>
                  <a:pt x="143508" y="137777"/>
                </a:lnTo>
                <a:lnTo>
                  <a:pt x="149377" y="99187"/>
                </a:lnTo>
                <a:lnTo>
                  <a:pt x="143508" y="60543"/>
                </a:lnTo>
                <a:lnTo>
                  <a:pt x="127501" y="29019"/>
                </a:lnTo>
                <a:lnTo>
                  <a:pt x="103760" y="7782"/>
                </a:lnTo>
                <a:lnTo>
                  <a:pt x="74688" y="0"/>
                </a:lnTo>
                <a:close/>
              </a:path>
              <a:path w="608964" h="198754">
                <a:moveTo>
                  <a:pt x="534149" y="0"/>
                </a:moveTo>
                <a:lnTo>
                  <a:pt x="505068" y="7782"/>
                </a:lnTo>
                <a:lnTo>
                  <a:pt x="481333" y="29019"/>
                </a:lnTo>
                <a:lnTo>
                  <a:pt x="465337" y="60543"/>
                </a:lnTo>
                <a:lnTo>
                  <a:pt x="459473" y="99187"/>
                </a:lnTo>
                <a:lnTo>
                  <a:pt x="465337" y="137777"/>
                </a:lnTo>
                <a:lnTo>
                  <a:pt x="481333" y="169306"/>
                </a:lnTo>
                <a:lnTo>
                  <a:pt x="505068" y="190573"/>
                </a:lnTo>
                <a:lnTo>
                  <a:pt x="534149" y="198374"/>
                </a:lnTo>
                <a:lnTo>
                  <a:pt x="563230" y="190573"/>
                </a:lnTo>
                <a:lnTo>
                  <a:pt x="586965" y="169306"/>
                </a:lnTo>
                <a:lnTo>
                  <a:pt x="602961" y="137777"/>
                </a:lnTo>
                <a:lnTo>
                  <a:pt x="608825" y="99187"/>
                </a:lnTo>
                <a:lnTo>
                  <a:pt x="602961" y="60543"/>
                </a:lnTo>
                <a:lnTo>
                  <a:pt x="586965" y="29019"/>
                </a:lnTo>
                <a:lnTo>
                  <a:pt x="563230" y="7782"/>
                </a:lnTo>
                <a:lnTo>
                  <a:pt x="534149" y="0"/>
                </a:lnTo>
                <a:close/>
              </a:path>
            </a:pathLst>
          </a:custGeom>
          <a:solidFill>
            <a:srgbClr val="7C95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12151" y="5064252"/>
            <a:ext cx="149860" cy="198755"/>
          </a:xfrm>
          <a:custGeom>
            <a:avLst/>
            <a:gdLst/>
            <a:ahLst/>
            <a:cxnLst/>
            <a:rect l="l" t="t" r="r" b="b"/>
            <a:pathLst>
              <a:path w="149859" h="198754">
                <a:moveTo>
                  <a:pt x="0" y="99187"/>
                </a:moveTo>
                <a:lnTo>
                  <a:pt x="5869" y="60543"/>
                </a:lnTo>
                <a:lnTo>
                  <a:pt x="21875" y="29019"/>
                </a:lnTo>
                <a:lnTo>
                  <a:pt x="45616" y="7782"/>
                </a:lnTo>
                <a:lnTo>
                  <a:pt x="74688" y="0"/>
                </a:lnTo>
                <a:lnTo>
                  <a:pt x="103760" y="7782"/>
                </a:lnTo>
                <a:lnTo>
                  <a:pt x="127501" y="29019"/>
                </a:lnTo>
                <a:lnTo>
                  <a:pt x="143508" y="60543"/>
                </a:lnTo>
                <a:lnTo>
                  <a:pt x="149377" y="99187"/>
                </a:lnTo>
                <a:lnTo>
                  <a:pt x="143508" y="137777"/>
                </a:lnTo>
                <a:lnTo>
                  <a:pt x="127501" y="169306"/>
                </a:lnTo>
                <a:lnTo>
                  <a:pt x="103760" y="190573"/>
                </a:lnTo>
                <a:lnTo>
                  <a:pt x="74688" y="198374"/>
                </a:lnTo>
                <a:lnTo>
                  <a:pt x="45616" y="190573"/>
                </a:lnTo>
                <a:lnTo>
                  <a:pt x="21875" y="169306"/>
                </a:lnTo>
                <a:lnTo>
                  <a:pt x="5869" y="137777"/>
                </a:lnTo>
                <a:lnTo>
                  <a:pt x="0" y="99187"/>
                </a:lnTo>
                <a:close/>
              </a:path>
            </a:pathLst>
          </a:custGeom>
          <a:ln w="25400">
            <a:solidFill>
              <a:srgbClr val="7088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71625" y="5064252"/>
            <a:ext cx="149860" cy="198755"/>
          </a:xfrm>
          <a:custGeom>
            <a:avLst/>
            <a:gdLst/>
            <a:ahLst/>
            <a:cxnLst/>
            <a:rect l="l" t="t" r="r" b="b"/>
            <a:pathLst>
              <a:path w="149860" h="198754">
                <a:moveTo>
                  <a:pt x="0" y="99187"/>
                </a:moveTo>
                <a:lnTo>
                  <a:pt x="5863" y="60543"/>
                </a:lnTo>
                <a:lnTo>
                  <a:pt x="21859" y="29019"/>
                </a:lnTo>
                <a:lnTo>
                  <a:pt x="45594" y="7782"/>
                </a:lnTo>
                <a:lnTo>
                  <a:pt x="74675" y="0"/>
                </a:lnTo>
                <a:lnTo>
                  <a:pt x="103757" y="7782"/>
                </a:lnTo>
                <a:lnTo>
                  <a:pt x="127492" y="29019"/>
                </a:lnTo>
                <a:lnTo>
                  <a:pt x="143488" y="60543"/>
                </a:lnTo>
                <a:lnTo>
                  <a:pt x="149351" y="99187"/>
                </a:lnTo>
                <a:lnTo>
                  <a:pt x="143488" y="137777"/>
                </a:lnTo>
                <a:lnTo>
                  <a:pt x="127492" y="169306"/>
                </a:lnTo>
                <a:lnTo>
                  <a:pt x="103757" y="190573"/>
                </a:lnTo>
                <a:lnTo>
                  <a:pt x="74675" y="198374"/>
                </a:lnTo>
                <a:lnTo>
                  <a:pt x="45594" y="190573"/>
                </a:lnTo>
                <a:lnTo>
                  <a:pt x="21859" y="169306"/>
                </a:lnTo>
                <a:lnTo>
                  <a:pt x="5863" y="137777"/>
                </a:lnTo>
                <a:lnTo>
                  <a:pt x="0" y="99187"/>
                </a:lnTo>
                <a:close/>
              </a:path>
            </a:pathLst>
          </a:custGeom>
          <a:ln w="25400">
            <a:solidFill>
              <a:srgbClr val="7088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27912" y="5863691"/>
            <a:ext cx="776605" cy="177165"/>
          </a:xfrm>
          <a:custGeom>
            <a:avLst/>
            <a:gdLst/>
            <a:ahLst/>
            <a:cxnLst/>
            <a:rect l="l" t="t" r="r" b="b"/>
            <a:pathLst>
              <a:path w="776605" h="177164">
                <a:moveTo>
                  <a:pt x="0" y="0"/>
                </a:moveTo>
                <a:lnTo>
                  <a:pt x="40909" y="35357"/>
                </a:lnTo>
                <a:lnTo>
                  <a:pt x="81813" y="66786"/>
                </a:lnTo>
                <a:lnTo>
                  <a:pt x="122712" y="94287"/>
                </a:lnTo>
                <a:lnTo>
                  <a:pt x="163607" y="117858"/>
                </a:lnTo>
                <a:lnTo>
                  <a:pt x="204496" y="137501"/>
                </a:lnTo>
                <a:lnTo>
                  <a:pt x="245381" y="153216"/>
                </a:lnTo>
                <a:lnTo>
                  <a:pt x="286260" y="165002"/>
                </a:lnTo>
                <a:lnTo>
                  <a:pt x="327134" y="172859"/>
                </a:lnTo>
                <a:lnTo>
                  <a:pt x="368003" y="176788"/>
                </a:lnTo>
                <a:lnTo>
                  <a:pt x="408866" y="176788"/>
                </a:lnTo>
                <a:lnTo>
                  <a:pt x="449724" y="172859"/>
                </a:lnTo>
                <a:lnTo>
                  <a:pt x="490576" y="165002"/>
                </a:lnTo>
                <a:lnTo>
                  <a:pt x="531422" y="153216"/>
                </a:lnTo>
                <a:lnTo>
                  <a:pt x="572263" y="137501"/>
                </a:lnTo>
                <a:lnTo>
                  <a:pt x="613098" y="117858"/>
                </a:lnTo>
                <a:lnTo>
                  <a:pt x="653926" y="94287"/>
                </a:lnTo>
                <a:lnTo>
                  <a:pt x="694749" y="66786"/>
                </a:lnTo>
                <a:lnTo>
                  <a:pt x="735566" y="35357"/>
                </a:lnTo>
                <a:lnTo>
                  <a:pt x="776376" y="0"/>
                </a:lnTo>
              </a:path>
            </a:pathLst>
          </a:custGeom>
          <a:ln w="25400">
            <a:solidFill>
              <a:srgbClr val="7088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99516" y="4495800"/>
            <a:ext cx="1434465" cy="1905000"/>
          </a:xfrm>
          <a:custGeom>
            <a:avLst/>
            <a:gdLst/>
            <a:ahLst/>
            <a:cxnLst/>
            <a:rect l="l" t="t" r="r" b="b"/>
            <a:pathLst>
              <a:path w="1434464" h="1905000">
                <a:moveTo>
                  <a:pt x="0" y="952500"/>
                </a:moveTo>
                <a:lnTo>
                  <a:pt x="1135" y="898451"/>
                </a:lnTo>
                <a:lnTo>
                  <a:pt x="4499" y="845193"/>
                </a:lnTo>
                <a:lnTo>
                  <a:pt x="10034" y="792806"/>
                </a:lnTo>
                <a:lnTo>
                  <a:pt x="17677" y="741371"/>
                </a:lnTo>
                <a:lnTo>
                  <a:pt x="27368" y="690968"/>
                </a:lnTo>
                <a:lnTo>
                  <a:pt x="39047" y="641677"/>
                </a:lnTo>
                <a:lnTo>
                  <a:pt x="52653" y="593579"/>
                </a:lnTo>
                <a:lnTo>
                  <a:pt x="68125" y="546755"/>
                </a:lnTo>
                <a:lnTo>
                  <a:pt x="85404" y="501284"/>
                </a:lnTo>
                <a:lnTo>
                  <a:pt x="104428" y="457248"/>
                </a:lnTo>
                <a:lnTo>
                  <a:pt x="125138" y="414726"/>
                </a:lnTo>
                <a:lnTo>
                  <a:pt x="147472" y="373799"/>
                </a:lnTo>
                <a:lnTo>
                  <a:pt x="171369" y="334547"/>
                </a:lnTo>
                <a:lnTo>
                  <a:pt x="196771" y="297051"/>
                </a:lnTo>
                <a:lnTo>
                  <a:pt x="223615" y="261392"/>
                </a:lnTo>
                <a:lnTo>
                  <a:pt x="251841" y="227649"/>
                </a:lnTo>
                <a:lnTo>
                  <a:pt x="281390" y="195903"/>
                </a:lnTo>
                <a:lnTo>
                  <a:pt x="312200" y="166235"/>
                </a:lnTo>
                <a:lnTo>
                  <a:pt x="344210" y="138724"/>
                </a:lnTo>
                <a:lnTo>
                  <a:pt x="377361" y="113452"/>
                </a:lnTo>
                <a:lnTo>
                  <a:pt x="411591" y="90499"/>
                </a:lnTo>
                <a:lnTo>
                  <a:pt x="446841" y="69945"/>
                </a:lnTo>
                <a:lnTo>
                  <a:pt x="483049" y="51870"/>
                </a:lnTo>
                <a:lnTo>
                  <a:pt x="520156" y="36356"/>
                </a:lnTo>
                <a:lnTo>
                  <a:pt x="558100" y="23482"/>
                </a:lnTo>
                <a:lnTo>
                  <a:pt x="596821" y="13329"/>
                </a:lnTo>
                <a:lnTo>
                  <a:pt x="636259" y="5977"/>
                </a:lnTo>
                <a:lnTo>
                  <a:pt x="676352" y="1507"/>
                </a:lnTo>
                <a:lnTo>
                  <a:pt x="717042" y="0"/>
                </a:lnTo>
                <a:lnTo>
                  <a:pt x="757728" y="1507"/>
                </a:lnTo>
                <a:lnTo>
                  <a:pt x="797820" y="5977"/>
                </a:lnTo>
                <a:lnTo>
                  <a:pt x="837256" y="13329"/>
                </a:lnTo>
                <a:lnTo>
                  <a:pt x="875975" y="23482"/>
                </a:lnTo>
                <a:lnTo>
                  <a:pt x="913918" y="36356"/>
                </a:lnTo>
                <a:lnTo>
                  <a:pt x="951024" y="51870"/>
                </a:lnTo>
                <a:lnTo>
                  <a:pt x="987231" y="69945"/>
                </a:lnTo>
                <a:lnTo>
                  <a:pt x="1022481" y="90499"/>
                </a:lnTo>
                <a:lnTo>
                  <a:pt x="1056711" y="113452"/>
                </a:lnTo>
                <a:lnTo>
                  <a:pt x="1089862" y="138724"/>
                </a:lnTo>
                <a:lnTo>
                  <a:pt x="1121872" y="166235"/>
                </a:lnTo>
                <a:lnTo>
                  <a:pt x="1152682" y="195903"/>
                </a:lnTo>
                <a:lnTo>
                  <a:pt x="1182231" y="227649"/>
                </a:lnTo>
                <a:lnTo>
                  <a:pt x="1210458" y="261392"/>
                </a:lnTo>
                <a:lnTo>
                  <a:pt x="1237303" y="297051"/>
                </a:lnTo>
                <a:lnTo>
                  <a:pt x="1262705" y="334547"/>
                </a:lnTo>
                <a:lnTo>
                  <a:pt x="1286604" y="373799"/>
                </a:lnTo>
                <a:lnTo>
                  <a:pt x="1308938" y="414726"/>
                </a:lnTo>
                <a:lnTo>
                  <a:pt x="1329649" y="457248"/>
                </a:lnTo>
                <a:lnTo>
                  <a:pt x="1348674" y="501284"/>
                </a:lnTo>
                <a:lnTo>
                  <a:pt x="1365953" y="546755"/>
                </a:lnTo>
                <a:lnTo>
                  <a:pt x="1381427" y="593579"/>
                </a:lnTo>
                <a:lnTo>
                  <a:pt x="1395034" y="641677"/>
                </a:lnTo>
                <a:lnTo>
                  <a:pt x="1406713" y="690968"/>
                </a:lnTo>
                <a:lnTo>
                  <a:pt x="1416405" y="741371"/>
                </a:lnTo>
                <a:lnTo>
                  <a:pt x="1424049" y="792806"/>
                </a:lnTo>
                <a:lnTo>
                  <a:pt x="1429583" y="845193"/>
                </a:lnTo>
                <a:lnTo>
                  <a:pt x="1432948" y="898451"/>
                </a:lnTo>
                <a:lnTo>
                  <a:pt x="1434084" y="952500"/>
                </a:lnTo>
                <a:lnTo>
                  <a:pt x="1432948" y="1006549"/>
                </a:lnTo>
                <a:lnTo>
                  <a:pt x="1429583" y="1059808"/>
                </a:lnTo>
                <a:lnTo>
                  <a:pt x="1424049" y="1112196"/>
                </a:lnTo>
                <a:lnTo>
                  <a:pt x="1416405" y="1163632"/>
                </a:lnTo>
                <a:lnTo>
                  <a:pt x="1406713" y="1214036"/>
                </a:lnTo>
                <a:lnTo>
                  <a:pt x="1395034" y="1263327"/>
                </a:lnTo>
                <a:lnTo>
                  <a:pt x="1381427" y="1311425"/>
                </a:lnTo>
                <a:lnTo>
                  <a:pt x="1365953" y="1358250"/>
                </a:lnTo>
                <a:lnTo>
                  <a:pt x="1348674" y="1403720"/>
                </a:lnTo>
                <a:lnTo>
                  <a:pt x="1329649" y="1447757"/>
                </a:lnTo>
                <a:lnTo>
                  <a:pt x="1308938" y="1490279"/>
                </a:lnTo>
                <a:lnTo>
                  <a:pt x="1286604" y="1531206"/>
                </a:lnTo>
                <a:lnTo>
                  <a:pt x="1262705" y="1570457"/>
                </a:lnTo>
                <a:lnTo>
                  <a:pt x="1237303" y="1607953"/>
                </a:lnTo>
                <a:lnTo>
                  <a:pt x="1210458" y="1643612"/>
                </a:lnTo>
                <a:lnTo>
                  <a:pt x="1182231" y="1677355"/>
                </a:lnTo>
                <a:lnTo>
                  <a:pt x="1152682" y="1709100"/>
                </a:lnTo>
                <a:lnTo>
                  <a:pt x="1121872" y="1738768"/>
                </a:lnTo>
                <a:lnTo>
                  <a:pt x="1089862" y="1766278"/>
                </a:lnTo>
                <a:lnTo>
                  <a:pt x="1056711" y="1791549"/>
                </a:lnTo>
                <a:lnTo>
                  <a:pt x="1022481" y="1814502"/>
                </a:lnTo>
                <a:lnTo>
                  <a:pt x="987231" y="1835056"/>
                </a:lnTo>
                <a:lnTo>
                  <a:pt x="951024" y="1853130"/>
                </a:lnTo>
                <a:lnTo>
                  <a:pt x="913918" y="1868644"/>
                </a:lnTo>
                <a:lnTo>
                  <a:pt x="875975" y="1881517"/>
                </a:lnTo>
                <a:lnTo>
                  <a:pt x="837256" y="1891670"/>
                </a:lnTo>
                <a:lnTo>
                  <a:pt x="797820" y="1899022"/>
                </a:lnTo>
                <a:lnTo>
                  <a:pt x="757728" y="1903492"/>
                </a:lnTo>
                <a:lnTo>
                  <a:pt x="717042" y="1905000"/>
                </a:lnTo>
                <a:lnTo>
                  <a:pt x="676352" y="1903492"/>
                </a:lnTo>
                <a:lnTo>
                  <a:pt x="636259" y="1899022"/>
                </a:lnTo>
                <a:lnTo>
                  <a:pt x="596821" y="1891670"/>
                </a:lnTo>
                <a:lnTo>
                  <a:pt x="558100" y="1881517"/>
                </a:lnTo>
                <a:lnTo>
                  <a:pt x="520156" y="1868644"/>
                </a:lnTo>
                <a:lnTo>
                  <a:pt x="483049" y="1853130"/>
                </a:lnTo>
                <a:lnTo>
                  <a:pt x="446841" y="1835056"/>
                </a:lnTo>
                <a:lnTo>
                  <a:pt x="411591" y="1814502"/>
                </a:lnTo>
                <a:lnTo>
                  <a:pt x="377361" y="1791549"/>
                </a:lnTo>
                <a:lnTo>
                  <a:pt x="344210" y="1766278"/>
                </a:lnTo>
                <a:lnTo>
                  <a:pt x="312200" y="1738768"/>
                </a:lnTo>
                <a:lnTo>
                  <a:pt x="281390" y="1709100"/>
                </a:lnTo>
                <a:lnTo>
                  <a:pt x="251841" y="1677355"/>
                </a:lnTo>
                <a:lnTo>
                  <a:pt x="223615" y="1643612"/>
                </a:lnTo>
                <a:lnTo>
                  <a:pt x="196771" y="1607953"/>
                </a:lnTo>
                <a:lnTo>
                  <a:pt x="171369" y="1570457"/>
                </a:lnTo>
                <a:lnTo>
                  <a:pt x="147472" y="1531206"/>
                </a:lnTo>
                <a:lnTo>
                  <a:pt x="125138" y="1490279"/>
                </a:lnTo>
                <a:lnTo>
                  <a:pt x="104428" y="1447757"/>
                </a:lnTo>
                <a:lnTo>
                  <a:pt x="85404" y="1403720"/>
                </a:lnTo>
                <a:lnTo>
                  <a:pt x="68125" y="1358250"/>
                </a:lnTo>
                <a:lnTo>
                  <a:pt x="52653" y="1311425"/>
                </a:lnTo>
                <a:lnTo>
                  <a:pt x="39047" y="1263327"/>
                </a:lnTo>
                <a:lnTo>
                  <a:pt x="27368" y="1214036"/>
                </a:lnTo>
                <a:lnTo>
                  <a:pt x="17677" y="1163632"/>
                </a:lnTo>
                <a:lnTo>
                  <a:pt x="10034" y="1112196"/>
                </a:lnTo>
                <a:lnTo>
                  <a:pt x="4499" y="1059808"/>
                </a:lnTo>
                <a:lnTo>
                  <a:pt x="1135" y="1006549"/>
                </a:lnTo>
                <a:lnTo>
                  <a:pt x="0" y="952500"/>
                </a:lnTo>
                <a:close/>
              </a:path>
            </a:pathLst>
          </a:custGeom>
          <a:ln w="25400">
            <a:solidFill>
              <a:srgbClr val="70883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297426" y="3484562"/>
            <a:ext cx="549275" cy="1011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429000" y="4495800"/>
            <a:ext cx="2286000" cy="1905000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64135" rIns="0" bIns="0" rtlCol="0" vert="horz">
            <a:spAutoFit/>
          </a:bodyPr>
          <a:lstStyle/>
          <a:p>
            <a:pPr marL="702945">
              <a:lnSpc>
                <a:spcPct val="100000"/>
              </a:lnSpc>
              <a:spcBef>
                <a:spcPts val="505"/>
              </a:spcBef>
            </a:pPr>
            <a:r>
              <a:rPr dirty="0" sz="2800" spc="-60">
                <a:solidFill>
                  <a:srgbClr val="FFFFFF"/>
                </a:solidFill>
                <a:latin typeface="Calibri"/>
                <a:cs typeface="Calibri"/>
              </a:rPr>
              <a:t>CMPA</a:t>
            </a:r>
            <a:endParaRPr sz="2800">
              <a:latin typeface="Calibri"/>
              <a:cs typeface="Calibri"/>
            </a:endParaRPr>
          </a:p>
          <a:p>
            <a:pPr algn="just" marL="317500" marR="307340" indent="28575">
              <a:lnSpc>
                <a:spcPct val="100000"/>
              </a:lnSpc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confirmed,  Elimination 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treatment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527925" y="3484562"/>
            <a:ext cx="549275" cy="1011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400800" y="4495800"/>
            <a:ext cx="2743200" cy="1905000"/>
          </a:xfrm>
          <a:custGeom>
            <a:avLst/>
            <a:gdLst/>
            <a:ahLst/>
            <a:cxnLst/>
            <a:rect l="l" t="t" r="r" b="b"/>
            <a:pathLst>
              <a:path w="2743200" h="1905000">
                <a:moveTo>
                  <a:pt x="1371600" y="0"/>
                </a:moveTo>
                <a:lnTo>
                  <a:pt x="0" y="1905000"/>
                </a:lnTo>
                <a:lnTo>
                  <a:pt x="2743200" y="1905000"/>
                </a:lnTo>
                <a:lnTo>
                  <a:pt x="1371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00800" y="4495800"/>
            <a:ext cx="2743200" cy="1905000"/>
          </a:xfrm>
          <a:custGeom>
            <a:avLst/>
            <a:gdLst/>
            <a:ahLst/>
            <a:cxnLst/>
            <a:rect l="l" t="t" r="r" b="b"/>
            <a:pathLst>
              <a:path w="2743200" h="1905000">
                <a:moveTo>
                  <a:pt x="0" y="1905000"/>
                </a:moveTo>
                <a:lnTo>
                  <a:pt x="1371600" y="0"/>
                </a:lnTo>
                <a:lnTo>
                  <a:pt x="2743200" y="1905000"/>
                </a:lnTo>
                <a:lnTo>
                  <a:pt x="0" y="1905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194550" y="5475833"/>
            <a:ext cx="1158240" cy="8839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</a:pP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Do 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DBPC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4445">
              <a:lnSpc>
                <a:spcPct val="100000"/>
              </a:lnSpc>
            </a:pPr>
            <a:r>
              <a:rPr dirty="0" sz="4000" spc="-10"/>
              <a:t>Management </a:t>
            </a:r>
            <a:r>
              <a:rPr dirty="0" sz="4000" spc="-5"/>
              <a:t>of Cow`s Milk</a:t>
            </a:r>
            <a:r>
              <a:rPr dirty="0" sz="4000" spc="-25"/>
              <a:t> </a:t>
            </a:r>
            <a:r>
              <a:rPr dirty="0" sz="4000" spc="-20"/>
              <a:t>Protein</a:t>
            </a:r>
            <a:endParaRPr sz="4000"/>
          </a:p>
          <a:p>
            <a:pPr algn="ctr" marL="4445">
              <a:lnSpc>
                <a:spcPct val="100000"/>
              </a:lnSpc>
            </a:pPr>
            <a:r>
              <a:rPr dirty="0" sz="4000" spc="-15"/>
              <a:t>Allergy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60577" y="1572005"/>
            <a:ext cx="7622540" cy="927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3650"/>
              </a:lnSpc>
            </a:pPr>
            <a:r>
              <a:rPr dirty="0" sz="3200" spc="-5">
                <a:latin typeface="Calibri"/>
                <a:cs typeface="Calibri"/>
              </a:rPr>
              <a:t>Strict </a:t>
            </a:r>
            <a:r>
              <a:rPr dirty="0" sz="3200" spc="-10">
                <a:latin typeface="Calibri"/>
                <a:cs typeface="Calibri"/>
              </a:rPr>
              <a:t>avoidance </a:t>
            </a:r>
            <a:r>
              <a:rPr dirty="0" sz="3200">
                <a:latin typeface="Calibri"/>
                <a:cs typeface="Calibri"/>
              </a:rPr>
              <a:t>of </a:t>
            </a:r>
            <a:r>
              <a:rPr dirty="0" sz="3200" spc="-5">
                <a:latin typeface="Calibri"/>
                <a:cs typeface="Calibri"/>
              </a:rPr>
              <a:t>CMP </a:t>
            </a:r>
            <a:r>
              <a:rPr dirty="0" sz="3200">
                <a:latin typeface="Calibri"/>
                <a:cs typeface="Calibri"/>
              </a:rPr>
              <a:t>is </a:t>
            </a:r>
            <a:r>
              <a:rPr dirty="0" sz="3200" spc="-10">
                <a:latin typeface="Calibri"/>
                <a:cs typeface="Calibri"/>
              </a:rPr>
              <a:t>presently </a:t>
            </a:r>
            <a:r>
              <a:rPr dirty="0" sz="3200" spc="-5">
                <a:latin typeface="Calibri"/>
                <a:cs typeface="Calibri"/>
              </a:rPr>
              <a:t>the</a:t>
            </a:r>
            <a:r>
              <a:rPr dirty="0" sz="3200" spc="10">
                <a:latin typeface="Calibri"/>
                <a:cs typeface="Calibri"/>
              </a:rPr>
              <a:t> </a:t>
            </a:r>
            <a:r>
              <a:rPr dirty="0" sz="3200" spc="-30">
                <a:latin typeface="Calibri"/>
                <a:cs typeface="Calibri"/>
              </a:rPr>
              <a:t>safest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3650"/>
              </a:lnSpc>
            </a:pPr>
            <a:r>
              <a:rPr dirty="0" sz="3200" spc="-25">
                <a:latin typeface="Calibri"/>
                <a:cs typeface="Calibri"/>
              </a:rPr>
              <a:t>strategy </a:t>
            </a:r>
            <a:r>
              <a:rPr dirty="0" sz="3200" spc="-30">
                <a:latin typeface="Calibri"/>
                <a:cs typeface="Calibri"/>
              </a:rPr>
              <a:t>for </a:t>
            </a:r>
            <a:r>
              <a:rPr dirty="0" sz="3200">
                <a:latin typeface="Calibri"/>
                <a:cs typeface="Calibri"/>
              </a:rPr>
              <a:t>managing</a:t>
            </a:r>
            <a:r>
              <a:rPr dirty="0" sz="3200" spc="35">
                <a:latin typeface="Calibri"/>
                <a:cs typeface="Calibri"/>
              </a:rPr>
              <a:t> </a:t>
            </a:r>
            <a:r>
              <a:rPr dirty="0" sz="3200" spc="-65">
                <a:latin typeface="Calibri"/>
                <a:cs typeface="Calibri"/>
              </a:rPr>
              <a:t>CMPA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38400" y="2743200"/>
            <a:ext cx="4267200" cy="350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3722" rIns="0" bIns="0" rtlCol="0" vert="horz">
            <a:spAutoFit/>
          </a:bodyPr>
          <a:lstStyle/>
          <a:p>
            <a:pPr marL="1078230">
              <a:lnSpc>
                <a:spcPct val="100000"/>
              </a:lnSpc>
            </a:pPr>
            <a:r>
              <a:rPr dirty="0" sz="4400" spc="-10"/>
              <a:t>Hypoallergenic</a:t>
            </a:r>
            <a:r>
              <a:rPr dirty="0" sz="4400" spc="-80"/>
              <a:t> </a:t>
            </a:r>
            <a:r>
              <a:rPr dirty="0" sz="4400" spc="-15"/>
              <a:t>formulas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76070"/>
            <a:ext cx="8030209" cy="4213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5">
                <a:latin typeface="Calibri"/>
                <a:cs typeface="Calibri"/>
              </a:rPr>
              <a:t>The ideal </a:t>
            </a:r>
            <a:r>
              <a:rPr dirty="0" sz="3000" spc="-15">
                <a:latin typeface="Calibri"/>
                <a:cs typeface="Calibri"/>
              </a:rPr>
              <a:t>protein </a:t>
            </a:r>
            <a:r>
              <a:rPr dirty="0" sz="3000" spc="-25">
                <a:latin typeface="Calibri"/>
                <a:cs typeface="Calibri"/>
              </a:rPr>
              <a:t>hydrolysed </a:t>
            </a:r>
            <a:r>
              <a:rPr dirty="0" sz="3000" spc="-15">
                <a:latin typeface="Calibri"/>
                <a:cs typeface="Calibri"/>
              </a:rPr>
              <a:t>formulas</a:t>
            </a:r>
            <a:r>
              <a:rPr dirty="0" sz="3000" spc="9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should:</a:t>
            </a:r>
            <a:endParaRPr sz="30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000" spc="-5">
                <a:latin typeface="Calibri"/>
                <a:cs typeface="Calibri"/>
              </a:rPr>
              <a:t>not </a:t>
            </a:r>
            <a:r>
              <a:rPr dirty="0" sz="3000" spc="-15">
                <a:latin typeface="Calibri"/>
                <a:cs typeface="Calibri"/>
              </a:rPr>
              <a:t>contain </a:t>
            </a:r>
            <a:r>
              <a:rPr dirty="0" sz="3000" spc="-10">
                <a:latin typeface="Calibri"/>
                <a:cs typeface="Calibri"/>
              </a:rPr>
              <a:t>peptides </a:t>
            </a:r>
            <a:r>
              <a:rPr dirty="0" sz="3000" spc="-15">
                <a:latin typeface="Calibri"/>
                <a:cs typeface="Calibri"/>
              </a:rPr>
              <a:t>larger </a:t>
            </a:r>
            <a:r>
              <a:rPr dirty="0" sz="3000">
                <a:latin typeface="Calibri"/>
                <a:cs typeface="Calibri"/>
              </a:rPr>
              <a:t>than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1,5KD</a:t>
            </a:r>
            <a:endParaRPr sz="30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359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000" spc="-15">
                <a:latin typeface="Calibri"/>
                <a:cs typeface="Calibri"/>
              </a:rPr>
              <a:t>contain </a:t>
            </a:r>
            <a:r>
              <a:rPr dirty="0" sz="3000" spc="-5">
                <a:latin typeface="Calibri"/>
                <a:cs typeface="Calibri"/>
              </a:rPr>
              <a:t>no </a:t>
            </a:r>
            <a:r>
              <a:rPr dirty="0" sz="3000" spc="-15">
                <a:latin typeface="Calibri"/>
                <a:cs typeface="Calibri"/>
              </a:rPr>
              <a:t>intact</a:t>
            </a:r>
            <a:r>
              <a:rPr dirty="0" sz="3000" spc="-9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proteins</a:t>
            </a:r>
            <a:endParaRPr sz="300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spcBef>
                <a:spcPts val="3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000" spc="-20">
                <a:latin typeface="Calibri"/>
                <a:cs typeface="Calibri"/>
              </a:rPr>
              <a:t>demonstrate </a:t>
            </a:r>
            <a:r>
              <a:rPr dirty="0" sz="3000" spc="-5">
                <a:latin typeface="Calibri"/>
                <a:cs typeface="Calibri"/>
              </a:rPr>
              <a:t>no </a:t>
            </a:r>
            <a:r>
              <a:rPr dirty="0" sz="3000" spc="-15">
                <a:latin typeface="Calibri"/>
                <a:cs typeface="Calibri"/>
              </a:rPr>
              <a:t>anaphylaxis </a:t>
            </a:r>
            <a:r>
              <a:rPr dirty="0" sz="3000">
                <a:latin typeface="Calibri"/>
                <a:cs typeface="Calibri"/>
              </a:rPr>
              <a:t>in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animals</a:t>
            </a:r>
            <a:endParaRPr sz="3000">
              <a:latin typeface="Calibri"/>
              <a:cs typeface="Calibri"/>
            </a:endParaRPr>
          </a:p>
          <a:p>
            <a:pPr marL="527685" marR="5080" indent="-514984">
              <a:lnSpc>
                <a:spcPts val="3240"/>
              </a:lnSpc>
              <a:spcBef>
                <a:spcPts val="76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000" spc="-15">
                <a:latin typeface="Calibri"/>
                <a:cs typeface="Calibri"/>
              </a:rPr>
              <a:t>reveal </a:t>
            </a:r>
            <a:r>
              <a:rPr dirty="0" sz="3000" spc="-20">
                <a:latin typeface="Calibri"/>
                <a:cs typeface="Calibri"/>
              </a:rPr>
              <a:t>protein </a:t>
            </a:r>
            <a:r>
              <a:rPr dirty="0" sz="3000" spc="-10">
                <a:latin typeface="Calibri"/>
                <a:cs typeface="Calibri"/>
              </a:rPr>
              <a:t>determinant </a:t>
            </a:r>
            <a:r>
              <a:rPr dirty="0" sz="3000" spc="-15">
                <a:latin typeface="Calibri"/>
                <a:cs typeface="Calibri"/>
              </a:rPr>
              <a:t>equivalents </a:t>
            </a:r>
            <a:r>
              <a:rPr dirty="0" sz="3000" spc="-5">
                <a:latin typeface="Calibri"/>
                <a:cs typeface="Calibri"/>
              </a:rPr>
              <a:t>less </a:t>
            </a:r>
            <a:r>
              <a:rPr dirty="0" sz="3000">
                <a:latin typeface="Calibri"/>
                <a:cs typeface="Calibri"/>
              </a:rPr>
              <a:t>than  1/1,000,000 </a:t>
            </a:r>
            <a:r>
              <a:rPr dirty="0" sz="3000" spc="-5">
                <a:latin typeface="Calibri"/>
                <a:cs typeface="Calibri"/>
              </a:rPr>
              <a:t>of original</a:t>
            </a:r>
            <a:r>
              <a:rPr dirty="0" sz="30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protein</a:t>
            </a:r>
            <a:endParaRPr sz="3000">
              <a:latin typeface="Calibri"/>
              <a:cs typeface="Calibri"/>
            </a:endParaRPr>
          </a:p>
          <a:p>
            <a:pPr marL="527685" marR="709295" indent="-514984">
              <a:lnSpc>
                <a:spcPts val="3240"/>
              </a:lnSpc>
              <a:spcBef>
                <a:spcPts val="72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dirty="0" sz="3000" spc="-10">
                <a:latin typeface="Calibri"/>
                <a:cs typeface="Calibri"/>
              </a:rPr>
              <a:t>Most </a:t>
            </a:r>
            <a:r>
              <a:rPr dirty="0" sz="3000" spc="-30">
                <a:latin typeface="Calibri"/>
                <a:cs typeface="Calibri"/>
              </a:rPr>
              <a:t>importantly,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5">
                <a:latin typeface="Calibri"/>
                <a:cs typeface="Calibri"/>
              </a:rPr>
              <a:t>formula </a:t>
            </a:r>
            <a:r>
              <a:rPr dirty="0" sz="3000" spc="-10">
                <a:latin typeface="Calibri"/>
                <a:cs typeface="Calibri"/>
              </a:rPr>
              <a:t>must </a:t>
            </a:r>
            <a:r>
              <a:rPr dirty="0" sz="3000" spc="-5">
                <a:latin typeface="Calibri"/>
                <a:cs typeface="Calibri"/>
              </a:rPr>
              <a:t>be  </a:t>
            </a:r>
            <a:r>
              <a:rPr dirty="0" sz="3000" spc="-15">
                <a:latin typeface="Calibri"/>
                <a:cs typeface="Calibri"/>
              </a:rPr>
              <a:t>demonstrated </a:t>
            </a:r>
            <a:r>
              <a:rPr dirty="0" sz="3000" spc="-25">
                <a:latin typeface="Calibri"/>
                <a:cs typeface="Calibri"/>
              </a:rPr>
              <a:t>safe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milk </a:t>
            </a:r>
            <a:r>
              <a:rPr dirty="0" sz="3000" spc="-10">
                <a:latin typeface="Calibri"/>
                <a:cs typeface="Calibri"/>
              </a:rPr>
              <a:t>allergic </a:t>
            </a:r>
            <a:r>
              <a:rPr dirty="0" sz="3000" spc="-20">
                <a:latin typeface="Calibri"/>
                <a:cs typeface="Calibri"/>
              </a:rPr>
              <a:t>infants </a:t>
            </a:r>
            <a:r>
              <a:rPr dirty="0" sz="3000" spc="-10">
                <a:latin typeface="Calibri"/>
                <a:cs typeface="Calibri"/>
              </a:rPr>
              <a:t>by  </a:t>
            </a:r>
            <a:r>
              <a:rPr dirty="0" sz="3000" spc="-5">
                <a:latin typeface="Calibri"/>
                <a:cs typeface="Calibri"/>
              </a:rPr>
              <a:t>both double-blind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placebo-controlled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969" y="6215786"/>
            <a:ext cx="32315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HIPPOKRATIA </a:t>
            </a:r>
            <a:r>
              <a:rPr dirty="0" sz="1800">
                <a:latin typeface="Calibri"/>
                <a:cs typeface="Calibri"/>
              </a:rPr>
              <a:t>2011, 15, 3: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216-222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317500">
              <a:lnSpc>
                <a:spcPct val="100000"/>
              </a:lnSpc>
            </a:pPr>
            <a:r>
              <a:rPr dirty="0" sz="4400" spc="-10"/>
              <a:t>Extensively </a:t>
            </a:r>
            <a:r>
              <a:rPr dirty="0" sz="4400" spc="-35"/>
              <a:t>hydrolyzed</a:t>
            </a:r>
            <a:r>
              <a:rPr dirty="0" sz="4400" spc="-80"/>
              <a:t> </a:t>
            </a:r>
            <a:r>
              <a:rPr dirty="0" sz="4400" spc="-10"/>
              <a:t>Formulas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576070"/>
            <a:ext cx="7647940" cy="4213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-"/>
              <a:tabLst>
                <a:tab pos="354965" algn="l"/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First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choice</a:t>
            </a:r>
            <a:endParaRPr sz="3000">
              <a:latin typeface="Calibri"/>
              <a:cs typeface="Calibri"/>
            </a:endParaRPr>
          </a:p>
          <a:p>
            <a:pPr marL="355600" marR="5080" indent="-342900">
              <a:lnSpc>
                <a:spcPts val="3240"/>
              </a:lnSpc>
              <a:spcBef>
                <a:spcPts val="770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No </a:t>
            </a:r>
            <a:r>
              <a:rPr dirty="0" sz="3000" spc="-15">
                <a:latin typeface="Calibri"/>
                <a:cs typeface="Calibri"/>
              </a:rPr>
              <a:t>complete avoidance </a:t>
            </a:r>
            <a:r>
              <a:rPr dirty="0" sz="3000" spc="-5">
                <a:latin typeface="Calibri"/>
                <a:cs typeface="Calibri"/>
              </a:rPr>
              <a:t>of CMP: </a:t>
            </a:r>
            <a:r>
              <a:rPr dirty="0" sz="3000" spc="-10">
                <a:latin typeface="Calibri"/>
                <a:cs typeface="Calibri"/>
              </a:rPr>
              <a:t>could </a:t>
            </a:r>
            <a:r>
              <a:rPr dirty="0" sz="3000" spc="-5">
                <a:latin typeface="Calibri"/>
                <a:cs typeface="Calibri"/>
              </a:rPr>
              <a:t>lead </a:t>
            </a:r>
            <a:r>
              <a:rPr dirty="0" sz="3000" spc="-15">
                <a:latin typeface="Calibri"/>
                <a:cs typeface="Calibri"/>
              </a:rPr>
              <a:t>to  persistence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0">
                <a:latin typeface="Calibri"/>
                <a:cs typeface="Calibri"/>
              </a:rPr>
              <a:t>allergy </a:t>
            </a:r>
            <a:r>
              <a:rPr dirty="0" sz="3000">
                <a:latin typeface="Calibri"/>
                <a:cs typeface="Calibri"/>
              </a:rPr>
              <a:t>or </a:t>
            </a:r>
            <a:r>
              <a:rPr dirty="0" sz="3000" spc="-5">
                <a:latin typeface="Calibri"/>
                <a:cs typeface="Calibri"/>
              </a:rPr>
              <a:t>induce </a:t>
            </a:r>
            <a:r>
              <a:rPr dirty="0" sz="3000" spc="-20">
                <a:latin typeface="Calibri"/>
                <a:cs typeface="Calibri"/>
              </a:rPr>
              <a:t>severe</a:t>
            </a:r>
            <a:r>
              <a:rPr dirty="0" sz="3000" spc="-25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reaction</a:t>
            </a:r>
            <a:endParaRPr sz="3000">
              <a:latin typeface="Calibri"/>
              <a:cs typeface="Calibri"/>
            </a:endParaRPr>
          </a:p>
          <a:p>
            <a:pPr marL="355600">
              <a:lnSpc>
                <a:spcPts val="3190"/>
              </a:lnSpc>
            </a:pPr>
            <a:r>
              <a:rPr dirty="0" sz="3000" spc="-15">
                <a:latin typeface="Calibri"/>
                <a:cs typeface="Calibri"/>
              </a:rPr>
              <a:t>/Better </a:t>
            </a:r>
            <a:r>
              <a:rPr dirty="0" sz="3000" spc="-1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inducing</a:t>
            </a:r>
            <a:r>
              <a:rPr dirty="0" sz="3000" spc="-4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tolerance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Palatability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3000" spc="-15">
                <a:latin typeface="Calibri"/>
                <a:cs typeface="Calibri"/>
              </a:rPr>
              <a:t>Cost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0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Higher </a:t>
            </a:r>
            <a:r>
              <a:rPr dirty="0" sz="3000" spc="-10">
                <a:latin typeface="Calibri"/>
                <a:cs typeface="Calibri"/>
              </a:rPr>
              <a:t>renal solute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load</a:t>
            </a:r>
            <a:endParaRPr sz="3000">
              <a:latin typeface="Calibri"/>
              <a:cs typeface="Calibri"/>
            </a:endParaRPr>
          </a:p>
          <a:p>
            <a:pPr marL="355600" marR="796925" indent="-342900">
              <a:lnSpc>
                <a:spcPts val="3240"/>
              </a:lnSpc>
              <a:spcBef>
                <a:spcPts val="765"/>
              </a:spcBef>
              <a:buChar char="-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Might </a:t>
            </a:r>
            <a:r>
              <a:rPr dirty="0" sz="3000" spc="-5">
                <a:latin typeface="Calibri"/>
                <a:cs typeface="Calibri"/>
              </a:rPr>
              <a:t>induce </a:t>
            </a:r>
            <a:r>
              <a:rPr dirty="0" sz="3000" spc="-20">
                <a:latin typeface="Calibri"/>
                <a:cs typeface="Calibri"/>
              </a:rPr>
              <a:t>delay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15">
                <a:latin typeface="Calibri"/>
                <a:cs typeface="Calibri"/>
              </a:rPr>
              <a:t>intestinal </a:t>
            </a:r>
            <a:r>
              <a:rPr dirty="0" sz="3000" spc="-10">
                <a:latin typeface="Calibri"/>
                <a:cs typeface="Calibri"/>
              </a:rPr>
              <a:t>enzymatic  </a:t>
            </a:r>
            <a:r>
              <a:rPr dirty="0" sz="3000" spc="-15">
                <a:latin typeface="Calibri"/>
                <a:cs typeface="Calibri"/>
              </a:rPr>
              <a:t>maturation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6291986"/>
            <a:ext cx="435737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0">
                <a:latin typeface="Calibri"/>
                <a:cs typeface="Calibri"/>
              </a:rPr>
              <a:t>World </a:t>
            </a:r>
            <a:r>
              <a:rPr dirty="0" sz="1800" spc="-5">
                <a:latin typeface="Calibri"/>
                <a:cs typeface="Calibri"/>
              </a:rPr>
              <a:t>Allergy </a:t>
            </a:r>
            <a:r>
              <a:rPr dirty="0" sz="1800" spc="-15">
                <a:latin typeface="Calibri"/>
                <a:cs typeface="Calibri"/>
              </a:rPr>
              <a:t>Organization </a:t>
            </a:r>
            <a:r>
              <a:rPr dirty="0" sz="1800">
                <a:latin typeface="Calibri"/>
                <a:cs typeface="Calibri"/>
              </a:rPr>
              <a:t>Journal </a:t>
            </a:r>
            <a:r>
              <a:rPr dirty="0" sz="1800" spc="-5">
                <a:latin typeface="Calibri"/>
                <a:cs typeface="Calibri"/>
              </a:rPr>
              <a:t>(2016)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9:35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7941" y="475107"/>
            <a:ext cx="929005" cy="670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5">
                <a:latin typeface="Calibri"/>
                <a:cs typeface="Calibri"/>
              </a:rPr>
              <a:t>AAF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1557273"/>
            <a:ext cx="4914265" cy="3810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Provide </a:t>
            </a:r>
            <a:r>
              <a:rPr dirty="0" spc="-15"/>
              <a:t>protein </a:t>
            </a:r>
            <a:r>
              <a:rPr dirty="0"/>
              <a:t>as </a:t>
            </a:r>
            <a:r>
              <a:rPr dirty="0" spc="-10"/>
              <a:t>AA </a:t>
            </a:r>
            <a:r>
              <a:rPr dirty="0" spc="-5"/>
              <a:t>with no</a:t>
            </a:r>
            <a:r>
              <a:rPr dirty="0" spc="-45"/>
              <a:t> </a:t>
            </a:r>
            <a:r>
              <a:rPr dirty="0" spc="-5"/>
              <a:t>peptide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2014854"/>
            <a:ext cx="8045450" cy="3810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07010">
              <a:lnSpc>
                <a:spcPct val="80000"/>
              </a:lnSpc>
            </a:pPr>
            <a:r>
              <a:rPr dirty="0" sz="2500" spc="-20">
                <a:latin typeface="Calibri"/>
                <a:cs typeface="Calibri"/>
              </a:rPr>
              <a:t>AAFs </a:t>
            </a:r>
            <a:r>
              <a:rPr dirty="0" sz="2500" spc="-10">
                <a:latin typeface="Calibri"/>
                <a:cs typeface="Calibri"/>
              </a:rPr>
              <a:t>are suitable </a:t>
            </a:r>
            <a:r>
              <a:rPr dirty="0" sz="2500" spc="-20">
                <a:latin typeface="Calibri"/>
                <a:cs typeface="Calibri"/>
              </a:rPr>
              <a:t>first </a:t>
            </a:r>
            <a:r>
              <a:rPr dirty="0" sz="2500">
                <a:latin typeface="Calibri"/>
                <a:cs typeface="Calibri"/>
              </a:rPr>
              <a:t>line </a:t>
            </a:r>
            <a:r>
              <a:rPr dirty="0" sz="2500" spc="-10">
                <a:latin typeface="Calibri"/>
                <a:cs typeface="Calibri"/>
              </a:rPr>
              <a:t>formulas </a:t>
            </a:r>
            <a:r>
              <a:rPr dirty="0" sz="2500" spc="-20">
                <a:latin typeface="Calibri"/>
                <a:cs typeface="Calibri"/>
              </a:rPr>
              <a:t>for </a:t>
            </a:r>
            <a:r>
              <a:rPr dirty="0" sz="2500" spc="-30">
                <a:latin typeface="Calibri"/>
                <a:cs typeface="Calibri"/>
              </a:rPr>
              <a:t>cow’s </a:t>
            </a:r>
            <a:r>
              <a:rPr dirty="0" sz="2500">
                <a:latin typeface="Calibri"/>
                <a:cs typeface="Calibri"/>
              </a:rPr>
              <a:t>milk </a:t>
            </a:r>
            <a:r>
              <a:rPr dirty="0" sz="2500" spc="-5">
                <a:latin typeface="Calibri"/>
                <a:cs typeface="Calibri"/>
              </a:rPr>
              <a:t>allergy but  </a:t>
            </a:r>
            <a:r>
              <a:rPr dirty="0" sz="2500" spc="-15">
                <a:latin typeface="Calibri"/>
                <a:cs typeface="Calibri"/>
              </a:rPr>
              <a:t>are </a:t>
            </a:r>
            <a:r>
              <a:rPr dirty="0" sz="2500" spc="-10">
                <a:latin typeface="Calibri"/>
                <a:cs typeface="Calibri"/>
              </a:rPr>
              <a:t>usually </a:t>
            </a:r>
            <a:r>
              <a:rPr dirty="0" sz="2500" spc="-5">
                <a:latin typeface="Calibri"/>
                <a:cs typeface="Calibri"/>
              </a:rPr>
              <a:t>reserved, </a:t>
            </a:r>
            <a:r>
              <a:rPr dirty="0" sz="2500" spc="-10">
                <a:latin typeface="Calibri"/>
                <a:cs typeface="Calibri"/>
              </a:rPr>
              <a:t>because </a:t>
            </a:r>
            <a:r>
              <a:rPr dirty="0" sz="2500" spc="-5">
                <a:latin typeface="Calibri"/>
                <a:cs typeface="Calibri"/>
              </a:rPr>
              <a:t>of their </a:t>
            </a:r>
            <a:r>
              <a:rPr dirty="0" sz="2500" spc="-10">
                <a:latin typeface="Calibri"/>
                <a:cs typeface="Calibri"/>
              </a:rPr>
              <a:t>higher </a:t>
            </a:r>
            <a:r>
              <a:rPr dirty="0" sz="2500" spc="-15">
                <a:latin typeface="Calibri"/>
                <a:cs typeface="Calibri"/>
              </a:rPr>
              <a:t>cost, </a:t>
            </a:r>
            <a:r>
              <a:rPr dirty="0" sz="2500" spc="-25">
                <a:latin typeface="Calibri"/>
                <a:cs typeface="Calibri"/>
              </a:rPr>
              <a:t>for </a:t>
            </a:r>
            <a:r>
              <a:rPr dirty="0" sz="2500" spc="-5">
                <a:latin typeface="Calibri"/>
                <a:cs typeface="Calibri"/>
              </a:rPr>
              <a:t>those  </a:t>
            </a:r>
            <a:r>
              <a:rPr dirty="0" sz="2500" spc="-20">
                <a:latin typeface="Calibri"/>
                <a:cs typeface="Calibri"/>
              </a:rPr>
              <a:t>infants </a:t>
            </a:r>
            <a:r>
              <a:rPr dirty="0" sz="2500" spc="-5">
                <a:latin typeface="Calibri"/>
                <a:cs typeface="Calibri"/>
              </a:rPr>
              <a:t>with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: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buChar char="•"/>
              <a:tabLst>
                <a:tab pos="314325" algn="l"/>
                <a:tab pos="314960" algn="l"/>
              </a:tabLst>
            </a:pPr>
            <a:r>
              <a:rPr dirty="0" sz="2500" spc="-10">
                <a:latin typeface="Calibri"/>
                <a:cs typeface="Calibri"/>
              </a:rPr>
              <a:t>Multiple </a:t>
            </a:r>
            <a:r>
              <a:rPr dirty="0" sz="2500" spc="-20">
                <a:latin typeface="Calibri"/>
                <a:cs typeface="Calibri"/>
              </a:rPr>
              <a:t>food</a:t>
            </a:r>
            <a:r>
              <a:rPr dirty="0" sz="2500" spc="-1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allergies</a:t>
            </a:r>
            <a:endParaRPr sz="2500">
              <a:latin typeface="Calibri"/>
              <a:cs typeface="Calibri"/>
            </a:endParaRPr>
          </a:p>
          <a:p>
            <a:pPr marL="314325" indent="-301625">
              <a:lnSpc>
                <a:spcPct val="100000"/>
              </a:lnSpc>
              <a:buChar char="•"/>
              <a:tabLst>
                <a:tab pos="314325" algn="l"/>
                <a:tab pos="314960" algn="l"/>
              </a:tabLst>
            </a:pPr>
            <a:r>
              <a:rPr dirty="0" sz="2500" spc="-15">
                <a:latin typeface="Calibri"/>
                <a:cs typeface="Calibri"/>
              </a:rPr>
              <a:t>Severe </a:t>
            </a:r>
            <a:r>
              <a:rPr dirty="0" sz="2500" spc="-30">
                <a:latin typeface="Calibri"/>
                <a:cs typeface="Calibri"/>
              </a:rPr>
              <a:t>cow’s </a:t>
            </a:r>
            <a:r>
              <a:rPr dirty="0" sz="2500" spc="-5">
                <a:latin typeface="Calibri"/>
                <a:cs typeface="Calibri"/>
              </a:rPr>
              <a:t>milk</a:t>
            </a:r>
            <a:r>
              <a:rPr dirty="0" sz="2500" spc="2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allergy</a:t>
            </a:r>
            <a:endParaRPr sz="2500">
              <a:latin typeface="Calibri"/>
              <a:cs typeface="Calibri"/>
            </a:endParaRPr>
          </a:p>
          <a:p>
            <a:pPr marL="12700" marR="1400175">
              <a:lnSpc>
                <a:spcPct val="80000"/>
              </a:lnSpc>
              <a:spcBef>
                <a:spcPts val="600"/>
              </a:spcBef>
              <a:buChar char="•"/>
              <a:tabLst>
                <a:tab pos="314325" algn="l"/>
                <a:tab pos="314960" algn="l"/>
              </a:tabLst>
            </a:pPr>
            <a:r>
              <a:rPr dirty="0" sz="2500" spc="-10">
                <a:latin typeface="Calibri"/>
                <a:cs typeface="Calibri"/>
              </a:rPr>
              <a:t>Allergic </a:t>
            </a:r>
            <a:r>
              <a:rPr dirty="0" sz="2500" spc="-20">
                <a:latin typeface="Calibri"/>
                <a:cs typeface="Calibri"/>
              </a:rPr>
              <a:t>symptoms </a:t>
            </a:r>
            <a:r>
              <a:rPr dirty="0" sz="2500" spc="-5">
                <a:latin typeface="Calibri"/>
                <a:cs typeface="Calibri"/>
              </a:rPr>
              <a:t>or </a:t>
            </a:r>
            <a:r>
              <a:rPr dirty="0" sz="2500" spc="-15">
                <a:latin typeface="Calibri"/>
                <a:cs typeface="Calibri"/>
              </a:rPr>
              <a:t>severe </a:t>
            </a:r>
            <a:r>
              <a:rPr dirty="0" sz="2500" spc="-10">
                <a:latin typeface="Calibri"/>
                <a:cs typeface="Calibri"/>
              </a:rPr>
              <a:t>atopic </a:t>
            </a:r>
            <a:r>
              <a:rPr dirty="0" sz="2500" spc="-15">
                <a:latin typeface="Calibri"/>
                <a:cs typeface="Calibri"/>
              </a:rPr>
              <a:t>eczema </a:t>
            </a:r>
            <a:r>
              <a:rPr dirty="0" sz="2500" spc="-5">
                <a:latin typeface="Calibri"/>
                <a:cs typeface="Calibri"/>
              </a:rPr>
              <a:t>when  </a:t>
            </a:r>
            <a:r>
              <a:rPr dirty="0" sz="2500" spc="-15">
                <a:latin typeface="Calibri"/>
                <a:cs typeface="Calibri"/>
              </a:rPr>
              <a:t>exclusively breast</a:t>
            </a:r>
            <a:r>
              <a:rPr dirty="0" sz="2500" spc="5">
                <a:latin typeface="Calibri"/>
                <a:cs typeface="Calibri"/>
              </a:rPr>
              <a:t> </a:t>
            </a:r>
            <a:r>
              <a:rPr dirty="0" sz="2500" spc="-30">
                <a:latin typeface="Calibri"/>
                <a:cs typeface="Calibri"/>
              </a:rPr>
              <a:t>fed</a:t>
            </a:r>
            <a:endParaRPr sz="2500">
              <a:latin typeface="Calibri"/>
              <a:cs typeface="Calibri"/>
            </a:endParaRPr>
          </a:p>
          <a:p>
            <a:pPr marL="12700" marR="5080">
              <a:lnSpc>
                <a:spcPts val="2400"/>
              </a:lnSpc>
              <a:spcBef>
                <a:spcPts val="580"/>
              </a:spcBef>
              <a:buChar char="•"/>
              <a:tabLst>
                <a:tab pos="314325" algn="l"/>
                <a:tab pos="314960" algn="l"/>
              </a:tabLst>
            </a:pPr>
            <a:r>
              <a:rPr dirty="0" sz="2500" spc="-15">
                <a:latin typeface="Calibri"/>
                <a:cs typeface="Calibri"/>
              </a:rPr>
              <a:t>Severe forms </a:t>
            </a:r>
            <a:r>
              <a:rPr dirty="0" sz="2500" spc="-5">
                <a:latin typeface="Calibri"/>
                <a:cs typeface="Calibri"/>
              </a:rPr>
              <a:t>of non-IgE </a:t>
            </a:r>
            <a:r>
              <a:rPr dirty="0" sz="2500" spc="-10">
                <a:latin typeface="Calibri"/>
                <a:cs typeface="Calibri"/>
              </a:rPr>
              <a:t>mediated </a:t>
            </a:r>
            <a:r>
              <a:rPr dirty="0" sz="2500" spc="-30">
                <a:latin typeface="Calibri"/>
                <a:cs typeface="Calibri"/>
              </a:rPr>
              <a:t>cow’s </a:t>
            </a:r>
            <a:r>
              <a:rPr dirty="0" sz="2500" spc="-5">
                <a:latin typeface="Calibri"/>
                <a:cs typeface="Calibri"/>
              </a:rPr>
              <a:t>milk allergy such as  eosinophilic oesophagitis, </a:t>
            </a:r>
            <a:r>
              <a:rPr dirty="0" sz="2500" spc="-10">
                <a:latin typeface="Calibri"/>
                <a:cs typeface="Calibri"/>
              </a:rPr>
              <a:t>enteropathies </a:t>
            </a:r>
            <a:r>
              <a:rPr dirty="0" sz="2500" spc="-5">
                <a:latin typeface="Calibri"/>
                <a:cs typeface="Calibri"/>
              </a:rPr>
              <a:t>and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FPIES</a:t>
            </a:r>
            <a:endParaRPr sz="2500">
              <a:latin typeface="Calibri"/>
              <a:cs typeface="Calibri"/>
            </a:endParaRPr>
          </a:p>
          <a:p>
            <a:pPr marL="314325" indent="-301625">
              <a:lnSpc>
                <a:spcPct val="100000"/>
              </a:lnSpc>
              <a:spcBef>
                <a:spcPts val="20"/>
              </a:spcBef>
              <a:buChar char="•"/>
              <a:tabLst>
                <a:tab pos="314325" algn="l"/>
                <a:tab pos="314960" algn="l"/>
              </a:tabLst>
            </a:pPr>
            <a:r>
              <a:rPr dirty="0" sz="2500" spc="-15">
                <a:latin typeface="Calibri"/>
                <a:cs typeface="Calibri"/>
              </a:rPr>
              <a:t>Faltering</a:t>
            </a:r>
            <a:r>
              <a:rPr dirty="0" sz="2500" spc="-4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growth</a:t>
            </a:r>
            <a:endParaRPr sz="2500">
              <a:latin typeface="Calibri"/>
              <a:cs typeface="Calibri"/>
            </a:endParaRPr>
          </a:p>
          <a:p>
            <a:pPr marL="314325" indent="-301625">
              <a:lnSpc>
                <a:spcPct val="100000"/>
              </a:lnSpc>
              <a:buChar char="•"/>
              <a:tabLst>
                <a:tab pos="314325" algn="l"/>
                <a:tab pos="314960" algn="l"/>
              </a:tabLst>
            </a:pPr>
            <a:r>
              <a:rPr dirty="0" sz="2500" spc="-10">
                <a:latin typeface="Calibri"/>
                <a:cs typeface="Calibri"/>
              </a:rPr>
              <a:t>Reacting </a:t>
            </a:r>
            <a:r>
              <a:rPr dirty="0" sz="2500" spc="-15">
                <a:latin typeface="Calibri"/>
                <a:cs typeface="Calibri"/>
              </a:rPr>
              <a:t>to </a:t>
            </a:r>
            <a:r>
              <a:rPr dirty="0" sz="2500" spc="-5">
                <a:latin typeface="Calibri"/>
                <a:cs typeface="Calibri"/>
              </a:rPr>
              <a:t>or </a:t>
            </a:r>
            <a:r>
              <a:rPr dirty="0" sz="2500" spc="-15">
                <a:latin typeface="Calibri"/>
                <a:cs typeface="Calibri"/>
              </a:rPr>
              <a:t>refusing to </a:t>
            </a:r>
            <a:r>
              <a:rPr dirty="0" sz="2500" spc="-30">
                <a:latin typeface="Calibri"/>
                <a:cs typeface="Calibri"/>
              </a:rPr>
              <a:t>take</a:t>
            </a:r>
            <a:r>
              <a:rPr dirty="0" sz="2500" spc="50">
                <a:latin typeface="Calibri"/>
                <a:cs typeface="Calibri"/>
              </a:rPr>
              <a:t> </a:t>
            </a:r>
            <a:r>
              <a:rPr dirty="0" sz="2500">
                <a:latin typeface="Calibri"/>
                <a:cs typeface="Calibri"/>
              </a:rPr>
              <a:t>eHF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58" y="6280403"/>
            <a:ext cx="260159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Clin Exp Allergy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44:642–672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719451"/>
            <a:ext cx="7933690" cy="3232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15">
                <a:latin typeface="Calibri"/>
                <a:cs typeface="Calibri"/>
              </a:rPr>
              <a:t>Palatable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3000" spc="-5">
                <a:latin typeface="Calibri"/>
                <a:cs typeface="Calibri"/>
              </a:rPr>
              <a:t>Less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expensive</a:t>
            </a:r>
            <a:endParaRPr sz="3000">
              <a:latin typeface="Calibri"/>
              <a:cs typeface="Calibri"/>
            </a:endParaRPr>
          </a:p>
          <a:p>
            <a:pPr marL="12700" marR="5080">
              <a:lnSpc>
                <a:spcPct val="110000"/>
              </a:lnSpc>
            </a:pPr>
            <a:r>
              <a:rPr dirty="0" sz="3000" spc="-5">
                <a:latin typeface="Calibri"/>
                <a:cs typeface="Calibri"/>
              </a:rPr>
              <a:t>Can be used in </a:t>
            </a:r>
            <a:r>
              <a:rPr dirty="0" sz="3000" spc="-20">
                <a:latin typeface="Calibri"/>
                <a:cs typeface="Calibri"/>
              </a:rPr>
              <a:t>infants </a:t>
            </a:r>
            <a:r>
              <a:rPr dirty="0" sz="3000" spc="-15">
                <a:latin typeface="Calibri"/>
                <a:cs typeface="Calibri"/>
              </a:rPr>
              <a:t>after </a:t>
            </a:r>
            <a:r>
              <a:rPr dirty="0" sz="3000">
                <a:latin typeface="Calibri"/>
                <a:cs typeface="Calibri"/>
              </a:rPr>
              <a:t>6 </a:t>
            </a:r>
            <a:r>
              <a:rPr dirty="0" sz="3000" spc="-5">
                <a:latin typeface="Calibri"/>
                <a:cs typeface="Calibri"/>
              </a:rPr>
              <a:t>months of age  </a:t>
            </a:r>
            <a:r>
              <a:rPr dirty="0" sz="3000" spc="-15">
                <a:latin typeface="Calibri"/>
                <a:cs typeface="Calibri"/>
              </a:rPr>
              <a:t>Concomitant </a:t>
            </a:r>
            <a:r>
              <a:rPr dirty="0" sz="3000" spc="-20">
                <a:latin typeface="Calibri"/>
                <a:cs typeface="Calibri"/>
              </a:rPr>
              <a:t>soya protein </a:t>
            </a:r>
            <a:r>
              <a:rPr dirty="0" sz="3000" spc="-10">
                <a:latin typeface="Calibri"/>
                <a:cs typeface="Calibri"/>
              </a:rPr>
              <a:t>allergy </a:t>
            </a:r>
            <a:r>
              <a:rPr dirty="0" sz="3000" spc="-20">
                <a:latin typeface="Calibri"/>
                <a:cs typeface="Calibri"/>
              </a:rPr>
              <a:t>affects </a:t>
            </a:r>
            <a:r>
              <a:rPr dirty="0" sz="3000">
                <a:latin typeface="Calibri"/>
                <a:cs typeface="Calibri"/>
              </a:rPr>
              <a:t>about 1</a:t>
            </a:r>
            <a:r>
              <a:rPr dirty="0" sz="3000" spc="6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in</a:t>
            </a:r>
            <a:endParaRPr sz="3000">
              <a:latin typeface="Calibri"/>
              <a:cs typeface="Calibri"/>
            </a:endParaRPr>
          </a:p>
          <a:p>
            <a:pPr marL="12700" marR="5080">
              <a:lnSpc>
                <a:spcPts val="3240"/>
              </a:lnSpc>
              <a:spcBef>
                <a:spcPts val="50"/>
              </a:spcBef>
            </a:pPr>
            <a:r>
              <a:rPr dirty="0" sz="3000">
                <a:latin typeface="Calibri"/>
                <a:cs typeface="Calibri"/>
              </a:rPr>
              <a:t>10 </a:t>
            </a:r>
            <a:r>
              <a:rPr dirty="0" sz="3000" spc="-20">
                <a:latin typeface="Calibri"/>
                <a:cs typeface="Calibri"/>
              </a:rPr>
              <a:t>infants </a:t>
            </a:r>
            <a:r>
              <a:rPr dirty="0" sz="3000">
                <a:latin typeface="Calibri"/>
                <a:cs typeface="Calibri"/>
              </a:rPr>
              <a:t>with </a:t>
            </a:r>
            <a:r>
              <a:rPr dirty="0" sz="3000" spc="-30">
                <a:latin typeface="Calibri"/>
                <a:cs typeface="Calibri"/>
              </a:rPr>
              <a:t>cow’s </a:t>
            </a:r>
            <a:r>
              <a:rPr dirty="0" sz="3000" spc="-5">
                <a:latin typeface="Calibri"/>
                <a:cs typeface="Calibri"/>
              </a:rPr>
              <a:t>milk </a:t>
            </a:r>
            <a:r>
              <a:rPr dirty="0" sz="3000" spc="-35">
                <a:latin typeface="Calibri"/>
                <a:cs typeface="Calibri"/>
              </a:rPr>
              <a:t>allergy, </a:t>
            </a:r>
            <a:r>
              <a:rPr dirty="0" sz="3000" spc="-5">
                <a:latin typeface="Calibri"/>
                <a:cs typeface="Calibri"/>
              </a:rPr>
              <a:t>occurring </a:t>
            </a:r>
            <a:r>
              <a:rPr dirty="0" sz="3000" spc="-10">
                <a:latin typeface="Calibri"/>
                <a:cs typeface="Calibri"/>
              </a:rPr>
              <a:t>equally  </a:t>
            </a:r>
            <a:r>
              <a:rPr dirty="0" sz="3000">
                <a:latin typeface="Calibri"/>
                <a:cs typeface="Calibri"/>
              </a:rPr>
              <a:t>in IgE </a:t>
            </a:r>
            <a:r>
              <a:rPr dirty="0" sz="3000" spc="-10">
                <a:latin typeface="Calibri"/>
                <a:cs typeface="Calibri"/>
              </a:rPr>
              <a:t>mediated </a:t>
            </a:r>
            <a:r>
              <a:rPr dirty="0" sz="3000">
                <a:latin typeface="Calibri"/>
                <a:cs typeface="Calibri"/>
              </a:rPr>
              <a:t>and </a:t>
            </a:r>
            <a:r>
              <a:rPr dirty="0" sz="3000" spc="-5">
                <a:latin typeface="Calibri"/>
                <a:cs typeface="Calibri"/>
              </a:rPr>
              <a:t>non-IgE </a:t>
            </a:r>
            <a:r>
              <a:rPr dirty="0" sz="3000" spc="-10">
                <a:latin typeface="Calibri"/>
                <a:cs typeface="Calibri"/>
              </a:rPr>
              <a:t>mediated </a:t>
            </a:r>
            <a:r>
              <a:rPr dirty="0" sz="3000" spc="-30">
                <a:latin typeface="Calibri"/>
                <a:cs typeface="Calibri"/>
              </a:rPr>
              <a:t>cow’s </a:t>
            </a:r>
            <a:r>
              <a:rPr dirty="0" sz="3000" spc="-5">
                <a:latin typeface="Calibri"/>
                <a:cs typeface="Calibri"/>
              </a:rPr>
              <a:t>milk  </a:t>
            </a:r>
            <a:r>
              <a:rPr dirty="0" sz="3000" spc="-20">
                <a:latin typeface="Calibri"/>
                <a:cs typeface="Calibri"/>
              </a:rPr>
              <a:t>protein</a:t>
            </a:r>
            <a:r>
              <a:rPr dirty="0" sz="3000" spc="-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allergy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05961" y="47625"/>
            <a:ext cx="2056638" cy="2695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2140" y="2313178"/>
            <a:ext cx="7919720" cy="3781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Stable, </a:t>
            </a:r>
            <a:r>
              <a:rPr dirty="0" sz="3000" spc="-5">
                <a:latin typeface="Calibri"/>
                <a:cs typeface="Calibri"/>
              </a:rPr>
              <a:t>less </a:t>
            </a:r>
            <a:r>
              <a:rPr dirty="0" sz="3000" spc="-10">
                <a:latin typeface="Calibri"/>
                <a:cs typeface="Calibri"/>
              </a:rPr>
              <a:t>allergenic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food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Enzymatic </a:t>
            </a:r>
            <a:r>
              <a:rPr dirty="0" sz="3000" spc="-15">
                <a:latin typeface="Calibri"/>
                <a:cs typeface="Calibri"/>
              </a:rPr>
              <a:t>proteolysis </a:t>
            </a:r>
            <a:r>
              <a:rPr dirty="0" sz="3000" spc="-5">
                <a:latin typeface="Calibri"/>
                <a:cs typeface="Calibri"/>
              </a:rPr>
              <a:t>of rice</a:t>
            </a:r>
            <a:r>
              <a:rPr dirty="0" sz="3000" spc="-2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protein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10">
                <a:latin typeface="Calibri"/>
                <a:cs typeface="Calibri"/>
              </a:rPr>
              <a:t>Fortification </a:t>
            </a:r>
            <a:r>
              <a:rPr dirty="0" sz="3000">
                <a:latin typeface="Calibri"/>
                <a:cs typeface="Calibri"/>
              </a:rPr>
              <a:t>with </a:t>
            </a:r>
            <a:r>
              <a:rPr dirty="0" sz="3000" spc="-5">
                <a:latin typeface="Calibri"/>
                <a:cs typeface="Calibri"/>
              </a:rPr>
              <a:t>(ess. </a:t>
            </a:r>
            <a:r>
              <a:rPr dirty="0" sz="3000">
                <a:latin typeface="Calibri"/>
                <a:cs typeface="Calibri"/>
              </a:rPr>
              <a:t>AA </a:t>
            </a:r>
            <a:r>
              <a:rPr dirty="0" sz="3000" spc="-20">
                <a:latin typeface="Calibri"/>
                <a:cs typeface="Calibri"/>
              </a:rPr>
              <a:t>,Fe </a:t>
            </a:r>
            <a:r>
              <a:rPr dirty="0" sz="3000">
                <a:latin typeface="Calibri"/>
                <a:cs typeface="Calibri"/>
              </a:rPr>
              <a:t>,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 spc="-5">
                <a:latin typeface="Calibri"/>
                <a:cs typeface="Calibri"/>
              </a:rPr>
              <a:t>Zn)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No </a:t>
            </a:r>
            <a:r>
              <a:rPr dirty="0" sz="3000" spc="-10">
                <a:latin typeface="Calibri"/>
                <a:cs typeface="Calibri"/>
              </a:rPr>
              <a:t>growth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issues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25">
                <a:latin typeface="Calibri"/>
                <a:cs typeface="Calibri"/>
              </a:rPr>
              <a:t>Safe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case of Cow`s milk </a:t>
            </a:r>
            <a:r>
              <a:rPr dirty="0" sz="3000">
                <a:latin typeface="Calibri"/>
                <a:cs typeface="Calibri"/>
              </a:rPr>
              <a:t>and </a:t>
            </a:r>
            <a:r>
              <a:rPr dirty="0" sz="3000" spc="-5">
                <a:latin typeface="Calibri"/>
                <a:cs typeface="Calibri"/>
              </a:rPr>
              <a:t>soy </a:t>
            </a:r>
            <a:r>
              <a:rPr dirty="0" sz="3000" spc="-15">
                <a:latin typeface="Calibri"/>
                <a:cs typeface="Calibri"/>
              </a:rPr>
              <a:t>protein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allergy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90">
                <a:latin typeface="Calibri"/>
                <a:cs typeface="Calibri"/>
              </a:rPr>
              <a:t>Ten </a:t>
            </a:r>
            <a:r>
              <a:rPr dirty="0" sz="3000" spc="-20">
                <a:latin typeface="Calibri"/>
                <a:cs typeface="Calibri"/>
              </a:rPr>
              <a:t>years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use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3000" spc="-5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availability </a:t>
            </a:r>
            <a:r>
              <a:rPr dirty="0" sz="3000">
                <a:latin typeface="Calibri"/>
                <a:cs typeface="Calibri"/>
              </a:rPr>
              <a:t>is an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issue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57600" y="70993"/>
            <a:ext cx="1828800" cy="21388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2417"/>
            <a:ext cx="9126599" cy="6686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0764" rIns="0" bIns="0" rtlCol="0" vert="horz">
            <a:spAutoFit/>
          </a:bodyPr>
          <a:lstStyle/>
          <a:p>
            <a:pPr marL="1784985">
              <a:lnSpc>
                <a:spcPct val="100000"/>
              </a:lnSpc>
            </a:pPr>
            <a:r>
              <a:rPr dirty="0" sz="4400"/>
              <a:t>Milk</a:t>
            </a:r>
            <a:r>
              <a:rPr dirty="0" sz="4400" spc="-70"/>
              <a:t> </a:t>
            </a:r>
            <a:r>
              <a:rPr dirty="0" sz="4400" spc="-15"/>
              <a:t>reintroduction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633473"/>
            <a:ext cx="8062595" cy="4116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21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The speed </a:t>
            </a:r>
            <a:r>
              <a:rPr dirty="0" sz="2500" spc="-5">
                <a:latin typeface="Calibri"/>
                <a:cs typeface="Calibri"/>
              </a:rPr>
              <a:t>with which this </a:t>
            </a:r>
            <a:r>
              <a:rPr dirty="0" sz="2500" spc="-10">
                <a:latin typeface="Calibri"/>
                <a:cs typeface="Calibri"/>
              </a:rPr>
              <a:t>tolerance develops</a:t>
            </a:r>
            <a:r>
              <a:rPr dirty="0" sz="2500" spc="6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varies</a:t>
            </a:r>
            <a:endParaRPr sz="2500">
              <a:latin typeface="Calibri"/>
              <a:cs typeface="Calibri"/>
            </a:endParaRPr>
          </a:p>
          <a:p>
            <a:pPr marL="355600">
              <a:lnSpc>
                <a:spcPts val="2400"/>
              </a:lnSpc>
            </a:pPr>
            <a:r>
              <a:rPr dirty="0" sz="2500" spc="-30">
                <a:latin typeface="Calibri"/>
                <a:cs typeface="Calibri"/>
              </a:rPr>
              <a:t>greatly, </a:t>
            </a:r>
            <a:r>
              <a:rPr dirty="0" sz="2500" spc="-5">
                <a:latin typeface="Calibri"/>
                <a:cs typeface="Calibri"/>
              </a:rPr>
              <a:t>so the </a:t>
            </a:r>
            <a:r>
              <a:rPr dirty="0" sz="2500" spc="-10">
                <a:latin typeface="Calibri"/>
                <a:cs typeface="Calibri"/>
              </a:rPr>
              <a:t>appropriateness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>
                <a:latin typeface="Calibri"/>
                <a:cs typeface="Calibri"/>
              </a:rPr>
              <a:t>timing </a:t>
            </a:r>
            <a:r>
              <a:rPr dirty="0" sz="2500" spc="-5">
                <a:latin typeface="Calibri"/>
                <a:cs typeface="Calibri"/>
              </a:rPr>
              <a:t>of</a:t>
            </a:r>
            <a:r>
              <a:rPr dirty="0" sz="2500" spc="-10">
                <a:latin typeface="Calibri"/>
                <a:cs typeface="Calibri"/>
              </a:rPr>
              <a:t> reintroduction</a:t>
            </a:r>
            <a:endParaRPr sz="2500">
              <a:latin typeface="Calibri"/>
              <a:cs typeface="Calibri"/>
            </a:endParaRPr>
          </a:p>
          <a:p>
            <a:pPr marL="355600">
              <a:lnSpc>
                <a:spcPts val="2700"/>
              </a:lnSpc>
            </a:pPr>
            <a:r>
              <a:rPr dirty="0" sz="2500" spc="-10">
                <a:latin typeface="Calibri"/>
                <a:cs typeface="Calibri"/>
              </a:rPr>
              <a:t>should </a:t>
            </a:r>
            <a:r>
              <a:rPr dirty="0" sz="2500" spc="-5">
                <a:latin typeface="Calibri"/>
                <a:cs typeface="Calibri"/>
              </a:rPr>
              <a:t>be individually</a:t>
            </a:r>
            <a:r>
              <a:rPr dirty="0" sz="250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assessed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Re-evaluation </a:t>
            </a:r>
            <a:r>
              <a:rPr dirty="0" sz="2500" spc="-5">
                <a:latin typeface="Calibri"/>
                <a:cs typeface="Calibri"/>
              </a:rPr>
              <a:t>every 6</a:t>
            </a:r>
            <a:r>
              <a:rPr dirty="0" sz="2500" spc="-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months</a:t>
            </a:r>
            <a:endParaRPr sz="2500">
              <a:latin typeface="Calibri"/>
              <a:cs typeface="Calibri"/>
            </a:endParaRPr>
          </a:p>
          <a:p>
            <a:pPr marL="355600" marR="33020" indent="-34290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Non- IgE </a:t>
            </a:r>
            <a:r>
              <a:rPr dirty="0" sz="2500" spc="-10">
                <a:latin typeface="Calibri"/>
                <a:cs typeface="Calibri"/>
              </a:rPr>
              <a:t>mediated </a:t>
            </a:r>
            <a:r>
              <a:rPr dirty="0" sz="2500" spc="-5">
                <a:latin typeface="Calibri"/>
                <a:cs typeface="Calibri"/>
              </a:rPr>
              <a:t>allergy will </a:t>
            </a:r>
            <a:r>
              <a:rPr dirty="0" sz="2500" spc="-10">
                <a:latin typeface="Calibri"/>
                <a:cs typeface="Calibri"/>
              </a:rPr>
              <a:t>resolve more rapidly </a:t>
            </a:r>
            <a:r>
              <a:rPr dirty="0" sz="2500" spc="-5">
                <a:latin typeface="Calibri"/>
                <a:cs typeface="Calibri"/>
              </a:rPr>
              <a:t>than IgE  </a:t>
            </a:r>
            <a:r>
              <a:rPr dirty="0" sz="2500" spc="-10">
                <a:latin typeface="Calibri"/>
                <a:cs typeface="Calibri"/>
              </a:rPr>
              <a:t>mediated</a:t>
            </a:r>
            <a:r>
              <a:rPr dirty="0" sz="2500" spc="-6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allergy</a:t>
            </a:r>
            <a:endParaRPr sz="2500">
              <a:latin typeface="Calibri"/>
              <a:cs typeface="Calibri"/>
            </a:endParaRPr>
          </a:p>
          <a:p>
            <a:pPr marL="355600" marR="858519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Dropping </a:t>
            </a:r>
            <a:r>
              <a:rPr dirty="0" sz="2500" spc="-5">
                <a:latin typeface="Calibri"/>
                <a:cs typeface="Calibri"/>
              </a:rPr>
              <a:t>in the </a:t>
            </a:r>
            <a:r>
              <a:rPr dirty="0" sz="2500" spc="-10">
                <a:latin typeface="Calibri"/>
                <a:cs typeface="Calibri"/>
              </a:rPr>
              <a:t>sIgE level </a:t>
            </a:r>
            <a:r>
              <a:rPr dirty="0" sz="2500" spc="-5">
                <a:latin typeface="Calibri"/>
                <a:cs typeface="Calibri"/>
              </a:rPr>
              <a:t>/ smaller </a:t>
            </a:r>
            <a:r>
              <a:rPr dirty="0" sz="2500" spc="-10">
                <a:latin typeface="Calibri"/>
                <a:cs typeface="Calibri"/>
              </a:rPr>
              <a:t>SPT </a:t>
            </a:r>
            <a:r>
              <a:rPr dirty="0" sz="2500" spc="-5">
                <a:latin typeface="Calibri"/>
                <a:cs typeface="Calibri"/>
              </a:rPr>
              <a:t>wheel </a:t>
            </a:r>
            <a:r>
              <a:rPr dirty="0" sz="2500" spc="-10">
                <a:latin typeface="Calibri"/>
                <a:cs typeface="Calibri"/>
              </a:rPr>
              <a:t>predict  achievement </a:t>
            </a:r>
            <a:r>
              <a:rPr dirty="0" sz="2500" spc="-5">
                <a:latin typeface="Calibri"/>
                <a:cs typeface="Calibri"/>
              </a:rPr>
              <a:t>of</a:t>
            </a:r>
            <a:r>
              <a:rPr dirty="0" sz="2500" spc="-2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tolerance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5">
                <a:latin typeface="Calibri"/>
                <a:cs typeface="Calibri"/>
              </a:rPr>
              <a:t>Home </a:t>
            </a:r>
            <a:r>
              <a:rPr dirty="0" sz="2500" spc="-40">
                <a:latin typeface="Calibri"/>
                <a:cs typeface="Calibri"/>
              </a:rPr>
              <a:t>Vs. </a:t>
            </a:r>
            <a:r>
              <a:rPr dirty="0" sz="2500" spc="-10">
                <a:latin typeface="Calibri"/>
                <a:cs typeface="Calibri"/>
              </a:rPr>
              <a:t>Hospital</a:t>
            </a:r>
            <a:r>
              <a:rPr dirty="0" sz="2500" spc="-4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reintroduction</a:t>
            </a:r>
            <a:endParaRPr sz="25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30">
                <a:latin typeface="Calibri"/>
                <a:cs typeface="Calibri"/>
              </a:rPr>
              <a:t>Very </a:t>
            </a:r>
            <a:r>
              <a:rPr dirty="0" sz="2500" spc="-10">
                <a:latin typeface="Calibri"/>
                <a:cs typeface="Calibri"/>
              </a:rPr>
              <a:t>slow </a:t>
            </a:r>
            <a:r>
              <a:rPr dirty="0" sz="2500" spc="-5">
                <a:latin typeface="Calibri"/>
                <a:cs typeface="Calibri"/>
              </a:rPr>
              <a:t>and meticulous</a:t>
            </a:r>
            <a:r>
              <a:rPr dirty="0" sz="2500" spc="-10">
                <a:latin typeface="Calibri"/>
                <a:cs typeface="Calibri"/>
              </a:rPr>
              <a:t> process</a:t>
            </a:r>
            <a:endParaRPr sz="2500">
              <a:latin typeface="Calibri"/>
              <a:cs typeface="Calibri"/>
            </a:endParaRPr>
          </a:p>
          <a:p>
            <a:pPr marL="355600" marR="31750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500" spc="-10">
                <a:latin typeface="Calibri"/>
                <a:cs typeface="Calibri"/>
              </a:rPr>
              <a:t>Counseling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 spc="-10">
                <a:latin typeface="Calibri"/>
                <a:cs typeface="Calibri"/>
              </a:rPr>
              <a:t>training </a:t>
            </a:r>
            <a:r>
              <a:rPr dirty="0" sz="2500" spc="-5">
                <a:latin typeface="Calibri"/>
                <a:cs typeface="Calibri"/>
              </a:rPr>
              <a:t>of </a:t>
            </a:r>
            <a:r>
              <a:rPr dirty="0" sz="2500" spc="-15">
                <a:latin typeface="Calibri"/>
                <a:cs typeface="Calibri"/>
              </a:rPr>
              <a:t>parents </a:t>
            </a:r>
            <a:r>
              <a:rPr dirty="0" sz="2500" spc="-20">
                <a:latin typeface="Calibri"/>
                <a:cs typeface="Calibri"/>
              </a:rPr>
              <a:t>play </a:t>
            </a:r>
            <a:r>
              <a:rPr dirty="0" sz="2500" spc="-5">
                <a:latin typeface="Calibri"/>
                <a:cs typeface="Calibri"/>
              </a:rPr>
              <a:t>an </a:t>
            </a:r>
            <a:r>
              <a:rPr dirty="0" sz="2500" spc="-10">
                <a:latin typeface="Calibri"/>
                <a:cs typeface="Calibri"/>
              </a:rPr>
              <a:t>important </a:t>
            </a:r>
            <a:r>
              <a:rPr dirty="0" sz="2500" spc="-15">
                <a:latin typeface="Calibri"/>
                <a:cs typeface="Calibri"/>
              </a:rPr>
              <a:t>role </a:t>
            </a:r>
            <a:r>
              <a:rPr dirty="0" sz="2500" spc="-5">
                <a:latin typeface="Calibri"/>
                <a:cs typeface="Calibri"/>
              </a:rPr>
              <a:t>in  achieving the</a:t>
            </a:r>
            <a:r>
              <a:rPr dirty="0" sz="2500" spc="-3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tolerance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1539" rIns="0" bIns="0" rtlCol="0" vert="horz">
            <a:spAutoFit/>
          </a:bodyPr>
          <a:lstStyle/>
          <a:p>
            <a:pPr marL="2768600">
              <a:lnSpc>
                <a:spcPct val="100000"/>
              </a:lnSpc>
            </a:pPr>
            <a:r>
              <a:rPr dirty="0" sz="4000" spc="-5"/>
              <a:t>Milk</a:t>
            </a:r>
            <a:r>
              <a:rPr dirty="0" sz="4000" spc="-95"/>
              <a:t> </a:t>
            </a:r>
            <a:r>
              <a:rPr dirty="0" sz="4000" spc="-5"/>
              <a:t>Ladder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409955" y="4239767"/>
            <a:ext cx="2151888" cy="2075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3776" y="4616196"/>
            <a:ext cx="2034539" cy="13883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57200" y="4267200"/>
            <a:ext cx="2057400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67355" y="3553967"/>
            <a:ext cx="2151888" cy="2761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46020" y="3998976"/>
            <a:ext cx="2244852" cy="19370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14600" y="3581400"/>
            <a:ext cx="2057400" cy="2667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669028" y="3597529"/>
            <a:ext cx="1862455" cy="1945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Products</a:t>
            </a:r>
            <a:r>
              <a:rPr dirty="0" sz="18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containing 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cow’s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milk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protein 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like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cheese,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yogurts, chocolate,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puddings,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etc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, up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heat processed  whole 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cow’s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milk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54114" y="3605148"/>
            <a:ext cx="1809114" cy="1396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Consumption of  fresh milk</a:t>
            </a:r>
            <a:r>
              <a:rPr dirty="0" sz="18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products 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as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ice-cream, 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uncooked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dairy 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products,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etc.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52437" y="3576637"/>
          <a:ext cx="4129404" cy="2676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057400"/>
              </a:tblGrid>
              <a:tr h="685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2438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Stage</a:t>
                      </a:r>
                      <a:r>
                        <a:rPr dirty="0" sz="18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7C5F9F"/>
                      </a:solidFill>
                      <a:prstDash val="solid"/>
                    </a:lnR>
                    <a:lnB w="9525">
                      <a:solidFill>
                        <a:srgbClr val="97B853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107314" marR="99060" indent="-1905">
                        <a:lnSpc>
                          <a:spcPct val="100000"/>
                        </a:lnSpc>
                      </a:pPr>
                      <a:r>
                        <a:rPr dirty="0" sz="1800" spc="-10">
                          <a:latin typeface="Calibri"/>
                          <a:cs typeface="Calibri"/>
                        </a:rPr>
                        <a:t>Larger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quantities of  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baked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cookies,  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cakes,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muffins, 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waffles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or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products  containing  margarine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or</a:t>
                      </a:r>
                      <a:r>
                        <a:rPr dirty="0" sz="180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butter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7C5F9F"/>
                      </a:solidFill>
                      <a:prstDash val="solid"/>
                    </a:lnL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</a:tr>
              <a:tr h="1981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212090" marR="203835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r>
                        <a:rPr dirty="0" sz="1800" spc="-5">
                          <a:latin typeface="Calibri"/>
                          <a:cs typeface="Calibri"/>
                        </a:rPr>
                        <a:t>Smaller</a:t>
                      </a:r>
                      <a:r>
                        <a:rPr dirty="0" sz="18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amounts,  </a:t>
                      </a:r>
                      <a:r>
                        <a:rPr dirty="0" sz="1800" spc="-15">
                          <a:latin typeface="Calibri"/>
                          <a:cs typeface="Calibri"/>
                        </a:rPr>
                        <a:t>baked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dairy  </a:t>
                      </a:r>
                      <a:r>
                        <a:rPr dirty="0" sz="1800" spc="-10">
                          <a:latin typeface="Calibri"/>
                          <a:cs typeface="Calibri"/>
                        </a:rPr>
                        <a:t>products, </a:t>
                      </a:r>
                      <a:r>
                        <a:rPr dirty="0" sz="1800">
                          <a:latin typeface="Calibri"/>
                          <a:cs typeface="Calibri"/>
                        </a:rPr>
                        <a:t>and  </a:t>
                      </a:r>
                      <a:r>
                        <a:rPr dirty="0" sz="1800" spc="-5">
                          <a:latin typeface="Calibri"/>
                          <a:cs typeface="Calibri"/>
                        </a:rPr>
                        <a:t>matrix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97B853"/>
                      </a:solidFill>
                      <a:prstDash val="solid"/>
                    </a:lnL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97B853"/>
                      </a:solidFill>
                      <a:prstDash val="solid"/>
                    </a:lnT>
                    <a:lnB w="9525">
                      <a:solidFill>
                        <a:srgbClr val="97B853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7C5F9F"/>
                      </a:solidFill>
                      <a:prstDash val="solid"/>
                    </a:lnL>
                    <a:lnR w="9525">
                      <a:solidFill>
                        <a:srgbClr val="7C5F9F"/>
                      </a:solidFill>
                      <a:prstDash val="solid"/>
                    </a:lnR>
                    <a:lnT w="9525">
                      <a:solidFill>
                        <a:srgbClr val="7C5F9F"/>
                      </a:solidFill>
                      <a:prstDash val="solid"/>
                    </a:lnT>
                    <a:lnB w="9525">
                      <a:solidFill>
                        <a:srgbClr val="7C5F9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4500371" y="2874264"/>
            <a:ext cx="2253996" cy="344119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585204" y="2340864"/>
            <a:ext cx="2199131" cy="397459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95985" y="948182"/>
            <a:ext cx="7952105" cy="2429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88489" marR="5080" indent="-1876425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Stepwise </a:t>
            </a:r>
            <a:r>
              <a:rPr dirty="0" sz="2400" spc="-10">
                <a:latin typeface="Calibri"/>
                <a:cs typeface="Calibri"/>
              </a:rPr>
              <a:t>movement </a:t>
            </a:r>
            <a:r>
              <a:rPr dirty="0" sz="2400" spc="-15">
                <a:latin typeface="Calibri"/>
                <a:cs typeface="Calibri"/>
              </a:rPr>
              <a:t>from </a:t>
            </a:r>
            <a:r>
              <a:rPr dirty="0" sz="2400" spc="-10">
                <a:latin typeface="Calibri"/>
                <a:cs typeface="Calibri"/>
              </a:rPr>
              <a:t>more denatured/ Low </a:t>
            </a:r>
            <a:r>
              <a:rPr dirty="0" sz="2400" spc="-15">
                <a:latin typeface="Calibri"/>
                <a:cs typeface="Calibri"/>
              </a:rPr>
              <a:t>protein </a:t>
            </a:r>
            <a:r>
              <a:rPr dirty="0" sz="2400" spc="-5">
                <a:latin typeface="Calibri"/>
                <a:cs typeface="Calibri"/>
              </a:rPr>
              <a:t>dose </a:t>
            </a:r>
            <a:r>
              <a:rPr dirty="0" sz="2400" spc="-15">
                <a:latin typeface="Calibri"/>
                <a:cs typeface="Calibri"/>
              </a:rPr>
              <a:t>to  </a:t>
            </a:r>
            <a:r>
              <a:rPr dirty="0" sz="2400">
                <a:latin typeface="Calibri"/>
                <a:cs typeface="Calibri"/>
              </a:rPr>
              <a:t>less </a:t>
            </a:r>
            <a:r>
              <a:rPr dirty="0" sz="2400" spc="-10">
                <a:latin typeface="Calibri"/>
                <a:cs typeface="Calibri"/>
              </a:rPr>
              <a:t>denatured/ </a:t>
            </a:r>
            <a:r>
              <a:rPr dirty="0" sz="2400" spc="-5">
                <a:latin typeface="Calibri"/>
                <a:cs typeface="Calibri"/>
              </a:rPr>
              <a:t>high </a:t>
            </a:r>
            <a:r>
              <a:rPr dirty="0" sz="2400" spc="-15">
                <a:latin typeface="Calibri"/>
                <a:cs typeface="Calibri"/>
              </a:rPr>
              <a:t>protein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dose</a:t>
            </a:r>
            <a:endParaRPr sz="2400">
              <a:latin typeface="Calibri"/>
              <a:cs typeface="Calibri"/>
            </a:endParaRPr>
          </a:p>
          <a:p>
            <a:pPr algn="r" marR="840740">
              <a:lnSpc>
                <a:spcPct val="100000"/>
              </a:lnSpc>
              <a:spcBef>
                <a:spcPts val="1420"/>
              </a:spcBef>
            </a:pPr>
            <a:r>
              <a:rPr dirty="0" sz="1800" spc="-10">
                <a:latin typeface="Calibri"/>
                <a:cs typeface="Calibri"/>
              </a:rPr>
              <a:t>Stage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IV</a:t>
            </a:r>
            <a:endParaRPr sz="1800">
              <a:latin typeface="Calibri"/>
              <a:cs typeface="Calibri"/>
            </a:endParaRPr>
          </a:p>
          <a:p>
            <a:pPr marL="4372610">
              <a:lnSpc>
                <a:spcPct val="100000"/>
              </a:lnSpc>
              <a:spcBef>
                <a:spcPts val="1440"/>
              </a:spcBef>
            </a:pPr>
            <a:r>
              <a:rPr dirty="0" sz="1800" spc="-10">
                <a:latin typeface="Calibri"/>
                <a:cs typeface="Calibri"/>
              </a:rPr>
              <a:t>Stage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III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Times New Roman"/>
              <a:cs typeface="Times New Roman"/>
            </a:endParaRPr>
          </a:p>
          <a:p>
            <a:pPr marL="259207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Stage</a:t>
            </a:r>
            <a:r>
              <a:rPr dirty="0" sz="1800" spc="-8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II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6364287"/>
            <a:ext cx="2865374" cy="49371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761" y="47752"/>
            <a:ext cx="2286000" cy="711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spc="-10"/>
              <a:t>Probiotics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90069" y="914400"/>
            <a:ext cx="882015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739" y="4243704"/>
            <a:ext cx="8430260" cy="2499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5080">
              <a:lnSpc>
                <a:spcPct val="110000"/>
              </a:lnSpc>
            </a:pPr>
            <a:r>
              <a:rPr dirty="0" sz="3000" spc="-15">
                <a:latin typeface="Calibri"/>
                <a:cs typeface="Calibri"/>
              </a:rPr>
              <a:t>Evidence </a:t>
            </a:r>
            <a:r>
              <a:rPr dirty="0" sz="3000" spc="-10">
                <a:latin typeface="Calibri"/>
                <a:cs typeface="Calibri"/>
              </a:rPr>
              <a:t>showed that probiotics </a:t>
            </a:r>
            <a:r>
              <a:rPr dirty="0" sz="3000" spc="-20">
                <a:latin typeface="Calibri"/>
                <a:cs typeface="Calibri"/>
              </a:rPr>
              <a:t>may </a:t>
            </a:r>
            <a:r>
              <a:rPr dirty="0" sz="3000" spc="-15">
                <a:latin typeface="Calibri"/>
                <a:cs typeface="Calibri"/>
              </a:rPr>
              <a:t>promote </a:t>
            </a:r>
            <a:r>
              <a:rPr dirty="0" sz="3000">
                <a:latin typeface="Calibri"/>
                <a:cs typeface="Calibri"/>
              </a:rPr>
              <a:t>the  gut immune </a:t>
            </a:r>
            <a:r>
              <a:rPr dirty="0" sz="3000" spc="-10">
                <a:latin typeface="Calibri"/>
                <a:cs typeface="Calibri"/>
              </a:rPr>
              <a:t>regulation </a:t>
            </a:r>
            <a:r>
              <a:rPr dirty="0" sz="3000" spc="-5">
                <a:latin typeface="Calibri"/>
                <a:cs typeface="Calibri"/>
              </a:rPr>
              <a:t>and </a:t>
            </a:r>
            <a:r>
              <a:rPr dirty="0" sz="3000">
                <a:latin typeface="Calibri"/>
                <a:cs typeface="Calibri"/>
              </a:rPr>
              <a:t>the </a:t>
            </a:r>
            <a:r>
              <a:rPr dirty="0" sz="3000" spc="-10">
                <a:latin typeface="Calibri"/>
                <a:cs typeface="Calibri"/>
              </a:rPr>
              <a:t>allergenic </a:t>
            </a:r>
            <a:r>
              <a:rPr dirty="0" sz="3000" spc="-15">
                <a:latin typeface="Calibri"/>
                <a:cs typeface="Calibri"/>
              </a:rPr>
              <a:t>tolerance  </a:t>
            </a:r>
            <a:r>
              <a:rPr dirty="0" sz="3000">
                <a:latin typeface="Calibri"/>
                <a:cs typeface="Calibri"/>
              </a:rPr>
              <a:t>eHF </a:t>
            </a:r>
            <a:r>
              <a:rPr dirty="0" sz="3000" spc="-10">
                <a:latin typeface="Calibri"/>
                <a:cs typeface="Calibri"/>
              </a:rPr>
              <a:t>supplemented </a:t>
            </a:r>
            <a:r>
              <a:rPr dirty="0" sz="3000">
                <a:latin typeface="Calibri"/>
                <a:cs typeface="Calibri"/>
              </a:rPr>
              <a:t>with </a:t>
            </a:r>
            <a:r>
              <a:rPr dirty="0" sz="3000" spc="-5">
                <a:latin typeface="Calibri"/>
                <a:cs typeface="Calibri"/>
              </a:rPr>
              <a:t>L. </a:t>
            </a:r>
            <a:r>
              <a:rPr dirty="0" sz="3000">
                <a:latin typeface="Calibri"/>
                <a:cs typeface="Calibri"/>
              </a:rPr>
              <a:t>GG </a:t>
            </a:r>
            <a:r>
              <a:rPr dirty="0" sz="3000" spc="-5">
                <a:latin typeface="Calibri"/>
                <a:cs typeface="Calibri"/>
              </a:rPr>
              <a:t>induce </a:t>
            </a:r>
            <a:r>
              <a:rPr dirty="0" sz="3000" spc="-20">
                <a:latin typeface="Calibri"/>
                <a:cs typeface="Calibri"/>
              </a:rPr>
              <a:t>oral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tolerance</a:t>
            </a:r>
            <a:endParaRPr sz="3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dirty="0" sz="3000" spc="-10">
                <a:latin typeface="Calibri"/>
                <a:cs typeface="Calibri"/>
              </a:rPr>
              <a:t>more </a:t>
            </a:r>
            <a:r>
              <a:rPr dirty="0" sz="3000">
                <a:latin typeface="Calibri"/>
                <a:cs typeface="Calibri"/>
              </a:rPr>
              <a:t>than </a:t>
            </a:r>
            <a:r>
              <a:rPr dirty="0" sz="3000" spc="-10">
                <a:latin typeface="Calibri"/>
                <a:cs typeface="Calibri"/>
              </a:rPr>
              <a:t>non-supplemented</a:t>
            </a:r>
            <a:r>
              <a:rPr dirty="0" sz="3000" spc="-5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formula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dirty="0" sz="1800">
                <a:latin typeface="Calibri"/>
                <a:cs typeface="Calibri"/>
              </a:rPr>
              <a:t>J </a:t>
            </a:r>
            <a:r>
              <a:rPr dirty="0" sz="1800" spc="-10">
                <a:latin typeface="Calibri"/>
                <a:cs typeface="Calibri"/>
              </a:rPr>
              <a:t>Pediatr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163:771–777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43200" y="104267"/>
            <a:ext cx="3505200" cy="34009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57400" y="4711065"/>
            <a:ext cx="5257800" cy="13849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730120" y="3528441"/>
            <a:ext cx="5835650" cy="2591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2800" spc="-10">
                <a:latin typeface="Calibri"/>
                <a:cs typeface="Calibri"/>
              </a:rPr>
              <a:t>Cow`s </a:t>
            </a:r>
            <a:r>
              <a:rPr dirty="0" sz="2800" spc="-5">
                <a:latin typeface="Calibri"/>
                <a:cs typeface="Calibri"/>
              </a:rPr>
              <a:t>milk </a:t>
            </a:r>
            <a:r>
              <a:rPr dirty="0" sz="2800" spc="-15">
                <a:latin typeface="Calibri"/>
                <a:cs typeface="Calibri"/>
              </a:rPr>
              <a:t>protein </a:t>
            </a:r>
            <a:r>
              <a:rPr dirty="0" sz="2800" spc="-10">
                <a:latin typeface="Calibri"/>
                <a:cs typeface="Calibri"/>
              </a:rPr>
              <a:t>Allergic </a:t>
            </a:r>
            <a:r>
              <a:rPr dirty="0" sz="2800" spc="-20">
                <a:latin typeface="Calibri"/>
                <a:cs typeface="Calibri"/>
              </a:rPr>
              <a:t>infants are at  </a:t>
            </a:r>
            <a:r>
              <a:rPr dirty="0" sz="2800" spc="-10">
                <a:latin typeface="Calibri"/>
                <a:cs typeface="Calibri"/>
              </a:rPr>
              <a:t>increased risk </a:t>
            </a:r>
            <a:r>
              <a:rPr dirty="0" sz="2800" spc="-5">
                <a:latin typeface="Calibri"/>
                <a:cs typeface="Calibri"/>
              </a:rPr>
              <a:t>of </a:t>
            </a:r>
            <a:r>
              <a:rPr dirty="0" sz="2800" spc="-20">
                <a:latin typeface="Calibri"/>
                <a:cs typeface="Calibri"/>
              </a:rPr>
              <a:t>failure </a:t>
            </a:r>
            <a:r>
              <a:rPr dirty="0" sz="2800" spc="-15">
                <a:latin typeface="Calibri"/>
                <a:cs typeface="Calibri"/>
              </a:rPr>
              <a:t>to</a:t>
            </a:r>
            <a:r>
              <a:rPr dirty="0" sz="2800" spc="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thrive: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Times New Roman"/>
              <a:cs typeface="Times New Roman"/>
            </a:endParaRPr>
          </a:p>
          <a:p>
            <a:pPr algn="ctr" marL="76200">
              <a:lnSpc>
                <a:spcPct val="100000"/>
              </a:lnSpc>
            </a:pPr>
            <a:r>
              <a:rPr dirty="0" sz="2800" spc="-565">
                <a:latin typeface="Calibri"/>
                <a:cs typeface="Calibri"/>
              </a:rPr>
              <a:t>Mo</a:t>
            </a:r>
            <a:r>
              <a:rPr dirty="0" baseline="-11904" sz="4200" spc="-847">
                <a:latin typeface="Calibri"/>
                <a:cs typeface="Calibri"/>
              </a:rPr>
              <a:t>1</a:t>
            </a:r>
            <a:r>
              <a:rPr dirty="0" sz="2800" spc="-565">
                <a:latin typeface="Calibri"/>
                <a:cs typeface="Calibri"/>
              </a:rPr>
              <a:t>r</a:t>
            </a:r>
            <a:r>
              <a:rPr dirty="0" baseline="-11904" sz="4200" spc="-847">
                <a:latin typeface="Calibri"/>
                <a:cs typeface="Calibri"/>
              </a:rPr>
              <a:t>.</a:t>
            </a:r>
            <a:r>
              <a:rPr dirty="0" sz="2800" spc="-565">
                <a:latin typeface="Calibri"/>
                <a:cs typeface="Calibri"/>
              </a:rPr>
              <a:t>e</a:t>
            </a:r>
            <a:r>
              <a:rPr dirty="0" baseline="-11904" sz="4200" spc="-847">
                <a:latin typeface="Calibri"/>
                <a:cs typeface="Calibri"/>
              </a:rPr>
              <a:t>In</a:t>
            </a:r>
            <a:r>
              <a:rPr dirty="0" sz="2800" spc="-565">
                <a:latin typeface="Calibri"/>
                <a:cs typeface="Calibri"/>
              </a:rPr>
              <a:t>p</a:t>
            </a:r>
            <a:r>
              <a:rPr dirty="0" baseline="-11904" sz="4200" spc="-847">
                <a:latin typeface="Calibri"/>
                <a:cs typeface="Calibri"/>
              </a:rPr>
              <a:t>a</a:t>
            </a:r>
            <a:r>
              <a:rPr dirty="0" sz="2800" spc="-565">
                <a:latin typeface="Calibri"/>
                <a:cs typeface="Calibri"/>
              </a:rPr>
              <a:t>ro</a:t>
            </a:r>
            <a:r>
              <a:rPr dirty="0" baseline="-11904" sz="4200" spc="-847">
                <a:latin typeface="Calibri"/>
                <a:cs typeface="Calibri"/>
              </a:rPr>
              <a:t>p</a:t>
            </a:r>
            <a:r>
              <a:rPr dirty="0" sz="2800" spc="-565">
                <a:latin typeface="Calibri"/>
                <a:cs typeface="Calibri"/>
              </a:rPr>
              <a:t>n</a:t>
            </a:r>
            <a:r>
              <a:rPr dirty="0" baseline="-11904" sz="4200" spc="-847">
                <a:latin typeface="Calibri"/>
                <a:cs typeface="Calibri"/>
              </a:rPr>
              <a:t>p</a:t>
            </a:r>
            <a:r>
              <a:rPr dirty="0" sz="2800" spc="-565">
                <a:latin typeface="Calibri"/>
                <a:cs typeface="Calibri"/>
              </a:rPr>
              <a:t>o</a:t>
            </a:r>
            <a:r>
              <a:rPr dirty="0" baseline="-11904" sz="4200" spc="-847">
                <a:latin typeface="Calibri"/>
                <a:cs typeface="Calibri"/>
              </a:rPr>
              <a:t>ro</a:t>
            </a:r>
            <a:r>
              <a:rPr dirty="0" sz="2800" spc="-565">
                <a:latin typeface="Calibri"/>
                <a:cs typeface="Calibri"/>
              </a:rPr>
              <a:t>u</a:t>
            </a:r>
            <a:r>
              <a:rPr dirty="0" baseline="-11904" sz="4200" spc="-847">
                <a:latin typeface="Calibri"/>
                <a:cs typeface="Calibri"/>
              </a:rPr>
              <a:t>p</a:t>
            </a:r>
            <a:r>
              <a:rPr dirty="0" sz="2800" spc="-565">
                <a:latin typeface="Calibri"/>
                <a:cs typeface="Calibri"/>
              </a:rPr>
              <a:t>n</a:t>
            </a:r>
            <a:r>
              <a:rPr dirty="0" baseline="-11904" sz="4200" spc="-847">
                <a:latin typeface="Calibri"/>
                <a:cs typeface="Calibri"/>
              </a:rPr>
              <a:t>r</a:t>
            </a:r>
            <a:r>
              <a:rPr dirty="0" sz="2800" spc="-565">
                <a:latin typeface="Calibri"/>
                <a:cs typeface="Calibri"/>
              </a:rPr>
              <a:t>c</a:t>
            </a:r>
            <a:r>
              <a:rPr dirty="0" baseline="-11904" sz="4200" spc="-847">
                <a:latin typeface="Calibri"/>
                <a:cs typeface="Calibri"/>
              </a:rPr>
              <a:t>i</a:t>
            </a:r>
            <a:r>
              <a:rPr dirty="0" sz="2800" spc="-565">
                <a:latin typeface="Calibri"/>
                <a:cs typeface="Calibri"/>
              </a:rPr>
              <a:t>e</a:t>
            </a:r>
            <a:r>
              <a:rPr dirty="0" baseline="-11904" sz="4200" spc="-847">
                <a:latin typeface="Calibri"/>
                <a:cs typeface="Calibri"/>
              </a:rPr>
              <a:t>a</a:t>
            </a:r>
            <a:r>
              <a:rPr dirty="0" sz="2800" spc="-565">
                <a:latin typeface="Calibri"/>
                <a:cs typeface="Calibri"/>
              </a:rPr>
              <a:t>d</a:t>
            </a:r>
            <a:r>
              <a:rPr dirty="0" baseline="-11904" sz="4200" spc="-847">
                <a:latin typeface="Calibri"/>
                <a:cs typeface="Calibri"/>
              </a:rPr>
              <a:t>te</a:t>
            </a:r>
            <a:r>
              <a:rPr dirty="0" sz="2800" spc="-565">
                <a:latin typeface="Calibri"/>
                <a:cs typeface="Calibri"/>
              </a:rPr>
              <a:t>in</a:t>
            </a:r>
            <a:r>
              <a:rPr dirty="0" baseline="-11904" sz="4200" spc="-847">
                <a:latin typeface="Calibri"/>
                <a:cs typeface="Calibri"/>
              </a:rPr>
              <a:t>su</a:t>
            </a:r>
            <a:r>
              <a:rPr dirty="0" sz="2800" spc="-565">
                <a:latin typeface="Calibri"/>
                <a:cs typeface="Calibri"/>
              </a:rPr>
              <a:t>a</a:t>
            </a:r>
            <a:r>
              <a:rPr dirty="0" baseline="-11904" sz="4200" spc="-847">
                <a:latin typeface="Calibri"/>
                <a:cs typeface="Calibri"/>
              </a:rPr>
              <a:t>b</a:t>
            </a:r>
            <a:r>
              <a:rPr dirty="0" sz="2800" spc="-565">
                <a:latin typeface="Calibri"/>
                <a:cs typeface="Calibri"/>
              </a:rPr>
              <a:t>s</a:t>
            </a:r>
            <a:r>
              <a:rPr dirty="0" baseline="-11904" sz="4200" spc="-847">
                <a:latin typeface="Calibri"/>
                <a:cs typeface="Calibri"/>
              </a:rPr>
              <a:t>s</a:t>
            </a:r>
            <a:r>
              <a:rPr dirty="0" sz="2800" spc="-565">
                <a:latin typeface="Calibri"/>
                <a:cs typeface="Calibri"/>
              </a:rPr>
              <a:t>u</a:t>
            </a:r>
            <a:r>
              <a:rPr dirty="0" baseline="-11904" sz="4200" spc="-847">
                <a:latin typeface="Calibri"/>
                <a:cs typeface="Calibri"/>
              </a:rPr>
              <a:t>ti</a:t>
            </a:r>
            <a:r>
              <a:rPr dirty="0" sz="2800" spc="-565">
                <a:latin typeface="Calibri"/>
                <a:cs typeface="Calibri"/>
              </a:rPr>
              <a:t>b</a:t>
            </a:r>
            <a:r>
              <a:rPr dirty="0" baseline="-11904" sz="4200" spc="-847">
                <a:latin typeface="Calibri"/>
                <a:cs typeface="Calibri"/>
              </a:rPr>
              <a:t>tu</a:t>
            </a:r>
            <a:r>
              <a:rPr dirty="0" sz="2800" spc="-565">
                <a:latin typeface="Calibri"/>
                <a:cs typeface="Calibri"/>
              </a:rPr>
              <a:t>g</a:t>
            </a:r>
            <a:r>
              <a:rPr dirty="0" baseline="-11904" sz="4200" spc="-847">
                <a:latin typeface="Calibri"/>
                <a:cs typeface="Calibri"/>
              </a:rPr>
              <a:t>t</a:t>
            </a:r>
            <a:r>
              <a:rPr dirty="0" sz="2800" spc="-565">
                <a:latin typeface="Calibri"/>
                <a:cs typeface="Calibri"/>
              </a:rPr>
              <a:t>r</a:t>
            </a:r>
            <a:r>
              <a:rPr dirty="0" baseline="-11904" sz="4200" spc="-847">
                <a:latin typeface="Calibri"/>
                <a:cs typeface="Calibri"/>
              </a:rPr>
              <a:t>i</a:t>
            </a:r>
            <a:r>
              <a:rPr dirty="0" sz="2800" spc="-565">
                <a:latin typeface="Calibri"/>
                <a:cs typeface="Calibri"/>
              </a:rPr>
              <a:t>o</a:t>
            </a:r>
            <a:r>
              <a:rPr dirty="0" baseline="-11904" sz="4200" spc="-847">
                <a:latin typeface="Calibri"/>
                <a:cs typeface="Calibri"/>
              </a:rPr>
              <a:t>o</a:t>
            </a:r>
            <a:r>
              <a:rPr dirty="0" sz="2800" spc="-565">
                <a:latin typeface="Calibri"/>
                <a:cs typeface="Calibri"/>
              </a:rPr>
              <a:t>u</a:t>
            </a:r>
            <a:r>
              <a:rPr dirty="0" baseline="-11904" sz="4200" spc="-847">
                <a:latin typeface="Calibri"/>
                <a:cs typeface="Calibri"/>
              </a:rPr>
              <a:t>n</a:t>
            </a:r>
            <a:r>
              <a:rPr dirty="0" sz="2800" spc="-565">
                <a:latin typeface="Calibri"/>
                <a:cs typeface="Calibri"/>
              </a:rPr>
              <a:t>p          </a:t>
            </a:r>
            <a:r>
              <a:rPr dirty="0" sz="2800" spc="-54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of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ts val="3065"/>
              </a:lnSpc>
              <a:spcBef>
                <a:spcPts val="585"/>
              </a:spcBef>
            </a:pPr>
            <a:r>
              <a:rPr dirty="0" sz="2800" spc="-515">
                <a:latin typeface="Calibri"/>
                <a:cs typeface="Calibri"/>
              </a:rPr>
              <a:t>2.</a:t>
            </a:r>
            <a:r>
              <a:rPr dirty="0" baseline="11904" sz="4200" spc="-772">
                <a:latin typeface="Calibri"/>
                <a:cs typeface="Calibri"/>
              </a:rPr>
              <a:t>p</a:t>
            </a:r>
            <a:r>
              <a:rPr dirty="0" sz="2800" spc="-515">
                <a:latin typeface="Calibri"/>
                <a:cs typeface="Calibri"/>
              </a:rPr>
              <a:t>D</a:t>
            </a:r>
            <a:r>
              <a:rPr dirty="0" baseline="11904" sz="4200" spc="-772">
                <a:latin typeface="Calibri"/>
                <a:cs typeface="Calibri"/>
              </a:rPr>
              <a:t>a</a:t>
            </a:r>
            <a:r>
              <a:rPr dirty="0" sz="2800" spc="-515">
                <a:latin typeface="Calibri"/>
                <a:cs typeface="Calibri"/>
              </a:rPr>
              <a:t>is</a:t>
            </a:r>
            <a:r>
              <a:rPr dirty="0" baseline="11904" sz="4200" spc="-772">
                <a:latin typeface="Calibri"/>
                <a:cs typeface="Calibri"/>
              </a:rPr>
              <a:t>ti</a:t>
            </a:r>
            <a:r>
              <a:rPr dirty="0" sz="2800" spc="-515">
                <a:latin typeface="Calibri"/>
                <a:cs typeface="Calibri"/>
              </a:rPr>
              <a:t>c</a:t>
            </a:r>
            <a:r>
              <a:rPr dirty="0" baseline="11904" sz="4200" spc="-772">
                <a:latin typeface="Calibri"/>
                <a:cs typeface="Calibri"/>
              </a:rPr>
              <a:t>e</a:t>
            </a:r>
            <a:r>
              <a:rPr dirty="0" sz="2800" spc="-515">
                <a:latin typeface="Calibri"/>
                <a:cs typeface="Calibri"/>
              </a:rPr>
              <a:t>o</a:t>
            </a:r>
            <a:r>
              <a:rPr dirty="0" baseline="11904" sz="4200" spc="-772">
                <a:latin typeface="Calibri"/>
                <a:cs typeface="Calibri"/>
              </a:rPr>
              <a:t>n</a:t>
            </a:r>
            <a:r>
              <a:rPr dirty="0" sz="2800" spc="-515">
                <a:latin typeface="Calibri"/>
                <a:cs typeface="Calibri"/>
              </a:rPr>
              <a:t>m</a:t>
            </a:r>
            <a:r>
              <a:rPr dirty="0" baseline="11904" sz="4200" spc="-772">
                <a:latin typeface="Calibri"/>
                <a:cs typeface="Calibri"/>
              </a:rPr>
              <a:t>ts</a:t>
            </a:r>
            <a:r>
              <a:rPr dirty="0" sz="2800" spc="-515">
                <a:latin typeface="Calibri"/>
                <a:cs typeface="Calibri"/>
              </a:rPr>
              <a:t>fo</a:t>
            </a:r>
            <a:r>
              <a:rPr dirty="0" baseline="11904" sz="4200" spc="-772">
                <a:latin typeface="Calibri"/>
                <a:cs typeface="Calibri"/>
              </a:rPr>
              <a:t>w</a:t>
            </a:r>
            <a:r>
              <a:rPr dirty="0" sz="2800" spc="-515">
                <a:latin typeface="Calibri"/>
                <a:cs typeface="Calibri"/>
              </a:rPr>
              <a:t>r</a:t>
            </a:r>
            <a:r>
              <a:rPr dirty="0" baseline="11904" sz="4200" spc="-772">
                <a:latin typeface="Calibri"/>
                <a:cs typeface="Calibri"/>
              </a:rPr>
              <a:t>i</a:t>
            </a:r>
            <a:r>
              <a:rPr dirty="0" sz="2800" spc="-515">
                <a:latin typeface="Calibri"/>
                <a:cs typeface="Calibri"/>
              </a:rPr>
              <a:t>t</a:t>
            </a:r>
            <a:r>
              <a:rPr dirty="0" baseline="11904" sz="4200" spc="-772">
                <a:latin typeface="Calibri"/>
                <a:cs typeface="Calibri"/>
              </a:rPr>
              <a:t>th</a:t>
            </a:r>
            <a:r>
              <a:rPr dirty="0" sz="2800" spc="-515">
                <a:latin typeface="Calibri"/>
                <a:cs typeface="Calibri"/>
              </a:rPr>
              <a:t>of</a:t>
            </a:r>
            <a:r>
              <a:rPr dirty="0" baseline="11904" sz="4200" spc="-772">
                <a:latin typeface="Calibri"/>
                <a:cs typeface="Calibri"/>
              </a:rPr>
              <a:t>e</a:t>
            </a:r>
            <a:r>
              <a:rPr dirty="0" sz="2800" spc="-515">
                <a:latin typeface="Calibri"/>
                <a:cs typeface="Calibri"/>
              </a:rPr>
              <a:t>t</a:t>
            </a:r>
            <a:r>
              <a:rPr dirty="0" baseline="11904" sz="4200" spc="-772">
                <a:latin typeface="Calibri"/>
                <a:cs typeface="Calibri"/>
              </a:rPr>
              <a:t>a</a:t>
            </a:r>
            <a:r>
              <a:rPr dirty="0" sz="2800" spc="-515">
                <a:latin typeface="Calibri"/>
                <a:cs typeface="Calibri"/>
              </a:rPr>
              <a:t>h</a:t>
            </a:r>
            <a:r>
              <a:rPr dirty="0" baseline="11904" sz="4200" spc="-772">
                <a:latin typeface="Calibri"/>
                <a:cs typeface="Calibri"/>
              </a:rPr>
              <a:t>r</a:t>
            </a:r>
            <a:r>
              <a:rPr dirty="0" sz="2800" spc="-515">
                <a:latin typeface="Calibri"/>
                <a:cs typeface="Calibri"/>
              </a:rPr>
              <a:t>e</a:t>
            </a:r>
            <a:r>
              <a:rPr dirty="0" baseline="11904" sz="4200" spc="-772">
                <a:latin typeface="Calibri"/>
                <a:cs typeface="Calibri"/>
              </a:rPr>
              <a:t>ly</a:t>
            </a:r>
            <a:r>
              <a:rPr dirty="0" sz="2800" spc="-515">
                <a:latin typeface="Calibri"/>
                <a:cs typeface="Calibri"/>
              </a:rPr>
              <a:t>o</a:t>
            </a:r>
            <a:r>
              <a:rPr dirty="0" baseline="11904" sz="4200" spc="-772">
                <a:latin typeface="Calibri"/>
                <a:cs typeface="Calibri"/>
              </a:rPr>
              <a:t>o</a:t>
            </a:r>
            <a:r>
              <a:rPr dirty="0" sz="2800" spc="-515">
                <a:latin typeface="Calibri"/>
                <a:cs typeface="Calibri"/>
              </a:rPr>
              <a:t>r</a:t>
            </a:r>
            <a:r>
              <a:rPr dirty="0" baseline="11904" sz="4200" spc="-772">
                <a:latin typeface="Calibri"/>
                <a:cs typeface="Calibri"/>
              </a:rPr>
              <a:t>n</a:t>
            </a:r>
            <a:r>
              <a:rPr dirty="0" sz="2800" spc="-515">
                <a:latin typeface="Calibri"/>
                <a:cs typeface="Calibri"/>
              </a:rPr>
              <a:t>ig</a:t>
            </a:r>
            <a:r>
              <a:rPr dirty="0" baseline="11904" sz="4200" spc="-772">
                <a:latin typeface="Calibri"/>
                <a:cs typeface="Calibri"/>
              </a:rPr>
              <a:t>s</a:t>
            </a:r>
            <a:r>
              <a:rPr dirty="0" sz="2800" spc="-515">
                <a:latin typeface="Calibri"/>
                <a:cs typeface="Calibri"/>
              </a:rPr>
              <a:t>i</a:t>
            </a:r>
            <a:r>
              <a:rPr dirty="0" baseline="11904" sz="4200" spc="-772">
                <a:latin typeface="Calibri"/>
                <a:cs typeface="Calibri"/>
              </a:rPr>
              <a:t>e</a:t>
            </a:r>
            <a:r>
              <a:rPr dirty="0" sz="2800" spc="-515">
                <a:latin typeface="Calibri"/>
                <a:cs typeface="Calibri"/>
              </a:rPr>
              <a:t>n</a:t>
            </a:r>
            <a:r>
              <a:rPr dirty="0" baseline="11904" sz="4200" spc="-772">
                <a:latin typeface="Calibri"/>
                <a:cs typeface="Calibri"/>
              </a:rPr>
              <a:t>t</a:t>
            </a:r>
            <a:r>
              <a:rPr dirty="0" sz="2800" spc="-515">
                <a:latin typeface="Calibri"/>
                <a:cs typeface="Calibri"/>
              </a:rPr>
              <a:t>al</a:t>
            </a:r>
            <a:r>
              <a:rPr dirty="0" baseline="11904" sz="4200" spc="-772">
                <a:latin typeface="Calibri"/>
                <a:cs typeface="Calibri"/>
              </a:rPr>
              <a:t>th</a:t>
            </a:r>
            <a:r>
              <a:rPr dirty="0" sz="2800" spc="-515">
                <a:latin typeface="Calibri"/>
                <a:cs typeface="Calibri"/>
              </a:rPr>
              <a:t>d</a:t>
            </a:r>
            <a:r>
              <a:rPr dirty="0" baseline="11904" sz="4200" spc="-772">
                <a:latin typeface="Calibri"/>
                <a:cs typeface="Calibri"/>
              </a:rPr>
              <a:t>a</a:t>
            </a:r>
            <a:r>
              <a:rPr dirty="0" sz="2800" spc="-515">
                <a:latin typeface="Calibri"/>
                <a:cs typeface="Calibri"/>
              </a:rPr>
              <a:t>is</a:t>
            </a:r>
            <a:r>
              <a:rPr dirty="0" baseline="11904" sz="4200" spc="-772">
                <a:latin typeface="Calibri"/>
                <a:cs typeface="Calibri"/>
              </a:rPr>
              <a:t>n</a:t>
            </a:r>
            <a:r>
              <a:rPr dirty="0" sz="2800" spc="-515">
                <a:latin typeface="Calibri"/>
                <a:cs typeface="Calibri"/>
              </a:rPr>
              <a:t>ea</a:t>
            </a:r>
            <a:r>
              <a:rPr dirty="0" baseline="11904" sz="4200" spc="-772">
                <a:latin typeface="Calibri"/>
                <a:cs typeface="Calibri"/>
              </a:rPr>
              <a:t>in</a:t>
            </a:r>
            <a:r>
              <a:rPr dirty="0" sz="2800" spc="-515">
                <a:latin typeface="Calibri"/>
                <a:cs typeface="Calibri"/>
              </a:rPr>
              <a:t>se</a:t>
            </a:r>
            <a:endParaRPr sz="2800">
              <a:latin typeface="Calibri"/>
              <a:cs typeface="Calibri"/>
            </a:endParaRPr>
          </a:p>
          <a:p>
            <a:pPr algn="ctr" marL="77470">
              <a:lnSpc>
                <a:spcPts val="3065"/>
              </a:lnSpc>
            </a:pPr>
            <a:r>
              <a:rPr dirty="0" sz="2800" spc="-300">
                <a:latin typeface="Calibri"/>
                <a:cs typeface="Calibri"/>
              </a:rPr>
              <a:t>thos</a:t>
            </a:r>
            <a:r>
              <a:rPr dirty="0" baseline="-11904" sz="4200" spc="-450">
                <a:latin typeface="Calibri"/>
                <a:cs typeface="Calibri"/>
              </a:rPr>
              <a:t>3</a:t>
            </a:r>
            <a:r>
              <a:rPr dirty="0" sz="2800" spc="-300">
                <a:latin typeface="Calibri"/>
                <a:cs typeface="Calibri"/>
              </a:rPr>
              <a:t>e</a:t>
            </a:r>
            <a:r>
              <a:rPr dirty="0" baseline="-11904" sz="4200" spc="-450">
                <a:latin typeface="Calibri"/>
                <a:cs typeface="Calibri"/>
              </a:rPr>
              <a:t>.</a:t>
            </a:r>
            <a:r>
              <a:rPr dirty="0" baseline="-11904" sz="4200" spc="-179">
                <a:latin typeface="Calibri"/>
                <a:cs typeface="Calibri"/>
              </a:rPr>
              <a:t> </a:t>
            </a:r>
            <a:r>
              <a:rPr dirty="0" baseline="-11904" sz="4200" spc="-757">
                <a:latin typeface="Calibri"/>
                <a:cs typeface="Calibri"/>
              </a:rPr>
              <a:t>F</a:t>
            </a:r>
            <a:r>
              <a:rPr dirty="0" sz="2800" spc="-505">
                <a:latin typeface="Calibri"/>
                <a:cs typeface="Calibri"/>
              </a:rPr>
              <a:t>w</a:t>
            </a:r>
            <a:r>
              <a:rPr dirty="0" baseline="-11904" sz="4200" spc="-757">
                <a:latin typeface="Calibri"/>
                <a:cs typeface="Calibri"/>
              </a:rPr>
              <a:t>e</a:t>
            </a:r>
            <a:r>
              <a:rPr dirty="0" sz="2800" spc="-505">
                <a:latin typeface="Calibri"/>
                <a:cs typeface="Calibri"/>
              </a:rPr>
              <a:t>i</a:t>
            </a:r>
            <a:r>
              <a:rPr dirty="0" baseline="-11904" sz="4200" spc="-757">
                <a:latin typeface="Calibri"/>
                <a:cs typeface="Calibri"/>
              </a:rPr>
              <a:t>e</a:t>
            </a:r>
            <a:r>
              <a:rPr dirty="0" sz="2800" spc="-505">
                <a:latin typeface="Calibri"/>
                <a:cs typeface="Calibri"/>
              </a:rPr>
              <a:t>th</a:t>
            </a:r>
            <a:r>
              <a:rPr dirty="0" baseline="-11904" sz="4200" spc="-757">
                <a:latin typeface="Calibri"/>
                <a:cs typeface="Calibri"/>
              </a:rPr>
              <a:t>di</a:t>
            </a:r>
            <a:r>
              <a:rPr dirty="0" sz="2800" spc="-505">
                <a:latin typeface="Calibri"/>
                <a:cs typeface="Calibri"/>
              </a:rPr>
              <a:t>l</a:t>
            </a:r>
            <a:r>
              <a:rPr dirty="0" baseline="-11904" sz="4200" spc="-757">
                <a:latin typeface="Calibri"/>
                <a:cs typeface="Calibri"/>
              </a:rPr>
              <a:t>n</a:t>
            </a:r>
            <a:r>
              <a:rPr dirty="0" sz="2800" spc="-505">
                <a:latin typeface="Calibri"/>
                <a:cs typeface="Calibri"/>
              </a:rPr>
              <a:t>a</a:t>
            </a:r>
            <a:r>
              <a:rPr dirty="0" baseline="-11904" sz="4200" spc="-757">
                <a:latin typeface="Calibri"/>
                <a:cs typeface="Calibri"/>
              </a:rPr>
              <a:t>g</a:t>
            </a:r>
            <a:r>
              <a:rPr dirty="0" sz="2800" spc="-505">
                <a:latin typeface="Calibri"/>
                <a:cs typeface="Calibri"/>
              </a:rPr>
              <a:t>te</a:t>
            </a:r>
            <a:r>
              <a:rPr dirty="0" baseline="-11904" sz="4200" spc="-757">
                <a:latin typeface="Calibri"/>
                <a:cs typeface="Calibri"/>
              </a:rPr>
              <a:t>d</a:t>
            </a:r>
            <a:r>
              <a:rPr dirty="0" sz="2800" spc="-505">
                <a:latin typeface="Calibri"/>
                <a:cs typeface="Calibri"/>
              </a:rPr>
              <a:t>r</a:t>
            </a:r>
            <a:r>
              <a:rPr dirty="0" baseline="-11904" sz="4200" spc="-757">
                <a:latin typeface="Calibri"/>
                <a:cs typeface="Calibri"/>
              </a:rPr>
              <a:t>i</a:t>
            </a:r>
            <a:r>
              <a:rPr dirty="0" sz="2800" spc="-505">
                <a:latin typeface="Calibri"/>
                <a:cs typeface="Calibri"/>
              </a:rPr>
              <a:t>o</a:t>
            </a:r>
            <a:r>
              <a:rPr dirty="0" baseline="-11904" sz="4200" spc="-757">
                <a:latin typeface="Calibri"/>
                <a:cs typeface="Calibri"/>
              </a:rPr>
              <a:t>ff</a:t>
            </a:r>
            <a:r>
              <a:rPr dirty="0" sz="2800" spc="-505">
                <a:latin typeface="Calibri"/>
                <a:cs typeface="Calibri"/>
              </a:rPr>
              <a:t>f</a:t>
            </a:r>
            <a:r>
              <a:rPr dirty="0" baseline="-11904" sz="4200" spc="-757">
                <a:latin typeface="Calibri"/>
                <a:cs typeface="Calibri"/>
              </a:rPr>
              <a:t>ic</a:t>
            </a:r>
            <a:r>
              <a:rPr dirty="0" sz="2800" spc="-505">
                <a:latin typeface="Calibri"/>
                <a:cs typeface="Calibri"/>
              </a:rPr>
              <a:t>s</a:t>
            </a:r>
            <a:r>
              <a:rPr dirty="0" baseline="-11904" sz="4200" spc="-757">
                <a:latin typeface="Calibri"/>
                <a:cs typeface="Calibri"/>
              </a:rPr>
              <a:t>u</a:t>
            </a:r>
            <a:r>
              <a:rPr dirty="0" sz="2800" spc="-505">
                <a:latin typeface="Calibri"/>
                <a:cs typeface="Calibri"/>
              </a:rPr>
              <a:t>y</a:t>
            </a:r>
            <a:r>
              <a:rPr dirty="0" baseline="-11904" sz="4200" spc="-757">
                <a:latin typeface="Calibri"/>
                <a:cs typeface="Calibri"/>
              </a:rPr>
              <a:t>l</a:t>
            </a:r>
            <a:r>
              <a:rPr dirty="0" sz="2800" spc="-505">
                <a:latin typeface="Calibri"/>
                <a:cs typeface="Calibri"/>
              </a:rPr>
              <a:t>m</a:t>
            </a:r>
            <a:r>
              <a:rPr dirty="0" baseline="-11904" sz="4200" spc="-757">
                <a:latin typeface="Calibri"/>
                <a:cs typeface="Calibri"/>
              </a:rPr>
              <a:t>tie</a:t>
            </a:r>
            <a:r>
              <a:rPr dirty="0" sz="2800" spc="-505">
                <a:latin typeface="Calibri"/>
                <a:cs typeface="Calibri"/>
              </a:rPr>
              <a:t>p</a:t>
            </a:r>
            <a:r>
              <a:rPr dirty="0" baseline="-11904" sz="4200" spc="-757">
                <a:latin typeface="Calibri"/>
                <a:cs typeface="Calibri"/>
              </a:rPr>
              <a:t>s</a:t>
            </a:r>
            <a:r>
              <a:rPr dirty="0" sz="2800" spc="-505">
                <a:latin typeface="Calibri"/>
                <a:cs typeface="Calibri"/>
              </a:rPr>
              <a:t>toms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47736"/>
            <a:ext cx="9067800" cy="4976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522726" y="3954526"/>
            <a:ext cx="1826895" cy="647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of</a:t>
            </a:r>
            <a:r>
              <a:rPr dirty="0" sz="4000" spc="-90" b="1">
                <a:latin typeface="Calibri"/>
                <a:cs typeface="Calibri"/>
              </a:rPr>
              <a:t> </a:t>
            </a:r>
            <a:r>
              <a:rPr dirty="0" sz="4000" spc="-80" b="1">
                <a:latin typeface="Calibri"/>
                <a:cs typeface="Calibri"/>
              </a:rPr>
              <a:t>CMPA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7137" rIns="0" bIns="0" rtlCol="0" vert="horz">
            <a:spAutoFit/>
          </a:bodyPr>
          <a:lstStyle/>
          <a:p>
            <a:pPr marL="3467735" marR="5080">
              <a:lnSpc>
                <a:spcPts val="2400"/>
              </a:lnSpc>
            </a:pPr>
            <a:r>
              <a:rPr dirty="0" spc="-25"/>
              <a:t>Cow’s </a:t>
            </a:r>
            <a:r>
              <a:rPr dirty="0" spc="-5"/>
              <a:t>milk </a:t>
            </a:r>
            <a:r>
              <a:rPr dirty="0" spc="-10"/>
              <a:t>antigen </a:t>
            </a:r>
            <a:r>
              <a:rPr dirty="0" spc="-15"/>
              <a:t>avoidance  </a:t>
            </a:r>
            <a:r>
              <a:rPr dirty="0" spc="-10"/>
              <a:t>during pregnancy </a:t>
            </a:r>
            <a:r>
              <a:rPr dirty="0" spc="-5"/>
              <a:t>and </a:t>
            </a:r>
            <a:r>
              <a:rPr dirty="0" spc="-10"/>
              <a:t>lactation </a:t>
            </a:r>
            <a:r>
              <a:rPr dirty="0" spc="-5"/>
              <a:t>is  </a:t>
            </a:r>
            <a:r>
              <a:rPr dirty="0" spc="-10"/>
              <a:t>not</a:t>
            </a:r>
            <a:r>
              <a:rPr dirty="0" spc="-45"/>
              <a:t> </a:t>
            </a:r>
            <a:r>
              <a:rPr dirty="0" spc="-15"/>
              <a:t>recommended</a:t>
            </a:r>
          </a:p>
        </p:txBody>
      </p:sp>
      <p:sp>
        <p:nvSpPr>
          <p:cNvPr id="3" name="object 3"/>
          <p:cNvSpPr/>
          <p:nvPr/>
        </p:nvSpPr>
        <p:spPr>
          <a:xfrm>
            <a:off x="228600" y="381000"/>
            <a:ext cx="3581400" cy="6248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7311" y="2426716"/>
            <a:ext cx="2834386" cy="1833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889375" y="1404873"/>
            <a:ext cx="4709795" cy="5390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5100" marR="6985">
              <a:lnSpc>
                <a:spcPct val="80000"/>
              </a:lnSpc>
            </a:pPr>
            <a:r>
              <a:rPr dirty="0" sz="2500" spc="-10">
                <a:latin typeface="Calibri"/>
                <a:cs typeface="Calibri"/>
              </a:rPr>
              <a:t>Dietary restrictions </a:t>
            </a:r>
            <a:r>
              <a:rPr dirty="0" sz="2500" spc="-5">
                <a:latin typeface="Calibri"/>
                <a:cs typeface="Calibri"/>
              </a:rPr>
              <a:t>on the  nutrition of the </a:t>
            </a:r>
            <a:r>
              <a:rPr dirty="0" sz="2500" spc="-10">
                <a:latin typeface="Calibri"/>
                <a:cs typeface="Calibri"/>
              </a:rPr>
              <a:t>pregnant </a:t>
            </a:r>
            <a:r>
              <a:rPr dirty="0" sz="2500" spc="-15">
                <a:latin typeface="Calibri"/>
                <a:cs typeface="Calibri"/>
              </a:rPr>
              <a:t>woman 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 spc="-10">
                <a:latin typeface="Calibri"/>
                <a:cs typeface="Calibri"/>
              </a:rPr>
              <a:t>her </a:t>
            </a:r>
            <a:r>
              <a:rPr dirty="0" sz="2500" spc="-20">
                <a:latin typeface="Calibri"/>
                <a:cs typeface="Calibri"/>
              </a:rPr>
              <a:t>fetus </a:t>
            </a:r>
            <a:r>
              <a:rPr dirty="0" sz="2500" spc="-10">
                <a:latin typeface="Calibri"/>
                <a:cs typeface="Calibri"/>
              </a:rPr>
              <a:t>should </a:t>
            </a:r>
            <a:r>
              <a:rPr dirty="0" sz="2500" spc="-5">
                <a:latin typeface="Calibri"/>
                <a:cs typeface="Calibri"/>
              </a:rPr>
              <a:t>be </a:t>
            </a:r>
            <a:r>
              <a:rPr dirty="0" sz="2500" spc="-10">
                <a:latin typeface="Calibri"/>
                <a:cs typeface="Calibri"/>
              </a:rPr>
              <a:t>considered  harmful</a:t>
            </a:r>
            <a:endParaRPr sz="2500">
              <a:latin typeface="Calibri"/>
              <a:cs typeface="Calibri"/>
            </a:endParaRPr>
          </a:p>
          <a:p>
            <a:pPr marL="165100" marR="5080">
              <a:lnSpc>
                <a:spcPct val="80000"/>
              </a:lnSpc>
              <a:spcBef>
                <a:spcPts val="600"/>
              </a:spcBef>
            </a:pPr>
            <a:r>
              <a:rPr dirty="0" sz="2500" spc="-10">
                <a:latin typeface="Calibri"/>
                <a:cs typeface="Calibri"/>
              </a:rPr>
              <a:t>Prebiotics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 spc="-10">
                <a:latin typeface="Calibri"/>
                <a:cs typeface="Calibri"/>
              </a:rPr>
              <a:t>probiotics </a:t>
            </a:r>
            <a:r>
              <a:rPr dirty="0" sz="2500" spc="-20">
                <a:latin typeface="Calibri"/>
                <a:cs typeface="Calibri"/>
              </a:rPr>
              <a:t>may </a:t>
            </a:r>
            <a:r>
              <a:rPr dirty="0" sz="2500" spc="-10">
                <a:latin typeface="Calibri"/>
                <a:cs typeface="Calibri"/>
              </a:rPr>
              <a:t>help  </a:t>
            </a:r>
            <a:r>
              <a:rPr dirty="0" sz="2500" spc="-5">
                <a:latin typeface="Calibri"/>
                <a:cs typeface="Calibri"/>
              </a:rPr>
              <a:t>in </a:t>
            </a:r>
            <a:r>
              <a:rPr dirty="0" sz="2500" spc="-15">
                <a:latin typeface="Calibri"/>
                <a:cs typeface="Calibri"/>
              </a:rPr>
              <a:t>prevention </a:t>
            </a:r>
            <a:r>
              <a:rPr dirty="0" sz="2500" spc="-5">
                <a:latin typeface="Calibri"/>
                <a:cs typeface="Calibri"/>
              </a:rPr>
              <a:t>of allergy </a:t>
            </a:r>
            <a:r>
              <a:rPr dirty="0" sz="2500" spc="-10">
                <a:latin typeface="Calibri"/>
                <a:cs typeface="Calibri"/>
              </a:rPr>
              <a:t>studies </a:t>
            </a:r>
            <a:r>
              <a:rPr dirty="0" sz="2500" spc="-15">
                <a:latin typeface="Calibri"/>
                <a:cs typeface="Calibri"/>
              </a:rPr>
              <a:t>to  </a:t>
            </a:r>
            <a:r>
              <a:rPr dirty="0" sz="2500" spc="-10">
                <a:latin typeface="Calibri"/>
                <a:cs typeface="Calibri"/>
              </a:rPr>
              <a:t>suggest that probiotic  supplementation </a:t>
            </a:r>
            <a:r>
              <a:rPr dirty="0" sz="2500" spc="-5">
                <a:latin typeface="Calibri"/>
                <a:cs typeface="Calibri"/>
              </a:rPr>
              <a:t>of </a:t>
            </a:r>
            <a:r>
              <a:rPr dirty="0" sz="2500" spc="-10">
                <a:latin typeface="Calibri"/>
                <a:cs typeface="Calibri"/>
              </a:rPr>
              <a:t>mothers  during pregnancy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 spc="-10">
                <a:latin typeface="Calibri"/>
                <a:cs typeface="Calibri"/>
              </a:rPr>
              <a:t>lactation  </a:t>
            </a:r>
            <a:r>
              <a:rPr dirty="0" sz="2500" spc="-20">
                <a:latin typeface="Calibri"/>
                <a:cs typeface="Calibri"/>
              </a:rPr>
              <a:t>may prevent </a:t>
            </a:r>
            <a:r>
              <a:rPr dirty="0" sz="2500" spc="-5">
                <a:latin typeface="Calibri"/>
                <a:cs typeface="Calibri"/>
              </a:rPr>
              <a:t>early </a:t>
            </a:r>
            <a:r>
              <a:rPr dirty="0" sz="2500" spc="-15">
                <a:latin typeface="Calibri"/>
                <a:cs typeface="Calibri"/>
              </a:rPr>
              <a:t>atopic </a:t>
            </a:r>
            <a:r>
              <a:rPr dirty="0" sz="2500" spc="-5">
                <a:latin typeface="Calibri"/>
                <a:cs typeface="Calibri"/>
              </a:rPr>
              <a:t>disease in  </a:t>
            </a:r>
            <a:r>
              <a:rPr dirty="0" sz="2500" spc="-20">
                <a:latin typeface="Calibri"/>
                <a:cs typeface="Calibri"/>
              </a:rPr>
              <a:t>infants</a:t>
            </a:r>
            <a:endParaRPr sz="2500">
              <a:latin typeface="Calibri"/>
              <a:cs typeface="Calibri"/>
            </a:endParaRPr>
          </a:p>
          <a:p>
            <a:pPr marL="165100" marR="236220">
              <a:lnSpc>
                <a:spcPct val="80000"/>
              </a:lnSpc>
              <a:spcBef>
                <a:spcPts val="600"/>
              </a:spcBef>
            </a:pPr>
            <a:r>
              <a:rPr dirty="0" sz="2500" spc="-10">
                <a:latin typeface="Calibri"/>
                <a:cs typeface="Calibri"/>
              </a:rPr>
              <a:t>Supplementation </a:t>
            </a:r>
            <a:r>
              <a:rPr dirty="0" sz="2500" spc="-5">
                <a:latin typeface="Calibri"/>
                <a:cs typeface="Calibri"/>
              </a:rPr>
              <a:t>with </a:t>
            </a:r>
            <a:r>
              <a:rPr dirty="0" sz="2500" spc="-30">
                <a:latin typeface="Calibri"/>
                <a:cs typeface="Calibri"/>
              </a:rPr>
              <a:t>LCPUFAs  </a:t>
            </a:r>
            <a:r>
              <a:rPr dirty="0" sz="2500" spc="-10">
                <a:latin typeface="Calibri"/>
                <a:cs typeface="Calibri"/>
              </a:rPr>
              <a:t>during pregnancy </a:t>
            </a:r>
            <a:r>
              <a:rPr dirty="0" sz="2500" spc="-5">
                <a:latin typeface="Calibri"/>
                <a:cs typeface="Calibri"/>
              </a:rPr>
              <a:t>and </a:t>
            </a:r>
            <a:r>
              <a:rPr dirty="0" sz="2500" spc="-10">
                <a:latin typeface="Calibri"/>
                <a:cs typeface="Calibri"/>
              </a:rPr>
              <a:t>postnatally  conflicting</a:t>
            </a:r>
            <a:r>
              <a:rPr dirty="0" sz="2500" spc="-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evidence</a:t>
            </a:r>
            <a:endParaRPr sz="2500">
              <a:latin typeface="Calibri"/>
              <a:cs typeface="Calibri"/>
            </a:endParaRPr>
          </a:p>
          <a:p>
            <a:pPr marL="12700">
              <a:lnSpc>
                <a:spcPts val="1980"/>
              </a:lnSpc>
              <a:spcBef>
                <a:spcPts val="70"/>
              </a:spcBef>
            </a:pPr>
            <a:r>
              <a:rPr dirty="0" sz="1800" spc="-10">
                <a:latin typeface="Calibri"/>
                <a:cs typeface="Calibri"/>
              </a:rPr>
              <a:t>Pediatrics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2008;121:183-91.</a:t>
            </a:r>
            <a:endParaRPr sz="1800">
              <a:latin typeface="Calibri"/>
              <a:cs typeface="Calibri"/>
            </a:endParaRPr>
          </a:p>
          <a:p>
            <a:pPr marL="12700" marR="1216660">
              <a:lnSpc>
                <a:spcPts val="1800"/>
              </a:lnSpc>
              <a:spcBef>
                <a:spcPts val="180"/>
              </a:spcBef>
            </a:pPr>
            <a:r>
              <a:rPr dirty="0" sz="1800" spc="-10">
                <a:latin typeface="Calibri"/>
                <a:cs typeface="Calibri"/>
              </a:rPr>
              <a:t>Pediatr </a:t>
            </a:r>
            <a:r>
              <a:rPr dirty="0" sz="1800" spc="-5">
                <a:latin typeface="Calibri"/>
                <a:cs typeface="Calibri"/>
              </a:rPr>
              <a:t>Allergy Immunol 2008;19:1-4.  Lancet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2003;361:1869-71.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1800"/>
              </a:lnSpc>
            </a:pPr>
            <a:r>
              <a:rPr dirty="0" sz="1800">
                <a:latin typeface="Calibri"/>
                <a:cs typeface="Calibri"/>
              </a:rPr>
              <a:t>Br Med J</a:t>
            </a:r>
            <a:r>
              <a:rPr dirty="0" sz="1800" spc="-9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344:e184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262" y="152400"/>
            <a:ext cx="8815196" cy="381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262" y="4038600"/>
            <a:ext cx="8815705" cy="1752600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200660" rIns="0" bIns="0" rtlCol="0" vert="horz">
            <a:spAutoFit/>
          </a:bodyPr>
          <a:lstStyle/>
          <a:p>
            <a:pPr marL="1485900" marR="1475740" indent="59055">
              <a:lnSpc>
                <a:spcPct val="100000"/>
              </a:lnSpc>
              <a:spcBef>
                <a:spcPts val="1580"/>
              </a:spcBef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the baby can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be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breastfed 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exclusively, 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Exclusive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breastfeeding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until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4-6</a:t>
            </a:r>
            <a:r>
              <a:rPr dirty="0" sz="28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months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6444386"/>
            <a:ext cx="541401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Pediatr Gastroenterol </a:t>
            </a:r>
            <a:r>
              <a:rPr dirty="0" sz="1800" spc="-5">
                <a:latin typeface="Calibri"/>
                <a:cs typeface="Calibri"/>
              </a:rPr>
              <a:t>Hepatol </a:t>
            </a:r>
            <a:r>
              <a:rPr dirty="0" sz="1800">
                <a:latin typeface="Calibri"/>
                <a:cs typeface="Calibri"/>
              </a:rPr>
              <a:t>Nutr 2014 June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17(2):61-73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609600"/>
            <a:ext cx="3429000" cy="571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89375" y="784605"/>
            <a:ext cx="3482340" cy="85344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dirty="0" sz="2800" spc="-10"/>
              <a:t>Decrease </a:t>
            </a:r>
            <a:r>
              <a:rPr dirty="0" sz="2800" spc="-20"/>
              <a:t>exposure </a:t>
            </a:r>
            <a:r>
              <a:rPr dirty="0" sz="2800" spc="-15"/>
              <a:t>to  </a:t>
            </a:r>
            <a:r>
              <a:rPr dirty="0" sz="2800" spc="-20"/>
              <a:t>exogenous</a:t>
            </a:r>
            <a:r>
              <a:rPr dirty="0" sz="2800" spc="-90"/>
              <a:t> </a:t>
            </a:r>
            <a:r>
              <a:rPr dirty="0" sz="2800" spc="-10"/>
              <a:t>antigens</a:t>
            </a:r>
            <a:endParaRPr sz="280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70629" marR="79375" indent="-342900">
              <a:lnSpc>
                <a:spcPct val="100000"/>
              </a:lnSpc>
              <a:buFont typeface="Arial"/>
              <a:buChar char="•"/>
              <a:tabLst>
                <a:tab pos="3769995" algn="l"/>
                <a:tab pos="3770629" algn="l"/>
              </a:tabLst>
            </a:pPr>
            <a:r>
              <a:rPr dirty="0" spc="-15"/>
              <a:t>Provide substances </a:t>
            </a:r>
            <a:r>
              <a:rPr dirty="0" spc="-10"/>
              <a:t>capable of  </a:t>
            </a:r>
            <a:r>
              <a:rPr dirty="0" spc="-15"/>
              <a:t>protecting </a:t>
            </a:r>
            <a:r>
              <a:rPr dirty="0" spc="-5"/>
              <a:t>the </a:t>
            </a:r>
            <a:r>
              <a:rPr dirty="0" spc="-25"/>
              <a:t>infant </a:t>
            </a:r>
            <a:r>
              <a:rPr dirty="0" spc="-15"/>
              <a:t>against  infections</a:t>
            </a:r>
          </a:p>
          <a:p>
            <a:pPr marL="3770629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769995" algn="l"/>
                <a:tab pos="3770629" algn="l"/>
              </a:tabLst>
            </a:pPr>
            <a:r>
              <a:rPr dirty="0" spc="-5"/>
              <a:t>Induce </a:t>
            </a:r>
            <a:r>
              <a:rPr dirty="0" spc="-15"/>
              <a:t>maturation </a:t>
            </a:r>
            <a:r>
              <a:rPr dirty="0" spc="-5"/>
              <a:t>of</a:t>
            </a:r>
            <a:r>
              <a:rPr dirty="0" spc="-20"/>
              <a:t> </a:t>
            </a:r>
            <a:r>
              <a:rPr dirty="0" spc="-5"/>
              <a:t>the</a:t>
            </a:r>
          </a:p>
          <a:p>
            <a:pPr marL="3770629">
              <a:lnSpc>
                <a:spcPct val="100000"/>
              </a:lnSpc>
            </a:pPr>
            <a:r>
              <a:rPr dirty="0" spc="-20"/>
              <a:t>gastrointestinal</a:t>
            </a:r>
            <a:r>
              <a:rPr dirty="0" spc="-40"/>
              <a:t> </a:t>
            </a:r>
            <a:r>
              <a:rPr dirty="0" spc="-10"/>
              <a:t>mucosa</a:t>
            </a:r>
          </a:p>
          <a:p>
            <a:pPr marL="3770629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769995" algn="l"/>
                <a:tab pos="3770629" algn="l"/>
              </a:tabLst>
            </a:pPr>
            <a:r>
              <a:rPr dirty="0" spc="-20"/>
              <a:t>Promote </a:t>
            </a:r>
            <a:r>
              <a:rPr dirty="0" spc="-5"/>
              <a:t>the </a:t>
            </a:r>
            <a:r>
              <a:rPr dirty="0" spc="-15"/>
              <a:t>development</a:t>
            </a:r>
            <a:r>
              <a:rPr dirty="0" spc="60"/>
              <a:t> </a:t>
            </a:r>
            <a:r>
              <a:rPr dirty="0" spc="-10"/>
              <a:t>of</a:t>
            </a:r>
          </a:p>
          <a:p>
            <a:pPr marL="3770629">
              <a:lnSpc>
                <a:spcPct val="100000"/>
              </a:lnSpc>
            </a:pPr>
            <a:r>
              <a:rPr dirty="0" spc="-15"/>
              <a:t>healthy </a:t>
            </a:r>
            <a:r>
              <a:rPr dirty="0" spc="-5"/>
              <a:t>gut</a:t>
            </a:r>
            <a:r>
              <a:rPr dirty="0" spc="-25"/>
              <a:t> </a:t>
            </a:r>
            <a:r>
              <a:rPr dirty="0" spc="-15"/>
              <a:t>microbiota</a:t>
            </a:r>
          </a:p>
          <a:p>
            <a:pPr marL="3770629" marR="508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769995" algn="l"/>
                <a:tab pos="3770629" algn="l"/>
              </a:tabLst>
            </a:pPr>
            <a:r>
              <a:rPr dirty="0" spc="-20"/>
              <a:t>Grant </a:t>
            </a:r>
            <a:r>
              <a:rPr dirty="0" spc="-10"/>
              <a:t>immunomodulatory </a:t>
            </a:r>
            <a:r>
              <a:rPr dirty="0" spc="-5"/>
              <a:t>and  </a:t>
            </a:r>
            <a:r>
              <a:rPr dirty="0" spc="-10"/>
              <a:t>anti-inflammatory</a:t>
            </a:r>
            <a:r>
              <a:rPr dirty="0" spc="-85"/>
              <a:t> </a:t>
            </a:r>
            <a:r>
              <a:rPr dirty="0" spc="-10"/>
              <a:t>benefits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279775" y="6261506"/>
            <a:ext cx="3886200" cy="481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800"/>
              </a:lnSpc>
            </a:pPr>
            <a:r>
              <a:rPr dirty="0" sz="1800">
                <a:latin typeface="Calibri"/>
                <a:cs typeface="Calibri"/>
              </a:rPr>
              <a:t>J </a:t>
            </a:r>
            <a:r>
              <a:rPr dirty="0" sz="1800" spc="-5">
                <a:latin typeface="Calibri"/>
                <a:cs typeface="Calibri"/>
              </a:rPr>
              <a:t>Allergy Clin Immunol 2013;131:1565-73.  </a:t>
            </a:r>
            <a:r>
              <a:rPr dirty="0" sz="1800">
                <a:latin typeface="Calibri"/>
                <a:cs typeface="Calibri"/>
              </a:rPr>
              <a:t>Br J </a:t>
            </a:r>
            <a:r>
              <a:rPr dirty="0" sz="1800" spc="-10">
                <a:latin typeface="Calibri"/>
                <a:cs typeface="Calibri"/>
              </a:rPr>
              <a:t>Dermatol</a:t>
            </a:r>
            <a:r>
              <a:rPr dirty="0" sz="1800" spc="-5">
                <a:latin typeface="Calibri"/>
                <a:cs typeface="Calibri"/>
              </a:rPr>
              <a:t> 2009;161:373-83.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262" y="152400"/>
            <a:ext cx="8815196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262" y="3581400"/>
            <a:ext cx="8815705" cy="1295400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3145"/>
              </a:lnSpc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If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the baby can`t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be </a:t>
            </a:r>
            <a:r>
              <a:rPr dirty="0" sz="2800" spc="-20">
                <a:solidFill>
                  <a:srgbClr val="FFFFFF"/>
                </a:solidFill>
                <a:latin typeface="Calibri"/>
                <a:cs typeface="Calibri"/>
              </a:rPr>
              <a:t>breastfed</a:t>
            </a:r>
            <a:r>
              <a:rPr dirty="0" sz="28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35">
                <a:solidFill>
                  <a:srgbClr val="FFFFFF"/>
                </a:solidFill>
                <a:latin typeface="Calibri"/>
                <a:cs typeface="Calibri"/>
              </a:rPr>
              <a:t>exclusively,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Assess </a:t>
            </a:r>
            <a:r>
              <a:rPr dirty="0" sz="2800" spc="-10">
                <a:solidFill>
                  <a:srgbClr val="FFFFFF"/>
                </a:solidFill>
                <a:latin typeface="Calibri"/>
                <a:cs typeface="Calibri"/>
              </a:rPr>
              <a:t>allergy risk </a:t>
            </a:r>
            <a:r>
              <a:rPr dirty="0" sz="2800" spc="-50">
                <a:solidFill>
                  <a:srgbClr val="FFFFFF"/>
                </a:solidFill>
                <a:latin typeface="Calibri"/>
                <a:cs typeface="Calibri"/>
              </a:rPr>
              <a:t>(F.Hx. </a:t>
            </a:r>
            <a:r>
              <a:rPr dirty="0" sz="2800" spc="-5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libri"/>
                <a:cs typeface="Calibri"/>
              </a:rPr>
              <a:t>atopy)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29106" y="4854955"/>
            <a:ext cx="533400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10">
                <a:latin typeface="Calibri"/>
                <a:cs typeface="Calibri"/>
              </a:rPr>
              <a:t>Y</a:t>
            </a:r>
            <a:r>
              <a:rPr dirty="0" sz="2800" spc="-20">
                <a:latin typeface="Calibri"/>
                <a:cs typeface="Calibri"/>
              </a:rPr>
              <a:t>E</a:t>
            </a:r>
            <a:r>
              <a:rPr dirty="0" sz="2800" spc="-5">
                <a:latin typeface="Calibri"/>
                <a:cs typeface="Calibri"/>
              </a:rPr>
              <a:t>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262" y="5257800"/>
            <a:ext cx="2262505" cy="1229995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39369" rIns="0" bIns="0" rtlCol="0" vert="horz">
            <a:spAutoFit/>
          </a:bodyPr>
          <a:lstStyle/>
          <a:p>
            <a:pPr marL="763270" marR="265430" indent="-491490">
              <a:lnSpc>
                <a:spcPct val="100000"/>
              </a:lnSpc>
              <a:spcBef>
                <a:spcPts val="309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Start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pHF until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4-6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months</a:t>
            </a:r>
            <a:endParaRPr sz="1800">
              <a:latin typeface="Calibri"/>
              <a:cs typeface="Calibri"/>
            </a:endParaRPr>
          </a:p>
          <a:p>
            <a:pPr marL="786130" marR="272415" indent="-509905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solid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foods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as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0" y="5257800"/>
            <a:ext cx="2438400" cy="1229995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47395">
              <a:lnSpc>
                <a:spcPct val="100000"/>
              </a:lnSpc>
              <a:spcBef>
                <a:spcPts val="148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Start</a:t>
            </a:r>
            <a:r>
              <a:rPr dirty="0" sz="18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CMF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56126" y="4824221"/>
            <a:ext cx="4064000" cy="457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131695" algn="l"/>
              </a:tabLst>
            </a:pPr>
            <a:r>
              <a:rPr dirty="0" sz="2800" spc="-10">
                <a:latin typeface="Calibri"/>
                <a:cs typeface="Calibri"/>
              </a:rPr>
              <a:t>NO	</a:t>
            </a:r>
            <a:r>
              <a:rPr dirty="0" sz="2800" spc="-5">
                <a:latin typeface="Calibri"/>
                <a:cs typeface="Calibri"/>
              </a:rPr>
              <a:t>Not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Assessed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43600" y="5257800"/>
            <a:ext cx="2971800" cy="1229995"/>
          </a:xfrm>
          <a:prstGeom prst="rect">
            <a:avLst/>
          </a:prstGeom>
          <a:solidFill>
            <a:srgbClr val="4F81BC"/>
          </a:solidFill>
          <a:ln w="25400">
            <a:solidFill>
              <a:srgbClr val="385D89"/>
            </a:solidFill>
          </a:ln>
        </p:spPr>
        <p:txBody>
          <a:bodyPr wrap="square" lIns="0" tIns="69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2100">
              <a:latin typeface="Times New Roman"/>
              <a:cs typeface="Times New Roman"/>
            </a:endParaRPr>
          </a:p>
          <a:p>
            <a:pPr marL="1235075" marR="231775" indent="-99441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Start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pHF until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assessment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done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739" y="6509004"/>
            <a:ext cx="541401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Pediatr Gastroenterol </a:t>
            </a:r>
            <a:r>
              <a:rPr dirty="0" sz="1800" spc="-5">
                <a:latin typeface="Calibri"/>
                <a:cs typeface="Calibri"/>
              </a:rPr>
              <a:t>Hepatol </a:t>
            </a:r>
            <a:r>
              <a:rPr dirty="0" sz="1800">
                <a:latin typeface="Calibri"/>
                <a:cs typeface="Calibri"/>
              </a:rPr>
              <a:t>Nutr 2014 June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17(2):61-73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7186" y="277621"/>
            <a:ext cx="7405370" cy="1125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10">
                <a:latin typeface="Calibri"/>
                <a:cs typeface="Calibri"/>
              </a:rPr>
              <a:t>Recommendations </a:t>
            </a:r>
            <a:r>
              <a:rPr dirty="0" sz="2400" spc="-5">
                <a:latin typeface="Calibri"/>
                <a:cs typeface="Calibri"/>
              </a:rPr>
              <a:t>on primary </a:t>
            </a:r>
            <a:r>
              <a:rPr dirty="0" sz="2400" spc="-15">
                <a:latin typeface="Calibri"/>
                <a:cs typeface="Calibri"/>
              </a:rPr>
              <a:t>prevention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of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400" spc="-15">
                <a:latin typeface="Calibri"/>
                <a:cs typeface="Calibri"/>
              </a:rPr>
              <a:t>Food </a:t>
            </a:r>
            <a:r>
              <a:rPr dirty="0" sz="2400" spc="-25">
                <a:latin typeface="Calibri"/>
                <a:cs typeface="Calibri"/>
              </a:rPr>
              <a:t>Allergy, </a:t>
            </a:r>
            <a:r>
              <a:rPr dirty="0" sz="2400" spc="-10">
                <a:latin typeface="Calibri"/>
                <a:cs typeface="Calibri"/>
              </a:rPr>
              <a:t>incorporating current </a:t>
            </a:r>
            <a:r>
              <a:rPr dirty="0" sz="2400">
                <a:latin typeface="Calibri"/>
                <a:cs typeface="Calibri"/>
              </a:rPr>
              <a:t>Guidelines </a:t>
            </a:r>
            <a:r>
              <a:rPr dirty="0" sz="2400" spc="-10">
                <a:latin typeface="Calibri"/>
                <a:cs typeface="Calibri"/>
              </a:rPr>
              <a:t>of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40">
                <a:latin typeface="Calibri"/>
                <a:cs typeface="Calibri"/>
              </a:rPr>
              <a:t>ESPACI</a:t>
            </a:r>
            <a:endParaRPr sz="24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/ </a:t>
            </a:r>
            <a:r>
              <a:rPr dirty="0" sz="2400" spc="-10">
                <a:latin typeface="Calibri"/>
                <a:cs typeface="Calibri"/>
              </a:rPr>
              <a:t>ESPGHAN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2008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3400" y="1447835"/>
            <a:ext cx="8170419" cy="52576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81037"/>
            <a:ext cx="8526246" cy="6161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4877" y="0"/>
            <a:ext cx="2712720" cy="7118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/>
              <a:t>In</a:t>
            </a:r>
            <a:r>
              <a:rPr dirty="0" sz="4400" spc="-75"/>
              <a:t> </a:t>
            </a:r>
            <a:r>
              <a:rPr dirty="0" sz="4400"/>
              <a:t>summary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-6350" y="725169"/>
          <a:ext cx="9163050" cy="6139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0"/>
              </a:tblGrid>
              <a:tr h="457200">
                <a:tc>
                  <a:txBody>
                    <a:bodyPr/>
                    <a:lstStyle/>
                    <a:p>
                      <a:pPr/>
                      <a:endParaRPr sz="4400"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79546"/>
                    </a:solidFill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2400" spc="-15">
                          <a:latin typeface="Calibri"/>
                          <a:cs typeface="Calibri"/>
                        </a:rPr>
                        <a:t>Food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allergy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is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on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2400" spc="-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rise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marL="85090" marR="3867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2400" spc="-5">
                          <a:latin typeface="Calibri"/>
                          <a:cs typeface="Calibri"/>
                        </a:rPr>
                        <a:t>Cow`s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milk </a:t>
                      </a:r>
                      <a:r>
                        <a:rPr dirty="0" sz="2400" spc="-15">
                          <a:latin typeface="Calibri"/>
                          <a:cs typeface="Calibri"/>
                        </a:rPr>
                        <a:t>protein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allergy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is the leading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cause of </a:t>
                      </a:r>
                      <a:r>
                        <a:rPr dirty="0" sz="2400" spc="-20">
                          <a:latin typeface="Calibri"/>
                          <a:cs typeface="Calibri"/>
                        </a:rPr>
                        <a:t>food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allergy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young 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children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400" spc="-5">
                          <a:latin typeface="Calibri"/>
                          <a:cs typeface="Calibri"/>
                        </a:rPr>
                        <a:t>Impaired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tolerance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of new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allergen result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in</a:t>
                      </a:r>
                      <a:r>
                        <a:rPr dirty="0" sz="2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allergy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</a:tr>
              <a:tr h="8229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400" spc="-50">
                          <a:latin typeface="Calibri"/>
                          <a:cs typeface="Calibri"/>
                        </a:rPr>
                        <a:t>CMPA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might be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IgE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or non-IgE</a:t>
                      </a:r>
                      <a:r>
                        <a:rPr dirty="0" sz="24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mediated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CEEE9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2400" spc="-50">
                          <a:latin typeface="Calibri"/>
                          <a:cs typeface="Calibri"/>
                        </a:rPr>
                        <a:t>CMPA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is a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multi-organ</a:t>
                      </a:r>
                      <a:r>
                        <a:rPr dirty="0" sz="2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disease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BDDCF"/>
                    </a:solidFill>
                  </a:tcPr>
                </a:tc>
              </a:tr>
              <a:tr h="1188719">
                <a:tc>
                  <a:txBody>
                    <a:bodyPr/>
                    <a:lstStyle/>
                    <a:p>
                      <a:pPr marL="85090" marR="15748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2400" spc="-15">
                          <a:latin typeface="Calibri"/>
                          <a:cs typeface="Calibri"/>
                        </a:rPr>
                        <a:t>Accurate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diagnosis depends on elimination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re-introduction </a:t>
                      </a:r>
                      <a:r>
                        <a:rPr dirty="0" sz="2400" spc="-5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cow`s 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milk </a:t>
                      </a:r>
                      <a:r>
                        <a:rPr dirty="0" sz="2400" spc="-15">
                          <a:latin typeface="Calibri"/>
                          <a:cs typeface="Calibri"/>
                        </a:rPr>
                        <a:t>protein 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observe </a:t>
                      </a:r>
                      <a:r>
                        <a:rPr dirty="0" sz="2400" spc="-20">
                          <a:latin typeface="Calibri"/>
                          <a:cs typeface="Calibri"/>
                        </a:rPr>
                        <a:t>for </a:t>
                      </a:r>
                      <a:r>
                        <a:rPr dirty="0" sz="2400" spc="-15">
                          <a:latin typeface="Calibri"/>
                          <a:cs typeface="Calibri"/>
                        </a:rPr>
                        <a:t>symptoms</a:t>
                      </a:r>
                      <a:r>
                        <a:rPr dirty="0" sz="24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400" spc="-10">
                          <a:latin typeface="Calibri"/>
                          <a:cs typeface="Calibri"/>
                        </a:rPr>
                        <a:t>progression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CEE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-6350" y="69850"/>
          <a:ext cx="9163050" cy="679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0"/>
              </a:tblGrid>
              <a:tr h="572388">
                <a:tc>
                  <a:txBody>
                    <a:bodyPr/>
                    <a:lstStyle/>
                    <a:p>
                      <a:pPr/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9BBA58"/>
                    </a:solidFill>
                  </a:tcPr>
                </a:tc>
              </a:tr>
              <a:tr h="22250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28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infants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with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established</a:t>
                      </a:r>
                      <a:r>
                        <a:rPr dirty="0" sz="2800" spc="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0">
                          <a:latin typeface="Calibri"/>
                          <a:cs typeface="Calibri"/>
                        </a:rPr>
                        <a:t>CMPA: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85090" marR="438150">
                        <a:lnSpc>
                          <a:spcPct val="100000"/>
                        </a:lnSpc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-If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breastfed: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Continue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breastfeeding,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mother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avoid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dairy 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products</a:t>
                      </a:r>
                      <a:r>
                        <a:rPr dirty="0" sz="280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–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2800">
                          <a:latin typeface="Calibri"/>
                          <a:cs typeface="Calibri"/>
                        </a:rPr>
                        <a:t>-If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formula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fed: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Switch to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eHF or AA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formula(superior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Soy</a:t>
                      </a:r>
                      <a:r>
                        <a:rPr dirty="0" sz="2800" spc="1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F)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</a:tr>
              <a:tr h="1445514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2800" spc="-130">
                          <a:latin typeface="Calibri"/>
                          <a:cs typeface="Calibri"/>
                        </a:rPr>
                        <a:t>To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prevent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allergy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atopic</a:t>
                      </a:r>
                      <a:r>
                        <a:rPr dirty="0" sz="2800" spc="1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families: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275590" indent="-190500">
                        <a:lnSpc>
                          <a:spcPct val="100000"/>
                        </a:lnSpc>
                        <a:buChar char="-"/>
                        <a:tabLst>
                          <a:tab pos="275590" algn="l"/>
                        </a:tabLst>
                      </a:pPr>
                      <a:r>
                        <a:rPr dirty="0" sz="2800" spc="-20">
                          <a:latin typeface="Calibri"/>
                          <a:cs typeface="Calibri"/>
                        </a:rPr>
                        <a:t>exclusive breastfeeding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if</a:t>
                      </a:r>
                      <a:r>
                        <a:rPr dirty="0" sz="2800" spc="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possible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275590" indent="-190500">
                        <a:lnSpc>
                          <a:spcPct val="100000"/>
                        </a:lnSpc>
                        <a:buChar char="-"/>
                        <a:tabLst>
                          <a:tab pos="275590" algn="l"/>
                        </a:tabLst>
                      </a:pPr>
                      <a:r>
                        <a:rPr dirty="0" sz="2800" spc="-15">
                          <a:latin typeface="Calibri"/>
                          <a:cs typeface="Calibri"/>
                        </a:rPr>
                        <a:t>starting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infants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on</a:t>
                      </a:r>
                      <a:r>
                        <a:rPr dirty="0" sz="28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eHF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F3EA"/>
                    </a:solidFill>
                  </a:tcPr>
                </a:tc>
              </a:tr>
              <a:tr h="1445514">
                <a:tc>
                  <a:txBody>
                    <a:bodyPr/>
                    <a:lstStyle/>
                    <a:p>
                      <a:pPr marL="85090" marR="13525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800" spc="-10">
                          <a:latin typeface="Calibri"/>
                          <a:cs typeface="Calibri"/>
                        </a:rPr>
                        <a:t>Dietary restriction during pregnancy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and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delayed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introduction 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of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solid </a:t>
                      </a:r>
                      <a:r>
                        <a:rPr dirty="0" sz="2800" spc="-25">
                          <a:latin typeface="Calibri"/>
                          <a:cs typeface="Calibri"/>
                        </a:rPr>
                        <a:t>food have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no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role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in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preventing</a:t>
                      </a:r>
                      <a:r>
                        <a:rPr dirty="0" sz="2800" spc="1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allergy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D1"/>
                    </a:solidFill>
                  </a:tcPr>
                </a:tc>
              </a:tr>
              <a:tr h="10933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dirty="0" sz="2800" spc="-60">
                          <a:latin typeface="Calibri"/>
                          <a:cs typeface="Calibri"/>
                        </a:rPr>
                        <a:t>CMPA </a:t>
                      </a:r>
                      <a:r>
                        <a:rPr dirty="0" sz="2800" spc="-15">
                          <a:latin typeface="Calibri"/>
                          <a:cs typeface="Calibri"/>
                        </a:rPr>
                        <a:t>patients are at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increased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risk of </a:t>
                      </a:r>
                      <a:r>
                        <a:rPr dirty="0" sz="2800" spc="-65">
                          <a:latin typeface="Calibri"/>
                          <a:cs typeface="Calibri"/>
                        </a:rPr>
                        <a:t>FTT, </a:t>
                      </a:r>
                      <a:r>
                        <a:rPr dirty="0" sz="2800" spc="-5"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2800" spc="2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need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2800" spc="-10">
                          <a:latin typeface="Calibri"/>
                          <a:cs typeface="Calibri"/>
                        </a:rPr>
                        <a:t>nutritional </a:t>
                      </a:r>
                      <a:r>
                        <a:rPr dirty="0" sz="2800" spc="-20">
                          <a:latin typeface="Calibri"/>
                          <a:cs typeface="Calibri"/>
                        </a:rPr>
                        <a:t>follow</a:t>
                      </a:r>
                      <a:r>
                        <a:rPr dirty="0" sz="28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800" spc="-10">
                          <a:latin typeface="Calibri"/>
                          <a:cs typeface="Calibri"/>
                        </a:rPr>
                        <a:t>up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EE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Eyadtamimi</dc:creator>
  <dc:title>PowerPoint Presentation</dc:title>
  <dcterms:created xsi:type="dcterms:W3CDTF">2017-04-07T15:31:07Z</dcterms:created>
  <dcterms:modified xsi:type="dcterms:W3CDTF">2017-04-07T15:31:07Z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2017-04-07T00:00:00Z</vt:filetime>
  </property>
</Properties>
</file>