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1"/>
  </p:notesMasterIdLst>
  <p:handoutMasterIdLst>
    <p:handoutMasterId r:id="rId32"/>
  </p:handoutMasterIdLst>
  <p:sldIdLst>
    <p:sldId id="258" r:id="rId2"/>
    <p:sldId id="259" r:id="rId3"/>
    <p:sldId id="264" r:id="rId4"/>
    <p:sldId id="265" r:id="rId5"/>
    <p:sldId id="267" r:id="rId6"/>
    <p:sldId id="269" r:id="rId7"/>
    <p:sldId id="307" r:id="rId8"/>
    <p:sldId id="268" r:id="rId9"/>
    <p:sldId id="292" r:id="rId10"/>
    <p:sldId id="293" r:id="rId11"/>
    <p:sldId id="276" r:id="rId12"/>
    <p:sldId id="277" r:id="rId13"/>
    <p:sldId id="278" r:id="rId14"/>
    <p:sldId id="279" r:id="rId15"/>
    <p:sldId id="296" r:id="rId16"/>
    <p:sldId id="297" r:id="rId17"/>
    <p:sldId id="291" r:id="rId18"/>
    <p:sldId id="290" r:id="rId19"/>
    <p:sldId id="294" r:id="rId20"/>
    <p:sldId id="298" r:id="rId21"/>
    <p:sldId id="301" r:id="rId22"/>
    <p:sldId id="303" r:id="rId23"/>
    <p:sldId id="302" r:id="rId24"/>
    <p:sldId id="304" r:id="rId25"/>
    <p:sldId id="306" r:id="rId26"/>
    <p:sldId id="300" r:id="rId27"/>
    <p:sldId id="295" r:id="rId28"/>
    <p:sldId id="286" r:id="rId29"/>
    <p:sldId id="308" r:id="rId3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eti" initials="" lastIdx="1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5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40" autoAdjust="0"/>
  </p:normalViewPr>
  <p:slideViewPr>
    <p:cSldViewPr snapToGrid="0" snapToObjects="1" showGuides="1">
      <p:cViewPr>
        <p:scale>
          <a:sx n="63" d="100"/>
          <a:sy n="63" d="100"/>
        </p:scale>
        <p:origin x="-159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5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5-08-18T12:14:47.066" idx="7">
    <p:pos x="10" y="10"/>
    <p:text>C'est pas tant des résultats que des tests pour trouver le pb...</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5-08-18T12:22:10.514" idx="9">
    <p:pos x="602" y="2834"/>
    <p:text>Est ce que tu peux dire a quoi correspondent les phages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33F4BD-07BF-7E44-A292-6EC1357C40B9}" type="datetimeFigureOut">
              <a:rPr lang="fr-FR" smtClean="0"/>
              <a:pPr/>
              <a:t>23/08/2015</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03ABF7-A62E-ED4C-A318-78ADCCA82B50}" type="slidenum">
              <a:rPr lang="fr-FR" smtClean="0"/>
              <a:pPr/>
              <a:t>‹N°›</a:t>
            </a:fld>
            <a:endParaRPr lang="fr-FR"/>
          </a:p>
        </p:txBody>
      </p:sp>
    </p:spTree>
    <p:extLst>
      <p:ext uri="{BB962C8B-B14F-4D97-AF65-F5344CB8AC3E}">
        <p14:creationId xmlns:p14="http://schemas.microsoft.com/office/powerpoint/2010/main" val="35680320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9AC049-F5B8-1C4E-90A5-59235D98DD8F}" type="datetimeFigureOut">
              <a:rPr lang="fr-FR" smtClean="0"/>
              <a:pPr/>
              <a:t>23/08/2015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C1768B-6585-204A-B9BB-25D5E413F3AF}" type="slidenum">
              <a:rPr lang="fr-FR" smtClean="0"/>
              <a:pPr/>
              <a:t>‹N°›</a:t>
            </a:fld>
            <a:endParaRPr lang="fr-FR"/>
          </a:p>
        </p:txBody>
      </p:sp>
    </p:spTree>
    <p:extLst>
      <p:ext uri="{BB962C8B-B14F-4D97-AF65-F5344CB8AC3E}">
        <p14:creationId xmlns:p14="http://schemas.microsoft.com/office/powerpoint/2010/main" val="239868968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a:t>
            </a:fld>
            <a:endParaRPr lang="fr-FR" dirty="0"/>
          </a:p>
        </p:txBody>
      </p:sp>
    </p:spTree>
    <p:extLst>
      <p:ext uri="{BB962C8B-B14F-4D97-AF65-F5344CB8AC3E}">
        <p14:creationId xmlns:p14="http://schemas.microsoft.com/office/powerpoint/2010/main" val="1450515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a:t>
            </a:fld>
            <a:endParaRPr lang="fr-FR"/>
          </a:p>
        </p:txBody>
      </p:sp>
    </p:spTree>
    <p:extLst>
      <p:ext uri="{BB962C8B-B14F-4D97-AF65-F5344CB8AC3E}">
        <p14:creationId xmlns:p14="http://schemas.microsoft.com/office/powerpoint/2010/main" val="3676276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Usines d’épuration représentent environnement très</a:t>
            </a:r>
            <a:r>
              <a:rPr lang="fr-CA" baseline="0" dirty="0" smtClean="0"/>
              <a:t> contaminé en microorganismes</a:t>
            </a:r>
          </a:p>
          <a:p>
            <a:r>
              <a:rPr lang="fr-CA" baseline="0" dirty="0" smtClean="0"/>
              <a:t>Schéma général d’une usine, différentes stations ou étapes de traitement, création de différents aérosols</a:t>
            </a:r>
          </a:p>
          <a:p>
            <a:pPr marL="0" marR="0" indent="0" algn="l" defTabSz="457200" rtl="0" eaLnBrk="1" fontAlgn="auto" latinLnBrk="0" hangingPunct="1">
              <a:lnSpc>
                <a:spcPct val="100000"/>
              </a:lnSpc>
              <a:spcBef>
                <a:spcPts val="0"/>
              </a:spcBef>
              <a:spcAft>
                <a:spcPts val="0"/>
              </a:spcAft>
              <a:buClrTx/>
              <a:buSzTx/>
              <a:buFontTx/>
              <a:buNone/>
              <a:tabLst/>
              <a:defRPr/>
            </a:pPr>
            <a:r>
              <a:rPr lang="fr-CA" baseline="0" dirty="0" smtClean="0"/>
              <a:t>Procédé d’enlèvement des m-o peuvent différer d’une usine à l’autre (</a:t>
            </a:r>
            <a:r>
              <a:rPr lang="fr-CA" baseline="0" dirty="0" err="1" smtClean="0"/>
              <a:t>biofiltration</a:t>
            </a:r>
            <a:r>
              <a:rPr lang="fr-CA" baseline="0" dirty="0" smtClean="0"/>
              <a:t>, boues activées)</a:t>
            </a:r>
          </a:p>
          <a:p>
            <a:r>
              <a:rPr lang="fr-CA" baseline="0" dirty="0" smtClean="0"/>
              <a:t>On s’intéresse à l’air intérieur car les travailleurs sont là</a:t>
            </a:r>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3</a:t>
            </a:fld>
            <a:endParaRPr lang="fr-FR"/>
          </a:p>
        </p:txBody>
      </p:sp>
    </p:spTree>
    <p:extLst>
      <p:ext uri="{BB962C8B-B14F-4D97-AF65-F5344CB8AC3E}">
        <p14:creationId xmlns:p14="http://schemas.microsoft.com/office/powerpoint/2010/main" val="52161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aseline="0" dirty="0" smtClean="0"/>
              <a:t>the first </a:t>
            </a:r>
            <a:r>
              <a:rPr lang="fr-CA" baseline="0" dirty="0" err="1" smtClean="0"/>
              <a:t>step</a:t>
            </a:r>
            <a:r>
              <a:rPr lang="fr-CA" baseline="0" dirty="0" smtClean="0"/>
              <a:t> in a </a:t>
            </a:r>
            <a:r>
              <a:rPr lang="fr-CA" baseline="0" dirty="0" err="1" smtClean="0"/>
              <a:t>better</a:t>
            </a:r>
            <a:r>
              <a:rPr lang="fr-CA" baseline="0" dirty="0" smtClean="0"/>
              <a:t> </a:t>
            </a:r>
            <a:r>
              <a:rPr lang="fr-CA" baseline="0" dirty="0" err="1" smtClean="0"/>
              <a:t>understnding</a:t>
            </a:r>
            <a:r>
              <a:rPr lang="fr-CA" baseline="0" dirty="0" smtClean="0"/>
              <a:t> of </a:t>
            </a:r>
            <a:r>
              <a:rPr lang="fr-CA" baseline="0" dirty="0" err="1" smtClean="0"/>
              <a:t>sewage</a:t>
            </a:r>
            <a:r>
              <a:rPr lang="fr-CA" baseline="0" dirty="0" smtClean="0"/>
              <a:t> </a:t>
            </a:r>
            <a:r>
              <a:rPr lang="fr-CA" baseline="0" dirty="0" err="1" smtClean="0"/>
              <a:t>worker’s</a:t>
            </a:r>
            <a:r>
              <a:rPr lang="fr-CA" baseline="0" dirty="0" smtClean="0"/>
              <a:t> syndrome </a:t>
            </a:r>
            <a:r>
              <a:rPr lang="fr-CA" baseline="0" dirty="0" err="1" smtClean="0"/>
              <a:t>is</a:t>
            </a:r>
            <a:r>
              <a:rPr lang="fr-CA" baseline="0" dirty="0" smtClean="0"/>
              <a:t> a </a:t>
            </a:r>
            <a:r>
              <a:rPr lang="fr-CA" baseline="0" dirty="0" err="1" smtClean="0"/>
              <a:t>better</a:t>
            </a:r>
            <a:r>
              <a:rPr lang="fr-CA" baseline="0" dirty="0" smtClean="0"/>
              <a:t> description of viral </a:t>
            </a:r>
            <a:r>
              <a:rPr lang="fr-CA" baseline="0" dirty="0" err="1" smtClean="0"/>
              <a:t>aerosol</a:t>
            </a:r>
            <a:r>
              <a:rPr lang="fr-CA" baseline="0" dirty="0" smtClean="0"/>
              <a:t> </a:t>
            </a:r>
            <a:r>
              <a:rPr lang="fr-CA" baseline="0" dirty="0" err="1" smtClean="0"/>
              <a:t>exposure</a:t>
            </a:r>
            <a:r>
              <a:rPr lang="fr-CA" baseline="0" dirty="0" smtClean="0"/>
              <a:t>, </a:t>
            </a:r>
            <a:r>
              <a:rPr lang="fr-CA" baseline="0" dirty="0" err="1" smtClean="0"/>
              <a:t>which</a:t>
            </a:r>
            <a:r>
              <a:rPr lang="fr-CA" baseline="0" dirty="0" smtClean="0"/>
              <a:t> </a:t>
            </a:r>
            <a:r>
              <a:rPr lang="fr-CA" baseline="0" dirty="0" err="1" smtClean="0"/>
              <a:t>is</a:t>
            </a:r>
            <a:r>
              <a:rPr lang="fr-CA" baseline="0" dirty="0" smtClean="0"/>
              <a:t> the main </a:t>
            </a:r>
            <a:r>
              <a:rPr lang="fr-CA" baseline="0" dirty="0" err="1" smtClean="0"/>
              <a:t>pbjective</a:t>
            </a:r>
            <a:r>
              <a:rPr lang="fr-CA" baseline="0" dirty="0" smtClean="0"/>
              <a:t> of </a:t>
            </a:r>
            <a:r>
              <a:rPr lang="fr-CA" baseline="0" dirty="0" err="1" smtClean="0"/>
              <a:t>this</a:t>
            </a:r>
            <a:r>
              <a:rPr lang="fr-CA" baseline="0" dirty="0" smtClean="0"/>
              <a:t> </a:t>
            </a:r>
            <a:r>
              <a:rPr lang="fr-CA" baseline="0" dirty="0" err="1" smtClean="0"/>
              <a:t>project</a:t>
            </a:r>
            <a:endParaRPr lang="fr-CA" baseline="0" dirty="0" smtClean="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4</a:t>
            </a:fld>
            <a:endParaRPr lang="fr-FR"/>
          </a:p>
        </p:txBody>
      </p:sp>
    </p:spTree>
    <p:extLst>
      <p:ext uri="{BB962C8B-B14F-4D97-AF65-F5344CB8AC3E}">
        <p14:creationId xmlns:p14="http://schemas.microsoft.com/office/powerpoint/2010/main" val="3955748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Métagénomique permet de séquencer l’ensemble</a:t>
            </a:r>
            <a:r>
              <a:rPr lang="fr-CA" baseline="0" dirty="0" smtClean="0"/>
              <a:t> des séquences d’ADN des organismes présents dans un environnement, pas seulement les virus. Ça génère des quantités énormes de données, on a besoin d’outils de bio-info pour analyser tout ça. </a:t>
            </a:r>
            <a:r>
              <a:rPr lang="fr-CA" dirty="0" smtClean="0"/>
              <a:t>Pour</a:t>
            </a:r>
            <a:r>
              <a:rPr lang="fr-CA" baseline="0" dirty="0" smtClean="0"/>
              <a:t> simplifier le traitement, il </a:t>
            </a:r>
            <a:r>
              <a:rPr lang="fr-CA" dirty="0" smtClean="0"/>
              <a:t>est possible de récupérer seulement la partie virale grâce à leur différence de taille (très petite taille). </a:t>
            </a:r>
            <a:r>
              <a:rPr lang="fr-CA" baseline="0" dirty="0" smtClean="0"/>
              <a:t>En gros permet de répondre aux questions quels gènes sont présents dans la communauté, quels m-o sont là et en quelles proportions.</a:t>
            </a:r>
          </a:p>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5</a:t>
            </a:fld>
            <a:endParaRPr lang="fr-FR"/>
          </a:p>
        </p:txBody>
      </p:sp>
    </p:spTree>
    <p:extLst>
      <p:ext uri="{BB962C8B-B14F-4D97-AF65-F5344CB8AC3E}">
        <p14:creationId xmlns:p14="http://schemas.microsoft.com/office/powerpoint/2010/main" val="235143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On</a:t>
            </a:r>
            <a:r>
              <a:rPr lang="fr-CA" baseline="0" dirty="0" smtClean="0"/>
              <a:t> échantillonne l’air des usines dans le but d’étudier les bioaérosols viraux qu’on y retrouve à l’été et à l’hiver</a:t>
            </a:r>
          </a:p>
          <a:p>
            <a:r>
              <a:rPr lang="fr-CA" baseline="0" dirty="0" smtClean="0"/>
              <a:t>Mes hypothèses de travail sont…</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6</a:t>
            </a:fld>
            <a:endParaRPr lang="fr-FR"/>
          </a:p>
        </p:txBody>
      </p:sp>
    </p:spTree>
    <p:extLst>
      <p:ext uri="{BB962C8B-B14F-4D97-AF65-F5344CB8AC3E}">
        <p14:creationId xmlns:p14="http://schemas.microsoft.com/office/powerpoint/2010/main" val="2565832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On</a:t>
            </a:r>
            <a:r>
              <a:rPr lang="fr-CA" baseline="0" dirty="0" smtClean="0"/>
              <a:t> échantillonne l’air des usines dans le but d’étudier les bioaérosols viraux qu’on y retrouve à l’été et à l’hiver</a:t>
            </a:r>
          </a:p>
          <a:p>
            <a:r>
              <a:rPr lang="fr-CA" baseline="0" dirty="0" smtClean="0"/>
              <a:t>Mes hypothèses de travail sont…</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7</a:t>
            </a:fld>
            <a:endParaRPr lang="fr-FR"/>
          </a:p>
        </p:txBody>
      </p:sp>
    </p:spTree>
    <p:extLst>
      <p:ext uri="{BB962C8B-B14F-4D97-AF65-F5344CB8AC3E}">
        <p14:creationId xmlns:p14="http://schemas.microsoft.com/office/powerpoint/2010/main" val="2565832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Détection de 11 virus par </a:t>
            </a:r>
            <a:r>
              <a:rPr lang="fr-CA" dirty="0" err="1" smtClean="0"/>
              <a:t>qPCR</a:t>
            </a:r>
            <a:r>
              <a:rPr lang="fr-CA" dirty="0" smtClean="0"/>
              <a:t> </a:t>
            </a:r>
          </a:p>
          <a:p>
            <a:r>
              <a:rPr lang="fr-CA" baseline="0" dirty="0" smtClean="0"/>
              <a:t>Choisis selon des critères différents, en gros le critères commun c’est qu’ils sont souvent ou potentiellement retrouvés dans les eaux usées</a:t>
            </a:r>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8</a:t>
            </a:fld>
            <a:endParaRPr lang="fr-FR"/>
          </a:p>
        </p:txBody>
      </p:sp>
    </p:spTree>
    <p:extLst>
      <p:ext uri="{BB962C8B-B14F-4D97-AF65-F5344CB8AC3E}">
        <p14:creationId xmlns:p14="http://schemas.microsoft.com/office/powerpoint/2010/main" val="3815790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10</a:t>
            </a:fld>
            <a:endParaRPr lang="fr-FR"/>
          </a:p>
        </p:txBody>
      </p:sp>
    </p:spTree>
    <p:extLst>
      <p:ext uri="{BB962C8B-B14F-4D97-AF65-F5344CB8AC3E}">
        <p14:creationId xmlns:p14="http://schemas.microsoft.com/office/powerpoint/2010/main" val="993640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L’échantillonnage lors des visites terrain en plusieurs étapes</a:t>
            </a:r>
          </a:p>
          <a:p>
            <a:r>
              <a:rPr lang="fr-CA" dirty="0" smtClean="0"/>
              <a:t>Pour la partie virale,</a:t>
            </a:r>
            <a:r>
              <a:rPr lang="fr-CA" baseline="0" dirty="0" smtClean="0"/>
              <a:t> on se sert de 5 appareils : haut/bas débit et séparation granulométrique</a:t>
            </a:r>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11</a:t>
            </a:fld>
            <a:endParaRPr lang="fr-FR" dirty="0"/>
          </a:p>
        </p:txBody>
      </p:sp>
    </p:spTree>
    <p:extLst>
      <p:ext uri="{BB962C8B-B14F-4D97-AF65-F5344CB8AC3E}">
        <p14:creationId xmlns:p14="http://schemas.microsoft.com/office/powerpoint/2010/main" val="3438310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Les deux sont des </a:t>
            </a:r>
            <a:r>
              <a:rPr lang="fr-CA" dirty="0" err="1" smtClean="0"/>
              <a:t>impacteurs</a:t>
            </a:r>
            <a:r>
              <a:rPr lang="fr-CA" baseline="0" dirty="0" smtClean="0"/>
              <a:t> liquide, particules se retrouvent dans un liquide de collection</a:t>
            </a:r>
          </a:p>
          <a:p>
            <a:r>
              <a:rPr lang="fr-CA" baseline="0" dirty="0" smtClean="0"/>
              <a:t>De 200 à 3600 L/min</a:t>
            </a:r>
          </a:p>
          <a:p>
            <a:r>
              <a:rPr lang="fr-CA" baseline="0" dirty="0" smtClean="0"/>
              <a:t>Coriolis : échantillonnage plus court pour détection mol.</a:t>
            </a:r>
          </a:p>
          <a:p>
            <a:r>
              <a:rPr lang="fr-CA" baseline="0" dirty="0" smtClean="0"/>
              <a:t>SASS : échantillonnage plus long nous sert pour les échantillons de métagénomique</a:t>
            </a:r>
          </a:p>
          <a:p>
            <a:r>
              <a:rPr lang="fr-CA" baseline="0" dirty="0" smtClean="0"/>
              <a:t>Nouveau défi associé au volume d’air parce qu’on a jamais travaillé avec des échantillons aussi concentrés, beaucoup de débris, inhibiteurs, etc.</a:t>
            </a:r>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12</a:t>
            </a:fld>
            <a:endParaRPr lang="fr-FR"/>
          </a:p>
        </p:txBody>
      </p:sp>
    </p:spTree>
    <p:extLst>
      <p:ext uri="{BB962C8B-B14F-4D97-AF65-F5344CB8AC3E}">
        <p14:creationId xmlns:p14="http://schemas.microsoft.com/office/powerpoint/2010/main" val="179480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Échantillonneur bas débit : un</a:t>
            </a:r>
            <a:r>
              <a:rPr lang="fr-CA" baseline="0" dirty="0" smtClean="0"/>
              <a:t> qui est la cassette IOM. </a:t>
            </a:r>
            <a:r>
              <a:rPr lang="fr-CA" dirty="0" smtClean="0"/>
              <a:t>Sert à l’échantillonnage personnel. Travailleurs sélectionnés dans différentes étapes de traitement et portent une</a:t>
            </a:r>
            <a:r>
              <a:rPr lang="fr-CA" baseline="0" dirty="0" smtClean="0"/>
              <a:t> cassette ainsi qu’un mini-pompe pendant une semaine. Filtres récupérés chaque jour pour effectuer de la détection moléculaire.</a:t>
            </a:r>
          </a:p>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13</a:t>
            </a:fld>
            <a:endParaRPr lang="fr-FR"/>
          </a:p>
        </p:txBody>
      </p:sp>
    </p:spTree>
    <p:extLst>
      <p:ext uri="{BB962C8B-B14F-4D97-AF65-F5344CB8AC3E}">
        <p14:creationId xmlns:p14="http://schemas.microsoft.com/office/powerpoint/2010/main" val="105426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ELPI+ : 14</a:t>
            </a:r>
            <a:r>
              <a:rPr lang="fr-CA" baseline="0" dirty="0" smtClean="0"/>
              <a:t> étages possédant aussi un filtre. Particularité : fonctionne à basse pression (un peu comme sous vide), ce qui permet d’avoir un plus grande étendue de particules impactées, c’est-à-dire de 16 nm à 10 microns. On ne connait pas distribution granulométrique des particules virales car appareil n’a </a:t>
            </a:r>
            <a:r>
              <a:rPr lang="fr-CA" baseline="0" dirty="0" err="1" smtClean="0"/>
              <a:t>amais</a:t>
            </a:r>
            <a:r>
              <a:rPr lang="fr-CA" baseline="0" dirty="0" smtClean="0"/>
              <a:t> été sorti sur le terrain.</a:t>
            </a:r>
          </a:p>
          <a:p>
            <a:r>
              <a:rPr lang="fr-CA" baseline="0" dirty="0" err="1" smtClean="0"/>
              <a:t>Marple</a:t>
            </a:r>
            <a:r>
              <a:rPr lang="fr-CA" baseline="0" dirty="0" smtClean="0"/>
              <a:t> : 8 étages possédant un filtre récupérant des particules de différentes grosseurs, particules sont séparées grâce à leur diamètre aérodynamique qui dicte leur impaction. Récolte les particules de 0,4 à 21 microns. But : associer les virus avec une certaines grosseurs de particules</a:t>
            </a:r>
          </a:p>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14</a:t>
            </a:fld>
            <a:endParaRPr lang="fr-FR"/>
          </a:p>
        </p:txBody>
      </p:sp>
    </p:spTree>
    <p:extLst>
      <p:ext uri="{BB962C8B-B14F-4D97-AF65-F5344CB8AC3E}">
        <p14:creationId xmlns:p14="http://schemas.microsoft.com/office/powerpoint/2010/main" val="38154783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First</a:t>
            </a:r>
            <a:r>
              <a:rPr lang="fr-CA" baseline="0" dirty="0" smtClean="0"/>
              <a:t> time on the </a:t>
            </a:r>
            <a:r>
              <a:rPr lang="fr-CA" baseline="0" dirty="0" err="1" smtClean="0"/>
              <a:t>field</a:t>
            </a:r>
            <a:r>
              <a:rPr lang="fr-CA" baseline="0" dirty="0" smtClean="0"/>
              <a:t> !</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16</a:t>
            </a:fld>
            <a:endParaRPr lang="fr-FR"/>
          </a:p>
        </p:txBody>
      </p:sp>
    </p:spTree>
    <p:extLst>
      <p:ext uri="{BB962C8B-B14F-4D97-AF65-F5344CB8AC3E}">
        <p14:creationId xmlns:p14="http://schemas.microsoft.com/office/powerpoint/2010/main" val="1096638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Survol de la</a:t>
            </a:r>
            <a:r>
              <a:rPr lang="fr-CA" baseline="0" dirty="0" smtClean="0"/>
              <a:t> méthodologie </a:t>
            </a:r>
          </a:p>
          <a:p>
            <a:r>
              <a:rPr lang="fr-CA" baseline="0" dirty="0" smtClean="0"/>
              <a:t>Méta : jusqu’à ce qu’on ait la bonne concentration d’acides nucléiques pour continuer avec les analyses métagénomiques</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17</a:t>
            </a:fld>
            <a:endParaRPr lang="fr-FR"/>
          </a:p>
        </p:txBody>
      </p:sp>
    </p:spTree>
    <p:extLst>
      <p:ext uri="{BB962C8B-B14F-4D97-AF65-F5344CB8AC3E}">
        <p14:creationId xmlns:p14="http://schemas.microsoft.com/office/powerpoint/2010/main" val="627475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err="1" smtClean="0"/>
              <a:t>CsCl</a:t>
            </a:r>
            <a:r>
              <a:rPr lang="fr-CA" dirty="0" smtClean="0"/>
              <a:t> gradients </a:t>
            </a:r>
            <a:r>
              <a:rPr lang="fr-CA" dirty="0" err="1" smtClean="0"/>
              <a:t>were</a:t>
            </a:r>
            <a:r>
              <a:rPr lang="fr-CA" dirty="0" smtClean="0"/>
              <a:t> first </a:t>
            </a:r>
            <a:r>
              <a:rPr lang="fr-CA" dirty="0" err="1" smtClean="0"/>
              <a:t>developped</a:t>
            </a:r>
            <a:r>
              <a:rPr lang="fr-CA" dirty="0" smtClean="0"/>
              <a:t> for </a:t>
            </a:r>
            <a:r>
              <a:rPr lang="fr-CA" dirty="0" err="1" smtClean="0"/>
              <a:t>aquatic</a:t>
            </a:r>
            <a:r>
              <a:rPr lang="fr-CA" baseline="0" dirty="0" smtClean="0"/>
              <a:t> </a:t>
            </a:r>
            <a:r>
              <a:rPr lang="fr-CA" baseline="0" dirty="0" err="1" smtClean="0"/>
              <a:t>samples</a:t>
            </a:r>
            <a:r>
              <a:rPr lang="fr-CA" baseline="0" dirty="0" smtClean="0"/>
              <a:t>, </a:t>
            </a:r>
            <a:r>
              <a:rPr lang="fr-CA" baseline="0" dirty="0" err="1" smtClean="0"/>
              <a:t>so</a:t>
            </a:r>
            <a:r>
              <a:rPr lang="fr-CA" baseline="0" dirty="0" smtClean="0"/>
              <a:t> I </a:t>
            </a:r>
            <a:r>
              <a:rPr lang="fr-CA" baseline="0" dirty="0" err="1" smtClean="0"/>
              <a:t>had</a:t>
            </a:r>
            <a:r>
              <a:rPr lang="fr-CA" baseline="0" dirty="0" smtClean="0"/>
              <a:t> to </a:t>
            </a:r>
            <a:r>
              <a:rPr lang="fr-CA" baseline="0" dirty="0" err="1" smtClean="0"/>
              <a:t>adjust</a:t>
            </a:r>
            <a:r>
              <a:rPr lang="fr-CA" baseline="0" dirty="0" smtClean="0"/>
              <a:t> the </a:t>
            </a:r>
            <a:r>
              <a:rPr lang="fr-CA" baseline="0" dirty="0" err="1" smtClean="0"/>
              <a:t>protocols</a:t>
            </a:r>
            <a:r>
              <a:rPr lang="fr-CA" baseline="0" dirty="0" smtClean="0"/>
              <a:t> for air </a:t>
            </a:r>
            <a:r>
              <a:rPr lang="fr-CA" baseline="0" dirty="0" err="1" smtClean="0"/>
              <a:t>samples</a:t>
            </a:r>
            <a:r>
              <a:rPr lang="fr-CA" baseline="0" dirty="0" smtClean="0"/>
              <a:t> (more </a:t>
            </a:r>
            <a:r>
              <a:rPr lang="fr-CA" baseline="0" dirty="0" err="1" smtClean="0"/>
              <a:t>diluted</a:t>
            </a:r>
            <a:r>
              <a:rPr lang="fr-CA" baseline="0" dirty="0" smtClean="0"/>
              <a:t>).</a:t>
            </a:r>
          </a:p>
          <a:p>
            <a:r>
              <a:rPr lang="fr-CA" dirty="0" smtClean="0"/>
              <a:t>On passe beaucoup de temps pour la méthode de métagénomique</a:t>
            </a:r>
            <a:r>
              <a:rPr lang="fr-CA" baseline="0" dirty="0" smtClean="0"/>
              <a:t> car c’est la première fois que c’est fait dans notre laboratoire et qu’on veut développer une méthode standardisée qui va pouvoir être utilisée avec n’importe quel échantillon d’air dans le futur</a:t>
            </a:r>
          </a:p>
          <a:p>
            <a:r>
              <a:rPr lang="fr-CA" baseline="0" dirty="0" smtClean="0"/>
              <a:t>Virus très faible concentration dans l’air, prend des méthodes différentes des bactéries et moisissures qu’on étudie normalement dans le labo</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18</a:t>
            </a:fld>
            <a:endParaRPr lang="fr-FR"/>
          </a:p>
        </p:txBody>
      </p:sp>
    </p:spTree>
    <p:extLst>
      <p:ext uri="{BB962C8B-B14F-4D97-AF65-F5344CB8AC3E}">
        <p14:creationId xmlns:p14="http://schemas.microsoft.com/office/powerpoint/2010/main" val="13085248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On passe beaucoup de temps pour la méthode de métagénomique</a:t>
            </a:r>
            <a:r>
              <a:rPr lang="fr-CA" baseline="0" dirty="0" smtClean="0"/>
              <a:t> car c’est la première fois que c’est fait dans notre laboratoire et qu’on veut développer une méthode standardisée qui va pouvoir être utilisée avec n’importe quel échantillon d’air dans le futur</a:t>
            </a:r>
          </a:p>
          <a:p>
            <a:r>
              <a:rPr lang="fr-CA" baseline="0" dirty="0" smtClean="0"/>
              <a:t>Virus très faible concentration dans l’air, prend des méthodes différentes des bactéries et moisissures qu’on étudie normalement dans le labo </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19</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aseline="0" dirty="0" smtClean="0"/>
              <a:t> I </a:t>
            </a:r>
            <a:r>
              <a:rPr lang="fr-CA" baseline="0" dirty="0" err="1" smtClean="0"/>
              <a:t>won’t</a:t>
            </a:r>
            <a:r>
              <a:rPr lang="fr-CA" baseline="0" dirty="0" smtClean="0"/>
              <a:t> go </a:t>
            </a:r>
            <a:r>
              <a:rPr lang="fr-CA" baseline="0" dirty="0" err="1" smtClean="0"/>
              <a:t>into</a:t>
            </a:r>
            <a:r>
              <a:rPr lang="fr-CA" baseline="0" dirty="0" smtClean="0"/>
              <a:t> the </a:t>
            </a:r>
            <a:r>
              <a:rPr lang="fr-CA" baseline="0" dirty="0" err="1" smtClean="0"/>
              <a:t>details</a:t>
            </a:r>
            <a:r>
              <a:rPr lang="fr-CA" baseline="0" dirty="0" smtClean="0"/>
              <a:t>, but </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20</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21</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22</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23</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24</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25</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aseline="0" dirty="0" smtClean="0"/>
              <a:t> I </a:t>
            </a:r>
            <a:r>
              <a:rPr lang="fr-CA" baseline="0" dirty="0" err="1" smtClean="0"/>
              <a:t>won’t</a:t>
            </a:r>
            <a:r>
              <a:rPr lang="fr-CA" baseline="0" dirty="0" smtClean="0"/>
              <a:t> go </a:t>
            </a:r>
            <a:r>
              <a:rPr lang="fr-CA" baseline="0" dirty="0" err="1" smtClean="0"/>
              <a:t>into</a:t>
            </a:r>
            <a:r>
              <a:rPr lang="fr-CA" baseline="0" dirty="0" smtClean="0"/>
              <a:t> the </a:t>
            </a:r>
            <a:r>
              <a:rPr lang="fr-CA" baseline="0" dirty="0" err="1" smtClean="0"/>
              <a:t>details</a:t>
            </a:r>
            <a:r>
              <a:rPr lang="fr-CA" baseline="0" dirty="0" smtClean="0"/>
              <a:t>, but </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26</a:t>
            </a:fld>
            <a:endParaRPr lang="fr-FR"/>
          </a:p>
        </p:txBody>
      </p:sp>
    </p:spTree>
    <p:extLst>
      <p:ext uri="{BB962C8B-B14F-4D97-AF65-F5344CB8AC3E}">
        <p14:creationId xmlns:p14="http://schemas.microsoft.com/office/powerpoint/2010/main" val="1831263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En travaillant avec virus, pas de gènes universels comme 16S</a:t>
            </a:r>
            <a:r>
              <a:rPr lang="fr-CA" baseline="0" dirty="0" smtClean="0"/>
              <a:t> chez bactéries et ITS chez moisissures, culture plus laborieuse parce que ça ne peut pas croître sur milieu de culture, etc.</a:t>
            </a:r>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27</a:t>
            </a:fld>
            <a:endParaRPr lang="fr-FR"/>
          </a:p>
        </p:txBody>
      </p:sp>
    </p:spTree>
    <p:extLst>
      <p:ext uri="{BB962C8B-B14F-4D97-AF65-F5344CB8AC3E}">
        <p14:creationId xmlns:p14="http://schemas.microsoft.com/office/powerpoint/2010/main" val="413523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81C1768B-6585-204A-B9BB-25D5E413F3AF}" type="slidenum">
              <a:rPr lang="fr-FR" smtClean="0"/>
              <a:pPr/>
              <a:t>28</a:t>
            </a:fld>
            <a:endParaRPr lang="fr-FR"/>
          </a:p>
        </p:txBody>
      </p:sp>
    </p:spTree>
    <p:extLst>
      <p:ext uri="{BB962C8B-B14F-4D97-AF65-F5344CB8AC3E}">
        <p14:creationId xmlns:p14="http://schemas.microsoft.com/office/powerpoint/2010/main" val="10664067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nvGrpSpPr>
          <p:cNvPr id="8" name="Grouper 7"/>
          <p:cNvGrpSpPr/>
          <p:nvPr userDrawn="1"/>
        </p:nvGrpSpPr>
        <p:grpSpPr>
          <a:xfrm>
            <a:off x="-266700" y="-2"/>
            <a:ext cx="9574642" cy="7047661"/>
            <a:chOff x="-266700" y="-2"/>
            <a:chExt cx="9574642" cy="7047661"/>
          </a:xfrm>
        </p:grpSpPr>
        <p:grpSp>
          <p:nvGrpSpPr>
            <p:cNvPr id="9" name="Grouper 43"/>
            <p:cNvGrpSpPr/>
            <p:nvPr/>
          </p:nvGrpSpPr>
          <p:grpSpPr>
            <a:xfrm>
              <a:off x="-36512" y="-2"/>
              <a:ext cx="2808311" cy="6885386"/>
              <a:chOff x="-36512" y="-2"/>
              <a:chExt cx="2808311" cy="6885386"/>
            </a:xfrm>
          </p:grpSpPr>
          <p:pic>
            <p:nvPicPr>
              <p:cNvPr id="1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7114"/>
              <a:stretch/>
            </p:blipFill>
            <p:spPr bwMode="auto">
              <a:xfrm rot="5400000">
                <a:off x="-693752" y="3419832"/>
                <a:ext cx="688538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1808"/>
              <a:stretch/>
            </p:blipFill>
            <p:spPr bwMode="auto">
              <a:xfrm rot="5400000">
                <a:off x="-822029" y="3377802"/>
                <a:ext cx="6885384" cy="12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83616"/>
              <a:stretch/>
            </p:blipFill>
            <p:spPr bwMode="auto">
              <a:xfrm rot="5400000">
                <a:off x="-1088700" y="3312917"/>
                <a:ext cx="6885384" cy="25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7232"/>
              <a:stretch/>
            </p:blipFill>
            <p:spPr bwMode="auto">
              <a:xfrm rot="5400000">
                <a:off x="-1563470" y="3183142"/>
                <a:ext cx="6885384" cy="5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687116" y="2650604"/>
                <a:ext cx="6885384" cy="15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 name="Grouper 42"/>
            <p:cNvGrpSpPr/>
            <p:nvPr/>
          </p:nvGrpSpPr>
          <p:grpSpPr>
            <a:xfrm>
              <a:off x="-266700" y="5257735"/>
              <a:ext cx="9574642" cy="1789924"/>
              <a:chOff x="-266700" y="5257735"/>
              <a:chExt cx="9574642" cy="1789924"/>
            </a:xfrm>
          </p:grpSpPr>
          <p:sp>
            <p:nvSpPr>
              <p:cNvPr id="14" name="Forme libre 13"/>
              <p:cNvSpPr/>
              <p:nvPr/>
            </p:nvSpPr>
            <p:spPr>
              <a:xfrm>
                <a:off x="-266700" y="5534006"/>
                <a:ext cx="9574642" cy="1149559"/>
              </a:xfrm>
              <a:custGeom>
                <a:avLst/>
                <a:gdLst>
                  <a:gd name="connsiteX0" fmla="*/ 0 w 8098285"/>
                  <a:gd name="connsiteY0" fmla="*/ 910900 h 1323437"/>
                  <a:gd name="connsiteX1" fmla="*/ 1270000 w 8098285"/>
                  <a:gd name="connsiteY1" fmla="*/ 1317300 h 1323437"/>
                  <a:gd name="connsiteX2" fmla="*/ 3048000 w 8098285"/>
                  <a:gd name="connsiteY2" fmla="*/ 631500 h 1323437"/>
                  <a:gd name="connsiteX3" fmla="*/ 5029200 w 8098285"/>
                  <a:gd name="connsiteY3" fmla="*/ 1177600 h 1323437"/>
                  <a:gd name="connsiteX4" fmla="*/ 7340600 w 8098285"/>
                  <a:gd name="connsiteY4" fmla="*/ 618800 h 1323437"/>
                  <a:gd name="connsiteX5" fmla="*/ 8064500 w 8098285"/>
                  <a:gd name="connsiteY5" fmla="*/ 21900 h 1323437"/>
                  <a:gd name="connsiteX6" fmla="*/ 7912100 w 8098285"/>
                  <a:gd name="connsiteY6" fmla="*/ 187000 h 132343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185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312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342092"/>
                  <a:gd name="connsiteY0" fmla="*/ 1154614 h 1567151"/>
                  <a:gd name="connsiteX1" fmla="*/ 1270000 w 8342092"/>
                  <a:gd name="connsiteY1" fmla="*/ 1561014 h 1567151"/>
                  <a:gd name="connsiteX2" fmla="*/ 3048000 w 8342092"/>
                  <a:gd name="connsiteY2" fmla="*/ 875214 h 1567151"/>
                  <a:gd name="connsiteX3" fmla="*/ 5029200 w 8342092"/>
                  <a:gd name="connsiteY3" fmla="*/ 1548314 h 1567151"/>
                  <a:gd name="connsiteX4" fmla="*/ 7442200 w 8342092"/>
                  <a:gd name="connsiteY4" fmla="*/ 976814 h 1567151"/>
                  <a:gd name="connsiteX5" fmla="*/ 8064500 w 8342092"/>
                  <a:gd name="connsiteY5" fmla="*/ 265614 h 1567151"/>
                  <a:gd name="connsiteX6" fmla="*/ 8305800 w 8342092"/>
                  <a:gd name="connsiteY6" fmla="*/ 37014 h 1567151"/>
                  <a:gd name="connsiteX0" fmla="*/ 0 w 8305800"/>
                  <a:gd name="connsiteY0" fmla="*/ 1117600 h 1530137"/>
                  <a:gd name="connsiteX1" fmla="*/ 1270000 w 8305800"/>
                  <a:gd name="connsiteY1" fmla="*/ 1524000 h 1530137"/>
                  <a:gd name="connsiteX2" fmla="*/ 3048000 w 8305800"/>
                  <a:gd name="connsiteY2" fmla="*/ 838200 h 1530137"/>
                  <a:gd name="connsiteX3" fmla="*/ 5029200 w 8305800"/>
                  <a:gd name="connsiteY3" fmla="*/ 1511300 h 1530137"/>
                  <a:gd name="connsiteX4" fmla="*/ 7442200 w 8305800"/>
                  <a:gd name="connsiteY4" fmla="*/ 939800 h 1530137"/>
                  <a:gd name="connsiteX5" fmla="*/ 8305800 w 8305800"/>
                  <a:gd name="connsiteY5" fmla="*/ 0 h 1530137"/>
                  <a:gd name="connsiteX0" fmla="*/ 0 w 7442200"/>
                  <a:gd name="connsiteY0" fmla="*/ 279406 h 691943"/>
                  <a:gd name="connsiteX1" fmla="*/ 1270000 w 7442200"/>
                  <a:gd name="connsiteY1" fmla="*/ 685806 h 691943"/>
                  <a:gd name="connsiteX2" fmla="*/ 3048000 w 7442200"/>
                  <a:gd name="connsiteY2" fmla="*/ 6 h 691943"/>
                  <a:gd name="connsiteX3" fmla="*/ 5029200 w 7442200"/>
                  <a:gd name="connsiteY3" fmla="*/ 673106 h 691943"/>
                  <a:gd name="connsiteX4" fmla="*/ 7442200 w 7442200"/>
                  <a:gd name="connsiteY4" fmla="*/ 101606 h 691943"/>
                  <a:gd name="connsiteX0" fmla="*/ 114154 w 7556354"/>
                  <a:gd name="connsiteY0" fmla="*/ 279406 h 689699"/>
                  <a:gd name="connsiteX1" fmla="*/ 88754 w 7556354"/>
                  <a:gd name="connsiteY1" fmla="*/ 279406 h 689699"/>
                  <a:gd name="connsiteX2" fmla="*/ 1384154 w 7556354"/>
                  <a:gd name="connsiteY2" fmla="*/ 685806 h 689699"/>
                  <a:gd name="connsiteX3" fmla="*/ 3162154 w 7556354"/>
                  <a:gd name="connsiteY3" fmla="*/ 6 h 689699"/>
                  <a:gd name="connsiteX4" fmla="*/ 5143354 w 7556354"/>
                  <a:gd name="connsiteY4" fmla="*/ 673106 h 689699"/>
                  <a:gd name="connsiteX5" fmla="*/ 7556354 w 7556354"/>
                  <a:gd name="connsiteY5" fmla="*/ 101606 h 689699"/>
                  <a:gd name="connsiteX0" fmla="*/ 356635 w 7798835"/>
                  <a:gd name="connsiteY0" fmla="*/ 279406 h 689699"/>
                  <a:gd name="connsiteX1" fmla="*/ 331235 w 7798835"/>
                  <a:gd name="connsiteY1" fmla="*/ 279406 h 689699"/>
                  <a:gd name="connsiteX2" fmla="*/ 1626635 w 7798835"/>
                  <a:gd name="connsiteY2" fmla="*/ 685806 h 689699"/>
                  <a:gd name="connsiteX3" fmla="*/ 3404635 w 7798835"/>
                  <a:gd name="connsiteY3" fmla="*/ 6 h 689699"/>
                  <a:gd name="connsiteX4" fmla="*/ 5385835 w 7798835"/>
                  <a:gd name="connsiteY4" fmla="*/ 673106 h 689699"/>
                  <a:gd name="connsiteX5" fmla="*/ 7798835 w 7798835"/>
                  <a:gd name="connsiteY5" fmla="*/ 101606 h 689699"/>
                  <a:gd name="connsiteX0" fmla="*/ 567536 w 8009736"/>
                  <a:gd name="connsiteY0" fmla="*/ 297395 h 704580"/>
                  <a:gd name="connsiteX1" fmla="*/ 275436 w 8009736"/>
                  <a:gd name="connsiteY1" fmla="*/ 157695 h 704580"/>
                  <a:gd name="connsiteX2" fmla="*/ 1837536 w 8009736"/>
                  <a:gd name="connsiteY2" fmla="*/ 703795 h 704580"/>
                  <a:gd name="connsiteX3" fmla="*/ 3615536 w 8009736"/>
                  <a:gd name="connsiteY3" fmla="*/ 17995 h 704580"/>
                  <a:gd name="connsiteX4" fmla="*/ 5596736 w 8009736"/>
                  <a:gd name="connsiteY4" fmla="*/ 691095 h 704580"/>
                  <a:gd name="connsiteX5" fmla="*/ 8009736 w 8009736"/>
                  <a:gd name="connsiteY5" fmla="*/ 119595 h 704580"/>
                  <a:gd name="connsiteX0" fmla="*/ 567536 w 8162922"/>
                  <a:gd name="connsiteY0" fmla="*/ 297395 h 704580"/>
                  <a:gd name="connsiteX1" fmla="*/ 275436 w 8162922"/>
                  <a:gd name="connsiteY1" fmla="*/ 157695 h 704580"/>
                  <a:gd name="connsiteX2" fmla="*/ 1837536 w 8162922"/>
                  <a:gd name="connsiteY2" fmla="*/ 703795 h 704580"/>
                  <a:gd name="connsiteX3" fmla="*/ 3615536 w 8162922"/>
                  <a:gd name="connsiteY3" fmla="*/ 17995 h 704580"/>
                  <a:gd name="connsiteX4" fmla="*/ 5596736 w 8162922"/>
                  <a:gd name="connsiteY4" fmla="*/ 691095 h 704580"/>
                  <a:gd name="connsiteX5" fmla="*/ 8009736 w 8162922"/>
                  <a:gd name="connsiteY5" fmla="*/ 119595 h 704580"/>
                  <a:gd name="connsiteX0" fmla="*/ 567536 w 8947886"/>
                  <a:gd name="connsiteY0" fmla="*/ 529506 h 936691"/>
                  <a:gd name="connsiteX1" fmla="*/ 275436 w 8947886"/>
                  <a:gd name="connsiteY1" fmla="*/ 389806 h 936691"/>
                  <a:gd name="connsiteX2" fmla="*/ 1837536 w 8947886"/>
                  <a:gd name="connsiteY2" fmla="*/ 935906 h 936691"/>
                  <a:gd name="connsiteX3" fmla="*/ 3615536 w 8947886"/>
                  <a:gd name="connsiteY3" fmla="*/ 250106 h 936691"/>
                  <a:gd name="connsiteX4" fmla="*/ 5596736 w 8947886"/>
                  <a:gd name="connsiteY4" fmla="*/ 923206 h 936691"/>
                  <a:gd name="connsiteX5" fmla="*/ 8822536 w 8947886"/>
                  <a:gd name="connsiteY5" fmla="*/ 59606 h 936691"/>
                  <a:gd name="connsiteX0" fmla="*/ 567536 w 8947886"/>
                  <a:gd name="connsiteY0" fmla="*/ 529506 h 936318"/>
                  <a:gd name="connsiteX1" fmla="*/ 275436 w 8947886"/>
                  <a:gd name="connsiteY1" fmla="*/ 389806 h 936318"/>
                  <a:gd name="connsiteX2" fmla="*/ 262737 w 8947886"/>
                  <a:gd name="connsiteY2" fmla="*/ 351707 h 936318"/>
                  <a:gd name="connsiteX3" fmla="*/ 1837536 w 8947886"/>
                  <a:gd name="connsiteY3" fmla="*/ 935906 h 936318"/>
                  <a:gd name="connsiteX4" fmla="*/ 3615536 w 8947886"/>
                  <a:gd name="connsiteY4" fmla="*/ 250106 h 936318"/>
                  <a:gd name="connsiteX5" fmla="*/ 5596736 w 8947886"/>
                  <a:gd name="connsiteY5" fmla="*/ 923206 h 936318"/>
                  <a:gd name="connsiteX6" fmla="*/ 8822536 w 8947886"/>
                  <a:gd name="connsiteY6" fmla="*/ 59606 h 936318"/>
                  <a:gd name="connsiteX0" fmla="*/ 1220951 w 9601301"/>
                  <a:gd name="connsiteY0" fmla="*/ 645043 h 1054809"/>
                  <a:gd name="connsiteX1" fmla="*/ 928851 w 9601301"/>
                  <a:gd name="connsiteY1" fmla="*/ 505343 h 1054809"/>
                  <a:gd name="connsiteX2" fmla="*/ 39852 w 9601301"/>
                  <a:gd name="connsiteY2" fmla="*/ 10044 h 1054809"/>
                  <a:gd name="connsiteX3" fmla="*/ 2490951 w 9601301"/>
                  <a:gd name="connsiteY3" fmla="*/ 1051443 h 1054809"/>
                  <a:gd name="connsiteX4" fmla="*/ 4268951 w 9601301"/>
                  <a:gd name="connsiteY4" fmla="*/ 365643 h 1054809"/>
                  <a:gd name="connsiteX5" fmla="*/ 6250151 w 9601301"/>
                  <a:gd name="connsiteY5" fmla="*/ 1038743 h 1054809"/>
                  <a:gd name="connsiteX6" fmla="*/ 9475951 w 9601301"/>
                  <a:gd name="connsiteY6" fmla="*/ 175143 h 1054809"/>
                  <a:gd name="connsiteX0" fmla="*/ 1232725 w 9613075"/>
                  <a:gd name="connsiteY0" fmla="*/ 641140 h 1050906"/>
                  <a:gd name="connsiteX1" fmla="*/ 648525 w 9613075"/>
                  <a:gd name="connsiteY1" fmla="*/ 895140 h 1050906"/>
                  <a:gd name="connsiteX2" fmla="*/ 51626 w 9613075"/>
                  <a:gd name="connsiteY2" fmla="*/ 6141 h 1050906"/>
                  <a:gd name="connsiteX3" fmla="*/ 2502725 w 9613075"/>
                  <a:gd name="connsiteY3" fmla="*/ 1047540 h 1050906"/>
                  <a:gd name="connsiteX4" fmla="*/ 4280725 w 9613075"/>
                  <a:gd name="connsiteY4" fmla="*/ 361740 h 1050906"/>
                  <a:gd name="connsiteX5" fmla="*/ 6261925 w 9613075"/>
                  <a:gd name="connsiteY5" fmla="*/ 1034840 h 1050906"/>
                  <a:gd name="connsiteX6" fmla="*/ 9487725 w 9613075"/>
                  <a:gd name="connsiteY6" fmla="*/ 171240 h 1050906"/>
                  <a:gd name="connsiteX0" fmla="*/ 1207025 w 9587375"/>
                  <a:gd name="connsiteY0" fmla="*/ 640564 h 1050330"/>
                  <a:gd name="connsiteX1" fmla="*/ 25926 w 9587375"/>
                  <a:gd name="connsiteY1" fmla="*/ 5565 h 1050330"/>
                  <a:gd name="connsiteX2" fmla="*/ 2477025 w 9587375"/>
                  <a:gd name="connsiteY2" fmla="*/ 1046964 h 1050330"/>
                  <a:gd name="connsiteX3" fmla="*/ 4255025 w 9587375"/>
                  <a:gd name="connsiteY3" fmla="*/ 361164 h 1050330"/>
                  <a:gd name="connsiteX4" fmla="*/ 6236225 w 9587375"/>
                  <a:gd name="connsiteY4" fmla="*/ 1034264 h 1050330"/>
                  <a:gd name="connsiteX5" fmla="*/ 9462025 w 9587375"/>
                  <a:gd name="connsiteY5" fmla="*/ 170664 h 1050330"/>
                  <a:gd name="connsiteX0" fmla="*/ 1070428 w 9590478"/>
                  <a:gd name="connsiteY0" fmla="*/ 804495 h 1049161"/>
                  <a:gd name="connsiteX1" fmla="*/ 29029 w 9590478"/>
                  <a:gd name="connsiteY1" fmla="*/ 4396 h 1049161"/>
                  <a:gd name="connsiteX2" fmla="*/ 2480128 w 9590478"/>
                  <a:gd name="connsiteY2" fmla="*/ 1045795 h 1049161"/>
                  <a:gd name="connsiteX3" fmla="*/ 4258128 w 9590478"/>
                  <a:gd name="connsiteY3" fmla="*/ 359995 h 1049161"/>
                  <a:gd name="connsiteX4" fmla="*/ 6239328 w 9590478"/>
                  <a:gd name="connsiteY4" fmla="*/ 1033095 h 1049161"/>
                  <a:gd name="connsiteX5" fmla="*/ 9465128 w 9590478"/>
                  <a:gd name="connsiteY5" fmla="*/ 169495 h 1049161"/>
                  <a:gd name="connsiteX0" fmla="*/ 64982 w 10109032"/>
                  <a:gd name="connsiteY0" fmla="*/ 30007 h 1354173"/>
                  <a:gd name="connsiteX1" fmla="*/ 547583 w 10109032"/>
                  <a:gd name="connsiteY1" fmla="*/ 309408 h 1354173"/>
                  <a:gd name="connsiteX2" fmla="*/ 2998682 w 10109032"/>
                  <a:gd name="connsiteY2" fmla="*/ 1350807 h 1354173"/>
                  <a:gd name="connsiteX3" fmla="*/ 4776682 w 10109032"/>
                  <a:gd name="connsiteY3" fmla="*/ 665007 h 1354173"/>
                  <a:gd name="connsiteX4" fmla="*/ 6757882 w 10109032"/>
                  <a:gd name="connsiteY4" fmla="*/ 1338107 h 1354173"/>
                  <a:gd name="connsiteX5" fmla="*/ 9983682 w 10109032"/>
                  <a:gd name="connsiteY5" fmla="*/ 474507 h 1354173"/>
                  <a:gd name="connsiteX0" fmla="*/ 0 w 9561449"/>
                  <a:gd name="connsiteY0" fmla="*/ 0 h 1044765"/>
                  <a:gd name="connsiteX1" fmla="*/ 2451099 w 9561449"/>
                  <a:gd name="connsiteY1" fmla="*/ 1041399 h 1044765"/>
                  <a:gd name="connsiteX2" fmla="*/ 4229099 w 9561449"/>
                  <a:gd name="connsiteY2" fmla="*/ 355599 h 1044765"/>
                  <a:gd name="connsiteX3" fmla="*/ 6210299 w 9561449"/>
                  <a:gd name="connsiteY3" fmla="*/ 1028699 h 1044765"/>
                  <a:gd name="connsiteX4" fmla="*/ 9436099 w 9561449"/>
                  <a:gd name="connsiteY4" fmla="*/ 165099 h 1044765"/>
                  <a:gd name="connsiteX0" fmla="*/ 0 w 9574642"/>
                  <a:gd name="connsiteY0" fmla="*/ 104794 h 1149559"/>
                  <a:gd name="connsiteX1" fmla="*/ 2451099 w 9574642"/>
                  <a:gd name="connsiteY1" fmla="*/ 1146193 h 1149559"/>
                  <a:gd name="connsiteX2" fmla="*/ 4229099 w 9574642"/>
                  <a:gd name="connsiteY2" fmla="*/ 460393 h 1149559"/>
                  <a:gd name="connsiteX3" fmla="*/ 6210299 w 9574642"/>
                  <a:gd name="connsiteY3" fmla="*/ 1133493 h 1149559"/>
                  <a:gd name="connsiteX4" fmla="*/ 9449747 w 9574642"/>
                  <a:gd name="connsiteY4" fmla="*/ 51529 h 11495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4642" h="1149559">
                    <a:moveTo>
                      <a:pt x="0" y="104794"/>
                    </a:moveTo>
                    <a:cubicBezTo>
                      <a:pt x="211667" y="172527"/>
                      <a:pt x="1746249" y="1086927"/>
                      <a:pt x="2451099" y="1146193"/>
                    </a:cubicBezTo>
                    <a:cubicBezTo>
                      <a:pt x="3155949" y="1205459"/>
                      <a:pt x="3602566" y="462510"/>
                      <a:pt x="4229099" y="460393"/>
                    </a:cubicBezTo>
                    <a:cubicBezTo>
                      <a:pt x="4855632" y="458276"/>
                      <a:pt x="5342466" y="1165243"/>
                      <a:pt x="6210299" y="1133493"/>
                    </a:cubicBezTo>
                    <a:cubicBezTo>
                      <a:pt x="7078132" y="1101743"/>
                      <a:pt x="10237147" y="-280788"/>
                      <a:pt x="9449747" y="51529"/>
                    </a:cubicBezTo>
                  </a:path>
                </a:pathLst>
              </a:custGeom>
              <a:noFill/>
              <a:ln w="38100">
                <a:solidFill>
                  <a:srgbClr val="66B7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Forme libre 14"/>
              <p:cNvSpPr/>
              <p:nvPr/>
            </p:nvSpPr>
            <p:spPr>
              <a:xfrm>
                <a:off x="-215901" y="5583330"/>
                <a:ext cx="9385308" cy="1219741"/>
              </a:xfrm>
              <a:custGeom>
                <a:avLst/>
                <a:gdLst>
                  <a:gd name="connsiteX0" fmla="*/ 0 w 8098285"/>
                  <a:gd name="connsiteY0" fmla="*/ 910900 h 1323437"/>
                  <a:gd name="connsiteX1" fmla="*/ 1270000 w 8098285"/>
                  <a:gd name="connsiteY1" fmla="*/ 1317300 h 1323437"/>
                  <a:gd name="connsiteX2" fmla="*/ 3048000 w 8098285"/>
                  <a:gd name="connsiteY2" fmla="*/ 631500 h 1323437"/>
                  <a:gd name="connsiteX3" fmla="*/ 5029200 w 8098285"/>
                  <a:gd name="connsiteY3" fmla="*/ 1177600 h 1323437"/>
                  <a:gd name="connsiteX4" fmla="*/ 7340600 w 8098285"/>
                  <a:gd name="connsiteY4" fmla="*/ 618800 h 1323437"/>
                  <a:gd name="connsiteX5" fmla="*/ 8064500 w 8098285"/>
                  <a:gd name="connsiteY5" fmla="*/ 21900 h 1323437"/>
                  <a:gd name="connsiteX6" fmla="*/ 7912100 w 8098285"/>
                  <a:gd name="connsiteY6" fmla="*/ 187000 h 132343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185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312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342092"/>
                  <a:gd name="connsiteY0" fmla="*/ 1154614 h 1567151"/>
                  <a:gd name="connsiteX1" fmla="*/ 1270000 w 8342092"/>
                  <a:gd name="connsiteY1" fmla="*/ 1561014 h 1567151"/>
                  <a:gd name="connsiteX2" fmla="*/ 3048000 w 8342092"/>
                  <a:gd name="connsiteY2" fmla="*/ 875214 h 1567151"/>
                  <a:gd name="connsiteX3" fmla="*/ 5029200 w 8342092"/>
                  <a:gd name="connsiteY3" fmla="*/ 1548314 h 1567151"/>
                  <a:gd name="connsiteX4" fmla="*/ 7442200 w 8342092"/>
                  <a:gd name="connsiteY4" fmla="*/ 976814 h 1567151"/>
                  <a:gd name="connsiteX5" fmla="*/ 8064500 w 8342092"/>
                  <a:gd name="connsiteY5" fmla="*/ 265614 h 1567151"/>
                  <a:gd name="connsiteX6" fmla="*/ 8305800 w 8342092"/>
                  <a:gd name="connsiteY6" fmla="*/ 37014 h 1567151"/>
                  <a:gd name="connsiteX0" fmla="*/ 0 w 8305800"/>
                  <a:gd name="connsiteY0" fmla="*/ 1117600 h 1530137"/>
                  <a:gd name="connsiteX1" fmla="*/ 1270000 w 8305800"/>
                  <a:gd name="connsiteY1" fmla="*/ 1524000 h 1530137"/>
                  <a:gd name="connsiteX2" fmla="*/ 3048000 w 8305800"/>
                  <a:gd name="connsiteY2" fmla="*/ 838200 h 1530137"/>
                  <a:gd name="connsiteX3" fmla="*/ 5029200 w 8305800"/>
                  <a:gd name="connsiteY3" fmla="*/ 1511300 h 1530137"/>
                  <a:gd name="connsiteX4" fmla="*/ 7442200 w 8305800"/>
                  <a:gd name="connsiteY4" fmla="*/ 939800 h 1530137"/>
                  <a:gd name="connsiteX5" fmla="*/ 8305800 w 8305800"/>
                  <a:gd name="connsiteY5" fmla="*/ 0 h 1530137"/>
                  <a:gd name="connsiteX0" fmla="*/ 0 w 7442200"/>
                  <a:gd name="connsiteY0" fmla="*/ 279406 h 691943"/>
                  <a:gd name="connsiteX1" fmla="*/ 1270000 w 7442200"/>
                  <a:gd name="connsiteY1" fmla="*/ 685806 h 691943"/>
                  <a:gd name="connsiteX2" fmla="*/ 3048000 w 7442200"/>
                  <a:gd name="connsiteY2" fmla="*/ 6 h 691943"/>
                  <a:gd name="connsiteX3" fmla="*/ 5029200 w 7442200"/>
                  <a:gd name="connsiteY3" fmla="*/ 673106 h 691943"/>
                  <a:gd name="connsiteX4" fmla="*/ 7442200 w 7442200"/>
                  <a:gd name="connsiteY4" fmla="*/ 101606 h 691943"/>
                  <a:gd name="connsiteX0" fmla="*/ 0 w 7442200"/>
                  <a:gd name="connsiteY0" fmla="*/ 673103 h 1104287"/>
                  <a:gd name="connsiteX1" fmla="*/ 1270000 w 7442200"/>
                  <a:gd name="connsiteY1" fmla="*/ 1079503 h 1104287"/>
                  <a:gd name="connsiteX2" fmla="*/ 3060700 w 7442200"/>
                  <a:gd name="connsiteY2" fmla="*/ 3 h 1104287"/>
                  <a:gd name="connsiteX3" fmla="*/ 5029200 w 7442200"/>
                  <a:gd name="connsiteY3" fmla="*/ 1066803 h 1104287"/>
                  <a:gd name="connsiteX4" fmla="*/ 7442200 w 7442200"/>
                  <a:gd name="connsiteY4" fmla="*/ 495303 h 1104287"/>
                  <a:gd name="connsiteX0" fmla="*/ 0 w 7442200"/>
                  <a:gd name="connsiteY0" fmla="*/ 673503 h 1227900"/>
                  <a:gd name="connsiteX1" fmla="*/ 1270000 w 7442200"/>
                  <a:gd name="connsiteY1" fmla="*/ 1079903 h 1227900"/>
                  <a:gd name="connsiteX2" fmla="*/ 3060700 w 7442200"/>
                  <a:gd name="connsiteY2" fmla="*/ 403 h 1227900"/>
                  <a:gd name="connsiteX3" fmla="*/ 5029200 w 7442200"/>
                  <a:gd name="connsiteY3" fmla="*/ 1219603 h 1227900"/>
                  <a:gd name="connsiteX4" fmla="*/ 7442200 w 7442200"/>
                  <a:gd name="connsiteY4" fmla="*/ 495703 h 1227900"/>
                  <a:gd name="connsiteX0" fmla="*/ 0 w 6921500"/>
                  <a:gd name="connsiteY0" fmla="*/ 673503 h 1219785"/>
                  <a:gd name="connsiteX1" fmla="*/ 1270000 w 6921500"/>
                  <a:gd name="connsiteY1" fmla="*/ 1079903 h 1219785"/>
                  <a:gd name="connsiteX2" fmla="*/ 3060700 w 6921500"/>
                  <a:gd name="connsiteY2" fmla="*/ 403 h 1219785"/>
                  <a:gd name="connsiteX3" fmla="*/ 5029200 w 6921500"/>
                  <a:gd name="connsiteY3" fmla="*/ 1219603 h 1219785"/>
                  <a:gd name="connsiteX4" fmla="*/ 6921500 w 6921500"/>
                  <a:gd name="connsiteY4" fmla="*/ 89303 h 1219785"/>
                  <a:gd name="connsiteX0" fmla="*/ 0 w 7055262"/>
                  <a:gd name="connsiteY0" fmla="*/ 673503 h 1219785"/>
                  <a:gd name="connsiteX1" fmla="*/ 1270000 w 7055262"/>
                  <a:gd name="connsiteY1" fmla="*/ 1079903 h 1219785"/>
                  <a:gd name="connsiteX2" fmla="*/ 3060700 w 7055262"/>
                  <a:gd name="connsiteY2" fmla="*/ 403 h 1219785"/>
                  <a:gd name="connsiteX3" fmla="*/ 5029200 w 7055262"/>
                  <a:gd name="connsiteY3" fmla="*/ 1219603 h 1219785"/>
                  <a:gd name="connsiteX4" fmla="*/ 6921500 w 7055262"/>
                  <a:gd name="connsiteY4" fmla="*/ 89303 h 1219785"/>
                  <a:gd name="connsiteX5" fmla="*/ 6898580 w 7055262"/>
                  <a:gd name="connsiteY5" fmla="*/ 93580 h 1219785"/>
                  <a:gd name="connsiteX0" fmla="*/ 0 w 7901901"/>
                  <a:gd name="connsiteY0" fmla="*/ 673503 h 1219768"/>
                  <a:gd name="connsiteX1" fmla="*/ 1270000 w 7901901"/>
                  <a:gd name="connsiteY1" fmla="*/ 1079903 h 1219768"/>
                  <a:gd name="connsiteX2" fmla="*/ 3060700 w 7901901"/>
                  <a:gd name="connsiteY2" fmla="*/ 403 h 1219768"/>
                  <a:gd name="connsiteX3" fmla="*/ 5029200 w 7901901"/>
                  <a:gd name="connsiteY3" fmla="*/ 1219603 h 1219768"/>
                  <a:gd name="connsiteX4" fmla="*/ 6921500 w 7901901"/>
                  <a:gd name="connsiteY4" fmla="*/ 89303 h 1219768"/>
                  <a:gd name="connsiteX5" fmla="*/ 7901880 w 7901901"/>
                  <a:gd name="connsiteY5" fmla="*/ 271380 h 1219768"/>
                  <a:gd name="connsiteX6" fmla="*/ 6898580 w 7901901"/>
                  <a:gd name="connsiteY6" fmla="*/ 93580 h 1219768"/>
                  <a:gd name="connsiteX0" fmla="*/ 0 w 8193980"/>
                  <a:gd name="connsiteY0" fmla="*/ 673503 h 1219768"/>
                  <a:gd name="connsiteX1" fmla="*/ 1270000 w 8193980"/>
                  <a:gd name="connsiteY1" fmla="*/ 1079903 h 1219768"/>
                  <a:gd name="connsiteX2" fmla="*/ 3060700 w 8193980"/>
                  <a:gd name="connsiteY2" fmla="*/ 403 h 1219768"/>
                  <a:gd name="connsiteX3" fmla="*/ 5029200 w 8193980"/>
                  <a:gd name="connsiteY3" fmla="*/ 1219603 h 1219768"/>
                  <a:gd name="connsiteX4" fmla="*/ 6921500 w 8193980"/>
                  <a:gd name="connsiteY4" fmla="*/ 89303 h 1219768"/>
                  <a:gd name="connsiteX5" fmla="*/ 7901880 w 8193980"/>
                  <a:gd name="connsiteY5" fmla="*/ 271380 h 1219768"/>
                  <a:gd name="connsiteX6" fmla="*/ 8193980 w 8193980"/>
                  <a:gd name="connsiteY6" fmla="*/ 868280 h 1219768"/>
                  <a:gd name="connsiteX0" fmla="*/ 0 w 8994080"/>
                  <a:gd name="connsiteY0" fmla="*/ 673503 h 1219768"/>
                  <a:gd name="connsiteX1" fmla="*/ 1270000 w 8994080"/>
                  <a:gd name="connsiteY1" fmla="*/ 1079903 h 1219768"/>
                  <a:gd name="connsiteX2" fmla="*/ 3060700 w 8994080"/>
                  <a:gd name="connsiteY2" fmla="*/ 403 h 1219768"/>
                  <a:gd name="connsiteX3" fmla="*/ 5029200 w 8994080"/>
                  <a:gd name="connsiteY3" fmla="*/ 1219603 h 1219768"/>
                  <a:gd name="connsiteX4" fmla="*/ 6921500 w 8994080"/>
                  <a:gd name="connsiteY4" fmla="*/ 89303 h 1219768"/>
                  <a:gd name="connsiteX5" fmla="*/ 7901880 w 8994080"/>
                  <a:gd name="connsiteY5" fmla="*/ 271380 h 1219768"/>
                  <a:gd name="connsiteX6" fmla="*/ 8994080 w 8994080"/>
                  <a:gd name="connsiteY6" fmla="*/ 626980 h 1219768"/>
                  <a:gd name="connsiteX0" fmla="*/ 0 w 7901901"/>
                  <a:gd name="connsiteY0" fmla="*/ 673503 h 1219768"/>
                  <a:gd name="connsiteX1" fmla="*/ 1270000 w 7901901"/>
                  <a:gd name="connsiteY1" fmla="*/ 1079903 h 1219768"/>
                  <a:gd name="connsiteX2" fmla="*/ 3060700 w 7901901"/>
                  <a:gd name="connsiteY2" fmla="*/ 403 h 1219768"/>
                  <a:gd name="connsiteX3" fmla="*/ 5029200 w 7901901"/>
                  <a:gd name="connsiteY3" fmla="*/ 1219603 h 1219768"/>
                  <a:gd name="connsiteX4" fmla="*/ 6921500 w 7901901"/>
                  <a:gd name="connsiteY4" fmla="*/ 89303 h 1219768"/>
                  <a:gd name="connsiteX5" fmla="*/ 7901880 w 7901901"/>
                  <a:gd name="connsiteY5" fmla="*/ 271380 h 1219768"/>
                  <a:gd name="connsiteX0" fmla="*/ 0 w 8676589"/>
                  <a:gd name="connsiteY0" fmla="*/ 673503 h 1219753"/>
                  <a:gd name="connsiteX1" fmla="*/ 1270000 w 8676589"/>
                  <a:gd name="connsiteY1" fmla="*/ 1079903 h 1219753"/>
                  <a:gd name="connsiteX2" fmla="*/ 3060700 w 8676589"/>
                  <a:gd name="connsiteY2" fmla="*/ 403 h 1219753"/>
                  <a:gd name="connsiteX3" fmla="*/ 5029200 w 8676589"/>
                  <a:gd name="connsiteY3" fmla="*/ 1219603 h 1219753"/>
                  <a:gd name="connsiteX4" fmla="*/ 6921500 w 8676589"/>
                  <a:gd name="connsiteY4" fmla="*/ 89303 h 1219753"/>
                  <a:gd name="connsiteX5" fmla="*/ 8676580 w 8676589"/>
                  <a:gd name="connsiteY5" fmla="*/ 842880 h 1219753"/>
                  <a:gd name="connsiteX0" fmla="*/ 0 w 9019487"/>
                  <a:gd name="connsiteY0" fmla="*/ 673503 h 1219750"/>
                  <a:gd name="connsiteX1" fmla="*/ 1270000 w 9019487"/>
                  <a:gd name="connsiteY1" fmla="*/ 1079903 h 1219750"/>
                  <a:gd name="connsiteX2" fmla="*/ 3060700 w 9019487"/>
                  <a:gd name="connsiteY2" fmla="*/ 403 h 1219750"/>
                  <a:gd name="connsiteX3" fmla="*/ 5029200 w 9019487"/>
                  <a:gd name="connsiteY3" fmla="*/ 1219603 h 1219750"/>
                  <a:gd name="connsiteX4" fmla="*/ 6921500 w 9019487"/>
                  <a:gd name="connsiteY4" fmla="*/ 89303 h 1219750"/>
                  <a:gd name="connsiteX5" fmla="*/ 9019480 w 9019487"/>
                  <a:gd name="connsiteY5" fmla="*/ 1007980 h 1219750"/>
                  <a:gd name="connsiteX0" fmla="*/ 0 w 8917888"/>
                  <a:gd name="connsiteY0" fmla="*/ 673503 h 1219752"/>
                  <a:gd name="connsiteX1" fmla="*/ 1270000 w 8917888"/>
                  <a:gd name="connsiteY1" fmla="*/ 1079903 h 1219752"/>
                  <a:gd name="connsiteX2" fmla="*/ 3060700 w 8917888"/>
                  <a:gd name="connsiteY2" fmla="*/ 403 h 1219752"/>
                  <a:gd name="connsiteX3" fmla="*/ 5029200 w 8917888"/>
                  <a:gd name="connsiteY3" fmla="*/ 1219603 h 1219752"/>
                  <a:gd name="connsiteX4" fmla="*/ 6921500 w 8917888"/>
                  <a:gd name="connsiteY4" fmla="*/ 89303 h 1219752"/>
                  <a:gd name="connsiteX5" fmla="*/ 8917880 w 8917888"/>
                  <a:gd name="connsiteY5" fmla="*/ 919080 h 1219752"/>
                  <a:gd name="connsiteX0" fmla="*/ 112167 w 9030055"/>
                  <a:gd name="connsiteY0" fmla="*/ 673505 h 1219754"/>
                  <a:gd name="connsiteX1" fmla="*/ 89247 w 9030055"/>
                  <a:gd name="connsiteY1" fmla="*/ 690483 h 1219754"/>
                  <a:gd name="connsiteX2" fmla="*/ 1382167 w 9030055"/>
                  <a:gd name="connsiteY2" fmla="*/ 1079905 h 1219754"/>
                  <a:gd name="connsiteX3" fmla="*/ 3172867 w 9030055"/>
                  <a:gd name="connsiteY3" fmla="*/ 405 h 1219754"/>
                  <a:gd name="connsiteX4" fmla="*/ 5141367 w 9030055"/>
                  <a:gd name="connsiteY4" fmla="*/ 1219605 h 1219754"/>
                  <a:gd name="connsiteX5" fmla="*/ 7033667 w 9030055"/>
                  <a:gd name="connsiteY5" fmla="*/ 89305 h 1219754"/>
                  <a:gd name="connsiteX6" fmla="*/ 9030047 w 9030055"/>
                  <a:gd name="connsiteY6" fmla="*/ 919082 h 1219754"/>
                  <a:gd name="connsiteX0" fmla="*/ 508486 w 9426374"/>
                  <a:gd name="connsiteY0" fmla="*/ 673492 h 1219741"/>
                  <a:gd name="connsiteX1" fmla="*/ 41066 w 9426374"/>
                  <a:gd name="connsiteY1" fmla="*/ 474570 h 1219741"/>
                  <a:gd name="connsiteX2" fmla="*/ 1778486 w 9426374"/>
                  <a:gd name="connsiteY2" fmla="*/ 1079892 h 1219741"/>
                  <a:gd name="connsiteX3" fmla="*/ 3569186 w 9426374"/>
                  <a:gd name="connsiteY3" fmla="*/ 392 h 1219741"/>
                  <a:gd name="connsiteX4" fmla="*/ 5537686 w 9426374"/>
                  <a:gd name="connsiteY4" fmla="*/ 1219592 h 1219741"/>
                  <a:gd name="connsiteX5" fmla="*/ 7429986 w 9426374"/>
                  <a:gd name="connsiteY5" fmla="*/ 89292 h 1219741"/>
                  <a:gd name="connsiteX6" fmla="*/ 9426366 w 9426374"/>
                  <a:gd name="connsiteY6" fmla="*/ 919069 h 1219741"/>
                  <a:gd name="connsiteX0" fmla="*/ 71 w 9743459"/>
                  <a:gd name="connsiteY0" fmla="*/ 216292 h 1219741"/>
                  <a:gd name="connsiteX1" fmla="*/ 358151 w 9743459"/>
                  <a:gd name="connsiteY1" fmla="*/ 474570 h 1219741"/>
                  <a:gd name="connsiteX2" fmla="*/ 2095571 w 9743459"/>
                  <a:gd name="connsiteY2" fmla="*/ 1079892 h 1219741"/>
                  <a:gd name="connsiteX3" fmla="*/ 3886271 w 9743459"/>
                  <a:gd name="connsiteY3" fmla="*/ 392 h 1219741"/>
                  <a:gd name="connsiteX4" fmla="*/ 5854771 w 9743459"/>
                  <a:gd name="connsiteY4" fmla="*/ 1219592 h 1219741"/>
                  <a:gd name="connsiteX5" fmla="*/ 7747071 w 9743459"/>
                  <a:gd name="connsiteY5" fmla="*/ 89292 h 1219741"/>
                  <a:gd name="connsiteX6" fmla="*/ 9743451 w 9743459"/>
                  <a:gd name="connsiteY6" fmla="*/ 919069 h 1219741"/>
                  <a:gd name="connsiteX0" fmla="*/ 0 w 9385308"/>
                  <a:gd name="connsiteY0" fmla="*/ 474570 h 1219741"/>
                  <a:gd name="connsiteX1" fmla="*/ 1737420 w 9385308"/>
                  <a:gd name="connsiteY1" fmla="*/ 1079892 h 1219741"/>
                  <a:gd name="connsiteX2" fmla="*/ 3528120 w 9385308"/>
                  <a:gd name="connsiteY2" fmla="*/ 392 h 1219741"/>
                  <a:gd name="connsiteX3" fmla="*/ 5496620 w 9385308"/>
                  <a:gd name="connsiteY3" fmla="*/ 1219592 h 1219741"/>
                  <a:gd name="connsiteX4" fmla="*/ 7388920 w 9385308"/>
                  <a:gd name="connsiteY4" fmla="*/ 89292 h 1219741"/>
                  <a:gd name="connsiteX5" fmla="*/ 9385300 w 9385308"/>
                  <a:gd name="connsiteY5" fmla="*/ 919069 h 121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85308" h="1219741">
                    <a:moveTo>
                      <a:pt x="0" y="474570"/>
                    </a:moveTo>
                    <a:cubicBezTo>
                      <a:pt x="211667" y="542303"/>
                      <a:pt x="1149400" y="1158922"/>
                      <a:pt x="1737420" y="1079892"/>
                    </a:cubicBezTo>
                    <a:cubicBezTo>
                      <a:pt x="2325440" y="1000862"/>
                      <a:pt x="2901587" y="-22891"/>
                      <a:pt x="3528120" y="392"/>
                    </a:cubicBezTo>
                    <a:cubicBezTo>
                      <a:pt x="4154653" y="23675"/>
                      <a:pt x="4853153" y="1204775"/>
                      <a:pt x="5496620" y="1219592"/>
                    </a:cubicBezTo>
                    <a:cubicBezTo>
                      <a:pt x="6140087" y="1234409"/>
                      <a:pt x="6740807" y="139379"/>
                      <a:pt x="7388920" y="89292"/>
                    </a:cubicBezTo>
                    <a:cubicBezTo>
                      <a:pt x="8037033" y="39205"/>
                      <a:pt x="9389120" y="918356"/>
                      <a:pt x="9385300" y="919069"/>
                    </a:cubicBezTo>
                  </a:path>
                </a:pathLst>
              </a:custGeom>
              <a:noFill/>
              <a:ln w="57150">
                <a:solidFill>
                  <a:srgbClr val="66B7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Forme libre 15"/>
              <p:cNvSpPr/>
              <p:nvPr/>
            </p:nvSpPr>
            <p:spPr>
              <a:xfrm>
                <a:off x="-74676" y="5257735"/>
                <a:ext cx="9198247" cy="1789924"/>
              </a:xfrm>
              <a:custGeom>
                <a:avLst/>
                <a:gdLst>
                  <a:gd name="connsiteX0" fmla="*/ 0 w 8098285"/>
                  <a:gd name="connsiteY0" fmla="*/ 910900 h 1323437"/>
                  <a:gd name="connsiteX1" fmla="*/ 1270000 w 8098285"/>
                  <a:gd name="connsiteY1" fmla="*/ 1317300 h 1323437"/>
                  <a:gd name="connsiteX2" fmla="*/ 3048000 w 8098285"/>
                  <a:gd name="connsiteY2" fmla="*/ 631500 h 1323437"/>
                  <a:gd name="connsiteX3" fmla="*/ 5029200 w 8098285"/>
                  <a:gd name="connsiteY3" fmla="*/ 1177600 h 1323437"/>
                  <a:gd name="connsiteX4" fmla="*/ 7340600 w 8098285"/>
                  <a:gd name="connsiteY4" fmla="*/ 618800 h 1323437"/>
                  <a:gd name="connsiteX5" fmla="*/ 8064500 w 8098285"/>
                  <a:gd name="connsiteY5" fmla="*/ 21900 h 1323437"/>
                  <a:gd name="connsiteX6" fmla="*/ 7912100 w 8098285"/>
                  <a:gd name="connsiteY6" fmla="*/ 187000 h 132343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185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091214"/>
                  <a:gd name="connsiteY0" fmla="*/ 918540 h 1331077"/>
                  <a:gd name="connsiteX1" fmla="*/ 1270000 w 8091214"/>
                  <a:gd name="connsiteY1" fmla="*/ 1324940 h 1331077"/>
                  <a:gd name="connsiteX2" fmla="*/ 3048000 w 8091214"/>
                  <a:gd name="connsiteY2" fmla="*/ 639140 h 1331077"/>
                  <a:gd name="connsiteX3" fmla="*/ 5029200 w 8091214"/>
                  <a:gd name="connsiteY3" fmla="*/ 1312240 h 1331077"/>
                  <a:gd name="connsiteX4" fmla="*/ 7442200 w 8091214"/>
                  <a:gd name="connsiteY4" fmla="*/ 740740 h 1331077"/>
                  <a:gd name="connsiteX5" fmla="*/ 8064500 w 8091214"/>
                  <a:gd name="connsiteY5" fmla="*/ 29540 h 1331077"/>
                  <a:gd name="connsiteX6" fmla="*/ 7912100 w 8091214"/>
                  <a:gd name="connsiteY6" fmla="*/ 194640 h 1331077"/>
                  <a:gd name="connsiteX0" fmla="*/ 0 w 8342092"/>
                  <a:gd name="connsiteY0" fmla="*/ 1154614 h 1567151"/>
                  <a:gd name="connsiteX1" fmla="*/ 1270000 w 8342092"/>
                  <a:gd name="connsiteY1" fmla="*/ 1561014 h 1567151"/>
                  <a:gd name="connsiteX2" fmla="*/ 3048000 w 8342092"/>
                  <a:gd name="connsiteY2" fmla="*/ 875214 h 1567151"/>
                  <a:gd name="connsiteX3" fmla="*/ 5029200 w 8342092"/>
                  <a:gd name="connsiteY3" fmla="*/ 1548314 h 1567151"/>
                  <a:gd name="connsiteX4" fmla="*/ 7442200 w 8342092"/>
                  <a:gd name="connsiteY4" fmla="*/ 976814 h 1567151"/>
                  <a:gd name="connsiteX5" fmla="*/ 8064500 w 8342092"/>
                  <a:gd name="connsiteY5" fmla="*/ 265614 h 1567151"/>
                  <a:gd name="connsiteX6" fmla="*/ 8305800 w 8342092"/>
                  <a:gd name="connsiteY6" fmla="*/ 37014 h 1567151"/>
                  <a:gd name="connsiteX0" fmla="*/ 0 w 8305800"/>
                  <a:gd name="connsiteY0" fmla="*/ 1117600 h 1530137"/>
                  <a:gd name="connsiteX1" fmla="*/ 1270000 w 8305800"/>
                  <a:gd name="connsiteY1" fmla="*/ 1524000 h 1530137"/>
                  <a:gd name="connsiteX2" fmla="*/ 3048000 w 8305800"/>
                  <a:gd name="connsiteY2" fmla="*/ 838200 h 1530137"/>
                  <a:gd name="connsiteX3" fmla="*/ 5029200 w 8305800"/>
                  <a:gd name="connsiteY3" fmla="*/ 1511300 h 1530137"/>
                  <a:gd name="connsiteX4" fmla="*/ 7442200 w 8305800"/>
                  <a:gd name="connsiteY4" fmla="*/ 939800 h 1530137"/>
                  <a:gd name="connsiteX5" fmla="*/ 8305800 w 8305800"/>
                  <a:gd name="connsiteY5" fmla="*/ 0 h 1530137"/>
                  <a:gd name="connsiteX0" fmla="*/ 0 w 7442200"/>
                  <a:gd name="connsiteY0" fmla="*/ 279406 h 691943"/>
                  <a:gd name="connsiteX1" fmla="*/ 1270000 w 7442200"/>
                  <a:gd name="connsiteY1" fmla="*/ 685806 h 691943"/>
                  <a:gd name="connsiteX2" fmla="*/ 3048000 w 7442200"/>
                  <a:gd name="connsiteY2" fmla="*/ 6 h 691943"/>
                  <a:gd name="connsiteX3" fmla="*/ 5029200 w 7442200"/>
                  <a:gd name="connsiteY3" fmla="*/ 673106 h 691943"/>
                  <a:gd name="connsiteX4" fmla="*/ 7442200 w 7442200"/>
                  <a:gd name="connsiteY4" fmla="*/ 101606 h 691943"/>
                  <a:gd name="connsiteX0" fmla="*/ 0 w 7442200"/>
                  <a:gd name="connsiteY0" fmla="*/ 673103 h 1104287"/>
                  <a:gd name="connsiteX1" fmla="*/ 1270000 w 7442200"/>
                  <a:gd name="connsiteY1" fmla="*/ 1079503 h 1104287"/>
                  <a:gd name="connsiteX2" fmla="*/ 3060700 w 7442200"/>
                  <a:gd name="connsiteY2" fmla="*/ 3 h 1104287"/>
                  <a:gd name="connsiteX3" fmla="*/ 5029200 w 7442200"/>
                  <a:gd name="connsiteY3" fmla="*/ 1066803 h 1104287"/>
                  <a:gd name="connsiteX4" fmla="*/ 7442200 w 7442200"/>
                  <a:gd name="connsiteY4" fmla="*/ 495303 h 1104287"/>
                  <a:gd name="connsiteX0" fmla="*/ 0 w 7442200"/>
                  <a:gd name="connsiteY0" fmla="*/ 673503 h 1227900"/>
                  <a:gd name="connsiteX1" fmla="*/ 1270000 w 7442200"/>
                  <a:gd name="connsiteY1" fmla="*/ 1079903 h 1227900"/>
                  <a:gd name="connsiteX2" fmla="*/ 3060700 w 7442200"/>
                  <a:gd name="connsiteY2" fmla="*/ 403 h 1227900"/>
                  <a:gd name="connsiteX3" fmla="*/ 5029200 w 7442200"/>
                  <a:gd name="connsiteY3" fmla="*/ 1219603 h 1227900"/>
                  <a:gd name="connsiteX4" fmla="*/ 7442200 w 7442200"/>
                  <a:gd name="connsiteY4" fmla="*/ 495703 h 1227900"/>
                  <a:gd name="connsiteX0" fmla="*/ 0 w 6921500"/>
                  <a:gd name="connsiteY0" fmla="*/ 673503 h 1219785"/>
                  <a:gd name="connsiteX1" fmla="*/ 1270000 w 6921500"/>
                  <a:gd name="connsiteY1" fmla="*/ 1079903 h 1219785"/>
                  <a:gd name="connsiteX2" fmla="*/ 3060700 w 6921500"/>
                  <a:gd name="connsiteY2" fmla="*/ 403 h 1219785"/>
                  <a:gd name="connsiteX3" fmla="*/ 5029200 w 6921500"/>
                  <a:gd name="connsiteY3" fmla="*/ 1219603 h 1219785"/>
                  <a:gd name="connsiteX4" fmla="*/ 6921500 w 6921500"/>
                  <a:gd name="connsiteY4" fmla="*/ 89303 h 1219785"/>
                  <a:gd name="connsiteX0" fmla="*/ 0 w 7055262"/>
                  <a:gd name="connsiteY0" fmla="*/ 673503 h 1219785"/>
                  <a:gd name="connsiteX1" fmla="*/ 1270000 w 7055262"/>
                  <a:gd name="connsiteY1" fmla="*/ 1079903 h 1219785"/>
                  <a:gd name="connsiteX2" fmla="*/ 3060700 w 7055262"/>
                  <a:gd name="connsiteY2" fmla="*/ 403 h 1219785"/>
                  <a:gd name="connsiteX3" fmla="*/ 5029200 w 7055262"/>
                  <a:gd name="connsiteY3" fmla="*/ 1219603 h 1219785"/>
                  <a:gd name="connsiteX4" fmla="*/ 6921500 w 7055262"/>
                  <a:gd name="connsiteY4" fmla="*/ 89303 h 1219785"/>
                  <a:gd name="connsiteX5" fmla="*/ 6898580 w 7055262"/>
                  <a:gd name="connsiteY5" fmla="*/ 93580 h 1219785"/>
                  <a:gd name="connsiteX0" fmla="*/ 0 w 7901901"/>
                  <a:gd name="connsiteY0" fmla="*/ 673503 h 1219768"/>
                  <a:gd name="connsiteX1" fmla="*/ 1270000 w 7901901"/>
                  <a:gd name="connsiteY1" fmla="*/ 1079903 h 1219768"/>
                  <a:gd name="connsiteX2" fmla="*/ 3060700 w 7901901"/>
                  <a:gd name="connsiteY2" fmla="*/ 403 h 1219768"/>
                  <a:gd name="connsiteX3" fmla="*/ 5029200 w 7901901"/>
                  <a:gd name="connsiteY3" fmla="*/ 1219603 h 1219768"/>
                  <a:gd name="connsiteX4" fmla="*/ 6921500 w 7901901"/>
                  <a:gd name="connsiteY4" fmla="*/ 89303 h 1219768"/>
                  <a:gd name="connsiteX5" fmla="*/ 7901880 w 7901901"/>
                  <a:gd name="connsiteY5" fmla="*/ 271380 h 1219768"/>
                  <a:gd name="connsiteX6" fmla="*/ 6898580 w 7901901"/>
                  <a:gd name="connsiteY6" fmla="*/ 93580 h 1219768"/>
                  <a:gd name="connsiteX0" fmla="*/ 0 w 8193980"/>
                  <a:gd name="connsiteY0" fmla="*/ 673503 h 1219768"/>
                  <a:gd name="connsiteX1" fmla="*/ 1270000 w 8193980"/>
                  <a:gd name="connsiteY1" fmla="*/ 1079903 h 1219768"/>
                  <a:gd name="connsiteX2" fmla="*/ 3060700 w 8193980"/>
                  <a:gd name="connsiteY2" fmla="*/ 403 h 1219768"/>
                  <a:gd name="connsiteX3" fmla="*/ 5029200 w 8193980"/>
                  <a:gd name="connsiteY3" fmla="*/ 1219603 h 1219768"/>
                  <a:gd name="connsiteX4" fmla="*/ 6921500 w 8193980"/>
                  <a:gd name="connsiteY4" fmla="*/ 89303 h 1219768"/>
                  <a:gd name="connsiteX5" fmla="*/ 7901880 w 8193980"/>
                  <a:gd name="connsiteY5" fmla="*/ 271380 h 1219768"/>
                  <a:gd name="connsiteX6" fmla="*/ 8193980 w 8193980"/>
                  <a:gd name="connsiteY6" fmla="*/ 868280 h 1219768"/>
                  <a:gd name="connsiteX0" fmla="*/ 0 w 8994080"/>
                  <a:gd name="connsiteY0" fmla="*/ 673503 h 1219768"/>
                  <a:gd name="connsiteX1" fmla="*/ 1270000 w 8994080"/>
                  <a:gd name="connsiteY1" fmla="*/ 1079903 h 1219768"/>
                  <a:gd name="connsiteX2" fmla="*/ 3060700 w 8994080"/>
                  <a:gd name="connsiteY2" fmla="*/ 403 h 1219768"/>
                  <a:gd name="connsiteX3" fmla="*/ 5029200 w 8994080"/>
                  <a:gd name="connsiteY3" fmla="*/ 1219603 h 1219768"/>
                  <a:gd name="connsiteX4" fmla="*/ 6921500 w 8994080"/>
                  <a:gd name="connsiteY4" fmla="*/ 89303 h 1219768"/>
                  <a:gd name="connsiteX5" fmla="*/ 7901880 w 8994080"/>
                  <a:gd name="connsiteY5" fmla="*/ 271380 h 1219768"/>
                  <a:gd name="connsiteX6" fmla="*/ 8994080 w 8994080"/>
                  <a:gd name="connsiteY6" fmla="*/ 626980 h 1219768"/>
                  <a:gd name="connsiteX0" fmla="*/ 0 w 7901901"/>
                  <a:gd name="connsiteY0" fmla="*/ 673503 h 1219768"/>
                  <a:gd name="connsiteX1" fmla="*/ 1270000 w 7901901"/>
                  <a:gd name="connsiteY1" fmla="*/ 1079903 h 1219768"/>
                  <a:gd name="connsiteX2" fmla="*/ 3060700 w 7901901"/>
                  <a:gd name="connsiteY2" fmla="*/ 403 h 1219768"/>
                  <a:gd name="connsiteX3" fmla="*/ 5029200 w 7901901"/>
                  <a:gd name="connsiteY3" fmla="*/ 1219603 h 1219768"/>
                  <a:gd name="connsiteX4" fmla="*/ 6921500 w 7901901"/>
                  <a:gd name="connsiteY4" fmla="*/ 89303 h 1219768"/>
                  <a:gd name="connsiteX5" fmla="*/ 7901880 w 7901901"/>
                  <a:gd name="connsiteY5" fmla="*/ 271380 h 1219768"/>
                  <a:gd name="connsiteX0" fmla="*/ 0 w 8676589"/>
                  <a:gd name="connsiteY0" fmla="*/ 673503 h 1219753"/>
                  <a:gd name="connsiteX1" fmla="*/ 1270000 w 8676589"/>
                  <a:gd name="connsiteY1" fmla="*/ 1079903 h 1219753"/>
                  <a:gd name="connsiteX2" fmla="*/ 3060700 w 8676589"/>
                  <a:gd name="connsiteY2" fmla="*/ 403 h 1219753"/>
                  <a:gd name="connsiteX3" fmla="*/ 5029200 w 8676589"/>
                  <a:gd name="connsiteY3" fmla="*/ 1219603 h 1219753"/>
                  <a:gd name="connsiteX4" fmla="*/ 6921500 w 8676589"/>
                  <a:gd name="connsiteY4" fmla="*/ 89303 h 1219753"/>
                  <a:gd name="connsiteX5" fmla="*/ 8676580 w 8676589"/>
                  <a:gd name="connsiteY5" fmla="*/ 842880 h 1219753"/>
                  <a:gd name="connsiteX0" fmla="*/ 0 w 9019487"/>
                  <a:gd name="connsiteY0" fmla="*/ 673503 h 1219750"/>
                  <a:gd name="connsiteX1" fmla="*/ 1270000 w 9019487"/>
                  <a:gd name="connsiteY1" fmla="*/ 1079903 h 1219750"/>
                  <a:gd name="connsiteX2" fmla="*/ 3060700 w 9019487"/>
                  <a:gd name="connsiteY2" fmla="*/ 403 h 1219750"/>
                  <a:gd name="connsiteX3" fmla="*/ 5029200 w 9019487"/>
                  <a:gd name="connsiteY3" fmla="*/ 1219603 h 1219750"/>
                  <a:gd name="connsiteX4" fmla="*/ 6921500 w 9019487"/>
                  <a:gd name="connsiteY4" fmla="*/ 89303 h 1219750"/>
                  <a:gd name="connsiteX5" fmla="*/ 9019480 w 9019487"/>
                  <a:gd name="connsiteY5" fmla="*/ 1007980 h 1219750"/>
                  <a:gd name="connsiteX0" fmla="*/ 95987 w 9115474"/>
                  <a:gd name="connsiteY0" fmla="*/ 673504 h 1219751"/>
                  <a:gd name="connsiteX1" fmla="*/ 93531 w 9115474"/>
                  <a:gd name="connsiteY1" fmla="*/ 687208 h 1219751"/>
                  <a:gd name="connsiteX2" fmla="*/ 1365987 w 9115474"/>
                  <a:gd name="connsiteY2" fmla="*/ 1079904 h 1219751"/>
                  <a:gd name="connsiteX3" fmla="*/ 3156687 w 9115474"/>
                  <a:gd name="connsiteY3" fmla="*/ 404 h 1219751"/>
                  <a:gd name="connsiteX4" fmla="*/ 5125187 w 9115474"/>
                  <a:gd name="connsiteY4" fmla="*/ 1219604 h 1219751"/>
                  <a:gd name="connsiteX5" fmla="*/ 7017487 w 9115474"/>
                  <a:gd name="connsiteY5" fmla="*/ 89304 h 1219751"/>
                  <a:gd name="connsiteX6" fmla="*/ 9115467 w 9115474"/>
                  <a:gd name="connsiteY6" fmla="*/ 1007981 h 1219751"/>
                  <a:gd name="connsiteX0" fmla="*/ 592695 w 9612182"/>
                  <a:gd name="connsiteY0" fmla="*/ 673504 h 1219751"/>
                  <a:gd name="connsiteX1" fmla="*/ 590239 w 9612182"/>
                  <a:gd name="connsiteY1" fmla="*/ 687208 h 1219751"/>
                  <a:gd name="connsiteX2" fmla="*/ 1862695 w 9612182"/>
                  <a:gd name="connsiteY2" fmla="*/ 1079904 h 1219751"/>
                  <a:gd name="connsiteX3" fmla="*/ 3653395 w 9612182"/>
                  <a:gd name="connsiteY3" fmla="*/ 404 h 1219751"/>
                  <a:gd name="connsiteX4" fmla="*/ 5621895 w 9612182"/>
                  <a:gd name="connsiteY4" fmla="*/ 1219604 h 1219751"/>
                  <a:gd name="connsiteX5" fmla="*/ 7514195 w 9612182"/>
                  <a:gd name="connsiteY5" fmla="*/ 89304 h 1219751"/>
                  <a:gd name="connsiteX6" fmla="*/ 9612175 w 9612182"/>
                  <a:gd name="connsiteY6" fmla="*/ 1007981 h 1219751"/>
                  <a:gd name="connsiteX0" fmla="*/ 1326525 w 10346012"/>
                  <a:gd name="connsiteY0" fmla="*/ 1227559 h 1773806"/>
                  <a:gd name="connsiteX1" fmla="*/ 422369 w 10346012"/>
                  <a:gd name="connsiteY1" fmla="*/ 504663 h 1773806"/>
                  <a:gd name="connsiteX2" fmla="*/ 2596525 w 10346012"/>
                  <a:gd name="connsiteY2" fmla="*/ 1633959 h 1773806"/>
                  <a:gd name="connsiteX3" fmla="*/ 4387225 w 10346012"/>
                  <a:gd name="connsiteY3" fmla="*/ 554459 h 1773806"/>
                  <a:gd name="connsiteX4" fmla="*/ 6355725 w 10346012"/>
                  <a:gd name="connsiteY4" fmla="*/ 1773659 h 1773806"/>
                  <a:gd name="connsiteX5" fmla="*/ 8248025 w 10346012"/>
                  <a:gd name="connsiteY5" fmla="*/ 643359 h 1773806"/>
                  <a:gd name="connsiteX6" fmla="*/ 10346005 w 10346012"/>
                  <a:gd name="connsiteY6" fmla="*/ 1562036 h 1773806"/>
                  <a:gd name="connsiteX0" fmla="*/ 0 w 11381687"/>
                  <a:gd name="connsiteY0" fmla="*/ 0 h 2921147"/>
                  <a:gd name="connsiteX1" fmla="*/ 1458044 w 11381687"/>
                  <a:gd name="connsiteY1" fmla="*/ 1652004 h 2921147"/>
                  <a:gd name="connsiteX2" fmla="*/ 3632200 w 11381687"/>
                  <a:gd name="connsiteY2" fmla="*/ 2781300 h 2921147"/>
                  <a:gd name="connsiteX3" fmla="*/ 5422900 w 11381687"/>
                  <a:gd name="connsiteY3" fmla="*/ 1701800 h 2921147"/>
                  <a:gd name="connsiteX4" fmla="*/ 7391400 w 11381687"/>
                  <a:gd name="connsiteY4" fmla="*/ 2921000 h 2921147"/>
                  <a:gd name="connsiteX5" fmla="*/ 9283700 w 11381687"/>
                  <a:gd name="connsiteY5" fmla="*/ 1790700 h 2921147"/>
                  <a:gd name="connsiteX6" fmla="*/ 11381680 w 11381687"/>
                  <a:gd name="connsiteY6" fmla="*/ 2709377 h 2921147"/>
                  <a:gd name="connsiteX0" fmla="*/ 0 w 11381687"/>
                  <a:gd name="connsiteY0" fmla="*/ 0 h 2921147"/>
                  <a:gd name="connsiteX1" fmla="*/ 1496144 w 11381687"/>
                  <a:gd name="connsiteY1" fmla="*/ 1575804 h 2921147"/>
                  <a:gd name="connsiteX2" fmla="*/ 3632200 w 11381687"/>
                  <a:gd name="connsiteY2" fmla="*/ 2781300 h 2921147"/>
                  <a:gd name="connsiteX3" fmla="*/ 5422900 w 11381687"/>
                  <a:gd name="connsiteY3" fmla="*/ 1701800 h 2921147"/>
                  <a:gd name="connsiteX4" fmla="*/ 7391400 w 11381687"/>
                  <a:gd name="connsiteY4" fmla="*/ 2921000 h 2921147"/>
                  <a:gd name="connsiteX5" fmla="*/ 9283700 w 11381687"/>
                  <a:gd name="connsiteY5" fmla="*/ 1790700 h 2921147"/>
                  <a:gd name="connsiteX6" fmla="*/ 11381680 w 11381687"/>
                  <a:gd name="connsiteY6" fmla="*/ 2709377 h 2921147"/>
                  <a:gd name="connsiteX0" fmla="*/ 0 w 11381687"/>
                  <a:gd name="connsiteY0" fmla="*/ 0 h 2921147"/>
                  <a:gd name="connsiteX1" fmla="*/ 1496144 w 11381687"/>
                  <a:gd name="connsiteY1" fmla="*/ 1575804 h 2921147"/>
                  <a:gd name="connsiteX2" fmla="*/ 3632200 w 11381687"/>
                  <a:gd name="connsiteY2" fmla="*/ 2781300 h 2921147"/>
                  <a:gd name="connsiteX3" fmla="*/ 5422900 w 11381687"/>
                  <a:gd name="connsiteY3" fmla="*/ 1701800 h 2921147"/>
                  <a:gd name="connsiteX4" fmla="*/ 7391400 w 11381687"/>
                  <a:gd name="connsiteY4" fmla="*/ 2921000 h 2921147"/>
                  <a:gd name="connsiteX5" fmla="*/ 9283700 w 11381687"/>
                  <a:gd name="connsiteY5" fmla="*/ 1790700 h 2921147"/>
                  <a:gd name="connsiteX6" fmla="*/ 11381680 w 11381687"/>
                  <a:gd name="connsiteY6" fmla="*/ 2709377 h 2921147"/>
                  <a:gd name="connsiteX0" fmla="*/ 313680 w 10199223"/>
                  <a:gd name="connsiteY0" fmla="*/ 21839 h 1367182"/>
                  <a:gd name="connsiteX1" fmla="*/ 2449736 w 10199223"/>
                  <a:gd name="connsiteY1" fmla="*/ 1227335 h 1367182"/>
                  <a:gd name="connsiteX2" fmla="*/ 4240436 w 10199223"/>
                  <a:gd name="connsiteY2" fmla="*/ 147835 h 1367182"/>
                  <a:gd name="connsiteX3" fmla="*/ 6208936 w 10199223"/>
                  <a:gd name="connsiteY3" fmla="*/ 1367035 h 1367182"/>
                  <a:gd name="connsiteX4" fmla="*/ 8101236 w 10199223"/>
                  <a:gd name="connsiteY4" fmla="*/ 236735 h 1367182"/>
                  <a:gd name="connsiteX5" fmla="*/ 10199216 w 10199223"/>
                  <a:gd name="connsiteY5" fmla="*/ 1155412 h 1367182"/>
                  <a:gd name="connsiteX0" fmla="*/ 291388 w 10507131"/>
                  <a:gd name="connsiteY0" fmla="*/ 19789 h 1555632"/>
                  <a:gd name="connsiteX1" fmla="*/ 2757644 w 10507131"/>
                  <a:gd name="connsiteY1" fmla="*/ 1415785 h 1555632"/>
                  <a:gd name="connsiteX2" fmla="*/ 4548344 w 10507131"/>
                  <a:gd name="connsiteY2" fmla="*/ 336285 h 1555632"/>
                  <a:gd name="connsiteX3" fmla="*/ 6516844 w 10507131"/>
                  <a:gd name="connsiteY3" fmla="*/ 1555485 h 1555632"/>
                  <a:gd name="connsiteX4" fmla="*/ 8409144 w 10507131"/>
                  <a:gd name="connsiteY4" fmla="*/ 425185 h 1555632"/>
                  <a:gd name="connsiteX5" fmla="*/ 10507124 w 10507131"/>
                  <a:gd name="connsiteY5" fmla="*/ 1343862 h 1555632"/>
                  <a:gd name="connsiteX0" fmla="*/ 49 w 10215792"/>
                  <a:gd name="connsiteY0" fmla="*/ 0 h 1535843"/>
                  <a:gd name="connsiteX1" fmla="*/ 1028750 w 10215792"/>
                  <a:gd name="connsiteY1" fmla="*/ 660401 h 1535843"/>
                  <a:gd name="connsiteX2" fmla="*/ 2466305 w 10215792"/>
                  <a:gd name="connsiteY2" fmla="*/ 1395996 h 1535843"/>
                  <a:gd name="connsiteX3" fmla="*/ 4257005 w 10215792"/>
                  <a:gd name="connsiteY3" fmla="*/ 316496 h 1535843"/>
                  <a:gd name="connsiteX4" fmla="*/ 6225505 w 10215792"/>
                  <a:gd name="connsiteY4" fmla="*/ 1535696 h 1535843"/>
                  <a:gd name="connsiteX5" fmla="*/ 8117805 w 10215792"/>
                  <a:gd name="connsiteY5" fmla="*/ 405396 h 1535843"/>
                  <a:gd name="connsiteX6" fmla="*/ 10215785 w 10215792"/>
                  <a:gd name="connsiteY6" fmla="*/ 1324073 h 1535843"/>
                  <a:gd name="connsiteX0" fmla="*/ 49 w 10215792"/>
                  <a:gd name="connsiteY0" fmla="*/ 0 h 1535843"/>
                  <a:gd name="connsiteX1" fmla="*/ 1028750 w 10215792"/>
                  <a:gd name="connsiteY1" fmla="*/ 660401 h 1535843"/>
                  <a:gd name="connsiteX2" fmla="*/ 2466305 w 10215792"/>
                  <a:gd name="connsiteY2" fmla="*/ 1395996 h 1535843"/>
                  <a:gd name="connsiteX3" fmla="*/ 4257005 w 10215792"/>
                  <a:gd name="connsiteY3" fmla="*/ 316496 h 1535843"/>
                  <a:gd name="connsiteX4" fmla="*/ 6225505 w 10215792"/>
                  <a:gd name="connsiteY4" fmla="*/ 1535696 h 1535843"/>
                  <a:gd name="connsiteX5" fmla="*/ 8117805 w 10215792"/>
                  <a:gd name="connsiteY5" fmla="*/ 405396 h 1535843"/>
                  <a:gd name="connsiteX6" fmla="*/ 10215785 w 10215792"/>
                  <a:gd name="connsiteY6" fmla="*/ 1324073 h 1535843"/>
                  <a:gd name="connsiteX0" fmla="*/ 49 w 10215792"/>
                  <a:gd name="connsiteY0" fmla="*/ 0 h 1535843"/>
                  <a:gd name="connsiteX1" fmla="*/ 1028750 w 10215792"/>
                  <a:gd name="connsiteY1" fmla="*/ 723901 h 1535843"/>
                  <a:gd name="connsiteX2" fmla="*/ 2466305 w 10215792"/>
                  <a:gd name="connsiteY2" fmla="*/ 1395996 h 1535843"/>
                  <a:gd name="connsiteX3" fmla="*/ 4257005 w 10215792"/>
                  <a:gd name="connsiteY3" fmla="*/ 316496 h 1535843"/>
                  <a:gd name="connsiteX4" fmla="*/ 6225505 w 10215792"/>
                  <a:gd name="connsiteY4" fmla="*/ 1535696 h 1535843"/>
                  <a:gd name="connsiteX5" fmla="*/ 8117805 w 10215792"/>
                  <a:gd name="connsiteY5" fmla="*/ 405396 h 1535843"/>
                  <a:gd name="connsiteX6" fmla="*/ 10215785 w 10215792"/>
                  <a:gd name="connsiteY6" fmla="*/ 1324073 h 1535843"/>
                  <a:gd name="connsiteX0" fmla="*/ 49 w 8844221"/>
                  <a:gd name="connsiteY0" fmla="*/ 0 h 1535860"/>
                  <a:gd name="connsiteX1" fmla="*/ 1028750 w 8844221"/>
                  <a:gd name="connsiteY1" fmla="*/ 723901 h 1535860"/>
                  <a:gd name="connsiteX2" fmla="*/ 2466305 w 8844221"/>
                  <a:gd name="connsiteY2" fmla="*/ 1395996 h 1535860"/>
                  <a:gd name="connsiteX3" fmla="*/ 4257005 w 8844221"/>
                  <a:gd name="connsiteY3" fmla="*/ 316496 h 1535860"/>
                  <a:gd name="connsiteX4" fmla="*/ 6225505 w 8844221"/>
                  <a:gd name="connsiteY4" fmla="*/ 1535696 h 1535860"/>
                  <a:gd name="connsiteX5" fmla="*/ 8117805 w 8844221"/>
                  <a:gd name="connsiteY5" fmla="*/ 405396 h 1535860"/>
                  <a:gd name="connsiteX6" fmla="*/ 8844185 w 8844221"/>
                  <a:gd name="connsiteY6" fmla="*/ 600173 h 1535860"/>
                  <a:gd name="connsiteX0" fmla="*/ 86179 w 8930351"/>
                  <a:gd name="connsiteY0" fmla="*/ 63643 h 1599503"/>
                  <a:gd name="connsiteX1" fmla="*/ 73480 w 8930351"/>
                  <a:gd name="connsiteY1" fmla="*/ 50943 h 1599503"/>
                  <a:gd name="connsiteX2" fmla="*/ 1114880 w 8930351"/>
                  <a:gd name="connsiteY2" fmla="*/ 787544 h 1599503"/>
                  <a:gd name="connsiteX3" fmla="*/ 2552435 w 8930351"/>
                  <a:gd name="connsiteY3" fmla="*/ 1459639 h 1599503"/>
                  <a:gd name="connsiteX4" fmla="*/ 4343135 w 8930351"/>
                  <a:gd name="connsiteY4" fmla="*/ 380139 h 1599503"/>
                  <a:gd name="connsiteX5" fmla="*/ 6311635 w 8930351"/>
                  <a:gd name="connsiteY5" fmla="*/ 1599339 h 1599503"/>
                  <a:gd name="connsiteX6" fmla="*/ 8203935 w 8930351"/>
                  <a:gd name="connsiteY6" fmla="*/ 469039 h 1599503"/>
                  <a:gd name="connsiteX7" fmla="*/ 8930315 w 8930351"/>
                  <a:gd name="connsiteY7" fmla="*/ 663816 h 1599503"/>
                  <a:gd name="connsiteX0" fmla="*/ 354075 w 9198247"/>
                  <a:gd name="connsiteY0" fmla="*/ 254064 h 1789924"/>
                  <a:gd name="connsiteX1" fmla="*/ 36576 w 9198247"/>
                  <a:gd name="connsiteY1" fmla="*/ 25464 h 1789924"/>
                  <a:gd name="connsiteX2" fmla="*/ 1382776 w 9198247"/>
                  <a:gd name="connsiteY2" fmla="*/ 977965 h 1789924"/>
                  <a:gd name="connsiteX3" fmla="*/ 2820331 w 9198247"/>
                  <a:gd name="connsiteY3" fmla="*/ 1650060 h 1789924"/>
                  <a:gd name="connsiteX4" fmla="*/ 4611031 w 9198247"/>
                  <a:gd name="connsiteY4" fmla="*/ 570560 h 1789924"/>
                  <a:gd name="connsiteX5" fmla="*/ 6579531 w 9198247"/>
                  <a:gd name="connsiteY5" fmla="*/ 1789760 h 1789924"/>
                  <a:gd name="connsiteX6" fmla="*/ 8471831 w 9198247"/>
                  <a:gd name="connsiteY6" fmla="*/ 659460 h 1789924"/>
                  <a:gd name="connsiteX7" fmla="*/ 9198211 w 9198247"/>
                  <a:gd name="connsiteY7" fmla="*/ 854237 h 178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8247" h="1789924">
                    <a:moveTo>
                      <a:pt x="354075" y="254064"/>
                    </a:moveTo>
                    <a:cubicBezTo>
                      <a:pt x="351959" y="251947"/>
                      <a:pt x="-134874" y="-95186"/>
                      <a:pt x="36576" y="25464"/>
                    </a:cubicBezTo>
                    <a:cubicBezTo>
                      <a:pt x="208026" y="146114"/>
                      <a:pt x="969617" y="743182"/>
                      <a:pt x="1382776" y="977965"/>
                    </a:cubicBezTo>
                    <a:cubicBezTo>
                      <a:pt x="2022419" y="1439231"/>
                      <a:pt x="2282289" y="1717961"/>
                      <a:pt x="2820331" y="1650060"/>
                    </a:cubicBezTo>
                    <a:cubicBezTo>
                      <a:pt x="3358373" y="1582159"/>
                      <a:pt x="3984498" y="547277"/>
                      <a:pt x="4611031" y="570560"/>
                    </a:cubicBezTo>
                    <a:cubicBezTo>
                      <a:pt x="5237564" y="593843"/>
                      <a:pt x="5936064" y="1774943"/>
                      <a:pt x="6579531" y="1789760"/>
                    </a:cubicBezTo>
                    <a:cubicBezTo>
                      <a:pt x="7222998" y="1804577"/>
                      <a:pt x="8035384" y="815380"/>
                      <a:pt x="8471831" y="659460"/>
                    </a:cubicBezTo>
                    <a:cubicBezTo>
                      <a:pt x="8908278" y="503540"/>
                      <a:pt x="9202031" y="853524"/>
                      <a:pt x="9198211" y="854237"/>
                    </a:cubicBezTo>
                  </a:path>
                </a:pathLst>
              </a:custGeom>
              <a:noFill/>
              <a:ln w="57150">
                <a:solidFill>
                  <a:srgbClr val="66B7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grpSp>
        <p:grpSp>
          <p:nvGrpSpPr>
            <p:cNvPr id="11" name="Grouper 44"/>
            <p:cNvGrpSpPr/>
            <p:nvPr/>
          </p:nvGrpSpPr>
          <p:grpSpPr>
            <a:xfrm>
              <a:off x="4800600" y="228599"/>
              <a:ext cx="3810001" cy="691822"/>
              <a:chOff x="4800600" y="228599"/>
              <a:chExt cx="3810001" cy="691822"/>
            </a:xfrm>
          </p:grpSpPr>
          <p:pic>
            <p:nvPicPr>
              <p:cNvPr id="12" name="Picture 9" descr="Logo_coul_CR_IUCPQ_juil09"/>
              <p:cNvPicPr>
                <a:picLocks noChangeAspect="1" noChangeArrowheads="1"/>
              </p:cNvPicPr>
              <p:nvPr/>
            </p:nvPicPr>
            <p:blipFill>
              <a:blip r:embed="rId3"/>
              <a:srcRect/>
              <a:stretch>
                <a:fillRect/>
              </a:stretch>
            </p:blipFill>
            <p:spPr bwMode="auto">
              <a:xfrm>
                <a:off x="6765926" y="228599"/>
                <a:ext cx="1844675" cy="651193"/>
              </a:xfrm>
              <a:prstGeom prst="rect">
                <a:avLst/>
              </a:prstGeom>
              <a:noFill/>
              <a:ln w="9525">
                <a:noFill/>
                <a:miter lim="800000"/>
                <a:headEnd/>
                <a:tailEnd/>
              </a:ln>
            </p:spPr>
          </p:pic>
          <p:pic>
            <p:nvPicPr>
              <p:cNvPr id="13" name="Image 12"/>
              <p:cNvPicPr>
                <a:picLocks noChangeAspect="1"/>
              </p:cNvPicPr>
              <p:nvPr/>
            </p:nvPicPr>
            <p:blipFill>
              <a:blip r:embed="rId4"/>
              <a:stretch>
                <a:fillRect/>
              </a:stretch>
            </p:blipFill>
            <p:spPr>
              <a:xfrm>
                <a:off x="4800600" y="255294"/>
                <a:ext cx="1600200" cy="665127"/>
              </a:xfrm>
              <a:prstGeom prst="rect">
                <a:avLst/>
              </a:prstGeom>
            </p:spPr>
          </p:pic>
        </p:grpSp>
      </p:grpSp>
      <p:sp>
        <p:nvSpPr>
          <p:cNvPr id="3" name="Sous-titre 2"/>
          <p:cNvSpPr>
            <a:spLocks noGrp="1"/>
          </p:cNvSpPr>
          <p:nvPr>
            <p:ph type="subTitle" idx="1"/>
          </p:nvPr>
        </p:nvSpPr>
        <p:spPr>
          <a:xfrm>
            <a:off x="2971800" y="3613744"/>
            <a:ext cx="5638801"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dirty="0" smtClean="0"/>
              <a:t>Cliquez pour modifier le style des sous-titres du masque</a:t>
            </a:r>
            <a:endParaRPr lang="fr-FR" dirty="0"/>
          </a:p>
        </p:txBody>
      </p:sp>
      <p:sp>
        <p:nvSpPr>
          <p:cNvPr id="2" name="Titre 1"/>
          <p:cNvSpPr>
            <a:spLocks noGrp="1"/>
          </p:cNvSpPr>
          <p:nvPr>
            <p:ph type="ctrTitle"/>
          </p:nvPr>
        </p:nvSpPr>
        <p:spPr>
          <a:xfrm>
            <a:off x="2969776" y="1949745"/>
            <a:ext cx="5640826" cy="1470025"/>
          </a:xfrm>
        </p:spPr>
        <p:txBody>
          <a:bodyPr>
            <a:normAutofit/>
          </a:bodyPr>
          <a:lstStyle>
            <a:lvl1pPr algn="l">
              <a:defRPr sz="4000"/>
            </a:lvl1pPr>
          </a:lstStyle>
          <a:p>
            <a:r>
              <a:rPr lang="fr-CA" dirty="0" smtClean="0"/>
              <a:t>Cliquez et modifiez le titre</a:t>
            </a:r>
            <a:endParaRPr lang="fr-FR" dirty="0"/>
          </a:p>
        </p:txBody>
      </p:sp>
      <p:grpSp>
        <p:nvGrpSpPr>
          <p:cNvPr id="36" name="Grouper 38"/>
          <p:cNvGrpSpPr/>
          <p:nvPr userDrawn="1"/>
        </p:nvGrpSpPr>
        <p:grpSpPr>
          <a:xfrm>
            <a:off x="346367" y="182421"/>
            <a:ext cx="2625433" cy="731975"/>
            <a:chOff x="381002" y="182421"/>
            <a:chExt cx="2625433" cy="731975"/>
          </a:xfrm>
        </p:grpSpPr>
        <p:grpSp>
          <p:nvGrpSpPr>
            <p:cNvPr id="37" name="Grouper 36"/>
            <p:cNvGrpSpPr/>
            <p:nvPr/>
          </p:nvGrpSpPr>
          <p:grpSpPr>
            <a:xfrm>
              <a:off x="412003" y="228600"/>
              <a:ext cx="402974" cy="573026"/>
              <a:chOff x="412003" y="228600"/>
              <a:chExt cx="402974" cy="573026"/>
            </a:xfrm>
          </p:grpSpPr>
          <p:sp>
            <p:nvSpPr>
              <p:cNvPr id="44" name="Ellipse 43"/>
              <p:cNvSpPr/>
              <p:nvPr/>
            </p:nvSpPr>
            <p:spPr>
              <a:xfrm>
                <a:off x="655559" y="228600"/>
                <a:ext cx="159418" cy="167245"/>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5" name="Ellipse 44"/>
              <p:cNvSpPr/>
              <p:nvPr/>
            </p:nvSpPr>
            <p:spPr>
              <a:xfrm>
                <a:off x="655559" y="440128"/>
                <a:ext cx="159418" cy="167245"/>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6" name="Ellipse 17"/>
              <p:cNvSpPr/>
              <p:nvPr/>
            </p:nvSpPr>
            <p:spPr>
              <a:xfrm>
                <a:off x="655559" y="634381"/>
                <a:ext cx="159418" cy="167245"/>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7" name="Ellipse 18"/>
              <p:cNvSpPr/>
              <p:nvPr/>
            </p:nvSpPr>
            <p:spPr>
              <a:xfrm>
                <a:off x="509426" y="391416"/>
                <a:ext cx="101850" cy="101851"/>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8" name="Ellipse 19"/>
              <p:cNvSpPr/>
              <p:nvPr/>
            </p:nvSpPr>
            <p:spPr>
              <a:xfrm>
                <a:off x="507211" y="527663"/>
                <a:ext cx="101850" cy="101851"/>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9" name="Ellipse 20"/>
              <p:cNvSpPr/>
              <p:nvPr/>
            </p:nvSpPr>
            <p:spPr>
              <a:xfrm>
                <a:off x="412003" y="494450"/>
                <a:ext cx="50925" cy="50926"/>
              </a:xfrm>
              <a:prstGeom prst="ellipse">
                <a:avLst/>
              </a:prstGeom>
              <a:solidFill>
                <a:srgbClr val="61AA00"/>
              </a:solid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grpSp>
          <p:nvGrpSpPr>
            <p:cNvPr id="38" name="Grouper 35"/>
            <p:cNvGrpSpPr/>
            <p:nvPr/>
          </p:nvGrpSpPr>
          <p:grpSpPr>
            <a:xfrm>
              <a:off x="381002" y="595116"/>
              <a:ext cx="2247912" cy="319280"/>
              <a:chOff x="381000" y="595116"/>
              <a:chExt cx="1989830" cy="319280"/>
            </a:xfrm>
          </p:grpSpPr>
          <p:sp>
            <p:nvSpPr>
              <p:cNvPr id="42" name="Ellipse 41"/>
              <p:cNvSpPr/>
              <p:nvPr/>
            </p:nvSpPr>
            <p:spPr>
              <a:xfrm>
                <a:off x="2319905" y="863471"/>
                <a:ext cx="50925" cy="50925"/>
              </a:xfrm>
              <a:prstGeom prst="ellipse">
                <a:avLst/>
              </a:prstGeom>
              <a:solidFill>
                <a:srgbClr val="60A900"/>
              </a:solidFill>
              <a:ln w="12700" cap="flat" cmpd="sng" algn="ctr">
                <a:solidFill>
                  <a:srgbClr val="60A9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3" name="Forme libre 42"/>
              <p:cNvSpPr/>
              <p:nvPr/>
            </p:nvSpPr>
            <p:spPr>
              <a:xfrm>
                <a:off x="381000" y="595116"/>
                <a:ext cx="1955747" cy="307764"/>
              </a:xfrm>
              <a:custGeom>
                <a:avLst/>
                <a:gdLst>
                  <a:gd name="connsiteX0" fmla="*/ 0 w 5334000"/>
                  <a:gd name="connsiteY0" fmla="*/ 38100 h 882650"/>
                  <a:gd name="connsiteX1" fmla="*/ 165100 w 5334000"/>
                  <a:gd name="connsiteY1" fmla="*/ 88900 h 882650"/>
                  <a:gd name="connsiteX2" fmla="*/ 444500 w 5334000"/>
                  <a:gd name="connsiteY2" fmla="*/ 571500 h 882650"/>
                  <a:gd name="connsiteX3" fmla="*/ 965200 w 5334000"/>
                  <a:gd name="connsiteY3" fmla="*/ 850900 h 882650"/>
                  <a:gd name="connsiteX4" fmla="*/ 1663700 w 5334000"/>
                  <a:gd name="connsiteY4" fmla="*/ 762000 h 882650"/>
                  <a:gd name="connsiteX5" fmla="*/ 3416300 w 5334000"/>
                  <a:gd name="connsiteY5" fmla="*/ 254000 h 882650"/>
                  <a:gd name="connsiteX6" fmla="*/ 4470400 w 5334000"/>
                  <a:gd name="connsiteY6" fmla="*/ 330200 h 882650"/>
                  <a:gd name="connsiteX7" fmla="*/ 5334000 w 5334000"/>
                  <a:gd name="connsiteY7" fmla="*/ 80010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00" h="882650">
                    <a:moveTo>
                      <a:pt x="0" y="38100"/>
                    </a:moveTo>
                    <a:cubicBezTo>
                      <a:pt x="45508" y="19050"/>
                      <a:pt x="91017" y="0"/>
                      <a:pt x="165100" y="88900"/>
                    </a:cubicBezTo>
                    <a:cubicBezTo>
                      <a:pt x="239183" y="177800"/>
                      <a:pt x="311150" y="444500"/>
                      <a:pt x="444500" y="571500"/>
                    </a:cubicBezTo>
                    <a:cubicBezTo>
                      <a:pt x="577850" y="698500"/>
                      <a:pt x="762000" y="819150"/>
                      <a:pt x="965200" y="850900"/>
                    </a:cubicBezTo>
                    <a:cubicBezTo>
                      <a:pt x="1168400" y="882650"/>
                      <a:pt x="1255183" y="861483"/>
                      <a:pt x="1663700" y="762000"/>
                    </a:cubicBezTo>
                    <a:cubicBezTo>
                      <a:pt x="2072217" y="662517"/>
                      <a:pt x="2948517" y="325967"/>
                      <a:pt x="3416300" y="254000"/>
                    </a:cubicBezTo>
                    <a:cubicBezTo>
                      <a:pt x="3884083" y="182033"/>
                      <a:pt x="4150783" y="239183"/>
                      <a:pt x="4470400" y="330200"/>
                    </a:cubicBezTo>
                    <a:cubicBezTo>
                      <a:pt x="4790017" y="421217"/>
                      <a:pt x="5334000" y="800100"/>
                      <a:pt x="5334000" y="800100"/>
                    </a:cubicBezTo>
                  </a:path>
                </a:pathLst>
              </a:custGeom>
              <a:ln w="28575" cap="flat" cmpd="sng" algn="ctr">
                <a:solidFill>
                  <a:srgbClr val="60A9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grpSp>
        <p:grpSp>
          <p:nvGrpSpPr>
            <p:cNvPr id="39" name="Grouper 37"/>
            <p:cNvGrpSpPr/>
            <p:nvPr/>
          </p:nvGrpSpPr>
          <p:grpSpPr>
            <a:xfrm>
              <a:off x="762004" y="182421"/>
              <a:ext cx="2244431" cy="612218"/>
              <a:chOff x="762004" y="182421"/>
              <a:chExt cx="2244431" cy="612218"/>
            </a:xfrm>
          </p:grpSpPr>
          <p:sp>
            <p:nvSpPr>
              <p:cNvPr id="40" name="ZoneTexte 39"/>
              <p:cNvSpPr txBox="1"/>
              <p:nvPr/>
            </p:nvSpPr>
            <p:spPr>
              <a:xfrm>
                <a:off x="762004" y="209863"/>
                <a:ext cx="952010" cy="584776"/>
              </a:xfrm>
              <a:prstGeom prst="rect">
                <a:avLst/>
              </a:prstGeom>
              <a:noFill/>
            </p:spPr>
            <p:txBody>
              <a:bodyPr wrap="square" rtlCol="0">
                <a:spAutoFit/>
              </a:bodyPr>
              <a:lstStyle/>
              <a:p>
                <a:r>
                  <a:rPr lang="fr-FR" sz="3200" b="1" dirty="0" smtClean="0">
                    <a:solidFill>
                      <a:srgbClr val="48BF00"/>
                    </a:solidFill>
                  </a:rPr>
                  <a:t>BIO</a:t>
                </a:r>
                <a:endParaRPr lang="fr-FR" sz="3200" b="1" dirty="0">
                  <a:solidFill>
                    <a:srgbClr val="48BF00"/>
                  </a:solidFill>
                </a:endParaRPr>
              </a:p>
            </p:txBody>
          </p:sp>
          <p:sp>
            <p:nvSpPr>
              <p:cNvPr id="41" name="ZoneTexte 40"/>
              <p:cNvSpPr txBox="1"/>
              <p:nvPr/>
            </p:nvSpPr>
            <p:spPr>
              <a:xfrm>
                <a:off x="1371338" y="182421"/>
                <a:ext cx="1635097" cy="584776"/>
              </a:xfrm>
              <a:prstGeom prst="rect">
                <a:avLst/>
              </a:prstGeom>
              <a:noFill/>
            </p:spPr>
            <p:txBody>
              <a:bodyPr wrap="square" rtlCol="0">
                <a:spAutoFit/>
              </a:bodyPr>
              <a:lstStyle/>
              <a:p>
                <a:r>
                  <a:rPr lang="fr-FR" sz="3200" dirty="0" smtClean="0">
                    <a:solidFill>
                      <a:srgbClr val="1EA8E7"/>
                    </a:solidFill>
                  </a:rPr>
                  <a:t>aerosols</a:t>
                </a:r>
                <a:endParaRPr lang="fr-FR" sz="3200" dirty="0">
                  <a:solidFill>
                    <a:srgbClr val="1EA8E7"/>
                  </a:solidFill>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3" name="Espace réservé du contenu 2"/>
          <p:cNvSpPr>
            <a:spLocks noGrp="1"/>
          </p:cNvSpPr>
          <p:nvPr>
            <p:ph idx="1"/>
          </p:nvPr>
        </p:nvSpPr>
        <p:spPr/>
        <p:txBody>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7"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8"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Cliquez et modifiez le titre</a:t>
            </a:r>
            <a:endParaRPr lang="fr-FR" dirty="0"/>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8"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9"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CA"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endParaRPr lang="fr-FR"/>
          </a:p>
        </p:txBody>
      </p:sp>
      <p:sp>
        <p:nvSpPr>
          <p:cNvPr id="10" name="Espace réservé du pied de page 4"/>
          <p:cNvSpPr>
            <a:spLocks noGrp="1"/>
          </p:cNvSpPr>
          <p:nvPr>
            <p:ph type="ftr" sz="quarter" idx="10"/>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11" name="Espace réservé du numéro de diapositive 5"/>
          <p:cNvSpPr>
            <a:spLocks noGrp="1"/>
          </p:cNvSpPr>
          <p:nvPr>
            <p:ph type="sldNum" sz="quarter" idx="11"/>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smtClean="0"/>
              <a:t>Cliquez et modifiez le titre</a:t>
            </a:r>
            <a:endParaRPr lang="fr-FR"/>
          </a:p>
        </p:txBody>
      </p:sp>
      <p:sp>
        <p:nvSpPr>
          <p:cNvPr id="6"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7"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6"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CA"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Cliquez pour modifier les styles du texte du masque</a:t>
            </a:r>
          </a:p>
        </p:txBody>
      </p:sp>
      <p:sp>
        <p:nvSpPr>
          <p:cNvPr id="8"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9"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rot="5400000">
            <a:off x="-2687116" y="2650604"/>
            <a:ext cx="6885384" cy="15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Forme libre 7"/>
          <p:cNvSpPr/>
          <p:nvPr userDrawn="1"/>
        </p:nvSpPr>
        <p:spPr>
          <a:xfrm>
            <a:off x="-38100" y="1340768"/>
            <a:ext cx="9271000" cy="12700"/>
          </a:xfrm>
          <a:custGeom>
            <a:avLst/>
            <a:gdLst>
              <a:gd name="connsiteX0" fmla="*/ 0 w 9271000"/>
              <a:gd name="connsiteY0" fmla="*/ 12700 h 12700"/>
              <a:gd name="connsiteX1" fmla="*/ 9194800 w 9271000"/>
              <a:gd name="connsiteY1" fmla="*/ 0 h 12700"/>
              <a:gd name="connsiteX2" fmla="*/ 9271000 w 9271000"/>
              <a:gd name="connsiteY2" fmla="*/ 0 h 12700"/>
            </a:gdLst>
            <a:ahLst/>
            <a:cxnLst>
              <a:cxn ang="0">
                <a:pos x="connsiteX0" y="connsiteY0"/>
              </a:cxn>
              <a:cxn ang="0">
                <a:pos x="connsiteX1" y="connsiteY1"/>
              </a:cxn>
              <a:cxn ang="0">
                <a:pos x="connsiteX2" y="connsiteY2"/>
              </a:cxn>
            </a:cxnLst>
            <a:rect l="l" t="t" r="r" b="b"/>
            <a:pathLst>
              <a:path w="9271000" h="12700">
                <a:moveTo>
                  <a:pt x="0" y="12700"/>
                </a:moveTo>
                <a:lnTo>
                  <a:pt x="9194800" y="0"/>
                </a:lnTo>
                <a:lnTo>
                  <a:pt x="9271000" y="0"/>
                </a:lnTo>
              </a:path>
            </a:pathLst>
          </a:custGeom>
          <a:noFill/>
          <a:ln w="38100">
            <a:solidFill>
              <a:srgbClr val="66B700"/>
            </a:solidFill>
          </a:ln>
          <a:effectLst>
            <a:glow rad="38100">
              <a:schemeClr val="accent1">
                <a:satMod val="175000"/>
                <a:alpha val="29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Forme libre 8"/>
          <p:cNvSpPr/>
          <p:nvPr userDrawn="1"/>
        </p:nvSpPr>
        <p:spPr>
          <a:xfrm>
            <a:off x="-36512" y="1414086"/>
            <a:ext cx="9271000" cy="12700"/>
          </a:xfrm>
          <a:custGeom>
            <a:avLst/>
            <a:gdLst>
              <a:gd name="connsiteX0" fmla="*/ 0 w 9271000"/>
              <a:gd name="connsiteY0" fmla="*/ 12700 h 12700"/>
              <a:gd name="connsiteX1" fmla="*/ 9194800 w 9271000"/>
              <a:gd name="connsiteY1" fmla="*/ 0 h 12700"/>
              <a:gd name="connsiteX2" fmla="*/ 9271000 w 9271000"/>
              <a:gd name="connsiteY2" fmla="*/ 0 h 12700"/>
            </a:gdLst>
            <a:ahLst/>
            <a:cxnLst>
              <a:cxn ang="0">
                <a:pos x="connsiteX0" y="connsiteY0"/>
              </a:cxn>
              <a:cxn ang="0">
                <a:pos x="connsiteX1" y="connsiteY1"/>
              </a:cxn>
              <a:cxn ang="0">
                <a:pos x="connsiteX2" y="connsiteY2"/>
              </a:cxn>
            </a:cxnLst>
            <a:rect l="l" t="t" r="r" b="b"/>
            <a:pathLst>
              <a:path w="9271000" h="12700">
                <a:moveTo>
                  <a:pt x="0" y="12700"/>
                </a:moveTo>
                <a:lnTo>
                  <a:pt x="9194800" y="0"/>
                </a:lnTo>
                <a:lnTo>
                  <a:pt x="9271000" y="0"/>
                </a:lnTo>
              </a:path>
            </a:pathLst>
          </a:custGeom>
          <a:noFill/>
          <a:ln w="19050">
            <a:solidFill>
              <a:srgbClr val="66B700"/>
            </a:solidFill>
          </a:ln>
          <a:effectLst>
            <a:glow rad="38100">
              <a:schemeClr val="accent1">
                <a:satMod val="175000"/>
                <a:alpha val="30000"/>
              </a:schemeClr>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Espace réservé du pied de page 4"/>
          <p:cNvSpPr>
            <a:spLocks noGrp="1"/>
          </p:cNvSpPr>
          <p:nvPr>
            <p:ph type="ftr" sz="quarter" idx="3"/>
          </p:nvPr>
        </p:nvSpPr>
        <p:spPr>
          <a:xfrm>
            <a:off x="4343400" y="6356350"/>
            <a:ext cx="3810000" cy="365125"/>
          </a:xfrm>
          <a:prstGeom prst="rect">
            <a:avLst/>
          </a:prstGeom>
        </p:spPr>
        <p:txBody>
          <a:bodyPr vert="horz" lIns="91440" tIns="45720" rIns="91440" bIns="45720" rtlCol="0" anchor="ctr"/>
          <a:lstStyle>
            <a:lvl1pPr algn="ctr">
              <a:defRPr sz="1400">
                <a:solidFill>
                  <a:schemeClr val="tx1">
                    <a:tint val="75000"/>
                  </a:schemeClr>
                </a:solidFill>
              </a:defRPr>
            </a:lvl1pPr>
          </a:lstStyle>
          <a:p>
            <a:pPr algn="r"/>
            <a:r>
              <a:rPr lang="fr-FR" smtClean="0"/>
              <a:t>www.bioaerosols.ulaval.ca</a:t>
            </a:r>
            <a:endParaRPr lang="fr-CA" dirty="0"/>
          </a:p>
        </p:txBody>
      </p:sp>
      <p:sp>
        <p:nvSpPr>
          <p:cNvPr id="11" name="Espace réservé du numéro de diapositive 5"/>
          <p:cNvSpPr>
            <a:spLocks noGrp="1"/>
          </p:cNvSpPr>
          <p:nvPr>
            <p:ph type="sldNum" sz="quarter" idx="4"/>
          </p:nvPr>
        </p:nvSpPr>
        <p:spPr>
          <a:xfrm>
            <a:off x="8153400" y="6356350"/>
            <a:ext cx="533400"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73090AC-08C4-4643-A5AC-526C3518C90F}" type="slidenum">
              <a:rPr lang="fr-CA" smtClean="0"/>
              <a:pPr/>
              <a:t>‹N°›</a:t>
            </a:fld>
            <a:endParaRPr lang="fr-CA" dirty="0"/>
          </a:p>
        </p:txBody>
      </p:sp>
      <p:pic>
        <p:nvPicPr>
          <p:cNvPr id="12" name="Picture 9" descr="Logo_coul_CR_IUCPQ_juil09"/>
          <p:cNvPicPr>
            <a:picLocks noChangeAspect="1" noChangeArrowheads="1"/>
          </p:cNvPicPr>
          <p:nvPr userDrawn="1"/>
        </p:nvPicPr>
        <p:blipFill>
          <a:blip r:embed="rId10"/>
          <a:srcRect/>
          <a:stretch>
            <a:fillRect/>
          </a:stretch>
        </p:blipFill>
        <p:spPr bwMode="auto">
          <a:xfrm>
            <a:off x="2949575" y="6288959"/>
            <a:ext cx="1317625" cy="465138"/>
          </a:xfrm>
          <a:prstGeom prst="rect">
            <a:avLst/>
          </a:prstGeom>
          <a:noFill/>
          <a:ln w="9525">
            <a:noFill/>
            <a:miter lim="800000"/>
            <a:headEnd/>
            <a:tailEnd/>
          </a:ln>
        </p:spPr>
      </p:pic>
      <p:pic>
        <p:nvPicPr>
          <p:cNvPr id="13" name="Image 12"/>
          <p:cNvPicPr>
            <a:picLocks noChangeAspect="1"/>
          </p:cNvPicPr>
          <p:nvPr userDrawn="1"/>
        </p:nvPicPr>
        <p:blipFill>
          <a:blip r:embed="rId11"/>
          <a:stretch>
            <a:fillRect/>
          </a:stretch>
        </p:blipFill>
        <p:spPr>
          <a:xfrm>
            <a:off x="1676400" y="6315654"/>
            <a:ext cx="1143000" cy="475091"/>
          </a:xfrm>
          <a:prstGeom prst="rect">
            <a:avLst/>
          </a:prstGeom>
        </p:spPr>
      </p:pic>
      <p:cxnSp>
        <p:nvCxnSpPr>
          <p:cNvPr id="27" name="Connecteur droit 26"/>
          <p:cNvCxnSpPr/>
          <p:nvPr userDrawn="1"/>
        </p:nvCxnSpPr>
        <p:spPr>
          <a:xfrm rot="10800000">
            <a:off x="381000" y="6175375"/>
            <a:ext cx="8763000" cy="1588"/>
          </a:xfrm>
          <a:prstGeom prst="line">
            <a:avLst/>
          </a:prstGeom>
          <a:ln>
            <a:solidFill>
              <a:srgbClr val="67AFF9"/>
            </a:solidFill>
          </a:ln>
        </p:spPr>
        <p:style>
          <a:lnRef idx="2">
            <a:schemeClr val="accent1"/>
          </a:lnRef>
          <a:fillRef idx="0">
            <a:schemeClr val="accent1"/>
          </a:fillRef>
          <a:effectRef idx="1">
            <a:schemeClr val="accent1"/>
          </a:effectRef>
          <a:fontRef idx="minor">
            <a:schemeClr val="tx1"/>
          </a:fontRef>
        </p:style>
      </p:cxnSp>
      <p:sp>
        <p:nvSpPr>
          <p:cNvPr id="3" name="Espace réservé du texte 2"/>
          <p:cNvSpPr>
            <a:spLocks noGrp="1"/>
          </p:cNvSpPr>
          <p:nvPr>
            <p:ph type="body" idx="1"/>
          </p:nvPr>
        </p:nvSpPr>
        <p:spPr>
          <a:xfrm>
            <a:off x="1708266" y="1527928"/>
            <a:ext cx="6978534" cy="4529363"/>
          </a:xfrm>
          <a:prstGeom prst="rect">
            <a:avLst/>
          </a:prstGeom>
        </p:spPr>
        <p:txBody>
          <a:bodyPr vert="horz" lIns="91440" tIns="45720" rIns="91440" bIns="45720" rtlCol="0">
            <a:normAutofit/>
          </a:bodyPr>
          <a:lstStyle/>
          <a:p>
            <a:pPr lvl="0"/>
            <a:r>
              <a:rPr lang="fr-CA" dirty="0" smtClean="0"/>
              <a:t>Cliquez pour modifier les styles du texte du masque</a:t>
            </a:r>
          </a:p>
          <a:p>
            <a:pPr lvl="1"/>
            <a:r>
              <a:rPr lang="fr-CA" dirty="0" smtClean="0"/>
              <a:t>Deuxième niveau</a:t>
            </a:r>
          </a:p>
          <a:p>
            <a:pPr lvl="2"/>
            <a:r>
              <a:rPr lang="fr-CA" dirty="0" smtClean="0"/>
              <a:t>Troisième niveau</a:t>
            </a:r>
          </a:p>
          <a:p>
            <a:pPr lvl="3"/>
            <a:r>
              <a:rPr lang="fr-CA" dirty="0" smtClean="0"/>
              <a:t>Quatrième niveau</a:t>
            </a:r>
          </a:p>
          <a:p>
            <a:pPr lvl="4"/>
            <a:r>
              <a:rPr lang="fr-CA" dirty="0" smtClean="0"/>
              <a:t>Cinquième niveau</a:t>
            </a:r>
            <a:endParaRPr lang="fr-FR" dirty="0"/>
          </a:p>
        </p:txBody>
      </p:sp>
      <p:sp>
        <p:nvSpPr>
          <p:cNvPr id="2" name="Espace réservé du titre 1"/>
          <p:cNvSpPr>
            <a:spLocks noGrp="1"/>
          </p:cNvSpPr>
          <p:nvPr>
            <p:ph type="title"/>
          </p:nvPr>
        </p:nvSpPr>
        <p:spPr>
          <a:xfrm>
            <a:off x="1708266" y="128544"/>
            <a:ext cx="6978534" cy="1143000"/>
          </a:xfrm>
          <a:prstGeom prst="rect">
            <a:avLst/>
          </a:prstGeom>
        </p:spPr>
        <p:txBody>
          <a:bodyPr vert="horz" lIns="91440" tIns="45720" rIns="91440" bIns="45720" rtlCol="0" anchor="ctr">
            <a:normAutofit/>
          </a:bodyPr>
          <a:lstStyle/>
          <a:p>
            <a:r>
              <a:rPr lang="fr-CA" dirty="0" smtClean="0"/>
              <a:t>Cliquez et modifiez le titre</a:t>
            </a:r>
            <a:endParaRPr lang="fr-FR" dirty="0"/>
          </a:p>
        </p:txBody>
      </p:sp>
      <p:grpSp>
        <p:nvGrpSpPr>
          <p:cNvPr id="28" name="Grouper 27"/>
          <p:cNvGrpSpPr/>
          <p:nvPr userDrawn="1"/>
        </p:nvGrpSpPr>
        <p:grpSpPr>
          <a:xfrm>
            <a:off x="355598" y="6334547"/>
            <a:ext cx="1339852" cy="393405"/>
            <a:chOff x="380998" y="6285839"/>
            <a:chExt cx="1519420" cy="446129"/>
          </a:xfrm>
        </p:grpSpPr>
        <p:grpSp>
          <p:nvGrpSpPr>
            <p:cNvPr id="29" name="Grouper 19"/>
            <p:cNvGrpSpPr/>
            <p:nvPr/>
          </p:nvGrpSpPr>
          <p:grpSpPr>
            <a:xfrm>
              <a:off x="399407" y="6324602"/>
              <a:ext cx="239367" cy="347585"/>
              <a:chOff x="1943099" y="2860542"/>
              <a:chExt cx="1155701" cy="1678155"/>
            </a:xfrm>
            <a:solidFill>
              <a:srgbClr val="61AA00"/>
            </a:solidFill>
          </p:grpSpPr>
          <p:sp>
            <p:nvSpPr>
              <p:cNvPr id="35" name="Ellipse 34"/>
              <p:cNvSpPr/>
              <p:nvPr/>
            </p:nvSpPr>
            <p:spPr>
              <a:xfrm>
                <a:off x="2641600" y="2860542"/>
                <a:ext cx="457200" cy="479643"/>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6" name="Ellipse 35"/>
              <p:cNvSpPr/>
              <p:nvPr/>
            </p:nvSpPr>
            <p:spPr>
              <a:xfrm>
                <a:off x="2641600" y="3467185"/>
                <a:ext cx="457200" cy="479643"/>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7" name="Ellipse 36"/>
              <p:cNvSpPr/>
              <p:nvPr/>
            </p:nvSpPr>
            <p:spPr>
              <a:xfrm>
                <a:off x="2641599" y="4059057"/>
                <a:ext cx="457201" cy="479640"/>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8" name="Ellipse 37"/>
              <p:cNvSpPr/>
              <p:nvPr/>
            </p:nvSpPr>
            <p:spPr>
              <a:xfrm>
                <a:off x="2222500" y="3327485"/>
                <a:ext cx="292100" cy="292100"/>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9" name="Ellipse 38"/>
              <p:cNvSpPr/>
              <p:nvPr/>
            </p:nvSpPr>
            <p:spPr>
              <a:xfrm>
                <a:off x="2216150" y="3718228"/>
                <a:ext cx="292100" cy="292100"/>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0" name="Ellipse 39"/>
              <p:cNvSpPr/>
              <p:nvPr/>
            </p:nvSpPr>
            <p:spPr>
              <a:xfrm>
                <a:off x="1943099" y="3622978"/>
                <a:ext cx="146050" cy="146050"/>
              </a:xfrm>
              <a:prstGeom prst="ellipse">
                <a:avLst/>
              </a:prstGeom>
              <a:grpFill/>
              <a:ln>
                <a:solidFill>
                  <a:srgbClr val="60A9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grpSp>
          <p:nvGrpSpPr>
            <p:cNvPr id="30" name="Grouper 17"/>
            <p:cNvGrpSpPr/>
            <p:nvPr/>
          </p:nvGrpSpPr>
          <p:grpSpPr>
            <a:xfrm>
              <a:off x="380998" y="6542312"/>
              <a:ext cx="1237096" cy="189656"/>
              <a:chOff x="1854200" y="3911685"/>
              <a:chExt cx="5972820" cy="915676"/>
            </a:xfrm>
          </p:grpSpPr>
          <p:sp>
            <p:nvSpPr>
              <p:cNvPr id="33" name="Ellipse 32"/>
              <p:cNvSpPr/>
              <p:nvPr/>
            </p:nvSpPr>
            <p:spPr>
              <a:xfrm>
                <a:off x="7680970" y="4681311"/>
                <a:ext cx="146050" cy="146050"/>
              </a:xfrm>
              <a:prstGeom prst="ellipse">
                <a:avLst/>
              </a:prstGeom>
              <a:solidFill>
                <a:srgbClr val="60A900"/>
              </a:solidFill>
              <a:ln w="12700" cap="flat" cmpd="sng" algn="ctr">
                <a:solidFill>
                  <a:srgbClr val="60A9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4" name="Forme libre 33"/>
              <p:cNvSpPr/>
              <p:nvPr/>
            </p:nvSpPr>
            <p:spPr>
              <a:xfrm>
                <a:off x="1854200" y="3911685"/>
                <a:ext cx="5875685" cy="882650"/>
              </a:xfrm>
              <a:custGeom>
                <a:avLst/>
                <a:gdLst>
                  <a:gd name="connsiteX0" fmla="*/ 0 w 5334000"/>
                  <a:gd name="connsiteY0" fmla="*/ 38100 h 882650"/>
                  <a:gd name="connsiteX1" fmla="*/ 165100 w 5334000"/>
                  <a:gd name="connsiteY1" fmla="*/ 88900 h 882650"/>
                  <a:gd name="connsiteX2" fmla="*/ 444500 w 5334000"/>
                  <a:gd name="connsiteY2" fmla="*/ 571500 h 882650"/>
                  <a:gd name="connsiteX3" fmla="*/ 965200 w 5334000"/>
                  <a:gd name="connsiteY3" fmla="*/ 850900 h 882650"/>
                  <a:gd name="connsiteX4" fmla="*/ 1663700 w 5334000"/>
                  <a:gd name="connsiteY4" fmla="*/ 762000 h 882650"/>
                  <a:gd name="connsiteX5" fmla="*/ 3416300 w 5334000"/>
                  <a:gd name="connsiteY5" fmla="*/ 254000 h 882650"/>
                  <a:gd name="connsiteX6" fmla="*/ 4470400 w 5334000"/>
                  <a:gd name="connsiteY6" fmla="*/ 330200 h 882650"/>
                  <a:gd name="connsiteX7" fmla="*/ 5334000 w 5334000"/>
                  <a:gd name="connsiteY7" fmla="*/ 800100 h 88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34000" h="882650">
                    <a:moveTo>
                      <a:pt x="0" y="38100"/>
                    </a:moveTo>
                    <a:cubicBezTo>
                      <a:pt x="45508" y="19050"/>
                      <a:pt x="91017" y="0"/>
                      <a:pt x="165100" y="88900"/>
                    </a:cubicBezTo>
                    <a:cubicBezTo>
                      <a:pt x="239183" y="177800"/>
                      <a:pt x="311150" y="444500"/>
                      <a:pt x="444500" y="571500"/>
                    </a:cubicBezTo>
                    <a:cubicBezTo>
                      <a:pt x="577850" y="698500"/>
                      <a:pt x="762000" y="819150"/>
                      <a:pt x="965200" y="850900"/>
                    </a:cubicBezTo>
                    <a:cubicBezTo>
                      <a:pt x="1168400" y="882650"/>
                      <a:pt x="1255183" y="861483"/>
                      <a:pt x="1663700" y="762000"/>
                    </a:cubicBezTo>
                    <a:cubicBezTo>
                      <a:pt x="2072217" y="662517"/>
                      <a:pt x="2948517" y="325967"/>
                      <a:pt x="3416300" y="254000"/>
                    </a:cubicBezTo>
                    <a:cubicBezTo>
                      <a:pt x="3884083" y="182033"/>
                      <a:pt x="4150783" y="239183"/>
                      <a:pt x="4470400" y="330200"/>
                    </a:cubicBezTo>
                    <a:cubicBezTo>
                      <a:pt x="4790017" y="421217"/>
                      <a:pt x="5334000" y="800100"/>
                      <a:pt x="5334000" y="800100"/>
                    </a:cubicBezTo>
                  </a:path>
                </a:pathLst>
              </a:custGeom>
              <a:ln w="12700" cap="flat" cmpd="sng" algn="ctr">
                <a:solidFill>
                  <a:srgbClr val="60A9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dirty="0"/>
              </a:p>
            </p:txBody>
          </p:sp>
        </p:grpSp>
        <p:sp>
          <p:nvSpPr>
            <p:cNvPr id="31" name="ZoneTexte 30"/>
            <p:cNvSpPr txBox="1"/>
            <p:nvPr/>
          </p:nvSpPr>
          <p:spPr>
            <a:xfrm>
              <a:off x="557921" y="6297690"/>
              <a:ext cx="565504" cy="366475"/>
            </a:xfrm>
            <a:prstGeom prst="rect">
              <a:avLst/>
            </a:prstGeom>
            <a:noFill/>
          </p:spPr>
          <p:txBody>
            <a:bodyPr wrap="square" rtlCol="0">
              <a:spAutoFit/>
            </a:bodyPr>
            <a:lstStyle/>
            <a:p>
              <a:r>
                <a:rPr lang="fr-FR" sz="1500" b="1" dirty="0" smtClean="0">
                  <a:solidFill>
                    <a:srgbClr val="48BF00"/>
                  </a:solidFill>
                </a:rPr>
                <a:t>BIO</a:t>
              </a:r>
              <a:endParaRPr lang="fr-FR" sz="1500" b="1" dirty="0">
                <a:solidFill>
                  <a:srgbClr val="48BF00"/>
                </a:solidFill>
              </a:endParaRPr>
            </a:p>
          </p:txBody>
        </p:sp>
        <p:sp>
          <p:nvSpPr>
            <p:cNvPr id="32" name="ZoneTexte 31"/>
            <p:cNvSpPr txBox="1"/>
            <p:nvPr/>
          </p:nvSpPr>
          <p:spPr>
            <a:xfrm>
              <a:off x="887457" y="6285839"/>
              <a:ext cx="1012961" cy="366475"/>
            </a:xfrm>
            <a:prstGeom prst="rect">
              <a:avLst/>
            </a:prstGeom>
            <a:noFill/>
          </p:spPr>
          <p:txBody>
            <a:bodyPr wrap="square" rtlCol="0">
              <a:spAutoFit/>
            </a:bodyPr>
            <a:lstStyle/>
            <a:p>
              <a:r>
                <a:rPr lang="fr-FR" sz="1500" dirty="0" smtClean="0">
                  <a:solidFill>
                    <a:srgbClr val="1EA8E7"/>
                  </a:solidFill>
                </a:rPr>
                <a:t>aerosols</a:t>
              </a:r>
              <a:endParaRPr lang="fr-FR" sz="1500" dirty="0">
                <a:solidFill>
                  <a:srgbClr val="1EA8E7"/>
                </a:solidFill>
              </a:endParaRP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7" r:id="rId7"/>
  </p:sldLayoutIdLst>
  <p:hf hdr="0" dt="0"/>
  <p:txStyles>
    <p:titleStyle>
      <a:lvl1pPr algn="l" defTabSz="4572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10.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omments" Target="../comments/commen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bioaerosols.ulaval.ca/"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110358"/>
            <a:ext cx="7772400" cy="2222723"/>
          </a:xfrm>
        </p:spPr>
        <p:txBody>
          <a:bodyPr>
            <a:normAutofit fontScale="90000"/>
          </a:bodyPr>
          <a:lstStyle/>
          <a:p>
            <a:pPr algn="ctr"/>
            <a:r>
              <a:rPr lang="en-US" dirty="0"/>
              <a:t>Professional exposure to viral aerosols in wastewater treatment centers: molecular detection and metagenomics</a:t>
            </a:r>
            <a:endParaRPr lang="fr-CA" dirty="0"/>
          </a:p>
        </p:txBody>
      </p:sp>
      <p:sp>
        <p:nvSpPr>
          <p:cNvPr id="3" name="Sous-titre 2"/>
          <p:cNvSpPr>
            <a:spLocks noGrp="1"/>
          </p:cNvSpPr>
          <p:nvPr>
            <p:ph type="subTitle" idx="1"/>
          </p:nvPr>
        </p:nvSpPr>
        <p:spPr>
          <a:xfrm>
            <a:off x="1970810" y="3406293"/>
            <a:ext cx="6334990" cy="2281109"/>
          </a:xfrm>
        </p:spPr>
        <p:txBody>
          <a:bodyPr>
            <a:normAutofit fontScale="55000" lnSpcReduction="20000"/>
          </a:bodyPr>
          <a:lstStyle/>
          <a:p>
            <a:pPr algn="ctr"/>
            <a:r>
              <a:rPr lang="fr-CA" dirty="0" smtClean="0">
                <a:solidFill>
                  <a:schemeClr val="tx1">
                    <a:lumMod val="95000"/>
                    <a:lumOff val="5000"/>
                  </a:schemeClr>
                </a:solidFill>
              </a:rPr>
              <a:t>Master Project</a:t>
            </a:r>
          </a:p>
          <a:p>
            <a:pPr algn="ctr"/>
            <a:r>
              <a:rPr lang="fr-CA" sz="3600" b="1" dirty="0" smtClean="0">
                <a:solidFill>
                  <a:schemeClr val="tx1">
                    <a:lumMod val="95000"/>
                    <a:lumOff val="5000"/>
                  </a:schemeClr>
                </a:solidFill>
              </a:rPr>
              <a:t>Evelyne </a:t>
            </a:r>
            <a:r>
              <a:rPr lang="fr-CA" sz="3600" b="1" dirty="0" err="1" smtClean="0">
                <a:solidFill>
                  <a:schemeClr val="tx1">
                    <a:lumMod val="95000"/>
                    <a:lumOff val="5000"/>
                  </a:schemeClr>
                </a:solidFill>
              </a:rPr>
              <a:t>Brisebois</a:t>
            </a:r>
            <a:endParaRPr lang="fr-CA" sz="3600" b="1" dirty="0" smtClean="0">
              <a:solidFill>
                <a:schemeClr val="tx1">
                  <a:lumMod val="95000"/>
                  <a:lumOff val="5000"/>
                </a:schemeClr>
              </a:solidFill>
            </a:endParaRPr>
          </a:p>
          <a:p>
            <a:pPr algn="ctr"/>
            <a:r>
              <a:rPr lang="fr-CA" dirty="0" smtClean="0">
                <a:solidFill>
                  <a:schemeClr val="tx1"/>
                </a:solidFill>
              </a:rPr>
              <a:t>V. Dion Dupont, M. </a:t>
            </a:r>
            <a:r>
              <a:rPr lang="fr-CA" dirty="0" err="1" smtClean="0">
                <a:solidFill>
                  <a:schemeClr val="tx1"/>
                </a:solidFill>
              </a:rPr>
              <a:t>Veillette</a:t>
            </a:r>
            <a:r>
              <a:rPr lang="fr-CA" dirty="0" smtClean="0">
                <a:solidFill>
                  <a:schemeClr val="tx1"/>
                </a:solidFill>
              </a:rPr>
              <a:t>, J. Lavoie, A. </a:t>
            </a:r>
            <a:r>
              <a:rPr lang="fr-CA" dirty="0" err="1" smtClean="0">
                <a:solidFill>
                  <a:schemeClr val="tx1"/>
                </a:solidFill>
              </a:rPr>
              <a:t>Culley</a:t>
            </a:r>
            <a:r>
              <a:rPr lang="fr-CA" dirty="0" smtClean="0">
                <a:solidFill>
                  <a:schemeClr val="tx1"/>
                </a:solidFill>
              </a:rPr>
              <a:t> and C. </a:t>
            </a:r>
            <a:r>
              <a:rPr lang="fr-CA" dirty="0" err="1" smtClean="0">
                <a:solidFill>
                  <a:schemeClr val="tx1"/>
                </a:solidFill>
              </a:rPr>
              <a:t>Duchaine</a:t>
            </a:r>
            <a:endParaRPr lang="fr-CA" dirty="0" smtClean="0">
              <a:solidFill>
                <a:schemeClr val="tx1"/>
              </a:solidFill>
            </a:endParaRPr>
          </a:p>
          <a:p>
            <a:pPr algn="ctr"/>
            <a:endParaRPr lang="fr-CA" dirty="0" smtClean="0"/>
          </a:p>
          <a:p>
            <a:pPr algn="ctr"/>
            <a:endParaRPr lang="fr-CA" dirty="0" smtClean="0"/>
          </a:p>
          <a:p>
            <a:pPr algn="ctr"/>
            <a:r>
              <a:rPr lang="fr-CA" b="1" dirty="0" smtClean="0">
                <a:solidFill>
                  <a:schemeClr val="tx1"/>
                </a:solidFill>
              </a:rPr>
              <a:t>4th International </a:t>
            </a:r>
            <a:r>
              <a:rPr lang="fr-CA" b="1" dirty="0" err="1" smtClean="0">
                <a:solidFill>
                  <a:schemeClr val="tx1"/>
                </a:solidFill>
              </a:rPr>
              <a:t>Conference</a:t>
            </a:r>
            <a:r>
              <a:rPr lang="fr-CA" b="1" dirty="0" smtClean="0">
                <a:solidFill>
                  <a:schemeClr val="tx1"/>
                </a:solidFill>
              </a:rPr>
              <a:t> and Exhibition on </a:t>
            </a:r>
            <a:r>
              <a:rPr lang="fr-CA" b="1" dirty="0" err="1" smtClean="0">
                <a:solidFill>
                  <a:schemeClr val="tx1"/>
                </a:solidFill>
              </a:rPr>
              <a:t>Occupational</a:t>
            </a:r>
            <a:r>
              <a:rPr lang="fr-CA" b="1" dirty="0" smtClean="0">
                <a:solidFill>
                  <a:schemeClr val="tx1"/>
                </a:solidFill>
              </a:rPr>
              <a:t> </a:t>
            </a:r>
            <a:r>
              <a:rPr lang="fr-CA" b="1" dirty="0" err="1" smtClean="0">
                <a:solidFill>
                  <a:schemeClr val="tx1"/>
                </a:solidFill>
              </a:rPr>
              <a:t>Health</a:t>
            </a:r>
            <a:r>
              <a:rPr lang="fr-CA" b="1" dirty="0" smtClean="0">
                <a:solidFill>
                  <a:schemeClr val="tx1"/>
                </a:solidFill>
              </a:rPr>
              <a:t> and </a:t>
            </a:r>
            <a:r>
              <a:rPr lang="fr-CA" b="1" dirty="0" err="1" smtClean="0">
                <a:solidFill>
                  <a:schemeClr val="tx1"/>
                </a:solidFill>
              </a:rPr>
              <a:t>Safety</a:t>
            </a:r>
            <a:endParaRPr lang="fr-CA" b="1" dirty="0" smtClean="0">
              <a:solidFill>
                <a:schemeClr val="tx1"/>
              </a:solidFill>
            </a:endParaRPr>
          </a:p>
          <a:p>
            <a:pPr algn="ctr"/>
            <a:r>
              <a:rPr lang="fr-CA" dirty="0" smtClean="0">
                <a:solidFill>
                  <a:schemeClr val="tx1">
                    <a:lumMod val="95000"/>
                    <a:lumOff val="5000"/>
                  </a:schemeClr>
                </a:solidFill>
              </a:rPr>
              <a:t>August 24</a:t>
            </a:r>
            <a:r>
              <a:rPr lang="fr-CA" baseline="30000" dirty="0" smtClean="0">
                <a:solidFill>
                  <a:schemeClr val="tx1">
                    <a:lumMod val="95000"/>
                    <a:lumOff val="5000"/>
                  </a:schemeClr>
                </a:solidFill>
              </a:rPr>
              <a:t>th</a:t>
            </a:r>
            <a:r>
              <a:rPr lang="fr-CA" dirty="0" smtClean="0">
                <a:solidFill>
                  <a:schemeClr val="tx1">
                    <a:lumMod val="95000"/>
                    <a:lumOff val="5000"/>
                  </a:schemeClr>
                </a:solidFill>
              </a:rPr>
              <a:t>, 2015</a:t>
            </a:r>
            <a:endParaRPr lang="fr-CA" dirty="0">
              <a:solidFill>
                <a:schemeClr val="tx1">
                  <a:lumMod val="95000"/>
                  <a:lumOff val="5000"/>
                </a:schemeClr>
              </a:solidFill>
            </a:endParaRPr>
          </a:p>
        </p:txBody>
      </p:sp>
      <p:sp>
        <p:nvSpPr>
          <p:cNvPr id="4" name="AutoShape 2" descr="Résultat de recherche d'images pour &quot;irsst&quo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dirty="0"/>
          </a:p>
        </p:txBody>
      </p:sp>
      <p:sp>
        <p:nvSpPr>
          <p:cNvPr id="5" name="AutoShape 4" descr="Résultat de recherche d'images pour &quot;irsst&quo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dirty="0"/>
          </a:p>
        </p:txBody>
      </p:sp>
      <p:pic>
        <p:nvPicPr>
          <p:cNvPr id="1030" name="Picture 6" descr="http://www.irsst.qc.ca/media/images/irss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4083" y="99959"/>
            <a:ext cx="118110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8619791"/>
      </p:ext>
    </p:extLst>
  </p:cSld>
  <p:clrMapOvr>
    <a:masterClrMapping/>
  </p:clrMapOvr>
  <mc:AlternateContent xmlns:mc="http://schemas.openxmlformats.org/markup-compatibility/2006">
    <mc:Choice xmlns:p14="http://schemas.microsoft.com/office/powerpoint/2010/main" Requires="p14">
      <p:transition spd="slow" p14:dur="2000" advTm="17629"/>
    </mc:Choice>
    <mc:Fallback>
      <p:transition spd="slow" advTm="1762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Presentation</a:t>
            </a:r>
            <a:r>
              <a:rPr lang="fr-CA" sz="4400" dirty="0" smtClean="0"/>
              <a:t> plan</a:t>
            </a:r>
            <a:endParaRPr lang="fr-CA" sz="4400" dirty="0"/>
          </a:p>
        </p:txBody>
      </p:sp>
      <p:sp>
        <p:nvSpPr>
          <p:cNvPr id="3" name="Espace réservé du contenu 2"/>
          <p:cNvSpPr>
            <a:spLocks noGrp="1"/>
          </p:cNvSpPr>
          <p:nvPr>
            <p:ph idx="1"/>
          </p:nvPr>
        </p:nvSpPr>
        <p:spPr>
          <a:xfrm>
            <a:off x="1708266" y="1386671"/>
            <a:ext cx="6978534" cy="4951066"/>
          </a:xfrm>
        </p:spPr>
        <p:txBody>
          <a:bodyPr wrap="none">
            <a:normAutofit/>
          </a:bodyPr>
          <a:lstStyle/>
          <a:p>
            <a:r>
              <a:rPr lang="fr-CA" sz="2700" dirty="0" smtClean="0"/>
              <a:t>Introduction</a:t>
            </a:r>
            <a:endParaRPr lang="fr-CA" sz="2000" dirty="0"/>
          </a:p>
          <a:p>
            <a:pPr lvl="1"/>
            <a:r>
              <a:rPr lang="en-CA" sz="2000" dirty="0" smtClean="0"/>
              <a:t>Wastewater treatment centers and sewage worker’s syndrome</a:t>
            </a:r>
          </a:p>
          <a:p>
            <a:pPr lvl="1"/>
            <a:r>
              <a:rPr lang="en-CA" sz="2000" dirty="0" smtClean="0"/>
              <a:t>Metagenomics</a:t>
            </a:r>
          </a:p>
          <a:p>
            <a:r>
              <a:rPr lang="en-CA" sz="2700" dirty="0" smtClean="0"/>
              <a:t>Hypotheses and objectives</a:t>
            </a:r>
          </a:p>
          <a:p>
            <a:r>
              <a:rPr lang="en-CA" sz="2700" dirty="0" smtClean="0"/>
              <a:t>Selected viruses for molecular detection</a:t>
            </a:r>
          </a:p>
          <a:p>
            <a:r>
              <a:rPr lang="en-CA" sz="2700" dirty="0" smtClean="0"/>
              <a:t>Methods</a:t>
            </a:r>
          </a:p>
          <a:p>
            <a:pPr lvl="1"/>
            <a:r>
              <a:rPr lang="en-CA" sz="2000" dirty="0" smtClean="0"/>
              <a:t>Samplers</a:t>
            </a:r>
          </a:p>
          <a:p>
            <a:pPr lvl="1"/>
            <a:r>
              <a:rPr lang="en-CA" sz="2000" dirty="0" smtClean="0"/>
              <a:t>Sample processing</a:t>
            </a:r>
          </a:p>
          <a:p>
            <a:r>
              <a:rPr lang="en-CA" sz="2700" dirty="0" smtClean="0"/>
              <a:t>Results</a:t>
            </a:r>
          </a:p>
          <a:p>
            <a:r>
              <a:rPr lang="fr-CA" sz="2700" dirty="0" smtClean="0"/>
              <a:t>Conclusions</a:t>
            </a:r>
            <a:endParaRPr lang="fr-CA" sz="2700" dirty="0"/>
          </a:p>
        </p:txBody>
      </p:sp>
    </p:spTree>
    <p:extLst>
      <p:ext uri="{BB962C8B-B14F-4D97-AF65-F5344CB8AC3E}">
        <p14:creationId xmlns:p14="http://schemas.microsoft.com/office/powerpoint/2010/main" val="3944794591"/>
      </p:ext>
    </p:extLst>
  </p:cSld>
  <p:clrMapOvr>
    <a:masterClrMapping/>
  </p:clrMapOvr>
  <mc:AlternateContent xmlns:mc="http://schemas.openxmlformats.org/markup-compatibility/2006" xmlns:p14="http://schemas.microsoft.com/office/powerpoint/2010/main">
    <mc:Choice Requires="p14">
      <p:transition spd="slow" p14:dur="2000" advTm="35051"/>
    </mc:Choice>
    <mc:Fallback xmlns="">
      <p:transition spd="slow" advTm="3505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08266" y="128544"/>
            <a:ext cx="7435734" cy="1143000"/>
          </a:xfrm>
        </p:spPr>
        <p:txBody>
          <a:bodyPr>
            <a:normAutofit/>
          </a:bodyPr>
          <a:lstStyle/>
          <a:p>
            <a:pPr>
              <a:lnSpc>
                <a:spcPct val="90000"/>
              </a:lnSpc>
            </a:pPr>
            <a:r>
              <a:rPr lang="en-US" sz="3600" dirty="0"/>
              <a:t>Wastewater treatment </a:t>
            </a:r>
            <a:r>
              <a:rPr lang="en-US" sz="3600" dirty="0" smtClean="0"/>
              <a:t>centers </a:t>
            </a:r>
            <a:r>
              <a:rPr lang="en-US" sz="3600" dirty="0"/>
              <a:t>(</a:t>
            </a:r>
            <a:r>
              <a:rPr lang="en-US" sz="3600" dirty="0" smtClean="0"/>
              <a:t>WTCs) </a:t>
            </a:r>
            <a:r>
              <a:rPr lang="en-US" sz="3600" dirty="0"/>
              <a:t>and sewage worker’s syndrome</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3</a:t>
            </a:fld>
            <a:endParaRPr lang="fr-CA" dirty="0"/>
          </a:p>
        </p:txBody>
      </p:sp>
      <p:pic>
        <p:nvPicPr>
          <p:cNvPr id="1026" name="Picture 2" descr="https://upload.wikimedia.org/wikipedia/commons/5/54/ESQUEMPEQUE-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1" y="1550717"/>
            <a:ext cx="6438476" cy="4292317"/>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5182521" y="5867235"/>
            <a:ext cx="3275256" cy="276999"/>
          </a:xfrm>
          <a:prstGeom prst="rect">
            <a:avLst/>
          </a:prstGeom>
          <a:noFill/>
        </p:spPr>
        <p:txBody>
          <a:bodyPr wrap="none" rtlCol="0">
            <a:spAutoFit/>
          </a:bodyPr>
          <a:lstStyle/>
          <a:p>
            <a:r>
              <a:rPr lang="fr-CA" sz="1200" dirty="0" smtClean="0">
                <a:solidFill>
                  <a:srgbClr val="7F7F7F"/>
                </a:solidFill>
              </a:rPr>
              <a:t>https</a:t>
            </a:r>
            <a:r>
              <a:rPr lang="fr-CA" sz="1200" dirty="0">
                <a:solidFill>
                  <a:srgbClr val="7F7F7F"/>
                </a:solidFill>
              </a:rPr>
              <a:t>://</a:t>
            </a:r>
            <a:r>
              <a:rPr lang="fr-CA" sz="1200" dirty="0" smtClean="0">
                <a:solidFill>
                  <a:srgbClr val="7F7F7F"/>
                </a:solidFill>
              </a:rPr>
              <a:t>en.wikipedia.org/wiki/Sewage_treatment</a:t>
            </a:r>
            <a:endParaRPr lang="fr-CA" sz="1200" dirty="0">
              <a:solidFill>
                <a:srgbClr val="7F7F7F"/>
              </a:solidFill>
            </a:endParaRPr>
          </a:p>
        </p:txBody>
      </p:sp>
    </p:spTree>
    <p:extLst>
      <p:ext uri="{BB962C8B-B14F-4D97-AF65-F5344CB8AC3E}">
        <p14:creationId xmlns:p14="http://schemas.microsoft.com/office/powerpoint/2010/main" val="2679765366"/>
      </p:ext>
    </p:extLst>
  </p:cSld>
  <p:clrMapOvr>
    <a:masterClrMapping/>
  </p:clrMapOvr>
  <mc:AlternateContent xmlns:mc="http://schemas.openxmlformats.org/markup-compatibility/2006">
    <mc:Choice xmlns:p14="http://schemas.microsoft.com/office/powerpoint/2010/main" Requires="p14">
      <p:transition spd="slow" p14:dur="2000" advTm="79293"/>
    </mc:Choice>
    <mc:Fallback>
      <p:transition spd="slow" advTm="79293"/>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8266" y="1481959"/>
            <a:ext cx="7283334" cy="4682358"/>
          </a:xfrm>
        </p:spPr>
        <p:txBody>
          <a:bodyPr>
            <a:normAutofit/>
          </a:bodyPr>
          <a:lstStyle/>
          <a:p>
            <a:pPr>
              <a:lnSpc>
                <a:spcPct val="130000"/>
              </a:lnSpc>
            </a:pPr>
            <a:r>
              <a:rPr lang="en-CA" sz="2400" dirty="0" smtClean="0"/>
              <a:t>Water: 10</a:t>
            </a:r>
            <a:r>
              <a:rPr lang="en-CA" sz="2400" baseline="30000" dirty="0" smtClean="0"/>
              <a:t>7</a:t>
            </a:r>
            <a:r>
              <a:rPr lang="en-CA" sz="2400" dirty="0" smtClean="0"/>
              <a:t> viruses per 100 mL and a lot of bacteria</a:t>
            </a:r>
          </a:p>
          <a:p>
            <a:pPr>
              <a:lnSpc>
                <a:spcPct val="130000"/>
              </a:lnSpc>
            </a:pPr>
            <a:r>
              <a:rPr lang="en-CA" sz="2400" dirty="0" smtClean="0"/>
              <a:t>Air: bioaerosols !</a:t>
            </a:r>
          </a:p>
          <a:p>
            <a:pPr>
              <a:lnSpc>
                <a:spcPct val="130000"/>
              </a:lnSpc>
            </a:pPr>
            <a:r>
              <a:rPr lang="en-CA" sz="2400" dirty="0" smtClean="0"/>
              <a:t>Sewage worker’s syndrome: 37% more respiratory and enteric infections (viruses)</a:t>
            </a:r>
          </a:p>
          <a:p>
            <a:pPr>
              <a:lnSpc>
                <a:spcPct val="130000"/>
              </a:lnSpc>
            </a:pPr>
            <a:r>
              <a:rPr lang="en-CA" sz="2400" dirty="0" smtClean="0"/>
              <a:t>Almost no studies on viral aerosols in those environments</a:t>
            </a:r>
          </a:p>
          <a:p>
            <a:pPr>
              <a:lnSpc>
                <a:spcPct val="130000"/>
              </a:lnSpc>
            </a:pPr>
            <a:r>
              <a:rPr lang="en-CA" sz="2400" u="sng" dirty="0" smtClean="0"/>
              <a:t>Role of viral aerosols exposure in occupational health</a:t>
            </a:r>
            <a:endParaRPr lang="en-CA" sz="2400" dirty="0" smtClean="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4</a:t>
            </a:fld>
            <a:endParaRPr lang="fr-CA" dirty="0"/>
          </a:p>
        </p:txBody>
      </p:sp>
      <p:sp>
        <p:nvSpPr>
          <p:cNvPr id="7" name="Titre 1"/>
          <p:cNvSpPr txBox="1">
            <a:spLocks/>
          </p:cNvSpPr>
          <p:nvPr/>
        </p:nvSpPr>
        <p:spPr>
          <a:xfrm>
            <a:off x="1708266" y="128544"/>
            <a:ext cx="7435734" cy="1143000"/>
          </a:xfrm>
          <a:prstGeom prst="rect">
            <a:avLst/>
          </a:prstGeom>
        </p:spPr>
        <p:txBody>
          <a:bodyPr vert="horz" lIns="91440" tIns="45720" rIns="91440" bIns="45720" rtlCol="0" anchor="ctr">
            <a:normAutofit fontScale="90000" lnSpcReduction="10000"/>
          </a:bodyPr>
          <a:lstStyle>
            <a:lvl1pPr algn="l" defTabSz="457200" rtl="0" eaLnBrk="1" latinLnBrk="0" hangingPunct="1">
              <a:spcBef>
                <a:spcPct val="0"/>
              </a:spcBef>
              <a:buNone/>
              <a:defRPr sz="4000" kern="1200">
                <a:solidFill>
                  <a:schemeClr val="tx1"/>
                </a:solidFill>
                <a:latin typeface="+mj-lt"/>
                <a:ea typeface="+mj-ea"/>
                <a:cs typeface="+mj-cs"/>
              </a:defRPr>
            </a:lvl1pPr>
          </a:lstStyle>
          <a:p>
            <a:r>
              <a:rPr lang="en-US" dirty="0" smtClean="0"/>
              <a:t>Wastewater treatment centers (WTCs) and sewage worker’s syndrome</a:t>
            </a:r>
            <a:endParaRPr lang="en-US" dirty="0"/>
          </a:p>
        </p:txBody>
      </p:sp>
    </p:spTree>
    <p:extLst>
      <p:ext uri="{BB962C8B-B14F-4D97-AF65-F5344CB8AC3E}">
        <p14:creationId xmlns:p14="http://schemas.microsoft.com/office/powerpoint/2010/main" val="457593414"/>
      </p:ext>
    </p:extLst>
  </p:cSld>
  <p:clrMapOvr>
    <a:masterClrMapping/>
  </p:clrMapOvr>
  <mc:AlternateContent xmlns:mc="http://schemas.openxmlformats.org/markup-compatibility/2006">
    <mc:Choice xmlns:p14="http://schemas.microsoft.com/office/powerpoint/2010/main" Requires="p14">
      <p:transition spd="slow" p14:dur="2000" advTm="61613"/>
    </mc:Choice>
    <mc:Fallback>
      <p:transition spd="slow" advTm="61613"/>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Metagenomics</a:t>
            </a:r>
            <a:endParaRPr lang="en-CA" sz="4400" dirty="0"/>
          </a:p>
        </p:txBody>
      </p:sp>
      <p:sp>
        <p:nvSpPr>
          <p:cNvPr id="3" name="Espace réservé du contenu 2"/>
          <p:cNvSpPr>
            <a:spLocks noGrp="1"/>
          </p:cNvSpPr>
          <p:nvPr>
            <p:ph idx="1"/>
          </p:nvPr>
        </p:nvSpPr>
        <p:spPr>
          <a:xfrm>
            <a:off x="1708266" y="1657495"/>
            <a:ext cx="7435734" cy="4529363"/>
          </a:xfrm>
        </p:spPr>
        <p:txBody>
          <a:bodyPr>
            <a:normAutofit/>
          </a:bodyPr>
          <a:lstStyle/>
          <a:p>
            <a:pPr>
              <a:lnSpc>
                <a:spcPct val="130000"/>
              </a:lnSpc>
            </a:pPr>
            <a:r>
              <a:rPr lang="en-CA" sz="2400" dirty="0" smtClean="0"/>
              <a:t>Sequencing of all genomes in a sample</a:t>
            </a:r>
          </a:p>
          <a:p>
            <a:pPr>
              <a:lnSpc>
                <a:spcPct val="130000"/>
              </a:lnSpc>
            </a:pPr>
            <a:r>
              <a:rPr lang="en-CA" sz="2400" u="sng" dirty="0"/>
              <a:t>Who is there? In what proportions?</a:t>
            </a:r>
          </a:p>
          <a:p>
            <a:pPr>
              <a:lnSpc>
                <a:spcPct val="130000"/>
              </a:lnSpc>
            </a:pPr>
            <a:endParaRPr lang="en-US" sz="2400" dirty="0"/>
          </a:p>
          <a:p>
            <a:pPr>
              <a:lnSpc>
                <a:spcPct val="130000"/>
              </a:lnSpc>
            </a:pPr>
            <a:endParaRPr lang="en-US" sz="2400" dirty="0" smtClean="0"/>
          </a:p>
          <a:p>
            <a:pPr>
              <a:lnSpc>
                <a:spcPct val="130000"/>
              </a:lnSpc>
            </a:pPr>
            <a:r>
              <a:rPr lang="en-US" sz="2400" dirty="0" smtClean="0"/>
              <a:t>Generates </a:t>
            </a:r>
            <a:r>
              <a:rPr lang="en-US" sz="2400" dirty="0"/>
              <a:t>enormous amounts of </a:t>
            </a:r>
            <a:r>
              <a:rPr lang="en-US" sz="2400" dirty="0" smtClean="0"/>
              <a:t>data</a:t>
            </a:r>
          </a:p>
          <a:p>
            <a:pPr>
              <a:lnSpc>
                <a:spcPct val="130000"/>
              </a:lnSpc>
            </a:pPr>
            <a:r>
              <a:rPr lang="en-CA" sz="2400" dirty="0" smtClean="0"/>
              <a:t>Bioinformatics tools for analysis</a:t>
            </a:r>
          </a:p>
          <a:p>
            <a:pPr>
              <a:lnSpc>
                <a:spcPct val="130000"/>
              </a:lnSpc>
            </a:pPr>
            <a:r>
              <a:rPr lang="en-CA" sz="2400" dirty="0" smtClean="0"/>
              <a:t>Enrich viral fraction </a:t>
            </a:r>
            <a:r>
              <a:rPr lang="fr-CA" sz="2400" dirty="0" smtClean="0"/>
              <a:t>(s</a:t>
            </a:r>
            <a:r>
              <a:rPr lang="en-CA" sz="2400" dirty="0" smtClean="0"/>
              <a:t>mall</a:t>
            </a:r>
            <a:r>
              <a:rPr lang="fr-CA" sz="2400" dirty="0" smtClean="0"/>
              <a:t> size)</a:t>
            </a:r>
            <a:endParaRPr lang="fr-CA" sz="2400" dirty="0"/>
          </a:p>
          <a:p>
            <a:pPr marL="0" indent="0">
              <a:lnSpc>
                <a:spcPct val="130000"/>
              </a:lnSpc>
              <a:buNone/>
            </a:pPr>
            <a:endParaRPr lang="fr-CA" sz="2400" dirty="0" smtClean="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5</a:t>
            </a:fld>
            <a:endParaRPr lang="fr-CA" dirty="0"/>
          </a:p>
        </p:txBody>
      </p:sp>
      <p:pic>
        <p:nvPicPr>
          <p:cNvPr id="3074" name="Picture 2" descr="\\132.203.177.36\recherche\Pneumologie\Gr_DuchaineC\Étudiants\Evelyne\Maîtrise\Présentations\Vir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74" y="4109085"/>
            <a:ext cx="1495425" cy="1504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869868"/>
      </p:ext>
    </p:extLst>
  </p:cSld>
  <p:clrMapOvr>
    <a:masterClrMapping/>
  </p:clrMapOvr>
  <mc:AlternateContent xmlns:mc="http://schemas.openxmlformats.org/markup-compatibility/2006">
    <mc:Choice xmlns:p14="http://schemas.microsoft.com/office/powerpoint/2010/main" Requires="p14">
      <p:transition spd="slow" p14:dur="2000" advTm="45091"/>
    </mc:Choice>
    <mc:Fallback>
      <p:transition spd="slow" advTm="45091"/>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Hypotheses</a:t>
            </a:r>
            <a:endParaRPr lang="fr-CA" sz="4400" dirty="0"/>
          </a:p>
        </p:txBody>
      </p:sp>
      <p:sp>
        <p:nvSpPr>
          <p:cNvPr id="3" name="Espace réservé du contenu 2"/>
          <p:cNvSpPr>
            <a:spLocks noGrp="1"/>
          </p:cNvSpPr>
          <p:nvPr>
            <p:ph idx="1"/>
          </p:nvPr>
        </p:nvSpPr>
        <p:spPr>
          <a:xfrm>
            <a:off x="1314566" y="1527928"/>
            <a:ext cx="7435734" cy="4529363"/>
          </a:xfrm>
        </p:spPr>
        <p:txBody>
          <a:bodyPr>
            <a:normAutofit/>
          </a:bodyPr>
          <a:lstStyle/>
          <a:p>
            <a:pPr lvl="1">
              <a:lnSpc>
                <a:spcPct val="130000"/>
              </a:lnSpc>
              <a:buFont typeface="Arial"/>
              <a:buChar char="•"/>
            </a:pPr>
            <a:r>
              <a:rPr lang="en-US" sz="2400" dirty="0" smtClean="0"/>
              <a:t>Most </a:t>
            </a:r>
            <a:r>
              <a:rPr lang="en-US" sz="2400" dirty="0"/>
              <a:t>viruses found in </a:t>
            </a:r>
            <a:r>
              <a:rPr lang="en-US" sz="2400" dirty="0" smtClean="0"/>
              <a:t>wastewater </a:t>
            </a:r>
            <a:r>
              <a:rPr lang="en-US" sz="2400" dirty="0"/>
              <a:t>from the literature = </a:t>
            </a:r>
            <a:r>
              <a:rPr lang="en-US" sz="2400" dirty="0" smtClean="0"/>
              <a:t>viruses also </a:t>
            </a:r>
            <a:r>
              <a:rPr lang="en-US" sz="2400" dirty="0"/>
              <a:t>found in the air </a:t>
            </a:r>
            <a:r>
              <a:rPr lang="en-US" sz="2400" dirty="0" smtClean="0"/>
              <a:t>of WTCs</a:t>
            </a:r>
            <a:r>
              <a:rPr lang="fr-CA" sz="2400" dirty="0" smtClean="0"/>
              <a:t>  </a:t>
            </a:r>
            <a:endParaRPr lang="fr-CA" sz="2400" dirty="0"/>
          </a:p>
          <a:p>
            <a:pPr lvl="1">
              <a:lnSpc>
                <a:spcPct val="130000"/>
              </a:lnSpc>
              <a:buFont typeface="Arial"/>
              <a:buChar char="•"/>
            </a:pPr>
            <a:endParaRPr lang="en-US" sz="2400" dirty="0" smtClean="0"/>
          </a:p>
          <a:p>
            <a:pPr lvl="1">
              <a:lnSpc>
                <a:spcPct val="130000"/>
              </a:lnSpc>
              <a:buFont typeface="Arial"/>
              <a:buChar char="•"/>
            </a:pPr>
            <a:r>
              <a:rPr lang="en-US" sz="2400" dirty="0" smtClean="0"/>
              <a:t>Workers </a:t>
            </a:r>
            <a:r>
              <a:rPr lang="en-US" sz="2400" dirty="0"/>
              <a:t>in </a:t>
            </a:r>
            <a:r>
              <a:rPr lang="en-US" sz="2400" dirty="0" smtClean="0"/>
              <a:t>WTCs </a:t>
            </a:r>
            <a:r>
              <a:rPr lang="en-US" sz="2400" dirty="0"/>
              <a:t>are exposed to </a:t>
            </a:r>
            <a:r>
              <a:rPr lang="en-US" sz="2400" dirty="0" smtClean="0"/>
              <a:t>high </a:t>
            </a:r>
            <a:r>
              <a:rPr lang="en-US" sz="2400" dirty="0"/>
              <a:t>viral </a:t>
            </a:r>
            <a:r>
              <a:rPr lang="en-US" sz="2400" dirty="0" smtClean="0"/>
              <a:t>aerosols</a:t>
            </a:r>
          </a:p>
          <a:p>
            <a:pPr lvl="1">
              <a:lnSpc>
                <a:spcPct val="130000"/>
              </a:lnSpc>
              <a:buFont typeface="Arial"/>
              <a:buChar char="•"/>
            </a:pPr>
            <a:endParaRPr lang="en-US" sz="2400" dirty="0" smtClean="0"/>
          </a:p>
          <a:p>
            <a:pPr lvl="1">
              <a:lnSpc>
                <a:spcPct val="130000"/>
              </a:lnSpc>
              <a:buFont typeface="Arial"/>
              <a:buChar char="•"/>
            </a:pPr>
            <a:r>
              <a:rPr lang="en-US" sz="2400" dirty="0" smtClean="0"/>
              <a:t>Many </a:t>
            </a:r>
            <a:r>
              <a:rPr lang="en-US" sz="2400" dirty="0"/>
              <a:t>pathogenic </a:t>
            </a:r>
            <a:r>
              <a:rPr lang="en-US" sz="2400" dirty="0" smtClean="0"/>
              <a:t>viruses </a:t>
            </a:r>
            <a:r>
              <a:rPr lang="en-US" sz="2400" dirty="0"/>
              <a:t>are aerosolized </a:t>
            </a:r>
            <a:r>
              <a:rPr lang="en-US" sz="2400" dirty="0" smtClean="0"/>
              <a:t>in WTCs</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6</a:t>
            </a:fld>
            <a:endParaRPr lang="fr-CA" dirty="0"/>
          </a:p>
        </p:txBody>
      </p:sp>
    </p:spTree>
    <p:extLst>
      <p:ext uri="{BB962C8B-B14F-4D97-AF65-F5344CB8AC3E}">
        <p14:creationId xmlns:p14="http://schemas.microsoft.com/office/powerpoint/2010/main" val="1947020493"/>
      </p:ext>
    </p:extLst>
  </p:cSld>
  <p:clrMapOvr>
    <a:masterClrMapping/>
  </p:clrMapOvr>
  <mc:AlternateContent xmlns:mc="http://schemas.openxmlformats.org/markup-compatibility/2006">
    <mc:Choice xmlns:p14="http://schemas.microsoft.com/office/powerpoint/2010/main" Requires="p14">
      <p:transition spd="slow" p14:dur="2000" advTm="21664"/>
    </mc:Choice>
    <mc:Fallback>
      <p:transition spd="slow" advTm="21664"/>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Objectives</a:t>
            </a:r>
            <a:endParaRPr lang="en-CA" sz="4400" dirty="0"/>
          </a:p>
        </p:txBody>
      </p:sp>
      <p:sp>
        <p:nvSpPr>
          <p:cNvPr id="3" name="Espace réservé du contenu 2"/>
          <p:cNvSpPr>
            <a:spLocks noGrp="1"/>
          </p:cNvSpPr>
          <p:nvPr>
            <p:ph idx="1"/>
          </p:nvPr>
        </p:nvSpPr>
        <p:spPr>
          <a:xfrm>
            <a:off x="1289166" y="1527928"/>
            <a:ext cx="7435734" cy="4529363"/>
          </a:xfrm>
        </p:spPr>
        <p:txBody>
          <a:bodyPr>
            <a:normAutofit/>
          </a:bodyPr>
          <a:lstStyle/>
          <a:p>
            <a:pPr marL="971550" lvl="1" indent="-514350">
              <a:lnSpc>
                <a:spcPct val="130000"/>
              </a:lnSpc>
              <a:buFont typeface="+mj-lt"/>
              <a:buAutoNum type="arabicPeriod"/>
            </a:pPr>
            <a:r>
              <a:rPr lang="en-US" sz="2400" dirty="0" smtClean="0"/>
              <a:t>To study </a:t>
            </a:r>
            <a:r>
              <a:rPr lang="en-US" sz="2400" dirty="0"/>
              <a:t>bioaerosols </a:t>
            </a:r>
            <a:r>
              <a:rPr lang="en-US" sz="2400" dirty="0" smtClean="0"/>
              <a:t>of 11 viruses using specific </a:t>
            </a:r>
            <a:r>
              <a:rPr lang="en-US" sz="2400" dirty="0"/>
              <a:t>molecular </a:t>
            </a:r>
            <a:r>
              <a:rPr lang="en-US" sz="2400" dirty="0" smtClean="0"/>
              <a:t>detection</a:t>
            </a:r>
          </a:p>
          <a:p>
            <a:pPr marL="971550" lvl="1" indent="-514350">
              <a:lnSpc>
                <a:spcPct val="130000"/>
              </a:lnSpc>
              <a:buFont typeface="+mj-lt"/>
              <a:buAutoNum type="arabicPeriod"/>
            </a:pPr>
            <a:r>
              <a:rPr lang="en-US" sz="2400" dirty="0" smtClean="0"/>
              <a:t>To evaluate </a:t>
            </a:r>
            <a:r>
              <a:rPr lang="en-US" sz="2400" dirty="0"/>
              <a:t>the total viral genetic content found in </a:t>
            </a:r>
            <a:r>
              <a:rPr lang="en-US" sz="2400" dirty="0" smtClean="0"/>
              <a:t>air samples </a:t>
            </a:r>
            <a:r>
              <a:rPr lang="en-US" sz="2400" dirty="0"/>
              <a:t>from </a:t>
            </a:r>
            <a:r>
              <a:rPr lang="en-US" sz="2400" dirty="0" smtClean="0"/>
              <a:t>WTCs through metagenomics</a:t>
            </a:r>
          </a:p>
          <a:p>
            <a:pPr marL="971550" lvl="1" indent="-514350">
              <a:lnSpc>
                <a:spcPct val="130000"/>
              </a:lnSpc>
              <a:buFont typeface="+mj-lt"/>
              <a:buAutoNum type="arabicPeriod"/>
            </a:pPr>
            <a:r>
              <a:rPr lang="en-US" sz="2400" dirty="0" smtClean="0"/>
              <a:t>To determine occupational exposure to pathogenic viruses and compare winter VS summer situations</a:t>
            </a:r>
            <a:endParaRPr lang="fr-CA" sz="24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7</a:t>
            </a:fld>
            <a:endParaRPr lang="fr-CA" dirty="0"/>
          </a:p>
        </p:txBody>
      </p:sp>
    </p:spTree>
    <p:extLst>
      <p:ext uri="{BB962C8B-B14F-4D97-AF65-F5344CB8AC3E}">
        <p14:creationId xmlns:p14="http://schemas.microsoft.com/office/powerpoint/2010/main" val="2237870247"/>
      </p:ext>
    </p:extLst>
  </p:cSld>
  <p:clrMapOvr>
    <a:masterClrMapping/>
  </p:clrMapOvr>
  <mc:AlternateContent xmlns:mc="http://schemas.openxmlformats.org/markup-compatibility/2006">
    <mc:Choice xmlns:p14="http://schemas.microsoft.com/office/powerpoint/2010/main" Requires="p14">
      <p:transition spd="slow" p14:dur="2000" advTm="28494"/>
    </mc:Choice>
    <mc:Fallback>
      <p:transition spd="slow" advTm="28494"/>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Viruses of interest</a:t>
            </a:r>
            <a:endParaRPr lang="en-CA" sz="44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8</a:t>
            </a:fld>
            <a:endParaRPr lang="fr-CA" dirty="0"/>
          </a:p>
        </p:txBody>
      </p:sp>
      <p:graphicFrame>
        <p:nvGraphicFramePr>
          <p:cNvPr id="7" name="Tableau 6"/>
          <p:cNvGraphicFramePr>
            <a:graphicFrameLocks noGrp="1"/>
          </p:cNvGraphicFramePr>
          <p:nvPr>
            <p:extLst>
              <p:ext uri="{D42A27DB-BD31-4B8C-83A1-F6EECF244321}">
                <p14:modId xmlns:p14="http://schemas.microsoft.com/office/powerpoint/2010/main" val="3765164706"/>
              </p:ext>
            </p:extLst>
          </p:nvPr>
        </p:nvGraphicFramePr>
        <p:xfrm>
          <a:off x="1670166" y="1549400"/>
          <a:ext cx="7364855" cy="4513784"/>
        </p:xfrm>
        <a:graphic>
          <a:graphicData uri="http://schemas.openxmlformats.org/drawingml/2006/table">
            <a:tbl>
              <a:tblPr firstRow="1" bandRow="1">
                <a:tableStyleId>{5C22544A-7EE6-4342-B048-85BDC9FD1C3A}</a:tableStyleId>
              </a:tblPr>
              <a:tblGrid>
                <a:gridCol w="1619134"/>
                <a:gridCol w="2197100"/>
                <a:gridCol w="1790031"/>
                <a:gridCol w="1758590"/>
              </a:tblGrid>
              <a:tr h="800100">
                <a:tc>
                  <a:txBody>
                    <a:bodyPr/>
                    <a:lstStyle/>
                    <a:p>
                      <a:pPr algn="ctr"/>
                      <a:r>
                        <a:rPr lang="en-CA" sz="2400" noProof="0" dirty="0" smtClean="0"/>
                        <a:t>Viruses</a:t>
                      </a:r>
                      <a:endParaRPr lang="en-CA" sz="2400" noProof="0" dirty="0"/>
                    </a:p>
                  </a:txBody>
                  <a:tcPr anchor="ctr"/>
                </a:tc>
                <a:tc>
                  <a:txBody>
                    <a:bodyPr/>
                    <a:lstStyle/>
                    <a:p>
                      <a:pPr algn="ctr"/>
                      <a:r>
                        <a:rPr lang="en-CA" sz="2400" noProof="0" dirty="0" smtClean="0"/>
                        <a:t>Nucleic acids</a:t>
                      </a:r>
                      <a:endParaRPr lang="en-CA" sz="2400" noProof="0" dirty="0"/>
                    </a:p>
                  </a:txBody>
                  <a:tcPr anchor="ctr"/>
                </a:tc>
                <a:tc>
                  <a:txBody>
                    <a:bodyPr/>
                    <a:lstStyle/>
                    <a:p>
                      <a:pPr algn="ctr"/>
                      <a:r>
                        <a:rPr lang="en-CA" sz="2400" noProof="0" dirty="0" smtClean="0"/>
                        <a:t>Disease</a:t>
                      </a:r>
                      <a:endParaRPr lang="en-CA" sz="2400" noProof="0" dirty="0"/>
                    </a:p>
                  </a:txBody>
                  <a:tcPr anchor="ctr"/>
                </a:tc>
                <a:tc>
                  <a:txBody>
                    <a:bodyPr/>
                    <a:lstStyle/>
                    <a:p>
                      <a:pPr algn="ctr"/>
                      <a:endParaRPr lang="en-CA" sz="2400" noProof="0" dirty="0"/>
                    </a:p>
                  </a:txBody>
                  <a:tcPr anchor="ctr"/>
                </a:tc>
              </a:tr>
              <a:tr h="970613">
                <a:tc>
                  <a:txBody>
                    <a:bodyPr/>
                    <a:lstStyle/>
                    <a:p>
                      <a:r>
                        <a:rPr lang="en-CA" b="1" noProof="0" dirty="0" smtClean="0"/>
                        <a:t>Influenza</a:t>
                      </a:r>
                      <a:r>
                        <a:rPr lang="en-CA" b="1" baseline="0" noProof="0" dirty="0" smtClean="0"/>
                        <a:t> A</a:t>
                      </a:r>
                      <a:endParaRPr lang="en-CA" b="1" noProof="0" dirty="0"/>
                    </a:p>
                  </a:txBody>
                  <a:tcPr anchor="ctr"/>
                </a:tc>
                <a:tc>
                  <a:txBody>
                    <a:bodyPr/>
                    <a:lstStyle/>
                    <a:p>
                      <a:r>
                        <a:rPr lang="en-CA" noProof="0" dirty="0" smtClean="0"/>
                        <a:t>Simple strand</a:t>
                      </a:r>
                      <a:r>
                        <a:rPr lang="en-CA" baseline="0" noProof="0" dirty="0" smtClean="0"/>
                        <a:t> </a:t>
                      </a:r>
                      <a:r>
                        <a:rPr lang="en-CA" noProof="0" dirty="0" smtClean="0"/>
                        <a:t>RNA</a:t>
                      </a:r>
                      <a:endParaRPr lang="en-CA" noProof="0" dirty="0"/>
                    </a:p>
                  </a:txBody>
                  <a:tcPr anchor="ctr"/>
                </a:tc>
                <a:tc>
                  <a:txBody>
                    <a:bodyPr/>
                    <a:lstStyle/>
                    <a:p>
                      <a:r>
                        <a:rPr lang="en-CA" noProof="0" dirty="0" smtClean="0"/>
                        <a:t>Flu</a:t>
                      </a:r>
                      <a:endParaRPr lang="en-CA" noProof="0" dirty="0"/>
                    </a:p>
                  </a:txBody>
                  <a:tcPr anchor="ctr"/>
                </a:tc>
                <a:tc>
                  <a:txBody>
                    <a:bodyPr/>
                    <a:lstStyle/>
                    <a:p>
                      <a:endParaRPr lang="en-CA" noProof="0" dirty="0"/>
                    </a:p>
                  </a:txBody>
                  <a:tcPr/>
                </a:tc>
              </a:tr>
              <a:tr h="914358">
                <a:tc>
                  <a:txBody>
                    <a:bodyPr/>
                    <a:lstStyle/>
                    <a:p>
                      <a:r>
                        <a:rPr lang="en-CA" b="1" noProof="0" dirty="0" smtClean="0"/>
                        <a:t>Influenza B</a:t>
                      </a:r>
                      <a:endParaRPr lang="en-CA" b="1" noProof="0" dirty="0"/>
                    </a:p>
                  </a:txBody>
                  <a:tcPr anchor="ctr"/>
                </a:tc>
                <a:tc>
                  <a:txBody>
                    <a:bodyPr/>
                    <a:lstStyle/>
                    <a:p>
                      <a:r>
                        <a:rPr lang="en-CA" noProof="0" dirty="0" smtClean="0"/>
                        <a:t>Simple strand</a:t>
                      </a:r>
                      <a:r>
                        <a:rPr lang="en-CA" baseline="0" noProof="0" dirty="0" smtClean="0"/>
                        <a:t> </a:t>
                      </a:r>
                      <a:r>
                        <a:rPr lang="en-CA" noProof="0" dirty="0" smtClean="0"/>
                        <a:t>RNA</a:t>
                      </a:r>
                      <a:endParaRPr lang="en-CA" noProof="0" dirty="0"/>
                    </a:p>
                  </a:txBody>
                  <a:tcPr anchor="ctr"/>
                </a:tc>
                <a:tc>
                  <a:txBody>
                    <a:bodyPr/>
                    <a:lstStyle/>
                    <a:p>
                      <a:r>
                        <a:rPr lang="en-CA" noProof="0" dirty="0" smtClean="0"/>
                        <a:t>Flu</a:t>
                      </a:r>
                      <a:endParaRPr lang="en-CA" noProof="0" dirty="0"/>
                    </a:p>
                  </a:txBody>
                  <a:tcPr anchor="ctr"/>
                </a:tc>
                <a:tc>
                  <a:txBody>
                    <a:bodyPr/>
                    <a:lstStyle/>
                    <a:p>
                      <a:endParaRPr lang="en-CA" noProof="0" dirty="0"/>
                    </a:p>
                  </a:txBody>
                  <a:tcPr/>
                </a:tc>
              </a:tr>
              <a:tr h="944835">
                <a:tc>
                  <a:txBody>
                    <a:bodyPr/>
                    <a:lstStyle/>
                    <a:p>
                      <a:r>
                        <a:rPr lang="en-CA" b="1" noProof="0" dirty="0" smtClean="0"/>
                        <a:t>Norovirus G1</a:t>
                      </a:r>
                      <a:endParaRPr lang="en-CA" b="1" noProof="0" dirty="0"/>
                    </a:p>
                  </a:txBody>
                  <a:tcPr anchor="ctr"/>
                </a:tc>
                <a:tc>
                  <a:txBody>
                    <a:bodyPr/>
                    <a:lstStyle/>
                    <a:p>
                      <a:r>
                        <a:rPr lang="en-CA" noProof="0" dirty="0" smtClean="0"/>
                        <a:t>Simple strand RNA</a:t>
                      </a:r>
                      <a:endParaRPr lang="en-CA" noProof="0" dirty="0"/>
                    </a:p>
                  </a:txBody>
                  <a:tcPr anchor="ctr"/>
                </a:tc>
                <a:tc>
                  <a:txBody>
                    <a:bodyPr/>
                    <a:lstStyle/>
                    <a:p>
                      <a:r>
                        <a:rPr lang="en-CA" noProof="0" dirty="0" smtClean="0"/>
                        <a:t>Gastroenteritis</a:t>
                      </a:r>
                      <a:endParaRPr lang="en-CA" noProof="0" dirty="0"/>
                    </a:p>
                  </a:txBody>
                  <a:tcPr anchor="ctr"/>
                </a:tc>
                <a:tc>
                  <a:txBody>
                    <a:bodyPr/>
                    <a:lstStyle/>
                    <a:p>
                      <a:endParaRPr lang="en-CA" noProof="0" dirty="0"/>
                    </a:p>
                  </a:txBody>
                  <a:tcPr/>
                </a:tc>
              </a:tr>
              <a:tr h="883878">
                <a:tc>
                  <a:txBody>
                    <a:bodyPr/>
                    <a:lstStyle/>
                    <a:p>
                      <a:r>
                        <a:rPr lang="en-CA" b="1" noProof="0" dirty="0" smtClean="0"/>
                        <a:t>Norovirus G2</a:t>
                      </a:r>
                      <a:endParaRPr lang="en-CA" b="1" noProof="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noProof="0" dirty="0" smtClean="0"/>
                        <a:t>Simple strand RNA</a:t>
                      </a:r>
                    </a:p>
                  </a:txBody>
                  <a:tcPr anchor="ctr"/>
                </a:tc>
                <a:tc>
                  <a:txBody>
                    <a:bodyPr/>
                    <a:lstStyle/>
                    <a:p>
                      <a:r>
                        <a:rPr lang="en-CA" noProof="0" dirty="0" smtClean="0"/>
                        <a:t>Gastroenteritis</a:t>
                      </a:r>
                      <a:endParaRPr lang="en-CA" noProof="0" dirty="0"/>
                    </a:p>
                  </a:txBody>
                  <a:tcPr anchor="ctr"/>
                </a:tc>
                <a:tc>
                  <a:txBody>
                    <a:bodyPr/>
                    <a:lstStyle/>
                    <a:p>
                      <a:endParaRPr lang="en-CA" noProof="0" dirty="0"/>
                    </a:p>
                  </a:txBody>
                  <a:tcPr/>
                </a:tc>
              </a:tr>
            </a:tbl>
          </a:graphicData>
        </a:graphic>
      </p:graphicFrame>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739" r="5470"/>
          <a:stretch/>
        </p:blipFill>
        <p:spPr bwMode="auto">
          <a:xfrm>
            <a:off x="7679888" y="2374060"/>
            <a:ext cx="1105162" cy="93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9888" y="3307576"/>
            <a:ext cx="1105162" cy="852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7827" y="4517754"/>
            <a:ext cx="1757194" cy="1317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8" descr="http://manhattaninfidel.com/wp-content/uploads/2013/02/rhinovirus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9888" y="3307576"/>
            <a:ext cx="1105162" cy="844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3804117"/>
      </p:ext>
    </p:extLst>
  </p:cSld>
  <p:clrMapOvr>
    <a:masterClrMapping/>
  </p:clrMapOvr>
  <mc:AlternateContent xmlns:mc="http://schemas.openxmlformats.org/markup-compatibility/2006">
    <mc:Choice xmlns:p14="http://schemas.microsoft.com/office/powerpoint/2010/main" Requires="p14">
      <p:transition spd="slow" p14:dur="2000" advTm="51334"/>
    </mc:Choice>
    <mc:Fallback>
      <p:transition spd="slow" advTm="51334"/>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768496369"/>
              </p:ext>
            </p:extLst>
          </p:nvPr>
        </p:nvGraphicFramePr>
        <p:xfrm>
          <a:off x="1585750" y="1490391"/>
          <a:ext cx="7469350" cy="4403958"/>
        </p:xfrm>
        <a:graphic>
          <a:graphicData uri="http://schemas.openxmlformats.org/drawingml/2006/table">
            <a:tbl>
              <a:tblPr firstRow="1" bandRow="1">
                <a:tableStyleId>{5C22544A-7EE6-4342-B048-85BDC9FD1C3A}</a:tableStyleId>
              </a:tblPr>
              <a:tblGrid>
                <a:gridCol w="1737709"/>
                <a:gridCol w="2099441"/>
                <a:gridCol w="1894490"/>
                <a:gridCol w="1737710"/>
              </a:tblGrid>
              <a:tr h="706709">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CA" sz="2400" b="1" kern="1200" noProof="0" dirty="0" smtClean="0">
                          <a:solidFill>
                            <a:schemeClr val="lt1"/>
                          </a:solidFill>
                          <a:latin typeface="+mn-lt"/>
                          <a:ea typeface="+mn-ea"/>
                          <a:cs typeface="+mn-cs"/>
                        </a:rPr>
                        <a:t>Viruses</a:t>
                      </a:r>
                    </a:p>
                  </a:txBody>
                  <a:tcPr anchor="ctr"/>
                </a:tc>
                <a:tc>
                  <a:txBody>
                    <a:bodyPr/>
                    <a:lstStyle/>
                    <a:p>
                      <a:pPr marL="0" algn="ctr" defTabSz="457200" rtl="0" eaLnBrk="1" latinLnBrk="0" hangingPunct="1"/>
                      <a:r>
                        <a:rPr lang="en-CA" sz="2400" b="1" kern="1200" noProof="0" dirty="0" smtClean="0">
                          <a:solidFill>
                            <a:schemeClr val="lt1"/>
                          </a:solidFill>
                          <a:latin typeface="+mn-lt"/>
                          <a:ea typeface="+mn-ea"/>
                          <a:cs typeface="+mn-cs"/>
                        </a:rPr>
                        <a:t>Nucleic acids</a:t>
                      </a:r>
                      <a:endParaRPr lang="en-CA" sz="2400" b="1" kern="1200" noProof="0" dirty="0">
                        <a:solidFill>
                          <a:schemeClr val="lt1"/>
                        </a:solidFill>
                        <a:latin typeface="+mn-lt"/>
                        <a:ea typeface="+mn-ea"/>
                        <a:cs typeface="+mn-cs"/>
                      </a:endParaRPr>
                    </a:p>
                  </a:txBody>
                  <a:tcPr anchor="ctr"/>
                </a:tc>
                <a:tc>
                  <a:txBody>
                    <a:bodyPr/>
                    <a:lstStyle/>
                    <a:p>
                      <a:pPr marL="0" algn="ctr" defTabSz="457200" rtl="0" eaLnBrk="1" latinLnBrk="0" hangingPunct="1"/>
                      <a:r>
                        <a:rPr lang="en-CA" sz="2400" b="1" kern="1200" noProof="0" dirty="0" smtClean="0">
                          <a:solidFill>
                            <a:schemeClr val="lt1"/>
                          </a:solidFill>
                          <a:latin typeface="+mn-lt"/>
                          <a:ea typeface="+mn-ea"/>
                          <a:cs typeface="+mn-cs"/>
                        </a:rPr>
                        <a:t>Disease</a:t>
                      </a:r>
                    </a:p>
                  </a:txBody>
                  <a:tcPr anchor="ctr"/>
                </a:tc>
                <a:tc>
                  <a:txBody>
                    <a:bodyPr/>
                    <a:lstStyle/>
                    <a:p>
                      <a:pPr marL="0" algn="ctr" defTabSz="457200" rtl="0" eaLnBrk="1" latinLnBrk="0" hangingPunct="1"/>
                      <a:endParaRPr lang="en-CA" sz="2400" b="1" kern="1200" noProof="0" dirty="0">
                        <a:solidFill>
                          <a:schemeClr val="lt1"/>
                        </a:solidFill>
                        <a:latin typeface="+mn-lt"/>
                        <a:ea typeface="+mn-ea"/>
                        <a:cs typeface="+mn-cs"/>
                      </a:endParaRPr>
                    </a:p>
                  </a:txBody>
                  <a:tcPr anchor="ctr"/>
                </a:tc>
              </a:tr>
              <a:tr h="101026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b="1" noProof="0" dirty="0" smtClean="0"/>
                        <a:t>Rotavirus</a:t>
                      </a:r>
                    </a:p>
                  </a:txBody>
                  <a:tcPr anchor="ctr"/>
                </a:tc>
                <a:tc>
                  <a:txBody>
                    <a:bodyPr/>
                    <a:lstStyle/>
                    <a:p>
                      <a:r>
                        <a:rPr lang="en-CA" noProof="0" dirty="0" smtClean="0"/>
                        <a:t>Double strand RNA</a:t>
                      </a:r>
                      <a:endParaRPr lang="en-CA" noProof="0" dirty="0"/>
                    </a:p>
                  </a:txBody>
                  <a:tcPr anchor="ctr"/>
                </a:tc>
                <a:tc>
                  <a:txBody>
                    <a:bodyPr/>
                    <a:lstStyle/>
                    <a:p>
                      <a:r>
                        <a:rPr lang="en-CA" noProof="0" dirty="0" smtClean="0"/>
                        <a:t>Gastroenteritis</a:t>
                      </a:r>
                      <a:endParaRPr lang="en-CA" noProof="0" dirty="0"/>
                    </a:p>
                  </a:txBody>
                  <a:tcPr anchor="ctr"/>
                </a:tc>
                <a:tc>
                  <a:txBody>
                    <a:bodyPr/>
                    <a:lstStyle/>
                    <a:p>
                      <a:endParaRPr lang="en-CA" noProof="0" dirty="0"/>
                    </a:p>
                  </a:txBody>
                  <a:tcPr/>
                </a:tc>
              </a:tr>
              <a:tr h="895662">
                <a:tc>
                  <a:txBody>
                    <a:bodyPr/>
                    <a:lstStyle/>
                    <a:p>
                      <a:pPr marL="0" algn="l" defTabSz="457200" rtl="0" eaLnBrk="1" latinLnBrk="0" hangingPunct="1"/>
                      <a:r>
                        <a:rPr lang="en-CA" sz="1800" b="1" kern="1200" noProof="0" dirty="0" smtClean="0">
                          <a:solidFill>
                            <a:schemeClr val="dk1"/>
                          </a:solidFill>
                          <a:latin typeface="+mn-lt"/>
                          <a:ea typeface="+mn-ea"/>
                          <a:cs typeface="+mn-cs"/>
                        </a:rPr>
                        <a:t>Enterovirus</a:t>
                      </a:r>
                      <a:endParaRPr lang="en-CA" sz="1800" b="1" kern="1200" noProof="0" dirty="0">
                        <a:solidFill>
                          <a:schemeClr val="dk1"/>
                        </a:solidFill>
                        <a:latin typeface="+mn-lt"/>
                        <a:ea typeface="+mn-ea"/>
                        <a:cs typeface="+mn-cs"/>
                      </a:endParaRPr>
                    </a:p>
                  </a:txBody>
                  <a:tcPr anchor="ctr"/>
                </a:tc>
                <a:tc>
                  <a:txBody>
                    <a:bodyPr/>
                    <a:lstStyle/>
                    <a:p>
                      <a:r>
                        <a:rPr lang="en-CA" noProof="0" dirty="0" smtClean="0"/>
                        <a:t>Simple strand</a:t>
                      </a:r>
                      <a:r>
                        <a:rPr lang="en-CA" baseline="0" noProof="0" dirty="0" smtClean="0"/>
                        <a:t> </a:t>
                      </a:r>
                      <a:r>
                        <a:rPr lang="en-CA" noProof="0" dirty="0" smtClean="0"/>
                        <a:t>RNA</a:t>
                      </a:r>
                      <a:endParaRPr lang="en-CA" noProof="0" dirty="0"/>
                    </a:p>
                  </a:txBody>
                  <a:tcPr anchor="ctr"/>
                </a:tc>
                <a:tc>
                  <a:txBody>
                    <a:bodyPr/>
                    <a:lstStyle/>
                    <a:p>
                      <a:pPr marL="0" algn="l" defTabSz="457200" rtl="0" eaLnBrk="1" latinLnBrk="0" hangingPunct="1"/>
                      <a:r>
                        <a:rPr lang="en-CA" sz="1800" kern="1200" noProof="0" dirty="0" smtClean="0">
                          <a:solidFill>
                            <a:schemeClr val="dk1"/>
                          </a:solidFill>
                          <a:latin typeface="+mn-lt"/>
                          <a:ea typeface="+mn-ea"/>
                          <a:cs typeface="+mn-cs"/>
                        </a:rPr>
                        <a:t>Gastroenteritis/cold</a:t>
                      </a:r>
                      <a:endParaRPr lang="en-CA" sz="1800" kern="1200" noProof="0" dirty="0">
                        <a:solidFill>
                          <a:schemeClr val="dk1"/>
                        </a:solidFill>
                        <a:latin typeface="+mn-lt"/>
                        <a:ea typeface="+mn-ea"/>
                        <a:cs typeface="+mn-cs"/>
                      </a:endParaRPr>
                    </a:p>
                  </a:txBody>
                  <a:tcPr anchor="ctr"/>
                </a:tc>
                <a:tc>
                  <a:txBody>
                    <a:bodyPr/>
                    <a:lstStyle/>
                    <a:p>
                      <a:pPr marL="0" algn="l" defTabSz="457200" rtl="0" eaLnBrk="1" latinLnBrk="0" hangingPunct="1"/>
                      <a:endParaRPr lang="en-CA" sz="1800" kern="1200" noProof="0" dirty="0">
                        <a:solidFill>
                          <a:schemeClr val="dk1"/>
                        </a:solidFill>
                        <a:latin typeface="+mn-lt"/>
                        <a:ea typeface="+mn-ea"/>
                        <a:cs typeface="+mn-cs"/>
                      </a:endParaRPr>
                    </a:p>
                  </a:txBody>
                  <a:tcPr/>
                </a:tc>
              </a:tr>
              <a:tr h="895662">
                <a:tc>
                  <a:txBody>
                    <a:bodyPr/>
                    <a:lstStyle/>
                    <a:p>
                      <a:r>
                        <a:rPr lang="en-CA" b="1" noProof="0" dirty="0" smtClean="0"/>
                        <a:t>Adenovirus</a:t>
                      </a:r>
                      <a:endParaRPr lang="en-CA" b="1" noProof="0" dirty="0"/>
                    </a:p>
                  </a:txBody>
                  <a:tcPr anchor="ctr"/>
                </a:tc>
                <a:tc>
                  <a:txBody>
                    <a:bodyPr/>
                    <a:lstStyle/>
                    <a:p>
                      <a:r>
                        <a:rPr lang="en-CA" noProof="0" dirty="0" smtClean="0"/>
                        <a:t>Double strand</a:t>
                      </a:r>
                      <a:r>
                        <a:rPr lang="en-CA" baseline="0" noProof="0" dirty="0" smtClean="0"/>
                        <a:t> DNA</a:t>
                      </a:r>
                      <a:endParaRPr lang="en-CA" noProof="0" dirty="0"/>
                    </a:p>
                  </a:txBody>
                  <a:tcPr anchor="ctr"/>
                </a:tc>
                <a:tc>
                  <a:txBody>
                    <a:bodyPr/>
                    <a:lstStyle/>
                    <a:p>
                      <a:r>
                        <a:rPr lang="en-CA" noProof="0" dirty="0" smtClean="0"/>
                        <a:t>Cold</a:t>
                      </a:r>
                      <a:endParaRPr lang="en-CA" noProof="0" dirty="0"/>
                    </a:p>
                  </a:txBody>
                  <a:tcPr anchor="ctr"/>
                </a:tc>
                <a:tc>
                  <a:txBody>
                    <a:bodyPr/>
                    <a:lstStyle/>
                    <a:p>
                      <a:endParaRPr lang="en-CA" noProof="0" dirty="0"/>
                    </a:p>
                  </a:txBody>
                  <a:tcPr/>
                </a:tc>
              </a:tr>
              <a:tr h="89566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b="1" noProof="0" dirty="0" smtClean="0"/>
                        <a:t>Rhinovirus</a:t>
                      </a:r>
                    </a:p>
                  </a:txBody>
                  <a:tcPr anchor="ctr"/>
                </a:tc>
                <a:tc>
                  <a:txBody>
                    <a:bodyPr/>
                    <a:lstStyle/>
                    <a:p>
                      <a:r>
                        <a:rPr lang="en-CA" noProof="0" dirty="0" smtClean="0"/>
                        <a:t>Simple strand</a:t>
                      </a:r>
                      <a:r>
                        <a:rPr lang="en-CA" baseline="0" noProof="0" dirty="0" smtClean="0"/>
                        <a:t> </a:t>
                      </a:r>
                      <a:r>
                        <a:rPr lang="en-CA" noProof="0" dirty="0" smtClean="0"/>
                        <a:t>RNA</a:t>
                      </a:r>
                      <a:endParaRPr lang="en-CA" noProof="0" dirty="0"/>
                    </a:p>
                  </a:txBody>
                  <a:tcPr anchor="ctr"/>
                </a:tc>
                <a:tc>
                  <a:txBody>
                    <a:bodyPr/>
                    <a:lstStyle/>
                    <a:p>
                      <a:r>
                        <a:rPr lang="en-CA" noProof="0" dirty="0" smtClean="0"/>
                        <a:t>Cold</a:t>
                      </a:r>
                      <a:endParaRPr lang="en-CA" noProof="0" dirty="0"/>
                    </a:p>
                  </a:txBody>
                  <a:tcPr anchor="ctr"/>
                </a:tc>
                <a:tc>
                  <a:txBody>
                    <a:bodyPr/>
                    <a:lstStyle/>
                    <a:p>
                      <a:endParaRPr lang="en-CA" noProof="0" dirty="0"/>
                    </a:p>
                  </a:txBody>
                  <a:tcPr/>
                </a:tc>
              </a:tr>
            </a:tbl>
          </a:graphicData>
        </a:graphic>
      </p:graphicFrame>
      <p:sp>
        <p:nvSpPr>
          <p:cNvPr id="5" name="Espace réservé du numéro de diapositive 4"/>
          <p:cNvSpPr>
            <a:spLocks noGrp="1"/>
          </p:cNvSpPr>
          <p:nvPr>
            <p:ph type="sldNum" sz="quarter" idx="4"/>
          </p:nvPr>
        </p:nvSpPr>
        <p:spPr/>
        <p:txBody>
          <a:bodyPr/>
          <a:lstStyle/>
          <a:p>
            <a:fld id="{873090AC-08C4-4643-A5AC-526C3518C90F}" type="slidenum">
              <a:rPr lang="fr-CA" smtClean="0"/>
              <a:pPr/>
              <a:t>9</a:t>
            </a:fld>
            <a:endParaRPr lang="fr-C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0906" y="2233988"/>
            <a:ext cx="943134" cy="9431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descr="http://grigoriefflab.janelia.org/sites/default/files/images/TL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1707" y="3215282"/>
            <a:ext cx="892334" cy="89233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images.fineartamerica.com/images-medium-large/adenovirus-36-russell-kightle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1707" y="4107616"/>
            <a:ext cx="892334" cy="946983"/>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manhattaninfidel.com/wp-content/uploads/2013/02/rhinovirus1.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81707" y="5054599"/>
            <a:ext cx="892333" cy="864000"/>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a:spLocks noGrp="1"/>
          </p:cNvSpPr>
          <p:nvPr>
            <p:ph type="title"/>
          </p:nvPr>
        </p:nvSpPr>
        <p:spPr>
          <a:xfrm>
            <a:off x="1708266" y="128544"/>
            <a:ext cx="6978534" cy="1143000"/>
          </a:xfrm>
        </p:spPr>
        <p:txBody>
          <a:bodyPr>
            <a:normAutofit/>
          </a:bodyPr>
          <a:lstStyle/>
          <a:p>
            <a:r>
              <a:rPr lang="en-CA" sz="4400" dirty="0" smtClean="0"/>
              <a:t>Viruses of interest</a:t>
            </a:r>
            <a:endParaRPr lang="en-CA" sz="4400" dirty="0"/>
          </a:p>
        </p:txBody>
      </p:sp>
    </p:spTree>
    <p:extLst>
      <p:ext uri="{BB962C8B-B14F-4D97-AF65-F5344CB8AC3E}">
        <p14:creationId xmlns:p14="http://schemas.microsoft.com/office/powerpoint/2010/main" val="4232769874"/>
      </p:ext>
    </p:extLst>
  </p:cSld>
  <p:clrMapOvr>
    <a:masterClrMapping/>
  </p:clrMapOvr>
  <mc:AlternateContent xmlns:mc="http://schemas.openxmlformats.org/markup-compatibility/2006">
    <mc:Choice xmlns:p14="http://schemas.microsoft.com/office/powerpoint/2010/main" Requires="p14">
      <p:transition spd="slow" p14:dur="2000" advTm="19487"/>
    </mc:Choice>
    <mc:Fallback>
      <p:transition spd="slow" advTm="1948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Espace réservé du contenu 5"/>
          <p:cNvGraphicFramePr>
            <a:graphicFrameLocks noGrp="1"/>
          </p:cNvGraphicFramePr>
          <p:nvPr>
            <p:ph idx="1"/>
            <p:extLst>
              <p:ext uri="{D42A27DB-BD31-4B8C-83A1-F6EECF244321}">
                <p14:modId xmlns:p14="http://schemas.microsoft.com/office/powerpoint/2010/main" val="3093885163"/>
              </p:ext>
            </p:extLst>
          </p:nvPr>
        </p:nvGraphicFramePr>
        <p:xfrm>
          <a:off x="1600200" y="1537138"/>
          <a:ext cx="7411184" cy="4257447"/>
        </p:xfrm>
        <a:graphic>
          <a:graphicData uri="http://schemas.openxmlformats.org/drawingml/2006/table">
            <a:tbl>
              <a:tblPr firstRow="1" bandRow="1">
                <a:tableStyleId>{5C22544A-7EE6-4342-B048-85BDC9FD1C3A}</a:tableStyleId>
              </a:tblPr>
              <a:tblGrid>
                <a:gridCol w="1852796"/>
                <a:gridCol w="2084204"/>
                <a:gridCol w="1621388"/>
                <a:gridCol w="1852796"/>
              </a:tblGrid>
              <a:tr h="837762">
                <a:tc>
                  <a:txBody>
                    <a:bodyPr/>
                    <a:lstStyle/>
                    <a:p>
                      <a:pPr marL="0" algn="ctr" defTabSz="457200" rtl="0" eaLnBrk="1" latinLnBrk="0" hangingPunct="1"/>
                      <a:r>
                        <a:rPr lang="en-CA" sz="2400" b="1" kern="1200" noProof="0" dirty="0" smtClean="0">
                          <a:solidFill>
                            <a:schemeClr val="lt1"/>
                          </a:solidFill>
                          <a:latin typeface="+mn-lt"/>
                          <a:ea typeface="+mn-ea"/>
                          <a:cs typeface="+mn-cs"/>
                        </a:rPr>
                        <a:t>Viruses</a:t>
                      </a:r>
                      <a:endParaRPr lang="en-CA" sz="2400" b="1" kern="1200" noProof="0" dirty="0">
                        <a:solidFill>
                          <a:schemeClr val="lt1"/>
                        </a:solidFill>
                        <a:latin typeface="+mn-lt"/>
                        <a:ea typeface="+mn-ea"/>
                        <a:cs typeface="+mn-cs"/>
                      </a:endParaRPr>
                    </a:p>
                  </a:txBody>
                  <a:tcPr anchor="ctr"/>
                </a:tc>
                <a:tc>
                  <a:txBody>
                    <a:bodyPr/>
                    <a:lstStyle/>
                    <a:p>
                      <a:pPr marL="0" algn="ctr" defTabSz="457200" rtl="0" eaLnBrk="1" latinLnBrk="0" hangingPunct="1"/>
                      <a:r>
                        <a:rPr lang="en-CA" sz="2400" b="1" kern="1200" noProof="0" dirty="0" smtClean="0">
                          <a:solidFill>
                            <a:schemeClr val="lt1"/>
                          </a:solidFill>
                          <a:latin typeface="+mn-lt"/>
                          <a:ea typeface="+mn-ea"/>
                          <a:cs typeface="+mn-cs"/>
                        </a:rPr>
                        <a:t>Nucleic</a:t>
                      </a:r>
                      <a:r>
                        <a:rPr lang="en-CA" sz="2400" b="1" kern="1200" baseline="0" noProof="0" dirty="0" smtClean="0">
                          <a:solidFill>
                            <a:schemeClr val="lt1"/>
                          </a:solidFill>
                          <a:latin typeface="+mn-lt"/>
                          <a:ea typeface="+mn-ea"/>
                          <a:cs typeface="+mn-cs"/>
                        </a:rPr>
                        <a:t> acids</a:t>
                      </a:r>
                      <a:endParaRPr lang="en-CA" sz="2400" b="1" kern="1200" noProof="0" dirty="0">
                        <a:solidFill>
                          <a:schemeClr val="lt1"/>
                        </a:solidFill>
                        <a:latin typeface="+mn-lt"/>
                        <a:ea typeface="+mn-ea"/>
                        <a:cs typeface="+mn-cs"/>
                      </a:endParaRPr>
                    </a:p>
                  </a:txBody>
                  <a:tcPr anchor="ctr"/>
                </a:tc>
                <a:tc>
                  <a:txBody>
                    <a:bodyPr/>
                    <a:lstStyle/>
                    <a:p>
                      <a:pPr marL="0" algn="ctr" defTabSz="457200" rtl="0" eaLnBrk="1" latinLnBrk="0" hangingPunct="1"/>
                      <a:r>
                        <a:rPr lang="en-CA" sz="2400" b="1" kern="1200" noProof="0" dirty="0" smtClean="0">
                          <a:solidFill>
                            <a:schemeClr val="lt1"/>
                          </a:solidFill>
                          <a:latin typeface="+mn-lt"/>
                          <a:ea typeface="+mn-ea"/>
                          <a:cs typeface="+mn-cs"/>
                        </a:rPr>
                        <a:t>Disease</a:t>
                      </a:r>
                      <a:endParaRPr lang="en-CA" sz="2400" b="1" kern="1200" noProof="0" dirty="0">
                        <a:solidFill>
                          <a:schemeClr val="lt1"/>
                        </a:solidFill>
                        <a:latin typeface="+mn-lt"/>
                        <a:ea typeface="+mn-ea"/>
                        <a:cs typeface="+mn-cs"/>
                      </a:endParaRPr>
                    </a:p>
                  </a:txBody>
                  <a:tcPr anchor="ctr"/>
                </a:tc>
                <a:tc>
                  <a:txBody>
                    <a:bodyPr/>
                    <a:lstStyle/>
                    <a:p>
                      <a:pPr marL="0" algn="ctr" defTabSz="457200" rtl="0" eaLnBrk="1" latinLnBrk="0" hangingPunct="1"/>
                      <a:endParaRPr lang="en-CA" sz="2400" b="1" kern="1200" noProof="0" dirty="0">
                        <a:solidFill>
                          <a:schemeClr val="lt1"/>
                        </a:solidFill>
                        <a:latin typeface="+mn-lt"/>
                        <a:ea typeface="+mn-ea"/>
                        <a:cs typeface="+mn-cs"/>
                      </a:endParaRPr>
                    </a:p>
                  </a:txBody>
                  <a:tcPr anchor="ctr"/>
                </a:tc>
              </a:tr>
              <a:tr h="1139895">
                <a:tc>
                  <a:txBody>
                    <a:bodyPr/>
                    <a:lstStyle/>
                    <a:p>
                      <a:r>
                        <a:rPr lang="en-CA" b="1" noProof="0" dirty="0" smtClean="0"/>
                        <a:t>Hepatitis A</a:t>
                      </a:r>
                      <a:endParaRPr lang="en-CA" b="1" noProof="0" dirty="0"/>
                    </a:p>
                  </a:txBody>
                  <a:tcPr anchor="ctr"/>
                </a:tc>
                <a:tc>
                  <a:txBody>
                    <a:bodyPr/>
                    <a:lstStyle/>
                    <a:p>
                      <a:r>
                        <a:rPr lang="en-CA" noProof="0" dirty="0" smtClean="0"/>
                        <a:t>Simple strand</a:t>
                      </a:r>
                      <a:r>
                        <a:rPr lang="en-CA" baseline="0" noProof="0" dirty="0" smtClean="0"/>
                        <a:t> </a:t>
                      </a:r>
                      <a:r>
                        <a:rPr lang="en-CA" noProof="0" dirty="0" smtClean="0"/>
                        <a:t>RNA</a:t>
                      </a:r>
                      <a:endParaRPr lang="en-CA" noProof="0" dirty="0"/>
                    </a:p>
                  </a:txBody>
                  <a:tcPr anchor="ctr"/>
                </a:tc>
                <a:tc>
                  <a:txBody>
                    <a:bodyPr/>
                    <a:lstStyle/>
                    <a:p>
                      <a:r>
                        <a:rPr lang="en-CA" noProof="0" dirty="0" smtClean="0"/>
                        <a:t>Liver infection</a:t>
                      </a:r>
                      <a:endParaRPr lang="en-CA" noProof="0" dirty="0"/>
                    </a:p>
                  </a:txBody>
                  <a:tcPr anchor="ctr"/>
                </a:tc>
                <a:tc>
                  <a:txBody>
                    <a:bodyPr/>
                    <a:lstStyle/>
                    <a:p>
                      <a:endParaRPr lang="en-CA" noProof="0" dirty="0"/>
                    </a:p>
                  </a:txBody>
                  <a:tcPr anchor="ctr"/>
                </a:tc>
              </a:tr>
              <a:tr h="1139895">
                <a:tc>
                  <a:txBody>
                    <a:bodyPr/>
                    <a:lstStyle/>
                    <a:p>
                      <a:r>
                        <a:rPr lang="en-CA" b="1" noProof="0" dirty="0" smtClean="0"/>
                        <a:t>Herpes simplex </a:t>
                      </a:r>
                      <a:r>
                        <a:rPr lang="en-CA" b="1" baseline="0" noProof="0" dirty="0" smtClean="0"/>
                        <a:t> 1</a:t>
                      </a:r>
                      <a:endParaRPr lang="en-CA" b="1" noProof="0" dirty="0"/>
                    </a:p>
                  </a:txBody>
                  <a:tcPr anchor="ctr"/>
                </a:tc>
                <a:tc>
                  <a:txBody>
                    <a:bodyPr/>
                    <a:lstStyle/>
                    <a:p>
                      <a:r>
                        <a:rPr lang="en-CA" noProof="0" dirty="0" smtClean="0"/>
                        <a:t>Double strand</a:t>
                      </a:r>
                      <a:r>
                        <a:rPr lang="en-CA" baseline="0" noProof="0" dirty="0" smtClean="0"/>
                        <a:t> DNA</a:t>
                      </a:r>
                      <a:endParaRPr lang="en-CA" noProof="0" dirty="0"/>
                    </a:p>
                  </a:txBody>
                  <a:tcPr anchor="ctr"/>
                </a:tc>
                <a:tc>
                  <a:txBody>
                    <a:bodyPr/>
                    <a:lstStyle/>
                    <a:p>
                      <a:r>
                        <a:rPr lang="en-CA" noProof="0" dirty="0" smtClean="0"/>
                        <a:t>Oral</a:t>
                      </a:r>
                      <a:r>
                        <a:rPr lang="en-CA" baseline="0" noProof="0" dirty="0" smtClean="0"/>
                        <a:t> h</a:t>
                      </a:r>
                      <a:r>
                        <a:rPr lang="en-CA" noProof="0" dirty="0" smtClean="0"/>
                        <a:t>erpes</a:t>
                      </a:r>
                      <a:endParaRPr lang="en-CA" noProof="0" dirty="0"/>
                    </a:p>
                  </a:txBody>
                  <a:tcPr anchor="ctr"/>
                </a:tc>
                <a:tc>
                  <a:txBody>
                    <a:bodyPr/>
                    <a:lstStyle/>
                    <a:p>
                      <a:endParaRPr lang="en-CA" noProof="0" dirty="0"/>
                    </a:p>
                  </a:txBody>
                  <a:tcPr anchor="ctr"/>
                </a:tc>
              </a:tr>
              <a:tr h="113989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b="1" noProof="0" dirty="0" smtClean="0"/>
                        <a:t>Herpes simplex </a:t>
                      </a:r>
                      <a:r>
                        <a:rPr lang="en-CA" b="1" baseline="0" noProof="0" dirty="0" smtClean="0"/>
                        <a:t> 2</a:t>
                      </a:r>
                      <a:endParaRPr lang="en-CA" b="1" noProof="0" dirty="0" smtClean="0"/>
                    </a:p>
                  </a:txBody>
                  <a:tcPr anchor="ctr"/>
                </a:tc>
                <a:tc>
                  <a:txBody>
                    <a:bodyPr/>
                    <a:lstStyle/>
                    <a:p>
                      <a:r>
                        <a:rPr lang="en-CA" noProof="0" dirty="0" smtClean="0"/>
                        <a:t>Double strand</a:t>
                      </a:r>
                      <a:r>
                        <a:rPr lang="en-CA" baseline="0" noProof="0" dirty="0" smtClean="0"/>
                        <a:t> DNA</a:t>
                      </a:r>
                      <a:endParaRPr lang="en-CA" noProof="0" dirty="0"/>
                    </a:p>
                  </a:txBody>
                  <a:tcPr anchor="ctr"/>
                </a:tc>
                <a:tc>
                  <a:txBody>
                    <a:bodyPr/>
                    <a:lstStyle/>
                    <a:p>
                      <a:r>
                        <a:rPr lang="en-CA" noProof="0" dirty="0" smtClean="0"/>
                        <a:t>Genital</a:t>
                      </a:r>
                      <a:r>
                        <a:rPr lang="en-CA" baseline="0" noProof="0" dirty="0" smtClean="0"/>
                        <a:t> h</a:t>
                      </a:r>
                      <a:r>
                        <a:rPr lang="en-CA" noProof="0" dirty="0" smtClean="0"/>
                        <a:t>erpes</a:t>
                      </a:r>
                      <a:endParaRPr lang="en-CA" noProof="0" dirty="0"/>
                    </a:p>
                  </a:txBody>
                  <a:tcPr anchor="ctr"/>
                </a:tc>
                <a:tc>
                  <a:txBody>
                    <a:bodyPr/>
                    <a:lstStyle/>
                    <a:p>
                      <a:endParaRPr lang="en-CA" noProof="0" dirty="0"/>
                    </a:p>
                  </a:txBody>
                  <a:tcPr anchor="ctr"/>
                </a:tc>
              </a:tr>
            </a:tbl>
          </a:graphicData>
        </a:graphic>
      </p:graphicFrame>
      <p:sp>
        <p:nvSpPr>
          <p:cNvPr id="5" name="Espace réservé du numéro de diapositive 4"/>
          <p:cNvSpPr>
            <a:spLocks noGrp="1"/>
          </p:cNvSpPr>
          <p:nvPr>
            <p:ph type="sldNum" sz="quarter" idx="4"/>
          </p:nvPr>
        </p:nvSpPr>
        <p:spPr/>
        <p:txBody>
          <a:bodyPr/>
          <a:lstStyle/>
          <a:p>
            <a:fld id="{873090AC-08C4-4643-A5AC-526C3518C90F}" type="slidenum">
              <a:rPr lang="fr-CA" smtClean="0"/>
              <a:pPr/>
              <a:t>10</a:t>
            </a:fld>
            <a:endParaRPr lang="fr-CA" dirty="0"/>
          </a:p>
        </p:txBody>
      </p:sp>
      <p:pic>
        <p:nvPicPr>
          <p:cNvPr id="3074" name="Picture 2" descr="http://media.notrefamille.com/images/cms/sante/225x150/89005.jpg"/>
          <p:cNvPicPr>
            <a:picLocks noChangeAspect="1" noChangeArrowheads="1"/>
          </p:cNvPicPr>
          <p:nvPr/>
        </p:nvPicPr>
        <p:blipFill rotWithShape="1">
          <a:blip r:embed="rId3">
            <a:extLst>
              <a:ext uri="{28A0092B-C50C-407E-A947-70E740481C1C}">
                <a14:useLocalDpi xmlns:a14="http://schemas.microsoft.com/office/drawing/2010/main" val="0"/>
              </a:ext>
            </a:extLst>
          </a:blip>
          <a:srcRect l="15537" r="5066"/>
          <a:stretch/>
        </p:blipFill>
        <p:spPr bwMode="auto">
          <a:xfrm>
            <a:off x="7522177" y="2489200"/>
            <a:ext cx="1164623" cy="9779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bryanmbrandenburg.com/wp-content/uploads/2013/03/herpes-simplex-virus-03b.jpg"/>
          <p:cNvPicPr>
            <a:picLocks noChangeAspect="1" noChangeArrowheads="1"/>
          </p:cNvPicPr>
          <p:nvPr/>
        </p:nvPicPr>
        <p:blipFill rotWithShape="1">
          <a:blip r:embed="rId4">
            <a:extLst>
              <a:ext uri="{28A0092B-C50C-407E-A947-70E740481C1C}">
                <a14:useLocalDpi xmlns:a14="http://schemas.microsoft.com/office/drawing/2010/main" val="0"/>
              </a:ext>
            </a:extLst>
          </a:blip>
          <a:srcRect b="7633"/>
          <a:stretch/>
        </p:blipFill>
        <p:spPr bwMode="auto">
          <a:xfrm>
            <a:off x="7522177" y="3521677"/>
            <a:ext cx="1164623" cy="107572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hatisherpes.net/wp-content/uploads/Herpes-Virus-Red.jpg"/>
          <p:cNvPicPr>
            <a:picLocks noChangeAspect="1" noChangeArrowheads="1"/>
          </p:cNvPicPr>
          <p:nvPr/>
        </p:nvPicPr>
        <p:blipFill rotWithShape="1">
          <a:blip r:embed="rId5">
            <a:extLst>
              <a:ext uri="{28A0092B-C50C-407E-A947-70E740481C1C}">
                <a14:useLocalDpi xmlns:a14="http://schemas.microsoft.com/office/drawing/2010/main" val="0"/>
              </a:ext>
            </a:extLst>
          </a:blip>
          <a:srcRect l="489" r="29044"/>
          <a:stretch/>
        </p:blipFill>
        <p:spPr bwMode="auto">
          <a:xfrm>
            <a:off x="7534877" y="4737100"/>
            <a:ext cx="1164623" cy="1033254"/>
          </a:xfrm>
          <a:prstGeom prst="rect">
            <a:avLst/>
          </a:prstGeom>
          <a:noFill/>
          <a:extLst>
            <a:ext uri="{909E8E84-426E-40DD-AFC4-6F175D3DCCD1}">
              <a14:hiddenFill xmlns:a14="http://schemas.microsoft.com/office/drawing/2010/main">
                <a:solidFill>
                  <a:srgbClr val="FFFFFF"/>
                </a:solidFill>
              </a14:hiddenFill>
            </a:ext>
          </a:extLst>
        </p:spPr>
      </p:pic>
      <p:sp>
        <p:nvSpPr>
          <p:cNvPr id="9" name="Titre 1"/>
          <p:cNvSpPr>
            <a:spLocks noGrp="1"/>
          </p:cNvSpPr>
          <p:nvPr>
            <p:ph type="title"/>
          </p:nvPr>
        </p:nvSpPr>
        <p:spPr>
          <a:xfrm>
            <a:off x="1708266" y="128544"/>
            <a:ext cx="6978534" cy="1143000"/>
          </a:xfrm>
        </p:spPr>
        <p:txBody>
          <a:bodyPr>
            <a:normAutofit/>
          </a:bodyPr>
          <a:lstStyle/>
          <a:p>
            <a:r>
              <a:rPr lang="en-CA" sz="4400" dirty="0" smtClean="0"/>
              <a:t>Viruses of interest</a:t>
            </a:r>
            <a:endParaRPr lang="en-CA" sz="4400" dirty="0"/>
          </a:p>
        </p:txBody>
      </p:sp>
    </p:spTree>
    <p:extLst>
      <p:ext uri="{BB962C8B-B14F-4D97-AF65-F5344CB8AC3E}">
        <p14:creationId xmlns:p14="http://schemas.microsoft.com/office/powerpoint/2010/main" val="3538201889"/>
      </p:ext>
    </p:extLst>
  </p:cSld>
  <p:clrMapOvr>
    <a:masterClrMapping/>
  </p:clrMapOvr>
  <mc:AlternateContent xmlns:mc="http://schemas.openxmlformats.org/markup-compatibility/2006">
    <mc:Choice xmlns:p14="http://schemas.microsoft.com/office/powerpoint/2010/main" Requires="p14">
      <p:transition spd="slow" p14:dur="2000" advTm="34409"/>
    </mc:Choice>
    <mc:Fallback>
      <p:transition spd="slow" advTm="3440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Methods</a:t>
            </a:r>
            <a:r>
              <a:rPr lang="fr-CA" sz="4400" dirty="0" smtClean="0"/>
              <a:t> (samplers)</a:t>
            </a:r>
            <a:endParaRPr lang="fr-CA" sz="4400" dirty="0"/>
          </a:p>
        </p:txBody>
      </p:sp>
      <p:sp>
        <p:nvSpPr>
          <p:cNvPr id="3" name="Espace réservé du contenu 2"/>
          <p:cNvSpPr>
            <a:spLocks noGrp="1"/>
          </p:cNvSpPr>
          <p:nvPr>
            <p:ph idx="1"/>
          </p:nvPr>
        </p:nvSpPr>
        <p:spPr>
          <a:xfrm>
            <a:off x="1708266" y="1640477"/>
            <a:ext cx="6978534" cy="3564334"/>
          </a:xfrm>
        </p:spPr>
        <p:txBody>
          <a:bodyPr>
            <a:normAutofit/>
          </a:bodyPr>
          <a:lstStyle/>
          <a:p>
            <a:pPr>
              <a:lnSpc>
                <a:spcPct val="130000"/>
              </a:lnSpc>
            </a:pPr>
            <a:r>
              <a:rPr lang="en-CA" sz="2400" dirty="0" smtClean="0"/>
              <a:t>Many</a:t>
            </a:r>
            <a:r>
              <a:rPr lang="fr-CA" sz="2400" dirty="0" smtClean="0"/>
              <a:t> </a:t>
            </a:r>
            <a:r>
              <a:rPr lang="en-CA" sz="2400" dirty="0" smtClean="0"/>
              <a:t>approaches</a:t>
            </a:r>
          </a:p>
          <a:p>
            <a:pPr>
              <a:lnSpc>
                <a:spcPct val="130000"/>
              </a:lnSpc>
            </a:pPr>
            <a:r>
              <a:rPr lang="en-US" sz="2400" dirty="0" smtClean="0"/>
              <a:t>Five </a:t>
            </a:r>
            <a:r>
              <a:rPr lang="en-US" sz="2400" dirty="0"/>
              <a:t>devices with different </a:t>
            </a:r>
            <a:r>
              <a:rPr lang="en-US" sz="2400" dirty="0" smtClean="0"/>
              <a:t>flowrates</a:t>
            </a:r>
          </a:p>
          <a:p>
            <a:pPr>
              <a:lnSpc>
                <a:spcPct val="130000"/>
              </a:lnSpc>
            </a:pPr>
            <a:r>
              <a:rPr lang="en-CA" sz="2400" u="sng" dirty="0" smtClean="0"/>
              <a:t>High flowrate </a:t>
            </a:r>
            <a:r>
              <a:rPr lang="en-CA" sz="2400" dirty="0" smtClean="0"/>
              <a:t>: Coriolis® µ and SASS® 2300</a:t>
            </a:r>
          </a:p>
          <a:p>
            <a:pPr>
              <a:lnSpc>
                <a:spcPct val="130000"/>
              </a:lnSpc>
            </a:pPr>
            <a:r>
              <a:rPr lang="en-CA" sz="2400" u="sng" dirty="0" smtClean="0"/>
              <a:t>Low flowrate </a:t>
            </a:r>
            <a:r>
              <a:rPr lang="en-CA" sz="2400" dirty="0" smtClean="0"/>
              <a:t>: IOM Cassettes</a:t>
            </a:r>
          </a:p>
          <a:p>
            <a:pPr>
              <a:lnSpc>
                <a:spcPct val="130000"/>
              </a:lnSpc>
            </a:pPr>
            <a:r>
              <a:rPr lang="en-CA" sz="2400" u="sng" dirty="0" smtClean="0"/>
              <a:t>Particle size separation </a:t>
            </a:r>
            <a:r>
              <a:rPr lang="en-CA" sz="2400" dirty="0" smtClean="0"/>
              <a:t>: Marple and ELPI</a:t>
            </a:r>
            <a:r>
              <a:rPr lang="en-CA" sz="2400" baseline="30000" dirty="0" smtClean="0"/>
              <a:t>+</a:t>
            </a:r>
            <a:r>
              <a:rPr lang="en-CA" sz="2400" dirty="0" smtClean="0"/>
              <a:t>™</a:t>
            </a:r>
            <a:endParaRPr lang="en-CA" sz="2400" baseline="300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11</a:t>
            </a:fld>
            <a:endParaRPr lang="fr-CA" dirty="0"/>
          </a:p>
        </p:txBody>
      </p:sp>
      <p:pic>
        <p:nvPicPr>
          <p:cNvPr id="6" name="Image 5" descr="C:\Users\brieve01\Desktop\Maîtrise\Projet de maîtrise\Coriolis (3).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0364" y="4793587"/>
            <a:ext cx="1359436" cy="1187503"/>
          </a:xfrm>
          <a:prstGeom prst="rect">
            <a:avLst/>
          </a:prstGeom>
          <a:noFill/>
          <a:ln>
            <a:noFill/>
          </a:ln>
        </p:spPr>
      </p:pic>
      <p:pic>
        <p:nvPicPr>
          <p:cNvPr id="7" name="Picture 2" descr="http://legionelladetection.com/resources/_wsb_296x367__wsb_314x386_SASS2300-2-Dis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3720" y="4793587"/>
            <a:ext cx="957768" cy="11875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brieve01\Desktop\Maîtrise\Projet de maîtrise\Annexes\IOM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6002" y="4793587"/>
            <a:ext cx="1253265" cy="118750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envco.co.nz/files/product/image/mo-tsh-te-298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70600" y="4766223"/>
            <a:ext cx="1214867" cy="1214867"/>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descr="C:\Users\brieve01\Desktop\Maîtrise\Projet de maîtrise\ELPI+TM.jpg"/>
          <p:cNvPicPr/>
          <p:nvPr/>
        </p:nvPicPr>
        <p:blipFill>
          <a:blip r:embed="rId8">
            <a:extLst>
              <a:ext uri="{28A0092B-C50C-407E-A947-70E740481C1C}">
                <a14:useLocalDpi xmlns:a14="http://schemas.microsoft.com/office/drawing/2010/main" val="0"/>
              </a:ext>
            </a:extLst>
          </a:blip>
          <a:srcRect/>
          <a:stretch>
            <a:fillRect/>
          </a:stretch>
        </p:blipFill>
        <p:spPr bwMode="auto">
          <a:xfrm>
            <a:off x="7374367" y="4793587"/>
            <a:ext cx="1248933" cy="1187503"/>
          </a:xfrm>
          <a:prstGeom prst="rect">
            <a:avLst/>
          </a:prstGeom>
          <a:noFill/>
          <a:ln>
            <a:noFill/>
          </a:ln>
        </p:spPr>
      </p:pic>
    </p:spTree>
    <p:custDataLst>
      <p:tags r:id="rId1"/>
    </p:custDataLst>
    <p:extLst>
      <p:ext uri="{BB962C8B-B14F-4D97-AF65-F5344CB8AC3E}">
        <p14:creationId xmlns:p14="http://schemas.microsoft.com/office/powerpoint/2010/main" val="3612864306"/>
      </p:ext>
    </p:extLst>
  </p:cSld>
  <p:clrMapOvr>
    <a:masterClrMapping/>
  </p:clrMapOvr>
  <mc:AlternateContent xmlns:mc="http://schemas.openxmlformats.org/markup-compatibility/2006">
    <mc:Choice xmlns:p14="http://schemas.microsoft.com/office/powerpoint/2010/main" Requires="p14">
      <p:transition spd="slow" p14:dur="2000" advTm="5579"/>
    </mc:Choice>
    <mc:Fallback>
      <p:transition spd="slow" advTm="55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High flowrate samplers</a:t>
            </a:r>
            <a:endParaRPr lang="en-CA" sz="4400" dirty="0"/>
          </a:p>
        </p:txBody>
      </p:sp>
      <p:sp>
        <p:nvSpPr>
          <p:cNvPr id="3" name="Espace réservé du contenu 2"/>
          <p:cNvSpPr>
            <a:spLocks noGrp="1"/>
          </p:cNvSpPr>
          <p:nvPr>
            <p:ph idx="1"/>
          </p:nvPr>
        </p:nvSpPr>
        <p:spPr>
          <a:xfrm>
            <a:off x="1643384" y="4965490"/>
            <a:ext cx="3423844" cy="1287285"/>
          </a:xfrm>
        </p:spPr>
        <p:txBody>
          <a:bodyPr>
            <a:normAutofit lnSpcReduction="10000"/>
          </a:bodyPr>
          <a:lstStyle/>
          <a:p>
            <a:pPr marL="0" indent="0" algn="ctr">
              <a:buNone/>
            </a:pPr>
            <a:r>
              <a:rPr lang="en-CA" sz="2800" u="sng" dirty="0" smtClean="0"/>
              <a:t>Molecular detection</a:t>
            </a:r>
          </a:p>
          <a:p>
            <a:pPr marL="0" indent="0" algn="ctr">
              <a:buNone/>
            </a:pPr>
            <a:r>
              <a:rPr lang="fr-CA" sz="2800" dirty="0" smtClean="0"/>
              <a:t>200 L/min for 10 min</a:t>
            </a:r>
            <a:br>
              <a:rPr lang="fr-CA" sz="2800" dirty="0" smtClean="0"/>
            </a:br>
            <a:r>
              <a:rPr lang="fr-CA" sz="2000" dirty="0"/>
              <a:t>(2 m</a:t>
            </a:r>
            <a:r>
              <a:rPr lang="fr-CA" sz="2000" baseline="30000" dirty="0"/>
              <a:t>3</a:t>
            </a:r>
            <a:r>
              <a:rPr lang="fr-CA" sz="2000" dirty="0"/>
              <a:t>)</a:t>
            </a:r>
          </a:p>
          <a:p>
            <a:pPr marL="0" indent="0" algn="ctr">
              <a:buNone/>
            </a:pPr>
            <a:endParaRPr lang="fr-CA" sz="28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12</a:t>
            </a:fld>
            <a:endParaRPr lang="fr-CA" dirty="0"/>
          </a:p>
        </p:txBody>
      </p:sp>
      <p:pic>
        <p:nvPicPr>
          <p:cNvPr id="6" name="Image 5" descr="C:\Users\brieve01\Desktop\Maîtrise\Projet de maîtrise\Coriolis (3).JPG"/>
          <p:cNvPicPr/>
          <p:nvPr/>
        </p:nvPicPr>
        <p:blipFill rotWithShape="1">
          <a:blip r:embed="rId3" cstate="print">
            <a:extLst>
              <a:ext uri="{28A0092B-C50C-407E-A947-70E740481C1C}">
                <a14:useLocalDpi xmlns:a14="http://schemas.microsoft.com/office/drawing/2010/main" val="0"/>
              </a:ext>
            </a:extLst>
          </a:blip>
          <a:srcRect r="10912"/>
          <a:stretch/>
        </p:blipFill>
        <p:spPr bwMode="auto">
          <a:xfrm>
            <a:off x="1833884" y="2071676"/>
            <a:ext cx="2921536" cy="2851182"/>
          </a:xfrm>
          <a:prstGeom prst="rect">
            <a:avLst/>
          </a:prstGeom>
          <a:noFill/>
          <a:ln>
            <a:noFill/>
          </a:ln>
        </p:spPr>
      </p:pic>
      <p:sp>
        <p:nvSpPr>
          <p:cNvPr id="7" name="ZoneTexte 6"/>
          <p:cNvSpPr txBox="1"/>
          <p:nvPr/>
        </p:nvSpPr>
        <p:spPr>
          <a:xfrm>
            <a:off x="1912469" y="1314935"/>
            <a:ext cx="2766751" cy="769441"/>
          </a:xfrm>
          <a:prstGeom prst="rect">
            <a:avLst/>
          </a:prstGeom>
          <a:noFill/>
        </p:spPr>
        <p:txBody>
          <a:bodyPr wrap="square" rtlCol="0">
            <a:spAutoFit/>
          </a:bodyPr>
          <a:lstStyle/>
          <a:p>
            <a:r>
              <a:rPr lang="fr-CA" sz="4400" b="1" dirty="0" smtClean="0"/>
              <a:t>Coriolis® µ</a:t>
            </a:r>
          </a:p>
        </p:txBody>
      </p:sp>
      <p:sp>
        <p:nvSpPr>
          <p:cNvPr id="8" name="ZoneTexte 7"/>
          <p:cNvSpPr txBox="1"/>
          <p:nvPr/>
        </p:nvSpPr>
        <p:spPr>
          <a:xfrm>
            <a:off x="5453667" y="1318415"/>
            <a:ext cx="3149853" cy="769441"/>
          </a:xfrm>
          <a:prstGeom prst="rect">
            <a:avLst/>
          </a:prstGeom>
          <a:noFill/>
        </p:spPr>
        <p:txBody>
          <a:bodyPr wrap="square" rtlCol="0">
            <a:spAutoFit/>
          </a:bodyPr>
          <a:lstStyle/>
          <a:p>
            <a:r>
              <a:rPr lang="fr-CA" sz="4400" b="1" dirty="0" smtClean="0"/>
              <a:t>SASS® 2300</a:t>
            </a:r>
          </a:p>
        </p:txBody>
      </p:sp>
      <p:pic>
        <p:nvPicPr>
          <p:cNvPr id="9" name="Picture 2" descr="http://legionelladetection.com/resources/_wsb_296x367__wsb_314x386_SASS2300-2-Dis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9107" y="2087856"/>
            <a:ext cx="2284293" cy="281159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4961325" y="4899451"/>
            <a:ext cx="4247796" cy="1261884"/>
          </a:xfrm>
          <a:prstGeom prst="rect">
            <a:avLst/>
          </a:prstGeom>
        </p:spPr>
        <p:txBody>
          <a:bodyPr wrap="square">
            <a:spAutoFit/>
          </a:bodyPr>
          <a:lstStyle/>
          <a:p>
            <a:pPr algn="ctr"/>
            <a:r>
              <a:rPr lang="en-CA" sz="2800" u="sng" dirty="0" smtClean="0"/>
              <a:t>Metagenomics</a:t>
            </a:r>
          </a:p>
          <a:p>
            <a:pPr algn="ctr"/>
            <a:r>
              <a:rPr lang="fr-CA" sz="2800" dirty="0" smtClean="0"/>
              <a:t>360 and 3 600 L/min</a:t>
            </a:r>
          </a:p>
          <a:p>
            <a:pPr algn="ctr"/>
            <a:r>
              <a:rPr lang="fr-CA" sz="2000" dirty="0" smtClean="0"/>
              <a:t>(up to 250 m</a:t>
            </a:r>
            <a:r>
              <a:rPr lang="fr-CA" sz="2000" baseline="30000" dirty="0" smtClean="0"/>
              <a:t>3</a:t>
            </a:r>
            <a:r>
              <a:rPr lang="fr-CA" sz="2000" dirty="0" smtClean="0"/>
              <a:t> </a:t>
            </a:r>
            <a:r>
              <a:rPr lang="en-CA" sz="2000" dirty="0" smtClean="0"/>
              <a:t>of air in one sample)</a:t>
            </a:r>
            <a:endParaRPr lang="en-CA" sz="2000" dirty="0"/>
          </a:p>
        </p:txBody>
      </p:sp>
    </p:spTree>
    <p:extLst>
      <p:ext uri="{BB962C8B-B14F-4D97-AF65-F5344CB8AC3E}">
        <p14:creationId xmlns:p14="http://schemas.microsoft.com/office/powerpoint/2010/main" val="640921410"/>
      </p:ext>
    </p:extLst>
  </p:cSld>
  <p:clrMapOvr>
    <a:masterClrMapping/>
  </p:clrMapOvr>
  <mc:AlternateContent xmlns:mc="http://schemas.openxmlformats.org/markup-compatibility/2006">
    <mc:Choice xmlns:p14="http://schemas.microsoft.com/office/powerpoint/2010/main" Requires="p14">
      <p:transition spd="slow" p14:dur="2000" advTm="38075"/>
    </mc:Choice>
    <mc:Fallback>
      <p:transition spd="slow" advTm="38075"/>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a:t>Low flowrate sampler</a:t>
            </a:r>
          </a:p>
        </p:txBody>
      </p:sp>
      <p:sp>
        <p:nvSpPr>
          <p:cNvPr id="3" name="Espace réservé du contenu 2"/>
          <p:cNvSpPr>
            <a:spLocks noGrp="1"/>
          </p:cNvSpPr>
          <p:nvPr>
            <p:ph idx="1"/>
          </p:nvPr>
        </p:nvSpPr>
        <p:spPr>
          <a:xfrm>
            <a:off x="4919334" y="2334395"/>
            <a:ext cx="3957966" cy="3011055"/>
          </a:xfrm>
        </p:spPr>
        <p:txBody>
          <a:bodyPr>
            <a:normAutofit/>
          </a:bodyPr>
          <a:lstStyle/>
          <a:p>
            <a:pPr marL="0" indent="0">
              <a:buNone/>
            </a:pPr>
            <a:r>
              <a:rPr lang="en-CA" sz="2800" u="sng" dirty="0" smtClean="0"/>
              <a:t>Molecular detection</a:t>
            </a:r>
          </a:p>
          <a:p>
            <a:r>
              <a:rPr lang="en-CA" sz="2800" dirty="0" smtClean="0"/>
              <a:t>Personal sampling</a:t>
            </a:r>
          </a:p>
          <a:p>
            <a:r>
              <a:rPr lang="en-CA" sz="2800" dirty="0" smtClean="0"/>
              <a:t>Different stations</a:t>
            </a:r>
          </a:p>
          <a:p>
            <a:r>
              <a:rPr lang="en-CA" sz="2800" dirty="0" smtClean="0"/>
              <a:t>Carried by workers</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13</a:t>
            </a:fld>
            <a:endParaRPr lang="fr-CA" dirty="0"/>
          </a:p>
        </p:txBody>
      </p:sp>
      <p:pic>
        <p:nvPicPr>
          <p:cNvPr id="1026" name="Picture 2" descr="C:\Users\brieve01\Desktop\Maîtrise\Projet de maîtrise\Annexes\IOM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266" y="2448695"/>
            <a:ext cx="3020568" cy="2862072"/>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530466" y="1548245"/>
            <a:ext cx="3714634" cy="769441"/>
          </a:xfrm>
          <a:prstGeom prst="rect">
            <a:avLst/>
          </a:prstGeom>
          <a:noFill/>
        </p:spPr>
        <p:txBody>
          <a:bodyPr wrap="square" rtlCol="0">
            <a:spAutoFit/>
          </a:bodyPr>
          <a:lstStyle/>
          <a:p>
            <a:pPr algn="ctr"/>
            <a:r>
              <a:rPr lang="fr-CA" sz="4400" b="1" dirty="0" smtClean="0"/>
              <a:t>IOM Cassettes</a:t>
            </a:r>
            <a:endParaRPr lang="fr-CA" sz="4400" b="1" dirty="0"/>
          </a:p>
        </p:txBody>
      </p:sp>
    </p:spTree>
    <p:extLst>
      <p:ext uri="{BB962C8B-B14F-4D97-AF65-F5344CB8AC3E}">
        <p14:creationId xmlns:p14="http://schemas.microsoft.com/office/powerpoint/2010/main" val="1010677306"/>
      </p:ext>
    </p:extLst>
  </p:cSld>
  <p:clrMapOvr>
    <a:masterClrMapping/>
  </p:clrMapOvr>
  <mc:AlternateContent xmlns:mc="http://schemas.openxmlformats.org/markup-compatibility/2006">
    <mc:Choice xmlns:p14="http://schemas.microsoft.com/office/powerpoint/2010/main" Requires="p14">
      <p:transition spd="slow" p14:dur="2000" advTm="30274"/>
    </mc:Choice>
    <mc:Fallback>
      <p:transition spd="slow" advTm="3027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3490" y="128544"/>
            <a:ext cx="7630510" cy="1143000"/>
          </a:xfrm>
        </p:spPr>
        <p:txBody>
          <a:bodyPr>
            <a:noAutofit/>
          </a:bodyPr>
          <a:lstStyle/>
          <a:p>
            <a:r>
              <a:rPr lang="en-CA" sz="3600" dirty="0" smtClean="0"/>
              <a:t>Particle size separation samplers (molecular detection)</a:t>
            </a:r>
            <a:endParaRPr lang="en-CA" sz="3600" dirty="0"/>
          </a:p>
        </p:txBody>
      </p:sp>
      <p:sp>
        <p:nvSpPr>
          <p:cNvPr id="3" name="Espace réservé du contenu 2"/>
          <p:cNvSpPr>
            <a:spLocks noGrp="1"/>
          </p:cNvSpPr>
          <p:nvPr>
            <p:ph idx="1"/>
          </p:nvPr>
        </p:nvSpPr>
        <p:spPr>
          <a:xfrm>
            <a:off x="5264254" y="4461639"/>
            <a:ext cx="3879746" cy="1649803"/>
          </a:xfrm>
        </p:spPr>
        <p:txBody>
          <a:bodyPr>
            <a:normAutofit/>
          </a:bodyPr>
          <a:lstStyle/>
          <a:p>
            <a:r>
              <a:rPr lang="en-CA" sz="2800" dirty="0" smtClean="0"/>
              <a:t>14 stages with filters</a:t>
            </a:r>
          </a:p>
          <a:p>
            <a:r>
              <a:rPr lang="en-CA" sz="2800" dirty="0" smtClean="0"/>
              <a:t>Low pressure (vacuum)</a:t>
            </a:r>
          </a:p>
          <a:p>
            <a:r>
              <a:rPr lang="fr-CA" sz="2800" dirty="0" smtClean="0"/>
              <a:t>16 nm to 10 µm</a:t>
            </a:r>
            <a:endParaRPr lang="fr-CA" sz="28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14</a:t>
            </a:fld>
            <a:endParaRPr lang="fr-CA" dirty="0"/>
          </a:p>
        </p:txBody>
      </p:sp>
      <p:pic>
        <p:nvPicPr>
          <p:cNvPr id="6" name="Image 5" descr="C:\Users\brieve01\Desktop\Maîtrise\Projet de maîtrise\ELPI+TM.jpg"/>
          <p:cNvPicPr/>
          <p:nvPr/>
        </p:nvPicPr>
        <p:blipFill>
          <a:blip r:embed="rId3">
            <a:extLst>
              <a:ext uri="{28A0092B-C50C-407E-A947-70E740481C1C}">
                <a14:useLocalDpi xmlns:a14="http://schemas.microsoft.com/office/drawing/2010/main" val="0"/>
              </a:ext>
            </a:extLst>
          </a:blip>
          <a:srcRect/>
          <a:stretch>
            <a:fillRect/>
          </a:stretch>
        </p:blipFill>
        <p:spPr bwMode="auto">
          <a:xfrm>
            <a:off x="6264285" y="2162436"/>
            <a:ext cx="2019300" cy="2257425"/>
          </a:xfrm>
          <a:prstGeom prst="rect">
            <a:avLst/>
          </a:prstGeom>
          <a:noFill/>
          <a:ln>
            <a:noFill/>
          </a:ln>
        </p:spPr>
      </p:pic>
      <p:sp>
        <p:nvSpPr>
          <p:cNvPr id="7" name="ZoneTexte 6"/>
          <p:cNvSpPr txBox="1"/>
          <p:nvPr/>
        </p:nvSpPr>
        <p:spPr>
          <a:xfrm>
            <a:off x="5938479" y="1456495"/>
            <a:ext cx="2272145" cy="769441"/>
          </a:xfrm>
          <a:prstGeom prst="rect">
            <a:avLst/>
          </a:prstGeom>
          <a:noFill/>
        </p:spPr>
        <p:txBody>
          <a:bodyPr wrap="square" rtlCol="0">
            <a:spAutoFit/>
          </a:bodyPr>
          <a:lstStyle/>
          <a:p>
            <a:pPr algn="ctr"/>
            <a:r>
              <a:rPr lang="fr-CA" sz="4400" b="1" dirty="0" smtClean="0"/>
              <a:t>ELPI</a:t>
            </a:r>
            <a:r>
              <a:rPr lang="fr-CA" sz="4400" b="1" baseline="30000" dirty="0" smtClean="0"/>
              <a:t>+</a:t>
            </a:r>
            <a:r>
              <a:rPr lang="fr-CA" sz="4400" b="1" dirty="0" smtClean="0"/>
              <a:t>™</a:t>
            </a:r>
            <a:endParaRPr lang="fr-CA" sz="4400" b="1" baseline="30000" dirty="0"/>
          </a:p>
        </p:txBody>
      </p:sp>
      <p:sp>
        <p:nvSpPr>
          <p:cNvPr id="8" name="ZoneTexte 7"/>
          <p:cNvSpPr txBox="1"/>
          <p:nvPr/>
        </p:nvSpPr>
        <p:spPr>
          <a:xfrm>
            <a:off x="2124727" y="1457971"/>
            <a:ext cx="2144110" cy="769441"/>
          </a:xfrm>
          <a:prstGeom prst="rect">
            <a:avLst/>
          </a:prstGeom>
          <a:noFill/>
        </p:spPr>
        <p:txBody>
          <a:bodyPr wrap="square" rtlCol="0">
            <a:spAutoFit/>
          </a:bodyPr>
          <a:lstStyle/>
          <a:p>
            <a:pPr algn="ctr"/>
            <a:r>
              <a:rPr lang="en-CA" sz="4400" b="1" dirty="0" smtClean="0"/>
              <a:t>Marple</a:t>
            </a:r>
            <a:endParaRPr lang="en-CA" sz="4400" b="1" dirty="0"/>
          </a:p>
        </p:txBody>
      </p:sp>
      <p:pic>
        <p:nvPicPr>
          <p:cNvPr id="4098" name="Picture 2" descr="http://www.envco.co.nz/files/product/image/mo-tsh-te-298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9327" y="2162436"/>
            <a:ext cx="2257425" cy="2257425"/>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1485899" y="4512439"/>
            <a:ext cx="3873501" cy="1815882"/>
          </a:xfrm>
          <a:prstGeom prst="rect">
            <a:avLst/>
          </a:prstGeom>
          <a:noFill/>
        </p:spPr>
        <p:txBody>
          <a:bodyPr wrap="square" rtlCol="0">
            <a:spAutoFit/>
          </a:bodyPr>
          <a:lstStyle/>
          <a:p>
            <a:pPr marL="285750" indent="-285750">
              <a:buFont typeface="Arial" panose="020B0604020202020204" pitchFamily="34" charset="0"/>
              <a:buChar char="•"/>
            </a:pPr>
            <a:r>
              <a:rPr lang="en-CA" sz="2800" dirty="0"/>
              <a:t>8 stages with filters</a:t>
            </a:r>
          </a:p>
          <a:p>
            <a:pPr marL="285750" indent="-285750">
              <a:buFont typeface="Arial" panose="020B0604020202020204" pitchFamily="34" charset="0"/>
              <a:buChar char="•"/>
            </a:pPr>
            <a:r>
              <a:rPr lang="en-CA" sz="2800" dirty="0"/>
              <a:t>Aerodynamic diameter</a:t>
            </a:r>
          </a:p>
          <a:p>
            <a:pPr marL="285750" indent="-285750">
              <a:buFont typeface="Arial" panose="020B0604020202020204" pitchFamily="34" charset="0"/>
              <a:buChar char="•"/>
            </a:pPr>
            <a:r>
              <a:rPr lang="fr-CA" sz="2800" dirty="0"/>
              <a:t>0.4 µm to 21 µm</a:t>
            </a:r>
          </a:p>
          <a:p>
            <a:pPr marL="285750" indent="-285750">
              <a:buFont typeface="Arial" panose="020B0604020202020204" pitchFamily="34" charset="0"/>
              <a:buChar char="•"/>
            </a:pPr>
            <a:endParaRPr lang="fr-CA" sz="2800" dirty="0"/>
          </a:p>
        </p:txBody>
      </p:sp>
    </p:spTree>
    <p:extLst>
      <p:ext uri="{BB962C8B-B14F-4D97-AF65-F5344CB8AC3E}">
        <p14:creationId xmlns:p14="http://schemas.microsoft.com/office/powerpoint/2010/main" val="2906040148"/>
      </p:ext>
    </p:extLst>
  </p:cSld>
  <p:clrMapOvr>
    <a:masterClrMapping/>
  </p:clrMapOvr>
  <mc:AlternateContent xmlns:mc="http://schemas.openxmlformats.org/markup-compatibility/2006">
    <mc:Choice xmlns:p14="http://schemas.microsoft.com/office/powerpoint/2010/main" Requires="p14">
      <p:transition spd="slow" p14:dur="2000" advTm="45604"/>
    </mc:Choice>
    <mc:Fallback>
      <p:transition spd="slow" advTm="4560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 </a:t>
            </a:r>
            <a:endParaRPr lang="fr-CA" dirty="0"/>
          </a:p>
        </p:txBody>
      </p:sp>
      <p:sp>
        <p:nvSpPr>
          <p:cNvPr id="3" name="Espace réservé du contenu 2"/>
          <p:cNvSpPr>
            <a:spLocks noGrp="1"/>
          </p:cNvSpPr>
          <p:nvPr>
            <p:ph idx="1"/>
          </p:nvPr>
        </p:nvSpPr>
        <p:spPr/>
        <p:txBody>
          <a:bodyPr/>
          <a:lstStyle/>
          <a:p>
            <a:endParaRPr lang="fr-CA"/>
          </a:p>
        </p:txBody>
      </p:sp>
      <p:sp>
        <p:nvSpPr>
          <p:cNvPr id="4" name="Espace réservé du pied de page 3"/>
          <p:cNvSpPr>
            <a:spLocks noGrp="1"/>
          </p:cNvSpPr>
          <p:nvPr>
            <p:ph type="ftr" sz="quarter" idx="3"/>
          </p:nvPr>
        </p:nvSpPr>
        <p:spPr/>
        <p:txBody>
          <a:bodyPr/>
          <a:lstStyle/>
          <a:p>
            <a:pPr algn="r"/>
            <a:r>
              <a:rPr lang="fr-FR" smtClean="0"/>
              <a:t>www.bioaerosols.ulaval.ca</a:t>
            </a:r>
            <a:endParaRPr lang="fr-CA"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15</a:t>
            </a:fld>
            <a:endParaRPr lang="fr-CA" dirty="0"/>
          </a:p>
        </p:txBody>
      </p:sp>
      <p:pic>
        <p:nvPicPr>
          <p:cNvPr id="1026" name="Picture 2" descr="C:\Users\brieve01\AppData\Local\Microsoft\Windows\Temporary Internet Files\Content.Outlook\9K9SMEKH\20141217_1318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789976"/>
      </p:ext>
    </p:extLst>
  </p:cSld>
  <p:clrMapOvr>
    <a:masterClrMapping/>
  </p:clrMapOvr>
  <mc:AlternateContent xmlns:mc="http://schemas.openxmlformats.org/markup-compatibility/2006">
    <mc:Choice xmlns:p14="http://schemas.microsoft.com/office/powerpoint/2010/main" Requires="p14">
      <p:transition spd="slow" p14:dur="2000" advTm="17278"/>
    </mc:Choice>
    <mc:Fallback>
      <p:transition spd="slow" advTm="17278"/>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endParaRPr lang="fr-CA"/>
          </a:p>
        </p:txBody>
      </p:sp>
      <p:sp>
        <p:nvSpPr>
          <p:cNvPr id="4" name="Espace réservé du pied de page 3"/>
          <p:cNvSpPr>
            <a:spLocks noGrp="1"/>
          </p:cNvSpPr>
          <p:nvPr>
            <p:ph type="ftr" sz="quarter" idx="3"/>
          </p:nvPr>
        </p:nvSpPr>
        <p:spPr/>
        <p:txBody>
          <a:bodyPr/>
          <a:lstStyle/>
          <a:p>
            <a:pPr algn="r"/>
            <a:r>
              <a:rPr lang="fr-FR" smtClean="0"/>
              <a:t>www.bioaerosols.ulaval.ca</a:t>
            </a:r>
            <a:endParaRPr lang="fr-CA"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16</a:t>
            </a:fld>
            <a:endParaRPr lang="fr-CA" dirty="0"/>
          </a:p>
        </p:txBody>
      </p:sp>
      <p:pic>
        <p:nvPicPr>
          <p:cNvPr id="2050" name="Picture 2" descr="C:\Users\brieve01\AppData\Local\Microsoft\Windows\Temporary Internet Files\Content.Outlook\9K9SMEKH\20150311_0958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74398"/>
      </p:ext>
    </p:extLst>
  </p:cSld>
  <p:clrMapOvr>
    <a:masterClrMapping/>
  </p:clrMapOvr>
  <mc:AlternateContent xmlns:mc="http://schemas.openxmlformats.org/markup-compatibility/2006">
    <mc:Choice xmlns:p14="http://schemas.microsoft.com/office/powerpoint/2010/main" Requires="p14">
      <p:transition spd="slow" p14:dur="2000" advTm="24511"/>
    </mc:Choice>
    <mc:Fallback>
      <p:transition spd="slow" advTm="2451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0343" y="128544"/>
            <a:ext cx="8071945" cy="1143000"/>
          </a:xfrm>
        </p:spPr>
        <p:txBody>
          <a:bodyPr>
            <a:noAutofit/>
          </a:bodyPr>
          <a:lstStyle/>
          <a:p>
            <a:r>
              <a:rPr lang="en-CA" sz="4400" dirty="0" smtClean="0"/>
              <a:t>Methods (sample processing)</a:t>
            </a:r>
            <a:endParaRPr lang="en-CA" sz="4400" dirty="0"/>
          </a:p>
        </p:txBody>
      </p:sp>
      <p:sp>
        <p:nvSpPr>
          <p:cNvPr id="3" name="Espace réservé du contenu 2"/>
          <p:cNvSpPr>
            <a:spLocks noGrp="1"/>
          </p:cNvSpPr>
          <p:nvPr>
            <p:ph idx="1"/>
          </p:nvPr>
        </p:nvSpPr>
        <p:spPr>
          <a:xfrm>
            <a:off x="1644766" y="1527928"/>
            <a:ext cx="7219834" cy="4529363"/>
          </a:xfrm>
        </p:spPr>
        <p:txBody>
          <a:bodyPr>
            <a:normAutofit/>
          </a:bodyPr>
          <a:lstStyle/>
          <a:p>
            <a:pPr>
              <a:lnSpc>
                <a:spcPct val="130000"/>
              </a:lnSpc>
            </a:pPr>
            <a:r>
              <a:rPr lang="en-CA" sz="2800" dirty="0" smtClean="0"/>
              <a:t>Molecular</a:t>
            </a:r>
            <a:r>
              <a:rPr lang="fr-CA" sz="2800" dirty="0" smtClean="0"/>
              <a:t> </a:t>
            </a:r>
            <a:r>
              <a:rPr lang="en-CA" sz="2800" dirty="0" smtClean="0"/>
              <a:t>detection</a:t>
            </a:r>
            <a:r>
              <a:rPr lang="fr-CA" sz="2800" dirty="0" smtClean="0"/>
              <a:t>: </a:t>
            </a:r>
          </a:p>
          <a:p>
            <a:pPr lvl="1">
              <a:lnSpc>
                <a:spcPct val="130000"/>
              </a:lnSpc>
            </a:pPr>
            <a:r>
              <a:rPr lang="en-US" sz="2000" dirty="0"/>
              <a:t>S</a:t>
            </a:r>
            <a:r>
              <a:rPr lang="en-US" sz="2000" dirty="0" smtClean="0"/>
              <a:t>ecuring </a:t>
            </a:r>
            <a:r>
              <a:rPr lang="en-US" sz="2000" dirty="0"/>
              <a:t>the samples at -</a:t>
            </a:r>
            <a:r>
              <a:rPr lang="en-US" sz="2000" dirty="0" smtClean="0"/>
              <a:t>80°C</a:t>
            </a:r>
          </a:p>
          <a:p>
            <a:pPr lvl="1">
              <a:lnSpc>
                <a:spcPct val="130000"/>
              </a:lnSpc>
            </a:pPr>
            <a:r>
              <a:rPr lang="en-US" sz="2000" dirty="0" smtClean="0"/>
              <a:t>DNA/RNA extraction and </a:t>
            </a:r>
            <a:r>
              <a:rPr lang="en-US" sz="2000" dirty="0"/>
              <a:t>quantification </a:t>
            </a:r>
            <a:r>
              <a:rPr lang="en-US" sz="2000" dirty="0" smtClean="0"/>
              <a:t>by qPCR</a:t>
            </a:r>
          </a:p>
          <a:p>
            <a:pPr>
              <a:lnSpc>
                <a:spcPct val="130000"/>
              </a:lnSpc>
            </a:pPr>
            <a:r>
              <a:rPr lang="en-CA" sz="2800" dirty="0" smtClean="0"/>
              <a:t>Metagenomics</a:t>
            </a:r>
            <a:r>
              <a:rPr lang="fr-CA" sz="2800" dirty="0" smtClean="0"/>
              <a:t> : </a:t>
            </a:r>
          </a:p>
          <a:p>
            <a:pPr lvl="1">
              <a:lnSpc>
                <a:spcPct val="130000"/>
              </a:lnSpc>
            </a:pPr>
            <a:r>
              <a:rPr lang="fr-CA" sz="2000" dirty="0" smtClean="0"/>
              <a:t>Filtration on a 0.22 µm </a:t>
            </a:r>
            <a:r>
              <a:rPr lang="en-CA" sz="2000" dirty="0" smtClean="0"/>
              <a:t>filter</a:t>
            </a:r>
            <a:endParaRPr lang="fr-CA" sz="2000" dirty="0" smtClean="0"/>
          </a:p>
          <a:p>
            <a:pPr lvl="1">
              <a:lnSpc>
                <a:spcPct val="130000"/>
              </a:lnSpc>
            </a:pPr>
            <a:r>
              <a:rPr lang="fr-CA" sz="2000" dirty="0"/>
              <a:t>I</a:t>
            </a:r>
            <a:r>
              <a:rPr lang="fr-CA" sz="2000" dirty="0" smtClean="0"/>
              <a:t>solation of the viral fraction (</a:t>
            </a:r>
            <a:r>
              <a:rPr lang="fr-CA" sz="2000" dirty="0" err="1" smtClean="0"/>
              <a:t>CsCl</a:t>
            </a:r>
            <a:r>
              <a:rPr lang="fr-CA" sz="2000" dirty="0" smtClean="0"/>
              <a:t> gradients)</a:t>
            </a:r>
          </a:p>
          <a:p>
            <a:pPr lvl="1">
              <a:lnSpc>
                <a:spcPct val="130000"/>
              </a:lnSpc>
            </a:pPr>
            <a:r>
              <a:rPr lang="fr-CA" sz="2000" dirty="0"/>
              <a:t>E</a:t>
            </a:r>
            <a:r>
              <a:rPr lang="fr-CA" sz="2000" dirty="0" smtClean="0"/>
              <a:t>xtraction and quantification of total DNA/RNA</a:t>
            </a:r>
            <a:endParaRPr lang="fr-CA" sz="20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17</a:t>
            </a:fld>
            <a:endParaRPr lang="fr-CA" dirty="0"/>
          </a:p>
        </p:txBody>
      </p:sp>
    </p:spTree>
    <p:extLst>
      <p:ext uri="{BB962C8B-B14F-4D97-AF65-F5344CB8AC3E}">
        <p14:creationId xmlns:p14="http://schemas.microsoft.com/office/powerpoint/2010/main" val="821391056"/>
      </p:ext>
    </p:extLst>
  </p:cSld>
  <p:clrMapOvr>
    <a:masterClrMapping/>
  </p:clrMapOvr>
  <mc:AlternateContent xmlns:mc="http://schemas.openxmlformats.org/markup-compatibility/2006">
    <mc:Choice xmlns:p14="http://schemas.microsoft.com/office/powerpoint/2010/main" Requires="p14">
      <p:transition spd="slow" p14:dur="2000" advTm="51168"/>
    </mc:Choice>
    <mc:Fallback>
      <p:transition spd="slow" advTm="51168"/>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36700" y="128544"/>
            <a:ext cx="5100585" cy="1143000"/>
          </a:xfrm>
        </p:spPr>
        <p:txBody>
          <a:bodyPr>
            <a:normAutofit/>
          </a:bodyPr>
          <a:lstStyle/>
          <a:p>
            <a:r>
              <a:rPr lang="en-US" sz="4400" dirty="0" smtClean="0"/>
              <a:t>Results</a:t>
            </a:r>
            <a:endParaRPr lang="en-US" sz="4400" dirty="0"/>
          </a:p>
        </p:txBody>
      </p:sp>
      <p:sp>
        <p:nvSpPr>
          <p:cNvPr id="3" name="Espace réservé du contenu 2"/>
          <p:cNvSpPr>
            <a:spLocks noGrp="1"/>
          </p:cNvSpPr>
          <p:nvPr>
            <p:ph idx="1"/>
          </p:nvPr>
        </p:nvSpPr>
        <p:spPr>
          <a:xfrm>
            <a:off x="1708266" y="1527928"/>
            <a:ext cx="6978534" cy="4384141"/>
          </a:xfrm>
        </p:spPr>
        <p:txBody>
          <a:bodyPr>
            <a:normAutofit lnSpcReduction="10000"/>
          </a:bodyPr>
          <a:lstStyle/>
          <a:p>
            <a:pPr>
              <a:lnSpc>
                <a:spcPct val="130000"/>
              </a:lnSpc>
            </a:pPr>
            <a:r>
              <a:rPr lang="en-CA" sz="2800" dirty="0" smtClean="0"/>
              <a:t>Development of experimental protocols  (metagenomics)</a:t>
            </a:r>
          </a:p>
          <a:p>
            <a:pPr marL="0" indent="0">
              <a:lnSpc>
                <a:spcPct val="130000"/>
              </a:lnSpc>
              <a:buNone/>
            </a:pPr>
            <a:endParaRPr lang="en-CA" sz="2800" dirty="0" smtClean="0"/>
          </a:p>
          <a:p>
            <a:pPr>
              <a:lnSpc>
                <a:spcPct val="130000"/>
              </a:lnSpc>
            </a:pPr>
            <a:endParaRPr lang="en-CA" sz="2800" dirty="0" smtClean="0"/>
          </a:p>
          <a:p>
            <a:pPr>
              <a:lnSpc>
                <a:spcPct val="130000"/>
              </a:lnSpc>
            </a:pPr>
            <a:endParaRPr lang="en-CA" sz="2800" dirty="0" smtClean="0"/>
          </a:p>
          <a:p>
            <a:pPr>
              <a:lnSpc>
                <a:spcPct val="130000"/>
              </a:lnSpc>
            </a:pPr>
            <a:r>
              <a:rPr lang="en-CA" sz="2800" dirty="0" smtClean="0"/>
              <a:t>5 WTCs recruited</a:t>
            </a:r>
          </a:p>
          <a:p>
            <a:pPr>
              <a:lnSpc>
                <a:spcPct val="130000"/>
              </a:lnSpc>
            </a:pPr>
            <a:r>
              <a:rPr lang="en-CA" sz="2800" dirty="0" smtClean="0"/>
              <a:t>5 visits in WTCs (winter)</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18</a:t>
            </a:fld>
            <a:endParaRPr lang="fr-CA" dirty="0"/>
          </a:p>
        </p:txBody>
      </p:sp>
      <p:pic>
        <p:nvPicPr>
          <p:cNvPr id="2050" name="Picture 2" descr="\\mercury\Recherche\Pneumologie\Gr_DuchaineC\Étudiants\Evelyne\Maîtrise\Congrès\Toronto\Article gradients CsCl.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3362" y="2906284"/>
            <a:ext cx="5520563" cy="1423131"/>
          </a:xfrm>
          <a:prstGeom prst="rect">
            <a:avLst/>
          </a:prstGeom>
          <a:noFill/>
          <a:ln w="28575" cmpd="sng">
            <a:solidFill>
              <a:srgbClr val="BEE56C"/>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296284"/>
      </p:ext>
    </p:extLst>
  </p:cSld>
  <p:clrMapOvr>
    <a:masterClrMapping/>
  </p:clrMapOvr>
  <mc:AlternateContent xmlns:mc="http://schemas.openxmlformats.org/markup-compatibility/2006">
    <mc:Choice xmlns:p14="http://schemas.microsoft.com/office/powerpoint/2010/main" Requires="p14">
      <p:transition spd="slow" p14:dur="2000" advTm="38222"/>
    </mc:Choice>
    <mc:Fallback>
      <p:transition spd="slow" advTm="38222"/>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1576552"/>
            <a:ext cx="6978534" cy="4398580"/>
          </a:xfrm>
        </p:spPr>
        <p:txBody>
          <a:bodyPr>
            <a:normAutofit/>
          </a:bodyPr>
          <a:lstStyle/>
          <a:p>
            <a:pPr>
              <a:lnSpc>
                <a:spcPct val="130000"/>
              </a:lnSpc>
            </a:pPr>
            <a:r>
              <a:rPr lang="en-CA" sz="2400" dirty="0" smtClean="0"/>
              <a:t>Not much with the Coriolis </a:t>
            </a:r>
          </a:p>
          <a:p>
            <a:pPr>
              <a:lnSpc>
                <a:spcPct val="130000"/>
              </a:lnSpc>
            </a:pPr>
            <a:r>
              <a:rPr lang="en-CA" sz="2400" dirty="0" smtClean="0"/>
              <a:t>Other samples to be analyzed</a:t>
            </a:r>
          </a:p>
          <a:p>
            <a:pPr>
              <a:lnSpc>
                <a:spcPct val="130000"/>
              </a:lnSpc>
            </a:pPr>
            <a:r>
              <a:rPr lang="en-CA" sz="2800" u="sng" dirty="0" smtClean="0"/>
              <a:t>HSV1 detected in samples from the ELPI+ </a:t>
            </a:r>
          </a:p>
          <a:p>
            <a:pPr lvl="1">
              <a:lnSpc>
                <a:spcPct val="130000"/>
              </a:lnSpc>
            </a:pPr>
            <a:r>
              <a:rPr lang="en-CA" sz="2400" dirty="0" smtClean="0"/>
              <a:t>First time HSV detected from any air samples</a:t>
            </a:r>
          </a:p>
          <a:p>
            <a:pPr lvl="1">
              <a:lnSpc>
                <a:spcPct val="130000"/>
              </a:lnSpc>
            </a:pPr>
            <a:r>
              <a:rPr lang="en-CA" sz="2400" dirty="0"/>
              <a:t>O</a:t>
            </a:r>
            <a:r>
              <a:rPr lang="en-CA" sz="2400" dirty="0" smtClean="0"/>
              <a:t>ver </a:t>
            </a:r>
            <a:r>
              <a:rPr lang="en-CA" sz="2400" dirty="0"/>
              <a:t>8 x 10</a:t>
            </a:r>
            <a:r>
              <a:rPr lang="en-CA" sz="2400" baseline="30000" dirty="0"/>
              <a:t>4</a:t>
            </a:r>
            <a:r>
              <a:rPr lang="en-CA" sz="2400" dirty="0"/>
              <a:t> viruses/m</a:t>
            </a:r>
            <a:r>
              <a:rPr lang="en-CA" sz="2400" baseline="30000" dirty="0"/>
              <a:t>3</a:t>
            </a:r>
            <a:r>
              <a:rPr lang="en-CA" sz="2400" dirty="0"/>
              <a:t> of </a:t>
            </a:r>
            <a:r>
              <a:rPr lang="en-CA" sz="2400" dirty="0" smtClean="0"/>
              <a:t>air</a:t>
            </a:r>
            <a:endParaRPr lang="en-CA" sz="2400" dirty="0"/>
          </a:p>
          <a:p>
            <a:pPr marL="457200" lvl="1" indent="0">
              <a:lnSpc>
                <a:spcPct val="130000"/>
              </a:lnSpc>
              <a:buNone/>
            </a:pPr>
            <a:endParaRPr lang="en-CA" sz="2000" dirty="0" smtClean="0"/>
          </a:p>
          <a:p>
            <a:pPr lvl="1">
              <a:lnSpc>
                <a:spcPct val="130000"/>
              </a:lnSpc>
            </a:pPr>
            <a:endParaRPr lang="fr-CA" dirty="0" smtClean="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19</a:t>
            </a:fld>
            <a:endParaRPr lang="fr-CA" dirty="0"/>
          </a:p>
        </p:txBody>
      </p:sp>
      <p:sp>
        <p:nvSpPr>
          <p:cNvPr id="7" name="Titre 1"/>
          <p:cNvSpPr txBox="1">
            <a:spLocks/>
          </p:cNvSpPr>
          <p:nvPr/>
        </p:nvSpPr>
        <p:spPr>
          <a:xfrm>
            <a:off x="1536699" y="128544"/>
            <a:ext cx="7323521"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kern="1200">
                <a:solidFill>
                  <a:schemeClr val="tx1"/>
                </a:solidFill>
                <a:latin typeface="+mj-lt"/>
                <a:ea typeface="+mj-ea"/>
                <a:cs typeface="+mj-cs"/>
              </a:defRPr>
            </a:lvl1pPr>
          </a:lstStyle>
          <a:p>
            <a:r>
              <a:rPr lang="en-US" sz="4400" dirty="0" smtClean="0"/>
              <a:t>Results : Molecular detection</a:t>
            </a:r>
            <a:endParaRPr lang="en-US" sz="4400" dirty="0"/>
          </a:p>
        </p:txBody>
      </p:sp>
      <p:pic>
        <p:nvPicPr>
          <p:cNvPr id="9" name="Image 8"/>
          <p:cNvPicPr>
            <a:picLocks noChangeAspect="1"/>
          </p:cNvPicPr>
          <p:nvPr/>
        </p:nvPicPr>
        <p:blipFill rotWithShape="1">
          <a:blip r:embed="rId3"/>
          <a:srcRect t="13535" r="15500" b="28250"/>
          <a:stretch/>
        </p:blipFill>
        <p:spPr>
          <a:xfrm>
            <a:off x="7242175" y="4821172"/>
            <a:ext cx="1822450" cy="1255560"/>
          </a:xfrm>
          <a:prstGeom prst="rect">
            <a:avLst/>
          </a:prstGeom>
        </p:spPr>
      </p:pic>
      <p:pic>
        <p:nvPicPr>
          <p:cNvPr id="10" name="Image 9"/>
          <p:cNvPicPr>
            <a:picLocks noChangeAspect="1"/>
          </p:cNvPicPr>
          <p:nvPr/>
        </p:nvPicPr>
        <p:blipFill>
          <a:blip r:embed="rId4"/>
          <a:stretch>
            <a:fillRect/>
          </a:stretch>
        </p:blipFill>
        <p:spPr>
          <a:xfrm>
            <a:off x="5883275" y="4821172"/>
            <a:ext cx="1202132" cy="125556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540" y="4417060"/>
            <a:ext cx="4967770" cy="1659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72863203"/>
      </p:ext>
    </p:extLst>
  </p:cSld>
  <p:clrMapOvr>
    <a:masterClrMapping/>
  </p:clrMapOvr>
  <mc:AlternateContent xmlns:mc="http://schemas.openxmlformats.org/markup-compatibility/2006">
    <mc:Choice xmlns:p14="http://schemas.microsoft.com/office/powerpoint/2010/main" Requires="p14">
      <p:transition spd="slow" p14:dur="2000" advTm="35256"/>
    </mc:Choice>
    <mc:Fallback>
      <p:transition spd="slow" advTm="35256"/>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1576552"/>
            <a:ext cx="6978534" cy="4398580"/>
          </a:xfrm>
        </p:spPr>
        <p:txBody>
          <a:bodyPr>
            <a:normAutofit/>
          </a:bodyPr>
          <a:lstStyle/>
          <a:p>
            <a:pPr>
              <a:lnSpc>
                <a:spcPct val="130000"/>
              </a:lnSpc>
            </a:pPr>
            <a:r>
              <a:rPr lang="en-CA" sz="2400" dirty="0" smtClean="0"/>
              <a:t>Developed for water samples</a:t>
            </a:r>
          </a:p>
          <a:p>
            <a:pPr>
              <a:lnSpc>
                <a:spcPct val="130000"/>
              </a:lnSpc>
            </a:pPr>
            <a:r>
              <a:rPr lang="en-CA" sz="2400" dirty="0" smtClean="0"/>
              <a:t>A lot more viruses in water than in the air</a:t>
            </a:r>
          </a:p>
          <a:p>
            <a:pPr>
              <a:lnSpc>
                <a:spcPct val="130000"/>
              </a:lnSpc>
            </a:pPr>
            <a:r>
              <a:rPr lang="en-CA" sz="2400" dirty="0" smtClean="0"/>
              <a:t>Use of a high flowrate sampler</a:t>
            </a:r>
          </a:p>
          <a:p>
            <a:pPr lvl="1">
              <a:lnSpc>
                <a:spcPct val="130000"/>
              </a:lnSpc>
            </a:pPr>
            <a:r>
              <a:rPr lang="en-CA" sz="2400" dirty="0" smtClean="0"/>
              <a:t>Very low DNA concentration</a:t>
            </a:r>
          </a:p>
          <a:p>
            <a:pPr>
              <a:lnSpc>
                <a:spcPct val="130000"/>
              </a:lnSpc>
            </a:pPr>
            <a:r>
              <a:rPr lang="en-CA" sz="2400" dirty="0" smtClean="0"/>
              <a:t>Use of a concentrator (10 times more air sampled)</a:t>
            </a:r>
          </a:p>
          <a:p>
            <a:pPr lvl="1">
              <a:lnSpc>
                <a:spcPct val="130000"/>
              </a:lnSpc>
            </a:pPr>
            <a:r>
              <a:rPr lang="en-CA" sz="2400" dirty="0" smtClean="0"/>
              <a:t>Still almost no DNA in samples…</a:t>
            </a:r>
            <a:endParaRPr lang="en-CA" sz="24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20</a:t>
            </a:fld>
            <a:endParaRPr lang="fr-CA" dirty="0"/>
          </a:p>
        </p:txBody>
      </p:sp>
      <p:sp>
        <p:nvSpPr>
          <p:cNvPr id="8" name="Titre 1"/>
          <p:cNvSpPr txBox="1">
            <a:spLocks/>
          </p:cNvSpPr>
          <p:nvPr/>
        </p:nvSpPr>
        <p:spPr>
          <a:xfrm>
            <a:off x="1536700" y="128544"/>
            <a:ext cx="7323521" cy="1143000"/>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000" kern="1200">
                <a:solidFill>
                  <a:schemeClr val="tx1"/>
                </a:solidFill>
                <a:latin typeface="+mj-lt"/>
                <a:ea typeface="+mj-ea"/>
                <a:cs typeface="+mj-cs"/>
              </a:defRPr>
            </a:lvl1pPr>
          </a:lstStyle>
          <a:p>
            <a:r>
              <a:rPr lang="en-US" sz="4400" dirty="0" smtClean="0"/>
              <a:t>Results : </a:t>
            </a:r>
            <a:r>
              <a:rPr lang="en-CA" sz="4400" dirty="0" smtClean="0"/>
              <a:t>Metagenomics</a:t>
            </a:r>
            <a:endParaRPr lang="en-CA" sz="4400" dirty="0"/>
          </a:p>
        </p:txBody>
      </p:sp>
    </p:spTree>
    <p:extLst>
      <p:ext uri="{BB962C8B-B14F-4D97-AF65-F5344CB8AC3E}">
        <p14:creationId xmlns:p14="http://schemas.microsoft.com/office/powerpoint/2010/main" val="4022275646"/>
      </p:ext>
    </p:extLst>
  </p:cSld>
  <p:clrMapOvr>
    <a:masterClrMapping/>
  </p:clrMapOvr>
  <mc:AlternateContent xmlns:mc="http://schemas.openxmlformats.org/markup-compatibility/2006">
    <mc:Choice xmlns:p14="http://schemas.microsoft.com/office/powerpoint/2010/main" Requires="p14">
      <p:transition spd="slow" p14:dur="2000" advTm="41906"/>
    </mc:Choice>
    <mc:Fallback>
      <p:transition spd="slow" advTm="41906"/>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25600" y="1576552"/>
            <a:ext cx="7234621" cy="4398580"/>
          </a:xfrm>
        </p:spPr>
        <p:txBody>
          <a:bodyPr>
            <a:normAutofit/>
          </a:bodyPr>
          <a:lstStyle/>
          <a:p>
            <a:pPr>
              <a:lnSpc>
                <a:spcPct val="130000"/>
              </a:lnSpc>
            </a:pPr>
            <a:r>
              <a:rPr lang="en-CA" sz="2400" dirty="0" smtClean="0"/>
              <a:t>Viruses in the air are more likely to end up in clusters or larger particles than viruses in water</a:t>
            </a:r>
          </a:p>
          <a:p>
            <a:pPr>
              <a:lnSpc>
                <a:spcPct val="130000"/>
              </a:lnSpc>
            </a:pPr>
            <a:r>
              <a:rPr lang="en-CA" sz="2400" dirty="0" smtClean="0"/>
              <a:t>Even if the samples are recovered in a saline buffer, the air particles may not dissolve</a:t>
            </a:r>
          </a:p>
          <a:p>
            <a:pPr>
              <a:lnSpc>
                <a:spcPct val="130000"/>
              </a:lnSpc>
            </a:pPr>
            <a:r>
              <a:rPr lang="en-CA" sz="2400" dirty="0" smtClean="0"/>
              <a:t>Viruses are lost during filtration and centrifugation steps that are supposed to isolate them based on their small size</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21</a:t>
            </a:fld>
            <a:endParaRPr lang="fr-CA" dirty="0"/>
          </a:p>
        </p:txBody>
      </p:sp>
      <p:sp>
        <p:nvSpPr>
          <p:cNvPr id="7" name="Titre 1"/>
          <p:cNvSpPr>
            <a:spLocks noGrp="1"/>
          </p:cNvSpPr>
          <p:nvPr>
            <p:ph type="title"/>
          </p:nvPr>
        </p:nvSpPr>
        <p:spPr>
          <a:xfrm>
            <a:off x="1536700" y="128544"/>
            <a:ext cx="5100585" cy="1143000"/>
          </a:xfrm>
        </p:spPr>
        <p:txBody>
          <a:bodyPr>
            <a:normAutofit/>
          </a:bodyPr>
          <a:lstStyle/>
          <a:p>
            <a:r>
              <a:rPr lang="en-US" sz="4400" dirty="0" smtClean="0"/>
              <a:t>Assumptions</a:t>
            </a:r>
            <a:endParaRPr lang="en-US" sz="4400" dirty="0"/>
          </a:p>
        </p:txBody>
      </p:sp>
    </p:spTree>
    <p:extLst>
      <p:ext uri="{BB962C8B-B14F-4D97-AF65-F5344CB8AC3E}">
        <p14:creationId xmlns:p14="http://schemas.microsoft.com/office/powerpoint/2010/main" val="87214792"/>
      </p:ext>
    </p:extLst>
  </p:cSld>
  <p:clrMapOvr>
    <a:masterClrMapping/>
  </p:clrMapOvr>
  <mc:AlternateContent xmlns:mc="http://schemas.openxmlformats.org/markup-compatibility/2006">
    <mc:Choice xmlns:p14="http://schemas.microsoft.com/office/powerpoint/2010/main" Requires="p14">
      <p:transition spd="slow" p14:dur="2000" advTm="24342"/>
    </mc:Choice>
    <mc:Fallback>
      <p:transition spd="slow" advTm="24342"/>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1789912"/>
            <a:ext cx="6978534" cy="3528848"/>
          </a:xfrm>
        </p:spPr>
        <p:txBody>
          <a:bodyPr>
            <a:normAutofit/>
          </a:bodyPr>
          <a:lstStyle/>
          <a:p>
            <a:pPr marL="0" indent="0">
              <a:buNone/>
            </a:pPr>
            <a:r>
              <a:rPr lang="en-CA" sz="2800" dirty="0" smtClean="0"/>
              <a:t>Determine at what step viruses are lost</a:t>
            </a:r>
          </a:p>
          <a:p>
            <a:pPr marL="0" indent="0">
              <a:buNone/>
            </a:pPr>
            <a:r>
              <a:rPr lang="fr-CA" sz="2800" dirty="0" smtClean="0"/>
              <a:t>	</a:t>
            </a:r>
            <a:endParaRPr lang="fr-CA" sz="2800" dirty="0" smtClean="0"/>
          </a:p>
          <a:p>
            <a:r>
              <a:rPr lang="fr-CA" sz="2800" dirty="0" smtClean="0"/>
              <a:t>F</a:t>
            </a:r>
            <a:r>
              <a:rPr lang="en-CA" sz="2800" dirty="0" err="1" smtClean="0"/>
              <a:t>iltration</a:t>
            </a:r>
            <a:r>
              <a:rPr lang="en-CA" sz="2800" dirty="0" smtClean="0"/>
              <a:t> step</a:t>
            </a:r>
          </a:p>
          <a:p>
            <a:endParaRPr lang="en-CA" sz="2800" dirty="0" smtClean="0"/>
          </a:p>
          <a:p>
            <a:r>
              <a:rPr lang="en-CA" sz="2800" dirty="0" err="1" smtClean="0"/>
              <a:t>CsCl</a:t>
            </a:r>
            <a:r>
              <a:rPr lang="en-CA" sz="2800" dirty="0" smtClean="0"/>
              <a:t> </a:t>
            </a:r>
            <a:r>
              <a:rPr lang="en-CA" sz="2800" dirty="0" smtClean="0"/>
              <a:t>gradients </a:t>
            </a:r>
            <a:r>
              <a:rPr lang="en-CA" sz="2800" dirty="0" smtClean="0"/>
              <a:t>steps</a:t>
            </a:r>
            <a:endParaRPr lang="en-CA" sz="2800" dirty="0" smtClean="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22</a:t>
            </a:fld>
            <a:endParaRPr lang="fr-CA" dirty="0"/>
          </a:p>
        </p:txBody>
      </p:sp>
      <p:sp>
        <p:nvSpPr>
          <p:cNvPr id="7" name="Titre 1"/>
          <p:cNvSpPr>
            <a:spLocks noGrp="1"/>
          </p:cNvSpPr>
          <p:nvPr>
            <p:ph type="title"/>
          </p:nvPr>
        </p:nvSpPr>
        <p:spPr>
          <a:xfrm>
            <a:off x="1536700" y="128544"/>
            <a:ext cx="5100585" cy="1143000"/>
          </a:xfrm>
        </p:spPr>
        <p:txBody>
          <a:bodyPr>
            <a:normAutofit/>
          </a:bodyPr>
          <a:lstStyle/>
          <a:p>
            <a:r>
              <a:rPr lang="en-US" sz="4400" dirty="0" smtClean="0"/>
              <a:t>Results</a:t>
            </a:r>
            <a:endParaRPr lang="en-US" sz="4400" dirty="0"/>
          </a:p>
        </p:txBody>
      </p:sp>
    </p:spTree>
    <p:extLst>
      <p:ext uri="{BB962C8B-B14F-4D97-AF65-F5344CB8AC3E}">
        <p14:creationId xmlns:p14="http://schemas.microsoft.com/office/powerpoint/2010/main" val="948091558"/>
      </p:ext>
    </p:extLst>
  </p:cSld>
  <p:clrMapOvr>
    <a:masterClrMapping/>
  </p:clrMapOvr>
  <mc:AlternateContent xmlns:mc="http://schemas.openxmlformats.org/markup-compatibility/2006">
    <mc:Choice xmlns:p14="http://schemas.microsoft.com/office/powerpoint/2010/main" Requires="p14">
      <p:transition spd="slow" p14:dur="2000" advTm="9861"/>
    </mc:Choice>
    <mc:Fallback>
      <p:transition spd="slow" advTm="9861"/>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1500352"/>
            <a:ext cx="6978534" cy="2628290"/>
          </a:xfrm>
        </p:spPr>
        <p:txBody>
          <a:bodyPr>
            <a:noAutofit/>
          </a:bodyPr>
          <a:lstStyle/>
          <a:p>
            <a:pPr>
              <a:lnSpc>
                <a:spcPct val="130000"/>
              </a:lnSpc>
            </a:pPr>
            <a:r>
              <a:rPr lang="en-CA" sz="2400" dirty="0" smtClean="0"/>
              <a:t>Surrogate phages (mimic human viruses)</a:t>
            </a:r>
          </a:p>
          <a:p>
            <a:pPr>
              <a:lnSpc>
                <a:spcPct val="130000"/>
              </a:lnSpc>
            </a:pPr>
            <a:r>
              <a:rPr lang="en-CA" sz="2400" dirty="0" smtClean="0"/>
              <a:t>Recreate conditions from air samples in a liquid media (big particles)</a:t>
            </a:r>
          </a:p>
          <a:p>
            <a:pPr>
              <a:lnSpc>
                <a:spcPct val="130000"/>
              </a:lnSpc>
            </a:pPr>
            <a:r>
              <a:rPr lang="en-CA" sz="2400" dirty="0" smtClean="0"/>
              <a:t>Test for loss of viruses compared to unfiltered sample</a:t>
            </a:r>
            <a:endParaRPr lang="fr-CA" sz="2400" dirty="0" smtClean="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23</a:t>
            </a:fld>
            <a:endParaRPr lang="fr-CA" dirty="0"/>
          </a:p>
        </p:txBody>
      </p:sp>
      <p:graphicFrame>
        <p:nvGraphicFramePr>
          <p:cNvPr id="6" name="Espace réservé du contenu 5"/>
          <p:cNvGraphicFramePr>
            <a:graphicFrameLocks/>
          </p:cNvGraphicFramePr>
          <p:nvPr>
            <p:extLst>
              <p:ext uri="{D42A27DB-BD31-4B8C-83A1-F6EECF244321}">
                <p14:modId xmlns:p14="http://schemas.microsoft.com/office/powerpoint/2010/main" val="527110118"/>
              </p:ext>
            </p:extLst>
          </p:nvPr>
        </p:nvGraphicFramePr>
        <p:xfrm>
          <a:off x="1727200" y="4161487"/>
          <a:ext cx="7259144" cy="1849120"/>
        </p:xfrm>
        <a:graphic>
          <a:graphicData uri="http://schemas.openxmlformats.org/drawingml/2006/table">
            <a:tbl>
              <a:tblPr firstRow="1" bandRow="1">
                <a:tableStyleId>{5C22544A-7EE6-4342-B048-85BDC9FD1C3A}</a:tableStyleId>
              </a:tblPr>
              <a:tblGrid>
                <a:gridCol w="1701800"/>
                <a:gridCol w="1389336"/>
                <a:gridCol w="1389336"/>
                <a:gridCol w="1389336"/>
                <a:gridCol w="1389336"/>
              </a:tblGrid>
              <a:tr h="267510">
                <a:tc>
                  <a:txBody>
                    <a:bodyPr/>
                    <a:lstStyle/>
                    <a:p>
                      <a:pPr algn="ctr"/>
                      <a:r>
                        <a:rPr lang="en-CA" noProof="0" dirty="0" smtClean="0"/>
                        <a:t>Phages/Filters</a:t>
                      </a:r>
                      <a:endParaRPr lang="en-CA" noProof="0" dirty="0"/>
                    </a:p>
                  </a:txBody>
                  <a:tcPr anchor="ctr"/>
                </a:tc>
                <a:tc>
                  <a:txBody>
                    <a:bodyPr/>
                    <a:lstStyle/>
                    <a:p>
                      <a:pPr algn="ctr"/>
                      <a:r>
                        <a:rPr lang="en-CA" noProof="0" dirty="0" smtClean="0"/>
                        <a:t>0.22 µm</a:t>
                      </a:r>
                      <a:endParaRPr lang="en-CA" noProof="0" dirty="0">
                        <a:solidFill>
                          <a:schemeClr val="accent4">
                            <a:lumMod val="50000"/>
                          </a:schemeClr>
                        </a:solidFill>
                      </a:endParaRPr>
                    </a:p>
                  </a:txBody>
                  <a:tcPr anchor="ctr"/>
                </a:tc>
                <a:tc>
                  <a:txBody>
                    <a:bodyPr/>
                    <a:lstStyle/>
                    <a:p>
                      <a:pPr algn="ctr"/>
                      <a:r>
                        <a:rPr lang="en-CA" noProof="0" dirty="0" smtClean="0"/>
                        <a:t>0.45 µm</a:t>
                      </a:r>
                      <a:endParaRPr lang="en-CA" noProof="0" dirty="0"/>
                    </a:p>
                  </a:txBody>
                  <a:tcPr anchor="ctr"/>
                </a:tc>
                <a:tc>
                  <a:txBody>
                    <a:bodyPr/>
                    <a:lstStyle/>
                    <a:p>
                      <a:pPr algn="ctr"/>
                      <a:r>
                        <a:rPr lang="en-CA" noProof="0" dirty="0" smtClean="0"/>
                        <a:t>0.8 µm</a:t>
                      </a:r>
                      <a:endParaRPr lang="en-CA" noProof="0" dirty="0"/>
                    </a:p>
                  </a:txBody>
                  <a:tcPr anchor="ctr"/>
                </a:tc>
                <a:tc>
                  <a:txBody>
                    <a:bodyPr/>
                    <a:lstStyle/>
                    <a:p>
                      <a:pPr algn="ctr"/>
                      <a:r>
                        <a:rPr lang="en-CA" noProof="0" dirty="0" smtClean="0"/>
                        <a:t>5 µm</a:t>
                      </a:r>
                      <a:endParaRPr lang="en-CA" noProof="0" dirty="0"/>
                    </a:p>
                  </a:txBody>
                  <a:tcPr anchor="ctr"/>
                </a:tc>
              </a:tr>
              <a:tr h="370840">
                <a:tc>
                  <a:txBody>
                    <a:bodyPr/>
                    <a:lstStyle/>
                    <a:p>
                      <a:r>
                        <a:rPr lang="en-CA" b="1" noProof="0" dirty="0" smtClean="0"/>
                        <a:t>MS2</a:t>
                      </a:r>
                      <a:endParaRPr lang="en-CA" b="1"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Significant</a:t>
                      </a:r>
                      <a:endParaRPr lang="en-CA" noProof="0" dirty="0"/>
                    </a:p>
                  </a:txBody>
                  <a:tcPr anchor="ctr"/>
                </a:tc>
              </a:tr>
              <a:tr h="370840">
                <a:tc>
                  <a:txBody>
                    <a:bodyPr/>
                    <a:lstStyle/>
                    <a:p>
                      <a:r>
                        <a:rPr lang="en-CA" b="1" noProof="0" dirty="0" smtClean="0"/>
                        <a:t>Phi6</a:t>
                      </a:r>
                      <a:endParaRPr lang="en-CA" b="1" noProof="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noProof="0" dirty="0" smtClean="0"/>
                        <a:t>Very small</a:t>
                      </a:r>
                    </a:p>
                  </a:txBody>
                  <a:tcPr anchor="ctr"/>
                </a:tc>
                <a:tc>
                  <a:txBody>
                    <a:bodyPr/>
                    <a:lstStyle/>
                    <a:p>
                      <a:r>
                        <a:rPr lang="en-CA" noProof="0" dirty="0" smtClean="0"/>
                        <a:t>Very small</a:t>
                      </a:r>
                      <a:endParaRPr lang="en-CA"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Significant</a:t>
                      </a:r>
                      <a:endParaRPr lang="en-CA" noProof="0" dirty="0"/>
                    </a:p>
                  </a:txBody>
                  <a:tcPr anchor="ctr"/>
                </a:tc>
              </a:tr>
              <a:tr h="370840">
                <a:tc>
                  <a:txBody>
                    <a:bodyPr/>
                    <a:lstStyle/>
                    <a:p>
                      <a:r>
                        <a:rPr lang="en-CA" b="1" noProof="0" dirty="0" smtClean="0"/>
                        <a:t>PhiX174</a:t>
                      </a:r>
                      <a:endParaRPr lang="en-CA" b="1" noProof="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noProof="0" dirty="0" smtClean="0"/>
                        <a:t>Very small</a:t>
                      </a:r>
                    </a:p>
                  </a:txBody>
                  <a:tcPr anchor="ctr"/>
                </a:tc>
                <a:tc>
                  <a:txBody>
                    <a:bodyPr/>
                    <a:lstStyle/>
                    <a:p>
                      <a:r>
                        <a:rPr lang="en-CA" noProof="0" dirty="0" smtClean="0"/>
                        <a:t>Very small</a:t>
                      </a:r>
                      <a:endParaRPr lang="en-CA"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Significant</a:t>
                      </a:r>
                      <a:endParaRPr lang="en-CA" noProof="0" dirty="0"/>
                    </a:p>
                  </a:txBody>
                  <a:tcPr anchor="ctr"/>
                </a:tc>
              </a:tr>
              <a:tr h="370840">
                <a:tc>
                  <a:txBody>
                    <a:bodyPr/>
                    <a:lstStyle/>
                    <a:p>
                      <a:r>
                        <a:rPr lang="en-CA" b="1" noProof="0" dirty="0" smtClean="0"/>
                        <a:t>PR772</a:t>
                      </a:r>
                      <a:endParaRPr lang="en-CA" b="1" noProof="0" dirty="0"/>
                    </a:p>
                  </a:txBody>
                  <a:tcPr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CA" noProof="0" dirty="0" smtClean="0"/>
                        <a:t>Very small</a:t>
                      </a:r>
                    </a:p>
                  </a:txBody>
                  <a:tcPr anchor="ctr"/>
                </a:tc>
                <a:tc>
                  <a:txBody>
                    <a:bodyPr/>
                    <a:lstStyle/>
                    <a:p>
                      <a:r>
                        <a:rPr lang="en-CA" noProof="0" dirty="0" smtClean="0"/>
                        <a:t>Very small</a:t>
                      </a:r>
                      <a:endParaRPr lang="en-CA" noProof="0" dirty="0"/>
                    </a:p>
                  </a:txBody>
                  <a:tcPr anchor="ctr"/>
                </a:tc>
                <a:tc>
                  <a:txBody>
                    <a:bodyPr/>
                    <a:lstStyle/>
                    <a:p>
                      <a:r>
                        <a:rPr lang="en-CA" noProof="0" dirty="0" smtClean="0"/>
                        <a:t>Very small</a:t>
                      </a:r>
                      <a:endParaRPr lang="en-CA" noProof="0" dirty="0"/>
                    </a:p>
                  </a:txBody>
                  <a:tcPr anchor="ctr"/>
                </a:tc>
                <a:tc>
                  <a:txBody>
                    <a:bodyPr/>
                    <a:lstStyle/>
                    <a:p>
                      <a:r>
                        <a:rPr lang="en-CA" noProof="0" dirty="0" smtClean="0"/>
                        <a:t>Significant</a:t>
                      </a:r>
                      <a:endParaRPr lang="en-CA" noProof="0" dirty="0"/>
                    </a:p>
                  </a:txBody>
                  <a:tcPr anchor="ctr"/>
                </a:tc>
              </a:tr>
            </a:tbl>
          </a:graphicData>
        </a:graphic>
      </p:graphicFrame>
      <p:sp>
        <p:nvSpPr>
          <p:cNvPr id="8" name="Titre 1"/>
          <p:cNvSpPr>
            <a:spLocks noGrp="1"/>
          </p:cNvSpPr>
          <p:nvPr>
            <p:ph type="title"/>
          </p:nvPr>
        </p:nvSpPr>
        <p:spPr>
          <a:xfrm>
            <a:off x="1536700" y="128544"/>
            <a:ext cx="5100585" cy="1143000"/>
          </a:xfrm>
        </p:spPr>
        <p:txBody>
          <a:bodyPr>
            <a:normAutofit/>
          </a:bodyPr>
          <a:lstStyle/>
          <a:p>
            <a:r>
              <a:rPr lang="en-US" sz="4400" dirty="0" smtClean="0"/>
              <a:t>Filtration Step :</a:t>
            </a:r>
            <a:endParaRPr lang="en-US" sz="4400" dirty="0"/>
          </a:p>
        </p:txBody>
      </p:sp>
      <p:pic>
        <p:nvPicPr>
          <p:cNvPr id="9" name="Image 8"/>
          <p:cNvPicPr>
            <a:picLocks noChangeAspect="1"/>
          </p:cNvPicPr>
          <p:nvPr/>
        </p:nvPicPr>
        <p:blipFill rotWithShape="1">
          <a:blip r:embed="rId3"/>
          <a:srcRect t="17911" b="7304"/>
          <a:stretch/>
        </p:blipFill>
        <p:spPr>
          <a:xfrm>
            <a:off x="7213600" y="139700"/>
            <a:ext cx="1866900" cy="1054100"/>
          </a:xfrm>
          <a:prstGeom prst="rect">
            <a:avLst/>
          </a:prstGeom>
        </p:spPr>
      </p:pic>
    </p:spTree>
    <p:extLst>
      <p:ext uri="{BB962C8B-B14F-4D97-AF65-F5344CB8AC3E}">
        <p14:creationId xmlns:p14="http://schemas.microsoft.com/office/powerpoint/2010/main" val="1684976387"/>
      </p:ext>
    </p:extLst>
  </p:cSld>
  <p:clrMapOvr>
    <a:masterClrMapping/>
  </p:clrMapOvr>
  <mc:AlternateContent xmlns:mc="http://schemas.openxmlformats.org/markup-compatibility/2006">
    <mc:Choice xmlns:p14="http://schemas.microsoft.com/office/powerpoint/2010/main" Requires="p14">
      <p:transition spd="slow" p14:dur="2000" advTm="33078"/>
    </mc:Choice>
    <mc:Fallback>
      <p:transition spd="slow" advTm="33078"/>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2054231"/>
            <a:ext cx="6978534" cy="3477889"/>
          </a:xfrm>
        </p:spPr>
        <p:txBody>
          <a:bodyPr>
            <a:normAutofit/>
          </a:bodyPr>
          <a:lstStyle/>
          <a:p>
            <a:pPr marL="0" indent="0">
              <a:lnSpc>
                <a:spcPct val="130000"/>
              </a:lnSpc>
              <a:buNone/>
            </a:pPr>
            <a:r>
              <a:rPr lang="en-CA" sz="2800" b="1" u="sng" dirty="0" smtClean="0"/>
              <a:t>Conclusions:</a:t>
            </a:r>
          </a:p>
          <a:p>
            <a:pPr>
              <a:lnSpc>
                <a:spcPct val="130000"/>
              </a:lnSpc>
            </a:pPr>
            <a:r>
              <a:rPr lang="en-CA" sz="2400" dirty="0" smtClean="0"/>
              <a:t>Filtration on 0,22 </a:t>
            </a:r>
            <a:r>
              <a:rPr lang="el-GR" sz="2400" dirty="0" smtClean="0"/>
              <a:t>µ</a:t>
            </a:r>
            <a:r>
              <a:rPr lang="en-CA" sz="2400" dirty="0" smtClean="0"/>
              <a:t>m filter does not affect the results</a:t>
            </a:r>
            <a:endParaRPr lang="fr-CA" sz="2400" dirty="0"/>
          </a:p>
          <a:p>
            <a:pPr>
              <a:lnSpc>
                <a:spcPct val="130000"/>
              </a:lnSpc>
            </a:pPr>
            <a:r>
              <a:rPr lang="en-CA" sz="2400" dirty="0" smtClean="0"/>
              <a:t>BUT viruses can still be on larger particles that are lost during centrifugation steps (particles smaller than 0,22 </a:t>
            </a:r>
            <a:r>
              <a:rPr lang="el-GR" sz="2400" dirty="0"/>
              <a:t>µ</a:t>
            </a:r>
            <a:r>
              <a:rPr lang="en-CA" sz="2400" dirty="0" smtClean="0"/>
              <a:t>m but still larger than viruses)</a:t>
            </a:r>
            <a:endParaRPr lang="en-CA" sz="24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24</a:t>
            </a:fld>
            <a:endParaRPr lang="fr-CA" dirty="0"/>
          </a:p>
        </p:txBody>
      </p:sp>
      <p:sp>
        <p:nvSpPr>
          <p:cNvPr id="8" name="Titre 1"/>
          <p:cNvSpPr>
            <a:spLocks noGrp="1"/>
          </p:cNvSpPr>
          <p:nvPr>
            <p:ph type="title"/>
          </p:nvPr>
        </p:nvSpPr>
        <p:spPr>
          <a:xfrm>
            <a:off x="1536700" y="128544"/>
            <a:ext cx="5100585" cy="1143000"/>
          </a:xfrm>
        </p:spPr>
        <p:txBody>
          <a:bodyPr>
            <a:normAutofit/>
          </a:bodyPr>
          <a:lstStyle/>
          <a:p>
            <a:r>
              <a:rPr lang="en-US" sz="4400" dirty="0" smtClean="0"/>
              <a:t>Filtration Step :</a:t>
            </a:r>
            <a:endParaRPr lang="en-US" sz="4400" dirty="0"/>
          </a:p>
        </p:txBody>
      </p:sp>
    </p:spTree>
    <p:extLst>
      <p:ext uri="{BB962C8B-B14F-4D97-AF65-F5344CB8AC3E}">
        <p14:creationId xmlns:p14="http://schemas.microsoft.com/office/powerpoint/2010/main" val="3494108305"/>
      </p:ext>
    </p:extLst>
  </p:cSld>
  <p:clrMapOvr>
    <a:masterClrMapping/>
  </p:clrMapOvr>
  <mc:AlternateContent xmlns:mc="http://schemas.openxmlformats.org/markup-compatibility/2006">
    <mc:Choice xmlns:p14="http://schemas.microsoft.com/office/powerpoint/2010/main" Requires="p14">
      <p:transition spd="slow" p14:dur="2000" advTm="32483"/>
    </mc:Choice>
    <mc:Fallback>
      <p:transition spd="slow" advTm="32483"/>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6" y="2048992"/>
            <a:ext cx="7262313" cy="2782088"/>
          </a:xfrm>
        </p:spPr>
        <p:txBody>
          <a:bodyPr>
            <a:normAutofit/>
          </a:bodyPr>
          <a:lstStyle/>
          <a:p>
            <a:pPr>
              <a:lnSpc>
                <a:spcPct val="130000"/>
              </a:lnSpc>
            </a:pPr>
            <a:r>
              <a:rPr lang="en-CA" sz="2800" dirty="0"/>
              <a:t>New field samples were taken</a:t>
            </a:r>
          </a:p>
          <a:p>
            <a:pPr>
              <a:lnSpc>
                <a:spcPct val="130000"/>
              </a:lnSpc>
            </a:pPr>
            <a:r>
              <a:rPr lang="en-CA" sz="2800" dirty="0"/>
              <a:t>Treating samples without the </a:t>
            </a:r>
            <a:r>
              <a:rPr lang="en-CA" sz="2800" dirty="0" err="1"/>
              <a:t>CsCl</a:t>
            </a:r>
            <a:r>
              <a:rPr lang="en-CA" sz="2800" dirty="0"/>
              <a:t> centrifugations steps (only filtration)</a:t>
            </a:r>
          </a:p>
          <a:p>
            <a:pPr>
              <a:lnSpc>
                <a:spcPct val="130000"/>
              </a:lnSpc>
            </a:pPr>
            <a:r>
              <a:rPr lang="en-CA" sz="2800" dirty="0"/>
              <a:t>We will see soon!</a:t>
            </a:r>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25</a:t>
            </a:fld>
            <a:endParaRPr lang="fr-CA" dirty="0"/>
          </a:p>
        </p:txBody>
      </p:sp>
      <p:sp>
        <p:nvSpPr>
          <p:cNvPr id="7" name="Titre 1"/>
          <p:cNvSpPr>
            <a:spLocks noGrp="1"/>
          </p:cNvSpPr>
          <p:nvPr>
            <p:ph type="title"/>
          </p:nvPr>
        </p:nvSpPr>
        <p:spPr>
          <a:xfrm>
            <a:off x="1536700" y="128544"/>
            <a:ext cx="5100585" cy="1143000"/>
          </a:xfrm>
        </p:spPr>
        <p:txBody>
          <a:bodyPr>
            <a:normAutofit/>
          </a:bodyPr>
          <a:lstStyle/>
          <a:p>
            <a:r>
              <a:rPr lang="en-US" sz="4400" dirty="0" err="1" smtClean="0"/>
              <a:t>CsCl</a:t>
            </a:r>
            <a:r>
              <a:rPr lang="en-US" sz="4400" dirty="0" smtClean="0"/>
              <a:t> gradients step :</a:t>
            </a:r>
            <a:endParaRPr lang="en-US" sz="4400" dirty="0"/>
          </a:p>
        </p:txBody>
      </p:sp>
    </p:spTree>
    <p:extLst>
      <p:ext uri="{BB962C8B-B14F-4D97-AF65-F5344CB8AC3E}">
        <p14:creationId xmlns:p14="http://schemas.microsoft.com/office/powerpoint/2010/main" val="319781791"/>
      </p:ext>
    </p:extLst>
  </p:cSld>
  <p:clrMapOvr>
    <a:masterClrMapping/>
  </p:clrMapOvr>
  <mc:AlternateContent xmlns:mc="http://schemas.openxmlformats.org/markup-compatibility/2006">
    <mc:Choice xmlns:p14="http://schemas.microsoft.com/office/powerpoint/2010/main" Requires="p14">
      <p:transition spd="slow" p14:dur="2000" advTm="17085"/>
    </mc:Choice>
    <mc:Fallback>
      <p:transition spd="slow" advTm="17085"/>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881687" y="1576552"/>
            <a:ext cx="6978534" cy="4398580"/>
          </a:xfrm>
        </p:spPr>
        <p:txBody>
          <a:bodyPr>
            <a:normAutofit/>
          </a:bodyPr>
          <a:lstStyle/>
          <a:p>
            <a:pPr>
              <a:lnSpc>
                <a:spcPct val="130000"/>
              </a:lnSpc>
            </a:pPr>
            <a:r>
              <a:rPr lang="en-CA" sz="2800" dirty="0" smtClean="0"/>
              <a:t>Visits of WTCs during summer</a:t>
            </a:r>
          </a:p>
          <a:p>
            <a:pPr>
              <a:lnSpc>
                <a:spcPct val="130000"/>
              </a:lnSpc>
            </a:pPr>
            <a:r>
              <a:rPr lang="en-CA" sz="2800" dirty="0" smtClean="0"/>
              <a:t>Adjust (for the last time we hope) metagenomics protocols and sequence the samples</a:t>
            </a:r>
          </a:p>
          <a:p>
            <a:pPr>
              <a:lnSpc>
                <a:spcPct val="130000"/>
              </a:lnSpc>
            </a:pPr>
            <a:r>
              <a:rPr lang="en-CA" sz="2800" dirty="0" smtClean="0"/>
              <a:t>Analysis of the new results</a:t>
            </a:r>
          </a:p>
          <a:p>
            <a:pPr lvl="1">
              <a:lnSpc>
                <a:spcPct val="130000"/>
              </a:lnSpc>
              <a:buFont typeface="Arial"/>
              <a:buChar char="•"/>
            </a:pPr>
            <a:endParaRPr lang="fr-CA"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26</a:t>
            </a:fld>
            <a:endParaRPr lang="fr-CA" dirty="0"/>
          </a:p>
        </p:txBody>
      </p:sp>
      <p:sp>
        <p:nvSpPr>
          <p:cNvPr id="7" name="Titre 1"/>
          <p:cNvSpPr>
            <a:spLocks noGrp="1"/>
          </p:cNvSpPr>
          <p:nvPr>
            <p:ph type="title"/>
          </p:nvPr>
        </p:nvSpPr>
        <p:spPr>
          <a:xfrm>
            <a:off x="1536700" y="128544"/>
            <a:ext cx="5100585" cy="1143000"/>
          </a:xfrm>
        </p:spPr>
        <p:txBody>
          <a:bodyPr>
            <a:normAutofit/>
          </a:bodyPr>
          <a:lstStyle/>
          <a:p>
            <a:r>
              <a:rPr lang="en-US" sz="4400" dirty="0" smtClean="0"/>
              <a:t>What remains</a:t>
            </a:r>
            <a:endParaRPr lang="en-US" sz="4400" dirty="0"/>
          </a:p>
        </p:txBody>
      </p:sp>
    </p:spTree>
    <p:extLst>
      <p:ext uri="{BB962C8B-B14F-4D97-AF65-F5344CB8AC3E}">
        <p14:creationId xmlns:p14="http://schemas.microsoft.com/office/powerpoint/2010/main" val="63779810"/>
      </p:ext>
    </p:extLst>
  </p:cSld>
  <p:clrMapOvr>
    <a:masterClrMapping/>
  </p:clrMapOvr>
  <mc:AlternateContent xmlns:mc="http://schemas.openxmlformats.org/markup-compatibility/2006">
    <mc:Choice xmlns:p14="http://schemas.microsoft.com/office/powerpoint/2010/main" Requires="p14">
      <p:transition spd="slow" p14:dur="2000" advTm="18738"/>
    </mc:Choice>
    <mc:Fallback>
      <p:transition spd="slow" advTm="18738"/>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08266" y="1726049"/>
            <a:ext cx="6978534" cy="3242192"/>
          </a:xfrm>
        </p:spPr>
        <p:txBody>
          <a:bodyPr>
            <a:normAutofit fontScale="92500" lnSpcReduction="10000"/>
          </a:bodyPr>
          <a:lstStyle/>
          <a:p>
            <a:pPr>
              <a:lnSpc>
                <a:spcPct val="130000"/>
              </a:lnSpc>
            </a:pPr>
            <a:r>
              <a:rPr lang="en-CA" sz="2400" dirty="0" smtClean="0"/>
              <a:t>Not many viruses found in WTCs air so far</a:t>
            </a:r>
          </a:p>
          <a:p>
            <a:pPr>
              <a:lnSpc>
                <a:spcPct val="130000"/>
              </a:lnSpc>
            </a:pPr>
            <a:endParaRPr lang="en-CA" sz="2400" dirty="0" smtClean="0"/>
          </a:p>
          <a:p>
            <a:pPr>
              <a:lnSpc>
                <a:spcPct val="130000"/>
              </a:lnSpc>
            </a:pPr>
            <a:r>
              <a:rPr lang="en-CA" sz="2400" dirty="0" smtClean="0"/>
              <a:t>I’ve got herpes !! (in my samples)</a:t>
            </a:r>
          </a:p>
          <a:p>
            <a:pPr lvl="1">
              <a:lnSpc>
                <a:spcPct val="130000"/>
              </a:lnSpc>
            </a:pPr>
            <a:r>
              <a:rPr lang="en-CA" sz="2000" dirty="0" smtClean="0"/>
              <a:t>First HSV1 occupational exposure</a:t>
            </a:r>
          </a:p>
          <a:p>
            <a:pPr>
              <a:lnSpc>
                <a:spcPct val="130000"/>
              </a:lnSpc>
            </a:pPr>
            <a:endParaRPr lang="en-CA" sz="2400" dirty="0" smtClean="0"/>
          </a:p>
          <a:p>
            <a:pPr>
              <a:lnSpc>
                <a:spcPct val="130000"/>
              </a:lnSpc>
            </a:pPr>
            <a:r>
              <a:rPr lang="en-CA" sz="2400" dirty="0" smtClean="0"/>
              <a:t>Developing a new metagenomics method for air sampling</a:t>
            </a:r>
          </a:p>
          <a:p>
            <a:pPr marL="0" indent="0">
              <a:lnSpc>
                <a:spcPct val="130000"/>
              </a:lnSpc>
              <a:buNone/>
            </a:pPr>
            <a:endParaRPr lang="en-CA" sz="2400" dirty="0" smtClean="0">
              <a:solidFill>
                <a:srgbClr val="FF0000"/>
              </a:solidFill>
            </a:endParaRPr>
          </a:p>
          <a:p>
            <a:pPr>
              <a:lnSpc>
                <a:spcPct val="130000"/>
              </a:lnSpc>
            </a:pPr>
            <a:endParaRPr lang="en-CA" sz="2400" dirty="0"/>
          </a:p>
          <a:p>
            <a:pPr>
              <a:lnSpc>
                <a:spcPct val="130000"/>
              </a:lnSpc>
            </a:pPr>
            <a:endParaRPr lang="en-CA" sz="2400"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27</a:t>
            </a:fld>
            <a:endParaRPr lang="fr-CA" dirty="0"/>
          </a:p>
        </p:txBody>
      </p:sp>
      <p:sp>
        <p:nvSpPr>
          <p:cNvPr id="7" name="Titre 1"/>
          <p:cNvSpPr>
            <a:spLocks noGrp="1"/>
          </p:cNvSpPr>
          <p:nvPr>
            <p:ph type="title"/>
          </p:nvPr>
        </p:nvSpPr>
        <p:spPr>
          <a:xfrm>
            <a:off x="1567180" y="128544"/>
            <a:ext cx="3477260" cy="1143000"/>
          </a:xfrm>
        </p:spPr>
        <p:txBody>
          <a:bodyPr>
            <a:normAutofit/>
          </a:bodyPr>
          <a:lstStyle/>
          <a:p>
            <a:r>
              <a:rPr lang="en-US" sz="4400" dirty="0" smtClean="0"/>
              <a:t>Conclusions</a:t>
            </a:r>
            <a:endParaRPr lang="en-US" sz="4400" dirty="0"/>
          </a:p>
        </p:txBody>
      </p:sp>
    </p:spTree>
    <p:extLst>
      <p:ext uri="{BB962C8B-B14F-4D97-AF65-F5344CB8AC3E}">
        <p14:creationId xmlns:p14="http://schemas.microsoft.com/office/powerpoint/2010/main" val="2882745041"/>
      </p:ext>
    </p:extLst>
  </p:cSld>
  <p:clrMapOvr>
    <a:masterClrMapping/>
  </p:clrMapOvr>
  <mc:AlternateContent xmlns:mc="http://schemas.openxmlformats.org/markup-compatibility/2006">
    <mc:Choice xmlns:p14="http://schemas.microsoft.com/office/powerpoint/2010/main" Requires="p14">
      <p:transition spd="slow" p14:dur="2000" advTm="46057"/>
    </mc:Choice>
    <mc:Fallback>
      <p:transition spd="slow" advTm="46057"/>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CA" sz="4400" dirty="0" smtClean="0"/>
              <a:t>Acknowledgements</a:t>
            </a:r>
            <a:r>
              <a:rPr lang="fr-CA" sz="4400" dirty="0" smtClean="0"/>
              <a:t> </a:t>
            </a:r>
            <a:endParaRPr lang="fr-CA" sz="4400" dirty="0"/>
          </a:p>
        </p:txBody>
      </p:sp>
      <p:sp>
        <p:nvSpPr>
          <p:cNvPr id="3" name="Espace réservé du contenu 2"/>
          <p:cNvSpPr>
            <a:spLocks noGrp="1"/>
          </p:cNvSpPr>
          <p:nvPr>
            <p:ph idx="1"/>
          </p:nvPr>
        </p:nvSpPr>
        <p:spPr>
          <a:xfrm>
            <a:off x="1606666" y="1413165"/>
            <a:ext cx="7309610" cy="2008908"/>
          </a:xfrm>
        </p:spPr>
        <p:txBody>
          <a:bodyPr>
            <a:noAutofit/>
          </a:bodyPr>
          <a:lstStyle/>
          <a:p>
            <a:pPr>
              <a:lnSpc>
                <a:spcPct val="130000"/>
              </a:lnSpc>
            </a:pPr>
            <a:r>
              <a:rPr lang="en-CA" sz="2400" dirty="0" smtClean="0"/>
              <a:t>Pre Caroline Duchaine (supervisor)</a:t>
            </a:r>
          </a:p>
          <a:p>
            <a:pPr>
              <a:lnSpc>
                <a:spcPct val="130000"/>
              </a:lnSpc>
            </a:pPr>
            <a:r>
              <a:rPr lang="en-CA" sz="2400" dirty="0" smtClean="0"/>
              <a:t>Pre </a:t>
            </a:r>
            <a:r>
              <a:rPr lang="en-CA" sz="2400" dirty="0"/>
              <a:t>Caroline </a:t>
            </a:r>
            <a:r>
              <a:rPr lang="en-CA" sz="2400" dirty="0" err="1" smtClean="0"/>
              <a:t>Duchaine’s</a:t>
            </a:r>
            <a:r>
              <a:rPr lang="en-CA" sz="2400" dirty="0" smtClean="0"/>
              <a:t> </a:t>
            </a:r>
            <a:r>
              <a:rPr lang="en-CA" sz="2400" dirty="0"/>
              <a:t>team</a:t>
            </a:r>
          </a:p>
          <a:p>
            <a:pPr>
              <a:lnSpc>
                <a:spcPct val="130000"/>
              </a:lnSpc>
            </a:pPr>
            <a:r>
              <a:rPr lang="en-CA" sz="2400" dirty="0" smtClean="0"/>
              <a:t>Dr Alexander Culley (co-supervisor)</a:t>
            </a:r>
          </a:p>
          <a:p>
            <a:pPr>
              <a:lnSpc>
                <a:spcPct val="130000"/>
              </a:lnSpc>
            </a:pPr>
            <a:r>
              <a:rPr lang="en-CA" sz="2400" dirty="0" smtClean="0"/>
              <a:t>Dre Vani Mohit (Postdoc student)</a:t>
            </a:r>
          </a:p>
          <a:p>
            <a:pPr>
              <a:lnSpc>
                <a:spcPct val="130000"/>
              </a:lnSpc>
            </a:pPr>
            <a:r>
              <a:rPr lang="en-CA" sz="2400" dirty="0" smtClean="0"/>
              <a:t>Funding agencies</a:t>
            </a:r>
          </a:p>
          <a:p>
            <a:pPr lvl="1">
              <a:lnSpc>
                <a:spcPct val="130000"/>
              </a:lnSpc>
            </a:pPr>
            <a:r>
              <a:rPr lang="en-CA" sz="2400" dirty="0" smtClean="0"/>
              <a:t>IRSST (scholarship and</a:t>
            </a:r>
            <a:br>
              <a:rPr lang="en-CA" sz="2400" dirty="0" smtClean="0"/>
            </a:br>
            <a:r>
              <a:rPr lang="en-CA" sz="2400" dirty="0" smtClean="0"/>
              <a:t>study funding)</a:t>
            </a:r>
          </a:p>
          <a:p>
            <a:pPr lvl="1">
              <a:lnSpc>
                <a:spcPct val="130000"/>
              </a:lnSpc>
            </a:pPr>
            <a:r>
              <a:rPr lang="en-CA" sz="2400" dirty="0" smtClean="0"/>
              <a:t>J.D. </a:t>
            </a:r>
            <a:r>
              <a:rPr lang="en-CA" sz="2400" dirty="0" err="1" smtClean="0"/>
              <a:t>Bégin</a:t>
            </a:r>
            <a:r>
              <a:rPr lang="en-CA" sz="2400" dirty="0" smtClean="0"/>
              <a:t> Foundation</a:t>
            </a:r>
          </a:p>
        </p:txBody>
      </p:sp>
      <p:sp>
        <p:nvSpPr>
          <p:cNvPr id="4" name="Espace réservé du pied de page 3"/>
          <p:cNvSpPr>
            <a:spLocks noGrp="1"/>
          </p:cNvSpPr>
          <p:nvPr>
            <p:ph type="ftr" sz="quarter" idx="3"/>
          </p:nvPr>
        </p:nvSpPr>
        <p:spPr/>
        <p:txBody>
          <a:bodyPr/>
          <a:lstStyle/>
          <a:p>
            <a:pPr algn="r"/>
            <a:r>
              <a:rPr lang="fr-FR" smtClean="0"/>
              <a:t>www.bioaerosols.ulaval.ca</a:t>
            </a:r>
            <a:endParaRPr lang="fr-CA"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28</a:t>
            </a:fld>
            <a:endParaRPr lang="fr-CA" dirty="0"/>
          </a:p>
        </p:txBody>
      </p:sp>
      <p:sp>
        <p:nvSpPr>
          <p:cNvPr id="6" name="AutoShape 2" descr="data:image/png;base64,iVBORw0KGgoAAAANSUhEUgAAAGMAAABHCAMAAAAk2AmHAAABAlBMVEX///8FMmDJmQnIlwD///sAKlwAMF////kALl7///0ALF1rfY8AI1n///j///Dt8OH///L+/OfS2tCVpKv8+trHlAAAJlr//uj48sn9/OTu3p1ldYj799MAIln8+9/17b/e49fUrT4AGVUqUnbQpSnz9OBDXXoAFlW4wbzWsU7x5bGlr7FPZX/19uYUPGbcvl3w5KijiTHp1pLp69TTrUfWsTp/j5qInKXNoSFwiJkkQlq9qnDjy33QphcADlQ4VXVRbYfDzcXs6scfRm2msKjQ1b/e3b/L0b/ewWwAAE+bq6xzhpDdvlvm6uJbeY8MO2bEzc6Tm6F1cVdaV1GGeDTMvIW3+1HsAAAGu0lEQVRYhe2Yi3LiyBWGEegOanWLRkhCNAIMFggwi2eE2eAAo5lZj284yeb9X2VPi4vx2sJZj5OqVPmvUllg6E/n3k0u96EPfehD/1sphqEoiqH9d1bXNMNAeHgHMs0hUbCivS9JFBUDBw9R+aa27HYHxTh6CBDGyvsRNEUR76J4sLZLkqSDJLuUDKYrhIx3IkAIcDBL1rouC1yyzC9VUkdFC6H3MEU0sGHNJFveAEDrdbJWdVtSVbs+NQkSfx5hRjdrew8Q5FHSvp+Vo38U27Kttu7D4c9CRMWaCQeE1FWj9iC+DobWQ9y2S6Pyz0LEoFtShT9LVnU5mZkImVFSksoIvx2giTkRI6v7HALaBsOMkx/W2wOvGOadIio4egnBrbG7EAy0Kg5M9MZqVJC1fDBymmEmLxoCkkYzAg67j8nb6sRQrMU65IwgkwGmzBAi5v2KPPs+JgS9ghDxaiFJU4wxKmcRUlOmBFeDCD81RFMIbXjkeC5o6G5gC2q7bAXRQj/CUJNVFePAfMIQietMTj67RxkaxrENK+jCojuSjyDgI0sTmqNxyNCI7/XylflxhoHK0vY59eMIQS6Bt54gchqd5wuFiuceS2kFPaxfWfoAUh8i6P1c269j/6qSL1w2nifCgZC53MQA2qu6TardnV6qS7tYSKV6SZJPrSqC7IIsTlu9gZHzqZAvNB14J7NuRBJtFpaFpN1uj9J7freW9fqgHM44RNZb7ftyVL4XfoSEjueghu8iETPK+ifA6DnU8bNMEZHV3jCk4t1waNbS57bIcFgsLUJCqmEdENIg7BCXEGJG1/PmRQGUb3qUkP6nk4s818nJhccyGBgtbWHLMA1jmDJkCytoWRxiSKKwBRaWSRUEPnL9y0ohXRTifEapB7zty/w4g6Fhsy7sGaK2YyADTy0CNckZ9RgAQRiFVrXRhCULlc3ClT6bFFJkoVKpXPSrGa4yYI09QxEf7TDuIKwBhEBSF6brWoMR1E/0b45oTia3QKmc+bQ/mfBwnMwnE6+R0U4MPJMeGZpo7uzQFFwdlhNZleV6VEXBAOavbP+LP/OVzxjt5/Nz6mKXOZfwVq9BqeNmuepu3wOf2IE0jVjdugqxUBcBwdaipMqC/E945osxBN91+3OHiDmN9QspNrsXawfzgsdD7Ox8lcNmbRMpfRlg7IbFtV2Xf8+nrho3HNdlPFUVNocKvJj72RNYRLEkHPrqkYGsbfXrgwDlsGtaq/Ly900KXTR7c48yqDnMbrlpE5o9t/DGN/vc3TOQgsJdwsmrqiEqyGUupNE2USHktw3IVcQuecgbGbFIGcFAP/SVsmdopFza/WMQdBjig5g4n7flwDlzn2iukyZao3OEcbBHyGQIdjcOA8ZchFh/clLZFWG+T0XmccZZZht5znj0FVEOGLAtSQY35RVQXNbwrj4XKmkJesygc2BU5v6R4fEnX2mPdogHDJU3RUnVlx3qQGn41JlvGcg/44wxha1AFsMwn8RceckOVViktsrC30PvcszAFurwpQt9Nmz0OGPi+y7JgogkVuWXGI/xUOWpVZNgQMrSr3+7rHwaOz71x810ZjDSb26ai+fRrI2JSMLRAeMg5js71OQrY+dRt3Xa+vWXAs/T3tlVj/eo/MTBhMN4+C8++1kMDQ/3GxEe8+fxkGaMGsT3A+vc6RW2tcETGHoUy5HGp22SZTNyCp6WDnyFO9sZ5e7jIa8oFCSDWNNJflccQOqNHZwbOpNtm7/KSi0DzjTWj0cGqnaKGwbU9C4eixAGKnOryPXT4uCq5K8avCYU5syhLOHNif/ivkRUgjtEUNzansoWRdBm8N4XizfdrRPVpDa9BgWY+I3J/LbXvL2d9B0f80RSqDP2xp7nNWiWo2I4Vgx3bRFqQNpusOBO2henqku6VJ+CMxB1qO/zxHL2hY3gte84GQg4D1zHHVQ1Z9Jr+yt5PfUZHxHgXK7/fOeuwdYqhnljxq1XGPbNF/eNZzTNDYUZcqud+IetZtoiS63iF/rmYyDMt1G7bBJ3FSdZm11ZXYa+8/aTuYaqUasFhwIXBdPu2tafc1QhPvePbphfhZBObOv1dhytgiCc1rqJ8JRiJ9df2E/+8qNVO1OeqULSrcWz6WzZTg5skErL787L1fWX5NLVciSpaXWoB5HXgVv8zadvPcY+sQQ6yKrYtqXd+nJajvLi5utvlO+h3kUGYtSKauv6qX56qp6W6qfrRe3rty+UvXKQ/CvSeGM9/x4E3+H69v0b/D33KTHeyYa9FDhfwBR1+QWd/F1+qvrQh/7f9AfAmMNlJ/ThBgAAAABJRU5ErkJggg=="/>
          <p:cNvSpPr>
            <a:spLocks noChangeAspect="1" noChangeArrowheads="1"/>
          </p:cNvSpPr>
          <p:nvPr/>
        </p:nvSpPr>
        <p:spPr bwMode="auto">
          <a:xfrm>
            <a:off x="155575" y="-403225"/>
            <a:ext cx="1181100" cy="8477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028" name="Picture 4" descr="http://www.irsst.qc.ca/media/images/irss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1392" y="128544"/>
            <a:ext cx="1624016" cy="116562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brieve01\Desktop\LABO C.DUCHAINE 20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5635" y="3717713"/>
            <a:ext cx="3529773" cy="2225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126272"/>
      </p:ext>
    </p:extLst>
  </p:cSld>
  <p:clrMapOvr>
    <a:masterClrMapping/>
  </p:clrMapOvr>
  <mc:AlternateContent xmlns:mc="http://schemas.openxmlformats.org/markup-compatibility/2006">
    <mc:Choice xmlns:p14="http://schemas.microsoft.com/office/powerpoint/2010/main" Requires="p14">
      <p:transition spd="slow" p14:dur="2000" advTm="13201"/>
    </mc:Choice>
    <mc:Fallback>
      <p:transition spd="slow" advTm="13201"/>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smtClean="0"/>
              <a:t>Visit</a:t>
            </a:r>
            <a:r>
              <a:rPr lang="fr-CA" dirty="0" smtClean="0"/>
              <a:t> </a:t>
            </a:r>
            <a:r>
              <a:rPr lang="fr-CA" dirty="0" err="1" smtClean="0"/>
              <a:t>our</a:t>
            </a:r>
            <a:r>
              <a:rPr lang="fr-CA" dirty="0" smtClean="0"/>
              <a:t> </a:t>
            </a:r>
            <a:r>
              <a:rPr lang="fr-CA" dirty="0" err="1" smtClean="0"/>
              <a:t>website</a:t>
            </a:r>
            <a:r>
              <a:rPr lang="fr-CA" dirty="0" smtClean="0"/>
              <a:t>!</a:t>
            </a:r>
            <a:endParaRPr lang="fr-CA" dirty="0"/>
          </a:p>
        </p:txBody>
      </p:sp>
      <p:sp>
        <p:nvSpPr>
          <p:cNvPr id="3" name="Espace réservé du contenu 2"/>
          <p:cNvSpPr>
            <a:spLocks noGrp="1"/>
          </p:cNvSpPr>
          <p:nvPr>
            <p:ph idx="1"/>
          </p:nvPr>
        </p:nvSpPr>
        <p:spPr/>
        <p:txBody>
          <a:bodyPr/>
          <a:lstStyle/>
          <a:p>
            <a:endParaRPr lang="fr-CA" dirty="0" smtClean="0">
              <a:hlinkClick r:id="rId2"/>
            </a:endParaRPr>
          </a:p>
          <a:p>
            <a:endParaRPr lang="fr-CA" dirty="0">
              <a:hlinkClick r:id="rId2"/>
            </a:endParaRPr>
          </a:p>
          <a:p>
            <a:r>
              <a:rPr lang="fr-CA" dirty="0" smtClean="0">
                <a:hlinkClick r:id="rId2"/>
              </a:rPr>
              <a:t>http</a:t>
            </a:r>
            <a:r>
              <a:rPr lang="fr-CA" dirty="0">
                <a:hlinkClick r:id="rId2"/>
              </a:rPr>
              <a:t>://www.bioaerosols.ulaval.ca</a:t>
            </a:r>
            <a:r>
              <a:rPr lang="fr-CA" dirty="0" smtClean="0">
                <a:hlinkClick r:id="rId2"/>
              </a:rPr>
              <a:t>/</a:t>
            </a:r>
            <a:endParaRPr lang="fr-CA" dirty="0" smtClean="0"/>
          </a:p>
          <a:p>
            <a:endParaRPr lang="fr-CA" dirty="0"/>
          </a:p>
          <a:p>
            <a:endParaRPr lang="fr-CA" dirty="0"/>
          </a:p>
        </p:txBody>
      </p:sp>
      <p:sp>
        <p:nvSpPr>
          <p:cNvPr id="4" name="Espace réservé du pied de page 3"/>
          <p:cNvSpPr>
            <a:spLocks noGrp="1"/>
          </p:cNvSpPr>
          <p:nvPr>
            <p:ph type="ftr" sz="quarter" idx="3"/>
          </p:nvPr>
        </p:nvSpPr>
        <p:spPr/>
        <p:txBody>
          <a:bodyPr/>
          <a:lstStyle/>
          <a:p>
            <a:pPr algn="r"/>
            <a:r>
              <a:rPr lang="fr-FR" smtClean="0"/>
              <a:t>www.bioaerosols.ulaval.ca</a:t>
            </a:r>
            <a:endParaRPr lang="fr-CA" dirty="0"/>
          </a:p>
        </p:txBody>
      </p:sp>
      <p:sp>
        <p:nvSpPr>
          <p:cNvPr id="5" name="Espace réservé du numéro de diapositive 4"/>
          <p:cNvSpPr>
            <a:spLocks noGrp="1"/>
          </p:cNvSpPr>
          <p:nvPr>
            <p:ph type="sldNum" sz="quarter" idx="4"/>
          </p:nvPr>
        </p:nvSpPr>
        <p:spPr/>
        <p:txBody>
          <a:bodyPr/>
          <a:lstStyle/>
          <a:p>
            <a:fld id="{873090AC-08C4-4643-A5AC-526C3518C90F}" type="slidenum">
              <a:rPr lang="fr-CA" smtClean="0"/>
              <a:pPr/>
              <a:t>29</a:t>
            </a:fld>
            <a:endParaRPr lang="fr-CA" dirty="0"/>
          </a:p>
        </p:txBody>
      </p:sp>
      <p:pic>
        <p:nvPicPr>
          <p:cNvPr id="2050" name="Picture 2" descr="http://www.bioaerosols.ulaval.ca/fileadmin/cduchaine/templates/images/logo_bioaerosol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974" y="1543644"/>
            <a:ext cx="3620653" cy="115728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132.203.177.36\recherche\Pneumologie\Gr_DuchaineC\Étudiants\Evelyne\Maîtrise\Congrès\Toronto\Car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5576" y="3488776"/>
            <a:ext cx="2041450" cy="2568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381040"/>
      </p:ext>
    </p:extLst>
  </p:cSld>
  <p:clrMapOvr>
    <a:masterClrMapping/>
  </p:clrMapOvr>
  <mc:AlternateContent xmlns:mc="http://schemas.openxmlformats.org/markup-compatibility/2006">
    <mc:Choice xmlns:p14="http://schemas.microsoft.com/office/powerpoint/2010/main" Requires="p14">
      <p:transition spd="slow" p14:dur="2000" advTm="12926"/>
    </mc:Choice>
    <mc:Fallback>
      <p:transition spd="slow" advTm="1292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7|0.5|0.4|0.9|1.7"/>
</p:tagLst>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12186</TotalTime>
  <Words>1680</Words>
  <Application>Microsoft Office PowerPoint</Application>
  <PresentationFormat>Affichage à l'écran (4:3)</PresentationFormat>
  <Paragraphs>309</Paragraphs>
  <Slides>29</Slides>
  <Notes>26</Notes>
  <HiddenSlides>1</HiddenSlides>
  <MMClips>0</MMClips>
  <ScaleCrop>false</ScaleCrop>
  <HeadingPairs>
    <vt:vector size="4" baseType="variant">
      <vt:variant>
        <vt:lpstr>Thème</vt:lpstr>
      </vt:variant>
      <vt:variant>
        <vt:i4>1</vt:i4>
      </vt:variant>
      <vt:variant>
        <vt:lpstr>Titres des diapositives</vt:lpstr>
      </vt:variant>
      <vt:variant>
        <vt:i4>29</vt:i4>
      </vt:variant>
    </vt:vector>
  </HeadingPairs>
  <TitlesOfParts>
    <vt:vector size="30" baseType="lpstr">
      <vt:lpstr>Thème Office</vt:lpstr>
      <vt:lpstr>Professional exposure to viral aerosols in wastewater treatment centers: molecular detection and metagenomics</vt:lpstr>
      <vt:lpstr>Presentation plan</vt:lpstr>
      <vt:lpstr>Wastewater treatment centers (WTCs) and sewage worker’s syndrome</vt:lpstr>
      <vt:lpstr>Présentation PowerPoint</vt:lpstr>
      <vt:lpstr>Metagenomics</vt:lpstr>
      <vt:lpstr>Hypotheses</vt:lpstr>
      <vt:lpstr>Objectives</vt:lpstr>
      <vt:lpstr>Viruses of interest</vt:lpstr>
      <vt:lpstr>Viruses of interest</vt:lpstr>
      <vt:lpstr>Viruses of interest</vt:lpstr>
      <vt:lpstr>Methods (samplers)</vt:lpstr>
      <vt:lpstr>High flowrate samplers</vt:lpstr>
      <vt:lpstr>Low flowrate sampler</vt:lpstr>
      <vt:lpstr>Particle size separation samplers (molecular detection)</vt:lpstr>
      <vt:lpstr> </vt:lpstr>
      <vt:lpstr>Présentation PowerPoint</vt:lpstr>
      <vt:lpstr>Methods (sample processing)</vt:lpstr>
      <vt:lpstr>Results</vt:lpstr>
      <vt:lpstr>Présentation PowerPoint</vt:lpstr>
      <vt:lpstr>Présentation PowerPoint</vt:lpstr>
      <vt:lpstr>Assumptions</vt:lpstr>
      <vt:lpstr>Results</vt:lpstr>
      <vt:lpstr>Filtration Step :</vt:lpstr>
      <vt:lpstr>Filtration Step :</vt:lpstr>
      <vt:lpstr>CsCl gradients step :</vt:lpstr>
      <vt:lpstr>What remains</vt:lpstr>
      <vt:lpstr>Conclusions</vt:lpstr>
      <vt:lpstr>Acknowledgements </vt:lpstr>
      <vt:lpstr>Visit our website!</vt:lpstr>
    </vt:vector>
  </TitlesOfParts>
  <Company>CRIUCPQ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Caroline Duchaine</dc:creator>
  <cp:lastModifiedBy>Evelyne Brisebois</cp:lastModifiedBy>
  <cp:revision>420</cp:revision>
  <dcterms:created xsi:type="dcterms:W3CDTF">2012-09-28T13:58:25Z</dcterms:created>
  <dcterms:modified xsi:type="dcterms:W3CDTF">2015-08-24T00:58:37Z</dcterms:modified>
</cp:coreProperties>
</file>