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7" r:id="rId2"/>
    <p:sldId id="329" r:id="rId3"/>
    <p:sldId id="320" r:id="rId4"/>
    <p:sldId id="318" r:id="rId5"/>
    <p:sldId id="319" r:id="rId6"/>
    <p:sldId id="347" r:id="rId7"/>
    <p:sldId id="322" r:id="rId8"/>
    <p:sldId id="323" r:id="rId9"/>
    <p:sldId id="295" r:id="rId10"/>
    <p:sldId id="330" r:id="rId11"/>
    <p:sldId id="345" r:id="rId12"/>
    <p:sldId id="331" r:id="rId13"/>
    <p:sldId id="332" r:id="rId14"/>
    <p:sldId id="333" r:id="rId15"/>
    <p:sldId id="334" r:id="rId16"/>
    <p:sldId id="339" r:id="rId17"/>
    <p:sldId id="336" r:id="rId18"/>
    <p:sldId id="335" r:id="rId19"/>
    <p:sldId id="344" r:id="rId20"/>
    <p:sldId id="341" r:id="rId21"/>
    <p:sldId id="349" r:id="rId22"/>
    <p:sldId id="346" r:id="rId23"/>
    <p:sldId id="342" r:id="rId24"/>
    <p:sldId id="327" r:id="rId25"/>
    <p:sldId id="348" r:id="rId26"/>
    <p:sldId id="350" r:id="rId27"/>
  </p:sldIdLst>
  <p:sldSz cx="9144000" cy="6858000" type="screen4x3"/>
  <p:notesSz cx="9945688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16DD44D-4DB4-454E-B584-2C3E101DDDBB}">
          <p14:sldIdLst>
            <p14:sldId id="257"/>
            <p14:sldId id="329"/>
            <p14:sldId id="320"/>
            <p14:sldId id="318"/>
            <p14:sldId id="319"/>
            <p14:sldId id="347"/>
            <p14:sldId id="322"/>
            <p14:sldId id="323"/>
            <p14:sldId id="295"/>
            <p14:sldId id="330"/>
            <p14:sldId id="345"/>
            <p14:sldId id="331"/>
            <p14:sldId id="332"/>
            <p14:sldId id="333"/>
            <p14:sldId id="334"/>
            <p14:sldId id="339"/>
            <p14:sldId id="336"/>
            <p14:sldId id="335"/>
            <p14:sldId id="344"/>
            <p14:sldId id="341"/>
            <p14:sldId id="349"/>
            <p14:sldId id="346"/>
            <p14:sldId id="342"/>
            <p14:sldId id="327"/>
            <p14:sldId id="348"/>
            <p14:sldId id="35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 autoAdjust="0"/>
    <p:restoredTop sz="73703" autoAdjust="0"/>
  </p:normalViewPr>
  <p:slideViewPr>
    <p:cSldViewPr>
      <p:cViewPr>
        <p:scale>
          <a:sx n="75" d="100"/>
          <a:sy n="75" d="100"/>
        </p:scale>
        <p:origin x="-123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3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3588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528FD0-545D-440E-91D3-78989467A15B}" type="datetimeFigureOut">
              <a:rPr lang="id-ID" smtClean="0"/>
              <a:t>06/06/2017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3588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B72E79-D495-4CEE-9660-DCF9AED0E9D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176732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3588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5440AF-99D4-4EA9-AB83-197F7FAE5286}" type="datetimeFigureOut">
              <a:rPr lang="id-ID" smtClean="0"/>
              <a:pPr/>
              <a:t>06/06/2017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57550" y="514350"/>
            <a:ext cx="3430588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4569" y="3257550"/>
            <a:ext cx="795655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3588" y="651391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405F1-6E1A-4B4F-A15D-8799DF1D26B6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4009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Good afternoon</a:t>
            </a:r>
            <a:r>
              <a:rPr lang="en-US" baseline="0" dirty="0" smtClean="0"/>
              <a:t> ladies and gentleman</a:t>
            </a:r>
            <a:r>
              <a:rPr lang="en-US" baseline="0" smtClean="0"/>
              <a:t>, I’m First</a:t>
            </a:r>
            <a:r>
              <a:rPr lang="en-US" baseline="0" dirty="0" smtClean="0"/>
              <a:t>, I would like to say thank you for giving me the opportunity to present my research which was conducted in Indonesia, Entitled: “Lipid profiles and atherogenic index with coronary artery lesions: is there any correlation?”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42790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405F1-6E1A-4B4F-A15D-8799DF1D26B6}" type="slidenum">
              <a:rPr lang="id-ID" smtClean="0"/>
              <a:pPr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47231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405F1-6E1A-4B4F-A15D-8799DF1D26B6}" type="slidenum">
              <a:rPr lang="id-ID" smtClean="0"/>
              <a:pPr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38975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can see from the diagram published by the World Health Organization, in the year 2015, Cardio-</a:t>
            </a:r>
            <a:r>
              <a:rPr lang="en-US" baseline="0" dirty="0" err="1" smtClean="0"/>
              <a:t>Cerebro</a:t>
            </a:r>
            <a:r>
              <a:rPr lang="en-US" baseline="0" dirty="0" smtClean="0"/>
              <a:t>-Vascular diseases are among the top 10 causes of death globally.  This is a very serious issue</a:t>
            </a:r>
            <a:r>
              <a:rPr lang="en-US" b="1" baseline="0" dirty="0" smtClean="0"/>
              <a:t>. Thus, we need to aggressively fight this devastating fact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405F1-6E1A-4B4F-A15D-8799DF1D26B6}" type="slidenum">
              <a:rPr lang="id-ID" smtClean="0"/>
              <a:pPr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07351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</a:t>
            </a:r>
            <a:r>
              <a:rPr lang="en-US" baseline="0" dirty="0" smtClean="0"/>
              <a:t> us explore the reasons behind Ischemic Heart Diseases. IHD comprises of two main risk factors which are traditional and non-traditional risk factors. As we can see here, the traditional risk factors are listed above. All of them are connected to the main pathophysiology of IHD, Which is endothelial dysfunction. </a:t>
            </a:r>
          </a:p>
          <a:p>
            <a:r>
              <a:rPr lang="en-US" baseline="0" dirty="0" smtClean="0"/>
              <a:t>An important factor that we need to seriously highlight is DYSLIPIDEMIA. </a:t>
            </a:r>
            <a:endParaRPr lang="en-US" b="1" baseline="0" dirty="0" smtClean="0">
              <a:solidFill>
                <a:srgbClr val="FF0000"/>
              </a:solidFill>
            </a:endParaRPr>
          </a:p>
          <a:p>
            <a:r>
              <a:rPr lang="en-US" sz="1200" b="1" i="0" kern="1200" dirty="0" smtClean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Why dyslipidemia?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of the biggest challenges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preventive cardiology is TO OPTIMIZE LIPID LOWERING THERAPY to achieve the desired lipid profile parameters. By doing this, we would be able to reduce MACEs.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But,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ccording to 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Haynes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many patients are at risk for noncompliance because "the short-term disadvantages of following chronic disease therapy substantially outweigh the short-term benefits, and patients require persistent reminding of the long-term benefits to swing this unfavorable balance in a positive direction</a:t>
            </a:r>
          </a:p>
          <a:p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ATP III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have suggested that only 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~50% of patients who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receive a prescription for a lipid-lowering drug continue to take the medication 6 months later.</a:t>
            </a:r>
            <a:r>
              <a:rPr lang="en-US" sz="1200" b="0" i="0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[10]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This proportion falls to ~40% after 12 months</a:t>
            </a:r>
            <a:r>
              <a:rPr lang="en-US" sz="1200" b="0" i="0" u="none" strike="noStrike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[11]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 to ~15%-30% after 5 years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405F1-6E1A-4B4F-A15D-8799DF1D26B6}" type="slidenum">
              <a:rPr lang="id-ID" smtClean="0"/>
              <a:pPr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7102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Dyslipidemia plays a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major role in atherosclerotic processes. it is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described as elevated plasma concentrations of lipid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their blood transporting lipoproteins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 scientific evidence indicates that there is a 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 association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between incidence of CVD and high level of LDL-C and also low level of HDL-C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Therefore, the LDL-C/HDL-C ratio is often calculated to estimate cardiovascular risk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other hand, high level of TG has been related with an increased LDL-C particles and an increased cardiovascular risk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that basis, atherogenic dyslipidemia, defined as high LDL-C/HDL-C ratio and hyper TG, is associated with high cardiovascular risk 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 clinical studies hav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recently increased the effort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introduce a better marker for atherogenic dyslipidemia that can predict the risk of CVD which can be useful for evaluating the response to treatment instead of the classical ratio. 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has been shown that Atherogenic Index of Plasma (AIP) is a strong marker to predict the risk of atherosclerosis and coronary heart disease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AIP is calculated according to the formula, log(TG/HDL-C)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405F1-6E1A-4B4F-A15D-8799DF1D26B6}" type="slidenum">
              <a:rPr lang="id-ID" smtClean="0"/>
              <a:pPr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28681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95848-6752-4675-AAAF-9D786CF4274B}" type="slidenum">
              <a:rPr lang="id-ID" smtClean="0"/>
              <a:pPr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0460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</a:t>
            </a:r>
            <a:r>
              <a:rPr lang="en-US" baseline="0" dirty="0" smtClean="0"/>
              <a:t> look at the the material and methods. These consist of STUDY DESIGN AND PARTICIPIANTS, RESEARCH PROCEDURES, OUTCOMES, AND STATISTICAL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405F1-6E1A-4B4F-A15D-8799DF1D26B6}" type="slidenum">
              <a:rPr lang="id-ID" smtClean="0"/>
              <a:pPr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781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Study design is a cross-sectional</a:t>
            </a:r>
            <a:r>
              <a:rPr lang="en-US" baseline="0" dirty="0" smtClean="0"/>
              <a:t>, analytic observational study. It’s a single centered study conducted in Dr. </a:t>
            </a:r>
            <a:r>
              <a:rPr lang="en-US" baseline="0" dirty="0" err="1" smtClean="0"/>
              <a:t>Saiful</a:t>
            </a:r>
            <a:r>
              <a:rPr lang="en-US" baseline="0" dirty="0" smtClean="0"/>
              <a:t> Anwar General Hospital, Malang, East Java Indonesia, from January to December 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405F1-6E1A-4B4F-A15D-8799DF1D26B6}" type="slidenum">
              <a:rPr lang="id-ID" smtClean="0"/>
              <a:pPr/>
              <a:t>10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06140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C3A59-5186-3D4B-87E3-C05D33ECAA9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98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research procedures are: we enrolled 220 patients with CAD. 40 of them are excluded because 35 patients did not meet the inclusion criteria, and 5 of them had an incomplete medical data. From those, 180 patients are further divided into two groups: 72 patients in the control group and 108 patients in the CAD group.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405F1-6E1A-4B4F-A15D-8799DF1D26B6}" type="slidenum">
              <a:rPr lang="id-ID" smtClean="0"/>
              <a:pPr/>
              <a:t>12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37815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 smtClean="0"/>
              <a:t>CAG are then performed using a standard Judkins technique through the femoral</a:t>
            </a:r>
            <a:r>
              <a:rPr lang="en-US" baseline="0" dirty="0" smtClean="0"/>
              <a:t> artery or radial artery. The results are then assessed and interpreted by two or more independent cardiologists, of course, in a </a:t>
            </a:r>
            <a:r>
              <a:rPr lang="en-US" b="1" baseline="0" dirty="0" smtClean="0"/>
              <a:t>blind fashion to ensure the validity of this study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405F1-6E1A-4B4F-A15D-8799DF1D26B6}" type="slidenum">
              <a:rPr lang="id-ID" smtClean="0"/>
              <a:pPr/>
              <a:t>13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1078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outcome of this study</a:t>
            </a:r>
            <a:r>
              <a:rPr lang="en-US" baseline="0" dirty="0" smtClean="0"/>
              <a:t> is to find the correlation between lipid profiles, atherogenic index and coronary artery lesions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405F1-6E1A-4B4F-A15D-8799DF1D26B6}" type="slidenum">
              <a:rPr lang="id-ID" smtClean="0"/>
              <a:pPr/>
              <a:t>14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11170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decided to define</a:t>
            </a:r>
            <a:r>
              <a:rPr lang="en-US" baseline="0" dirty="0" smtClean="0">
                <a:sym typeface="Wingdings" pitchFamily="2" charset="2"/>
              </a:rPr>
              <a:t> “</a:t>
            </a:r>
            <a:r>
              <a:rPr lang="en-US" baseline="0" dirty="0" smtClean="0"/>
              <a:t>significant stenosis” as a reduction of at least 50% of the coronary artery. </a:t>
            </a:r>
          </a:p>
          <a:p>
            <a:r>
              <a:rPr lang="en-US" baseline="0" dirty="0" smtClean="0"/>
              <a:t>Multiple vessel diseases (MVDs) are defined as the involvement of any more than 3 of the following 4 arteries (LM artery, LAD artery , </a:t>
            </a:r>
            <a:r>
              <a:rPr lang="en-US" baseline="0" dirty="0" err="1" smtClean="0"/>
              <a:t>LCx</a:t>
            </a:r>
            <a:r>
              <a:rPr lang="en-US" baseline="0" dirty="0" smtClean="0"/>
              <a:t> artery and RCA).</a:t>
            </a:r>
          </a:p>
          <a:p>
            <a:r>
              <a:rPr lang="en-US" baseline="0" dirty="0" smtClean="0"/>
              <a:t>Multi lesion diseases are defined with three / more lesions in a single vessel</a:t>
            </a:r>
          </a:p>
          <a:p>
            <a:r>
              <a:rPr lang="en-US" baseline="0" dirty="0" smtClean="0"/>
              <a:t>MEANWHILE, extensive lesions are defined with a stenosis of &gt; 10 mm in length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405F1-6E1A-4B4F-A15D-8799DF1D26B6}" type="slidenum">
              <a:rPr lang="id-ID" smtClean="0"/>
              <a:pPr/>
              <a:t>15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03797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Let’s discuss</a:t>
            </a:r>
            <a:r>
              <a:rPr lang="en-US" baseline="0" dirty="0" smtClean="0"/>
              <a:t> how we processed the data. They were analyzed using a statistical software, SPSS version 17.0</a:t>
            </a:r>
          </a:p>
          <a:p>
            <a:r>
              <a:rPr lang="en-US" b="1" baseline="0" dirty="0" smtClean="0"/>
              <a:t>Continuous</a:t>
            </a:r>
            <a:r>
              <a:rPr lang="en-US" baseline="0" dirty="0" smtClean="0"/>
              <a:t> variables are presented as </a:t>
            </a:r>
            <a:r>
              <a:rPr lang="en-US" b="1" baseline="0" dirty="0" smtClean="0"/>
              <a:t>mean standard deviation</a:t>
            </a:r>
          </a:p>
          <a:p>
            <a:r>
              <a:rPr lang="en-US" b="1" baseline="0" dirty="0" smtClean="0"/>
              <a:t>Categorical </a:t>
            </a:r>
            <a:r>
              <a:rPr lang="en-US" baseline="0" dirty="0" smtClean="0"/>
              <a:t>variables are presented as </a:t>
            </a:r>
            <a:r>
              <a:rPr lang="en-US" b="1" baseline="0" dirty="0" smtClean="0"/>
              <a:t>numbers and percentages </a:t>
            </a:r>
          </a:p>
          <a:p>
            <a:r>
              <a:rPr lang="en-US" b="0" baseline="0" dirty="0" smtClean="0"/>
              <a:t>The level of statistical significance was set at </a:t>
            </a:r>
            <a:r>
              <a:rPr lang="en-US" b="1" baseline="0" dirty="0" smtClean="0"/>
              <a:t>p value &lt; 0.05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405F1-6E1A-4B4F-A15D-8799DF1D26B6}" type="slidenum">
              <a:rPr lang="id-ID" smtClean="0"/>
              <a:pPr/>
              <a:t>16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065405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Several</a:t>
            </a:r>
            <a:r>
              <a:rPr lang="en-US" baseline="0" dirty="0" smtClean="0"/>
              <a:t> demographic and clinical characteristics (such as, AGE, HT, smoking status, Tot Cholesterol level, LDL-C, TAG) were observed and it shows a significant difference between both genders IN CONTROL group and IN CAD group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405F1-6E1A-4B4F-A15D-8799DF1D26B6}" type="slidenum">
              <a:rPr lang="id-ID" smtClean="0"/>
              <a:pPr/>
              <a:t>18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27087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 this</a:t>
            </a:r>
            <a:r>
              <a:rPr lang="en-US" baseline="0" dirty="0" smtClean="0"/>
              <a:t> table, we can see that the HIGHER fasting LDL-C levels shows a </a:t>
            </a:r>
            <a:r>
              <a:rPr lang="en-US" baseline="0" dirty="0" smtClean="0">
                <a:sym typeface="Wingdings" pitchFamily="2" charset="2"/>
              </a:rPr>
              <a:t>HIGHER incidence of MVDs</a:t>
            </a:r>
          </a:p>
          <a:p>
            <a:r>
              <a:rPr lang="en-US" baseline="0" dirty="0" smtClean="0">
                <a:sym typeface="Wingdings" pitchFamily="2" charset="2"/>
              </a:rPr>
              <a:t>The same results were observed in other parameters, like TAG levels and TG/HDL ratio</a:t>
            </a:r>
          </a:p>
          <a:p>
            <a:r>
              <a:rPr lang="en-US" baseline="0" dirty="0" smtClean="0">
                <a:sym typeface="Wingdings" pitchFamily="2" charset="2"/>
              </a:rPr>
              <a:t>The biological plausibility that support this finding is the role of LDL-c and an oxidized LDL-C in atherosclerotic processes, starting from fatty streaks  plaque progressions and plaque disruptions</a:t>
            </a:r>
          </a:p>
          <a:p>
            <a:r>
              <a:rPr lang="en-US" dirty="0" smtClean="0"/>
              <a:t>therefore, LDL-C,</a:t>
            </a:r>
            <a:r>
              <a:rPr lang="en-US" baseline="0" dirty="0" smtClean="0"/>
              <a:t> TAG levels, TG/HDL ratio, </a:t>
            </a:r>
            <a:r>
              <a:rPr lang="en-US" baseline="0" dirty="0" err="1" smtClean="0"/>
              <a:t>Atherogenic</a:t>
            </a:r>
            <a:r>
              <a:rPr lang="en-US" baseline="0" dirty="0" smtClean="0"/>
              <a:t> index </a:t>
            </a:r>
            <a:r>
              <a:rPr lang="en-US" baseline="0" dirty="0" smtClean="0">
                <a:sym typeface="Wingdings" pitchFamily="2" charset="2"/>
              </a:rPr>
              <a:t> were associated with the severity of CAD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405F1-6E1A-4B4F-A15D-8799DF1D26B6}" type="slidenum">
              <a:rPr lang="id-ID" smtClean="0"/>
              <a:pPr/>
              <a:t>19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424510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(1) Our findings are consistent with previous study which</a:t>
            </a:r>
            <a:r>
              <a:rPr lang="en-US" baseline="0" dirty="0" smtClean="0"/>
              <a:t> was conducted by DA LUZ et al, this study demonstrated TG/HDL-C ratio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robustly associated with disease extent.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(2) Elevation in the ratio of TG to HDL-c was the single most powerful predictor of extensive coronary heart disease among all the lipid variables examined.</a:t>
            </a:r>
          </a:p>
          <a:p>
            <a:r>
              <a:rPr lang="en-US" dirty="0" smtClean="0"/>
              <a:t>(3) The </a:t>
            </a:r>
            <a:r>
              <a:rPr lang="en-US" dirty="0" err="1" smtClean="0"/>
              <a:t>atherogenic</a:t>
            </a:r>
            <a:r>
              <a:rPr lang="en-US" dirty="0" smtClean="0"/>
              <a:t> link between </a:t>
            </a:r>
            <a:r>
              <a:rPr lang="en-US" b="1" dirty="0" smtClean="0"/>
              <a:t>high triglycerides &amp; HDL-c </a:t>
            </a:r>
            <a:r>
              <a:rPr lang="en-US" dirty="0" smtClean="0"/>
              <a:t>is due to the </a:t>
            </a:r>
            <a:r>
              <a:rPr lang="en-US" u="sng" dirty="0" smtClean="0"/>
              <a:t>higher plasma concentration of triglyceride-rich</a:t>
            </a:r>
            <a:r>
              <a:rPr lang="en-US" dirty="0" smtClean="0"/>
              <a:t>, VLDL that generates small-dense LDL during lipid exchange &amp; lipolysis. These LDL particles accumulate in the circulation and form small-dense HDL particles, which undergo </a:t>
            </a:r>
            <a:r>
              <a:rPr lang="en-US" u="sng" dirty="0" smtClean="0"/>
              <a:t>accelerated catabolism</a:t>
            </a:r>
            <a:r>
              <a:rPr lang="en-US" dirty="0" smtClean="0"/>
              <a:t>, thus closing the </a:t>
            </a:r>
            <a:r>
              <a:rPr lang="en-US" dirty="0" err="1" smtClean="0"/>
              <a:t>atherogenic</a:t>
            </a:r>
            <a:r>
              <a:rPr lang="en-US" dirty="0" smtClean="0"/>
              <a:t> circle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(4)so, TG/HDL ratio show positive associations with cholesterol esterification rates, lipoprotein particle size, and remnant 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lipoproteinemia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405F1-6E1A-4B4F-A15D-8799DF1D26B6}" type="slidenum">
              <a:rPr lang="id-ID" smtClean="0"/>
              <a:pPr/>
              <a:t>21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747236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 dirty="0" err="1" smtClean="0"/>
              <a:t>Niroumand</a:t>
            </a:r>
            <a:r>
              <a:rPr lang="en-US" b="0" baseline="0" dirty="0" smtClean="0"/>
              <a:t> et al from Iran demonstrated the more risk factors a patients have, the higher AIP levels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405F1-6E1A-4B4F-A15D-8799DF1D26B6}" type="slidenum">
              <a:rPr lang="id-ID" smtClean="0"/>
              <a:pPr/>
              <a:t>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78046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Good luck dr. Evan Hindoro, Sp.JP!</a:t>
            </a:r>
            <a:r>
              <a:rPr lang="en-US" baseline="0" dirty="0" smtClean="0"/>
              <a:t> </a:t>
            </a:r>
            <a:r>
              <a:rPr lang="en-US" dirty="0" smtClean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♥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405F1-6E1A-4B4F-A15D-8799DF1D26B6}" type="slidenum">
              <a:rPr lang="id-ID" smtClean="0"/>
              <a:pPr/>
              <a:t>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45253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F3CD-1C1E-442B-BFDC-2DDD529B670E}" type="datetimeFigureOut">
              <a:rPr lang="id-ID" smtClean="0"/>
              <a:pPr/>
              <a:t>06/06/2017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C03-FA4E-4DDF-B6E1-FA33A14C639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F3CD-1C1E-442B-BFDC-2DDD529B670E}" type="datetimeFigureOut">
              <a:rPr lang="id-ID" smtClean="0"/>
              <a:pPr/>
              <a:t>06/06/2017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C03-FA4E-4DDF-B6E1-FA33A14C639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F3CD-1C1E-442B-BFDC-2DDD529B670E}" type="datetimeFigureOut">
              <a:rPr lang="id-ID" smtClean="0"/>
              <a:pPr/>
              <a:t>06/06/2017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C03-FA4E-4DDF-B6E1-FA33A14C639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F3CD-1C1E-442B-BFDC-2DDD529B670E}" type="datetimeFigureOut">
              <a:rPr lang="id-ID" smtClean="0"/>
              <a:pPr/>
              <a:t>06/06/2017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C03-FA4E-4DDF-B6E1-FA33A14C639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F3CD-1C1E-442B-BFDC-2DDD529B670E}" type="datetimeFigureOut">
              <a:rPr lang="id-ID" smtClean="0"/>
              <a:pPr/>
              <a:t>06/06/2017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C03-FA4E-4DDF-B6E1-FA33A14C639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F3CD-1C1E-442B-BFDC-2DDD529B670E}" type="datetimeFigureOut">
              <a:rPr lang="id-ID" smtClean="0"/>
              <a:pPr/>
              <a:t>06/06/2017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C03-FA4E-4DDF-B6E1-FA33A14C639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F3CD-1C1E-442B-BFDC-2DDD529B670E}" type="datetimeFigureOut">
              <a:rPr lang="id-ID" smtClean="0"/>
              <a:pPr/>
              <a:t>06/06/2017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C03-FA4E-4DDF-B6E1-FA33A14C639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F3CD-1C1E-442B-BFDC-2DDD529B670E}" type="datetimeFigureOut">
              <a:rPr lang="id-ID" smtClean="0"/>
              <a:pPr/>
              <a:t>06/06/2017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C03-FA4E-4DDF-B6E1-FA33A14C639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F3CD-1C1E-442B-BFDC-2DDD529B670E}" type="datetimeFigureOut">
              <a:rPr lang="id-ID" smtClean="0"/>
              <a:pPr/>
              <a:t>06/06/2017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C03-FA4E-4DDF-B6E1-FA33A14C639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F3CD-1C1E-442B-BFDC-2DDD529B670E}" type="datetimeFigureOut">
              <a:rPr lang="id-ID" smtClean="0"/>
              <a:pPr/>
              <a:t>06/06/2017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C03-FA4E-4DDF-B6E1-FA33A14C639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F3CD-1C1E-442B-BFDC-2DDD529B670E}" type="datetimeFigureOut">
              <a:rPr lang="id-ID" smtClean="0"/>
              <a:pPr/>
              <a:t>06/06/2017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C03-FA4E-4DDF-B6E1-FA33A14C639E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5F3CD-1C1E-442B-BFDC-2DDD529B670E}" type="datetimeFigureOut">
              <a:rPr lang="id-ID" smtClean="0"/>
              <a:pPr/>
              <a:t>06/06/2017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70C03-FA4E-4DDF-B6E1-FA33A14C639E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36512" y="4941168"/>
            <a:ext cx="9144000" cy="236220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1600" i="1" baseline="30000" dirty="0" smtClean="0">
                <a:solidFill>
                  <a:schemeClr val="tx2"/>
                </a:solidFill>
              </a:rPr>
              <a:t>1</a:t>
            </a:r>
            <a:r>
              <a:rPr lang="en-US" sz="1600" i="1" dirty="0" smtClean="0">
                <a:solidFill>
                  <a:schemeClr val="tx2"/>
                </a:solidFill>
              </a:rPr>
              <a:t>East Belitung General Hospital, Indonesia</a:t>
            </a:r>
            <a:r>
              <a:rPr lang="pt-BR" sz="1600" i="1" dirty="0" smtClean="0">
                <a:solidFill>
                  <a:schemeClr val="tx2"/>
                </a:solidFill>
              </a:rPr>
              <a:t/>
            </a:r>
            <a:br>
              <a:rPr lang="pt-BR" sz="1600" i="1" dirty="0" smtClean="0">
                <a:solidFill>
                  <a:schemeClr val="tx2"/>
                </a:solidFill>
              </a:rPr>
            </a:br>
            <a:r>
              <a:rPr lang="pt-BR" sz="1600" i="1" baseline="30000" dirty="0">
                <a:solidFill>
                  <a:schemeClr val="tx2"/>
                </a:solidFill>
              </a:rPr>
              <a:t>2</a:t>
            </a:r>
            <a:r>
              <a:rPr lang="pt-BR" sz="1600" i="1" dirty="0" smtClean="0">
                <a:solidFill>
                  <a:schemeClr val="tx2"/>
                </a:solidFill>
              </a:rPr>
              <a:t>University </a:t>
            </a:r>
            <a:r>
              <a:rPr lang="pt-BR" sz="1600" i="1" dirty="0">
                <a:solidFill>
                  <a:schemeClr val="tx2"/>
                </a:solidFill>
              </a:rPr>
              <a:t>of San Fransisco, California, USA</a:t>
            </a:r>
            <a:r>
              <a:rPr lang="pt-BR" sz="1600" i="1">
                <a:solidFill>
                  <a:schemeClr val="tx2"/>
                </a:solidFill>
              </a:rPr>
              <a:t/>
            </a:r>
            <a:br>
              <a:rPr lang="pt-BR" sz="1600" i="1">
                <a:solidFill>
                  <a:schemeClr val="tx2"/>
                </a:solidFill>
              </a:rPr>
            </a:br>
            <a:r>
              <a:rPr lang="pt-BR" sz="1600" i="1" smtClean="0">
                <a:solidFill>
                  <a:schemeClr val="tx2"/>
                </a:solidFill>
              </a:rPr>
              <a:t>Departement </a:t>
            </a:r>
            <a:r>
              <a:rPr lang="pt-BR" sz="1600" i="1" dirty="0" smtClean="0">
                <a:solidFill>
                  <a:schemeClr val="tx2"/>
                </a:solidFill>
              </a:rPr>
              <a:t>of Cardiology and Vascular Medicine, Faculty of Medicine, University of Brawijaya, Malang, Indonesia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20" name="Title 1"/>
          <p:cNvSpPr>
            <a:spLocks noGrp="1"/>
          </p:cNvSpPr>
          <p:nvPr/>
        </p:nvSpPr>
        <p:spPr>
          <a:xfrm>
            <a:off x="36512" y="1628800"/>
            <a:ext cx="9144000" cy="2590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4000" b="1" dirty="0" smtClean="0">
                <a:solidFill>
                  <a:srgbClr val="FFC000"/>
                </a:solidFill>
              </a:rPr>
              <a:t>Lipid Profiles </a:t>
            </a:r>
            <a:r>
              <a:rPr lang="en-US" sz="4000" b="1" dirty="0">
                <a:solidFill>
                  <a:srgbClr val="FFC000"/>
                </a:solidFill>
              </a:rPr>
              <a:t>and Atherogenic Index with </a:t>
            </a:r>
            <a:r>
              <a:rPr lang="en-US" sz="4000" b="1" dirty="0" smtClean="0">
                <a:solidFill>
                  <a:srgbClr val="FFC000"/>
                </a:solidFill>
              </a:rPr>
              <a:t>Coronary </a:t>
            </a:r>
            <a:r>
              <a:rPr lang="en-US" sz="4000" b="1" dirty="0">
                <a:solidFill>
                  <a:srgbClr val="FFC000"/>
                </a:solidFill>
              </a:rPr>
              <a:t>A</a:t>
            </a:r>
            <a:r>
              <a:rPr lang="en-US" sz="4000" b="1" dirty="0" smtClean="0">
                <a:solidFill>
                  <a:srgbClr val="FFC000"/>
                </a:solidFill>
              </a:rPr>
              <a:t>rtery </a:t>
            </a:r>
            <a:r>
              <a:rPr lang="en-US" sz="4000" b="1" dirty="0">
                <a:solidFill>
                  <a:srgbClr val="FFC000"/>
                </a:solidFill>
              </a:rPr>
              <a:t>L</a:t>
            </a:r>
            <a:r>
              <a:rPr lang="en-US" sz="4000" b="1" dirty="0" smtClean="0">
                <a:solidFill>
                  <a:srgbClr val="FFC000"/>
                </a:solidFill>
              </a:rPr>
              <a:t>esions</a:t>
            </a:r>
            <a:r>
              <a:rPr lang="en-US" sz="4000" b="1" dirty="0">
                <a:solidFill>
                  <a:srgbClr val="FFC000"/>
                </a:solidFill>
              </a:rPr>
              <a:t>: is there any </a:t>
            </a:r>
            <a:r>
              <a:rPr lang="en-US" sz="4000" b="1" dirty="0" smtClean="0">
                <a:solidFill>
                  <a:srgbClr val="FFC000"/>
                </a:solidFill>
              </a:rPr>
              <a:t>correlation?</a:t>
            </a:r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id-ID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82805" y="4098558"/>
            <a:ext cx="7364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Evan Hindoro</a:t>
            </a:r>
            <a:r>
              <a:rPr lang="en-US" sz="1600" i="1" baseline="30000" dirty="0"/>
              <a:t>1</a:t>
            </a:r>
            <a:r>
              <a:rPr lang="en-US" sz="1600" i="1" dirty="0"/>
              <a:t>, </a:t>
            </a:r>
            <a:r>
              <a:rPr lang="en-US" sz="1600" b="1" dirty="0" smtClean="0"/>
              <a:t>Rafi A. Ferdian</a:t>
            </a:r>
            <a:r>
              <a:rPr lang="en-US" sz="1600" i="1" baseline="30000" dirty="0"/>
              <a:t>2</a:t>
            </a:r>
            <a:r>
              <a:rPr lang="en-US" sz="1600" i="1" dirty="0" smtClean="0"/>
              <a:t>, </a:t>
            </a:r>
            <a:r>
              <a:rPr lang="en-US" sz="1600" b="1" dirty="0" err="1"/>
              <a:t>Djanggan</a:t>
            </a:r>
            <a:r>
              <a:rPr lang="en-US" sz="1600" b="1" dirty="0"/>
              <a:t> </a:t>
            </a:r>
            <a:r>
              <a:rPr lang="en-US" sz="1600" b="1" dirty="0" smtClean="0"/>
              <a:t>Sargowo</a:t>
            </a:r>
            <a:r>
              <a:rPr lang="en-US" sz="1600" b="1" baseline="30000" dirty="0" smtClean="0"/>
              <a:t>2,</a:t>
            </a:r>
            <a:r>
              <a:rPr lang="en-US" sz="1600" i="1" baseline="30000" dirty="0" smtClean="0"/>
              <a:t>4</a:t>
            </a:r>
            <a:endParaRPr lang="id-ID" sz="1600" b="1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107504" y="5301208"/>
            <a:ext cx="892899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84" t="57864" r="23992" b="18214"/>
          <a:stretch/>
        </p:blipFill>
        <p:spPr bwMode="auto">
          <a:xfrm>
            <a:off x="5809048" y="269194"/>
            <a:ext cx="2075320" cy="869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4" y="53170"/>
            <a:ext cx="103932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4" t="-1303" r="6639" b="1303"/>
          <a:stretch/>
        </p:blipFill>
        <p:spPr bwMode="auto">
          <a:xfrm>
            <a:off x="3327902" y="44624"/>
            <a:ext cx="2474060" cy="1094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2" descr="lambang UB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746" y="53170"/>
            <a:ext cx="1078568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066" y="53170"/>
            <a:ext cx="1143000" cy="116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5601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180528" y="548679"/>
            <a:ext cx="9145016" cy="3456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200"/>
              </a:spcAft>
            </a:pPr>
            <a:r>
              <a:rPr lang="en-US" sz="4800" b="1" dirty="0" smtClean="0">
                <a:solidFill>
                  <a:srgbClr val="FFFF00"/>
                </a:solidFill>
              </a:rPr>
              <a:t>Disclosure </a:t>
            </a:r>
            <a:br>
              <a:rPr lang="en-US" sz="4800" b="1" dirty="0" smtClean="0">
                <a:solidFill>
                  <a:srgbClr val="FFFF00"/>
                </a:solidFill>
              </a:rPr>
            </a:br>
            <a:r>
              <a:rPr lang="en-US" sz="4800" b="1" dirty="0" smtClean="0">
                <a:solidFill>
                  <a:srgbClr val="FFFF00"/>
                </a:solidFill>
              </a:rPr>
              <a:t/>
            </a:r>
            <a:br>
              <a:rPr lang="en-US" sz="4800" b="1" dirty="0" smtClean="0">
                <a:solidFill>
                  <a:srgbClr val="FFFF00"/>
                </a:solidFill>
              </a:rPr>
            </a:br>
            <a:r>
              <a:rPr lang="en-US" sz="4800" b="1" dirty="0" smtClean="0">
                <a:solidFill>
                  <a:srgbClr val="FFFF00"/>
                </a:solidFill>
              </a:rPr>
              <a:t/>
            </a:r>
            <a:br>
              <a:rPr lang="en-US" sz="4800" b="1" dirty="0" smtClean="0">
                <a:solidFill>
                  <a:srgbClr val="FFFF00"/>
                </a:solidFill>
              </a:rPr>
            </a:br>
            <a:r>
              <a:rPr lang="en-US" sz="4800" b="1" dirty="0" smtClean="0">
                <a:solidFill>
                  <a:srgbClr val="FFFF00"/>
                </a:solidFill>
              </a:rPr>
              <a:t/>
            </a:r>
            <a:br>
              <a:rPr lang="en-US" sz="4800" b="1" dirty="0" smtClean="0">
                <a:solidFill>
                  <a:srgbClr val="FFFF00"/>
                </a:solidFill>
              </a:rPr>
            </a:br>
            <a:endParaRPr lang="en-US" sz="4800" b="1" dirty="0">
              <a:solidFill>
                <a:srgbClr val="FFFF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33400" y="1700808"/>
            <a:ext cx="8215338" cy="79208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400" b="1" dirty="0">
                <a:solidFill>
                  <a:prstClr val="black"/>
                </a:solidFill>
              </a:rPr>
              <a:t>I do not have any potential conflict of interest</a:t>
            </a:r>
          </a:p>
        </p:txBody>
      </p:sp>
    </p:spTree>
    <p:extLst>
      <p:ext uri="{BB962C8B-B14F-4D97-AF65-F5344CB8AC3E}">
        <p14:creationId xmlns:p14="http://schemas.microsoft.com/office/powerpoint/2010/main" val="61624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341313" y="1840235"/>
            <a:ext cx="8470900" cy="3648075"/>
            <a:chOff x="341313" y="2142870"/>
            <a:chExt cx="8470900" cy="2524130"/>
          </a:xfrm>
        </p:grpSpPr>
        <p:grpSp>
          <p:nvGrpSpPr>
            <p:cNvPr id="5" name="Group 52"/>
            <p:cNvGrpSpPr>
              <a:grpSpLocks/>
            </p:cNvGrpSpPr>
            <p:nvPr/>
          </p:nvGrpSpPr>
          <p:grpSpPr bwMode="auto">
            <a:xfrm>
              <a:off x="341313" y="2142870"/>
              <a:ext cx="8470900" cy="2524130"/>
              <a:chOff x="341313" y="2510997"/>
              <a:chExt cx="8470900" cy="2510244"/>
            </a:xfrm>
          </p:grpSpPr>
          <p:sp>
            <p:nvSpPr>
              <p:cNvPr id="7" name="Rectangle 6"/>
              <p:cNvSpPr>
                <a:spLocks noChangeArrowheads="1"/>
              </p:cNvSpPr>
              <p:nvPr/>
            </p:nvSpPr>
            <p:spPr bwMode="auto">
              <a:xfrm>
                <a:off x="1259632" y="3563070"/>
                <a:ext cx="6745560" cy="48709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id-ID" sz="4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Results</a:t>
                </a:r>
              </a:p>
            </p:txBody>
          </p:sp>
          <p:sp>
            <p:nvSpPr>
              <p:cNvPr id="8" name="Freeform 17"/>
              <p:cNvSpPr>
                <a:spLocks/>
              </p:cNvSpPr>
              <p:nvPr/>
            </p:nvSpPr>
            <p:spPr bwMode="auto">
              <a:xfrm>
                <a:off x="341313" y="2510997"/>
                <a:ext cx="8470900" cy="42863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" name="Freeform 18"/>
              <p:cNvSpPr>
                <a:spLocks/>
              </p:cNvSpPr>
              <p:nvPr/>
            </p:nvSpPr>
            <p:spPr bwMode="auto">
              <a:xfrm>
                <a:off x="341313" y="3350499"/>
                <a:ext cx="8470900" cy="42863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id-ID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   </a:t>
                </a:r>
              </a:p>
            </p:txBody>
          </p:sp>
          <p:sp>
            <p:nvSpPr>
              <p:cNvPr id="10" name="Freeform 20"/>
              <p:cNvSpPr>
                <a:spLocks/>
              </p:cNvSpPr>
              <p:nvPr/>
            </p:nvSpPr>
            <p:spPr bwMode="auto">
              <a:xfrm>
                <a:off x="341313" y="4186378"/>
                <a:ext cx="8470900" cy="42862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Freeform 21"/>
              <p:cNvSpPr>
                <a:spLocks/>
              </p:cNvSpPr>
              <p:nvPr/>
            </p:nvSpPr>
            <p:spPr bwMode="auto">
              <a:xfrm>
                <a:off x="341313" y="4978379"/>
                <a:ext cx="8470900" cy="42862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6" name="Rechteck 12"/>
            <p:cNvSpPr>
              <a:spLocks noChangeArrowheads="1"/>
            </p:cNvSpPr>
            <p:nvPr/>
          </p:nvSpPr>
          <p:spPr bwMode="auto">
            <a:xfrm>
              <a:off x="1050796" y="4022928"/>
              <a:ext cx="7337628" cy="489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altLang="id-ID" sz="4000" kern="0" dirty="0" smtClean="0">
                  <a:solidFill>
                    <a:srgbClr val="FFFFFF"/>
                  </a:solidFill>
                </a:rPr>
                <a:t>Discussion</a:t>
              </a:r>
              <a:endParaRPr kumimoji="0" lang="de-DE" altLang="id-ID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" name="Rechteck 13"/>
          <p:cNvSpPr/>
          <p:nvPr/>
        </p:nvSpPr>
        <p:spPr>
          <a:xfrm>
            <a:off x="1013792" y="2162560"/>
            <a:ext cx="70866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000" kern="0" noProof="0" dirty="0" smtClean="0">
                <a:solidFill>
                  <a:srgbClr val="FFFFFF"/>
                </a:solidFill>
                <a:ea typeface="ＭＳ Ｐゴシック"/>
              </a:rPr>
              <a:t>Materials &amp; methods</a:t>
            </a:r>
            <a:endParaRPr kumimoji="0" lang="de-DE" sz="40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ＭＳ Ｐゴシック"/>
            </a:endParaRPr>
          </a:p>
        </p:txBody>
      </p:sp>
      <p:sp>
        <p:nvSpPr>
          <p:cNvPr id="13" name="Rechteck 13"/>
          <p:cNvSpPr/>
          <p:nvPr/>
        </p:nvSpPr>
        <p:spPr>
          <a:xfrm>
            <a:off x="1115616" y="908720"/>
            <a:ext cx="7086600" cy="708025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000" kern="0" noProof="0" dirty="0" smtClean="0">
                <a:solidFill>
                  <a:srgbClr val="FFFFFF"/>
                </a:solidFill>
                <a:latin typeface="Garamond" pitchFamily="18" charset="0"/>
                <a:ea typeface="ＭＳ Ｐゴシック"/>
              </a:rPr>
              <a:t>Introduction</a:t>
            </a:r>
            <a:endParaRPr kumimoji="0" lang="de-DE" sz="40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ＭＳ Ｐゴシック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331640" y="5589240"/>
            <a:ext cx="6745560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id-ID" sz="4000" kern="0" dirty="0" smtClean="0">
                <a:solidFill>
                  <a:srgbClr val="FFFFFF"/>
                </a:solidFill>
              </a:rPr>
              <a:t>Conclusion</a:t>
            </a:r>
            <a:endParaRPr kumimoji="0" lang="de-DE" altLang="id-ID" sz="4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55146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2555776" y="1438572"/>
            <a:ext cx="0" cy="54468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6314" y="1988840"/>
            <a:ext cx="2357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Background</a:t>
            </a:r>
            <a:endParaRPr lang="id-ID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5" t="11983" r="32778" b="59486"/>
          <a:stretch/>
        </p:blipFill>
        <p:spPr bwMode="auto">
          <a:xfrm>
            <a:off x="131478" y="188640"/>
            <a:ext cx="2352290" cy="7987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9" t="15375" r="37907" b="31156"/>
          <a:stretch/>
        </p:blipFill>
        <p:spPr bwMode="auto">
          <a:xfrm>
            <a:off x="3707904" y="1628800"/>
            <a:ext cx="4320480" cy="516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699792" y="692696"/>
            <a:ext cx="6336704" cy="824766"/>
          </a:xfrm>
          <a:noFill/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1800" b="1" dirty="0" smtClean="0">
                <a:solidFill>
                  <a:srgbClr val="FFC000"/>
                </a:solidFill>
                <a:latin typeface="Bookman Old Style" pitchFamily="18" charset="0"/>
              </a:rPr>
              <a:t>“</a:t>
            </a:r>
            <a:r>
              <a:rPr lang="en-US" sz="1800" b="1" u="sng" dirty="0" smtClean="0">
                <a:solidFill>
                  <a:schemeClr val="tx1"/>
                </a:solidFill>
                <a:latin typeface="Bookman Old Style" pitchFamily="18" charset="0"/>
              </a:rPr>
              <a:t>Cardio-</a:t>
            </a:r>
            <a:r>
              <a:rPr lang="en-US" sz="1800" b="1" u="sng" dirty="0" err="1" smtClean="0">
                <a:solidFill>
                  <a:schemeClr val="tx1"/>
                </a:solidFill>
                <a:latin typeface="Bookman Old Style" pitchFamily="18" charset="0"/>
              </a:rPr>
              <a:t>cerebro</a:t>
            </a:r>
            <a:r>
              <a:rPr lang="en-US" sz="1800" b="1" u="sng" dirty="0" smtClean="0">
                <a:solidFill>
                  <a:schemeClr val="tx1"/>
                </a:solidFill>
                <a:latin typeface="Bookman Old Style" pitchFamily="18" charset="0"/>
              </a:rPr>
              <a:t>-vascular disease</a:t>
            </a:r>
            <a:r>
              <a:rPr lang="en-US" sz="1800" b="1" dirty="0" smtClean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sz="1800" b="1" dirty="0" smtClean="0">
                <a:solidFill>
                  <a:srgbClr val="FFC000"/>
                </a:solidFill>
                <a:latin typeface="Bookman Old Style" pitchFamily="18" charset="0"/>
                <a:sym typeface="Wingdings" pitchFamily="2" charset="2"/>
              </a:rPr>
              <a:t>as </a:t>
            </a:r>
            <a:r>
              <a:rPr lang="en-US" sz="1800" b="1" u="sng" dirty="0" smtClean="0">
                <a:solidFill>
                  <a:srgbClr val="00B0F0"/>
                </a:solidFill>
                <a:latin typeface="Bookman Old Style" pitchFamily="18" charset="0"/>
                <a:sym typeface="Wingdings" pitchFamily="2" charset="2"/>
              </a:rPr>
              <a:t>TOP </a:t>
            </a:r>
            <a:r>
              <a:rPr lang="en-US" sz="1800" b="1" u="sng" dirty="0">
                <a:solidFill>
                  <a:srgbClr val="00B0F0"/>
                </a:solidFill>
                <a:latin typeface="Bookman Old Style" pitchFamily="18" charset="0"/>
                <a:sym typeface="Wingdings" pitchFamily="2" charset="2"/>
              </a:rPr>
              <a:t>RANK</a:t>
            </a:r>
            <a:r>
              <a:rPr lang="en-US" sz="1800" b="1" dirty="0">
                <a:solidFill>
                  <a:srgbClr val="00B0F0"/>
                </a:solidFill>
                <a:latin typeface="Bookman Old Style" pitchFamily="18" charset="0"/>
                <a:sym typeface="Wingdings" pitchFamily="2" charset="2"/>
              </a:rPr>
              <a:t> </a:t>
            </a:r>
            <a:r>
              <a:rPr lang="en-US" sz="1800" b="1" dirty="0">
                <a:solidFill>
                  <a:srgbClr val="FFC000"/>
                </a:solidFill>
                <a:latin typeface="Bookman Old Style" pitchFamily="18" charset="0"/>
                <a:sym typeface="Wingdings" pitchFamily="2" charset="2"/>
              </a:rPr>
              <a:t>cause of </a:t>
            </a:r>
            <a:r>
              <a:rPr lang="en-US" sz="1800" b="1" dirty="0" smtClean="0">
                <a:solidFill>
                  <a:srgbClr val="FFC000"/>
                </a:solidFill>
                <a:latin typeface="Bookman Old Style" pitchFamily="18" charset="0"/>
                <a:sym typeface="Wingdings" pitchFamily="2" charset="2"/>
              </a:rPr>
              <a:t>death”</a:t>
            </a:r>
            <a:endParaRPr lang="en-US" sz="1800" dirty="0">
              <a:solidFill>
                <a:srgbClr val="FFC000"/>
              </a:solidFill>
              <a:latin typeface="Bookman Old Style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51920" y="2061927"/>
            <a:ext cx="4104456" cy="9361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xplosion 2 13"/>
          <p:cNvSpPr/>
          <p:nvPr/>
        </p:nvSpPr>
        <p:spPr>
          <a:xfrm rot="20493237">
            <a:off x="5933919" y="3425026"/>
            <a:ext cx="2982045" cy="1701233"/>
          </a:xfrm>
          <a:prstGeom prst="irregularSeal2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Global Burden</a:t>
            </a:r>
            <a:endParaRPr lang="en-US" b="1" dirty="0">
              <a:solidFill>
                <a:schemeClr val="tx1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9" name="Picture 2" descr="https://s-media-cache-ak0.pinimg.com/236x/25/79/6f/25796fb87f6ea121e08ad117a870427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6" y="3428999"/>
            <a:ext cx="2442842" cy="3360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144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5038562" y="1356804"/>
            <a:ext cx="3421870" cy="100697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u="sng" dirty="0">
                <a:solidFill>
                  <a:srgbClr val="FF0000"/>
                </a:solidFill>
              </a:rPr>
              <a:t>Traditional</a:t>
            </a:r>
            <a:r>
              <a:rPr lang="en-US" sz="2200" b="1" dirty="0">
                <a:solidFill>
                  <a:prstClr val="black"/>
                </a:solidFill>
              </a:rPr>
              <a:t> Risk Factors of Ischemic Heart Disease: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0" y="3130207"/>
            <a:ext cx="4392488" cy="29776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prstClr val="black"/>
                </a:solidFill>
              </a:rPr>
              <a:t>Hypertension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94320" y="4264388"/>
            <a:ext cx="3421871" cy="27324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prstClr val="black"/>
                </a:solidFill>
              </a:rPr>
              <a:t>Dyslipidemia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994320" y="3490247"/>
            <a:ext cx="3429024" cy="28803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prstClr val="black"/>
                </a:solidFill>
              </a:rPr>
              <a:t>Metabolic Syndrome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6406714" y="2417468"/>
            <a:ext cx="500066" cy="651492"/>
          </a:xfrm>
          <a:prstGeom prst="downArrow">
            <a:avLst>
              <a:gd name="adj1" fmla="val 50000"/>
              <a:gd name="adj2" fmla="val 471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994320" y="3850287"/>
            <a:ext cx="3429023" cy="26435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prstClr val="black"/>
                </a:solidFill>
              </a:rPr>
              <a:t>Tobacco smoking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07960" y="4714383"/>
            <a:ext cx="3448398" cy="28803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prstClr val="black"/>
                </a:solidFill>
              </a:rPr>
              <a:t>Lack of Physical Activity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68568" y="4210327"/>
            <a:ext cx="3888432" cy="40803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3074" name="Picture 2" descr="http://img.medscapestatic.com/pi/meds/ckb/92/95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44" y="1412776"/>
            <a:ext cx="3684384" cy="4723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ounded Rectangle 16"/>
          <p:cNvSpPr/>
          <p:nvPr/>
        </p:nvSpPr>
        <p:spPr>
          <a:xfrm>
            <a:off x="5011834" y="5074423"/>
            <a:ext cx="3429024" cy="29879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prstClr val="black"/>
                </a:solidFill>
              </a:rPr>
              <a:t>Age (Menopause)</a:t>
            </a:r>
            <a:endParaRPr lang="en-US" sz="2200" b="1" dirty="0">
              <a:solidFill>
                <a:prstClr val="black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011834" y="5434463"/>
            <a:ext cx="3429024" cy="29879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prstClr val="black"/>
                </a:solidFill>
              </a:rPr>
              <a:t>Diabetes Mellitus</a:t>
            </a:r>
            <a:endParaRPr lang="en-US" sz="2200" b="1" dirty="0">
              <a:solidFill>
                <a:prstClr val="black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572000" y="5794503"/>
            <a:ext cx="4392488" cy="29879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prstClr val="black"/>
                </a:solidFill>
              </a:rPr>
              <a:t>Premature Family History of CAD</a:t>
            </a:r>
            <a:endParaRPr lang="en-US" sz="2200" b="1" dirty="0">
              <a:solidFill>
                <a:prstClr val="black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76448" y="1437419"/>
            <a:ext cx="1221388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1319554" y="-27384"/>
            <a:ext cx="6852846" cy="64807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Background</a:t>
            </a:r>
            <a:endParaRPr lang="en-US" sz="3600" dirty="0"/>
          </a:p>
        </p:txBody>
      </p:sp>
      <p:sp>
        <p:nvSpPr>
          <p:cNvPr id="23" name="Rectangle 22"/>
          <p:cNvSpPr/>
          <p:nvPr/>
        </p:nvSpPr>
        <p:spPr>
          <a:xfrm>
            <a:off x="107504" y="6525344"/>
            <a:ext cx="87129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/>
              <a:t>Boudi</a:t>
            </a:r>
            <a:r>
              <a:rPr lang="en-US" sz="1200" dirty="0"/>
              <a:t> F, </a:t>
            </a:r>
            <a:r>
              <a:rPr lang="en-US" sz="1200" dirty="0" err="1"/>
              <a:t>Ahsan</a:t>
            </a:r>
            <a:r>
              <a:rPr lang="en-US" sz="1200" dirty="0"/>
              <a:t> C. Risk Factors for Coronary Artery Disease: Practice Essentials, Risk Factor Biomarkers, Conventional Risk Factors (</a:t>
            </a:r>
            <a:r>
              <a:rPr lang="en-US" sz="1200" dirty="0" smtClean="0"/>
              <a:t>2016)</a:t>
            </a:r>
            <a:endParaRPr lang="en-US" sz="1200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1597836" y="1356804"/>
            <a:ext cx="3550228" cy="8061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597836" y="1725451"/>
            <a:ext cx="3550228" cy="6383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42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19256" cy="778098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1880" y="1556792"/>
            <a:ext cx="2448272" cy="57606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Lipid Profiles</a:t>
            </a:r>
            <a:endParaRPr lang="en-US" b="1" dirty="0"/>
          </a:p>
        </p:txBody>
      </p:sp>
      <p:pic>
        <p:nvPicPr>
          <p:cNvPr id="2051" name="Picture 3" descr="C:\Users\ENVY\Desktop\WHC 2017\imag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7" y="2348880"/>
            <a:ext cx="9121567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323528" y="5085184"/>
            <a:ext cx="3240360" cy="5760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b="1" dirty="0" smtClean="0"/>
              <a:t>Atherogenic Index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4283968" y="4869160"/>
            <a:ext cx="4810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>
                <a:solidFill>
                  <a:prstClr val="white"/>
                </a:solidFill>
              </a:rPr>
              <a:t>(Lilly LS, Pathophysiology of Heart Disease, 2016)</a:t>
            </a:r>
            <a:r>
              <a:rPr lang="en-US" b="1" dirty="0">
                <a:solidFill>
                  <a:prstClr val="whit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485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547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Objectives</a:t>
            </a:r>
            <a:endParaRPr lang="id-ID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323528" y="2204864"/>
            <a:ext cx="8568952" cy="2592288"/>
          </a:xfrm>
          <a:prstGeom prst="rect">
            <a:avLst/>
          </a:prstGeom>
          <a:noFill/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200" dirty="0" smtClean="0">
                <a:solidFill>
                  <a:schemeClr val="tx1"/>
                </a:solidFill>
                <a:latin typeface="Garamond" pitchFamily="18" charset="0"/>
              </a:rPr>
              <a:t>To </a:t>
            </a:r>
            <a:r>
              <a:rPr lang="en-US" sz="3200" dirty="0">
                <a:solidFill>
                  <a:schemeClr val="tx1"/>
                </a:solidFill>
                <a:latin typeface="Garamond" pitchFamily="18" charset="0"/>
              </a:rPr>
              <a:t>determine </a:t>
            </a:r>
            <a:r>
              <a:rPr lang="en-US" sz="3200" b="1" u="sng" dirty="0" smtClean="0">
                <a:solidFill>
                  <a:srgbClr val="FF0000"/>
                </a:solidFill>
                <a:latin typeface="Garamond" pitchFamily="18" charset="0"/>
              </a:rPr>
              <a:t>the correlation</a:t>
            </a:r>
            <a:r>
              <a:rPr lang="en-US" sz="3200" b="1" dirty="0" smtClean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Garamond" pitchFamily="18" charset="0"/>
              </a:rPr>
              <a:t>of </a:t>
            </a:r>
            <a:r>
              <a:rPr lang="en-US" sz="3200" b="1" u="sng" dirty="0" smtClean="0">
                <a:solidFill>
                  <a:srgbClr val="FFFF00"/>
                </a:solidFill>
                <a:latin typeface="Garamond" pitchFamily="18" charset="0"/>
              </a:rPr>
              <a:t>lipid parameters</a:t>
            </a:r>
            <a:r>
              <a:rPr lang="en-US" sz="3200" dirty="0" smtClean="0">
                <a:solidFill>
                  <a:schemeClr val="tx1"/>
                </a:solidFill>
                <a:latin typeface="Garamond" pitchFamily="18" charset="0"/>
              </a:rPr>
              <a:t> with </a:t>
            </a:r>
            <a:r>
              <a:rPr lang="en-US" sz="3200" b="1" u="sng" dirty="0" smtClean="0">
                <a:solidFill>
                  <a:srgbClr val="FFFF00"/>
                </a:solidFill>
                <a:latin typeface="Garamond" pitchFamily="18" charset="0"/>
              </a:rPr>
              <a:t>coronary angiographic findings</a:t>
            </a:r>
            <a:endParaRPr lang="en-US" sz="3200" b="1" u="sng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167135"/>
            <a:ext cx="914400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Aims of Study</a:t>
            </a:r>
            <a:endParaRPr lang="id-ID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977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341313" y="1768227"/>
            <a:ext cx="8470900" cy="3648075"/>
            <a:chOff x="341313" y="2142870"/>
            <a:chExt cx="8470900" cy="2524130"/>
          </a:xfrm>
        </p:grpSpPr>
        <p:grpSp>
          <p:nvGrpSpPr>
            <p:cNvPr id="5" name="Group 52"/>
            <p:cNvGrpSpPr>
              <a:grpSpLocks/>
            </p:cNvGrpSpPr>
            <p:nvPr/>
          </p:nvGrpSpPr>
          <p:grpSpPr bwMode="auto">
            <a:xfrm>
              <a:off x="341313" y="2142870"/>
              <a:ext cx="8470900" cy="2524130"/>
              <a:chOff x="341313" y="2510997"/>
              <a:chExt cx="8470900" cy="2510244"/>
            </a:xfrm>
          </p:grpSpPr>
          <p:sp>
            <p:nvSpPr>
              <p:cNvPr id="7" name="Rectangle 6"/>
              <p:cNvSpPr>
                <a:spLocks noChangeArrowheads="1"/>
              </p:cNvSpPr>
              <p:nvPr/>
            </p:nvSpPr>
            <p:spPr bwMode="auto">
              <a:xfrm>
                <a:off x="1259632" y="3563070"/>
                <a:ext cx="6745560" cy="48709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id-ID" sz="4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Results</a:t>
                </a:r>
              </a:p>
            </p:txBody>
          </p:sp>
          <p:sp>
            <p:nvSpPr>
              <p:cNvPr id="8" name="Freeform 17"/>
              <p:cNvSpPr>
                <a:spLocks/>
              </p:cNvSpPr>
              <p:nvPr/>
            </p:nvSpPr>
            <p:spPr bwMode="auto">
              <a:xfrm>
                <a:off x="341313" y="2510997"/>
                <a:ext cx="8470900" cy="42863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" name="Freeform 18"/>
              <p:cNvSpPr>
                <a:spLocks/>
              </p:cNvSpPr>
              <p:nvPr/>
            </p:nvSpPr>
            <p:spPr bwMode="auto">
              <a:xfrm>
                <a:off x="341313" y="3350499"/>
                <a:ext cx="8470900" cy="42863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id-ID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   </a:t>
                </a:r>
              </a:p>
            </p:txBody>
          </p:sp>
          <p:sp>
            <p:nvSpPr>
              <p:cNvPr id="10" name="Freeform 20"/>
              <p:cNvSpPr>
                <a:spLocks/>
              </p:cNvSpPr>
              <p:nvPr/>
            </p:nvSpPr>
            <p:spPr bwMode="auto">
              <a:xfrm>
                <a:off x="341313" y="4186378"/>
                <a:ext cx="8470900" cy="42862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Freeform 21"/>
              <p:cNvSpPr>
                <a:spLocks/>
              </p:cNvSpPr>
              <p:nvPr/>
            </p:nvSpPr>
            <p:spPr bwMode="auto">
              <a:xfrm>
                <a:off x="341313" y="4978379"/>
                <a:ext cx="8470900" cy="42862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6" name="Rechteck 12"/>
            <p:cNvSpPr>
              <a:spLocks noChangeArrowheads="1"/>
            </p:cNvSpPr>
            <p:nvPr/>
          </p:nvSpPr>
          <p:spPr bwMode="auto">
            <a:xfrm>
              <a:off x="1050796" y="4022928"/>
              <a:ext cx="7337628" cy="489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altLang="id-ID" sz="4000" kern="0" dirty="0" smtClean="0">
                  <a:solidFill>
                    <a:srgbClr val="FFFFFF"/>
                  </a:solidFill>
                </a:rPr>
                <a:t>Discussion</a:t>
              </a:r>
              <a:endParaRPr kumimoji="0" lang="de-DE" altLang="id-ID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" name="Rechteck 13"/>
          <p:cNvSpPr/>
          <p:nvPr/>
        </p:nvSpPr>
        <p:spPr>
          <a:xfrm>
            <a:off x="1013792" y="2090552"/>
            <a:ext cx="7086600" cy="708025"/>
          </a:xfrm>
          <a:prstGeom prst="rect">
            <a:avLst/>
          </a:prstGeom>
          <a:solidFill>
            <a:srgbClr val="FF0000"/>
          </a:solidFill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000" kern="0" noProof="0" dirty="0" smtClean="0">
                <a:solidFill>
                  <a:srgbClr val="FFFFFF"/>
                </a:solidFill>
                <a:latin typeface="Garamond" pitchFamily="18" charset="0"/>
                <a:ea typeface="ＭＳ Ｐゴシック"/>
              </a:rPr>
              <a:t>Materials &amp; methods</a:t>
            </a:r>
            <a:endParaRPr kumimoji="0" lang="de-DE" sz="40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itchFamily="18" charset="0"/>
              <a:ea typeface="ＭＳ Ｐゴシック"/>
            </a:endParaRPr>
          </a:p>
        </p:txBody>
      </p:sp>
      <p:sp>
        <p:nvSpPr>
          <p:cNvPr id="13" name="Rechteck 13"/>
          <p:cNvSpPr/>
          <p:nvPr/>
        </p:nvSpPr>
        <p:spPr>
          <a:xfrm>
            <a:off x="1115616" y="836712"/>
            <a:ext cx="7086600" cy="70802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000" kern="0" noProof="0" dirty="0" smtClean="0">
                <a:solidFill>
                  <a:srgbClr val="FFFFFF"/>
                </a:solidFill>
                <a:ea typeface="ＭＳ Ｐゴシック"/>
              </a:rPr>
              <a:t>Introduction</a:t>
            </a:r>
            <a:endParaRPr kumimoji="0" lang="de-DE" sz="40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ＭＳ Ｐゴシック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282824" y="5517232"/>
            <a:ext cx="6745560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id-ID" sz="4000" kern="0" dirty="0" smtClean="0">
                <a:solidFill>
                  <a:srgbClr val="FFFFFF"/>
                </a:solidFill>
              </a:rPr>
              <a:t>Conclusion</a:t>
            </a:r>
            <a:endParaRPr kumimoji="0" lang="de-DE" altLang="id-ID" sz="4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9441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 AND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STUDY DESIGN AND PARTICIPANTS</a:t>
            </a:r>
          </a:p>
          <a:p>
            <a:r>
              <a:rPr lang="en-US" dirty="0" smtClean="0"/>
              <a:t>RESEARCH PROCEDURES</a:t>
            </a:r>
          </a:p>
          <a:p>
            <a:r>
              <a:rPr lang="en-US" dirty="0" smtClean="0"/>
              <a:t>OUTCOMES</a:t>
            </a:r>
          </a:p>
          <a:p>
            <a:r>
              <a:rPr lang="en-US" dirty="0" smtClean="0"/>
              <a:t>STATISTICAL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58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95325"/>
            <a:ext cx="8784976" cy="4525963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b="1" u="sng" dirty="0" smtClean="0"/>
              <a:t>cross-sectional</a:t>
            </a:r>
            <a:r>
              <a:rPr lang="en-US" dirty="0" smtClean="0"/>
              <a:t>, analytic observational study</a:t>
            </a:r>
          </a:p>
          <a:p>
            <a:pPr algn="just"/>
            <a:r>
              <a:rPr lang="en-US" b="1" u="sng" dirty="0" smtClean="0"/>
              <a:t>Single-centered study</a:t>
            </a:r>
            <a:r>
              <a:rPr lang="en-US" dirty="0" smtClean="0"/>
              <a:t> (Conducted in Dr. </a:t>
            </a:r>
            <a:r>
              <a:rPr lang="en-US" dirty="0" err="1" smtClean="0"/>
              <a:t>Saiful</a:t>
            </a:r>
            <a:r>
              <a:rPr lang="en-US" dirty="0" smtClean="0"/>
              <a:t> Anwar General Hospital, Malang, East Java, Indonesia)</a:t>
            </a:r>
          </a:p>
          <a:p>
            <a:pPr algn="just"/>
            <a:r>
              <a:rPr lang="en-US" dirty="0" smtClean="0"/>
              <a:t>January – December 2016</a:t>
            </a:r>
          </a:p>
        </p:txBody>
      </p:sp>
      <p:pic>
        <p:nvPicPr>
          <p:cNvPr id="1026" name="Picture 2" descr="http://pusatpengobatan.com/wp-content/uploads/2015/02/logo-rsud-dr-saiful-anwa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0" b="10918"/>
          <a:stretch/>
        </p:blipFill>
        <p:spPr bwMode="auto">
          <a:xfrm>
            <a:off x="3563888" y="4555046"/>
            <a:ext cx="1998602" cy="18982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https://pusatpengobatan.com/wp-content/uploads/2015/03/RSUD-Dr.-Saiful-Anwar-Malang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8" r="6944" b="7600"/>
          <a:stretch/>
        </p:blipFill>
        <p:spPr bwMode="auto">
          <a:xfrm>
            <a:off x="5760640" y="4242699"/>
            <a:ext cx="3275856" cy="22106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312" y="476672"/>
            <a:ext cx="9137688" cy="634082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dirty="0" smtClean="0"/>
              <a:t>Study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43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6016" y="404664"/>
            <a:ext cx="4104456" cy="6192688"/>
          </a:xfrm>
        </p:spPr>
        <p:txBody>
          <a:bodyPr>
            <a:normAutofit/>
          </a:bodyPr>
          <a:lstStyle/>
          <a:p>
            <a:pPr marL="631825" lvl="1" indent="-174625" algn="ctr">
              <a:lnSpc>
                <a:spcPct val="160000"/>
              </a:lnSpc>
              <a:buNone/>
            </a:pPr>
            <a:r>
              <a:rPr lang="en-US" sz="2600" b="1" u="sng" dirty="0" smtClean="0"/>
              <a:t>Exclusion</a:t>
            </a:r>
            <a:r>
              <a:rPr lang="en-US" sz="2600" dirty="0" smtClean="0"/>
              <a:t> criteria:</a:t>
            </a:r>
          </a:p>
          <a:p>
            <a:pPr marL="631825" lvl="2" indent="-174625" algn="just">
              <a:lnSpc>
                <a:spcPct val="160000"/>
              </a:lnSpc>
            </a:pPr>
            <a:r>
              <a:rPr lang="en-US" sz="1900" dirty="0" smtClean="0"/>
              <a:t>Age &lt;18 years old</a:t>
            </a:r>
          </a:p>
          <a:p>
            <a:pPr marL="631825" lvl="2" indent="-174625" algn="just">
              <a:lnSpc>
                <a:spcPct val="160000"/>
              </a:lnSpc>
            </a:pPr>
            <a:r>
              <a:rPr lang="en-US" sz="1900" dirty="0" smtClean="0"/>
              <a:t>Patients with non-coronary heart diseases (congenital heart disease, valvular heart disease, myocarditis/pericarditis)</a:t>
            </a:r>
          </a:p>
          <a:p>
            <a:pPr marL="631825" lvl="2" indent="-174625" algn="just">
              <a:lnSpc>
                <a:spcPct val="160000"/>
              </a:lnSpc>
            </a:pPr>
            <a:r>
              <a:rPr lang="en-US" sz="1900" dirty="0" smtClean="0"/>
              <a:t>Patients who rejected the coronary angiography procedures</a:t>
            </a:r>
          </a:p>
          <a:p>
            <a:pPr marL="631825" lvl="2" indent="-174625" algn="just">
              <a:lnSpc>
                <a:spcPct val="160000"/>
              </a:lnSpc>
            </a:pPr>
            <a:endParaRPr lang="en-US" sz="1900" dirty="0" smtClean="0"/>
          </a:p>
        </p:txBody>
      </p:sp>
      <p:sp>
        <p:nvSpPr>
          <p:cNvPr id="2" name="Rectangle 1"/>
          <p:cNvSpPr/>
          <p:nvPr/>
        </p:nvSpPr>
        <p:spPr>
          <a:xfrm>
            <a:off x="251520" y="476672"/>
            <a:ext cx="3888432" cy="5516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lnSpc>
                <a:spcPct val="150000"/>
              </a:lnSpc>
            </a:pPr>
            <a:r>
              <a:rPr lang="en-US" sz="2600" b="1" u="sng" dirty="0" smtClean="0"/>
              <a:t>Inclusion</a:t>
            </a:r>
            <a:r>
              <a:rPr lang="en-US" sz="2600" dirty="0" smtClean="0"/>
              <a:t> </a:t>
            </a:r>
            <a:r>
              <a:rPr lang="en-US" sz="2600" dirty="0"/>
              <a:t>criteria</a:t>
            </a:r>
            <a:r>
              <a:rPr lang="en-US" sz="2600" dirty="0" smtClean="0"/>
              <a:t>:</a:t>
            </a:r>
          </a:p>
          <a:p>
            <a:pPr lvl="1" indent="-282575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900" dirty="0" smtClean="0"/>
              <a:t>Age &gt; 18 years</a:t>
            </a:r>
          </a:p>
          <a:p>
            <a:pPr lvl="1" indent="-282575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900" dirty="0" smtClean="0"/>
              <a:t>Patients who are diagnosed with coronary artery diseases (either diagnosed by acute coronary syndrome, or diagnosed as stable coronary artery diseases*)</a:t>
            </a:r>
            <a:endParaRPr lang="en-US" sz="2600" dirty="0"/>
          </a:p>
          <a:p>
            <a:pPr lvl="1" indent="-282575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900" dirty="0"/>
              <a:t>All patients of </a:t>
            </a:r>
            <a:r>
              <a:rPr lang="en-US" sz="1900" dirty="0" smtClean="0"/>
              <a:t>coronary artery </a:t>
            </a:r>
            <a:r>
              <a:rPr lang="en-US" sz="1900" dirty="0"/>
              <a:t>disease who have undergone </a:t>
            </a:r>
            <a:r>
              <a:rPr lang="en-US" sz="1900" dirty="0" smtClean="0"/>
              <a:t>coronary angiography </a:t>
            </a:r>
            <a:r>
              <a:rPr lang="en-US" sz="1900" dirty="0"/>
              <a:t>irrespective of their </a:t>
            </a:r>
            <a:r>
              <a:rPr lang="en-US" sz="1900" dirty="0" smtClean="0"/>
              <a:t>sex and races</a:t>
            </a:r>
          </a:p>
        </p:txBody>
      </p:sp>
      <p:cxnSp>
        <p:nvCxnSpPr>
          <p:cNvPr id="5" name="Straight Connector 4"/>
          <p:cNvCxnSpPr/>
          <p:nvPr/>
        </p:nvCxnSpPr>
        <p:spPr>
          <a:xfrm rot="5400000" flipH="1" flipV="1">
            <a:off x="1678152" y="3369726"/>
            <a:ext cx="5930918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8320" y="6525344"/>
            <a:ext cx="8670144" cy="418058"/>
          </a:xfr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sz="1000" dirty="0">
                <a:solidFill>
                  <a:schemeClr val="tx1"/>
                </a:solidFill>
              </a:rPr>
              <a:t>* Cannon CP, </a:t>
            </a:r>
            <a:r>
              <a:rPr lang="en-US" sz="1000" dirty="0" err="1">
                <a:solidFill>
                  <a:schemeClr val="tx1"/>
                </a:solidFill>
              </a:rPr>
              <a:t>Brindis</a:t>
            </a:r>
            <a:r>
              <a:rPr lang="en-US" sz="1000" dirty="0">
                <a:solidFill>
                  <a:schemeClr val="tx1"/>
                </a:solidFill>
              </a:rPr>
              <a:t> RG, </a:t>
            </a:r>
            <a:r>
              <a:rPr lang="en-US" sz="1000" dirty="0" err="1">
                <a:solidFill>
                  <a:schemeClr val="tx1"/>
                </a:solidFill>
              </a:rPr>
              <a:t>Chaitman</a:t>
            </a:r>
            <a:r>
              <a:rPr lang="en-US" sz="1000" dirty="0">
                <a:solidFill>
                  <a:schemeClr val="tx1"/>
                </a:solidFill>
              </a:rPr>
              <a:t> BR, et al. 2013 ACCF/AHA key data elements and definitions for measuring the clinical management and outcomes of patients with acute coronary syndromes and coronary artery disease. J Am </a:t>
            </a:r>
            <a:r>
              <a:rPr lang="en-US" sz="1000" dirty="0" err="1">
                <a:solidFill>
                  <a:schemeClr val="tx1"/>
                </a:solidFill>
              </a:rPr>
              <a:t>Coll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Cardiol</a:t>
            </a:r>
            <a:r>
              <a:rPr lang="en-US" sz="1000" dirty="0">
                <a:solidFill>
                  <a:schemeClr val="tx1"/>
                </a:solidFill>
              </a:rPr>
              <a:t> 2013; </a:t>
            </a:r>
            <a:r>
              <a:rPr lang="en-US" sz="1000" dirty="0" err="1" smtClean="0">
                <a:solidFill>
                  <a:schemeClr val="tx1"/>
                </a:solidFill>
              </a:rPr>
              <a:t>Crculation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>
                <a:solidFill>
                  <a:schemeClr val="tx1"/>
                </a:solidFill>
              </a:rPr>
              <a:t>2013; Circulation </a:t>
            </a:r>
            <a:r>
              <a:rPr lang="en-US" sz="1000" dirty="0" smtClean="0">
                <a:solidFill>
                  <a:schemeClr val="tx1"/>
                </a:solidFill>
              </a:rPr>
              <a:t>201310</a:t>
            </a:r>
            <a:br>
              <a:rPr lang="en-US" sz="1000" dirty="0" smtClean="0">
                <a:solidFill>
                  <a:schemeClr val="tx1"/>
                </a:solidFill>
              </a:rPr>
            </a:br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21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/>
          <p:cNvSpPr txBox="1">
            <a:spLocks/>
          </p:cNvSpPr>
          <p:nvPr/>
        </p:nvSpPr>
        <p:spPr>
          <a:xfrm>
            <a:off x="-6032" y="260648"/>
            <a:ext cx="9137688" cy="634082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dirty="0" smtClean="0"/>
              <a:t>Research procedures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2820744" y="1157661"/>
            <a:ext cx="3783870" cy="55165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prstClr val="black"/>
                </a:solidFill>
              </a:rPr>
              <a:t>220 </a:t>
            </a:r>
            <a:r>
              <a:rPr lang="en-US" sz="2000" b="1" dirty="0">
                <a:solidFill>
                  <a:prstClr val="black"/>
                </a:solidFill>
              </a:rPr>
              <a:t>patients </a:t>
            </a:r>
            <a:r>
              <a:rPr lang="en-US" sz="2000" b="1" dirty="0" smtClean="0">
                <a:solidFill>
                  <a:prstClr val="black"/>
                </a:solidFill>
              </a:rPr>
              <a:t>with CAD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788024" y="2817887"/>
            <a:ext cx="2952328" cy="68312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>
                <a:solidFill>
                  <a:prstClr val="black"/>
                </a:solidFill>
              </a:rPr>
              <a:t> 40 </a:t>
            </a:r>
            <a:r>
              <a:rPr lang="en-US" sz="1400" b="1" dirty="0" err="1" smtClean="0">
                <a:solidFill>
                  <a:prstClr val="black"/>
                </a:solidFill>
              </a:rPr>
              <a:t>pts</a:t>
            </a:r>
            <a:r>
              <a:rPr lang="en-US" sz="1400" b="1" dirty="0" smtClean="0">
                <a:solidFill>
                  <a:prstClr val="black"/>
                </a:solidFill>
              </a:rPr>
              <a:t> </a:t>
            </a:r>
            <a:r>
              <a:rPr lang="en-US" sz="1400" b="1" dirty="0">
                <a:solidFill>
                  <a:prstClr val="black"/>
                </a:solidFill>
              </a:rPr>
              <a:t>excluded</a:t>
            </a:r>
            <a:r>
              <a:rPr lang="en-US" sz="1400" dirty="0">
                <a:solidFill>
                  <a:prstClr val="black"/>
                </a:solidFill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 smtClean="0">
                <a:solidFill>
                  <a:prstClr val="black"/>
                </a:solidFill>
              </a:rPr>
              <a:t>35 not meeting inclusion criteria</a:t>
            </a:r>
            <a:endParaRPr lang="en-US" sz="1400" dirty="0">
              <a:solidFill>
                <a:prstClr val="black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</a:rPr>
              <a:t>5 incomplete medical data</a:t>
            </a:r>
          </a:p>
        </p:txBody>
      </p:sp>
      <p:sp>
        <p:nvSpPr>
          <p:cNvPr id="26" name="Down Arrow 25"/>
          <p:cNvSpPr/>
          <p:nvPr/>
        </p:nvSpPr>
        <p:spPr>
          <a:xfrm>
            <a:off x="4430834" y="1772816"/>
            <a:ext cx="357190" cy="1891307"/>
          </a:xfrm>
          <a:prstGeom prst="downArrow">
            <a:avLst>
              <a:gd name="adj1" fmla="val 50000"/>
              <a:gd name="adj2" fmla="val 471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788025" y="1844824"/>
            <a:ext cx="2852336" cy="90638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indent="-182563" algn="just">
              <a:buFont typeface="Arial" pitchFamily="34" charset="0"/>
              <a:buChar char="•"/>
            </a:pPr>
            <a:r>
              <a:rPr lang="en-US" sz="1200" b="1" u="sng" dirty="0">
                <a:solidFill>
                  <a:prstClr val="black"/>
                </a:solidFill>
              </a:rPr>
              <a:t>&gt;</a:t>
            </a:r>
            <a:r>
              <a:rPr lang="en-US" sz="1200" b="1" dirty="0">
                <a:solidFill>
                  <a:prstClr val="black"/>
                </a:solidFill>
              </a:rPr>
              <a:t> 18 years old</a:t>
            </a:r>
          </a:p>
          <a:p>
            <a:pPr marL="182563" indent="-182563" algn="just">
              <a:buFont typeface="Arial" pitchFamily="34" charset="0"/>
              <a:buChar char="•"/>
            </a:pPr>
            <a:r>
              <a:rPr lang="en-US" sz="1200" b="1" dirty="0">
                <a:solidFill>
                  <a:prstClr val="black"/>
                </a:solidFill>
              </a:rPr>
              <a:t>Diagnosed with </a:t>
            </a:r>
            <a:r>
              <a:rPr lang="en-US" sz="1200" b="1" dirty="0" smtClean="0">
                <a:solidFill>
                  <a:prstClr val="black"/>
                </a:solidFill>
              </a:rPr>
              <a:t>coronary artery diseases (based </a:t>
            </a:r>
            <a:r>
              <a:rPr lang="en-US" sz="1200" b="1" dirty="0">
                <a:solidFill>
                  <a:prstClr val="black"/>
                </a:solidFill>
              </a:rPr>
              <a:t>on </a:t>
            </a:r>
            <a:r>
              <a:rPr lang="en-US" sz="1200" b="1" dirty="0" smtClean="0">
                <a:solidFill>
                  <a:prstClr val="black"/>
                </a:solidFill>
              </a:rPr>
              <a:t>2013 AHA definition)</a:t>
            </a:r>
            <a:endParaRPr lang="en-US" sz="1200" b="1" dirty="0">
              <a:solidFill>
                <a:prstClr val="black"/>
              </a:solidFill>
            </a:endParaRPr>
          </a:p>
          <a:p>
            <a:pPr marL="182563" indent="-182563" algn="just">
              <a:buFont typeface="Arial" pitchFamily="34" charset="0"/>
              <a:buChar char="•"/>
            </a:pPr>
            <a:r>
              <a:rPr lang="en-US" sz="1200" b="1" dirty="0" smtClean="0">
                <a:solidFill>
                  <a:prstClr val="black"/>
                </a:solidFill>
              </a:rPr>
              <a:t>Undergone for coronary angiography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932040" y="3645024"/>
            <a:ext cx="1584176" cy="79208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prstClr val="black"/>
                </a:solidFill>
              </a:rPr>
              <a:t>108 </a:t>
            </a:r>
            <a:r>
              <a:rPr lang="en-US" sz="2000" b="1" dirty="0">
                <a:solidFill>
                  <a:prstClr val="black"/>
                </a:solidFill>
              </a:rPr>
              <a:t>patients</a:t>
            </a:r>
          </a:p>
          <a:p>
            <a:pPr algn="ctr"/>
            <a:r>
              <a:rPr lang="en-US" sz="2000" b="1" dirty="0" smtClean="0">
                <a:solidFill>
                  <a:prstClr val="black"/>
                </a:solidFill>
              </a:rPr>
              <a:t>(</a:t>
            </a:r>
            <a:r>
              <a:rPr lang="en-US" sz="2000" b="1" dirty="0" smtClean="0">
                <a:solidFill>
                  <a:srgbClr val="FF0000"/>
                </a:solidFill>
              </a:rPr>
              <a:t>CAD</a:t>
            </a:r>
            <a:r>
              <a:rPr lang="en-US" sz="2000" b="1" dirty="0" smtClean="0">
                <a:solidFill>
                  <a:prstClr val="black"/>
                </a:solidFill>
              </a:rPr>
              <a:t>)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91794" y="3717032"/>
            <a:ext cx="496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prstClr val="white"/>
                </a:solidFill>
              </a:rPr>
              <a:t>vs</a:t>
            </a:r>
            <a:endParaRPr lang="id-ID" sz="2800" b="1" dirty="0">
              <a:solidFill>
                <a:prstClr val="white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820743" y="4581128"/>
            <a:ext cx="4819617" cy="216024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11125" indent="-111125" algn="just">
              <a:buFont typeface="Arial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Smoking status, Sex</a:t>
            </a:r>
            <a:r>
              <a:rPr lang="en-US" sz="1600" b="1" dirty="0" smtClean="0">
                <a:solidFill>
                  <a:prstClr val="black"/>
                </a:solidFill>
              </a:rPr>
              <a:t>, Family history</a:t>
            </a:r>
          </a:p>
          <a:p>
            <a:pPr marL="111125" indent="-111125" algn="just">
              <a:buFont typeface="Arial" pitchFamily="34" charset="0"/>
              <a:buChar char="•"/>
            </a:pPr>
            <a:r>
              <a:rPr lang="en-US" sz="1600" b="1" dirty="0" smtClean="0">
                <a:solidFill>
                  <a:prstClr val="black"/>
                </a:solidFill>
              </a:rPr>
              <a:t>Anthropometric status (Body weight, Height)</a:t>
            </a:r>
            <a:endParaRPr lang="en-US" sz="1600" b="1" dirty="0">
              <a:solidFill>
                <a:prstClr val="black"/>
              </a:solidFill>
            </a:endParaRPr>
          </a:p>
          <a:p>
            <a:pPr marL="111125" indent="-111125" algn="just">
              <a:buFont typeface="Arial" pitchFamily="34" charset="0"/>
              <a:buChar char="•"/>
            </a:pPr>
            <a:r>
              <a:rPr lang="en-US" sz="1600" b="1" dirty="0" smtClean="0">
                <a:solidFill>
                  <a:prstClr val="black"/>
                </a:solidFill>
              </a:rPr>
              <a:t>Body </a:t>
            </a:r>
            <a:r>
              <a:rPr lang="en-US" sz="1600" b="1" dirty="0">
                <a:solidFill>
                  <a:prstClr val="black"/>
                </a:solidFill>
              </a:rPr>
              <a:t>mass index (BMI), </a:t>
            </a:r>
            <a:r>
              <a:rPr lang="en-US" sz="1600" b="1" dirty="0" smtClean="0">
                <a:solidFill>
                  <a:prstClr val="black"/>
                </a:solidFill>
              </a:rPr>
              <a:t>Blood </a:t>
            </a:r>
            <a:r>
              <a:rPr lang="en-US" sz="1600" b="1" dirty="0">
                <a:solidFill>
                  <a:prstClr val="black"/>
                </a:solidFill>
              </a:rPr>
              <a:t>pressure</a:t>
            </a:r>
          </a:p>
          <a:p>
            <a:pPr marL="111125" indent="-111125" algn="just">
              <a:buFont typeface="Arial" pitchFamily="34" charset="0"/>
              <a:buChar char="•"/>
            </a:pPr>
            <a:r>
              <a:rPr lang="en-US" sz="1600" b="1" dirty="0" smtClean="0">
                <a:solidFill>
                  <a:prstClr val="black"/>
                </a:solidFill>
              </a:rPr>
              <a:t>Fasting Lipid </a:t>
            </a:r>
            <a:r>
              <a:rPr lang="en-US" sz="1600" b="1" dirty="0">
                <a:solidFill>
                  <a:prstClr val="black"/>
                </a:solidFill>
              </a:rPr>
              <a:t>profile (LDL, HDL, Total cholesterol, TG)</a:t>
            </a:r>
          </a:p>
          <a:p>
            <a:pPr marL="111125" indent="-111125" algn="just">
              <a:buFont typeface="Arial" pitchFamily="34" charset="0"/>
              <a:buChar char="•"/>
            </a:pPr>
            <a:r>
              <a:rPr lang="en-US" sz="1600" b="1" dirty="0" smtClean="0">
                <a:solidFill>
                  <a:prstClr val="black"/>
                </a:solidFill>
              </a:rPr>
              <a:t>Atherogenic index (AI) and TG/HDL ratio</a:t>
            </a:r>
          </a:p>
          <a:p>
            <a:pPr marL="111125" indent="-111125" algn="just">
              <a:buFont typeface="Arial" pitchFamily="34" charset="0"/>
              <a:buChar char="•"/>
            </a:pPr>
            <a:r>
              <a:rPr lang="en-US" sz="1600" b="1" dirty="0" smtClean="0">
                <a:solidFill>
                  <a:prstClr val="black"/>
                </a:solidFill>
              </a:rPr>
              <a:t>Coronary angiographic assessment from two or more independent cardiologists</a:t>
            </a:r>
            <a:endParaRPr lang="en-US" sz="1600" b="1" dirty="0">
              <a:solidFill>
                <a:prstClr val="black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2871804" y="3645024"/>
            <a:ext cx="1484172" cy="79208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prstClr val="black"/>
                </a:solidFill>
              </a:rPr>
              <a:t>72 </a:t>
            </a:r>
            <a:r>
              <a:rPr lang="en-US" sz="2000" b="1" dirty="0">
                <a:solidFill>
                  <a:prstClr val="black"/>
                </a:solidFill>
              </a:rPr>
              <a:t>patients</a:t>
            </a:r>
          </a:p>
          <a:p>
            <a:pPr algn="ctr"/>
            <a:r>
              <a:rPr lang="en-US" sz="2000" b="1" dirty="0" smtClean="0">
                <a:solidFill>
                  <a:prstClr val="black"/>
                </a:solidFill>
              </a:rPr>
              <a:t>(</a:t>
            </a:r>
            <a:r>
              <a:rPr lang="en-US" sz="2000" b="1" dirty="0" smtClean="0">
                <a:solidFill>
                  <a:srgbClr val="FF0000"/>
                </a:solidFill>
              </a:rPr>
              <a:t>Control</a:t>
            </a:r>
            <a:r>
              <a:rPr lang="en-US" sz="2000" b="1" dirty="0" smtClean="0">
                <a:solidFill>
                  <a:prstClr val="black"/>
                </a:solidFill>
              </a:rPr>
              <a:t>)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07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212976"/>
            <a:ext cx="8784976" cy="3672408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dirty="0"/>
              <a:t>Coronary angiographies were performed using a </a:t>
            </a:r>
            <a:r>
              <a:rPr lang="en-US" b="1" u="sng" dirty="0">
                <a:solidFill>
                  <a:srgbClr val="FFC000"/>
                </a:solidFill>
              </a:rPr>
              <a:t>standard</a:t>
            </a:r>
            <a:r>
              <a:rPr lang="id-ID" b="1" u="sng" dirty="0">
                <a:solidFill>
                  <a:srgbClr val="FFC000"/>
                </a:solidFill>
              </a:rPr>
              <a:t> </a:t>
            </a:r>
            <a:r>
              <a:rPr lang="en-US" b="1" u="sng" dirty="0">
                <a:solidFill>
                  <a:srgbClr val="FFC000"/>
                </a:solidFill>
              </a:rPr>
              <a:t>Judkins technique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dirty="0"/>
              <a:t>through the femoral artery or</a:t>
            </a:r>
            <a:r>
              <a:rPr lang="id-ID" dirty="0"/>
              <a:t> </a:t>
            </a:r>
            <a:r>
              <a:rPr lang="en-US" dirty="0" smtClean="0"/>
              <a:t>radial artery</a:t>
            </a:r>
            <a:endParaRPr lang="en-US" dirty="0"/>
          </a:p>
          <a:p>
            <a:pPr marL="0" indent="0" algn="just">
              <a:lnSpc>
                <a:spcPct val="150000"/>
              </a:lnSpc>
              <a:buNone/>
            </a:pPr>
            <a:endParaRPr lang="id-ID" dirty="0"/>
          </a:p>
          <a:p>
            <a:pPr algn="just">
              <a:lnSpc>
                <a:spcPct val="150000"/>
              </a:lnSpc>
            </a:pPr>
            <a:r>
              <a:rPr lang="en-US" dirty="0"/>
              <a:t>The angiograms were interpreted by </a:t>
            </a:r>
            <a:r>
              <a:rPr lang="en-US" b="1" u="sng" dirty="0">
                <a:solidFill>
                  <a:srgbClr val="FFC000"/>
                </a:solidFill>
              </a:rPr>
              <a:t>two</a:t>
            </a:r>
            <a:r>
              <a:rPr lang="id-ID" b="1" u="sng" dirty="0">
                <a:solidFill>
                  <a:srgbClr val="FFC000"/>
                </a:solidFill>
              </a:rPr>
              <a:t> </a:t>
            </a:r>
            <a:r>
              <a:rPr lang="en-US" b="1" u="sng" dirty="0">
                <a:solidFill>
                  <a:srgbClr val="FFC000"/>
                </a:solidFill>
              </a:rPr>
              <a:t>or more independent</a:t>
            </a:r>
            <a:r>
              <a:rPr lang="en-US" dirty="0"/>
              <a:t> cardiologists in a </a:t>
            </a:r>
            <a:r>
              <a:rPr lang="en-US" b="1" u="sng" dirty="0">
                <a:solidFill>
                  <a:srgbClr val="FFC000"/>
                </a:solidFill>
              </a:rPr>
              <a:t>blind </a:t>
            </a:r>
            <a:r>
              <a:rPr lang="en-US" b="1" u="sng" dirty="0" smtClean="0">
                <a:solidFill>
                  <a:srgbClr val="FFC000"/>
                </a:solidFill>
              </a:rPr>
              <a:t>fashion</a:t>
            </a:r>
            <a:endParaRPr lang="id-ID" b="1" u="sng" dirty="0">
              <a:solidFill>
                <a:srgbClr val="FFC000"/>
              </a:solidFill>
            </a:endParaRPr>
          </a:p>
        </p:txBody>
      </p:sp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" y="11528"/>
            <a:ext cx="4277656" cy="291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0" y="2924944"/>
            <a:ext cx="9144000" cy="0"/>
          </a:xfrm>
          <a:prstGeom prst="line">
            <a:avLst/>
          </a:prstGeom>
          <a:ln w="3810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 descr="http://www.medgurus.org/wp-content/uploads/2016/01/angiogra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424" y="11528"/>
            <a:ext cx="3133214" cy="289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884368" y="332656"/>
            <a:ext cx="504056" cy="237626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How?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92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/>
          <a:lstStyle/>
          <a:p>
            <a:pPr algn="just"/>
            <a:r>
              <a:rPr lang="en-US" u="sng" dirty="0" smtClean="0">
                <a:solidFill>
                  <a:srgbClr val="FFC000"/>
                </a:solidFill>
              </a:rPr>
              <a:t>End-point</a:t>
            </a:r>
            <a:r>
              <a:rPr lang="en-US" dirty="0" smtClean="0"/>
              <a:t>: the correlation of lipid profile, atherogenic index and coronary artery lesions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312" y="476672"/>
            <a:ext cx="9137688" cy="634082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dirty="0" smtClean="0"/>
              <a:t>Outcome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80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484784"/>
            <a:ext cx="8723312" cy="42085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/>
              <a:t>Significant stenosis was defined as a reduction of at least 50% in the coronary artery: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 smtClean="0"/>
          </a:p>
          <a:p>
            <a:pPr lvl="1"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C000"/>
                </a:solidFill>
              </a:rPr>
              <a:t>Multi-vessel diseases</a:t>
            </a:r>
            <a:r>
              <a:rPr lang="en-US" sz="2400" dirty="0" smtClean="0"/>
              <a:t>: the involvement of any </a:t>
            </a:r>
            <a:r>
              <a:rPr lang="en-US" sz="2400" u="sng" dirty="0" smtClean="0"/>
              <a:t>&gt;</a:t>
            </a:r>
            <a:r>
              <a:rPr lang="en-US" sz="2400" dirty="0" smtClean="0"/>
              <a:t> 3 of the following 4 arteries (LM artery, LAD artery, </a:t>
            </a:r>
            <a:r>
              <a:rPr lang="en-US" sz="2400" dirty="0" err="1" smtClean="0"/>
              <a:t>LCx</a:t>
            </a:r>
            <a:r>
              <a:rPr lang="en-US" sz="2400" dirty="0" smtClean="0"/>
              <a:t> artery and RCA) </a:t>
            </a:r>
            <a:endParaRPr lang="id-ID" sz="2400" dirty="0" smtClean="0"/>
          </a:p>
          <a:p>
            <a:pPr lvl="1"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C000"/>
                </a:solidFill>
              </a:rPr>
              <a:t>Multi-lesion diseases</a:t>
            </a:r>
            <a:r>
              <a:rPr lang="en-US" sz="2400" dirty="0" smtClean="0"/>
              <a:t>: three or more lesions in a </a:t>
            </a:r>
            <a:r>
              <a:rPr lang="en-US" sz="2400" u="sng" dirty="0" smtClean="0"/>
              <a:t>single</a:t>
            </a:r>
            <a:r>
              <a:rPr lang="en-US" sz="2400" dirty="0" smtClean="0"/>
              <a:t> vessel</a:t>
            </a:r>
            <a:endParaRPr lang="id-ID" sz="2400" dirty="0" smtClean="0"/>
          </a:p>
          <a:p>
            <a:pPr lvl="1" algn="just">
              <a:lnSpc>
                <a:spcPct val="150000"/>
              </a:lnSpc>
            </a:pPr>
            <a:r>
              <a:rPr lang="en-US" sz="2400" b="1" u="sng" dirty="0">
                <a:solidFill>
                  <a:srgbClr val="FFC000"/>
                </a:solidFill>
              </a:rPr>
              <a:t>E</a:t>
            </a:r>
            <a:r>
              <a:rPr lang="en-US" sz="2400" b="1" u="sng" dirty="0" smtClean="0">
                <a:solidFill>
                  <a:srgbClr val="FFC000"/>
                </a:solidFill>
              </a:rPr>
              <a:t>xtensive lesion</a:t>
            </a:r>
            <a:r>
              <a:rPr lang="en-US" sz="2400" dirty="0" smtClean="0"/>
              <a:t>: a stenosis of </a:t>
            </a:r>
            <a:r>
              <a:rPr lang="en-US" sz="2400" u="sng" dirty="0" smtClean="0"/>
              <a:t>&gt;</a:t>
            </a:r>
            <a:r>
              <a:rPr lang="en-US" sz="2400" dirty="0" smtClean="0"/>
              <a:t> 10 mm in length</a:t>
            </a:r>
            <a:endParaRPr lang="id-ID" sz="2400" dirty="0"/>
          </a:p>
        </p:txBody>
      </p:sp>
      <p:sp>
        <p:nvSpPr>
          <p:cNvPr id="5" name="Rectangle 4"/>
          <p:cNvSpPr/>
          <p:nvPr/>
        </p:nvSpPr>
        <p:spPr>
          <a:xfrm>
            <a:off x="35496" y="6146140"/>
            <a:ext cx="9073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SG" sz="1400" dirty="0"/>
              <a:t>T Wu, L Wang. </a:t>
            </a:r>
            <a:r>
              <a:rPr lang="en-SG" sz="1400" i="1" dirty="0"/>
              <a:t>Angiographic characteristics of the coronary artery in patients with type 2 diabetes</a:t>
            </a:r>
            <a:r>
              <a:rPr lang="en-SG" sz="1400" dirty="0"/>
              <a:t>. </a:t>
            </a:r>
            <a:r>
              <a:rPr lang="en-SG" sz="1400" dirty="0" err="1"/>
              <a:t>Exp</a:t>
            </a:r>
            <a:r>
              <a:rPr lang="en-SG" sz="1400" dirty="0"/>
              <a:t> Clinical Cardiology 2003;7(4):199-200.</a:t>
            </a:r>
            <a:endParaRPr lang="en-US" sz="14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312" y="476672"/>
            <a:ext cx="9137688" cy="634082"/>
          </a:xfrm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42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8" y="1667941"/>
            <a:ext cx="8892480" cy="4641379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>
                <a:sym typeface="Wingdings"/>
              </a:rPr>
              <a:t>Data were analyzed using statistical software (</a:t>
            </a:r>
            <a:r>
              <a:rPr lang="en-US" b="1" dirty="0" smtClean="0">
                <a:sym typeface="Wingdings"/>
              </a:rPr>
              <a:t>SPSS 17.0)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sym typeface="Wingdings"/>
              </a:rPr>
              <a:t>Continuous variables are presented as </a:t>
            </a:r>
            <a:r>
              <a:rPr lang="en-US" b="1" dirty="0" smtClean="0">
                <a:solidFill>
                  <a:srgbClr val="FFFF00"/>
                </a:solidFill>
                <a:sym typeface="Wingdings"/>
              </a:rPr>
              <a:t>mean ± SD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sym typeface="Wingdings"/>
              </a:rPr>
              <a:t>C</a:t>
            </a:r>
            <a:r>
              <a:rPr lang="en-US" dirty="0" smtClean="0">
                <a:sym typeface="Wingdings"/>
              </a:rPr>
              <a:t>ategorical variables are presented as </a:t>
            </a:r>
            <a:r>
              <a:rPr lang="en-US" b="1" dirty="0" smtClean="0">
                <a:solidFill>
                  <a:srgbClr val="FFFF00"/>
                </a:solidFill>
                <a:sym typeface="Wingdings"/>
              </a:rPr>
              <a:t>numbers and percentages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The level of </a:t>
            </a:r>
            <a:r>
              <a:rPr lang="en-US" b="1" u="sng" dirty="0">
                <a:solidFill>
                  <a:srgbClr val="FFC000"/>
                </a:solidFill>
              </a:rPr>
              <a:t>statistical significance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dirty="0"/>
              <a:t>was set at </a:t>
            </a:r>
            <a:r>
              <a:rPr lang="en-US" b="1" u="sng" dirty="0">
                <a:solidFill>
                  <a:srgbClr val="FFC000"/>
                </a:solidFill>
              </a:rPr>
              <a:t>p value &lt; </a:t>
            </a:r>
            <a:r>
              <a:rPr lang="en-US" b="1" u="sng" dirty="0" smtClean="0">
                <a:solidFill>
                  <a:srgbClr val="FFC000"/>
                </a:solidFill>
              </a:rPr>
              <a:t>0.05</a:t>
            </a:r>
            <a:endParaRPr lang="en-US" b="1" u="sng" dirty="0">
              <a:solidFill>
                <a:srgbClr val="FFC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312" y="476672"/>
            <a:ext cx="9137688" cy="634082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dirty="0" smtClean="0"/>
              <a:t>Statistical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75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341313" y="1840235"/>
            <a:ext cx="8470900" cy="3648075"/>
            <a:chOff x="341313" y="2142870"/>
            <a:chExt cx="8470900" cy="2524130"/>
          </a:xfrm>
        </p:grpSpPr>
        <p:grpSp>
          <p:nvGrpSpPr>
            <p:cNvPr id="5" name="Group 52"/>
            <p:cNvGrpSpPr>
              <a:grpSpLocks/>
            </p:cNvGrpSpPr>
            <p:nvPr/>
          </p:nvGrpSpPr>
          <p:grpSpPr bwMode="auto">
            <a:xfrm>
              <a:off x="341313" y="2142870"/>
              <a:ext cx="8470900" cy="2524130"/>
              <a:chOff x="341313" y="2510997"/>
              <a:chExt cx="8470900" cy="2510244"/>
            </a:xfrm>
          </p:grpSpPr>
          <p:sp>
            <p:nvSpPr>
              <p:cNvPr id="7" name="Rectangle 6"/>
              <p:cNvSpPr>
                <a:spLocks noChangeArrowheads="1"/>
              </p:cNvSpPr>
              <p:nvPr/>
            </p:nvSpPr>
            <p:spPr bwMode="auto">
              <a:xfrm>
                <a:off x="1259632" y="3563070"/>
                <a:ext cx="6745560" cy="487097"/>
              </a:xfrm>
              <a:prstGeom prst="rect">
                <a:avLst/>
              </a:prstGeom>
              <a:solidFill>
                <a:srgbClr val="FF0000"/>
              </a:solidFill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id-ID" sz="4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aramond" pitchFamily="18" charset="0"/>
                  </a:rPr>
                  <a:t>Results</a:t>
                </a:r>
              </a:p>
            </p:txBody>
          </p:sp>
          <p:sp>
            <p:nvSpPr>
              <p:cNvPr id="8" name="Freeform 17"/>
              <p:cNvSpPr>
                <a:spLocks/>
              </p:cNvSpPr>
              <p:nvPr/>
            </p:nvSpPr>
            <p:spPr bwMode="auto">
              <a:xfrm>
                <a:off x="341313" y="2510997"/>
                <a:ext cx="8470900" cy="42863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" name="Freeform 18"/>
              <p:cNvSpPr>
                <a:spLocks/>
              </p:cNvSpPr>
              <p:nvPr/>
            </p:nvSpPr>
            <p:spPr bwMode="auto">
              <a:xfrm>
                <a:off x="341313" y="3350499"/>
                <a:ext cx="8470900" cy="42863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id-ID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   </a:t>
                </a:r>
              </a:p>
            </p:txBody>
          </p:sp>
          <p:sp>
            <p:nvSpPr>
              <p:cNvPr id="10" name="Freeform 20"/>
              <p:cNvSpPr>
                <a:spLocks/>
              </p:cNvSpPr>
              <p:nvPr/>
            </p:nvSpPr>
            <p:spPr bwMode="auto">
              <a:xfrm>
                <a:off x="341313" y="4186378"/>
                <a:ext cx="8470900" cy="42862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Freeform 21"/>
              <p:cNvSpPr>
                <a:spLocks/>
              </p:cNvSpPr>
              <p:nvPr/>
            </p:nvSpPr>
            <p:spPr bwMode="auto">
              <a:xfrm>
                <a:off x="341313" y="4978379"/>
                <a:ext cx="8470900" cy="42862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6" name="Rechteck 12"/>
            <p:cNvSpPr>
              <a:spLocks noChangeArrowheads="1"/>
            </p:cNvSpPr>
            <p:nvPr/>
          </p:nvSpPr>
          <p:spPr bwMode="auto">
            <a:xfrm>
              <a:off x="1050796" y="4022928"/>
              <a:ext cx="7337628" cy="489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altLang="id-ID" sz="4000" kern="0" dirty="0" smtClean="0">
                  <a:solidFill>
                    <a:srgbClr val="FFFFFF"/>
                  </a:solidFill>
                </a:rPr>
                <a:t>Discussion</a:t>
              </a:r>
              <a:endParaRPr kumimoji="0" lang="de-DE" altLang="id-ID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" name="Rechteck 13"/>
          <p:cNvSpPr/>
          <p:nvPr/>
        </p:nvSpPr>
        <p:spPr>
          <a:xfrm>
            <a:off x="1013792" y="2162560"/>
            <a:ext cx="70866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000" kern="0" noProof="0" dirty="0" smtClean="0">
                <a:solidFill>
                  <a:srgbClr val="FFFFFF"/>
                </a:solidFill>
                <a:ea typeface="ＭＳ Ｐゴシック"/>
              </a:rPr>
              <a:t>Materials &amp; methods</a:t>
            </a:r>
            <a:endParaRPr kumimoji="0" lang="de-DE" sz="40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ＭＳ Ｐゴシック"/>
            </a:endParaRPr>
          </a:p>
        </p:txBody>
      </p:sp>
      <p:sp>
        <p:nvSpPr>
          <p:cNvPr id="13" name="Rechteck 13"/>
          <p:cNvSpPr/>
          <p:nvPr/>
        </p:nvSpPr>
        <p:spPr>
          <a:xfrm>
            <a:off x="1115616" y="908720"/>
            <a:ext cx="7086600" cy="70802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000" kern="0" noProof="0" dirty="0" smtClean="0">
                <a:solidFill>
                  <a:srgbClr val="FFFFFF"/>
                </a:solidFill>
                <a:ea typeface="ＭＳ Ｐゴシック"/>
              </a:rPr>
              <a:t>Introduction</a:t>
            </a:r>
            <a:endParaRPr kumimoji="0" lang="de-DE" sz="40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ＭＳ Ｐゴシック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203983" y="5529426"/>
            <a:ext cx="6745560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altLang="id-ID" sz="4000" kern="0" dirty="0" smtClean="0">
                <a:solidFill>
                  <a:srgbClr val="FFFFFF"/>
                </a:solidFill>
              </a:rPr>
              <a:t>Conclusion</a:t>
            </a:r>
            <a:endParaRPr kumimoji="0" lang="de-DE" altLang="id-ID" sz="4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9863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23528" y="116632"/>
            <a:ext cx="8640960" cy="12241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FC000"/>
                </a:solidFill>
              </a:rPr>
              <a:t>Demographic and clinical characteristics of the study population</a:t>
            </a:r>
            <a:endParaRPr lang="id-ID" dirty="0">
              <a:solidFill>
                <a:srgbClr val="FFC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36512" y="5661248"/>
            <a:ext cx="8568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600" dirty="0"/>
              <a:t>ʵ Significantly different in men compared to women in the control (no CAD) </a:t>
            </a:r>
            <a:r>
              <a:rPr lang="en-US" sz="1600" dirty="0" smtClean="0"/>
              <a:t>group</a:t>
            </a:r>
            <a:endParaRPr lang="en-US" sz="1600" dirty="0"/>
          </a:p>
          <a:p>
            <a:pPr algn="just">
              <a:lnSpc>
                <a:spcPct val="150000"/>
              </a:lnSpc>
            </a:pPr>
            <a:r>
              <a:rPr lang="en-US" sz="1600" dirty="0" smtClean="0"/>
              <a:t>ʶ </a:t>
            </a:r>
            <a:r>
              <a:rPr lang="en-US" sz="1600" dirty="0"/>
              <a:t>Significantly different in men compared to women in the CAD </a:t>
            </a:r>
            <a:r>
              <a:rPr lang="en-US" sz="1600" dirty="0" err="1" smtClean="0"/>
              <a:t>grou</a:t>
            </a:r>
            <a:r>
              <a:rPr lang="id-ID" sz="1600" dirty="0" smtClean="0"/>
              <a:t>p</a:t>
            </a:r>
          </a:p>
          <a:p>
            <a:pPr algn="just">
              <a:lnSpc>
                <a:spcPct val="150000"/>
              </a:lnSpc>
            </a:pPr>
            <a:r>
              <a:rPr lang="en-US" sz="1600" dirty="0" smtClean="0"/>
              <a:t>ˁ </a:t>
            </a:r>
            <a:r>
              <a:rPr lang="en-US" sz="1600" dirty="0"/>
              <a:t>Significantly different compared to control (no CAD) group within the same gender				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163745"/>
              </p:ext>
            </p:extLst>
          </p:nvPr>
        </p:nvGraphicFramePr>
        <p:xfrm>
          <a:off x="683569" y="1556795"/>
          <a:ext cx="7869559" cy="3744413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226291"/>
                <a:gridCol w="1410816"/>
                <a:gridCol w="1350785"/>
                <a:gridCol w="1335773"/>
                <a:gridCol w="1545894"/>
              </a:tblGrid>
              <a:tr h="2945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Characteristics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Men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Women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71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Control (n=35)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CAD (n=65)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Control (n=37)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CAD (n=43)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3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Age,</a:t>
                      </a:r>
                      <a:r>
                        <a:rPr lang="en-US" sz="1600" u="none" strike="noStrike" baseline="0" dirty="0" smtClean="0">
                          <a:effectLst/>
                        </a:rPr>
                        <a:t> (mean </a:t>
                      </a:r>
                      <a:r>
                        <a:rPr lang="en-US" sz="1600" u="sng" strike="noStrike" baseline="0" dirty="0" smtClean="0">
                          <a:effectLst/>
                        </a:rPr>
                        <a:t>+</a:t>
                      </a:r>
                      <a:r>
                        <a:rPr lang="en-US" sz="1600" u="none" strike="noStrike" baseline="0" dirty="0" smtClean="0">
                          <a:effectLst/>
                        </a:rPr>
                        <a:t> SD)</a:t>
                      </a:r>
                      <a:r>
                        <a:rPr lang="en-US" sz="1600" u="none" strike="noStrike" dirty="0" err="1" smtClean="0">
                          <a:effectLst/>
                        </a:rPr>
                        <a:t>ʵʶ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57.2 ± 11.2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63.1 ± 11.4ˁ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62.5 ± 12.7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68.3 ± 11.3ˁ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403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BMI, kg/m</a:t>
                      </a:r>
                      <a:r>
                        <a:rPr lang="en-US" sz="1600" u="none" strike="noStrike" baseline="30000" dirty="0" smtClean="0">
                          <a:effectLst/>
                        </a:rPr>
                        <a:t>2</a:t>
                      </a:r>
                      <a:endParaRPr lang="en-US" sz="16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24.2 ± 4.07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24.6 ± 4.01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24.3 ± 4.12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24.6 ± 4.12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3403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Smokers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10 (28.6%)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19 (24.2%)ˁ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 (2.7%)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 (2.3%)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3403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 smtClean="0">
                          <a:effectLst/>
                        </a:rPr>
                        <a:t>Hypertensionʵʶ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18 (51.4%)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39 (60%)ˁ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22 (59.2%)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30 (69.7%)ˁ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3403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Family history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 (8.6%)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 (4.6%)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 (5.4%)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 (9.3%)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3403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Total </a:t>
                      </a:r>
                      <a:r>
                        <a:rPr lang="en-US" sz="1600" u="none" strike="noStrike" dirty="0" err="1" smtClean="0">
                          <a:effectLst/>
                        </a:rPr>
                        <a:t>Cholesterolʵʶ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198.23 ± 3.21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229.17 ± 6.4ˁ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201.45 ± 3.4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227.13 ± 5.7ˁ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3403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HDL Cholesterol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42.08 ± 4.21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35.24 ± 1.06ˁ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39.76 ± 2.37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37.32 ± 1.38ˁ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34342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LDL </a:t>
                      </a:r>
                      <a:r>
                        <a:rPr lang="en-US" sz="1600" u="none" strike="noStrike" dirty="0" err="1" smtClean="0">
                          <a:effectLst/>
                        </a:rPr>
                        <a:t>Cholesterolʵʶ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102.98 ± 2.9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157.19 ± 6.45ˁ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107.53 ± 4.41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162.22 ± 3.32ˁ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326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 smtClean="0">
                          <a:effectLst/>
                        </a:rPr>
                        <a:t>Triglyceridesʵʶ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160.22 ± 3.12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182.13 ± 6.62ˁ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169.59 ± 2.52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188.09 ± 5.27ˁ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323528" y="2276872"/>
            <a:ext cx="8208912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23528" y="4005064"/>
            <a:ext cx="8208912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23528" y="3284984"/>
            <a:ext cx="8208912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23528" y="4653136"/>
            <a:ext cx="8208912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23528" y="5013176"/>
            <a:ext cx="8208912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323528" y="2930280"/>
            <a:ext cx="8208912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3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659495"/>
              </p:ext>
            </p:extLst>
          </p:nvPr>
        </p:nvGraphicFramePr>
        <p:xfrm>
          <a:off x="251519" y="1844824"/>
          <a:ext cx="8496944" cy="3295788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232249"/>
                <a:gridCol w="1728192"/>
                <a:gridCol w="1658027"/>
                <a:gridCol w="1798357"/>
                <a:gridCol w="1080119"/>
              </a:tblGrid>
              <a:tr h="4647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Lipid parameters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Severity of the CAD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p value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73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>
                          <a:effectLst/>
                        </a:rPr>
                        <a:t>Multi-vessels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>
                          <a:effectLst/>
                        </a:rPr>
                        <a:t>Multi-lesions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>
                          <a:effectLst/>
                        </a:rPr>
                        <a:t>Extensive </a:t>
                      </a:r>
                      <a:r>
                        <a:rPr lang="en-US" sz="2000" b="1" u="none" strike="noStrike" dirty="0">
                          <a:effectLst/>
                        </a:rPr>
                        <a:t>lesion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4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 Cholesterol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225 ± 4.32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223 ± 6.79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223 ± 5.92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0.051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54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HDL Cholesterol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35.62 ± 2.12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35.22 ± 1.07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36.79 ± 2.01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0.067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354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LDL Cholesterol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152.17 ± 6.22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149.21 ± 6.72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150.14 ± 5.93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0.048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354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Triglyceride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189.67 ± 4.37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184.32 ± 6.23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160.2 ± 5.62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0.012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35481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TG/HDL ratio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5.9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5.1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4.7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0.001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36959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Atherogenic index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4.36 ± 0.72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4.42 ± 0.28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4.56 ± 0.53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0.047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312" y="562670"/>
            <a:ext cx="9137688" cy="634082"/>
          </a:xfrm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r>
              <a:rPr lang="en-US" dirty="0" smtClean="0"/>
              <a:t>Outcomes</a:t>
            </a:r>
            <a:endParaRPr lang="en-US" dirty="0"/>
          </a:p>
        </p:txBody>
      </p:sp>
      <p:sp>
        <p:nvSpPr>
          <p:cNvPr id="2" name="Rounded Rectangle 1"/>
          <p:cNvSpPr/>
          <p:nvPr/>
        </p:nvSpPr>
        <p:spPr>
          <a:xfrm>
            <a:off x="102960" y="4797152"/>
            <a:ext cx="8496944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80000" y="3717032"/>
            <a:ext cx="8496944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82640" y="4077072"/>
            <a:ext cx="8496944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96744" y="4437112"/>
            <a:ext cx="8496944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5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341313" y="1768227"/>
            <a:ext cx="8470900" cy="4396172"/>
            <a:chOff x="341313" y="2142870"/>
            <a:chExt cx="8470900" cy="3041744"/>
          </a:xfrm>
        </p:grpSpPr>
        <p:grpSp>
          <p:nvGrpSpPr>
            <p:cNvPr id="5" name="Group 52"/>
            <p:cNvGrpSpPr>
              <a:grpSpLocks/>
            </p:cNvGrpSpPr>
            <p:nvPr/>
          </p:nvGrpSpPr>
          <p:grpSpPr bwMode="auto">
            <a:xfrm>
              <a:off x="341313" y="2142870"/>
              <a:ext cx="8470900" cy="3041744"/>
              <a:chOff x="341313" y="2510997"/>
              <a:chExt cx="8470900" cy="3025010"/>
            </a:xfrm>
          </p:grpSpPr>
          <p:sp>
            <p:nvSpPr>
              <p:cNvPr id="7" name="Rectangle 6"/>
              <p:cNvSpPr>
                <a:spLocks noChangeArrowheads="1"/>
              </p:cNvSpPr>
              <p:nvPr/>
            </p:nvSpPr>
            <p:spPr bwMode="auto">
              <a:xfrm>
                <a:off x="1259632" y="3563070"/>
                <a:ext cx="6745560" cy="48709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id-ID" sz="4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Results</a:t>
                </a:r>
              </a:p>
            </p:txBody>
          </p:sp>
          <p:sp>
            <p:nvSpPr>
              <p:cNvPr id="8" name="Freeform 17"/>
              <p:cNvSpPr>
                <a:spLocks/>
              </p:cNvSpPr>
              <p:nvPr/>
            </p:nvSpPr>
            <p:spPr bwMode="auto">
              <a:xfrm>
                <a:off x="341313" y="2510997"/>
                <a:ext cx="8470900" cy="42863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" name="Freeform 18"/>
              <p:cNvSpPr>
                <a:spLocks/>
              </p:cNvSpPr>
              <p:nvPr/>
            </p:nvSpPr>
            <p:spPr bwMode="auto">
              <a:xfrm>
                <a:off x="341313" y="3350499"/>
                <a:ext cx="8470900" cy="42863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id-ID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   </a:t>
                </a:r>
              </a:p>
            </p:txBody>
          </p:sp>
          <p:sp>
            <p:nvSpPr>
              <p:cNvPr id="10" name="Freeform 20"/>
              <p:cNvSpPr>
                <a:spLocks/>
              </p:cNvSpPr>
              <p:nvPr/>
            </p:nvSpPr>
            <p:spPr bwMode="auto">
              <a:xfrm>
                <a:off x="341313" y="4186378"/>
                <a:ext cx="8470900" cy="42862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Freeform 21"/>
              <p:cNvSpPr>
                <a:spLocks/>
              </p:cNvSpPr>
              <p:nvPr/>
            </p:nvSpPr>
            <p:spPr bwMode="auto">
              <a:xfrm>
                <a:off x="341313" y="4978379"/>
                <a:ext cx="8470900" cy="42862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/>
            </p:nvSpPr>
            <p:spPr bwMode="auto">
              <a:xfrm>
                <a:off x="1203983" y="5048910"/>
                <a:ext cx="6745560" cy="48709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altLang="id-ID" sz="4000" kern="0" dirty="0" smtClean="0">
                    <a:solidFill>
                      <a:srgbClr val="FFFFFF"/>
                    </a:solidFill>
                  </a:rPr>
                  <a:t>Conclusion</a:t>
                </a:r>
                <a:endParaRPr kumimoji="0" lang="de-DE" altLang="id-ID" sz="4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6" name="Rechteck 12"/>
            <p:cNvSpPr>
              <a:spLocks noChangeArrowheads="1"/>
            </p:cNvSpPr>
            <p:nvPr/>
          </p:nvSpPr>
          <p:spPr bwMode="auto">
            <a:xfrm>
              <a:off x="1050796" y="4022928"/>
              <a:ext cx="7337628" cy="489792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altLang="id-ID" sz="4000" kern="0" dirty="0" smtClean="0">
                  <a:solidFill>
                    <a:srgbClr val="FFFFFF"/>
                  </a:solidFill>
                  <a:latin typeface="Garamond" pitchFamily="18" charset="0"/>
                </a:rPr>
                <a:t>Discussion</a:t>
              </a:r>
              <a:endParaRPr kumimoji="0" lang="de-DE" altLang="id-ID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itchFamily="18" charset="0"/>
              </a:endParaRPr>
            </a:p>
          </p:txBody>
        </p:sp>
      </p:grpSp>
      <p:sp>
        <p:nvSpPr>
          <p:cNvPr id="12" name="Rechteck 13"/>
          <p:cNvSpPr/>
          <p:nvPr/>
        </p:nvSpPr>
        <p:spPr>
          <a:xfrm>
            <a:off x="1013792" y="2090552"/>
            <a:ext cx="70866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000" kern="0" noProof="0" dirty="0" smtClean="0">
                <a:solidFill>
                  <a:srgbClr val="FFFFFF"/>
                </a:solidFill>
                <a:ea typeface="ＭＳ Ｐゴシック"/>
              </a:rPr>
              <a:t>Materials &amp; methods</a:t>
            </a:r>
            <a:endParaRPr kumimoji="0" lang="de-DE" sz="40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ＭＳ Ｐゴシック"/>
            </a:endParaRPr>
          </a:p>
        </p:txBody>
      </p:sp>
      <p:sp>
        <p:nvSpPr>
          <p:cNvPr id="13" name="Rechteck 13"/>
          <p:cNvSpPr/>
          <p:nvPr/>
        </p:nvSpPr>
        <p:spPr>
          <a:xfrm>
            <a:off x="1115616" y="836712"/>
            <a:ext cx="7086600" cy="70802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000" kern="0" noProof="0" dirty="0" smtClean="0">
                <a:solidFill>
                  <a:srgbClr val="FFFFFF"/>
                </a:solidFill>
                <a:ea typeface="ＭＳ Ｐゴシック"/>
              </a:rPr>
              <a:t>Introduction</a:t>
            </a:r>
            <a:endParaRPr kumimoji="0" lang="de-DE" sz="40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52339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3" t="31515" r="25000" b="46398"/>
          <a:stretch/>
        </p:blipFill>
        <p:spPr bwMode="auto">
          <a:xfrm>
            <a:off x="51420" y="42051"/>
            <a:ext cx="5600700" cy="1514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8" t="66352" r="25471" b="21570"/>
          <a:stretch/>
        </p:blipFill>
        <p:spPr bwMode="auto">
          <a:xfrm>
            <a:off x="104470" y="1664557"/>
            <a:ext cx="5475642" cy="828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8" t="19137" r="34029" b="24863"/>
          <a:stretch/>
        </p:blipFill>
        <p:spPr bwMode="auto">
          <a:xfrm>
            <a:off x="1706866" y="2756872"/>
            <a:ext cx="5529430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043608" y="3212976"/>
            <a:ext cx="6840760" cy="6480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7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3" t="23111" r="32417" b="56444"/>
          <a:stretch/>
        </p:blipFill>
        <p:spPr bwMode="auto">
          <a:xfrm>
            <a:off x="1331640" y="802784"/>
            <a:ext cx="6187440" cy="140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2" t="19259" r="26251" b="20444"/>
          <a:stretch/>
        </p:blipFill>
        <p:spPr bwMode="auto">
          <a:xfrm>
            <a:off x="269486" y="2346743"/>
            <a:ext cx="8287256" cy="403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958698" y="6525344"/>
            <a:ext cx="32218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i="1" dirty="0" smtClean="0"/>
              <a:t>Med </a:t>
            </a:r>
            <a:r>
              <a:rPr lang="en-US" sz="1400" i="1" dirty="0"/>
              <a:t>J Islam </a:t>
            </a:r>
            <a:r>
              <a:rPr lang="en-US" sz="1400" i="1" dirty="0" err="1"/>
              <a:t>Repub</a:t>
            </a:r>
            <a:r>
              <a:rPr lang="en-US" sz="1400" i="1" dirty="0"/>
              <a:t> Iran </a:t>
            </a:r>
            <a:r>
              <a:rPr lang="en-US" sz="1400" dirty="0" smtClean="0"/>
              <a:t>2015; 29 : 240</a:t>
            </a:r>
            <a:endParaRPr lang="en-US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6217908" y="5230989"/>
            <a:ext cx="1756433" cy="22012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818600" y="5021809"/>
            <a:ext cx="7587789" cy="19704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51520" y="5225805"/>
            <a:ext cx="5112568" cy="22012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418058"/>
          </a:xfrm>
          <a:solidFill>
            <a:srgbClr val="0070C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Atherogenic index of plasma (AIP)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33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341313" y="1840235"/>
            <a:ext cx="8470900" cy="4469085"/>
            <a:chOff x="341313" y="2142870"/>
            <a:chExt cx="8470900" cy="3092193"/>
          </a:xfrm>
        </p:grpSpPr>
        <p:grpSp>
          <p:nvGrpSpPr>
            <p:cNvPr id="5" name="Group 52"/>
            <p:cNvGrpSpPr>
              <a:grpSpLocks/>
            </p:cNvGrpSpPr>
            <p:nvPr/>
          </p:nvGrpSpPr>
          <p:grpSpPr bwMode="auto">
            <a:xfrm>
              <a:off x="341313" y="2142870"/>
              <a:ext cx="8470900" cy="3092193"/>
              <a:chOff x="341313" y="2510997"/>
              <a:chExt cx="8470900" cy="3075181"/>
            </a:xfrm>
          </p:grpSpPr>
          <p:sp>
            <p:nvSpPr>
              <p:cNvPr id="7" name="Rectangle 6"/>
              <p:cNvSpPr>
                <a:spLocks noChangeArrowheads="1"/>
              </p:cNvSpPr>
              <p:nvPr/>
            </p:nvSpPr>
            <p:spPr bwMode="auto">
              <a:xfrm>
                <a:off x="1259632" y="3563070"/>
                <a:ext cx="6745560" cy="48709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id-ID" sz="4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Results</a:t>
                </a:r>
              </a:p>
            </p:txBody>
          </p:sp>
          <p:sp>
            <p:nvSpPr>
              <p:cNvPr id="8" name="Freeform 17"/>
              <p:cNvSpPr>
                <a:spLocks/>
              </p:cNvSpPr>
              <p:nvPr/>
            </p:nvSpPr>
            <p:spPr bwMode="auto">
              <a:xfrm>
                <a:off x="341313" y="2510997"/>
                <a:ext cx="8470900" cy="42863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" name="Freeform 18"/>
              <p:cNvSpPr>
                <a:spLocks/>
              </p:cNvSpPr>
              <p:nvPr/>
            </p:nvSpPr>
            <p:spPr bwMode="auto">
              <a:xfrm>
                <a:off x="341313" y="3350499"/>
                <a:ext cx="8470900" cy="42863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altLang="id-ID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   </a:t>
                </a:r>
              </a:p>
            </p:txBody>
          </p:sp>
          <p:sp>
            <p:nvSpPr>
              <p:cNvPr id="10" name="Freeform 20"/>
              <p:cNvSpPr>
                <a:spLocks/>
              </p:cNvSpPr>
              <p:nvPr/>
            </p:nvSpPr>
            <p:spPr bwMode="auto">
              <a:xfrm>
                <a:off x="341313" y="4186378"/>
                <a:ext cx="8470900" cy="42862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Freeform 21"/>
              <p:cNvSpPr>
                <a:spLocks/>
              </p:cNvSpPr>
              <p:nvPr/>
            </p:nvSpPr>
            <p:spPr bwMode="auto">
              <a:xfrm>
                <a:off x="341313" y="4978379"/>
                <a:ext cx="8470900" cy="42862"/>
              </a:xfrm>
              <a:custGeom>
                <a:avLst/>
                <a:gdLst>
                  <a:gd name="T0" fmla="*/ 2147483647 w 994"/>
                  <a:gd name="T1" fmla="*/ 2147483647 h 22"/>
                  <a:gd name="T2" fmla="*/ 2147483647 w 994"/>
                  <a:gd name="T3" fmla="*/ 2147483647 h 22"/>
                  <a:gd name="T4" fmla="*/ 2147483647 w 994"/>
                  <a:gd name="T5" fmla="*/ 2147483647 h 22"/>
                  <a:gd name="T6" fmla="*/ 2147483647 w 994"/>
                  <a:gd name="T7" fmla="*/ 2147483647 h 22"/>
                  <a:gd name="T8" fmla="*/ 2147483647 w 994"/>
                  <a:gd name="T9" fmla="*/ 2147483647 h 22"/>
                  <a:gd name="T10" fmla="*/ 2147483647 w 994"/>
                  <a:gd name="T11" fmla="*/ 2147483647 h 22"/>
                  <a:gd name="T12" fmla="*/ 2147483647 w 994"/>
                  <a:gd name="T13" fmla="*/ 2147483647 h 22"/>
                  <a:gd name="T14" fmla="*/ 2147483647 w 994"/>
                  <a:gd name="T15" fmla="*/ 2147483647 h 22"/>
                  <a:gd name="T16" fmla="*/ 2147483647 w 994"/>
                  <a:gd name="T17" fmla="*/ 2147483647 h 22"/>
                  <a:gd name="T18" fmla="*/ 2147483647 w 994"/>
                  <a:gd name="T19" fmla="*/ 2147483647 h 22"/>
                  <a:gd name="T20" fmla="*/ 2147483647 w 994"/>
                  <a:gd name="T21" fmla="*/ 2147483647 h 22"/>
                  <a:gd name="T22" fmla="*/ 2147483647 w 994"/>
                  <a:gd name="T23" fmla="*/ 2147483647 h 22"/>
                  <a:gd name="T24" fmla="*/ 2147483647 w 994"/>
                  <a:gd name="T25" fmla="*/ 2147483647 h 22"/>
                  <a:gd name="T26" fmla="*/ 2147483647 w 994"/>
                  <a:gd name="T27" fmla="*/ 2147483647 h 22"/>
                  <a:gd name="T28" fmla="*/ 2147483647 w 994"/>
                  <a:gd name="T29" fmla="*/ 2147483647 h 22"/>
                  <a:gd name="T30" fmla="*/ 2147483647 w 994"/>
                  <a:gd name="T31" fmla="*/ 2147483647 h 22"/>
                  <a:gd name="T32" fmla="*/ 2147483647 w 994"/>
                  <a:gd name="T33" fmla="*/ 2147483647 h 22"/>
                  <a:gd name="T34" fmla="*/ 2147483647 w 994"/>
                  <a:gd name="T35" fmla="*/ 2147483647 h 22"/>
                  <a:gd name="T36" fmla="*/ 2147483647 w 994"/>
                  <a:gd name="T37" fmla="*/ 2147483647 h 22"/>
                  <a:gd name="T38" fmla="*/ 2147483647 w 994"/>
                  <a:gd name="T39" fmla="*/ 2147483647 h 22"/>
                  <a:gd name="T40" fmla="*/ 2147483647 w 994"/>
                  <a:gd name="T41" fmla="*/ 2147483647 h 22"/>
                  <a:gd name="T42" fmla="*/ 2147483647 w 994"/>
                  <a:gd name="T43" fmla="*/ 2147483647 h 22"/>
                  <a:gd name="T44" fmla="*/ 2147483647 w 994"/>
                  <a:gd name="T45" fmla="*/ 2147483647 h 22"/>
                  <a:gd name="T46" fmla="*/ 2147483647 w 994"/>
                  <a:gd name="T47" fmla="*/ 2147483647 h 22"/>
                  <a:gd name="T48" fmla="*/ 2147483647 w 994"/>
                  <a:gd name="T49" fmla="*/ 2147483647 h 22"/>
                  <a:gd name="T50" fmla="*/ 2147483647 w 994"/>
                  <a:gd name="T51" fmla="*/ 2147483647 h 22"/>
                  <a:gd name="T52" fmla="*/ 2147483647 w 994"/>
                  <a:gd name="T53" fmla="*/ 2147483647 h 22"/>
                  <a:gd name="T54" fmla="*/ 2147483647 w 994"/>
                  <a:gd name="T55" fmla="*/ 2147483647 h 22"/>
                  <a:gd name="T56" fmla="*/ 2147483647 w 994"/>
                  <a:gd name="T57" fmla="*/ 2147483647 h 22"/>
                  <a:gd name="T58" fmla="*/ 2147483647 w 994"/>
                  <a:gd name="T59" fmla="*/ 2147483647 h 22"/>
                  <a:gd name="T60" fmla="*/ 2147483647 w 994"/>
                  <a:gd name="T61" fmla="*/ 2147483647 h 22"/>
                  <a:gd name="T62" fmla="*/ 2147483647 w 994"/>
                  <a:gd name="T63" fmla="*/ 2147483647 h 22"/>
                  <a:gd name="T64" fmla="*/ 2147483647 w 994"/>
                  <a:gd name="T65" fmla="*/ 2147483647 h 22"/>
                  <a:gd name="T66" fmla="*/ 2147483647 w 994"/>
                  <a:gd name="T67" fmla="*/ 2147483647 h 22"/>
                  <a:gd name="T68" fmla="*/ 2147483647 w 994"/>
                  <a:gd name="T69" fmla="*/ 2147483647 h 22"/>
                  <a:gd name="T70" fmla="*/ 2147483647 w 994"/>
                  <a:gd name="T71" fmla="*/ 2147483647 h 22"/>
                  <a:gd name="T72" fmla="*/ 2147483647 w 994"/>
                  <a:gd name="T73" fmla="*/ 2147483647 h 22"/>
                  <a:gd name="T74" fmla="*/ 2147483647 w 994"/>
                  <a:gd name="T75" fmla="*/ 2147483647 h 22"/>
                  <a:gd name="T76" fmla="*/ 2147483647 w 994"/>
                  <a:gd name="T77" fmla="*/ 2147483647 h 22"/>
                  <a:gd name="T78" fmla="*/ 2147483647 w 994"/>
                  <a:gd name="T79" fmla="*/ 2147483647 h 22"/>
                  <a:gd name="T80" fmla="*/ 0 w 994"/>
                  <a:gd name="T81" fmla="*/ 2147483647 h 22"/>
                  <a:gd name="T82" fmla="*/ 2147483647 w 994"/>
                  <a:gd name="T83" fmla="*/ 2147483647 h 22"/>
                  <a:gd name="T84" fmla="*/ 2147483647 w 994"/>
                  <a:gd name="T85" fmla="*/ 2147483647 h 22"/>
                  <a:gd name="T86" fmla="*/ 2147483647 w 994"/>
                  <a:gd name="T87" fmla="*/ 2147483647 h 22"/>
                  <a:gd name="T88" fmla="*/ 2147483647 w 994"/>
                  <a:gd name="T89" fmla="*/ 2147483647 h 22"/>
                  <a:gd name="T90" fmla="*/ 2147483647 w 994"/>
                  <a:gd name="T91" fmla="*/ 2147483647 h 22"/>
                  <a:gd name="T92" fmla="*/ 2147483647 w 994"/>
                  <a:gd name="T93" fmla="*/ 2147483647 h 22"/>
                  <a:gd name="T94" fmla="*/ 2147483647 w 994"/>
                  <a:gd name="T95" fmla="*/ 2147483647 h 22"/>
                  <a:gd name="T96" fmla="*/ 2147483647 w 994"/>
                  <a:gd name="T97" fmla="*/ 2147483647 h 22"/>
                  <a:gd name="T98" fmla="*/ 2147483647 w 994"/>
                  <a:gd name="T99" fmla="*/ 2147483647 h 22"/>
                  <a:gd name="T100" fmla="*/ 2147483647 w 994"/>
                  <a:gd name="T101" fmla="*/ 2147483647 h 22"/>
                  <a:gd name="T102" fmla="*/ 2147483647 w 994"/>
                  <a:gd name="T103" fmla="*/ 2147483647 h 22"/>
                  <a:gd name="T104" fmla="*/ 2147483647 w 994"/>
                  <a:gd name="T105" fmla="*/ 2147483647 h 22"/>
                  <a:gd name="T106" fmla="*/ 2147483647 w 994"/>
                  <a:gd name="T107" fmla="*/ 2147483647 h 2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94"/>
                  <a:gd name="T163" fmla="*/ 0 h 22"/>
                  <a:gd name="T164" fmla="*/ 994 w 994"/>
                  <a:gd name="T165" fmla="*/ 22 h 2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94" h="22">
                    <a:moveTo>
                      <a:pt x="982" y="10"/>
                    </a:moveTo>
                    <a:cubicBezTo>
                      <a:pt x="970" y="13"/>
                      <a:pt x="954" y="10"/>
                      <a:pt x="941" y="12"/>
                    </a:cubicBezTo>
                    <a:cubicBezTo>
                      <a:pt x="940" y="12"/>
                      <a:pt x="942" y="10"/>
                      <a:pt x="938" y="10"/>
                    </a:cubicBezTo>
                    <a:cubicBezTo>
                      <a:pt x="926" y="13"/>
                      <a:pt x="906" y="12"/>
                      <a:pt x="890" y="9"/>
                    </a:cubicBezTo>
                    <a:cubicBezTo>
                      <a:pt x="891" y="9"/>
                      <a:pt x="891" y="9"/>
                      <a:pt x="891" y="9"/>
                    </a:cubicBezTo>
                    <a:cubicBezTo>
                      <a:pt x="888" y="8"/>
                      <a:pt x="885" y="10"/>
                      <a:pt x="882" y="10"/>
                    </a:cubicBezTo>
                    <a:cubicBezTo>
                      <a:pt x="882" y="10"/>
                      <a:pt x="883" y="9"/>
                      <a:pt x="882" y="9"/>
                    </a:cubicBezTo>
                    <a:cubicBezTo>
                      <a:pt x="881" y="10"/>
                      <a:pt x="876" y="9"/>
                      <a:pt x="875" y="10"/>
                    </a:cubicBezTo>
                    <a:cubicBezTo>
                      <a:pt x="874" y="10"/>
                      <a:pt x="874" y="9"/>
                      <a:pt x="872" y="8"/>
                    </a:cubicBezTo>
                    <a:cubicBezTo>
                      <a:pt x="871" y="10"/>
                      <a:pt x="871" y="10"/>
                      <a:pt x="871" y="10"/>
                    </a:cubicBezTo>
                    <a:cubicBezTo>
                      <a:pt x="866" y="13"/>
                      <a:pt x="859" y="10"/>
                      <a:pt x="852" y="11"/>
                    </a:cubicBezTo>
                    <a:cubicBezTo>
                      <a:pt x="852" y="11"/>
                      <a:pt x="853" y="11"/>
                      <a:pt x="852" y="10"/>
                    </a:cubicBezTo>
                    <a:cubicBezTo>
                      <a:pt x="842" y="12"/>
                      <a:pt x="828" y="12"/>
                      <a:pt x="816" y="13"/>
                    </a:cubicBezTo>
                    <a:cubicBezTo>
                      <a:pt x="817" y="12"/>
                      <a:pt x="817" y="11"/>
                      <a:pt x="816" y="11"/>
                    </a:cubicBezTo>
                    <a:cubicBezTo>
                      <a:pt x="816" y="12"/>
                      <a:pt x="812" y="12"/>
                      <a:pt x="809" y="13"/>
                    </a:cubicBezTo>
                    <a:cubicBezTo>
                      <a:pt x="807" y="11"/>
                      <a:pt x="803" y="14"/>
                      <a:pt x="799" y="13"/>
                    </a:cubicBezTo>
                    <a:cubicBezTo>
                      <a:pt x="800" y="13"/>
                      <a:pt x="800" y="13"/>
                      <a:pt x="800" y="13"/>
                    </a:cubicBezTo>
                    <a:cubicBezTo>
                      <a:pt x="797" y="14"/>
                      <a:pt x="796" y="12"/>
                      <a:pt x="793" y="14"/>
                    </a:cubicBezTo>
                    <a:cubicBezTo>
                      <a:pt x="792" y="13"/>
                      <a:pt x="792" y="13"/>
                      <a:pt x="792" y="13"/>
                    </a:cubicBezTo>
                    <a:cubicBezTo>
                      <a:pt x="790" y="15"/>
                      <a:pt x="787" y="12"/>
                      <a:pt x="785" y="13"/>
                    </a:cubicBezTo>
                    <a:cubicBezTo>
                      <a:pt x="785" y="13"/>
                      <a:pt x="785" y="13"/>
                      <a:pt x="785" y="13"/>
                    </a:cubicBezTo>
                    <a:cubicBezTo>
                      <a:pt x="783" y="14"/>
                      <a:pt x="782" y="13"/>
                      <a:pt x="780" y="13"/>
                    </a:cubicBezTo>
                    <a:cubicBezTo>
                      <a:pt x="780" y="13"/>
                      <a:pt x="780" y="13"/>
                      <a:pt x="780" y="13"/>
                    </a:cubicBezTo>
                    <a:cubicBezTo>
                      <a:pt x="775" y="13"/>
                      <a:pt x="772" y="12"/>
                      <a:pt x="772" y="14"/>
                    </a:cubicBezTo>
                    <a:cubicBezTo>
                      <a:pt x="771" y="12"/>
                      <a:pt x="777" y="13"/>
                      <a:pt x="774" y="11"/>
                    </a:cubicBezTo>
                    <a:cubicBezTo>
                      <a:pt x="759" y="13"/>
                      <a:pt x="743" y="13"/>
                      <a:pt x="727" y="13"/>
                    </a:cubicBezTo>
                    <a:cubicBezTo>
                      <a:pt x="725" y="12"/>
                      <a:pt x="724" y="12"/>
                      <a:pt x="724" y="11"/>
                    </a:cubicBezTo>
                    <a:cubicBezTo>
                      <a:pt x="722" y="12"/>
                      <a:pt x="718" y="11"/>
                      <a:pt x="716" y="12"/>
                    </a:cubicBezTo>
                    <a:cubicBezTo>
                      <a:pt x="717" y="12"/>
                      <a:pt x="715" y="11"/>
                      <a:pt x="714" y="11"/>
                    </a:cubicBezTo>
                    <a:cubicBezTo>
                      <a:pt x="711" y="11"/>
                      <a:pt x="711" y="13"/>
                      <a:pt x="708" y="12"/>
                    </a:cubicBezTo>
                    <a:cubicBezTo>
                      <a:pt x="709" y="12"/>
                      <a:pt x="710" y="12"/>
                      <a:pt x="709" y="11"/>
                    </a:cubicBezTo>
                    <a:cubicBezTo>
                      <a:pt x="707" y="12"/>
                      <a:pt x="703" y="12"/>
                      <a:pt x="700" y="12"/>
                    </a:cubicBezTo>
                    <a:cubicBezTo>
                      <a:pt x="700" y="12"/>
                      <a:pt x="701" y="12"/>
                      <a:pt x="701" y="11"/>
                    </a:cubicBezTo>
                    <a:cubicBezTo>
                      <a:pt x="698" y="13"/>
                      <a:pt x="695" y="11"/>
                      <a:pt x="692" y="12"/>
                    </a:cubicBezTo>
                    <a:cubicBezTo>
                      <a:pt x="693" y="11"/>
                      <a:pt x="693" y="11"/>
                      <a:pt x="693" y="11"/>
                    </a:cubicBezTo>
                    <a:cubicBezTo>
                      <a:pt x="688" y="10"/>
                      <a:pt x="691" y="13"/>
                      <a:pt x="687" y="12"/>
                    </a:cubicBezTo>
                    <a:cubicBezTo>
                      <a:pt x="688" y="12"/>
                      <a:pt x="688" y="12"/>
                      <a:pt x="688" y="11"/>
                    </a:cubicBezTo>
                    <a:cubicBezTo>
                      <a:pt x="684" y="13"/>
                      <a:pt x="678" y="12"/>
                      <a:pt x="674" y="13"/>
                    </a:cubicBezTo>
                    <a:cubicBezTo>
                      <a:pt x="674" y="13"/>
                      <a:pt x="674" y="13"/>
                      <a:pt x="674" y="13"/>
                    </a:cubicBezTo>
                    <a:cubicBezTo>
                      <a:pt x="670" y="13"/>
                      <a:pt x="665" y="12"/>
                      <a:pt x="660" y="13"/>
                    </a:cubicBezTo>
                    <a:cubicBezTo>
                      <a:pt x="659" y="13"/>
                      <a:pt x="661" y="11"/>
                      <a:pt x="657" y="11"/>
                    </a:cubicBezTo>
                    <a:cubicBezTo>
                      <a:pt x="657" y="13"/>
                      <a:pt x="649" y="12"/>
                      <a:pt x="651" y="14"/>
                    </a:cubicBezTo>
                    <a:cubicBezTo>
                      <a:pt x="648" y="14"/>
                      <a:pt x="641" y="13"/>
                      <a:pt x="639" y="14"/>
                    </a:cubicBezTo>
                    <a:cubicBezTo>
                      <a:pt x="641" y="13"/>
                      <a:pt x="637" y="11"/>
                      <a:pt x="640" y="11"/>
                    </a:cubicBezTo>
                    <a:cubicBezTo>
                      <a:pt x="638" y="10"/>
                      <a:pt x="638" y="10"/>
                      <a:pt x="638" y="10"/>
                    </a:cubicBezTo>
                    <a:cubicBezTo>
                      <a:pt x="638" y="9"/>
                      <a:pt x="640" y="10"/>
                      <a:pt x="640" y="9"/>
                    </a:cubicBezTo>
                    <a:cubicBezTo>
                      <a:pt x="638" y="10"/>
                      <a:pt x="633" y="10"/>
                      <a:pt x="632" y="10"/>
                    </a:cubicBezTo>
                    <a:cubicBezTo>
                      <a:pt x="629" y="11"/>
                      <a:pt x="626" y="13"/>
                      <a:pt x="621" y="13"/>
                    </a:cubicBezTo>
                    <a:cubicBezTo>
                      <a:pt x="623" y="13"/>
                      <a:pt x="620" y="11"/>
                      <a:pt x="621" y="11"/>
                    </a:cubicBezTo>
                    <a:cubicBezTo>
                      <a:pt x="615" y="14"/>
                      <a:pt x="615" y="14"/>
                      <a:pt x="615" y="14"/>
                    </a:cubicBezTo>
                    <a:cubicBezTo>
                      <a:pt x="613" y="15"/>
                      <a:pt x="614" y="13"/>
                      <a:pt x="612" y="14"/>
                    </a:cubicBezTo>
                    <a:cubicBezTo>
                      <a:pt x="612" y="14"/>
                      <a:pt x="611" y="14"/>
                      <a:pt x="610" y="15"/>
                    </a:cubicBezTo>
                    <a:cubicBezTo>
                      <a:pt x="610" y="14"/>
                      <a:pt x="604" y="15"/>
                      <a:pt x="603" y="13"/>
                    </a:cubicBezTo>
                    <a:cubicBezTo>
                      <a:pt x="602" y="13"/>
                      <a:pt x="606" y="13"/>
                      <a:pt x="604" y="12"/>
                    </a:cubicBezTo>
                    <a:cubicBezTo>
                      <a:pt x="601" y="12"/>
                      <a:pt x="601" y="13"/>
                      <a:pt x="598" y="13"/>
                    </a:cubicBezTo>
                    <a:cubicBezTo>
                      <a:pt x="598" y="13"/>
                      <a:pt x="598" y="13"/>
                      <a:pt x="598" y="13"/>
                    </a:cubicBezTo>
                    <a:cubicBezTo>
                      <a:pt x="596" y="13"/>
                      <a:pt x="592" y="14"/>
                      <a:pt x="594" y="15"/>
                    </a:cubicBezTo>
                    <a:cubicBezTo>
                      <a:pt x="595" y="15"/>
                      <a:pt x="594" y="13"/>
                      <a:pt x="596" y="14"/>
                    </a:cubicBezTo>
                    <a:cubicBezTo>
                      <a:pt x="594" y="15"/>
                      <a:pt x="591" y="15"/>
                      <a:pt x="588" y="15"/>
                    </a:cubicBezTo>
                    <a:cubicBezTo>
                      <a:pt x="589" y="15"/>
                      <a:pt x="589" y="15"/>
                      <a:pt x="589" y="14"/>
                    </a:cubicBezTo>
                    <a:cubicBezTo>
                      <a:pt x="585" y="15"/>
                      <a:pt x="581" y="16"/>
                      <a:pt x="576" y="16"/>
                    </a:cubicBezTo>
                    <a:cubicBezTo>
                      <a:pt x="576" y="17"/>
                      <a:pt x="578" y="15"/>
                      <a:pt x="579" y="15"/>
                    </a:cubicBezTo>
                    <a:cubicBezTo>
                      <a:pt x="573" y="14"/>
                      <a:pt x="567" y="17"/>
                      <a:pt x="562" y="15"/>
                    </a:cubicBezTo>
                    <a:cubicBezTo>
                      <a:pt x="563" y="15"/>
                      <a:pt x="563" y="16"/>
                      <a:pt x="563" y="16"/>
                    </a:cubicBezTo>
                    <a:cubicBezTo>
                      <a:pt x="560" y="16"/>
                      <a:pt x="560" y="15"/>
                      <a:pt x="558" y="15"/>
                    </a:cubicBezTo>
                    <a:cubicBezTo>
                      <a:pt x="558" y="15"/>
                      <a:pt x="556" y="16"/>
                      <a:pt x="554" y="16"/>
                    </a:cubicBezTo>
                    <a:cubicBezTo>
                      <a:pt x="553" y="16"/>
                      <a:pt x="554" y="15"/>
                      <a:pt x="555" y="15"/>
                    </a:cubicBezTo>
                    <a:cubicBezTo>
                      <a:pt x="553" y="16"/>
                      <a:pt x="542" y="17"/>
                      <a:pt x="536" y="16"/>
                    </a:cubicBezTo>
                    <a:cubicBezTo>
                      <a:pt x="536" y="17"/>
                      <a:pt x="533" y="18"/>
                      <a:pt x="531" y="18"/>
                    </a:cubicBezTo>
                    <a:cubicBezTo>
                      <a:pt x="532" y="17"/>
                      <a:pt x="532" y="17"/>
                      <a:pt x="532" y="17"/>
                    </a:cubicBezTo>
                    <a:cubicBezTo>
                      <a:pt x="531" y="16"/>
                      <a:pt x="527" y="17"/>
                      <a:pt x="527" y="16"/>
                    </a:cubicBezTo>
                    <a:cubicBezTo>
                      <a:pt x="524" y="17"/>
                      <a:pt x="538" y="15"/>
                      <a:pt x="534" y="16"/>
                    </a:cubicBezTo>
                    <a:cubicBezTo>
                      <a:pt x="533" y="15"/>
                      <a:pt x="529" y="17"/>
                      <a:pt x="530" y="16"/>
                    </a:cubicBezTo>
                    <a:cubicBezTo>
                      <a:pt x="527" y="16"/>
                      <a:pt x="524" y="17"/>
                      <a:pt x="522" y="16"/>
                    </a:cubicBezTo>
                    <a:cubicBezTo>
                      <a:pt x="522" y="16"/>
                      <a:pt x="524" y="15"/>
                      <a:pt x="522" y="15"/>
                    </a:cubicBezTo>
                    <a:cubicBezTo>
                      <a:pt x="518" y="15"/>
                      <a:pt x="521" y="15"/>
                      <a:pt x="517" y="16"/>
                    </a:cubicBezTo>
                    <a:cubicBezTo>
                      <a:pt x="515" y="16"/>
                      <a:pt x="515" y="16"/>
                      <a:pt x="515" y="16"/>
                    </a:cubicBezTo>
                    <a:cubicBezTo>
                      <a:pt x="515" y="17"/>
                      <a:pt x="512" y="16"/>
                      <a:pt x="513" y="17"/>
                    </a:cubicBezTo>
                    <a:cubicBezTo>
                      <a:pt x="513" y="16"/>
                      <a:pt x="508" y="18"/>
                      <a:pt x="508" y="16"/>
                    </a:cubicBezTo>
                    <a:cubicBezTo>
                      <a:pt x="509" y="15"/>
                      <a:pt x="509" y="15"/>
                      <a:pt x="509" y="15"/>
                    </a:cubicBezTo>
                    <a:cubicBezTo>
                      <a:pt x="507" y="15"/>
                      <a:pt x="506" y="16"/>
                      <a:pt x="505" y="17"/>
                    </a:cubicBezTo>
                    <a:cubicBezTo>
                      <a:pt x="504" y="16"/>
                      <a:pt x="504" y="16"/>
                      <a:pt x="504" y="16"/>
                    </a:cubicBezTo>
                    <a:cubicBezTo>
                      <a:pt x="504" y="18"/>
                      <a:pt x="500" y="16"/>
                      <a:pt x="498" y="17"/>
                    </a:cubicBezTo>
                    <a:cubicBezTo>
                      <a:pt x="494" y="17"/>
                      <a:pt x="489" y="17"/>
                      <a:pt x="487" y="16"/>
                    </a:cubicBezTo>
                    <a:cubicBezTo>
                      <a:pt x="485" y="17"/>
                      <a:pt x="482" y="17"/>
                      <a:pt x="479" y="17"/>
                    </a:cubicBezTo>
                    <a:cubicBezTo>
                      <a:pt x="480" y="17"/>
                      <a:pt x="480" y="17"/>
                      <a:pt x="481" y="16"/>
                    </a:cubicBezTo>
                    <a:cubicBezTo>
                      <a:pt x="479" y="16"/>
                      <a:pt x="478" y="16"/>
                      <a:pt x="476" y="17"/>
                    </a:cubicBezTo>
                    <a:cubicBezTo>
                      <a:pt x="477" y="16"/>
                      <a:pt x="472" y="15"/>
                      <a:pt x="470" y="15"/>
                    </a:cubicBezTo>
                    <a:cubicBezTo>
                      <a:pt x="468" y="15"/>
                      <a:pt x="469" y="16"/>
                      <a:pt x="468" y="17"/>
                    </a:cubicBezTo>
                    <a:cubicBezTo>
                      <a:pt x="466" y="15"/>
                      <a:pt x="461" y="18"/>
                      <a:pt x="458" y="16"/>
                    </a:cubicBezTo>
                    <a:cubicBezTo>
                      <a:pt x="458" y="16"/>
                      <a:pt x="461" y="15"/>
                      <a:pt x="459" y="15"/>
                    </a:cubicBezTo>
                    <a:cubicBezTo>
                      <a:pt x="457" y="13"/>
                      <a:pt x="454" y="16"/>
                      <a:pt x="450" y="15"/>
                    </a:cubicBezTo>
                    <a:cubicBezTo>
                      <a:pt x="451" y="17"/>
                      <a:pt x="451" y="17"/>
                      <a:pt x="451" y="17"/>
                    </a:cubicBezTo>
                    <a:cubicBezTo>
                      <a:pt x="449" y="16"/>
                      <a:pt x="445" y="18"/>
                      <a:pt x="446" y="16"/>
                    </a:cubicBezTo>
                    <a:cubicBezTo>
                      <a:pt x="444" y="17"/>
                      <a:pt x="441" y="16"/>
                      <a:pt x="441" y="18"/>
                    </a:cubicBezTo>
                    <a:cubicBezTo>
                      <a:pt x="435" y="16"/>
                      <a:pt x="426" y="18"/>
                      <a:pt x="422" y="15"/>
                    </a:cubicBezTo>
                    <a:cubicBezTo>
                      <a:pt x="421" y="16"/>
                      <a:pt x="418" y="15"/>
                      <a:pt x="419" y="16"/>
                    </a:cubicBezTo>
                    <a:cubicBezTo>
                      <a:pt x="420" y="17"/>
                      <a:pt x="421" y="16"/>
                      <a:pt x="422" y="16"/>
                    </a:cubicBezTo>
                    <a:cubicBezTo>
                      <a:pt x="421" y="16"/>
                      <a:pt x="420" y="17"/>
                      <a:pt x="420" y="17"/>
                    </a:cubicBezTo>
                    <a:cubicBezTo>
                      <a:pt x="418" y="17"/>
                      <a:pt x="417" y="16"/>
                      <a:pt x="419" y="15"/>
                    </a:cubicBezTo>
                    <a:cubicBezTo>
                      <a:pt x="414" y="14"/>
                      <a:pt x="414" y="18"/>
                      <a:pt x="408" y="17"/>
                    </a:cubicBezTo>
                    <a:cubicBezTo>
                      <a:pt x="408" y="17"/>
                      <a:pt x="408" y="16"/>
                      <a:pt x="406" y="16"/>
                    </a:cubicBezTo>
                    <a:cubicBezTo>
                      <a:pt x="403" y="18"/>
                      <a:pt x="403" y="18"/>
                      <a:pt x="403" y="18"/>
                    </a:cubicBezTo>
                    <a:cubicBezTo>
                      <a:pt x="399" y="17"/>
                      <a:pt x="401" y="16"/>
                      <a:pt x="401" y="15"/>
                    </a:cubicBezTo>
                    <a:cubicBezTo>
                      <a:pt x="399" y="15"/>
                      <a:pt x="397" y="15"/>
                      <a:pt x="396" y="16"/>
                    </a:cubicBezTo>
                    <a:cubicBezTo>
                      <a:pt x="393" y="14"/>
                      <a:pt x="393" y="14"/>
                      <a:pt x="393" y="14"/>
                    </a:cubicBezTo>
                    <a:cubicBezTo>
                      <a:pt x="395" y="15"/>
                      <a:pt x="392" y="15"/>
                      <a:pt x="391" y="15"/>
                    </a:cubicBezTo>
                    <a:cubicBezTo>
                      <a:pt x="392" y="15"/>
                      <a:pt x="392" y="15"/>
                      <a:pt x="392" y="15"/>
                    </a:cubicBezTo>
                    <a:cubicBezTo>
                      <a:pt x="391" y="15"/>
                      <a:pt x="389" y="15"/>
                      <a:pt x="388" y="15"/>
                    </a:cubicBezTo>
                    <a:cubicBezTo>
                      <a:pt x="388" y="16"/>
                      <a:pt x="390" y="16"/>
                      <a:pt x="392" y="16"/>
                    </a:cubicBezTo>
                    <a:cubicBezTo>
                      <a:pt x="391" y="17"/>
                      <a:pt x="389" y="17"/>
                      <a:pt x="388" y="17"/>
                    </a:cubicBezTo>
                    <a:cubicBezTo>
                      <a:pt x="388" y="16"/>
                      <a:pt x="384" y="16"/>
                      <a:pt x="383" y="16"/>
                    </a:cubicBezTo>
                    <a:cubicBezTo>
                      <a:pt x="381" y="16"/>
                      <a:pt x="381" y="17"/>
                      <a:pt x="380" y="17"/>
                    </a:cubicBezTo>
                    <a:cubicBezTo>
                      <a:pt x="380" y="17"/>
                      <a:pt x="377" y="17"/>
                      <a:pt x="379" y="16"/>
                    </a:cubicBezTo>
                    <a:cubicBezTo>
                      <a:pt x="379" y="16"/>
                      <a:pt x="380" y="17"/>
                      <a:pt x="381" y="16"/>
                    </a:cubicBezTo>
                    <a:cubicBezTo>
                      <a:pt x="380" y="16"/>
                      <a:pt x="380" y="15"/>
                      <a:pt x="378" y="16"/>
                    </a:cubicBezTo>
                    <a:cubicBezTo>
                      <a:pt x="376" y="16"/>
                      <a:pt x="378" y="18"/>
                      <a:pt x="375" y="17"/>
                    </a:cubicBezTo>
                    <a:cubicBezTo>
                      <a:pt x="376" y="17"/>
                      <a:pt x="376" y="17"/>
                      <a:pt x="376" y="16"/>
                    </a:cubicBezTo>
                    <a:cubicBezTo>
                      <a:pt x="373" y="16"/>
                      <a:pt x="373" y="16"/>
                      <a:pt x="373" y="16"/>
                    </a:cubicBezTo>
                    <a:cubicBezTo>
                      <a:pt x="373" y="17"/>
                      <a:pt x="373" y="17"/>
                      <a:pt x="373" y="17"/>
                    </a:cubicBezTo>
                    <a:cubicBezTo>
                      <a:pt x="372" y="16"/>
                      <a:pt x="373" y="16"/>
                      <a:pt x="373" y="16"/>
                    </a:cubicBezTo>
                    <a:cubicBezTo>
                      <a:pt x="372" y="17"/>
                      <a:pt x="368" y="16"/>
                      <a:pt x="367" y="18"/>
                    </a:cubicBezTo>
                    <a:cubicBezTo>
                      <a:pt x="365" y="18"/>
                      <a:pt x="363" y="17"/>
                      <a:pt x="362" y="17"/>
                    </a:cubicBezTo>
                    <a:cubicBezTo>
                      <a:pt x="362" y="17"/>
                      <a:pt x="362" y="17"/>
                      <a:pt x="362" y="17"/>
                    </a:cubicBezTo>
                    <a:cubicBezTo>
                      <a:pt x="360" y="16"/>
                      <a:pt x="357" y="17"/>
                      <a:pt x="356" y="17"/>
                    </a:cubicBezTo>
                    <a:cubicBezTo>
                      <a:pt x="356" y="17"/>
                      <a:pt x="356" y="17"/>
                      <a:pt x="356" y="17"/>
                    </a:cubicBezTo>
                    <a:cubicBezTo>
                      <a:pt x="355" y="17"/>
                      <a:pt x="352" y="17"/>
                      <a:pt x="351" y="18"/>
                    </a:cubicBezTo>
                    <a:cubicBezTo>
                      <a:pt x="348" y="17"/>
                      <a:pt x="350" y="14"/>
                      <a:pt x="347" y="15"/>
                    </a:cubicBezTo>
                    <a:cubicBezTo>
                      <a:pt x="344" y="15"/>
                      <a:pt x="343" y="17"/>
                      <a:pt x="344" y="18"/>
                    </a:cubicBezTo>
                    <a:cubicBezTo>
                      <a:pt x="339" y="17"/>
                      <a:pt x="333" y="19"/>
                      <a:pt x="329" y="17"/>
                    </a:cubicBezTo>
                    <a:cubicBezTo>
                      <a:pt x="328" y="17"/>
                      <a:pt x="328" y="18"/>
                      <a:pt x="327" y="18"/>
                    </a:cubicBezTo>
                    <a:cubicBezTo>
                      <a:pt x="320" y="18"/>
                      <a:pt x="312" y="19"/>
                      <a:pt x="306" y="17"/>
                    </a:cubicBezTo>
                    <a:cubicBezTo>
                      <a:pt x="308" y="17"/>
                      <a:pt x="306" y="16"/>
                      <a:pt x="306" y="15"/>
                    </a:cubicBezTo>
                    <a:cubicBezTo>
                      <a:pt x="304" y="16"/>
                      <a:pt x="304" y="14"/>
                      <a:pt x="303" y="16"/>
                    </a:cubicBezTo>
                    <a:cubicBezTo>
                      <a:pt x="304" y="17"/>
                      <a:pt x="303" y="18"/>
                      <a:pt x="305" y="18"/>
                    </a:cubicBezTo>
                    <a:cubicBezTo>
                      <a:pt x="301" y="18"/>
                      <a:pt x="295" y="18"/>
                      <a:pt x="292" y="18"/>
                    </a:cubicBezTo>
                    <a:cubicBezTo>
                      <a:pt x="293" y="18"/>
                      <a:pt x="292" y="18"/>
                      <a:pt x="291" y="19"/>
                    </a:cubicBezTo>
                    <a:cubicBezTo>
                      <a:pt x="292" y="17"/>
                      <a:pt x="289" y="17"/>
                      <a:pt x="286" y="17"/>
                    </a:cubicBezTo>
                    <a:cubicBezTo>
                      <a:pt x="286" y="18"/>
                      <a:pt x="286" y="18"/>
                      <a:pt x="286" y="18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3" y="18"/>
                      <a:pt x="283" y="19"/>
                      <a:pt x="281" y="18"/>
                    </a:cubicBezTo>
                    <a:cubicBezTo>
                      <a:pt x="281" y="18"/>
                      <a:pt x="281" y="18"/>
                      <a:pt x="280" y="17"/>
                    </a:cubicBezTo>
                    <a:cubicBezTo>
                      <a:pt x="278" y="18"/>
                      <a:pt x="274" y="19"/>
                      <a:pt x="271" y="19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6" y="18"/>
                      <a:pt x="268" y="19"/>
                    </a:cubicBezTo>
                    <a:cubicBezTo>
                      <a:pt x="264" y="18"/>
                      <a:pt x="261" y="18"/>
                      <a:pt x="259" y="17"/>
                    </a:cubicBezTo>
                    <a:cubicBezTo>
                      <a:pt x="251" y="19"/>
                      <a:pt x="240" y="20"/>
                      <a:pt x="230" y="19"/>
                    </a:cubicBezTo>
                    <a:cubicBezTo>
                      <a:pt x="231" y="19"/>
                      <a:pt x="231" y="19"/>
                      <a:pt x="231" y="19"/>
                    </a:cubicBezTo>
                    <a:cubicBezTo>
                      <a:pt x="228" y="18"/>
                      <a:pt x="229" y="20"/>
                      <a:pt x="228" y="19"/>
                    </a:cubicBezTo>
                    <a:cubicBezTo>
                      <a:pt x="228" y="19"/>
                      <a:pt x="226" y="18"/>
                      <a:pt x="228" y="17"/>
                    </a:cubicBezTo>
                    <a:cubicBezTo>
                      <a:pt x="224" y="16"/>
                      <a:pt x="223" y="18"/>
                      <a:pt x="221" y="19"/>
                    </a:cubicBezTo>
                    <a:cubicBezTo>
                      <a:pt x="221" y="20"/>
                      <a:pt x="223" y="18"/>
                      <a:pt x="222" y="19"/>
                    </a:cubicBezTo>
                    <a:cubicBezTo>
                      <a:pt x="222" y="20"/>
                      <a:pt x="217" y="19"/>
                      <a:pt x="217" y="20"/>
                    </a:cubicBezTo>
                    <a:cubicBezTo>
                      <a:pt x="216" y="19"/>
                      <a:pt x="217" y="18"/>
                      <a:pt x="217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2" y="17"/>
                      <a:pt x="221" y="16"/>
                      <a:pt x="218" y="14"/>
                    </a:cubicBezTo>
                    <a:cubicBezTo>
                      <a:pt x="216" y="14"/>
                      <a:pt x="216" y="14"/>
                      <a:pt x="216" y="14"/>
                    </a:cubicBezTo>
                    <a:cubicBezTo>
                      <a:pt x="214" y="12"/>
                      <a:pt x="221" y="12"/>
                      <a:pt x="216" y="12"/>
                    </a:cubicBezTo>
                    <a:cubicBezTo>
                      <a:pt x="214" y="12"/>
                      <a:pt x="212" y="14"/>
                      <a:pt x="214" y="15"/>
                    </a:cubicBezTo>
                    <a:cubicBezTo>
                      <a:pt x="210" y="15"/>
                      <a:pt x="212" y="18"/>
                      <a:pt x="207" y="18"/>
                    </a:cubicBezTo>
                    <a:cubicBezTo>
                      <a:pt x="206" y="17"/>
                      <a:pt x="211" y="18"/>
                      <a:pt x="210" y="17"/>
                    </a:cubicBezTo>
                    <a:cubicBezTo>
                      <a:pt x="208" y="16"/>
                      <a:pt x="206" y="17"/>
                      <a:pt x="204" y="17"/>
                    </a:cubicBezTo>
                    <a:cubicBezTo>
                      <a:pt x="206" y="18"/>
                      <a:pt x="204" y="19"/>
                      <a:pt x="203" y="19"/>
                    </a:cubicBezTo>
                    <a:cubicBezTo>
                      <a:pt x="200" y="19"/>
                      <a:pt x="204" y="18"/>
                      <a:pt x="201" y="18"/>
                    </a:cubicBezTo>
                    <a:cubicBezTo>
                      <a:pt x="200" y="19"/>
                      <a:pt x="197" y="19"/>
                      <a:pt x="200" y="20"/>
                    </a:cubicBezTo>
                    <a:cubicBezTo>
                      <a:pt x="198" y="22"/>
                      <a:pt x="196" y="19"/>
                      <a:pt x="194" y="21"/>
                    </a:cubicBezTo>
                    <a:cubicBezTo>
                      <a:pt x="193" y="19"/>
                      <a:pt x="198" y="18"/>
                      <a:pt x="194" y="17"/>
                    </a:cubicBezTo>
                    <a:cubicBezTo>
                      <a:pt x="194" y="18"/>
                      <a:pt x="189" y="19"/>
                      <a:pt x="191" y="21"/>
                    </a:cubicBezTo>
                    <a:cubicBezTo>
                      <a:pt x="190" y="20"/>
                      <a:pt x="189" y="19"/>
                      <a:pt x="191" y="18"/>
                    </a:cubicBezTo>
                    <a:cubicBezTo>
                      <a:pt x="188" y="18"/>
                      <a:pt x="185" y="21"/>
                      <a:pt x="185" y="18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3" y="19"/>
                      <a:pt x="182" y="19"/>
                      <a:pt x="181" y="18"/>
                    </a:cubicBezTo>
                    <a:cubicBezTo>
                      <a:pt x="179" y="18"/>
                      <a:pt x="175" y="20"/>
                      <a:pt x="175" y="18"/>
                    </a:cubicBezTo>
                    <a:cubicBezTo>
                      <a:pt x="175" y="18"/>
                      <a:pt x="170" y="18"/>
                      <a:pt x="172" y="19"/>
                    </a:cubicBezTo>
                    <a:cubicBezTo>
                      <a:pt x="175" y="20"/>
                      <a:pt x="175" y="18"/>
                      <a:pt x="177" y="20"/>
                    </a:cubicBezTo>
                    <a:cubicBezTo>
                      <a:pt x="175" y="19"/>
                      <a:pt x="173" y="20"/>
                      <a:pt x="171" y="21"/>
                    </a:cubicBezTo>
                    <a:cubicBezTo>
                      <a:pt x="171" y="20"/>
                      <a:pt x="171" y="20"/>
                      <a:pt x="171" y="20"/>
                    </a:cubicBezTo>
                    <a:cubicBezTo>
                      <a:pt x="170" y="20"/>
                      <a:pt x="168" y="20"/>
                      <a:pt x="167" y="21"/>
                    </a:cubicBezTo>
                    <a:cubicBezTo>
                      <a:pt x="168" y="21"/>
                      <a:pt x="168" y="20"/>
                      <a:pt x="167" y="20"/>
                    </a:cubicBezTo>
                    <a:cubicBezTo>
                      <a:pt x="166" y="21"/>
                      <a:pt x="166" y="21"/>
                      <a:pt x="166" y="21"/>
                    </a:cubicBezTo>
                    <a:cubicBezTo>
                      <a:pt x="162" y="22"/>
                      <a:pt x="165" y="19"/>
                      <a:pt x="161" y="19"/>
                    </a:cubicBezTo>
                    <a:cubicBezTo>
                      <a:pt x="164" y="19"/>
                      <a:pt x="164" y="19"/>
                      <a:pt x="164" y="19"/>
                    </a:cubicBezTo>
                    <a:cubicBezTo>
                      <a:pt x="163" y="19"/>
                      <a:pt x="162" y="18"/>
                      <a:pt x="160" y="18"/>
                    </a:cubicBezTo>
                    <a:cubicBezTo>
                      <a:pt x="160" y="19"/>
                      <a:pt x="158" y="20"/>
                      <a:pt x="158" y="21"/>
                    </a:cubicBezTo>
                    <a:cubicBezTo>
                      <a:pt x="156" y="22"/>
                      <a:pt x="157" y="20"/>
                      <a:pt x="155" y="21"/>
                    </a:cubicBezTo>
                    <a:cubicBezTo>
                      <a:pt x="158" y="20"/>
                      <a:pt x="158" y="20"/>
                      <a:pt x="158" y="20"/>
                    </a:cubicBezTo>
                    <a:cubicBezTo>
                      <a:pt x="158" y="19"/>
                      <a:pt x="156" y="18"/>
                      <a:pt x="153" y="18"/>
                    </a:cubicBezTo>
                    <a:cubicBezTo>
                      <a:pt x="151" y="18"/>
                      <a:pt x="148" y="20"/>
                      <a:pt x="151" y="20"/>
                    </a:cubicBezTo>
                    <a:cubicBezTo>
                      <a:pt x="150" y="21"/>
                      <a:pt x="148" y="20"/>
                      <a:pt x="149" y="19"/>
                    </a:cubicBezTo>
                    <a:cubicBezTo>
                      <a:pt x="146" y="19"/>
                      <a:pt x="149" y="20"/>
                      <a:pt x="147" y="21"/>
                    </a:cubicBezTo>
                    <a:cubicBezTo>
                      <a:pt x="146" y="20"/>
                      <a:pt x="142" y="19"/>
                      <a:pt x="140" y="18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1" y="16"/>
                      <a:pt x="141" y="16"/>
                      <a:pt x="141" y="16"/>
                    </a:cubicBezTo>
                    <a:cubicBezTo>
                      <a:pt x="143" y="15"/>
                      <a:pt x="140" y="15"/>
                      <a:pt x="141" y="14"/>
                    </a:cubicBezTo>
                    <a:cubicBezTo>
                      <a:pt x="140" y="14"/>
                      <a:pt x="138" y="14"/>
                      <a:pt x="137" y="15"/>
                    </a:cubicBezTo>
                    <a:cubicBezTo>
                      <a:pt x="141" y="17"/>
                      <a:pt x="133" y="18"/>
                      <a:pt x="134" y="20"/>
                    </a:cubicBezTo>
                    <a:cubicBezTo>
                      <a:pt x="129" y="21"/>
                      <a:pt x="131" y="15"/>
                      <a:pt x="125" y="18"/>
                    </a:cubicBezTo>
                    <a:cubicBezTo>
                      <a:pt x="126" y="19"/>
                      <a:pt x="124" y="20"/>
                      <a:pt x="127" y="20"/>
                    </a:cubicBezTo>
                    <a:cubicBezTo>
                      <a:pt x="124" y="19"/>
                      <a:pt x="125" y="22"/>
                      <a:pt x="121" y="21"/>
                    </a:cubicBezTo>
                    <a:cubicBezTo>
                      <a:pt x="124" y="20"/>
                      <a:pt x="118" y="19"/>
                      <a:pt x="122" y="17"/>
                    </a:cubicBezTo>
                    <a:cubicBezTo>
                      <a:pt x="122" y="18"/>
                      <a:pt x="124" y="18"/>
                      <a:pt x="125" y="18"/>
                    </a:cubicBezTo>
                    <a:cubicBezTo>
                      <a:pt x="124" y="17"/>
                      <a:pt x="125" y="16"/>
                      <a:pt x="122" y="16"/>
                    </a:cubicBezTo>
                    <a:cubicBezTo>
                      <a:pt x="120" y="16"/>
                      <a:pt x="117" y="16"/>
                      <a:pt x="118" y="17"/>
                    </a:cubicBezTo>
                    <a:cubicBezTo>
                      <a:pt x="118" y="18"/>
                      <a:pt x="121" y="17"/>
                      <a:pt x="119" y="18"/>
                    </a:cubicBezTo>
                    <a:cubicBezTo>
                      <a:pt x="115" y="19"/>
                      <a:pt x="115" y="17"/>
                      <a:pt x="113" y="19"/>
                    </a:cubicBezTo>
                    <a:cubicBezTo>
                      <a:pt x="116" y="19"/>
                      <a:pt x="116" y="20"/>
                      <a:pt x="116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09" y="20"/>
                      <a:pt x="112" y="22"/>
                      <a:pt x="108" y="22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12" y="21"/>
                      <a:pt x="112" y="18"/>
                    </a:cubicBezTo>
                    <a:cubicBezTo>
                      <a:pt x="109" y="18"/>
                      <a:pt x="108" y="20"/>
                      <a:pt x="105" y="19"/>
                    </a:cubicBezTo>
                    <a:cubicBezTo>
                      <a:pt x="107" y="19"/>
                      <a:pt x="107" y="19"/>
                      <a:pt x="107" y="19"/>
                    </a:cubicBezTo>
                    <a:cubicBezTo>
                      <a:pt x="106" y="18"/>
                      <a:pt x="105" y="15"/>
                      <a:pt x="101" y="17"/>
                    </a:cubicBezTo>
                    <a:cubicBezTo>
                      <a:pt x="98" y="18"/>
                      <a:pt x="100" y="18"/>
                      <a:pt x="100" y="19"/>
                    </a:cubicBezTo>
                    <a:cubicBezTo>
                      <a:pt x="95" y="19"/>
                      <a:pt x="94" y="20"/>
                      <a:pt x="91" y="20"/>
                    </a:cubicBezTo>
                    <a:cubicBezTo>
                      <a:pt x="91" y="18"/>
                      <a:pt x="85" y="20"/>
                      <a:pt x="89" y="18"/>
                    </a:cubicBezTo>
                    <a:cubicBezTo>
                      <a:pt x="90" y="19"/>
                      <a:pt x="97" y="19"/>
                      <a:pt x="99" y="18"/>
                    </a:cubicBezTo>
                    <a:cubicBezTo>
                      <a:pt x="97" y="16"/>
                      <a:pt x="102" y="18"/>
                      <a:pt x="103" y="16"/>
                    </a:cubicBezTo>
                    <a:cubicBezTo>
                      <a:pt x="100" y="16"/>
                      <a:pt x="100" y="14"/>
                      <a:pt x="99" y="13"/>
                    </a:cubicBezTo>
                    <a:cubicBezTo>
                      <a:pt x="98" y="13"/>
                      <a:pt x="97" y="13"/>
                      <a:pt x="97" y="13"/>
                    </a:cubicBezTo>
                    <a:cubicBezTo>
                      <a:pt x="96" y="14"/>
                      <a:pt x="97" y="14"/>
                      <a:pt x="98" y="16"/>
                    </a:cubicBezTo>
                    <a:cubicBezTo>
                      <a:pt x="93" y="15"/>
                      <a:pt x="89" y="16"/>
                      <a:pt x="87" y="17"/>
                    </a:cubicBezTo>
                    <a:cubicBezTo>
                      <a:pt x="85" y="17"/>
                      <a:pt x="86" y="15"/>
                      <a:pt x="88" y="15"/>
                    </a:cubicBezTo>
                    <a:cubicBezTo>
                      <a:pt x="83" y="16"/>
                      <a:pt x="77" y="15"/>
                      <a:pt x="72" y="15"/>
                    </a:cubicBezTo>
                    <a:cubicBezTo>
                      <a:pt x="75" y="17"/>
                      <a:pt x="67" y="16"/>
                      <a:pt x="69" y="17"/>
                    </a:cubicBezTo>
                    <a:cubicBezTo>
                      <a:pt x="72" y="18"/>
                      <a:pt x="74" y="19"/>
                      <a:pt x="72" y="20"/>
                    </a:cubicBezTo>
                    <a:cubicBezTo>
                      <a:pt x="71" y="20"/>
                      <a:pt x="73" y="19"/>
                      <a:pt x="72" y="19"/>
                    </a:cubicBezTo>
                    <a:cubicBezTo>
                      <a:pt x="70" y="20"/>
                      <a:pt x="69" y="17"/>
                      <a:pt x="67" y="19"/>
                    </a:cubicBezTo>
                    <a:cubicBezTo>
                      <a:pt x="71" y="18"/>
                      <a:pt x="68" y="16"/>
                      <a:pt x="68" y="15"/>
                    </a:cubicBezTo>
                    <a:cubicBezTo>
                      <a:pt x="65" y="16"/>
                      <a:pt x="69" y="14"/>
                      <a:pt x="65" y="14"/>
                    </a:cubicBezTo>
                    <a:cubicBezTo>
                      <a:pt x="62" y="14"/>
                      <a:pt x="58" y="15"/>
                      <a:pt x="54" y="15"/>
                    </a:cubicBezTo>
                    <a:cubicBezTo>
                      <a:pt x="50" y="14"/>
                      <a:pt x="42" y="15"/>
                      <a:pt x="38" y="15"/>
                    </a:cubicBezTo>
                    <a:cubicBezTo>
                      <a:pt x="36" y="15"/>
                      <a:pt x="38" y="13"/>
                      <a:pt x="35" y="13"/>
                    </a:cubicBezTo>
                    <a:cubicBezTo>
                      <a:pt x="32" y="13"/>
                      <a:pt x="37" y="15"/>
                      <a:pt x="33" y="14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2" y="14"/>
                      <a:pt x="26" y="12"/>
                      <a:pt x="25" y="15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4" y="13"/>
                    </a:cubicBezTo>
                    <a:cubicBezTo>
                      <a:pt x="24" y="13"/>
                      <a:pt x="23" y="12"/>
                      <a:pt x="24" y="12"/>
                    </a:cubicBezTo>
                    <a:cubicBezTo>
                      <a:pt x="22" y="11"/>
                      <a:pt x="19" y="12"/>
                      <a:pt x="16" y="1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14"/>
                      <a:pt x="10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1" y="11"/>
                      <a:pt x="0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10"/>
                      <a:pt x="5" y="11"/>
                      <a:pt x="6" y="12"/>
                    </a:cubicBezTo>
                    <a:cubicBezTo>
                      <a:pt x="7" y="13"/>
                      <a:pt x="11" y="12"/>
                      <a:pt x="12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8" y="10"/>
                      <a:pt x="11" y="10"/>
                      <a:pt x="12" y="9"/>
                    </a:cubicBezTo>
                    <a:cubicBezTo>
                      <a:pt x="11" y="10"/>
                      <a:pt x="10" y="9"/>
                      <a:pt x="10" y="10"/>
                    </a:cubicBezTo>
                    <a:cubicBezTo>
                      <a:pt x="12" y="9"/>
                      <a:pt x="13" y="9"/>
                      <a:pt x="16" y="9"/>
                    </a:cubicBezTo>
                    <a:cubicBezTo>
                      <a:pt x="14" y="9"/>
                      <a:pt x="17" y="10"/>
                      <a:pt x="16" y="10"/>
                    </a:cubicBezTo>
                    <a:cubicBezTo>
                      <a:pt x="17" y="9"/>
                      <a:pt x="19" y="8"/>
                      <a:pt x="23" y="9"/>
                    </a:cubicBezTo>
                    <a:cubicBezTo>
                      <a:pt x="25" y="10"/>
                      <a:pt x="29" y="8"/>
                      <a:pt x="33" y="8"/>
                    </a:cubicBezTo>
                    <a:cubicBezTo>
                      <a:pt x="31" y="9"/>
                      <a:pt x="29" y="10"/>
                      <a:pt x="27" y="11"/>
                    </a:cubicBezTo>
                    <a:cubicBezTo>
                      <a:pt x="29" y="12"/>
                      <a:pt x="30" y="11"/>
                      <a:pt x="32" y="12"/>
                    </a:cubicBezTo>
                    <a:cubicBezTo>
                      <a:pt x="33" y="11"/>
                      <a:pt x="34" y="9"/>
                      <a:pt x="37" y="9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9"/>
                      <a:pt x="40" y="8"/>
                      <a:pt x="44" y="8"/>
                    </a:cubicBezTo>
                    <a:cubicBezTo>
                      <a:pt x="51" y="8"/>
                      <a:pt x="57" y="8"/>
                      <a:pt x="62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5" y="7"/>
                      <a:pt x="71" y="9"/>
                      <a:pt x="75" y="8"/>
                    </a:cubicBezTo>
                    <a:cubicBezTo>
                      <a:pt x="81" y="9"/>
                      <a:pt x="88" y="7"/>
                      <a:pt x="92" y="9"/>
                    </a:cubicBezTo>
                    <a:cubicBezTo>
                      <a:pt x="103" y="8"/>
                      <a:pt x="112" y="7"/>
                      <a:pt x="123" y="7"/>
                    </a:cubicBezTo>
                    <a:cubicBezTo>
                      <a:pt x="122" y="9"/>
                      <a:pt x="122" y="9"/>
                      <a:pt x="122" y="9"/>
                    </a:cubicBezTo>
                    <a:cubicBezTo>
                      <a:pt x="124" y="8"/>
                      <a:pt x="123" y="10"/>
                      <a:pt x="125" y="9"/>
                    </a:cubicBezTo>
                    <a:cubicBezTo>
                      <a:pt x="123" y="8"/>
                      <a:pt x="128" y="8"/>
                      <a:pt x="129" y="7"/>
                    </a:cubicBezTo>
                    <a:cubicBezTo>
                      <a:pt x="134" y="8"/>
                      <a:pt x="141" y="7"/>
                      <a:pt x="145" y="6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50" y="5"/>
                      <a:pt x="155" y="7"/>
                      <a:pt x="161" y="7"/>
                    </a:cubicBezTo>
                    <a:cubicBezTo>
                      <a:pt x="161" y="7"/>
                      <a:pt x="162" y="8"/>
                      <a:pt x="164" y="8"/>
                    </a:cubicBezTo>
                    <a:cubicBezTo>
                      <a:pt x="167" y="7"/>
                      <a:pt x="169" y="7"/>
                      <a:pt x="173" y="6"/>
                    </a:cubicBezTo>
                    <a:cubicBezTo>
                      <a:pt x="177" y="6"/>
                      <a:pt x="182" y="6"/>
                      <a:pt x="185" y="7"/>
                    </a:cubicBezTo>
                    <a:cubicBezTo>
                      <a:pt x="198" y="5"/>
                      <a:pt x="210" y="6"/>
                      <a:pt x="223" y="5"/>
                    </a:cubicBezTo>
                    <a:cubicBezTo>
                      <a:pt x="224" y="6"/>
                      <a:pt x="224" y="6"/>
                      <a:pt x="224" y="6"/>
                    </a:cubicBezTo>
                    <a:cubicBezTo>
                      <a:pt x="236" y="3"/>
                      <a:pt x="252" y="6"/>
                      <a:pt x="262" y="4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5" y="7"/>
                      <a:pt x="269" y="6"/>
                      <a:pt x="268" y="4"/>
                    </a:cubicBezTo>
                    <a:cubicBezTo>
                      <a:pt x="271" y="5"/>
                      <a:pt x="276" y="3"/>
                      <a:pt x="278" y="5"/>
                    </a:cubicBezTo>
                    <a:cubicBezTo>
                      <a:pt x="282" y="5"/>
                      <a:pt x="283" y="4"/>
                      <a:pt x="285" y="4"/>
                    </a:cubicBezTo>
                    <a:cubicBezTo>
                      <a:pt x="292" y="5"/>
                      <a:pt x="295" y="4"/>
                      <a:pt x="301" y="4"/>
                    </a:cubicBezTo>
                    <a:cubicBezTo>
                      <a:pt x="300" y="4"/>
                      <a:pt x="300" y="4"/>
                      <a:pt x="300" y="4"/>
                    </a:cubicBezTo>
                    <a:cubicBezTo>
                      <a:pt x="299" y="4"/>
                      <a:pt x="299" y="5"/>
                      <a:pt x="300" y="5"/>
                    </a:cubicBezTo>
                    <a:cubicBezTo>
                      <a:pt x="303" y="5"/>
                      <a:pt x="309" y="6"/>
                      <a:pt x="307" y="4"/>
                    </a:cubicBezTo>
                    <a:cubicBezTo>
                      <a:pt x="314" y="5"/>
                      <a:pt x="323" y="2"/>
                      <a:pt x="330" y="4"/>
                    </a:cubicBezTo>
                    <a:cubicBezTo>
                      <a:pt x="329" y="4"/>
                      <a:pt x="331" y="3"/>
                      <a:pt x="331" y="3"/>
                    </a:cubicBezTo>
                    <a:cubicBezTo>
                      <a:pt x="337" y="3"/>
                      <a:pt x="344" y="4"/>
                      <a:pt x="349" y="3"/>
                    </a:cubicBezTo>
                    <a:cubicBezTo>
                      <a:pt x="349" y="4"/>
                      <a:pt x="347" y="4"/>
                      <a:pt x="349" y="4"/>
                    </a:cubicBezTo>
                    <a:cubicBezTo>
                      <a:pt x="351" y="4"/>
                      <a:pt x="349" y="4"/>
                      <a:pt x="351" y="3"/>
                    </a:cubicBezTo>
                    <a:cubicBezTo>
                      <a:pt x="361" y="2"/>
                      <a:pt x="371" y="4"/>
                      <a:pt x="380" y="4"/>
                    </a:cubicBezTo>
                    <a:cubicBezTo>
                      <a:pt x="396" y="3"/>
                      <a:pt x="412" y="4"/>
                      <a:pt x="427" y="3"/>
                    </a:cubicBezTo>
                    <a:cubicBezTo>
                      <a:pt x="427" y="4"/>
                      <a:pt x="427" y="4"/>
                      <a:pt x="427" y="4"/>
                    </a:cubicBezTo>
                    <a:cubicBezTo>
                      <a:pt x="432" y="2"/>
                      <a:pt x="439" y="6"/>
                      <a:pt x="443" y="3"/>
                    </a:cubicBezTo>
                    <a:cubicBezTo>
                      <a:pt x="444" y="3"/>
                      <a:pt x="448" y="3"/>
                      <a:pt x="447" y="4"/>
                    </a:cubicBezTo>
                    <a:cubicBezTo>
                      <a:pt x="451" y="3"/>
                      <a:pt x="458" y="5"/>
                      <a:pt x="464" y="4"/>
                    </a:cubicBezTo>
                    <a:cubicBezTo>
                      <a:pt x="462" y="4"/>
                      <a:pt x="462" y="4"/>
                      <a:pt x="462" y="4"/>
                    </a:cubicBezTo>
                    <a:cubicBezTo>
                      <a:pt x="468" y="5"/>
                      <a:pt x="473" y="3"/>
                      <a:pt x="480" y="4"/>
                    </a:cubicBezTo>
                    <a:cubicBezTo>
                      <a:pt x="479" y="5"/>
                      <a:pt x="478" y="5"/>
                      <a:pt x="478" y="5"/>
                    </a:cubicBezTo>
                    <a:cubicBezTo>
                      <a:pt x="480" y="6"/>
                      <a:pt x="483" y="3"/>
                      <a:pt x="485" y="6"/>
                    </a:cubicBezTo>
                    <a:cubicBezTo>
                      <a:pt x="486" y="6"/>
                      <a:pt x="486" y="4"/>
                      <a:pt x="485" y="4"/>
                    </a:cubicBezTo>
                    <a:cubicBezTo>
                      <a:pt x="498" y="5"/>
                      <a:pt x="513" y="4"/>
                      <a:pt x="527" y="3"/>
                    </a:cubicBezTo>
                    <a:cubicBezTo>
                      <a:pt x="537" y="5"/>
                      <a:pt x="528" y="7"/>
                      <a:pt x="536" y="6"/>
                    </a:cubicBezTo>
                    <a:cubicBezTo>
                      <a:pt x="536" y="6"/>
                      <a:pt x="536" y="5"/>
                      <a:pt x="536" y="5"/>
                    </a:cubicBezTo>
                    <a:cubicBezTo>
                      <a:pt x="539" y="4"/>
                      <a:pt x="541" y="8"/>
                      <a:pt x="543" y="6"/>
                    </a:cubicBezTo>
                    <a:cubicBezTo>
                      <a:pt x="542" y="5"/>
                      <a:pt x="545" y="6"/>
                      <a:pt x="545" y="5"/>
                    </a:cubicBezTo>
                    <a:cubicBezTo>
                      <a:pt x="551" y="6"/>
                      <a:pt x="552" y="7"/>
                      <a:pt x="557" y="6"/>
                    </a:cubicBezTo>
                    <a:cubicBezTo>
                      <a:pt x="557" y="7"/>
                      <a:pt x="557" y="7"/>
                      <a:pt x="557" y="7"/>
                    </a:cubicBezTo>
                    <a:cubicBezTo>
                      <a:pt x="562" y="5"/>
                      <a:pt x="569" y="6"/>
                      <a:pt x="574" y="3"/>
                    </a:cubicBezTo>
                    <a:cubicBezTo>
                      <a:pt x="606" y="3"/>
                      <a:pt x="636" y="2"/>
                      <a:pt x="667" y="1"/>
                    </a:cubicBezTo>
                    <a:cubicBezTo>
                      <a:pt x="697" y="2"/>
                      <a:pt x="727" y="1"/>
                      <a:pt x="758" y="2"/>
                    </a:cubicBezTo>
                    <a:cubicBezTo>
                      <a:pt x="765" y="4"/>
                      <a:pt x="766" y="4"/>
                      <a:pt x="774" y="3"/>
                    </a:cubicBezTo>
                    <a:cubicBezTo>
                      <a:pt x="774" y="3"/>
                      <a:pt x="773" y="3"/>
                      <a:pt x="774" y="4"/>
                    </a:cubicBezTo>
                    <a:cubicBezTo>
                      <a:pt x="774" y="2"/>
                      <a:pt x="779" y="4"/>
                      <a:pt x="780" y="2"/>
                    </a:cubicBezTo>
                    <a:cubicBezTo>
                      <a:pt x="791" y="2"/>
                      <a:pt x="802" y="2"/>
                      <a:pt x="814" y="2"/>
                    </a:cubicBezTo>
                    <a:cubicBezTo>
                      <a:pt x="812" y="2"/>
                      <a:pt x="811" y="3"/>
                      <a:pt x="813" y="3"/>
                    </a:cubicBezTo>
                    <a:cubicBezTo>
                      <a:pt x="815" y="2"/>
                      <a:pt x="815" y="2"/>
                      <a:pt x="815" y="2"/>
                    </a:cubicBezTo>
                    <a:cubicBezTo>
                      <a:pt x="816" y="3"/>
                      <a:pt x="816" y="3"/>
                      <a:pt x="816" y="3"/>
                    </a:cubicBezTo>
                    <a:cubicBezTo>
                      <a:pt x="817" y="2"/>
                      <a:pt x="819" y="2"/>
                      <a:pt x="817" y="1"/>
                    </a:cubicBezTo>
                    <a:cubicBezTo>
                      <a:pt x="847" y="0"/>
                      <a:pt x="876" y="3"/>
                      <a:pt x="905" y="3"/>
                    </a:cubicBezTo>
                    <a:cubicBezTo>
                      <a:pt x="912" y="3"/>
                      <a:pt x="922" y="3"/>
                      <a:pt x="929" y="2"/>
                    </a:cubicBezTo>
                    <a:cubicBezTo>
                      <a:pt x="951" y="4"/>
                      <a:pt x="971" y="6"/>
                      <a:pt x="994" y="5"/>
                    </a:cubicBezTo>
                    <a:cubicBezTo>
                      <a:pt x="994" y="5"/>
                      <a:pt x="991" y="9"/>
                      <a:pt x="982" y="1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/>
            </p:nvSpPr>
            <p:spPr bwMode="auto">
              <a:xfrm>
                <a:off x="1354832" y="5099081"/>
                <a:ext cx="6745560" cy="487097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altLang="id-ID" sz="4000" kern="0" dirty="0" smtClean="0">
                    <a:solidFill>
                      <a:srgbClr val="FFFFFF"/>
                    </a:solidFill>
                    <a:latin typeface="Garamond" pitchFamily="18" charset="0"/>
                  </a:rPr>
                  <a:t>Conclusion</a:t>
                </a:r>
                <a:endParaRPr kumimoji="0" lang="de-DE" altLang="id-ID" sz="4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pitchFamily="18" charset="0"/>
                </a:endParaRPr>
              </a:p>
            </p:txBody>
          </p:sp>
        </p:grpSp>
        <p:sp>
          <p:nvSpPr>
            <p:cNvPr id="6" name="Rechteck 12"/>
            <p:cNvSpPr>
              <a:spLocks noChangeArrowheads="1"/>
            </p:cNvSpPr>
            <p:nvPr/>
          </p:nvSpPr>
          <p:spPr bwMode="auto">
            <a:xfrm>
              <a:off x="1050796" y="4022928"/>
              <a:ext cx="7337628" cy="489792"/>
            </a:xfrm>
            <a:prstGeom prst="rect">
              <a:avLst/>
            </a:prstGeom>
            <a:noFill/>
            <a:ln>
              <a:noFill/>
            </a:ln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altLang="id-ID" sz="4000" kern="0" dirty="0" smtClean="0">
                  <a:solidFill>
                    <a:srgbClr val="FFFFFF"/>
                  </a:solidFill>
                </a:rPr>
                <a:t>Discussion</a:t>
              </a:r>
              <a:endParaRPr kumimoji="0" lang="de-DE" altLang="id-ID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" name="Rechteck 13"/>
          <p:cNvSpPr/>
          <p:nvPr/>
        </p:nvSpPr>
        <p:spPr>
          <a:xfrm>
            <a:off x="1013792" y="2162560"/>
            <a:ext cx="70866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000" kern="0" noProof="0" dirty="0" smtClean="0">
                <a:solidFill>
                  <a:srgbClr val="FFFFFF"/>
                </a:solidFill>
                <a:ea typeface="ＭＳ Ｐゴシック"/>
              </a:rPr>
              <a:t>Materials &amp; methods</a:t>
            </a:r>
            <a:endParaRPr kumimoji="0" lang="de-DE" sz="40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ＭＳ Ｐゴシック"/>
            </a:endParaRPr>
          </a:p>
        </p:txBody>
      </p:sp>
      <p:sp>
        <p:nvSpPr>
          <p:cNvPr id="13" name="Rechteck 13"/>
          <p:cNvSpPr/>
          <p:nvPr/>
        </p:nvSpPr>
        <p:spPr>
          <a:xfrm>
            <a:off x="1115616" y="908720"/>
            <a:ext cx="7086600" cy="70802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000" kern="0" noProof="0" dirty="0" smtClean="0">
                <a:solidFill>
                  <a:srgbClr val="FFFFFF"/>
                </a:solidFill>
                <a:ea typeface="ＭＳ Ｐゴシック"/>
              </a:rPr>
              <a:t>Introduction</a:t>
            </a:r>
            <a:endParaRPr kumimoji="0" lang="de-DE" sz="40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93495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251520" y="1340768"/>
            <a:ext cx="8712968" cy="532859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r>
              <a:rPr lang="en-US" dirty="0" smtClean="0"/>
              <a:t>Dyslipidemia is inexorably linked to the severity of coronary </a:t>
            </a:r>
            <a:r>
              <a:rPr lang="en-US" dirty="0"/>
              <a:t>artery </a:t>
            </a:r>
            <a:r>
              <a:rPr lang="en-US" dirty="0" smtClean="0"/>
              <a:t>lesions</a:t>
            </a:r>
          </a:p>
          <a:p>
            <a:pPr algn="just">
              <a:lnSpc>
                <a:spcPct val="160000"/>
              </a:lnSpc>
            </a:pPr>
            <a:r>
              <a:rPr lang="en-US" dirty="0" smtClean="0"/>
              <a:t>Nearly </a:t>
            </a:r>
            <a:r>
              <a:rPr lang="en-US" dirty="0"/>
              <a:t>all routine parameters of lipid variables were associated of with extent of coronary artery </a:t>
            </a:r>
            <a:r>
              <a:rPr lang="en-US" dirty="0" smtClean="0"/>
              <a:t>lesion</a:t>
            </a:r>
          </a:p>
          <a:p>
            <a:pPr algn="just">
              <a:lnSpc>
                <a:spcPct val="160000"/>
              </a:lnSpc>
            </a:pPr>
            <a:r>
              <a:rPr lang="en-US" b="1" u="sng" dirty="0" smtClean="0">
                <a:solidFill>
                  <a:srgbClr val="FFC000"/>
                </a:solidFill>
              </a:rPr>
              <a:t>Atherogenic </a:t>
            </a:r>
            <a:r>
              <a:rPr lang="en-US" b="1" u="sng" dirty="0">
                <a:solidFill>
                  <a:srgbClr val="FFC000"/>
                </a:solidFill>
              </a:rPr>
              <a:t>index</a:t>
            </a:r>
            <a:r>
              <a:rPr lang="en-US" dirty="0"/>
              <a:t> and </a:t>
            </a:r>
            <a:r>
              <a:rPr lang="en-US" b="1" u="sng" dirty="0">
                <a:solidFill>
                  <a:srgbClr val="FFC000"/>
                </a:solidFill>
              </a:rPr>
              <a:t>TG/HDL ratio</a:t>
            </a:r>
            <a:r>
              <a:rPr lang="en-US" dirty="0"/>
              <a:t> are correlated to coronary angiography </a:t>
            </a:r>
            <a:r>
              <a:rPr lang="en-US" dirty="0" smtClean="0"/>
              <a:t>findings</a:t>
            </a:r>
          </a:p>
          <a:p>
            <a:pPr algn="just">
              <a:lnSpc>
                <a:spcPct val="160000"/>
              </a:lnSpc>
            </a:pPr>
            <a:r>
              <a:rPr lang="en-US" dirty="0" smtClean="0"/>
              <a:t>As </a:t>
            </a:r>
            <a:r>
              <a:rPr lang="en-US" dirty="0"/>
              <a:t>the sample size was small in our study, further large-scale population studies are required on this subject to draw solid conclusions</a:t>
            </a:r>
            <a:endParaRPr lang="en-US" dirty="0" smtClean="0">
              <a:sym typeface="Wingdings" pitchFamily="2" charset="2"/>
            </a:endParaRPr>
          </a:p>
          <a:p>
            <a:pPr marL="0" indent="0" algn="just">
              <a:lnSpc>
                <a:spcPct val="160000"/>
              </a:lnSpc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312" y="476672"/>
            <a:ext cx="9137688" cy="634082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27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Thank you for your attention</a:t>
            </a:r>
            <a:br>
              <a:rPr lang="en-US" dirty="0" smtClean="0"/>
            </a:br>
            <a:r>
              <a:rPr lang="ja-JP" altLang="en-US" dirty="0"/>
              <a:t>ありがとうございました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48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9" t="23636" r="25596" b="30000"/>
          <a:stretch/>
        </p:blipFill>
        <p:spPr bwMode="auto">
          <a:xfrm>
            <a:off x="323528" y="260648"/>
            <a:ext cx="5760640" cy="227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3" t="35455" r="23920" b="15000"/>
          <a:stretch/>
        </p:blipFill>
        <p:spPr bwMode="auto">
          <a:xfrm>
            <a:off x="467544" y="2780928"/>
            <a:ext cx="8125692" cy="3397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4489601" y="5383607"/>
            <a:ext cx="257634" cy="2160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220072" y="5384723"/>
            <a:ext cx="2088232" cy="2149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703119" y="5661248"/>
            <a:ext cx="1732977" cy="2149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7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8049</TotalTime>
  <Words>1954</Words>
  <Application>Microsoft Office PowerPoint</Application>
  <PresentationFormat>On-screen Show (4:3)</PresentationFormat>
  <Paragraphs>273</Paragraphs>
  <Slides>26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1East Belitung General Hospital, Indonesia 2University of San Fransisco, California, USA Departement of Cardiology and Vascular Medicine, Faculty of Medicine, University of Brawijaya, Malang, Indonesia</vt:lpstr>
      <vt:lpstr>PowerPoint Presentation</vt:lpstr>
      <vt:lpstr>PowerPoint Presentation</vt:lpstr>
      <vt:lpstr>“Cardio-cerebro-vascular disease as TOP RANK cause of death”</vt:lpstr>
      <vt:lpstr>Background</vt:lpstr>
      <vt:lpstr>Background</vt:lpstr>
      <vt:lpstr>Objectives</vt:lpstr>
      <vt:lpstr>PowerPoint Presentation</vt:lpstr>
      <vt:lpstr>MATERIAL AND METHODS</vt:lpstr>
      <vt:lpstr>PowerPoint Presentation</vt:lpstr>
      <vt:lpstr>* Cannon CP, Brindis RG, Chaitman BR, et al. 2013 ACCF/AHA key data elements and definitions for measuring the clinical management and outcomes of patients with acute coronary syndromes and coronary artery disease. J Am Coll Cardiol 2013; Crculation 2013; Circulation 201310 </vt:lpstr>
      <vt:lpstr>PowerPoint Presentation</vt:lpstr>
      <vt:lpstr>How?</vt:lpstr>
      <vt:lpstr>Outcomes</vt:lpstr>
      <vt:lpstr>Definition</vt:lpstr>
      <vt:lpstr>STATISTICAL ANALYSIS</vt:lpstr>
      <vt:lpstr>PowerPoint Presentation</vt:lpstr>
      <vt:lpstr>PowerPoint Presentation</vt:lpstr>
      <vt:lpstr>Outcomes</vt:lpstr>
      <vt:lpstr>PowerPoint Presentation</vt:lpstr>
      <vt:lpstr>PowerPoint Presentation</vt:lpstr>
      <vt:lpstr>Atherogenic index of plasma (AIP)</vt:lpstr>
      <vt:lpstr>PowerPoint Presentation</vt:lpstr>
      <vt:lpstr>PowerPoint Presentation</vt:lpstr>
      <vt:lpstr>Thank you for your attention ありがとうございました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Aslam A</dc:creator>
  <cp:lastModifiedBy>Cellularcardiology</cp:lastModifiedBy>
  <cp:revision>239</cp:revision>
  <dcterms:created xsi:type="dcterms:W3CDTF">2016-02-08T11:08:56Z</dcterms:created>
  <dcterms:modified xsi:type="dcterms:W3CDTF">2017-06-06T08:36:58Z</dcterms:modified>
</cp:coreProperties>
</file>