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charts/chart6.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5" r:id="rId2"/>
    <p:sldId id="257" r:id="rId3"/>
    <p:sldId id="273" r:id="rId4"/>
    <p:sldId id="315" r:id="rId5"/>
    <p:sldId id="306" r:id="rId6"/>
    <p:sldId id="313" r:id="rId7"/>
    <p:sldId id="289" r:id="rId8"/>
    <p:sldId id="309" r:id="rId9"/>
    <p:sldId id="324" r:id="rId10"/>
    <p:sldId id="300" r:id="rId11"/>
    <p:sldId id="301" r:id="rId12"/>
    <p:sldId id="291" r:id="rId13"/>
    <p:sldId id="319" r:id="rId14"/>
    <p:sldId id="294" r:id="rId15"/>
    <p:sldId id="302" r:id="rId16"/>
    <p:sldId id="285" r:id="rId17"/>
    <p:sldId id="261" r:id="rId18"/>
    <p:sldId id="321" r:id="rId19"/>
    <p:sldId id="322" r:id="rId20"/>
    <p:sldId id="323" r:id="rId21"/>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2671" autoAdjust="0"/>
  </p:normalViewPr>
  <p:slideViewPr>
    <p:cSldViewPr>
      <p:cViewPr>
        <p:scale>
          <a:sx n="80" d="100"/>
          <a:sy n="80" d="100"/>
        </p:scale>
        <p:origin x="-1445"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50"/>
      <c:rotY val="10"/>
      <c:depthPercent val="100"/>
      <c:rAngAx val="0"/>
      <c:perspective val="30"/>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2.7324819933935353E-2"/>
          <c:w val="0.98298191039202276"/>
          <c:h val="0.94535036013212925"/>
        </c:manualLayout>
      </c:layout>
      <c:bar3DChart>
        <c:barDir val="col"/>
        <c:grouping val="clustered"/>
        <c:varyColors val="0"/>
        <c:ser>
          <c:idx val="0"/>
          <c:order val="0"/>
          <c:tx>
            <c:strRef>
              <c:f>Tabelle1!$B$1</c:f>
              <c:strCache>
                <c:ptCount val="1"/>
                <c:pt idx="0">
                  <c:v>non-independent (BI 0 - 80 pts.) (n=79)</c:v>
                </c:pt>
              </c:strCache>
            </c:strRef>
          </c:tx>
          <c:spPr>
            <a:solidFill>
              <a:schemeClr val="accent6"/>
            </a:solidFill>
            <a:effectLst>
              <a:outerShdw blurRad="38100" algn="ctr" rotWithShape="0">
                <a:prstClr val="black">
                  <a:alpha val="43000"/>
                </a:prstClr>
              </a:outerShdw>
            </a:effectLst>
            <a:scene3d>
              <a:camera prst="orthographicFront"/>
              <a:lightRig rig="threePt" dir="t"/>
            </a:scene3d>
            <a:sp3d prstMaterial="metal">
              <a:bevelT w="50800" h="50800"/>
            </a:sp3d>
          </c:spPr>
          <c:invertIfNegative val="0"/>
          <c:dPt>
            <c:idx val="0"/>
            <c:invertIfNegative val="0"/>
            <c:bubble3D val="0"/>
          </c:dPt>
          <c:dPt>
            <c:idx val="2"/>
            <c:invertIfNegative val="0"/>
            <c:bubble3D val="0"/>
          </c:dPt>
          <c:dLbls>
            <c:dLbl>
              <c:idx val="0"/>
              <c:layout>
                <c:manualLayout>
                  <c:x val="-1.701808960797728E-2"/>
                  <c:y val="0"/>
                </c:manualLayout>
              </c:layout>
              <c:showLegendKey val="0"/>
              <c:showVal val="1"/>
              <c:showCatName val="0"/>
              <c:showSerName val="0"/>
              <c:showPercent val="0"/>
              <c:showBubbleSize val="0"/>
            </c:dLbl>
            <c:dLbl>
              <c:idx val="2"/>
              <c:layout>
                <c:manualLayout>
                  <c:x val="9.2825943316239713E-3"/>
                  <c:y val="-4.5540840464883718E-17"/>
                </c:manualLayout>
              </c:layout>
              <c:showLegendKey val="0"/>
              <c:showVal val="1"/>
              <c:showCatName val="0"/>
              <c:showSerName val="0"/>
              <c:showPercent val="0"/>
              <c:showBubbleSize val="0"/>
            </c:dLbl>
            <c:dLbl>
              <c:idx val="3"/>
              <c:layout>
                <c:manualLayout>
                  <c:x val="2.9394882050142578E-2"/>
                  <c:y val="0"/>
                </c:manualLayout>
              </c:layout>
              <c:showLegendKey val="0"/>
              <c:showVal val="1"/>
              <c:showCatName val="0"/>
              <c:showSerName val="0"/>
              <c:showPercent val="0"/>
              <c:showBubbleSize val="0"/>
            </c:dLbl>
            <c:txPr>
              <a:bodyPr/>
              <a:lstStyle/>
              <a:p>
                <a:pPr algn="ctr" rtl="0">
                  <a:defRPr lang="de-DE" sz="1600" b="1" i="0" u="none" strike="noStrike" kern="1200" baseline="0">
                    <a:solidFill>
                      <a:prstClr val="white"/>
                    </a:solidFill>
                    <a:effectLst>
                      <a:reflection blurRad="6350" stA="55000" endA="300" endPos="45500" dir="5400000" sy="-100000" algn="bl" rotWithShape="0"/>
                    </a:effectLst>
                    <a:latin typeface="+mn-lt"/>
                    <a:ea typeface="+mn-ea"/>
                    <a:cs typeface="+mn-cs"/>
                  </a:defRPr>
                </a:pPr>
                <a:endParaRPr lang="de-DE"/>
              </a:p>
            </c:txPr>
            <c:showLegendKey val="0"/>
            <c:showVal val="1"/>
            <c:showCatName val="0"/>
            <c:showSerName val="0"/>
            <c:showPercent val="0"/>
            <c:showBubbleSize val="0"/>
            <c:showLeaderLines val="0"/>
          </c:dLbls>
          <c:cat>
            <c:strRef>
              <c:f>Tabelle1!$A$2:$A$3</c:f>
              <c:strCache>
                <c:ptCount val="1"/>
                <c:pt idx="0">
                  <c:v>Alter (MD)</c:v>
                </c:pt>
              </c:strCache>
            </c:strRef>
          </c:cat>
          <c:val>
            <c:numRef>
              <c:f>Tabelle1!$B$2:$B$3</c:f>
              <c:numCache>
                <c:formatCode>General</c:formatCode>
                <c:ptCount val="2"/>
                <c:pt idx="0">
                  <c:v>85</c:v>
                </c:pt>
              </c:numCache>
            </c:numRef>
          </c:val>
        </c:ser>
        <c:ser>
          <c:idx val="1"/>
          <c:order val="1"/>
          <c:tx>
            <c:strRef>
              <c:f>Tabelle1!$C$1</c:f>
              <c:strCache>
                <c:ptCount val="1"/>
                <c:pt idx="0">
                  <c:v>independent (BI 85-100 pts.) (n= 265)</c:v>
                </c:pt>
              </c:strCache>
            </c:strRef>
          </c:tx>
          <c:spPr>
            <a:solidFill>
              <a:schemeClr val="accent1">
                <a:lumMod val="75000"/>
              </a:schemeClr>
            </a:solidFill>
            <a:effectLst>
              <a:outerShdw blurRad="38100" algn="ctr" rotWithShape="0">
                <a:prstClr val="black">
                  <a:alpha val="43000"/>
                </a:prstClr>
              </a:outerShdw>
            </a:effectLst>
            <a:scene3d>
              <a:camera prst="orthographicFront"/>
              <a:lightRig rig="threePt" dir="t"/>
            </a:scene3d>
            <a:sp3d prstMaterial="metal">
              <a:bevelT h="50800"/>
            </a:sp3d>
          </c:spPr>
          <c:invertIfNegative val="0"/>
          <c:dPt>
            <c:idx val="1"/>
            <c:invertIfNegative val="0"/>
            <c:bubble3D val="0"/>
          </c:dPt>
          <c:dLbls>
            <c:dLbl>
              <c:idx val="0"/>
              <c:layout>
                <c:manualLayout>
                  <c:x val="-4.6412971658119856E-3"/>
                  <c:y val="0"/>
                </c:manualLayout>
              </c:layout>
              <c:showLegendKey val="0"/>
              <c:showVal val="1"/>
              <c:showCatName val="0"/>
              <c:showSerName val="0"/>
              <c:showPercent val="0"/>
              <c:showBubbleSize val="0"/>
            </c:dLbl>
            <c:dLbl>
              <c:idx val="2"/>
              <c:layout>
                <c:manualLayout>
                  <c:x val="7.7354952763533094E-3"/>
                  <c:y val="0"/>
                </c:manualLayout>
              </c:layout>
              <c:showLegendKey val="0"/>
              <c:showVal val="1"/>
              <c:showCatName val="0"/>
              <c:showSerName val="0"/>
              <c:showPercent val="0"/>
              <c:showBubbleSize val="0"/>
            </c:dLbl>
            <c:dLbl>
              <c:idx val="3"/>
              <c:layout>
                <c:manualLayout>
                  <c:x val="1.8565066844424806E-2"/>
                  <c:y val="-2.4840745394486686E-3"/>
                </c:manualLayout>
              </c:layout>
              <c:showLegendKey val="0"/>
              <c:showVal val="1"/>
              <c:showCatName val="0"/>
              <c:showSerName val="0"/>
              <c:showPercent val="0"/>
              <c:showBubbleSize val="0"/>
            </c:dLbl>
            <c:txPr>
              <a:bodyPr/>
              <a:lstStyle/>
              <a:p>
                <a:pPr algn="ctr" rtl="0">
                  <a:defRPr lang="de-DE" sz="1600" b="1" i="0" u="none" strike="noStrike" kern="1200" baseline="0">
                    <a:solidFill>
                      <a:prstClr val="white"/>
                    </a:solidFill>
                    <a:effectLst>
                      <a:reflection blurRad="6350" stA="55000" endA="300" endPos="45500" dir="5400000" sy="-100000" algn="bl" rotWithShape="0"/>
                    </a:effectLst>
                    <a:latin typeface="+mn-lt"/>
                    <a:ea typeface="+mn-ea"/>
                    <a:cs typeface="+mn-cs"/>
                  </a:defRPr>
                </a:pPr>
                <a:endParaRPr lang="de-DE"/>
              </a:p>
            </c:txPr>
            <c:showLegendKey val="0"/>
            <c:showVal val="1"/>
            <c:showCatName val="0"/>
            <c:showSerName val="0"/>
            <c:showPercent val="0"/>
            <c:showBubbleSize val="0"/>
            <c:showLeaderLines val="0"/>
          </c:dLbls>
          <c:cat>
            <c:strRef>
              <c:f>Tabelle1!$A$2:$A$3</c:f>
              <c:strCache>
                <c:ptCount val="1"/>
                <c:pt idx="0">
                  <c:v>Alter (MD)</c:v>
                </c:pt>
              </c:strCache>
            </c:strRef>
          </c:cat>
          <c:val>
            <c:numRef>
              <c:f>Tabelle1!$C$2:$C$3</c:f>
              <c:numCache>
                <c:formatCode>General</c:formatCode>
                <c:ptCount val="2"/>
                <c:pt idx="0">
                  <c:v>83</c:v>
                </c:pt>
              </c:numCache>
            </c:numRef>
          </c:val>
        </c:ser>
        <c:dLbls>
          <c:showLegendKey val="0"/>
          <c:showVal val="1"/>
          <c:showCatName val="0"/>
          <c:showSerName val="0"/>
          <c:showPercent val="0"/>
          <c:showBubbleSize val="0"/>
        </c:dLbls>
        <c:gapWidth val="150"/>
        <c:shape val="box"/>
        <c:axId val="32664960"/>
        <c:axId val="44909312"/>
        <c:axId val="0"/>
      </c:bar3DChart>
      <c:catAx>
        <c:axId val="32664960"/>
        <c:scaling>
          <c:orientation val="minMax"/>
        </c:scaling>
        <c:delete val="1"/>
        <c:axPos val="b"/>
        <c:majorTickMark val="out"/>
        <c:minorTickMark val="none"/>
        <c:tickLblPos val="nextTo"/>
        <c:crossAx val="44909312"/>
        <c:crosses val="autoZero"/>
        <c:auto val="1"/>
        <c:lblAlgn val="ctr"/>
        <c:lblOffset val="100"/>
        <c:noMultiLvlLbl val="0"/>
      </c:catAx>
      <c:valAx>
        <c:axId val="44909312"/>
        <c:scaling>
          <c:orientation val="minMax"/>
        </c:scaling>
        <c:delete val="1"/>
        <c:axPos val="l"/>
        <c:numFmt formatCode="General" sourceLinked="1"/>
        <c:majorTickMark val="out"/>
        <c:minorTickMark val="none"/>
        <c:tickLblPos val="nextTo"/>
        <c:crossAx val="32664960"/>
        <c:crosses val="autoZero"/>
        <c:crossBetween val="between"/>
      </c:valAx>
      <c:spPr>
        <a:noFill/>
        <a:ln w="25400">
          <a:noFill/>
        </a:ln>
      </c:spPr>
    </c:plotArea>
    <c:plotVisOnly val="1"/>
    <c:dispBlanksAs val="gap"/>
    <c:showDLblsOverMax val="0"/>
  </c:chart>
  <c:spPr>
    <a:scene3d>
      <a:camera prst="orthographicFront"/>
      <a:lightRig rig="threePt" dir="t"/>
    </a:scene3d>
  </c:spPr>
  <c:txPr>
    <a:bodyPr/>
    <a:lstStyle/>
    <a:p>
      <a:pPr>
        <a:defRPr sz="1800"/>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Tabelle1!$B$1</c:f>
              <c:strCache>
                <c:ptCount val="1"/>
                <c:pt idx="0">
                  <c:v>Descrition</c:v>
                </c:pt>
              </c:strCache>
            </c:strRef>
          </c:tx>
          <c:spPr>
            <a:ln>
              <a:solidFill>
                <a:schemeClr val="accent1">
                  <a:lumMod val="60000"/>
                  <a:lumOff val="40000"/>
                </a:schemeClr>
              </a:solidFill>
            </a:ln>
            <a:effectLst>
              <a:outerShdw blurRad="88900" dist="38100" dir="2700000" algn="tl" rotWithShape="0">
                <a:prstClr val="black">
                  <a:alpha val="40000"/>
                </a:prstClr>
              </a:outerShdw>
            </a:effectLst>
          </c:spPr>
          <c:marker>
            <c:symbol val="circle"/>
            <c:size val="7"/>
            <c:spPr>
              <a:gradFill>
                <a:gsLst>
                  <a:gs pos="0">
                    <a:schemeClr val="accent1">
                      <a:lumMod val="40000"/>
                      <a:lumOff val="60000"/>
                    </a:schemeClr>
                  </a:gs>
                  <a:gs pos="100000">
                    <a:schemeClr val="accent1"/>
                  </a:gs>
                </a:gsLst>
                <a:path path="circle">
                  <a:fillToRect l="50000" t="50000" r="50000" b="50000"/>
                </a:path>
              </a:gradFill>
            </c:spPr>
          </c:marker>
          <c:cat>
            <c:strRef>
              <c:f>Tabelle1!$A$2:$A$5</c:f>
              <c:strCache>
                <c:ptCount val="4"/>
                <c:pt idx="0">
                  <c:v>not driving a car themselves</c:v>
                </c:pt>
                <c:pt idx="1">
                  <c:v>unable to take phone calls</c:v>
                </c:pt>
                <c:pt idx="2">
                  <c:v>SC IADL [0-7]</c:v>
                </c:pt>
                <c:pt idx="3">
                  <c:v>not living alone</c:v>
                </c:pt>
              </c:strCache>
            </c:strRef>
          </c:cat>
          <c:val>
            <c:numRef>
              <c:f>Tabelle1!$B$2:$B$5</c:f>
              <c:numCache>
                <c:formatCode>General</c:formatCode>
                <c:ptCount val="4"/>
                <c:pt idx="0">
                  <c:v>10.3</c:v>
                </c:pt>
                <c:pt idx="1">
                  <c:v>13.6</c:v>
                </c:pt>
                <c:pt idx="2">
                  <c:v>1.4</c:v>
                </c:pt>
                <c:pt idx="3">
                  <c:v>2.8</c:v>
                </c:pt>
              </c:numCache>
            </c:numRef>
          </c:val>
        </c:ser>
        <c:dLbls>
          <c:showLegendKey val="0"/>
          <c:showVal val="0"/>
          <c:showCatName val="0"/>
          <c:showSerName val="0"/>
          <c:showPercent val="0"/>
          <c:showBubbleSize val="0"/>
        </c:dLbls>
        <c:axId val="32663040"/>
        <c:axId val="132427136"/>
      </c:radarChart>
      <c:catAx>
        <c:axId val="32663040"/>
        <c:scaling>
          <c:orientation val="minMax"/>
        </c:scaling>
        <c:delete val="1"/>
        <c:axPos val="b"/>
        <c:majorGridlines/>
        <c:numFmt formatCode="General" sourceLinked="1"/>
        <c:majorTickMark val="out"/>
        <c:minorTickMark val="none"/>
        <c:tickLblPos val="nextTo"/>
        <c:crossAx val="132427136"/>
        <c:crosses val="autoZero"/>
        <c:auto val="1"/>
        <c:lblAlgn val="ctr"/>
        <c:lblOffset val="100"/>
        <c:noMultiLvlLbl val="0"/>
      </c:catAx>
      <c:valAx>
        <c:axId val="132427136"/>
        <c:scaling>
          <c:orientation val="minMax"/>
          <c:max val="14"/>
        </c:scaling>
        <c:delete val="0"/>
        <c:axPos val="l"/>
        <c:numFmt formatCode="General" sourceLinked="1"/>
        <c:majorTickMark val="none"/>
        <c:minorTickMark val="none"/>
        <c:tickLblPos val="nextTo"/>
        <c:spPr>
          <a:ln>
            <a:solidFill>
              <a:srgbClr val="AFAFAF"/>
            </a:solidFill>
          </a:ln>
        </c:spPr>
        <c:txPr>
          <a:bodyPr/>
          <a:lstStyle/>
          <a:p>
            <a:pPr>
              <a:defRPr sz="1200" b="1">
                <a:solidFill>
                  <a:srgbClr val="FFFFFF"/>
                </a:solidFill>
              </a:defRPr>
            </a:pPr>
            <a:endParaRPr lang="de-DE"/>
          </a:p>
        </c:txPr>
        <c:crossAx val="32663040"/>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Tabelle1!$B$1</c:f>
              <c:strCache>
                <c:ptCount val="1"/>
                <c:pt idx="0">
                  <c:v>subjective assessment of cognitive &amp; emotional health status 
</c:v>
                </c:pt>
              </c:strCache>
            </c:strRef>
          </c:tx>
          <c:spPr>
            <a:ln>
              <a:solidFill>
                <a:schemeClr val="accent1">
                  <a:lumMod val="60000"/>
                  <a:lumOff val="40000"/>
                </a:schemeClr>
              </a:solidFill>
            </a:ln>
            <a:effectLst>
              <a:outerShdw blurRad="88900" dist="38100" dir="2700000" algn="tl" rotWithShape="0">
                <a:prstClr val="black">
                  <a:alpha val="40000"/>
                </a:prstClr>
              </a:outerShdw>
            </a:effectLst>
          </c:spPr>
          <c:marker>
            <c:symbol val="circle"/>
            <c:size val="7"/>
            <c:spPr>
              <a:gradFill>
                <a:gsLst>
                  <a:gs pos="0">
                    <a:schemeClr val="accent1">
                      <a:lumMod val="40000"/>
                      <a:lumOff val="60000"/>
                    </a:schemeClr>
                  </a:gs>
                  <a:gs pos="100000">
                    <a:schemeClr val="accent1"/>
                  </a:gs>
                </a:gsLst>
                <a:path path="circle">
                  <a:fillToRect l="50000" t="50000" r="50000" b="50000"/>
                </a:path>
              </a:gradFill>
            </c:spPr>
          </c:marker>
          <c:dPt>
            <c:idx val="0"/>
            <c:marker>
              <c:spPr>
                <a:solidFill>
                  <a:schemeClr val="accent6"/>
                </a:solidFill>
              </c:spPr>
            </c:marker>
            <c:bubble3D val="0"/>
          </c:dPt>
          <c:dPt>
            <c:idx val="1"/>
            <c:marker>
              <c:spPr>
                <a:solidFill>
                  <a:schemeClr val="accent6"/>
                </a:solidFill>
                <a:ln>
                  <a:solidFill>
                    <a:srgbClr val="FFC000"/>
                  </a:solidFill>
                </a:ln>
              </c:spPr>
            </c:marker>
            <c:bubble3D val="0"/>
            <c:spPr>
              <a:ln>
                <a:solidFill>
                  <a:srgbClr val="FFC000"/>
                </a:solidFill>
              </a:ln>
              <a:effectLst>
                <a:outerShdw blurRad="88900" dist="38100" dir="2700000" algn="tl" rotWithShape="0">
                  <a:prstClr val="black">
                    <a:alpha val="40000"/>
                  </a:prstClr>
                </a:outerShdw>
              </a:effectLst>
            </c:spPr>
          </c:dPt>
          <c:dPt>
            <c:idx val="2"/>
            <c:marker>
              <c:spPr>
                <a:solidFill>
                  <a:srgbClr val="FFFF00"/>
                </a:solidFill>
              </c:spPr>
            </c:marker>
            <c:bubble3D val="0"/>
          </c:dPt>
          <c:dPt>
            <c:idx val="3"/>
            <c:marker>
              <c:spPr>
                <a:solidFill>
                  <a:srgbClr val="FFFF00"/>
                </a:solidFill>
              </c:spPr>
            </c:marker>
            <c:bubble3D val="0"/>
          </c:dPt>
          <c:dPt>
            <c:idx val="4"/>
            <c:marker>
              <c:spPr>
                <a:solidFill>
                  <a:srgbClr val="FFFF00"/>
                </a:solidFill>
              </c:spPr>
            </c:marker>
            <c:bubble3D val="0"/>
          </c:dPt>
          <c:dPt>
            <c:idx val="5"/>
            <c:marker>
              <c:spPr>
                <a:solidFill>
                  <a:srgbClr val="FFFF00"/>
                </a:solidFill>
              </c:spPr>
            </c:marker>
            <c:bubble3D val="0"/>
          </c:dPt>
          <c:dPt>
            <c:idx val="6"/>
            <c:marker>
              <c:spPr>
                <a:solidFill>
                  <a:srgbClr val="FFC000"/>
                </a:solidFill>
              </c:spPr>
            </c:marker>
            <c:bubble3D val="0"/>
          </c:dPt>
          <c:dPt>
            <c:idx val="7"/>
            <c:marker>
              <c:spPr>
                <a:solidFill>
                  <a:srgbClr val="FFC000"/>
                </a:solidFill>
                <a:ln>
                  <a:solidFill>
                    <a:schemeClr val="accent6">
                      <a:lumMod val="75000"/>
                    </a:schemeClr>
                  </a:solidFill>
                </a:ln>
              </c:spPr>
            </c:marker>
            <c:bubble3D val="0"/>
            <c:spPr>
              <a:ln>
                <a:solidFill>
                  <a:schemeClr val="accent6">
                    <a:lumMod val="75000"/>
                  </a:schemeClr>
                </a:solidFill>
              </a:ln>
              <a:effectLst>
                <a:outerShdw blurRad="88900" dist="38100" dir="2700000" algn="tl" rotWithShape="0">
                  <a:prstClr val="black">
                    <a:alpha val="40000"/>
                  </a:prstClr>
                </a:outerShdw>
              </a:effectLst>
            </c:spPr>
          </c:dPt>
          <c:dLbls>
            <c:dLbl>
              <c:idx val="0"/>
              <c:layout>
                <c:manualLayout>
                  <c:x val="4.2984585626056108E-2"/>
                  <c:y val="3.335770809956673E-2"/>
                </c:manualLayout>
              </c:layout>
              <c:tx>
                <c:rich>
                  <a:bodyPr/>
                  <a:lstStyle/>
                  <a:p>
                    <a:r>
                      <a:rPr lang="en-US" dirty="0" smtClean="0">
                        <a:solidFill>
                          <a:srgbClr val="FFFF00"/>
                        </a:solidFill>
                      </a:rPr>
                      <a:t>4.7</a:t>
                    </a:r>
                    <a:endParaRPr lang="en-US" dirty="0">
                      <a:solidFill>
                        <a:schemeClr val="accent6">
                          <a:lumMod val="75000"/>
                        </a:schemeClr>
                      </a:solidFill>
                    </a:endParaRPr>
                  </a:p>
                </c:rich>
              </c:tx>
              <c:showLegendKey val="0"/>
              <c:showVal val="1"/>
              <c:showCatName val="0"/>
              <c:showSerName val="0"/>
              <c:showPercent val="0"/>
              <c:showBubbleSize val="0"/>
            </c:dLbl>
            <c:dLbl>
              <c:idx val="1"/>
              <c:layout>
                <c:manualLayout>
                  <c:x val="3.5820488021713419E-3"/>
                  <c:y val="1.6678854049783358E-2"/>
                </c:manualLayout>
              </c:layout>
              <c:tx>
                <c:rich>
                  <a:bodyPr/>
                  <a:lstStyle/>
                  <a:p>
                    <a:r>
                      <a:rPr lang="en-US" dirty="0" smtClean="0">
                        <a:solidFill>
                          <a:srgbClr val="FFFF00"/>
                        </a:solidFill>
                      </a:rPr>
                      <a:t>4.3</a:t>
                    </a:r>
                    <a:endParaRPr lang="en-US" dirty="0">
                      <a:solidFill>
                        <a:schemeClr val="accent6">
                          <a:lumMod val="75000"/>
                        </a:schemeClr>
                      </a:solidFill>
                    </a:endParaRPr>
                  </a:p>
                </c:rich>
              </c:tx>
              <c:showLegendKey val="0"/>
              <c:showVal val="1"/>
              <c:showCatName val="0"/>
              <c:showSerName val="0"/>
              <c:showPercent val="0"/>
              <c:showBubbleSize val="0"/>
            </c:dLbl>
            <c:dLbl>
              <c:idx val="2"/>
              <c:delete val="1"/>
            </c:dLbl>
            <c:dLbl>
              <c:idx val="3"/>
              <c:delete val="1"/>
            </c:dLbl>
            <c:dLbl>
              <c:idx val="4"/>
              <c:delete val="1"/>
            </c:dLbl>
            <c:dLbl>
              <c:idx val="5"/>
              <c:delete val="1"/>
            </c:dLbl>
            <c:dLbl>
              <c:idx val="6"/>
              <c:delete val="1"/>
            </c:dLbl>
            <c:dLbl>
              <c:idx val="7"/>
              <c:delete val="1"/>
            </c:dLbl>
            <c:dLbl>
              <c:idx val="8"/>
              <c:delete val="1"/>
            </c:dLbl>
            <c:txPr>
              <a:bodyPr/>
              <a:lstStyle/>
              <a:p>
                <a:pPr>
                  <a:defRPr>
                    <a:solidFill>
                      <a:srgbClr val="FFFF00"/>
                    </a:solidFill>
                  </a:defRPr>
                </a:pPr>
                <a:endParaRPr lang="de-DE"/>
              </a:p>
            </c:txPr>
            <c:showLegendKey val="0"/>
            <c:showVal val="1"/>
            <c:showCatName val="0"/>
            <c:showSerName val="0"/>
            <c:showPercent val="0"/>
            <c:showBubbleSize val="0"/>
            <c:showLeaderLines val="0"/>
          </c:dLbls>
          <c:cat>
            <c:strRef>
              <c:f>Tabelle1!$A$2:$A$5</c:f>
              <c:strCache>
                <c:ptCount val="4"/>
                <c:pt idx="0">
                  <c:v>diagnosed diseases</c:v>
                </c:pt>
                <c:pt idx="1">
                  <c:v>affected by diseases</c:v>
                </c:pt>
                <c:pt idx="2">
                  <c:v>pain</c:v>
                </c:pt>
                <c:pt idx="3">
                  <c:v>intake of medication</c:v>
                </c:pt>
              </c:strCache>
            </c:strRef>
          </c:cat>
          <c:val>
            <c:numRef>
              <c:f>Tabelle1!$B$2:$B$5</c:f>
              <c:numCache>
                <c:formatCode>General</c:formatCode>
                <c:ptCount val="4"/>
                <c:pt idx="0">
                  <c:v>4.7</c:v>
                </c:pt>
                <c:pt idx="1">
                  <c:v>4.3</c:v>
                </c:pt>
                <c:pt idx="2">
                  <c:v>2.5</c:v>
                </c:pt>
                <c:pt idx="3">
                  <c:v>1.3</c:v>
                </c:pt>
              </c:numCache>
            </c:numRef>
          </c:val>
        </c:ser>
        <c:dLbls>
          <c:showLegendKey val="0"/>
          <c:showVal val="0"/>
          <c:showCatName val="0"/>
          <c:showSerName val="0"/>
          <c:showPercent val="0"/>
          <c:showBubbleSize val="0"/>
        </c:dLbls>
        <c:axId val="179222784"/>
        <c:axId val="179232768"/>
      </c:radarChart>
      <c:catAx>
        <c:axId val="179222784"/>
        <c:scaling>
          <c:orientation val="minMax"/>
        </c:scaling>
        <c:delete val="1"/>
        <c:axPos val="b"/>
        <c:majorGridlines/>
        <c:numFmt formatCode="General" sourceLinked="1"/>
        <c:majorTickMark val="out"/>
        <c:minorTickMark val="none"/>
        <c:tickLblPos val="nextTo"/>
        <c:crossAx val="179232768"/>
        <c:crosses val="autoZero"/>
        <c:auto val="1"/>
        <c:lblAlgn val="ctr"/>
        <c:lblOffset val="100"/>
        <c:noMultiLvlLbl val="0"/>
      </c:catAx>
      <c:valAx>
        <c:axId val="179232768"/>
        <c:scaling>
          <c:orientation val="minMax"/>
          <c:max val="6"/>
        </c:scaling>
        <c:delete val="0"/>
        <c:axPos val="l"/>
        <c:numFmt formatCode="General" sourceLinked="1"/>
        <c:majorTickMark val="none"/>
        <c:minorTickMark val="none"/>
        <c:tickLblPos val="nextTo"/>
        <c:spPr>
          <a:ln>
            <a:solidFill>
              <a:srgbClr val="AFAFAF"/>
            </a:solidFill>
          </a:ln>
        </c:spPr>
        <c:txPr>
          <a:bodyPr/>
          <a:lstStyle/>
          <a:p>
            <a:pPr>
              <a:defRPr sz="1200" b="1">
                <a:solidFill>
                  <a:srgbClr val="FFFFFF"/>
                </a:solidFill>
              </a:defRPr>
            </a:pPr>
            <a:endParaRPr lang="de-DE"/>
          </a:p>
        </c:txPr>
        <c:crossAx val="179222784"/>
        <c:crosses val="autoZero"/>
        <c:crossBetween val="between"/>
        <c:majorUnit val="1"/>
      </c:valAx>
    </c:plotArea>
    <c:plotVisOnly val="1"/>
    <c:dispBlanksAs val="gap"/>
    <c:showDLblsOverMax val="0"/>
  </c:chart>
  <c:txPr>
    <a:bodyPr/>
    <a:lstStyle/>
    <a:p>
      <a:pPr>
        <a:defRPr sz="1800"/>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Tabelle1!$B$1</c:f>
              <c:strCache>
                <c:ptCount val="1"/>
                <c:pt idx="0">
                  <c:v>subjective assessment of cognitive &amp; emotional health status 
</c:v>
                </c:pt>
              </c:strCache>
            </c:strRef>
          </c:tx>
          <c:spPr>
            <a:ln>
              <a:solidFill>
                <a:schemeClr val="accent1">
                  <a:lumMod val="60000"/>
                  <a:lumOff val="40000"/>
                </a:schemeClr>
              </a:solidFill>
            </a:ln>
            <a:effectLst>
              <a:outerShdw blurRad="88900" dist="38100" dir="2700000" algn="tl" rotWithShape="0">
                <a:prstClr val="black">
                  <a:alpha val="40000"/>
                </a:prstClr>
              </a:outerShdw>
            </a:effectLst>
          </c:spPr>
          <c:marker>
            <c:symbol val="circle"/>
            <c:size val="7"/>
            <c:spPr>
              <a:gradFill>
                <a:gsLst>
                  <a:gs pos="0">
                    <a:schemeClr val="accent1">
                      <a:lumMod val="40000"/>
                      <a:lumOff val="60000"/>
                    </a:schemeClr>
                  </a:gs>
                  <a:gs pos="100000">
                    <a:schemeClr val="accent1"/>
                  </a:gs>
                </a:gsLst>
                <a:path path="circle">
                  <a:fillToRect l="50000" t="50000" r="50000" b="50000"/>
                </a:path>
              </a:gradFill>
            </c:spPr>
          </c:marker>
          <c:dLbls>
            <c:txPr>
              <a:bodyPr/>
              <a:lstStyle/>
              <a:p>
                <a:pPr>
                  <a:defRPr>
                    <a:solidFill>
                      <a:srgbClr val="FFFF00"/>
                    </a:solidFill>
                  </a:defRPr>
                </a:pPr>
                <a:endParaRPr lang="de-DE"/>
              </a:p>
            </c:txPr>
            <c:showLegendKey val="0"/>
            <c:showVal val="1"/>
            <c:showCatName val="0"/>
            <c:showSerName val="0"/>
            <c:showPercent val="0"/>
            <c:showBubbleSize val="0"/>
            <c:showLeaderLines val="0"/>
          </c:dLbls>
          <c:cat>
            <c:strRef>
              <c:f>Tabelle1!$A$2:$A$8</c:f>
              <c:strCache>
                <c:ptCount val="7"/>
                <c:pt idx="0">
                  <c:v>sleeping problems</c:v>
                </c:pt>
                <c:pt idx="1">
                  <c:v>dyspnoe at night</c:v>
                </c:pt>
                <c:pt idx="2">
                  <c:v>fear</c:v>
                </c:pt>
                <c:pt idx="3">
                  <c:v>perception of difficulties concentrating </c:v>
                </c:pt>
                <c:pt idx="4">
                  <c:v>perception of unexplainable sadness or depression </c:v>
                </c:pt>
                <c:pt idx="5">
                  <c:v>dissatisfaction with life</c:v>
                </c:pt>
                <c:pt idx="6">
                  <c:v>dissatisfaction with general health status</c:v>
                </c:pt>
              </c:strCache>
            </c:strRef>
          </c:cat>
          <c:val>
            <c:numRef>
              <c:f>Tabelle1!$B$2:$B$8</c:f>
              <c:numCache>
                <c:formatCode>General</c:formatCode>
                <c:ptCount val="7"/>
                <c:pt idx="0">
                  <c:v>2</c:v>
                </c:pt>
                <c:pt idx="1">
                  <c:v>2.2000000000000002</c:v>
                </c:pt>
                <c:pt idx="2">
                  <c:v>2</c:v>
                </c:pt>
                <c:pt idx="3">
                  <c:v>2.7</c:v>
                </c:pt>
                <c:pt idx="4">
                  <c:v>2.2000000000000002</c:v>
                </c:pt>
                <c:pt idx="5">
                  <c:v>2.5</c:v>
                </c:pt>
                <c:pt idx="6">
                  <c:v>5.0999999999999996</c:v>
                </c:pt>
              </c:numCache>
            </c:numRef>
          </c:val>
        </c:ser>
        <c:dLbls>
          <c:showLegendKey val="0"/>
          <c:showVal val="0"/>
          <c:showCatName val="0"/>
          <c:showSerName val="0"/>
          <c:showPercent val="0"/>
          <c:showBubbleSize val="0"/>
        </c:dLbls>
        <c:axId val="180524544"/>
        <c:axId val="180526080"/>
      </c:radarChart>
      <c:catAx>
        <c:axId val="180524544"/>
        <c:scaling>
          <c:orientation val="minMax"/>
        </c:scaling>
        <c:delete val="1"/>
        <c:axPos val="b"/>
        <c:majorGridlines/>
        <c:numFmt formatCode="General" sourceLinked="1"/>
        <c:majorTickMark val="out"/>
        <c:minorTickMark val="none"/>
        <c:tickLblPos val="nextTo"/>
        <c:crossAx val="180526080"/>
        <c:crosses val="autoZero"/>
        <c:auto val="1"/>
        <c:lblAlgn val="ctr"/>
        <c:lblOffset val="100"/>
        <c:noMultiLvlLbl val="0"/>
      </c:catAx>
      <c:valAx>
        <c:axId val="180526080"/>
        <c:scaling>
          <c:orientation val="minMax"/>
        </c:scaling>
        <c:delete val="0"/>
        <c:axPos val="l"/>
        <c:numFmt formatCode="General" sourceLinked="1"/>
        <c:majorTickMark val="none"/>
        <c:minorTickMark val="none"/>
        <c:tickLblPos val="nextTo"/>
        <c:spPr>
          <a:ln>
            <a:solidFill>
              <a:srgbClr val="AFAFAF"/>
            </a:solidFill>
          </a:ln>
        </c:spPr>
        <c:txPr>
          <a:bodyPr/>
          <a:lstStyle/>
          <a:p>
            <a:pPr>
              <a:defRPr sz="1200" b="1">
                <a:solidFill>
                  <a:srgbClr val="FFFFFF"/>
                </a:solidFill>
              </a:defRPr>
            </a:pPr>
            <a:endParaRPr lang="de-DE"/>
          </a:p>
        </c:txPr>
        <c:crossAx val="180524544"/>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Tabelle1!$B$1</c:f>
              <c:strCache>
                <c:ptCount val="1"/>
                <c:pt idx="0">
                  <c:v>Descrition</c:v>
                </c:pt>
              </c:strCache>
            </c:strRef>
          </c:tx>
          <c:spPr>
            <a:ln>
              <a:solidFill>
                <a:schemeClr val="accent1">
                  <a:lumMod val="60000"/>
                  <a:lumOff val="40000"/>
                </a:schemeClr>
              </a:solidFill>
            </a:ln>
            <a:effectLst>
              <a:outerShdw blurRad="88900" dist="38100" dir="2700000" algn="tl" rotWithShape="0">
                <a:prstClr val="black">
                  <a:alpha val="40000"/>
                </a:prstClr>
              </a:outerShdw>
            </a:effectLst>
          </c:spPr>
          <c:marker>
            <c:symbol val="circle"/>
            <c:size val="7"/>
            <c:spPr>
              <a:gradFill>
                <a:gsLst>
                  <a:gs pos="0">
                    <a:schemeClr val="accent1">
                      <a:lumMod val="40000"/>
                      <a:lumOff val="60000"/>
                    </a:schemeClr>
                  </a:gs>
                  <a:gs pos="100000">
                    <a:schemeClr val="accent1"/>
                  </a:gs>
                </a:gsLst>
                <a:path path="circle">
                  <a:fillToRect l="50000" t="50000" r="50000" b="50000"/>
                </a:path>
              </a:gradFill>
            </c:spPr>
          </c:marker>
          <c:dPt>
            <c:idx val="1"/>
            <c:marker>
              <c:spPr>
                <a:gradFill>
                  <a:gsLst>
                    <a:gs pos="0">
                      <a:schemeClr val="accent1">
                        <a:lumMod val="40000"/>
                        <a:lumOff val="60000"/>
                      </a:schemeClr>
                    </a:gs>
                    <a:gs pos="100000">
                      <a:schemeClr val="accent1"/>
                    </a:gs>
                  </a:gsLst>
                  <a:path path="circle">
                    <a:fillToRect l="50000" t="50000" r="50000" b="50000"/>
                  </a:path>
                </a:gradFill>
                <a:ln>
                  <a:solidFill>
                    <a:schemeClr val="accent6">
                      <a:lumMod val="60000"/>
                      <a:lumOff val="40000"/>
                    </a:schemeClr>
                  </a:solidFill>
                </a:ln>
              </c:spPr>
            </c:marker>
            <c:bubble3D val="0"/>
            <c:spPr>
              <a:ln>
                <a:solidFill>
                  <a:schemeClr val="accent6">
                    <a:lumMod val="60000"/>
                    <a:lumOff val="40000"/>
                  </a:schemeClr>
                </a:solidFill>
              </a:ln>
              <a:effectLst>
                <a:outerShdw blurRad="88900" dist="38100" dir="2700000" algn="tl" rotWithShape="0">
                  <a:prstClr val="black">
                    <a:alpha val="40000"/>
                  </a:prstClr>
                </a:outerShdw>
              </a:effectLst>
            </c:spPr>
          </c:dPt>
          <c:dPt>
            <c:idx val="2"/>
            <c:marker>
              <c:spPr>
                <a:gradFill>
                  <a:gsLst>
                    <a:gs pos="0">
                      <a:schemeClr val="accent1">
                        <a:lumMod val="40000"/>
                        <a:lumOff val="60000"/>
                      </a:schemeClr>
                    </a:gs>
                    <a:gs pos="100000">
                      <a:schemeClr val="accent1"/>
                    </a:gs>
                  </a:gsLst>
                  <a:path path="circle">
                    <a:fillToRect l="50000" t="50000" r="50000" b="50000"/>
                  </a:path>
                </a:gradFill>
                <a:ln>
                  <a:solidFill>
                    <a:schemeClr val="accent6">
                      <a:lumMod val="60000"/>
                      <a:lumOff val="40000"/>
                    </a:schemeClr>
                  </a:solidFill>
                </a:ln>
              </c:spPr>
            </c:marker>
            <c:bubble3D val="0"/>
            <c:spPr>
              <a:ln>
                <a:solidFill>
                  <a:schemeClr val="accent6">
                    <a:lumMod val="60000"/>
                    <a:lumOff val="40000"/>
                  </a:schemeClr>
                </a:solidFill>
              </a:ln>
              <a:effectLst>
                <a:outerShdw blurRad="88900" dist="38100" dir="2700000" algn="tl" rotWithShape="0">
                  <a:prstClr val="black">
                    <a:alpha val="40000"/>
                  </a:prstClr>
                </a:outerShdw>
              </a:effectLst>
            </c:spPr>
          </c:dPt>
          <c:dPt>
            <c:idx val="3"/>
            <c:marker>
              <c:spPr>
                <a:gradFill>
                  <a:gsLst>
                    <a:gs pos="0">
                      <a:schemeClr val="accent1">
                        <a:lumMod val="40000"/>
                        <a:lumOff val="60000"/>
                      </a:schemeClr>
                    </a:gs>
                    <a:gs pos="100000">
                      <a:schemeClr val="accent1"/>
                    </a:gs>
                  </a:gsLst>
                  <a:path path="circle">
                    <a:fillToRect l="50000" t="50000" r="50000" b="50000"/>
                  </a:path>
                </a:gradFill>
                <a:ln>
                  <a:solidFill>
                    <a:schemeClr val="accent6">
                      <a:lumMod val="60000"/>
                      <a:lumOff val="40000"/>
                    </a:schemeClr>
                  </a:solidFill>
                </a:ln>
              </c:spPr>
            </c:marker>
            <c:bubble3D val="0"/>
            <c:spPr>
              <a:ln>
                <a:solidFill>
                  <a:schemeClr val="accent6">
                    <a:lumMod val="60000"/>
                    <a:lumOff val="40000"/>
                  </a:schemeClr>
                </a:solidFill>
              </a:ln>
              <a:effectLst>
                <a:outerShdw blurRad="88900" dist="38100" dir="2700000" algn="tl" rotWithShape="0">
                  <a:prstClr val="black">
                    <a:alpha val="40000"/>
                  </a:prstClr>
                </a:outerShdw>
              </a:effectLst>
            </c:spPr>
          </c:dPt>
          <c:dPt>
            <c:idx val="4"/>
            <c:marker>
              <c:spPr>
                <a:gradFill>
                  <a:gsLst>
                    <a:gs pos="0">
                      <a:schemeClr val="accent1">
                        <a:lumMod val="40000"/>
                        <a:lumOff val="60000"/>
                      </a:schemeClr>
                    </a:gs>
                    <a:gs pos="100000">
                      <a:schemeClr val="accent1"/>
                    </a:gs>
                  </a:gsLst>
                  <a:path path="circle">
                    <a:fillToRect l="50000" t="50000" r="50000" b="50000"/>
                  </a:path>
                </a:gradFill>
                <a:ln>
                  <a:solidFill>
                    <a:schemeClr val="accent6">
                      <a:lumMod val="60000"/>
                      <a:lumOff val="40000"/>
                    </a:schemeClr>
                  </a:solidFill>
                </a:ln>
              </c:spPr>
            </c:marker>
            <c:bubble3D val="0"/>
            <c:spPr>
              <a:ln>
                <a:solidFill>
                  <a:schemeClr val="accent6">
                    <a:lumMod val="60000"/>
                    <a:lumOff val="40000"/>
                  </a:schemeClr>
                </a:solidFill>
              </a:ln>
              <a:effectLst>
                <a:outerShdw blurRad="88900" dist="38100" dir="2700000" algn="tl" rotWithShape="0">
                  <a:prstClr val="black">
                    <a:alpha val="40000"/>
                  </a:prstClr>
                </a:outerShdw>
              </a:effectLst>
            </c:spPr>
          </c:dPt>
          <c:dPt>
            <c:idx val="5"/>
            <c:marker>
              <c:spPr>
                <a:gradFill>
                  <a:gsLst>
                    <a:gs pos="0">
                      <a:schemeClr val="accent1">
                        <a:lumMod val="40000"/>
                        <a:lumOff val="60000"/>
                      </a:schemeClr>
                    </a:gs>
                    <a:gs pos="100000">
                      <a:schemeClr val="accent1"/>
                    </a:gs>
                  </a:gsLst>
                  <a:path path="circle">
                    <a:fillToRect l="50000" t="50000" r="50000" b="50000"/>
                  </a:path>
                </a:gradFill>
                <a:ln>
                  <a:solidFill>
                    <a:srgbClr val="FFFF00"/>
                  </a:solidFill>
                </a:ln>
              </c:spPr>
            </c:marker>
            <c:bubble3D val="0"/>
            <c:spPr>
              <a:ln>
                <a:solidFill>
                  <a:srgbClr val="FFFF00"/>
                </a:solidFill>
              </a:ln>
              <a:effectLst>
                <a:outerShdw blurRad="88900" dist="38100" dir="2700000" algn="tl" rotWithShape="0">
                  <a:prstClr val="black">
                    <a:alpha val="40000"/>
                  </a:prstClr>
                </a:outerShdw>
              </a:effectLst>
            </c:spPr>
          </c:dPt>
          <c:dPt>
            <c:idx val="6"/>
            <c:marker>
              <c:spPr>
                <a:gradFill>
                  <a:gsLst>
                    <a:gs pos="0">
                      <a:schemeClr val="accent1">
                        <a:lumMod val="40000"/>
                        <a:lumOff val="60000"/>
                      </a:schemeClr>
                    </a:gs>
                    <a:gs pos="100000">
                      <a:schemeClr val="accent1"/>
                    </a:gs>
                  </a:gsLst>
                  <a:path path="circle">
                    <a:fillToRect l="50000" t="50000" r="50000" b="50000"/>
                  </a:path>
                </a:gradFill>
                <a:ln>
                  <a:solidFill>
                    <a:srgbClr val="FFFF00"/>
                  </a:solidFill>
                </a:ln>
              </c:spPr>
            </c:marker>
            <c:bubble3D val="0"/>
            <c:spPr>
              <a:ln>
                <a:solidFill>
                  <a:srgbClr val="FFFF00"/>
                </a:solidFill>
              </a:ln>
              <a:effectLst>
                <a:outerShdw blurRad="88900" dist="38100" dir="2700000" algn="tl" rotWithShape="0">
                  <a:prstClr val="black">
                    <a:alpha val="40000"/>
                  </a:prstClr>
                </a:outerShdw>
              </a:effectLst>
            </c:spPr>
          </c:dPt>
          <c:dPt>
            <c:idx val="7"/>
            <c:marker>
              <c:spPr>
                <a:gradFill>
                  <a:gsLst>
                    <a:gs pos="0">
                      <a:schemeClr val="accent1">
                        <a:lumMod val="40000"/>
                        <a:lumOff val="60000"/>
                      </a:schemeClr>
                    </a:gs>
                    <a:gs pos="100000">
                      <a:schemeClr val="accent1"/>
                    </a:gs>
                  </a:gsLst>
                  <a:path path="circle">
                    <a:fillToRect l="50000" t="50000" r="50000" b="50000"/>
                  </a:path>
                </a:gradFill>
                <a:ln>
                  <a:solidFill>
                    <a:schemeClr val="tx1"/>
                  </a:solidFill>
                </a:ln>
              </c:spPr>
            </c:marker>
            <c:bubble3D val="0"/>
            <c:spPr>
              <a:ln>
                <a:solidFill>
                  <a:schemeClr val="tx1"/>
                </a:solidFill>
              </a:ln>
              <a:effectLst>
                <a:outerShdw blurRad="88900" dist="38100" dir="2700000" algn="tl" rotWithShape="0">
                  <a:prstClr val="black">
                    <a:alpha val="40000"/>
                  </a:prstClr>
                </a:outerShdw>
              </a:effectLst>
            </c:spPr>
          </c:dPt>
          <c:dPt>
            <c:idx val="8"/>
            <c:marker>
              <c:spPr>
                <a:gradFill>
                  <a:gsLst>
                    <a:gs pos="0">
                      <a:schemeClr val="accent1">
                        <a:lumMod val="40000"/>
                        <a:lumOff val="60000"/>
                      </a:schemeClr>
                    </a:gs>
                    <a:gs pos="100000">
                      <a:schemeClr val="accent1"/>
                    </a:gs>
                  </a:gsLst>
                  <a:path path="circle">
                    <a:fillToRect l="50000" t="50000" r="50000" b="50000"/>
                  </a:path>
                </a:gradFill>
                <a:ln>
                  <a:solidFill>
                    <a:schemeClr val="tx1"/>
                  </a:solidFill>
                </a:ln>
              </c:spPr>
            </c:marker>
            <c:bubble3D val="0"/>
            <c:spPr>
              <a:ln>
                <a:solidFill>
                  <a:schemeClr val="tx1"/>
                </a:solidFill>
              </a:ln>
              <a:effectLst>
                <a:outerShdw blurRad="88900" dist="38100" dir="2700000" algn="tl" rotWithShape="0">
                  <a:prstClr val="black">
                    <a:alpha val="40000"/>
                  </a:prstClr>
                </a:outerShdw>
              </a:effectLst>
            </c:spPr>
          </c:dPt>
          <c:dPt>
            <c:idx val="9"/>
            <c:marker>
              <c:spPr>
                <a:gradFill>
                  <a:gsLst>
                    <a:gs pos="0">
                      <a:schemeClr val="accent1">
                        <a:lumMod val="40000"/>
                        <a:lumOff val="60000"/>
                      </a:schemeClr>
                    </a:gs>
                    <a:gs pos="100000">
                      <a:schemeClr val="accent1"/>
                    </a:gs>
                  </a:gsLst>
                  <a:path path="circle">
                    <a:fillToRect l="50000" t="50000" r="50000" b="50000"/>
                  </a:path>
                </a:gradFill>
                <a:ln>
                  <a:solidFill>
                    <a:schemeClr val="tx1"/>
                  </a:solidFill>
                </a:ln>
              </c:spPr>
            </c:marker>
            <c:bubble3D val="0"/>
            <c:spPr>
              <a:ln>
                <a:solidFill>
                  <a:schemeClr val="tx1"/>
                </a:solidFill>
              </a:ln>
              <a:effectLst>
                <a:outerShdw blurRad="88900" dist="38100" dir="2700000" algn="tl" rotWithShape="0">
                  <a:prstClr val="black">
                    <a:alpha val="40000"/>
                  </a:prstClr>
                </a:outerShdw>
              </a:effectLst>
            </c:spPr>
          </c:dPt>
          <c:dLbls>
            <c:dLbl>
              <c:idx val="0"/>
              <c:layout>
                <c:manualLayout>
                  <c:x val="0.10387941526296886"/>
                  <c:y val="8.0058499438960123E-2"/>
                </c:manualLayout>
              </c:layout>
              <c:tx>
                <c:rich>
                  <a:bodyPr/>
                  <a:lstStyle/>
                  <a:p>
                    <a:r>
                      <a:rPr lang="en-US" dirty="0" smtClean="0">
                        <a:solidFill>
                          <a:srgbClr val="FFFF00"/>
                        </a:solidFill>
                      </a:rPr>
                      <a:t>18.6</a:t>
                    </a:r>
                    <a:endParaRPr lang="en-US" dirty="0"/>
                  </a:p>
                </c:rich>
              </c:tx>
              <c:showLegendKey val="0"/>
              <c:showVal val="1"/>
              <c:showCatName val="0"/>
              <c:showSerName val="0"/>
              <c:showPercent val="0"/>
              <c:showBubbleSize val="0"/>
            </c:dLbl>
            <c:dLbl>
              <c:idx val="1"/>
              <c:layout/>
              <c:tx>
                <c:rich>
                  <a:bodyPr/>
                  <a:lstStyle/>
                  <a:p>
                    <a:r>
                      <a:rPr lang="en-US" dirty="0" smtClean="0">
                        <a:solidFill>
                          <a:srgbClr val="FFFF00"/>
                        </a:solidFill>
                      </a:rPr>
                      <a:t>7.5</a:t>
                    </a:r>
                    <a:endParaRPr lang="en-US" dirty="0"/>
                  </a:p>
                </c:rich>
              </c:tx>
              <c:showLegendKey val="0"/>
              <c:showVal val="1"/>
              <c:showCatName val="0"/>
              <c:showSerName val="0"/>
              <c:showPercent val="0"/>
              <c:showBubbleSize val="0"/>
            </c:dLbl>
            <c:dLbl>
              <c:idx val="2"/>
              <c:layout/>
              <c:tx>
                <c:rich>
                  <a:bodyPr/>
                  <a:lstStyle/>
                  <a:p>
                    <a:r>
                      <a:rPr lang="en-US" dirty="0" smtClean="0">
                        <a:solidFill>
                          <a:srgbClr val="FFFF00"/>
                        </a:solidFill>
                      </a:rPr>
                      <a:t>6.9</a:t>
                    </a:r>
                    <a:endParaRPr lang="en-US" dirty="0"/>
                  </a:p>
                </c:rich>
              </c:tx>
              <c:showLegendKey val="0"/>
              <c:showVal val="1"/>
              <c:showCatName val="0"/>
              <c:showSerName val="0"/>
              <c:showPercent val="0"/>
              <c:showBubbleSize val="0"/>
            </c:dLbl>
            <c:dLbl>
              <c:idx val="3"/>
              <c:layout/>
              <c:tx>
                <c:rich>
                  <a:bodyPr/>
                  <a:lstStyle/>
                  <a:p>
                    <a:r>
                      <a:rPr lang="en-US" dirty="0" smtClean="0">
                        <a:solidFill>
                          <a:srgbClr val="FFFF00"/>
                        </a:solidFill>
                      </a:rPr>
                      <a:t>6.6</a:t>
                    </a:r>
                    <a:endParaRPr lang="en-US" dirty="0"/>
                  </a:p>
                </c:rich>
              </c:tx>
              <c:showLegendKey val="0"/>
              <c:showVal val="1"/>
              <c:showCatName val="0"/>
              <c:showSerName val="0"/>
              <c:showPercent val="0"/>
              <c:showBubbleSize val="0"/>
            </c:dLbl>
            <c:dLbl>
              <c:idx val="4"/>
              <c:layout>
                <c:manualLayout>
                  <c:x val="4.2984585626056039E-2"/>
                  <c:y val="2.6686166479653373E-2"/>
                </c:manualLayout>
              </c:layout>
              <c:tx>
                <c:rich>
                  <a:bodyPr/>
                  <a:lstStyle/>
                  <a:p>
                    <a:r>
                      <a:rPr lang="en-US" dirty="0" smtClean="0">
                        <a:solidFill>
                          <a:srgbClr val="FFFF00"/>
                        </a:solidFill>
                      </a:rPr>
                      <a:t>2.9</a:t>
                    </a:r>
                    <a:endParaRPr lang="en-US" dirty="0"/>
                  </a:p>
                </c:rich>
              </c:tx>
              <c:showLegendKey val="0"/>
              <c:showVal val="1"/>
              <c:showCatName val="0"/>
              <c:showSerName val="0"/>
              <c:showPercent val="0"/>
              <c:showBubbleSize val="0"/>
            </c:dLbl>
            <c:txPr>
              <a:bodyPr/>
              <a:lstStyle/>
              <a:p>
                <a:pPr>
                  <a:defRPr>
                    <a:solidFill>
                      <a:srgbClr val="FFFF00"/>
                    </a:solidFill>
                  </a:defRPr>
                </a:pPr>
                <a:endParaRPr lang="de-DE"/>
              </a:p>
            </c:txPr>
            <c:showLegendKey val="0"/>
            <c:showVal val="0"/>
            <c:showCatName val="0"/>
            <c:showSerName val="0"/>
            <c:showPercent val="0"/>
            <c:showBubbleSize val="0"/>
          </c:dLbls>
          <c:cat>
            <c:strRef>
              <c:f>Tabelle1!$A$2:$A$7</c:f>
              <c:strCache>
                <c:ptCount val="6"/>
                <c:pt idx="0">
                  <c:v>difficulties in climbing stairs</c:v>
                </c:pt>
                <c:pt idx="1">
                  <c:v>insecurity when walking</c:v>
                </c:pt>
                <c:pt idx="2">
                  <c:v>need of a walking aid</c:v>
                </c:pt>
                <c:pt idx="3">
                  <c:v>physical inactivity on a regular basis of 30 minutes at a time</c:v>
                </c:pt>
                <c:pt idx="4">
                  <c:v>falls during the last year</c:v>
                </c:pt>
                <c:pt idx="5">
                  <c:v>dyspnoea at rest</c:v>
                </c:pt>
              </c:strCache>
            </c:strRef>
          </c:cat>
          <c:val>
            <c:numRef>
              <c:f>Tabelle1!$B$2:$B$7</c:f>
              <c:numCache>
                <c:formatCode>General</c:formatCode>
                <c:ptCount val="6"/>
                <c:pt idx="0">
                  <c:v>18.600000000000001</c:v>
                </c:pt>
                <c:pt idx="1">
                  <c:v>7.5</c:v>
                </c:pt>
                <c:pt idx="2">
                  <c:v>6.9</c:v>
                </c:pt>
                <c:pt idx="3">
                  <c:v>6.6</c:v>
                </c:pt>
                <c:pt idx="4">
                  <c:v>2.9</c:v>
                </c:pt>
                <c:pt idx="5">
                  <c:v>2.4</c:v>
                </c:pt>
              </c:numCache>
            </c:numRef>
          </c:val>
        </c:ser>
        <c:dLbls>
          <c:showLegendKey val="0"/>
          <c:showVal val="0"/>
          <c:showCatName val="0"/>
          <c:showSerName val="0"/>
          <c:showPercent val="0"/>
          <c:showBubbleSize val="0"/>
        </c:dLbls>
        <c:axId val="184304384"/>
        <c:axId val="184305920"/>
      </c:radarChart>
      <c:catAx>
        <c:axId val="184304384"/>
        <c:scaling>
          <c:orientation val="minMax"/>
        </c:scaling>
        <c:delete val="1"/>
        <c:axPos val="b"/>
        <c:majorGridlines/>
        <c:numFmt formatCode="General" sourceLinked="1"/>
        <c:majorTickMark val="out"/>
        <c:minorTickMark val="none"/>
        <c:tickLblPos val="nextTo"/>
        <c:crossAx val="184305920"/>
        <c:crosses val="autoZero"/>
        <c:auto val="1"/>
        <c:lblAlgn val="ctr"/>
        <c:lblOffset val="100"/>
        <c:noMultiLvlLbl val="0"/>
      </c:catAx>
      <c:valAx>
        <c:axId val="184305920"/>
        <c:scaling>
          <c:orientation val="minMax"/>
          <c:max val="20"/>
        </c:scaling>
        <c:delete val="0"/>
        <c:axPos val="l"/>
        <c:numFmt formatCode="General" sourceLinked="1"/>
        <c:majorTickMark val="none"/>
        <c:minorTickMark val="none"/>
        <c:tickLblPos val="nextTo"/>
        <c:spPr>
          <a:ln>
            <a:solidFill>
              <a:srgbClr val="AFAFAF"/>
            </a:solidFill>
          </a:ln>
        </c:spPr>
        <c:txPr>
          <a:bodyPr/>
          <a:lstStyle/>
          <a:p>
            <a:pPr>
              <a:defRPr sz="1200" b="1">
                <a:solidFill>
                  <a:srgbClr val="FFFFFF"/>
                </a:solidFill>
              </a:defRPr>
            </a:pPr>
            <a:endParaRPr lang="de-DE"/>
          </a:p>
        </c:txPr>
        <c:crossAx val="184304384"/>
        <c:crosses val="autoZero"/>
        <c:crossBetween val="between"/>
        <c:majorUnit val="5"/>
        <c:minorUnit val="1"/>
      </c:valAx>
    </c:plotArea>
    <c:plotVisOnly val="1"/>
    <c:dispBlanksAs val="gap"/>
    <c:showDLblsOverMax val="0"/>
  </c:chart>
  <c:txPr>
    <a:bodyPr/>
    <a:lstStyle/>
    <a:p>
      <a:pPr>
        <a:defRPr sz="1800"/>
      </a:pPr>
      <a:endParaRPr lang="de-D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Tabelle1!$B$1</c:f>
              <c:strCache>
                <c:ptCount val="1"/>
                <c:pt idx="0">
                  <c:v>Descrition</c:v>
                </c:pt>
              </c:strCache>
            </c:strRef>
          </c:tx>
          <c:spPr>
            <a:ln>
              <a:solidFill>
                <a:schemeClr val="accent1">
                  <a:lumMod val="60000"/>
                  <a:lumOff val="40000"/>
                </a:schemeClr>
              </a:solidFill>
            </a:ln>
            <a:effectLst>
              <a:outerShdw blurRad="88900" dist="38100" dir="2700000" algn="tl" rotWithShape="0">
                <a:prstClr val="black">
                  <a:alpha val="40000"/>
                </a:prstClr>
              </a:outerShdw>
            </a:effectLst>
          </c:spPr>
          <c:marker>
            <c:symbol val="circle"/>
            <c:size val="7"/>
            <c:spPr>
              <a:gradFill>
                <a:gsLst>
                  <a:gs pos="0">
                    <a:schemeClr val="accent1">
                      <a:lumMod val="40000"/>
                      <a:lumOff val="60000"/>
                    </a:schemeClr>
                  </a:gs>
                  <a:gs pos="100000">
                    <a:schemeClr val="accent1"/>
                  </a:gs>
                </a:gsLst>
                <a:path path="circle">
                  <a:fillToRect l="50000" t="50000" r="50000" b="50000"/>
                </a:path>
              </a:gradFill>
            </c:spPr>
          </c:marker>
          <c:dLbls>
            <c:dLbl>
              <c:idx val="0"/>
              <c:layout>
                <c:manualLayout>
                  <c:x val="8.9551220054283481E-2"/>
                  <c:y val="8.6730041058873469E-2"/>
                </c:manualLayout>
              </c:layout>
              <c:tx>
                <c:rich>
                  <a:bodyPr/>
                  <a:lstStyle/>
                  <a:p>
                    <a:pPr>
                      <a:defRPr>
                        <a:solidFill>
                          <a:srgbClr val="FFFF00"/>
                        </a:solidFill>
                      </a:defRPr>
                    </a:pPr>
                    <a:r>
                      <a:rPr lang="en-US" dirty="0" smtClean="0">
                        <a:solidFill>
                          <a:srgbClr val="FFFF00"/>
                        </a:solidFill>
                      </a:rPr>
                      <a:t>35</a:t>
                    </a:r>
                    <a:endParaRPr lang="en-US" dirty="0">
                      <a:solidFill>
                        <a:srgbClr val="FFFF00"/>
                      </a:solidFill>
                    </a:endParaRPr>
                  </a:p>
                </c:rich>
              </c:tx>
              <c:spPr/>
              <c:showLegendKey val="0"/>
              <c:showVal val="1"/>
              <c:showCatName val="0"/>
              <c:showSerName val="0"/>
              <c:showPercent val="0"/>
              <c:showBubbleSize val="0"/>
            </c:dLbl>
            <c:dLbl>
              <c:idx val="1"/>
              <c:layout/>
              <c:tx>
                <c:rich>
                  <a:bodyPr/>
                  <a:lstStyle/>
                  <a:p>
                    <a:pPr>
                      <a:defRPr>
                        <a:solidFill>
                          <a:srgbClr val="FFFF00"/>
                        </a:solidFill>
                      </a:defRPr>
                    </a:pPr>
                    <a:r>
                      <a:rPr lang="en-US" smtClean="0"/>
                      <a:t>19</a:t>
                    </a:r>
                    <a:endParaRPr lang="en-US" dirty="0"/>
                  </a:p>
                </c:rich>
              </c:tx>
              <c:spPr/>
              <c:showLegendKey val="0"/>
              <c:showVal val="1"/>
              <c:showCatName val="0"/>
              <c:showSerName val="0"/>
              <c:showPercent val="0"/>
              <c:showBubbleSize val="0"/>
            </c:dLbl>
            <c:dLbl>
              <c:idx val="2"/>
              <c:layout/>
              <c:tx>
                <c:rich>
                  <a:bodyPr/>
                  <a:lstStyle/>
                  <a:p>
                    <a:pPr>
                      <a:defRPr>
                        <a:solidFill>
                          <a:srgbClr val="FFFF00"/>
                        </a:solidFill>
                      </a:defRPr>
                    </a:pPr>
                    <a:r>
                      <a:rPr lang="en-US" smtClean="0"/>
                      <a:t>6</a:t>
                    </a:r>
                    <a:endParaRPr lang="en-US" dirty="0"/>
                  </a:p>
                </c:rich>
              </c:tx>
              <c:spPr/>
              <c:showLegendKey val="0"/>
              <c:showVal val="1"/>
              <c:showCatName val="0"/>
              <c:showSerName val="0"/>
              <c:showPercent val="0"/>
              <c:showBubbleSize val="0"/>
            </c:dLbl>
            <c:showLegendKey val="0"/>
            <c:showVal val="1"/>
            <c:showCatName val="0"/>
            <c:showSerName val="0"/>
            <c:showPercent val="0"/>
            <c:showBubbleSize val="0"/>
            <c:showLeaderLines val="0"/>
          </c:dLbls>
          <c:cat>
            <c:strRef>
              <c:f>Tabelle1!$A$2:$A$4</c:f>
              <c:strCache>
                <c:ptCount val="3"/>
                <c:pt idx="0">
                  <c:v>utilization of care </c:v>
                </c:pt>
                <c:pt idx="1">
                  <c:v>utilization of household help </c:v>
                </c:pt>
                <c:pt idx="2">
                  <c:v>care allowance level (1-6)</c:v>
                </c:pt>
              </c:strCache>
            </c:strRef>
          </c:cat>
          <c:val>
            <c:numRef>
              <c:f>Tabelle1!$B$2:$B$4</c:f>
              <c:numCache>
                <c:formatCode>General</c:formatCode>
                <c:ptCount val="3"/>
                <c:pt idx="0">
                  <c:v>34.6</c:v>
                </c:pt>
                <c:pt idx="1">
                  <c:v>18.8</c:v>
                </c:pt>
                <c:pt idx="2">
                  <c:v>6.1</c:v>
                </c:pt>
              </c:numCache>
            </c:numRef>
          </c:val>
        </c:ser>
        <c:dLbls>
          <c:showLegendKey val="0"/>
          <c:showVal val="0"/>
          <c:showCatName val="0"/>
          <c:showSerName val="0"/>
          <c:showPercent val="0"/>
          <c:showBubbleSize val="0"/>
        </c:dLbls>
        <c:axId val="181003776"/>
        <c:axId val="181005312"/>
      </c:radarChart>
      <c:catAx>
        <c:axId val="181003776"/>
        <c:scaling>
          <c:orientation val="minMax"/>
        </c:scaling>
        <c:delete val="1"/>
        <c:axPos val="b"/>
        <c:majorGridlines/>
        <c:numFmt formatCode="General" sourceLinked="1"/>
        <c:majorTickMark val="out"/>
        <c:minorTickMark val="none"/>
        <c:tickLblPos val="nextTo"/>
        <c:crossAx val="181005312"/>
        <c:crosses val="autoZero"/>
        <c:auto val="1"/>
        <c:lblAlgn val="ctr"/>
        <c:lblOffset val="100"/>
        <c:noMultiLvlLbl val="0"/>
      </c:catAx>
      <c:valAx>
        <c:axId val="181005312"/>
        <c:scaling>
          <c:orientation val="minMax"/>
        </c:scaling>
        <c:delete val="0"/>
        <c:axPos val="l"/>
        <c:numFmt formatCode="General" sourceLinked="1"/>
        <c:majorTickMark val="none"/>
        <c:minorTickMark val="none"/>
        <c:tickLblPos val="nextTo"/>
        <c:spPr>
          <a:ln>
            <a:solidFill>
              <a:srgbClr val="AFAFAF"/>
            </a:solidFill>
          </a:ln>
        </c:spPr>
        <c:txPr>
          <a:bodyPr/>
          <a:lstStyle/>
          <a:p>
            <a:pPr>
              <a:defRPr sz="1200" b="1">
                <a:solidFill>
                  <a:srgbClr val="FFFFFF"/>
                </a:solidFill>
              </a:defRPr>
            </a:pPr>
            <a:endParaRPr lang="de-DE"/>
          </a:p>
        </c:txPr>
        <c:crossAx val="181003776"/>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B594FA8-48AA-4932-8661-60650740A252}" type="datetimeFigureOut">
              <a:rPr lang="de-DE" smtClean="0"/>
              <a:t>05.10.2015</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CD96183-46D5-4E7F-9E4B-675E2C45AAC6}" type="slidenum">
              <a:rPr lang="de-DE" smtClean="0"/>
              <a:t>‹Nr.›</a:t>
            </a:fld>
            <a:endParaRPr lang="de-DE"/>
          </a:p>
        </p:txBody>
      </p:sp>
    </p:spTree>
    <p:extLst>
      <p:ext uri="{BB962C8B-B14F-4D97-AF65-F5344CB8AC3E}">
        <p14:creationId xmlns:p14="http://schemas.microsoft.com/office/powerpoint/2010/main" val="2591249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r>
              <a:rPr lang="en-GB" sz="1200" b="1" kern="1200" dirty="0" smtClean="0">
                <a:solidFill>
                  <a:schemeClr val="tx1"/>
                </a:solidFill>
                <a:effectLst/>
                <a:latin typeface="+mn-lt"/>
                <a:ea typeface="+mn-ea"/>
                <a:cs typeface="+mn-cs"/>
              </a:rPr>
              <a:t>Dear Ladies and gentlemen, good afternoon and many thanks for this invitation. Like the previous speaker, Mr. </a:t>
            </a:r>
            <a:r>
              <a:rPr lang="en-GB" sz="1200" b="1" kern="1200" dirty="0" err="1" smtClean="0">
                <a:solidFill>
                  <a:schemeClr val="tx1"/>
                </a:solidFill>
                <a:effectLst/>
                <a:latin typeface="+mn-lt"/>
                <a:ea typeface="+mn-ea"/>
                <a:cs typeface="+mn-cs"/>
              </a:rPr>
              <a:t>Pallauf</a:t>
            </a:r>
            <a:r>
              <a:rPr lang="en-GB" sz="1200" b="1" kern="1200" dirty="0" smtClean="0">
                <a:solidFill>
                  <a:schemeClr val="tx1"/>
                </a:solidFill>
                <a:effectLst/>
                <a:latin typeface="+mn-lt"/>
                <a:ea typeface="+mn-ea"/>
                <a:cs typeface="+mn-cs"/>
              </a:rPr>
              <a:t>, I am also from Austria and I work for the Department of Nursing Science and Gerontology at UMIT too. The topic of my presentation is to answer the question: </a:t>
            </a:r>
            <a:r>
              <a:rPr lang="en-US" sz="1200" b="1" kern="1200" dirty="0" smtClean="0">
                <a:solidFill>
                  <a:schemeClr val="tx1"/>
                </a:solidFill>
                <a:effectLst/>
                <a:latin typeface="+mn-lt"/>
                <a:ea typeface="+mn-ea"/>
                <a:cs typeface="+mn-cs"/>
              </a:rPr>
              <a:t>Is the </a:t>
            </a:r>
            <a:r>
              <a:rPr lang="en-US" sz="1200" b="1" kern="1200" dirty="0" err="1" smtClean="0">
                <a:solidFill>
                  <a:schemeClr val="tx1"/>
                </a:solidFill>
                <a:effectLst/>
                <a:latin typeface="+mn-lt"/>
                <a:ea typeface="+mn-ea"/>
                <a:cs typeface="+mn-cs"/>
              </a:rPr>
              <a:t>Barthel</a:t>
            </a:r>
            <a:r>
              <a:rPr lang="en-US" sz="1200" b="1" kern="1200" dirty="0" smtClean="0">
                <a:solidFill>
                  <a:schemeClr val="tx1"/>
                </a:solidFill>
                <a:effectLst/>
                <a:latin typeface="+mn-lt"/>
                <a:ea typeface="+mn-ea"/>
                <a:cs typeface="+mn-cs"/>
              </a:rPr>
              <a:t> Index an Adequate Assessment Tool for Identifying a Risk Group in Elderly People Living at Home?</a:t>
            </a:r>
            <a:endParaRPr lang="de-DE"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77456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 BI is one of the most common clinical assessment tools to assess functional decline.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Health promotion and measures to prevent or reduce functional decline in elderly people in Europe are provided through a long-standing public health policy goal. This makes the identification of risk groups an important strategy to establish the basis for assessing the need of care and assistance – especially in the domestic setting by district nurses. </a:t>
            </a:r>
            <a:endParaRPr lang="de-DE" sz="1200" kern="1200" dirty="0" smtClean="0">
              <a:solidFill>
                <a:schemeClr val="tx1"/>
              </a:solidFill>
              <a:effectLst/>
              <a:latin typeface="+mn-lt"/>
              <a:ea typeface="+mn-ea"/>
              <a:cs typeface="+mn-cs"/>
            </a:endParaRPr>
          </a:p>
          <a:p>
            <a:endParaRPr lang="de-DE" sz="1800" kern="1200" dirty="0" smtClean="0">
              <a:solidFill>
                <a:schemeClr val="tx1"/>
              </a:solidFill>
              <a:effectLst/>
              <a:latin typeface="+mn-lt"/>
              <a:ea typeface="+mn-ea"/>
              <a:cs typeface="+mn-cs"/>
            </a:endParaRPr>
          </a:p>
          <a:p>
            <a:r>
              <a:rPr lang="de-DE" sz="1800" kern="1200" dirty="0" smtClean="0">
                <a:solidFill>
                  <a:schemeClr val="tx1"/>
                </a:solidFill>
                <a:effectLst/>
                <a:latin typeface="+mn-lt"/>
                <a:ea typeface="+mn-ea"/>
                <a:cs typeface="+mn-cs"/>
              </a:rPr>
              <a:t>Prognosen der Europäischen Kommission zeigen eine große Spannweite längerfristig </a:t>
            </a:r>
            <a:r>
              <a:rPr lang="de-DE" sz="1800" kern="1200" dirty="0" err="1" smtClean="0">
                <a:solidFill>
                  <a:schemeClr val="tx1"/>
                </a:solidFill>
                <a:effectLst/>
                <a:latin typeface="+mn-lt"/>
                <a:ea typeface="+mn-ea"/>
                <a:cs typeface="+mn-cs"/>
              </a:rPr>
              <a:t>hilfeabhängier</a:t>
            </a:r>
            <a:r>
              <a:rPr lang="de-DE" sz="1800" kern="1200" dirty="0" smtClean="0">
                <a:solidFill>
                  <a:schemeClr val="tx1"/>
                </a:solidFill>
                <a:effectLst/>
                <a:latin typeface="+mn-lt"/>
                <a:ea typeface="+mn-ea"/>
                <a:cs typeface="+mn-cs"/>
              </a:rPr>
              <a:t> Menschen durch das höhere Risiko für funktionelle Beeinträchtigung (</a:t>
            </a:r>
            <a:r>
              <a:rPr lang="de-DE" sz="1800" kern="1200" dirty="0" err="1" smtClean="0">
                <a:solidFill>
                  <a:schemeClr val="tx1"/>
                </a:solidFill>
                <a:effectLst/>
                <a:latin typeface="+mn-lt"/>
                <a:ea typeface="+mn-ea"/>
                <a:cs typeface="+mn-cs"/>
              </a:rPr>
              <a:t>functional</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decline</a:t>
            </a:r>
            <a:r>
              <a:rPr lang="de-DE" sz="1800" kern="1200" dirty="0" smtClean="0">
                <a:solidFill>
                  <a:schemeClr val="tx1"/>
                </a:solidFill>
                <a:effectLst/>
                <a:latin typeface="+mn-lt"/>
                <a:ea typeface="+mn-ea"/>
                <a:cs typeface="+mn-cs"/>
              </a:rPr>
              <a:t>)bis zum Jahr 2050 von 30% bis zu mehr als 100%. (Büscher &amp; Dorin, 2014). Der Gesundheitsförderung und Prävention zur Verhinderung bzw. Reduktion funktioneller Beeinträchtigung (funktional </a:t>
            </a:r>
            <a:r>
              <a:rPr lang="de-DE" sz="1800" kern="1200" dirty="0" err="1" smtClean="0">
                <a:solidFill>
                  <a:schemeClr val="tx1"/>
                </a:solidFill>
                <a:effectLst/>
                <a:latin typeface="+mn-lt"/>
                <a:ea typeface="+mn-ea"/>
                <a:cs typeface="+mn-cs"/>
              </a:rPr>
              <a:t>decline</a:t>
            </a:r>
            <a:r>
              <a:rPr lang="de-DE" sz="1800" kern="1200" dirty="0" smtClean="0">
                <a:solidFill>
                  <a:schemeClr val="tx1"/>
                </a:solidFill>
                <a:effectLst/>
                <a:latin typeface="+mn-lt"/>
                <a:ea typeface="+mn-ea"/>
                <a:cs typeface="+mn-cs"/>
              </a:rPr>
              <a:t>) bei älteren Menschen werden daher in Europa durch das langjährige </a:t>
            </a:r>
            <a:r>
              <a:rPr lang="de-DE" sz="1800" kern="1200" dirty="0" err="1" smtClean="0">
                <a:solidFill>
                  <a:schemeClr val="tx1"/>
                </a:solidFill>
                <a:effectLst/>
                <a:latin typeface="+mn-lt"/>
                <a:ea typeface="+mn-ea"/>
                <a:cs typeface="+mn-cs"/>
              </a:rPr>
              <a:t>public</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health</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policy</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goal</a:t>
            </a:r>
            <a:r>
              <a:rPr lang="de-DE" sz="1800" kern="1200" dirty="0" smtClean="0">
                <a:solidFill>
                  <a:schemeClr val="tx1"/>
                </a:solidFill>
                <a:effectLst/>
                <a:latin typeface="+mn-lt"/>
                <a:ea typeface="+mn-ea"/>
                <a:cs typeface="+mn-cs"/>
              </a:rPr>
              <a:t> Rechnung getragen (European </a:t>
            </a:r>
            <a:r>
              <a:rPr lang="de-DE" sz="1800" kern="1200" dirty="0" err="1" smtClean="0">
                <a:solidFill>
                  <a:schemeClr val="tx1"/>
                </a:solidFill>
                <a:effectLst/>
                <a:latin typeface="+mn-lt"/>
                <a:ea typeface="+mn-ea"/>
                <a:cs typeface="+mn-cs"/>
              </a:rPr>
              <a:t>Commission</a:t>
            </a:r>
            <a:r>
              <a:rPr lang="de-DE" sz="1800" kern="1200" dirty="0" smtClean="0">
                <a:solidFill>
                  <a:schemeClr val="tx1"/>
                </a:solidFill>
                <a:effectLst/>
                <a:latin typeface="+mn-lt"/>
                <a:ea typeface="+mn-ea"/>
                <a:cs typeface="+mn-cs"/>
              </a:rPr>
              <a:t>, 2013). </a:t>
            </a:r>
          </a:p>
          <a:p>
            <a:pPr marL="0" marR="0" indent="0" algn="l" defTabSz="914400" rtl="0" eaLnBrk="1" fontAlgn="auto" latinLnBrk="0" hangingPunct="1">
              <a:lnSpc>
                <a:spcPct val="100000"/>
              </a:lnSpc>
              <a:spcBef>
                <a:spcPts val="0"/>
              </a:spcBef>
              <a:spcAft>
                <a:spcPts val="0"/>
              </a:spcAft>
              <a:buClrTx/>
              <a:buSzTx/>
              <a:buFontTx/>
              <a:buNone/>
              <a:tabLst/>
              <a:defRPr/>
            </a:pPr>
            <a:r>
              <a:rPr lang="de-DE" sz="1800" kern="1200" dirty="0" smtClean="0">
                <a:solidFill>
                  <a:schemeClr val="tx1"/>
                </a:solidFill>
                <a:effectLst/>
                <a:latin typeface="+mn-lt"/>
                <a:ea typeface="+mn-ea"/>
                <a:cs typeface="+mn-cs"/>
              </a:rPr>
              <a:t>Die Identifikation von Risikogruppen stellt dabei eine wichtige Strategie dar, um Grundlagen zur Erhebung des  Pflege- und Betreuungsbedarfes besonders im häuslichen Setting durch Gemeindeschwestern (</a:t>
            </a:r>
            <a:r>
              <a:rPr lang="de-DE" sz="1800" kern="1200" dirty="0" err="1" smtClean="0">
                <a:solidFill>
                  <a:schemeClr val="tx1"/>
                </a:solidFill>
                <a:effectLst/>
                <a:latin typeface="+mn-lt"/>
                <a:ea typeface="+mn-ea"/>
                <a:cs typeface="+mn-cs"/>
              </a:rPr>
              <a:t>district</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nurses</a:t>
            </a:r>
            <a:r>
              <a:rPr lang="de-DE" sz="1800" kern="1200" dirty="0" smtClean="0">
                <a:solidFill>
                  <a:schemeClr val="tx1"/>
                </a:solidFill>
                <a:effectLst/>
                <a:latin typeface="+mn-lt"/>
                <a:ea typeface="+mn-ea"/>
                <a:cs typeface="+mn-cs"/>
              </a:rPr>
              <a:t>) zu schaffen. </a:t>
            </a:r>
          </a:p>
          <a:p>
            <a:endParaRPr lang="de-DE" sz="18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DE28C79A-5ABF-4C7B-BE80-F523EF070345}" type="slidenum">
              <a:rPr lang="de-DE" smtClean="0"/>
              <a:t>2</a:t>
            </a:fld>
            <a:endParaRPr lang="de-DE"/>
          </a:p>
        </p:txBody>
      </p:sp>
    </p:spTree>
    <p:extLst>
      <p:ext uri="{BB962C8B-B14F-4D97-AF65-F5344CB8AC3E}">
        <p14:creationId xmlns:p14="http://schemas.microsoft.com/office/powerpoint/2010/main" val="1011138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One important component of quality of life for elderly people in particular, is the ability to perform activities of daily living independently. Functional decline describes the loss of independence in self-care activities (ADLs) or a deterioration thereof. The consequences of functional decline are prolonged hospital stays, nursing home placement, hospital readmissions, and increasing mortality. Thus, the question arises, how to assess or even measure functional decline in order to be able to identify the appropriate preventive measures. </a:t>
            </a:r>
            <a:endParaRPr lang="de-DE" sz="1200" kern="1200" dirty="0" smtClean="0">
              <a:solidFill>
                <a:schemeClr val="tx1"/>
              </a:solidFill>
              <a:effectLst/>
              <a:latin typeface="+mn-lt"/>
              <a:ea typeface="+mn-ea"/>
              <a:cs typeface="+mn-cs"/>
            </a:endParaRPr>
          </a:p>
          <a:p>
            <a:endParaRPr lang="de-DE" sz="1800" b="1" kern="1200" dirty="0" smtClean="0">
              <a:solidFill>
                <a:schemeClr val="tx1"/>
              </a:solidFill>
              <a:effectLst/>
              <a:latin typeface="+mn-lt"/>
              <a:ea typeface="+mn-ea"/>
              <a:cs typeface="+mn-cs"/>
            </a:endParaRPr>
          </a:p>
          <a:p>
            <a:endParaRPr lang="de-DE" sz="1800" kern="1200" dirty="0" smtClean="0">
              <a:solidFill>
                <a:schemeClr val="tx1"/>
              </a:solidFill>
              <a:effectLst/>
              <a:latin typeface="+mn-lt"/>
              <a:ea typeface="+mn-ea"/>
              <a:cs typeface="+mn-cs"/>
            </a:endParaRPr>
          </a:p>
          <a:p>
            <a:r>
              <a:rPr lang="de-DE" sz="1800" kern="1200" dirty="0" smtClean="0">
                <a:solidFill>
                  <a:schemeClr val="tx1"/>
                </a:solidFill>
                <a:effectLst/>
                <a:latin typeface="+mn-lt"/>
                <a:ea typeface="+mn-ea"/>
                <a:cs typeface="+mn-cs"/>
              </a:rPr>
              <a:t>Funktionelle Beeinträchtigung (</a:t>
            </a:r>
            <a:r>
              <a:rPr lang="de-DE" sz="1800" kern="1200" dirty="0" err="1" smtClean="0">
                <a:solidFill>
                  <a:schemeClr val="tx1"/>
                </a:solidFill>
                <a:effectLst/>
                <a:latin typeface="+mn-lt"/>
                <a:ea typeface="+mn-ea"/>
                <a:cs typeface="+mn-cs"/>
              </a:rPr>
              <a:t>functional</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decline</a:t>
            </a:r>
            <a:r>
              <a:rPr lang="de-DE" sz="1800" kern="1200" dirty="0" smtClean="0">
                <a:solidFill>
                  <a:schemeClr val="tx1"/>
                </a:solidFill>
                <a:effectLst/>
                <a:latin typeface="+mn-lt"/>
                <a:ea typeface="+mn-ea"/>
                <a:cs typeface="+mn-cs"/>
              </a:rPr>
              <a:t>) beschreibt den Verlust von Selbstständigkeit in den </a:t>
            </a:r>
            <a:r>
              <a:rPr lang="de-DE" sz="1800" kern="1200" dirty="0" err="1" smtClean="0">
                <a:solidFill>
                  <a:schemeClr val="tx1"/>
                </a:solidFill>
                <a:effectLst/>
                <a:latin typeface="+mn-lt"/>
                <a:ea typeface="+mn-ea"/>
                <a:cs typeface="+mn-cs"/>
              </a:rPr>
              <a:t>Self</a:t>
            </a:r>
            <a:r>
              <a:rPr lang="de-DE" sz="1800" kern="1200" dirty="0" smtClean="0">
                <a:solidFill>
                  <a:schemeClr val="tx1"/>
                </a:solidFill>
                <a:effectLst/>
                <a:latin typeface="+mn-lt"/>
                <a:ea typeface="+mn-ea"/>
                <a:cs typeface="+mn-cs"/>
              </a:rPr>
              <a:t>-care Aktivitäten (ATL) oder eine Verschlechterung derer (</a:t>
            </a:r>
            <a:r>
              <a:rPr lang="de-DE" sz="1800" kern="1200" dirty="0" err="1" smtClean="0">
                <a:solidFill>
                  <a:schemeClr val="tx1"/>
                </a:solidFill>
                <a:effectLst/>
                <a:latin typeface="+mn-lt"/>
                <a:ea typeface="+mn-ea"/>
                <a:cs typeface="+mn-cs"/>
              </a:rPr>
              <a:t>detereoration</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Hogerduijn</a:t>
            </a:r>
            <a:r>
              <a:rPr lang="de-DE" sz="1800" kern="1200" dirty="0" smtClean="0">
                <a:solidFill>
                  <a:schemeClr val="tx1"/>
                </a:solidFill>
                <a:effectLst/>
                <a:latin typeface="+mn-lt"/>
                <a:ea typeface="+mn-ea"/>
                <a:cs typeface="+mn-cs"/>
              </a:rPr>
              <a:t> et al., 2006). Die Folge von funktioneller Beeinträchtigung zeigt sich in längeren Krankenhausaufenthalten (</a:t>
            </a:r>
            <a:r>
              <a:rPr lang="de-DE" sz="1800" kern="1200" dirty="0" err="1" smtClean="0">
                <a:solidFill>
                  <a:schemeClr val="tx1"/>
                </a:solidFill>
                <a:effectLst/>
                <a:latin typeface="+mn-lt"/>
                <a:ea typeface="+mn-ea"/>
                <a:cs typeface="+mn-cs"/>
              </a:rPr>
              <a:t>prolonged</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hospital</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stay</a:t>
            </a:r>
            <a:r>
              <a:rPr lang="de-DE" sz="1800" kern="1200" dirty="0" smtClean="0">
                <a:solidFill>
                  <a:schemeClr val="tx1"/>
                </a:solidFill>
                <a:effectLst/>
                <a:latin typeface="+mn-lt"/>
                <a:ea typeface="+mn-ea"/>
                <a:cs typeface="+mn-cs"/>
              </a:rPr>
              <a:t>), Einweisungen in Altersheime (</a:t>
            </a:r>
            <a:r>
              <a:rPr lang="de-DE" sz="1800" kern="1200" dirty="0" err="1" smtClean="0">
                <a:solidFill>
                  <a:schemeClr val="tx1"/>
                </a:solidFill>
                <a:effectLst/>
                <a:latin typeface="+mn-lt"/>
                <a:ea typeface="+mn-ea"/>
                <a:cs typeface="+mn-cs"/>
              </a:rPr>
              <a:t>nursing</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home</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placement</a:t>
            </a:r>
            <a:r>
              <a:rPr lang="de-DE" sz="1800" kern="1200" dirty="0" smtClean="0">
                <a:solidFill>
                  <a:schemeClr val="tx1"/>
                </a:solidFill>
                <a:effectLst/>
                <a:latin typeface="+mn-lt"/>
                <a:ea typeface="+mn-ea"/>
                <a:cs typeface="+mn-cs"/>
              </a:rPr>
              <a:t>), Krankenhaus-Rückübernahmen (</a:t>
            </a:r>
            <a:r>
              <a:rPr lang="de-DE" sz="1800" kern="1200" dirty="0" err="1" smtClean="0">
                <a:solidFill>
                  <a:schemeClr val="tx1"/>
                </a:solidFill>
                <a:effectLst/>
                <a:latin typeface="+mn-lt"/>
                <a:ea typeface="+mn-ea"/>
                <a:cs typeface="+mn-cs"/>
              </a:rPr>
              <a:t>hospital</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readmission</a:t>
            </a:r>
            <a:r>
              <a:rPr lang="de-DE" sz="1800" kern="1200" dirty="0" smtClean="0">
                <a:solidFill>
                  <a:schemeClr val="tx1"/>
                </a:solidFill>
                <a:effectLst/>
                <a:latin typeface="+mn-lt"/>
                <a:ea typeface="+mn-ea"/>
                <a:cs typeface="+mn-cs"/>
              </a:rPr>
              <a:t>) und in einer steigenden Mortalität (</a:t>
            </a:r>
            <a:r>
              <a:rPr lang="de-DE" sz="1800" kern="1200" dirty="0" err="1" smtClean="0">
                <a:solidFill>
                  <a:schemeClr val="tx1"/>
                </a:solidFill>
                <a:effectLst/>
                <a:latin typeface="+mn-lt"/>
                <a:ea typeface="+mn-ea"/>
                <a:cs typeface="+mn-cs"/>
              </a:rPr>
              <a:t>increasing</a:t>
            </a:r>
            <a:r>
              <a:rPr lang="de-DE" sz="1800" kern="1200" dirty="0" smtClean="0">
                <a:solidFill>
                  <a:schemeClr val="tx1"/>
                </a:solidFill>
                <a:effectLst/>
                <a:latin typeface="+mn-lt"/>
                <a:ea typeface="+mn-ea"/>
                <a:cs typeface="+mn-cs"/>
              </a:rPr>
              <a:t> </a:t>
            </a:r>
            <a:r>
              <a:rPr lang="de-DE" sz="1800" kern="1200" dirty="0" err="1" smtClean="0">
                <a:solidFill>
                  <a:schemeClr val="tx1"/>
                </a:solidFill>
                <a:effectLst/>
                <a:latin typeface="+mn-lt"/>
                <a:ea typeface="+mn-ea"/>
                <a:cs typeface="+mn-cs"/>
              </a:rPr>
              <a:t>mortality</a:t>
            </a:r>
            <a:r>
              <a:rPr lang="de-DE" sz="1800" kern="1200" dirty="0" smtClean="0">
                <a:solidFill>
                  <a:schemeClr val="tx1"/>
                </a:solidFill>
                <a:effectLst/>
                <a:latin typeface="+mn-lt"/>
                <a:ea typeface="+mn-ea"/>
                <a:cs typeface="+mn-cs"/>
              </a:rPr>
              <a:t>) </a:t>
            </a:r>
          </a:p>
          <a:p>
            <a:endParaRPr lang="de-DE" sz="18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Hierbei stellt sich nun die Frage, wie funktionelle Beeinträchtigung zu bestimmen oder gar zu messen ist, um entsprechende präventive Maßnahmen ableiten zu können? </a:t>
            </a:r>
          </a:p>
          <a:p>
            <a:endParaRPr lang="de-DE" sz="1800" kern="1200" dirty="0" smtClean="0">
              <a:solidFill>
                <a:schemeClr val="tx1"/>
              </a:solidFill>
              <a:effectLst/>
              <a:latin typeface="+mn-lt"/>
              <a:ea typeface="+mn-ea"/>
              <a:cs typeface="+mn-cs"/>
            </a:endParaRPr>
          </a:p>
          <a:p>
            <a:endParaRPr lang="de-DE" sz="18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DE28C79A-5ABF-4C7B-BE80-F523EF070345}" type="slidenum">
              <a:rPr lang="de-DE" smtClean="0"/>
              <a:t>3</a:t>
            </a:fld>
            <a:endParaRPr lang="de-DE"/>
          </a:p>
        </p:txBody>
      </p:sp>
    </p:spTree>
    <p:extLst>
      <p:ext uri="{BB962C8B-B14F-4D97-AF65-F5344CB8AC3E}">
        <p14:creationId xmlns:p14="http://schemas.microsoft.com/office/powerpoint/2010/main" val="101113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Besides the Katz ADL scale, the Functional Independence Measure and the Ranking Score, the </a:t>
            </a:r>
            <a:r>
              <a:rPr lang="en-US" sz="1200" b="1" kern="1200" dirty="0" err="1" smtClean="0">
                <a:solidFill>
                  <a:schemeClr val="tx1"/>
                </a:solidFill>
                <a:effectLst/>
                <a:latin typeface="+mn-lt"/>
                <a:ea typeface="+mn-ea"/>
                <a:cs typeface="+mn-cs"/>
              </a:rPr>
              <a:t>Barthel</a:t>
            </a:r>
            <a:r>
              <a:rPr lang="en-US" sz="1200" b="1" kern="1200" dirty="0" smtClean="0">
                <a:solidFill>
                  <a:schemeClr val="tx1"/>
                </a:solidFill>
                <a:effectLst/>
                <a:latin typeface="+mn-lt"/>
                <a:ea typeface="+mn-ea"/>
                <a:cs typeface="+mn-cs"/>
              </a:rPr>
              <a:t> Index </a:t>
            </a:r>
            <a:r>
              <a:rPr lang="en-US" sz="1200" b="1" u="sng" kern="1200" dirty="0" smtClean="0">
                <a:solidFill>
                  <a:schemeClr val="tx1"/>
                </a:solidFill>
                <a:effectLst/>
                <a:latin typeface="+mn-lt"/>
                <a:ea typeface="+mn-ea"/>
                <a:cs typeface="+mn-cs"/>
              </a:rPr>
              <a:t>is considered</a:t>
            </a:r>
            <a:r>
              <a:rPr lang="en-US" sz="1200" b="1" kern="1200" dirty="0" smtClean="0">
                <a:solidFill>
                  <a:schemeClr val="tx1"/>
                </a:solidFill>
                <a:effectLst/>
                <a:latin typeface="+mn-lt"/>
                <a:ea typeface="+mn-ea"/>
                <a:cs typeface="+mn-cs"/>
              </a:rPr>
              <a:t> </a:t>
            </a:r>
            <a:r>
              <a:rPr lang="en-US" sz="1200" i="1" u="sng" kern="1200" dirty="0" smtClean="0">
                <a:solidFill>
                  <a:schemeClr val="tx1"/>
                </a:solidFill>
                <a:effectLst/>
                <a:latin typeface="+mn-lt"/>
                <a:ea typeface="+mn-ea"/>
                <a:cs typeface="+mn-cs"/>
              </a:rPr>
              <a:t>(= </a:t>
            </a:r>
            <a:r>
              <a:rPr lang="en-US" sz="1200" i="1" u="sng" kern="1200" dirty="0" err="1" smtClean="0">
                <a:solidFill>
                  <a:schemeClr val="tx1"/>
                </a:solidFill>
                <a:effectLst/>
                <a:latin typeface="+mn-lt"/>
                <a:ea typeface="+mn-ea"/>
                <a:cs typeface="+mn-cs"/>
              </a:rPr>
              <a:t>wird</a:t>
            </a:r>
            <a:r>
              <a:rPr lang="en-US" sz="1200" i="1" u="sng" kern="1200" dirty="0" smtClean="0">
                <a:solidFill>
                  <a:schemeClr val="tx1"/>
                </a:solidFill>
                <a:effectLst/>
                <a:latin typeface="+mn-lt"/>
                <a:ea typeface="+mn-ea"/>
                <a:cs typeface="+mn-cs"/>
              </a:rPr>
              <a:t> </a:t>
            </a:r>
            <a:r>
              <a:rPr lang="en-US" sz="1200" i="1" u="sng" kern="1200" dirty="0" err="1" smtClean="0">
                <a:solidFill>
                  <a:schemeClr val="tx1"/>
                </a:solidFill>
                <a:effectLst/>
                <a:latin typeface="+mn-lt"/>
                <a:ea typeface="+mn-ea"/>
                <a:cs typeface="+mn-cs"/>
              </a:rPr>
              <a:t>angesehen</a:t>
            </a:r>
            <a:r>
              <a:rPr lang="en-US" sz="1200" i="1" u="sng" kern="1200" dirty="0" smtClean="0">
                <a:solidFill>
                  <a:schemeClr val="tx1"/>
                </a:solidFill>
                <a:effectLst/>
                <a:latin typeface="+mn-lt"/>
                <a:ea typeface="+mn-ea"/>
                <a:cs typeface="+mn-cs"/>
              </a:rPr>
              <a:t> </a:t>
            </a:r>
            <a:r>
              <a:rPr lang="en-US" sz="1200" i="1" u="sng" kern="1200" dirty="0" err="1" smtClean="0">
                <a:solidFill>
                  <a:schemeClr val="tx1"/>
                </a:solidFill>
                <a:effectLst/>
                <a:latin typeface="+mn-lt"/>
                <a:ea typeface="+mn-ea"/>
                <a:cs typeface="+mn-cs"/>
              </a:rPr>
              <a:t>als</a:t>
            </a:r>
            <a:r>
              <a:rPr lang="en-US" sz="1200" i="1" u="sng"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 an internationally standardized ADL assessment tool which has proven its worth over the past 50 years.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index, which has been translated into eight languages, is primarily used in acute care and in the rehabilitation of stroke patients, since </a:t>
            </a:r>
            <a:r>
              <a:rPr lang="en-US" sz="1200" i="1" u="sng" kern="1200" dirty="0" smtClean="0">
                <a:solidFill>
                  <a:schemeClr val="tx1"/>
                </a:solidFill>
                <a:effectLst/>
                <a:latin typeface="+mn-lt"/>
                <a:ea typeface="+mn-ea"/>
                <a:cs typeface="+mn-cs"/>
              </a:rPr>
              <a:t>(= da)</a:t>
            </a:r>
            <a:r>
              <a:rPr lang="en-US" sz="1200" b="1" kern="1200" dirty="0" smtClean="0">
                <a:solidFill>
                  <a:schemeClr val="tx1"/>
                </a:solidFill>
                <a:effectLst/>
                <a:latin typeface="+mn-lt"/>
                <a:ea typeface="+mn-ea"/>
                <a:cs typeface="+mn-cs"/>
              </a:rPr>
              <a:t> suffering a stroke is the main reason elderly people lose their independence in the ADLs. This is why primarily stroke patients, and in particular people from outside the clinical setting, were used for the verification of the quality criteria instead of elderly people with other health problems.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scientific reputation was reflected in numerous Reliability reviews and validity reviews, which showed that Scores agree with other measures of physical disability and are a means to predict discharge home.</a:t>
            </a:r>
            <a:endParaRPr lang="de-DE" sz="1200" kern="1200" dirty="0" smtClean="0">
              <a:solidFill>
                <a:schemeClr val="tx1"/>
              </a:solidFill>
              <a:effectLst/>
              <a:latin typeface="+mn-lt"/>
              <a:ea typeface="+mn-ea"/>
              <a:cs typeface="+mn-cs"/>
            </a:endParaRPr>
          </a:p>
          <a:p>
            <a:pPr lvl="0" indent="6350">
              <a:lnSpc>
                <a:spcPct val="95000"/>
              </a:lnSpc>
              <a:spcAft>
                <a:spcPts val="800"/>
              </a:spcAft>
              <a:buClr>
                <a:schemeClr val="tx1">
                  <a:lumMod val="50000"/>
                  <a:lumOff val="50000"/>
                </a:schemeClr>
              </a:buClr>
              <a:buSzPct val="80000"/>
              <a:defRPr/>
            </a:pPr>
            <a:endParaRPr lang="de-DE" sz="18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DE28C79A-5ABF-4C7B-BE80-F523EF070345}" type="slidenum">
              <a:rPr lang="de-DE" smtClean="0"/>
              <a:t>4</a:t>
            </a:fld>
            <a:endParaRPr lang="de-DE"/>
          </a:p>
        </p:txBody>
      </p:sp>
    </p:spTree>
    <p:extLst>
      <p:ext uri="{BB962C8B-B14F-4D97-AF65-F5344CB8AC3E}">
        <p14:creationId xmlns:p14="http://schemas.microsoft.com/office/powerpoint/2010/main" val="1011138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 total Score of </a:t>
            </a:r>
            <a:r>
              <a:rPr lang="en-US" sz="1200" b="1" kern="1200" dirty="0" err="1" smtClean="0">
                <a:solidFill>
                  <a:schemeClr val="tx1"/>
                </a:solidFill>
                <a:effectLst/>
                <a:latin typeface="+mn-lt"/>
                <a:ea typeface="+mn-ea"/>
                <a:cs typeface="+mn-cs"/>
              </a:rPr>
              <a:t>of</a:t>
            </a:r>
            <a:r>
              <a:rPr lang="en-US" sz="1200" b="1" kern="1200" dirty="0" smtClean="0">
                <a:solidFill>
                  <a:schemeClr val="tx1"/>
                </a:solidFill>
                <a:effectLst/>
                <a:latin typeface="+mn-lt"/>
                <a:ea typeface="+mn-ea"/>
                <a:cs typeface="+mn-cs"/>
              </a:rPr>
              <a:t> the 10 ADLs is the expression of the degree of independence of a person. However, in our study we focus on the Cut-off scores, which are an indicator for interventions or for the identification of a risk. Due to the fact, that there exist different versions of the BI, there are also different cut off scores for getting a comparable indicator for interventions or for identification of a risk.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 the present study, independence or functional decline was categorized according to the Hamburg Classification Manual, which ensures the standardized use of the items in geriatrics in the German-speaking world. According to the manual, there are four categories with scale ranges between 0 to 100. People who are </a:t>
            </a:r>
            <a:r>
              <a:rPr lang="en-US" sz="1200" b="1" i="1" u="sng" kern="1200" dirty="0" smtClean="0">
                <a:solidFill>
                  <a:schemeClr val="tx1"/>
                </a:solidFill>
                <a:effectLst/>
                <a:latin typeface="+mn-lt"/>
                <a:ea typeface="+mn-ea"/>
                <a:cs typeface="+mn-cs"/>
              </a:rPr>
              <a:t>dependent on care</a:t>
            </a:r>
            <a:r>
              <a:rPr lang="en-US" sz="1200" b="1" kern="1200" dirty="0" smtClean="0">
                <a:solidFill>
                  <a:schemeClr val="tx1"/>
                </a:solidFill>
                <a:effectLst/>
                <a:latin typeface="+mn-lt"/>
                <a:ea typeface="+mn-ea"/>
                <a:cs typeface="+mn-cs"/>
              </a:rPr>
              <a:t> have a total score between 0 to 30 points, people in </a:t>
            </a:r>
            <a:r>
              <a:rPr lang="en-US" sz="1200" b="1" i="1" u="sng" kern="1200" dirty="0" smtClean="0">
                <a:solidFill>
                  <a:schemeClr val="tx1"/>
                </a:solidFill>
                <a:effectLst/>
                <a:latin typeface="+mn-lt"/>
                <a:ea typeface="+mn-ea"/>
                <a:cs typeface="+mn-cs"/>
              </a:rPr>
              <a:t>need of care</a:t>
            </a:r>
            <a:r>
              <a:rPr lang="en-US" sz="1200" b="1" kern="1200" dirty="0" smtClean="0">
                <a:solidFill>
                  <a:schemeClr val="tx1"/>
                </a:solidFill>
                <a:effectLst/>
                <a:latin typeface="+mn-lt"/>
                <a:ea typeface="+mn-ea"/>
                <a:cs typeface="+mn-cs"/>
              </a:rPr>
              <a:t> have a total score between 35 to 80 points. people </a:t>
            </a:r>
            <a:r>
              <a:rPr lang="en-US" sz="1200" b="1" i="1" u="sng" kern="1200" dirty="0" smtClean="0">
                <a:solidFill>
                  <a:schemeClr val="tx1"/>
                </a:solidFill>
                <a:effectLst/>
                <a:latin typeface="+mn-lt"/>
                <a:ea typeface="+mn-ea"/>
                <a:cs typeface="+mn-cs"/>
              </a:rPr>
              <a:t>partly in need of care</a:t>
            </a:r>
            <a:r>
              <a:rPr lang="en-US" sz="1200" b="1" kern="1200" dirty="0" smtClean="0">
                <a:solidFill>
                  <a:schemeClr val="tx1"/>
                </a:solidFill>
                <a:effectLst/>
                <a:latin typeface="+mn-lt"/>
                <a:ea typeface="+mn-ea"/>
                <a:cs typeface="+mn-cs"/>
              </a:rPr>
              <a:t> have a total score between 85 to 90 points. The last category includes people who are completely independent they have a total score between 95 to 100 points.</a:t>
            </a:r>
            <a:endParaRPr lang="de-DE" sz="1200" kern="1200" dirty="0" smtClean="0">
              <a:solidFill>
                <a:schemeClr val="tx1"/>
              </a:solidFill>
              <a:effectLst/>
              <a:latin typeface="+mn-lt"/>
              <a:ea typeface="+mn-ea"/>
              <a:cs typeface="+mn-cs"/>
            </a:endParaRPr>
          </a:p>
          <a:p>
            <a:pPr marL="0" indent="0">
              <a:lnSpc>
                <a:spcPct val="95000"/>
              </a:lnSpc>
              <a:spcAft>
                <a:spcPts val="800"/>
              </a:spcAft>
              <a:buClr>
                <a:schemeClr val="tx1">
                  <a:lumMod val="50000"/>
                  <a:lumOff val="50000"/>
                </a:schemeClr>
              </a:buClr>
              <a:buSzPct val="80000"/>
              <a:buFont typeface="Arial" panose="020B0604020202020204" pitchFamily="34" charset="0"/>
              <a:buNone/>
              <a:defRPr/>
            </a:pPr>
            <a:endParaRPr lang="de-DE" sz="18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DE28C79A-5ABF-4C7B-BE80-F523EF070345}" type="slidenum">
              <a:rPr lang="de-DE" smtClean="0"/>
              <a:t>5</a:t>
            </a:fld>
            <a:endParaRPr lang="de-DE"/>
          </a:p>
        </p:txBody>
      </p:sp>
    </p:spTree>
    <p:extLst>
      <p:ext uri="{BB962C8B-B14F-4D97-AF65-F5344CB8AC3E}">
        <p14:creationId xmlns:p14="http://schemas.microsoft.com/office/powerpoint/2010/main" val="1011138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B20BEA-C276-4992-A657-3906BD88792B}" type="slidenum">
              <a:rPr lang="de-DE" smtClean="0"/>
              <a:pPr fontAlgn="base">
                <a:spcBef>
                  <a:spcPct val="0"/>
                </a:spcBef>
                <a:spcAft>
                  <a:spcPct val="0"/>
                </a:spcAft>
                <a:defRPr/>
              </a:pPr>
              <a:t>6</a:t>
            </a:fld>
            <a:endParaRPr lang="de-DE" smtClean="0"/>
          </a:p>
        </p:txBody>
      </p:sp>
      <p:sp>
        <p:nvSpPr>
          <p:cNvPr id="59395" name="Rectangle 7"/>
          <p:cNvSpPr txBox="1">
            <a:spLocks noGrp="1" noChangeArrowheads="1"/>
          </p:cNvSpPr>
          <p:nvPr/>
        </p:nvSpPr>
        <p:spPr bwMode="auto">
          <a:xfrm>
            <a:off x="3854450" y="9434592"/>
            <a:ext cx="2943225" cy="49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6" rIns="95546" bIns="47776" anchor="b"/>
          <a:lstStyle>
            <a:lvl1pPr defTabSz="939800" eaLnBrk="0" hangingPunct="0">
              <a:spcBef>
                <a:spcPct val="30000"/>
              </a:spcBef>
              <a:defRPr sz="1200">
                <a:solidFill>
                  <a:schemeClr val="tx1"/>
                </a:solidFill>
                <a:latin typeface="Calibri" pitchFamily="34" charset="0"/>
              </a:defRPr>
            </a:lvl1pPr>
            <a:lvl2pPr marL="742950" indent="-285750" defTabSz="939800" eaLnBrk="0" hangingPunct="0">
              <a:spcBef>
                <a:spcPct val="30000"/>
              </a:spcBef>
              <a:defRPr sz="1200">
                <a:solidFill>
                  <a:schemeClr val="tx1"/>
                </a:solidFill>
                <a:latin typeface="Calibri" pitchFamily="34" charset="0"/>
              </a:defRPr>
            </a:lvl2pPr>
            <a:lvl3pPr marL="1143000" indent="-228600" defTabSz="939800" eaLnBrk="0" hangingPunct="0">
              <a:spcBef>
                <a:spcPct val="30000"/>
              </a:spcBef>
              <a:defRPr sz="1200">
                <a:solidFill>
                  <a:schemeClr val="tx1"/>
                </a:solidFill>
                <a:latin typeface="Calibri" pitchFamily="34" charset="0"/>
              </a:defRPr>
            </a:lvl3pPr>
            <a:lvl4pPr marL="1600200" indent="-228600" defTabSz="939800" eaLnBrk="0" hangingPunct="0">
              <a:spcBef>
                <a:spcPct val="30000"/>
              </a:spcBef>
              <a:defRPr sz="1200">
                <a:solidFill>
                  <a:schemeClr val="tx1"/>
                </a:solidFill>
                <a:latin typeface="Calibri" pitchFamily="34" charset="0"/>
              </a:defRPr>
            </a:lvl4pPr>
            <a:lvl5pPr marL="2057400" indent="-228600" defTabSz="939800" eaLnBrk="0" hangingPunct="0">
              <a:spcBef>
                <a:spcPct val="30000"/>
              </a:spcBef>
              <a:defRPr sz="1200">
                <a:solidFill>
                  <a:schemeClr val="tx1"/>
                </a:solidFill>
                <a:latin typeface="Calibri" pitchFamily="34" charset="0"/>
              </a:defRPr>
            </a:lvl5pPr>
            <a:lvl6pPr marL="2514600" indent="-228600" defTabSz="939800" eaLnBrk="0" fontAlgn="base" hangingPunct="0">
              <a:spcBef>
                <a:spcPct val="30000"/>
              </a:spcBef>
              <a:spcAft>
                <a:spcPct val="0"/>
              </a:spcAft>
              <a:defRPr sz="1200">
                <a:solidFill>
                  <a:schemeClr val="tx1"/>
                </a:solidFill>
                <a:latin typeface="Calibri" pitchFamily="34" charset="0"/>
              </a:defRPr>
            </a:lvl6pPr>
            <a:lvl7pPr marL="2971800" indent="-228600" defTabSz="939800" eaLnBrk="0" fontAlgn="base" hangingPunct="0">
              <a:spcBef>
                <a:spcPct val="30000"/>
              </a:spcBef>
              <a:spcAft>
                <a:spcPct val="0"/>
              </a:spcAft>
              <a:defRPr sz="1200">
                <a:solidFill>
                  <a:schemeClr val="tx1"/>
                </a:solidFill>
                <a:latin typeface="Calibri" pitchFamily="34" charset="0"/>
              </a:defRPr>
            </a:lvl7pPr>
            <a:lvl8pPr marL="3429000" indent="-228600" defTabSz="939800" eaLnBrk="0" fontAlgn="base" hangingPunct="0">
              <a:spcBef>
                <a:spcPct val="30000"/>
              </a:spcBef>
              <a:spcAft>
                <a:spcPct val="0"/>
              </a:spcAft>
              <a:defRPr sz="1200">
                <a:solidFill>
                  <a:schemeClr val="tx1"/>
                </a:solidFill>
                <a:latin typeface="Calibri" pitchFamily="34" charset="0"/>
              </a:defRPr>
            </a:lvl8pPr>
            <a:lvl9pPr marL="3886200" indent="-228600" defTabSz="9398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40C88F4-695B-4356-98FD-2987BF283C3C}" type="slidenum">
              <a:rPr lang="en-GB" altLang="de-DE" sz="1300"/>
              <a:pPr algn="r" eaLnBrk="1" hangingPunct="1">
                <a:spcBef>
                  <a:spcPct val="0"/>
                </a:spcBef>
              </a:pPr>
              <a:t>6</a:t>
            </a:fld>
            <a:endParaRPr lang="en-GB" altLang="de-DE" sz="1300"/>
          </a:p>
        </p:txBody>
      </p:sp>
      <p:sp>
        <p:nvSpPr>
          <p:cNvPr id="59396" name="Rectangle 2"/>
          <p:cNvSpPr>
            <a:spLocks noGrp="1" noRot="1" noChangeAspect="1" noChangeArrowheads="1" noTextEdit="1"/>
          </p:cNvSpPr>
          <p:nvPr>
            <p:ph type="sldImg"/>
          </p:nvPr>
        </p:nvSpPr>
        <p:spPr bwMode="auto">
          <a:xfrm>
            <a:off x="917575" y="744538"/>
            <a:ext cx="4964113"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3"/>
          <p:cNvSpPr>
            <a:spLocks noGrp="1" noChangeArrowheads="1"/>
          </p:cNvSpPr>
          <p:nvPr>
            <p:ph type="body" idx="1"/>
          </p:nvPr>
        </p:nvSpPr>
        <p:spPr bwMode="auto">
          <a:xfrm>
            <a:off x="906463" y="4714122"/>
            <a:ext cx="4984750" cy="44680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46" tIns="47776" rIns="95546" bIns="47776" numCol="1" anchor="t" anchorCtr="0" compatLnSpc="1">
            <a:prstTxWarp prst="textNoShape">
              <a:avLst/>
            </a:prstTxWarp>
          </a:bodyPr>
          <a:lstStyle/>
          <a:p>
            <a:r>
              <a:rPr lang="en-US" sz="1200" b="1" kern="1200" dirty="0" smtClean="0">
                <a:solidFill>
                  <a:schemeClr val="tx1"/>
                </a:solidFill>
                <a:effectLst/>
                <a:latin typeface="+mn-lt"/>
                <a:ea typeface="+mn-ea"/>
                <a:cs typeface="+mn-cs"/>
              </a:rPr>
              <a:t>The aim of the study is the identification of a risk group in people aged 70 (+) living at home. We didn´t use the four categories of the Hamburg classification manual. We used only two categories as you can see on my chart.</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division into two groups is based on the assumption that independent living at home is virtually impossible with a TS of 0 to 80 pts. However, people aged 70+ who are completely independent or only partly in need of care are certainly able to live an independent life. </a:t>
            </a:r>
            <a:endParaRPr lang="de-DE" sz="1200" kern="1200" dirty="0" smtClean="0">
              <a:solidFill>
                <a:schemeClr val="tx1"/>
              </a:solidFill>
              <a:effectLst/>
              <a:latin typeface="+mn-lt"/>
              <a:ea typeface="+mn-ea"/>
              <a:cs typeface="+mn-cs"/>
            </a:endParaRPr>
          </a:p>
          <a:p>
            <a:pPr defTabSz="917575" eaLnBrk="1" hangingPunct="1">
              <a:spcBef>
                <a:spcPct val="0"/>
              </a:spcBef>
            </a:pPr>
            <a:endParaRPr lang="en-US" sz="1200" b="1" dirty="0" smtClean="0">
              <a:solidFill>
                <a:schemeClr val="accent1">
                  <a:lumMod val="75000"/>
                </a:schemeClr>
              </a:solidFill>
            </a:endParaRPr>
          </a:p>
          <a:p>
            <a:pPr defTabSz="917575" eaLnBrk="1" hangingPunct="1">
              <a:spcBef>
                <a:spcPct val="0"/>
              </a:spcBef>
            </a:pPr>
            <a:endParaRPr lang="en-US" sz="1200" b="1" dirty="0" smtClean="0">
              <a:solidFill>
                <a:schemeClr val="accent1">
                  <a:lumMod val="75000"/>
                </a:schemeClr>
              </a:solidFill>
            </a:endParaRPr>
          </a:p>
          <a:p>
            <a:pPr defTabSz="917575" eaLnBrk="1" hangingPunct="1">
              <a:spcBef>
                <a:spcPct val="0"/>
              </a:spcBef>
            </a:pPr>
            <a:endParaRPr lang="en-US" sz="1200" b="1" dirty="0" smtClean="0">
              <a:solidFill>
                <a:schemeClr val="accent1">
                  <a:lumMod val="75000"/>
                </a:schemeClr>
              </a:solidFill>
            </a:endParaRPr>
          </a:p>
          <a:p>
            <a:pPr defTabSz="917575" eaLnBrk="1" hangingPunct="1">
              <a:spcBef>
                <a:spcPct val="0"/>
              </a:spcBef>
            </a:pPr>
            <a:endParaRPr lang="en-US" sz="1200" b="1" dirty="0" smtClean="0">
              <a:solidFill>
                <a:schemeClr val="accent1">
                  <a:lumMod val="75000"/>
                </a:schemeClr>
              </a:solidFill>
            </a:endParaRPr>
          </a:p>
          <a:p>
            <a:pPr defTabSz="917575" eaLnBrk="1" hangingPunct="1">
              <a:spcBef>
                <a:spcPct val="0"/>
              </a:spcBef>
            </a:pPr>
            <a:endParaRPr lang="en-US" sz="1200" b="1" dirty="0" smtClean="0">
              <a:solidFill>
                <a:schemeClr val="accent1">
                  <a:lumMod val="75000"/>
                </a:schemeClr>
              </a:solidFill>
            </a:endParaRPr>
          </a:p>
          <a:p>
            <a:pPr defTabSz="917575" eaLnBrk="1" hangingPunct="1">
              <a:spcBef>
                <a:spcPct val="0"/>
              </a:spcBef>
            </a:pPr>
            <a:r>
              <a:rPr lang="en-US" sz="1200" b="1" dirty="0" smtClean="0">
                <a:solidFill>
                  <a:schemeClr val="accent1">
                    <a:lumMod val="75000"/>
                  </a:schemeClr>
                </a:solidFill>
              </a:rPr>
              <a:t>BI expresses the degree of independence of a person by means of a total score (TC) [18]. </a:t>
            </a:r>
          </a:p>
          <a:p>
            <a:pPr marL="0" marR="0" indent="0" algn="l" defTabSz="917575"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In this analysis, the authors decided to summarize the four categories ranging from completely independent to totally dependent living in </a:t>
            </a:r>
            <a:r>
              <a:rPr lang="en-US" sz="1200" i="1" kern="1200" dirty="0" smtClean="0">
                <a:solidFill>
                  <a:schemeClr val="tx1"/>
                </a:solidFill>
                <a:effectLst/>
                <a:latin typeface="+mn-lt"/>
                <a:ea typeface="+mn-ea"/>
                <a:cs typeface="+mn-cs"/>
              </a:rPr>
              <a:t>two categories</a:t>
            </a:r>
            <a:r>
              <a:rPr lang="en-US" sz="1200" kern="1200" dirty="0" smtClean="0">
                <a:solidFill>
                  <a:schemeClr val="tx1"/>
                </a:solidFill>
                <a:effectLst/>
                <a:latin typeface="+mn-lt"/>
                <a:ea typeface="+mn-ea"/>
                <a:cs typeface="+mn-cs"/>
              </a:rPr>
              <a:t>. Thus, subjects “in need of care” (35 to 80 points) or “dependent on care” (0 to 30 points) were classified as </a:t>
            </a:r>
            <a:r>
              <a:rPr lang="en-US" sz="1200" i="1" kern="1200" dirty="0" smtClean="0">
                <a:solidFill>
                  <a:schemeClr val="tx1"/>
                </a:solidFill>
                <a:effectLst/>
                <a:latin typeface="+mn-lt"/>
                <a:ea typeface="+mn-ea"/>
                <a:cs typeface="+mn-cs"/>
              </a:rPr>
              <a:t>“non-independent” </a:t>
            </a:r>
            <a:r>
              <a:rPr lang="en-US" sz="1200" kern="1200" dirty="0" smtClean="0">
                <a:solidFill>
                  <a:schemeClr val="tx1"/>
                </a:solidFill>
                <a:effectLst/>
                <a:latin typeface="+mn-lt"/>
                <a:ea typeface="+mn-ea"/>
                <a:cs typeface="+mn-cs"/>
              </a:rPr>
              <a:t>and subjects who were “completely independent” (95 to100 points) or “partly in need of care” (85 to 90 points) were classified as </a:t>
            </a:r>
            <a:r>
              <a:rPr lang="en-US" sz="1200" i="1" kern="1200" dirty="0" smtClean="0">
                <a:solidFill>
                  <a:schemeClr val="tx1"/>
                </a:solidFill>
                <a:effectLst/>
                <a:latin typeface="+mn-lt"/>
                <a:ea typeface="+mn-ea"/>
                <a:cs typeface="+mn-cs"/>
              </a:rPr>
              <a:t>“independent”</a:t>
            </a:r>
            <a:r>
              <a:rPr lang="en-US" sz="1200" kern="1200" dirty="0" smtClean="0">
                <a:solidFill>
                  <a:schemeClr val="tx1"/>
                </a:solidFill>
                <a:effectLst/>
                <a:latin typeface="+mn-lt"/>
                <a:ea typeface="+mn-ea"/>
                <a:cs typeface="+mn-cs"/>
              </a:rPr>
              <a:t>. The authors combined subjects who were in need of care and those dependent on care into one group – </a:t>
            </a:r>
            <a:r>
              <a:rPr lang="en-US" sz="1200" b="1" kern="1200" dirty="0" smtClean="0">
                <a:solidFill>
                  <a:schemeClr val="tx1"/>
                </a:solidFill>
                <a:effectLst/>
                <a:latin typeface="+mn-lt"/>
                <a:ea typeface="+mn-ea"/>
                <a:cs typeface="+mn-cs"/>
              </a:rPr>
              <a:t>non-independent</a:t>
            </a:r>
            <a:r>
              <a:rPr lang="en-US" sz="1200" kern="1200" dirty="0" smtClean="0">
                <a:solidFill>
                  <a:schemeClr val="tx1"/>
                </a:solidFill>
                <a:effectLst/>
                <a:latin typeface="+mn-lt"/>
                <a:ea typeface="+mn-ea"/>
                <a:cs typeface="+mn-cs"/>
              </a:rPr>
              <a:t> – based on the assumption that living without external support is virtually impossible or very difficult for members of both these groups. However, people aged 70+ who are totally independent or partly in need of care are certainly able to live an </a:t>
            </a:r>
            <a:r>
              <a:rPr lang="en-US" sz="1200" b="1" kern="1200" dirty="0" smtClean="0">
                <a:solidFill>
                  <a:schemeClr val="tx1"/>
                </a:solidFill>
                <a:effectLst/>
                <a:latin typeface="+mn-lt"/>
                <a:ea typeface="+mn-ea"/>
                <a:cs typeface="+mn-cs"/>
              </a:rPr>
              <a:t>independent </a:t>
            </a:r>
            <a:r>
              <a:rPr lang="en-US" sz="1200" kern="1200" dirty="0" smtClean="0">
                <a:solidFill>
                  <a:schemeClr val="tx1"/>
                </a:solidFill>
                <a:effectLst/>
                <a:latin typeface="+mn-lt"/>
                <a:ea typeface="+mn-ea"/>
                <a:cs typeface="+mn-cs"/>
              </a:rPr>
              <a:t>life. </a:t>
            </a:r>
            <a:endParaRPr lang="de-DE" sz="1200" kern="1200" dirty="0" smtClean="0">
              <a:solidFill>
                <a:schemeClr val="tx1"/>
              </a:solidFill>
              <a:effectLst/>
              <a:latin typeface="+mn-lt"/>
              <a:ea typeface="+mn-ea"/>
              <a:cs typeface="+mn-cs"/>
            </a:endParaRPr>
          </a:p>
          <a:p>
            <a:pPr defTabSz="917575" eaLnBrk="1" hangingPunct="1">
              <a:spcBef>
                <a:spcPct val="0"/>
              </a:spcBef>
            </a:pPr>
            <a:endParaRPr lang="de-DE" altLang="de-DE" dirty="0" smtClean="0">
              <a:solidFill>
                <a:srgbClr val="336699"/>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87A959-12B8-409E-B183-91CA500A687D}" type="slidenum">
              <a:rPr lang="de-DE" smtClean="0"/>
              <a:pPr fontAlgn="base">
                <a:spcBef>
                  <a:spcPct val="0"/>
                </a:spcBef>
                <a:spcAft>
                  <a:spcPct val="0"/>
                </a:spcAft>
                <a:defRPr/>
              </a:pPr>
              <a:t>7</a:t>
            </a:fld>
            <a:endParaRPr lang="de-DE" smtClean="0"/>
          </a:p>
        </p:txBody>
      </p:sp>
      <p:sp>
        <p:nvSpPr>
          <p:cNvPr id="57347" name="Rectangle 7"/>
          <p:cNvSpPr txBox="1">
            <a:spLocks noGrp="1" noChangeArrowheads="1"/>
          </p:cNvSpPr>
          <p:nvPr/>
        </p:nvSpPr>
        <p:spPr bwMode="auto">
          <a:xfrm>
            <a:off x="3854450" y="9434592"/>
            <a:ext cx="2943225" cy="49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6" rIns="95546" bIns="47776" anchor="b"/>
          <a:lstStyle>
            <a:lvl1pPr defTabSz="939800" eaLnBrk="0" hangingPunct="0">
              <a:spcBef>
                <a:spcPct val="30000"/>
              </a:spcBef>
              <a:defRPr sz="1200">
                <a:solidFill>
                  <a:schemeClr val="tx1"/>
                </a:solidFill>
                <a:latin typeface="Calibri" pitchFamily="34" charset="0"/>
              </a:defRPr>
            </a:lvl1pPr>
            <a:lvl2pPr marL="742950" indent="-285750" defTabSz="939800" eaLnBrk="0" hangingPunct="0">
              <a:spcBef>
                <a:spcPct val="30000"/>
              </a:spcBef>
              <a:defRPr sz="1200">
                <a:solidFill>
                  <a:schemeClr val="tx1"/>
                </a:solidFill>
                <a:latin typeface="Calibri" pitchFamily="34" charset="0"/>
              </a:defRPr>
            </a:lvl2pPr>
            <a:lvl3pPr marL="1143000" indent="-228600" defTabSz="939800" eaLnBrk="0" hangingPunct="0">
              <a:spcBef>
                <a:spcPct val="30000"/>
              </a:spcBef>
              <a:defRPr sz="1200">
                <a:solidFill>
                  <a:schemeClr val="tx1"/>
                </a:solidFill>
                <a:latin typeface="Calibri" pitchFamily="34" charset="0"/>
              </a:defRPr>
            </a:lvl3pPr>
            <a:lvl4pPr marL="1600200" indent="-228600" defTabSz="939800" eaLnBrk="0" hangingPunct="0">
              <a:spcBef>
                <a:spcPct val="30000"/>
              </a:spcBef>
              <a:defRPr sz="1200">
                <a:solidFill>
                  <a:schemeClr val="tx1"/>
                </a:solidFill>
                <a:latin typeface="Calibri" pitchFamily="34" charset="0"/>
              </a:defRPr>
            </a:lvl4pPr>
            <a:lvl5pPr marL="2057400" indent="-228600" defTabSz="939800" eaLnBrk="0" hangingPunct="0">
              <a:spcBef>
                <a:spcPct val="30000"/>
              </a:spcBef>
              <a:defRPr sz="1200">
                <a:solidFill>
                  <a:schemeClr val="tx1"/>
                </a:solidFill>
                <a:latin typeface="Calibri" pitchFamily="34" charset="0"/>
              </a:defRPr>
            </a:lvl5pPr>
            <a:lvl6pPr marL="2514600" indent="-228600" defTabSz="939800" eaLnBrk="0" fontAlgn="base" hangingPunct="0">
              <a:spcBef>
                <a:spcPct val="30000"/>
              </a:spcBef>
              <a:spcAft>
                <a:spcPct val="0"/>
              </a:spcAft>
              <a:defRPr sz="1200">
                <a:solidFill>
                  <a:schemeClr val="tx1"/>
                </a:solidFill>
                <a:latin typeface="Calibri" pitchFamily="34" charset="0"/>
              </a:defRPr>
            </a:lvl6pPr>
            <a:lvl7pPr marL="2971800" indent="-228600" defTabSz="939800" eaLnBrk="0" fontAlgn="base" hangingPunct="0">
              <a:spcBef>
                <a:spcPct val="30000"/>
              </a:spcBef>
              <a:spcAft>
                <a:spcPct val="0"/>
              </a:spcAft>
              <a:defRPr sz="1200">
                <a:solidFill>
                  <a:schemeClr val="tx1"/>
                </a:solidFill>
                <a:latin typeface="Calibri" pitchFamily="34" charset="0"/>
              </a:defRPr>
            </a:lvl7pPr>
            <a:lvl8pPr marL="3429000" indent="-228600" defTabSz="939800" eaLnBrk="0" fontAlgn="base" hangingPunct="0">
              <a:spcBef>
                <a:spcPct val="30000"/>
              </a:spcBef>
              <a:spcAft>
                <a:spcPct val="0"/>
              </a:spcAft>
              <a:defRPr sz="1200">
                <a:solidFill>
                  <a:schemeClr val="tx1"/>
                </a:solidFill>
                <a:latin typeface="Calibri" pitchFamily="34" charset="0"/>
              </a:defRPr>
            </a:lvl8pPr>
            <a:lvl9pPr marL="3886200" indent="-228600" defTabSz="9398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00BE082B-2407-47F3-A3D5-A86E587BF7EC}" type="slidenum">
              <a:rPr lang="en-GB" altLang="de-DE" sz="1300"/>
              <a:pPr algn="r" eaLnBrk="1" hangingPunct="1">
                <a:spcBef>
                  <a:spcPct val="0"/>
                </a:spcBef>
              </a:pPr>
              <a:t>7</a:t>
            </a:fld>
            <a:endParaRPr lang="en-GB" altLang="de-DE" sz="1300"/>
          </a:p>
        </p:txBody>
      </p:sp>
      <p:sp>
        <p:nvSpPr>
          <p:cNvPr id="57348" name="Rectangle 2"/>
          <p:cNvSpPr>
            <a:spLocks noGrp="1" noRot="1" noChangeAspect="1" noChangeArrowheads="1" noTextEdit="1"/>
          </p:cNvSpPr>
          <p:nvPr>
            <p:ph type="sldImg"/>
          </p:nvPr>
        </p:nvSpPr>
        <p:spPr bwMode="auto">
          <a:xfrm>
            <a:off x="917575" y="744538"/>
            <a:ext cx="4964113"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9" name="Rectangle 3"/>
          <p:cNvSpPr>
            <a:spLocks noGrp="1" noChangeArrowheads="1"/>
          </p:cNvSpPr>
          <p:nvPr>
            <p:ph type="body" idx="1"/>
          </p:nvPr>
        </p:nvSpPr>
        <p:spPr bwMode="auto">
          <a:xfrm>
            <a:off x="906463" y="4714122"/>
            <a:ext cx="4984750" cy="44680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46" tIns="47776" rIns="95546" bIns="47776" numCol="1" anchor="t" anchorCtr="0" compatLnSpc="1">
            <a:prstTxWarp prst="textNoShape">
              <a:avLst/>
            </a:prstTxWarp>
          </a:bodyPr>
          <a:lstStyle/>
          <a:p>
            <a:r>
              <a:rPr lang="en-US" sz="1200" b="1" kern="1200" dirty="0" smtClean="0">
                <a:solidFill>
                  <a:schemeClr val="tx1"/>
                </a:solidFill>
                <a:effectLst/>
                <a:latin typeface="+mn-lt"/>
                <a:ea typeface="+mn-ea"/>
                <a:cs typeface="+mn-cs"/>
              </a:rPr>
              <a:t>In order to verify this assumption, we conducted a secondary analysis of data collected in an explorative-quantitative cross-sectional study entitled “Preventive Senior Counselling in Tyrol” in the period from 2011 to 2013.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We recruited 345 people, which lived exclusively in their own surroundings. We only included elderly people aged 70(+), without cognitive impairment, with a signed declaration of consent, and without legal guardian.</a:t>
            </a:r>
            <a:r>
              <a:rPr lang="en-US" sz="1200" kern="1200" dirty="0" smtClean="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B20BEA-C276-4992-A657-3906BD88792B}" type="slidenum">
              <a:rPr lang="de-DE" smtClean="0"/>
              <a:pPr fontAlgn="base">
                <a:spcBef>
                  <a:spcPct val="0"/>
                </a:spcBef>
                <a:spcAft>
                  <a:spcPct val="0"/>
                </a:spcAft>
                <a:defRPr/>
              </a:pPr>
              <a:t>8</a:t>
            </a:fld>
            <a:endParaRPr lang="de-DE" smtClean="0"/>
          </a:p>
        </p:txBody>
      </p:sp>
      <p:sp>
        <p:nvSpPr>
          <p:cNvPr id="59395" name="Rectangle 7"/>
          <p:cNvSpPr txBox="1">
            <a:spLocks noGrp="1" noChangeArrowheads="1"/>
          </p:cNvSpPr>
          <p:nvPr/>
        </p:nvSpPr>
        <p:spPr bwMode="auto">
          <a:xfrm>
            <a:off x="3854450" y="9434592"/>
            <a:ext cx="2943225" cy="49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6" rIns="95546" bIns="47776" anchor="b"/>
          <a:lstStyle>
            <a:lvl1pPr defTabSz="939800" eaLnBrk="0" hangingPunct="0">
              <a:spcBef>
                <a:spcPct val="30000"/>
              </a:spcBef>
              <a:defRPr sz="1200">
                <a:solidFill>
                  <a:schemeClr val="tx1"/>
                </a:solidFill>
                <a:latin typeface="Calibri" pitchFamily="34" charset="0"/>
              </a:defRPr>
            </a:lvl1pPr>
            <a:lvl2pPr marL="742950" indent="-285750" defTabSz="939800" eaLnBrk="0" hangingPunct="0">
              <a:spcBef>
                <a:spcPct val="30000"/>
              </a:spcBef>
              <a:defRPr sz="1200">
                <a:solidFill>
                  <a:schemeClr val="tx1"/>
                </a:solidFill>
                <a:latin typeface="Calibri" pitchFamily="34" charset="0"/>
              </a:defRPr>
            </a:lvl2pPr>
            <a:lvl3pPr marL="1143000" indent="-228600" defTabSz="939800" eaLnBrk="0" hangingPunct="0">
              <a:spcBef>
                <a:spcPct val="30000"/>
              </a:spcBef>
              <a:defRPr sz="1200">
                <a:solidFill>
                  <a:schemeClr val="tx1"/>
                </a:solidFill>
                <a:latin typeface="Calibri" pitchFamily="34" charset="0"/>
              </a:defRPr>
            </a:lvl3pPr>
            <a:lvl4pPr marL="1600200" indent="-228600" defTabSz="939800" eaLnBrk="0" hangingPunct="0">
              <a:spcBef>
                <a:spcPct val="30000"/>
              </a:spcBef>
              <a:defRPr sz="1200">
                <a:solidFill>
                  <a:schemeClr val="tx1"/>
                </a:solidFill>
                <a:latin typeface="Calibri" pitchFamily="34" charset="0"/>
              </a:defRPr>
            </a:lvl4pPr>
            <a:lvl5pPr marL="2057400" indent="-228600" defTabSz="939800" eaLnBrk="0" hangingPunct="0">
              <a:spcBef>
                <a:spcPct val="30000"/>
              </a:spcBef>
              <a:defRPr sz="1200">
                <a:solidFill>
                  <a:schemeClr val="tx1"/>
                </a:solidFill>
                <a:latin typeface="Calibri" pitchFamily="34" charset="0"/>
              </a:defRPr>
            </a:lvl5pPr>
            <a:lvl6pPr marL="2514600" indent="-228600" defTabSz="939800" eaLnBrk="0" fontAlgn="base" hangingPunct="0">
              <a:spcBef>
                <a:spcPct val="30000"/>
              </a:spcBef>
              <a:spcAft>
                <a:spcPct val="0"/>
              </a:spcAft>
              <a:defRPr sz="1200">
                <a:solidFill>
                  <a:schemeClr val="tx1"/>
                </a:solidFill>
                <a:latin typeface="Calibri" pitchFamily="34" charset="0"/>
              </a:defRPr>
            </a:lvl6pPr>
            <a:lvl7pPr marL="2971800" indent="-228600" defTabSz="939800" eaLnBrk="0" fontAlgn="base" hangingPunct="0">
              <a:spcBef>
                <a:spcPct val="30000"/>
              </a:spcBef>
              <a:spcAft>
                <a:spcPct val="0"/>
              </a:spcAft>
              <a:defRPr sz="1200">
                <a:solidFill>
                  <a:schemeClr val="tx1"/>
                </a:solidFill>
                <a:latin typeface="Calibri" pitchFamily="34" charset="0"/>
              </a:defRPr>
            </a:lvl7pPr>
            <a:lvl8pPr marL="3429000" indent="-228600" defTabSz="939800" eaLnBrk="0" fontAlgn="base" hangingPunct="0">
              <a:spcBef>
                <a:spcPct val="30000"/>
              </a:spcBef>
              <a:spcAft>
                <a:spcPct val="0"/>
              </a:spcAft>
              <a:defRPr sz="1200">
                <a:solidFill>
                  <a:schemeClr val="tx1"/>
                </a:solidFill>
                <a:latin typeface="Calibri" pitchFamily="34" charset="0"/>
              </a:defRPr>
            </a:lvl8pPr>
            <a:lvl9pPr marL="3886200" indent="-228600" defTabSz="9398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40C88F4-695B-4356-98FD-2987BF283C3C}" type="slidenum">
              <a:rPr lang="en-GB" altLang="de-DE" sz="1300"/>
              <a:pPr algn="r" eaLnBrk="1" hangingPunct="1">
                <a:spcBef>
                  <a:spcPct val="0"/>
                </a:spcBef>
              </a:pPr>
              <a:t>8</a:t>
            </a:fld>
            <a:endParaRPr lang="en-GB" altLang="de-DE" sz="1300"/>
          </a:p>
        </p:txBody>
      </p:sp>
      <p:sp>
        <p:nvSpPr>
          <p:cNvPr id="59396" name="Rectangle 2"/>
          <p:cNvSpPr>
            <a:spLocks noGrp="1" noRot="1" noChangeAspect="1" noChangeArrowheads="1" noTextEdit="1"/>
          </p:cNvSpPr>
          <p:nvPr>
            <p:ph type="sldImg"/>
          </p:nvPr>
        </p:nvSpPr>
        <p:spPr bwMode="auto">
          <a:xfrm>
            <a:off x="917575" y="744538"/>
            <a:ext cx="4964113"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3"/>
          <p:cNvSpPr>
            <a:spLocks noGrp="1" noChangeArrowheads="1"/>
          </p:cNvSpPr>
          <p:nvPr>
            <p:ph type="body" idx="1"/>
          </p:nvPr>
        </p:nvSpPr>
        <p:spPr bwMode="auto">
          <a:xfrm>
            <a:off x="906463" y="4714122"/>
            <a:ext cx="4984750" cy="44680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46" tIns="47776" rIns="95546" bIns="47776" numCol="1" anchor="t" anchorCtr="0" compatLnSpc="1">
            <a:prstTxWarp prst="textNoShape">
              <a:avLst/>
            </a:prstTxWarp>
          </a:bodyPr>
          <a:lstStyle/>
          <a:p>
            <a:r>
              <a:rPr lang="en-US" sz="1200" b="1" kern="1200" dirty="0" smtClean="0">
                <a:solidFill>
                  <a:schemeClr val="tx1"/>
                </a:solidFill>
                <a:effectLst/>
                <a:latin typeface="+mn-lt"/>
                <a:ea typeface="+mn-ea"/>
                <a:cs typeface="+mn-cs"/>
              </a:rPr>
              <a:t>Based on the theoretical model of the WHO-ICF classification, we developed a multidimensional computer based nursing assessment, which includes 53 functional health indicators.</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ICF-Model describes the complex reactions between problems or diseases and their impacts on the level of body functions, activities and participation. It also includes the mutual reactions with environmental and personal factors. </a:t>
            </a:r>
            <a:endParaRPr lang="de-DE" sz="1200" kern="1200" dirty="0">
              <a:solidFill>
                <a:schemeClr val="tx1"/>
              </a:solidFill>
              <a:effectLst/>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B20BEA-C276-4992-A657-3906BD88792B}" type="slidenum">
              <a:rPr lang="de-DE" smtClean="0"/>
              <a:pPr fontAlgn="base">
                <a:spcBef>
                  <a:spcPct val="0"/>
                </a:spcBef>
                <a:spcAft>
                  <a:spcPct val="0"/>
                </a:spcAft>
                <a:defRPr/>
              </a:pPr>
              <a:t>9</a:t>
            </a:fld>
            <a:endParaRPr lang="de-DE" smtClean="0"/>
          </a:p>
        </p:txBody>
      </p:sp>
      <p:sp>
        <p:nvSpPr>
          <p:cNvPr id="59395" name="Rectangle 7"/>
          <p:cNvSpPr txBox="1">
            <a:spLocks noGrp="1" noChangeArrowheads="1"/>
          </p:cNvSpPr>
          <p:nvPr/>
        </p:nvSpPr>
        <p:spPr bwMode="auto">
          <a:xfrm>
            <a:off x="3854450" y="9434592"/>
            <a:ext cx="2943225" cy="49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6" rIns="95546" bIns="47776" anchor="b"/>
          <a:lstStyle>
            <a:lvl1pPr defTabSz="939800" eaLnBrk="0" hangingPunct="0">
              <a:spcBef>
                <a:spcPct val="30000"/>
              </a:spcBef>
              <a:defRPr sz="1200">
                <a:solidFill>
                  <a:schemeClr val="tx1"/>
                </a:solidFill>
                <a:latin typeface="Calibri" pitchFamily="34" charset="0"/>
              </a:defRPr>
            </a:lvl1pPr>
            <a:lvl2pPr marL="742950" indent="-285750" defTabSz="939800" eaLnBrk="0" hangingPunct="0">
              <a:spcBef>
                <a:spcPct val="30000"/>
              </a:spcBef>
              <a:defRPr sz="1200">
                <a:solidFill>
                  <a:schemeClr val="tx1"/>
                </a:solidFill>
                <a:latin typeface="Calibri" pitchFamily="34" charset="0"/>
              </a:defRPr>
            </a:lvl2pPr>
            <a:lvl3pPr marL="1143000" indent="-228600" defTabSz="939800" eaLnBrk="0" hangingPunct="0">
              <a:spcBef>
                <a:spcPct val="30000"/>
              </a:spcBef>
              <a:defRPr sz="1200">
                <a:solidFill>
                  <a:schemeClr val="tx1"/>
                </a:solidFill>
                <a:latin typeface="Calibri" pitchFamily="34" charset="0"/>
              </a:defRPr>
            </a:lvl3pPr>
            <a:lvl4pPr marL="1600200" indent="-228600" defTabSz="939800" eaLnBrk="0" hangingPunct="0">
              <a:spcBef>
                <a:spcPct val="30000"/>
              </a:spcBef>
              <a:defRPr sz="1200">
                <a:solidFill>
                  <a:schemeClr val="tx1"/>
                </a:solidFill>
                <a:latin typeface="Calibri" pitchFamily="34" charset="0"/>
              </a:defRPr>
            </a:lvl4pPr>
            <a:lvl5pPr marL="2057400" indent="-228600" defTabSz="939800" eaLnBrk="0" hangingPunct="0">
              <a:spcBef>
                <a:spcPct val="30000"/>
              </a:spcBef>
              <a:defRPr sz="1200">
                <a:solidFill>
                  <a:schemeClr val="tx1"/>
                </a:solidFill>
                <a:latin typeface="Calibri" pitchFamily="34" charset="0"/>
              </a:defRPr>
            </a:lvl5pPr>
            <a:lvl6pPr marL="2514600" indent="-228600" defTabSz="939800" eaLnBrk="0" fontAlgn="base" hangingPunct="0">
              <a:spcBef>
                <a:spcPct val="30000"/>
              </a:spcBef>
              <a:spcAft>
                <a:spcPct val="0"/>
              </a:spcAft>
              <a:defRPr sz="1200">
                <a:solidFill>
                  <a:schemeClr val="tx1"/>
                </a:solidFill>
                <a:latin typeface="Calibri" pitchFamily="34" charset="0"/>
              </a:defRPr>
            </a:lvl6pPr>
            <a:lvl7pPr marL="2971800" indent="-228600" defTabSz="939800" eaLnBrk="0" fontAlgn="base" hangingPunct="0">
              <a:spcBef>
                <a:spcPct val="30000"/>
              </a:spcBef>
              <a:spcAft>
                <a:spcPct val="0"/>
              </a:spcAft>
              <a:defRPr sz="1200">
                <a:solidFill>
                  <a:schemeClr val="tx1"/>
                </a:solidFill>
                <a:latin typeface="Calibri" pitchFamily="34" charset="0"/>
              </a:defRPr>
            </a:lvl7pPr>
            <a:lvl8pPr marL="3429000" indent="-228600" defTabSz="939800" eaLnBrk="0" fontAlgn="base" hangingPunct="0">
              <a:spcBef>
                <a:spcPct val="30000"/>
              </a:spcBef>
              <a:spcAft>
                <a:spcPct val="0"/>
              </a:spcAft>
              <a:defRPr sz="1200">
                <a:solidFill>
                  <a:schemeClr val="tx1"/>
                </a:solidFill>
                <a:latin typeface="Calibri" pitchFamily="34" charset="0"/>
              </a:defRPr>
            </a:lvl8pPr>
            <a:lvl9pPr marL="3886200" indent="-228600" defTabSz="9398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40C88F4-695B-4356-98FD-2987BF283C3C}" type="slidenum">
              <a:rPr lang="en-GB" altLang="de-DE" sz="1300"/>
              <a:pPr algn="r" eaLnBrk="1" hangingPunct="1">
                <a:spcBef>
                  <a:spcPct val="0"/>
                </a:spcBef>
              </a:pPr>
              <a:t>9</a:t>
            </a:fld>
            <a:endParaRPr lang="en-GB" altLang="de-DE" sz="1300"/>
          </a:p>
        </p:txBody>
      </p:sp>
      <p:sp>
        <p:nvSpPr>
          <p:cNvPr id="59396" name="Rectangle 2"/>
          <p:cNvSpPr>
            <a:spLocks noGrp="1" noRot="1" noChangeAspect="1" noChangeArrowheads="1" noTextEdit="1"/>
          </p:cNvSpPr>
          <p:nvPr>
            <p:ph type="sldImg"/>
          </p:nvPr>
        </p:nvSpPr>
        <p:spPr bwMode="auto">
          <a:xfrm>
            <a:off x="917575" y="744538"/>
            <a:ext cx="4964113"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3"/>
          <p:cNvSpPr>
            <a:spLocks noGrp="1" noChangeArrowheads="1"/>
          </p:cNvSpPr>
          <p:nvPr>
            <p:ph type="body" idx="1"/>
          </p:nvPr>
        </p:nvSpPr>
        <p:spPr bwMode="auto">
          <a:xfrm>
            <a:off x="906463" y="4714122"/>
            <a:ext cx="4984750" cy="44680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46" tIns="47776" rIns="95546" bIns="47776" numCol="1" anchor="t" anchorCtr="0" compatLnSpc="1">
            <a:prstTxWarp prst="textNoShape">
              <a:avLst/>
            </a:prstTxWarp>
          </a:bodyPr>
          <a:lstStyle/>
          <a:p>
            <a:r>
              <a:rPr lang="en-US" sz="1200" b="1" kern="1200" dirty="0" smtClean="0">
                <a:solidFill>
                  <a:schemeClr val="tx1"/>
                </a:solidFill>
                <a:effectLst/>
                <a:latin typeface="+mn-lt"/>
                <a:ea typeface="+mn-ea"/>
                <a:cs typeface="+mn-cs"/>
              </a:rPr>
              <a:t>In this study we calculated the strength of the association between an independent or non-independent lifestyle and 43 functional health indicators as you can see on the chart.</a:t>
            </a:r>
            <a:endParaRPr lang="de-DE" sz="1200" kern="1200" dirty="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Rectangle 2"/>
          <p:cNvSpPr>
            <a:spLocks noGrp="1" noRot="1" noChangeAspect="1" noChangeArrowheads="1" noTextEdit="1"/>
          </p:cNvSpPr>
          <p:nvPr>
            <p:ph type="sldImg"/>
          </p:nvPr>
        </p:nvSpPr>
        <p:spPr>
          <a:ln/>
        </p:spPr>
      </p:sp>
      <p:sp>
        <p:nvSpPr>
          <p:cNvPr id="905219" name="Rectangle 3"/>
          <p:cNvSpPr>
            <a:spLocks noGrp="1" noChangeArrowheads="1"/>
          </p:cNvSpPr>
          <p:nvPr>
            <p:ph type="body" idx="1"/>
          </p:nvPr>
        </p:nvSpPr>
        <p:spPr/>
        <p:txBody>
          <a:bodyPr/>
          <a:lstStyle/>
          <a:p>
            <a:r>
              <a:rPr lang="en-US" sz="1200" b="1" kern="1200" dirty="0" smtClean="0">
                <a:solidFill>
                  <a:schemeClr val="tx1"/>
                </a:solidFill>
                <a:effectLst/>
                <a:latin typeface="+mn-lt"/>
                <a:ea typeface="+mn-ea"/>
                <a:cs typeface="+mn-cs"/>
              </a:rPr>
              <a:t>Next I would like to talk about the results. Of all the socio demographic data, only age was significant. On average, the non-independent participants significantly were two years older than the independent subjects, which was to be expected.</a:t>
            </a:r>
            <a:endParaRPr lang="de-DE" noProof="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Due to the results of the Activities and </a:t>
            </a:r>
            <a:r>
              <a:rPr lang="en-US" sz="1200" b="1" kern="1200" dirty="0" err="1" smtClean="0">
                <a:solidFill>
                  <a:schemeClr val="tx1"/>
                </a:solidFill>
                <a:effectLst/>
                <a:latin typeface="+mn-lt"/>
                <a:ea typeface="+mn-ea"/>
                <a:cs typeface="+mn-cs"/>
              </a:rPr>
              <a:t>Particpation</a:t>
            </a:r>
            <a:r>
              <a:rPr lang="en-US" sz="1200" b="1" kern="1200" dirty="0" smtClean="0">
                <a:solidFill>
                  <a:schemeClr val="tx1"/>
                </a:solidFill>
                <a:effectLst/>
                <a:latin typeface="+mn-lt"/>
                <a:ea typeface="+mn-ea"/>
                <a:cs typeface="+mn-cs"/>
              </a:rPr>
              <a:t> of the elderly people, the non-independent persons were more likely to live </a:t>
            </a:r>
            <a:r>
              <a:rPr lang="en-US" sz="1200" b="1" i="1" u="sng" kern="1200" dirty="0" smtClean="0">
                <a:solidFill>
                  <a:schemeClr val="tx1"/>
                </a:solidFill>
                <a:effectLst/>
                <a:latin typeface="+mn-lt"/>
                <a:ea typeface="+mn-ea"/>
                <a:cs typeface="+mn-cs"/>
              </a:rPr>
              <a:t>not</a:t>
            </a:r>
            <a:r>
              <a:rPr lang="en-US" sz="1200" b="1" kern="1200" dirty="0" smtClean="0">
                <a:solidFill>
                  <a:schemeClr val="tx1"/>
                </a:solidFill>
                <a:effectLst/>
                <a:latin typeface="+mn-lt"/>
                <a:ea typeface="+mn-ea"/>
                <a:cs typeface="+mn-cs"/>
              </a:rPr>
              <a:t> alone than subjects from the independent group.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It also became evident that non-independent subjects had 1.4 times more limitations in instrumental activities of daily living than independent subjects. This results (=</a:t>
            </a:r>
            <a:r>
              <a:rPr lang="en-US" sz="1200" b="1" kern="1200" dirty="0" err="1" smtClean="0">
                <a:solidFill>
                  <a:schemeClr val="tx1"/>
                </a:solidFill>
                <a:effectLst/>
                <a:latin typeface="+mn-lt"/>
                <a:ea typeface="+mn-ea"/>
                <a:cs typeface="+mn-cs"/>
              </a:rPr>
              <a:t>resultiert</a:t>
            </a:r>
            <a:r>
              <a:rPr lang="en-US" sz="1200" b="1" kern="1200" dirty="0" smtClean="0">
                <a:solidFill>
                  <a:schemeClr val="tx1"/>
                </a:solidFill>
                <a:effectLst/>
                <a:latin typeface="+mn-lt"/>
                <a:ea typeface="+mn-ea"/>
                <a:cs typeface="+mn-cs"/>
              </a:rPr>
              <a:t>) in reduced social participation in terms of restricted mobility (driving the car oneself) and communication with others (via phone) among the non-independent group.</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D77A0F-02D2-444B-BB87-E6393FFD67B4}" type="slidenum">
              <a:rPr lang="de-DE" smtClean="0"/>
              <a:pPr/>
              <a:t>11</a:t>
            </a:fld>
            <a:endParaRPr lang="de-DE" dirty="0"/>
          </a:p>
        </p:txBody>
      </p:sp>
    </p:spTree>
    <p:extLst>
      <p:ext uri="{BB962C8B-B14F-4D97-AF65-F5344CB8AC3E}">
        <p14:creationId xmlns:p14="http://schemas.microsoft.com/office/powerpoint/2010/main" val="2769376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Furthermore, the health-related results of the body functions in particular the physical health status demonstrated, that independent people are more likely to suffer from a disease and are affected by the disease and have pain and have to take medication regularly. </a:t>
            </a:r>
            <a:endParaRPr lang="de-DE" dirty="0"/>
          </a:p>
        </p:txBody>
      </p:sp>
      <p:sp>
        <p:nvSpPr>
          <p:cNvPr id="4" name="Foliennummernplatzhalter 3"/>
          <p:cNvSpPr>
            <a:spLocks noGrp="1"/>
          </p:cNvSpPr>
          <p:nvPr>
            <p:ph type="sldNum" sz="quarter" idx="10"/>
          </p:nvPr>
        </p:nvSpPr>
        <p:spPr/>
        <p:txBody>
          <a:bodyPr/>
          <a:lstStyle/>
          <a:p>
            <a:fld id="{34D77A0F-02D2-444B-BB87-E6393FFD67B4}" type="slidenum">
              <a:rPr lang="de-DE" smtClean="0"/>
              <a:pPr/>
              <a:t>12</a:t>
            </a:fld>
            <a:endParaRPr lang="de-DE" dirty="0"/>
          </a:p>
        </p:txBody>
      </p:sp>
    </p:spTree>
    <p:extLst>
      <p:ext uri="{BB962C8B-B14F-4D97-AF65-F5344CB8AC3E}">
        <p14:creationId xmlns:p14="http://schemas.microsoft.com/office/powerpoint/2010/main" val="2769376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It is therefore understandable that dissatisfaction with the general health status is significantly 5 times higher among the non-independent than in the other group. The same applies (= gilt </a:t>
            </a:r>
            <a:r>
              <a:rPr lang="en-US" sz="1200" b="1" kern="1200" dirty="0" err="1" smtClean="0">
                <a:solidFill>
                  <a:schemeClr val="tx1"/>
                </a:solidFill>
                <a:effectLst/>
                <a:latin typeface="+mn-lt"/>
                <a:ea typeface="+mn-ea"/>
                <a:cs typeface="+mn-cs"/>
              </a:rPr>
              <a:t>für</a:t>
            </a:r>
            <a:r>
              <a:rPr lang="en-US" sz="1200" b="1" kern="1200" dirty="0" smtClean="0">
                <a:solidFill>
                  <a:schemeClr val="tx1"/>
                </a:solidFill>
                <a:effectLst/>
                <a:latin typeface="+mn-lt"/>
                <a:ea typeface="+mn-ea"/>
                <a:cs typeface="+mn-cs"/>
              </a:rPr>
              <a:t>) for dissatisfaction with life, perception of unexplainable sadness or depression, </a:t>
            </a:r>
            <a:r>
              <a:rPr lang="en-GB" sz="1200" b="1" kern="1200" dirty="0" smtClean="0">
                <a:solidFill>
                  <a:schemeClr val="tx1"/>
                </a:solidFill>
                <a:effectLst/>
                <a:latin typeface="+mn-lt"/>
                <a:ea typeface="+mn-ea"/>
                <a:cs typeface="+mn-cs"/>
              </a:rPr>
              <a:t>perception of difficulties with concentrating, fear or suffered from </a:t>
            </a:r>
            <a:r>
              <a:rPr lang="en-GB" sz="1200" b="1" kern="1200" dirty="0" err="1" smtClean="0">
                <a:solidFill>
                  <a:schemeClr val="tx1"/>
                </a:solidFill>
                <a:effectLst/>
                <a:latin typeface="+mn-lt"/>
                <a:ea typeface="+mn-ea"/>
                <a:cs typeface="+mn-cs"/>
              </a:rPr>
              <a:t>dyspnoe</a:t>
            </a:r>
            <a:r>
              <a:rPr lang="en-GB" sz="1200" b="1" kern="1200" dirty="0" smtClean="0">
                <a:solidFill>
                  <a:schemeClr val="tx1"/>
                </a:solidFill>
                <a:effectLst/>
                <a:latin typeface="+mn-lt"/>
                <a:ea typeface="+mn-ea"/>
                <a:cs typeface="+mn-cs"/>
              </a:rPr>
              <a:t> at  night or sleeping problems.</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34D77A0F-02D2-444B-BB87-E6393FFD67B4}" type="slidenum">
              <a:rPr lang="de-DE" smtClean="0"/>
              <a:pPr/>
              <a:t>13</a:t>
            </a:fld>
            <a:endParaRPr lang="de-DE" dirty="0"/>
          </a:p>
        </p:txBody>
      </p:sp>
    </p:spTree>
    <p:extLst>
      <p:ext uri="{BB962C8B-B14F-4D97-AF65-F5344CB8AC3E}">
        <p14:creationId xmlns:p14="http://schemas.microsoft.com/office/powerpoint/2010/main" val="2769376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Also in accordance with our expectations, the indicators, which represent motor performance, show that non-independent people were more likely to had difficulties in climbing stairs due to a lack of strength and had insecurity when walking due to dizziness, more likely to fall in the last year or suffered from </a:t>
            </a:r>
            <a:r>
              <a:rPr lang="en-GB" sz="1200" b="1" kern="1200" dirty="0" err="1" smtClean="0">
                <a:solidFill>
                  <a:schemeClr val="tx1"/>
                </a:solidFill>
                <a:effectLst/>
                <a:latin typeface="+mn-lt"/>
                <a:ea typeface="+mn-ea"/>
                <a:cs typeface="+mn-cs"/>
              </a:rPr>
              <a:t>dyspnoe</a:t>
            </a:r>
            <a:r>
              <a:rPr lang="en-GB" sz="1200" b="1" kern="1200" dirty="0" smtClean="0">
                <a:solidFill>
                  <a:schemeClr val="tx1"/>
                </a:solidFill>
                <a:effectLst/>
                <a:latin typeface="+mn-lt"/>
                <a:ea typeface="+mn-ea"/>
                <a:cs typeface="+mn-cs"/>
              </a:rPr>
              <a:t> at rest.</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D77A0F-02D2-444B-BB87-E6393FFD67B4}" type="slidenum">
              <a:rPr lang="de-DE" smtClean="0"/>
              <a:pPr/>
              <a:t>14</a:t>
            </a:fld>
            <a:endParaRPr lang="de-DE" dirty="0"/>
          </a:p>
        </p:txBody>
      </p:sp>
    </p:spTree>
    <p:extLst>
      <p:ext uri="{BB962C8B-B14F-4D97-AF65-F5344CB8AC3E}">
        <p14:creationId xmlns:p14="http://schemas.microsoft.com/office/powerpoint/2010/main" val="2769376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For all three environmental factors, significant results for both groups were calculated. Reflecting the effective structures of the Austrian healthcare system, the study showed that, the odds of being in one of the seven care levels was six times higher among the non-independent people than among the independent. Nevertheless, independent subjects were also allocated to five out of seven care levels.</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Remarkably, the odds of using home help were 19 times higher for non-independent than for independent subjects. With regard to the use of nursing care, the numbers were even higher: here, the odds were 35 times higher for the non-independent than for the independent group. </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D77A0F-02D2-444B-BB87-E6393FFD67B4}" type="slidenum">
              <a:rPr lang="de-DE" smtClean="0"/>
              <a:pPr/>
              <a:t>15</a:t>
            </a:fld>
            <a:endParaRPr lang="de-DE" dirty="0"/>
          </a:p>
        </p:txBody>
      </p:sp>
    </p:spTree>
    <p:extLst>
      <p:ext uri="{BB962C8B-B14F-4D97-AF65-F5344CB8AC3E}">
        <p14:creationId xmlns:p14="http://schemas.microsoft.com/office/powerpoint/2010/main" val="2769376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B20BEA-C276-4992-A657-3906BD88792B}" type="slidenum">
              <a:rPr lang="de-DE" smtClean="0"/>
              <a:pPr fontAlgn="base">
                <a:spcBef>
                  <a:spcPct val="0"/>
                </a:spcBef>
                <a:spcAft>
                  <a:spcPct val="0"/>
                </a:spcAft>
                <a:defRPr/>
              </a:pPr>
              <a:t>16</a:t>
            </a:fld>
            <a:endParaRPr lang="de-DE" smtClean="0"/>
          </a:p>
        </p:txBody>
      </p:sp>
      <p:sp>
        <p:nvSpPr>
          <p:cNvPr id="59395" name="Rectangle 7"/>
          <p:cNvSpPr txBox="1">
            <a:spLocks noGrp="1" noChangeArrowheads="1"/>
          </p:cNvSpPr>
          <p:nvPr/>
        </p:nvSpPr>
        <p:spPr bwMode="auto">
          <a:xfrm>
            <a:off x="3854450" y="9434592"/>
            <a:ext cx="2943225" cy="49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6" rIns="95546" bIns="47776" anchor="b"/>
          <a:lstStyle>
            <a:lvl1pPr defTabSz="939800" eaLnBrk="0" hangingPunct="0">
              <a:spcBef>
                <a:spcPct val="30000"/>
              </a:spcBef>
              <a:defRPr sz="1200">
                <a:solidFill>
                  <a:schemeClr val="tx1"/>
                </a:solidFill>
                <a:latin typeface="Calibri" pitchFamily="34" charset="0"/>
              </a:defRPr>
            </a:lvl1pPr>
            <a:lvl2pPr marL="742950" indent="-285750" defTabSz="939800" eaLnBrk="0" hangingPunct="0">
              <a:spcBef>
                <a:spcPct val="30000"/>
              </a:spcBef>
              <a:defRPr sz="1200">
                <a:solidFill>
                  <a:schemeClr val="tx1"/>
                </a:solidFill>
                <a:latin typeface="Calibri" pitchFamily="34" charset="0"/>
              </a:defRPr>
            </a:lvl2pPr>
            <a:lvl3pPr marL="1143000" indent="-228600" defTabSz="939800" eaLnBrk="0" hangingPunct="0">
              <a:spcBef>
                <a:spcPct val="30000"/>
              </a:spcBef>
              <a:defRPr sz="1200">
                <a:solidFill>
                  <a:schemeClr val="tx1"/>
                </a:solidFill>
                <a:latin typeface="Calibri" pitchFamily="34" charset="0"/>
              </a:defRPr>
            </a:lvl3pPr>
            <a:lvl4pPr marL="1600200" indent="-228600" defTabSz="939800" eaLnBrk="0" hangingPunct="0">
              <a:spcBef>
                <a:spcPct val="30000"/>
              </a:spcBef>
              <a:defRPr sz="1200">
                <a:solidFill>
                  <a:schemeClr val="tx1"/>
                </a:solidFill>
                <a:latin typeface="Calibri" pitchFamily="34" charset="0"/>
              </a:defRPr>
            </a:lvl4pPr>
            <a:lvl5pPr marL="2057400" indent="-228600" defTabSz="939800" eaLnBrk="0" hangingPunct="0">
              <a:spcBef>
                <a:spcPct val="30000"/>
              </a:spcBef>
              <a:defRPr sz="1200">
                <a:solidFill>
                  <a:schemeClr val="tx1"/>
                </a:solidFill>
                <a:latin typeface="Calibri" pitchFamily="34" charset="0"/>
              </a:defRPr>
            </a:lvl5pPr>
            <a:lvl6pPr marL="2514600" indent="-228600" defTabSz="939800" eaLnBrk="0" fontAlgn="base" hangingPunct="0">
              <a:spcBef>
                <a:spcPct val="30000"/>
              </a:spcBef>
              <a:spcAft>
                <a:spcPct val="0"/>
              </a:spcAft>
              <a:defRPr sz="1200">
                <a:solidFill>
                  <a:schemeClr val="tx1"/>
                </a:solidFill>
                <a:latin typeface="Calibri" pitchFamily="34" charset="0"/>
              </a:defRPr>
            </a:lvl6pPr>
            <a:lvl7pPr marL="2971800" indent="-228600" defTabSz="939800" eaLnBrk="0" fontAlgn="base" hangingPunct="0">
              <a:spcBef>
                <a:spcPct val="30000"/>
              </a:spcBef>
              <a:spcAft>
                <a:spcPct val="0"/>
              </a:spcAft>
              <a:defRPr sz="1200">
                <a:solidFill>
                  <a:schemeClr val="tx1"/>
                </a:solidFill>
                <a:latin typeface="Calibri" pitchFamily="34" charset="0"/>
              </a:defRPr>
            </a:lvl7pPr>
            <a:lvl8pPr marL="3429000" indent="-228600" defTabSz="939800" eaLnBrk="0" fontAlgn="base" hangingPunct="0">
              <a:spcBef>
                <a:spcPct val="30000"/>
              </a:spcBef>
              <a:spcAft>
                <a:spcPct val="0"/>
              </a:spcAft>
              <a:defRPr sz="1200">
                <a:solidFill>
                  <a:schemeClr val="tx1"/>
                </a:solidFill>
                <a:latin typeface="Calibri" pitchFamily="34" charset="0"/>
              </a:defRPr>
            </a:lvl8pPr>
            <a:lvl9pPr marL="3886200" indent="-228600" defTabSz="9398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940C88F4-695B-4356-98FD-2987BF283C3C}" type="slidenum">
              <a:rPr lang="en-GB" altLang="de-DE" sz="1300"/>
              <a:pPr algn="r" eaLnBrk="1" hangingPunct="1">
                <a:spcBef>
                  <a:spcPct val="0"/>
                </a:spcBef>
              </a:pPr>
              <a:t>16</a:t>
            </a:fld>
            <a:endParaRPr lang="en-GB" altLang="de-DE" sz="1300"/>
          </a:p>
        </p:txBody>
      </p:sp>
      <p:sp>
        <p:nvSpPr>
          <p:cNvPr id="59396" name="Rectangle 2"/>
          <p:cNvSpPr>
            <a:spLocks noGrp="1" noRot="1" noChangeAspect="1" noChangeArrowheads="1" noTextEdit="1"/>
          </p:cNvSpPr>
          <p:nvPr>
            <p:ph type="sldImg"/>
          </p:nvPr>
        </p:nvSpPr>
        <p:spPr bwMode="auto">
          <a:xfrm>
            <a:off x="917575" y="744538"/>
            <a:ext cx="4964113"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3"/>
          <p:cNvSpPr>
            <a:spLocks noGrp="1" noChangeArrowheads="1"/>
          </p:cNvSpPr>
          <p:nvPr>
            <p:ph type="body" idx="1"/>
          </p:nvPr>
        </p:nvSpPr>
        <p:spPr bwMode="auto">
          <a:xfrm>
            <a:off x="906463" y="4714122"/>
            <a:ext cx="4984750" cy="44680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46" tIns="47776" rIns="95546" bIns="47776" numCol="1" anchor="t" anchorCtr="0" compatLnSpc="1">
            <a:prstTxWarp prst="textNoShape">
              <a:avLst/>
            </a:prstTxWarp>
          </a:bodyPr>
          <a:lstStyle/>
          <a:p>
            <a:r>
              <a:rPr lang="en-US" sz="1200" b="1" kern="1200" dirty="0" smtClean="0">
                <a:solidFill>
                  <a:schemeClr val="tx1"/>
                </a:solidFill>
                <a:effectLst/>
                <a:latin typeface="+mn-lt"/>
                <a:ea typeface="+mn-ea"/>
                <a:cs typeface="+mn-cs"/>
              </a:rPr>
              <a:t>Finally the findings of this study show that, by subdividing the sample into two groups - namely independent and non-independent people, the BI can identify a risk group for which leading an independent life without support is hardly possible. Then as you can see on the chart, the non-independent subjects were much more prone </a:t>
            </a:r>
            <a:r>
              <a:rPr lang="en-US" sz="1200" b="1" i="1" kern="1200" dirty="0" smtClean="0">
                <a:solidFill>
                  <a:schemeClr val="tx1"/>
                </a:solidFill>
                <a:effectLst/>
                <a:latin typeface="+mn-lt"/>
                <a:ea typeface="+mn-ea"/>
                <a:cs typeface="+mn-cs"/>
              </a:rPr>
              <a:t>(</a:t>
            </a:r>
            <a:r>
              <a:rPr lang="en-US" sz="1200" b="1" i="1" kern="1200" dirty="0" err="1" smtClean="0">
                <a:solidFill>
                  <a:schemeClr val="tx1"/>
                </a:solidFill>
                <a:effectLst/>
                <a:latin typeface="+mn-lt"/>
                <a:ea typeface="+mn-ea"/>
                <a:cs typeface="+mn-cs"/>
              </a:rPr>
              <a:t>anfällig</a:t>
            </a:r>
            <a:r>
              <a:rPr lang="en-US" sz="1200" b="1" i="1" kern="1200" dirty="0" smtClean="0">
                <a:solidFill>
                  <a:schemeClr val="tx1"/>
                </a:solidFill>
                <a:effectLst/>
                <a:latin typeface="+mn-lt"/>
                <a:ea typeface="+mn-ea"/>
                <a:cs typeface="+mn-cs"/>
              </a:rPr>
              <a:t> </a:t>
            </a:r>
            <a:r>
              <a:rPr lang="en-US" sz="1200" b="1" i="1" kern="1200" dirty="0" err="1" smtClean="0">
                <a:solidFill>
                  <a:schemeClr val="tx1"/>
                </a:solidFill>
                <a:effectLst/>
                <a:latin typeface="+mn-lt"/>
                <a:ea typeface="+mn-ea"/>
                <a:cs typeface="+mn-cs"/>
              </a:rPr>
              <a:t>dafür</a:t>
            </a:r>
            <a:r>
              <a:rPr lang="en-US" sz="1200" b="1" i="1" kern="1200" dirty="0" smtClean="0">
                <a:solidFill>
                  <a:schemeClr val="tx1"/>
                </a:solidFill>
                <a:effectLst/>
                <a:latin typeface="+mn-lt"/>
                <a:ea typeface="+mn-ea"/>
                <a:cs typeface="+mn-cs"/>
              </a:rPr>
              <a:t> sein)</a:t>
            </a:r>
            <a:r>
              <a:rPr lang="en-US" sz="1200" b="1" kern="1200" dirty="0" smtClean="0">
                <a:solidFill>
                  <a:schemeClr val="tx1"/>
                </a:solidFill>
                <a:effectLst/>
                <a:latin typeface="+mn-lt"/>
                <a:ea typeface="+mn-ea"/>
                <a:cs typeface="+mn-cs"/>
              </a:rPr>
              <a:t> to limitations, which imply functional decline. </a:t>
            </a:r>
            <a:endParaRPr lang="de-DE" sz="1200" kern="1200" dirty="0">
              <a:solidFill>
                <a:schemeClr val="tx1"/>
              </a:solidFill>
              <a:effectLst/>
              <a:latin typeface="+mn-lt"/>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D003A10-7E8F-4E6D-BBF7-B6077F7C7183}" type="slidenum">
              <a:rPr lang="de-DE">
                <a:solidFill>
                  <a:prstClr val="black"/>
                </a:solidFill>
              </a:rPr>
              <a:pPr>
                <a:defRPr/>
              </a:pPr>
              <a:t>17</a:t>
            </a:fld>
            <a:endParaRPr lang="de-DE">
              <a:solidFill>
                <a:prstClr val="black"/>
              </a:solidFill>
            </a:endParaRPr>
          </a:p>
        </p:txBody>
      </p:sp>
      <p:sp>
        <p:nvSpPr>
          <p:cNvPr id="83971" name="Rectangle 7"/>
          <p:cNvSpPr txBox="1">
            <a:spLocks noGrp="1" noChangeArrowheads="1"/>
          </p:cNvSpPr>
          <p:nvPr/>
        </p:nvSpPr>
        <p:spPr bwMode="auto">
          <a:xfrm>
            <a:off x="3854450" y="9434592"/>
            <a:ext cx="2943225" cy="49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46" tIns="47776" rIns="95546" bIns="47776" anchor="b"/>
          <a:lstStyle>
            <a:lvl1pPr defTabSz="939800" eaLnBrk="0" hangingPunct="0">
              <a:spcBef>
                <a:spcPct val="30000"/>
              </a:spcBef>
              <a:defRPr sz="1200">
                <a:solidFill>
                  <a:schemeClr val="tx1"/>
                </a:solidFill>
                <a:latin typeface="Calibri" pitchFamily="34" charset="0"/>
              </a:defRPr>
            </a:lvl1pPr>
            <a:lvl2pPr marL="742950" indent="-285750" defTabSz="939800" eaLnBrk="0" hangingPunct="0">
              <a:spcBef>
                <a:spcPct val="30000"/>
              </a:spcBef>
              <a:defRPr sz="1200">
                <a:solidFill>
                  <a:schemeClr val="tx1"/>
                </a:solidFill>
                <a:latin typeface="Calibri" pitchFamily="34" charset="0"/>
              </a:defRPr>
            </a:lvl2pPr>
            <a:lvl3pPr marL="1143000" indent="-228600" defTabSz="939800" eaLnBrk="0" hangingPunct="0">
              <a:spcBef>
                <a:spcPct val="30000"/>
              </a:spcBef>
              <a:defRPr sz="1200">
                <a:solidFill>
                  <a:schemeClr val="tx1"/>
                </a:solidFill>
                <a:latin typeface="Calibri" pitchFamily="34" charset="0"/>
              </a:defRPr>
            </a:lvl3pPr>
            <a:lvl4pPr marL="1600200" indent="-228600" defTabSz="939800" eaLnBrk="0" hangingPunct="0">
              <a:spcBef>
                <a:spcPct val="30000"/>
              </a:spcBef>
              <a:defRPr sz="1200">
                <a:solidFill>
                  <a:schemeClr val="tx1"/>
                </a:solidFill>
                <a:latin typeface="Calibri" pitchFamily="34" charset="0"/>
              </a:defRPr>
            </a:lvl4pPr>
            <a:lvl5pPr marL="2057400" indent="-228600" defTabSz="939800" eaLnBrk="0" hangingPunct="0">
              <a:spcBef>
                <a:spcPct val="30000"/>
              </a:spcBef>
              <a:defRPr sz="1200">
                <a:solidFill>
                  <a:schemeClr val="tx1"/>
                </a:solidFill>
                <a:latin typeface="Calibri" pitchFamily="34" charset="0"/>
              </a:defRPr>
            </a:lvl5pPr>
            <a:lvl6pPr marL="2514600" indent="-228600" defTabSz="939800" eaLnBrk="0" fontAlgn="base" hangingPunct="0">
              <a:spcBef>
                <a:spcPct val="30000"/>
              </a:spcBef>
              <a:spcAft>
                <a:spcPct val="0"/>
              </a:spcAft>
              <a:defRPr sz="1200">
                <a:solidFill>
                  <a:schemeClr val="tx1"/>
                </a:solidFill>
                <a:latin typeface="Calibri" pitchFamily="34" charset="0"/>
              </a:defRPr>
            </a:lvl6pPr>
            <a:lvl7pPr marL="2971800" indent="-228600" defTabSz="939800" eaLnBrk="0" fontAlgn="base" hangingPunct="0">
              <a:spcBef>
                <a:spcPct val="30000"/>
              </a:spcBef>
              <a:spcAft>
                <a:spcPct val="0"/>
              </a:spcAft>
              <a:defRPr sz="1200">
                <a:solidFill>
                  <a:schemeClr val="tx1"/>
                </a:solidFill>
                <a:latin typeface="Calibri" pitchFamily="34" charset="0"/>
              </a:defRPr>
            </a:lvl7pPr>
            <a:lvl8pPr marL="3429000" indent="-228600" defTabSz="939800" eaLnBrk="0" fontAlgn="base" hangingPunct="0">
              <a:spcBef>
                <a:spcPct val="30000"/>
              </a:spcBef>
              <a:spcAft>
                <a:spcPct val="0"/>
              </a:spcAft>
              <a:defRPr sz="1200">
                <a:solidFill>
                  <a:schemeClr val="tx1"/>
                </a:solidFill>
                <a:latin typeface="Calibri" pitchFamily="34" charset="0"/>
              </a:defRPr>
            </a:lvl8pPr>
            <a:lvl9pPr marL="3886200" indent="-228600" defTabSz="9398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CE3A5C94-0E83-4F04-9B46-1F7D9C11E432}" type="slidenum">
              <a:rPr lang="en-GB" altLang="de-DE" sz="1300">
                <a:solidFill>
                  <a:srgbClr val="000000"/>
                </a:solidFill>
              </a:rPr>
              <a:pPr algn="r" eaLnBrk="1" hangingPunct="1">
                <a:spcBef>
                  <a:spcPct val="0"/>
                </a:spcBef>
              </a:pPr>
              <a:t>17</a:t>
            </a:fld>
            <a:endParaRPr lang="en-GB" altLang="de-DE" sz="1300">
              <a:solidFill>
                <a:srgbClr val="000000"/>
              </a:solidFill>
            </a:endParaRPr>
          </a:p>
        </p:txBody>
      </p:sp>
      <p:sp>
        <p:nvSpPr>
          <p:cNvPr id="83972" name="Rectangle 2"/>
          <p:cNvSpPr>
            <a:spLocks noGrp="1" noRot="1" noChangeAspect="1" noChangeArrowheads="1" noTextEdit="1"/>
          </p:cNvSpPr>
          <p:nvPr>
            <p:ph type="sldImg"/>
          </p:nvPr>
        </p:nvSpPr>
        <p:spPr bwMode="auto">
          <a:xfrm>
            <a:off x="917575" y="744538"/>
            <a:ext cx="4964113"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3" name="Rectangle 3"/>
          <p:cNvSpPr>
            <a:spLocks noGrp="1" noChangeArrowheads="1"/>
          </p:cNvSpPr>
          <p:nvPr>
            <p:ph type="body" idx="1"/>
          </p:nvPr>
        </p:nvSpPr>
        <p:spPr bwMode="auto">
          <a:xfrm>
            <a:off x="906463" y="4714122"/>
            <a:ext cx="4984750" cy="44680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46" tIns="47776" rIns="95546" bIns="47776" numCol="1" anchor="t" anchorCtr="0" compatLnSpc="1">
            <a:prstTxWarp prst="textNoShape">
              <a:avLst/>
            </a:prstTxWarp>
          </a:bodyPr>
          <a:lstStyle/>
          <a:p>
            <a:r>
              <a:rPr lang="en-US" sz="1200" b="1" kern="1200" dirty="0" smtClean="0">
                <a:solidFill>
                  <a:schemeClr val="tx1"/>
                </a:solidFill>
                <a:effectLst/>
                <a:latin typeface="+mn-lt"/>
                <a:ea typeface="+mn-ea"/>
                <a:cs typeface="+mn-cs"/>
              </a:rPr>
              <a:t>Although literature takes a critical view on the significance of the total score due to the ordinal scale, the use of the BI is recommended as a basic tool or as a global parameter in the daily routine of district nurses. That is due to the fact, that it can help describe changes in the health status of elderly people.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Additionally </a:t>
            </a:r>
            <a:r>
              <a:rPr lang="en-US" sz="1200" b="1" kern="1200" dirty="0" err="1" smtClean="0">
                <a:solidFill>
                  <a:schemeClr val="tx1"/>
                </a:solidFill>
                <a:effectLst/>
                <a:latin typeface="+mn-lt"/>
                <a:ea typeface="+mn-ea"/>
                <a:cs typeface="+mn-cs"/>
              </a:rPr>
              <a:t>Barthel</a:t>
            </a:r>
            <a:r>
              <a:rPr lang="en-US" sz="1200" b="1" kern="1200" dirty="0" smtClean="0">
                <a:solidFill>
                  <a:schemeClr val="tx1"/>
                </a:solidFill>
                <a:effectLst/>
                <a:latin typeface="+mn-lt"/>
                <a:ea typeface="+mn-ea"/>
                <a:cs typeface="+mn-cs"/>
              </a:rPr>
              <a:t> &amp; Mahoney advised that an analysis of the individual items should be conducted additionally to allow for a pinpoint identification of the deficits. </a:t>
            </a:r>
            <a:endParaRPr lang="de-DE"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 this sense a categorization with a valid (assessment) tool provides a solid basis for target-group-specific support especially in the field of home-based primary care under due consideration of biopsychosocial conditions. Based on this approach, we can derive health &amp; care related, financial &amp; legal related as well as institutional related measures to support independent living at home.</a:t>
            </a:r>
            <a:endParaRPr lang="de-DE" sz="1200" kern="1200" dirty="0">
              <a:solidFill>
                <a:schemeClr val="tx1"/>
              </a:solidFill>
              <a:effectLst/>
              <a:latin typeface="+mn-lt"/>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Thank you very much for your attention, it was a pleasure to be here. By the way there (</a:t>
            </a:r>
            <a:r>
              <a:rPr lang="en-US" sz="1200" b="1" kern="1200" dirty="0" err="1" smtClean="0">
                <a:solidFill>
                  <a:schemeClr val="tx1"/>
                </a:solidFill>
                <a:effectLst/>
                <a:latin typeface="+mn-lt"/>
                <a:ea typeface="+mn-ea"/>
                <a:cs typeface="+mn-cs"/>
              </a:rPr>
              <a:t>übrigends</a:t>
            </a:r>
            <a:r>
              <a:rPr lang="en-US" sz="1200" b="1" kern="1200" dirty="0" smtClean="0">
                <a:solidFill>
                  <a:schemeClr val="tx1"/>
                </a:solidFill>
                <a:effectLst/>
                <a:latin typeface="+mn-lt"/>
                <a:ea typeface="+mn-ea"/>
                <a:cs typeface="+mn-cs"/>
              </a:rPr>
              <a:t>) exists a paper on this topic. If you are interested in this topic, the paper was published in </a:t>
            </a:r>
            <a:r>
              <a:rPr lang="en-US" sz="1200" b="1" kern="1200" dirty="0" err="1" smtClean="0">
                <a:solidFill>
                  <a:schemeClr val="tx1"/>
                </a:solidFill>
                <a:effectLst/>
                <a:latin typeface="+mn-lt"/>
                <a:ea typeface="+mn-ea"/>
                <a:cs typeface="+mn-cs"/>
              </a:rPr>
              <a:t>september</a:t>
            </a:r>
            <a:r>
              <a:rPr lang="en-US" sz="1200" b="1" kern="1200" dirty="0" smtClean="0">
                <a:solidFill>
                  <a:schemeClr val="tx1"/>
                </a:solidFill>
                <a:effectLst/>
                <a:latin typeface="+mn-lt"/>
                <a:ea typeface="+mn-ea"/>
                <a:cs typeface="+mn-cs"/>
              </a:rPr>
              <a:t> in the International Journal of Nursing &amp; clinical Practices – a Journal of the omics group.</a:t>
            </a:r>
            <a:r>
              <a:rPr lang="en-US" sz="1200" kern="1200" dirty="0" smtClean="0">
                <a:solidFill>
                  <a:schemeClr val="tx1"/>
                </a:solidFill>
                <a:effectLst/>
                <a:latin typeface="+mn-lt"/>
                <a:ea typeface="+mn-ea"/>
                <a:cs typeface="+mn-cs"/>
              </a:rPr>
              <a:t> </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noProof="1"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noProof="1"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By the way there (</a:t>
            </a:r>
            <a:r>
              <a:rPr lang="en-US" sz="1200" b="1" kern="1200" dirty="0" err="1" smtClean="0">
                <a:solidFill>
                  <a:schemeClr val="tx1"/>
                </a:solidFill>
                <a:effectLst/>
                <a:latin typeface="+mn-lt"/>
                <a:ea typeface="+mn-ea"/>
                <a:cs typeface="+mn-cs"/>
              </a:rPr>
              <a:t>übrigends</a:t>
            </a:r>
            <a:r>
              <a:rPr lang="en-US" sz="1200" b="1" kern="1200" dirty="0" smtClean="0">
                <a:solidFill>
                  <a:schemeClr val="tx1"/>
                </a:solidFill>
                <a:effectLst/>
                <a:latin typeface="+mn-lt"/>
                <a:ea typeface="+mn-ea"/>
                <a:cs typeface="+mn-cs"/>
              </a:rPr>
              <a:t>) exists a paper on this topic. If you are interested in this topic, the paper was published in </a:t>
            </a:r>
            <a:r>
              <a:rPr lang="en-US" sz="1200" b="1" kern="1200" dirty="0" err="1" smtClean="0">
                <a:solidFill>
                  <a:schemeClr val="tx1"/>
                </a:solidFill>
                <a:effectLst/>
                <a:latin typeface="+mn-lt"/>
                <a:ea typeface="+mn-ea"/>
                <a:cs typeface="+mn-cs"/>
              </a:rPr>
              <a:t>september</a:t>
            </a:r>
            <a:r>
              <a:rPr lang="en-US" sz="1200" b="1" kern="1200" dirty="0" smtClean="0">
                <a:solidFill>
                  <a:schemeClr val="tx1"/>
                </a:solidFill>
                <a:effectLst/>
                <a:latin typeface="+mn-lt"/>
                <a:ea typeface="+mn-ea"/>
                <a:cs typeface="+mn-cs"/>
              </a:rPr>
              <a:t> in the International Journal of Nursing &amp; clinical Practices – a Journal of the omics group.</a:t>
            </a:r>
            <a:r>
              <a:rPr lang="en-US" sz="1200" kern="1200" dirty="0" smtClean="0">
                <a:solidFill>
                  <a:schemeClr val="tx1"/>
                </a:solidFill>
                <a:effectLst/>
                <a:latin typeface="+mn-lt"/>
                <a:ea typeface="+mn-ea"/>
                <a:cs typeface="+mn-cs"/>
              </a:rPr>
              <a:t> </a:t>
            </a:r>
            <a:endParaRPr lang="de-DE" dirty="0"/>
          </a:p>
        </p:txBody>
      </p:sp>
      <p:sp>
        <p:nvSpPr>
          <p:cNvPr id="4" name="Foliennummernplatzhalter 3"/>
          <p:cNvSpPr>
            <a:spLocks noGrp="1"/>
          </p:cNvSpPr>
          <p:nvPr>
            <p:ph type="sldNum" sz="quarter" idx="10"/>
          </p:nvPr>
        </p:nvSpPr>
        <p:spPr/>
        <p:txBody>
          <a:bodyPr/>
          <a:lstStyle/>
          <a:p>
            <a:fld id="{7CD96183-46D5-4E7F-9E4B-675E2C45AAC6}" type="slidenum">
              <a:rPr lang="de-DE" smtClean="0"/>
              <a:t>19</a:t>
            </a:fld>
            <a:endParaRPr lang="de-DE"/>
          </a:p>
        </p:txBody>
      </p:sp>
    </p:spTree>
    <p:extLst>
      <p:ext uri="{BB962C8B-B14F-4D97-AF65-F5344CB8AC3E}">
        <p14:creationId xmlns:p14="http://schemas.microsoft.com/office/powerpoint/2010/main" val="2288080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pic>
        <p:nvPicPr>
          <p:cNvPr id="7" name="Picture 2" descr="Datei:Umit logo.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0604" t="10301" r="17680" b="10795"/>
          <a:stretch/>
        </p:blipFill>
        <p:spPr bwMode="auto">
          <a:xfrm>
            <a:off x="323528" y="6525344"/>
            <a:ext cx="468090" cy="3326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018026"/>
      </p:ext>
    </p:extLst>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6A28601-A217-48AA-AB71-A4EB9F883361}" type="datetimeFigureOut">
              <a:rPr lang="de-DE" smtClean="0"/>
              <a:t>05.10.2015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4208680737"/>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56A28601-A217-48AA-AB71-A4EB9F883361}" type="datetimeFigureOut">
              <a:rPr lang="de-DE" smtClean="0"/>
              <a:t>05.10.2015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292672646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56A28601-A217-48AA-AB71-A4EB9F883361}" type="datetimeFigureOut">
              <a:rPr lang="de-DE" smtClean="0"/>
              <a:t>05.10.2015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273820690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6A28601-A217-48AA-AB71-A4EB9F883361}" type="datetimeFigureOut">
              <a:rPr lang="de-DE" smtClean="0"/>
              <a:t>05.10.2015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357263233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56A28601-A217-48AA-AB71-A4EB9F883361}" type="datetimeFigureOut">
              <a:rPr lang="de-DE" smtClean="0"/>
              <a:t>05.10.2015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A657A24F-700E-472A-A690-20BB3AD9C8FD}" type="slidenum">
              <a:rPr lang="de-DE" smtClean="0"/>
              <a:t>‹Nr.›</a:t>
            </a:fld>
            <a:endParaRPr lang="de-DE"/>
          </a:p>
        </p:txBody>
      </p:sp>
      <p:sp>
        <p:nvSpPr>
          <p:cNvPr id="7" name="Auf der gleichen Seite des Rechtecks liegende Ecken abrunden 15">
            <a:hlinkClick r:id="rId2" action="ppaction://hlinksldjump"/>
          </p:cNvPr>
          <p:cNvSpPr>
            <a:spLocks noChangeArrowheads="1"/>
          </p:cNvSpPr>
          <p:nvPr userDrawn="1"/>
        </p:nvSpPr>
        <p:spPr bwMode="gray">
          <a:xfrm>
            <a:off x="0" y="6499225"/>
            <a:ext cx="6770688" cy="358775"/>
          </a:xfrm>
          <a:custGeom>
            <a:avLst/>
            <a:gdLst>
              <a:gd name="T0" fmla="*/ 2147483647 w 1613213"/>
              <a:gd name="T1" fmla="*/ 187333 h 357666"/>
              <a:gd name="T2" fmla="*/ 2147483647 w 1613213"/>
              <a:gd name="T3" fmla="*/ 374666 h 357666"/>
              <a:gd name="T4" fmla="*/ 0 w 1613213"/>
              <a:gd name="T5" fmla="*/ 187333 h 357666"/>
              <a:gd name="T6" fmla="*/ 2147483647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000" b="1" kern="0" dirty="0" smtClean="0">
                <a:solidFill>
                  <a:schemeClr val="accent1">
                    <a:lumMod val="75000"/>
                  </a:schemeClr>
                </a:solidFill>
                <a:latin typeface="Arial" charset="0"/>
                <a:ea typeface="+mn-ea"/>
                <a:cs typeface="Arial" charset="0"/>
              </a:rPr>
              <a:t>Nursing &amp; </a:t>
            </a:r>
            <a:r>
              <a:rPr lang="de-DE" sz="1000" b="1" kern="0" dirty="0" err="1" smtClean="0">
                <a:solidFill>
                  <a:schemeClr val="accent1">
                    <a:lumMod val="75000"/>
                  </a:schemeClr>
                </a:solidFill>
                <a:latin typeface="Arial" charset="0"/>
                <a:ea typeface="+mn-ea"/>
                <a:cs typeface="Arial" charset="0"/>
              </a:rPr>
              <a:t>Health</a:t>
            </a:r>
            <a:r>
              <a:rPr lang="de-DE" sz="1000" b="1" kern="0" dirty="0" smtClean="0">
                <a:solidFill>
                  <a:schemeClr val="accent1">
                    <a:lumMod val="75000"/>
                  </a:schemeClr>
                </a:solidFill>
                <a:latin typeface="Arial" charset="0"/>
                <a:ea typeface="+mn-ea"/>
                <a:cs typeface="Arial" charset="0"/>
              </a:rPr>
              <a:t> Care 2015 </a:t>
            </a:r>
            <a:r>
              <a:rPr lang="de-DE" altLang="de-DE" sz="1000" b="1" noProof="1" smtClean="0">
                <a:solidFill>
                  <a:schemeClr val="bg1">
                    <a:lumMod val="50000"/>
                  </a:schemeClr>
                </a:solidFill>
              </a:rPr>
              <a:t>│ </a:t>
            </a:r>
            <a:r>
              <a:rPr lang="de-DE" sz="1000" b="1" kern="0" dirty="0" err="1" smtClean="0">
                <a:solidFill>
                  <a:schemeClr val="accent1">
                    <a:lumMod val="75000"/>
                  </a:schemeClr>
                </a:solidFill>
              </a:rPr>
              <a:t>October</a:t>
            </a:r>
            <a:r>
              <a:rPr lang="de-DE" sz="1000" b="1" kern="0" dirty="0" smtClean="0">
                <a:solidFill>
                  <a:schemeClr val="accent1">
                    <a:lumMod val="75000"/>
                  </a:schemeClr>
                </a:solidFill>
              </a:rPr>
              <a:t> 05-07</a:t>
            </a:r>
            <a:r>
              <a:rPr lang="de-DE" altLang="de-DE" sz="1000" b="1" noProof="1" smtClean="0">
                <a:solidFill>
                  <a:schemeClr val="bg1">
                    <a:lumMod val="50000"/>
                  </a:schemeClr>
                </a:solidFill>
              </a:rPr>
              <a:t>│</a:t>
            </a:r>
            <a:r>
              <a:rPr lang="de-DE" sz="1000" b="1" kern="0" dirty="0" smtClean="0">
                <a:solidFill>
                  <a:schemeClr val="accent1">
                    <a:lumMod val="75000"/>
                  </a:schemeClr>
                </a:solidFill>
              </a:rPr>
              <a:t>San Francisco, USA</a:t>
            </a:r>
          </a:p>
        </p:txBody>
      </p:sp>
      <p:sp>
        <p:nvSpPr>
          <p:cNvPr id="8" name="Auf der gleichen Seite des Rechtecks liegende Ecken abrunden 15">
            <a:hlinkClick r:id="rId2" action="ppaction://hlinksldjump"/>
          </p:cNvPr>
          <p:cNvSpPr>
            <a:spLocks noChangeArrowheads="1"/>
          </p:cNvSpPr>
          <p:nvPr userDrawn="1"/>
        </p:nvSpPr>
        <p:spPr bwMode="gray">
          <a:xfrm>
            <a:off x="6770688" y="6499225"/>
            <a:ext cx="2379662" cy="358775"/>
          </a:xfrm>
          <a:custGeom>
            <a:avLst/>
            <a:gdLst>
              <a:gd name="T0" fmla="*/ 812597394 w 1613213"/>
              <a:gd name="T1" fmla="*/ 187333 h 357666"/>
              <a:gd name="T2" fmla="*/ 406299103 w 1613213"/>
              <a:gd name="T3" fmla="*/ 374666 h 357666"/>
              <a:gd name="T4" fmla="*/ 0 w 1613213"/>
              <a:gd name="T5" fmla="*/ 187333 h 357666"/>
              <a:gd name="T6" fmla="*/ 406299103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solidFill>
            <a:srgbClr val="336699"/>
          </a:solidFill>
          <a:ln>
            <a:noFill/>
          </a:ln>
          <a:effectLst>
            <a:outerShdw dist="17961" dir="18900000" algn="ctr" rotWithShape="0">
              <a:srgbClr val="000000">
                <a:alpha val="31000"/>
              </a:srgbClr>
            </a:outerShdw>
          </a:effectLst>
          <a:extLst/>
        </p:spPr>
        <p:txBody>
          <a:bodyPr bIns="7200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de-DE" altLang="de-DE" sz="1200" b="1" dirty="0" smtClean="0">
                <a:solidFill>
                  <a:schemeClr val="bg1"/>
                </a:solidFill>
                <a:latin typeface="Calibri" pitchFamily="34" charset="0"/>
              </a:rPr>
              <a:t>Eva</a:t>
            </a:r>
            <a:r>
              <a:rPr lang="de-DE" altLang="de-DE" sz="1200" b="1" baseline="0" dirty="0" smtClean="0">
                <a:solidFill>
                  <a:schemeClr val="bg1"/>
                </a:solidFill>
                <a:latin typeface="Calibri" pitchFamily="34" charset="0"/>
              </a:rPr>
              <a:t> </a:t>
            </a:r>
            <a:r>
              <a:rPr lang="de-DE" altLang="de-DE" sz="1200" b="1" dirty="0" err="1" smtClean="0">
                <a:solidFill>
                  <a:schemeClr val="bg1"/>
                </a:solidFill>
                <a:latin typeface="Calibri" pitchFamily="34" charset="0"/>
              </a:rPr>
              <a:t>Schulc</a:t>
            </a:r>
            <a:r>
              <a:rPr lang="de-DE" altLang="de-DE" sz="1200" b="1" dirty="0" smtClean="0">
                <a:solidFill>
                  <a:schemeClr val="bg1"/>
                </a:solidFill>
                <a:latin typeface="Calibri" pitchFamily="34" charset="0"/>
              </a:rPr>
              <a:t>, 2015</a:t>
            </a:r>
          </a:p>
        </p:txBody>
      </p:sp>
    </p:spTree>
    <p:extLst>
      <p:ext uri="{BB962C8B-B14F-4D97-AF65-F5344CB8AC3E}">
        <p14:creationId xmlns:p14="http://schemas.microsoft.com/office/powerpoint/2010/main" val="2001816910"/>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6A28601-A217-48AA-AB71-A4EB9F883361}" type="datetimeFigureOut">
              <a:rPr lang="de-DE" smtClean="0"/>
              <a:t>05.10.2015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79142298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6A28601-A217-48AA-AB71-A4EB9F883361}" type="datetimeFigureOut">
              <a:rPr lang="de-DE" smtClean="0"/>
              <a:t>05.10.2015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3458237146"/>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6A28601-A217-48AA-AB71-A4EB9F883361}" type="datetimeFigureOut">
              <a:rPr lang="de-DE" smtClean="0"/>
              <a:t>05.10.2015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3150243568"/>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6A28601-A217-48AA-AB71-A4EB9F883361}" type="datetimeFigureOut">
              <a:rPr lang="de-DE" smtClean="0"/>
              <a:t>05.10.2015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306416266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6A28601-A217-48AA-AB71-A4EB9F883361}" type="datetimeFigureOut">
              <a:rPr lang="de-DE" smtClean="0"/>
              <a:t>05.10.2015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657A24F-700E-472A-A690-20BB3AD9C8FD}" type="slidenum">
              <a:rPr lang="de-DE" smtClean="0"/>
              <a:t>‹Nr.›</a:t>
            </a:fld>
            <a:endParaRPr lang="de-DE"/>
          </a:p>
        </p:txBody>
      </p:sp>
    </p:spTree>
    <p:extLst>
      <p:ext uri="{BB962C8B-B14F-4D97-AF65-F5344CB8AC3E}">
        <p14:creationId xmlns:p14="http://schemas.microsoft.com/office/powerpoint/2010/main" val="719085176"/>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Nur Titel">
    <p:spTree>
      <p:nvGrpSpPr>
        <p:cNvPr id="1" name=""/>
        <p:cNvGrpSpPr/>
        <p:nvPr/>
      </p:nvGrpSpPr>
      <p:grpSpPr>
        <a:xfrm>
          <a:off x="0" y="0"/>
          <a:ext cx="0" cy="0"/>
          <a:chOff x="0" y="0"/>
          <a:chExt cx="0" cy="0"/>
        </a:xfrm>
      </p:grpSpPr>
      <p:pic>
        <p:nvPicPr>
          <p:cNvPr id="4" name="Picture 7" descr="Neutral Abstract 7 V1 FB"/>
          <p:cNvPicPr>
            <a:picLocks noChangeAspect="1" noChangeArrowheads="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31440"/>
            <a:ext cx="9180512" cy="632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bwMode="gray">
          <a:xfrm>
            <a:off x="323850" y="238539"/>
            <a:ext cx="8497092" cy="616455"/>
          </a:xfrm>
        </p:spPr>
        <p:txBody>
          <a:bodyPr anchor="ctr" anchorCtr="0">
            <a:noAutofit/>
          </a:bodyPr>
          <a:lstStyle>
            <a:lvl1pPr>
              <a:lnSpc>
                <a:spcPct val="100000"/>
              </a:lnSpc>
              <a:defRPr/>
            </a:lvl1pPr>
          </a:lstStyle>
          <a:p>
            <a:r>
              <a:rPr lang="de-DE" dirty="0" smtClean="0"/>
              <a:t>Titelmasterformat durch Klicken bearbeiten</a:t>
            </a:r>
            <a:endParaRPr lang="de-DE" dirty="0"/>
          </a:p>
        </p:txBody>
      </p:sp>
      <p:sp>
        <p:nvSpPr>
          <p:cNvPr id="9" name="Textplatzhalter 7"/>
          <p:cNvSpPr>
            <a:spLocks noGrp="1"/>
          </p:cNvSpPr>
          <p:nvPr>
            <p:ph type="body" sz="quarter" idx="13"/>
          </p:nvPr>
        </p:nvSpPr>
        <p:spPr bwMode="gray">
          <a:xfrm>
            <a:off x="323850" y="854994"/>
            <a:ext cx="8496300" cy="336244"/>
          </a:xfrm>
        </p:spPr>
        <p:txBody>
          <a:bodyPr lIns="0" tIns="0" rIns="0" bIns="0" anchor="t" anchorCtr="0">
            <a:noAutofit/>
          </a:bodyPr>
          <a:lstStyle>
            <a:lvl1pPr marL="0" indent="0">
              <a:buNone/>
              <a:defRPr sz="2000"/>
            </a:lvl1pPr>
          </a:lstStyle>
          <a:p>
            <a:pPr lvl="0"/>
            <a:r>
              <a:rPr lang="de-DE" dirty="0" smtClean="0"/>
              <a:t>Textmasterformate durch Klicken bearbeiten</a:t>
            </a:r>
          </a:p>
        </p:txBody>
      </p:sp>
    </p:spTree>
    <p:extLst>
      <p:ext uri="{BB962C8B-B14F-4D97-AF65-F5344CB8AC3E}">
        <p14:creationId xmlns:p14="http://schemas.microsoft.com/office/powerpoint/2010/main" val="561801353"/>
      </p:ext>
    </p:extLst>
  </p:cSld>
  <p:clrMapOvr>
    <a:masterClrMapping/>
  </p:clrMapOvr>
  <p:transition spd="slow">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3850" y="238539"/>
            <a:ext cx="8497092" cy="616455"/>
          </a:xfrm>
        </p:spPr>
        <p:txBody>
          <a:bodyPr anchor="ctr" anchorCtr="0">
            <a:noAutofit/>
          </a:bodyPr>
          <a:lstStyle>
            <a:lvl1pPr>
              <a:lnSpc>
                <a:spcPct val="100000"/>
              </a:lnSpc>
              <a:defRPr/>
            </a:lvl1pPr>
          </a:lstStyle>
          <a:p>
            <a:r>
              <a:rPr lang="de-DE" dirty="0" smtClean="0"/>
              <a:t>Titelmasterformat durch Klicken bearbeiten</a:t>
            </a:r>
            <a:endParaRPr lang="de-DE" dirty="0"/>
          </a:p>
        </p:txBody>
      </p:sp>
      <p:sp>
        <p:nvSpPr>
          <p:cNvPr id="3" name="Datumsplatzhalter 2"/>
          <p:cNvSpPr>
            <a:spLocks noGrp="1"/>
          </p:cNvSpPr>
          <p:nvPr>
            <p:ph type="dt" sz="half" idx="10"/>
          </p:nvPr>
        </p:nvSpPr>
        <p:spPr/>
        <p:txBody>
          <a:bodyPr/>
          <a:lstStyle/>
          <a:p>
            <a:fld id="{E373F149-83C4-4179-9681-702531CCFDAC}" type="datetimeFigureOut">
              <a:rPr lang="de-DE" smtClean="0"/>
              <a:pPr/>
              <a:t>05.10.2015</a:t>
            </a:fld>
            <a:endParaRPr lang="de-DE" dirty="0"/>
          </a:p>
        </p:txBody>
      </p:sp>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9DC1E638-3F78-4E0D-883A-B278700C48C0}" type="slidenum">
              <a:rPr lang="de-DE" smtClean="0"/>
              <a:pPr/>
              <a:t>‹Nr.›</a:t>
            </a:fld>
            <a:endParaRPr lang="de-DE" dirty="0"/>
          </a:p>
        </p:txBody>
      </p:sp>
      <p:sp>
        <p:nvSpPr>
          <p:cNvPr id="9" name="Textplatzhalter 7"/>
          <p:cNvSpPr>
            <a:spLocks noGrp="1"/>
          </p:cNvSpPr>
          <p:nvPr>
            <p:ph type="body" sz="quarter" idx="13"/>
          </p:nvPr>
        </p:nvSpPr>
        <p:spPr>
          <a:xfrm>
            <a:off x="323850" y="854994"/>
            <a:ext cx="8496300" cy="336244"/>
          </a:xfrm>
        </p:spPr>
        <p:txBody>
          <a:bodyPr lIns="0" tIns="0" rIns="0" bIns="0" anchor="t" anchorCtr="0">
            <a:noAutofit/>
          </a:bodyPr>
          <a:lstStyle>
            <a:lvl1pPr marL="0" indent="0">
              <a:buNone/>
              <a:defRPr sz="2000"/>
            </a:lvl1pPr>
          </a:lstStyle>
          <a:p>
            <a:pPr lvl="0"/>
            <a:r>
              <a:rPr lang="de-DE" dirty="0" smtClean="0"/>
              <a:t>Textmasterformate durch Klicken bearbeiten</a:t>
            </a:r>
          </a:p>
        </p:txBody>
      </p:sp>
    </p:spTree>
    <p:extLst>
      <p:ext uri="{BB962C8B-B14F-4D97-AF65-F5344CB8AC3E}">
        <p14:creationId xmlns:p14="http://schemas.microsoft.com/office/powerpoint/2010/main" val="477729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3850" y="238539"/>
            <a:ext cx="8497092" cy="616455"/>
          </a:xfrm>
        </p:spPr>
        <p:txBody>
          <a:bodyPr anchor="ctr" anchorCtr="0">
            <a:noAutofit/>
          </a:bodyPr>
          <a:lstStyle>
            <a:lvl1pPr>
              <a:lnSpc>
                <a:spcPct val="100000"/>
              </a:lnSpc>
              <a:defRPr/>
            </a:lvl1pPr>
          </a:lstStyle>
          <a:p>
            <a:r>
              <a:rPr lang="de-DE" dirty="0" smtClean="0"/>
              <a:t>Titelmasterformat durch Klicken bearbeiten</a:t>
            </a:r>
            <a:endParaRPr lang="de-DE" dirty="0"/>
          </a:p>
        </p:txBody>
      </p:sp>
      <p:sp>
        <p:nvSpPr>
          <p:cNvPr id="3" name="Datumsplatzhalter 2"/>
          <p:cNvSpPr>
            <a:spLocks noGrp="1"/>
          </p:cNvSpPr>
          <p:nvPr>
            <p:ph type="dt" sz="half" idx="10"/>
          </p:nvPr>
        </p:nvSpPr>
        <p:spPr/>
        <p:txBody>
          <a:bodyPr/>
          <a:lstStyle/>
          <a:p>
            <a:fld id="{E373F149-83C4-4179-9681-702531CCFDAC}" type="datetimeFigureOut">
              <a:rPr lang="de-DE" smtClean="0"/>
              <a:pPr/>
              <a:t>05.10.2015</a:t>
            </a:fld>
            <a:endParaRPr lang="de-DE" dirty="0"/>
          </a:p>
        </p:txBody>
      </p:sp>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9DC1E638-3F78-4E0D-883A-B278700C48C0}" type="slidenum">
              <a:rPr lang="de-DE" smtClean="0"/>
              <a:pPr/>
              <a:t>‹Nr.›</a:t>
            </a:fld>
            <a:endParaRPr lang="de-DE" dirty="0"/>
          </a:p>
        </p:txBody>
      </p:sp>
      <p:sp>
        <p:nvSpPr>
          <p:cNvPr id="9" name="Textplatzhalter 7"/>
          <p:cNvSpPr>
            <a:spLocks noGrp="1"/>
          </p:cNvSpPr>
          <p:nvPr>
            <p:ph type="body" sz="quarter" idx="13"/>
          </p:nvPr>
        </p:nvSpPr>
        <p:spPr>
          <a:xfrm>
            <a:off x="323850" y="854994"/>
            <a:ext cx="8496300" cy="336244"/>
          </a:xfrm>
        </p:spPr>
        <p:txBody>
          <a:bodyPr lIns="0" tIns="0" rIns="0" bIns="0" anchor="t" anchorCtr="0">
            <a:noAutofit/>
          </a:bodyPr>
          <a:lstStyle>
            <a:lvl1pPr marL="0" indent="0">
              <a:buNone/>
              <a:defRPr sz="2000"/>
            </a:lvl1pPr>
          </a:lstStyle>
          <a:p>
            <a:pPr lvl="0"/>
            <a:r>
              <a:rPr lang="de-DE" dirty="0" smtClean="0"/>
              <a:t>Textmasterformate durch Klicken bearbeiten</a:t>
            </a:r>
          </a:p>
        </p:txBody>
      </p:sp>
    </p:spTree>
    <p:extLst>
      <p:ext uri="{BB962C8B-B14F-4D97-AF65-F5344CB8AC3E}">
        <p14:creationId xmlns:p14="http://schemas.microsoft.com/office/powerpoint/2010/main" val="2805921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Nur Titel">
    <p:spTree>
      <p:nvGrpSpPr>
        <p:cNvPr id="1" name=""/>
        <p:cNvGrpSpPr/>
        <p:nvPr/>
      </p:nvGrpSpPr>
      <p:grpSpPr>
        <a:xfrm>
          <a:off x="0" y="0"/>
          <a:ext cx="0" cy="0"/>
          <a:chOff x="0" y="0"/>
          <a:chExt cx="0" cy="0"/>
        </a:xfrm>
      </p:grpSpPr>
      <p:sp>
        <p:nvSpPr>
          <p:cNvPr id="2" name="Titel 1"/>
          <p:cNvSpPr>
            <a:spLocks noGrp="1"/>
          </p:cNvSpPr>
          <p:nvPr>
            <p:ph type="title"/>
          </p:nvPr>
        </p:nvSpPr>
        <p:spPr bwMode="gray">
          <a:xfrm>
            <a:off x="323850" y="238539"/>
            <a:ext cx="8497092" cy="616455"/>
          </a:xfrm>
        </p:spPr>
        <p:txBody>
          <a:bodyPr anchor="ctr" anchorCtr="0">
            <a:noAutofit/>
          </a:bodyPr>
          <a:lstStyle>
            <a:lvl1pPr>
              <a:lnSpc>
                <a:spcPct val="100000"/>
              </a:lnSpc>
              <a:defRPr/>
            </a:lvl1pPr>
          </a:lstStyle>
          <a:p>
            <a:r>
              <a:rPr lang="de-DE" dirty="0" smtClean="0"/>
              <a:t>Titelmasterformat durch Klicken bearbeiten</a:t>
            </a:r>
            <a:endParaRPr lang="de-DE" dirty="0"/>
          </a:p>
        </p:txBody>
      </p:sp>
      <p:sp>
        <p:nvSpPr>
          <p:cNvPr id="9" name="Textplatzhalter 7"/>
          <p:cNvSpPr>
            <a:spLocks noGrp="1"/>
          </p:cNvSpPr>
          <p:nvPr>
            <p:ph type="body" sz="quarter" idx="13"/>
          </p:nvPr>
        </p:nvSpPr>
        <p:spPr bwMode="gray">
          <a:xfrm>
            <a:off x="323850" y="854994"/>
            <a:ext cx="8496300" cy="336244"/>
          </a:xfrm>
        </p:spPr>
        <p:txBody>
          <a:bodyPr lIns="0" tIns="0" rIns="0" bIns="0" anchor="t" anchorCtr="0">
            <a:noAutofit/>
          </a:bodyPr>
          <a:lstStyle>
            <a:lvl1pPr marL="0" indent="0">
              <a:buNone/>
              <a:defRPr sz="2000"/>
            </a:lvl1pPr>
          </a:lstStyle>
          <a:p>
            <a:pPr lvl="0"/>
            <a:r>
              <a:rPr lang="de-DE" dirty="0" smtClean="0"/>
              <a:t>Textmasterformate durch Klicken bearbeiten</a:t>
            </a:r>
          </a:p>
        </p:txBody>
      </p:sp>
    </p:spTree>
    <p:extLst>
      <p:ext uri="{BB962C8B-B14F-4D97-AF65-F5344CB8AC3E}">
        <p14:creationId xmlns:p14="http://schemas.microsoft.com/office/powerpoint/2010/main" val="4202977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3850" y="238539"/>
            <a:ext cx="8497092" cy="616455"/>
          </a:xfrm>
        </p:spPr>
        <p:txBody>
          <a:bodyPr anchor="ctr" anchorCtr="0">
            <a:noAutofit/>
          </a:bodyPr>
          <a:lstStyle>
            <a:lvl1pPr>
              <a:lnSpc>
                <a:spcPct val="100000"/>
              </a:lnSpc>
              <a:defRPr/>
            </a:lvl1pPr>
          </a:lstStyle>
          <a:p>
            <a:r>
              <a:rPr lang="de-DE" dirty="0" smtClean="0"/>
              <a:t>Titelmasterformat durch Klicken bearbeiten</a:t>
            </a:r>
            <a:endParaRPr lang="de-DE" dirty="0"/>
          </a:p>
        </p:txBody>
      </p:sp>
      <p:sp>
        <p:nvSpPr>
          <p:cNvPr id="3" name="Datumsplatzhalter 2"/>
          <p:cNvSpPr>
            <a:spLocks noGrp="1"/>
          </p:cNvSpPr>
          <p:nvPr>
            <p:ph type="dt" sz="half" idx="10"/>
          </p:nvPr>
        </p:nvSpPr>
        <p:spPr/>
        <p:txBody>
          <a:bodyPr/>
          <a:lstStyle/>
          <a:p>
            <a:fld id="{E373F149-83C4-4179-9681-702531CCFDAC}" type="datetimeFigureOut">
              <a:rPr lang="de-DE" smtClean="0"/>
              <a:pPr/>
              <a:t>05.10.2015</a:t>
            </a:fld>
            <a:endParaRPr lang="de-DE" dirty="0"/>
          </a:p>
        </p:txBody>
      </p:sp>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9DC1E638-3F78-4E0D-883A-B278700C48C0}" type="slidenum">
              <a:rPr lang="de-DE" smtClean="0"/>
              <a:pPr/>
              <a:t>‹Nr.›</a:t>
            </a:fld>
            <a:endParaRPr lang="de-DE" dirty="0"/>
          </a:p>
        </p:txBody>
      </p:sp>
      <p:sp>
        <p:nvSpPr>
          <p:cNvPr id="9" name="Textplatzhalter 7"/>
          <p:cNvSpPr>
            <a:spLocks noGrp="1"/>
          </p:cNvSpPr>
          <p:nvPr>
            <p:ph type="body" sz="quarter" idx="13"/>
          </p:nvPr>
        </p:nvSpPr>
        <p:spPr>
          <a:xfrm>
            <a:off x="323850" y="854994"/>
            <a:ext cx="8496300" cy="336244"/>
          </a:xfrm>
        </p:spPr>
        <p:txBody>
          <a:bodyPr lIns="0" tIns="0" rIns="0" bIns="0" anchor="t" anchorCtr="0">
            <a:noAutofit/>
          </a:bodyPr>
          <a:lstStyle>
            <a:lvl1pPr marL="0" indent="0">
              <a:buNone/>
              <a:defRPr sz="2000"/>
            </a:lvl1pPr>
          </a:lstStyle>
          <a:p>
            <a:pPr lvl="0"/>
            <a:r>
              <a:rPr lang="de-DE" dirty="0" smtClean="0"/>
              <a:t>Textmasterformate durch Klicken bearbeiten</a:t>
            </a:r>
          </a:p>
        </p:txBody>
      </p:sp>
    </p:spTree>
    <p:extLst>
      <p:ext uri="{BB962C8B-B14F-4D97-AF65-F5344CB8AC3E}">
        <p14:creationId xmlns:p14="http://schemas.microsoft.com/office/powerpoint/2010/main" val="3956269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3850" y="238539"/>
            <a:ext cx="8497092" cy="616455"/>
          </a:xfrm>
        </p:spPr>
        <p:txBody>
          <a:bodyPr anchor="ctr" anchorCtr="0">
            <a:noAutofit/>
          </a:bodyPr>
          <a:lstStyle>
            <a:lvl1pPr>
              <a:lnSpc>
                <a:spcPct val="100000"/>
              </a:lnSpc>
              <a:defRPr/>
            </a:lvl1pPr>
          </a:lstStyle>
          <a:p>
            <a:r>
              <a:rPr lang="de-DE" dirty="0" smtClean="0"/>
              <a:t>Titelmasterformat durch Klicken bearbeiten</a:t>
            </a:r>
            <a:endParaRPr lang="de-DE" dirty="0"/>
          </a:p>
        </p:txBody>
      </p:sp>
      <p:sp>
        <p:nvSpPr>
          <p:cNvPr id="3" name="Datumsplatzhalter 2"/>
          <p:cNvSpPr>
            <a:spLocks noGrp="1"/>
          </p:cNvSpPr>
          <p:nvPr>
            <p:ph type="dt" sz="half" idx="10"/>
          </p:nvPr>
        </p:nvSpPr>
        <p:spPr/>
        <p:txBody>
          <a:bodyPr/>
          <a:lstStyle/>
          <a:p>
            <a:fld id="{E373F149-83C4-4179-9681-702531CCFDAC}" type="datetimeFigureOut">
              <a:rPr lang="de-DE" smtClean="0"/>
              <a:pPr/>
              <a:t>05.10.2015</a:t>
            </a:fld>
            <a:endParaRPr lang="de-DE" dirty="0"/>
          </a:p>
        </p:txBody>
      </p:sp>
      <p:sp>
        <p:nvSpPr>
          <p:cNvPr id="4" name="Fußzeilenplatzhalter 3"/>
          <p:cNvSpPr>
            <a:spLocks noGrp="1"/>
          </p:cNvSpPr>
          <p:nvPr>
            <p:ph type="ftr" sz="quarter" idx="11"/>
          </p:nvPr>
        </p:nvSpPr>
        <p:spPr/>
        <p:txBody>
          <a:bodyPr/>
          <a:lstStyle/>
          <a:p>
            <a:endParaRPr lang="de-DE" dirty="0"/>
          </a:p>
        </p:txBody>
      </p:sp>
      <p:sp>
        <p:nvSpPr>
          <p:cNvPr id="5" name="Foliennummernplatzhalter 4"/>
          <p:cNvSpPr>
            <a:spLocks noGrp="1"/>
          </p:cNvSpPr>
          <p:nvPr>
            <p:ph type="sldNum" sz="quarter" idx="12"/>
          </p:nvPr>
        </p:nvSpPr>
        <p:spPr/>
        <p:txBody>
          <a:bodyPr/>
          <a:lstStyle/>
          <a:p>
            <a:fld id="{9DC1E638-3F78-4E0D-883A-B278700C48C0}" type="slidenum">
              <a:rPr lang="de-DE" smtClean="0"/>
              <a:pPr/>
              <a:t>‹Nr.›</a:t>
            </a:fld>
            <a:endParaRPr lang="de-DE" dirty="0"/>
          </a:p>
        </p:txBody>
      </p:sp>
      <p:sp>
        <p:nvSpPr>
          <p:cNvPr id="9" name="Textplatzhalter 7"/>
          <p:cNvSpPr>
            <a:spLocks noGrp="1"/>
          </p:cNvSpPr>
          <p:nvPr>
            <p:ph type="body" sz="quarter" idx="13"/>
          </p:nvPr>
        </p:nvSpPr>
        <p:spPr>
          <a:xfrm>
            <a:off x="323850" y="854994"/>
            <a:ext cx="8496300" cy="336244"/>
          </a:xfrm>
        </p:spPr>
        <p:txBody>
          <a:bodyPr lIns="0" tIns="0" rIns="0" bIns="0" anchor="t" anchorCtr="0">
            <a:noAutofit/>
          </a:bodyPr>
          <a:lstStyle>
            <a:lvl1pPr marL="0" indent="0">
              <a:buNone/>
              <a:defRPr sz="2000"/>
            </a:lvl1pPr>
          </a:lstStyle>
          <a:p>
            <a:pPr lvl="0"/>
            <a:r>
              <a:rPr lang="de-DE" dirty="0" smtClean="0"/>
              <a:t>Textmasterformate durch Klicken bearbeiten</a:t>
            </a:r>
          </a:p>
        </p:txBody>
      </p:sp>
    </p:spTree>
    <p:extLst>
      <p:ext uri="{BB962C8B-B14F-4D97-AF65-F5344CB8AC3E}">
        <p14:creationId xmlns:p14="http://schemas.microsoft.com/office/powerpoint/2010/main" val="69772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 Target="../slides/slide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7" descr="Neutral Abstract 7 V1 FB"/>
          <p:cNvPicPr>
            <a:picLocks noChangeAspect="1" noChangeArrowheads="1"/>
          </p:cNvPicPr>
          <p:nvPr userDrawn="1"/>
        </p:nvPicPr>
        <p:blipFill>
          <a:blip r:embed="rId19">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512" y="531813"/>
            <a:ext cx="9180512" cy="632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28601-A217-48AA-AB71-A4EB9F883361}" type="datetimeFigureOut">
              <a:rPr lang="de-DE" smtClean="0"/>
              <a:t>05.10.2015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7A24F-700E-472A-A690-20BB3AD9C8FD}" type="slidenum">
              <a:rPr lang="de-DE" smtClean="0"/>
              <a:t>‹Nr.›</a:t>
            </a:fld>
            <a:endParaRPr lang="de-DE"/>
          </a:p>
        </p:txBody>
      </p:sp>
      <p:sp>
        <p:nvSpPr>
          <p:cNvPr id="8" name="Auf der gleichen Seite des Rechtecks liegende Ecken abrunden 15">
            <a:hlinkClick r:id="rId20" action="ppaction://hlinksldjump"/>
          </p:cNvPr>
          <p:cNvSpPr>
            <a:spLocks noChangeArrowheads="1"/>
          </p:cNvSpPr>
          <p:nvPr userDrawn="1"/>
        </p:nvSpPr>
        <p:spPr bwMode="gray">
          <a:xfrm>
            <a:off x="0" y="6499225"/>
            <a:ext cx="6770688" cy="358775"/>
          </a:xfrm>
          <a:custGeom>
            <a:avLst/>
            <a:gdLst>
              <a:gd name="T0" fmla="*/ 2147483647 w 1613213"/>
              <a:gd name="T1" fmla="*/ 187333 h 357666"/>
              <a:gd name="T2" fmla="*/ 2147483647 w 1613213"/>
              <a:gd name="T3" fmla="*/ 374666 h 357666"/>
              <a:gd name="T4" fmla="*/ 0 w 1613213"/>
              <a:gd name="T5" fmla="*/ 187333 h 357666"/>
              <a:gd name="T6" fmla="*/ 2147483647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000" b="1" kern="0" dirty="0" smtClean="0">
                <a:solidFill>
                  <a:schemeClr val="accent1">
                    <a:lumMod val="75000"/>
                  </a:schemeClr>
                </a:solidFill>
                <a:latin typeface="Arial" charset="0"/>
                <a:ea typeface="+mn-ea"/>
                <a:cs typeface="Arial" charset="0"/>
              </a:rPr>
              <a:t>Nursing &amp; </a:t>
            </a:r>
            <a:r>
              <a:rPr lang="de-DE" sz="1000" b="1" kern="0" dirty="0" err="1" smtClean="0">
                <a:solidFill>
                  <a:schemeClr val="accent1">
                    <a:lumMod val="75000"/>
                  </a:schemeClr>
                </a:solidFill>
                <a:latin typeface="Arial" charset="0"/>
                <a:ea typeface="+mn-ea"/>
                <a:cs typeface="Arial" charset="0"/>
              </a:rPr>
              <a:t>Health</a:t>
            </a:r>
            <a:r>
              <a:rPr lang="de-DE" sz="1000" b="1" kern="0" dirty="0" smtClean="0">
                <a:solidFill>
                  <a:schemeClr val="accent1">
                    <a:lumMod val="75000"/>
                  </a:schemeClr>
                </a:solidFill>
                <a:latin typeface="Arial" charset="0"/>
                <a:ea typeface="+mn-ea"/>
                <a:cs typeface="Arial" charset="0"/>
              </a:rPr>
              <a:t> Care 2015 </a:t>
            </a:r>
            <a:r>
              <a:rPr lang="de-DE" altLang="de-DE" sz="1000" b="1" noProof="1" smtClean="0">
                <a:solidFill>
                  <a:schemeClr val="bg1">
                    <a:lumMod val="50000"/>
                  </a:schemeClr>
                </a:solidFill>
              </a:rPr>
              <a:t>│ </a:t>
            </a:r>
            <a:r>
              <a:rPr lang="de-DE" sz="1000" b="1" kern="0" dirty="0" err="1" smtClean="0">
                <a:solidFill>
                  <a:schemeClr val="accent1">
                    <a:lumMod val="75000"/>
                  </a:schemeClr>
                </a:solidFill>
              </a:rPr>
              <a:t>October</a:t>
            </a:r>
            <a:r>
              <a:rPr lang="de-DE" sz="1000" b="1" kern="0" dirty="0" smtClean="0">
                <a:solidFill>
                  <a:schemeClr val="accent1">
                    <a:lumMod val="75000"/>
                  </a:schemeClr>
                </a:solidFill>
              </a:rPr>
              <a:t> 05-07</a:t>
            </a:r>
            <a:r>
              <a:rPr lang="de-DE" altLang="de-DE" sz="1000" b="1" noProof="1" smtClean="0">
                <a:solidFill>
                  <a:schemeClr val="bg1">
                    <a:lumMod val="50000"/>
                  </a:schemeClr>
                </a:solidFill>
              </a:rPr>
              <a:t>│</a:t>
            </a:r>
            <a:r>
              <a:rPr lang="de-DE" sz="1000" b="1" kern="0" dirty="0" smtClean="0">
                <a:solidFill>
                  <a:schemeClr val="accent1">
                    <a:lumMod val="75000"/>
                  </a:schemeClr>
                </a:solidFill>
              </a:rPr>
              <a:t>San Francisco, USA</a:t>
            </a:r>
          </a:p>
        </p:txBody>
      </p:sp>
      <p:sp>
        <p:nvSpPr>
          <p:cNvPr id="9" name="Auf der gleichen Seite des Rechtecks liegende Ecken abrunden 15">
            <a:hlinkClick r:id="rId20" action="ppaction://hlinksldjump"/>
          </p:cNvPr>
          <p:cNvSpPr>
            <a:spLocks noChangeArrowheads="1"/>
          </p:cNvSpPr>
          <p:nvPr userDrawn="1"/>
        </p:nvSpPr>
        <p:spPr bwMode="gray">
          <a:xfrm>
            <a:off x="6770688" y="6499225"/>
            <a:ext cx="2379662" cy="358775"/>
          </a:xfrm>
          <a:custGeom>
            <a:avLst/>
            <a:gdLst>
              <a:gd name="T0" fmla="*/ 812597394 w 1613213"/>
              <a:gd name="T1" fmla="*/ 187333 h 357666"/>
              <a:gd name="T2" fmla="*/ 406299103 w 1613213"/>
              <a:gd name="T3" fmla="*/ 374666 h 357666"/>
              <a:gd name="T4" fmla="*/ 0 w 1613213"/>
              <a:gd name="T5" fmla="*/ 187333 h 357666"/>
              <a:gd name="T6" fmla="*/ 406299103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solidFill>
            <a:srgbClr val="336699"/>
          </a:solidFill>
          <a:ln>
            <a:noFill/>
          </a:ln>
          <a:effectLst>
            <a:outerShdw dist="17961" dir="18900000" algn="ctr" rotWithShape="0">
              <a:srgbClr val="000000">
                <a:alpha val="31000"/>
              </a:srgbClr>
            </a:outerShdw>
          </a:effectLst>
          <a:extLst/>
        </p:spPr>
        <p:txBody>
          <a:bodyPr bIns="7200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de-DE" altLang="de-DE" sz="1200" b="1" dirty="0" smtClean="0">
                <a:solidFill>
                  <a:schemeClr val="bg1"/>
                </a:solidFill>
                <a:latin typeface="Calibri" pitchFamily="34" charset="0"/>
              </a:rPr>
              <a:t>Eva</a:t>
            </a:r>
            <a:r>
              <a:rPr lang="de-DE" altLang="de-DE" sz="1200" b="1" baseline="0" dirty="0" smtClean="0">
                <a:solidFill>
                  <a:schemeClr val="bg1"/>
                </a:solidFill>
                <a:latin typeface="Calibri" pitchFamily="34" charset="0"/>
              </a:rPr>
              <a:t> </a:t>
            </a:r>
            <a:r>
              <a:rPr lang="de-DE" altLang="de-DE" sz="1200" b="1" dirty="0" err="1" smtClean="0">
                <a:solidFill>
                  <a:schemeClr val="bg1"/>
                </a:solidFill>
                <a:latin typeface="Calibri" pitchFamily="34" charset="0"/>
              </a:rPr>
              <a:t>Schulc</a:t>
            </a:r>
            <a:r>
              <a:rPr lang="de-DE" altLang="de-DE" sz="1200" b="1" dirty="0" smtClean="0">
                <a:solidFill>
                  <a:schemeClr val="bg1"/>
                </a:solidFill>
                <a:latin typeface="Calibri" pitchFamily="34" charset="0"/>
              </a:rPr>
              <a:t>, 2015</a:t>
            </a:r>
          </a:p>
        </p:txBody>
      </p:sp>
      <p:pic>
        <p:nvPicPr>
          <p:cNvPr id="10" name="Picture 2" descr="Datei:Umit logo.jpg"/>
          <p:cNvPicPr>
            <a:picLocks noChangeAspect="1" noChangeArrowheads="1"/>
          </p:cNvPicPr>
          <p:nvPr userDrawn="1"/>
        </p:nvPicPr>
        <p:blipFill rotWithShape="1">
          <a:blip r:embed="rId21" cstate="print">
            <a:duotone>
              <a:schemeClr val="bg2">
                <a:shade val="45000"/>
                <a:satMod val="135000"/>
              </a:schemeClr>
              <a:prstClr val="white"/>
            </a:duotone>
            <a:extLst>
              <a:ext uri="{BEBA8EAE-BF5A-486C-A8C5-ECC9F3942E4B}">
                <a14:imgProps xmlns:a14="http://schemas.microsoft.com/office/drawing/2010/main">
                  <a14:imgLayer r:embed="rId22">
                    <a14:imgEffect>
                      <a14:backgroundRemoval t="18191" b="81315" l="26776" r="76148"/>
                    </a14:imgEffect>
                  </a14:imgLayer>
                </a14:imgProps>
              </a:ext>
              <a:ext uri="{28A0092B-C50C-407E-A947-70E740481C1C}">
                <a14:useLocalDpi xmlns:a14="http://schemas.microsoft.com/office/drawing/2010/main" val="0"/>
              </a:ext>
            </a:extLst>
          </a:blip>
          <a:srcRect l="20604" t="10301" r="17680" b="10795"/>
          <a:stretch/>
        </p:blipFill>
        <p:spPr bwMode="auto">
          <a:xfrm>
            <a:off x="2193011" y="1196752"/>
            <a:ext cx="4757977" cy="4113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525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5" r:id="rId15"/>
    <p:sldLayoutId id="2147483666" r:id="rId16"/>
    <p:sldLayoutId id="2147483667" r:id="rId17"/>
  </p:sldLayoutIdLst>
  <p:transition spd="slow">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www.presentationload.de/" TargetMode="Externa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slide" Target="slide6.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slide" Target="slide6.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slide" Target="slide6.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chart" Target="../charts/chart6.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slide" Target="slide6.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12.jpeg"/><Relationship Id="rId4" Type="http://schemas.openxmlformats.org/officeDocument/2006/relationships/hyperlink" Target="http://www.presentationload.d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1"/>
          <p:cNvGrpSpPr>
            <a:grpSpLocks/>
          </p:cNvGrpSpPr>
          <p:nvPr/>
        </p:nvGrpSpPr>
        <p:grpSpPr bwMode="auto">
          <a:xfrm>
            <a:off x="0" y="0"/>
            <a:ext cx="9144000" cy="6858000"/>
            <a:chOff x="0" y="0"/>
            <a:chExt cx="9144000" cy="6858000"/>
          </a:xfrm>
        </p:grpSpPr>
        <p:pic>
          <p:nvPicPr>
            <p:cNvPr id="20494" name="Picture 7" descr="Neutral Abstract 7 V1 FB"/>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95" name="Rectangle 8"/>
            <p:cNvSpPr>
              <a:spLocks noChangeArrowheads="1"/>
            </p:cNvSpPr>
            <p:nvPr/>
          </p:nvSpPr>
          <p:spPr bwMode="auto">
            <a:xfrm>
              <a:off x="0" y="4221088"/>
              <a:ext cx="9144000" cy="1581225"/>
            </a:xfrm>
            <a:prstGeom prst="rect">
              <a:avLst/>
            </a:prstGeom>
            <a:solidFill>
              <a:srgbClr val="000000">
                <a:alpha val="29804"/>
              </a:srgbClr>
            </a:solidFill>
            <a:ln w="9525">
              <a:noFill/>
              <a:miter lim="800000"/>
              <a:headEnd/>
              <a:tailEnd/>
            </a:ln>
          </p:spPr>
          <p:txBody>
            <a:bodyPr wrap="none" lIns="720000" anchor="ctr"/>
            <a:lstStyle/>
            <a:p>
              <a:endParaRPr lang="en-GB" sz="2400" b="1" dirty="0" smtClean="0">
                <a:solidFill>
                  <a:schemeClr val="bg1"/>
                </a:solidFill>
              </a:endParaRPr>
            </a:p>
          </p:txBody>
        </p:sp>
      </p:grpSp>
      <p:sp>
        <p:nvSpPr>
          <p:cNvPr id="20" name="Rechteck 19">
            <a:hlinkClick r:id="rId4"/>
          </p:cNvPr>
          <p:cNvSpPr/>
          <p:nvPr/>
        </p:nvSpPr>
        <p:spPr>
          <a:xfrm>
            <a:off x="6877050" y="6276975"/>
            <a:ext cx="2266950" cy="58102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36055" y="2206622"/>
            <a:ext cx="2192329" cy="1654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hteck 2"/>
          <p:cNvSpPr/>
          <p:nvPr/>
        </p:nvSpPr>
        <p:spPr>
          <a:xfrm>
            <a:off x="395536" y="5949280"/>
            <a:ext cx="8496944" cy="800219"/>
          </a:xfrm>
          <a:prstGeom prst="rect">
            <a:avLst/>
          </a:prstGeom>
        </p:spPr>
        <p:txBody>
          <a:bodyPr wrap="square">
            <a:spAutoFit/>
          </a:bodyPr>
          <a:lstStyle/>
          <a:p>
            <a:r>
              <a:rPr lang="en-GB" b="1" dirty="0" smtClean="0">
                <a:solidFill>
                  <a:schemeClr val="bg1"/>
                </a:solidFill>
              </a:rPr>
              <a:t>Ass.-</a:t>
            </a:r>
            <a:r>
              <a:rPr lang="en-GB" b="1" dirty="0" err="1" smtClean="0">
                <a:solidFill>
                  <a:schemeClr val="bg1"/>
                </a:solidFill>
              </a:rPr>
              <a:t>Prof.</a:t>
            </a:r>
            <a:r>
              <a:rPr lang="en-GB" b="1" dirty="0" smtClean="0">
                <a:solidFill>
                  <a:schemeClr val="bg1"/>
                </a:solidFill>
              </a:rPr>
              <a:t> </a:t>
            </a:r>
            <a:r>
              <a:rPr lang="en-GB" b="1" dirty="0" err="1" smtClean="0">
                <a:solidFill>
                  <a:schemeClr val="bg1"/>
                </a:solidFill>
              </a:rPr>
              <a:t>Dr.</a:t>
            </a:r>
            <a:r>
              <a:rPr lang="en-GB" b="1" dirty="0" smtClean="0">
                <a:solidFill>
                  <a:schemeClr val="bg1"/>
                </a:solidFill>
              </a:rPr>
              <a:t> Eva </a:t>
            </a:r>
            <a:r>
              <a:rPr lang="en-GB" b="1" dirty="0" err="1" smtClean="0">
                <a:solidFill>
                  <a:schemeClr val="bg1"/>
                </a:solidFill>
              </a:rPr>
              <a:t>Schulc</a:t>
            </a:r>
            <a:r>
              <a:rPr lang="en-GB" b="1" dirty="0" smtClean="0">
                <a:solidFill>
                  <a:schemeClr val="bg1"/>
                </a:solidFill>
              </a:rPr>
              <a:t>  &amp; Univ.-</a:t>
            </a:r>
            <a:r>
              <a:rPr lang="en-GB" b="1" dirty="0" err="1" smtClean="0">
                <a:solidFill>
                  <a:schemeClr val="bg1"/>
                </a:solidFill>
              </a:rPr>
              <a:t>Prof.</a:t>
            </a:r>
            <a:r>
              <a:rPr lang="en-GB" b="1" dirty="0" smtClean="0">
                <a:solidFill>
                  <a:schemeClr val="bg1"/>
                </a:solidFill>
              </a:rPr>
              <a:t> Christa Them</a:t>
            </a:r>
            <a:r>
              <a:rPr lang="en-GB" b="1" baseline="30000" dirty="0" smtClean="0">
                <a:solidFill>
                  <a:schemeClr val="bg1"/>
                </a:solidFill>
              </a:rPr>
              <a:t> </a:t>
            </a:r>
            <a:br>
              <a:rPr lang="en-GB" b="1" baseline="30000" dirty="0" smtClean="0">
                <a:solidFill>
                  <a:schemeClr val="bg1"/>
                </a:solidFill>
              </a:rPr>
            </a:br>
            <a:r>
              <a:rPr lang="en-GB" sz="1400" b="1" dirty="0" smtClean="0">
                <a:solidFill>
                  <a:schemeClr val="bg1"/>
                </a:solidFill>
              </a:rPr>
              <a:t>UMIT </a:t>
            </a:r>
            <a:r>
              <a:rPr lang="en-US" sz="1400" b="1" dirty="0" smtClean="0">
                <a:solidFill>
                  <a:schemeClr val="bg1"/>
                </a:solidFill>
              </a:rPr>
              <a:t>- </a:t>
            </a:r>
            <a:r>
              <a:rPr lang="en-US" sz="1400" b="1" dirty="0">
                <a:solidFill>
                  <a:schemeClr val="bg1"/>
                </a:solidFill>
              </a:rPr>
              <a:t>The Health &amp; Life Sciences </a:t>
            </a:r>
            <a:r>
              <a:rPr lang="en-US" sz="1400" b="1" dirty="0" smtClean="0">
                <a:solidFill>
                  <a:schemeClr val="bg1"/>
                </a:solidFill>
              </a:rPr>
              <a:t>University in Austria</a:t>
            </a:r>
            <a:endParaRPr lang="en-US" sz="1400" b="1" dirty="0">
              <a:solidFill>
                <a:schemeClr val="bg1"/>
              </a:solidFill>
            </a:endParaRPr>
          </a:p>
          <a:p>
            <a:r>
              <a:rPr lang="de-DE" sz="1400" b="1" dirty="0" smtClean="0">
                <a:solidFill>
                  <a:schemeClr val="bg1"/>
                </a:solidFill>
              </a:rPr>
              <a:t>Institute </a:t>
            </a:r>
            <a:r>
              <a:rPr lang="de-DE" sz="1400" b="1" dirty="0" err="1">
                <a:solidFill>
                  <a:schemeClr val="bg1"/>
                </a:solidFill>
              </a:rPr>
              <a:t>of</a:t>
            </a:r>
            <a:r>
              <a:rPr lang="de-DE" sz="1400" b="1" dirty="0">
                <a:solidFill>
                  <a:schemeClr val="bg1"/>
                </a:solidFill>
              </a:rPr>
              <a:t> Nursing Science &amp; Institute </a:t>
            </a:r>
            <a:r>
              <a:rPr lang="de-DE" sz="1400" b="1" dirty="0" err="1">
                <a:solidFill>
                  <a:schemeClr val="bg1"/>
                </a:solidFill>
              </a:rPr>
              <a:t>of</a:t>
            </a:r>
            <a:r>
              <a:rPr lang="de-DE" sz="1400" b="1" dirty="0">
                <a:solidFill>
                  <a:schemeClr val="bg1"/>
                </a:solidFill>
              </a:rPr>
              <a:t> </a:t>
            </a:r>
            <a:r>
              <a:rPr lang="de-DE" sz="1400" b="1" dirty="0" err="1">
                <a:solidFill>
                  <a:schemeClr val="bg1"/>
                </a:solidFill>
              </a:rPr>
              <a:t>Gerontology</a:t>
            </a:r>
            <a:r>
              <a:rPr lang="de-DE" sz="1400" b="1" dirty="0">
                <a:solidFill>
                  <a:schemeClr val="bg1"/>
                </a:solidFill>
              </a:rPr>
              <a:t> </a:t>
            </a:r>
            <a:r>
              <a:rPr lang="de-DE" sz="1400" b="1" dirty="0" err="1">
                <a:solidFill>
                  <a:schemeClr val="bg1"/>
                </a:solidFill>
              </a:rPr>
              <a:t>and</a:t>
            </a:r>
            <a:r>
              <a:rPr lang="de-DE" sz="1400" b="1" dirty="0">
                <a:solidFill>
                  <a:schemeClr val="bg1"/>
                </a:solidFill>
              </a:rPr>
              <a:t> </a:t>
            </a:r>
            <a:r>
              <a:rPr lang="en-GB" sz="1400" b="1" dirty="0">
                <a:solidFill>
                  <a:schemeClr val="bg1"/>
                </a:solidFill>
              </a:rPr>
              <a:t>Demographic </a:t>
            </a:r>
            <a:r>
              <a:rPr lang="en-GB" sz="1400" b="1" dirty="0" smtClean="0">
                <a:solidFill>
                  <a:schemeClr val="bg1"/>
                </a:solidFill>
              </a:rPr>
              <a:t>Developments</a:t>
            </a:r>
            <a:endParaRPr lang="en-GB" sz="1400" b="1" dirty="0">
              <a:solidFill>
                <a:schemeClr val="bg1"/>
              </a:solidFill>
            </a:endParaRPr>
          </a:p>
        </p:txBody>
      </p:sp>
      <p:sp>
        <p:nvSpPr>
          <p:cNvPr id="11" name="Rectangle 5"/>
          <p:cNvSpPr txBox="1">
            <a:spLocks noChangeArrowheads="1"/>
          </p:cNvSpPr>
          <p:nvPr/>
        </p:nvSpPr>
        <p:spPr bwMode="auto">
          <a:xfrm>
            <a:off x="-1" y="0"/>
            <a:ext cx="9118931" cy="885304"/>
          </a:xfrm>
          <a:prstGeom prst="rect">
            <a:avLst/>
          </a:prstGeom>
          <a:solidFill>
            <a:schemeClr val="bg1"/>
          </a:solidFill>
          <a:ln w="9525">
            <a:noFill/>
            <a:miter lim="800000"/>
            <a:headEnd/>
            <a:tailEnd/>
          </a:ln>
        </p:spPr>
        <p:txBody>
          <a:bodyPr lIns="130046" tIns="65023" rIns="130046" bIns="65023"/>
          <a:lstStyle/>
          <a:p>
            <a:pPr marL="487672" indent="-487672" algn="ctr">
              <a:lnSpc>
                <a:spcPct val="80000"/>
              </a:lnSpc>
              <a:spcBef>
                <a:spcPct val="20000"/>
              </a:spcBef>
              <a:defRPr/>
            </a:pPr>
            <a:r>
              <a:rPr lang="de-DE" b="1" kern="0" dirty="0" smtClean="0">
                <a:solidFill>
                  <a:schemeClr val="accent1">
                    <a:lumMod val="75000"/>
                  </a:schemeClr>
                </a:solidFill>
                <a:latin typeface="+mn-lt"/>
              </a:rPr>
              <a:t>4</a:t>
            </a:r>
            <a:r>
              <a:rPr lang="de-DE" b="1" kern="0" baseline="30000" dirty="0" smtClean="0">
                <a:solidFill>
                  <a:schemeClr val="accent1">
                    <a:lumMod val="75000"/>
                  </a:schemeClr>
                </a:solidFill>
                <a:latin typeface="+mn-lt"/>
              </a:rPr>
              <a:t>nd</a:t>
            </a:r>
            <a:r>
              <a:rPr lang="de-DE" b="1" kern="0" dirty="0" smtClean="0">
                <a:solidFill>
                  <a:schemeClr val="accent1">
                    <a:lumMod val="75000"/>
                  </a:schemeClr>
                </a:solidFill>
                <a:latin typeface="+mn-lt"/>
              </a:rPr>
              <a:t> International Conference on </a:t>
            </a:r>
            <a:r>
              <a:rPr lang="de-DE" sz="2400" b="1" kern="0" dirty="0" smtClean="0">
                <a:solidFill>
                  <a:schemeClr val="accent1">
                    <a:lumMod val="75000"/>
                  </a:schemeClr>
                </a:solidFill>
                <a:latin typeface="+mn-lt"/>
              </a:rPr>
              <a:t>Nursing &amp; </a:t>
            </a:r>
            <a:r>
              <a:rPr lang="de-DE" sz="2400" b="1" kern="0" dirty="0" err="1" smtClean="0">
                <a:solidFill>
                  <a:schemeClr val="accent1">
                    <a:lumMod val="75000"/>
                  </a:schemeClr>
                </a:solidFill>
                <a:latin typeface="+mn-lt"/>
              </a:rPr>
              <a:t>Health</a:t>
            </a:r>
            <a:r>
              <a:rPr lang="de-DE" sz="2400" b="1" kern="0" dirty="0" smtClean="0">
                <a:solidFill>
                  <a:schemeClr val="accent1">
                    <a:lumMod val="75000"/>
                  </a:schemeClr>
                </a:solidFill>
                <a:latin typeface="+mn-lt"/>
              </a:rPr>
              <a:t> Care </a:t>
            </a:r>
          </a:p>
          <a:p>
            <a:pPr marL="487672" indent="-487672" algn="ctr">
              <a:lnSpc>
                <a:spcPct val="80000"/>
              </a:lnSpc>
              <a:spcBef>
                <a:spcPct val="20000"/>
              </a:spcBef>
              <a:defRPr/>
            </a:pPr>
            <a:r>
              <a:rPr lang="de-DE" b="1" kern="0" dirty="0" err="1">
                <a:solidFill>
                  <a:schemeClr val="accent1">
                    <a:lumMod val="75000"/>
                  </a:schemeClr>
                </a:solidFill>
              </a:rPr>
              <a:t>October</a:t>
            </a:r>
            <a:r>
              <a:rPr lang="de-DE" b="1" kern="0" dirty="0">
                <a:solidFill>
                  <a:schemeClr val="accent1">
                    <a:lumMod val="75000"/>
                  </a:schemeClr>
                </a:solidFill>
              </a:rPr>
              <a:t> 05-07, 2015 San Francisco, USA</a:t>
            </a:r>
          </a:p>
          <a:p>
            <a:pPr marL="487672" indent="-487672" algn="ctr">
              <a:lnSpc>
                <a:spcPct val="80000"/>
              </a:lnSpc>
              <a:spcBef>
                <a:spcPct val="20000"/>
              </a:spcBef>
              <a:defRPr/>
            </a:pPr>
            <a:r>
              <a:rPr lang="de-DE" b="1" kern="0" dirty="0" smtClean="0">
                <a:solidFill>
                  <a:schemeClr val="accent1">
                    <a:lumMod val="75000"/>
                  </a:schemeClr>
                </a:solidFill>
                <a:latin typeface="+mn-lt"/>
              </a:rPr>
              <a:t>  </a:t>
            </a:r>
            <a:endParaRPr lang="de-DE" b="1" dirty="0">
              <a:solidFill>
                <a:schemeClr val="accent1">
                  <a:lumMod val="75000"/>
                </a:schemeClr>
              </a:solidFill>
              <a:latin typeface="+mn-lt"/>
            </a:endParaRPr>
          </a:p>
        </p:txBody>
      </p:sp>
      <p:sp>
        <p:nvSpPr>
          <p:cNvPr id="6" name="Rechteck 5"/>
          <p:cNvSpPr/>
          <p:nvPr/>
        </p:nvSpPr>
        <p:spPr>
          <a:xfrm>
            <a:off x="0" y="4221088"/>
            <a:ext cx="9324528" cy="1569660"/>
          </a:xfrm>
          <a:prstGeom prst="rect">
            <a:avLst/>
          </a:prstGeom>
        </p:spPr>
        <p:txBody>
          <a:bodyPr wrap="square">
            <a:spAutoFit/>
          </a:bodyPr>
          <a:lstStyle/>
          <a:p>
            <a:pPr algn="ctr"/>
            <a:r>
              <a:rPr lang="en-US" sz="3200" b="1" dirty="0">
                <a:solidFill>
                  <a:schemeClr val="bg1"/>
                </a:solidFill>
              </a:rPr>
              <a:t>Is the </a:t>
            </a:r>
            <a:r>
              <a:rPr lang="en-US" sz="3200" b="1" dirty="0" err="1" smtClean="0">
                <a:solidFill>
                  <a:schemeClr val="bg1"/>
                </a:solidFill>
              </a:rPr>
              <a:t>Barthel</a:t>
            </a:r>
            <a:r>
              <a:rPr lang="en-US" sz="3200" b="1" dirty="0">
                <a:solidFill>
                  <a:schemeClr val="bg1"/>
                </a:solidFill>
              </a:rPr>
              <a:t> </a:t>
            </a:r>
            <a:r>
              <a:rPr lang="en-US" sz="3200" b="1" dirty="0" smtClean="0">
                <a:solidFill>
                  <a:schemeClr val="bg1"/>
                </a:solidFill>
              </a:rPr>
              <a:t>Index </a:t>
            </a:r>
            <a:r>
              <a:rPr lang="en-US" sz="3200" b="1" dirty="0">
                <a:solidFill>
                  <a:schemeClr val="bg1"/>
                </a:solidFill>
              </a:rPr>
              <a:t>an Adequate Assessment Tool </a:t>
            </a:r>
            <a:endParaRPr lang="en-US" sz="3200" b="1" dirty="0" smtClean="0">
              <a:solidFill>
                <a:schemeClr val="bg1"/>
              </a:solidFill>
            </a:endParaRPr>
          </a:p>
          <a:p>
            <a:pPr algn="ctr"/>
            <a:r>
              <a:rPr lang="en-US" sz="3200" b="1" dirty="0" smtClean="0">
                <a:solidFill>
                  <a:schemeClr val="bg1"/>
                </a:solidFill>
              </a:rPr>
              <a:t>for </a:t>
            </a:r>
            <a:r>
              <a:rPr lang="en-US" sz="3200" b="1" dirty="0">
                <a:solidFill>
                  <a:schemeClr val="bg1"/>
                </a:solidFill>
              </a:rPr>
              <a:t>Identifying a Risk Group </a:t>
            </a:r>
            <a:r>
              <a:rPr lang="en-US" sz="3200" b="1" dirty="0" smtClean="0">
                <a:solidFill>
                  <a:schemeClr val="bg1"/>
                </a:solidFill>
              </a:rPr>
              <a:t>in </a:t>
            </a:r>
            <a:r>
              <a:rPr lang="en-US" sz="3200" b="1" dirty="0">
                <a:solidFill>
                  <a:schemeClr val="bg1"/>
                </a:solidFill>
              </a:rPr>
              <a:t>Elderly People </a:t>
            </a:r>
            <a:endParaRPr lang="en-US" sz="3200" b="1" dirty="0" smtClean="0">
              <a:solidFill>
                <a:schemeClr val="bg1"/>
              </a:solidFill>
            </a:endParaRPr>
          </a:p>
          <a:p>
            <a:pPr algn="ctr"/>
            <a:r>
              <a:rPr lang="en-US" sz="3200" b="1" dirty="0" smtClean="0">
                <a:solidFill>
                  <a:schemeClr val="bg1"/>
                </a:solidFill>
              </a:rPr>
              <a:t>Living </a:t>
            </a:r>
            <a:r>
              <a:rPr lang="en-US" sz="3200" b="1" dirty="0">
                <a:solidFill>
                  <a:schemeClr val="bg1"/>
                </a:solidFill>
              </a:rPr>
              <a:t>at Home?</a:t>
            </a:r>
            <a:endParaRPr lang="de-DE" sz="3200" b="1" dirty="0">
              <a:solidFill>
                <a:schemeClr val="bg1"/>
              </a:solidFill>
            </a:endParaRPr>
          </a:p>
        </p:txBody>
      </p:sp>
      <p:grpSp>
        <p:nvGrpSpPr>
          <p:cNvPr id="5" name="Gruppieren 4"/>
          <p:cNvGrpSpPr/>
          <p:nvPr/>
        </p:nvGrpSpPr>
        <p:grpSpPr>
          <a:xfrm>
            <a:off x="35496" y="44624"/>
            <a:ext cx="9083434" cy="1007563"/>
            <a:chOff x="2321496" y="44624"/>
            <a:chExt cx="9083434" cy="1007563"/>
          </a:xfrm>
        </p:grpSpPr>
        <p:pic>
          <p:nvPicPr>
            <p:cNvPr id="1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1496" y="44624"/>
              <a:ext cx="1944216" cy="764704"/>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30637" y="188640"/>
              <a:ext cx="2574293" cy="86354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409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87624" y="2206622"/>
            <a:ext cx="2164669" cy="1654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l="4721" r="4035"/>
          <a:stretch/>
        </p:blipFill>
        <p:spPr bwMode="auto">
          <a:xfrm>
            <a:off x="3419872" y="2206622"/>
            <a:ext cx="2316469" cy="1654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368670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f der gleichen Seite des Rechtecks liegende Ecken abrunden 12">
            <a:hlinkClick r:id="rId3" action="ppaction://hlinksldjump"/>
          </p:cNvPr>
          <p:cNvSpPr>
            <a:spLocks noChangeArrowheads="1"/>
          </p:cNvSpPr>
          <p:nvPr/>
        </p:nvSpPr>
        <p:spPr bwMode="gray">
          <a:xfrm>
            <a:off x="4079987"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9"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10" name="Auf der gleichen Seite des Rechtecks liegende Ecken abrunden 19"/>
          <p:cNvSpPr>
            <a:spLocks noChangeArrowheads="1"/>
          </p:cNvSpPr>
          <p:nvPr/>
        </p:nvSpPr>
        <p:spPr bwMode="gray">
          <a:xfrm>
            <a:off x="492125" y="109538"/>
            <a:ext cx="194247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smtClean="0">
                <a:solidFill>
                  <a:srgbClr val="FFFFFF"/>
                </a:solidFill>
              </a:rPr>
              <a:t>Background</a:t>
            </a:r>
            <a:endParaRPr lang="de-DE" altLang="de-DE" sz="1400" b="1" dirty="0">
              <a:solidFill>
                <a:srgbClr val="FFFFFF"/>
              </a:solidFill>
            </a:endParaRPr>
          </a:p>
        </p:txBody>
      </p:sp>
      <p:sp>
        <p:nvSpPr>
          <p:cNvPr id="7"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14" name="Auf der gleichen Seite des Rechtecks liegende Ecken abrunden 13">
            <a:hlinkClick r:id="rId4" action="ppaction://hlinksldjump"/>
          </p:cNvPr>
          <p:cNvSpPr>
            <a:spLocks noChangeArrowheads="1"/>
          </p:cNvSpPr>
          <p:nvPr/>
        </p:nvSpPr>
        <p:spPr bwMode="gray">
          <a:xfrm>
            <a:off x="2434604"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15" name="_text"/>
          <p:cNvSpPr txBox="1">
            <a:spLocks/>
          </p:cNvSpPr>
          <p:nvPr/>
        </p:nvSpPr>
        <p:spPr bwMode="gray">
          <a:xfrm>
            <a:off x="469589" y="1844824"/>
            <a:ext cx="8259380" cy="4104456"/>
          </a:xfrm>
          <a:prstGeom prst="rect">
            <a:avLst/>
          </a:prstGeom>
          <a:noFill/>
          <a:effectLst/>
        </p:spPr>
        <p:txBody>
          <a:bodyPr vert="horz" lIns="144000" tIns="144000" rIns="144000" bIns="144000" rtlCol="0">
            <a:noAutofit/>
          </a:bodyPr>
          <a:lstStyle/>
          <a:p>
            <a:pPr marL="358775" lvl="0">
              <a:lnSpc>
                <a:spcPct val="95000"/>
              </a:lnSpc>
              <a:spcAft>
                <a:spcPts val="800"/>
              </a:spcAft>
              <a:buClr>
                <a:schemeClr val="tx1">
                  <a:lumMod val="50000"/>
                  <a:lumOff val="50000"/>
                </a:schemeClr>
              </a:buClr>
              <a:buSzPct val="80000"/>
              <a:defRPr/>
            </a:pPr>
            <a:endParaRPr lang="en-US" sz="2000" dirty="0" smtClean="0">
              <a:solidFill>
                <a:schemeClr val="accent1">
                  <a:lumMod val="75000"/>
                </a:schemeClr>
              </a:solidFill>
            </a:endParaRPr>
          </a:p>
          <a:p>
            <a:pPr marL="358775" lvl="0"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400" b="1" dirty="0" smtClean="0">
                <a:solidFill>
                  <a:schemeClr val="accent1">
                    <a:lumMod val="75000"/>
                  </a:schemeClr>
                </a:solidFill>
              </a:rPr>
              <a:t>Long-standing </a:t>
            </a:r>
            <a:r>
              <a:rPr lang="en-US" sz="2400" b="1" dirty="0">
                <a:solidFill>
                  <a:schemeClr val="accent1">
                    <a:lumMod val="75000"/>
                  </a:schemeClr>
                </a:solidFill>
              </a:rPr>
              <a:t>public health policy </a:t>
            </a:r>
            <a:r>
              <a:rPr lang="en-US" sz="2400" b="1" dirty="0" smtClean="0">
                <a:solidFill>
                  <a:schemeClr val="accent1">
                    <a:lumMod val="75000"/>
                  </a:schemeClr>
                </a:solidFill>
              </a:rPr>
              <a:t>goal </a:t>
            </a:r>
            <a:r>
              <a:rPr lang="en-US" sz="1200" b="1" dirty="0" smtClean="0">
                <a:solidFill>
                  <a:schemeClr val="accent1">
                    <a:lumMod val="75000"/>
                  </a:schemeClr>
                </a:solidFill>
              </a:rPr>
              <a:t>[3] </a:t>
            </a:r>
          </a:p>
          <a:p>
            <a:pPr marL="358775" lvl="0">
              <a:lnSpc>
                <a:spcPct val="95000"/>
              </a:lnSpc>
              <a:spcAft>
                <a:spcPts val="800"/>
              </a:spcAft>
              <a:buClr>
                <a:schemeClr val="tx1">
                  <a:lumMod val="50000"/>
                  <a:lumOff val="50000"/>
                </a:schemeClr>
              </a:buClr>
              <a:buSzPct val="80000"/>
              <a:defRPr/>
            </a:pPr>
            <a:r>
              <a:rPr lang="en-US" sz="2000" dirty="0" smtClean="0">
                <a:solidFill>
                  <a:schemeClr val="accent1">
                    <a:lumMod val="75000"/>
                  </a:schemeClr>
                </a:solidFill>
              </a:rPr>
              <a:t>Health </a:t>
            </a:r>
            <a:r>
              <a:rPr lang="en-US" sz="2000" dirty="0">
                <a:solidFill>
                  <a:schemeClr val="accent1">
                    <a:lumMod val="75000"/>
                  </a:schemeClr>
                </a:solidFill>
              </a:rPr>
              <a:t>promotion and measures to prevent or reduce functional decline in elderly people in </a:t>
            </a:r>
            <a:r>
              <a:rPr lang="en-US" sz="2000" dirty="0" smtClean="0">
                <a:solidFill>
                  <a:schemeClr val="accent1">
                    <a:lumMod val="75000"/>
                  </a:schemeClr>
                </a:solidFill>
              </a:rPr>
              <a:t>Europe</a:t>
            </a:r>
          </a:p>
          <a:p>
            <a:pPr marL="358775" lvl="0">
              <a:lnSpc>
                <a:spcPct val="95000"/>
              </a:lnSpc>
              <a:spcAft>
                <a:spcPts val="800"/>
              </a:spcAft>
              <a:buClr>
                <a:schemeClr val="tx1">
                  <a:lumMod val="50000"/>
                  <a:lumOff val="50000"/>
                </a:schemeClr>
              </a:buClr>
              <a:buSzPct val="80000"/>
              <a:defRPr/>
            </a:pPr>
            <a:endParaRPr lang="en-US" sz="2000" dirty="0" smtClean="0">
              <a:solidFill>
                <a:schemeClr val="accent1">
                  <a:lumMod val="75000"/>
                </a:schemeClr>
              </a:solidFill>
            </a:endParaRPr>
          </a:p>
          <a:p>
            <a:pPr marL="342900" lvl="0"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400" b="1" dirty="0" smtClean="0">
                <a:solidFill>
                  <a:schemeClr val="accent1">
                    <a:lumMod val="75000"/>
                  </a:schemeClr>
                </a:solidFill>
              </a:rPr>
              <a:t>Identification </a:t>
            </a:r>
            <a:r>
              <a:rPr lang="en-US" sz="2400" b="1" dirty="0">
                <a:solidFill>
                  <a:schemeClr val="accent1">
                    <a:lumMod val="75000"/>
                  </a:schemeClr>
                </a:solidFill>
              </a:rPr>
              <a:t>of risk groups </a:t>
            </a:r>
            <a:r>
              <a:rPr lang="en-US" sz="2400" b="1" dirty="0" smtClean="0">
                <a:solidFill>
                  <a:schemeClr val="accent1">
                    <a:lumMod val="75000"/>
                  </a:schemeClr>
                </a:solidFill>
              </a:rPr>
              <a:t>as an </a:t>
            </a:r>
            <a:r>
              <a:rPr lang="en-US" sz="2400" b="1" dirty="0">
                <a:solidFill>
                  <a:schemeClr val="accent1">
                    <a:lumMod val="75000"/>
                  </a:schemeClr>
                </a:solidFill>
              </a:rPr>
              <a:t>important strategy </a:t>
            </a:r>
            <a:endParaRPr lang="en-US" sz="2400" b="1" dirty="0" smtClean="0">
              <a:solidFill>
                <a:schemeClr val="accent1">
                  <a:lumMod val="75000"/>
                </a:schemeClr>
              </a:solidFill>
            </a:endParaRPr>
          </a:p>
          <a:p>
            <a:pPr marL="358775">
              <a:lnSpc>
                <a:spcPct val="95000"/>
              </a:lnSpc>
              <a:spcAft>
                <a:spcPts val="800"/>
              </a:spcAft>
              <a:buClr>
                <a:schemeClr val="tx1">
                  <a:lumMod val="50000"/>
                  <a:lumOff val="50000"/>
                </a:schemeClr>
              </a:buClr>
              <a:buSzPct val="80000"/>
              <a:defRPr/>
            </a:pPr>
            <a:r>
              <a:rPr lang="en-US" sz="2000" dirty="0">
                <a:solidFill>
                  <a:schemeClr val="accent1">
                    <a:lumMod val="75000"/>
                  </a:schemeClr>
                </a:solidFill>
              </a:rPr>
              <a:t>B</a:t>
            </a:r>
            <a:r>
              <a:rPr lang="en-US" sz="2000" dirty="0" smtClean="0">
                <a:solidFill>
                  <a:schemeClr val="accent1">
                    <a:lumMod val="75000"/>
                  </a:schemeClr>
                </a:solidFill>
              </a:rPr>
              <a:t>asis </a:t>
            </a:r>
            <a:r>
              <a:rPr lang="en-US" sz="2000" dirty="0">
                <a:solidFill>
                  <a:schemeClr val="accent1">
                    <a:lumMod val="75000"/>
                  </a:schemeClr>
                </a:solidFill>
              </a:rPr>
              <a:t>for assessing the need of care and assistance  - especially  in the domestic setting by district </a:t>
            </a:r>
            <a:r>
              <a:rPr lang="en-US" sz="2000" dirty="0" smtClean="0">
                <a:solidFill>
                  <a:schemeClr val="accent1">
                    <a:lumMod val="75000"/>
                  </a:schemeClr>
                </a:solidFill>
              </a:rPr>
              <a:t>nurses</a:t>
            </a:r>
            <a:endParaRPr lang="en-GB" sz="2000" dirty="0">
              <a:solidFill>
                <a:schemeClr val="accent1">
                  <a:lumMod val="75000"/>
                </a:schemeClr>
              </a:solidFill>
            </a:endParaRPr>
          </a:p>
        </p:txBody>
      </p:sp>
      <p:sp>
        <p:nvSpPr>
          <p:cNvPr id="16" name="Rectangle 2"/>
          <p:cNvSpPr txBox="1">
            <a:spLocks noChangeArrowheads="1"/>
          </p:cNvSpPr>
          <p:nvPr/>
        </p:nvSpPr>
        <p:spPr bwMode="gray">
          <a:xfrm>
            <a:off x="395388" y="649336"/>
            <a:ext cx="8497092" cy="10908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chemeClr val="accent1">
                    <a:lumMod val="75000"/>
                  </a:schemeClr>
                </a:solidFill>
              </a:rPr>
              <a:t>Functional Decline in Europe</a:t>
            </a:r>
            <a:endParaRPr lang="de-DE" sz="3200" noProof="1">
              <a:solidFill>
                <a:schemeClr val="accent1">
                  <a:lumMod val="75000"/>
                </a:schemeClr>
              </a:solidFill>
            </a:endParaRPr>
          </a:p>
        </p:txBody>
      </p:sp>
      <p:sp>
        <p:nvSpPr>
          <p:cNvPr id="17" name="Rectangle 4"/>
          <p:cNvSpPr>
            <a:spLocks noChangeArrowheads="1"/>
          </p:cNvSpPr>
          <p:nvPr/>
        </p:nvSpPr>
        <p:spPr bwMode="gray">
          <a:xfrm>
            <a:off x="513847" y="1414041"/>
            <a:ext cx="7344815" cy="358775"/>
          </a:xfrm>
          <a:prstGeom prst="rect">
            <a:avLst/>
          </a:prstGeom>
          <a:noFill/>
          <a:ln w="9525">
            <a:noFill/>
            <a:miter lim="800000"/>
            <a:headEnd/>
            <a:tailEnd/>
          </a:ln>
        </p:spPr>
        <p:txBody>
          <a:bodyPr lIns="0" tIns="0" rIns="0" bIns="0" anchor="ctr"/>
          <a:lstStyle/>
          <a:p>
            <a:pPr defTabSz="801688" eaLnBrk="0" hangingPunct="0"/>
            <a:r>
              <a:rPr lang="de-DE" sz="2000" noProof="1" smtClean="0">
                <a:solidFill>
                  <a:schemeClr val="accent1">
                    <a:lumMod val="75000"/>
                  </a:schemeClr>
                </a:solidFill>
              </a:rPr>
              <a:t>Facts &amp; Strategies</a:t>
            </a:r>
            <a:endParaRPr lang="de-DE" sz="2000" noProof="1">
              <a:solidFill>
                <a:schemeClr val="accent1">
                  <a:lumMod val="75000"/>
                </a:schemeClr>
              </a:solidFill>
            </a:endParaRPr>
          </a:p>
        </p:txBody>
      </p:sp>
    </p:spTree>
    <p:extLst>
      <p:ext uri="{BB962C8B-B14F-4D97-AF65-F5344CB8AC3E}">
        <p14:creationId xmlns:p14="http://schemas.microsoft.com/office/powerpoint/2010/main" val="41991410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f der gleichen Seite des Rechtecks liegende Ecken abrunden 12">
            <a:hlinkClick r:id="rId3" action="ppaction://hlinksldjump"/>
          </p:cNvPr>
          <p:cNvSpPr>
            <a:spLocks noChangeArrowheads="1"/>
          </p:cNvSpPr>
          <p:nvPr/>
        </p:nvSpPr>
        <p:spPr bwMode="gray">
          <a:xfrm>
            <a:off x="4079987"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9"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10" name="Auf der gleichen Seite des Rechtecks liegende Ecken abrunden 19"/>
          <p:cNvSpPr>
            <a:spLocks noChangeArrowheads="1"/>
          </p:cNvSpPr>
          <p:nvPr/>
        </p:nvSpPr>
        <p:spPr bwMode="gray">
          <a:xfrm>
            <a:off x="492125" y="109538"/>
            <a:ext cx="194247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smtClean="0">
                <a:solidFill>
                  <a:srgbClr val="FFFFFF"/>
                </a:solidFill>
              </a:rPr>
              <a:t>Background</a:t>
            </a:r>
            <a:endParaRPr lang="de-DE" altLang="de-DE" sz="1400" b="1" dirty="0">
              <a:solidFill>
                <a:srgbClr val="FFFFFF"/>
              </a:solidFill>
            </a:endParaRPr>
          </a:p>
        </p:txBody>
      </p:sp>
      <p:sp>
        <p:nvSpPr>
          <p:cNvPr id="7"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14" name="Auf der gleichen Seite des Rechtecks liegende Ecken abrunden 13">
            <a:hlinkClick r:id="rId4" action="ppaction://hlinksldjump"/>
          </p:cNvPr>
          <p:cNvSpPr>
            <a:spLocks noChangeArrowheads="1"/>
          </p:cNvSpPr>
          <p:nvPr/>
        </p:nvSpPr>
        <p:spPr bwMode="gray">
          <a:xfrm>
            <a:off x="2434604"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16" name="Rectangle 2"/>
          <p:cNvSpPr txBox="1">
            <a:spLocks noChangeArrowheads="1"/>
          </p:cNvSpPr>
          <p:nvPr/>
        </p:nvSpPr>
        <p:spPr bwMode="gray">
          <a:xfrm>
            <a:off x="395388" y="649336"/>
            <a:ext cx="8497092" cy="10908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chemeClr val="accent1">
                    <a:lumMod val="75000"/>
                  </a:schemeClr>
                </a:solidFill>
              </a:rPr>
              <a:t>Functional Decline</a:t>
            </a:r>
            <a:endParaRPr lang="de-DE" sz="3200" noProof="1">
              <a:solidFill>
                <a:schemeClr val="accent1">
                  <a:lumMod val="75000"/>
                </a:schemeClr>
              </a:solidFill>
            </a:endParaRPr>
          </a:p>
        </p:txBody>
      </p:sp>
      <p:sp>
        <p:nvSpPr>
          <p:cNvPr id="17" name="Rectangle 4"/>
          <p:cNvSpPr>
            <a:spLocks noChangeArrowheads="1"/>
          </p:cNvSpPr>
          <p:nvPr/>
        </p:nvSpPr>
        <p:spPr bwMode="gray">
          <a:xfrm>
            <a:off x="513847" y="1414041"/>
            <a:ext cx="7344815" cy="358775"/>
          </a:xfrm>
          <a:prstGeom prst="rect">
            <a:avLst/>
          </a:prstGeom>
          <a:noFill/>
          <a:ln w="9525">
            <a:noFill/>
            <a:miter lim="800000"/>
            <a:headEnd/>
            <a:tailEnd/>
          </a:ln>
        </p:spPr>
        <p:txBody>
          <a:bodyPr lIns="0" tIns="0" rIns="0" bIns="0" anchor="ctr"/>
          <a:lstStyle/>
          <a:p>
            <a:pPr defTabSz="801688" eaLnBrk="0" hangingPunct="0"/>
            <a:r>
              <a:rPr lang="de-DE" sz="2000" noProof="1" smtClean="0">
                <a:solidFill>
                  <a:schemeClr val="accent1">
                    <a:lumMod val="75000"/>
                  </a:schemeClr>
                </a:solidFill>
              </a:rPr>
              <a:t>Explanation &amp; Consequences</a:t>
            </a:r>
            <a:endParaRPr lang="de-DE" sz="2000" noProof="1">
              <a:solidFill>
                <a:schemeClr val="accent1">
                  <a:lumMod val="75000"/>
                </a:schemeClr>
              </a:solidFill>
            </a:endParaRPr>
          </a:p>
        </p:txBody>
      </p:sp>
      <p:sp>
        <p:nvSpPr>
          <p:cNvPr id="11" name="_text"/>
          <p:cNvSpPr txBox="1">
            <a:spLocks/>
          </p:cNvSpPr>
          <p:nvPr/>
        </p:nvSpPr>
        <p:spPr bwMode="gray">
          <a:xfrm>
            <a:off x="442311" y="2084407"/>
            <a:ext cx="8259380" cy="4160412"/>
          </a:xfrm>
          <a:prstGeom prst="rect">
            <a:avLst/>
          </a:prstGeom>
          <a:noFill/>
          <a:effectLst/>
        </p:spPr>
        <p:txBody>
          <a:bodyPr vert="horz" lIns="144000" tIns="144000" rIns="144000" bIns="144000" rtlCol="0">
            <a:noAutofit/>
          </a:bodyPr>
          <a:lstStyle/>
          <a:p>
            <a:pPr marL="457200" lvl="0" indent="-4572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 the loss of independence in self-care activities (ADLs) or a deterioration thereof </a:t>
            </a:r>
            <a:r>
              <a:rPr lang="en-US" sz="1200" b="1" dirty="0" smtClean="0">
                <a:solidFill>
                  <a:schemeClr val="accent1">
                    <a:lumMod val="75000"/>
                  </a:schemeClr>
                </a:solidFill>
              </a:rPr>
              <a:t>[8]</a:t>
            </a:r>
            <a:r>
              <a:rPr lang="en-US" sz="2800" b="1" dirty="0" smtClean="0">
                <a:solidFill>
                  <a:schemeClr val="accent1">
                    <a:lumMod val="75000"/>
                  </a:schemeClr>
                </a:solidFill>
              </a:rPr>
              <a:t>. </a:t>
            </a:r>
          </a:p>
          <a:p>
            <a:pPr marL="457200" lvl="0" indent="-457200">
              <a:lnSpc>
                <a:spcPct val="95000"/>
              </a:lnSpc>
              <a:spcAft>
                <a:spcPts val="800"/>
              </a:spcAft>
              <a:buClr>
                <a:schemeClr val="tx1">
                  <a:lumMod val="50000"/>
                  <a:lumOff val="50000"/>
                </a:schemeClr>
              </a:buClr>
              <a:buSzPct val="80000"/>
              <a:buFont typeface="Arial" panose="020B0604020202020204" pitchFamily="34" charset="0"/>
              <a:buChar char="•"/>
              <a:defRPr/>
            </a:pPr>
            <a:endParaRPr lang="en-US" sz="2800" b="1" dirty="0" smtClean="0">
              <a:solidFill>
                <a:schemeClr val="accent1">
                  <a:lumMod val="75000"/>
                </a:schemeClr>
              </a:solidFill>
            </a:endParaRPr>
          </a:p>
          <a:p>
            <a:pPr marL="457200" lvl="0" indent="-4572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Consequences </a:t>
            </a:r>
            <a:r>
              <a:rPr lang="en-US" sz="1200" b="1" dirty="0" smtClean="0">
                <a:solidFill>
                  <a:schemeClr val="accent1">
                    <a:lumMod val="75000"/>
                  </a:schemeClr>
                </a:solidFill>
              </a:rPr>
              <a:t>[</a:t>
            </a:r>
            <a:r>
              <a:rPr lang="en-US" sz="1200" b="1" dirty="0">
                <a:solidFill>
                  <a:schemeClr val="accent1">
                    <a:lumMod val="75000"/>
                  </a:schemeClr>
                </a:solidFill>
              </a:rPr>
              <a:t>9,10</a:t>
            </a:r>
            <a:r>
              <a:rPr lang="en-US" sz="1200" b="1" dirty="0" smtClean="0">
                <a:solidFill>
                  <a:schemeClr val="accent1">
                    <a:lumMod val="75000"/>
                  </a:schemeClr>
                </a:solidFill>
              </a:rPr>
              <a:t>]</a:t>
            </a:r>
            <a:r>
              <a:rPr lang="en-US" sz="2800" b="1" dirty="0" smtClean="0">
                <a:solidFill>
                  <a:schemeClr val="accent1">
                    <a:lumMod val="75000"/>
                  </a:schemeClr>
                </a:solidFill>
              </a:rPr>
              <a:t> </a:t>
            </a:r>
          </a:p>
          <a:p>
            <a:pPr marL="914400" lvl="1" indent="-457200">
              <a:lnSpc>
                <a:spcPct val="95000"/>
              </a:lnSpc>
              <a:spcAft>
                <a:spcPts val="800"/>
              </a:spcAft>
              <a:buClr>
                <a:schemeClr val="tx1">
                  <a:lumMod val="50000"/>
                  <a:lumOff val="50000"/>
                </a:schemeClr>
              </a:buClr>
              <a:buSzPct val="80000"/>
              <a:buFont typeface="Courier New" panose="02070309020205020404" pitchFamily="49" charset="0"/>
              <a:buChar char="o"/>
              <a:defRPr/>
            </a:pPr>
            <a:r>
              <a:rPr lang="en-US" sz="2800" dirty="0" smtClean="0">
                <a:solidFill>
                  <a:schemeClr val="accent1">
                    <a:lumMod val="75000"/>
                  </a:schemeClr>
                </a:solidFill>
              </a:rPr>
              <a:t>Prolonged hospital stays </a:t>
            </a:r>
          </a:p>
          <a:p>
            <a:pPr marL="914400" lvl="1" indent="-457200">
              <a:lnSpc>
                <a:spcPct val="95000"/>
              </a:lnSpc>
              <a:spcAft>
                <a:spcPts val="800"/>
              </a:spcAft>
              <a:buClr>
                <a:schemeClr val="tx1">
                  <a:lumMod val="50000"/>
                  <a:lumOff val="50000"/>
                </a:schemeClr>
              </a:buClr>
              <a:buSzPct val="80000"/>
              <a:buFont typeface="Courier New" panose="02070309020205020404" pitchFamily="49" charset="0"/>
              <a:buChar char="o"/>
              <a:defRPr/>
            </a:pPr>
            <a:r>
              <a:rPr lang="en-US" sz="2800" dirty="0" smtClean="0">
                <a:solidFill>
                  <a:schemeClr val="accent1">
                    <a:lumMod val="75000"/>
                  </a:schemeClr>
                </a:solidFill>
              </a:rPr>
              <a:t>Nursing </a:t>
            </a:r>
            <a:r>
              <a:rPr lang="en-US" sz="2800" dirty="0">
                <a:solidFill>
                  <a:schemeClr val="accent1">
                    <a:lumMod val="75000"/>
                  </a:schemeClr>
                </a:solidFill>
              </a:rPr>
              <a:t>home </a:t>
            </a:r>
            <a:r>
              <a:rPr lang="en-US" sz="2800" dirty="0" smtClean="0">
                <a:solidFill>
                  <a:schemeClr val="accent1">
                    <a:lumMod val="75000"/>
                  </a:schemeClr>
                </a:solidFill>
              </a:rPr>
              <a:t>placement </a:t>
            </a:r>
          </a:p>
          <a:p>
            <a:pPr marL="914400" lvl="1" indent="-457200">
              <a:lnSpc>
                <a:spcPct val="95000"/>
              </a:lnSpc>
              <a:spcAft>
                <a:spcPts val="800"/>
              </a:spcAft>
              <a:buClr>
                <a:schemeClr val="tx1">
                  <a:lumMod val="50000"/>
                  <a:lumOff val="50000"/>
                </a:schemeClr>
              </a:buClr>
              <a:buSzPct val="80000"/>
              <a:buFont typeface="Courier New" panose="02070309020205020404" pitchFamily="49" charset="0"/>
              <a:buChar char="o"/>
              <a:defRPr/>
            </a:pPr>
            <a:r>
              <a:rPr lang="en-US" sz="2800" dirty="0" smtClean="0">
                <a:solidFill>
                  <a:schemeClr val="accent1">
                    <a:lumMod val="75000"/>
                  </a:schemeClr>
                </a:solidFill>
              </a:rPr>
              <a:t>Hospital readmissions </a:t>
            </a:r>
          </a:p>
          <a:p>
            <a:pPr marL="914400" lvl="1" indent="-457200">
              <a:lnSpc>
                <a:spcPct val="95000"/>
              </a:lnSpc>
              <a:spcAft>
                <a:spcPts val="800"/>
              </a:spcAft>
              <a:buClr>
                <a:schemeClr val="tx1">
                  <a:lumMod val="50000"/>
                  <a:lumOff val="50000"/>
                </a:schemeClr>
              </a:buClr>
              <a:buSzPct val="80000"/>
              <a:buFont typeface="Courier New" panose="02070309020205020404" pitchFamily="49" charset="0"/>
              <a:buChar char="o"/>
              <a:defRPr/>
            </a:pPr>
            <a:r>
              <a:rPr lang="en-US" sz="2800" dirty="0">
                <a:solidFill>
                  <a:schemeClr val="accent1">
                    <a:lumMod val="75000"/>
                  </a:schemeClr>
                </a:solidFill>
              </a:rPr>
              <a:t>I</a:t>
            </a:r>
            <a:r>
              <a:rPr lang="en-US" sz="2800" dirty="0" smtClean="0">
                <a:solidFill>
                  <a:schemeClr val="accent1">
                    <a:lumMod val="75000"/>
                  </a:schemeClr>
                </a:solidFill>
              </a:rPr>
              <a:t>ncreasing mortality</a:t>
            </a:r>
            <a:endParaRPr lang="en-GB" sz="1400" i="1" dirty="0" smtClean="0">
              <a:solidFill>
                <a:schemeClr val="accent1">
                  <a:lumMod val="75000"/>
                </a:schemeClr>
              </a:solidFill>
            </a:endParaRPr>
          </a:p>
        </p:txBody>
      </p:sp>
    </p:spTree>
    <p:extLst>
      <p:ext uri="{BB962C8B-B14F-4D97-AF65-F5344CB8AC3E}">
        <p14:creationId xmlns:p14="http://schemas.microsoft.com/office/powerpoint/2010/main" val="305804392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f der gleichen Seite des Rechtecks liegende Ecken abrunden 12">
            <a:hlinkClick r:id="rId3" action="ppaction://hlinksldjump"/>
          </p:cNvPr>
          <p:cNvSpPr>
            <a:spLocks noChangeArrowheads="1"/>
          </p:cNvSpPr>
          <p:nvPr/>
        </p:nvSpPr>
        <p:spPr bwMode="gray">
          <a:xfrm>
            <a:off x="4079987"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9"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10" name="Auf der gleichen Seite des Rechtecks liegende Ecken abrunden 19"/>
          <p:cNvSpPr>
            <a:spLocks noChangeArrowheads="1"/>
          </p:cNvSpPr>
          <p:nvPr/>
        </p:nvSpPr>
        <p:spPr bwMode="gray">
          <a:xfrm>
            <a:off x="492125" y="109538"/>
            <a:ext cx="194247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smtClean="0">
                <a:solidFill>
                  <a:srgbClr val="FFFFFF"/>
                </a:solidFill>
              </a:rPr>
              <a:t>Background</a:t>
            </a:r>
            <a:endParaRPr lang="de-DE" altLang="de-DE" sz="1400" b="1" dirty="0">
              <a:solidFill>
                <a:srgbClr val="FFFFFF"/>
              </a:solidFill>
            </a:endParaRPr>
          </a:p>
        </p:txBody>
      </p:sp>
      <p:sp>
        <p:nvSpPr>
          <p:cNvPr id="7"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14" name="Auf der gleichen Seite des Rechtecks liegende Ecken abrunden 13">
            <a:hlinkClick r:id="rId4" action="ppaction://hlinksldjump"/>
          </p:cNvPr>
          <p:cNvSpPr>
            <a:spLocks noChangeArrowheads="1"/>
          </p:cNvSpPr>
          <p:nvPr/>
        </p:nvSpPr>
        <p:spPr bwMode="gray">
          <a:xfrm>
            <a:off x="2434604"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16" name="Rectangle 2"/>
          <p:cNvSpPr txBox="1">
            <a:spLocks noChangeArrowheads="1"/>
          </p:cNvSpPr>
          <p:nvPr/>
        </p:nvSpPr>
        <p:spPr bwMode="gray">
          <a:xfrm>
            <a:off x="395388" y="502618"/>
            <a:ext cx="8497092" cy="10908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err="1" smtClean="0">
                <a:solidFill>
                  <a:schemeClr val="accent1">
                    <a:lumMod val="75000"/>
                  </a:schemeClr>
                </a:solidFill>
              </a:rPr>
              <a:t>Barthel</a:t>
            </a:r>
            <a:r>
              <a:rPr lang="en-US" sz="3200" b="1" dirty="0" smtClean="0">
                <a:solidFill>
                  <a:schemeClr val="accent1">
                    <a:lumMod val="75000"/>
                  </a:schemeClr>
                </a:solidFill>
              </a:rPr>
              <a:t> Index</a:t>
            </a:r>
            <a:endParaRPr lang="de-DE" sz="3200" noProof="1">
              <a:solidFill>
                <a:schemeClr val="accent1">
                  <a:lumMod val="75000"/>
                </a:schemeClr>
              </a:solidFill>
            </a:endParaRPr>
          </a:p>
        </p:txBody>
      </p:sp>
      <p:sp>
        <p:nvSpPr>
          <p:cNvPr id="17" name="Rectangle 4"/>
          <p:cNvSpPr>
            <a:spLocks noChangeArrowheads="1"/>
          </p:cNvSpPr>
          <p:nvPr/>
        </p:nvSpPr>
        <p:spPr bwMode="gray">
          <a:xfrm>
            <a:off x="478079" y="1254869"/>
            <a:ext cx="7344815" cy="358775"/>
          </a:xfrm>
          <a:prstGeom prst="rect">
            <a:avLst/>
          </a:prstGeom>
          <a:noFill/>
          <a:ln w="9525">
            <a:noFill/>
            <a:miter lim="800000"/>
            <a:headEnd/>
            <a:tailEnd/>
          </a:ln>
        </p:spPr>
        <p:txBody>
          <a:bodyPr lIns="0" tIns="0" rIns="0" bIns="0" anchor="ctr"/>
          <a:lstStyle/>
          <a:p>
            <a:r>
              <a:rPr lang="en-US" sz="2000" dirty="0">
                <a:solidFill>
                  <a:schemeClr val="accent1">
                    <a:lumMod val="75000"/>
                  </a:schemeClr>
                </a:solidFill>
              </a:rPr>
              <a:t>International </a:t>
            </a:r>
            <a:r>
              <a:rPr lang="en-US" sz="2000" dirty="0" smtClean="0">
                <a:solidFill>
                  <a:schemeClr val="accent1">
                    <a:lumMod val="75000"/>
                  </a:schemeClr>
                </a:solidFill>
              </a:rPr>
              <a:t>View &amp; Scientific Reputation</a:t>
            </a:r>
            <a:endParaRPr lang="de-DE" sz="2000" noProof="1">
              <a:solidFill>
                <a:schemeClr val="accent1">
                  <a:lumMod val="75000"/>
                </a:schemeClr>
              </a:solidFill>
            </a:endParaRPr>
          </a:p>
        </p:txBody>
      </p:sp>
      <p:sp>
        <p:nvSpPr>
          <p:cNvPr id="11" name="_text"/>
          <p:cNvSpPr txBox="1">
            <a:spLocks/>
          </p:cNvSpPr>
          <p:nvPr/>
        </p:nvSpPr>
        <p:spPr bwMode="gray">
          <a:xfrm>
            <a:off x="492125" y="1700808"/>
            <a:ext cx="8450169" cy="4608512"/>
          </a:xfrm>
          <a:prstGeom prst="rect">
            <a:avLst/>
          </a:prstGeom>
          <a:noFill/>
          <a:effectLst/>
        </p:spPr>
        <p:txBody>
          <a:bodyPr vert="horz" lIns="144000" tIns="144000" rIns="144000" bIns="144000" rtlCol="0">
            <a:noAutofit/>
          </a:bodyPr>
          <a:lstStyle/>
          <a:p>
            <a:pPr marL="342900"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Internationally </a:t>
            </a:r>
            <a:r>
              <a:rPr lang="en-US" sz="2800" b="1" dirty="0">
                <a:solidFill>
                  <a:schemeClr val="accent1">
                    <a:lumMod val="75000"/>
                  </a:schemeClr>
                </a:solidFill>
              </a:rPr>
              <a:t>standardized ADL assessment tool worth over the past 50 </a:t>
            </a:r>
            <a:r>
              <a:rPr lang="en-US" sz="2800" b="1" dirty="0" smtClean="0">
                <a:solidFill>
                  <a:schemeClr val="accent1">
                    <a:lumMod val="75000"/>
                  </a:schemeClr>
                </a:solidFill>
              </a:rPr>
              <a:t>years</a:t>
            </a:r>
          </a:p>
          <a:p>
            <a:pPr marL="342900" lvl="0"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Translation </a:t>
            </a:r>
            <a:r>
              <a:rPr lang="en-US" sz="2800" b="1" dirty="0">
                <a:solidFill>
                  <a:schemeClr val="accent1">
                    <a:lumMod val="75000"/>
                  </a:schemeClr>
                </a:solidFill>
              </a:rPr>
              <a:t>into eight languages </a:t>
            </a:r>
            <a:r>
              <a:rPr lang="en-US" sz="1200" b="1" dirty="0">
                <a:solidFill>
                  <a:schemeClr val="accent1">
                    <a:lumMod val="75000"/>
                  </a:schemeClr>
                </a:solidFill>
              </a:rPr>
              <a:t>[14</a:t>
            </a:r>
            <a:r>
              <a:rPr lang="en-US" sz="1200" b="1" dirty="0" smtClean="0">
                <a:solidFill>
                  <a:schemeClr val="accent1">
                    <a:lumMod val="75000"/>
                  </a:schemeClr>
                </a:solidFill>
              </a:rPr>
              <a:t>]</a:t>
            </a:r>
          </a:p>
          <a:p>
            <a:pPr marL="342900" lvl="0"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Primarily </a:t>
            </a:r>
            <a:r>
              <a:rPr lang="en-US" sz="2800" b="1" dirty="0">
                <a:solidFill>
                  <a:schemeClr val="accent1">
                    <a:lumMod val="75000"/>
                  </a:schemeClr>
                </a:solidFill>
              </a:rPr>
              <a:t>used in acute care and in the rehabilitation of stroke patients </a:t>
            </a:r>
            <a:r>
              <a:rPr lang="en-US" sz="1200" b="1" dirty="0">
                <a:solidFill>
                  <a:schemeClr val="accent1">
                    <a:lumMod val="75000"/>
                  </a:schemeClr>
                </a:solidFill>
              </a:rPr>
              <a:t>[</a:t>
            </a:r>
            <a:r>
              <a:rPr lang="en-US" sz="1200" b="1" dirty="0" smtClean="0">
                <a:solidFill>
                  <a:schemeClr val="accent1">
                    <a:lumMod val="75000"/>
                  </a:schemeClr>
                </a:solidFill>
              </a:rPr>
              <a:t>15]</a:t>
            </a:r>
          </a:p>
          <a:p>
            <a:pPr marL="342900" lvl="0" indent="-342900">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High </a:t>
            </a:r>
            <a:r>
              <a:rPr lang="en-US" sz="2800" b="1" dirty="0">
                <a:solidFill>
                  <a:schemeClr val="accent1">
                    <a:lumMod val="75000"/>
                  </a:schemeClr>
                </a:solidFill>
              </a:rPr>
              <a:t>Reliability &amp; Validity </a:t>
            </a:r>
          </a:p>
          <a:p>
            <a:pPr lvl="2" indent="-457200">
              <a:buFont typeface="Courier New" panose="02070309020205020404" pitchFamily="49" charset="0"/>
              <a:buChar char="o"/>
            </a:pPr>
            <a:r>
              <a:rPr lang="en-US" sz="1600" dirty="0" smtClean="0">
                <a:solidFill>
                  <a:schemeClr val="accent1">
                    <a:lumMod val="75000"/>
                  </a:schemeClr>
                </a:solidFill>
              </a:rPr>
              <a:t>Interrater </a:t>
            </a:r>
            <a:r>
              <a:rPr lang="en-US" sz="1600" dirty="0">
                <a:solidFill>
                  <a:schemeClr val="accent1">
                    <a:lumMod val="75000"/>
                  </a:schemeClr>
                </a:solidFill>
              </a:rPr>
              <a:t>reliability between two nurses in the total BI  = Spearman  r=.98) &amp;  </a:t>
            </a:r>
            <a:r>
              <a:rPr lang="de-DE" sz="1600" dirty="0" smtClean="0">
                <a:solidFill>
                  <a:schemeClr val="accent1">
                    <a:lumMod val="75000"/>
                  </a:schemeClr>
                </a:solidFill>
              </a:rPr>
              <a:t>all individual </a:t>
            </a:r>
            <a:r>
              <a:rPr lang="de-DE" sz="1600" dirty="0" err="1">
                <a:solidFill>
                  <a:schemeClr val="accent1">
                    <a:lumMod val="75000"/>
                  </a:schemeClr>
                </a:solidFill>
              </a:rPr>
              <a:t>activities</a:t>
            </a:r>
            <a:r>
              <a:rPr lang="de-DE" sz="1600" dirty="0">
                <a:solidFill>
                  <a:schemeClr val="accent1">
                    <a:lumMod val="75000"/>
                  </a:schemeClr>
                </a:solidFill>
              </a:rPr>
              <a:t> </a:t>
            </a:r>
            <a:r>
              <a:rPr lang="en-US" sz="1600" dirty="0">
                <a:solidFill>
                  <a:schemeClr val="accent1">
                    <a:lumMod val="75000"/>
                  </a:schemeClr>
                </a:solidFill>
              </a:rPr>
              <a:t> = kappa higher to .89 </a:t>
            </a:r>
            <a:r>
              <a:rPr lang="en-US" sz="1200" dirty="0">
                <a:solidFill>
                  <a:schemeClr val="accent1">
                    <a:lumMod val="75000"/>
                  </a:schemeClr>
                </a:solidFill>
              </a:rPr>
              <a:t>[</a:t>
            </a:r>
            <a:r>
              <a:rPr lang="en-US" sz="1200" dirty="0" smtClean="0">
                <a:solidFill>
                  <a:schemeClr val="accent1">
                    <a:lumMod val="75000"/>
                  </a:schemeClr>
                </a:solidFill>
              </a:rPr>
              <a:t>15</a:t>
            </a:r>
            <a:r>
              <a:rPr lang="en-US" sz="1600" dirty="0" smtClean="0">
                <a:solidFill>
                  <a:schemeClr val="accent1">
                    <a:lumMod val="75000"/>
                  </a:schemeClr>
                </a:solidFill>
              </a:rPr>
              <a:t>] </a:t>
            </a:r>
            <a:endParaRPr lang="en-US" sz="1600" b="1" dirty="0" smtClean="0">
              <a:solidFill>
                <a:schemeClr val="accent1">
                  <a:lumMod val="75000"/>
                </a:schemeClr>
              </a:solidFill>
            </a:endParaRPr>
          </a:p>
          <a:p>
            <a:pPr lvl="2" indent="-457200">
              <a:buFont typeface="Courier New" panose="02070309020205020404" pitchFamily="49" charset="0"/>
              <a:buChar char="o"/>
            </a:pPr>
            <a:r>
              <a:rPr lang="de-DE" sz="1600" dirty="0" err="1" smtClean="0">
                <a:solidFill>
                  <a:schemeClr val="accent1">
                    <a:lumMod val="75000"/>
                  </a:schemeClr>
                </a:solidFill>
              </a:rPr>
              <a:t>Predicts</a:t>
            </a:r>
            <a:r>
              <a:rPr lang="de-DE" sz="1600" dirty="0" smtClean="0">
                <a:solidFill>
                  <a:schemeClr val="accent1">
                    <a:lumMod val="75000"/>
                  </a:schemeClr>
                </a:solidFill>
              </a:rPr>
              <a:t> </a:t>
            </a:r>
            <a:r>
              <a:rPr lang="de-DE" sz="1600" dirty="0" err="1">
                <a:solidFill>
                  <a:schemeClr val="accent1">
                    <a:lumMod val="75000"/>
                  </a:schemeClr>
                </a:solidFill>
              </a:rPr>
              <a:t>outcomes</a:t>
            </a:r>
            <a:r>
              <a:rPr lang="de-DE" sz="1600" dirty="0">
                <a:solidFill>
                  <a:schemeClr val="accent1">
                    <a:lumMod val="75000"/>
                  </a:schemeClr>
                </a:solidFill>
              </a:rPr>
              <a:t> </a:t>
            </a:r>
            <a:r>
              <a:rPr lang="de-DE" sz="1600" dirty="0" err="1">
                <a:solidFill>
                  <a:schemeClr val="accent1">
                    <a:lumMod val="75000"/>
                  </a:schemeClr>
                </a:solidFill>
              </a:rPr>
              <a:t>of</a:t>
            </a:r>
            <a:r>
              <a:rPr lang="de-DE" sz="1600" dirty="0">
                <a:solidFill>
                  <a:schemeClr val="accent1">
                    <a:lumMod val="75000"/>
                  </a:schemeClr>
                </a:solidFill>
              </a:rPr>
              <a:t> </a:t>
            </a:r>
            <a:r>
              <a:rPr lang="de-DE" sz="1600" dirty="0" err="1">
                <a:solidFill>
                  <a:schemeClr val="accent1">
                    <a:lumMod val="75000"/>
                  </a:schemeClr>
                </a:solidFill>
              </a:rPr>
              <a:t>rehabilitation</a:t>
            </a:r>
            <a:r>
              <a:rPr lang="de-DE" sz="1600" dirty="0">
                <a:solidFill>
                  <a:schemeClr val="accent1">
                    <a:lumMod val="75000"/>
                  </a:schemeClr>
                </a:solidFill>
              </a:rPr>
              <a:t> </a:t>
            </a:r>
            <a:r>
              <a:rPr lang="de-DE" sz="1600" dirty="0" err="1">
                <a:solidFill>
                  <a:schemeClr val="accent1">
                    <a:lumMod val="75000"/>
                  </a:schemeClr>
                </a:solidFill>
              </a:rPr>
              <a:t>and</a:t>
            </a:r>
            <a:r>
              <a:rPr lang="de-DE" sz="1600" dirty="0">
                <a:solidFill>
                  <a:schemeClr val="accent1">
                    <a:lumMod val="75000"/>
                  </a:schemeClr>
                </a:solidFill>
              </a:rPr>
              <a:t> </a:t>
            </a:r>
            <a:r>
              <a:rPr lang="de-DE" sz="1600" dirty="0" err="1">
                <a:solidFill>
                  <a:schemeClr val="accent1">
                    <a:lumMod val="75000"/>
                  </a:schemeClr>
                </a:solidFill>
              </a:rPr>
              <a:t>progress</a:t>
            </a:r>
            <a:r>
              <a:rPr lang="de-DE" sz="1600" dirty="0">
                <a:solidFill>
                  <a:schemeClr val="accent1">
                    <a:lumMod val="75000"/>
                  </a:schemeClr>
                </a:solidFill>
              </a:rPr>
              <a:t> </a:t>
            </a:r>
            <a:r>
              <a:rPr lang="en-US" sz="1200" dirty="0">
                <a:solidFill>
                  <a:schemeClr val="accent1">
                    <a:lumMod val="75000"/>
                  </a:schemeClr>
                </a:solidFill>
              </a:rPr>
              <a:t>[</a:t>
            </a:r>
            <a:r>
              <a:rPr lang="en-US" sz="1200" dirty="0" smtClean="0">
                <a:solidFill>
                  <a:schemeClr val="accent1">
                    <a:lumMod val="75000"/>
                  </a:schemeClr>
                </a:solidFill>
              </a:rPr>
              <a:t>15]</a:t>
            </a:r>
            <a:r>
              <a:rPr lang="de-DE" sz="1600" dirty="0" smtClean="0">
                <a:solidFill>
                  <a:schemeClr val="accent1">
                    <a:lumMod val="75000"/>
                  </a:schemeClr>
                </a:solidFill>
              </a:rPr>
              <a:t>, </a:t>
            </a:r>
            <a:r>
              <a:rPr lang="de-DE" sz="1600" dirty="0" err="1" smtClean="0">
                <a:solidFill>
                  <a:schemeClr val="accent1">
                    <a:lumMod val="75000"/>
                  </a:schemeClr>
                </a:solidFill>
              </a:rPr>
              <a:t>Scores</a:t>
            </a:r>
            <a:r>
              <a:rPr lang="de-DE" sz="1600" dirty="0" smtClean="0">
                <a:solidFill>
                  <a:schemeClr val="accent1">
                    <a:lumMod val="75000"/>
                  </a:schemeClr>
                </a:solidFill>
              </a:rPr>
              <a:t> </a:t>
            </a:r>
            <a:r>
              <a:rPr lang="de-DE" sz="1600" dirty="0" err="1">
                <a:solidFill>
                  <a:schemeClr val="accent1">
                    <a:lumMod val="75000"/>
                  </a:schemeClr>
                </a:solidFill>
              </a:rPr>
              <a:t>found</a:t>
            </a:r>
            <a:r>
              <a:rPr lang="de-DE" sz="1600" dirty="0">
                <a:solidFill>
                  <a:schemeClr val="accent1">
                    <a:lumMod val="75000"/>
                  </a:schemeClr>
                </a:solidFill>
              </a:rPr>
              <a:t> </a:t>
            </a:r>
            <a:r>
              <a:rPr lang="de-DE" sz="1600" dirty="0" err="1">
                <a:solidFill>
                  <a:schemeClr val="accent1">
                    <a:lumMod val="75000"/>
                  </a:schemeClr>
                </a:solidFill>
              </a:rPr>
              <a:t>to</a:t>
            </a:r>
            <a:r>
              <a:rPr lang="de-DE" sz="1600" dirty="0">
                <a:solidFill>
                  <a:schemeClr val="accent1">
                    <a:lumMod val="75000"/>
                  </a:schemeClr>
                </a:solidFill>
              </a:rPr>
              <a:t> </a:t>
            </a:r>
            <a:r>
              <a:rPr lang="de-DE" sz="1600" dirty="0" err="1">
                <a:solidFill>
                  <a:schemeClr val="accent1">
                    <a:lumMod val="75000"/>
                  </a:schemeClr>
                </a:solidFill>
              </a:rPr>
              <a:t>agree</a:t>
            </a:r>
            <a:r>
              <a:rPr lang="de-DE" sz="1600" dirty="0">
                <a:solidFill>
                  <a:schemeClr val="accent1">
                    <a:lumMod val="75000"/>
                  </a:schemeClr>
                </a:solidFill>
              </a:rPr>
              <a:t> </a:t>
            </a:r>
            <a:r>
              <a:rPr lang="de-DE" sz="1600" dirty="0" err="1">
                <a:solidFill>
                  <a:schemeClr val="accent1">
                    <a:lumMod val="75000"/>
                  </a:schemeClr>
                </a:solidFill>
              </a:rPr>
              <a:t>with</a:t>
            </a:r>
            <a:r>
              <a:rPr lang="de-DE" sz="1600" dirty="0">
                <a:solidFill>
                  <a:schemeClr val="accent1">
                    <a:lumMod val="75000"/>
                  </a:schemeClr>
                </a:solidFill>
              </a:rPr>
              <a:t> </a:t>
            </a:r>
            <a:r>
              <a:rPr lang="de-DE" sz="1600" dirty="0" err="1">
                <a:solidFill>
                  <a:schemeClr val="accent1">
                    <a:lumMod val="75000"/>
                  </a:schemeClr>
                </a:solidFill>
              </a:rPr>
              <a:t>other</a:t>
            </a:r>
            <a:r>
              <a:rPr lang="de-DE" sz="1600" dirty="0">
                <a:solidFill>
                  <a:schemeClr val="accent1">
                    <a:lumMod val="75000"/>
                  </a:schemeClr>
                </a:solidFill>
              </a:rPr>
              <a:t> </a:t>
            </a:r>
            <a:r>
              <a:rPr lang="de-DE" sz="1600" dirty="0" err="1">
                <a:solidFill>
                  <a:schemeClr val="accent1">
                    <a:lumMod val="75000"/>
                  </a:schemeClr>
                </a:solidFill>
              </a:rPr>
              <a:t>measures</a:t>
            </a:r>
            <a:r>
              <a:rPr lang="de-DE" sz="1600" dirty="0">
                <a:solidFill>
                  <a:schemeClr val="accent1">
                    <a:lumMod val="75000"/>
                  </a:schemeClr>
                </a:solidFill>
              </a:rPr>
              <a:t> </a:t>
            </a:r>
            <a:r>
              <a:rPr lang="de-DE" sz="1600" dirty="0" err="1">
                <a:solidFill>
                  <a:schemeClr val="accent1">
                    <a:lumMod val="75000"/>
                  </a:schemeClr>
                </a:solidFill>
              </a:rPr>
              <a:t>of</a:t>
            </a:r>
            <a:r>
              <a:rPr lang="de-DE" sz="1600" dirty="0">
                <a:solidFill>
                  <a:schemeClr val="accent1">
                    <a:lumMod val="75000"/>
                  </a:schemeClr>
                </a:solidFill>
              </a:rPr>
              <a:t> </a:t>
            </a:r>
            <a:r>
              <a:rPr lang="de-DE" sz="1600" dirty="0" err="1">
                <a:solidFill>
                  <a:schemeClr val="accent1">
                    <a:lumMod val="75000"/>
                  </a:schemeClr>
                </a:solidFill>
              </a:rPr>
              <a:t>physical</a:t>
            </a:r>
            <a:r>
              <a:rPr lang="de-DE" sz="1600" dirty="0">
                <a:solidFill>
                  <a:schemeClr val="accent1">
                    <a:lumMod val="75000"/>
                  </a:schemeClr>
                </a:solidFill>
              </a:rPr>
              <a:t> </a:t>
            </a:r>
            <a:r>
              <a:rPr lang="de-DE" sz="1600" dirty="0" err="1">
                <a:solidFill>
                  <a:schemeClr val="accent1">
                    <a:lumMod val="75000"/>
                  </a:schemeClr>
                </a:solidFill>
              </a:rPr>
              <a:t>disability</a:t>
            </a:r>
            <a:r>
              <a:rPr lang="de-DE" sz="1600" dirty="0">
                <a:solidFill>
                  <a:schemeClr val="accent1">
                    <a:lumMod val="75000"/>
                  </a:schemeClr>
                </a:solidFill>
              </a:rPr>
              <a:t> </a:t>
            </a:r>
            <a:r>
              <a:rPr lang="de-DE" sz="1200" dirty="0">
                <a:solidFill>
                  <a:schemeClr val="accent1">
                    <a:lumMod val="75000"/>
                  </a:schemeClr>
                </a:solidFill>
              </a:rPr>
              <a:t>[11,12</a:t>
            </a:r>
            <a:r>
              <a:rPr lang="de-DE" sz="1200" dirty="0" smtClean="0">
                <a:solidFill>
                  <a:schemeClr val="accent1">
                    <a:lumMod val="75000"/>
                  </a:schemeClr>
                </a:solidFill>
              </a:rPr>
              <a:t>], </a:t>
            </a:r>
            <a:r>
              <a:rPr lang="de-DE" sz="1600" dirty="0" err="1" smtClean="0">
                <a:solidFill>
                  <a:schemeClr val="accent1">
                    <a:lumMod val="75000"/>
                  </a:schemeClr>
                </a:solidFill>
              </a:rPr>
              <a:t>Compared</a:t>
            </a:r>
            <a:r>
              <a:rPr lang="de-DE" sz="1600" dirty="0" smtClean="0">
                <a:solidFill>
                  <a:schemeClr val="accent1">
                    <a:lumMod val="75000"/>
                  </a:schemeClr>
                </a:solidFill>
              </a:rPr>
              <a:t> </a:t>
            </a:r>
            <a:r>
              <a:rPr lang="de-DE" sz="1600" dirty="0" err="1">
                <a:solidFill>
                  <a:schemeClr val="accent1">
                    <a:lumMod val="75000"/>
                  </a:schemeClr>
                </a:solidFill>
              </a:rPr>
              <a:t>with</a:t>
            </a:r>
            <a:r>
              <a:rPr lang="de-DE" sz="1600" dirty="0">
                <a:solidFill>
                  <a:schemeClr val="accent1">
                    <a:lumMod val="75000"/>
                  </a:schemeClr>
                </a:solidFill>
              </a:rPr>
              <a:t> </a:t>
            </a:r>
            <a:r>
              <a:rPr lang="de-DE" sz="1600" dirty="0" err="1">
                <a:solidFill>
                  <a:schemeClr val="accent1">
                    <a:lumMod val="75000"/>
                  </a:schemeClr>
                </a:solidFill>
              </a:rPr>
              <a:t>other</a:t>
            </a:r>
            <a:r>
              <a:rPr lang="de-DE" sz="1600" dirty="0">
                <a:solidFill>
                  <a:schemeClr val="accent1">
                    <a:lumMod val="75000"/>
                  </a:schemeClr>
                </a:solidFill>
              </a:rPr>
              <a:t> ADL </a:t>
            </a:r>
            <a:r>
              <a:rPr lang="de-DE" sz="1600" dirty="0" err="1">
                <a:solidFill>
                  <a:schemeClr val="accent1">
                    <a:lumMod val="75000"/>
                  </a:schemeClr>
                </a:solidFill>
              </a:rPr>
              <a:t>assessment</a:t>
            </a:r>
            <a:r>
              <a:rPr lang="de-DE" sz="1600" dirty="0">
                <a:solidFill>
                  <a:schemeClr val="accent1">
                    <a:lumMod val="75000"/>
                  </a:schemeClr>
                </a:solidFill>
              </a:rPr>
              <a:t> </a:t>
            </a:r>
            <a:r>
              <a:rPr lang="de-DE" sz="1600" dirty="0" err="1" smtClean="0">
                <a:solidFill>
                  <a:schemeClr val="accent1">
                    <a:lumMod val="75000"/>
                  </a:schemeClr>
                </a:solidFill>
              </a:rPr>
              <a:t>scores</a:t>
            </a:r>
            <a:r>
              <a:rPr lang="de-DE" sz="1600" dirty="0" smtClean="0">
                <a:solidFill>
                  <a:schemeClr val="accent1">
                    <a:lumMod val="75000"/>
                  </a:schemeClr>
                </a:solidFill>
              </a:rPr>
              <a:t>, </a:t>
            </a:r>
            <a:r>
              <a:rPr lang="de-DE" sz="1600" dirty="0" err="1" smtClean="0">
                <a:solidFill>
                  <a:schemeClr val="accent1">
                    <a:lumMod val="75000"/>
                  </a:schemeClr>
                </a:solidFill>
              </a:rPr>
              <a:t>Predicts</a:t>
            </a:r>
            <a:r>
              <a:rPr lang="de-DE" sz="1600" dirty="0" smtClean="0">
                <a:solidFill>
                  <a:schemeClr val="accent1">
                    <a:lumMod val="75000"/>
                  </a:schemeClr>
                </a:solidFill>
              </a:rPr>
              <a:t> </a:t>
            </a:r>
            <a:r>
              <a:rPr lang="de-DE" sz="1600" dirty="0" err="1">
                <a:solidFill>
                  <a:schemeClr val="accent1">
                    <a:lumMod val="75000"/>
                  </a:schemeClr>
                </a:solidFill>
              </a:rPr>
              <a:t>discharge</a:t>
            </a:r>
            <a:r>
              <a:rPr lang="de-DE" sz="1600" dirty="0">
                <a:solidFill>
                  <a:schemeClr val="accent1">
                    <a:lumMod val="75000"/>
                  </a:schemeClr>
                </a:solidFill>
              </a:rPr>
              <a:t> </a:t>
            </a:r>
            <a:r>
              <a:rPr lang="de-DE" sz="1600" dirty="0" err="1">
                <a:solidFill>
                  <a:schemeClr val="accent1">
                    <a:lumMod val="75000"/>
                  </a:schemeClr>
                </a:solidFill>
              </a:rPr>
              <a:t>home</a:t>
            </a:r>
            <a:r>
              <a:rPr lang="de-DE" sz="1600" dirty="0">
                <a:solidFill>
                  <a:schemeClr val="accent1">
                    <a:lumMod val="75000"/>
                  </a:schemeClr>
                </a:solidFill>
              </a:rPr>
              <a:t> </a:t>
            </a:r>
            <a:r>
              <a:rPr lang="de-DE" sz="1200" dirty="0">
                <a:solidFill>
                  <a:schemeClr val="accent1">
                    <a:lumMod val="75000"/>
                  </a:schemeClr>
                </a:solidFill>
              </a:rPr>
              <a:t>[9,10]</a:t>
            </a:r>
          </a:p>
        </p:txBody>
      </p:sp>
    </p:spTree>
    <p:extLst>
      <p:ext uri="{BB962C8B-B14F-4D97-AF65-F5344CB8AC3E}">
        <p14:creationId xmlns:p14="http://schemas.microsoft.com/office/powerpoint/2010/main" val="348635707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f der gleichen Seite des Rechtecks liegende Ecken abrunden 12">
            <a:hlinkClick r:id="rId3" action="ppaction://hlinksldjump"/>
          </p:cNvPr>
          <p:cNvSpPr>
            <a:spLocks noChangeArrowheads="1"/>
          </p:cNvSpPr>
          <p:nvPr/>
        </p:nvSpPr>
        <p:spPr bwMode="gray">
          <a:xfrm>
            <a:off x="4079987"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9"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10" name="Auf der gleichen Seite des Rechtecks liegende Ecken abrunden 19"/>
          <p:cNvSpPr>
            <a:spLocks noChangeArrowheads="1"/>
          </p:cNvSpPr>
          <p:nvPr/>
        </p:nvSpPr>
        <p:spPr bwMode="gray">
          <a:xfrm>
            <a:off x="492125" y="109538"/>
            <a:ext cx="194247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smtClean="0">
                <a:solidFill>
                  <a:srgbClr val="FFFFFF"/>
                </a:solidFill>
              </a:rPr>
              <a:t>Background</a:t>
            </a:r>
            <a:endParaRPr lang="de-DE" altLang="de-DE" sz="1400" b="1" dirty="0">
              <a:solidFill>
                <a:srgbClr val="FFFFFF"/>
              </a:solidFill>
            </a:endParaRPr>
          </a:p>
        </p:txBody>
      </p:sp>
      <p:sp>
        <p:nvSpPr>
          <p:cNvPr id="7"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14" name="Auf der gleichen Seite des Rechtecks liegende Ecken abrunden 13">
            <a:hlinkClick r:id="rId4" action="ppaction://hlinksldjump"/>
          </p:cNvPr>
          <p:cNvSpPr>
            <a:spLocks noChangeArrowheads="1"/>
          </p:cNvSpPr>
          <p:nvPr/>
        </p:nvSpPr>
        <p:spPr bwMode="gray">
          <a:xfrm>
            <a:off x="2434604"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16" name="Rectangle 2"/>
          <p:cNvSpPr txBox="1">
            <a:spLocks noChangeArrowheads="1"/>
          </p:cNvSpPr>
          <p:nvPr/>
        </p:nvSpPr>
        <p:spPr bwMode="gray">
          <a:xfrm>
            <a:off x="395388" y="502618"/>
            <a:ext cx="8497092" cy="10908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err="1" smtClean="0">
                <a:solidFill>
                  <a:schemeClr val="accent1">
                    <a:lumMod val="75000"/>
                  </a:schemeClr>
                </a:solidFill>
              </a:rPr>
              <a:t>Barthel</a:t>
            </a:r>
            <a:r>
              <a:rPr lang="en-US" sz="3200" b="1" dirty="0" smtClean="0">
                <a:solidFill>
                  <a:schemeClr val="accent1">
                    <a:lumMod val="75000"/>
                  </a:schemeClr>
                </a:solidFill>
              </a:rPr>
              <a:t> Index</a:t>
            </a:r>
            <a:endParaRPr lang="de-DE" sz="3200" noProof="1">
              <a:solidFill>
                <a:schemeClr val="accent1">
                  <a:lumMod val="75000"/>
                </a:schemeClr>
              </a:solidFill>
            </a:endParaRPr>
          </a:p>
        </p:txBody>
      </p:sp>
      <p:sp>
        <p:nvSpPr>
          <p:cNvPr id="17" name="Rectangle 4"/>
          <p:cNvSpPr>
            <a:spLocks noChangeArrowheads="1"/>
          </p:cNvSpPr>
          <p:nvPr/>
        </p:nvSpPr>
        <p:spPr bwMode="gray">
          <a:xfrm>
            <a:off x="478079" y="1254869"/>
            <a:ext cx="7344815" cy="358775"/>
          </a:xfrm>
          <a:prstGeom prst="rect">
            <a:avLst/>
          </a:prstGeom>
          <a:noFill/>
          <a:ln w="9525">
            <a:noFill/>
            <a:miter lim="800000"/>
            <a:headEnd/>
            <a:tailEnd/>
          </a:ln>
        </p:spPr>
        <p:txBody>
          <a:bodyPr lIns="0" tIns="0" rIns="0" bIns="0" anchor="ctr"/>
          <a:lstStyle/>
          <a:p>
            <a:r>
              <a:rPr lang="en-US" sz="2000" dirty="0">
                <a:solidFill>
                  <a:schemeClr val="accent1">
                    <a:lumMod val="75000"/>
                  </a:schemeClr>
                </a:solidFill>
              </a:rPr>
              <a:t>Explanation of the Term</a:t>
            </a:r>
            <a:endParaRPr lang="de-DE" sz="2000" noProof="1">
              <a:solidFill>
                <a:schemeClr val="accent1">
                  <a:lumMod val="75000"/>
                </a:schemeClr>
              </a:solidFill>
            </a:endParaRPr>
          </a:p>
        </p:txBody>
      </p:sp>
      <p:sp>
        <p:nvSpPr>
          <p:cNvPr id="11" name="_text"/>
          <p:cNvSpPr txBox="1">
            <a:spLocks/>
          </p:cNvSpPr>
          <p:nvPr/>
        </p:nvSpPr>
        <p:spPr bwMode="gray">
          <a:xfrm>
            <a:off x="370303" y="1696641"/>
            <a:ext cx="8450169" cy="3954215"/>
          </a:xfrm>
          <a:prstGeom prst="rect">
            <a:avLst/>
          </a:prstGeom>
          <a:noFill/>
          <a:effectLst/>
        </p:spPr>
        <p:txBody>
          <a:bodyPr vert="horz" lIns="144000" tIns="144000" rIns="144000" bIns="144000" rtlCol="0">
            <a:noAutofit/>
          </a:bodyPr>
          <a:lstStyle/>
          <a:p>
            <a:pPr marL="342900" lvl="1"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Reflection of the functional status of 10 ADLs </a:t>
            </a:r>
            <a:r>
              <a:rPr lang="en-US" sz="1200" b="1" dirty="0" smtClean="0">
                <a:solidFill>
                  <a:schemeClr val="accent1">
                    <a:lumMod val="75000"/>
                  </a:schemeClr>
                </a:solidFill>
              </a:rPr>
              <a:t>[17]</a:t>
            </a:r>
            <a:r>
              <a:rPr lang="en-US" sz="1200" b="1" dirty="0">
                <a:solidFill>
                  <a:schemeClr val="accent1">
                    <a:lumMod val="75000"/>
                  </a:schemeClr>
                </a:solidFill>
              </a:rPr>
              <a:t> </a:t>
            </a:r>
            <a:br>
              <a:rPr lang="en-US" sz="1200" b="1" dirty="0">
                <a:solidFill>
                  <a:schemeClr val="accent1">
                    <a:lumMod val="75000"/>
                  </a:schemeClr>
                </a:solidFill>
              </a:rPr>
            </a:br>
            <a:r>
              <a:rPr lang="en-US" sz="2000" i="1" dirty="0" smtClean="0">
                <a:solidFill>
                  <a:schemeClr val="accent1">
                    <a:lumMod val="75000"/>
                  </a:schemeClr>
                </a:solidFill>
              </a:rPr>
              <a:t>10 </a:t>
            </a:r>
            <a:r>
              <a:rPr lang="en-US" sz="2000" i="1" dirty="0">
                <a:solidFill>
                  <a:schemeClr val="accent1">
                    <a:lumMod val="75000"/>
                  </a:schemeClr>
                </a:solidFill>
              </a:rPr>
              <a:t>activities of daily living </a:t>
            </a:r>
            <a:r>
              <a:rPr lang="en-US" sz="2000" dirty="0">
                <a:solidFill>
                  <a:schemeClr val="accent1">
                    <a:lumMod val="75000"/>
                  </a:schemeClr>
                </a:solidFill>
              </a:rPr>
              <a:t>(feeding, grooming, bathing, dressing, bowel and bladder care, toilet use, ambulation, transfers, and stair climbing) </a:t>
            </a:r>
          </a:p>
          <a:p>
            <a:pPr marL="342900" indent="-342900">
              <a:lnSpc>
                <a:spcPct val="95000"/>
              </a:lnSpc>
              <a:spcAft>
                <a:spcPts val="800"/>
              </a:spcAft>
              <a:buClr>
                <a:schemeClr val="tx1">
                  <a:lumMod val="50000"/>
                  <a:lumOff val="50000"/>
                </a:schemeClr>
              </a:buClr>
              <a:buSzPct val="80000"/>
              <a:buFont typeface="Arial" panose="020B0604020202020204" pitchFamily="34" charset="0"/>
              <a:buChar char="•"/>
              <a:defRPr/>
            </a:pPr>
            <a:r>
              <a:rPr lang="en-US" sz="2800" b="1" dirty="0" smtClean="0">
                <a:solidFill>
                  <a:schemeClr val="accent1">
                    <a:lumMod val="75000"/>
                  </a:schemeClr>
                </a:solidFill>
              </a:rPr>
              <a:t>Expression of the </a:t>
            </a:r>
            <a:r>
              <a:rPr lang="en-US" sz="2800" b="1" dirty="0">
                <a:solidFill>
                  <a:schemeClr val="accent1">
                    <a:lumMod val="75000"/>
                  </a:schemeClr>
                </a:solidFill>
              </a:rPr>
              <a:t>degree of independence of a person by means of a total score (TC)</a:t>
            </a:r>
            <a:r>
              <a:rPr lang="en-US" sz="2400" b="1" dirty="0">
                <a:solidFill>
                  <a:schemeClr val="accent1">
                    <a:lumMod val="75000"/>
                  </a:schemeClr>
                </a:solidFill>
              </a:rPr>
              <a:t> </a:t>
            </a:r>
            <a:r>
              <a:rPr lang="en-US" sz="1200" b="1" dirty="0">
                <a:solidFill>
                  <a:schemeClr val="accent1">
                    <a:lumMod val="75000"/>
                  </a:schemeClr>
                </a:solidFill>
              </a:rPr>
              <a:t>[18]. </a:t>
            </a:r>
            <a:endParaRPr lang="en-US" sz="1200" b="1" dirty="0" smtClean="0">
              <a:solidFill>
                <a:schemeClr val="accent1">
                  <a:lumMod val="75000"/>
                </a:schemeClr>
              </a:solidFill>
            </a:endParaRPr>
          </a:p>
          <a:p>
            <a:pPr marL="342900" indent="-342900">
              <a:lnSpc>
                <a:spcPct val="95000"/>
              </a:lnSpc>
              <a:spcAft>
                <a:spcPts val="800"/>
              </a:spcAft>
              <a:buClr>
                <a:schemeClr val="tx1">
                  <a:lumMod val="50000"/>
                  <a:lumOff val="50000"/>
                </a:schemeClr>
              </a:buClr>
              <a:buSzPct val="80000"/>
              <a:buFont typeface="Arial" panose="020B0604020202020204" pitchFamily="34" charset="0"/>
              <a:buChar char="•"/>
              <a:defRPr/>
            </a:pPr>
            <a:endParaRPr lang="en-US" sz="1200" b="1" dirty="0">
              <a:solidFill>
                <a:schemeClr val="accent1">
                  <a:lumMod val="75000"/>
                </a:schemeClr>
              </a:solidFill>
            </a:endParaRPr>
          </a:p>
        </p:txBody>
      </p:sp>
      <p:sp>
        <p:nvSpPr>
          <p:cNvPr id="12" name="Rechteck 11"/>
          <p:cNvSpPr/>
          <p:nvPr/>
        </p:nvSpPr>
        <p:spPr>
          <a:xfrm>
            <a:off x="446503" y="3933056"/>
            <a:ext cx="9962702" cy="2359620"/>
          </a:xfrm>
          <a:prstGeom prst="rect">
            <a:avLst/>
          </a:prstGeom>
        </p:spPr>
        <p:txBody>
          <a:bodyPr wrap="square">
            <a:spAutoFit/>
          </a:bodyPr>
          <a:lstStyle/>
          <a:p>
            <a:pPr lvl="1" indent="-457200">
              <a:lnSpc>
                <a:spcPct val="95000"/>
              </a:lnSpc>
              <a:spcAft>
                <a:spcPts val="800"/>
              </a:spcAft>
              <a:buClr>
                <a:schemeClr val="tx1">
                  <a:lumMod val="50000"/>
                  <a:lumOff val="50000"/>
                </a:schemeClr>
              </a:buClr>
              <a:buSzPct val="80000"/>
              <a:buFont typeface="Arial" panose="020B0604020202020204" pitchFamily="34" charset="0"/>
              <a:buChar char="•"/>
              <a:defRPr/>
            </a:pPr>
            <a:r>
              <a:rPr lang="en-US" sz="2000" b="1" dirty="0">
                <a:solidFill>
                  <a:schemeClr val="accent1">
                    <a:lumMod val="75000"/>
                  </a:schemeClr>
                </a:solidFill>
              </a:rPr>
              <a:t>4 categories  </a:t>
            </a:r>
            <a:r>
              <a:rPr lang="en-US" sz="2000" b="1" dirty="0" smtClean="0">
                <a:solidFill>
                  <a:schemeClr val="accent1">
                    <a:lumMod val="75000"/>
                  </a:schemeClr>
                </a:solidFill>
              </a:rPr>
              <a:t>- </a:t>
            </a:r>
            <a:r>
              <a:rPr lang="en-US" sz="2800" b="1" dirty="0" smtClean="0">
                <a:solidFill>
                  <a:schemeClr val="accent1">
                    <a:lumMod val="75000"/>
                  </a:schemeClr>
                </a:solidFill>
              </a:rPr>
              <a:t>Hamburg </a:t>
            </a:r>
            <a:r>
              <a:rPr lang="en-US" sz="2800" b="1" dirty="0">
                <a:solidFill>
                  <a:schemeClr val="accent1">
                    <a:lumMod val="75000"/>
                  </a:schemeClr>
                </a:solidFill>
              </a:rPr>
              <a:t>Classification Manual </a:t>
            </a:r>
            <a:r>
              <a:rPr lang="en-US" sz="1200" b="1" dirty="0">
                <a:solidFill>
                  <a:schemeClr val="accent1">
                    <a:lumMod val="75000"/>
                  </a:schemeClr>
                </a:solidFill>
              </a:rPr>
              <a:t>[21] </a:t>
            </a:r>
          </a:p>
          <a:p>
            <a:pPr lvl="1">
              <a:lnSpc>
                <a:spcPct val="95000"/>
              </a:lnSpc>
              <a:spcAft>
                <a:spcPts val="800"/>
              </a:spcAft>
              <a:buClr>
                <a:schemeClr val="tx1">
                  <a:lumMod val="50000"/>
                  <a:lumOff val="50000"/>
                </a:schemeClr>
              </a:buClr>
              <a:buSzPct val="80000"/>
              <a:defRPr/>
            </a:pPr>
            <a:r>
              <a:rPr lang="en-US" sz="2000" b="1" dirty="0">
                <a:solidFill>
                  <a:schemeClr val="accent1">
                    <a:lumMod val="75000"/>
                  </a:schemeClr>
                </a:solidFill>
              </a:rPr>
              <a:t> </a:t>
            </a:r>
            <a:r>
              <a:rPr lang="en-US" sz="2000" b="1" dirty="0" smtClean="0">
                <a:solidFill>
                  <a:schemeClr val="accent1">
                    <a:lumMod val="75000"/>
                  </a:schemeClr>
                </a:solidFill>
              </a:rPr>
              <a:t>     Scale </a:t>
            </a:r>
            <a:r>
              <a:rPr lang="en-US" sz="2000" b="1" dirty="0">
                <a:solidFill>
                  <a:schemeClr val="accent1">
                    <a:lumMod val="75000"/>
                  </a:schemeClr>
                </a:solidFill>
              </a:rPr>
              <a:t>range:  0 </a:t>
            </a:r>
            <a:r>
              <a:rPr lang="en-US" sz="1600" b="1" dirty="0">
                <a:solidFill>
                  <a:schemeClr val="accent1">
                    <a:lumMod val="75000"/>
                  </a:schemeClr>
                </a:solidFill>
              </a:rPr>
              <a:t>(= total dependence) </a:t>
            </a:r>
            <a:r>
              <a:rPr lang="en-US" sz="2000" b="1" dirty="0">
                <a:solidFill>
                  <a:schemeClr val="accent1">
                    <a:lumMod val="75000"/>
                  </a:schemeClr>
                </a:solidFill>
              </a:rPr>
              <a:t>to </a:t>
            </a:r>
            <a:r>
              <a:rPr lang="en-US" sz="2000" b="1" dirty="0" smtClean="0">
                <a:solidFill>
                  <a:schemeClr val="accent1">
                    <a:lumMod val="75000"/>
                  </a:schemeClr>
                </a:solidFill>
              </a:rPr>
              <a:t>100 </a:t>
            </a:r>
            <a:r>
              <a:rPr lang="en-US" sz="1600" b="1" dirty="0">
                <a:solidFill>
                  <a:schemeClr val="accent1">
                    <a:lumMod val="75000"/>
                  </a:schemeClr>
                </a:solidFill>
              </a:rPr>
              <a:t>(= complete independence )</a:t>
            </a:r>
            <a:r>
              <a:rPr lang="en-US" sz="1600" dirty="0">
                <a:solidFill>
                  <a:schemeClr val="accent1">
                    <a:lumMod val="75000"/>
                  </a:schemeClr>
                </a:solidFill>
              </a:rPr>
              <a:t> </a:t>
            </a:r>
            <a:r>
              <a:rPr lang="en-US" sz="1200" dirty="0">
                <a:solidFill>
                  <a:schemeClr val="accent1">
                    <a:lumMod val="75000"/>
                  </a:schemeClr>
                </a:solidFill>
              </a:rPr>
              <a:t>[22</a:t>
            </a:r>
            <a:r>
              <a:rPr lang="en-US" sz="1200" dirty="0" smtClean="0">
                <a:solidFill>
                  <a:schemeClr val="accent1">
                    <a:lumMod val="75000"/>
                  </a:schemeClr>
                </a:solidFill>
              </a:rPr>
              <a:t>]</a:t>
            </a:r>
            <a:endParaRPr lang="en-US" sz="1200" dirty="0">
              <a:solidFill>
                <a:schemeClr val="accent1">
                  <a:lumMod val="75000"/>
                </a:schemeClr>
              </a:solidFill>
            </a:endParaRPr>
          </a:p>
          <a:p>
            <a:pPr marL="809625" lvl="1">
              <a:lnSpc>
                <a:spcPct val="95000"/>
              </a:lnSpc>
              <a:spcAft>
                <a:spcPts val="800"/>
              </a:spcAft>
              <a:buClr>
                <a:schemeClr val="tx1">
                  <a:lumMod val="50000"/>
                  <a:lumOff val="50000"/>
                </a:schemeClr>
              </a:buClr>
              <a:buSzPct val="80000"/>
              <a:defRPr/>
            </a:pPr>
            <a:r>
              <a:rPr lang="en-US" dirty="0" smtClean="0">
                <a:solidFill>
                  <a:schemeClr val="accent1">
                    <a:lumMod val="75000"/>
                  </a:schemeClr>
                </a:solidFill>
              </a:rPr>
              <a:t>Category 1 - “dependent </a:t>
            </a:r>
            <a:r>
              <a:rPr lang="en-US" dirty="0">
                <a:solidFill>
                  <a:schemeClr val="accent1">
                    <a:lumMod val="75000"/>
                  </a:schemeClr>
                </a:solidFill>
              </a:rPr>
              <a:t>on care” (0 to 30 </a:t>
            </a:r>
            <a:r>
              <a:rPr lang="en-US" dirty="0" smtClean="0">
                <a:solidFill>
                  <a:schemeClr val="accent1">
                    <a:lumMod val="75000"/>
                  </a:schemeClr>
                </a:solidFill>
              </a:rPr>
              <a:t>pts.)           </a:t>
            </a:r>
          </a:p>
          <a:p>
            <a:pPr marL="809625" lvl="1">
              <a:lnSpc>
                <a:spcPct val="95000"/>
              </a:lnSpc>
              <a:spcAft>
                <a:spcPts val="800"/>
              </a:spcAft>
              <a:buClr>
                <a:schemeClr val="tx1">
                  <a:lumMod val="50000"/>
                  <a:lumOff val="50000"/>
                </a:schemeClr>
              </a:buClr>
              <a:buSzPct val="80000"/>
              <a:defRPr/>
            </a:pPr>
            <a:r>
              <a:rPr lang="en-US" dirty="0">
                <a:solidFill>
                  <a:schemeClr val="accent1">
                    <a:lumMod val="75000"/>
                  </a:schemeClr>
                </a:solidFill>
              </a:rPr>
              <a:t>Category </a:t>
            </a:r>
            <a:r>
              <a:rPr lang="en-US" dirty="0" smtClean="0">
                <a:solidFill>
                  <a:schemeClr val="accent1">
                    <a:lumMod val="75000"/>
                  </a:schemeClr>
                </a:solidFill>
              </a:rPr>
              <a:t>2 </a:t>
            </a:r>
            <a:r>
              <a:rPr lang="en-US" dirty="0">
                <a:solidFill>
                  <a:schemeClr val="accent1">
                    <a:lumMod val="75000"/>
                  </a:schemeClr>
                </a:solidFill>
              </a:rPr>
              <a:t>-“in need of care” (35 to 80 </a:t>
            </a:r>
            <a:r>
              <a:rPr lang="en-US" dirty="0" smtClean="0">
                <a:solidFill>
                  <a:schemeClr val="accent1">
                    <a:lumMod val="75000"/>
                  </a:schemeClr>
                </a:solidFill>
              </a:rPr>
              <a:t>pts.) </a:t>
            </a:r>
          </a:p>
          <a:p>
            <a:pPr marL="809625" lvl="1">
              <a:lnSpc>
                <a:spcPct val="95000"/>
              </a:lnSpc>
              <a:spcAft>
                <a:spcPts val="800"/>
              </a:spcAft>
              <a:buClr>
                <a:schemeClr val="tx1">
                  <a:lumMod val="50000"/>
                  <a:lumOff val="50000"/>
                </a:schemeClr>
              </a:buClr>
              <a:buSzPct val="80000"/>
              <a:defRPr/>
            </a:pPr>
            <a:r>
              <a:rPr lang="en-US" dirty="0">
                <a:solidFill>
                  <a:schemeClr val="accent6">
                    <a:lumMod val="75000"/>
                  </a:schemeClr>
                </a:solidFill>
              </a:rPr>
              <a:t>Category 3 </a:t>
            </a:r>
            <a:r>
              <a:rPr lang="en-US" dirty="0">
                <a:solidFill>
                  <a:schemeClr val="accent1">
                    <a:lumMod val="75000"/>
                  </a:schemeClr>
                </a:solidFill>
              </a:rPr>
              <a:t>-</a:t>
            </a:r>
            <a:r>
              <a:rPr lang="en-US" dirty="0" smtClean="0">
                <a:solidFill>
                  <a:schemeClr val="accent6">
                    <a:lumMod val="75000"/>
                  </a:schemeClr>
                </a:solidFill>
              </a:rPr>
              <a:t>“</a:t>
            </a:r>
            <a:r>
              <a:rPr lang="en-US" dirty="0">
                <a:solidFill>
                  <a:schemeClr val="accent6">
                    <a:lumMod val="75000"/>
                  </a:schemeClr>
                </a:solidFill>
              </a:rPr>
              <a:t>partly in need of care” (85 to 90 </a:t>
            </a:r>
            <a:r>
              <a:rPr lang="en-US" dirty="0" smtClean="0">
                <a:solidFill>
                  <a:schemeClr val="accent6">
                    <a:lumMod val="75000"/>
                  </a:schemeClr>
                </a:solidFill>
              </a:rPr>
              <a:t>pts.)    </a:t>
            </a:r>
          </a:p>
          <a:p>
            <a:pPr marL="809625" lvl="1">
              <a:lnSpc>
                <a:spcPct val="95000"/>
              </a:lnSpc>
              <a:spcAft>
                <a:spcPts val="800"/>
              </a:spcAft>
              <a:buClr>
                <a:schemeClr val="tx1">
                  <a:lumMod val="50000"/>
                  <a:lumOff val="50000"/>
                </a:schemeClr>
              </a:buClr>
              <a:buSzPct val="80000"/>
              <a:defRPr/>
            </a:pPr>
            <a:r>
              <a:rPr lang="en-US" dirty="0">
                <a:solidFill>
                  <a:schemeClr val="accent6">
                    <a:lumMod val="75000"/>
                  </a:schemeClr>
                </a:solidFill>
              </a:rPr>
              <a:t>Category 4 -“completely independent” (95 to100 </a:t>
            </a:r>
            <a:r>
              <a:rPr lang="en-US" dirty="0" smtClean="0">
                <a:solidFill>
                  <a:schemeClr val="accent6">
                    <a:lumMod val="75000"/>
                  </a:schemeClr>
                </a:solidFill>
              </a:rPr>
              <a:t>pts.)</a:t>
            </a:r>
          </a:p>
        </p:txBody>
      </p:sp>
    </p:spTree>
    <p:extLst>
      <p:ext uri="{BB962C8B-B14F-4D97-AF65-F5344CB8AC3E}">
        <p14:creationId xmlns:p14="http://schemas.microsoft.com/office/powerpoint/2010/main" val="90551375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AutoShape 6"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0" name="AutoShape 8"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1" name="AutoShape 10"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grpSp>
        <p:nvGrpSpPr>
          <p:cNvPr id="2" name="Gruppieren 1"/>
          <p:cNvGrpSpPr/>
          <p:nvPr/>
        </p:nvGrpSpPr>
        <p:grpSpPr>
          <a:xfrm>
            <a:off x="510828" y="109538"/>
            <a:ext cx="8453660" cy="420687"/>
            <a:chOff x="510828" y="109538"/>
            <a:chExt cx="8453660" cy="420687"/>
          </a:xfrm>
        </p:grpSpPr>
        <p:sp>
          <p:nvSpPr>
            <p:cNvPr id="16" name="Auf der gleichen Seite des Rechtecks liegende Ecken abrunden 12">
              <a:hlinkClick r:id="rId3" action="ppaction://hlinksldjump"/>
            </p:cNvPr>
            <p:cNvSpPr>
              <a:spLocks noChangeArrowheads="1"/>
            </p:cNvSpPr>
            <p:nvPr/>
          </p:nvSpPr>
          <p:spPr bwMode="gray">
            <a:xfrm>
              <a:off x="4079987"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17"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18" name="Auf der gleichen Seite des Rechtecks liegende Ecken abrunden 19"/>
            <p:cNvSpPr>
              <a:spLocks noChangeArrowheads="1"/>
            </p:cNvSpPr>
            <p:nvPr/>
          </p:nvSpPr>
          <p:spPr bwMode="gray">
            <a:xfrm>
              <a:off x="2125465" y="109538"/>
              <a:ext cx="194247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Aim</a:t>
              </a:r>
              <a:endParaRPr lang="de-DE" altLang="de-DE" sz="1400" b="1" dirty="0">
                <a:solidFill>
                  <a:srgbClr val="FFFFFF"/>
                </a:solidFill>
              </a:endParaRPr>
            </a:p>
          </p:txBody>
        </p:sp>
        <p:sp>
          <p:nvSpPr>
            <p:cNvPr id="19"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20" name="Auf der gleichen Seite des Rechtecks liegende Ecken abrunden 13">
              <a:hlinkClick r:id="rId4" action="ppaction://hlinksldjump"/>
            </p:cNvPr>
            <p:cNvSpPr>
              <a:spLocks noChangeArrowheads="1"/>
            </p:cNvSpPr>
            <p:nvPr/>
          </p:nvSpPr>
          <p:spPr bwMode="gray">
            <a:xfrm>
              <a:off x="510828"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grpSp>
      <p:sp>
        <p:nvSpPr>
          <p:cNvPr id="23" name="Rectangle 2"/>
          <p:cNvSpPr txBox="1">
            <a:spLocks noChangeArrowheads="1"/>
          </p:cNvSpPr>
          <p:nvPr/>
        </p:nvSpPr>
        <p:spPr bwMode="gray">
          <a:xfrm>
            <a:off x="432892" y="1101923"/>
            <a:ext cx="8497092" cy="10908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chemeClr val="accent1">
                    <a:lumMod val="75000"/>
                  </a:schemeClr>
                </a:solidFill>
              </a:rPr>
              <a:t>Identification of a </a:t>
            </a:r>
            <a:r>
              <a:rPr lang="en-US" sz="3200" b="1" dirty="0">
                <a:solidFill>
                  <a:schemeClr val="accent1">
                    <a:lumMod val="75000"/>
                  </a:schemeClr>
                </a:solidFill>
              </a:rPr>
              <a:t>R</a:t>
            </a:r>
            <a:r>
              <a:rPr lang="en-US" sz="3200" b="1" dirty="0" smtClean="0">
                <a:solidFill>
                  <a:schemeClr val="accent1">
                    <a:lumMod val="75000"/>
                  </a:schemeClr>
                </a:solidFill>
              </a:rPr>
              <a:t>isk Group for Living at Home</a:t>
            </a:r>
            <a:endParaRPr lang="de-DE" sz="3200" noProof="1">
              <a:solidFill>
                <a:schemeClr val="accent1">
                  <a:lumMod val="75000"/>
                </a:schemeClr>
              </a:solidFill>
            </a:endParaRPr>
          </a:p>
        </p:txBody>
      </p:sp>
      <p:sp>
        <p:nvSpPr>
          <p:cNvPr id="25" name="Rechteck 24"/>
          <p:cNvSpPr/>
          <p:nvPr/>
        </p:nvSpPr>
        <p:spPr bwMode="auto">
          <a:xfrm>
            <a:off x="701328" y="2636400"/>
            <a:ext cx="7970340" cy="594822"/>
          </a:xfrm>
          <a:prstGeom prst="rect">
            <a:avLst/>
          </a:prstGeom>
          <a:solidFill>
            <a:schemeClr val="bg1"/>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4000" dirty="0" smtClean="0">
                <a:solidFill>
                  <a:schemeClr val="accent1">
                    <a:lumMod val="75000"/>
                  </a:schemeClr>
                </a:solidFill>
              </a:rPr>
              <a:t>People </a:t>
            </a:r>
            <a:r>
              <a:rPr lang="de-DE" sz="4000" dirty="0" err="1">
                <a:solidFill>
                  <a:schemeClr val="accent1">
                    <a:lumMod val="75000"/>
                  </a:schemeClr>
                </a:solidFill>
              </a:rPr>
              <a:t>A</a:t>
            </a:r>
            <a:r>
              <a:rPr lang="de-DE" sz="4000" dirty="0" err="1" smtClean="0">
                <a:solidFill>
                  <a:schemeClr val="accent1">
                    <a:lumMod val="75000"/>
                  </a:schemeClr>
                </a:solidFill>
              </a:rPr>
              <a:t>ged</a:t>
            </a:r>
            <a:r>
              <a:rPr lang="de-DE" sz="4000" dirty="0" smtClean="0">
                <a:solidFill>
                  <a:schemeClr val="accent1">
                    <a:lumMod val="75000"/>
                  </a:schemeClr>
                </a:solidFill>
              </a:rPr>
              <a:t> 70 (+)</a:t>
            </a:r>
            <a:endParaRPr lang="de-DE" sz="4000" dirty="0">
              <a:solidFill>
                <a:schemeClr val="accent1">
                  <a:lumMod val="75000"/>
                </a:schemeClr>
              </a:solidFill>
            </a:endParaRPr>
          </a:p>
        </p:txBody>
      </p:sp>
      <p:sp>
        <p:nvSpPr>
          <p:cNvPr id="21" name="Rechteck 20"/>
          <p:cNvSpPr/>
          <p:nvPr/>
        </p:nvSpPr>
        <p:spPr>
          <a:xfrm>
            <a:off x="702791" y="3284412"/>
            <a:ext cx="3679718" cy="72122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nSpc>
                <a:spcPct val="95000"/>
              </a:lnSpc>
              <a:spcAft>
                <a:spcPts val="800"/>
              </a:spcAft>
              <a:buClr>
                <a:schemeClr val="tx1">
                  <a:lumMod val="50000"/>
                  <a:lumOff val="50000"/>
                </a:schemeClr>
              </a:buClr>
              <a:buSzPct val="80000"/>
              <a:defRPr/>
            </a:pPr>
            <a:r>
              <a:rPr lang="en-US" dirty="0" smtClean="0">
                <a:solidFill>
                  <a:schemeClr val="accent1">
                    <a:lumMod val="75000"/>
                  </a:schemeClr>
                </a:solidFill>
              </a:rPr>
              <a:t>“</a:t>
            </a:r>
            <a:r>
              <a:rPr lang="en-US" dirty="0">
                <a:solidFill>
                  <a:schemeClr val="accent1">
                    <a:lumMod val="75000"/>
                  </a:schemeClr>
                </a:solidFill>
              </a:rPr>
              <a:t>D</a:t>
            </a:r>
            <a:r>
              <a:rPr lang="en-US" dirty="0" smtClean="0">
                <a:solidFill>
                  <a:schemeClr val="accent1">
                    <a:lumMod val="75000"/>
                  </a:schemeClr>
                </a:solidFill>
              </a:rPr>
              <a:t>ependent </a:t>
            </a:r>
            <a:r>
              <a:rPr lang="en-US" dirty="0">
                <a:solidFill>
                  <a:schemeClr val="accent1">
                    <a:lumMod val="75000"/>
                  </a:schemeClr>
                </a:solidFill>
              </a:rPr>
              <a:t>on </a:t>
            </a:r>
            <a:r>
              <a:rPr lang="en-US" dirty="0" smtClean="0">
                <a:solidFill>
                  <a:schemeClr val="accent1">
                    <a:lumMod val="75000"/>
                  </a:schemeClr>
                </a:solidFill>
              </a:rPr>
              <a:t>Care</a:t>
            </a:r>
            <a:r>
              <a:rPr lang="en-US" dirty="0">
                <a:solidFill>
                  <a:schemeClr val="accent1">
                    <a:lumMod val="75000"/>
                  </a:schemeClr>
                </a:solidFill>
              </a:rPr>
              <a:t>” </a:t>
            </a:r>
            <a:r>
              <a:rPr lang="en-US" sz="1600" dirty="0">
                <a:solidFill>
                  <a:schemeClr val="accent1">
                    <a:lumMod val="75000"/>
                  </a:schemeClr>
                </a:solidFill>
              </a:rPr>
              <a:t>(0 to 30 points)</a:t>
            </a:r>
            <a:endParaRPr lang="en-US" sz="1600" b="1" dirty="0">
              <a:solidFill>
                <a:schemeClr val="accent1">
                  <a:lumMod val="75000"/>
                </a:schemeClr>
              </a:solidFill>
            </a:endParaRPr>
          </a:p>
          <a:p>
            <a:pPr>
              <a:lnSpc>
                <a:spcPct val="95000"/>
              </a:lnSpc>
              <a:spcAft>
                <a:spcPts val="800"/>
              </a:spcAft>
              <a:buClr>
                <a:schemeClr val="tx1">
                  <a:lumMod val="50000"/>
                  <a:lumOff val="50000"/>
                </a:schemeClr>
              </a:buClr>
              <a:buSzPct val="80000"/>
              <a:defRPr/>
            </a:pPr>
            <a:r>
              <a:rPr lang="en-US" dirty="0" smtClean="0">
                <a:solidFill>
                  <a:schemeClr val="accent1">
                    <a:lumMod val="75000"/>
                  </a:schemeClr>
                </a:solidFill>
              </a:rPr>
              <a:t>“</a:t>
            </a:r>
            <a:r>
              <a:rPr lang="en-US" dirty="0">
                <a:solidFill>
                  <a:schemeClr val="accent1">
                    <a:lumMod val="75000"/>
                  </a:schemeClr>
                </a:solidFill>
              </a:rPr>
              <a:t>I</a:t>
            </a:r>
            <a:r>
              <a:rPr lang="en-US" dirty="0" smtClean="0">
                <a:solidFill>
                  <a:schemeClr val="accent1">
                    <a:lumMod val="75000"/>
                  </a:schemeClr>
                </a:solidFill>
              </a:rPr>
              <a:t>n </a:t>
            </a:r>
            <a:r>
              <a:rPr lang="en-US" dirty="0">
                <a:solidFill>
                  <a:schemeClr val="accent1">
                    <a:lumMod val="75000"/>
                  </a:schemeClr>
                </a:solidFill>
              </a:rPr>
              <a:t>N</a:t>
            </a:r>
            <a:r>
              <a:rPr lang="en-US" dirty="0" smtClean="0">
                <a:solidFill>
                  <a:schemeClr val="accent1">
                    <a:lumMod val="75000"/>
                  </a:schemeClr>
                </a:solidFill>
              </a:rPr>
              <a:t>eed </a:t>
            </a:r>
            <a:r>
              <a:rPr lang="en-US" dirty="0">
                <a:solidFill>
                  <a:schemeClr val="accent1">
                    <a:lumMod val="75000"/>
                  </a:schemeClr>
                </a:solidFill>
              </a:rPr>
              <a:t>of </a:t>
            </a:r>
            <a:r>
              <a:rPr lang="en-US" dirty="0" smtClean="0">
                <a:solidFill>
                  <a:schemeClr val="accent1">
                    <a:lumMod val="75000"/>
                  </a:schemeClr>
                </a:solidFill>
              </a:rPr>
              <a:t>Care</a:t>
            </a:r>
            <a:r>
              <a:rPr lang="en-US" dirty="0">
                <a:solidFill>
                  <a:schemeClr val="accent1">
                    <a:lumMod val="75000"/>
                  </a:schemeClr>
                </a:solidFill>
              </a:rPr>
              <a:t>” </a:t>
            </a:r>
            <a:r>
              <a:rPr lang="en-US" sz="1600" dirty="0">
                <a:solidFill>
                  <a:schemeClr val="accent1">
                    <a:lumMod val="75000"/>
                  </a:schemeClr>
                </a:solidFill>
              </a:rPr>
              <a:t>(35 to 80 points) </a:t>
            </a:r>
          </a:p>
        </p:txBody>
      </p:sp>
      <p:sp>
        <p:nvSpPr>
          <p:cNvPr id="22" name="Rechteck 21"/>
          <p:cNvSpPr/>
          <p:nvPr/>
        </p:nvSpPr>
        <p:spPr>
          <a:xfrm>
            <a:off x="4443502" y="3284984"/>
            <a:ext cx="4228166" cy="72122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nSpc>
                <a:spcPct val="95000"/>
              </a:lnSpc>
              <a:spcAft>
                <a:spcPts val="800"/>
              </a:spcAft>
              <a:buClr>
                <a:schemeClr val="tx1">
                  <a:lumMod val="50000"/>
                  <a:lumOff val="50000"/>
                </a:schemeClr>
              </a:buClr>
              <a:buSzPct val="80000"/>
              <a:defRPr/>
            </a:pPr>
            <a:r>
              <a:rPr lang="en-US" dirty="0" smtClean="0">
                <a:solidFill>
                  <a:schemeClr val="accent6">
                    <a:lumMod val="75000"/>
                  </a:schemeClr>
                </a:solidFill>
              </a:rPr>
              <a:t>“</a:t>
            </a:r>
            <a:r>
              <a:rPr lang="en-US" dirty="0">
                <a:solidFill>
                  <a:schemeClr val="accent6">
                    <a:lumMod val="75000"/>
                  </a:schemeClr>
                </a:solidFill>
              </a:rPr>
              <a:t>P</a:t>
            </a:r>
            <a:r>
              <a:rPr lang="en-US" dirty="0" smtClean="0">
                <a:solidFill>
                  <a:schemeClr val="accent6">
                    <a:lumMod val="75000"/>
                  </a:schemeClr>
                </a:solidFill>
              </a:rPr>
              <a:t>artly </a:t>
            </a:r>
            <a:r>
              <a:rPr lang="en-US" dirty="0">
                <a:solidFill>
                  <a:schemeClr val="accent6">
                    <a:lumMod val="75000"/>
                  </a:schemeClr>
                </a:solidFill>
              </a:rPr>
              <a:t>in </a:t>
            </a:r>
            <a:r>
              <a:rPr lang="en-US" dirty="0" smtClean="0">
                <a:solidFill>
                  <a:schemeClr val="accent6">
                    <a:lumMod val="75000"/>
                  </a:schemeClr>
                </a:solidFill>
              </a:rPr>
              <a:t>Need </a:t>
            </a:r>
            <a:r>
              <a:rPr lang="en-US" dirty="0">
                <a:solidFill>
                  <a:schemeClr val="accent6">
                    <a:lumMod val="75000"/>
                  </a:schemeClr>
                </a:solidFill>
              </a:rPr>
              <a:t>of </a:t>
            </a:r>
            <a:r>
              <a:rPr lang="en-US" dirty="0" smtClean="0">
                <a:solidFill>
                  <a:schemeClr val="accent6">
                    <a:lumMod val="75000"/>
                  </a:schemeClr>
                </a:solidFill>
              </a:rPr>
              <a:t>Care</a:t>
            </a:r>
            <a:r>
              <a:rPr lang="en-US" dirty="0">
                <a:solidFill>
                  <a:schemeClr val="accent6">
                    <a:lumMod val="75000"/>
                  </a:schemeClr>
                </a:solidFill>
              </a:rPr>
              <a:t>” </a:t>
            </a:r>
            <a:r>
              <a:rPr lang="en-US" sz="1600" dirty="0">
                <a:solidFill>
                  <a:schemeClr val="accent6">
                    <a:lumMod val="75000"/>
                  </a:schemeClr>
                </a:solidFill>
              </a:rPr>
              <a:t>(85 to 90 points) </a:t>
            </a:r>
          </a:p>
          <a:p>
            <a:pPr>
              <a:lnSpc>
                <a:spcPct val="95000"/>
              </a:lnSpc>
              <a:spcAft>
                <a:spcPts val="800"/>
              </a:spcAft>
              <a:buClr>
                <a:schemeClr val="tx1">
                  <a:lumMod val="50000"/>
                  <a:lumOff val="50000"/>
                </a:schemeClr>
              </a:buClr>
              <a:buSzPct val="80000"/>
              <a:defRPr/>
            </a:pPr>
            <a:r>
              <a:rPr lang="en-US" dirty="0" smtClean="0">
                <a:solidFill>
                  <a:schemeClr val="accent6">
                    <a:lumMod val="75000"/>
                  </a:schemeClr>
                </a:solidFill>
              </a:rPr>
              <a:t>“</a:t>
            </a:r>
            <a:r>
              <a:rPr lang="en-US" dirty="0">
                <a:solidFill>
                  <a:schemeClr val="accent6">
                    <a:lumMod val="75000"/>
                  </a:schemeClr>
                </a:solidFill>
              </a:rPr>
              <a:t>C</a:t>
            </a:r>
            <a:r>
              <a:rPr lang="en-US" dirty="0" smtClean="0">
                <a:solidFill>
                  <a:schemeClr val="accent6">
                    <a:lumMod val="75000"/>
                  </a:schemeClr>
                </a:solidFill>
              </a:rPr>
              <a:t>ompletely </a:t>
            </a:r>
            <a:r>
              <a:rPr lang="en-US" dirty="0">
                <a:solidFill>
                  <a:schemeClr val="accent6">
                    <a:lumMod val="75000"/>
                  </a:schemeClr>
                </a:solidFill>
              </a:rPr>
              <a:t>I</a:t>
            </a:r>
            <a:r>
              <a:rPr lang="en-US" dirty="0" smtClean="0">
                <a:solidFill>
                  <a:schemeClr val="accent6">
                    <a:lumMod val="75000"/>
                  </a:schemeClr>
                </a:solidFill>
              </a:rPr>
              <a:t>ndependent</a:t>
            </a:r>
            <a:r>
              <a:rPr lang="en-US" dirty="0">
                <a:solidFill>
                  <a:schemeClr val="accent6">
                    <a:lumMod val="75000"/>
                  </a:schemeClr>
                </a:solidFill>
              </a:rPr>
              <a:t>” </a:t>
            </a:r>
            <a:r>
              <a:rPr lang="en-US" sz="1600" dirty="0">
                <a:solidFill>
                  <a:schemeClr val="accent6">
                    <a:lumMod val="75000"/>
                  </a:schemeClr>
                </a:solidFill>
              </a:rPr>
              <a:t>(95 to100 points)</a:t>
            </a:r>
          </a:p>
        </p:txBody>
      </p:sp>
      <p:sp>
        <p:nvSpPr>
          <p:cNvPr id="4" name="Textfeld 3"/>
          <p:cNvSpPr txBox="1"/>
          <p:nvPr/>
        </p:nvSpPr>
        <p:spPr>
          <a:xfrm>
            <a:off x="4067944" y="3901611"/>
            <a:ext cx="1485822" cy="1107996"/>
          </a:xfrm>
          <a:prstGeom prst="rect">
            <a:avLst/>
          </a:prstGeom>
          <a:noFill/>
        </p:spPr>
        <p:txBody>
          <a:bodyPr wrap="square" rtlCol="0">
            <a:spAutoFit/>
          </a:bodyPr>
          <a:lstStyle/>
          <a:p>
            <a:r>
              <a:rPr lang="de-DE" sz="6600" dirty="0" smtClean="0">
                <a:solidFill>
                  <a:schemeClr val="accent1">
                    <a:lumMod val="75000"/>
                  </a:schemeClr>
                </a:solidFill>
              </a:rPr>
              <a:t>?</a:t>
            </a:r>
            <a:endParaRPr lang="de-DE" sz="6600" dirty="0">
              <a:solidFill>
                <a:schemeClr val="accent1">
                  <a:lumMod val="75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3589" y="3692677"/>
            <a:ext cx="2143125" cy="214312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hteck 13"/>
          <p:cNvSpPr/>
          <p:nvPr/>
        </p:nvSpPr>
        <p:spPr bwMode="auto">
          <a:xfrm>
            <a:off x="971600" y="4252272"/>
            <a:ext cx="2834134" cy="594822"/>
          </a:xfrm>
          <a:prstGeom prst="rect">
            <a:avLst/>
          </a:prstGeom>
          <a:solidFill>
            <a:srgbClr val="336699"/>
          </a:solidFill>
          <a:ln w="28575">
            <a:solidFill>
              <a:srgbClr val="336699"/>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smtClean="0">
                <a:solidFill>
                  <a:schemeClr val="bg1"/>
                </a:solidFill>
              </a:rPr>
              <a:t>Non- Independent Group  </a:t>
            </a:r>
            <a:r>
              <a:rPr lang="de-DE" sz="1400" dirty="0" smtClean="0">
                <a:solidFill>
                  <a:schemeClr val="bg1"/>
                </a:solidFill>
              </a:rPr>
              <a:t>(BI 0-80 </a:t>
            </a:r>
            <a:r>
              <a:rPr lang="de-DE" sz="1400" dirty="0" err="1" smtClean="0">
                <a:solidFill>
                  <a:schemeClr val="bg1"/>
                </a:solidFill>
              </a:rPr>
              <a:t>pts</a:t>
            </a:r>
            <a:r>
              <a:rPr lang="de-DE" sz="1400" dirty="0" smtClean="0">
                <a:solidFill>
                  <a:schemeClr val="bg1"/>
                </a:solidFill>
              </a:rPr>
              <a:t>.)</a:t>
            </a:r>
            <a:endParaRPr lang="de-DE" sz="1400" dirty="0">
              <a:solidFill>
                <a:schemeClr val="bg1"/>
              </a:solidFill>
            </a:endParaRPr>
          </a:p>
        </p:txBody>
      </p:sp>
      <p:sp>
        <p:nvSpPr>
          <p:cNvPr id="15" name="Rechteck 14"/>
          <p:cNvSpPr/>
          <p:nvPr/>
        </p:nvSpPr>
        <p:spPr bwMode="auto">
          <a:xfrm>
            <a:off x="5140518" y="4225647"/>
            <a:ext cx="2834134" cy="648072"/>
          </a:xfrm>
          <a:prstGeom prst="rect">
            <a:avLst/>
          </a:prstGeom>
          <a:solidFill>
            <a:schemeClr val="accent6">
              <a:lumMod val="7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smtClean="0">
                <a:solidFill>
                  <a:schemeClr val="bg1"/>
                </a:solidFill>
              </a:rPr>
              <a:t>Independent Group </a:t>
            </a:r>
          </a:p>
          <a:p>
            <a:pPr algn="ctr">
              <a:defRPr/>
            </a:pPr>
            <a:r>
              <a:rPr lang="de-DE" sz="1400" dirty="0" smtClean="0">
                <a:solidFill>
                  <a:schemeClr val="bg1"/>
                </a:solidFill>
              </a:rPr>
              <a:t>(BI 85 – 100 </a:t>
            </a:r>
            <a:r>
              <a:rPr lang="de-DE" sz="1400" dirty="0" err="1" smtClean="0">
                <a:solidFill>
                  <a:schemeClr val="bg1"/>
                </a:solidFill>
              </a:rPr>
              <a:t>pts</a:t>
            </a:r>
            <a:r>
              <a:rPr lang="de-DE" sz="1400" dirty="0" smtClean="0">
                <a:solidFill>
                  <a:schemeClr val="bg1"/>
                </a:solidFill>
              </a:rPr>
              <a:t>.)</a:t>
            </a:r>
            <a:endParaRPr lang="de-DE" sz="1400" dirty="0">
              <a:solidFill>
                <a:schemeClr val="bg1"/>
              </a:solidFill>
            </a:endParaRPr>
          </a:p>
        </p:txBody>
      </p:sp>
    </p:spTree>
    <p:extLst>
      <p:ext uri="{BB962C8B-B14F-4D97-AF65-F5344CB8AC3E}">
        <p14:creationId xmlns:p14="http://schemas.microsoft.com/office/powerpoint/2010/main" val="1148453193"/>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2" descr="Sind alte Menschen glückliche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4205">
            <a:off x="5143215" y="1124744"/>
            <a:ext cx="3436992" cy="2830208"/>
          </a:xfrm>
          <a:prstGeom prst="rect">
            <a:avLst/>
          </a:prstGeom>
          <a:noFill/>
          <a:effectLst>
            <a:glow>
              <a:schemeClr val="bg1">
                <a:alpha val="9000"/>
              </a:schemeClr>
            </a:glow>
            <a:softEdge rad="635000"/>
          </a:effectLst>
          <a:extLst>
            <a:ext uri="{909E8E84-426E-40DD-AFC4-6F175D3DCCD1}">
              <a14:hiddenFill xmlns:a14="http://schemas.microsoft.com/office/drawing/2010/main">
                <a:solidFill>
                  <a:srgbClr val="FFFFFF"/>
                </a:solidFill>
              </a14:hiddenFill>
            </a:ext>
          </a:extLst>
        </p:spPr>
      </p:pic>
      <p:sp>
        <p:nvSpPr>
          <p:cNvPr id="17410" name="AutoShape 6"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7411" name="AutoShape 8"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7412" name="AutoShape 10"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7419" name="Rectangle 4"/>
          <p:cNvSpPr>
            <a:spLocks noChangeArrowheads="1"/>
          </p:cNvSpPr>
          <p:nvPr/>
        </p:nvSpPr>
        <p:spPr bwMode="gray">
          <a:xfrm>
            <a:off x="525463" y="838200"/>
            <a:ext cx="8453437"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de-DE" altLang="de-DE" sz="3000" b="1" noProof="1" smtClean="0">
                <a:solidFill>
                  <a:srgbClr val="336699"/>
                </a:solidFill>
              </a:rPr>
              <a:t>Conduct of the Study </a:t>
            </a:r>
          </a:p>
          <a:p>
            <a:pPr>
              <a:spcBef>
                <a:spcPct val="0"/>
              </a:spcBef>
              <a:buNone/>
            </a:pPr>
            <a:r>
              <a:rPr lang="de-DE" altLang="de-DE" sz="2000" noProof="1" smtClean="0">
                <a:solidFill>
                  <a:srgbClr val="336699"/>
                </a:solidFill>
              </a:rPr>
              <a:t>Study Design, </a:t>
            </a:r>
            <a:r>
              <a:rPr lang="en-US" sz="2000" dirty="0" smtClean="0">
                <a:solidFill>
                  <a:srgbClr val="336699"/>
                </a:solidFill>
              </a:rPr>
              <a:t>Sampling </a:t>
            </a:r>
            <a:r>
              <a:rPr lang="en-US" sz="2000" dirty="0">
                <a:solidFill>
                  <a:srgbClr val="336699"/>
                </a:solidFill>
              </a:rPr>
              <a:t>and </a:t>
            </a:r>
            <a:r>
              <a:rPr lang="en-US" sz="2000" dirty="0" smtClean="0">
                <a:solidFill>
                  <a:srgbClr val="336699"/>
                </a:solidFill>
              </a:rPr>
              <a:t>Data </a:t>
            </a:r>
            <a:r>
              <a:rPr lang="en-US" sz="2000" dirty="0">
                <a:solidFill>
                  <a:srgbClr val="336699"/>
                </a:solidFill>
              </a:rPr>
              <a:t>C</a:t>
            </a:r>
            <a:r>
              <a:rPr lang="en-US" sz="2000" dirty="0" smtClean="0">
                <a:solidFill>
                  <a:srgbClr val="336699"/>
                </a:solidFill>
              </a:rPr>
              <a:t>ollection</a:t>
            </a:r>
            <a:r>
              <a:rPr lang="de-DE" altLang="de-DE" sz="3000" b="1" noProof="1">
                <a:solidFill>
                  <a:srgbClr val="336699"/>
                </a:solidFill>
              </a:rPr>
              <a:t/>
            </a:r>
            <a:br>
              <a:rPr lang="de-DE" altLang="de-DE" sz="3000" b="1" noProof="1">
                <a:solidFill>
                  <a:srgbClr val="336699"/>
                </a:solidFill>
              </a:rPr>
            </a:br>
            <a:endParaRPr lang="de-DE" altLang="de-DE" sz="3000" b="1" noProof="1">
              <a:solidFill>
                <a:srgbClr val="336699"/>
              </a:solidFill>
            </a:endParaRPr>
          </a:p>
        </p:txBody>
      </p:sp>
      <p:sp>
        <p:nvSpPr>
          <p:cNvPr id="3" name="Rechteck 2"/>
          <p:cNvSpPr/>
          <p:nvPr/>
        </p:nvSpPr>
        <p:spPr>
          <a:xfrm>
            <a:off x="528514" y="1556792"/>
            <a:ext cx="8126412" cy="4970591"/>
          </a:xfrm>
          <a:prstGeom prst="rect">
            <a:avLst/>
          </a:prstGeom>
        </p:spPr>
        <p:txBody>
          <a:bodyPr wrap="square">
            <a:spAutoFit/>
          </a:bodyPr>
          <a:lstStyle/>
          <a:p>
            <a:pPr marL="342900" indent="-342900">
              <a:buFont typeface="Arial" panose="020B0604020202020204" pitchFamily="34" charset="0"/>
              <a:buChar char="•"/>
            </a:pPr>
            <a:r>
              <a:rPr lang="en-US" sz="2800" b="1" dirty="0" smtClean="0">
                <a:solidFill>
                  <a:schemeClr val="accent1">
                    <a:lumMod val="75000"/>
                  </a:schemeClr>
                </a:solidFill>
              </a:rPr>
              <a:t>Secondary </a:t>
            </a:r>
            <a:r>
              <a:rPr lang="en-US" sz="2800" b="1" dirty="0">
                <a:solidFill>
                  <a:schemeClr val="accent1">
                    <a:lumMod val="75000"/>
                  </a:schemeClr>
                </a:solidFill>
              </a:rPr>
              <a:t>analysis </a:t>
            </a:r>
            <a:endParaRPr lang="en-US" sz="2800" b="1" dirty="0" smtClean="0">
              <a:solidFill>
                <a:schemeClr val="accent1">
                  <a:lumMod val="75000"/>
                </a:schemeClr>
              </a:solidFill>
            </a:endParaRPr>
          </a:p>
          <a:p>
            <a:pPr marL="342900" indent="-342900">
              <a:buFont typeface="Arial" panose="020B0604020202020204" pitchFamily="34" charset="0"/>
              <a:buChar char="•"/>
            </a:pPr>
            <a:endParaRPr lang="en-US" b="1" dirty="0" smtClean="0">
              <a:solidFill>
                <a:schemeClr val="accent1">
                  <a:lumMod val="75000"/>
                </a:schemeClr>
              </a:solidFill>
            </a:endParaRPr>
          </a:p>
          <a:p>
            <a:pPr marL="342900" indent="-342900">
              <a:buFont typeface="Arial" panose="020B0604020202020204" pitchFamily="34" charset="0"/>
              <a:buChar char="•"/>
            </a:pPr>
            <a:r>
              <a:rPr lang="en-US" sz="2800" b="1" dirty="0" smtClean="0">
                <a:solidFill>
                  <a:schemeClr val="accent6">
                    <a:lumMod val="75000"/>
                  </a:schemeClr>
                </a:solidFill>
              </a:rPr>
              <a:t>Data of an </a:t>
            </a:r>
            <a:r>
              <a:rPr lang="en-US" sz="2800" b="1" dirty="0">
                <a:solidFill>
                  <a:schemeClr val="accent6">
                    <a:lumMod val="75000"/>
                  </a:schemeClr>
                </a:solidFill>
              </a:rPr>
              <a:t>explorative-quantitative cross-sectional study</a:t>
            </a:r>
            <a:r>
              <a:rPr lang="en-US" sz="2800" dirty="0">
                <a:solidFill>
                  <a:schemeClr val="accent6">
                    <a:lumMod val="75000"/>
                  </a:schemeClr>
                </a:solidFill>
              </a:rPr>
              <a:t> </a:t>
            </a:r>
            <a:r>
              <a:rPr lang="en-US" sz="2800" dirty="0" smtClean="0">
                <a:solidFill>
                  <a:schemeClr val="accent6">
                    <a:lumMod val="75000"/>
                  </a:schemeClr>
                </a:solidFill>
              </a:rPr>
              <a:t>- </a:t>
            </a:r>
            <a:r>
              <a:rPr lang="en-US" sz="2800" i="1" dirty="0" smtClean="0">
                <a:solidFill>
                  <a:schemeClr val="accent6">
                    <a:lumMod val="75000"/>
                  </a:schemeClr>
                </a:solidFill>
              </a:rPr>
              <a:t>“</a:t>
            </a:r>
            <a:r>
              <a:rPr lang="en-US" sz="2800" i="1" dirty="0">
                <a:solidFill>
                  <a:schemeClr val="accent6">
                    <a:lumMod val="75000"/>
                  </a:schemeClr>
                </a:solidFill>
              </a:rPr>
              <a:t>Preventive Senior Counselling in Tyrol</a:t>
            </a:r>
            <a:r>
              <a:rPr lang="en-US" sz="2800" i="1" dirty="0" smtClean="0">
                <a:solidFill>
                  <a:schemeClr val="accent6">
                    <a:lumMod val="75000"/>
                  </a:schemeClr>
                </a:solidFill>
              </a:rPr>
              <a:t>”</a:t>
            </a:r>
          </a:p>
          <a:p>
            <a:pPr marL="342900" indent="-342900">
              <a:buFont typeface="Arial" panose="020B0604020202020204" pitchFamily="34" charset="0"/>
              <a:buChar char="•"/>
            </a:pPr>
            <a:endParaRPr lang="en-US" sz="1100" i="1" dirty="0" smtClean="0">
              <a:solidFill>
                <a:schemeClr val="accent6">
                  <a:lumMod val="75000"/>
                </a:schemeClr>
              </a:solidFill>
            </a:endParaRPr>
          </a:p>
          <a:p>
            <a:pPr marL="342900" indent="-342900">
              <a:buFont typeface="Arial" panose="020B0604020202020204" pitchFamily="34" charset="0"/>
              <a:buChar char="•"/>
            </a:pPr>
            <a:r>
              <a:rPr lang="de-DE" sz="2800" b="1" dirty="0" err="1" smtClean="0">
                <a:solidFill>
                  <a:schemeClr val="accent1">
                    <a:lumMod val="75000"/>
                  </a:schemeClr>
                </a:solidFill>
              </a:rPr>
              <a:t>Period</a:t>
            </a:r>
            <a:r>
              <a:rPr lang="de-DE" sz="2800" b="1" dirty="0" smtClean="0">
                <a:solidFill>
                  <a:schemeClr val="accent1">
                    <a:lumMod val="75000"/>
                  </a:schemeClr>
                </a:solidFill>
              </a:rPr>
              <a:t> </a:t>
            </a:r>
            <a:r>
              <a:rPr lang="de-DE" sz="2800" b="1" dirty="0" err="1" smtClean="0">
                <a:solidFill>
                  <a:schemeClr val="accent1">
                    <a:lumMod val="75000"/>
                  </a:schemeClr>
                </a:solidFill>
              </a:rPr>
              <a:t>of</a:t>
            </a:r>
            <a:r>
              <a:rPr lang="de-DE" sz="2800" b="1" dirty="0" smtClean="0">
                <a:solidFill>
                  <a:schemeClr val="accent1">
                    <a:lumMod val="75000"/>
                  </a:schemeClr>
                </a:solidFill>
              </a:rPr>
              <a:t> </a:t>
            </a:r>
            <a:r>
              <a:rPr lang="de-DE" sz="2800" b="1" dirty="0" err="1" smtClean="0">
                <a:solidFill>
                  <a:schemeClr val="accent1">
                    <a:lumMod val="75000"/>
                  </a:schemeClr>
                </a:solidFill>
              </a:rPr>
              <a:t>implementation</a:t>
            </a:r>
            <a:r>
              <a:rPr lang="de-DE" sz="2800" b="1" dirty="0" smtClean="0">
                <a:solidFill>
                  <a:schemeClr val="accent1">
                    <a:lumMod val="75000"/>
                  </a:schemeClr>
                </a:solidFill>
              </a:rPr>
              <a:t> </a:t>
            </a:r>
            <a:r>
              <a:rPr lang="de-DE" sz="2800" dirty="0" smtClean="0">
                <a:solidFill>
                  <a:schemeClr val="accent1">
                    <a:lumMod val="75000"/>
                  </a:schemeClr>
                </a:solidFill>
              </a:rPr>
              <a:t>- </a:t>
            </a:r>
            <a:r>
              <a:rPr lang="de-DE" sz="2800" i="1" dirty="0" smtClean="0">
                <a:solidFill>
                  <a:schemeClr val="accent1">
                    <a:lumMod val="75000"/>
                  </a:schemeClr>
                </a:solidFill>
              </a:rPr>
              <a:t>2011 </a:t>
            </a:r>
            <a:r>
              <a:rPr lang="de-DE" sz="2800" i="1" dirty="0" err="1" smtClean="0">
                <a:solidFill>
                  <a:schemeClr val="accent1">
                    <a:lumMod val="75000"/>
                  </a:schemeClr>
                </a:solidFill>
              </a:rPr>
              <a:t>to</a:t>
            </a:r>
            <a:r>
              <a:rPr lang="de-DE" sz="2800" i="1" dirty="0" smtClean="0">
                <a:solidFill>
                  <a:schemeClr val="accent1">
                    <a:lumMod val="75000"/>
                  </a:schemeClr>
                </a:solidFill>
              </a:rPr>
              <a:t> 2013</a:t>
            </a:r>
          </a:p>
          <a:p>
            <a:pPr marL="342900" indent="-342900">
              <a:buFont typeface="Arial" panose="020B0604020202020204" pitchFamily="34" charset="0"/>
              <a:buChar char="•"/>
            </a:pPr>
            <a:endParaRPr lang="de-DE" i="1" dirty="0">
              <a:solidFill>
                <a:schemeClr val="accent1">
                  <a:lumMod val="75000"/>
                </a:schemeClr>
              </a:solidFill>
            </a:endParaRPr>
          </a:p>
          <a:p>
            <a:pPr marL="342900" indent="-342900">
              <a:buFont typeface="Arial" panose="020B0604020202020204" pitchFamily="34" charset="0"/>
              <a:buChar char="•"/>
            </a:pPr>
            <a:r>
              <a:rPr lang="de-DE" sz="2800" b="1" dirty="0" err="1" smtClean="0">
                <a:solidFill>
                  <a:schemeClr val="accent6">
                    <a:lumMod val="75000"/>
                  </a:schemeClr>
                </a:solidFill>
              </a:rPr>
              <a:t>Recruitment</a:t>
            </a:r>
            <a:r>
              <a:rPr lang="de-DE" sz="2800" dirty="0" smtClean="0">
                <a:solidFill>
                  <a:schemeClr val="accent6">
                    <a:lumMod val="75000"/>
                  </a:schemeClr>
                </a:solidFill>
              </a:rPr>
              <a:t> </a:t>
            </a:r>
            <a:r>
              <a:rPr lang="de-DE" sz="2800" i="1" dirty="0" err="1" smtClean="0">
                <a:solidFill>
                  <a:schemeClr val="accent6">
                    <a:lumMod val="75000"/>
                  </a:schemeClr>
                </a:solidFill>
              </a:rPr>
              <a:t>of</a:t>
            </a:r>
            <a:r>
              <a:rPr lang="de-DE" sz="2800" i="1" dirty="0" smtClean="0">
                <a:solidFill>
                  <a:schemeClr val="accent6">
                    <a:lumMod val="75000"/>
                  </a:schemeClr>
                </a:solidFill>
              </a:rPr>
              <a:t> </a:t>
            </a:r>
            <a:r>
              <a:rPr lang="de-DE" sz="2800" i="1" dirty="0">
                <a:solidFill>
                  <a:schemeClr val="accent6">
                    <a:lumMod val="75000"/>
                  </a:schemeClr>
                </a:solidFill>
              </a:rPr>
              <a:t>a </a:t>
            </a:r>
            <a:r>
              <a:rPr lang="en-US" sz="2800" i="1" dirty="0">
                <a:solidFill>
                  <a:schemeClr val="accent6">
                    <a:lumMod val="75000"/>
                  </a:schemeClr>
                </a:solidFill>
              </a:rPr>
              <a:t>convenience sample of </a:t>
            </a:r>
            <a:r>
              <a:rPr lang="en-US" sz="2800" i="1" dirty="0" smtClean="0">
                <a:solidFill>
                  <a:schemeClr val="accent6">
                    <a:lumMod val="75000"/>
                  </a:schemeClr>
                </a:solidFill>
              </a:rPr>
              <a:t>345 </a:t>
            </a:r>
            <a:r>
              <a:rPr lang="en-US" sz="2800" i="1" dirty="0">
                <a:solidFill>
                  <a:schemeClr val="accent6">
                    <a:lumMod val="75000"/>
                  </a:schemeClr>
                </a:solidFill>
              </a:rPr>
              <a:t>people </a:t>
            </a:r>
            <a:r>
              <a:rPr lang="en-US" sz="2800" i="1" dirty="0" smtClean="0">
                <a:solidFill>
                  <a:schemeClr val="accent6">
                    <a:lumMod val="75000"/>
                  </a:schemeClr>
                </a:solidFill>
              </a:rPr>
              <a:t>at </a:t>
            </a:r>
            <a:r>
              <a:rPr lang="en-US" sz="2800" i="1" dirty="0">
                <a:solidFill>
                  <a:schemeClr val="accent6">
                    <a:lumMod val="75000"/>
                  </a:schemeClr>
                </a:solidFill>
              </a:rPr>
              <a:t>home in </a:t>
            </a:r>
            <a:r>
              <a:rPr lang="en-US" sz="2800" i="1" dirty="0" smtClean="0">
                <a:solidFill>
                  <a:schemeClr val="accent6">
                    <a:lumMod val="75000"/>
                  </a:schemeClr>
                </a:solidFill>
              </a:rPr>
              <a:t>Tyrol</a:t>
            </a:r>
          </a:p>
          <a:p>
            <a:pPr marL="342900" indent="-342900">
              <a:buFont typeface="Arial" panose="020B0604020202020204" pitchFamily="34" charset="0"/>
              <a:buChar char="•"/>
            </a:pPr>
            <a:endParaRPr lang="en-US" i="1" dirty="0">
              <a:solidFill>
                <a:schemeClr val="accent6">
                  <a:lumMod val="75000"/>
                </a:schemeClr>
              </a:solidFill>
            </a:endParaRPr>
          </a:p>
          <a:p>
            <a:pPr marL="342900" indent="-342900">
              <a:buFont typeface="Arial" panose="020B0604020202020204" pitchFamily="34" charset="0"/>
              <a:buChar char="•"/>
            </a:pPr>
            <a:r>
              <a:rPr lang="en-US" sz="2800" b="1" dirty="0">
                <a:solidFill>
                  <a:schemeClr val="accent1">
                    <a:lumMod val="75000"/>
                  </a:schemeClr>
                </a:solidFill>
              </a:rPr>
              <a:t>Inclusion criteria </a:t>
            </a:r>
            <a:r>
              <a:rPr lang="en-US" sz="2800" dirty="0" smtClean="0">
                <a:solidFill>
                  <a:schemeClr val="accent1">
                    <a:lumMod val="75000"/>
                  </a:schemeClr>
                </a:solidFill>
              </a:rPr>
              <a:t>- </a:t>
            </a:r>
            <a:r>
              <a:rPr lang="en-US" sz="2800" i="1" dirty="0" smtClean="0">
                <a:solidFill>
                  <a:schemeClr val="accent1">
                    <a:lumMod val="75000"/>
                  </a:schemeClr>
                </a:solidFill>
              </a:rPr>
              <a:t>age </a:t>
            </a:r>
            <a:r>
              <a:rPr lang="en-US" sz="2800" i="1" dirty="0">
                <a:solidFill>
                  <a:schemeClr val="accent1">
                    <a:lumMod val="75000"/>
                  </a:schemeClr>
                </a:solidFill>
              </a:rPr>
              <a:t>70+, no cognitive impairments, a written declaration of consent, </a:t>
            </a:r>
            <a:br>
              <a:rPr lang="en-US" sz="2800" i="1" dirty="0">
                <a:solidFill>
                  <a:schemeClr val="accent1">
                    <a:lumMod val="75000"/>
                  </a:schemeClr>
                </a:solidFill>
              </a:rPr>
            </a:br>
            <a:r>
              <a:rPr lang="en-US" sz="2800" i="1" dirty="0" smtClean="0">
                <a:solidFill>
                  <a:schemeClr val="accent1">
                    <a:lumMod val="75000"/>
                  </a:schemeClr>
                </a:solidFill>
              </a:rPr>
              <a:t>no </a:t>
            </a:r>
            <a:r>
              <a:rPr lang="en-US" sz="2800" i="1" dirty="0">
                <a:solidFill>
                  <a:schemeClr val="accent1">
                    <a:lumMod val="75000"/>
                  </a:schemeClr>
                </a:solidFill>
              </a:rPr>
              <a:t>legal care provider </a:t>
            </a:r>
            <a:endParaRPr lang="de-DE" sz="2800" i="1" dirty="0">
              <a:solidFill>
                <a:schemeClr val="accent1">
                  <a:lumMod val="75000"/>
                </a:schemeClr>
              </a:solidFill>
            </a:endParaRPr>
          </a:p>
        </p:txBody>
      </p:sp>
      <p:grpSp>
        <p:nvGrpSpPr>
          <p:cNvPr id="19" name="Gruppieren 18"/>
          <p:cNvGrpSpPr/>
          <p:nvPr/>
        </p:nvGrpSpPr>
        <p:grpSpPr>
          <a:xfrm>
            <a:off x="395536" y="109538"/>
            <a:ext cx="8568952" cy="420687"/>
            <a:chOff x="395536" y="109538"/>
            <a:chExt cx="8568952" cy="420687"/>
          </a:xfrm>
        </p:grpSpPr>
        <p:sp>
          <p:nvSpPr>
            <p:cNvPr id="20" name="Auf der gleichen Seite des Rechtecks liegende Ecken abrunden 12">
              <a:hlinkClick r:id="rId4"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21" name="Auf der gleichen Seite des Rechtecks liegende Ecken abrunden 13">
              <a:hlinkClick r:id="rId5"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22" name="Auf der gleichen Seite des Rechtecks liegende Ecken abrunden 19"/>
            <p:cNvSpPr>
              <a:spLocks noChangeArrowheads="1"/>
            </p:cNvSpPr>
            <p:nvPr/>
          </p:nvSpPr>
          <p:spPr bwMode="gray">
            <a:xfrm>
              <a:off x="362121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Methods</a:t>
              </a:r>
              <a:endParaRPr lang="de-DE" altLang="de-DE" sz="1400" b="1" dirty="0">
                <a:solidFill>
                  <a:srgbClr val="FFFFFF"/>
                </a:solidFill>
              </a:endParaRPr>
            </a:p>
          </p:txBody>
        </p:sp>
        <p:sp>
          <p:nvSpPr>
            <p:cNvPr id="23" name="Auf der gleichen Seite des Rechtecks liegende Ecken abrunden 13">
              <a:hlinkClick r:id="rId5"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24" name="Auf der gleichen Seite des Rechtecks liegende Ecken abrunden 13">
              <a:hlinkClick r:id="rId5"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grpSp>
    </p:spTree>
    <p:extLst>
      <p:ext uri="{BB962C8B-B14F-4D97-AF65-F5344CB8AC3E}">
        <p14:creationId xmlns:p14="http://schemas.microsoft.com/office/powerpoint/2010/main" val="28873055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bwMode="auto">
          <a:xfrm>
            <a:off x="515938" y="1649425"/>
            <a:ext cx="7329487" cy="4423246"/>
          </a:xfrm>
          <a:prstGeom prst="rect">
            <a:avLst/>
          </a:prstGeom>
          <a:solidFill>
            <a:schemeClr val="bg1">
              <a:lumMod val="95000"/>
            </a:schemeClr>
          </a:solidFill>
          <a:ln w="12700">
            <a:solidFill>
              <a:srgbClr val="336699"/>
            </a:solidFill>
            <a:round/>
            <a:headEnd/>
            <a:tailEnd/>
          </a:ln>
          <a:effectLst>
            <a:outerShdw blurRad="50800" dist="38100" dir="2700000" algn="tl" rotWithShape="0">
              <a:prstClr val="black">
                <a:alpha val="40000"/>
              </a:prstClr>
            </a:outerShdw>
          </a:effectLst>
        </p:spPr>
        <p:txBody>
          <a:bodyPr anchor="ctr"/>
          <a:lstStyle/>
          <a:p>
            <a:pPr algn="ctr">
              <a:defRPr/>
            </a:pPr>
            <a:endParaRPr lang="de-DE" dirty="0">
              <a:ln>
                <a:solidFill>
                  <a:srgbClr val="336699"/>
                </a:solidFill>
              </a:ln>
            </a:endParaRPr>
          </a:p>
        </p:txBody>
      </p:sp>
      <p:sp>
        <p:nvSpPr>
          <p:cNvPr id="19459" name="AutoShape 6"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0" name="AutoShape 8"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1" name="AutoShape 10"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grpSp>
        <p:nvGrpSpPr>
          <p:cNvPr id="18438" name="Gruppieren 25"/>
          <p:cNvGrpSpPr>
            <a:grpSpLocks/>
          </p:cNvGrpSpPr>
          <p:nvPr/>
        </p:nvGrpSpPr>
        <p:grpSpPr bwMode="auto">
          <a:xfrm>
            <a:off x="857250" y="2306638"/>
            <a:ext cx="5772150" cy="917575"/>
            <a:chOff x="857277" y="2070100"/>
            <a:chExt cx="6500847" cy="1707433"/>
          </a:xfrm>
          <a:solidFill>
            <a:srgbClr val="336699"/>
          </a:solidFill>
        </p:grpSpPr>
        <p:sp>
          <p:nvSpPr>
            <p:cNvPr id="13" name="Rechteck 12"/>
            <p:cNvSpPr/>
            <p:nvPr/>
          </p:nvSpPr>
          <p:spPr bwMode="auto">
            <a:xfrm>
              <a:off x="3428918" y="2861435"/>
              <a:ext cx="2143034" cy="91609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err="1" smtClean="0">
                  <a:solidFill>
                    <a:schemeClr val="bg1"/>
                  </a:solidFill>
                </a:rPr>
                <a:t>Activities</a:t>
              </a:r>
              <a:endParaRPr lang="de-DE" sz="1600" dirty="0">
                <a:solidFill>
                  <a:schemeClr val="bg1"/>
                </a:solidFill>
              </a:endParaRPr>
            </a:p>
          </p:txBody>
        </p:sp>
        <p:sp>
          <p:nvSpPr>
            <p:cNvPr id="14" name="Rechteck 13"/>
            <p:cNvSpPr/>
            <p:nvPr/>
          </p:nvSpPr>
          <p:spPr bwMode="auto">
            <a:xfrm>
              <a:off x="857277" y="2830790"/>
              <a:ext cx="2106090" cy="91609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smtClean="0">
                  <a:solidFill>
                    <a:schemeClr val="bg1"/>
                  </a:solidFill>
                </a:rPr>
                <a:t>Body </a:t>
              </a:r>
              <a:r>
                <a:rPr lang="de-DE" sz="1600" dirty="0" err="1" smtClean="0">
                  <a:solidFill>
                    <a:schemeClr val="bg1"/>
                  </a:solidFill>
                </a:rPr>
                <a:t>functions</a:t>
              </a:r>
              <a:endParaRPr lang="de-DE" sz="1600" dirty="0">
                <a:solidFill>
                  <a:schemeClr val="bg1"/>
                </a:solidFill>
              </a:endParaRPr>
            </a:p>
          </p:txBody>
        </p:sp>
        <p:cxnSp>
          <p:nvCxnSpPr>
            <p:cNvPr id="16" name="Gerade Verbindung mit Pfeil 15"/>
            <p:cNvCxnSpPr/>
            <p:nvPr/>
          </p:nvCxnSpPr>
          <p:spPr bwMode="auto">
            <a:xfrm>
              <a:off x="2963437" y="3384645"/>
              <a:ext cx="464857" cy="2955"/>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18" name="Gerade Verbindung mit Pfeil 17"/>
            <p:cNvCxnSpPr/>
            <p:nvPr/>
          </p:nvCxnSpPr>
          <p:spPr bwMode="auto">
            <a:xfrm>
              <a:off x="5572001" y="3366921"/>
              <a:ext cx="429099" cy="2955"/>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19" name="Gerade Verbindung mit Pfeil 18"/>
            <p:cNvCxnSpPr>
              <a:endCxn id="13" idx="0"/>
            </p:cNvCxnSpPr>
            <p:nvPr/>
          </p:nvCxnSpPr>
          <p:spPr bwMode="auto">
            <a:xfrm flipH="1">
              <a:off x="4500435" y="2070100"/>
              <a:ext cx="607" cy="791336"/>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0" name="Gerade Verbindung mit Pfeil 19"/>
            <p:cNvCxnSpPr/>
            <p:nvPr/>
          </p:nvCxnSpPr>
          <p:spPr bwMode="auto">
            <a:xfrm>
              <a:off x="1651110" y="2504342"/>
              <a:ext cx="0" cy="268818"/>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1" name="Gerade Verbindung mit Pfeil 20"/>
            <p:cNvCxnSpPr/>
            <p:nvPr/>
          </p:nvCxnSpPr>
          <p:spPr bwMode="auto">
            <a:xfrm>
              <a:off x="7358124" y="2519114"/>
              <a:ext cx="0" cy="268816"/>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2" name="Gerade Verbindung 21"/>
            <p:cNvCxnSpPr/>
            <p:nvPr/>
          </p:nvCxnSpPr>
          <p:spPr bwMode="auto">
            <a:xfrm>
              <a:off x="1643958" y="2507297"/>
              <a:ext cx="5707014" cy="11816"/>
            </a:xfrm>
            <a:prstGeom prst="line">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grpSp>
      <p:grpSp>
        <p:nvGrpSpPr>
          <p:cNvPr id="18442" name="Gruppieren 23"/>
          <p:cNvGrpSpPr>
            <a:grpSpLocks/>
          </p:cNvGrpSpPr>
          <p:nvPr/>
        </p:nvGrpSpPr>
        <p:grpSpPr bwMode="auto">
          <a:xfrm>
            <a:off x="1535113" y="3277419"/>
            <a:ext cx="5087937" cy="655637"/>
            <a:chOff x="1619250" y="5085184"/>
            <a:chExt cx="5730875" cy="1224136"/>
          </a:xfrm>
          <a:solidFill>
            <a:srgbClr val="336699"/>
          </a:solidFill>
          <a:effectLst>
            <a:outerShdw blurRad="50800" dist="38100" dir="2700000" algn="tl" rotWithShape="0">
              <a:prstClr val="black">
                <a:alpha val="40000"/>
              </a:prstClr>
            </a:outerShdw>
          </a:effectLst>
        </p:grpSpPr>
        <p:grpSp>
          <p:nvGrpSpPr>
            <p:cNvPr id="18452" name="Gruppieren 25"/>
            <p:cNvGrpSpPr>
              <a:grpSpLocks/>
            </p:cNvGrpSpPr>
            <p:nvPr/>
          </p:nvGrpSpPr>
          <p:grpSpPr bwMode="auto">
            <a:xfrm>
              <a:off x="1619250" y="5085184"/>
              <a:ext cx="5730875" cy="1224136"/>
              <a:chOff x="1619250" y="5085184"/>
              <a:chExt cx="5730875" cy="1224136"/>
            </a:xfrm>
            <a:grpFill/>
          </p:grpSpPr>
          <p:grpSp>
            <p:nvGrpSpPr>
              <p:cNvPr id="18454" name="Gruppieren 27"/>
              <p:cNvGrpSpPr>
                <a:grpSpLocks/>
              </p:cNvGrpSpPr>
              <p:nvPr/>
            </p:nvGrpSpPr>
            <p:grpSpPr bwMode="auto">
              <a:xfrm>
                <a:off x="1619250" y="5085184"/>
                <a:ext cx="5730875" cy="1224136"/>
                <a:chOff x="1619250" y="3170238"/>
                <a:chExt cx="5730875" cy="1224136"/>
              </a:xfrm>
              <a:grpFill/>
            </p:grpSpPr>
            <p:cxnSp>
              <p:nvCxnSpPr>
                <p:cNvPr id="31" name="Gerade Verbindung mit Pfeil 30"/>
                <p:cNvCxnSpPr/>
                <p:nvPr/>
              </p:nvCxnSpPr>
              <p:spPr bwMode="auto">
                <a:xfrm rot="10800000">
                  <a:off x="7350125" y="3185057"/>
                  <a:ext cx="0" cy="269726"/>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p:nvPr/>
              </p:nvCxnSpPr>
              <p:spPr bwMode="auto">
                <a:xfrm rot="10800000">
                  <a:off x="1626402" y="3170238"/>
                  <a:ext cx="0" cy="269724"/>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bwMode="auto">
                <a:xfrm rot="10800000">
                  <a:off x="1619250" y="3451818"/>
                  <a:ext cx="5707630" cy="11856"/>
                </a:xfrm>
                <a:prstGeom prst="line">
                  <a:avLst/>
                </a:prstGeom>
                <a:grpFill/>
                <a:ln w="28575">
                  <a:solidFill>
                    <a:srgbClr val="336699"/>
                  </a:solidFill>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p:nvCxnSpPr>
              <p:spPr bwMode="auto">
                <a:xfrm rot="10800000">
                  <a:off x="4498099" y="3185057"/>
                  <a:ext cx="0" cy="269726"/>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sp>
              <p:nvSpPr>
                <p:cNvPr id="35" name="Rechteck 34"/>
                <p:cNvSpPr/>
                <p:nvPr/>
              </p:nvSpPr>
              <p:spPr bwMode="auto">
                <a:xfrm>
                  <a:off x="1732960" y="3756986"/>
                  <a:ext cx="2329105" cy="63738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solidFill>
                        <a:schemeClr val="bg1"/>
                      </a:solidFill>
                    </a:rPr>
                    <a:t>Environmental Factors</a:t>
                  </a:r>
                  <a:endParaRPr lang="de-DE" sz="1600" dirty="0">
                    <a:solidFill>
                      <a:schemeClr val="bg1"/>
                    </a:solidFill>
                  </a:endParaRPr>
                </a:p>
              </p:txBody>
            </p:sp>
            <p:sp>
              <p:nvSpPr>
                <p:cNvPr id="36" name="Rechteck 35"/>
                <p:cNvSpPr/>
                <p:nvPr/>
              </p:nvSpPr>
              <p:spPr bwMode="auto">
                <a:xfrm>
                  <a:off x="5025036" y="3756986"/>
                  <a:ext cx="2294406" cy="63738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solidFill>
                        <a:schemeClr val="bg1"/>
                      </a:solidFill>
                    </a:rPr>
                    <a:t>Personal Factors</a:t>
                  </a:r>
                  <a:endParaRPr lang="de-DE" sz="1600" dirty="0">
                    <a:solidFill>
                      <a:schemeClr val="bg1"/>
                    </a:solidFill>
                  </a:endParaRPr>
                </a:p>
              </p:txBody>
            </p:sp>
          </p:grpSp>
          <p:cxnSp>
            <p:nvCxnSpPr>
              <p:cNvPr id="30" name="Gerade Verbindung mit Pfeil 29"/>
              <p:cNvCxnSpPr/>
              <p:nvPr/>
            </p:nvCxnSpPr>
            <p:spPr bwMode="auto">
              <a:xfrm>
                <a:off x="2411380" y="5390476"/>
                <a:ext cx="0" cy="269726"/>
              </a:xfrm>
              <a:prstGeom prst="straightConnector1">
                <a:avLst/>
              </a:prstGeom>
              <a:grpFill/>
              <a:ln w="28575">
                <a:solidFill>
                  <a:srgbClr val="3366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6" name="Gerade Verbindung mit Pfeil 25"/>
            <p:cNvCxnSpPr/>
            <p:nvPr/>
          </p:nvCxnSpPr>
          <p:spPr bwMode="auto">
            <a:xfrm>
              <a:off x="6228984" y="5372692"/>
              <a:ext cx="0" cy="269726"/>
            </a:xfrm>
            <a:prstGeom prst="straightConnector1">
              <a:avLst/>
            </a:prstGeom>
            <a:grpFill/>
            <a:ln w="28575">
              <a:solidFill>
                <a:srgbClr val="3366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4" name="Rechteck 43"/>
          <p:cNvSpPr/>
          <p:nvPr/>
        </p:nvSpPr>
        <p:spPr bwMode="auto">
          <a:xfrm>
            <a:off x="5424007" y="2716011"/>
            <a:ext cx="1934056" cy="492311"/>
          </a:xfrm>
          <a:prstGeom prst="rect">
            <a:avLst/>
          </a:prstGeom>
          <a:solidFill>
            <a:srgbClr val="336699"/>
          </a:solid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err="1" smtClean="0">
                <a:solidFill>
                  <a:schemeClr val="bg1"/>
                </a:solidFill>
              </a:rPr>
              <a:t>Participation</a:t>
            </a:r>
            <a:endParaRPr lang="de-DE" sz="1600" dirty="0">
              <a:solidFill>
                <a:schemeClr val="bg1"/>
              </a:solidFill>
            </a:endParaRPr>
          </a:p>
        </p:txBody>
      </p:sp>
      <p:sp>
        <p:nvSpPr>
          <p:cNvPr id="40" name="Rectangle 4"/>
          <p:cNvSpPr>
            <a:spLocks noChangeArrowheads="1"/>
          </p:cNvSpPr>
          <p:nvPr/>
        </p:nvSpPr>
        <p:spPr bwMode="gray">
          <a:xfrm>
            <a:off x="515938" y="620688"/>
            <a:ext cx="8333036"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3000" b="1" dirty="0">
                <a:solidFill>
                  <a:srgbClr val="336699"/>
                </a:solidFill>
              </a:rPr>
              <a:t>Measurements and V</a:t>
            </a:r>
            <a:r>
              <a:rPr lang="en-US" sz="3000" b="1" dirty="0" smtClean="0">
                <a:solidFill>
                  <a:srgbClr val="336699"/>
                </a:solidFill>
              </a:rPr>
              <a:t>ariables</a:t>
            </a:r>
          </a:p>
          <a:p>
            <a:pPr>
              <a:spcBef>
                <a:spcPct val="0"/>
              </a:spcBef>
              <a:buNone/>
            </a:pPr>
            <a:r>
              <a:rPr lang="en-US" sz="2000" dirty="0">
                <a:solidFill>
                  <a:schemeClr val="accent1">
                    <a:lumMod val="75000"/>
                  </a:schemeClr>
                </a:solidFill>
                <a:latin typeface="+mn-lt"/>
              </a:rPr>
              <a:t>Based on the </a:t>
            </a:r>
            <a:r>
              <a:rPr lang="en-US" sz="2000" dirty="0" smtClean="0">
                <a:solidFill>
                  <a:schemeClr val="accent1">
                    <a:lumMod val="75000"/>
                  </a:schemeClr>
                </a:solidFill>
                <a:latin typeface="+mn-lt"/>
              </a:rPr>
              <a:t>Theoretical </a:t>
            </a:r>
            <a:r>
              <a:rPr lang="en-US" sz="2000" dirty="0">
                <a:solidFill>
                  <a:schemeClr val="accent1">
                    <a:lumMod val="75000"/>
                  </a:schemeClr>
                </a:solidFill>
                <a:latin typeface="+mn-lt"/>
              </a:rPr>
              <a:t>M</a:t>
            </a:r>
            <a:r>
              <a:rPr lang="en-US" sz="2000" dirty="0" smtClean="0">
                <a:solidFill>
                  <a:schemeClr val="accent1">
                    <a:lumMod val="75000"/>
                  </a:schemeClr>
                </a:solidFill>
                <a:latin typeface="+mn-lt"/>
              </a:rPr>
              <a:t>odel </a:t>
            </a:r>
            <a:r>
              <a:rPr lang="en-US" sz="2000" dirty="0">
                <a:solidFill>
                  <a:schemeClr val="accent1">
                    <a:lumMod val="75000"/>
                  </a:schemeClr>
                </a:solidFill>
                <a:latin typeface="+mn-lt"/>
              </a:rPr>
              <a:t>of the WHO-ICF </a:t>
            </a:r>
            <a:r>
              <a:rPr lang="en-US" sz="2000" dirty="0" smtClean="0">
                <a:solidFill>
                  <a:schemeClr val="accent1">
                    <a:lumMod val="75000"/>
                  </a:schemeClr>
                </a:solidFill>
                <a:latin typeface="+mn-lt"/>
              </a:rPr>
              <a:t>Classification (2001) </a:t>
            </a:r>
            <a:endParaRPr lang="de-DE" sz="2000" dirty="0">
              <a:solidFill>
                <a:schemeClr val="accent1">
                  <a:lumMod val="75000"/>
                </a:schemeClr>
              </a:solidFill>
              <a:latin typeface="+mn-lt"/>
            </a:endParaRPr>
          </a:p>
        </p:txBody>
      </p:sp>
      <p:grpSp>
        <p:nvGrpSpPr>
          <p:cNvPr id="41" name="Gruppieren 40"/>
          <p:cNvGrpSpPr/>
          <p:nvPr/>
        </p:nvGrpSpPr>
        <p:grpSpPr>
          <a:xfrm>
            <a:off x="395536" y="109538"/>
            <a:ext cx="8568952" cy="420687"/>
            <a:chOff x="395536" y="109538"/>
            <a:chExt cx="8568952" cy="420687"/>
          </a:xfrm>
        </p:grpSpPr>
        <p:sp>
          <p:nvSpPr>
            <p:cNvPr id="42" name="Auf der gleichen Seite des Rechtecks liegende Ecken abrunden 12">
              <a:hlinkClick r:id="rId3"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43"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45" name="Auf der gleichen Seite des Rechtecks liegende Ecken abrunden 19"/>
            <p:cNvSpPr>
              <a:spLocks noChangeArrowheads="1"/>
            </p:cNvSpPr>
            <p:nvPr/>
          </p:nvSpPr>
          <p:spPr bwMode="gray">
            <a:xfrm>
              <a:off x="362121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Methods</a:t>
              </a:r>
              <a:endParaRPr lang="de-DE" altLang="de-DE" sz="1400" b="1" dirty="0">
                <a:solidFill>
                  <a:srgbClr val="FFFFFF"/>
                </a:solidFill>
              </a:endParaRPr>
            </a:p>
          </p:txBody>
        </p:sp>
        <p:sp>
          <p:nvSpPr>
            <p:cNvPr id="46"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53" name="Auf der gleichen Seite des Rechtecks liegende Ecken abrunden 13">
              <a:hlinkClick r:id="rId4"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grpSp>
      <p:sp>
        <p:nvSpPr>
          <p:cNvPr id="49" name="Rechteck 48"/>
          <p:cNvSpPr/>
          <p:nvPr/>
        </p:nvSpPr>
        <p:spPr bwMode="auto">
          <a:xfrm>
            <a:off x="3131840" y="3212976"/>
            <a:ext cx="1902816" cy="492311"/>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err="1" smtClean="0"/>
              <a:t>Barthel</a:t>
            </a:r>
            <a:r>
              <a:rPr lang="en-US" sz="1600" dirty="0" smtClean="0"/>
              <a:t> &amp; IADL </a:t>
            </a:r>
            <a:br>
              <a:rPr lang="en-US" sz="1600" dirty="0" smtClean="0"/>
            </a:br>
            <a:r>
              <a:rPr lang="en-US" sz="1600" dirty="0" smtClean="0"/>
              <a:t>Index (18 Items)</a:t>
            </a:r>
            <a:endParaRPr lang="de-DE" sz="1600" dirty="0">
              <a:solidFill>
                <a:schemeClr val="bg1"/>
              </a:solidFill>
            </a:endParaRPr>
          </a:p>
        </p:txBody>
      </p:sp>
      <p:sp>
        <p:nvSpPr>
          <p:cNvPr id="50" name="Rechteck 49"/>
          <p:cNvSpPr/>
          <p:nvPr/>
        </p:nvSpPr>
        <p:spPr bwMode="auto">
          <a:xfrm>
            <a:off x="827584" y="3212976"/>
            <a:ext cx="1902816" cy="492311"/>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t>23 </a:t>
            </a:r>
            <a:r>
              <a:rPr lang="en-US" sz="1600" dirty="0"/>
              <a:t>H</a:t>
            </a:r>
            <a:r>
              <a:rPr lang="en-US" sz="1600" dirty="0" smtClean="0"/>
              <a:t>ealth </a:t>
            </a:r>
            <a:r>
              <a:rPr lang="en-US" sz="1600" dirty="0"/>
              <a:t>I</a:t>
            </a:r>
            <a:r>
              <a:rPr lang="en-US" sz="1600" dirty="0" smtClean="0"/>
              <a:t>ndicators</a:t>
            </a:r>
            <a:endParaRPr lang="de-DE" sz="1600" dirty="0">
              <a:solidFill>
                <a:schemeClr val="bg1"/>
              </a:solidFill>
            </a:endParaRPr>
          </a:p>
        </p:txBody>
      </p:sp>
      <p:sp>
        <p:nvSpPr>
          <p:cNvPr id="51" name="Rechteck 50"/>
          <p:cNvSpPr/>
          <p:nvPr/>
        </p:nvSpPr>
        <p:spPr bwMode="auto">
          <a:xfrm>
            <a:off x="5424008" y="3212976"/>
            <a:ext cx="1934056" cy="492311"/>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t>5 </a:t>
            </a:r>
            <a:r>
              <a:rPr lang="en-US" sz="1600" dirty="0"/>
              <a:t>H</a:t>
            </a:r>
            <a:r>
              <a:rPr lang="en-US" sz="1600" dirty="0" smtClean="0"/>
              <a:t>ealth </a:t>
            </a:r>
            <a:r>
              <a:rPr lang="en-US" sz="1600" dirty="0"/>
              <a:t>I</a:t>
            </a:r>
            <a:r>
              <a:rPr lang="en-US" sz="1600" dirty="0" smtClean="0"/>
              <a:t>ndicators</a:t>
            </a:r>
            <a:endParaRPr lang="de-DE" sz="1600" dirty="0">
              <a:solidFill>
                <a:schemeClr val="bg1"/>
              </a:solidFill>
            </a:endParaRPr>
          </a:p>
        </p:txBody>
      </p:sp>
      <p:sp>
        <p:nvSpPr>
          <p:cNvPr id="52" name="Rechteck 51"/>
          <p:cNvSpPr/>
          <p:nvPr/>
        </p:nvSpPr>
        <p:spPr bwMode="auto">
          <a:xfrm>
            <a:off x="1636066" y="4437112"/>
            <a:ext cx="2067806" cy="1224136"/>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104775" indent="-104775">
              <a:buFont typeface="Arial" panose="020B0604020202020204" pitchFamily="34" charset="0"/>
              <a:buChar char="•"/>
              <a:defRPr/>
            </a:pPr>
            <a:r>
              <a:rPr lang="en-US" sz="1600" dirty="0" smtClean="0"/>
              <a:t>Current </a:t>
            </a:r>
            <a:r>
              <a:rPr lang="en-US" sz="1600" dirty="0"/>
              <a:t>U</a:t>
            </a:r>
            <a:r>
              <a:rPr lang="en-US" sz="1600" dirty="0" smtClean="0"/>
              <a:t>tilization </a:t>
            </a:r>
            <a:r>
              <a:rPr lang="en-US" sz="1600" dirty="0"/>
              <a:t>of </a:t>
            </a:r>
            <a:r>
              <a:rPr lang="en-US" sz="1600" dirty="0" smtClean="0"/>
              <a:t>Home </a:t>
            </a:r>
            <a:r>
              <a:rPr lang="en-US" sz="1600" dirty="0"/>
              <a:t>help </a:t>
            </a:r>
            <a:r>
              <a:rPr lang="en-US" sz="1600" dirty="0" smtClean="0"/>
              <a:t>&amp; </a:t>
            </a:r>
            <a:r>
              <a:rPr lang="en-US" sz="1600" dirty="0"/>
              <a:t>N</a:t>
            </a:r>
            <a:r>
              <a:rPr lang="en-US" sz="1600" dirty="0" smtClean="0"/>
              <a:t>ursing </a:t>
            </a:r>
            <a:r>
              <a:rPr lang="en-US" sz="1600" dirty="0"/>
              <a:t>C</a:t>
            </a:r>
            <a:r>
              <a:rPr lang="en-US" sz="1600" dirty="0" smtClean="0"/>
              <a:t>are </a:t>
            </a:r>
          </a:p>
          <a:p>
            <a:pPr marL="104775" indent="-104775">
              <a:buFont typeface="Arial" panose="020B0604020202020204" pitchFamily="34" charset="0"/>
              <a:buChar char="•"/>
              <a:defRPr/>
            </a:pPr>
            <a:r>
              <a:rPr lang="en-US" sz="1600" dirty="0" smtClean="0"/>
              <a:t>Current Care </a:t>
            </a:r>
            <a:r>
              <a:rPr lang="en-US" sz="1600" dirty="0"/>
              <a:t>A</a:t>
            </a:r>
            <a:r>
              <a:rPr lang="en-US" sz="1600" dirty="0" smtClean="0"/>
              <a:t>llowance </a:t>
            </a:r>
            <a:r>
              <a:rPr lang="en-US" sz="1600" dirty="0"/>
              <a:t>L</a:t>
            </a:r>
            <a:r>
              <a:rPr lang="en-US" sz="1600" dirty="0" smtClean="0"/>
              <a:t>evel</a:t>
            </a:r>
            <a:endParaRPr lang="de-DE" sz="1600" dirty="0">
              <a:solidFill>
                <a:schemeClr val="bg1"/>
              </a:solidFill>
            </a:endParaRPr>
          </a:p>
        </p:txBody>
      </p:sp>
      <p:sp>
        <p:nvSpPr>
          <p:cNvPr id="59" name="Rechteck 58"/>
          <p:cNvSpPr/>
          <p:nvPr/>
        </p:nvSpPr>
        <p:spPr bwMode="auto">
          <a:xfrm>
            <a:off x="4561594" y="4437112"/>
            <a:ext cx="2067806" cy="1224136"/>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104775" indent="-104775">
              <a:buFont typeface="Arial" panose="020B0604020202020204" pitchFamily="34" charset="0"/>
              <a:buChar char="•"/>
              <a:defRPr/>
            </a:pPr>
            <a:r>
              <a:rPr lang="en-US" sz="1600" dirty="0"/>
              <a:t>A</a:t>
            </a:r>
            <a:r>
              <a:rPr lang="en-US" sz="1600" dirty="0" smtClean="0"/>
              <a:t>ge</a:t>
            </a:r>
          </a:p>
          <a:p>
            <a:pPr marL="104775" indent="-104775">
              <a:buFont typeface="Arial" panose="020B0604020202020204" pitchFamily="34" charset="0"/>
              <a:buChar char="•"/>
              <a:defRPr/>
            </a:pPr>
            <a:r>
              <a:rPr lang="en-US" sz="1600" dirty="0"/>
              <a:t>S</a:t>
            </a:r>
            <a:r>
              <a:rPr lang="en-US" sz="1600" dirty="0" smtClean="0"/>
              <a:t>ex </a:t>
            </a:r>
          </a:p>
          <a:p>
            <a:pPr marL="104775" indent="-104775">
              <a:buFont typeface="Arial" panose="020B0604020202020204" pitchFamily="34" charset="0"/>
              <a:buChar char="•"/>
              <a:defRPr/>
            </a:pPr>
            <a:r>
              <a:rPr lang="en-US" sz="1600" dirty="0"/>
              <a:t>F</a:t>
            </a:r>
            <a:r>
              <a:rPr lang="en-US" sz="1600" dirty="0" smtClean="0"/>
              <a:t>amily Status</a:t>
            </a:r>
          </a:p>
          <a:p>
            <a:pPr marL="104775" indent="-104775">
              <a:buFont typeface="Arial" panose="020B0604020202020204" pitchFamily="34" charset="0"/>
              <a:buChar char="•"/>
              <a:defRPr/>
            </a:pPr>
            <a:r>
              <a:rPr lang="en-US" sz="1600" dirty="0"/>
              <a:t>L</a:t>
            </a:r>
            <a:r>
              <a:rPr lang="en-US" sz="1600" dirty="0" smtClean="0"/>
              <a:t>iving </a:t>
            </a:r>
            <a:r>
              <a:rPr lang="en-US" sz="1600" dirty="0"/>
              <a:t>A</a:t>
            </a:r>
            <a:r>
              <a:rPr lang="en-US" sz="1600" dirty="0" smtClean="0"/>
              <a:t>rrangement</a:t>
            </a:r>
            <a:r>
              <a:rPr lang="en-US" sz="1600" dirty="0"/>
              <a:t>. </a:t>
            </a:r>
            <a:endParaRPr lang="de-DE" sz="1600" dirty="0"/>
          </a:p>
        </p:txBody>
      </p:sp>
      <p:sp>
        <p:nvSpPr>
          <p:cNvPr id="54" name="Rechteck 53"/>
          <p:cNvSpPr/>
          <p:nvPr/>
        </p:nvSpPr>
        <p:spPr bwMode="auto">
          <a:xfrm>
            <a:off x="2553945" y="1947237"/>
            <a:ext cx="3107910" cy="376296"/>
          </a:xfrm>
          <a:prstGeom prst="rect">
            <a:avLst/>
          </a:prstGeom>
          <a:solidFill>
            <a:srgbClr val="336699"/>
          </a:solidFill>
          <a:ln w="28575">
            <a:solidFill>
              <a:srgbClr val="336699"/>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2000" dirty="0" err="1" smtClean="0">
                <a:solidFill>
                  <a:schemeClr val="bg1"/>
                </a:solidFill>
              </a:rPr>
              <a:t>Functional</a:t>
            </a:r>
            <a:r>
              <a:rPr lang="de-DE" sz="2000" dirty="0" smtClean="0">
                <a:solidFill>
                  <a:schemeClr val="bg1"/>
                </a:solidFill>
              </a:rPr>
              <a:t> </a:t>
            </a:r>
            <a:r>
              <a:rPr lang="de-DE" sz="2000" dirty="0" err="1">
                <a:solidFill>
                  <a:schemeClr val="bg1"/>
                </a:solidFill>
              </a:rPr>
              <a:t>H</a:t>
            </a:r>
            <a:r>
              <a:rPr lang="de-DE" sz="2000" dirty="0" err="1" smtClean="0">
                <a:solidFill>
                  <a:schemeClr val="bg1"/>
                </a:solidFill>
              </a:rPr>
              <a:t>ealth</a:t>
            </a:r>
            <a:endParaRPr lang="de-DE" sz="1400" dirty="0">
              <a:solidFill>
                <a:schemeClr val="bg1"/>
              </a:solidFill>
            </a:endParaRPr>
          </a:p>
        </p:txBody>
      </p:sp>
    </p:spTree>
    <p:extLst>
      <p:ext uri="{BB962C8B-B14F-4D97-AF65-F5344CB8AC3E}">
        <p14:creationId xmlns:p14="http://schemas.microsoft.com/office/powerpoint/2010/main" val="2304928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05556E-6 -4.44444E-6 L -0.00122 0.06875 " pathEditMode="relative" rAng="0" ptsTypes="AA">
                                      <p:cBhvr>
                                        <p:cTn id="6" dur="2000" fill="hold"/>
                                        <p:tgtEl>
                                          <p:spTgt spid="18442"/>
                                        </p:tgtEl>
                                        <p:attrNameLst>
                                          <p:attrName>ppt_x</p:attrName>
                                          <p:attrName>ppt_y</p:attrName>
                                        </p:attrNameLst>
                                      </p:cBhvr>
                                      <p:rCtr x="-69" y="3426"/>
                                    </p:animMotion>
                                  </p:childTnLst>
                                </p:cTn>
                              </p:par>
                              <p:par>
                                <p:cTn id="7" presetID="22" presetClass="entr" presetSubtype="4"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animEffect transition="in" filter="wipe(down)">
                                      <p:cBhvr>
                                        <p:cTn id="9" dur="500"/>
                                        <p:tgtEl>
                                          <p:spTgt spid="49"/>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down)">
                                      <p:cBhvr>
                                        <p:cTn id="15" dur="500"/>
                                        <p:tgtEl>
                                          <p:spTgt spid="5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wipe(down)">
                                      <p:cBhvr>
                                        <p:cTn id="18" dur="500"/>
                                        <p:tgtEl>
                                          <p:spTgt spid="5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down)">
                                      <p:cBhvr>
                                        <p:cTn id="2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bwMode="auto">
          <a:xfrm>
            <a:off x="515938" y="1649425"/>
            <a:ext cx="7329487" cy="4423246"/>
          </a:xfrm>
          <a:prstGeom prst="rect">
            <a:avLst/>
          </a:prstGeom>
          <a:solidFill>
            <a:schemeClr val="bg1">
              <a:lumMod val="85000"/>
            </a:schemeClr>
          </a:solidFill>
          <a:ln w="12700">
            <a:solidFill>
              <a:srgbClr val="336699"/>
            </a:solidFill>
            <a:round/>
            <a:headEnd/>
            <a:tailEnd/>
          </a:ln>
          <a:effectLst>
            <a:outerShdw blurRad="50800" dist="38100" dir="2700000" algn="tl" rotWithShape="0">
              <a:prstClr val="black">
                <a:alpha val="40000"/>
              </a:prstClr>
            </a:outerShdw>
          </a:effectLst>
        </p:spPr>
        <p:txBody>
          <a:bodyPr anchor="ctr"/>
          <a:lstStyle/>
          <a:p>
            <a:pPr algn="ctr">
              <a:defRPr/>
            </a:pPr>
            <a:endParaRPr lang="de-DE" dirty="0">
              <a:ln>
                <a:solidFill>
                  <a:srgbClr val="336699"/>
                </a:solidFill>
              </a:ln>
            </a:endParaRPr>
          </a:p>
        </p:txBody>
      </p:sp>
      <p:sp>
        <p:nvSpPr>
          <p:cNvPr id="19459" name="AutoShape 6"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0" name="AutoShape 8"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1" name="AutoShape 10"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grpSp>
        <p:nvGrpSpPr>
          <p:cNvPr id="18438" name="Gruppieren 25"/>
          <p:cNvGrpSpPr>
            <a:grpSpLocks/>
          </p:cNvGrpSpPr>
          <p:nvPr/>
        </p:nvGrpSpPr>
        <p:grpSpPr bwMode="auto">
          <a:xfrm>
            <a:off x="857250" y="2306638"/>
            <a:ext cx="5772150" cy="917575"/>
            <a:chOff x="857277" y="2070100"/>
            <a:chExt cx="6500847" cy="1707433"/>
          </a:xfrm>
          <a:solidFill>
            <a:srgbClr val="336699"/>
          </a:solidFill>
        </p:grpSpPr>
        <p:sp>
          <p:nvSpPr>
            <p:cNvPr id="13" name="Rechteck 12"/>
            <p:cNvSpPr/>
            <p:nvPr/>
          </p:nvSpPr>
          <p:spPr bwMode="auto">
            <a:xfrm>
              <a:off x="3428918" y="2861435"/>
              <a:ext cx="2143034" cy="91609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err="1" smtClean="0">
                  <a:solidFill>
                    <a:schemeClr val="bg1"/>
                  </a:solidFill>
                </a:rPr>
                <a:t>Activities</a:t>
              </a:r>
              <a:endParaRPr lang="de-DE" sz="1600" dirty="0">
                <a:solidFill>
                  <a:schemeClr val="bg1"/>
                </a:solidFill>
              </a:endParaRPr>
            </a:p>
          </p:txBody>
        </p:sp>
        <p:sp>
          <p:nvSpPr>
            <p:cNvPr id="14" name="Rechteck 13"/>
            <p:cNvSpPr/>
            <p:nvPr/>
          </p:nvSpPr>
          <p:spPr bwMode="auto">
            <a:xfrm>
              <a:off x="857277" y="2830790"/>
              <a:ext cx="2106090" cy="91609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smtClean="0">
                  <a:solidFill>
                    <a:schemeClr val="bg1"/>
                  </a:solidFill>
                </a:rPr>
                <a:t>Body </a:t>
              </a:r>
              <a:r>
                <a:rPr lang="de-DE" sz="1600" dirty="0" err="1" smtClean="0">
                  <a:solidFill>
                    <a:schemeClr val="bg1"/>
                  </a:solidFill>
                </a:rPr>
                <a:t>functions</a:t>
              </a:r>
              <a:endParaRPr lang="de-DE" sz="1600" dirty="0">
                <a:solidFill>
                  <a:schemeClr val="bg1"/>
                </a:solidFill>
              </a:endParaRPr>
            </a:p>
          </p:txBody>
        </p:sp>
        <p:cxnSp>
          <p:nvCxnSpPr>
            <p:cNvPr id="16" name="Gerade Verbindung mit Pfeil 15"/>
            <p:cNvCxnSpPr/>
            <p:nvPr/>
          </p:nvCxnSpPr>
          <p:spPr bwMode="auto">
            <a:xfrm>
              <a:off x="2963437" y="3384645"/>
              <a:ext cx="464857" cy="2955"/>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18" name="Gerade Verbindung mit Pfeil 17"/>
            <p:cNvCxnSpPr/>
            <p:nvPr/>
          </p:nvCxnSpPr>
          <p:spPr bwMode="auto">
            <a:xfrm>
              <a:off x="5572001" y="3366921"/>
              <a:ext cx="429099" cy="2955"/>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19" name="Gerade Verbindung mit Pfeil 18"/>
            <p:cNvCxnSpPr>
              <a:endCxn id="13" idx="0"/>
            </p:cNvCxnSpPr>
            <p:nvPr/>
          </p:nvCxnSpPr>
          <p:spPr bwMode="auto">
            <a:xfrm flipH="1">
              <a:off x="4500435" y="2070100"/>
              <a:ext cx="607" cy="791336"/>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0" name="Gerade Verbindung mit Pfeil 19"/>
            <p:cNvCxnSpPr/>
            <p:nvPr/>
          </p:nvCxnSpPr>
          <p:spPr bwMode="auto">
            <a:xfrm>
              <a:off x="1651110" y="2504342"/>
              <a:ext cx="0" cy="268818"/>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1" name="Gerade Verbindung mit Pfeil 20"/>
            <p:cNvCxnSpPr/>
            <p:nvPr/>
          </p:nvCxnSpPr>
          <p:spPr bwMode="auto">
            <a:xfrm>
              <a:off x="7358124" y="2519114"/>
              <a:ext cx="0" cy="268816"/>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2" name="Gerade Verbindung 21"/>
            <p:cNvCxnSpPr/>
            <p:nvPr/>
          </p:nvCxnSpPr>
          <p:spPr bwMode="auto">
            <a:xfrm>
              <a:off x="1643958" y="2507297"/>
              <a:ext cx="5707014" cy="11816"/>
            </a:xfrm>
            <a:prstGeom prst="line">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grpSp>
      <p:grpSp>
        <p:nvGrpSpPr>
          <p:cNvPr id="18442" name="Gruppieren 23"/>
          <p:cNvGrpSpPr>
            <a:grpSpLocks/>
          </p:cNvGrpSpPr>
          <p:nvPr/>
        </p:nvGrpSpPr>
        <p:grpSpPr bwMode="auto">
          <a:xfrm>
            <a:off x="1535113" y="3717032"/>
            <a:ext cx="5087937" cy="655637"/>
            <a:chOff x="1619250" y="5085184"/>
            <a:chExt cx="5730875" cy="1224136"/>
          </a:xfrm>
          <a:solidFill>
            <a:srgbClr val="336699"/>
          </a:solidFill>
          <a:effectLst>
            <a:outerShdw blurRad="50800" dist="38100" dir="2700000" algn="tl" rotWithShape="0">
              <a:prstClr val="black">
                <a:alpha val="40000"/>
              </a:prstClr>
            </a:outerShdw>
          </a:effectLst>
        </p:grpSpPr>
        <p:grpSp>
          <p:nvGrpSpPr>
            <p:cNvPr id="18452" name="Gruppieren 25"/>
            <p:cNvGrpSpPr>
              <a:grpSpLocks/>
            </p:cNvGrpSpPr>
            <p:nvPr/>
          </p:nvGrpSpPr>
          <p:grpSpPr bwMode="auto">
            <a:xfrm>
              <a:off x="1619250" y="5085184"/>
              <a:ext cx="5730875" cy="1224136"/>
              <a:chOff x="1619250" y="5085184"/>
              <a:chExt cx="5730875" cy="1224136"/>
            </a:xfrm>
            <a:grpFill/>
          </p:grpSpPr>
          <p:grpSp>
            <p:nvGrpSpPr>
              <p:cNvPr id="18454" name="Gruppieren 27"/>
              <p:cNvGrpSpPr>
                <a:grpSpLocks/>
              </p:cNvGrpSpPr>
              <p:nvPr/>
            </p:nvGrpSpPr>
            <p:grpSpPr bwMode="auto">
              <a:xfrm>
                <a:off x="1619250" y="5085184"/>
                <a:ext cx="5730875" cy="1224136"/>
                <a:chOff x="1619250" y="3170238"/>
                <a:chExt cx="5730875" cy="1224136"/>
              </a:xfrm>
              <a:grpFill/>
            </p:grpSpPr>
            <p:cxnSp>
              <p:nvCxnSpPr>
                <p:cNvPr id="31" name="Gerade Verbindung mit Pfeil 30"/>
                <p:cNvCxnSpPr/>
                <p:nvPr/>
              </p:nvCxnSpPr>
              <p:spPr bwMode="auto">
                <a:xfrm rot="10800000">
                  <a:off x="7350125" y="3185057"/>
                  <a:ext cx="0" cy="269726"/>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p:nvPr/>
              </p:nvCxnSpPr>
              <p:spPr bwMode="auto">
                <a:xfrm rot="10800000">
                  <a:off x="1626402" y="3170238"/>
                  <a:ext cx="0" cy="269724"/>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bwMode="auto">
                <a:xfrm rot="10800000">
                  <a:off x="1619250" y="3451818"/>
                  <a:ext cx="5707630" cy="11856"/>
                </a:xfrm>
                <a:prstGeom prst="line">
                  <a:avLst/>
                </a:prstGeom>
                <a:grpFill/>
                <a:ln w="28575">
                  <a:solidFill>
                    <a:srgbClr val="336699"/>
                  </a:solidFill>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p:nvCxnSpPr>
              <p:spPr bwMode="auto">
                <a:xfrm rot="10800000">
                  <a:off x="4498099" y="3185057"/>
                  <a:ext cx="0" cy="269726"/>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sp>
              <p:nvSpPr>
                <p:cNvPr id="35" name="Rechteck 34"/>
                <p:cNvSpPr/>
                <p:nvPr/>
              </p:nvSpPr>
              <p:spPr bwMode="auto">
                <a:xfrm>
                  <a:off x="1732960" y="3756986"/>
                  <a:ext cx="2329105" cy="63738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solidFill>
                        <a:schemeClr val="bg1"/>
                      </a:solidFill>
                    </a:rPr>
                    <a:t>Environmental Factors</a:t>
                  </a:r>
                  <a:endParaRPr lang="de-DE" sz="1600" dirty="0">
                    <a:solidFill>
                      <a:schemeClr val="bg1"/>
                    </a:solidFill>
                  </a:endParaRPr>
                </a:p>
              </p:txBody>
            </p:sp>
            <p:sp>
              <p:nvSpPr>
                <p:cNvPr id="36" name="Rechteck 35"/>
                <p:cNvSpPr/>
                <p:nvPr/>
              </p:nvSpPr>
              <p:spPr bwMode="auto">
                <a:xfrm>
                  <a:off x="5025036" y="3756986"/>
                  <a:ext cx="2294406" cy="63738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solidFill>
                        <a:schemeClr val="bg1"/>
                      </a:solidFill>
                    </a:rPr>
                    <a:t>Personal Factors</a:t>
                  </a:r>
                  <a:endParaRPr lang="de-DE" sz="1600" dirty="0">
                    <a:solidFill>
                      <a:schemeClr val="bg1"/>
                    </a:solidFill>
                  </a:endParaRPr>
                </a:p>
              </p:txBody>
            </p:sp>
          </p:grpSp>
          <p:cxnSp>
            <p:nvCxnSpPr>
              <p:cNvPr id="30" name="Gerade Verbindung mit Pfeil 29"/>
              <p:cNvCxnSpPr/>
              <p:nvPr/>
            </p:nvCxnSpPr>
            <p:spPr bwMode="auto">
              <a:xfrm>
                <a:off x="2411380" y="5390476"/>
                <a:ext cx="0" cy="269726"/>
              </a:xfrm>
              <a:prstGeom prst="straightConnector1">
                <a:avLst/>
              </a:prstGeom>
              <a:grpFill/>
              <a:ln w="28575">
                <a:solidFill>
                  <a:srgbClr val="3366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6" name="Gerade Verbindung mit Pfeil 25"/>
            <p:cNvCxnSpPr/>
            <p:nvPr/>
          </p:nvCxnSpPr>
          <p:spPr bwMode="auto">
            <a:xfrm>
              <a:off x="6228984" y="5372692"/>
              <a:ext cx="0" cy="269726"/>
            </a:xfrm>
            <a:prstGeom prst="straightConnector1">
              <a:avLst/>
            </a:prstGeom>
            <a:grpFill/>
            <a:ln w="28575">
              <a:solidFill>
                <a:srgbClr val="3366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4" name="Rechteck 43"/>
          <p:cNvSpPr/>
          <p:nvPr/>
        </p:nvSpPr>
        <p:spPr bwMode="auto">
          <a:xfrm>
            <a:off x="5424007" y="2716011"/>
            <a:ext cx="1934056" cy="492311"/>
          </a:xfrm>
          <a:prstGeom prst="rect">
            <a:avLst/>
          </a:prstGeom>
          <a:solidFill>
            <a:srgbClr val="336699"/>
          </a:solid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err="1" smtClean="0">
                <a:solidFill>
                  <a:schemeClr val="bg1"/>
                </a:solidFill>
              </a:rPr>
              <a:t>Participation</a:t>
            </a:r>
            <a:endParaRPr lang="de-DE" sz="1600" dirty="0">
              <a:solidFill>
                <a:schemeClr val="bg1"/>
              </a:solidFill>
            </a:endParaRPr>
          </a:p>
        </p:txBody>
      </p:sp>
      <p:sp>
        <p:nvSpPr>
          <p:cNvPr id="40" name="Rectangle 4"/>
          <p:cNvSpPr>
            <a:spLocks noChangeArrowheads="1"/>
          </p:cNvSpPr>
          <p:nvPr/>
        </p:nvSpPr>
        <p:spPr bwMode="gray">
          <a:xfrm>
            <a:off x="515938" y="620688"/>
            <a:ext cx="8333036"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3000" b="1" dirty="0">
                <a:solidFill>
                  <a:srgbClr val="336699"/>
                </a:solidFill>
              </a:rPr>
              <a:t>Measurements and V</a:t>
            </a:r>
            <a:r>
              <a:rPr lang="en-US" sz="3000" b="1" dirty="0" smtClean="0">
                <a:solidFill>
                  <a:srgbClr val="336699"/>
                </a:solidFill>
              </a:rPr>
              <a:t>ariables</a:t>
            </a:r>
          </a:p>
          <a:p>
            <a:pPr>
              <a:spcBef>
                <a:spcPct val="0"/>
              </a:spcBef>
              <a:buNone/>
            </a:pPr>
            <a:r>
              <a:rPr lang="en-US" sz="2000" dirty="0" smtClean="0">
                <a:solidFill>
                  <a:schemeClr val="accent1">
                    <a:lumMod val="75000"/>
                  </a:schemeClr>
                </a:solidFill>
                <a:latin typeface="+mn-lt"/>
              </a:rPr>
              <a:t>Data Analysis</a:t>
            </a:r>
            <a:endParaRPr lang="de-DE" sz="2000" dirty="0">
              <a:solidFill>
                <a:schemeClr val="accent1">
                  <a:lumMod val="75000"/>
                </a:schemeClr>
              </a:solidFill>
              <a:latin typeface="+mn-lt"/>
            </a:endParaRPr>
          </a:p>
        </p:txBody>
      </p:sp>
      <p:grpSp>
        <p:nvGrpSpPr>
          <p:cNvPr id="41" name="Gruppieren 40"/>
          <p:cNvGrpSpPr/>
          <p:nvPr/>
        </p:nvGrpSpPr>
        <p:grpSpPr>
          <a:xfrm>
            <a:off x="395536" y="109538"/>
            <a:ext cx="8568952" cy="420687"/>
            <a:chOff x="395536" y="109538"/>
            <a:chExt cx="8568952" cy="420687"/>
          </a:xfrm>
        </p:grpSpPr>
        <p:sp>
          <p:nvSpPr>
            <p:cNvPr id="42" name="Auf der gleichen Seite des Rechtecks liegende Ecken abrunden 12">
              <a:hlinkClick r:id="rId3"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43" name="Auf der gleichen Seite des Rechtecks liegende Ecken abrunden 13">
              <a:hlinkClick r:id="rId4" action="ppaction://hlinksldjump"/>
            </p:cNvPr>
            <p:cNvSpPr>
              <a:spLocks noChangeArrowheads="1"/>
            </p:cNvSpPr>
            <p:nvPr/>
          </p:nvSpPr>
          <p:spPr bwMode="gray">
            <a:xfrm>
              <a:off x="5721343"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45" name="Auf der gleichen Seite des Rechtecks liegende Ecken abrunden 19"/>
            <p:cNvSpPr>
              <a:spLocks noChangeArrowheads="1"/>
            </p:cNvSpPr>
            <p:nvPr/>
          </p:nvSpPr>
          <p:spPr bwMode="gray">
            <a:xfrm>
              <a:off x="362121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Methods</a:t>
              </a:r>
              <a:endParaRPr lang="de-DE" altLang="de-DE" sz="1400" b="1" dirty="0">
                <a:solidFill>
                  <a:srgbClr val="FFFFFF"/>
                </a:solidFill>
              </a:endParaRPr>
            </a:p>
          </p:txBody>
        </p:sp>
        <p:sp>
          <p:nvSpPr>
            <p:cNvPr id="46" name="Auf der gleichen Seite des Rechtecks liegende Ecken abrunden 13">
              <a:hlinkClick r:id="rId4"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53" name="Auf der gleichen Seite des Rechtecks liegende Ecken abrunden 13">
              <a:hlinkClick r:id="rId4"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grpSp>
      <p:sp>
        <p:nvSpPr>
          <p:cNvPr id="47" name="Rechteck 46"/>
          <p:cNvSpPr/>
          <p:nvPr/>
        </p:nvSpPr>
        <p:spPr bwMode="auto">
          <a:xfrm>
            <a:off x="899592" y="1772816"/>
            <a:ext cx="3107910" cy="504056"/>
          </a:xfrm>
          <a:prstGeom prst="rect">
            <a:avLst/>
          </a:prstGeom>
          <a:solidFill>
            <a:schemeClr val="accent6">
              <a:lumMod val="7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de-DE" sz="2000" dirty="0" smtClean="0">
                <a:solidFill>
                  <a:schemeClr val="bg1"/>
                </a:solidFill>
              </a:rPr>
              <a:t>Non- Independent Group </a:t>
            </a:r>
            <a:br>
              <a:rPr lang="de-DE" sz="2000" dirty="0" smtClean="0">
                <a:solidFill>
                  <a:schemeClr val="bg1"/>
                </a:solidFill>
              </a:rPr>
            </a:br>
            <a:r>
              <a:rPr lang="en-US" sz="1400" dirty="0">
                <a:solidFill>
                  <a:schemeClr val="bg1"/>
                </a:solidFill>
              </a:rPr>
              <a:t>BI TS of 0–80 points</a:t>
            </a:r>
            <a:endParaRPr lang="de-DE" sz="1400" dirty="0">
              <a:solidFill>
                <a:schemeClr val="bg1"/>
              </a:solidFill>
            </a:endParaRPr>
          </a:p>
        </p:txBody>
      </p:sp>
      <p:sp>
        <p:nvSpPr>
          <p:cNvPr id="48" name="Rechteck 47"/>
          <p:cNvSpPr/>
          <p:nvPr/>
        </p:nvSpPr>
        <p:spPr bwMode="auto">
          <a:xfrm>
            <a:off x="4031116" y="1772816"/>
            <a:ext cx="3312368" cy="504056"/>
          </a:xfrm>
          <a:prstGeom prst="rect">
            <a:avLst/>
          </a:prstGeom>
          <a:solidFill>
            <a:schemeClr val="accent1">
              <a:lumMod val="50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de-DE" sz="2000" dirty="0" smtClean="0">
                <a:solidFill>
                  <a:schemeClr val="bg1"/>
                </a:solidFill>
              </a:rPr>
              <a:t>Independent Group</a:t>
            </a:r>
          </a:p>
          <a:p>
            <a:pPr algn="r">
              <a:defRPr/>
            </a:pPr>
            <a:r>
              <a:rPr lang="en-US" sz="1400" dirty="0">
                <a:solidFill>
                  <a:schemeClr val="bg1"/>
                </a:solidFill>
              </a:rPr>
              <a:t>BI TS of </a:t>
            </a:r>
            <a:r>
              <a:rPr lang="en-US" sz="1400" dirty="0" smtClean="0">
                <a:solidFill>
                  <a:schemeClr val="bg1"/>
                </a:solidFill>
              </a:rPr>
              <a:t>85-100  </a:t>
            </a:r>
            <a:r>
              <a:rPr lang="en-US" sz="1400" dirty="0">
                <a:solidFill>
                  <a:schemeClr val="bg1"/>
                </a:solidFill>
              </a:rPr>
              <a:t>points</a:t>
            </a:r>
            <a:endParaRPr lang="de-DE" sz="1400" dirty="0">
              <a:solidFill>
                <a:schemeClr val="bg1"/>
              </a:solidFill>
            </a:endParaRPr>
          </a:p>
        </p:txBody>
      </p:sp>
      <p:sp>
        <p:nvSpPr>
          <p:cNvPr id="49" name="Rechteck 48"/>
          <p:cNvSpPr/>
          <p:nvPr/>
        </p:nvSpPr>
        <p:spPr bwMode="auto">
          <a:xfrm>
            <a:off x="3131840" y="3212976"/>
            <a:ext cx="1902816" cy="492311"/>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t>IADL Index </a:t>
            </a:r>
          </a:p>
          <a:p>
            <a:pPr algn="ctr">
              <a:defRPr/>
            </a:pPr>
            <a:r>
              <a:rPr lang="en-US" sz="1600" dirty="0" smtClean="0"/>
              <a:t>(8 Items)</a:t>
            </a:r>
            <a:endParaRPr lang="de-DE" sz="1600" dirty="0">
              <a:solidFill>
                <a:schemeClr val="bg1"/>
              </a:solidFill>
            </a:endParaRPr>
          </a:p>
        </p:txBody>
      </p:sp>
      <p:sp>
        <p:nvSpPr>
          <p:cNvPr id="50" name="Rechteck 49"/>
          <p:cNvSpPr/>
          <p:nvPr/>
        </p:nvSpPr>
        <p:spPr bwMode="auto">
          <a:xfrm>
            <a:off x="827584" y="3212976"/>
            <a:ext cx="1902816" cy="492311"/>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t>23 </a:t>
            </a:r>
            <a:r>
              <a:rPr lang="en-US" sz="1600" dirty="0"/>
              <a:t>H</a:t>
            </a:r>
            <a:r>
              <a:rPr lang="en-US" sz="1600" dirty="0" smtClean="0"/>
              <a:t>ealth </a:t>
            </a:r>
            <a:r>
              <a:rPr lang="en-US" sz="1600" dirty="0"/>
              <a:t>I</a:t>
            </a:r>
            <a:r>
              <a:rPr lang="en-US" sz="1600" dirty="0" smtClean="0"/>
              <a:t>ndicators</a:t>
            </a:r>
            <a:endParaRPr lang="de-DE" sz="1600" dirty="0">
              <a:solidFill>
                <a:schemeClr val="bg1"/>
              </a:solidFill>
            </a:endParaRPr>
          </a:p>
        </p:txBody>
      </p:sp>
      <p:sp>
        <p:nvSpPr>
          <p:cNvPr id="51" name="Rechteck 50"/>
          <p:cNvSpPr/>
          <p:nvPr/>
        </p:nvSpPr>
        <p:spPr bwMode="auto">
          <a:xfrm>
            <a:off x="5424008" y="3212976"/>
            <a:ext cx="1934056" cy="492311"/>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t>5 </a:t>
            </a:r>
            <a:r>
              <a:rPr lang="en-US" sz="1600" dirty="0"/>
              <a:t>H</a:t>
            </a:r>
            <a:r>
              <a:rPr lang="en-US" sz="1600" dirty="0" smtClean="0"/>
              <a:t>ealth </a:t>
            </a:r>
            <a:r>
              <a:rPr lang="en-US" sz="1600" dirty="0"/>
              <a:t>I</a:t>
            </a:r>
            <a:r>
              <a:rPr lang="en-US" sz="1600" dirty="0" smtClean="0"/>
              <a:t>ndicators</a:t>
            </a:r>
            <a:endParaRPr lang="de-DE" sz="1600" dirty="0">
              <a:solidFill>
                <a:schemeClr val="bg1"/>
              </a:solidFill>
            </a:endParaRPr>
          </a:p>
        </p:txBody>
      </p:sp>
      <p:sp>
        <p:nvSpPr>
          <p:cNvPr id="52" name="Rechteck 51"/>
          <p:cNvSpPr/>
          <p:nvPr/>
        </p:nvSpPr>
        <p:spPr bwMode="auto">
          <a:xfrm>
            <a:off x="1636066" y="4399309"/>
            <a:ext cx="2067806" cy="1224136"/>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104775" indent="-104775">
              <a:buFont typeface="Arial" panose="020B0604020202020204" pitchFamily="34" charset="0"/>
              <a:buChar char="•"/>
              <a:defRPr/>
            </a:pPr>
            <a:r>
              <a:rPr lang="en-US" sz="1600" dirty="0" smtClean="0"/>
              <a:t>Current </a:t>
            </a:r>
            <a:r>
              <a:rPr lang="en-US" sz="1600" dirty="0"/>
              <a:t>U</a:t>
            </a:r>
            <a:r>
              <a:rPr lang="en-US" sz="1600" dirty="0" smtClean="0"/>
              <a:t>tilization </a:t>
            </a:r>
            <a:r>
              <a:rPr lang="en-US" sz="1600" dirty="0"/>
              <a:t>of </a:t>
            </a:r>
            <a:r>
              <a:rPr lang="en-US" sz="1600" dirty="0" smtClean="0"/>
              <a:t>Home </a:t>
            </a:r>
            <a:r>
              <a:rPr lang="en-US" sz="1600" dirty="0"/>
              <a:t>help </a:t>
            </a:r>
            <a:r>
              <a:rPr lang="en-US" sz="1600" dirty="0" smtClean="0"/>
              <a:t>&amp; </a:t>
            </a:r>
            <a:r>
              <a:rPr lang="en-US" sz="1600" dirty="0"/>
              <a:t>N</a:t>
            </a:r>
            <a:r>
              <a:rPr lang="en-US" sz="1600" dirty="0" smtClean="0"/>
              <a:t>ursing </a:t>
            </a:r>
            <a:r>
              <a:rPr lang="en-US" sz="1600" dirty="0"/>
              <a:t>C</a:t>
            </a:r>
            <a:r>
              <a:rPr lang="en-US" sz="1600" dirty="0" smtClean="0"/>
              <a:t>are </a:t>
            </a:r>
          </a:p>
          <a:p>
            <a:pPr marL="104775" indent="-104775">
              <a:buFont typeface="Arial" panose="020B0604020202020204" pitchFamily="34" charset="0"/>
              <a:buChar char="•"/>
              <a:defRPr/>
            </a:pPr>
            <a:r>
              <a:rPr lang="en-US" sz="1600" dirty="0" smtClean="0"/>
              <a:t>Current Care </a:t>
            </a:r>
            <a:r>
              <a:rPr lang="en-US" sz="1600" dirty="0"/>
              <a:t>A</a:t>
            </a:r>
            <a:r>
              <a:rPr lang="en-US" sz="1600" dirty="0" smtClean="0"/>
              <a:t>llowance </a:t>
            </a:r>
            <a:r>
              <a:rPr lang="en-US" sz="1600" dirty="0"/>
              <a:t>L</a:t>
            </a:r>
            <a:r>
              <a:rPr lang="en-US" sz="1600" dirty="0" smtClean="0"/>
              <a:t>evel</a:t>
            </a:r>
            <a:endParaRPr lang="de-DE" sz="1600" dirty="0">
              <a:solidFill>
                <a:schemeClr val="bg1"/>
              </a:solidFill>
            </a:endParaRPr>
          </a:p>
        </p:txBody>
      </p:sp>
      <p:sp>
        <p:nvSpPr>
          <p:cNvPr id="59" name="Rechteck 58"/>
          <p:cNvSpPr/>
          <p:nvPr/>
        </p:nvSpPr>
        <p:spPr bwMode="auto">
          <a:xfrm>
            <a:off x="4558809" y="4389076"/>
            <a:ext cx="2043604" cy="1224136"/>
          </a:xfrm>
          <a:prstGeom prst="rect">
            <a:avLst/>
          </a:prstGeom>
          <a:solidFill>
            <a:schemeClr val="bg1">
              <a:lumMod val="6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104775" indent="-104775">
              <a:buFont typeface="Arial" panose="020B0604020202020204" pitchFamily="34" charset="0"/>
              <a:buChar char="•"/>
              <a:defRPr/>
            </a:pPr>
            <a:r>
              <a:rPr lang="en-US" sz="1600" dirty="0"/>
              <a:t>A</a:t>
            </a:r>
            <a:r>
              <a:rPr lang="en-US" sz="1600" dirty="0" smtClean="0"/>
              <a:t>ge</a:t>
            </a:r>
          </a:p>
          <a:p>
            <a:pPr marL="104775" indent="-104775">
              <a:buFont typeface="Arial" panose="020B0604020202020204" pitchFamily="34" charset="0"/>
              <a:buChar char="•"/>
              <a:defRPr/>
            </a:pPr>
            <a:r>
              <a:rPr lang="en-US" sz="1600" dirty="0"/>
              <a:t>S</a:t>
            </a:r>
            <a:r>
              <a:rPr lang="en-US" sz="1600" dirty="0" smtClean="0"/>
              <a:t>ex </a:t>
            </a:r>
          </a:p>
          <a:p>
            <a:pPr marL="104775" indent="-104775">
              <a:buFont typeface="Arial" panose="020B0604020202020204" pitchFamily="34" charset="0"/>
              <a:buChar char="•"/>
              <a:defRPr/>
            </a:pPr>
            <a:r>
              <a:rPr lang="en-US" sz="1600" dirty="0"/>
              <a:t>F</a:t>
            </a:r>
            <a:r>
              <a:rPr lang="en-US" sz="1600" dirty="0" smtClean="0"/>
              <a:t>amily Status</a:t>
            </a:r>
          </a:p>
          <a:p>
            <a:pPr marL="104775" indent="-104775">
              <a:buFont typeface="Arial" panose="020B0604020202020204" pitchFamily="34" charset="0"/>
              <a:buChar char="•"/>
              <a:defRPr/>
            </a:pPr>
            <a:r>
              <a:rPr lang="en-US" sz="1600" dirty="0"/>
              <a:t>L</a:t>
            </a:r>
            <a:r>
              <a:rPr lang="en-US" sz="1600" dirty="0" smtClean="0"/>
              <a:t>iving </a:t>
            </a:r>
            <a:r>
              <a:rPr lang="en-US" sz="1600" dirty="0"/>
              <a:t>A</a:t>
            </a:r>
            <a:r>
              <a:rPr lang="en-US" sz="1600" dirty="0" smtClean="0"/>
              <a:t>rrangement</a:t>
            </a:r>
            <a:r>
              <a:rPr lang="en-US" sz="1600" dirty="0"/>
              <a:t>. </a:t>
            </a:r>
            <a:endParaRPr lang="de-DE" sz="1600" dirty="0"/>
          </a:p>
        </p:txBody>
      </p:sp>
    </p:spTree>
    <p:extLst>
      <p:ext uri="{BB962C8B-B14F-4D97-AF65-F5344CB8AC3E}">
        <p14:creationId xmlns:p14="http://schemas.microsoft.com/office/powerpoint/2010/main" val="184010387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 12"/>
          <p:cNvGraphicFramePr/>
          <p:nvPr>
            <p:extLst>
              <p:ext uri="{D42A27DB-BD31-4B8C-83A1-F6EECF244321}">
                <p14:modId xmlns:p14="http://schemas.microsoft.com/office/powerpoint/2010/main" val="334580793"/>
              </p:ext>
            </p:extLst>
          </p:nvPr>
        </p:nvGraphicFramePr>
        <p:xfrm>
          <a:off x="1023820" y="1628800"/>
          <a:ext cx="6782866" cy="4705117"/>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uppieren 18"/>
          <p:cNvGrpSpPr/>
          <p:nvPr/>
        </p:nvGrpSpPr>
        <p:grpSpPr bwMode="gray">
          <a:xfrm>
            <a:off x="654224" y="5427188"/>
            <a:ext cx="7848872" cy="1261440"/>
            <a:chOff x="1402068" y="5745480"/>
            <a:chExt cx="1507820" cy="626912"/>
          </a:xfrm>
          <a:scene3d>
            <a:camera prst="perspectiveRelaxed" fov="2100000">
              <a:rot lat="20045950" lon="1277240" rev="20528191"/>
            </a:camera>
            <a:lightRig rig="balanced" dir="t"/>
          </a:scene3d>
        </p:grpSpPr>
        <p:sp>
          <p:nvSpPr>
            <p:cNvPr id="20" name="Abgerundetes Rechteck 19"/>
            <p:cNvSpPr/>
            <p:nvPr/>
          </p:nvSpPr>
          <p:spPr bwMode="gray">
            <a:xfrm>
              <a:off x="1402068" y="5745480"/>
              <a:ext cx="137172" cy="137172"/>
            </a:xfrm>
            <a:prstGeom prst="roundRect">
              <a:avLst/>
            </a:prstGeom>
            <a:solidFill>
              <a:schemeClr val="accent1"/>
            </a:solidFill>
            <a:ln w="12700">
              <a:noFill/>
              <a:round/>
              <a:headEnd/>
              <a:tailEnd/>
            </a:ln>
          </p:spPr>
          <p:txBody>
            <a:bodyPr rtlCol="0" anchor="ctr"/>
            <a:lstStyle/>
            <a:p>
              <a:pPr algn="ctr"/>
              <a:endParaRPr lang="de-DE" sz="2400" dirty="0"/>
            </a:p>
          </p:txBody>
        </p:sp>
        <p:sp>
          <p:nvSpPr>
            <p:cNvPr id="21" name="Abgerundetes Rechteck 20"/>
            <p:cNvSpPr/>
            <p:nvPr/>
          </p:nvSpPr>
          <p:spPr bwMode="gray">
            <a:xfrm>
              <a:off x="1402068" y="5990350"/>
              <a:ext cx="137172" cy="137172"/>
            </a:xfrm>
            <a:prstGeom prst="roundRect">
              <a:avLst/>
            </a:prstGeom>
            <a:solidFill>
              <a:schemeClr val="accent6"/>
            </a:solidFill>
            <a:ln w="12700">
              <a:noFill/>
              <a:round/>
              <a:headEnd/>
              <a:tailEnd/>
            </a:ln>
          </p:spPr>
          <p:txBody>
            <a:bodyPr rtlCol="0" anchor="ctr"/>
            <a:lstStyle/>
            <a:p>
              <a:pPr algn="ctr"/>
              <a:endParaRPr lang="de-DE" sz="2400" dirty="0"/>
            </a:p>
          </p:txBody>
        </p:sp>
        <p:sp>
          <p:nvSpPr>
            <p:cNvPr id="24" name="Rechteck 23"/>
            <p:cNvSpPr/>
            <p:nvPr/>
          </p:nvSpPr>
          <p:spPr bwMode="gray">
            <a:xfrm>
              <a:off x="1642248" y="5745480"/>
              <a:ext cx="1267640" cy="137172"/>
            </a:xfrm>
            <a:prstGeom prst="rect">
              <a:avLst/>
            </a:prstGeom>
            <a:noFill/>
            <a:ln w="12700">
              <a:noFill/>
              <a:round/>
              <a:headEnd/>
              <a:tailEnd/>
            </a:ln>
          </p:spPr>
          <p:txBody>
            <a:bodyPr rtlCol="0" anchor="ctr"/>
            <a:lstStyle/>
            <a:p>
              <a:r>
                <a:rPr lang="pt-BR" sz="2400" b="1" dirty="0" smtClean="0">
                  <a:solidFill>
                    <a:schemeClr val="tx1">
                      <a:lumMod val="75000"/>
                      <a:lumOff val="25000"/>
                    </a:schemeClr>
                  </a:solidFill>
                </a:rPr>
                <a:t>independent (BI 85-100 pts.) (n= 265)</a:t>
              </a:r>
              <a:endParaRPr lang="de-DE" sz="2400" b="1" dirty="0">
                <a:solidFill>
                  <a:schemeClr val="tx1">
                    <a:lumMod val="75000"/>
                    <a:lumOff val="25000"/>
                  </a:schemeClr>
                </a:solidFill>
              </a:endParaRPr>
            </a:p>
          </p:txBody>
        </p:sp>
        <p:sp>
          <p:nvSpPr>
            <p:cNvPr id="25" name="Rechteck 24"/>
            <p:cNvSpPr/>
            <p:nvPr/>
          </p:nvSpPr>
          <p:spPr bwMode="gray">
            <a:xfrm>
              <a:off x="1642248" y="5990350"/>
              <a:ext cx="1267640" cy="137172"/>
            </a:xfrm>
            <a:prstGeom prst="rect">
              <a:avLst/>
            </a:prstGeom>
            <a:noFill/>
            <a:ln w="12700">
              <a:noFill/>
              <a:round/>
              <a:headEnd/>
              <a:tailEnd/>
            </a:ln>
          </p:spPr>
          <p:txBody>
            <a:bodyPr rtlCol="0" anchor="ctr"/>
            <a:lstStyle/>
            <a:p>
              <a:r>
                <a:rPr lang="de-DE" sz="2400" b="1" dirty="0">
                  <a:solidFill>
                    <a:schemeClr val="tx1">
                      <a:lumMod val="75000"/>
                      <a:lumOff val="25000"/>
                    </a:schemeClr>
                  </a:solidFill>
                </a:rPr>
                <a:t>non-independent (BI 0 - 80 </a:t>
              </a:r>
              <a:r>
                <a:rPr lang="de-DE" sz="2400" b="1" dirty="0" err="1">
                  <a:solidFill>
                    <a:schemeClr val="tx1">
                      <a:lumMod val="75000"/>
                      <a:lumOff val="25000"/>
                    </a:schemeClr>
                  </a:solidFill>
                </a:rPr>
                <a:t>pts</a:t>
              </a:r>
              <a:r>
                <a:rPr lang="de-DE" sz="2400" b="1" dirty="0">
                  <a:solidFill>
                    <a:schemeClr val="tx1">
                      <a:lumMod val="75000"/>
                      <a:lumOff val="25000"/>
                    </a:schemeClr>
                  </a:solidFill>
                </a:rPr>
                <a:t>.) (n=79</a:t>
              </a:r>
              <a:r>
                <a:rPr lang="de-DE" sz="2400" b="1" dirty="0" smtClean="0">
                  <a:solidFill>
                    <a:schemeClr val="tx1">
                      <a:lumMod val="75000"/>
                      <a:lumOff val="25000"/>
                    </a:schemeClr>
                  </a:solidFill>
                </a:rPr>
                <a:t>)</a:t>
              </a:r>
            </a:p>
          </p:txBody>
        </p:sp>
        <p:sp>
          <p:nvSpPr>
            <p:cNvPr id="26" name="Rechteck 25"/>
            <p:cNvSpPr/>
            <p:nvPr/>
          </p:nvSpPr>
          <p:spPr bwMode="gray">
            <a:xfrm>
              <a:off x="1642248" y="6235220"/>
              <a:ext cx="1267640" cy="137172"/>
            </a:xfrm>
            <a:prstGeom prst="rect">
              <a:avLst/>
            </a:prstGeom>
            <a:noFill/>
            <a:ln w="12700">
              <a:noFill/>
              <a:round/>
              <a:headEnd/>
              <a:tailEnd/>
            </a:ln>
          </p:spPr>
          <p:txBody>
            <a:bodyPr rtlCol="0" anchor="ctr"/>
            <a:lstStyle/>
            <a:p>
              <a:endParaRPr lang="de-DE" sz="2400" b="1" dirty="0" smtClean="0">
                <a:solidFill>
                  <a:schemeClr val="tx1">
                    <a:lumMod val="75000"/>
                    <a:lumOff val="25000"/>
                  </a:schemeClr>
                </a:solidFill>
              </a:endParaRPr>
            </a:p>
          </p:txBody>
        </p:sp>
      </p:grpSp>
      <p:grpSp>
        <p:nvGrpSpPr>
          <p:cNvPr id="9" name="Gruppieren 8"/>
          <p:cNvGrpSpPr/>
          <p:nvPr/>
        </p:nvGrpSpPr>
        <p:grpSpPr bwMode="gray">
          <a:xfrm>
            <a:off x="2123728" y="1988840"/>
            <a:ext cx="2348385" cy="669007"/>
            <a:chOff x="1642248" y="5745480"/>
            <a:chExt cx="1267640" cy="626912"/>
          </a:xfrm>
          <a:scene3d>
            <a:camera prst="perspectiveRelaxed" fov="2100000">
              <a:rot lat="20045950" lon="1277240" rev="20528191"/>
            </a:camera>
            <a:lightRig rig="balanced" dir="t"/>
          </a:scene3d>
        </p:grpSpPr>
        <p:sp>
          <p:nvSpPr>
            <p:cNvPr id="12" name="Rechteck 11"/>
            <p:cNvSpPr/>
            <p:nvPr/>
          </p:nvSpPr>
          <p:spPr bwMode="gray">
            <a:xfrm>
              <a:off x="1642248" y="5745480"/>
              <a:ext cx="1267640" cy="137172"/>
            </a:xfrm>
            <a:prstGeom prst="rect">
              <a:avLst/>
            </a:prstGeom>
            <a:noFill/>
            <a:ln w="12700">
              <a:noFill/>
              <a:round/>
              <a:headEnd/>
              <a:tailEnd/>
            </a:ln>
          </p:spPr>
          <p:txBody>
            <a:bodyPr rtlCol="0" anchor="ctr"/>
            <a:lstStyle/>
            <a:p>
              <a:r>
                <a:rPr lang="pt-BR" sz="2400" b="1" dirty="0">
                  <a:solidFill>
                    <a:schemeClr val="tx1">
                      <a:lumMod val="75000"/>
                      <a:lumOff val="25000"/>
                    </a:schemeClr>
                  </a:solidFill>
                </a:rPr>
                <a:t>A</a:t>
              </a:r>
              <a:r>
                <a:rPr lang="pt-BR" sz="2400" b="1" dirty="0" smtClean="0">
                  <a:solidFill>
                    <a:schemeClr val="tx1">
                      <a:lumMod val="75000"/>
                      <a:lumOff val="25000"/>
                    </a:schemeClr>
                  </a:solidFill>
                </a:rPr>
                <a:t>ge (MD)</a:t>
              </a:r>
            </a:p>
          </p:txBody>
        </p:sp>
        <p:sp>
          <p:nvSpPr>
            <p:cNvPr id="14" name="Rechteck 13"/>
            <p:cNvSpPr/>
            <p:nvPr/>
          </p:nvSpPr>
          <p:spPr bwMode="gray">
            <a:xfrm>
              <a:off x="1642248" y="5990350"/>
              <a:ext cx="1267640" cy="137172"/>
            </a:xfrm>
            <a:prstGeom prst="rect">
              <a:avLst/>
            </a:prstGeom>
            <a:noFill/>
            <a:ln w="12700">
              <a:noFill/>
              <a:round/>
              <a:headEnd/>
              <a:tailEnd/>
            </a:ln>
          </p:spPr>
          <p:txBody>
            <a:bodyPr rtlCol="0" anchor="ctr"/>
            <a:lstStyle/>
            <a:p>
              <a:endParaRPr lang="de-DE" sz="2400" b="1" dirty="0" smtClean="0">
                <a:solidFill>
                  <a:schemeClr val="tx1">
                    <a:lumMod val="75000"/>
                    <a:lumOff val="25000"/>
                  </a:schemeClr>
                </a:solidFill>
              </a:endParaRPr>
            </a:p>
          </p:txBody>
        </p:sp>
        <p:sp>
          <p:nvSpPr>
            <p:cNvPr id="15" name="Rechteck 14"/>
            <p:cNvSpPr/>
            <p:nvPr/>
          </p:nvSpPr>
          <p:spPr bwMode="gray">
            <a:xfrm>
              <a:off x="1642248" y="6235220"/>
              <a:ext cx="1267640" cy="137172"/>
            </a:xfrm>
            <a:prstGeom prst="rect">
              <a:avLst/>
            </a:prstGeom>
            <a:noFill/>
            <a:ln w="12700">
              <a:noFill/>
              <a:round/>
              <a:headEnd/>
              <a:tailEnd/>
            </a:ln>
          </p:spPr>
          <p:txBody>
            <a:bodyPr rtlCol="0" anchor="ctr"/>
            <a:lstStyle/>
            <a:p>
              <a:endParaRPr lang="de-DE" sz="2400" b="1" dirty="0" smtClean="0">
                <a:solidFill>
                  <a:schemeClr val="tx1">
                    <a:lumMod val="75000"/>
                    <a:lumOff val="25000"/>
                  </a:schemeClr>
                </a:solidFill>
              </a:endParaRPr>
            </a:p>
          </p:txBody>
        </p:sp>
      </p:grpSp>
      <p:grpSp>
        <p:nvGrpSpPr>
          <p:cNvPr id="34" name="Gruppieren 33"/>
          <p:cNvGrpSpPr/>
          <p:nvPr/>
        </p:nvGrpSpPr>
        <p:grpSpPr>
          <a:xfrm>
            <a:off x="395536" y="109538"/>
            <a:ext cx="8568952" cy="420687"/>
            <a:chOff x="395536" y="109538"/>
            <a:chExt cx="8568952" cy="420687"/>
          </a:xfrm>
        </p:grpSpPr>
        <p:sp>
          <p:nvSpPr>
            <p:cNvPr id="35" name="Auf der gleichen Seite des Rechtecks liegende Ecken abrunden 12">
              <a:hlinkClick r:id="rId4"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36" name="Auf der gleichen Seite des Rechtecks liegende Ecken abrunden 13">
              <a:hlinkClick r:id="rId5"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37" name="Auf der gleichen Seite des Rechtecks liegende Ecken abrunden 13">
              <a:hlinkClick r:id="rId5"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38" name="Auf der gleichen Seite des Rechtecks liegende Ecken abrunden 13">
              <a:hlinkClick r:id="rId5"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39" name="Auf der gleichen Seite des Rechtecks liegende Ecken abrunden 19"/>
            <p:cNvSpPr>
              <a:spLocks noChangeArrowheads="1"/>
            </p:cNvSpPr>
            <p:nvPr/>
          </p:nvSpPr>
          <p:spPr bwMode="gray">
            <a:xfrm>
              <a:off x="52486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Results</a:t>
              </a:r>
              <a:endParaRPr lang="de-DE" altLang="de-DE" sz="1400" b="1" dirty="0">
                <a:solidFill>
                  <a:srgbClr val="FFFFFF"/>
                </a:solidFill>
              </a:endParaRPr>
            </a:p>
          </p:txBody>
        </p:sp>
      </p:grpSp>
      <p:sp>
        <p:nvSpPr>
          <p:cNvPr id="40" name="Rectangle 4"/>
          <p:cNvSpPr>
            <a:spLocks noChangeArrowheads="1"/>
          </p:cNvSpPr>
          <p:nvPr/>
        </p:nvSpPr>
        <p:spPr bwMode="gray">
          <a:xfrm>
            <a:off x="206554" y="675282"/>
            <a:ext cx="8937930" cy="7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2800" b="1" dirty="0">
                <a:solidFill>
                  <a:schemeClr val="accent1">
                    <a:lumMod val="75000"/>
                  </a:schemeClr>
                </a:solidFill>
              </a:rPr>
              <a:t>Functionality of </a:t>
            </a:r>
            <a:r>
              <a:rPr lang="en-US" sz="2800" b="1" dirty="0" smtClean="0">
                <a:solidFill>
                  <a:schemeClr val="accent1">
                    <a:lumMod val="75000"/>
                  </a:schemeClr>
                </a:solidFill>
              </a:rPr>
              <a:t>Non-Independent vs</a:t>
            </a:r>
            <a:r>
              <a:rPr lang="en-US" sz="2800" b="1" dirty="0">
                <a:solidFill>
                  <a:schemeClr val="accent1">
                    <a:lumMod val="75000"/>
                  </a:schemeClr>
                </a:solidFill>
              </a:rPr>
              <a:t>. </a:t>
            </a:r>
            <a:r>
              <a:rPr lang="en-US" sz="2800" b="1" dirty="0" smtClean="0">
                <a:solidFill>
                  <a:schemeClr val="accent1">
                    <a:lumMod val="75000"/>
                  </a:schemeClr>
                </a:solidFill>
              </a:rPr>
              <a:t>Independent </a:t>
            </a:r>
            <a:r>
              <a:rPr lang="en-US" sz="2800" b="1" dirty="0">
                <a:solidFill>
                  <a:schemeClr val="accent1">
                    <a:lumMod val="75000"/>
                  </a:schemeClr>
                </a:solidFill>
              </a:rPr>
              <a:t>P</a:t>
            </a:r>
            <a:r>
              <a:rPr lang="en-US" sz="2800" b="1" dirty="0" smtClean="0">
                <a:solidFill>
                  <a:schemeClr val="accent1">
                    <a:lumMod val="75000"/>
                  </a:schemeClr>
                </a:solidFill>
              </a:rPr>
              <a:t>eople</a:t>
            </a:r>
            <a:endParaRPr lang="de-DE" sz="2800" b="1" dirty="0" smtClean="0">
              <a:solidFill>
                <a:schemeClr val="accent1">
                  <a:lumMod val="75000"/>
                </a:schemeClr>
              </a:solidFill>
            </a:endParaRPr>
          </a:p>
          <a:p>
            <a:pPr>
              <a:spcBef>
                <a:spcPct val="0"/>
              </a:spcBef>
              <a:buNone/>
            </a:pPr>
            <a:r>
              <a:rPr lang="de-DE" altLang="de-DE" sz="2200" noProof="1" smtClean="0">
                <a:solidFill>
                  <a:schemeClr val="accent1">
                    <a:lumMod val="75000"/>
                  </a:schemeClr>
                </a:solidFill>
                <a:uFill>
                  <a:solidFill>
                    <a:srgbClr val="000000"/>
                  </a:solidFill>
                </a:uFill>
              </a:rPr>
              <a:t>Personal Factors </a:t>
            </a:r>
            <a:endParaRPr lang="de-DE" altLang="de-DE" sz="2000" i="1" noProof="1">
              <a:solidFill>
                <a:srgbClr val="336699"/>
              </a:solidFill>
            </a:endParaRPr>
          </a:p>
        </p:txBody>
      </p:sp>
      <p:grpSp>
        <p:nvGrpSpPr>
          <p:cNvPr id="41" name="Gruppieren 40"/>
          <p:cNvGrpSpPr/>
          <p:nvPr/>
        </p:nvGrpSpPr>
        <p:grpSpPr bwMode="gray">
          <a:xfrm rot="362122">
            <a:off x="6548747" y="1835548"/>
            <a:ext cx="2568912" cy="645687"/>
            <a:chOff x="1642248" y="5745480"/>
            <a:chExt cx="1267640" cy="626912"/>
          </a:xfrm>
          <a:scene3d>
            <a:camera prst="perspectiveRelaxed" fov="2100000">
              <a:rot lat="20045950" lon="1277240" rev="20528191"/>
            </a:camera>
            <a:lightRig rig="balanced" dir="t"/>
          </a:scene3d>
        </p:grpSpPr>
        <p:sp>
          <p:nvSpPr>
            <p:cNvPr id="42" name="Rechteck 41"/>
            <p:cNvSpPr/>
            <p:nvPr/>
          </p:nvSpPr>
          <p:spPr bwMode="gray">
            <a:xfrm>
              <a:off x="1642248" y="5745480"/>
              <a:ext cx="1267640" cy="137172"/>
            </a:xfrm>
            <a:prstGeom prst="rect">
              <a:avLst/>
            </a:prstGeom>
            <a:noFill/>
            <a:ln w="12700">
              <a:noFill/>
              <a:round/>
              <a:headEnd/>
              <a:tailEnd/>
            </a:ln>
          </p:spPr>
          <p:txBody>
            <a:bodyPr rtlCol="0" anchor="ctr"/>
            <a:lstStyle/>
            <a:p>
              <a:endParaRPr lang="pt-BR" sz="2400" b="1" dirty="0" smtClean="0">
                <a:solidFill>
                  <a:schemeClr val="tx1">
                    <a:lumMod val="75000"/>
                    <a:lumOff val="25000"/>
                  </a:schemeClr>
                </a:solidFill>
              </a:endParaRPr>
            </a:p>
          </p:txBody>
        </p:sp>
        <p:sp>
          <p:nvSpPr>
            <p:cNvPr id="43" name="Rechteck 42"/>
            <p:cNvSpPr/>
            <p:nvPr/>
          </p:nvSpPr>
          <p:spPr bwMode="gray">
            <a:xfrm>
              <a:off x="1642248" y="5990350"/>
              <a:ext cx="1267640" cy="137172"/>
            </a:xfrm>
            <a:prstGeom prst="rect">
              <a:avLst/>
            </a:prstGeom>
            <a:noFill/>
            <a:ln w="12700">
              <a:noFill/>
              <a:round/>
              <a:headEnd/>
              <a:tailEnd/>
            </a:ln>
          </p:spPr>
          <p:txBody>
            <a:bodyPr rtlCol="0" anchor="ctr"/>
            <a:lstStyle/>
            <a:p>
              <a:endParaRPr lang="de-DE" sz="2400" b="1" dirty="0" smtClean="0">
                <a:solidFill>
                  <a:schemeClr val="tx1">
                    <a:lumMod val="75000"/>
                    <a:lumOff val="25000"/>
                  </a:schemeClr>
                </a:solidFill>
              </a:endParaRPr>
            </a:p>
          </p:txBody>
        </p:sp>
        <p:sp>
          <p:nvSpPr>
            <p:cNvPr id="44" name="Rechteck 43"/>
            <p:cNvSpPr/>
            <p:nvPr/>
          </p:nvSpPr>
          <p:spPr bwMode="gray">
            <a:xfrm>
              <a:off x="1642248" y="6235220"/>
              <a:ext cx="1267640" cy="137172"/>
            </a:xfrm>
            <a:prstGeom prst="rect">
              <a:avLst/>
            </a:prstGeom>
            <a:noFill/>
            <a:ln w="12700">
              <a:noFill/>
              <a:round/>
              <a:headEnd/>
              <a:tailEnd/>
            </a:ln>
          </p:spPr>
          <p:txBody>
            <a:bodyPr rtlCol="0" anchor="ctr"/>
            <a:lstStyle/>
            <a:p>
              <a:endParaRPr lang="de-DE" sz="2400" b="1" dirty="0" smtClean="0">
                <a:solidFill>
                  <a:schemeClr val="tx1">
                    <a:lumMod val="75000"/>
                    <a:lumOff val="25000"/>
                  </a:schemeClr>
                </a:solidFill>
              </a:endParaRPr>
            </a:p>
          </p:txBody>
        </p:sp>
      </p:grpSp>
    </p:spTree>
    <p:extLst>
      <p:ext uri="{BB962C8B-B14F-4D97-AF65-F5344CB8AC3E}">
        <p14:creationId xmlns:p14="http://schemas.microsoft.com/office/powerpoint/2010/main" val="194220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733675" y="1838325"/>
            <a:ext cx="3702050" cy="3837089"/>
            <a:chOff x="2733675" y="1838325"/>
            <a:chExt cx="3702050" cy="3837089"/>
          </a:xfrm>
        </p:grpSpPr>
        <p:pic>
          <p:nvPicPr>
            <p:cNvPr id="34" name="_effect" descr="C:\Users\marc.h\Desktop\Schatten-TEST.png"/>
            <p:cNvPicPr>
              <a:picLocks noChangeAspect="1" noChangeArrowheads="1"/>
            </p:cNvPicPr>
            <p:nvPr/>
          </p:nvPicPr>
          <p:blipFill>
            <a:blip r:embed="rId3" cstate="print"/>
            <a:srcRect/>
            <a:stretch>
              <a:fillRect/>
            </a:stretch>
          </p:blipFill>
          <p:spPr bwMode="auto">
            <a:xfrm>
              <a:off x="2975030" y="5038638"/>
              <a:ext cx="3211525" cy="636776"/>
            </a:xfrm>
            <a:prstGeom prst="rect">
              <a:avLst/>
            </a:prstGeom>
            <a:noFill/>
          </p:spPr>
        </p:pic>
        <p:grpSp>
          <p:nvGrpSpPr>
            <p:cNvPr id="29" name="Gruppieren 28"/>
            <p:cNvGrpSpPr/>
            <p:nvPr/>
          </p:nvGrpSpPr>
          <p:grpSpPr bwMode="gray">
            <a:xfrm>
              <a:off x="2733675" y="1838325"/>
              <a:ext cx="3702050" cy="3702050"/>
              <a:chOff x="2733675" y="1838325"/>
              <a:chExt cx="3702050" cy="3702050"/>
            </a:xfrm>
          </p:grpSpPr>
          <p:sp>
            <p:nvSpPr>
              <p:cNvPr id="27" name="Oval 830" descr="© INSCALE GmbH, 26.05.2010&#10;http://www.presentationload.com/"/>
              <p:cNvSpPr>
                <a:spLocks noChangeArrowheads="1"/>
              </p:cNvSpPr>
              <p:nvPr/>
            </p:nvSpPr>
            <p:spPr bwMode="gray">
              <a:xfrm>
                <a:off x="2733675" y="1838325"/>
                <a:ext cx="3702050" cy="3702050"/>
              </a:xfrm>
              <a:prstGeom prst="ellipse">
                <a:avLst/>
              </a:prstGeom>
              <a:gradFill rotWithShape="1">
                <a:gsLst>
                  <a:gs pos="0">
                    <a:srgbClr val="FFFFFF"/>
                  </a:gs>
                  <a:gs pos="100000">
                    <a:srgbClr val="D3D3D3"/>
                  </a:gs>
                </a:gsLst>
                <a:path path="shape">
                  <a:fillToRect l="50000" t="50000" r="50000" b="50000"/>
                </a:path>
              </a:gradFill>
              <a:ln w="28575">
                <a:noFill/>
                <a:round/>
                <a:headEnd/>
                <a:tailEnd/>
              </a:ln>
              <a:effectLst>
                <a:outerShdw blurRad="1016000" dir="18900000" sy="23000" kx="-1200000" algn="bl" rotWithShape="0">
                  <a:prstClr val="black">
                    <a:alpha val="20000"/>
                  </a:prstClr>
                </a:outerShdw>
              </a:effectLst>
              <a:scene3d>
                <a:camera prst="orthographicFront"/>
                <a:lightRig rig="balanced" dir="t">
                  <a:rot lat="0" lon="0" rev="10200000"/>
                </a:lightRig>
              </a:scene3d>
              <a:sp3d>
                <a:bevelT w="101600" h="101600"/>
              </a:sp3d>
            </p:spPr>
            <p:txBody>
              <a:bodyPr wrap="none" anchor="ctr"/>
              <a:lstStyle/>
              <a:p>
                <a:endParaRPr lang="en-GB" dirty="0">
                  <a:latin typeface="+mj-lt"/>
                  <a:cs typeface="Calibri" pitchFamily="34" charset="0"/>
                </a:endParaRPr>
              </a:p>
            </p:txBody>
          </p:sp>
          <p:sp>
            <p:nvSpPr>
              <p:cNvPr id="5" name="Oval 5"/>
              <p:cNvSpPr>
                <a:spLocks noChangeArrowheads="1"/>
              </p:cNvSpPr>
              <p:nvPr/>
            </p:nvSpPr>
            <p:spPr bwMode="gray">
              <a:xfrm>
                <a:off x="2843658" y="1950690"/>
                <a:ext cx="3456684" cy="3456684"/>
              </a:xfrm>
              <a:prstGeom prst="ellipse">
                <a:avLst/>
              </a:prstGeom>
              <a:gradFill flip="none" rotWithShape="1">
                <a:gsLst>
                  <a:gs pos="0">
                    <a:schemeClr val="accent1"/>
                  </a:gs>
                  <a:gs pos="100000">
                    <a:srgbClr val="000000"/>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nvGrpSpPr>
              <p:cNvPr id="37" name="Gruppieren 36"/>
              <p:cNvGrpSpPr/>
              <p:nvPr/>
            </p:nvGrpSpPr>
            <p:grpSpPr bwMode="gray">
              <a:xfrm>
                <a:off x="2923294" y="2025686"/>
                <a:ext cx="3297413" cy="3306692"/>
                <a:chOff x="2931170" y="2044649"/>
                <a:chExt cx="3297413" cy="3306692"/>
              </a:xfrm>
            </p:grpSpPr>
            <p:sp>
              <p:nvSpPr>
                <p:cNvPr id="6" name="Oval 6"/>
                <p:cNvSpPr>
                  <a:spLocks noChangeArrowheads="1"/>
                </p:cNvSpPr>
                <p:nvPr/>
              </p:nvSpPr>
              <p:spPr bwMode="gray">
                <a:xfrm>
                  <a:off x="3365224" y="2482553"/>
                  <a:ext cx="2429305" cy="2430884"/>
                </a:xfrm>
                <a:prstGeom prst="ellipse">
                  <a:avLst/>
                </a:prstGeom>
                <a:noFill/>
                <a:ln w="2222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7" name="Oval 7"/>
                <p:cNvSpPr>
                  <a:spLocks noChangeArrowheads="1"/>
                </p:cNvSpPr>
                <p:nvPr/>
              </p:nvSpPr>
              <p:spPr bwMode="gray">
                <a:xfrm>
                  <a:off x="3766899" y="2883390"/>
                  <a:ext cx="1625954" cy="1629210"/>
                </a:xfrm>
                <a:prstGeom prst="ellipse">
                  <a:avLst/>
                </a:prstGeom>
                <a:noFill/>
                <a:ln w="1587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8" name="Oval 8"/>
                <p:cNvSpPr>
                  <a:spLocks noChangeArrowheads="1"/>
                </p:cNvSpPr>
                <p:nvPr/>
              </p:nvSpPr>
              <p:spPr bwMode="gray">
                <a:xfrm>
                  <a:off x="4172950" y="3290262"/>
                  <a:ext cx="813853" cy="815467"/>
                </a:xfrm>
                <a:prstGeom prst="ellipse">
                  <a:avLst/>
                </a:prstGeom>
                <a:noFill/>
                <a:ln w="7938"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2" name="Line 12"/>
                <p:cNvSpPr>
                  <a:spLocks noChangeShapeType="1"/>
                </p:cNvSpPr>
                <p:nvPr/>
              </p:nvSpPr>
              <p:spPr bwMode="gray">
                <a:xfrm>
                  <a:off x="4579001" y="2044649"/>
                  <a:ext cx="1751" cy="3306692"/>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9" name="Line 19"/>
                <p:cNvSpPr>
                  <a:spLocks noChangeShapeType="1"/>
                </p:cNvSpPr>
                <p:nvPr/>
              </p:nvSpPr>
              <p:spPr bwMode="gray">
                <a:xfrm>
                  <a:off x="2931170" y="3693685"/>
                  <a:ext cx="3297413" cy="8621"/>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21" name="Oval 21"/>
                <p:cNvSpPr>
                  <a:spLocks noChangeArrowheads="1"/>
                </p:cNvSpPr>
                <p:nvPr/>
              </p:nvSpPr>
              <p:spPr bwMode="gray">
                <a:xfrm>
                  <a:off x="2939921" y="2059303"/>
                  <a:ext cx="3279910" cy="3277385"/>
                </a:xfrm>
                <a:prstGeom prst="ellipse">
                  <a:avLst/>
                </a:prstGeom>
                <a:noFill/>
                <a:ln w="317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sp>
            <p:nvSpPr>
              <p:cNvPr id="45" name="Kreis 44"/>
              <p:cNvSpPr/>
              <p:nvPr/>
            </p:nvSpPr>
            <p:spPr bwMode="gray">
              <a:xfrm>
                <a:off x="2921035" y="2025685"/>
                <a:ext cx="3299671" cy="3299671"/>
              </a:xfrm>
              <a:prstGeom prst="pie">
                <a:avLst>
                  <a:gd name="adj1" fmla="val 10785216"/>
                  <a:gd name="adj2" fmla="val 19400604"/>
                </a:avLst>
              </a:prstGeom>
              <a:gradFill flip="none" rotWithShape="1">
                <a:gsLst>
                  <a:gs pos="0">
                    <a:schemeClr val="accent1">
                      <a:lumMod val="40000"/>
                      <a:lumOff val="60000"/>
                      <a:alpha val="95000"/>
                    </a:schemeClr>
                  </a:gs>
                  <a:gs pos="100000">
                    <a:schemeClr val="accent1">
                      <a:lumMod val="40000"/>
                      <a:lumOff val="60000"/>
                      <a:alpha val="0"/>
                    </a:schemeClr>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cxnSp>
            <p:nvCxnSpPr>
              <p:cNvPr id="38" name="Gerade Verbindung 37"/>
              <p:cNvCxnSpPr/>
              <p:nvPr/>
            </p:nvCxnSpPr>
            <p:spPr bwMode="gray">
              <a:xfrm flipV="1">
                <a:off x="4571125" y="2698750"/>
                <a:ext cx="1315325" cy="975887"/>
              </a:xfrm>
              <a:prstGeom prst="line">
                <a:avLst/>
              </a:prstGeom>
              <a:ln w="19050">
                <a:solidFill>
                  <a:schemeClr val="accent1">
                    <a:lumMod val="60000"/>
                    <a:lumOff val="40000"/>
                    <a:alpha val="52000"/>
                  </a:schemeClr>
                </a:solidFill>
              </a:ln>
              <a:effectLst>
                <a:glow rad="12700">
                  <a:schemeClr val="accent1">
                    <a:lumMod val="60000"/>
                    <a:lumOff val="40000"/>
                    <a:alpha val="20000"/>
                  </a:schemeClr>
                </a:glow>
              </a:effectLst>
            </p:spPr>
            <p:style>
              <a:lnRef idx="1">
                <a:schemeClr val="accent1"/>
              </a:lnRef>
              <a:fillRef idx="0">
                <a:schemeClr val="accent1"/>
              </a:fillRef>
              <a:effectRef idx="0">
                <a:schemeClr val="accent1"/>
              </a:effectRef>
              <a:fontRef idx="minor">
                <a:schemeClr val="tx1"/>
              </a:fontRef>
            </p:style>
          </p:cxnSp>
        </p:grpSp>
      </p:grpSp>
      <p:graphicFrame>
        <p:nvGraphicFramePr>
          <p:cNvPr id="24" name="Diagramm 23"/>
          <p:cNvGraphicFramePr/>
          <p:nvPr>
            <p:extLst>
              <p:ext uri="{D42A27DB-BD31-4B8C-83A1-F6EECF244321}">
                <p14:modId xmlns:p14="http://schemas.microsoft.com/office/powerpoint/2010/main" val="476516836"/>
              </p:ext>
            </p:extLst>
          </p:nvPr>
        </p:nvGraphicFramePr>
        <p:xfrm>
          <a:off x="2803584" y="1786581"/>
          <a:ext cx="3545457" cy="3807216"/>
        </p:xfrm>
        <a:graphic>
          <a:graphicData uri="http://schemas.openxmlformats.org/drawingml/2006/chart">
            <c:chart xmlns:c="http://schemas.openxmlformats.org/drawingml/2006/chart" xmlns:r="http://schemas.openxmlformats.org/officeDocument/2006/relationships" r:id="rId4"/>
          </a:graphicData>
        </a:graphic>
      </p:graphicFrame>
      <p:sp>
        <p:nvSpPr>
          <p:cNvPr id="46" name="Text Box 64" descr="© INSCALE GmbH, 26.05.2010&#10;http://www.presentationload.com/"/>
          <p:cNvSpPr txBox="1">
            <a:spLocks noChangeArrowheads="1"/>
          </p:cNvSpPr>
          <p:nvPr/>
        </p:nvSpPr>
        <p:spPr bwMode="gray">
          <a:xfrm>
            <a:off x="5045761" y="1455565"/>
            <a:ext cx="3176832" cy="646331"/>
          </a:xfrm>
          <a:prstGeom prst="rect">
            <a:avLst/>
          </a:prstGeom>
          <a:noFill/>
          <a:ln w="9525">
            <a:noFill/>
            <a:miter lim="800000"/>
            <a:headEnd/>
            <a:tailEnd/>
          </a:ln>
          <a:effectLst/>
        </p:spPr>
        <p:txBody>
          <a:bodyPr wrap="none">
            <a:spAutoFit/>
          </a:bodyPr>
          <a:lstStyle/>
          <a:p>
            <a:r>
              <a:rPr lang="en-US" sz="2000" b="1" noProof="1">
                <a:solidFill>
                  <a:schemeClr val="accent1">
                    <a:lumMod val="75000"/>
                  </a:schemeClr>
                </a:solidFill>
                <a:latin typeface="+mj-lt"/>
                <a:cs typeface="Calibri" pitchFamily="34" charset="0"/>
              </a:rPr>
              <a:t>N</a:t>
            </a:r>
            <a:r>
              <a:rPr lang="en-US" sz="2000" b="1" noProof="1" smtClean="0">
                <a:solidFill>
                  <a:schemeClr val="accent1">
                    <a:lumMod val="75000"/>
                  </a:schemeClr>
                </a:solidFill>
                <a:latin typeface="+mj-lt"/>
                <a:cs typeface="Calibri" pitchFamily="34" charset="0"/>
              </a:rPr>
              <a:t>ot </a:t>
            </a:r>
            <a:r>
              <a:rPr lang="en-US" sz="2000" b="1" noProof="1">
                <a:solidFill>
                  <a:schemeClr val="accent1">
                    <a:lumMod val="75000"/>
                  </a:schemeClr>
                </a:solidFill>
                <a:latin typeface="+mj-lt"/>
                <a:cs typeface="Calibri" pitchFamily="34" charset="0"/>
              </a:rPr>
              <a:t>driving a car </a:t>
            </a:r>
            <a:r>
              <a:rPr lang="en-US" sz="2000" b="1" noProof="1" smtClean="0">
                <a:solidFill>
                  <a:schemeClr val="accent1">
                    <a:lumMod val="75000"/>
                  </a:schemeClr>
                </a:solidFill>
                <a:latin typeface="+mj-lt"/>
                <a:cs typeface="Calibri" pitchFamily="34" charset="0"/>
              </a:rPr>
              <a:t>themselves</a:t>
            </a:r>
          </a:p>
          <a:p>
            <a:pPr algn="r"/>
            <a:r>
              <a:rPr lang="en-US" sz="1600" dirty="0"/>
              <a:t>(OR 10.3, 95% CI [2.46; 43.30]) </a:t>
            </a:r>
            <a:endParaRPr lang="en-GB" sz="1600" noProof="1">
              <a:solidFill>
                <a:schemeClr val="accent1">
                  <a:lumMod val="75000"/>
                </a:schemeClr>
              </a:solidFill>
              <a:latin typeface="+mj-lt"/>
              <a:cs typeface="Calibri" pitchFamily="34" charset="0"/>
            </a:endParaRPr>
          </a:p>
        </p:txBody>
      </p:sp>
      <p:sp>
        <p:nvSpPr>
          <p:cNvPr id="51" name="Text Box 69" descr="© INSCALE GmbH, 26.05.2010&#10;http://www.presentationload.com/"/>
          <p:cNvSpPr txBox="1">
            <a:spLocks noChangeArrowheads="1"/>
          </p:cNvSpPr>
          <p:nvPr/>
        </p:nvSpPr>
        <p:spPr bwMode="gray">
          <a:xfrm>
            <a:off x="6435725" y="3531741"/>
            <a:ext cx="2779928" cy="954107"/>
          </a:xfrm>
          <a:prstGeom prst="rect">
            <a:avLst/>
          </a:prstGeom>
          <a:noFill/>
          <a:ln w="9525">
            <a:noFill/>
            <a:miter lim="800000"/>
            <a:headEnd/>
            <a:tailEnd/>
          </a:ln>
          <a:effectLst/>
        </p:spPr>
        <p:txBody>
          <a:bodyPr wrap="none">
            <a:spAutoFit/>
          </a:bodyPr>
          <a:lstStyle/>
          <a:p>
            <a:r>
              <a:rPr lang="en-US" sz="2000" b="1" noProof="1">
                <a:solidFill>
                  <a:schemeClr val="accent1">
                    <a:lumMod val="75000"/>
                  </a:schemeClr>
                </a:solidFill>
                <a:latin typeface="+mj-lt"/>
                <a:cs typeface="Calibri" pitchFamily="34" charset="0"/>
              </a:rPr>
              <a:t>No </a:t>
            </a:r>
            <a:r>
              <a:rPr lang="en-US" sz="2000" b="1" dirty="0">
                <a:solidFill>
                  <a:schemeClr val="accent1">
                    <a:lumMod val="75000"/>
                  </a:schemeClr>
                </a:solidFill>
                <a:latin typeface="+mj-lt"/>
                <a:cs typeface="Calibri" pitchFamily="34" charset="0"/>
              </a:rPr>
              <a:t>communication </a:t>
            </a:r>
            <a:r>
              <a:rPr lang="en-US" sz="2000" b="1" dirty="0" smtClean="0">
                <a:solidFill>
                  <a:schemeClr val="accent1">
                    <a:lumMod val="75000"/>
                  </a:schemeClr>
                </a:solidFill>
                <a:latin typeface="+mj-lt"/>
                <a:cs typeface="Calibri" pitchFamily="34" charset="0"/>
              </a:rPr>
              <a:t/>
            </a:r>
            <a:br>
              <a:rPr lang="en-US" sz="2000" b="1" dirty="0" smtClean="0">
                <a:solidFill>
                  <a:schemeClr val="accent1">
                    <a:lumMod val="75000"/>
                  </a:schemeClr>
                </a:solidFill>
                <a:latin typeface="+mj-lt"/>
                <a:cs typeface="Calibri" pitchFamily="34" charset="0"/>
              </a:rPr>
            </a:br>
            <a:r>
              <a:rPr lang="en-US" sz="2000" b="1" dirty="0" smtClean="0">
                <a:solidFill>
                  <a:schemeClr val="accent1">
                    <a:lumMod val="75000"/>
                  </a:schemeClr>
                </a:solidFill>
                <a:latin typeface="+mj-lt"/>
                <a:cs typeface="Calibri" pitchFamily="34" charset="0"/>
              </a:rPr>
              <a:t>with </a:t>
            </a:r>
            <a:r>
              <a:rPr lang="en-US" sz="2000" b="1" dirty="0">
                <a:solidFill>
                  <a:schemeClr val="accent1">
                    <a:lumMod val="75000"/>
                  </a:schemeClr>
                </a:solidFill>
                <a:latin typeface="+mj-lt"/>
                <a:cs typeface="Calibri" pitchFamily="34" charset="0"/>
              </a:rPr>
              <a:t>others (phone)</a:t>
            </a:r>
            <a:endParaRPr lang="en-US" sz="2000" b="1" noProof="1">
              <a:solidFill>
                <a:schemeClr val="accent1">
                  <a:lumMod val="75000"/>
                </a:schemeClr>
              </a:solidFill>
              <a:latin typeface="+mj-lt"/>
              <a:cs typeface="Calibri" pitchFamily="34" charset="0"/>
            </a:endParaRPr>
          </a:p>
          <a:p>
            <a:r>
              <a:rPr lang="en-US" sz="1600" dirty="0"/>
              <a:t>(OR 13.6, 95% CI [6.53; 28.38]) </a:t>
            </a:r>
            <a:endParaRPr lang="en-GB" sz="1600" noProof="1">
              <a:solidFill>
                <a:schemeClr val="accent1">
                  <a:lumMod val="75000"/>
                </a:schemeClr>
              </a:solidFill>
              <a:latin typeface="+mj-lt"/>
              <a:cs typeface="Calibri" pitchFamily="34" charset="0"/>
            </a:endParaRPr>
          </a:p>
        </p:txBody>
      </p:sp>
      <p:sp>
        <p:nvSpPr>
          <p:cNvPr id="52" name="Text Box 65" descr="© INSCALE GmbH, 26.05.2010&#10;http://www.presentationload.com/"/>
          <p:cNvSpPr txBox="1">
            <a:spLocks noChangeArrowheads="1"/>
          </p:cNvSpPr>
          <p:nvPr/>
        </p:nvSpPr>
        <p:spPr bwMode="gray">
          <a:xfrm>
            <a:off x="3209541" y="5407374"/>
            <a:ext cx="2931956" cy="954107"/>
          </a:xfrm>
          <a:prstGeom prst="rect">
            <a:avLst/>
          </a:prstGeom>
          <a:noFill/>
          <a:ln w="9525">
            <a:noFill/>
            <a:miter lim="800000"/>
            <a:headEnd/>
            <a:tailEnd/>
          </a:ln>
          <a:effectLst/>
        </p:spPr>
        <p:txBody>
          <a:bodyPr wrap="none">
            <a:spAutoFit/>
          </a:bodyPr>
          <a:lstStyle/>
          <a:p>
            <a:pPr algn="r"/>
            <a:r>
              <a:rPr lang="en-GB" sz="2000" b="1" noProof="1">
                <a:solidFill>
                  <a:schemeClr val="accent6">
                    <a:lumMod val="75000"/>
                  </a:schemeClr>
                </a:solidFill>
                <a:latin typeface="+mj-lt"/>
                <a:cs typeface="Calibri" pitchFamily="34" charset="0"/>
              </a:rPr>
              <a:t>I</a:t>
            </a:r>
            <a:r>
              <a:rPr lang="en-GB" sz="2000" b="1" noProof="1" smtClean="0">
                <a:solidFill>
                  <a:schemeClr val="accent6">
                    <a:lumMod val="75000"/>
                  </a:schemeClr>
                </a:solidFill>
                <a:latin typeface="+mj-lt"/>
                <a:cs typeface="Calibri" pitchFamily="34" charset="0"/>
              </a:rPr>
              <a:t>nstrumental activities </a:t>
            </a:r>
          </a:p>
          <a:p>
            <a:pPr algn="r"/>
            <a:r>
              <a:rPr lang="en-GB" sz="2000" b="1" noProof="1" smtClean="0">
                <a:solidFill>
                  <a:schemeClr val="accent6">
                    <a:lumMod val="75000"/>
                  </a:schemeClr>
                </a:solidFill>
                <a:latin typeface="+mj-lt"/>
                <a:cs typeface="Calibri" pitchFamily="34" charset="0"/>
              </a:rPr>
              <a:t>of daily living [TC 0-7 pts.]</a:t>
            </a:r>
          </a:p>
          <a:p>
            <a:pPr algn="r"/>
            <a:r>
              <a:rPr lang="en-GB" sz="1600" noProof="1" smtClean="0">
                <a:latin typeface="+mj-lt"/>
                <a:cs typeface="Calibri" pitchFamily="34" charset="0"/>
              </a:rPr>
              <a:t>(OR </a:t>
            </a:r>
            <a:r>
              <a:rPr lang="en-US" sz="1600" dirty="0"/>
              <a:t>1.4 </a:t>
            </a:r>
            <a:r>
              <a:rPr lang="en-US" sz="1600" dirty="0" smtClean="0"/>
              <a:t>(</a:t>
            </a:r>
            <a:r>
              <a:rPr lang="en-US" sz="1600" dirty="0"/>
              <a:t>95% CI [1.31; 1.53]) </a:t>
            </a:r>
            <a:endParaRPr lang="en-GB" sz="1600" noProof="1">
              <a:latin typeface="+mj-lt"/>
              <a:cs typeface="Calibri" pitchFamily="34" charset="0"/>
            </a:endParaRPr>
          </a:p>
        </p:txBody>
      </p:sp>
      <p:grpSp>
        <p:nvGrpSpPr>
          <p:cNvPr id="39" name="DataDriven_Label"/>
          <p:cNvGrpSpPr/>
          <p:nvPr/>
        </p:nvGrpSpPr>
        <p:grpSpPr bwMode="gray">
          <a:xfrm>
            <a:off x="9144484" y="534489"/>
            <a:ext cx="323850" cy="1018902"/>
            <a:chOff x="9144000" y="543198"/>
            <a:chExt cx="323850" cy="1018902"/>
          </a:xfrm>
          <a:effectLst>
            <a:outerShdw blurRad="50800" dist="38100" dir="2700000" algn="tl" rotWithShape="0">
              <a:prstClr val="black">
                <a:alpha val="40000"/>
              </a:prstClr>
            </a:outerShdw>
          </a:effectLst>
        </p:grpSpPr>
        <p:sp>
          <p:nvSpPr>
            <p:cNvPr id="40" name="Rechteck 39"/>
            <p:cNvSpPr/>
            <p:nvPr/>
          </p:nvSpPr>
          <p:spPr bwMode="gray">
            <a:xfrm>
              <a:off x="9144000" y="543198"/>
              <a:ext cx="323850" cy="1018902"/>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w="12700">
              <a:noFill/>
              <a:round/>
              <a:headEnd/>
              <a:tailEnd/>
            </a:ln>
          </p:spPr>
          <p:txBody>
            <a:bodyPr vert="vert270" rtlCol="0" anchor="ctr"/>
            <a:lstStyle/>
            <a:p>
              <a:pPr algn="ctr"/>
              <a:r>
                <a:rPr lang="de-DE" sz="1200" dirty="0" smtClean="0">
                  <a:solidFill>
                    <a:srgbClr val="FFFFFF"/>
                  </a:solidFill>
                  <a:latin typeface="+mj-lt"/>
                  <a:cs typeface="Calibri" pitchFamily="34" charset="0"/>
                </a:rPr>
                <a:t>DATADRIVEN</a:t>
              </a:r>
              <a:endParaRPr lang="de-DE" sz="1200" dirty="0">
                <a:solidFill>
                  <a:srgbClr val="FFFFFF"/>
                </a:solidFill>
                <a:latin typeface="+mj-lt"/>
                <a:cs typeface="Calibri" pitchFamily="34" charset="0"/>
              </a:endParaRPr>
            </a:p>
          </p:txBody>
        </p:sp>
        <p:grpSp>
          <p:nvGrpSpPr>
            <p:cNvPr id="41" name="Gruppieren 36"/>
            <p:cNvGrpSpPr/>
            <p:nvPr/>
          </p:nvGrpSpPr>
          <p:grpSpPr bwMode="gray">
            <a:xfrm>
              <a:off x="9144000" y="569121"/>
              <a:ext cx="297657" cy="962022"/>
              <a:chOff x="9144000" y="569121"/>
              <a:chExt cx="297657" cy="962022"/>
            </a:xfrm>
          </p:grpSpPr>
          <p:cxnSp>
            <p:nvCxnSpPr>
              <p:cNvPr id="42" name="Gerade Verbindung 41"/>
              <p:cNvCxnSpPr/>
              <p:nvPr/>
            </p:nvCxnSpPr>
            <p:spPr bwMode="gray">
              <a:xfrm>
                <a:off x="9144000" y="569121"/>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bwMode="gray">
              <a:xfrm rot="5400000" flipH="1" flipV="1">
                <a:off x="8960646" y="1050133"/>
                <a:ext cx="962021"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bwMode="gray">
              <a:xfrm>
                <a:off x="9144000" y="1531143"/>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grpSp>
      </p:grpSp>
      <p:sp>
        <p:nvSpPr>
          <p:cNvPr id="36" name="Rectangle 4"/>
          <p:cNvSpPr>
            <a:spLocks noChangeArrowheads="1"/>
          </p:cNvSpPr>
          <p:nvPr/>
        </p:nvSpPr>
        <p:spPr bwMode="gray">
          <a:xfrm>
            <a:off x="206554" y="675282"/>
            <a:ext cx="8937930" cy="7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2800" b="1" dirty="0">
                <a:solidFill>
                  <a:schemeClr val="accent1">
                    <a:lumMod val="75000"/>
                  </a:schemeClr>
                </a:solidFill>
              </a:rPr>
              <a:t>Functionality of </a:t>
            </a:r>
            <a:r>
              <a:rPr lang="en-US" sz="2800" b="1" dirty="0" smtClean="0">
                <a:solidFill>
                  <a:schemeClr val="accent1">
                    <a:lumMod val="75000"/>
                  </a:schemeClr>
                </a:solidFill>
              </a:rPr>
              <a:t>Non-Independent </a:t>
            </a:r>
            <a:r>
              <a:rPr lang="en-US" sz="2800" b="1" dirty="0">
                <a:solidFill>
                  <a:schemeClr val="accent1">
                    <a:lumMod val="75000"/>
                  </a:schemeClr>
                </a:solidFill>
              </a:rPr>
              <a:t>vs. </a:t>
            </a:r>
            <a:r>
              <a:rPr lang="en-US" sz="2800" b="1" dirty="0" smtClean="0">
                <a:solidFill>
                  <a:schemeClr val="accent1">
                    <a:lumMod val="75000"/>
                  </a:schemeClr>
                </a:solidFill>
              </a:rPr>
              <a:t>Independent </a:t>
            </a:r>
            <a:r>
              <a:rPr lang="en-US" sz="2800" b="1" dirty="0">
                <a:solidFill>
                  <a:schemeClr val="accent1">
                    <a:lumMod val="75000"/>
                  </a:schemeClr>
                </a:solidFill>
              </a:rPr>
              <a:t>P</a:t>
            </a:r>
            <a:r>
              <a:rPr lang="en-US" sz="2800" b="1" dirty="0" smtClean="0">
                <a:solidFill>
                  <a:schemeClr val="accent1">
                    <a:lumMod val="75000"/>
                  </a:schemeClr>
                </a:solidFill>
              </a:rPr>
              <a:t>eople</a:t>
            </a:r>
            <a:endParaRPr lang="de-DE" sz="2800" b="1" dirty="0" smtClean="0">
              <a:solidFill>
                <a:schemeClr val="accent1">
                  <a:lumMod val="75000"/>
                </a:schemeClr>
              </a:solidFill>
            </a:endParaRPr>
          </a:p>
          <a:p>
            <a:pPr>
              <a:spcBef>
                <a:spcPct val="0"/>
              </a:spcBef>
              <a:buNone/>
            </a:pPr>
            <a:r>
              <a:rPr lang="en-US" sz="2000" dirty="0" smtClean="0">
                <a:solidFill>
                  <a:schemeClr val="accent1">
                    <a:lumMod val="75000"/>
                  </a:schemeClr>
                </a:solidFill>
              </a:rPr>
              <a:t>Activities &amp; Participation</a:t>
            </a:r>
            <a:endParaRPr lang="de-DE" altLang="de-DE" sz="2000" i="1" noProof="1">
              <a:solidFill>
                <a:srgbClr val="336699"/>
              </a:solidFill>
            </a:endParaRPr>
          </a:p>
        </p:txBody>
      </p:sp>
      <p:grpSp>
        <p:nvGrpSpPr>
          <p:cNvPr id="55" name="Gruppieren 54"/>
          <p:cNvGrpSpPr/>
          <p:nvPr/>
        </p:nvGrpSpPr>
        <p:grpSpPr>
          <a:xfrm>
            <a:off x="395536" y="109538"/>
            <a:ext cx="8568952" cy="420687"/>
            <a:chOff x="395536" y="109538"/>
            <a:chExt cx="8568952" cy="420687"/>
          </a:xfrm>
        </p:grpSpPr>
        <p:sp>
          <p:nvSpPr>
            <p:cNvPr id="56" name="Auf der gleichen Seite des Rechtecks liegende Ecken abrunden 12">
              <a:hlinkClick r:id="rId5"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57" name="Auf der gleichen Seite des Rechtecks liegende Ecken abrunden 13">
              <a:hlinkClick r:id="rId6"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58" name="Auf der gleichen Seite des Rechtecks liegende Ecken abrunden 13">
              <a:hlinkClick r:id="rId6"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59" name="Auf der gleichen Seite des Rechtecks liegende Ecken abrunden 13">
              <a:hlinkClick r:id="rId6"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60" name="Auf der gleichen Seite des Rechtecks liegende Ecken abrunden 19"/>
            <p:cNvSpPr>
              <a:spLocks noChangeArrowheads="1"/>
            </p:cNvSpPr>
            <p:nvPr/>
          </p:nvSpPr>
          <p:spPr bwMode="gray">
            <a:xfrm>
              <a:off x="52486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Results</a:t>
              </a:r>
              <a:endParaRPr lang="de-DE" altLang="de-DE" sz="1400" b="1" dirty="0">
                <a:solidFill>
                  <a:srgbClr val="FFFFFF"/>
                </a:solidFill>
              </a:endParaRPr>
            </a:p>
          </p:txBody>
        </p:sp>
      </p:grpSp>
      <p:sp>
        <p:nvSpPr>
          <p:cNvPr id="61" name="Text Box 65" descr="© INSCALE GmbH, 26.05.2010&#10;http://www.presentationload.com/"/>
          <p:cNvSpPr txBox="1">
            <a:spLocks noChangeArrowheads="1"/>
          </p:cNvSpPr>
          <p:nvPr/>
        </p:nvSpPr>
        <p:spPr bwMode="gray">
          <a:xfrm>
            <a:off x="160605" y="3206289"/>
            <a:ext cx="2624436" cy="646331"/>
          </a:xfrm>
          <a:prstGeom prst="rect">
            <a:avLst/>
          </a:prstGeom>
          <a:noFill/>
          <a:ln w="9525">
            <a:noFill/>
            <a:miter lim="800000"/>
            <a:headEnd/>
            <a:tailEnd/>
          </a:ln>
          <a:effectLst/>
        </p:spPr>
        <p:txBody>
          <a:bodyPr wrap="none">
            <a:spAutoFit/>
          </a:bodyPr>
          <a:lstStyle/>
          <a:p>
            <a:pPr algn="r"/>
            <a:r>
              <a:rPr lang="en-GB" sz="2000" b="1" noProof="1">
                <a:solidFill>
                  <a:schemeClr val="accent6">
                    <a:lumMod val="75000"/>
                  </a:schemeClr>
                </a:solidFill>
                <a:latin typeface="+mj-lt"/>
                <a:cs typeface="Calibri" pitchFamily="34" charset="0"/>
              </a:rPr>
              <a:t>N</a:t>
            </a:r>
            <a:r>
              <a:rPr lang="en-GB" sz="2000" b="1" noProof="1" smtClean="0">
                <a:solidFill>
                  <a:schemeClr val="accent6">
                    <a:lumMod val="75000"/>
                  </a:schemeClr>
                </a:solidFill>
                <a:latin typeface="+mj-lt"/>
                <a:cs typeface="Calibri" pitchFamily="34" charset="0"/>
              </a:rPr>
              <a:t>ot living alone </a:t>
            </a:r>
          </a:p>
          <a:p>
            <a:pPr algn="r"/>
            <a:r>
              <a:rPr lang="fr-FR" sz="1600" dirty="0" smtClean="0">
                <a:solidFill>
                  <a:schemeClr val="tx1">
                    <a:lumMod val="75000"/>
                    <a:lumOff val="25000"/>
                  </a:schemeClr>
                </a:solidFill>
              </a:rPr>
              <a:t>(</a:t>
            </a:r>
            <a:r>
              <a:rPr lang="fr-FR" sz="1600" dirty="0">
                <a:solidFill>
                  <a:schemeClr val="tx1">
                    <a:lumMod val="75000"/>
                    <a:lumOff val="25000"/>
                  </a:schemeClr>
                </a:solidFill>
              </a:rPr>
              <a:t>OR 2.8, 95% CI [1.63; 4.73])</a:t>
            </a:r>
            <a:endParaRPr lang="en-GB" sz="1600" noProof="1">
              <a:latin typeface="+mj-lt"/>
              <a:cs typeface="Calibri" pitchFamily="34" charset="0"/>
            </a:endParaRPr>
          </a:p>
        </p:txBody>
      </p:sp>
      <p:sp>
        <p:nvSpPr>
          <p:cNvPr id="2" name="Textfeld 1"/>
          <p:cNvSpPr txBox="1"/>
          <p:nvPr/>
        </p:nvSpPr>
        <p:spPr>
          <a:xfrm>
            <a:off x="4355977" y="3933056"/>
            <a:ext cx="622950" cy="369332"/>
          </a:xfrm>
          <a:prstGeom prst="rect">
            <a:avLst/>
          </a:prstGeom>
          <a:noFill/>
        </p:spPr>
        <p:txBody>
          <a:bodyPr wrap="square" rtlCol="0">
            <a:spAutoFit/>
          </a:bodyPr>
          <a:lstStyle/>
          <a:p>
            <a:r>
              <a:rPr lang="de-DE" dirty="0" smtClean="0">
                <a:solidFill>
                  <a:srgbClr val="FFFF00"/>
                </a:solidFill>
              </a:rPr>
              <a:t>1.4</a:t>
            </a:r>
            <a:endParaRPr lang="de-DE" dirty="0">
              <a:solidFill>
                <a:srgbClr val="FFFF00"/>
              </a:solidFill>
            </a:endParaRPr>
          </a:p>
        </p:txBody>
      </p:sp>
      <p:sp>
        <p:nvSpPr>
          <p:cNvPr id="44" name="Textfeld 43"/>
          <p:cNvSpPr txBox="1"/>
          <p:nvPr/>
        </p:nvSpPr>
        <p:spPr>
          <a:xfrm>
            <a:off x="5680062" y="3682167"/>
            <a:ext cx="622950" cy="369332"/>
          </a:xfrm>
          <a:prstGeom prst="rect">
            <a:avLst/>
          </a:prstGeom>
          <a:noFill/>
        </p:spPr>
        <p:txBody>
          <a:bodyPr wrap="square" rtlCol="0">
            <a:spAutoFit/>
          </a:bodyPr>
          <a:lstStyle/>
          <a:p>
            <a:r>
              <a:rPr lang="de-DE" dirty="0" smtClean="0">
                <a:solidFill>
                  <a:srgbClr val="FFFF00"/>
                </a:solidFill>
              </a:rPr>
              <a:t>13.6</a:t>
            </a:r>
            <a:endParaRPr lang="de-DE" dirty="0">
              <a:solidFill>
                <a:srgbClr val="FFFF00"/>
              </a:solidFill>
            </a:endParaRPr>
          </a:p>
        </p:txBody>
      </p:sp>
      <p:sp>
        <p:nvSpPr>
          <p:cNvPr id="47" name="Textfeld 46"/>
          <p:cNvSpPr txBox="1"/>
          <p:nvPr/>
        </p:nvSpPr>
        <p:spPr>
          <a:xfrm>
            <a:off x="4605837" y="2144752"/>
            <a:ext cx="622950" cy="369332"/>
          </a:xfrm>
          <a:prstGeom prst="rect">
            <a:avLst/>
          </a:prstGeom>
          <a:noFill/>
        </p:spPr>
        <p:txBody>
          <a:bodyPr wrap="square" rtlCol="0">
            <a:spAutoFit/>
          </a:bodyPr>
          <a:lstStyle/>
          <a:p>
            <a:r>
              <a:rPr lang="de-DE" dirty="0" smtClean="0">
                <a:solidFill>
                  <a:srgbClr val="FFFF00"/>
                </a:solidFill>
              </a:rPr>
              <a:t>10.3</a:t>
            </a:r>
            <a:endParaRPr lang="de-DE" dirty="0">
              <a:solidFill>
                <a:srgbClr val="FFFF00"/>
              </a:solidFill>
            </a:endParaRPr>
          </a:p>
        </p:txBody>
      </p:sp>
      <p:sp>
        <p:nvSpPr>
          <p:cNvPr id="48" name="Textfeld 47"/>
          <p:cNvSpPr txBox="1"/>
          <p:nvPr/>
        </p:nvSpPr>
        <p:spPr>
          <a:xfrm>
            <a:off x="3733026" y="3491716"/>
            <a:ext cx="622950" cy="369332"/>
          </a:xfrm>
          <a:prstGeom prst="rect">
            <a:avLst/>
          </a:prstGeom>
          <a:noFill/>
        </p:spPr>
        <p:txBody>
          <a:bodyPr wrap="square" rtlCol="0">
            <a:spAutoFit/>
          </a:bodyPr>
          <a:lstStyle/>
          <a:p>
            <a:r>
              <a:rPr lang="de-DE" dirty="0" smtClean="0">
                <a:solidFill>
                  <a:srgbClr val="FFFF00"/>
                </a:solidFill>
              </a:rPr>
              <a:t>2.8</a:t>
            </a:r>
            <a:endParaRPr lang="de-DE" dirty="0">
              <a:solidFill>
                <a:srgbClr val="FFFF00"/>
              </a:solidFill>
            </a:endParaRPr>
          </a:p>
        </p:txBody>
      </p:sp>
    </p:spTree>
    <p:extLst>
      <p:ext uri="{BB962C8B-B14F-4D97-AF65-F5344CB8AC3E}">
        <p14:creationId xmlns:p14="http://schemas.microsoft.com/office/powerpoint/2010/main" val="200036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750"/>
                                        <p:tgtEl>
                                          <p:spTgt spid="6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750"/>
                                        <p:tgtEl>
                                          <p:spTgt spid="46"/>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p:bldP spid="52" grpId="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733675" y="1838325"/>
            <a:ext cx="3702050" cy="3837089"/>
            <a:chOff x="2733675" y="1838325"/>
            <a:chExt cx="3702050" cy="3837089"/>
          </a:xfrm>
        </p:grpSpPr>
        <p:pic>
          <p:nvPicPr>
            <p:cNvPr id="34" name="_effect" descr="C:\Users\marc.h\Desktop\Schatten-TEST.png"/>
            <p:cNvPicPr>
              <a:picLocks noChangeAspect="1" noChangeArrowheads="1"/>
            </p:cNvPicPr>
            <p:nvPr/>
          </p:nvPicPr>
          <p:blipFill>
            <a:blip r:embed="rId3" cstate="print"/>
            <a:srcRect/>
            <a:stretch>
              <a:fillRect/>
            </a:stretch>
          </p:blipFill>
          <p:spPr bwMode="auto">
            <a:xfrm>
              <a:off x="2975030" y="5038638"/>
              <a:ext cx="3211525" cy="636776"/>
            </a:xfrm>
            <a:prstGeom prst="rect">
              <a:avLst/>
            </a:prstGeom>
            <a:noFill/>
          </p:spPr>
        </p:pic>
        <p:grpSp>
          <p:nvGrpSpPr>
            <p:cNvPr id="29" name="Gruppieren 28"/>
            <p:cNvGrpSpPr/>
            <p:nvPr/>
          </p:nvGrpSpPr>
          <p:grpSpPr bwMode="gray">
            <a:xfrm>
              <a:off x="2733675" y="1838325"/>
              <a:ext cx="3702050" cy="3702050"/>
              <a:chOff x="2733675" y="1838325"/>
              <a:chExt cx="3702050" cy="3702050"/>
            </a:xfrm>
          </p:grpSpPr>
          <p:sp>
            <p:nvSpPr>
              <p:cNvPr id="27" name="Oval 830" descr="© INSCALE GmbH, 26.05.2010&#10;http://www.presentationload.com/"/>
              <p:cNvSpPr>
                <a:spLocks noChangeArrowheads="1"/>
              </p:cNvSpPr>
              <p:nvPr/>
            </p:nvSpPr>
            <p:spPr bwMode="gray">
              <a:xfrm>
                <a:off x="2733675" y="1838325"/>
                <a:ext cx="3702050" cy="3702050"/>
              </a:xfrm>
              <a:prstGeom prst="ellipse">
                <a:avLst/>
              </a:prstGeom>
              <a:gradFill rotWithShape="1">
                <a:gsLst>
                  <a:gs pos="0">
                    <a:srgbClr val="FFFFFF"/>
                  </a:gs>
                  <a:gs pos="100000">
                    <a:srgbClr val="D3D3D3"/>
                  </a:gs>
                </a:gsLst>
                <a:path path="shape">
                  <a:fillToRect l="50000" t="50000" r="50000" b="50000"/>
                </a:path>
              </a:gradFill>
              <a:ln w="28575">
                <a:noFill/>
                <a:round/>
                <a:headEnd/>
                <a:tailEnd/>
              </a:ln>
              <a:effectLst>
                <a:outerShdw blurRad="1016000" dir="18900000" sy="23000" kx="-1200000" algn="bl" rotWithShape="0">
                  <a:prstClr val="black">
                    <a:alpha val="20000"/>
                  </a:prstClr>
                </a:outerShdw>
              </a:effectLst>
              <a:scene3d>
                <a:camera prst="orthographicFront"/>
                <a:lightRig rig="balanced" dir="t">
                  <a:rot lat="0" lon="0" rev="10200000"/>
                </a:lightRig>
              </a:scene3d>
              <a:sp3d>
                <a:bevelT w="101600" h="101600"/>
              </a:sp3d>
            </p:spPr>
            <p:txBody>
              <a:bodyPr wrap="none" anchor="ctr"/>
              <a:lstStyle/>
              <a:p>
                <a:endParaRPr lang="en-GB" dirty="0">
                  <a:latin typeface="+mj-lt"/>
                  <a:cs typeface="Calibri" pitchFamily="34" charset="0"/>
                </a:endParaRPr>
              </a:p>
            </p:txBody>
          </p:sp>
          <p:sp>
            <p:nvSpPr>
              <p:cNvPr id="5" name="Oval 5"/>
              <p:cNvSpPr>
                <a:spLocks noChangeArrowheads="1"/>
              </p:cNvSpPr>
              <p:nvPr/>
            </p:nvSpPr>
            <p:spPr bwMode="gray">
              <a:xfrm>
                <a:off x="2843658" y="1950690"/>
                <a:ext cx="3456684" cy="3456684"/>
              </a:xfrm>
              <a:prstGeom prst="ellipse">
                <a:avLst/>
              </a:prstGeom>
              <a:gradFill flip="none" rotWithShape="1">
                <a:gsLst>
                  <a:gs pos="0">
                    <a:schemeClr val="accent1"/>
                  </a:gs>
                  <a:gs pos="100000">
                    <a:srgbClr val="000000"/>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nvGrpSpPr>
              <p:cNvPr id="37" name="Gruppieren 36"/>
              <p:cNvGrpSpPr/>
              <p:nvPr/>
            </p:nvGrpSpPr>
            <p:grpSpPr bwMode="gray">
              <a:xfrm>
                <a:off x="2923294" y="2025686"/>
                <a:ext cx="3297413" cy="3306692"/>
                <a:chOff x="2931170" y="2044649"/>
                <a:chExt cx="3297413" cy="3306692"/>
              </a:xfrm>
            </p:grpSpPr>
            <p:sp>
              <p:nvSpPr>
                <p:cNvPr id="6" name="Oval 6"/>
                <p:cNvSpPr>
                  <a:spLocks noChangeArrowheads="1"/>
                </p:cNvSpPr>
                <p:nvPr/>
              </p:nvSpPr>
              <p:spPr bwMode="gray">
                <a:xfrm>
                  <a:off x="3365224" y="2482553"/>
                  <a:ext cx="2429305" cy="2430884"/>
                </a:xfrm>
                <a:prstGeom prst="ellipse">
                  <a:avLst/>
                </a:prstGeom>
                <a:noFill/>
                <a:ln w="2222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7" name="Oval 7"/>
                <p:cNvSpPr>
                  <a:spLocks noChangeArrowheads="1"/>
                </p:cNvSpPr>
                <p:nvPr/>
              </p:nvSpPr>
              <p:spPr bwMode="gray">
                <a:xfrm>
                  <a:off x="3766899" y="2883390"/>
                  <a:ext cx="1625954" cy="1629210"/>
                </a:xfrm>
                <a:prstGeom prst="ellipse">
                  <a:avLst/>
                </a:prstGeom>
                <a:noFill/>
                <a:ln w="1587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8" name="Oval 8"/>
                <p:cNvSpPr>
                  <a:spLocks noChangeArrowheads="1"/>
                </p:cNvSpPr>
                <p:nvPr/>
              </p:nvSpPr>
              <p:spPr bwMode="gray">
                <a:xfrm>
                  <a:off x="4172950" y="3290262"/>
                  <a:ext cx="813853" cy="815467"/>
                </a:xfrm>
                <a:prstGeom prst="ellipse">
                  <a:avLst/>
                </a:prstGeom>
                <a:noFill/>
                <a:ln w="7938"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2" name="Line 12"/>
                <p:cNvSpPr>
                  <a:spLocks noChangeShapeType="1"/>
                </p:cNvSpPr>
                <p:nvPr/>
              </p:nvSpPr>
              <p:spPr bwMode="gray">
                <a:xfrm>
                  <a:off x="4579001" y="2044649"/>
                  <a:ext cx="1751" cy="3306692"/>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9" name="Line 19"/>
                <p:cNvSpPr>
                  <a:spLocks noChangeShapeType="1"/>
                </p:cNvSpPr>
                <p:nvPr/>
              </p:nvSpPr>
              <p:spPr bwMode="gray">
                <a:xfrm>
                  <a:off x="2931170" y="3693685"/>
                  <a:ext cx="3297413" cy="8621"/>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21" name="Oval 21"/>
                <p:cNvSpPr>
                  <a:spLocks noChangeArrowheads="1"/>
                </p:cNvSpPr>
                <p:nvPr/>
              </p:nvSpPr>
              <p:spPr bwMode="gray">
                <a:xfrm>
                  <a:off x="2939921" y="2059303"/>
                  <a:ext cx="3279910" cy="3277385"/>
                </a:xfrm>
                <a:prstGeom prst="ellipse">
                  <a:avLst/>
                </a:prstGeom>
                <a:noFill/>
                <a:ln w="317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sp>
            <p:nvSpPr>
              <p:cNvPr id="45" name="Kreis 44"/>
              <p:cNvSpPr/>
              <p:nvPr/>
            </p:nvSpPr>
            <p:spPr bwMode="gray">
              <a:xfrm>
                <a:off x="2921035" y="2025685"/>
                <a:ext cx="3299671" cy="3299671"/>
              </a:xfrm>
              <a:prstGeom prst="pie">
                <a:avLst>
                  <a:gd name="adj1" fmla="val 10785216"/>
                  <a:gd name="adj2" fmla="val 19400604"/>
                </a:avLst>
              </a:prstGeom>
              <a:gradFill flip="none" rotWithShape="1">
                <a:gsLst>
                  <a:gs pos="0">
                    <a:schemeClr val="accent1">
                      <a:lumMod val="40000"/>
                      <a:lumOff val="60000"/>
                      <a:alpha val="95000"/>
                    </a:schemeClr>
                  </a:gs>
                  <a:gs pos="100000">
                    <a:schemeClr val="accent1">
                      <a:lumMod val="40000"/>
                      <a:lumOff val="60000"/>
                      <a:alpha val="0"/>
                    </a:schemeClr>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cxnSp>
            <p:nvCxnSpPr>
              <p:cNvPr id="38" name="Gerade Verbindung 37"/>
              <p:cNvCxnSpPr/>
              <p:nvPr/>
            </p:nvCxnSpPr>
            <p:spPr bwMode="gray">
              <a:xfrm flipV="1">
                <a:off x="4571125" y="2698750"/>
                <a:ext cx="1315325" cy="975887"/>
              </a:xfrm>
              <a:prstGeom prst="line">
                <a:avLst/>
              </a:prstGeom>
              <a:ln w="19050">
                <a:solidFill>
                  <a:schemeClr val="accent1">
                    <a:lumMod val="60000"/>
                    <a:lumOff val="40000"/>
                    <a:alpha val="52000"/>
                  </a:schemeClr>
                </a:solidFill>
              </a:ln>
              <a:effectLst>
                <a:glow rad="12700">
                  <a:schemeClr val="accent1">
                    <a:lumMod val="60000"/>
                    <a:lumOff val="40000"/>
                    <a:alpha val="20000"/>
                  </a:schemeClr>
                </a:glow>
              </a:effectLst>
            </p:spPr>
            <p:style>
              <a:lnRef idx="1">
                <a:schemeClr val="accent1"/>
              </a:lnRef>
              <a:fillRef idx="0">
                <a:schemeClr val="accent1"/>
              </a:fillRef>
              <a:effectRef idx="0">
                <a:schemeClr val="accent1"/>
              </a:effectRef>
              <a:fontRef idx="minor">
                <a:schemeClr val="tx1"/>
              </a:fontRef>
            </p:style>
          </p:cxnSp>
        </p:grpSp>
      </p:grpSp>
      <p:graphicFrame>
        <p:nvGraphicFramePr>
          <p:cNvPr id="24" name="Diagramm 23"/>
          <p:cNvGraphicFramePr/>
          <p:nvPr>
            <p:extLst>
              <p:ext uri="{D42A27DB-BD31-4B8C-83A1-F6EECF244321}">
                <p14:modId xmlns:p14="http://schemas.microsoft.com/office/powerpoint/2010/main" val="146440313"/>
              </p:ext>
            </p:extLst>
          </p:nvPr>
        </p:nvGraphicFramePr>
        <p:xfrm>
          <a:off x="2803584" y="1786581"/>
          <a:ext cx="3545457" cy="3807216"/>
        </p:xfrm>
        <a:graphic>
          <a:graphicData uri="http://schemas.openxmlformats.org/drawingml/2006/chart">
            <c:chart xmlns:c="http://schemas.openxmlformats.org/drawingml/2006/chart" xmlns:r="http://schemas.openxmlformats.org/officeDocument/2006/relationships" r:id="rId4"/>
          </a:graphicData>
        </a:graphic>
      </p:graphicFrame>
      <p:sp>
        <p:nvSpPr>
          <p:cNvPr id="46" name="Text Box 64" descr="© INSCALE GmbH, 26.05.2010&#10;http://www.presentationload.com/"/>
          <p:cNvSpPr txBox="1">
            <a:spLocks noChangeArrowheads="1"/>
          </p:cNvSpPr>
          <p:nvPr/>
        </p:nvSpPr>
        <p:spPr bwMode="gray">
          <a:xfrm>
            <a:off x="4570870" y="1463061"/>
            <a:ext cx="4041491" cy="338554"/>
          </a:xfrm>
          <a:prstGeom prst="rect">
            <a:avLst/>
          </a:prstGeom>
          <a:noFill/>
          <a:ln w="9525">
            <a:noFill/>
            <a:miter lim="800000"/>
            <a:headEnd/>
            <a:tailEnd/>
          </a:ln>
          <a:effectLst/>
        </p:spPr>
        <p:txBody>
          <a:bodyPr wrap="none">
            <a:spAutoFit/>
          </a:bodyPr>
          <a:lstStyle/>
          <a:p>
            <a:r>
              <a:rPr lang="en-GB" sz="1600" b="1" noProof="1">
                <a:solidFill>
                  <a:schemeClr val="accent6">
                    <a:lumMod val="75000"/>
                  </a:schemeClr>
                </a:solidFill>
                <a:latin typeface="+mj-lt"/>
                <a:cs typeface="Calibri" pitchFamily="34" charset="0"/>
              </a:rPr>
              <a:t>D</a:t>
            </a:r>
            <a:r>
              <a:rPr lang="en-GB" sz="1600" b="1" noProof="1" smtClean="0">
                <a:solidFill>
                  <a:schemeClr val="accent6">
                    <a:lumMod val="75000"/>
                  </a:schemeClr>
                </a:solidFill>
                <a:latin typeface="+mj-lt"/>
                <a:cs typeface="Calibri" pitchFamily="34" charset="0"/>
              </a:rPr>
              <a:t>iagnosed diseases </a:t>
            </a:r>
            <a:r>
              <a:rPr lang="en-US" sz="1400" dirty="0" smtClean="0">
                <a:solidFill>
                  <a:schemeClr val="accent6">
                    <a:lumMod val="75000"/>
                  </a:schemeClr>
                </a:solidFill>
              </a:rPr>
              <a:t>(</a:t>
            </a:r>
            <a:r>
              <a:rPr lang="en-US" sz="1400" dirty="0">
                <a:solidFill>
                  <a:schemeClr val="accent6">
                    <a:lumMod val="75000"/>
                  </a:schemeClr>
                </a:solidFill>
              </a:rPr>
              <a:t>OR 4.7, 95% CI [1.83; 12.17]) </a:t>
            </a:r>
            <a:endParaRPr lang="en-GB" sz="1400" noProof="1">
              <a:solidFill>
                <a:schemeClr val="accent6">
                  <a:lumMod val="75000"/>
                </a:schemeClr>
              </a:solidFill>
              <a:latin typeface="+mj-lt"/>
              <a:cs typeface="Calibri" pitchFamily="34" charset="0"/>
            </a:endParaRPr>
          </a:p>
        </p:txBody>
      </p:sp>
      <p:sp>
        <p:nvSpPr>
          <p:cNvPr id="48" name="Text Box 66" descr="© INSCALE GmbH, 26.05.2010&#10;http://www.presentationload.com/"/>
          <p:cNvSpPr txBox="1">
            <a:spLocks noChangeArrowheads="1"/>
          </p:cNvSpPr>
          <p:nvPr/>
        </p:nvSpPr>
        <p:spPr bwMode="gray">
          <a:xfrm>
            <a:off x="6591615" y="3572948"/>
            <a:ext cx="2230098" cy="553998"/>
          </a:xfrm>
          <a:prstGeom prst="rect">
            <a:avLst/>
          </a:prstGeom>
          <a:noFill/>
          <a:ln w="9525">
            <a:noFill/>
            <a:miter lim="800000"/>
            <a:headEnd/>
            <a:tailEnd/>
          </a:ln>
          <a:effectLst/>
        </p:spPr>
        <p:txBody>
          <a:bodyPr wrap="none">
            <a:spAutoFit/>
          </a:bodyPr>
          <a:lstStyle/>
          <a:p>
            <a:r>
              <a:rPr lang="en-GB" sz="1600" b="1" noProof="1">
                <a:solidFill>
                  <a:schemeClr val="accent6">
                    <a:lumMod val="75000"/>
                  </a:schemeClr>
                </a:solidFill>
                <a:latin typeface="+mj-lt"/>
                <a:cs typeface="Calibri" pitchFamily="34" charset="0"/>
              </a:rPr>
              <a:t>A</a:t>
            </a:r>
            <a:r>
              <a:rPr lang="en-GB" sz="1600" b="1" noProof="1" smtClean="0">
                <a:solidFill>
                  <a:schemeClr val="accent6">
                    <a:lumMod val="75000"/>
                  </a:schemeClr>
                </a:solidFill>
                <a:latin typeface="+mj-lt"/>
                <a:cs typeface="Calibri" pitchFamily="34" charset="0"/>
              </a:rPr>
              <a:t>ffected </a:t>
            </a:r>
            <a:r>
              <a:rPr lang="en-GB" sz="1600" b="1" noProof="1">
                <a:solidFill>
                  <a:schemeClr val="accent6">
                    <a:lumMod val="75000"/>
                  </a:schemeClr>
                </a:solidFill>
                <a:latin typeface="+mj-lt"/>
                <a:cs typeface="Calibri" pitchFamily="34" charset="0"/>
              </a:rPr>
              <a:t>by </a:t>
            </a:r>
            <a:r>
              <a:rPr lang="en-GB" sz="1600" b="1" noProof="1" smtClean="0">
                <a:solidFill>
                  <a:schemeClr val="accent6">
                    <a:lumMod val="75000"/>
                  </a:schemeClr>
                </a:solidFill>
                <a:latin typeface="+mj-lt"/>
                <a:cs typeface="Calibri" pitchFamily="34" charset="0"/>
              </a:rPr>
              <a:t>diseases </a:t>
            </a:r>
            <a:br>
              <a:rPr lang="en-GB" sz="1600" b="1" noProof="1" smtClean="0">
                <a:solidFill>
                  <a:schemeClr val="accent6">
                    <a:lumMod val="75000"/>
                  </a:schemeClr>
                </a:solidFill>
                <a:latin typeface="+mj-lt"/>
                <a:cs typeface="Calibri" pitchFamily="34" charset="0"/>
              </a:rPr>
            </a:br>
            <a:r>
              <a:rPr lang="en-US" sz="1400" dirty="0" smtClean="0">
                <a:solidFill>
                  <a:schemeClr val="accent6">
                    <a:lumMod val="75000"/>
                  </a:schemeClr>
                </a:solidFill>
              </a:rPr>
              <a:t>(OR </a:t>
            </a:r>
            <a:r>
              <a:rPr lang="en-US" sz="1400" dirty="0">
                <a:solidFill>
                  <a:schemeClr val="accent6">
                    <a:lumMod val="75000"/>
                  </a:schemeClr>
                </a:solidFill>
              </a:rPr>
              <a:t>4.3, 95% CI [1.96; 9.50])</a:t>
            </a:r>
            <a:endParaRPr lang="en-GB" sz="1400" noProof="1">
              <a:solidFill>
                <a:schemeClr val="accent6">
                  <a:lumMod val="75000"/>
                </a:schemeClr>
              </a:solidFill>
              <a:latin typeface="+mj-lt"/>
              <a:cs typeface="Calibri" pitchFamily="34" charset="0"/>
            </a:endParaRPr>
          </a:p>
        </p:txBody>
      </p:sp>
      <p:sp>
        <p:nvSpPr>
          <p:cNvPr id="52" name="Text Box 65" descr="© INSCALE GmbH, 26.05.2010&#10;http://www.presentationload.com/"/>
          <p:cNvSpPr txBox="1">
            <a:spLocks noChangeArrowheads="1"/>
          </p:cNvSpPr>
          <p:nvPr/>
        </p:nvSpPr>
        <p:spPr bwMode="gray">
          <a:xfrm>
            <a:off x="4890340" y="5373964"/>
            <a:ext cx="2561920" cy="584775"/>
          </a:xfrm>
          <a:prstGeom prst="rect">
            <a:avLst/>
          </a:prstGeom>
          <a:noFill/>
          <a:ln w="9525">
            <a:noFill/>
            <a:miter lim="800000"/>
            <a:headEnd/>
            <a:tailEnd/>
          </a:ln>
          <a:effectLst/>
        </p:spPr>
        <p:txBody>
          <a:bodyPr wrap="none">
            <a:spAutoFit/>
          </a:bodyPr>
          <a:lstStyle/>
          <a:p>
            <a:r>
              <a:rPr lang="en-GB" sz="1600" b="1" noProof="1">
                <a:solidFill>
                  <a:schemeClr val="accent6">
                    <a:lumMod val="75000"/>
                  </a:schemeClr>
                </a:solidFill>
                <a:latin typeface="+mj-lt"/>
                <a:cs typeface="Calibri" pitchFamily="34" charset="0"/>
              </a:rPr>
              <a:t>P</a:t>
            </a:r>
            <a:r>
              <a:rPr lang="en-GB" sz="1600" b="1" noProof="1" smtClean="0">
                <a:solidFill>
                  <a:schemeClr val="accent6">
                    <a:lumMod val="75000"/>
                  </a:schemeClr>
                </a:solidFill>
                <a:latin typeface="+mj-lt"/>
                <a:cs typeface="Calibri" pitchFamily="34" charset="0"/>
              </a:rPr>
              <a:t>ain</a:t>
            </a:r>
            <a:endParaRPr lang="en-GB" sz="1600" b="1" noProof="1">
              <a:solidFill>
                <a:schemeClr val="accent6">
                  <a:lumMod val="75000"/>
                </a:schemeClr>
              </a:solidFill>
              <a:latin typeface="+mj-lt"/>
              <a:cs typeface="Calibri" pitchFamily="34" charset="0"/>
            </a:endParaRPr>
          </a:p>
          <a:p>
            <a:r>
              <a:rPr lang="en-US" sz="1600" dirty="0">
                <a:solidFill>
                  <a:schemeClr val="accent6">
                    <a:lumMod val="75000"/>
                  </a:schemeClr>
                </a:solidFill>
                <a:latin typeface="+mj-lt"/>
                <a:cs typeface="Calibri" pitchFamily="34" charset="0"/>
              </a:rPr>
              <a:t>(OR 2.5, 95% CI [1.43; 4.48])</a:t>
            </a:r>
            <a:endParaRPr lang="en-GB" sz="1600" noProof="1">
              <a:solidFill>
                <a:schemeClr val="accent6">
                  <a:lumMod val="75000"/>
                </a:schemeClr>
              </a:solidFill>
              <a:latin typeface="+mj-lt"/>
              <a:cs typeface="Calibri" pitchFamily="34" charset="0"/>
            </a:endParaRPr>
          </a:p>
        </p:txBody>
      </p:sp>
      <p:grpSp>
        <p:nvGrpSpPr>
          <p:cNvPr id="39" name="DataDriven_Label"/>
          <p:cNvGrpSpPr/>
          <p:nvPr/>
        </p:nvGrpSpPr>
        <p:grpSpPr bwMode="gray">
          <a:xfrm>
            <a:off x="9144484" y="534489"/>
            <a:ext cx="323850" cy="1018902"/>
            <a:chOff x="9144000" y="543198"/>
            <a:chExt cx="323850" cy="1018902"/>
          </a:xfrm>
          <a:effectLst>
            <a:outerShdw blurRad="50800" dist="38100" dir="2700000" algn="tl" rotWithShape="0">
              <a:prstClr val="black">
                <a:alpha val="40000"/>
              </a:prstClr>
            </a:outerShdw>
          </a:effectLst>
        </p:grpSpPr>
        <p:sp>
          <p:nvSpPr>
            <p:cNvPr id="40" name="Rechteck 39"/>
            <p:cNvSpPr/>
            <p:nvPr/>
          </p:nvSpPr>
          <p:spPr bwMode="gray">
            <a:xfrm>
              <a:off x="9144000" y="543198"/>
              <a:ext cx="323850" cy="1018902"/>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w="12700">
              <a:noFill/>
              <a:round/>
              <a:headEnd/>
              <a:tailEnd/>
            </a:ln>
          </p:spPr>
          <p:txBody>
            <a:bodyPr vert="vert270" rtlCol="0" anchor="ctr"/>
            <a:lstStyle/>
            <a:p>
              <a:pPr algn="ctr"/>
              <a:r>
                <a:rPr lang="de-DE" sz="1200" dirty="0" smtClean="0">
                  <a:solidFill>
                    <a:srgbClr val="FFFFFF"/>
                  </a:solidFill>
                  <a:latin typeface="+mj-lt"/>
                  <a:cs typeface="Calibri" pitchFamily="34" charset="0"/>
                </a:rPr>
                <a:t>DATADRIVEN</a:t>
              </a:r>
              <a:endParaRPr lang="de-DE" sz="1200" dirty="0">
                <a:solidFill>
                  <a:srgbClr val="FFFFFF"/>
                </a:solidFill>
                <a:latin typeface="+mj-lt"/>
                <a:cs typeface="Calibri" pitchFamily="34" charset="0"/>
              </a:endParaRPr>
            </a:p>
          </p:txBody>
        </p:sp>
        <p:grpSp>
          <p:nvGrpSpPr>
            <p:cNvPr id="41" name="Gruppieren 36"/>
            <p:cNvGrpSpPr/>
            <p:nvPr/>
          </p:nvGrpSpPr>
          <p:grpSpPr bwMode="gray">
            <a:xfrm>
              <a:off x="9144000" y="569121"/>
              <a:ext cx="297657" cy="962022"/>
              <a:chOff x="9144000" y="569121"/>
              <a:chExt cx="297657" cy="962022"/>
            </a:xfrm>
          </p:grpSpPr>
          <p:cxnSp>
            <p:nvCxnSpPr>
              <p:cNvPr id="42" name="Gerade Verbindung 41"/>
              <p:cNvCxnSpPr/>
              <p:nvPr/>
            </p:nvCxnSpPr>
            <p:spPr bwMode="gray">
              <a:xfrm>
                <a:off x="9144000" y="569121"/>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bwMode="gray">
              <a:xfrm rot="5400000" flipH="1" flipV="1">
                <a:off x="8960646" y="1050133"/>
                <a:ext cx="962021"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bwMode="gray">
              <a:xfrm>
                <a:off x="9144000" y="1531143"/>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grpSp>
      </p:grpSp>
      <p:sp>
        <p:nvSpPr>
          <p:cNvPr id="36" name="Rectangle 4"/>
          <p:cNvSpPr>
            <a:spLocks noChangeArrowheads="1"/>
          </p:cNvSpPr>
          <p:nvPr/>
        </p:nvSpPr>
        <p:spPr bwMode="gray">
          <a:xfrm>
            <a:off x="206554" y="675282"/>
            <a:ext cx="8937930" cy="7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2800" b="1" dirty="0">
                <a:solidFill>
                  <a:schemeClr val="accent1">
                    <a:lumMod val="75000"/>
                  </a:schemeClr>
                </a:solidFill>
              </a:rPr>
              <a:t>Functionality of </a:t>
            </a:r>
            <a:r>
              <a:rPr lang="en-US" sz="2800" b="1" dirty="0" smtClean="0">
                <a:solidFill>
                  <a:schemeClr val="accent1">
                    <a:lumMod val="75000"/>
                  </a:schemeClr>
                </a:solidFill>
              </a:rPr>
              <a:t>Non-Independent </a:t>
            </a:r>
            <a:r>
              <a:rPr lang="en-US" sz="2800" b="1" dirty="0">
                <a:solidFill>
                  <a:schemeClr val="accent1">
                    <a:lumMod val="75000"/>
                  </a:schemeClr>
                </a:solidFill>
              </a:rPr>
              <a:t>vs. </a:t>
            </a:r>
            <a:r>
              <a:rPr lang="en-US" sz="2800" b="1" dirty="0" smtClean="0">
                <a:solidFill>
                  <a:schemeClr val="accent1">
                    <a:lumMod val="75000"/>
                  </a:schemeClr>
                </a:solidFill>
              </a:rPr>
              <a:t>Independent </a:t>
            </a:r>
            <a:r>
              <a:rPr lang="en-US" sz="2800" b="1" dirty="0">
                <a:solidFill>
                  <a:schemeClr val="accent1">
                    <a:lumMod val="75000"/>
                  </a:schemeClr>
                </a:solidFill>
              </a:rPr>
              <a:t>P</a:t>
            </a:r>
            <a:r>
              <a:rPr lang="en-US" sz="2800" b="1" dirty="0" smtClean="0">
                <a:solidFill>
                  <a:schemeClr val="accent1">
                    <a:lumMod val="75000"/>
                  </a:schemeClr>
                </a:solidFill>
              </a:rPr>
              <a:t>eople</a:t>
            </a:r>
            <a:endParaRPr lang="de-DE" sz="2800" b="1" dirty="0" smtClean="0">
              <a:solidFill>
                <a:schemeClr val="accent1">
                  <a:lumMod val="75000"/>
                </a:schemeClr>
              </a:solidFill>
            </a:endParaRPr>
          </a:p>
          <a:p>
            <a:pPr>
              <a:spcBef>
                <a:spcPct val="0"/>
              </a:spcBef>
              <a:buNone/>
            </a:pPr>
            <a:r>
              <a:rPr lang="en-US" sz="2000" dirty="0">
                <a:solidFill>
                  <a:schemeClr val="accent1">
                    <a:lumMod val="75000"/>
                  </a:schemeClr>
                </a:solidFill>
              </a:rPr>
              <a:t>Body functions </a:t>
            </a:r>
            <a:r>
              <a:rPr lang="en-US" sz="2000" dirty="0" smtClean="0">
                <a:solidFill>
                  <a:schemeClr val="accent1">
                    <a:lumMod val="75000"/>
                  </a:schemeClr>
                </a:solidFill>
              </a:rPr>
              <a:t>– Physical Health </a:t>
            </a:r>
            <a:r>
              <a:rPr lang="en-US" sz="2000" dirty="0">
                <a:solidFill>
                  <a:schemeClr val="accent1">
                    <a:lumMod val="75000"/>
                  </a:schemeClr>
                </a:solidFill>
              </a:rPr>
              <a:t>S</a:t>
            </a:r>
            <a:r>
              <a:rPr lang="en-US" sz="2000" dirty="0" smtClean="0">
                <a:solidFill>
                  <a:schemeClr val="accent1">
                    <a:lumMod val="75000"/>
                  </a:schemeClr>
                </a:solidFill>
              </a:rPr>
              <a:t>tatus </a:t>
            </a:r>
            <a:endParaRPr lang="de-DE" altLang="de-DE" sz="2000" i="1" noProof="1">
              <a:solidFill>
                <a:srgbClr val="336699"/>
              </a:solidFill>
            </a:endParaRPr>
          </a:p>
        </p:txBody>
      </p:sp>
      <p:grpSp>
        <p:nvGrpSpPr>
          <p:cNvPr id="55" name="Gruppieren 54"/>
          <p:cNvGrpSpPr/>
          <p:nvPr/>
        </p:nvGrpSpPr>
        <p:grpSpPr>
          <a:xfrm>
            <a:off x="395536" y="109538"/>
            <a:ext cx="8568952" cy="420687"/>
            <a:chOff x="395536" y="109538"/>
            <a:chExt cx="8568952" cy="420687"/>
          </a:xfrm>
        </p:grpSpPr>
        <p:sp>
          <p:nvSpPr>
            <p:cNvPr id="56" name="Auf der gleichen Seite des Rechtecks liegende Ecken abrunden 12">
              <a:hlinkClick r:id="rId5"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57" name="Auf der gleichen Seite des Rechtecks liegende Ecken abrunden 13">
              <a:hlinkClick r:id="rId6"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58" name="Auf der gleichen Seite des Rechtecks liegende Ecken abrunden 13">
              <a:hlinkClick r:id="rId6"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59" name="Auf der gleichen Seite des Rechtecks liegende Ecken abrunden 13">
              <a:hlinkClick r:id="rId6"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60" name="Auf der gleichen Seite des Rechtecks liegende Ecken abrunden 19"/>
            <p:cNvSpPr>
              <a:spLocks noChangeArrowheads="1"/>
            </p:cNvSpPr>
            <p:nvPr/>
          </p:nvSpPr>
          <p:spPr bwMode="gray">
            <a:xfrm>
              <a:off x="52486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Results</a:t>
              </a:r>
              <a:endParaRPr lang="de-DE" altLang="de-DE" sz="1400" b="1" dirty="0">
                <a:solidFill>
                  <a:srgbClr val="FFFFFF"/>
                </a:solidFill>
              </a:endParaRPr>
            </a:p>
          </p:txBody>
        </p:sp>
      </p:grpSp>
      <p:sp>
        <p:nvSpPr>
          <p:cNvPr id="62" name="Textfeld 61"/>
          <p:cNvSpPr txBox="1"/>
          <p:nvPr/>
        </p:nvSpPr>
        <p:spPr>
          <a:xfrm>
            <a:off x="4612019" y="4308971"/>
            <a:ext cx="648072" cy="369332"/>
          </a:xfrm>
          <a:prstGeom prst="rect">
            <a:avLst/>
          </a:prstGeom>
          <a:noFill/>
        </p:spPr>
        <p:txBody>
          <a:bodyPr wrap="square" rtlCol="0">
            <a:spAutoFit/>
          </a:bodyPr>
          <a:lstStyle/>
          <a:p>
            <a:r>
              <a:rPr lang="de-DE" dirty="0" smtClean="0">
                <a:solidFill>
                  <a:srgbClr val="FFFF00"/>
                </a:solidFill>
              </a:rPr>
              <a:t>2.5</a:t>
            </a:r>
            <a:endParaRPr lang="de-DE" dirty="0">
              <a:solidFill>
                <a:srgbClr val="FFFF00"/>
              </a:solidFill>
            </a:endParaRPr>
          </a:p>
        </p:txBody>
      </p:sp>
      <p:sp>
        <p:nvSpPr>
          <p:cNvPr id="65" name="Textfeld 64"/>
          <p:cNvSpPr txBox="1"/>
          <p:nvPr/>
        </p:nvSpPr>
        <p:spPr>
          <a:xfrm>
            <a:off x="3722117" y="3325088"/>
            <a:ext cx="648072" cy="369332"/>
          </a:xfrm>
          <a:prstGeom prst="rect">
            <a:avLst/>
          </a:prstGeom>
          <a:noFill/>
        </p:spPr>
        <p:txBody>
          <a:bodyPr wrap="square" rtlCol="0">
            <a:spAutoFit/>
          </a:bodyPr>
          <a:lstStyle/>
          <a:p>
            <a:r>
              <a:rPr lang="de-DE" dirty="0" smtClean="0">
                <a:solidFill>
                  <a:srgbClr val="FFFF00"/>
                </a:solidFill>
              </a:rPr>
              <a:t>1.3</a:t>
            </a:r>
            <a:endParaRPr lang="de-DE" dirty="0">
              <a:solidFill>
                <a:srgbClr val="FFFF00"/>
              </a:solidFill>
            </a:endParaRPr>
          </a:p>
        </p:txBody>
      </p:sp>
      <p:sp>
        <p:nvSpPr>
          <p:cNvPr id="67" name="Text Box 68" descr="© INSCALE GmbH, 26.05.2010&#10;http://www.presentationload.com/"/>
          <p:cNvSpPr txBox="1">
            <a:spLocks noChangeArrowheads="1"/>
          </p:cNvSpPr>
          <p:nvPr/>
        </p:nvSpPr>
        <p:spPr bwMode="gray">
          <a:xfrm>
            <a:off x="229077" y="3089862"/>
            <a:ext cx="2622833" cy="584775"/>
          </a:xfrm>
          <a:prstGeom prst="rect">
            <a:avLst/>
          </a:prstGeom>
          <a:noFill/>
          <a:ln w="9525">
            <a:noFill/>
            <a:miter lim="800000"/>
            <a:headEnd/>
            <a:tailEnd/>
          </a:ln>
          <a:effectLst/>
        </p:spPr>
        <p:txBody>
          <a:bodyPr wrap="none">
            <a:spAutoFit/>
          </a:bodyPr>
          <a:lstStyle/>
          <a:p>
            <a:pPr algn="r"/>
            <a:r>
              <a:rPr lang="en-GB" sz="1600" b="1" noProof="1">
                <a:solidFill>
                  <a:schemeClr val="accent6">
                    <a:lumMod val="75000"/>
                  </a:schemeClr>
                </a:solidFill>
                <a:latin typeface="+mj-lt"/>
                <a:cs typeface="Calibri" pitchFamily="34" charset="0"/>
              </a:rPr>
              <a:t>Intake of medication</a:t>
            </a:r>
          </a:p>
          <a:p>
            <a:pPr algn="r"/>
            <a:r>
              <a:rPr lang="en-GB" sz="1600" dirty="0">
                <a:solidFill>
                  <a:schemeClr val="accent6">
                    <a:lumMod val="75000"/>
                  </a:schemeClr>
                </a:solidFill>
                <a:latin typeface="+mj-lt"/>
                <a:cs typeface="Calibri" pitchFamily="34" charset="0"/>
              </a:rPr>
              <a:t>(OR 1.3, </a:t>
            </a:r>
            <a:r>
              <a:rPr lang="en-US" sz="1600" dirty="0">
                <a:solidFill>
                  <a:schemeClr val="accent6">
                    <a:lumMod val="75000"/>
                  </a:schemeClr>
                </a:solidFill>
                <a:latin typeface="+mj-lt"/>
                <a:cs typeface="Calibri" pitchFamily="34" charset="0"/>
              </a:rPr>
              <a:t>95% CI [1.24; 1.40]</a:t>
            </a:r>
            <a:r>
              <a:rPr lang="en-GB" sz="1600" dirty="0">
                <a:solidFill>
                  <a:schemeClr val="accent6">
                    <a:lumMod val="75000"/>
                  </a:schemeClr>
                </a:solidFill>
                <a:latin typeface="+mj-lt"/>
                <a:cs typeface="Calibri" pitchFamily="34" charset="0"/>
              </a:rPr>
              <a:t>)</a:t>
            </a:r>
            <a:endParaRPr lang="en-GB" sz="1600" noProof="1">
              <a:solidFill>
                <a:schemeClr val="accent6">
                  <a:lumMod val="75000"/>
                </a:schemeClr>
              </a:solidFill>
              <a:latin typeface="+mj-lt"/>
              <a:cs typeface="Calibri" pitchFamily="34" charset="0"/>
            </a:endParaRPr>
          </a:p>
        </p:txBody>
      </p:sp>
    </p:spTree>
    <p:extLst>
      <p:ext uri="{BB962C8B-B14F-4D97-AF65-F5344CB8AC3E}">
        <p14:creationId xmlns:p14="http://schemas.microsoft.com/office/powerpoint/2010/main" val="146596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52" grpId="0"/>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733675" y="1838325"/>
            <a:ext cx="3702050" cy="3837089"/>
            <a:chOff x="2733675" y="1838325"/>
            <a:chExt cx="3702050" cy="3837089"/>
          </a:xfrm>
        </p:grpSpPr>
        <p:pic>
          <p:nvPicPr>
            <p:cNvPr id="34" name="_effect" descr="C:\Users\marc.h\Desktop\Schatten-TEST.png"/>
            <p:cNvPicPr>
              <a:picLocks noChangeAspect="1" noChangeArrowheads="1"/>
            </p:cNvPicPr>
            <p:nvPr/>
          </p:nvPicPr>
          <p:blipFill>
            <a:blip r:embed="rId3" cstate="print"/>
            <a:srcRect/>
            <a:stretch>
              <a:fillRect/>
            </a:stretch>
          </p:blipFill>
          <p:spPr bwMode="auto">
            <a:xfrm>
              <a:off x="2975030" y="5038638"/>
              <a:ext cx="3211525" cy="636776"/>
            </a:xfrm>
            <a:prstGeom prst="rect">
              <a:avLst/>
            </a:prstGeom>
            <a:noFill/>
          </p:spPr>
        </p:pic>
        <p:grpSp>
          <p:nvGrpSpPr>
            <p:cNvPr id="29" name="Gruppieren 28"/>
            <p:cNvGrpSpPr/>
            <p:nvPr/>
          </p:nvGrpSpPr>
          <p:grpSpPr bwMode="gray">
            <a:xfrm>
              <a:off x="2733675" y="1838325"/>
              <a:ext cx="3702050" cy="3702050"/>
              <a:chOff x="2733675" y="1838325"/>
              <a:chExt cx="3702050" cy="3702050"/>
            </a:xfrm>
          </p:grpSpPr>
          <p:sp>
            <p:nvSpPr>
              <p:cNvPr id="27" name="Oval 830" descr="© INSCALE GmbH, 26.05.2010&#10;http://www.presentationload.com/"/>
              <p:cNvSpPr>
                <a:spLocks noChangeArrowheads="1"/>
              </p:cNvSpPr>
              <p:nvPr/>
            </p:nvSpPr>
            <p:spPr bwMode="gray">
              <a:xfrm>
                <a:off x="2733675" y="1838325"/>
                <a:ext cx="3702050" cy="3702050"/>
              </a:xfrm>
              <a:prstGeom prst="ellipse">
                <a:avLst/>
              </a:prstGeom>
              <a:gradFill rotWithShape="1">
                <a:gsLst>
                  <a:gs pos="0">
                    <a:srgbClr val="FFFFFF"/>
                  </a:gs>
                  <a:gs pos="100000">
                    <a:srgbClr val="D3D3D3"/>
                  </a:gs>
                </a:gsLst>
                <a:path path="shape">
                  <a:fillToRect l="50000" t="50000" r="50000" b="50000"/>
                </a:path>
              </a:gradFill>
              <a:ln w="28575">
                <a:noFill/>
                <a:round/>
                <a:headEnd/>
                <a:tailEnd/>
              </a:ln>
              <a:effectLst>
                <a:outerShdw blurRad="1016000" dir="18900000" sy="23000" kx="-1200000" algn="bl" rotWithShape="0">
                  <a:prstClr val="black">
                    <a:alpha val="20000"/>
                  </a:prstClr>
                </a:outerShdw>
              </a:effectLst>
              <a:scene3d>
                <a:camera prst="orthographicFront"/>
                <a:lightRig rig="balanced" dir="t">
                  <a:rot lat="0" lon="0" rev="10200000"/>
                </a:lightRig>
              </a:scene3d>
              <a:sp3d>
                <a:bevelT w="101600" h="101600"/>
              </a:sp3d>
            </p:spPr>
            <p:txBody>
              <a:bodyPr wrap="none" anchor="ctr"/>
              <a:lstStyle/>
              <a:p>
                <a:endParaRPr lang="en-GB" dirty="0">
                  <a:latin typeface="+mj-lt"/>
                  <a:cs typeface="Calibri" pitchFamily="34" charset="0"/>
                </a:endParaRPr>
              </a:p>
            </p:txBody>
          </p:sp>
          <p:sp>
            <p:nvSpPr>
              <p:cNvPr id="5" name="Oval 5"/>
              <p:cNvSpPr>
                <a:spLocks noChangeArrowheads="1"/>
              </p:cNvSpPr>
              <p:nvPr/>
            </p:nvSpPr>
            <p:spPr bwMode="gray">
              <a:xfrm>
                <a:off x="2843658" y="1950690"/>
                <a:ext cx="3456684" cy="3456684"/>
              </a:xfrm>
              <a:prstGeom prst="ellipse">
                <a:avLst/>
              </a:prstGeom>
              <a:gradFill flip="none" rotWithShape="1">
                <a:gsLst>
                  <a:gs pos="0">
                    <a:schemeClr val="accent1"/>
                  </a:gs>
                  <a:gs pos="100000">
                    <a:srgbClr val="000000"/>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nvGrpSpPr>
              <p:cNvPr id="37" name="Gruppieren 36"/>
              <p:cNvGrpSpPr/>
              <p:nvPr/>
            </p:nvGrpSpPr>
            <p:grpSpPr bwMode="gray">
              <a:xfrm>
                <a:off x="2923294" y="2025686"/>
                <a:ext cx="3297413" cy="3306692"/>
                <a:chOff x="2931170" y="2044649"/>
                <a:chExt cx="3297413" cy="3306692"/>
              </a:xfrm>
            </p:grpSpPr>
            <p:sp>
              <p:nvSpPr>
                <p:cNvPr id="6" name="Oval 6"/>
                <p:cNvSpPr>
                  <a:spLocks noChangeArrowheads="1"/>
                </p:cNvSpPr>
                <p:nvPr/>
              </p:nvSpPr>
              <p:spPr bwMode="gray">
                <a:xfrm>
                  <a:off x="3365224" y="2482553"/>
                  <a:ext cx="2429305" cy="2430884"/>
                </a:xfrm>
                <a:prstGeom prst="ellipse">
                  <a:avLst/>
                </a:prstGeom>
                <a:noFill/>
                <a:ln w="2222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7" name="Oval 7"/>
                <p:cNvSpPr>
                  <a:spLocks noChangeArrowheads="1"/>
                </p:cNvSpPr>
                <p:nvPr/>
              </p:nvSpPr>
              <p:spPr bwMode="gray">
                <a:xfrm>
                  <a:off x="3766899" y="2883390"/>
                  <a:ext cx="1625954" cy="1629210"/>
                </a:xfrm>
                <a:prstGeom prst="ellipse">
                  <a:avLst/>
                </a:prstGeom>
                <a:noFill/>
                <a:ln w="1587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8" name="Oval 8"/>
                <p:cNvSpPr>
                  <a:spLocks noChangeArrowheads="1"/>
                </p:cNvSpPr>
                <p:nvPr/>
              </p:nvSpPr>
              <p:spPr bwMode="gray">
                <a:xfrm>
                  <a:off x="4172950" y="3290262"/>
                  <a:ext cx="813853" cy="815467"/>
                </a:xfrm>
                <a:prstGeom prst="ellipse">
                  <a:avLst/>
                </a:prstGeom>
                <a:noFill/>
                <a:ln w="7938"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2" name="Line 12"/>
                <p:cNvSpPr>
                  <a:spLocks noChangeShapeType="1"/>
                </p:cNvSpPr>
                <p:nvPr/>
              </p:nvSpPr>
              <p:spPr bwMode="gray">
                <a:xfrm>
                  <a:off x="4579001" y="2044649"/>
                  <a:ext cx="1751" cy="3306692"/>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9" name="Line 19"/>
                <p:cNvSpPr>
                  <a:spLocks noChangeShapeType="1"/>
                </p:cNvSpPr>
                <p:nvPr/>
              </p:nvSpPr>
              <p:spPr bwMode="gray">
                <a:xfrm>
                  <a:off x="2931170" y="3693685"/>
                  <a:ext cx="3297413" cy="8621"/>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21" name="Oval 21"/>
                <p:cNvSpPr>
                  <a:spLocks noChangeArrowheads="1"/>
                </p:cNvSpPr>
                <p:nvPr/>
              </p:nvSpPr>
              <p:spPr bwMode="gray">
                <a:xfrm>
                  <a:off x="2939921" y="2059303"/>
                  <a:ext cx="3279910" cy="3277385"/>
                </a:xfrm>
                <a:prstGeom prst="ellipse">
                  <a:avLst/>
                </a:prstGeom>
                <a:noFill/>
                <a:ln w="317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sp>
            <p:nvSpPr>
              <p:cNvPr id="45" name="Kreis 44"/>
              <p:cNvSpPr/>
              <p:nvPr/>
            </p:nvSpPr>
            <p:spPr bwMode="gray">
              <a:xfrm>
                <a:off x="2921035" y="2025685"/>
                <a:ext cx="3299671" cy="3299671"/>
              </a:xfrm>
              <a:prstGeom prst="pie">
                <a:avLst>
                  <a:gd name="adj1" fmla="val 10785216"/>
                  <a:gd name="adj2" fmla="val 19400604"/>
                </a:avLst>
              </a:prstGeom>
              <a:gradFill flip="none" rotWithShape="1">
                <a:gsLst>
                  <a:gs pos="0">
                    <a:schemeClr val="accent1">
                      <a:lumMod val="40000"/>
                      <a:lumOff val="60000"/>
                      <a:alpha val="95000"/>
                    </a:schemeClr>
                  </a:gs>
                  <a:gs pos="100000">
                    <a:schemeClr val="accent1">
                      <a:lumMod val="40000"/>
                      <a:lumOff val="60000"/>
                      <a:alpha val="0"/>
                    </a:schemeClr>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cxnSp>
            <p:nvCxnSpPr>
              <p:cNvPr id="38" name="Gerade Verbindung 37"/>
              <p:cNvCxnSpPr/>
              <p:nvPr/>
            </p:nvCxnSpPr>
            <p:spPr bwMode="gray">
              <a:xfrm flipV="1">
                <a:off x="4571125" y="2698750"/>
                <a:ext cx="1315325" cy="975887"/>
              </a:xfrm>
              <a:prstGeom prst="line">
                <a:avLst/>
              </a:prstGeom>
              <a:ln w="19050">
                <a:solidFill>
                  <a:schemeClr val="accent1">
                    <a:lumMod val="60000"/>
                    <a:lumOff val="40000"/>
                    <a:alpha val="52000"/>
                  </a:schemeClr>
                </a:solidFill>
              </a:ln>
              <a:effectLst>
                <a:glow rad="12700">
                  <a:schemeClr val="accent1">
                    <a:lumMod val="60000"/>
                    <a:lumOff val="40000"/>
                    <a:alpha val="20000"/>
                  </a:schemeClr>
                </a:glow>
              </a:effectLst>
            </p:spPr>
            <p:style>
              <a:lnRef idx="1">
                <a:schemeClr val="accent1"/>
              </a:lnRef>
              <a:fillRef idx="0">
                <a:schemeClr val="accent1"/>
              </a:fillRef>
              <a:effectRef idx="0">
                <a:schemeClr val="accent1"/>
              </a:effectRef>
              <a:fontRef idx="minor">
                <a:schemeClr val="tx1"/>
              </a:fontRef>
            </p:style>
          </p:cxnSp>
        </p:grpSp>
      </p:grpSp>
      <p:graphicFrame>
        <p:nvGraphicFramePr>
          <p:cNvPr id="24" name="Diagramm 23"/>
          <p:cNvGraphicFramePr/>
          <p:nvPr>
            <p:extLst>
              <p:ext uri="{D42A27DB-BD31-4B8C-83A1-F6EECF244321}">
                <p14:modId xmlns:p14="http://schemas.microsoft.com/office/powerpoint/2010/main" val="1568954526"/>
              </p:ext>
            </p:extLst>
          </p:nvPr>
        </p:nvGraphicFramePr>
        <p:xfrm>
          <a:off x="2803584" y="1786581"/>
          <a:ext cx="3545457" cy="3807216"/>
        </p:xfrm>
        <a:graphic>
          <a:graphicData uri="http://schemas.openxmlformats.org/drawingml/2006/chart">
            <c:chart xmlns:c="http://schemas.openxmlformats.org/drawingml/2006/chart" xmlns:r="http://schemas.openxmlformats.org/officeDocument/2006/relationships" r:id="rId4"/>
          </a:graphicData>
        </a:graphic>
      </p:graphicFrame>
      <p:grpSp>
        <p:nvGrpSpPr>
          <p:cNvPr id="39" name="DataDriven_Label"/>
          <p:cNvGrpSpPr/>
          <p:nvPr/>
        </p:nvGrpSpPr>
        <p:grpSpPr bwMode="gray">
          <a:xfrm>
            <a:off x="9144484" y="534489"/>
            <a:ext cx="323850" cy="1018902"/>
            <a:chOff x="9144000" y="543198"/>
            <a:chExt cx="323850" cy="1018902"/>
          </a:xfrm>
          <a:effectLst>
            <a:outerShdw blurRad="50800" dist="38100" dir="2700000" algn="tl" rotWithShape="0">
              <a:prstClr val="black">
                <a:alpha val="40000"/>
              </a:prstClr>
            </a:outerShdw>
          </a:effectLst>
        </p:grpSpPr>
        <p:sp>
          <p:nvSpPr>
            <p:cNvPr id="40" name="Rechteck 39"/>
            <p:cNvSpPr/>
            <p:nvPr/>
          </p:nvSpPr>
          <p:spPr bwMode="gray">
            <a:xfrm>
              <a:off x="9144000" y="543198"/>
              <a:ext cx="323850" cy="1018902"/>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w="12700">
              <a:noFill/>
              <a:round/>
              <a:headEnd/>
              <a:tailEnd/>
            </a:ln>
          </p:spPr>
          <p:txBody>
            <a:bodyPr vert="vert270" rtlCol="0" anchor="ctr"/>
            <a:lstStyle/>
            <a:p>
              <a:pPr algn="ctr"/>
              <a:r>
                <a:rPr lang="de-DE" sz="1200" dirty="0" smtClean="0">
                  <a:solidFill>
                    <a:srgbClr val="FFFFFF"/>
                  </a:solidFill>
                  <a:latin typeface="+mj-lt"/>
                  <a:cs typeface="Calibri" pitchFamily="34" charset="0"/>
                </a:rPr>
                <a:t>DATADRIVEN</a:t>
              </a:r>
              <a:endParaRPr lang="de-DE" sz="1200" dirty="0">
                <a:solidFill>
                  <a:srgbClr val="FFFFFF"/>
                </a:solidFill>
                <a:latin typeface="+mj-lt"/>
                <a:cs typeface="Calibri" pitchFamily="34" charset="0"/>
              </a:endParaRPr>
            </a:p>
          </p:txBody>
        </p:sp>
        <p:grpSp>
          <p:nvGrpSpPr>
            <p:cNvPr id="41" name="Gruppieren 36"/>
            <p:cNvGrpSpPr/>
            <p:nvPr/>
          </p:nvGrpSpPr>
          <p:grpSpPr bwMode="gray">
            <a:xfrm>
              <a:off x="9144000" y="569121"/>
              <a:ext cx="297657" cy="962022"/>
              <a:chOff x="9144000" y="569121"/>
              <a:chExt cx="297657" cy="962022"/>
            </a:xfrm>
          </p:grpSpPr>
          <p:cxnSp>
            <p:nvCxnSpPr>
              <p:cNvPr id="42" name="Gerade Verbindung 41"/>
              <p:cNvCxnSpPr/>
              <p:nvPr/>
            </p:nvCxnSpPr>
            <p:spPr bwMode="gray">
              <a:xfrm>
                <a:off x="9144000" y="569121"/>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bwMode="gray">
              <a:xfrm rot="5400000" flipH="1" flipV="1">
                <a:off x="8960646" y="1050133"/>
                <a:ext cx="962021"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bwMode="gray">
              <a:xfrm>
                <a:off x="9144000" y="1531143"/>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grpSp>
      </p:grpSp>
      <p:sp>
        <p:nvSpPr>
          <p:cNvPr id="55" name="Text Box 65" descr="© INSCALE GmbH, 26.05.2010&#10;http://www.presentationload.com/"/>
          <p:cNvSpPr txBox="1">
            <a:spLocks noChangeArrowheads="1"/>
          </p:cNvSpPr>
          <p:nvPr/>
        </p:nvSpPr>
        <p:spPr bwMode="gray">
          <a:xfrm>
            <a:off x="701042" y="1898531"/>
            <a:ext cx="2230098" cy="800219"/>
          </a:xfrm>
          <a:prstGeom prst="rect">
            <a:avLst/>
          </a:prstGeom>
          <a:noFill/>
          <a:ln w="9525">
            <a:noFill/>
            <a:miter lim="800000"/>
            <a:headEnd/>
            <a:tailEnd/>
          </a:ln>
          <a:effectLst/>
        </p:spPr>
        <p:txBody>
          <a:bodyPr wrap="none">
            <a:spAutoFit/>
          </a:bodyPr>
          <a:lstStyle/>
          <a:p>
            <a:pPr algn="r"/>
            <a:r>
              <a:rPr lang="en-US" sz="1600" b="1" noProof="1">
                <a:solidFill>
                  <a:schemeClr val="accent6">
                    <a:lumMod val="75000"/>
                  </a:schemeClr>
                </a:solidFill>
                <a:latin typeface="+mj-lt"/>
                <a:cs typeface="Calibri" pitchFamily="34" charset="0"/>
              </a:rPr>
              <a:t>D</a:t>
            </a:r>
            <a:r>
              <a:rPr lang="en-US" sz="1600" b="1" noProof="1" smtClean="0">
                <a:solidFill>
                  <a:schemeClr val="accent6">
                    <a:lumMod val="75000"/>
                  </a:schemeClr>
                </a:solidFill>
                <a:latin typeface="+mj-lt"/>
                <a:cs typeface="Calibri" pitchFamily="34" charset="0"/>
              </a:rPr>
              <a:t>issatisfaction </a:t>
            </a:r>
            <a:r>
              <a:rPr lang="en-US" sz="1600" b="1" noProof="1">
                <a:solidFill>
                  <a:schemeClr val="accent6">
                    <a:lumMod val="75000"/>
                  </a:schemeClr>
                </a:solidFill>
                <a:latin typeface="+mj-lt"/>
                <a:cs typeface="Calibri" pitchFamily="34" charset="0"/>
              </a:rPr>
              <a:t>with </a:t>
            </a:r>
            <a:r>
              <a:rPr lang="en-US" sz="1600" b="1" noProof="1" smtClean="0">
                <a:solidFill>
                  <a:schemeClr val="accent6">
                    <a:lumMod val="75000"/>
                  </a:schemeClr>
                </a:solidFill>
                <a:latin typeface="+mj-lt"/>
                <a:cs typeface="Calibri" pitchFamily="34" charset="0"/>
              </a:rPr>
              <a:t/>
            </a:r>
            <a:br>
              <a:rPr lang="en-US" sz="1600" b="1" noProof="1" smtClean="0">
                <a:solidFill>
                  <a:schemeClr val="accent6">
                    <a:lumMod val="75000"/>
                  </a:schemeClr>
                </a:solidFill>
                <a:latin typeface="+mj-lt"/>
                <a:cs typeface="Calibri" pitchFamily="34" charset="0"/>
              </a:rPr>
            </a:br>
            <a:r>
              <a:rPr lang="en-US" sz="1600" b="1" noProof="1" smtClean="0">
                <a:solidFill>
                  <a:schemeClr val="accent6">
                    <a:lumMod val="75000"/>
                  </a:schemeClr>
                </a:solidFill>
                <a:latin typeface="+mj-lt"/>
                <a:cs typeface="Calibri" pitchFamily="34" charset="0"/>
              </a:rPr>
              <a:t>general </a:t>
            </a:r>
            <a:r>
              <a:rPr lang="en-US" sz="1600" b="1" noProof="1">
                <a:solidFill>
                  <a:schemeClr val="accent6">
                    <a:lumMod val="75000"/>
                  </a:schemeClr>
                </a:solidFill>
                <a:latin typeface="+mj-lt"/>
                <a:cs typeface="Calibri" pitchFamily="34" charset="0"/>
              </a:rPr>
              <a:t>health </a:t>
            </a:r>
            <a:r>
              <a:rPr lang="en-US" sz="1600" b="1" noProof="1" smtClean="0">
                <a:solidFill>
                  <a:schemeClr val="accent6">
                    <a:lumMod val="75000"/>
                  </a:schemeClr>
                </a:solidFill>
                <a:latin typeface="+mj-lt"/>
                <a:cs typeface="Calibri" pitchFamily="34" charset="0"/>
              </a:rPr>
              <a:t>status </a:t>
            </a:r>
          </a:p>
          <a:p>
            <a:pPr algn="r"/>
            <a:r>
              <a:rPr lang="en-US" sz="1400" dirty="0" smtClean="0">
                <a:solidFill>
                  <a:schemeClr val="accent6">
                    <a:lumMod val="75000"/>
                  </a:schemeClr>
                </a:solidFill>
              </a:rPr>
              <a:t>(</a:t>
            </a:r>
            <a:r>
              <a:rPr lang="en-US" sz="1400" dirty="0">
                <a:solidFill>
                  <a:schemeClr val="accent6">
                    <a:lumMod val="75000"/>
                  </a:schemeClr>
                </a:solidFill>
              </a:rPr>
              <a:t>OR 5.1, 95% CI [2.99; 8.71])</a:t>
            </a:r>
            <a:endParaRPr lang="en-GB" sz="1400" noProof="1">
              <a:solidFill>
                <a:schemeClr val="accent6">
                  <a:lumMod val="75000"/>
                </a:schemeClr>
              </a:solidFill>
              <a:latin typeface="+mj-lt"/>
              <a:cs typeface="Calibri" pitchFamily="34" charset="0"/>
            </a:endParaRPr>
          </a:p>
        </p:txBody>
      </p:sp>
      <p:sp>
        <p:nvSpPr>
          <p:cNvPr id="56" name="Text Box 65" descr="© INSCALE GmbH, 26.05.2010&#10;http://www.presentationload.com/"/>
          <p:cNvSpPr txBox="1">
            <a:spLocks noChangeArrowheads="1"/>
          </p:cNvSpPr>
          <p:nvPr/>
        </p:nvSpPr>
        <p:spPr bwMode="gray">
          <a:xfrm>
            <a:off x="323528" y="3921130"/>
            <a:ext cx="2310248" cy="553998"/>
          </a:xfrm>
          <a:prstGeom prst="rect">
            <a:avLst/>
          </a:prstGeom>
          <a:noFill/>
          <a:ln w="9525">
            <a:noFill/>
            <a:miter lim="800000"/>
            <a:headEnd/>
            <a:tailEnd/>
          </a:ln>
          <a:effectLst/>
        </p:spPr>
        <p:txBody>
          <a:bodyPr wrap="none">
            <a:spAutoFit/>
          </a:bodyPr>
          <a:lstStyle/>
          <a:p>
            <a:pPr algn="r"/>
            <a:r>
              <a:rPr lang="en-GB" sz="1600" b="1" noProof="1">
                <a:solidFill>
                  <a:schemeClr val="accent1">
                    <a:lumMod val="75000"/>
                  </a:schemeClr>
                </a:solidFill>
                <a:latin typeface="+mj-lt"/>
                <a:cs typeface="Calibri" pitchFamily="34" charset="0"/>
              </a:rPr>
              <a:t>D</a:t>
            </a:r>
            <a:r>
              <a:rPr lang="en-GB" sz="1600" b="1" noProof="1" smtClean="0">
                <a:solidFill>
                  <a:schemeClr val="accent1">
                    <a:lumMod val="75000"/>
                  </a:schemeClr>
                </a:solidFill>
                <a:latin typeface="+mj-lt"/>
                <a:cs typeface="Calibri" pitchFamily="34" charset="0"/>
              </a:rPr>
              <a:t>issatisfaction </a:t>
            </a:r>
            <a:r>
              <a:rPr lang="en-GB" sz="1600" b="1" noProof="1">
                <a:solidFill>
                  <a:schemeClr val="accent1">
                    <a:lumMod val="75000"/>
                  </a:schemeClr>
                </a:solidFill>
                <a:latin typeface="+mj-lt"/>
                <a:cs typeface="Calibri" pitchFamily="34" charset="0"/>
              </a:rPr>
              <a:t>with </a:t>
            </a:r>
            <a:r>
              <a:rPr lang="en-GB" sz="1600" b="1" noProof="1" smtClean="0">
                <a:solidFill>
                  <a:schemeClr val="accent1">
                    <a:lumMod val="75000"/>
                  </a:schemeClr>
                </a:solidFill>
                <a:latin typeface="+mj-lt"/>
                <a:cs typeface="Calibri" pitchFamily="34" charset="0"/>
              </a:rPr>
              <a:t>life</a:t>
            </a:r>
          </a:p>
          <a:p>
            <a:pPr algn="r"/>
            <a:r>
              <a:rPr lang="en-GB" sz="1400" dirty="0">
                <a:solidFill>
                  <a:schemeClr val="accent1">
                    <a:lumMod val="75000"/>
                  </a:schemeClr>
                </a:solidFill>
              </a:rPr>
              <a:t>(OR </a:t>
            </a:r>
            <a:r>
              <a:rPr lang="en-GB" sz="1400" dirty="0" smtClean="0">
                <a:solidFill>
                  <a:schemeClr val="accent1">
                    <a:lumMod val="75000"/>
                  </a:schemeClr>
                </a:solidFill>
              </a:rPr>
              <a:t>2.5</a:t>
            </a:r>
            <a:r>
              <a:rPr lang="en-GB" sz="1400" dirty="0">
                <a:solidFill>
                  <a:schemeClr val="accent1">
                    <a:lumMod val="75000"/>
                  </a:schemeClr>
                </a:solidFill>
              </a:rPr>
              <a:t>, </a:t>
            </a:r>
            <a:r>
              <a:rPr lang="en-US" sz="1400" dirty="0">
                <a:solidFill>
                  <a:schemeClr val="accent1">
                    <a:lumMod val="75000"/>
                  </a:schemeClr>
                </a:solidFill>
              </a:rPr>
              <a:t>95% CI [1.12; 5.33]</a:t>
            </a:r>
            <a:r>
              <a:rPr lang="en-GB" sz="1400" dirty="0">
                <a:solidFill>
                  <a:schemeClr val="accent1">
                    <a:lumMod val="75000"/>
                  </a:schemeClr>
                </a:solidFill>
              </a:rPr>
              <a:t>) </a:t>
            </a:r>
            <a:endParaRPr lang="en-GB" sz="1400" noProof="1">
              <a:solidFill>
                <a:schemeClr val="accent1">
                  <a:lumMod val="75000"/>
                </a:schemeClr>
              </a:solidFill>
              <a:latin typeface="+mj-lt"/>
              <a:cs typeface="Calibri" pitchFamily="34" charset="0"/>
            </a:endParaRPr>
          </a:p>
        </p:txBody>
      </p:sp>
      <p:sp>
        <p:nvSpPr>
          <p:cNvPr id="57" name="Text Box 66" descr="© INSCALE GmbH, 26.05.2010&#10;http://www.presentationload.com/"/>
          <p:cNvSpPr txBox="1">
            <a:spLocks noChangeArrowheads="1"/>
          </p:cNvSpPr>
          <p:nvPr/>
        </p:nvSpPr>
        <p:spPr bwMode="gray">
          <a:xfrm>
            <a:off x="1179465" y="5407374"/>
            <a:ext cx="2620589" cy="800219"/>
          </a:xfrm>
          <a:prstGeom prst="rect">
            <a:avLst/>
          </a:prstGeom>
          <a:noFill/>
          <a:ln w="9525">
            <a:noFill/>
            <a:miter lim="800000"/>
            <a:headEnd/>
            <a:tailEnd/>
          </a:ln>
          <a:effectLst/>
        </p:spPr>
        <p:txBody>
          <a:bodyPr wrap="none">
            <a:spAutoFit/>
          </a:bodyPr>
          <a:lstStyle/>
          <a:p>
            <a:r>
              <a:rPr lang="en-US" sz="1600" b="1" noProof="1">
                <a:solidFill>
                  <a:schemeClr val="accent1">
                    <a:lumMod val="75000"/>
                  </a:schemeClr>
                </a:solidFill>
                <a:latin typeface="+mj-lt"/>
                <a:cs typeface="Calibri" pitchFamily="34" charset="0"/>
              </a:rPr>
              <a:t>P</a:t>
            </a:r>
            <a:r>
              <a:rPr lang="en-US" sz="1600" b="1" noProof="1" smtClean="0">
                <a:solidFill>
                  <a:schemeClr val="accent1">
                    <a:lumMod val="75000"/>
                  </a:schemeClr>
                </a:solidFill>
                <a:latin typeface="+mj-lt"/>
                <a:cs typeface="Calibri" pitchFamily="34" charset="0"/>
              </a:rPr>
              <a:t>erception </a:t>
            </a:r>
            <a:r>
              <a:rPr lang="en-US" sz="1600" b="1" noProof="1">
                <a:solidFill>
                  <a:schemeClr val="accent1">
                    <a:lumMod val="75000"/>
                  </a:schemeClr>
                </a:solidFill>
                <a:latin typeface="+mj-lt"/>
                <a:cs typeface="Calibri" pitchFamily="34" charset="0"/>
              </a:rPr>
              <a:t>of unexplainable </a:t>
            </a:r>
            <a:r>
              <a:rPr lang="en-US" sz="1600" b="1" noProof="1" smtClean="0">
                <a:solidFill>
                  <a:schemeClr val="accent1">
                    <a:lumMod val="75000"/>
                  </a:schemeClr>
                </a:solidFill>
                <a:latin typeface="+mj-lt"/>
                <a:cs typeface="Calibri" pitchFamily="34" charset="0"/>
              </a:rPr>
              <a:t/>
            </a:r>
            <a:br>
              <a:rPr lang="en-US" sz="1600" b="1" noProof="1" smtClean="0">
                <a:solidFill>
                  <a:schemeClr val="accent1">
                    <a:lumMod val="75000"/>
                  </a:schemeClr>
                </a:solidFill>
                <a:latin typeface="+mj-lt"/>
                <a:cs typeface="Calibri" pitchFamily="34" charset="0"/>
              </a:rPr>
            </a:br>
            <a:r>
              <a:rPr lang="en-US" sz="1600" b="1" noProof="1" smtClean="0">
                <a:solidFill>
                  <a:schemeClr val="accent1">
                    <a:lumMod val="75000"/>
                  </a:schemeClr>
                </a:solidFill>
                <a:latin typeface="+mj-lt"/>
                <a:cs typeface="Calibri" pitchFamily="34" charset="0"/>
              </a:rPr>
              <a:t>sadness </a:t>
            </a:r>
            <a:r>
              <a:rPr lang="en-US" sz="1600" b="1" noProof="1">
                <a:solidFill>
                  <a:schemeClr val="accent1">
                    <a:lumMod val="75000"/>
                  </a:schemeClr>
                </a:solidFill>
                <a:latin typeface="+mj-lt"/>
                <a:cs typeface="Calibri" pitchFamily="34" charset="0"/>
              </a:rPr>
              <a:t>or depression </a:t>
            </a:r>
            <a:r>
              <a:rPr lang="en-US" sz="1600" b="1" noProof="1" smtClean="0">
                <a:solidFill>
                  <a:schemeClr val="accent1">
                    <a:lumMod val="75000"/>
                  </a:schemeClr>
                </a:solidFill>
                <a:latin typeface="+mj-lt"/>
                <a:cs typeface="Calibri" pitchFamily="34" charset="0"/>
              </a:rPr>
              <a:t/>
            </a:r>
            <a:br>
              <a:rPr lang="en-US" sz="1600" b="1" noProof="1" smtClean="0">
                <a:solidFill>
                  <a:schemeClr val="accent1">
                    <a:lumMod val="75000"/>
                  </a:schemeClr>
                </a:solidFill>
                <a:latin typeface="+mj-lt"/>
                <a:cs typeface="Calibri" pitchFamily="34" charset="0"/>
              </a:rPr>
            </a:br>
            <a:r>
              <a:rPr lang="en-GB" sz="1400" dirty="0" smtClean="0">
                <a:solidFill>
                  <a:schemeClr val="accent1">
                    <a:lumMod val="75000"/>
                  </a:schemeClr>
                </a:solidFill>
              </a:rPr>
              <a:t>(</a:t>
            </a:r>
            <a:r>
              <a:rPr lang="en-GB" sz="1400" dirty="0">
                <a:solidFill>
                  <a:schemeClr val="accent1">
                    <a:lumMod val="75000"/>
                  </a:schemeClr>
                </a:solidFill>
              </a:rPr>
              <a:t>OR 2.2, </a:t>
            </a:r>
            <a:r>
              <a:rPr lang="en-US" sz="1400" dirty="0">
                <a:solidFill>
                  <a:schemeClr val="accent1">
                    <a:lumMod val="75000"/>
                  </a:schemeClr>
                </a:solidFill>
              </a:rPr>
              <a:t>95% CI [1.25; 3.77]</a:t>
            </a:r>
            <a:r>
              <a:rPr lang="en-GB" sz="1400" dirty="0">
                <a:solidFill>
                  <a:schemeClr val="accent1">
                    <a:lumMod val="75000"/>
                  </a:schemeClr>
                </a:solidFill>
              </a:rPr>
              <a:t>)</a:t>
            </a:r>
            <a:endParaRPr lang="en-GB" sz="1400" noProof="1">
              <a:solidFill>
                <a:schemeClr val="accent1">
                  <a:lumMod val="75000"/>
                </a:schemeClr>
              </a:solidFill>
              <a:latin typeface="+mj-lt"/>
              <a:cs typeface="Calibri" pitchFamily="34" charset="0"/>
            </a:endParaRPr>
          </a:p>
        </p:txBody>
      </p:sp>
      <p:sp>
        <p:nvSpPr>
          <p:cNvPr id="58" name="Text Box 69" descr="© INSCALE GmbH, 26.05.2010&#10;http://www.presentationload.com/"/>
          <p:cNvSpPr txBox="1">
            <a:spLocks noChangeArrowheads="1"/>
          </p:cNvSpPr>
          <p:nvPr/>
        </p:nvSpPr>
        <p:spPr bwMode="gray">
          <a:xfrm>
            <a:off x="5084043" y="5357026"/>
            <a:ext cx="3973169" cy="800219"/>
          </a:xfrm>
          <a:prstGeom prst="rect">
            <a:avLst/>
          </a:prstGeom>
          <a:noFill/>
          <a:ln w="9525">
            <a:noFill/>
            <a:miter lim="800000"/>
            <a:headEnd/>
            <a:tailEnd/>
          </a:ln>
          <a:effectLst/>
        </p:spPr>
        <p:txBody>
          <a:bodyPr wrap="square">
            <a:spAutoFit/>
          </a:bodyPr>
          <a:lstStyle/>
          <a:p>
            <a:r>
              <a:rPr lang="en-GB" sz="1600" b="1" noProof="1">
                <a:solidFill>
                  <a:schemeClr val="accent1">
                    <a:lumMod val="75000"/>
                  </a:schemeClr>
                </a:solidFill>
                <a:latin typeface="+mj-lt"/>
                <a:cs typeface="Calibri" pitchFamily="34" charset="0"/>
              </a:rPr>
              <a:t>P</a:t>
            </a:r>
            <a:r>
              <a:rPr lang="en-GB" sz="1600" b="1" noProof="1" smtClean="0">
                <a:solidFill>
                  <a:schemeClr val="accent1">
                    <a:lumMod val="75000"/>
                  </a:schemeClr>
                </a:solidFill>
                <a:latin typeface="+mj-lt"/>
                <a:cs typeface="Calibri" pitchFamily="34" charset="0"/>
              </a:rPr>
              <a:t>erception </a:t>
            </a:r>
            <a:r>
              <a:rPr lang="en-GB" sz="1600" b="1" noProof="1">
                <a:solidFill>
                  <a:schemeClr val="accent1">
                    <a:lumMod val="75000"/>
                  </a:schemeClr>
                </a:solidFill>
                <a:latin typeface="+mj-lt"/>
                <a:cs typeface="Calibri" pitchFamily="34" charset="0"/>
              </a:rPr>
              <a:t>of </a:t>
            </a:r>
            <a:r>
              <a:rPr lang="en-GB" sz="1600" b="1" noProof="1" smtClean="0">
                <a:solidFill>
                  <a:schemeClr val="accent1">
                    <a:lumMod val="75000"/>
                  </a:schemeClr>
                </a:solidFill>
                <a:latin typeface="+mj-lt"/>
                <a:cs typeface="Calibri" pitchFamily="34" charset="0"/>
              </a:rPr>
              <a:t>difficulties </a:t>
            </a:r>
            <a:br>
              <a:rPr lang="en-GB" sz="1600" b="1" noProof="1" smtClean="0">
                <a:solidFill>
                  <a:schemeClr val="accent1">
                    <a:lumMod val="75000"/>
                  </a:schemeClr>
                </a:solidFill>
                <a:latin typeface="+mj-lt"/>
                <a:cs typeface="Calibri" pitchFamily="34" charset="0"/>
              </a:rPr>
            </a:br>
            <a:r>
              <a:rPr lang="en-GB" sz="1600" b="1" noProof="1" smtClean="0">
                <a:solidFill>
                  <a:schemeClr val="accent1">
                    <a:lumMod val="75000"/>
                  </a:schemeClr>
                </a:solidFill>
                <a:latin typeface="+mj-lt"/>
                <a:cs typeface="Calibri" pitchFamily="34" charset="0"/>
              </a:rPr>
              <a:t>concentrating </a:t>
            </a:r>
            <a:br>
              <a:rPr lang="en-GB" sz="1600" b="1" noProof="1" smtClean="0">
                <a:solidFill>
                  <a:schemeClr val="accent1">
                    <a:lumMod val="75000"/>
                  </a:schemeClr>
                </a:solidFill>
                <a:latin typeface="+mj-lt"/>
                <a:cs typeface="Calibri" pitchFamily="34" charset="0"/>
              </a:rPr>
            </a:br>
            <a:r>
              <a:rPr lang="en-GB" sz="1400" dirty="0" smtClean="0">
                <a:solidFill>
                  <a:schemeClr val="accent1">
                    <a:lumMod val="75000"/>
                  </a:schemeClr>
                </a:solidFill>
              </a:rPr>
              <a:t>(</a:t>
            </a:r>
            <a:r>
              <a:rPr lang="en-GB" sz="1400" dirty="0">
                <a:solidFill>
                  <a:schemeClr val="accent1">
                    <a:lumMod val="75000"/>
                  </a:schemeClr>
                </a:solidFill>
              </a:rPr>
              <a:t>OR 2.7, </a:t>
            </a:r>
            <a:r>
              <a:rPr lang="en-US" sz="1400" dirty="0">
                <a:solidFill>
                  <a:schemeClr val="accent1">
                    <a:lumMod val="75000"/>
                  </a:schemeClr>
                </a:solidFill>
              </a:rPr>
              <a:t>95% CI [1.62; 4.56]</a:t>
            </a:r>
            <a:r>
              <a:rPr lang="en-GB" sz="1400" dirty="0">
                <a:solidFill>
                  <a:schemeClr val="accent1">
                    <a:lumMod val="75000"/>
                  </a:schemeClr>
                </a:solidFill>
              </a:rPr>
              <a:t>)</a:t>
            </a:r>
            <a:endParaRPr lang="en-GB" sz="1400" noProof="1">
              <a:solidFill>
                <a:schemeClr val="accent1">
                  <a:lumMod val="75000"/>
                </a:schemeClr>
              </a:solidFill>
              <a:latin typeface="+mj-lt"/>
              <a:cs typeface="Calibri" pitchFamily="34" charset="0"/>
            </a:endParaRPr>
          </a:p>
        </p:txBody>
      </p:sp>
      <p:sp>
        <p:nvSpPr>
          <p:cNvPr id="59" name="Text Box 67" descr="© INSCALE GmbH, 26.05.2010&#10;http://www.presentationload.com/"/>
          <p:cNvSpPr txBox="1">
            <a:spLocks noChangeArrowheads="1"/>
          </p:cNvSpPr>
          <p:nvPr/>
        </p:nvSpPr>
        <p:spPr bwMode="gray">
          <a:xfrm>
            <a:off x="6494657" y="3966349"/>
            <a:ext cx="2639056" cy="338554"/>
          </a:xfrm>
          <a:prstGeom prst="rect">
            <a:avLst/>
          </a:prstGeom>
          <a:noFill/>
          <a:ln w="9525">
            <a:noFill/>
            <a:miter lim="800000"/>
            <a:headEnd/>
            <a:tailEnd/>
          </a:ln>
          <a:effectLst/>
        </p:spPr>
        <p:txBody>
          <a:bodyPr wrap="none">
            <a:spAutoFit/>
          </a:bodyPr>
          <a:lstStyle/>
          <a:p>
            <a:r>
              <a:rPr lang="en-GB" sz="1600" b="1" noProof="1">
                <a:solidFill>
                  <a:schemeClr val="accent1">
                    <a:lumMod val="75000"/>
                  </a:schemeClr>
                </a:solidFill>
                <a:latin typeface="+mj-lt"/>
                <a:cs typeface="Calibri" pitchFamily="34" charset="0"/>
              </a:rPr>
              <a:t>F</a:t>
            </a:r>
            <a:r>
              <a:rPr lang="en-GB" sz="1600" b="1" noProof="1" smtClean="0">
                <a:solidFill>
                  <a:schemeClr val="accent1">
                    <a:lumMod val="75000"/>
                  </a:schemeClr>
                </a:solidFill>
                <a:latin typeface="+mj-lt"/>
                <a:cs typeface="Calibri" pitchFamily="34" charset="0"/>
              </a:rPr>
              <a:t>ear</a:t>
            </a:r>
            <a:r>
              <a:rPr lang="en-GB" sz="1400" noProof="1" smtClean="0">
                <a:solidFill>
                  <a:schemeClr val="accent1">
                    <a:lumMod val="75000"/>
                  </a:schemeClr>
                </a:solidFill>
                <a:latin typeface="+mj-lt"/>
                <a:cs typeface="Calibri" pitchFamily="34" charset="0"/>
              </a:rPr>
              <a:t> </a:t>
            </a:r>
            <a:r>
              <a:rPr lang="en-GB" sz="1400" dirty="0" smtClean="0">
                <a:solidFill>
                  <a:schemeClr val="accent1">
                    <a:lumMod val="75000"/>
                  </a:schemeClr>
                </a:solidFill>
              </a:rPr>
              <a:t>(</a:t>
            </a:r>
            <a:r>
              <a:rPr lang="en-GB" sz="1400" dirty="0">
                <a:solidFill>
                  <a:schemeClr val="accent1">
                    <a:lumMod val="75000"/>
                  </a:schemeClr>
                </a:solidFill>
              </a:rPr>
              <a:t>OR 2.0, </a:t>
            </a:r>
            <a:r>
              <a:rPr lang="en-US" sz="1400" dirty="0">
                <a:solidFill>
                  <a:schemeClr val="accent1">
                    <a:lumMod val="75000"/>
                  </a:schemeClr>
                </a:solidFill>
              </a:rPr>
              <a:t>95% CI [1.17; 3.43]</a:t>
            </a:r>
            <a:r>
              <a:rPr lang="en-GB" sz="1400" dirty="0">
                <a:solidFill>
                  <a:schemeClr val="accent1">
                    <a:lumMod val="75000"/>
                  </a:schemeClr>
                </a:solidFill>
              </a:rPr>
              <a:t>)</a:t>
            </a:r>
            <a:endParaRPr lang="en-GB" sz="1400" noProof="1">
              <a:solidFill>
                <a:schemeClr val="accent1">
                  <a:lumMod val="75000"/>
                </a:schemeClr>
              </a:solidFill>
              <a:latin typeface="+mj-lt"/>
              <a:cs typeface="Calibri" pitchFamily="34" charset="0"/>
            </a:endParaRPr>
          </a:p>
        </p:txBody>
      </p:sp>
      <p:sp>
        <p:nvSpPr>
          <p:cNvPr id="60" name="Text Box 68" descr="© INSCALE GmbH, 26.05.2010&#10;http://www.presentationload.com/"/>
          <p:cNvSpPr txBox="1">
            <a:spLocks noChangeArrowheads="1"/>
          </p:cNvSpPr>
          <p:nvPr/>
        </p:nvSpPr>
        <p:spPr bwMode="gray">
          <a:xfrm>
            <a:off x="5076056" y="1524835"/>
            <a:ext cx="3700802" cy="584775"/>
          </a:xfrm>
          <a:prstGeom prst="rect">
            <a:avLst/>
          </a:prstGeom>
          <a:noFill/>
          <a:ln w="9525">
            <a:noFill/>
            <a:miter lim="800000"/>
            <a:headEnd/>
            <a:tailEnd/>
          </a:ln>
          <a:effectLst/>
        </p:spPr>
        <p:txBody>
          <a:bodyPr wrap="square">
            <a:spAutoFit/>
          </a:bodyPr>
          <a:lstStyle/>
          <a:p>
            <a:r>
              <a:rPr lang="en-US" sz="1600" b="1" noProof="1">
                <a:latin typeface="+mj-lt"/>
                <a:cs typeface="Calibri" pitchFamily="34" charset="0"/>
              </a:rPr>
              <a:t>D</a:t>
            </a:r>
            <a:r>
              <a:rPr lang="en-US" sz="1600" b="1" noProof="1" smtClean="0">
                <a:latin typeface="+mj-lt"/>
                <a:cs typeface="Calibri" pitchFamily="34" charset="0"/>
              </a:rPr>
              <a:t>ifficulties </a:t>
            </a:r>
            <a:r>
              <a:rPr lang="en-US" sz="1600" b="1" noProof="1">
                <a:latin typeface="+mj-lt"/>
                <a:cs typeface="Calibri" pitchFamily="34" charset="0"/>
              </a:rPr>
              <a:t>sleeping </a:t>
            </a:r>
            <a:r>
              <a:rPr lang="en-US" sz="1600" b="1" noProof="1" smtClean="0">
                <a:latin typeface="+mj-lt"/>
                <a:cs typeface="Calibri" pitchFamily="34" charset="0"/>
              </a:rPr>
              <a:t>through </a:t>
            </a:r>
            <a:r>
              <a:rPr lang="en-US" sz="1600" b="1" noProof="1">
                <a:latin typeface="+mj-lt"/>
                <a:cs typeface="Calibri" pitchFamily="34" charset="0"/>
              </a:rPr>
              <a:t>the </a:t>
            </a:r>
            <a:r>
              <a:rPr lang="en-US" sz="1600" b="1" noProof="1" smtClean="0">
                <a:latin typeface="+mj-lt"/>
                <a:cs typeface="Calibri" pitchFamily="34" charset="0"/>
              </a:rPr>
              <a:t>night</a:t>
            </a:r>
          </a:p>
          <a:p>
            <a:r>
              <a:rPr lang="en-GB" sz="1600" dirty="0">
                <a:solidFill>
                  <a:schemeClr val="accent1">
                    <a:lumMod val="75000"/>
                  </a:schemeClr>
                </a:solidFill>
              </a:rPr>
              <a:t>(OR 2.0, </a:t>
            </a:r>
            <a:r>
              <a:rPr lang="en-US" sz="1600" dirty="0">
                <a:solidFill>
                  <a:schemeClr val="accent1">
                    <a:lumMod val="75000"/>
                  </a:schemeClr>
                </a:solidFill>
              </a:rPr>
              <a:t>95% CI [1.17; 3.38]</a:t>
            </a:r>
            <a:r>
              <a:rPr lang="en-GB" sz="1600" dirty="0">
                <a:solidFill>
                  <a:schemeClr val="accent1">
                    <a:lumMod val="75000"/>
                  </a:schemeClr>
                </a:solidFill>
              </a:rPr>
              <a:t>)</a:t>
            </a:r>
            <a:endParaRPr lang="en-GB" sz="1600" b="1" noProof="1">
              <a:solidFill>
                <a:schemeClr val="accent1">
                  <a:lumMod val="75000"/>
                </a:schemeClr>
              </a:solidFill>
              <a:latin typeface="+mj-lt"/>
              <a:cs typeface="Calibri" pitchFamily="34" charset="0"/>
            </a:endParaRPr>
          </a:p>
        </p:txBody>
      </p:sp>
      <p:sp>
        <p:nvSpPr>
          <p:cNvPr id="61" name="Text Box 68" descr="© INSCALE GmbH, 26.05.2010&#10;http://www.presentationload.com/"/>
          <p:cNvSpPr txBox="1">
            <a:spLocks noChangeArrowheads="1"/>
          </p:cNvSpPr>
          <p:nvPr/>
        </p:nvSpPr>
        <p:spPr bwMode="gray">
          <a:xfrm>
            <a:off x="6435725" y="2467578"/>
            <a:ext cx="2525050" cy="584775"/>
          </a:xfrm>
          <a:prstGeom prst="rect">
            <a:avLst/>
          </a:prstGeom>
          <a:noFill/>
          <a:ln w="9525">
            <a:noFill/>
            <a:miter lim="800000"/>
            <a:headEnd/>
            <a:tailEnd/>
          </a:ln>
          <a:effectLst/>
        </p:spPr>
        <p:txBody>
          <a:bodyPr wrap="none">
            <a:spAutoFit/>
          </a:bodyPr>
          <a:lstStyle/>
          <a:p>
            <a:r>
              <a:rPr lang="en-GB" sz="1600" b="1" noProof="1">
                <a:latin typeface="+mj-lt"/>
                <a:cs typeface="Calibri" pitchFamily="34" charset="0"/>
              </a:rPr>
              <a:t>D</a:t>
            </a:r>
            <a:r>
              <a:rPr lang="en-GB" sz="1600" b="1" noProof="1" smtClean="0">
                <a:latin typeface="+mj-lt"/>
                <a:cs typeface="Calibri" pitchFamily="34" charset="0"/>
              </a:rPr>
              <a:t>yspnoea </a:t>
            </a:r>
            <a:r>
              <a:rPr lang="en-GB" sz="1600" b="1" noProof="1">
                <a:latin typeface="+mj-lt"/>
                <a:cs typeface="Calibri" pitchFamily="34" charset="0"/>
              </a:rPr>
              <a:t>at </a:t>
            </a:r>
            <a:r>
              <a:rPr lang="en-GB" sz="1600" b="1" noProof="1" smtClean="0">
                <a:latin typeface="+mj-lt"/>
                <a:cs typeface="Calibri" pitchFamily="34" charset="0"/>
              </a:rPr>
              <a:t>night</a:t>
            </a:r>
          </a:p>
          <a:p>
            <a:r>
              <a:rPr lang="en-GB" sz="1600" dirty="0">
                <a:solidFill>
                  <a:schemeClr val="accent1">
                    <a:lumMod val="75000"/>
                  </a:schemeClr>
                </a:solidFill>
              </a:rPr>
              <a:t>(OR 2.2, </a:t>
            </a:r>
            <a:r>
              <a:rPr lang="en-US" sz="1600" dirty="0">
                <a:solidFill>
                  <a:schemeClr val="accent1">
                    <a:lumMod val="75000"/>
                  </a:schemeClr>
                </a:solidFill>
              </a:rPr>
              <a:t>95% CI [1.02; 4.72]</a:t>
            </a:r>
            <a:r>
              <a:rPr lang="en-GB" sz="1600" dirty="0">
                <a:solidFill>
                  <a:schemeClr val="accent1">
                    <a:lumMod val="75000"/>
                  </a:schemeClr>
                </a:solidFill>
              </a:rPr>
              <a:t>)</a:t>
            </a:r>
            <a:endParaRPr lang="en-GB" sz="1600" b="1" noProof="1">
              <a:solidFill>
                <a:schemeClr val="accent1">
                  <a:lumMod val="75000"/>
                </a:schemeClr>
              </a:solidFill>
              <a:latin typeface="+mj-lt"/>
              <a:cs typeface="Calibri" pitchFamily="34" charset="0"/>
            </a:endParaRPr>
          </a:p>
        </p:txBody>
      </p:sp>
      <p:sp>
        <p:nvSpPr>
          <p:cNvPr id="31" name="Rectangle 4"/>
          <p:cNvSpPr>
            <a:spLocks noChangeArrowheads="1"/>
          </p:cNvSpPr>
          <p:nvPr/>
        </p:nvSpPr>
        <p:spPr bwMode="gray">
          <a:xfrm>
            <a:off x="206554" y="675282"/>
            <a:ext cx="8937930" cy="7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2800" b="1" dirty="0">
                <a:solidFill>
                  <a:schemeClr val="accent1">
                    <a:lumMod val="75000"/>
                  </a:schemeClr>
                </a:solidFill>
              </a:rPr>
              <a:t>Functionality of </a:t>
            </a:r>
            <a:r>
              <a:rPr lang="en-US" sz="2800" b="1" dirty="0" smtClean="0">
                <a:solidFill>
                  <a:schemeClr val="accent1">
                    <a:lumMod val="75000"/>
                  </a:schemeClr>
                </a:solidFill>
              </a:rPr>
              <a:t>Non-Independent </a:t>
            </a:r>
            <a:r>
              <a:rPr lang="en-US" sz="2800" b="1" dirty="0">
                <a:solidFill>
                  <a:schemeClr val="accent1">
                    <a:lumMod val="75000"/>
                  </a:schemeClr>
                </a:solidFill>
              </a:rPr>
              <a:t>vs. </a:t>
            </a:r>
            <a:r>
              <a:rPr lang="en-US" sz="2800" b="1" dirty="0" smtClean="0">
                <a:solidFill>
                  <a:schemeClr val="accent1">
                    <a:lumMod val="75000"/>
                  </a:schemeClr>
                </a:solidFill>
              </a:rPr>
              <a:t>Independent </a:t>
            </a:r>
            <a:r>
              <a:rPr lang="en-US" sz="2800" b="1" dirty="0">
                <a:solidFill>
                  <a:schemeClr val="accent1">
                    <a:lumMod val="75000"/>
                  </a:schemeClr>
                </a:solidFill>
              </a:rPr>
              <a:t>P</a:t>
            </a:r>
            <a:r>
              <a:rPr lang="en-US" sz="2800" b="1" dirty="0" smtClean="0">
                <a:solidFill>
                  <a:schemeClr val="accent1">
                    <a:lumMod val="75000"/>
                  </a:schemeClr>
                </a:solidFill>
              </a:rPr>
              <a:t>eople</a:t>
            </a:r>
            <a:endParaRPr lang="de-DE" sz="2800" b="1" dirty="0" smtClean="0">
              <a:solidFill>
                <a:schemeClr val="accent1">
                  <a:lumMod val="75000"/>
                </a:schemeClr>
              </a:solidFill>
            </a:endParaRPr>
          </a:p>
          <a:p>
            <a:pPr>
              <a:spcBef>
                <a:spcPct val="0"/>
              </a:spcBef>
              <a:buNone/>
            </a:pPr>
            <a:r>
              <a:rPr lang="en-US" sz="2000" dirty="0">
                <a:solidFill>
                  <a:schemeClr val="accent1">
                    <a:lumMod val="75000"/>
                  </a:schemeClr>
                </a:solidFill>
              </a:rPr>
              <a:t>Body functions </a:t>
            </a:r>
            <a:r>
              <a:rPr lang="en-US" sz="2000" dirty="0" smtClean="0">
                <a:solidFill>
                  <a:schemeClr val="accent1">
                    <a:lumMod val="75000"/>
                  </a:schemeClr>
                </a:solidFill>
              </a:rPr>
              <a:t>-Cognitive </a:t>
            </a:r>
            <a:r>
              <a:rPr lang="en-US" sz="2000" dirty="0">
                <a:solidFill>
                  <a:schemeClr val="accent1">
                    <a:lumMod val="75000"/>
                  </a:schemeClr>
                </a:solidFill>
              </a:rPr>
              <a:t>&amp; </a:t>
            </a:r>
            <a:r>
              <a:rPr lang="en-US" sz="2000" dirty="0" smtClean="0">
                <a:solidFill>
                  <a:schemeClr val="accent1">
                    <a:lumMod val="75000"/>
                  </a:schemeClr>
                </a:solidFill>
              </a:rPr>
              <a:t>Emotional </a:t>
            </a:r>
            <a:r>
              <a:rPr lang="en-US" sz="2000" dirty="0">
                <a:solidFill>
                  <a:schemeClr val="accent1">
                    <a:lumMod val="75000"/>
                  </a:schemeClr>
                </a:solidFill>
              </a:rPr>
              <a:t>H</a:t>
            </a:r>
            <a:r>
              <a:rPr lang="en-US" sz="2000" dirty="0" smtClean="0">
                <a:solidFill>
                  <a:schemeClr val="accent1">
                    <a:lumMod val="75000"/>
                  </a:schemeClr>
                </a:solidFill>
              </a:rPr>
              <a:t>ealth Status  </a:t>
            </a:r>
            <a:endParaRPr lang="de-DE" altLang="de-DE" sz="2000" i="1" noProof="1">
              <a:solidFill>
                <a:srgbClr val="336699"/>
              </a:solidFill>
            </a:endParaRPr>
          </a:p>
        </p:txBody>
      </p:sp>
      <p:grpSp>
        <p:nvGrpSpPr>
          <p:cNvPr id="33" name="Gruppieren 32"/>
          <p:cNvGrpSpPr/>
          <p:nvPr/>
        </p:nvGrpSpPr>
        <p:grpSpPr>
          <a:xfrm>
            <a:off x="395536" y="109538"/>
            <a:ext cx="8568952" cy="420687"/>
            <a:chOff x="395536" y="109538"/>
            <a:chExt cx="8568952" cy="420687"/>
          </a:xfrm>
        </p:grpSpPr>
        <p:sp>
          <p:nvSpPr>
            <p:cNvPr id="35" name="Auf der gleichen Seite des Rechtecks liegende Ecken abrunden 12">
              <a:hlinkClick r:id="rId5"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44" name="Auf der gleichen Seite des Rechtecks liegende Ecken abrunden 13">
              <a:hlinkClick r:id="rId6"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46" name="Auf der gleichen Seite des Rechtecks liegende Ecken abrunden 13">
              <a:hlinkClick r:id="rId6"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47" name="Auf der gleichen Seite des Rechtecks liegende Ecken abrunden 13">
              <a:hlinkClick r:id="rId6"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48" name="Auf der gleichen Seite des Rechtecks liegende Ecken abrunden 19"/>
            <p:cNvSpPr>
              <a:spLocks noChangeArrowheads="1"/>
            </p:cNvSpPr>
            <p:nvPr/>
          </p:nvSpPr>
          <p:spPr bwMode="gray">
            <a:xfrm>
              <a:off x="52486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Results</a:t>
              </a:r>
              <a:endParaRPr lang="de-DE" altLang="de-DE" sz="1400" b="1" dirty="0">
                <a:solidFill>
                  <a:srgbClr val="FFFFFF"/>
                </a:solidFill>
              </a:endParaRPr>
            </a:p>
          </p:txBody>
        </p:sp>
      </p:grpSp>
    </p:spTree>
    <p:extLst>
      <p:ext uri="{BB962C8B-B14F-4D97-AF65-F5344CB8AC3E}">
        <p14:creationId xmlns:p14="http://schemas.microsoft.com/office/powerpoint/2010/main" val="16935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1000"/>
                                        <p:tgtEl>
                                          <p:spTgt spid="5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1000"/>
                                        <p:tgtEl>
                                          <p:spTgt spid="58"/>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1000"/>
                                        <p:tgtEl>
                                          <p:spTgt spid="5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733675" y="1838325"/>
            <a:ext cx="3702050" cy="3837089"/>
            <a:chOff x="2733675" y="1838325"/>
            <a:chExt cx="3702050" cy="3837089"/>
          </a:xfrm>
        </p:grpSpPr>
        <p:pic>
          <p:nvPicPr>
            <p:cNvPr id="34" name="_effect" descr="C:\Users\marc.h\Desktop\Schatten-TEST.png"/>
            <p:cNvPicPr>
              <a:picLocks noChangeAspect="1" noChangeArrowheads="1"/>
            </p:cNvPicPr>
            <p:nvPr/>
          </p:nvPicPr>
          <p:blipFill>
            <a:blip r:embed="rId3" cstate="print"/>
            <a:srcRect/>
            <a:stretch>
              <a:fillRect/>
            </a:stretch>
          </p:blipFill>
          <p:spPr bwMode="auto">
            <a:xfrm>
              <a:off x="2975030" y="5038638"/>
              <a:ext cx="3211525" cy="636776"/>
            </a:xfrm>
            <a:prstGeom prst="rect">
              <a:avLst/>
            </a:prstGeom>
            <a:noFill/>
          </p:spPr>
        </p:pic>
        <p:grpSp>
          <p:nvGrpSpPr>
            <p:cNvPr id="29" name="Gruppieren 28"/>
            <p:cNvGrpSpPr/>
            <p:nvPr/>
          </p:nvGrpSpPr>
          <p:grpSpPr bwMode="gray">
            <a:xfrm>
              <a:off x="2733675" y="1838325"/>
              <a:ext cx="3702050" cy="3702050"/>
              <a:chOff x="2733675" y="1838325"/>
              <a:chExt cx="3702050" cy="3702050"/>
            </a:xfrm>
          </p:grpSpPr>
          <p:sp>
            <p:nvSpPr>
              <p:cNvPr id="27" name="Oval 830" descr="© INSCALE GmbH, 26.05.2010&#10;http://www.presentationload.com/"/>
              <p:cNvSpPr>
                <a:spLocks noChangeArrowheads="1"/>
              </p:cNvSpPr>
              <p:nvPr/>
            </p:nvSpPr>
            <p:spPr bwMode="gray">
              <a:xfrm>
                <a:off x="2733675" y="1838325"/>
                <a:ext cx="3702050" cy="3702050"/>
              </a:xfrm>
              <a:prstGeom prst="ellipse">
                <a:avLst/>
              </a:prstGeom>
              <a:gradFill rotWithShape="1">
                <a:gsLst>
                  <a:gs pos="0">
                    <a:srgbClr val="FFFFFF"/>
                  </a:gs>
                  <a:gs pos="100000">
                    <a:srgbClr val="D3D3D3"/>
                  </a:gs>
                </a:gsLst>
                <a:path path="shape">
                  <a:fillToRect l="50000" t="50000" r="50000" b="50000"/>
                </a:path>
              </a:gradFill>
              <a:ln w="28575">
                <a:noFill/>
                <a:round/>
                <a:headEnd/>
                <a:tailEnd/>
              </a:ln>
              <a:effectLst>
                <a:outerShdw blurRad="1016000" dir="18900000" sy="23000" kx="-1200000" algn="bl" rotWithShape="0">
                  <a:prstClr val="black">
                    <a:alpha val="20000"/>
                  </a:prstClr>
                </a:outerShdw>
              </a:effectLst>
              <a:scene3d>
                <a:camera prst="orthographicFront"/>
                <a:lightRig rig="balanced" dir="t">
                  <a:rot lat="0" lon="0" rev="10200000"/>
                </a:lightRig>
              </a:scene3d>
              <a:sp3d>
                <a:bevelT w="101600" h="101600"/>
              </a:sp3d>
            </p:spPr>
            <p:txBody>
              <a:bodyPr wrap="none" anchor="ctr"/>
              <a:lstStyle/>
              <a:p>
                <a:endParaRPr lang="en-GB" dirty="0">
                  <a:latin typeface="+mj-lt"/>
                  <a:cs typeface="Calibri" pitchFamily="34" charset="0"/>
                </a:endParaRPr>
              </a:p>
            </p:txBody>
          </p:sp>
          <p:sp>
            <p:nvSpPr>
              <p:cNvPr id="5" name="Oval 5"/>
              <p:cNvSpPr>
                <a:spLocks noChangeArrowheads="1"/>
              </p:cNvSpPr>
              <p:nvPr/>
            </p:nvSpPr>
            <p:spPr bwMode="gray">
              <a:xfrm>
                <a:off x="2843658" y="1950690"/>
                <a:ext cx="3456684" cy="3456684"/>
              </a:xfrm>
              <a:prstGeom prst="ellipse">
                <a:avLst/>
              </a:prstGeom>
              <a:gradFill flip="none" rotWithShape="1">
                <a:gsLst>
                  <a:gs pos="0">
                    <a:schemeClr val="accent1"/>
                  </a:gs>
                  <a:gs pos="100000">
                    <a:srgbClr val="000000"/>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nvGrpSpPr>
              <p:cNvPr id="37" name="Gruppieren 36"/>
              <p:cNvGrpSpPr/>
              <p:nvPr/>
            </p:nvGrpSpPr>
            <p:grpSpPr bwMode="gray">
              <a:xfrm>
                <a:off x="2923294" y="2025686"/>
                <a:ext cx="3297413" cy="3306692"/>
                <a:chOff x="2931170" y="2044649"/>
                <a:chExt cx="3297413" cy="3306692"/>
              </a:xfrm>
            </p:grpSpPr>
            <p:sp>
              <p:nvSpPr>
                <p:cNvPr id="6" name="Oval 6"/>
                <p:cNvSpPr>
                  <a:spLocks noChangeArrowheads="1"/>
                </p:cNvSpPr>
                <p:nvPr/>
              </p:nvSpPr>
              <p:spPr bwMode="gray">
                <a:xfrm>
                  <a:off x="3365224" y="2482553"/>
                  <a:ext cx="2429305" cy="2430884"/>
                </a:xfrm>
                <a:prstGeom prst="ellipse">
                  <a:avLst/>
                </a:prstGeom>
                <a:noFill/>
                <a:ln w="2222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7" name="Oval 7"/>
                <p:cNvSpPr>
                  <a:spLocks noChangeArrowheads="1"/>
                </p:cNvSpPr>
                <p:nvPr/>
              </p:nvSpPr>
              <p:spPr bwMode="gray">
                <a:xfrm>
                  <a:off x="3766899" y="2883390"/>
                  <a:ext cx="1625954" cy="1629210"/>
                </a:xfrm>
                <a:prstGeom prst="ellipse">
                  <a:avLst/>
                </a:prstGeom>
                <a:noFill/>
                <a:ln w="1587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8" name="Oval 8"/>
                <p:cNvSpPr>
                  <a:spLocks noChangeArrowheads="1"/>
                </p:cNvSpPr>
                <p:nvPr/>
              </p:nvSpPr>
              <p:spPr bwMode="gray">
                <a:xfrm>
                  <a:off x="4172950" y="3290262"/>
                  <a:ext cx="813853" cy="815467"/>
                </a:xfrm>
                <a:prstGeom prst="ellipse">
                  <a:avLst/>
                </a:prstGeom>
                <a:noFill/>
                <a:ln w="7938"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2" name="Line 12"/>
                <p:cNvSpPr>
                  <a:spLocks noChangeShapeType="1"/>
                </p:cNvSpPr>
                <p:nvPr/>
              </p:nvSpPr>
              <p:spPr bwMode="gray">
                <a:xfrm>
                  <a:off x="4579001" y="2044649"/>
                  <a:ext cx="1751" cy="3306692"/>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9" name="Line 19"/>
                <p:cNvSpPr>
                  <a:spLocks noChangeShapeType="1"/>
                </p:cNvSpPr>
                <p:nvPr/>
              </p:nvSpPr>
              <p:spPr bwMode="gray">
                <a:xfrm>
                  <a:off x="2931170" y="3693685"/>
                  <a:ext cx="3297413" cy="8621"/>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21" name="Oval 21"/>
                <p:cNvSpPr>
                  <a:spLocks noChangeArrowheads="1"/>
                </p:cNvSpPr>
                <p:nvPr/>
              </p:nvSpPr>
              <p:spPr bwMode="gray">
                <a:xfrm>
                  <a:off x="2939921" y="2059303"/>
                  <a:ext cx="3279910" cy="3277385"/>
                </a:xfrm>
                <a:prstGeom prst="ellipse">
                  <a:avLst/>
                </a:prstGeom>
                <a:noFill/>
                <a:ln w="317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sp>
            <p:nvSpPr>
              <p:cNvPr id="45" name="Kreis 44"/>
              <p:cNvSpPr/>
              <p:nvPr/>
            </p:nvSpPr>
            <p:spPr bwMode="gray">
              <a:xfrm>
                <a:off x="2921035" y="2025685"/>
                <a:ext cx="3299671" cy="3299671"/>
              </a:xfrm>
              <a:prstGeom prst="pie">
                <a:avLst>
                  <a:gd name="adj1" fmla="val 10785216"/>
                  <a:gd name="adj2" fmla="val 19400604"/>
                </a:avLst>
              </a:prstGeom>
              <a:gradFill flip="none" rotWithShape="1">
                <a:gsLst>
                  <a:gs pos="0">
                    <a:schemeClr val="accent1">
                      <a:lumMod val="40000"/>
                      <a:lumOff val="60000"/>
                      <a:alpha val="95000"/>
                    </a:schemeClr>
                  </a:gs>
                  <a:gs pos="100000">
                    <a:schemeClr val="accent1">
                      <a:lumMod val="40000"/>
                      <a:lumOff val="60000"/>
                      <a:alpha val="0"/>
                    </a:schemeClr>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cxnSp>
            <p:nvCxnSpPr>
              <p:cNvPr id="38" name="Gerade Verbindung 37"/>
              <p:cNvCxnSpPr/>
              <p:nvPr/>
            </p:nvCxnSpPr>
            <p:spPr bwMode="gray">
              <a:xfrm flipV="1">
                <a:off x="4571125" y="2698750"/>
                <a:ext cx="1315325" cy="975887"/>
              </a:xfrm>
              <a:prstGeom prst="line">
                <a:avLst/>
              </a:prstGeom>
              <a:ln w="19050">
                <a:solidFill>
                  <a:schemeClr val="accent1">
                    <a:lumMod val="60000"/>
                    <a:lumOff val="40000"/>
                    <a:alpha val="52000"/>
                  </a:schemeClr>
                </a:solidFill>
              </a:ln>
              <a:effectLst>
                <a:glow rad="12700">
                  <a:schemeClr val="accent1">
                    <a:lumMod val="60000"/>
                    <a:lumOff val="40000"/>
                    <a:alpha val="20000"/>
                  </a:schemeClr>
                </a:glow>
              </a:effectLst>
            </p:spPr>
            <p:style>
              <a:lnRef idx="1">
                <a:schemeClr val="accent1"/>
              </a:lnRef>
              <a:fillRef idx="0">
                <a:schemeClr val="accent1"/>
              </a:fillRef>
              <a:effectRef idx="0">
                <a:schemeClr val="accent1"/>
              </a:effectRef>
              <a:fontRef idx="minor">
                <a:schemeClr val="tx1"/>
              </a:fontRef>
            </p:style>
          </p:cxnSp>
        </p:grpSp>
      </p:grpSp>
      <p:graphicFrame>
        <p:nvGraphicFramePr>
          <p:cNvPr id="24" name="Diagramm 23"/>
          <p:cNvGraphicFramePr/>
          <p:nvPr>
            <p:extLst>
              <p:ext uri="{D42A27DB-BD31-4B8C-83A1-F6EECF244321}">
                <p14:modId xmlns:p14="http://schemas.microsoft.com/office/powerpoint/2010/main" val="3692713235"/>
              </p:ext>
            </p:extLst>
          </p:nvPr>
        </p:nvGraphicFramePr>
        <p:xfrm>
          <a:off x="2803584" y="1786581"/>
          <a:ext cx="3545457" cy="3807216"/>
        </p:xfrm>
        <a:graphic>
          <a:graphicData uri="http://schemas.openxmlformats.org/drawingml/2006/chart">
            <c:chart xmlns:c="http://schemas.openxmlformats.org/drawingml/2006/chart" xmlns:r="http://schemas.openxmlformats.org/officeDocument/2006/relationships" r:id="rId4"/>
          </a:graphicData>
        </a:graphic>
      </p:graphicFrame>
      <p:sp>
        <p:nvSpPr>
          <p:cNvPr id="46" name="Text Box 64" descr="© INSCALE GmbH, 26.05.2010&#10;http://www.presentationload.com/"/>
          <p:cNvSpPr txBox="1">
            <a:spLocks noChangeArrowheads="1"/>
          </p:cNvSpPr>
          <p:nvPr/>
        </p:nvSpPr>
        <p:spPr bwMode="gray">
          <a:xfrm>
            <a:off x="2989932" y="1493838"/>
            <a:ext cx="5164812" cy="338554"/>
          </a:xfrm>
          <a:prstGeom prst="rect">
            <a:avLst/>
          </a:prstGeom>
          <a:noFill/>
          <a:ln w="9525">
            <a:noFill/>
            <a:miter lim="800000"/>
            <a:headEnd/>
            <a:tailEnd/>
          </a:ln>
          <a:effectLst/>
        </p:spPr>
        <p:txBody>
          <a:bodyPr wrap="none">
            <a:spAutoFit/>
          </a:bodyPr>
          <a:lstStyle/>
          <a:p>
            <a:pPr algn="ctr"/>
            <a:r>
              <a:rPr lang="en-GB" sz="1600" b="1" noProof="1">
                <a:solidFill>
                  <a:schemeClr val="accent6">
                    <a:lumMod val="75000"/>
                  </a:schemeClr>
                </a:solidFill>
                <a:latin typeface="+mj-lt"/>
                <a:cs typeface="Calibri" pitchFamily="34" charset="0"/>
              </a:rPr>
              <a:t>D</a:t>
            </a:r>
            <a:r>
              <a:rPr lang="en-GB" sz="1600" b="1" noProof="1" smtClean="0">
                <a:solidFill>
                  <a:schemeClr val="accent6">
                    <a:lumMod val="75000"/>
                  </a:schemeClr>
                </a:solidFill>
                <a:latin typeface="+mj-lt"/>
                <a:cs typeface="Calibri" pitchFamily="34" charset="0"/>
              </a:rPr>
              <a:t>ifficulties </a:t>
            </a:r>
            <a:r>
              <a:rPr lang="en-GB" sz="1600" b="1" noProof="1">
                <a:solidFill>
                  <a:schemeClr val="accent6">
                    <a:lumMod val="75000"/>
                  </a:schemeClr>
                </a:solidFill>
                <a:latin typeface="+mj-lt"/>
                <a:cs typeface="Calibri" pitchFamily="34" charset="0"/>
              </a:rPr>
              <a:t>in climbing </a:t>
            </a:r>
            <a:r>
              <a:rPr lang="en-GB" sz="1600" b="1" noProof="1" smtClean="0">
                <a:solidFill>
                  <a:schemeClr val="accent6">
                    <a:lumMod val="75000"/>
                  </a:schemeClr>
                </a:solidFill>
                <a:latin typeface="+mj-lt"/>
                <a:cs typeface="Calibri" pitchFamily="34" charset="0"/>
              </a:rPr>
              <a:t>stairs </a:t>
            </a:r>
            <a:r>
              <a:rPr lang="en-US" sz="1600" dirty="0">
                <a:solidFill>
                  <a:schemeClr val="accent1">
                    <a:lumMod val="75000"/>
                  </a:schemeClr>
                </a:solidFill>
              </a:rPr>
              <a:t>(OR 18.6, 95% CI [6.62; 52.34</a:t>
            </a:r>
            <a:r>
              <a:rPr lang="en-US" sz="1600" dirty="0" smtClean="0">
                <a:solidFill>
                  <a:schemeClr val="accent1">
                    <a:lumMod val="75000"/>
                  </a:schemeClr>
                </a:solidFill>
              </a:rPr>
              <a:t>])</a:t>
            </a:r>
            <a:endParaRPr lang="de-DE" sz="1600" dirty="0">
              <a:solidFill>
                <a:schemeClr val="accent1">
                  <a:lumMod val="75000"/>
                </a:schemeClr>
              </a:solidFill>
            </a:endParaRPr>
          </a:p>
        </p:txBody>
      </p:sp>
      <p:sp>
        <p:nvSpPr>
          <p:cNvPr id="51" name="Text Box 69" descr="© INSCALE GmbH, 26.05.2010&#10;http://www.presentationload.com/"/>
          <p:cNvSpPr txBox="1">
            <a:spLocks noChangeArrowheads="1"/>
          </p:cNvSpPr>
          <p:nvPr/>
        </p:nvSpPr>
        <p:spPr bwMode="gray">
          <a:xfrm>
            <a:off x="6311576" y="4501530"/>
            <a:ext cx="2675732" cy="584775"/>
          </a:xfrm>
          <a:prstGeom prst="rect">
            <a:avLst/>
          </a:prstGeom>
          <a:noFill/>
          <a:ln w="9525">
            <a:noFill/>
            <a:miter lim="800000"/>
            <a:headEnd/>
            <a:tailEnd/>
          </a:ln>
          <a:effectLst/>
        </p:spPr>
        <p:txBody>
          <a:bodyPr wrap="none">
            <a:spAutoFit/>
          </a:bodyPr>
          <a:lstStyle/>
          <a:p>
            <a:r>
              <a:rPr lang="en-US" sz="1600" b="1" noProof="1">
                <a:solidFill>
                  <a:schemeClr val="accent6">
                    <a:lumMod val="75000"/>
                  </a:schemeClr>
                </a:solidFill>
                <a:latin typeface="+mj-lt"/>
                <a:cs typeface="Calibri" pitchFamily="34" charset="0"/>
              </a:rPr>
              <a:t>N</a:t>
            </a:r>
            <a:r>
              <a:rPr lang="en-US" sz="1600" b="1" noProof="1" smtClean="0">
                <a:solidFill>
                  <a:schemeClr val="accent6">
                    <a:lumMod val="75000"/>
                  </a:schemeClr>
                </a:solidFill>
                <a:latin typeface="+mj-lt"/>
                <a:cs typeface="Calibri" pitchFamily="34" charset="0"/>
              </a:rPr>
              <a:t>eed </a:t>
            </a:r>
            <a:r>
              <a:rPr lang="en-US" sz="1600" b="1" noProof="1">
                <a:solidFill>
                  <a:schemeClr val="accent6">
                    <a:lumMod val="75000"/>
                  </a:schemeClr>
                </a:solidFill>
                <a:latin typeface="+mj-lt"/>
                <a:cs typeface="Calibri" pitchFamily="34" charset="0"/>
              </a:rPr>
              <a:t>of a walking </a:t>
            </a:r>
            <a:r>
              <a:rPr lang="en-US" sz="1600" b="1" noProof="1" smtClean="0">
                <a:solidFill>
                  <a:schemeClr val="accent6">
                    <a:lumMod val="75000"/>
                  </a:schemeClr>
                </a:solidFill>
                <a:latin typeface="+mj-lt"/>
                <a:cs typeface="Calibri" pitchFamily="34" charset="0"/>
              </a:rPr>
              <a:t>aid</a:t>
            </a:r>
          </a:p>
          <a:p>
            <a:r>
              <a:rPr lang="en-GB" sz="1600" dirty="0">
                <a:solidFill>
                  <a:schemeClr val="accent1">
                    <a:lumMod val="75000"/>
                  </a:schemeClr>
                </a:solidFill>
              </a:rPr>
              <a:t>(OR 6.9, </a:t>
            </a:r>
            <a:r>
              <a:rPr lang="en-US" sz="1600" dirty="0">
                <a:solidFill>
                  <a:schemeClr val="accent1">
                    <a:lumMod val="75000"/>
                  </a:schemeClr>
                </a:solidFill>
              </a:rPr>
              <a:t>95% CI [3.50; 13.68]</a:t>
            </a:r>
            <a:r>
              <a:rPr lang="en-GB" sz="1600" dirty="0">
                <a:solidFill>
                  <a:schemeClr val="accent1">
                    <a:lumMod val="75000"/>
                  </a:schemeClr>
                </a:solidFill>
              </a:rPr>
              <a:t>) </a:t>
            </a:r>
            <a:endParaRPr lang="en-GB" sz="1600" b="1" noProof="1">
              <a:solidFill>
                <a:schemeClr val="accent1">
                  <a:lumMod val="75000"/>
                </a:schemeClr>
              </a:solidFill>
              <a:latin typeface="+mj-lt"/>
              <a:cs typeface="Calibri" pitchFamily="34" charset="0"/>
            </a:endParaRPr>
          </a:p>
        </p:txBody>
      </p:sp>
      <p:grpSp>
        <p:nvGrpSpPr>
          <p:cNvPr id="39" name="DataDriven_Label"/>
          <p:cNvGrpSpPr/>
          <p:nvPr/>
        </p:nvGrpSpPr>
        <p:grpSpPr bwMode="gray">
          <a:xfrm>
            <a:off x="9144484" y="534489"/>
            <a:ext cx="323850" cy="1018902"/>
            <a:chOff x="9144000" y="543198"/>
            <a:chExt cx="323850" cy="1018902"/>
          </a:xfrm>
          <a:effectLst>
            <a:outerShdw blurRad="50800" dist="38100" dir="2700000" algn="tl" rotWithShape="0">
              <a:prstClr val="black">
                <a:alpha val="40000"/>
              </a:prstClr>
            </a:outerShdw>
          </a:effectLst>
        </p:grpSpPr>
        <p:sp>
          <p:nvSpPr>
            <p:cNvPr id="40" name="Rechteck 39"/>
            <p:cNvSpPr/>
            <p:nvPr/>
          </p:nvSpPr>
          <p:spPr bwMode="gray">
            <a:xfrm>
              <a:off x="9144000" y="543198"/>
              <a:ext cx="323850" cy="1018902"/>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w="12700">
              <a:noFill/>
              <a:round/>
              <a:headEnd/>
              <a:tailEnd/>
            </a:ln>
          </p:spPr>
          <p:txBody>
            <a:bodyPr vert="vert270" rtlCol="0" anchor="ctr"/>
            <a:lstStyle/>
            <a:p>
              <a:pPr algn="ctr"/>
              <a:r>
                <a:rPr lang="de-DE" sz="1200" dirty="0" smtClean="0">
                  <a:solidFill>
                    <a:srgbClr val="FFFFFF"/>
                  </a:solidFill>
                  <a:latin typeface="+mj-lt"/>
                  <a:cs typeface="Calibri" pitchFamily="34" charset="0"/>
                </a:rPr>
                <a:t>DATADRIVEN</a:t>
              </a:r>
              <a:endParaRPr lang="de-DE" sz="1200" dirty="0">
                <a:solidFill>
                  <a:srgbClr val="FFFFFF"/>
                </a:solidFill>
                <a:latin typeface="+mj-lt"/>
                <a:cs typeface="Calibri" pitchFamily="34" charset="0"/>
              </a:endParaRPr>
            </a:p>
          </p:txBody>
        </p:sp>
        <p:grpSp>
          <p:nvGrpSpPr>
            <p:cNvPr id="41" name="Gruppieren 36"/>
            <p:cNvGrpSpPr/>
            <p:nvPr/>
          </p:nvGrpSpPr>
          <p:grpSpPr bwMode="gray">
            <a:xfrm>
              <a:off x="9144000" y="569121"/>
              <a:ext cx="297657" cy="962022"/>
              <a:chOff x="9144000" y="569121"/>
              <a:chExt cx="297657" cy="962022"/>
            </a:xfrm>
          </p:grpSpPr>
          <p:cxnSp>
            <p:nvCxnSpPr>
              <p:cNvPr id="42" name="Gerade Verbindung 41"/>
              <p:cNvCxnSpPr/>
              <p:nvPr/>
            </p:nvCxnSpPr>
            <p:spPr bwMode="gray">
              <a:xfrm>
                <a:off x="9144000" y="569121"/>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bwMode="gray">
              <a:xfrm rot="5400000" flipH="1" flipV="1">
                <a:off x="8960646" y="1050133"/>
                <a:ext cx="962021"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bwMode="gray">
              <a:xfrm>
                <a:off x="9144000" y="1531143"/>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grpSp>
      </p:grpSp>
      <p:sp>
        <p:nvSpPr>
          <p:cNvPr id="36" name="Rectangle 4"/>
          <p:cNvSpPr>
            <a:spLocks noChangeArrowheads="1"/>
          </p:cNvSpPr>
          <p:nvPr/>
        </p:nvSpPr>
        <p:spPr bwMode="gray">
          <a:xfrm>
            <a:off x="206554" y="620688"/>
            <a:ext cx="893793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2800" b="1" dirty="0">
                <a:solidFill>
                  <a:schemeClr val="accent1">
                    <a:lumMod val="75000"/>
                  </a:schemeClr>
                </a:solidFill>
              </a:rPr>
              <a:t>Functionality of </a:t>
            </a:r>
            <a:r>
              <a:rPr lang="en-US" sz="2800" b="1" dirty="0" smtClean="0">
                <a:solidFill>
                  <a:schemeClr val="accent1">
                    <a:lumMod val="75000"/>
                  </a:schemeClr>
                </a:solidFill>
              </a:rPr>
              <a:t>Non-Independent </a:t>
            </a:r>
            <a:r>
              <a:rPr lang="en-US" sz="2800" b="1" dirty="0">
                <a:solidFill>
                  <a:schemeClr val="accent1">
                    <a:lumMod val="75000"/>
                  </a:schemeClr>
                </a:solidFill>
              </a:rPr>
              <a:t>vs. </a:t>
            </a:r>
            <a:r>
              <a:rPr lang="en-US" sz="2800" b="1" dirty="0" smtClean="0">
                <a:solidFill>
                  <a:schemeClr val="accent1">
                    <a:lumMod val="75000"/>
                  </a:schemeClr>
                </a:solidFill>
              </a:rPr>
              <a:t>Independent </a:t>
            </a:r>
            <a:r>
              <a:rPr lang="en-US" sz="2800" b="1" dirty="0">
                <a:solidFill>
                  <a:schemeClr val="accent1">
                    <a:lumMod val="75000"/>
                  </a:schemeClr>
                </a:solidFill>
              </a:rPr>
              <a:t>people</a:t>
            </a:r>
            <a:endParaRPr lang="de-DE" sz="2800" b="1" dirty="0">
              <a:solidFill>
                <a:schemeClr val="accent1">
                  <a:lumMod val="75000"/>
                </a:schemeClr>
              </a:solidFill>
            </a:endParaRPr>
          </a:p>
          <a:p>
            <a:pPr>
              <a:spcBef>
                <a:spcPct val="0"/>
              </a:spcBef>
              <a:buNone/>
            </a:pPr>
            <a:r>
              <a:rPr lang="en-US" sz="2000" dirty="0" smtClean="0">
                <a:solidFill>
                  <a:schemeClr val="accent1">
                    <a:lumMod val="75000"/>
                  </a:schemeClr>
                </a:solidFill>
              </a:rPr>
              <a:t>Body Functions - Motor Performance</a:t>
            </a:r>
            <a:endParaRPr lang="de-DE" sz="2000" dirty="0">
              <a:solidFill>
                <a:schemeClr val="accent1">
                  <a:lumMod val="75000"/>
                </a:schemeClr>
              </a:solidFill>
            </a:endParaRPr>
          </a:p>
        </p:txBody>
      </p:sp>
      <p:grpSp>
        <p:nvGrpSpPr>
          <p:cNvPr id="55" name="Gruppieren 54"/>
          <p:cNvGrpSpPr/>
          <p:nvPr/>
        </p:nvGrpSpPr>
        <p:grpSpPr>
          <a:xfrm>
            <a:off x="395536" y="109538"/>
            <a:ext cx="8568952" cy="420687"/>
            <a:chOff x="395536" y="109538"/>
            <a:chExt cx="8568952" cy="420687"/>
          </a:xfrm>
        </p:grpSpPr>
        <p:sp>
          <p:nvSpPr>
            <p:cNvPr id="56" name="Auf der gleichen Seite des Rechtecks liegende Ecken abrunden 12">
              <a:hlinkClick r:id="rId5"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57" name="Auf der gleichen Seite des Rechtecks liegende Ecken abrunden 13">
              <a:hlinkClick r:id="rId6"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58" name="Auf der gleichen Seite des Rechtecks liegende Ecken abrunden 13">
              <a:hlinkClick r:id="rId6"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59" name="Auf der gleichen Seite des Rechtecks liegende Ecken abrunden 13">
              <a:hlinkClick r:id="rId6"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60" name="Auf der gleichen Seite des Rechtecks liegende Ecken abrunden 19"/>
            <p:cNvSpPr>
              <a:spLocks noChangeArrowheads="1"/>
            </p:cNvSpPr>
            <p:nvPr/>
          </p:nvSpPr>
          <p:spPr bwMode="gray">
            <a:xfrm>
              <a:off x="52486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Results</a:t>
              </a:r>
              <a:endParaRPr lang="de-DE" altLang="de-DE" sz="1400" b="1" dirty="0">
                <a:solidFill>
                  <a:srgbClr val="FFFFFF"/>
                </a:solidFill>
              </a:endParaRPr>
            </a:p>
          </p:txBody>
        </p:sp>
      </p:grpSp>
      <p:sp>
        <p:nvSpPr>
          <p:cNvPr id="62" name="Text Box 69" descr="© INSCALE GmbH, 26.05.2010&#10;http://www.presentationload.com/"/>
          <p:cNvSpPr txBox="1">
            <a:spLocks noChangeArrowheads="1"/>
          </p:cNvSpPr>
          <p:nvPr/>
        </p:nvSpPr>
        <p:spPr bwMode="gray">
          <a:xfrm>
            <a:off x="362414" y="4201249"/>
            <a:ext cx="2525050" cy="584775"/>
          </a:xfrm>
          <a:prstGeom prst="rect">
            <a:avLst/>
          </a:prstGeom>
          <a:noFill/>
          <a:ln w="9525">
            <a:noFill/>
            <a:miter lim="800000"/>
            <a:headEnd/>
            <a:tailEnd/>
          </a:ln>
          <a:effectLst/>
        </p:spPr>
        <p:txBody>
          <a:bodyPr wrap="none">
            <a:spAutoFit/>
          </a:bodyPr>
          <a:lstStyle/>
          <a:p>
            <a:r>
              <a:rPr lang="en-US" sz="1600" b="1" noProof="1">
                <a:solidFill>
                  <a:schemeClr val="accent6">
                    <a:lumMod val="75000"/>
                  </a:schemeClr>
                </a:solidFill>
                <a:latin typeface="+mj-lt"/>
                <a:cs typeface="Calibri" pitchFamily="34" charset="0"/>
              </a:rPr>
              <a:t>F</a:t>
            </a:r>
            <a:r>
              <a:rPr lang="en-US" sz="1600" b="1" noProof="1" smtClean="0">
                <a:solidFill>
                  <a:schemeClr val="accent6">
                    <a:lumMod val="75000"/>
                  </a:schemeClr>
                </a:solidFill>
                <a:latin typeface="+mj-lt"/>
                <a:cs typeface="Calibri" pitchFamily="34" charset="0"/>
              </a:rPr>
              <a:t>alls </a:t>
            </a:r>
            <a:r>
              <a:rPr lang="en-US" sz="1600" b="1" noProof="1">
                <a:solidFill>
                  <a:schemeClr val="accent6">
                    <a:lumMod val="75000"/>
                  </a:schemeClr>
                </a:solidFill>
                <a:latin typeface="+mj-lt"/>
                <a:cs typeface="Calibri" pitchFamily="34" charset="0"/>
              </a:rPr>
              <a:t>during the last </a:t>
            </a:r>
            <a:r>
              <a:rPr lang="en-US" sz="1600" b="1" noProof="1" smtClean="0">
                <a:solidFill>
                  <a:schemeClr val="accent6">
                    <a:lumMod val="75000"/>
                  </a:schemeClr>
                </a:solidFill>
                <a:latin typeface="+mj-lt"/>
                <a:cs typeface="Calibri" pitchFamily="34" charset="0"/>
              </a:rPr>
              <a:t>year</a:t>
            </a:r>
          </a:p>
          <a:p>
            <a:r>
              <a:rPr lang="en-US" sz="1600" dirty="0">
                <a:solidFill>
                  <a:schemeClr val="accent1">
                    <a:lumMod val="75000"/>
                  </a:schemeClr>
                </a:solidFill>
              </a:rPr>
              <a:t>(OR 2.9, 95% CI [1.69; 4.88])</a:t>
            </a:r>
            <a:endParaRPr lang="en-GB" sz="1600" b="1" noProof="1">
              <a:solidFill>
                <a:schemeClr val="accent1">
                  <a:lumMod val="75000"/>
                </a:schemeClr>
              </a:solidFill>
              <a:latin typeface="+mj-lt"/>
              <a:cs typeface="Calibri" pitchFamily="34" charset="0"/>
            </a:endParaRPr>
          </a:p>
        </p:txBody>
      </p:sp>
      <p:sp>
        <p:nvSpPr>
          <p:cNvPr id="63" name="Text Box 69" descr="© INSCALE GmbH, 26.05.2010&#10;http://www.presentationload.com/"/>
          <p:cNvSpPr txBox="1">
            <a:spLocks noChangeArrowheads="1"/>
          </p:cNvSpPr>
          <p:nvPr/>
        </p:nvSpPr>
        <p:spPr bwMode="gray">
          <a:xfrm>
            <a:off x="3452195" y="5540375"/>
            <a:ext cx="2809872" cy="830997"/>
          </a:xfrm>
          <a:prstGeom prst="rect">
            <a:avLst/>
          </a:prstGeom>
          <a:noFill/>
          <a:ln w="9525">
            <a:noFill/>
            <a:miter lim="800000"/>
            <a:headEnd/>
            <a:tailEnd/>
          </a:ln>
          <a:effectLst/>
        </p:spPr>
        <p:txBody>
          <a:bodyPr wrap="none">
            <a:spAutoFit/>
          </a:bodyPr>
          <a:lstStyle/>
          <a:p>
            <a:r>
              <a:rPr lang="en-US" sz="1600" b="1" noProof="1">
                <a:solidFill>
                  <a:schemeClr val="accent6">
                    <a:lumMod val="75000"/>
                  </a:schemeClr>
                </a:solidFill>
                <a:latin typeface="+mj-lt"/>
                <a:cs typeface="Calibri" pitchFamily="34" charset="0"/>
              </a:rPr>
              <a:t>P</a:t>
            </a:r>
            <a:r>
              <a:rPr lang="en-US" sz="1600" b="1" noProof="1" smtClean="0">
                <a:solidFill>
                  <a:schemeClr val="accent6">
                    <a:lumMod val="75000"/>
                  </a:schemeClr>
                </a:solidFill>
                <a:latin typeface="+mj-lt"/>
                <a:cs typeface="Calibri" pitchFamily="34" charset="0"/>
              </a:rPr>
              <a:t>hysical </a:t>
            </a:r>
            <a:r>
              <a:rPr lang="en-US" sz="1600" b="1" noProof="1">
                <a:solidFill>
                  <a:schemeClr val="accent6">
                    <a:lumMod val="75000"/>
                  </a:schemeClr>
                </a:solidFill>
                <a:latin typeface="+mj-lt"/>
                <a:cs typeface="Calibri" pitchFamily="34" charset="0"/>
              </a:rPr>
              <a:t>inactivity on a </a:t>
            </a:r>
            <a:r>
              <a:rPr lang="en-US" sz="1600" b="1" noProof="1" smtClean="0">
                <a:solidFill>
                  <a:schemeClr val="accent6">
                    <a:lumMod val="75000"/>
                  </a:schemeClr>
                </a:solidFill>
                <a:latin typeface="+mj-lt"/>
                <a:cs typeface="Calibri" pitchFamily="34" charset="0"/>
              </a:rPr>
              <a:t>regular </a:t>
            </a:r>
          </a:p>
          <a:p>
            <a:r>
              <a:rPr lang="en-US" sz="1600" b="1" noProof="1" smtClean="0">
                <a:solidFill>
                  <a:schemeClr val="accent6">
                    <a:lumMod val="75000"/>
                  </a:schemeClr>
                </a:solidFill>
                <a:latin typeface="+mj-lt"/>
                <a:cs typeface="Calibri" pitchFamily="34" charset="0"/>
              </a:rPr>
              <a:t>basis </a:t>
            </a:r>
            <a:r>
              <a:rPr lang="en-US" sz="1600" b="1" noProof="1">
                <a:solidFill>
                  <a:schemeClr val="accent6">
                    <a:lumMod val="75000"/>
                  </a:schemeClr>
                </a:solidFill>
                <a:latin typeface="+mj-lt"/>
                <a:cs typeface="Calibri" pitchFamily="34" charset="0"/>
              </a:rPr>
              <a:t>of 30 minutes at a </a:t>
            </a:r>
            <a:r>
              <a:rPr lang="en-US" sz="1600" b="1" noProof="1" smtClean="0">
                <a:solidFill>
                  <a:schemeClr val="accent6">
                    <a:lumMod val="75000"/>
                  </a:schemeClr>
                </a:solidFill>
                <a:latin typeface="+mj-lt"/>
                <a:cs typeface="Calibri" pitchFamily="34" charset="0"/>
              </a:rPr>
              <a:t>time</a:t>
            </a:r>
          </a:p>
          <a:p>
            <a:r>
              <a:rPr lang="en-GB" sz="1600" dirty="0">
                <a:solidFill>
                  <a:schemeClr val="accent1">
                    <a:lumMod val="75000"/>
                  </a:schemeClr>
                </a:solidFill>
              </a:rPr>
              <a:t>(OR 6.6, </a:t>
            </a:r>
            <a:r>
              <a:rPr lang="en-US" sz="1600" dirty="0">
                <a:solidFill>
                  <a:schemeClr val="accent1">
                    <a:lumMod val="75000"/>
                  </a:schemeClr>
                </a:solidFill>
              </a:rPr>
              <a:t>95% CI [3.83; 11.49]</a:t>
            </a:r>
            <a:r>
              <a:rPr lang="en-GB" sz="1600" dirty="0">
                <a:solidFill>
                  <a:schemeClr val="accent1">
                    <a:lumMod val="75000"/>
                  </a:schemeClr>
                </a:solidFill>
              </a:rPr>
              <a:t>)</a:t>
            </a:r>
            <a:endParaRPr lang="en-GB" sz="1600" b="1" noProof="1">
              <a:solidFill>
                <a:schemeClr val="accent1">
                  <a:lumMod val="75000"/>
                </a:schemeClr>
              </a:solidFill>
              <a:latin typeface="+mj-lt"/>
              <a:cs typeface="Calibri" pitchFamily="34" charset="0"/>
            </a:endParaRPr>
          </a:p>
        </p:txBody>
      </p:sp>
      <p:sp>
        <p:nvSpPr>
          <p:cNvPr id="64" name="Text Box 69" descr="© INSCALE GmbH, 26.05.2010&#10;http://www.presentationload.com/"/>
          <p:cNvSpPr txBox="1">
            <a:spLocks noChangeArrowheads="1"/>
          </p:cNvSpPr>
          <p:nvPr/>
        </p:nvSpPr>
        <p:spPr bwMode="gray">
          <a:xfrm>
            <a:off x="6335242" y="2780928"/>
            <a:ext cx="2629246" cy="584775"/>
          </a:xfrm>
          <a:prstGeom prst="rect">
            <a:avLst/>
          </a:prstGeom>
          <a:noFill/>
          <a:ln w="9525">
            <a:noFill/>
            <a:miter lim="800000"/>
            <a:headEnd/>
            <a:tailEnd/>
          </a:ln>
          <a:effectLst/>
        </p:spPr>
        <p:txBody>
          <a:bodyPr wrap="none">
            <a:spAutoFit/>
          </a:bodyPr>
          <a:lstStyle/>
          <a:p>
            <a:r>
              <a:rPr lang="en-GB" sz="1600" b="1" noProof="1">
                <a:solidFill>
                  <a:schemeClr val="accent6">
                    <a:lumMod val="75000"/>
                  </a:schemeClr>
                </a:solidFill>
                <a:latin typeface="+mj-lt"/>
                <a:cs typeface="Calibri" pitchFamily="34" charset="0"/>
              </a:rPr>
              <a:t>I</a:t>
            </a:r>
            <a:r>
              <a:rPr lang="en-GB" sz="1600" b="1" noProof="1" smtClean="0">
                <a:solidFill>
                  <a:schemeClr val="accent6">
                    <a:lumMod val="75000"/>
                  </a:schemeClr>
                </a:solidFill>
                <a:latin typeface="+mj-lt"/>
                <a:cs typeface="Calibri" pitchFamily="34" charset="0"/>
              </a:rPr>
              <a:t>nsecurity </a:t>
            </a:r>
            <a:r>
              <a:rPr lang="en-GB" sz="1600" b="1" noProof="1">
                <a:solidFill>
                  <a:schemeClr val="accent6">
                    <a:lumMod val="75000"/>
                  </a:schemeClr>
                </a:solidFill>
                <a:latin typeface="+mj-lt"/>
                <a:cs typeface="Calibri" pitchFamily="34" charset="0"/>
              </a:rPr>
              <a:t>when </a:t>
            </a:r>
            <a:r>
              <a:rPr lang="en-GB" sz="1600" b="1" noProof="1" smtClean="0">
                <a:solidFill>
                  <a:schemeClr val="accent6">
                    <a:lumMod val="75000"/>
                  </a:schemeClr>
                </a:solidFill>
                <a:latin typeface="+mj-lt"/>
                <a:cs typeface="Calibri" pitchFamily="34" charset="0"/>
              </a:rPr>
              <a:t>walking</a:t>
            </a:r>
          </a:p>
          <a:p>
            <a:r>
              <a:rPr lang="en-US" sz="1600" dirty="0">
                <a:solidFill>
                  <a:schemeClr val="accent1">
                    <a:lumMod val="75000"/>
                  </a:schemeClr>
                </a:solidFill>
              </a:rPr>
              <a:t>(OR 7.5, 95% CI [3.14; 17.86])</a:t>
            </a:r>
            <a:endParaRPr lang="en-GB" sz="1600" b="1" noProof="1">
              <a:solidFill>
                <a:schemeClr val="accent1">
                  <a:lumMod val="75000"/>
                </a:schemeClr>
              </a:solidFill>
              <a:latin typeface="+mj-lt"/>
              <a:cs typeface="Calibri" pitchFamily="34" charset="0"/>
            </a:endParaRPr>
          </a:p>
        </p:txBody>
      </p:sp>
      <p:sp>
        <p:nvSpPr>
          <p:cNvPr id="65" name="Text Box 69" descr="© INSCALE GmbH, 26.05.2010&#10;http://www.presentationload.com/"/>
          <p:cNvSpPr txBox="1">
            <a:spLocks noChangeArrowheads="1"/>
          </p:cNvSpPr>
          <p:nvPr/>
        </p:nvSpPr>
        <p:spPr bwMode="gray">
          <a:xfrm>
            <a:off x="206554" y="2722091"/>
            <a:ext cx="2571538" cy="584775"/>
          </a:xfrm>
          <a:prstGeom prst="rect">
            <a:avLst/>
          </a:prstGeom>
          <a:noFill/>
          <a:ln w="9525">
            <a:noFill/>
            <a:miter lim="800000"/>
            <a:headEnd/>
            <a:tailEnd/>
          </a:ln>
          <a:effectLst/>
        </p:spPr>
        <p:txBody>
          <a:bodyPr wrap="none">
            <a:spAutoFit/>
          </a:bodyPr>
          <a:lstStyle/>
          <a:p>
            <a:r>
              <a:rPr lang="en-GB" sz="1600" b="1" noProof="1">
                <a:solidFill>
                  <a:schemeClr val="accent6">
                    <a:lumMod val="75000"/>
                  </a:schemeClr>
                </a:solidFill>
                <a:latin typeface="+mj-lt"/>
                <a:cs typeface="Calibri" pitchFamily="34" charset="0"/>
              </a:rPr>
              <a:t>Dyspnoea at rest</a:t>
            </a:r>
          </a:p>
          <a:p>
            <a:pPr algn="r"/>
            <a:r>
              <a:rPr lang="en-GB" sz="1600" dirty="0">
                <a:solidFill>
                  <a:schemeClr val="tx2">
                    <a:lumMod val="60000"/>
                    <a:lumOff val="40000"/>
                  </a:schemeClr>
                </a:solidFill>
              </a:rPr>
              <a:t>(OR 2.4, </a:t>
            </a:r>
            <a:r>
              <a:rPr lang="en-US" sz="1600" dirty="0">
                <a:solidFill>
                  <a:schemeClr val="tx2">
                    <a:lumMod val="60000"/>
                    <a:lumOff val="40000"/>
                  </a:schemeClr>
                </a:solidFill>
              </a:rPr>
              <a:t>95% CI [1.24; 4.71]</a:t>
            </a:r>
            <a:r>
              <a:rPr lang="en-GB" sz="1600" dirty="0">
                <a:solidFill>
                  <a:schemeClr val="tx2">
                    <a:lumMod val="60000"/>
                    <a:lumOff val="40000"/>
                  </a:schemeClr>
                </a:solidFill>
              </a:rPr>
              <a:t>) </a:t>
            </a:r>
            <a:endParaRPr lang="en-GB" sz="1600" b="1" noProof="1">
              <a:solidFill>
                <a:schemeClr val="tx2">
                  <a:lumMod val="60000"/>
                  <a:lumOff val="40000"/>
                </a:schemeClr>
              </a:solidFill>
              <a:latin typeface="+mj-lt"/>
              <a:cs typeface="Calibri" pitchFamily="34" charset="0"/>
            </a:endParaRPr>
          </a:p>
        </p:txBody>
      </p:sp>
      <p:sp>
        <p:nvSpPr>
          <p:cNvPr id="44" name="Textfeld 43"/>
          <p:cNvSpPr txBox="1"/>
          <p:nvPr/>
        </p:nvSpPr>
        <p:spPr>
          <a:xfrm>
            <a:off x="3718269" y="3327142"/>
            <a:ext cx="612068" cy="369332"/>
          </a:xfrm>
          <a:prstGeom prst="rect">
            <a:avLst/>
          </a:prstGeom>
          <a:noFill/>
        </p:spPr>
        <p:txBody>
          <a:bodyPr wrap="square" rtlCol="0">
            <a:spAutoFit/>
          </a:bodyPr>
          <a:lstStyle/>
          <a:p>
            <a:r>
              <a:rPr lang="de-DE" dirty="0">
                <a:solidFill>
                  <a:srgbClr val="FFFF00"/>
                </a:solidFill>
              </a:rPr>
              <a:t>2.0</a:t>
            </a:r>
          </a:p>
        </p:txBody>
      </p:sp>
    </p:spTree>
    <p:extLst>
      <p:ext uri="{BB962C8B-B14F-4D97-AF65-F5344CB8AC3E}">
        <p14:creationId xmlns:p14="http://schemas.microsoft.com/office/powerpoint/2010/main" val="273558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fade">
                                      <p:cBhvr>
                                        <p:cTn id="11" dur="1000"/>
                                        <p:tgtEl>
                                          <p:spTgt spid="6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1000"/>
                                        <p:tgtEl>
                                          <p:spTgt spid="51"/>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1000"/>
                                        <p:tgtEl>
                                          <p:spTgt spid="63"/>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p:bldP spid="62" grpId="0"/>
      <p:bldP spid="63" grpId="0"/>
      <p:bldP spid="64" grpId="0"/>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733675" y="1838325"/>
            <a:ext cx="3702050" cy="3837089"/>
            <a:chOff x="2733675" y="1838325"/>
            <a:chExt cx="3702050" cy="3837089"/>
          </a:xfrm>
        </p:grpSpPr>
        <p:pic>
          <p:nvPicPr>
            <p:cNvPr id="34" name="_effect" descr="C:\Users\marc.h\Desktop\Schatten-TEST.png"/>
            <p:cNvPicPr>
              <a:picLocks noChangeAspect="1" noChangeArrowheads="1"/>
            </p:cNvPicPr>
            <p:nvPr/>
          </p:nvPicPr>
          <p:blipFill>
            <a:blip r:embed="rId3" cstate="print"/>
            <a:srcRect/>
            <a:stretch>
              <a:fillRect/>
            </a:stretch>
          </p:blipFill>
          <p:spPr bwMode="auto">
            <a:xfrm>
              <a:off x="2975030" y="5038638"/>
              <a:ext cx="3211525" cy="636776"/>
            </a:xfrm>
            <a:prstGeom prst="rect">
              <a:avLst/>
            </a:prstGeom>
            <a:noFill/>
          </p:spPr>
        </p:pic>
        <p:grpSp>
          <p:nvGrpSpPr>
            <p:cNvPr id="29" name="Gruppieren 28"/>
            <p:cNvGrpSpPr/>
            <p:nvPr/>
          </p:nvGrpSpPr>
          <p:grpSpPr bwMode="gray">
            <a:xfrm>
              <a:off x="2733675" y="1838325"/>
              <a:ext cx="3702050" cy="3702050"/>
              <a:chOff x="2733675" y="1838325"/>
              <a:chExt cx="3702050" cy="3702050"/>
            </a:xfrm>
          </p:grpSpPr>
          <p:sp>
            <p:nvSpPr>
              <p:cNvPr id="27" name="Oval 830" descr="© INSCALE GmbH, 26.05.2010&#10;http://www.presentationload.com/"/>
              <p:cNvSpPr>
                <a:spLocks noChangeArrowheads="1"/>
              </p:cNvSpPr>
              <p:nvPr/>
            </p:nvSpPr>
            <p:spPr bwMode="gray">
              <a:xfrm>
                <a:off x="2733675" y="1838325"/>
                <a:ext cx="3702050" cy="3702050"/>
              </a:xfrm>
              <a:prstGeom prst="ellipse">
                <a:avLst/>
              </a:prstGeom>
              <a:gradFill rotWithShape="1">
                <a:gsLst>
                  <a:gs pos="0">
                    <a:srgbClr val="FFFFFF"/>
                  </a:gs>
                  <a:gs pos="100000">
                    <a:srgbClr val="D3D3D3"/>
                  </a:gs>
                </a:gsLst>
                <a:path path="shape">
                  <a:fillToRect l="50000" t="50000" r="50000" b="50000"/>
                </a:path>
              </a:gradFill>
              <a:ln w="28575">
                <a:noFill/>
                <a:round/>
                <a:headEnd/>
                <a:tailEnd/>
              </a:ln>
              <a:effectLst>
                <a:outerShdw blurRad="1016000" dir="18900000" sy="23000" kx="-1200000" algn="bl" rotWithShape="0">
                  <a:prstClr val="black">
                    <a:alpha val="20000"/>
                  </a:prstClr>
                </a:outerShdw>
              </a:effectLst>
              <a:scene3d>
                <a:camera prst="orthographicFront"/>
                <a:lightRig rig="balanced" dir="t">
                  <a:rot lat="0" lon="0" rev="10200000"/>
                </a:lightRig>
              </a:scene3d>
              <a:sp3d>
                <a:bevelT w="101600" h="101600"/>
              </a:sp3d>
            </p:spPr>
            <p:txBody>
              <a:bodyPr wrap="none" anchor="ctr"/>
              <a:lstStyle/>
              <a:p>
                <a:endParaRPr lang="en-GB" dirty="0">
                  <a:latin typeface="+mj-lt"/>
                  <a:cs typeface="Calibri" pitchFamily="34" charset="0"/>
                </a:endParaRPr>
              </a:p>
            </p:txBody>
          </p:sp>
          <p:sp>
            <p:nvSpPr>
              <p:cNvPr id="5" name="Oval 5"/>
              <p:cNvSpPr>
                <a:spLocks noChangeArrowheads="1"/>
              </p:cNvSpPr>
              <p:nvPr/>
            </p:nvSpPr>
            <p:spPr bwMode="gray">
              <a:xfrm>
                <a:off x="2843658" y="1950690"/>
                <a:ext cx="3456684" cy="3456684"/>
              </a:xfrm>
              <a:prstGeom prst="ellipse">
                <a:avLst/>
              </a:prstGeom>
              <a:gradFill flip="none" rotWithShape="1">
                <a:gsLst>
                  <a:gs pos="0">
                    <a:schemeClr val="accent1"/>
                  </a:gs>
                  <a:gs pos="100000">
                    <a:srgbClr val="000000"/>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nvGrpSpPr>
              <p:cNvPr id="37" name="Gruppieren 36"/>
              <p:cNvGrpSpPr/>
              <p:nvPr/>
            </p:nvGrpSpPr>
            <p:grpSpPr bwMode="gray">
              <a:xfrm>
                <a:off x="2923294" y="2025686"/>
                <a:ext cx="3297413" cy="3306692"/>
                <a:chOff x="2931170" y="2044649"/>
                <a:chExt cx="3297413" cy="3306692"/>
              </a:xfrm>
            </p:grpSpPr>
            <p:sp>
              <p:nvSpPr>
                <p:cNvPr id="6" name="Oval 6"/>
                <p:cNvSpPr>
                  <a:spLocks noChangeArrowheads="1"/>
                </p:cNvSpPr>
                <p:nvPr/>
              </p:nvSpPr>
              <p:spPr bwMode="gray">
                <a:xfrm>
                  <a:off x="3365224" y="2482553"/>
                  <a:ext cx="2429305" cy="2430884"/>
                </a:xfrm>
                <a:prstGeom prst="ellipse">
                  <a:avLst/>
                </a:prstGeom>
                <a:noFill/>
                <a:ln w="2222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7" name="Oval 7"/>
                <p:cNvSpPr>
                  <a:spLocks noChangeArrowheads="1"/>
                </p:cNvSpPr>
                <p:nvPr/>
              </p:nvSpPr>
              <p:spPr bwMode="gray">
                <a:xfrm>
                  <a:off x="3766899" y="2883390"/>
                  <a:ext cx="1625954" cy="1629210"/>
                </a:xfrm>
                <a:prstGeom prst="ellipse">
                  <a:avLst/>
                </a:prstGeom>
                <a:noFill/>
                <a:ln w="15875"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8" name="Oval 8"/>
                <p:cNvSpPr>
                  <a:spLocks noChangeArrowheads="1"/>
                </p:cNvSpPr>
                <p:nvPr/>
              </p:nvSpPr>
              <p:spPr bwMode="gray">
                <a:xfrm>
                  <a:off x="4172950" y="3290262"/>
                  <a:ext cx="813853" cy="815467"/>
                </a:xfrm>
                <a:prstGeom prst="ellipse">
                  <a:avLst/>
                </a:prstGeom>
                <a:noFill/>
                <a:ln w="7938"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2" name="Line 12"/>
                <p:cNvSpPr>
                  <a:spLocks noChangeShapeType="1"/>
                </p:cNvSpPr>
                <p:nvPr/>
              </p:nvSpPr>
              <p:spPr bwMode="gray">
                <a:xfrm>
                  <a:off x="4579001" y="2044649"/>
                  <a:ext cx="1751" cy="3306692"/>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19" name="Line 19"/>
                <p:cNvSpPr>
                  <a:spLocks noChangeShapeType="1"/>
                </p:cNvSpPr>
                <p:nvPr/>
              </p:nvSpPr>
              <p:spPr bwMode="gray">
                <a:xfrm>
                  <a:off x="2931170" y="3693685"/>
                  <a:ext cx="3297413" cy="8621"/>
                </a:xfrm>
                <a:prstGeom prst="line">
                  <a:avLst/>
                </a:prstGeom>
                <a:noFill/>
                <a:ln w="63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sp>
              <p:nvSpPr>
                <p:cNvPr id="21" name="Oval 21"/>
                <p:cNvSpPr>
                  <a:spLocks noChangeArrowheads="1"/>
                </p:cNvSpPr>
                <p:nvPr/>
              </p:nvSpPr>
              <p:spPr bwMode="gray">
                <a:xfrm>
                  <a:off x="2939921" y="2059303"/>
                  <a:ext cx="3279910" cy="3277385"/>
                </a:xfrm>
                <a:prstGeom prst="ellipse">
                  <a:avLst/>
                </a:prstGeom>
                <a:noFill/>
                <a:ln w="31750" cap="flat">
                  <a:solidFill>
                    <a:schemeClr val="accent1">
                      <a:lumMod val="60000"/>
                      <a:lumOff val="40000"/>
                      <a:alpha val="3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grpSp>
          <p:sp>
            <p:nvSpPr>
              <p:cNvPr id="45" name="Kreis 44"/>
              <p:cNvSpPr/>
              <p:nvPr/>
            </p:nvSpPr>
            <p:spPr bwMode="gray">
              <a:xfrm>
                <a:off x="2921035" y="2025685"/>
                <a:ext cx="3299671" cy="3299671"/>
              </a:xfrm>
              <a:prstGeom prst="pie">
                <a:avLst>
                  <a:gd name="adj1" fmla="val 10785216"/>
                  <a:gd name="adj2" fmla="val 19400604"/>
                </a:avLst>
              </a:prstGeom>
              <a:gradFill flip="none" rotWithShape="1">
                <a:gsLst>
                  <a:gs pos="0">
                    <a:schemeClr val="accent1">
                      <a:lumMod val="40000"/>
                      <a:lumOff val="60000"/>
                      <a:alpha val="95000"/>
                    </a:schemeClr>
                  </a:gs>
                  <a:gs pos="100000">
                    <a:schemeClr val="accent1">
                      <a:lumMod val="40000"/>
                      <a:lumOff val="60000"/>
                      <a:alpha val="0"/>
                    </a:schemeClr>
                  </a:gs>
                </a:gsLst>
                <a:lin ang="7200000" scaled="0"/>
                <a:tileRect/>
              </a:gradFill>
              <a:ln w="9525">
                <a:noFill/>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de-DE" dirty="0">
                  <a:latin typeface="Calibri" pitchFamily="34" charset="0"/>
                  <a:cs typeface="Calibri" pitchFamily="34" charset="0"/>
                </a:endParaRPr>
              </a:p>
            </p:txBody>
          </p:sp>
          <p:cxnSp>
            <p:nvCxnSpPr>
              <p:cNvPr id="38" name="Gerade Verbindung 37"/>
              <p:cNvCxnSpPr/>
              <p:nvPr/>
            </p:nvCxnSpPr>
            <p:spPr bwMode="gray">
              <a:xfrm flipV="1">
                <a:off x="4571125" y="2698750"/>
                <a:ext cx="1315325" cy="975887"/>
              </a:xfrm>
              <a:prstGeom prst="line">
                <a:avLst/>
              </a:prstGeom>
              <a:ln w="19050">
                <a:solidFill>
                  <a:schemeClr val="accent1">
                    <a:lumMod val="60000"/>
                    <a:lumOff val="40000"/>
                    <a:alpha val="52000"/>
                  </a:schemeClr>
                </a:solidFill>
              </a:ln>
              <a:effectLst>
                <a:glow rad="12700">
                  <a:schemeClr val="accent1">
                    <a:lumMod val="60000"/>
                    <a:lumOff val="40000"/>
                    <a:alpha val="20000"/>
                  </a:schemeClr>
                </a:glow>
              </a:effectLst>
            </p:spPr>
            <p:style>
              <a:lnRef idx="1">
                <a:schemeClr val="accent1"/>
              </a:lnRef>
              <a:fillRef idx="0">
                <a:schemeClr val="accent1"/>
              </a:fillRef>
              <a:effectRef idx="0">
                <a:schemeClr val="accent1"/>
              </a:effectRef>
              <a:fontRef idx="minor">
                <a:schemeClr val="tx1"/>
              </a:fontRef>
            </p:style>
          </p:cxnSp>
        </p:grpSp>
      </p:grpSp>
      <p:sp>
        <p:nvSpPr>
          <p:cNvPr id="48" name="Text Box 66" descr="© INSCALE GmbH, 26.05.2010&#10;http://www.presentationload.com/"/>
          <p:cNvSpPr txBox="1">
            <a:spLocks noChangeArrowheads="1"/>
          </p:cNvSpPr>
          <p:nvPr/>
        </p:nvSpPr>
        <p:spPr bwMode="gray">
          <a:xfrm>
            <a:off x="75367" y="4541284"/>
            <a:ext cx="2919197" cy="646331"/>
          </a:xfrm>
          <a:prstGeom prst="rect">
            <a:avLst/>
          </a:prstGeom>
          <a:noFill/>
          <a:ln w="9525">
            <a:noFill/>
            <a:miter lim="800000"/>
            <a:headEnd/>
            <a:tailEnd/>
          </a:ln>
          <a:effectLst/>
        </p:spPr>
        <p:txBody>
          <a:bodyPr wrap="none">
            <a:spAutoFit/>
          </a:bodyPr>
          <a:lstStyle/>
          <a:p>
            <a:r>
              <a:rPr lang="en-GB" sz="2000" b="1" noProof="1">
                <a:solidFill>
                  <a:schemeClr val="accent6">
                    <a:lumMod val="75000"/>
                  </a:schemeClr>
                </a:solidFill>
                <a:latin typeface="+mj-lt"/>
                <a:cs typeface="Calibri" pitchFamily="34" charset="0"/>
              </a:rPr>
              <a:t>C</a:t>
            </a:r>
            <a:r>
              <a:rPr lang="en-GB" sz="2000" b="1" noProof="1" smtClean="0">
                <a:solidFill>
                  <a:schemeClr val="accent6">
                    <a:lumMod val="75000"/>
                  </a:schemeClr>
                </a:solidFill>
                <a:latin typeface="+mj-lt"/>
                <a:cs typeface="Calibri" pitchFamily="34" charset="0"/>
              </a:rPr>
              <a:t>are </a:t>
            </a:r>
            <a:r>
              <a:rPr lang="en-GB" sz="2000" b="1" noProof="1">
                <a:solidFill>
                  <a:schemeClr val="accent6">
                    <a:lumMod val="75000"/>
                  </a:schemeClr>
                </a:solidFill>
                <a:latin typeface="+mj-lt"/>
                <a:cs typeface="Calibri" pitchFamily="34" charset="0"/>
              </a:rPr>
              <a:t>allowance </a:t>
            </a:r>
            <a:r>
              <a:rPr lang="en-GB" sz="2000" b="1" noProof="1" smtClean="0">
                <a:solidFill>
                  <a:schemeClr val="accent6">
                    <a:lumMod val="75000"/>
                  </a:schemeClr>
                </a:solidFill>
                <a:latin typeface="+mj-lt"/>
                <a:cs typeface="Calibri" pitchFamily="34" charset="0"/>
              </a:rPr>
              <a:t>level (1-6)</a:t>
            </a:r>
          </a:p>
          <a:p>
            <a:r>
              <a:rPr lang="en-US" sz="1600" dirty="0" smtClean="0">
                <a:solidFill>
                  <a:schemeClr val="accent6">
                    <a:lumMod val="75000"/>
                  </a:schemeClr>
                </a:solidFill>
              </a:rPr>
              <a:t>(OR 6.1 (95</a:t>
            </a:r>
            <a:r>
              <a:rPr lang="en-US" sz="1600" dirty="0">
                <a:solidFill>
                  <a:schemeClr val="accent6">
                    <a:lumMod val="75000"/>
                  </a:schemeClr>
                </a:solidFill>
              </a:rPr>
              <a:t>% CI [3.39; 11.05]</a:t>
            </a:r>
            <a:endParaRPr lang="en-GB" sz="1600" noProof="1">
              <a:solidFill>
                <a:schemeClr val="accent6">
                  <a:lumMod val="75000"/>
                </a:schemeClr>
              </a:solidFill>
              <a:latin typeface="+mj-lt"/>
              <a:cs typeface="Calibri" pitchFamily="34" charset="0"/>
            </a:endParaRPr>
          </a:p>
        </p:txBody>
      </p:sp>
      <p:sp>
        <p:nvSpPr>
          <p:cNvPr id="50" name="Text Box 68" descr="© INSCALE GmbH, 26.05.2010&#10;http://www.presentationload.com/"/>
          <p:cNvSpPr txBox="1">
            <a:spLocks noChangeArrowheads="1"/>
          </p:cNvSpPr>
          <p:nvPr/>
        </p:nvSpPr>
        <p:spPr bwMode="gray">
          <a:xfrm>
            <a:off x="5440997" y="1560105"/>
            <a:ext cx="3523491" cy="646331"/>
          </a:xfrm>
          <a:prstGeom prst="rect">
            <a:avLst/>
          </a:prstGeom>
          <a:noFill/>
          <a:ln w="9525">
            <a:noFill/>
            <a:miter lim="800000"/>
            <a:headEnd/>
            <a:tailEnd/>
          </a:ln>
          <a:effectLst/>
        </p:spPr>
        <p:txBody>
          <a:bodyPr wrap="square">
            <a:spAutoFit/>
          </a:bodyPr>
          <a:lstStyle/>
          <a:p>
            <a:r>
              <a:rPr lang="en-GB" sz="2000" b="1" noProof="1">
                <a:solidFill>
                  <a:schemeClr val="accent6">
                    <a:lumMod val="75000"/>
                  </a:schemeClr>
                </a:solidFill>
                <a:latin typeface="+mj-lt"/>
                <a:cs typeface="Calibri" pitchFamily="34" charset="0"/>
              </a:rPr>
              <a:t>U</a:t>
            </a:r>
            <a:r>
              <a:rPr lang="en-GB" sz="2000" b="1" noProof="1" smtClean="0">
                <a:solidFill>
                  <a:schemeClr val="accent6">
                    <a:lumMod val="75000"/>
                  </a:schemeClr>
                </a:solidFill>
                <a:latin typeface="+mj-lt"/>
                <a:cs typeface="Calibri" pitchFamily="34" charset="0"/>
              </a:rPr>
              <a:t>tilization </a:t>
            </a:r>
            <a:r>
              <a:rPr lang="en-GB" sz="2000" b="1" noProof="1">
                <a:solidFill>
                  <a:schemeClr val="accent6">
                    <a:lumMod val="75000"/>
                  </a:schemeClr>
                </a:solidFill>
                <a:latin typeface="+mj-lt"/>
                <a:cs typeface="Calibri" pitchFamily="34" charset="0"/>
              </a:rPr>
              <a:t>of </a:t>
            </a:r>
            <a:r>
              <a:rPr lang="en-GB" sz="2000" b="1" noProof="1" smtClean="0">
                <a:solidFill>
                  <a:schemeClr val="accent6">
                    <a:lumMod val="75000"/>
                  </a:schemeClr>
                </a:solidFill>
                <a:latin typeface="+mj-lt"/>
                <a:cs typeface="Calibri" pitchFamily="34" charset="0"/>
              </a:rPr>
              <a:t>care</a:t>
            </a:r>
            <a:r>
              <a:rPr lang="en-US" sz="1600" dirty="0" smtClean="0">
                <a:solidFill>
                  <a:schemeClr val="accent6">
                    <a:lumMod val="75000"/>
                  </a:schemeClr>
                </a:solidFill>
              </a:rPr>
              <a:t> </a:t>
            </a:r>
            <a:br>
              <a:rPr lang="en-US" sz="1600" dirty="0" smtClean="0">
                <a:solidFill>
                  <a:schemeClr val="accent6">
                    <a:lumMod val="75000"/>
                  </a:schemeClr>
                </a:solidFill>
              </a:rPr>
            </a:br>
            <a:r>
              <a:rPr lang="en-US" sz="1600" dirty="0" smtClean="0">
                <a:solidFill>
                  <a:schemeClr val="accent6">
                    <a:lumMod val="75000"/>
                  </a:schemeClr>
                </a:solidFill>
              </a:rPr>
              <a:t>(OR 34.6 (95</a:t>
            </a:r>
            <a:r>
              <a:rPr lang="en-US" sz="1600" dirty="0">
                <a:solidFill>
                  <a:schemeClr val="accent6">
                    <a:lumMod val="75000"/>
                  </a:schemeClr>
                </a:solidFill>
              </a:rPr>
              <a:t>% CI [14.39; 83.03])</a:t>
            </a:r>
            <a:r>
              <a:rPr lang="en-GB" sz="1600" b="1" noProof="1" smtClean="0">
                <a:solidFill>
                  <a:schemeClr val="accent6">
                    <a:lumMod val="75000"/>
                  </a:schemeClr>
                </a:solidFill>
                <a:latin typeface="+mj-lt"/>
                <a:cs typeface="Calibri" pitchFamily="34" charset="0"/>
              </a:rPr>
              <a:t> </a:t>
            </a:r>
            <a:endParaRPr lang="en-GB" sz="1600" b="1" noProof="1">
              <a:solidFill>
                <a:schemeClr val="accent6">
                  <a:lumMod val="75000"/>
                </a:schemeClr>
              </a:solidFill>
              <a:latin typeface="+mj-lt"/>
              <a:cs typeface="Calibri" pitchFamily="34" charset="0"/>
            </a:endParaRPr>
          </a:p>
        </p:txBody>
      </p:sp>
      <p:sp>
        <p:nvSpPr>
          <p:cNvPr id="51" name="Text Box 69" descr="© INSCALE GmbH, 26.05.2010&#10;http://www.presentationload.com/"/>
          <p:cNvSpPr txBox="1">
            <a:spLocks noChangeArrowheads="1"/>
          </p:cNvSpPr>
          <p:nvPr/>
        </p:nvSpPr>
        <p:spPr bwMode="gray">
          <a:xfrm>
            <a:off x="6136428" y="4710562"/>
            <a:ext cx="2686954" cy="954107"/>
          </a:xfrm>
          <a:prstGeom prst="rect">
            <a:avLst/>
          </a:prstGeom>
          <a:noFill/>
          <a:ln w="9525">
            <a:noFill/>
            <a:miter lim="800000"/>
            <a:headEnd/>
            <a:tailEnd/>
          </a:ln>
          <a:effectLst/>
        </p:spPr>
        <p:txBody>
          <a:bodyPr wrap="none">
            <a:spAutoFit/>
          </a:bodyPr>
          <a:lstStyle/>
          <a:p>
            <a:r>
              <a:rPr lang="en-GB" sz="2000" b="1" noProof="1">
                <a:solidFill>
                  <a:schemeClr val="accent6">
                    <a:lumMod val="75000"/>
                  </a:schemeClr>
                </a:solidFill>
                <a:latin typeface="+mj-lt"/>
                <a:cs typeface="Calibri" pitchFamily="34" charset="0"/>
              </a:rPr>
              <a:t>U</a:t>
            </a:r>
            <a:r>
              <a:rPr lang="en-GB" sz="2000" b="1" noProof="1" smtClean="0">
                <a:solidFill>
                  <a:schemeClr val="accent6">
                    <a:lumMod val="75000"/>
                  </a:schemeClr>
                </a:solidFill>
                <a:latin typeface="+mj-lt"/>
                <a:cs typeface="Calibri" pitchFamily="34" charset="0"/>
              </a:rPr>
              <a:t>tilization </a:t>
            </a:r>
          </a:p>
          <a:p>
            <a:r>
              <a:rPr lang="en-GB" sz="2000" b="1" noProof="1" smtClean="0">
                <a:solidFill>
                  <a:schemeClr val="accent6">
                    <a:lumMod val="75000"/>
                  </a:schemeClr>
                </a:solidFill>
                <a:latin typeface="+mj-lt"/>
                <a:cs typeface="Calibri" pitchFamily="34" charset="0"/>
              </a:rPr>
              <a:t>of home help</a:t>
            </a:r>
          </a:p>
          <a:p>
            <a:r>
              <a:rPr lang="en-US" sz="1600" dirty="0" smtClean="0">
                <a:solidFill>
                  <a:schemeClr val="accent6">
                    <a:lumMod val="75000"/>
                  </a:schemeClr>
                </a:solidFill>
              </a:rPr>
              <a:t>(OR 18.8 (95</a:t>
            </a:r>
            <a:r>
              <a:rPr lang="en-US" sz="1600" dirty="0">
                <a:solidFill>
                  <a:schemeClr val="accent6">
                    <a:lumMod val="75000"/>
                  </a:schemeClr>
                </a:solidFill>
              </a:rPr>
              <a:t>% CI [4.52; 78.4])</a:t>
            </a:r>
            <a:r>
              <a:rPr lang="en-GB" sz="1600" b="1" noProof="1" smtClean="0">
                <a:solidFill>
                  <a:schemeClr val="accent6">
                    <a:lumMod val="75000"/>
                  </a:schemeClr>
                </a:solidFill>
                <a:latin typeface="+mj-lt"/>
                <a:cs typeface="Calibri" pitchFamily="34" charset="0"/>
              </a:rPr>
              <a:t> </a:t>
            </a:r>
            <a:endParaRPr lang="en-GB" sz="1600" b="1" noProof="1">
              <a:solidFill>
                <a:schemeClr val="accent6">
                  <a:lumMod val="75000"/>
                </a:schemeClr>
              </a:solidFill>
              <a:latin typeface="+mj-lt"/>
              <a:cs typeface="Calibri" pitchFamily="34" charset="0"/>
            </a:endParaRPr>
          </a:p>
        </p:txBody>
      </p:sp>
      <p:grpSp>
        <p:nvGrpSpPr>
          <p:cNvPr id="39" name="DataDriven_Label"/>
          <p:cNvGrpSpPr/>
          <p:nvPr/>
        </p:nvGrpSpPr>
        <p:grpSpPr bwMode="gray">
          <a:xfrm>
            <a:off x="9144484" y="534489"/>
            <a:ext cx="323850" cy="1018902"/>
            <a:chOff x="9144000" y="543198"/>
            <a:chExt cx="323850" cy="1018902"/>
          </a:xfrm>
          <a:effectLst>
            <a:outerShdw blurRad="50800" dist="38100" dir="2700000" algn="tl" rotWithShape="0">
              <a:prstClr val="black">
                <a:alpha val="40000"/>
              </a:prstClr>
            </a:outerShdw>
          </a:effectLst>
        </p:grpSpPr>
        <p:sp>
          <p:nvSpPr>
            <p:cNvPr id="40" name="Rechteck 39"/>
            <p:cNvSpPr/>
            <p:nvPr/>
          </p:nvSpPr>
          <p:spPr bwMode="gray">
            <a:xfrm>
              <a:off x="9144000" y="543198"/>
              <a:ext cx="323850" cy="1018902"/>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w="12700">
              <a:noFill/>
              <a:round/>
              <a:headEnd/>
              <a:tailEnd/>
            </a:ln>
          </p:spPr>
          <p:txBody>
            <a:bodyPr vert="vert270" rtlCol="0" anchor="ctr"/>
            <a:lstStyle/>
            <a:p>
              <a:pPr algn="ctr"/>
              <a:r>
                <a:rPr lang="de-DE" sz="1200" dirty="0" smtClean="0">
                  <a:solidFill>
                    <a:srgbClr val="FFFFFF"/>
                  </a:solidFill>
                  <a:latin typeface="+mj-lt"/>
                  <a:cs typeface="Calibri" pitchFamily="34" charset="0"/>
                </a:rPr>
                <a:t>DATADRIVEN</a:t>
              </a:r>
              <a:endParaRPr lang="de-DE" sz="1200" dirty="0">
                <a:solidFill>
                  <a:srgbClr val="FFFFFF"/>
                </a:solidFill>
                <a:latin typeface="+mj-lt"/>
                <a:cs typeface="Calibri" pitchFamily="34" charset="0"/>
              </a:endParaRPr>
            </a:p>
          </p:txBody>
        </p:sp>
        <p:grpSp>
          <p:nvGrpSpPr>
            <p:cNvPr id="41" name="Gruppieren 36"/>
            <p:cNvGrpSpPr/>
            <p:nvPr/>
          </p:nvGrpSpPr>
          <p:grpSpPr bwMode="gray">
            <a:xfrm>
              <a:off x="9144000" y="569121"/>
              <a:ext cx="297657" cy="962022"/>
              <a:chOff x="9144000" y="569121"/>
              <a:chExt cx="297657" cy="962022"/>
            </a:xfrm>
          </p:grpSpPr>
          <p:cxnSp>
            <p:nvCxnSpPr>
              <p:cNvPr id="42" name="Gerade Verbindung 41"/>
              <p:cNvCxnSpPr/>
              <p:nvPr/>
            </p:nvCxnSpPr>
            <p:spPr bwMode="gray">
              <a:xfrm>
                <a:off x="9144000" y="569121"/>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bwMode="gray">
              <a:xfrm rot="5400000" flipH="1" flipV="1">
                <a:off x="8960646" y="1050133"/>
                <a:ext cx="962021"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p:nvCxnSpPr>
            <p:spPr bwMode="gray">
              <a:xfrm>
                <a:off x="9144000" y="1531143"/>
                <a:ext cx="297656" cy="0"/>
              </a:xfrm>
              <a:prstGeom prst="line">
                <a:avLst/>
              </a:prstGeom>
              <a:ln w="3175">
                <a:solidFill>
                  <a:srgbClr val="AFAFAF"/>
                </a:solidFill>
                <a:prstDash val="dash"/>
              </a:ln>
            </p:spPr>
            <p:style>
              <a:lnRef idx="1">
                <a:schemeClr val="accent1"/>
              </a:lnRef>
              <a:fillRef idx="0">
                <a:schemeClr val="accent1"/>
              </a:fillRef>
              <a:effectRef idx="0">
                <a:schemeClr val="accent1"/>
              </a:effectRef>
              <a:fontRef idx="minor">
                <a:schemeClr val="tx1"/>
              </a:fontRef>
            </p:style>
          </p:cxnSp>
        </p:grpSp>
      </p:grpSp>
      <p:sp>
        <p:nvSpPr>
          <p:cNvPr id="36" name="Rectangle 4"/>
          <p:cNvSpPr>
            <a:spLocks noChangeArrowheads="1"/>
          </p:cNvSpPr>
          <p:nvPr/>
        </p:nvSpPr>
        <p:spPr bwMode="gray">
          <a:xfrm>
            <a:off x="206554" y="626726"/>
            <a:ext cx="893793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en-US" sz="2800" b="1" dirty="0" smtClean="0">
                <a:solidFill>
                  <a:schemeClr val="accent1">
                    <a:lumMod val="75000"/>
                  </a:schemeClr>
                </a:solidFill>
              </a:rPr>
              <a:t>Environmental Factors of </a:t>
            </a:r>
            <a:br>
              <a:rPr lang="en-US" sz="2800" b="1" dirty="0" smtClean="0">
                <a:solidFill>
                  <a:schemeClr val="accent1">
                    <a:lumMod val="75000"/>
                  </a:schemeClr>
                </a:solidFill>
              </a:rPr>
            </a:br>
            <a:r>
              <a:rPr lang="en-US" sz="2800" b="1" dirty="0" smtClean="0">
                <a:solidFill>
                  <a:schemeClr val="accent1">
                    <a:lumMod val="75000"/>
                  </a:schemeClr>
                </a:solidFill>
              </a:rPr>
              <a:t>Non-Independent </a:t>
            </a:r>
            <a:r>
              <a:rPr lang="en-US" sz="2800" b="1" dirty="0">
                <a:solidFill>
                  <a:schemeClr val="accent1">
                    <a:lumMod val="75000"/>
                  </a:schemeClr>
                </a:solidFill>
              </a:rPr>
              <a:t>vs. </a:t>
            </a:r>
            <a:r>
              <a:rPr lang="en-US" sz="2800" b="1" dirty="0" smtClean="0">
                <a:solidFill>
                  <a:schemeClr val="accent1">
                    <a:lumMod val="75000"/>
                  </a:schemeClr>
                </a:solidFill>
              </a:rPr>
              <a:t>Independent </a:t>
            </a:r>
            <a:r>
              <a:rPr lang="en-US" sz="2800" b="1" dirty="0">
                <a:solidFill>
                  <a:schemeClr val="accent1">
                    <a:lumMod val="75000"/>
                  </a:schemeClr>
                </a:solidFill>
              </a:rPr>
              <a:t>P</a:t>
            </a:r>
            <a:r>
              <a:rPr lang="en-US" sz="2800" b="1" dirty="0" smtClean="0">
                <a:solidFill>
                  <a:schemeClr val="accent1">
                    <a:lumMod val="75000"/>
                  </a:schemeClr>
                </a:solidFill>
              </a:rPr>
              <a:t>eople</a:t>
            </a:r>
            <a:endParaRPr lang="de-DE" sz="2800" b="1" dirty="0">
              <a:solidFill>
                <a:schemeClr val="accent1">
                  <a:lumMod val="75000"/>
                </a:schemeClr>
              </a:solidFill>
            </a:endParaRPr>
          </a:p>
        </p:txBody>
      </p:sp>
      <p:graphicFrame>
        <p:nvGraphicFramePr>
          <p:cNvPr id="56" name="Diagramm 55"/>
          <p:cNvGraphicFramePr/>
          <p:nvPr>
            <p:extLst>
              <p:ext uri="{D42A27DB-BD31-4B8C-83A1-F6EECF244321}">
                <p14:modId xmlns:p14="http://schemas.microsoft.com/office/powerpoint/2010/main" val="1019739831"/>
              </p:ext>
            </p:extLst>
          </p:nvPr>
        </p:nvGraphicFramePr>
        <p:xfrm>
          <a:off x="2803584" y="1786581"/>
          <a:ext cx="3545457" cy="3807216"/>
        </p:xfrm>
        <a:graphic>
          <a:graphicData uri="http://schemas.openxmlformats.org/drawingml/2006/chart">
            <c:chart xmlns:c="http://schemas.openxmlformats.org/drawingml/2006/chart" xmlns:r="http://schemas.openxmlformats.org/officeDocument/2006/relationships" r:id="rId4"/>
          </a:graphicData>
        </a:graphic>
      </p:graphicFrame>
      <p:grpSp>
        <p:nvGrpSpPr>
          <p:cNvPr id="57" name="Gruppieren 56"/>
          <p:cNvGrpSpPr/>
          <p:nvPr/>
        </p:nvGrpSpPr>
        <p:grpSpPr>
          <a:xfrm>
            <a:off x="395536" y="109538"/>
            <a:ext cx="8568952" cy="420687"/>
            <a:chOff x="395536" y="109538"/>
            <a:chExt cx="8568952" cy="420687"/>
          </a:xfrm>
        </p:grpSpPr>
        <p:sp>
          <p:nvSpPr>
            <p:cNvPr id="58" name="Auf der gleichen Seite des Rechtecks liegende Ecken abrunden 12">
              <a:hlinkClick r:id="rId5"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59" name="Auf der gleichen Seite des Rechtecks liegende Ecken abrunden 13">
              <a:hlinkClick r:id="rId6"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60" name="Auf der gleichen Seite des Rechtecks liegende Ecken abrunden 13">
              <a:hlinkClick r:id="rId6" action="ppaction://hlinksldjump"/>
            </p:cNvPr>
            <p:cNvSpPr>
              <a:spLocks noChangeArrowheads="1"/>
            </p:cNvSpPr>
            <p:nvPr/>
          </p:nvSpPr>
          <p:spPr bwMode="gray">
            <a:xfrm>
              <a:off x="7351588"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Conclusion</a:t>
              </a:r>
              <a:endParaRPr lang="de-DE" altLang="de-DE" sz="1200" b="1" dirty="0">
                <a:solidFill>
                  <a:srgbClr val="A6A6A6"/>
                </a:solidFill>
              </a:endParaRPr>
            </a:p>
          </p:txBody>
        </p:sp>
        <p:sp>
          <p:nvSpPr>
            <p:cNvPr id="61" name="Auf der gleichen Seite des Rechtecks liegende Ecken abrunden 13">
              <a:hlinkClick r:id="rId6"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62" name="Auf der gleichen Seite des Rechtecks liegende Ecken abrunden 19"/>
            <p:cNvSpPr>
              <a:spLocks noChangeArrowheads="1"/>
            </p:cNvSpPr>
            <p:nvPr/>
          </p:nvSpPr>
          <p:spPr bwMode="gray">
            <a:xfrm>
              <a:off x="52486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Results</a:t>
              </a:r>
              <a:endParaRPr lang="de-DE" altLang="de-DE" sz="1400" b="1" dirty="0">
                <a:solidFill>
                  <a:srgbClr val="FFFFFF"/>
                </a:solidFill>
              </a:endParaRPr>
            </a:p>
          </p:txBody>
        </p:sp>
      </p:grpSp>
    </p:spTree>
    <p:extLst>
      <p:ext uri="{BB962C8B-B14F-4D97-AF65-F5344CB8AC3E}">
        <p14:creationId xmlns:p14="http://schemas.microsoft.com/office/powerpoint/2010/main" val="221484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99"/>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bwMode="auto">
          <a:xfrm>
            <a:off x="515938" y="1670050"/>
            <a:ext cx="8448550" cy="2576513"/>
          </a:xfrm>
          <a:prstGeom prst="rect">
            <a:avLst/>
          </a:prstGeom>
          <a:solidFill>
            <a:schemeClr val="bg1">
              <a:lumMod val="85000"/>
            </a:schemeClr>
          </a:solidFill>
          <a:ln w="12700">
            <a:solidFill>
              <a:srgbClr val="336699"/>
            </a:solidFill>
            <a:round/>
            <a:headEnd/>
            <a:tailEnd/>
          </a:ln>
          <a:effectLst>
            <a:outerShdw blurRad="50800" dist="38100" dir="2700000" algn="tl" rotWithShape="0">
              <a:prstClr val="black">
                <a:alpha val="40000"/>
              </a:prstClr>
            </a:outerShdw>
          </a:effectLst>
        </p:spPr>
        <p:txBody>
          <a:bodyPr anchor="ctr"/>
          <a:lstStyle/>
          <a:p>
            <a:pPr algn="ctr">
              <a:defRPr/>
            </a:pPr>
            <a:endParaRPr lang="de-DE" dirty="0">
              <a:ln>
                <a:solidFill>
                  <a:srgbClr val="336699"/>
                </a:solidFill>
              </a:ln>
            </a:endParaRPr>
          </a:p>
        </p:txBody>
      </p:sp>
      <p:sp>
        <p:nvSpPr>
          <p:cNvPr id="19459" name="AutoShape 6"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0" name="AutoShape 8"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sp>
        <p:nvSpPr>
          <p:cNvPr id="19461" name="AutoShape 10"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latin typeface="Arial" charset="0"/>
            </a:endParaRPr>
          </a:p>
        </p:txBody>
      </p:sp>
      <p:grpSp>
        <p:nvGrpSpPr>
          <p:cNvPr id="18438" name="Gruppieren 25"/>
          <p:cNvGrpSpPr>
            <a:grpSpLocks/>
          </p:cNvGrpSpPr>
          <p:nvPr/>
        </p:nvGrpSpPr>
        <p:grpSpPr bwMode="auto">
          <a:xfrm>
            <a:off x="1608162" y="2306638"/>
            <a:ext cx="5772150" cy="917575"/>
            <a:chOff x="857277" y="2070100"/>
            <a:chExt cx="6500847" cy="1707432"/>
          </a:xfrm>
          <a:solidFill>
            <a:srgbClr val="336699"/>
          </a:solidFill>
        </p:grpSpPr>
        <p:sp>
          <p:nvSpPr>
            <p:cNvPr id="13" name="Rechteck 12"/>
            <p:cNvSpPr/>
            <p:nvPr/>
          </p:nvSpPr>
          <p:spPr bwMode="auto">
            <a:xfrm>
              <a:off x="3428918" y="2861435"/>
              <a:ext cx="2143034" cy="916097"/>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err="1" smtClean="0">
                  <a:solidFill>
                    <a:schemeClr val="bg1"/>
                  </a:solidFill>
                </a:rPr>
                <a:t>Activities</a:t>
              </a:r>
              <a:endParaRPr lang="de-DE" sz="1600" dirty="0">
                <a:solidFill>
                  <a:schemeClr val="bg1"/>
                </a:solidFill>
              </a:endParaRPr>
            </a:p>
          </p:txBody>
        </p:sp>
        <p:sp>
          <p:nvSpPr>
            <p:cNvPr id="14" name="Rechteck 13"/>
            <p:cNvSpPr/>
            <p:nvPr/>
          </p:nvSpPr>
          <p:spPr bwMode="auto">
            <a:xfrm>
              <a:off x="857277" y="2830790"/>
              <a:ext cx="2106090" cy="916097"/>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smtClean="0">
                  <a:solidFill>
                    <a:schemeClr val="bg1"/>
                  </a:solidFill>
                </a:rPr>
                <a:t>Body </a:t>
              </a:r>
              <a:r>
                <a:rPr lang="de-DE" sz="1600" dirty="0" err="1" smtClean="0">
                  <a:solidFill>
                    <a:schemeClr val="bg1"/>
                  </a:solidFill>
                </a:rPr>
                <a:t>functions</a:t>
              </a:r>
              <a:endParaRPr lang="de-DE" sz="1600" dirty="0">
                <a:solidFill>
                  <a:schemeClr val="bg1"/>
                </a:solidFill>
              </a:endParaRPr>
            </a:p>
          </p:txBody>
        </p:sp>
        <p:cxnSp>
          <p:nvCxnSpPr>
            <p:cNvPr id="16" name="Gerade Verbindung mit Pfeil 15"/>
            <p:cNvCxnSpPr/>
            <p:nvPr/>
          </p:nvCxnSpPr>
          <p:spPr bwMode="auto">
            <a:xfrm>
              <a:off x="2963437" y="3384645"/>
              <a:ext cx="464857" cy="2955"/>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18" name="Gerade Verbindung mit Pfeil 17"/>
            <p:cNvCxnSpPr/>
            <p:nvPr/>
          </p:nvCxnSpPr>
          <p:spPr bwMode="auto">
            <a:xfrm>
              <a:off x="5572001" y="3366921"/>
              <a:ext cx="429099" cy="2955"/>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19" name="Gerade Verbindung mit Pfeil 18"/>
            <p:cNvCxnSpPr>
              <a:endCxn id="13" idx="0"/>
            </p:cNvCxnSpPr>
            <p:nvPr/>
          </p:nvCxnSpPr>
          <p:spPr bwMode="auto">
            <a:xfrm flipH="1">
              <a:off x="4500435" y="2070100"/>
              <a:ext cx="607" cy="791336"/>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0" name="Gerade Verbindung mit Pfeil 19"/>
            <p:cNvCxnSpPr/>
            <p:nvPr/>
          </p:nvCxnSpPr>
          <p:spPr bwMode="auto">
            <a:xfrm>
              <a:off x="1651110" y="2504342"/>
              <a:ext cx="0" cy="268818"/>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1" name="Gerade Verbindung mit Pfeil 20"/>
            <p:cNvCxnSpPr/>
            <p:nvPr/>
          </p:nvCxnSpPr>
          <p:spPr bwMode="auto">
            <a:xfrm>
              <a:off x="7358124" y="2519114"/>
              <a:ext cx="0" cy="268816"/>
            </a:xfrm>
            <a:prstGeom prst="straightConnector1">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cxnSp>
          <p:nvCxnSpPr>
            <p:cNvPr id="22" name="Gerade Verbindung 21"/>
            <p:cNvCxnSpPr/>
            <p:nvPr/>
          </p:nvCxnSpPr>
          <p:spPr bwMode="auto">
            <a:xfrm>
              <a:off x="1643958" y="2507297"/>
              <a:ext cx="5707014" cy="11816"/>
            </a:xfrm>
            <a:prstGeom prst="line">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cxnSp>
      </p:grpSp>
      <p:sp>
        <p:nvSpPr>
          <p:cNvPr id="23" name="Rechteck 22"/>
          <p:cNvSpPr/>
          <p:nvPr/>
        </p:nvSpPr>
        <p:spPr bwMode="auto">
          <a:xfrm>
            <a:off x="1584492" y="1844824"/>
            <a:ext cx="3107910" cy="504056"/>
          </a:xfrm>
          <a:prstGeom prst="rect">
            <a:avLst/>
          </a:prstGeom>
          <a:solidFill>
            <a:schemeClr val="accent6">
              <a:lumMod val="75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de-DE" sz="2000" dirty="0" smtClean="0">
                <a:solidFill>
                  <a:schemeClr val="bg1"/>
                </a:solidFill>
              </a:rPr>
              <a:t>Non- Independent Group </a:t>
            </a:r>
            <a:br>
              <a:rPr lang="de-DE" sz="2000" dirty="0" smtClean="0">
                <a:solidFill>
                  <a:schemeClr val="bg1"/>
                </a:solidFill>
              </a:rPr>
            </a:br>
            <a:r>
              <a:rPr lang="en-US" sz="1400" dirty="0">
                <a:solidFill>
                  <a:schemeClr val="bg1"/>
                </a:solidFill>
              </a:rPr>
              <a:t>BI TS of 0–80 points</a:t>
            </a:r>
            <a:endParaRPr lang="de-DE" sz="1400" dirty="0">
              <a:solidFill>
                <a:schemeClr val="bg1"/>
              </a:solidFill>
            </a:endParaRPr>
          </a:p>
        </p:txBody>
      </p:sp>
      <p:grpSp>
        <p:nvGrpSpPr>
          <p:cNvPr id="18442" name="Gruppieren 23"/>
          <p:cNvGrpSpPr>
            <a:grpSpLocks/>
          </p:cNvGrpSpPr>
          <p:nvPr/>
        </p:nvGrpSpPr>
        <p:grpSpPr bwMode="auto">
          <a:xfrm>
            <a:off x="2286025" y="3236913"/>
            <a:ext cx="5087937" cy="655637"/>
            <a:chOff x="1619250" y="5085184"/>
            <a:chExt cx="5730875" cy="1224136"/>
          </a:xfrm>
          <a:solidFill>
            <a:srgbClr val="336699"/>
          </a:solidFill>
          <a:effectLst>
            <a:outerShdw blurRad="50800" dist="38100" dir="2700000" algn="tl" rotWithShape="0">
              <a:prstClr val="black">
                <a:alpha val="40000"/>
              </a:prstClr>
            </a:outerShdw>
          </a:effectLst>
        </p:grpSpPr>
        <p:grpSp>
          <p:nvGrpSpPr>
            <p:cNvPr id="18452" name="Gruppieren 25"/>
            <p:cNvGrpSpPr>
              <a:grpSpLocks/>
            </p:cNvGrpSpPr>
            <p:nvPr/>
          </p:nvGrpSpPr>
          <p:grpSpPr bwMode="auto">
            <a:xfrm>
              <a:off x="1619250" y="5085184"/>
              <a:ext cx="5730875" cy="1224136"/>
              <a:chOff x="1619250" y="5085184"/>
              <a:chExt cx="5730875" cy="1224136"/>
            </a:xfrm>
            <a:grpFill/>
          </p:grpSpPr>
          <p:grpSp>
            <p:nvGrpSpPr>
              <p:cNvPr id="18454" name="Gruppieren 27"/>
              <p:cNvGrpSpPr>
                <a:grpSpLocks/>
              </p:cNvGrpSpPr>
              <p:nvPr/>
            </p:nvGrpSpPr>
            <p:grpSpPr bwMode="auto">
              <a:xfrm>
                <a:off x="1619250" y="5085184"/>
                <a:ext cx="5730875" cy="1224136"/>
                <a:chOff x="1619250" y="3170238"/>
                <a:chExt cx="5730875" cy="1224136"/>
              </a:xfrm>
              <a:grpFill/>
            </p:grpSpPr>
            <p:cxnSp>
              <p:nvCxnSpPr>
                <p:cNvPr id="31" name="Gerade Verbindung mit Pfeil 30"/>
                <p:cNvCxnSpPr/>
                <p:nvPr/>
              </p:nvCxnSpPr>
              <p:spPr bwMode="auto">
                <a:xfrm rot="10800000">
                  <a:off x="7350125" y="3185057"/>
                  <a:ext cx="0" cy="269726"/>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p:nvPr/>
              </p:nvCxnSpPr>
              <p:spPr bwMode="auto">
                <a:xfrm rot="10800000">
                  <a:off x="1626402" y="3170238"/>
                  <a:ext cx="0" cy="269724"/>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bwMode="auto">
                <a:xfrm rot="10800000">
                  <a:off x="1619250" y="3451818"/>
                  <a:ext cx="5707630" cy="11856"/>
                </a:xfrm>
                <a:prstGeom prst="line">
                  <a:avLst/>
                </a:prstGeom>
                <a:grpFill/>
                <a:ln w="28575">
                  <a:solidFill>
                    <a:srgbClr val="336699"/>
                  </a:solidFill>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p:nvCxnSpPr>
              <p:spPr bwMode="auto">
                <a:xfrm rot="10800000">
                  <a:off x="4498099" y="3185057"/>
                  <a:ext cx="0" cy="269726"/>
                </a:xfrm>
                <a:prstGeom prst="straightConnector1">
                  <a:avLst/>
                </a:prstGeom>
                <a:grpFill/>
                <a:ln w="28575">
                  <a:solidFill>
                    <a:srgbClr val="336699"/>
                  </a:solidFill>
                  <a:tailEnd type="arrow"/>
                </a:ln>
              </p:spPr>
              <p:style>
                <a:lnRef idx="1">
                  <a:schemeClr val="accent1"/>
                </a:lnRef>
                <a:fillRef idx="0">
                  <a:schemeClr val="accent1"/>
                </a:fillRef>
                <a:effectRef idx="0">
                  <a:schemeClr val="accent1"/>
                </a:effectRef>
                <a:fontRef idx="minor">
                  <a:schemeClr val="tx1"/>
                </a:fontRef>
              </p:style>
            </p:cxnSp>
            <p:sp>
              <p:nvSpPr>
                <p:cNvPr id="35" name="Rechteck 34"/>
                <p:cNvSpPr/>
                <p:nvPr/>
              </p:nvSpPr>
              <p:spPr bwMode="auto">
                <a:xfrm>
                  <a:off x="1732960" y="3756986"/>
                  <a:ext cx="2329105" cy="63738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solidFill>
                        <a:schemeClr val="bg1"/>
                      </a:solidFill>
                    </a:rPr>
                    <a:t>Environmental factors</a:t>
                  </a:r>
                  <a:endParaRPr lang="de-DE" sz="1600" dirty="0">
                    <a:solidFill>
                      <a:schemeClr val="bg1"/>
                    </a:solidFill>
                  </a:endParaRPr>
                </a:p>
              </p:txBody>
            </p:sp>
            <p:sp>
              <p:nvSpPr>
                <p:cNvPr id="36" name="Rechteck 35"/>
                <p:cNvSpPr/>
                <p:nvPr/>
              </p:nvSpPr>
              <p:spPr bwMode="auto">
                <a:xfrm>
                  <a:off x="5025036" y="3756986"/>
                  <a:ext cx="2294406" cy="637388"/>
                </a:xfrm>
                <a:prstGeom prst="rect">
                  <a:avLst/>
                </a:prstGeom>
                <a:grp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smtClean="0">
                      <a:solidFill>
                        <a:schemeClr val="bg1"/>
                      </a:solidFill>
                    </a:rPr>
                    <a:t>Personal factors</a:t>
                  </a:r>
                  <a:endParaRPr lang="de-DE" sz="1600" dirty="0">
                    <a:solidFill>
                      <a:schemeClr val="bg1"/>
                    </a:solidFill>
                  </a:endParaRPr>
                </a:p>
              </p:txBody>
            </p:sp>
          </p:grpSp>
          <p:cxnSp>
            <p:nvCxnSpPr>
              <p:cNvPr id="30" name="Gerade Verbindung mit Pfeil 29"/>
              <p:cNvCxnSpPr/>
              <p:nvPr/>
            </p:nvCxnSpPr>
            <p:spPr bwMode="auto">
              <a:xfrm>
                <a:off x="2411380" y="5390476"/>
                <a:ext cx="0" cy="269726"/>
              </a:xfrm>
              <a:prstGeom prst="straightConnector1">
                <a:avLst/>
              </a:prstGeom>
              <a:grpFill/>
              <a:ln w="28575">
                <a:solidFill>
                  <a:srgbClr val="3366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6" name="Gerade Verbindung mit Pfeil 25"/>
            <p:cNvCxnSpPr/>
            <p:nvPr/>
          </p:nvCxnSpPr>
          <p:spPr bwMode="auto">
            <a:xfrm>
              <a:off x="6228984" y="5372692"/>
              <a:ext cx="0" cy="269726"/>
            </a:xfrm>
            <a:prstGeom prst="straightConnector1">
              <a:avLst/>
            </a:prstGeom>
            <a:grpFill/>
            <a:ln w="28575">
              <a:solidFill>
                <a:srgbClr val="33669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4" name="Rechteck 43"/>
          <p:cNvSpPr/>
          <p:nvPr/>
        </p:nvSpPr>
        <p:spPr bwMode="auto">
          <a:xfrm>
            <a:off x="6094328" y="2716011"/>
            <a:ext cx="1934056" cy="492311"/>
          </a:xfrm>
          <a:prstGeom prst="rect">
            <a:avLst/>
          </a:prstGeom>
          <a:solidFill>
            <a:srgbClr val="336699"/>
          </a:solidFill>
          <a:ln w="28575">
            <a:solidFill>
              <a:srgbClr val="336699"/>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dirty="0" err="1" smtClean="0">
                <a:solidFill>
                  <a:schemeClr val="bg1"/>
                </a:solidFill>
              </a:rPr>
              <a:t>Participation</a:t>
            </a:r>
            <a:endParaRPr lang="de-DE" sz="1600" dirty="0">
              <a:solidFill>
                <a:schemeClr val="bg1"/>
              </a:solidFill>
            </a:endParaRPr>
          </a:p>
        </p:txBody>
      </p:sp>
      <p:sp>
        <p:nvSpPr>
          <p:cNvPr id="47" name="Auf der gleichen Seite des Rechtecks liegende Ecken abrunden 12">
            <a:hlinkClick r:id="rId3"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48" name="Auf der gleichen Seite des Rechtecks liegende Ecken abrunden 13">
            <a:hlinkClick r:id="rId4"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49" name="Auf der gleichen Seite des Rechtecks liegende Ecken abrunden 13">
            <a:hlinkClick r:id="rId4" action="ppaction://hlinksldjump"/>
          </p:cNvPr>
          <p:cNvSpPr>
            <a:spLocks noChangeArrowheads="1"/>
          </p:cNvSpPr>
          <p:nvPr/>
        </p:nvSpPr>
        <p:spPr bwMode="gray">
          <a:xfrm>
            <a:off x="5263356"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50" name="Auf der gleichen Seite des Rechtecks liegende Ecken abrunden 13">
            <a:hlinkClick r:id="rId4"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51" name="Auf der gleichen Seite des Rechtecks liegende Ecken abrunden 19"/>
          <p:cNvSpPr>
            <a:spLocks noChangeArrowheads="1"/>
          </p:cNvSpPr>
          <p:nvPr/>
        </p:nvSpPr>
        <p:spPr bwMode="gray">
          <a:xfrm>
            <a:off x="68615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Conclusion</a:t>
            </a:r>
            <a:endParaRPr lang="de-DE" altLang="de-DE" sz="1400" b="1" dirty="0">
              <a:solidFill>
                <a:srgbClr val="FFFFFF"/>
              </a:solidFill>
            </a:endParaRPr>
          </a:p>
        </p:txBody>
      </p:sp>
      <p:sp>
        <p:nvSpPr>
          <p:cNvPr id="52" name="Rectangle 4"/>
          <p:cNvSpPr>
            <a:spLocks noChangeArrowheads="1"/>
          </p:cNvSpPr>
          <p:nvPr/>
        </p:nvSpPr>
        <p:spPr bwMode="gray">
          <a:xfrm>
            <a:off x="395536" y="692696"/>
            <a:ext cx="812408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Font typeface="Wingdings" pitchFamily="2" charset="2"/>
              <a:buNone/>
            </a:pPr>
            <a:r>
              <a:rPr lang="de-DE" sz="3000" b="1" dirty="0" smtClean="0">
                <a:solidFill>
                  <a:srgbClr val="336699"/>
                </a:solidFill>
              </a:rPr>
              <a:t>Summary </a:t>
            </a:r>
            <a:r>
              <a:rPr lang="de-DE" sz="3000" b="1" dirty="0" err="1">
                <a:solidFill>
                  <a:srgbClr val="336699"/>
                </a:solidFill>
              </a:rPr>
              <a:t>of</a:t>
            </a:r>
            <a:r>
              <a:rPr lang="de-DE" sz="3000" b="1" dirty="0">
                <a:solidFill>
                  <a:srgbClr val="336699"/>
                </a:solidFill>
              </a:rPr>
              <a:t> </a:t>
            </a:r>
            <a:r>
              <a:rPr lang="de-DE" sz="3000" b="1" dirty="0" err="1">
                <a:solidFill>
                  <a:srgbClr val="336699"/>
                </a:solidFill>
              </a:rPr>
              <a:t>the</a:t>
            </a:r>
            <a:r>
              <a:rPr lang="de-DE" sz="3000" b="1" dirty="0">
                <a:solidFill>
                  <a:srgbClr val="336699"/>
                </a:solidFill>
              </a:rPr>
              <a:t> </a:t>
            </a:r>
            <a:r>
              <a:rPr lang="de-DE" sz="3000" b="1" dirty="0" err="1">
                <a:solidFill>
                  <a:srgbClr val="336699"/>
                </a:solidFill>
              </a:rPr>
              <a:t>Results</a:t>
            </a:r>
            <a:endParaRPr lang="de-DE" sz="3000" b="1" dirty="0">
              <a:solidFill>
                <a:srgbClr val="336699"/>
              </a:solidFill>
            </a:endParaRPr>
          </a:p>
        </p:txBody>
      </p:sp>
      <p:sp>
        <p:nvSpPr>
          <p:cNvPr id="5" name="Rechteck 4"/>
          <p:cNvSpPr/>
          <p:nvPr/>
        </p:nvSpPr>
        <p:spPr>
          <a:xfrm>
            <a:off x="515938" y="5233988"/>
            <a:ext cx="8352928" cy="830997"/>
          </a:xfrm>
          <a:prstGeom prst="rect">
            <a:avLst/>
          </a:prstGeom>
          <a:solidFill>
            <a:schemeClr val="accent6">
              <a:lumMod val="75000"/>
            </a:schemeClr>
          </a:solidFill>
          <a:ln>
            <a:noFill/>
          </a:ln>
          <a:effectLst>
            <a:outerShdw blurRad="50800" dist="38100" dir="2700000" algn="tl" rotWithShape="0">
              <a:prstClr val="black">
                <a:alpha val="40000"/>
              </a:prstClr>
            </a:outerShdw>
          </a:effectLst>
        </p:spPr>
        <p:txBody>
          <a:bodyPr wrap="square">
            <a:spAutoFit/>
          </a:bodyPr>
          <a:lstStyle/>
          <a:p>
            <a:pPr algn="ctr"/>
            <a:r>
              <a:rPr lang="en-US" sz="2400" dirty="0" smtClean="0">
                <a:solidFill>
                  <a:schemeClr val="bg1"/>
                </a:solidFill>
              </a:rPr>
              <a:t>25 </a:t>
            </a:r>
            <a:r>
              <a:rPr lang="en-US" sz="2400" dirty="0">
                <a:solidFill>
                  <a:schemeClr val="bg1"/>
                </a:solidFill>
              </a:rPr>
              <a:t>out of </a:t>
            </a:r>
            <a:r>
              <a:rPr lang="en-US" sz="2400" dirty="0" smtClean="0">
                <a:solidFill>
                  <a:schemeClr val="bg1"/>
                </a:solidFill>
              </a:rPr>
              <a:t>37 </a:t>
            </a:r>
          </a:p>
          <a:p>
            <a:pPr algn="ctr"/>
            <a:r>
              <a:rPr lang="en-US" sz="2400" dirty="0" smtClean="0">
                <a:solidFill>
                  <a:schemeClr val="bg1"/>
                </a:solidFill>
              </a:rPr>
              <a:t>possible functional health indicators imply limitations</a:t>
            </a:r>
            <a:endParaRPr lang="de-DE" sz="2400" dirty="0">
              <a:solidFill>
                <a:schemeClr val="bg1"/>
              </a:solidFill>
            </a:endParaRPr>
          </a:p>
        </p:txBody>
      </p:sp>
      <p:sp>
        <p:nvSpPr>
          <p:cNvPr id="3" name="Gestreifter Pfeil nach rechts 2"/>
          <p:cNvSpPr/>
          <p:nvPr/>
        </p:nvSpPr>
        <p:spPr bwMode="auto">
          <a:xfrm rot="5400000">
            <a:off x="1093788" y="4264025"/>
            <a:ext cx="984250" cy="949325"/>
          </a:xfrm>
          <a:prstGeom prst="stripedRightArrow">
            <a:avLst/>
          </a:prstGeom>
          <a:solidFill>
            <a:srgbClr val="336699"/>
          </a:solidFill>
          <a:ln w="12700">
            <a:solidFill>
              <a:srgbClr val="027257"/>
            </a:solidFill>
            <a:round/>
            <a:headEnd/>
            <a:tailEnd/>
          </a:ln>
        </p:spPr>
        <p:txBody>
          <a:bodyPr anchor="ctr"/>
          <a:lstStyle/>
          <a:p>
            <a:pPr algn="ctr">
              <a:defRPr/>
            </a:pPr>
            <a:endParaRPr lang="de-DE" dirty="0"/>
          </a:p>
        </p:txBody>
      </p:sp>
      <p:sp>
        <p:nvSpPr>
          <p:cNvPr id="38" name="Gestreifter Pfeil nach rechts 37"/>
          <p:cNvSpPr/>
          <p:nvPr/>
        </p:nvSpPr>
        <p:spPr bwMode="auto">
          <a:xfrm rot="5400000">
            <a:off x="3764757" y="4266406"/>
            <a:ext cx="984250" cy="950913"/>
          </a:xfrm>
          <a:prstGeom prst="stripedRightArrow">
            <a:avLst/>
          </a:prstGeom>
          <a:solidFill>
            <a:srgbClr val="336699"/>
          </a:solidFill>
          <a:ln w="12700">
            <a:solidFill>
              <a:srgbClr val="027257"/>
            </a:solidFill>
            <a:round/>
            <a:headEnd/>
            <a:tailEnd/>
          </a:ln>
        </p:spPr>
        <p:txBody>
          <a:bodyPr anchor="ctr"/>
          <a:lstStyle/>
          <a:p>
            <a:pPr algn="ctr">
              <a:defRPr/>
            </a:pPr>
            <a:endParaRPr lang="de-DE" dirty="0"/>
          </a:p>
        </p:txBody>
      </p:sp>
      <p:sp>
        <p:nvSpPr>
          <p:cNvPr id="39" name="Gestreifter Pfeil nach rechts 38"/>
          <p:cNvSpPr/>
          <p:nvPr/>
        </p:nvSpPr>
        <p:spPr bwMode="auto">
          <a:xfrm rot="5400000">
            <a:off x="6373813" y="4229100"/>
            <a:ext cx="984250" cy="949325"/>
          </a:xfrm>
          <a:prstGeom prst="stripedRightArrow">
            <a:avLst/>
          </a:prstGeom>
          <a:solidFill>
            <a:srgbClr val="336699"/>
          </a:solidFill>
          <a:ln w="12700">
            <a:solidFill>
              <a:srgbClr val="027257"/>
            </a:solidFill>
            <a:round/>
            <a:headEnd/>
            <a:tailEnd/>
          </a:ln>
        </p:spPr>
        <p:txBody>
          <a:bodyPr anchor="ctr"/>
          <a:lstStyle/>
          <a:p>
            <a:pPr algn="ctr">
              <a:defRPr/>
            </a:pPr>
            <a:endParaRPr lang="de-DE" dirty="0"/>
          </a:p>
        </p:txBody>
      </p:sp>
      <p:sp>
        <p:nvSpPr>
          <p:cNvPr id="40" name="Rechteck 39"/>
          <p:cNvSpPr/>
          <p:nvPr/>
        </p:nvSpPr>
        <p:spPr bwMode="auto">
          <a:xfrm>
            <a:off x="4716016" y="1844824"/>
            <a:ext cx="3312368" cy="504056"/>
          </a:xfrm>
          <a:prstGeom prst="rect">
            <a:avLst/>
          </a:prstGeom>
          <a:solidFill>
            <a:schemeClr val="accent1">
              <a:lumMod val="50000"/>
            </a:schemeClr>
          </a:solidFill>
          <a:ln w="28575">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de-DE" sz="2000" dirty="0" smtClean="0">
                <a:solidFill>
                  <a:schemeClr val="bg1"/>
                </a:solidFill>
              </a:rPr>
              <a:t>Independent Group</a:t>
            </a:r>
          </a:p>
          <a:p>
            <a:pPr algn="r">
              <a:defRPr/>
            </a:pPr>
            <a:r>
              <a:rPr lang="en-US" sz="1400" dirty="0">
                <a:solidFill>
                  <a:schemeClr val="bg1"/>
                </a:solidFill>
              </a:rPr>
              <a:t>BI TS of </a:t>
            </a:r>
            <a:r>
              <a:rPr lang="en-US" sz="1400" dirty="0" smtClean="0">
                <a:solidFill>
                  <a:schemeClr val="bg1"/>
                </a:solidFill>
              </a:rPr>
              <a:t>85-100  </a:t>
            </a:r>
            <a:r>
              <a:rPr lang="en-US" sz="1400" dirty="0">
                <a:solidFill>
                  <a:schemeClr val="bg1"/>
                </a:solidFill>
              </a:rPr>
              <a:t>points</a:t>
            </a:r>
            <a:endParaRPr lang="de-DE" sz="1400" dirty="0">
              <a:solidFill>
                <a:schemeClr val="bg1"/>
              </a:solidFill>
            </a:endParaRPr>
          </a:p>
        </p:txBody>
      </p:sp>
    </p:spTree>
    <p:extLst>
      <p:ext uri="{BB962C8B-B14F-4D97-AF65-F5344CB8AC3E}">
        <p14:creationId xmlns:p14="http://schemas.microsoft.com/office/powerpoint/2010/main" val="2358426292"/>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6"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solidFill>
                <a:srgbClr val="000000"/>
              </a:solidFill>
              <a:latin typeface="Arial" charset="0"/>
            </a:endParaRPr>
          </a:p>
        </p:txBody>
      </p:sp>
      <p:sp>
        <p:nvSpPr>
          <p:cNvPr id="44035" name="AutoShape 8"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solidFill>
                <a:srgbClr val="000000"/>
              </a:solidFill>
              <a:latin typeface="Arial" charset="0"/>
            </a:endParaRPr>
          </a:p>
        </p:txBody>
      </p:sp>
      <p:sp>
        <p:nvSpPr>
          <p:cNvPr id="44036" name="AutoShape 10" descr="http://www.umit.at/%20/dataarchive/data35/campusmagazin2_v1b1.jpg.thumb-500x10000-keepratio.jpg"/>
          <p:cNvSpPr>
            <a:spLocks noChangeAspect="1" noChangeArrowheads="1"/>
          </p:cNvSpPr>
          <p:nvPr/>
        </p:nvSpPr>
        <p:spPr bwMode="auto">
          <a:xfrm>
            <a:off x="144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endParaRPr lang="de-DE" altLang="de-DE" sz="1800">
              <a:solidFill>
                <a:srgbClr val="000000"/>
              </a:solidFill>
              <a:latin typeface="Arial" charset="0"/>
            </a:endParaRPr>
          </a:p>
        </p:txBody>
      </p:sp>
      <p:sp>
        <p:nvSpPr>
          <p:cNvPr id="44038" name="Rectangle 4"/>
          <p:cNvSpPr>
            <a:spLocks noChangeArrowheads="1"/>
          </p:cNvSpPr>
          <p:nvPr/>
        </p:nvSpPr>
        <p:spPr bwMode="gray">
          <a:xfrm>
            <a:off x="349250" y="838200"/>
            <a:ext cx="8069263"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FontTx/>
              <a:buNone/>
            </a:pPr>
            <a:endParaRPr lang="de-DE" altLang="de-DE" sz="2400" i="1" noProof="1">
              <a:solidFill>
                <a:srgbClr val="336699"/>
              </a:solidFill>
            </a:endParaRPr>
          </a:p>
        </p:txBody>
      </p:sp>
      <p:sp>
        <p:nvSpPr>
          <p:cNvPr id="27" name="Rectangle 4"/>
          <p:cNvSpPr>
            <a:spLocks noChangeArrowheads="1"/>
          </p:cNvSpPr>
          <p:nvPr/>
        </p:nvSpPr>
        <p:spPr bwMode="gray">
          <a:xfrm>
            <a:off x="395536" y="862013"/>
            <a:ext cx="812408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01688" eaLnBrk="0" hangingPunct="0">
              <a:spcBef>
                <a:spcPct val="20000"/>
              </a:spcBef>
              <a:buFont typeface="Wingdings" pitchFamily="2" charset="2"/>
              <a:buChar char="§"/>
              <a:defRPr sz="3200">
                <a:solidFill>
                  <a:schemeClr val="tx1"/>
                </a:solidFill>
                <a:latin typeface="Calibri" pitchFamily="34" charset="0"/>
              </a:defRPr>
            </a:lvl1pPr>
            <a:lvl2pPr marL="742950" indent="-285750" defTabSz="801688" eaLnBrk="0" hangingPunct="0">
              <a:spcBef>
                <a:spcPct val="20000"/>
              </a:spcBef>
              <a:buFont typeface="Symbol" pitchFamily="18" charset="2"/>
              <a:buChar char="-"/>
              <a:defRPr sz="2800">
                <a:solidFill>
                  <a:schemeClr val="tx1"/>
                </a:solidFill>
                <a:latin typeface="Calibri" pitchFamily="34" charset="0"/>
              </a:defRPr>
            </a:lvl2pPr>
            <a:lvl3pPr marL="1143000" indent="-228600" defTabSz="801688" eaLnBrk="0" hangingPunct="0">
              <a:spcBef>
                <a:spcPct val="20000"/>
              </a:spcBef>
              <a:buFont typeface="Wingdings" pitchFamily="2" charset="2"/>
              <a:buChar char="§"/>
              <a:defRPr sz="2400">
                <a:solidFill>
                  <a:schemeClr val="tx1"/>
                </a:solidFill>
                <a:latin typeface="Calibri" pitchFamily="34" charset="0"/>
              </a:defRPr>
            </a:lvl3pPr>
            <a:lvl4pPr marL="1600200" indent="-228600" defTabSz="801688" eaLnBrk="0" hangingPunct="0">
              <a:spcBef>
                <a:spcPct val="20000"/>
              </a:spcBef>
              <a:buFont typeface="Symbol" pitchFamily="18" charset="2"/>
              <a:buChar char="-"/>
              <a:defRPr sz="2000">
                <a:solidFill>
                  <a:schemeClr val="tx1"/>
                </a:solidFill>
                <a:latin typeface="Calibri" pitchFamily="34" charset="0"/>
              </a:defRPr>
            </a:lvl4pPr>
            <a:lvl5pPr marL="2057400" indent="-228600" defTabSz="801688" eaLnBrk="0" hangingPunct="0">
              <a:spcBef>
                <a:spcPct val="20000"/>
              </a:spcBef>
              <a:buFont typeface="Wingdings" pitchFamily="2" charset="2"/>
              <a:buChar char="§"/>
              <a:defRPr sz="2000">
                <a:solidFill>
                  <a:schemeClr val="tx1"/>
                </a:solidFill>
                <a:latin typeface="Calibri" pitchFamily="34" charset="0"/>
              </a:defRPr>
            </a:lvl5pPr>
            <a:lvl6pPr marL="25146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defTabSz="801688"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spcBef>
                <a:spcPct val="0"/>
              </a:spcBef>
              <a:buNone/>
            </a:pPr>
            <a:r>
              <a:rPr lang="de-DE" sz="2800" b="1" dirty="0">
                <a:solidFill>
                  <a:schemeClr val="accent1">
                    <a:lumMod val="75000"/>
                  </a:schemeClr>
                </a:solidFill>
              </a:rPr>
              <a:t>Critical View</a:t>
            </a:r>
            <a:endParaRPr lang="de-DE" altLang="de-DE" sz="3000" b="1" noProof="1" smtClean="0">
              <a:solidFill>
                <a:srgbClr val="336699"/>
              </a:solidFill>
            </a:endParaRPr>
          </a:p>
          <a:p>
            <a:pPr>
              <a:spcBef>
                <a:spcPct val="0"/>
              </a:spcBef>
              <a:buNone/>
            </a:pPr>
            <a:r>
              <a:rPr lang="de-DE" sz="2400" dirty="0">
                <a:solidFill>
                  <a:srgbClr val="4F81BD">
                    <a:lumMod val="75000"/>
                  </a:srgbClr>
                </a:solidFill>
              </a:rPr>
              <a:t>Barthel Index </a:t>
            </a:r>
            <a:r>
              <a:rPr lang="de-DE" sz="2400" dirty="0" smtClean="0">
                <a:solidFill>
                  <a:schemeClr val="accent1">
                    <a:lumMod val="75000"/>
                  </a:schemeClr>
                </a:solidFill>
              </a:rPr>
              <a:t>Total Score</a:t>
            </a:r>
            <a:endParaRPr lang="de-DE" sz="2400" dirty="0"/>
          </a:p>
        </p:txBody>
      </p:sp>
      <p:sp>
        <p:nvSpPr>
          <p:cNvPr id="28" name="Auf der gleichen Seite des Rechtecks liegende Ecken abrunden 12">
            <a:hlinkClick r:id="rId3" action="ppaction://hlinksldjump"/>
          </p:cNvPr>
          <p:cNvSpPr>
            <a:spLocks noChangeArrowheads="1"/>
          </p:cNvSpPr>
          <p:nvPr/>
        </p:nvSpPr>
        <p:spPr bwMode="gray">
          <a:xfrm>
            <a:off x="2008436" y="160338"/>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Aim</a:t>
            </a:r>
            <a:endParaRPr lang="de-DE" altLang="de-DE" sz="1200" b="1" dirty="0">
              <a:solidFill>
                <a:srgbClr val="A6A6A6"/>
              </a:solidFill>
            </a:endParaRPr>
          </a:p>
        </p:txBody>
      </p:sp>
      <p:sp>
        <p:nvSpPr>
          <p:cNvPr id="29" name="Auf der gleichen Seite des Rechtecks liegende Ecken abrunden 13">
            <a:hlinkClick r:id="rId4" action="ppaction://hlinksldjump"/>
          </p:cNvPr>
          <p:cNvSpPr>
            <a:spLocks noChangeArrowheads="1"/>
          </p:cNvSpPr>
          <p:nvPr/>
        </p:nvSpPr>
        <p:spPr bwMode="gray">
          <a:xfrm>
            <a:off x="3635896" y="157161"/>
            <a:ext cx="1612783" cy="358775"/>
          </a:xfrm>
          <a:custGeom>
            <a:avLst/>
            <a:gdLst>
              <a:gd name="T0" fmla="*/ 1601983 w 1613213"/>
              <a:gd name="T1" fmla="*/ 199916 h 357666"/>
              <a:gd name="T2" fmla="*/ 800992 w 1613213"/>
              <a:gd name="T3" fmla="*/ 399833 h 357666"/>
              <a:gd name="T4" fmla="*/ 0 w 1613213"/>
              <a:gd name="T5" fmla="*/ 199916 h 357666"/>
              <a:gd name="T6" fmla="*/ 800992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Methods</a:t>
            </a:r>
            <a:endParaRPr lang="de-DE" altLang="de-DE" sz="1200" b="1" dirty="0">
              <a:solidFill>
                <a:srgbClr val="A6A6A6"/>
              </a:solidFill>
            </a:endParaRPr>
          </a:p>
        </p:txBody>
      </p:sp>
      <p:sp>
        <p:nvSpPr>
          <p:cNvPr id="31" name="Auf der gleichen Seite des Rechtecks liegende Ecken abrunden 13">
            <a:hlinkClick r:id="rId4" action="ppaction://hlinksldjump"/>
          </p:cNvPr>
          <p:cNvSpPr>
            <a:spLocks noChangeArrowheads="1"/>
          </p:cNvSpPr>
          <p:nvPr/>
        </p:nvSpPr>
        <p:spPr bwMode="gray">
          <a:xfrm>
            <a:off x="5263356" y="157163"/>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err="1" smtClean="0">
                <a:solidFill>
                  <a:srgbClr val="A6A6A6"/>
                </a:solidFill>
              </a:rPr>
              <a:t>Results</a:t>
            </a:r>
            <a:endParaRPr lang="de-DE" altLang="de-DE" sz="1200" b="1" dirty="0">
              <a:solidFill>
                <a:srgbClr val="A6A6A6"/>
              </a:solidFill>
            </a:endParaRPr>
          </a:p>
        </p:txBody>
      </p:sp>
      <p:sp>
        <p:nvSpPr>
          <p:cNvPr id="32" name="Auf der gleichen Seite des Rechtecks liegende Ecken abrunden 13">
            <a:hlinkClick r:id="rId4" action="ppaction://hlinksldjump"/>
          </p:cNvPr>
          <p:cNvSpPr>
            <a:spLocks noChangeArrowheads="1"/>
          </p:cNvSpPr>
          <p:nvPr/>
        </p:nvSpPr>
        <p:spPr bwMode="gray">
          <a:xfrm>
            <a:off x="395536" y="157162"/>
            <a:ext cx="1612900" cy="358775"/>
          </a:xfrm>
          <a:custGeom>
            <a:avLst/>
            <a:gdLst>
              <a:gd name="T0" fmla="*/ 1601868 w 1613213"/>
              <a:gd name="T1" fmla="*/ 199916 h 357666"/>
              <a:gd name="T2" fmla="*/ 800934 w 1613213"/>
              <a:gd name="T3" fmla="*/ 399833 h 357666"/>
              <a:gd name="T4" fmla="*/ 0 w 1613213"/>
              <a:gd name="T5" fmla="*/ 199916 h 357666"/>
              <a:gd name="T6" fmla="*/ 800934 w 1613213"/>
              <a:gd name="T7" fmla="*/ 0 h 357666"/>
              <a:gd name="T8" fmla="*/ 0 60000 65536"/>
              <a:gd name="T9" fmla="*/ 5898240 60000 65536"/>
              <a:gd name="T10" fmla="*/ 11796480 60000 65536"/>
              <a:gd name="T11" fmla="*/ 17694720 60000 65536"/>
              <a:gd name="T12" fmla="*/ 17460 w 1613213"/>
              <a:gd name="T13" fmla="*/ 17460 h 357666"/>
              <a:gd name="T14" fmla="*/ 1595753 w 1613213"/>
              <a:gd name="T15" fmla="*/ 357666 h 357666"/>
            </a:gdLst>
            <a:ahLst/>
            <a:cxnLst>
              <a:cxn ang="T8">
                <a:pos x="T0" y="T1"/>
              </a:cxn>
              <a:cxn ang="T9">
                <a:pos x="T2" y="T3"/>
              </a:cxn>
              <a:cxn ang="T10">
                <a:pos x="T4" y="T5"/>
              </a:cxn>
              <a:cxn ang="T11">
                <a:pos x="T6" y="T7"/>
              </a:cxn>
            </a:cxnLst>
            <a:rect l="T12" t="T13" r="T14" b="T15"/>
            <a:pathLst>
              <a:path w="1613213" h="357666">
                <a:moveTo>
                  <a:pt x="59612" y="0"/>
                </a:moveTo>
                <a:lnTo>
                  <a:pt x="1553601" y="0"/>
                </a:lnTo>
                <a:lnTo>
                  <a:pt x="1553600" y="0"/>
                </a:lnTo>
                <a:cubicBezTo>
                  <a:pt x="1586523" y="0"/>
                  <a:pt x="1613213" y="26689"/>
                  <a:pt x="1613213" y="59612"/>
                </a:cubicBezTo>
                <a:lnTo>
                  <a:pt x="1613213" y="357666"/>
                </a:lnTo>
                <a:lnTo>
                  <a:pt x="0" y="357666"/>
                </a:lnTo>
                <a:lnTo>
                  <a:pt x="0" y="59612"/>
                </a:lnTo>
                <a:cubicBezTo>
                  <a:pt x="0" y="26689"/>
                  <a:pt x="26689" y="0"/>
                  <a:pt x="59611" y="0"/>
                </a:cubicBezTo>
                <a:lnTo>
                  <a:pt x="59612" y="0"/>
                </a:lnTo>
                <a:close/>
              </a:path>
            </a:pathLst>
          </a:custGeom>
          <a:gradFill rotWithShape="0">
            <a:gsLst>
              <a:gs pos="0">
                <a:schemeClr val="bg1"/>
              </a:gs>
              <a:gs pos="100000">
                <a:srgbClr val="F2F2F2"/>
              </a:gs>
            </a:gsLst>
            <a:lin ang="5400000"/>
          </a:gradFill>
          <a:ln>
            <a:noFill/>
          </a:ln>
          <a:effectLst>
            <a:outerShdw dist="17961" dir="18900000" algn="ctr" rotWithShape="0">
              <a:srgbClr val="000000">
                <a:alpha val="31000"/>
              </a:srgbClr>
            </a:outerShdw>
          </a:effectLst>
          <a:extLst>
            <a:ext uri="{91240B29-F687-4F45-9708-019B960494DF}">
              <a14:hiddenLine xmlns:a14="http://schemas.microsoft.com/office/drawing/2010/main" w="12700">
                <a:solidFill>
                  <a:srgbClr val="000000"/>
                </a:solidFill>
                <a:round/>
                <a:headEnd/>
                <a:tailEnd/>
              </a14:hiddenLine>
            </a:ext>
          </a:extLst>
        </p:spPr>
        <p:txBody>
          <a:bodyPr bIns="72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200" b="1" dirty="0" smtClean="0">
                <a:solidFill>
                  <a:srgbClr val="A6A6A6"/>
                </a:solidFill>
              </a:rPr>
              <a:t>Background </a:t>
            </a:r>
            <a:endParaRPr lang="de-DE" altLang="de-DE" sz="1200" b="1" dirty="0">
              <a:solidFill>
                <a:srgbClr val="A6A6A6"/>
              </a:solidFill>
            </a:endParaRPr>
          </a:p>
        </p:txBody>
      </p:sp>
      <p:sp>
        <p:nvSpPr>
          <p:cNvPr id="30" name="Auf der gleichen Seite des Rechtecks liegende Ecken abrunden 19"/>
          <p:cNvSpPr>
            <a:spLocks noChangeArrowheads="1"/>
          </p:cNvSpPr>
          <p:nvPr/>
        </p:nvSpPr>
        <p:spPr bwMode="gray">
          <a:xfrm>
            <a:off x="6861579" y="109538"/>
            <a:ext cx="2102909"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algn="ctr" eaLnBrk="1" hangingPunct="1">
              <a:spcBef>
                <a:spcPct val="0"/>
              </a:spcBef>
              <a:buFontTx/>
              <a:buNone/>
            </a:pPr>
            <a:r>
              <a:rPr lang="de-DE" altLang="de-DE" sz="1400" b="1" dirty="0" err="1" smtClean="0">
                <a:solidFill>
                  <a:srgbClr val="FFFFFF"/>
                </a:solidFill>
              </a:rPr>
              <a:t>Conclusion</a:t>
            </a:r>
            <a:endParaRPr lang="de-DE" altLang="de-DE" sz="1400" b="1" dirty="0">
              <a:solidFill>
                <a:srgbClr val="FFFFFF"/>
              </a:solidFill>
            </a:endParaRPr>
          </a:p>
        </p:txBody>
      </p:sp>
      <p:sp>
        <p:nvSpPr>
          <p:cNvPr id="3" name="Rechteck 2"/>
          <p:cNvSpPr/>
          <p:nvPr/>
        </p:nvSpPr>
        <p:spPr>
          <a:xfrm>
            <a:off x="349251" y="1844824"/>
            <a:ext cx="8422334" cy="4154984"/>
          </a:xfrm>
          <a:prstGeom prst="rect">
            <a:avLst/>
          </a:prstGeom>
        </p:spPr>
        <p:txBody>
          <a:bodyPr wrap="square">
            <a:spAutoFit/>
          </a:bodyPr>
          <a:lstStyle/>
          <a:p>
            <a:pPr marL="342900" indent="-342900">
              <a:buFont typeface="Arial" panose="020B0604020202020204" pitchFamily="34" charset="0"/>
              <a:buChar char="•"/>
            </a:pPr>
            <a:r>
              <a:rPr lang="en-US" sz="2400" dirty="0" smtClean="0">
                <a:solidFill>
                  <a:schemeClr val="accent1">
                    <a:lumMod val="75000"/>
                  </a:schemeClr>
                </a:solidFill>
              </a:rPr>
              <a:t>Literature </a:t>
            </a:r>
            <a:r>
              <a:rPr lang="en-US" sz="2400" dirty="0">
                <a:solidFill>
                  <a:schemeClr val="accent1">
                    <a:lumMod val="75000"/>
                  </a:schemeClr>
                </a:solidFill>
              </a:rPr>
              <a:t>takes a critical view </a:t>
            </a:r>
            <a:r>
              <a:rPr lang="en-US" sz="2400" dirty="0" smtClean="0">
                <a:solidFill>
                  <a:schemeClr val="accent1">
                    <a:lumMod val="75000"/>
                  </a:schemeClr>
                </a:solidFill>
              </a:rPr>
              <a:t>on </a:t>
            </a:r>
            <a:r>
              <a:rPr lang="en-US" sz="2400" dirty="0">
                <a:solidFill>
                  <a:schemeClr val="accent1">
                    <a:lumMod val="75000"/>
                  </a:schemeClr>
                </a:solidFill>
              </a:rPr>
              <a:t>the significance of</a:t>
            </a:r>
          </a:p>
          <a:p>
            <a:pPr marL="361950"/>
            <a:r>
              <a:rPr lang="en-US" sz="2400" dirty="0">
                <a:solidFill>
                  <a:schemeClr val="accent1">
                    <a:lumMod val="75000"/>
                  </a:schemeClr>
                </a:solidFill>
              </a:rPr>
              <a:t>the </a:t>
            </a:r>
            <a:r>
              <a:rPr lang="en-US" sz="2400" dirty="0" smtClean="0">
                <a:solidFill>
                  <a:schemeClr val="accent1">
                    <a:lumMod val="75000"/>
                  </a:schemeClr>
                </a:solidFill>
              </a:rPr>
              <a:t>BI total </a:t>
            </a:r>
            <a:r>
              <a:rPr lang="en-US" sz="2400" dirty="0">
                <a:solidFill>
                  <a:schemeClr val="accent1">
                    <a:lumMod val="75000"/>
                  </a:schemeClr>
                </a:solidFill>
              </a:rPr>
              <a:t>score due to the ordinal scale </a:t>
            </a:r>
            <a:r>
              <a:rPr lang="en-US" sz="1200" dirty="0">
                <a:solidFill>
                  <a:schemeClr val="accent1">
                    <a:lumMod val="75000"/>
                  </a:schemeClr>
                </a:solidFill>
              </a:rPr>
              <a:t>[17, 26</a:t>
            </a:r>
            <a:r>
              <a:rPr lang="en-US" sz="1200" dirty="0" smtClean="0">
                <a:solidFill>
                  <a:schemeClr val="accent1">
                    <a:lumMod val="75000"/>
                  </a:schemeClr>
                </a:solidFill>
              </a:rPr>
              <a:t>]</a:t>
            </a:r>
          </a:p>
          <a:p>
            <a:pPr marL="361950" indent="-342900">
              <a:buFont typeface="Arial" panose="020B0604020202020204" pitchFamily="34" charset="0"/>
              <a:buChar char="•"/>
            </a:pPr>
            <a:endParaRPr lang="en-US" sz="2400" b="1" dirty="0" smtClean="0">
              <a:solidFill>
                <a:schemeClr val="accent6"/>
              </a:solidFill>
            </a:endParaRPr>
          </a:p>
          <a:p>
            <a:pPr marL="361950" indent="-342900">
              <a:buFont typeface="Arial" panose="020B0604020202020204" pitchFamily="34" charset="0"/>
              <a:buChar char="•"/>
            </a:pPr>
            <a:endParaRPr lang="en-US" sz="2400" b="1" dirty="0" smtClean="0">
              <a:solidFill>
                <a:schemeClr val="accent6"/>
              </a:solidFill>
            </a:endParaRPr>
          </a:p>
          <a:p>
            <a:pPr marL="361950" indent="-342900">
              <a:buFont typeface="Arial" panose="020B0604020202020204" pitchFamily="34" charset="0"/>
              <a:buChar char="•"/>
            </a:pPr>
            <a:r>
              <a:rPr lang="en-US" sz="2400" b="1" dirty="0" smtClean="0">
                <a:solidFill>
                  <a:schemeClr val="accent1">
                    <a:lumMod val="75000"/>
                  </a:schemeClr>
                </a:solidFill>
              </a:rPr>
              <a:t>Recommendations </a:t>
            </a:r>
          </a:p>
          <a:p>
            <a:pPr marL="819150" lvl="1" indent="-342900">
              <a:buFont typeface="Courier New" panose="02070309020205020404" pitchFamily="49" charset="0"/>
              <a:buChar char="o"/>
            </a:pPr>
            <a:r>
              <a:rPr lang="en-US" sz="2400" dirty="0">
                <a:solidFill>
                  <a:schemeClr val="accent1">
                    <a:lumMod val="75000"/>
                  </a:schemeClr>
                </a:solidFill>
              </a:rPr>
              <a:t>For a basic tool or as a global parameter in the daily routine of district nurses </a:t>
            </a:r>
            <a:r>
              <a:rPr lang="en-US" sz="1200" dirty="0">
                <a:solidFill>
                  <a:schemeClr val="accent1">
                    <a:lumMod val="75000"/>
                  </a:schemeClr>
                </a:solidFill>
              </a:rPr>
              <a:t>[27]</a:t>
            </a:r>
          </a:p>
          <a:p>
            <a:pPr marL="819150" lvl="1" indent="-342900">
              <a:buFont typeface="Courier New" panose="02070309020205020404" pitchFamily="49" charset="0"/>
              <a:buChar char="o"/>
            </a:pPr>
            <a:r>
              <a:rPr lang="en-US" sz="2400" i="1" dirty="0" err="1" smtClean="0">
                <a:solidFill>
                  <a:schemeClr val="accent1">
                    <a:lumMod val="75000"/>
                  </a:schemeClr>
                </a:solidFill>
              </a:rPr>
              <a:t>Barthel</a:t>
            </a:r>
            <a:r>
              <a:rPr lang="en-US" sz="2400" i="1" dirty="0" smtClean="0">
                <a:solidFill>
                  <a:schemeClr val="accent1">
                    <a:lumMod val="75000"/>
                  </a:schemeClr>
                </a:solidFill>
              </a:rPr>
              <a:t> </a:t>
            </a:r>
            <a:r>
              <a:rPr lang="en-US" sz="2400" i="1" dirty="0">
                <a:solidFill>
                  <a:schemeClr val="accent1">
                    <a:lumMod val="75000"/>
                  </a:schemeClr>
                </a:solidFill>
              </a:rPr>
              <a:t>&amp; Mahoney </a:t>
            </a:r>
            <a:r>
              <a:rPr lang="en-US" sz="2400" i="1" dirty="0" smtClean="0">
                <a:solidFill>
                  <a:schemeClr val="accent1">
                    <a:lumMod val="75000"/>
                  </a:schemeClr>
                </a:solidFill>
              </a:rPr>
              <a:t>advised</a:t>
            </a:r>
            <a:r>
              <a:rPr lang="en-US" sz="2400" dirty="0">
                <a:solidFill>
                  <a:schemeClr val="accent1">
                    <a:lumMod val="75000"/>
                  </a:schemeClr>
                </a:solidFill>
              </a:rPr>
              <a:t>: an analysis of the individual items should be conducted additionally to allow for a pinpoint identification of the </a:t>
            </a:r>
            <a:r>
              <a:rPr lang="en-US" sz="2400" dirty="0" smtClean="0">
                <a:solidFill>
                  <a:schemeClr val="accent1">
                    <a:lumMod val="75000"/>
                  </a:schemeClr>
                </a:solidFill>
              </a:rPr>
              <a:t>deficits </a:t>
            </a:r>
            <a:r>
              <a:rPr lang="en-US" sz="1200" dirty="0" smtClean="0">
                <a:solidFill>
                  <a:schemeClr val="accent1">
                    <a:lumMod val="75000"/>
                  </a:schemeClr>
                </a:solidFill>
              </a:rPr>
              <a:t>[</a:t>
            </a:r>
            <a:r>
              <a:rPr lang="en-US" sz="1200" dirty="0">
                <a:solidFill>
                  <a:schemeClr val="accent1">
                    <a:lumMod val="75000"/>
                  </a:schemeClr>
                </a:solidFill>
              </a:rPr>
              <a:t>13] </a:t>
            </a:r>
          </a:p>
          <a:p>
            <a:pPr marL="342900" indent="-342900">
              <a:buFont typeface="Courier New" panose="02070309020205020404" pitchFamily="49" charset="0"/>
              <a:buChar char="o"/>
            </a:pPr>
            <a:endParaRPr lang="de-DE" sz="2400" dirty="0">
              <a:solidFill>
                <a:schemeClr val="accent1">
                  <a:lumMod val="75000"/>
                </a:schemeClr>
              </a:solidFill>
            </a:endParaRPr>
          </a:p>
        </p:txBody>
      </p:sp>
    </p:spTree>
    <p:extLst>
      <p:ext uri="{BB962C8B-B14F-4D97-AF65-F5344CB8AC3E}">
        <p14:creationId xmlns:p14="http://schemas.microsoft.com/office/powerpoint/2010/main" val="42181431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1"/>
          <p:cNvGrpSpPr>
            <a:grpSpLocks/>
          </p:cNvGrpSpPr>
          <p:nvPr/>
        </p:nvGrpSpPr>
        <p:grpSpPr bwMode="auto">
          <a:xfrm>
            <a:off x="0" y="0"/>
            <a:ext cx="9144000" cy="6858000"/>
            <a:chOff x="0" y="0"/>
            <a:chExt cx="9144000" cy="6858000"/>
          </a:xfrm>
        </p:grpSpPr>
        <p:pic>
          <p:nvPicPr>
            <p:cNvPr id="20494" name="Picture 7" descr="Neutral Abstract 7 V1 FB"/>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495" name="Rectangle 8"/>
            <p:cNvSpPr>
              <a:spLocks noChangeArrowheads="1"/>
            </p:cNvSpPr>
            <p:nvPr/>
          </p:nvSpPr>
          <p:spPr bwMode="auto">
            <a:xfrm>
              <a:off x="0" y="4376810"/>
              <a:ext cx="9144000" cy="1392238"/>
            </a:xfrm>
            <a:prstGeom prst="rect">
              <a:avLst/>
            </a:prstGeom>
            <a:solidFill>
              <a:srgbClr val="000000">
                <a:alpha val="29804"/>
              </a:srgbClr>
            </a:solidFill>
            <a:ln w="9525">
              <a:noFill/>
              <a:miter lim="800000"/>
              <a:headEnd/>
              <a:tailEnd/>
            </a:ln>
          </p:spPr>
          <p:txBody>
            <a:bodyPr wrap="none" lIns="720000" anchor="ctr"/>
            <a:lstStyle/>
            <a:p>
              <a:endParaRPr lang="de-DE" dirty="0">
                <a:solidFill>
                  <a:schemeClr val="bg1"/>
                </a:solidFill>
              </a:endParaRPr>
            </a:p>
          </p:txBody>
        </p:sp>
      </p:grpSp>
      <p:sp>
        <p:nvSpPr>
          <p:cNvPr id="20" name="Rechteck 19">
            <a:hlinkClick r:id="rId4"/>
          </p:cNvPr>
          <p:cNvSpPr/>
          <p:nvPr/>
        </p:nvSpPr>
        <p:spPr>
          <a:xfrm>
            <a:off x="6877050" y="6276975"/>
            <a:ext cx="2266950" cy="58102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 name="Rechteck 2"/>
          <p:cNvSpPr/>
          <p:nvPr/>
        </p:nvSpPr>
        <p:spPr>
          <a:xfrm>
            <a:off x="620540" y="5802313"/>
            <a:ext cx="8343948" cy="1323439"/>
          </a:xfrm>
          <a:prstGeom prst="rect">
            <a:avLst/>
          </a:prstGeom>
        </p:spPr>
        <p:txBody>
          <a:bodyPr wrap="square">
            <a:spAutoFit/>
          </a:bodyPr>
          <a:lstStyle/>
          <a:p>
            <a:r>
              <a:rPr lang="de-DE" sz="1600" b="1" dirty="0" smtClean="0">
                <a:solidFill>
                  <a:schemeClr val="bg1"/>
                </a:solidFill>
              </a:rPr>
              <a:t>Institute </a:t>
            </a:r>
            <a:r>
              <a:rPr lang="de-DE" sz="1600" b="1" dirty="0" err="1" smtClean="0">
                <a:solidFill>
                  <a:schemeClr val="bg1"/>
                </a:solidFill>
              </a:rPr>
              <a:t>of</a:t>
            </a:r>
            <a:r>
              <a:rPr lang="de-DE" sz="1600" b="1" dirty="0" smtClean="0">
                <a:solidFill>
                  <a:schemeClr val="bg1"/>
                </a:solidFill>
              </a:rPr>
              <a:t> Nursing </a:t>
            </a:r>
            <a:r>
              <a:rPr lang="de-DE" sz="1600" b="1" dirty="0">
                <a:solidFill>
                  <a:schemeClr val="bg1"/>
                </a:solidFill>
              </a:rPr>
              <a:t>S</a:t>
            </a:r>
            <a:r>
              <a:rPr lang="de-DE" sz="1600" b="1" dirty="0" smtClean="0">
                <a:solidFill>
                  <a:schemeClr val="bg1"/>
                </a:solidFill>
              </a:rPr>
              <a:t>cience &amp; Institute </a:t>
            </a:r>
            <a:r>
              <a:rPr lang="de-DE" sz="1600" b="1" dirty="0" err="1" smtClean="0">
                <a:solidFill>
                  <a:schemeClr val="bg1"/>
                </a:solidFill>
              </a:rPr>
              <a:t>of</a:t>
            </a:r>
            <a:r>
              <a:rPr lang="de-DE" sz="1600" b="1" dirty="0" smtClean="0">
                <a:solidFill>
                  <a:schemeClr val="bg1"/>
                </a:solidFill>
              </a:rPr>
              <a:t> </a:t>
            </a:r>
            <a:r>
              <a:rPr lang="de-DE" sz="1600" b="1" dirty="0" err="1" smtClean="0">
                <a:solidFill>
                  <a:schemeClr val="bg1"/>
                </a:solidFill>
              </a:rPr>
              <a:t>Gerontology</a:t>
            </a:r>
            <a:r>
              <a:rPr lang="de-DE" sz="1600" b="1" dirty="0" smtClean="0">
                <a:solidFill>
                  <a:schemeClr val="bg1"/>
                </a:solidFill>
              </a:rPr>
              <a:t> </a:t>
            </a:r>
            <a:r>
              <a:rPr lang="de-DE" sz="1600" b="1" dirty="0" err="1" smtClean="0">
                <a:solidFill>
                  <a:schemeClr val="bg1"/>
                </a:solidFill>
              </a:rPr>
              <a:t>and</a:t>
            </a:r>
            <a:r>
              <a:rPr lang="de-DE" sz="1600" b="1" dirty="0" smtClean="0">
                <a:solidFill>
                  <a:schemeClr val="bg1"/>
                </a:solidFill>
              </a:rPr>
              <a:t> </a:t>
            </a:r>
            <a:r>
              <a:rPr lang="en-GB" sz="1600" b="1" dirty="0">
                <a:solidFill>
                  <a:schemeClr val="bg1"/>
                </a:solidFill>
              </a:rPr>
              <a:t>D</a:t>
            </a:r>
            <a:r>
              <a:rPr lang="en-GB" sz="1600" b="1" dirty="0" smtClean="0">
                <a:solidFill>
                  <a:schemeClr val="bg1"/>
                </a:solidFill>
              </a:rPr>
              <a:t>emographic </a:t>
            </a:r>
            <a:r>
              <a:rPr lang="en-GB" sz="1600" b="1" dirty="0">
                <a:solidFill>
                  <a:schemeClr val="bg1"/>
                </a:solidFill>
              </a:rPr>
              <a:t>Developments </a:t>
            </a:r>
            <a:br>
              <a:rPr lang="en-GB" sz="1600" b="1" dirty="0">
                <a:solidFill>
                  <a:schemeClr val="bg1"/>
                </a:solidFill>
              </a:rPr>
            </a:br>
            <a:r>
              <a:rPr lang="en-GB" sz="1600" b="1" dirty="0">
                <a:solidFill>
                  <a:schemeClr val="bg1"/>
                </a:solidFill>
              </a:rPr>
              <a:t>UMIT </a:t>
            </a:r>
            <a:r>
              <a:rPr lang="en-US" sz="1600" b="1" dirty="0" smtClean="0">
                <a:solidFill>
                  <a:schemeClr val="bg1"/>
                </a:solidFill>
              </a:rPr>
              <a:t>- </a:t>
            </a:r>
            <a:r>
              <a:rPr lang="en-US" sz="1600" b="1" dirty="0">
                <a:solidFill>
                  <a:schemeClr val="bg1"/>
                </a:solidFill>
              </a:rPr>
              <a:t>The Health &amp; Life Sciences </a:t>
            </a:r>
            <a:r>
              <a:rPr lang="en-US" sz="1600" b="1" dirty="0" smtClean="0">
                <a:solidFill>
                  <a:schemeClr val="bg1"/>
                </a:solidFill>
              </a:rPr>
              <a:t>University in Austria</a:t>
            </a:r>
            <a:endParaRPr lang="en-US" sz="1600" b="1" dirty="0">
              <a:solidFill>
                <a:schemeClr val="bg1"/>
              </a:solidFill>
            </a:endParaRPr>
          </a:p>
          <a:p>
            <a:endParaRPr lang="en-GB" sz="1600" b="1" dirty="0">
              <a:solidFill>
                <a:schemeClr val="bg1"/>
              </a:solidFill>
            </a:endParaRPr>
          </a:p>
          <a:p>
            <a:r>
              <a:rPr lang="de-DE" sz="1600" b="1" dirty="0" smtClean="0">
                <a:solidFill>
                  <a:schemeClr val="bg1"/>
                </a:solidFill>
              </a:rPr>
              <a:t/>
            </a:r>
            <a:br>
              <a:rPr lang="de-DE" sz="1600" b="1" dirty="0" smtClean="0">
                <a:solidFill>
                  <a:schemeClr val="bg1"/>
                </a:solidFill>
              </a:rPr>
            </a:br>
            <a:endParaRPr lang="de-DE" sz="1600" b="1" dirty="0">
              <a:solidFill>
                <a:schemeClr val="bg1"/>
              </a:solidFill>
            </a:endParaRPr>
          </a:p>
        </p:txBody>
      </p:sp>
      <p:pic>
        <p:nvPicPr>
          <p:cNvPr id="4" name="Picture 2" descr="Datei:Umit 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604" t="10301" r="17680" b="10795"/>
          <a:stretch/>
        </p:blipFill>
        <p:spPr bwMode="auto">
          <a:xfrm>
            <a:off x="7092280" y="980728"/>
            <a:ext cx="1623459" cy="16734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638998" y="4595875"/>
            <a:ext cx="7695876" cy="954107"/>
          </a:xfrm>
          <a:prstGeom prst="rect">
            <a:avLst/>
          </a:prstGeom>
          <a:noFill/>
        </p:spPr>
        <p:txBody>
          <a:bodyPr wrap="square" rtlCol="0">
            <a:spAutoFit/>
          </a:bodyPr>
          <a:lstStyle/>
          <a:p>
            <a:r>
              <a:rPr lang="en-US" sz="2800" b="1" dirty="0" smtClean="0">
                <a:solidFill>
                  <a:schemeClr val="bg1"/>
                </a:solidFill>
              </a:rPr>
              <a:t>Man</a:t>
            </a:r>
            <a:r>
              <a:rPr lang="de-DE" sz="2800" b="1" dirty="0" smtClean="0">
                <a:solidFill>
                  <a:schemeClr val="bg1"/>
                </a:solidFill>
              </a:rPr>
              <a:t>y </a:t>
            </a:r>
            <a:r>
              <a:rPr lang="de-DE" sz="2800" b="1" dirty="0" err="1" smtClean="0">
                <a:solidFill>
                  <a:schemeClr val="bg1"/>
                </a:solidFill>
              </a:rPr>
              <a:t>thanks</a:t>
            </a:r>
            <a:r>
              <a:rPr lang="de-DE" sz="2800" b="1" dirty="0" smtClean="0">
                <a:solidFill>
                  <a:schemeClr val="bg1"/>
                </a:solidFill>
              </a:rPr>
              <a:t> </a:t>
            </a:r>
            <a:r>
              <a:rPr lang="de-DE" sz="2800" b="1" dirty="0" err="1" smtClean="0">
                <a:solidFill>
                  <a:schemeClr val="bg1"/>
                </a:solidFill>
              </a:rPr>
              <a:t>for</a:t>
            </a:r>
            <a:r>
              <a:rPr lang="de-DE" sz="2800" b="1" dirty="0" smtClean="0">
                <a:solidFill>
                  <a:schemeClr val="bg1"/>
                </a:solidFill>
              </a:rPr>
              <a:t> </a:t>
            </a:r>
            <a:r>
              <a:rPr lang="de-DE" sz="2800" b="1" dirty="0" err="1" smtClean="0">
                <a:solidFill>
                  <a:schemeClr val="bg1"/>
                </a:solidFill>
              </a:rPr>
              <a:t>your</a:t>
            </a:r>
            <a:r>
              <a:rPr lang="de-DE" sz="2800" b="1" dirty="0" smtClean="0">
                <a:solidFill>
                  <a:schemeClr val="bg1"/>
                </a:solidFill>
              </a:rPr>
              <a:t> </a:t>
            </a:r>
            <a:r>
              <a:rPr lang="de-DE" sz="2800" b="1" dirty="0" err="1" smtClean="0">
                <a:solidFill>
                  <a:schemeClr val="bg1"/>
                </a:solidFill>
              </a:rPr>
              <a:t>attention</a:t>
            </a:r>
            <a:endParaRPr lang="de-DE" sz="2800" b="1" dirty="0" smtClean="0">
              <a:solidFill>
                <a:schemeClr val="bg1"/>
              </a:solidFill>
            </a:endParaRPr>
          </a:p>
          <a:p>
            <a:r>
              <a:rPr lang="de-DE" sz="2800" b="1" dirty="0" smtClean="0">
                <a:solidFill>
                  <a:schemeClr val="bg1"/>
                </a:solidFill>
              </a:rPr>
              <a:t>Eva.schulc@umit.at</a:t>
            </a:r>
            <a:endParaRPr lang="de-DE" sz="2800" b="1" dirty="0">
              <a:solidFill>
                <a:schemeClr val="bg1"/>
              </a:solidFill>
            </a:endParaRPr>
          </a:p>
        </p:txBody>
      </p:sp>
      <p:pic>
        <p:nvPicPr>
          <p:cNvPr id="1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95854" y="999754"/>
            <a:ext cx="2192329" cy="1654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7423" y="999754"/>
            <a:ext cx="2164669" cy="1654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4721" r="4035"/>
          <a:stretch/>
        </p:blipFill>
        <p:spPr bwMode="auto">
          <a:xfrm>
            <a:off x="2379671" y="999754"/>
            <a:ext cx="2316469" cy="16544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321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11"/>
          <p:cNvGrpSpPr>
            <a:grpSpLocks/>
          </p:cNvGrpSpPr>
          <p:nvPr/>
        </p:nvGrpSpPr>
        <p:grpSpPr bwMode="auto">
          <a:xfrm>
            <a:off x="0" y="0"/>
            <a:ext cx="9144000" cy="6858000"/>
            <a:chOff x="0" y="0"/>
            <a:chExt cx="9144000" cy="6858000"/>
          </a:xfrm>
        </p:grpSpPr>
        <p:pic>
          <p:nvPicPr>
            <p:cNvPr id="5" name="Picture 7" descr="Neutral Abstract 7 V1 FB"/>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 name="Rectangle 8"/>
            <p:cNvSpPr>
              <a:spLocks noChangeArrowheads="1"/>
            </p:cNvSpPr>
            <p:nvPr/>
          </p:nvSpPr>
          <p:spPr bwMode="auto">
            <a:xfrm>
              <a:off x="0" y="4376810"/>
              <a:ext cx="9144000" cy="1392238"/>
            </a:xfrm>
            <a:prstGeom prst="rect">
              <a:avLst/>
            </a:prstGeom>
            <a:solidFill>
              <a:srgbClr val="000000">
                <a:alpha val="29804"/>
              </a:srgbClr>
            </a:solidFill>
            <a:ln w="9525">
              <a:noFill/>
              <a:miter lim="800000"/>
              <a:headEnd/>
              <a:tailEnd/>
            </a:ln>
          </p:spPr>
          <p:txBody>
            <a:bodyPr wrap="none" lIns="720000" anchor="ctr"/>
            <a:lstStyle/>
            <a:p>
              <a:endParaRPr lang="de-DE" dirty="0">
                <a:solidFill>
                  <a:schemeClr val="bg1"/>
                </a:solidFill>
              </a:endParaRPr>
            </a:p>
          </p:txBody>
        </p:sp>
      </p:grpSp>
      <p:sp>
        <p:nvSpPr>
          <p:cNvPr id="2" name="Titel 1"/>
          <p:cNvSpPr>
            <a:spLocks noGrp="1"/>
          </p:cNvSpPr>
          <p:nvPr>
            <p:ph type="title"/>
          </p:nvPr>
        </p:nvSpPr>
        <p:spPr/>
        <p:txBody>
          <a:bodyPr/>
          <a:lstStyle/>
          <a:p>
            <a:endParaRPr lang="de-DE"/>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95349">
            <a:off x="619068" y="-34295"/>
            <a:ext cx="4392488" cy="6241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eck 6"/>
          <p:cNvSpPr/>
          <p:nvPr/>
        </p:nvSpPr>
        <p:spPr>
          <a:xfrm>
            <a:off x="4860032" y="4536122"/>
            <a:ext cx="4104456" cy="1231106"/>
          </a:xfrm>
          <a:prstGeom prst="rect">
            <a:avLst/>
          </a:prstGeom>
        </p:spPr>
        <p:txBody>
          <a:bodyPr wrap="square">
            <a:spAutoFit/>
          </a:bodyPr>
          <a:lstStyle/>
          <a:p>
            <a:r>
              <a:rPr lang="en-GB" sz="2000" b="1" dirty="0" smtClean="0">
                <a:solidFill>
                  <a:schemeClr val="bg1"/>
                </a:solidFill>
              </a:rPr>
              <a:t>Ass.-</a:t>
            </a:r>
            <a:r>
              <a:rPr lang="en-GB" sz="2000" b="1" dirty="0" err="1" smtClean="0">
                <a:solidFill>
                  <a:schemeClr val="bg1"/>
                </a:solidFill>
              </a:rPr>
              <a:t>Prof.</a:t>
            </a:r>
            <a:r>
              <a:rPr lang="en-GB" sz="2000" b="1" dirty="0" smtClean="0">
                <a:solidFill>
                  <a:schemeClr val="bg1"/>
                </a:solidFill>
              </a:rPr>
              <a:t> </a:t>
            </a:r>
            <a:r>
              <a:rPr lang="en-GB" sz="2000" b="1" dirty="0" err="1" smtClean="0">
                <a:solidFill>
                  <a:schemeClr val="bg1"/>
                </a:solidFill>
              </a:rPr>
              <a:t>Dr.</a:t>
            </a:r>
            <a:r>
              <a:rPr lang="en-GB" sz="2000" b="1" dirty="0" smtClean="0">
                <a:solidFill>
                  <a:schemeClr val="bg1"/>
                </a:solidFill>
              </a:rPr>
              <a:t> Eva </a:t>
            </a:r>
            <a:r>
              <a:rPr lang="en-GB" sz="2000" b="1" dirty="0" err="1" smtClean="0">
                <a:solidFill>
                  <a:schemeClr val="bg1"/>
                </a:solidFill>
              </a:rPr>
              <a:t>Schulc</a:t>
            </a:r>
            <a:r>
              <a:rPr lang="en-GB" sz="2000" b="1" dirty="0" smtClean="0">
                <a:solidFill>
                  <a:schemeClr val="bg1"/>
                </a:solidFill>
              </a:rPr>
              <a:t>  &amp; </a:t>
            </a:r>
          </a:p>
          <a:p>
            <a:r>
              <a:rPr lang="en-GB" sz="2000" b="1" dirty="0" smtClean="0">
                <a:solidFill>
                  <a:schemeClr val="bg1"/>
                </a:solidFill>
              </a:rPr>
              <a:t>Univ.-</a:t>
            </a:r>
            <a:r>
              <a:rPr lang="en-GB" sz="2000" b="1" dirty="0" err="1" smtClean="0">
                <a:solidFill>
                  <a:schemeClr val="bg1"/>
                </a:solidFill>
              </a:rPr>
              <a:t>Prof.</a:t>
            </a:r>
            <a:r>
              <a:rPr lang="en-GB" sz="2000" b="1" dirty="0" smtClean="0">
                <a:solidFill>
                  <a:schemeClr val="bg1"/>
                </a:solidFill>
              </a:rPr>
              <a:t> Christa Them</a:t>
            </a:r>
            <a:r>
              <a:rPr lang="en-GB" sz="2000" b="1" baseline="30000" dirty="0" smtClean="0">
                <a:solidFill>
                  <a:schemeClr val="bg1"/>
                </a:solidFill>
              </a:rPr>
              <a:t> </a:t>
            </a:r>
          </a:p>
          <a:p>
            <a:r>
              <a:rPr lang="en-GB" sz="2000" b="1" dirty="0" smtClean="0">
                <a:solidFill>
                  <a:schemeClr val="bg1"/>
                </a:solidFill>
              </a:rPr>
              <a:t>UMIT - </a:t>
            </a:r>
            <a:r>
              <a:rPr lang="de-DE" sz="1400" b="1" dirty="0" smtClean="0">
                <a:solidFill>
                  <a:schemeClr val="bg1"/>
                </a:solidFill>
              </a:rPr>
              <a:t>Institute </a:t>
            </a:r>
            <a:r>
              <a:rPr lang="de-DE" sz="1400" b="1" dirty="0" err="1">
                <a:solidFill>
                  <a:schemeClr val="bg1"/>
                </a:solidFill>
              </a:rPr>
              <a:t>of</a:t>
            </a:r>
            <a:r>
              <a:rPr lang="de-DE" sz="1400" b="1" dirty="0">
                <a:solidFill>
                  <a:schemeClr val="bg1"/>
                </a:solidFill>
              </a:rPr>
              <a:t> Nursing Science &amp; Institute </a:t>
            </a:r>
            <a:r>
              <a:rPr lang="de-DE" sz="1400" b="1" dirty="0" err="1">
                <a:solidFill>
                  <a:schemeClr val="bg1"/>
                </a:solidFill>
              </a:rPr>
              <a:t>of</a:t>
            </a:r>
            <a:r>
              <a:rPr lang="de-DE" sz="1400" b="1" dirty="0">
                <a:solidFill>
                  <a:schemeClr val="bg1"/>
                </a:solidFill>
              </a:rPr>
              <a:t> </a:t>
            </a:r>
            <a:r>
              <a:rPr lang="de-DE" sz="1400" b="1" dirty="0" err="1">
                <a:solidFill>
                  <a:schemeClr val="bg1"/>
                </a:solidFill>
              </a:rPr>
              <a:t>Gerontology</a:t>
            </a:r>
            <a:r>
              <a:rPr lang="de-DE" sz="1400" b="1" dirty="0">
                <a:solidFill>
                  <a:schemeClr val="bg1"/>
                </a:solidFill>
              </a:rPr>
              <a:t> </a:t>
            </a:r>
            <a:r>
              <a:rPr lang="de-DE" sz="1400" b="1" dirty="0" err="1">
                <a:solidFill>
                  <a:schemeClr val="bg1"/>
                </a:solidFill>
              </a:rPr>
              <a:t>and</a:t>
            </a:r>
            <a:r>
              <a:rPr lang="de-DE" sz="1400" b="1" dirty="0">
                <a:solidFill>
                  <a:schemeClr val="bg1"/>
                </a:solidFill>
              </a:rPr>
              <a:t> </a:t>
            </a:r>
            <a:r>
              <a:rPr lang="en-GB" sz="1400" b="1" dirty="0">
                <a:solidFill>
                  <a:schemeClr val="bg1"/>
                </a:solidFill>
              </a:rPr>
              <a:t>Demographic </a:t>
            </a:r>
            <a:r>
              <a:rPr lang="en-GB" sz="1400" b="1" dirty="0" smtClean="0">
                <a:solidFill>
                  <a:schemeClr val="bg1"/>
                </a:solidFill>
              </a:rPr>
              <a:t>Developments</a:t>
            </a:r>
            <a:endParaRPr lang="en-GB" sz="1400" b="1" dirty="0">
              <a:solidFill>
                <a:schemeClr val="bg1"/>
              </a:solidFill>
            </a:endParaRPr>
          </a:p>
        </p:txBody>
      </p:sp>
      <p:pic>
        <p:nvPicPr>
          <p:cNvPr id="8" name="Picture 2" descr="Datei:Umit logo.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604" t="10301" r="17680" b="10795"/>
          <a:stretch/>
        </p:blipFill>
        <p:spPr bwMode="auto">
          <a:xfrm>
            <a:off x="6228184" y="-8038"/>
            <a:ext cx="2915817" cy="25207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048614"/>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f der gleichen Seite des Rechtecks liegende Ecken abrunden 19"/>
          <p:cNvSpPr>
            <a:spLocks noChangeArrowheads="1"/>
          </p:cNvSpPr>
          <p:nvPr/>
        </p:nvSpPr>
        <p:spPr bwMode="gray">
          <a:xfrm>
            <a:off x="683569" y="109538"/>
            <a:ext cx="8280920" cy="420687"/>
          </a:xfrm>
          <a:custGeom>
            <a:avLst/>
            <a:gdLst>
              <a:gd name="T0" fmla="*/ 2147483647 w 1833563"/>
              <a:gd name="T1" fmla="*/ 215968 h 420370"/>
              <a:gd name="T2" fmla="*/ 2147483647 w 1833563"/>
              <a:gd name="T3" fmla="*/ 431933 h 420370"/>
              <a:gd name="T4" fmla="*/ 0 w 1833563"/>
              <a:gd name="T5" fmla="*/ 215968 h 420370"/>
              <a:gd name="T6" fmla="*/ 2147483647 w 1833563"/>
              <a:gd name="T7" fmla="*/ 0 h 420370"/>
              <a:gd name="T8" fmla="*/ 0 60000 65536"/>
              <a:gd name="T9" fmla="*/ 5898240 60000 65536"/>
              <a:gd name="T10" fmla="*/ 11796480 60000 65536"/>
              <a:gd name="T11" fmla="*/ 17694720 60000 65536"/>
              <a:gd name="T12" fmla="*/ 26810 w 1833563"/>
              <a:gd name="T13" fmla="*/ 26810 h 420370"/>
              <a:gd name="T14" fmla="*/ 1806753 w 1833563"/>
              <a:gd name="T15" fmla="*/ 420370 h 420370"/>
            </a:gdLst>
            <a:ahLst/>
            <a:cxnLst>
              <a:cxn ang="T8">
                <a:pos x="T0" y="T1"/>
              </a:cxn>
              <a:cxn ang="T9">
                <a:pos x="T2" y="T3"/>
              </a:cxn>
              <a:cxn ang="T10">
                <a:pos x="T4" y="T5"/>
              </a:cxn>
              <a:cxn ang="T11">
                <a:pos x="T6" y="T7"/>
              </a:cxn>
            </a:cxnLst>
            <a:rect l="T12" t="T13" r="T14" b="T15"/>
            <a:pathLst>
              <a:path w="1833563" h="420370">
                <a:moveTo>
                  <a:pt x="91536" y="0"/>
                </a:moveTo>
                <a:lnTo>
                  <a:pt x="1742027" y="0"/>
                </a:lnTo>
                <a:lnTo>
                  <a:pt x="1742026" y="0"/>
                </a:lnTo>
                <a:cubicBezTo>
                  <a:pt x="1792580" y="0"/>
                  <a:pt x="1833563" y="40982"/>
                  <a:pt x="1833563" y="91536"/>
                </a:cubicBezTo>
                <a:lnTo>
                  <a:pt x="1833563" y="420370"/>
                </a:lnTo>
                <a:lnTo>
                  <a:pt x="0" y="420370"/>
                </a:lnTo>
                <a:lnTo>
                  <a:pt x="0" y="91536"/>
                </a:lnTo>
                <a:cubicBezTo>
                  <a:pt x="0" y="40982"/>
                  <a:pt x="40982" y="0"/>
                  <a:pt x="91535" y="0"/>
                </a:cubicBezTo>
                <a:lnTo>
                  <a:pt x="91536" y="0"/>
                </a:lnTo>
                <a:close/>
              </a:path>
            </a:pathLst>
          </a:custGeom>
          <a:solidFill>
            <a:srgbClr val="336699"/>
          </a:solidFill>
          <a:ln>
            <a:noFill/>
          </a:ln>
          <a:effectLst>
            <a:outerShdw dist="17961" dir="18900000" algn="ctr" rotWithShape="0">
              <a:srgbClr val="000000">
                <a:alpha val="31000"/>
              </a:srgbClr>
            </a:outerShdw>
          </a:effectLst>
          <a:extLst>
            <a:ext uri="{91240B29-F687-4F45-9708-019B960494DF}">
              <a14:hiddenLine xmlns:a14="http://schemas.microsoft.com/office/drawing/2010/main" w="12700" algn="ctr">
                <a:solidFill>
                  <a:srgbClr val="000000"/>
                </a:solidFill>
                <a:round/>
                <a:headEnd/>
                <a:tailEnd/>
              </a14:hiddenLine>
            </a:ext>
          </a:extLst>
        </p:spPr>
        <p:txBody>
          <a:bodyPr bIns="36000" anchor="ctr"/>
          <a:lstStyle>
            <a:lvl1pPr eaLnBrk="0" hangingPunct="0">
              <a:spcBef>
                <a:spcPct val="20000"/>
              </a:spcBef>
              <a:buFont typeface="Wingdings" pitchFamily="2" charset="2"/>
              <a:buChar char="§"/>
              <a:defRPr sz="3200">
                <a:solidFill>
                  <a:schemeClr val="tx1"/>
                </a:solidFill>
                <a:latin typeface="Calibri" pitchFamily="34" charset="0"/>
              </a:defRPr>
            </a:lvl1pPr>
            <a:lvl2pPr marL="742950" indent="-285750" eaLnBrk="0" hangingPunct="0">
              <a:spcBef>
                <a:spcPct val="20000"/>
              </a:spcBef>
              <a:buFont typeface="Symbol" pitchFamily="18" charset="2"/>
              <a:buChar char="-"/>
              <a:defRPr sz="2800">
                <a:solidFill>
                  <a:schemeClr val="tx1"/>
                </a:solidFill>
                <a:latin typeface="Calibri" pitchFamily="34" charset="0"/>
              </a:defRPr>
            </a:lvl2pPr>
            <a:lvl3pPr marL="1143000" indent="-228600" eaLnBrk="0" hangingPunct="0">
              <a:spcBef>
                <a:spcPct val="20000"/>
              </a:spcBef>
              <a:buFont typeface="Wingdings" pitchFamily="2" charset="2"/>
              <a:buChar char="§"/>
              <a:defRPr sz="2400">
                <a:solidFill>
                  <a:schemeClr val="tx1"/>
                </a:solidFill>
                <a:latin typeface="Calibri" pitchFamily="34" charset="0"/>
              </a:defRPr>
            </a:lvl3pPr>
            <a:lvl4pPr marL="1600200" indent="-228600" eaLnBrk="0" hangingPunct="0">
              <a:spcBef>
                <a:spcPct val="20000"/>
              </a:spcBef>
              <a:buFont typeface="Symbol" pitchFamily="18" charset="2"/>
              <a:buChar char="-"/>
              <a:defRPr sz="2000">
                <a:solidFill>
                  <a:schemeClr val="tx1"/>
                </a:solidFill>
                <a:latin typeface="Calibri" pitchFamily="34" charset="0"/>
              </a:defRPr>
            </a:lvl4pPr>
            <a:lvl5pPr marL="2057400" indent="-228600" eaLnBrk="0" hangingPunct="0">
              <a:spcBef>
                <a:spcPct val="20000"/>
              </a:spcBef>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Wingdings" pitchFamily="2" charset="2"/>
              <a:buChar char="§"/>
              <a:defRPr sz="2000">
                <a:solidFill>
                  <a:schemeClr val="tx1"/>
                </a:solidFill>
                <a:latin typeface="Calibri" pitchFamily="34" charset="0"/>
              </a:defRPr>
            </a:lvl9pPr>
          </a:lstStyle>
          <a:p>
            <a:pPr eaLnBrk="1" hangingPunct="1">
              <a:spcBef>
                <a:spcPct val="0"/>
              </a:spcBef>
              <a:buFontTx/>
              <a:buNone/>
            </a:pPr>
            <a:r>
              <a:rPr lang="de-DE" altLang="de-DE" sz="1400" b="1" dirty="0" smtClean="0">
                <a:solidFill>
                  <a:srgbClr val="FFFFFF"/>
                </a:solidFill>
              </a:rPr>
              <a:t>References </a:t>
            </a:r>
            <a:endParaRPr lang="de-DE" altLang="de-DE" sz="1400" b="1" dirty="0">
              <a:solidFill>
                <a:srgbClr val="FFFFFF"/>
              </a:solidFill>
            </a:endParaRPr>
          </a:p>
        </p:txBody>
      </p:sp>
      <p:sp>
        <p:nvSpPr>
          <p:cNvPr id="5" name="Rechteck 4"/>
          <p:cNvSpPr/>
          <p:nvPr/>
        </p:nvSpPr>
        <p:spPr>
          <a:xfrm>
            <a:off x="203870" y="530225"/>
            <a:ext cx="8568952" cy="5816977"/>
          </a:xfrm>
          <a:prstGeom prst="rect">
            <a:avLst/>
          </a:prstGeom>
        </p:spPr>
        <p:txBody>
          <a:bodyPr wrap="square">
            <a:spAutoFit/>
          </a:bodyPr>
          <a:lstStyle/>
          <a:p>
            <a:pPr>
              <a:tabLst>
                <a:tab pos="447675" algn="l"/>
              </a:tabLst>
            </a:pPr>
            <a:r>
              <a:rPr lang="de-DE" sz="1200" dirty="0"/>
              <a:t>3.	European Innovation </a:t>
            </a:r>
            <a:r>
              <a:rPr lang="de-DE" sz="1200" dirty="0" err="1"/>
              <a:t>Partnership</a:t>
            </a:r>
            <a:r>
              <a:rPr lang="de-DE" sz="1200" dirty="0"/>
              <a:t> on </a:t>
            </a:r>
            <a:r>
              <a:rPr lang="de-DE" sz="1200" dirty="0" err="1"/>
              <a:t>Active</a:t>
            </a:r>
            <a:r>
              <a:rPr lang="de-DE" sz="1200" dirty="0"/>
              <a:t> </a:t>
            </a:r>
            <a:r>
              <a:rPr lang="de-DE" sz="1200" dirty="0" err="1"/>
              <a:t>and</a:t>
            </a:r>
            <a:r>
              <a:rPr lang="de-DE" sz="1200" dirty="0"/>
              <a:t> </a:t>
            </a:r>
            <a:r>
              <a:rPr lang="de-DE" sz="1200" dirty="0" err="1"/>
              <a:t>Healthy</a:t>
            </a:r>
            <a:r>
              <a:rPr lang="de-DE" sz="1200" dirty="0"/>
              <a:t> </a:t>
            </a:r>
            <a:r>
              <a:rPr lang="de-DE" sz="1200" dirty="0" err="1"/>
              <a:t>Ageing</a:t>
            </a:r>
            <a:r>
              <a:rPr lang="de-DE" sz="1200" dirty="0"/>
              <a:t> (2014) </a:t>
            </a:r>
            <a:r>
              <a:rPr lang="de-DE" sz="1200" dirty="0" err="1"/>
              <a:t>Prevention</a:t>
            </a:r>
            <a:r>
              <a:rPr lang="de-DE" sz="1200" dirty="0"/>
              <a:t> </a:t>
            </a:r>
            <a:r>
              <a:rPr lang="de-DE" sz="1200" dirty="0" err="1"/>
              <a:t>and</a:t>
            </a:r>
            <a:r>
              <a:rPr lang="de-DE" sz="1200" dirty="0"/>
              <a:t> </a:t>
            </a:r>
            <a:r>
              <a:rPr lang="de-DE" sz="1200" dirty="0" err="1"/>
              <a:t>early</a:t>
            </a:r>
            <a:r>
              <a:rPr lang="de-DE" sz="1200" dirty="0"/>
              <a:t> </a:t>
            </a:r>
            <a:r>
              <a:rPr lang="de-DE" sz="1200" dirty="0" err="1"/>
              <a:t>diagnosis</a:t>
            </a:r>
            <a:r>
              <a:rPr lang="de-DE" sz="1200" dirty="0"/>
              <a:t> </a:t>
            </a:r>
            <a:r>
              <a:rPr lang="de-DE" sz="1200" dirty="0" err="1"/>
              <a:t>of</a:t>
            </a:r>
            <a:r>
              <a:rPr lang="de-DE" sz="1200" dirty="0"/>
              <a:t> </a:t>
            </a:r>
            <a:r>
              <a:rPr lang="de-DE" sz="1200" dirty="0" err="1"/>
              <a:t>frailty</a:t>
            </a:r>
            <a:r>
              <a:rPr lang="de-DE" sz="1200" dirty="0"/>
              <a:t> </a:t>
            </a:r>
            <a:r>
              <a:rPr lang="de-DE" sz="1200" dirty="0" err="1"/>
              <a:t>and</a:t>
            </a:r>
            <a:r>
              <a:rPr lang="de-DE" sz="1200" dirty="0"/>
              <a:t> </a:t>
            </a:r>
            <a:r>
              <a:rPr lang="de-DE" sz="1200" dirty="0" smtClean="0"/>
              <a:t>	</a:t>
            </a:r>
            <a:r>
              <a:rPr lang="de-DE" sz="1200" dirty="0" err="1" smtClean="0"/>
              <a:t>functional</a:t>
            </a:r>
            <a:r>
              <a:rPr lang="de-DE" sz="1200" dirty="0" smtClean="0"/>
              <a:t> </a:t>
            </a:r>
            <a:r>
              <a:rPr lang="de-DE" sz="1200" dirty="0" err="1"/>
              <a:t>decline</a:t>
            </a:r>
            <a:r>
              <a:rPr lang="de-DE" sz="1200" dirty="0"/>
              <a:t>, </a:t>
            </a:r>
            <a:r>
              <a:rPr lang="de-DE" sz="1200" dirty="0" err="1"/>
              <a:t>both</a:t>
            </a:r>
            <a:r>
              <a:rPr lang="de-DE" sz="1200" dirty="0"/>
              <a:t> </a:t>
            </a:r>
            <a:r>
              <a:rPr lang="de-DE" sz="1200" dirty="0" err="1"/>
              <a:t>physically</a:t>
            </a:r>
            <a:r>
              <a:rPr lang="de-DE" sz="1200" dirty="0"/>
              <a:t> </a:t>
            </a:r>
            <a:r>
              <a:rPr lang="de-DE" sz="1200" dirty="0" err="1"/>
              <a:t>and</a:t>
            </a:r>
            <a:r>
              <a:rPr lang="de-DE" sz="1200" dirty="0"/>
              <a:t> </a:t>
            </a:r>
            <a:r>
              <a:rPr lang="de-DE" sz="1200" dirty="0" err="1"/>
              <a:t>cognitive</a:t>
            </a:r>
            <a:r>
              <a:rPr lang="de-DE" sz="1200" dirty="0"/>
              <a:t>, in </a:t>
            </a:r>
            <a:r>
              <a:rPr lang="de-DE" sz="1200" dirty="0" err="1"/>
              <a:t>older</a:t>
            </a:r>
            <a:r>
              <a:rPr lang="de-DE" sz="1200" dirty="0"/>
              <a:t> </a:t>
            </a:r>
            <a:r>
              <a:rPr lang="de-DE" sz="1200" dirty="0" err="1"/>
              <a:t>people</a:t>
            </a:r>
            <a:r>
              <a:rPr lang="de-DE" sz="1200" dirty="0"/>
              <a:t> (European </a:t>
            </a:r>
            <a:r>
              <a:rPr lang="de-DE" sz="1200" dirty="0" err="1"/>
              <a:t>Commission</a:t>
            </a:r>
            <a:r>
              <a:rPr lang="de-DE" sz="1200" dirty="0"/>
              <a:t>). </a:t>
            </a:r>
            <a:r>
              <a:rPr lang="de-DE" sz="1200" dirty="0" err="1"/>
              <a:t>first</a:t>
            </a:r>
            <a:r>
              <a:rPr lang="de-DE" sz="1200" dirty="0"/>
              <a:t> </a:t>
            </a:r>
            <a:r>
              <a:rPr lang="de-DE" sz="1200" dirty="0" err="1"/>
              <a:t>Available</a:t>
            </a:r>
            <a:r>
              <a:rPr lang="de-DE" sz="1200" dirty="0"/>
              <a:t> at: </a:t>
            </a:r>
            <a:r>
              <a:rPr lang="de-DE" sz="1200" dirty="0" smtClean="0"/>
              <a:t>	http</a:t>
            </a:r>
            <a:r>
              <a:rPr lang="de-DE" sz="1200" dirty="0"/>
              <a:t>://ec.europa.eu/research/innovation-union/pdf/active-healthy-ageing/gp_a3.pdf [</a:t>
            </a:r>
            <a:r>
              <a:rPr lang="de-DE" sz="1200" dirty="0" err="1"/>
              <a:t>Accessed</a:t>
            </a:r>
            <a:r>
              <a:rPr lang="de-DE" sz="1200" dirty="0"/>
              <a:t> June 5, 2015].</a:t>
            </a:r>
          </a:p>
          <a:p>
            <a:pPr>
              <a:tabLst>
                <a:tab pos="447675" algn="l"/>
              </a:tabLst>
            </a:pPr>
            <a:r>
              <a:rPr lang="de-DE" sz="1200" dirty="0"/>
              <a:t>8.	</a:t>
            </a:r>
            <a:r>
              <a:rPr lang="de-DE" sz="1200" dirty="0" err="1"/>
              <a:t>Hoogerduijn</a:t>
            </a:r>
            <a:r>
              <a:rPr lang="de-DE" sz="1200" dirty="0"/>
              <a:t> JG, </a:t>
            </a:r>
            <a:r>
              <a:rPr lang="de-DE" sz="1200" dirty="0" err="1"/>
              <a:t>Schuurmans</a:t>
            </a:r>
            <a:r>
              <a:rPr lang="de-DE" sz="1200" dirty="0"/>
              <a:t> MJ, </a:t>
            </a:r>
            <a:r>
              <a:rPr lang="de-DE" sz="1200" dirty="0" err="1"/>
              <a:t>Duijnstee</a:t>
            </a:r>
            <a:r>
              <a:rPr lang="de-DE" sz="1200" dirty="0"/>
              <a:t> MSH, de </a:t>
            </a:r>
            <a:r>
              <a:rPr lang="de-DE" sz="1200" dirty="0" err="1"/>
              <a:t>Rooij</a:t>
            </a:r>
            <a:r>
              <a:rPr lang="de-DE" sz="1200" dirty="0"/>
              <a:t> SE, </a:t>
            </a:r>
            <a:r>
              <a:rPr lang="de-DE" sz="1200" dirty="0" err="1"/>
              <a:t>Grypdonck</a:t>
            </a:r>
            <a:r>
              <a:rPr lang="de-DE" sz="1200" dirty="0"/>
              <a:t> MFH (2006) A </a:t>
            </a:r>
            <a:r>
              <a:rPr lang="de-DE" sz="1200" dirty="0" err="1"/>
              <a:t>systematic</a:t>
            </a:r>
            <a:r>
              <a:rPr lang="de-DE" sz="1200" dirty="0"/>
              <a:t> </a:t>
            </a:r>
            <a:r>
              <a:rPr lang="de-DE" sz="1200" dirty="0" err="1"/>
              <a:t>review</a:t>
            </a:r>
            <a:r>
              <a:rPr lang="de-DE" sz="1200" dirty="0"/>
              <a:t> </a:t>
            </a:r>
            <a:r>
              <a:rPr lang="de-DE" sz="1200" dirty="0" err="1"/>
              <a:t>of</a:t>
            </a:r>
            <a:r>
              <a:rPr lang="de-DE" sz="1200" dirty="0"/>
              <a:t> </a:t>
            </a:r>
            <a:r>
              <a:rPr lang="de-DE" sz="1200" dirty="0" err="1"/>
              <a:t>predictors</a:t>
            </a:r>
            <a:r>
              <a:rPr lang="de-DE" sz="1200" dirty="0"/>
              <a:t> </a:t>
            </a:r>
            <a:r>
              <a:rPr lang="de-DE" sz="1200" dirty="0" smtClean="0"/>
              <a:t>	</a:t>
            </a:r>
            <a:r>
              <a:rPr lang="de-DE" sz="1200" dirty="0" err="1" smtClean="0"/>
              <a:t>and</a:t>
            </a:r>
            <a:r>
              <a:rPr lang="de-DE" sz="1200" dirty="0" smtClean="0"/>
              <a:t> </a:t>
            </a:r>
            <a:r>
              <a:rPr lang="de-DE" sz="1200" dirty="0" err="1"/>
              <a:t>screening</a:t>
            </a:r>
            <a:r>
              <a:rPr lang="de-DE" sz="1200" dirty="0"/>
              <a:t> </a:t>
            </a:r>
            <a:r>
              <a:rPr lang="de-DE" sz="1200" dirty="0" err="1"/>
              <a:t>instruments</a:t>
            </a:r>
            <a:r>
              <a:rPr lang="de-DE" sz="1200" dirty="0"/>
              <a:t> </a:t>
            </a:r>
            <a:r>
              <a:rPr lang="de-DE" sz="1200" dirty="0" err="1"/>
              <a:t>to</a:t>
            </a:r>
            <a:r>
              <a:rPr lang="de-DE" sz="1200" dirty="0"/>
              <a:t> </a:t>
            </a:r>
            <a:r>
              <a:rPr lang="de-DE" sz="1200" dirty="0" err="1"/>
              <a:t>identify</a:t>
            </a:r>
            <a:r>
              <a:rPr lang="de-DE" sz="1200" dirty="0"/>
              <a:t> </a:t>
            </a:r>
            <a:r>
              <a:rPr lang="de-DE" sz="1200" dirty="0" err="1"/>
              <a:t>older</a:t>
            </a:r>
            <a:r>
              <a:rPr lang="de-DE" sz="1200" dirty="0"/>
              <a:t> </a:t>
            </a:r>
            <a:r>
              <a:rPr lang="de-DE" sz="1200" dirty="0" err="1"/>
              <a:t>hospitalized</a:t>
            </a:r>
            <a:r>
              <a:rPr lang="de-DE" sz="1200" dirty="0"/>
              <a:t> </a:t>
            </a:r>
            <a:r>
              <a:rPr lang="de-DE" sz="1200" dirty="0" err="1"/>
              <a:t>patients</a:t>
            </a:r>
            <a:r>
              <a:rPr lang="de-DE" sz="1200" dirty="0"/>
              <a:t> at </a:t>
            </a:r>
            <a:r>
              <a:rPr lang="de-DE" sz="1200" dirty="0" err="1"/>
              <a:t>risk</a:t>
            </a:r>
            <a:r>
              <a:rPr lang="de-DE" sz="1200" dirty="0"/>
              <a:t> </a:t>
            </a:r>
            <a:r>
              <a:rPr lang="de-DE" sz="1200" dirty="0" err="1"/>
              <a:t>for</a:t>
            </a:r>
            <a:r>
              <a:rPr lang="de-DE" sz="1200" dirty="0"/>
              <a:t> </a:t>
            </a:r>
            <a:r>
              <a:rPr lang="de-DE" sz="1200" dirty="0" err="1"/>
              <a:t>functional</a:t>
            </a:r>
            <a:r>
              <a:rPr lang="de-DE" sz="1200" dirty="0"/>
              <a:t> </a:t>
            </a:r>
            <a:r>
              <a:rPr lang="de-DE" sz="1200" dirty="0" err="1"/>
              <a:t>decline</a:t>
            </a:r>
            <a:r>
              <a:rPr lang="de-DE" sz="1200" dirty="0"/>
              <a:t>. J </a:t>
            </a:r>
            <a:r>
              <a:rPr lang="de-DE" sz="1200" dirty="0" err="1"/>
              <a:t>Clin</a:t>
            </a:r>
            <a:r>
              <a:rPr lang="de-DE" sz="1200" dirty="0"/>
              <a:t> Nurs 16(1):46–57.</a:t>
            </a:r>
          </a:p>
          <a:p>
            <a:pPr>
              <a:tabLst>
                <a:tab pos="447675" algn="l"/>
              </a:tabLst>
            </a:pPr>
            <a:r>
              <a:rPr lang="de-DE" sz="1200" dirty="0"/>
              <a:t>9. 	Gill TM, </a:t>
            </a:r>
            <a:r>
              <a:rPr lang="de-DE" sz="1200" dirty="0" err="1"/>
              <a:t>Allore</a:t>
            </a:r>
            <a:r>
              <a:rPr lang="de-DE" sz="1200" dirty="0"/>
              <a:t> H, </a:t>
            </a:r>
            <a:r>
              <a:rPr lang="de-DE" sz="1200" dirty="0" err="1"/>
              <a:t>Holford</a:t>
            </a:r>
            <a:r>
              <a:rPr lang="de-DE" sz="1200" dirty="0"/>
              <a:t> T, Guo Z (2004) </a:t>
            </a:r>
            <a:r>
              <a:rPr lang="de-DE" sz="1200" dirty="0" err="1"/>
              <a:t>Hospitalization</a:t>
            </a:r>
            <a:r>
              <a:rPr lang="de-DE" sz="1200" dirty="0"/>
              <a:t>, </a:t>
            </a:r>
            <a:r>
              <a:rPr lang="de-DE" sz="1200" dirty="0" err="1"/>
              <a:t>Restricted</a:t>
            </a:r>
            <a:r>
              <a:rPr lang="de-DE" sz="1200" dirty="0"/>
              <a:t> </a:t>
            </a:r>
            <a:r>
              <a:rPr lang="de-DE" sz="1200" dirty="0" err="1"/>
              <a:t>Activity</a:t>
            </a:r>
            <a:r>
              <a:rPr lang="de-DE" sz="1200" dirty="0"/>
              <a:t>, </a:t>
            </a:r>
            <a:r>
              <a:rPr lang="de-DE" sz="1200" dirty="0" err="1"/>
              <a:t>and</a:t>
            </a:r>
            <a:r>
              <a:rPr lang="de-DE" sz="1200" dirty="0"/>
              <a:t> </a:t>
            </a:r>
            <a:r>
              <a:rPr lang="de-DE" sz="1200" dirty="0" err="1"/>
              <a:t>the</a:t>
            </a:r>
            <a:r>
              <a:rPr lang="de-DE" sz="1200" dirty="0"/>
              <a:t> Development </a:t>
            </a:r>
            <a:r>
              <a:rPr lang="de-DE" sz="1200" dirty="0" err="1"/>
              <a:t>of</a:t>
            </a:r>
            <a:r>
              <a:rPr lang="de-DE" sz="1200" dirty="0"/>
              <a:t> </a:t>
            </a:r>
            <a:r>
              <a:rPr lang="de-DE" sz="1200" dirty="0" err="1"/>
              <a:t>Disability</a:t>
            </a:r>
            <a:r>
              <a:rPr lang="de-DE" sz="1200" dirty="0"/>
              <a:t> </a:t>
            </a:r>
            <a:r>
              <a:rPr lang="de-DE" sz="1200" dirty="0" err="1"/>
              <a:t>Among</a:t>
            </a:r>
            <a:r>
              <a:rPr lang="de-DE" sz="1200" dirty="0"/>
              <a:t> </a:t>
            </a:r>
            <a:r>
              <a:rPr lang="de-DE" sz="1200" dirty="0" smtClean="0"/>
              <a:t>	</a:t>
            </a:r>
            <a:r>
              <a:rPr lang="de-DE" sz="1200" dirty="0" err="1" smtClean="0"/>
              <a:t>Older</a:t>
            </a:r>
            <a:r>
              <a:rPr lang="de-DE" sz="1200" dirty="0" smtClean="0"/>
              <a:t> </a:t>
            </a:r>
            <a:r>
              <a:rPr lang="de-DE" sz="1200" dirty="0" err="1"/>
              <a:t>Persons</a:t>
            </a:r>
            <a:r>
              <a:rPr lang="de-DE" sz="1200" dirty="0"/>
              <a:t>. JAMA 292(17):2115–2124.</a:t>
            </a:r>
          </a:p>
          <a:p>
            <a:pPr>
              <a:tabLst>
                <a:tab pos="447675" algn="l"/>
              </a:tabLst>
            </a:pPr>
            <a:r>
              <a:rPr lang="de-DE" sz="1200" dirty="0"/>
              <a:t>10. 	Boyd C, Ricks M, Fried LP, </a:t>
            </a:r>
            <a:r>
              <a:rPr lang="de-DE" sz="1200" dirty="0" err="1"/>
              <a:t>Guralnik</a:t>
            </a:r>
            <a:r>
              <a:rPr lang="de-DE" sz="1200" dirty="0"/>
              <a:t> JM, Xue Q-L (2009) </a:t>
            </a:r>
            <a:r>
              <a:rPr lang="de-DE" sz="1200" dirty="0" err="1"/>
              <a:t>Functional</a:t>
            </a:r>
            <a:r>
              <a:rPr lang="de-DE" sz="1200" dirty="0"/>
              <a:t> </a:t>
            </a:r>
            <a:r>
              <a:rPr lang="de-DE" sz="1200" dirty="0" err="1"/>
              <a:t>Decline</a:t>
            </a:r>
            <a:r>
              <a:rPr lang="de-DE" sz="1200" dirty="0"/>
              <a:t> </a:t>
            </a:r>
            <a:r>
              <a:rPr lang="de-DE" sz="1200" dirty="0" err="1"/>
              <a:t>and</a:t>
            </a:r>
            <a:r>
              <a:rPr lang="de-DE" sz="1200" dirty="0"/>
              <a:t> </a:t>
            </a:r>
            <a:r>
              <a:rPr lang="de-DE" sz="1200" dirty="0" err="1"/>
              <a:t>Recovery</a:t>
            </a:r>
            <a:r>
              <a:rPr lang="de-DE" sz="1200" dirty="0"/>
              <a:t> </a:t>
            </a:r>
            <a:r>
              <a:rPr lang="de-DE" sz="1200" dirty="0" err="1"/>
              <a:t>of</a:t>
            </a:r>
            <a:r>
              <a:rPr lang="de-DE" sz="1200" dirty="0"/>
              <a:t> </a:t>
            </a:r>
            <a:r>
              <a:rPr lang="de-DE" sz="1200" dirty="0" err="1"/>
              <a:t>Activities</a:t>
            </a:r>
            <a:r>
              <a:rPr lang="de-DE" sz="1200" dirty="0"/>
              <a:t> </a:t>
            </a:r>
            <a:r>
              <a:rPr lang="de-DE" sz="1200" dirty="0" err="1"/>
              <a:t>of</a:t>
            </a:r>
            <a:r>
              <a:rPr lang="de-DE" sz="1200" dirty="0"/>
              <a:t> Daily Living in </a:t>
            </a:r>
            <a:r>
              <a:rPr lang="de-DE" sz="1200" dirty="0" smtClean="0"/>
              <a:t>	</a:t>
            </a:r>
            <a:r>
              <a:rPr lang="de-DE" sz="1200" dirty="0" err="1" smtClean="0"/>
              <a:t>Hospitalized</a:t>
            </a:r>
            <a:r>
              <a:rPr lang="de-DE" sz="1200" dirty="0"/>
              <a:t>, </a:t>
            </a:r>
            <a:r>
              <a:rPr lang="de-DE" sz="1200" dirty="0" err="1"/>
              <a:t>Disabled</a:t>
            </a:r>
            <a:r>
              <a:rPr lang="de-DE" sz="1200" dirty="0"/>
              <a:t> </a:t>
            </a:r>
            <a:r>
              <a:rPr lang="de-DE" sz="1200" dirty="0" err="1"/>
              <a:t>Older</a:t>
            </a:r>
            <a:r>
              <a:rPr lang="de-DE" sz="1200" dirty="0"/>
              <a:t> Women: The </a:t>
            </a:r>
            <a:r>
              <a:rPr lang="de-DE" sz="1200" dirty="0" err="1"/>
              <a:t>Women’s</a:t>
            </a:r>
            <a:r>
              <a:rPr lang="de-DE" sz="1200" dirty="0"/>
              <a:t> </a:t>
            </a:r>
            <a:r>
              <a:rPr lang="de-DE" sz="1200" dirty="0" err="1"/>
              <a:t>Health</a:t>
            </a:r>
            <a:r>
              <a:rPr lang="de-DE" sz="1200" dirty="0"/>
              <a:t> </a:t>
            </a:r>
            <a:r>
              <a:rPr lang="de-DE" sz="1200" dirty="0" err="1"/>
              <a:t>and</a:t>
            </a:r>
            <a:r>
              <a:rPr lang="de-DE" sz="1200" dirty="0"/>
              <a:t> </a:t>
            </a:r>
            <a:r>
              <a:rPr lang="de-DE" sz="1200" dirty="0" err="1"/>
              <a:t>Aging</a:t>
            </a:r>
            <a:r>
              <a:rPr lang="de-DE" sz="1200" dirty="0"/>
              <a:t> Study I. J Am </a:t>
            </a:r>
            <a:r>
              <a:rPr lang="de-DE" sz="1200" dirty="0" err="1"/>
              <a:t>Geriatr</a:t>
            </a:r>
            <a:r>
              <a:rPr lang="de-DE" sz="1200" dirty="0"/>
              <a:t> </a:t>
            </a:r>
            <a:r>
              <a:rPr lang="de-DE" sz="1200" dirty="0" err="1"/>
              <a:t>Soc</a:t>
            </a:r>
            <a:r>
              <a:rPr lang="de-DE" sz="1200" dirty="0"/>
              <a:t> 57:1757–1766.</a:t>
            </a:r>
          </a:p>
          <a:p>
            <a:pPr>
              <a:tabLst>
                <a:tab pos="447675" algn="l"/>
              </a:tabLst>
            </a:pPr>
            <a:r>
              <a:rPr lang="de-DE" sz="1200" dirty="0"/>
              <a:t>11. 	</a:t>
            </a:r>
            <a:r>
              <a:rPr lang="de-DE" sz="1200" dirty="0" err="1"/>
              <a:t>Hartigan</a:t>
            </a:r>
            <a:r>
              <a:rPr lang="de-DE" sz="1200" dirty="0"/>
              <a:t> I (2007) A </a:t>
            </a:r>
            <a:r>
              <a:rPr lang="de-DE" sz="1200" dirty="0" err="1"/>
              <a:t>comparative</a:t>
            </a:r>
            <a:r>
              <a:rPr lang="de-DE" sz="1200" dirty="0"/>
              <a:t> </a:t>
            </a:r>
            <a:r>
              <a:rPr lang="de-DE" sz="1200" dirty="0" err="1"/>
              <a:t>review</a:t>
            </a:r>
            <a:r>
              <a:rPr lang="de-DE" sz="1200" dirty="0"/>
              <a:t> </a:t>
            </a:r>
            <a:r>
              <a:rPr lang="de-DE" sz="1200" dirty="0" err="1"/>
              <a:t>of</a:t>
            </a:r>
            <a:r>
              <a:rPr lang="de-DE" sz="1200" dirty="0"/>
              <a:t> </a:t>
            </a:r>
            <a:r>
              <a:rPr lang="de-DE" sz="1200" dirty="0" err="1"/>
              <a:t>the</a:t>
            </a:r>
            <a:r>
              <a:rPr lang="de-DE" sz="1200" dirty="0"/>
              <a:t> Katz ADL </a:t>
            </a:r>
            <a:r>
              <a:rPr lang="de-DE" sz="1200" dirty="0" err="1"/>
              <a:t>and</a:t>
            </a:r>
            <a:r>
              <a:rPr lang="de-DE" sz="1200" dirty="0"/>
              <a:t> </a:t>
            </a:r>
            <a:r>
              <a:rPr lang="de-DE" sz="1200" dirty="0" err="1"/>
              <a:t>the</a:t>
            </a:r>
            <a:r>
              <a:rPr lang="de-DE" sz="1200" dirty="0"/>
              <a:t> Barthel Index in </a:t>
            </a:r>
            <a:r>
              <a:rPr lang="de-DE" sz="1200" dirty="0" err="1"/>
              <a:t>assessing</a:t>
            </a:r>
            <a:r>
              <a:rPr lang="de-DE" sz="1200" dirty="0"/>
              <a:t> </a:t>
            </a:r>
            <a:r>
              <a:rPr lang="de-DE" sz="1200" dirty="0" err="1"/>
              <a:t>the</a:t>
            </a:r>
            <a:r>
              <a:rPr lang="de-DE" sz="1200" dirty="0"/>
              <a:t> </a:t>
            </a:r>
            <a:r>
              <a:rPr lang="de-DE" sz="1200" dirty="0" err="1"/>
              <a:t>activities</a:t>
            </a:r>
            <a:r>
              <a:rPr lang="de-DE" sz="1200" dirty="0"/>
              <a:t> </a:t>
            </a:r>
            <a:r>
              <a:rPr lang="de-DE" sz="1200" dirty="0" err="1"/>
              <a:t>of</a:t>
            </a:r>
            <a:r>
              <a:rPr lang="de-DE" sz="1200" dirty="0"/>
              <a:t> </a:t>
            </a:r>
            <a:r>
              <a:rPr lang="de-DE" sz="1200" dirty="0" err="1"/>
              <a:t>daily</a:t>
            </a:r>
            <a:r>
              <a:rPr lang="de-DE" sz="1200" dirty="0"/>
              <a:t> </a:t>
            </a:r>
            <a:r>
              <a:rPr lang="de-DE" sz="1200" dirty="0" err="1"/>
              <a:t>living</a:t>
            </a:r>
            <a:r>
              <a:rPr lang="de-DE" sz="1200" dirty="0"/>
              <a:t> </a:t>
            </a:r>
            <a:r>
              <a:rPr lang="de-DE" sz="1200" dirty="0" err="1"/>
              <a:t>of</a:t>
            </a:r>
            <a:r>
              <a:rPr lang="de-DE" sz="1200" dirty="0"/>
              <a:t> </a:t>
            </a:r>
            <a:r>
              <a:rPr lang="de-DE" sz="1200" dirty="0" smtClean="0"/>
              <a:t>	</a:t>
            </a:r>
            <a:r>
              <a:rPr lang="de-DE" sz="1200" dirty="0" err="1" smtClean="0"/>
              <a:t>older</a:t>
            </a:r>
            <a:r>
              <a:rPr lang="de-DE" sz="1200" dirty="0" smtClean="0"/>
              <a:t> </a:t>
            </a:r>
            <a:r>
              <a:rPr lang="de-DE" sz="1200" dirty="0" err="1"/>
              <a:t>people</a:t>
            </a:r>
            <a:r>
              <a:rPr lang="de-DE" sz="1200" dirty="0"/>
              <a:t>. </a:t>
            </a:r>
            <a:r>
              <a:rPr lang="de-DE" sz="1200" dirty="0" err="1"/>
              <a:t>Int</a:t>
            </a:r>
            <a:r>
              <a:rPr lang="de-DE" sz="1200" dirty="0"/>
              <a:t> J </a:t>
            </a:r>
            <a:r>
              <a:rPr lang="de-DE" sz="1200" dirty="0" err="1"/>
              <a:t>Older</a:t>
            </a:r>
            <a:r>
              <a:rPr lang="de-DE" sz="1200" dirty="0"/>
              <a:t> People Nurs 2(3):204– 2012.</a:t>
            </a:r>
          </a:p>
          <a:p>
            <a:pPr>
              <a:tabLst>
                <a:tab pos="447675" algn="l"/>
              </a:tabLst>
            </a:pPr>
            <a:r>
              <a:rPr lang="de-DE" sz="1200" dirty="0"/>
              <a:t>12. 	Van der Putten JJ, Hobart JC, Freeman JA, Thompson AJ (1999) </a:t>
            </a:r>
            <a:r>
              <a:rPr lang="de-DE" sz="1200" dirty="0" err="1"/>
              <a:t>Measuring</a:t>
            </a:r>
            <a:r>
              <a:rPr lang="de-DE" sz="1200" dirty="0"/>
              <a:t> </a:t>
            </a:r>
            <a:r>
              <a:rPr lang="de-DE" sz="1200" dirty="0" err="1"/>
              <a:t>change</a:t>
            </a:r>
            <a:r>
              <a:rPr lang="de-DE" sz="1200" dirty="0"/>
              <a:t> in </a:t>
            </a:r>
            <a:r>
              <a:rPr lang="de-DE" sz="1200" dirty="0" err="1"/>
              <a:t>disability</a:t>
            </a:r>
            <a:r>
              <a:rPr lang="de-DE" sz="1200" dirty="0"/>
              <a:t> after </a:t>
            </a:r>
            <a:r>
              <a:rPr lang="de-DE" sz="1200" dirty="0" err="1"/>
              <a:t>inpatient</a:t>
            </a:r>
            <a:r>
              <a:rPr lang="de-DE" sz="1200" dirty="0"/>
              <a:t> </a:t>
            </a:r>
            <a:r>
              <a:rPr lang="de-DE" sz="1200" dirty="0" smtClean="0"/>
              <a:t>	</a:t>
            </a:r>
            <a:r>
              <a:rPr lang="de-DE" sz="1200" dirty="0" err="1" smtClean="0"/>
              <a:t>rehabilitation</a:t>
            </a:r>
            <a:r>
              <a:rPr lang="de-DE" sz="1200" dirty="0"/>
              <a:t>: </a:t>
            </a:r>
            <a:r>
              <a:rPr lang="de-DE" sz="1200" dirty="0" smtClean="0"/>
              <a:t>	</a:t>
            </a:r>
            <a:r>
              <a:rPr lang="de-DE" sz="1200" dirty="0" err="1" smtClean="0"/>
              <a:t>comparison</a:t>
            </a:r>
            <a:r>
              <a:rPr lang="de-DE" sz="1200" dirty="0" smtClean="0"/>
              <a:t> </a:t>
            </a:r>
            <a:r>
              <a:rPr lang="de-DE" sz="1200" dirty="0" err="1"/>
              <a:t>of</a:t>
            </a:r>
            <a:r>
              <a:rPr lang="de-DE" sz="1200" dirty="0"/>
              <a:t> </a:t>
            </a:r>
            <a:r>
              <a:rPr lang="de-DE" sz="1200" dirty="0" err="1"/>
              <a:t>the</a:t>
            </a:r>
            <a:r>
              <a:rPr lang="de-DE" sz="1200" dirty="0"/>
              <a:t> </a:t>
            </a:r>
            <a:r>
              <a:rPr lang="de-DE" sz="1200" dirty="0" err="1"/>
              <a:t>responsiveness</a:t>
            </a:r>
            <a:r>
              <a:rPr lang="de-DE" sz="1200" dirty="0"/>
              <a:t> </a:t>
            </a:r>
            <a:r>
              <a:rPr lang="de-DE" sz="1200" dirty="0" err="1"/>
              <a:t>of</a:t>
            </a:r>
            <a:r>
              <a:rPr lang="de-DE" sz="1200" dirty="0"/>
              <a:t> </a:t>
            </a:r>
            <a:r>
              <a:rPr lang="de-DE" sz="1200" dirty="0" err="1"/>
              <a:t>the</a:t>
            </a:r>
            <a:r>
              <a:rPr lang="de-DE" sz="1200" dirty="0"/>
              <a:t> Barthel </a:t>
            </a:r>
            <a:r>
              <a:rPr lang="de-DE" sz="1200" dirty="0" err="1"/>
              <a:t>index</a:t>
            </a:r>
            <a:r>
              <a:rPr lang="de-DE" sz="1200" dirty="0"/>
              <a:t> </a:t>
            </a:r>
            <a:r>
              <a:rPr lang="de-DE" sz="1200" dirty="0" err="1"/>
              <a:t>and</a:t>
            </a:r>
            <a:r>
              <a:rPr lang="de-DE" sz="1200" dirty="0"/>
              <a:t> </a:t>
            </a:r>
            <a:r>
              <a:rPr lang="de-DE" sz="1200" dirty="0" err="1"/>
              <a:t>the</a:t>
            </a:r>
            <a:r>
              <a:rPr lang="de-DE" sz="1200" dirty="0"/>
              <a:t> </a:t>
            </a:r>
            <a:r>
              <a:rPr lang="de-DE" sz="1200" dirty="0" err="1"/>
              <a:t>Functional</a:t>
            </a:r>
            <a:r>
              <a:rPr lang="de-DE" sz="1200" dirty="0"/>
              <a:t> Independence </a:t>
            </a:r>
            <a:r>
              <a:rPr lang="de-DE" sz="1200" dirty="0" err="1"/>
              <a:t>Measure</a:t>
            </a:r>
            <a:r>
              <a:rPr lang="de-DE" sz="1200" dirty="0"/>
              <a:t>. J </a:t>
            </a:r>
            <a:r>
              <a:rPr lang="de-DE" sz="1200" dirty="0" err="1" smtClean="0"/>
              <a:t>Neurol</a:t>
            </a:r>
            <a:r>
              <a:rPr lang="de-DE" sz="1200" dirty="0" smtClean="0"/>
              <a:t> </a:t>
            </a:r>
            <a:r>
              <a:rPr lang="de-DE" sz="1200" dirty="0" err="1" smtClean="0"/>
              <a:t>Neurosurg</a:t>
            </a:r>
            <a:r>
              <a:rPr lang="de-DE" sz="1200" dirty="0" smtClean="0"/>
              <a:t> 	</a:t>
            </a:r>
            <a:r>
              <a:rPr lang="de-DE" sz="1200" dirty="0" err="1" smtClean="0"/>
              <a:t>Psychiatry</a:t>
            </a:r>
            <a:r>
              <a:rPr lang="de-DE" sz="1200" dirty="0" smtClean="0"/>
              <a:t> </a:t>
            </a:r>
            <a:r>
              <a:rPr lang="de-DE" sz="1200" dirty="0"/>
              <a:t>66(4):480–484.</a:t>
            </a:r>
          </a:p>
          <a:p>
            <a:pPr>
              <a:tabLst>
                <a:tab pos="447675" algn="l"/>
              </a:tabLst>
            </a:pPr>
            <a:r>
              <a:rPr lang="de-DE" sz="1200" dirty="0"/>
              <a:t>13. 	</a:t>
            </a:r>
            <a:r>
              <a:rPr lang="de-DE" sz="1200" dirty="0" err="1"/>
              <a:t>Mahoney</a:t>
            </a:r>
            <a:r>
              <a:rPr lang="de-DE" sz="1200" dirty="0"/>
              <a:t> FI, Barthel DW (1965) </a:t>
            </a:r>
            <a:r>
              <a:rPr lang="de-DE" sz="1200" dirty="0" err="1"/>
              <a:t>Functional</a:t>
            </a:r>
            <a:r>
              <a:rPr lang="de-DE" sz="1200" dirty="0"/>
              <a:t> </a:t>
            </a:r>
            <a:r>
              <a:rPr lang="de-DE" sz="1200" dirty="0" err="1"/>
              <a:t>evaluation</a:t>
            </a:r>
            <a:r>
              <a:rPr lang="de-DE" sz="1200" dirty="0"/>
              <a:t>. The Barthel-Index. </a:t>
            </a:r>
            <a:r>
              <a:rPr lang="de-DE" sz="1200" dirty="0" err="1"/>
              <a:t>Md</a:t>
            </a:r>
            <a:r>
              <a:rPr lang="de-DE" sz="1200" dirty="0"/>
              <a:t> State </a:t>
            </a:r>
            <a:r>
              <a:rPr lang="de-DE" sz="1200" dirty="0" err="1"/>
              <a:t>Med</a:t>
            </a:r>
            <a:r>
              <a:rPr lang="de-DE" sz="1200" dirty="0"/>
              <a:t> J 14(2):56–61.</a:t>
            </a:r>
          </a:p>
          <a:p>
            <a:pPr>
              <a:tabLst>
                <a:tab pos="447675" algn="l"/>
              </a:tabLst>
            </a:pPr>
            <a:r>
              <a:rPr lang="de-DE" sz="1200" dirty="0"/>
              <a:t>14. 	</a:t>
            </a:r>
            <a:r>
              <a:rPr lang="de-DE" sz="1200" dirty="0" err="1"/>
              <a:t>Galeoto</a:t>
            </a:r>
            <a:r>
              <a:rPr lang="de-DE" sz="1200" dirty="0"/>
              <a:t> G, et al. (2015) The Barthel Index: </a:t>
            </a:r>
            <a:r>
              <a:rPr lang="de-DE" sz="1200" dirty="0" err="1"/>
              <a:t>Italian</a:t>
            </a:r>
            <a:r>
              <a:rPr lang="de-DE" sz="1200" dirty="0"/>
              <a:t> Translation, Adaptation </a:t>
            </a:r>
            <a:r>
              <a:rPr lang="de-DE" sz="1200" dirty="0" err="1"/>
              <a:t>and</a:t>
            </a:r>
            <a:r>
              <a:rPr lang="de-DE" sz="1200" dirty="0"/>
              <a:t> Validation. </a:t>
            </a:r>
            <a:r>
              <a:rPr lang="de-DE" sz="1200" dirty="0" err="1"/>
              <a:t>Int</a:t>
            </a:r>
            <a:r>
              <a:rPr lang="de-DE" sz="1200" dirty="0"/>
              <a:t> J </a:t>
            </a:r>
            <a:r>
              <a:rPr lang="de-DE" sz="1200" dirty="0" err="1"/>
              <a:t>Neurol</a:t>
            </a:r>
            <a:r>
              <a:rPr lang="de-DE" sz="1200" dirty="0"/>
              <a:t> </a:t>
            </a:r>
            <a:r>
              <a:rPr lang="de-DE" sz="1200" dirty="0" err="1"/>
              <a:t>Neurother</a:t>
            </a:r>
            <a:r>
              <a:rPr lang="de-DE" sz="1200" dirty="0"/>
              <a:t> 2(2):1–7.</a:t>
            </a:r>
          </a:p>
          <a:p>
            <a:pPr>
              <a:tabLst>
                <a:tab pos="447675" algn="l"/>
              </a:tabLst>
            </a:pPr>
            <a:r>
              <a:rPr lang="de-DE" sz="1200" dirty="0"/>
              <a:t>15. 	</a:t>
            </a:r>
            <a:r>
              <a:rPr lang="de-DE" sz="1200" dirty="0" err="1"/>
              <a:t>Sainsbury</a:t>
            </a:r>
            <a:r>
              <a:rPr lang="de-DE" sz="1200" dirty="0"/>
              <a:t> A, </a:t>
            </a:r>
            <a:r>
              <a:rPr lang="de-DE" sz="1200" dirty="0" err="1"/>
              <a:t>Seebass</a:t>
            </a:r>
            <a:r>
              <a:rPr lang="de-DE" sz="1200" dirty="0"/>
              <a:t> G, </a:t>
            </a:r>
            <a:r>
              <a:rPr lang="de-DE" sz="1200" dirty="0" err="1"/>
              <a:t>Bansal</a:t>
            </a:r>
            <a:r>
              <a:rPr lang="de-DE" sz="1200" dirty="0"/>
              <a:t> A, Young JB (2005) </a:t>
            </a:r>
            <a:r>
              <a:rPr lang="de-DE" sz="1200" dirty="0" err="1"/>
              <a:t>Reliability</a:t>
            </a:r>
            <a:r>
              <a:rPr lang="de-DE" sz="1200" dirty="0"/>
              <a:t> </a:t>
            </a:r>
            <a:r>
              <a:rPr lang="de-DE" sz="1200" dirty="0" err="1"/>
              <a:t>of</a:t>
            </a:r>
            <a:r>
              <a:rPr lang="de-DE" sz="1200" dirty="0"/>
              <a:t> </a:t>
            </a:r>
            <a:r>
              <a:rPr lang="de-DE" sz="1200" dirty="0" err="1"/>
              <a:t>the</a:t>
            </a:r>
            <a:r>
              <a:rPr lang="de-DE" sz="1200" dirty="0"/>
              <a:t> Barthel Index </a:t>
            </a:r>
            <a:r>
              <a:rPr lang="de-DE" sz="1200" dirty="0" err="1"/>
              <a:t>when</a:t>
            </a:r>
            <a:r>
              <a:rPr lang="de-DE" sz="1200" dirty="0"/>
              <a:t> </a:t>
            </a:r>
            <a:r>
              <a:rPr lang="de-DE" sz="1200" dirty="0" err="1"/>
              <a:t>used</a:t>
            </a:r>
            <a:r>
              <a:rPr lang="de-DE" sz="1200" dirty="0"/>
              <a:t> </a:t>
            </a:r>
            <a:r>
              <a:rPr lang="de-DE" sz="1200" dirty="0" err="1"/>
              <a:t>with</a:t>
            </a:r>
            <a:r>
              <a:rPr lang="de-DE" sz="1200" dirty="0"/>
              <a:t> </a:t>
            </a:r>
            <a:r>
              <a:rPr lang="de-DE" sz="1200" dirty="0" err="1"/>
              <a:t>older</a:t>
            </a:r>
            <a:r>
              <a:rPr lang="de-DE" sz="1200" dirty="0"/>
              <a:t> </a:t>
            </a:r>
            <a:r>
              <a:rPr lang="de-DE" sz="1200" dirty="0" err="1"/>
              <a:t>people</a:t>
            </a:r>
            <a:r>
              <a:rPr lang="de-DE" sz="1200" dirty="0"/>
              <a:t>. Age </a:t>
            </a:r>
            <a:r>
              <a:rPr lang="de-DE" sz="1200" dirty="0" smtClean="0"/>
              <a:t>	</a:t>
            </a:r>
            <a:r>
              <a:rPr lang="de-DE" sz="1200" dirty="0" err="1" smtClean="0"/>
              <a:t>Ageing</a:t>
            </a:r>
            <a:r>
              <a:rPr lang="de-DE" sz="1200" dirty="0" smtClean="0"/>
              <a:t> </a:t>
            </a:r>
            <a:r>
              <a:rPr lang="de-DE" sz="1200" dirty="0"/>
              <a:t>34:228–232.</a:t>
            </a:r>
          </a:p>
          <a:p>
            <a:pPr>
              <a:tabLst>
                <a:tab pos="447675" algn="l"/>
              </a:tabLst>
            </a:pPr>
            <a:r>
              <a:rPr lang="de-DE" sz="1200" dirty="0"/>
              <a:t>17. 	Lübke N, </a:t>
            </a:r>
            <a:r>
              <a:rPr lang="de-DE" sz="1200" dirty="0" err="1"/>
              <a:t>Meinck</a:t>
            </a:r>
            <a:r>
              <a:rPr lang="de-DE" sz="1200" dirty="0"/>
              <a:t> M, Von </a:t>
            </a:r>
            <a:r>
              <a:rPr lang="de-DE" sz="1200" dirty="0" err="1"/>
              <a:t>Renteln</a:t>
            </a:r>
            <a:r>
              <a:rPr lang="de-DE" sz="1200" dirty="0"/>
              <a:t>-Kruse W (2004) Der Barthel-Index in der </a:t>
            </a:r>
            <a:r>
              <a:rPr lang="de-DE" sz="1200" dirty="0" err="1"/>
              <a:t>geriatrie</a:t>
            </a:r>
            <a:r>
              <a:rPr lang="de-DE" sz="1200" dirty="0"/>
              <a:t>. Eine </a:t>
            </a:r>
            <a:r>
              <a:rPr lang="de-DE" sz="1200" dirty="0" err="1"/>
              <a:t>kontextanalyse</a:t>
            </a:r>
            <a:r>
              <a:rPr lang="de-DE" sz="1200" dirty="0"/>
              <a:t> zum Hamburger </a:t>
            </a:r>
            <a:r>
              <a:rPr lang="de-DE" sz="1200" dirty="0" smtClean="0"/>
              <a:t>	Einstufungsmanual</a:t>
            </a:r>
            <a:r>
              <a:rPr lang="de-DE" sz="1200" dirty="0"/>
              <a:t>. Z </a:t>
            </a:r>
            <a:r>
              <a:rPr lang="de-DE" sz="1200" dirty="0" err="1"/>
              <a:t>Gerontol</a:t>
            </a:r>
            <a:r>
              <a:rPr lang="de-DE" sz="1200" dirty="0"/>
              <a:t> </a:t>
            </a:r>
            <a:r>
              <a:rPr lang="de-DE" sz="1200" dirty="0" err="1"/>
              <a:t>Geriatr</a:t>
            </a:r>
            <a:r>
              <a:rPr lang="de-DE" sz="1200" dirty="0"/>
              <a:t> 37(4):316–326.</a:t>
            </a:r>
          </a:p>
          <a:p>
            <a:pPr>
              <a:tabLst>
                <a:tab pos="447675" algn="l"/>
              </a:tabLst>
            </a:pPr>
            <a:r>
              <a:rPr lang="de-DE" sz="1200" dirty="0"/>
              <a:t>18. 	Quinn TJ, Langhorne P, </a:t>
            </a:r>
            <a:r>
              <a:rPr lang="de-DE" sz="1200" dirty="0" err="1"/>
              <a:t>Stott</a:t>
            </a:r>
            <a:r>
              <a:rPr lang="de-DE" sz="1200" dirty="0"/>
              <a:t> DJ (2011) Barthel </a:t>
            </a:r>
            <a:r>
              <a:rPr lang="de-DE" sz="1200" dirty="0" err="1"/>
              <a:t>index</a:t>
            </a:r>
            <a:r>
              <a:rPr lang="de-DE" sz="1200" dirty="0"/>
              <a:t> </a:t>
            </a:r>
            <a:r>
              <a:rPr lang="de-DE" sz="1200" dirty="0" err="1"/>
              <a:t>for</a:t>
            </a:r>
            <a:r>
              <a:rPr lang="de-DE" sz="1200" dirty="0"/>
              <a:t> </a:t>
            </a:r>
            <a:r>
              <a:rPr lang="de-DE" sz="1200" dirty="0" err="1"/>
              <a:t>stroke</a:t>
            </a:r>
            <a:r>
              <a:rPr lang="de-DE" sz="1200" dirty="0"/>
              <a:t> </a:t>
            </a:r>
            <a:r>
              <a:rPr lang="de-DE" sz="1200" dirty="0" err="1"/>
              <a:t>trials</a:t>
            </a:r>
            <a:r>
              <a:rPr lang="de-DE" sz="1200" dirty="0"/>
              <a:t>: Development, </a:t>
            </a:r>
            <a:r>
              <a:rPr lang="de-DE" sz="1200" dirty="0" err="1"/>
              <a:t>properties</a:t>
            </a:r>
            <a:r>
              <a:rPr lang="de-DE" sz="1200" dirty="0"/>
              <a:t>, </a:t>
            </a:r>
            <a:r>
              <a:rPr lang="de-DE" sz="1200" dirty="0" err="1"/>
              <a:t>and</a:t>
            </a:r>
            <a:r>
              <a:rPr lang="de-DE" sz="1200" dirty="0"/>
              <a:t> </a:t>
            </a:r>
            <a:r>
              <a:rPr lang="de-DE" sz="1200" dirty="0" err="1"/>
              <a:t>application</a:t>
            </a:r>
            <a:r>
              <a:rPr lang="de-DE" sz="1200" dirty="0"/>
              <a:t>. </a:t>
            </a:r>
            <a:r>
              <a:rPr lang="de-DE" sz="1200" dirty="0" err="1"/>
              <a:t>Stroke</a:t>
            </a:r>
            <a:r>
              <a:rPr lang="de-DE" sz="1200" dirty="0"/>
              <a:t> </a:t>
            </a:r>
            <a:r>
              <a:rPr lang="de-DE" sz="1200" dirty="0" smtClean="0"/>
              <a:t>	42(4</a:t>
            </a:r>
            <a:r>
              <a:rPr lang="de-DE" sz="1200" dirty="0"/>
              <a:t>):1146–1151.</a:t>
            </a:r>
          </a:p>
          <a:p>
            <a:pPr>
              <a:tabLst>
                <a:tab pos="447675" algn="l"/>
              </a:tabLst>
            </a:pPr>
            <a:r>
              <a:rPr lang="de-DE" sz="1200" dirty="0"/>
              <a:t>21. </a:t>
            </a:r>
            <a:r>
              <a:rPr lang="de-DE" sz="1200" dirty="0" smtClean="0"/>
              <a:t>	Kompetenz </a:t>
            </a:r>
            <a:r>
              <a:rPr lang="de-DE" sz="1200" dirty="0"/>
              <a:t>Zentrum Geriatrie (2014) Barthel-Index (Hamburg </a:t>
            </a:r>
            <a:r>
              <a:rPr lang="de-DE" sz="1200" dirty="0" err="1"/>
              <a:t>Classification</a:t>
            </a:r>
            <a:r>
              <a:rPr lang="de-DE" sz="1200" dirty="0"/>
              <a:t> Manual). INFO - </a:t>
            </a:r>
            <a:r>
              <a:rPr lang="de-DE" sz="1200" dirty="0" err="1"/>
              <a:t>Serv</a:t>
            </a:r>
            <a:r>
              <a:rPr lang="de-DE" sz="1200" dirty="0"/>
              <a:t> / </a:t>
            </a:r>
            <a:r>
              <a:rPr lang="de-DE" sz="1200" dirty="0" smtClean="0"/>
              <a:t>	Assessmentinstrumente </a:t>
            </a:r>
            <a:r>
              <a:rPr lang="de-DE" sz="1200" dirty="0"/>
              <a:t>der </a:t>
            </a:r>
            <a:r>
              <a:rPr lang="de-DE" sz="1200" dirty="0" err="1"/>
              <a:t>Geriatr</a:t>
            </a:r>
            <a:r>
              <a:rPr lang="de-DE" sz="1200" dirty="0"/>
              <a:t>. </a:t>
            </a:r>
            <a:r>
              <a:rPr lang="de-DE" sz="1200" dirty="0" err="1"/>
              <a:t>Available</a:t>
            </a:r>
            <a:r>
              <a:rPr lang="de-DE" sz="1200" dirty="0"/>
              <a:t> at: http://www.kcgeriatrie.de/downloads/instrumente/barthel-index.htm </a:t>
            </a:r>
            <a:r>
              <a:rPr lang="de-DE" sz="1200" dirty="0" smtClean="0"/>
              <a:t>	[</a:t>
            </a:r>
            <a:r>
              <a:rPr lang="de-DE" sz="1200" dirty="0" err="1"/>
              <a:t>Accessed</a:t>
            </a:r>
            <a:r>
              <a:rPr lang="de-DE" sz="1200" dirty="0"/>
              <a:t> </a:t>
            </a:r>
            <a:r>
              <a:rPr lang="de-DE" sz="1200" dirty="0" err="1"/>
              <a:t>December</a:t>
            </a:r>
            <a:r>
              <a:rPr lang="de-DE" sz="1200" dirty="0"/>
              <a:t> 10, 2014].</a:t>
            </a:r>
          </a:p>
          <a:p>
            <a:pPr>
              <a:tabLst>
                <a:tab pos="447675" algn="l"/>
              </a:tabLst>
            </a:pPr>
            <a:r>
              <a:rPr lang="de-DE" sz="1200" dirty="0"/>
              <a:t>22. 	WHO (2005) ICF - Internationale Klassifikation der Funktionsfähigkeit, Behinderung und Gesundheit (</a:t>
            </a:r>
            <a:r>
              <a:rPr lang="de-DE" sz="1200" dirty="0" smtClean="0"/>
              <a:t>WHO-	Kooperationszentrum </a:t>
            </a:r>
            <a:r>
              <a:rPr lang="de-DE" sz="1200" dirty="0"/>
              <a:t>für das System Internationaler Klassifikationen, Deutschland). DIMDI.</a:t>
            </a:r>
          </a:p>
          <a:p>
            <a:pPr>
              <a:tabLst>
                <a:tab pos="447675" algn="l"/>
              </a:tabLst>
            </a:pPr>
            <a:r>
              <a:rPr lang="de-DE" sz="1200" dirty="0"/>
              <a:t>26. 	</a:t>
            </a:r>
            <a:r>
              <a:rPr lang="de-DE" sz="1200" dirty="0" err="1"/>
              <a:t>Tennant</a:t>
            </a:r>
            <a:r>
              <a:rPr lang="de-DE" sz="1200" dirty="0"/>
              <a:t> A, Geddes J, </a:t>
            </a:r>
            <a:r>
              <a:rPr lang="de-DE" sz="1200" dirty="0" err="1"/>
              <a:t>Chamberlein</a:t>
            </a:r>
            <a:r>
              <a:rPr lang="de-DE" sz="1200" dirty="0"/>
              <a:t> M (1996) The </a:t>
            </a:r>
            <a:r>
              <a:rPr lang="de-DE" sz="1200" dirty="0" err="1"/>
              <a:t>barthel</a:t>
            </a:r>
            <a:r>
              <a:rPr lang="de-DE" sz="1200" dirty="0"/>
              <a:t> </a:t>
            </a:r>
            <a:r>
              <a:rPr lang="de-DE" sz="1200" dirty="0" err="1"/>
              <a:t>index</a:t>
            </a:r>
            <a:r>
              <a:rPr lang="de-DE" sz="1200" dirty="0"/>
              <a:t>: an </a:t>
            </a:r>
            <a:r>
              <a:rPr lang="de-DE" sz="1200" dirty="0" err="1"/>
              <a:t>ordinal</a:t>
            </a:r>
            <a:r>
              <a:rPr lang="de-DE" sz="1200" dirty="0"/>
              <a:t> score </a:t>
            </a:r>
            <a:r>
              <a:rPr lang="de-DE" sz="1200" dirty="0" err="1"/>
              <a:t>or</a:t>
            </a:r>
            <a:r>
              <a:rPr lang="de-DE" sz="1200" dirty="0"/>
              <a:t> </a:t>
            </a:r>
            <a:r>
              <a:rPr lang="de-DE" sz="1200" dirty="0" err="1"/>
              <a:t>interval</a:t>
            </a:r>
            <a:r>
              <a:rPr lang="de-DE" sz="1200" dirty="0"/>
              <a:t> </a:t>
            </a:r>
            <a:r>
              <a:rPr lang="de-DE" sz="1200" dirty="0" err="1"/>
              <a:t>level</a:t>
            </a:r>
            <a:r>
              <a:rPr lang="de-DE" sz="1200" dirty="0"/>
              <a:t> </a:t>
            </a:r>
            <a:r>
              <a:rPr lang="de-DE" sz="1200" dirty="0" err="1"/>
              <a:t>measure</a:t>
            </a:r>
            <a:r>
              <a:rPr lang="de-DE" sz="1200" dirty="0"/>
              <a:t>? </a:t>
            </a:r>
            <a:r>
              <a:rPr lang="de-DE" sz="1200" dirty="0" err="1"/>
              <a:t>Clin</a:t>
            </a:r>
            <a:r>
              <a:rPr lang="de-DE" sz="1200" dirty="0"/>
              <a:t> </a:t>
            </a:r>
            <a:r>
              <a:rPr lang="de-DE" sz="1200" dirty="0" err="1"/>
              <a:t>Rehabil</a:t>
            </a:r>
            <a:r>
              <a:rPr lang="de-DE" sz="1200" dirty="0"/>
              <a:t> </a:t>
            </a:r>
            <a:r>
              <a:rPr lang="de-DE" sz="1200" dirty="0" smtClean="0"/>
              <a:t>	10:301–308</a:t>
            </a:r>
            <a:r>
              <a:rPr lang="de-DE" sz="1200" dirty="0"/>
              <a:t>.</a:t>
            </a:r>
          </a:p>
          <a:p>
            <a:pPr>
              <a:tabLst>
                <a:tab pos="447675" algn="l"/>
              </a:tabLst>
            </a:pPr>
            <a:r>
              <a:rPr lang="de-DE" sz="1200" dirty="0"/>
              <a:t>27. 	</a:t>
            </a:r>
            <a:r>
              <a:rPr lang="de-DE" sz="1200" dirty="0" err="1"/>
              <a:t>Schepers</a:t>
            </a:r>
            <a:r>
              <a:rPr lang="de-DE" sz="1200" dirty="0"/>
              <a:t> V, </a:t>
            </a:r>
            <a:r>
              <a:rPr lang="de-DE" sz="1200" dirty="0" err="1"/>
              <a:t>Ketelaar</a:t>
            </a:r>
            <a:r>
              <a:rPr lang="de-DE" sz="1200" dirty="0"/>
              <a:t> M, Visser-</a:t>
            </a:r>
            <a:r>
              <a:rPr lang="de-DE" sz="1200" dirty="0" err="1"/>
              <a:t>Meily</a:t>
            </a:r>
            <a:r>
              <a:rPr lang="de-DE" sz="1200" dirty="0"/>
              <a:t> J, Dekker J, </a:t>
            </a:r>
            <a:r>
              <a:rPr lang="de-DE" sz="1200" dirty="0" err="1"/>
              <a:t>Lindeman</a:t>
            </a:r>
            <a:r>
              <a:rPr lang="de-DE" sz="1200" dirty="0"/>
              <a:t> E (2006) </a:t>
            </a:r>
            <a:r>
              <a:rPr lang="de-DE" sz="1200" dirty="0" err="1"/>
              <a:t>Responsiveness</a:t>
            </a:r>
            <a:r>
              <a:rPr lang="de-DE" sz="1200" dirty="0"/>
              <a:t> </a:t>
            </a:r>
            <a:r>
              <a:rPr lang="de-DE" sz="1200" dirty="0" err="1"/>
              <a:t>of</a:t>
            </a:r>
            <a:r>
              <a:rPr lang="de-DE" sz="1200" dirty="0"/>
              <a:t> </a:t>
            </a:r>
            <a:r>
              <a:rPr lang="de-DE" sz="1200" dirty="0" err="1"/>
              <a:t>functional</a:t>
            </a:r>
            <a:r>
              <a:rPr lang="de-DE" sz="1200" dirty="0"/>
              <a:t> </a:t>
            </a:r>
            <a:r>
              <a:rPr lang="de-DE" sz="1200" dirty="0" err="1"/>
              <a:t>health</a:t>
            </a:r>
            <a:r>
              <a:rPr lang="de-DE" sz="1200" dirty="0"/>
              <a:t> </a:t>
            </a:r>
            <a:r>
              <a:rPr lang="de-DE" sz="1200" dirty="0" err="1"/>
              <a:t>status</a:t>
            </a:r>
            <a:r>
              <a:rPr lang="de-DE" sz="1200" dirty="0"/>
              <a:t> </a:t>
            </a:r>
            <a:r>
              <a:rPr lang="de-DE" sz="1200" dirty="0" err="1"/>
              <a:t>measures</a:t>
            </a:r>
            <a:r>
              <a:rPr lang="de-DE" sz="1200" dirty="0"/>
              <a:t> </a:t>
            </a:r>
            <a:r>
              <a:rPr lang="de-DE" sz="1200" dirty="0" smtClean="0"/>
              <a:t>	</a:t>
            </a:r>
            <a:r>
              <a:rPr lang="de-DE" sz="1200" dirty="0" err="1" smtClean="0"/>
              <a:t>frequently</a:t>
            </a:r>
            <a:r>
              <a:rPr lang="de-DE" sz="1200" dirty="0" smtClean="0"/>
              <a:t> </a:t>
            </a:r>
            <a:r>
              <a:rPr lang="de-DE" sz="1200" dirty="0" err="1"/>
              <a:t>used</a:t>
            </a:r>
            <a:r>
              <a:rPr lang="de-DE" sz="1200" dirty="0"/>
              <a:t> in </a:t>
            </a:r>
            <a:r>
              <a:rPr lang="de-DE" sz="1200" dirty="0" err="1"/>
              <a:t>stroke</a:t>
            </a:r>
            <a:r>
              <a:rPr lang="de-DE" sz="1200" dirty="0"/>
              <a:t> </a:t>
            </a:r>
            <a:r>
              <a:rPr lang="de-DE" sz="1200" dirty="0" err="1"/>
              <a:t>research</a:t>
            </a:r>
            <a:r>
              <a:rPr lang="de-DE" sz="1200" dirty="0"/>
              <a:t>. </a:t>
            </a:r>
            <a:r>
              <a:rPr lang="de-DE" sz="1200" dirty="0" err="1"/>
              <a:t>Disabil</a:t>
            </a:r>
            <a:r>
              <a:rPr lang="de-DE" sz="1200" dirty="0"/>
              <a:t> </a:t>
            </a:r>
            <a:r>
              <a:rPr lang="de-DE" sz="1200" dirty="0" err="1"/>
              <a:t>Rehabil</a:t>
            </a:r>
            <a:r>
              <a:rPr lang="de-DE" sz="1200" dirty="0"/>
              <a:t> 28(17):1035–40.</a:t>
            </a:r>
          </a:p>
        </p:txBody>
      </p:sp>
    </p:spTree>
    <p:extLst>
      <p:ext uri="{BB962C8B-B14F-4D97-AF65-F5344CB8AC3E}">
        <p14:creationId xmlns:p14="http://schemas.microsoft.com/office/powerpoint/2010/main" val="3940948625"/>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3263</Words>
  <Application>Microsoft Office PowerPoint</Application>
  <PresentationFormat>Bildschirmpräsentation (4:3)</PresentationFormat>
  <Paragraphs>374</Paragraphs>
  <Slides>20</Slides>
  <Notes>19</Notes>
  <HiddenSlides>0</HiddenSlides>
  <MMClips>0</MMClips>
  <ScaleCrop>false</ScaleCrop>
  <HeadingPairs>
    <vt:vector size="4" baseType="variant">
      <vt:variant>
        <vt:lpstr>Design</vt:lpstr>
      </vt:variant>
      <vt:variant>
        <vt:i4>1</vt:i4>
      </vt:variant>
      <vt:variant>
        <vt:lpstr>Folientitel</vt:lpstr>
      </vt:variant>
      <vt:variant>
        <vt:i4>20</vt:i4>
      </vt:variant>
    </vt:vector>
  </HeadingPairs>
  <TitlesOfParts>
    <vt:vector size="21" baseType="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Eva Schulc</dc:creator>
  <cp:lastModifiedBy>Eva Schulc</cp:lastModifiedBy>
  <cp:revision>195</cp:revision>
  <cp:lastPrinted>2015-09-23T08:42:26Z</cp:lastPrinted>
  <dcterms:created xsi:type="dcterms:W3CDTF">2015-08-17T09:01:03Z</dcterms:created>
  <dcterms:modified xsi:type="dcterms:W3CDTF">2015-10-05T17:28:46Z</dcterms:modified>
</cp:coreProperties>
</file>