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450" r:id="rId2"/>
    <p:sldId id="442" r:id="rId3"/>
    <p:sldId id="414" r:id="rId4"/>
    <p:sldId id="441" r:id="rId5"/>
    <p:sldId id="443" r:id="rId6"/>
    <p:sldId id="464" r:id="rId7"/>
    <p:sldId id="465" r:id="rId8"/>
    <p:sldId id="448" r:id="rId9"/>
    <p:sldId id="444" r:id="rId10"/>
    <p:sldId id="445" r:id="rId11"/>
    <p:sldId id="446" r:id="rId12"/>
    <p:sldId id="468" r:id="rId13"/>
    <p:sldId id="447" r:id="rId14"/>
    <p:sldId id="466" r:id="rId15"/>
    <p:sldId id="440" r:id="rId16"/>
    <p:sldId id="469"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558ED5"/>
    <a:srgbClr val="0000FF"/>
    <a:srgbClr val="F8F8F8"/>
    <a:srgbClr val="7F7F7F"/>
    <a:srgbClr val="B6E458"/>
    <a:srgbClr val="FCF56E"/>
    <a:srgbClr val="14FF0A"/>
    <a:srgbClr val="FFB5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044" autoAdjust="0"/>
    <p:restoredTop sz="72941" autoAdjust="0"/>
  </p:normalViewPr>
  <p:slideViewPr>
    <p:cSldViewPr snapToGrid="0" showGuides="1">
      <p:cViewPr>
        <p:scale>
          <a:sx n="50" d="100"/>
          <a:sy n="50" d="100"/>
        </p:scale>
        <p:origin x="-2250" y="-138"/>
      </p:cViewPr>
      <p:guideLst>
        <p:guide orient="horz" pos="2160"/>
        <p:guide pos="2880"/>
      </p:guideLst>
    </p:cSldViewPr>
  </p:slideViewPr>
  <p:outlineViewPr>
    <p:cViewPr>
      <p:scale>
        <a:sx n="33" d="100"/>
        <a:sy n="33" d="100"/>
      </p:scale>
      <p:origin x="0" y="1872"/>
    </p:cViewPr>
  </p:outlineViewPr>
  <p:notesTextViewPr>
    <p:cViewPr>
      <p:scale>
        <a:sx n="3" d="2"/>
        <a:sy n="3" d="2"/>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oleObject" Target="file:///C:\Users\Eva\Desktop\Eva%20docs\VT%20stuff\Arabidopsis%20transcriptomics\Final_Embryo%20Dry%20Weights.xlsx" TargetMode="External"/><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662292213473315E-2"/>
          <c:y val="6.8981846019247603E-2"/>
          <c:w val="0.87817056058594412"/>
          <c:h val="0.79550743657042866"/>
        </c:manualLayout>
      </c:layout>
      <c:scatterChart>
        <c:scatterStyle val="lineMarker"/>
        <c:varyColors val="0"/>
        <c:ser>
          <c:idx val="0"/>
          <c:order val="0"/>
          <c:tx>
            <c:strRef>
              <c:f>Sheet1!$S$2</c:f>
              <c:strCache>
                <c:ptCount val="1"/>
                <c:pt idx="0">
                  <c:v>wt</c:v>
                </c:pt>
              </c:strCache>
            </c:strRef>
          </c:tx>
          <c:spPr>
            <a:ln w="19050" cap="rnd">
              <a:solidFill>
                <a:schemeClr val="tx1"/>
              </a:solidFill>
              <a:round/>
            </a:ln>
            <a:effectLst/>
          </c:spPr>
          <c:marker>
            <c:symbol val="circle"/>
            <c:size val="5"/>
            <c:spPr>
              <a:solidFill>
                <a:schemeClr val="tx1"/>
              </a:solidFill>
              <a:ln w="9525">
                <a:noFill/>
              </a:ln>
              <a:effectLst/>
            </c:spPr>
          </c:marker>
          <c:errBars>
            <c:errDir val="y"/>
            <c:errBarType val="both"/>
            <c:errValType val="cust"/>
            <c:noEndCap val="0"/>
            <c:plus>
              <c:numRef>
                <c:f>Sheet1!$S$11:$S$16</c:f>
                <c:numCache>
                  <c:formatCode>General</c:formatCode>
                  <c:ptCount val="6"/>
                  <c:pt idx="0">
                    <c:v>0.41964030192977719</c:v>
                  </c:pt>
                  <c:pt idx="1">
                    <c:v>0.78730439020741361</c:v>
                  </c:pt>
                  <c:pt idx="2">
                    <c:v>1.2111393141991325</c:v>
                  </c:pt>
                  <c:pt idx="3">
                    <c:v>1.2353576690277102</c:v>
                  </c:pt>
                  <c:pt idx="4">
                    <c:v>1.8620913879411742</c:v>
                  </c:pt>
                  <c:pt idx="5">
                    <c:v>2.2652793999582315</c:v>
                  </c:pt>
                </c:numCache>
              </c:numRef>
            </c:plus>
            <c:minus>
              <c:numRef>
                <c:f>Sheet1!$S$11:$S$16</c:f>
                <c:numCache>
                  <c:formatCode>General</c:formatCode>
                  <c:ptCount val="6"/>
                  <c:pt idx="0">
                    <c:v>0.41964030192977719</c:v>
                  </c:pt>
                  <c:pt idx="1">
                    <c:v>0.78730439020741361</c:v>
                  </c:pt>
                  <c:pt idx="2">
                    <c:v>1.2111393141991325</c:v>
                  </c:pt>
                  <c:pt idx="3">
                    <c:v>1.2353576690277102</c:v>
                  </c:pt>
                  <c:pt idx="4">
                    <c:v>1.8620913879411742</c:v>
                  </c:pt>
                  <c:pt idx="5">
                    <c:v>2.2652793999582315</c:v>
                  </c:pt>
                </c:numCache>
              </c:numRef>
            </c:minus>
            <c:spPr>
              <a:noFill/>
              <a:ln w="9525" cap="flat" cmpd="sng" algn="ctr">
                <a:solidFill>
                  <a:sysClr val="windowText" lastClr="000000"/>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Sheet1!$R$3:$R$8</c:f>
              <c:numCache>
                <c:formatCode>General</c:formatCode>
                <c:ptCount val="6"/>
                <c:pt idx="0">
                  <c:v>8</c:v>
                </c:pt>
                <c:pt idx="1">
                  <c:v>10</c:v>
                </c:pt>
                <c:pt idx="2">
                  <c:v>12</c:v>
                </c:pt>
                <c:pt idx="3">
                  <c:v>13</c:v>
                </c:pt>
                <c:pt idx="4">
                  <c:v>15</c:v>
                </c:pt>
                <c:pt idx="5">
                  <c:v>17</c:v>
                </c:pt>
              </c:numCache>
            </c:numRef>
          </c:xVal>
          <c:yVal>
            <c:numRef>
              <c:f>Sheet1!$S$3:$S$8</c:f>
              <c:numCache>
                <c:formatCode>0</c:formatCode>
                <c:ptCount val="6"/>
                <c:pt idx="0">
                  <c:v>0.9478520062361111</c:v>
                </c:pt>
                <c:pt idx="1">
                  <c:v>4.8235589357472124</c:v>
                </c:pt>
                <c:pt idx="2">
                  <c:v>8.5765643710511785</c:v>
                </c:pt>
                <c:pt idx="3">
                  <c:v>10.453990086875539</c:v>
                </c:pt>
                <c:pt idx="4">
                  <c:v>13.652484421447424</c:v>
                </c:pt>
                <c:pt idx="5">
                  <c:v>13.664000425246176</c:v>
                </c:pt>
              </c:numCache>
            </c:numRef>
          </c:yVal>
          <c:smooth val="0"/>
          <c:extLst xmlns:c16r2="http://schemas.microsoft.com/office/drawing/2015/06/chart">
            <c:ext xmlns:c16="http://schemas.microsoft.com/office/drawing/2014/chart" uri="{C3380CC4-5D6E-409C-BE32-E72D297353CC}">
              <c16:uniqueId val="{00000000-3EB4-4DE2-8343-DF491C78EE38}"/>
            </c:ext>
          </c:extLst>
        </c:ser>
        <c:ser>
          <c:idx val="1"/>
          <c:order val="1"/>
          <c:tx>
            <c:strRef>
              <c:f>Sheet1!$T$2</c:f>
              <c:strCache>
                <c:ptCount val="1"/>
                <c:pt idx="0">
                  <c:v>val1</c:v>
                </c:pt>
              </c:strCache>
            </c:strRef>
          </c:tx>
          <c:spPr>
            <a:ln w="19050" cap="rnd">
              <a:solidFill>
                <a:schemeClr val="bg2">
                  <a:lumMod val="50000"/>
                </a:schemeClr>
              </a:solidFill>
              <a:round/>
            </a:ln>
            <a:effectLst/>
          </c:spPr>
          <c:marker>
            <c:symbol val="circle"/>
            <c:size val="5"/>
            <c:spPr>
              <a:solidFill>
                <a:schemeClr val="bg2">
                  <a:lumMod val="50000"/>
                </a:schemeClr>
              </a:solidFill>
              <a:ln w="9525">
                <a:noFill/>
              </a:ln>
              <a:effectLst/>
            </c:spPr>
          </c:marker>
          <c:errBars>
            <c:errDir val="y"/>
            <c:errBarType val="both"/>
            <c:errValType val="cust"/>
            <c:noEndCap val="0"/>
            <c:plus>
              <c:numRef>
                <c:f>Sheet1!$T$11:$T$16</c:f>
                <c:numCache>
                  <c:formatCode>General</c:formatCode>
                  <c:ptCount val="6"/>
                  <c:pt idx="0">
                    <c:v>0.37718266858966093</c:v>
                  </c:pt>
                  <c:pt idx="1">
                    <c:v>1.1230538589247694</c:v>
                  </c:pt>
                  <c:pt idx="2">
                    <c:v>1.3237697351830529</c:v>
                  </c:pt>
                  <c:pt idx="3">
                    <c:v>1.1096540214046073</c:v>
                  </c:pt>
                  <c:pt idx="4">
                    <c:v>2.8510075439660949</c:v>
                  </c:pt>
                  <c:pt idx="5">
                    <c:v>1.4566257851396121</c:v>
                  </c:pt>
                </c:numCache>
              </c:numRef>
            </c:plus>
            <c:minus>
              <c:numRef>
                <c:f>Sheet1!$T$11:$T$16</c:f>
                <c:numCache>
                  <c:formatCode>General</c:formatCode>
                  <c:ptCount val="6"/>
                  <c:pt idx="0">
                    <c:v>0.37718266858966093</c:v>
                  </c:pt>
                  <c:pt idx="1">
                    <c:v>1.1230538589247694</c:v>
                  </c:pt>
                  <c:pt idx="2">
                    <c:v>1.3237697351830529</c:v>
                  </c:pt>
                  <c:pt idx="3">
                    <c:v>1.1096540214046073</c:v>
                  </c:pt>
                  <c:pt idx="4">
                    <c:v>2.8510075439660949</c:v>
                  </c:pt>
                  <c:pt idx="5">
                    <c:v>1.4566257851396121</c:v>
                  </c:pt>
                </c:numCache>
              </c:numRef>
            </c:minus>
            <c:spPr>
              <a:noFill/>
              <a:ln w="9525" cap="flat" cmpd="sng" algn="ctr">
                <a:solidFill>
                  <a:schemeClr val="bg2">
                    <a:lumMod val="50000"/>
                  </a:schemeClr>
                </a:solidFill>
                <a:round/>
              </a:ln>
              <a:effectLst/>
            </c:spPr>
          </c:errBars>
          <c:errBars>
            <c:errDir val="x"/>
            <c:errBarType val="minus"/>
            <c:errValType val="fixedVal"/>
            <c:noEndCap val="0"/>
            <c:val val="0"/>
            <c:spPr>
              <a:noFill/>
              <a:ln w="9525" cap="flat" cmpd="sng" algn="ctr">
                <a:solidFill>
                  <a:schemeClr val="tx1">
                    <a:lumMod val="65000"/>
                    <a:lumOff val="35000"/>
                  </a:schemeClr>
                </a:solidFill>
                <a:round/>
              </a:ln>
              <a:effectLst/>
            </c:spPr>
          </c:errBars>
          <c:xVal>
            <c:numRef>
              <c:f>Sheet1!$R$3:$R$8</c:f>
              <c:numCache>
                <c:formatCode>General</c:formatCode>
                <c:ptCount val="6"/>
                <c:pt idx="0">
                  <c:v>8</c:v>
                </c:pt>
                <c:pt idx="1">
                  <c:v>10</c:v>
                </c:pt>
                <c:pt idx="2">
                  <c:v>12</c:v>
                </c:pt>
                <c:pt idx="3">
                  <c:v>13</c:v>
                </c:pt>
                <c:pt idx="4">
                  <c:v>15</c:v>
                </c:pt>
                <c:pt idx="5">
                  <c:v>17</c:v>
                </c:pt>
              </c:numCache>
            </c:numRef>
          </c:xVal>
          <c:yVal>
            <c:numRef>
              <c:f>Sheet1!$T$3:$T$8</c:f>
              <c:numCache>
                <c:formatCode>0</c:formatCode>
                <c:ptCount val="6"/>
                <c:pt idx="0">
                  <c:v>1.0023774364504092</c:v>
                </c:pt>
                <c:pt idx="1">
                  <c:v>4.4662624810781884</c:v>
                </c:pt>
                <c:pt idx="2">
                  <c:v>8.3202915993545687</c:v>
                </c:pt>
                <c:pt idx="3">
                  <c:v>10.006104838786774</c:v>
                </c:pt>
                <c:pt idx="4">
                  <c:v>12.761904553991199</c:v>
                </c:pt>
                <c:pt idx="5">
                  <c:v>15.068460671935371</c:v>
                </c:pt>
              </c:numCache>
            </c:numRef>
          </c:yVal>
          <c:smooth val="0"/>
          <c:extLst xmlns:c16r2="http://schemas.microsoft.com/office/drawing/2015/06/chart">
            <c:ext xmlns:c16="http://schemas.microsoft.com/office/drawing/2014/chart" uri="{C3380CC4-5D6E-409C-BE32-E72D297353CC}">
              <c16:uniqueId val="{00000001-3EB4-4DE2-8343-DF491C78EE38}"/>
            </c:ext>
          </c:extLst>
        </c:ser>
        <c:dLbls>
          <c:showLegendKey val="0"/>
          <c:showVal val="0"/>
          <c:showCatName val="0"/>
          <c:showSerName val="0"/>
          <c:showPercent val="0"/>
          <c:showBubbleSize val="0"/>
        </c:dLbls>
        <c:axId val="117275392"/>
        <c:axId val="117275968"/>
      </c:scatterChart>
      <c:valAx>
        <c:axId val="117275392"/>
        <c:scaling>
          <c:orientation val="minMax"/>
          <c:max val="18"/>
          <c:min val="7"/>
        </c:scaling>
        <c:delete val="0"/>
        <c:axPos val="b"/>
        <c:majorGridlines>
          <c:spPr>
            <a:ln w="9525" cap="flat" cmpd="sng" algn="ctr">
              <a:noFill/>
              <a:round/>
            </a:ln>
            <a:effectLst/>
          </c:spPr>
        </c:majorGridlines>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17275968"/>
        <c:crosses val="autoZero"/>
        <c:crossBetween val="midCat"/>
        <c:majorUnit val="2"/>
      </c:valAx>
      <c:valAx>
        <c:axId val="117275968"/>
        <c:scaling>
          <c:orientation val="minMax"/>
          <c:max val="18"/>
          <c:min val="0"/>
        </c:scaling>
        <c:delete val="0"/>
        <c:axPos val="l"/>
        <c:majorGridlines>
          <c:spPr>
            <a:ln w="9525" cap="flat" cmpd="sng" algn="ctr">
              <a:noFill/>
              <a:round/>
            </a:ln>
            <a:effectLst/>
          </c:spPr>
        </c:majorGridlines>
        <c:numFmt formatCode="0"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17275392"/>
        <c:crosses val="autoZero"/>
        <c:crossBetween val="midCat"/>
        <c:majorUnit val="5"/>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sz="1200" b="1">
          <a:solidFill>
            <a:sysClr val="windowText" lastClr="000000"/>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27FA76-CFB0-B944-BDC9-77D53622D578}" type="datetimeFigureOut">
              <a:rPr lang="en-US" smtClean="0"/>
              <a:pPr/>
              <a:t>7/17/2016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B95D4E-94D9-3D43-9485-E889EBF280DF}" type="slidenum">
              <a:rPr lang="en-US" smtClean="0"/>
              <a:pPr/>
              <a:t>‹#›</a:t>
            </a:fld>
            <a:endParaRPr lang="en-US"/>
          </a:p>
        </p:txBody>
      </p:sp>
    </p:spTree>
    <p:extLst>
      <p:ext uri="{BB962C8B-B14F-4D97-AF65-F5344CB8AC3E}">
        <p14:creationId xmlns:p14="http://schemas.microsoft.com/office/powerpoint/2010/main" val="1420807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98F669-A801-D94F-A231-95CEE7427F82}" type="datetimeFigureOut">
              <a:rPr lang="en-US" smtClean="0"/>
              <a:pPr/>
              <a:t>7/17/2016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3A6A4E-3EA1-5348-BC8E-B0DFCF2E802B}" type="slidenum">
              <a:rPr lang="en-US" smtClean="0"/>
              <a:pPr/>
              <a:t>‹#›</a:t>
            </a:fld>
            <a:endParaRPr lang="en-US"/>
          </a:p>
        </p:txBody>
      </p:sp>
    </p:spTree>
    <p:extLst>
      <p:ext uri="{BB962C8B-B14F-4D97-AF65-F5344CB8AC3E}">
        <p14:creationId xmlns:p14="http://schemas.microsoft.com/office/powerpoint/2010/main" val="38545177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onlinelibrary.wiley.com/doi/10.1002/wdev.126/full#wdev126-bib-0030" TargetMode="External"/><Relationship Id="rId13" Type="http://schemas.openxmlformats.org/officeDocument/2006/relationships/hyperlink" Target="http://onlinelibrary.wiley.com/doi/10.1002/wdev.126/full#wdev126-bib-0037" TargetMode="External"/><Relationship Id="rId18" Type="http://schemas.openxmlformats.org/officeDocument/2006/relationships/hyperlink" Target="http://onlinelibrary.wiley.com/doi/10.1002/wdev.126/full#wdev126-bib-0047" TargetMode="External"/><Relationship Id="rId3" Type="http://schemas.openxmlformats.org/officeDocument/2006/relationships/hyperlink" Target="http://onlinelibrary.wiley.com/doi/10.1002/wdev.126/full#wdev126-bib-0012" TargetMode="External"/><Relationship Id="rId7" Type="http://schemas.openxmlformats.org/officeDocument/2006/relationships/hyperlink" Target="http://onlinelibrary.wiley.com/doi/10.1002/wdev.126/full#wdev126-bib-0013" TargetMode="External"/><Relationship Id="rId12" Type="http://schemas.openxmlformats.org/officeDocument/2006/relationships/hyperlink" Target="http://onlinelibrary.wiley.com/doi/10.1002/wdev.126/full#wdev126-bib-0036" TargetMode="External"/><Relationship Id="rId17" Type="http://schemas.openxmlformats.org/officeDocument/2006/relationships/hyperlink" Target="http://onlinelibrary.wiley.com/doi/10.1002/wdev.126/full#wdev126-bib-0045" TargetMode="External"/><Relationship Id="rId2" Type="http://schemas.openxmlformats.org/officeDocument/2006/relationships/slide" Target="../slides/slide5.xml"/><Relationship Id="rId16" Type="http://schemas.openxmlformats.org/officeDocument/2006/relationships/hyperlink" Target="http://onlinelibrary.wiley.com/doi/10.1002/wdev.126/full#wdev126-bib-0043" TargetMode="External"/><Relationship Id="rId1" Type="http://schemas.openxmlformats.org/officeDocument/2006/relationships/notesMaster" Target="../notesMasters/notesMaster1.xml"/><Relationship Id="rId6" Type="http://schemas.openxmlformats.org/officeDocument/2006/relationships/hyperlink" Target="http://onlinelibrary.wiley.com/doi/10.1002/wdev.126/full#wdev126-bib-0022" TargetMode="External"/><Relationship Id="rId11" Type="http://schemas.openxmlformats.org/officeDocument/2006/relationships/hyperlink" Target="http://onlinelibrary.wiley.com/doi/10.1002/wdev.126/full#wdev126-bib-0010" TargetMode="External"/><Relationship Id="rId5" Type="http://schemas.openxmlformats.org/officeDocument/2006/relationships/hyperlink" Target="http://onlinelibrary.wiley.com/doi/10.1002/wdev.126/full#wdev126-bib-0015" TargetMode="External"/><Relationship Id="rId15" Type="http://schemas.openxmlformats.org/officeDocument/2006/relationships/hyperlink" Target="http://onlinelibrary.wiley.com/doi/10.1002/wdev.126/full#wdev126-bib-0042" TargetMode="External"/><Relationship Id="rId10" Type="http://schemas.openxmlformats.org/officeDocument/2006/relationships/hyperlink" Target="http://onlinelibrary.wiley.com/doi/10.1002/wdev.126/full#wdev126-bib-0033" TargetMode="External"/><Relationship Id="rId4" Type="http://schemas.openxmlformats.org/officeDocument/2006/relationships/hyperlink" Target="http://onlinelibrary.wiley.com/doi/10.1002/wdev.126/full#wdev126-bib-0019" TargetMode="External"/><Relationship Id="rId9" Type="http://schemas.openxmlformats.org/officeDocument/2006/relationships/hyperlink" Target="http://onlinelibrary.wiley.com/doi/10.1002/wdev.126/full#wdev126-bib-0032" TargetMode="External"/><Relationship Id="rId14" Type="http://schemas.openxmlformats.org/officeDocument/2006/relationships/hyperlink" Target="http://onlinelibrary.wiley.com/doi/10.1002/wdev.126/full#wdev126-bib-004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0734E39-4F91-4FA5-B91F-ECAC7BFD1A5D}" type="slidenum">
              <a:rPr lang="en-US" smtClean="0"/>
              <a:pPr>
                <a:defRPr/>
              </a:pPr>
              <a:t>1</a:t>
            </a:fld>
            <a:endParaRPr lang="en-US"/>
          </a:p>
        </p:txBody>
      </p:sp>
    </p:spTree>
    <p:extLst>
      <p:ext uri="{BB962C8B-B14F-4D97-AF65-F5344CB8AC3E}">
        <p14:creationId xmlns:p14="http://schemas.microsoft.com/office/powerpoint/2010/main" val="1079716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32BB07-57B9-D94C-8825-5594AEEC30F7}" type="slidenum">
              <a:rPr lang="en-US" smtClean="0"/>
              <a:pPr/>
              <a:t>2</a:t>
            </a:fld>
            <a:endParaRPr lang="en-US"/>
          </a:p>
        </p:txBody>
      </p:sp>
    </p:spTree>
    <p:extLst>
      <p:ext uri="{BB962C8B-B14F-4D97-AF65-F5344CB8AC3E}">
        <p14:creationId xmlns:p14="http://schemas.microsoft.com/office/powerpoint/2010/main" val="3071664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D95E35-AAA9-4945-941A-EBDD25067F26}" type="slidenum">
              <a:rPr lang="en-US" smtClean="0"/>
              <a:pPr/>
              <a:t>3</a:t>
            </a:fld>
            <a:endParaRPr lang="en-US"/>
          </a:p>
        </p:txBody>
      </p:sp>
    </p:spTree>
    <p:extLst>
      <p:ext uri="{BB962C8B-B14F-4D97-AF65-F5344CB8AC3E}">
        <p14:creationId xmlns:p14="http://schemas.microsoft.com/office/powerpoint/2010/main" val="7590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Interactions among some of the hormonal and developmental signals and regulatory elements controlling seed maturation.</a:t>
            </a:r>
          </a:p>
          <a:p>
            <a:r>
              <a:rPr lang="en-US" dirty="0" smtClean="0"/>
              <a:t>In the upper portion (“Accumulation”), factors regulating gene expression during the progression through seed development are shown in boxes representing the relative timing and abundance of their expression. ABA accumulation is depicted in pale red triangles. PYL5 is the ABA receptor that is most highly expressed in mid-seed development, and therefore likely to mediate ABA signaling during this stage. To simplify the diagram, intermediates in this signaling pathway are not shown (see Fig.4 for details). </a:t>
            </a:r>
          </a:p>
          <a:p>
            <a:endParaRPr lang="en-US" dirty="0" smtClean="0"/>
          </a:p>
          <a:p>
            <a:r>
              <a:rPr lang="en-US" dirty="0" smtClean="0"/>
              <a:t>Bottom – corresponding</a:t>
            </a:r>
            <a:r>
              <a:rPr lang="en-US" baseline="0" dirty="0" smtClean="0"/>
              <a:t> developmental stages</a:t>
            </a:r>
            <a:endParaRPr lang="en-US" dirty="0"/>
          </a:p>
        </p:txBody>
      </p:sp>
      <p:sp>
        <p:nvSpPr>
          <p:cNvPr id="4" name="Slide Number Placeholder 3"/>
          <p:cNvSpPr>
            <a:spLocks noGrp="1"/>
          </p:cNvSpPr>
          <p:nvPr>
            <p:ph type="sldNum" sz="quarter" idx="10"/>
          </p:nvPr>
        </p:nvSpPr>
        <p:spPr/>
        <p:txBody>
          <a:bodyPr/>
          <a:lstStyle/>
          <a:p>
            <a:fld id="{09D95E35-AAA9-4945-941A-EBDD25067F26}" type="slidenum">
              <a:rPr lang="en-US" smtClean="0"/>
              <a:pPr/>
              <a:t>4</a:t>
            </a:fld>
            <a:endParaRPr lang="en-US"/>
          </a:p>
        </p:txBody>
      </p:sp>
    </p:spTree>
    <p:extLst>
      <p:ext uri="{BB962C8B-B14F-4D97-AF65-F5344CB8AC3E}">
        <p14:creationId xmlns:p14="http://schemas.microsoft.com/office/powerpoint/2010/main" val="1553044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LAFL and VAL networks regulate the seed to seedling phase transition. Spatial and temporal patterns of LAFL gene expression are refined by mutual interactions.</a:t>
            </a:r>
            <a:r>
              <a:rPr lang="en-US" dirty="0" smtClean="0">
                <a:hlinkClick r:id="rId3" tooltip="Link to bibliographic citations"/>
              </a:rPr>
              <a:t>[12-15]</a:t>
            </a:r>
            <a:r>
              <a:rPr lang="en-US" dirty="0" smtClean="0"/>
              <a:t> Important direct targets of LAFL factors include ( 1) SSP </a:t>
            </a:r>
            <a:r>
              <a:rPr lang="en-US" dirty="0" smtClean="0">
                <a:hlinkClick r:id="rId3" tooltip="Link to bibliographic citations"/>
              </a:rPr>
              <a:t>[12, 16-18]</a:t>
            </a:r>
            <a:r>
              <a:rPr lang="en-US" dirty="0" smtClean="0"/>
              <a:t> and LEA genes,</a:t>
            </a:r>
            <a:r>
              <a:rPr lang="en-US" dirty="0" smtClean="0">
                <a:hlinkClick r:id="rId4" tooltip="Link to bibliographic citations"/>
              </a:rPr>
              <a:t>[19, 20]</a:t>
            </a:r>
            <a:r>
              <a:rPr lang="en-US" dirty="0" smtClean="0"/>
              <a:t> (2) transcription factor genes that control seed specific processes including </a:t>
            </a:r>
            <a:r>
              <a:rPr lang="en-US" i="1" dirty="0" smtClean="0"/>
              <a:t>PEI1</a:t>
            </a:r>
            <a:r>
              <a:rPr lang="en-US" dirty="0" smtClean="0"/>
              <a:t>,</a:t>
            </a:r>
            <a:r>
              <a:rPr lang="en-US" dirty="0" smtClean="0">
                <a:hlinkClick r:id="rId5" tooltip="Link to bibliographic citations"/>
              </a:rPr>
              <a:t>[15, 21]</a:t>
            </a:r>
            <a:r>
              <a:rPr lang="en-US" dirty="0" smtClean="0"/>
              <a:t> </a:t>
            </a:r>
            <a:r>
              <a:rPr lang="en-US" i="1" dirty="0" smtClean="0"/>
              <a:t>CUC1</a:t>
            </a:r>
            <a:r>
              <a:rPr lang="en-US" dirty="0" smtClean="0"/>
              <a:t>,</a:t>
            </a:r>
            <a:r>
              <a:rPr lang="en-US" dirty="0" smtClean="0">
                <a:hlinkClick r:id="rId6" tooltip="Link to bibliographic citation"/>
              </a:rPr>
              <a:t>[22]</a:t>
            </a:r>
            <a:r>
              <a:rPr lang="en-US" dirty="0" smtClean="0"/>
              <a:t> </a:t>
            </a:r>
            <a:r>
              <a:rPr lang="en-US" i="1" dirty="0" smtClean="0"/>
              <a:t>BBM</a:t>
            </a:r>
            <a:r>
              <a:rPr lang="en-US" dirty="0" smtClean="0"/>
              <a:t>,</a:t>
            </a:r>
            <a:r>
              <a:rPr lang="en-US" dirty="0" smtClean="0">
                <a:hlinkClick r:id="rId6" tooltip="Link to bibliographic citation"/>
              </a:rPr>
              <a:t>[22]</a:t>
            </a:r>
            <a:r>
              <a:rPr lang="en-US" dirty="0" smtClean="0"/>
              <a:t> </a:t>
            </a:r>
            <a:r>
              <a:rPr lang="en-US" i="1" dirty="0" smtClean="0"/>
              <a:t>WRI1</a:t>
            </a:r>
            <a:r>
              <a:rPr lang="en-US" dirty="0" smtClean="0">
                <a:hlinkClick r:id="rId6" tooltip="Link to bibliographic citations"/>
              </a:rPr>
              <a:t>[22-24]</a:t>
            </a:r>
            <a:r>
              <a:rPr lang="en-US" dirty="0" smtClean="0"/>
              <a:t> and </a:t>
            </a:r>
            <a:r>
              <a:rPr lang="en-US" i="1" dirty="0" smtClean="0"/>
              <a:t>FLC</a:t>
            </a:r>
            <a:r>
              <a:rPr lang="en-US" dirty="0" smtClean="0"/>
              <a:t>,</a:t>
            </a:r>
            <a:r>
              <a:rPr lang="en-US" dirty="0" smtClean="0">
                <a:hlinkClick r:id="rId5" tooltip="Link to bibliographic citations"/>
              </a:rPr>
              <a:t>[15, 25]</a:t>
            </a:r>
            <a:r>
              <a:rPr lang="en-US" dirty="0" smtClean="0"/>
              <a:t> and (3) genes that function in major hormone metabolism and signaling pathways.</a:t>
            </a:r>
            <a:r>
              <a:rPr lang="en-US" dirty="0" smtClean="0">
                <a:hlinkClick r:id="rId7" tooltip="Link to bibliographic citations"/>
              </a:rPr>
              <a:t>[13, 15, 22, 26-29]</a:t>
            </a:r>
            <a:r>
              <a:rPr lang="en-US" dirty="0" smtClean="0"/>
              <a:t> AGL15,</a:t>
            </a:r>
            <a:r>
              <a:rPr lang="en-US" dirty="0" smtClean="0">
                <a:hlinkClick r:id="rId8" tooltip="Link to bibliographic citations"/>
              </a:rPr>
              <a:t>[30, 31]</a:t>
            </a:r>
            <a:r>
              <a:rPr lang="en-US" dirty="0" smtClean="0"/>
              <a:t> PHB/PHV,</a:t>
            </a:r>
            <a:r>
              <a:rPr lang="en-US" dirty="0" smtClean="0">
                <a:hlinkClick r:id="rId9" tooltip="Link to bibliographic citation"/>
              </a:rPr>
              <a:t>[32]</a:t>
            </a:r>
            <a:r>
              <a:rPr lang="en-US" dirty="0" smtClean="0"/>
              <a:t> and MYB115/118 </a:t>
            </a:r>
            <a:r>
              <a:rPr lang="en-US" dirty="0" smtClean="0">
                <a:hlinkClick r:id="rId10" tooltip="Link to bibliographic citation"/>
              </a:rPr>
              <a:t>[33]</a:t>
            </a:r>
            <a:r>
              <a:rPr lang="en-US" dirty="0" smtClean="0"/>
              <a:t>are proposed to act upstream of LAFL network. The LAFL network is repressed by VAL B3 factors and other repressors during seed germination to enable the transition to seedling development. VAL factors play a central role in repression of LAFL network in part by binding to the </a:t>
            </a:r>
            <a:r>
              <a:rPr lang="en-US" dirty="0" err="1" smtClean="0"/>
              <a:t>Sph</a:t>
            </a:r>
            <a:r>
              <a:rPr lang="en-US" dirty="0" smtClean="0"/>
              <a:t>/RY motif and recruiting an HDAC.</a:t>
            </a:r>
            <a:r>
              <a:rPr lang="en-US" dirty="0" smtClean="0">
                <a:hlinkClick r:id="rId11" tooltip="Link to bibliographic citations"/>
              </a:rPr>
              <a:t>[10, 11, 34, 35]</a:t>
            </a:r>
            <a:r>
              <a:rPr lang="en-US" dirty="0" smtClean="0"/>
              <a:t> The interaction of VAL B3 factors with HDAC may be mediated by the co-repressor SNL1.</a:t>
            </a:r>
            <a:r>
              <a:rPr lang="en-US" dirty="0" smtClean="0">
                <a:hlinkClick r:id="rId12" tooltip="Link to bibliographic citation"/>
              </a:rPr>
              <a:t>[36]</a:t>
            </a:r>
            <a:r>
              <a:rPr lang="en-US" dirty="0" smtClean="0"/>
              <a:t> PRC2 proteins (CLF/SWN/MEA/EMF2) add H3K27me3 marks to LAFL genes.</a:t>
            </a:r>
            <a:r>
              <a:rPr lang="en-US" dirty="0" smtClean="0">
                <a:hlinkClick r:id="rId13" tooltip="Link to bibliographic citations"/>
              </a:rPr>
              <a:t>[37, 38]</a:t>
            </a:r>
            <a:r>
              <a:rPr lang="en-US" dirty="0" smtClean="0"/>
              <a:t> Acting in concert with PRC2, PRC1 proteins (LHP1/ EMF1/RING1a-b/BMI1a-b) bind to H3K27me3 marks and deposit H2AK119ub1 to maintain a stable repressed state of </a:t>
            </a:r>
            <a:r>
              <a:rPr lang="en-US" i="1" dirty="0" smtClean="0"/>
              <a:t>LAFL</a:t>
            </a:r>
            <a:r>
              <a:rPr lang="en-US" dirty="0" smtClean="0"/>
              <a:t> genes.</a:t>
            </a:r>
            <a:r>
              <a:rPr lang="en-US" dirty="0" smtClean="0">
                <a:hlinkClick r:id="rId13" tooltip="Link to bibliographic citations"/>
              </a:rPr>
              <a:t>[37, 39, 40]</a:t>
            </a:r>
            <a:r>
              <a:rPr lang="en-US" dirty="0" smtClean="0"/>
              <a:t> The CHD3 chromatin remodeling factors, PKL and PKR2, can indirectly promote H3K27me3 modification by up-regulating genes encoding PRC2 proteins.</a:t>
            </a:r>
            <a:r>
              <a:rPr lang="en-US" dirty="0" smtClean="0">
                <a:hlinkClick r:id="rId14" tooltip="Link to bibliographic citation"/>
              </a:rPr>
              <a:t>[41]</a:t>
            </a:r>
            <a:r>
              <a:rPr lang="en-US" dirty="0" smtClean="0"/>
              <a:t> PKL is also present in the promoter region of </a:t>
            </a:r>
            <a:r>
              <a:rPr lang="en-US" i="1" dirty="0" smtClean="0"/>
              <a:t>LEC1</a:t>
            </a:r>
            <a:r>
              <a:rPr lang="en-US" dirty="0" smtClean="0"/>
              <a:t>, </a:t>
            </a:r>
            <a:r>
              <a:rPr lang="en-US" i="1" dirty="0" smtClean="0"/>
              <a:t>LEC2</a:t>
            </a:r>
            <a:r>
              <a:rPr lang="en-US" dirty="0" smtClean="0"/>
              <a:t> and </a:t>
            </a:r>
            <a:r>
              <a:rPr lang="en-US" i="1" dirty="0" smtClean="0"/>
              <a:t>FUS3</a:t>
            </a:r>
            <a:r>
              <a:rPr lang="en-US" dirty="0" smtClean="0"/>
              <a:t> genes that are enriched for H3K27me3.</a:t>
            </a:r>
            <a:r>
              <a:rPr lang="en-US" dirty="0" smtClean="0">
                <a:hlinkClick r:id="rId15" tooltip="Link to bibliographic citation"/>
              </a:rPr>
              <a:t>[42]</a:t>
            </a:r>
            <a:r>
              <a:rPr lang="en-US" dirty="0" smtClean="0"/>
              <a:t> RBR can interact with the promoter of </a:t>
            </a:r>
            <a:r>
              <a:rPr lang="en-US" i="1" dirty="0" smtClean="0"/>
              <a:t>ABI</a:t>
            </a:r>
            <a:r>
              <a:rPr lang="en-US" dirty="0" smtClean="0"/>
              <a:t>3, and is required for establishing H3K27me3 modification by cooperating with PRC2.</a:t>
            </a:r>
            <a:r>
              <a:rPr lang="en-US" dirty="0" smtClean="0">
                <a:hlinkClick r:id="rId16" tooltip="Link to bibliographic citations"/>
              </a:rPr>
              <a:t>[43, 44]</a:t>
            </a:r>
            <a:r>
              <a:rPr lang="en-US" dirty="0" smtClean="0"/>
              <a:t> The SNF2 chromatin remodeling ATPase, BRM, can repress seed maturation genes by physically interacting with their promoters.</a:t>
            </a:r>
            <a:r>
              <a:rPr lang="en-US" dirty="0" smtClean="0">
                <a:hlinkClick r:id="rId17" tooltip="Link to bibliographic citations"/>
              </a:rPr>
              <a:t>[45, 46]</a:t>
            </a:r>
            <a:r>
              <a:rPr lang="en-US" dirty="0" smtClean="0"/>
              <a:t> The plant-specific </a:t>
            </a:r>
            <a:r>
              <a:rPr lang="en-US" dirty="0" err="1" smtClean="0"/>
              <a:t>trihelix</a:t>
            </a:r>
            <a:r>
              <a:rPr lang="en-US" dirty="0" smtClean="0"/>
              <a:t> factor, ASIL1, contributes to repression of </a:t>
            </a:r>
            <a:r>
              <a:rPr lang="en-US" i="1" dirty="0" smtClean="0"/>
              <a:t>LAFL</a:t>
            </a:r>
            <a:r>
              <a:rPr lang="en-US" dirty="0" smtClean="0"/>
              <a:t> genes by binding to the GT element (CGTGATT).</a:t>
            </a:r>
            <a:r>
              <a:rPr lang="en-US" dirty="0" smtClean="0">
                <a:hlinkClick r:id="rId18" tooltip="Link to bibliographic citation"/>
              </a:rPr>
              <a:t>[47]</a:t>
            </a:r>
            <a:r>
              <a:rPr lang="en-US" dirty="0" smtClean="0"/>
              <a:t> miR166 indirectly represses </a:t>
            </a:r>
            <a:r>
              <a:rPr lang="en-US" i="1" dirty="0" smtClean="0"/>
              <a:t>LEC2</a:t>
            </a:r>
            <a:r>
              <a:rPr lang="en-US" dirty="0" smtClean="0"/>
              <a:t> transcription by targeting upstream </a:t>
            </a:r>
            <a:r>
              <a:rPr lang="en-US" i="1" dirty="0" smtClean="0"/>
              <a:t>PHB</a:t>
            </a:r>
            <a:r>
              <a:rPr lang="en-US" dirty="0" smtClean="0"/>
              <a:t> and </a:t>
            </a:r>
            <a:r>
              <a:rPr lang="en-US" i="1" dirty="0" smtClean="0"/>
              <a:t>PHV</a:t>
            </a:r>
            <a:r>
              <a:rPr lang="en-US" dirty="0" smtClean="0"/>
              <a:t>.</a:t>
            </a:r>
            <a:r>
              <a:rPr lang="en-US" dirty="0" smtClean="0">
                <a:hlinkClick r:id="rId9" tooltip="Link to bibliographic citation"/>
              </a:rPr>
              <a:t>[32]</a:t>
            </a:r>
            <a:r>
              <a:rPr lang="en-US" dirty="0" smtClean="0"/>
              <a:t> GA signaling enhances VAL and PKL repression of the LAFL network.</a:t>
            </a:r>
            <a:r>
              <a:rPr lang="en-US" dirty="0" smtClean="0">
                <a:hlinkClick r:id="rId11" tooltip="Link to bibliographic citations"/>
              </a:rPr>
              <a:t>[10, 48]</a:t>
            </a:r>
            <a:r>
              <a:rPr lang="en-US" dirty="0" smtClean="0"/>
              <a:t> Negative feedback loops: LAFL factors (FUS3 and LEC1) up-regulate </a:t>
            </a:r>
            <a:r>
              <a:rPr lang="en-US" i="1" dirty="0" smtClean="0"/>
              <a:t>VAL1</a:t>
            </a:r>
            <a:r>
              <a:rPr lang="en-US" dirty="0" smtClean="0"/>
              <a:t>, </a:t>
            </a:r>
            <a:r>
              <a:rPr lang="en-US" i="1" dirty="0" smtClean="0"/>
              <a:t>RING1b</a:t>
            </a:r>
            <a:r>
              <a:rPr lang="en-US" dirty="0" smtClean="0"/>
              <a:t>, </a:t>
            </a:r>
            <a:r>
              <a:rPr lang="en-US" i="1" dirty="0" smtClean="0"/>
              <a:t>miR166</a:t>
            </a:r>
            <a:r>
              <a:rPr lang="en-US" dirty="0" smtClean="0"/>
              <a:t>, and </a:t>
            </a:r>
            <a:r>
              <a:rPr lang="en-US" i="1" dirty="0" smtClean="0"/>
              <a:t>PKL</a:t>
            </a:r>
            <a:r>
              <a:rPr lang="en-US" dirty="0" smtClean="0"/>
              <a:t>.</a:t>
            </a:r>
            <a:r>
              <a:rPr lang="en-US" dirty="0" smtClean="0">
                <a:hlinkClick r:id="rId6" tooltip="Link to bibliographic citations"/>
              </a:rPr>
              <a:t>[22, 24]</a:t>
            </a:r>
            <a:r>
              <a:rPr lang="en-US" dirty="0" smtClean="0"/>
              <a:t> Black lines with arrows indicate activation, and black lines ending with bars indicate repression. Inferred functions with less experimental evidence are indicated by dashed lines.</a:t>
            </a:r>
            <a:endParaRPr lang="en-US" dirty="0"/>
          </a:p>
        </p:txBody>
      </p:sp>
      <p:sp>
        <p:nvSpPr>
          <p:cNvPr id="4" name="Slide Number Placeholder 3"/>
          <p:cNvSpPr>
            <a:spLocks noGrp="1"/>
          </p:cNvSpPr>
          <p:nvPr>
            <p:ph type="sldNum" sz="quarter" idx="10"/>
          </p:nvPr>
        </p:nvSpPr>
        <p:spPr/>
        <p:txBody>
          <a:bodyPr/>
          <a:lstStyle/>
          <a:p>
            <a:fld id="{09D95E35-AAA9-4945-941A-EBDD25067F26}" type="slidenum">
              <a:rPr lang="en-US" smtClean="0"/>
              <a:pPr/>
              <a:t>5</a:t>
            </a:fld>
            <a:endParaRPr lang="en-US"/>
          </a:p>
        </p:txBody>
      </p:sp>
    </p:spTree>
    <p:extLst>
      <p:ext uri="{BB962C8B-B14F-4D97-AF65-F5344CB8AC3E}">
        <p14:creationId xmlns:p14="http://schemas.microsoft.com/office/powerpoint/2010/main" val="3593043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i="1" dirty="0" smtClean="0"/>
              <a:t>VAL1</a:t>
            </a:r>
            <a:r>
              <a:rPr lang="en-US" dirty="0" smtClean="0"/>
              <a:t> gene and corresponding SVs. The </a:t>
            </a:r>
            <a:r>
              <a:rPr lang="en-US" i="1" dirty="0" smtClean="0"/>
              <a:t>VAL1</a:t>
            </a:r>
            <a:r>
              <a:rPr lang="en-US" dirty="0" smtClean="0"/>
              <a:t> gene with</a:t>
            </a:r>
            <a:r>
              <a:rPr lang="en-US" baseline="0" dirty="0" smtClean="0"/>
              <a:t> T-DNA insertion shown on top</a:t>
            </a:r>
            <a:r>
              <a:rPr lang="en-US" dirty="0" smtClean="0"/>
              <a:t>. The SALK_088606C mutant line carries a T-DNA insertion in the seventh exon, which encodes part of the B3 domain. The novel SV is missing the entire second exon. Splicing of the </a:t>
            </a:r>
            <a:r>
              <a:rPr lang="en-US" i="1" dirty="0" smtClean="0"/>
              <a:t>VAL1</a:t>
            </a:r>
            <a:r>
              <a:rPr lang="en-US" dirty="0" smtClean="0"/>
              <a:t> premature RNA yields two SVs encoding two different protein variants. The full-length protein contains all four domains. The truncated SV is missing 77% of the PHD-L domain. </a:t>
            </a:r>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6</a:t>
            </a:fld>
            <a:endParaRPr lang="en-US"/>
          </a:p>
        </p:txBody>
      </p:sp>
    </p:spTree>
    <p:extLst>
      <p:ext uri="{BB962C8B-B14F-4D97-AF65-F5344CB8AC3E}">
        <p14:creationId xmlns:p14="http://schemas.microsoft.com/office/powerpoint/2010/main" val="1026061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Expression of both </a:t>
            </a:r>
            <a:r>
              <a:rPr lang="en-US" i="1" dirty="0" smtClean="0"/>
              <a:t>VAL1</a:t>
            </a:r>
            <a:r>
              <a:rPr lang="en-US" dirty="0" smtClean="0"/>
              <a:t> SVs in developing Arabidopsis embryos. The full-length SV (At2g30470.1) is expressed nearly two fold less than the truncated SV (At2g30470.N2) at each time point in the wild type. Transcript levels of both SVs appear reduced in developing </a:t>
            </a:r>
            <a:r>
              <a:rPr lang="en-US" i="1" dirty="0" smtClean="0"/>
              <a:t>val1</a:t>
            </a:r>
            <a:r>
              <a:rPr lang="en-US" dirty="0" smtClean="0"/>
              <a:t> embryos based on RNA-</a:t>
            </a:r>
            <a:r>
              <a:rPr lang="en-US" dirty="0" err="1" smtClean="0"/>
              <a:t>Seq</a:t>
            </a:r>
            <a:r>
              <a:rPr lang="en-US" dirty="0" smtClean="0"/>
              <a:t> transcriptomics.</a:t>
            </a:r>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7</a:t>
            </a:fld>
            <a:endParaRPr lang="en-US"/>
          </a:p>
        </p:txBody>
      </p:sp>
    </p:spTree>
    <p:extLst>
      <p:ext uri="{BB962C8B-B14F-4D97-AF65-F5344CB8AC3E}">
        <p14:creationId xmlns:p14="http://schemas.microsoft.com/office/powerpoint/2010/main" val="2119870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smtClean="0"/>
              <a:t>The </a:t>
            </a:r>
            <a:r>
              <a:rPr lang="en-US" sz="900" i="1" dirty="0" smtClean="0"/>
              <a:t>val1</a:t>
            </a:r>
            <a:r>
              <a:rPr lang="en-US" sz="900" dirty="0" smtClean="0"/>
              <a:t> mutant does not accumulate wild type </a:t>
            </a:r>
            <a:r>
              <a:rPr lang="en-US" sz="900" i="1" dirty="0" smtClean="0"/>
              <a:t>VAL1</a:t>
            </a:r>
            <a:r>
              <a:rPr lang="en-US" sz="900" dirty="0" smtClean="0"/>
              <a:t> transcripts in developing embryos. Density of reads mapped to the wild type </a:t>
            </a:r>
            <a:r>
              <a:rPr lang="en-US" sz="900" i="1" dirty="0" smtClean="0"/>
              <a:t>VAL1</a:t>
            </a:r>
            <a:r>
              <a:rPr lang="en-US" sz="900" dirty="0" smtClean="0"/>
              <a:t> gene in wild type and </a:t>
            </a:r>
            <a:r>
              <a:rPr lang="en-US" sz="900" i="1" dirty="0" smtClean="0"/>
              <a:t>val1</a:t>
            </a:r>
            <a:r>
              <a:rPr lang="en-US" sz="900" dirty="0" smtClean="0"/>
              <a:t> embryos at a representative time point. The majority of reads in the </a:t>
            </a:r>
            <a:r>
              <a:rPr lang="en-US" sz="900" i="1" dirty="0" smtClean="0"/>
              <a:t>val1</a:t>
            </a:r>
            <a:r>
              <a:rPr lang="en-US" sz="900" dirty="0" smtClean="0"/>
              <a:t> mutant mapped to the region upstream of the T-DNA insertion site. Based on the density of the reads, transcription efficiency for the </a:t>
            </a:r>
            <a:r>
              <a:rPr lang="en-US" sz="900" i="1" dirty="0" smtClean="0"/>
              <a:t>val1</a:t>
            </a:r>
            <a:r>
              <a:rPr lang="en-US" sz="900" dirty="0" smtClean="0"/>
              <a:t> gene was not affected in the mutant. Inset: PCR of the region flanking the T-DNA insertion site of the </a:t>
            </a:r>
            <a:r>
              <a:rPr lang="en-US" sz="900" i="1" dirty="0" smtClean="0"/>
              <a:t>val1</a:t>
            </a:r>
            <a:r>
              <a:rPr lang="en-US" sz="900" dirty="0" smtClean="0"/>
              <a:t> gene in 8-day-old embryos using the genotyping primers. Lanes: 1. 100-bp ladder; 2. wild type cDNA template diluted 12 fold; 3. </a:t>
            </a:r>
            <a:r>
              <a:rPr lang="en-US" sz="900" i="1" dirty="0" smtClean="0"/>
              <a:t>val1</a:t>
            </a:r>
            <a:r>
              <a:rPr lang="en-US" sz="900" dirty="0" smtClean="0"/>
              <a:t> cDNA undiluted template. An expected 670-bp band was amplified from the wild type cDNA, but not from the mutant</a:t>
            </a:r>
            <a:r>
              <a:rPr lang="en-US" sz="900" dirty="0" smtClean="0"/>
              <a:t>.</a:t>
            </a:r>
          </a:p>
        </p:txBody>
      </p:sp>
      <p:sp>
        <p:nvSpPr>
          <p:cNvPr id="4" name="Slide Number Placeholder 3"/>
          <p:cNvSpPr>
            <a:spLocks noGrp="1"/>
          </p:cNvSpPr>
          <p:nvPr>
            <p:ph type="sldNum" sz="quarter" idx="10"/>
          </p:nvPr>
        </p:nvSpPr>
        <p:spPr/>
        <p:txBody>
          <a:bodyPr/>
          <a:lstStyle/>
          <a:p>
            <a:fld id="{653A6A4E-3EA1-5348-BC8E-B0DFCF2E802B}" type="slidenum">
              <a:rPr lang="en-US" smtClean="0"/>
              <a:pPr/>
              <a:t>8</a:t>
            </a:fld>
            <a:endParaRPr lang="en-US"/>
          </a:p>
        </p:txBody>
      </p:sp>
    </p:spTree>
    <p:extLst>
      <p:ext uri="{BB962C8B-B14F-4D97-AF65-F5344CB8AC3E}">
        <p14:creationId xmlns:p14="http://schemas.microsoft.com/office/powerpoint/2010/main" val="3131019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 </a:t>
            </a:r>
            <a:r>
              <a:rPr lang="en-US" i="1" dirty="0" smtClean="0"/>
              <a:t>val1</a:t>
            </a:r>
            <a:r>
              <a:rPr lang="en-US" dirty="0" smtClean="0"/>
              <a:t> mutant embryos show no visible phenotypes. Top: Embryos dissected from seeds of specified age from a representative wild type and </a:t>
            </a:r>
            <a:r>
              <a:rPr lang="en-US" i="1" dirty="0" smtClean="0"/>
              <a:t>val1</a:t>
            </a:r>
            <a:r>
              <a:rPr lang="en-US" dirty="0" smtClean="0"/>
              <a:t> mutant, respectively, plant are shown. Separation of embryo development into three major phases of seed maturation (early, middle, and late seed filling) is shown by vertical lines. Bottom: Biomass accumulation in developing wild type and </a:t>
            </a:r>
            <a:r>
              <a:rPr lang="en-US" i="1" dirty="0" smtClean="0"/>
              <a:t>val1</a:t>
            </a:r>
            <a:r>
              <a:rPr lang="en-US" dirty="0" smtClean="0"/>
              <a:t> mutant embryos. Averages ± SD of nine biological replicates for each line are shown. No differences in the appearance or DW of wild type and mutant embryos of comparable developmental stages were observed.</a:t>
            </a:r>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9</a:t>
            </a:fld>
            <a:endParaRPr lang="en-US"/>
          </a:p>
        </p:txBody>
      </p:sp>
    </p:spTree>
    <p:extLst>
      <p:ext uri="{BB962C8B-B14F-4D97-AF65-F5344CB8AC3E}">
        <p14:creationId xmlns:p14="http://schemas.microsoft.com/office/powerpoint/2010/main" val="1430674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Expression profiles of the core LAFL TF transcripts in wild type and </a:t>
            </a:r>
            <a:r>
              <a:rPr lang="en-US" sz="1200" i="1" dirty="0" smtClean="0">
                <a:latin typeface="Arial" panose="020B0604020202020204" pitchFamily="34" charset="0"/>
                <a:cs typeface="Arial" panose="020B0604020202020204" pitchFamily="34" charset="0"/>
              </a:rPr>
              <a:t>val1</a:t>
            </a:r>
            <a:r>
              <a:rPr lang="en-US" sz="1200" dirty="0" smtClean="0">
                <a:latin typeface="Arial" panose="020B0604020202020204" pitchFamily="34" charset="0"/>
                <a:cs typeface="Arial" panose="020B0604020202020204" pitchFamily="34" charset="0"/>
              </a:rPr>
              <a:t> embryos.  RNA-</a:t>
            </a:r>
            <a:r>
              <a:rPr lang="en-US" sz="1200" dirty="0" err="1" smtClean="0">
                <a:latin typeface="Arial" panose="020B0604020202020204" pitchFamily="34" charset="0"/>
                <a:cs typeface="Arial" panose="020B0604020202020204" pitchFamily="34" charset="0"/>
              </a:rPr>
              <a:t>Seq</a:t>
            </a:r>
            <a:r>
              <a:rPr lang="en-US" sz="1200" dirty="0" smtClean="0">
                <a:latin typeface="Arial" panose="020B0604020202020204" pitchFamily="34" charset="0"/>
                <a:cs typeface="Arial" panose="020B0604020202020204" pitchFamily="34" charset="0"/>
              </a:rPr>
              <a:t> and qPCR results are shown in parallel and were consistent between these two methods.  In cases where multiple SVs were detected (e.g., </a:t>
            </a:r>
            <a:r>
              <a:rPr lang="en-US" sz="1200" i="1" dirty="0" smtClean="0">
                <a:latin typeface="Arial" panose="020B0604020202020204" pitchFamily="34" charset="0"/>
                <a:cs typeface="Arial" panose="020B0604020202020204" pitchFamily="34" charset="0"/>
              </a:rPr>
              <a:t>FUS3</a:t>
            </a:r>
            <a:r>
              <a:rPr lang="en-US" sz="1200" dirty="0" smtClean="0">
                <a:latin typeface="Arial" panose="020B0604020202020204" pitchFamily="34" charset="0"/>
                <a:cs typeface="Arial" panose="020B0604020202020204" pitchFamily="34" charset="0"/>
              </a:rPr>
              <a:t>), expression of only the known SV are shown.  No statistically significant changes were observed between the wild type and </a:t>
            </a:r>
            <a:r>
              <a:rPr lang="en-US" sz="1200" i="1" dirty="0" smtClean="0">
                <a:latin typeface="Arial" panose="020B0604020202020204" pitchFamily="34" charset="0"/>
                <a:cs typeface="Arial" panose="020B0604020202020204" pitchFamily="34" charset="0"/>
              </a:rPr>
              <a:t>val1</a:t>
            </a:r>
            <a:r>
              <a:rPr lang="en-US" sz="1200" dirty="0" smtClean="0">
                <a:latin typeface="Arial" panose="020B0604020202020204" pitchFamily="34" charset="0"/>
                <a:cs typeface="Arial" panose="020B0604020202020204" pitchFamily="34" charset="0"/>
              </a:rPr>
              <a:t> mutant.</a:t>
            </a:r>
          </a:p>
          <a:p>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10</a:t>
            </a:fld>
            <a:endParaRPr lang="en-US"/>
          </a:p>
        </p:txBody>
      </p:sp>
    </p:spTree>
    <p:extLst>
      <p:ext uri="{BB962C8B-B14F-4D97-AF65-F5344CB8AC3E}">
        <p14:creationId xmlns:p14="http://schemas.microsoft.com/office/powerpoint/2010/main" val="250024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differential expression and fold change analyses were performed on the basis of comparing transcript expression in wild-type with </a:t>
            </a:r>
            <a:r>
              <a:rPr lang="en-US" i="1" dirty="0" smtClean="0"/>
              <a:t>val1</a:t>
            </a:r>
            <a:r>
              <a:rPr lang="en-US" dirty="0" smtClean="0"/>
              <a:t> embryos at each time point. Transcripts were categorized as upregulated or downregulated for at least four or for all time points, with a twofold change cut-off and </a:t>
            </a:r>
            <a:r>
              <a:rPr lang="en-US" i="1" dirty="0" smtClean="0"/>
              <a:t>P </a:t>
            </a:r>
            <a:r>
              <a:rPr lang="en-US" dirty="0" smtClean="0"/>
              <a:t>&lt;</a:t>
            </a:r>
            <a:r>
              <a:rPr lang="en-US" i="1" dirty="0" smtClean="0"/>
              <a:t> </a:t>
            </a:r>
            <a:r>
              <a:rPr lang="en-US" dirty="0" smtClean="0"/>
              <a:t>0.05. The total number of genes and transcripts are indicated, as are </a:t>
            </a:r>
            <a:r>
              <a:rPr lang="en-US" dirty="0" err="1" smtClean="0"/>
              <a:t>cuffcompare</a:t>
            </a:r>
            <a:r>
              <a:rPr lang="en-US" dirty="0" smtClean="0"/>
              <a:t> classifications defined in </a:t>
            </a:r>
            <a:r>
              <a:rPr lang="en-US" dirty="0" err="1" smtClean="0"/>
              <a:t>Trapnell</a:t>
            </a:r>
            <a:r>
              <a:rPr lang="en-US" dirty="0" smtClean="0"/>
              <a:t> </a:t>
            </a:r>
            <a:r>
              <a:rPr lang="en-US" i="1" dirty="0" smtClean="0"/>
              <a:t>et al</a:t>
            </a:r>
            <a:r>
              <a:rPr lang="en-US" dirty="0" smtClean="0"/>
              <a:t>. (2010). Transcript classification: =, known transcripts; j, previously unreported splice variants (SVs); o, partial overlap with known reference transcripts; s, antisense intron transcripts; u, intergenic transcripts; x, antisense exon transcripts. *Includes </a:t>
            </a:r>
            <a:r>
              <a:rPr lang="en-US" dirty="0" err="1" smtClean="0"/>
              <a:t>plastidic</a:t>
            </a:r>
            <a:r>
              <a:rPr lang="en-US" dirty="0" smtClean="0"/>
              <a:t> and mitochondrial genes.</a:t>
            </a:r>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11</a:t>
            </a:fld>
            <a:endParaRPr lang="en-US"/>
          </a:p>
        </p:txBody>
      </p:sp>
    </p:spTree>
    <p:extLst>
      <p:ext uri="{BB962C8B-B14F-4D97-AF65-F5344CB8AC3E}">
        <p14:creationId xmlns:p14="http://schemas.microsoft.com/office/powerpoint/2010/main" val="1400610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800" dirty="0" smtClean="0">
                <a:latin typeface="Arial" panose="020B0604020202020204" pitchFamily="34" charset="0"/>
                <a:cs typeface="Arial" panose="020B0604020202020204" pitchFamily="34" charset="0"/>
              </a:rPr>
              <a:t>Venn diagram depicting the intersection of transcripts associated with the </a:t>
            </a:r>
            <a:r>
              <a:rPr lang="en-US" sz="800" dirty="0" err="1" smtClean="0">
                <a:latin typeface="Arial" panose="020B0604020202020204" pitchFamily="34" charset="0"/>
                <a:cs typeface="Arial" panose="020B0604020202020204" pitchFamily="34" charset="0"/>
              </a:rPr>
              <a:t>Sph</a:t>
            </a:r>
            <a:r>
              <a:rPr lang="en-US" sz="800" dirty="0" smtClean="0">
                <a:latin typeface="Arial" panose="020B0604020202020204" pitchFamily="34" charset="0"/>
                <a:cs typeface="Arial" panose="020B0604020202020204" pitchFamily="34" charset="0"/>
              </a:rPr>
              <a:t>/RY motif and H3K27me3 mark, and members of the LAFL regulatory network.  Several TFs belonging to the LAFL regulatory network could be indirectly implicated in the up-regulation of transcripts in val1 embryos through the </a:t>
            </a:r>
            <a:r>
              <a:rPr lang="en-US" sz="800" dirty="0" err="1" smtClean="0">
                <a:latin typeface="Arial" panose="020B0604020202020204" pitchFamily="34" charset="0"/>
                <a:cs typeface="Arial" panose="020B0604020202020204" pitchFamily="34" charset="0"/>
              </a:rPr>
              <a:t>Sph</a:t>
            </a:r>
            <a:r>
              <a:rPr lang="en-US" sz="800" dirty="0" smtClean="0">
                <a:latin typeface="Arial" panose="020B0604020202020204" pitchFamily="34" charset="0"/>
                <a:cs typeface="Arial" panose="020B0604020202020204" pitchFamily="34" charset="0"/>
              </a:rPr>
              <a:t>/RY motif. Exclusion of known targets of LAFL regulatory network (29 and 18) containing the </a:t>
            </a:r>
            <a:r>
              <a:rPr lang="en-US" sz="800" dirty="0" err="1" smtClean="0">
                <a:latin typeface="Arial" panose="020B0604020202020204" pitchFamily="34" charset="0"/>
                <a:cs typeface="Arial" panose="020B0604020202020204" pitchFamily="34" charset="0"/>
              </a:rPr>
              <a:t>Sph</a:t>
            </a:r>
            <a:r>
              <a:rPr lang="en-US" sz="800" dirty="0" smtClean="0">
                <a:latin typeface="Arial" panose="020B0604020202020204" pitchFamily="34" charset="0"/>
                <a:cs typeface="Arial" panose="020B0604020202020204" pitchFamily="34" charset="0"/>
              </a:rPr>
              <a:t>/RY motif resulted in 121 de-repressed transcripts representing potential direct targets of VAL1.  VAL11 repressed the majority of its potential targets through epigenetic regulation.</a:t>
            </a:r>
          </a:p>
          <a:p>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12</a:t>
            </a:fld>
            <a:endParaRPr lang="en-US"/>
          </a:p>
        </p:txBody>
      </p:sp>
    </p:spTree>
    <p:extLst>
      <p:ext uri="{BB962C8B-B14F-4D97-AF65-F5344CB8AC3E}">
        <p14:creationId xmlns:p14="http://schemas.microsoft.com/office/powerpoint/2010/main" val="1400610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Selected transcripts de-repressed in developing </a:t>
            </a:r>
            <a:r>
              <a:rPr lang="en-US" sz="1200" i="1" dirty="0" smtClean="0">
                <a:latin typeface="Arial" panose="020B0604020202020204" pitchFamily="34" charset="0"/>
                <a:cs typeface="Arial" panose="020B0604020202020204" pitchFamily="34" charset="0"/>
              </a:rPr>
              <a:t>val1</a:t>
            </a:r>
            <a:r>
              <a:rPr lang="en-US" sz="1200" dirty="0" smtClean="0">
                <a:latin typeface="Arial" panose="020B0604020202020204" pitchFamily="34" charset="0"/>
                <a:cs typeface="Arial" panose="020B0604020202020204" pitchFamily="34" charset="0"/>
              </a:rPr>
              <a:t>embryos.  All transcripts shown are known, not novel, transcripts.</a:t>
            </a:r>
          </a:p>
          <a:p>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13</a:t>
            </a:fld>
            <a:endParaRPr lang="en-US"/>
          </a:p>
        </p:txBody>
      </p:sp>
    </p:spTree>
    <p:extLst>
      <p:ext uri="{BB962C8B-B14F-4D97-AF65-F5344CB8AC3E}">
        <p14:creationId xmlns:p14="http://schemas.microsoft.com/office/powerpoint/2010/main" val="255170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VAL1 represses genes in the FUS3 regulon through several potential mechanisms. The VAL1 B3 domain could target several genes for PRC2-mediated deposition of H3K27me3 marks, including the FUS3-regulated AXR3, WOX2, and GAMT2. In addition, the CHD3 repressor PKR2 is repressed completely in wild type embryos and upregulated in the </a:t>
            </a:r>
            <a:r>
              <a:rPr lang="en-US" i="1" dirty="0" smtClean="0"/>
              <a:t>val1</a:t>
            </a:r>
            <a:r>
              <a:rPr lang="en-US" dirty="0" smtClean="0"/>
              <a:t> mutant. The putative sucrose transporter SWEET7 and the </a:t>
            </a:r>
            <a:r>
              <a:rPr lang="en-US" dirty="0" err="1" smtClean="0"/>
              <a:t>nitrilase</a:t>
            </a:r>
            <a:r>
              <a:rPr lang="en-US" dirty="0" smtClean="0"/>
              <a:t> NIT4 are repressed by PRC2 and have the RY/</a:t>
            </a:r>
            <a:r>
              <a:rPr lang="en-US" dirty="0" err="1" smtClean="0"/>
              <a:t>Sph</a:t>
            </a:r>
            <a:r>
              <a:rPr lang="en-US" dirty="0" smtClean="0"/>
              <a:t> motif in their promoters. Genes encoding the members of the FUS3 regulon, including VIN3 lack the RY/</a:t>
            </a:r>
            <a:r>
              <a:rPr lang="en-US" dirty="0" err="1" smtClean="0"/>
              <a:t>Sph</a:t>
            </a:r>
            <a:r>
              <a:rPr lang="en-US" dirty="0" smtClean="0"/>
              <a:t> motif, but are repressed through PRC2 activity. These two genes could be targeted by the VAL1 PHD-L domain. DRIP1 and 2, and At5g16980 are regulated by FUS3, but do not have the RY/</a:t>
            </a:r>
            <a:r>
              <a:rPr lang="en-US" dirty="0" err="1" smtClean="0"/>
              <a:t>Sph</a:t>
            </a:r>
            <a:r>
              <a:rPr lang="en-US" dirty="0" smtClean="0"/>
              <a:t> motif, nor they are repressed by PRC2. They could be indirectly repressed by VAL1 or targeted through a different, B3-independent (B3-) mechanism. In the </a:t>
            </a:r>
            <a:r>
              <a:rPr lang="en-US" i="1" dirty="0" smtClean="0"/>
              <a:t>val1</a:t>
            </a:r>
            <a:r>
              <a:rPr lang="en-US" dirty="0" smtClean="0"/>
              <a:t> mutant, these genes are de-repressed to different degrees that are consistent with whether they are regulated by VAL1 alone or both VAL1 and FUS3. FUS3-activated genes are indicated by brackets.</a:t>
            </a:r>
            <a:endParaRPr lang="en-US" dirty="0"/>
          </a:p>
        </p:txBody>
      </p:sp>
      <p:sp>
        <p:nvSpPr>
          <p:cNvPr id="4" name="Slide Number Placeholder 3"/>
          <p:cNvSpPr>
            <a:spLocks noGrp="1"/>
          </p:cNvSpPr>
          <p:nvPr>
            <p:ph type="sldNum" sz="quarter" idx="10"/>
          </p:nvPr>
        </p:nvSpPr>
        <p:spPr/>
        <p:txBody>
          <a:bodyPr/>
          <a:lstStyle/>
          <a:p>
            <a:fld id="{653A6A4E-3EA1-5348-BC8E-B0DFCF2E802B}" type="slidenum">
              <a:rPr lang="en-US" smtClean="0"/>
              <a:pPr/>
              <a:t>14</a:t>
            </a:fld>
            <a:endParaRPr lang="en-US"/>
          </a:p>
        </p:txBody>
      </p:sp>
    </p:spTree>
    <p:extLst>
      <p:ext uri="{BB962C8B-B14F-4D97-AF65-F5344CB8AC3E}">
        <p14:creationId xmlns:p14="http://schemas.microsoft.com/office/powerpoint/2010/main" val="1403631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200" dirty="0"/>
              <a:t>Funding:</a:t>
            </a:r>
          </a:p>
          <a:p>
            <a:pPr lvl="1"/>
            <a:r>
              <a:rPr lang="en-US" sz="2200" dirty="0"/>
              <a:t>NSF MCB-1052145</a:t>
            </a:r>
          </a:p>
          <a:p>
            <a:endParaRPr lang="en-US" dirty="0"/>
          </a:p>
        </p:txBody>
      </p:sp>
      <p:sp>
        <p:nvSpPr>
          <p:cNvPr id="4" name="Slide Number Placeholder 3"/>
          <p:cNvSpPr>
            <a:spLocks noGrp="1"/>
          </p:cNvSpPr>
          <p:nvPr>
            <p:ph type="sldNum" sz="quarter" idx="10"/>
          </p:nvPr>
        </p:nvSpPr>
        <p:spPr/>
        <p:txBody>
          <a:bodyPr/>
          <a:lstStyle/>
          <a:p>
            <a:fld id="{9632BB07-57B9-D94C-8825-5594AEEC30F7}" type="slidenum">
              <a:rPr lang="en-US" smtClean="0"/>
              <a:pPr/>
              <a:t>15</a:t>
            </a:fld>
            <a:endParaRPr lang="en-US"/>
          </a:p>
        </p:txBody>
      </p:sp>
    </p:spTree>
    <p:extLst>
      <p:ext uri="{BB962C8B-B14F-4D97-AF65-F5344CB8AC3E}">
        <p14:creationId xmlns:p14="http://schemas.microsoft.com/office/powerpoint/2010/main" val="158545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Tophat2 = read mapping (HISAT – more accurate and 10 x faster)</a:t>
            </a:r>
          </a:p>
          <a:p>
            <a:r>
              <a:rPr lang="en-US" sz="1200" dirty="0" err="1" smtClean="0"/>
              <a:t>Stringtie</a:t>
            </a:r>
            <a:r>
              <a:rPr lang="en-US" sz="1200" dirty="0" smtClean="0"/>
              <a:t> (replaces </a:t>
            </a:r>
            <a:r>
              <a:rPr lang="en-US" sz="1200" dirty="0" err="1" smtClean="0"/>
              <a:t>Cufflings</a:t>
            </a:r>
            <a:r>
              <a:rPr lang="en-US" sz="1200" dirty="0" smtClean="0"/>
              <a:t>) = transcript assembly (Steven </a:t>
            </a:r>
            <a:r>
              <a:rPr lang="en-US" sz="1200" dirty="0" err="1" smtClean="0"/>
              <a:t>Salzberg</a:t>
            </a:r>
            <a:r>
              <a:rPr lang="en-US" sz="1200" dirty="0" smtClean="0"/>
              <a:t>)</a:t>
            </a:r>
          </a:p>
          <a:p>
            <a:r>
              <a:rPr lang="en-US" sz="1200" dirty="0" err="1" smtClean="0"/>
              <a:t>Cuffmerge</a:t>
            </a:r>
            <a:r>
              <a:rPr lang="en-US" sz="1200" dirty="0" smtClean="0"/>
              <a:t> = merging – </a:t>
            </a:r>
            <a:r>
              <a:rPr lang="en-US" sz="1200" dirty="0" err="1" smtClean="0"/>
              <a:t>gtf</a:t>
            </a:r>
            <a:r>
              <a:rPr lang="en-US" sz="1200" dirty="0" smtClean="0"/>
              <a:t> (reference transcriptome file)</a:t>
            </a:r>
          </a:p>
          <a:p>
            <a:r>
              <a:rPr lang="en-US" sz="1200" dirty="0" err="1" smtClean="0"/>
              <a:t>Cuffcompare</a:t>
            </a:r>
            <a:r>
              <a:rPr lang="en-US" sz="1200" dirty="0" smtClean="0"/>
              <a:t> = class codes – identification of different transcript types</a:t>
            </a:r>
          </a:p>
          <a:p>
            <a:r>
              <a:rPr lang="en-US" sz="1200" dirty="0" err="1" smtClean="0"/>
              <a:t>Stringtie</a:t>
            </a:r>
            <a:r>
              <a:rPr lang="en-US" sz="1200" dirty="0" smtClean="0"/>
              <a:t> B +</a:t>
            </a:r>
            <a:r>
              <a:rPr lang="en-US" sz="1200" baseline="0" dirty="0" smtClean="0"/>
              <a:t> </a:t>
            </a:r>
            <a:r>
              <a:rPr lang="en-US" sz="1200" baseline="0" dirty="0" err="1" smtClean="0"/>
              <a:t>gtf</a:t>
            </a:r>
            <a:r>
              <a:rPr lang="en-US" sz="1200" baseline="0" dirty="0" smtClean="0"/>
              <a:t> = read coverage tables</a:t>
            </a:r>
          </a:p>
          <a:p>
            <a:r>
              <a:rPr lang="en-US" sz="1200" baseline="0" dirty="0" err="1" smtClean="0"/>
              <a:t>Limma</a:t>
            </a:r>
            <a:r>
              <a:rPr lang="en-US" sz="1200" baseline="0" dirty="0" smtClean="0"/>
              <a:t> = differential expression analysis (</a:t>
            </a:r>
            <a:r>
              <a:rPr lang="en-US" sz="1200" baseline="0" dirty="0" err="1" smtClean="0"/>
              <a:t>Ballgown</a:t>
            </a:r>
            <a:r>
              <a:rPr lang="en-US" sz="1200" baseline="0" dirty="0" smtClean="0"/>
              <a:t>)</a:t>
            </a:r>
            <a:endParaRPr lang="en-US" sz="1200" dirty="0" smtClean="0"/>
          </a:p>
        </p:txBody>
      </p:sp>
      <p:sp>
        <p:nvSpPr>
          <p:cNvPr id="4" name="Slide Number Placeholder 3"/>
          <p:cNvSpPr>
            <a:spLocks noGrp="1"/>
          </p:cNvSpPr>
          <p:nvPr>
            <p:ph type="sldNum" sz="quarter" idx="10"/>
          </p:nvPr>
        </p:nvSpPr>
        <p:spPr/>
        <p:txBody>
          <a:bodyPr/>
          <a:lstStyle/>
          <a:p>
            <a:fld id="{653A6A4E-3EA1-5348-BC8E-B0DFCF2E802B}" type="slidenum">
              <a:rPr lang="en-US" smtClean="0"/>
              <a:pPr/>
              <a:t>16</a:t>
            </a:fld>
            <a:endParaRPr lang="en-US"/>
          </a:p>
        </p:txBody>
      </p:sp>
    </p:spTree>
    <p:extLst>
      <p:ext uri="{BB962C8B-B14F-4D97-AF65-F5344CB8AC3E}">
        <p14:creationId xmlns:p14="http://schemas.microsoft.com/office/powerpoint/2010/main" val="1403631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4B87AC-4BAC-9844-BEB5-15549BABEEB1}" type="datetimeFigureOut">
              <a:rPr lang="en-US" smtClean="0"/>
              <a:pPr/>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87AC-4BAC-9844-BEB5-15549BABEEB1}" type="datetimeFigureOut">
              <a:rPr lang="en-US" smtClean="0"/>
              <a:pPr/>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87AC-4BAC-9844-BEB5-15549BABEEB1}" type="datetimeFigureOut">
              <a:rPr lang="en-US" smtClean="0"/>
              <a:pPr/>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4B87AC-4BAC-9844-BEB5-15549BABEEB1}" type="datetimeFigureOut">
              <a:rPr lang="en-US" smtClean="0"/>
              <a:pPr/>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4B87AC-4BAC-9844-BEB5-15549BABEEB1}" type="datetimeFigureOut">
              <a:rPr lang="en-US" smtClean="0"/>
              <a:pPr/>
              <a:t>7/17/2016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4B87AC-4BAC-9844-BEB5-15549BABEEB1}" type="datetimeFigureOut">
              <a:rPr lang="en-US" smtClean="0"/>
              <a:pPr/>
              <a:t>7/17/2016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87AC-4BAC-9844-BEB5-15549BABEEB1}" type="datetimeFigureOut">
              <a:rPr lang="en-US" smtClean="0"/>
              <a:pPr/>
              <a:t>7/17/2016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87AC-4BAC-9844-BEB5-15549BABEEB1}" type="datetimeFigureOut">
              <a:rPr lang="en-US" smtClean="0"/>
              <a:pPr/>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87AC-4BAC-9844-BEB5-15549BABEEB1}" type="datetimeFigureOut">
              <a:rPr lang="en-US" smtClean="0"/>
              <a:pPr/>
              <a:t>7/17/2016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87AC-4BAC-9844-BEB5-15549BABEEB1}" type="datetimeFigureOut">
              <a:rPr lang="en-US" smtClean="0"/>
              <a:pPr/>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87AC-4BAC-9844-BEB5-15549BABEEB1}" type="datetimeFigureOut">
              <a:rPr lang="en-US" smtClean="0"/>
              <a:pPr/>
              <a:t>7/17/2016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7942D0-3DD8-CF45-966E-72DB8AE7C7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87AC-4BAC-9844-BEB5-15549BABEEB1}" type="datetimeFigureOut">
              <a:rPr lang="en-US" smtClean="0"/>
              <a:pPr/>
              <a:t>7/17/2016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7942D0-3DD8-CF45-966E-72DB8AE7C7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d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3.pd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1.pd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flower1"/>
          <p:cNvPicPr>
            <a:picLocks noChangeAspect="1" noChangeArrowheads="1"/>
          </p:cNvPicPr>
          <p:nvPr/>
        </p:nvPicPr>
        <p:blipFill>
          <a:blip r:embed="rId3" cstate="print">
            <a:lum bright="20000" contrast="20000"/>
          </a:blip>
          <a:srcRect l="9903" b="12968"/>
          <a:stretch>
            <a:fillRect/>
          </a:stretch>
        </p:blipFill>
        <p:spPr bwMode="auto">
          <a:xfrm>
            <a:off x="0" y="0"/>
            <a:ext cx="9148763" cy="6858000"/>
          </a:xfrm>
          <a:prstGeom prst="rect">
            <a:avLst/>
          </a:prstGeom>
          <a:noFill/>
          <a:ln w="9525">
            <a:noFill/>
            <a:miter lim="800000"/>
            <a:headEnd/>
            <a:tailEnd/>
          </a:ln>
        </p:spPr>
      </p:pic>
      <p:sp>
        <p:nvSpPr>
          <p:cNvPr id="4" name="Title 1"/>
          <p:cNvSpPr>
            <a:spLocks noGrp="1"/>
          </p:cNvSpPr>
          <p:nvPr>
            <p:ph type="ctrTitle"/>
          </p:nvPr>
        </p:nvSpPr>
        <p:spPr>
          <a:xfrm>
            <a:off x="0" y="0"/>
            <a:ext cx="9144000" cy="6858000"/>
          </a:xfrm>
          <a:noFill/>
        </p:spPr>
        <p:txBody>
          <a:bodyPr>
            <a:noAutofit/>
          </a:bodyPr>
          <a:lstStyle/>
          <a:p>
            <a:r>
              <a:rPr lang="it-IT" sz="4000" b="1" dirty="0"/>
              <a:t>Potential targets of VIVIPAROUS1/ABI3-LIKE1 (VAL1) repression in developing </a:t>
            </a:r>
            <a:r>
              <a:rPr lang="it-IT" sz="4000" b="1" i="1" dirty="0"/>
              <a:t>Arabidopsis thaliana</a:t>
            </a:r>
            <a:r>
              <a:rPr lang="it-IT" sz="4000" b="1" dirty="0"/>
              <a:t> embryos</a:t>
            </a:r>
            <a:r>
              <a:rPr lang="en-US" sz="4000" b="1" dirty="0"/>
              <a:t/>
            </a:r>
            <a:br>
              <a:rPr lang="en-US" sz="4000" b="1" dirty="0"/>
            </a:br>
            <a:r>
              <a:rPr lang="it-IT" b="1" dirty="0"/>
              <a:t/>
            </a:r>
            <a:br>
              <a:rPr lang="it-IT" b="1" dirty="0"/>
            </a:br>
            <a:r>
              <a:rPr lang="it-IT" sz="2800" b="1" dirty="0" smtClean="0"/>
              <a:t>Eva </a:t>
            </a:r>
            <a:r>
              <a:rPr lang="it-IT" sz="2800" b="1" dirty="0"/>
              <a:t>Collakova, Ph.D.</a:t>
            </a:r>
            <a:r>
              <a:rPr lang="en-US" sz="2800" b="1" dirty="0"/>
              <a:t/>
            </a:r>
            <a:br>
              <a:rPr lang="en-US" sz="2800" b="1" dirty="0"/>
            </a:br>
            <a:r>
              <a:rPr lang="it-IT" sz="2800" b="1" dirty="0"/>
              <a:t>Virginia Tech, Blacksburg, VA, </a:t>
            </a:r>
            <a:r>
              <a:rPr lang="it-IT" sz="2800" b="1" dirty="0" smtClean="0"/>
              <a:t>USA</a:t>
            </a:r>
            <a:br>
              <a:rPr lang="it-IT" sz="2800" b="1" dirty="0" smtClean="0"/>
            </a:br>
            <a:r>
              <a:rPr lang="it-IT" sz="2800" b="1" dirty="0" smtClean="0"/>
              <a:t/>
            </a:r>
            <a:br>
              <a:rPr lang="it-IT" sz="2800" b="1" dirty="0" smtClean="0"/>
            </a:br>
            <a:r>
              <a:rPr lang="it-IT" sz="2800" b="1" dirty="0" smtClean="0"/>
              <a:t>Andrew Schneider </a:t>
            </a:r>
            <a:r>
              <a:rPr lang="it-IT" sz="2800" b="1" smtClean="0"/>
              <a:t>(experiments)</a:t>
            </a:r>
            <a:br>
              <a:rPr lang="it-IT" sz="2800" b="1" smtClean="0"/>
            </a:br>
            <a:r>
              <a:rPr lang="it-IT" sz="2800" b="1" smtClean="0"/>
              <a:t>Delasa </a:t>
            </a:r>
            <a:r>
              <a:rPr lang="it-IT" sz="2800" b="1" dirty="0" smtClean="0"/>
              <a:t>Agharmizaie (bioinformatics)</a:t>
            </a:r>
            <a:r>
              <a:rPr lang="it-IT" sz="2800" b="1" dirty="0" smtClean="0"/>
              <a:t/>
            </a:r>
            <a:br>
              <a:rPr lang="it-IT" sz="2800" b="1" dirty="0" smtClean="0"/>
            </a:br>
            <a:r>
              <a:rPr lang="it-IT" sz="2800" b="1" dirty="0" smtClean="0"/>
              <a:t/>
            </a:r>
            <a:br>
              <a:rPr lang="it-IT" sz="2800" b="1" dirty="0" smtClean="0"/>
            </a:br>
            <a:r>
              <a:rPr lang="it-IT" sz="2800" b="1" dirty="0" smtClean="0"/>
              <a:t>4</a:t>
            </a:r>
            <a:r>
              <a:rPr lang="it-IT" sz="2800" b="1" baseline="30000" dirty="0" smtClean="0"/>
              <a:t>th</a:t>
            </a:r>
            <a:r>
              <a:rPr lang="it-IT" sz="2800" b="1" dirty="0" smtClean="0"/>
              <a:t> International Conference on Integrative Biology</a:t>
            </a:r>
            <a:br>
              <a:rPr lang="it-IT" sz="2800" b="1" dirty="0" smtClean="0"/>
            </a:br>
            <a:r>
              <a:rPr lang="it-IT" sz="2800" b="1" dirty="0" smtClean="0"/>
              <a:t>July 18, 2016</a:t>
            </a:r>
            <a:br>
              <a:rPr lang="it-IT" sz="2800" b="1" dirty="0" smtClean="0"/>
            </a:br>
            <a:r>
              <a:rPr lang="it-IT" sz="2800" b="1" dirty="0" smtClean="0"/>
              <a:t>Berlin, Germany</a:t>
            </a:r>
            <a:r>
              <a:rPr lang="it-IT" sz="2800" b="1" dirty="0"/>
              <a:t/>
            </a:r>
            <a:br>
              <a:rPr lang="it-IT" sz="2800" b="1" dirty="0"/>
            </a:br>
            <a:endParaRPr lang="en-US" sz="2800" b="1" dirty="0"/>
          </a:p>
        </p:txBody>
      </p:sp>
    </p:spTree>
    <p:extLst>
      <p:ext uri="{BB962C8B-B14F-4D97-AF65-F5344CB8AC3E}">
        <p14:creationId xmlns:p14="http://schemas.microsoft.com/office/powerpoint/2010/main" val="79802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17167" y="880280"/>
            <a:ext cx="1112994" cy="66874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3492400" y="880280"/>
            <a:ext cx="1204182" cy="668741"/>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5792750" y="880280"/>
            <a:ext cx="832454" cy="668741"/>
          </a:xfrm>
          <a:prstGeom prst="rect">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7581102" y="880280"/>
            <a:ext cx="708897" cy="668741"/>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p:cNvSpPr txBox="1"/>
          <p:nvPr/>
        </p:nvSpPr>
        <p:spPr>
          <a:xfrm>
            <a:off x="341194" y="1755473"/>
            <a:ext cx="8332882" cy="4324261"/>
          </a:xfrm>
          <a:prstGeom prst="rect">
            <a:avLst/>
          </a:prstGeom>
          <a:noFill/>
          <a:ln>
            <a:noFill/>
          </a:ln>
          <a:effectLst/>
        </p:spPr>
        <p:txBody>
          <a:bodyPr wrap="square" rtlCol="0">
            <a:spAutoFit/>
          </a:bodyPr>
          <a:lstStyle/>
          <a:p>
            <a:r>
              <a:rPr lang="en-US" sz="2000" b="1" dirty="0" smtClean="0">
                <a:solidFill>
                  <a:srgbClr val="0000FF"/>
                </a:solidFill>
                <a:latin typeface="Arial" panose="020B0604020202020204" pitchFamily="34" charset="0"/>
                <a:cs typeface="Arial" panose="020B0604020202020204" pitchFamily="34" charset="0"/>
              </a:rPr>
              <a:t>PHD-L</a:t>
            </a:r>
            <a:r>
              <a:rPr lang="en-US" sz="2000" b="1"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p</a:t>
            </a:r>
            <a:r>
              <a:rPr lang="en-US" sz="2000" b="1" dirty="0" smtClean="0">
                <a:latin typeface="Arial" panose="020B0604020202020204" pitchFamily="34" charset="0"/>
                <a:cs typeface="Arial" panose="020B0604020202020204" pitchFamily="34" charset="0"/>
              </a:rPr>
              <a:t>lant </a:t>
            </a:r>
            <a:r>
              <a:rPr lang="en-US" sz="2000" b="1" u="sng" dirty="0" smtClean="0">
                <a:latin typeface="Arial" panose="020B0604020202020204" pitchFamily="34" charset="0"/>
                <a:cs typeface="Arial" panose="020B0604020202020204" pitchFamily="34" charset="0"/>
              </a:rPr>
              <a:t>h</a:t>
            </a:r>
            <a:r>
              <a:rPr lang="en-US" sz="2000" b="1" dirty="0" smtClean="0">
                <a:latin typeface="Arial" panose="020B0604020202020204" pitchFamily="34" charset="0"/>
                <a:cs typeface="Arial" panose="020B0604020202020204" pitchFamily="34" charset="0"/>
              </a:rPr>
              <a:t>omeo</a:t>
            </a:r>
            <a:r>
              <a:rPr lang="en-US" sz="2000" b="1" u="sng" dirty="0" smtClean="0">
                <a:latin typeface="Arial" panose="020B0604020202020204" pitchFamily="34" charset="0"/>
                <a:cs typeface="Arial" panose="020B0604020202020204" pitchFamily="34" charset="0"/>
              </a:rPr>
              <a:t>d</a:t>
            </a:r>
            <a:r>
              <a:rPr lang="en-US" sz="2000" b="1" dirty="0" smtClean="0">
                <a:latin typeface="Arial" panose="020B0604020202020204" pitchFamily="34" charset="0"/>
                <a:cs typeface="Arial" panose="020B0604020202020204" pitchFamily="34" charset="0"/>
              </a:rPr>
              <a:t>omain-</a:t>
            </a:r>
            <a:r>
              <a:rPr lang="en-US" sz="2000" b="1" u="sng" dirty="0" smtClean="0">
                <a:latin typeface="Arial" panose="020B0604020202020204" pitchFamily="34" charset="0"/>
                <a:cs typeface="Arial" panose="020B0604020202020204" pitchFamily="34" charset="0"/>
              </a:rPr>
              <a:t>l</a:t>
            </a:r>
            <a:r>
              <a:rPr lang="en-US" sz="2000" b="1" dirty="0" smtClean="0">
                <a:latin typeface="Arial" panose="020B0604020202020204" pitchFamily="34" charset="0"/>
                <a:cs typeface="Arial" panose="020B0604020202020204" pitchFamily="34" charset="0"/>
              </a:rPr>
              <a:t>ike zinc finger domain)</a:t>
            </a:r>
          </a:p>
          <a:p>
            <a:pPr marL="341313" indent="-233363">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Epigenetic - putative H3K27me3 binding</a:t>
            </a:r>
          </a:p>
          <a:p>
            <a:pPr marL="341313" indent="-233363">
              <a:spcAft>
                <a:spcPts val="600"/>
              </a:spcAft>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Important for </a:t>
            </a:r>
            <a:r>
              <a:rPr lang="en-US" sz="2000" b="1" u="sng" dirty="0" smtClean="0">
                <a:latin typeface="Arial" panose="020B0604020202020204" pitchFamily="34" charset="0"/>
                <a:cs typeface="Arial" panose="020B0604020202020204" pitchFamily="34" charset="0"/>
              </a:rPr>
              <a:t>P</a:t>
            </a:r>
            <a:r>
              <a:rPr lang="en-US" sz="2000" b="1" dirty="0" smtClean="0">
                <a:latin typeface="Arial" panose="020B0604020202020204" pitchFamily="34" charset="0"/>
                <a:cs typeface="Arial" panose="020B0604020202020204" pitchFamily="34" charset="0"/>
              </a:rPr>
              <a:t>OLYCOMB </a:t>
            </a:r>
            <a:r>
              <a:rPr lang="en-US" sz="2000" b="1" u="sng" dirty="0" smtClean="0">
                <a:latin typeface="Arial" panose="020B0604020202020204" pitchFamily="34" charset="0"/>
                <a:cs typeface="Arial" panose="020B0604020202020204" pitchFamily="34" charset="0"/>
              </a:rPr>
              <a:t>R</a:t>
            </a:r>
            <a:r>
              <a:rPr lang="en-US" sz="2000" b="1" dirty="0" smtClean="0">
                <a:latin typeface="Arial" panose="020B0604020202020204" pitchFamily="34" charset="0"/>
                <a:cs typeface="Arial" panose="020B0604020202020204" pitchFamily="34" charset="0"/>
              </a:rPr>
              <a:t>EPRESSIVE </a:t>
            </a:r>
            <a:r>
              <a:rPr lang="en-US" sz="2000" b="1" u="sng" dirty="0" smtClean="0">
                <a:latin typeface="Arial" panose="020B0604020202020204" pitchFamily="34" charset="0"/>
                <a:cs typeface="Arial" panose="020B0604020202020204" pitchFamily="34" charset="0"/>
              </a:rPr>
              <a:t>C</a:t>
            </a:r>
            <a:r>
              <a:rPr lang="en-US" sz="2000" b="1" dirty="0" smtClean="0">
                <a:latin typeface="Arial" panose="020B0604020202020204" pitchFamily="34" charset="0"/>
                <a:cs typeface="Arial" panose="020B0604020202020204" pitchFamily="34" charset="0"/>
              </a:rPr>
              <a:t>OMPLEX2 (PRC2)-mediated repression in seedlings</a:t>
            </a:r>
            <a:endParaRPr lang="en-US" sz="2000" b="1" dirty="0">
              <a:latin typeface="Arial" panose="020B0604020202020204" pitchFamily="34" charset="0"/>
              <a:cs typeface="Arial" panose="020B0604020202020204" pitchFamily="34" charset="0"/>
            </a:endParaRPr>
          </a:p>
          <a:p>
            <a:r>
              <a:rPr lang="en-US" sz="2000" b="1" dirty="0">
                <a:solidFill>
                  <a:srgbClr val="0000FF"/>
                </a:solidFill>
                <a:latin typeface="Arial" panose="020B0604020202020204" pitchFamily="34" charset="0"/>
                <a:cs typeface="Arial" panose="020B0604020202020204" pitchFamily="34" charset="0"/>
              </a:rPr>
              <a:t>B3</a:t>
            </a:r>
            <a:r>
              <a:rPr lang="en-US" sz="2000" b="1" dirty="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DNA-binding domain (present in LEC2, ABI3, &amp; FUS3) </a:t>
            </a:r>
            <a:endParaRPr lang="en-US" sz="2000" b="1" dirty="0">
              <a:latin typeface="Arial" panose="020B0604020202020204" pitchFamily="34" charset="0"/>
              <a:cs typeface="Arial" panose="020B0604020202020204" pitchFamily="34" charset="0"/>
            </a:endParaRPr>
          </a:p>
          <a:p>
            <a:pPr marL="342900" indent="-233363">
              <a:spcAft>
                <a:spcPts val="600"/>
              </a:spcAft>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Transcriptional - </a:t>
            </a:r>
            <a:r>
              <a:rPr lang="en-US" sz="2000" b="1" dirty="0" err="1" smtClean="0">
                <a:latin typeface="Arial" panose="020B0604020202020204" pitchFamily="34" charset="0"/>
                <a:cs typeface="Arial" panose="020B0604020202020204" pitchFamily="34" charset="0"/>
              </a:rPr>
              <a:t>Sph</a:t>
            </a:r>
            <a:r>
              <a:rPr lang="en-US" sz="2000" b="1" dirty="0" smtClean="0">
                <a:latin typeface="Arial" panose="020B0604020202020204" pitchFamily="34" charset="0"/>
                <a:cs typeface="Arial" panose="020B0604020202020204" pitchFamily="34" charset="0"/>
              </a:rPr>
              <a:t>/RY motif</a:t>
            </a:r>
            <a:endParaRPr lang="en-US" sz="2000" b="1" dirty="0">
              <a:latin typeface="Arial" panose="020B0604020202020204" pitchFamily="34" charset="0"/>
              <a:cs typeface="Arial" panose="020B0604020202020204" pitchFamily="34" charset="0"/>
            </a:endParaRPr>
          </a:p>
          <a:p>
            <a:r>
              <a:rPr lang="en-US" sz="2000" b="1" dirty="0" smtClean="0">
                <a:solidFill>
                  <a:srgbClr val="0000FF"/>
                </a:solidFill>
                <a:latin typeface="Arial" panose="020B0604020202020204" pitchFamily="34" charset="0"/>
                <a:cs typeface="Arial" panose="020B0604020202020204" pitchFamily="34" charset="0"/>
              </a:rPr>
              <a:t>CW</a:t>
            </a:r>
            <a:r>
              <a:rPr lang="en-US" sz="2000" b="1" dirty="0" smtClean="0">
                <a:latin typeface="Arial" panose="020B0604020202020204" pitchFamily="34" charset="0"/>
                <a:cs typeface="Arial" panose="020B0604020202020204" pitchFamily="34" charset="0"/>
              </a:rPr>
              <a:t> (zinc finger </a:t>
            </a:r>
            <a:r>
              <a:rPr lang="en-US" sz="2000" b="1" u="sng" dirty="0" err="1" smtClean="0">
                <a:latin typeface="Arial" panose="020B0604020202020204" pitchFamily="34" charset="0"/>
                <a:cs typeface="Arial" panose="020B0604020202020204" pitchFamily="34" charset="0"/>
              </a:rPr>
              <a:t>C</a:t>
            </a:r>
            <a:r>
              <a:rPr lang="en-US" sz="2000" b="1" dirty="0" err="1" smtClean="0">
                <a:latin typeface="Arial" panose="020B0604020202020204" pitchFamily="34" charset="0"/>
                <a:cs typeface="Arial" panose="020B0604020202020204" pitchFamily="34" charset="0"/>
              </a:rPr>
              <a:t>ys</a:t>
            </a:r>
            <a:r>
              <a:rPr lang="en-US" sz="2000" b="1" dirty="0" smtClean="0">
                <a:latin typeface="Arial" panose="020B0604020202020204" pitchFamily="34" charset="0"/>
                <a:cs typeface="Arial" panose="020B0604020202020204" pitchFamily="34" charset="0"/>
              </a:rPr>
              <a:t>- &amp; </a:t>
            </a:r>
            <a:r>
              <a:rPr lang="en-US" sz="2000" b="1" dirty="0" err="1" smtClean="0">
                <a:latin typeface="Arial" panose="020B0604020202020204" pitchFamily="34" charset="0"/>
                <a:cs typeface="Arial" panose="020B0604020202020204" pitchFamily="34" charset="0"/>
              </a:rPr>
              <a:t>Trp</a:t>
            </a:r>
            <a:r>
              <a:rPr lang="en-US" sz="2000" b="1" dirty="0" smtClean="0">
                <a:latin typeface="Arial" panose="020B0604020202020204" pitchFamily="34" charset="0"/>
                <a:cs typeface="Arial" panose="020B0604020202020204" pitchFamily="34" charset="0"/>
              </a:rPr>
              <a:t>-(</a:t>
            </a:r>
            <a:r>
              <a:rPr lang="en-US" sz="2000" b="1" u="sng" dirty="0" smtClean="0">
                <a:latin typeface="Arial" panose="020B0604020202020204" pitchFamily="34" charset="0"/>
                <a:cs typeface="Arial" panose="020B0604020202020204" pitchFamily="34" charset="0"/>
              </a:rPr>
              <a:t>W</a:t>
            </a:r>
            <a:r>
              <a:rPr lang="en-US" sz="2000" b="1" dirty="0" smtClean="0">
                <a:latin typeface="Arial" panose="020B0604020202020204" pitchFamily="34" charset="0"/>
                <a:cs typeface="Arial" panose="020B0604020202020204" pitchFamily="34" charset="0"/>
              </a:rPr>
              <a:t>)-containing domain)</a:t>
            </a:r>
          </a:p>
          <a:p>
            <a:pPr marL="342900" indent="-233363">
              <a:spcAft>
                <a:spcPts val="600"/>
              </a:spcAft>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Epigenetic/ transcriptional - </a:t>
            </a:r>
            <a:r>
              <a:rPr lang="en-US" sz="2000" b="1" dirty="0">
                <a:latin typeface="Arial" panose="020B0604020202020204" pitchFamily="34" charset="0"/>
                <a:cs typeface="Arial" panose="020B0604020202020204" pitchFamily="34" charset="0"/>
              </a:rPr>
              <a:t>H3K4me3 </a:t>
            </a:r>
            <a:r>
              <a:rPr lang="en-US" sz="2000" b="1" dirty="0" smtClean="0">
                <a:latin typeface="Arial" panose="020B0604020202020204" pitchFamily="34" charset="0"/>
                <a:cs typeface="Arial" panose="020B0604020202020204" pitchFamily="34" charset="0"/>
              </a:rPr>
              <a:t>binding</a:t>
            </a:r>
            <a:endParaRPr lang="en-US" sz="2000" b="1" dirty="0">
              <a:latin typeface="Arial" panose="020B0604020202020204" pitchFamily="34" charset="0"/>
              <a:cs typeface="Arial" panose="020B0604020202020204" pitchFamily="34" charset="0"/>
            </a:endParaRPr>
          </a:p>
          <a:p>
            <a:r>
              <a:rPr lang="en-US" sz="2000" b="1" dirty="0" smtClean="0">
                <a:solidFill>
                  <a:srgbClr val="0000FF"/>
                </a:solidFill>
                <a:latin typeface="Arial" panose="020B0604020202020204" pitchFamily="34" charset="0"/>
                <a:cs typeface="Arial" panose="020B0604020202020204" pitchFamily="34" charset="0"/>
              </a:rPr>
              <a:t>EAR</a:t>
            </a:r>
            <a:r>
              <a:rPr lang="en-US" sz="2000" b="1"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e</a:t>
            </a:r>
            <a:r>
              <a:rPr lang="en-US" sz="2000" b="1" dirty="0" smtClean="0">
                <a:latin typeface="Arial" panose="020B0604020202020204" pitchFamily="34" charset="0"/>
                <a:cs typeface="Arial" panose="020B0604020202020204" pitchFamily="34" charset="0"/>
              </a:rPr>
              <a:t>thylene-responsive element binding factor-associated </a:t>
            </a:r>
            <a:r>
              <a:rPr lang="en-US" sz="2000" b="1" u="sng" dirty="0" smtClean="0">
                <a:latin typeface="Arial" panose="020B0604020202020204" pitchFamily="34" charset="0"/>
                <a:cs typeface="Arial" panose="020B0604020202020204" pitchFamily="34" charset="0"/>
              </a:rPr>
              <a:t>a</a:t>
            </a:r>
            <a:r>
              <a:rPr lang="en-US" sz="2000" b="1" dirty="0" smtClean="0">
                <a:latin typeface="Arial" panose="020B0604020202020204" pitchFamily="34" charset="0"/>
                <a:cs typeface="Arial" panose="020B0604020202020204" pitchFamily="34" charset="0"/>
              </a:rPr>
              <a:t>mphiphilic </a:t>
            </a:r>
            <a:r>
              <a:rPr lang="en-US" sz="2000" b="1" u="sng" dirty="0" smtClean="0">
                <a:latin typeface="Arial" panose="020B0604020202020204" pitchFamily="34" charset="0"/>
                <a:cs typeface="Arial" panose="020B0604020202020204" pitchFamily="34" charset="0"/>
              </a:rPr>
              <a:t>r</a:t>
            </a:r>
            <a:r>
              <a:rPr lang="en-US" sz="2000" b="1" dirty="0" smtClean="0">
                <a:latin typeface="Arial" panose="020B0604020202020204" pitchFamily="34" charset="0"/>
                <a:cs typeface="Arial" panose="020B0604020202020204" pitchFamily="34" charset="0"/>
              </a:rPr>
              <a:t>epression) motif</a:t>
            </a:r>
          </a:p>
          <a:p>
            <a:pPr marL="342900" indent="-233363">
              <a:buFont typeface="Arial" panose="020B0604020202020204" pitchFamily="34" charset="0"/>
              <a:buChar char="•"/>
            </a:pPr>
            <a:r>
              <a:rPr lang="en-US" sz="2000" b="1" dirty="0">
                <a:latin typeface="Arial" panose="020B0604020202020204" pitchFamily="34" charset="0"/>
                <a:cs typeface="Arial" panose="020B0604020202020204" pitchFamily="34" charset="0"/>
              </a:rPr>
              <a:t>Epigenetic/ </a:t>
            </a:r>
            <a:r>
              <a:rPr lang="en-US" sz="2000" b="1" dirty="0" smtClean="0">
                <a:latin typeface="Arial" panose="020B0604020202020204" pitchFamily="34" charset="0"/>
                <a:cs typeface="Arial" panose="020B0604020202020204" pitchFamily="34" charset="0"/>
              </a:rPr>
              <a:t>transcriptional – </a:t>
            </a:r>
          </a:p>
          <a:p>
            <a:pPr marL="349250"/>
            <a:r>
              <a:rPr lang="en-US" sz="2000" b="1" dirty="0" smtClean="0">
                <a:latin typeface="Arial" panose="020B0604020202020204" pitchFamily="34" charset="0"/>
                <a:cs typeface="Arial" panose="020B0604020202020204" pitchFamily="34" charset="0"/>
              </a:rPr>
              <a:t>potential interactions</a:t>
            </a:r>
          </a:p>
          <a:p>
            <a:pPr marL="349250"/>
            <a:r>
              <a:rPr lang="en-US" sz="2000" b="1" dirty="0" smtClean="0">
                <a:latin typeface="Arial" panose="020B0604020202020204" pitchFamily="34" charset="0"/>
                <a:cs typeface="Arial" panose="020B0604020202020204" pitchFamily="34" charset="0"/>
              </a:rPr>
              <a:t>with </a:t>
            </a:r>
            <a:r>
              <a:rPr lang="en-US" sz="2000" b="1" dirty="0">
                <a:latin typeface="Arial" panose="020B0604020202020204" pitchFamily="34" charset="0"/>
                <a:cs typeface="Arial" panose="020B0604020202020204" pitchFamily="34" charset="0"/>
              </a:rPr>
              <a:t>histone </a:t>
            </a:r>
            <a:r>
              <a:rPr lang="en-US" sz="2000" b="1" dirty="0" smtClean="0">
                <a:latin typeface="Arial" panose="020B0604020202020204" pitchFamily="34" charset="0"/>
                <a:cs typeface="Arial" panose="020B0604020202020204" pitchFamily="34" charset="0"/>
              </a:rPr>
              <a:t>modifiers</a:t>
            </a:r>
            <a:endParaRPr lang="en-US" sz="2000" b="1" dirty="0">
              <a:latin typeface="Arial" panose="020B0604020202020204" pitchFamily="34" charset="0"/>
              <a:cs typeface="Arial" panose="020B0604020202020204" pitchFamily="34" charset="0"/>
            </a:endParaRPr>
          </a:p>
        </p:txBody>
      </p:sp>
      <p:sp>
        <p:nvSpPr>
          <p:cNvPr id="40" name="Title 1"/>
          <p:cNvSpPr txBox="1">
            <a:spLocks/>
          </p:cNvSpPr>
          <p:nvPr/>
        </p:nvSpPr>
        <p:spPr>
          <a:xfrm>
            <a:off x="0" y="0"/>
            <a:ext cx="9144000" cy="67382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VAL1 protein domains &amp; function</a:t>
            </a:r>
            <a:endParaRPr lang="en-US" sz="2800" b="1" dirty="0">
              <a:latin typeface="Arial" panose="020B0604020202020204" pitchFamily="34" charset="0"/>
              <a:cs typeface="Arial" panose="020B0604020202020204" pitchFamily="34" charset="0"/>
            </a:endParaRPr>
          </a:p>
        </p:txBody>
      </p:sp>
      <p:sp>
        <p:nvSpPr>
          <p:cNvPr id="4" name="Rounded Rectangle 3"/>
          <p:cNvSpPr/>
          <p:nvPr/>
        </p:nvSpPr>
        <p:spPr>
          <a:xfrm>
            <a:off x="341194" y="873456"/>
            <a:ext cx="8529851" cy="682388"/>
          </a:xfrm>
          <a:prstGeom prst="roundRect">
            <a:avLst/>
          </a:prstGeom>
          <a:no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1276105" y="988444"/>
            <a:ext cx="1240322" cy="461665"/>
          </a:xfrm>
          <a:prstGeom prst="rect">
            <a:avLst/>
          </a:prstGeom>
          <a:noFill/>
        </p:spPr>
        <p:txBody>
          <a:bodyPr wrap="square" rtlCol="0">
            <a:spAutoFit/>
          </a:bodyPr>
          <a:lstStyle/>
          <a:p>
            <a:pPr algn="ctr"/>
            <a:r>
              <a:rPr lang="en-US" sz="2400" b="1" dirty="0" smtClean="0">
                <a:solidFill>
                  <a:schemeClr val="bg1"/>
                </a:solidFill>
                <a:latin typeface="Arial" panose="020B0604020202020204" pitchFamily="34" charset="0"/>
                <a:cs typeface="Arial" panose="020B0604020202020204" pitchFamily="34" charset="0"/>
              </a:rPr>
              <a:t>PHD-L</a:t>
            </a:r>
            <a:endParaRPr lang="en-US" sz="2400" b="1" dirty="0">
              <a:solidFill>
                <a:schemeClr val="bg1"/>
              </a:solidFill>
              <a:latin typeface="Arial" panose="020B0604020202020204" pitchFamily="34" charset="0"/>
              <a:cs typeface="Arial" panose="020B0604020202020204" pitchFamily="34" charset="0"/>
            </a:endParaRPr>
          </a:p>
        </p:txBody>
      </p:sp>
      <p:sp>
        <p:nvSpPr>
          <p:cNvPr id="45" name="TextBox 44"/>
          <p:cNvSpPr txBox="1"/>
          <p:nvPr/>
        </p:nvSpPr>
        <p:spPr>
          <a:xfrm>
            <a:off x="3534579" y="988444"/>
            <a:ext cx="1028407" cy="461665"/>
          </a:xfrm>
          <a:prstGeom prst="rect">
            <a:avLst/>
          </a:prstGeom>
          <a:noFill/>
        </p:spPr>
        <p:txBody>
          <a:bodyPr wrap="square" rtlCol="0">
            <a:spAutoFit/>
          </a:bodyPr>
          <a:lstStyle/>
          <a:p>
            <a:pPr algn="ctr"/>
            <a:r>
              <a:rPr lang="en-US" sz="2400" b="1" dirty="0" smtClean="0">
                <a:solidFill>
                  <a:schemeClr val="bg1"/>
                </a:solidFill>
                <a:latin typeface="Arial" panose="020B0604020202020204" pitchFamily="34" charset="0"/>
                <a:cs typeface="Arial" panose="020B0604020202020204" pitchFamily="34" charset="0"/>
              </a:rPr>
              <a:t>B3</a:t>
            </a:r>
            <a:endParaRPr lang="en-US" sz="2400" b="1" dirty="0">
              <a:solidFill>
                <a:schemeClr val="bg1"/>
              </a:solidFill>
              <a:latin typeface="Arial" panose="020B0604020202020204" pitchFamily="34" charset="0"/>
              <a:cs typeface="Arial" panose="020B0604020202020204" pitchFamily="34" charset="0"/>
            </a:endParaRPr>
          </a:p>
        </p:txBody>
      </p:sp>
      <p:sp>
        <p:nvSpPr>
          <p:cNvPr id="46" name="TextBox 45"/>
          <p:cNvSpPr txBox="1"/>
          <p:nvPr/>
        </p:nvSpPr>
        <p:spPr>
          <a:xfrm>
            <a:off x="5652480" y="988444"/>
            <a:ext cx="1112994" cy="461665"/>
          </a:xfrm>
          <a:prstGeom prst="rect">
            <a:avLst/>
          </a:prstGeom>
          <a:noFill/>
        </p:spPr>
        <p:txBody>
          <a:bodyPr wrap="square" rtlCol="0">
            <a:spAutoFit/>
          </a:bodyPr>
          <a:lstStyle/>
          <a:p>
            <a:pPr algn="ctr"/>
            <a:r>
              <a:rPr lang="en-US" sz="2400" b="1" dirty="0" smtClean="0">
                <a:solidFill>
                  <a:schemeClr val="bg1"/>
                </a:solidFill>
                <a:latin typeface="Arial" panose="020B0604020202020204" pitchFamily="34" charset="0"/>
                <a:cs typeface="Arial" panose="020B0604020202020204" pitchFamily="34" charset="0"/>
              </a:rPr>
              <a:t>CW</a:t>
            </a:r>
            <a:endParaRPr lang="en-US" sz="2400" b="1" dirty="0">
              <a:solidFill>
                <a:schemeClr val="bg1"/>
              </a:solidFill>
              <a:latin typeface="Arial" panose="020B0604020202020204" pitchFamily="34" charset="0"/>
              <a:cs typeface="Arial" panose="020B0604020202020204" pitchFamily="34" charset="0"/>
            </a:endParaRPr>
          </a:p>
        </p:txBody>
      </p:sp>
      <p:sp>
        <p:nvSpPr>
          <p:cNvPr id="47" name="TextBox 46"/>
          <p:cNvSpPr txBox="1"/>
          <p:nvPr/>
        </p:nvSpPr>
        <p:spPr>
          <a:xfrm>
            <a:off x="7380917" y="988444"/>
            <a:ext cx="1120407" cy="461665"/>
          </a:xfrm>
          <a:prstGeom prst="rect">
            <a:avLst/>
          </a:prstGeom>
          <a:noFill/>
        </p:spPr>
        <p:txBody>
          <a:bodyPr wrap="square" rtlCol="0">
            <a:spAutoFit/>
          </a:bodyPr>
          <a:lstStyle/>
          <a:p>
            <a:pPr algn="ctr"/>
            <a:r>
              <a:rPr lang="en-US" sz="2400" b="1" dirty="0" smtClean="0">
                <a:solidFill>
                  <a:schemeClr val="bg1"/>
                </a:solidFill>
                <a:latin typeface="Arial" panose="020B0604020202020204" pitchFamily="34" charset="0"/>
                <a:cs typeface="Arial" panose="020B0604020202020204" pitchFamily="34" charset="0"/>
              </a:rPr>
              <a:t>EAR</a:t>
            </a:r>
            <a:endParaRPr lang="en-US" sz="2400" b="1" dirty="0">
              <a:solidFill>
                <a:schemeClr val="bg1"/>
              </a:solidFill>
              <a:latin typeface="Arial" panose="020B0604020202020204" pitchFamily="34" charset="0"/>
              <a:cs typeface="Arial" panose="020B0604020202020204" pitchFamily="34" charset="0"/>
            </a:endParaRPr>
          </a:p>
        </p:txBody>
      </p:sp>
      <p:sp>
        <p:nvSpPr>
          <p:cNvPr id="52" name="TextBox 51"/>
          <p:cNvSpPr txBox="1"/>
          <p:nvPr/>
        </p:nvSpPr>
        <p:spPr>
          <a:xfrm>
            <a:off x="4703523" y="5257562"/>
            <a:ext cx="4440477" cy="1600438"/>
          </a:xfrm>
          <a:prstGeom prst="rect">
            <a:avLst/>
          </a:prstGeom>
          <a:noFill/>
        </p:spPr>
        <p:txBody>
          <a:bodyPr wrap="square" rtlCol="0">
            <a:spAutoFit/>
          </a:bodyPr>
          <a:lstStyle/>
          <a:p>
            <a:pPr algn="r"/>
            <a:r>
              <a:rPr lang="en-US" sz="1400" dirty="0" err="1" smtClean="0">
                <a:latin typeface="Arial" panose="020B0604020202020204" pitchFamily="34" charset="0"/>
                <a:cs typeface="Arial" panose="020B0604020202020204" pitchFamily="34" charset="0"/>
              </a:rPr>
              <a:t>Veerappan</a:t>
            </a:r>
            <a:r>
              <a:rPr lang="en-US" sz="1400" dirty="0" smtClean="0">
                <a:latin typeface="Arial" panose="020B0604020202020204" pitchFamily="34" charset="0"/>
                <a:cs typeface="Arial" panose="020B0604020202020204" pitchFamily="34" charset="0"/>
              </a:rPr>
              <a:t> et al (2012) Planta 236</a:t>
            </a:r>
          </a:p>
          <a:p>
            <a:pPr algn="r"/>
            <a:r>
              <a:rPr lang="en-US" sz="1400" dirty="0" err="1" smtClean="0">
                <a:latin typeface="Arial" panose="020B0604020202020204" pitchFamily="34" charset="0"/>
                <a:cs typeface="Arial" panose="020B0604020202020204" pitchFamily="34" charset="0"/>
              </a:rPr>
              <a:t>Veerappan</a:t>
            </a:r>
            <a:r>
              <a:rPr lang="en-US" sz="1400" dirty="0" smtClean="0">
                <a:latin typeface="Arial" panose="020B0604020202020204" pitchFamily="34" charset="0"/>
                <a:cs typeface="Arial" panose="020B0604020202020204" pitchFamily="34" charset="0"/>
              </a:rPr>
              <a:t> et al (2014) BMC Plant </a:t>
            </a:r>
            <a:r>
              <a:rPr lang="en-US" sz="1400" dirty="0" err="1" smtClean="0">
                <a:latin typeface="Arial" panose="020B0604020202020204" pitchFamily="34" charset="0"/>
                <a:cs typeface="Arial" panose="020B0604020202020204" pitchFamily="34" charset="0"/>
              </a:rPr>
              <a:t>Biol</a:t>
            </a:r>
            <a:r>
              <a:rPr lang="en-US" sz="1400" dirty="0" smtClean="0">
                <a:latin typeface="Arial" panose="020B0604020202020204" pitchFamily="34" charset="0"/>
                <a:cs typeface="Arial" panose="020B0604020202020204" pitchFamily="34" charset="0"/>
              </a:rPr>
              <a:t> 14</a:t>
            </a:r>
          </a:p>
          <a:p>
            <a:pPr algn="r"/>
            <a:r>
              <a:rPr lang="en-US" sz="1400" dirty="0" err="1" smtClean="0">
                <a:latin typeface="Arial" panose="020B0604020202020204" pitchFamily="34" charset="0"/>
                <a:cs typeface="Arial" panose="020B0604020202020204" pitchFamily="34" charset="0"/>
              </a:rPr>
              <a:t>Guerriero</a:t>
            </a:r>
            <a:r>
              <a:rPr lang="en-US" sz="1400" dirty="0" smtClean="0">
                <a:latin typeface="Arial" panose="020B0604020202020204" pitchFamily="34" charset="0"/>
                <a:cs typeface="Arial" panose="020B0604020202020204" pitchFamily="34" charset="0"/>
              </a:rPr>
              <a:t> et al (2009) New Phytol 184</a:t>
            </a:r>
          </a:p>
          <a:p>
            <a:pPr algn="r"/>
            <a:r>
              <a:rPr lang="en-US" sz="1400" dirty="0" smtClean="0">
                <a:latin typeface="Arial" panose="020B0604020202020204" pitchFamily="34" charset="0"/>
                <a:cs typeface="Arial" panose="020B0604020202020204" pitchFamily="34" charset="0"/>
              </a:rPr>
              <a:t>Suzuki et al (2007) Plant </a:t>
            </a:r>
            <a:r>
              <a:rPr lang="en-US" sz="1400" dirty="0" err="1" smtClean="0">
                <a:latin typeface="Arial" panose="020B0604020202020204" pitchFamily="34" charset="0"/>
                <a:cs typeface="Arial" panose="020B0604020202020204" pitchFamily="34" charset="0"/>
              </a:rPr>
              <a:t>Physiol</a:t>
            </a:r>
            <a:r>
              <a:rPr lang="en-US" sz="1400" dirty="0" smtClean="0">
                <a:latin typeface="Arial" panose="020B0604020202020204" pitchFamily="34" charset="0"/>
                <a:cs typeface="Arial" panose="020B0604020202020204" pitchFamily="34" charset="0"/>
              </a:rPr>
              <a:t> 143</a:t>
            </a:r>
          </a:p>
          <a:p>
            <a:pPr algn="r"/>
            <a:r>
              <a:rPr lang="en-US" sz="1400" dirty="0" err="1" smtClean="0">
                <a:latin typeface="Arial" panose="020B0604020202020204" pitchFamily="34" charset="0"/>
                <a:cs typeface="Arial" panose="020B0604020202020204" pitchFamily="34" charset="0"/>
              </a:rPr>
              <a:t>Guo</a:t>
            </a:r>
            <a:r>
              <a:rPr lang="en-US" sz="1400" dirty="0" smtClean="0">
                <a:latin typeface="Arial" panose="020B0604020202020204" pitchFamily="34" charset="0"/>
                <a:cs typeface="Arial" panose="020B0604020202020204" pitchFamily="34" charset="0"/>
              </a:rPr>
              <a:t> et al (2013) Plant J 75</a:t>
            </a:r>
          </a:p>
          <a:p>
            <a:pPr algn="r"/>
            <a:r>
              <a:rPr lang="en-US" sz="1400" dirty="0" err="1" smtClean="0">
                <a:latin typeface="Arial" panose="020B0604020202020204" pitchFamily="34" charset="0"/>
                <a:cs typeface="Arial" panose="020B0604020202020204" pitchFamily="34" charset="0"/>
              </a:rPr>
              <a:t>Hoppmann</a:t>
            </a:r>
            <a:r>
              <a:rPr lang="en-US" sz="1400" dirty="0" smtClean="0">
                <a:latin typeface="Arial" panose="020B0604020202020204" pitchFamily="34" charset="0"/>
                <a:cs typeface="Arial" panose="020B0604020202020204" pitchFamily="34" charset="0"/>
              </a:rPr>
              <a:t> et al (2011) EMBO J 30</a:t>
            </a:r>
          </a:p>
          <a:p>
            <a:pPr algn="r"/>
            <a:r>
              <a:rPr lang="en-US" sz="1400" dirty="0" err="1" smtClean="0">
                <a:latin typeface="Arial" panose="020B0604020202020204" pitchFamily="34" charset="0"/>
                <a:cs typeface="Arial" panose="020B0604020202020204" pitchFamily="34" charset="0"/>
              </a:rPr>
              <a:t>Tsukagoshi</a:t>
            </a:r>
            <a:r>
              <a:rPr lang="en-US" sz="1400" dirty="0" smtClean="0">
                <a:latin typeface="Arial" panose="020B0604020202020204" pitchFamily="34" charset="0"/>
                <a:cs typeface="Arial" panose="020B0604020202020204" pitchFamily="34" charset="0"/>
              </a:rPr>
              <a:t> et al (2007) PNAS 104</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8483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eft Brace 14"/>
          <p:cNvSpPr/>
          <p:nvPr/>
        </p:nvSpPr>
        <p:spPr>
          <a:xfrm rot="16200000">
            <a:off x="2633291" y="1862203"/>
            <a:ext cx="298692" cy="4387850"/>
          </a:xfrm>
          <a:prstGeom prst="leftBrace">
            <a:avLst>
              <a:gd name="adj1" fmla="val 8333"/>
              <a:gd name="adj2" fmla="val 37664"/>
            </a:avLst>
          </a:prstGeom>
          <a:ln w="38100">
            <a:solidFill>
              <a:srgbClr val="0000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Left Brace 15"/>
          <p:cNvSpPr/>
          <p:nvPr/>
        </p:nvSpPr>
        <p:spPr>
          <a:xfrm rot="16200000">
            <a:off x="5631823" y="2469559"/>
            <a:ext cx="298694" cy="3501196"/>
          </a:xfrm>
          <a:prstGeom prst="leftBrace">
            <a:avLst>
              <a:gd name="adj1" fmla="val 0"/>
              <a:gd name="adj2" fmla="val 24267"/>
            </a:avLst>
          </a:prstGeom>
          <a:ln w="38100">
            <a:solidFill>
              <a:srgbClr val="0000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Left Brace 16"/>
          <p:cNvSpPr/>
          <p:nvPr/>
        </p:nvSpPr>
        <p:spPr>
          <a:xfrm rot="16200000">
            <a:off x="7734537" y="3623351"/>
            <a:ext cx="304801" cy="1469048"/>
          </a:xfrm>
          <a:prstGeom prst="leftBrace">
            <a:avLst/>
          </a:prstGeom>
          <a:ln w="38100">
            <a:solidFill>
              <a:srgbClr val="0000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TextBox 17"/>
          <p:cNvSpPr txBox="1"/>
          <p:nvPr/>
        </p:nvSpPr>
        <p:spPr>
          <a:xfrm>
            <a:off x="760175" y="4357875"/>
            <a:ext cx="2923673" cy="2308324"/>
          </a:xfrm>
          <a:prstGeom prst="rect">
            <a:avLst/>
          </a:prstGeom>
          <a:noFill/>
        </p:spPr>
        <p:txBody>
          <a:bodyPr wrap="square" rtlCol="0">
            <a:spAutoFit/>
          </a:bodyPr>
          <a:lstStyle/>
          <a:p>
            <a:pPr marL="228600" indent="-2222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Establishment of symmetry</a:t>
            </a:r>
          </a:p>
          <a:p>
            <a:pPr marL="228600" indent="-2222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Cell division &amp; differentiation</a:t>
            </a:r>
          </a:p>
          <a:p>
            <a:pPr marL="228600" indent="-2222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Tissue &amp; organ development</a:t>
            </a:r>
          </a:p>
        </p:txBody>
      </p:sp>
      <p:sp>
        <p:nvSpPr>
          <p:cNvPr id="19" name="TextBox 18"/>
          <p:cNvSpPr txBox="1"/>
          <p:nvPr/>
        </p:nvSpPr>
        <p:spPr>
          <a:xfrm>
            <a:off x="4319337" y="4555082"/>
            <a:ext cx="2454202" cy="1569660"/>
          </a:xfrm>
          <a:prstGeom prst="rect">
            <a:avLst/>
          </a:prstGeom>
          <a:noFill/>
        </p:spPr>
        <p:txBody>
          <a:bodyPr wrap="square" rtlCol="0">
            <a:spAutoFit/>
          </a:bodyPr>
          <a:lstStyle/>
          <a:p>
            <a:pPr marL="228600" indent="-2222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Storage compound synthesis and accumulation</a:t>
            </a:r>
          </a:p>
        </p:txBody>
      </p:sp>
      <p:sp>
        <p:nvSpPr>
          <p:cNvPr id="20" name="TextBox 19"/>
          <p:cNvSpPr txBox="1"/>
          <p:nvPr/>
        </p:nvSpPr>
        <p:spPr>
          <a:xfrm>
            <a:off x="6614197" y="4494579"/>
            <a:ext cx="2486255" cy="1938992"/>
          </a:xfrm>
          <a:prstGeom prst="rect">
            <a:avLst/>
          </a:prstGeom>
          <a:noFill/>
        </p:spPr>
        <p:txBody>
          <a:bodyPr wrap="square" rtlCol="0">
            <a:spAutoFit/>
          </a:bodyPr>
          <a:lstStyle/>
          <a:p>
            <a:pPr marL="228600" indent="-2222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Acquisition of desiccation tolerance &amp; establishment of dormancy</a:t>
            </a:r>
          </a:p>
        </p:txBody>
      </p:sp>
      <p:sp>
        <p:nvSpPr>
          <p:cNvPr id="21" name="TextBox 20"/>
          <p:cNvSpPr txBox="1"/>
          <p:nvPr/>
        </p:nvSpPr>
        <p:spPr>
          <a:xfrm>
            <a:off x="5728969" y="6558646"/>
            <a:ext cx="3416968"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Modified from Le et al (2010) PNAS 107</a:t>
            </a:r>
            <a:endParaRPr lang="en-US" sz="1400" dirty="0">
              <a:latin typeface="Arial" panose="020B0604020202020204" pitchFamily="34" charset="0"/>
              <a:cs typeface="Arial" panose="020B0604020202020204" pitchFamily="34" charset="0"/>
            </a:endParaRPr>
          </a:p>
        </p:txBody>
      </p:sp>
      <p:sp>
        <p:nvSpPr>
          <p:cNvPr id="22" name="TextBox 21"/>
          <p:cNvSpPr txBox="1"/>
          <p:nvPr/>
        </p:nvSpPr>
        <p:spPr>
          <a:xfrm>
            <a:off x="474411" y="883227"/>
            <a:ext cx="3672992" cy="43088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2200" dirty="0" smtClean="0">
                <a:latin typeface="Arial" panose="020B0604020202020204" pitchFamily="34" charset="0"/>
                <a:cs typeface="Arial" panose="020B0604020202020204" pitchFamily="34" charset="0"/>
              </a:rPr>
              <a:t>Embryogenesis</a:t>
            </a:r>
            <a:endParaRPr lang="en-US" sz="2200" dirty="0">
              <a:latin typeface="Arial" panose="020B0604020202020204" pitchFamily="34" charset="0"/>
              <a:cs typeface="Arial" panose="020B0604020202020204" pitchFamily="34" charset="0"/>
            </a:endParaRPr>
          </a:p>
        </p:txBody>
      </p:sp>
      <p:sp>
        <p:nvSpPr>
          <p:cNvPr id="23" name="TextBox 22"/>
          <p:cNvSpPr txBox="1"/>
          <p:nvPr/>
        </p:nvSpPr>
        <p:spPr>
          <a:xfrm>
            <a:off x="4523874" y="878498"/>
            <a:ext cx="2282572" cy="43088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2200" dirty="0" smtClean="0">
                <a:latin typeface="Arial" panose="020B0604020202020204" pitchFamily="34" charset="0"/>
                <a:cs typeface="Arial" panose="020B0604020202020204" pitchFamily="34" charset="0"/>
              </a:rPr>
              <a:t>Maturation</a:t>
            </a:r>
            <a:endParaRPr lang="en-US" sz="2200" dirty="0">
              <a:latin typeface="Arial" panose="020B0604020202020204" pitchFamily="34" charset="0"/>
              <a:cs typeface="Arial" panose="020B0604020202020204" pitchFamily="34" charset="0"/>
            </a:endParaRPr>
          </a:p>
        </p:txBody>
      </p:sp>
      <p:sp>
        <p:nvSpPr>
          <p:cNvPr id="28" name="Title 1"/>
          <p:cNvSpPr txBox="1">
            <a:spLocks/>
          </p:cNvSpPr>
          <p:nvPr/>
        </p:nvSpPr>
        <p:spPr>
          <a:xfrm>
            <a:off x="1937" y="107254"/>
            <a:ext cx="9144000" cy="65918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Oilseed lifecycle</a:t>
            </a:r>
            <a:endParaRPr lang="en-US" sz="2800" b="1" dirty="0">
              <a:latin typeface="Arial" panose="020B0604020202020204" pitchFamily="34" charset="0"/>
              <a:cs typeface="Arial" panose="020B0604020202020204" pitchFamily="34" charset="0"/>
            </a:endParaRPr>
          </a:p>
        </p:txBody>
      </p:sp>
      <p:grpSp>
        <p:nvGrpSpPr>
          <p:cNvPr id="3" name="Group 2"/>
          <p:cNvGrpSpPr/>
          <p:nvPr/>
        </p:nvGrpSpPr>
        <p:grpSpPr>
          <a:xfrm>
            <a:off x="266311" y="1376078"/>
            <a:ext cx="8638674" cy="1712723"/>
            <a:chOff x="266311" y="1376078"/>
            <a:chExt cx="8638674" cy="1712723"/>
          </a:xfrm>
        </p:grpSpPr>
        <p:sp>
          <p:nvSpPr>
            <p:cNvPr id="8" name="Rectangle 7"/>
            <p:cNvSpPr/>
            <p:nvPr/>
          </p:nvSpPr>
          <p:spPr>
            <a:xfrm>
              <a:off x="266311" y="1376078"/>
              <a:ext cx="8638674" cy="1712723"/>
            </a:xfrm>
            <a:prstGeom prst="rect">
              <a:avLst/>
            </a:prstGeom>
            <a:solidFill>
              <a:schemeClr val="bg2"/>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512" y="1537693"/>
              <a:ext cx="8331200" cy="1404851"/>
            </a:xfrm>
            <a:prstGeom prst="rect">
              <a:avLst/>
            </a:prstGeom>
          </p:spPr>
        </p:pic>
        <p:sp>
          <p:nvSpPr>
            <p:cNvPr id="32" name="Rectangle 31"/>
            <p:cNvSpPr/>
            <p:nvPr/>
          </p:nvSpPr>
          <p:spPr>
            <a:xfrm>
              <a:off x="376286" y="1400374"/>
              <a:ext cx="2162377" cy="35697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ectangle 32"/>
            <p:cNvSpPr/>
            <p:nvPr/>
          </p:nvSpPr>
          <p:spPr>
            <a:xfrm>
              <a:off x="2650195" y="1439843"/>
              <a:ext cx="1765396" cy="2082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Rectangle 33"/>
            <p:cNvSpPr/>
            <p:nvPr/>
          </p:nvSpPr>
          <p:spPr>
            <a:xfrm>
              <a:off x="5954852" y="1399491"/>
              <a:ext cx="313601" cy="248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ectangle 34"/>
            <p:cNvSpPr/>
            <p:nvPr/>
          </p:nvSpPr>
          <p:spPr>
            <a:xfrm>
              <a:off x="6806445" y="1419666"/>
              <a:ext cx="313601" cy="248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Rectangle 35"/>
            <p:cNvSpPr/>
            <p:nvPr/>
          </p:nvSpPr>
          <p:spPr>
            <a:xfrm>
              <a:off x="7753949" y="1493370"/>
              <a:ext cx="313601" cy="248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37" name="TextBox 36"/>
          <p:cNvSpPr txBox="1"/>
          <p:nvPr/>
        </p:nvSpPr>
        <p:spPr>
          <a:xfrm>
            <a:off x="7042387" y="878498"/>
            <a:ext cx="1629876" cy="43088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2200" dirty="0" smtClean="0">
                <a:latin typeface="Arial" panose="020B0604020202020204" pitchFamily="34" charset="0"/>
                <a:cs typeface="Arial" panose="020B0604020202020204" pitchFamily="34" charset="0"/>
              </a:rPr>
              <a:t>Desiccation</a:t>
            </a:r>
            <a:endParaRPr lang="en-US" sz="2200" dirty="0">
              <a:latin typeface="Arial" panose="020B0604020202020204" pitchFamily="34" charset="0"/>
              <a:cs typeface="Arial" panose="020B0604020202020204" pitchFamily="34" charset="0"/>
            </a:endParaRPr>
          </a:p>
        </p:txBody>
      </p:sp>
      <p:sp>
        <p:nvSpPr>
          <p:cNvPr id="39" name="TextBox 38"/>
          <p:cNvSpPr txBox="1"/>
          <p:nvPr/>
        </p:nvSpPr>
        <p:spPr>
          <a:xfrm>
            <a:off x="588712" y="3239406"/>
            <a:ext cx="1754784"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globular</a:t>
            </a:r>
            <a:endParaRPr lang="en-US" sz="1400" b="1" dirty="0">
              <a:latin typeface="Arial" panose="020B0604020202020204" pitchFamily="34" charset="0"/>
              <a:cs typeface="Arial" panose="020B0604020202020204" pitchFamily="34" charset="0"/>
            </a:endParaRPr>
          </a:p>
        </p:txBody>
      </p:sp>
      <p:sp>
        <p:nvSpPr>
          <p:cNvPr id="40" name="TextBox 39"/>
          <p:cNvSpPr txBox="1"/>
          <p:nvPr/>
        </p:nvSpPr>
        <p:spPr>
          <a:xfrm>
            <a:off x="2416126" y="3239406"/>
            <a:ext cx="1159059"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triangular</a:t>
            </a:r>
            <a:endParaRPr lang="en-US" sz="1400" b="1" dirty="0">
              <a:latin typeface="Arial" panose="020B0604020202020204" pitchFamily="34" charset="0"/>
              <a:cs typeface="Arial" panose="020B0604020202020204" pitchFamily="34" charset="0"/>
            </a:endParaRPr>
          </a:p>
        </p:txBody>
      </p:sp>
      <p:sp>
        <p:nvSpPr>
          <p:cNvPr id="41" name="TextBox 40"/>
          <p:cNvSpPr txBox="1"/>
          <p:nvPr/>
        </p:nvSpPr>
        <p:spPr>
          <a:xfrm>
            <a:off x="3632230" y="3239406"/>
            <a:ext cx="687107"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heart</a:t>
            </a:r>
            <a:endParaRPr lang="en-US" sz="1400" b="1" dirty="0">
              <a:latin typeface="Arial" panose="020B0604020202020204" pitchFamily="34" charset="0"/>
              <a:cs typeface="Arial" panose="020B0604020202020204" pitchFamily="34" charset="0"/>
            </a:endParaRPr>
          </a:p>
        </p:txBody>
      </p:sp>
      <p:sp>
        <p:nvSpPr>
          <p:cNvPr id="42" name="TextBox 41"/>
          <p:cNvSpPr txBox="1"/>
          <p:nvPr/>
        </p:nvSpPr>
        <p:spPr>
          <a:xfrm>
            <a:off x="4477264" y="3239406"/>
            <a:ext cx="683202"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linear</a:t>
            </a:r>
            <a:endParaRPr lang="en-US" sz="1400" b="1" dirty="0">
              <a:latin typeface="Arial" panose="020B0604020202020204" pitchFamily="34" charset="0"/>
              <a:cs typeface="Arial" panose="020B0604020202020204" pitchFamily="34" charset="0"/>
            </a:endParaRPr>
          </a:p>
        </p:txBody>
      </p:sp>
      <p:sp>
        <p:nvSpPr>
          <p:cNvPr id="43" name="TextBox 42"/>
          <p:cNvSpPr txBox="1"/>
          <p:nvPr/>
        </p:nvSpPr>
        <p:spPr>
          <a:xfrm>
            <a:off x="5318393" y="3239406"/>
            <a:ext cx="2435556"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bent cotyledon</a:t>
            </a:r>
            <a:endParaRPr lang="en-US" sz="1400" b="1" dirty="0">
              <a:latin typeface="Arial" panose="020B0604020202020204" pitchFamily="34" charset="0"/>
              <a:cs typeface="Arial" panose="020B0604020202020204" pitchFamily="34" charset="0"/>
            </a:endParaRPr>
          </a:p>
        </p:txBody>
      </p:sp>
      <p:sp>
        <p:nvSpPr>
          <p:cNvPr id="44" name="TextBox 43"/>
          <p:cNvSpPr txBox="1"/>
          <p:nvPr/>
        </p:nvSpPr>
        <p:spPr>
          <a:xfrm>
            <a:off x="7857324" y="3239406"/>
            <a:ext cx="935364"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dormant</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6972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29196" y="6557920"/>
            <a:ext cx="6614804"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Modified from Finkelstein (2013) Arabidopsis Book 11 &amp; Le et al</a:t>
            </a:r>
            <a:r>
              <a:rPr lang="en-US" sz="14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(2010) PNAS 107</a:t>
            </a:r>
          </a:p>
        </p:txBody>
      </p:sp>
      <p:sp>
        <p:nvSpPr>
          <p:cNvPr id="9" name="Title 1"/>
          <p:cNvSpPr txBox="1">
            <a:spLocks/>
          </p:cNvSpPr>
          <p:nvPr/>
        </p:nvSpPr>
        <p:spPr>
          <a:xfrm>
            <a:off x="0" y="0"/>
            <a:ext cx="9144000" cy="92423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Temporal aspects of seed development in Arabidopsis</a:t>
            </a:r>
            <a:endParaRPr lang="en-US" sz="2800" b="1" dirty="0">
              <a:latin typeface="Arial" panose="020B0604020202020204" pitchFamily="34" charset="0"/>
              <a:cs typeface="Arial" panose="020B0604020202020204" pitchFamily="34" charset="0"/>
            </a:endParaRPr>
          </a:p>
        </p:txBody>
      </p:sp>
      <p:grpSp>
        <p:nvGrpSpPr>
          <p:cNvPr id="5" name="Group 4"/>
          <p:cNvGrpSpPr/>
          <p:nvPr/>
        </p:nvGrpSpPr>
        <p:grpSpPr>
          <a:xfrm>
            <a:off x="382234" y="4405812"/>
            <a:ext cx="8359158" cy="1557733"/>
            <a:chOff x="382234" y="4405812"/>
            <a:chExt cx="8359158" cy="1557733"/>
          </a:xfrm>
        </p:grpSpPr>
        <p:sp>
          <p:nvSpPr>
            <p:cNvPr id="10" name="Rectangle 9"/>
            <p:cNvSpPr/>
            <p:nvPr/>
          </p:nvSpPr>
          <p:spPr>
            <a:xfrm>
              <a:off x="382234" y="4405812"/>
              <a:ext cx="8359158" cy="1557733"/>
            </a:xfrm>
            <a:prstGeom prst="rect">
              <a:avLst/>
            </a:prstGeom>
            <a:solidFill>
              <a:schemeClr val="bg2"/>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92961" y="4501044"/>
              <a:ext cx="8068962" cy="1426128"/>
            </a:xfrm>
            <a:prstGeom prst="rect">
              <a:avLst/>
            </a:prstGeom>
          </p:spPr>
        </p:pic>
        <p:sp>
          <p:nvSpPr>
            <p:cNvPr id="14" name="Rectangle 13"/>
            <p:cNvSpPr/>
            <p:nvPr/>
          </p:nvSpPr>
          <p:spPr>
            <a:xfrm>
              <a:off x="488734" y="4423265"/>
              <a:ext cx="1613022" cy="17603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Rectangle 14"/>
            <p:cNvSpPr/>
            <p:nvPr/>
          </p:nvSpPr>
          <p:spPr>
            <a:xfrm>
              <a:off x="4473718" y="4443962"/>
              <a:ext cx="284990" cy="25839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p:cNvSpPr/>
            <p:nvPr/>
          </p:nvSpPr>
          <p:spPr>
            <a:xfrm>
              <a:off x="5874899" y="4443962"/>
              <a:ext cx="313601" cy="248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16"/>
            <p:cNvSpPr/>
            <p:nvPr/>
          </p:nvSpPr>
          <p:spPr>
            <a:xfrm>
              <a:off x="7242264" y="4453754"/>
              <a:ext cx="313601" cy="2486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21" name="TextBox 20"/>
          <p:cNvSpPr txBox="1"/>
          <p:nvPr/>
        </p:nvSpPr>
        <p:spPr>
          <a:xfrm>
            <a:off x="680134" y="6127667"/>
            <a:ext cx="1027530"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heart</a:t>
            </a:r>
            <a:endParaRPr lang="en-US" sz="1400" b="1" dirty="0">
              <a:latin typeface="Arial" panose="020B0604020202020204" pitchFamily="34" charset="0"/>
              <a:cs typeface="Arial" panose="020B0604020202020204" pitchFamily="34" charset="0"/>
            </a:endParaRPr>
          </a:p>
        </p:txBody>
      </p:sp>
      <p:sp>
        <p:nvSpPr>
          <p:cNvPr id="22" name="TextBox 21"/>
          <p:cNvSpPr txBox="1"/>
          <p:nvPr/>
        </p:nvSpPr>
        <p:spPr>
          <a:xfrm>
            <a:off x="2077520" y="6127667"/>
            <a:ext cx="950872"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linear</a:t>
            </a:r>
            <a:endParaRPr lang="en-US" sz="1400" b="1" dirty="0">
              <a:latin typeface="Arial" panose="020B0604020202020204" pitchFamily="34" charset="0"/>
              <a:cs typeface="Arial" panose="020B0604020202020204" pitchFamily="34" charset="0"/>
            </a:endParaRPr>
          </a:p>
        </p:txBody>
      </p:sp>
      <p:sp>
        <p:nvSpPr>
          <p:cNvPr id="23" name="TextBox 22"/>
          <p:cNvSpPr txBox="1"/>
          <p:nvPr/>
        </p:nvSpPr>
        <p:spPr>
          <a:xfrm>
            <a:off x="3355900" y="6127667"/>
            <a:ext cx="4025975"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bent cotyledon</a:t>
            </a:r>
            <a:endParaRPr lang="en-US" sz="1400" b="1" dirty="0">
              <a:latin typeface="Arial" panose="020B0604020202020204" pitchFamily="34" charset="0"/>
              <a:cs typeface="Arial" panose="020B0604020202020204" pitchFamily="34" charset="0"/>
            </a:endParaRPr>
          </a:p>
        </p:txBody>
      </p:sp>
      <p:sp>
        <p:nvSpPr>
          <p:cNvPr id="24" name="TextBox 23"/>
          <p:cNvSpPr txBox="1"/>
          <p:nvPr/>
        </p:nvSpPr>
        <p:spPr>
          <a:xfrm>
            <a:off x="7580890" y="6127667"/>
            <a:ext cx="935364" cy="307777"/>
          </a:xfrm>
          <a:prstGeom prst="rect">
            <a:avLst/>
          </a:prstGeom>
          <a:solidFill>
            <a:schemeClr val="bg2"/>
          </a:solidFill>
          <a:ln>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b="1" dirty="0" smtClean="0">
                <a:latin typeface="Arial" panose="020B0604020202020204" pitchFamily="34" charset="0"/>
                <a:cs typeface="Arial" panose="020B0604020202020204" pitchFamily="34" charset="0"/>
              </a:rPr>
              <a:t>dormant</a:t>
            </a:r>
            <a:endParaRPr lang="en-US" sz="1400" b="1" dirty="0">
              <a:latin typeface="Arial" panose="020B0604020202020204" pitchFamily="34" charset="0"/>
              <a:cs typeface="Arial" panose="020B0604020202020204" pitchFamily="34" charset="0"/>
            </a:endParaRPr>
          </a:p>
        </p:txBody>
      </p:sp>
      <p:sp>
        <p:nvSpPr>
          <p:cNvPr id="28" name="TextBox 27"/>
          <p:cNvSpPr txBox="1"/>
          <p:nvPr/>
        </p:nvSpPr>
        <p:spPr>
          <a:xfrm>
            <a:off x="3354361" y="4015460"/>
            <a:ext cx="898335" cy="338554"/>
          </a:xfrm>
          <a:prstGeom prst="rect">
            <a:avLst/>
          </a:prstGeom>
          <a:noFill/>
        </p:spPr>
        <p:txBody>
          <a:bodyPr wrap="square" rtlCol="0">
            <a:spAutoFit/>
          </a:bodyPr>
          <a:lstStyle/>
          <a:p>
            <a:pPr algn="ctr"/>
            <a:r>
              <a:rPr lang="en-US" sz="1600" b="1" dirty="0" smtClean="0">
                <a:solidFill>
                  <a:srgbClr val="0000FF"/>
                </a:solidFill>
                <a:latin typeface="Arial" panose="020B0604020202020204" pitchFamily="34" charset="0"/>
                <a:cs typeface="Arial" panose="020B0604020202020204" pitchFamily="34" charset="0"/>
              </a:rPr>
              <a:t>7 &amp; 8</a:t>
            </a:r>
            <a:endParaRPr lang="en-US" sz="1600" b="1" dirty="0">
              <a:solidFill>
                <a:srgbClr val="0000FF"/>
              </a:solidFill>
              <a:latin typeface="Arial" panose="020B0604020202020204" pitchFamily="34" charset="0"/>
              <a:cs typeface="Arial" panose="020B0604020202020204" pitchFamily="34" charset="0"/>
            </a:endParaRPr>
          </a:p>
        </p:txBody>
      </p:sp>
      <p:sp>
        <p:nvSpPr>
          <p:cNvPr id="30" name="TextBox 29"/>
          <p:cNvSpPr txBox="1"/>
          <p:nvPr/>
        </p:nvSpPr>
        <p:spPr>
          <a:xfrm>
            <a:off x="4627442" y="4015460"/>
            <a:ext cx="1309258" cy="338554"/>
          </a:xfrm>
          <a:prstGeom prst="rect">
            <a:avLst/>
          </a:prstGeom>
          <a:noFill/>
        </p:spPr>
        <p:txBody>
          <a:bodyPr wrap="square" rtlCol="0">
            <a:spAutoFit/>
          </a:bodyPr>
          <a:lstStyle/>
          <a:p>
            <a:pPr algn="ctr"/>
            <a:r>
              <a:rPr lang="en-US" sz="1600" b="1" dirty="0" smtClean="0">
                <a:solidFill>
                  <a:srgbClr val="0000FF"/>
                </a:solidFill>
                <a:latin typeface="Arial" panose="020B0604020202020204" pitchFamily="34" charset="0"/>
                <a:cs typeface="Arial" panose="020B0604020202020204" pitchFamily="34" charset="0"/>
              </a:rPr>
              <a:t>10, 12, &amp;13</a:t>
            </a:r>
            <a:endParaRPr lang="en-US" sz="1600" b="1" dirty="0">
              <a:solidFill>
                <a:srgbClr val="0000FF"/>
              </a:solidFill>
              <a:latin typeface="Arial" panose="020B0604020202020204" pitchFamily="34" charset="0"/>
              <a:cs typeface="Arial" panose="020B0604020202020204" pitchFamily="34" charset="0"/>
            </a:endParaRPr>
          </a:p>
        </p:txBody>
      </p:sp>
      <p:sp>
        <p:nvSpPr>
          <p:cNvPr id="31" name="TextBox 30"/>
          <p:cNvSpPr txBox="1"/>
          <p:nvPr/>
        </p:nvSpPr>
        <p:spPr>
          <a:xfrm>
            <a:off x="6163073" y="4015460"/>
            <a:ext cx="1066853" cy="338554"/>
          </a:xfrm>
          <a:prstGeom prst="rect">
            <a:avLst/>
          </a:prstGeom>
          <a:noFill/>
        </p:spPr>
        <p:txBody>
          <a:bodyPr wrap="square" rtlCol="0">
            <a:spAutoFit/>
          </a:bodyPr>
          <a:lstStyle/>
          <a:p>
            <a:pPr algn="ctr"/>
            <a:r>
              <a:rPr lang="en-US" sz="1600" b="1" dirty="0" smtClean="0">
                <a:solidFill>
                  <a:srgbClr val="0000FF"/>
                </a:solidFill>
                <a:latin typeface="Arial" panose="020B0604020202020204" pitchFamily="34" charset="0"/>
                <a:cs typeface="Arial" panose="020B0604020202020204" pitchFamily="34" charset="0"/>
              </a:rPr>
              <a:t>15 &amp; 17</a:t>
            </a:r>
            <a:endParaRPr lang="en-US" sz="1600" b="1" dirty="0">
              <a:solidFill>
                <a:srgbClr val="0000FF"/>
              </a:solidFill>
              <a:latin typeface="Arial" panose="020B0604020202020204" pitchFamily="34" charset="0"/>
              <a:cs typeface="Arial" panose="020B0604020202020204" pitchFamily="34" charset="0"/>
            </a:endParaRPr>
          </a:p>
        </p:txBody>
      </p:sp>
      <p:sp>
        <p:nvSpPr>
          <p:cNvPr id="32" name="TextBox 31"/>
          <p:cNvSpPr txBox="1"/>
          <p:nvPr/>
        </p:nvSpPr>
        <p:spPr>
          <a:xfrm>
            <a:off x="382234" y="4015460"/>
            <a:ext cx="3153359" cy="338554"/>
          </a:xfrm>
          <a:prstGeom prst="rect">
            <a:avLst/>
          </a:prstGeom>
          <a:noFill/>
        </p:spPr>
        <p:txBody>
          <a:bodyPr wrap="square" rtlCol="0">
            <a:spAutoFit/>
          </a:bodyPr>
          <a:lstStyle/>
          <a:p>
            <a:pPr algn="ctr"/>
            <a:r>
              <a:rPr lang="en-US" sz="1600" b="1" dirty="0" smtClean="0">
                <a:solidFill>
                  <a:srgbClr val="0000FF"/>
                </a:solidFill>
                <a:latin typeface="Arial" panose="020B0604020202020204" pitchFamily="34" charset="0"/>
                <a:cs typeface="Arial" panose="020B0604020202020204" pitchFamily="34" charset="0"/>
              </a:rPr>
              <a:t>Days after pollination (DAP) →</a:t>
            </a:r>
            <a:endParaRPr lang="en-US" sz="1600" b="1" dirty="0">
              <a:solidFill>
                <a:srgbClr val="0000FF"/>
              </a:solidFill>
              <a:latin typeface="Arial" panose="020B0604020202020204" pitchFamily="34" charset="0"/>
              <a:cs typeface="Arial" panose="020B0604020202020204" pitchFamily="34" charset="0"/>
            </a:endParaRPr>
          </a:p>
        </p:txBody>
      </p:sp>
      <p:grpSp>
        <p:nvGrpSpPr>
          <p:cNvPr id="19" name="Group 18"/>
          <p:cNvGrpSpPr/>
          <p:nvPr/>
        </p:nvGrpSpPr>
        <p:grpSpPr>
          <a:xfrm>
            <a:off x="327642" y="951881"/>
            <a:ext cx="8413750" cy="3120099"/>
            <a:chOff x="327642" y="951881"/>
            <a:chExt cx="8413750" cy="3120099"/>
          </a:xfrm>
        </p:grpSpPr>
        <p:pic>
          <p:nvPicPr>
            <p:cNvPr id="6" name="Picture 5" descr="Screen Shot 2014-07-05 at 12.04.14 PM.png"/>
            <p:cNvPicPr>
              <a:picLocks noChangeAspect="1"/>
            </p:cNvPicPr>
            <p:nvPr/>
          </p:nvPicPr>
          <p:blipFill>
            <a:blip r:embed="rId4">
              <a:clrChange>
                <a:clrFrom>
                  <a:srgbClr val="FFFFFF"/>
                </a:clrFrom>
                <a:clrTo>
                  <a:srgbClr val="FFFFFF">
                    <a:alpha val="0"/>
                  </a:srgbClr>
                </a:clrTo>
              </a:clrChange>
            </a:blip>
            <a:stretch>
              <a:fillRect/>
            </a:stretch>
          </p:blipFill>
          <p:spPr>
            <a:xfrm>
              <a:off x="327642" y="951881"/>
              <a:ext cx="8413750" cy="3120099"/>
            </a:xfrm>
            <a:prstGeom prst="rect">
              <a:avLst/>
            </a:prstGeom>
          </p:spPr>
        </p:pic>
        <p:cxnSp>
          <p:nvCxnSpPr>
            <p:cNvPr id="13" name="Straight Arrow Connector 12"/>
            <p:cNvCxnSpPr/>
            <p:nvPr/>
          </p:nvCxnSpPr>
          <p:spPr>
            <a:xfrm flipH="1">
              <a:off x="3354361" y="2631702"/>
              <a:ext cx="284" cy="381634"/>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4" name="Diamond 3"/>
          <p:cNvSpPr/>
          <p:nvPr/>
        </p:nvSpPr>
        <p:spPr>
          <a:xfrm>
            <a:off x="1943549" y="2951758"/>
            <a:ext cx="2201779" cy="397042"/>
          </a:xfrm>
          <a:prstGeom prst="diamond">
            <a:avLst/>
          </a:prstGeom>
          <a:solidFill>
            <a:srgbClr val="7030A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512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Screen Shot 2014-10-29 at 4.57.49 PM.png"/>
          <p:cNvPicPr>
            <a:picLocks noChangeAspect="1"/>
          </p:cNvPicPr>
          <p:nvPr/>
        </p:nvPicPr>
        <p:blipFill>
          <a:blip r:embed="rId3"/>
          <a:srcRect l="1882" t="2927" r="1882" b="2927"/>
          <a:stretch>
            <a:fillRect/>
          </a:stretch>
        </p:blipFill>
        <p:spPr>
          <a:xfrm>
            <a:off x="243538" y="779968"/>
            <a:ext cx="8656924" cy="5446655"/>
          </a:xfrm>
          <a:prstGeom prst="rect">
            <a:avLst/>
          </a:prstGeom>
        </p:spPr>
      </p:pic>
      <p:sp>
        <p:nvSpPr>
          <p:cNvPr id="6" name="TextBox 5"/>
          <p:cNvSpPr txBox="1"/>
          <p:nvPr/>
        </p:nvSpPr>
        <p:spPr>
          <a:xfrm>
            <a:off x="6112050" y="6550223"/>
            <a:ext cx="3031950" cy="307777"/>
          </a:xfrm>
          <a:prstGeom prst="rect">
            <a:avLst/>
          </a:prstGeom>
          <a:noFill/>
        </p:spPr>
        <p:txBody>
          <a:bodyPr wrap="square" rtlCol="0">
            <a:spAutoFit/>
          </a:bodyPr>
          <a:lstStyle/>
          <a:p>
            <a:pPr algn="r"/>
            <a:r>
              <a:rPr lang="en-US" sz="1400" dirty="0" err="1" smtClean="0">
                <a:latin typeface="Arial" panose="020B0604020202020204" pitchFamily="34" charset="0"/>
                <a:cs typeface="Arial" panose="020B0604020202020204" pitchFamily="34" charset="0"/>
              </a:rPr>
              <a:t>Jia</a:t>
            </a:r>
            <a:r>
              <a:rPr lang="en-US" sz="1400" dirty="0" smtClean="0">
                <a:latin typeface="Arial" panose="020B0604020202020204" pitchFamily="34" charset="0"/>
                <a:cs typeface="Arial" panose="020B0604020202020204" pitchFamily="34" charset="0"/>
              </a:rPr>
              <a:t> et al (2014) WIRES Dev </a:t>
            </a:r>
            <a:r>
              <a:rPr lang="en-US" sz="1400" dirty="0" err="1" smtClean="0">
                <a:latin typeface="Arial" panose="020B0604020202020204" pitchFamily="34" charset="0"/>
                <a:cs typeface="Arial" panose="020B0604020202020204" pitchFamily="34" charset="0"/>
              </a:rPr>
              <a:t>Biol</a:t>
            </a:r>
            <a:r>
              <a:rPr lang="en-US" sz="1400" dirty="0" smtClean="0">
                <a:latin typeface="Arial" panose="020B0604020202020204" pitchFamily="34" charset="0"/>
                <a:cs typeface="Arial" panose="020B0604020202020204" pitchFamily="34" charset="0"/>
              </a:rPr>
              <a:t> 3</a:t>
            </a:r>
            <a:endParaRPr lang="en-US" sz="1400" dirty="0">
              <a:latin typeface="Arial" panose="020B0604020202020204" pitchFamily="34" charset="0"/>
              <a:cs typeface="Arial" panose="020B0604020202020204" pitchFamily="34" charset="0"/>
            </a:endParaRPr>
          </a:p>
        </p:txBody>
      </p:sp>
      <p:sp>
        <p:nvSpPr>
          <p:cNvPr id="7" name="Title 1"/>
          <p:cNvSpPr txBox="1">
            <a:spLocks/>
          </p:cNvSpPr>
          <p:nvPr/>
        </p:nvSpPr>
        <p:spPr>
          <a:xfrm>
            <a:off x="0" y="1"/>
            <a:ext cx="9144000" cy="66874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VALs repress the embryonic program in seedlings</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870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6"/>
            <a:ext cx="9144000" cy="594593"/>
          </a:xfrm>
        </p:spPr>
        <p:txBody>
          <a:bodyPr>
            <a:noAutofit/>
          </a:bodyPr>
          <a:lstStyle/>
          <a:p>
            <a:r>
              <a:rPr lang="en-US" sz="2800" b="1" dirty="0">
                <a:latin typeface="Arial" panose="020B0604020202020204" pitchFamily="34" charset="0"/>
                <a:cs typeface="Arial" panose="020B0604020202020204" pitchFamily="34" charset="0"/>
              </a:rPr>
              <a:t>VAL1 has two splice </a:t>
            </a:r>
            <a:r>
              <a:rPr lang="en-US" sz="2800" b="1" dirty="0" smtClean="0">
                <a:latin typeface="Arial" panose="020B0604020202020204" pitchFamily="34" charset="0"/>
                <a:cs typeface="Arial" panose="020B0604020202020204" pitchFamily="34" charset="0"/>
              </a:rPr>
              <a:t>variants</a:t>
            </a:r>
            <a:endParaRPr lang="en-US" sz="2800" b="1" dirty="0">
              <a:latin typeface="Arial" panose="020B0604020202020204" pitchFamily="34" charset="0"/>
              <a:cs typeface="Arial" panose="020B0604020202020204" pitchFamily="34" charset="0"/>
            </a:endParaRPr>
          </a:p>
        </p:txBody>
      </p:sp>
      <p:pic>
        <p:nvPicPr>
          <p:cNvPr id="4" name="Picture 3" descr="Untitled.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3111500" y="2998847"/>
            <a:ext cx="5829300" cy="1021967"/>
          </a:xfrm>
          <a:prstGeom prst="rect">
            <a:avLst/>
          </a:prstGeom>
        </p:spPr>
      </p:pic>
      <p:sp>
        <p:nvSpPr>
          <p:cNvPr id="6" name="TextBox 5"/>
          <p:cNvSpPr txBox="1"/>
          <p:nvPr/>
        </p:nvSpPr>
        <p:spPr>
          <a:xfrm>
            <a:off x="1624084" y="5053093"/>
            <a:ext cx="6961116" cy="276999"/>
          </a:xfrm>
          <a:prstGeom prst="rect">
            <a:avLst/>
          </a:prstGeom>
          <a:solidFill>
            <a:schemeClr val="bg1">
              <a:lumMod val="75000"/>
            </a:schemeClr>
          </a:solidFill>
        </p:spPr>
        <p:txBody>
          <a:bodyPr wrap="square" rtlCol="0">
            <a:spAutoFit/>
          </a:bodyPr>
          <a:lstStyle/>
          <a:p>
            <a:pPr algn="r"/>
            <a:r>
              <a:rPr lang="en-US" sz="1200" dirty="0" smtClean="0">
                <a:latin typeface="Arial" panose="020B0604020202020204" pitchFamily="34" charset="0"/>
                <a:cs typeface="Arial" panose="020B0604020202020204" pitchFamily="34" charset="0"/>
              </a:rPr>
              <a:t>ADL</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YR</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GSAYESSLFCEQFHKDQSGWRE</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YL</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SKRL</a:t>
            </a:r>
            <a:r>
              <a:rPr lang="en-US" sz="1200" b="1" dirty="0" smtClean="0">
                <a:solidFill>
                  <a:srgbClr val="FF0000"/>
                </a:solidFill>
                <a:latin typeface="Arial" panose="020B0604020202020204" pitchFamily="34" charset="0"/>
                <a:cs typeface="Arial" panose="020B0604020202020204" pitchFamily="34" charset="0"/>
              </a:rPr>
              <a:t>H</a:t>
            </a:r>
            <a:r>
              <a:rPr lang="en-US" sz="1200" dirty="0" smtClean="0">
                <a:latin typeface="Arial" panose="020B0604020202020204" pitchFamily="34" charset="0"/>
                <a:cs typeface="Arial" panose="020B0604020202020204" pitchFamily="34" charset="0"/>
              </a:rPr>
              <a:t>CG</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IASKVTIELMDYGGVG</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ST</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ACCH-</a:t>
            </a:r>
            <a:endParaRPr lang="en-US" sz="1200" dirty="0">
              <a:latin typeface="Arial" panose="020B0604020202020204" pitchFamily="34" charset="0"/>
              <a:cs typeface="Arial" panose="020B0604020202020204" pitchFamily="34" charset="0"/>
            </a:endParaRPr>
          </a:p>
        </p:txBody>
      </p:sp>
      <p:sp>
        <p:nvSpPr>
          <p:cNvPr id="7" name="TextBox 6"/>
          <p:cNvSpPr txBox="1"/>
          <p:nvPr/>
        </p:nvSpPr>
        <p:spPr>
          <a:xfrm>
            <a:off x="1622000" y="5368159"/>
            <a:ext cx="6965285" cy="276999"/>
          </a:xfrm>
          <a:prstGeom prst="rect">
            <a:avLst/>
          </a:prstGeom>
          <a:solidFill>
            <a:schemeClr val="bg1">
              <a:lumMod val="75000"/>
            </a:schemeClr>
          </a:solidFill>
        </p:spPr>
        <p:txBody>
          <a:bodyPr wrap="square" rtlCol="0">
            <a:spAutoFit/>
          </a:bodyPr>
          <a:lstStyle/>
          <a:p>
            <a:pPr algn="r"/>
            <a:r>
              <a:rPr lang="en-US" sz="1200" dirty="0" smtClean="0">
                <a:latin typeface="Arial" panose="020B0604020202020204" pitchFamily="34" charset="0"/>
                <a:cs typeface="Arial" panose="020B0604020202020204" pitchFamily="34" charset="0"/>
              </a:rPr>
              <a:t>MDYGGVG</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ST</a:t>
            </a:r>
            <a:r>
              <a:rPr lang="en-US" sz="1200" b="1" dirty="0" smtClean="0">
                <a:solidFill>
                  <a:srgbClr val="FF0000"/>
                </a:solidFill>
                <a:latin typeface="Arial" panose="020B0604020202020204" pitchFamily="34" charset="0"/>
                <a:cs typeface="Arial" panose="020B0604020202020204" pitchFamily="34" charset="0"/>
              </a:rPr>
              <a:t>C</a:t>
            </a:r>
            <a:r>
              <a:rPr lang="en-US" sz="1200" dirty="0" smtClean="0">
                <a:latin typeface="Arial" panose="020B0604020202020204" pitchFamily="34" charset="0"/>
                <a:cs typeface="Arial" panose="020B0604020202020204" pitchFamily="34" charset="0"/>
              </a:rPr>
              <a:t>ACCH-</a:t>
            </a:r>
            <a:endParaRPr lang="en-US" sz="1200" dirty="0">
              <a:latin typeface="Arial" panose="020B0604020202020204" pitchFamily="34" charset="0"/>
              <a:cs typeface="Arial" panose="020B0604020202020204" pitchFamily="34" charset="0"/>
            </a:endParaRPr>
          </a:p>
        </p:txBody>
      </p:sp>
      <p:cxnSp>
        <p:nvCxnSpPr>
          <p:cNvPr id="9" name="Straight Connector 8"/>
          <p:cNvCxnSpPr/>
          <p:nvPr/>
        </p:nvCxnSpPr>
        <p:spPr>
          <a:xfrm flipH="1">
            <a:off x="1622000" y="4020813"/>
            <a:ext cx="3026201" cy="1004022"/>
          </a:xfrm>
          <a:prstGeom prst="line">
            <a:avLst/>
          </a:pr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041900" y="4020814"/>
            <a:ext cx="3543300" cy="1004021"/>
          </a:xfrm>
          <a:prstGeom prst="line">
            <a:avLst/>
          </a:prstGeom>
          <a:ln w="9525" cap="flat" cmpd="sng" algn="ctr">
            <a:solidFill>
              <a:srgbClr val="0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Content Placeholder 2"/>
          <p:cNvSpPr>
            <a:spLocks noGrp="1"/>
          </p:cNvSpPr>
          <p:nvPr>
            <p:ph idx="1"/>
          </p:nvPr>
        </p:nvSpPr>
        <p:spPr>
          <a:xfrm>
            <a:off x="0" y="792600"/>
            <a:ext cx="3807725" cy="4525963"/>
          </a:xfrm>
        </p:spPr>
        <p:txBody>
          <a:bodyPr>
            <a:normAutofit/>
          </a:bodyPr>
          <a:lstStyle/>
          <a:p>
            <a:pPr marL="233363" indent="-233363"/>
            <a:r>
              <a:rPr lang="en-US" sz="2400" dirty="0" smtClean="0">
                <a:solidFill>
                  <a:srgbClr val="000000"/>
                </a:solidFill>
                <a:latin typeface="Arial" panose="020B0604020202020204" pitchFamily="34" charset="0"/>
                <a:cs typeface="Arial" panose="020B0604020202020204" pitchFamily="34" charset="0"/>
              </a:rPr>
              <a:t>Alternate start site</a:t>
            </a:r>
          </a:p>
          <a:p>
            <a:pPr marL="233363" indent="-233363"/>
            <a:endParaRPr lang="en-US" sz="2400" dirty="0" smtClean="0">
              <a:solidFill>
                <a:srgbClr val="000000"/>
              </a:solidFill>
              <a:latin typeface="Arial" panose="020B0604020202020204" pitchFamily="34" charset="0"/>
              <a:cs typeface="Arial" panose="020B0604020202020204" pitchFamily="34" charset="0"/>
            </a:endParaRPr>
          </a:p>
          <a:p>
            <a:pPr marL="233363" indent="-233363"/>
            <a:endParaRPr lang="en-US" sz="2400" dirty="0" smtClean="0">
              <a:solidFill>
                <a:srgbClr val="000000"/>
              </a:solidFill>
              <a:latin typeface="Arial" panose="020B0604020202020204" pitchFamily="34" charset="0"/>
              <a:cs typeface="Arial" panose="020B0604020202020204" pitchFamily="34" charset="0"/>
            </a:endParaRPr>
          </a:p>
          <a:p>
            <a:pPr marL="233363" indent="-233363"/>
            <a:r>
              <a:rPr lang="en-US" sz="2400" dirty="0" smtClean="0">
                <a:solidFill>
                  <a:srgbClr val="000000"/>
                </a:solidFill>
                <a:latin typeface="Arial" panose="020B0604020202020204" pitchFamily="34" charset="0"/>
                <a:cs typeface="Arial" panose="020B0604020202020204" pitchFamily="34" charset="0"/>
              </a:rPr>
              <a:t>Missing 77% of the PHD-L domain</a:t>
            </a:r>
          </a:p>
          <a:p>
            <a:pPr marL="233363" indent="-233363"/>
            <a:endParaRPr lang="en-US" sz="2400" dirty="0" smtClean="0">
              <a:solidFill>
                <a:srgbClr val="000000"/>
              </a:solidFill>
              <a:latin typeface="Arial" panose="020B0604020202020204" pitchFamily="34" charset="0"/>
              <a:cs typeface="Arial" panose="020B0604020202020204" pitchFamily="34" charset="0"/>
            </a:endParaRPr>
          </a:p>
          <a:p>
            <a:pPr marL="233363" indent="-233363"/>
            <a:r>
              <a:rPr lang="en-US" sz="2400" dirty="0" smtClean="0">
                <a:solidFill>
                  <a:srgbClr val="000000"/>
                </a:solidFill>
                <a:latin typeface="Arial" panose="020B0604020202020204" pitchFamily="34" charset="0"/>
                <a:cs typeface="Arial" panose="020B0604020202020204" pitchFamily="34" charset="0"/>
              </a:rPr>
              <a:t>Multiple targeting mechanisms?</a:t>
            </a:r>
            <a:endParaRPr lang="en-US" sz="2400" dirty="0">
              <a:solidFill>
                <a:srgbClr val="000000"/>
              </a:solidFill>
              <a:latin typeface="Arial" panose="020B0604020202020204" pitchFamily="34" charset="0"/>
              <a:cs typeface="Arial" panose="020B0604020202020204" pitchFamily="34" charset="0"/>
            </a:endParaRPr>
          </a:p>
        </p:txBody>
      </p:sp>
      <p:sp>
        <p:nvSpPr>
          <p:cNvPr id="3" name="TextBox 2"/>
          <p:cNvSpPr txBox="1"/>
          <p:nvPr/>
        </p:nvSpPr>
        <p:spPr>
          <a:xfrm>
            <a:off x="258742" y="5002195"/>
            <a:ext cx="1363258" cy="632737"/>
          </a:xfrm>
          <a:prstGeom prst="rect">
            <a:avLst/>
          </a:prstGeom>
          <a:noFill/>
        </p:spPr>
        <p:txBody>
          <a:bodyPr wrap="none" rtlCol="0">
            <a:spAutoFit/>
          </a:bodyPr>
          <a:lstStyle/>
          <a:p>
            <a:pPr>
              <a:lnSpc>
                <a:spcPts val="2200"/>
              </a:lnSpc>
            </a:pPr>
            <a:r>
              <a:rPr lang="en-US" sz="1600" dirty="0" smtClean="0">
                <a:latin typeface="Arial" panose="020B0604020202020204" pitchFamily="34" charset="0"/>
                <a:cs typeface="Arial" panose="020B0604020202020204" pitchFamily="34" charset="0"/>
              </a:rPr>
              <a:t>Canonical →</a:t>
            </a:r>
          </a:p>
          <a:p>
            <a:pPr>
              <a:lnSpc>
                <a:spcPts val="2200"/>
              </a:lnSpc>
            </a:pPr>
            <a:r>
              <a:rPr lang="en-US" sz="1600" dirty="0" smtClean="0">
                <a:latin typeface="Arial" panose="020B0604020202020204" pitchFamily="34" charset="0"/>
                <a:cs typeface="Arial" panose="020B0604020202020204" pitchFamily="34" charset="0"/>
              </a:rPr>
              <a:t>Truncated →</a:t>
            </a:r>
            <a:endParaRPr lang="en-US" sz="1600" dirty="0">
              <a:latin typeface="Arial" panose="020B0604020202020204" pitchFamily="34" charset="0"/>
              <a:cs typeface="Arial" panose="020B0604020202020204" pitchFamily="34" charset="0"/>
            </a:endParaRPr>
          </a:p>
        </p:txBody>
      </p:sp>
      <p:pic>
        <p:nvPicPr>
          <p:cNvPr id="11" name="Picture 10" descr="Untitled.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5"/>
              <a:stretch>
                <a:fillRect/>
              </a:stretch>
            </p:blipFill>
          </mc:Choice>
          <mc:Fallback>
            <p:blipFill>
              <a:blip r:embed="rId6"/>
              <a:stretch>
                <a:fillRect/>
              </a:stretch>
            </p:blipFill>
          </mc:Fallback>
        </mc:AlternateContent>
        <p:spPr>
          <a:xfrm>
            <a:off x="2920999" y="608879"/>
            <a:ext cx="5895978" cy="1357689"/>
          </a:xfrm>
          <a:prstGeom prst="rect">
            <a:avLst/>
          </a:prstGeom>
        </p:spPr>
      </p:pic>
      <p:sp>
        <p:nvSpPr>
          <p:cNvPr id="12" name="Title 1"/>
          <p:cNvSpPr txBox="1">
            <a:spLocks/>
          </p:cNvSpPr>
          <p:nvPr/>
        </p:nvSpPr>
        <p:spPr>
          <a:xfrm>
            <a:off x="533400" y="1845535"/>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u="sng" dirty="0">
              <a:latin typeface="Arial" panose="020B0604020202020204" pitchFamily="34" charset="0"/>
              <a:cs typeface="Arial" panose="020B0604020202020204" pitchFamily="34" charset="0"/>
            </a:endParaRPr>
          </a:p>
        </p:txBody>
      </p:sp>
      <p:sp>
        <p:nvSpPr>
          <p:cNvPr id="13" name="TextBox 12"/>
          <p:cNvSpPr txBox="1"/>
          <p:nvPr/>
        </p:nvSpPr>
        <p:spPr>
          <a:xfrm>
            <a:off x="4914900" y="6550223"/>
            <a:ext cx="422910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8545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2388"/>
          </a:xfrm>
        </p:spPr>
        <p:txBody>
          <a:bodyPr>
            <a:normAutofit/>
          </a:bodyPr>
          <a:lstStyle/>
          <a:p>
            <a:r>
              <a:rPr lang="en-US" sz="2800" b="1" dirty="0" smtClean="0">
                <a:latin typeface="Arial" panose="020B0604020202020204" pitchFamily="34" charset="0"/>
                <a:cs typeface="Arial" panose="020B0604020202020204" pitchFamily="34" charset="0"/>
              </a:rPr>
              <a:t>Transcript level changes of two </a:t>
            </a:r>
            <a:r>
              <a:rPr lang="en-US" sz="2800" b="1" i="1" dirty="0" smtClean="0">
                <a:latin typeface="Arial" panose="020B0604020202020204" pitchFamily="34" charset="0"/>
                <a:cs typeface="Arial" panose="020B0604020202020204" pitchFamily="34" charset="0"/>
              </a:rPr>
              <a:t>VAL1</a:t>
            </a:r>
            <a:r>
              <a:rPr lang="en-US" sz="2800" b="1" dirty="0" smtClean="0">
                <a:latin typeface="Arial" panose="020B0604020202020204" pitchFamily="34" charset="0"/>
                <a:cs typeface="Arial" panose="020B0604020202020204" pitchFamily="34" charset="0"/>
              </a:rPr>
              <a:t> splice variants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634255" y="781018"/>
            <a:ext cx="2509745" cy="3682698"/>
          </a:xfrm>
        </p:spPr>
        <p:txBody>
          <a:bodyPr>
            <a:noAutofit/>
          </a:bodyPr>
          <a:lstStyle/>
          <a:p>
            <a:pPr marL="233363" indent="-233363"/>
            <a:r>
              <a:rPr lang="en-US" sz="2400" dirty="0" smtClean="0">
                <a:latin typeface="Arial" panose="020B0604020202020204" pitchFamily="34" charset="0"/>
                <a:cs typeface="Arial" panose="020B0604020202020204" pitchFamily="34" charset="0"/>
              </a:rPr>
              <a:t>Insertion seems to produce a knockdown – not true…</a:t>
            </a:r>
          </a:p>
          <a:p>
            <a:pPr marL="233363" indent="-233363"/>
            <a:r>
              <a:rPr lang="en-US" sz="2400" dirty="0" smtClean="0">
                <a:latin typeface="Arial" panose="020B0604020202020204" pitchFamily="34" charset="0"/>
                <a:cs typeface="Arial" panose="020B0604020202020204" pitchFamily="34" charset="0"/>
              </a:rPr>
              <a:t>Splice variant existence confirmed through </a:t>
            </a:r>
            <a:r>
              <a:rPr lang="en-US" sz="2400" dirty="0" err="1" smtClean="0">
                <a:latin typeface="Arial" panose="020B0604020202020204" pitchFamily="34" charset="0"/>
                <a:cs typeface="Arial" panose="020B0604020202020204" pitchFamily="34" charset="0"/>
              </a:rPr>
              <a:t>TaqMan</a:t>
            </a:r>
            <a:endParaRPr lang="en-US" sz="2400" dirty="0" smtClean="0">
              <a:latin typeface="Arial" panose="020B0604020202020204" pitchFamily="34" charset="0"/>
              <a:cs typeface="Arial" panose="020B0604020202020204" pitchFamily="34" charset="0"/>
            </a:endParaRPr>
          </a:p>
        </p:txBody>
      </p:sp>
      <p:pic>
        <p:nvPicPr>
          <p:cNvPr id="4" name="Picture 3" descr="Untitled.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0" y="781018"/>
            <a:ext cx="6428096" cy="6076982"/>
          </a:xfrm>
          <a:prstGeom prst="rect">
            <a:avLst/>
          </a:prstGeom>
        </p:spPr>
      </p:pic>
      <p:sp>
        <p:nvSpPr>
          <p:cNvPr id="6" name="TextBox 5"/>
          <p:cNvSpPr txBox="1"/>
          <p:nvPr/>
        </p:nvSpPr>
        <p:spPr>
          <a:xfrm>
            <a:off x="4426041" y="1784266"/>
            <a:ext cx="1467068"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Wild type</a:t>
            </a:r>
          </a:p>
          <a:p>
            <a:r>
              <a:rPr lang="en-US" b="1" i="1" dirty="0" smtClean="0">
                <a:solidFill>
                  <a:schemeClr val="tx1">
                    <a:lumMod val="50000"/>
                    <a:lumOff val="50000"/>
                  </a:schemeClr>
                </a:solidFill>
                <a:latin typeface="Arial" panose="020B0604020202020204" pitchFamily="34" charset="0"/>
                <a:cs typeface="Arial" panose="020B0604020202020204" pitchFamily="34" charset="0"/>
              </a:rPr>
              <a:t>val1</a:t>
            </a:r>
            <a:r>
              <a:rPr lang="en-US" b="1" dirty="0" smtClean="0">
                <a:solidFill>
                  <a:schemeClr val="tx1">
                    <a:lumMod val="50000"/>
                    <a:lumOff val="50000"/>
                  </a:schemeClr>
                </a:solidFill>
                <a:latin typeface="Arial" panose="020B0604020202020204" pitchFamily="34" charset="0"/>
                <a:cs typeface="Arial" panose="020B0604020202020204" pitchFamily="34" charset="0"/>
              </a:rPr>
              <a:t> mutant</a:t>
            </a:r>
            <a:endParaRPr lang="en-US"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TextBox 6"/>
          <p:cNvSpPr txBox="1"/>
          <p:nvPr/>
        </p:nvSpPr>
        <p:spPr>
          <a:xfrm>
            <a:off x="4914900" y="6550223"/>
            <a:ext cx="422910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3254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0"/>
            <a:ext cx="9144000" cy="95049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The </a:t>
            </a:r>
            <a:r>
              <a:rPr lang="en-US" sz="2800" b="1" i="1" dirty="0" smtClean="0">
                <a:latin typeface="Arial" panose="020B0604020202020204" pitchFamily="34" charset="0"/>
                <a:cs typeface="Arial" panose="020B0604020202020204" pitchFamily="34" charset="0"/>
              </a:rPr>
              <a:t>val1</a:t>
            </a:r>
            <a:r>
              <a:rPr lang="en-US" sz="2800" b="1" dirty="0" smtClean="0">
                <a:latin typeface="Arial" panose="020B0604020202020204" pitchFamily="34" charset="0"/>
                <a:cs typeface="Arial" panose="020B0604020202020204" pitchFamily="34" charset="0"/>
              </a:rPr>
              <a:t> mutant does not accumulate detectable levels of wild type </a:t>
            </a:r>
            <a:r>
              <a:rPr lang="en-US" sz="2800" b="1" i="1" dirty="0" smtClean="0">
                <a:latin typeface="Arial" panose="020B0604020202020204" pitchFamily="34" charset="0"/>
                <a:cs typeface="Arial" panose="020B0604020202020204" pitchFamily="34" charset="0"/>
              </a:rPr>
              <a:t>VAL1</a:t>
            </a:r>
            <a:r>
              <a:rPr lang="en-US" sz="2800" b="1" dirty="0" smtClean="0">
                <a:latin typeface="Arial" panose="020B0604020202020204" pitchFamily="34" charset="0"/>
                <a:cs typeface="Arial" panose="020B0604020202020204" pitchFamily="34" charset="0"/>
              </a:rPr>
              <a:t> transcripts</a:t>
            </a:r>
            <a:endParaRPr lang="en-US" sz="2800" b="1" dirty="0">
              <a:latin typeface="Arial" panose="020B0604020202020204" pitchFamily="34" charset="0"/>
              <a:cs typeface="Arial" panose="020B0604020202020204" pitchFamily="34" charset="0"/>
            </a:endParaRPr>
          </a:p>
        </p:txBody>
      </p:sp>
      <p:grpSp>
        <p:nvGrpSpPr>
          <p:cNvPr id="3" name="Group 2"/>
          <p:cNvGrpSpPr/>
          <p:nvPr/>
        </p:nvGrpSpPr>
        <p:grpSpPr>
          <a:xfrm>
            <a:off x="635000" y="950495"/>
            <a:ext cx="7870098" cy="5889427"/>
            <a:chOff x="635000" y="950495"/>
            <a:chExt cx="7870098" cy="5889427"/>
          </a:xfrm>
        </p:grpSpPr>
        <p:pic>
          <p:nvPicPr>
            <p:cNvPr id="29" name="Picture 28" descr="Screen Shot 2015-10-06 at 9.51.58 AM.pn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5000" y="950495"/>
              <a:ext cx="7870098" cy="5889427"/>
            </a:xfrm>
            <a:prstGeom prst="rect">
              <a:avLst/>
            </a:prstGeom>
          </p:spPr>
        </p:pic>
        <p:sp>
          <p:nvSpPr>
            <p:cNvPr id="2" name="Rectangle 1"/>
            <p:cNvSpPr/>
            <p:nvPr/>
          </p:nvSpPr>
          <p:spPr>
            <a:xfrm>
              <a:off x="745958" y="950495"/>
              <a:ext cx="421105" cy="37297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5482390" y="4267201"/>
              <a:ext cx="421105" cy="37297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TextBox 8"/>
          <p:cNvSpPr txBox="1"/>
          <p:nvPr/>
        </p:nvSpPr>
        <p:spPr>
          <a:xfrm>
            <a:off x="2454450" y="6152517"/>
            <a:ext cx="2827234"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0131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6339" t="12356" r="9034" b="18656"/>
          <a:stretch/>
        </p:blipFill>
        <p:spPr>
          <a:xfrm>
            <a:off x="2345685" y="1130494"/>
            <a:ext cx="4790365" cy="2928807"/>
          </a:xfrm>
          <a:prstGeom prst="rect">
            <a:avLst/>
          </a:prstGeom>
        </p:spPr>
      </p:pic>
      <p:sp>
        <p:nvSpPr>
          <p:cNvPr id="8" name="Title 1"/>
          <p:cNvSpPr txBox="1">
            <a:spLocks/>
          </p:cNvSpPr>
          <p:nvPr/>
        </p:nvSpPr>
        <p:spPr>
          <a:xfrm>
            <a:off x="0" y="1"/>
            <a:ext cx="9144000" cy="64024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Wild type &amp; </a:t>
            </a:r>
            <a:r>
              <a:rPr lang="en-US" sz="2800" b="1" i="1" dirty="0" smtClean="0">
                <a:latin typeface="Arial" panose="020B0604020202020204" pitchFamily="34" charset="0"/>
                <a:cs typeface="Arial" panose="020B0604020202020204" pitchFamily="34" charset="0"/>
              </a:rPr>
              <a:t>val1</a:t>
            </a:r>
            <a:r>
              <a:rPr lang="en-US" sz="2800" b="1" dirty="0" smtClean="0">
                <a:latin typeface="Arial" panose="020B0604020202020204" pitchFamily="34" charset="0"/>
                <a:cs typeface="Arial" panose="020B0604020202020204" pitchFamily="34" charset="0"/>
              </a:rPr>
              <a:t> mutant embryos are similar</a:t>
            </a:r>
            <a:endParaRPr lang="en-US" sz="2800" b="1" dirty="0">
              <a:latin typeface="Arial" panose="020B0604020202020204" pitchFamily="34" charset="0"/>
              <a:cs typeface="Arial" panose="020B0604020202020204" pitchFamily="34" charset="0"/>
            </a:endParaRPr>
          </a:p>
        </p:txBody>
      </p:sp>
      <p:cxnSp>
        <p:nvCxnSpPr>
          <p:cNvPr id="10" name="Straight Connector 9"/>
          <p:cNvCxnSpPr/>
          <p:nvPr/>
        </p:nvCxnSpPr>
        <p:spPr>
          <a:xfrm>
            <a:off x="6409128" y="3955581"/>
            <a:ext cx="61199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375195" y="3668137"/>
            <a:ext cx="631904" cy="307777"/>
          </a:xfrm>
          <a:prstGeom prst="rect">
            <a:avLst/>
          </a:prstGeom>
          <a:noFill/>
        </p:spPr>
        <p:txBody>
          <a:bodyPr wrap="none" rtlCol="0">
            <a:spAutoFit/>
          </a:bodyPr>
          <a:lstStyle/>
          <a:p>
            <a:r>
              <a:rPr lang="en-US" sz="1400" dirty="0" smtClean="0">
                <a:latin typeface="Arial" panose="020B0604020202020204" pitchFamily="34" charset="0"/>
                <a:cs typeface="Arial" panose="020B0604020202020204" pitchFamily="34" charset="0"/>
              </a:rPr>
              <a:t>1 mm</a:t>
            </a:r>
            <a:endParaRPr lang="en-US" sz="1400" dirty="0">
              <a:latin typeface="Arial" panose="020B0604020202020204" pitchFamily="34" charset="0"/>
              <a:cs typeface="Arial" panose="020B0604020202020204" pitchFamily="34" charset="0"/>
            </a:endParaRPr>
          </a:p>
        </p:txBody>
      </p:sp>
      <p:cxnSp>
        <p:nvCxnSpPr>
          <p:cNvPr id="14" name="Straight Connector 13"/>
          <p:cNvCxnSpPr/>
          <p:nvPr/>
        </p:nvCxnSpPr>
        <p:spPr>
          <a:xfrm>
            <a:off x="3473498" y="1268536"/>
            <a:ext cx="3127" cy="248681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740448" y="1268536"/>
            <a:ext cx="3127" cy="248681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545723" y="1268536"/>
            <a:ext cx="727738" cy="369332"/>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early</a:t>
            </a:r>
            <a:endParaRPr lang="en-US" b="1" dirty="0">
              <a:latin typeface="Arial" panose="020B0604020202020204" pitchFamily="34" charset="0"/>
              <a:cs typeface="Arial" panose="020B0604020202020204" pitchFamily="34" charset="0"/>
            </a:endParaRPr>
          </a:p>
        </p:txBody>
      </p:sp>
      <p:sp>
        <p:nvSpPr>
          <p:cNvPr id="19" name="TextBox 18"/>
          <p:cNvSpPr txBox="1"/>
          <p:nvPr/>
        </p:nvSpPr>
        <p:spPr>
          <a:xfrm>
            <a:off x="4135307" y="1289381"/>
            <a:ext cx="946458" cy="369332"/>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middle</a:t>
            </a:r>
            <a:endParaRPr lang="en-US" b="1" dirty="0">
              <a:latin typeface="Arial" panose="020B0604020202020204" pitchFamily="34" charset="0"/>
              <a:cs typeface="Arial" panose="020B0604020202020204" pitchFamily="34" charset="0"/>
            </a:endParaRPr>
          </a:p>
        </p:txBody>
      </p:sp>
      <p:sp>
        <p:nvSpPr>
          <p:cNvPr id="20" name="TextBox 19"/>
          <p:cNvSpPr txBox="1"/>
          <p:nvPr/>
        </p:nvSpPr>
        <p:spPr>
          <a:xfrm>
            <a:off x="6045259" y="1268535"/>
            <a:ext cx="727738" cy="369332"/>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late</a:t>
            </a:r>
            <a:endParaRPr lang="en-US" b="1" dirty="0">
              <a:latin typeface="Arial" panose="020B0604020202020204" pitchFamily="34" charset="0"/>
              <a:cs typeface="Arial" panose="020B0604020202020204" pitchFamily="34" charset="0"/>
            </a:endParaRPr>
          </a:p>
        </p:txBody>
      </p:sp>
      <p:sp>
        <p:nvSpPr>
          <p:cNvPr id="21" name="TextBox 20"/>
          <p:cNvSpPr txBox="1"/>
          <p:nvPr/>
        </p:nvSpPr>
        <p:spPr>
          <a:xfrm>
            <a:off x="3133577" y="754337"/>
            <a:ext cx="2875270" cy="400110"/>
          </a:xfrm>
          <a:prstGeom prst="rect">
            <a:avLst/>
          </a:prstGeom>
          <a:noFill/>
        </p:spPr>
        <p:txBody>
          <a:bodyPr wrap="square" rtlCol="0">
            <a:spAutoFit/>
          </a:bodyPr>
          <a:lstStyle/>
          <a:p>
            <a:pPr algn="ctr"/>
            <a:r>
              <a:rPr lang="en-US" sz="2000" b="1" dirty="0" smtClean="0">
                <a:latin typeface="Arial" panose="020B0604020202020204" pitchFamily="34" charset="0"/>
                <a:cs typeface="Arial" panose="020B0604020202020204" pitchFamily="34" charset="0"/>
              </a:rPr>
              <a:t>seed maturation</a:t>
            </a:r>
            <a:endParaRPr lang="en-US" sz="2000" b="1" dirty="0">
              <a:latin typeface="Arial" panose="020B0604020202020204" pitchFamily="34" charset="0"/>
              <a:cs typeface="Arial" panose="020B0604020202020204" pitchFamily="34" charset="0"/>
            </a:endParaRPr>
          </a:p>
        </p:txBody>
      </p:sp>
      <p:graphicFrame>
        <p:nvGraphicFramePr>
          <p:cNvPr id="22" name="Chart 21"/>
          <p:cNvGraphicFramePr>
            <a:graphicFrameLocks/>
          </p:cNvGraphicFramePr>
          <p:nvPr>
            <p:extLst/>
          </p:nvPr>
        </p:nvGraphicFramePr>
        <p:xfrm>
          <a:off x="2198099" y="3975914"/>
          <a:ext cx="5085536" cy="236373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2684054" y="4430976"/>
            <a:ext cx="1345689" cy="646331"/>
          </a:xfrm>
          <a:prstGeom prst="rect">
            <a:avLst/>
          </a:prstGeom>
          <a:noFill/>
        </p:spPr>
        <p:txBody>
          <a:bodyPr wrap="none" rtlCol="0">
            <a:spAutoFit/>
          </a:bodyPr>
          <a:lstStyle/>
          <a:p>
            <a:r>
              <a:rPr lang="en-US" b="1" dirty="0" smtClean="0"/>
              <a:t>wild type</a:t>
            </a:r>
          </a:p>
          <a:p>
            <a:r>
              <a:rPr lang="en-US" b="1" i="1" dirty="0" smtClean="0">
                <a:solidFill>
                  <a:schemeClr val="tx1">
                    <a:lumMod val="50000"/>
                    <a:lumOff val="50000"/>
                  </a:schemeClr>
                </a:solidFill>
              </a:rPr>
              <a:t>val1 </a:t>
            </a:r>
            <a:r>
              <a:rPr lang="en-US" b="1" dirty="0" smtClean="0">
                <a:solidFill>
                  <a:schemeClr val="tx1">
                    <a:lumMod val="50000"/>
                    <a:lumOff val="50000"/>
                  </a:schemeClr>
                </a:solidFill>
              </a:rPr>
              <a:t>mutant</a:t>
            </a:r>
            <a:endParaRPr lang="en-US" b="1" dirty="0">
              <a:solidFill>
                <a:schemeClr val="tx1">
                  <a:lumMod val="50000"/>
                  <a:lumOff val="50000"/>
                </a:schemeClr>
              </a:solidFill>
            </a:endParaRPr>
          </a:p>
        </p:txBody>
      </p:sp>
      <p:sp>
        <p:nvSpPr>
          <p:cNvPr id="23" name="TextBox 22"/>
          <p:cNvSpPr txBox="1"/>
          <p:nvPr/>
        </p:nvSpPr>
        <p:spPr>
          <a:xfrm>
            <a:off x="2909592" y="6330498"/>
            <a:ext cx="3986603"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Time (days after pollination (DAP))</a:t>
            </a:r>
            <a:endParaRPr lang="en-US" sz="1400" b="1" dirty="0">
              <a:latin typeface="Arial" panose="020B0604020202020204" pitchFamily="34" charset="0"/>
              <a:cs typeface="Arial" panose="020B0604020202020204" pitchFamily="34" charset="0"/>
            </a:endParaRPr>
          </a:p>
        </p:txBody>
      </p:sp>
      <p:sp>
        <p:nvSpPr>
          <p:cNvPr id="24" name="TextBox 23"/>
          <p:cNvSpPr txBox="1"/>
          <p:nvPr/>
        </p:nvSpPr>
        <p:spPr>
          <a:xfrm rot="16200000">
            <a:off x="800869" y="4981491"/>
            <a:ext cx="2698013"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Dry weight (</a:t>
            </a:r>
            <a:r>
              <a:rPr lang="en-US" sz="1400" b="1" dirty="0" smtClean="0">
                <a:latin typeface="Symbol" panose="05050102010706020507" pitchFamily="18" charset="2"/>
                <a:cs typeface="Arial" panose="020B0604020202020204" pitchFamily="34" charset="0"/>
              </a:rPr>
              <a:t>m</a:t>
            </a:r>
            <a:r>
              <a:rPr lang="en-US" sz="1400" b="1" dirty="0" smtClean="0">
                <a:latin typeface="Arial" panose="020B0604020202020204" pitchFamily="34" charset="0"/>
                <a:cs typeface="Arial" panose="020B0604020202020204" pitchFamily="34" charset="0"/>
              </a:rPr>
              <a:t>g embryo</a:t>
            </a:r>
            <a:r>
              <a:rPr lang="en-US" sz="1400" b="1" baseline="30000" dirty="0" smtClean="0">
                <a:latin typeface="Arial" panose="020B0604020202020204" pitchFamily="34" charset="0"/>
                <a:cs typeface="Arial" panose="020B0604020202020204" pitchFamily="34" charset="0"/>
              </a:rPr>
              <a:t>-1</a:t>
            </a:r>
            <a:r>
              <a:rPr lang="en-US" sz="1400" b="1" dirty="0" smtClean="0">
                <a:latin typeface="Arial" panose="020B0604020202020204" pitchFamily="34" charset="0"/>
                <a:cs typeface="Arial" panose="020B0604020202020204" pitchFamily="34" charset="0"/>
              </a:rPr>
              <a:t>)</a:t>
            </a:r>
            <a:endParaRPr lang="en-US" sz="1400" b="1" dirty="0">
              <a:latin typeface="Arial" panose="020B0604020202020204" pitchFamily="34" charset="0"/>
              <a:cs typeface="Arial" panose="020B0604020202020204" pitchFamily="34" charset="0"/>
            </a:endParaRPr>
          </a:p>
        </p:txBody>
      </p:sp>
      <p:sp>
        <p:nvSpPr>
          <p:cNvPr id="25" name="TextBox 24"/>
          <p:cNvSpPr txBox="1"/>
          <p:nvPr/>
        </p:nvSpPr>
        <p:spPr>
          <a:xfrm>
            <a:off x="1215071" y="2100963"/>
            <a:ext cx="1109653"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wild type</a:t>
            </a:r>
            <a:endParaRPr lang="en-US" sz="1400" b="1" dirty="0">
              <a:latin typeface="Arial" panose="020B0604020202020204" pitchFamily="34" charset="0"/>
              <a:cs typeface="Arial" panose="020B0604020202020204" pitchFamily="34" charset="0"/>
            </a:endParaRPr>
          </a:p>
        </p:txBody>
      </p:sp>
      <p:sp>
        <p:nvSpPr>
          <p:cNvPr id="26" name="TextBox 25"/>
          <p:cNvSpPr txBox="1"/>
          <p:nvPr/>
        </p:nvSpPr>
        <p:spPr>
          <a:xfrm>
            <a:off x="1236032" y="3104347"/>
            <a:ext cx="1109653" cy="307777"/>
          </a:xfrm>
          <a:prstGeom prst="rect">
            <a:avLst/>
          </a:prstGeom>
          <a:noFill/>
        </p:spPr>
        <p:txBody>
          <a:bodyPr wrap="square" rtlCol="0">
            <a:spAutoFit/>
          </a:bodyPr>
          <a:lstStyle/>
          <a:p>
            <a:pPr algn="ctr"/>
            <a:r>
              <a:rPr lang="en-US" sz="1400" b="1" i="1" dirty="0" smtClean="0">
                <a:latin typeface="Arial" panose="020B0604020202020204" pitchFamily="34" charset="0"/>
                <a:cs typeface="Arial" panose="020B0604020202020204" pitchFamily="34" charset="0"/>
              </a:rPr>
              <a:t>val1</a:t>
            </a:r>
            <a:endParaRPr lang="en-US" sz="1400" b="1" i="1" dirty="0">
              <a:latin typeface="Arial" panose="020B0604020202020204" pitchFamily="34" charset="0"/>
              <a:cs typeface="Arial" panose="020B0604020202020204" pitchFamily="34" charset="0"/>
            </a:endParaRPr>
          </a:p>
        </p:txBody>
      </p:sp>
      <p:sp>
        <p:nvSpPr>
          <p:cNvPr id="27" name="TextBox 26"/>
          <p:cNvSpPr txBox="1"/>
          <p:nvPr/>
        </p:nvSpPr>
        <p:spPr>
          <a:xfrm>
            <a:off x="1414844" y="1653081"/>
            <a:ext cx="1109653"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DAP →</a:t>
            </a:r>
            <a:endParaRPr lang="en-US" sz="1400" b="1" dirty="0">
              <a:latin typeface="Arial" panose="020B0604020202020204" pitchFamily="34" charset="0"/>
              <a:cs typeface="Arial" panose="020B0604020202020204" pitchFamily="34" charset="0"/>
            </a:endParaRPr>
          </a:p>
        </p:txBody>
      </p:sp>
      <p:sp>
        <p:nvSpPr>
          <p:cNvPr id="28" name="TextBox 27"/>
          <p:cNvSpPr txBox="1"/>
          <p:nvPr/>
        </p:nvSpPr>
        <p:spPr>
          <a:xfrm>
            <a:off x="2399818"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7</a:t>
            </a:r>
            <a:endParaRPr lang="en-US" sz="1400" b="1" dirty="0">
              <a:latin typeface="Arial" panose="020B0604020202020204" pitchFamily="34" charset="0"/>
              <a:cs typeface="Arial" panose="020B0604020202020204" pitchFamily="34" charset="0"/>
            </a:endParaRPr>
          </a:p>
        </p:txBody>
      </p:sp>
      <p:sp>
        <p:nvSpPr>
          <p:cNvPr id="30" name="TextBox 29"/>
          <p:cNvSpPr txBox="1"/>
          <p:nvPr/>
        </p:nvSpPr>
        <p:spPr>
          <a:xfrm>
            <a:off x="2905888"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8</a:t>
            </a:r>
            <a:endParaRPr lang="en-US" sz="1400" b="1" dirty="0">
              <a:latin typeface="Arial" panose="020B0604020202020204" pitchFamily="34" charset="0"/>
              <a:cs typeface="Arial" panose="020B0604020202020204" pitchFamily="34" charset="0"/>
            </a:endParaRPr>
          </a:p>
        </p:txBody>
      </p:sp>
      <p:sp>
        <p:nvSpPr>
          <p:cNvPr id="31" name="TextBox 30"/>
          <p:cNvSpPr txBox="1"/>
          <p:nvPr/>
        </p:nvSpPr>
        <p:spPr>
          <a:xfrm>
            <a:off x="3618757"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10</a:t>
            </a:r>
            <a:endParaRPr lang="en-US" sz="1400" b="1" dirty="0">
              <a:latin typeface="Arial" panose="020B0604020202020204" pitchFamily="34" charset="0"/>
              <a:cs typeface="Arial" panose="020B0604020202020204" pitchFamily="34" charset="0"/>
            </a:endParaRPr>
          </a:p>
        </p:txBody>
      </p:sp>
      <p:sp>
        <p:nvSpPr>
          <p:cNvPr id="32" name="TextBox 31"/>
          <p:cNvSpPr txBox="1"/>
          <p:nvPr/>
        </p:nvSpPr>
        <p:spPr>
          <a:xfrm>
            <a:off x="4324205"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12</a:t>
            </a:r>
            <a:endParaRPr lang="en-US" sz="1400" b="1" dirty="0">
              <a:latin typeface="Arial" panose="020B0604020202020204" pitchFamily="34" charset="0"/>
              <a:cs typeface="Arial" panose="020B0604020202020204" pitchFamily="34" charset="0"/>
            </a:endParaRPr>
          </a:p>
        </p:txBody>
      </p:sp>
      <p:sp>
        <p:nvSpPr>
          <p:cNvPr id="33" name="TextBox 32"/>
          <p:cNvSpPr txBox="1"/>
          <p:nvPr/>
        </p:nvSpPr>
        <p:spPr>
          <a:xfrm>
            <a:off x="5097273"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13</a:t>
            </a:r>
            <a:endParaRPr lang="en-US" sz="1400" b="1" dirty="0">
              <a:latin typeface="Arial" panose="020B0604020202020204" pitchFamily="34" charset="0"/>
              <a:cs typeface="Arial" panose="020B0604020202020204" pitchFamily="34" charset="0"/>
            </a:endParaRPr>
          </a:p>
        </p:txBody>
      </p:sp>
      <p:sp>
        <p:nvSpPr>
          <p:cNvPr id="34" name="TextBox 33"/>
          <p:cNvSpPr txBox="1"/>
          <p:nvPr/>
        </p:nvSpPr>
        <p:spPr>
          <a:xfrm>
            <a:off x="6455284"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17</a:t>
            </a:r>
            <a:endParaRPr lang="en-US" sz="1400" b="1" dirty="0">
              <a:latin typeface="Arial" panose="020B0604020202020204" pitchFamily="34" charset="0"/>
              <a:cs typeface="Arial" panose="020B0604020202020204" pitchFamily="34" charset="0"/>
            </a:endParaRPr>
          </a:p>
        </p:txBody>
      </p:sp>
      <p:sp>
        <p:nvSpPr>
          <p:cNvPr id="35" name="TextBox 34"/>
          <p:cNvSpPr txBox="1"/>
          <p:nvPr/>
        </p:nvSpPr>
        <p:spPr>
          <a:xfrm>
            <a:off x="5898221" y="1669817"/>
            <a:ext cx="495590" cy="307777"/>
          </a:xfrm>
          <a:prstGeom prst="rect">
            <a:avLst/>
          </a:prstGeom>
          <a:noFill/>
        </p:spPr>
        <p:txBody>
          <a:bodyPr wrap="square" rtlCol="0">
            <a:spAutoFit/>
          </a:bodyPr>
          <a:lstStyle/>
          <a:p>
            <a:pPr algn="ctr"/>
            <a:r>
              <a:rPr lang="en-US" sz="1400" b="1" dirty="0" smtClean="0">
                <a:latin typeface="Arial" panose="020B0604020202020204" pitchFamily="34" charset="0"/>
                <a:cs typeface="Arial" panose="020B0604020202020204" pitchFamily="34" charset="0"/>
              </a:rPr>
              <a:t>15</a:t>
            </a:r>
            <a:endParaRPr lang="en-US" sz="1400" b="1" dirty="0">
              <a:latin typeface="Arial" panose="020B0604020202020204" pitchFamily="34" charset="0"/>
              <a:cs typeface="Arial" panose="020B0604020202020204" pitchFamily="34" charset="0"/>
            </a:endParaRPr>
          </a:p>
        </p:txBody>
      </p:sp>
      <p:sp>
        <p:nvSpPr>
          <p:cNvPr id="36" name="TextBox 35"/>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182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81324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VAL1 does not regulate transcription of LAFL regulators in developing embryos</a:t>
            </a:r>
            <a:endParaRPr lang="en-US" sz="2800" b="1" dirty="0">
              <a:latin typeface="Arial" panose="020B0604020202020204" pitchFamily="34" charset="0"/>
              <a:cs typeface="Arial" panose="020B0604020202020204" pitchFamily="34" charset="0"/>
            </a:endParaRPr>
          </a:p>
        </p:txBody>
      </p:sp>
      <p:pic>
        <p:nvPicPr>
          <p:cNvPr id="14" name="Picture 13" descr="Screen Shot 2015-10-06 at 10.01.5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4" y="935973"/>
            <a:ext cx="5688192" cy="5894731"/>
          </a:xfrm>
          <a:prstGeom prst="rect">
            <a:avLst/>
          </a:prstGeom>
        </p:spPr>
      </p:pic>
      <p:sp>
        <p:nvSpPr>
          <p:cNvPr id="5" name="TextBox 4"/>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
        <p:nvSpPr>
          <p:cNvPr id="9" name="Content Placeholder 2"/>
          <p:cNvSpPr>
            <a:spLocks noGrp="1"/>
          </p:cNvSpPr>
          <p:nvPr>
            <p:ph idx="1"/>
          </p:nvPr>
        </p:nvSpPr>
        <p:spPr>
          <a:xfrm>
            <a:off x="6221151" y="3719565"/>
            <a:ext cx="2509745" cy="2498754"/>
          </a:xfrm>
        </p:spPr>
        <p:txBody>
          <a:bodyPr>
            <a:noAutofit/>
          </a:bodyPr>
          <a:lstStyle/>
          <a:p>
            <a:pPr marL="233363" indent="-233363"/>
            <a:r>
              <a:rPr lang="en-US" sz="2400" dirty="0" smtClean="0">
                <a:latin typeface="Arial" panose="020B0604020202020204" pitchFamily="34" charset="0"/>
                <a:cs typeface="Arial" panose="020B0604020202020204" pitchFamily="34" charset="0"/>
              </a:rPr>
              <a:t>Unexpected</a:t>
            </a:r>
          </a:p>
          <a:p>
            <a:pPr marL="233363" indent="-233363"/>
            <a:r>
              <a:rPr lang="en-US" sz="2400" dirty="0" smtClean="0">
                <a:latin typeface="Arial" panose="020B0604020202020204" pitchFamily="34" charset="0"/>
                <a:cs typeface="Arial" panose="020B0604020202020204" pitchFamily="34" charset="0"/>
              </a:rPr>
              <a:t>During germination – VALs repress LAFL regulators</a:t>
            </a:r>
          </a:p>
        </p:txBody>
      </p:sp>
      <p:pic>
        <p:nvPicPr>
          <p:cNvPr id="6" name="Content Placeholder 3" descr="Screen Shot 2014-10-29 at 4.57.49 PM.png"/>
          <p:cNvPicPr>
            <a:picLocks noChangeAspect="1"/>
          </p:cNvPicPr>
          <p:nvPr/>
        </p:nvPicPr>
        <p:blipFill>
          <a:blip r:embed="rId4"/>
          <a:srcRect l="1882" t="2927" r="1882" b="2927"/>
          <a:stretch>
            <a:fillRect/>
          </a:stretch>
        </p:blipFill>
        <p:spPr>
          <a:xfrm>
            <a:off x="5811024" y="935973"/>
            <a:ext cx="3262863" cy="2052887"/>
          </a:xfrm>
          <a:prstGeom prst="rect">
            <a:avLst/>
          </a:prstGeom>
        </p:spPr>
      </p:pic>
      <p:sp>
        <p:nvSpPr>
          <p:cNvPr id="8" name="TextBox 7"/>
          <p:cNvSpPr txBox="1"/>
          <p:nvPr/>
        </p:nvSpPr>
        <p:spPr>
          <a:xfrm>
            <a:off x="5960049" y="2988860"/>
            <a:ext cx="3031950" cy="307777"/>
          </a:xfrm>
          <a:prstGeom prst="rect">
            <a:avLst/>
          </a:prstGeom>
          <a:noFill/>
        </p:spPr>
        <p:txBody>
          <a:bodyPr wrap="square" rtlCol="0">
            <a:spAutoFit/>
          </a:bodyPr>
          <a:lstStyle/>
          <a:p>
            <a:pPr algn="r"/>
            <a:r>
              <a:rPr lang="en-US" sz="1400" dirty="0" err="1" smtClean="0">
                <a:latin typeface="Arial" panose="020B0604020202020204" pitchFamily="34" charset="0"/>
                <a:cs typeface="Arial" panose="020B0604020202020204" pitchFamily="34" charset="0"/>
              </a:rPr>
              <a:t>Jia</a:t>
            </a:r>
            <a:r>
              <a:rPr lang="en-US" sz="1400" dirty="0" smtClean="0">
                <a:latin typeface="Arial" panose="020B0604020202020204" pitchFamily="34" charset="0"/>
                <a:cs typeface="Arial" panose="020B0604020202020204" pitchFamily="34" charset="0"/>
              </a:rPr>
              <a:t> et al (2014) WIRES Dev </a:t>
            </a:r>
            <a:r>
              <a:rPr lang="en-US" sz="1400" dirty="0" err="1" smtClean="0">
                <a:latin typeface="Arial" panose="020B0604020202020204" pitchFamily="34" charset="0"/>
                <a:cs typeface="Arial" panose="020B0604020202020204" pitchFamily="34" charset="0"/>
              </a:rPr>
              <a:t>Biol</a:t>
            </a:r>
            <a:r>
              <a:rPr lang="en-US" sz="1400" dirty="0" smtClean="0">
                <a:latin typeface="Arial" panose="020B0604020202020204" pitchFamily="34" charset="0"/>
                <a:cs typeface="Arial" panose="020B0604020202020204" pitchFamily="34" charset="0"/>
              </a:rPr>
              <a:t> 3</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35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10354" y="5808520"/>
            <a:ext cx="1079500" cy="523220"/>
          </a:xfrm>
          <a:prstGeom prst="rect">
            <a:avLst/>
          </a:prstGeom>
          <a:no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84</a:t>
            </a:r>
            <a:endParaRPr lang="en-US" sz="2800" b="1" dirty="0">
              <a:latin typeface="Arial" panose="020B0604020202020204" pitchFamily="34" charset="0"/>
              <a:cs typeface="Arial" panose="020B0604020202020204" pitchFamily="34" charset="0"/>
            </a:endParaRPr>
          </a:p>
        </p:txBody>
      </p:sp>
      <p:sp>
        <p:nvSpPr>
          <p:cNvPr id="21" name="TextBox 20"/>
          <p:cNvSpPr txBox="1"/>
          <p:nvPr/>
        </p:nvSpPr>
        <p:spPr>
          <a:xfrm>
            <a:off x="3181705" y="5808520"/>
            <a:ext cx="1079500" cy="523220"/>
          </a:xfrm>
          <a:prstGeom prst="rect">
            <a:avLst/>
          </a:prstGeom>
          <a:no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8</a:t>
            </a:r>
            <a:endParaRPr lang="en-US" sz="2800" b="1" dirty="0">
              <a:latin typeface="Arial" panose="020B0604020202020204" pitchFamily="34" charset="0"/>
              <a:cs typeface="Arial" panose="020B0604020202020204" pitchFamily="34" charset="0"/>
            </a:endParaRPr>
          </a:p>
        </p:txBody>
      </p:sp>
      <p:sp>
        <p:nvSpPr>
          <p:cNvPr id="22" name="TextBox 21"/>
          <p:cNvSpPr txBox="1"/>
          <p:nvPr/>
        </p:nvSpPr>
        <p:spPr>
          <a:xfrm>
            <a:off x="4953056" y="5808520"/>
            <a:ext cx="1079500" cy="523220"/>
          </a:xfrm>
          <a:prstGeom prst="rect">
            <a:avLst/>
          </a:prstGeom>
          <a:noFill/>
        </p:spPr>
        <p:txBody>
          <a:bodyPr wrap="square" rtlCol="0">
            <a:spAutoFit/>
          </a:bodyPr>
          <a:lstStyle/>
          <a:p>
            <a:pPr algn="ctr"/>
            <a:r>
              <a:rPr lang="en-US" sz="2800" b="1" dirty="0" smtClean="0">
                <a:solidFill>
                  <a:srgbClr val="FF0000"/>
                </a:solidFill>
                <a:latin typeface="Arial" panose="020B0604020202020204" pitchFamily="34" charset="0"/>
                <a:cs typeface="Arial" panose="020B0604020202020204" pitchFamily="34" charset="0"/>
              </a:rPr>
              <a:t>623</a:t>
            </a:r>
            <a:endParaRPr lang="en-US" sz="2800" b="1" dirty="0">
              <a:solidFill>
                <a:srgbClr val="FF0000"/>
              </a:solidFill>
              <a:latin typeface="Arial" panose="020B0604020202020204" pitchFamily="34" charset="0"/>
              <a:cs typeface="Arial" panose="020B0604020202020204" pitchFamily="34" charset="0"/>
            </a:endParaRPr>
          </a:p>
        </p:txBody>
      </p:sp>
      <p:sp>
        <p:nvSpPr>
          <p:cNvPr id="23" name="TextBox 22"/>
          <p:cNvSpPr txBox="1"/>
          <p:nvPr/>
        </p:nvSpPr>
        <p:spPr>
          <a:xfrm>
            <a:off x="6724408" y="5808520"/>
            <a:ext cx="1079500" cy="523220"/>
          </a:xfrm>
          <a:prstGeom prst="rect">
            <a:avLst/>
          </a:prstGeom>
          <a:no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240</a:t>
            </a:r>
            <a:endParaRPr lang="en-US" sz="2800" b="1" dirty="0">
              <a:latin typeface="Arial" panose="020B0604020202020204" pitchFamily="34" charset="0"/>
              <a:cs typeface="Arial" panose="020B0604020202020204" pitchFamily="34" charset="0"/>
            </a:endParaRPr>
          </a:p>
        </p:txBody>
      </p:sp>
      <p:sp>
        <p:nvSpPr>
          <p:cNvPr id="32" name="Title 1"/>
          <p:cNvSpPr txBox="1">
            <a:spLocks/>
          </p:cNvSpPr>
          <p:nvPr/>
        </p:nvSpPr>
        <p:spPr>
          <a:xfrm>
            <a:off x="0" y="1"/>
            <a:ext cx="9144000" cy="914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VAL1 regulates expression of targets of the LAFL transcriptional regulators</a:t>
            </a:r>
            <a:endParaRPr lang="en-US" sz="2800" b="1" dirty="0">
              <a:latin typeface="Arial" panose="020B0604020202020204" pitchFamily="34" charset="0"/>
              <a:cs typeface="Arial" panose="020B0604020202020204" pitchFamily="34" charset="0"/>
            </a:endParaRPr>
          </a:p>
        </p:txBody>
      </p:sp>
      <p:sp>
        <p:nvSpPr>
          <p:cNvPr id="33" name="Rounded Rectangle 32"/>
          <p:cNvSpPr/>
          <p:nvPr/>
        </p:nvSpPr>
        <p:spPr>
          <a:xfrm>
            <a:off x="1225550" y="3970268"/>
            <a:ext cx="1419726" cy="723719"/>
          </a:xfrm>
          <a:prstGeom prst="roundRect">
            <a:avLst>
              <a:gd name="adj" fmla="val 9135"/>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latin typeface="Arial" panose="020B0604020202020204" pitchFamily="34" charset="0"/>
                <a:cs typeface="Arial" panose="020B0604020202020204" pitchFamily="34" charset="0"/>
              </a:rPr>
              <a:t>LEC1</a:t>
            </a:r>
            <a:endParaRPr lang="en-US" sz="3200" b="1" dirty="0">
              <a:latin typeface="Arial" panose="020B0604020202020204" pitchFamily="34" charset="0"/>
              <a:cs typeface="Arial" panose="020B0604020202020204" pitchFamily="34" charset="0"/>
            </a:endParaRPr>
          </a:p>
        </p:txBody>
      </p:sp>
      <p:sp>
        <p:nvSpPr>
          <p:cNvPr id="34" name="Rounded Rectangle 33"/>
          <p:cNvSpPr/>
          <p:nvPr/>
        </p:nvSpPr>
        <p:spPr>
          <a:xfrm>
            <a:off x="2990952" y="3970268"/>
            <a:ext cx="1437452" cy="723719"/>
          </a:xfrm>
          <a:prstGeom prst="roundRect">
            <a:avLst>
              <a:gd name="adj" fmla="val 9135"/>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latin typeface="Arial" panose="020B0604020202020204" pitchFamily="34" charset="0"/>
                <a:cs typeface="Arial" panose="020B0604020202020204" pitchFamily="34" charset="0"/>
              </a:rPr>
              <a:t>ABI3</a:t>
            </a:r>
            <a:endParaRPr lang="en-US" sz="3200" b="1" dirty="0">
              <a:latin typeface="Arial" panose="020B0604020202020204" pitchFamily="34" charset="0"/>
              <a:cs typeface="Arial" panose="020B0604020202020204" pitchFamily="34" charset="0"/>
            </a:endParaRPr>
          </a:p>
        </p:txBody>
      </p:sp>
      <p:sp>
        <p:nvSpPr>
          <p:cNvPr id="35" name="Rounded Rectangle 34"/>
          <p:cNvSpPr/>
          <p:nvPr/>
        </p:nvSpPr>
        <p:spPr>
          <a:xfrm>
            <a:off x="4774080" y="3970268"/>
            <a:ext cx="1437453" cy="723719"/>
          </a:xfrm>
          <a:prstGeom prst="roundRect">
            <a:avLst>
              <a:gd name="adj" fmla="val 9135"/>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latin typeface="Arial" panose="020B0604020202020204" pitchFamily="34" charset="0"/>
                <a:cs typeface="Arial" panose="020B0604020202020204" pitchFamily="34" charset="0"/>
              </a:rPr>
              <a:t>FUS3</a:t>
            </a:r>
            <a:endParaRPr lang="en-US" sz="3200" b="1" dirty="0">
              <a:latin typeface="Arial" panose="020B0604020202020204" pitchFamily="34" charset="0"/>
              <a:cs typeface="Arial" panose="020B0604020202020204" pitchFamily="34" charset="0"/>
            </a:endParaRPr>
          </a:p>
        </p:txBody>
      </p:sp>
      <p:sp>
        <p:nvSpPr>
          <p:cNvPr id="36" name="Rounded Rectangle 35"/>
          <p:cNvSpPr/>
          <p:nvPr/>
        </p:nvSpPr>
        <p:spPr>
          <a:xfrm>
            <a:off x="6557210" y="3970268"/>
            <a:ext cx="1439785" cy="723719"/>
          </a:xfrm>
          <a:prstGeom prst="roundRect">
            <a:avLst>
              <a:gd name="adj" fmla="val 9135"/>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latin typeface="Arial" panose="020B0604020202020204" pitchFamily="34" charset="0"/>
                <a:cs typeface="Arial" panose="020B0604020202020204" pitchFamily="34" charset="0"/>
              </a:rPr>
              <a:t>LEC2</a:t>
            </a:r>
            <a:endParaRPr lang="en-US" sz="3200" b="1" dirty="0">
              <a:latin typeface="Arial" panose="020B0604020202020204" pitchFamily="34" charset="0"/>
              <a:cs typeface="Arial" panose="020B0604020202020204" pitchFamily="34" charset="0"/>
            </a:endParaRPr>
          </a:p>
        </p:txBody>
      </p:sp>
      <p:sp>
        <p:nvSpPr>
          <p:cNvPr id="37" name="TextBox 36"/>
          <p:cNvSpPr txBox="1"/>
          <p:nvPr/>
        </p:nvSpPr>
        <p:spPr>
          <a:xfrm>
            <a:off x="819269" y="4897310"/>
            <a:ext cx="7723153" cy="707886"/>
          </a:xfrm>
          <a:prstGeom prst="rect">
            <a:avLst/>
          </a:prstGeom>
          <a:noFill/>
        </p:spPr>
        <p:txBody>
          <a:bodyPr wrap="square" rtlCol="0">
            <a:spAutoFit/>
          </a:bodyPr>
          <a:lstStyle/>
          <a:p>
            <a:pPr algn="ctr"/>
            <a:r>
              <a:rPr lang="en-US" sz="2000" b="1" dirty="0" smtClean="0">
                <a:latin typeface="Arial" panose="020B0604020202020204" pitchFamily="34" charset="0"/>
                <a:cs typeface="Arial" panose="020B0604020202020204" pitchFamily="34" charset="0"/>
              </a:rPr>
              <a:t>Number of LAFL targets de-repressed in the absence of VAL1</a:t>
            </a:r>
          </a:p>
          <a:p>
            <a:pPr algn="ctr"/>
            <a:r>
              <a:rPr lang="en-US" sz="2000" b="1" dirty="0" smtClean="0">
                <a:latin typeface="Arial" panose="020B0604020202020204" pitchFamily="34" charset="0"/>
                <a:cs typeface="Arial" panose="020B0604020202020204" pitchFamily="34" charset="0"/>
              </a:rPr>
              <a:t>(excludes overlapping targets)</a:t>
            </a:r>
            <a:endParaRPr lang="en-US" sz="2000" b="1" dirty="0">
              <a:latin typeface="Arial" panose="020B0604020202020204" pitchFamily="34" charset="0"/>
              <a:cs typeface="Arial" panose="020B0604020202020204" pitchFamily="34" charset="0"/>
            </a:endParaRPr>
          </a:p>
        </p:txBody>
      </p:sp>
      <p:pic>
        <p:nvPicPr>
          <p:cNvPr id="24" name="Picture 23"/>
          <p:cNvPicPr>
            <a:picLocks noChangeAspect="1"/>
          </p:cNvPicPr>
          <p:nvPr/>
        </p:nvPicPr>
        <p:blipFill rotWithShape="1">
          <a:blip r:embed="rId3">
            <a:clrChange>
              <a:clrFrom>
                <a:srgbClr val="FFFFFF"/>
              </a:clrFrom>
              <a:clrTo>
                <a:srgbClr val="FFFFFF">
                  <a:alpha val="0"/>
                </a:srgbClr>
              </a:clrTo>
            </a:clrChange>
          </a:blip>
          <a:srcRect l="10902" t="68791" r="9856" b="8676"/>
          <a:stretch/>
        </p:blipFill>
        <p:spPr>
          <a:xfrm>
            <a:off x="192505" y="1346324"/>
            <a:ext cx="8758989" cy="1980168"/>
          </a:xfrm>
          <a:prstGeom prst="rect">
            <a:avLst/>
          </a:prstGeom>
        </p:spPr>
      </p:pic>
      <p:sp>
        <p:nvSpPr>
          <p:cNvPr id="14" name="TextBox 13"/>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89815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547400" y="1073191"/>
            <a:ext cx="3819206" cy="3654796"/>
          </a:xfrm>
          <a:prstGeom prst="ellipse">
            <a:avLst/>
          </a:prstGeom>
          <a:solidFill>
            <a:srgbClr val="FF7C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1484541" y="2900586"/>
            <a:ext cx="4220222" cy="3815250"/>
          </a:xfrm>
          <a:prstGeom prst="ellipse">
            <a:avLst/>
          </a:prstGeom>
          <a:solidFill>
            <a:srgbClr val="6666FF">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3676278" y="1831141"/>
            <a:ext cx="2028485" cy="1934119"/>
          </a:xfrm>
          <a:prstGeom prst="ellipse">
            <a:avLst/>
          </a:prstGeom>
          <a:solidFill>
            <a:srgbClr val="33CC33">
              <a:alpha val="30196"/>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itle 1"/>
          <p:cNvSpPr txBox="1">
            <a:spLocks/>
          </p:cNvSpPr>
          <p:nvPr/>
        </p:nvSpPr>
        <p:spPr>
          <a:xfrm>
            <a:off x="0" y="1"/>
            <a:ext cx="9144000" cy="914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Potential direct targets of VAL1</a:t>
            </a:r>
            <a:endParaRPr lang="en-US" sz="2800" b="1" dirty="0">
              <a:latin typeface="Arial" panose="020B0604020202020204" pitchFamily="34" charset="0"/>
              <a:cs typeface="Arial" panose="020B0604020202020204" pitchFamily="34" charset="0"/>
            </a:endParaRPr>
          </a:p>
        </p:txBody>
      </p:sp>
      <p:sp>
        <p:nvSpPr>
          <p:cNvPr id="14" name="TextBox 13"/>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
        <p:nvSpPr>
          <p:cNvPr id="17" name="TextBox 16"/>
          <p:cNvSpPr txBox="1"/>
          <p:nvPr/>
        </p:nvSpPr>
        <p:spPr>
          <a:xfrm>
            <a:off x="301741" y="1068209"/>
            <a:ext cx="970137" cy="461665"/>
          </a:xfrm>
          <a:prstGeom prst="rect">
            <a:avLst/>
          </a:prstGeom>
          <a:noFill/>
        </p:spPr>
        <p:txBody>
          <a:bodyPr wrap="none" rtlCol="0">
            <a:spAutoFit/>
          </a:bodyPr>
          <a:lstStyle/>
          <a:p>
            <a:r>
              <a:rPr lang="en-US" sz="2400" b="1" dirty="0" smtClean="0">
                <a:solidFill>
                  <a:srgbClr val="FF0000"/>
                </a:solidFill>
                <a:latin typeface="Arial" panose="020B0604020202020204" pitchFamily="34" charset="0"/>
                <a:cs typeface="Arial" panose="020B0604020202020204" pitchFamily="34" charset="0"/>
              </a:rPr>
              <a:t>LAFL</a:t>
            </a:r>
            <a:endParaRPr lang="en-US" sz="2400" b="1" dirty="0">
              <a:solidFill>
                <a:srgbClr val="FF0000"/>
              </a:solidFill>
              <a:latin typeface="Arial" panose="020B0604020202020204" pitchFamily="34" charset="0"/>
              <a:cs typeface="Arial" panose="020B0604020202020204" pitchFamily="34" charset="0"/>
            </a:endParaRPr>
          </a:p>
        </p:txBody>
      </p:sp>
      <p:sp>
        <p:nvSpPr>
          <p:cNvPr id="18" name="TextBox 17"/>
          <p:cNvSpPr txBox="1"/>
          <p:nvPr/>
        </p:nvSpPr>
        <p:spPr>
          <a:xfrm>
            <a:off x="5795067" y="5315932"/>
            <a:ext cx="3198808" cy="1200329"/>
          </a:xfrm>
          <a:prstGeom prst="rect">
            <a:avLst/>
          </a:prstGeom>
          <a:noFill/>
        </p:spPr>
        <p:txBody>
          <a:bodyPr wrap="square" rtlCol="0">
            <a:spAutoFit/>
          </a:bodyPr>
          <a:lstStyle/>
          <a:p>
            <a:r>
              <a:rPr lang="en-US" sz="2400" b="1" dirty="0" smtClean="0">
                <a:solidFill>
                  <a:srgbClr val="558ED5"/>
                </a:solidFill>
                <a:latin typeface="Arial" panose="020B0604020202020204" pitchFamily="34" charset="0"/>
                <a:cs typeface="Arial" panose="020B0604020202020204" pitchFamily="34" charset="0"/>
              </a:rPr>
              <a:t>H3K27me3 (PHD-L domain – canonical VAL1 isoform only)</a:t>
            </a:r>
            <a:endParaRPr lang="en-US" sz="2400" b="1" dirty="0">
              <a:solidFill>
                <a:srgbClr val="558ED5"/>
              </a:solidFill>
              <a:latin typeface="Arial" panose="020B0604020202020204" pitchFamily="34" charset="0"/>
              <a:cs typeface="Arial" panose="020B0604020202020204" pitchFamily="34" charset="0"/>
            </a:endParaRPr>
          </a:p>
        </p:txBody>
      </p:sp>
      <p:sp>
        <p:nvSpPr>
          <p:cNvPr id="25" name="TextBox 24"/>
          <p:cNvSpPr txBox="1"/>
          <p:nvPr/>
        </p:nvSpPr>
        <p:spPr>
          <a:xfrm>
            <a:off x="5341169" y="1581013"/>
            <a:ext cx="3123612" cy="461665"/>
          </a:xfrm>
          <a:prstGeom prst="rect">
            <a:avLst/>
          </a:prstGeom>
          <a:noFill/>
        </p:spPr>
        <p:txBody>
          <a:bodyPr wrap="none" rtlCol="0">
            <a:spAutoFit/>
          </a:bodyPr>
          <a:lstStyle/>
          <a:p>
            <a:r>
              <a:rPr lang="en-US" sz="2400" b="1" dirty="0" err="1" smtClean="0">
                <a:solidFill>
                  <a:srgbClr val="00B050"/>
                </a:solidFill>
                <a:latin typeface="Arial" panose="020B0604020202020204" pitchFamily="34" charset="0"/>
                <a:cs typeface="Arial" panose="020B0604020202020204" pitchFamily="34" charset="0"/>
              </a:rPr>
              <a:t>Sph</a:t>
            </a:r>
            <a:r>
              <a:rPr lang="en-US" sz="2400" b="1" dirty="0" smtClean="0">
                <a:solidFill>
                  <a:srgbClr val="00B050"/>
                </a:solidFill>
                <a:latin typeface="Arial" panose="020B0604020202020204" pitchFamily="34" charset="0"/>
                <a:cs typeface="Arial" panose="020B0604020202020204" pitchFamily="34" charset="0"/>
              </a:rPr>
              <a:t>/RY (B3 domain)</a:t>
            </a:r>
            <a:endParaRPr lang="en-US" sz="2400" b="1" dirty="0">
              <a:solidFill>
                <a:srgbClr val="00B050"/>
              </a:solidFill>
              <a:latin typeface="Arial" panose="020B0604020202020204" pitchFamily="34" charset="0"/>
              <a:cs typeface="Arial" panose="020B0604020202020204" pitchFamily="34" charset="0"/>
            </a:endParaRPr>
          </a:p>
        </p:txBody>
      </p:sp>
      <p:sp>
        <p:nvSpPr>
          <p:cNvPr id="26" name="TextBox 25"/>
          <p:cNvSpPr txBox="1"/>
          <p:nvPr/>
        </p:nvSpPr>
        <p:spPr>
          <a:xfrm>
            <a:off x="2107388" y="2483153"/>
            <a:ext cx="699230"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419</a:t>
            </a:r>
            <a:endParaRPr lang="en-US" sz="2400" b="1" dirty="0">
              <a:latin typeface="Arial" panose="020B0604020202020204" pitchFamily="34" charset="0"/>
              <a:cs typeface="Arial" panose="020B0604020202020204" pitchFamily="34" charset="0"/>
            </a:endParaRPr>
          </a:p>
        </p:txBody>
      </p:sp>
      <p:sp>
        <p:nvSpPr>
          <p:cNvPr id="27" name="TextBox 26"/>
          <p:cNvSpPr txBox="1"/>
          <p:nvPr/>
        </p:nvSpPr>
        <p:spPr>
          <a:xfrm>
            <a:off x="2662723" y="3534427"/>
            <a:ext cx="699230"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176</a:t>
            </a:r>
            <a:endParaRPr lang="en-US" sz="2400" b="1" dirty="0">
              <a:latin typeface="Arial" panose="020B0604020202020204" pitchFamily="34" charset="0"/>
              <a:cs typeface="Arial" panose="020B0604020202020204" pitchFamily="34" charset="0"/>
            </a:endParaRPr>
          </a:p>
        </p:txBody>
      </p:sp>
      <p:sp>
        <p:nvSpPr>
          <p:cNvPr id="28" name="TextBox 27"/>
          <p:cNvSpPr txBox="1"/>
          <p:nvPr/>
        </p:nvSpPr>
        <p:spPr>
          <a:xfrm>
            <a:off x="3416676" y="4840884"/>
            <a:ext cx="699230"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504</a:t>
            </a:r>
            <a:endParaRPr lang="en-US" sz="2400" b="1" dirty="0">
              <a:latin typeface="Arial" panose="020B0604020202020204" pitchFamily="34" charset="0"/>
              <a:cs typeface="Arial" panose="020B0604020202020204" pitchFamily="34" charset="0"/>
            </a:endParaRPr>
          </a:p>
        </p:txBody>
      </p:sp>
      <p:sp>
        <p:nvSpPr>
          <p:cNvPr id="29" name="TextBox 28"/>
          <p:cNvSpPr txBox="1"/>
          <p:nvPr/>
        </p:nvSpPr>
        <p:spPr>
          <a:xfrm>
            <a:off x="3766290" y="3008749"/>
            <a:ext cx="527709"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18</a:t>
            </a:r>
            <a:endParaRPr lang="en-US" sz="2400" b="1" dirty="0">
              <a:latin typeface="Arial" panose="020B0604020202020204" pitchFamily="34" charset="0"/>
              <a:cs typeface="Arial" panose="020B0604020202020204" pitchFamily="34" charset="0"/>
            </a:endParaRPr>
          </a:p>
        </p:txBody>
      </p:sp>
      <p:sp>
        <p:nvSpPr>
          <p:cNvPr id="30" name="TextBox 29"/>
          <p:cNvSpPr txBox="1"/>
          <p:nvPr/>
        </p:nvSpPr>
        <p:spPr>
          <a:xfrm>
            <a:off x="3766291" y="2408057"/>
            <a:ext cx="527709"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29</a:t>
            </a:r>
            <a:endParaRPr lang="en-US" sz="2400" b="1" dirty="0">
              <a:latin typeface="Arial" panose="020B0604020202020204" pitchFamily="34" charset="0"/>
              <a:cs typeface="Arial" panose="020B0604020202020204" pitchFamily="34" charset="0"/>
            </a:endParaRPr>
          </a:p>
        </p:txBody>
      </p:sp>
      <p:sp>
        <p:nvSpPr>
          <p:cNvPr id="31" name="TextBox 30"/>
          <p:cNvSpPr txBox="1"/>
          <p:nvPr/>
        </p:nvSpPr>
        <p:spPr>
          <a:xfrm>
            <a:off x="4366606" y="3303594"/>
            <a:ext cx="527709"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31</a:t>
            </a:r>
            <a:endParaRPr lang="en-US" sz="2400" b="1" dirty="0">
              <a:latin typeface="Arial" panose="020B0604020202020204" pitchFamily="34" charset="0"/>
              <a:cs typeface="Arial" panose="020B0604020202020204" pitchFamily="34" charset="0"/>
            </a:endParaRPr>
          </a:p>
        </p:txBody>
      </p:sp>
      <p:sp>
        <p:nvSpPr>
          <p:cNvPr id="38" name="TextBox 37"/>
          <p:cNvSpPr txBox="1"/>
          <p:nvPr/>
        </p:nvSpPr>
        <p:spPr>
          <a:xfrm>
            <a:off x="4457981" y="2515538"/>
            <a:ext cx="699230" cy="461665"/>
          </a:xfrm>
          <a:prstGeom prst="rect">
            <a:avLst/>
          </a:prstGeom>
          <a:noFill/>
        </p:spPr>
        <p:txBody>
          <a:bodyPr wrap="none" rtlCol="0">
            <a:spAutoFit/>
          </a:bodyPr>
          <a:lstStyle/>
          <a:p>
            <a:r>
              <a:rPr lang="en-US" sz="2400" b="1" dirty="0" smtClean="0">
                <a:latin typeface="Arial" panose="020B0604020202020204" pitchFamily="34" charset="0"/>
                <a:cs typeface="Arial" panose="020B0604020202020204" pitchFamily="34" charset="0"/>
              </a:rPr>
              <a:t>121</a:t>
            </a:r>
            <a:endParaRPr lang="en-US" sz="2400" b="1" dirty="0">
              <a:latin typeface="Arial" panose="020B0604020202020204" pitchFamily="34" charset="0"/>
              <a:cs typeface="Arial" panose="020B0604020202020204" pitchFamily="34" charset="0"/>
            </a:endParaRPr>
          </a:p>
        </p:txBody>
      </p:sp>
      <p:sp>
        <p:nvSpPr>
          <p:cNvPr id="41" name="TextBox 40"/>
          <p:cNvSpPr txBox="1"/>
          <p:nvPr/>
        </p:nvSpPr>
        <p:spPr>
          <a:xfrm>
            <a:off x="5795067" y="2454223"/>
            <a:ext cx="3348933" cy="2677656"/>
          </a:xfrm>
          <a:prstGeom prst="rect">
            <a:avLst/>
          </a:prstGeom>
          <a:noFill/>
        </p:spPr>
        <p:txBody>
          <a:bodyPr wrap="square" rtlCol="0">
            <a:spAutoFit/>
          </a:bodyPr>
          <a:lstStyle/>
          <a:p>
            <a:pPr marL="179388" indent="-179388">
              <a:buFont typeface="Arial" panose="020B0604020202020204" pitchFamily="34" charset="0"/>
              <a:buChar char="•"/>
            </a:pPr>
            <a:r>
              <a:rPr lang="en-US" sz="2400" dirty="0" smtClean="0">
                <a:latin typeface="Arial" panose="020B0604020202020204" pitchFamily="34" charset="0"/>
                <a:cs typeface="Arial" panose="020B0604020202020204" pitchFamily="34" charset="0"/>
              </a:rPr>
              <a:t>All up-regulated in the absence of VAL1</a:t>
            </a:r>
          </a:p>
          <a:p>
            <a:pPr marL="179388" indent="-179388">
              <a:buFont typeface="Arial" panose="020B0604020202020204" pitchFamily="34" charset="0"/>
              <a:buChar char="•"/>
            </a:pPr>
            <a:r>
              <a:rPr lang="en-US" sz="2400" dirty="0" smtClean="0">
                <a:latin typeface="Arial" panose="020B0604020202020204" pitchFamily="34" charset="0"/>
                <a:cs typeface="Arial" panose="020B0604020202020204" pitchFamily="34" charset="0"/>
              </a:rPr>
              <a:t>Analyzed for having </a:t>
            </a:r>
            <a:r>
              <a:rPr lang="en-US" sz="2400" dirty="0" err="1" smtClean="0">
                <a:latin typeface="Arial" panose="020B0604020202020204" pitchFamily="34" charset="0"/>
                <a:cs typeface="Arial" panose="020B0604020202020204" pitchFamily="34" charset="0"/>
              </a:rPr>
              <a:t>Sph</a:t>
            </a:r>
            <a:r>
              <a:rPr lang="en-US" sz="2400" dirty="0" smtClean="0">
                <a:latin typeface="Arial" panose="020B0604020202020204" pitchFamily="34" charset="0"/>
                <a:cs typeface="Arial" panose="020B0604020202020204" pitchFamily="34" charset="0"/>
              </a:rPr>
              <a:t>/RY motif and/or the epigenetic mark and/or belonging to LAFL regulons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12159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Untitled2.pdf"/>
          <p:cNvPicPr>
            <a:picLocks noChangeAspect="1"/>
          </p:cNvPicPr>
          <p:nvPr/>
        </p:nvPicPr>
        <p:blipFill rotWithShape="1">
          <a:blip r:embed="rId3"/>
          <a:srcRect l="5068" b="5875"/>
          <a:stretch/>
        </p:blipFill>
        <p:spPr>
          <a:xfrm>
            <a:off x="378548" y="445169"/>
            <a:ext cx="6818539" cy="6148532"/>
          </a:xfrm>
          <a:prstGeom prst="rect">
            <a:avLst/>
          </a:prstGeom>
        </p:spPr>
      </p:pic>
      <p:sp>
        <p:nvSpPr>
          <p:cNvPr id="6" name="Title 1"/>
          <p:cNvSpPr txBox="1">
            <a:spLocks/>
          </p:cNvSpPr>
          <p:nvPr/>
        </p:nvSpPr>
        <p:spPr>
          <a:xfrm>
            <a:off x="0" y="1"/>
            <a:ext cx="9144000" cy="44516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smtClean="0">
                <a:latin typeface="Arial" panose="020B0604020202020204" pitchFamily="34" charset="0"/>
                <a:cs typeface="Arial" panose="020B0604020202020204" pitchFamily="34" charset="0"/>
              </a:rPr>
              <a:t>Transcripts upregulated in the </a:t>
            </a:r>
            <a:r>
              <a:rPr lang="en-US" sz="2400" b="1" i="1" dirty="0" smtClean="0">
                <a:latin typeface="Arial" panose="020B0604020202020204" pitchFamily="34" charset="0"/>
                <a:cs typeface="Arial" panose="020B0604020202020204" pitchFamily="34" charset="0"/>
              </a:rPr>
              <a:t>val1</a:t>
            </a:r>
            <a:r>
              <a:rPr lang="en-US" sz="2400" b="1" dirty="0" smtClean="0">
                <a:latin typeface="Arial" panose="020B0604020202020204" pitchFamily="34" charset="0"/>
                <a:cs typeface="Arial" panose="020B0604020202020204" pitchFamily="34" charset="0"/>
              </a:rPr>
              <a:t> mutant at all time points</a:t>
            </a:r>
            <a:endParaRPr lang="en-US" sz="2400" b="1" dirty="0">
              <a:latin typeface="Arial" panose="020B0604020202020204" pitchFamily="34" charset="0"/>
              <a:cs typeface="Arial" panose="020B0604020202020204" pitchFamily="34" charset="0"/>
            </a:endParaRPr>
          </a:p>
        </p:txBody>
      </p:sp>
      <p:sp>
        <p:nvSpPr>
          <p:cNvPr id="3" name="TextBox 2"/>
          <p:cNvSpPr txBox="1"/>
          <p:nvPr/>
        </p:nvSpPr>
        <p:spPr>
          <a:xfrm>
            <a:off x="3423993" y="6593701"/>
            <a:ext cx="1148007"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Time (DAP)</a:t>
            </a:r>
            <a:endParaRPr lang="en-US" sz="1400" b="1" dirty="0">
              <a:latin typeface="Arial" panose="020B0604020202020204" pitchFamily="34" charset="0"/>
              <a:cs typeface="Arial" panose="020B0604020202020204" pitchFamily="34" charset="0"/>
            </a:endParaRPr>
          </a:p>
        </p:txBody>
      </p:sp>
      <p:sp>
        <p:nvSpPr>
          <p:cNvPr id="8" name="TextBox 7"/>
          <p:cNvSpPr txBox="1"/>
          <p:nvPr/>
        </p:nvSpPr>
        <p:spPr>
          <a:xfrm rot="16200000">
            <a:off x="-1800841" y="3381910"/>
            <a:ext cx="3940237" cy="338554"/>
          </a:xfrm>
          <a:prstGeom prst="rect">
            <a:avLst/>
          </a:prstGeom>
          <a:no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Relative transcript levels (FPKM)</a:t>
            </a:r>
            <a:endParaRPr lang="en-US" sz="1600" b="1" dirty="0">
              <a:latin typeface="Arial" panose="020B0604020202020204" pitchFamily="34" charset="0"/>
              <a:cs typeface="Arial" panose="020B0604020202020204" pitchFamily="34" charset="0"/>
            </a:endParaRPr>
          </a:p>
        </p:txBody>
      </p:sp>
      <p:sp>
        <p:nvSpPr>
          <p:cNvPr id="7" name="TextBox 6"/>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
        <p:nvSpPr>
          <p:cNvPr id="9" name="Content Placeholder 2"/>
          <p:cNvSpPr>
            <a:spLocks noGrp="1"/>
          </p:cNvSpPr>
          <p:nvPr>
            <p:ph idx="1"/>
          </p:nvPr>
        </p:nvSpPr>
        <p:spPr>
          <a:xfrm>
            <a:off x="7197086" y="465947"/>
            <a:ext cx="1946913" cy="6127753"/>
          </a:xfrm>
        </p:spPr>
        <p:txBody>
          <a:bodyPr>
            <a:noAutofit/>
          </a:bodyPr>
          <a:lstStyle/>
          <a:p>
            <a:pPr marL="173038" indent="-173038"/>
            <a:r>
              <a:rPr lang="en-US" sz="1400" dirty="0" smtClean="0">
                <a:latin typeface="Arial" panose="020B0604020202020204" pitchFamily="34" charset="0"/>
                <a:cs typeface="Arial" panose="020B0604020202020204" pitchFamily="34" charset="0"/>
              </a:rPr>
              <a:t>SWEET7 – sucrose transport</a:t>
            </a:r>
          </a:p>
          <a:p>
            <a:pPr marL="173038" indent="-173038"/>
            <a:r>
              <a:rPr lang="en-US" sz="1400" dirty="0" smtClean="0">
                <a:latin typeface="Arial" panose="020B0604020202020204" pitchFamily="34" charset="0"/>
                <a:cs typeface="Arial" panose="020B0604020202020204" pitchFamily="34" charset="0"/>
              </a:rPr>
              <a:t>FLC &amp; VIN3 – flowering locus C &amp; </a:t>
            </a:r>
            <a:r>
              <a:rPr lang="en-US" sz="1400" dirty="0" err="1" smtClean="0">
                <a:latin typeface="Arial" panose="020B0604020202020204" pitchFamily="34" charset="0"/>
                <a:cs typeface="Arial" panose="020B0604020202020204" pitchFamily="34" charset="0"/>
              </a:rPr>
              <a:t>Vernalisation</a:t>
            </a:r>
            <a:r>
              <a:rPr lang="en-US" sz="1400" dirty="0" smtClean="0">
                <a:latin typeface="Arial" panose="020B0604020202020204" pitchFamily="34" charset="0"/>
                <a:cs typeface="Arial" panose="020B0604020202020204" pitchFamily="34" charset="0"/>
              </a:rPr>
              <a:t>-insensitive – induction of flowering</a:t>
            </a:r>
          </a:p>
          <a:p>
            <a:pPr marL="173038" indent="-173038"/>
            <a:r>
              <a:rPr lang="en-US" sz="1400" dirty="0" smtClean="0">
                <a:latin typeface="Arial" panose="020B0604020202020204" pitchFamily="34" charset="0"/>
                <a:cs typeface="Arial" panose="020B0604020202020204" pitchFamily="34" charset="0"/>
              </a:rPr>
              <a:t>NIT4 – </a:t>
            </a:r>
            <a:r>
              <a:rPr lang="en-US" sz="1400" dirty="0" err="1" smtClean="0">
                <a:latin typeface="Arial" panose="020B0604020202020204" pitchFamily="34" charset="0"/>
                <a:cs typeface="Arial" panose="020B0604020202020204" pitchFamily="34" charset="0"/>
              </a:rPr>
              <a:t>nitrilase</a:t>
            </a:r>
            <a:endParaRPr lang="en-US" sz="1400" dirty="0" smtClean="0">
              <a:latin typeface="Arial" panose="020B0604020202020204" pitchFamily="34" charset="0"/>
              <a:cs typeface="Arial" panose="020B0604020202020204" pitchFamily="34" charset="0"/>
            </a:endParaRPr>
          </a:p>
          <a:p>
            <a:pPr marL="173038" indent="-173038"/>
            <a:r>
              <a:rPr lang="en-US" sz="1400" dirty="0" smtClean="0">
                <a:latin typeface="Arial" panose="020B0604020202020204" pitchFamily="34" charset="0"/>
                <a:cs typeface="Arial" panose="020B0604020202020204" pitchFamily="34" charset="0"/>
              </a:rPr>
              <a:t>PKR2 – pickle-related – seed development – epigenetic regulator</a:t>
            </a:r>
          </a:p>
          <a:p>
            <a:pPr marL="173038" indent="-173038"/>
            <a:r>
              <a:rPr lang="en-US" sz="1400" dirty="0" smtClean="0">
                <a:latin typeface="Arial" panose="020B0604020202020204" pitchFamily="34" charset="0"/>
                <a:cs typeface="Arial" panose="020B0604020202020204" pitchFamily="34" charset="0"/>
              </a:rPr>
              <a:t>WOX2 – </a:t>
            </a:r>
            <a:r>
              <a:rPr lang="en-US" sz="1400" dirty="0" err="1" smtClean="0">
                <a:latin typeface="Arial" panose="020B0604020202020204" pitchFamily="34" charset="0"/>
                <a:cs typeface="Arial" panose="020B0604020202020204" pitchFamily="34" charset="0"/>
              </a:rPr>
              <a:t>wuschel</a:t>
            </a:r>
            <a:r>
              <a:rPr lang="en-US" sz="1400" dirty="0" smtClean="0">
                <a:latin typeface="Arial" panose="020B0604020202020204" pitchFamily="34" charset="0"/>
                <a:cs typeface="Arial" panose="020B0604020202020204" pitchFamily="34" charset="0"/>
              </a:rPr>
              <a:t>-related </a:t>
            </a:r>
            <a:r>
              <a:rPr lang="en-US" sz="1400" dirty="0" err="1" smtClean="0">
                <a:latin typeface="Arial" panose="020B0604020202020204" pitchFamily="34" charset="0"/>
                <a:cs typeface="Arial" panose="020B0604020202020204" pitchFamily="34" charset="0"/>
              </a:rPr>
              <a:t>homeobox</a:t>
            </a:r>
            <a:r>
              <a:rPr lang="en-US" sz="1400" dirty="0" smtClean="0">
                <a:latin typeface="Arial" panose="020B0604020202020204" pitchFamily="34" charset="0"/>
                <a:cs typeface="Arial" panose="020B0604020202020204" pitchFamily="34" charset="0"/>
              </a:rPr>
              <a:t> TF - embryogenesis</a:t>
            </a:r>
          </a:p>
          <a:p>
            <a:pPr marL="173038" indent="-173038"/>
            <a:r>
              <a:rPr lang="en-US" sz="1400" dirty="0" smtClean="0">
                <a:latin typeface="Arial" panose="020B0604020202020204" pitchFamily="34" charset="0"/>
                <a:cs typeface="Arial" panose="020B0604020202020204" pitchFamily="34" charset="0"/>
              </a:rPr>
              <a:t>DRIPs – DREB2A-interacting proteins – ubiquitin ligases</a:t>
            </a:r>
          </a:p>
          <a:p>
            <a:pPr marL="173038" indent="-173038"/>
            <a:r>
              <a:rPr lang="en-US" sz="1400" dirty="0" smtClean="0">
                <a:latin typeface="Arial" panose="020B0604020202020204" pitchFamily="34" charset="0"/>
                <a:cs typeface="Arial" panose="020B0604020202020204" pitchFamily="34" charset="0"/>
              </a:rPr>
              <a:t>AXR3 – auxin-resistant – TF – repressor of auxin signaling</a:t>
            </a:r>
          </a:p>
          <a:p>
            <a:pPr marL="173038" indent="-173038"/>
            <a:r>
              <a:rPr lang="en-US" sz="1400" dirty="0" smtClean="0">
                <a:latin typeface="Arial" panose="020B0604020202020204" pitchFamily="34" charset="0"/>
                <a:cs typeface="Arial" panose="020B0604020202020204" pitchFamily="34" charset="0"/>
              </a:rPr>
              <a:t>GAMT2 – GA methyltransferase – inactivation of GA</a:t>
            </a:r>
          </a:p>
          <a:p>
            <a:pPr marL="233363" indent="-233363"/>
            <a:endParaRPr lang="en-US"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4182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0926" y="900684"/>
            <a:ext cx="8585947" cy="3913632"/>
          </a:xfrm>
          <a:prstGeom prst="rect">
            <a:avLst/>
          </a:prstGeom>
        </p:spPr>
      </p:pic>
      <p:sp>
        <p:nvSpPr>
          <p:cNvPr id="6" name="Title 1"/>
          <p:cNvSpPr txBox="1">
            <a:spLocks/>
          </p:cNvSpPr>
          <p:nvPr/>
        </p:nvSpPr>
        <p:spPr>
          <a:xfrm>
            <a:off x="0" y="97368"/>
            <a:ext cx="9144000" cy="71294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Complex actions of VAL1</a:t>
            </a:r>
            <a:endParaRPr lang="en-US" sz="2800" b="1" dirty="0">
              <a:latin typeface="Arial" panose="020B0604020202020204" pitchFamily="34" charset="0"/>
              <a:cs typeface="Arial" panose="020B0604020202020204" pitchFamily="34" charset="0"/>
            </a:endParaRPr>
          </a:p>
        </p:txBody>
      </p:sp>
      <p:sp>
        <p:nvSpPr>
          <p:cNvPr id="7" name="Rectangle 6"/>
          <p:cNvSpPr/>
          <p:nvPr/>
        </p:nvSpPr>
        <p:spPr>
          <a:xfrm>
            <a:off x="240926" y="4904692"/>
            <a:ext cx="8746663" cy="1754326"/>
          </a:xfrm>
          <a:prstGeom prst="rect">
            <a:avLst/>
          </a:prstGeom>
        </p:spPr>
        <p:txBody>
          <a:bodyPr wrap="square">
            <a:spAutoFit/>
          </a:bodyPr>
          <a:lstStyle/>
          <a:p>
            <a:pPr marL="168275" indent="-165100">
              <a:buFont typeface="Arial" panose="020B0604020202020204" pitchFamily="34" charset="0"/>
              <a:buChar char="•"/>
            </a:pPr>
            <a:r>
              <a:rPr lang="en-US" dirty="0" smtClean="0">
                <a:latin typeface="Arial" panose="020B0604020202020204" pitchFamily="34" charset="0"/>
                <a:cs typeface="Arial" panose="020B0604020202020204" pitchFamily="34" charset="0"/>
              </a:rPr>
              <a:t>Based on the presence or absence of epigenetic marks in genes &amp; B3-domain binding motifs in promoters of genes – several basic modes of VAL1 action – different sub-sets of genes</a:t>
            </a:r>
          </a:p>
          <a:p>
            <a:pPr marL="625475" lvl="1" indent="-165100">
              <a:buFont typeface="Arial" panose="020B0604020202020204" pitchFamily="34" charset="0"/>
              <a:buChar char="•"/>
            </a:pPr>
            <a:r>
              <a:rPr lang="en-US" dirty="0" smtClean="0">
                <a:latin typeface="Arial" panose="020B0604020202020204" pitchFamily="34" charset="0"/>
                <a:cs typeface="Arial" panose="020B0604020202020204" pitchFamily="34" charset="0"/>
              </a:rPr>
              <a:t>PRC2 repression &amp; B3-domain-mediated regulation</a:t>
            </a:r>
          </a:p>
          <a:p>
            <a:pPr marL="625475" lvl="1" indent="-165100">
              <a:buFont typeface="Arial" panose="020B0604020202020204" pitchFamily="34" charset="0"/>
              <a:buChar char="•"/>
            </a:pPr>
            <a:r>
              <a:rPr lang="en-US" dirty="0" smtClean="0">
                <a:latin typeface="Arial" panose="020B0604020202020204" pitchFamily="34" charset="0"/>
                <a:cs typeface="Arial" panose="020B0604020202020204" pitchFamily="34" charset="0"/>
              </a:rPr>
              <a:t>PRC2 repression</a:t>
            </a:r>
          </a:p>
          <a:p>
            <a:pPr marL="625475" lvl="1" indent="-165100">
              <a:buFont typeface="Arial" panose="020B0604020202020204" pitchFamily="34" charset="0"/>
              <a:buChar char="•"/>
            </a:pPr>
            <a:r>
              <a:rPr lang="en-US" dirty="0" smtClean="0">
                <a:latin typeface="Arial" panose="020B0604020202020204" pitchFamily="34" charset="0"/>
                <a:cs typeface="Arial" panose="020B0604020202020204" pitchFamily="34" charset="0"/>
              </a:rPr>
              <a:t>PRC2- and B3-independent regulation</a:t>
            </a:r>
            <a:endParaRPr lang="en-US" dirty="0"/>
          </a:p>
        </p:txBody>
      </p:sp>
      <p:sp>
        <p:nvSpPr>
          <p:cNvPr id="8" name="TextBox 7"/>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1202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18147"/>
          </a:xfrm>
        </p:spPr>
        <p:txBody>
          <a:bodyPr>
            <a:normAutofit/>
          </a:bodyPr>
          <a:lstStyle/>
          <a:p>
            <a:r>
              <a:rPr lang="en-US" sz="3200" b="1" dirty="0" smtClean="0">
                <a:solidFill>
                  <a:schemeClr val="accent1"/>
                </a:solidFill>
                <a:latin typeface="Arial" panose="020B0604020202020204" pitchFamily="34" charset="0"/>
                <a:cs typeface="Arial" panose="020B0604020202020204" pitchFamily="34" charset="0"/>
              </a:rPr>
              <a:t>Acknowledgements</a:t>
            </a:r>
            <a:endParaRPr lang="en-US" sz="3200" b="1" dirty="0">
              <a:solidFill>
                <a:schemeClr val="accent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09384" y="782628"/>
            <a:ext cx="4364456" cy="5129895"/>
          </a:xfrm>
        </p:spPr>
        <p:txBody>
          <a:bodyPr>
            <a:noAutofit/>
          </a:bodyPr>
          <a:lstStyle/>
          <a:p>
            <a:pPr marL="0" indent="0">
              <a:spcBef>
                <a:spcPts val="0"/>
              </a:spcBef>
              <a:buNone/>
            </a:pPr>
            <a:r>
              <a:rPr lang="en-US" sz="2000" b="1" dirty="0" smtClean="0">
                <a:latin typeface="Arial" panose="020B0604020202020204" pitchFamily="34" charset="0"/>
                <a:cs typeface="Arial" panose="020B0604020202020204" pitchFamily="34" charset="0"/>
              </a:rPr>
              <a:t>Collaborators:</a:t>
            </a:r>
          </a:p>
          <a:p>
            <a:pPr marL="457200" lvl="1" indent="-225425">
              <a:spcBef>
                <a:spcPts val="0"/>
              </a:spcBef>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Prof. Ruth </a:t>
            </a:r>
            <a:r>
              <a:rPr lang="en-US" sz="2000" b="1" dirty="0" err="1" smtClean="0">
                <a:latin typeface="Arial" panose="020B0604020202020204" pitchFamily="34" charset="0"/>
                <a:cs typeface="Arial" panose="020B0604020202020204" pitchFamily="34" charset="0"/>
              </a:rPr>
              <a:t>Grene</a:t>
            </a:r>
            <a:endParaRPr lang="en-US" sz="2000" b="1" dirty="0" smtClean="0">
              <a:latin typeface="Arial" panose="020B0604020202020204" pitchFamily="34" charset="0"/>
              <a:cs typeface="Arial" panose="020B0604020202020204" pitchFamily="34" charset="0"/>
            </a:endParaRPr>
          </a:p>
          <a:p>
            <a:pPr marL="457200" indent="-225425">
              <a:spcBef>
                <a:spcPts val="0"/>
              </a:spcBef>
            </a:pPr>
            <a:r>
              <a:rPr lang="en-US" sz="2000" b="1" dirty="0" smtClean="0">
                <a:latin typeface="Arial" panose="020B0604020202020204" pitchFamily="34" charset="0"/>
                <a:cs typeface="Arial" panose="020B0604020202020204" pitchFamily="34" charset="0"/>
              </a:rPr>
              <a:t>Prof. Lenny Heath</a:t>
            </a:r>
          </a:p>
          <a:p>
            <a:pPr marL="457200" indent="-225425">
              <a:spcBef>
                <a:spcPts val="0"/>
              </a:spcBef>
            </a:pPr>
            <a:r>
              <a:rPr lang="en-US" sz="2000" b="1" dirty="0" smtClean="0">
                <a:latin typeface="Arial" panose="020B0604020202020204" pitchFamily="34" charset="0"/>
                <a:cs typeface="Arial" panose="020B0604020202020204" pitchFamily="34" charset="0"/>
              </a:rPr>
              <a:t>Dr. Abe Koo (U of Missouri)</a:t>
            </a:r>
          </a:p>
          <a:p>
            <a:pPr marL="231775" indent="0">
              <a:spcBef>
                <a:spcPts val="0"/>
              </a:spcBef>
              <a:buNone/>
            </a:pPr>
            <a:endParaRPr lang="en-US" sz="2000" b="1" dirty="0" smtClean="0">
              <a:latin typeface="Arial" panose="020B0604020202020204" pitchFamily="34" charset="0"/>
              <a:cs typeface="Arial" panose="020B0604020202020204" pitchFamily="34" charset="0"/>
            </a:endParaRPr>
          </a:p>
          <a:p>
            <a:pPr marL="0" indent="0">
              <a:spcBef>
                <a:spcPts val="0"/>
              </a:spcBef>
              <a:buNone/>
            </a:pPr>
            <a:r>
              <a:rPr lang="en-US" sz="2000" b="1" dirty="0" smtClean="0">
                <a:latin typeface="Arial" panose="020B0604020202020204" pitchFamily="34" charset="0"/>
                <a:cs typeface="Arial" panose="020B0604020202020204" pitchFamily="34" charset="0"/>
              </a:rPr>
              <a:t>Graduate students:</a:t>
            </a:r>
          </a:p>
          <a:p>
            <a:pPr marL="457200" lvl="1" indent="-225425">
              <a:spcBef>
                <a:spcPts val="0"/>
              </a:spcBef>
              <a:buFont typeface="Arial" panose="020B0604020202020204" pitchFamily="34" charset="0"/>
              <a:buChar char="•"/>
            </a:pPr>
            <a:r>
              <a:rPr lang="en-US" sz="2000" b="1" dirty="0" err="1" smtClean="0">
                <a:latin typeface="Arial" panose="020B0604020202020204" pitchFamily="34" charset="0"/>
                <a:cs typeface="Arial" panose="020B0604020202020204" pitchFamily="34" charset="0"/>
              </a:rPr>
              <a:t>Delasa</a:t>
            </a:r>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Aghamirzaie</a:t>
            </a:r>
            <a:endParaRPr lang="en-US" sz="2000" b="1" dirty="0" smtClean="0">
              <a:latin typeface="Arial" panose="020B0604020202020204" pitchFamily="34" charset="0"/>
              <a:cs typeface="Arial" panose="020B0604020202020204" pitchFamily="34" charset="0"/>
            </a:endParaRPr>
          </a:p>
          <a:p>
            <a:pPr marL="457200" lvl="1" indent="-225425">
              <a:spcBef>
                <a:spcPts val="0"/>
              </a:spcBef>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Andrew Schneider</a:t>
            </a:r>
          </a:p>
          <a:p>
            <a:pPr marL="457200" lvl="1" indent="-225425">
              <a:spcBef>
                <a:spcPts val="0"/>
              </a:spcBef>
              <a:buFont typeface="Arial" panose="020B0604020202020204" pitchFamily="34" charset="0"/>
              <a:buChar char="•"/>
            </a:pPr>
            <a:r>
              <a:rPr lang="en-US" sz="2000" b="1" dirty="0" err="1" smtClean="0">
                <a:latin typeface="Arial" panose="020B0604020202020204" pitchFamily="34" charset="0"/>
                <a:cs typeface="Arial" panose="020B0604020202020204" pitchFamily="34" charset="0"/>
              </a:rPr>
              <a:t>Haitham</a:t>
            </a:r>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Elmarakeby</a:t>
            </a:r>
            <a:endParaRPr lang="en-US" sz="2000" b="1" dirty="0" smtClean="0">
              <a:latin typeface="Arial" panose="020B0604020202020204" pitchFamily="34" charset="0"/>
              <a:cs typeface="Arial" panose="020B0604020202020204" pitchFamily="34" charset="0"/>
            </a:endParaRPr>
          </a:p>
          <a:p>
            <a:pPr marL="457200" lvl="1" indent="-225425">
              <a:spcBef>
                <a:spcPts val="0"/>
              </a:spcBef>
              <a:buFont typeface="Arial" panose="020B0604020202020204" pitchFamily="34" charset="0"/>
              <a:buChar char="•"/>
            </a:pPr>
            <a:r>
              <a:rPr lang="en-US" sz="2000" b="1" dirty="0" err="1" smtClean="0">
                <a:latin typeface="Arial" panose="020B0604020202020204" pitchFamily="34" charset="0"/>
                <a:cs typeface="Arial" panose="020B0604020202020204" pitchFamily="34" charset="0"/>
              </a:rPr>
              <a:t>Arati</a:t>
            </a:r>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Poudel</a:t>
            </a:r>
            <a:r>
              <a:rPr lang="en-US" sz="2000" b="1" dirty="0" smtClean="0">
                <a:latin typeface="Arial" panose="020B0604020202020204" pitchFamily="34" charset="0"/>
                <a:cs typeface="Arial" panose="020B0604020202020204" pitchFamily="34" charset="0"/>
              </a:rPr>
              <a:t> (U of Missouri)</a:t>
            </a:r>
            <a:endParaRPr lang="en-US" sz="2000" b="1" dirty="0" smtClean="0">
              <a:latin typeface="Arial" panose="020B0604020202020204" pitchFamily="34" charset="0"/>
              <a:cs typeface="Arial" panose="020B0604020202020204" pitchFamily="34" charset="0"/>
            </a:endParaRPr>
          </a:p>
          <a:p>
            <a:pPr marL="0" indent="0">
              <a:spcBef>
                <a:spcPts val="0"/>
              </a:spcBef>
              <a:buNone/>
            </a:pPr>
            <a:endParaRPr lang="en-US" sz="2000" b="1" dirty="0" smtClean="0">
              <a:latin typeface="Arial" panose="020B0604020202020204" pitchFamily="34" charset="0"/>
              <a:cs typeface="Arial" panose="020B0604020202020204" pitchFamily="34" charset="0"/>
            </a:endParaRPr>
          </a:p>
        </p:txBody>
      </p:sp>
      <p:pic>
        <p:nvPicPr>
          <p:cNvPr id="2060" name="Picture 12" descr="http://www.nsf.gov/images/logos/nsf1.gif"/>
          <p:cNvPicPr>
            <a:picLocks noChangeAspect="1" noChangeArrowheads="1"/>
          </p:cNvPicPr>
          <p:nvPr/>
        </p:nvPicPr>
        <p:blipFill>
          <a:blip r:embed="rId3"/>
          <a:srcRect/>
          <a:stretch>
            <a:fillRect/>
          </a:stretch>
        </p:blipFill>
        <p:spPr bwMode="auto">
          <a:xfrm>
            <a:off x="5512533" y="2409241"/>
            <a:ext cx="1978751" cy="1990671"/>
          </a:xfrm>
          <a:prstGeom prst="rect">
            <a:avLst/>
          </a:prstGeom>
          <a:noFill/>
        </p:spPr>
      </p:pic>
      <p:sp>
        <p:nvSpPr>
          <p:cNvPr id="9" name="TextBox 8"/>
          <p:cNvSpPr txBox="1"/>
          <p:nvPr/>
        </p:nvSpPr>
        <p:spPr>
          <a:xfrm>
            <a:off x="5062917" y="818147"/>
            <a:ext cx="3747946" cy="1631216"/>
          </a:xfrm>
          <a:prstGeom prst="rect">
            <a:avLst/>
          </a:prstGeom>
          <a:noFill/>
        </p:spPr>
        <p:txBody>
          <a:bodyPr wrap="square" rtlCol="0">
            <a:spAutoFit/>
          </a:bodyPr>
          <a:lstStyle/>
          <a:p>
            <a:r>
              <a:rPr lang="en-US" sz="2000" b="1" dirty="0" err="1" smtClean="0">
                <a:latin typeface="Arial" panose="020B0604020202020204" pitchFamily="34" charset="0"/>
                <a:cs typeface="Arial" panose="020B0604020202020204" pitchFamily="34" charset="0"/>
              </a:rPr>
              <a:t>Collakova</a:t>
            </a:r>
            <a:r>
              <a:rPr lang="en-US" sz="2000" b="1" dirty="0" smtClean="0">
                <a:latin typeface="Arial" panose="020B0604020202020204" pitchFamily="34" charset="0"/>
                <a:cs typeface="Arial" panose="020B0604020202020204" pitchFamily="34" charset="0"/>
              </a:rPr>
              <a:t> lab members:</a:t>
            </a:r>
          </a:p>
          <a:p>
            <a:pPr lvl="1" indent="-2222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Bhadra Gunesekera</a:t>
            </a:r>
          </a:p>
          <a:p>
            <a:pPr lvl="1" indent="-2222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Joe Powers</a:t>
            </a:r>
          </a:p>
          <a:p>
            <a:pPr lvl="1" indent="-2222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Brittany Lassiter</a:t>
            </a:r>
          </a:p>
          <a:p>
            <a:pPr lvl="1" indent="-222250">
              <a:buFont typeface="Arial" panose="020B0604020202020204" pitchFamily="34" charset="0"/>
              <a:buChar char="•"/>
            </a:pPr>
            <a:r>
              <a:rPr lang="en-US" sz="2000" b="1" dirty="0" err="1" smtClean="0">
                <a:latin typeface="Arial" panose="020B0604020202020204" pitchFamily="34" charset="0"/>
                <a:cs typeface="Arial" panose="020B0604020202020204" pitchFamily="34" charset="0"/>
              </a:rPr>
              <a:t>Aalok</a:t>
            </a:r>
            <a:r>
              <a:rPr lang="en-US" sz="2000" b="1" dirty="0" smtClean="0">
                <a:latin typeface="Arial" panose="020B0604020202020204" pitchFamily="34" charset="0"/>
                <a:cs typeface="Arial" panose="020B0604020202020204" pitchFamily="34" charset="0"/>
              </a:rPr>
              <a:t> Parekh</a:t>
            </a:r>
          </a:p>
        </p:txBody>
      </p:sp>
      <p:pic>
        <p:nvPicPr>
          <p:cNvPr id="16" name="Picture 15" descr="ppws_color_logo.jpg"/>
          <p:cNvPicPr>
            <a:picLocks noChangeAspect="1"/>
          </p:cNvPicPr>
          <p:nvPr/>
        </p:nvPicPr>
        <p:blipFill>
          <a:blip r:embed="rId4">
            <a:clrChange>
              <a:clrFrom>
                <a:srgbClr val="FFFFFF"/>
              </a:clrFrom>
              <a:clrTo>
                <a:srgbClr val="FFFFFF">
                  <a:alpha val="0"/>
                </a:srgbClr>
              </a:clrTo>
            </a:clrChange>
          </a:blip>
          <a:stretch>
            <a:fillRect/>
          </a:stretch>
        </p:blipFill>
        <p:spPr>
          <a:xfrm>
            <a:off x="5559741" y="4399912"/>
            <a:ext cx="1956699" cy="2018762"/>
          </a:xfrm>
          <a:prstGeom prst="rect">
            <a:avLst/>
          </a:prstGeom>
        </p:spPr>
      </p:pic>
      <p:pic>
        <p:nvPicPr>
          <p:cNvPr id="1026" name="Picture 2" descr="http://interdisciplinary.graduateschool.vt.edu/interd/sites/interd/files/files/store/TPS.png"/>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53157" y="4399912"/>
            <a:ext cx="1992372" cy="16731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nterdisciplinary.graduateschool.vt.edu/interd/sites/interd/files/files/store/gbcb-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3665" y="4399912"/>
            <a:ext cx="1802887" cy="1674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1204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038600" y="97368"/>
            <a:ext cx="5105400" cy="71294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RNA-</a:t>
            </a:r>
            <a:r>
              <a:rPr lang="en-US" sz="2800" b="1" dirty="0" err="1" smtClean="0">
                <a:latin typeface="Arial" panose="020B0604020202020204" pitchFamily="34" charset="0"/>
                <a:cs typeface="Arial" panose="020B0604020202020204" pitchFamily="34" charset="0"/>
              </a:rPr>
              <a:t>seq</a:t>
            </a:r>
            <a:r>
              <a:rPr lang="en-US" sz="2800" b="1" dirty="0" smtClean="0">
                <a:latin typeface="Arial" panose="020B0604020202020204" pitchFamily="34" charset="0"/>
                <a:cs typeface="Arial" panose="020B0604020202020204" pitchFamily="34" charset="0"/>
              </a:rPr>
              <a:t> pipeline</a:t>
            </a:r>
            <a:endParaRPr lang="en-US" sz="2800" b="1" dirty="0">
              <a:latin typeface="Arial" panose="020B0604020202020204" pitchFamily="34" charset="0"/>
              <a:cs typeface="Arial" panose="020B0604020202020204" pitchFamily="34" charset="0"/>
            </a:endParaRPr>
          </a:p>
        </p:txBody>
      </p:sp>
      <p:sp>
        <p:nvSpPr>
          <p:cNvPr id="8" name="TextBox 7"/>
          <p:cNvSpPr txBox="1"/>
          <p:nvPr/>
        </p:nvSpPr>
        <p:spPr>
          <a:xfrm>
            <a:off x="6112050" y="6561949"/>
            <a:ext cx="3031950" cy="307777"/>
          </a:xfrm>
          <a:prstGeom prst="rect">
            <a:avLst/>
          </a:prstGeom>
          <a:noFill/>
        </p:spPr>
        <p:txBody>
          <a:bodyPr wrap="square" rtlCol="0">
            <a:spAutoFit/>
          </a:bodyPr>
          <a:lstStyle/>
          <a:p>
            <a:pPr algn="r"/>
            <a:r>
              <a:rPr lang="en-US" sz="1400" dirty="0" smtClean="0">
                <a:latin typeface="Arial" panose="020B0604020202020204" pitchFamily="34" charset="0"/>
                <a:cs typeface="Arial" panose="020B0604020202020204" pitchFamily="34" charset="0"/>
              </a:rPr>
              <a:t>Schneider et al (2016) Plant J 85</a:t>
            </a:r>
            <a:endParaRPr lang="en-US" sz="14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2031" t="15250" r="28282" b="5500"/>
          <a:stretch/>
        </p:blipFill>
        <p:spPr bwMode="auto">
          <a:xfrm>
            <a:off x="0" y="0"/>
            <a:ext cx="5448300" cy="679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7536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26643</TotalTime>
  <Words>2216</Words>
  <Application>Microsoft Office PowerPoint</Application>
  <PresentationFormat>On-screen Show (4:3)</PresentationFormat>
  <Paragraphs>198</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Potential targets of VIVIPAROUS1/ABI3-LIKE1 (VAL1) repression in developing Arabidopsis thaliana embryos  Eva Collakova, Ph.D. Virginia Tech, Blacksburg, VA, USA  Andrew Schneider (experiments) Delasa Agharmizaie (bioinformatics)  4th International Conference on Integrative Biology July 18, 2016 Berlin, Germany </vt:lpstr>
      <vt:lpstr>PowerPoint Presentation</vt:lpstr>
      <vt:lpstr>PowerPoint Presentation</vt:lpstr>
      <vt:lpstr>PowerPoint Presentation</vt:lpstr>
      <vt:lpstr>PowerPoint Presentation</vt:lpstr>
      <vt:lpstr>VAL1 has two splice variants</vt:lpstr>
      <vt:lpstr>Transcript level changes of two VAL1 splice variants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lpstr>PowerPoint Presentation</vt:lpstr>
    </vt:vector>
  </TitlesOfParts>
  <Company>Virginia 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Yihui Fang</dc:creator>
  <cp:lastModifiedBy>Eva Collakova</cp:lastModifiedBy>
  <cp:revision>775</cp:revision>
  <cp:lastPrinted>2011-02-10T17:26:17Z</cp:lastPrinted>
  <dcterms:created xsi:type="dcterms:W3CDTF">2013-03-05T18:48:15Z</dcterms:created>
  <dcterms:modified xsi:type="dcterms:W3CDTF">2016-07-17T23:35:37Z</dcterms:modified>
</cp:coreProperties>
</file>