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lvl1pPr defTabSz="457200">
      <a:defRPr>
        <a:solidFill>
          <a:srgbClr val="292934"/>
        </a:solidFill>
        <a:latin typeface="Arial"/>
        <a:ea typeface="Arial"/>
        <a:cs typeface="Arial"/>
        <a:sym typeface="Arial"/>
      </a:defRPr>
    </a:lvl1pPr>
    <a:lvl2pPr indent="457200" defTabSz="457200">
      <a:defRPr>
        <a:solidFill>
          <a:srgbClr val="292934"/>
        </a:solidFill>
        <a:latin typeface="Arial"/>
        <a:ea typeface="Arial"/>
        <a:cs typeface="Arial"/>
        <a:sym typeface="Arial"/>
      </a:defRPr>
    </a:lvl2pPr>
    <a:lvl3pPr indent="914400" defTabSz="457200">
      <a:defRPr>
        <a:solidFill>
          <a:srgbClr val="292934"/>
        </a:solidFill>
        <a:latin typeface="Arial"/>
        <a:ea typeface="Arial"/>
        <a:cs typeface="Arial"/>
        <a:sym typeface="Arial"/>
      </a:defRPr>
    </a:lvl3pPr>
    <a:lvl4pPr indent="1371600" defTabSz="457200">
      <a:defRPr>
        <a:solidFill>
          <a:srgbClr val="292934"/>
        </a:solidFill>
        <a:latin typeface="Arial"/>
        <a:ea typeface="Arial"/>
        <a:cs typeface="Arial"/>
        <a:sym typeface="Arial"/>
      </a:defRPr>
    </a:lvl4pPr>
    <a:lvl5pPr indent="1828800" defTabSz="457200">
      <a:defRPr>
        <a:solidFill>
          <a:srgbClr val="292934"/>
        </a:solidFill>
        <a:latin typeface="Arial"/>
        <a:ea typeface="Arial"/>
        <a:cs typeface="Arial"/>
        <a:sym typeface="Arial"/>
      </a:defRPr>
    </a:lvl5pPr>
    <a:lvl6pPr indent="2286000" defTabSz="457200">
      <a:defRPr>
        <a:solidFill>
          <a:srgbClr val="292934"/>
        </a:solidFill>
        <a:latin typeface="Arial"/>
        <a:ea typeface="Arial"/>
        <a:cs typeface="Arial"/>
        <a:sym typeface="Arial"/>
      </a:defRPr>
    </a:lvl6pPr>
    <a:lvl7pPr indent="2743200" defTabSz="457200">
      <a:defRPr>
        <a:solidFill>
          <a:srgbClr val="292934"/>
        </a:solidFill>
        <a:latin typeface="Arial"/>
        <a:ea typeface="Arial"/>
        <a:cs typeface="Arial"/>
        <a:sym typeface="Arial"/>
      </a:defRPr>
    </a:lvl7pPr>
    <a:lvl8pPr indent="3200400" defTabSz="457200">
      <a:defRPr>
        <a:solidFill>
          <a:srgbClr val="292934"/>
        </a:solidFill>
        <a:latin typeface="Arial"/>
        <a:ea typeface="Arial"/>
        <a:cs typeface="Arial"/>
        <a:sym typeface="Arial"/>
      </a:defRPr>
    </a:lvl8pPr>
    <a:lvl9pPr indent="3657600" defTabSz="457200">
      <a:defRPr>
        <a:solidFill>
          <a:srgbClr val="292934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BDFDD"/>
          </a:solidFill>
        </a:fill>
      </a:tcStyle>
    </a:wholeTbl>
    <a:band2H>
      <a:tcTxStyle/>
      <a:tcStyle>
        <a:tcBdr/>
        <a:fill>
          <a:solidFill>
            <a:srgbClr val="EEF0E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3A299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3A299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3A299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D1D0"/>
          </a:solidFill>
        </a:fill>
      </a:tcStyle>
    </a:wholeTbl>
    <a:band2H>
      <a:tcTxStyle/>
      <a:tcStyle>
        <a:tcBdr/>
        <a:fill>
          <a:solidFill>
            <a:srgbClr val="EBE9E9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6056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6056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26056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6CECD"/>
          </a:solidFill>
        </a:fill>
      </a:tcStyle>
    </a:wholeTbl>
    <a:band2H>
      <a:tcTxStyle/>
      <a:tcStyle>
        <a:tcBdr/>
        <a:fill>
          <a:solidFill>
            <a:srgbClr val="EBE8E8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9463D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9463D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9463D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A299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92934"/>
              </a:solidFill>
              <a:prstDash val="solid"/>
              <a:bevel/>
            </a:ln>
          </a:top>
          <a:bottom>
            <a:ln w="25400" cap="flat">
              <a:solidFill>
                <a:srgbClr val="292934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92934"/>
              </a:solidFill>
              <a:prstDash val="solid"/>
              <a:bevel/>
            </a:ln>
          </a:top>
          <a:bottom>
            <a:ln w="25400" cap="flat">
              <a:solidFill>
                <a:srgbClr val="292934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A299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CBCC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92934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92934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92934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12700" cap="flat">
              <a:solidFill>
                <a:srgbClr val="292934"/>
              </a:solidFill>
              <a:prstDash val="solid"/>
              <a:bevel/>
            </a:ln>
          </a:left>
          <a:right>
            <a:ln w="12700" cap="flat">
              <a:solidFill>
                <a:srgbClr val="292934"/>
              </a:solidFill>
              <a:prstDash val="solid"/>
              <a:bevel/>
            </a:ln>
          </a:right>
          <a:top>
            <a:ln w="12700" cap="flat">
              <a:solidFill>
                <a:srgbClr val="292934"/>
              </a:solidFill>
              <a:prstDash val="solid"/>
              <a:bevel/>
            </a:ln>
          </a:top>
          <a:bottom>
            <a:ln w="12700" cap="flat">
              <a:solidFill>
                <a:srgbClr val="292934"/>
              </a:solidFill>
              <a:prstDash val="solid"/>
              <a:bevel/>
            </a:ln>
          </a:bottom>
          <a:insideH>
            <a:ln w="12700" cap="flat">
              <a:solidFill>
                <a:srgbClr val="292934"/>
              </a:solidFill>
              <a:prstDash val="solid"/>
              <a:bevel/>
            </a:ln>
          </a:insideH>
          <a:insideV>
            <a:ln w="12700" cap="flat">
              <a:solidFill>
                <a:srgbClr val="292934"/>
              </a:solidFill>
              <a:prstDash val="solid"/>
              <a:bevel/>
            </a:ln>
          </a:insideV>
        </a:tcBdr>
        <a:fill>
          <a:solidFill>
            <a:srgbClr val="292934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12700" cap="flat">
              <a:solidFill>
                <a:srgbClr val="292934"/>
              </a:solidFill>
              <a:prstDash val="solid"/>
              <a:bevel/>
            </a:ln>
          </a:left>
          <a:right>
            <a:ln w="12700" cap="flat">
              <a:solidFill>
                <a:srgbClr val="292934"/>
              </a:solidFill>
              <a:prstDash val="solid"/>
              <a:bevel/>
            </a:ln>
          </a:right>
          <a:top>
            <a:ln w="12700" cap="flat">
              <a:solidFill>
                <a:srgbClr val="292934"/>
              </a:solidFill>
              <a:prstDash val="solid"/>
              <a:bevel/>
            </a:ln>
          </a:top>
          <a:bottom>
            <a:ln w="12700" cap="flat">
              <a:solidFill>
                <a:srgbClr val="292934"/>
              </a:solidFill>
              <a:prstDash val="solid"/>
              <a:bevel/>
            </a:ln>
          </a:bottom>
          <a:insideH>
            <a:ln w="12700" cap="flat">
              <a:solidFill>
                <a:srgbClr val="292934"/>
              </a:solidFill>
              <a:prstDash val="solid"/>
              <a:bevel/>
            </a:ln>
          </a:insideH>
          <a:insideV>
            <a:ln w="12700" cap="flat">
              <a:solidFill>
                <a:srgbClr val="292934"/>
              </a:solidFill>
              <a:prstDash val="solid"/>
              <a:bevel/>
            </a:ln>
          </a:insideV>
        </a:tcBdr>
        <a:fill>
          <a:solidFill>
            <a:srgbClr val="292934">
              <a:alpha val="20000"/>
            </a:srgbClr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12700" cap="flat">
              <a:solidFill>
                <a:srgbClr val="292934"/>
              </a:solidFill>
              <a:prstDash val="solid"/>
              <a:bevel/>
            </a:ln>
          </a:left>
          <a:right>
            <a:ln w="12700" cap="flat">
              <a:solidFill>
                <a:srgbClr val="292934"/>
              </a:solidFill>
              <a:prstDash val="solid"/>
              <a:bevel/>
            </a:ln>
          </a:right>
          <a:top>
            <a:ln w="50800" cap="flat">
              <a:solidFill>
                <a:srgbClr val="292934"/>
              </a:solidFill>
              <a:prstDash val="solid"/>
              <a:bevel/>
            </a:ln>
          </a:top>
          <a:bottom>
            <a:ln w="12700" cap="flat">
              <a:solidFill>
                <a:srgbClr val="292934"/>
              </a:solidFill>
              <a:prstDash val="solid"/>
              <a:bevel/>
            </a:ln>
          </a:bottom>
          <a:insideH>
            <a:ln w="12700" cap="flat">
              <a:solidFill>
                <a:srgbClr val="292934"/>
              </a:solidFill>
              <a:prstDash val="solid"/>
              <a:bevel/>
            </a:ln>
          </a:insideH>
          <a:insideV>
            <a:ln w="12700" cap="flat">
              <a:solidFill>
                <a:srgbClr val="292934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12700" cap="flat">
              <a:solidFill>
                <a:srgbClr val="292934"/>
              </a:solidFill>
              <a:prstDash val="solid"/>
              <a:bevel/>
            </a:ln>
          </a:left>
          <a:right>
            <a:ln w="12700" cap="flat">
              <a:solidFill>
                <a:srgbClr val="292934"/>
              </a:solidFill>
              <a:prstDash val="solid"/>
              <a:bevel/>
            </a:ln>
          </a:right>
          <a:top>
            <a:ln w="12700" cap="flat">
              <a:solidFill>
                <a:srgbClr val="292934"/>
              </a:solidFill>
              <a:prstDash val="solid"/>
              <a:bevel/>
            </a:ln>
          </a:top>
          <a:bottom>
            <a:ln w="25400" cap="flat">
              <a:solidFill>
                <a:srgbClr val="292934"/>
              </a:solidFill>
              <a:prstDash val="solid"/>
              <a:bevel/>
            </a:ln>
          </a:bottom>
          <a:insideH>
            <a:ln w="12700" cap="flat">
              <a:solidFill>
                <a:srgbClr val="292934"/>
              </a:solidFill>
              <a:prstDash val="solid"/>
              <a:bevel/>
            </a:ln>
          </a:insideH>
          <a:insideV>
            <a:ln w="12700" cap="flat">
              <a:solidFill>
                <a:srgbClr val="292934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12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19099011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685800" y="0"/>
            <a:ext cx="7848600" cy="329882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5400" cap="all"/>
            </a:lvl1pPr>
          </a:lstStyle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5400" cap="all" spc="-100">
                <a:solidFill>
                  <a:srgbClr val="D2533C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685800" y="3505200"/>
            <a:ext cx="6400800" cy="33528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>
                <a:solidFill>
                  <a:srgbClr val="57576E"/>
                </a:solidFill>
              </a:defRPr>
            </a:lvl1pPr>
            <a:lvl2pPr marL="0" indent="457200">
              <a:buClrTx/>
              <a:buSzTx/>
              <a:buFontTx/>
              <a:buNone/>
              <a:defRPr>
                <a:solidFill>
                  <a:srgbClr val="57576E"/>
                </a:solidFill>
              </a:defRPr>
            </a:lvl2pPr>
            <a:lvl3pPr marL="0" indent="914400">
              <a:buClrTx/>
              <a:buSzTx/>
              <a:buFontTx/>
              <a:buNone/>
              <a:defRPr>
                <a:solidFill>
                  <a:srgbClr val="57576E"/>
                </a:solidFill>
              </a:defRPr>
            </a:lvl3pPr>
            <a:lvl4pPr marL="0" indent="1371600">
              <a:buClrTx/>
              <a:buSzTx/>
              <a:buFontTx/>
              <a:buNone/>
              <a:defRPr>
                <a:solidFill>
                  <a:srgbClr val="57576E"/>
                </a:solidFill>
              </a:defRPr>
            </a:lvl4pPr>
            <a:lvl5pPr marL="0" indent="1828800">
              <a:buClrTx/>
              <a:buSzTx/>
              <a:buFontTx/>
              <a:buNone/>
              <a:defRPr>
                <a:solidFill>
                  <a:srgbClr val="57576E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7576E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7576E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7576E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7576E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57576E"/>
                </a:solidFill>
              </a:rPr>
              <a:t>Body Level Five</a:t>
            </a:r>
          </a:p>
        </p:txBody>
      </p:sp>
      <p:sp>
        <p:nvSpPr>
          <p:cNvPr id="10" name="Shape 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  <p:sp>
        <p:nvSpPr>
          <p:cNvPr id="11" name="Shape 11"/>
          <p:cNvSpPr/>
          <p:nvPr/>
        </p:nvSpPr>
        <p:spPr>
          <a:xfrm>
            <a:off x="685799" y="3398519"/>
            <a:ext cx="7848601" cy="1590"/>
          </a:xfrm>
          <a:prstGeom prst="line">
            <a:avLst/>
          </a:prstGeom>
          <a:ln w="19050">
            <a:solidFill>
              <a:srgbClr val="D2533C"/>
            </a:solidFill>
          </a:ln>
        </p:spPr>
        <p:txBody>
          <a:bodyPr lIns="0" tIns="0" rIns="0" bIns="0"/>
          <a:lstStyle/>
          <a:p>
            <a:pPr lvl="0"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Five</a:t>
            </a:r>
          </a:p>
        </p:txBody>
      </p:sp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bg>
      <p:bgPr>
        <a:solidFill>
          <a:srgbClr val="D25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722312" y="647700"/>
            <a:ext cx="7772401" cy="3914775"/>
          </a:xfrm>
          <a:prstGeom prst="rect">
            <a:avLst/>
          </a:prstGeom>
        </p:spPr>
        <p:txBody>
          <a:bodyPr anchor="b"/>
          <a:lstStyle>
            <a:lvl1pPr>
              <a:defRPr sz="4800" cap="all">
                <a:solidFill>
                  <a:srgbClr val="F3F2DC"/>
                </a:solidFill>
              </a:defRPr>
            </a:lvl1pPr>
          </a:lstStyle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4800" cap="all" spc="-100">
                <a:solidFill>
                  <a:srgbClr val="F3F2DC"/>
                </a:solidFill>
              </a:rPr>
              <a:t>Title Text</a:t>
            </a:r>
          </a:p>
        </p:txBody>
      </p:sp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xfrm>
            <a:off x="722312" y="4626864"/>
            <a:ext cx="7772401" cy="2231136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>
                <a:solidFill>
                  <a:srgbClr val="F3F2DC"/>
                </a:solidFill>
              </a:defRPr>
            </a:lvl1pPr>
            <a:lvl2pPr marL="0" indent="457200">
              <a:buClrTx/>
              <a:buSzTx/>
              <a:buFontTx/>
              <a:buNone/>
              <a:defRPr>
                <a:solidFill>
                  <a:srgbClr val="F3F2DC"/>
                </a:solidFill>
              </a:defRPr>
            </a:lvl2pPr>
            <a:lvl3pPr marL="0" indent="914400">
              <a:buClrTx/>
              <a:buSzTx/>
              <a:buFontTx/>
              <a:buNone/>
              <a:defRPr>
                <a:solidFill>
                  <a:srgbClr val="F3F2DC"/>
                </a:solidFill>
              </a:defRPr>
            </a:lvl3pPr>
            <a:lvl4pPr marL="0" indent="1371600">
              <a:buClrTx/>
              <a:buSzTx/>
              <a:buFontTx/>
              <a:buNone/>
              <a:defRPr>
                <a:solidFill>
                  <a:srgbClr val="F3F2DC"/>
                </a:solidFill>
              </a:defRPr>
            </a:lvl4pPr>
            <a:lvl5pPr marL="0" indent="1828800">
              <a:buClrTx/>
              <a:buSzTx/>
              <a:buFontTx/>
              <a:buNone/>
              <a:defRPr>
                <a:solidFill>
                  <a:srgbClr val="F3F2DC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3F2DC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3F2DC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3F2DC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3F2DC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3F2DC"/>
                </a:solidFill>
              </a:rPr>
              <a:t>Body Level Five</a:t>
            </a:r>
          </a:p>
        </p:txBody>
      </p:sp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  <p:sp>
        <p:nvSpPr>
          <p:cNvPr id="20" name="Shape 20"/>
          <p:cNvSpPr/>
          <p:nvPr/>
        </p:nvSpPr>
        <p:spPr>
          <a:xfrm>
            <a:off x="731519" y="4599431"/>
            <a:ext cx="7848601" cy="1590"/>
          </a:xfrm>
          <a:prstGeom prst="line">
            <a:avLst/>
          </a:prstGeom>
          <a:ln w="19050">
            <a:solidFill>
              <a:srgbClr val="F3F2DC"/>
            </a:solidFill>
          </a:ln>
        </p:spPr>
        <p:txBody>
          <a:bodyPr lIns="0" tIns="0" rIns="0" bIns="0"/>
          <a:lstStyle/>
          <a:p>
            <a:pPr lvl="0"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457200" y="384048"/>
            <a:ext cx="8229600" cy="1289304"/>
          </a:xfrm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457200" y="1673351"/>
            <a:ext cx="4038600" cy="518465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487680" indent="-213360">
              <a:spcBef>
                <a:spcPts val="600"/>
              </a:spcBef>
              <a:defRPr sz="2800"/>
            </a:lvl2pPr>
            <a:lvl3pPr marL="804672" indent="-256032">
              <a:spcBef>
                <a:spcPts val="600"/>
              </a:spcBef>
              <a:defRPr sz="2800"/>
            </a:lvl3pPr>
            <a:lvl4pPr marL="1107439" indent="-284480">
              <a:spcBef>
                <a:spcPts val="600"/>
              </a:spcBef>
              <a:defRPr sz="2800"/>
            </a:lvl4pPr>
            <a:lvl5pPr marL="1264919" indent="-213360">
              <a:spcBef>
                <a:spcPts val="6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9293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9293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9293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9293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292934"/>
                </a:solidFill>
              </a:rPr>
              <a:t>Body Level Five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457200" y="474945"/>
            <a:ext cx="8229600" cy="1107510"/>
          </a:xfrm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xfrm>
            <a:off x="457200" y="1582454"/>
            <a:ext cx="3931921" cy="827654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D2533C"/>
                </a:solidFill>
              </a:defRPr>
            </a:lvl1pPr>
            <a:lvl2pPr marL="0" indent="45720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D2533C"/>
                </a:solidFill>
              </a:defRPr>
            </a:lvl2pPr>
            <a:lvl3pPr marL="0" indent="91440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D2533C"/>
                </a:solidFill>
              </a:defRPr>
            </a:lvl3pPr>
            <a:lvl4pPr marL="0" indent="137160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D2533C"/>
                </a:solidFill>
              </a:defRPr>
            </a:lvl4pPr>
            <a:lvl5pPr marL="0" indent="1828800" algn="ctr">
              <a:spcBef>
                <a:spcPts val="400"/>
              </a:spcBef>
              <a:buClrTx/>
              <a:buSzTx/>
              <a:buFontTx/>
              <a:buNone/>
              <a:defRPr sz="2000">
                <a:solidFill>
                  <a:srgbClr val="D2533C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D2533C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D2533C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D2533C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D2533C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D2533C"/>
                </a:solidFill>
              </a:rPr>
              <a:t>Body Level Five</a:t>
            </a:r>
          </a:p>
        </p:txBody>
      </p:sp>
      <p:sp>
        <p:nvSpPr>
          <p:cNvPr id="28" name="Shape 2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  <p:sp>
        <p:nvSpPr>
          <p:cNvPr id="29" name="Shape 29"/>
          <p:cNvSpPr/>
          <p:nvPr/>
        </p:nvSpPr>
        <p:spPr>
          <a:xfrm flipH="1">
            <a:off x="4571999" y="1691640"/>
            <a:ext cx="796" cy="4709160"/>
          </a:xfrm>
          <a:prstGeom prst="line">
            <a:avLst/>
          </a:prstGeom>
          <a:ln w="19050">
            <a:solidFill>
              <a:srgbClr val="D2533C"/>
            </a:solidFill>
          </a:ln>
        </p:spPr>
        <p:txBody>
          <a:bodyPr lIns="0" tIns="0" rIns="0" bIns="0"/>
          <a:lstStyle/>
          <a:p>
            <a:pPr lvl="0"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title"/>
          </p:nvPr>
        </p:nvSpPr>
        <p:spPr>
          <a:xfrm>
            <a:off x="457200" y="0"/>
            <a:ext cx="2139696" cy="2053952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2400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2400" spc="-100">
                <a:solidFill>
                  <a:srgbClr val="D2533C"/>
                </a:solidFill>
              </a:rPr>
              <a:t>Title Text</a:t>
            </a:r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xfrm>
            <a:off x="2971800" y="792079"/>
            <a:ext cx="5715000" cy="6065922"/>
          </a:xfrm>
          <a:prstGeom prst="rect">
            <a:avLst/>
          </a:prstGeom>
        </p:spPr>
        <p:txBody>
          <a:bodyPr/>
          <a:lstStyle>
            <a:lvl1pPr>
              <a:spcBef>
                <a:spcPts val="700"/>
              </a:spcBef>
              <a:defRPr sz="3200"/>
            </a:lvl1pPr>
            <a:lvl2pPr marL="483325" indent="-209005">
              <a:spcBef>
                <a:spcPts val="700"/>
              </a:spcBef>
              <a:defRPr sz="3200"/>
            </a:lvl2pPr>
            <a:lvl3pPr marL="792480" indent="-243840">
              <a:spcBef>
                <a:spcPts val="700"/>
              </a:spcBef>
              <a:defRPr sz="3200"/>
            </a:lvl3pPr>
            <a:lvl4pPr marL="1115567" indent="-292608">
              <a:spcBef>
                <a:spcPts val="700"/>
              </a:spcBef>
              <a:defRPr sz="3200"/>
            </a:lvl4pPr>
            <a:lvl5pPr marL="1271016" indent="-219456">
              <a:spcBef>
                <a:spcPts val="700"/>
              </a:spcBef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9293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9293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9293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9293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292934"/>
                </a:solidFill>
              </a:rPr>
              <a:t>Body Level Five</a:t>
            </a:r>
          </a:p>
        </p:txBody>
      </p:sp>
      <p:sp>
        <p:nvSpPr>
          <p:cNvPr id="38" name="Shape 3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  <p:sp>
        <p:nvSpPr>
          <p:cNvPr id="39" name="Shape 39"/>
          <p:cNvSpPr/>
          <p:nvPr/>
        </p:nvSpPr>
        <p:spPr>
          <a:xfrm flipH="1">
            <a:off x="2775009" y="792079"/>
            <a:ext cx="1590" cy="5577841"/>
          </a:xfrm>
          <a:prstGeom prst="line">
            <a:avLst/>
          </a:prstGeom>
          <a:ln w="19050">
            <a:solidFill>
              <a:srgbClr val="D2533C"/>
            </a:solidFill>
          </a:ln>
        </p:spPr>
        <p:txBody>
          <a:bodyPr lIns="0" tIns="0" rIns="0" bIns="0"/>
          <a:lstStyle/>
          <a:p>
            <a:pPr lvl="0"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457200" y="0"/>
            <a:ext cx="2142681" cy="20574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2400" spc="-100">
                <a:solidFill>
                  <a:srgbClr val="D2533C"/>
                </a:solidFill>
              </a:rP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457200" y="2133600"/>
            <a:ext cx="2139696" cy="472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ClrTx/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ClrTx/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ClrTx/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ClrTx/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ClrTx/>
              <a:buSzTx/>
              <a:buFontTx/>
              <a:buNone/>
              <a:defRPr sz="1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9293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9293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9293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9293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92934"/>
                </a:solidFill>
              </a:rPr>
              <a:t>Body Level Five</a:t>
            </a:r>
          </a:p>
        </p:txBody>
      </p:sp>
      <p:sp>
        <p:nvSpPr>
          <p:cNvPr id="43" name="Shape 4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Title Text</a:t>
            </a:r>
          </a:p>
        </p:txBody>
      </p:sp>
      <p:sp>
        <p:nvSpPr>
          <p:cNvPr id="46" name="Shape 4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Five</a:t>
            </a:r>
          </a:p>
        </p:txBody>
      </p:sp>
      <p:sp>
        <p:nvSpPr>
          <p:cNvPr id="47" name="Shape 4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77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Title Text</a:t>
            </a:r>
          </a:p>
        </p:txBody>
      </p:sp>
      <p:sp>
        <p:nvSpPr>
          <p:cNvPr id="50" name="Shape 50"/>
          <p:cNvSpPr>
            <a:spLocks noGrp="1"/>
          </p:cNvSpPr>
          <p:nvPr>
            <p:ph type="body" idx="1"/>
          </p:nvPr>
        </p:nvSpPr>
        <p:spPr>
          <a:xfrm>
            <a:off x="457200" y="609600"/>
            <a:ext cx="6019800" cy="6248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Five</a:t>
            </a:r>
          </a:p>
        </p:txBody>
      </p:sp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220785"/>
            <a:ext cx="9144000" cy="2286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-1"/>
            <a:ext cx="9144000" cy="365762"/>
          </a:xfrm>
          <a:prstGeom prst="rect">
            <a:avLst/>
          </a:prstGeom>
          <a:solidFill>
            <a:srgbClr val="93A29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Body Level Five</a:t>
            </a:r>
          </a:p>
        </p:txBody>
      </p:sp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7620000" y="38468"/>
            <a:ext cx="1066800" cy="288824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pPr lvl="0"/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med"/>
  <p:txStyles>
    <p:titleStyle>
      <a:lvl1pPr>
        <a:defRPr sz="4000" spc="-100">
          <a:solidFill>
            <a:srgbClr val="D2533C"/>
          </a:solidFill>
          <a:latin typeface="Arial"/>
          <a:ea typeface="Arial"/>
          <a:cs typeface="Arial"/>
          <a:sym typeface="Arial"/>
        </a:defRPr>
      </a:lvl1pPr>
      <a:lvl2pPr>
        <a:defRPr sz="4000" spc="-100">
          <a:solidFill>
            <a:srgbClr val="D2533C"/>
          </a:solidFill>
          <a:latin typeface="Arial"/>
          <a:ea typeface="Arial"/>
          <a:cs typeface="Arial"/>
          <a:sym typeface="Arial"/>
        </a:defRPr>
      </a:lvl2pPr>
      <a:lvl3pPr>
        <a:defRPr sz="4000" spc="-100">
          <a:solidFill>
            <a:srgbClr val="D2533C"/>
          </a:solidFill>
          <a:latin typeface="Arial"/>
          <a:ea typeface="Arial"/>
          <a:cs typeface="Arial"/>
          <a:sym typeface="Arial"/>
        </a:defRPr>
      </a:lvl3pPr>
      <a:lvl4pPr>
        <a:defRPr sz="4000" spc="-100">
          <a:solidFill>
            <a:srgbClr val="D2533C"/>
          </a:solidFill>
          <a:latin typeface="Arial"/>
          <a:ea typeface="Arial"/>
          <a:cs typeface="Arial"/>
          <a:sym typeface="Arial"/>
        </a:defRPr>
      </a:lvl4pPr>
      <a:lvl5pPr>
        <a:defRPr sz="4000" spc="-100">
          <a:solidFill>
            <a:srgbClr val="D2533C"/>
          </a:solidFill>
          <a:latin typeface="Arial"/>
          <a:ea typeface="Arial"/>
          <a:cs typeface="Arial"/>
          <a:sym typeface="Arial"/>
        </a:defRPr>
      </a:lvl5pPr>
      <a:lvl6pPr>
        <a:defRPr sz="4000" spc="-100">
          <a:solidFill>
            <a:srgbClr val="D2533C"/>
          </a:solidFill>
          <a:latin typeface="Arial"/>
          <a:ea typeface="Arial"/>
          <a:cs typeface="Arial"/>
          <a:sym typeface="Arial"/>
        </a:defRPr>
      </a:lvl6pPr>
      <a:lvl7pPr>
        <a:defRPr sz="4000" spc="-100">
          <a:solidFill>
            <a:srgbClr val="D2533C"/>
          </a:solidFill>
          <a:latin typeface="Arial"/>
          <a:ea typeface="Arial"/>
          <a:cs typeface="Arial"/>
          <a:sym typeface="Arial"/>
        </a:defRPr>
      </a:lvl7pPr>
      <a:lvl8pPr>
        <a:defRPr sz="4000" spc="-100">
          <a:solidFill>
            <a:srgbClr val="D2533C"/>
          </a:solidFill>
          <a:latin typeface="Arial"/>
          <a:ea typeface="Arial"/>
          <a:cs typeface="Arial"/>
          <a:sym typeface="Arial"/>
        </a:defRPr>
      </a:lvl8pPr>
      <a:lvl9pPr>
        <a:defRPr sz="4000" spc="-100">
          <a:solidFill>
            <a:srgbClr val="D2533C"/>
          </a:solidFill>
          <a:latin typeface="Arial"/>
          <a:ea typeface="Arial"/>
          <a:cs typeface="Arial"/>
          <a:sym typeface="Arial"/>
        </a:defRPr>
      </a:lvl9pPr>
    </p:titleStyle>
    <p:bodyStyle>
      <a:lvl1pPr marL="182879" indent="-182879">
        <a:spcBef>
          <a:spcPts val="500"/>
        </a:spcBef>
        <a:buClr>
          <a:srgbClr val="93A299"/>
        </a:buClr>
        <a:buSzPct val="85000"/>
        <a:buFont typeface="Arial"/>
        <a:buChar char="•"/>
        <a:defRPr sz="2400">
          <a:solidFill>
            <a:srgbClr val="292934"/>
          </a:solidFill>
          <a:latin typeface="Arial"/>
          <a:ea typeface="Arial"/>
          <a:cs typeface="Arial"/>
          <a:sym typeface="Arial"/>
        </a:defRPr>
      </a:lvl1pPr>
      <a:lvl2pPr marL="493775" indent="-219455">
        <a:spcBef>
          <a:spcPts val="500"/>
        </a:spcBef>
        <a:buClr>
          <a:srgbClr val="93A299"/>
        </a:buClr>
        <a:buSzPct val="85000"/>
        <a:buFont typeface="Arial"/>
        <a:buChar char="•"/>
        <a:defRPr sz="2400">
          <a:solidFill>
            <a:srgbClr val="292934"/>
          </a:solidFill>
          <a:latin typeface="Arial"/>
          <a:ea typeface="Arial"/>
          <a:cs typeface="Arial"/>
          <a:sym typeface="Arial"/>
        </a:defRPr>
      </a:lvl2pPr>
      <a:lvl3pPr marL="792479" indent="-243840">
        <a:spcBef>
          <a:spcPts val="500"/>
        </a:spcBef>
        <a:buClr>
          <a:srgbClr val="93A299"/>
        </a:buClr>
        <a:buSzPct val="90000"/>
        <a:buFont typeface="Arial"/>
        <a:buChar char="•"/>
        <a:defRPr sz="2400">
          <a:solidFill>
            <a:srgbClr val="292934"/>
          </a:solidFill>
          <a:latin typeface="Arial"/>
          <a:ea typeface="Arial"/>
          <a:cs typeface="Arial"/>
          <a:sym typeface="Arial"/>
        </a:defRPr>
      </a:lvl3pPr>
      <a:lvl4pPr marL="1097279" indent="-274319">
        <a:spcBef>
          <a:spcPts val="500"/>
        </a:spcBef>
        <a:buClr>
          <a:srgbClr val="93A299"/>
        </a:buClr>
        <a:buSzPct val="100000"/>
        <a:buFont typeface="Arial"/>
        <a:buChar char="•"/>
        <a:defRPr sz="2400">
          <a:solidFill>
            <a:srgbClr val="292934"/>
          </a:solidFill>
          <a:latin typeface="Arial"/>
          <a:ea typeface="Arial"/>
          <a:cs typeface="Arial"/>
          <a:sym typeface="Arial"/>
        </a:defRPr>
      </a:lvl4pPr>
      <a:lvl5pPr marL="1286691" indent="-235131">
        <a:spcBef>
          <a:spcPts val="500"/>
        </a:spcBef>
        <a:buClr>
          <a:srgbClr val="93A299"/>
        </a:buClr>
        <a:buSzPct val="100000"/>
        <a:buFont typeface="Arial"/>
        <a:buChar char="•"/>
        <a:defRPr sz="2400">
          <a:solidFill>
            <a:srgbClr val="292934"/>
          </a:solidFill>
          <a:latin typeface="Arial"/>
          <a:ea typeface="Arial"/>
          <a:cs typeface="Arial"/>
          <a:sym typeface="Arial"/>
        </a:defRPr>
      </a:lvl5pPr>
      <a:lvl6pPr marL="1526344" indent="-337624">
        <a:spcBef>
          <a:spcPts val="500"/>
        </a:spcBef>
        <a:buClr>
          <a:srgbClr val="93A299"/>
        </a:buClr>
        <a:buSzPct val="100000"/>
        <a:buFont typeface="Arial"/>
        <a:buChar char="•"/>
        <a:defRPr sz="2400">
          <a:solidFill>
            <a:srgbClr val="292934"/>
          </a:solidFill>
          <a:latin typeface="Arial"/>
          <a:ea typeface="Arial"/>
          <a:cs typeface="Arial"/>
          <a:sym typeface="Arial"/>
        </a:defRPr>
      </a:lvl6pPr>
      <a:lvl7pPr marL="1709224" indent="-337624">
        <a:spcBef>
          <a:spcPts val="500"/>
        </a:spcBef>
        <a:buClr>
          <a:srgbClr val="93A299"/>
        </a:buClr>
        <a:buSzPct val="100000"/>
        <a:buFont typeface="Arial"/>
        <a:buChar char="•"/>
        <a:defRPr sz="2400">
          <a:solidFill>
            <a:srgbClr val="292934"/>
          </a:solidFill>
          <a:latin typeface="Arial"/>
          <a:ea typeface="Arial"/>
          <a:cs typeface="Arial"/>
          <a:sym typeface="Arial"/>
        </a:defRPr>
      </a:lvl7pPr>
      <a:lvl8pPr marL="1892104" indent="-337624">
        <a:spcBef>
          <a:spcPts val="500"/>
        </a:spcBef>
        <a:buClr>
          <a:srgbClr val="93A299"/>
        </a:buClr>
        <a:buSzPct val="100000"/>
        <a:buFont typeface="Arial"/>
        <a:buChar char="•"/>
        <a:defRPr sz="2400">
          <a:solidFill>
            <a:srgbClr val="292934"/>
          </a:solidFill>
          <a:latin typeface="Arial"/>
          <a:ea typeface="Arial"/>
          <a:cs typeface="Arial"/>
          <a:sym typeface="Arial"/>
        </a:defRPr>
      </a:lvl8pPr>
      <a:lvl9pPr marL="2074984" indent="-337624">
        <a:spcBef>
          <a:spcPts val="500"/>
        </a:spcBef>
        <a:buClr>
          <a:srgbClr val="93A299"/>
        </a:buClr>
        <a:buSzPct val="100000"/>
        <a:buFont typeface="Arial"/>
        <a:buChar char="•"/>
        <a:defRPr sz="2400">
          <a:solidFill>
            <a:srgbClr val="292934"/>
          </a:solidFill>
          <a:latin typeface="Arial"/>
          <a:ea typeface="Arial"/>
          <a:cs typeface="Arial"/>
          <a:sym typeface="Arial"/>
        </a:defRPr>
      </a:lvl9pPr>
    </p:bodyStyle>
    <p:otherStyle>
      <a:lvl1pPr defTabSz="457200">
        <a:defRPr sz="1400" b="1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 defTabSz="457200">
        <a:defRPr sz="1400" b="1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 defTabSz="457200">
        <a:defRPr sz="1400" b="1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 defTabSz="457200">
        <a:defRPr sz="1400" b="1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 defTabSz="457200">
        <a:defRPr sz="1400" b="1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 defTabSz="457200">
        <a:defRPr sz="1400" b="1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 defTabSz="457200">
        <a:defRPr sz="1400" b="1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 defTabSz="457200">
        <a:defRPr sz="1400" b="1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 defTabSz="457200">
        <a:defRPr sz="1400" b="1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title"/>
          </p:nvPr>
        </p:nvSpPr>
        <p:spPr>
          <a:xfrm>
            <a:off x="685800" y="1371600"/>
            <a:ext cx="7848600" cy="19272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defTabSz="694944">
              <a:defRPr sz="2736" spc="-76"/>
            </a:lvl1pPr>
          </a:lstStyle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2736" cap="all" spc="-76">
                <a:solidFill>
                  <a:srgbClr val="D2533C"/>
                </a:solidFill>
              </a:rPr>
              <a:t>differences in cytokine concentrations in maternal serum and umbilical cord blood may be related to placental transfer control mechanisms</a:t>
            </a:r>
          </a:p>
        </p:txBody>
      </p:sp>
      <p:sp>
        <p:nvSpPr>
          <p:cNvPr id="56" name="Shape 56"/>
          <p:cNvSpPr>
            <a:spLocks noGrp="1"/>
          </p:cNvSpPr>
          <p:nvPr>
            <p:ph type="body" idx="1"/>
          </p:nvPr>
        </p:nvSpPr>
        <p:spPr>
          <a:xfrm>
            <a:off x="685800" y="3522600"/>
            <a:ext cx="6400800" cy="1752601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defRPr sz="1800">
                <a:solidFill>
                  <a:srgbClr val="000000"/>
                </a:solidFill>
              </a:defRPr>
            </a:pPr>
            <a:r>
              <a:rPr sz="2200" b="1">
                <a:solidFill>
                  <a:srgbClr val="57576E"/>
                </a:solidFill>
              </a:rPr>
              <a:t>Estibalitz Laresgoiti-Servitje, MD MSc PhD</a:t>
            </a:r>
            <a:endParaRPr sz="2200">
              <a:solidFill>
                <a:srgbClr val="57576E"/>
              </a:solidFill>
            </a:endParaRPr>
          </a:p>
          <a:p>
            <a:pPr lvl="0">
              <a:lnSpc>
                <a:spcPct val="9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r>
              <a:rPr>
                <a:solidFill>
                  <a:srgbClr val="57576E"/>
                </a:solidFill>
              </a:rPr>
              <a:t>National Institute of Perinatology, Mexico</a:t>
            </a:r>
            <a:endParaRPr sz="2000">
              <a:solidFill>
                <a:srgbClr val="57576E"/>
              </a:solidFill>
            </a:endParaRPr>
          </a:p>
          <a:p>
            <a:pPr lvl="0">
              <a:lnSpc>
                <a:spcPct val="9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r>
              <a:rPr>
                <a:solidFill>
                  <a:srgbClr val="57576E"/>
                </a:solidFill>
              </a:rPr>
              <a:t>Tecnológico de Monterrey, Mexico</a:t>
            </a:r>
            <a:endParaRPr sz="2000">
              <a:solidFill>
                <a:srgbClr val="57576E"/>
              </a:solidFill>
            </a:endParaRPr>
          </a:p>
          <a:p>
            <a:pPr lvl="0">
              <a:lnSpc>
                <a:spcPct val="90000"/>
              </a:lnSpc>
              <a:defRPr sz="1800">
                <a:solidFill>
                  <a:srgbClr val="000000"/>
                </a:solidFill>
              </a:defRPr>
            </a:pPr>
            <a:endParaRPr sz="2000">
              <a:solidFill>
                <a:srgbClr val="57576E"/>
              </a:solidFill>
            </a:endParaRPr>
          </a:p>
          <a:p>
            <a:pPr lvl="0">
              <a:lnSpc>
                <a:spcPct val="9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r>
              <a:rPr>
                <a:solidFill>
                  <a:srgbClr val="57576E"/>
                </a:solidFill>
              </a:rPr>
              <a:t>IMMUNOLOGY SUMMIT 2015, Houston TX</a:t>
            </a:r>
          </a:p>
        </p:txBody>
      </p:sp>
      <p:pic>
        <p:nvPicPr>
          <p:cNvPr id="57" name="image2.png"/>
          <p:cNvPicPr/>
          <p:nvPr/>
        </p:nvPicPr>
        <p:blipFill>
          <a:blip r:embed="rId2">
            <a:extLst/>
          </a:blip>
          <a:srcRect t="56482"/>
          <a:stretch>
            <a:fillRect/>
          </a:stretch>
        </p:blipFill>
        <p:spPr>
          <a:xfrm>
            <a:off x="4651712" y="5999930"/>
            <a:ext cx="3210571" cy="770854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44297" y="5755016"/>
            <a:ext cx="3151380" cy="11029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/>
          </p:cNvSpPr>
          <p:nvPr>
            <p:ph type="title"/>
          </p:nvPr>
        </p:nvSpPr>
        <p:spPr>
          <a:xfrm>
            <a:off x="622300" y="392245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Introduction</a:t>
            </a:r>
          </a:p>
        </p:txBody>
      </p:sp>
      <p:sp>
        <p:nvSpPr>
          <p:cNvPr id="61" name="Shape 61"/>
          <p:cNvSpPr>
            <a:spLocks noGrp="1"/>
          </p:cNvSpPr>
          <p:nvPr>
            <p:ph type="body" idx="1"/>
          </p:nvPr>
        </p:nvSpPr>
        <p:spPr>
          <a:xfrm>
            <a:off x="533400" y="14478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2400">
              <a:solidFill>
                <a:srgbClr val="292934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Cytokine placental transfer is very important because some cytokines (especially IL-6) have been associated with fetal inflammatory response syndrome, which in term may condition adverse neurological outcomes.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Trans-placental passage of cytokines has also been thought  as a possible mechanism by which maternal asthma could increase asthma susceptibility in the newborn.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Recently, there is and increased interest regarding the role of maternal cytokines on immunologic and endocrine programming of the fetus.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Cytokine placental transfer </a:t>
            </a:r>
          </a:p>
        </p:txBody>
      </p:sp>
      <p:sp>
        <p:nvSpPr>
          <p:cNvPr id="64" name="Shape 6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2400">
              <a:solidFill>
                <a:srgbClr val="292934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400">
              <a:solidFill>
                <a:srgbClr val="292934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While some studies refer that pro inflammatory cytokines do not cross normal term placenta, other studies have shown that   trans-placental passage of certain cytokines occurs.</a:t>
            </a:r>
          </a:p>
          <a:p>
            <a:pPr marL="457200" lvl="1" indent="-182879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Not all cytokines are transferred equally.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Gestational age may affect cytokine trans-placental passage</a:t>
            </a:r>
          </a:p>
          <a:p>
            <a:pPr marL="457200" lvl="1" indent="-182879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Studies on this matter are still lacking.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xfrm>
            <a:off x="622300" y="392245"/>
            <a:ext cx="8229600" cy="1143001"/>
          </a:xfrm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Which cytokines?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idx="1"/>
          </p:nvPr>
        </p:nvSpPr>
        <p:spPr>
          <a:xfrm>
            <a:off x="499533" y="1397000"/>
            <a:ext cx="8229601" cy="5257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endParaRPr sz="2400">
              <a:solidFill>
                <a:srgbClr val="292934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TNF- alpha and IL-1 have minimal placental transfer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IL-4, IL-8 and IL-13 do not cross the placenta in detectable amounts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Transfer of IL-6 appears to be bidirectional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Studies in rats indicate that IL-6 permeability may be higher in mid-gestation compared to late pregnancy and may be potentially harmful to the fetus</a:t>
            </a:r>
          </a:p>
        </p:txBody>
      </p:sp>
      <p:pic>
        <p:nvPicPr>
          <p:cNvPr id="68" name="Screen Shot 2015-09-25 at 10.50.2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99158" y="5566375"/>
            <a:ext cx="2859149" cy="4808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Screen Shot 2015-09-28 at 7.49.26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07021" y="5044853"/>
            <a:ext cx="4111083" cy="523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Screen Shot 2015-09-28 at 7.50.25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3699" y="5990029"/>
            <a:ext cx="3759483" cy="573631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Screen Shot 2015-09-28 at 7.51.48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2957" y="5448305"/>
            <a:ext cx="3551343" cy="544099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Screen Shot 2015-09-28 at 7.51.32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019437" y="6060260"/>
            <a:ext cx="3412272" cy="5440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title"/>
          </p:nvPr>
        </p:nvSpPr>
        <p:spPr>
          <a:xfrm>
            <a:off x="507999" y="685800"/>
            <a:ext cx="8229601" cy="1143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539495">
              <a:defRPr sz="2359" spc="-58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2359" spc="-58">
                <a:solidFill>
                  <a:srgbClr val="D2533C"/>
                </a:solidFill>
              </a:rPr>
              <a:t>Maternal factors that could affect maternal cytokine concentrations and, potentially, placental transfer: maternal obesity</a:t>
            </a:r>
          </a:p>
        </p:txBody>
      </p:sp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546100" y="2454008"/>
            <a:ext cx="8229600" cy="52578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Maternal obesity has been linked to placental oxidative stress and inflammation (MAPK-JNK activation).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endParaRPr sz="2400">
              <a:solidFill>
                <a:srgbClr val="292934"/>
              </a:solidFill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It has also been related to an increased risk in asthma rates in the offspring, which may be promoted by immune system regulation early in life</a:t>
            </a:r>
          </a:p>
        </p:txBody>
      </p:sp>
      <p:sp>
        <p:nvSpPr>
          <p:cNvPr id="76" name="Shape 76"/>
          <p:cNvSpPr/>
          <p:nvPr/>
        </p:nvSpPr>
        <p:spPr>
          <a:xfrm>
            <a:off x="6113705" y="3197754"/>
            <a:ext cx="2353864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292934"/>
                </a:solidFill>
              </a:rPr>
              <a:t>Saben. Placenta 2014</a:t>
            </a:r>
          </a:p>
        </p:txBody>
      </p:sp>
      <p:sp>
        <p:nvSpPr>
          <p:cNvPr id="77" name="Shape 77"/>
          <p:cNvSpPr/>
          <p:nvPr/>
        </p:nvSpPr>
        <p:spPr>
          <a:xfrm>
            <a:off x="4433072" y="4824235"/>
            <a:ext cx="4551013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292934"/>
                </a:solidFill>
              </a:rPr>
              <a:t>Rizzo. Paediatric Respiratory Reviews 2015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841247">
              <a:defRPr sz="3680" spc="-92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3680" spc="-92">
                <a:solidFill>
                  <a:srgbClr val="D2533C"/>
                </a:solidFill>
              </a:rPr>
              <a:t>Placental factors that could affect cytokine transfer</a:t>
            </a:r>
          </a:p>
        </p:txBody>
      </p:sp>
      <p:sp>
        <p:nvSpPr>
          <p:cNvPr id="80" name="Shape 80"/>
          <p:cNvSpPr>
            <a:spLocks noGrp="1"/>
          </p:cNvSpPr>
          <p:nvPr>
            <p:ph type="body" idx="1"/>
          </p:nvPr>
        </p:nvSpPr>
        <p:spPr>
          <a:xfrm>
            <a:off x="546100" y="2454008"/>
            <a:ext cx="8229600" cy="52578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Damaged placentas may be permeable to cytokines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In order to decrease the probability of altered cytokine permeability, only patients with normal pregnancies and no  placental disorders were included in this study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Objectives</a:t>
            </a:r>
          </a:p>
        </p:txBody>
      </p:sp>
      <p:sp>
        <p:nvSpPr>
          <p:cNvPr id="83" name="Shape 83"/>
          <p:cNvSpPr>
            <a:spLocks noGrp="1"/>
          </p:cNvSpPr>
          <p:nvPr>
            <p:ph type="body" idx="1"/>
          </p:nvPr>
        </p:nvSpPr>
        <p:spPr>
          <a:xfrm>
            <a:off x="508000" y="1336039"/>
            <a:ext cx="8229600" cy="487680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06805" lvl="0" indent="-306805" defTabSz="525779">
              <a:spcBef>
                <a:spcPts val="2100"/>
              </a:spcBef>
              <a:buClrTx/>
              <a:buSzPct val="100000"/>
              <a:buFontTx/>
              <a:defRPr sz="1800">
                <a:solidFill>
                  <a:srgbClr val="000000"/>
                </a:solidFill>
              </a:defRPr>
            </a:pPr>
            <a:endParaRPr sz="2700">
              <a:solidFill>
                <a:srgbClr val="414141"/>
              </a:solidFill>
            </a:endParaRPr>
          </a:p>
          <a:p>
            <a:pPr marL="306805" lvl="0" indent="-306805" defTabSz="525779">
              <a:spcBef>
                <a:spcPts val="2100"/>
              </a:spcBef>
              <a:buClrTx/>
              <a:buSzPct val="100000"/>
              <a:buFontTx/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14141"/>
                </a:solidFill>
              </a:rPr>
              <a:t>Evaluate differences in cytokine concentrations between maternal serum samples and umbilical cord samples </a:t>
            </a:r>
          </a:p>
          <a:p>
            <a:pPr marL="306805" lvl="0" indent="-306805" defTabSz="525779">
              <a:spcBef>
                <a:spcPts val="2100"/>
              </a:spcBef>
              <a:buClrTx/>
              <a:buSzPct val="100000"/>
              <a:buFontTx/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14141"/>
                </a:solidFill>
              </a:rPr>
              <a:t>Evaluate differences in serum cytokine concentrations  between  normal weight and overweight mothers </a:t>
            </a:r>
          </a:p>
          <a:p>
            <a:pPr marL="306805" lvl="0" indent="-306805" defTabSz="525779">
              <a:spcBef>
                <a:spcPts val="2100"/>
              </a:spcBef>
              <a:buClrTx/>
              <a:buSzPct val="100000"/>
              <a:buFontTx/>
              <a:defRPr sz="1800">
                <a:solidFill>
                  <a:srgbClr val="000000"/>
                </a:solidFill>
              </a:defRPr>
            </a:pPr>
            <a:r>
              <a:rPr sz="2700">
                <a:solidFill>
                  <a:srgbClr val="414141"/>
                </a:solidFill>
              </a:rPr>
              <a:t>Evaluate differences in cytokine concentrations in babies born from normal weight and overweight mothers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3600" spc="-100">
                <a:solidFill>
                  <a:srgbClr val="D2533C"/>
                </a:solidFill>
              </a:rPr>
              <a:t>Methods</a:t>
            </a:r>
          </a:p>
        </p:txBody>
      </p:sp>
      <p:sp>
        <p:nvSpPr>
          <p:cNvPr id="86" name="Shape 86"/>
          <p:cNvSpPr>
            <a:spLocks noGrp="1"/>
          </p:cNvSpPr>
          <p:nvPr>
            <p:ph type="body" idx="1"/>
          </p:nvPr>
        </p:nvSpPr>
        <p:spPr>
          <a:xfrm>
            <a:off x="571500" y="1793239"/>
            <a:ext cx="8229600" cy="4505761"/>
          </a:xfrm>
          <a:prstGeom prst="rect">
            <a:avLst/>
          </a:prstGeom>
        </p:spPr>
        <p:txBody>
          <a:bodyPr/>
          <a:lstStyle/>
          <a:p>
            <a:pPr marL="210552" marR="331470" lvl="0" indent="-210552" defTabSz="457200">
              <a:spcBef>
                <a:spcPts val="0"/>
              </a:spcBef>
              <a:buClrTx/>
              <a:buSzPct val="100000"/>
              <a:buFontTx/>
              <a:defRPr sz="1800">
                <a:solidFill>
                  <a:srgbClr val="000000"/>
                </a:solidFill>
              </a:defRPr>
            </a:pPr>
            <a:r>
              <a:rPr sz="2100"/>
              <a:t>Thirty-four pregnant women were included in this study after being admitted at the Labor and Delivery Unit of the National Institute of Perinatology.</a:t>
            </a:r>
          </a:p>
          <a:p>
            <a:pPr marL="210552" marR="331470" lvl="0" indent="-210552" defTabSz="457200">
              <a:spcBef>
                <a:spcPts val="0"/>
              </a:spcBef>
              <a:buClrTx/>
              <a:buSzPct val="100000"/>
              <a:buFontTx/>
              <a:defRPr sz="1800">
                <a:solidFill>
                  <a:srgbClr val="000000"/>
                </a:solidFill>
              </a:defRPr>
            </a:pPr>
            <a:r>
              <a:rPr sz="2100"/>
              <a:t>All participants had single non-complicated pregnancies and did not receive any medication during the 3 weeks prior to pregnancy termination. Immediately after delivery, maternal blood was obtained by venipuncture and fetal blood was obtained from the umbilical artery.</a:t>
            </a:r>
          </a:p>
          <a:p>
            <a:pPr marL="210552" marR="331470" lvl="0" indent="-210552" defTabSz="457200">
              <a:spcBef>
                <a:spcPts val="0"/>
              </a:spcBef>
              <a:buClrTx/>
              <a:buSzPct val="100000"/>
              <a:buFontTx/>
              <a:defRPr sz="1800">
                <a:solidFill>
                  <a:srgbClr val="000000"/>
                </a:solidFill>
              </a:defRPr>
            </a:pPr>
            <a:r>
              <a:rPr sz="2100"/>
              <a:t> Clinical and demographic data was obtained from clinical records.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3600" spc="-100">
                <a:solidFill>
                  <a:srgbClr val="D2533C"/>
                </a:solidFill>
              </a:rPr>
              <a:t>Methods</a:t>
            </a:r>
          </a:p>
        </p:txBody>
      </p:sp>
      <p:sp>
        <p:nvSpPr>
          <p:cNvPr id="89" name="Shape 89"/>
          <p:cNvSpPr>
            <a:spLocks noGrp="1"/>
          </p:cNvSpPr>
          <p:nvPr>
            <p:ph type="body" idx="1"/>
          </p:nvPr>
        </p:nvSpPr>
        <p:spPr>
          <a:xfrm>
            <a:off x="330200" y="1691639"/>
            <a:ext cx="8229600" cy="1224448"/>
          </a:xfrm>
          <a:prstGeom prst="rect">
            <a:avLst/>
          </a:prstGeom>
        </p:spPr>
        <p:txBody>
          <a:bodyPr/>
          <a:lstStyle>
            <a:lvl1pPr marL="210552" marR="331470" indent="-210552" defTabSz="457200">
              <a:spcBef>
                <a:spcPts val="0"/>
              </a:spcBef>
              <a:buClrTx/>
              <a:buSzPct val="100000"/>
              <a:buFontTx/>
              <a:defRPr sz="2100">
                <a:solidFill>
                  <a:srgbClr val="000000"/>
                </a:solidFill>
              </a:defRPr>
            </a:lvl1pPr>
          </a:lstStyle>
          <a:p>
            <a:pPr lvl="0">
              <a:defRPr sz="1800"/>
            </a:pPr>
            <a:r>
              <a:rPr sz="2100"/>
              <a:t>Cytokine concentrations were measured in maternal and umbilical blood serum samples using a 27 plex-panel cytokine assay from Bio-Plex (BioRad).</a:t>
            </a:r>
          </a:p>
        </p:txBody>
      </p:sp>
      <p:sp>
        <p:nvSpPr>
          <p:cNvPr id="90" name="Shape 90"/>
          <p:cNvSpPr/>
          <p:nvPr/>
        </p:nvSpPr>
        <p:spPr>
          <a:xfrm>
            <a:off x="1600972" y="2855126"/>
            <a:ext cx="1924028" cy="3640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IL1B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IL-1Ra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IL-2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IL-4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IL-5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IL-6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IL-7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IL-8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IL-9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IL-10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IL-12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IL-13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IL-15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IL-17</a:t>
            </a:r>
          </a:p>
        </p:txBody>
      </p:sp>
      <p:sp>
        <p:nvSpPr>
          <p:cNvPr id="91" name="Shape 91"/>
          <p:cNvSpPr/>
          <p:nvPr/>
        </p:nvSpPr>
        <p:spPr>
          <a:xfrm>
            <a:off x="4293372" y="3015992"/>
            <a:ext cx="2666564" cy="3082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PDGF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Eotaxin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FGF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G-CSF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GM-CSF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IFN-gamma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IP-10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MCP-1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MIP-1a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MIP-1b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RANTES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TNF-alpha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VEGF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/>
          </p:nvPr>
        </p:nvSpPr>
        <p:spPr>
          <a:xfrm>
            <a:off x="656166" y="275166"/>
            <a:ext cx="6711802" cy="688877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3600" spc="-100">
                <a:solidFill>
                  <a:srgbClr val="D2533C"/>
                </a:solidFill>
              </a:rPr>
              <a:t>Results </a:t>
            </a:r>
          </a:p>
        </p:txBody>
      </p:sp>
      <p:graphicFrame>
        <p:nvGraphicFramePr>
          <p:cNvPr id="94" name="Table 94"/>
          <p:cNvGraphicFramePr/>
          <p:nvPr>
            <p:extLst>
              <p:ext uri="{D42A27DB-BD31-4B8C-83A1-F6EECF244321}">
                <p14:modId xmlns:p14="http://schemas.microsoft.com/office/powerpoint/2010/main" val="1835692548"/>
              </p:ext>
            </p:extLst>
          </p:nvPr>
        </p:nvGraphicFramePr>
        <p:xfrm>
          <a:off x="2640654" y="275167"/>
          <a:ext cx="6384790" cy="6582834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1016358"/>
                <a:gridCol w="1387548"/>
                <a:gridCol w="1669618"/>
                <a:gridCol w="1293377"/>
                <a:gridCol w="1017889"/>
              </a:tblGrid>
              <a:tr h="837437">
                <a:tc>
                  <a:txBody>
                    <a:bodyPr/>
                    <a:lstStyle/>
                    <a:p>
                      <a:pPr lvl="0" defTabSz="914400">
                        <a:defRPr sz="1800"/>
                      </a:pPr>
                      <a:endParaRPr/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Maternal 
sample
Mean (SD)
n=34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Umbilical cord
sample 
Mean (SD)
n=34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Mean 
Differences
(CI 95%)*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endParaRPr sz="900" b="1" i="1">
                        <a:solidFill>
                          <a:srgbClr val="292934"/>
                        </a:solidFill>
                      </a:endParaRPr>
                    </a:p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 i="1">
                          <a:solidFill>
                            <a:srgbClr val="292934"/>
                          </a:solidFill>
                        </a:rPr>
                        <a:t>p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418718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PDGF
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748.24 (644.7)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1290.2 (834.5)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-542.04
(-884.6, -199.4)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0.003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418718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IL-1RA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152.56 (76.4)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104.96 (48.4)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47.60
(14.39, 80.82)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0.006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314039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IL-4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2.89 (1.6)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3.66 (1.5)
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-0.769
(-1.51, -0.02)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0.045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418718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IL-6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10.17 (4.9)
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5.41 (2.33)
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4.75
(2.96, 6.55)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0.000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418718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IL-7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4.05 (1.83)
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15.26 (14.1)
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-11.21
(-16.31, -6.11)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0.000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314039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IL-12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0.25 (0.42)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1.84 (2.5)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-1.59
(-2.47, -0.72)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0.001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314039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IL-13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3.64 (2.61)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2.64 (1.40)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1.00
(0.03, 1.97)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0.043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314039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IL-17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1.00 (1.45)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4.09 (4.57)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-3.09
(-4.75, -1.42)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0.001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412729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Eotaxina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5.22 (9.89)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83.37 (80.2)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-78.15
(-105.4, -50.88)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0.000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418718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GCSF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37.85 (15.56)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63.92 (35.1)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-26.06
(-40.44, -11.69)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0.001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418718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GMCSF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0.773 (1.06)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63.92 (35.14)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-32.26
(-43.17, -21.36)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0.000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418718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IP-10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992.6 (368.7)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531.65 (231.2)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460.95
(314.04, 607.88)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0.000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412729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MCAF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9.82 (4.85)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33.44 (24.47)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-23.61
(-31.71, -15.51)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0.000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418718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RANTES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1532.9 (362.0)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3872.4 (2959.8)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-2339.43
(-3349, -1329)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0.000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314039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VEGF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0.89 (1.11)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8.02 (6.41)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-7.12
(-9.40, -4.84)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r" defTabSz="914400">
                        <a:tabLst>
                          <a:tab pos="3860800" algn="l"/>
                          <a:tab pos="4165600" algn="l"/>
                        </a:tabLst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dirty="0">
                          <a:solidFill>
                            <a:srgbClr val="292934"/>
                          </a:solidFill>
                        </a:rPr>
                        <a:t>0.000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95" name="Shape 95"/>
          <p:cNvSpPr/>
          <p:nvPr/>
        </p:nvSpPr>
        <p:spPr>
          <a:xfrm>
            <a:off x="428338" y="1094669"/>
            <a:ext cx="2330871" cy="1150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292934"/>
                </a:solidFill>
              </a:rPr>
              <a:t>Differences between maternal and newborn cytokines (pg/ml)</a:t>
            </a:r>
          </a:p>
        </p:txBody>
      </p:sp>
      <p:sp>
        <p:nvSpPr>
          <p:cNvPr id="96" name="Shape 96"/>
          <p:cNvSpPr/>
          <p:nvPr/>
        </p:nvSpPr>
        <p:spPr>
          <a:xfrm>
            <a:off x="0" y="6352469"/>
            <a:ext cx="2406773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 dirty="0">
                <a:solidFill>
                  <a:srgbClr val="292934"/>
                </a:solidFill>
              </a:rPr>
              <a:t>Paired-samples student t test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Results</a:t>
            </a:r>
          </a:p>
        </p:txBody>
      </p:sp>
      <p:sp>
        <p:nvSpPr>
          <p:cNvPr id="99" name="Shape 99"/>
          <p:cNvSpPr/>
          <p:nvPr/>
        </p:nvSpPr>
        <p:spPr>
          <a:xfrm>
            <a:off x="2464572" y="2948259"/>
            <a:ext cx="1924028" cy="2116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IL1B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IL-2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IL-5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IL-8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IL-9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IL-10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il-15</a:t>
            </a:r>
          </a:p>
        </p:txBody>
      </p:sp>
      <p:sp>
        <p:nvSpPr>
          <p:cNvPr id="100" name="Shape 100"/>
          <p:cNvSpPr/>
          <p:nvPr/>
        </p:nvSpPr>
        <p:spPr>
          <a:xfrm>
            <a:off x="4632038" y="2821259"/>
            <a:ext cx="2666565" cy="13552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FGF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IFN-gamma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MIP-1a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MIP-1b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500"/>
              <a:t>TNF-alpha</a:t>
            </a:r>
          </a:p>
        </p:txBody>
      </p:sp>
      <p:sp>
        <p:nvSpPr>
          <p:cNvPr id="101" name="Shape 101"/>
          <p:cNvSpPr/>
          <p:nvPr/>
        </p:nvSpPr>
        <p:spPr>
          <a:xfrm>
            <a:off x="432572" y="1748818"/>
            <a:ext cx="7987678" cy="1101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400">
                <a:solidFill>
                  <a:srgbClr val="292934"/>
                </a:solidFill>
              </a:rPr>
              <a:t>Paired-samples student t test </a:t>
            </a:r>
          </a:p>
          <a:p>
            <a:pPr lvl="0">
              <a:defRPr>
                <a:solidFill>
                  <a:srgbClr val="000000"/>
                </a:solidFill>
              </a:defRPr>
            </a:pPr>
            <a:endParaRPr sz="1400">
              <a:solidFill>
                <a:srgbClr val="292934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400">
                <a:solidFill>
                  <a:srgbClr val="292934"/>
                </a:solidFill>
              </a:rPr>
              <a:t>No significant differences were found for theses cytokines between maternal and newborn samples:</a:t>
            </a:r>
          </a:p>
          <a:p>
            <a:pPr lvl="0">
              <a:defRPr>
                <a:solidFill>
                  <a:srgbClr val="000000"/>
                </a:solidFill>
              </a:defRPr>
            </a:pPr>
            <a:endParaRPr sz="1400">
              <a:solidFill>
                <a:srgbClr val="29293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Results</a:t>
            </a:r>
          </a:p>
        </p:txBody>
      </p:sp>
      <p:sp>
        <p:nvSpPr>
          <p:cNvPr id="104" name="Shape 104"/>
          <p:cNvSpPr/>
          <p:nvPr/>
        </p:nvSpPr>
        <p:spPr>
          <a:xfrm>
            <a:off x="229372" y="2558792"/>
            <a:ext cx="5095952" cy="1862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331470" lvl="1" indent="228600">
              <a:defRPr>
                <a:solidFill>
                  <a:srgbClr val="000000"/>
                </a:solidFill>
              </a:defRPr>
            </a:pPr>
            <a:r>
              <a:rPr sz="1700"/>
              <a:t>Higher concentration in maternal serum compared to newborn</a:t>
            </a:r>
          </a:p>
          <a:p>
            <a:pPr marR="331470" lvl="0">
              <a:defRPr>
                <a:solidFill>
                  <a:srgbClr val="000000"/>
                </a:solidFill>
              </a:defRPr>
            </a:pPr>
            <a:endParaRPr sz="1700"/>
          </a:p>
          <a:p>
            <a:pPr marL="170447" marR="331470" lvl="0" indent="-170447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IL-1Ra (IL-1 receptor antagonist)</a:t>
            </a:r>
          </a:p>
          <a:p>
            <a:pPr marL="170447" marR="331470" lvl="0" indent="-170447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IL-6</a:t>
            </a:r>
          </a:p>
          <a:p>
            <a:pPr marL="170447" marR="331470" lvl="0" indent="-170447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IL-13</a:t>
            </a:r>
          </a:p>
          <a:p>
            <a:pPr marL="170447" marR="331470" lvl="0" indent="-170447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IP-10 (Interferon-gamma inducible protein 10)</a:t>
            </a:r>
          </a:p>
        </p:txBody>
      </p:sp>
      <p:sp>
        <p:nvSpPr>
          <p:cNvPr id="105" name="Shape 105"/>
          <p:cNvSpPr/>
          <p:nvPr/>
        </p:nvSpPr>
        <p:spPr>
          <a:xfrm>
            <a:off x="432572" y="1748818"/>
            <a:ext cx="2406772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endParaRPr sz="1400">
              <a:solidFill>
                <a:srgbClr val="292934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400">
                <a:solidFill>
                  <a:srgbClr val="292934"/>
                </a:solidFill>
              </a:rPr>
              <a:t>Paired-samples student t test</a:t>
            </a:r>
          </a:p>
        </p:txBody>
      </p:sp>
      <p:sp>
        <p:nvSpPr>
          <p:cNvPr id="106" name="Shape 106"/>
          <p:cNvSpPr/>
          <p:nvPr/>
        </p:nvSpPr>
        <p:spPr>
          <a:xfrm>
            <a:off x="5563372" y="1475059"/>
            <a:ext cx="2806578" cy="3640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331470" lvl="1" indent="228600">
              <a:defRPr>
                <a:solidFill>
                  <a:srgbClr val="000000"/>
                </a:solidFill>
              </a:defRPr>
            </a:pPr>
            <a:r>
              <a:rPr sz="1700"/>
              <a:t>Lower concentration in maternal serum compared to newborn</a:t>
            </a:r>
          </a:p>
          <a:p>
            <a:pPr marL="501315" marR="331470" lvl="1" indent="-120315">
              <a:buSzPct val="100000"/>
              <a:buChar char="•"/>
              <a:defRPr>
                <a:solidFill>
                  <a:srgbClr val="000000"/>
                </a:solidFill>
              </a:defRPr>
            </a:pPr>
            <a:endParaRPr sz="1700"/>
          </a:p>
          <a:p>
            <a:pPr marL="170447" marR="331470" lvl="0" indent="-170447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PDGF</a:t>
            </a:r>
          </a:p>
          <a:p>
            <a:pPr marL="170447" marR="331470" lvl="0" indent="-170447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IL-4</a:t>
            </a:r>
          </a:p>
          <a:p>
            <a:pPr marL="170447" marR="331470" lvl="0" indent="-170447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IL-7</a:t>
            </a:r>
          </a:p>
          <a:p>
            <a:pPr marL="170447" marR="331470" lvl="0" indent="-170447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IL-12 (p70)</a:t>
            </a:r>
          </a:p>
          <a:p>
            <a:pPr marL="170447" marR="331470" lvl="0" indent="-170447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IL-17</a:t>
            </a:r>
          </a:p>
          <a:p>
            <a:pPr marL="170447" marR="331470" lvl="0" indent="-170447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EOTAXIN</a:t>
            </a:r>
          </a:p>
          <a:p>
            <a:pPr marL="170447" marR="331470" lvl="0" indent="-170447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G-CSF</a:t>
            </a:r>
          </a:p>
          <a:p>
            <a:pPr marL="170447" marR="331470" lvl="0" indent="-170447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GM-CSF</a:t>
            </a:r>
          </a:p>
          <a:p>
            <a:pPr marL="170447" marR="331470" lvl="0" indent="-170447">
              <a:buSzPct val="100000"/>
              <a:buChar char="•"/>
              <a:defRPr>
                <a:solidFill>
                  <a:srgbClr val="000000"/>
                </a:solidFill>
              </a:defRPr>
            </a:pPr>
            <a:r>
              <a:rPr sz="1700"/>
              <a:t>MCAF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title"/>
          </p:nvPr>
        </p:nvSpPr>
        <p:spPr>
          <a:xfrm>
            <a:off x="0" y="433869"/>
            <a:ext cx="6711802" cy="688876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3600" spc="-100" dirty="0">
                <a:solidFill>
                  <a:srgbClr val="D2533C"/>
                </a:solidFill>
              </a:rPr>
              <a:t>Results</a:t>
            </a:r>
          </a:p>
        </p:txBody>
      </p:sp>
      <p:sp>
        <p:nvSpPr>
          <p:cNvPr id="109" name="Shape 109"/>
          <p:cNvSpPr/>
          <p:nvPr/>
        </p:nvSpPr>
        <p:spPr>
          <a:xfrm>
            <a:off x="191272" y="1509535"/>
            <a:ext cx="1364082" cy="17112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rgbClr val="292934"/>
                </a:solidFill>
              </a:rPr>
              <a:t>Differences between maternal and newborn cytokines, considering pre-gestational BMI (pg/ml)</a:t>
            </a:r>
          </a:p>
        </p:txBody>
      </p:sp>
      <p:sp>
        <p:nvSpPr>
          <p:cNvPr id="110" name="Shape 110"/>
          <p:cNvSpPr/>
          <p:nvPr/>
        </p:nvSpPr>
        <p:spPr>
          <a:xfrm>
            <a:off x="110838" y="5776735"/>
            <a:ext cx="1445331" cy="925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000">
                <a:solidFill>
                  <a:srgbClr val="292934"/>
                </a:solidFill>
              </a:rPr>
              <a:t>Paired-samples t test</a:t>
            </a:r>
          </a:p>
          <a:p>
            <a:pPr lvl="0">
              <a:defRPr>
                <a:solidFill>
                  <a:srgbClr val="000000"/>
                </a:solidFill>
              </a:defRPr>
            </a:pPr>
            <a:endParaRPr sz="1000">
              <a:solidFill>
                <a:srgbClr val="292934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000">
                <a:solidFill>
                  <a:srgbClr val="292934"/>
                </a:solidFill>
              </a:rPr>
              <a:t>†Mothers compared to </a:t>
            </a: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000">
                <a:solidFill>
                  <a:srgbClr val="292934"/>
                </a:solidFill>
              </a:rPr>
              <a:t>newborns</a:t>
            </a:r>
          </a:p>
          <a:p>
            <a:pPr lvl="0">
              <a:defRPr>
                <a:solidFill>
                  <a:srgbClr val="000000"/>
                </a:solidFill>
              </a:defRPr>
            </a:pPr>
            <a:endParaRPr sz="1000">
              <a:solidFill>
                <a:srgbClr val="292934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000">
                <a:solidFill>
                  <a:srgbClr val="292934"/>
                </a:solidFill>
              </a:rPr>
              <a:t>*p&lt;0.05</a:t>
            </a:r>
          </a:p>
        </p:txBody>
      </p:sp>
      <p:graphicFrame>
        <p:nvGraphicFramePr>
          <p:cNvPr id="111" name="Table 111"/>
          <p:cNvGraphicFramePr/>
          <p:nvPr>
            <p:extLst>
              <p:ext uri="{D42A27DB-BD31-4B8C-83A1-F6EECF244321}">
                <p14:modId xmlns:p14="http://schemas.microsoft.com/office/powerpoint/2010/main" val="4234298699"/>
              </p:ext>
            </p:extLst>
          </p:nvPr>
        </p:nvGraphicFramePr>
        <p:xfrm>
          <a:off x="1556169" y="778307"/>
          <a:ext cx="7459859" cy="5927658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987053"/>
                <a:gridCol w="1236617"/>
                <a:gridCol w="1123614"/>
                <a:gridCol w="1439443"/>
                <a:gridCol w="1370867"/>
                <a:gridCol w="1302265"/>
              </a:tblGrid>
              <a:tr h="244399">
                <a:tc rowSpan="3"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
Plasmatic 
levels
(pg/mL)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 rowSpan="3"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
Maternal 
sample
Mean (SD)
n=34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 rowSpan="3"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
Umbilical cord
sample 
Mean (SD)
n=34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 rowSpan="3"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
Mean 
Differences
(CI 95%)*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 dirty="0">
                          <a:solidFill>
                            <a:srgbClr val="292934"/>
                          </a:solidFill>
                        </a:rPr>
                        <a:t>According Maternal BMI
Maternal blood vs cord blood samples
Mean differences (CI 95%)†
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7582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9017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BMI&gt;25
Pregestational
n=20 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BMI≤25
Pregestational
n= 14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PDGF
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748.24 (644.7)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1290.2 (834.5)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-542.04
(-884.6, -199.4)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-255.1
(-714, 204)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-951*
(-1446, -457)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IL-1RA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152.56 (76.4)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104.96 (48.4)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47.60
(14.39, 80.82)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51.38*
(4.45, 98.3)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42.2
(-10.2, 94.6)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IL-4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2.89 (1.6)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3.66 (1.5)
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-0.769
(-1.51, -0.02)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-0.29
(-1.29,0.70)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-1.45*
(-2.63, 0.27)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IL-6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10.17 (4.9)
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5.41 (2.33)
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4.75
(2.96, 6.55)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3.58*
(1.4, 5.7)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6.43*
(3.23, 9.63)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IL-7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4.05 (1.83)
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15.26 (14.1)
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-11.21
(-16.31, -6.11)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-11.1*
(-18.0, -4.2)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-11.32*
(-19.9, -2.71)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IL-10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1.55 (0.60)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1.39 (0.53)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0.15
(-0-11, 0.43)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0.05
(-0.37, 0.4)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0.31
(-0.04, 0.66)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IL-12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0.25 (0.42)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1.84 (2.5)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-1.59
(-2.47, -0.72)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-1.6*
(-3.0, -0.2)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-1.49*
(-2.55, -0.43)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IL-17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1.00 (1.45)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4.09 (4.57)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-3.09
(-4.75, -1.42)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-2.7*
(-4.9, -0.5)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-3.60*
(-6.44, -0.76)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Eotaxina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5.22 (9.89)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83.37 (80.2)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-78.15
(-105.4, -50.88)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-80.1*
(-120, -39.6)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-75.35*
(-114.4, -36.3)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FGF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0.774 (3.84)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1.38 (1.94)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-0.61
(-2.18, 0.95)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0.26
(-2.3, 2.8)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-1.85*
(-3.03, -0.68)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GCSF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37.85 (15.56)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63.92 (35.1)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-26.06
(-40.44, -11.69)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-19.8
(-39, 0.36)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-35.02*
(-56.9, -13.0)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GMCSF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0.773 (1.06)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63.92 (35.14)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-32.26
(-43.17, -21.36)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-31.6*
(-45.9, -17.2)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-33.22*
(-52.4, -13.9)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IFN</a:t>
                      </a:r>
                      <a:r>
                        <a:rPr sz="900">
                          <a:solidFill>
                            <a:srgbClr val="292934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 γ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88.85 (38.6)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73.48 (32.13)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15.37
(-0.82, 31.56)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25.4*
(2.6, 48.2)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1.04
(-22.2, 24.3)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304099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IP-10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992.6 (368.7)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531.65 (231.2)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460.95
(314.04, 607.88)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 dirty="0">
                          <a:solidFill>
                            <a:srgbClr val="292934"/>
                          </a:solidFill>
                        </a:rPr>
                        <a:t>515.1*
(295, 734)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383.5*
(184, 582)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MCAF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9.82 (4.85)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33.44 (24.47)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-23.61
(-31.71, -15.51)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-24.7*
(-36.9, -12.5)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-21.9*
(-33.1, -10.8)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RANTES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1532.9 (362.0)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3872.4 (2959.8)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-2339.43
(-3349, -1329)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-2358.6*
(-3789, -927)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-2311*
(-3903, -720)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TNF</a:t>
                      </a:r>
                      <a:r>
                        <a:rPr sz="900">
                          <a:solidFill>
                            <a:srgbClr val="292934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α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5.87 (6.43)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8.78 (7.9)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-2.90
(-6.37, 0.57)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-3.1
(-8.0, 1.7)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-2.55*
(-12.18, -5.64)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260114"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VEGF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dirty="0">
                          <a:solidFill>
                            <a:srgbClr val="292934"/>
                          </a:solidFill>
                        </a:rPr>
                        <a:t>0.89 (1.11)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solidFill>
                            <a:srgbClr val="292934"/>
                          </a:solidFill>
                        </a:rPr>
                        <a:t>8.02 (6.41)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-7.12
(-9.40, -4.84)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>
                          <a:solidFill>
                            <a:srgbClr val="292934"/>
                          </a:solidFill>
                        </a:rPr>
                        <a:t>-5.8*
(-9.1, -2.6)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R="331470" lvl="0" algn="ctr" defTabSz="914400">
                        <a:defRPr sz="1800" b="0" i="0">
                          <a:solidFill>
                            <a:srgbClr val="000000"/>
                          </a:solidFill>
                        </a:defRPr>
                      </a:pPr>
                      <a:r>
                        <a:rPr sz="900" b="1" dirty="0">
                          <a:solidFill>
                            <a:srgbClr val="292934"/>
                          </a:solidFill>
                        </a:rPr>
                        <a:t>-8.91*
(-12.1, -5.64)</a:t>
                      </a:r>
                    </a:p>
                  </a:txBody>
                  <a:tcPr marL="63500" marR="63500" marT="0" marB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12" name="Shape 112"/>
          <p:cNvSpPr/>
          <p:nvPr/>
        </p:nvSpPr>
        <p:spPr>
          <a:xfrm>
            <a:off x="2557877" y="778308"/>
            <a:ext cx="3764162" cy="5927658"/>
          </a:xfrm>
          <a:prstGeom prst="rect">
            <a:avLst/>
          </a:prstGeom>
          <a:solidFill>
            <a:srgbClr val="FFFFFF"/>
          </a:solidFill>
          <a:ln w="26425">
            <a:solidFill>
              <a:srgbClr val="93A299"/>
            </a:solidFill>
          </a:ln>
          <a:effectLst>
            <a:outerShdw blurRad="38100" dist="25400" dir="2700000" rotWithShape="0">
              <a:srgbClr val="000000">
                <a:alpha val="60000"/>
              </a:srgbClr>
            </a:outerShdw>
          </a:effectLst>
        </p:spPr>
        <p:txBody>
          <a:bodyPr lIns="45719" rIns="45719" anchor="ctr"/>
          <a:lstStyle/>
          <a:p>
            <a:pPr lvl="0"/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1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438" y="279400"/>
            <a:ext cx="3921494" cy="3142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94913" y="270711"/>
            <a:ext cx="3921495" cy="31421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pasted-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14438" y="3529990"/>
            <a:ext cx="3921495" cy="31421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pasted-imag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94912" y="3528037"/>
            <a:ext cx="3921495" cy="31421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/>
          </p:cNvSpPr>
          <p:nvPr>
            <p:ph type="sldNum" sz="quarter" idx="2"/>
          </p:nvPr>
        </p:nvSpPr>
        <p:spPr>
          <a:xfrm>
            <a:off x="7865533" y="4949135"/>
            <a:ext cx="1066801" cy="28882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fld id="{86CB4B4D-7CA3-9044-876B-883B54F8677D}" type="slidenum">
              <a:rPr sz="1400" b="1">
                <a:solidFill>
                  <a:srgbClr val="FFFFFF"/>
                </a:solidFill>
              </a:rPr>
              <a:t>15</a:t>
            </a:fld>
            <a:endParaRPr sz="1400" b="1">
              <a:solidFill>
                <a:srgbClr val="FFFFFF"/>
              </a:solidFill>
            </a:endParaRPr>
          </a:p>
        </p:txBody>
      </p:sp>
      <p:pic>
        <p:nvPicPr>
          <p:cNvPr id="121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7977" y="140708"/>
            <a:ext cx="4018766" cy="32201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29635" y="144532"/>
            <a:ext cx="4018766" cy="32201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pasted-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6883" y="3467053"/>
            <a:ext cx="4018767" cy="32201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pasted-imag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734983" y="3481161"/>
            <a:ext cx="4002800" cy="32073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sldNum" sz="quarter" idx="2"/>
          </p:nvPr>
        </p:nvSpPr>
        <p:spPr>
          <a:xfrm>
            <a:off x="7620000" y="28992"/>
            <a:ext cx="1066800" cy="3077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endParaRPr sz="1400" b="1" dirty="0">
              <a:solidFill>
                <a:srgbClr val="FFFFFF"/>
              </a:solidFill>
            </a:endParaRPr>
          </a:p>
        </p:txBody>
      </p:sp>
      <p:pic>
        <p:nvPicPr>
          <p:cNvPr id="127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96663" y="2155338"/>
            <a:ext cx="4002800" cy="32073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/>
          </p:cNvSpPr>
          <p:nvPr>
            <p:ph type="sldNum" sz="quarter" idx="2"/>
          </p:nvPr>
        </p:nvSpPr>
        <p:spPr>
          <a:xfrm>
            <a:off x="7620000" y="28992"/>
            <a:ext cx="1066800" cy="3077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endParaRPr sz="1400" b="1" dirty="0">
              <a:solidFill>
                <a:srgbClr val="FFFFFF"/>
              </a:solidFill>
            </a:endParaRPr>
          </a:p>
        </p:txBody>
      </p:sp>
      <p:pic>
        <p:nvPicPr>
          <p:cNvPr id="130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4649" y="237066"/>
            <a:ext cx="4002801" cy="32073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66643" y="232152"/>
            <a:ext cx="4002800" cy="32073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pasted-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0050" y="3540428"/>
            <a:ext cx="4002800" cy="32073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pasted-image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41849" y="3571707"/>
            <a:ext cx="4033395" cy="32318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/>
          </p:cNvSpPr>
          <p:nvPr>
            <p:ph type="sldNum" sz="quarter" idx="2"/>
          </p:nvPr>
        </p:nvSpPr>
        <p:spPr>
          <a:xfrm>
            <a:off x="7620000" y="28992"/>
            <a:ext cx="1066800" cy="3077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endParaRPr sz="1400" b="1" dirty="0">
              <a:solidFill>
                <a:srgbClr val="FFFFFF"/>
              </a:solidFill>
            </a:endParaRPr>
          </a:p>
        </p:txBody>
      </p:sp>
      <p:pic>
        <p:nvPicPr>
          <p:cNvPr id="136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6116" y="1841057"/>
            <a:ext cx="4002800" cy="32073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55583" y="1829666"/>
            <a:ext cx="4002799" cy="32073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Results</a:t>
            </a:r>
          </a:p>
        </p:txBody>
      </p:sp>
      <p:sp>
        <p:nvSpPr>
          <p:cNvPr id="140" name="Shape 1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41" name="Shape 141"/>
          <p:cNvSpPr>
            <a:spLocks noGrp="1"/>
          </p:cNvSpPr>
          <p:nvPr>
            <p:ph type="sldNum" sz="quarter" idx="2"/>
          </p:nvPr>
        </p:nvSpPr>
        <p:spPr>
          <a:xfrm>
            <a:off x="7620000" y="28992"/>
            <a:ext cx="1066800" cy="3077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endParaRPr sz="1400" b="1" dirty="0">
              <a:solidFill>
                <a:srgbClr val="FFFFFF"/>
              </a:solidFill>
            </a:endParaRPr>
          </a:p>
        </p:txBody>
      </p:sp>
      <p:pic>
        <p:nvPicPr>
          <p:cNvPr id="142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6916" y="1587500"/>
            <a:ext cx="6561819" cy="5257800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/>
          <p:nvPr/>
        </p:nvSpPr>
        <p:spPr>
          <a:xfrm>
            <a:off x="6934972" y="3448402"/>
            <a:ext cx="1876105" cy="1229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300">
                <a:solidFill>
                  <a:srgbClr val="292934"/>
                </a:solidFill>
              </a:rPr>
              <a:t>Independent samples student t test</a:t>
            </a:r>
          </a:p>
          <a:p>
            <a:pPr lvl="0">
              <a:defRPr>
                <a:solidFill>
                  <a:srgbClr val="000000"/>
                </a:solidFill>
              </a:defRPr>
            </a:pPr>
            <a:endParaRPr sz="1300">
              <a:solidFill>
                <a:srgbClr val="292934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300">
                <a:solidFill>
                  <a:srgbClr val="292934"/>
                </a:solidFill>
              </a:rPr>
              <a:t>No significant differences were found for any cytokine</a:t>
            </a:r>
          </a:p>
        </p:txBody>
      </p:sp>
      <p:sp>
        <p:nvSpPr>
          <p:cNvPr id="144" name="Shape 144"/>
          <p:cNvSpPr/>
          <p:nvPr/>
        </p:nvSpPr>
        <p:spPr>
          <a:xfrm>
            <a:off x="5250105" y="540949"/>
            <a:ext cx="3444316" cy="884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292934"/>
                </a:solidFill>
              </a:rPr>
              <a:t>Differences in cytokines concentrations in normal and overweight/obese mothers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Results</a:t>
            </a:r>
          </a:p>
        </p:txBody>
      </p:sp>
      <p:sp>
        <p:nvSpPr>
          <p:cNvPr id="147" name="Shape 147"/>
          <p:cNvSpPr>
            <a:spLocks noGrp="1"/>
          </p:cNvSpPr>
          <p:nvPr>
            <p:ph type="sldNum" sz="quarter" idx="2"/>
          </p:nvPr>
        </p:nvSpPr>
        <p:spPr>
          <a:xfrm>
            <a:off x="7620000" y="28992"/>
            <a:ext cx="1066800" cy="3077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endParaRPr sz="1400" b="1" dirty="0">
              <a:solidFill>
                <a:srgbClr val="FFFFFF"/>
              </a:solidFill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6934972" y="3448402"/>
            <a:ext cx="1876105" cy="1229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sz="1300">
                <a:solidFill>
                  <a:srgbClr val="292934"/>
                </a:solidFill>
              </a:rPr>
              <a:t>Independent samples student t test</a:t>
            </a:r>
          </a:p>
          <a:p>
            <a:pPr lvl="0">
              <a:defRPr>
                <a:solidFill>
                  <a:srgbClr val="000000"/>
                </a:solidFill>
              </a:defRPr>
            </a:pPr>
            <a:endParaRPr sz="1300">
              <a:solidFill>
                <a:srgbClr val="292934"/>
              </a:solidFill>
            </a:endParaRPr>
          </a:p>
          <a:p>
            <a:pPr lvl="0">
              <a:defRPr>
                <a:solidFill>
                  <a:srgbClr val="000000"/>
                </a:solidFill>
              </a:defRPr>
            </a:pPr>
            <a:r>
              <a:rPr sz="1300">
                <a:solidFill>
                  <a:srgbClr val="292934"/>
                </a:solidFill>
              </a:rPr>
              <a:t>No significant differences were found for any cytokine</a:t>
            </a:r>
          </a:p>
        </p:txBody>
      </p:sp>
      <p:sp>
        <p:nvSpPr>
          <p:cNvPr id="149" name="Shape 149"/>
          <p:cNvSpPr/>
          <p:nvPr/>
        </p:nvSpPr>
        <p:spPr>
          <a:xfrm>
            <a:off x="5250105" y="473215"/>
            <a:ext cx="3444316" cy="1150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292934"/>
                </a:solidFill>
              </a:rPr>
              <a:t>Differences in cytokines concentrations in babies born from normal and overweight/obese mothers</a:t>
            </a:r>
          </a:p>
        </p:txBody>
      </p:sp>
      <p:pic>
        <p:nvPicPr>
          <p:cNvPr id="150" name="pasted-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7850" y="1769901"/>
            <a:ext cx="6085865" cy="48764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>
                <a:solidFill>
                  <a:srgbClr val="D2533C"/>
                </a:solidFill>
              </a:rPr>
              <a:t>Conclusions</a:t>
            </a:r>
          </a:p>
        </p:txBody>
      </p:sp>
      <p:sp>
        <p:nvSpPr>
          <p:cNvPr id="153" name="Shape 15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50657" marR="331470" lvl="0" indent="-250657" defTabSz="457200">
              <a:spcBef>
                <a:spcPts val="0"/>
              </a:spcBef>
              <a:buSzPct val="100000"/>
              <a:defRPr sz="1800">
                <a:solidFill>
                  <a:srgbClr val="000000"/>
                </a:solidFill>
              </a:defRPr>
            </a:pPr>
            <a:endParaRPr sz="2500"/>
          </a:p>
          <a:p>
            <a:pPr marL="250657" marR="331470" lvl="0" indent="-250657" defTabSz="457200">
              <a:spcBef>
                <a:spcPts val="0"/>
              </a:spcBef>
              <a:buSzPct val="100000"/>
              <a:defRPr sz="1800">
                <a:solidFill>
                  <a:srgbClr val="000000"/>
                </a:solidFill>
              </a:defRPr>
            </a:pPr>
            <a:r>
              <a:rPr sz="2500"/>
              <a:t>Cytokine serum concentrations are similar among normal and overweight pregnant women and among babies born from normal and overweight mothers</a:t>
            </a:r>
          </a:p>
          <a:p>
            <a:pPr marL="250657" marR="331470" lvl="0" indent="-250657" defTabSz="457200">
              <a:spcBef>
                <a:spcPts val="0"/>
              </a:spcBef>
              <a:buSzPct val="100000"/>
              <a:defRPr sz="1800">
                <a:solidFill>
                  <a:srgbClr val="000000"/>
                </a:solidFill>
              </a:defRPr>
            </a:pPr>
            <a:r>
              <a:rPr sz="2500"/>
              <a:t>Significant differences were found in the concentrations of several cytokines between maternal serum and cord blood samples</a:t>
            </a:r>
          </a:p>
          <a:p>
            <a:pPr marL="250657" marR="331470" lvl="0" indent="-250657" defTabSz="457200">
              <a:spcBef>
                <a:spcPts val="0"/>
              </a:spcBef>
              <a:buSzPct val="100000"/>
              <a:defRPr sz="1800">
                <a:solidFill>
                  <a:srgbClr val="000000"/>
                </a:solidFill>
              </a:defRPr>
            </a:pPr>
            <a:r>
              <a:rPr sz="2500"/>
              <a:t>Cytokine concentrations of PDGF, IL1Ra, IL-4, FGF and G-CSF between mother and newborn were not significantly different  in both BMI groups (normal and overweight mothers)</a:t>
            </a:r>
          </a:p>
        </p:txBody>
      </p:sp>
      <p:sp>
        <p:nvSpPr>
          <p:cNvPr id="154" name="Shape 154"/>
          <p:cNvSpPr>
            <a:spLocks noGrp="1"/>
          </p:cNvSpPr>
          <p:nvPr>
            <p:ph type="sldNum" sz="quarter" idx="2"/>
          </p:nvPr>
        </p:nvSpPr>
        <p:spPr>
          <a:xfrm>
            <a:off x="7620000" y="28992"/>
            <a:ext cx="1066800" cy="3077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endParaRPr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 dirty="0">
                <a:solidFill>
                  <a:srgbClr val="D2533C"/>
                </a:solidFill>
              </a:rPr>
              <a:t>Conclusions</a:t>
            </a:r>
          </a:p>
        </p:txBody>
      </p:sp>
      <p:sp>
        <p:nvSpPr>
          <p:cNvPr id="157" name="Shape 1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250657" marR="331470" lvl="0" indent="-250657" defTabSz="457200">
              <a:spcBef>
                <a:spcPts val="0"/>
              </a:spcBef>
              <a:buSzPct val="100000"/>
              <a:defRPr sz="1800">
                <a:solidFill>
                  <a:srgbClr val="000000"/>
                </a:solidFill>
              </a:defRPr>
            </a:pPr>
            <a:endParaRPr sz="2500"/>
          </a:p>
          <a:p>
            <a:pPr marL="250657" marR="331470" lvl="0" indent="-250657" defTabSz="457200">
              <a:spcBef>
                <a:spcPts val="0"/>
              </a:spcBef>
              <a:buSzPct val="100000"/>
              <a:defRPr sz="1800">
                <a:solidFill>
                  <a:srgbClr val="000000"/>
                </a:solidFill>
              </a:defRPr>
            </a:pPr>
            <a:r>
              <a:rPr sz="2500"/>
              <a:t>Cytokines with higher concentrations in maternal serum that are not reflected as increased in the newborn are IL-1Ra, IL-6, IL-13, IP-10</a:t>
            </a:r>
          </a:p>
          <a:p>
            <a:pPr marL="631657" marR="331470" lvl="1" indent="-250657" defTabSz="457200">
              <a:spcBef>
                <a:spcPts val="0"/>
              </a:spcBef>
              <a:buSzPct val="100000"/>
              <a:defRPr sz="1800">
                <a:solidFill>
                  <a:srgbClr val="000000"/>
                </a:solidFill>
              </a:defRPr>
            </a:pPr>
            <a:r>
              <a:rPr sz="2500"/>
              <a:t>Lower IL-1ra, IL-6 and IL-13 in the newborn is noteworthy.</a:t>
            </a:r>
          </a:p>
          <a:p>
            <a:pPr marL="250657" marR="331470" lvl="0" indent="-250657" defTabSz="457200">
              <a:spcBef>
                <a:spcPts val="0"/>
              </a:spcBef>
              <a:buSzPct val="100000"/>
              <a:defRPr sz="1800">
                <a:solidFill>
                  <a:srgbClr val="000000"/>
                </a:solidFill>
              </a:defRPr>
            </a:pPr>
            <a:r>
              <a:rPr sz="2500"/>
              <a:t>This findings are similar to those reported by other authors and  may reflect cytokine transfer control mechanisms during pregnancy.</a:t>
            </a:r>
          </a:p>
          <a:p>
            <a:pPr marL="250657" marR="331470" lvl="0" indent="-250657" defTabSz="457200">
              <a:spcBef>
                <a:spcPts val="0"/>
              </a:spcBef>
              <a:buSzPct val="100000"/>
              <a:defRPr sz="1800">
                <a:solidFill>
                  <a:srgbClr val="000000"/>
                </a:solidFill>
              </a:defRPr>
            </a:pPr>
            <a:r>
              <a:rPr sz="2500"/>
              <a:t>The placenta is clearly an important mediator of the maternal-fetal cytokine exchange.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100" dirty="0">
                <a:solidFill>
                  <a:srgbClr val="D2533C"/>
                </a:solidFill>
              </a:rPr>
              <a:t>Collaborators</a:t>
            </a:r>
          </a:p>
        </p:txBody>
      </p:sp>
      <p:sp>
        <p:nvSpPr>
          <p:cNvPr id="161" name="Shape 161"/>
          <p:cNvSpPr>
            <a:spLocks noGrp="1"/>
          </p:cNvSpPr>
          <p:nvPr>
            <p:ph type="body" idx="1"/>
          </p:nvPr>
        </p:nvSpPr>
        <p:spPr>
          <a:xfrm>
            <a:off x="550333" y="2015066"/>
            <a:ext cx="8229601" cy="525780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Dr. Maria Hernandez-Trejo (Principal researcher)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292934"/>
                </a:solidFill>
              </a:rPr>
              <a:t>Dr. Aurora Espejel-Nuñez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/>
          </p:cNvSpPr>
          <p:nvPr>
            <p:ph type="title"/>
          </p:nvPr>
        </p:nvSpPr>
        <p:spPr>
          <a:xfrm>
            <a:off x="722312" y="2362200"/>
            <a:ext cx="7772401" cy="2200275"/>
          </a:xfrm>
          <a:prstGeom prst="rect">
            <a:avLst/>
          </a:prstGeom>
        </p:spPr>
        <p:txBody>
          <a:bodyPr/>
          <a:lstStyle/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4800" cap="all" spc="-100">
                <a:solidFill>
                  <a:srgbClr val="F3F2DC"/>
                </a:solidFill>
              </a:rPr>
              <a:t>Thank you!</a:t>
            </a:r>
          </a:p>
        </p:txBody>
      </p:sp>
      <p:pic>
        <p:nvPicPr>
          <p:cNvPr id="165" name="image2.png"/>
          <p:cNvPicPr/>
          <p:nvPr/>
        </p:nvPicPr>
        <p:blipFill>
          <a:blip r:embed="rId2">
            <a:extLst/>
          </a:blip>
          <a:srcRect t="56482"/>
          <a:stretch>
            <a:fillRect/>
          </a:stretch>
        </p:blipFill>
        <p:spPr>
          <a:xfrm>
            <a:off x="888869" y="1249597"/>
            <a:ext cx="3320809" cy="7973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image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73907" y="1205788"/>
            <a:ext cx="3151381" cy="8916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292934"/>
      </a:dk1>
      <a:lt1>
        <a:srgbClr val="FFFFFF"/>
      </a:lt1>
      <a:dk2>
        <a:srgbClr val="A7A7A7"/>
      </a:dk2>
      <a:lt2>
        <a:srgbClr val="535353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rotWithShape="0">
              <a:srgbClr val="000000">
                <a:alpha val="6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6425" cap="flat">
          <a:solidFill>
            <a:srgbClr val="93A299"/>
          </a:solidFill>
          <a:prstDash val="solid"/>
          <a:bevel/>
        </a:ln>
        <a:effectLst>
          <a:outerShdw blurRad="38100" dist="25400" dir="2700000" rotWithShape="0">
            <a:srgbClr val="000000">
              <a:alpha val="60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6425" cap="flat">
          <a:solidFill>
            <a:srgbClr val="93A299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rotWithShape="0">
              <a:srgbClr val="000000">
                <a:alpha val="6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6425" cap="flat">
          <a:solidFill>
            <a:srgbClr val="93A299"/>
          </a:solidFill>
          <a:prstDash val="solid"/>
          <a:bevel/>
        </a:ln>
        <a:effectLst>
          <a:outerShdw blurRad="38100" dist="25400" dir="2700000" rotWithShape="0">
            <a:srgbClr val="000000">
              <a:alpha val="60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6425" cap="flat">
          <a:solidFill>
            <a:srgbClr val="93A299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1494</Words>
  <Application>Microsoft Macintosh PowerPoint</Application>
  <PresentationFormat>Presentación en pantalla (4:3)</PresentationFormat>
  <Paragraphs>341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Default</vt:lpstr>
      <vt:lpstr>differences in cytokine concentrations in maternal serum and umbilical cord blood may be related to placental transfer control mechanisms</vt:lpstr>
      <vt:lpstr>Introduction</vt:lpstr>
      <vt:lpstr>Cytokine placental transfer </vt:lpstr>
      <vt:lpstr>Which cytokines?</vt:lpstr>
      <vt:lpstr>Maternal factors that could affect maternal cytokine concentrations and, potentially, placental transfer: maternal obesity</vt:lpstr>
      <vt:lpstr>Placental factors that could affect cytokine transfer</vt:lpstr>
      <vt:lpstr>Objectives</vt:lpstr>
      <vt:lpstr>Methods</vt:lpstr>
      <vt:lpstr>Methods</vt:lpstr>
      <vt:lpstr>Results </vt:lpstr>
      <vt:lpstr>Results</vt:lpstr>
      <vt:lpstr>Results</vt:lpstr>
      <vt:lpstr>Results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Results</vt:lpstr>
      <vt:lpstr>Results</vt:lpstr>
      <vt:lpstr>Conclusions</vt:lpstr>
      <vt:lpstr>Conclusions</vt:lpstr>
      <vt:lpstr>Collaborators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differences in cytokine concentrations in maternal serum and umbilical cord blood may be related to placental transfer control mechanisms</dc:title>
  <cp:lastModifiedBy>Estibalitz Laresgoiti</cp:lastModifiedBy>
  <cp:revision>3</cp:revision>
  <dcterms:modified xsi:type="dcterms:W3CDTF">2015-09-28T21:14:41Z</dcterms:modified>
</cp:coreProperties>
</file>