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Default Extension="tiff" ContentType="image/tiff"/>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8" r:id="rId2"/>
    <p:sldId id="259" r:id="rId3"/>
    <p:sldId id="260" r:id="rId4"/>
    <p:sldId id="261" r:id="rId5"/>
    <p:sldId id="262" r:id="rId6"/>
    <p:sldId id="275" r:id="rId7"/>
    <p:sldId id="278" r:id="rId8"/>
    <p:sldId id="263" r:id="rId9"/>
    <p:sldId id="327" r:id="rId10"/>
    <p:sldId id="269" r:id="rId11"/>
    <p:sldId id="328" r:id="rId12"/>
    <p:sldId id="286" r:id="rId13"/>
    <p:sldId id="302" r:id="rId14"/>
    <p:sldId id="271" r:id="rId15"/>
    <p:sldId id="279" r:id="rId16"/>
    <p:sldId id="280" r:id="rId17"/>
    <p:sldId id="294" r:id="rId18"/>
    <p:sldId id="265" r:id="rId19"/>
    <p:sldId id="314" r:id="rId20"/>
    <p:sldId id="316" r:id="rId21"/>
    <p:sldId id="292" r:id="rId22"/>
    <p:sldId id="267" r:id="rId23"/>
    <p:sldId id="282" r:id="rId24"/>
    <p:sldId id="329" r:id="rId25"/>
    <p:sldId id="281" r:id="rId26"/>
    <p:sldId id="320" r:id="rId27"/>
    <p:sldId id="330" r:id="rId28"/>
    <p:sldId id="317" r:id="rId29"/>
    <p:sldId id="319" r:id="rId30"/>
    <p:sldId id="273" r:id="rId31"/>
    <p:sldId id="297" r:id="rId32"/>
    <p:sldId id="318" r:id="rId33"/>
    <p:sldId id="331" r:id="rId34"/>
    <p:sldId id="323" r:id="rId35"/>
    <p:sldId id="312" r:id="rId36"/>
    <p:sldId id="295" r:id="rId37"/>
  </p:sldIdLst>
  <p:sldSz cx="9144000" cy="6858000" type="screen4x3"/>
  <p:notesSz cx="6797675"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635C8"/>
    <a:srgbClr val="0066FF"/>
    <a:srgbClr val="8C8C8C"/>
    <a:srgbClr val="FFFF81"/>
    <a:srgbClr val="565656"/>
    <a:srgbClr val="414141"/>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00" autoAdjust="0"/>
    <p:restoredTop sz="70217" autoAdjust="0"/>
  </p:normalViewPr>
  <p:slideViewPr>
    <p:cSldViewPr>
      <p:cViewPr varScale="1">
        <p:scale>
          <a:sx n="50" d="100"/>
          <a:sy n="50" d="100"/>
        </p:scale>
        <p:origin x="-678"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5106"/>
    </p:cViewPr>
  </p:sorterViewPr>
  <p:notesViewPr>
    <p:cSldViewPr>
      <p:cViewPr varScale="1">
        <p:scale>
          <a:sx n="51" d="100"/>
          <a:sy n="51" d="100"/>
        </p:scale>
        <p:origin x="-1452" y="-96"/>
      </p:cViewPr>
      <p:guideLst>
        <p:guide orient="horz" pos="3110"/>
        <p:guide pos="2141"/>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image" Target="../media/image2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ontenidor de capçalera 1"/>
          <p:cNvSpPr>
            <a:spLocks noGrp="1"/>
          </p:cNvSpPr>
          <p:nvPr>
            <p:ph type="hdr" sz="quarter"/>
          </p:nvPr>
        </p:nvSpPr>
        <p:spPr>
          <a:xfrm>
            <a:off x="1" y="1"/>
            <a:ext cx="2945659" cy="493712"/>
          </a:xfrm>
          <a:prstGeom prst="rect">
            <a:avLst/>
          </a:prstGeom>
        </p:spPr>
        <p:txBody>
          <a:bodyPr vert="horz" lIns="91440" tIns="45720" rIns="91440" bIns="45720" rtlCol="0"/>
          <a:lstStyle>
            <a:lvl1pPr algn="l">
              <a:defRPr sz="1200"/>
            </a:lvl1pPr>
          </a:lstStyle>
          <a:p>
            <a:endParaRPr lang="en-GB"/>
          </a:p>
        </p:txBody>
      </p:sp>
      <p:sp>
        <p:nvSpPr>
          <p:cNvPr id="3" name="Contenidor de data 2"/>
          <p:cNvSpPr>
            <a:spLocks noGrp="1"/>
          </p:cNvSpPr>
          <p:nvPr>
            <p:ph type="dt" idx="1"/>
          </p:nvPr>
        </p:nvSpPr>
        <p:spPr>
          <a:xfrm>
            <a:off x="3850444" y="1"/>
            <a:ext cx="2945659" cy="493712"/>
          </a:xfrm>
          <a:prstGeom prst="rect">
            <a:avLst/>
          </a:prstGeom>
        </p:spPr>
        <p:txBody>
          <a:bodyPr vert="horz" lIns="91440" tIns="45720" rIns="91440" bIns="45720" rtlCol="0"/>
          <a:lstStyle>
            <a:lvl1pPr algn="r">
              <a:defRPr sz="1200"/>
            </a:lvl1pPr>
          </a:lstStyle>
          <a:p>
            <a:fld id="{9E18DD4F-8CD9-4504-9742-410A5E802EC0}" type="datetimeFigureOut">
              <a:rPr lang="en-GB" smtClean="0"/>
              <a:pPr/>
              <a:t>20/07/2015</a:t>
            </a:fld>
            <a:endParaRPr lang="en-GB"/>
          </a:p>
        </p:txBody>
      </p:sp>
      <p:sp>
        <p:nvSpPr>
          <p:cNvPr id="4" name="Contenidor d'imatge de diapositiva 3"/>
          <p:cNvSpPr>
            <a:spLocks noGrp="1" noRot="1" noChangeAspect="1"/>
          </p:cNvSpPr>
          <p:nvPr>
            <p:ph type="sldImg" idx="2"/>
          </p:nvPr>
        </p:nvSpPr>
        <p:spPr>
          <a:xfrm>
            <a:off x="930275" y="739775"/>
            <a:ext cx="4937125" cy="3703638"/>
          </a:xfrm>
          <a:prstGeom prst="rect">
            <a:avLst/>
          </a:prstGeom>
          <a:noFill/>
          <a:ln w="12700">
            <a:solidFill>
              <a:prstClr val="black"/>
            </a:solidFill>
          </a:ln>
        </p:spPr>
        <p:txBody>
          <a:bodyPr vert="horz" lIns="91440" tIns="45720" rIns="91440" bIns="45720" rtlCol="0" anchor="ctr"/>
          <a:lstStyle/>
          <a:p>
            <a:endParaRPr lang="en-GB"/>
          </a:p>
        </p:txBody>
      </p:sp>
      <p:sp>
        <p:nvSpPr>
          <p:cNvPr id="5" name="Contenidor de notes 4"/>
          <p:cNvSpPr>
            <a:spLocks noGrp="1"/>
          </p:cNvSpPr>
          <p:nvPr>
            <p:ph type="body" sz="quarter" idx="3"/>
          </p:nvPr>
        </p:nvSpPr>
        <p:spPr>
          <a:xfrm>
            <a:off x="679768" y="4690269"/>
            <a:ext cx="5438140" cy="4443412"/>
          </a:xfrm>
          <a:prstGeom prst="rect">
            <a:avLst/>
          </a:prstGeom>
        </p:spPr>
        <p:txBody>
          <a:bodyPr vert="horz" lIns="91440" tIns="45720" rIns="91440" bIns="45720" rtlCol="0">
            <a:normAutofit/>
          </a:bodyPr>
          <a:lstStyle/>
          <a:p>
            <a:pPr lvl="0"/>
            <a:r>
              <a:rPr lang="ca-ES" smtClean="0"/>
              <a:t>Feu clic aquí per editar els estils de text</a:t>
            </a:r>
          </a:p>
          <a:p>
            <a:pPr lvl="1"/>
            <a:r>
              <a:rPr lang="ca-ES" smtClean="0"/>
              <a:t>Segon nivell</a:t>
            </a:r>
          </a:p>
          <a:p>
            <a:pPr lvl="2"/>
            <a:r>
              <a:rPr lang="ca-ES" smtClean="0"/>
              <a:t>Tercer nivell</a:t>
            </a:r>
          </a:p>
          <a:p>
            <a:pPr lvl="3"/>
            <a:r>
              <a:rPr lang="ca-ES" smtClean="0"/>
              <a:t>Quart nivell</a:t>
            </a:r>
          </a:p>
          <a:p>
            <a:pPr lvl="4"/>
            <a:r>
              <a:rPr lang="ca-ES" smtClean="0"/>
              <a:t>Cinquè nivell</a:t>
            </a:r>
            <a:endParaRPr lang="en-GB"/>
          </a:p>
        </p:txBody>
      </p:sp>
      <p:sp>
        <p:nvSpPr>
          <p:cNvPr id="6" name="Contenidor de peu de pàgina 5"/>
          <p:cNvSpPr>
            <a:spLocks noGrp="1"/>
          </p:cNvSpPr>
          <p:nvPr>
            <p:ph type="ftr" sz="quarter" idx="4"/>
          </p:nvPr>
        </p:nvSpPr>
        <p:spPr>
          <a:xfrm>
            <a:off x="1" y="9378825"/>
            <a:ext cx="2945659" cy="493712"/>
          </a:xfrm>
          <a:prstGeom prst="rect">
            <a:avLst/>
          </a:prstGeom>
        </p:spPr>
        <p:txBody>
          <a:bodyPr vert="horz" lIns="91440" tIns="45720" rIns="91440" bIns="45720" rtlCol="0" anchor="b"/>
          <a:lstStyle>
            <a:lvl1pPr algn="l">
              <a:defRPr sz="1200"/>
            </a:lvl1pPr>
          </a:lstStyle>
          <a:p>
            <a:endParaRPr lang="en-GB"/>
          </a:p>
        </p:txBody>
      </p:sp>
      <p:sp>
        <p:nvSpPr>
          <p:cNvPr id="7" name="Contenidor de número de diapositiva 6"/>
          <p:cNvSpPr>
            <a:spLocks noGrp="1"/>
          </p:cNvSpPr>
          <p:nvPr>
            <p:ph type="sldNum" sz="quarter" idx="5"/>
          </p:nvPr>
        </p:nvSpPr>
        <p:spPr>
          <a:xfrm>
            <a:off x="3850444" y="9378825"/>
            <a:ext cx="2945659" cy="493712"/>
          </a:xfrm>
          <a:prstGeom prst="rect">
            <a:avLst/>
          </a:prstGeom>
        </p:spPr>
        <p:txBody>
          <a:bodyPr vert="horz" lIns="91440" tIns="45720" rIns="91440" bIns="45720" rtlCol="0" anchor="b"/>
          <a:lstStyle>
            <a:lvl1pPr algn="r">
              <a:defRPr sz="1200"/>
            </a:lvl1pPr>
          </a:lstStyle>
          <a:p>
            <a:fld id="{27D1458B-6F09-47D2-8DDB-EA055600CF4A}"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9043ED2-A28E-4845-AD6B-84F399DE1E7F}" type="slidenum">
              <a:rPr lang="es-ES" smtClean="0"/>
              <a:pPr/>
              <a:t>1</a:t>
            </a:fld>
            <a:endParaRPr lang="es-E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r>
              <a:rPr lang="ca-ES" dirty="0" err="1" smtClean="0"/>
              <a:t>First</a:t>
            </a:r>
            <a:r>
              <a:rPr lang="ca-ES" dirty="0" smtClean="0"/>
              <a:t> of all I </a:t>
            </a:r>
            <a:r>
              <a:rPr lang="ca-ES" dirty="0" err="1" smtClean="0"/>
              <a:t>want</a:t>
            </a:r>
            <a:r>
              <a:rPr lang="ca-ES" dirty="0" smtClean="0"/>
              <a:t> to </a:t>
            </a:r>
            <a:r>
              <a:rPr lang="ca-ES" dirty="0" err="1" smtClean="0"/>
              <a:t>thank</a:t>
            </a:r>
            <a:r>
              <a:rPr lang="ca-ES" dirty="0" smtClean="0"/>
              <a:t> </a:t>
            </a:r>
            <a:r>
              <a:rPr lang="ca-ES" dirty="0" err="1" smtClean="0"/>
              <a:t>the</a:t>
            </a:r>
            <a:r>
              <a:rPr lang="ca-ES" dirty="0" smtClean="0"/>
              <a:t> </a:t>
            </a:r>
            <a:r>
              <a:rPr lang="ca-ES" dirty="0" err="1" smtClean="0"/>
              <a:t>organizers</a:t>
            </a:r>
            <a:r>
              <a:rPr lang="ca-ES" dirty="0" smtClean="0"/>
              <a:t> for </a:t>
            </a:r>
            <a:r>
              <a:rPr lang="ca-ES" dirty="0" err="1" smtClean="0"/>
              <a:t>inviting</a:t>
            </a:r>
            <a:r>
              <a:rPr lang="ca-ES" dirty="0" smtClean="0"/>
              <a:t> me to </a:t>
            </a:r>
            <a:r>
              <a:rPr lang="ca-ES" dirty="0" err="1" smtClean="0"/>
              <a:t>this</a:t>
            </a:r>
            <a:r>
              <a:rPr lang="ca-ES" dirty="0" smtClean="0"/>
              <a:t> </a:t>
            </a:r>
            <a:r>
              <a:rPr lang="ca-ES" dirty="0" err="1" smtClean="0"/>
              <a:t>meeting</a:t>
            </a:r>
            <a:r>
              <a:rPr lang="ca-ES" dirty="0" smtClean="0"/>
              <a:t>. </a:t>
            </a:r>
            <a:r>
              <a:rPr lang="ca-ES" dirty="0" err="1" smtClean="0"/>
              <a:t>My</a:t>
            </a:r>
            <a:r>
              <a:rPr lang="ca-ES" dirty="0" smtClean="0"/>
              <a:t> </a:t>
            </a:r>
            <a:r>
              <a:rPr lang="ca-ES" dirty="0" err="1" smtClean="0"/>
              <a:t>name</a:t>
            </a:r>
            <a:r>
              <a:rPr lang="ca-ES" dirty="0" smtClean="0"/>
              <a:t> is Ester Boix and I am </a:t>
            </a:r>
            <a:r>
              <a:rPr lang="ca-ES" dirty="0" err="1" smtClean="0"/>
              <a:t>working</a:t>
            </a:r>
            <a:r>
              <a:rPr lang="ca-ES" baseline="0" dirty="0" smtClean="0"/>
              <a:t> at </a:t>
            </a:r>
            <a:r>
              <a:rPr lang="ca-ES" baseline="0" dirty="0" err="1" smtClean="0"/>
              <a:t>the</a:t>
            </a:r>
            <a:r>
              <a:rPr lang="ca-ES" baseline="0" dirty="0" smtClean="0"/>
              <a:t> UAB,. </a:t>
            </a:r>
            <a:r>
              <a:rPr lang="ca-ES" baseline="0" dirty="0" err="1" smtClean="0"/>
              <a:t>Here</a:t>
            </a:r>
            <a:r>
              <a:rPr lang="ca-ES" baseline="0" dirty="0" smtClean="0"/>
              <a:t> </a:t>
            </a:r>
            <a:r>
              <a:rPr lang="ca-ES" baseline="0" dirty="0" err="1" smtClean="0"/>
              <a:t>you</a:t>
            </a:r>
            <a:r>
              <a:rPr lang="ca-ES" baseline="0" dirty="0" smtClean="0"/>
              <a:t> </a:t>
            </a:r>
            <a:r>
              <a:rPr lang="ca-ES" baseline="0" dirty="0" err="1" smtClean="0"/>
              <a:t>can</a:t>
            </a:r>
            <a:r>
              <a:rPr lang="ca-ES" baseline="0" dirty="0" smtClean="0"/>
              <a:t> </a:t>
            </a:r>
            <a:r>
              <a:rPr lang="ca-ES" baseline="0" dirty="0" err="1" smtClean="0"/>
              <a:t>see</a:t>
            </a:r>
            <a:r>
              <a:rPr lang="ca-ES" baseline="0" dirty="0" smtClean="0"/>
              <a:t> </a:t>
            </a:r>
            <a:r>
              <a:rPr lang="ca-ES" baseline="0" dirty="0" err="1" smtClean="0"/>
              <a:t>Barcleona</a:t>
            </a:r>
            <a:r>
              <a:rPr lang="ca-ES" baseline="0" dirty="0" smtClean="0"/>
              <a:t> </a:t>
            </a:r>
            <a:r>
              <a:rPr lang="ca-ES" baseline="0" dirty="0" err="1" smtClean="0"/>
              <a:t>skyline</a:t>
            </a:r>
            <a:r>
              <a:rPr lang="ca-ES" baseline="0" dirty="0" smtClean="0"/>
              <a:t>, </a:t>
            </a:r>
            <a:r>
              <a:rPr lang="ca-ES" baseline="0" dirty="0" err="1" smtClean="0"/>
              <a:t>eith</a:t>
            </a:r>
            <a:r>
              <a:rPr lang="ca-ES" baseline="0" dirty="0" smtClean="0"/>
              <a:t> </a:t>
            </a:r>
            <a:r>
              <a:rPr lang="ca-ES" baseline="0" dirty="0" err="1" smtClean="0"/>
              <a:t>Guadi’sagrada</a:t>
            </a:r>
            <a:r>
              <a:rPr lang="ca-ES" baseline="0" dirty="0" smtClean="0"/>
              <a:t> </a:t>
            </a:r>
            <a:r>
              <a:rPr lang="ca-ES" baseline="0" dirty="0" err="1" smtClean="0"/>
              <a:t>familia</a:t>
            </a:r>
            <a:r>
              <a:rPr lang="ca-ES" baseline="0" dirty="0" smtClean="0"/>
              <a:t>, and </a:t>
            </a:r>
            <a:r>
              <a:rPr lang="ca-ES" baseline="0" dirty="0" err="1" smtClean="0"/>
              <a:t>our</a:t>
            </a:r>
            <a:r>
              <a:rPr lang="ca-ES" baseline="0" dirty="0" smtClean="0"/>
              <a:t> </a:t>
            </a:r>
            <a:r>
              <a:rPr lang="ca-ES" baseline="0" dirty="0" err="1" smtClean="0"/>
              <a:t>university</a:t>
            </a:r>
            <a:r>
              <a:rPr lang="ca-ES" baseline="0" dirty="0" smtClean="0"/>
              <a:t> </a:t>
            </a:r>
            <a:r>
              <a:rPr lang="ca-ES" baseline="0" dirty="0" err="1" smtClean="0"/>
              <a:t>which</a:t>
            </a:r>
            <a:r>
              <a:rPr lang="ca-ES" baseline="0" dirty="0" smtClean="0"/>
              <a:t> is </a:t>
            </a:r>
            <a:r>
              <a:rPr lang="ca-ES" baseline="0" dirty="0" err="1" smtClean="0"/>
              <a:t>located</a:t>
            </a:r>
            <a:r>
              <a:rPr lang="ca-ES" baseline="0" dirty="0" smtClean="0"/>
              <a:t> just </a:t>
            </a:r>
            <a:r>
              <a:rPr lang="ca-ES" baseline="0" dirty="0" err="1" smtClean="0"/>
              <a:t>behind</a:t>
            </a:r>
            <a:r>
              <a:rPr lang="ca-ES" baseline="0" dirty="0" smtClean="0"/>
              <a:t> </a:t>
            </a:r>
            <a:r>
              <a:rPr lang="ca-ES" baseline="0" dirty="0" err="1" smtClean="0"/>
              <a:t>the</a:t>
            </a:r>
            <a:r>
              <a:rPr lang="ca-ES" baseline="0" dirty="0" smtClean="0"/>
              <a:t> </a:t>
            </a:r>
            <a:r>
              <a:rPr lang="ca-ES" baseline="0" dirty="0" err="1" smtClean="0"/>
              <a:t>mountains</a:t>
            </a:r>
            <a:r>
              <a:rPr lang="ca-ES" baseline="0" dirty="0" smtClean="0"/>
              <a:t>. </a:t>
            </a:r>
            <a:r>
              <a:rPr lang="ca-ES" baseline="0" dirty="0" err="1" smtClean="0"/>
              <a:t>Today</a:t>
            </a:r>
            <a:r>
              <a:rPr lang="ca-ES" baseline="0" dirty="0" smtClean="0"/>
              <a:t> I </a:t>
            </a:r>
            <a:r>
              <a:rPr lang="ca-ES" baseline="0" dirty="0" smtClean="0"/>
              <a:t>am </a:t>
            </a:r>
            <a:r>
              <a:rPr lang="ca-ES" dirty="0" err="1" smtClean="0"/>
              <a:t>going</a:t>
            </a:r>
            <a:r>
              <a:rPr lang="ca-ES" baseline="0" dirty="0" smtClean="0"/>
              <a:t> to </a:t>
            </a:r>
            <a:r>
              <a:rPr lang="ca-ES" baseline="0" dirty="0" err="1" smtClean="0"/>
              <a:t>talk</a:t>
            </a:r>
            <a:r>
              <a:rPr lang="ca-ES" baseline="0" dirty="0" smtClean="0"/>
              <a:t> on </a:t>
            </a:r>
            <a:r>
              <a:rPr lang="ca-ES" baseline="0" dirty="0" err="1" smtClean="0"/>
              <a:t>the</a:t>
            </a:r>
            <a:r>
              <a:rPr lang="ca-ES" baseline="0" dirty="0" smtClean="0"/>
              <a:t> </a:t>
            </a:r>
            <a:r>
              <a:rPr lang="ca-ES" baseline="0" dirty="0" err="1" smtClean="0"/>
              <a:t>structural</a:t>
            </a:r>
            <a:r>
              <a:rPr lang="ca-ES" baseline="0" dirty="0" smtClean="0"/>
              <a:t> elements of </a:t>
            </a:r>
            <a:r>
              <a:rPr lang="ca-ES" baseline="0" dirty="0" err="1" smtClean="0"/>
              <a:t>human</a:t>
            </a:r>
            <a:r>
              <a:rPr lang="ca-ES" baseline="0" dirty="0" smtClean="0"/>
              <a:t> </a:t>
            </a:r>
            <a:r>
              <a:rPr lang="ca-ES" baseline="0" dirty="0" err="1" smtClean="0"/>
              <a:t>antimicrobial</a:t>
            </a:r>
            <a:r>
              <a:rPr lang="ca-ES" baseline="0" dirty="0" smtClean="0"/>
              <a:t> </a:t>
            </a:r>
            <a:r>
              <a:rPr lang="ca-ES" baseline="0" dirty="0" err="1" smtClean="0"/>
              <a:t>RNases</a:t>
            </a:r>
            <a:r>
              <a:rPr lang="ca-ES" baseline="0" dirty="0" smtClean="0"/>
              <a:t>, as </a:t>
            </a:r>
            <a:r>
              <a:rPr lang="ca-ES" baseline="0" dirty="0" err="1" smtClean="0"/>
              <a:t>innate</a:t>
            </a:r>
            <a:r>
              <a:rPr lang="ca-ES" baseline="0" dirty="0" smtClean="0"/>
              <a:t> </a:t>
            </a:r>
            <a:r>
              <a:rPr lang="ca-ES" baseline="0" dirty="0" err="1" smtClean="0"/>
              <a:t>immunity</a:t>
            </a:r>
            <a:r>
              <a:rPr lang="ca-ES" baseline="0" dirty="0" smtClean="0"/>
              <a:t> </a:t>
            </a:r>
            <a:r>
              <a:rPr lang="ca-ES" baseline="0" dirty="0" err="1" smtClean="0"/>
              <a:t>players</a:t>
            </a:r>
            <a:r>
              <a:rPr lang="ca-ES" baseline="0" dirty="0" smtClean="0"/>
              <a:t>. </a:t>
            </a:r>
            <a:endParaRPr lang="es-ES" dirty="0" smtClean="0"/>
          </a:p>
          <a:p>
            <a:pPr eaLnBrk="1" hangingPunct="1"/>
            <a:endParaRPr lang="ca-ES" dirty="0" smtClean="0"/>
          </a:p>
          <a:p>
            <a:pPr eaLnBrk="1" hangingPunct="1"/>
            <a:endParaRPr lang="ca-E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normAutofit/>
          </a:bodyPr>
          <a:lstStyle/>
          <a:p>
            <a:r>
              <a:rPr lang="ca-ES" baseline="0" dirty="0" err="1" smtClean="0"/>
              <a:t>Human</a:t>
            </a:r>
            <a:r>
              <a:rPr lang="ca-ES" baseline="0" dirty="0" smtClean="0"/>
              <a:t> </a:t>
            </a:r>
            <a:r>
              <a:rPr lang="ca-ES" baseline="0" dirty="0" err="1" smtClean="0"/>
              <a:t>secretory</a:t>
            </a:r>
            <a:r>
              <a:rPr lang="ca-ES" baseline="0" dirty="0" smtClean="0"/>
              <a:t> </a:t>
            </a:r>
            <a:r>
              <a:rPr lang="ca-ES" baseline="0" dirty="0" err="1" smtClean="0"/>
              <a:t>rnases</a:t>
            </a:r>
            <a:r>
              <a:rPr lang="ca-ES" baseline="0" dirty="0" smtClean="0"/>
              <a:t> </a:t>
            </a:r>
            <a:r>
              <a:rPr lang="ca-ES" baseline="0" dirty="0" err="1" smtClean="0"/>
              <a:t>are</a:t>
            </a:r>
            <a:r>
              <a:rPr lang="ca-ES" baseline="0" dirty="0" smtClean="0"/>
              <a:t> </a:t>
            </a:r>
            <a:r>
              <a:rPr lang="ca-ES" baseline="0" dirty="0" err="1" smtClean="0"/>
              <a:t>small</a:t>
            </a:r>
            <a:r>
              <a:rPr lang="ca-ES" baseline="0" dirty="0" smtClean="0"/>
              <a:t> </a:t>
            </a:r>
            <a:r>
              <a:rPr lang="ca-ES" baseline="0" dirty="0" err="1" smtClean="0"/>
              <a:t>cationic</a:t>
            </a:r>
            <a:r>
              <a:rPr lang="ca-ES" baseline="0" dirty="0" smtClean="0"/>
              <a:t> </a:t>
            </a:r>
            <a:r>
              <a:rPr lang="ca-ES" baseline="0" dirty="0" err="1" smtClean="0"/>
              <a:t>proteins</a:t>
            </a:r>
            <a:r>
              <a:rPr lang="ca-ES" baseline="0" dirty="0" smtClean="0"/>
              <a:t>, </a:t>
            </a:r>
            <a:r>
              <a:rPr lang="ca-ES" baseline="0" dirty="0" err="1" smtClean="0"/>
              <a:t>with</a:t>
            </a:r>
            <a:r>
              <a:rPr lang="ca-ES" baseline="0" dirty="0" smtClean="0"/>
              <a:t> </a:t>
            </a:r>
            <a:r>
              <a:rPr lang="ca-ES" baseline="0" dirty="0" err="1" smtClean="0"/>
              <a:t>cytotoxic</a:t>
            </a:r>
            <a:r>
              <a:rPr lang="ca-ES" baseline="0" dirty="0" smtClean="0"/>
              <a:t> </a:t>
            </a:r>
            <a:r>
              <a:rPr lang="ca-ES" baseline="0" dirty="0" err="1" smtClean="0"/>
              <a:t>properties</a:t>
            </a:r>
            <a:r>
              <a:rPr lang="ca-ES" baseline="0" dirty="0" smtClean="0"/>
              <a:t> </a:t>
            </a:r>
            <a:r>
              <a:rPr lang="ca-ES" baseline="0" dirty="0" err="1" smtClean="0"/>
              <a:t>secreted</a:t>
            </a:r>
            <a:r>
              <a:rPr lang="ca-ES" baseline="0" dirty="0" smtClean="0"/>
              <a:t> </a:t>
            </a:r>
            <a:r>
              <a:rPr lang="ca-ES" baseline="0" dirty="0" err="1" smtClean="0"/>
              <a:t>by</a:t>
            </a:r>
            <a:r>
              <a:rPr lang="ca-ES" baseline="0" dirty="0" smtClean="0"/>
              <a:t> </a:t>
            </a:r>
            <a:r>
              <a:rPr lang="ca-ES" baseline="0" dirty="0" err="1" smtClean="0"/>
              <a:t>innate</a:t>
            </a:r>
            <a:r>
              <a:rPr lang="ca-ES" baseline="0" dirty="0" smtClean="0"/>
              <a:t> cells (</a:t>
            </a:r>
            <a:r>
              <a:rPr lang="ca-ES" baseline="0" dirty="0" err="1" smtClean="0"/>
              <a:t>epithelial</a:t>
            </a:r>
            <a:r>
              <a:rPr lang="ca-ES" baseline="0" dirty="0" smtClean="0"/>
              <a:t> and </a:t>
            </a:r>
            <a:r>
              <a:rPr lang="ca-ES" baseline="0" dirty="0" err="1" smtClean="0"/>
              <a:t>blood</a:t>
            </a:r>
            <a:r>
              <a:rPr lang="ca-ES" baseline="0" dirty="0" smtClean="0"/>
              <a:t> cell </a:t>
            </a:r>
            <a:r>
              <a:rPr lang="ca-ES" baseline="0" dirty="0" err="1" smtClean="0"/>
              <a:t>types</a:t>
            </a:r>
            <a:r>
              <a:rPr lang="ca-ES" baseline="0" dirty="0" smtClean="0"/>
              <a:t>), </a:t>
            </a:r>
            <a:r>
              <a:rPr lang="ca-ES" baseline="0" dirty="0" err="1" smtClean="0"/>
              <a:t>We</a:t>
            </a:r>
            <a:r>
              <a:rPr lang="ca-ES" baseline="0" dirty="0" smtClean="0"/>
              <a:t> </a:t>
            </a:r>
            <a:r>
              <a:rPr lang="ca-ES" baseline="0" dirty="0" err="1" smtClean="0"/>
              <a:t>have</a:t>
            </a:r>
            <a:r>
              <a:rPr lang="ca-ES" baseline="0" dirty="0" smtClean="0"/>
              <a:t> </a:t>
            </a:r>
            <a:r>
              <a:rPr lang="ca-ES" baseline="0" dirty="0" err="1" smtClean="0"/>
              <a:t>been</a:t>
            </a:r>
            <a:r>
              <a:rPr lang="ca-ES" baseline="0" dirty="0" smtClean="0"/>
              <a:t> </a:t>
            </a:r>
            <a:r>
              <a:rPr lang="ca-ES" baseline="0" dirty="0" err="1" smtClean="0"/>
              <a:t>working</a:t>
            </a:r>
            <a:r>
              <a:rPr lang="ca-ES" baseline="0" dirty="0" smtClean="0"/>
              <a:t> </a:t>
            </a:r>
            <a:r>
              <a:rPr lang="ca-ES" baseline="0" dirty="0" err="1" smtClean="0"/>
              <a:t>during</a:t>
            </a:r>
            <a:r>
              <a:rPr lang="ca-ES" baseline="0" dirty="0" smtClean="0"/>
              <a:t> </a:t>
            </a:r>
            <a:r>
              <a:rPr lang="ca-ES" baseline="0" dirty="0" err="1" smtClean="0"/>
              <a:t>more</a:t>
            </a:r>
            <a:r>
              <a:rPr lang="ca-ES" baseline="0" dirty="0" smtClean="0"/>
              <a:t> </a:t>
            </a:r>
            <a:r>
              <a:rPr lang="ca-ES" baseline="0" dirty="0" err="1" smtClean="0"/>
              <a:t>than</a:t>
            </a:r>
            <a:r>
              <a:rPr lang="ca-ES" baseline="0" dirty="0" smtClean="0"/>
              <a:t> 20 </a:t>
            </a:r>
            <a:r>
              <a:rPr lang="ca-ES" baseline="0" dirty="0" err="1" smtClean="0"/>
              <a:t>years</a:t>
            </a:r>
            <a:r>
              <a:rPr lang="ca-ES" baseline="0" dirty="0" smtClean="0"/>
              <a:t> on </a:t>
            </a:r>
            <a:r>
              <a:rPr lang="ca-ES" baseline="0" dirty="0" err="1" smtClean="0"/>
              <a:t>rnases</a:t>
            </a:r>
            <a:r>
              <a:rPr lang="ca-ES" baseline="0" dirty="0" smtClean="0"/>
              <a:t> and </a:t>
            </a:r>
            <a:r>
              <a:rPr lang="ca-ES" baseline="0" dirty="0" err="1" smtClean="0"/>
              <a:t>have</a:t>
            </a:r>
            <a:r>
              <a:rPr lang="ca-ES" baseline="0" dirty="0" smtClean="0"/>
              <a:t> </a:t>
            </a:r>
            <a:r>
              <a:rPr lang="ca-ES" baseline="0" dirty="0" err="1" smtClean="0"/>
              <a:t>applied</a:t>
            </a:r>
            <a:r>
              <a:rPr lang="ca-ES" baseline="0" dirty="0" smtClean="0"/>
              <a:t> </a:t>
            </a:r>
            <a:r>
              <a:rPr lang="ca-ES" baseline="0" dirty="0" err="1" smtClean="0"/>
              <a:t>structural</a:t>
            </a:r>
            <a:r>
              <a:rPr lang="ca-ES" baseline="0" dirty="0" smtClean="0"/>
              <a:t> </a:t>
            </a:r>
            <a:r>
              <a:rPr lang="ca-ES" baseline="0" dirty="0" smtClean="0"/>
              <a:t>–</a:t>
            </a:r>
            <a:r>
              <a:rPr lang="ca-ES" baseline="0" dirty="0" err="1" smtClean="0"/>
              <a:t>functional</a:t>
            </a:r>
            <a:r>
              <a:rPr lang="ca-ES" baseline="0" dirty="0" smtClean="0"/>
              <a:t> </a:t>
            </a:r>
            <a:r>
              <a:rPr lang="ca-ES" baseline="0" dirty="0" err="1" smtClean="0"/>
              <a:t>studies</a:t>
            </a:r>
            <a:r>
              <a:rPr lang="ca-ES" baseline="0" dirty="0" smtClean="0"/>
              <a:t> for </a:t>
            </a:r>
            <a:r>
              <a:rPr lang="ca-ES" baseline="0" dirty="0" err="1" smtClean="0"/>
              <a:t>several</a:t>
            </a:r>
            <a:r>
              <a:rPr lang="ca-ES" baseline="0" dirty="0" smtClean="0"/>
              <a:t> of </a:t>
            </a:r>
            <a:r>
              <a:rPr lang="ca-ES" baseline="0" dirty="0" err="1" smtClean="0"/>
              <a:t>the</a:t>
            </a:r>
            <a:r>
              <a:rPr lang="ca-ES" baseline="0" dirty="0" smtClean="0"/>
              <a:t> </a:t>
            </a:r>
            <a:r>
              <a:rPr lang="ca-ES" baseline="0" dirty="0" err="1" smtClean="0"/>
              <a:t>family</a:t>
            </a:r>
            <a:r>
              <a:rPr lang="ca-ES" baseline="0" dirty="0" smtClean="0"/>
              <a:t> </a:t>
            </a:r>
            <a:r>
              <a:rPr lang="ca-ES" baseline="0" dirty="0" err="1" smtClean="0"/>
              <a:t>members</a:t>
            </a:r>
            <a:r>
              <a:rPr lang="ca-ES" baseline="0" dirty="0" smtClean="0"/>
              <a:t>. </a:t>
            </a:r>
            <a:r>
              <a:rPr lang="ca-ES" baseline="0" dirty="0" smtClean="0"/>
              <a:t>In Humans </a:t>
            </a:r>
            <a:r>
              <a:rPr lang="ca-ES" baseline="0" dirty="0" err="1" smtClean="0"/>
              <a:t>we</a:t>
            </a:r>
            <a:r>
              <a:rPr lang="ca-ES" baseline="0" dirty="0" smtClean="0"/>
              <a:t> </a:t>
            </a:r>
            <a:r>
              <a:rPr lang="ca-ES" baseline="0" dirty="0" err="1" smtClean="0"/>
              <a:t>find</a:t>
            </a:r>
            <a:r>
              <a:rPr lang="ca-ES" baseline="0" dirty="0" smtClean="0"/>
              <a:t> 8 </a:t>
            </a:r>
            <a:r>
              <a:rPr lang="ca-ES" baseline="0" dirty="0" err="1" smtClean="0"/>
              <a:t>functional</a:t>
            </a:r>
            <a:r>
              <a:rPr lang="ca-ES" baseline="0" dirty="0" smtClean="0"/>
              <a:t> </a:t>
            </a:r>
            <a:r>
              <a:rPr lang="ca-ES" baseline="0" dirty="0" err="1" smtClean="0"/>
              <a:t>members</a:t>
            </a:r>
            <a:r>
              <a:rPr lang="ca-ES" baseline="0" dirty="0" smtClean="0"/>
              <a:t>. </a:t>
            </a:r>
            <a:r>
              <a:rPr lang="ca-ES" baseline="0" dirty="0" err="1" smtClean="0"/>
              <a:t>We</a:t>
            </a:r>
            <a:r>
              <a:rPr lang="ca-ES" baseline="0" dirty="0" smtClean="0"/>
              <a:t> </a:t>
            </a:r>
            <a:r>
              <a:rPr lang="ca-ES" baseline="0" dirty="0" err="1" smtClean="0"/>
              <a:t>find</a:t>
            </a:r>
            <a:r>
              <a:rPr lang="ca-ES" baseline="0" dirty="0" smtClean="0"/>
              <a:t> </a:t>
            </a:r>
            <a:r>
              <a:rPr lang="ca-ES" baseline="0" dirty="0" err="1" smtClean="0"/>
              <a:t>rnases</a:t>
            </a:r>
            <a:r>
              <a:rPr lang="ca-ES" baseline="0" dirty="0" smtClean="0"/>
              <a:t> </a:t>
            </a:r>
            <a:r>
              <a:rPr lang="ca-ES" baseline="0" dirty="0" err="1" smtClean="0"/>
              <a:t>secreted</a:t>
            </a:r>
            <a:r>
              <a:rPr lang="ca-ES" baseline="0" dirty="0" smtClean="0"/>
              <a:t> </a:t>
            </a:r>
            <a:r>
              <a:rPr lang="ca-ES" baseline="0" dirty="0" err="1" smtClean="0"/>
              <a:t>by</a:t>
            </a:r>
            <a:r>
              <a:rPr lang="ca-ES" baseline="0" dirty="0" smtClean="0"/>
              <a:t> </a:t>
            </a:r>
            <a:r>
              <a:rPr lang="ca-ES" baseline="0" dirty="0" err="1" smtClean="0"/>
              <a:t>epithelial</a:t>
            </a:r>
            <a:r>
              <a:rPr lang="ca-ES" baseline="0" dirty="0" smtClean="0"/>
              <a:t> cells, </a:t>
            </a:r>
            <a:r>
              <a:rPr lang="ca-ES" baseline="0" dirty="0" err="1" smtClean="0"/>
              <a:t>like</a:t>
            </a:r>
            <a:r>
              <a:rPr lang="ca-ES" baseline="0" dirty="0" smtClean="0"/>
              <a:t> </a:t>
            </a:r>
            <a:r>
              <a:rPr lang="ca-ES" baseline="0" dirty="0" err="1" smtClean="0"/>
              <a:t>th</a:t>
            </a:r>
            <a:r>
              <a:rPr lang="ca-ES" baseline="0" dirty="0" smtClean="0"/>
              <a:t> </a:t>
            </a:r>
            <a:r>
              <a:rPr lang="ca-ES" baseline="0" dirty="0" err="1" smtClean="0"/>
              <a:t>skin</a:t>
            </a:r>
            <a:r>
              <a:rPr lang="ca-ES" baseline="0" dirty="0" smtClean="0"/>
              <a:t> </a:t>
            </a:r>
            <a:r>
              <a:rPr lang="ca-ES" baseline="0" dirty="0" err="1" smtClean="0"/>
              <a:t>derived</a:t>
            </a:r>
            <a:r>
              <a:rPr lang="ca-ES" baseline="0" dirty="0" smtClean="0"/>
              <a:t> </a:t>
            </a:r>
            <a:r>
              <a:rPr lang="ca-ES" baseline="0" dirty="0" err="1" smtClean="0"/>
              <a:t>rnase</a:t>
            </a:r>
            <a:r>
              <a:rPr lang="ca-ES" baseline="0" dirty="0" smtClean="0"/>
              <a:t> (</a:t>
            </a:r>
            <a:r>
              <a:rPr lang="ca-ES" baseline="0" dirty="0" err="1" smtClean="0"/>
              <a:t>rnase</a:t>
            </a:r>
            <a:r>
              <a:rPr lang="ca-ES" baseline="0" dirty="0" smtClean="0"/>
              <a:t> 7), or </a:t>
            </a:r>
            <a:r>
              <a:rPr lang="ca-ES" baseline="0" dirty="0" err="1" smtClean="0"/>
              <a:t>by</a:t>
            </a:r>
            <a:r>
              <a:rPr lang="ca-ES" baseline="0" dirty="0" smtClean="0"/>
              <a:t> </a:t>
            </a:r>
            <a:r>
              <a:rPr lang="ca-ES" baseline="0" dirty="0" err="1" smtClean="0"/>
              <a:t>blood</a:t>
            </a:r>
            <a:r>
              <a:rPr lang="ca-ES" baseline="0" dirty="0" smtClean="0"/>
              <a:t> cell </a:t>
            </a:r>
            <a:r>
              <a:rPr lang="ca-ES" baseline="0" dirty="0" err="1" smtClean="0"/>
              <a:t>type</a:t>
            </a:r>
            <a:r>
              <a:rPr lang="ca-ES" baseline="0" dirty="0" smtClean="0"/>
              <a:t>, </a:t>
            </a:r>
            <a:r>
              <a:rPr lang="ca-ES" baseline="0" dirty="0" err="1" smtClean="0"/>
              <a:t>like</a:t>
            </a:r>
            <a:r>
              <a:rPr lang="ca-ES" baseline="0" dirty="0" smtClean="0"/>
              <a:t> </a:t>
            </a:r>
            <a:r>
              <a:rPr lang="ca-ES" baseline="0" dirty="0" err="1" smtClean="0"/>
              <a:t>rnase</a:t>
            </a:r>
            <a:r>
              <a:rPr lang="ca-ES" baseline="0" dirty="0" smtClean="0"/>
              <a:t> 2 and 3, </a:t>
            </a:r>
            <a:r>
              <a:rPr lang="ca-ES" baseline="0" dirty="0" err="1" smtClean="0"/>
              <a:t>secreted</a:t>
            </a:r>
            <a:r>
              <a:rPr lang="ca-ES" baseline="0" dirty="0" smtClean="0"/>
              <a:t> </a:t>
            </a:r>
            <a:r>
              <a:rPr lang="ca-ES" baseline="0" dirty="0" err="1" smtClean="0"/>
              <a:t>by</a:t>
            </a:r>
            <a:r>
              <a:rPr lang="ca-ES" baseline="0" dirty="0" smtClean="0"/>
              <a:t> </a:t>
            </a:r>
            <a:r>
              <a:rPr lang="ca-ES" baseline="0" dirty="0" err="1" smtClean="0"/>
              <a:t>the</a:t>
            </a:r>
            <a:r>
              <a:rPr lang="ca-ES" baseline="0" dirty="0" smtClean="0"/>
              <a:t> </a:t>
            </a:r>
            <a:r>
              <a:rPr lang="ca-ES" baseline="0" dirty="0" err="1" smtClean="0"/>
              <a:t>eosinophil</a:t>
            </a:r>
            <a:r>
              <a:rPr lang="ca-ES" baseline="0" dirty="0" smtClean="0"/>
              <a:t> </a:t>
            </a:r>
            <a:r>
              <a:rPr lang="ca-ES" baseline="0" dirty="0" err="1" smtClean="0"/>
              <a:t>granule</a:t>
            </a:r>
            <a:r>
              <a:rPr lang="ca-ES" baseline="0" dirty="0" smtClean="0"/>
              <a:t> and </a:t>
            </a:r>
            <a:r>
              <a:rPr lang="ca-ES" baseline="0" dirty="0" err="1" smtClean="0"/>
              <a:t>also</a:t>
            </a:r>
            <a:r>
              <a:rPr lang="ca-ES" baseline="0" dirty="0" smtClean="0"/>
              <a:t> </a:t>
            </a:r>
            <a:r>
              <a:rPr lang="ca-ES" baseline="0" dirty="0" err="1" smtClean="0"/>
              <a:t>called</a:t>
            </a:r>
            <a:r>
              <a:rPr lang="ca-ES" baseline="0" dirty="0" smtClean="0"/>
              <a:t> </a:t>
            </a:r>
            <a:r>
              <a:rPr lang="ca-ES" baseline="0" dirty="0" err="1" smtClean="0"/>
              <a:t>eosinophil</a:t>
            </a:r>
            <a:r>
              <a:rPr lang="ca-ES" baseline="0" dirty="0" smtClean="0"/>
              <a:t> </a:t>
            </a:r>
            <a:r>
              <a:rPr lang="ca-ES" baseline="0" dirty="0" err="1" smtClean="0"/>
              <a:t>cationic</a:t>
            </a:r>
            <a:r>
              <a:rPr lang="ca-ES" baseline="0" dirty="0" smtClean="0"/>
              <a:t> </a:t>
            </a:r>
            <a:r>
              <a:rPr lang="ca-ES" baseline="0" dirty="0" err="1" smtClean="0"/>
              <a:t>protein</a:t>
            </a:r>
            <a:r>
              <a:rPr lang="ca-ES" baseline="0" dirty="0" smtClean="0"/>
              <a:t> and </a:t>
            </a:r>
            <a:r>
              <a:rPr lang="ca-ES" baseline="0" dirty="0" err="1" smtClean="0"/>
              <a:t>eosinophil</a:t>
            </a:r>
            <a:r>
              <a:rPr lang="ca-ES" baseline="0" dirty="0" smtClean="0"/>
              <a:t> </a:t>
            </a:r>
            <a:r>
              <a:rPr lang="ca-ES" baseline="0" dirty="0" err="1" smtClean="0"/>
              <a:t>derived</a:t>
            </a:r>
            <a:r>
              <a:rPr lang="ca-ES" baseline="0" dirty="0" smtClean="0"/>
              <a:t> </a:t>
            </a:r>
            <a:r>
              <a:rPr lang="ca-ES" baseline="0" dirty="0" err="1" smtClean="0"/>
              <a:t>neurotoxin</a:t>
            </a:r>
            <a:r>
              <a:rPr lang="ca-ES" baseline="0" dirty="0" smtClean="0"/>
              <a:t>. </a:t>
            </a:r>
            <a:r>
              <a:rPr lang="ca-ES" baseline="0" dirty="0" err="1" smtClean="0"/>
              <a:t>Then</a:t>
            </a:r>
            <a:r>
              <a:rPr lang="ca-ES" baseline="0" dirty="0" smtClean="0"/>
              <a:t> </a:t>
            </a:r>
            <a:r>
              <a:rPr lang="ca-ES" baseline="0" dirty="0" err="1" smtClean="0"/>
              <a:t>we</a:t>
            </a:r>
            <a:r>
              <a:rPr lang="ca-ES" baseline="0" dirty="0" smtClean="0"/>
              <a:t> </a:t>
            </a:r>
            <a:r>
              <a:rPr lang="ca-ES" baseline="0" dirty="0" err="1" smtClean="0"/>
              <a:t>have</a:t>
            </a:r>
            <a:r>
              <a:rPr lang="ca-ES" baseline="0" dirty="0" smtClean="0"/>
              <a:t> </a:t>
            </a:r>
            <a:r>
              <a:rPr lang="ca-ES" baseline="0" dirty="0" err="1" smtClean="0"/>
              <a:t>rnase</a:t>
            </a:r>
            <a:r>
              <a:rPr lang="ca-ES" baseline="0" dirty="0" smtClean="0"/>
              <a:t> 6, </a:t>
            </a:r>
            <a:r>
              <a:rPr lang="ca-ES" baseline="0" dirty="0" err="1" smtClean="0"/>
              <a:t>expressed</a:t>
            </a:r>
            <a:r>
              <a:rPr lang="ca-ES" baseline="0" dirty="0" smtClean="0"/>
              <a:t> in </a:t>
            </a:r>
            <a:r>
              <a:rPr lang="ca-ES" baseline="0" dirty="0" err="1" smtClean="0"/>
              <a:t>neutrophils</a:t>
            </a:r>
            <a:r>
              <a:rPr lang="ca-ES" baseline="0" dirty="0" smtClean="0"/>
              <a:t> and </a:t>
            </a:r>
            <a:r>
              <a:rPr lang="ca-ES" baseline="0" dirty="0" err="1" smtClean="0"/>
              <a:t>macrophages</a:t>
            </a:r>
            <a:r>
              <a:rPr lang="ca-ES" baseline="0" dirty="0" smtClean="0"/>
              <a:t>. All </a:t>
            </a:r>
            <a:r>
              <a:rPr lang="ca-ES" baseline="0" dirty="0" err="1" smtClean="0"/>
              <a:t>these</a:t>
            </a:r>
            <a:r>
              <a:rPr lang="ca-ES" baseline="0" dirty="0" smtClean="0"/>
              <a:t> </a:t>
            </a:r>
            <a:r>
              <a:rPr lang="ca-ES" baseline="0" dirty="0" err="1" smtClean="0"/>
              <a:t>RNase</a:t>
            </a:r>
            <a:r>
              <a:rPr lang="ca-ES" baseline="0" dirty="0" smtClean="0"/>
              <a:t> </a:t>
            </a:r>
            <a:r>
              <a:rPr lang="ca-ES" baseline="0" dirty="0" err="1" smtClean="0"/>
              <a:t>are</a:t>
            </a:r>
            <a:r>
              <a:rPr lang="ca-ES" baseline="0" dirty="0" smtClean="0"/>
              <a:t> </a:t>
            </a:r>
            <a:r>
              <a:rPr lang="ca-ES" baseline="0" dirty="0" err="1" smtClean="0"/>
              <a:t>small</a:t>
            </a:r>
            <a:r>
              <a:rPr lang="ca-ES" baseline="0" dirty="0" smtClean="0"/>
              <a:t> </a:t>
            </a:r>
            <a:r>
              <a:rPr lang="ca-ES" baseline="0" dirty="0" err="1" smtClean="0"/>
              <a:t>cationic</a:t>
            </a:r>
            <a:r>
              <a:rPr lang="ca-ES" baseline="0" dirty="0" smtClean="0"/>
              <a:t>  </a:t>
            </a:r>
            <a:r>
              <a:rPr lang="ca-ES" baseline="0" dirty="0" err="1" smtClean="0"/>
              <a:t>proteins</a:t>
            </a:r>
            <a:r>
              <a:rPr lang="ca-ES" baseline="0" dirty="0" smtClean="0"/>
              <a:t> </a:t>
            </a:r>
            <a:r>
              <a:rPr lang="ca-ES" baseline="0" dirty="0" err="1" smtClean="0"/>
              <a:t>with</a:t>
            </a:r>
            <a:r>
              <a:rPr lang="ca-ES" baseline="0" dirty="0" smtClean="0"/>
              <a:t> </a:t>
            </a:r>
            <a:r>
              <a:rPr lang="ca-ES" baseline="0" dirty="0" err="1" smtClean="0"/>
              <a:t>cytotoxic</a:t>
            </a:r>
            <a:r>
              <a:rPr lang="ca-ES" baseline="0" dirty="0" smtClean="0"/>
              <a:t> </a:t>
            </a:r>
            <a:r>
              <a:rPr lang="ca-ES" baseline="0" dirty="0" err="1" smtClean="0"/>
              <a:t>properties</a:t>
            </a:r>
            <a:r>
              <a:rPr lang="ca-ES" baseline="0" dirty="0" smtClean="0"/>
              <a:t>. </a:t>
            </a:r>
            <a:r>
              <a:rPr lang="ca-ES" baseline="0" dirty="0" err="1" smtClean="0"/>
              <a:t>Indeed</a:t>
            </a:r>
            <a:r>
              <a:rPr lang="ca-ES" baseline="0" dirty="0" smtClean="0"/>
              <a:t> </a:t>
            </a:r>
            <a:r>
              <a:rPr lang="ca-ES" baseline="0" dirty="0" err="1" smtClean="0"/>
              <a:t>some</a:t>
            </a:r>
            <a:r>
              <a:rPr lang="ca-ES" baseline="0" dirty="0" smtClean="0"/>
              <a:t> of </a:t>
            </a:r>
            <a:r>
              <a:rPr lang="ca-ES" baseline="0" dirty="0" err="1" smtClean="0"/>
              <a:t>them</a:t>
            </a:r>
            <a:r>
              <a:rPr lang="ca-ES" baseline="0" dirty="0" smtClean="0"/>
              <a:t> </a:t>
            </a:r>
            <a:r>
              <a:rPr lang="ca-ES" baseline="0" dirty="0" err="1" smtClean="0"/>
              <a:t>have</a:t>
            </a:r>
            <a:r>
              <a:rPr lang="ca-ES" baseline="0" dirty="0" smtClean="0"/>
              <a:t> </a:t>
            </a:r>
            <a:r>
              <a:rPr lang="ca-ES" baseline="0" dirty="0" err="1" smtClean="0"/>
              <a:t>other</a:t>
            </a:r>
            <a:r>
              <a:rPr lang="ca-ES" baseline="0" dirty="0" smtClean="0"/>
              <a:t> </a:t>
            </a:r>
            <a:r>
              <a:rPr lang="ca-ES" baseline="0" dirty="0" err="1" smtClean="0"/>
              <a:t>complementary</a:t>
            </a:r>
            <a:r>
              <a:rPr lang="ca-ES" baseline="0" dirty="0" smtClean="0"/>
              <a:t> </a:t>
            </a:r>
            <a:r>
              <a:rPr lang="ca-ES" baseline="0" dirty="0" err="1" smtClean="0"/>
              <a:t>porperties</a:t>
            </a:r>
            <a:r>
              <a:rPr lang="ca-ES" baseline="0" dirty="0" smtClean="0"/>
              <a:t>, as </a:t>
            </a:r>
            <a:r>
              <a:rPr lang="ca-ES" baseline="0" dirty="0" err="1" smtClean="0"/>
              <a:t>angiogenin</a:t>
            </a:r>
            <a:r>
              <a:rPr lang="ca-ES" baseline="0" dirty="0" smtClean="0"/>
              <a:t>, </a:t>
            </a:r>
            <a:r>
              <a:rPr lang="ca-ES" baseline="0" dirty="0" err="1" smtClean="0"/>
              <a:t>promoting</a:t>
            </a:r>
            <a:r>
              <a:rPr lang="ca-ES" baseline="0" dirty="0" smtClean="0"/>
              <a:t> </a:t>
            </a:r>
            <a:r>
              <a:rPr lang="ca-ES" baseline="0" dirty="0" err="1" smtClean="0"/>
              <a:t>angiogenesis</a:t>
            </a:r>
            <a:r>
              <a:rPr lang="ca-ES" baseline="0" dirty="0" smtClean="0"/>
              <a:t>. </a:t>
            </a:r>
            <a:r>
              <a:rPr lang="ca-ES" baseline="0" dirty="0" err="1" smtClean="0"/>
              <a:t>Also</a:t>
            </a:r>
            <a:r>
              <a:rPr lang="ca-ES" baseline="0" dirty="0" smtClean="0"/>
              <a:t> </a:t>
            </a:r>
            <a:r>
              <a:rPr lang="ca-ES" baseline="0" dirty="0" err="1" smtClean="0"/>
              <a:t>we</a:t>
            </a:r>
            <a:r>
              <a:rPr lang="ca-ES" baseline="0" dirty="0" smtClean="0"/>
              <a:t> </a:t>
            </a:r>
            <a:r>
              <a:rPr lang="ca-ES" baseline="0" dirty="0" err="1" smtClean="0"/>
              <a:t>can</a:t>
            </a:r>
            <a:r>
              <a:rPr lang="ca-ES" baseline="0" dirty="0" smtClean="0"/>
              <a:t> </a:t>
            </a:r>
            <a:r>
              <a:rPr lang="ca-ES" baseline="0" dirty="0" err="1" smtClean="0"/>
              <a:t>find</a:t>
            </a:r>
            <a:r>
              <a:rPr lang="ca-ES" baseline="0" dirty="0" smtClean="0"/>
              <a:t> </a:t>
            </a:r>
            <a:r>
              <a:rPr lang="ca-ES" baseline="0" dirty="0" err="1" smtClean="0"/>
              <a:t>them</a:t>
            </a:r>
            <a:r>
              <a:rPr lang="ca-ES" baseline="0" dirty="0" smtClean="0"/>
              <a:t> </a:t>
            </a:r>
            <a:r>
              <a:rPr lang="ca-ES" baseline="0" dirty="0" err="1" smtClean="0"/>
              <a:t>secreted</a:t>
            </a:r>
            <a:r>
              <a:rPr lang="ca-ES" baseline="0" dirty="0" smtClean="0"/>
              <a:t> </a:t>
            </a:r>
            <a:r>
              <a:rPr lang="ca-ES" baseline="0" dirty="0" err="1" smtClean="0"/>
              <a:t>into</a:t>
            </a:r>
            <a:r>
              <a:rPr lang="ca-ES" baseline="0" dirty="0" smtClean="0"/>
              <a:t> </a:t>
            </a:r>
            <a:r>
              <a:rPr lang="ca-ES" baseline="0" dirty="0" err="1" smtClean="0"/>
              <a:t>the</a:t>
            </a:r>
            <a:r>
              <a:rPr lang="ca-ES" baseline="0" dirty="0" smtClean="0"/>
              <a:t> </a:t>
            </a:r>
            <a:r>
              <a:rPr lang="ca-ES" baseline="0" dirty="0" err="1" smtClean="0"/>
              <a:t>extracelular</a:t>
            </a:r>
            <a:r>
              <a:rPr lang="ca-ES" baseline="0" dirty="0" smtClean="0"/>
              <a:t> </a:t>
            </a:r>
            <a:r>
              <a:rPr lang="ca-ES" baseline="0" dirty="0" err="1" smtClean="0"/>
              <a:t>media</a:t>
            </a:r>
            <a:r>
              <a:rPr lang="ca-ES" baseline="0" dirty="0" smtClean="0"/>
              <a:t>, as </a:t>
            </a:r>
            <a:r>
              <a:rPr lang="ca-ES" baseline="0" dirty="0" err="1" smtClean="0"/>
              <a:t>rnase</a:t>
            </a:r>
            <a:r>
              <a:rPr lang="ca-ES" baseline="0" dirty="0" smtClean="0"/>
              <a:t> 8, </a:t>
            </a:r>
            <a:r>
              <a:rPr lang="ca-ES" baseline="0" dirty="0" err="1" smtClean="0"/>
              <a:t>which</a:t>
            </a:r>
            <a:r>
              <a:rPr lang="ca-ES" baseline="0" dirty="0" smtClean="0"/>
              <a:t> is abundant in </a:t>
            </a:r>
            <a:r>
              <a:rPr lang="ca-ES" baseline="0" dirty="0" err="1" smtClean="0"/>
              <a:t>the</a:t>
            </a:r>
            <a:r>
              <a:rPr lang="ca-ES" baseline="0" dirty="0" smtClean="0"/>
              <a:t> placenta.</a:t>
            </a:r>
          </a:p>
          <a:p>
            <a:r>
              <a:rPr lang="ca-ES" baseline="0" dirty="0" err="1" smtClean="0"/>
              <a:t>Our</a:t>
            </a:r>
            <a:r>
              <a:rPr lang="ca-ES" baseline="0" dirty="0" smtClean="0"/>
              <a:t> </a:t>
            </a:r>
            <a:r>
              <a:rPr lang="ca-ES" baseline="0" dirty="0" err="1" smtClean="0"/>
              <a:t>group</a:t>
            </a:r>
            <a:r>
              <a:rPr lang="ca-ES" baseline="0" dirty="0" smtClean="0"/>
              <a:t> has </a:t>
            </a:r>
            <a:r>
              <a:rPr lang="ca-ES" baseline="0" dirty="0" err="1" smtClean="0"/>
              <a:t>been</a:t>
            </a:r>
            <a:r>
              <a:rPr lang="ca-ES" baseline="0" dirty="0" smtClean="0"/>
              <a:t> </a:t>
            </a:r>
            <a:r>
              <a:rPr lang="ca-ES" baseline="0" dirty="0" err="1" smtClean="0"/>
              <a:t>working</a:t>
            </a:r>
            <a:r>
              <a:rPr lang="ca-ES" baseline="0" dirty="0" smtClean="0"/>
              <a:t> on </a:t>
            </a:r>
            <a:r>
              <a:rPr lang="ca-ES" baseline="0" dirty="0" err="1" smtClean="0"/>
              <a:t>this</a:t>
            </a:r>
            <a:r>
              <a:rPr lang="ca-ES" baseline="0" dirty="0" smtClean="0"/>
              <a:t> </a:t>
            </a:r>
            <a:r>
              <a:rPr lang="ca-ES" baseline="0" dirty="0" err="1" smtClean="0"/>
              <a:t>protein</a:t>
            </a:r>
            <a:r>
              <a:rPr lang="ca-ES" baseline="0" dirty="0" smtClean="0"/>
              <a:t> </a:t>
            </a:r>
            <a:r>
              <a:rPr lang="ca-ES" baseline="0" dirty="0" err="1" smtClean="0"/>
              <a:t>family</a:t>
            </a:r>
            <a:r>
              <a:rPr lang="ca-ES" baseline="0" dirty="0" smtClean="0"/>
              <a:t> for </a:t>
            </a:r>
            <a:r>
              <a:rPr lang="ca-ES" baseline="0" dirty="0" smtClean="0"/>
              <a:t>a long time. </a:t>
            </a:r>
            <a:r>
              <a:rPr lang="ca-ES" baseline="0" dirty="0" err="1" smtClean="0"/>
              <a:t>Coming</a:t>
            </a:r>
            <a:r>
              <a:rPr lang="ca-ES" baseline="0" dirty="0" smtClean="0"/>
              <a:t> </a:t>
            </a:r>
            <a:r>
              <a:rPr lang="ca-ES" baseline="0" dirty="0" err="1" smtClean="0"/>
              <a:t>from</a:t>
            </a:r>
            <a:r>
              <a:rPr lang="ca-ES" baseline="0" dirty="0" smtClean="0"/>
              <a:t> a </a:t>
            </a:r>
            <a:r>
              <a:rPr lang="ca-ES" baseline="0" dirty="0" err="1" smtClean="0"/>
              <a:t>enzymology</a:t>
            </a:r>
            <a:r>
              <a:rPr lang="ca-ES" baseline="0" dirty="0" smtClean="0"/>
              <a:t> </a:t>
            </a:r>
            <a:r>
              <a:rPr lang="ca-ES" baseline="0" dirty="0" err="1" smtClean="0"/>
              <a:t>background</a:t>
            </a:r>
            <a:r>
              <a:rPr lang="ca-ES" baseline="0" dirty="0" smtClean="0"/>
              <a:t> </a:t>
            </a:r>
            <a:r>
              <a:rPr lang="ca-ES" baseline="0" dirty="0" err="1" smtClean="0"/>
              <a:t>we</a:t>
            </a:r>
            <a:r>
              <a:rPr lang="ca-ES" baseline="0" dirty="0" smtClean="0"/>
              <a:t> </a:t>
            </a:r>
            <a:r>
              <a:rPr lang="ca-ES" baseline="0" dirty="0" err="1" smtClean="0"/>
              <a:t>have</a:t>
            </a:r>
            <a:r>
              <a:rPr lang="ca-ES" baseline="0" dirty="0" smtClean="0"/>
              <a:t> </a:t>
            </a:r>
            <a:r>
              <a:rPr lang="ca-ES" baseline="0" dirty="0" err="1" smtClean="0"/>
              <a:t>analysed</a:t>
            </a:r>
            <a:r>
              <a:rPr lang="ca-ES" baseline="0" dirty="0" smtClean="0"/>
              <a:t> </a:t>
            </a:r>
            <a:r>
              <a:rPr lang="ca-ES" baseline="0" dirty="0" err="1" smtClean="0"/>
              <a:t>first</a:t>
            </a:r>
            <a:r>
              <a:rPr lang="ca-ES" baseline="0" dirty="0" smtClean="0"/>
              <a:t> </a:t>
            </a:r>
            <a:r>
              <a:rPr lang="ca-ES" baseline="0" dirty="0" err="1" smtClean="0"/>
              <a:t>the</a:t>
            </a:r>
            <a:r>
              <a:rPr lang="ca-ES" baseline="0" dirty="0" smtClean="0"/>
              <a:t> </a:t>
            </a:r>
            <a:r>
              <a:rPr lang="ca-ES" baseline="0" dirty="0" err="1" smtClean="0"/>
              <a:t>protein</a:t>
            </a:r>
            <a:r>
              <a:rPr lang="ca-ES" baseline="0" dirty="0" smtClean="0"/>
              <a:t> </a:t>
            </a:r>
            <a:r>
              <a:rPr lang="ca-ES" baseline="0" dirty="0" err="1" smtClean="0"/>
              <a:t>catalytic</a:t>
            </a:r>
            <a:r>
              <a:rPr lang="ca-ES" baseline="0" dirty="0" smtClean="0"/>
              <a:t> </a:t>
            </a:r>
            <a:r>
              <a:rPr lang="ca-ES" baseline="0" dirty="0" err="1" smtClean="0"/>
              <a:t>activity</a:t>
            </a:r>
            <a:r>
              <a:rPr lang="ca-ES" baseline="0" dirty="0" smtClean="0"/>
              <a:t> on </a:t>
            </a:r>
            <a:r>
              <a:rPr lang="ca-ES" baseline="0" dirty="0" err="1" smtClean="0"/>
              <a:t>different</a:t>
            </a:r>
            <a:r>
              <a:rPr lang="ca-ES" baseline="0" dirty="0" smtClean="0"/>
              <a:t> </a:t>
            </a:r>
            <a:r>
              <a:rPr lang="ca-ES" baseline="0" dirty="0" err="1" smtClean="0"/>
              <a:t>nucleotide</a:t>
            </a:r>
            <a:r>
              <a:rPr lang="ca-ES" baseline="0" dirty="0" smtClean="0"/>
              <a:t> </a:t>
            </a:r>
            <a:r>
              <a:rPr lang="ca-ES" baseline="0" dirty="0" err="1" smtClean="0"/>
              <a:t>substratesBut</a:t>
            </a:r>
            <a:r>
              <a:rPr lang="ca-ES" baseline="0" dirty="0" smtClean="0"/>
              <a:t> </a:t>
            </a:r>
            <a:r>
              <a:rPr lang="ca-ES" baseline="0" dirty="0" err="1" smtClean="0"/>
              <a:t>before</a:t>
            </a:r>
            <a:r>
              <a:rPr lang="ca-ES" baseline="0" dirty="0" smtClean="0"/>
              <a:t> </a:t>
            </a:r>
            <a:r>
              <a:rPr lang="ca-ES" baseline="0" dirty="0" err="1" smtClean="0"/>
              <a:t>speaking</a:t>
            </a:r>
            <a:r>
              <a:rPr lang="ca-ES" baseline="0" dirty="0" smtClean="0"/>
              <a:t> </a:t>
            </a:r>
            <a:r>
              <a:rPr lang="ca-ES" baseline="0" dirty="0" err="1" smtClean="0"/>
              <a:t>about</a:t>
            </a:r>
            <a:r>
              <a:rPr lang="ca-ES" baseline="0" dirty="0" smtClean="0"/>
              <a:t> </a:t>
            </a:r>
            <a:r>
              <a:rPr lang="ca-ES" baseline="0" dirty="0" err="1" smtClean="0"/>
              <a:t>our</a:t>
            </a:r>
            <a:r>
              <a:rPr lang="ca-ES" baseline="0" dirty="0" smtClean="0"/>
              <a:t> </a:t>
            </a:r>
            <a:r>
              <a:rPr lang="ca-ES" baseline="0" dirty="0" err="1" smtClean="0"/>
              <a:t>results</a:t>
            </a:r>
            <a:r>
              <a:rPr lang="ca-ES" baseline="0" dirty="0" smtClean="0"/>
              <a:t> I </a:t>
            </a:r>
            <a:r>
              <a:rPr lang="ca-ES" baseline="0" dirty="0" err="1" smtClean="0"/>
              <a:t>would</a:t>
            </a:r>
            <a:r>
              <a:rPr lang="ca-ES" baseline="0" dirty="0" smtClean="0"/>
              <a:t> </a:t>
            </a:r>
            <a:r>
              <a:rPr lang="ca-ES" baseline="0" dirty="0" err="1" smtClean="0"/>
              <a:t>like</a:t>
            </a:r>
            <a:r>
              <a:rPr lang="ca-ES" baseline="0" dirty="0" smtClean="0"/>
              <a:t> to </a:t>
            </a:r>
            <a:r>
              <a:rPr lang="ca-ES" baseline="0" dirty="0" err="1" smtClean="0"/>
              <a:t>introduce</a:t>
            </a:r>
            <a:r>
              <a:rPr lang="ca-ES" baseline="0" dirty="0" smtClean="0"/>
              <a:t> </a:t>
            </a:r>
            <a:r>
              <a:rPr lang="ca-ES" baseline="0" dirty="0" err="1" smtClean="0"/>
              <a:t>the</a:t>
            </a:r>
            <a:r>
              <a:rPr lang="ca-ES" baseline="0" dirty="0" smtClean="0"/>
              <a:t> </a:t>
            </a:r>
            <a:r>
              <a:rPr lang="ca-ES" baseline="0" dirty="0" err="1" smtClean="0"/>
              <a:t>reference</a:t>
            </a:r>
            <a:r>
              <a:rPr lang="ca-ES" baseline="0" dirty="0" smtClean="0"/>
              <a:t> </a:t>
            </a:r>
            <a:r>
              <a:rPr lang="ca-ES" baseline="0" dirty="0" err="1" smtClean="0"/>
              <a:t>family</a:t>
            </a:r>
            <a:r>
              <a:rPr lang="ca-ES" baseline="0" dirty="0" smtClean="0"/>
              <a:t> </a:t>
            </a:r>
            <a:r>
              <a:rPr lang="ca-ES" baseline="0" dirty="0" err="1" smtClean="0"/>
              <a:t>member</a:t>
            </a:r>
            <a:r>
              <a:rPr lang="ca-ES" baseline="0" dirty="0" smtClean="0"/>
              <a:t>, </a:t>
            </a:r>
            <a:r>
              <a:rPr lang="ca-ES" baseline="0" dirty="0" err="1" smtClean="0"/>
              <a:t>which</a:t>
            </a:r>
            <a:r>
              <a:rPr lang="ca-ES" baseline="0" dirty="0" smtClean="0"/>
              <a:t> is </a:t>
            </a:r>
            <a:r>
              <a:rPr lang="ca-ES" baseline="0" dirty="0" err="1" smtClean="0"/>
              <a:t>the</a:t>
            </a:r>
            <a:r>
              <a:rPr lang="ca-ES" baseline="0" dirty="0" smtClean="0"/>
              <a:t> </a:t>
            </a:r>
            <a:r>
              <a:rPr lang="ca-ES" baseline="0" dirty="0" err="1" smtClean="0"/>
              <a:t>bovine</a:t>
            </a:r>
            <a:r>
              <a:rPr lang="ca-ES" baseline="0" dirty="0" smtClean="0"/>
              <a:t> </a:t>
            </a:r>
            <a:r>
              <a:rPr lang="ca-ES" baseline="0" dirty="0" err="1" smtClean="0"/>
              <a:t>pancreatic</a:t>
            </a:r>
            <a:r>
              <a:rPr lang="ca-ES" baseline="0" dirty="0" smtClean="0"/>
              <a:t> </a:t>
            </a:r>
            <a:r>
              <a:rPr lang="ca-ES" baseline="0" dirty="0" err="1" smtClean="0"/>
              <a:t>rnase</a:t>
            </a:r>
            <a:endParaRPr lang="es-ES" dirty="0" smtClean="0"/>
          </a:p>
        </p:txBody>
      </p:sp>
      <p:sp>
        <p:nvSpPr>
          <p:cNvPr id="4" name="Contenidor de número de diapositiva 3"/>
          <p:cNvSpPr>
            <a:spLocks noGrp="1"/>
          </p:cNvSpPr>
          <p:nvPr>
            <p:ph type="sldNum" sz="quarter" idx="10"/>
          </p:nvPr>
        </p:nvSpPr>
        <p:spPr/>
        <p:txBody>
          <a:bodyPr/>
          <a:lstStyle/>
          <a:p>
            <a:pPr>
              <a:defRPr/>
            </a:pPr>
            <a:fld id="{DFB5562D-B43C-4752-BEC2-67F47D5AF41E}" type="slidenum">
              <a:rPr lang="es-ES" smtClean="0"/>
              <a:pPr>
                <a:defRPr/>
              </a:pPr>
              <a:t>2</a:t>
            </a:fld>
            <a:endParaRPr 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D2F0885F-E5ED-459A-B4B4-167922BFAECD}" type="slidenum">
              <a:rPr lang="es-ES" smtClean="0"/>
              <a:pPr/>
              <a:t>3</a:t>
            </a:fld>
            <a:endParaRPr lang="es-ES"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r>
              <a:rPr lang="ca-ES" dirty="0" err="1" smtClean="0"/>
              <a:t>Probably</a:t>
            </a:r>
            <a:r>
              <a:rPr lang="ca-ES" dirty="0" smtClean="0"/>
              <a:t> </a:t>
            </a:r>
            <a:r>
              <a:rPr lang="ca-ES" dirty="0" err="1" smtClean="0"/>
              <a:t>you</a:t>
            </a:r>
            <a:r>
              <a:rPr lang="ca-ES" dirty="0" smtClean="0"/>
              <a:t> </a:t>
            </a:r>
            <a:r>
              <a:rPr lang="ca-ES" dirty="0" err="1" smtClean="0"/>
              <a:t>are</a:t>
            </a:r>
            <a:r>
              <a:rPr lang="ca-ES" dirty="0" smtClean="0"/>
              <a:t> </a:t>
            </a:r>
            <a:r>
              <a:rPr lang="ca-ES" dirty="0" err="1" smtClean="0"/>
              <a:t>familiiar</a:t>
            </a:r>
            <a:r>
              <a:rPr lang="ca-ES" dirty="0" smtClean="0"/>
              <a:t> </a:t>
            </a:r>
            <a:r>
              <a:rPr lang="ca-ES" dirty="0" err="1" smtClean="0"/>
              <a:t>with</a:t>
            </a:r>
            <a:r>
              <a:rPr lang="ca-ES" dirty="0" smtClean="0"/>
              <a:t> </a:t>
            </a:r>
            <a:r>
              <a:rPr lang="ca-ES" dirty="0" err="1" smtClean="0"/>
              <a:t>this</a:t>
            </a:r>
            <a:r>
              <a:rPr lang="ca-ES" baseline="0" dirty="0" smtClean="0"/>
              <a:t> </a:t>
            </a:r>
            <a:r>
              <a:rPr lang="ca-ES" baseline="0" dirty="0" err="1" smtClean="0"/>
              <a:t>protein</a:t>
            </a:r>
            <a:r>
              <a:rPr lang="ca-ES" baseline="0" dirty="0" smtClean="0"/>
              <a:t>, </a:t>
            </a:r>
            <a:r>
              <a:rPr lang="ca-ES" baseline="0" dirty="0" err="1" smtClean="0"/>
              <a:t>which</a:t>
            </a:r>
            <a:r>
              <a:rPr lang="ca-ES" baseline="0" dirty="0" smtClean="0"/>
              <a:t> is </a:t>
            </a:r>
            <a:r>
              <a:rPr lang="ca-ES" baseline="0" dirty="0" err="1" smtClean="0"/>
              <a:t>found</a:t>
            </a:r>
            <a:r>
              <a:rPr lang="ca-ES" baseline="0" dirty="0" smtClean="0"/>
              <a:t> in most </a:t>
            </a:r>
            <a:r>
              <a:rPr lang="ca-ES" baseline="0" dirty="0" err="1" smtClean="0"/>
              <a:t>graduate</a:t>
            </a:r>
            <a:r>
              <a:rPr lang="ca-ES" baseline="0" dirty="0" smtClean="0"/>
              <a:t> </a:t>
            </a:r>
            <a:r>
              <a:rPr lang="ca-ES" baseline="0" dirty="0" err="1" smtClean="0"/>
              <a:t>students</a:t>
            </a:r>
            <a:r>
              <a:rPr lang="ca-ES" baseline="0" dirty="0" smtClean="0"/>
              <a:t> text </a:t>
            </a:r>
            <a:r>
              <a:rPr lang="ca-ES" baseline="0" dirty="0" err="1" smtClean="0"/>
              <a:t>books</a:t>
            </a:r>
            <a:r>
              <a:rPr lang="ca-ES" baseline="0" dirty="0" smtClean="0"/>
              <a:t>. </a:t>
            </a:r>
            <a:r>
              <a:rPr lang="ca-ES" dirty="0" err="1" smtClean="0"/>
              <a:t>the</a:t>
            </a:r>
            <a:r>
              <a:rPr lang="ca-ES" dirty="0" smtClean="0"/>
              <a:t> </a:t>
            </a:r>
            <a:r>
              <a:rPr lang="ca-ES" dirty="0" err="1" smtClean="0"/>
              <a:t>RNase</a:t>
            </a:r>
            <a:r>
              <a:rPr lang="ca-ES" dirty="0" smtClean="0"/>
              <a:t> A, </a:t>
            </a:r>
            <a:r>
              <a:rPr lang="ca-ES" dirty="0" err="1" smtClean="0"/>
              <a:t>whihc</a:t>
            </a:r>
            <a:r>
              <a:rPr lang="ca-ES" dirty="0" smtClean="0"/>
              <a:t> is </a:t>
            </a:r>
            <a:r>
              <a:rPr lang="ca-ES" dirty="0" err="1" smtClean="0"/>
              <a:t>probably</a:t>
            </a:r>
            <a:r>
              <a:rPr lang="ca-ES" dirty="0" smtClean="0"/>
              <a:t> </a:t>
            </a:r>
            <a:r>
              <a:rPr lang="ca-ES" dirty="0" err="1" smtClean="0"/>
              <a:t>one</a:t>
            </a:r>
            <a:r>
              <a:rPr lang="ca-ES" dirty="0" smtClean="0"/>
              <a:t> of </a:t>
            </a:r>
            <a:r>
              <a:rPr lang="ca-ES" dirty="0" err="1" smtClean="0"/>
              <a:t>the</a:t>
            </a:r>
            <a:r>
              <a:rPr lang="ca-ES" dirty="0" smtClean="0"/>
              <a:t> best </a:t>
            </a:r>
            <a:r>
              <a:rPr lang="ca-ES" dirty="0" err="1" smtClean="0"/>
              <a:t>studied</a:t>
            </a:r>
            <a:r>
              <a:rPr lang="ca-ES" dirty="0" smtClean="0"/>
              <a:t> </a:t>
            </a:r>
            <a:r>
              <a:rPr lang="ca-ES" dirty="0" err="1" smtClean="0"/>
              <a:t>enzyme</a:t>
            </a:r>
            <a:r>
              <a:rPr lang="ca-ES" dirty="0" smtClean="0"/>
              <a:t> </a:t>
            </a:r>
            <a:r>
              <a:rPr lang="ca-ES" dirty="0" err="1" smtClean="0"/>
              <a:t>during</a:t>
            </a:r>
            <a:r>
              <a:rPr lang="ca-ES" dirty="0" smtClean="0"/>
              <a:t> </a:t>
            </a:r>
            <a:r>
              <a:rPr lang="ca-ES" dirty="0" err="1" smtClean="0"/>
              <a:t>the</a:t>
            </a:r>
            <a:r>
              <a:rPr lang="ca-ES" dirty="0" smtClean="0"/>
              <a:t> XX </a:t>
            </a:r>
            <a:r>
              <a:rPr lang="ca-ES" dirty="0" err="1" smtClean="0"/>
              <a:t>century</a:t>
            </a:r>
            <a:r>
              <a:rPr lang="ca-ES" dirty="0" smtClean="0"/>
              <a:t>.</a:t>
            </a:r>
          </a:p>
          <a:p>
            <a:pPr eaLnBrk="1" hangingPunct="1"/>
            <a:r>
              <a:rPr lang="ca-ES" dirty="0" err="1" smtClean="0"/>
              <a:t>RNase</a:t>
            </a:r>
            <a:r>
              <a:rPr lang="ca-ES" dirty="0" smtClean="0"/>
              <a:t> A </a:t>
            </a:r>
            <a:r>
              <a:rPr lang="ca-ES" dirty="0" err="1" smtClean="0"/>
              <a:t>refers</a:t>
            </a:r>
            <a:r>
              <a:rPr lang="ca-ES" dirty="0" smtClean="0"/>
              <a:t> to </a:t>
            </a:r>
            <a:r>
              <a:rPr lang="ca-ES" dirty="0" err="1" smtClean="0"/>
              <a:t>the</a:t>
            </a:r>
            <a:r>
              <a:rPr lang="ca-ES" dirty="0" smtClean="0"/>
              <a:t> </a:t>
            </a:r>
            <a:r>
              <a:rPr lang="ca-ES" dirty="0" err="1" smtClean="0"/>
              <a:t>bovine</a:t>
            </a:r>
            <a:r>
              <a:rPr lang="ca-ES" dirty="0" smtClean="0"/>
              <a:t> </a:t>
            </a:r>
            <a:r>
              <a:rPr lang="ca-ES" dirty="0" err="1" smtClean="0"/>
              <a:t>pancreatic</a:t>
            </a:r>
            <a:r>
              <a:rPr lang="ca-ES" dirty="0" smtClean="0"/>
              <a:t> </a:t>
            </a:r>
            <a:r>
              <a:rPr lang="ca-ES" dirty="0" err="1" smtClean="0"/>
              <a:t>RNase</a:t>
            </a:r>
            <a:r>
              <a:rPr lang="ca-ES" dirty="0" smtClean="0"/>
              <a:t>, </a:t>
            </a:r>
            <a:r>
              <a:rPr lang="ca-ES" dirty="0" err="1" smtClean="0"/>
              <a:t>one</a:t>
            </a:r>
            <a:r>
              <a:rPr lang="ca-ES" dirty="0" smtClean="0"/>
              <a:t> of </a:t>
            </a:r>
            <a:r>
              <a:rPr lang="ca-ES" dirty="0" err="1" smtClean="0"/>
              <a:t>the</a:t>
            </a:r>
            <a:r>
              <a:rPr lang="ca-ES" dirty="0" smtClean="0"/>
              <a:t> </a:t>
            </a:r>
            <a:r>
              <a:rPr lang="ca-ES" dirty="0" err="1" smtClean="0"/>
              <a:t>first</a:t>
            </a:r>
            <a:r>
              <a:rPr lang="ca-ES" dirty="0" smtClean="0"/>
              <a:t> </a:t>
            </a:r>
            <a:r>
              <a:rPr lang="ca-ES" dirty="0" err="1" smtClean="0"/>
              <a:t>enzymes</a:t>
            </a:r>
            <a:r>
              <a:rPr lang="ca-ES" dirty="0" smtClean="0"/>
              <a:t> </a:t>
            </a:r>
            <a:r>
              <a:rPr lang="ca-ES" dirty="0" err="1" smtClean="0"/>
              <a:t>discovered</a:t>
            </a:r>
            <a:r>
              <a:rPr lang="ca-ES" dirty="0" smtClean="0"/>
              <a:t> (1920) and </a:t>
            </a:r>
            <a:r>
              <a:rPr lang="ca-ES" dirty="0" err="1" smtClean="0"/>
              <a:t>crystallized</a:t>
            </a:r>
            <a:r>
              <a:rPr lang="ca-ES" dirty="0" smtClean="0"/>
              <a:t> (1939). The </a:t>
            </a:r>
            <a:r>
              <a:rPr lang="ca-ES" dirty="0" err="1" smtClean="0"/>
              <a:t>enzyme</a:t>
            </a:r>
            <a:r>
              <a:rPr lang="ca-ES" dirty="0" smtClean="0"/>
              <a:t> </a:t>
            </a:r>
            <a:r>
              <a:rPr lang="ca-ES" dirty="0" err="1" smtClean="0"/>
              <a:t>was</a:t>
            </a:r>
            <a:r>
              <a:rPr lang="ca-ES" dirty="0" smtClean="0"/>
              <a:t> </a:t>
            </a:r>
            <a:r>
              <a:rPr lang="ca-ES" dirty="0" err="1" smtClean="0"/>
              <a:t>easily</a:t>
            </a:r>
            <a:r>
              <a:rPr lang="ca-ES" dirty="0" smtClean="0"/>
              <a:t> </a:t>
            </a:r>
            <a:r>
              <a:rPr lang="ca-ES" dirty="0" err="1" smtClean="0"/>
              <a:t>obtained</a:t>
            </a:r>
            <a:r>
              <a:rPr lang="ca-ES" dirty="0" smtClean="0"/>
              <a:t> </a:t>
            </a:r>
            <a:r>
              <a:rPr lang="ca-ES" dirty="0" err="1" smtClean="0"/>
              <a:t>from</a:t>
            </a:r>
            <a:r>
              <a:rPr lang="ca-ES" dirty="0" smtClean="0"/>
              <a:t> </a:t>
            </a:r>
            <a:r>
              <a:rPr lang="ca-ES" dirty="0" err="1" smtClean="0"/>
              <a:t>bovine</a:t>
            </a:r>
            <a:r>
              <a:rPr lang="ca-ES" dirty="0" smtClean="0"/>
              <a:t> </a:t>
            </a:r>
            <a:r>
              <a:rPr lang="ca-ES" dirty="0" err="1" smtClean="0"/>
              <a:t>pancreas</a:t>
            </a:r>
            <a:r>
              <a:rPr lang="ca-ES" dirty="0" smtClean="0"/>
              <a:t> at </a:t>
            </a:r>
            <a:r>
              <a:rPr lang="ca-ES" dirty="0" err="1" smtClean="0"/>
              <a:t>slaughterhouses</a:t>
            </a:r>
            <a:r>
              <a:rPr lang="ca-ES" dirty="0" smtClean="0"/>
              <a:t> and at </a:t>
            </a:r>
            <a:r>
              <a:rPr lang="ca-ES" dirty="0" err="1" smtClean="0"/>
              <a:t>the</a:t>
            </a:r>
            <a:r>
              <a:rPr lang="ca-ES" dirty="0" smtClean="0"/>
              <a:t> </a:t>
            </a:r>
            <a:r>
              <a:rPr lang="ca-ES" dirty="0" err="1" smtClean="0"/>
              <a:t>beginning</a:t>
            </a:r>
            <a:r>
              <a:rPr lang="ca-ES" dirty="0" smtClean="0"/>
              <a:t> of </a:t>
            </a:r>
            <a:r>
              <a:rPr lang="ca-ES" dirty="0" err="1" smtClean="0"/>
              <a:t>the</a:t>
            </a:r>
            <a:r>
              <a:rPr lang="ca-ES" dirty="0" smtClean="0"/>
              <a:t> 40’, 1 kg of </a:t>
            </a:r>
            <a:r>
              <a:rPr lang="ca-ES" dirty="0" err="1" smtClean="0"/>
              <a:t>purified</a:t>
            </a:r>
            <a:r>
              <a:rPr lang="ca-ES" dirty="0" smtClean="0"/>
              <a:t> </a:t>
            </a:r>
            <a:r>
              <a:rPr lang="ca-ES" dirty="0" err="1" smtClean="0"/>
              <a:t>protein</a:t>
            </a:r>
            <a:r>
              <a:rPr lang="ca-ES" dirty="0" smtClean="0"/>
              <a:t> </a:t>
            </a:r>
            <a:r>
              <a:rPr lang="ca-ES" dirty="0" err="1" smtClean="0"/>
              <a:t>was</a:t>
            </a:r>
            <a:r>
              <a:rPr lang="ca-ES" dirty="0" smtClean="0"/>
              <a:t> </a:t>
            </a:r>
            <a:r>
              <a:rPr lang="ca-ES" dirty="0" err="1" smtClean="0"/>
              <a:t>obtained</a:t>
            </a:r>
            <a:r>
              <a:rPr lang="ca-ES" dirty="0" smtClean="0"/>
              <a:t> and </a:t>
            </a:r>
            <a:r>
              <a:rPr lang="ca-ES" dirty="0" err="1" smtClean="0"/>
              <a:t>made</a:t>
            </a:r>
            <a:r>
              <a:rPr lang="ca-ES" dirty="0" smtClean="0"/>
              <a:t> </a:t>
            </a:r>
            <a:r>
              <a:rPr lang="ca-ES" dirty="0" err="1" smtClean="0"/>
              <a:t>available</a:t>
            </a:r>
            <a:r>
              <a:rPr lang="ca-ES" dirty="0" smtClean="0"/>
              <a:t> for </a:t>
            </a:r>
            <a:r>
              <a:rPr lang="ca-ES" dirty="0" err="1" smtClean="0"/>
              <a:t>researchers</a:t>
            </a:r>
            <a:r>
              <a:rPr lang="ca-ES" dirty="0" smtClean="0"/>
              <a:t>. </a:t>
            </a:r>
            <a:r>
              <a:rPr lang="ca-ES" dirty="0" err="1" smtClean="0"/>
              <a:t>Its</a:t>
            </a:r>
            <a:r>
              <a:rPr lang="ca-ES" dirty="0" smtClean="0"/>
              <a:t> </a:t>
            </a:r>
            <a:r>
              <a:rPr lang="ca-ES" dirty="0" err="1" smtClean="0"/>
              <a:t>abundance</a:t>
            </a:r>
            <a:r>
              <a:rPr lang="ca-ES" dirty="0" smtClean="0"/>
              <a:t>, </a:t>
            </a:r>
            <a:r>
              <a:rPr lang="ca-ES" dirty="0" err="1" smtClean="0"/>
              <a:t>small</a:t>
            </a:r>
            <a:r>
              <a:rPr lang="ca-ES" dirty="0" smtClean="0"/>
              <a:t> molecular </a:t>
            </a:r>
            <a:r>
              <a:rPr lang="ca-ES" dirty="0" err="1" smtClean="0"/>
              <a:t>weight</a:t>
            </a:r>
            <a:r>
              <a:rPr lang="ca-ES" dirty="0" smtClean="0"/>
              <a:t> and </a:t>
            </a:r>
            <a:r>
              <a:rPr lang="ca-ES" dirty="0" err="1" smtClean="0"/>
              <a:t>high</a:t>
            </a:r>
            <a:r>
              <a:rPr lang="ca-ES" dirty="0" smtClean="0"/>
              <a:t> </a:t>
            </a:r>
            <a:r>
              <a:rPr lang="ca-ES" dirty="0" err="1" smtClean="0"/>
              <a:t>stability</a:t>
            </a:r>
            <a:r>
              <a:rPr lang="ca-ES" dirty="0" smtClean="0"/>
              <a:t> </a:t>
            </a:r>
            <a:r>
              <a:rPr lang="ca-ES" dirty="0" err="1" smtClean="0"/>
              <a:t>converted</a:t>
            </a:r>
            <a:r>
              <a:rPr lang="ca-ES" dirty="0" smtClean="0"/>
              <a:t> </a:t>
            </a:r>
            <a:r>
              <a:rPr lang="ca-ES" dirty="0" err="1" smtClean="0"/>
              <a:t>this</a:t>
            </a:r>
            <a:r>
              <a:rPr lang="ca-ES" dirty="0" smtClean="0"/>
              <a:t> </a:t>
            </a:r>
            <a:r>
              <a:rPr lang="ca-ES" dirty="0" err="1" smtClean="0"/>
              <a:t>protein</a:t>
            </a:r>
            <a:r>
              <a:rPr lang="ca-ES" dirty="0" smtClean="0"/>
              <a:t> in </a:t>
            </a:r>
            <a:r>
              <a:rPr lang="ca-ES" dirty="0" err="1" smtClean="0"/>
              <a:t>one</a:t>
            </a:r>
            <a:r>
              <a:rPr lang="ca-ES" dirty="0" smtClean="0"/>
              <a:t> of </a:t>
            </a:r>
            <a:r>
              <a:rPr lang="ca-ES" dirty="0" err="1" smtClean="0"/>
              <a:t>the</a:t>
            </a:r>
            <a:r>
              <a:rPr lang="ca-ES" dirty="0" smtClean="0"/>
              <a:t> </a:t>
            </a:r>
            <a:r>
              <a:rPr lang="ca-ES" dirty="0" err="1" smtClean="0"/>
              <a:t>predilected</a:t>
            </a:r>
            <a:r>
              <a:rPr lang="ca-ES" dirty="0" smtClean="0"/>
              <a:t> for </a:t>
            </a:r>
            <a:r>
              <a:rPr lang="ca-ES" dirty="0" err="1" smtClean="0"/>
              <a:t>biochemists</a:t>
            </a:r>
            <a:r>
              <a:rPr lang="ca-ES" dirty="0" smtClean="0"/>
              <a:t> in </a:t>
            </a:r>
            <a:r>
              <a:rPr lang="ca-ES" dirty="0" err="1" smtClean="0"/>
              <a:t>early</a:t>
            </a:r>
            <a:r>
              <a:rPr lang="ca-ES" dirty="0" smtClean="0"/>
              <a:t> XX </a:t>
            </a:r>
            <a:r>
              <a:rPr lang="ca-ES" dirty="0" err="1" smtClean="0"/>
              <a:t>century</a:t>
            </a:r>
            <a:r>
              <a:rPr lang="ca-ES" dirty="0" smtClean="0"/>
              <a:t>. </a:t>
            </a:r>
          </a:p>
          <a:p>
            <a:pPr eaLnBrk="1" hangingPunct="1"/>
            <a:r>
              <a:rPr lang="ca-ES" dirty="0" err="1" smtClean="0"/>
              <a:t>It</a:t>
            </a:r>
            <a:r>
              <a:rPr lang="ca-ES" dirty="0" smtClean="0"/>
              <a:t> </a:t>
            </a:r>
            <a:r>
              <a:rPr lang="ca-ES" dirty="0" err="1" smtClean="0"/>
              <a:t>was</a:t>
            </a:r>
            <a:r>
              <a:rPr lang="ca-ES" dirty="0" smtClean="0"/>
              <a:t> </a:t>
            </a:r>
            <a:r>
              <a:rPr lang="ca-ES" dirty="0" err="1" smtClean="0"/>
              <a:t>the</a:t>
            </a:r>
            <a:r>
              <a:rPr lang="ca-ES" dirty="0" smtClean="0"/>
              <a:t> </a:t>
            </a:r>
            <a:r>
              <a:rPr lang="ca-ES" dirty="0" err="1" smtClean="0"/>
              <a:t>first</a:t>
            </a:r>
            <a:r>
              <a:rPr lang="ca-ES" dirty="0" smtClean="0"/>
              <a:t> </a:t>
            </a:r>
            <a:r>
              <a:rPr lang="ca-ES" dirty="0" err="1" smtClean="0"/>
              <a:t>enzyme</a:t>
            </a:r>
            <a:r>
              <a:rPr lang="ca-ES" dirty="0" smtClean="0"/>
              <a:t> </a:t>
            </a:r>
            <a:r>
              <a:rPr lang="ca-ES" dirty="0" err="1" smtClean="0"/>
              <a:t>whose</a:t>
            </a:r>
            <a:r>
              <a:rPr lang="ca-ES" dirty="0" smtClean="0"/>
              <a:t> </a:t>
            </a:r>
            <a:r>
              <a:rPr lang="ca-ES" dirty="0" err="1" smtClean="0"/>
              <a:t>primary</a:t>
            </a:r>
            <a:r>
              <a:rPr lang="ca-ES" dirty="0" smtClean="0"/>
              <a:t> </a:t>
            </a:r>
            <a:r>
              <a:rPr lang="ca-ES" dirty="0" err="1" smtClean="0"/>
              <a:t>structure</a:t>
            </a:r>
            <a:r>
              <a:rPr lang="ca-ES" dirty="0" smtClean="0"/>
              <a:t> </a:t>
            </a:r>
            <a:r>
              <a:rPr lang="ca-ES" dirty="0" err="1" smtClean="0"/>
              <a:t>was</a:t>
            </a:r>
            <a:r>
              <a:rPr lang="ca-ES" dirty="0" smtClean="0"/>
              <a:t> </a:t>
            </a:r>
            <a:r>
              <a:rPr lang="ca-ES" dirty="0" err="1" smtClean="0"/>
              <a:t>known</a:t>
            </a:r>
            <a:r>
              <a:rPr lang="ca-ES" dirty="0" smtClean="0"/>
              <a:t>, and in 1972, </a:t>
            </a:r>
            <a:r>
              <a:rPr lang="ca-ES" dirty="0" err="1" smtClean="0"/>
              <a:t>three</a:t>
            </a:r>
            <a:r>
              <a:rPr lang="ca-ES" dirty="0" smtClean="0"/>
              <a:t> </a:t>
            </a:r>
            <a:r>
              <a:rPr lang="ca-ES" dirty="0" err="1" smtClean="0"/>
              <a:t>nobel</a:t>
            </a:r>
            <a:r>
              <a:rPr lang="ca-ES" dirty="0" smtClean="0"/>
              <a:t> </a:t>
            </a:r>
            <a:r>
              <a:rPr lang="ca-ES" dirty="0" err="1" smtClean="0"/>
              <a:t>prizes</a:t>
            </a:r>
            <a:r>
              <a:rPr lang="ca-ES" dirty="0" smtClean="0"/>
              <a:t> </a:t>
            </a:r>
            <a:r>
              <a:rPr lang="ca-ES" dirty="0" err="1" smtClean="0"/>
              <a:t>were</a:t>
            </a:r>
            <a:r>
              <a:rPr lang="ca-ES" dirty="0" smtClean="0"/>
              <a:t> </a:t>
            </a:r>
            <a:r>
              <a:rPr lang="ca-ES" dirty="0" err="1" smtClean="0"/>
              <a:t>awarded</a:t>
            </a:r>
            <a:r>
              <a:rPr lang="ca-ES" dirty="0" smtClean="0"/>
              <a:t> for </a:t>
            </a:r>
            <a:r>
              <a:rPr lang="ca-ES" dirty="0" err="1" smtClean="0"/>
              <a:t>their</a:t>
            </a:r>
            <a:r>
              <a:rPr lang="ca-ES" dirty="0" smtClean="0"/>
              <a:t> </a:t>
            </a:r>
            <a:r>
              <a:rPr lang="ca-ES" dirty="0" err="1" smtClean="0"/>
              <a:t>work</a:t>
            </a:r>
            <a:r>
              <a:rPr lang="ca-ES" dirty="0" smtClean="0"/>
              <a:t>.</a:t>
            </a:r>
          </a:p>
          <a:p>
            <a:pPr eaLnBrk="1" hangingPunct="1"/>
            <a:r>
              <a:rPr lang="ca-ES" dirty="0" smtClean="0"/>
              <a:t>Christian </a:t>
            </a:r>
            <a:r>
              <a:rPr lang="ca-ES" dirty="0" err="1" smtClean="0"/>
              <a:t>Anfinsen</a:t>
            </a:r>
            <a:r>
              <a:rPr lang="ca-ES" dirty="0" smtClean="0"/>
              <a:t> </a:t>
            </a:r>
            <a:r>
              <a:rPr lang="ca-ES" dirty="0" err="1" smtClean="0"/>
              <a:t>was</a:t>
            </a:r>
            <a:r>
              <a:rPr lang="ca-ES" dirty="0" smtClean="0"/>
              <a:t> </a:t>
            </a:r>
            <a:r>
              <a:rPr lang="ca-ES" dirty="0" err="1" smtClean="0"/>
              <a:t>the</a:t>
            </a:r>
            <a:r>
              <a:rPr lang="ca-ES" dirty="0" smtClean="0"/>
              <a:t> </a:t>
            </a:r>
            <a:r>
              <a:rPr lang="ca-ES" dirty="0" err="1" smtClean="0"/>
              <a:t>first</a:t>
            </a:r>
            <a:r>
              <a:rPr lang="ca-ES" dirty="0" smtClean="0"/>
              <a:t> to </a:t>
            </a:r>
            <a:r>
              <a:rPr lang="ca-ES" dirty="0" err="1" smtClean="0"/>
              <a:t>relate</a:t>
            </a:r>
            <a:r>
              <a:rPr lang="ca-ES" dirty="0" smtClean="0"/>
              <a:t> </a:t>
            </a:r>
            <a:r>
              <a:rPr lang="ca-ES" dirty="0" err="1" smtClean="0"/>
              <a:t>the</a:t>
            </a:r>
            <a:r>
              <a:rPr lang="ca-ES" dirty="0" smtClean="0"/>
              <a:t> </a:t>
            </a:r>
            <a:r>
              <a:rPr lang="ca-ES" dirty="0" err="1" smtClean="0"/>
              <a:t>aminoacid</a:t>
            </a:r>
            <a:r>
              <a:rPr lang="ca-ES" dirty="0" smtClean="0"/>
              <a:t> </a:t>
            </a:r>
            <a:r>
              <a:rPr lang="ca-ES" dirty="0" err="1" smtClean="0"/>
              <a:t>sequence</a:t>
            </a:r>
            <a:r>
              <a:rPr lang="ca-ES" dirty="0" smtClean="0"/>
              <a:t> of a </a:t>
            </a:r>
            <a:r>
              <a:rPr lang="ca-ES" dirty="0" err="1" smtClean="0"/>
              <a:t>protein</a:t>
            </a:r>
            <a:r>
              <a:rPr lang="ca-ES" dirty="0" smtClean="0"/>
              <a:t> </a:t>
            </a:r>
            <a:r>
              <a:rPr lang="ca-ES" dirty="0" err="1" smtClean="0"/>
              <a:t>with</a:t>
            </a:r>
            <a:r>
              <a:rPr lang="ca-ES" dirty="0" smtClean="0"/>
              <a:t> </a:t>
            </a:r>
            <a:r>
              <a:rPr lang="ca-ES" dirty="0" err="1" smtClean="0"/>
              <a:t>the</a:t>
            </a:r>
            <a:r>
              <a:rPr lang="ca-ES" dirty="0" smtClean="0"/>
              <a:t> final </a:t>
            </a:r>
            <a:r>
              <a:rPr lang="ca-ES" dirty="0" err="1" smtClean="0"/>
              <a:t>three</a:t>
            </a:r>
            <a:r>
              <a:rPr lang="ca-ES" dirty="0" smtClean="0"/>
              <a:t> dimensional </a:t>
            </a:r>
            <a:r>
              <a:rPr lang="ca-ES" dirty="0" err="1" smtClean="0"/>
              <a:t>structure</a:t>
            </a:r>
            <a:r>
              <a:rPr lang="ca-ES" dirty="0" smtClean="0"/>
              <a:t>., </a:t>
            </a:r>
            <a:r>
              <a:rPr lang="ca-ES" dirty="0" err="1" smtClean="0"/>
              <a:t>showing</a:t>
            </a:r>
            <a:r>
              <a:rPr lang="ca-ES" dirty="0" smtClean="0"/>
              <a:t> how </a:t>
            </a:r>
            <a:r>
              <a:rPr lang="ca-ES" dirty="0" err="1" smtClean="0"/>
              <a:t>the</a:t>
            </a:r>
            <a:r>
              <a:rPr lang="ca-ES" dirty="0" smtClean="0"/>
              <a:t> </a:t>
            </a:r>
            <a:r>
              <a:rPr lang="ca-ES" dirty="0" err="1" smtClean="0"/>
              <a:t>denatured</a:t>
            </a:r>
            <a:r>
              <a:rPr lang="ca-ES" baseline="0" dirty="0" smtClean="0"/>
              <a:t> </a:t>
            </a:r>
            <a:r>
              <a:rPr lang="ca-ES" baseline="0" dirty="0" err="1" smtClean="0"/>
              <a:t>protein</a:t>
            </a:r>
            <a:r>
              <a:rPr lang="ca-ES" baseline="0" dirty="0" smtClean="0"/>
              <a:t> </a:t>
            </a:r>
            <a:r>
              <a:rPr lang="ca-ES" baseline="0" dirty="0" err="1" smtClean="0"/>
              <a:t>could</a:t>
            </a:r>
            <a:r>
              <a:rPr lang="ca-ES" baseline="0" dirty="0" smtClean="0"/>
              <a:t> </a:t>
            </a:r>
            <a:r>
              <a:rPr lang="ca-ES" baseline="0" dirty="0" err="1" smtClean="0"/>
              <a:t>recover</a:t>
            </a:r>
            <a:r>
              <a:rPr lang="ca-ES" baseline="0" dirty="0" smtClean="0"/>
              <a:t> </a:t>
            </a:r>
            <a:r>
              <a:rPr lang="ca-ES" baseline="0" dirty="0" err="1" smtClean="0"/>
              <a:t>by</a:t>
            </a:r>
            <a:r>
              <a:rPr lang="ca-ES" baseline="0" dirty="0" smtClean="0"/>
              <a:t> </a:t>
            </a:r>
            <a:r>
              <a:rPr lang="ca-ES" baseline="0" dirty="0" err="1" smtClean="0"/>
              <a:t>itself</a:t>
            </a:r>
            <a:r>
              <a:rPr lang="ca-ES" baseline="0" dirty="0" smtClean="0"/>
              <a:t> </a:t>
            </a:r>
            <a:r>
              <a:rPr lang="ca-ES" baseline="0" dirty="0" err="1" smtClean="0"/>
              <a:t>the</a:t>
            </a:r>
            <a:r>
              <a:rPr lang="ca-ES" baseline="0" dirty="0" smtClean="0"/>
              <a:t> 3D </a:t>
            </a:r>
            <a:r>
              <a:rPr lang="ca-ES" baseline="0" dirty="0" err="1" smtClean="0"/>
              <a:t>when</a:t>
            </a:r>
            <a:r>
              <a:rPr lang="ca-ES" baseline="0" dirty="0" smtClean="0"/>
              <a:t> </a:t>
            </a:r>
            <a:r>
              <a:rPr lang="ca-ES" baseline="0" dirty="0" err="1" smtClean="0"/>
              <a:t>removing</a:t>
            </a:r>
            <a:r>
              <a:rPr lang="ca-ES" baseline="0" dirty="0" smtClean="0"/>
              <a:t> </a:t>
            </a:r>
            <a:r>
              <a:rPr lang="ca-ES" baseline="0" dirty="0" err="1" smtClean="0"/>
              <a:t>the</a:t>
            </a:r>
            <a:r>
              <a:rPr lang="ca-ES" baseline="0" dirty="0" smtClean="0"/>
              <a:t> </a:t>
            </a:r>
            <a:r>
              <a:rPr lang="ca-ES" baseline="0" dirty="0" err="1" smtClean="0"/>
              <a:t>presence</a:t>
            </a:r>
            <a:r>
              <a:rPr lang="ca-ES" baseline="0" dirty="0" smtClean="0"/>
              <a:t> of </a:t>
            </a:r>
            <a:r>
              <a:rPr lang="ca-ES" baseline="0" dirty="0" err="1" smtClean="0"/>
              <a:t>the</a:t>
            </a:r>
            <a:r>
              <a:rPr lang="ca-ES" baseline="0" dirty="0" smtClean="0"/>
              <a:t> </a:t>
            </a:r>
            <a:r>
              <a:rPr lang="ca-ES" baseline="0" dirty="0" err="1" smtClean="0"/>
              <a:t>denaturing</a:t>
            </a:r>
            <a:r>
              <a:rPr lang="ca-ES" baseline="0" dirty="0" smtClean="0"/>
              <a:t> agent</a:t>
            </a:r>
            <a:endParaRPr lang="ca-ES" dirty="0" smtClean="0"/>
          </a:p>
          <a:p>
            <a:pPr eaLnBrk="1" hangingPunct="1"/>
            <a:r>
              <a:rPr lang="ca-ES" dirty="0" err="1" smtClean="0"/>
              <a:t>Later</a:t>
            </a:r>
            <a:r>
              <a:rPr lang="ca-ES" dirty="0" smtClean="0"/>
              <a:t>, in 1984 Bruce </a:t>
            </a:r>
            <a:r>
              <a:rPr lang="ca-ES" dirty="0" err="1" smtClean="0"/>
              <a:t>Merrifield</a:t>
            </a:r>
            <a:r>
              <a:rPr lang="ca-ES" dirty="0" smtClean="0"/>
              <a:t> </a:t>
            </a:r>
            <a:r>
              <a:rPr lang="ca-ES" dirty="0" err="1" smtClean="0"/>
              <a:t>was</a:t>
            </a:r>
            <a:r>
              <a:rPr lang="ca-ES" dirty="0" smtClean="0"/>
              <a:t> </a:t>
            </a:r>
            <a:r>
              <a:rPr lang="ca-ES" dirty="0" err="1" smtClean="0"/>
              <a:t>awarded</a:t>
            </a:r>
            <a:r>
              <a:rPr lang="ca-ES" dirty="0" smtClean="0"/>
              <a:t> </a:t>
            </a:r>
            <a:r>
              <a:rPr lang="ca-ES" dirty="0" err="1" smtClean="0"/>
              <a:t>the</a:t>
            </a:r>
            <a:r>
              <a:rPr lang="ca-ES" dirty="0" smtClean="0"/>
              <a:t> Nobel </a:t>
            </a:r>
            <a:r>
              <a:rPr lang="ca-ES" dirty="0" err="1" smtClean="0"/>
              <a:t>Prize</a:t>
            </a:r>
            <a:r>
              <a:rPr lang="ca-ES" dirty="0" smtClean="0"/>
              <a:t> for </a:t>
            </a:r>
            <a:r>
              <a:rPr lang="ca-ES" dirty="0" err="1" smtClean="0"/>
              <a:t>the</a:t>
            </a:r>
            <a:r>
              <a:rPr lang="ca-ES" dirty="0" smtClean="0"/>
              <a:t> </a:t>
            </a:r>
            <a:r>
              <a:rPr lang="ca-ES" dirty="0" err="1" smtClean="0"/>
              <a:t>synthesis</a:t>
            </a:r>
            <a:r>
              <a:rPr lang="ca-ES" dirty="0" smtClean="0"/>
              <a:t> of </a:t>
            </a:r>
            <a:r>
              <a:rPr lang="ca-ES" dirty="0" err="1" smtClean="0"/>
              <a:t>the</a:t>
            </a:r>
            <a:r>
              <a:rPr lang="ca-ES" dirty="0" smtClean="0"/>
              <a:t> </a:t>
            </a:r>
            <a:r>
              <a:rPr lang="ca-ES" dirty="0" err="1" smtClean="0"/>
              <a:t>first</a:t>
            </a:r>
            <a:r>
              <a:rPr lang="ca-ES" dirty="0" smtClean="0"/>
              <a:t> </a:t>
            </a:r>
            <a:r>
              <a:rPr lang="ca-ES" dirty="0" err="1" smtClean="0"/>
              <a:t>polypeptide</a:t>
            </a:r>
            <a:r>
              <a:rPr lang="ca-ES" dirty="0" smtClean="0"/>
              <a:t>, </a:t>
            </a:r>
            <a:endParaRPr lang="es-ES" dirty="0" smtClean="0"/>
          </a:p>
          <a:p>
            <a:pPr eaLnBrk="1" hangingPunct="1"/>
            <a:endParaRPr lang="es-E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normAutofit/>
          </a:bodyPr>
          <a:lstStyle/>
          <a:p>
            <a:r>
              <a:rPr lang="es-ES" dirty="0" err="1" smtClean="0"/>
              <a:t>Rnasa</a:t>
            </a:r>
            <a:r>
              <a:rPr lang="es-ES" dirty="0" smtClean="0"/>
              <a:t> A </a:t>
            </a:r>
            <a:r>
              <a:rPr lang="es-ES" dirty="0" err="1" smtClean="0"/>
              <a:t>catalytic</a:t>
            </a:r>
            <a:r>
              <a:rPr lang="es-ES" dirty="0" smtClean="0"/>
              <a:t> </a:t>
            </a:r>
            <a:r>
              <a:rPr lang="es-ES" dirty="0" err="1" smtClean="0"/>
              <a:t>mechanism</a:t>
            </a:r>
            <a:r>
              <a:rPr lang="es-ES" baseline="0" dirty="0" smtClean="0"/>
              <a:t> </a:t>
            </a:r>
            <a:r>
              <a:rPr lang="es-ES" baseline="0" dirty="0" err="1" smtClean="0"/>
              <a:t>was</a:t>
            </a:r>
            <a:r>
              <a:rPr lang="es-ES" baseline="0" dirty="0" smtClean="0"/>
              <a:t> </a:t>
            </a:r>
            <a:r>
              <a:rPr lang="es-ES" baseline="0" dirty="0" err="1" smtClean="0"/>
              <a:t>proposed</a:t>
            </a:r>
            <a:r>
              <a:rPr lang="es-ES" baseline="0" dirty="0" smtClean="0"/>
              <a:t> </a:t>
            </a:r>
            <a:r>
              <a:rPr lang="es-ES" baseline="0" dirty="0" err="1" smtClean="0"/>
              <a:t>by</a:t>
            </a:r>
            <a:r>
              <a:rPr lang="es-ES" baseline="0" dirty="0" smtClean="0"/>
              <a:t> </a:t>
            </a:r>
            <a:r>
              <a:rPr lang="es-ES" baseline="0" dirty="0" err="1" smtClean="0"/>
              <a:t>Mathias</a:t>
            </a:r>
            <a:r>
              <a:rPr lang="es-ES" baseline="0" dirty="0" smtClean="0"/>
              <a:t> et al. In 1961 </a:t>
            </a:r>
            <a:r>
              <a:rPr lang="es-ES" baseline="0" dirty="0" err="1" smtClean="0"/>
              <a:t>before</a:t>
            </a:r>
            <a:r>
              <a:rPr lang="es-ES" baseline="0" dirty="0" smtClean="0"/>
              <a:t> </a:t>
            </a:r>
            <a:r>
              <a:rPr lang="es-ES" baseline="0" dirty="0" err="1" smtClean="0"/>
              <a:t>its</a:t>
            </a:r>
            <a:r>
              <a:rPr lang="es-ES" baseline="0" dirty="0" smtClean="0"/>
              <a:t> 3D </a:t>
            </a:r>
            <a:r>
              <a:rPr lang="es-ES" baseline="0" dirty="0" err="1" smtClean="0"/>
              <a:t>was</a:t>
            </a:r>
            <a:r>
              <a:rPr lang="es-ES" baseline="0" dirty="0" smtClean="0"/>
              <a:t> </a:t>
            </a:r>
            <a:r>
              <a:rPr lang="es-ES" baseline="0" dirty="0" err="1" smtClean="0"/>
              <a:t>solved</a:t>
            </a:r>
            <a:r>
              <a:rPr lang="es-ES" baseline="0" dirty="0" smtClean="0"/>
              <a:t> (</a:t>
            </a:r>
            <a:r>
              <a:rPr lang="es-ES" baseline="0" dirty="0" err="1" smtClean="0"/>
              <a:t>the</a:t>
            </a:r>
            <a:r>
              <a:rPr lang="es-ES" baseline="0" dirty="0" smtClean="0"/>
              <a:t> 50th </a:t>
            </a:r>
            <a:r>
              <a:rPr lang="es-ES" baseline="0" dirty="0" err="1" smtClean="0"/>
              <a:t>anniversary</a:t>
            </a:r>
            <a:r>
              <a:rPr lang="es-ES" baseline="0" dirty="0" smtClean="0"/>
              <a:t> </a:t>
            </a:r>
            <a:r>
              <a:rPr lang="es-ES" baseline="0" dirty="0" err="1" smtClean="0"/>
              <a:t>was</a:t>
            </a:r>
            <a:r>
              <a:rPr lang="es-ES" baseline="0" dirty="0" smtClean="0"/>
              <a:t> </a:t>
            </a:r>
            <a:r>
              <a:rPr lang="es-ES" baseline="0" dirty="0" err="1" smtClean="0"/>
              <a:t>celebrated</a:t>
            </a:r>
            <a:r>
              <a:rPr lang="es-ES" baseline="0" dirty="0" smtClean="0"/>
              <a:t> </a:t>
            </a:r>
            <a:r>
              <a:rPr lang="es-ES" baseline="0" dirty="0" err="1" smtClean="0"/>
              <a:t>just</a:t>
            </a:r>
            <a:r>
              <a:rPr lang="es-ES" baseline="0" dirty="0" smtClean="0"/>
              <a:t> </a:t>
            </a:r>
            <a:r>
              <a:rPr lang="es-ES" baseline="0" dirty="0" err="1" smtClean="0"/>
              <a:t>two</a:t>
            </a:r>
            <a:r>
              <a:rPr lang="es-ES" baseline="0" dirty="0" smtClean="0"/>
              <a:t> </a:t>
            </a:r>
            <a:r>
              <a:rPr lang="es-ES" baseline="0" dirty="0" err="1" smtClean="0"/>
              <a:t>years</a:t>
            </a:r>
            <a:r>
              <a:rPr lang="es-ES" baseline="0" dirty="0" smtClean="0"/>
              <a:t> </a:t>
            </a:r>
            <a:r>
              <a:rPr lang="es-ES" baseline="0" dirty="0" err="1" smtClean="0"/>
              <a:t>ago</a:t>
            </a:r>
            <a:r>
              <a:rPr lang="es-ES"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RNase</a:t>
            </a:r>
            <a:r>
              <a:rPr lang="en-US" dirty="0" smtClean="0"/>
              <a:t> A was also one of the 1st enzyme whose 3D structure was solved [(3rd) and the 4th protein. </a:t>
            </a:r>
            <a:endParaRPr lang="es-ES" baseline="0" dirty="0" smtClean="0"/>
          </a:p>
          <a:p>
            <a:r>
              <a:rPr lang="es-ES" baseline="0" dirty="0" err="1" smtClean="0"/>
              <a:t>The</a:t>
            </a:r>
            <a:r>
              <a:rPr lang="es-ES" baseline="0" dirty="0" smtClean="0"/>
              <a:t> </a:t>
            </a:r>
            <a:r>
              <a:rPr lang="es-ES" baseline="0" dirty="0" err="1" smtClean="0"/>
              <a:t>two</a:t>
            </a:r>
            <a:r>
              <a:rPr lang="es-ES" baseline="0" dirty="0" smtClean="0"/>
              <a:t> </a:t>
            </a:r>
            <a:r>
              <a:rPr lang="es-ES" baseline="0" dirty="0" err="1" smtClean="0"/>
              <a:t>histidines</a:t>
            </a:r>
            <a:r>
              <a:rPr lang="es-ES" baseline="0" dirty="0" smtClean="0"/>
              <a:t> </a:t>
            </a:r>
            <a:r>
              <a:rPr lang="es-ES" baseline="0" dirty="0" err="1" smtClean="0"/>
              <a:t>that</a:t>
            </a:r>
            <a:r>
              <a:rPr lang="es-ES" baseline="0" dirty="0" smtClean="0"/>
              <a:t> </a:t>
            </a:r>
            <a:r>
              <a:rPr lang="es-ES" baseline="0" dirty="0" err="1" smtClean="0"/>
              <a:t>act</a:t>
            </a:r>
            <a:r>
              <a:rPr lang="es-ES" baseline="0" dirty="0" smtClean="0"/>
              <a:t> as a general base and </a:t>
            </a:r>
            <a:r>
              <a:rPr lang="es-ES" baseline="0" dirty="0" err="1" smtClean="0"/>
              <a:t>acid</a:t>
            </a:r>
            <a:r>
              <a:rPr lang="es-ES" baseline="0" dirty="0" smtClean="0"/>
              <a:t> </a:t>
            </a:r>
            <a:r>
              <a:rPr lang="es-ES" baseline="0" dirty="0" err="1" smtClean="0"/>
              <a:t>cleaving</a:t>
            </a:r>
            <a:r>
              <a:rPr lang="es-ES" baseline="0" dirty="0" smtClean="0"/>
              <a:t> </a:t>
            </a:r>
            <a:r>
              <a:rPr lang="es-ES" baseline="0" dirty="0" err="1" smtClean="0"/>
              <a:t>the</a:t>
            </a:r>
            <a:r>
              <a:rPr lang="es-ES" baseline="0" dirty="0" smtClean="0"/>
              <a:t> 3’5’ </a:t>
            </a:r>
            <a:r>
              <a:rPr lang="es-ES" baseline="0" dirty="0" err="1" smtClean="0"/>
              <a:t>fosfodiester</a:t>
            </a:r>
            <a:r>
              <a:rPr lang="es-ES" baseline="0" dirty="0" smtClean="0"/>
              <a:t> bond, </a:t>
            </a:r>
            <a:r>
              <a:rPr lang="es-ES" baseline="0" dirty="0" err="1" smtClean="0"/>
              <a:t>adn</a:t>
            </a:r>
            <a:r>
              <a:rPr lang="es-ES" baseline="0" dirty="0" smtClean="0"/>
              <a:t> </a:t>
            </a:r>
            <a:r>
              <a:rPr lang="es-ES" baseline="0" dirty="0" err="1" smtClean="0"/>
              <a:t>the</a:t>
            </a:r>
            <a:r>
              <a:rPr lang="es-ES" baseline="0" dirty="0" smtClean="0"/>
              <a:t> </a:t>
            </a:r>
            <a:r>
              <a:rPr lang="es-ES" baseline="0" dirty="0" err="1" smtClean="0"/>
              <a:t>lysine</a:t>
            </a:r>
            <a:r>
              <a:rPr lang="es-ES" baseline="0" dirty="0" smtClean="0"/>
              <a:t> </a:t>
            </a:r>
            <a:r>
              <a:rPr lang="es-ES" baseline="0" dirty="0" err="1" smtClean="0"/>
              <a:t>residue</a:t>
            </a:r>
            <a:r>
              <a:rPr lang="es-ES" baseline="0" dirty="0" smtClean="0"/>
              <a:t> </a:t>
            </a:r>
            <a:r>
              <a:rPr lang="es-ES" baseline="0" dirty="0" err="1" smtClean="0"/>
              <a:t>that</a:t>
            </a:r>
            <a:r>
              <a:rPr lang="es-ES" baseline="0" dirty="0" smtClean="0"/>
              <a:t> </a:t>
            </a:r>
            <a:r>
              <a:rPr lang="es-ES" baseline="0" dirty="0" err="1" smtClean="0"/>
              <a:t>stabilize</a:t>
            </a:r>
            <a:r>
              <a:rPr lang="es-ES" baseline="0" dirty="0" smtClean="0"/>
              <a:t> </a:t>
            </a:r>
            <a:r>
              <a:rPr lang="es-ES" baseline="0" dirty="0" err="1" smtClean="0"/>
              <a:t>the</a:t>
            </a:r>
            <a:r>
              <a:rPr lang="es-ES" baseline="0" dirty="0" smtClean="0"/>
              <a:t> </a:t>
            </a:r>
            <a:r>
              <a:rPr lang="es-ES" baseline="0" dirty="0" err="1" smtClean="0"/>
              <a:t>intermediate</a:t>
            </a:r>
            <a:r>
              <a:rPr lang="es-ES" baseline="0" dirty="0" smtClean="0"/>
              <a:t> are </a:t>
            </a:r>
            <a:r>
              <a:rPr lang="es-ES" baseline="0" dirty="0" err="1" smtClean="0"/>
              <a:t>conserved</a:t>
            </a:r>
            <a:r>
              <a:rPr lang="es-ES" baseline="0" dirty="0" smtClean="0"/>
              <a:t> </a:t>
            </a:r>
            <a:r>
              <a:rPr lang="es-ES" baseline="0" dirty="0" err="1" smtClean="0"/>
              <a:t>through</a:t>
            </a:r>
            <a:r>
              <a:rPr lang="es-ES" baseline="0" dirty="0" smtClean="0"/>
              <a:t> </a:t>
            </a:r>
            <a:r>
              <a:rPr lang="es-ES" baseline="0" dirty="0" err="1" smtClean="0"/>
              <a:t>the</a:t>
            </a:r>
            <a:r>
              <a:rPr lang="es-ES" baseline="0" dirty="0" smtClean="0"/>
              <a:t> </a:t>
            </a:r>
            <a:r>
              <a:rPr lang="es-ES" baseline="0" dirty="0" err="1" smtClean="0"/>
              <a:t>whole</a:t>
            </a:r>
            <a:r>
              <a:rPr lang="es-ES" baseline="0" dirty="0" smtClean="0"/>
              <a:t> </a:t>
            </a:r>
            <a:r>
              <a:rPr lang="es-ES" baseline="0" dirty="0" err="1" smtClean="0"/>
              <a:t>family</a:t>
            </a:r>
            <a:endParaRPr lang="en-GB" dirty="0"/>
          </a:p>
        </p:txBody>
      </p:sp>
      <p:sp>
        <p:nvSpPr>
          <p:cNvPr id="4" name="Contenidor de número de diapositiva 3"/>
          <p:cNvSpPr>
            <a:spLocks noGrp="1"/>
          </p:cNvSpPr>
          <p:nvPr>
            <p:ph type="sldNum" sz="quarter" idx="10"/>
          </p:nvPr>
        </p:nvSpPr>
        <p:spPr/>
        <p:txBody>
          <a:bodyPr/>
          <a:lstStyle/>
          <a:p>
            <a:fld id="{27D1458B-6F09-47D2-8DDB-EA055600CF4A}" type="slidenum">
              <a:rPr lang="en-GB" smtClean="0"/>
              <a:pPr/>
              <a:t>4</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normAutofit/>
          </a:bodyPr>
          <a:lstStyle/>
          <a:p>
            <a:pPr eaLnBrk="1" hangingPunct="1"/>
            <a:r>
              <a:rPr lang="en-US" dirty="0" smtClean="0"/>
              <a:t>And last, but not least, </a:t>
            </a:r>
            <a:r>
              <a:rPr lang="en-US" dirty="0" err="1" smtClean="0"/>
              <a:t>pionering</a:t>
            </a:r>
            <a:r>
              <a:rPr lang="en-US" dirty="0" smtClean="0"/>
              <a:t> sequencing by </a:t>
            </a:r>
            <a:r>
              <a:rPr lang="en-US" dirty="0" err="1" smtClean="0"/>
              <a:t>Beintema</a:t>
            </a:r>
            <a:r>
              <a:rPr lang="en-US" dirty="0" smtClean="0"/>
              <a:t> and coworkers provided around 40 sequences of ruminants and other </a:t>
            </a:r>
            <a:r>
              <a:rPr lang="en-US" dirty="0" err="1" smtClean="0"/>
              <a:t>mamifers</a:t>
            </a:r>
            <a:r>
              <a:rPr lang="en-US" dirty="0" smtClean="0"/>
              <a:t>, setting the basis for </a:t>
            </a:r>
            <a:r>
              <a:rPr lang="en-US" dirty="0" err="1" smtClean="0"/>
              <a:t>evolutive</a:t>
            </a:r>
            <a:r>
              <a:rPr lang="en-US" dirty="0" smtClean="0"/>
              <a:t> studies. </a:t>
            </a:r>
          </a:p>
          <a:p>
            <a:pPr eaLnBrk="1" hangingPunct="1"/>
            <a:r>
              <a:rPr lang="en-US" dirty="0" smtClean="0"/>
              <a:t>It was proposed that the pancreatic </a:t>
            </a:r>
            <a:r>
              <a:rPr lang="en-US" dirty="0" err="1" smtClean="0"/>
              <a:t>RNase</a:t>
            </a:r>
            <a:r>
              <a:rPr lang="en-US" dirty="0" smtClean="0"/>
              <a:t> would digest the huge amount of RNA in the stomach of ruminants produced by the intestinal flora. But the quest trying to find out the family physiological role was just starting.</a:t>
            </a:r>
          </a:p>
          <a:p>
            <a:pPr marL="0" marR="0" indent="0" algn="l" defTabSz="914400" rtl="0" eaLnBrk="1" fontAlgn="auto" latinLnBrk="0" hangingPunct="1">
              <a:lnSpc>
                <a:spcPct val="100000"/>
              </a:lnSpc>
              <a:spcBef>
                <a:spcPts val="0"/>
              </a:spcBef>
              <a:spcAft>
                <a:spcPts val="0"/>
              </a:spcAft>
              <a:buClrTx/>
              <a:buSzTx/>
              <a:buFontTx/>
              <a:buNone/>
              <a:tabLst/>
              <a:defRPr/>
            </a:pPr>
            <a:r>
              <a:rPr lang="ca-ES" sz="1200" dirty="0" err="1" smtClean="0"/>
              <a:t>Many</a:t>
            </a:r>
            <a:r>
              <a:rPr lang="ca-ES" sz="1200" dirty="0" smtClean="0"/>
              <a:t> </a:t>
            </a:r>
            <a:r>
              <a:rPr lang="ca-ES" sz="1200" dirty="0" err="1" smtClean="0"/>
              <a:t>evolution</a:t>
            </a:r>
            <a:r>
              <a:rPr lang="ca-ES" sz="1200" dirty="0" smtClean="0"/>
              <a:t> </a:t>
            </a:r>
            <a:r>
              <a:rPr lang="ca-ES" sz="1200" dirty="0" err="1" smtClean="0"/>
              <a:t>studies</a:t>
            </a:r>
            <a:r>
              <a:rPr lang="ca-ES" sz="1200" dirty="0" smtClean="0"/>
              <a:t> </a:t>
            </a:r>
            <a:r>
              <a:rPr lang="ca-ES" sz="1200" dirty="0" err="1" smtClean="0"/>
              <a:t>followed</a:t>
            </a:r>
            <a:r>
              <a:rPr lang="ca-ES" sz="1200" dirty="0" smtClean="0"/>
              <a:t>. The </a:t>
            </a:r>
            <a:r>
              <a:rPr lang="ca-ES" sz="1200" dirty="0" err="1" smtClean="0"/>
              <a:t>antibacterial</a:t>
            </a:r>
            <a:r>
              <a:rPr lang="ca-ES" sz="1200" dirty="0" smtClean="0"/>
              <a:t> </a:t>
            </a:r>
            <a:r>
              <a:rPr lang="ca-ES" sz="1200" dirty="0" err="1" smtClean="0"/>
              <a:t>activity</a:t>
            </a:r>
            <a:r>
              <a:rPr lang="ca-ES" sz="1200" dirty="0" smtClean="0"/>
              <a:t> of </a:t>
            </a:r>
            <a:r>
              <a:rPr lang="ca-ES" sz="1200" dirty="0" err="1" smtClean="0"/>
              <a:t>distantly</a:t>
            </a:r>
            <a:r>
              <a:rPr lang="ca-ES" sz="1200" dirty="0" smtClean="0"/>
              <a:t> </a:t>
            </a:r>
            <a:r>
              <a:rPr lang="ca-ES" sz="1200" dirty="0" err="1" smtClean="0"/>
              <a:t>related</a:t>
            </a:r>
            <a:r>
              <a:rPr lang="ca-ES" sz="1200" dirty="0" smtClean="0"/>
              <a:t> </a:t>
            </a:r>
            <a:r>
              <a:rPr lang="ca-ES" sz="1200" dirty="0" err="1" smtClean="0"/>
              <a:t>RNases</a:t>
            </a:r>
            <a:r>
              <a:rPr lang="ca-ES" sz="1200" dirty="0" smtClean="0"/>
              <a:t> (as </a:t>
            </a:r>
            <a:r>
              <a:rPr lang="ca-ES" sz="1200" dirty="0" err="1" smtClean="0"/>
              <a:t>chicken</a:t>
            </a:r>
            <a:r>
              <a:rPr lang="ca-ES" sz="1200" dirty="0" smtClean="0"/>
              <a:t> and </a:t>
            </a:r>
            <a:r>
              <a:rPr lang="ca-ES" sz="1200" dirty="0" err="1" smtClean="0"/>
              <a:t>fish</a:t>
            </a:r>
            <a:r>
              <a:rPr lang="ca-ES" sz="1200" dirty="0" smtClean="0"/>
              <a:t> </a:t>
            </a:r>
            <a:r>
              <a:rPr lang="ca-ES" sz="1200" dirty="0" err="1" smtClean="0"/>
              <a:t>RNases</a:t>
            </a:r>
            <a:r>
              <a:rPr lang="ca-ES" sz="1200" dirty="0" smtClean="0"/>
              <a:t>) </a:t>
            </a:r>
            <a:r>
              <a:rPr lang="ca-ES" sz="1200" dirty="0" err="1" smtClean="0"/>
              <a:t>suggested</a:t>
            </a:r>
            <a:r>
              <a:rPr lang="ca-ES" sz="1200" dirty="0" smtClean="0"/>
              <a:t> </a:t>
            </a:r>
            <a:r>
              <a:rPr lang="ca-ES" sz="1200" dirty="0" err="1" smtClean="0"/>
              <a:t>that</a:t>
            </a:r>
            <a:r>
              <a:rPr lang="ca-ES" sz="1200" dirty="0" smtClean="0"/>
              <a:t> ancestral </a:t>
            </a:r>
            <a:r>
              <a:rPr lang="ca-ES" sz="1200" dirty="0" err="1" smtClean="0"/>
              <a:t>RNases</a:t>
            </a:r>
            <a:r>
              <a:rPr lang="ca-ES" sz="1200" dirty="0" smtClean="0"/>
              <a:t> </a:t>
            </a:r>
            <a:r>
              <a:rPr lang="ca-ES" sz="1200" dirty="0" err="1" smtClean="0"/>
              <a:t>were</a:t>
            </a:r>
            <a:r>
              <a:rPr lang="ca-ES" sz="1200" dirty="0" smtClean="0"/>
              <a:t> in </a:t>
            </a:r>
            <a:r>
              <a:rPr lang="ca-ES" sz="1200" dirty="0" err="1" smtClean="0"/>
              <a:t>fact</a:t>
            </a:r>
            <a:r>
              <a:rPr lang="ca-ES" sz="1200" dirty="0" smtClean="0"/>
              <a:t> </a:t>
            </a:r>
            <a:r>
              <a:rPr lang="ca-ES" sz="1200" dirty="0" err="1" smtClean="0"/>
              <a:t>host-defense</a:t>
            </a:r>
            <a:r>
              <a:rPr lang="ca-ES" sz="1200" dirty="0" smtClean="0"/>
              <a:t> </a:t>
            </a:r>
            <a:r>
              <a:rPr lang="ca-ES" sz="1200" dirty="0" err="1" smtClean="0"/>
              <a:t>RNases</a:t>
            </a:r>
            <a:endParaRPr lang="ca-ES" sz="1200" dirty="0" smtClean="0"/>
          </a:p>
          <a:p>
            <a:pPr eaLnBrk="1" hangingPunct="1"/>
            <a:endParaRPr lang="en-US" dirty="0" smtClean="0"/>
          </a:p>
          <a:p>
            <a:pPr eaLnBrk="1" hangingPunct="1"/>
            <a:endParaRPr lang="es-ES" dirty="0" smtClean="0"/>
          </a:p>
          <a:p>
            <a:pPr eaLnBrk="1" hangingPunct="1"/>
            <a:endParaRPr lang="en-US" dirty="0" smtClean="0"/>
          </a:p>
          <a:p>
            <a:pPr eaLnBrk="1" hangingPunct="1"/>
            <a:endParaRPr lang="es-ES" dirty="0" smtClean="0"/>
          </a:p>
          <a:p>
            <a:endParaRPr lang="en-GB" dirty="0"/>
          </a:p>
        </p:txBody>
      </p:sp>
      <p:sp>
        <p:nvSpPr>
          <p:cNvPr id="4" name="Contenidor de número de diapositiva 3"/>
          <p:cNvSpPr>
            <a:spLocks noGrp="1"/>
          </p:cNvSpPr>
          <p:nvPr>
            <p:ph type="sldNum" sz="quarter" idx="10"/>
          </p:nvPr>
        </p:nvSpPr>
        <p:spPr/>
        <p:txBody>
          <a:bodyPr/>
          <a:lstStyle/>
          <a:p>
            <a:fld id="{27D1458B-6F09-47D2-8DDB-EA055600CF4A}" type="slidenum">
              <a:rPr lang="en-GB" smtClean="0"/>
              <a:pPr/>
              <a:t>5</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noFill/>
          <a:ln/>
        </p:spPr>
        <p:txBody>
          <a:bodyPr/>
          <a:lstStyle/>
          <a:p>
            <a:r>
              <a:rPr lang="ca-ES" sz="1000" dirty="0" err="1" smtClean="0"/>
              <a:t>Many</a:t>
            </a:r>
            <a:r>
              <a:rPr lang="ca-ES" sz="1000" dirty="0" smtClean="0"/>
              <a:t> </a:t>
            </a:r>
            <a:r>
              <a:rPr lang="ca-ES" sz="1000" dirty="0" err="1" smtClean="0"/>
              <a:t>evolution</a:t>
            </a:r>
            <a:r>
              <a:rPr lang="ca-ES" sz="1000" dirty="0" smtClean="0"/>
              <a:t> </a:t>
            </a:r>
            <a:r>
              <a:rPr lang="ca-ES" sz="1000" dirty="0" err="1" smtClean="0"/>
              <a:t>studies</a:t>
            </a:r>
            <a:r>
              <a:rPr lang="ca-ES" sz="1000" dirty="0" smtClean="0"/>
              <a:t> </a:t>
            </a:r>
            <a:r>
              <a:rPr lang="ca-ES" sz="1000" dirty="0" err="1" smtClean="0"/>
              <a:t>followed</a:t>
            </a:r>
            <a:r>
              <a:rPr lang="ca-ES" sz="1000" dirty="0" smtClean="0"/>
              <a:t>. </a:t>
            </a:r>
            <a:r>
              <a:rPr lang="ca-ES" sz="1000" dirty="0" err="1" smtClean="0"/>
              <a:t>We</a:t>
            </a:r>
            <a:r>
              <a:rPr lang="ca-ES" sz="1000" dirty="0" smtClean="0"/>
              <a:t> </a:t>
            </a:r>
            <a:r>
              <a:rPr lang="ca-ES" sz="1000" dirty="0" err="1" smtClean="0"/>
              <a:t>must</a:t>
            </a:r>
            <a:r>
              <a:rPr lang="ca-ES" sz="1000" dirty="0" smtClean="0"/>
              <a:t> </a:t>
            </a:r>
            <a:r>
              <a:rPr lang="ca-ES" sz="1000" dirty="0" err="1" smtClean="0"/>
              <a:t>recall</a:t>
            </a:r>
            <a:r>
              <a:rPr lang="ca-ES" sz="1000" dirty="0" smtClean="0"/>
              <a:t> </a:t>
            </a:r>
            <a:r>
              <a:rPr lang="ca-ES" sz="1000" dirty="0" err="1" smtClean="0"/>
              <a:t>here</a:t>
            </a:r>
            <a:r>
              <a:rPr lang="ca-ES" sz="1000" dirty="0" smtClean="0"/>
              <a:t> </a:t>
            </a:r>
            <a:r>
              <a:rPr lang="ca-ES" sz="1000" dirty="0" err="1" smtClean="0"/>
              <a:t>the</a:t>
            </a:r>
            <a:r>
              <a:rPr lang="ca-ES" sz="1000" dirty="0" smtClean="0"/>
              <a:t> </a:t>
            </a:r>
            <a:r>
              <a:rPr lang="ca-ES" sz="1000" dirty="0" err="1" smtClean="0"/>
              <a:t>effort</a:t>
            </a:r>
            <a:r>
              <a:rPr lang="ca-ES" sz="1000" dirty="0" smtClean="0"/>
              <a:t> </a:t>
            </a:r>
            <a:r>
              <a:rPr lang="ca-ES" sz="1000" dirty="0" err="1" smtClean="0"/>
              <a:t>made</a:t>
            </a:r>
            <a:r>
              <a:rPr lang="ca-ES" sz="1000" dirty="0" smtClean="0"/>
              <a:t> </a:t>
            </a:r>
            <a:r>
              <a:rPr lang="ca-ES" sz="1000" dirty="0" err="1" smtClean="0"/>
              <a:t>by</a:t>
            </a:r>
            <a:r>
              <a:rPr lang="ca-ES" sz="1000" dirty="0" smtClean="0"/>
              <a:t> Jaap </a:t>
            </a:r>
            <a:r>
              <a:rPr lang="ca-ES" sz="1000" dirty="0" err="1" smtClean="0"/>
              <a:t>Beintema</a:t>
            </a:r>
            <a:r>
              <a:rPr lang="ca-ES" sz="1000" dirty="0" smtClean="0"/>
              <a:t>, Giuseppe </a:t>
            </a:r>
            <a:r>
              <a:rPr lang="ca-ES" sz="1000" dirty="0" err="1" smtClean="0"/>
              <a:t>D’Alessio</a:t>
            </a:r>
            <a:r>
              <a:rPr lang="ca-ES" sz="1000" dirty="0" smtClean="0"/>
              <a:t> and </a:t>
            </a:r>
            <a:r>
              <a:rPr lang="ca-ES" sz="1000" dirty="0" err="1" smtClean="0"/>
              <a:t>Helene</a:t>
            </a:r>
            <a:r>
              <a:rPr lang="ca-ES" sz="1000" dirty="0" smtClean="0"/>
              <a:t> </a:t>
            </a:r>
            <a:r>
              <a:rPr lang="ca-ES" sz="1000" dirty="0" err="1" smtClean="0"/>
              <a:t>Rosenberg</a:t>
            </a:r>
            <a:r>
              <a:rPr lang="ca-ES" sz="1000" dirty="0" smtClean="0"/>
              <a:t> </a:t>
            </a:r>
            <a:r>
              <a:rPr lang="ca-ES" sz="1000" dirty="0" err="1" smtClean="0"/>
              <a:t>trying</a:t>
            </a:r>
            <a:r>
              <a:rPr lang="ca-ES" sz="1000" dirty="0" smtClean="0"/>
              <a:t> to </a:t>
            </a:r>
            <a:r>
              <a:rPr lang="ca-ES" sz="1000" dirty="0" err="1" smtClean="0"/>
              <a:t>solve</a:t>
            </a:r>
            <a:r>
              <a:rPr lang="ca-ES" sz="1000" dirty="0" smtClean="0"/>
              <a:t> </a:t>
            </a:r>
            <a:r>
              <a:rPr lang="ca-ES" sz="1000" dirty="0" err="1" smtClean="0"/>
              <a:t>the</a:t>
            </a:r>
            <a:r>
              <a:rPr lang="ca-ES" sz="1000" dirty="0" smtClean="0"/>
              <a:t> </a:t>
            </a:r>
            <a:r>
              <a:rPr lang="ca-ES" sz="1000" dirty="0" err="1" smtClean="0"/>
              <a:t>puzzle</a:t>
            </a:r>
            <a:r>
              <a:rPr lang="ca-ES" sz="1000" dirty="0" smtClean="0"/>
              <a:t>.</a:t>
            </a:r>
          </a:p>
          <a:p>
            <a:r>
              <a:rPr lang="ca-ES" sz="1000" dirty="0" err="1" smtClean="0"/>
              <a:t>Here</a:t>
            </a:r>
            <a:r>
              <a:rPr lang="ca-ES" sz="1000" dirty="0" smtClean="0"/>
              <a:t> </a:t>
            </a:r>
            <a:r>
              <a:rPr lang="ca-ES" sz="1000" dirty="0" err="1" smtClean="0"/>
              <a:t>are</a:t>
            </a:r>
            <a:r>
              <a:rPr lang="ca-ES" sz="1000" dirty="0" smtClean="0"/>
              <a:t> </a:t>
            </a:r>
            <a:r>
              <a:rPr lang="ca-ES" sz="1000" dirty="0" err="1" smtClean="0"/>
              <a:t>few</a:t>
            </a:r>
            <a:r>
              <a:rPr lang="ca-ES" sz="1000" dirty="0" smtClean="0"/>
              <a:t> </a:t>
            </a:r>
            <a:r>
              <a:rPr lang="ca-ES" sz="1000" dirty="0" err="1" smtClean="0"/>
              <a:t>titles</a:t>
            </a:r>
            <a:r>
              <a:rPr lang="ca-ES" sz="1000" dirty="0" smtClean="0"/>
              <a:t> just to </a:t>
            </a:r>
            <a:r>
              <a:rPr lang="ca-ES" sz="1000" dirty="0" err="1" smtClean="0"/>
              <a:t>illustrate</a:t>
            </a:r>
            <a:r>
              <a:rPr lang="ca-ES" sz="1000" dirty="0" smtClean="0"/>
              <a:t> </a:t>
            </a:r>
            <a:r>
              <a:rPr lang="ca-ES" sz="1000" dirty="0" err="1" smtClean="0"/>
              <a:t>this</a:t>
            </a:r>
            <a:r>
              <a:rPr lang="ca-ES" sz="1000" dirty="0" smtClean="0"/>
              <a:t> </a:t>
            </a:r>
            <a:r>
              <a:rPr lang="ca-ES" sz="1000" dirty="0" err="1" smtClean="0"/>
              <a:t>path</a:t>
            </a:r>
            <a:r>
              <a:rPr lang="ca-ES" sz="1000" dirty="0" smtClean="0"/>
              <a:t>:</a:t>
            </a:r>
          </a:p>
          <a:p>
            <a:r>
              <a:rPr lang="ca-ES" sz="1000" dirty="0" err="1" smtClean="0"/>
              <a:t>Xxxxx</a:t>
            </a:r>
            <a:endParaRPr lang="ca-ES" sz="1000" dirty="0" smtClean="0"/>
          </a:p>
          <a:p>
            <a:r>
              <a:rPr lang="ca-ES" sz="1000" dirty="0" smtClean="0"/>
              <a:t>The </a:t>
            </a:r>
            <a:r>
              <a:rPr lang="ca-ES" sz="1000" dirty="0" err="1" smtClean="0"/>
              <a:t>family</a:t>
            </a:r>
            <a:r>
              <a:rPr lang="ca-ES" sz="1000" dirty="0" smtClean="0"/>
              <a:t> </a:t>
            </a:r>
            <a:r>
              <a:rPr lang="ca-ES" sz="1000" dirty="0" err="1" smtClean="0"/>
              <a:t>could</a:t>
            </a:r>
            <a:r>
              <a:rPr lang="ca-ES" sz="1000" dirty="0" smtClean="0"/>
              <a:t> </a:t>
            </a:r>
            <a:r>
              <a:rPr lang="ca-ES" sz="1000" dirty="0" err="1" smtClean="0"/>
              <a:t>have</a:t>
            </a:r>
            <a:r>
              <a:rPr lang="ca-ES" sz="1000" dirty="0" smtClean="0"/>
              <a:t> </a:t>
            </a:r>
            <a:r>
              <a:rPr lang="ca-ES" sz="1000" dirty="0" err="1" smtClean="0"/>
              <a:t>started</a:t>
            </a:r>
            <a:r>
              <a:rPr lang="ca-ES" sz="1000" dirty="0" smtClean="0"/>
              <a:t> </a:t>
            </a:r>
            <a:r>
              <a:rPr lang="ca-ES" sz="1000" dirty="0" err="1" smtClean="0"/>
              <a:t>with</a:t>
            </a:r>
            <a:r>
              <a:rPr lang="ca-ES" sz="1000" dirty="0" smtClean="0"/>
              <a:t> </a:t>
            </a:r>
            <a:r>
              <a:rPr lang="ca-ES" sz="1000" dirty="0" err="1" smtClean="0"/>
              <a:t>an</a:t>
            </a:r>
            <a:r>
              <a:rPr lang="ca-ES" sz="1000" dirty="0" smtClean="0"/>
              <a:t> host </a:t>
            </a:r>
            <a:r>
              <a:rPr lang="ca-ES" sz="1000" dirty="0" err="1" smtClean="0"/>
              <a:t>defense</a:t>
            </a:r>
            <a:r>
              <a:rPr lang="ca-ES" sz="1000" dirty="0" smtClean="0"/>
              <a:t> </a:t>
            </a:r>
            <a:r>
              <a:rPr lang="ca-ES" sz="1000" dirty="0" err="1" smtClean="0"/>
              <a:t>function</a:t>
            </a:r>
            <a:r>
              <a:rPr lang="ca-ES" sz="1000" dirty="0" smtClean="0"/>
              <a:t>, </a:t>
            </a:r>
            <a:r>
              <a:rPr lang="ca-ES" sz="1000" dirty="0" err="1" smtClean="0"/>
              <a:t>but</a:t>
            </a:r>
            <a:r>
              <a:rPr lang="ca-ES" sz="1000" dirty="0" smtClean="0"/>
              <a:t> </a:t>
            </a:r>
            <a:r>
              <a:rPr lang="ca-ES" sz="1000" dirty="0" err="1" smtClean="0"/>
              <a:t>Since</a:t>
            </a:r>
            <a:r>
              <a:rPr lang="ca-ES" sz="1000" dirty="0" smtClean="0"/>
              <a:t> </a:t>
            </a:r>
            <a:r>
              <a:rPr lang="ca-ES" sz="1000" dirty="0" err="1" smtClean="0"/>
              <a:t>the</a:t>
            </a:r>
            <a:r>
              <a:rPr lang="ca-ES" sz="1000" dirty="0" smtClean="0"/>
              <a:t> </a:t>
            </a:r>
            <a:r>
              <a:rPr lang="ca-ES" sz="1000" dirty="0" err="1" smtClean="0"/>
              <a:t>puzzle</a:t>
            </a:r>
            <a:r>
              <a:rPr lang="ca-ES" sz="1000" dirty="0" smtClean="0"/>
              <a:t> </a:t>
            </a:r>
            <a:r>
              <a:rPr lang="ca-ES" sz="1000" dirty="0" err="1" smtClean="0"/>
              <a:t>seemed</a:t>
            </a:r>
            <a:r>
              <a:rPr lang="ca-ES" sz="1000" dirty="0" smtClean="0"/>
              <a:t> to be </a:t>
            </a:r>
            <a:r>
              <a:rPr lang="ca-ES" sz="1000" dirty="0" err="1" smtClean="0"/>
              <a:t>solved</a:t>
            </a:r>
            <a:r>
              <a:rPr lang="ca-ES" sz="1000" dirty="0" smtClean="0"/>
              <a:t> new data </a:t>
            </a:r>
            <a:r>
              <a:rPr lang="ca-ES" sz="1000" dirty="0" err="1" smtClean="0"/>
              <a:t>provided</a:t>
            </a:r>
            <a:r>
              <a:rPr lang="ca-ES" sz="1000" dirty="0" smtClean="0"/>
              <a:t> new </a:t>
            </a:r>
            <a:r>
              <a:rPr lang="ca-ES" sz="1000" dirty="0" err="1" smtClean="0"/>
              <a:t>questions</a:t>
            </a:r>
            <a:r>
              <a:rPr lang="ca-ES" sz="1000" dirty="0" smtClean="0"/>
              <a:t> and, as </a:t>
            </a:r>
            <a:r>
              <a:rPr lang="ca-ES" sz="1000" dirty="0" err="1" smtClean="0"/>
              <a:t>Helene</a:t>
            </a:r>
            <a:r>
              <a:rPr lang="ca-ES" sz="1000" dirty="0" smtClean="0"/>
              <a:t> </a:t>
            </a:r>
            <a:r>
              <a:rPr lang="ca-ES" sz="1000" dirty="0" err="1" smtClean="0"/>
              <a:t>Rosenberg</a:t>
            </a:r>
            <a:r>
              <a:rPr lang="ca-ES" sz="1000" dirty="0" smtClean="0"/>
              <a:t> </a:t>
            </a:r>
            <a:r>
              <a:rPr lang="ca-ES" sz="1000" dirty="0" err="1" smtClean="0"/>
              <a:t>indicated</a:t>
            </a:r>
            <a:r>
              <a:rPr lang="ca-ES" sz="1000" dirty="0" smtClean="0"/>
              <a:t>, </a:t>
            </a:r>
            <a:r>
              <a:rPr lang="ca-ES" sz="1000" dirty="0" err="1" smtClean="0"/>
              <a:t>the</a:t>
            </a:r>
            <a:r>
              <a:rPr lang="ca-ES" sz="1000" dirty="0" smtClean="0"/>
              <a:t> </a:t>
            </a:r>
            <a:r>
              <a:rPr lang="ca-ES" sz="1000" dirty="0" err="1" smtClean="0"/>
              <a:t>story</a:t>
            </a:r>
            <a:r>
              <a:rPr lang="ca-ES" sz="1000" dirty="0" smtClean="0"/>
              <a:t> </a:t>
            </a:r>
            <a:r>
              <a:rPr lang="ca-ES" sz="1000" dirty="0" err="1" smtClean="0"/>
              <a:t>continued</a:t>
            </a:r>
            <a:r>
              <a:rPr lang="ca-ES" sz="1000" dirty="0" smtClean="0"/>
              <a:t> </a:t>
            </a:r>
            <a:r>
              <a:rPr lang="ca-ES" sz="1000" dirty="0" err="1" smtClean="0"/>
              <a:t>evolving</a:t>
            </a:r>
            <a:r>
              <a:rPr lang="ca-ES" sz="1000" dirty="0" smtClean="0"/>
              <a:t>.</a:t>
            </a:r>
          </a:p>
          <a:p>
            <a:endParaRPr lang="es-ES" sz="1000"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noFill/>
          <a:ln/>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a-ES" dirty="0" smtClean="0"/>
              <a:t>As </a:t>
            </a:r>
            <a:r>
              <a:rPr lang="ca-ES" dirty="0" err="1" smtClean="0"/>
              <a:t>an</a:t>
            </a:r>
            <a:r>
              <a:rPr lang="ca-ES" dirty="0" smtClean="0"/>
              <a:t> </a:t>
            </a:r>
            <a:r>
              <a:rPr lang="ca-ES" dirty="0" err="1" smtClean="0"/>
              <a:t>example</a:t>
            </a:r>
            <a:r>
              <a:rPr lang="ca-ES" dirty="0" smtClean="0"/>
              <a:t>, </a:t>
            </a:r>
            <a:r>
              <a:rPr lang="ca-ES" dirty="0" err="1" smtClean="0"/>
              <a:t>the</a:t>
            </a:r>
            <a:r>
              <a:rPr lang="ca-ES" dirty="0" smtClean="0"/>
              <a:t> </a:t>
            </a:r>
            <a:r>
              <a:rPr lang="ca-ES" dirty="0" err="1" smtClean="0"/>
              <a:t>sutdies</a:t>
            </a:r>
            <a:r>
              <a:rPr lang="ca-ES" dirty="0" smtClean="0"/>
              <a:t> </a:t>
            </a:r>
            <a:r>
              <a:rPr lang="ca-ES" dirty="0" err="1" smtClean="0"/>
              <a:t>by</a:t>
            </a:r>
            <a:r>
              <a:rPr lang="ca-ES" dirty="0" smtClean="0"/>
              <a:t> </a:t>
            </a:r>
            <a:r>
              <a:rPr lang="ca-ES" dirty="0" err="1" smtClean="0"/>
              <a:t>rosenberg</a:t>
            </a:r>
            <a:r>
              <a:rPr lang="ca-ES" baseline="0" dirty="0" smtClean="0"/>
              <a:t> and </a:t>
            </a:r>
            <a:r>
              <a:rPr lang="ca-ES" baseline="0" dirty="0" err="1" smtClean="0"/>
              <a:t>coworkers</a:t>
            </a:r>
            <a:r>
              <a:rPr lang="ca-ES" baseline="0" dirty="0" smtClean="0"/>
              <a:t> </a:t>
            </a:r>
            <a:r>
              <a:rPr lang="ca-ES" baseline="0" dirty="0" err="1" smtClean="0"/>
              <a:t>comparing</a:t>
            </a:r>
            <a:r>
              <a:rPr lang="ca-ES" baseline="0" dirty="0" smtClean="0"/>
              <a:t> </a:t>
            </a:r>
            <a:r>
              <a:rPr lang="ca-ES" baseline="0" dirty="0" err="1" smtClean="0"/>
              <a:t>old</a:t>
            </a:r>
            <a:r>
              <a:rPr lang="ca-ES" baseline="0" dirty="0" smtClean="0"/>
              <a:t> and new </a:t>
            </a:r>
            <a:r>
              <a:rPr lang="ca-ES" baseline="0" dirty="0" err="1" smtClean="0"/>
              <a:t>world</a:t>
            </a:r>
            <a:r>
              <a:rPr lang="ca-ES" baseline="0" dirty="0" smtClean="0"/>
              <a:t> </a:t>
            </a:r>
            <a:r>
              <a:rPr lang="ca-ES" baseline="0" dirty="0" err="1" smtClean="0"/>
              <a:t>primates</a:t>
            </a:r>
            <a:r>
              <a:rPr lang="ca-ES" baseline="0" dirty="0" smtClean="0"/>
              <a:t> </a:t>
            </a:r>
            <a:r>
              <a:rPr lang="ca-ES" baseline="0" dirty="0" err="1" smtClean="0"/>
              <a:t>indicated</a:t>
            </a:r>
            <a:r>
              <a:rPr lang="ca-ES" baseline="0" dirty="0" smtClean="0"/>
              <a:t> </a:t>
            </a:r>
            <a:r>
              <a:rPr lang="ca-ES" baseline="0" dirty="0" err="1" smtClean="0"/>
              <a:t>that</a:t>
            </a:r>
            <a:r>
              <a:rPr lang="ca-ES" baseline="0" dirty="0" smtClean="0"/>
              <a:t> </a:t>
            </a:r>
            <a:r>
              <a:rPr lang="ca-ES" baseline="0" dirty="0" err="1" smtClean="0"/>
              <a:t>t</a:t>
            </a:r>
            <a:r>
              <a:rPr lang="ca-ES" dirty="0" err="1" smtClean="0"/>
              <a:t>he</a:t>
            </a:r>
            <a:r>
              <a:rPr lang="ca-ES" dirty="0" smtClean="0"/>
              <a:t> </a:t>
            </a:r>
            <a:r>
              <a:rPr lang="ca-ES" dirty="0" err="1" smtClean="0"/>
              <a:t>two</a:t>
            </a:r>
            <a:r>
              <a:rPr lang="ca-ES" dirty="0" smtClean="0"/>
              <a:t> </a:t>
            </a:r>
            <a:r>
              <a:rPr lang="ca-ES" dirty="0" err="1" smtClean="0"/>
              <a:t>eosinophil</a:t>
            </a:r>
            <a:r>
              <a:rPr lang="ca-ES" dirty="0" smtClean="0"/>
              <a:t> </a:t>
            </a:r>
            <a:r>
              <a:rPr lang="ca-ES" dirty="0" err="1" smtClean="0"/>
              <a:t>rnases</a:t>
            </a:r>
            <a:r>
              <a:rPr lang="ca-ES" dirty="0" smtClean="0"/>
              <a:t> </a:t>
            </a:r>
            <a:r>
              <a:rPr lang="ca-ES" dirty="0" err="1" smtClean="0"/>
              <a:t>RNase</a:t>
            </a:r>
            <a:r>
              <a:rPr lang="ca-ES" dirty="0" smtClean="0"/>
              <a:t> 2 and </a:t>
            </a:r>
            <a:r>
              <a:rPr lang="ca-ES" dirty="0" err="1" smtClean="0"/>
              <a:t>RNase</a:t>
            </a:r>
            <a:r>
              <a:rPr lang="ca-ES" dirty="0" smtClean="0"/>
              <a:t> 3 (ECP and EDN) </a:t>
            </a:r>
            <a:r>
              <a:rPr lang="ca-ES" dirty="0" err="1" smtClean="0"/>
              <a:t>were</a:t>
            </a:r>
            <a:r>
              <a:rPr lang="ca-ES" dirty="0" smtClean="0"/>
              <a:t> </a:t>
            </a:r>
            <a:r>
              <a:rPr lang="es-ES" dirty="0" err="1" smtClean="0"/>
              <a:t>among</a:t>
            </a:r>
            <a:r>
              <a:rPr lang="es-ES" dirty="0" smtClean="0"/>
              <a:t> </a:t>
            </a:r>
            <a:r>
              <a:rPr lang="es-ES" dirty="0" err="1" smtClean="0"/>
              <a:t>the</a:t>
            </a:r>
            <a:r>
              <a:rPr lang="es-ES" dirty="0" smtClean="0"/>
              <a:t> </a:t>
            </a:r>
            <a:r>
              <a:rPr lang="es-ES" dirty="0" err="1" smtClean="0"/>
              <a:t>most</a:t>
            </a:r>
            <a:r>
              <a:rPr lang="es-ES" dirty="0" smtClean="0"/>
              <a:t> </a:t>
            </a:r>
            <a:r>
              <a:rPr lang="es-ES" dirty="0" err="1" smtClean="0"/>
              <a:t>rapidly</a:t>
            </a:r>
            <a:r>
              <a:rPr lang="es-ES" dirty="0" smtClean="0"/>
              <a:t> </a:t>
            </a:r>
            <a:r>
              <a:rPr lang="es-ES" dirty="0" err="1" smtClean="0"/>
              <a:t>evolving</a:t>
            </a:r>
            <a:r>
              <a:rPr lang="es-ES" dirty="0" smtClean="0"/>
              <a:t> </a:t>
            </a:r>
            <a:r>
              <a:rPr lang="es-ES" dirty="0" err="1" smtClean="0"/>
              <a:t>coding</a:t>
            </a:r>
            <a:r>
              <a:rPr lang="es-ES" dirty="0" smtClean="0"/>
              <a:t> </a:t>
            </a:r>
            <a:r>
              <a:rPr lang="es-ES" dirty="0" err="1" smtClean="0"/>
              <a:t>sequences</a:t>
            </a:r>
            <a:r>
              <a:rPr lang="es-ES" dirty="0" smtClean="0"/>
              <a:t> in primates. </a:t>
            </a:r>
            <a:r>
              <a:rPr lang="ca-ES" dirty="0" err="1" smtClean="0"/>
              <a:t>Interestingly</a:t>
            </a:r>
            <a:r>
              <a:rPr lang="ca-ES" dirty="0" smtClean="0"/>
              <a:t>, </a:t>
            </a:r>
            <a:r>
              <a:rPr lang="ca-ES" dirty="0" err="1" smtClean="0"/>
              <a:t>the</a:t>
            </a:r>
            <a:r>
              <a:rPr lang="ca-ES" dirty="0" smtClean="0"/>
              <a:t> </a:t>
            </a:r>
            <a:r>
              <a:rPr lang="ca-ES" dirty="0" err="1" smtClean="0"/>
              <a:t>Arg</a:t>
            </a:r>
            <a:r>
              <a:rPr lang="ca-ES" dirty="0" smtClean="0"/>
              <a:t> content of </a:t>
            </a:r>
            <a:r>
              <a:rPr lang="ca-ES" dirty="0" err="1" smtClean="0"/>
              <a:t>RNase</a:t>
            </a:r>
            <a:r>
              <a:rPr lang="ca-ES" dirty="0" smtClean="0"/>
              <a:t> 3, </a:t>
            </a:r>
            <a:r>
              <a:rPr lang="ca-ES" dirty="0" err="1" smtClean="0"/>
              <a:t>which</a:t>
            </a:r>
            <a:r>
              <a:rPr lang="ca-ES" dirty="0" smtClean="0"/>
              <a:t> </a:t>
            </a:r>
            <a:r>
              <a:rPr lang="ca-ES" dirty="0" err="1" smtClean="0"/>
              <a:t>confers</a:t>
            </a:r>
            <a:r>
              <a:rPr lang="ca-ES" dirty="0" smtClean="0"/>
              <a:t> </a:t>
            </a:r>
            <a:r>
              <a:rPr lang="ca-ES" dirty="0" err="1" smtClean="0"/>
              <a:t>the</a:t>
            </a:r>
            <a:r>
              <a:rPr lang="ca-ES" dirty="0" smtClean="0"/>
              <a:t> </a:t>
            </a:r>
            <a:r>
              <a:rPr lang="ca-ES" dirty="0" err="1" smtClean="0"/>
              <a:t>protein</a:t>
            </a:r>
            <a:r>
              <a:rPr lang="ca-ES" dirty="0" smtClean="0"/>
              <a:t> a particular </a:t>
            </a:r>
            <a:r>
              <a:rPr lang="ca-ES" dirty="0" err="1" smtClean="0"/>
              <a:t>high</a:t>
            </a:r>
            <a:r>
              <a:rPr lang="ca-ES" dirty="0" smtClean="0"/>
              <a:t> </a:t>
            </a:r>
            <a:r>
              <a:rPr lang="ca-ES" dirty="0" err="1" smtClean="0"/>
              <a:t>pI</a:t>
            </a:r>
            <a:r>
              <a:rPr lang="ca-ES" dirty="0" smtClean="0"/>
              <a:t>, </a:t>
            </a:r>
            <a:r>
              <a:rPr lang="ca-ES" dirty="0" err="1" smtClean="0"/>
              <a:t>the</a:t>
            </a:r>
            <a:r>
              <a:rPr lang="ca-ES" dirty="0" smtClean="0"/>
              <a:t> </a:t>
            </a:r>
            <a:r>
              <a:rPr lang="ca-ES" dirty="0" err="1" smtClean="0"/>
              <a:t>highest</a:t>
            </a:r>
            <a:r>
              <a:rPr lang="ca-ES" dirty="0" smtClean="0"/>
              <a:t> </a:t>
            </a:r>
            <a:r>
              <a:rPr lang="ca-ES" dirty="0" err="1" smtClean="0"/>
              <a:t>amongst</a:t>
            </a:r>
            <a:r>
              <a:rPr lang="ca-ES" dirty="0" smtClean="0"/>
              <a:t> </a:t>
            </a:r>
            <a:r>
              <a:rPr lang="ca-ES" dirty="0" err="1" smtClean="0"/>
              <a:t>its</a:t>
            </a:r>
            <a:r>
              <a:rPr lang="ca-ES" dirty="0" smtClean="0"/>
              <a:t> </a:t>
            </a:r>
            <a:r>
              <a:rPr lang="ca-ES" dirty="0" err="1" smtClean="0"/>
              <a:t>partners</a:t>
            </a:r>
            <a:r>
              <a:rPr lang="ca-ES" dirty="0" smtClean="0"/>
              <a:t>, </a:t>
            </a:r>
            <a:r>
              <a:rPr lang="ca-ES" dirty="0" err="1" smtClean="0"/>
              <a:t>have</a:t>
            </a:r>
            <a:r>
              <a:rPr lang="ca-ES" dirty="0" smtClean="0"/>
              <a:t> </a:t>
            </a:r>
            <a:r>
              <a:rPr lang="ca-ES" dirty="0" err="1" smtClean="0"/>
              <a:t>been</a:t>
            </a:r>
            <a:r>
              <a:rPr lang="ca-ES" dirty="0" smtClean="0"/>
              <a:t> </a:t>
            </a:r>
            <a:r>
              <a:rPr lang="ca-ES" dirty="0" err="1" smtClean="0"/>
              <a:t>accumulate</a:t>
            </a:r>
            <a:r>
              <a:rPr lang="ca-ES" dirty="0" smtClean="0"/>
              <a:t> </a:t>
            </a:r>
            <a:r>
              <a:rPr lang="ca-ES" dirty="0" err="1" smtClean="0"/>
              <a:t>during</a:t>
            </a:r>
            <a:r>
              <a:rPr lang="ca-ES" dirty="0" smtClean="0"/>
              <a:t> a </a:t>
            </a:r>
            <a:r>
              <a:rPr lang="ca-ES" dirty="0" err="1" smtClean="0"/>
              <a:t>short</a:t>
            </a:r>
            <a:r>
              <a:rPr lang="ca-ES" dirty="0" smtClean="0"/>
              <a:t> </a:t>
            </a:r>
            <a:r>
              <a:rPr lang="ca-ES" dirty="0" err="1" smtClean="0"/>
              <a:t>evolutive</a:t>
            </a:r>
            <a:r>
              <a:rPr lang="ca-ES" dirty="0" smtClean="0"/>
              <a:t> </a:t>
            </a:r>
            <a:r>
              <a:rPr lang="ca-ES" dirty="0" err="1" smtClean="0"/>
              <a:t>period</a:t>
            </a:r>
            <a:r>
              <a:rPr lang="ca-ES" dirty="0" smtClean="0"/>
              <a:t> of time and </a:t>
            </a:r>
            <a:r>
              <a:rPr lang="ca-ES" dirty="0" err="1" smtClean="0"/>
              <a:t>may</a:t>
            </a:r>
            <a:r>
              <a:rPr lang="ca-ES" dirty="0" smtClean="0"/>
              <a:t> </a:t>
            </a:r>
            <a:r>
              <a:rPr lang="ca-ES" dirty="0" err="1" smtClean="0"/>
              <a:t>have</a:t>
            </a:r>
            <a:r>
              <a:rPr lang="ca-ES" dirty="0" smtClean="0"/>
              <a:t> </a:t>
            </a:r>
            <a:r>
              <a:rPr lang="ca-ES" dirty="0" err="1" smtClean="0"/>
              <a:t>provided</a:t>
            </a:r>
            <a:r>
              <a:rPr lang="ca-ES" dirty="0" smtClean="0"/>
              <a:t> </a:t>
            </a:r>
            <a:r>
              <a:rPr lang="ca-ES" dirty="0" err="1" smtClean="0"/>
              <a:t>the</a:t>
            </a:r>
            <a:r>
              <a:rPr lang="ca-ES" dirty="0" smtClean="0"/>
              <a:t> </a:t>
            </a:r>
            <a:r>
              <a:rPr lang="ca-ES" dirty="0" err="1" smtClean="0"/>
              <a:t>protein</a:t>
            </a:r>
            <a:r>
              <a:rPr lang="ca-ES" dirty="0" smtClean="0"/>
              <a:t> </a:t>
            </a:r>
            <a:r>
              <a:rPr lang="ca-ES" dirty="0" err="1" smtClean="0"/>
              <a:t>with</a:t>
            </a:r>
            <a:r>
              <a:rPr lang="ca-ES" dirty="0" smtClean="0"/>
              <a:t> a </a:t>
            </a:r>
            <a:r>
              <a:rPr lang="ca-ES" dirty="0" err="1" smtClean="0"/>
              <a:t>higher</a:t>
            </a:r>
            <a:r>
              <a:rPr lang="ca-ES" dirty="0" smtClean="0"/>
              <a:t> </a:t>
            </a:r>
            <a:r>
              <a:rPr lang="ca-ES" dirty="0" err="1" smtClean="0"/>
              <a:t>cytotoxicity</a:t>
            </a:r>
            <a:r>
              <a:rPr lang="ca-ES" dirty="0" smtClean="0"/>
              <a:t> in detriment of </a:t>
            </a:r>
            <a:r>
              <a:rPr lang="ca-ES" dirty="0" err="1" smtClean="0"/>
              <a:t>its</a:t>
            </a:r>
            <a:r>
              <a:rPr lang="ca-ES" dirty="0" smtClean="0"/>
              <a:t> </a:t>
            </a:r>
            <a:r>
              <a:rPr lang="ca-ES" dirty="0" err="1" smtClean="0"/>
              <a:t>catalytic</a:t>
            </a:r>
            <a:r>
              <a:rPr lang="ca-ES" baseline="0" dirty="0" smtClean="0"/>
              <a:t> </a:t>
            </a:r>
            <a:r>
              <a:rPr lang="ca-ES" baseline="0" dirty="0" err="1" smtClean="0"/>
              <a:t>activity</a:t>
            </a:r>
            <a:r>
              <a:rPr lang="ca-ES" baseline="0" dirty="0" smtClean="0"/>
              <a:t>.</a:t>
            </a:r>
            <a:endParaRPr lang="es-ES" dirty="0" smtClean="0"/>
          </a:p>
          <a:p>
            <a:r>
              <a:rPr lang="es-ES" dirty="0" err="1" smtClean="0"/>
              <a:t>Critical</a:t>
            </a:r>
            <a:r>
              <a:rPr lang="es-ES" dirty="0" smtClean="0"/>
              <a:t> </a:t>
            </a:r>
            <a:r>
              <a:rPr lang="es-ES" dirty="0" err="1" smtClean="0"/>
              <a:t>residues</a:t>
            </a:r>
            <a:r>
              <a:rPr lang="es-ES" dirty="0" smtClean="0"/>
              <a:t> </a:t>
            </a:r>
            <a:r>
              <a:rPr lang="es-ES" dirty="0" err="1" smtClean="0"/>
              <a:t>for</a:t>
            </a:r>
            <a:r>
              <a:rPr lang="es-ES" dirty="0" smtClean="0"/>
              <a:t> </a:t>
            </a:r>
            <a:r>
              <a:rPr lang="es-ES" dirty="0" err="1" smtClean="0"/>
              <a:t>structural</a:t>
            </a:r>
            <a:r>
              <a:rPr lang="es-ES" dirty="0" smtClean="0"/>
              <a:t> and </a:t>
            </a:r>
            <a:r>
              <a:rPr lang="es-ES" dirty="0" err="1" smtClean="0"/>
              <a:t>catalytic</a:t>
            </a:r>
            <a:r>
              <a:rPr lang="es-ES" dirty="0" smtClean="0"/>
              <a:t> </a:t>
            </a:r>
            <a:r>
              <a:rPr lang="es-ES" dirty="0" err="1" smtClean="0"/>
              <a:t>requirements</a:t>
            </a:r>
            <a:r>
              <a:rPr lang="es-ES" dirty="0" smtClean="0"/>
              <a:t> </a:t>
            </a:r>
            <a:r>
              <a:rPr lang="es-ES" dirty="0" err="1" smtClean="0"/>
              <a:t>were</a:t>
            </a:r>
            <a:r>
              <a:rPr lang="es-ES" dirty="0" smtClean="0"/>
              <a:t> </a:t>
            </a:r>
            <a:r>
              <a:rPr lang="es-ES" dirty="0" err="1" smtClean="0"/>
              <a:t>retained</a:t>
            </a:r>
            <a:r>
              <a:rPr lang="es-ES" dirty="0" smtClean="0"/>
              <a:t>. </a:t>
            </a:r>
            <a:r>
              <a:rPr lang="ca-ES" dirty="0" err="1" smtClean="0"/>
              <a:t>However</a:t>
            </a:r>
            <a:r>
              <a:rPr lang="ca-ES" dirty="0" smtClean="0"/>
              <a:t>, </a:t>
            </a:r>
            <a:r>
              <a:rPr lang="ca-ES" dirty="0" err="1" smtClean="0"/>
              <a:t>the</a:t>
            </a:r>
            <a:r>
              <a:rPr lang="ca-ES" dirty="0" smtClean="0"/>
              <a:t> </a:t>
            </a:r>
            <a:r>
              <a:rPr lang="ca-ES" dirty="0" err="1" smtClean="0"/>
              <a:t>increase</a:t>
            </a:r>
            <a:r>
              <a:rPr lang="ca-ES" dirty="0" smtClean="0"/>
              <a:t> in </a:t>
            </a:r>
            <a:r>
              <a:rPr lang="ca-ES" dirty="0" err="1" smtClean="0"/>
              <a:t>Arg</a:t>
            </a:r>
            <a:r>
              <a:rPr lang="ca-ES" dirty="0" smtClean="0"/>
              <a:t> </a:t>
            </a:r>
            <a:r>
              <a:rPr lang="ca-ES" dirty="0" err="1" smtClean="0"/>
              <a:t>surface</a:t>
            </a:r>
            <a:r>
              <a:rPr lang="ca-ES" dirty="0" smtClean="0"/>
              <a:t> </a:t>
            </a:r>
            <a:r>
              <a:rPr lang="ca-ES" dirty="0" err="1" smtClean="0"/>
              <a:t>residues</a:t>
            </a:r>
            <a:r>
              <a:rPr lang="ca-ES" dirty="0" smtClean="0"/>
              <a:t> </a:t>
            </a:r>
            <a:r>
              <a:rPr lang="ca-ES" dirty="0" err="1" smtClean="0"/>
              <a:t>have</a:t>
            </a:r>
            <a:r>
              <a:rPr lang="ca-ES" dirty="0" smtClean="0"/>
              <a:t> </a:t>
            </a:r>
            <a:r>
              <a:rPr lang="ca-ES" dirty="0" err="1" smtClean="0"/>
              <a:t>reduced</a:t>
            </a:r>
            <a:r>
              <a:rPr lang="ca-ES" dirty="0" smtClean="0"/>
              <a:t> </a:t>
            </a:r>
            <a:r>
              <a:rPr lang="ca-ES" dirty="0" err="1" smtClean="0"/>
              <a:t>the</a:t>
            </a:r>
            <a:r>
              <a:rPr lang="ca-ES" dirty="0" smtClean="0"/>
              <a:t> </a:t>
            </a:r>
            <a:r>
              <a:rPr lang="ca-ES" dirty="0" err="1" smtClean="0"/>
              <a:t>Rnase</a:t>
            </a:r>
            <a:r>
              <a:rPr lang="ca-ES" dirty="0" smtClean="0"/>
              <a:t> </a:t>
            </a:r>
            <a:r>
              <a:rPr lang="ca-ES" dirty="0" err="1" smtClean="0"/>
              <a:t>catalytic</a:t>
            </a:r>
            <a:r>
              <a:rPr lang="ca-ES" dirty="0" smtClean="0"/>
              <a:t> </a:t>
            </a:r>
            <a:r>
              <a:rPr lang="ca-ES" dirty="0" err="1" smtClean="0"/>
              <a:t>efficiency</a:t>
            </a:r>
            <a:r>
              <a:rPr lang="ca-ES" dirty="0" smtClean="0"/>
              <a:t>, </a:t>
            </a:r>
            <a:r>
              <a:rPr lang="ca-ES" dirty="0" err="1" smtClean="0"/>
              <a:t>probably</a:t>
            </a:r>
            <a:r>
              <a:rPr lang="ca-ES" dirty="0" smtClean="0"/>
              <a:t> </a:t>
            </a:r>
            <a:r>
              <a:rPr lang="ca-ES" dirty="0" err="1" smtClean="0"/>
              <a:t>by</a:t>
            </a:r>
            <a:r>
              <a:rPr lang="ca-ES" dirty="0" smtClean="0"/>
              <a:t> </a:t>
            </a:r>
            <a:r>
              <a:rPr lang="ca-ES" dirty="0" err="1" smtClean="0"/>
              <a:t>interfering</a:t>
            </a:r>
            <a:r>
              <a:rPr lang="ca-ES" dirty="0" smtClean="0"/>
              <a:t> </a:t>
            </a:r>
            <a:r>
              <a:rPr lang="ca-ES" dirty="0" err="1" smtClean="0"/>
              <a:t>with</a:t>
            </a:r>
            <a:r>
              <a:rPr lang="ca-ES" dirty="0" smtClean="0"/>
              <a:t> </a:t>
            </a:r>
            <a:r>
              <a:rPr lang="ca-ES" dirty="0" err="1" smtClean="0"/>
              <a:t>the</a:t>
            </a:r>
            <a:r>
              <a:rPr lang="ca-ES" dirty="0" smtClean="0"/>
              <a:t> </a:t>
            </a:r>
            <a:r>
              <a:rPr lang="ca-ES" dirty="0" err="1" smtClean="0"/>
              <a:t>correct</a:t>
            </a:r>
            <a:r>
              <a:rPr lang="ca-ES" dirty="0" smtClean="0"/>
              <a:t> </a:t>
            </a:r>
            <a:r>
              <a:rPr lang="ca-ES" dirty="0" err="1" smtClean="0"/>
              <a:t>aligment</a:t>
            </a:r>
            <a:r>
              <a:rPr lang="ca-ES" dirty="0" smtClean="0"/>
              <a:t> of </a:t>
            </a:r>
            <a:r>
              <a:rPr lang="ca-ES" dirty="0" err="1" smtClean="0"/>
              <a:t>the</a:t>
            </a:r>
            <a:r>
              <a:rPr lang="ca-ES" dirty="0" smtClean="0"/>
              <a:t> RNA at </a:t>
            </a:r>
            <a:r>
              <a:rPr lang="ca-ES" dirty="0" err="1" smtClean="0"/>
              <a:t>the</a:t>
            </a:r>
            <a:r>
              <a:rPr lang="ca-ES" dirty="0" smtClean="0"/>
              <a:t> </a:t>
            </a:r>
            <a:r>
              <a:rPr lang="ca-ES" dirty="0" err="1" smtClean="0"/>
              <a:t>active</a:t>
            </a:r>
            <a:r>
              <a:rPr lang="ca-ES" dirty="0" smtClean="0"/>
              <a:t> </a:t>
            </a:r>
            <a:r>
              <a:rPr lang="ca-ES" dirty="0" err="1" smtClean="0"/>
              <a:t>site</a:t>
            </a:r>
            <a:r>
              <a:rPr lang="ca-ES" dirty="0" smtClean="0"/>
              <a:t>.</a:t>
            </a:r>
          </a:p>
          <a:p>
            <a:endParaRPr lang="es-ES" dirty="0" smtClean="0"/>
          </a:p>
          <a:p>
            <a:endParaRPr lang="ca-E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normAutofit/>
          </a:bodyPr>
          <a:lstStyle/>
          <a:p>
            <a:r>
              <a:rPr lang="es-ES" dirty="0" err="1" smtClean="0"/>
              <a:t>Eosinophil</a:t>
            </a:r>
            <a:r>
              <a:rPr lang="es-ES" baseline="0" dirty="0" smtClean="0"/>
              <a:t> </a:t>
            </a:r>
            <a:r>
              <a:rPr lang="es-ES" baseline="0" dirty="0" err="1" smtClean="0"/>
              <a:t>rnases</a:t>
            </a:r>
            <a:r>
              <a:rPr lang="es-ES" dirty="0" smtClean="0"/>
              <a:t> </a:t>
            </a:r>
            <a:r>
              <a:rPr lang="es-ES" dirty="0" err="1" smtClean="0"/>
              <a:t>cytotoxicity</a:t>
            </a:r>
            <a:r>
              <a:rPr lang="es-ES" dirty="0" smtClean="0"/>
              <a:t> </a:t>
            </a:r>
            <a:r>
              <a:rPr lang="es-ES" dirty="0" err="1" smtClean="0"/>
              <a:t>would</a:t>
            </a:r>
            <a:r>
              <a:rPr lang="es-ES" dirty="0" smtClean="0"/>
              <a:t> </a:t>
            </a:r>
            <a:r>
              <a:rPr lang="es-ES" dirty="0" err="1" smtClean="0"/>
              <a:t>then</a:t>
            </a:r>
            <a:r>
              <a:rPr lang="es-ES" dirty="0" smtClean="0"/>
              <a:t> </a:t>
            </a:r>
            <a:r>
              <a:rPr lang="es-ES" dirty="0" err="1" smtClean="0"/>
              <a:t>be</a:t>
            </a:r>
            <a:r>
              <a:rPr lang="es-ES" dirty="0" smtClean="0"/>
              <a:t> </a:t>
            </a:r>
            <a:r>
              <a:rPr lang="es-ES" dirty="0" err="1" smtClean="0"/>
              <a:t>involved</a:t>
            </a:r>
            <a:r>
              <a:rPr lang="es-ES" dirty="0" smtClean="0"/>
              <a:t> in </a:t>
            </a:r>
            <a:r>
              <a:rPr lang="es-ES" dirty="0" err="1" smtClean="0"/>
              <a:t>the</a:t>
            </a:r>
            <a:r>
              <a:rPr lang="es-ES" dirty="0" smtClean="0"/>
              <a:t> </a:t>
            </a:r>
            <a:r>
              <a:rPr lang="es-ES" dirty="0" err="1" smtClean="0"/>
              <a:t>protein</a:t>
            </a:r>
            <a:r>
              <a:rPr lang="es-ES" dirty="0" smtClean="0"/>
              <a:t> </a:t>
            </a:r>
            <a:r>
              <a:rPr lang="es-ES" dirty="0" err="1" smtClean="0"/>
              <a:t>antipathogen</a:t>
            </a:r>
            <a:r>
              <a:rPr lang="es-ES" baseline="0" dirty="0" smtClean="0"/>
              <a:t> </a:t>
            </a:r>
            <a:r>
              <a:rPr lang="es-ES" baseline="0" dirty="0" err="1" smtClean="0"/>
              <a:t>activity</a:t>
            </a:r>
            <a:r>
              <a:rPr lang="es-ES" baseline="0" dirty="0" smtClean="0"/>
              <a:t> </a:t>
            </a:r>
            <a:r>
              <a:rPr lang="es-ES" baseline="0" dirty="0" err="1" smtClean="0"/>
              <a:t>contributing</a:t>
            </a:r>
            <a:r>
              <a:rPr lang="es-ES" baseline="0" dirty="0" smtClean="0"/>
              <a:t> </a:t>
            </a:r>
            <a:r>
              <a:rPr lang="es-ES" baseline="0" dirty="0" err="1" smtClean="0"/>
              <a:t>to</a:t>
            </a:r>
            <a:r>
              <a:rPr lang="es-ES" baseline="0" dirty="0" smtClean="0"/>
              <a:t> </a:t>
            </a:r>
            <a:r>
              <a:rPr lang="es-ES" baseline="0" dirty="0" err="1" smtClean="0"/>
              <a:t>the</a:t>
            </a:r>
            <a:r>
              <a:rPr lang="es-ES" baseline="0" dirty="0" smtClean="0"/>
              <a:t> host </a:t>
            </a:r>
            <a:r>
              <a:rPr lang="es-ES" baseline="0" dirty="0" err="1" smtClean="0"/>
              <a:t>defense</a:t>
            </a:r>
            <a:r>
              <a:rPr lang="es-ES" baseline="0" dirty="0" smtClean="0"/>
              <a:t> and </a:t>
            </a:r>
            <a:r>
              <a:rPr lang="es-ES" baseline="0" dirty="0" err="1" smtClean="0"/>
              <a:t>protecting</a:t>
            </a:r>
            <a:r>
              <a:rPr lang="es-ES" baseline="0" dirty="0" smtClean="0"/>
              <a:t> </a:t>
            </a:r>
            <a:r>
              <a:rPr lang="es-ES" baseline="0" dirty="0" err="1" smtClean="0"/>
              <a:t>the</a:t>
            </a:r>
            <a:r>
              <a:rPr lang="es-ES" baseline="0" dirty="0" smtClean="0"/>
              <a:t> </a:t>
            </a:r>
            <a:r>
              <a:rPr lang="es-ES" baseline="0" dirty="0" err="1" smtClean="0"/>
              <a:t>respiratory</a:t>
            </a:r>
            <a:r>
              <a:rPr lang="es-ES" baseline="0" dirty="0" smtClean="0"/>
              <a:t> and </a:t>
            </a:r>
            <a:r>
              <a:rPr lang="es-ES" baseline="0" dirty="0" err="1" smtClean="0"/>
              <a:t>digestive</a:t>
            </a:r>
            <a:r>
              <a:rPr lang="es-ES" baseline="0" dirty="0" smtClean="0"/>
              <a:t> </a:t>
            </a:r>
            <a:r>
              <a:rPr lang="es-ES" baseline="0" dirty="0" err="1" smtClean="0"/>
              <a:t>tracts</a:t>
            </a:r>
            <a:r>
              <a:rPr lang="es-ES" baseline="0" dirty="0" smtClean="0"/>
              <a:t> </a:t>
            </a:r>
            <a:r>
              <a:rPr lang="es-ES" baseline="0" dirty="0" err="1" smtClean="0"/>
              <a:t>against</a:t>
            </a:r>
            <a:r>
              <a:rPr lang="es-ES" baseline="0" dirty="0" smtClean="0"/>
              <a:t> </a:t>
            </a:r>
            <a:r>
              <a:rPr lang="es-ES" baseline="0" dirty="0" err="1" smtClean="0"/>
              <a:t>infection</a:t>
            </a:r>
            <a:r>
              <a:rPr lang="es-ES" baseline="0" dirty="0" smtClean="0"/>
              <a:t>.</a:t>
            </a:r>
            <a:endParaRPr lang="es-ES" dirty="0" smtClean="0"/>
          </a:p>
          <a:p>
            <a:r>
              <a:rPr lang="es-ES" dirty="0" smtClean="0"/>
              <a:t>ECP as </a:t>
            </a:r>
            <a:r>
              <a:rPr lang="es-ES" dirty="0" err="1" smtClean="0"/>
              <a:t>an</a:t>
            </a:r>
            <a:r>
              <a:rPr lang="es-ES" baseline="0" dirty="0" smtClean="0"/>
              <a:t> </a:t>
            </a:r>
            <a:r>
              <a:rPr lang="es-ES" baseline="0" dirty="0" err="1" smtClean="0"/>
              <a:t>eosinophil</a:t>
            </a:r>
            <a:r>
              <a:rPr lang="es-ES" baseline="0" dirty="0" smtClean="0"/>
              <a:t> </a:t>
            </a:r>
            <a:r>
              <a:rPr lang="es-ES" baseline="0" dirty="0" err="1" smtClean="0"/>
              <a:t>secretion</a:t>
            </a:r>
            <a:r>
              <a:rPr lang="es-ES" baseline="0" dirty="0" smtClean="0"/>
              <a:t> </a:t>
            </a:r>
            <a:r>
              <a:rPr lang="es-ES" baseline="0" dirty="0" err="1" smtClean="0"/>
              <a:t>protein</a:t>
            </a:r>
            <a:r>
              <a:rPr lang="es-ES" baseline="0" dirty="0" smtClean="0"/>
              <a:t> </a:t>
            </a:r>
            <a:r>
              <a:rPr lang="es-ES" baseline="0" dirty="0" err="1" smtClean="0"/>
              <a:t>participates</a:t>
            </a:r>
            <a:r>
              <a:rPr lang="es-ES" baseline="0" dirty="0" smtClean="0"/>
              <a:t> in </a:t>
            </a:r>
            <a:r>
              <a:rPr lang="es-ES" baseline="0" dirty="0" err="1" smtClean="0"/>
              <a:t>innate</a:t>
            </a:r>
            <a:r>
              <a:rPr lang="es-ES" baseline="0" dirty="0" smtClean="0"/>
              <a:t> </a:t>
            </a:r>
            <a:r>
              <a:rPr lang="es-ES" baseline="0" dirty="0" err="1" smtClean="0"/>
              <a:t>immunity</a:t>
            </a:r>
            <a:r>
              <a:rPr lang="es-ES" baseline="0" dirty="0" smtClean="0"/>
              <a:t>. ECP </a:t>
            </a:r>
            <a:r>
              <a:rPr lang="es-ES" baseline="0" dirty="0" err="1" smtClean="0"/>
              <a:t>levels</a:t>
            </a:r>
            <a:r>
              <a:rPr lang="es-ES" baseline="0" dirty="0" smtClean="0"/>
              <a:t> in </a:t>
            </a:r>
            <a:r>
              <a:rPr lang="es-ES" baseline="0" dirty="0" err="1" smtClean="0"/>
              <a:t>biological</a:t>
            </a:r>
            <a:r>
              <a:rPr lang="es-ES" baseline="0" dirty="0" smtClean="0"/>
              <a:t> </a:t>
            </a:r>
            <a:r>
              <a:rPr lang="es-ES" baseline="0" dirty="0" err="1" smtClean="0"/>
              <a:t>fluids</a:t>
            </a:r>
            <a:r>
              <a:rPr lang="es-ES" baseline="0" dirty="0" smtClean="0"/>
              <a:t> are </a:t>
            </a:r>
            <a:r>
              <a:rPr lang="es-ES" baseline="0" dirty="0" err="1" smtClean="0"/>
              <a:t>increased</a:t>
            </a:r>
            <a:r>
              <a:rPr lang="es-ES" baseline="0" dirty="0" smtClean="0"/>
              <a:t> </a:t>
            </a:r>
            <a:r>
              <a:rPr lang="es-ES" baseline="0" dirty="0" err="1" smtClean="0"/>
              <a:t>during</a:t>
            </a:r>
            <a:r>
              <a:rPr lang="es-ES" baseline="0" dirty="0" smtClean="0"/>
              <a:t> </a:t>
            </a:r>
            <a:r>
              <a:rPr lang="es-ES" baseline="0" dirty="0" err="1" smtClean="0"/>
              <a:t>infection</a:t>
            </a:r>
            <a:r>
              <a:rPr lang="es-ES" baseline="0" dirty="0" smtClean="0"/>
              <a:t> at </a:t>
            </a:r>
            <a:r>
              <a:rPr lang="es-ES" baseline="0" dirty="0" err="1" smtClean="0"/>
              <a:t>epthelial</a:t>
            </a:r>
            <a:r>
              <a:rPr lang="es-ES" baseline="0" dirty="0" smtClean="0"/>
              <a:t> </a:t>
            </a:r>
            <a:r>
              <a:rPr lang="es-ES" baseline="0" dirty="0" err="1" smtClean="0"/>
              <a:t>tissues</a:t>
            </a:r>
            <a:r>
              <a:rPr lang="es-ES" baseline="0" dirty="0" smtClean="0"/>
              <a:t> and </a:t>
            </a:r>
            <a:r>
              <a:rPr lang="es-ES" baseline="0" dirty="0" err="1" smtClean="0"/>
              <a:t>may</a:t>
            </a:r>
            <a:r>
              <a:rPr lang="es-ES" baseline="0" dirty="0" smtClean="0"/>
              <a:t> </a:t>
            </a:r>
            <a:r>
              <a:rPr lang="es-ES" baseline="0" dirty="0" err="1" smtClean="0"/>
              <a:t>mostly</a:t>
            </a:r>
            <a:r>
              <a:rPr lang="es-ES" baseline="0" dirty="0" smtClean="0"/>
              <a:t> </a:t>
            </a:r>
            <a:r>
              <a:rPr lang="es-ES" baseline="0" dirty="0" err="1" smtClean="0"/>
              <a:t>contribute</a:t>
            </a:r>
            <a:r>
              <a:rPr lang="es-ES" baseline="0" dirty="0" smtClean="0"/>
              <a:t> </a:t>
            </a:r>
            <a:r>
              <a:rPr lang="es-ES" baseline="0" dirty="0" err="1" smtClean="0"/>
              <a:t>to</a:t>
            </a:r>
            <a:r>
              <a:rPr lang="es-ES" baseline="0" dirty="0" smtClean="0"/>
              <a:t> </a:t>
            </a:r>
            <a:r>
              <a:rPr lang="es-ES" baseline="0" dirty="0" err="1" smtClean="0"/>
              <a:t>the</a:t>
            </a:r>
            <a:r>
              <a:rPr lang="es-ES" baseline="0" dirty="0" smtClean="0"/>
              <a:t> </a:t>
            </a:r>
            <a:r>
              <a:rPr lang="es-ES" baseline="0" dirty="0" err="1" smtClean="0"/>
              <a:t>protection</a:t>
            </a:r>
            <a:r>
              <a:rPr lang="es-ES" baseline="0" dirty="0" smtClean="0"/>
              <a:t> of </a:t>
            </a:r>
            <a:r>
              <a:rPr lang="es-ES" baseline="0" dirty="0" err="1" smtClean="0"/>
              <a:t>the</a:t>
            </a:r>
            <a:r>
              <a:rPr lang="es-ES" baseline="0" dirty="0" smtClean="0"/>
              <a:t> </a:t>
            </a:r>
            <a:r>
              <a:rPr lang="es-ES" baseline="0" dirty="0" err="1" smtClean="0"/>
              <a:t>respiratory</a:t>
            </a:r>
            <a:r>
              <a:rPr lang="es-ES" baseline="0" dirty="0" smtClean="0"/>
              <a:t> </a:t>
            </a:r>
            <a:r>
              <a:rPr lang="es-ES" baseline="0" dirty="0" err="1" smtClean="0"/>
              <a:t>tract</a:t>
            </a:r>
            <a:r>
              <a:rPr lang="es-ES" baseline="0" dirty="0" smtClean="0"/>
              <a:t>, and </a:t>
            </a:r>
            <a:r>
              <a:rPr lang="es-ES" baseline="0" dirty="0" err="1" smtClean="0"/>
              <a:t>secondarily</a:t>
            </a:r>
            <a:r>
              <a:rPr lang="es-ES" baseline="0" dirty="0" smtClean="0"/>
              <a:t> at </a:t>
            </a:r>
            <a:r>
              <a:rPr lang="es-ES" baseline="0" dirty="0" err="1" smtClean="0"/>
              <a:t>the</a:t>
            </a:r>
            <a:r>
              <a:rPr lang="es-ES" baseline="0" dirty="0" smtClean="0"/>
              <a:t> </a:t>
            </a:r>
            <a:r>
              <a:rPr lang="es-ES" baseline="0" dirty="0" err="1" smtClean="0"/>
              <a:t>digestive</a:t>
            </a:r>
            <a:r>
              <a:rPr lang="es-ES" baseline="0" dirty="0" smtClean="0"/>
              <a:t> </a:t>
            </a:r>
            <a:r>
              <a:rPr lang="es-ES" baseline="0" dirty="0" err="1" smtClean="0"/>
              <a:t>tract</a:t>
            </a:r>
            <a:r>
              <a:rPr lang="es-ES" baseline="0" dirty="0" smtClean="0"/>
              <a:t>. In </a:t>
            </a:r>
            <a:r>
              <a:rPr lang="es-ES" baseline="0" dirty="0" err="1" smtClean="0"/>
              <a:t>detriment</a:t>
            </a:r>
            <a:r>
              <a:rPr lang="es-ES" baseline="0" dirty="0" smtClean="0"/>
              <a:t>, </a:t>
            </a:r>
          </a:p>
          <a:p>
            <a:endParaRPr lang="es-ES" baseline="0" dirty="0" smtClean="0"/>
          </a:p>
          <a:p>
            <a:r>
              <a:rPr lang="es-ES" baseline="0" dirty="0" smtClean="0"/>
              <a:t>[</a:t>
            </a:r>
            <a:r>
              <a:rPr lang="es-ES" baseline="0" dirty="0" err="1" smtClean="0"/>
              <a:t>the</a:t>
            </a:r>
            <a:r>
              <a:rPr lang="es-ES" baseline="0" dirty="0" smtClean="0"/>
              <a:t> </a:t>
            </a:r>
            <a:r>
              <a:rPr lang="es-ES" baseline="0" dirty="0" err="1" smtClean="0"/>
              <a:t>oversecretion</a:t>
            </a:r>
            <a:r>
              <a:rPr lang="es-ES" baseline="0" dirty="0" smtClean="0"/>
              <a:t> of </a:t>
            </a:r>
            <a:r>
              <a:rPr lang="es-ES" baseline="0" dirty="0" err="1" smtClean="0"/>
              <a:t>eosinophil</a:t>
            </a:r>
            <a:r>
              <a:rPr lang="es-ES" baseline="0" dirty="0" smtClean="0"/>
              <a:t> granule </a:t>
            </a:r>
            <a:r>
              <a:rPr lang="es-ES" baseline="0" dirty="0" err="1" smtClean="0"/>
              <a:t>protein</a:t>
            </a:r>
            <a:r>
              <a:rPr lang="es-ES" baseline="0" dirty="0" smtClean="0"/>
              <a:t> </a:t>
            </a:r>
            <a:r>
              <a:rPr lang="es-ES" baseline="0" dirty="0" err="1" smtClean="0"/>
              <a:t>would</a:t>
            </a:r>
            <a:r>
              <a:rPr lang="es-ES" baseline="0" dirty="0" smtClean="0"/>
              <a:t> </a:t>
            </a:r>
            <a:r>
              <a:rPr lang="es-ES" baseline="0" dirty="0" err="1" smtClean="0"/>
              <a:t>contribute</a:t>
            </a:r>
            <a:r>
              <a:rPr lang="es-ES" baseline="0" dirty="0" smtClean="0"/>
              <a:t> </a:t>
            </a:r>
            <a:r>
              <a:rPr lang="es-ES" baseline="0" dirty="0" err="1" smtClean="0"/>
              <a:t>to</a:t>
            </a:r>
            <a:r>
              <a:rPr lang="es-ES" baseline="0" dirty="0" smtClean="0"/>
              <a:t> </a:t>
            </a:r>
            <a:r>
              <a:rPr lang="es-ES" baseline="0" dirty="0" err="1" smtClean="0"/>
              <a:t>asthma</a:t>
            </a:r>
            <a:r>
              <a:rPr lang="es-ES" baseline="0" dirty="0" smtClean="0"/>
              <a:t> and </a:t>
            </a:r>
            <a:r>
              <a:rPr lang="es-ES" baseline="0" dirty="0" err="1" smtClean="0"/>
              <a:t>inflammation</a:t>
            </a:r>
            <a:r>
              <a:rPr lang="es-ES" baseline="0" dirty="0" smtClean="0"/>
              <a:t> </a:t>
            </a:r>
            <a:r>
              <a:rPr lang="es-ES" baseline="0" dirty="0" err="1" smtClean="0"/>
              <a:t>side</a:t>
            </a:r>
            <a:r>
              <a:rPr lang="es-ES" baseline="0" dirty="0" smtClean="0"/>
              <a:t> </a:t>
            </a:r>
            <a:r>
              <a:rPr lang="es-ES" baseline="0" dirty="0" err="1" smtClean="0"/>
              <a:t>effects</a:t>
            </a:r>
            <a:r>
              <a:rPr lang="es-ES" baseline="0" dirty="0" smtClean="0"/>
              <a:t>, as </a:t>
            </a:r>
            <a:r>
              <a:rPr lang="es-ES" baseline="0" dirty="0" err="1" smtClean="0"/>
              <a:t>the</a:t>
            </a:r>
            <a:r>
              <a:rPr lang="es-ES" baseline="0" dirty="0" smtClean="0"/>
              <a:t> </a:t>
            </a:r>
            <a:r>
              <a:rPr lang="es-ES" baseline="0" dirty="0" err="1" smtClean="0"/>
              <a:t>proteins</a:t>
            </a:r>
            <a:r>
              <a:rPr lang="es-ES" baseline="0" dirty="0" smtClean="0"/>
              <a:t> at </a:t>
            </a:r>
            <a:r>
              <a:rPr lang="es-ES" baseline="0" dirty="0" err="1" smtClean="0"/>
              <a:t>high</a:t>
            </a:r>
            <a:r>
              <a:rPr lang="es-ES" baseline="0" dirty="0" smtClean="0"/>
              <a:t> </a:t>
            </a:r>
            <a:r>
              <a:rPr lang="es-ES" baseline="0" dirty="0" err="1" smtClean="0"/>
              <a:t>concentration</a:t>
            </a:r>
            <a:r>
              <a:rPr lang="es-ES" baseline="0" dirty="0" smtClean="0"/>
              <a:t> </a:t>
            </a:r>
            <a:r>
              <a:rPr lang="es-ES" baseline="0" dirty="0" err="1" smtClean="0"/>
              <a:t>would</a:t>
            </a:r>
            <a:r>
              <a:rPr lang="es-ES" baseline="0" dirty="0" smtClean="0"/>
              <a:t> </a:t>
            </a:r>
            <a:r>
              <a:rPr lang="es-ES" baseline="0" dirty="0" err="1" smtClean="0"/>
              <a:t>be</a:t>
            </a:r>
            <a:r>
              <a:rPr lang="es-ES" baseline="0" dirty="0" smtClean="0"/>
              <a:t> </a:t>
            </a:r>
            <a:r>
              <a:rPr lang="es-ES" baseline="0" dirty="0" err="1" smtClean="0"/>
              <a:t>toxic</a:t>
            </a:r>
            <a:r>
              <a:rPr lang="es-ES" baseline="0" dirty="0" smtClean="0"/>
              <a:t> </a:t>
            </a:r>
            <a:r>
              <a:rPr lang="es-ES" baseline="0" dirty="0" err="1" smtClean="0"/>
              <a:t>to</a:t>
            </a:r>
            <a:r>
              <a:rPr lang="es-ES" baseline="0" dirty="0" smtClean="0"/>
              <a:t> </a:t>
            </a:r>
            <a:r>
              <a:rPr lang="es-ES" baseline="0" dirty="0" err="1" smtClean="0"/>
              <a:t>the</a:t>
            </a:r>
            <a:r>
              <a:rPr lang="es-ES" baseline="0" dirty="0" smtClean="0"/>
              <a:t> host </a:t>
            </a:r>
            <a:r>
              <a:rPr lang="es-ES" baseline="0" dirty="0" err="1" smtClean="0"/>
              <a:t>tissues</a:t>
            </a:r>
            <a:r>
              <a:rPr lang="es-ES" baseline="0" dirty="0" smtClean="0"/>
              <a:t>]</a:t>
            </a:r>
          </a:p>
        </p:txBody>
      </p:sp>
      <p:sp>
        <p:nvSpPr>
          <p:cNvPr id="4" name="Contenidor de número de diapositiva 3"/>
          <p:cNvSpPr>
            <a:spLocks noGrp="1"/>
          </p:cNvSpPr>
          <p:nvPr>
            <p:ph type="sldNum" sz="quarter" idx="10"/>
          </p:nvPr>
        </p:nvSpPr>
        <p:spPr/>
        <p:txBody>
          <a:bodyPr/>
          <a:lstStyle/>
          <a:p>
            <a:fld id="{27D1458B-6F09-47D2-8DDB-EA055600CF4A}" type="slidenum">
              <a:rPr lang="en-GB" smtClean="0"/>
              <a:pPr/>
              <a:t>8</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working mechanism of these </a:t>
            </a:r>
            <a:r>
              <a:rPr lang="en-US" sz="1200" kern="1200" baseline="0" dirty="0" err="1" smtClean="0">
                <a:solidFill>
                  <a:schemeClr val="tx1"/>
                </a:solidFill>
                <a:latin typeface="+mn-lt"/>
                <a:ea typeface="+mn-ea"/>
                <a:cs typeface="+mn-cs"/>
              </a:rPr>
              <a:t>rnases</a:t>
            </a:r>
            <a:r>
              <a:rPr lang="en-US" sz="1200" kern="1200" baseline="0" dirty="0" smtClean="0">
                <a:solidFill>
                  <a:schemeClr val="tx1"/>
                </a:solidFill>
                <a:latin typeface="+mn-lt"/>
                <a:ea typeface="+mn-ea"/>
                <a:cs typeface="+mn-cs"/>
              </a:rPr>
              <a:t> is still under study. </a:t>
            </a:r>
            <a:r>
              <a:rPr lang="en-US" sz="1200" kern="1200" baseline="0" dirty="0" smtClean="0">
                <a:solidFill>
                  <a:schemeClr val="tx1"/>
                </a:solidFill>
                <a:latin typeface="+mn-lt"/>
                <a:ea typeface="+mn-ea"/>
                <a:cs typeface="+mn-cs"/>
              </a:rPr>
              <a:t>We observe the induced </a:t>
            </a:r>
            <a:r>
              <a:rPr lang="en-US" sz="1200" kern="1200" baseline="0" dirty="0" smtClean="0">
                <a:solidFill>
                  <a:schemeClr val="tx1"/>
                </a:solidFill>
                <a:latin typeface="+mn-lt"/>
                <a:ea typeface="+mn-ea"/>
                <a:cs typeface="+mn-cs"/>
              </a:rPr>
              <a:t>production and secretion of </a:t>
            </a:r>
            <a:r>
              <a:rPr lang="en-US" sz="1200" kern="1200" baseline="0" dirty="0" err="1" smtClean="0">
                <a:solidFill>
                  <a:schemeClr val="tx1"/>
                </a:solidFill>
                <a:latin typeface="+mn-lt"/>
                <a:ea typeface="+mn-ea"/>
                <a:cs typeface="+mn-cs"/>
              </a:rPr>
              <a:t>RNases</a:t>
            </a:r>
            <a:r>
              <a:rPr lang="en-US" sz="1200" kern="1200" baseline="0" dirty="0" smtClean="0">
                <a:solidFill>
                  <a:schemeClr val="tx1"/>
                </a:solidFill>
                <a:latin typeface="+mn-lt"/>
                <a:ea typeface="+mn-ea"/>
                <a:cs typeface="+mn-cs"/>
              </a:rPr>
              <a:t> in response </a:t>
            </a:r>
            <a:r>
              <a:rPr lang="en-US" sz="1200" kern="1200" baseline="0" dirty="0" smtClean="0">
                <a:solidFill>
                  <a:schemeClr val="tx1"/>
                </a:solidFill>
                <a:latin typeface="+mn-lt"/>
                <a:ea typeface="+mn-ea"/>
                <a:cs typeface="+mn-cs"/>
              </a:rPr>
              <a:t>to microbial </a:t>
            </a:r>
            <a:r>
              <a:rPr lang="en-US" sz="1200" kern="1200" baseline="0" dirty="0" smtClean="0">
                <a:solidFill>
                  <a:schemeClr val="tx1"/>
                </a:solidFill>
                <a:latin typeface="+mn-lt"/>
                <a:ea typeface="+mn-ea"/>
                <a:cs typeface="+mn-cs"/>
              </a:rPr>
              <a:t>challenge; </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Among the multiple mechanisms by which </a:t>
            </a:r>
            <a:r>
              <a:rPr lang="en-US" sz="1200" kern="1200" baseline="0" dirty="0" err="1" smtClean="0">
                <a:solidFill>
                  <a:schemeClr val="tx1"/>
                </a:solidFill>
                <a:latin typeface="+mn-lt"/>
                <a:ea typeface="+mn-ea"/>
                <a:cs typeface="+mn-cs"/>
              </a:rPr>
              <a:t>hRNases</a:t>
            </a:r>
            <a:r>
              <a:rPr lang="en-US" sz="1200" kern="1200" baseline="0" dirty="0" smtClean="0">
                <a:solidFill>
                  <a:schemeClr val="tx1"/>
                </a:solidFill>
                <a:latin typeface="+mn-lt"/>
                <a:ea typeface="+mn-ea"/>
                <a:cs typeface="+mn-cs"/>
              </a:rPr>
              <a:t> can work, we have: </a:t>
            </a:r>
            <a:r>
              <a:rPr lang="en-US" sz="1200" kern="1200" baseline="0" dirty="0" err="1" smtClean="0">
                <a:solidFill>
                  <a:schemeClr val="tx1"/>
                </a:solidFill>
                <a:latin typeface="+mn-lt"/>
                <a:ea typeface="+mn-ea"/>
                <a:cs typeface="+mn-cs"/>
              </a:rPr>
              <a:t>RNase</a:t>
            </a:r>
            <a:r>
              <a:rPr lang="en-US" sz="1200"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activity to clear microbial </a:t>
            </a:r>
            <a:r>
              <a:rPr lang="en-US" sz="1200" kern="1200" baseline="0" dirty="0" smtClean="0">
                <a:solidFill>
                  <a:schemeClr val="tx1"/>
                </a:solidFill>
                <a:latin typeface="+mn-lt"/>
                <a:ea typeface="+mn-ea"/>
                <a:cs typeface="+mn-cs"/>
              </a:rPr>
              <a:t>RNA; DNA-binding </a:t>
            </a:r>
            <a:r>
              <a:rPr lang="en-US" sz="1200" kern="1200" baseline="0" dirty="0" smtClean="0">
                <a:solidFill>
                  <a:schemeClr val="tx1"/>
                </a:solidFill>
                <a:latin typeface="+mn-lt"/>
                <a:ea typeface="+mn-ea"/>
                <a:cs typeface="+mn-cs"/>
              </a:rPr>
              <a:t>activity of </a:t>
            </a:r>
            <a:r>
              <a:rPr lang="en-US" sz="1200" kern="1200" baseline="0" dirty="0" err="1" smtClean="0">
                <a:solidFill>
                  <a:schemeClr val="tx1"/>
                </a:solidFill>
                <a:latin typeface="+mn-lt"/>
                <a:ea typeface="+mn-ea"/>
                <a:cs typeface="+mn-cs"/>
              </a:rPr>
              <a:t>RNases</a:t>
            </a:r>
            <a:r>
              <a:rPr lang="en-US" sz="1200"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facilitating </a:t>
            </a:r>
            <a:r>
              <a:rPr lang="en-US" sz="1200" kern="1200" baseline="0" dirty="0" smtClean="0">
                <a:solidFill>
                  <a:schemeClr val="tx1"/>
                </a:solidFill>
                <a:latin typeface="+mn-lt"/>
                <a:ea typeface="+mn-ea"/>
                <a:cs typeface="+mn-cs"/>
              </a:rPr>
              <a:t>recognition of microbial DNA to innate immune receptors; specific  </a:t>
            </a:r>
            <a:r>
              <a:rPr lang="en-US" sz="1200" kern="1200" baseline="0" dirty="0" err="1" smtClean="0">
                <a:solidFill>
                  <a:schemeClr val="tx1"/>
                </a:solidFill>
                <a:latin typeface="+mn-lt"/>
                <a:ea typeface="+mn-ea"/>
                <a:cs typeface="+mn-cs"/>
              </a:rPr>
              <a:t>RNase</a:t>
            </a:r>
            <a:r>
              <a:rPr lang="en-US" sz="1200"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activity produces short fragments of viral RNA which are then </a:t>
            </a:r>
            <a:r>
              <a:rPr lang="en-US" sz="1200" kern="1200" baseline="0" dirty="0" err="1" smtClean="0">
                <a:solidFill>
                  <a:schemeClr val="tx1"/>
                </a:solidFill>
                <a:latin typeface="+mn-lt"/>
                <a:ea typeface="+mn-ea"/>
                <a:cs typeface="+mn-cs"/>
              </a:rPr>
              <a:t>recognised</a:t>
            </a:r>
            <a:r>
              <a:rPr lang="en-US" sz="1200" kern="1200" baseline="0" dirty="0" smtClean="0">
                <a:solidFill>
                  <a:schemeClr val="tx1"/>
                </a:solidFill>
                <a:latin typeface="+mn-lt"/>
                <a:ea typeface="+mn-ea"/>
                <a:cs typeface="+mn-cs"/>
              </a:rPr>
              <a:t> by innate immune receptors; </a:t>
            </a:r>
            <a:r>
              <a:rPr lang="en-US" sz="1200" kern="1200" baseline="0" dirty="0" err="1" smtClean="0">
                <a:solidFill>
                  <a:schemeClr val="tx1"/>
                </a:solidFill>
                <a:latin typeface="+mn-lt"/>
                <a:ea typeface="+mn-ea"/>
                <a:cs typeface="+mn-cs"/>
              </a:rPr>
              <a:t>rnases</a:t>
            </a:r>
            <a:r>
              <a:rPr lang="en-US" sz="1200" kern="1200" baseline="0" dirty="0" smtClean="0">
                <a:solidFill>
                  <a:schemeClr val="tx1"/>
                </a:solidFill>
                <a:latin typeface="+mn-lt"/>
                <a:ea typeface="+mn-ea"/>
                <a:cs typeface="+mn-cs"/>
              </a:rPr>
              <a:t> 2 and 3 secreted by </a:t>
            </a:r>
            <a:r>
              <a:rPr lang="en-US" sz="1200" kern="1200" baseline="0" dirty="0" err="1" smtClean="0">
                <a:solidFill>
                  <a:schemeClr val="tx1"/>
                </a:solidFill>
                <a:latin typeface="+mn-lt"/>
                <a:ea typeface="+mn-ea"/>
                <a:cs typeface="+mn-cs"/>
              </a:rPr>
              <a:t>eosinophils</a:t>
            </a:r>
            <a:r>
              <a:rPr lang="en-US" sz="1200" kern="1200" baseline="0" dirty="0" smtClean="0">
                <a:solidFill>
                  <a:schemeClr val="tx1"/>
                </a:solidFill>
                <a:latin typeface="+mn-lt"/>
                <a:ea typeface="+mn-ea"/>
                <a:cs typeface="+mn-cs"/>
              </a:rPr>
              <a:t> degrades viral RNA; </a:t>
            </a:r>
            <a:r>
              <a:rPr lang="en-US" sz="1200" kern="1200" baseline="0" dirty="0" err="1" smtClean="0">
                <a:solidFill>
                  <a:schemeClr val="tx1"/>
                </a:solidFill>
                <a:latin typeface="+mn-lt"/>
                <a:ea typeface="+mn-ea"/>
                <a:cs typeface="+mn-cs"/>
              </a:rPr>
              <a:t>cytotoxicity</a:t>
            </a:r>
            <a:r>
              <a:rPr lang="en-US" sz="1200" kern="1200" baseline="0" dirty="0" smtClean="0">
                <a:solidFill>
                  <a:schemeClr val="tx1"/>
                </a:solidFill>
                <a:latin typeface="+mn-lt"/>
                <a:ea typeface="+mn-ea"/>
                <a:cs typeface="+mn-cs"/>
              </a:rPr>
              <a:t> inducing apoptosis of infected cell ;  EDN or ECP degrade microbial RNA released from infected and dying cells; </a:t>
            </a:r>
            <a:r>
              <a:rPr lang="en-US" sz="1200" kern="1200" baseline="0" dirty="0" err="1" smtClean="0">
                <a:solidFill>
                  <a:schemeClr val="tx1"/>
                </a:solidFill>
                <a:latin typeface="+mn-lt"/>
                <a:ea typeface="+mn-ea"/>
                <a:cs typeface="+mn-cs"/>
              </a:rPr>
              <a:t>RNases</a:t>
            </a:r>
            <a:r>
              <a:rPr lang="en-US" sz="1200" kern="1200" baseline="0" dirty="0" smtClean="0">
                <a:solidFill>
                  <a:schemeClr val="tx1"/>
                </a:solidFill>
                <a:latin typeface="+mn-lt"/>
                <a:ea typeface="+mn-ea"/>
                <a:cs typeface="+mn-cs"/>
              </a:rPr>
              <a:t> </a:t>
            </a:r>
            <a:r>
              <a:rPr lang="es-ES" sz="1200" kern="1200" baseline="0" dirty="0" smtClean="0">
                <a:solidFill>
                  <a:schemeClr val="tx1"/>
                </a:solidFill>
                <a:latin typeface="+mn-lt"/>
                <a:ea typeface="+mn-ea"/>
                <a:cs typeface="+mn-cs"/>
              </a:rPr>
              <a:t>in </a:t>
            </a:r>
            <a:r>
              <a:rPr lang="es-ES" sz="1200" kern="1200" baseline="0" dirty="0" err="1" smtClean="0">
                <a:solidFill>
                  <a:schemeClr val="tx1"/>
                </a:solidFill>
                <a:latin typeface="+mn-lt"/>
                <a:ea typeface="+mn-ea"/>
                <a:cs typeface="+mn-cs"/>
              </a:rPr>
              <a:t>extracellular</a:t>
            </a:r>
            <a:r>
              <a:rPr lang="es-ES" sz="1200" kern="1200" baseline="0" dirty="0" smtClean="0">
                <a:solidFill>
                  <a:schemeClr val="tx1"/>
                </a:solidFill>
                <a:latin typeface="+mn-lt"/>
                <a:ea typeface="+mn-ea"/>
                <a:cs typeface="+mn-cs"/>
              </a:rPr>
              <a:t> </a:t>
            </a:r>
            <a:r>
              <a:rPr lang="es-ES" sz="1200" kern="1200" baseline="0" dirty="0" err="1" smtClean="0">
                <a:solidFill>
                  <a:schemeClr val="tx1"/>
                </a:solidFill>
                <a:latin typeface="+mn-lt"/>
                <a:ea typeface="+mn-ea"/>
                <a:cs typeface="+mn-cs"/>
              </a:rPr>
              <a:t>space</a:t>
            </a:r>
            <a:r>
              <a:rPr lang="es-ES" sz="1200" kern="1200" baseline="0" dirty="0" smtClean="0">
                <a:solidFill>
                  <a:schemeClr val="tx1"/>
                </a:solidFill>
                <a:latin typeface="+mn-lt"/>
                <a:ea typeface="+mn-ea"/>
                <a:cs typeface="+mn-cs"/>
              </a:rPr>
              <a:t> </a:t>
            </a:r>
            <a:r>
              <a:rPr lang="es-ES" sz="1200" kern="1200" baseline="0" dirty="0" err="1" smtClean="0">
                <a:solidFill>
                  <a:schemeClr val="tx1"/>
                </a:solidFill>
                <a:latin typeface="+mn-lt"/>
                <a:ea typeface="+mn-ea"/>
                <a:cs typeface="+mn-cs"/>
              </a:rPr>
              <a:t>contributing</a:t>
            </a:r>
            <a:r>
              <a:rPr lang="es-ES" sz="1200" kern="1200" baseline="0" dirty="0" smtClean="0">
                <a:solidFill>
                  <a:schemeClr val="tx1"/>
                </a:solidFill>
                <a:latin typeface="+mn-lt"/>
                <a:ea typeface="+mn-ea"/>
                <a:cs typeface="+mn-cs"/>
              </a:rPr>
              <a:t> </a:t>
            </a:r>
            <a:r>
              <a:rPr lang="es-ES" sz="1200" kern="1200" baseline="0" dirty="0" err="1" smtClean="0">
                <a:solidFill>
                  <a:schemeClr val="tx1"/>
                </a:solidFill>
                <a:latin typeface="+mn-lt"/>
                <a:ea typeface="+mn-ea"/>
                <a:cs typeface="+mn-cs"/>
              </a:rPr>
              <a:t>to</a:t>
            </a:r>
            <a:r>
              <a:rPr lang="es-ES" sz="1200" kern="1200" baseline="0" dirty="0" smtClean="0">
                <a:solidFill>
                  <a:schemeClr val="tx1"/>
                </a:solidFill>
                <a:latin typeface="+mn-lt"/>
                <a:ea typeface="+mn-ea"/>
                <a:cs typeface="+mn-cs"/>
              </a:rPr>
              <a:t> </a:t>
            </a:r>
            <a:r>
              <a:rPr lang="es-ES" sz="1200" kern="1200" baseline="0" dirty="0" err="1" smtClean="0">
                <a:solidFill>
                  <a:schemeClr val="tx1"/>
                </a:solidFill>
                <a:latin typeface="+mn-lt"/>
                <a:ea typeface="+mn-ea"/>
                <a:cs typeface="+mn-cs"/>
              </a:rPr>
              <a:t>clearance</a:t>
            </a:r>
            <a:r>
              <a:rPr lang="es-ES" sz="1200" kern="1200" baseline="0" dirty="0" smtClean="0">
                <a:solidFill>
                  <a:schemeClr val="tx1"/>
                </a:solidFill>
                <a:latin typeface="+mn-lt"/>
                <a:ea typeface="+mn-ea"/>
                <a:cs typeface="+mn-cs"/>
              </a:rPr>
              <a:t> of </a:t>
            </a:r>
            <a:r>
              <a:rPr lang="es-ES" sz="1200" kern="1200" baseline="0" dirty="0" err="1" smtClean="0">
                <a:solidFill>
                  <a:schemeClr val="tx1"/>
                </a:solidFill>
                <a:latin typeface="+mn-lt"/>
                <a:ea typeface="+mn-ea"/>
                <a:cs typeface="+mn-cs"/>
              </a:rPr>
              <a:t>biological</a:t>
            </a:r>
            <a:r>
              <a:rPr lang="es-ES" sz="1200" kern="1200" baseline="0" dirty="0" smtClean="0">
                <a:solidFill>
                  <a:schemeClr val="tx1"/>
                </a:solidFill>
                <a:latin typeface="+mn-lt"/>
                <a:ea typeface="+mn-ea"/>
                <a:cs typeface="+mn-cs"/>
              </a:rPr>
              <a:t> </a:t>
            </a:r>
            <a:r>
              <a:rPr lang="es-ES" sz="1200" kern="1200" baseline="0" dirty="0" err="1" smtClean="0">
                <a:solidFill>
                  <a:schemeClr val="tx1"/>
                </a:solidFill>
                <a:latin typeface="+mn-lt"/>
                <a:ea typeface="+mn-ea"/>
                <a:cs typeface="+mn-cs"/>
              </a:rPr>
              <a:t>fluids</a:t>
            </a:r>
            <a:r>
              <a:rPr lang="es-ES" sz="1200" kern="1200" baseline="0" dirty="0" smtClean="0">
                <a:solidFill>
                  <a:schemeClr val="tx1"/>
                </a:solidFill>
                <a:latin typeface="+mn-lt"/>
                <a:ea typeface="+mn-ea"/>
                <a:cs typeface="+mn-cs"/>
              </a:rPr>
              <a:t>. And </a:t>
            </a:r>
            <a:r>
              <a:rPr lang="es-ES" sz="1200" kern="1200" baseline="0" dirty="0" err="1" smtClean="0">
                <a:solidFill>
                  <a:schemeClr val="tx1"/>
                </a:solidFill>
                <a:latin typeface="+mn-lt"/>
                <a:ea typeface="+mn-ea"/>
                <a:cs typeface="+mn-cs"/>
              </a:rPr>
              <a:t>recetnly</a:t>
            </a:r>
            <a:r>
              <a:rPr lang="es-ES" sz="1200" kern="1200" baseline="0" dirty="0" smtClean="0">
                <a:solidFill>
                  <a:schemeClr val="tx1"/>
                </a:solidFill>
                <a:latin typeface="+mn-lt"/>
                <a:ea typeface="+mn-ea"/>
                <a:cs typeface="+mn-cs"/>
              </a:rPr>
              <a:t> </a:t>
            </a:r>
            <a:r>
              <a:rPr lang="es-ES" sz="1200" kern="1200" baseline="0" dirty="0" err="1" smtClean="0">
                <a:solidFill>
                  <a:schemeClr val="tx1"/>
                </a:solidFill>
                <a:latin typeface="+mn-lt"/>
                <a:ea typeface="+mn-ea"/>
                <a:cs typeface="+mn-cs"/>
              </a:rPr>
              <a:t>reported</a:t>
            </a:r>
            <a:r>
              <a:rPr lang="es-ES" sz="1200" kern="1200" baseline="0" dirty="0" smtClean="0">
                <a:solidFill>
                  <a:schemeClr val="tx1"/>
                </a:solidFill>
                <a:latin typeface="+mn-lt"/>
                <a:ea typeface="+mn-ea"/>
                <a:cs typeface="+mn-cs"/>
              </a:rPr>
              <a:t> </a:t>
            </a:r>
            <a:r>
              <a:rPr lang="es-ES" sz="1200" kern="1200" baseline="0" dirty="0" err="1" smtClean="0">
                <a:solidFill>
                  <a:schemeClr val="tx1"/>
                </a:solidFill>
                <a:latin typeface="+mn-lt"/>
                <a:ea typeface="+mn-ea"/>
                <a:cs typeface="+mn-cs"/>
              </a:rPr>
              <a:t>to</a:t>
            </a:r>
            <a:r>
              <a:rPr lang="es-ES" sz="1200" kern="1200" baseline="0" dirty="0" smtClean="0">
                <a:solidFill>
                  <a:schemeClr val="tx1"/>
                </a:solidFill>
                <a:latin typeface="+mn-lt"/>
                <a:ea typeface="+mn-ea"/>
                <a:cs typeface="+mn-cs"/>
              </a:rPr>
              <a:t> </a:t>
            </a:r>
            <a:r>
              <a:rPr lang="es-ES" sz="1200" kern="1200" baseline="0" dirty="0" err="1" smtClean="0">
                <a:solidFill>
                  <a:schemeClr val="tx1"/>
                </a:solidFill>
                <a:latin typeface="+mn-lt"/>
                <a:ea typeface="+mn-ea"/>
                <a:cs typeface="+mn-cs"/>
              </a:rPr>
              <a:t>be</a:t>
            </a:r>
            <a:r>
              <a:rPr lang="es-ES" sz="1200" kern="1200" baseline="0" dirty="0" smtClean="0">
                <a:solidFill>
                  <a:schemeClr val="tx1"/>
                </a:solidFill>
                <a:latin typeface="+mn-lt"/>
                <a:ea typeface="+mn-ea"/>
                <a:cs typeface="+mn-cs"/>
              </a:rPr>
              <a:t> </a:t>
            </a:r>
            <a:r>
              <a:rPr lang="es-ES" sz="1200" kern="1200" baseline="0" dirty="0" err="1" smtClean="0">
                <a:solidFill>
                  <a:schemeClr val="tx1"/>
                </a:solidFill>
                <a:latin typeface="+mn-lt"/>
                <a:ea typeface="+mn-ea"/>
                <a:cs typeface="+mn-cs"/>
              </a:rPr>
              <a:t>related</a:t>
            </a:r>
            <a:r>
              <a:rPr lang="es-ES" sz="1200" kern="1200" baseline="0" dirty="0" smtClean="0">
                <a:solidFill>
                  <a:schemeClr val="tx1"/>
                </a:solidFill>
                <a:latin typeface="+mn-lt"/>
                <a:ea typeface="+mn-ea"/>
                <a:cs typeface="+mn-cs"/>
              </a:rPr>
              <a:t> </a:t>
            </a:r>
            <a:r>
              <a:rPr lang="es-ES" sz="1200" kern="1200" baseline="0" dirty="0" err="1" smtClean="0">
                <a:solidFill>
                  <a:schemeClr val="tx1"/>
                </a:solidFill>
                <a:latin typeface="+mn-lt"/>
                <a:ea typeface="+mn-ea"/>
                <a:cs typeface="+mn-cs"/>
              </a:rPr>
              <a:t>to</a:t>
            </a:r>
            <a:r>
              <a:rPr lang="es-ES" sz="1200" kern="1200" baseline="0" dirty="0" smtClean="0">
                <a:solidFill>
                  <a:schemeClr val="tx1"/>
                </a:solidFill>
                <a:latin typeface="+mn-lt"/>
                <a:ea typeface="+mn-ea"/>
                <a:cs typeface="+mn-cs"/>
              </a:rPr>
              <a:t> </a:t>
            </a:r>
            <a:r>
              <a:rPr lang="es-ES" sz="1200" kern="1200" baseline="0" dirty="0" err="1" smtClean="0">
                <a:solidFill>
                  <a:schemeClr val="tx1"/>
                </a:solidFill>
                <a:latin typeface="+mn-lt"/>
                <a:ea typeface="+mn-ea"/>
                <a:cs typeface="+mn-cs"/>
              </a:rPr>
              <a:t>xenophagy</a:t>
            </a:r>
            <a:r>
              <a:rPr lang="es-ES" sz="1200" kern="1200" baseline="0" dirty="0" smtClean="0">
                <a:solidFill>
                  <a:schemeClr val="tx1"/>
                </a:solidFill>
                <a:latin typeface="+mn-lt"/>
                <a:ea typeface="+mn-ea"/>
                <a:cs typeface="+mn-cs"/>
              </a:rPr>
              <a:t> </a:t>
            </a:r>
            <a:r>
              <a:rPr lang="es-ES" sz="1200" kern="1200" baseline="0" dirty="0" err="1" smtClean="0">
                <a:solidFill>
                  <a:schemeClr val="tx1"/>
                </a:solidFill>
                <a:latin typeface="+mn-lt"/>
                <a:ea typeface="+mn-ea"/>
                <a:cs typeface="+mn-cs"/>
              </a:rPr>
              <a:t>processes</a:t>
            </a:r>
            <a:endParaRPr lang="es-ES" dirty="0"/>
          </a:p>
        </p:txBody>
      </p:sp>
      <p:sp>
        <p:nvSpPr>
          <p:cNvPr id="4" name="Contenidor de número de diapositiva 3"/>
          <p:cNvSpPr>
            <a:spLocks noGrp="1"/>
          </p:cNvSpPr>
          <p:nvPr>
            <p:ph type="sldNum" sz="quarter" idx="10"/>
          </p:nvPr>
        </p:nvSpPr>
        <p:spPr/>
        <p:txBody>
          <a:bodyPr/>
          <a:lstStyle/>
          <a:p>
            <a:fld id="{27D1458B-6F09-47D2-8DDB-EA055600CF4A}" type="slidenum">
              <a:rPr lang="en-GB" smtClean="0"/>
              <a:pPr/>
              <a:t>9</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normAutofit/>
          </a:bodyPr>
          <a:lstStyle/>
          <a:p>
            <a:r>
              <a:rPr lang="es-ES" dirty="0" err="1" smtClean="0"/>
              <a:t>hRNases</a:t>
            </a:r>
            <a:r>
              <a:rPr lang="es-ES" dirty="0" smtClean="0"/>
              <a:t> </a:t>
            </a:r>
            <a:r>
              <a:rPr lang="es-ES" dirty="0" err="1" smtClean="0"/>
              <a:t>toxicity</a:t>
            </a:r>
            <a:r>
              <a:rPr lang="es-ES" dirty="0" smtClean="0"/>
              <a:t> in vitro has </a:t>
            </a:r>
            <a:r>
              <a:rPr lang="es-ES" dirty="0" err="1" smtClean="0"/>
              <a:t>been</a:t>
            </a:r>
            <a:r>
              <a:rPr lang="es-ES" dirty="0" smtClean="0"/>
              <a:t> </a:t>
            </a:r>
            <a:r>
              <a:rPr lang="es-ES" dirty="0" err="1" smtClean="0"/>
              <a:t>reported</a:t>
            </a:r>
            <a:r>
              <a:rPr lang="es-ES" dirty="0" smtClean="0"/>
              <a:t> </a:t>
            </a:r>
            <a:r>
              <a:rPr lang="es-ES" dirty="0" err="1" smtClean="0"/>
              <a:t>against</a:t>
            </a:r>
            <a:r>
              <a:rPr lang="es-ES" dirty="0" smtClean="0"/>
              <a:t> a </a:t>
            </a:r>
            <a:r>
              <a:rPr lang="es-ES" dirty="0" err="1" smtClean="0"/>
              <a:t>wide</a:t>
            </a:r>
            <a:r>
              <a:rPr lang="es-ES" baseline="0" dirty="0" smtClean="0"/>
              <a:t> </a:t>
            </a:r>
            <a:r>
              <a:rPr lang="es-ES" baseline="0" dirty="0" err="1" smtClean="0"/>
              <a:t>range</a:t>
            </a:r>
            <a:r>
              <a:rPr lang="es-ES" baseline="0" dirty="0" smtClean="0"/>
              <a:t> of </a:t>
            </a:r>
            <a:r>
              <a:rPr lang="es-ES" baseline="0" dirty="0" err="1" smtClean="0"/>
              <a:t>pathogens</a:t>
            </a:r>
            <a:r>
              <a:rPr lang="es-ES" baseline="0" dirty="0" smtClean="0"/>
              <a:t>, </a:t>
            </a:r>
            <a:r>
              <a:rPr lang="es-ES" dirty="0" smtClean="0"/>
              <a:t>: parasite, as </a:t>
            </a:r>
            <a:r>
              <a:rPr lang="es-ES" dirty="0" err="1" smtClean="0"/>
              <a:t>helminths</a:t>
            </a:r>
            <a:r>
              <a:rPr lang="es-ES" dirty="0" smtClean="0"/>
              <a:t> and </a:t>
            </a:r>
            <a:r>
              <a:rPr lang="es-ES" dirty="0" err="1" smtClean="0"/>
              <a:t>protozoa</a:t>
            </a:r>
            <a:r>
              <a:rPr lang="es-ES" dirty="0" smtClean="0"/>
              <a:t>,</a:t>
            </a:r>
            <a:r>
              <a:rPr lang="es-ES" baseline="0" dirty="0" smtClean="0"/>
              <a:t> </a:t>
            </a:r>
            <a:r>
              <a:rPr lang="es-ES" baseline="0" dirty="0" err="1" smtClean="0"/>
              <a:t>some</a:t>
            </a:r>
            <a:r>
              <a:rPr lang="es-ES" baseline="0" dirty="0" smtClean="0"/>
              <a:t> of </a:t>
            </a:r>
            <a:r>
              <a:rPr lang="es-ES" baseline="0" dirty="0" err="1" smtClean="0"/>
              <a:t>which</a:t>
            </a:r>
            <a:r>
              <a:rPr lang="es-ES" baseline="0" dirty="0" smtClean="0"/>
              <a:t> are </a:t>
            </a:r>
            <a:r>
              <a:rPr lang="es-ES" baseline="0" dirty="0" err="1" smtClean="0"/>
              <a:t>the</a:t>
            </a:r>
            <a:r>
              <a:rPr lang="es-ES" baseline="0" dirty="0" smtClean="0"/>
              <a:t> </a:t>
            </a:r>
            <a:r>
              <a:rPr lang="es-ES" baseline="0" dirty="0" err="1" smtClean="0"/>
              <a:t>origin</a:t>
            </a:r>
            <a:r>
              <a:rPr lang="es-ES" baseline="0" dirty="0" smtClean="0"/>
              <a:t> of </a:t>
            </a:r>
            <a:r>
              <a:rPr lang="es-ES" baseline="0" dirty="0" err="1" smtClean="0"/>
              <a:t>life</a:t>
            </a:r>
            <a:r>
              <a:rPr lang="es-ES" baseline="0" dirty="0" smtClean="0"/>
              <a:t> </a:t>
            </a:r>
            <a:r>
              <a:rPr lang="es-ES" baseline="0" dirty="0" err="1" smtClean="0"/>
              <a:t>threatening</a:t>
            </a:r>
            <a:r>
              <a:rPr lang="es-ES" baseline="0" dirty="0" smtClean="0"/>
              <a:t> </a:t>
            </a:r>
            <a:r>
              <a:rPr lang="es-ES" baseline="0" dirty="0" err="1" smtClean="0"/>
              <a:t>diseases</a:t>
            </a:r>
            <a:r>
              <a:rPr lang="es-ES" baseline="0" dirty="0" smtClean="0"/>
              <a:t>, as sleeping </a:t>
            </a:r>
            <a:r>
              <a:rPr lang="es-ES" baseline="0" dirty="0" err="1" smtClean="0"/>
              <a:t>sickness</a:t>
            </a:r>
            <a:r>
              <a:rPr lang="es-ES" baseline="0" dirty="0" smtClean="0"/>
              <a:t> (especies </a:t>
            </a:r>
            <a:r>
              <a:rPr lang="es-ES" baseline="0" dirty="0" err="1" smtClean="0"/>
              <a:t>trypanosoma</a:t>
            </a:r>
            <a:r>
              <a:rPr lang="es-ES" baseline="0" dirty="0" smtClean="0"/>
              <a:t> a </a:t>
            </a:r>
            <a:r>
              <a:rPr lang="es-ES" baseline="0" dirty="0" err="1" smtClean="0"/>
              <a:t>Africa</a:t>
            </a:r>
            <a:r>
              <a:rPr lang="es-ES" baseline="0" dirty="0" smtClean="0"/>
              <a:t>) and </a:t>
            </a:r>
            <a:r>
              <a:rPr lang="es-ES" baseline="0" dirty="0" err="1" smtClean="0"/>
              <a:t>chagas</a:t>
            </a:r>
            <a:r>
              <a:rPr lang="es-ES" baseline="0" dirty="0" smtClean="0"/>
              <a:t> </a:t>
            </a:r>
            <a:r>
              <a:rPr lang="es-ES" baseline="0" dirty="0" err="1" smtClean="0"/>
              <a:t>disease</a:t>
            </a:r>
            <a:r>
              <a:rPr lang="es-ES" baseline="0" dirty="0" smtClean="0"/>
              <a:t> (especies </a:t>
            </a:r>
            <a:r>
              <a:rPr lang="es-ES" baseline="0" dirty="0" err="1" smtClean="0"/>
              <a:t>Trypanosoma</a:t>
            </a:r>
            <a:r>
              <a:rPr lang="es-ES" baseline="0" dirty="0" smtClean="0"/>
              <a:t> a </a:t>
            </a:r>
            <a:r>
              <a:rPr lang="es-ES" baseline="0" dirty="0" err="1" smtClean="0"/>
              <a:t>Amèrica</a:t>
            </a:r>
            <a:r>
              <a:rPr lang="es-ES" baseline="0" dirty="0" smtClean="0"/>
              <a:t>) and malaria (</a:t>
            </a:r>
            <a:r>
              <a:rPr lang="es-ES" baseline="0" dirty="0" err="1" smtClean="0"/>
              <a:t>espècies</a:t>
            </a:r>
            <a:r>
              <a:rPr lang="es-ES" baseline="0" dirty="0" smtClean="0"/>
              <a:t> </a:t>
            </a:r>
            <a:r>
              <a:rPr lang="es-ES" baseline="0" dirty="0" err="1" smtClean="0"/>
              <a:t>Plasmodium</a:t>
            </a:r>
            <a:r>
              <a:rPr lang="es-ES" baseline="0" dirty="0" smtClean="0"/>
              <a:t>).</a:t>
            </a:r>
          </a:p>
          <a:p>
            <a:r>
              <a:rPr lang="es-ES" baseline="0" dirty="0" err="1" smtClean="0"/>
              <a:t>Brugi</a:t>
            </a:r>
            <a:r>
              <a:rPr lang="es-ES" baseline="0" dirty="0" smtClean="0"/>
              <a:t> </a:t>
            </a:r>
            <a:r>
              <a:rPr lang="es-ES" baseline="0" dirty="0" err="1" smtClean="0"/>
              <a:t>és</a:t>
            </a:r>
            <a:r>
              <a:rPr lang="es-ES" baseline="0" dirty="0" smtClean="0"/>
              <a:t> un </a:t>
            </a:r>
            <a:r>
              <a:rPr lang="es-ES" baseline="0" dirty="0" err="1" smtClean="0"/>
              <a:t>nematode</a:t>
            </a:r>
            <a:r>
              <a:rPr lang="es-ES" baseline="0" dirty="0" smtClean="0"/>
              <a:t> que cause </a:t>
            </a:r>
            <a:r>
              <a:rPr lang="es-ES" baseline="0" dirty="0" err="1" smtClean="0"/>
              <a:t>filiarosis</a:t>
            </a:r>
            <a:endParaRPr lang="es-ES" dirty="0" smtClean="0"/>
          </a:p>
          <a:p>
            <a:r>
              <a:rPr lang="es-ES" baseline="0" dirty="0" smtClean="0"/>
              <a:t>In </a:t>
            </a:r>
            <a:r>
              <a:rPr lang="es-ES" baseline="0" dirty="0" smtClean="0"/>
              <a:t>favor of </a:t>
            </a:r>
            <a:r>
              <a:rPr lang="es-ES" baseline="0" dirty="0" err="1" smtClean="0"/>
              <a:t>this</a:t>
            </a:r>
            <a:r>
              <a:rPr lang="es-ES" baseline="0" dirty="0" smtClean="0"/>
              <a:t> </a:t>
            </a:r>
            <a:r>
              <a:rPr lang="es-ES" baseline="0" dirty="0" err="1" smtClean="0"/>
              <a:t>scenario</a:t>
            </a:r>
            <a:r>
              <a:rPr lang="es-ES" baseline="0" dirty="0" smtClean="0"/>
              <a:t> are </a:t>
            </a:r>
            <a:r>
              <a:rPr lang="es-ES" baseline="0" dirty="0" err="1" smtClean="0"/>
              <a:t>nucelotide</a:t>
            </a:r>
            <a:r>
              <a:rPr lang="es-ES" baseline="0" dirty="0" smtClean="0"/>
              <a:t> </a:t>
            </a:r>
            <a:r>
              <a:rPr lang="es-ES" baseline="0" dirty="0" err="1" smtClean="0"/>
              <a:t>polimorhisms</a:t>
            </a:r>
            <a:r>
              <a:rPr lang="es-ES" baseline="0" dirty="0" smtClean="0"/>
              <a:t> </a:t>
            </a:r>
            <a:r>
              <a:rPr lang="es-ES" baseline="0" dirty="0" err="1" smtClean="0"/>
              <a:t>related</a:t>
            </a:r>
            <a:r>
              <a:rPr lang="es-ES" baseline="0" dirty="0" smtClean="0"/>
              <a:t> </a:t>
            </a:r>
            <a:r>
              <a:rPr lang="es-ES" baseline="0" dirty="0" err="1" smtClean="0"/>
              <a:t>to</a:t>
            </a:r>
            <a:r>
              <a:rPr lang="es-ES" baseline="0" dirty="0" smtClean="0"/>
              <a:t> </a:t>
            </a:r>
            <a:r>
              <a:rPr lang="es-ES" baseline="0" dirty="0" err="1" smtClean="0"/>
              <a:t>hRNase</a:t>
            </a:r>
            <a:r>
              <a:rPr lang="es-ES" baseline="0" dirty="0" smtClean="0"/>
              <a:t> 3 </a:t>
            </a:r>
            <a:r>
              <a:rPr lang="es-ES" baseline="0" dirty="0" err="1" smtClean="0"/>
              <a:t>geographical</a:t>
            </a:r>
            <a:r>
              <a:rPr lang="es-ES" baseline="0" dirty="0" smtClean="0"/>
              <a:t> </a:t>
            </a:r>
            <a:r>
              <a:rPr lang="es-ES" baseline="0" dirty="0" err="1" smtClean="0"/>
              <a:t>distribution</a:t>
            </a:r>
            <a:r>
              <a:rPr lang="es-ES" baseline="0" dirty="0" smtClean="0"/>
              <a:t> (</a:t>
            </a:r>
            <a:r>
              <a:rPr lang="es-ES" baseline="0" dirty="0" err="1" smtClean="0"/>
              <a:t>for</a:t>
            </a:r>
            <a:r>
              <a:rPr lang="es-ES" baseline="0" dirty="0" smtClean="0"/>
              <a:t> </a:t>
            </a:r>
            <a:r>
              <a:rPr lang="es-ES" baseline="0" dirty="0" err="1" smtClean="0"/>
              <a:t>shistosoma</a:t>
            </a:r>
            <a:r>
              <a:rPr lang="es-ES" baseline="0" dirty="0" smtClean="0"/>
              <a:t> and </a:t>
            </a:r>
            <a:r>
              <a:rPr lang="es-ES" baseline="0" dirty="0" err="1" smtClean="0"/>
              <a:t>Plasmodium</a:t>
            </a:r>
            <a:r>
              <a:rPr lang="es-ES" baseline="0" dirty="0" smtClean="0"/>
              <a:t>)</a:t>
            </a:r>
            <a:endParaRPr lang="es-ES" baseline="0" dirty="0" smtClean="0"/>
          </a:p>
          <a:p>
            <a:r>
              <a:rPr lang="es-ES" baseline="0" dirty="0" err="1" smtClean="0"/>
              <a:t>Also</a:t>
            </a:r>
            <a:r>
              <a:rPr lang="es-ES" baseline="0" dirty="0" smtClean="0"/>
              <a:t> </a:t>
            </a:r>
            <a:r>
              <a:rPr lang="es-ES" baseline="0" dirty="0" err="1" smtClean="0"/>
              <a:t>hRnase</a:t>
            </a:r>
            <a:r>
              <a:rPr lang="es-ES" baseline="0" dirty="0" smtClean="0"/>
              <a:t> 2 </a:t>
            </a:r>
            <a:r>
              <a:rPr lang="es-ES" baseline="0" dirty="0" err="1" smtClean="0"/>
              <a:t>activity</a:t>
            </a:r>
            <a:r>
              <a:rPr lang="es-ES" baseline="0" dirty="0" smtClean="0"/>
              <a:t> </a:t>
            </a:r>
            <a:r>
              <a:rPr lang="es-ES" baseline="0" dirty="0" err="1" smtClean="0"/>
              <a:t>is</a:t>
            </a:r>
            <a:r>
              <a:rPr lang="es-ES" baseline="0" dirty="0" smtClean="0"/>
              <a:t> </a:t>
            </a:r>
            <a:r>
              <a:rPr lang="es-ES" baseline="0" dirty="0" err="1" smtClean="0"/>
              <a:t>required</a:t>
            </a:r>
            <a:r>
              <a:rPr lang="es-ES" baseline="0" dirty="0" smtClean="0"/>
              <a:t> </a:t>
            </a:r>
            <a:r>
              <a:rPr lang="es-ES" baseline="0" dirty="0" err="1" smtClean="0"/>
              <a:t>for</a:t>
            </a:r>
            <a:r>
              <a:rPr lang="es-ES" baseline="0" dirty="0" smtClean="0"/>
              <a:t> antiviral </a:t>
            </a:r>
            <a:r>
              <a:rPr lang="es-ES" baseline="0" dirty="0" err="1" smtClean="0"/>
              <a:t>activity</a:t>
            </a:r>
            <a:endParaRPr lang="en-GB" dirty="0"/>
          </a:p>
        </p:txBody>
      </p:sp>
      <p:sp>
        <p:nvSpPr>
          <p:cNvPr id="4" name="Contenidor de número de diapositiva 3"/>
          <p:cNvSpPr>
            <a:spLocks noGrp="1"/>
          </p:cNvSpPr>
          <p:nvPr>
            <p:ph type="sldNum" sz="quarter" idx="10"/>
          </p:nvPr>
        </p:nvSpPr>
        <p:spPr/>
        <p:txBody>
          <a:bodyPr/>
          <a:lstStyle/>
          <a:p>
            <a:fld id="{27D1458B-6F09-47D2-8DDB-EA055600CF4A}" type="slidenum">
              <a:rPr lang="en-GB" smtClean="0"/>
              <a:pPr/>
              <a:t>10</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normAutofit/>
          </a:bodyPr>
          <a:lstStyle/>
          <a:p>
            <a:pPr algn="just"/>
            <a:r>
              <a:rPr lang="es-ES_tradnl" sz="1200" b="0" dirty="0" err="1" smtClean="0">
                <a:solidFill>
                  <a:srgbClr val="000066"/>
                </a:solidFill>
              </a:rPr>
              <a:t>Among</a:t>
            </a:r>
            <a:r>
              <a:rPr lang="es-ES_tradnl" sz="1200" b="0" dirty="0" smtClean="0">
                <a:solidFill>
                  <a:srgbClr val="000066"/>
                </a:solidFill>
              </a:rPr>
              <a:t> </a:t>
            </a:r>
            <a:r>
              <a:rPr lang="es-ES_tradnl" sz="1200" b="0" dirty="0" err="1" smtClean="0">
                <a:solidFill>
                  <a:srgbClr val="000066"/>
                </a:solidFill>
              </a:rPr>
              <a:t>the</a:t>
            </a:r>
            <a:r>
              <a:rPr lang="es-ES_tradnl" sz="1200" b="0" dirty="0" smtClean="0">
                <a:solidFill>
                  <a:srgbClr val="000066"/>
                </a:solidFill>
              </a:rPr>
              <a:t> </a:t>
            </a:r>
            <a:r>
              <a:rPr lang="es-ES_tradnl" sz="1200" b="0" dirty="0" err="1" smtClean="0">
                <a:solidFill>
                  <a:srgbClr val="000066"/>
                </a:solidFill>
              </a:rPr>
              <a:t>studied</a:t>
            </a:r>
            <a:r>
              <a:rPr lang="es-ES_tradnl" sz="1200" b="0" dirty="0" smtClean="0">
                <a:solidFill>
                  <a:srgbClr val="000066"/>
                </a:solidFill>
              </a:rPr>
              <a:t> </a:t>
            </a:r>
            <a:r>
              <a:rPr lang="es-ES_tradnl" sz="1200" b="0" dirty="0" err="1" smtClean="0">
                <a:solidFill>
                  <a:srgbClr val="000066"/>
                </a:solidFill>
              </a:rPr>
              <a:t>parasties</a:t>
            </a:r>
            <a:r>
              <a:rPr lang="es-ES_tradnl" sz="1200" b="0" dirty="0" smtClean="0">
                <a:solidFill>
                  <a:srgbClr val="000066"/>
                </a:solidFill>
              </a:rPr>
              <a:t>,</a:t>
            </a:r>
            <a:r>
              <a:rPr lang="es-ES_tradnl" sz="1200" b="0" baseline="0" dirty="0" smtClean="0">
                <a:solidFill>
                  <a:srgbClr val="000066"/>
                </a:solidFill>
              </a:rPr>
              <a:t> </a:t>
            </a:r>
            <a:r>
              <a:rPr lang="es-ES_tradnl" sz="1200" b="0" baseline="0" dirty="0" err="1" smtClean="0">
                <a:solidFill>
                  <a:srgbClr val="000066"/>
                </a:solidFill>
              </a:rPr>
              <a:t>we</a:t>
            </a:r>
            <a:r>
              <a:rPr lang="es-ES_tradnl" sz="1200" b="0" baseline="0" dirty="0" smtClean="0">
                <a:solidFill>
                  <a:srgbClr val="000066"/>
                </a:solidFill>
              </a:rPr>
              <a:t> </a:t>
            </a:r>
            <a:r>
              <a:rPr lang="es-ES_tradnl" sz="1200" b="0" baseline="0" dirty="0" err="1" smtClean="0">
                <a:solidFill>
                  <a:srgbClr val="000066"/>
                </a:solidFill>
              </a:rPr>
              <a:t>have</a:t>
            </a:r>
            <a:r>
              <a:rPr lang="es-ES_tradnl" sz="1200" b="0" baseline="0" dirty="0" smtClean="0">
                <a:solidFill>
                  <a:srgbClr val="000066"/>
                </a:solidFill>
              </a:rPr>
              <a:t> </a:t>
            </a:r>
            <a:r>
              <a:rPr lang="es-ES_tradnl" sz="1200" b="0" baseline="0" dirty="0" err="1" smtClean="0">
                <a:solidFill>
                  <a:srgbClr val="000066"/>
                </a:solidFill>
              </a:rPr>
              <a:t>helminths</a:t>
            </a:r>
            <a:r>
              <a:rPr lang="es-ES_tradnl" sz="1200" b="0" baseline="0" dirty="0" smtClean="0">
                <a:solidFill>
                  <a:srgbClr val="000066"/>
                </a:solidFill>
              </a:rPr>
              <a:t> and protozoos.</a:t>
            </a:r>
            <a:endParaRPr lang="es-ES_tradnl" sz="1200" b="0" dirty="0" smtClean="0">
              <a:solidFill>
                <a:srgbClr val="000066"/>
              </a:solidFill>
            </a:endParaRPr>
          </a:p>
          <a:p>
            <a:pPr algn="just"/>
            <a:r>
              <a:rPr lang="es-ES_tradnl" sz="1200" b="0" dirty="0" err="1" smtClean="0">
                <a:solidFill>
                  <a:srgbClr val="000066"/>
                </a:solidFill>
              </a:rPr>
              <a:t>Antiparasite</a:t>
            </a:r>
            <a:r>
              <a:rPr lang="es-ES_tradnl" sz="1200" b="0" dirty="0" smtClean="0">
                <a:solidFill>
                  <a:srgbClr val="000066"/>
                </a:solidFill>
              </a:rPr>
              <a:t> </a:t>
            </a:r>
            <a:r>
              <a:rPr lang="es-ES_tradnl" sz="1200" b="0" dirty="0" err="1" smtClean="0">
                <a:solidFill>
                  <a:srgbClr val="000066"/>
                </a:solidFill>
              </a:rPr>
              <a:t>activities</a:t>
            </a:r>
            <a:r>
              <a:rPr lang="es-ES_tradnl" sz="1200" b="0" dirty="0" smtClean="0">
                <a:solidFill>
                  <a:srgbClr val="000066"/>
                </a:solidFill>
              </a:rPr>
              <a:t>: </a:t>
            </a:r>
            <a:r>
              <a:rPr lang="es-ES_tradnl" sz="1200" b="0" dirty="0" err="1" smtClean="0">
                <a:solidFill>
                  <a:srgbClr val="000066"/>
                </a:solidFill>
              </a:rPr>
              <a:t>antihelminths</a:t>
            </a:r>
            <a:r>
              <a:rPr lang="es-ES_tradnl" sz="1200" b="0" baseline="0" dirty="0" smtClean="0">
                <a:solidFill>
                  <a:srgbClr val="000066"/>
                </a:solidFill>
              </a:rPr>
              <a:t> (</a:t>
            </a:r>
            <a:r>
              <a:rPr lang="es-ES_tradnl" sz="1200" b="0" baseline="0" dirty="0" err="1" smtClean="0">
                <a:solidFill>
                  <a:srgbClr val="000066"/>
                </a:solidFill>
              </a:rPr>
              <a:t>against</a:t>
            </a:r>
            <a:r>
              <a:rPr lang="es-ES_tradnl" sz="1200" b="0" baseline="0" dirty="0" smtClean="0">
                <a:solidFill>
                  <a:srgbClr val="000066"/>
                </a:solidFill>
              </a:rPr>
              <a:t> </a:t>
            </a:r>
            <a:r>
              <a:rPr lang="es-ES_tradnl" sz="1200" b="0" baseline="0" dirty="0" err="1" smtClean="0">
                <a:solidFill>
                  <a:srgbClr val="000066"/>
                </a:solidFill>
              </a:rPr>
              <a:t>schistosoma</a:t>
            </a:r>
            <a:r>
              <a:rPr lang="es-ES_tradnl" sz="1200" b="0" baseline="0" dirty="0" smtClean="0">
                <a:solidFill>
                  <a:srgbClr val="000066"/>
                </a:solidFill>
              </a:rPr>
              <a:t>), </a:t>
            </a:r>
            <a:r>
              <a:rPr lang="es-ES_tradnl" sz="1200" b="0" baseline="0" dirty="0" err="1" smtClean="0">
                <a:solidFill>
                  <a:srgbClr val="000066"/>
                </a:solidFill>
              </a:rPr>
              <a:t>antiprotozoos</a:t>
            </a:r>
            <a:endParaRPr lang="es-ES_tradnl" sz="1200" b="0" baseline="0" dirty="0" smtClean="0">
              <a:solidFill>
                <a:srgbClr val="000066"/>
              </a:solidFill>
            </a:endParaRPr>
          </a:p>
          <a:p>
            <a:pPr algn="just"/>
            <a:endParaRPr lang="es-ES_tradnl" sz="1200" b="0" dirty="0" smtClean="0">
              <a:solidFill>
                <a:srgbClr val="000066"/>
              </a:solidFill>
            </a:endParaRPr>
          </a:p>
          <a:p>
            <a:pPr algn="just"/>
            <a:r>
              <a:rPr lang="es-ES_tradnl" sz="1200" b="0" dirty="0" err="1" smtClean="0">
                <a:solidFill>
                  <a:srgbClr val="000066"/>
                </a:solidFill>
              </a:rPr>
              <a:t>Schistosoma</a:t>
            </a:r>
            <a:r>
              <a:rPr lang="es-ES_tradnl" sz="1200" b="0" dirty="0" smtClean="0">
                <a:solidFill>
                  <a:srgbClr val="000066"/>
                </a:solidFill>
              </a:rPr>
              <a:t> </a:t>
            </a:r>
            <a:r>
              <a:rPr lang="es-ES_tradnl" sz="1200" b="0" dirty="0" err="1" smtClean="0">
                <a:solidFill>
                  <a:srgbClr val="000066"/>
                </a:solidFill>
              </a:rPr>
              <a:t>mansoni</a:t>
            </a:r>
            <a:r>
              <a:rPr lang="es-ES_tradnl" sz="1200" b="0" dirty="0" smtClean="0">
                <a:solidFill>
                  <a:srgbClr val="000066"/>
                </a:solidFill>
              </a:rPr>
              <a:t> </a:t>
            </a:r>
            <a:r>
              <a:rPr lang="es-ES_tradnl" sz="1200" b="0" dirty="0" err="1" smtClean="0">
                <a:solidFill>
                  <a:srgbClr val="000066"/>
                </a:solidFill>
              </a:rPr>
              <a:t>Endèmica</a:t>
            </a:r>
            <a:r>
              <a:rPr lang="es-ES_tradnl" sz="1200" b="0" dirty="0" smtClean="0">
                <a:solidFill>
                  <a:srgbClr val="000066"/>
                </a:solidFill>
              </a:rPr>
              <a:t> a </a:t>
            </a:r>
            <a:r>
              <a:rPr lang="es-ES_tradnl" sz="1200" b="0" dirty="0" err="1" smtClean="0">
                <a:solidFill>
                  <a:srgbClr val="000066"/>
                </a:solidFill>
              </a:rPr>
              <a:t>Àfrica</a:t>
            </a:r>
            <a:r>
              <a:rPr lang="es-ES_tradnl" sz="1200" b="0" dirty="0" smtClean="0">
                <a:solidFill>
                  <a:srgbClr val="000066"/>
                </a:solidFill>
              </a:rPr>
              <a:t>, </a:t>
            </a:r>
            <a:r>
              <a:rPr lang="es-ES_tradnl" sz="1200" b="0" dirty="0" err="1" smtClean="0">
                <a:solidFill>
                  <a:srgbClr val="000066"/>
                </a:solidFill>
              </a:rPr>
              <a:t>Carib</a:t>
            </a:r>
            <a:r>
              <a:rPr lang="es-ES_tradnl" sz="1200" b="0" dirty="0" smtClean="0">
                <a:solidFill>
                  <a:srgbClr val="000066"/>
                </a:solidFill>
              </a:rPr>
              <a:t> </a:t>
            </a:r>
            <a:r>
              <a:rPr lang="es-ES_tradnl" sz="1200" b="0" dirty="0" err="1" smtClean="0">
                <a:solidFill>
                  <a:srgbClr val="000066"/>
                </a:solidFill>
              </a:rPr>
              <a:t>Amèrica</a:t>
            </a:r>
            <a:r>
              <a:rPr lang="es-ES_tradnl" sz="1200" b="0" dirty="0" smtClean="0">
                <a:solidFill>
                  <a:srgbClr val="000066"/>
                </a:solidFill>
              </a:rPr>
              <a:t> del sud i </a:t>
            </a:r>
            <a:r>
              <a:rPr lang="es-ES_tradnl" sz="1200" b="0" dirty="0" err="1" smtClean="0">
                <a:solidFill>
                  <a:srgbClr val="000066"/>
                </a:solidFill>
              </a:rPr>
              <a:t>Orient</a:t>
            </a:r>
            <a:r>
              <a:rPr lang="es-ES_tradnl" sz="1200" b="0" dirty="0" smtClean="0">
                <a:solidFill>
                  <a:srgbClr val="000066"/>
                </a:solidFill>
              </a:rPr>
              <a:t> </a:t>
            </a:r>
            <a:r>
              <a:rPr lang="es-ES_tradnl" sz="1200" b="0" dirty="0" err="1" smtClean="0">
                <a:solidFill>
                  <a:srgbClr val="000066"/>
                </a:solidFill>
              </a:rPr>
              <a:t>Mitjà</a:t>
            </a:r>
            <a:r>
              <a:rPr lang="es-ES_tradnl" sz="1200" b="0" dirty="0" smtClean="0">
                <a:solidFill>
                  <a:srgbClr val="000066"/>
                </a:solidFill>
              </a:rPr>
              <a:t>.</a:t>
            </a:r>
          </a:p>
          <a:p>
            <a:pPr algn="just"/>
            <a:r>
              <a:rPr lang="es-ES_tradnl" sz="1200" b="0" dirty="0" smtClean="0">
                <a:solidFill>
                  <a:srgbClr val="000066"/>
                </a:solidFill>
              </a:rPr>
              <a:t>- </a:t>
            </a:r>
            <a:r>
              <a:rPr lang="es-ES_tradnl" sz="1200" b="0" dirty="0" err="1" smtClean="0">
                <a:solidFill>
                  <a:srgbClr val="000066"/>
                </a:solidFill>
              </a:rPr>
              <a:t>Malaltia</a:t>
            </a:r>
            <a:r>
              <a:rPr lang="es-ES_tradnl" sz="1200" b="0" dirty="0" smtClean="0">
                <a:solidFill>
                  <a:srgbClr val="000066"/>
                </a:solidFill>
              </a:rPr>
              <a:t> </a:t>
            </a:r>
            <a:r>
              <a:rPr lang="es-ES_tradnl" sz="1200" b="0" dirty="0" err="1" smtClean="0">
                <a:solidFill>
                  <a:srgbClr val="000066"/>
                </a:solidFill>
              </a:rPr>
              <a:t>parasitària</a:t>
            </a:r>
            <a:r>
              <a:rPr lang="es-ES_tradnl" sz="1200" b="0" dirty="0" smtClean="0">
                <a:solidFill>
                  <a:srgbClr val="000066"/>
                </a:solidFill>
              </a:rPr>
              <a:t> </a:t>
            </a:r>
            <a:r>
              <a:rPr lang="es-ES_tradnl" sz="1200" b="0" dirty="0" err="1" smtClean="0">
                <a:solidFill>
                  <a:srgbClr val="000066"/>
                </a:solidFill>
              </a:rPr>
              <a:t>més</a:t>
            </a:r>
            <a:r>
              <a:rPr lang="es-ES_tradnl" sz="1200" b="0" dirty="0" smtClean="0">
                <a:solidFill>
                  <a:srgbClr val="000066"/>
                </a:solidFill>
              </a:rPr>
              <a:t> </a:t>
            </a:r>
            <a:r>
              <a:rPr lang="es-ES_tradnl" sz="1200" b="0" dirty="0" err="1" smtClean="0">
                <a:solidFill>
                  <a:srgbClr val="000066"/>
                </a:solidFill>
              </a:rPr>
              <a:t>important</a:t>
            </a:r>
            <a:r>
              <a:rPr lang="es-ES_tradnl" sz="1200" b="0" dirty="0" smtClean="0">
                <a:solidFill>
                  <a:srgbClr val="000066"/>
                </a:solidFill>
              </a:rPr>
              <a:t> </a:t>
            </a:r>
            <a:r>
              <a:rPr lang="es-ES_tradnl" sz="1200" b="0" dirty="0" err="1" smtClean="0">
                <a:solidFill>
                  <a:srgbClr val="000066"/>
                </a:solidFill>
              </a:rPr>
              <a:t>després</a:t>
            </a:r>
            <a:r>
              <a:rPr lang="es-ES_tradnl" sz="1200" b="0" dirty="0" smtClean="0">
                <a:solidFill>
                  <a:srgbClr val="000066"/>
                </a:solidFill>
              </a:rPr>
              <a:t> de la </a:t>
            </a:r>
            <a:r>
              <a:rPr lang="es-ES_tradnl" sz="1200" b="0" dirty="0" err="1" smtClean="0">
                <a:solidFill>
                  <a:srgbClr val="000066"/>
                </a:solidFill>
              </a:rPr>
              <a:t>Malària</a:t>
            </a:r>
            <a:r>
              <a:rPr lang="es-ES_tradnl" sz="1200" b="0" dirty="0" smtClean="0">
                <a:solidFill>
                  <a:srgbClr val="000066"/>
                </a:solidFill>
              </a:rPr>
              <a:t>.</a:t>
            </a:r>
          </a:p>
          <a:p>
            <a:endParaRPr lang="es-ES" dirty="0" smtClean="0"/>
          </a:p>
          <a:p>
            <a:r>
              <a:rPr lang="es-ES" dirty="0" err="1" smtClean="0"/>
              <a:t>Trypanosoma</a:t>
            </a:r>
            <a:r>
              <a:rPr lang="es-ES" dirty="0" smtClean="0"/>
              <a:t> </a:t>
            </a:r>
            <a:r>
              <a:rPr lang="es-ES" dirty="0" err="1" smtClean="0"/>
              <a:t>brucei</a:t>
            </a:r>
            <a:r>
              <a:rPr lang="es-ES" dirty="0" smtClean="0"/>
              <a:t> (</a:t>
            </a:r>
            <a:r>
              <a:rPr lang="es-ES" dirty="0" err="1" smtClean="0"/>
              <a:t>sleep</a:t>
            </a:r>
            <a:r>
              <a:rPr lang="es-ES" baseline="0" dirty="0" smtClean="0"/>
              <a:t> </a:t>
            </a:r>
            <a:r>
              <a:rPr lang="es-ES" baseline="0" dirty="0" err="1" smtClean="0"/>
              <a:t>sickness</a:t>
            </a:r>
            <a:r>
              <a:rPr lang="es-ES" baseline="0" dirty="0" smtClean="0"/>
              <a:t>)</a:t>
            </a:r>
          </a:p>
          <a:p>
            <a:r>
              <a:rPr lang="es-ES" baseline="0" dirty="0" smtClean="0"/>
              <a:t>T. </a:t>
            </a:r>
            <a:r>
              <a:rPr lang="es-ES" baseline="0" dirty="0" err="1" smtClean="0"/>
              <a:t>Cruzi</a:t>
            </a:r>
            <a:r>
              <a:rPr lang="es-ES" baseline="0" dirty="0" smtClean="0"/>
              <a:t> (</a:t>
            </a:r>
            <a:r>
              <a:rPr lang="es-ES" baseline="0" dirty="0" err="1" smtClean="0"/>
              <a:t>chagas</a:t>
            </a:r>
            <a:r>
              <a:rPr lang="es-ES" baseline="0" dirty="0" smtClean="0"/>
              <a:t> </a:t>
            </a:r>
            <a:r>
              <a:rPr lang="es-ES" baseline="0" dirty="0" err="1" smtClean="0"/>
              <a:t>disease</a:t>
            </a:r>
            <a:r>
              <a:rPr lang="es-ES" baseline="0" dirty="0" smtClean="0"/>
              <a:t>)</a:t>
            </a:r>
            <a:endParaRPr lang="es-ES" dirty="0" smtClean="0"/>
          </a:p>
          <a:p>
            <a:r>
              <a:rPr lang="es-ES" dirty="0" err="1" smtClean="0"/>
              <a:t>Chagas</a:t>
            </a:r>
            <a:r>
              <a:rPr lang="es-ES" dirty="0" smtClean="0"/>
              <a:t>:</a:t>
            </a:r>
            <a:r>
              <a:rPr lang="es-ES" baseline="0" dirty="0" smtClean="0"/>
              <a:t> </a:t>
            </a:r>
            <a:r>
              <a:rPr lang="es-ES_tradnl" sz="1200" b="0" dirty="0" err="1" smtClean="0">
                <a:solidFill>
                  <a:srgbClr val="000066"/>
                </a:solidFill>
              </a:rPr>
              <a:t>Endèmica</a:t>
            </a:r>
            <a:r>
              <a:rPr lang="es-ES_tradnl" sz="1200" b="0" dirty="0" smtClean="0">
                <a:solidFill>
                  <a:srgbClr val="000066"/>
                </a:solidFill>
              </a:rPr>
              <a:t> a </a:t>
            </a:r>
            <a:r>
              <a:rPr lang="es-ES_tradnl" sz="1200" b="0" dirty="0" err="1" smtClean="0">
                <a:solidFill>
                  <a:srgbClr val="000066"/>
                </a:solidFill>
              </a:rPr>
              <a:t>Amèrica</a:t>
            </a:r>
            <a:r>
              <a:rPr lang="es-ES_tradnl" sz="1200" b="0" dirty="0" smtClean="0">
                <a:solidFill>
                  <a:srgbClr val="000066"/>
                </a:solidFill>
              </a:rPr>
              <a:t> central i </a:t>
            </a:r>
            <a:r>
              <a:rPr lang="es-ES_tradnl" sz="1200" b="0" dirty="0" err="1" smtClean="0">
                <a:solidFill>
                  <a:srgbClr val="000066"/>
                </a:solidFill>
              </a:rPr>
              <a:t>Amèrica</a:t>
            </a:r>
            <a:r>
              <a:rPr lang="es-ES_tradnl" sz="1200" b="0" dirty="0" smtClean="0">
                <a:solidFill>
                  <a:srgbClr val="000066"/>
                </a:solidFill>
              </a:rPr>
              <a:t> del sud.</a:t>
            </a:r>
          </a:p>
          <a:p>
            <a:r>
              <a:rPr lang="es-ES_tradnl" sz="1200" b="0" dirty="0" smtClean="0">
                <a:solidFill>
                  <a:srgbClr val="000066"/>
                </a:solidFill>
              </a:rPr>
              <a:t>-16-18 </a:t>
            </a:r>
            <a:r>
              <a:rPr lang="es-ES_tradnl" sz="1200" b="0" dirty="0" err="1" smtClean="0">
                <a:solidFill>
                  <a:srgbClr val="000066"/>
                </a:solidFill>
              </a:rPr>
              <a:t>millons</a:t>
            </a:r>
            <a:r>
              <a:rPr lang="es-ES_tradnl" sz="1200" b="0" dirty="0" smtClean="0">
                <a:solidFill>
                  <a:srgbClr val="000066"/>
                </a:solidFill>
              </a:rPr>
              <a:t> </a:t>
            </a:r>
            <a:r>
              <a:rPr lang="es-ES_tradnl" sz="1200" b="0" dirty="0" err="1" smtClean="0">
                <a:solidFill>
                  <a:srgbClr val="000066"/>
                </a:solidFill>
              </a:rPr>
              <a:t>d’infectats</a:t>
            </a:r>
            <a:endParaRPr lang="es-ES_tradnl" sz="1200" b="0" dirty="0" smtClean="0">
              <a:solidFill>
                <a:srgbClr val="000066"/>
              </a:solidFill>
            </a:endParaRPr>
          </a:p>
          <a:p>
            <a:pPr algn="just"/>
            <a:r>
              <a:rPr lang="es-ES_tradnl" sz="1200" b="0" dirty="0" smtClean="0">
                <a:solidFill>
                  <a:srgbClr val="000066"/>
                </a:solidFill>
              </a:rPr>
              <a:t>- 30 % </a:t>
            </a:r>
            <a:r>
              <a:rPr lang="es-ES_tradnl" sz="1200" b="0" dirty="0" err="1" smtClean="0">
                <a:solidFill>
                  <a:srgbClr val="000066"/>
                </a:solidFill>
              </a:rPr>
              <a:t>mortalitat</a:t>
            </a:r>
            <a:endParaRPr lang="es-ES_tradnl" sz="1200" b="0" dirty="0" smtClean="0">
              <a:solidFill>
                <a:srgbClr val="000066"/>
              </a:solidFill>
            </a:endParaRPr>
          </a:p>
          <a:p>
            <a:pPr algn="just">
              <a:buFontTx/>
              <a:buChar char="-"/>
            </a:pPr>
            <a:r>
              <a:rPr lang="es-ES_tradnl" sz="1200" b="0" dirty="0" err="1" smtClean="0">
                <a:solidFill>
                  <a:srgbClr val="000066"/>
                </a:solidFill>
              </a:rPr>
              <a:t>Fàrmacs</a:t>
            </a:r>
            <a:r>
              <a:rPr lang="es-ES_tradnl" sz="1200" b="0" dirty="0" smtClean="0">
                <a:solidFill>
                  <a:srgbClr val="000066"/>
                </a:solidFill>
              </a:rPr>
              <a:t> </a:t>
            </a:r>
            <a:r>
              <a:rPr lang="es-ES_tradnl" sz="1200" b="0" dirty="0" err="1" smtClean="0">
                <a:solidFill>
                  <a:srgbClr val="000066"/>
                </a:solidFill>
              </a:rPr>
              <a:t>poc</a:t>
            </a:r>
            <a:r>
              <a:rPr lang="es-ES_tradnl" sz="1200" b="0" dirty="0" smtClean="0">
                <a:solidFill>
                  <a:srgbClr val="000066"/>
                </a:solidFill>
              </a:rPr>
              <a:t> </a:t>
            </a:r>
            <a:r>
              <a:rPr lang="es-ES_tradnl" sz="1200" b="0" dirty="0" err="1" smtClean="0">
                <a:solidFill>
                  <a:srgbClr val="000066"/>
                </a:solidFill>
              </a:rPr>
              <a:t>efectius</a:t>
            </a:r>
            <a:endParaRPr lang="es-ES_tradnl" sz="1200" b="0" dirty="0" smtClean="0">
              <a:solidFill>
                <a:srgbClr val="000066"/>
              </a:solidFill>
            </a:endParaRPr>
          </a:p>
          <a:p>
            <a:pPr algn="just">
              <a:buFontTx/>
              <a:buChar char="-"/>
            </a:pPr>
            <a:endParaRPr lang="es-ES_tradnl" sz="1200" b="0" dirty="0" smtClean="0">
              <a:solidFill>
                <a:srgbClr val="000066"/>
              </a:solidFill>
            </a:endParaRPr>
          </a:p>
          <a:p>
            <a:pPr algn="just">
              <a:buFontTx/>
              <a:buChar char="-"/>
            </a:pPr>
            <a:r>
              <a:rPr lang="es-ES_tradnl" sz="1200" b="0" dirty="0" smtClean="0">
                <a:solidFill>
                  <a:srgbClr val="000066"/>
                </a:solidFill>
              </a:rPr>
              <a:t>Malaria: 70% a </a:t>
            </a:r>
            <a:r>
              <a:rPr lang="es-ES_tradnl" sz="1200" b="0" dirty="0" err="1" smtClean="0">
                <a:solidFill>
                  <a:srgbClr val="000066"/>
                </a:solidFill>
              </a:rPr>
              <a:t>africa</a:t>
            </a:r>
            <a:r>
              <a:rPr lang="es-ES_tradnl" sz="1200" b="0" dirty="0" smtClean="0">
                <a:solidFill>
                  <a:srgbClr val="000066"/>
                </a:solidFill>
              </a:rPr>
              <a:t>, afecta </a:t>
            </a:r>
            <a:r>
              <a:rPr lang="es-ES_tradnl" sz="1200" b="0" dirty="0" err="1" smtClean="0">
                <a:solidFill>
                  <a:srgbClr val="000066"/>
                </a:solidFill>
              </a:rPr>
              <a:t>principalment</a:t>
            </a:r>
            <a:r>
              <a:rPr lang="es-ES_tradnl" sz="1200" b="0" dirty="0" smtClean="0">
                <a:solidFill>
                  <a:srgbClr val="000066"/>
                </a:solidFill>
              </a:rPr>
              <a:t> </a:t>
            </a:r>
            <a:r>
              <a:rPr lang="es-ES_tradnl" sz="1200" b="0" dirty="0" err="1" smtClean="0">
                <a:solidFill>
                  <a:srgbClr val="000066"/>
                </a:solidFill>
              </a:rPr>
              <a:t>nens</a:t>
            </a:r>
            <a:r>
              <a:rPr lang="es-ES_tradnl" sz="1200" b="0" dirty="0" smtClean="0">
                <a:solidFill>
                  <a:srgbClr val="000066"/>
                </a:solidFill>
              </a:rPr>
              <a:t>, moren 1 </a:t>
            </a:r>
            <a:r>
              <a:rPr lang="es-ES_tradnl" sz="1200" b="0" dirty="0" err="1" smtClean="0">
                <a:solidFill>
                  <a:srgbClr val="000066"/>
                </a:solidFill>
              </a:rPr>
              <a:t>millio</a:t>
            </a:r>
            <a:r>
              <a:rPr lang="es-ES_tradnl" sz="1200" b="0" dirty="0" smtClean="0">
                <a:solidFill>
                  <a:srgbClr val="000066"/>
                </a:solidFill>
              </a:rPr>
              <a:t>/</a:t>
            </a:r>
            <a:r>
              <a:rPr lang="es-ES_tradnl" sz="1200" b="0" dirty="0" err="1" smtClean="0">
                <a:solidFill>
                  <a:srgbClr val="000066"/>
                </a:solidFill>
              </a:rPr>
              <a:t>any</a:t>
            </a:r>
            <a:r>
              <a:rPr lang="es-ES_tradnl" sz="1200" b="0" dirty="0" smtClean="0">
                <a:solidFill>
                  <a:srgbClr val="000066"/>
                </a:solidFill>
              </a:rPr>
              <a:t>. </a:t>
            </a:r>
            <a:r>
              <a:rPr lang="es-ES_tradnl" sz="1200" b="0" dirty="0" err="1" smtClean="0">
                <a:solidFill>
                  <a:srgbClr val="000066"/>
                </a:solidFill>
              </a:rPr>
              <a:t>Apareixen</a:t>
            </a:r>
            <a:r>
              <a:rPr lang="es-ES_tradnl" sz="1200" b="0" baseline="0" dirty="0" smtClean="0">
                <a:solidFill>
                  <a:srgbClr val="000066"/>
                </a:solidFill>
              </a:rPr>
              <a:t> </a:t>
            </a:r>
            <a:r>
              <a:rPr lang="es-ES_tradnl" sz="1200" b="0" baseline="0" dirty="0" err="1" smtClean="0">
                <a:solidFill>
                  <a:srgbClr val="000066"/>
                </a:solidFill>
              </a:rPr>
              <a:t>moltes</a:t>
            </a:r>
            <a:r>
              <a:rPr lang="es-ES_tradnl" sz="1200" b="0" baseline="0" dirty="0" smtClean="0">
                <a:solidFill>
                  <a:srgbClr val="000066"/>
                </a:solidFill>
              </a:rPr>
              <a:t> soques </a:t>
            </a:r>
            <a:r>
              <a:rPr lang="es-ES_tradnl" sz="1200" b="0" baseline="0" dirty="0" err="1" smtClean="0">
                <a:solidFill>
                  <a:srgbClr val="000066"/>
                </a:solidFill>
              </a:rPr>
              <a:t>resistents</a:t>
            </a:r>
            <a:r>
              <a:rPr lang="es-ES_tradnl" sz="1200" b="0" baseline="0" dirty="0" smtClean="0">
                <a:solidFill>
                  <a:srgbClr val="000066"/>
                </a:solidFill>
              </a:rPr>
              <a:t>. </a:t>
            </a:r>
            <a:r>
              <a:rPr lang="es-ES_tradnl" sz="1200" b="0" dirty="0" smtClean="0">
                <a:solidFill>
                  <a:srgbClr val="000066"/>
                </a:solidFill>
              </a:rPr>
              <a:t>En </a:t>
            </a:r>
            <a:r>
              <a:rPr lang="es-ES_tradnl" sz="1200" b="0" dirty="0" err="1" smtClean="0">
                <a:solidFill>
                  <a:srgbClr val="000066"/>
                </a:solidFill>
              </a:rPr>
              <a:t>vermell</a:t>
            </a:r>
            <a:r>
              <a:rPr lang="es-ES_tradnl" sz="1200" b="0" dirty="0" smtClean="0">
                <a:solidFill>
                  <a:srgbClr val="000066"/>
                </a:solidFill>
              </a:rPr>
              <a:t> </a:t>
            </a:r>
            <a:r>
              <a:rPr lang="es-ES_tradnl" sz="1200" b="0" dirty="0" err="1" smtClean="0">
                <a:solidFill>
                  <a:srgbClr val="000066"/>
                </a:solidFill>
              </a:rPr>
              <a:t>resistens</a:t>
            </a:r>
            <a:r>
              <a:rPr lang="es-ES_tradnl" sz="1200" b="0" dirty="0" smtClean="0">
                <a:solidFill>
                  <a:srgbClr val="000066"/>
                </a:solidFill>
              </a:rPr>
              <a:t> a </a:t>
            </a:r>
            <a:r>
              <a:rPr lang="es-ES_tradnl" sz="1200" b="0" dirty="0" err="1" smtClean="0">
                <a:solidFill>
                  <a:srgbClr val="000066"/>
                </a:solidFill>
              </a:rPr>
              <a:t>cloroquina</a:t>
            </a:r>
            <a:r>
              <a:rPr lang="es-ES_tradnl" sz="1200" b="0" dirty="0" smtClean="0">
                <a:solidFill>
                  <a:srgbClr val="000066"/>
                </a:solidFill>
              </a:rPr>
              <a:t>.  En </a:t>
            </a:r>
            <a:r>
              <a:rPr lang="es-ES_tradnl" sz="1200" b="0" dirty="0" err="1" smtClean="0">
                <a:solidFill>
                  <a:srgbClr val="000066"/>
                </a:solidFill>
              </a:rPr>
              <a:t>groc</a:t>
            </a:r>
            <a:r>
              <a:rPr lang="es-ES_tradnl" sz="1200" b="0" dirty="0" smtClean="0">
                <a:solidFill>
                  <a:srgbClr val="000066"/>
                </a:solidFill>
              </a:rPr>
              <a:t>: </a:t>
            </a:r>
            <a:r>
              <a:rPr lang="es-ES_tradnl" sz="1200" b="0" dirty="0" err="1" smtClean="0">
                <a:solidFill>
                  <a:srgbClr val="000066"/>
                </a:solidFill>
              </a:rPr>
              <a:t>multiresistents</a:t>
            </a:r>
            <a:endParaRPr lang="es-ES" b="0" dirty="0"/>
          </a:p>
        </p:txBody>
      </p:sp>
      <p:sp>
        <p:nvSpPr>
          <p:cNvPr id="4" name="Contenidor de número de diapositiva 3"/>
          <p:cNvSpPr>
            <a:spLocks noGrp="1"/>
          </p:cNvSpPr>
          <p:nvPr>
            <p:ph type="sldNum" sz="quarter" idx="10"/>
          </p:nvPr>
        </p:nvSpPr>
        <p:spPr/>
        <p:txBody>
          <a:bodyPr/>
          <a:lstStyle/>
          <a:p>
            <a:fld id="{27D1458B-6F09-47D2-8DDB-EA055600CF4A}" type="slidenum">
              <a:rPr lang="en-GB" smtClean="0"/>
              <a:pPr/>
              <a:t>11</a:t>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baseline="0" dirty="0" err="1" smtClean="0"/>
              <a:t>Alternatively</a:t>
            </a:r>
            <a:r>
              <a:rPr lang="es-ES" baseline="0" dirty="0" smtClean="0"/>
              <a:t> </a:t>
            </a:r>
            <a:r>
              <a:rPr lang="es-ES" baseline="0" dirty="0" err="1" smtClean="0"/>
              <a:t>m</a:t>
            </a:r>
            <a:r>
              <a:rPr lang="es-ES" dirty="0" err="1" smtClean="0"/>
              <a:t>acrophages</a:t>
            </a:r>
            <a:r>
              <a:rPr lang="es-ES" dirty="0" smtClean="0"/>
              <a:t> can </a:t>
            </a:r>
            <a:r>
              <a:rPr lang="es-ES" dirty="0" err="1" smtClean="0"/>
              <a:t>also</a:t>
            </a:r>
            <a:r>
              <a:rPr lang="es-ES" dirty="0" smtClean="0"/>
              <a:t> </a:t>
            </a:r>
            <a:r>
              <a:rPr lang="es-ES" dirty="0" err="1" smtClean="0"/>
              <a:t>directly</a:t>
            </a:r>
            <a:r>
              <a:rPr lang="es-ES" baseline="0" dirty="0" smtClean="0"/>
              <a:t> </a:t>
            </a:r>
            <a:r>
              <a:rPr lang="es-ES" dirty="0" err="1" smtClean="0"/>
              <a:t>engulf</a:t>
            </a:r>
            <a:r>
              <a:rPr lang="es-ES" dirty="0" smtClean="0"/>
              <a:t> bacteria </a:t>
            </a:r>
            <a:r>
              <a:rPr lang="es-ES" dirty="0" err="1" smtClean="0"/>
              <a:t>for</a:t>
            </a:r>
            <a:r>
              <a:rPr lang="es-ES" dirty="0" smtClean="0"/>
              <a:t> </a:t>
            </a:r>
            <a:r>
              <a:rPr lang="es-ES" dirty="0" err="1" smtClean="0"/>
              <a:t>their</a:t>
            </a:r>
            <a:r>
              <a:rPr lang="es-ES" dirty="0" smtClean="0"/>
              <a:t> </a:t>
            </a:r>
            <a:r>
              <a:rPr lang="es-ES" dirty="0" err="1" smtClean="0"/>
              <a:t>removal</a:t>
            </a:r>
            <a:r>
              <a:rPr lang="es-ES" dirty="0" smtClean="0"/>
              <a:t>.</a:t>
            </a:r>
            <a:r>
              <a:rPr lang="es-ES" baseline="0" dirty="0" smtClean="0"/>
              <a:t> ECP can </a:t>
            </a:r>
            <a:r>
              <a:rPr lang="es-ES" baseline="0" dirty="0" err="1" smtClean="0"/>
              <a:t>work</a:t>
            </a:r>
            <a:r>
              <a:rPr lang="es-ES" baseline="0" dirty="0" smtClean="0"/>
              <a:t> as a </a:t>
            </a:r>
            <a:r>
              <a:rPr lang="es-ES" baseline="0" dirty="0" err="1" smtClean="0"/>
              <a:t>glue</a:t>
            </a:r>
            <a:r>
              <a:rPr lang="es-ES" baseline="0" dirty="0" smtClean="0"/>
              <a:t> </a:t>
            </a:r>
            <a:r>
              <a:rPr lang="es-ES" baseline="0" dirty="0" err="1" smtClean="0"/>
              <a:t>protein</a:t>
            </a:r>
            <a:r>
              <a:rPr lang="es-ES" baseline="0" dirty="0" smtClean="0"/>
              <a:t>, </a:t>
            </a:r>
            <a:r>
              <a:rPr lang="es-ES" baseline="0" dirty="0" err="1" smtClean="0"/>
              <a:t>binding</a:t>
            </a:r>
            <a:r>
              <a:rPr lang="es-ES" baseline="0" dirty="0" smtClean="0"/>
              <a:t> </a:t>
            </a:r>
            <a:r>
              <a:rPr lang="es-ES" baseline="0" dirty="0" err="1" smtClean="0"/>
              <a:t>to</a:t>
            </a:r>
            <a:r>
              <a:rPr lang="es-ES" baseline="0" dirty="0" smtClean="0"/>
              <a:t> bacteria and </a:t>
            </a:r>
            <a:r>
              <a:rPr lang="es-ES" baseline="0" dirty="0" err="1" smtClean="0"/>
              <a:t>agglutinating</a:t>
            </a:r>
            <a:r>
              <a:rPr lang="es-ES" baseline="0" dirty="0" smtClean="0"/>
              <a:t> </a:t>
            </a:r>
            <a:r>
              <a:rPr lang="es-ES" baseline="0" dirty="0" err="1" smtClean="0"/>
              <a:t>them</a:t>
            </a:r>
            <a:r>
              <a:rPr lang="es-ES" baseline="0" dirty="0" smtClean="0"/>
              <a:t>. </a:t>
            </a:r>
            <a:r>
              <a:rPr lang="es-ES" baseline="0" dirty="0" err="1" smtClean="0"/>
              <a:t>Opsonised</a:t>
            </a:r>
            <a:r>
              <a:rPr lang="es-ES" baseline="0" dirty="0" smtClean="0"/>
              <a:t> bacteria are more </a:t>
            </a:r>
            <a:r>
              <a:rPr lang="es-ES" baseline="0" dirty="0" err="1" smtClean="0"/>
              <a:t>readily</a:t>
            </a:r>
            <a:r>
              <a:rPr lang="es-ES" baseline="0" dirty="0" smtClean="0"/>
              <a:t> </a:t>
            </a:r>
            <a:r>
              <a:rPr lang="es-ES" baseline="0" dirty="0" err="1" smtClean="0"/>
              <a:t>engulfed</a:t>
            </a:r>
            <a:r>
              <a:rPr lang="es-ES" baseline="0" dirty="0" smtClean="0"/>
              <a:t> </a:t>
            </a:r>
            <a:r>
              <a:rPr lang="es-ES" baseline="0" dirty="0" err="1" smtClean="0"/>
              <a:t>by</a:t>
            </a:r>
            <a:r>
              <a:rPr lang="es-ES" baseline="0" dirty="0" smtClean="0"/>
              <a:t> </a:t>
            </a:r>
            <a:r>
              <a:rPr lang="es-ES" baseline="0" dirty="0" err="1" smtClean="0"/>
              <a:t>macrophages</a:t>
            </a:r>
            <a:r>
              <a:rPr lang="es-ES" baseline="0" dirty="0" smtClean="0"/>
              <a:t> (as </a:t>
            </a:r>
            <a:r>
              <a:rPr lang="es-ES" baseline="0" dirty="0" err="1" smtClean="0"/>
              <a:t>described</a:t>
            </a:r>
            <a:r>
              <a:rPr lang="es-ES" baseline="0" dirty="0" smtClean="0"/>
              <a:t> </a:t>
            </a:r>
            <a:r>
              <a:rPr lang="es-ES" baseline="0" dirty="0" err="1" smtClean="0"/>
              <a:t>also</a:t>
            </a:r>
            <a:r>
              <a:rPr lang="es-ES" baseline="0" dirty="0" smtClean="0"/>
              <a:t> in </a:t>
            </a:r>
            <a:r>
              <a:rPr lang="es-ES" baseline="0" dirty="0" err="1" smtClean="0"/>
              <a:t>invertebrates</a:t>
            </a:r>
            <a:r>
              <a:rPr lang="es-ES" baseline="0" dirty="0" smtClean="0"/>
              <a:t> </a:t>
            </a:r>
            <a:r>
              <a:rPr lang="es-ES" baseline="0" dirty="0" err="1" smtClean="0"/>
              <a:t>innate</a:t>
            </a:r>
            <a:r>
              <a:rPr lang="es-ES" baseline="0" dirty="0" smtClean="0"/>
              <a:t> </a:t>
            </a:r>
            <a:r>
              <a:rPr lang="es-ES" baseline="0" dirty="0" err="1" smtClean="0"/>
              <a:t>immunty</a:t>
            </a:r>
            <a:r>
              <a:rPr lang="es-ES" baseline="0" dirty="0" smtClean="0"/>
              <a:t>). </a:t>
            </a:r>
            <a:r>
              <a:rPr lang="es-ES" baseline="0" dirty="0" smtClean="0"/>
              <a:t>ECP </a:t>
            </a:r>
            <a:r>
              <a:rPr lang="es-ES" baseline="0" dirty="0" err="1" smtClean="0"/>
              <a:t>would</a:t>
            </a:r>
            <a:r>
              <a:rPr lang="es-ES" baseline="0" dirty="0" smtClean="0"/>
              <a:t> </a:t>
            </a:r>
            <a:r>
              <a:rPr lang="es-ES" baseline="0" dirty="0" err="1" smtClean="0"/>
              <a:t>act</a:t>
            </a:r>
            <a:r>
              <a:rPr lang="es-ES" baseline="0" dirty="0" smtClean="0"/>
              <a:t> as </a:t>
            </a:r>
            <a:r>
              <a:rPr lang="es-ES" baseline="0" dirty="0" err="1" smtClean="0"/>
              <a:t>an</a:t>
            </a:r>
            <a:r>
              <a:rPr lang="es-ES" baseline="0" dirty="0" smtClean="0"/>
              <a:t> </a:t>
            </a:r>
            <a:r>
              <a:rPr lang="es-ES" baseline="0" dirty="0" err="1" smtClean="0"/>
              <a:t>opsonin</a:t>
            </a:r>
            <a:r>
              <a:rPr lang="es-ES" baseline="0" dirty="0" smtClean="0"/>
              <a:t> </a:t>
            </a:r>
            <a:r>
              <a:rPr lang="es-ES" baseline="0" dirty="0" err="1" smtClean="0"/>
              <a:t>molecule</a:t>
            </a:r>
            <a:r>
              <a:rPr lang="es-ES" baseline="0" dirty="0" smtClean="0"/>
              <a:t>, </a:t>
            </a:r>
            <a:r>
              <a:rPr lang="es-ES" baseline="0" dirty="0" err="1" smtClean="0"/>
              <a:t>with</a:t>
            </a:r>
            <a:r>
              <a:rPr lang="es-ES" baseline="0" dirty="0" smtClean="0"/>
              <a:t> </a:t>
            </a:r>
            <a:r>
              <a:rPr lang="es-ES" baseline="0" dirty="0" err="1" smtClean="0"/>
              <a:t>high</a:t>
            </a:r>
            <a:r>
              <a:rPr lang="es-ES" baseline="0" dirty="0" smtClean="0"/>
              <a:t> </a:t>
            </a:r>
            <a:r>
              <a:rPr lang="es-ES" baseline="0" dirty="0" err="1" smtClean="0"/>
              <a:t>affinity</a:t>
            </a:r>
            <a:r>
              <a:rPr lang="es-ES" baseline="0" dirty="0" smtClean="0"/>
              <a:t> </a:t>
            </a:r>
            <a:r>
              <a:rPr lang="es-ES" baseline="0" dirty="0" err="1" smtClean="0"/>
              <a:t>to</a:t>
            </a:r>
            <a:r>
              <a:rPr lang="es-ES" baseline="0" dirty="0" smtClean="0"/>
              <a:t> </a:t>
            </a:r>
            <a:r>
              <a:rPr lang="es-ES" baseline="0" dirty="0" err="1" smtClean="0"/>
              <a:t>the</a:t>
            </a:r>
            <a:r>
              <a:rPr lang="es-ES" baseline="0" dirty="0" smtClean="0"/>
              <a:t> </a:t>
            </a:r>
            <a:r>
              <a:rPr lang="es-ES" baseline="0" dirty="0" err="1" smtClean="0"/>
              <a:t>carbohydrates</a:t>
            </a:r>
            <a:r>
              <a:rPr lang="es-ES" baseline="0" dirty="0" smtClean="0"/>
              <a:t> </a:t>
            </a:r>
            <a:r>
              <a:rPr lang="es-ES" baseline="0" dirty="0" err="1" smtClean="0"/>
              <a:t>exposed</a:t>
            </a:r>
            <a:r>
              <a:rPr lang="es-ES" baseline="0" dirty="0" smtClean="0"/>
              <a:t> at </a:t>
            </a:r>
            <a:r>
              <a:rPr lang="es-ES" baseline="0" dirty="0" err="1" smtClean="0"/>
              <a:t>the</a:t>
            </a:r>
            <a:r>
              <a:rPr lang="es-ES" baseline="0" dirty="0" smtClean="0"/>
              <a:t> bacteria </a:t>
            </a:r>
            <a:r>
              <a:rPr lang="es-ES" baseline="0" dirty="0" err="1" smtClean="0"/>
              <a:t>surface</a:t>
            </a:r>
            <a:r>
              <a:rPr lang="es-ES" baseline="0" dirty="0" smtClean="0"/>
              <a:t>, </a:t>
            </a:r>
            <a:r>
              <a:rPr lang="es-ES" baseline="0" dirty="0" err="1" smtClean="0"/>
              <a:t>that</a:t>
            </a:r>
            <a:r>
              <a:rPr lang="es-ES" baseline="0" dirty="0" smtClean="0"/>
              <a:t> can </a:t>
            </a:r>
            <a:r>
              <a:rPr lang="es-ES" baseline="0" dirty="0" err="1" smtClean="0"/>
              <a:t>wrap</a:t>
            </a:r>
            <a:r>
              <a:rPr lang="es-ES" baseline="0" dirty="0" smtClean="0"/>
              <a:t> </a:t>
            </a:r>
            <a:r>
              <a:rPr lang="es-ES" baseline="0" dirty="0" err="1" smtClean="0"/>
              <a:t>around</a:t>
            </a:r>
            <a:r>
              <a:rPr lang="es-ES" baseline="0" dirty="0" smtClean="0"/>
              <a:t> bacteria and </a:t>
            </a:r>
            <a:r>
              <a:rPr lang="es-ES" baseline="0" dirty="0" err="1" smtClean="0"/>
              <a:t>facilitate</a:t>
            </a:r>
            <a:r>
              <a:rPr lang="es-ES" baseline="0" dirty="0" smtClean="0"/>
              <a:t> </a:t>
            </a:r>
            <a:r>
              <a:rPr lang="es-ES" baseline="0" dirty="0" err="1" smtClean="0"/>
              <a:t>their</a:t>
            </a:r>
            <a:r>
              <a:rPr lang="es-ES" baseline="0" dirty="0" smtClean="0"/>
              <a:t> </a:t>
            </a:r>
            <a:r>
              <a:rPr lang="es-ES" baseline="0" dirty="0" err="1" smtClean="0"/>
              <a:t>removal</a:t>
            </a:r>
            <a:r>
              <a:rPr lang="es-ES"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es-E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s-ES" dirty="0" err="1" smtClean="0"/>
              <a:t>Our</a:t>
            </a:r>
            <a:r>
              <a:rPr lang="es-ES" dirty="0" smtClean="0"/>
              <a:t> </a:t>
            </a:r>
            <a:r>
              <a:rPr lang="es-ES" dirty="0" err="1" smtClean="0"/>
              <a:t>group</a:t>
            </a:r>
            <a:r>
              <a:rPr lang="es-ES" dirty="0" smtClean="0"/>
              <a:t> has </a:t>
            </a:r>
            <a:r>
              <a:rPr lang="es-ES" dirty="0" err="1" smtClean="0"/>
              <a:t>been</a:t>
            </a:r>
            <a:r>
              <a:rPr lang="es-ES" dirty="0" smtClean="0"/>
              <a:t> </a:t>
            </a:r>
            <a:r>
              <a:rPr lang="es-ES" dirty="0" err="1" smtClean="0"/>
              <a:t>caracterizying</a:t>
            </a:r>
            <a:r>
              <a:rPr lang="es-ES" dirty="0" smtClean="0"/>
              <a:t> </a:t>
            </a:r>
            <a:r>
              <a:rPr lang="es-ES" dirty="0" err="1" smtClean="0"/>
              <a:t>the</a:t>
            </a:r>
            <a:r>
              <a:rPr lang="es-ES" dirty="0" smtClean="0"/>
              <a:t> </a:t>
            </a:r>
            <a:r>
              <a:rPr lang="es-ES" dirty="0" err="1" smtClean="0"/>
              <a:t>hRNases</a:t>
            </a:r>
            <a:r>
              <a:rPr lang="es-ES" dirty="0" smtClean="0"/>
              <a:t> </a:t>
            </a:r>
            <a:r>
              <a:rPr lang="es-ES" dirty="0" err="1" smtClean="0"/>
              <a:t>action</a:t>
            </a:r>
            <a:r>
              <a:rPr lang="es-ES" dirty="0" smtClean="0"/>
              <a:t> </a:t>
            </a:r>
            <a:r>
              <a:rPr lang="es-ES" dirty="0" err="1" smtClean="0"/>
              <a:t>on</a:t>
            </a:r>
            <a:r>
              <a:rPr lang="es-ES" dirty="0" smtClean="0"/>
              <a:t> bacteria, and in particular </a:t>
            </a:r>
            <a:r>
              <a:rPr lang="es-ES" dirty="0" err="1" smtClean="0"/>
              <a:t>on</a:t>
            </a:r>
            <a:r>
              <a:rPr lang="es-ES" dirty="0" smtClean="0"/>
              <a:t> </a:t>
            </a:r>
            <a:r>
              <a:rPr lang="es-ES" dirty="0" err="1" smtClean="0"/>
              <a:t>Gram</a:t>
            </a:r>
            <a:r>
              <a:rPr lang="es-ES" dirty="0" smtClean="0"/>
              <a:t> </a:t>
            </a:r>
            <a:r>
              <a:rPr lang="es-ES" dirty="0" err="1" smtClean="0"/>
              <a:t>negative</a:t>
            </a:r>
            <a:r>
              <a:rPr lang="es-ES" dirty="0" smtClean="0"/>
              <a:t> </a:t>
            </a:r>
            <a:r>
              <a:rPr lang="es-ES" dirty="0" err="1" smtClean="0"/>
              <a:t>species</a:t>
            </a:r>
            <a:endParaRPr lang="en-GB" dirty="0" smtClean="0"/>
          </a:p>
          <a:p>
            <a:endParaRPr lang="en-GB" dirty="0"/>
          </a:p>
        </p:txBody>
      </p:sp>
      <p:sp>
        <p:nvSpPr>
          <p:cNvPr id="4" name="Contenidor de número de diapositiva 3"/>
          <p:cNvSpPr>
            <a:spLocks noGrp="1"/>
          </p:cNvSpPr>
          <p:nvPr>
            <p:ph type="sldNum" sz="quarter" idx="10"/>
          </p:nvPr>
        </p:nvSpPr>
        <p:spPr/>
        <p:txBody>
          <a:bodyPr/>
          <a:lstStyle/>
          <a:p>
            <a:fld id="{27D1458B-6F09-47D2-8DDB-EA055600CF4A}" type="slidenum">
              <a:rPr lang="en-GB" smtClean="0"/>
              <a:pPr/>
              <a:t>12</a:t>
            </a:fld>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Contenidor d'imatge de diapositiva 1"/>
          <p:cNvSpPr>
            <a:spLocks noGrp="1" noRot="1" noChangeAspect="1" noTextEdit="1"/>
          </p:cNvSpPr>
          <p:nvPr>
            <p:ph type="sldImg"/>
          </p:nvPr>
        </p:nvSpPr>
        <p:spPr>
          <a:ln/>
        </p:spPr>
      </p:sp>
      <p:sp>
        <p:nvSpPr>
          <p:cNvPr id="45059" name="Contenidor de notes 2"/>
          <p:cNvSpPr>
            <a:spLocks noGrp="1"/>
          </p:cNvSpPr>
          <p:nvPr>
            <p:ph type="body" idx="1"/>
          </p:nvPr>
        </p:nvSpPr>
        <p:spPr>
          <a:noFill/>
          <a:ln/>
        </p:spPr>
        <p:txBody>
          <a:bodyPr/>
          <a:lstStyle/>
          <a:p>
            <a:pPr eaLnBrk="1" hangingPunct="1"/>
            <a:r>
              <a:rPr lang="es-ES" dirty="0" err="1" smtClean="0"/>
              <a:t>Coming</a:t>
            </a:r>
            <a:r>
              <a:rPr lang="es-ES" dirty="0" smtClean="0"/>
              <a:t> </a:t>
            </a:r>
            <a:r>
              <a:rPr lang="es-ES" dirty="0" err="1" smtClean="0"/>
              <a:t>from</a:t>
            </a:r>
            <a:r>
              <a:rPr lang="es-ES" dirty="0" smtClean="0"/>
              <a:t> a </a:t>
            </a:r>
            <a:r>
              <a:rPr lang="es-ES" dirty="0" err="1" smtClean="0"/>
              <a:t>structural</a:t>
            </a:r>
            <a:r>
              <a:rPr lang="es-ES" baseline="0" dirty="0" smtClean="0"/>
              <a:t> </a:t>
            </a:r>
            <a:r>
              <a:rPr lang="es-ES" baseline="0" dirty="0" err="1" smtClean="0"/>
              <a:t>biology</a:t>
            </a:r>
            <a:r>
              <a:rPr lang="es-ES" baseline="0" dirty="0" smtClean="0"/>
              <a:t> </a:t>
            </a:r>
            <a:r>
              <a:rPr lang="es-ES" baseline="0" dirty="0" err="1" smtClean="0"/>
              <a:t>backgground</a:t>
            </a:r>
            <a:r>
              <a:rPr lang="es-ES" baseline="0" dirty="0" smtClean="0"/>
              <a:t>, </a:t>
            </a:r>
            <a:r>
              <a:rPr lang="es-ES" baseline="0" dirty="0" err="1" smtClean="0"/>
              <a:t>we</a:t>
            </a:r>
            <a:r>
              <a:rPr lang="es-ES" baseline="0" dirty="0" smtClean="0"/>
              <a:t> </a:t>
            </a:r>
            <a:r>
              <a:rPr lang="es-ES" baseline="0" dirty="0" err="1" smtClean="0"/>
              <a:t>tried</a:t>
            </a:r>
            <a:r>
              <a:rPr lang="es-ES" baseline="0" dirty="0" smtClean="0"/>
              <a:t> </a:t>
            </a:r>
            <a:r>
              <a:rPr lang="es-ES" baseline="0" dirty="0" err="1" smtClean="0"/>
              <a:t>to</a:t>
            </a:r>
            <a:r>
              <a:rPr lang="es-ES" baseline="0" dirty="0" smtClean="0"/>
              <a:t> </a:t>
            </a:r>
            <a:r>
              <a:rPr lang="es-ES" baseline="0" dirty="0" err="1" smtClean="0"/>
              <a:t>unravel</a:t>
            </a:r>
            <a:r>
              <a:rPr lang="es-ES" baseline="0" dirty="0" smtClean="0"/>
              <a:t> </a:t>
            </a:r>
            <a:r>
              <a:rPr lang="es-ES" baseline="0" dirty="0" err="1" smtClean="0"/>
              <a:t>the</a:t>
            </a:r>
            <a:r>
              <a:rPr lang="es-ES" baseline="0" dirty="0" smtClean="0"/>
              <a:t> </a:t>
            </a:r>
            <a:r>
              <a:rPr lang="es-ES" baseline="0" dirty="0" err="1" smtClean="0"/>
              <a:t>structural</a:t>
            </a:r>
            <a:r>
              <a:rPr lang="es-ES" baseline="0" dirty="0" smtClean="0"/>
              <a:t> </a:t>
            </a:r>
            <a:r>
              <a:rPr lang="es-ES" baseline="0" dirty="0" err="1" smtClean="0"/>
              <a:t>determinants</a:t>
            </a:r>
            <a:r>
              <a:rPr lang="es-ES" baseline="0" dirty="0" smtClean="0"/>
              <a:t>. </a:t>
            </a:r>
            <a:r>
              <a:rPr lang="es-ES" dirty="0" err="1" smtClean="0"/>
              <a:t>We</a:t>
            </a:r>
            <a:r>
              <a:rPr lang="es-ES" baseline="0" dirty="0" smtClean="0"/>
              <a:t> </a:t>
            </a:r>
            <a:r>
              <a:rPr lang="es-ES" baseline="0" dirty="0" err="1" smtClean="0"/>
              <a:t>have</a:t>
            </a:r>
            <a:r>
              <a:rPr lang="es-ES" baseline="0" dirty="0" smtClean="0"/>
              <a:t> </a:t>
            </a:r>
            <a:r>
              <a:rPr lang="es-ES" baseline="0" dirty="0" err="1" smtClean="0"/>
              <a:t>been</a:t>
            </a:r>
            <a:r>
              <a:rPr lang="es-ES" dirty="0" smtClean="0"/>
              <a:t> </a:t>
            </a:r>
            <a:r>
              <a:rPr lang="es-ES" dirty="0" err="1" smtClean="0"/>
              <a:t>looking</a:t>
            </a:r>
            <a:r>
              <a:rPr lang="es-ES" dirty="0" smtClean="0"/>
              <a:t> </a:t>
            </a:r>
            <a:r>
              <a:rPr lang="es-ES" dirty="0" err="1" smtClean="0"/>
              <a:t>for</a:t>
            </a:r>
            <a:r>
              <a:rPr lang="es-ES" dirty="0" smtClean="0"/>
              <a:t> </a:t>
            </a:r>
            <a:r>
              <a:rPr lang="es-ES" dirty="0" err="1" smtClean="0"/>
              <a:t>the</a:t>
            </a:r>
            <a:r>
              <a:rPr lang="es-ES" dirty="0" smtClean="0"/>
              <a:t> </a:t>
            </a:r>
            <a:r>
              <a:rPr lang="es-ES" dirty="0" err="1" smtClean="0"/>
              <a:t>structural</a:t>
            </a:r>
            <a:r>
              <a:rPr lang="es-ES" dirty="0" smtClean="0"/>
              <a:t> </a:t>
            </a:r>
            <a:r>
              <a:rPr lang="es-ES" dirty="0" err="1" smtClean="0"/>
              <a:t>determinants</a:t>
            </a:r>
            <a:r>
              <a:rPr lang="es-ES" dirty="0" smtClean="0"/>
              <a:t> of</a:t>
            </a:r>
            <a:r>
              <a:rPr lang="es-ES" baseline="0" dirty="0" smtClean="0"/>
              <a:t> ECP</a:t>
            </a:r>
            <a:r>
              <a:rPr lang="es-ES" dirty="0" smtClean="0"/>
              <a:t> </a:t>
            </a:r>
            <a:r>
              <a:rPr lang="es-ES" dirty="0" err="1" smtClean="0"/>
              <a:t>that</a:t>
            </a:r>
            <a:r>
              <a:rPr lang="es-ES" dirty="0" smtClean="0"/>
              <a:t> </a:t>
            </a:r>
            <a:r>
              <a:rPr lang="es-ES" dirty="0" err="1" smtClean="0"/>
              <a:t>distinguish</a:t>
            </a:r>
            <a:r>
              <a:rPr lang="es-ES" dirty="0" smtClean="0"/>
              <a:t> </a:t>
            </a:r>
            <a:r>
              <a:rPr lang="es-ES" dirty="0" err="1" smtClean="0"/>
              <a:t>it</a:t>
            </a:r>
            <a:r>
              <a:rPr lang="es-ES" dirty="0" smtClean="0"/>
              <a:t> </a:t>
            </a:r>
            <a:r>
              <a:rPr lang="es-ES" dirty="0" err="1" smtClean="0"/>
              <a:t>from</a:t>
            </a:r>
            <a:r>
              <a:rPr lang="es-ES" dirty="0" smtClean="0"/>
              <a:t> </a:t>
            </a:r>
            <a:r>
              <a:rPr lang="es-ES" dirty="0" err="1" smtClean="0"/>
              <a:t>the</a:t>
            </a:r>
            <a:r>
              <a:rPr lang="es-ES" dirty="0" smtClean="0"/>
              <a:t> </a:t>
            </a:r>
            <a:r>
              <a:rPr lang="es-ES" dirty="0" err="1" smtClean="0"/>
              <a:t>other</a:t>
            </a:r>
            <a:r>
              <a:rPr lang="es-ES" dirty="0" smtClean="0"/>
              <a:t> non </a:t>
            </a:r>
            <a:r>
              <a:rPr lang="es-ES" dirty="0" err="1" smtClean="0"/>
              <a:t>antimicrobial</a:t>
            </a:r>
            <a:r>
              <a:rPr lang="es-ES" dirty="0" smtClean="0"/>
              <a:t> </a:t>
            </a:r>
            <a:r>
              <a:rPr lang="es-ES" dirty="0" err="1" smtClean="0"/>
              <a:t>Rnases</a:t>
            </a:r>
            <a:r>
              <a:rPr lang="es-ES" dirty="0" smtClean="0"/>
              <a:t>. A </a:t>
            </a:r>
            <a:r>
              <a:rPr lang="es-ES" dirty="0" err="1" smtClean="0"/>
              <a:t>close</a:t>
            </a:r>
            <a:r>
              <a:rPr lang="es-ES" dirty="0" smtClean="0"/>
              <a:t> </a:t>
            </a:r>
            <a:r>
              <a:rPr lang="es-ES" dirty="0" err="1" smtClean="0"/>
              <a:t>inspection</a:t>
            </a:r>
            <a:r>
              <a:rPr lang="es-ES" dirty="0" smtClean="0"/>
              <a:t> </a:t>
            </a:r>
            <a:r>
              <a:rPr lang="es-ES" dirty="0" err="1" smtClean="0"/>
              <a:t>reveals</a:t>
            </a:r>
            <a:r>
              <a:rPr lang="es-ES" baseline="0" dirty="0" smtClean="0"/>
              <a:t> </a:t>
            </a:r>
            <a:r>
              <a:rPr lang="es-ES" baseline="0" dirty="0" err="1" smtClean="0"/>
              <a:t>that</a:t>
            </a:r>
            <a:r>
              <a:rPr lang="es-ES" baseline="0" dirty="0" smtClean="0"/>
              <a:t> </a:t>
            </a:r>
            <a:r>
              <a:rPr lang="es-ES" baseline="0" dirty="0" err="1" smtClean="0"/>
              <a:t>the</a:t>
            </a:r>
            <a:r>
              <a:rPr lang="es-ES" baseline="0" dirty="0" smtClean="0"/>
              <a:t> </a:t>
            </a:r>
            <a:r>
              <a:rPr lang="es-ES" dirty="0" err="1" smtClean="0"/>
              <a:t>protein</a:t>
            </a:r>
            <a:r>
              <a:rPr lang="es-ES" baseline="0" dirty="0" smtClean="0"/>
              <a:t> </a:t>
            </a:r>
            <a:r>
              <a:rPr lang="es-ES" baseline="0" dirty="0" err="1" smtClean="0"/>
              <a:t>complies</a:t>
            </a:r>
            <a:r>
              <a:rPr lang="es-ES" baseline="0" dirty="0" smtClean="0"/>
              <a:t> </a:t>
            </a:r>
            <a:r>
              <a:rPr lang="es-ES" baseline="0" dirty="0" err="1" smtClean="0"/>
              <a:t>most</a:t>
            </a:r>
            <a:r>
              <a:rPr lang="es-ES" baseline="0" dirty="0" smtClean="0"/>
              <a:t> of </a:t>
            </a:r>
            <a:r>
              <a:rPr lang="es-ES" baseline="0" dirty="0" err="1" smtClean="0"/>
              <a:t>the</a:t>
            </a:r>
            <a:r>
              <a:rPr lang="es-ES" baseline="0" dirty="0" smtClean="0"/>
              <a:t> </a:t>
            </a:r>
            <a:r>
              <a:rPr lang="es-ES" baseline="0" dirty="0" err="1" smtClean="0"/>
              <a:t>properties</a:t>
            </a:r>
            <a:r>
              <a:rPr lang="es-ES" baseline="0" dirty="0" smtClean="0"/>
              <a:t> of  </a:t>
            </a:r>
            <a:r>
              <a:rPr lang="es-ES" baseline="0" dirty="0" err="1" smtClean="0"/>
              <a:t>an</a:t>
            </a:r>
            <a:r>
              <a:rPr lang="es-ES" baseline="0" dirty="0" smtClean="0"/>
              <a:t> </a:t>
            </a:r>
            <a:r>
              <a:rPr lang="es-ES" b="1" baseline="0" dirty="0" err="1" smtClean="0"/>
              <a:t>antimicrobial</a:t>
            </a:r>
            <a:r>
              <a:rPr lang="es-ES" b="1" baseline="0" dirty="0" smtClean="0"/>
              <a:t> </a:t>
            </a:r>
            <a:r>
              <a:rPr lang="es-ES" b="1" baseline="0" dirty="0" err="1" smtClean="0"/>
              <a:t>protein</a:t>
            </a:r>
            <a:r>
              <a:rPr lang="es-ES" baseline="0" dirty="0" smtClean="0"/>
              <a:t>: </a:t>
            </a:r>
            <a:r>
              <a:rPr lang="es-ES" baseline="0" dirty="0" err="1" smtClean="0"/>
              <a:t>it</a:t>
            </a:r>
            <a:r>
              <a:rPr lang="es-ES" baseline="0" dirty="0" smtClean="0"/>
              <a:t> </a:t>
            </a:r>
            <a:r>
              <a:rPr lang="es-ES" baseline="0" dirty="0" err="1" smtClean="0"/>
              <a:t>is</a:t>
            </a:r>
            <a:r>
              <a:rPr lang="es-ES" baseline="0" dirty="0" smtClean="0"/>
              <a:t> a </a:t>
            </a:r>
            <a:r>
              <a:rPr lang="es-ES" baseline="0" dirty="0" err="1" smtClean="0"/>
              <a:t>small</a:t>
            </a:r>
            <a:r>
              <a:rPr lang="es-ES" baseline="0" dirty="0" smtClean="0"/>
              <a:t> (</a:t>
            </a:r>
            <a:r>
              <a:rPr lang="es-ES" baseline="0" dirty="0" err="1" smtClean="0"/>
              <a:t>around</a:t>
            </a:r>
            <a:r>
              <a:rPr lang="es-ES" baseline="0" dirty="0" smtClean="0"/>
              <a:t> 15kDa), </a:t>
            </a:r>
            <a:r>
              <a:rPr lang="es-ES" baseline="0" dirty="0" err="1" smtClean="0"/>
              <a:t>highly</a:t>
            </a:r>
            <a:r>
              <a:rPr lang="es-ES" baseline="0" dirty="0" smtClean="0"/>
              <a:t> </a:t>
            </a:r>
            <a:r>
              <a:rPr lang="es-ES" baseline="0" dirty="0" err="1" smtClean="0"/>
              <a:t>cationic</a:t>
            </a:r>
            <a:r>
              <a:rPr lang="es-ES" baseline="0" dirty="0" smtClean="0"/>
              <a:t>, </a:t>
            </a:r>
            <a:r>
              <a:rPr lang="es-ES" baseline="0" dirty="0" err="1" smtClean="0"/>
              <a:t>with</a:t>
            </a:r>
            <a:r>
              <a:rPr lang="es-ES" baseline="0" dirty="0" smtClean="0"/>
              <a:t> a positive net </a:t>
            </a:r>
            <a:r>
              <a:rPr lang="es-ES" baseline="0" dirty="0" err="1" smtClean="0"/>
              <a:t>charge</a:t>
            </a:r>
            <a:r>
              <a:rPr lang="es-ES" baseline="0" dirty="0" smtClean="0"/>
              <a:t> and </a:t>
            </a:r>
            <a:r>
              <a:rPr lang="es-ES" baseline="0" dirty="0" err="1" smtClean="0"/>
              <a:t>very</a:t>
            </a:r>
            <a:r>
              <a:rPr lang="es-ES" baseline="0" dirty="0" smtClean="0"/>
              <a:t> </a:t>
            </a:r>
            <a:r>
              <a:rPr lang="es-ES" baseline="0" dirty="0" err="1" smtClean="0"/>
              <a:t>stable</a:t>
            </a:r>
            <a:r>
              <a:rPr lang="es-ES" baseline="0" dirty="0" smtClean="0"/>
              <a:t> </a:t>
            </a:r>
            <a:r>
              <a:rPr lang="es-ES" baseline="0" dirty="0" err="1" smtClean="0"/>
              <a:t>protein</a:t>
            </a:r>
            <a:r>
              <a:rPr lang="es-ES" baseline="0" dirty="0" smtClean="0"/>
              <a:t>. </a:t>
            </a:r>
            <a:r>
              <a:rPr lang="es-ES" baseline="0" dirty="0" err="1" smtClean="0"/>
              <a:t>Its</a:t>
            </a:r>
            <a:r>
              <a:rPr lang="es-ES" baseline="0" dirty="0" smtClean="0"/>
              <a:t> </a:t>
            </a:r>
            <a:r>
              <a:rPr lang="es-ES" baseline="0" dirty="0" err="1" smtClean="0"/>
              <a:t>alternance</a:t>
            </a:r>
            <a:r>
              <a:rPr lang="es-ES" baseline="0" dirty="0" smtClean="0"/>
              <a:t> of </a:t>
            </a:r>
            <a:r>
              <a:rPr lang="es-ES" baseline="0" dirty="0" err="1" smtClean="0"/>
              <a:t>cationic</a:t>
            </a:r>
            <a:r>
              <a:rPr lang="es-ES" baseline="0" dirty="0" smtClean="0"/>
              <a:t> and </a:t>
            </a:r>
            <a:r>
              <a:rPr lang="es-ES" baseline="0" dirty="0" err="1" smtClean="0"/>
              <a:t>hydrophobic</a:t>
            </a:r>
            <a:r>
              <a:rPr lang="es-ES" baseline="0" dirty="0" smtClean="0"/>
              <a:t> </a:t>
            </a:r>
            <a:r>
              <a:rPr lang="es-ES" baseline="0" dirty="0" err="1" smtClean="0"/>
              <a:t>patches</a:t>
            </a:r>
            <a:r>
              <a:rPr lang="es-ES" baseline="0" dirty="0" smtClean="0"/>
              <a:t> </a:t>
            </a:r>
            <a:r>
              <a:rPr lang="es-ES" baseline="0" dirty="0" err="1" smtClean="0"/>
              <a:t>confers</a:t>
            </a:r>
            <a:r>
              <a:rPr lang="es-ES" baseline="0" dirty="0" smtClean="0"/>
              <a:t> </a:t>
            </a:r>
            <a:r>
              <a:rPr lang="es-ES" baseline="0" dirty="0" err="1" smtClean="0"/>
              <a:t>it</a:t>
            </a:r>
            <a:r>
              <a:rPr lang="es-ES" baseline="0" dirty="0" smtClean="0"/>
              <a:t> </a:t>
            </a:r>
            <a:r>
              <a:rPr lang="es-ES" baseline="0" dirty="0" err="1" smtClean="0"/>
              <a:t>an</a:t>
            </a:r>
            <a:r>
              <a:rPr lang="es-ES" baseline="0" dirty="0" smtClean="0"/>
              <a:t> </a:t>
            </a:r>
            <a:r>
              <a:rPr lang="es-ES" baseline="0" dirty="0" err="1" smtClean="0"/>
              <a:t>amphipaticity</a:t>
            </a:r>
            <a:r>
              <a:rPr lang="es-ES" baseline="0" dirty="0" smtClean="0"/>
              <a:t> </a:t>
            </a:r>
            <a:r>
              <a:rPr lang="es-ES" baseline="0" dirty="0" err="1" smtClean="0"/>
              <a:t>which</a:t>
            </a:r>
            <a:r>
              <a:rPr lang="es-ES" baseline="0" dirty="0" smtClean="0"/>
              <a:t> </a:t>
            </a:r>
            <a:r>
              <a:rPr lang="es-ES" baseline="0" dirty="0" err="1" smtClean="0"/>
              <a:t>also</a:t>
            </a:r>
            <a:r>
              <a:rPr lang="es-ES" baseline="0" dirty="0" smtClean="0"/>
              <a:t> </a:t>
            </a:r>
            <a:r>
              <a:rPr lang="es-ES" baseline="0" dirty="0" err="1" smtClean="0"/>
              <a:t>contribute</a:t>
            </a:r>
            <a:r>
              <a:rPr lang="es-ES" baseline="0" dirty="0" smtClean="0"/>
              <a:t> </a:t>
            </a:r>
            <a:r>
              <a:rPr lang="es-ES" baseline="0" dirty="0" err="1" smtClean="0"/>
              <a:t>to</a:t>
            </a:r>
            <a:r>
              <a:rPr lang="es-ES" baseline="0" dirty="0" smtClean="0"/>
              <a:t> </a:t>
            </a:r>
            <a:r>
              <a:rPr lang="es-ES" baseline="0" dirty="0" err="1" smtClean="0"/>
              <a:t>its</a:t>
            </a:r>
            <a:r>
              <a:rPr lang="es-ES" baseline="0" dirty="0" smtClean="0"/>
              <a:t> final </a:t>
            </a:r>
            <a:r>
              <a:rPr lang="es-ES" baseline="0" dirty="0" err="1" smtClean="0"/>
              <a:t>properties</a:t>
            </a:r>
            <a:r>
              <a:rPr lang="es-ES" baseline="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r>
              <a:rPr lang="es-ES" baseline="0" dirty="0" err="1" smtClean="0"/>
              <a:t>Although</a:t>
            </a:r>
            <a:r>
              <a:rPr lang="es-ES" baseline="0" dirty="0" smtClean="0"/>
              <a:t> </a:t>
            </a:r>
            <a:r>
              <a:rPr lang="es-ES" baseline="0" dirty="0" err="1" smtClean="0"/>
              <a:t>the</a:t>
            </a:r>
            <a:r>
              <a:rPr lang="es-ES" baseline="0" dirty="0" smtClean="0"/>
              <a:t> </a:t>
            </a:r>
            <a:r>
              <a:rPr lang="es-ES" baseline="0" dirty="0" err="1" smtClean="0"/>
              <a:t>sequence</a:t>
            </a:r>
            <a:r>
              <a:rPr lang="es-ES" baseline="0" dirty="0" smtClean="0"/>
              <a:t> </a:t>
            </a:r>
            <a:r>
              <a:rPr lang="es-ES" baseline="0" dirty="0" err="1" smtClean="0"/>
              <a:t>identity</a:t>
            </a:r>
            <a:r>
              <a:rPr lang="es-ES" baseline="0" dirty="0" smtClean="0"/>
              <a:t> </a:t>
            </a:r>
            <a:r>
              <a:rPr lang="es-ES" baseline="0" dirty="0" err="1" smtClean="0"/>
              <a:t>is</a:t>
            </a:r>
            <a:r>
              <a:rPr lang="es-ES" baseline="0" dirty="0" smtClean="0"/>
              <a:t> as </a:t>
            </a:r>
            <a:r>
              <a:rPr lang="es-ES" baseline="0" dirty="0" err="1" smtClean="0"/>
              <a:t>low</a:t>
            </a:r>
            <a:r>
              <a:rPr lang="es-ES" baseline="0" dirty="0" smtClean="0"/>
              <a:t> as 30%, </a:t>
            </a:r>
            <a:r>
              <a:rPr lang="es-ES" baseline="0" dirty="0" err="1" smtClean="0"/>
              <a:t>all</a:t>
            </a:r>
            <a:r>
              <a:rPr lang="es-ES" baseline="0" dirty="0" smtClean="0"/>
              <a:t> </a:t>
            </a:r>
            <a:r>
              <a:rPr lang="es-ES" baseline="0" dirty="0" err="1" smtClean="0"/>
              <a:t>members</a:t>
            </a:r>
            <a:r>
              <a:rPr lang="es-ES" baseline="0" dirty="0" smtClean="0"/>
              <a:t> of </a:t>
            </a:r>
            <a:r>
              <a:rPr lang="es-ES" baseline="0" dirty="0" err="1" smtClean="0"/>
              <a:t>the</a:t>
            </a:r>
            <a:r>
              <a:rPr lang="es-ES" baseline="0" dirty="0" smtClean="0"/>
              <a:t> </a:t>
            </a:r>
            <a:r>
              <a:rPr lang="es-ES" baseline="0" dirty="0" err="1" smtClean="0"/>
              <a:t>family</a:t>
            </a:r>
            <a:r>
              <a:rPr lang="es-ES" baseline="0" dirty="0" smtClean="0"/>
              <a:t> share a </a:t>
            </a:r>
            <a:r>
              <a:rPr lang="es-ES" baseline="0" dirty="0" err="1" smtClean="0"/>
              <a:t>common</a:t>
            </a:r>
            <a:r>
              <a:rPr lang="es-ES" baseline="0" dirty="0" smtClean="0"/>
              <a:t> </a:t>
            </a:r>
            <a:r>
              <a:rPr lang="es-ES" baseline="0" dirty="0" err="1" smtClean="0"/>
              <a:t>overall</a:t>
            </a:r>
            <a:r>
              <a:rPr lang="es-ES" baseline="0" dirty="0" smtClean="0"/>
              <a:t> 3D </a:t>
            </a:r>
            <a:r>
              <a:rPr lang="es-ES" baseline="0" dirty="0" err="1" smtClean="0"/>
              <a:t>structure</a:t>
            </a:r>
            <a:r>
              <a:rPr lang="es-ES" baseline="0" dirty="0" smtClean="0"/>
              <a:t> </a:t>
            </a:r>
            <a:r>
              <a:rPr lang="es-ES" baseline="0" dirty="0" err="1" smtClean="0"/>
              <a:t>with</a:t>
            </a:r>
            <a:r>
              <a:rPr lang="es-ES" baseline="0" dirty="0" smtClean="0"/>
              <a:t> </a:t>
            </a:r>
            <a:r>
              <a:rPr lang="es-ES" baseline="0" dirty="0" err="1" smtClean="0"/>
              <a:t>the</a:t>
            </a:r>
            <a:r>
              <a:rPr lang="es-ES" baseline="0" dirty="0" smtClean="0"/>
              <a:t> </a:t>
            </a:r>
            <a:r>
              <a:rPr lang="es-ES" baseline="0" dirty="0" err="1" smtClean="0"/>
              <a:t>same</a:t>
            </a:r>
            <a:r>
              <a:rPr lang="es-ES" baseline="0" dirty="0" smtClean="0"/>
              <a:t> </a:t>
            </a:r>
            <a:r>
              <a:rPr lang="es-ES" baseline="0" dirty="0" err="1" smtClean="0"/>
              <a:t>conserved</a:t>
            </a:r>
            <a:r>
              <a:rPr lang="es-ES" baseline="0" dirty="0" smtClean="0"/>
              <a:t> </a:t>
            </a:r>
            <a:r>
              <a:rPr lang="es-ES" baseline="0" dirty="0" err="1" smtClean="0"/>
              <a:t>cys</a:t>
            </a:r>
            <a:r>
              <a:rPr lang="es-ES" baseline="0" dirty="0" smtClean="0"/>
              <a:t> positions and a 4 </a:t>
            </a:r>
            <a:r>
              <a:rPr lang="es-ES" baseline="0" dirty="0" err="1" smtClean="0"/>
              <a:t>disulfide</a:t>
            </a:r>
            <a:r>
              <a:rPr lang="es-ES" baseline="0" dirty="0" smtClean="0"/>
              <a:t> bridge </a:t>
            </a:r>
            <a:r>
              <a:rPr lang="es-ES" baseline="0" dirty="0" err="1" smtClean="0"/>
              <a:t>pattern</a:t>
            </a:r>
            <a:endParaRPr lang="ca-ES" dirty="0" smtClean="0"/>
          </a:p>
          <a:p>
            <a:pPr eaLnBrk="1" hangingPunct="1"/>
            <a:endParaRPr lang="es-E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baseline="0" dirty="0" smtClean="0">
                <a:solidFill>
                  <a:schemeClr val="tx1"/>
                </a:solidFill>
                <a:latin typeface="+mn-lt"/>
                <a:ea typeface="+mn-ea"/>
                <a:cs typeface="+mn-cs"/>
              </a:rPr>
              <a:t>We can see a patch of hydrophobic residues  (</a:t>
            </a:r>
            <a:r>
              <a:rPr lang="en-GB" sz="1200" kern="1200" baseline="0" dirty="0" err="1" smtClean="0">
                <a:solidFill>
                  <a:schemeClr val="tx1"/>
                </a:solidFill>
                <a:latin typeface="+mn-lt"/>
                <a:ea typeface="+mn-ea"/>
                <a:cs typeface="+mn-cs"/>
              </a:rPr>
              <a:t>labeled</a:t>
            </a:r>
            <a:r>
              <a:rPr lang="en-GB" sz="1200" kern="1200" baseline="0" dirty="0" smtClean="0">
                <a:solidFill>
                  <a:schemeClr val="tx1"/>
                </a:solidFill>
                <a:latin typeface="+mn-lt"/>
                <a:ea typeface="+mn-ea"/>
                <a:cs typeface="+mn-cs"/>
              </a:rPr>
              <a:t> in gray) not present in other family </a:t>
            </a:r>
            <a:r>
              <a:rPr lang="en-GB" sz="1200" kern="1200" baseline="0" dirty="0" err="1" smtClean="0">
                <a:solidFill>
                  <a:schemeClr val="tx1"/>
                </a:solidFill>
                <a:latin typeface="+mn-lt"/>
                <a:ea typeface="+mn-ea"/>
                <a:cs typeface="+mn-cs"/>
              </a:rPr>
              <a:t>representants</a:t>
            </a:r>
            <a:r>
              <a:rPr lang="en-GB" sz="1200" kern="1200" baseline="0" dirty="0" smtClean="0">
                <a:solidFill>
                  <a:schemeClr val="tx1"/>
                </a:solidFill>
                <a:latin typeface="+mn-lt"/>
                <a:ea typeface="+mn-ea"/>
                <a:cs typeface="+mn-cs"/>
              </a:rPr>
              <a:t> (as EDN and </a:t>
            </a:r>
            <a:r>
              <a:rPr lang="en-GB" sz="1200" kern="1200" baseline="0" dirty="0" err="1" smtClean="0">
                <a:solidFill>
                  <a:schemeClr val="tx1"/>
                </a:solidFill>
                <a:latin typeface="+mn-lt"/>
                <a:ea typeface="+mn-ea"/>
                <a:cs typeface="+mn-cs"/>
              </a:rPr>
              <a:t>RNase</a:t>
            </a:r>
            <a:r>
              <a:rPr lang="en-GB" sz="1200" kern="1200" baseline="0" dirty="0" smtClean="0">
                <a:solidFill>
                  <a:schemeClr val="tx1"/>
                </a:solidFill>
                <a:latin typeface="+mn-lt"/>
                <a:ea typeface="+mn-ea"/>
                <a:cs typeface="+mn-cs"/>
              </a:rPr>
              <a:t> A), and an overabundance of cationic residues (in blue) (</a:t>
            </a:r>
            <a:r>
              <a:rPr lang="en-GB" sz="1200" kern="1200" baseline="0" dirty="0" err="1" smtClean="0">
                <a:solidFill>
                  <a:schemeClr val="tx1"/>
                </a:solidFill>
                <a:latin typeface="+mn-lt"/>
                <a:ea typeface="+mn-ea"/>
                <a:cs typeface="+mn-cs"/>
              </a:rPr>
              <a:t>Arg</a:t>
            </a:r>
            <a:r>
              <a:rPr lang="en-GB" sz="1200" kern="1200" baseline="0" dirty="0" smtClean="0">
                <a:solidFill>
                  <a:schemeClr val="tx1"/>
                </a:solidFill>
                <a:latin typeface="+mn-lt"/>
                <a:ea typeface="+mn-ea"/>
                <a:cs typeface="+mn-cs"/>
              </a:rPr>
              <a:t> in particular), and underrepresentation of anionic residues (in red) in comparison to </a:t>
            </a:r>
            <a:r>
              <a:rPr lang="en-GB" sz="1200" kern="1200" baseline="0" dirty="0" err="1" smtClean="0">
                <a:solidFill>
                  <a:schemeClr val="tx1"/>
                </a:solidFill>
                <a:latin typeface="+mn-lt"/>
                <a:ea typeface="+mn-ea"/>
                <a:cs typeface="+mn-cs"/>
              </a:rPr>
              <a:t>rnase</a:t>
            </a:r>
            <a:r>
              <a:rPr lang="en-GB" sz="1200" kern="1200" baseline="0" dirty="0" smtClean="0">
                <a:solidFill>
                  <a:schemeClr val="tx1"/>
                </a:solidFill>
                <a:latin typeface="+mn-lt"/>
                <a:ea typeface="+mn-ea"/>
                <a:cs typeface="+mn-cs"/>
              </a:rPr>
              <a:t> A,</a:t>
            </a:r>
            <a:endParaRPr lang="es-ES" dirty="0" smtClean="0"/>
          </a:p>
          <a:p>
            <a:r>
              <a:rPr lang="en-GB" sz="1200" kern="1200" baseline="0" dirty="0" smtClean="0">
                <a:solidFill>
                  <a:schemeClr val="tx1"/>
                </a:solidFill>
                <a:latin typeface="+mn-lt"/>
                <a:ea typeface="+mn-ea"/>
                <a:cs typeface="+mn-cs"/>
              </a:rPr>
              <a:t> [</a:t>
            </a:r>
            <a:r>
              <a:rPr lang="en-GB" sz="1200" kern="1200" baseline="0" dirty="0" err="1" smtClean="0">
                <a:solidFill>
                  <a:schemeClr val="tx1"/>
                </a:solidFill>
                <a:latin typeface="+mn-lt"/>
                <a:ea typeface="+mn-ea"/>
                <a:cs typeface="+mn-cs"/>
              </a:rPr>
              <a:t>cysteine</a:t>
            </a:r>
            <a:r>
              <a:rPr lang="en-GB" sz="1200" kern="1200" baseline="0" dirty="0" smtClean="0">
                <a:solidFill>
                  <a:schemeClr val="tx1"/>
                </a:solidFill>
                <a:latin typeface="+mn-lt"/>
                <a:ea typeface="+mn-ea"/>
                <a:cs typeface="+mn-cs"/>
              </a:rPr>
              <a:t> residues in yellow, </a:t>
            </a:r>
            <a:r>
              <a:rPr lang="en-GB" sz="1200" kern="1200" baseline="0" dirty="0" err="1" smtClean="0">
                <a:solidFill>
                  <a:schemeClr val="tx1"/>
                </a:solidFill>
                <a:latin typeface="+mn-lt"/>
                <a:ea typeface="+mn-ea"/>
                <a:cs typeface="+mn-cs"/>
              </a:rPr>
              <a:t>proline</a:t>
            </a:r>
            <a:r>
              <a:rPr lang="en-GB" sz="1200" kern="1200" baseline="0" dirty="0" smtClean="0">
                <a:solidFill>
                  <a:schemeClr val="tx1"/>
                </a:solidFill>
                <a:latin typeface="+mn-lt"/>
                <a:ea typeface="+mn-ea"/>
                <a:cs typeface="+mn-cs"/>
              </a:rPr>
              <a:t> residues in orange and </a:t>
            </a:r>
            <a:r>
              <a:rPr lang="en-GB" sz="1200" kern="1200" baseline="0" dirty="0" err="1" smtClean="0">
                <a:solidFill>
                  <a:schemeClr val="tx1"/>
                </a:solidFill>
                <a:latin typeface="+mn-lt"/>
                <a:ea typeface="+mn-ea"/>
                <a:cs typeface="+mn-cs"/>
              </a:rPr>
              <a:t>noncharged</a:t>
            </a:r>
            <a:r>
              <a:rPr lang="en-GB" sz="1200" kern="1200" baseline="0" dirty="0" smtClean="0">
                <a:solidFill>
                  <a:schemeClr val="tx1"/>
                </a:solidFill>
                <a:latin typeface="+mn-lt"/>
                <a:ea typeface="+mn-ea"/>
                <a:cs typeface="+mn-cs"/>
              </a:rPr>
              <a:t> polar residues in cyan.]</a:t>
            </a:r>
            <a:endParaRPr lang="es-ES" dirty="0" smtClean="0"/>
          </a:p>
          <a:p>
            <a:endParaRPr lang="ca-ES" dirty="0" smtClean="0"/>
          </a:p>
        </p:txBody>
      </p:sp>
      <p:sp>
        <p:nvSpPr>
          <p:cNvPr id="45060" name="Contenidor de número de diapositiva 3"/>
          <p:cNvSpPr>
            <a:spLocks noGrp="1"/>
          </p:cNvSpPr>
          <p:nvPr>
            <p:ph type="sldNum" sz="quarter" idx="5"/>
          </p:nvPr>
        </p:nvSpPr>
        <p:spPr>
          <a:noFill/>
        </p:spPr>
        <p:txBody>
          <a:bodyPr/>
          <a:lstStyle/>
          <a:p>
            <a:fld id="{83285554-3596-4341-AF39-811EE85AE237}" type="slidenum">
              <a:rPr lang="es-ES" smtClean="0"/>
              <a:pPr/>
              <a:t>13</a:t>
            </a:fld>
            <a:endParaRPr lang="es-E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normAutofit/>
          </a:bodyPr>
          <a:lstStyle/>
          <a:p>
            <a:r>
              <a:rPr lang="es-ES" dirty="0" err="1" smtClean="0"/>
              <a:t>When</a:t>
            </a:r>
            <a:r>
              <a:rPr lang="es-ES" dirty="0" smtClean="0"/>
              <a:t> </a:t>
            </a:r>
            <a:r>
              <a:rPr lang="es-ES" dirty="0" err="1" smtClean="0"/>
              <a:t>analyzing</a:t>
            </a:r>
            <a:r>
              <a:rPr lang="es-ES" dirty="0" smtClean="0"/>
              <a:t> ECP </a:t>
            </a:r>
            <a:r>
              <a:rPr lang="es-ES" dirty="0" err="1" smtClean="0"/>
              <a:t>properties</a:t>
            </a:r>
            <a:r>
              <a:rPr lang="es-ES" dirty="0" smtClean="0"/>
              <a:t> </a:t>
            </a:r>
            <a:r>
              <a:rPr lang="es-ES" dirty="0" err="1" smtClean="0"/>
              <a:t>we</a:t>
            </a:r>
            <a:r>
              <a:rPr lang="es-ES" baseline="0" dirty="0" smtClean="0"/>
              <a:t> observe </a:t>
            </a:r>
            <a:r>
              <a:rPr lang="es-ES" baseline="0" dirty="0" err="1" smtClean="0"/>
              <a:t>hRNase</a:t>
            </a:r>
            <a:r>
              <a:rPr lang="es-ES" baseline="0" dirty="0" smtClean="0"/>
              <a:t> 3 </a:t>
            </a:r>
            <a:r>
              <a:rPr lang="es-ES" baseline="0" dirty="0" err="1" smtClean="0"/>
              <a:t>cationicity</a:t>
            </a:r>
            <a:r>
              <a:rPr lang="es-ES" baseline="0" dirty="0" smtClean="0"/>
              <a:t> </a:t>
            </a:r>
            <a:r>
              <a:rPr lang="es-ES" baseline="0" dirty="0" err="1" smtClean="0"/>
              <a:t>is</a:t>
            </a:r>
            <a:r>
              <a:rPr lang="es-ES" baseline="0" dirty="0" smtClean="0"/>
              <a:t> </a:t>
            </a:r>
            <a:r>
              <a:rPr lang="es-ES" baseline="0" dirty="0" err="1" smtClean="0"/>
              <a:t>unusually</a:t>
            </a:r>
            <a:r>
              <a:rPr lang="es-ES" baseline="0" dirty="0" smtClean="0"/>
              <a:t> </a:t>
            </a:r>
            <a:r>
              <a:rPr lang="es-ES" baseline="0" dirty="0" err="1" smtClean="0"/>
              <a:t>high</a:t>
            </a:r>
            <a:r>
              <a:rPr lang="es-ES" baseline="0" dirty="0" smtClean="0"/>
              <a:t> (as </a:t>
            </a:r>
            <a:r>
              <a:rPr lang="es-ES" baseline="0" dirty="0" err="1" smtClean="0"/>
              <a:t>its</a:t>
            </a:r>
            <a:r>
              <a:rPr lang="es-ES" baseline="0" dirty="0" smtClean="0"/>
              <a:t> </a:t>
            </a:r>
            <a:r>
              <a:rPr lang="es-ES" baseline="0" dirty="0" err="1" smtClean="0"/>
              <a:t>name</a:t>
            </a:r>
            <a:r>
              <a:rPr lang="es-ES" baseline="0" dirty="0" smtClean="0"/>
              <a:t> </a:t>
            </a:r>
            <a:r>
              <a:rPr lang="es-ES" baseline="0" dirty="0" err="1" smtClean="0"/>
              <a:t>indicates</a:t>
            </a:r>
            <a:r>
              <a:rPr lang="es-ES" baseline="0" dirty="0" smtClean="0"/>
              <a:t>), </a:t>
            </a:r>
            <a:r>
              <a:rPr lang="es-ES" baseline="0" dirty="0" err="1" smtClean="0"/>
              <a:t>with</a:t>
            </a:r>
            <a:r>
              <a:rPr lang="es-ES" baseline="0" dirty="0" smtClean="0"/>
              <a:t> </a:t>
            </a:r>
            <a:r>
              <a:rPr lang="es-ES" baseline="0" dirty="0" err="1" smtClean="0"/>
              <a:t>an</a:t>
            </a:r>
            <a:r>
              <a:rPr lang="es-ES" baseline="0" dirty="0" smtClean="0"/>
              <a:t> </a:t>
            </a:r>
            <a:r>
              <a:rPr lang="es-ES" baseline="0" dirty="0" err="1" smtClean="0"/>
              <a:t>overabundance</a:t>
            </a:r>
            <a:r>
              <a:rPr lang="es-ES" baseline="0" dirty="0" smtClean="0"/>
              <a:t> of </a:t>
            </a:r>
            <a:r>
              <a:rPr lang="es-ES" baseline="0" dirty="0" err="1" smtClean="0"/>
              <a:t>arginine</a:t>
            </a:r>
            <a:r>
              <a:rPr lang="es-ES" baseline="0" dirty="0" smtClean="0"/>
              <a:t> </a:t>
            </a:r>
            <a:r>
              <a:rPr lang="es-ES" baseline="0" dirty="0" err="1" smtClean="0"/>
              <a:t>residues</a:t>
            </a:r>
            <a:r>
              <a:rPr lang="es-ES" baseline="0" dirty="0" smtClean="0"/>
              <a:t> (19 </a:t>
            </a:r>
            <a:r>
              <a:rPr lang="es-ES" baseline="0" dirty="0" err="1" smtClean="0"/>
              <a:t>out</a:t>
            </a:r>
            <a:r>
              <a:rPr lang="es-ES" baseline="0" dirty="0" smtClean="0"/>
              <a:t> of 133 </a:t>
            </a:r>
            <a:r>
              <a:rPr lang="es-ES" baseline="0" dirty="0" err="1" smtClean="0"/>
              <a:t>residues</a:t>
            </a:r>
            <a:r>
              <a:rPr lang="es-ES" baseline="0" dirty="0" smtClean="0"/>
              <a:t>) and a </a:t>
            </a:r>
            <a:r>
              <a:rPr lang="es-ES" baseline="0" dirty="0" err="1" smtClean="0"/>
              <a:t>pI</a:t>
            </a:r>
            <a:r>
              <a:rPr lang="es-ES" baseline="0" dirty="0" smtClean="0"/>
              <a:t> </a:t>
            </a:r>
            <a:r>
              <a:rPr lang="es-ES" baseline="0" dirty="0" err="1" smtClean="0"/>
              <a:t>around</a:t>
            </a:r>
            <a:r>
              <a:rPr lang="es-ES" baseline="0" dirty="0" smtClean="0"/>
              <a:t> 11</a:t>
            </a:r>
            <a:endParaRPr lang="es-ES" dirty="0" smtClean="0"/>
          </a:p>
          <a:p>
            <a:r>
              <a:rPr lang="es-ES" dirty="0" smtClean="0"/>
              <a:t>A </a:t>
            </a:r>
            <a:r>
              <a:rPr lang="es-ES" dirty="0" err="1" smtClean="0"/>
              <a:t>closer</a:t>
            </a:r>
            <a:r>
              <a:rPr lang="es-ES" dirty="0" smtClean="0"/>
              <a:t> look at </a:t>
            </a:r>
            <a:r>
              <a:rPr lang="es-ES" dirty="0" err="1" smtClean="0"/>
              <a:t>the</a:t>
            </a:r>
            <a:r>
              <a:rPr lang="es-ES" dirty="0" smtClean="0"/>
              <a:t> </a:t>
            </a:r>
            <a:r>
              <a:rPr lang="es-ES" dirty="0" err="1" smtClean="0"/>
              <a:t>protein</a:t>
            </a:r>
            <a:r>
              <a:rPr lang="es-ES" dirty="0" smtClean="0"/>
              <a:t> </a:t>
            </a:r>
            <a:r>
              <a:rPr lang="es-ES" dirty="0" err="1" smtClean="0"/>
              <a:t>structural</a:t>
            </a:r>
            <a:r>
              <a:rPr lang="es-ES" dirty="0" smtClean="0"/>
              <a:t> </a:t>
            </a:r>
            <a:r>
              <a:rPr lang="es-ES" dirty="0" err="1" smtClean="0"/>
              <a:t>determinants</a:t>
            </a:r>
            <a:r>
              <a:rPr lang="es-ES" dirty="0" smtClean="0"/>
              <a:t> </a:t>
            </a:r>
            <a:r>
              <a:rPr lang="es-ES" dirty="0" err="1" smtClean="0"/>
              <a:t>identifies</a:t>
            </a:r>
            <a:r>
              <a:rPr lang="es-ES" dirty="0" smtClean="0"/>
              <a:t> a </a:t>
            </a:r>
            <a:r>
              <a:rPr lang="es-ES" dirty="0" err="1" smtClean="0"/>
              <a:t>huge</a:t>
            </a:r>
            <a:r>
              <a:rPr lang="es-ES" dirty="0" smtClean="0"/>
              <a:t> </a:t>
            </a:r>
            <a:r>
              <a:rPr lang="es-ES" dirty="0" err="1" smtClean="0"/>
              <a:t>cationic</a:t>
            </a:r>
            <a:r>
              <a:rPr lang="es-ES" dirty="0" smtClean="0"/>
              <a:t> </a:t>
            </a:r>
            <a:r>
              <a:rPr lang="es-ES" dirty="0" err="1" smtClean="0"/>
              <a:t>patch</a:t>
            </a:r>
            <a:r>
              <a:rPr lang="es-ES" baseline="0" dirty="0" smtClean="0"/>
              <a:t> at </a:t>
            </a:r>
            <a:r>
              <a:rPr lang="es-ES" baseline="0" dirty="0" err="1" smtClean="0"/>
              <a:t>the</a:t>
            </a:r>
            <a:r>
              <a:rPr lang="es-ES" baseline="0" dirty="0" smtClean="0"/>
              <a:t> </a:t>
            </a:r>
            <a:r>
              <a:rPr lang="es-ES" baseline="0" dirty="0" err="1" smtClean="0"/>
              <a:t>catalytic</a:t>
            </a:r>
            <a:r>
              <a:rPr lang="es-ES" baseline="0" dirty="0" smtClean="0"/>
              <a:t> </a:t>
            </a:r>
            <a:r>
              <a:rPr lang="es-ES" baseline="0" dirty="0" err="1" smtClean="0"/>
              <a:t>groove</a:t>
            </a:r>
            <a:r>
              <a:rPr lang="es-ES" baseline="0" dirty="0" smtClean="0"/>
              <a:t>, </a:t>
            </a:r>
            <a:r>
              <a:rPr lang="es-ES" baseline="0" dirty="0" err="1" smtClean="0"/>
              <a:t>close</a:t>
            </a:r>
            <a:r>
              <a:rPr lang="es-ES" baseline="0" dirty="0" smtClean="0"/>
              <a:t> </a:t>
            </a:r>
            <a:r>
              <a:rPr lang="es-ES" baseline="0" dirty="0" err="1" smtClean="0"/>
              <a:t>to</a:t>
            </a:r>
            <a:r>
              <a:rPr lang="es-ES" baseline="0" dirty="0" smtClean="0"/>
              <a:t> </a:t>
            </a:r>
            <a:r>
              <a:rPr lang="es-ES" baseline="0" dirty="0" err="1" smtClean="0"/>
              <a:t>an</a:t>
            </a:r>
            <a:r>
              <a:rPr lang="es-ES" baseline="0" dirty="0" smtClean="0"/>
              <a:t> </a:t>
            </a:r>
            <a:r>
              <a:rPr lang="es-ES" baseline="0" dirty="0" err="1" smtClean="0"/>
              <a:t>hydrophobic</a:t>
            </a:r>
            <a:r>
              <a:rPr lang="es-ES" baseline="0" dirty="0" smtClean="0"/>
              <a:t> </a:t>
            </a:r>
            <a:r>
              <a:rPr lang="es-ES" baseline="0" dirty="0" err="1" smtClean="0"/>
              <a:t>surface</a:t>
            </a:r>
            <a:r>
              <a:rPr lang="es-ES" baseline="0" dirty="0" smtClean="0"/>
              <a:t>, </a:t>
            </a:r>
            <a:r>
              <a:rPr lang="es-ES" baseline="0" dirty="0" err="1" smtClean="0"/>
              <a:t>where</a:t>
            </a:r>
            <a:r>
              <a:rPr lang="es-ES" baseline="0" dirty="0" smtClean="0"/>
              <a:t> </a:t>
            </a:r>
            <a:r>
              <a:rPr lang="es-ES" baseline="0" dirty="0" err="1" smtClean="0"/>
              <a:t>Trp</a:t>
            </a:r>
            <a:r>
              <a:rPr lang="es-ES" baseline="0" dirty="0" smtClean="0"/>
              <a:t> 35 </a:t>
            </a:r>
            <a:r>
              <a:rPr lang="es-ES" baseline="0" dirty="0" err="1" smtClean="0"/>
              <a:t>residue</a:t>
            </a:r>
            <a:r>
              <a:rPr lang="es-ES" baseline="0" dirty="0" smtClean="0"/>
              <a:t> </a:t>
            </a:r>
            <a:r>
              <a:rPr lang="es-ES" baseline="0" dirty="0" err="1" smtClean="0"/>
              <a:t>is</a:t>
            </a:r>
            <a:r>
              <a:rPr lang="es-ES" baseline="0" dirty="0" smtClean="0"/>
              <a:t> </a:t>
            </a:r>
            <a:r>
              <a:rPr lang="es-ES" baseline="0" dirty="0" err="1" smtClean="0"/>
              <a:t>hyperexposed</a:t>
            </a:r>
            <a:r>
              <a:rPr lang="es-ES" baseline="0" dirty="0" smtClean="0"/>
              <a:t> </a:t>
            </a:r>
            <a:r>
              <a:rPr lang="es-ES" baseline="0" dirty="0" err="1" smtClean="0"/>
              <a:t>to</a:t>
            </a:r>
            <a:r>
              <a:rPr lang="es-ES" baseline="0" dirty="0" smtClean="0"/>
              <a:t> </a:t>
            </a:r>
            <a:r>
              <a:rPr lang="es-ES" baseline="0" dirty="0" err="1" smtClean="0"/>
              <a:t>the</a:t>
            </a:r>
            <a:r>
              <a:rPr lang="es-ES" baseline="0" dirty="0" smtClean="0"/>
              <a:t> </a:t>
            </a:r>
            <a:r>
              <a:rPr lang="es-ES" baseline="0" dirty="0" err="1" smtClean="0"/>
              <a:t>solvent</a:t>
            </a:r>
            <a:r>
              <a:rPr lang="es-ES" baseline="0" dirty="0" smtClean="0"/>
              <a:t>.</a:t>
            </a:r>
          </a:p>
          <a:p>
            <a:r>
              <a:rPr lang="es-ES" baseline="0" dirty="0" err="1" smtClean="0"/>
              <a:t>Here</a:t>
            </a:r>
            <a:r>
              <a:rPr lang="es-ES" baseline="0" dirty="0" smtClean="0"/>
              <a:t> at </a:t>
            </a:r>
            <a:r>
              <a:rPr lang="es-ES" baseline="0" dirty="0" err="1" smtClean="0"/>
              <a:t>the</a:t>
            </a:r>
            <a:r>
              <a:rPr lang="es-ES" baseline="0" dirty="0" smtClean="0"/>
              <a:t> </a:t>
            </a:r>
            <a:r>
              <a:rPr lang="es-ES" baseline="0" dirty="0" err="1" smtClean="0"/>
              <a:t>bottom</a:t>
            </a:r>
            <a:r>
              <a:rPr lang="es-ES" baseline="0" dirty="0" smtClean="0"/>
              <a:t> </a:t>
            </a:r>
            <a:r>
              <a:rPr lang="es-ES" baseline="0" dirty="0" err="1" smtClean="0"/>
              <a:t>we</a:t>
            </a:r>
            <a:r>
              <a:rPr lang="es-ES" baseline="0" dirty="0" smtClean="0"/>
              <a:t> </a:t>
            </a:r>
            <a:r>
              <a:rPr lang="es-ES" baseline="0" dirty="0" err="1" smtClean="0"/>
              <a:t>have</a:t>
            </a:r>
            <a:r>
              <a:rPr lang="es-ES" baseline="0" dirty="0" smtClean="0"/>
              <a:t> </a:t>
            </a:r>
            <a:r>
              <a:rPr lang="es-ES" baseline="0" dirty="0" err="1" smtClean="0"/>
              <a:t>an</a:t>
            </a:r>
            <a:r>
              <a:rPr lang="es-ES" baseline="0" dirty="0" smtClean="0"/>
              <a:t> </a:t>
            </a:r>
            <a:r>
              <a:rPr lang="es-ES" baseline="0" dirty="0" err="1" smtClean="0"/>
              <a:t>analysis</a:t>
            </a:r>
            <a:r>
              <a:rPr lang="es-ES" baseline="0" dirty="0" smtClean="0"/>
              <a:t> of </a:t>
            </a:r>
            <a:r>
              <a:rPr lang="es-ES" baseline="0" dirty="0" err="1" smtClean="0"/>
              <a:t>conserved</a:t>
            </a:r>
            <a:r>
              <a:rPr lang="es-ES" baseline="0" dirty="0" smtClean="0"/>
              <a:t> </a:t>
            </a:r>
            <a:r>
              <a:rPr lang="es-ES" baseline="0" dirty="0" err="1" smtClean="0"/>
              <a:t>residues</a:t>
            </a:r>
            <a:r>
              <a:rPr lang="es-ES" baseline="0" dirty="0" smtClean="0"/>
              <a:t> </a:t>
            </a:r>
            <a:r>
              <a:rPr lang="es-ES" baseline="0" dirty="0" err="1" smtClean="0"/>
              <a:t>within</a:t>
            </a:r>
            <a:r>
              <a:rPr lang="es-ES" baseline="0" dirty="0" smtClean="0"/>
              <a:t> </a:t>
            </a:r>
            <a:r>
              <a:rPr lang="es-ES" baseline="0" dirty="0" err="1" smtClean="0"/>
              <a:t>the</a:t>
            </a:r>
            <a:r>
              <a:rPr lang="es-ES" baseline="0" dirty="0" smtClean="0"/>
              <a:t> </a:t>
            </a:r>
            <a:r>
              <a:rPr lang="es-ES" baseline="0" dirty="0" err="1" smtClean="0"/>
              <a:t>family</a:t>
            </a:r>
            <a:r>
              <a:rPr lang="es-ES" baseline="0" dirty="0" smtClean="0"/>
              <a:t>. </a:t>
            </a:r>
            <a:r>
              <a:rPr lang="es-ES" baseline="0" dirty="0" err="1" smtClean="0"/>
              <a:t>When</a:t>
            </a:r>
            <a:r>
              <a:rPr lang="es-ES" baseline="0" dirty="0" smtClean="0"/>
              <a:t> </a:t>
            </a:r>
            <a:r>
              <a:rPr lang="es-ES" baseline="0" dirty="0" err="1" smtClean="0"/>
              <a:t>analyzying</a:t>
            </a:r>
            <a:r>
              <a:rPr lang="es-ES" baseline="0" dirty="0" smtClean="0"/>
              <a:t> </a:t>
            </a:r>
            <a:r>
              <a:rPr lang="es-ES" baseline="0" dirty="0" err="1" smtClean="0"/>
              <a:t>the</a:t>
            </a:r>
            <a:r>
              <a:rPr lang="es-ES" baseline="0" dirty="0" smtClean="0"/>
              <a:t> </a:t>
            </a:r>
            <a:r>
              <a:rPr lang="es-ES" baseline="0" dirty="0" err="1" smtClean="0"/>
              <a:t>conserved</a:t>
            </a:r>
            <a:r>
              <a:rPr lang="es-ES" baseline="0" dirty="0" smtClean="0"/>
              <a:t> and variable </a:t>
            </a:r>
            <a:r>
              <a:rPr lang="es-ES" baseline="0" dirty="0" err="1" smtClean="0"/>
              <a:t>residues</a:t>
            </a:r>
            <a:r>
              <a:rPr lang="es-ES" baseline="0" dirty="0" smtClean="0"/>
              <a:t> </a:t>
            </a:r>
            <a:r>
              <a:rPr lang="es-ES" baseline="0" dirty="0" err="1" smtClean="0"/>
              <a:t>within</a:t>
            </a:r>
            <a:r>
              <a:rPr lang="es-ES" baseline="0" dirty="0" smtClean="0"/>
              <a:t> </a:t>
            </a:r>
            <a:r>
              <a:rPr lang="es-ES" baseline="0" dirty="0" err="1" smtClean="0"/>
              <a:t>the</a:t>
            </a:r>
            <a:r>
              <a:rPr lang="es-ES" baseline="0" dirty="0" smtClean="0"/>
              <a:t> </a:t>
            </a:r>
            <a:r>
              <a:rPr lang="es-ES" baseline="0" dirty="0" err="1" smtClean="0"/>
              <a:t>closest</a:t>
            </a:r>
            <a:r>
              <a:rPr lang="es-ES" baseline="0" dirty="0" smtClean="0"/>
              <a:t> </a:t>
            </a:r>
            <a:r>
              <a:rPr lang="es-ES" baseline="0" dirty="0" err="1" smtClean="0"/>
              <a:t>family</a:t>
            </a:r>
            <a:r>
              <a:rPr lang="es-ES" baseline="0" dirty="0" smtClean="0"/>
              <a:t> </a:t>
            </a:r>
            <a:r>
              <a:rPr lang="es-ES" baseline="0" dirty="0" err="1" smtClean="0"/>
              <a:t>members</a:t>
            </a:r>
            <a:r>
              <a:rPr lang="es-ES" baseline="0" dirty="0" smtClean="0"/>
              <a:t> </a:t>
            </a:r>
            <a:r>
              <a:rPr lang="es-ES" baseline="0" dirty="0" err="1" smtClean="0"/>
              <a:t>we</a:t>
            </a:r>
            <a:r>
              <a:rPr lang="es-ES" baseline="0" dirty="0" smtClean="0"/>
              <a:t> </a:t>
            </a:r>
            <a:r>
              <a:rPr lang="es-ES" baseline="0" dirty="0" err="1" smtClean="0"/>
              <a:t>identify</a:t>
            </a:r>
            <a:r>
              <a:rPr lang="es-ES" baseline="0" dirty="0" smtClean="0"/>
              <a:t> </a:t>
            </a:r>
            <a:r>
              <a:rPr lang="es-ES" baseline="0" dirty="0" err="1" smtClean="0"/>
              <a:t>the</a:t>
            </a:r>
            <a:r>
              <a:rPr lang="es-ES" baseline="0" dirty="0" smtClean="0"/>
              <a:t> </a:t>
            </a:r>
            <a:r>
              <a:rPr lang="es-ES" baseline="0" dirty="0" err="1" smtClean="0"/>
              <a:t>conserved</a:t>
            </a:r>
            <a:r>
              <a:rPr lang="es-ES" baseline="0" dirty="0" smtClean="0"/>
              <a:t> </a:t>
            </a:r>
            <a:r>
              <a:rPr lang="es-ES" baseline="0" dirty="0" err="1" smtClean="0"/>
              <a:t>residues</a:t>
            </a:r>
            <a:r>
              <a:rPr lang="es-ES" baseline="0" dirty="0" smtClean="0"/>
              <a:t>, </a:t>
            </a:r>
            <a:r>
              <a:rPr lang="es-ES" baseline="0" dirty="0" err="1" smtClean="0"/>
              <a:t>mostly</a:t>
            </a:r>
            <a:r>
              <a:rPr lang="es-ES" baseline="0" dirty="0" smtClean="0"/>
              <a:t> </a:t>
            </a:r>
            <a:r>
              <a:rPr lang="es-ES" baseline="0" dirty="0" err="1" smtClean="0"/>
              <a:t>involved</a:t>
            </a:r>
            <a:r>
              <a:rPr lang="es-ES" baseline="0" dirty="0" smtClean="0"/>
              <a:t> in </a:t>
            </a:r>
            <a:r>
              <a:rPr lang="es-ES" baseline="0" dirty="0" err="1" smtClean="0"/>
              <a:t>the</a:t>
            </a:r>
            <a:r>
              <a:rPr lang="es-ES" baseline="0" dirty="0" smtClean="0"/>
              <a:t> </a:t>
            </a:r>
            <a:r>
              <a:rPr lang="es-ES" baseline="0" dirty="0" err="1" smtClean="0"/>
              <a:t>shared</a:t>
            </a:r>
            <a:r>
              <a:rPr lang="es-ES" baseline="0" dirty="0" smtClean="0"/>
              <a:t> 3D </a:t>
            </a:r>
            <a:r>
              <a:rPr lang="es-ES" baseline="0" dirty="0" err="1" smtClean="0"/>
              <a:t>protein</a:t>
            </a:r>
            <a:r>
              <a:rPr lang="es-ES" baseline="0" dirty="0" smtClean="0"/>
              <a:t> </a:t>
            </a:r>
            <a:r>
              <a:rPr lang="es-ES" baseline="0" dirty="0" err="1" smtClean="0"/>
              <a:t>structure</a:t>
            </a:r>
            <a:r>
              <a:rPr lang="es-ES" baseline="0" dirty="0" smtClean="0"/>
              <a:t> and </a:t>
            </a:r>
            <a:r>
              <a:rPr lang="es-ES" baseline="0" dirty="0" err="1" smtClean="0"/>
              <a:t>catalytic</a:t>
            </a:r>
            <a:r>
              <a:rPr lang="es-ES" baseline="0" dirty="0" smtClean="0"/>
              <a:t> </a:t>
            </a:r>
            <a:r>
              <a:rPr lang="es-ES" baseline="0" dirty="0" err="1" smtClean="0"/>
              <a:t>mechanism</a:t>
            </a:r>
            <a:r>
              <a:rPr lang="es-ES" baseline="0" dirty="0" smtClean="0"/>
              <a:t> (in </a:t>
            </a:r>
            <a:r>
              <a:rPr lang="es-ES" baseline="0" dirty="0" err="1" smtClean="0"/>
              <a:t>dark</a:t>
            </a:r>
            <a:r>
              <a:rPr lang="es-ES" baseline="0" dirty="0" smtClean="0"/>
              <a:t> red), </a:t>
            </a:r>
            <a:r>
              <a:rPr lang="es-ES" baseline="0" dirty="0" err="1" smtClean="0"/>
              <a:t>together</a:t>
            </a:r>
            <a:r>
              <a:rPr lang="es-ES" baseline="0" dirty="0" smtClean="0"/>
              <a:t> </a:t>
            </a:r>
            <a:r>
              <a:rPr lang="es-ES" baseline="0" dirty="0" err="1" smtClean="0"/>
              <a:t>with</a:t>
            </a:r>
            <a:r>
              <a:rPr lang="es-ES" baseline="0" dirty="0" smtClean="0"/>
              <a:t> particular </a:t>
            </a:r>
            <a:r>
              <a:rPr lang="es-ES" baseline="0" dirty="0" err="1" smtClean="0"/>
              <a:t>residues</a:t>
            </a:r>
            <a:r>
              <a:rPr lang="es-ES" baseline="0" dirty="0" smtClean="0"/>
              <a:t> (in </a:t>
            </a:r>
            <a:r>
              <a:rPr lang="es-ES" baseline="0" dirty="0" err="1" smtClean="0"/>
              <a:t>blue</a:t>
            </a:r>
            <a:r>
              <a:rPr lang="es-ES" baseline="0" dirty="0" smtClean="0"/>
              <a:t>) as </a:t>
            </a:r>
            <a:r>
              <a:rPr lang="es-ES" baseline="0" dirty="0" err="1" smtClean="0"/>
              <a:t>exposed</a:t>
            </a:r>
            <a:r>
              <a:rPr lang="es-ES" baseline="0" dirty="0" smtClean="0"/>
              <a:t> </a:t>
            </a:r>
            <a:r>
              <a:rPr lang="es-ES" baseline="0" dirty="0" err="1" smtClean="0"/>
              <a:t>Arg</a:t>
            </a:r>
            <a:r>
              <a:rPr lang="es-ES" baseline="0" dirty="0" smtClean="0"/>
              <a:t> and </a:t>
            </a:r>
            <a:r>
              <a:rPr lang="es-ES" baseline="0" dirty="0" err="1" smtClean="0"/>
              <a:t>trp</a:t>
            </a:r>
            <a:r>
              <a:rPr lang="es-ES" baseline="0" dirty="0" smtClean="0"/>
              <a:t> 35), </a:t>
            </a:r>
            <a:r>
              <a:rPr lang="es-ES" baseline="0" dirty="0" err="1" smtClean="0"/>
              <a:t>which</a:t>
            </a:r>
            <a:r>
              <a:rPr lang="es-ES" baseline="0" dirty="0" smtClean="0"/>
              <a:t> are </a:t>
            </a:r>
            <a:r>
              <a:rPr lang="es-ES" baseline="0" dirty="0" err="1" smtClean="0"/>
              <a:t>only</a:t>
            </a:r>
            <a:r>
              <a:rPr lang="es-ES" baseline="0" dirty="0" smtClean="0"/>
              <a:t> </a:t>
            </a:r>
            <a:r>
              <a:rPr lang="es-ES" baseline="0" dirty="0" err="1" smtClean="0"/>
              <a:t>found</a:t>
            </a:r>
            <a:r>
              <a:rPr lang="es-ES" baseline="0" dirty="0" smtClean="0"/>
              <a:t> in </a:t>
            </a:r>
            <a:r>
              <a:rPr lang="es-ES" baseline="0" dirty="0" err="1" smtClean="0"/>
              <a:t>human</a:t>
            </a:r>
            <a:r>
              <a:rPr lang="es-ES" baseline="0" dirty="0" smtClean="0"/>
              <a:t> and </a:t>
            </a:r>
            <a:r>
              <a:rPr lang="es-ES" baseline="0" dirty="0" err="1" smtClean="0"/>
              <a:t>other</a:t>
            </a:r>
            <a:r>
              <a:rPr lang="es-ES" baseline="0" dirty="0" smtClean="0"/>
              <a:t> primate ECP and </a:t>
            </a:r>
            <a:r>
              <a:rPr lang="es-ES" baseline="0" dirty="0" err="1" smtClean="0"/>
              <a:t>not</a:t>
            </a:r>
            <a:r>
              <a:rPr lang="es-ES" baseline="0" dirty="0" smtClean="0"/>
              <a:t> in </a:t>
            </a:r>
            <a:r>
              <a:rPr lang="es-ES" baseline="0" dirty="0" err="1" smtClean="0"/>
              <a:t>the</a:t>
            </a:r>
            <a:r>
              <a:rPr lang="es-ES" baseline="0" dirty="0" smtClean="0"/>
              <a:t> </a:t>
            </a:r>
            <a:r>
              <a:rPr lang="es-ES" baseline="0" dirty="0" err="1" smtClean="0"/>
              <a:t>other</a:t>
            </a:r>
            <a:r>
              <a:rPr lang="es-ES" baseline="0" dirty="0" smtClean="0"/>
              <a:t> </a:t>
            </a:r>
            <a:r>
              <a:rPr lang="es-ES" baseline="0" dirty="0" err="1" smtClean="0"/>
              <a:t>family</a:t>
            </a:r>
            <a:r>
              <a:rPr lang="es-ES" baseline="0" dirty="0" smtClean="0"/>
              <a:t> </a:t>
            </a:r>
            <a:r>
              <a:rPr lang="es-ES" baseline="0" dirty="0" err="1" smtClean="0"/>
              <a:t>members</a:t>
            </a:r>
            <a:r>
              <a:rPr lang="es-ES" baseline="0" dirty="0" smtClean="0"/>
              <a:t>.</a:t>
            </a:r>
            <a:endParaRPr lang="es-ES" dirty="0" smtClean="0"/>
          </a:p>
        </p:txBody>
      </p:sp>
      <p:sp>
        <p:nvSpPr>
          <p:cNvPr id="4" name="Contenidor de número de diapositiva 3"/>
          <p:cNvSpPr>
            <a:spLocks noGrp="1"/>
          </p:cNvSpPr>
          <p:nvPr>
            <p:ph type="sldNum" sz="quarter" idx="10"/>
          </p:nvPr>
        </p:nvSpPr>
        <p:spPr/>
        <p:txBody>
          <a:bodyPr/>
          <a:lstStyle/>
          <a:p>
            <a:fld id="{27D1458B-6F09-47D2-8DDB-EA055600CF4A}" type="slidenum">
              <a:rPr lang="en-GB" smtClean="0"/>
              <a:pPr/>
              <a:t>14</a:t>
            </a:fld>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a-ES" sz="1200" dirty="0" smtClean="0"/>
              <a:t>The</a:t>
            </a:r>
            <a:r>
              <a:rPr lang="ca-ES" sz="1200" baseline="0" dirty="0" smtClean="0"/>
              <a:t> </a:t>
            </a:r>
            <a:r>
              <a:rPr lang="ca-ES" sz="1200" baseline="0" dirty="0" err="1" smtClean="0"/>
              <a:t>protein</a:t>
            </a:r>
            <a:r>
              <a:rPr lang="ca-ES" sz="1200" baseline="0" dirty="0" smtClean="0"/>
              <a:t> </a:t>
            </a:r>
            <a:r>
              <a:rPr lang="ca-ES" sz="1200" baseline="0" dirty="0" err="1" smtClean="0"/>
              <a:t>a</a:t>
            </a:r>
            <a:r>
              <a:rPr lang="ca-ES" sz="1200" dirty="0" err="1" smtClean="0"/>
              <a:t>mphipathicity</a:t>
            </a:r>
            <a:r>
              <a:rPr lang="ca-ES" sz="1200" dirty="0" smtClean="0"/>
              <a:t> </a:t>
            </a:r>
            <a:r>
              <a:rPr lang="ca-ES" sz="1200" dirty="0" err="1" smtClean="0"/>
              <a:t>facilitates</a:t>
            </a:r>
            <a:r>
              <a:rPr lang="ca-ES" sz="1200" dirty="0" smtClean="0"/>
              <a:t> </a:t>
            </a:r>
            <a:r>
              <a:rPr lang="ca-ES" sz="1200" dirty="0" err="1" smtClean="0"/>
              <a:t>its</a:t>
            </a:r>
            <a:r>
              <a:rPr lang="ca-ES" sz="1200" dirty="0" smtClean="0"/>
              <a:t> </a:t>
            </a:r>
            <a:r>
              <a:rPr lang="ca-ES" sz="1200" dirty="0" err="1" smtClean="0"/>
              <a:t>action</a:t>
            </a:r>
            <a:r>
              <a:rPr lang="ca-ES" sz="1200" dirty="0" smtClean="0"/>
              <a:t> on model membranes.</a:t>
            </a:r>
          </a:p>
          <a:p>
            <a:pPr marL="0" marR="0" indent="0" algn="l" defTabSz="914400" rtl="0" eaLnBrk="1" fontAlgn="auto" latinLnBrk="0" hangingPunct="1">
              <a:lnSpc>
                <a:spcPct val="100000"/>
              </a:lnSpc>
              <a:spcBef>
                <a:spcPts val="0"/>
              </a:spcBef>
              <a:spcAft>
                <a:spcPts val="0"/>
              </a:spcAft>
              <a:buClrTx/>
              <a:buSzTx/>
              <a:buFontTx/>
              <a:buNone/>
              <a:tabLst/>
              <a:defRPr/>
            </a:pPr>
            <a:r>
              <a:rPr lang="ca-ES" sz="1200" dirty="0" smtClean="0"/>
              <a:t>As a general </a:t>
            </a:r>
            <a:r>
              <a:rPr lang="ca-ES" sz="1200" dirty="0" err="1" smtClean="0"/>
              <a:t>rule</a:t>
            </a:r>
            <a:r>
              <a:rPr lang="ca-ES" sz="1200" dirty="0" smtClean="0"/>
              <a:t>, </a:t>
            </a:r>
            <a:r>
              <a:rPr lang="ca-ES" sz="1200" dirty="0" err="1" smtClean="0"/>
              <a:t>the</a:t>
            </a:r>
            <a:r>
              <a:rPr lang="ca-ES" sz="1200" dirty="0" smtClean="0"/>
              <a:t> </a:t>
            </a:r>
            <a:r>
              <a:rPr lang="ca-ES" sz="1200" dirty="0" err="1" smtClean="0"/>
              <a:t>protein</a:t>
            </a:r>
            <a:r>
              <a:rPr lang="ca-ES" sz="1200" dirty="0" smtClean="0"/>
              <a:t> complies </a:t>
            </a:r>
            <a:r>
              <a:rPr lang="ca-ES" sz="1200" dirty="0" err="1" smtClean="0"/>
              <a:t>the</a:t>
            </a:r>
            <a:r>
              <a:rPr lang="ca-ES" sz="1200" dirty="0" smtClean="0"/>
              <a:t> </a:t>
            </a:r>
            <a:r>
              <a:rPr lang="ca-ES" sz="1200" dirty="0" err="1" smtClean="0"/>
              <a:t>main</a:t>
            </a:r>
            <a:r>
              <a:rPr lang="ca-ES" sz="1200" dirty="0" smtClean="0"/>
              <a:t> </a:t>
            </a:r>
            <a:r>
              <a:rPr lang="ca-ES" sz="1200" dirty="0" err="1" smtClean="0"/>
              <a:t>common</a:t>
            </a:r>
            <a:r>
              <a:rPr lang="ca-ES" sz="1200" dirty="0" smtClean="0"/>
              <a:t> </a:t>
            </a:r>
            <a:r>
              <a:rPr lang="ca-ES" sz="1200" dirty="0" err="1" smtClean="0"/>
              <a:t>properties</a:t>
            </a:r>
            <a:r>
              <a:rPr lang="ca-ES" sz="1200" dirty="0" smtClean="0"/>
              <a:t> of </a:t>
            </a:r>
            <a:r>
              <a:rPr lang="ca-ES" sz="1200" dirty="0" err="1" smtClean="0"/>
              <a:t>antimicrobial</a:t>
            </a:r>
            <a:r>
              <a:rPr lang="ca-ES" sz="1200" dirty="0" smtClean="0"/>
              <a:t> </a:t>
            </a:r>
            <a:r>
              <a:rPr lang="ca-ES" sz="1200" dirty="0" err="1" smtClean="0"/>
              <a:t>peptides</a:t>
            </a:r>
            <a:r>
              <a:rPr lang="ca-ES" sz="1200" dirty="0" smtClean="0"/>
              <a:t>, </a:t>
            </a:r>
            <a:r>
              <a:rPr lang="ca-ES" sz="1200" dirty="0" err="1" smtClean="0"/>
              <a:t>they</a:t>
            </a:r>
            <a:r>
              <a:rPr lang="ca-ES" sz="1200" dirty="0" smtClean="0"/>
              <a:t> </a:t>
            </a:r>
            <a:r>
              <a:rPr lang="ca-ES" sz="1200" dirty="0" err="1" smtClean="0"/>
              <a:t>are</a:t>
            </a:r>
            <a:r>
              <a:rPr lang="ca-ES" sz="1200" dirty="0" smtClean="0"/>
              <a:t> </a:t>
            </a:r>
            <a:r>
              <a:rPr lang="ca-ES" sz="1200" dirty="0" err="1" smtClean="0"/>
              <a:t>cationic</a:t>
            </a:r>
            <a:r>
              <a:rPr lang="ca-ES" sz="1200" dirty="0" smtClean="0"/>
              <a:t>, </a:t>
            </a:r>
            <a:r>
              <a:rPr lang="ca-ES" sz="1200" dirty="0" err="1" smtClean="0"/>
              <a:t>with</a:t>
            </a:r>
            <a:r>
              <a:rPr lang="ca-ES" sz="1200" dirty="0" smtClean="0"/>
              <a:t> a </a:t>
            </a:r>
            <a:r>
              <a:rPr lang="ca-ES" sz="1200" dirty="0" err="1" smtClean="0"/>
              <a:t>positive</a:t>
            </a:r>
            <a:r>
              <a:rPr lang="ca-ES" sz="1200" dirty="0" smtClean="0"/>
              <a:t> net </a:t>
            </a:r>
            <a:r>
              <a:rPr lang="ca-ES" sz="1200" dirty="0" err="1" smtClean="0"/>
              <a:t>charge</a:t>
            </a:r>
            <a:r>
              <a:rPr lang="ca-ES" sz="1200" dirty="0" smtClean="0"/>
              <a:t>, </a:t>
            </a:r>
            <a:r>
              <a:rPr lang="ca-ES" sz="1200" dirty="0" err="1" smtClean="0"/>
              <a:t>that</a:t>
            </a:r>
            <a:r>
              <a:rPr lang="ca-ES" sz="1200" dirty="0" smtClean="0"/>
              <a:t> </a:t>
            </a:r>
            <a:r>
              <a:rPr lang="ca-ES" sz="1200" dirty="0" err="1" smtClean="0"/>
              <a:t>would</a:t>
            </a:r>
            <a:r>
              <a:rPr lang="ca-ES" sz="1200" dirty="0" smtClean="0"/>
              <a:t> </a:t>
            </a:r>
            <a:r>
              <a:rPr lang="ca-ES" sz="1200" dirty="0" err="1" smtClean="0"/>
              <a:t>enable</a:t>
            </a:r>
            <a:r>
              <a:rPr lang="ca-ES" sz="1200" dirty="0" smtClean="0"/>
              <a:t> </a:t>
            </a:r>
            <a:r>
              <a:rPr lang="ca-ES" sz="1200" dirty="0" err="1" smtClean="0"/>
              <a:t>them</a:t>
            </a:r>
            <a:r>
              <a:rPr lang="ca-ES" sz="1200" dirty="0" smtClean="0"/>
              <a:t> </a:t>
            </a:r>
            <a:r>
              <a:rPr lang="en-US" sz="1200" dirty="0" smtClean="0"/>
              <a:t>to interact </a:t>
            </a:r>
            <a:r>
              <a:rPr lang="en-US" sz="1200" dirty="0" err="1" smtClean="0"/>
              <a:t>electrostatically</a:t>
            </a:r>
            <a:r>
              <a:rPr lang="en-US" sz="1200" dirty="0" smtClean="0"/>
              <a:t> with the negatively charged phospholipids of the bacterial membrane</a:t>
            </a:r>
            <a:r>
              <a:rPr lang="ca-ES" sz="1200" dirty="0" smtClean="0"/>
              <a:t>, </a:t>
            </a:r>
            <a:r>
              <a:rPr lang="ca-ES" sz="1200" dirty="0" err="1" smtClean="0"/>
              <a:t>Antimicrobial</a:t>
            </a:r>
            <a:r>
              <a:rPr lang="ca-ES" sz="1200" dirty="0" smtClean="0"/>
              <a:t> </a:t>
            </a:r>
            <a:r>
              <a:rPr lang="ca-ES" sz="1200" dirty="0" err="1" smtClean="0"/>
              <a:t>proteins</a:t>
            </a:r>
            <a:r>
              <a:rPr lang="ca-ES" sz="1200" baseline="0" dirty="0" smtClean="0"/>
              <a:t> and </a:t>
            </a:r>
            <a:r>
              <a:rPr lang="ca-ES" sz="1200" baseline="0" dirty="0" err="1" smtClean="0"/>
              <a:t>peptides</a:t>
            </a:r>
            <a:r>
              <a:rPr lang="ca-ES" sz="1200" baseline="0" dirty="0" smtClean="0"/>
              <a:t> </a:t>
            </a:r>
            <a:r>
              <a:rPr lang="ca-ES" sz="1200" baseline="0" dirty="0" err="1" smtClean="0"/>
              <a:t>also</a:t>
            </a:r>
            <a:r>
              <a:rPr lang="ca-ES" sz="1200" dirty="0" smtClean="0"/>
              <a:t> </a:t>
            </a:r>
            <a:r>
              <a:rPr lang="ca-ES" sz="1200" dirty="0" err="1" smtClean="0"/>
              <a:t>have</a:t>
            </a:r>
            <a:r>
              <a:rPr lang="ca-ES" sz="1200" dirty="0" smtClean="0"/>
              <a:t> a </a:t>
            </a:r>
            <a:r>
              <a:rPr lang="ca-ES" sz="1200" dirty="0" err="1" smtClean="0"/>
              <a:t>high</a:t>
            </a:r>
            <a:r>
              <a:rPr lang="ca-ES" sz="1200" dirty="0" smtClean="0"/>
              <a:t> % of </a:t>
            </a:r>
            <a:r>
              <a:rPr lang="ca-ES" sz="1200" dirty="0" err="1" smtClean="0"/>
              <a:t>hydrophobic</a:t>
            </a:r>
            <a:r>
              <a:rPr lang="ca-ES" sz="1200" dirty="0" smtClean="0"/>
              <a:t> </a:t>
            </a:r>
            <a:r>
              <a:rPr lang="ca-ES" sz="1200" dirty="0" err="1" smtClean="0"/>
              <a:t>aminoacids</a:t>
            </a:r>
            <a:r>
              <a:rPr lang="ca-ES" sz="1200" dirty="0" smtClean="0"/>
              <a:t>, and regions </a:t>
            </a:r>
            <a:r>
              <a:rPr lang="ca-ES" sz="1200" dirty="0" err="1" smtClean="0"/>
              <a:t>which</a:t>
            </a:r>
            <a:r>
              <a:rPr lang="ca-ES" sz="1200" dirty="0" smtClean="0"/>
              <a:t> </a:t>
            </a:r>
            <a:r>
              <a:rPr lang="ca-ES" sz="1200" dirty="0" err="1" smtClean="0"/>
              <a:t>can</a:t>
            </a:r>
            <a:r>
              <a:rPr lang="ca-ES" sz="1200" dirty="0" smtClean="0"/>
              <a:t> </a:t>
            </a:r>
            <a:r>
              <a:rPr lang="ca-ES" sz="1200" dirty="0" err="1" smtClean="0"/>
              <a:t>adopt</a:t>
            </a:r>
            <a:r>
              <a:rPr lang="ca-ES" sz="1200" dirty="0" smtClean="0"/>
              <a:t> </a:t>
            </a:r>
            <a:r>
              <a:rPr lang="ca-ES" sz="1200" dirty="0" err="1" smtClean="0"/>
              <a:t>amphipatic</a:t>
            </a:r>
            <a:r>
              <a:rPr lang="ca-ES" sz="1200" dirty="0" smtClean="0"/>
              <a:t> </a:t>
            </a:r>
            <a:r>
              <a:rPr lang="ca-ES" sz="1200" dirty="0" err="1" smtClean="0"/>
              <a:t>secondary</a:t>
            </a:r>
            <a:r>
              <a:rPr lang="ca-ES" sz="1200" dirty="0" smtClean="0"/>
              <a:t> </a:t>
            </a:r>
            <a:r>
              <a:rPr lang="ca-ES" sz="1200" dirty="0" err="1" smtClean="0"/>
              <a:t>structures</a:t>
            </a:r>
            <a:r>
              <a:rPr lang="ca-ES" sz="1200" dirty="0" smtClean="0"/>
              <a:t> </a:t>
            </a:r>
            <a:r>
              <a:rPr lang="ca-ES" sz="1200" dirty="0" err="1" smtClean="0"/>
              <a:t>upon</a:t>
            </a:r>
            <a:r>
              <a:rPr lang="ca-ES" sz="1200" dirty="0" smtClean="0"/>
              <a:t> </a:t>
            </a:r>
            <a:r>
              <a:rPr lang="ca-ES" sz="1200" dirty="0" err="1" smtClean="0"/>
              <a:t>membrane</a:t>
            </a:r>
            <a:r>
              <a:rPr lang="ca-ES" sz="1200" dirty="0" smtClean="0"/>
              <a:t> </a:t>
            </a:r>
            <a:r>
              <a:rPr lang="ca-ES" sz="1200" dirty="0" err="1" smtClean="0"/>
              <a:t>interaction</a:t>
            </a:r>
            <a:r>
              <a:rPr lang="ca-ES" sz="1200"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lang="ca-ES" sz="1200" dirty="0" err="1" smtClean="0"/>
              <a:t>Our</a:t>
            </a:r>
            <a:r>
              <a:rPr lang="ca-ES" sz="1200" dirty="0" smtClean="0"/>
              <a:t> </a:t>
            </a:r>
            <a:r>
              <a:rPr lang="ca-ES" sz="1200" dirty="0" err="1" smtClean="0"/>
              <a:t>previous</a:t>
            </a:r>
            <a:r>
              <a:rPr lang="ca-ES" sz="1200" dirty="0" smtClean="0"/>
              <a:t> </a:t>
            </a:r>
            <a:r>
              <a:rPr lang="ca-ES" sz="1200" dirty="0" err="1" smtClean="0"/>
              <a:t>work</a:t>
            </a:r>
            <a:r>
              <a:rPr lang="ca-ES" sz="1200" dirty="0" smtClean="0"/>
              <a:t> </a:t>
            </a:r>
            <a:r>
              <a:rPr lang="ca-ES" sz="1200" dirty="0" err="1" smtClean="0"/>
              <a:t>using</a:t>
            </a:r>
            <a:r>
              <a:rPr lang="ca-ES" sz="1200" dirty="0" smtClean="0"/>
              <a:t> liposomes</a:t>
            </a:r>
            <a:r>
              <a:rPr lang="ca-ES" sz="1200" baseline="0" dirty="0" smtClean="0"/>
              <a:t> as a model membranes </a:t>
            </a:r>
            <a:r>
              <a:rPr lang="ca-ES" sz="1200" baseline="0" dirty="0" err="1" smtClean="0"/>
              <a:t>estimated</a:t>
            </a:r>
            <a:r>
              <a:rPr lang="ca-ES" sz="1200" baseline="0" dirty="0" smtClean="0"/>
              <a:t> </a:t>
            </a:r>
            <a:r>
              <a:rPr lang="ca-ES" sz="1200" baseline="0" dirty="0" err="1" smtClean="0"/>
              <a:t>the</a:t>
            </a:r>
            <a:r>
              <a:rPr lang="ca-ES" sz="1200" baseline="0" dirty="0" smtClean="0"/>
              <a:t> </a:t>
            </a:r>
            <a:r>
              <a:rPr lang="ca-ES" sz="1200" baseline="0" dirty="0" err="1" smtClean="0"/>
              <a:t>protein</a:t>
            </a:r>
            <a:r>
              <a:rPr lang="ca-ES" sz="1200" baseline="0" dirty="0" smtClean="0"/>
              <a:t> </a:t>
            </a:r>
            <a:r>
              <a:rPr lang="ca-ES" sz="1200" baseline="0" dirty="0" err="1" smtClean="0"/>
              <a:t>partial</a:t>
            </a:r>
            <a:r>
              <a:rPr lang="ca-ES" sz="1200" baseline="0" dirty="0" smtClean="0"/>
              <a:t> </a:t>
            </a:r>
            <a:r>
              <a:rPr lang="ca-ES" sz="1200" baseline="0" dirty="0" err="1" smtClean="0"/>
              <a:t>insertion</a:t>
            </a:r>
            <a:r>
              <a:rPr lang="ca-ES" sz="1200" baseline="0" dirty="0" smtClean="0"/>
              <a:t> </a:t>
            </a:r>
            <a:r>
              <a:rPr lang="ca-ES" sz="1200" baseline="0" dirty="0" err="1" smtClean="0"/>
              <a:t>into</a:t>
            </a:r>
            <a:r>
              <a:rPr lang="ca-ES" sz="1200" baseline="0" dirty="0" smtClean="0"/>
              <a:t> </a:t>
            </a:r>
            <a:r>
              <a:rPr lang="ca-ES" sz="1200" baseline="0" dirty="0" err="1" smtClean="0"/>
              <a:t>the</a:t>
            </a:r>
            <a:r>
              <a:rPr lang="ca-ES" sz="1200" baseline="0" dirty="0" smtClean="0"/>
              <a:t> </a:t>
            </a:r>
            <a:r>
              <a:rPr lang="ca-ES" sz="1200" baseline="0" dirty="0" err="1" smtClean="0"/>
              <a:t>lipid</a:t>
            </a:r>
            <a:r>
              <a:rPr lang="ca-ES" sz="1200" baseline="0" dirty="0" smtClean="0"/>
              <a:t> </a:t>
            </a:r>
            <a:r>
              <a:rPr lang="ca-ES" sz="1200" baseline="0" dirty="0" err="1" smtClean="0"/>
              <a:t>bilayer</a:t>
            </a:r>
            <a:r>
              <a:rPr lang="ca-ES" sz="1200" baseline="0" dirty="0" smtClean="0"/>
              <a:t>. </a:t>
            </a:r>
            <a:r>
              <a:rPr lang="ca-ES" sz="1200" baseline="0" dirty="0" err="1" smtClean="0"/>
              <a:t>By</a:t>
            </a:r>
            <a:r>
              <a:rPr lang="ca-ES" sz="1200" baseline="0" dirty="0" smtClean="0"/>
              <a:t> </a:t>
            </a:r>
            <a:r>
              <a:rPr lang="ca-ES" sz="1200" baseline="0" dirty="0" err="1" smtClean="0"/>
              <a:t>fluorescence</a:t>
            </a:r>
            <a:r>
              <a:rPr lang="ca-ES" sz="1200" baseline="0" dirty="0" smtClean="0"/>
              <a:t> </a:t>
            </a:r>
            <a:r>
              <a:rPr lang="ca-ES" sz="1200" baseline="0" dirty="0" err="1" smtClean="0"/>
              <a:t>intrinsec</a:t>
            </a:r>
            <a:r>
              <a:rPr lang="ca-ES" sz="1200" baseline="0" dirty="0" smtClean="0"/>
              <a:t> </a:t>
            </a:r>
            <a:r>
              <a:rPr lang="ca-ES" sz="1200" baseline="0" dirty="0" err="1" smtClean="0"/>
              <a:t>assays</a:t>
            </a:r>
            <a:r>
              <a:rPr lang="ca-ES" sz="1200" baseline="0" dirty="0" smtClean="0"/>
              <a:t> </a:t>
            </a:r>
            <a:r>
              <a:rPr lang="ca-ES" sz="1200" baseline="0" dirty="0" err="1" smtClean="0"/>
              <a:t>we</a:t>
            </a:r>
            <a:r>
              <a:rPr lang="ca-ES" sz="1200" baseline="0" dirty="0" smtClean="0"/>
              <a:t> </a:t>
            </a:r>
            <a:r>
              <a:rPr lang="ca-ES" sz="1200" baseline="0" dirty="0" err="1" smtClean="0"/>
              <a:t>confirmed</a:t>
            </a:r>
            <a:r>
              <a:rPr lang="ca-ES" sz="1200" baseline="0" dirty="0" smtClean="0"/>
              <a:t> </a:t>
            </a:r>
            <a:r>
              <a:rPr lang="ca-ES" sz="1200" baseline="0" dirty="0" err="1" smtClean="0"/>
              <a:t>the</a:t>
            </a:r>
            <a:r>
              <a:rPr lang="ca-ES" sz="1200" baseline="0" dirty="0" smtClean="0"/>
              <a:t> </a:t>
            </a:r>
            <a:r>
              <a:rPr lang="ca-ES" sz="1200" baseline="0" dirty="0" err="1" smtClean="0"/>
              <a:t>direct</a:t>
            </a:r>
            <a:r>
              <a:rPr lang="ca-ES" sz="1200" baseline="0" dirty="0" smtClean="0"/>
              <a:t> </a:t>
            </a:r>
            <a:r>
              <a:rPr lang="ca-ES" sz="1200" baseline="0" dirty="0" err="1" smtClean="0"/>
              <a:t>interaction</a:t>
            </a:r>
            <a:r>
              <a:rPr lang="ca-ES" sz="1200" baseline="0" dirty="0" smtClean="0"/>
              <a:t> of </a:t>
            </a:r>
            <a:r>
              <a:rPr lang="ca-ES" sz="1200" baseline="0" dirty="0" err="1" smtClean="0"/>
              <a:t>the</a:t>
            </a:r>
            <a:r>
              <a:rPr lang="ca-ES" sz="1200" baseline="0" dirty="0" smtClean="0"/>
              <a:t> </a:t>
            </a:r>
            <a:r>
              <a:rPr lang="ca-ES" sz="1200" baseline="0" dirty="0" err="1" smtClean="0"/>
              <a:t>Trp</a:t>
            </a:r>
            <a:r>
              <a:rPr lang="ca-ES" sz="1200" baseline="0" dirty="0" smtClean="0"/>
              <a:t> </a:t>
            </a:r>
            <a:r>
              <a:rPr lang="ca-ES" sz="1200" baseline="0" dirty="0" err="1" smtClean="0"/>
              <a:t>residue</a:t>
            </a:r>
            <a:r>
              <a:rPr lang="ca-ES" sz="1200" baseline="0" dirty="0" smtClean="0"/>
              <a:t> </a:t>
            </a:r>
            <a:r>
              <a:rPr lang="ca-ES" sz="1200" baseline="0" dirty="0" err="1" smtClean="0"/>
              <a:t>with</a:t>
            </a:r>
            <a:r>
              <a:rPr lang="ca-ES" sz="1200" baseline="0" dirty="0" smtClean="0"/>
              <a:t> </a:t>
            </a:r>
            <a:r>
              <a:rPr lang="ca-ES" sz="1200" baseline="0" dirty="0" err="1" smtClean="0"/>
              <a:t>the</a:t>
            </a:r>
            <a:r>
              <a:rPr lang="ca-ES" sz="1200" baseline="0" dirty="0" smtClean="0"/>
              <a:t> </a:t>
            </a:r>
            <a:r>
              <a:rPr lang="ca-ES" sz="1200" baseline="0" dirty="0" err="1" smtClean="0"/>
              <a:t>fatty</a:t>
            </a:r>
            <a:r>
              <a:rPr lang="ca-ES" sz="1200" baseline="0" dirty="0" smtClean="0"/>
              <a:t> </a:t>
            </a:r>
            <a:r>
              <a:rPr lang="ca-ES" sz="1200" baseline="0" dirty="0" err="1" smtClean="0"/>
              <a:t>acid</a:t>
            </a:r>
            <a:r>
              <a:rPr lang="ca-ES" sz="1200" baseline="0" dirty="0" smtClean="0"/>
              <a:t> </a:t>
            </a:r>
            <a:r>
              <a:rPr lang="ca-ES" sz="1200" baseline="0" dirty="0" err="1" smtClean="0"/>
              <a:t>core</a:t>
            </a:r>
            <a:r>
              <a:rPr lang="ca-ES" sz="1200" baseline="0" dirty="0" smtClean="0"/>
              <a:t> of </a:t>
            </a:r>
            <a:r>
              <a:rPr lang="ca-ES" sz="1200" baseline="0" dirty="0" err="1" smtClean="0"/>
              <a:t>the</a:t>
            </a:r>
            <a:r>
              <a:rPr lang="ca-ES" sz="1200" baseline="0" dirty="0" smtClean="0"/>
              <a:t> </a:t>
            </a:r>
            <a:r>
              <a:rPr lang="ca-ES" sz="1200" baseline="0" dirty="0" err="1" smtClean="0"/>
              <a:t>phospolipid</a:t>
            </a:r>
            <a:r>
              <a:rPr lang="ca-ES" sz="1200" baseline="0" dirty="0" smtClean="0"/>
              <a:t> </a:t>
            </a:r>
            <a:r>
              <a:rPr lang="ca-ES" sz="1200" baseline="0" dirty="0" err="1" smtClean="0"/>
              <a:t>molecule</a:t>
            </a:r>
            <a:endParaRPr lang="ca-ES" sz="1200" baseline="0" dirty="0" smtClean="0"/>
          </a:p>
          <a:p>
            <a:pPr eaLnBrk="1" hangingPunct="1"/>
            <a:r>
              <a:rPr lang="es-ES" dirty="0" err="1" smtClean="0"/>
              <a:t>We</a:t>
            </a:r>
            <a:r>
              <a:rPr lang="es-ES" baseline="0" dirty="0" smtClean="0"/>
              <a:t> </a:t>
            </a:r>
            <a:r>
              <a:rPr lang="es-ES" baseline="0" dirty="0" err="1" smtClean="0"/>
              <a:t>also</a:t>
            </a:r>
            <a:r>
              <a:rPr lang="es-ES" baseline="0" dirty="0" smtClean="0"/>
              <a:t> </a:t>
            </a:r>
            <a:r>
              <a:rPr lang="es-ES" baseline="0" dirty="0" err="1" smtClean="0"/>
              <a:t>observed</a:t>
            </a:r>
            <a:r>
              <a:rPr lang="es-ES" baseline="0" dirty="0" smtClean="0"/>
              <a:t> </a:t>
            </a:r>
            <a:r>
              <a:rPr lang="es-ES" baseline="0" dirty="0" err="1" smtClean="0"/>
              <a:t>how</a:t>
            </a:r>
            <a:r>
              <a:rPr lang="es-ES" baseline="0" dirty="0" smtClean="0"/>
              <a:t> </a:t>
            </a:r>
            <a:r>
              <a:rPr lang="es-ES" baseline="0" dirty="0" err="1" smtClean="0"/>
              <a:t>t</a:t>
            </a:r>
            <a:r>
              <a:rPr lang="es-ES" dirty="0" err="1" smtClean="0"/>
              <a:t>he</a:t>
            </a:r>
            <a:r>
              <a:rPr lang="es-ES" dirty="0" smtClean="0"/>
              <a:t> </a:t>
            </a:r>
            <a:r>
              <a:rPr lang="es-ES" dirty="0" err="1" smtClean="0"/>
              <a:t>protein</a:t>
            </a:r>
            <a:r>
              <a:rPr lang="es-ES" dirty="0" smtClean="0"/>
              <a:t> </a:t>
            </a:r>
            <a:r>
              <a:rPr lang="es-ES" dirty="0" err="1" smtClean="0"/>
              <a:t>high</a:t>
            </a:r>
            <a:r>
              <a:rPr lang="es-ES" dirty="0" smtClean="0"/>
              <a:t> </a:t>
            </a:r>
            <a:r>
              <a:rPr lang="es-ES" dirty="0" err="1" smtClean="0"/>
              <a:t>binding</a:t>
            </a:r>
            <a:r>
              <a:rPr lang="es-ES" dirty="0" smtClean="0"/>
              <a:t> </a:t>
            </a:r>
            <a:r>
              <a:rPr lang="es-ES" dirty="0" err="1" smtClean="0"/>
              <a:t>affinity</a:t>
            </a:r>
            <a:r>
              <a:rPr lang="es-ES" dirty="0" smtClean="0"/>
              <a:t> </a:t>
            </a:r>
            <a:r>
              <a:rPr lang="es-ES" dirty="0" err="1" smtClean="0"/>
              <a:t>towards</a:t>
            </a:r>
            <a:r>
              <a:rPr lang="es-ES" dirty="0" smtClean="0"/>
              <a:t> </a:t>
            </a:r>
            <a:r>
              <a:rPr lang="es-ES" dirty="0" err="1" smtClean="0"/>
              <a:t>anionic</a:t>
            </a:r>
            <a:r>
              <a:rPr lang="es-ES" dirty="0" smtClean="0"/>
              <a:t> </a:t>
            </a:r>
            <a:r>
              <a:rPr lang="es-ES" dirty="0" err="1" smtClean="0"/>
              <a:t>phospholipids</a:t>
            </a:r>
            <a:r>
              <a:rPr lang="es-ES" dirty="0" smtClean="0"/>
              <a:t> </a:t>
            </a:r>
            <a:r>
              <a:rPr lang="es-ES" dirty="0" err="1" smtClean="0"/>
              <a:t>triggers</a:t>
            </a:r>
            <a:r>
              <a:rPr lang="es-ES" dirty="0" smtClean="0"/>
              <a:t> </a:t>
            </a:r>
            <a:r>
              <a:rPr lang="es-ES" dirty="0" err="1" smtClean="0"/>
              <a:t>the</a:t>
            </a:r>
            <a:r>
              <a:rPr lang="es-ES" dirty="0" smtClean="0"/>
              <a:t> </a:t>
            </a:r>
            <a:r>
              <a:rPr lang="es-ES" dirty="0" err="1" smtClean="0"/>
              <a:t>lipid</a:t>
            </a:r>
            <a:r>
              <a:rPr lang="es-ES" dirty="0" smtClean="0"/>
              <a:t> </a:t>
            </a:r>
            <a:r>
              <a:rPr lang="es-ES" dirty="0" err="1" smtClean="0"/>
              <a:t>vesicles</a:t>
            </a:r>
            <a:r>
              <a:rPr lang="es-ES" dirty="0" smtClean="0"/>
              <a:t> </a:t>
            </a:r>
            <a:r>
              <a:rPr lang="es-ES" dirty="0" err="1" smtClean="0"/>
              <a:t>aggregation</a:t>
            </a:r>
            <a:r>
              <a:rPr lang="es-ES" dirty="0" smtClean="0"/>
              <a:t> at a </a:t>
            </a:r>
            <a:r>
              <a:rPr lang="es-ES" dirty="0" err="1" smtClean="0"/>
              <a:t>nanomolar</a:t>
            </a:r>
            <a:r>
              <a:rPr lang="es-ES" dirty="0" smtClean="0"/>
              <a:t> </a:t>
            </a:r>
            <a:r>
              <a:rPr lang="es-ES" dirty="0" err="1" smtClean="0"/>
              <a:t>range</a:t>
            </a:r>
            <a:r>
              <a:rPr lang="es-ES" dirty="0" smtClean="0"/>
              <a:t>. </a:t>
            </a:r>
            <a:r>
              <a:rPr lang="es-ES" dirty="0" err="1" smtClean="0"/>
              <a:t>This</a:t>
            </a:r>
            <a:r>
              <a:rPr lang="es-ES" dirty="0" smtClean="0"/>
              <a:t> </a:t>
            </a:r>
            <a:r>
              <a:rPr lang="es-ES" dirty="0" err="1" smtClean="0"/>
              <a:t>activity</a:t>
            </a:r>
            <a:r>
              <a:rPr lang="es-ES" dirty="0" smtClean="0"/>
              <a:t> </a:t>
            </a:r>
            <a:r>
              <a:rPr lang="es-ES" dirty="0" err="1" smtClean="0"/>
              <a:t>is</a:t>
            </a:r>
            <a:r>
              <a:rPr lang="es-ES" dirty="0" smtClean="0"/>
              <a:t> </a:t>
            </a:r>
            <a:r>
              <a:rPr lang="es-ES" dirty="0" err="1" smtClean="0"/>
              <a:t>specific</a:t>
            </a:r>
            <a:r>
              <a:rPr lang="es-ES" dirty="0" smtClean="0"/>
              <a:t> </a:t>
            </a:r>
            <a:r>
              <a:rPr lang="es-ES" dirty="0" err="1" smtClean="0"/>
              <a:t>for</a:t>
            </a:r>
            <a:r>
              <a:rPr lang="es-ES" dirty="0" smtClean="0"/>
              <a:t> </a:t>
            </a:r>
            <a:r>
              <a:rPr lang="es-ES" dirty="0" err="1" smtClean="0"/>
              <a:t>anionic</a:t>
            </a:r>
            <a:r>
              <a:rPr lang="es-ES" dirty="0" smtClean="0"/>
              <a:t> </a:t>
            </a:r>
            <a:r>
              <a:rPr lang="es-ES" dirty="0" err="1" smtClean="0"/>
              <a:t>membranes</a:t>
            </a:r>
            <a:r>
              <a:rPr lang="es-ES" dirty="0" smtClean="0"/>
              <a:t>, as</a:t>
            </a:r>
            <a:r>
              <a:rPr lang="es-ES" baseline="0" dirty="0" smtClean="0"/>
              <a:t> n</a:t>
            </a:r>
            <a:r>
              <a:rPr lang="es-ES" dirty="0" smtClean="0"/>
              <a:t>o </a:t>
            </a:r>
            <a:r>
              <a:rPr lang="es-ES" dirty="0" err="1" smtClean="0"/>
              <a:t>activity</a:t>
            </a:r>
            <a:r>
              <a:rPr lang="es-ES" dirty="0" smtClean="0"/>
              <a:t> </a:t>
            </a:r>
            <a:r>
              <a:rPr lang="es-ES" dirty="0" err="1" smtClean="0"/>
              <a:t>is</a:t>
            </a:r>
            <a:r>
              <a:rPr lang="es-ES" dirty="0" smtClean="0"/>
              <a:t> </a:t>
            </a:r>
            <a:r>
              <a:rPr lang="es-ES" dirty="0" err="1" smtClean="0"/>
              <a:t>observed</a:t>
            </a:r>
            <a:r>
              <a:rPr lang="es-ES" dirty="0" smtClean="0"/>
              <a:t> </a:t>
            </a:r>
            <a:r>
              <a:rPr lang="es-ES" dirty="0" err="1" smtClean="0"/>
              <a:t>for</a:t>
            </a:r>
            <a:r>
              <a:rPr lang="es-ES" dirty="0" smtClean="0"/>
              <a:t> neutral </a:t>
            </a:r>
            <a:r>
              <a:rPr lang="es-ES" dirty="0" err="1" smtClean="0"/>
              <a:t>membranes</a:t>
            </a:r>
            <a:r>
              <a:rPr lang="es-ES" dirty="0" smtClean="0"/>
              <a:t>. </a:t>
            </a:r>
            <a:r>
              <a:rPr lang="es-ES" dirty="0" err="1" smtClean="0"/>
              <a:t>This</a:t>
            </a:r>
            <a:r>
              <a:rPr lang="es-ES" dirty="0" smtClean="0"/>
              <a:t> </a:t>
            </a:r>
            <a:r>
              <a:rPr lang="es-ES" dirty="0" err="1" smtClean="0"/>
              <a:t>confers</a:t>
            </a:r>
            <a:r>
              <a:rPr lang="es-ES" dirty="0" smtClean="0"/>
              <a:t> a </a:t>
            </a:r>
            <a:r>
              <a:rPr lang="es-ES" dirty="0" err="1" smtClean="0"/>
              <a:t>specificity</a:t>
            </a:r>
            <a:r>
              <a:rPr lang="es-ES" dirty="0" smtClean="0"/>
              <a:t> </a:t>
            </a:r>
            <a:r>
              <a:rPr lang="es-ES" dirty="0" err="1" smtClean="0"/>
              <a:t>for</a:t>
            </a:r>
            <a:r>
              <a:rPr lang="es-ES" dirty="0" smtClean="0"/>
              <a:t> </a:t>
            </a:r>
            <a:r>
              <a:rPr lang="es-ES" dirty="0" err="1" smtClean="0"/>
              <a:t>bacterial</a:t>
            </a:r>
            <a:r>
              <a:rPr lang="es-ES" dirty="0" smtClean="0"/>
              <a:t> </a:t>
            </a:r>
            <a:r>
              <a:rPr lang="es-ES" dirty="0" err="1" smtClean="0"/>
              <a:t>membranes</a:t>
            </a:r>
            <a:r>
              <a:rPr lang="es-ES" dirty="0" smtClean="0"/>
              <a:t>. </a:t>
            </a:r>
            <a:r>
              <a:rPr lang="es-ES" dirty="0" err="1" smtClean="0"/>
              <a:t>Indeed</a:t>
            </a:r>
            <a:r>
              <a:rPr lang="es-ES" dirty="0" smtClean="0"/>
              <a:t> </a:t>
            </a:r>
            <a:r>
              <a:rPr lang="es-ES" dirty="0" err="1" smtClean="0"/>
              <a:t>the</a:t>
            </a:r>
            <a:r>
              <a:rPr lang="es-ES" dirty="0" smtClean="0"/>
              <a:t> </a:t>
            </a:r>
            <a:r>
              <a:rPr lang="es-ES" dirty="0" err="1" smtClean="0"/>
              <a:t>rnases</a:t>
            </a:r>
            <a:r>
              <a:rPr lang="es-ES" dirty="0" smtClean="0"/>
              <a:t> </a:t>
            </a:r>
            <a:r>
              <a:rPr lang="es-ES" dirty="0" err="1" smtClean="0"/>
              <a:t>have</a:t>
            </a:r>
            <a:r>
              <a:rPr lang="es-ES" dirty="0" smtClean="0"/>
              <a:t> </a:t>
            </a:r>
            <a:r>
              <a:rPr lang="es-ES" dirty="0" err="1" smtClean="0"/>
              <a:t>high</a:t>
            </a:r>
            <a:r>
              <a:rPr lang="es-ES" baseline="0" dirty="0" smtClean="0"/>
              <a:t> </a:t>
            </a:r>
            <a:r>
              <a:rPr lang="es-ES" baseline="0" dirty="0" err="1" smtClean="0"/>
              <a:t>therapeutic</a:t>
            </a:r>
            <a:r>
              <a:rPr lang="es-ES" baseline="0" dirty="0" smtClean="0"/>
              <a:t> indexes (as </a:t>
            </a:r>
            <a:r>
              <a:rPr lang="es-ES" baseline="0" dirty="0" err="1" smtClean="0"/>
              <a:t>calculated</a:t>
            </a:r>
            <a:r>
              <a:rPr lang="es-ES" baseline="0" dirty="0" smtClean="0"/>
              <a:t> </a:t>
            </a:r>
            <a:r>
              <a:rPr lang="es-ES" baseline="0" dirty="0" err="1" smtClean="0"/>
              <a:t>by</a:t>
            </a:r>
            <a:r>
              <a:rPr lang="es-ES" baseline="0" dirty="0" smtClean="0"/>
              <a:t> </a:t>
            </a:r>
            <a:r>
              <a:rPr lang="es-ES" baseline="0" dirty="0" err="1" smtClean="0"/>
              <a:t>evaluating</a:t>
            </a:r>
            <a:r>
              <a:rPr lang="es-ES" baseline="0" dirty="0" smtClean="0"/>
              <a:t> </a:t>
            </a:r>
            <a:r>
              <a:rPr lang="es-ES" baseline="0" dirty="0" err="1" smtClean="0"/>
              <a:t>the</a:t>
            </a:r>
            <a:r>
              <a:rPr lang="es-ES" baseline="0" dirty="0" smtClean="0"/>
              <a:t> hemolisis </a:t>
            </a:r>
            <a:r>
              <a:rPr lang="es-ES" baseline="0" dirty="0" err="1" smtClean="0"/>
              <a:t>rates</a:t>
            </a:r>
            <a:r>
              <a:rPr lang="es-ES" baseline="0" dirty="0" smtClean="0"/>
              <a:t>)</a:t>
            </a:r>
            <a:endParaRPr lang="es-ES" dirty="0" smtClean="0"/>
          </a:p>
          <a:p>
            <a:pPr eaLnBrk="1" hangingPunct="1"/>
            <a:r>
              <a:rPr lang="es-ES" dirty="0" err="1" smtClean="0"/>
              <a:t>Besides</a:t>
            </a:r>
            <a:r>
              <a:rPr lang="es-ES" dirty="0" smtClean="0"/>
              <a:t>, </a:t>
            </a:r>
            <a:r>
              <a:rPr lang="es-ES" dirty="0" err="1" smtClean="0"/>
              <a:t>we</a:t>
            </a:r>
            <a:r>
              <a:rPr lang="es-ES" dirty="0" smtClean="0"/>
              <a:t> </a:t>
            </a:r>
            <a:r>
              <a:rPr lang="es-ES" dirty="0" err="1" smtClean="0"/>
              <a:t>observed</a:t>
            </a:r>
            <a:r>
              <a:rPr lang="es-ES" baseline="0" dirty="0" smtClean="0"/>
              <a:t> </a:t>
            </a:r>
            <a:r>
              <a:rPr lang="es-ES" dirty="0" err="1" smtClean="0"/>
              <a:t>the</a:t>
            </a:r>
            <a:r>
              <a:rPr lang="es-ES" dirty="0" smtClean="0"/>
              <a:t> </a:t>
            </a:r>
            <a:r>
              <a:rPr lang="es-ES" dirty="0" err="1" smtClean="0"/>
              <a:t>release</a:t>
            </a:r>
            <a:r>
              <a:rPr lang="es-ES" dirty="0" smtClean="0"/>
              <a:t> of </a:t>
            </a:r>
            <a:r>
              <a:rPr lang="es-ES" dirty="0" err="1" smtClean="0"/>
              <a:t>the</a:t>
            </a:r>
            <a:r>
              <a:rPr lang="es-ES" dirty="0" smtClean="0"/>
              <a:t> </a:t>
            </a:r>
            <a:r>
              <a:rPr lang="es-ES" dirty="0" err="1" smtClean="0"/>
              <a:t>vesicle</a:t>
            </a:r>
            <a:r>
              <a:rPr lang="es-ES" dirty="0" smtClean="0"/>
              <a:t> </a:t>
            </a:r>
            <a:r>
              <a:rPr lang="es-ES" dirty="0" err="1" smtClean="0"/>
              <a:t>content</a:t>
            </a:r>
            <a:r>
              <a:rPr lang="es-ES" dirty="0" smtClean="0"/>
              <a:t> </a:t>
            </a:r>
            <a:r>
              <a:rPr lang="es-ES" dirty="0" err="1" smtClean="0"/>
              <a:t>was</a:t>
            </a:r>
            <a:r>
              <a:rPr lang="es-ES" dirty="0" smtClean="0"/>
              <a:t> </a:t>
            </a:r>
            <a:r>
              <a:rPr lang="es-ES" dirty="0" err="1" smtClean="0"/>
              <a:t>observed</a:t>
            </a:r>
            <a:r>
              <a:rPr lang="es-ES" dirty="0" smtClean="0"/>
              <a:t> </a:t>
            </a:r>
            <a:r>
              <a:rPr lang="es-ES" dirty="0" err="1" smtClean="0"/>
              <a:t>to</a:t>
            </a:r>
            <a:r>
              <a:rPr lang="es-ES" dirty="0" smtClean="0"/>
              <a:t> </a:t>
            </a:r>
            <a:r>
              <a:rPr lang="es-ES" dirty="0" err="1" smtClean="0"/>
              <a:t>take</a:t>
            </a:r>
            <a:r>
              <a:rPr lang="es-ES" dirty="0" smtClean="0"/>
              <a:t> place </a:t>
            </a:r>
            <a:r>
              <a:rPr lang="es-ES" dirty="0" err="1" smtClean="0"/>
              <a:t>only</a:t>
            </a:r>
            <a:r>
              <a:rPr lang="es-ES" baseline="0" dirty="0" smtClean="0"/>
              <a:t> </a:t>
            </a:r>
            <a:r>
              <a:rPr lang="es-ES" baseline="0" dirty="0" err="1" smtClean="0"/>
              <a:t>after</a:t>
            </a:r>
            <a:r>
              <a:rPr lang="es-ES" baseline="0" dirty="0" smtClean="0"/>
              <a:t> </a:t>
            </a:r>
            <a:r>
              <a:rPr lang="es-ES" baseline="0" dirty="0" err="1" smtClean="0"/>
              <a:t>t</a:t>
            </a:r>
            <a:r>
              <a:rPr lang="es-ES" dirty="0" err="1" smtClean="0"/>
              <a:t>he</a:t>
            </a:r>
            <a:r>
              <a:rPr lang="es-ES" dirty="0" smtClean="0"/>
              <a:t> </a:t>
            </a:r>
            <a:r>
              <a:rPr lang="es-ES" dirty="0" err="1" smtClean="0"/>
              <a:t>vesicle</a:t>
            </a:r>
            <a:r>
              <a:rPr lang="es-ES" baseline="0" dirty="0" smtClean="0"/>
              <a:t> </a:t>
            </a:r>
            <a:r>
              <a:rPr lang="es-ES" baseline="0" dirty="0" err="1" smtClean="0"/>
              <a:t>aggregation</a:t>
            </a:r>
            <a:r>
              <a:rPr lang="es-ES" dirty="0" smtClean="0"/>
              <a:t>, as </a:t>
            </a:r>
            <a:r>
              <a:rPr lang="es-ES" dirty="0" err="1" smtClean="0"/>
              <a:t>depicted</a:t>
            </a:r>
            <a:r>
              <a:rPr lang="es-ES" dirty="0" smtClean="0"/>
              <a:t> in </a:t>
            </a:r>
            <a:r>
              <a:rPr lang="es-ES" dirty="0" err="1" smtClean="0"/>
              <a:t>the</a:t>
            </a:r>
            <a:r>
              <a:rPr lang="es-ES" dirty="0" smtClean="0"/>
              <a:t> </a:t>
            </a:r>
            <a:r>
              <a:rPr lang="es-ES" dirty="0" err="1" smtClean="0"/>
              <a:t>picture</a:t>
            </a:r>
            <a:r>
              <a:rPr lang="es-ES" dirty="0" smtClean="0"/>
              <a:t> </a:t>
            </a:r>
            <a:r>
              <a:rPr lang="es-ES" dirty="0" err="1" smtClean="0"/>
              <a:t>model</a:t>
            </a:r>
            <a:r>
              <a:rPr lang="es-ES"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ca-ES"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s-E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a:p>
            <a:endParaRPr lang="en-GB" dirty="0"/>
          </a:p>
        </p:txBody>
      </p:sp>
      <p:sp>
        <p:nvSpPr>
          <p:cNvPr id="4" name="Contenidor de número de diapositiva 3"/>
          <p:cNvSpPr>
            <a:spLocks noGrp="1"/>
          </p:cNvSpPr>
          <p:nvPr>
            <p:ph type="sldNum" sz="quarter" idx="10"/>
          </p:nvPr>
        </p:nvSpPr>
        <p:spPr/>
        <p:txBody>
          <a:bodyPr/>
          <a:lstStyle/>
          <a:p>
            <a:fld id="{27D1458B-6F09-47D2-8DDB-EA055600CF4A}" type="slidenum">
              <a:rPr lang="en-GB" smtClean="0"/>
              <a:pPr/>
              <a:t>15</a:t>
            </a:fld>
            <a:endParaRPr lang="en-GB"/>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normAutofit/>
          </a:bodyPr>
          <a:lstStyle/>
          <a:p>
            <a:r>
              <a:rPr lang="ca-ES" dirty="0" smtClean="0"/>
              <a:t>The </a:t>
            </a:r>
            <a:r>
              <a:rPr lang="ca-ES" dirty="0" err="1" smtClean="0"/>
              <a:t>high</a:t>
            </a:r>
            <a:r>
              <a:rPr lang="ca-ES" dirty="0" smtClean="0"/>
              <a:t> </a:t>
            </a:r>
            <a:r>
              <a:rPr lang="ca-ES" dirty="0" err="1" smtClean="0"/>
              <a:t>cationicity</a:t>
            </a:r>
            <a:r>
              <a:rPr lang="ca-ES" dirty="0" smtClean="0"/>
              <a:t> </a:t>
            </a:r>
            <a:r>
              <a:rPr lang="ca-ES" dirty="0" err="1" smtClean="0"/>
              <a:t>also</a:t>
            </a:r>
            <a:r>
              <a:rPr lang="ca-ES" dirty="0" smtClean="0"/>
              <a:t> </a:t>
            </a:r>
            <a:r>
              <a:rPr lang="ca-ES" dirty="0" err="1" smtClean="0"/>
              <a:t>facilitates</a:t>
            </a:r>
            <a:r>
              <a:rPr lang="ca-ES" dirty="0" smtClean="0"/>
              <a:t> </a:t>
            </a:r>
            <a:r>
              <a:rPr lang="ca-ES" dirty="0" err="1" smtClean="0"/>
              <a:t>the</a:t>
            </a:r>
            <a:r>
              <a:rPr lang="ca-ES" dirty="0" smtClean="0"/>
              <a:t> </a:t>
            </a:r>
            <a:r>
              <a:rPr lang="ca-ES" dirty="0" err="1" smtClean="0"/>
              <a:t>protein</a:t>
            </a:r>
            <a:r>
              <a:rPr lang="ca-ES" dirty="0" smtClean="0"/>
              <a:t> </a:t>
            </a:r>
            <a:r>
              <a:rPr lang="ca-ES" dirty="0" err="1" smtClean="0"/>
              <a:t>interaction</a:t>
            </a:r>
            <a:r>
              <a:rPr lang="ca-ES" dirty="0" smtClean="0"/>
              <a:t> </a:t>
            </a:r>
            <a:r>
              <a:rPr lang="ca-ES" dirty="0" err="1" smtClean="0"/>
              <a:t>with</a:t>
            </a:r>
            <a:r>
              <a:rPr lang="ca-ES" dirty="0" smtClean="0"/>
              <a:t> </a:t>
            </a:r>
            <a:r>
              <a:rPr lang="ca-ES" dirty="0" err="1" smtClean="0"/>
              <a:t>anionic</a:t>
            </a:r>
            <a:r>
              <a:rPr lang="ca-ES" dirty="0" smtClean="0"/>
              <a:t> </a:t>
            </a:r>
            <a:r>
              <a:rPr lang="ca-ES" dirty="0" err="1" smtClean="0"/>
              <a:t>molecules</a:t>
            </a:r>
            <a:r>
              <a:rPr lang="ca-ES" dirty="0" smtClean="0"/>
              <a:t> at </a:t>
            </a:r>
            <a:r>
              <a:rPr lang="ca-ES" dirty="0" err="1" smtClean="0"/>
              <a:t>the</a:t>
            </a:r>
            <a:r>
              <a:rPr lang="ca-ES" dirty="0" smtClean="0"/>
              <a:t> </a:t>
            </a:r>
            <a:r>
              <a:rPr lang="ca-ES" dirty="0" err="1" smtClean="0"/>
              <a:t>bacteria</a:t>
            </a:r>
            <a:r>
              <a:rPr lang="ca-ES" dirty="0" smtClean="0"/>
              <a:t> </a:t>
            </a:r>
            <a:r>
              <a:rPr lang="ca-ES" dirty="0" err="1" smtClean="0"/>
              <a:t>surface</a:t>
            </a:r>
            <a:r>
              <a:rPr lang="ca-ES" dirty="0" smtClean="0"/>
              <a:t>, </a:t>
            </a:r>
            <a:r>
              <a:rPr lang="ca-ES" dirty="0" err="1" smtClean="0"/>
              <a:t>like</a:t>
            </a:r>
            <a:r>
              <a:rPr lang="ca-ES" dirty="0" smtClean="0"/>
              <a:t> LPS at </a:t>
            </a:r>
            <a:r>
              <a:rPr lang="ca-ES" dirty="0" err="1" smtClean="0"/>
              <a:t>the</a:t>
            </a:r>
            <a:r>
              <a:rPr lang="ca-ES" dirty="0" smtClean="0"/>
              <a:t> Gram </a:t>
            </a:r>
            <a:r>
              <a:rPr lang="ca-ES" dirty="0" err="1" smtClean="0"/>
              <a:t>negative</a:t>
            </a:r>
            <a:r>
              <a:rPr lang="ca-ES" dirty="0" smtClean="0"/>
              <a:t> </a:t>
            </a:r>
            <a:r>
              <a:rPr lang="ca-ES" dirty="0" err="1" smtClean="0"/>
              <a:t>envelope</a:t>
            </a:r>
            <a:r>
              <a:rPr lang="ca-ES" dirty="0" smtClean="0"/>
              <a:t>.</a:t>
            </a:r>
          </a:p>
          <a:p>
            <a:r>
              <a:rPr lang="ca-ES" dirty="0" err="1" smtClean="0"/>
              <a:t>Following</a:t>
            </a:r>
            <a:r>
              <a:rPr lang="ca-ES" dirty="0" smtClean="0"/>
              <a:t>, </a:t>
            </a:r>
            <a:r>
              <a:rPr lang="ca-ES" dirty="0" err="1" smtClean="0"/>
              <a:t>we</a:t>
            </a:r>
            <a:r>
              <a:rPr lang="ca-ES" dirty="0" smtClean="0"/>
              <a:t> </a:t>
            </a:r>
            <a:r>
              <a:rPr lang="ca-ES" dirty="0" err="1" smtClean="0"/>
              <a:t>have</a:t>
            </a:r>
            <a:r>
              <a:rPr lang="ca-ES" dirty="0" smtClean="0"/>
              <a:t> </a:t>
            </a:r>
            <a:r>
              <a:rPr lang="ca-ES" dirty="0" err="1" smtClean="0"/>
              <a:t>analysed</a:t>
            </a:r>
            <a:r>
              <a:rPr lang="ca-ES" dirty="0" smtClean="0"/>
              <a:t> </a:t>
            </a:r>
            <a:r>
              <a:rPr lang="ca-ES" dirty="0" err="1" smtClean="0"/>
              <a:t>the</a:t>
            </a:r>
            <a:r>
              <a:rPr lang="ca-ES" dirty="0" smtClean="0"/>
              <a:t> ECP </a:t>
            </a:r>
            <a:r>
              <a:rPr lang="ca-ES" dirty="0" err="1" smtClean="0"/>
              <a:t>activity</a:t>
            </a:r>
            <a:r>
              <a:rPr lang="ca-ES" dirty="0" smtClean="0"/>
              <a:t> on </a:t>
            </a:r>
            <a:r>
              <a:rPr lang="ca-ES" dirty="0" err="1" smtClean="0"/>
              <a:t>bacteria</a:t>
            </a:r>
            <a:r>
              <a:rPr lang="ca-ES" dirty="0" smtClean="0"/>
              <a:t> cell cultures. </a:t>
            </a:r>
            <a:r>
              <a:rPr lang="ca-ES" dirty="0" err="1" smtClean="0"/>
              <a:t>RNase</a:t>
            </a:r>
            <a:r>
              <a:rPr lang="ca-ES" dirty="0" smtClean="0"/>
              <a:t> 3 has a </a:t>
            </a:r>
            <a:r>
              <a:rPr lang="ca-ES" dirty="0" err="1" smtClean="0"/>
              <a:t>high</a:t>
            </a:r>
            <a:r>
              <a:rPr lang="ca-ES" dirty="0" smtClean="0"/>
              <a:t> </a:t>
            </a:r>
            <a:r>
              <a:rPr lang="ca-ES" dirty="0" err="1" smtClean="0"/>
              <a:t>binding</a:t>
            </a:r>
            <a:r>
              <a:rPr lang="ca-ES" dirty="0" smtClean="0"/>
              <a:t> </a:t>
            </a:r>
            <a:r>
              <a:rPr lang="ca-ES" dirty="0" err="1" smtClean="0"/>
              <a:t>affinity</a:t>
            </a:r>
            <a:r>
              <a:rPr lang="ca-ES" dirty="0" smtClean="0"/>
              <a:t> </a:t>
            </a:r>
            <a:r>
              <a:rPr lang="ca-ES" dirty="0" err="1" smtClean="0"/>
              <a:t>towards</a:t>
            </a:r>
            <a:r>
              <a:rPr lang="ca-ES" dirty="0" smtClean="0"/>
              <a:t> </a:t>
            </a:r>
            <a:r>
              <a:rPr lang="ca-ES" dirty="0" err="1" smtClean="0"/>
              <a:t>anionic</a:t>
            </a:r>
            <a:r>
              <a:rPr lang="ca-ES" baseline="0" dirty="0" smtClean="0"/>
              <a:t> </a:t>
            </a:r>
            <a:r>
              <a:rPr lang="ca-ES" baseline="0" dirty="0" err="1" smtClean="0"/>
              <a:t>molecules</a:t>
            </a:r>
            <a:r>
              <a:rPr lang="ca-ES" baseline="0" dirty="0" smtClean="0"/>
              <a:t> at </a:t>
            </a:r>
            <a:r>
              <a:rPr lang="ca-ES" baseline="0" dirty="0" err="1" smtClean="0"/>
              <a:t>the</a:t>
            </a:r>
            <a:r>
              <a:rPr lang="ca-ES" baseline="0" dirty="0" smtClean="0"/>
              <a:t> </a:t>
            </a:r>
            <a:r>
              <a:rPr lang="ca-ES" dirty="0" err="1" smtClean="0"/>
              <a:t>bacteria</a:t>
            </a:r>
            <a:r>
              <a:rPr lang="ca-ES" dirty="0" smtClean="0"/>
              <a:t> </a:t>
            </a:r>
            <a:r>
              <a:rPr lang="ca-ES" dirty="0" err="1" smtClean="0"/>
              <a:t>wall</a:t>
            </a:r>
            <a:r>
              <a:rPr lang="ca-ES" dirty="0" smtClean="0"/>
              <a:t>, as </a:t>
            </a:r>
            <a:r>
              <a:rPr lang="en-US" sz="1200" dirty="0" err="1" smtClean="0"/>
              <a:t>lipolysaccharides</a:t>
            </a:r>
            <a:r>
              <a:rPr lang="en-US" sz="1200" dirty="0" smtClean="0"/>
              <a:t> at the Gram negative surface</a:t>
            </a:r>
            <a:r>
              <a:rPr lang="ca-ES" dirty="0" smtClean="0"/>
              <a:t> and </a:t>
            </a:r>
            <a:r>
              <a:rPr lang="ca-ES" dirty="0" err="1" smtClean="0"/>
              <a:t>agglutinates</a:t>
            </a:r>
            <a:r>
              <a:rPr lang="ca-ES" dirty="0" smtClean="0"/>
              <a:t> Gram </a:t>
            </a:r>
            <a:r>
              <a:rPr lang="ca-ES" dirty="0" err="1" smtClean="0"/>
              <a:t>negative</a:t>
            </a:r>
            <a:r>
              <a:rPr lang="ca-ES" dirty="0" smtClean="0"/>
              <a:t> </a:t>
            </a:r>
            <a:r>
              <a:rPr lang="ca-ES" dirty="0" err="1" smtClean="0"/>
              <a:t>bacteria</a:t>
            </a:r>
            <a:r>
              <a:rPr lang="ca-ES" dirty="0" smtClean="0"/>
              <a:t> at a </a:t>
            </a:r>
            <a:r>
              <a:rPr lang="ca-ES" dirty="0" err="1" smtClean="0"/>
              <a:t>nM</a:t>
            </a:r>
            <a:r>
              <a:rPr lang="ca-ES" dirty="0" smtClean="0"/>
              <a:t>- </a:t>
            </a:r>
            <a:r>
              <a:rPr lang="ca-ES" dirty="0" err="1" smtClean="0"/>
              <a:t>mM</a:t>
            </a:r>
            <a:r>
              <a:rPr lang="ca-ES" dirty="0" smtClean="0"/>
              <a:t> </a:t>
            </a:r>
            <a:r>
              <a:rPr lang="ca-ES" dirty="0" err="1" smtClean="0"/>
              <a:t>scale</a:t>
            </a:r>
            <a:r>
              <a:rPr lang="ca-ES" dirty="0" smtClean="0"/>
              <a:t>, </a:t>
            </a:r>
            <a:r>
              <a:rPr lang="ca-ES" dirty="0" err="1" smtClean="0"/>
              <a:t>but</a:t>
            </a:r>
            <a:r>
              <a:rPr lang="ca-ES" dirty="0" smtClean="0"/>
              <a:t> </a:t>
            </a:r>
            <a:r>
              <a:rPr lang="ca-ES" dirty="0" err="1" smtClean="0"/>
              <a:t>not</a:t>
            </a:r>
            <a:r>
              <a:rPr lang="ca-ES" dirty="0" smtClean="0"/>
              <a:t> Gram </a:t>
            </a:r>
            <a:r>
              <a:rPr lang="ca-ES" dirty="0" err="1" smtClean="0"/>
              <a:t>positive</a:t>
            </a:r>
            <a:r>
              <a:rPr lang="ca-ES" baseline="0" dirty="0" smtClean="0"/>
              <a:t> </a:t>
            </a:r>
            <a:r>
              <a:rPr lang="ca-ES" baseline="0" dirty="0" err="1" smtClean="0"/>
              <a:t>bacteria</a:t>
            </a:r>
            <a:r>
              <a:rPr lang="ca-ES" baseline="0" dirty="0" smtClean="0"/>
              <a:t>.</a:t>
            </a:r>
            <a:endParaRPr lang="ca-ES" dirty="0" smtClean="0"/>
          </a:p>
          <a:p>
            <a:pPr eaLnBrk="1" hangingPunct="1">
              <a:spcBef>
                <a:spcPct val="0"/>
              </a:spcBef>
            </a:pPr>
            <a:r>
              <a:rPr lang="es-ES" dirty="0" smtClean="0"/>
              <a:t>[</a:t>
            </a:r>
            <a:r>
              <a:rPr lang="es-ES" dirty="0" err="1" smtClean="0"/>
              <a:t>The</a:t>
            </a:r>
            <a:r>
              <a:rPr lang="es-ES" dirty="0" smtClean="0"/>
              <a:t> </a:t>
            </a:r>
            <a:r>
              <a:rPr lang="es-ES" dirty="0" err="1" smtClean="0"/>
              <a:t>protein</a:t>
            </a:r>
            <a:r>
              <a:rPr lang="es-ES" dirty="0" smtClean="0"/>
              <a:t> </a:t>
            </a:r>
            <a:r>
              <a:rPr lang="es-ES" dirty="0" err="1" smtClean="0"/>
              <a:t>damage</a:t>
            </a:r>
            <a:r>
              <a:rPr lang="es-ES" dirty="0" smtClean="0"/>
              <a:t> </a:t>
            </a:r>
            <a:r>
              <a:rPr lang="es-ES" dirty="0" err="1" smtClean="0"/>
              <a:t>to</a:t>
            </a:r>
            <a:r>
              <a:rPr lang="es-ES" dirty="0" smtClean="0"/>
              <a:t> </a:t>
            </a:r>
            <a:r>
              <a:rPr lang="es-ES" dirty="0" err="1" smtClean="0"/>
              <a:t>the</a:t>
            </a:r>
            <a:r>
              <a:rPr lang="es-ES" dirty="0" smtClean="0"/>
              <a:t> bacteria </a:t>
            </a:r>
            <a:r>
              <a:rPr lang="es-ES" dirty="0" err="1" smtClean="0"/>
              <a:t>wall</a:t>
            </a:r>
            <a:r>
              <a:rPr lang="es-ES" dirty="0" smtClean="0"/>
              <a:t> </a:t>
            </a:r>
            <a:r>
              <a:rPr lang="es-ES" dirty="0" err="1" smtClean="0"/>
              <a:t>was</a:t>
            </a:r>
            <a:r>
              <a:rPr lang="es-ES" dirty="0" smtClean="0"/>
              <a:t> </a:t>
            </a:r>
            <a:r>
              <a:rPr lang="es-ES" dirty="0" err="1" smtClean="0"/>
              <a:t>visualized</a:t>
            </a:r>
            <a:r>
              <a:rPr lang="es-ES" dirty="0" smtClean="0"/>
              <a:t> </a:t>
            </a:r>
            <a:r>
              <a:rPr lang="es-ES" dirty="0" err="1" smtClean="0"/>
              <a:t>by</a:t>
            </a:r>
            <a:r>
              <a:rPr lang="es-ES" dirty="0" smtClean="0"/>
              <a:t> </a:t>
            </a:r>
            <a:r>
              <a:rPr lang="es-ES" dirty="0" err="1" smtClean="0"/>
              <a:t>electron</a:t>
            </a:r>
            <a:r>
              <a:rPr lang="es-ES" dirty="0" smtClean="0"/>
              <a:t> </a:t>
            </a:r>
            <a:r>
              <a:rPr lang="es-ES" dirty="0" err="1" smtClean="0"/>
              <a:t>microscopy</a:t>
            </a:r>
            <a:r>
              <a:rPr lang="es-ES" dirty="0" smtClean="0"/>
              <a:t>. </a:t>
            </a:r>
            <a:r>
              <a:rPr lang="es-ES" dirty="0" err="1" smtClean="0"/>
              <a:t>Scanning</a:t>
            </a:r>
            <a:r>
              <a:rPr lang="es-ES" dirty="0" smtClean="0"/>
              <a:t> </a:t>
            </a:r>
            <a:r>
              <a:rPr lang="es-ES" dirty="0" err="1" smtClean="0"/>
              <a:t>electron</a:t>
            </a:r>
            <a:r>
              <a:rPr lang="es-ES" dirty="0" smtClean="0"/>
              <a:t> </a:t>
            </a:r>
            <a:r>
              <a:rPr lang="es-ES" dirty="0" err="1" smtClean="0"/>
              <a:t>microscopy</a:t>
            </a:r>
            <a:r>
              <a:rPr lang="es-ES" dirty="0" smtClean="0"/>
              <a:t> shows </a:t>
            </a:r>
            <a:r>
              <a:rPr lang="es-ES" dirty="0" err="1" smtClean="0"/>
              <a:t>the</a:t>
            </a:r>
            <a:r>
              <a:rPr lang="es-ES" dirty="0" smtClean="0"/>
              <a:t> </a:t>
            </a:r>
            <a:r>
              <a:rPr lang="es-ES" dirty="0" err="1" smtClean="0"/>
              <a:t>damage</a:t>
            </a:r>
            <a:r>
              <a:rPr lang="es-ES" dirty="0" smtClean="0"/>
              <a:t> and </a:t>
            </a:r>
            <a:r>
              <a:rPr lang="es-ES" dirty="0" err="1" smtClean="0"/>
              <a:t>aggregation</a:t>
            </a:r>
            <a:r>
              <a:rPr lang="es-ES" dirty="0" smtClean="0"/>
              <a:t> of e. </a:t>
            </a:r>
            <a:r>
              <a:rPr lang="es-ES" dirty="0" err="1" smtClean="0"/>
              <a:t>coli</a:t>
            </a:r>
            <a:r>
              <a:rPr lang="es-ES" dirty="0" smtClean="0"/>
              <a:t> </a:t>
            </a:r>
            <a:r>
              <a:rPr lang="es-ES" dirty="0" err="1" smtClean="0"/>
              <a:t>cells</a:t>
            </a:r>
            <a:r>
              <a:rPr lang="es-ES" dirty="0" smtClean="0"/>
              <a:t>, and </a:t>
            </a:r>
            <a:r>
              <a:rPr lang="es-ES" dirty="0" err="1" smtClean="0"/>
              <a:t>transmission</a:t>
            </a:r>
            <a:r>
              <a:rPr lang="es-ES" dirty="0" smtClean="0"/>
              <a:t> </a:t>
            </a:r>
            <a:r>
              <a:rPr lang="es-ES" dirty="0" err="1" smtClean="0"/>
              <a:t>electorn</a:t>
            </a:r>
            <a:r>
              <a:rPr lang="es-ES" dirty="0" smtClean="0"/>
              <a:t> </a:t>
            </a:r>
            <a:r>
              <a:rPr lang="es-ES" dirty="0" err="1" smtClean="0"/>
              <a:t>microscopy</a:t>
            </a:r>
            <a:r>
              <a:rPr lang="es-ES" dirty="0" smtClean="0"/>
              <a:t> </a:t>
            </a:r>
            <a:r>
              <a:rPr lang="es-ES" dirty="0" err="1" smtClean="0"/>
              <a:t>reveals</a:t>
            </a:r>
            <a:r>
              <a:rPr lang="es-ES" dirty="0" smtClean="0"/>
              <a:t> </a:t>
            </a:r>
            <a:r>
              <a:rPr lang="es-ES" dirty="0" err="1" smtClean="0"/>
              <a:t>the</a:t>
            </a:r>
            <a:r>
              <a:rPr lang="es-ES" dirty="0" smtClean="0"/>
              <a:t> </a:t>
            </a:r>
            <a:r>
              <a:rPr lang="es-ES" dirty="0" err="1" smtClean="0"/>
              <a:t>outer</a:t>
            </a:r>
            <a:r>
              <a:rPr lang="es-ES" dirty="0" smtClean="0"/>
              <a:t> </a:t>
            </a:r>
            <a:r>
              <a:rPr lang="es-ES" dirty="0" err="1" smtClean="0"/>
              <a:t>membrane</a:t>
            </a:r>
            <a:r>
              <a:rPr lang="es-ES" dirty="0" smtClean="0"/>
              <a:t> </a:t>
            </a:r>
            <a:r>
              <a:rPr lang="es-ES" dirty="0" err="1" smtClean="0"/>
              <a:t>detachment</a:t>
            </a:r>
            <a:r>
              <a:rPr lang="es-ES" dirty="0" smtClean="0"/>
              <a:t> and </a:t>
            </a:r>
            <a:r>
              <a:rPr lang="es-ES" dirty="0" err="1" smtClean="0"/>
              <a:t>release</a:t>
            </a:r>
            <a:r>
              <a:rPr lang="es-ES" dirty="0" smtClean="0"/>
              <a:t> of </a:t>
            </a:r>
            <a:r>
              <a:rPr lang="es-ES" dirty="0" err="1" smtClean="0"/>
              <a:t>the</a:t>
            </a:r>
            <a:r>
              <a:rPr lang="es-ES" dirty="0" smtClean="0"/>
              <a:t> </a:t>
            </a:r>
            <a:r>
              <a:rPr lang="es-ES" dirty="0" err="1" smtClean="0"/>
              <a:t>cell</a:t>
            </a:r>
            <a:r>
              <a:rPr lang="es-ES" dirty="0" smtClean="0"/>
              <a:t> </a:t>
            </a:r>
            <a:r>
              <a:rPr lang="es-ES" dirty="0" err="1" smtClean="0"/>
              <a:t>content</a:t>
            </a:r>
            <a:r>
              <a:rPr lang="es-ES" dirty="0" smtClean="0"/>
              <a:t>]</a:t>
            </a:r>
          </a:p>
          <a:p>
            <a:r>
              <a:rPr lang="ca-ES" dirty="0" smtClean="0"/>
              <a:t>The </a:t>
            </a:r>
            <a:r>
              <a:rPr lang="ca-ES" dirty="0" err="1" smtClean="0"/>
              <a:t>agglutination</a:t>
            </a:r>
            <a:r>
              <a:rPr lang="ca-ES" dirty="0" smtClean="0"/>
              <a:t> </a:t>
            </a:r>
            <a:r>
              <a:rPr lang="ca-ES" dirty="0" err="1" smtClean="0"/>
              <a:t>process</a:t>
            </a:r>
            <a:r>
              <a:rPr lang="ca-ES" dirty="0" smtClean="0"/>
              <a:t> </a:t>
            </a:r>
            <a:r>
              <a:rPr lang="ca-ES" dirty="0" err="1" smtClean="0"/>
              <a:t>was</a:t>
            </a:r>
            <a:r>
              <a:rPr lang="ca-ES" dirty="0" smtClean="0"/>
              <a:t> </a:t>
            </a:r>
            <a:r>
              <a:rPr lang="ca-ES" dirty="0" err="1" smtClean="0"/>
              <a:t>follow</a:t>
            </a:r>
            <a:r>
              <a:rPr lang="ca-ES" dirty="0" smtClean="0"/>
              <a:t> in </a:t>
            </a:r>
            <a:r>
              <a:rPr lang="ca-ES" dirty="0" err="1" smtClean="0"/>
              <a:t>vivo</a:t>
            </a:r>
            <a:r>
              <a:rPr lang="ca-ES" dirty="0" smtClean="0"/>
              <a:t> </a:t>
            </a:r>
            <a:r>
              <a:rPr lang="ca-ES" dirty="0" err="1" smtClean="0"/>
              <a:t>by</a:t>
            </a:r>
            <a:r>
              <a:rPr lang="ca-ES" dirty="0" smtClean="0"/>
              <a:t> confocal </a:t>
            </a:r>
            <a:r>
              <a:rPr lang="ca-ES" dirty="0" err="1" smtClean="0"/>
              <a:t>microscopy</a:t>
            </a:r>
            <a:r>
              <a:rPr lang="ca-ES" dirty="0" smtClean="0"/>
              <a:t>. </a:t>
            </a:r>
            <a:r>
              <a:rPr lang="ca-ES" dirty="0" err="1" smtClean="0"/>
              <a:t>Fluorescence</a:t>
            </a:r>
            <a:r>
              <a:rPr lang="ca-ES" dirty="0" smtClean="0"/>
              <a:t> </a:t>
            </a:r>
            <a:r>
              <a:rPr lang="ca-ES" dirty="0" err="1" smtClean="0"/>
              <a:t>staining</a:t>
            </a:r>
            <a:r>
              <a:rPr lang="ca-ES" dirty="0" smtClean="0"/>
              <a:t> </a:t>
            </a:r>
            <a:r>
              <a:rPr lang="ca-ES" dirty="0" err="1" smtClean="0"/>
              <a:t>revealed</a:t>
            </a:r>
            <a:r>
              <a:rPr lang="ca-ES" dirty="0" smtClean="0"/>
              <a:t> how </a:t>
            </a:r>
            <a:r>
              <a:rPr lang="ca-ES" dirty="0" err="1" smtClean="0"/>
              <a:t>the</a:t>
            </a:r>
            <a:r>
              <a:rPr lang="ca-ES" dirty="0" smtClean="0"/>
              <a:t> cell </a:t>
            </a:r>
            <a:r>
              <a:rPr lang="ca-ES" dirty="0" err="1" smtClean="0"/>
              <a:t>agglutination</a:t>
            </a:r>
            <a:r>
              <a:rPr lang="ca-ES" dirty="0" smtClean="0"/>
              <a:t> </a:t>
            </a:r>
            <a:r>
              <a:rPr lang="ca-ES" dirty="0" err="1" smtClean="0"/>
              <a:t>preceded</a:t>
            </a:r>
            <a:r>
              <a:rPr lang="ca-ES" dirty="0" smtClean="0"/>
              <a:t> </a:t>
            </a:r>
            <a:r>
              <a:rPr lang="ca-ES" dirty="0" err="1" smtClean="0"/>
              <a:t>the</a:t>
            </a:r>
            <a:r>
              <a:rPr lang="ca-ES" dirty="0" smtClean="0"/>
              <a:t> </a:t>
            </a:r>
            <a:r>
              <a:rPr lang="ca-ES" dirty="0" err="1" smtClean="0"/>
              <a:t>bacteria</a:t>
            </a:r>
            <a:r>
              <a:rPr lang="ca-ES" dirty="0" smtClean="0"/>
              <a:t> </a:t>
            </a:r>
            <a:r>
              <a:rPr lang="ca-ES" dirty="0" err="1" smtClean="0"/>
              <a:t>death</a:t>
            </a:r>
            <a:r>
              <a:rPr lang="ca-ES" dirty="0" smtClean="0"/>
              <a:t>.</a:t>
            </a:r>
          </a:p>
          <a:p>
            <a:r>
              <a:rPr lang="ca-ES" dirty="0" err="1" smtClean="0"/>
              <a:t>We</a:t>
            </a:r>
            <a:r>
              <a:rPr lang="ca-ES" dirty="0" smtClean="0"/>
              <a:t> </a:t>
            </a:r>
            <a:r>
              <a:rPr lang="ca-ES" dirty="0" err="1" smtClean="0"/>
              <a:t>have</a:t>
            </a:r>
            <a:r>
              <a:rPr lang="ca-ES" dirty="0" smtClean="0"/>
              <a:t> </a:t>
            </a:r>
            <a:r>
              <a:rPr lang="ca-ES" dirty="0" err="1" smtClean="0"/>
              <a:t>further</a:t>
            </a:r>
            <a:r>
              <a:rPr lang="ca-ES" dirty="0" smtClean="0"/>
              <a:t> </a:t>
            </a:r>
            <a:r>
              <a:rPr lang="ca-ES" dirty="0" err="1" smtClean="0"/>
              <a:t>investigated</a:t>
            </a:r>
            <a:r>
              <a:rPr lang="ca-ES" dirty="0" smtClean="0"/>
              <a:t> </a:t>
            </a:r>
            <a:r>
              <a:rPr lang="ca-ES" dirty="0" err="1" smtClean="0"/>
              <a:t>the</a:t>
            </a:r>
            <a:r>
              <a:rPr lang="ca-ES" dirty="0" smtClean="0"/>
              <a:t> </a:t>
            </a:r>
            <a:r>
              <a:rPr lang="ca-ES" dirty="0" err="1" smtClean="0"/>
              <a:t>structural</a:t>
            </a:r>
            <a:r>
              <a:rPr lang="ca-ES" dirty="0" smtClean="0"/>
              <a:t> determinants for ECP </a:t>
            </a:r>
            <a:r>
              <a:rPr lang="ca-ES" dirty="0" err="1" smtClean="0"/>
              <a:t>bacteria</a:t>
            </a:r>
            <a:r>
              <a:rPr lang="ca-ES" baseline="0" dirty="0" smtClean="0"/>
              <a:t> </a:t>
            </a:r>
            <a:r>
              <a:rPr lang="ca-ES" baseline="0" dirty="0" err="1" smtClean="0"/>
              <a:t>a</a:t>
            </a:r>
            <a:r>
              <a:rPr lang="ca-ES" dirty="0" err="1" smtClean="0"/>
              <a:t>gglutination</a:t>
            </a:r>
            <a:r>
              <a:rPr lang="ca-ES" dirty="0" smtClean="0"/>
              <a:t> </a:t>
            </a:r>
            <a:r>
              <a:rPr lang="ca-ES" dirty="0" err="1" smtClean="0"/>
              <a:t>activity</a:t>
            </a:r>
            <a:r>
              <a:rPr lang="ca-ES" dirty="0" smtClean="0"/>
              <a:t>,  as </a:t>
            </a:r>
            <a:r>
              <a:rPr lang="ca-ES" dirty="0" err="1" smtClean="0"/>
              <a:t>an</a:t>
            </a:r>
            <a:r>
              <a:rPr lang="ca-ES" dirty="0" smtClean="0"/>
              <a:t> </a:t>
            </a:r>
            <a:r>
              <a:rPr lang="ca-ES" dirty="0" err="1" smtClean="0"/>
              <a:t>attractive</a:t>
            </a:r>
            <a:r>
              <a:rPr lang="ca-ES" dirty="0" smtClean="0"/>
              <a:t> </a:t>
            </a:r>
            <a:r>
              <a:rPr lang="ca-ES" dirty="0" err="1" smtClean="0"/>
              <a:t>property</a:t>
            </a:r>
            <a:r>
              <a:rPr lang="ca-ES" dirty="0" smtClean="0"/>
              <a:t> </a:t>
            </a:r>
            <a:r>
              <a:rPr lang="ca-ES" dirty="0" err="1" smtClean="0"/>
              <a:t>that</a:t>
            </a:r>
            <a:r>
              <a:rPr lang="ca-ES" dirty="0" smtClean="0"/>
              <a:t> </a:t>
            </a:r>
            <a:r>
              <a:rPr lang="ca-ES" dirty="0" err="1" smtClean="0"/>
              <a:t>can</a:t>
            </a:r>
            <a:r>
              <a:rPr lang="ca-ES" dirty="0" smtClean="0"/>
              <a:t> </a:t>
            </a:r>
            <a:r>
              <a:rPr lang="ca-ES" dirty="0" err="1" smtClean="0"/>
              <a:t>facilitate</a:t>
            </a:r>
            <a:r>
              <a:rPr lang="ca-ES" baseline="0" dirty="0" smtClean="0"/>
              <a:t> </a:t>
            </a:r>
            <a:r>
              <a:rPr lang="ca-ES" baseline="0" dirty="0" err="1" smtClean="0"/>
              <a:t>the</a:t>
            </a:r>
            <a:r>
              <a:rPr lang="ca-ES" dirty="0" smtClean="0"/>
              <a:t> </a:t>
            </a:r>
            <a:r>
              <a:rPr lang="en-GB" dirty="0" smtClean="0"/>
              <a:t>host clearance process at the infection focus</a:t>
            </a:r>
            <a:endParaRPr lang="es-ES" dirty="0" smtClean="0"/>
          </a:p>
          <a:p>
            <a:endParaRPr lang="en-GB" dirty="0"/>
          </a:p>
        </p:txBody>
      </p:sp>
      <p:sp>
        <p:nvSpPr>
          <p:cNvPr id="4" name="Contenidor de número de diapositiva 3"/>
          <p:cNvSpPr>
            <a:spLocks noGrp="1"/>
          </p:cNvSpPr>
          <p:nvPr>
            <p:ph type="sldNum" sz="quarter" idx="10"/>
          </p:nvPr>
        </p:nvSpPr>
        <p:spPr/>
        <p:txBody>
          <a:bodyPr/>
          <a:lstStyle/>
          <a:p>
            <a:fld id="{27D1458B-6F09-47D2-8DDB-EA055600CF4A}" type="slidenum">
              <a:rPr lang="en-GB" smtClean="0"/>
              <a:pPr/>
              <a:t>16</a:t>
            </a:fld>
            <a:endParaRPr lang="en-GB"/>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p:spPr>
        <p:txBody>
          <a:bodyPr/>
          <a:lstStyle/>
          <a:p>
            <a:r>
              <a:rPr lang="en-US" dirty="0" smtClean="0"/>
              <a:t>We</a:t>
            </a:r>
            <a:r>
              <a:rPr lang="en-US" baseline="0" dirty="0" smtClean="0"/>
              <a:t> have identified at </a:t>
            </a:r>
            <a:r>
              <a:rPr lang="en-US" baseline="0" dirty="0" err="1" smtClean="0"/>
              <a:t>the`protein</a:t>
            </a:r>
            <a:r>
              <a:rPr lang="en-US" baseline="0" dirty="0" smtClean="0"/>
              <a:t> N-terminus an hydrophobic patch unique to </a:t>
            </a:r>
            <a:r>
              <a:rPr lang="en-US" baseline="0" dirty="0" err="1" smtClean="0"/>
              <a:t>hRNase</a:t>
            </a:r>
            <a:r>
              <a:rPr lang="en-US" baseline="0" dirty="0" smtClean="0"/>
              <a:t> 3 </a:t>
            </a:r>
            <a:r>
              <a:rPr lang="en-US" baseline="0" dirty="0" smtClean="0"/>
              <a:t>which would be responsible for the protein aggregation properties. </a:t>
            </a:r>
            <a:r>
              <a:rPr lang="en-US" dirty="0" smtClean="0"/>
              <a:t>A unique hydrophobic patch (8-16) was identified in </a:t>
            </a:r>
            <a:r>
              <a:rPr lang="en-US" dirty="0" err="1" smtClean="0"/>
              <a:t>hRNase</a:t>
            </a:r>
            <a:r>
              <a:rPr lang="en-US" baseline="0" dirty="0" smtClean="0"/>
              <a:t> 3</a:t>
            </a:r>
            <a:r>
              <a:rPr lang="en-US" dirty="0" smtClean="0"/>
              <a:t> </a:t>
            </a:r>
            <a:r>
              <a:rPr lang="en-US" dirty="0" smtClean="0"/>
              <a:t>by an aggregation prediction software. The program spots a stretch of consecutive hydrophobic residues (</a:t>
            </a:r>
            <a:r>
              <a:rPr lang="en-US" dirty="0" err="1" smtClean="0"/>
              <a:t>labelled</a:t>
            </a:r>
            <a:r>
              <a:rPr lang="en-US" dirty="0" smtClean="0"/>
              <a:t> in red). We</a:t>
            </a:r>
            <a:r>
              <a:rPr lang="en-US" baseline="0" dirty="0" smtClean="0"/>
              <a:t> confirmed the aggregation propensity of the protein region, by </a:t>
            </a:r>
            <a:r>
              <a:rPr lang="en-US" baseline="0" dirty="0" err="1" smtClean="0"/>
              <a:t>sintezying</a:t>
            </a:r>
            <a:r>
              <a:rPr lang="en-US" baseline="0" dirty="0" smtClean="0"/>
              <a:t> a peptide, corresponding to</a:t>
            </a:r>
            <a:r>
              <a:rPr lang="en-US" dirty="0" smtClean="0"/>
              <a:t> 1-19 residues,</a:t>
            </a:r>
            <a:r>
              <a:rPr lang="en-US" baseline="0" dirty="0" smtClean="0"/>
              <a:t> which can form </a:t>
            </a:r>
            <a:r>
              <a:rPr lang="en-US" baseline="0" dirty="0" err="1" smtClean="0"/>
              <a:t>amyloid</a:t>
            </a:r>
            <a:r>
              <a:rPr lang="en-US" baseline="0" dirty="0" smtClean="0"/>
              <a:t>-like aggregates. </a:t>
            </a:r>
            <a:r>
              <a:rPr lang="en-US" dirty="0" smtClean="0"/>
              <a:t>The whole protein also forms </a:t>
            </a:r>
            <a:r>
              <a:rPr lang="en-US" dirty="0" err="1" smtClean="0"/>
              <a:t>amyloid</a:t>
            </a:r>
            <a:r>
              <a:rPr lang="en-US" dirty="0" smtClean="0"/>
              <a:t> aggregates</a:t>
            </a:r>
            <a:r>
              <a:rPr lang="en-US" baseline="0" dirty="0" smtClean="0"/>
              <a:t> </a:t>
            </a:r>
            <a:r>
              <a:rPr lang="en-US" baseline="0" dirty="0" smtClean="0"/>
              <a:t>when exposed to a low </a:t>
            </a:r>
            <a:r>
              <a:rPr lang="en-US" baseline="0" dirty="0" err="1" smtClean="0"/>
              <a:t>pH.</a:t>
            </a:r>
            <a:endParaRPr lang="en-GB"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dirty="0" err="1" smtClean="0"/>
              <a:t>To</a:t>
            </a:r>
            <a:r>
              <a:rPr lang="es-ES" baseline="0" dirty="0" smtClean="0"/>
              <a:t> </a:t>
            </a:r>
            <a:r>
              <a:rPr lang="es-ES" baseline="0" dirty="0" err="1" smtClean="0"/>
              <a:t>further</a:t>
            </a:r>
            <a:r>
              <a:rPr lang="es-ES" baseline="0" dirty="0" smtClean="0"/>
              <a:t> </a:t>
            </a:r>
            <a:r>
              <a:rPr lang="es-ES" baseline="0" dirty="0" err="1" smtClean="0"/>
              <a:t>confirm</a:t>
            </a:r>
            <a:r>
              <a:rPr lang="es-ES" baseline="0" dirty="0" smtClean="0"/>
              <a:t> </a:t>
            </a:r>
            <a:r>
              <a:rPr lang="es-ES" baseline="0" dirty="0" err="1" smtClean="0"/>
              <a:t>the</a:t>
            </a:r>
            <a:r>
              <a:rPr lang="es-ES" baseline="0" dirty="0" smtClean="0"/>
              <a:t> </a:t>
            </a:r>
            <a:r>
              <a:rPr lang="es-ES" baseline="0" dirty="0" err="1" smtClean="0"/>
              <a:t>involvement</a:t>
            </a:r>
            <a:r>
              <a:rPr lang="es-ES" baseline="0" dirty="0" smtClean="0"/>
              <a:t> of </a:t>
            </a:r>
            <a:r>
              <a:rPr lang="es-ES" baseline="0" dirty="0" err="1" smtClean="0"/>
              <a:t>the</a:t>
            </a:r>
            <a:r>
              <a:rPr lang="es-ES" baseline="0" dirty="0" smtClean="0"/>
              <a:t> </a:t>
            </a:r>
            <a:r>
              <a:rPr lang="es-ES" baseline="0" dirty="0" err="1" smtClean="0"/>
              <a:t>spotted</a:t>
            </a:r>
            <a:r>
              <a:rPr lang="es-ES" baseline="0" dirty="0" smtClean="0"/>
              <a:t> </a:t>
            </a:r>
            <a:r>
              <a:rPr lang="es-ES" baseline="0" dirty="0" err="1" smtClean="0"/>
              <a:t>sequence</a:t>
            </a:r>
            <a:r>
              <a:rPr lang="es-ES" baseline="0" dirty="0" smtClean="0"/>
              <a:t>, </a:t>
            </a:r>
            <a:r>
              <a:rPr lang="es-ES" baseline="0" dirty="0" err="1" smtClean="0"/>
              <a:t>we</a:t>
            </a:r>
            <a:r>
              <a:rPr lang="es-ES" baseline="0" dirty="0" smtClean="0"/>
              <a:t> </a:t>
            </a:r>
            <a:r>
              <a:rPr lang="es-ES" baseline="0" dirty="0" err="1" smtClean="0"/>
              <a:t>design</a:t>
            </a:r>
            <a:r>
              <a:rPr lang="es-ES" baseline="0" dirty="0" smtClean="0"/>
              <a:t> a </a:t>
            </a:r>
            <a:r>
              <a:rPr lang="es-ES" baseline="0" dirty="0" err="1" smtClean="0"/>
              <a:t>protein</a:t>
            </a:r>
            <a:r>
              <a:rPr lang="es-ES" baseline="0" dirty="0" smtClean="0"/>
              <a:t> </a:t>
            </a:r>
            <a:r>
              <a:rPr lang="es-ES" baseline="0" dirty="0" err="1" smtClean="0"/>
              <a:t>mutant</a:t>
            </a:r>
            <a:r>
              <a:rPr lang="es-ES" baseline="0" dirty="0" smtClean="0"/>
              <a:t> </a:t>
            </a:r>
            <a:r>
              <a:rPr lang="es-ES" baseline="0" dirty="0" err="1" smtClean="0"/>
              <a:t>with</a:t>
            </a:r>
            <a:r>
              <a:rPr lang="es-ES" baseline="0" dirty="0" smtClean="0"/>
              <a:t> a</a:t>
            </a:r>
            <a:r>
              <a:rPr lang="es-ES" dirty="0" smtClean="0"/>
              <a:t> </a:t>
            </a:r>
            <a:r>
              <a:rPr lang="es-ES" dirty="0" err="1" smtClean="0"/>
              <a:t>unique</a:t>
            </a:r>
            <a:r>
              <a:rPr lang="es-ES" dirty="0" smtClean="0"/>
              <a:t> amino </a:t>
            </a:r>
            <a:r>
              <a:rPr lang="es-ES" dirty="0" err="1" smtClean="0"/>
              <a:t>acid</a:t>
            </a:r>
            <a:r>
              <a:rPr lang="es-ES" dirty="0" smtClean="0"/>
              <a:t> </a:t>
            </a:r>
            <a:r>
              <a:rPr lang="es-ES" dirty="0" err="1" smtClean="0"/>
              <a:t>substitution</a:t>
            </a:r>
            <a:r>
              <a:rPr lang="es-ES" dirty="0" smtClean="0"/>
              <a:t> </a:t>
            </a:r>
            <a:r>
              <a:rPr lang="es-ES" dirty="0" err="1" smtClean="0"/>
              <a:t>Ile</a:t>
            </a:r>
            <a:r>
              <a:rPr lang="es-ES" baseline="0" dirty="0" smtClean="0"/>
              <a:t> </a:t>
            </a:r>
            <a:r>
              <a:rPr lang="es-ES" baseline="0" dirty="0" err="1" smtClean="0"/>
              <a:t>to</a:t>
            </a:r>
            <a:r>
              <a:rPr lang="es-ES" baseline="0" dirty="0" smtClean="0"/>
              <a:t> Ala </a:t>
            </a:r>
            <a:r>
              <a:rPr lang="es-ES" baseline="0" dirty="0" err="1" smtClean="0"/>
              <a:t>that</a:t>
            </a:r>
            <a:r>
              <a:rPr lang="es-ES" baseline="0" dirty="0" smtClean="0"/>
              <a:t> </a:t>
            </a:r>
            <a:r>
              <a:rPr lang="es-ES" baseline="0" dirty="0" err="1" smtClean="0"/>
              <a:t>disrupts</a:t>
            </a:r>
            <a:r>
              <a:rPr lang="es-ES" baseline="0" dirty="0" smtClean="0"/>
              <a:t> </a:t>
            </a:r>
            <a:r>
              <a:rPr lang="es-ES" baseline="0" dirty="0" err="1" smtClean="0"/>
              <a:t>the</a:t>
            </a:r>
            <a:r>
              <a:rPr lang="es-ES" baseline="0" dirty="0" smtClean="0"/>
              <a:t> </a:t>
            </a:r>
            <a:r>
              <a:rPr lang="es-ES" baseline="0" dirty="0" err="1" smtClean="0"/>
              <a:t>hydrophobic</a:t>
            </a:r>
            <a:r>
              <a:rPr lang="es-ES" baseline="0" dirty="0" smtClean="0"/>
              <a:t> </a:t>
            </a:r>
            <a:r>
              <a:rPr lang="es-ES" baseline="0" dirty="0" err="1" smtClean="0"/>
              <a:t>patch</a:t>
            </a:r>
            <a:r>
              <a:rPr lang="es-ES" baseline="0" dirty="0" smtClean="0"/>
              <a:t> and </a:t>
            </a:r>
            <a:r>
              <a:rPr lang="es-ES" baseline="0" dirty="0" err="1" smtClean="0"/>
              <a:t>loose</a:t>
            </a:r>
            <a:r>
              <a:rPr lang="es-ES" baseline="0" dirty="0" smtClean="0"/>
              <a:t> </a:t>
            </a:r>
            <a:r>
              <a:rPr lang="es-ES" baseline="0" dirty="0" err="1" smtClean="0"/>
              <a:t>the</a:t>
            </a:r>
            <a:r>
              <a:rPr lang="es-ES" baseline="0" dirty="0" smtClean="0"/>
              <a:t> </a:t>
            </a:r>
            <a:r>
              <a:rPr lang="es-ES" baseline="0" dirty="0" err="1" smtClean="0"/>
              <a:t>self</a:t>
            </a:r>
            <a:r>
              <a:rPr lang="es-ES" baseline="0" dirty="0" smtClean="0"/>
              <a:t> </a:t>
            </a:r>
            <a:r>
              <a:rPr lang="es-ES" baseline="0" dirty="0" err="1" smtClean="0"/>
              <a:t>aggregation</a:t>
            </a:r>
            <a:r>
              <a:rPr lang="es-ES" baseline="0" dirty="0" smtClean="0"/>
              <a:t> </a:t>
            </a:r>
            <a:r>
              <a:rPr lang="es-ES" baseline="0" dirty="0" err="1" smtClean="0"/>
              <a:t>propensity</a:t>
            </a:r>
            <a:r>
              <a:rPr lang="es-ES" baseline="0" dirty="0" smtClean="0"/>
              <a:t>. A single </a:t>
            </a:r>
            <a:r>
              <a:rPr lang="es-ES" baseline="0" dirty="0" err="1" smtClean="0"/>
              <a:t>substitution</a:t>
            </a:r>
            <a:r>
              <a:rPr lang="es-ES" baseline="0" dirty="0" smtClean="0"/>
              <a:t> at </a:t>
            </a:r>
            <a:r>
              <a:rPr lang="es-ES" baseline="0" dirty="0" err="1" smtClean="0"/>
              <a:t>Ile</a:t>
            </a:r>
            <a:r>
              <a:rPr lang="es-ES" baseline="0" dirty="0" smtClean="0"/>
              <a:t> 13 </a:t>
            </a:r>
            <a:r>
              <a:rPr lang="es-ES" baseline="0" dirty="0" err="1" smtClean="0"/>
              <a:t>disrupts</a:t>
            </a:r>
            <a:r>
              <a:rPr lang="es-ES" baseline="0" dirty="0" smtClean="0"/>
              <a:t> </a:t>
            </a:r>
            <a:r>
              <a:rPr lang="es-ES" baseline="0" dirty="0" err="1" smtClean="0"/>
              <a:t>the</a:t>
            </a:r>
            <a:r>
              <a:rPr lang="es-ES" baseline="0" dirty="0" smtClean="0"/>
              <a:t> </a:t>
            </a:r>
            <a:r>
              <a:rPr lang="es-ES" baseline="0" dirty="0" err="1" smtClean="0"/>
              <a:t>hydrophobic</a:t>
            </a:r>
            <a:r>
              <a:rPr lang="es-ES" baseline="0" dirty="0" smtClean="0"/>
              <a:t> </a:t>
            </a:r>
            <a:r>
              <a:rPr lang="es-ES" baseline="0" dirty="0" err="1" smtClean="0"/>
              <a:t>patch</a:t>
            </a:r>
            <a:r>
              <a:rPr lang="es-ES" baseline="0" dirty="0" smtClean="0"/>
              <a:t> and </a:t>
            </a:r>
            <a:r>
              <a:rPr lang="es-ES" baseline="0" dirty="0" err="1" smtClean="0"/>
              <a:t>abolishes</a:t>
            </a:r>
            <a:r>
              <a:rPr lang="es-ES" baseline="0" dirty="0" smtClean="0"/>
              <a:t> </a:t>
            </a:r>
            <a:r>
              <a:rPr lang="es-ES" baseline="0" dirty="0" err="1" smtClean="0"/>
              <a:t>the</a:t>
            </a:r>
            <a:r>
              <a:rPr lang="es-ES" baseline="0" dirty="0" smtClean="0"/>
              <a:t> </a:t>
            </a:r>
            <a:r>
              <a:rPr lang="es-ES" baseline="0" dirty="0" err="1" smtClean="0"/>
              <a:t>protein</a:t>
            </a:r>
            <a:r>
              <a:rPr lang="es-ES" baseline="0" dirty="0" smtClean="0"/>
              <a:t> </a:t>
            </a:r>
            <a:r>
              <a:rPr lang="es-ES" baseline="0" dirty="0" err="1" smtClean="0"/>
              <a:t>agglutination</a:t>
            </a:r>
            <a:r>
              <a:rPr lang="es-ES" baseline="0" dirty="0" smtClean="0"/>
              <a:t> </a:t>
            </a:r>
            <a:r>
              <a:rPr lang="es-ES" baseline="0" dirty="0" err="1" smtClean="0"/>
              <a:t>activity</a:t>
            </a:r>
            <a:r>
              <a:rPr lang="es-ES" baseline="0" dirty="0" smtClean="0"/>
              <a:t>.</a:t>
            </a:r>
            <a:endParaRPr lang="es-ES" dirty="0" smtClean="0"/>
          </a:p>
          <a:p>
            <a:endParaRPr lang="es-ES" dirty="0" smtClean="0"/>
          </a:p>
          <a:p>
            <a:r>
              <a:rPr lang="es-ES" dirty="0" err="1" smtClean="0"/>
              <a:t>We</a:t>
            </a:r>
            <a:r>
              <a:rPr lang="es-ES" dirty="0" smtClean="0"/>
              <a:t> </a:t>
            </a:r>
            <a:r>
              <a:rPr lang="es-ES" dirty="0" err="1" smtClean="0"/>
              <a:t>then</a:t>
            </a:r>
            <a:r>
              <a:rPr lang="es-ES" dirty="0" smtClean="0"/>
              <a:t> </a:t>
            </a:r>
            <a:r>
              <a:rPr lang="es-ES" dirty="0" err="1" smtClean="0"/>
              <a:t>proved</a:t>
            </a:r>
            <a:r>
              <a:rPr lang="es-ES" dirty="0" smtClean="0"/>
              <a:t> in vivo </a:t>
            </a:r>
            <a:r>
              <a:rPr lang="es-ES" dirty="0" err="1" smtClean="0"/>
              <a:t>how</a:t>
            </a:r>
            <a:r>
              <a:rPr lang="es-ES" dirty="0" smtClean="0"/>
              <a:t> , </a:t>
            </a:r>
            <a:r>
              <a:rPr lang="es-ES" dirty="0" err="1" smtClean="0"/>
              <a:t>switching</a:t>
            </a:r>
            <a:r>
              <a:rPr lang="es-ES" dirty="0" smtClean="0"/>
              <a:t> off </a:t>
            </a:r>
            <a:r>
              <a:rPr lang="es-ES" dirty="0" err="1" smtClean="0"/>
              <a:t>the</a:t>
            </a:r>
            <a:r>
              <a:rPr lang="es-ES" dirty="0" smtClean="0"/>
              <a:t> </a:t>
            </a:r>
            <a:r>
              <a:rPr lang="es-ES" dirty="0" err="1" smtClean="0"/>
              <a:t>self-aggregation</a:t>
            </a:r>
            <a:r>
              <a:rPr lang="es-ES" dirty="0" smtClean="0"/>
              <a:t> </a:t>
            </a:r>
            <a:r>
              <a:rPr lang="es-ES" dirty="0" err="1" smtClean="0"/>
              <a:t>propensity</a:t>
            </a:r>
            <a:r>
              <a:rPr lang="es-ES" dirty="0" smtClean="0"/>
              <a:t> </a:t>
            </a:r>
            <a:r>
              <a:rPr lang="es-ES" dirty="0" err="1" smtClean="0"/>
              <a:t>by</a:t>
            </a:r>
            <a:r>
              <a:rPr lang="es-ES" dirty="0" smtClean="0"/>
              <a:t> a single amino </a:t>
            </a:r>
            <a:r>
              <a:rPr lang="es-ES" dirty="0" err="1" smtClean="0"/>
              <a:t>acid</a:t>
            </a:r>
            <a:r>
              <a:rPr lang="es-ES" dirty="0" smtClean="0"/>
              <a:t> </a:t>
            </a:r>
            <a:r>
              <a:rPr lang="es-ES" dirty="0" err="1" smtClean="0"/>
              <a:t>substitution</a:t>
            </a:r>
            <a:r>
              <a:rPr lang="es-ES" dirty="0" smtClean="0"/>
              <a:t> </a:t>
            </a:r>
            <a:r>
              <a:rPr lang="es-ES" dirty="0" err="1" smtClean="0"/>
              <a:t>abolished</a:t>
            </a:r>
            <a:r>
              <a:rPr lang="es-ES" dirty="0" smtClean="0"/>
              <a:t> </a:t>
            </a:r>
            <a:r>
              <a:rPr lang="es-ES" dirty="0" err="1" smtClean="0"/>
              <a:t>the</a:t>
            </a:r>
            <a:r>
              <a:rPr lang="es-ES" dirty="0" smtClean="0"/>
              <a:t> </a:t>
            </a:r>
            <a:r>
              <a:rPr lang="es-ES" dirty="0" err="1" smtClean="0"/>
              <a:t>cell</a:t>
            </a:r>
            <a:r>
              <a:rPr lang="es-ES" dirty="0" smtClean="0"/>
              <a:t> </a:t>
            </a:r>
            <a:r>
              <a:rPr lang="es-ES" dirty="0" err="1" smtClean="0"/>
              <a:t>agglutination</a:t>
            </a:r>
            <a:r>
              <a:rPr lang="es-ES" dirty="0" smtClean="0"/>
              <a:t> </a:t>
            </a:r>
            <a:r>
              <a:rPr lang="es-ES" dirty="0" err="1" smtClean="0"/>
              <a:t>activity</a:t>
            </a:r>
            <a:r>
              <a:rPr lang="es-ES" dirty="0" smtClean="0"/>
              <a:t> and </a:t>
            </a:r>
            <a:r>
              <a:rPr lang="es-ES" dirty="0" err="1" smtClean="0"/>
              <a:t>hence</a:t>
            </a:r>
            <a:r>
              <a:rPr lang="es-ES" dirty="0" smtClean="0"/>
              <a:t> </a:t>
            </a:r>
            <a:r>
              <a:rPr lang="es-ES" dirty="0" err="1" smtClean="0"/>
              <a:t>impaired</a:t>
            </a:r>
            <a:r>
              <a:rPr lang="es-ES" dirty="0" smtClean="0"/>
              <a:t> </a:t>
            </a:r>
            <a:r>
              <a:rPr lang="es-ES" dirty="0" err="1" smtClean="0"/>
              <a:t>the</a:t>
            </a:r>
            <a:r>
              <a:rPr lang="es-ES" dirty="0" smtClean="0"/>
              <a:t> </a:t>
            </a:r>
            <a:r>
              <a:rPr lang="es-ES" dirty="0" err="1" smtClean="0"/>
              <a:t>antimicrobial</a:t>
            </a:r>
            <a:r>
              <a:rPr lang="es-ES" dirty="0" smtClean="0"/>
              <a:t> </a:t>
            </a:r>
            <a:r>
              <a:rPr lang="es-ES" dirty="0" err="1" smtClean="0"/>
              <a:t>activity</a:t>
            </a:r>
            <a:r>
              <a:rPr lang="es-ES" dirty="0" smtClean="0"/>
              <a:t>. </a:t>
            </a:r>
          </a:p>
          <a:p>
            <a:r>
              <a:rPr lang="es-ES" dirty="0" err="1" smtClean="0"/>
              <a:t>Agglutination</a:t>
            </a:r>
            <a:r>
              <a:rPr lang="es-ES" baseline="0" dirty="0" smtClean="0"/>
              <a:t> </a:t>
            </a:r>
            <a:r>
              <a:rPr lang="es-ES" baseline="0" dirty="0" err="1" smtClean="0"/>
              <a:t>activity</a:t>
            </a:r>
            <a:r>
              <a:rPr lang="es-ES" baseline="0" dirty="0" smtClean="0"/>
              <a:t> </a:t>
            </a:r>
            <a:r>
              <a:rPr lang="es-ES" baseline="0" dirty="0" err="1" smtClean="0"/>
              <a:t>was</a:t>
            </a:r>
            <a:r>
              <a:rPr lang="es-ES" baseline="0" dirty="0" smtClean="0"/>
              <a:t> </a:t>
            </a:r>
            <a:r>
              <a:rPr lang="es-ES" baseline="0" dirty="0" err="1" smtClean="0"/>
              <a:t>checked</a:t>
            </a:r>
            <a:r>
              <a:rPr lang="es-ES" baseline="0" dirty="0" smtClean="0"/>
              <a:t> </a:t>
            </a:r>
            <a:r>
              <a:rPr lang="es-ES" baseline="0" dirty="0" err="1" smtClean="0"/>
              <a:t>for</a:t>
            </a:r>
            <a:r>
              <a:rPr lang="es-ES" baseline="0" dirty="0" smtClean="0"/>
              <a:t> </a:t>
            </a:r>
            <a:r>
              <a:rPr lang="es-ES" baseline="0" dirty="0" err="1" smtClean="0"/>
              <a:t>several</a:t>
            </a:r>
            <a:r>
              <a:rPr lang="es-ES" baseline="0" dirty="0" smtClean="0"/>
              <a:t> </a:t>
            </a:r>
            <a:r>
              <a:rPr lang="es-ES" baseline="0" dirty="0" err="1" smtClean="0"/>
              <a:t>Gram</a:t>
            </a:r>
            <a:r>
              <a:rPr lang="es-ES" baseline="0" dirty="0" smtClean="0"/>
              <a:t> </a:t>
            </a:r>
            <a:r>
              <a:rPr lang="es-ES" baseline="0" dirty="0" err="1" smtClean="0"/>
              <a:t>negative</a:t>
            </a:r>
            <a:r>
              <a:rPr lang="es-ES" baseline="0" dirty="0" smtClean="0"/>
              <a:t> </a:t>
            </a:r>
            <a:r>
              <a:rPr lang="es-ES" baseline="0" dirty="0" err="1" smtClean="0"/>
              <a:t>strains</a:t>
            </a:r>
            <a:r>
              <a:rPr lang="es-ES" baseline="0" dirty="0" smtClean="0"/>
              <a:t>. In </a:t>
            </a:r>
            <a:r>
              <a:rPr lang="es-ES" baseline="0" dirty="0" err="1" smtClean="0"/>
              <a:t>all</a:t>
            </a:r>
            <a:r>
              <a:rPr lang="es-ES" baseline="0" dirty="0" smtClean="0"/>
              <a:t> cases </a:t>
            </a:r>
            <a:r>
              <a:rPr lang="es-ES" baseline="0" dirty="0" err="1" smtClean="0"/>
              <a:t>the</a:t>
            </a:r>
            <a:r>
              <a:rPr lang="es-ES" baseline="0" dirty="0" smtClean="0"/>
              <a:t> I13A </a:t>
            </a:r>
            <a:r>
              <a:rPr lang="es-ES" baseline="0" dirty="0" err="1" smtClean="0"/>
              <a:t>mutant</a:t>
            </a:r>
            <a:r>
              <a:rPr lang="es-ES" baseline="0" dirty="0" smtClean="0"/>
              <a:t> </a:t>
            </a:r>
            <a:r>
              <a:rPr lang="es-ES" baseline="0" dirty="0" err="1" smtClean="0"/>
              <a:t>looses</a:t>
            </a:r>
            <a:r>
              <a:rPr lang="es-ES" baseline="0" dirty="0" smtClean="0"/>
              <a:t> </a:t>
            </a:r>
            <a:r>
              <a:rPr lang="es-ES" baseline="0" dirty="0" err="1" smtClean="0"/>
              <a:t>its</a:t>
            </a:r>
            <a:r>
              <a:rPr lang="es-ES" baseline="0" dirty="0" smtClean="0"/>
              <a:t> </a:t>
            </a:r>
            <a:r>
              <a:rPr lang="es-ES" baseline="0" dirty="0" err="1" smtClean="0"/>
              <a:t>agglutination</a:t>
            </a:r>
            <a:r>
              <a:rPr lang="es-ES" baseline="0" dirty="0" smtClean="0"/>
              <a:t> </a:t>
            </a:r>
            <a:r>
              <a:rPr lang="es-ES" baseline="0" dirty="0" err="1" smtClean="0"/>
              <a:t>ability</a:t>
            </a:r>
            <a:r>
              <a:rPr lang="es-ES" baseline="0" dirty="0" smtClean="0"/>
              <a:t>. </a:t>
            </a:r>
          </a:p>
          <a:p>
            <a:r>
              <a:rPr lang="es-ES" baseline="0" dirty="0" err="1" smtClean="0"/>
              <a:t>We</a:t>
            </a:r>
            <a:r>
              <a:rPr lang="es-ES" baseline="0" dirty="0" smtClean="0"/>
              <a:t> observe </a:t>
            </a:r>
            <a:r>
              <a:rPr lang="es-ES" baseline="0" dirty="0" err="1" smtClean="0"/>
              <a:t>here</a:t>
            </a:r>
            <a:r>
              <a:rPr lang="es-ES" baseline="0" dirty="0" smtClean="0"/>
              <a:t> </a:t>
            </a:r>
            <a:r>
              <a:rPr lang="es-ES" baseline="0" dirty="0" err="1" smtClean="0"/>
              <a:t>how</a:t>
            </a:r>
            <a:r>
              <a:rPr lang="es-ES" baseline="0" dirty="0" smtClean="0"/>
              <a:t> </a:t>
            </a:r>
            <a:r>
              <a:rPr lang="es-ES" baseline="0" dirty="0" err="1" smtClean="0"/>
              <a:t>labelled</a:t>
            </a:r>
            <a:r>
              <a:rPr lang="es-ES" baseline="0" dirty="0" smtClean="0"/>
              <a:t> </a:t>
            </a:r>
            <a:r>
              <a:rPr lang="es-ES" baseline="0" dirty="0" err="1" smtClean="0"/>
              <a:t>cells</a:t>
            </a:r>
            <a:r>
              <a:rPr lang="es-ES" baseline="0" dirty="0" smtClean="0"/>
              <a:t> </a:t>
            </a:r>
            <a:r>
              <a:rPr lang="es-ES" baseline="0" dirty="0" err="1" smtClean="0"/>
              <a:t>colocalize</a:t>
            </a:r>
            <a:r>
              <a:rPr lang="es-ES" baseline="0" dirty="0" smtClean="0"/>
              <a:t> </a:t>
            </a:r>
            <a:r>
              <a:rPr lang="es-ES" baseline="0" dirty="0" err="1" smtClean="0"/>
              <a:t>with</a:t>
            </a:r>
            <a:r>
              <a:rPr lang="es-ES" baseline="0" dirty="0" smtClean="0"/>
              <a:t> </a:t>
            </a:r>
            <a:r>
              <a:rPr lang="es-ES" baseline="0" dirty="0" err="1" smtClean="0"/>
              <a:t>labelled</a:t>
            </a:r>
            <a:r>
              <a:rPr lang="es-ES" baseline="0" dirty="0" smtClean="0"/>
              <a:t> </a:t>
            </a:r>
            <a:r>
              <a:rPr lang="es-ES" baseline="0" dirty="0" err="1" smtClean="0"/>
              <a:t>protein</a:t>
            </a:r>
            <a:endParaRPr lang="en-GB" dirty="0"/>
          </a:p>
        </p:txBody>
      </p:sp>
      <p:sp>
        <p:nvSpPr>
          <p:cNvPr id="4" name="Contenidor de número de diapositiva 3"/>
          <p:cNvSpPr>
            <a:spLocks noGrp="1"/>
          </p:cNvSpPr>
          <p:nvPr>
            <p:ph type="sldNum" sz="quarter" idx="10"/>
          </p:nvPr>
        </p:nvSpPr>
        <p:spPr/>
        <p:txBody>
          <a:bodyPr/>
          <a:lstStyle/>
          <a:p>
            <a:fld id="{27D1458B-6F09-47D2-8DDB-EA055600CF4A}" type="slidenum">
              <a:rPr lang="en-GB" smtClean="0"/>
              <a:pPr/>
              <a:t>18</a:t>
            </a:fld>
            <a:endParaRPr lang="en-GB"/>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normAutofit/>
          </a:bodyPr>
          <a:lstStyle/>
          <a:p>
            <a:r>
              <a:rPr lang="es-ES" baseline="0" dirty="0" err="1" smtClean="0"/>
              <a:t>We</a:t>
            </a:r>
            <a:r>
              <a:rPr lang="es-ES" baseline="0" dirty="0" smtClean="0"/>
              <a:t> show </a:t>
            </a:r>
            <a:r>
              <a:rPr lang="es-ES" baseline="0" dirty="0" err="1" smtClean="0"/>
              <a:t>here</a:t>
            </a:r>
            <a:r>
              <a:rPr lang="es-ES" baseline="0" dirty="0" smtClean="0"/>
              <a:t> </a:t>
            </a:r>
            <a:r>
              <a:rPr lang="es-ES" baseline="0" dirty="0" err="1" smtClean="0"/>
              <a:t>the</a:t>
            </a:r>
            <a:r>
              <a:rPr lang="es-ES" baseline="0" dirty="0" smtClean="0"/>
              <a:t> </a:t>
            </a:r>
            <a:r>
              <a:rPr lang="es-ES" baseline="0" dirty="0" err="1" smtClean="0"/>
              <a:t>first</a:t>
            </a:r>
            <a:r>
              <a:rPr lang="es-ES" baseline="0" dirty="0" smtClean="0"/>
              <a:t> </a:t>
            </a:r>
            <a:r>
              <a:rPr lang="es-ES" baseline="0" dirty="0" err="1" smtClean="0"/>
              <a:t>protein</a:t>
            </a:r>
            <a:r>
              <a:rPr lang="es-ES" baseline="0" dirty="0" smtClean="0"/>
              <a:t> alfa </a:t>
            </a:r>
            <a:r>
              <a:rPr lang="es-ES" baseline="0" dirty="0" err="1" smtClean="0"/>
              <a:t>helix</a:t>
            </a:r>
            <a:r>
              <a:rPr lang="es-ES" baseline="0" dirty="0" smtClean="0"/>
              <a:t> </a:t>
            </a:r>
            <a:r>
              <a:rPr lang="es-ES" baseline="0" dirty="0" err="1" smtClean="0"/>
              <a:t>essential</a:t>
            </a:r>
            <a:r>
              <a:rPr lang="es-ES" baseline="0" dirty="0" smtClean="0"/>
              <a:t> </a:t>
            </a:r>
            <a:r>
              <a:rPr lang="es-ES" baseline="0" dirty="0" err="1" smtClean="0"/>
              <a:t>for</a:t>
            </a:r>
            <a:r>
              <a:rPr lang="es-ES" baseline="0" dirty="0" smtClean="0"/>
              <a:t> </a:t>
            </a:r>
            <a:r>
              <a:rPr lang="es-ES" baseline="0" dirty="0" err="1" smtClean="0"/>
              <a:t>the</a:t>
            </a:r>
            <a:r>
              <a:rPr lang="es-ES" baseline="0" dirty="0" smtClean="0"/>
              <a:t> </a:t>
            </a:r>
            <a:r>
              <a:rPr lang="es-ES" baseline="0" dirty="0" err="1" smtClean="0"/>
              <a:t>aggregation</a:t>
            </a:r>
            <a:r>
              <a:rPr lang="es-ES" baseline="0" dirty="0" smtClean="0"/>
              <a:t> </a:t>
            </a:r>
            <a:r>
              <a:rPr lang="es-ES" baseline="0" dirty="0" err="1" smtClean="0"/>
              <a:t>activity</a:t>
            </a:r>
            <a:r>
              <a:rPr lang="es-ES" baseline="0" dirty="0" smtClean="0"/>
              <a:t>, </a:t>
            </a:r>
          </a:p>
          <a:p>
            <a:r>
              <a:rPr lang="es-ES" baseline="0" dirty="0" err="1" smtClean="0"/>
              <a:t>But</a:t>
            </a:r>
            <a:r>
              <a:rPr lang="es-ES" baseline="0" dirty="0" smtClean="0"/>
              <a:t> </a:t>
            </a:r>
            <a:r>
              <a:rPr lang="es-ES" baseline="0" dirty="0" err="1" smtClean="0"/>
              <a:t>this</a:t>
            </a:r>
            <a:r>
              <a:rPr lang="es-ES" baseline="0" dirty="0" smtClean="0"/>
              <a:t> </a:t>
            </a:r>
            <a:r>
              <a:rPr lang="es-ES" baseline="0" dirty="0" err="1" smtClean="0"/>
              <a:t>is</a:t>
            </a:r>
            <a:r>
              <a:rPr lang="es-ES" baseline="0" dirty="0" smtClean="0"/>
              <a:t> </a:t>
            </a:r>
            <a:r>
              <a:rPr lang="es-ES" baseline="0" dirty="0" err="1" smtClean="0"/>
              <a:t>not</a:t>
            </a:r>
            <a:r>
              <a:rPr lang="es-ES" baseline="0" dirty="0" smtClean="0"/>
              <a:t> </a:t>
            </a:r>
            <a:r>
              <a:rPr lang="es-ES" baseline="0" dirty="0" err="1" smtClean="0"/>
              <a:t>the</a:t>
            </a:r>
            <a:r>
              <a:rPr lang="es-ES" baseline="0" dirty="0" smtClean="0"/>
              <a:t> </a:t>
            </a:r>
            <a:r>
              <a:rPr lang="es-ES" baseline="0" dirty="0" err="1" smtClean="0"/>
              <a:t>whole</a:t>
            </a:r>
            <a:r>
              <a:rPr lang="es-ES" baseline="0" dirty="0" smtClean="0"/>
              <a:t> </a:t>
            </a:r>
            <a:r>
              <a:rPr lang="es-ES" baseline="0" dirty="0" err="1" smtClean="0"/>
              <a:t>story</a:t>
            </a:r>
            <a:r>
              <a:rPr lang="es-ES" baseline="0" dirty="0" smtClean="0"/>
              <a:t>: </a:t>
            </a:r>
            <a:r>
              <a:rPr lang="es-ES" baseline="0" dirty="0" err="1" smtClean="0"/>
              <a:t>structural</a:t>
            </a:r>
            <a:r>
              <a:rPr lang="es-ES" baseline="0" dirty="0" smtClean="0"/>
              <a:t> </a:t>
            </a:r>
            <a:r>
              <a:rPr lang="es-ES" baseline="0" dirty="0" err="1" smtClean="0"/>
              <a:t>analysis</a:t>
            </a:r>
            <a:r>
              <a:rPr lang="es-ES" baseline="0" dirty="0" smtClean="0"/>
              <a:t> </a:t>
            </a:r>
            <a:r>
              <a:rPr lang="es-ES" baseline="0" dirty="0" err="1" smtClean="0"/>
              <a:t>identified</a:t>
            </a:r>
            <a:r>
              <a:rPr lang="es-ES" baseline="0" dirty="0" smtClean="0"/>
              <a:t> at </a:t>
            </a:r>
            <a:r>
              <a:rPr lang="es-ES" baseline="0" dirty="0" err="1" smtClean="0"/>
              <a:t>the</a:t>
            </a:r>
            <a:r>
              <a:rPr lang="es-ES" baseline="0" dirty="0" smtClean="0"/>
              <a:t> </a:t>
            </a:r>
            <a:r>
              <a:rPr lang="es-ES" baseline="0" dirty="0" err="1" smtClean="0"/>
              <a:t>protein</a:t>
            </a:r>
            <a:r>
              <a:rPr lang="es-ES" baseline="0" dirty="0" smtClean="0"/>
              <a:t> </a:t>
            </a:r>
            <a:r>
              <a:rPr lang="es-ES" baseline="0" dirty="0" err="1" smtClean="0"/>
              <a:t>second</a:t>
            </a:r>
            <a:r>
              <a:rPr lang="es-ES" baseline="0" dirty="0" smtClean="0"/>
              <a:t> alfa </a:t>
            </a:r>
            <a:r>
              <a:rPr lang="es-ES" baseline="0" dirty="0" err="1" smtClean="0"/>
              <a:t>helix</a:t>
            </a:r>
            <a:r>
              <a:rPr lang="es-ES" baseline="0" dirty="0" smtClean="0"/>
              <a:t> </a:t>
            </a:r>
            <a:r>
              <a:rPr lang="es-ES" baseline="0" dirty="0" err="1" smtClean="0"/>
              <a:t>an</a:t>
            </a:r>
            <a:r>
              <a:rPr lang="es-ES" baseline="0" dirty="0" smtClean="0"/>
              <a:t> </a:t>
            </a:r>
            <a:r>
              <a:rPr lang="es-ES" baseline="0" dirty="0" err="1" smtClean="0"/>
              <a:t>interacting</a:t>
            </a:r>
            <a:r>
              <a:rPr lang="es-ES" baseline="0" dirty="0" smtClean="0"/>
              <a:t> </a:t>
            </a:r>
            <a:r>
              <a:rPr lang="es-ES" baseline="0" dirty="0" err="1" smtClean="0"/>
              <a:t>domain</a:t>
            </a:r>
            <a:r>
              <a:rPr lang="es-ES" baseline="0" dirty="0" smtClean="0"/>
              <a:t> </a:t>
            </a:r>
            <a:r>
              <a:rPr lang="es-ES" baseline="0" dirty="0" err="1" smtClean="0"/>
              <a:t>for</a:t>
            </a:r>
            <a:r>
              <a:rPr lang="es-ES" baseline="0" dirty="0" smtClean="0"/>
              <a:t> </a:t>
            </a:r>
            <a:r>
              <a:rPr lang="es-ES" baseline="0" dirty="0" err="1" smtClean="0"/>
              <a:t>heterosaccharides</a:t>
            </a:r>
            <a:r>
              <a:rPr lang="es-ES" baseline="0" dirty="0" smtClean="0"/>
              <a:t>, </a:t>
            </a:r>
            <a:r>
              <a:rPr lang="es-ES" baseline="0" dirty="0" err="1" smtClean="0"/>
              <a:t>which</a:t>
            </a:r>
            <a:r>
              <a:rPr lang="es-ES" baseline="0" dirty="0" smtClean="0"/>
              <a:t> </a:t>
            </a:r>
            <a:r>
              <a:rPr lang="es-ES" baseline="0" dirty="0" err="1" smtClean="0"/>
              <a:t>would</a:t>
            </a:r>
            <a:r>
              <a:rPr lang="es-ES" baseline="0" dirty="0" smtClean="0"/>
              <a:t> </a:t>
            </a:r>
            <a:r>
              <a:rPr lang="es-ES" baseline="0" dirty="0" err="1" smtClean="0"/>
              <a:t>explain</a:t>
            </a:r>
            <a:r>
              <a:rPr lang="es-ES" baseline="0" dirty="0" smtClean="0"/>
              <a:t> </a:t>
            </a:r>
            <a:r>
              <a:rPr lang="es-ES" baseline="0" dirty="0" err="1" smtClean="0"/>
              <a:t>the</a:t>
            </a:r>
            <a:r>
              <a:rPr lang="es-ES" baseline="0" dirty="0" smtClean="0"/>
              <a:t> </a:t>
            </a:r>
            <a:r>
              <a:rPr lang="es-ES" baseline="0" dirty="0" err="1" smtClean="0"/>
              <a:t>protein</a:t>
            </a:r>
            <a:r>
              <a:rPr lang="es-ES" baseline="0" dirty="0" smtClean="0"/>
              <a:t> </a:t>
            </a:r>
            <a:r>
              <a:rPr lang="es-ES" baseline="0" dirty="0" err="1" smtClean="0"/>
              <a:t>high</a:t>
            </a:r>
            <a:r>
              <a:rPr lang="es-ES" baseline="0" dirty="0" smtClean="0"/>
              <a:t> </a:t>
            </a:r>
            <a:r>
              <a:rPr lang="es-ES" baseline="0" dirty="0" err="1" smtClean="0"/>
              <a:t>affinity</a:t>
            </a:r>
            <a:r>
              <a:rPr lang="es-ES" baseline="0" dirty="0" smtClean="0"/>
              <a:t> </a:t>
            </a:r>
            <a:r>
              <a:rPr lang="es-ES" baseline="0" dirty="0" err="1" smtClean="0"/>
              <a:t>for</a:t>
            </a:r>
            <a:r>
              <a:rPr lang="es-ES" baseline="0" dirty="0" smtClean="0"/>
              <a:t> bacteria </a:t>
            </a:r>
            <a:r>
              <a:rPr lang="es-ES" baseline="0" dirty="0" err="1" smtClean="0"/>
              <a:t>wall</a:t>
            </a:r>
            <a:r>
              <a:rPr lang="es-ES" baseline="0" dirty="0" smtClean="0"/>
              <a:t> </a:t>
            </a:r>
            <a:r>
              <a:rPr lang="es-ES" baseline="0" dirty="0" err="1" smtClean="0"/>
              <a:t>suface</a:t>
            </a:r>
            <a:r>
              <a:rPr lang="es-ES" baseline="0" dirty="0" smtClean="0"/>
              <a:t>. In particular, </a:t>
            </a:r>
            <a:r>
              <a:rPr lang="es-ES" baseline="0" dirty="0" err="1" smtClean="0"/>
              <a:t>there</a:t>
            </a:r>
            <a:r>
              <a:rPr lang="es-ES" baseline="0" dirty="0" smtClean="0"/>
              <a:t> </a:t>
            </a:r>
            <a:r>
              <a:rPr lang="es-ES" baseline="0" dirty="0" err="1" smtClean="0"/>
              <a:t>is</a:t>
            </a:r>
            <a:r>
              <a:rPr lang="es-ES" baseline="0" dirty="0" smtClean="0"/>
              <a:t> a </a:t>
            </a:r>
            <a:r>
              <a:rPr lang="es-ES" baseline="0" dirty="0" err="1" smtClean="0"/>
              <a:t>specific</a:t>
            </a:r>
            <a:r>
              <a:rPr lang="es-ES" baseline="0" dirty="0" smtClean="0"/>
              <a:t> TAG </a:t>
            </a:r>
            <a:r>
              <a:rPr lang="es-ES" baseline="0" dirty="0" err="1" smtClean="0"/>
              <a:t>sequence</a:t>
            </a:r>
            <a:r>
              <a:rPr lang="es-ES" baseline="0" dirty="0" smtClean="0"/>
              <a:t> </a:t>
            </a:r>
            <a:r>
              <a:rPr lang="es-ES" baseline="0" dirty="0" err="1" smtClean="0"/>
              <a:t>involved</a:t>
            </a:r>
            <a:r>
              <a:rPr lang="es-ES" baseline="0" dirty="0" smtClean="0"/>
              <a:t> in ECP </a:t>
            </a:r>
            <a:r>
              <a:rPr lang="es-ES" baseline="0" dirty="0" err="1" smtClean="0"/>
              <a:t>binding</a:t>
            </a:r>
            <a:r>
              <a:rPr lang="es-ES" baseline="0" dirty="0" smtClean="0"/>
              <a:t> </a:t>
            </a:r>
            <a:r>
              <a:rPr lang="es-ES" baseline="0" dirty="0" err="1" smtClean="0"/>
              <a:t>to</a:t>
            </a:r>
            <a:r>
              <a:rPr lang="es-ES" baseline="0" dirty="0" smtClean="0"/>
              <a:t> </a:t>
            </a:r>
            <a:r>
              <a:rPr lang="es-ES" baseline="0" dirty="0" err="1" smtClean="0"/>
              <a:t>sugar</a:t>
            </a:r>
            <a:r>
              <a:rPr lang="es-ES" baseline="0" dirty="0" smtClean="0"/>
              <a:t> </a:t>
            </a:r>
            <a:r>
              <a:rPr lang="es-ES" baseline="0" dirty="0" err="1" smtClean="0"/>
              <a:t>derivative</a:t>
            </a:r>
            <a:r>
              <a:rPr lang="es-ES" baseline="0" dirty="0" smtClean="0"/>
              <a:t> </a:t>
            </a:r>
            <a:r>
              <a:rPr lang="es-ES" baseline="0" dirty="0" err="1" smtClean="0"/>
              <a:t>molecules</a:t>
            </a:r>
            <a:r>
              <a:rPr lang="es-ES" baseline="0" dirty="0" smtClean="0"/>
              <a:t>. </a:t>
            </a:r>
            <a:r>
              <a:rPr lang="es-ES" baseline="0" dirty="0" err="1" smtClean="0"/>
              <a:t>Peptide</a:t>
            </a:r>
            <a:r>
              <a:rPr lang="es-ES" baseline="0" dirty="0" smtClean="0"/>
              <a:t> </a:t>
            </a:r>
            <a:r>
              <a:rPr lang="es-ES" baseline="0" dirty="0" err="1" smtClean="0"/>
              <a:t>synthesis</a:t>
            </a:r>
            <a:r>
              <a:rPr lang="es-ES" baseline="0" dirty="0" smtClean="0"/>
              <a:t> and </a:t>
            </a:r>
            <a:r>
              <a:rPr lang="es-ES" baseline="0" dirty="0" err="1" smtClean="0"/>
              <a:t>site</a:t>
            </a:r>
            <a:r>
              <a:rPr lang="es-ES" baseline="0" dirty="0" smtClean="0"/>
              <a:t> </a:t>
            </a:r>
            <a:r>
              <a:rPr lang="es-ES" baseline="0" dirty="0" err="1" smtClean="0"/>
              <a:t>directed</a:t>
            </a:r>
            <a:r>
              <a:rPr lang="es-ES" baseline="0" dirty="0" smtClean="0"/>
              <a:t> </a:t>
            </a:r>
            <a:r>
              <a:rPr lang="es-ES" baseline="0" dirty="0" err="1" smtClean="0"/>
              <a:t>mutagenesis</a:t>
            </a:r>
            <a:r>
              <a:rPr lang="es-ES" baseline="0" dirty="0" smtClean="0"/>
              <a:t> </a:t>
            </a:r>
            <a:r>
              <a:rPr lang="es-ES" baseline="0" dirty="0" err="1" smtClean="0"/>
              <a:t>confirmed</a:t>
            </a:r>
            <a:r>
              <a:rPr lang="es-ES" baseline="0" dirty="0" smtClean="0"/>
              <a:t> </a:t>
            </a:r>
            <a:r>
              <a:rPr lang="es-ES" baseline="0" dirty="0" err="1" smtClean="0"/>
              <a:t>that</a:t>
            </a:r>
            <a:r>
              <a:rPr lang="es-ES" baseline="0" dirty="0" smtClean="0"/>
              <a:t> </a:t>
            </a:r>
            <a:r>
              <a:rPr lang="es-ES" baseline="0" dirty="0" err="1" smtClean="0"/>
              <a:t>residues</a:t>
            </a:r>
            <a:r>
              <a:rPr lang="es-ES" baseline="0" dirty="0" smtClean="0"/>
              <a:t> </a:t>
            </a:r>
            <a:r>
              <a:rPr lang="es-ES" baseline="0" dirty="0" err="1" smtClean="0"/>
              <a:t>spanning</a:t>
            </a:r>
            <a:r>
              <a:rPr lang="es-ES" baseline="0" dirty="0" smtClean="0"/>
              <a:t> </a:t>
            </a:r>
            <a:r>
              <a:rPr lang="es-ES" baseline="0" dirty="0" err="1" smtClean="0"/>
              <a:t>from</a:t>
            </a:r>
            <a:r>
              <a:rPr lang="es-ES" baseline="0" dirty="0" smtClean="0"/>
              <a:t> Tyr33 </a:t>
            </a:r>
            <a:r>
              <a:rPr lang="es-ES" baseline="0" dirty="0" err="1" smtClean="0"/>
              <a:t>to</a:t>
            </a:r>
            <a:r>
              <a:rPr lang="es-ES" baseline="0" dirty="0" smtClean="0"/>
              <a:t> Lys38 are </a:t>
            </a:r>
            <a:r>
              <a:rPr lang="es-ES" baseline="0" dirty="0" err="1" smtClean="0"/>
              <a:t>directly</a:t>
            </a:r>
            <a:r>
              <a:rPr lang="es-ES" baseline="0" dirty="0" smtClean="0"/>
              <a:t> </a:t>
            </a:r>
            <a:r>
              <a:rPr lang="es-ES" baseline="0" dirty="0" err="1" smtClean="0"/>
              <a:t>involved</a:t>
            </a:r>
            <a:r>
              <a:rPr lang="es-ES" baseline="0" dirty="0" smtClean="0"/>
              <a:t> in </a:t>
            </a:r>
            <a:r>
              <a:rPr lang="es-ES" baseline="0" dirty="0" err="1" smtClean="0"/>
              <a:t>the</a:t>
            </a:r>
            <a:r>
              <a:rPr lang="es-ES" baseline="0" dirty="0" smtClean="0"/>
              <a:t> </a:t>
            </a:r>
            <a:r>
              <a:rPr lang="es-ES" baseline="0" dirty="0" err="1" smtClean="0"/>
              <a:t>protein</a:t>
            </a:r>
            <a:r>
              <a:rPr lang="es-ES" baseline="0" dirty="0" smtClean="0"/>
              <a:t> </a:t>
            </a:r>
            <a:r>
              <a:rPr lang="es-ES" baseline="0" dirty="0" err="1" smtClean="0"/>
              <a:t>affinity</a:t>
            </a:r>
            <a:r>
              <a:rPr lang="es-ES" baseline="0" dirty="0" smtClean="0"/>
              <a:t> </a:t>
            </a:r>
            <a:r>
              <a:rPr lang="es-ES" baseline="0" dirty="0" err="1" smtClean="0"/>
              <a:t>to</a:t>
            </a:r>
            <a:r>
              <a:rPr lang="es-ES" baseline="0" dirty="0" smtClean="0"/>
              <a:t> </a:t>
            </a:r>
            <a:r>
              <a:rPr lang="es-ES" baseline="0" dirty="0" err="1" smtClean="0"/>
              <a:t>heterosaccharides</a:t>
            </a:r>
            <a:r>
              <a:rPr lang="es-ES" baseline="0" dirty="0" smtClean="0"/>
              <a:t>.</a:t>
            </a:r>
            <a:endParaRPr lang="en-GB" baseline="0" dirty="0" smtClean="0"/>
          </a:p>
        </p:txBody>
      </p:sp>
      <p:sp>
        <p:nvSpPr>
          <p:cNvPr id="4" name="Contenidor de número de diapositiva 3"/>
          <p:cNvSpPr>
            <a:spLocks noGrp="1"/>
          </p:cNvSpPr>
          <p:nvPr>
            <p:ph type="sldNum" sz="quarter" idx="10"/>
          </p:nvPr>
        </p:nvSpPr>
        <p:spPr/>
        <p:txBody>
          <a:bodyPr/>
          <a:lstStyle/>
          <a:p>
            <a:fld id="{27D1458B-6F09-47D2-8DDB-EA055600CF4A}" type="slidenum">
              <a:rPr lang="en-GB" smtClean="0"/>
              <a:pPr/>
              <a:t>19</a:t>
            </a:fld>
            <a:endParaRPr lang="en-GB"/>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a:noFill/>
          <a:ln/>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dirty="0" err="1" smtClean="0"/>
              <a:t>Rnase</a:t>
            </a:r>
            <a:r>
              <a:rPr lang="es-ES" dirty="0" smtClean="0"/>
              <a:t> 3 </a:t>
            </a:r>
            <a:r>
              <a:rPr lang="es-ES" dirty="0" err="1" smtClean="0"/>
              <a:t>binds</a:t>
            </a:r>
            <a:r>
              <a:rPr lang="es-ES" dirty="0" smtClean="0"/>
              <a:t> </a:t>
            </a:r>
            <a:r>
              <a:rPr lang="es-ES" dirty="0" err="1" smtClean="0"/>
              <a:t>with</a:t>
            </a:r>
            <a:r>
              <a:rPr lang="es-ES" dirty="0" smtClean="0"/>
              <a:t> </a:t>
            </a:r>
            <a:r>
              <a:rPr lang="es-ES" dirty="0" err="1" smtClean="0"/>
              <a:t>high</a:t>
            </a:r>
            <a:r>
              <a:rPr lang="es-ES" dirty="0" smtClean="0"/>
              <a:t> </a:t>
            </a:r>
            <a:r>
              <a:rPr lang="es-ES" dirty="0" err="1" smtClean="0"/>
              <a:t>affinity</a:t>
            </a:r>
            <a:r>
              <a:rPr lang="es-ES" dirty="0" smtClean="0"/>
              <a:t> </a:t>
            </a:r>
            <a:r>
              <a:rPr lang="es-ES" dirty="0" err="1" smtClean="0"/>
              <a:t>to</a:t>
            </a:r>
            <a:r>
              <a:rPr lang="es-ES" dirty="0" smtClean="0"/>
              <a:t> LPS </a:t>
            </a:r>
            <a:r>
              <a:rPr lang="es-ES" dirty="0" err="1" smtClean="0"/>
              <a:t>exposed</a:t>
            </a:r>
            <a:r>
              <a:rPr lang="es-ES" dirty="0" smtClean="0"/>
              <a:t> at </a:t>
            </a:r>
            <a:r>
              <a:rPr lang="es-ES" dirty="0" err="1" smtClean="0"/>
              <a:t>the</a:t>
            </a:r>
            <a:r>
              <a:rPr lang="es-ES" dirty="0" smtClean="0"/>
              <a:t> </a:t>
            </a:r>
            <a:r>
              <a:rPr lang="es-ES" dirty="0" err="1" smtClean="0"/>
              <a:t>Gram</a:t>
            </a:r>
            <a:r>
              <a:rPr lang="es-ES" dirty="0" smtClean="0"/>
              <a:t> </a:t>
            </a:r>
            <a:r>
              <a:rPr lang="es-ES" dirty="0" err="1" smtClean="0"/>
              <a:t>negative</a:t>
            </a:r>
            <a:r>
              <a:rPr lang="es-ES" dirty="0" smtClean="0"/>
              <a:t> </a:t>
            </a:r>
            <a:r>
              <a:rPr lang="es-ES" dirty="0" err="1" smtClean="0"/>
              <a:t>outer</a:t>
            </a:r>
            <a:r>
              <a:rPr lang="es-ES" dirty="0" smtClean="0"/>
              <a:t> </a:t>
            </a:r>
            <a:r>
              <a:rPr lang="es-ES" dirty="0" err="1" smtClean="0"/>
              <a:t>membrane</a:t>
            </a:r>
            <a:r>
              <a:rPr lang="es-ES" dirty="0" smtClean="0"/>
              <a:t>, </a:t>
            </a:r>
            <a:r>
              <a:rPr lang="ca-ES" dirty="0" smtClean="0"/>
              <a:t>as </a:t>
            </a:r>
            <a:r>
              <a:rPr lang="ca-ES" dirty="0" err="1" smtClean="0"/>
              <a:t>confirmed</a:t>
            </a:r>
            <a:r>
              <a:rPr lang="ca-ES" dirty="0" smtClean="0"/>
              <a:t> </a:t>
            </a:r>
            <a:r>
              <a:rPr lang="ca-ES" dirty="0" err="1" smtClean="0"/>
              <a:t>by</a:t>
            </a:r>
            <a:r>
              <a:rPr lang="ca-ES" dirty="0" smtClean="0"/>
              <a:t> </a:t>
            </a:r>
            <a:r>
              <a:rPr lang="ca-ES" dirty="0" err="1" smtClean="0"/>
              <a:t>using</a:t>
            </a:r>
            <a:r>
              <a:rPr lang="ca-ES" dirty="0" smtClean="0"/>
              <a:t> a </a:t>
            </a:r>
            <a:r>
              <a:rPr lang="ca-ES" dirty="0" err="1" smtClean="0"/>
              <a:t>battery</a:t>
            </a:r>
            <a:r>
              <a:rPr lang="ca-ES" dirty="0" smtClean="0"/>
              <a:t> of E. Coli </a:t>
            </a:r>
            <a:r>
              <a:rPr lang="ca-ES" dirty="0" err="1" smtClean="0"/>
              <a:t>defective</a:t>
            </a:r>
            <a:r>
              <a:rPr lang="ca-ES" dirty="0" smtClean="0"/>
              <a:t> </a:t>
            </a:r>
            <a:r>
              <a:rPr lang="ca-ES" dirty="0" err="1" smtClean="0"/>
              <a:t>strains</a:t>
            </a:r>
            <a:r>
              <a:rPr lang="ca-ES" dirty="0" smtClean="0"/>
              <a:t> </a:t>
            </a:r>
            <a:r>
              <a:rPr lang="ca-ES" dirty="0" err="1" smtClean="0"/>
              <a:t>with</a:t>
            </a:r>
            <a:r>
              <a:rPr lang="ca-ES" dirty="0" smtClean="0"/>
              <a:t> </a:t>
            </a:r>
            <a:r>
              <a:rPr lang="ca-ES" dirty="0" err="1" smtClean="0"/>
              <a:t>progressively</a:t>
            </a:r>
            <a:r>
              <a:rPr lang="ca-ES" dirty="0" smtClean="0"/>
              <a:t> </a:t>
            </a:r>
            <a:r>
              <a:rPr lang="ca-ES" dirty="0" err="1" smtClean="0"/>
              <a:t>truncated</a:t>
            </a:r>
            <a:r>
              <a:rPr lang="ca-ES" dirty="0" smtClean="0"/>
              <a:t> LPS. </a:t>
            </a:r>
            <a:endParaRPr lang="es-ES" dirty="0" smtClean="0"/>
          </a:p>
          <a:p>
            <a:r>
              <a:rPr lang="ca-ES" dirty="0" err="1" smtClean="0"/>
              <a:t>We</a:t>
            </a:r>
            <a:r>
              <a:rPr lang="ca-ES" dirty="0" smtClean="0"/>
              <a:t> </a:t>
            </a:r>
            <a:r>
              <a:rPr lang="ca-ES" dirty="0" err="1" smtClean="0"/>
              <a:t>could</a:t>
            </a:r>
            <a:r>
              <a:rPr lang="ca-ES" dirty="0" smtClean="0"/>
              <a:t> </a:t>
            </a:r>
            <a:r>
              <a:rPr lang="ca-ES" dirty="0" err="1" smtClean="0"/>
              <a:t>correlate</a:t>
            </a:r>
            <a:r>
              <a:rPr lang="ca-ES" baseline="0" dirty="0" smtClean="0"/>
              <a:t> </a:t>
            </a:r>
            <a:r>
              <a:rPr lang="ca-ES" baseline="0" dirty="0" err="1" smtClean="0"/>
              <a:t>the</a:t>
            </a:r>
            <a:r>
              <a:rPr lang="ca-ES" baseline="0" dirty="0" smtClean="0"/>
              <a:t> </a:t>
            </a:r>
            <a:r>
              <a:rPr lang="ca-ES" baseline="0" dirty="0" err="1" smtClean="0"/>
              <a:t>protein</a:t>
            </a:r>
            <a:r>
              <a:rPr lang="ca-ES" baseline="0" dirty="0" smtClean="0"/>
              <a:t> </a:t>
            </a:r>
            <a:r>
              <a:rPr lang="ca-ES" baseline="0" dirty="0" err="1" smtClean="0"/>
              <a:t>binding</a:t>
            </a:r>
            <a:r>
              <a:rPr lang="ca-ES" baseline="0" dirty="0" smtClean="0"/>
              <a:t> to </a:t>
            </a:r>
            <a:r>
              <a:rPr lang="ca-ES" baseline="0" dirty="0" err="1" smtClean="0"/>
              <a:t>the</a:t>
            </a:r>
            <a:r>
              <a:rPr lang="ca-ES" baseline="0" dirty="0" smtClean="0"/>
              <a:t> </a:t>
            </a:r>
            <a:r>
              <a:rPr lang="ca-ES" baseline="0" dirty="0" err="1" smtClean="0"/>
              <a:t>bacteria</a:t>
            </a:r>
            <a:r>
              <a:rPr lang="ca-ES" baseline="0" dirty="0" smtClean="0"/>
              <a:t> LPS </a:t>
            </a:r>
            <a:r>
              <a:rPr lang="ca-ES" baseline="0" dirty="0" err="1" smtClean="0"/>
              <a:t>structrure</a:t>
            </a:r>
            <a:r>
              <a:rPr lang="ca-ES" baseline="0" dirty="0" smtClean="0"/>
              <a:t>. ECP shows a </a:t>
            </a:r>
            <a:r>
              <a:rPr lang="ca-ES" baseline="0" dirty="0" err="1" smtClean="0"/>
              <a:t>progressive</a:t>
            </a:r>
            <a:r>
              <a:rPr lang="ca-ES" baseline="0" dirty="0" smtClean="0"/>
              <a:t> </a:t>
            </a:r>
            <a:r>
              <a:rPr lang="ca-ES" baseline="0" dirty="0" err="1" smtClean="0"/>
              <a:t>reduction</a:t>
            </a:r>
            <a:r>
              <a:rPr lang="ca-ES" baseline="0" dirty="0" smtClean="0"/>
              <a:t> of </a:t>
            </a:r>
            <a:r>
              <a:rPr lang="ca-ES" baseline="0" dirty="0" err="1" smtClean="0"/>
              <a:t>its</a:t>
            </a:r>
            <a:r>
              <a:rPr lang="ca-ES" baseline="0" dirty="0" smtClean="0"/>
              <a:t> </a:t>
            </a:r>
            <a:r>
              <a:rPr lang="ca-ES" baseline="0" dirty="0" err="1" smtClean="0"/>
              <a:t>antimicrobial</a:t>
            </a:r>
            <a:r>
              <a:rPr lang="ca-ES" baseline="0" dirty="0" smtClean="0"/>
              <a:t> </a:t>
            </a:r>
            <a:r>
              <a:rPr lang="ca-ES" baseline="0" dirty="0" err="1" smtClean="0"/>
              <a:t>activity</a:t>
            </a:r>
            <a:r>
              <a:rPr lang="ca-ES" baseline="0" dirty="0" smtClean="0"/>
              <a:t> as </a:t>
            </a:r>
            <a:r>
              <a:rPr lang="ca-ES" baseline="0" dirty="0" err="1" smtClean="0"/>
              <a:t>the</a:t>
            </a:r>
            <a:r>
              <a:rPr lang="ca-ES" baseline="0" dirty="0" smtClean="0"/>
              <a:t> LPS </a:t>
            </a:r>
            <a:r>
              <a:rPr lang="ca-ES" baseline="0" dirty="0" err="1" smtClean="0"/>
              <a:t>structure</a:t>
            </a:r>
            <a:r>
              <a:rPr lang="ca-ES" baseline="0" dirty="0" smtClean="0"/>
              <a:t> is </a:t>
            </a:r>
            <a:r>
              <a:rPr lang="ca-ES" baseline="0" dirty="0" err="1" smtClean="0"/>
              <a:t>shortened</a:t>
            </a:r>
            <a:r>
              <a:rPr lang="ca-ES" baseline="0" dirty="0" smtClean="0"/>
              <a:t>. </a:t>
            </a:r>
            <a:r>
              <a:rPr lang="ca-ES" baseline="0" dirty="0" err="1" smtClean="0"/>
              <a:t>Bacteria</a:t>
            </a:r>
            <a:r>
              <a:rPr lang="ca-ES" baseline="0" dirty="0" smtClean="0"/>
              <a:t> </a:t>
            </a:r>
            <a:r>
              <a:rPr lang="ca-ES" baseline="0" dirty="0" err="1" smtClean="0"/>
              <a:t>agglutination</a:t>
            </a:r>
            <a:r>
              <a:rPr lang="ca-ES" baseline="0" dirty="0" smtClean="0"/>
              <a:t> is </a:t>
            </a:r>
            <a:r>
              <a:rPr lang="ca-ES" baseline="0" dirty="0" err="1" smtClean="0"/>
              <a:t>also</a:t>
            </a:r>
            <a:r>
              <a:rPr lang="ca-ES" baseline="0" dirty="0" smtClean="0"/>
              <a:t> </a:t>
            </a:r>
            <a:r>
              <a:rPr lang="ca-ES" baseline="0" dirty="0" err="1" smtClean="0"/>
              <a:t>dependant</a:t>
            </a:r>
            <a:r>
              <a:rPr lang="ca-ES" baseline="0" dirty="0" smtClean="0"/>
              <a:t> on </a:t>
            </a:r>
            <a:r>
              <a:rPr lang="ca-ES" baseline="0" dirty="0" err="1" smtClean="0"/>
              <a:t>the</a:t>
            </a:r>
            <a:r>
              <a:rPr lang="ca-ES" baseline="0" dirty="0" smtClean="0"/>
              <a:t> LPS and no </a:t>
            </a:r>
            <a:r>
              <a:rPr lang="ca-ES" baseline="0" dirty="0" err="1" smtClean="0"/>
              <a:t>aggltuination</a:t>
            </a:r>
            <a:r>
              <a:rPr lang="ca-ES" baseline="0" dirty="0" smtClean="0"/>
              <a:t> is </a:t>
            </a:r>
            <a:r>
              <a:rPr lang="ca-ES" baseline="0" dirty="0" err="1" smtClean="0"/>
              <a:t>observed</a:t>
            </a:r>
            <a:r>
              <a:rPr lang="ca-ES" baseline="0" dirty="0" smtClean="0"/>
              <a:t> for </a:t>
            </a:r>
            <a:r>
              <a:rPr lang="ca-ES" baseline="0" dirty="0" err="1" smtClean="0"/>
              <a:t>the</a:t>
            </a:r>
            <a:r>
              <a:rPr lang="ca-ES" baseline="0" dirty="0" smtClean="0"/>
              <a:t> </a:t>
            </a:r>
            <a:r>
              <a:rPr lang="en-GB" dirty="0" smtClean="0"/>
              <a:t>D21f2 strain.</a:t>
            </a:r>
          </a:p>
          <a:p>
            <a:r>
              <a:rPr lang="es-ES" dirty="0" smtClean="0"/>
              <a:t>[LPS</a:t>
            </a:r>
            <a:r>
              <a:rPr lang="es-ES" baseline="0" dirty="0" smtClean="0"/>
              <a:t> are </a:t>
            </a:r>
            <a:r>
              <a:rPr lang="es-ES" baseline="0" dirty="0" err="1" smtClean="0"/>
              <a:t>glicolipids</a:t>
            </a:r>
            <a:r>
              <a:rPr lang="es-ES" baseline="0" dirty="0" smtClean="0"/>
              <a:t> </a:t>
            </a:r>
            <a:r>
              <a:rPr lang="es-ES" baseline="0" dirty="0" err="1" smtClean="0"/>
              <a:t>showing</a:t>
            </a:r>
            <a:r>
              <a:rPr lang="es-ES" baseline="0" dirty="0" smtClean="0"/>
              <a:t> a </a:t>
            </a:r>
            <a:r>
              <a:rPr lang="es-ES" baseline="0" dirty="0" err="1" smtClean="0"/>
              <a:t>lipidic</a:t>
            </a:r>
            <a:r>
              <a:rPr lang="es-ES" baseline="0" dirty="0" smtClean="0"/>
              <a:t> </a:t>
            </a:r>
            <a:r>
              <a:rPr lang="es-ES" baseline="0" dirty="0" err="1" smtClean="0"/>
              <a:t>portion</a:t>
            </a:r>
            <a:r>
              <a:rPr lang="es-ES" baseline="0" dirty="0" smtClean="0"/>
              <a:t> (</a:t>
            </a:r>
            <a:r>
              <a:rPr lang="es-ES" baseline="0" dirty="0" err="1" smtClean="0"/>
              <a:t>lipid</a:t>
            </a:r>
            <a:r>
              <a:rPr lang="es-ES" baseline="0" dirty="0" smtClean="0"/>
              <a:t> A) and a </a:t>
            </a:r>
            <a:r>
              <a:rPr lang="es-ES" baseline="0" dirty="0" err="1" smtClean="0"/>
              <a:t>chain</a:t>
            </a:r>
            <a:r>
              <a:rPr lang="es-ES" baseline="0" dirty="0" smtClean="0"/>
              <a:t> of </a:t>
            </a:r>
            <a:r>
              <a:rPr lang="es-ES" baseline="0" dirty="0" err="1" smtClean="0"/>
              <a:t>carbohydrates</a:t>
            </a:r>
            <a:r>
              <a:rPr lang="es-ES" baseline="0" dirty="0" smtClean="0"/>
              <a:t>, </a:t>
            </a:r>
            <a:r>
              <a:rPr lang="es-ES" baseline="0" dirty="0" err="1" smtClean="0"/>
              <a:t>fosforilated</a:t>
            </a:r>
            <a:r>
              <a:rPr lang="es-ES" baseline="0" dirty="0" smtClean="0"/>
              <a:t> at </a:t>
            </a:r>
            <a:r>
              <a:rPr lang="es-ES" baseline="0" dirty="0" err="1" smtClean="0"/>
              <a:t>several</a:t>
            </a:r>
            <a:r>
              <a:rPr lang="es-ES" baseline="0" dirty="0" smtClean="0"/>
              <a:t> positions.]</a:t>
            </a:r>
            <a:endParaRPr lang="ca-ES" dirty="0" smtClean="0"/>
          </a:p>
          <a:p>
            <a:endParaRPr lang="es-ES"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a-ES" dirty="0" err="1" smtClean="0"/>
              <a:t>We</a:t>
            </a:r>
            <a:r>
              <a:rPr lang="ca-ES" dirty="0" smtClean="0"/>
              <a:t> </a:t>
            </a:r>
            <a:r>
              <a:rPr lang="ca-ES" dirty="0" err="1" smtClean="0"/>
              <a:t>could</a:t>
            </a:r>
            <a:r>
              <a:rPr lang="ca-ES" dirty="0" smtClean="0"/>
              <a:t> </a:t>
            </a:r>
            <a:r>
              <a:rPr lang="ca-ES" dirty="0" err="1" smtClean="0"/>
              <a:t>then</a:t>
            </a:r>
            <a:r>
              <a:rPr lang="ca-ES" dirty="0" smtClean="0"/>
              <a:t> </a:t>
            </a:r>
            <a:r>
              <a:rPr lang="ca-ES" dirty="0" err="1" smtClean="0"/>
              <a:t>suggest</a:t>
            </a:r>
            <a:r>
              <a:rPr lang="ca-ES" dirty="0" smtClean="0"/>
              <a:t> a model </a:t>
            </a:r>
            <a:r>
              <a:rPr lang="ca-ES" dirty="0" err="1" smtClean="0"/>
              <a:t>where</a:t>
            </a:r>
            <a:r>
              <a:rPr lang="ca-ES" dirty="0" smtClean="0"/>
              <a:t> </a:t>
            </a:r>
            <a:r>
              <a:rPr lang="ca-ES" dirty="0" err="1" smtClean="0"/>
              <a:t>the</a:t>
            </a:r>
            <a:r>
              <a:rPr lang="ca-ES" dirty="0" smtClean="0"/>
              <a:t> </a:t>
            </a:r>
            <a:r>
              <a:rPr lang="ca-ES" dirty="0" err="1" smtClean="0"/>
              <a:t>protein</a:t>
            </a:r>
            <a:r>
              <a:rPr lang="ca-ES" baseline="0" dirty="0" smtClean="0"/>
              <a:t> </a:t>
            </a:r>
            <a:r>
              <a:rPr lang="ca-ES" dirty="0" err="1" smtClean="0"/>
              <a:t>bacteria</a:t>
            </a:r>
            <a:r>
              <a:rPr lang="ca-ES" dirty="0" smtClean="0"/>
              <a:t> </a:t>
            </a:r>
            <a:r>
              <a:rPr lang="ca-ES" dirty="0" err="1" smtClean="0"/>
              <a:t>agglutination</a:t>
            </a:r>
            <a:r>
              <a:rPr lang="ca-ES" dirty="0" smtClean="0"/>
              <a:t>, </a:t>
            </a:r>
            <a:r>
              <a:rPr lang="ca-ES" dirty="0" err="1" smtClean="0"/>
              <a:t>which</a:t>
            </a:r>
            <a:r>
              <a:rPr lang="ca-ES" dirty="0" smtClean="0"/>
              <a:t> is </a:t>
            </a:r>
            <a:r>
              <a:rPr lang="ca-ES" dirty="0" err="1" smtClean="0"/>
              <a:t>specific</a:t>
            </a:r>
            <a:r>
              <a:rPr lang="ca-ES" dirty="0" smtClean="0"/>
              <a:t> for Gram –</a:t>
            </a:r>
            <a:r>
              <a:rPr lang="ca-ES" dirty="0" err="1" smtClean="0"/>
              <a:t>negative</a:t>
            </a:r>
            <a:r>
              <a:rPr lang="ca-ES" dirty="0" smtClean="0"/>
              <a:t> cells </a:t>
            </a:r>
            <a:r>
              <a:rPr lang="ca-ES" dirty="0" err="1" smtClean="0"/>
              <a:t>would</a:t>
            </a:r>
            <a:r>
              <a:rPr lang="ca-ES" dirty="0" smtClean="0"/>
              <a:t> be </a:t>
            </a:r>
            <a:r>
              <a:rPr lang="ca-ES" dirty="0" err="1" smtClean="0"/>
              <a:t>facilitated</a:t>
            </a:r>
            <a:r>
              <a:rPr lang="ca-ES" dirty="0" smtClean="0"/>
              <a:t> </a:t>
            </a:r>
            <a:r>
              <a:rPr lang="ca-ES" dirty="0" err="1" smtClean="0"/>
              <a:t>by</a:t>
            </a:r>
            <a:r>
              <a:rPr lang="ca-ES" dirty="0" smtClean="0"/>
              <a:t> </a:t>
            </a:r>
            <a:r>
              <a:rPr lang="ca-ES" dirty="0" err="1" smtClean="0"/>
              <a:t>its</a:t>
            </a:r>
            <a:r>
              <a:rPr lang="ca-ES" dirty="0" smtClean="0"/>
              <a:t> </a:t>
            </a:r>
            <a:r>
              <a:rPr lang="ca-ES" dirty="0" err="1" smtClean="0"/>
              <a:t>interaction</a:t>
            </a:r>
            <a:r>
              <a:rPr lang="ca-ES" dirty="0" smtClean="0"/>
              <a:t> to </a:t>
            </a:r>
            <a:r>
              <a:rPr lang="ca-ES" dirty="0" err="1" smtClean="0"/>
              <a:t>the</a:t>
            </a:r>
            <a:r>
              <a:rPr lang="ca-ES" dirty="0" smtClean="0"/>
              <a:t> </a:t>
            </a:r>
            <a:r>
              <a:rPr lang="ca-ES" dirty="0" err="1" smtClean="0"/>
              <a:t>lipopolysaccharides</a:t>
            </a:r>
            <a:r>
              <a:rPr lang="ca-ES" dirty="0" smtClean="0"/>
              <a:t>. </a:t>
            </a:r>
            <a:r>
              <a:rPr lang="ca-ES" dirty="0" err="1" smtClean="0"/>
              <a:t>Bacteria</a:t>
            </a:r>
            <a:r>
              <a:rPr lang="ca-ES" dirty="0" smtClean="0"/>
              <a:t> </a:t>
            </a:r>
            <a:r>
              <a:rPr lang="ca-ES" dirty="0" err="1" smtClean="0"/>
              <a:t>agglutination</a:t>
            </a:r>
            <a:r>
              <a:rPr lang="ca-ES" dirty="0" smtClean="0"/>
              <a:t> </a:t>
            </a:r>
            <a:r>
              <a:rPr lang="ca-ES" dirty="0" err="1" smtClean="0"/>
              <a:t>would</a:t>
            </a:r>
            <a:r>
              <a:rPr lang="ca-ES" dirty="0" smtClean="0"/>
              <a:t> </a:t>
            </a:r>
            <a:r>
              <a:rPr lang="ca-ES" dirty="0" err="1" smtClean="0"/>
              <a:t>then</a:t>
            </a:r>
            <a:r>
              <a:rPr lang="ca-ES" dirty="0" smtClean="0"/>
              <a:t> </a:t>
            </a:r>
            <a:r>
              <a:rPr lang="ca-ES" dirty="0" err="1" smtClean="0"/>
              <a:t>trigger</a:t>
            </a:r>
            <a:r>
              <a:rPr lang="ca-ES" dirty="0" smtClean="0"/>
              <a:t> </a:t>
            </a:r>
            <a:r>
              <a:rPr lang="ca-ES" dirty="0" err="1" smtClean="0"/>
              <a:t>the</a:t>
            </a:r>
            <a:r>
              <a:rPr lang="ca-ES" dirty="0" smtClean="0"/>
              <a:t> cell </a:t>
            </a:r>
            <a:r>
              <a:rPr lang="ca-ES" dirty="0" err="1" smtClean="0"/>
              <a:t>death</a:t>
            </a:r>
            <a:endParaRPr lang="es-ES" dirty="0" smtClean="0"/>
          </a:p>
          <a:p>
            <a:endParaRPr lang="en-GB" dirty="0"/>
          </a:p>
        </p:txBody>
      </p:sp>
      <p:sp>
        <p:nvSpPr>
          <p:cNvPr id="4" name="Contenidor de número de diapositiva 3"/>
          <p:cNvSpPr>
            <a:spLocks noGrp="1"/>
          </p:cNvSpPr>
          <p:nvPr>
            <p:ph type="sldNum" sz="quarter" idx="10"/>
          </p:nvPr>
        </p:nvSpPr>
        <p:spPr/>
        <p:txBody>
          <a:bodyPr/>
          <a:lstStyle/>
          <a:p>
            <a:fld id="{27D1458B-6F09-47D2-8DDB-EA055600CF4A}" type="slidenum">
              <a:rPr lang="en-GB" smtClean="0"/>
              <a:pPr/>
              <a:t>21</a:t>
            </a:fld>
            <a:endParaRPr lang="en-GB"/>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dirty="0" err="1" smtClean="0"/>
              <a:t>The</a:t>
            </a:r>
            <a:r>
              <a:rPr lang="es-ES" dirty="0" smtClean="0"/>
              <a:t> </a:t>
            </a:r>
            <a:r>
              <a:rPr lang="es-ES" dirty="0" err="1" smtClean="0"/>
              <a:t>protein</a:t>
            </a:r>
            <a:r>
              <a:rPr lang="es-ES" dirty="0" smtClean="0"/>
              <a:t> </a:t>
            </a:r>
            <a:r>
              <a:rPr lang="es-ES" dirty="0" err="1" smtClean="0"/>
              <a:t>high</a:t>
            </a:r>
            <a:r>
              <a:rPr lang="es-ES" dirty="0" smtClean="0"/>
              <a:t> </a:t>
            </a:r>
            <a:r>
              <a:rPr lang="es-ES" dirty="0" err="1" smtClean="0"/>
              <a:t>affinity</a:t>
            </a:r>
            <a:r>
              <a:rPr lang="es-ES" dirty="0" smtClean="0"/>
              <a:t> </a:t>
            </a:r>
            <a:r>
              <a:rPr lang="es-ES" dirty="0" err="1" smtClean="0"/>
              <a:t>to</a:t>
            </a:r>
            <a:r>
              <a:rPr lang="es-ES" dirty="0" smtClean="0"/>
              <a:t> </a:t>
            </a:r>
            <a:r>
              <a:rPr lang="es-ES" dirty="0" err="1" smtClean="0"/>
              <a:t>heterosaccharides</a:t>
            </a:r>
            <a:r>
              <a:rPr lang="es-ES" dirty="0" smtClean="0"/>
              <a:t> </a:t>
            </a:r>
            <a:r>
              <a:rPr lang="es-ES" dirty="0" err="1" smtClean="0"/>
              <a:t>may</a:t>
            </a:r>
            <a:r>
              <a:rPr lang="es-ES" dirty="0" smtClean="0"/>
              <a:t> </a:t>
            </a:r>
            <a:r>
              <a:rPr lang="es-ES" dirty="0" err="1" smtClean="0"/>
              <a:t>also</a:t>
            </a:r>
            <a:r>
              <a:rPr lang="es-ES" dirty="0" smtClean="0"/>
              <a:t> </a:t>
            </a:r>
            <a:r>
              <a:rPr lang="es-ES" dirty="0" err="1" smtClean="0"/>
              <a:t>explain</a:t>
            </a:r>
            <a:r>
              <a:rPr lang="es-ES" dirty="0" smtClean="0"/>
              <a:t> </a:t>
            </a:r>
            <a:r>
              <a:rPr lang="es-ES" dirty="0" err="1" smtClean="0"/>
              <a:t>the</a:t>
            </a:r>
            <a:r>
              <a:rPr lang="es-ES" dirty="0" smtClean="0"/>
              <a:t> </a:t>
            </a:r>
            <a:r>
              <a:rPr lang="es-ES" dirty="0" err="1" smtClean="0"/>
              <a:t>high</a:t>
            </a:r>
            <a:r>
              <a:rPr lang="es-ES" dirty="0" smtClean="0"/>
              <a:t> </a:t>
            </a:r>
            <a:r>
              <a:rPr lang="es-ES" dirty="0" err="1" smtClean="0"/>
              <a:t>affinity</a:t>
            </a:r>
            <a:r>
              <a:rPr lang="es-ES" dirty="0" smtClean="0"/>
              <a:t> </a:t>
            </a:r>
            <a:r>
              <a:rPr lang="es-ES" dirty="0" err="1" smtClean="0"/>
              <a:t>to</a:t>
            </a:r>
            <a:r>
              <a:rPr lang="es-ES" dirty="0" smtClean="0"/>
              <a:t> </a:t>
            </a:r>
            <a:r>
              <a:rPr lang="es-ES" dirty="0" err="1" smtClean="0"/>
              <a:t>GAGs</a:t>
            </a:r>
            <a:r>
              <a:rPr lang="es-ES" dirty="0" smtClean="0"/>
              <a:t>,</a:t>
            </a:r>
            <a:r>
              <a:rPr lang="es-ES" baseline="0" dirty="0" smtClean="0"/>
              <a:t> </a:t>
            </a:r>
            <a:r>
              <a:rPr lang="es-ES" baseline="0" dirty="0" err="1" smtClean="0"/>
              <a:t>like</a:t>
            </a:r>
            <a:r>
              <a:rPr lang="es-ES" baseline="0" dirty="0" smtClean="0"/>
              <a:t> </a:t>
            </a:r>
            <a:r>
              <a:rPr lang="es-ES" baseline="0" dirty="0" err="1" smtClean="0"/>
              <a:t>heparan</a:t>
            </a:r>
            <a:r>
              <a:rPr lang="es-ES" baseline="0" dirty="0" smtClean="0"/>
              <a:t> sulfate,</a:t>
            </a:r>
            <a:r>
              <a:rPr lang="es-ES" dirty="0" smtClean="0"/>
              <a:t> at </a:t>
            </a:r>
            <a:r>
              <a:rPr lang="es-ES" dirty="0" err="1" smtClean="0"/>
              <a:t>the</a:t>
            </a:r>
            <a:r>
              <a:rPr lang="es-ES" dirty="0" smtClean="0"/>
              <a:t> </a:t>
            </a:r>
            <a:r>
              <a:rPr lang="es-ES" dirty="0" err="1" smtClean="0"/>
              <a:t>eukaryote</a:t>
            </a:r>
            <a:r>
              <a:rPr lang="es-ES" dirty="0" smtClean="0"/>
              <a:t> </a:t>
            </a:r>
            <a:r>
              <a:rPr lang="es-ES" dirty="0" err="1" smtClean="0"/>
              <a:t>extracellular</a:t>
            </a:r>
            <a:r>
              <a:rPr lang="es-ES" dirty="0" smtClean="0"/>
              <a:t> </a:t>
            </a:r>
            <a:r>
              <a:rPr lang="es-ES" dirty="0" err="1" smtClean="0"/>
              <a:t>matrix</a:t>
            </a:r>
            <a:r>
              <a:rPr lang="es-ES" dirty="0" smtClean="0"/>
              <a:t>, </a:t>
            </a:r>
            <a:r>
              <a:rPr lang="es-ES" dirty="0" err="1" smtClean="0"/>
              <a:t>which</a:t>
            </a:r>
            <a:r>
              <a:rPr lang="es-ES" dirty="0" smtClean="0"/>
              <a:t> </a:t>
            </a:r>
            <a:r>
              <a:rPr lang="es-ES" dirty="0" err="1" smtClean="0"/>
              <a:t>may</a:t>
            </a:r>
            <a:r>
              <a:rPr lang="es-ES" dirty="0" smtClean="0"/>
              <a:t> </a:t>
            </a:r>
            <a:r>
              <a:rPr lang="es-ES" dirty="0" err="1" smtClean="0"/>
              <a:t>contribute</a:t>
            </a:r>
            <a:r>
              <a:rPr lang="es-ES" dirty="0" smtClean="0"/>
              <a:t> </a:t>
            </a:r>
            <a:r>
              <a:rPr lang="es-ES" dirty="0" err="1" smtClean="0"/>
              <a:t>to</a:t>
            </a:r>
            <a:r>
              <a:rPr lang="es-ES" dirty="0" smtClean="0"/>
              <a:t> </a:t>
            </a:r>
            <a:r>
              <a:rPr lang="es-ES" dirty="0" err="1" smtClean="0"/>
              <a:t>protein</a:t>
            </a:r>
            <a:r>
              <a:rPr lang="es-ES" dirty="0" smtClean="0"/>
              <a:t> </a:t>
            </a:r>
            <a:r>
              <a:rPr lang="es-ES" dirty="0" err="1" smtClean="0"/>
              <a:t>cytotoxicity</a:t>
            </a:r>
            <a:r>
              <a:rPr lang="es-ES" dirty="0" smtClean="0"/>
              <a:t> </a:t>
            </a:r>
            <a:r>
              <a:rPr lang="es-ES" dirty="0" err="1" smtClean="0"/>
              <a:t>to</a:t>
            </a:r>
            <a:r>
              <a:rPr lang="es-ES" dirty="0" smtClean="0"/>
              <a:t> </a:t>
            </a:r>
            <a:r>
              <a:rPr lang="es-ES" dirty="0" err="1" smtClean="0"/>
              <a:t>eukaryote</a:t>
            </a:r>
            <a:r>
              <a:rPr lang="es-ES" dirty="0" smtClean="0"/>
              <a:t> </a:t>
            </a:r>
            <a:r>
              <a:rPr lang="es-ES" dirty="0" err="1" smtClean="0"/>
              <a:t>cells</a:t>
            </a:r>
            <a:r>
              <a:rPr lang="es-ES" dirty="0" smtClean="0"/>
              <a:t> </a:t>
            </a:r>
            <a:r>
              <a:rPr lang="es-ES" dirty="0" err="1" smtClean="0"/>
              <a:t>when</a:t>
            </a:r>
            <a:r>
              <a:rPr lang="es-ES" dirty="0" smtClean="0"/>
              <a:t> </a:t>
            </a:r>
            <a:r>
              <a:rPr lang="es-ES" dirty="0" err="1" smtClean="0"/>
              <a:t>oversecreted</a:t>
            </a:r>
            <a:r>
              <a:rPr lang="es-ES" dirty="0" smtClean="0"/>
              <a:t> at </a:t>
            </a:r>
            <a:r>
              <a:rPr lang="es-ES" dirty="0" smtClean="0"/>
              <a:t>host </a:t>
            </a:r>
            <a:r>
              <a:rPr lang="es-ES" dirty="0" err="1" smtClean="0"/>
              <a:t>tissues</a:t>
            </a:r>
            <a:r>
              <a:rPr lang="es-ES" dirty="0" smtClean="0"/>
              <a:t> </a:t>
            </a:r>
            <a:r>
              <a:rPr lang="es-ES" dirty="0" err="1" smtClean="0"/>
              <a:t>during</a:t>
            </a:r>
            <a:r>
              <a:rPr lang="es-ES" dirty="0" smtClean="0"/>
              <a:t> </a:t>
            </a:r>
            <a:r>
              <a:rPr lang="es-ES" dirty="0" err="1" smtClean="0"/>
              <a:t>inflammation</a:t>
            </a:r>
            <a:r>
              <a:rPr lang="es-ES" dirty="0" smtClean="0"/>
              <a:t>,</a:t>
            </a:r>
            <a:r>
              <a:rPr lang="es-ES" baseline="0" dirty="0" smtClean="0"/>
              <a:t> and </a:t>
            </a:r>
            <a:r>
              <a:rPr lang="es-ES" baseline="0" dirty="0" err="1" smtClean="0"/>
              <a:t>potentially</a:t>
            </a:r>
            <a:r>
              <a:rPr lang="es-ES" baseline="0" dirty="0" smtClean="0"/>
              <a:t> </a:t>
            </a:r>
            <a:r>
              <a:rPr lang="es-ES" baseline="0" dirty="0" err="1" smtClean="0"/>
              <a:t>inducing</a:t>
            </a:r>
            <a:r>
              <a:rPr lang="es-ES" baseline="0" dirty="0" smtClean="0"/>
              <a:t> </a:t>
            </a:r>
            <a:r>
              <a:rPr lang="es-ES" baseline="0" dirty="0" err="1" smtClean="0"/>
              <a:t>harmful</a:t>
            </a:r>
            <a:r>
              <a:rPr lang="es-ES" baseline="0" dirty="0" smtClean="0"/>
              <a:t> </a:t>
            </a:r>
            <a:r>
              <a:rPr lang="es-ES" baseline="0" dirty="0" err="1" smtClean="0"/>
              <a:t>side</a:t>
            </a:r>
            <a:r>
              <a:rPr lang="es-ES" baseline="0" dirty="0" smtClean="0"/>
              <a:t> </a:t>
            </a:r>
            <a:r>
              <a:rPr lang="es-ES" baseline="0" dirty="0" err="1" smtClean="0"/>
              <a:t>effects</a:t>
            </a:r>
            <a:r>
              <a:rPr lang="es-ES" dirty="0" smtClean="0"/>
              <a:t>.</a:t>
            </a:r>
            <a:endParaRPr lang="es-ES" dirty="0" smtClean="0"/>
          </a:p>
          <a:p>
            <a:r>
              <a:rPr lang="es-ES" dirty="0" err="1" smtClean="0"/>
              <a:t>Binding</a:t>
            </a:r>
            <a:r>
              <a:rPr lang="es-ES" dirty="0" smtClean="0"/>
              <a:t> </a:t>
            </a:r>
            <a:r>
              <a:rPr lang="es-ES" dirty="0" err="1" smtClean="0"/>
              <a:t>to</a:t>
            </a:r>
            <a:r>
              <a:rPr lang="es-ES" dirty="0" smtClean="0"/>
              <a:t> </a:t>
            </a:r>
            <a:r>
              <a:rPr lang="es-ES" dirty="0" err="1" smtClean="0"/>
              <a:t>heterosaccharides</a:t>
            </a:r>
            <a:r>
              <a:rPr lang="es-ES" baseline="0" dirty="0" smtClean="0"/>
              <a:t> </a:t>
            </a:r>
            <a:r>
              <a:rPr lang="es-ES" baseline="0" dirty="0" err="1" smtClean="0"/>
              <a:t>was</a:t>
            </a:r>
            <a:r>
              <a:rPr lang="es-ES" baseline="0" dirty="0" smtClean="0"/>
              <a:t> </a:t>
            </a:r>
            <a:r>
              <a:rPr lang="es-ES" baseline="0" dirty="0" err="1" smtClean="0"/>
              <a:t>inspected</a:t>
            </a:r>
            <a:r>
              <a:rPr lang="es-ES" baseline="0" dirty="0" smtClean="0"/>
              <a:t> </a:t>
            </a:r>
            <a:r>
              <a:rPr lang="es-ES" baseline="0" dirty="0" err="1" smtClean="0"/>
              <a:t>by</a:t>
            </a:r>
            <a:r>
              <a:rPr lang="es-ES" baseline="0" dirty="0" smtClean="0"/>
              <a:t> nuclear </a:t>
            </a:r>
            <a:r>
              <a:rPr lang="es-ES" baseline="0" dirty="0" err="1" smtClean="0"/>
              <a:t>magnetic</a:t>
            </a:r>
            <a:r>
              <a:rPr lang="es-ES" baseline="0" dirty="0" smtClean="0"/>
              <a:t> </a:t>
            </a:r>
            <a:r>
              <a:rPr lang="es-ES" baseline="0" dirty="0" err="1" smtClean="0"/>
              <a:t>ressonance</a:t>
            </a:r>
            <a:r>
              <a:rPr lang="es-ES" baseline="0" dirty="0" smtClean="0"/>
              <a:t>. ECP </a:t>
            </a:r>
            <a:r>
              <a:rPr lang="es-ES" baseline="0" dirty="0" err="1" smtClean="0"/>
              <a:t>complex</a:t>
            </a:r>
            <a:r>
              <a:rPr lang="es-ES" baseline="0" dirty="0" smtClean="0"/>
              <a:t> </a:t>
            </a:r>
            <a:r>
              <a:rPr lang="es-ES" baseline="0" dirty="0" err="1" smtClean="0"/>
              <a:t>with</a:t>
            </a:r>
            <a:r>
              <a:rPr lang="es-ES" baseline="0" dirty="0" smtClean="0"/>
              <a:t> </a:t>
            </a:r>
            <a:r>
              <a:rPr lang="es-ES" baseline="0" dirty="0" err="1" smtClean="0"/>
              <a:t>an</a:t>
            </a:r>
            <a:r>
              <a:rPr lang="es-ES" baseline="0" dirty="0" smtClean="0"/>
              <a:t> </a:t>
            </a:r>
            <a:r>
              <a:rPr lang="en-GB" sz="1200" kern="1200" baseline="0" dirty="0" err="1" smtClean="0">
                <a:solidFill>
                  <a:schemeClr val="tx1"/>
                </a:solidFill>
                <a:latin typeface="+mn-lt"/>
                <a:ea typeface="+mn-ea"/>
                <a:cs typeface="+mn-cs"/>
              </a:rPr>
              <a:t>heparinderived</a:t>
            </a:r>
            <a:r>
              <a:rPr lang="en-GB" sz="1200" kern="1200" baseline="0" dirty="0" smtClean="0">
                <a:solidFill>
                  <a:schemeClr val="tx1"/>
                </a:solidFill>
                <a:latin typeface="+mn-lt"/>
                <a:ea typeface="+mn-ea"/>
                <a:cs typeface="+mn-cs"/>
              </a:rPr>
              <a:t> </a:t>
            </a:r>
            <a:r>
              <a:rPr lang="en-GB" sz="1200" kern="1200" baseline="0" dirty="0" err="1" smtClean="0">
                <a:solidFill>
                  <a:schemeClr val="tx1"/>
                </a:solidFill>
                <a:latin typeface="+mn-lt"/>
                <a:ea typeface="+mn-ea"/>
                <a:cs typeface="+mn-cs"/>
              </a:rPr>
              <a:t>trisaccharide</a:t>
            </a:r>
            <a:r>
              <a:rPr lang="en-GB" sz="1200" kern="1200" baseline="0" dirty="0" smtClean="0">
                <a:solidFill>
                  <a:schemeClr val="tx1"/>
                </a:solidFill>
                <a:latin typeface="+mn-lt"/>
                <a:ea typeface="+mn-ea"/>
                <a:cs typeface="+mn-cs"/>
              </a:rPr>
              <a:t> (O-</a:t>
            </a:r>
            <a:r>
              <a:rPr lang="en-GB" sz="1200" kern="1200" baseline="0" dirty="0" err="1" smtClean="0">
                <a:solidFill>
                  <a:schemeClr val="tx1"/>
                </a:solidFill>
                <a:latin typeface="+mn-lt"/>
                <a:ea typeface="+mn-ea"/>
                <a:cs typeface="+mn-cs"/>
              </a:rPr>
              <a:t>iPr</a:t>
            </a:r>
            <a:r>
              <a:rPr lang="en-GB" sz="1200" kern="1200" baseline="0" dirty="0" smtClean="0">
                <a:solidFill>
                  <a:schemeClr val="tx1"/>
                </a:solidFill>
                <a:latin typeface="+mn-lt"/>
                <a:ea typeface="+mn-ea"/>
                <a:cs typeface="+mn-cs"/>
              </a:rPr>
              <a:t>-</a:t>
            </a:r>
            <a:r>
              <a:rPr lang="el-GR" sz="1200" kern="1200" baseline="0" dirty="0" smtClean="0">
                <a:solidFill>
                  <a:schemeClr val="tx1"/>
                </a:solidFill>
                <a:latin typeface="+mn-lt"/>
                <a:ea typeface="+mn-ea"/>
                <a:cs typeface="+mn-cs"/>
              </a:rPr>
              <a:t>α-</a:t>
            </a:r>
            <a:r>
              <a:rPr lang="en-GB" sz="1200" kern="1200" baseline="0" dirty="0" smtClean="0">
                <a:solidFill>
                  <a:schemeClr val="tx1"/>
                </a:solidFill>
                <a:latin typeface="+mn-lt"/>
                <a:ea typeface="+mn-ea"/>
                <a:cs typeface="+mn-cs"/>
              </a:rPr>
              <a:t>D-GlcNS6S-</a:t>
            </a:r>
            <a:r>
              <a:rPr lang="el-GR" sz="1200" kern="1200" baseline="0" dirty="0" smtClean="0">
                <a:solidFill>
                  <a:schemeClr val="tx1"/>
                </a:solidFill>
                <a:latin typeface="+mn-lt"/>
                <a:ea typeface="+mn-ea"/>
                <a:cs typeface="+mn-cs"/>
              </a:rPr>
              <a:t>α(1−4)-</a:t>
            </a:r>
            <a:r>
              <a:rPr lang="en-GB" sz="1200" kern="1200" baseline="0" dirty="0" smtClean="0">
                <a:solidFill>
                  <a:schemeClr val="tx1"/>
                </a:solidFill>
                <a:latin typeface="+mn-lt"/>
                <a:ea typeface="+mn-ea"/>
                <a:cs typeface="+mn-cs"/>
              </a:rPr>
              <a:t>L-IdoA2S-</a:t>
            </a:r>
          </a:p>
          <a:p>
            <a:pPr marL="0" marR="0" indent="0" algn="l" defTabSz="914400" rtl="0" eaLnBrk="1" fontAlgn="auto" latinLnBrk="0" hangingPunct="1">
              <a:lnSpc>
                <a:spcPct val="100000"/>
              </a:lnSpc>
              <a:spcBef>
                <a:spcPts val="0"/>
              </a:spcBef>
              <a:spcAft>
                <a:spcPts val="0"/>
              </a:spcAft>
              <a:buClrTx/>
              <a:buSzTx/>
              <a:buFontTx/>
              <a:buNone/>
              <a:tabLst/>
              <a:defRPr/>
            </a:pPr>
            <a:r>
              <a:rPr lang="el-GR" sz="1200" kern="1200" baseline="0" dirty="0" smtClean="0">
                <a:solidFill>
                  <a:schemeClr val="tx1"/>
                </a:solidFill>
                <a:latin typeface="+mn-lt"/>
                <a:ea typeface="+mn-ea"/>
                <a:cs typeface="+mn-cs"/>
              </a:rPr>
              <a:t>α(1−4)-</a:t>
            </a:r>
            <a:r>
              <a:rPr lang="en-GB" sz="1200" kern="1200" baseline="0" dirty="0" smtClean="0">
                <a:solidFill>
                  <a:schemeClr val="tx1"/>
                </a:solidFill>
                <a:latin typeface="+mn-lt"/>
                <a:ea typeface="+mn-ea"/>
                <a:cs typeface="+mn-cs"/>
              </a:rPr>
              <a:t>D-GlcNS6S). The results highlighted the contribution of residues at the N-terminus (</a:t>
            </a:r>
            <a:r>
              <a:rPr lang="en-GB" sz="1200" kern="1200" baseline="0" dirty="0" err="1" smtClean="0">
                <a:solidFill>
                  <a:schemeClr val="tx1"/>
                </a:solidFill>
                <a:latin typeface="+mn-lt"/>
                <a:ea typeface="+mn-ea"/>
                <a:cs typeface="+mn-cs"/>
              </a:rPr>
              <a:t>Arg</a:t>
            </a:r>
            <a:r>
              <a:rPr lang="en-GB" sz="1200" kern="1200" baseline="0" dirty="0" smtClean="0">
                <a:solidFill>
                  <a:schemeClr val="tx1"/>
                </a:solidFill>
                <a:latin typeface="+mn-lt"/>
                <a:ea typeface="+mn-ea"/>
                <a:cs typeface="+mn-cs"/>
              </a:rPr>
              <a:t> 7, </a:t>
            </a:r>
            <a:r>
              <a:rPr lang="en-GB" sz="1200" kern="1200" baseline="0" dirty="0" err="1" smtClean="0">
                <a:solidFill>
                  <a:schemeClr val="tx1"/>
                </a:solidFill>
                <a:latin typeface="+mn-lt"/>
                <a:ea typeface="+mn-ea"/>
                <a:cs typeface="+mn-cs"/>
              </a:rPr>
              <a:t>Gln</a:t>
            </a:r>
            <a:r>
              <a:rPr lang="en-GB" sz="1200" kern="1200" baseline="0" dirty="0" smtClean="0">
                <a:solidFill>
                  <a:schemeClr val="tx1"/>
                </a:solidFill>
                <a:latin typeface="+mn-lt"/>
                <a:ea typeface="+mn-ea"/>
                <a:cs typeface="+mn-cs"/>
              </a:rPr>
              <a:t> 14, His 15 and Gln40 together with other key residues that conform the protein catalytic groove (as Lys 38 and His 128). </a:t>
            </a:r>
            <a:endParaRPr lang="es-E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s-ES" baseline="0" dirty="0" smtClean="0"/>
              <a:t>A </a:t>
            </a:r>
            <a:r>
              <a:rPr lang="es-ES" baseline="0" dirty="0" err="1" smtClean="0"/>
              <a:t>model</a:t>
            </a:r>
            <a:r>
              <a:rPr lang="es-ES" baseline="0" dirty="0" smtClean="0"/>
              <a:t> has </a:t>
            </a:r>
            <a:r>
              <a:rPr lang="es-ES" baseline="0" dirty="0" err="1" smtClean="0"/>
              <a:t>been</a:t>
            </a:r>
            <a:r>
              <a:rPr lang="es-ES" baseline="0" dirty="0" smtClean="0"/>
              <a:t> </a:t>
            </a:r>
            <a:r>
              <a:rPr lang="es-ES" baseline="0" dirty="0" err="1" smtClean="0"/>
              <a:t>proposed</a:t>
            </a:r>
            <a:r>
              <a:rPr lang="es-ES" baseline="0" dirty="0" smtClean="0"/>
              <a:t> </a:t>
            </a:r>
            <a:r>
              <a:rPr lang="es-ES" baseline="0" dirty="0" err="1" smtClean="0"/>
              <a:t>for</a:t>
            </a:r>
            <a:r>
              <a:rPr lang="es-ES" baseline="0" dirty="0" smtClean="0"/>
              <a:t> </a:t>
            </a:r>
            <a:r>
              <a:rPr lang="es-ES" baseline="0" dirty="0" err="1" smtClean="0"/>
              <a:t>the</a:t>
            </a:r>
            <a:r>
              <a:rPr lang="es-ES" baseline="0" dirty="0" smtClean="0"/>
              <a:t> </a:t>
            </a:r>
            <a:r>
              <a:rPr lang="es-ES" baseline="0" dirty="0" err="1" smtClean="0"/>
              <a:t>protein</a:t>
            </a:r>
            <a:r>
              <a:rPr lang="es-ES" baseline="0" dirty="0" smtClean="0"/>
              <a:t> </a:t>
            </a:r>
            <a:r>
              <a:rPr lang="es-ES" baseline="0" dirty="0" err="1" smtClean="0"/>
              <a:t>interaction</a:t>
            </a:r>
            <a:r>
              <a:rPr lang="es-ES" baseline="0" dirty="0" smtClean="0"/>
              <a:t> at </a:t>
            </a:r>
            <a:r>
              <a:rPr lang="es-ES" baseline="0" dirty="0" err="1" smtClean="0"/>
              <a:t>the</a:t>
            </a:r>
            <a:r>
              <a:rPr lang="es-ES" baseline="0" dirty="0" smtClean="0"/>
              <a:t> </a:t>
            </a:r>
            <a:r>
              <a:rPr lang="es-ES" baseline="0" dirty="0" err="1" smtClean="0"/>
              <a:t>cell</a:t>
            </a:r>
            <a:r>
              <a:rPr lang="es-ES" baseline="0" dirty="0" smtClean="0"/>
              <a:t> </a:t>
            </a:r>
            <a:r>
              <a:rPr lang="es-ES" baseline="0" dirty="0" err="1" smtClean="0"/>
              <a:t>surface</a:t>
            </a:r>
            <a:r>
              <a:rPr lang="es-ES" baseline="0" dirty="0" smtClean="0"/>
              <a:t>, </a:t>
            </a:r>
            <a:r>
              <a:rPr lang="es-ES" baseline="0" dirty="0" err="1" smtClean="0"/>
              <a:t>where</a:t>
            </a:r>
            <a:r>
              <a:rPr lang="es-ES" baseline="0" dirty="0" smtClean="0"/>
              <a:t> </a:t>
            </a:r>
            <a:r>
              <a:rPr lang="es-ES" baseline="0" dirty="0" err="1" smtClean="0"/>
              <a:t>the</a:t>
            </a:r>
            <a:r>
              <a:rPr lang="es-ES" baseline="0" dirty="0" smtClean="0"/>
              <a:t> </a:t>
            </a:r>
            <a:r>
              <a:rPr lang="es-ES" baseline="0" dirty="0" err="1" smtClean="0"/>
              <a:t>protein</a:t>
            </a:r>
            <a:r>
              <a:rPr lang="es-ES" baseline="0" dirty="0" smtClean="0"/>
              <a:t> </a:t>
            </a:r>
            <a:r>
              <a:rPr lang="es-ES" baseline="0" dirty="0" err="1" smtClean="0"/>
              <a:t>anchoring</a:t>
            </a:r>
            <a:r>
              <a:rPr lang="es-ES" baseline="0" dirty="0" smtClean="0"/>
              <a:t> </a:t>
            </a:r>
            <a:r>
              <a:rPr lang="es-ES" baseline="0" dirty="0" err="1" smtClean="0"/>
              <a:t>to</a:t>
            </a:r>
            <a:r>
              <a:rPr lang="es-ES" baseline="0" dirty="0" smtClean="0"/>
              <a:t> </a:t>
            </a:r>
            <a:r>
              <a:rPr lang="es-ES" baseline="0" dirty="0" err="1" smtClean="0"/>
              <a:t>the</a:t>
            </a:r>
            <a:r>
              <a:rPr lang="es-ES" baseline="0" dirty="0" smtClean="0"/>
              <a:t> </a:t>
            </a:r>
            <a:r>
              <a:rPr lang="es-ES" baseline="0" dirty="0" err="1" smtClean="0"/>
              <a:t>exposed</a:t>
            </a:r>
            <a:r>
              <a:rPr lang="es-ES" baseline="0" dirty="0" smtClean="0"/>
              <a:t> </a:t>
            </a:r>
            <a:r>
              <a:rPr lang="es-ES" baseline="0" dirty="0" err="1" smtClean="0"/>
              <a:t>sugar</a:t>
            </a:r>
            <a:r>
              <a:rPr lang="es-ES" baseline="0" dirty="0" smtClean="0"/>
              <a:t> </a:t>
            </a:r>
            <a:r>
              <a:rPr lang="es-ES" baseline="0" dirty="0" err="1" smtClean="0"/>
              <a:t>molecules</a:t>
            </a:r>
            <a:r>
              <a:rPr lang="es-ES" baseline="0" dirty="0" smtClean="0"/>
              <a:t> </a:t>
            </a:r>
            <a:r>
              <a:rPr lang="es-ES" baseline="0" dirty="0" err="1" smtClean="0"/>
              <a:t>would</a:t>
            </a:r>
            <a:r>
              <a:rPr lang="es-ES" baseline="0" dirty="0" smtClean="0"/>
              <a:t> </a:t>
            </a:r>
            <a:r>
              <a:rPr lang="es-ES" baseline="0" dirty="0" err="1" smtClean="0"/>
              <a:t>facilitate</a:t>
            </a:r>
            <a:r>
              <a:rPr lang="es-ES" baseline="0" dirty="0" smtClean="0"/>
              <a:t> </a:t>
            </a:r>
            <a:r>
              <a:rPr lang="es-ES" baseline="0" dirty="0" err="1" smtClean="0"/>
              <a:t>its</a:t>
            </a:r>
            <a:r>
              <a:rPr lang="es-ES" baseline="0" dirty="0" smtClean="0"/>
              <a:t> </a:t>
            </a:r>
            <a:r>
              <a:rPr lang="es-ES" baseline="0" dirty="0" err="1" smtClean="0"/>
              <a:t>further</a:t>
            </a:r>
            <a:r>
              <a:rPr lang="es-ES" baseline="0" dirty="0" smtClean="0"/>
              <a:t> </a:t>
            </a:r>
            <a:r>
              <a:rPr lang="es-ES" baseline="0" dirty="0" err="1" smtClean="0"/>
              <a:t>membrane</a:t>
            </a:r>
            <a:r>
              <a:rPr lang="es-ES" baseline="0" dirty="0" smtClean="0"/>
              <a:t> </a:t>
            </a:r>
            <a:r>
              <a:rPr lang="es-ES" baseline="0" dirty="0" err="1" smtClean="0"/>
              <a:t>destabilization</a:t>
            </a:r>
            <a:r>
              <a:rPr lang="es-ES" baseline="0" dirty="0" smtClean="0"/>
              <a:t> </a:t>
            </a:r>
            <a:r>
              <a:rPr lang="es-ES" baseline="0" dirty="0" err="1" smtClean="0"/>
              <a:t>activity</a:t>
            </a:r>
            <a:r>
              <a:rPr lang="es-ES" baseline="0" dirty="0" smtClean="0"/>
              <a:t>.. </a:t>
            </a:r>
            <a:r>
              <a:rPr lang="es-ES" baseline="0" dirty="0" err="1" smtClean="0"/>
              <a:t>The</a:t>
            </a:r>
            <a:r>
              <a:rPr lang="es-ES" baseline="0" dirty="0" smtClean="0"/>
              <a:t> </a:t>
            </a:r>
            <a:r>
              <a:rPr lang="es-ES" baseline="0" dirty="0" err="1" smtClean="0"/>
              <a:t>protein</a:t>
            </a:r>
            <a:r>
              <a:rPr lang="es-ES" baseline="0" dirty="0" smtClean="0"/>
              <a:t> </a:t>
            </a:r>
            <a:r>
              <a:rPr lang="es-ES" baseline="0" dirty="0" err="1" smtClean="0"/>
              <a:t>binding</a:t>
            </a:r>
            <a:r>
              <a:rPr lang="es-ES" baseline="0" dirty="0" smtClean="0"/>
              <a:t> </a:t>
            </a:r>
            <a:r>
              <a:rPr lang="es-ES" baseline="0" dirty="0" err="1" smtClean="0"/>
              <a:t>to</a:t>
            </a:r>
            <a:r>
              <a:rPr lang="es-ES" baseline="0" dirty="0" smtClean="0"/>
              <a:t> </a:t>
            </a:r>
            <a:r>
              <a:rPr lang="es-ES" baseline="0" dirty="0" err="1" smtClean="0"/>
              <a:t>the</a:t>
            </a:r>
            <a:r>
              <a:rPr lang="es-ES" baseline="0" dirty="0" smtClean="0"/>
              <a:t> </a:t>
            </a:r>
            <a:r>
              <a:rPr lang="es-ES" baseline="0" dirty="0" err="1" smtClean="0"/>
              <a:t>heparan</a:t>
            </a:r>
            <a:r>
              <a:rPr lang="es-ES" baseline="0" dirty="0" smtClean="0"/>
              <a:t> sulfate </a:t>
            </a:r>
            <a:r>
              <a:rPr lang="es-ES" baseline="0" dirty="0" err="1" smtClean="0"/>
              <a:t>would</a:t>
            </a:r>
            <a:r>
              <a:rPr lang="es-ES" baseline="0" dirty="0" smtClean="0"/>
              <a:t> </a:t>
            </a:r>
            <a:r>
              <a:rPr lang="es-ES" baseline="0" dirty="0" err="1" smtClean="0"/>
              <a:t>orientate</a:t>
            </a:r>
            <a:r>
              <a:rPr lang="es-ES" baseline="0" dirty="0" smtClean="0"/>
              <a:t> </a:t>
            </a:r>
            <a:r>
              <a:rPr lang="es-ES" baseline="0" dirty="0" err="1" smtClean="0"/>
              <a:t>the</a:t>
            </a:r>
            <a:r>
              <a:rPr lang="es-ES" baseline="0" dirty="0" smtClean="0"/>
              <a:t> </a:t>
            </a:r>
            <a:r>
              <a:rPr lang="es-ES" baseline="0" dirty="0" err="1" smtClean="0"/>
              <a:t>molecule</a:t>
            </a:r>
            <a:r>
              <a:rPr lang="es-ES" baseline="0" dirty="0" smtClean="0"/>
              <a:t> in </a:t>
            </a:r>
            <a:r>
              <a:rPr lang="es-ES" baseline="0" dirty="0" err="1" smtClean="0"/>
              <a:t>such</a:t>
            </a:r>
            <a:r>
              <a:rPr lang="es-ES" baseline="0" dirty="0" smtClean="0"/>
              <a:t> a </a:t>
            </a:r>
            <a:r>
              <a:rPr lang="es-ES" baseline="0" dirty="0" err="1" smtClean="0"/>
              <a:t>way</a:t>
            </a:r>
            <a:r>
              <a:rPr lang="es-ES" baseline="0" dirty="0" smtClean="0"/>
              <a:t> </a:t>
            </a:r>
            <a:r>
              <a:rPr lang="es-ES" baseline="0" dirty="0" err="1" smtClean="0"/>
              <a:t>that</a:t>
            </a:r>
            <a:r>
              <a:rPr lang="es-ES" baseline="0" dirty="0" smtClean="0"/>
              <a:t> </a:t>
            </a:r>
            <a:r>
              <a:rPr lang="es-ES" baseline="0" dirty="0" err="1" smtClean="0"/>
              <a:t>the</a:t>
            </a:r>
            <a:r>
              <a:rPr lang="es-ES" baseline="0" dirty="0" smtClean="0"/>
              <a:t> </a:t>
            </a:r>
            <a:r>
              <a:rPr lang="es-ES" baseline="0" dirty="0" err="1" smtClean="0"/>
              <a:t>hyperexposed</a:t>
            </a:r>
            <a:r>
              <a:rPr lang="es-ES" baseline="0" dirty="0" smtClean="0"/>
              <a:t> </a:t>
            </a:r>
            <a:r>
              <a:rPr lang="es-ES" baseline="0" dirty="0" err="1" smtClean="0"/>
              <a:t>trp</a:t>
            </a:r>
            <a:r>
              <a:rPr lang="es-ES" baseline="0" dirty="0" smtClean="0"/>
              <a:t> </a:t>
            </a:r>
            <a:r>
              <a:rPr lang="es-ES" baseline="0" dirty="0" err="1" smtClean="0"/>
              <a:t>could</a:t>
            </a:r>
            <a:r>
              <a:rPr lang="es-ES" baseline="0" dirty="0" smtClean="0"/>
              <a:t> </a:t>
            </a:r>
            <a:r>
              <a:rPr lang="es-ES" baseline="0" dirty="0" err="1" smtClean="0"/>
              <a:t>partially</a:t>
            </a:r>
            <a:r>
              <a:rPr lang="es-ES" baseline="0" dirty="0" smtClean="0"/>
              <a:t> </a:t>
            </a:r>
            <a:r>
              <a:rPr lang="es-ES" baseline="0" dirty="0" err="1" smtClean="0"/>
              <a:t>insert</a:t>
            </a:r>
            <a:r>
              <a:rPr lang="es-ES" baseline="0" dirty="0" smtClean="0"/>
              <a:t> </a:t>
            </a:r>
            <a:r>
              <a:rPr lang="es-ES" baseline="0" dirty="0" err="1" smtClean="0"/>
              <a:t>whithin</a:t>
            </a:r>
            <a:r>
              <a:rPr lang="es-ES" baseline="0" dirty="0" smtClean="0"/>
              <a:t> </a:t>
            </a:r>
            <a:r>
              <a:rPr lang="es-ES" baseline="0" dirty="0" err="1" smtClean="0"/>
              <a:t>the</a:t>
            </a:r>
            <a:r>
              <a:rPr lang="es-ES" baseline="0" dirty="0" smtClean="0"/>
              <a:t> </a:t>
            </a:r>
            <a:r>
              <a:rPr lang="es-ES" baseline="0" dirty="0" err="1" smtClean="0"/>
              <a:t>lipid</a:t>
            </a:r>
            <a:r>
              <a:rPr lang="es-ES" baseline="0" dirty="0" smtClean="0"/>
              <a:t> </a:t>
            </a:r>
            <a:r>
              <a:rPr lang="es-ES" baseline="0" dirty="0" err="1" smtClean="0"/>
              <a:t>bilayer</a:t>
            </a:r>
            <a:r>
              <a:rPr lang="es-ES"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lang="es-ES" baseline="0" dirty="0" smtClean="0"/>
              <a:t>[</a:t>
            </a:r>
            <a:r>
              <a:rPr lang="es-ES" baseline="0" dirty="0" err="1" smtClean="0"/>
              <a:t>Identification</a:t>
            </a:r>
            <a:r>
              <a:rPr lang="es-ES" baseline="0" dirty="0" smtClean="0"/>
              <a:t> of </a:t>
            </a:r>
            <a:r>
              <a:rPr lang="es-ES" baseline="0" dirty="0" err="1" smtClean="0"/>
              <a:t>the</a:t>
            </a:r>
            <a:r>
              <a:rPr lang="es-ES" baseline="0" dirty="0" smtClean="0"/>
              <a:t> </a:t>
            </a:r>
            <a:r>
              <a:rPr lang="es-ES" baseline="0" dirty="0" err="1" smtClean="0"/>
              <a:t>structural</a:t>
            </a:r>
            <a:r>
              <a:rPr lang="es-ES" baseline="0" dirty="0" smtClean="0"/>
              <a:t> </a:t>
            </a:r>
            <a:r>
              <a:rPr lang="es-ES" baseline="0" dirty="0" err="1" smtClean="0"/>
              <a:t>determinants</a:t>
            </a:r>
            <a:r>
              <a:rPr lang="es-ES" baseline="0" dirty="0" smtClean="0"/>
              <a:t> </a:t>
            </a:r>
            <a:r>
              <a:rPr lang="es-ES" baseline="0" dirty="0" err="1" smtClean="0"/>
              <a:t>for</a:t>
            </a:r>
            <a:r>
              <a:rPr lang="es-ES" baseline="0" dirty="0" smtClean="0"/>
              <a:t> ECP </a:t>
            </a:r>
            <a:r>
              <a:rPr lang="es-ES" baseline="0" dirty="0" err="1" smtClean="0"/>
              <a:t>binding</a:t>
            </a:r>
            <a:r>
              <a:rPr lang="es-ES" baseline="0" dirty="0" smtClean="0"/>
              <a:t> </a:t>
            </a:r>
            <a:r>
              <a:rPr lang="es-ES" baseline="0" dirty="0" err="1" smtClean="0"/>
              <a:t>to</a:t>
            </a:r>
            <a:r>
              <a:rPr lang="es-ES" baseline="0" dirty="0" smtClean="0"/>
              <a:t> </a:t>
            </a:r>
            <a:r>
              <a:rPr lang="es-ES" baseline="0" dirty="0" err="1" smtClean="0"/>
              <a:t>heparin</a:t>
            </a:r>
            <a:r>
              <a:rPr lang="es-ES" baseline="0" dirty="0" smtClean="0"/>
              <a:t> </a:t>
            </a:r>
            <a:r>
              <a:rPr lang="es-ES" baseline="0" dirty="0" err="1" smtClean="0"/>
              <a:t>derivatives</a:t>
            </a:r>
            <a:r>
              <a:rPr lang="es-ES" baseline="0" dirty="0" smtClean="0"/>
              <a:t> </a:t>
            </a:r>
            <a:r>
              <a:rPr lang="es-ES" baseline="0" dirty="0" err="1" smtClean="0"/>
              <a:t>could</a:t>
            </a:r>
            <a:r>
              <a:rPr lang="es-ES" baseline="0" dirty="0" smtClean="0"/>
              <a:t> </a:t>
            </a:r>
            <a:r>
              <a:rPr lang="es-ES" baseline="0" dirty="0" err="1" smtClean="0"/>
              <a:t>assit</a:t>
            </a:r>
            <a:r>
              <a:rPr lang="es-ES" baseline="0" dirty="0" smtClean="0"/>
              <a:t> </a:t>
            </a:r>
            <a:r>
              <a:rPr lang="es-ES" baseline="0" dirty="0" err="1" smtClean="0"/>
              <a:t>the</a:t>
            </a:r>
            <a:r>
              <a:rPr lang="es-ES" baseline="0" dirty="0" smtClean="0"/>
              <a:t> </a:t>
            </a:r>
            <a:r>
              <a:rPr lang="es-ES" baseline="0" dirty="0" err="1" smtClean="0"/>
              <a:t>design</a:t>
            </a:r>
            <a:r>
              <a:rPr lang="es-ES" baseline="0" dirty="0" smtClean="0"/>
              <a:t> of </a:t>
            </a:r>
            <a:r>
              <a:rPr lang="es-ES" baseline="0" dirty="0" err="1" smtClean="0"/>
              <a:t>inhibitors</a:t>
            </a:r>
            <a:r>
              <a:rPr lang="es-ES" baseline="0" dirty="0" smtClean="0"/>
              <a:t> of ECP </a:t>
            </a:r>
            <a:r>
              <a:rPr lang="es-ES" baseline="0" dirty="0" err="1" smtClean="0"/>
              <a:t>toxicity</a:t>
            </a:r>
            <a:r>
              <a:rPr lang="es-ES" baseline="0" dirty="0" smtClean="0"/>
              <a:t> </a:t>
            </a:r>
            <a:r>
              <a:rPr lang="es-ES" baseline="0" dirty="0" err="1" smtClean="0"/>
              <a:t>to</a:t>
            </a:r>
            <a:r>
              <a:rPr lang="es-ES" baseline="0" dirty="0" smtClean="0"/>
              <a:t> host </a:t>
            </a:r>
            <a:r>
              <a:rPr lang="es-ES" baseline="0" dirty="0" err="1" smtClean="0"/>
              <a:t>tissues</a:t>
            </a:r>
            <a:r>
              <a:rPr lang="es-ES" baseline="0" dirty="0" smtClean="0"/>
              <a:t> in </a:t>
            </a:r>
            <a:r>
              <a:rPr lang="es-ES" baseline="0" dirty="0" err="1" smtClean="0"/>
              <a:t>inflmmation</a:t>
            </a:r>
            <a:r>
              <a:rPr lang="es-ES" baseline="0" dirty="0" smtClean="0"/>
              <a:t> and </a:t>
            </a:r>
            <a:r>
              <a:rPr lang="es-ES" baseline="0" dirty="0" err="1" smtClean="0"/>
              <a:t>other</a:t>
            </a:r>
            <a:r>
              <a:rPr lang="es-ES" baseline="0" dirty="0" smtClean="0"/>
              <a:t> </a:t>
            </a:r>
            <a:r>
              <a:rPr lang="es-ES" baseline="0" dirty="0" err="1" smtClean="0"/>
              <a:t>eosinophil</a:t>
            </a:r>
            <a:r>
              <a:rPr lang="es-ES" baseline="0" dirty="0" smtClean="0"/>
              <a:t> </a:t>
            </a:r>
            <a:r>
              <a:rPr lang="es-ES" baseline="0" dirty="0" err="1" smtClean="0"/>
              <a:t>assocaited</a:t>
            </a:r>
            <a:r>
              <a:rPr lang="es-ES" baseline="0" dirty="0" smtClean="0"/>
              <a:t> </a:t>
            </a:r>
            <a:r>
              <a:rPr lang="es-ES" baseline="0" dirty="0" err="1" smtClean="0"/>
              <a:t>pathologies</a:t>
            </a:r>
            <a:r>
              <a:rPr lang="es-ES"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es-E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s-ES" dirty="0" smtClean="0"/>
              <a:t>[</a:t>
            </a:r>
            <a:r>
              <a:rPr lang="es-ES" dirty="0" err="1" smtClean="0"/>
              <a:t>The</a:t>
            </a:r>
            <a:r>
              <a:rPr lang="es-ES" dirty="0" smtClean="0"/>
              <a:t> </a:t>
            </a:r>
            <a:r>
              <a:rPr lang="es-ES" dirty="0" err="1" smtClean="0"/>
              <a:t>protein</a:t>
            </a:r>
            <a:r>
              <a:rPr lang="es-ES" dirty="0" smtClean="0"/>
              <a:t> </a:t>
            </a:r>
            <a:r>
              <a:rPr lang="es-ES" dirty="0" err="1" smtClean="0"/>
              <a:t>high</a:t>
            </a:r>
            <a:r>
              <a:rPr lang="es-ES" dirty="0" smtClean="0"/>
              <a:t> </a:t>
            </a:r>
            <a:r>
              <a:rPr lang="es-ES" dirty="0" err="1" smtClean="0"/>
              <a:t>affinity</a:t>
            </a:r>
            <a:r>
              <a:rPr lang="es-ES" dirty="0" smtClean="0"/>
              <a:t> </a:t>
            </a:r>
            <a:r>
              <a:rPr lang="es-ES" dirty="0" err="1" smtClean="0"/>
              <a:t>to</a:t>
            </a:r>
            <a:r>
              <a:rPr lang="es-ES" dirty="0" smtClean="0"/>
              <a:t> </a:t>
            </a:r>
            <a:r>
              <a:rPr lang="es-ES" dirty="0" err="1" smtClean="0"/>
              <a:t>heterosaccharides</a:t>
            </a:r>
            <a:r>
              <a:rPr lang="es-ES" dirty="0" smtClean="0"/>
              <a:t> </a:t>
            </a:r>
            <a:r>
              <a:rPr lang="es-ES" dirty="0" err="1" smtClean="0"/>
              <a:t>may</a:t>
            </a:r>
            <a:r>
              <a:rPr lang="es-ES" dirty="0" smtClean="0"/>
              <a:t> </a:t>
            </a:r>
            <a:r>
              <a:rPr lang="es-ES" dirty="0" err="1" smtClean="0"/>
              <a:t>also</a:t>
            </a:r>
            <a:r>
              <a:rPr lang="es-ES" dirty="0" smtClean="0"/>
              <a:t> </a:t>
            </a:r>
            <a:r>
              <a:rPr lang="es-ES" dirty="0" err="1" smtClean="0"/>
              <a:t>explain</a:t>
            </a:r>
            <a:r>
              <a:rPr lang="es-ES" dirty="0" smtClean="0"/>
              <a:t> </a:t>
            </a:r>
            <a:r>
              <a:rPr lang="es-ES" dirty="0" err="1" smtClean="0"/>
              <a:t>the</a:t>
            </a:r>
            <a:r>
              <a:rPr lang="es-ES" dirty="0" smtClean="0"/>
              <a:t> </a:t>
            </a:r>
            <a:r>
              <a:rPr lang="es-ES" dirty="0" err="1" smtClean="0"/>
              <a:t>high</a:t>
            </a:r>
            <a:r>
              <a:rPr lang="es-ES" dirty="0" smtClean="0"/>
              <a:t> </a:t>
            </a:r>
            <a:r>
              <a:rPr lang="es-ES" dirty="0" err="1" smtClean="0"/>
              <a:t>affinity</a:t>
            </a:r>
            <a:r>
              <a:rPr lang="es-ES" dirty="0" smtClean="0"/>
              <a:t> </a:t>
            </a:r>
            <a:r>
              <a:rPr lang="es-ES" dirty="0" err="1" smtClean="0"/>
              <a:t>to</a:t>
            </a:r>
            <a:r>
              <a:rPr lang="es-ES" dirty="0" smtClean="0"/>
              <a:t> </a:t>
            </a:r>
            <a:r>
              <a:rPr lang="es-ES" dirty="0" err="1" smtClean="0"/>
              <a:t>GAGs</a:t>
            </a:r>
            <a:r>
              <a:rPr lang="es-ES" dirty="0" smtClean="0"/>
              <a:t> </a:t>
            </a:r>
            <a:r>
              <a:rPr lang="es-ES" dirty="0" err="1" smtClean="0"/>
              <a:t>found</a:t>
            </a:r>
            <a:r>
              <a:rPr lang="es-ES" dirty="0" smtClean="0"/>
              <a:t> at </a:t>
            </a:r>
            <a:r>
              <a:rPr lang="es-ES" dirty="0" err="1" smtClean="0"/>
              <a:t>the</a:t>
            </a:r>
            <a:r>
              <a:rPr lang="es-ES" dirty="0" smtClean="0"/>
              <a:t> </a:t>
            </a:r>
            <a:r>
              <a:rPr lang="es-ES" dirty="0" err="1" smtClean="0"/>
              <a:t>eukaryote</a:t>
            </a:r>
            <a:r>
              <a:rPr lang="es-ES" dirty="0" smtClean="0"/>
              <a:t> </a:t>
            </a:r>
            <a:r>
              <a:rPr lang="es-ES" dirty="0" err="1" smtClean="0"/>
              <a:t>extracellular</a:t>
            </a:r>
            <a:r>
              <a:rPr lang="es-ES" dirty="0" smtClean="0"/>
              <a:t> </a:t>
            </a:r>
            <a:r>
              <a:rPr lang="es-ES" dirty="0" err="1" smtClean="0"/>
              <a:t>matrix</a:t>
            </a:r>
            <a:r>
              <a:rPr lang="es-ES" dirty="0" smtClean="0"/>
              <a:t>, </a:t>
            </a:r>
            <a:r>
              <a:rPr lang="es-ES" dirty="0" err="1" smtClean="0"/>
              <a:t>which</a:t>
            </a:r>
            <a:r>
              <a:rPr lang="es-ES" dirty="0" smtClean="0"/>
              <a:t> </a:t>
            </a:r>
            <a:r>
              <a:rPr lang="es-ES" dirty="0" err="1" smtClean="0"/>
              <a:t>may</a:t>
            </a:r>
            <a:r>
              <a:rPr lang="es-ES" dirty="0" smtClean="0"/>
              <a:t> </a:t>
            </a:r>
            <a:r>
              <a:rPr lang="es-ES" dirty="0" err="1" smtClean="0"/>
              <a:t>contribute</a:t>
            </a:r>
            <a:r>
              <a:rPr lang="es-ES" dirty="0" smtClean="0"/>
              <a:t> </a:t>
            </a:r>
            <a:r>
              <a:rPr lang="es-ES" dirty="0" err="1" smtClean="0"/>
              <a:t>to</a:t>
            </a:r>
            <a:r>
              <a:rPr lang="es-ES" dirty="0" smtClean="0"/>
              <a:t> </a:t>
            </a:r>
            <a:r>
              <a:rPr lang="es-ES" dirty="0" err="1" smtClean="0"/>
              <a:t>protein</a:t>
            </a:r>
            <a:r>
              <a:rPr lang="es-ES" dirty="0" smtClean="0"/>
              <a:t> </a:t>
            </a:r>
            <a:r>
              <a:rPr lang="es-ES" dirty="0" err="1" smtClean="0"/>
              <a:t>cytotoxicity</a:t>
            </a:r>
            <a:r>
              <a:rPr lang="es-ES" dirty="0" smtClean="0"/>
              <a:t> </a:t>
            </a:r>
            <a:r>
              <a:rPr lang="es-ES" dirty="0" err="1" smtClean="0"/>
              <a:t>for</a:t>
            </a:r>
            <a:r>
              <a:rPr lang="es-ES" dirty="0" smtClean="0"/>
              <a:t> host </a:t>
            </a:r>
            <a:r>
              <a:rPr lang="es-ES" dirty="0" err="1" smtClean="0"/>
              <a:t>tissues</a:t>
            </a:r>
            <a:r>
              <a:rPr lang="es-ES" dirty="0" smtClean="0"/>
              <a:t> </a:t>
            </a:r>
            <a:r>
              <a:rPr lang="es-ES" dirty="0" err="1" smtClean="0"/>
              <a:t>during</a:t>
            </a:r>
            <a:r>
              <a:rPr lang="es-ES" dirty="0" smtClean="0"/>
              <a:t> </a:t>
            </a:r>
            <a:r>
              <a:rPr lang="es-ES" dirty="0" err="1" smtClean="0"/>
              <a:t>inflammation</a:t>
            </a:r>
            <a:r>
              <a:rPr lang="es-ES" dirty="0" smtClean="0"/>
              <a:t>. </a:t>
            </a:r>
            <a:r>
              <a:rPr lang="es-ES" dirty="0" err="1" smtClean="0"/>
              <a:t>Would</a:t>
            </a:r>
            <a:r>
              <a:rPr lang="es-ES" baseline="0" dirty="0" smtClean="0"/>
              <a:t> </a:t>
            </a:r>
            <a:r>
              <a:rPr lang="es-ES" baseline="0" dirty="0" err="1" smtClean="0"/>
              <a:t>explain</a:t>
            </a:r>
            <a:r>
              <a:rPr lang="es-ES" baseline="0" dirty="0" smtClean="0"/>
              <a:t> </a:t>
            </a:r>
            <a:r>
              <a:rPr lang="es-ES" baseline="0" dirty="0" err="1" smtClean="0"/>
              <a:t>effects</a:t>
            </a:r>
            <a:r>
              <a:rPr lang="es-ES" baseline="0" dirty="0" smtClean="0"/>
              <a:t> </a:t>
            </a:r>
            <a:r>
              <a:rPr lang="es-ES" baseline="0" dirty="0" err="1" smtClean="0"/>
              <a:t>l</a:t>
            </a:r>
            <a:r>
              <a:rPr lang="es-ES" dirty="0" err="1" smtClean="0"/>
              <a:t>ike</a:t>
            </a:r>
            <a:r>
              <a:rPr lang="es-ES" dirty="0" smtClean="0"/>
              <a:t> </a:t>
            </a:r>
            <a:r>
              <a:rPr lang="es-ES" dirty="0" err="1" smtClean="0"/>
              <a:t>allergy</a:t>
            </a:r>
            <a:r>
              <a:rPr lang="es-ES" dirty="0" smtClean="0"/>
              <a:t> </a:t>
            </a:r>
            <a:r>
              <a:rPr lang="es-ES" dirty="0" err="1" smtClean="0"/>
              <a:t>side</a:t>
            </a:r>
            <a:r>
              <a:rPr lang="es-ES" dirty="0" smtClean="0"/>
              <a:t> </a:t>
            </a:r>
            <a:r>
              <a:rPr lang="es-ES" dirty="0" err="1" smtClean="0"/>
              <a:t>effects</a:t>
            </a:r>
            <a:r>
              <a:rPr lang="es-ES" dirty="0" smtClean="0"/>
              <a:t>]</a:t>
            </a:r>
            <a:endParaRPr lang="es-E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p:txBody>
      </p:sp>
      <p:sp>
        <p:nvSpPr>
          <p:cNvPr id="4" name="Contenidor de número de diapositiva 3"/>
          <p:cNvSpPr>
            <a:spLocks noGrp="1"/>
          </p:cNvSpPr>
          <p:nvPr>
            <p:ph type="sldNum" sz="quarter" idx="10"/>
          </p:nvPr>
        </p:nvSpPr>
        <p:spPr/>
        <p:txBody>
          <a:bodyPr/>
          <a:lstStyle/>
          <a:p>
            <a:fld id="{27D1458B-6F09-47D2-8DDB-EA055600CF4A}" type="slidenum">
              <a:rPr lang="en-GB" smtClean="0"/>
              <a:pPr/>
              <a:t>22</a:t>
            </a:fld>
            <a:endParaRPr lang="en-GB"/>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normAutofit/>
          </a:bodyPr>
          <a:lstStyle/>
          <a:p>
            <a:r>
              <a:rPr lang="es-ES" dirty="0" err="1" smtClean="0"/>
              <a:t>By</a:t>
            </a:r>
            <a:r>
              <a:rPr lang="es-ES" dirty="0" smtClean="0"/>
              <a:t> X-</a:t>
            </a:r>
            <a:r>
              <a:rPr lang="es-ES" dirty="0" err="1" smtClean="0"/>
              <a:t>ray</a:t>
            </a:r>
            <a:r>
              <a:rPr lang="es-ES" dirty="0" smtClean="0"/>
              <a:t> </a:t>
            </a:r>
            <a:r>
              <a:rPr lang="es-ES" dirty="0" err="1" smtClean="0"/>
              <a:t>crystallography</a:t>
            </a:r>
            <a:r>
              <a:rPr lang="es-ES" dirty="0" smtClean="0"/>
              <a:t> </a:t>
            </a:r>
            <a:r>
              <a:rPr lang="es-ES" dirty="0" err="1" smtClean="0"/>
              <a:t>we</a:t>
            </a:r>
            <a:r>
              <a:rPr lang="es-ES" dirty="0" smtClean="0"/>
              <a:t> </a:t>
            </a:r>
            <a:r>
              <a:rPr lang="es-ES" dirty="0" err="1" smtClean="0"/>
              <a:t>studied</a:t>
            </a:r>
            <a:r>
              <a:rPr lang="es-ES" dirty="0" smtClean="0"/>
              <a:t> </a:t>
            </a:r>
            <a:r>
              <a:rPr lang="es-ES" dirty="0" err="1" smtClean="0"/>
              <a:t>the</a:t>
            </a:r>
            <a:r>
              <a:rPr lang="es-ES" dirty="0" smtClean="0"/>
              <a:t> </a:t>
            </a:r>
            <a:r>
              <a:rPr lang="es-ES" dirty="0" err="1" smtClean="0"/>
              <a:t>protein</a:t>
            </a:r>
            <a:r>
              <a:rPr lang="es-ES" dirty="0" smtClean="0"/>
              <a:t> 3D </a:t>
            </a:r>
            <a:r>
              <a:rPr lang="es-ES" dirty="0" err="1" smtClean="0"/>
              <a:t>structure</a:t>
            </a:r>
            <a:r>
              <a:rPr lang="es-ES" dirty="0" smtClean="0"/>
              <a:t> </a:t>
            </a:r>
            <a:r>
              <a:rPr lang="es-ES" dirty="0" smtClean="0"/>
              <a:t>in </a:t>
            </a:r>
            <a:r>
              <a:rPr lang="es-ES" dirty="0" err="1" smtClean="0"/>
              <a:t>complex</a:t>
            </a:r>
            <a:r>
              <a:rPr lang="es-ES" dirty="0" smtClean="0"/>
              <a:t> </a:t>
            </a:r>
            <a:r>
              <a:rPr lang="es-ES" dirty="0" err="1" smtClean="0"/>
              <a:t>with</a:t>
            </a:r>
            <a:r>
              <a:rPr lang="es-ES" dirty="0" smtClean="0"/>
              <a:t> sulfate. </a:t>
            </a:r>
            <a:r>
              <a:rPr lang="es-ES" dirty="0" err="1" smtClean="0"/>
              <a:t>When</a:t>
            </a:r>
            <a:r>
              <a:rPr lang="es-ES" dirty="0" smtClean="0"/>
              <a:t> </a:t>
            </a:r>
            <a:r>
              <a:rPr lang="es-ES" dirty="0" err="1" smtClean="0"/>
              <a:t>we</a:t>
            </a:r>
            <a:r>
              <a:rPr lang="es-ES" baseline="0" dirty="0" smtClean="0"/>
              <a:t> </a:t>
            </a:r>
            <a:r>
              <a:rPr lang="es-ES" baseline="0" dirty="0" err="1" smtClean="0"/>
              <a:t>crystallize</a:t>
            </a:r>
            <a:r>
              <a:rPr lang="es-ES" baseline="0" dirty="0" smtClean="0"/>
              <a:t> </a:t>
            </a:r>
            <a:r>
              <a:rPr lang="es-ES" baseline="0" dirty="0" err="1" smtClean="0"/>
              <a:t>the</a:t>
            </a:r>
            <a:r>
              <a:rPr lang="es-ES" baseline="0" dirty="0" smtClean="0"/>
              <a:t> </a:t>
            </a:r>
            <a:r>
              <a:rPr lang="es-ES" baseline="0" dirty="0" err="1" smtClean="0"/>
              <a:t>protein</a:t>
            </a:r>
            <a:r>
              <a:rPr lang="es-ES" baseline="0" dirty="0" smtClean="0"/>
              <a:t> in </a:t>
            </a:r>
            <a:r>
              <a:rPr lang="es-ES" baseline="0" dirty="0" err="1" smtClean="0"/>
              <a:t>ammonium</a:t>
            </a:r>
            <a:r>
              <a:rPr lang="es-ES" baseline="0" dirty="0" smtClean="0"/>
              <a:t> sulfate, </a:t>
            </a:r>
            <a:r>
              <a:rPr lang="es-ES" baseline="0" dirty="0" err="1" smtClean="0"/>
              <a:t>we</a:t>
            </a:r>
            <a:r>
              <a:rPr lang="es-ES" baseline="0" dirty="0" smtClean="0"/>
              <a:t> observe </a:t>
            </a:r>
            <a:r>
              <a:rPr lang="es-ES" baseline="0" dirty="0" err="1" smtClean="0"/>
              <a:t>the</a:t>
            </a:r>
            <a:r>
              <a:rPr lang="es-ES" baseline="0" dirty="0" smtClean="0"/>
              <a:t> sulfate </a:t>
            </a:r>
            <a:r>
              <a:rPr lang="es-ES" baseline="0" dirty="0" err="1" smtClean="0"/>
              <a:t>binding</a:t>
            </a:r>
            <a:r>
              <a:rPr lang="es-ES" baseline="0" dirty="0" smtClean="0"/>
              <a:t> </a:t>
            </a:r>
            <a:r>
              <a:rPr lang="es-ES" baseline="0" dirty="0" err="1" smtClean="0"/>
              <a:t>to</a:t>
            </a:r>
            <a:r>
              <a:rPr lang="es-ES" baseline="0" dirty="0" smtClean="0"/>
              <a:t> </a:t>
            </a:r>
            <a:r>
              <a:rPr lang="es-ES" baseline="0" dirty="0" err="1" smtClean="0"/>
              <a:t>the</a:t>
            </a:r>
            <a:r>
              <a:rPr lang="es-ES" baseline="0" dirty="0" smtClean="0"/>
              <a:t> </a:t>
            </a:r>
            <a:r>
              <a:rPr lang="es-ES" baseline="0" dirty="0" err="1" smtClean="0"/>
              <a:t>prot</a:t>
            </a:r>
            <a:r>
              <a:rPr lang="es-ES" baseline="0" dirty="0" smtClean="0"/>
              <a:t> </a:t>
            </a:r>
            <a:r>
              <a:rPr lang="es-ES" baseline="0" dirty="0" err="1" smtClean="0"/>
              <a:t>surface</a:t>
            </a:r>
            <a:endParaRPr lang="es-ES" dirty="0" smtClean="0"/>
          </a:p>
          <a:p>
            <a:r>
              <a:rPr lang="es-ES" dirty="0" smtClean="0"/>
              <a:t>ECP </a:t>
            </a:r>
            <a:r>
              <a:rPr lang="es-ES" dirty="0" err="1" smtClean="0"/>
              <a:t>crystal</a:t>
            </a:r>
            <a:r>
              <a:rPr lang="es-ES" dirty="0" smtClean="0"/>
              <a:t> </a:t>
            </a:r>
            <a:r>
              <a:rPr lang="es-ES" dirty="0" err="1" smtClean="0"/>
              <a:t>structure</a:t>
            </a:r>
            <a:r>
              <a:rPr lang="es-ES" dirty="0" smtClean="0"/>
              <a:t> in</a:t>
            </a:r>
            <a:r>
              <a:rPr lang="es-ES" baseline="0" dirty="0" smtClean="0"/>
              <a:t> </a:t>
            </a:r>
            <a:r>
              <a:rPr lang="es-ES" baseline="0" dirty="0" err="1" smtClean="0"/>
              <a:t>complex</a:t>
            </a:r>
            <a:r>
              <a:rPr lang="es-ES" baseline="0" dirty="0" smtClean="0"/>
              <a:t> </a:t>
            </a:r>
            <a:r>
              <a:rPr lang="es-ES" baseline="0" dirty="0" err="1" smtClean="0"/>
              <a:t>with</a:t>
            </a:r>
            <a:r>
              <a:rPr lang="es-ES" baseline="0" dirty="0" smtClean="0"/>
              <a:t> sulfate </a:t>
            </a:r>
            <a:r>
              <a:rPr lang="es-ES" baseline="0" dirty="0" err="1" smtClean="0"/>
              <a:t>anions</a:t>
            </a:r>
            <a:r>
              <a:rPr lang="es-ES" baseline="0" dirty="0" smtClean="0"/>
              <a:t> </a:t>
            </a:r>
            <a:r>
              <a:rPr lang="es-ES" baseline="0" dirty="0" err="1" smtClean="0"/>
              <a:t>reveals</a:t>
            </a:r>
            <a:r>
              <a:rPr lang="es-ES" baseline="0" dirty="0" smtClean="0"/>
              <a:t> </a:t>
            </a:r>
            <a:r>
              <a:rPr lang="es-ES" baseline="0" dirty="0" err="1" smtClean="0"/>
              <a:t>the</a:t>
            </a:r>
            <a:r>
              <a:rPr lang="es-ES" baseline="0" dirty="0" smtClean="0"/>
              <a:t> </a:t>
            </a:r>
            <a:r>
              <a:rPr lang="es-ES" baseline="0" dirty="0" err="1" smtClean="0"/>
              <a:t>potential</a:t>
            </a:r>
            <a:r>
              <a:rPr lang="es-ES" baseline="0" dirty="0" smtClean="0"/>
              <a:t> </a:t>
            </a:r>
            <a:r>
              <a:rPr lang="es-ES" baseline="0" dirty="0" err="1" smtClean="0"/>
              <a:t>anion</a:t>
            </a:r>
            <a:r>
              <a:rPr lang="es-ES" baseline="0" dirty="0" smtClean="0"/>
              <a:t> </a:t>
            </a:r>
            <a:r>
              <a:rPr lang="es-ES" baseline="0" dirty="0" err="1" smtClean="0"/>
              <a:t>binding</a:t>
            </a:r>
            <a:r>
              <a:rPr lang="es-ES" baseline="0" dirty="0" smtClean="0"/>
              <a:t> </a:t>
            </a:r>
            <a:r>
              <a:rPr lang="es-ES" baseline="0" dirty="0" err="1" smtClean="0"/>
              <a:t>sites</a:t>
            </a:r>
            <a:r>
              <a:rPr lang="es-ES" baseline="0" dirty="0" smtClean="0"/>
              <a:t> </a:t>
            </a:r>
            <a:r>
              <a:rPr lang="es-ES" baseline="0" dirty="0" err="1" smtClean="0"/>
              <a:t>that</a:t>
            </a:r>
            <a:r>
              <a:rPr lang="es-ES" baseline="0" dirty="0" smtClean="0"/>
              <a:t> </a:t>
            </a:r>
            <a:r>
              <a:rPr lang="es-ES" baseline="0" dirty="0" err="1" smtClean="0"/>
              <a:t>could</a:t>
            </a:r>
            <a:r>
              <a:rPr lang="es-ES" baseline="0" dirty="0" smtClean="0"/>
              <a:t> </a:t>
            </a:r>
            <a:r>
              <a:rPr lang="es-ES" baseline="0" dirty="0" err="1" smtClean="0"/>
              <a:t>anchor</a:t>
            </a:r>
            <a:r>
              <a:rPr lang="es-ES" baseline="0" dirty="0" smtClean="0"/>
              <a:t> </a:t>
            </a:r>
            <a:r>
              <a:rPr lang="es-ES" baseline="0" dirty="0" err="1" smtClean="0"/>
              <a:t>sulfated</a:t>
            </a:r>
            <a:r>
              <a:rPr lang="es-ES" baseline="0" dirty="0" smtClean="0"/>
              <a:t> </a:t>
            </a:r>
            <a:r>
              <a:rPr lang="es-ES" baseline="0" dirty="0" err="1" smtClean="0"/>
              <a:t>compounds</a:t>
            </a:r>
            <a:r>
              <a:rPr lang="es-ES" baseline="0" dirty="0" smtClean="0"/>
              <a:t> as </a:t>
            </a:r>
            <a:r>
              <a:rPr lang="es-ES" baseline="0" dirty="0" err="1" smtClean="0"/>
              <a:t>glycosaminoglycans</a:t>
            </a:r>
            <a:r>
              <a:rPr lang="es-ES" baseline="0" dirty="0" smtClean="0"/>
              <a:t> </a:t>
            </a:r>
            <a:endParaRPr lang="es-ES" baseline="0" dirty="0" smtClean="0"/>
          </a:p>
          <a:p>
            <a:r>
              <a:rPr lang="es-ES" baseline="0" dirty="0" err="1" smtClean="0"/>
              <a:t>We</a:t>
            </a:r>
            <a:r>
              <a:rPr lang="es-ES" baseline="0" dirty="0" smtClean="0"/>
              <a:t> </a:t>
            </a:r>
            <a:r>
              <a:rPr lang="es-ES" baseline="0" dirty="0" smtClean="0"/>
              <a:t>observe </a:t>
            </a:r>
            <a:r>
              <a:rPr lang="es-ES" baseline="0" dirty="0" err="1" smtClean="0"/>
              <a:t>here</a:t>
            </a:r>
            <a:r>
              <a:rPr lang="es-ES" baseline="0" dirty="0" smtClean="0"/>
              <a:t> </a:t>
            </a:r>
            <a:r>
              <a:rPr lang="es-ES" baseline="0" dirty="0" err="1" smtClean="0"/>
              <a:t>the</a:t>
            </a:r>
            <a:r>
              <a:rPr lang="es-ES" baseline="0" dirty="0" smtClean="0"/>
              <a:t> </a:t>
            </a:r>
            <a:r>
              <a:rPr lang="es-ES" baseline="0" dirty="0" err="1" smtClean="0"/>
              <a:t>cationic</a:t>
            </a:r>
            <a:r>
              <a:rPr lang="es-ES" baseline="0" dirty="0" smtClean="0"/>
              <a:t> </a:t>
            </a:r>
            <a:r>
              <a:rPr lang="es-ES" baseline="0" dirty="0" err="1" smtClean="0"/>
              <a:t>patches</a:t>
            </a:r>
            <a:r>
              <a:rPr lang="es-ES" baseline="0" dirty="0" smtClean="0"/>
              <a:t> </a:t>
            </a:r>
            <a:r>
              <a:rPr lang="es-ES" baseline="0" dirty="0" err="1" smtClean="0"/>
              <a:t>binding</a:t>
            </a:r>
            <a:r>
              <a:rPr lang="es-ES" baseline="0" dirty="0" smtClean="0"/>
              <a:t> </a:t>
            </a:r>
            <a:r>
              <a:rPr lang="es-ES" baseline="0" dirty="0" err="1" smtClean="0"/>
              <a:t>the</a:t>
            </a:r>
            <a:r>
              <a:rPr lang="es-ES" baseline="0" dirty="0" smtClean="0"/>
              <a:t> sulfate </a:t>
            </a:r>
            <a:r>
              <a:rPr lang="es-ES" baseline="0" dirty="0" err="1" smtClean="0"/>
              <a:t>anions</a:t>
            </a:r>
            <a:endParaRPr lang="en-GB" dirty="0"/>
          </a:p>
        </p:txBody>
      </p:sp>
      <p:sp>
        <p:nvSpPr>
          <p:cNvPr id="4" name="Contenidor de número de diapositiva 3"/>
          <p:cNvSpPr>
            <a:spLocks noGrp="1"/>
          </p:cNvSpPr>
          <p:nvPr>
            <p:ph type="sldNum" sz="quarter" idx="10"/>
          </p:nvPr>
        </p:nvSpPr>
        <p:spPr/>
        <p:txBody>
          <a:bodyPr/>
          <a:lstStyle/>
          <a:p>
            <a:fld id="{27D1458B-6F09-47D2-8DDB-EA055600CF4A}" type="slidenum">
              <a:rPr lang="en-GB" smtClean="0"/>
              <a:pPr/>
              <a:t>23</a:t>
            </a:fld>
            <a:endParaRPr lang="en-GB"/>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normAutofit/>
          </a:bodyPr>
          <a:lstStyle/>
          <a:p>
            <a:r>
              <a:rPr lang="es-ES" dirty="0" smtClean="0"/>
              <a:t>A similar </a:t>
            </a:r>
            <a:r>
              <a:rPr lang="es-ES" dirty="0" err="1" smtClean="0"/>
              <a:t>scenario</a:t>
            </a:r>
            <a:r>
              <a:rPr lang="es-ES" dirty="0" smtClean="0"/>
              <a:t> has </a:t>
            </a:r>
            <a:r>
              <a:rPr lang="es-ES" dirty="0" err="1" smtClean="0"/>
              <a:t>been</a:t>
            </a:r>
            <a:r>
              <a:rPr lang="es-ES" dirty="0" smtClean="0"/>
              <a:t> </a:t>
            </a:r>
            <a:r>
              <a:rPr lang="es-ES" dirty="0" err="1" smtClean="0"/>
              <a:t>just</a:t>
            </a:r>
            <a:r>
              <a:rPr lang="es-ES" baseline="0" dirty="0" smtClean="0"/>
              <a:t> </a:t>
            </a:r>
            <a:r>
              <a:rPr lang="es-ES" baseline="0" dirty="0" err="1" smtClean="0"/>
              <a:t>recently</a:t>
            </a:r>
            <a:r>
              <a:rPr lang="es-ES" baseline="0" dirty="0" smtClean="0"/>
              <a:t> </a:t>
            </a:r>
            <a:r>
              <a:rPr lang="es-ES" baseline="0" dirty="0" err="1" smtClean="0"/>
              <a:t>revealed</a:t>
            </a:r>
            <a:r>
              <a:rPr lang="es-ES" baseline="0" dirty="0" smtClean="0"/>
              <a:t> </a:t>
            </a:r>
            <a:r>
              <a:rPr lang="es-ES" baseline="0" dirty="0" err="1" smtClean="0"/>
              <a:t>for</a:t>
            </a:r>
            <a:r>
              <a:rPr lang="es-ES" baseline="0" dirty="0" smtClean="0"/>
              <a:t> </a:t>
            </a:r>
            <a:r>
              <a:rPr lang="es-ES" baseline="0" dirty="0" err="1" smtClean="0"/>
              <a:t>human</a:t>
            </a:r>
            <a:r>
              <a:rPr lang="es-ES" baseline="0" dirty="0" smtClean="0"/>
              <a:t> </a:t>
            </a:r>
            <a:r>
              <a:rPr lang="es-ES" baseline="0" dirty="0" err="1" smtClean="0"/>
              <a:t>Rnase</a:t>
            </a:r>
            <a:r>
              <a:rPr lang="es-ES" baseline="0" dirty="0" smtClean="0"/>
              <a:t> 6, </a:t>
            </a:r>
            <a:r>
              <a:rPr lang="es-ES" baseline="0" dirty="0" err="1" smtClean="0"/>
              <a:t>expressed</a:t>
            </a:r>
            <a:r>
              <a:rPr lang="es-ES" baseline="0" dirty="0" smtClean="0"/>
              <a:t> in </a:t>
            </a:r>
            <a:r>
              <a:rPr lang="es-ES" baseline="0" dirty="0" err="1" smtClean="0"/>
              <a:t>macrophages</a:t>
            </a:r>
            <a:endParaRPr lang="es-ES" dirty="0"/>
          </a:p>
        </p:txBody>
      </p:sp>
      <p:sp>
        <p:nvSpPr>
          <p:cNvPr id="4" name="Contenidor de número de diapositiva 3"/>
          <p:cNvSpPr>
            <a:spLocks noGrp="1"/>
          </p:cNvSpPr>
          <p:nvPr>
            <p:ph type="sldNum" sz="quarter" idx="10"/>
          </p:nvPr>
        </p:nvSpPr>
        <p:spPr/>
        <p:txBody>
          <a:bodyPr/>
          <a:lstStyle/>
          <a:p>
            <a:fld id="{27D1458B-6F09-47D2-8DDB-EA055600CF4A}" type="slidenum">
              <a:rPr lang="en-GB" smtClean="0"/>
              <a:pPr/>
              <a:t>24</a:t>
            </a:fld>
            <a:endParaRPr lang="en-GB"/>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normAutofit/>
          </a:bodyPr>
          <a:lstStyle/>
          <a:p>
            <a:r>
              <a:rPr lang="es-ES" baseline="0" dirty="0" smtClean="0"/>
              <a:t>In particular </a:t>
            </a:r>
            <a:r>
              <a:rPr lang="es-ES" baseline="0" dirty="0" err="1" smtClean="0"/>
              <a:t>we</a:t>
            </a:r>
            <a:r>
              <a:rPr lang="es-ES" baseline="0" dirty="0" smtClean="0"/>
              <a:t> </a:t>
            </a:r>
            <a:r>
              <a:rPr lang="es-ES" baseline="0" dirty="0" err="1" smtClean="0"/>
              <a:t>observed</a:t>
            </a:r>
            <a:r>
              <a:rPr lang="es-ES" baseline="0" dirty="0" smtClean="0"/>
              <a:t> </a:t>
            </a:r>
            <a:r>
              <a:rPr lang="es-ES" baseline="0" dirty="0" err="1" smtClean="0"/>
              <a:t>key</a:t>
            </a:r>
            <a:r>
              <a:rPr lang="es-ES" baseline="0" dirty="0" smtClean="0"/>
              <a:t> </a:t>
            </a:r>
            <a:r>
              <a:rPr lang="es-ES" baseline="0" dirty="0" err="1" smtClean="0"/>
              <a:t>exposed</a:t>
            </a:r>
            <a:r>
              <a:rPr lang="es-ES" baseline="0" dirty="0" smtClean="0"/>
              <a:t> </a:t>
            </a:r>
            <a:r>
              <a:rPr lang="es-ES" baseline="0" dirty="0" err="1" smtClean="0"/>
              <a:t>arginine</a:t>
            </a:r>
            <a:r>
              <a:rPr lang="es-ES" baseline="0" dirty="0" smtClean="0"/>
              <a:t> </a:t>
            </a:r>
            <a:r>
              <a:rPr lang="es-ES" baseline="0" dirty="0" err="1" smtClean="0"/>
              <a:t>residues</a:t>
            </a:r>
            <a:r>
              <a:rPr lang="es-ES" baseline="0" dirty="0" smtClean="0"/>
              <a:t>, are </a:t>
            </a:r>
            <a:r>
              <a:rPr lang="es-ES" baseline="0" dirty="0" err="1" smtClean="0"/>
              <a:t>involved</a:t>
            </a:r>
            <a:r>
              <a:rPr lang="es-ES" baseline="0" dirty="0" smtClean="0"/>
              <a:t> in </a:t>
            </a:r>
            <a:r>
              <a:rPr lang="es-ES" baseline="0" dirty="0" err="1" smtClean="0"/>
              <a:t>the</a:t>
            </a:r>
            <a:r>
              <a:rPr lang="es-ES" baseline="0" dirty="0" smtClean="0"/>
              <a:t> sulfate </a:t>
            </a:r>
            <a:r>
              <a:rPr lang="es-ES" baseline="0" dirty="0" err="1" smtClean="0"/>
              <a:t>binding</a:t>
            </a:r>
            <a:r>
              <a:rPr lang="es-ES" baseline="0" dirty="0" smtClean="0"/>
              <a:t>. </a:t>
            </a:r>
            <a:r>
              <a:rPr lang="es-ES" baseline="0" dirty="0" err="1" smtClean="0"/>
              <a:t>We</a:t>
            </a:r>
            <a:r>
              <a:rPr lang="es-ES" baseline="0" dirty="0" smtClean="0"/>
              <a:t> can </a:t>
            </a:r>
            <a:r>
              <a:rPr lang="es-ES" baseline="0" dirty="0" err="1" smtClean="0"/>
              <a:t>identify</a:t>
            </a:r>
            <a:r>
              <a:rPr lang="es-ES" baseline="0" dirty="0" smtClean="0"/>
              <a:t> </a:t>
            </a:r>
            <a:r>
              <a:rPr lang="es-ES" baseline="0" dirty="0" err="1" smtClean="0"/>
              <a:t>three</a:t>
            </a:r>
            <a:r>
              <a:rPr lang="es-ES" baseline="0" dirty="0" smtClean="0"/>
              <a:t> </a:t>
            </a:r>
            <a:r>
              <a:rPr lang="es-ES" baseline="0" dirty="0" err="1" smtClean="0"/>
              <a:t>main</a:t>
            </a:r>
            <a:r>
              <a:rPr lang="es-ES" baseline="0" dirty="0" smtClean="0"/>
              <a:t> sulfate </a:t>
            </a:r>
            <a:r>
              <a:rPr lang="es-ES" baseline="0" dirty="0" err="1" smtClean="0"/>
              <a:t>anion</a:t>
            </a:r>
            <a:r>
              <a:rPr lang="es-ES" baseline="0" dirty="0" smtClean="0"/>
              <a:t> </a:t>
            </a:r>
            <a:r>
              <a:rPr lang="es-ES" baseline="0" dirty="0" err="1" smtClean="0"/>
              <a:t>binding</a:t>
            </a:r>
            <a:r>
              <a:rPr lang="es-ES" baseline="0" dirty="0" smtClean="0"/>
              <a:t> </a:t>
            </a:r>
            <a:r>
              <a:rPr lang="es-ES" baseline="0" dirty="0" err="1" smtClean="0"/>
              <a:t>sites</a:t>
            </a:r>
            <a:r>
              <a:rPr lang="es-ES" baseline="0" dirty="0" smtClean="0"/>
              <a:t>, </a:t>
            </a:r>
            <a:r>
              <a:rPr lang="es-ES" baseline="0" dirty="0" err="1" smtClean="0"/>
              <a:t>located</a:t>
            </a:r>
            <a:r>
              <a:rPr lang="es-ES" baseline="0" dirty="0" smtClean="0"/>
              <a:t> </a:t>
            </a:r>
            <a:r>
              <a:rPr lang="es-ES" baseline="0" dirty="0" err="1" smtClean="0"/>
              <a:t>around</a:t>
            </a:r>
            <a:r>
              <a:rPr lang="es-ES" baseline="0" dirty="0" smtClean="0"/>
              <a:t> </a:t>
            </a:r>
            <a:r>
              <a:rPr lang="es-ES" baseline="0" dirty="0" err="1" smtClean="0"/>
              <a:t>the</a:t>
            </a:r>
            <a:r>
              <a:rPr lang="es-ES" baseline="0" dirty="0" smtClean="0"/>
              <a:t> </a:t>
            </a:r>
            <a:r>
              <a:rPr lang="es-ES" baseline="0" dirty="0" err="1" smtClean="0"/>
              <a:t>catalytica</a:t>
            </a:r>
            <a:r>
              <a:rPr lang="es-ES" baseline="0" dirty="0" smtClean="0"/>
              <a:t> active </a:t>
            </a:r>
            <a:r>
              <a:rPr lang="es-ES" baseline="0" dirty="0" err="1" smtClean="0"/>
              <a:t>site</a:t>
            </a:r>
            <a:r>
              <a:rPr lang="es-ES" baseline="0" dirty="0" smtClean="0"/>
              <a:t>. </a:t>
            </a:r>
            <a:r>
              <a:rPr lang="es-ES" baseline="0" dirty="0" err="1" smtClean="0"/>
              <a:t>The</a:t>
            </a:r>
            <a:r>
              <a:rPr lang="es-ES" baseline="0" dirty="0" smtClean="0"/>
              <a:t> data </a:t>
            </a:r>
            <a:r>
              <a:rPr lang="es-ES" baseline="0" dirty="0" err="1" smtClean="0"/>
              <a:t>confirms</a:t>
            </a:r>
            <a:r>
              <a:rPr lang="es-ES" baseline="0" dirty="0" smtClean="0"/>
              <a:t> </a:t>
            </a:r>
            <a:r>
              <a:rPr lang="es-ES" baseline="0" dirty="0" err="1" smtClean="0"/>
              <a:t>the</a:t>
            </a:r>
            <a:r>
              <a:rPr lang="es-ES" baseline="0" dirty="0" smtClean="0"/>
              <a:t> </a:t>
            </a:r>
            <a:r>
              <a:rPr lang="es-ES" baseline="0" dirty="0" err="1" smtClean="0"/>
              <a:t>previous</a:t>
            </a:r>
            <a:r>
              <a:rPr lang="es-ES" baseline="0" dirty="0" smtClean="0"/>
              <a:t> </a:t>
            </a:r>
            <a:r>
              <a:rPr lang="es-ES" baseline="0" dirty="0" err="1" smtClean="0"/>
              <a:t>complex</a:t>
            </a:r>
            <a:r>
              <a:rPr lang="es-ES" baseline="0" dirty="0" smtClean="0"/>
              <a:t> </a:t>
            </a:r>
            <a:r>
              <a:rPr lang="es-ES" baseline="0" dirty="0" err="1" smtClean="0"/>
              <a:t>suggested</a:t>
            </a:r>
            <a:r>
              <a:rPr lang="es-ES" baseline="0" dirty="0" smtClean="0"/>
              <a:t> </a:t>
            </a:r>
            <a:r>
              <a:rPr lang="es-ES" baseline="0" dirty="0" err="1" smtClean="0"/>
              <a:t>by</a:t>
            </a:r>
            <a:r>
              <a:rPr lang="es-ES" baseline="0" dirty="0" smtClean="0"/>
              <a:t> </a:t>
            </a:r>
            <a:r>
              <a:rPr lang="es-ES" baseline="0" dirty="0" err="1" smtClean="0"/>
              <a:t>modelling</a:t>
            </a:r>
            <a:r>
              <a:rPr lang="es-ES" baseline="0" dirty="0" smtClean="0"/>
              <a:t> </a:t>
            </a:r>
            <a:r>
              <a:rPr lang="es-ES" baseline="0" dirty="0" err="1" smtClean="0"/>
              <a:t>studies</a:t>
            </a:r>
            <a:r>
              <a:rPr lang="es-ES" baseline="0" dirty="0" smtClean="0"/>
              <a:t>. </a:t>
            </a:r>
            <a:r>
              <a:rPr lang="es-ES" baseline="0" dirty="0" err="1" smtClean="0"/>
              <a:t>Heparin</a:t>
            </a:r>
            <a:r>
              <a:rPr lang="es-ES" baseline="0" dirty="0" smtClean="0"/>
              <a:t> </a:t>
            </a:r>
            <a:r>
              <a:rPr lang="es-ES" baseline="0" dirty="0" err="1" smtClean="0"/>
              <a:t>binding</a:t>
            </a:r>
            <a:r>
              <a:rPr lang="es-ES" baseline="0" dirty="0" smtClean="0"/>
              <a:t> blocks </a:t>
            </a:r>
            <a:r>
              <a:rPr lang="es-ES" baseline="0" dirty="0" err="1" smtClean="0"/>
              <a:t>Rnase</a:t>
            </a:r>
            <a:r>
              <a:rPr lang="es-ES" baseline="0" dirty="0" smtClean="0"/>
              <a:t> </a:t>
            </a:r>
            <a:r>
              <a:rPr lang="es-ES" baseline="0" dirty="0" err="1" smtClean="0"/>
              <a:t>activity</a:t>
            </a:r>
            <a:r>
              <a:rPr lang="es-ES" baseline="0" dirty="0" smtClean="0"/>
              <a:t> and </a:t>
            </a:r>
            <a:r>
              <a:rPr lang="es-ES" baseline="0" dirty="0" err="1" smtClean="0"/>
              <a:t>the</a:t>
            </a:r>
            <a:r>
              <a:rPr lang="es-ES" baseline="0" dirty="0" smtClean="0"/>
              <a:t> </a:t>
            </a:r>
            <a:r>
              <a:rPr lang="es-ES" baseline="0" dirty="0" err="1" smtClean="0"/>
              <a:t>structural</a:t>
            </a:r>
            <a:r>
              <a:rPr lang="es-ES" baseline="0" dirty="0" smtClean="0"/>
              <a:t> data </a:t>
            </a:r>
            <a:r>
              <a:rPr lang="es-ES" baseline="0" dirty="0" err="1" smtClean="0"/>
              <a:t>confrims</a:t>
            </a:r>
            <a:r>
              <a:rPr lang="es-ES" baseline="0" dirty="0" smtClean="0"/>
              <a:t> </a:t>
            </a:r>
            <a:r>
              <a:rPr lang="es-ES" baseline="0" dirty="0" err="1" smtClean="0"/>
              <a:t>the</a:t>
            </a:r>
            <a:r>
              <a:rPr lang="es-ES" baseline="0" dirty="0" smtClean="0"/>
              <a:t> </a:t>
            </a:r>
            <a:r>
              <a:rPr lang="es-ES" baseline="0" dirty="0" err="1" smtClean="0"/>
              <a:t>involvement</a:t>
            </a:r>
            <a:r>
              <a:rPr lang="es-ES" baseline="0" dirty="0" smtClean="0"/>
              <a:t> of active </a:t>
            </a:r>
            <a:r>
              <a:rPr lang="es-ES" baseline="0" dirty="0" err="1" smtClean="0"/>
              <a:t>site</a:t>
            </a:r>
            <a:r>
              <a:rPr lang="es-ES" baseline="0" dirty="0" smtClean="0"/>
              <a:t> </a:t>
            </a:r>
            <a:r>
              <a:rPr lang="es-ES" baseline="0" dirty="0" err="1" smtClean="0"/>
              <a:t>residues</a:t>
            </a:r>
            <a:r>
              <a:rPr lang="es-ES" baseline="0" dirty="0" smtClean="0"/>
              <a:t> (</a:t>
            </a:r>
            <a:r>
              <a:rPr lang="es-ES" baseline="0" dirty="0" err="1" smtClean="0"/>
              <a:t>Lys</a:t>
            </a:r>
            <a:r>
              <a:rPr lang="es-ES" baseline="0" dirty="0" smtClean="0"/>
              <a:t> and </a:t>
            </a:r>
            <a:r>
              <a:rPr lang="es-ES" baseline="0" dirty="0" err="1" smtClean="0"/>
              <a:t>His</a:t>
            </a:r>
            <a:r>
              <a:rPr lang="es-ES" baseline="0" dirty="0" smtClean="0"/>
              <a:t>)</a:t>
            </a:r>
            <a:endParaRPr lang="en-GB" dirty="0"/>
          </a:p>
        </p:txBody>
      </p:sp>
      <p:sp>
        <p:nvSpPr>
          <p:cNvPr id="4" name="Contenidor de número de diapositiva 3"/>
          <p:cNvSpPr>
            <a:spLocks noGrp="1"/>
          </p:cNvSpPr>
          <p:nvPr>
            <p:ph type="sldNum" sz="quarter" idx="10"/>
          </p:nvPr>
        </p:nvSpPr>
        <p:spPr/>
        <p:txBody>
          <a:bodyPr/>
          <a:lstStyle/>
          <a:p>
            <a:fld id="{27D1458B-6F09-47D2-8DDB-EA055600CF4A}" type="slidenum">
              <a:rPr lang="en-GB" smtClean="0"/>
              <a:pPr/>
              <a:t>25</a:t>
            </a:fld>
            <a:endParaRPr lang="en-GB"/>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normAutofit/>
          </a:bodyPr>
          <a:lstStyle/>
          <a:p>
            <a:r>
              <a:rPr lang="es-ES" dirty="0" smtClean="0"/>
              <a:t>And </a:t>
            </a:r>
            <a:r>
              <a:rPr lang="es-ES" dirty="0" err="1" smtClean="0"/>
              <a:t>last</a:t>
            </a:r>
            <a:r>
              <a:rPr lang="es-ES" dirty="0" smtClean="0"/>
              <a:t>, </a:t>
            </a:r>
            <a:r>
              <a:rPr lang="es-ES" dirty="0" err="1" smtClean="0"/>
              <a:t>but</a:t>
            </a:r>
            <a:r>
              <a:rPr lang="es-ES" dirty="0" smtClean="0"/>
              <a:t> </a:t>
            </a:r>
            <a:r>
              <a:rPr lang="es-ES" dirty="0" err="1" smtClean="0"/>
              <a:t>not</a:t>
            </a:r>
            <a:r>
              <a:rPr lang="es-ES" dirty="0" smtClean="0"/>
              <a:t> </a:t>
            </a:r>
            <a:r>
              <a:rPr lang="es-ES" dirty="0" err="1" smtClean="0"/>
              <a:t>least</a:t>
            </a:r>
            <a:r>
              <a:rPr lang="es-ES" dirty="0" smtClean="0"/>
              <a:t> ECP </a:t>
            </a:r>
            <a:r>
              <a:rPr lang="es-ES" dirty="0" err="1" smtClean="0"/>
              <a:t>cationic</a:t>
            </a:r>
            <a:r>
              <a:rPr lang="es-ES" dirty="0" smtClean="0"/>
              <a:t> </a:t>
            </a:r>
            <a:r>
              <a:rPr lang="es-ES" dirty="0" err="1" smtClean="0"/>
              <a:t>sites</a:t>
            </a:r>
            <a:r>
              <a:rPr lang="es-ES" dirty="0" smtClean="0"/>
              <a:t> </a:t>
            </a:r>
            <a:r>
              <a:rPr lang="es-ES" dirty="0" err="1" smtClean="0"/>
              <a:t>that</a:t>
            </a:r>
            <a:r>
              <a:rPr lang="es-ES" dirty="0" smtClean="0"/>
              <a:t> are </a:t>
            </a:r>
            <a:r>
              <a:rPr lang="es-ES" dirty="0" err="1" smtClean="0"/>
              <a:t>found</a:t>
            </a:r>
            <a:r>
              <a:rPr lang="es-ES" dirty="0" smtClean="0"/>
              <a:t> </a:t>
            </a:r>
            <a:r>
              <a:rPr lang="es-ES" dirty="0" err="1" smtClean="0"/>
              <a:t>to</a:t>
            </a:r>
            <a:r>
              <a:rPr lang="es-ES" dirty="0" smtClean="0"/>
              <a:t> </a:t>
            </a:r>
            <a:r>
              <a:rPr lang="es-ES" dirty="0" err="1" smtClean="0"/>
              <a:t>be</a:t>
            </a:r>
            <a:r>
              <a:rPr lang="es-ES" dirty="0" smtClean="0"/>
              <a:t> </a:t>
            </a:r>
            <a:r>
              <a:rPr lang="es-ES" dirty="0" err="1" smtClean="0"/>
              <a:t>involved</a:t>
            </a:r>
            <a:r>
              <a:rPr lang="es-ES" dirty="0" smtClean="0"/>
              <a:t> in </a:t>
            </a:r>
            <a:r>
              <a:rPr lang="es-ES" dirty="0" err="1" smtClean="0"/>
              <a:t>the</a:t>
            </a:r>
            <a:r>
              <a:rPr lang="es-ES" dirty="0" smtClean="0"/>
              <a:t> </a:t>
            </a:r>
            <a:r>
              <a:rPr lang="es-ES" dirty="0" err="1" smtClean="0"/>
              <a:t>interaction</a:t>
            </a:r>
            <a:r>
              <a:rPr lang="es-ES" dirty="0" smtClean="0"/>
              <a:t> </a:t>
            </a:r>
            <a:r>
              <a:rPr lang="es-ES" dirty="0" err="1" smtClean="0"/>
              <a:t>with</a:t>
            </a:r>
            <a:r>
              <a:rPr lang="es-ES" dirty="0" smtClean="0"/>
              <a:t> </a:t>
            </a:r>
            <a:r>
              <a:rPr lang="es-ES" dirty="0" err="1" smtClean="0"/>
              <a:t>anionic</a:t>
            </a:r>
            <a:r>
              <a:rPr lang="es-ES" dirty="0" smtClean="0"/>
              <a:t> </a:t>
            </a:r>
            <a:r>
              <a:rPr lang="es-ES" dirty="0" err="1" smtClean="0"/>
              <a:t>groups</a:t>
            </a:r>
            <a:r>
              <a:rPr lang="es-ES" dirty="0" smtClean="0"/>
              <a:t> at</a:t>
            </a:r>
            <a:r>
              <a:rPr lang="es-ES" baseline="0" dirty="0" smtClean="0"/>
              <a:t> </a:t>
            </a:r>
            <a:r>
              <a:rPr lang="es-ES" baseline="0" dirty="0" err="1" smtClean="0"/>
              <a:t>the</a:t>
            </a:r>
            <a:r>
              <a:rPr lang="es-ES" baseline="0" dirty="0" smtClean="0"/>
              <a:t> </a:t>
            </a:r>
            <a:r>
              <a:rPr lang="es-ES" baseline="0" dirty="0" err="1" smtClean="0"/>
              <a:t>heterosaccharides</a:t>
            </a:r>
            <a:r>
              <a:rPr lang="es-ES" baseline="0" dirty="0" smtClean="0"/>
              <a:t> </a:t>
            </a:r>
            <a:r>
              <a:rPr lang="es-ES" baseline="0" dirty="0" err="1" smtClean="0"/>
              <a:t>may</a:t>
            </a:r>
            <a:r>
              <a:rPr lang="es-ES" baseline="0" dirty="0" smtClean="0"/>
              <a:t> </a:t>
            </a:r>
            <a:r>
              <a:rPr lang="es-ES" baseline="0" dirty="0" err="1" smtClean="0"/>
              <a:t>also</a:t>
            </a:r>
            <a:r>
              <a:rPr lang="es-ES" baseline="0" dirty="0" smtClean="0"/>
              <a:t> </a:t>
            </a:r>
            <a:r>
              <a:rPr lang="es-ES" baseline="0" dirty="0" err="1" smtClean="0"/>
              <a:t>assist</a:t>
            </a:r>
            <a:r>
              <a:rPr lang="es-ES" baseline="0" dirty="0" smtClean="0"/>
              <a:t> </a:t>
            </a:r>
            <a:r>
              <a:rPr lang="es-ES" baseline="0" dirty="0" err="1" smtClean="0"/>
              <a:t>the</a:t>
            </a:r>
            <a:r>
              <a:rPr lang="es-ES" baseline="0" dirty="0" smtClean="0"/>
              <a:t> </a:t>
            </a:r>
            <a:r>
              <a:rPr lang="es-ES" baseline="0" dirty="0" err="1" smtClean="0"/>
              <a:t>protein</a:t>
            </a:r>
            <a:r>
              <a:rPr lang="es-ES" baseline="0" dirty="0" smtClean="0"/>
              <a:t> </a:t>
            </a:r>
            <a:r>
              <a:rPr lang="es-ES" baseline="0" dirty="0" err="1" smtClean="0"/>
              <a:t>binding</a:t>
            </a:r>
            <a:r>
              <a:rPr lang="es-ES" baseline="0" dirty="0" smtClean="0"/>
              <a:t> </a:t>
            </a:r>
            <a:r>
              <a:rPr lang="es-ES" baseline="0" dirty="0" err="1" smtClean="0"/>
              <a:t>to</a:t>
            </a:r>
            <a:r>
              <a:rPr lang="es-ES" baseline="0" dirty="0" smtClean="0"/>
              <a:t> </a:t>
            </a:r>
            <a:r>
              <a:rPr lang="es-ES" baseline="0" dirty="0" err="1" smtClean="0"/>
              <a:t>nucleic</a:t>
            </a:r>
            <a:r>
              <a:rPr lang="es-ES" baseline="0" dirty="0" smtClean="0"/>
              <a:t> </a:t>
            </a:r>
            <a:r>
              <a:rPr lang="es-ES" baseline="0" dirty="0" err="1" smtClean="0"/>
              <a:t>acids</a:t>
            </a:r>
            <a:r>
              <a:rPr lang="es-ES" baseline="0" dirty="0" smtClean="0"/>
              <a:t>. As a </a:t>
            </a:r>
            <a:r>
              <a:rPr lang="es-ES" baseline="0" dirty="0" err="1" smtClean="0"/>
              <a:t>Ribonuclease</a:t>
            </a:r>
            <a:r>
              <a:rPr lang="es-ES" baseline="0" dirty="0" smtClean="0"/>
              <a:t>, ECP conserves </a:t>
            </a:r>
            <a:r>
              <a:rPr lang="es-ES" baseline="0" dirty="0" err="1" smtClean="0"/>
              <a:t>the</a:t>
            </a:r>
            <a:r>
              <a:rPr lang="es-ES" baseline="0" dirty="0" smtClean="0"/>
              <a:t> </a:t>
            </a:r>
            <a:r>
              <a:rPr lang="es-ES" baseline="0" dirty="0" err="1" smtClean="0"/>
              <a:t>main</a:t>
            </a:r>
            <a:r>
              <a:rPr lang="es-ES" baseline="0" dirty="0" smtClean="0"/>
              <a:t> active </a:t>
            </a:r>
            <a:r>
              <a:rPr lang="es-ES" baseline="0" dirty="0" err="1" smtClean="0"/>
              <a:t>site</a:t>
            </a:r>
            <a:r>
              <a:rPr lang="es-ES" baseline="0" dirty="0" smtClean="0"/>
              <a:t> </a:t>
            </a:r>
            <a:r>
              <a:rPr lang="es-ES" baseline="0" dirty="0" err="1" smtClean="0"/>
              <a:t>residues</a:t>
            </a:r>
            <a:r>
              <a:rPr lang="es-ES" baseline="0" dirty="0" smtClean="0"/>
              <a:t>, </a:t>
            </a:r>
            <a:r>
              <a:rPr lang="es-ES" baseline="0" dirty="0" err="1" smtClean="0"/>
              <a:t>which</a:t>
            </a:r>
            <a:r>
              <a:rPr lang="es-ES" baseline="0" dirty="0" smtClean="0"/>
              <a:t> are </a:t>
            </a:r>
            <a:r>
              <a:rPr lang="es-ES" baseline="0" dirty="0" err="1" smtClean="0"/>
              <a:t>shared</a:t>
            </a:r>
            <a:r>
              <a:rPr lang="es-ES" baseline="0" dirty="0" smtClean="0"/>
              <a:t> </a:t>
            </a:r>
            <a:r>
              <a:rPr lang="es-ES" baseline="0" dirty="0" err="1" smtClean="0"/>
              <a:t>by</a:t>
            </a:r>
            <a:r>
              <a:rPr lang="es-ES" baseline="0" dirty="0" smtClean="0"/>
              <a:t> </a:t>
            </a:r>
            <a:r>
              <a:rPr lang="es-ES" baseline="0" dirty="0" err="1" smtClean="0"/>
              <a:t>all</a:t>
            </a:r>
            <a:r>
              <a:rPr lang="es-ES" baseline="0" dirty="0" smtClean="0"/>
              <a:t> </a:t>
            </a:r>
            <a:r>
              <a:rPr lang="es-ES" baseline="0" dirty="0" err="1" smtClean="0"/>
              <a:t>family</a:t>
            </a:r>
            <a:r>
              <a:rPr lang="es-ES" baseline="0" dirty="0" smtClean="0"/>
              <a:t> </a:t>
            </a:r>
            <a:r>
              <a:rPr lang="es-ES" baseline="0" dirty="0" err="1" smtClean="0"/>
              <a:t>members</a:t>
            </a:r>
            <a:r>
              <a:rPr lang="es-ES" baseline="0" dirty="0" smtClean="0"/>
              <a:t>. Particular </a:t>
            </a:r>
            <a:r>
              <a:rPr lang="es-ES" baseline="0" dirty="0" err="1" smtClean="0"/>
              <a:t>differences</a:t>
            </a:r>
            <a:r>
              <a:rPr lang="es-ES" baseline="0" dirty="0" smtClean="0"/>
              <a:t> are </a:t>
            </a:r>
            <a:r>
              <a:rPr lang="es-ES" baseline="0" dirty="0" err="1" smtClean="0"/>
              <a:t>observed</a:t>
            </a:r>
            <a:r>
              <a:rPr lang="es-ES" baseline="0" dirty="0" smtClean="0"/>
              <a:t> </a:t>
            </a:r>
            <a:r>
              <a:rPr lang="es-ES" baseline="0" dirty="0" err="1" smtClean="0"/>
              <a:t>for</a:t>
            </a:r>
            <a:r>
              <a:rPr lang="es-ES" baseline="0" dirty="0" smtClean="0"/>
              <a:t> </a:t>
            </a:r>
            <a:r>
              <a:rPr lang="es-ES" baseline="0" dirty="0" err="1" smtClean="0"/>
              <a:t>the</a:t>
            </a:r>
            <a:r>
              <a:rPr lang="es-ES" baseline="0" dirty="0" smtClean="0"/>
              <a:t> </a:t>
            </a:r>
            <a:r>
              <a:rPr lang="es-ES" baseline="0" dirty="0" err="1" smtClean="0"/>
              <a:t>secondary</a:t>
            </a:r>
            <a:r>
              <a:rPr lang="es-ES" baseline="0" dirty="0" smtClean="0"/>
              <a:t> </a:t>
            </a:r>
            <a:r>
              <a:rPr lang="es-ES" baseline="0" dirty="0" err="1" smtClean="0"/>
              <a:t>sites</a:t>
            </a:r>
            <a:r>
              <a:rPr lang="es-ES" baseline="0" dirty="0" smtClean="0"/>
              <a:t> </a:t>
            </a:r>
            <a:r>
              <a:rPr lang="es-ES" baseline="0" dirty="0" err="1" smtClean="0"/>
              <a:t>that</a:t>
            </a:r>
            <a:r>
              <a:rPr lang="es-ES" baseline="0" dirty="0" smtClean="0"/>
              <a:t> can </a:t>
            </a:r>
            <a:r>
              <a:rPr lang="es-ES" baseline="0" dirty="0" err="1" smtClean="0"/>
              <a:t>contribute</a:t>
            </a:r>
            <a:r>
              <a:rPr lang="es-ES" baseline="0" dirty="0" smtClean="0"/>
              <a:t> </a:t>
            </a:r>
            <a:r>
              <a:rPr lang="es-ES" baseline="0" dirty="0" err="1" smtClean="0"/>
              <a:t>to</a:t>
            </a:r>
            <a:r>
              <a:rPr lang="es-ES" baseline="0" dirty="0" smtClean="0"/>
              <a:t> </a:t>
            </a:r>
            <a:r>
              <a:rPr lang="es-ES" baseline="0" dirty="0" err="1" smtClean="0"/>
              <a:t>each</a:t>
            </a:r>
            <a:r>
              <a:rPr lang="es-ES" baseline="0" dirty="0" smtClean="0"/>
              <a:t> </a:t>
            </a:r>
            <a:r>
              <a:rPr lang="es-ES" baseline="0" dirty="0" err="1" smtClean="0"/>
              <a:t>RNase</a:t>
            </a:r>
            <a:r>
              <a:rPr lang="es-ES" baseline="0" dirty="0" smtClean="0"/>
              <a:t> </a:t>
            </a:r>
            <a:r>
              <a:rPr lang="es-ES" baseline="0" dirty="0" err="1" smtClean="0"/>
              <a:t>specificity</a:t>
            </a:r>
            <a:r>
              <a:rPr lang="es-ES" baseline="0" dirty="0" smtClean="0"/>
              <a:t> </a:t>
            </a:r>
            <a:r>
              <a:rPr lang="es-ES" baseline="0" dirty="0" err="1" smtClean="0"/>
              <a:t>to</a:t>
            </a:r>
            <a:r>
              <a:rPr lang="es-ES" baseline="0" dirty="0" smtClean="0"/>
              <a:t> </a:t>
            </a:r>
            <a:r>
              <a:rPr lang="es-ES" baseline="0" dirty="0" err="1" smtClean="0"/>
              <a:t>distinct</a:t>
            </a:r>
            <a:r>
              <a:rPr lang="es-ES" baseline="0" dirty="0" smtClean="0"/>
              <a:t> RNA </a:t>
            </a:r>
            <a:r>
              <a:rPr lang="es-ES" baseline="0" dirty="0" err="1" smtClean="0"/>
              <a:t>substrates</a:t>
            </a:r>
            <a:endParaRPr lang="es-ES" baseline="0" dirty="0" smtClean="0"/>
          </a:p>
          <a:p>
            <a:r>
              <a:rPr lang="es-ES" baseline="0" dirty="0" smtClean="0"/>
              <a:t>[</a:t>
            </a:r>
            <a:r>
              <a:rPr lang="es-ES" baseline="0" dirty="0" err="1" smtClean="0"/>
              <a:t>phosphate</a:t>
            </a:r>
            <a:r>
              <a:rPr lang="es-ES" baseline="0" dirty="0" smtClean="0"/>
              <a:t> </a:t>
            </a:r>
            <a:r>
              <a:rPr lang="es-ES" baseline="0" dirty="0" err="1" smtClean="0"/>
              <a:t>sites</a:t>
            </a:r>
            <a:r>
              <a:rPr lang="es-ES" baseline="0" dirty="0" smtClean="0"/>
              <a:t> are </a:t>
            </a:r>
            <a:r>
              <a:rPr lang="es-ES" baseline="0" dirty="0" err="1" smtClean="0"/>
              <a:t>numbered</a:t>
            </a:r>
            <a:r>
              <a:rPr lang="es-ES" baseline="0" dirty="0" smtClean="0"/>
              <a:t> </a:t>
            </a:r>
            <a:r>
              <a:rPr lang="es-ES" baseline="0" dirty="0" err="1" smtClean="0"/>
              <a:t>according</a:t>
            </a:r>
            <a:r>
              <a:rPr lang="es-ES" baseline="0" dirty="0" smtClean="0"/>
              <a:t> </a:t>
            </a:r>
            <a:r>
              <a:rPr lang="es-ES" baseline="0" dirty="0" err="1" smtClean="0"/>
              <a:t>to</a:t>
            </a:r>
            <a:r>
              <a:rPr lang="es-ES" baseline="0" dirty="0" smtClean="0"/>
              <a:t> </a:t>
            </a:r>
            <a:r>
              <a:rPr lang="es-ES" baseline="0" dirty="0" err="1" smtClean="0"/>
              <a:t>their</a:t>
            </a:r>
            <a:r>
              <a:rPr lang="es-ES" baseline="0" dirty="0" smtClean="0"/>
              <a:t> </a:t>
            </a:r>
            <a:r>
              <a:rPr lang="es-ES" baseline="0" dirty="0" err="1" smtClean="0"/>
              <a:t>relative</a:t>
            </a:r>
            <a:r>
              <a:rPr lang="es-ES" baseline="0" dirty="0" smtClean="0"/>
              <a:t> position]</a:t>
            </a:r>
            <a:endParaRPr lang="es-ES" dirty="0" smtClean="0"/>
          </a:p>
        </p:txBody>
      </p:sp>
      <p:sp>
        <p:nvSpPr>
          <p:cNvPr id="4" name="Contenidor de número de diapositiva 3"/>
          <p:cNvSpPr>
            <a:spLocks noGrp="1"/>
          </p:cNvSpPr>
          <p:nvPr>
            <p:ph type="sldNum" sz="quarter" idx="10"/>
          </p:nvPr>
        </p:nvSpPr>
        <p:spPr/>
        <p:txBody>
          <a:bodyPr/>
          <a:lstStyle/>
          <a:p>
            <a:fld id="{27D1458B-6F09-47D2-8DDB-EA055600CF4A}" type="slidenum">
              <a:rPr lang="en-GB" smtClean="0"/>
              <a:pPr/>
              <a:t>26</a:t>
            </a:fld>
            <a:endParaRPr lang="en-GB"/>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normAutofit/>
          </a:bodyPr>
          <a:lstStyle/>
          <a:p>
            <a:r>
              <a:rPr lang="es-ES" dirty="0" err="1" smtClean="0"/>
              <a:t>We</a:t>
            </a:r>
            <a:r>
              <a:rPr lang="es-ES" dirty="0" smtClean="0"/>
              <a:t> can </a:t>
            </a:r>
            <a:r>
              <a:rPr lang="es-ES" dirty="0" err="1" smtClean="0"/>
              <a:t>also</a:t>
            </a:r>
            <a:r>
              <a:rPr lang="es-ES" dirty="0" smtClean="0"/>
              <a:t> trace a </a:t>
            </a:r>
            <a:r>
              <a:rPr lang="es-ES" dirty="0" err="1" smtClean="0"/>
              <a:t>path</a:t>
            </a:r>
            <a:r>
              <a:rPr lang="es-ES" dirty="0" smtClean="0"/>
              <a:t> </a:t>
            </a:r>
            <a:r>
              <a:rPr lang="es-ES" dirty="0" err="1" smtClean="0"/>
              <a:t>for</a:t>
            </a:r>
            <a:r>
              <a:rPr lang="es-ES" dirty="0" smtClean="0"/>
              <a:t> </a:t>
            </a:r>
            <a:r>
              <a:rPr lang="es-ES" dirty="0" err="1" smtClean="0"/>
              <a:t>oligonucleotide</a:t>
            </a:r>
            <a:r>
              <a:rPr lang="es-ES" baseline="0" dirty="0" smtClean="0"/>
              <a:t> </a:t>
            </a:r>
            <a:r>
              <a:rPr lang="es-ES" baseline="0" dirty="0" err="1" smtClean="0"/>
              <a:t>binding</a:t>
            </a:r>
            <a:r>
              <a:rPr lang="es-ES" baseline="0" dirty="0" smtClean="0"/>
              <a:t> at </a:t>
            </a:r>
            <a:r>
              <a:rPr lang="es-ES" baseline="0" dirty="0" err="1" smtClean="0"/>
              <a:t>the</a:t>
            </a:r>
            <a:r>
              <a:rPr lang="es-ES" baseline="0" dirty="0" smtClean="0"/>
              <a:t> </a:t>
            </a:r>
            <a:r>
              <a:rPr lang="es-ES" baseline="0" dirty="0" err="1" smtClean="0"/>
              <a:t>recently</a:t>
            </a:r>
            <a:r>
              <a:rPr lang="es-ES" baseline="0" dirty="0" smtClean="0"/>
              <a:t> </a:t>
            </a:r>
            <a:r>
              <a:rPr lang="es-ES" baseline="0" dirty="0" err="1" smtClean="0"/>
              <a:t>solved</a:t>
            </a:r>
            <a:r>
              <a:rPr lang="es-ES" baseline="0" dirty="0" smtClean="0"/>
              <a:t> </a:t>
            </a:r>
            <a:r>
              <a:rPr lang="es-ES" baseline="0" dirty="0" err="1" smtClean="0"/>
              <a:t>hRNase</a:t>
            </a:r>
            <a:r>
              <a:rPr lang="es-ES" baseline="0" dirty="0" smtClean="0"/>
              <a:t> 6 </a:t>
            </a:r>
            <a:r>
              <a:rPr lang="es-ES" baseline="0" dirty="0" err="1" smtClean="0"/>
              <a:t>structrure</a:t>
            </a:r>
            <a:endParaRPr lang="es-ES" dirty="0"/>
          </a:p>
        </p:txBody>
      </p:sp>
      <p:sp>
        <p:nvSpPr>
          <p:cNvPr id="4" name="Contenidor de número de diapositiva 3"/>
          <p:cNvSpPr>
            <a:spLocks noGrp="1"/>
          </p:cNvSpPr>
          <p:nvPr>
            <p:ph type="sldNum" sz="quarter" idx="10"/>
          </p:nvPr>
        </p:nvSpPr>
        <p:spPr/>
        <p:txBody>
          <a:bodyPr/>
          <a:lstStyle/>
          <a:p>
            <a:fld id="{27D1458B-6F09-47D2-8DDB-EA055600CF4A}" type="slidenum">
              <a:rPr lang="en-GB" smtClean="0"/>
              <a:pPr/>
              <a:t>27</a:t>
            </a:fld>
            <a:endParaRPr lang="en-GB"/>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dirty="0" err="1" smtClean="0"/>
              <a:t>Subsites</a:t>
            </a:r>
            <a:r>
              <a:rPr lang="es-ES" dirty="0" smtClean="0"/>
              <a:t> </a:t>
            </a:r>
            <a:r>
              <a:rPr lang="es-ES" dirty="0" err="1" smtClean="0"/>
              <a:t>that</a:t>
            </a:r>
            <a:r>
              <a:rPr lang="es-ES" dirty="0" smtClean="0"/>
              <a:t> are </a:t>
            </a:r>
            <a:r>
              <a:rPr lang="es-ES" dirty="0" err="1" smtClean="0"/>
              <a:t>located</a:t>
            </a:r>
            <a:r>
              <a:rPr lang="es-ES" dirty="0" smtClean="0"/>
              <a:t> at </a:t>
            </a:r>
            <a:r>
              <a:rPr lang="es-ES" dirty="0" err="1" smtClean="0"/>
              <a:t>both</a:t>
            </a:r>
            <a:r>
              <a:rPr lang="es-ES" dirty="0" smtClean="0"/>
              <a:t> </a:t>
            </a:r>
            <a:r>
              <a:rPr lang="es-ES" dirty="0" err="1" smtClean="0"/>
              <a:t>side</a:t>
            </a:r>
            <a:r>
              <a:rPr lang="es-ES" dirty="0" smtClean="0"/>
              <a:t> of </a:t>
            </a:r>
            <a:r>
              <a:rPr lang="es-ES" dirty="0" err="1" smtClean="0"/>
              <a:t>the</a:t>
            </a:r>
            <a:r>
              <a:rPr lang="es-ES" dirty="0" smtClean="0"/>
              <a:t> </a:t>
            </a:r>
            <a:r>
              <a:rPr lang="es-ES" dirty="0" err="1" smtClean="0"/>
              <a:t>catalytic</a:t>
            </a:r>
            <a:r>
              <a:rPr lang="es-ES" dirty="0" smtClean="0"/>
              <a:t> </a:t>
            </a:r>
            <a:r>
              <a:rPr lang="es-ES" dirty="0" err="1" smtClean="0"/>
              <a:t>site</a:t>
            </a:r>
            <a:r>
              <a:rPr lang="es-ES" baseline="0" dirty="0" smtClean="0"/>
              <a:t> </a:t>
            </a:r>
            <a:r>
              <a:rPr lang="es-ES" dirty="0" smtClean="0"/>
              <a:t>can </a:t>
            </a:r>
            <a:r>
              <a:rPr lang="es-ES" dirty="0" err="1" smtClean="0"/>
              <a:t>work</a:t>
            </a:r>
            <a:r>
              <a:rPr lang="es-ES" dirty="0" smtClean="0"/>
              <a:t> as </a:t>
            </a:r>
            <a:r>
              <a:rPr lang="es-ES" dirty="0" err="1" smtClean="0"/>
              <a:t>anchoring</a:t>
            </a:r>
            <a:r>
              <a:rPr lang="es-ES" dirty="0" smtClean="0"/>
              <a:t> </a:t>
            </a:r>
            <a:r>
              <a:rPr lang="es-ES" dirty="0" err="1" smtClean="0"/>
              <a:t>points</a:t>
            </a:r>
            <a:r>
              <a:rPr lang="es-ES" dirty="0" smtClean="0"/>
              <a:t> </a:t>
            </a:r>
            <a:r>
              <a:rPr lang="es-ES" dirty="0" err="1" smtClean="0"/>
              <a:t>that</a:t>
            </a:r>
            <a:r>
              <a:rPr lang="es-ES" dirty="0" smtClean="0"/>
              <a:t> can </a:t>
            </a:r>
            <a:r>
              <a:rPr lang="es-ES" dirty="0" err="1" smtClean="0"/>
              <a:t>help</a:t>
            </a:r>
            <a:r>
              <a:rPr lang="es-ES" dirty="0" smtClean="0"/>
              <a:t> </a:t>
            </a:r>
            <a:r>
              <a:rPr lang="es-ES" dirty="0" err="1" smtClean="0"/>
              <a:t>to</a:t>
            </a:r>
            <a:r>
              <a:rPr lang="es-ES" dirty="0" smtClean="0"/>
              <a:t> </a:t>
            </a:r>
            <a:r>
              <a:rPr lang="es-ES" dirty="0" err="1" smtClean="0"/>
              <a:t>fix</a:t>
            </a:r>
            <a:r>
              <a:rPr lang="es-ES" dirty="0" smtClean="0"/>
              <a:t> </a:t>
            </a:r>
            <a:r>
              <a:rPr lang="es-ES" dirty="0" err="1" smtClean="0"/>
              <a:t>oligomeric</a:t>
            </a:r>
            <a:r>
              <a:rPr lang="es-ES" baseline="0" dirty="0" smtClean="0"/>
              <a:t> </a:t>
            </a:r>
            <a:r>
              <a:rPr lang="es-ES" baseline="0" dirty="0" err="1" smtClean="0"/>
              <a:t>molecules</a:t>
            </a:r>
            <a:r>
              <a:rPr lang="es-ES" baseline="0" dirty="0" smtClean="0"/>
              <a:t> and </a:t>
            </a:r>
            <a:r>
              <a:rPr lang="es-ES" baseline="0" dirty="0" err="1" smtClean="0"/>
              <a:t>their</a:t>
            </a:r>
            <a:r>
              <a:rPr lang="es-ES" baseline="0" dirty="0" smtClean="0"/>
              <a:t> </a:t>
            </a:r>
            <a:r>
              <a:rPr lang="es-ES" baseline="0" dirty="0" err="1" smtClean="0"/>
              <a:t>relative</a:t>
            </a:r>
            <a:r>
              <a:rPr lang="es-ES" baseline="0" dirty="0" smtClean="0"/>
              <a:t> position </a:t>
            </a:r>
            <a:r>
              <a:rPr lang="es-ES" baseline="0" dirty="0" err="1" smtClean="0"/>
              <a:t>would</a:t>
            </a:r>
            <a:r>
              <a:rPr lang="es-ES" baseline="0" dirty="0" smtClean="0"/>
              <a:t> determine </a:t>
            </a:r>
            <a:r>
              <a:rPr lang="es-ES" baseline="0" dirty="0" err="1" smtClean="0"/>
              <a:t>the</a:t>
            </a:r>
            <a:r>
              <a:rPr lang="es-ES" baseline="0" dirty="0" smtClean="0"/>
              <a:t> </a:t>
            </a:r>
            <a:r>
              <a:rPr lang="es-ES" baseline="0" dirty="0" err="1" smtClean="0"/>
              <a:t>cleavage</a:t>
            </a:r>
            <a:r>
              <a:rPr lang="es-ES" baseline="0" dirty="0" smtClean="0"/>
              <a:t> </a:t>
            </a:r>
            <a:r>
              <a:rPr lang="es-ES" baseline="0" dirty="0" err="1" smtClean="0"/>
              <a:t>mode</a:t>
            </a:r>
            <a:r>
              <a:rPr lang="es-ES" baseline="0" dirty="0" smtClean="0"/>
              <a:t>.</a:t>
            </a:r>
            <a:endParaRPr lang="en-GB" dirty="0" smtClean="0"/>
          </a:p>
          <a:p>
            <a:endParaRPr lang="en-GB" dirty="0"/>
          </a:p>
        </p:txBody>
      </p:sp>
      <p:sp>
        <p:nvSpPr>
          <p:cNvPr id="4" name="Contenidor de número de diapositiva 3"/>
          <p:cNvSpPr>
            <a:spLocks noGrp="1"/>
          </p:cNvSpPr>
          <p:nvPr>
            <p:ph type="sldNum" sz="quarter" idx="10"/>
          </p:nvPr>
        </p:nvSpPr>
        <p:spPr/>
        <p:txBody>
          <a:bodyPr/>
          <a:lstStyle/>
          <a:p>
            <a:fld id="{27D1458B-6F09-47D2-8DDB-EA055600CF4A}" type="slidenum">
              <a:rPr lang="en-GB" smtClean="0"/>
              <a:pPr/>
              <a:t>28</a:t>
            </a:fld>
            <a:endParaRPr lang="en-GB"/>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normAutofit/>
          </a:bodyPr>
          <a:lstStyle/>
          <a:p>
            <a:r>
              <a:rPr lang="es-ES" dirty="0" err="1" smtClean="0"/>
              <a:t>Therefore</a:t>
            </a:r>
            <a:r>
              <a:rPr lang="es-ES" dirty="0" smtClean="0"/>
              <a:t> </a:t>
            </a:r>
            <a:r>
              <a:rPr lang="es-ES" dirty="0" err="1" smtClean="0"/>
              <a:t>we</a:t>
            </a:r>
            <a:r>
              <a:rPr lang="es-ES" dirty="0" smtClean="0"/>
              <a:t> can </a:t>
            </a:r>
            <a:r>
              <a:rPr lang="es-ES" dirty="0" err="1" smtClean="0"/>
              <a:t>delineate</a:t>
            </a:r>
            <a:r>
              <a:rPr lang="es-ES" dirty="0" smtClean="0"/>
              <a:t> at </a:t>
            </a:r>
            <a:r>
              <a:rPr lang="es-ES" dirty="0" err="1" smtClean="0"/>
              <a:t>the</a:t>
            </a:r>
            <a:r>
              <a:rPr lang="es-ES" dirty="0" smtClean="0"/>
              <a:t> </a:t>
            </a:r>
            <a:r>
              <a:rPr lang="es-ES" dirty="0" err="1" smtClean="0"/>
              <a:t>catalytic</a:t>
            </a:r>
            <a:r>
              <a:rPr lang="es-ES" baseline="0" dirty="0" smtClean="0"/>
              <a:t> </a:t>
            </a:r>
            <a:r>
              <a:rPr lang="es-ES" baseline="0" dirty="0" err="1" smtClean="0"/>
              <a:t>groove</a:t>
            </a:r>
            <a:r>
              <a:rPr lang="es-ES" baseline="0" dirty="0" smtClean="0"/>
              <a:t> a </a:t>
            </a:r>
            <a:r>
              <a:rPr lang="es-ES" baseline="0" dirty="0" err="1" smtClean="0"/>
              <a:t>path</a:t>
            </a:r>
            <a:r>
              <a:rPr lang="es-ES" baseline="0" dirty="0" smtClean="0"/>
              <a:t> </a:t>
            </a:r>
            <a:r>
              <a:rPr lang="es-ES" baseline="0" dirty="0" err="1" smtClean="0"/>
              <a:t>that</a:t>
            </a:r>
            <a:r>
              <a:rPr lang="es-ES" baseline="0" dirty="0" smtClean="0"/>
              <a:t> can </a:t>
            </a:r>
            <a:r>
              <a:rPr lang="es-ES" baseline="0" dirty="0" err="1" smtClean="0"/>
              <a:t>accomodate</a:t>
            </a:r>
            <a:r>
              <a:rPr lang="es-ES" baseline="0" dirty="0" smtClean="0"/>
              <a:t> </a:t>
            </a:r>
            <a:r>
              <a:rPr lang="es-ES" baseline="0" dirty="0" err="1" smtClean="0"/>
              <a:t>oligomeric</a:t>
            </a:r>
            <a:r>
              <a:rPr lang="es-ES" baseline="0" dirty="0" smtClean="0"/>
              <a:t> </a:t>
            </a:r>
            <a:r>
              <a:rPr lang="es-ES" baseline="0" dirty="0" err="1" smtClean="0"/>
              <a:t>anionic</a:t>
            </a:r>
            <a:r>
              <a:rPr lang="es-ES" baseline="0" dirty="0" smtClean="0"/>
              <a:t> </a:t>
            </a:r>
            <a:r>
              <a:rPr lang="es-ES" baseline="0" dirty="0" err="1" smtClean="0"/>
              <a:t>compounds</a:t>
            </a:r>
            <a:r>
              <a:rPr lang="es-ES" baseline="0" dirty="0" smtClean="0"/>
              <a:t> </a:t>
            </a:r>
            <a:r>
              <a:rPr lang="es-ES" baseline="0" dirty="0" err="1" smtClean="0"/>
              <a:t>where</a:t>
            </a:r>
            <a:r>
              <a:rPr lang="es-ES" baseline="0" dirty="0" smtClean="0"/>
              <a:t> </a:t>
            </a:r>
            <a:r>
              <a:rPr lang="es-ES" baseline="0" dirty="0" err="1" smtClean="0"/>
              <a:t>phosphate</a:t>
            </a:r>
            <a:r>
              <a:rPr lang="es-ES" baseline="0" dirty="0" smtClean="0"/>
              <a:t> </a:t>
            </a:r>
            <a:r>
              <a:rPr lang="es-ES" baseline="0" dirty="0" err="1" smtClean="0"/>
              <a:t>or</a:t>
            </a:r>
            <a:r>
              <a:rPr lang="es-ES" baseline="0" dirty="0" smtClean="0"/>
              <a:t> </a:t>
            </a:r>
            <a:r>
              <a:rPr lang="es-ES" baseline="0" dirty="0" err="1" smtClean="0"/>
              <a:t>sulphate</a:t>
            </a:r>
            <a:r>
              <a:rPr lang="es-ES" baseline="0" dirty="0" smtClean="0"/>
              <a:t> </a:t>
            </a:r>
            <a:r>
              <a:rPr lang="es-ES" baseline="0" dirty="0" err="1" smtClean="0"/>
              <a:t>groups</a:t>
            </a:r>
            <a:r>
              <a:rPr lang="es-ES" baseline="0" dirty="0" smtClean="0"/>
              <a:t> are </a:t>
            </a:r>
            <a:r>
              <a:rPr lang="es-ES" baseline="0" dirty="0" err="1" smtClean="0"/>
              <a:t>spaced</a:t>
            </a:r>
            <a:r>
              <a:rPr lang="es-ES" baseline="0" dirty="0" smtClean="0"/>
              <a:t> at </a:t>
            </a:r>
            <a:r>
              <a:rPr lang="es-ES" baseline="0" dirty="0" err="1" smtClean="0"/>
              <a:t>equivalent</a:t>
            </a:r>
            <a:r>
              <a:rPr lang="es-ES" baseline="0" dirty="0" smtClean="0"/>
              <a:t> </a:t>
            </a:r>
            <a:r>
              <a:rPr lang="es-ES" baseline="0" dirty="0" err="1" smtClean="0"/>
              <a:t>distances</a:t>
            </a:r>
            <a:r>
              <a:rPr lang="es-ES" baseline="0" dirty="0" smtClean="0"/>
              <a:t> (</a:t>
            </a:r>
            <a:r>
              <a:rPr lang="es-ES" baseline="0" dirty="0" err="1" smtClean="0"/>
              <a:t>about</a:t>
            </a:r>
            <a:r>
              <a:rPr lang="es-ES" baseline="0" dirty="0" smtClean="0"/>
              <a:t> 7A)</a:t>
            </a:r>
            <a:endParaRPr lang="es-ES" baseline="0" dirty="0" smtClean="0"/>
          </a:p>
          <a:p>
            <a:r>
              <a:rPr lang="es-ES" baseline="0" dirty="0" smtClean="0"/>
              <a:t>(</a:t>
            </a:r>
            <a:r>
              <a:rPr lang="es-ES" baseline="0" dirty="0" err="1" smtClean="0"/>
              <a:t>fosforilated</a:t>
            </a:r>
            <a:r>
              <a:rPr lang="es-ES" baseline="0" dirty="0" smtClean="0"/>
              <a:t> </a:t>
            </a:r>
            <a:r>
              <a:rPr lang="es-ES" baseline="0" dirty="0" err="1" smtClean="0"/>
              <a:t>nucleic</a:t>
            </a:r>
            <a:r>
              <a:rPr lang="es-ES" baseline="0" dirty="0" smtClean="0"/>
              <a:t> </a:t>
            </a:r>
            <a:r>
              <a:rPr lang="es-ES" baseline="0" dirty="0" err="1" smtClean="0"/>
              <a:t>acids</a:t>
            </a:r>
            <a:r>
              <a:rPr lang="es-ES" baseline="0" dirty="0" smtClean="0"/>
              <a:t> and </a:t>
            </a:r>
            <a:r>
              <a:rPr lang="es-ES" baseline="0" dirty="0" err="1" smtClean="0"/>
              <a:t>sufated</a:t>
            </a:r>
            <a:r>
              <a:rPr lang="es-ES" baseline="0" dirty="0" smtClean="0"/>
              <a:t> </a:t>
            </a:r>
            <a:r>
              <a:rPr lang="es-ES" baseline="0" dirty="0" err="1" smtClean="0"/>
              <a:t>saccharides</a:t>
            </a:r>
            <a:r>
              <a:rPr lang="es-ES" baseline="0" dirty="0" smtClean="0"/>
              <a:t>)</a:t>
            </a:r>
            <a:endParaRPr lang="en-GB" dirty="0"/>
          </a:p>
        </p:txBody>
      </p:sp>
      <p:sp>
        <p:nvSpPr>
          <p:cNvPr id="4" name="Contenidor de número de diapositiva 3"/>
          <p:cNvSpPr>
            <a:spLocks noGrp="1"/>
          </p:cNvSpPr>
          <p:nvPr>
            <p:ph type="sldNum" sz="quarter" idx="10"/>
          </p:nvPr>
        </p:nvSpPr>
        <p:spPr/>
        <p:txBody>
          <a:bodyPr/>
          <a:lstStyle/>
          <a:p>
            <a:fld id="{27D1458B-6F09-47D2-8DDB-EA055600CF4A}" type="slidenum">
              <a:rPr lang="en-GB" smtClean="0"/>
              <a:pPr/>
              <a:t>29</a:t>
            </a:fld>
            <a:endParaRPr lang="en-GB"/>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normAutofit/>
          </a:bodyPr>
          <a:lstStyle/>
          <a:p>
            <a:r>
              <a:rPr lang="es-ES" dirty="0" smtClean="0"/>
              <a:t>And </a:t>
            </a:r>
            <a:r>
              <a:rPr lang="es-ES" dirty="0" err="1" smtClean="0"/>
              <a:t>finally</a:t>
            </a:r>
            <a:r>
              <a:rPr lang="es-ES" dirty="0" smtClean="0"/>
              <a:t> </a:t>
            </a:r>
            <a:r>
              <a:rPr lang="es-ES" dirty="0" err="1" smtClean="0"/>
              <a:t>to</a:t>
            </a:r>
            <a:r>
              <a:rPr lang="es-ES" dirty="0" smtClean="0"/>
              <a:t> </a:t>
            </a:r>
            <a:r>
              <a:rPr lang="es-ES" dirty="0" err="1" smtClean="0"/>
              <a:t>end</a:t>
            </a:r>
            <a:r>
              <a:rPr lang="es-ES" dirty="0" smtClean="0"/>
              <a:t> up I</a:t>
            </a:r>
            <a:r>
              <a:rPr lang="es-ES" baseline="0" dirty="0" smtClean="0"/>
              <a:t> </a:t>
            </a:r>
            <a:r>
              <a:rPr lang="es-ES" baseline="0" dirty="0" err="1" smtClean="0"/>
              <a:t>would</a:t>
            </a:r>
            <a:r>
              <a:rPr lang="es-ES" baseline="0" dirty="0" smtClean="0"/>
              <a:t> </a:t>
            </a:r>
            <a:r>
              <a:rPr lang="es-ES" baseline="0" dirty="0" err="1" smtClean="0"/>
              <a:t>like</a:t>
            </a:r>
            <a:r>
              <a:rPr lang="es-ES" baseline="0" dirty="0" smtClean="0"/>
              <a:t> </a:t>
            </a:r>
            <a:r>
              <a:rPr lang="es-ES" baseline="0" dirty="0" err="1" smtClean="0"/>
              <a:t>to</a:t>
            </a:r>
            <a:r>
              <a:rPr lang="es-ES" baseline="0" dirty="0" smtClean="0"/>
              <a:t> </a:t>
            </a:r>
            <a:r>
              <a:rPr lang="es-ES" baseline="0" dirty="0" err="1" smtClean="0"/>
              <a:t>briefly</a:t>
            </a:r>
            <a:r>
              <a:rPr lang="es-ES" baseline="0" dirty="0" smtClean="0"/>
              <a:t> introduce </a:t>
            </a:r>
            <a:r>
              <a:rPr lang="es-ES" baseline="0" dirty="0" err="1" smtClean="0"/>
              <a:t>some</a:t>
            </a:r>
            <a:r>
              <a:rPr lang="es-ES" baseline="0" dirty="0" smtClean="0"/>
              <a:t> </a:t>
            </a:r>
            <a:r>
              <a:rPr lang="es-ES" baseline="0" dirty="0" err="1" smtClean="0"/>
              <a:t>work</a:t>
            </a:r>
            <a:r>
              <a:rPr lang="es-ES" baseline="0" dirty="0" smtClean="0"/>
              <a:t> </a:t>
            </a:r>
            <a:r>
              <a:rPr lang="es-ES" baseline="0" dirty="0" err="1" smtClean="0"/>
              <a:t>we</a:t>
            </a:r>
            <a:r>
              <a:rPr lang="es-ES" baseline="0" dirty="0" smtClean="0"/>
              <a:t> </a:t>
            </a:r>
            <a:r>
              <a:rPr lang="es-ES" baseline="0" dirty="0" err="1" smtClean="0"/>
              <a:t>have</a:t>
            </a:r>
            <a:r>
              <a:rPr lang="es-ES" baseline="0" dirty="0" smtClean="0"/>
              <a:t> done </a:t>
            </a:r>
            <a:r>
              <a:rPr lang="es-ES" baseline="0" dirty="0" err="1" smtClean="0"/>
              <a:t>with</a:t>
            </a:r>
            <a:r>
              <a:rPr lang="es-ES" baseline="0" dirty="0" smtClean="0"/>
              <a:t> </a:t>
            </a:r>
            <a:r>
              <a:rPr lang="es-ES" baseline="0" dirty="0" err="1" smtClean="0"/>
              <a:t>synthetic</a:t>
            </a:r>
            <a:r>
              <a:rPr lang="es-ES" baseline="0" dirty="0" smtClean="0"/>
              <a:t> </a:t>
            </a:r>
            <a:r>
              <a:rPr lang="es-ES" baseline="0" dirty="0" err="1" smtClean="0"/>
              <a:t>peptides</a:t>
            </a:r>
            <a:r>
              <a:rPr lang="es-ES" baseline="0" dirty="0" smtClean="0"/>
              <a:t> </a:t>
            </a:r>
            <a:r>
              <a:rPr lang="es-ES" baseline="0" dirty="0" err="1" smtClean="0"/>
              <a:t>which</a:t>
            </a:r>
            <a:r>
              <a:rPr lang="es-ES" baseline="0" dirty="0" smtClean="0"/>
              <a:t> </a:t>
            </a:r>
            <a:r>
              <a:rPr lang="es-ES" baseline="0" dirty="0" err="1" smtClean="0"/>
              <a:t>have</a:t>
            </a:r>
            <a:r>
              <a:rPr lang="es-ES" baseline="0" dirty="0" smtClean="0"/>
              <a:t> </a:t>
            </a:r>
            <a:r>
              <a:rPr lang="es-ES" baseline="0" dirty="0" err="1" smtClean="0"/>
              <a:t>enable</a:t>
            </a:r>
            <a:r>
              <a:rPr lang="es-ES" baseline="0" dirty="0" smtClean="0"/>
              <a:t> </a:t>
            </a:r>
            <a:r>
              <a:rPr lang="es-ES" baseline="0" dirty="0" err="1" smtClean="0"/>
              <a:t>us</a:t>
            </a:r>
            <a:r>
              <a:rPr lang="es-ES" baseline="0" dirty="0" smtClean="0"/>
              <a:t> </a:t>
            </a:r>
            <a:r>
              <a:rPr lang="es-ES" baseline="0" dirty="0" err="1" smtClean="0"/>
              <a:t>to</a:t>
            </a:r>
            <a:r>
              <a:rPr lang="es-ES" baseline="0" dirty="0" smtClean="0"/>
              <a:t> </a:t>
            </a:r>
            <a:r>
              <a:rPr lang="es-ES" baseline="0" dirty="0" err="1" smtClean="0"/>
              <a:t>further</a:t>
            </a:r>
            <a:r>
              <a:rPr lang="es-ES" baseline="0" dirty="0" smtClean="0"/>
              <a:t> </a:t>
            </a:r>
            <a:r>
              <a:rPr lang="es-ES" baseline="0" dirty="0" err="1" smtClean="0"/>
              <a:t>locate</a:t>
            </a:r>
            <a:r>
              <a:rPr lang="es-ES" baseline="0" dirty="0" smtClean="0"/>
              <a:t> </a:t>
            </a:r>
            <a:r>
              <a:rPr lang="es-ES" baseline="0" dirty="0" err="1" smtClean="0"/>
              <a:t>the</a:t>
            </a:r>
            <a:r>
              <a:rPr lang="es-ES" baseline="0" dirty="0" smtClean="0"/>
              <a:t> </a:t>
            </a:r>
            <a:r>
              <a:rPr lang="es-ES" baseline="0" dirty="0" err="1" smtClean="0"/>
              <a:t>key</a:t>
            </a:r>
            <a:r>
              <a:rPr lang="es-ES" baseline="0" dirty="0" smtClean="0"/>
              <a:t> </a:t>
            </a:r>
            <a:r>
              <a:rPr lang="es-ES" baseline="0" dirty="0" err="1" smtClean="0"/>
              <a:t>functional</a:t>
            </a:r>
            <a:r>
              <a:rPr lang="es-ES" baseline="0" dirty="0" smtClean="0"/>
              <a:t> </a:t>
            </a:r>
            <a:r>
              <a:rPr lang="es-ES" baseline="0" dirty="0" err="1" smtClean="0"/>
              <a:t>regions</a:t>
            </a:r>
            <a:endParaRPr lang="es-ES" baseline="0" dirty="0" smtClean="0"/>
          </a:p>
          <a:p>
            <a:r>
              <a:rPr lang="es-ES" baseline="0" dirty="0" err="1" smtClean="0"/>
              <a:t>Protein</a:t>
            </a:r>
            <a:r>
              <a:rPr lang="es-ES" baseline="0" dirty="0" smtClean="0"/>
              <a:t> </a:t>
            </a:r>
            <a:r>
              <a:rPr lang="es-ES" baseline="0" dirty="0" err="1" smtClean="0"/>
              <a:t>engineering</a:t>
            </a:r>
            <a:r>
              <a:rPr lang="es-ES" baseline="0" dirty="0" smtClean="0"/>
              <a:t> </a:t>
            </a:r>
            <a:r>
              <a:rPr lang="es-ES" baseline="0" dirty="0" err="1" smtClean="0"/>
              <a:t>work</a:t>
            </a:r>
            <a:r>
              <a:rPr lang="es-ES" baseline="0" dirty="0" smtClean="0"/>
              <a:t> and </a:t>
            </a:r>
            <a:r>
              <a:rPr lang="es-ES" baseline="0" dirty="0" err="1" smtClean="0"/>
              <a:t>structure</a:t>
            </a:r>
            <a:r>
              <a:rPr lang="es-ES" baseline="0" dirty="0" smtClean="0"/>
              <a:t> </a:t>
            </a:r>
            <a:r>
              <a:rPr lang="es-ES" baseline="0" dirty="0" err="1" smtClean="0"/>
              <a:t>based</a:t>
            </a:r>
            <a:r>
              <a:rPr lang="es-ES" baseline="0" dirty="0" smtClean="0"/>
              <a:t> </a:t>
            </a:r>
            <a:r>
              <a:rPr lang="es-ES" baseline="0" dirty="0" err="1" smtClean="0"/>
              <a:t>peptide</a:t>
            </a:r>
            <a:r>
              <a:rPr lang="es-ES" baseline="0" dirty="0" smtClean="0"/>
              <a:t> </a:t>
            </a:r>
            <a:r>
              <a:rPr lang="es-ES" baseline="0" dirty="0" err="1" smtClean="0"/>
              <a:t>design</a:t>
            </a:r>
            <a:r>
              <a:rPr lang="es-ES" baseline="0" dirty="0" smtClean="0"/>
              <a:t> </a:t>
            </a:r>
            <a:r>
              <a:rPr lang="es-ES" baseline="0" dirty="0" err="1" smtClean="0"/>
              <a:t>to</a:t>
            </a:r>
            <a:r>
              <a:rPr lang="es-ES" baseline="0" dirty="0" smtClean="0"/>
              <a:t> </a:t>
            </a:r>
            <a:r>
              <a:rPr lang="es-ES" baseline="0" dirty="0" err="1" smtClean="0"/>
              <a:t>debvelop</a:t>
            </a:r>
            <a:r>
              <a:rPr lang="es-ES" baseline="0" dirty="0" smtClean="0"/>
              <a:t> new </a:t>
            </a:r>
            <a:r>
              <a:rPr lang="es-ES" baseline="0" dirty="0" err="1" smtClean="0"/>
              <a:t>peptide</a:t>
            </a:r>
            <a:r>
              <a:rPr lang="es-ES" baseline="0" dirty="0" smtClean="0"/>
              <a:t> </a:t>
            </a:r>
            <a:r>
              <a:rPr lang="es-ES" baseline="0" dirty="0" err="1" smtClean="0"/>
              <a:t>based</a:t>
            </a:r>
            <a:r>
              <a:rPr lang="es-ES" baseline="0" dirty="0" smtClean="0"/>
              <a:t> </a:t>
            </a:r>
            <a:r>
              <a:rPr lang="es-ES" baseline="0" dirty="0" err="1" smtClean="0"/>
              <a:t>antibiotics</a:t>
            </a:r>
            <a:endParaRPr lang="en-GB" dirty="0"/>
          </a:p>
        </p:txBody>
      </p:sp>
      <p:sp>
        <p:nvSpPr>
          <p:cNvPr id="4" name="Contenidor de número de diapositiva 3"/>
          <p:cNvSpPr>
            <a:spLocks noGrp="1"/>
          </p:cNvSpPr>
          <p:nvPr>
            <p:ph type="sldNum" sz="quarter" idx="10"/>
          </p:nvPr>
        </p:nvSpPr>
        <p:spPr/>
        <p:txBody>
          <a:bodyPr/>
          <a:lstStyle/>
          <a:p>
            <a:fld id="{27D1458B-6F09-47D2-8DDB-EA055600CF4A}" type="slidenum">
              <a:rPr lang="en-GB" smtClean="0"/>
              <a:pPr/>
              <a:t>30</a:t>
            </a:fld>
            <a:endParaRPr lang="en-GB"/>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p:spPr>
        <p:txBody>
          <a:bodyPr/>
          <a:lstStyle/>
          <a:p>
            <a:r>
              <a:rPr lang="ca-ES" dirty="0" smtClean="0"/>
              <a:t>To </a:t>
            </a:r>
            <a:r>
              <a:rPr lang="ca-ES" dirty="0" err="1" smtClean="0"/>
              <a:t>further</a:t>
            </a:r>
            <a:r>
              <a:rPr lang="ca-ES" dirty="0" smtClean="0"/>
              <a:t> </a:t>
            </a:r>
            <a:r>
              <a:rPr lang="ca-ES" dirty="0" err="1" smtClean="0"/>
              <a:t>delimitated</a:t>
            </a:r>
            <a:r>
              <a:rPr lang="ca-ES" dirty="0" smtClean="0"/>
              <a:t> </a:t>
            </a:r>
            <a:r>
              <a:rPr lang="ca-ES" dirty="0" err="1" smtClean="0"/>
              <a:t>the</a:t>
            </a:r>
            <a:r>
              <a:rPr lang="ca-ES" dirty="0" smtClean="0"/>
              <a:t> </a:t>
            </a:r>
            <a:r>
              <a:rPr lang="ca-ES" dirty="0" err="1" smtClean="0"/>
              <a:t>protein</a:t>
            </a:r>
            <a:r>
              <a:rPr lang="ca-ES" dirty="0" smtClean="0"/>
              <a:t> </a:t>
            </a:r>
            <a:r>
              <a:rPr lang="ca-ES" dirty="0" err="1" smtClean="0"/>
              <a:t>key</a:t>
            </a:r>
            <a:r>
              <a:rPr lang="ca-ES" dirty="0" smtClean="0"/>
              <a:t> </a:t>
            </a:r>
            <a:r>
              <a:rPr lang="ca-ES" dirty="0" err="1" smtClean="0"/>
              <a:t>active</a:t>
            </a:r>
            <a:r>
              <a:rPr lang="ca-ES" dirty="0" smtClean="0"/>
              <a:t> regions a </a:t>
            </a:r>
            <a:r>
              <a:rPr lang="ca-ES" dirty="0" err="1" smtClean="0"/>
              <a:t>structure</a:t>
            </a:r>
            <a:r>
              <a:rPr lang="ca-ES" dirty="0" smtClean="0"/>
              <a:t> </a:t>
            </a:r>
            <a:r>
              <a:rPr lang="ca-ES" dirty="0" err="1" smtClean="0"/>
              <a:t>minimization</a:t>
            </a:r>
            <a:r>
              <a:rPr lang="ca-ES" dirty="0" smtClean="0"/>
              <a:t> </a:t>
            </a:r>
            <a:r>
              <a:rPr lang="ca-ES" dirty="0" err="1" smtClean="0"/>
              <a:t>strategy</a:t>
            </a:r>
            <a:r>
              <a:rPr lang="ca-ES" dirty="0" smtClean="0"/>
              <a:t> </a:t>
            </a:r>
            <a:r>
              <a:rPr lang="ca-ES" dirty="0" err="1" smtClean="0"/>
              <a:t>was</a:t>
            </a:r>
            <a:r>
              <a:rPr lang="ca-ES" dirty="0" smtClean="0"/>
              <a:t> </a:t>
            </a:r>
            <a:r>
              <a:rPr lang="ca-ES" dirty="0" err="1" smtClean="0"/>
              <a:t>applied</a:t>
            </a:r>
            <a:r>
              <a:rPr lang="ca-ES" dirty="0" smtClean="0"/>
              <a:t>, to </a:t>
            </a:r>
            <a:r>
              <a:rPr lang="ca-ES" dirty="0" err="1" smtClean="0"/>
              <a:t>select</a:t>
            </a:r>
            <a:r>
              <a:rPr lang="ca-ES" dirty="0" smtClean="0"/>
              <a:t> </a:t>
            </a:r>
            <a:r>
              <a:rPr lang="ca-ES" dirty="0" err="1" smtClean="0"/>
              <a:t>the</a:t>
            </a:r>
            <a:r>
              <a:rPr lang="ca-ES" dirty="0" smtClean="0"/>
              <a:t> best </a:t>
            </a:r>
            <a:r>
              <a:rPr lang="ca-ES" dirty="0" err="1" smtClean="0"/>
              <a:t>antimicrobial</a:t>
            </a:r>
            <a:r>
              <a:rPr lang="ca-ES" baseline="0" dirty="0" smtClean="0"/>
              <a:t> </a:t>
            </a:r>
            <a:r>
              <a:rPr lang="ca-ES" baseline="0" dirty="0" err="1" smtClean="0"/>
              <a:t>peptide</a:t>
            </a:r>
            <a:r>
              <a:rPr lang="ca-ES" baseline="0" dirty="0" smtClean="0"/>
              <a:t>.</a:t>
            </a:r>
            <a:endParaRPr lang="ca-ES" dirty="0" smtClean="0"/>
          </a:p>
          <a:p>
            <a:r>
              <a:rPr lang="ca-ES" dirty="0" smtClean="0"/>
              <a:t>The </a:t>
            </a:r>
            <a:r>
              <a:rPr lang="ca-ES" dirty="0" err="1" smtClean="0"/>
              <a:t>peptide</a:t>
            </a:r>
            <a:r>
              <a:rPr lang="ca-ES" dirty="0" smtClean="0"/>
              <a:t> </a:t>
            </a:r>
            <a:r>
              <a:rPr lang="ca-ES" dirty="0" err="1" smtClean="0"/>
              <a:t>was</a:t>
            </a:r>
            <a:r>
              <a:rPr lang="ca-ES" dirty="0" smtClean="0"/>
              <a:t> </a:t>
            </a:r>
            <a:r>
              <a:rPr lang="ca-ES" dirty="0" err="1" smtClean="0"/>
              <a:t>prone</a:t>
            </a:r>
            <a:r>
              <a:rPr lang="ca-ES" dirty="0" smtClean="0"/>
              <a:t> at </a:t>
            </a:r>
            <a:r>
              <a:rPr lang="ca-ES" dirty="0" err="1" smtClean="0"/>
              <a:t>both</a:t>
            </a:r>
            <a:r>
              <a:rPr lang="ca-ES" dirty="0" smtClean="0"/>
              <a:t> N and C </a:t>
            </a:r>
            <a:r>
              <a:rPr lang="ca-ES" dirty="0" err="1" smtClean="0"/>
              <a:t>terminus</a:t>
            </a:r>
            <a:r>
              <a:rPr lang="ca-ES" dirty="0" smtClean="0"/>
              <a:t> </a:t>
            </a:r>
            <a:r>
              <a:rPr lang="ca-ES" dirty="0" err="1" smtClean="0"/>
              <a:t>ends</a:t>
            </a:r>
            <a:r>
              <a:rPr lang="ca-ES" dirty="0" smtClean="0"/>
              <a:t>. The </a:t>
            </a:r>
            <a:r>
              <a:rPr lang="ca-ES" dirty="0" err="1" smtClean="0"/>
              <a:t>two</a:t>
            </a:r>
            <a:r>
              <a:rPr lang="ca-ES" dirty="0" smtClean="0"/>
              <a:t> </a:t>
            </a:r>
            <a:r>
              <a:rPr lang="ca-ES" dirty="0" err="1" smtClean="0"/>
              <a:t>key</a:t>
            </a:r>
            <a:r>
              <a:rPr lang="ca-ES" dirty="0" smtClean="0"/>
              <a:t> </a:t>
            </a:r>
            <a:r>
              <a:rPr lang="ca-ES" dirty="0" err="1" smtClean="0"/>
              <a:t>helical</a:t>
            </a:r>
            <a:r>
              <a:rPr lang="ca-ES" dirty="0" smtClean="0"/>
              <a:t> </a:t>
            </a:r>
            <a:r>
              <a:rPr lang="ca-ES" dirty="0" err="1" smtClean="0"/>
              <a:t>stretches</a:t>
            </a:r>
            <a:r>
              <a:rPr lang="ca-ES" dirty="0" smtClean="0"/>
              <a:t> </a:t>
            </a:r>
            <a:r>
              <a:rPr lang="ca-ES" dirty="0" err="1" smtClean="0"/>
              <a:t>were</a:t>
            </a:r>
            <a:r>
              <a:rPr lang="ca-ES" dirty="0" smtClean="0"/>
              <a:t> </a:t>
            </a:r>
            <a:r>
              <a:rPr lang="ca-ES" dirty="0" err="1" smtClean="0"/>
              <a:t>further</a:t>
            </a:r>
            <a:r>
              <a:rPr lang="ca-ES" dirty="0" smtClean="0"/>
              <a:t> </a:t>
            </a:r>
            <a:r>
              <a:rPr lang="ca-ES" dirty="0" err="1" smtClean="0"/>
              <a:t>linked</a:t>
            </a:r>
            <a:r>
              <a:rPr lang="ca-ES" dirty="0" smtClean="0"/>
              <a:t> </a:t>
            </a:r>
            <a:r>
              <a:rPr lang="ca-ES" dirty="0" err="1" smtClean="0"/>
              <a:t>with</a:t>
            </a:r>
            <a:r>
              <a:rPr lang="ca-ES" dirty="0" smtClean="0"/>
              <a:t> a connector, </a:t>
            </a:r>
            <a:r>
              <a:rPr lang="es-ES" dirty="0" err="1" smtClean="0"/>
              <a:t>which</a:t>
            </a:r>
            <a:r>
              <a:rPr lang="es-ES" dirty="0" smtClean="0"/>
              <a:t> </a:t>
            </a:r>
            <a:r>
              <a:rPr lang="es-ES" dirty="0" err="1" smtClean="0"/>
              <a:t>provides</a:t>
            </a:r>
            <a:r>
              <a:rPr lang="es-ES" dirty="0" smtClean="0"/>
              <a:t> </a:t>
            </a:r>
            <a:r>
              <a:rPr lang="es-ES" dirty="0" err="1" smtClean="0"/>
              <a:t>flexibility</a:t>
            </a:r>
            <a:r>
              <a:rPr lang="es-ES" dirty="0" smtClean="0"/>
              <a:t> </a:t>
            </a:r>
            <a:r>
              <a:rPr lang="es-ES" dirty="0" err="1" smtClean="0"/>
              <a:t>to</a:t>
            </a:r>
            <a:r>
              <a:rPr lang="es-ES" dirty="0" smtClean="0"/>
              <a:t> </a:t>
            </a:r>
            <a:r>
              <a:rPr lang="es-ES" dirty="0" err="1" smtClean="0"/>
              <a:t>the</a:t>
            </a:r>
            <a:r>
              <a:rPr lang="es-ES" dirty="0" smtClean="0"/>
              <a:t> </a:t>
            </a:r>
            <a:r>
              <a:rPr lang="es-ES" dirty="0" err="1" smtClean="0"/>
              <a:t>construct</a:t>
            </a:r>
            <a:r>
              <a:rPr lang="es-ES" dirty="0" smtClean="0"/>
              <a:t>. </a:t>
            </a:r>
            <a:r>
              <a:rPr lang="es-ES" dirty="0" err="1" smtClean="0"/>
              <a:t>Further</a:t>
            </a:r>
            <a:r>
              <a:rPr lang="es-ES" baseline="0" dirty="0" smtClean="0"/>
              <a:t> </a:t>
            </a:r>
            <a:r>
              <a:rPr lang="es-ES" baseline="0" dirty="0" err="1" smtClean="0"/>
              <a:t>proning</a:t>
            </a:r>
            <a:r>
              <a:rPr lang="es-ES" baseline="0" dirty="0" smtClean="0"/>
              <a:t> at </a:t>
            </a:r>
            <a:r>
              <a:rPr lang="es-ES" baseline="0" dirty="0" err="1" smtClean="0"/>
              <a:t>both</a:t>
            </a:r>
            <a:r>
              <a:rPr lang="es-ES" baseline="0" dirty="0" smtClean="0"/>
              <a:t> </a:t>
            </a:r>
            <a:r>
              <a:rPr lang="es-ES" baseline="0" dirty="0" err="1" smtClean="0"/>
              <a:t>peptide</a:t>
            </a:r>
            <a:r>
              <a:rPr lang="es-ES" baseline="0" dirty="0" smtClean="0"/>
              <a:t> </a:t>
            </a:r>
            <a:r>
              <a:rPr lang="es-ES" baseline="0" dirty="0" err="1" smtClean="0"/>
              <a:t>ends</a:t>
            </a:r>
            <a:r>
              <a:rPr lang="es-ES" baseline="0" dirty="0" smtClean="0"/>
              <a:t> lead </a:t>
            </a:r>
            <a:r>
              <a:rPr lang="es-ES" baseline="0" dirty="0" err="1" smtClean="0"/>
              <a:t>to</a:t>
            </a:r>
            <a:r>
              <a:rPr lang="es-ES" baseline="0" dirty="0" smtClean="0"/>
              <a:t> </a:t>
            </a:r>
            <a:r>
              <a:rPr lang="es-ES" baseline="0" dirty="0" err="1" smtClean="0"/>
              <a:t>the</a:t>
            </a:r>
            <a:r>
              <a:rPr lang="es-ES" baseline="0" dirty="0" smtClean="0"/>
              <a:t> </a:t>
            </a:r>
            <a:r>
              <a:rPr lang="es-ES" baseline="0" dirty="0" err="1" smtClean="0"/>
              <a:t>lost</a:t>
            </a:r>
            <a:r>
              <a:rPr lang="es-ES" baseline="0" dirty="0" smtClean="0"/>
              <a:t> of </a:t>
            </a:r>
            <a:r>
              <a:rPr lang="es-ES" baseline="0" dirty="0" err="1" smtClean="0"/>
              <a:t>peptide</a:t>
            </a:r>
            <a:r>
              <a:rPr lang="es-ES" baseline="0" dirty="0" smtClean="0"/>
              <a:t> </a:t>
            </a:r>
            <a:r>
              <a:rPr lang="es-ES" baseline="0" dirty="0" err="1" smtClean="0"/>
              <a:t>activity</a:t>
            </a:r>
            <a:r>
              <a:rPr lang="es-ES" baseline="0" dirty="0" smtClean="0"/>
              <a:t> </a:t>
            </a:r>
            <a:endParaRPr lang="es-ES" dirty="0" smtClean="0"/>
          </a:p>
          <a:p>
            <a:r>
              <a:rPr lang="ca-ES" dirty="0" smtClean="0"/>
              <a:t>The final </a:t>
            </a:r>
            <a:r>
              <a:rPr lang="ca-ES" dirty="0" err="1" smtClean="0"/>
              <a:t>selected</a:t>
            </a:r>
            <a:r>
              <a:rPr lang="ca-ES" dirty="0" smtClean="0"/>
              <a:t> </a:t>
            </a:r>
            <a:r>
              <a:rPr lang="ca-ES" dirty="0" err="1" smtClean="0"/>
              <a:t>construct</a:t>
            </a:r>
            <a:r>
              <a:rPr lang="ca-ES" dirty="0" smtClean="0"/>
              <a:t> (</a:t>
            </a:r>
            <a:r>
              <a:rPr lang="ca-ES" dirty="0" err="1" smtClean="0"/>
              <a:t>number</a:t>
            </a:r>
            <a:r>
              <a:rPr lang="ca-ES" dirty="0" smtClean="0"/>
              <a:t> 7) </a:t>
            </a:r>
            <a:r>
              <a:rPr lang="ca-ES" dirty="0" err="1" smtClean="0"/>
              <a:t>includes</a:t>
            </a:r>
            <a:r>
              <a:rPr lang="ca-ES" dirty="0" smtClean="0"/>
              <a:t> </a:t>
            </a:r>
            <a:r>
              <a:rPr lang="ca-ES" dirty="0" err="1" smtClean="0"/>
              <a:t>the</a:t>
            </a:r>
            <a:r>
              <a:rPr lang="ca-ES" dirty="0" smtClean="0"/>
              <a:t> </a:t>
            </a:r>
            <a:r>
              <a:rPr lang="ca-ES" dirty="0" err="1" smtClean="0"/>
              <a:t>hydrophobic</a:t>
            </a:r>
            <a:r>
              <a:rPr lang="ca-ES" dirty="0" smtClean="0"/>
              <a:t> </a:t>
            </a:r>
            <a:r>
              <a:rPr lang="ca-ES" dirty="0" err="1" smtClean="0"/>
              <a:t>patch</a:t>
            </a:r>
            <a:r>
              <a:rPr lang="ca-ES" dirty="0" smtClean="0"/>
              <a:t> </a:t>
            </a:r>
            <a:r>
              <a:rPr lang="ca-ES" dirty="0" err="1" smtClean="0"/>
              <a:t>required</a:t>
            </a:r>
            <a:r>
              <a:rPr lang="ca-ES" dirty="0" smtClean="0"/>
              <a:t> for </a:t>
            </a:r>
            <a:r>
              <a:rPr lang="ca-ES" dirty="0" err="1" smtClean="0"/>
              <a:t>self-aggregation</a:t>
            </a:r>
            <a:r>
              <a:rPr lang="ca-ES" dirty="0" smtClean="0"/>
              <a:t> and </a:t>
            </a:r>
            <a:r>
              <a:rPr lang="ca-ES" dirty="0" err="1" smtClean="0"/>
              <a:t>the</a:t>
            </a:r>
            <a:r>
              <a:rPr lang="ca-ES" dirty="0" smtClean="0"/>
              <a:t> 33-36 </a:t>
            </a:r>
            <a:r>
              <a:rPr lang="ca-ES" dirty="0" err="1" smtClean="0"/>
              <a:t>sequence</a:t>
            </a:r>
            <a:r>
              <a:rPr lang="ca-ES" dirty="0" smtClean="0"/>
              <a:t>, </a:t>
            </a:r>
            <a:r>
              <a:rPr lang="ca-ES" dirty="0" err="1" smtClean="0"/>
              <a:t>required</a:t>
            </a:r>
            <a:r>
              <a:rPr lang="ca-ES" dirty="0" smtClean="0"/>
              <a:t> for </a:t>
            </a:r>
            <a:r>
              <a:rPr lang="ca-ES" dirty="0" err="1" smtClean="0"/>
              <a:t>antimicrobial</a:t>
            </a:r>
            <a:r>
              <a:rPr lang="ca-ES" dirty="0" smtClean="0"/>
              <a:t> </a:t>
            </a:r>
            <a:r>
              <a:rPr lang="ca-ES" dirty="0" err="1" smtClean="0"/>
              <a:t>activity</a:t>
            </a:r>
            <a:r>
              <a:rPr lang="ca-ES" dirty="0" smtClean="0"/>
              <a:t> and LPS </a:t>
            </a:r>
            <a:r>
              <a:rPr lang="ca-ES" dirty="0" err="1" smtClean="0"/>
              <a:t>binding</a:t>
            </a:r>
            <a:r>
              <a:rPr lang="ca-ES" dirty="0" smtClean="0"/>
              <a:t>. The </a:t>
            </a:r>
            <a:r>
              <a:rPr lang="ca-ES" dirty="0" err="1" smtClean="0"/>
              <a:t>peptide</a:t>
            </a:r>
            <a:r>
              <a:rPr lang="ca-ES" dirty="0" smtClean="0"/>
              <a:t> </a:t>
            </a:r>
            <a:r>
              <a:rPr lang="ca-ES" dirty="0" err="1" smtClean="0"/>
              <a:t>represents</a:t>
            </a:r>
            <a:r>
              <a:rPr lang="ca-ES" dirty="0" smtClean="0"/>
              <a:t> a 40% </a:t>
            </a:r>
            <a:r>
              <a:rPr lang="ca-ES" dirty="0" err="1" smtClean="0"/>
              <a:t>size</a:t>
            </a:r>
            <a:r>
              <a:rPr lang="ca-ES" dirty="0" smtClean="0"/>
              <a:t> </a:t>
            </a:r>
            <a:r>
              <a:rPr lang="ca-ES" dirty="0" err="1" smtClean="0"/>
              <a:t>reduction</a:t>
            </a:r>
            <a:r>
              <a:rPr lang="ca-ES" dirty="0" smtClean="0"/>
              <a:t> </a:t>
            </a:r>
            <a:r>
              <a:rPr lang="ca-ES" dirty="0" err="1" smtClean="0"/>
              <a:t>but</a:t>
            </a:r>
            <a:r>
              <a:rPr lang="ca-ES" dirty="0" smtClean="0"/>
              <a:t> </a:t>
            </a:r>
            <a:r>
              <a:rPr lang="ca-ES" dirty="0" err="1" smtClean="0"/>
              <a:t>can</a:t>
            </a:r>
            <a:r>
              <a:rPr lang="ca-ES" dirty="0" smtClean="0"/>
              <a:t> </a:t>
            </a:r>
            <a:r>
              <a:rPr lang="ca-ES" dirty="0" err="1" smtClean="0"/>
              <a:t>mostly</a:t>
            </a:r>
            <a:r>
              <a:rPr lang="ca-ES" dirty="0" smtClean="0"/>
              <a:t> </a:t>
            </a:r>
            <a:r>
              <a:rPr lang="ca-ES" dirty="0" err="1" smtClean="0"/>
              <a:t>reproduce</a:t>
            </a:r>
            <a:r>
              <a:rPr lang="ca-ES" dirty="0" smtClean="0"/>
              <a:t> </a:t>
            </a:r>
            <a:r>
              <a:rPr lang="ca-ES" dirty="0" err="1" smtClean="0"/>
              <a:t>the</a:t>
            </a:r>
            <a:r>
              <a:rPr lang="ca-ES" dirty="0" smtClean="0"/>
              <a:t> </a:t>
            </a:r>
            <a:r>
              <a:rPr lang="ca-ES" dirty="0" err="1" smtClean="0"/>
              <a:t>antimicrobial</a:t>
            </a:r>
            <a:r>
              <a:rPr lang="ca-ES" dirty="0" smtClean="0"/>
              <a:t> and cell </a:t>
            </a:r>
            <a:r>
              <a:rPr lang="ca-ES" dirty="0" err="1" smtClean="0"/>
              <a:t>agglutination</a:t>
            </a:r>
            <a:r>
              <a:rPr lang="ca-ES" dirty="0" smtClean="0"/>
              <a:t> </a:t>
            </a:r>
            <a:r>
              <a:rPr lang="ca-ES" dirty="0" err="1" smtClean="0"/>
              <a:t>activity</a:t>
            </a:r>
            <a:r>
              <a:rPr lang="ca-ES" dirty="0" smtClean="0"/>
              <a:t> of </a:t>
            </a:r>
            <a:r>
              <a:rPr lang="ca-ES" dirty="0" err="1" smtClean="0"/>
              <a:t>the</a:t>
            </a:r>
            <a:r>
              <a:rPr lang="ca-ES" dirty="0" smtClean="0"/>
              <a:t> </a:t>
            </a:r>
            <a:r>
              <a:rPr lang="ca-ES" dirty="0" err="1" smtClean="0"/>
              <a:t>parental</a:t>
            </a:r>
            <a:r>
              <a:rPr lang="ca-ES" dirty="0" smtClean="0"/>
              <a:t> </a:t>
            </a:r>
            <a:r>
              <a:rPr lang="ca-ES" dirty="0" err="1" smtClean="0"/>
              <a:t>protein</a:t>
            </a:r>
            <a:endParaRPr lang="es-ES" dirty="0"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normAutofit/>
          </a:bodyPr>
          <a:lstStyle/>
          <a:p>
            <a:r>
              <a:rPr lang="es-ES" dirty="0" err="1" smtClean="0"/>
              <a:t>To</a:t>
            </a:r>
            <a:r>
              <a:rPr lang="es-ES" dirty="0" smtClean="0"/>
              <a:t> </a:t>
            </a:r>
            <a:r>
              <a:rPr lang="es-ES" dirty="0" err="1" smtClean="0"/>
              <a:t>conclude</a:t>
            </a:r>
            <a:r>
              <a:rPr lang="es-ES" dirty="0" smtClean="0"/>
              <a:t>,</a:t>
            </a:r>
            <a:r>
              <a:rPr lang="es-ES" baseline="0" dirty="0" smtClean="0"/>
              <a:t> </a:t>
            </a:r>
            <a:r>
              <a:rPr lang="es-ES" baseline="0" dirty="0" smtClean="0"/>
              <a:t>I </a:t>
            </a:r>
            <a:r>
              <a:rPr lang="es-ES" baseline="0" dirty="0" err="1" smtClean="0"/>
              <a:t>would</a:t>
            </a:r>
            <a:r>
              <a:rPr lang="es-ES" baseline="0" dirty="0" smtClean="0"/>
              <a:t> </a:t>
            </a:r>
            <a:r>
              <a:rPr lang="es-ES" baseline="0" dirty="0" err="1" smtClean="0"/>
              <a:t>like</a:t>
            </a:r>
            <a:r>
              <a:rPr lang="es-ES" baseline="0" dirty="0" smtClean="0"/>
              <a:t> </a:t>
            </a:r>
            <a:r>
              <a:rPr lang="es-ES" baseline="0" dirty="0" err="1" smtClean="0"/>
              <a:t>to</a:t>
            </a:r>
            <a:r>
              <a:rPr lang="es-ES" baseline="0" dirty="0" smtClean="0"/>
              <a:t> </a:t>
            </a:r>
            <a:r>
              <a:rPr lang="es-ES" baseline="0" dirty="0" err="1" smtClean="0"/>
              <a:t>emphasize</a:t>
            </a:r>
            <a:r>
              <a:rPr lang="es-ES" baseline="0" dirty="0" smtClean="0"/>
              <a:t> </a:t>
            </a:r>
            <a:r>
              <a:rPr lang="es-ES" baseline="0" dirty="0" err="1" smtClean="0"/>
              <a:t>how</a:t>
            </a:r>
            <a:r>
              <a:rPr lang="es-ES" baseline="0" dirty="0" smtClean="0"/>
              <a:t> </a:t>
            </a:r>
            <a:r>
              <a:rPr lang="es-ES" baseline="0" dirty="0" err="1" smtClean="0"/>
              <a:t>o</a:t>
            </a:r>
            <a:r>
              <a:rPr lang="es-ES" dirty="0" err="1" smtClean="0"/>
              <a:t>ur</a:t>
            </a:r>
            <a:r>
              <a:rPr lang="es-ES" dirty="0" smtClean="0"/>
              <a:t> </a:t>
            </a:r>
            <a:r>
              <a:rPr lang="es-ES" dirty="0" err="1" smtClean="0"/>
              <a:t>sutructure</a:t>
            </a:r>
            <a:r>
              <a:rPr lang="es-ES" dirty="0" smtClean="0"/>
              <a:t> </a:t>
            </a:r>
            <a:r>
              <a:rPr lang="es-ES" dirty="0" err="1" smtClean="0"/>
              <a:t>function</a:t>
            </a:r>
            <a:r>
              <a:rPr lang="es-ES" dirty="0" smtClean="0"/>
              <a:t> </a:t>
            </a:r>
            <a:r>
              <a:rPr lang="es-ES" dirty="0" err="1" smtClean="0"/>
              <a:t>results</a:t>
            </a:r>
            <a:r>
              <a:rPr lang="es-ES" dirty="0" smtClean="0"/>
              <a:t> </a:t>
            </a:r>
            <a:r>
              <a:rPr lang="es-ES" dirty="0" err="1" smtClean="0"/>
              <a:t>highlight</a:t>
            </a:r>
            <a:r>
              <a:rPr lang="es-ES" dirty="0" smtClean="0"/>
              <a:t> </a:t>
            </a:r>
            <a:r>
              <a:rPr lang="es-ES" dirty="0" err="1" smtClean="0"/>
              <a:t>the</a:t>
            </a:r>
            <a:r>
              <a:rPr lang="es-ES" dirty="0" smtClean="0"/>
              <a:t> </a:t>
            </a:r>
            <a:r>
              <a:rPr lang="es-ES" dirty="0" err="1" smtClean="0"/>
              <a:t>multifaceted</a:t>
            </a:r>
            <a:r>
              <a:rPr lang="es-ES" baseline="0" dirty="0" smtClean="0"/>
              <a:t> role of </a:t>
            </a:r>
            <a:r>
              <a:rPr lang="es-ES" baseline="0" dirty="0" err="1" smtClean="0"/>
              <a:t>the</a:t>
            </a:r>
            <a:r>
              <a:rPr lang="es-ES" baseline="0" dirty="0" smtClean="0"/>
              <a:t> </a:t>
            </a:r>
            <a:r>
              <a:rPr lang="es-ES" baseline="0" dirty="0" err="1" smtClean="0"/>
              <a:t>eosinophil</a:t>
            </a:r>
            <a:r>
              <a:rPr lang="es-ES" baseline="0" dirty="0" smtClean="0"/>
              <a:t> </a:t>
            </a:r>
            <a:r>
              <a:rPr lang="es-ES" baseline="0" dirty="0" err="1" smtClean="0"/>
              <a:t>cationic</a:t>
            </a:r>
            <a:r>
              <a:rPr lang="es-ES" baseline="0" dirty="0" smtClean="0"/>
              <a:t> </a:t>
            </a:r>
            <a:r>
              <a:rPr lang="es-ES" baseline="0" dirty="0" err="1" smtClean="0"/>
              <a:t>protein</a:t>
            </a:r>
            <a:r>
              <a:rPr lang="es-ES" baseline="0" dirty="0" smtClean="0"/>
              <a:t>. </a:t>
            </a:r>
            <a:r>
              <a:rPr lang="es-ES" baseline="0" dirty="0" err="1" smtClean="0"/>
              <a:t>Belonging</a:t>
            </a:r>
            <a:r>
              <a:rPr lang="es-ES" baseline="0" dirty="0" smtClean="0"/>
              <a:t> </a:t>
            </a:r>
            <a:r>
              <a:rPr lang="es-ES" baseline="0" dirty="0" err="1" smtClean="0"/>
              <a:t>to</a:t>
            </a:r>
            <a:r>
              <a:rPr lang="es-ES" baseline="0" dirty="0" smtClean="0"/>
              <a:t> </a:t>
            </a:r>
            <a:r>
              <a:rPr lang="es-ES" baseline="0" dirty="0" err="1" smtClean="0"/>
              <a:t>the</a:t>
            </a:r>
            <a:r>
              <a:rPr lang="es-ES" baseline="0" dirty="0" smtClean="0"/>
              <a:t> </a:t>
            </a:r>
            <a:r>
              <a:rPr lang="es-ES" baseline="0" dirty="0" err="1" smtClean="0"/>
              <a:t>Rnase</a:t>
            </a:r>
            <a:r>
              <a:rPr lang="es-ES" baseline="0" dirty="0" smtClean="0"/>
              <a:t> A </a:t>
            </a:r>
            <a:r>
              <a:rPr lang="es-ES" baseline="0" dirty="0" err="1" smtClean="0"/>
              <a:t>family</a:t>
            </a:r>
            <a:r>
              <a:rPr lang="es-ES" baseline="0" dirty="0" smtClean="0"/>
              <a:t> </a:t>
            </a:r>
            <a:r>
              <a:rPr lang="es-ES" baseline="0" dirty="0" err="1" smtClean="0"/>
              <a:t>the</a:t>
            </a:r>
            <a:r>
              <a:rPr lang="es-ES" baseline="0" dirty="0" smtClean="0"/>
              <a:t> </a:t>
            </a:r>
            <a:r>
              <a:rPr lang="es-ES" baseline="0" dirty="0" err="1" smtClean="0"/>
              <a:t>protein</a:t>
            </a:r>
            <a:r>
              <a:rPr lang="es-ES" baseline="0" dirty="0" smtClean="0"/>
              <a:t> conserves </a:t>
            </a:r>
            <a:r>
              <a:rPr lang="es-ES" baseline="0" dirty="0" err="1" smtClean="0"/>
              <a:t>its</a:t>
            </a:r>
            <a:r>
              <a:rPr lang="es-ES" baseline="0" dirty="0" smtClean="0"/>
              <a:t> </a:t>
            </a:r>
            <a:r>
              <a:rPr lang="es-ES" baseline="0" dirty="0" err="1" smtClean="0"/>
              <a:t>catalytic</a:t>
            </a:r>
            <a:r>
              <a:rPr lang="es-ES" baseline="0" dirty="0" smtClean="0"/>
              <a:t> </a:t>
            </a:r>
            <a:r>
              <a:rPr lang="es-ES" baseline="0" dirty="0" err="1" smtClean="0"/>
              <a:t>site</a:t>
            </a:r>
            <a:r>
              <a:rPr lang="es-ES" baseline="0" dirty="0" smtClean="0"/>
              <a:t> and </a:t>
            </a:r>
            <a:r>
              <a:rPr lang="es-ES" baseline="0" dirty="0" err="1" smtClean="0"/>
              <a:t>displays</a:t>
            </a:r>
            <a:r>
              <a:rPr lang="es-ES" baseline="0" dirty="0" smtClean="0"/>
              <a:t> </a:t>
            </a:r>
            <a:r>
              <a:rPr lang="es-ES" baseline="0" dirty="0" err="1" smtClean="0"/>
              <a:t>activity</a:t>
            </a:r>
            <a:r>
              <a:rPr lang="es-ES" baseline="0" dirty="0" smtClean="0"/>
              <a:t> </a:t>
            </a:r>
            <a:r>
              <a:rPr lang="es-ES" baseline="0" dirty="0" err="1" smtClean="0"/>
              <a:t>agains</a:t>
            </a:r>
            <a:r>
              <a:rPr lang="es-ES" baseline="0" dirty="0" smtClean="0"/>
              <a:t> RNA </a:t>
            </a:r>
            <a:r>
              <a:rPr lang="es-ES" baseline="0" dirty="0" err="1" smtClean="0"/>
              <a:t>substrates</a:t>
            </a:r>
            <a:r>
              <a:rPr lang="es-ES" baseline="0" dirty="0" smtClean="0"/>
              <a:t>. </a:t>
            </a:r>
            <a:r>
              <a:rPr lang="es-ES" baseline="0" dirty="0" err="1" smtClean="0"/>
              <a:t>We</a:t>
            </a:r>
            <a:r>
              <a:rPr lang="es-ES" baseline="0" dirty="0" smtClean="0"/>
              <a:t> </a:t>
            </a:r>
            <a:r>
              <a:rPr lang="es-ES" baseline="0" dirty="0" err="1" smtClean="0"/>
              <a:t>have</a:t>
            </a:r>
            <a:r>
              <a:rPr lang="es-ES" baseline="0" dirty="0" smtClean="0"/>
              <a:t> </a:t>
            </a:r>
            <a:r>
              <a:rPr lang="es-ES" baseline="0" dirty="0" err="1" smtClean="0"/>
              <a:t>also</a:t>
            </a:r>
            <a:r>
              <a:rPr lang="es-ES" baseline="0" dirty="0" smtClean="0"/>
              <a:t> </a:t>
            </a:r>
            <a:r>
              <a:rPr lang="es-ES" baseline="0" dirty="0" err="1" smtClean="0"/>
              <a:t>observed</a:t>
            </a:r>
            <a:r>
              <a:rPr lang="es-ES" baseline="0" dirty="0" smtClean="0"/>
              <a:t> </a:t>
            </a:r>
            <a:r>
              <a:rPr lang="es-ES" baseline="0" dirty="0" err="1" smtClean="0"/>
              <a:t>that</a:t>
            </a:r>
            <a:r>
              <a:rPr lang="es-ES" baseline="0" dirty="0" smtClean="0"/>
              <a:t> </a:t>
            </a:r>
            <a:r>
              <a:rPr lang="es-ES" baseline="0" dirty="0" err="1" smtClean="0"/>
              <a:t>the</a:t>
            </a:r>
            <a:r>
              <a:rPr lang="es-ES" baseline="0" dirty="0" smtClean="0"/>
              <a:t> </a:t>
            </a:r>
            <a:r>
              <a:rPr lang="es-ES" baseline="0" dirty="0" err="1" smtClean="0"/>
              <a:t>Nterminus</a:t>
            </a:r>
            <a:r>
              <a:rPr lang="es-ES" baseline="0" dirty="0" smtClean="0"/>
              <a:t> </a:t>
            </a:r>
            <a:r>
              <a:rPr lang="es-ES" baseline="0" dirty="0" err="1" smtClean="0"/>
              <a:t>region</a:t>
            </a:r>
            <a:r>
              <a:rPr lang="es-ES" baseline="0" dirty="0" smtClean="0"/>
              <a:t> (</a:t>
            </a:r>
            <a:r>
              <a:rPr lang="es-ES" baseline="0" dirty="0" err="1" smtClean="0"/>
              <a:t>from</a:t>
            </a:r>
            <a:r>
              <a:rPr lang="es-ES" baseline="0" dirty="0" smtClean="0"/>
              <a:t> 1 </a:t>
            </a:r>
            <a:r>
              <a:rPr lang="es-ES" baseline="0" dirty="0" err="1" smtClean="0"/>
              <a:t>to</a:t>
            </a:r>
            <a:r>
              <a:rPr lang="es-ES" baseline="0" dirty="0" smtClean="0"/>
              <a:t> 45) </a:t>
            </a:r>
            <a:r>
              <a:rPr lang="es-ES" baseline="0" dirty="0" err="1" smtClean="0"/>
              <a:t>is</a:t>
            </a:r>
            <a:r>
              <a:rPr lang="es-ES" baseline="0" dirty="0" smtClean="0"/>
              <a:t> </a:t>
            </a:r>
            <a:r>
              <a:rPr lang="es-ES" baseline="0" dirty="0" err="1" smtClean="0"/>
              <a:t>the</a:t>
            </a:r>
            <a:r>
              <a:rPr lang="es-ES" baseline="0" dirty="0" smtClean="0"/>
              <a:t> </a:t>
            </a:r>
            <a:r>
              <a:rPr lang="es-ES" baseline="0" dirty="0" err="1" smtClean="0"/>
              <a:t>key</a:t>
            </a:r>
            <a:r>
              <a:rPr lang="es-ES" baseline="0" dirty="0" smtClean="0"/>
              <a:t> </a:t>
            </a:r>
            <a:r>
              <a:rPr lang="es-ES" baseline="0" dirty="0" err="1" smtClean="0"/>
              <a:t>domain</a:t>
            </a:r>
            <a:r>
              <a:rPr lang="es-ES" baseline="0" dirty="0" smtClean="0"/>
              <a:t> </a:t>
            </a:r>
            <a:r>
              <a:rPr lang="es-ES" baseline="0" dirty="0" err="1" smtClean="0"/>
              <a:t>required</a:t>
            </a:r>
            <a:r>
              <a:rPr lang="es-ES" baseline="0" dirty="0" smtClean="0"/>
              <a:t> </a:t>
            </a:r>
            <a:r>
              <a:rPr lang="es-ES" baseline="0" dirty="0" err="1" smtClean="0"/>
              <a:t>for</a:t>
            </a:r>
            <a:r>
              <a:rPr lang="es-ES" baseline="0" dirty="0" smtClean="0"/>
              <a:t> </a:t>
            </a:r>
            <a:r>
              <a:rPr lang="es-ES" baseline="0" dirty="0" err="1" smtClean="0"/>
              <a:t>the</a:t>
            </a:r>
            <a:r>
              <a:rPr lang="es-ES" baseline="0" dirty="0" smtClean="0"/>
              <a:t> </a:t>
            </a:r>
            <a:r>
              <a:rPr lang="es-ES" baseline="0" dirty="0" err="1" smtClean="0"/>
              <a:t>protein</a:t>
            </a:r>
            <a:r>
              <a:rPr lang="es-ES" baseline="0" dirty="0" smtClean="0"/>
              <a:t> </a:t>
            </a:r>
            <a:r>
              <a:rPr lang="es-ES" baseline="0" dirty="0" err="1" smtClean="0"/>
              <a:t>antimcirobial</a:t>
            </a:r>
            <a:r>
              <a:rPr lang="es-ES" baseline="0" dirty="0" smtClean="0"/>
              <a:t> </a:t>
            </a:r>
            <a:r>
              <a:rPr lang="es-ES" baseline="0" dirty="0" err="1" smtClean="0"/>
              <a:t>activity</a:t>
            </a:r>
            <a:r>
              <a:rPr lang="es-ES" baseline="0" dirty="0" smtClean="0"/>
              <a:t>. </a:t>
            </a:r>
            <a:r>
              <a:rPr lang="es-ES" baseline="0" dirty="0" err="1" smtClean="0"/>
              <a:t>An</a:t>
            </a:r>
            <a:r>
              <a:rPr lang="es-ES" baseline="0" dirty="0" smtClean="0"/>
              <a:t> </a:t>
            </a:r>
            <a:r>
              <a:rPr lang="es-ES" baseline="0" dirty="0" err="1" smtClean="0"/>
              <a:t>aggregation</a:t>
            </a:r>
            <a:r>
              <a:rPr lang="es-ES" baseline="0" dirty="0" smtClean="0"/>
              <a:t> </a:t>
            </a:r>
            <a:r>
              <a:rPr lang="es-ES" baseline="0" dirty="0" err="1" smtClean="0"/>
              <a:t>prone</a:t>
            </a:r>
            <a:r>
              <a:rPr lang="es-ES" baseline="0" dirty="0" smtClean="0"/>
              <a:t> </a:t>
            </a:r>
            <a:r>
              <a:rPr lang="es-ES" baseline="0" dirty="0" err="1" smtClean="0"/>
              <a:t>patch</a:t>
            </a:r>
            <a:r>
              <a:rPr lang="es-ES" baseline="0" dirty="0" smtClean="0"/>
              <a:t> </a:t>
            </a:r>
            <a:r>
              <a:rPr lang="es-ES" baseline="0" dirty="0" err="1" smtClean="0"/>
              <a:t>was</a:t>
            </a:r>
            <a:r>
              <a:rPr lang="es-ES" baseline="0" dirty="0" smtClean="0"/>
              <a:t> </a:t>
            </a:r>
            <a:r>
              <a:rPr lang="es-ES" baseline="0" dirty="0" err="1" smtClean="0"/>
              <a:t>spotted</a:t>
            </a:r>
            <a:r>
              <a:rPr lang="es-ES" baseline="0" dirty="0" smtClean="0"/>
              <a:t> </a:t>
            </a:r>
            <a:r>
              <a:rPr lang="es-ES" baseline="0" dirty="0" err="1" smtClean="0"/>
              <a:t>by</a:t>
            </a:r>
            <a:r>
              <a:rPr lang="es-ES" baseline="0" dirty="0" smtClean="0"/>
              <a:t> a </a:t>
            </a:r>
            <a:r>
              <a:rPr lang="es-ES" baseline="0" dirty="0" err="1" smtClean="0"/>
              <a:t>prediction</a:t>
            </a:r>
            <a:r>
              <a:rPr lang="es-ES" baseline="0" dirty="0" smtClean="0"/>
              <a:t> software and </a:t>
            </a:r>
            <a:r>
              <a:rPr lang="es-ES" baseline="0" dirty="0" err="1" smtClean="0"/>
              <a:t>was</a:t>
            </a:r>
            <a:r>
              <a:rPr lang="es-ES" baseline="0" dirty="0" smtClean="0"/>
              <a:t> </a:t>
            </a:r>
            <a:r>
              <a:rPr lang="es-ES" baseline="0" dirty="0" err="1" smtClean="0"/>
              <a:t>confirmed</a:t>
            </a:r>
            <a:r>
              <a:rPr lang="es-ES" baseline="0" dirty="0" smtClean="0"/>
              <a:t> </a:t>
            </a:r>
            <a:r>
              <a:rPr lang="es-ES" baseline="0" dirty="0" err="1" smtClean="0"/>
              <a:t>to</a:t>
            </a:r>
            <a:r>
              <a:rPr lang="es-ES" baseline="0" dirty="0" smtClean="0"/>
              <a:t> drive </a:t>
            </a:r>
            <a:r>
              <a:rPr lang="es-ES" baseline="0" dirty="0" err="1" smtClean="0"/>
              <a:t>the</a:t>
            </a:r>
            <a:r>
              <a:rPr lang="es-ES" baseline="0" dirty="0" smtClean="0"/>
              <a:t> </a:t>
            </a:r>
            <a:r>
              <a:rPr lang="es-ES" baseline="0" dirty="0" err="1" smtClean="0"/>
              <a:t>protein</a:t>
            </a:r>
            <a:r>
              <a:rPr lang="es-ES" baseline="0" dirty="0" smtClean="0"/>
              <a:t> </a:t>
            </a:r>
            <a:r>
              <a:rPr lang="es-ES" baseline="0" dirty="0" err="1" smtClean="0"/>
              <a:t>self</a:t>
            </a:r>
            <a:r>
              <a:rPr lang="es-ES" baseline="0" dirty="0" smtClean="0"/>
              <a:t>- </a:t>
            </a:r>
            <a:r>
              <a:rPr lang="es-ES" baseline="0" dirty="0" err="1" smtClean="0"/>
              <a:t>aggregation</a:t>
            </a:r>
            <a:r>
              <a:rPr lang="es-ES" baseline="0" dirty="0" smtClean="0"/>
              <a:t>. A </a:t>
            </a:r>
            <a:r>
              <a:rPr lang="es-ES" baseline="0" dirty="0" err="1" smtClean="0"/>
              <a:t>sugar</a:t>
            </a:r>
            <a:r>
              <a:rPr lang="es-ES" baseline="0" dirty="0" smtClean="0"/>
              <a:t> </a:t>
            </a:r>
            <a:r>
              <a:rPr lang="es-ES" baseline="0" dirty="0" err="1" smtClean="0"/>
              <a:t>binding</a:t>
            </a:r>
            <a:r>
              <a:rPr lang="es-ES" baseline="0" dirty="0" smtClean="0"/>
              <a:t> </a:t>
            </a:r>
            <a:r>
              <a:rPr lang="es-ES" baseline="0" dirty="0" err="1" smtClean="0"/>
              <a:t>site</a:t>
            </a:r>
            <a:r>
              <a:rPr lang="es-ES" baseline="0" dirty="0" smtClean="0"/>
              <a:t> </a:t>
            </a:r>
            <a:r>
              <a:rPr lang="es-ES" baseline="0" dirty="0" err="1" smtClean="0"/>
              <a:t>is</a:t>
            </a:r>
            <a:r>
              <a:rPr lang="es-ES" baseline="0" dirty="0" smtClean="0"/>
              <a:t> </a:t>
            </a:r>
            <a:r>
              <a:rPr lang="es-ES" baseline="0" dirty="0" err="1" smtClean="0"/>
              <a:t>located</a:t>
            </a:r>
            <a:r>
              <a:rPr lang="es-ES" baseline="0" dirty="0" smtClean="0"/>
              <a:t> at </a:t>
            </a:r>
            <a:r>
              <a:rPr lang="es-ES" baseline="0" dirty="0" err="1" smtClean="0"/>
              <a:t>the</a:t>
            </a:r>
            <a:r>
              <a:rPr lang="es-ES" baseline="0" dirty="0" smtClean="0"/>
              <a:t> 33-38 </a:t>
            </a:r>
            <a:r>
              <a:rPr lang="es-ES" baseline="0" dirty="0" err="1" smtClean="0"/>
              <a:t>region</a:t>
            </a:r>
            <a:r>
              <a:rPr lang="es-ES" baseline="0" dirty="0" smtClean="0"/>
              <a:t>, and </a:t>
            </a:r>
            <a:r>
              <a:rPr lang="es-ES" baseline="0" dirty="0" err="1" smtClean="0"/>
              <a:t>both</a:t>
            </a:r>
            <a:r>
              <a:rPr lang="es-ES" baseline="0" dirty="0" smtClean="0"/>
              <a:t> </a:t>
            </a:r>
            <a:r>
              <a:rPr lang="es-ES" baseline="0" dirty="0" err="1" smtClean="0"/>
              <a:t>the</a:t>
            </a:r>
            <a:r>
              <a:rPr lang="es-ES" baseline="0" dirty="0" smtClean="0"/>
              <a:t> </a:t>
            </a:r>
            <a:r>
              <a:rPr lang="es-ES" baseline="0" dirty="0" err="1" smtClean="0"/>
              <a:t>aggregation</a:t>
            </a:r>
            <a:r>
              <a:rPr lang="es-ES" baseline="0" dirty="0" smtClean="0"/>
              <a:t> </a:t>
            </a:r>
            <a:r>
              <a:rPr lang="es-ES" baseline="0" dirty="0" err="1" smtClean="0"/>
              <a:t>domain</a:t>
            </a:r>
            <a:r>
              <a:rPr lang="es-ES" baseline="0" dirty="0" smtClean="0"/>
              <a:t> and </a:t>
            </a:r>
            <a:r>
              <a:rPr lang="es-ES" baseline="0" dirty="0" err="1" smtClean="0"/>
              <a:t>sacaride</a:t>
            </a:r>
            <a:r>
              <a:rPr lang="es-ES" baseline="0" dirty="0" smtClean="0"/>
              <a:t> </a:t>
            </a:r>
            <a:r>
              <a:rPr lang="es-ES" baseline="0" dirty="0" err="1" smtClean="0"/>
              <a:t>binding</a:t>
            </a:r>
            <a:r>
              <a:rPr lang="es-ES" baseline="0" dirty="0" smtClean="0"/>
              <a:t> </a:t>
            </a:r>
            <a:r>
              <a:rPr lang="es-ES" baseline="0" dirty="0" err="1" smtClean="0"/>
              <a:t>domain</a:t>
            </a:r>
            <a:r>
              <a:rPr lang="es-ES" baseline="0" dirty="0" smtClean="0"/>
              <a:t> </a:t>
            </a:r>
            <a:r>
              <a:rPr lang="es-ES" baseline="0" dirty="0" err="1" smtClean="0"/>
              <a:t>contribute</a:t>
            </a:r>
            <a:r>
              <a:rPr lang="es-ES" baseline="0" dirty="0" smtClean="0"/>
              <a:t> </a:t>
            </a:r>
            <a:r>
              <a:rPr lang="es-ES" baseline="0" dirty="0" err="1" smtClean="0"/>
              <a:t>to</a:t>
            </a:r>
            <a:r>
              <a:rPr lang="es-ES" baseline="0" dirty="0" smtClean="0"/>
              <a:t> </a:t>
            </a:r>
            <a:r>
              <a:rPr lang="es-ES" baseline="0" dirty="0" smtClean="0"/>
              <a:t>induce </a:t>
            </a:r>
            <a:r>
              <a:rPr lang="es-ES" baseline="0" dirty="0" err="1" smtClean="0"/>
              <a:t>the</a:t>
            </a:r>
            <a:r>
              <a:rPr lang="es-ES" baseline="0" dirty="0" smtClean="0"/>
              <a:t> </a:t>
            </a:r>
            <a:r>
              <a:rPr lang="es-ES" baseline="0" dirty="0" err="1" smtClean="0"/>
              <a:t>protein</a:t>
            </a:r>
            <a:r>
              <a:rPr lang="es-ES" baseline="0" dirty="0" smtClean="0"/>
              <a:t> bacteria </a:t>
            </a:r>
            <a:r>
              <a:rPr lang="es-ES" baseline="0" dirty="0" err="1" smtClean="0"/>
              <a:t>agglutination</a:t>
            </a:r>
            <a:r>
              <a:rPr lang="es-ES" baseline="0" dirty="0" smtClean="0"/>
              <a:t> </a:t>
            </a:r>
            <a:r>
              <a:rPr lang="es-ES" baseline="0" dirty="0" err="1" smtClean="0"/>
              <a:t>activity</a:t>
            </a:r>
            <a:r>
              <a:rPr lang="es-ES" baseline="0" dirty="0" smtClean="0"/>
              <a:t>.</a:t>
            </a:r>
          </a:p>
        </p:txBody>
      </p:sp>
      <p:sp>
        <p:nvSpPr>
          <p:cNvPr id="4" name="Contenidor de número de diapositiva 3"/>
          <p:cNvSpPr>
            <a:spLocks noGrp="1"/>
          </p:cNvSpPr>
          <p:nvPr>
            <p:ph type="sldNum" sz="quarter" idx="10"/>
          </p:nvPr>
        </p:nvSpPr>
        <p:spPr/>
        <p:txBody>
          <a:bodyPr/>
          <a:lstStyle/>
          <a:p>
            <a:fld id="{27D1458B-6F09-47D2-8DDB-EA055600CF4A}" type="slidenum">
              <a:rPr lang="en-GB" smtClean="0"/>
              <a:pPr/>
              <a:t>32</a:t>
            </a:fld>
            <a:endParaRPr lang="en-GB"/>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normAutofit/>
          </a:bodyPr>
          <a:lstStyle/>
          <a:p>
            <a:r>
              <a:rPr lang="es-ES" dirty="0" err="1" smtClean="0"/>
              <a:t>We</a:t>
            </a:r>
            <a:r>
              <a:rPr lang="es-ES" dirty="0" smtClean="0"/>
              <a:t> </a:t>
            </a:r>
            <a:r>
              <a:rPr lang="es-ES" dirty="0" err="1" smtClean="0"/>
              <a:t>recently</a:t>
            </a:r>
            <a:r>
              <a:rPr lang="es-ES" dirty="0" smtClean="0"/>
              <a:t> </a:t>
            </a:r>
            <a:r>
              <a:rPr lang="es-ES" dirty="0" err="1" smtClean="0"/>
              <a:t>started</a:t>
            </a:r>
            <a:r>
              <a:rPr lang="es-ES" dirty="0" smtClean="0"/>
              <a:t> </a:t>
            </a:r>
            <a:r>
              <a:rPr lang="es-ES" dirty="0" err="1" smtClean="0"/>
              <a:t>to</a:t>
            </a:r>
            <a:r>
              <a:rPr lang="es-ES" dirty="0" smtClean="0"/>
              <a:t> </a:t>
            </a:r>
            <a:r>
              <a:rPr lang="es-ES" dirty="0" err="1" smtClean="0"/>
              <a:t>characterize</a:t>
            </a:r>
            <a:r>
              <a:rPr lang="es-ES" dirty="0" smtClean="0"/>
              <a:t> </a:t>
            </a:r>
            <a:r>
              <a:rPr lang="es-ES" dirty="0" err="1" smtClean="0"/>
              <a:t>the</a:t>
            </a:r>
            <a:r>
              <a:rPr lang="es-ES" dirty="0" smtClean="0"/>
              <a:t> </a:t>
            </a:r>
            <a:r>
              <a:rPr lang="es-ES" dirty="0" err="1" smtClean="0"/>
              <a:t>hRNases</a:t>
            </a:r>
            <a:r>
              <a:rPr lang="es-ES" dirty="0" smtClean="0"/>
              <a:t> </a:t>
            </a:r>
            <a:r>
              <a:rPr lang="es-ES" dirty="0" err="1" smtClean="0"/>
              <a:t>activity</a:t>
            </a:r>
            <a:r>
              <a:rPr lang="es-ES" dirty="0" smtClean="0"/>
              <a:t> </a:t>
            </a:r>
            <a:r>
              <a:rPr lang="es-ES" dirty="0" err="1" smtClean="0"/>
              <a:t>on</a:t>
            </a:r>
            <a:r>
              <a:rPr lang="es-ES" dirty="0" smtClean="0"/>
              <a:t> </a:t>
            </a:r>
            <a:r>
              <a:rPr lang="es-ES" dirty="0" err="1" smtClean="0"/>
              <a:t>Candida</a:t>
            </a:r>
            <a:r>
              <a:rPr lang="es-ES" dirty="0" smtClean="0"/>
              <a:t> </a:t>
            </a:r>
            <a:r>
              <a:rPr lang="es-ES" dirty="0" err="1" smtClean="0"/>
              <a:t>albicans</a:t>
            </a:r>
            <a:r>
              <a:rPr lang="es-ES" dirty="0" smtClean="0"/>
              <a:t>, and </a:t>
            </a:r>
            <a:r>
              <a:rPr lang="es-ES" dirty="0" err="1" smtClean="0"/>
              <a:t>we</a:t>
            </a:r>
            <a:r>
              <a:rPr lang="es-ES" dirty="0" smtClean="0"/>
              <a:t> use </a:t>
            </a:r>
            <a:r>
              <a:rPr lang="es-ES" dirty="0" err="1" smtClean="0"/>
              <a:t>this</a:t>
            </a:r>
            <a:r>
              <a:rPr lang="es-ES" dirty="0" smtClean="0"/>
              <a:t> </a:t>
            </a:r>
            <a:r>
              <a:rPr lang="es-ES" dirty="0" err="1" smtClean="0"/>
              <a:t>model</a:t>
            </a:r>
            <a:r>
              <a:rPr lang="es-ES" dirty="0" smtClean="0"/>
              <a:t> </a:t>
            </a:r>
            <a:r>
              <a:rPr lang="es-ES" dirty="0" err="1" smtClean="0"/>
              <a:t>to</a:t>
            </a:r>
            <a:r>
              <a:rPr lang="es-ES" dirty="0" smtClean="0"/>
              <a:t> </a:t>
            </a:r>
            <a:r>
              <a:rPr lang="es-ES" dirty="0" err="1" smtClean="0"/>
              <a:t>track</a:t>
            </a:r>
            <a:r>
              <a:rPr lang="es-ES" dirty="0" smtClean="0"/>
              <a:t> </a:t>
            </a:r>
            <a:r>
              <a:rPr lang="es-ES" dirty="0" err="1" smtClean="0"/>
              <a:t>the</a:t>
            </a:r>
            <a:r>
              <a:rPr lang="es-ES" dirty="0" smtClean="0"/>
              <a:t> </a:t>
            </a:r>
            <a:r>
              <a:rPr lang="es-ES" dirty="0" err="1" smtClean="0"/>
              <a:t>protein</a:t>
            </a:r>
            <a:r>
              <a:rPr lang="es-ES" dirty="0" smtClean="0"/>
              <a:t> </a:t>
            </a:r>
            <a:r>
              <a:rPr lang="es-ES" dirty="0" err="1" smtClean="0"/>
              <a:t>interanlization</a:t>
            </a:r>
            <a:r>
              <a:rPr lang="es-ES" dirty="0" smtClean="0"/>
              <a:t> </a:t>
            </a:r>
            <a:r>
              <a:rPr lang="es-ES" dirty="0" err="1" smtClean="0"/>
              <a:t>into</a:t>
            </a:r>
            <a:r>
              <a:rPr lang="es-ES" dirty="0" smtClean="0"/>
              <a:t> </a:t>
            </a:r>
            <a:r>
              <a:rPr lang="es-ES" dirty="0" err="1" smtClean="0"/>
              <a:t>the</a:t>
            </a:r>
            <a:r>
              <a:rPr lang="es-ES" dirty="0" smtClean="0"/>
              <a:t> </a:t>
            </a:r>
            <a:r>
              <a:rPr lang="es-ES" dirty="0" err="1" smtClean="0"/>
              <a:t>cell</a:t>
            </a:r>
            <a:r>
              <a:rPr lang="es-ES" dirty="0" smtClean="0"/>
              <a:t>, and </a:t>
            </a:r>
            <a:r>
              <a:rPr lang="es-ES" dirty="0" err="1" smtClean="0"/>
              <a:t>have</a:t>
            </a:r>
            <a:r>
              <a:rPr lang="es-ES" dirty="0" smtClean="0"/>
              <a:t> </a:t>
            </a:r>
            <a:r>
              <a:rPr lang="es-ES" dirty="0" err="1" smtClean="0"/>
              <a:t>correlated</a:t>
            </a:r>
            <a:r>
              <a:rPr lang="es-ES" dirty="0" smtClean="0"/>
              <a:t> </a:t>
            </a:r>
            <a:r>
              <a:rPr lang="es-ES" dirty="0" err="1" smtClean="0"/>
              <a:t>the</a:t>
            </a:r>
            <a:r>
              <a:rPr lang="es-ES" dirty="0" smtClean="0"/>
              <a:t> </a:t>
            </a:r>
            <a:r>
              <a:rPr lang="es-ES" dirty="0" err="1" smtClean="0"/>
              <a:t>protein</a:t>
            </a:r>
            <a:r>
              <a:rPr lang="es-ES" baseline="0" dirty="0" smtClean="0"/>
              <a:t> </a:t>
            </a:r>
            <a:r>
              <a:rPr lang="es-ES" baseline="0" dirty="0" err="1" smtClean="0"/>
              <a:t>uptake</a:t>
            </a:r>
            <a:r>
              <a:rPr lang="es-ES" baseline="0" dirty="0" smtClean="0"/>
              <a:t> </a:t>
            </a:r>
            <a:r>
              <a:rPr lang="es-ES" baseline="0" dirty="0" err="1" smtClean="0"/>
              <a:t>with</a:t>
            </a:r>
            <a:r>
              <a:rPr lang="es-ES" baseline="0" dirty="0" smtClean="0"/>
              <a:t> </a:t>
            </a:r>
            <a:r>
              <a:rPr lang="es-ES" baseline="0" dirty="0" err="1" smtClean="0"/>
              <a:t>its</a:t>
            </a:r>
            <a:r>
              <a:rPr lang="es-ES" baseline="0" dirty="0" smtClean="0"/>
              <a:t> </a:t>
            </a:r>
            <a:r>
              <a:rPr lang="es-ES" baseline="0" dirty="0" err="1" smtClean="0"/>
              <a:t>activity</a:t>
            </a:r>
            <a:r>
              <a:rPr lang="es-ES" baseline="0" dirty="0" smtClean="0"/>
              <a:t> </a:t>
            </a:r>
            <a:r>
              <a:rPr lang="es-ES" baseline="0" dirty="0" err="1" smtClean="0"/>
              <a:t>towards</a:t>
            </a:r>
            <a:r>
              <a:rPr lang="es-ES" baseline="0" dirty="0" smtClean="0"/>
              <a:t> </a:t>
            </a:r>
            <a:r>
              <a:rPr lang="es-ES" baseline="0" dirty="0" err="1" smtClean="0"/>
              <a:t>cellular</a:t>
            </a:r>
            <a:r>
              <a:rPr lang="es-ES" baseline="0" dirty="0" smtClean="0"/>
              <a:t> </a:t>
            </a:r>
            <a:r>
              <a:rPr lang="es-ES" baseline="0" dirty="0" err="1" smtClean="0"/>
              <a:t>nucleic</a:t>
            </a:r>
            <a:r>
              <a:rPr lang="es-ES" baseline="0" dirty="0" smtClean="0"/>
              <a:t> </a:t>
            </a:r>
            <a:r>
              <a:rPr lang="es-ES" baseline="0" dirty="0" err="1" smtClean="0"/>
              <a:t>acids</a:t>
            </a:r>
            <a:r>
              <a:rPr lang="es-ES" baseline="0" dirty="0" smtClean="0"/>
              <a:t>. Intracelular </a:t>
            </a:r>
            <a:r>
              <a:rPr lang="es-ES" baseline="0" dirty="0" err="1" smtClean="0"/>
              <a:t>location</a:t>
            </a:r>
            <a:r>
              <a:rPr lang="es-ES" baseline="0" dirty="0" smtClean="0"/>
              <a:t> of </a:t>
            </a:r>
            <a:r>
              <a:rPr lang="es-ES" baseline="0" dirty="0" err="1" smtClean="0"/>
              <a:t>labelled</a:t>
            </a:r>
            <a:r>
              <a:rPr lang="es-ES" baseline="0" dirty="0" smtClean="0"/>
              <a:t> </a:t>
            </a:r>
            <a:r>
              <a:rPr lang="es-ES" baseline="0" dirty="0" err="1" smtClean="0"/>
              <a:t>protein</a:t>
            </a:r>
            <a:r>
              <a:rPr lang="es-ES" baseline="0" dirty="0" smtClean="0"/>
              <a:t> can </a:t>
            </a:r>
            <a:r>
              <a:rPr lang="es-ES" baseline="0" dirty="0" err="1" smtClean="0"/>
              <a:t>be</a:t>
            </a:r>
            <a:r>
              <a:rPr lang="es-ES" baseline="0" dirty="0" smtClean="0"/>
              <a:t> </a:t>
            </a:r>
            <a:r>
              <a:rPr lang="es-ES" baseline="0" dirty="0" err="1" smtClean="0"/>
              <a:t>followed</a:t>
            </a:r>
            <a:r>
              <a:rPr lang="es-ES" baseline="0" dirty="0" smtClean="0"/>
              <a:t> </a:t>
            </a:r>
            <a:r>
              <a:rPr lang="es-ES" baseline="0" dirty="0" err="1" smtClean="0"/>
              <a:t>when</a:t>
            </a:r>
            <a:r>
              <a:rPr lang="es-ES" baseline="0" dirty="0" smtClean="0"/>
              <a:t> </a:t>
            </a:r>
            <a:r>
              <a:rPr lang="es-ES" baseline="0" dirty="0" err="1" smtClean="0"/>
              <a:t>working</a:t>
            </a:r>
            <a:r>
              <a:rPr lang="es-ES" baseline="0" dirty="0" smtClean="0"/>
              <a:t> at </a:t>
            </a:r>
            <a:r>
              <a:rPr lang="es-ES" baseline="0" dirty="0" err="1" smtClean="0"/>
              <a:t>sublethal</a:t>
            </a:r>
            <a:r>
              <a:rPr lang="es-ES" baseline="0" dirty="0" smtClean="0"/>
              <a:t> </a:t>
            </a:r>
            <a:r>
              <a:rPr lang="es-ES" baseline="0" dirty="0" err="1" smtClean="0"/>
              <a:t>concentrations</a:t>
            </a:r>
            <a:endParaRPr lang="es-ES" dirty="0"/>
          </a:p>
        </p:txBody>
      </p:sp>
      <p:sp>
        <p:nvSpPr>
          <p:cNvPr id="4" name="Contenidor de número de diapositiva 3"/>
          <p:cNvSpPr>
            <a:spLocks noGrp="1"/>
          </p:cNvSpPr>
          <p:nvPr>
            <p:ph type="sldNum" sz="quarter" idx="10"/>
          </p:nvPr>
        </p:nvSpPr>
        <p:spPr/>
        <p:txBody>
          <a:bodyPr/>
          <a:lstStyle/>
          <a:p>
            <a:fld id="{27D1458B-6F09-47D2-8DDB-EA055600CF4A}" type="slidenum">
              <a:rPr lang="en-GB" smtClean="0"/>
              <a:pPr/>
              <a:t>33</a:t>
            </a:fld>
            <a:endParaRPr lang="en-GB"/>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normAutofit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baseline="0" dirty="0" err="1" smtClean="0"/>
              <a:t>Therefore</a:t>
            </a:r>
            <a:r>
              <a:rPr lang="es-ES" baseline="0" dirty="0" smtClean="0"/>
              <a:t>, </a:t>
            </a:r>
            <a:r>
              <a:rPr lang="es-ES" baseline="0" dirty="0" err="1" smtClean="0"/>
              <a:t>the</a:t>
            </a:r>
            <a:r>
              <a:rPr lang="es-ES" baseline="0" dirty="0" smtClean="0"/>
              <a:t> </a:t>
            </a:r>
            <a:r>
              <a:rPr lang="es-ES" baseline="0" dirty="0" err="1" smtClean="0"/>
              <a:t>multifaceted</a:t>
            </a:r>
            <a:r>
              <a:rPr lang="es-ES" baseline="0" dirty="0" smtClean="0"/>
              <a:t> </a:t>
            </a:r>
            <a:r>
              <a:rPr lang="es-ES" baseline="0" dirty="0" err="1" smtClean="0"/>
              <a:t>properties</a:t>
            </a:r>
            <a:r>
              <a:rPr lang="es-ES" baseline="0" dirty="0" smtClean="0"/>
              <a:t> </a:t>
            </a:r>
            <a:r>
              <a:rPr lang="es-ES" baseline="0" dirty="0" err="1" smtClean="0"/>
              <a:t>characteristic</a:t>
            </a:r>
            <a:r>
              <a:rPr lang="es-ES" baseline="0" dirty="0" smtClean="0"/>
              <a:t> of </a:t>
            </a:r>
            <a:r>
              <a:rPr lang="es-ES" baseline="0" dirty="0" err="1" smtClean="0"/>
              <a:t>toxic</a:t>
            </a:r>
            <a:r>
              <a:rPr lang="es-ES" baseline="0" dirty="0" smtClean="0"/>
              <a:t> </a:t>
            </a:r>
            <a:r>
              <a:rPr lang="es-ES" baseline="0" dirty="0" err="1" smtClean="0"/>
              <a:t>proteins</a:t>
            </a:r>
            <a:r>
              <a:rPr lang="es-ES" baseline="0" dirty="0" smtClean="0"/>
              <a:t> </a:t>
            </a:r>
            <a:r>
              <a:rPr lang="es-ES" baseline="0" dirty="0" err="1" smtClean="0"/>
              <a:t>involved</a:t>
            </a:r>
            <a:r>
              <a:rPr lang="es-ES" baseline="0" dirty="0" smtClean="0"/>
              <a:t> in </a:t>
            </a:r>
            <a:r>
              <a:rPr lang="es-ES" baseline="0" dirty="0" err="1" smtClean="0"/>
              <a:t>immune</a:t>
            </a:r>
            <a:r>
              <a:rPr lang="es-ES" baseline="0" dirty="0" smtClean="0"/>
              <a:t> </a:t>
            </a:r>
            <a:r>
              <a:rPr lang="es-ES" baseline="0" dirty="0" err="1" smtClean="0"/>
              <a:t>defense</a:t>
            </a:r>
            <a:r>
              <a:rPr lang="es-ES" baseline="0" dirty="0" smtClean="0"/>
              <a:t> </a:t>
            </a:r>
            <a:r>
              <a:rPr lang="es-ES" baseline="0" dirty="0" smtClean="0"/>
              <a:t>are </a:t>
            </a:r>
            <a:r>
              <a:rPr lang="es-ES" baseline="0" dirty="0" err="1" smtClean="0"/>
              <a:t>also</a:t>
            </a:r>
            <a:r>
              <a:rPr lang="es-ES" baseline="0" dirty="0" smtClean="0"/>
              <a:t> </a:t>
            </a:r>
            <a:r>
              <a:rPr lang="es-ES" baseline="0" dirty="0" err="1" smtClean="0"/>
              <a:t>observed</a:t>
            </a:r>
            <a:r>
              <a:rPr lang="es-ES" baseline="0" dirty="0" smtClean="0"/>
              <a:t> </a:t>
            </a:r>
            <a:r>
              <a:rPr lang="es-ES" baseline="0" dirty="0" err="1" smtClean="0"/>
              <a:t>for</a:t>
            </a:r>
            <a:r>
              <a:rPr lang="es-ES" baseline="0" dirty="0" smtClean="0"/>
              <a:t> </a:t>
            </a:r>
            <a:r>
              <a:rPr lang="es-ES" baseline="0" dirty="0" err="1" smtClean="0"/>
              <a:t>hRNases</a:t>
            </a:r>
            <a:r>
              <a:rPr lang="es-ES" baseline="0" dirty="0" smtClean="0"/>
              <a:t>.</a:t>
            </a:r>
            <a:r>
              <a:rPr lang="en-GB" baseline="0" dirty="0" smtClean="0"/>
              <a:t> </a:t>
            </a:r>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ca-ES" dirty="0" smtClean="0"/>
              <a:t>ECP </a:t>
            </a:r>
            <a:r>
              <a:rPr lang="ca-ES" dirty="0" err="1" smtClean="0"/>
              <a:t>would</a:t>
            </a:r>
            <a:r>
              <a:rPr lang="ca-ES" dirty="0" smtClean="0"/>
              <a:t> </a:t>
            </a:r>
            <a:r>
              <a:rPr lang="ca-ES" dirty="0" err="1" smtClean="0"/>
              <a:t>work</a:t>
            </a:r>
            <a:r>
              <a:rPr lang="ca-ES" dirty="0" smtClean="0"/>
              <a:t> as a </a:t>
            </a:r>
            <a:r>
              <a:rPr lang="ca-ES" dirty="0" err="1" smtClean="0"/>
              <a:t>multitask</a:t>
            </a:r>
            <a:r>
              <a:rPr lang="ca-ES" dirty="0" smtClean="0"/>
              <a:t> </a:t>
            </a:r>
            <a:r>
              <a:rPr lang="ca-ES" dirty="0" err="1" smtClean="0"/>
              <a:t>protein</a:t>
            </a:r>
            <a:r>
              <a:rPr lang="ca-ES" dirty="0" smtClean="0"/>
              <a:t>.</a:t>
            </a:r>
            <a:r>
              <a:rPr lang="ca-ES" baseline="0" dirty="0" smtClean="0"/>
              <a:t> </a:t>
            </a:r>
            <a:r>
              <a:rPr lang="ca-ES" baseline="0" dirty="0" err="1" smtClean="0"/>
              <a:t>Action</a:t>
            </a:r>
            <a:r>
              <a:rPr lang="ca-ES" baseline="0" dirty="0" smtClean="0"/>
              <a:t> at </a:t>
            </a:r>
            <a:r>
              <a:rPr lang="ca-ES" baseline="0" dirty="0" err="1" smtClean="0"/>
              <a:t>the</a:t>
            </a:r>
            <a:r>
              <a:rPr lang="ca-ES" baseline="0" dirty="0" smtClean="0"/>
              <a:t> </a:t>
            </a:r>
            <a:r>
              <a:rPr lang="ca-ES" baseline="0" dirty="0" err="1" smtClean="0"/>
              <a:t>bacteria</a:t>
            </a:r>
            <a:r>
              <a:rPr lang="ca-ES" baseline="0" dirty="0" smtClean="0"/>
              <a:t> </a:t>
            </a:r>
            <a:r>
              <a:rPr lang="ca-ES" baseline="0" dirty="0" err="1" smtClean="0"/>
              <a:t>membrane</a:t>
            </a:r>
            <a:r>
              <a:rPr lang="ca-ES" baseline="0" dirty="0" smtClean="0"/>
              <a:t>, </a:t>
            </a:r>
            <a:r>
              <a:rPr lang="ca-ES" baseline="0" dirty="0" err="1" smtClean="0"/>
              <a:t>induction</a:t>
            </a:r>
            <a:r>
              <a:rPr lang="ca-ES" baseline="0" dirty="0" smtClean="0"/>
              <a:t> of </a:t>
            </a:r>
            <a:r>
              <a:rPr lang="ca-ES" baseline="0" dirty="0" err="1" smtClean="0"/>
              <a:t>the</a:t>
            </a:r>
            <a:r>
              <a:rPr lang="ca-ES" baseline="0" dirty="0" smtClean="0"/>
              <a:t> cell </a:t>
            </a:r>
            <a:r>
              <a:rPr lang="ca-ES" baseline="0" dirty="0" err="1" smtClean="0"/>
              <a:t>lysis</a:t>
            </a:r>
            <a:r>
              <a:rPr lang="ca-ES" baseline="0" dirty="0" smtClean="0"/>
              <a:t> or </a:t>
            </a:r>
            <a:r>
              <a:rPr lang="ca-ES" baseline="0" dirty="0" err="1" smtClean="0"/>
              <a:t>an</a:t>
            </a:r>
            <a:r>
              <a:rPr lang="ca-ES" baseline="0" dirty="0" smtClean="0"/>
              <a:t> </a:t>
            </a:r>
            <a:r>
              <a:rPr lang="ca-ES" baseline="0" dirty="0" err="1" smtClean="0"/>
              <a:t>activity</a:t>
            </a:r>
            <a:r>
              <a:rPr lang="ca-ES" baseline="0" dirty="0" smtClean="0"/>
              <a:t> </a:t>
            </a:r>
            <a:r>
              <a:rPr lang="ca-ES" baseline="0" dirty="0" err="1" smtClean="0"/>
              <a:t>towards</a:t>
            </a:r>
            <a:r>
              <a:rPr lang="ca-ES" baseline="0" dirty="0" smtClean="0"/>
              <a:t> </a:t>
            </a:r>
            <a:r>
              <a:rPr lang="ca-ES" baseline="0" dirty="0" err="1" smtClean="0"/>
              <a:t>the</a:t>
            </a:r>
            <a:r>
              <a:rPr lang="ca-ES" baseline="0" dirty="0" smtClean="0"/>
              <a:t> </a:t>
            </a:r>
            <a:r>
              <a:rPr lang="ca-ES" baseline="0" dirty="0" err="1" smtClean="0"/>
              <a:t>intracellular</a:t>
            </a:r>
            <a:r>
              <a:rPr lang="ca-ES" baseline="0" dirty="0" smtClean="0"/>
              <a:t> content </a:t>
            </a:r>
            <a:r>
              <a:rPr lang="ca-ES" baseline="0" dirty="0" err="1" smtClean="0"/>
              <a:t>could</a:t>
            </a:r>
            <a:r>
              <a:rPr lang="ca-ES" baseline="0" dirty="0" smtClean="0"/>
              <a:t> be </a:t>
            </a:r>
            <a:r>
              <a:rPr lang="ca-ES" baseline="0" dirty="0" err="1" smtClean="0"/>
              <a:t>dependant</a:t>
            </a:r>
            <a:r>
              <a:rPr lang="ca-ES" baseline="0" dirty="0" smtClean="0"/>
              <a:t> on </a:t>
            </a:r>
            <a:r>
              <a:rPr lang="ca-ES" baseline="0" dirty="0" err="1" smtClean="0"/>
              <a:t>the</a:t>
            </a:r>
            <a:r>
              <a:rPr lang="ca-ES" baseline="0" dirty="0" smtClean="0"/>
              <a:t> </a:t>
            </a:r>
            <a:r>
              <a:rPr lang="ca-ES" baseline="0" dirty="0" err="1" smtClean="0"/>
              <a:t>effective</a:t>
            </a:r>
            <a:r>
              <a:rPr lang="ca-ES" baseline="0" dirty="0" smtClean="0"/>
              <a:t> local </a:t>
            </a:r>
            <a:r>
              <a:rPr lang="ca-ES" baseline="0" dirty="0" err="1" smtClean="0"/>
              <a:t>protein</a:t>
            </a:r>
            <a:r>
              <a:rPr lang="ca-ES" baseline="0" dirty="0" smtClean="0"/>
              <a:t> </a:t>
            </a:r>
            <a:r>
              <a:rPr lang="ca-ES" baseline="0" dirty="0" err="1" smtClean="0"/>
              <a:t>concentration</a:t>
            </a:r>
            <a:r>
              <a:rPr lang="ca-ES" baseline="0" dirty="0" smtClean="0"/>
              <a:t> and </a:t>
            </a:r>
            <a:r>
              <a:rPr lang="ca-ES" baseline="0" dirty="0" err="1" smtClean="0"/>
              <a:t>the</a:t>
            </a:r>
            <a:r>
              <a:rPr lang="ca-ES" baseline="0" dirty="0" smtClean="0"/>
              <a:t> </a:t>
            </a:r>
            <a:r>
              <a:rPr lang="ca-ES" baseline="0" dirty="0" err="1" smtClean="0"/>
              <a:t>incubation</a:t>
            </a:r>
            <a:r>
              <a:rPr lang="ca-ES" baseline="0" dirty="0" smtClean="0"/>
              <a:t> time. To </a:t>
            </a:r>
            <a:r>
              <a:rPr lang="ca-ES" baseline="0" dirty="0" err="1" smtClean="0"/>
              <a:t>visualize</a:t>
            </a:r>
            <a:r>
              <a:rPr lang="ca-ES" baseline="0" dirty="0" smtClean="0"/>
              <a:t> </a:t>
            </a:r>
            <a:r>
              <a:rPr lang="ca-ES" baseline="0" dirty="0" err="1" smtClean="0"/>
              <a:t>the</a:t>
            </a:r>
            <a:r>
              <a:rPr lang="ca-ES" baseline="0" dirty="0" smtClean="0"/>
              <a:t> </a:t>
            </a:r>
            <a:r>
              <a:rPr lang="ca-ES" baseline="0" dirty="0" err="1" smtClean="0"/>
              <a:t>protein</a:t>
            </a:r>
            <a:r>
              <a:rPr lang="ca-ES" baseline="0" dirty="0" smtClean="0"/>
              <a:t> </a:t>
            </a:r>
            <a:r>
              <a:rPr lang="ca-ES" baseline="0" dirty="0" err="1" smtClean="0"/>
              <a:t>intracellular</a:t>
            </a:r>
            <a:r>
              <a:rPr lang="ca-ES" baseline="0" dirty="0" smtClean="0"/>
              <a:t> </a:t>
            </a:r>
            <a:r>
              <a:rPr lang="ca-ES" baseline="0" dirty="0" err="1" smtClean="0"/>
              <a:t>action</a:t>
            </a:r>
            <a:r>
              <a:rPr lang="ca-ES" baseline="0" dirty="0" smtClean="0"/>
              <a:t> </a:t>
            </a:r>
            <a:r>
              <a:rPr lang="ca-ES" baseline="0" dirty="0" err="1" smtClean="0"/>
              <a:t>we</a:t>
            </a:r>
            <a:r>
              <a:rPr lang="ca-ES" baseline="0" dirty="0" smtClean="0"/>
              <a:t> </a:t>
            </a:r>
            <a:r>
              <a:rPr lang="ca-ES" baseline="0" dirty="0" err="1" smtClean="0"/>
              <a:t>should</a:t>
            </a:r>
            <a:r>
              <a:rPr lang="ca-ES" baseline="0" dirty="0" smtClean="0"/>
              <a:t> </a:t>
            </a:r>
            <a:r>
              <a:rPr lang="ca-ES" baseline="0" dirty="0" err="1" smtClean="0"/>
              <a:t>work</a:t>
            </a:r>
            <a:r>
              <a:rPr lang="ca-ES" baseline="0" dirty="0" smtClean="0"/>
              <a:t> at </a:t>
            </a:r>
            <a:r>
              <a:rPr lang="ca-ES" baseline="0" dirty="0" err="1" smtClean="0"/>
              <a:t>sublethal</a:t>
            </a:r>
            <a:r>
              <a:rPr lang="ca-ES" baseline="0" dirty="0" smtClean="0"/>
              <a:t> </a:t>
            </a:r>
            <a:r>
              <a:rPr lang="ca-ES" baseline="0" dirty="0" err="1" smtClean="0"/>
              <a:t>concentration</a:t>
            </a:r>
            <a:r>
              <a:rPr lang="ca-ES" baseline="0" dirty="0" smtClean="0"/>
              <a:t>. </a:t>
            </a:r>
            <a:r>
              <a:rPr lang="ca-ES" baseline="0" dirty="0" err="1" smtClean="0"/>
              <a:t>These</a:t>
            </a:r>
            <a:r>
              <a:rPr lang="ca-ES" baseline="0" dirty="0" smtClean="0"/>
              <a:t> </a:t>
            </a:r>
            <a:r>
              <a:rPr lang="ca-ES" baseline="0" dirty="0" err="1" smtClean="0"/>
              <a:t>properties</a:t>
            </a:r>
            <a:r>
              <a:rPr lang="ca-ES" baseline="0" dirty="0" smtClean="0"/>
              <a:t> </a:t>
            </a:r>
            <a:r>
              <a:rPr lang="ca-ES" baseline="0" dirty="0" err="1" smtClean="0"/>
              <a:t>might</a:t>
            </a:r>
            <a:r>
              <a:rPr lang="ca-ES" baseline="0" dirty="0" smtClean="0"/>
              <a:t> </a:t>
            </a:r>
            <a:r>
              <a:rPr lang="ca-ES" baseline="0" dirty="0" err="1" smtClean="0"/>
              <a:t>previously</a:t>
            </a:r>
            <a:r>
              <a:rPr lang="ca-ES" baseline="0" dirty="0" smtClean="0"/>
              <a:t> </a:t>
            </a:r>
            <a:r>
              <a:rPr lang="ca-ES" baseline="0" dirty="0" err="1" smtClean="0"/>
              <a:t>have</a:t>
            </a:r>
            <a:r>
              <a:rPr lang="ca-ES" baseline="0" dirty="0" smtClean="0"/>
              <a:t> </a:t>
            </a:r>
            <a:r>
              <a:rPr lang="ca-ES" baseline="0" dirty="0" err="1" smtClean="0"/>
              <a:t>been</a:t>
            </a:r>
            <a:r>
              <a:rPr lang="ca-ES" baseline="0" dirty="0" smtClean="0"/>
              <a:t> </a:t>
            </a:r>
            <a:r>
              <a:rPr lang="ca-ES" baseline="0" dirty="0" err="1" smtClean="0"/>
              <a:t>overlooked</a:t>
            </a:r>
            <a:endParaRPr lang="ca-E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ca-ES" baseline="0" dirty="0" err="1" smtClean="0"/>
              <a:t>Key</a:t>
            </a:r>
            <a:r>
              <a:rPr lang="ca-ES" baseline="0" dirty="0" smtClean="0"/>
              <a:t> </a:t>
            </a:r>
            <a:r>
              <a:rPr lang="ca-ES" baseline="0" dirty="0" err="1" smtClean="0"/>
              <a:t>concentrations</a:t>
            </a:r>
            <a:r>
              <a:rPr lang="ca-ES" baseline="0" dirty="0" smtClean="0"/>
              <a:t> </a:t>
            </a:r>
            <a:r>
              <a:rPr lang="ca-ES" baseline="0" dirty="0" err="1" smtClean="0"/>
              <a:t>below</a:t>
            </a:r>
            <a:r>
              <a:rPr lang="ca-ES" baseline="0" dirty="0" smtClean="0"/>
              <a:t> and </a:t>
            </a:r>
            <a:r>
              <a:rPr lang="ca-ES" baseline="0" dirty="0" err="1" smtClean="0"/>
              <a:t>above</a:t>
            </a:r>
            <a:r>
              <a:rPr lang="ca-ES" baseline="0" dirty="0" smtClean="0"/>
              <a:t> </a:t>
            </a:r>
            <a:r>
              <a:rPr lang="ca-ES" baseline="0" dirty="0" err="1" smtClean="0"/>
              <a:t>the</a:t>
            </a:r>
            <a:r>
              <a:rPr lang="ca-ES" baseline="0" dirty="0" smtClean="0"/>
              <a:t> </a:t>
            </a:r>
            <a:r>
              <a:rPr lang="ca-ES" baseline="0" dirty="0" err="1" smtClean="0"/>
              <a:t>protein</a:t>
            </a:r>
            <a:r>
              <a:rPr lang="ca-ES" baseline="0" dirty="0" smtClean="0"/>
              <a:t> MIC </a:t>
            </a:r>
            <a:r>
              <a:rPr lang="ca-ES" baseline="0" dirty="0" err="1" smtClean="0"/>
              <a:t>value</a:t>
            </a:r>
            <a:r>
              <a:rPr lang="ca-ES" baseline="0" dirty="0" smtClean="0"/>
              <a:t> </a:t>
            </a:r>
            <a:r>
              <a:rPr lang="ca-ES" baseline="0" dirty="0" err="1" smtClean="0"/>
              <a:t>would</a:t>
            </a:r>
            <a:r>
              <a:rPr lang="ca-ES" baseline="0" dirty="0" smtClean="0"/>
              <a:t> be </a:t>
            </a:r>
            <a:r>
              <a:rPr lang="ca-ES" baseline="0" dirty="0" err="1" smtClean="0"/>
              <a:t>critical</a:t>
            </a:r>
            <a:r>
              <a:rPr lang="ca-ES" baseline="0" dirty="0" smtClean="0"/>
              <a:t> for </a:t>
            </a:r>
            <a:r>
              <a:rPr lang="ca-ES" baseline="0" dirty="0" err="1" smtClean="0"/>
              <a:t>the</a:t>
            </a:r>
            <a:r>
              <a:rPr lang="ca-ES" baseline="0" dirty="0" smtClean="0"/>
              <a:t> </a:t>
            </a:r>
            <a:r>
              <a:rPr lang="ca-ES" baseline="0" dirty="0" err="1" smtClean="0"/>
              <a:t>protein</a:t>
            </a:r>
            <a:r>
              <a:rPr lang="ca-ES" baseline="0" dirty="0" smtClean="0"/>
              <a:t> </a:t>
            </a:r>
            <a:r>
              <a:rPr lang="ca-ES" baseline="0" dirty="0" err="1" smtClean="0"/>
              <a:t>functionality</a:t>
            </a:r>
            <a:r>
              <a:rPr lang="ca-ES"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We also find other examples of antimicrobial proteins: There are examples of proteases or </a:t>
            </a:r>
            <a:r>
              <a:rPr lang="en-GB" baseline="0" dirty="0" err="1" smtClean="0"/>
              <a:t>dnases</a:t>
            </a:r>
            <a:r>
              <a:rPr lang="en-GB" baseline="0" dirty="0" smtClean="0"/>
              <a:t> which beside displaying their enzymatic activity can also work at high protein concentration range, by disrupting the cellular envelope.</a:t>
            </a:r>
          </a:p>
          <a:p>
            <a:pPr eaLnBrk="1" hangingPunct="1"/>
            <a:r>
              <a:rPr lang="ca-ES" dirty="0" err="1" smtClean="0"/>
              <a:t>Some</a:t>
            </a:r>
            <a:r>
              <a:rPr lang="ca-ES" dirty="0" smtClean="0"/>
              <a:t> </a:t>
            </a:r>
            <a:r>
              <a:rPr lang="ca-ES" dirty="0" err="1" smtClean="0"/>
              <a:t>other</a:t>
            </a:r>
            <a:r>
              <a:rPr lang="ca-ES" dirty="0" smtClean="0"/>
              <a:t> </a:t>
            </a:r>
            <a:r>
              <a:rPr lang="ca-ES" dirty="0" err="1" smtClean="0"/>
              <a:t>antimicrobial</a:t>
            </a:r>
            <a:r>
              <a:rPr lang="ca-ES" dirty="0" smtClean="0"/>
              <a:t> </a:t>
            </a:r>
            <a:r>
              <a:rPr lang="ca-ES" dirty="0" err="1" smtClean="0"/>
              <a:t>peptides</a:t>
            </a:r>
            <a:r>
              <a:rPr lang="ca-ES" dirty="0" smtClean="0"/>
              <a:t> </a:t>
            </a:r>
            <a:r>
              <a:rPr lang="ca-ES" dirty="0" err="1" smtClean="0"/>
              <a:t>are</a:t>
            </a:r>
            <a:r>
              <a:rPr lang="ca-ES" dirty="0" smtClean="0"/>
              <a:t> </a:t>
            </a:r>
            <a:r>
              <a:rPr lang="ca-ES" dirty="0" err="1" smtClean="0"/>
              <a:t>reported</a:t>
            </a:r>
            <a:r>
              <a:rPr lang="ca-ES" dirty="0" smtClean="0"/>
              <a:t> to </a:t>
            </a:r>
            <a:r>
              <a:rPr lang="ca-ES" dirty="0" err="1" smtClean="0"/>
              <a:t>translocate</a:t>
            </a:r>
            <a:r>
              <a:rPr lang="ca-ES" dirty="0" smtClean="0"/>
              <a:t> and inhibit </a:t>
            </a:r>
            <a:r>
              <a:rPr lang="ca-ES" dirty="0" err="1" smtClean="0"/>
              <a:t>key</a:t>
            </a:r>
            <a:r>
              <a:rPr lang="ca-ES" dirty="0" smtClean="0"/>
              <a:t> cell </a:t>
            </a:r>
            <a:r>
              <a:rPr lang="ca-ES" dirty="0" err="1" smtClean="0"/>
              <a:t>functions</a:t>
            </a:r>
            <a:r>
              <a:rPr lang="ca-ES" dirty="0" smtClean="0"/>
              <a:t>, as cell </a:t>
            </a:r>
            <a:r>
              <a:rPr lang="ca-ES" dirty="0" err="1" smtClean="0"/>
              <a:t>division</a:t>
            </a:r>
            <a:r>
              <a:rPr lang="ca-ES" dirty="0" smtClean="0"/>
              <a:t> or </a:t>
            </a:r>
            <a:r>
              <a:rPr lang="ca-ES" dirty="0" err="1" smtClean="0"/>
              <a:t>protein</a:t>
            </a:r>
            <a:r>
              <a:rPr lang="ca-ES" dirty="0" smtClean="0"/>
              <a:t> </a:t>
            </a:r>
            <a:r>
              <a:rPr lang="ca-ES" dirty="0" err="1" smtClean="0"/>
              <a:t>synthesis</a:t>
            </a:r>
            <a:r>
              <a:rPr lang="ca-ES" dirty="0" smtClean="0"/>
              <a:t>.</a:t>
            </a:r>
            <a:r>
              <a:rPr lang="ca-ES" baseline="0" dirty="0" smtClean="0"/>
              <a:t> </a:t>
            </a:r>
            <a:r>
              <a:rPr lang="ca-ES" dirty="0" err="1" smtClean="0"/>
              <a:t>Inhibition</a:t>
            </a:r>
            <a:r>
              <a:rPr lang="ca-ES" dirty="0" smtClean="0"/>
              <a:t> </a:t>
            </a:r>
            <a:r>
              <a:rPr lang="ca-ES" dirty="0" smtClean="0"/>
              <a:t>of  </a:t>
            </a:r>
            <a:r>
              <a:rPr lang="ca-ES" dirty="0" err="1" smtClean="0"/>
              <a:t>the</a:t>
            </a:r>
            <a:r>
              <a:rPr lang="ca-ES" dirty="0" smtClean="0"/>
              <a:t> cell </a:t>
            </a:r>
            <a:r>
              <a:rPr lang="ca-ES" dirty="0" err="1" smtClean="0"/>
              <a:t>synthesis</a:t>
            </a:r>
            <a:r>
              <a:rPr lang="ca-ES" dirty="0" smtClean="0"/>
              <a:t> </a:t>
            </a:r>
            <a:r>
              <a:rPr lang="ca-ES" dirty="0" err="1" smtClean="0"/>
              <a:t>machine</a:t>
            </a:r>
            <a:r>
              <a:rPr lang="ca-ES" dirty="0" smtClean="0"/>
              <a:t> </a:t>
            </a:r>
            <a:r>
              <a:rPr lang="ca-ES" dirty="0" err="1" smtClean="0"/>
              <a:t>by</a:t>
            </a:r>
            <a:r>
              <a:rPr lang="ca-ES" dirty="0" smtClean="0"/>
              <a:t> </a:t>
            </a:r>
            <a:r>
              <a:rPr lang="ca-ES" dirty="0" err="1" smtClean="0"/>
              <a:t>binding</a:t>
            </a:r>
            <a:r>
              <a:rPr lang="ca-ES" dirty="0" smtClean="0"/>
              <a:t> to </a:t>
            </a:r>
            <a:r>
              <a:rPr lang="ca-ES" dirty="0" err="1" smtClean="0"/>
              <a:t>nucleic</a:t>
            </a:r>
            <a:r>
              <a:rPr lang="ca-ES" dirty="0" smtClean="0"/>
              <a:t> </a:t>
            </a:r>
            <a:r>
              <a:rPr lang="ca-ES" dirty="0" err="1" smtClean="0"/>
              <a:t>acids</a:t>
            </a:r>
            <a:r>
              <a:rPr lang="ca-ES" dirty="0" smtClean="0"/>
              <a:t> at </a:t>
            </a:r>
            <a:r>
              <a:rPr lang="ca-ES" dirty="0" err="1" smtClean="0"/>
              <a:t>lower</a:t>
            </a:r>
            <a:r>
              <a:rPr lang="ca-ES" dirty="0" smtClean="0"/>
              <a:t> </a:t>
            </a:r>
            <a:r>
              <a:rPr lang="ca-ES" dirty="0" err="1" smtClean="0"/>
              <a:t>sublethal</a:t>
            </a:r>
            <a:r>
              <a:rPr lang="ca-ES" dirty="0" smtClean="0"/>
              <a:t> </a:t>
            </a:r>
            <a:r>
              <a:rPr lang="ca-ES" dirty="0" err="1" smtClean="0"/>
              <a:t>concentrations</a:t>
            </a:r>
            <a:r>
              <a:rPr lang="ca-ES" dirty="0" smtClean="0"/>
              <a:t>, </a:t>
            </a:r>
            <a:r>
              <a:rPr lang="ca-ES" dirty="0" err="1" smtClean="0"/>
              <a:t>without</a:t>
            </a:r>
            <a:r>
              <a:rPr lang="ca-ES" dirty="0" smtClean="0"/>
              <a:t> </a:t>
            </a:r>
            <a:r>
              <a:rPr lang="ca-ES" dirty="0" err="1" smtClean="0"/>
              <a:t>inducing</a:t>
            </a:r>
            <a:r>
              <a:rPr lang="ca-ES" dirty="0" smtClean="0"/>
              <a:t> cell </a:t>
            </a:r>
            <a:r>
              <a:rPr lang="ca-ES" dirty="0" err="1" smtClean="0"/>
              <a:t>lysis</a:t>
            </a:r>
            <a:r>
              <a:rPr lang="ca-ES" dirty="0" smtClean="0"/>
              <a:t> is </a:t>
            </a:r>
            <a:r>
              <a:rPr lang="ca-ES" dirty="0" err="1" smtClean="0"/>
              <a:t>observed</a:t>
            </a:r>
            <a:r>
              <a:rPr lang="ca-ES" dirty="0" smtClean="0"/>
              <a:t> for </a:t>
            </a:r>
            <a:r>
              <a:rPr lang="ca-ES" dirty="0" err="1" smtClean="0"/>
              <a:t>other</a:t>
            </a:r>
            <a:r>
              <a:rPr lang="ca-ES" dirty="0" smtClean="0"/>
              <a:t> </a:t>
            </a:r>
            <a:r>
              <a:rPr lang="ca-ES" dirty="0" err="1" smtClean="0"/>
              <a:t>cationic</a:t>
            </a:r>
            <a:r>
              <a:rPr lang="ca-ES" dirty="0" smtClean="0"/>
              <a:t> </a:t>
            </a:r>
            <a:r>
              <a:rPr lang="ca-ES" dirty="0" err="1" smtClean="0"/>
              <a:t>antimicrobial</a:t>
            </a:r>
            <a:r>
              <a:rPr lang="ca-ES" dirty="0" smtClean="0"/>
              <a:t> </a:t>
            </a:r>
            <a:r>
              <a:rPr lang="ca-ES" dirty="0" err="1" smtClean="0"/>
              <a:t>peptides</a:t>
            </a:r>
            <a:r>
              <a:rPr lang="ca-ES" dirty="0" smtClean="0"/>
              <a:t>. </a:t>
            </a:r>
            <a:endParaRPr lang="ca-ES" dirty="0" smtClean="0"/>
          </a:p>
          <a:p>
            <a:pPr eaLnBrk="1" hangingPunct="1"/>
            <a:r>
              <a:rPr lang="ca-ES" dirty="0" err="1" smtClean="0"/>
              <a:t>However</a:t>
            </a:r>
            <a:r>
              <a:rPr lang="ca-ES" dirty="0" smtClean="0"/>
              <a:t>, </a:t>
            </a:r>
            <a:r>
              <a:rPr lang="ca-ES" dirty="0" err="1" smtClean="0"/>
              <a:t>little</a:t>
            </a:r>
            <a:r>
              <a:rPr lang="ca-ES" dirty="0" smtClean="0"/>
              <a:t> is </a:t>
            </a:r>
            <a:r>
              <a:rPr lang="ca-ES" dirty="0" err="1" smtClean="0"/>
              <a:t>known</a:t>
            </a:r>
            <a:r>
              <a:rPr lang="ca-ES" dirty="0" smtClean="0"/>
              <a:t> on </a:t>
            </a:r>
            <a:r>
              <a:rPr lang="ca-ES" dirty="0" err="1" smtClean="0"/>
              <a:t>the</a:t>
            </a:r>
            <a:r>
              <a:rPr lang="ca-ES" dirty="0" smtClean="0"/>
              <a:t> </a:t>
            </a:r>
            <a:r>
              <a:rPr lang="ca-ES" dirty="0" err="1" smtClean="0"/>
              <a:t>potential</a:t>
            </a:r>
            <a:r>
              <a:rPr lang="ca-ES" dirty="0" smtClean="0"/>
              <a:t> </a:t>
            </a:r>
            <a:r>
              <a:rPr lang="ca-ES" dirty="0" err="1" smtClean="0"/>
              <a:t>internalization</a:t>
            </a:r>
            <a:r>
              <a:rPr lang="ca-ES" dirty="0" smtClean="0"/>
              <a:t> </a:t>
            </a:r>
            <a:r>
              <a:rPr lang="ca-ES" dirty="0" err="1" smtClean="0"/>
              <a:t>pathway</a:t>
            </a:r>
            <a:r>
              <a:rPr lang="ca-ES" dirty="0" smtClean="0"/>
              <a:t> of </a:t>
            </a:r>
            <a:r>
              <a:rPr lang="ca-ES" dirty="0" err="1" smtClean="0"/>
              <a:t>antimicrobial</a:t>
            </a:r>
            <a:r>
              <a:rPr lang="ca-ES" dirty="0" smtClean="0"/>
              <a:t> </a:t>
            </a:r>
            <a:r>
              <a:rPr lang="ca-ES" dirty="0" err="1" smtClean="0"/>
              <a:t>proteins</a:t>
            </a:r>
            <a:r>
              <a:rPr lang="ca-ES" dirty="0" smtClean="0"/>
              <a:t> in </a:t>
            </a:r>
            <a:r>
              <a:rPr lang="ca-ES" dirty="0" err="1" smtClean="0"/>
              <a:t>bacteria</a:t>
            </a:r>
            <a:r>
              <a:rPr lang="ca-ES" dirty="0" smtClean="0"/>
              <a:t>. </a:t>
            </a:r>
            <a:r>
              <a:rPr lang="ca-ES" dirty="0" err="1" smtClean="0"/>
              <a:t>There</a:t>
            </a:r>
            <a:r>
              <a:rPr lang="ca-ES" dirty="0" smtClean="0"/>
              <a:t> is a </a:t>
            </a:r>
            <a:r>
              <a:rPr lang="ca-ES" dirty="0" err="1" smtClean="0"/>
              <a:t>critical</a:t>
            </a:r>
            <a:r>
              <a:rPr lang="ca-ES" dirty="0" smtClean="0"/>
              <a:t> </a:t>
            </a:r>
            <a:r>
              <a:rPr lang="ca-ES" dirty="0" err="1" smtClean="0"/>
              <a:t>matter</a:t>
            </a:r>
            <a:r>
              <a:rPr lang="ca-ES" dirty="0" smtClean="0"/>
              <a:t> of </a:t>
            </a:r>
            <a:r>
              <a:rPr lang="ca-ES" dirty="0" err="1" smtClean="0"/>
              <a:t>size</a:t>
            </a:r>
            <a:r>
              <a:rPr lang="ca-ES" dirty="0" smtClean="0"/>
              <a:t>, </a:t>
            </a:r>
            <a:r>
              <a:rPr lang="ca-ES" dirty="0" err="1" smtClean="0"/>
              <a:t>which</a:t>
            </a:r>
            <a:r>
              <a:rPr lang="ca-ES" dirty="0" smtClean="0"/>
              <a:t> </a:t>
            </a:r>
            <a:r>
              <a:rPr lang="ca-ES" dirty="0" err="1" smtClean="0"/>
              <a:t>difficults</a:t>
            </a:r>
            <a:r>
              <a:rPr lang="ca-ES" dirty="0" smtClean="0"/>
              <a:t> </a:t>
            </a:r>
            <a:r>
              <a:rPr lang="ca-ES" dirty="0" err="1" smtClean="0"/>
              <a:t>the</a:t>
            </a:r>
            <a:r>
              <a:rPr lang="ca-ES" dirty="0" smtClean="0"/>
              <a:t> </a:t>
            </a:r>
            <a:r>
              <a:rPr lang="ca-ES" dirty="0" err="1" smtClean="0"/>
              <a:t>potential</a:t>
            </a:r>
            <a:r>
              <a:rPr lang="ca-ES" dirty="0" smtClean="0"/>
              <a:t> </a:t>
            </a:r>
            <a:r>
              <a:rPr lang="ca-ES" dirty="0" err="1" smtClean="0"/>
              <a:t>protein</a:t>
            </a:r>
            <a:r>
              <a:rPr lang="ca-ES" dirty="0" smtClean="0"/>
              <a:t> </a:t>
            </a:r>
            <a:r>
              <a:rPr lang="ca-ES" dirty="0" err="1" smtClean="0"/>
              <a:t>internalization</a:t>
            </a:r>
            <a:r>
              <a:rPr lang="ca-ES" dirty="0" smtClean="0"/>
              <a:t>.  May </a:t>
            </a:r>
            <a:r>
              <a:rPr lang="ca-ES" dirty="0" err="1" smtClean="0"/>
              <a:t>depend</a:t>
            </a:r>
            <a:r>
              <a:rPr lang="ca-ES" dirty="0" smtClean="0"/>
              <a:t> on </a:t>
            </a:r>
            <a:r>
              <a:rPr lang="ca-ES" dirty="0" err="1" smtClean="0"/>
              <a:t>the</a:t>
            </a:r>
            <a:r>
              <a:rPr lang="ca-ES" dirty="0" smtClean="0"/>
              <a:t> </a:t>
            </a:r>
            <a:r>
              <a:rPr lang="ca-ES" dirty="0" err="1" smtClean="0"/>
              <a:t>targeted</a:t>
            </a:r>
            <a:r>
              <a:rPr lang="ca-ES" dirty="0" smtClean="0"/>
              <a:t> </a:t>
            </a:r>
            <a:r>
              <a:rPr lang="ca-ES" dirty="0" err="1" smtClean="0"/>
              <a:t>pathogen</a:t>
            </a:r>
            <a:endParaRPr lang="ca-ES" dirty="0" smtClean="0"/>
          </a:p>
          <a:p>
            <a:pPr eaLnBrk="1" hangingPunct="1"/>
            <a:endParaRPr lang="ca-ES" dirty="0" smtClean="0"/>
          </a:p>
          <a:p>
            <a:pPr eaLnBrk="1" hangingPunct="1"/>
            <a:endParaRPr lang="ca-ES" dirty="0" smtClean="0"/>
          </a:p>
          <a:p>
            <a:endParaRPr lang="en-GB" dirty="0"/>
          </a:p>
        </p:txBody>
      </p:sp>
      <p:sp>
        <p:nvSpPr>
          <p:cNvPr id="4" name="Contenidor de número de diapositiva 3"/>
          <p:cNvSpPr>
            <a:spLocks noGrp="1"/>
          </p:cNvSpPr>
          <p:nvPr>
            <p:ph type="sldNum" sz="quarter" idx="10"/>
          </p:nvPr>
        </p:nvSpPr>
        <p:spPr/>
        <p:txBody>
          <a:bodyPr/>
          <a:lstStyle/>
          <a:p>
            <a:fld id="{27D1458B-6F09-47D2-8DDB-EA055600CF4A}" type="slidenum">
              <a:rPr lang="en-GB" smtClean="0"/>
              <a:pPr/>
              <a:t>35</a:t>
            </a:fld>
            <a:endParaRPr lang="en-GB"/>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p:spPr>
        <p:txBody>
          <a:bodyPr/>
          <a:lstStyle/>
          <a:p>
            <a:r>
              <a:rPr lang="ca-ES" dirty="0" smtClean="0"/>
              <a:t>I </a:t>
            </a:r>
            <a:r>
              <a:rPr lang="ca-ES" dirty="0" err="1" smtClean="0"/>
              <a:t>finally</a:t>
            </a:r>
            <a:r>
              <a:rPr lang="ca-ES" dirty="0" smtClean="0"/>
              <a:t> I </a:t>
            </a:r>
            <a:r>
              <a:rPr lang="ca-ES" dirty="0" err="1" smtClean="0"/>
              <a:t>would</a:t>
            </a:r>
            <a:r>
              <a:rPr lang="ca-ES" dirty="0" smtClean="0"/>
              <a:t> </a:t>
            </a:r>
            <a:r>
              <a:rPr lang="ca-ES" dirty="0" err="1" smtClean="0"/>
              <a:t>like</a:t>
            </a:r>
            <a:r>
              <a:rPr lang="ca-ES" dirty="0" smtClean="0"/>
              <a:t> to </a:t>
            </a:r>
            <a:r>
              <a:rPr lang="ca-ES" dirty="0" err="1" smtClean="0"/>
              <a:t>thank</a:t>
            </a:r>
            <a:r>
              <a:rPr lang="ca-ES" dirty="0" smtClean="0"/>
              <a:t> all </a:t>
            </a:r>
            <a:r>
              <a:rPr lang="ca-ES" dirty="0" err="1" smtClean="0"/>
              <a:t>our</a:t>
            </a:r>
            <a:r>
              <a:rPr lang="ca-ES" dirty="0" smtClean="0"/>
              <a:t> </a:t>
            </a:r>
            <a:r>
              <a:rPr lang="ca-ES" dirty="0" err="1" smtClean="0"/>
              <a:t>group</a:t>
            </a:r>
            <a:r>
              <a:rPr lang="ca-ES" dirty="0" smtClean="0"/>
              <a:t> </a:t>
            </a:r>
            <a:r>
              <a:rPr lang="ca-ES" dirty="0" err="1" smtClean="0"/>
              <a:t>members</a:t>
            </a:r>
            <a:r>
              <a:rPr lang="ca-ES" dirty="0" smtClean="0"/>
              <a:t> and </a:t>
            </a:r>
            <a:r>
              <a:rPr lang="ca-ES" dirty="0" err="1" smtClean="0"/>
              <a:t>collaborators</a:t>
            </a:r>
            <a:r>
              <a:rPr lang="ca-ES" dirty="0" smtClean="0"/>
              <a:t> (</a:t>
            </a:r>
            <a:r>
              <a:rPr lang="ca-ES" dirty="0" err="1" smtClean="0"/>
              <a:t>peptide</a:t>
            </a:r>
            <a:r>
              <a:rPr lang="ca-ES" dirty="0" smtClean="0"/>
              <a:t> </a:t>
            </a:r>
            <a:r>
              <a:rPr lang="ca-ES" dirty="0" err="1" smtClean="0"/>
              <a:t>synthesis</a:t>
            </a:r>
            <a:r>
              <a:rPr lang="ca-ES" dirty="0" smtClean="0"/>
              <a:t> </a:t>
            </a:r>
            <a:r>
              <a:rPr lang="ca-ES" dirty="0" err="1" smtClean="0"/>
              <a:t>was</a:t>
            </a:r>
            <a:r>
              <a:rPr lang="ca-ES" dirty="0" smtClean="0"/>
              <a:t> </a:t>
            </a:r>
            <a:r>
              <a:rPr lang="ca-ES" dirty="0" err="1" smtClean="0"/>
              <a:t>one</a:t>
            </a:r>
            <a:r>
              <a:rPr lang="ca-ES" dirty="0" smtClean="0"/>
              <a:t> at D. Andreu </a:t>
            </a:r>
            <a:r>
              <a:rPr lang="ca-ES" dirty="0" err="1" smtClean="0"/>
              <a:t>laboratory</a:t>
            </a:r>
            <a:r>
              <a:rPr lang="ca-ES" dirty="0" smtClean="0"/>
              <a:t> and NMR </a:t>
            </a:r>
            <a:r>
              <a:rPr lang="ca-ES" dirty="0" err="1" smtClean="0"/>
              <a:t>studies</a:t>
            </a:r>
            <a:r>
              <a:rPr lang="ca-ES" dirty="0" smtClean="0"/>
              <a:t> at M Rico and Marta </a:t>
            </a:r>
            <a:r>
              <a:rPr lang="ca-ES" dirty="0" err="1" smtClean="0"/>
              <a:t>Bruix</a:t>
            </a:r>
            <a:r>
              <a:rPr lang="ca-ES" dirty="0" smtClean="0"/>
              <a:t> grup)</a:t>
            </a:r>
          </a:p>
          <a:p>
            <a:r>
              <a:rPr lang="ca-ES" dirty="0" err="1" smtClean="0"/>
              <a:t>Also</a:t>
            </a:r>
            <a:r>
              <a:rPr lang="ca-ES" dirty="0" smtClean="0"/>
              <a:t>, </a:t>
            </a:r>
            <a:r>
              <a:rPr lang="ca-ES" dirty="0" err="1" smtClean="0"/>
              <a:t>protein</a:t>
            </a:r>
            <a:r>
              <a:rPr lang="ca-ES" baseline="0" dirty="0" smtClean="0"/>
              <a:t> </a:t>
            </a:r>
            <a:r>
              <a:rPr lang="ca-ES" baseline="0" dirty="0" err="1" smtClean="0"/>
              <a:t>Xray</a:t>
            </a:r>
            <a:r>
              <a:rPr lang="ca-ES" baseline="0" dirty="0" smtClean="0"/>
              <a:t> </a:t>
            </a:r>
            <a:r>
              <a:rPr lang="ca-ES" baseline="0" dirty="0" err="1" smtClean="0"/>
              <a:t>crystallography</a:t>
            </a:r>
            <a:r>
              <a:rPr lang="ca-ES" baseline="0" dirty="0" smtClean="0"/>
              <a:t> </a:t>
            </a:r>
            <a:r>
              <a:rPr lang="ca-ES" baseline="0" dirty="0" err="1" smtClean="0"/>
              <a:t>were</a:t>
            </a:r>
            <a:r>
              <a:rPr lang="ca-ES" baseline="0" dirty="0" smtClean="0"/>
              <a:t> </a:t>
            </a:r>
            <a:r>
              <a:rPr lang="ca-ES" baseline="0" dirty="0" err="1" smtClean="0"/>
              <a:t>performed</a:t>
            </a:r>
            <a:r>
              <a:rPr lang="ca-ES" baseline="0" dirty="0" smtClean="0"/>
              <a:t> at ALBA </a:t>
            </a:r>
            <a:r>
              <a:rPr lang="ca-ES" baseline="0" dirty="0" err="1" smtClean="0"/>
              <a:t>synchroton</a:t>
            </a:r>
            <a:r>
              <a:rPr lang="ca-ES" baseline="0" dirty="0" smtClean="0"/>
              <a:t>, </a:t>
            </a:r>
            <a:r>
              <a:rPr lang="ca-ES" baseline="0" dirty="0" err="1" smtClean="0"/>
              <a:t>close</a:t>
            </a:r>
            <a:r>
              <a:rPr lang="ca-ES" baseline="0" dirty="0" smtClean="0"/>
              <a:t> to </a:t>
            </a:r>
            <a:r>
              <a:rPr lang="ca-ES" baseline="0" dirty="0" err="1" smtClean="0"/>
              <a:t>our</a:t>
            </a:r>
            <a:r>
              <a:rPr lang="ca-ES" baseline="0" dirty="0" smtClean="0"/>
              <a:t> </a:t>
            </a:r>
            <a:r>
              <a:rPr lang="ca-ES" baseline="0" dirty="0" err="1" smtClean="0"/>
              <a:t>university</a:t>
            </a:r>
            <a:endParaRPr lang="ca-ES" baseline="0" dirty="0" smtClean="0"/>
          </a:p>
          <a:p>
            <a:r>
              <a:rPr lang="ca-ES" baseline="0" dirty="0" smtClean="0"/>
              <a:t>And I </a:t>
            </a:r>
            <a:r>
              <a:rPr lang="ca-ES" baseline="0" dirty="0" err="1" smtClean="0"/>
              <a:t>also</a:t>
            </a:r>
            <a:r>
              <a:rPr lang="ca-ES" baseline="0" dirty="0" smtClean="0"/>
              <a:t> </a:t>
            </a:r>
            <a:r>
              <a:rPr lang="ca-ES" baseline="0" dirty="0" err="1" smtClean="0"/>
              <a:t>want</a:t>
            </a:r>
            <a:r>
              <a:rPr lang="ca-ES" baseline="0" dirty="0" smtClean="0"/>
              <a:t> to </a:t>
            </a:r>
            <a:r>
              <a:rPr lang="ca-ES" baseline="0" dirty="0" err="1" smtClean="0"/>
              <a:t>acknowledge</a:t>
            </a:r>
            <a:r>
              <a:rPr lang="ca-ES" baseline="0" dirty="0" smtClean="0"/>
              <a:t> for </a:t>
            </a:r>
            <a:r>
              <a:rPr lang="ca-ES" baseline="0" dirty="0" err="1" smtClean="0"/>
              <a:t>funding</a:t>
            </a:r>
            <a:endParaRPr lang="es-E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ol">
    <p:spTree>
      <p:nvGrpSpPr>
        <p:cNvPr id="1" name=""/>
        <p:cNvGrpSpPr/>
        <p:nvPr/>
      </p:nvGrpSpPr>
      <p:grpSpPr>
        <a:xfrm>
          <a:off x="0" y="0"/>
          <a:ext cx="0" cy="0"/>
          <a:chOff x="0" y="0"/>
          <a:chExt cx="0" cy="0"/>
        </a:xfrm>
      </p:grpSpPr>
      <p:sp>
        <p:nvSpPr>
          <p:cNvPr id="2" name="Títol 1"/>
          <p:cNvSpPr>
            <a:spLocks noGrp="1"/>
          </p:cNvSpPr>
          <p:nvPr>
            <p:ph type="ctrTitle"/>
          </p:nvPr>
        </p:nvSpPr>
        <p:spPr>
          <a:xfrm>
            <a:off x="685800" y="2130425"/>
            <a:ext cx="7772400" cy="1470025"/>
          </a:xfrm>
        </p:spPr>
        <p:txBody>
          <a:bodyPr/>
          <a:lstStyle/>
          <a:p>
            <a:r>
              <a:rPr lang="ca-ES" smtClean="0"/>
              <a:t>Feu clic aquí per editar l'estil</a:t>
            </a:r>
            <a:endParaRPr lang="en-GB"/>
          </a:p>
        </p:txBody>
      </p:sp>
      <p:sp>
        <p:nvSpPr>
          <p:cNvPr id="3" name="Subtíto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a-ES" smtClean="0"/>
              <a:t>Feu clic aquí per editar l'estil de subtítols del patró.</a:t>
            </a:r>
            <a:endParaRPr lang="en-GB"/>
          </a:p>
        </p:txBody>
      </p:sp>
      <p:sp>
        <p:nvSpPr>
          <p:cNvPr id="4" name="Contenidor de data 3"/>
          <p:cNvSpPr>
            <a:spLocks noGrp="1"/>
          </p:cNvSpPr>
          <p:nvPr>
            <p:ph type="dt" sz="half" idx="10"/>
          </p:nvPr>
        </p:nvSpPr>
        <p:spPr/>
        <p:txBody>
          <a:bodyPr/>
          <a:lstStyle/>
          <a:p>
            <a:fld id="{0CB8A486-DDDD-4DD3-B57C-7150DF1C6019}" type="datetimeFigureOut">
              <a:rPr lang="en-GB" smtClean="0"/>
              <a:pPr/>
              <a:t>20/07/2015</a:t>
            </a:fld>
            <a:endParaRPr lang="en-GB"/>
          </a:p>
        </p:txBody>
      </p:sp>
      <p:sp>
        <p:nvSpPr>
          <p:cNvPr id="5" name="Contenidor de peu de pàgina 4"/>
          <p:cNvSpPr>
            <a:spLocks noGrp="1"/>
          </p:cNvSpPr>
          <p:nvPr>
            <p:ph type="ftr" sz="quarter" idx="11"/>
          </p:nvPr>
        </p:nvSpPr>
        <p:spPr/>
        <p:txBody>
          <a:bodyPr/>
          <a:lstStyle/>
          <a:p>
            <a:endParaRPr lang="en-GB"/>
          </a:p>
        </p:txBody>
      </p:sp>
      <p:sp>
        <p:nvSpPr>
          <p:cNvPr id="6" name="Contenidor de número de diapositiva 5"/>
          <p:cNvSpPr>
            <a:spLocks noGrp="1"/>
          </p:cNvSpPr>
          <p:nvPr>
            <p:ph type="sldNum" sz="quarter" idx="12"/>
          </p:nvPr>
        </p:nvSpPr>
        <p:spPr/>
        <p:txBody>
          <a:bodyPr/>
          <a:lstStyle/>
          <a:p>
            <a:fld id="{51FDC2A0-1A86-4C54-B14A-6A8689BF3042}"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ol i objectes">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smtClean="0"/>
              <a:t>Feu clic aquí per editar l'estil</a:t>
            </a:r>
            <a:endParaRPr lang="en-GB"/>
          </a:p>
        </p:txBody>
      </p:sp>
      <p:sp>
        <p:nvSpPr>
          <p:cNvPr id="3" name="Contenidor de contingut 2"/>
          <p:cNvSpPr>
            <a:spLocks noGrp="1"/>
          </p:cNvSpPr>
          <p:nvPr>
            <p:ph idx="1"/>
          </p:nvPr>
        </p:nvSpPr>
        <p:spPr/>
        <p:txBody>
          <a:bodyPr/>
          <a:lstStyle/>
          <a:p>
            <a:pPr lvl="0"/>
            <a:r>
              <a:rPr lang="ca-ES" smtClean="0"/>
              <a:t>Feu clic aquí per editar els estils de text</a:t>
            </a:r>
          </a:p>
          <a:p>
            <a:pPr lvl="1"/>
            <a:r>
              <a:rPr lang="ca-ES" smtClean="0"/>
              <a:t>Segon nivell</a:t>
            </a:r>
          </a:p>
          <a:p>
            <a:pPr lvl="2"/>
            <a:r>
              <a:rPr lang="ca-ES" smtClean="0"/>
              <a:t>Tercer nivell</a:t>
            </a:r>
          </a:p>
          <a:p>
            <a:pPr lvl="3"/>
            <a:r>
              <a:rPr lang="ca-ES" smtClean="0"/>
              <a:t>Quart nivell</a:t>
            </a:r>
          </a:p>
          <a:p>
            <a:pPr lvl="4"/>
            <a:r>
              <a:rPr lang="ca-ES" smtClean="0"/>
              <a:t>Cinquè nivell</a:t>
            </a:r>
            <a:endParaRPr lang="en-GB"/>
          </a:p>
        </p:txBody>
      </p:sp>
      <p:sp>
        <p:nvSpPr>
          <p:cNvPr id="4" name="Contenidor de data 3"/>
          <p:cNvSpPr>
            <a:spLocks noGrp="1"/>
          </p:cNvSpPr>
          <p:nvPr>
            <p:ph type="dt" sz="half" idx="10"/>
          </p:nvPr>
        </p:nvSpPr>
        <p:spPr/>
        <p:txBody>
          <a:bodyPr/>
          <a:lstStyle/>
          <a:p>
            <a:fld id="{0CB8A486-DDDD-4DD3-B57C-7150DF1C6019}" type="datetimeFigureOut">
              <a:rPr lang="en-GB" smtClean="0"/>
              <a:pPr/>
              <a:t>20/07/2015</a:t>
            </a:fld>
            <a:endParaRPr lang="en-GB"/>
          </a:p>
        </p:txBody>
      </p:sp>
      <p:sp>
        <p:nvSpPr>
          <p:cNvPr id="5" name="Contenidor de peu de pàgina 4"/>
          <p:cNvSpPr>
            <a:spLocks noGrp="1"/>
          </p:cNvSpPr>
          <p:nvPr>
            <p:ph type="ftr" sz="quarter" idx="11"/>
          </p:nvPr>
        </p:nvSpPr>
        <p:spPr/>
        <p:txBody>
          <a:bodyPr/>
          <a:lstStyle/>
          <a:p>
            <a:endParaRPr lang="en-GB"/>
          </a:p>
        </p:txBody>
      </p:sp>
      <p:sp>
        <p:nvSpPr>
          <p:cNvPr id="6" name="Contenidor de número de diapositiva 5"/>
          <p:cNvSpPr>
            <a:spLocks noGrp="1"/>
          </p:cNvSpPr>
          <p:nvPr>
            <p:ph type="sldNum" sz="quarter" idx="12"/>
          </p:nvPr>
        </p:nvSpPr>
        <p:spPr/>
        <p:txBody>
          <a:bodyPr/>
          <a:lstStyle/>
          <a:p>
            <a:fld id="{51FDC2A0-1A86-4C54-B14A-6A8689BF3042}"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pçalera de la secció">
    <p:spTree>
      <p:nvGrpSpPr>
        <p:cNvPr id="1" name=""/>
        <p:cNvGrpSpPr/>
        <p:nvPr/>
      </p:nvGrpSpPr>
      <p:grpSpPr>
        <a:xfrm>
          <a:off x="0" y="0"/>
          <a:ext cx="0" cy="0"/>
          <a:chOff x="0" y="0"/>
          <a:chExt cx="0" cy="0"/>
        </a:xfrm>
      </p:grpSpPr>
      <p:sp>
        <p:nvSpPr>
          <p:cNvPr id="2" name="Títol 1"/>
          <p:cNvSpPr>
            <a:spLocks noGrp="1"/>
          </p:cNvSpPr>
          <p:nvPr>
            <p:ph type="title"/>
          </p:nvPr>
        </p:nvSpPr>
        <p:spPr>
          <a:xfrm>
            <a:off x="722313" y="4406900"/>
            <a:ext cx="7772400" cy="1362075"/>
          </a:xfrm>
        </p:spPr>
        <p:txBody>
          <a:bodyPr anchor="t"/>
          <a:lstStyle>
            <a:lvl1pPr algn="l">
              <a:defRPr sz="4000" b="1" cap="all"/>
            </a:lvl1pPr>
          </a:lstStyle>
          <a:p>
            <a:r>
              <a:rPr lang="ca-ES" smtClean="0"/>
              <a:t>Feu clic aquí per editar l'estil</a:t>
            </a:r>
            <a:endParaRPr lang="en-GB"/>
          </a:p>
        </p:txBody>
      </p:sp>
      <p:sp>
        <p:nvSpPr>
          <p:cNvPr id="3" name="Contenidor de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a-ES" smtClean="0"/>
              <a:t>Feu clic aquí per editar els estils de text</a:t>
            </a:r>
          </a:p>
        </p:txBody>
      </p:sp>
      <p:sp>
        <p:nvSpPr>
          <p:cNvPr id="4" name="Contenidor de data 3"/>
          <p:cNvSpPr>
            <a:spLocks noGrp="1"/>
          </p:cNvSpPr>
          <p:nvPr>
            <p:ph type="dt" sz="half" idx="10"/>
          </p:nvPr>
        </p:nvSpPr>
        <p:spPr/>
        <p:txBody>
          <a:bodyPr/>
          <a:lstStyle/>
          <a:p>
            <a:fld id="{0CB8A486-DDDD-4DD3-B57C-7150DF1C6019}" type="datetimeFigureOut">
              <a:rPr lang="en-GB" smtClean="0"/>
              <a:pPr/>
              <a:t>20/07/2015</a:t>
            </a:fld>
            <a:endParaRPr lang="en-GB"/>
          </a:p>
        </p:txBody>
      </p:sp>
      <p:sp>
        <p:nvSpPr>
          <p:cNvPr id="5" name="Contenidor de peu de pàgina 4"/>
          <p:cNvSpPr>
            <a:spLocks noGrp="1"/>
          </p:cNvSpPr>
          <p:nvPr>
            <p:ph type="ftr" sz="quarter" idx="11"/>
          </p:nvPr>
        </p:nvSpPr>
        <p:spPr/>
        <p:txBody>
          <a:bodyPr/>
          <a:lstStyle/>
          <a:p>
            <a:endParaRPr lang="en-GB"/>
          </a:p>
        </p:txBody>
      </p:sp>
      <p:sp>
        <p:nvSpPr>
          <p:cNvPr id="6" name="Contenidor de número de diapositiva 5"/>
          <p:cNvSpPr>
            <a:spLocks noGrp="1"/>
          </p:cNvSpPr>
          <p:nvPr>
            <p:ph type="sldNum" sz="quarter" idx="12"/>
          </p:nvPr>
        </p:nvSpPr>
        <p:spPr/>
        <p:txBody>
          <a:bodyPr/>
          <a:lstStyle/>
          <a:p>
            <a:fld id="{51FDC2A0-1A86-4C54-B14A-6A8689BF3042}"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ctes">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smtClean="0"/>
              <a:t>Feu clic aquí per editar l'estil</a:t>
            </a:r>
            <a:endParaRPr lang="en-GB"/>
          </a:p>
        </p:txBody>
      </p:sp>
      <p:sp>
        <p:nvSpPr>
          <p:cNvPr id="3" name="Contenidor de contingut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a-ES" smtClean="0"/>
              <a:t>Feu clic aquí per editar els estils de text</a:t>
            </a:r>
          </a:p>
          <a:p>
            <a:pPr lvl="1"/>
            <a:r>
              <a:rPr lang="ca-ES" smtClean="0"/>
              <a:t>Segon nivell</a:t>
            </a:r>
          </a:p>
          <a:p>
            <a:pPr lvl="2"/>
            <a:r>
              <a:rPr lang="ca-ES" smtClean="0"/>
              <a:t>Tercer nivell</a:t>
            </a:r>
          </a:p>
          <a:p>
            <a:pPr lvl="3"/>
            <a:r>
              <a:rPr lang="ca-ES" smtClean="0"/>
              <a:t>Quart nivell</a:t>
            </a:r>
          </a:p>
          <a:p>
            <a:pPr lvl="4"/>
            <a:r>
              <a:rPr lang="ca-ES" smtClean="0"/>
              <a:t>Cinquè nivell</a:t>
            </a:r>
            <a:endParaRPr lang="en-GB"/>
          </a:p>
        </p:txBody>
      </p:sp>
      <p:sp>
        <p:nvSpPr>
          <p:cNvPr id="4" name="Contenidor de contingut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a-ES" smtClean="0"/>
              <a:t>Feu clic aquí per editar els estils de text</a:t>
            </a:r>
          </a:p>
          <a:p>
            <a:pPr lvl="1"/>
            <a:r>
              <a:rPr lang="ca-ES" smtClean="0"/>
              <a:t>Segon nivell</a:t>
            </a:r>
          </a:p>
          <a:p>
            <a:pPr lvl="2"/>
            <a:r>
              <a:rPr lang="ca-ES" smtClean="0"/>
              <a:t>Tercer nivell</a:t>
            </a:r>
          </a:p>
          <a:p>
            <a:pPr lvl="3"/>
            <a:r>
              <a:rPr lang="ca-ES" smtClean="0"/>
              <a:t>Quart nivell</a:t>
            </a:r>
          </a:p>
          <a:p>
            <a:pPr lvl="4"/>
            <a:r>
              <a:rPr lang="ca-ES" smtClean="0"/>
              <a:t>Cinquè nivell</a:t>
            </a:r>
            <a:endParaRPr lang="en-GB"/>
          </a:p>
        </p:txBody>
      </p:sp>
      <p:sp>
        <p:nvSpPr>
          <p:cNvPr id="5" name="Contenidor de data 4"/>
          <p:cNvSpPr>
            <a:spLocks noGrp="1"/>
          </p:cNvSpPr>
          <p:nvPr>
            <p:ph type="dt" sz="half" idx="10"/>
          </p:nvPr>
        </p:nvSpPr>
        <p:spPr/>
        <p:txBody>
          <a:bodyPr/>
          <a:lstStyle/>
          <a:p>
            <a:fld id="{0CB8A486-DDDD-4DD3-B57C-7150DF1C6019}" type="datetimeFigureOut">
              <a:rPr lang="en-GB" smtClean="0"/>
              <a:pPr/>
              <a:t>20/07/2015</a:t>
            </a:fld>
            <a:endParaRPr lang="en-GB"/>
          </a:p>
        </p:txBody>
      </p:sp>
      <p:sp>
        <p:nvSpPr>
          <p:cNvPr id="6" name="Contenidor de peu de pàgina 5"/>
          <p:cNvSpPr>
            <a:spLocks noGrp="1"/>
          </p:cNvSpPr>
          <p:nvPr>
            <p:ph type="ftr" sz="quarter" idx="11"/>
          </p:nvPr>
        </p:nvSpPr>
        <p:spPr/>
        <p:txBody>
          <a:bodyPr/>
          <a:lstStyle/>
          <a:p>
            <a:endParaRPr lang="en-GB"/>
          </a:p>
        </p:txBody>
      </p:sp>
      <p:sp>
        <p:nvSpPr>
          <p:cNvPr id="7" name="Contenidor de número de diapositiva 6"/>
          <p:cNvSpPr>
            <a:spLocks noGrp="1"/>
          </p:cNvSpPr>
          <p:nvPr>
            <p:ph type="sldNum" sz="quarter" idx="12"/>
          </p:nvPr>
        </p:nvSpPr>
        <p:spPr/>
        <p:txBody>
          <a:bodyPr/>
          <a:lstStyle/>
          <a:p>
            <a:fld id="{51FDC2A0-1A86-4C54-B14A-6A8689BF3042}"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lvl1pPr>
              <a:defRPr/>
            </a:lvl1pPr>
          </a:lstStyle>
          <a:p>
            <a:r>
              <a:rPr lang="ca-ES" smtClean="0"/>
              <a:t>Feu clic aquí per editar l'estil</a:t>
            </a:r>
            <a:endParaRPr lang="en-GB"/>
          </a:p>
        </p:txBody>
      </p:sp>
      <p:sp>
        <p:nvSpPr>
          <p:cNvPr id="3" name="Contenidor de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a-ES" smtClean="0"/>
              <a:t>Feu clic aquí per editar els estils de text</a:t>
            </a:r>
          </a:p>
        </p:txBody>
      </p:sp>
      <p:sp>
        <p:nvSpPr>
          <p:cNvPr id="4" name="Contenidor de contingut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a-ES" smtClean="0"/>
              <a:t>Feu clic aquí per editar els estils de text</a:t>
            </a:r>
          </a:p>
          <a:p>
            <a:pPr lvl="1"/>
            <a:r>
              <a:rPr lang="ca-ES" smtClean="0"/>
              <a:t>Segon nivell</a:t>
            </a:r>
          </a:p>
          <a:p>
            <a:pPr lvl="2"/>
            <a:r>
              <a:rPr lang="ca-ES" smtClean="0"/>
              <a:t>Tercer nivell</a:t>
            </a:r>
          </a:p>
          <a:p>
            <a:pPr lvl="3"/>
            <a:r>
              <a:rPr lang="ca-ES" smtClean="0"/>
              <a:t>Quart nivell</a:t>
            </a:r>
          </a:p>
          <a:p>
            <a:pPr lvl="4"/>
            <a:r>
              <a:rPr lang="ca-ES" smtClean="0"/>
              <a:t>Cinquè nivell</a:t>
            </a:r>
            <a:endParaRPr lang="en-GB"/>
          </a:p>
        </p:txBody>
      </p:sp>
      <p:sp>
        <p:nvSpPr>
          <p:cNvPr id="5" name="Contenidor de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a-ES" smtClean="0"/>
              <a:t>Feu clic aquí per editar els estils de text</a:t>
            </a:r>
          </a:p>
        </p:txBody>
      </p:sp>
      <p:sp>
        <p:nvSpPr>
          <p:cNvPr id="6" name="Contenidor de contingut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a-ES" smtClean="0"/>
              <a:t>Feu clic aquí per editar els estils de text</a:t>
            </a:r>
          </a:p>
          <a:p>
            <a:pPr lvl="1"/>
            <a:r>
              <a:rPr lang="ca-ES" smtClean="0"/>
              <a:t>Segon nivell</a:t>
            </a:r>
          </a:p>
          <a:p>
            <a:pPr lvl="2"/>
            <a:r>
              <a:rPr lang="ca-ES" smtClean="0"/>
              <a:t>Tercer nivell</a:t>
            </a:r>
          </a:p>
          <a:p>
            <a:pPr lvl="3"/>
            <a:r>
              <a:rPr lang="ca-ES" smtClean="0"/>
              <a:t>Quart nivell</a:t>
            </a:r>
          </a:p>
          <a:p>
            <a:pPr lvl="4"/>
            <a:r>
              <a:rPr lang="ca-ES" smtClean="0"/>
              <a:t>Cinquè nivell</a:t>
            </a:r>
            <a:endParaRPr lang="en-GB"/>
          </a:p>
        </p:txBody>
      </p:sp>
      <p:sp>
        <p:nvSpPr>
          <p:cNvPr id="7" name="Contenidor de data 6"/>
          <p:cNvSpPr>
            <a:spLocks noGrp="1"/>
          </p:cNvSpPr>
          <p:nvPr>
            <p:ph type="dt" sz="half" idx="10"/>
          </p:nvPr>
        </p:nvSpPr>
        <p:spPr/>
        <p:txBody>
          <a:bodyPr/>
          <a:lstStyle/>
          <a:p>
            <a:fld id="{0CB8A486-DDDD-4DD3-B57C-7150DF1C6019}" type="datetimeFigureOut">
              <a:rPr lang="en-GB" smtClean="0"/>
              <a:pPr/>
              <a:t>20/07/2015</a:t>
            </a:fld>
            <a:endParaRPr lang="en-GB"/>
          </a:p>
        </p:txBody>
      </p:sp>
      <p:sp>
        <p:nvSpPr>
          <p:cNvPr id="8" name="Contenidor de peu de pàgina 7"/>
          <p:cNvSpPr>
            <a:spLocks noGrp="1"/>
          </p:cNvSpPr>
          <p:nvPr>
            <p:ph type="ftr" sz="quarter" idx="11"/>
          </p:nvPr>
        </p:nvSpPr>
        <p:spPr/>
        <p:txBody>
          <a:bodyPr/>
          <a:lstStyle/>
          <a:p>
            <a:endParaRPr lang="en-GB"/>
          </a:p>
        </p:txBody>
      </p:sp>
      <p:sp>
        <p:nvSpPr>
          <p:cNvPr id="9" name="Contenidor de número de diapositiva 8"/>
          <p:cNvSpPr>
            <a:spLocks noGrp="1"/>
          </p:cNvSpPr>
          <p:nvPr>
            <p:ph type="sldNum" sz="quarter" idx="12"/>
          </p:nvPr>
        </p:nvSpPr>
        <p:spPr/>
        <p:txBody>
          <a:bodyPr/>
          <a:lstStyle/>
          <a:p>
            <a:fld id="{51FDC2A0-1A86-4C54-B14A-6A8689BF3042}"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omés títol">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smtClean="0"/>
              <a:t>Feu clic aquí per editar l'estil</a:t>
            </a:r>
            <a:endParaRPr lang="en-GB"/>
          </a:p>
        </p:txBody>
      </p:sp>
      <p:sp>
        <p:nvSpPr>
          <p:cNvPr id="3" name="Contenidor de data 2"/>
          <p:cNvSpPr>
            <a:spLocks noGrp="1"/>
          </p:cNvSpPr>
          <p:nvPr>
            <p:ph type="dt" sz="half" idx="10"/>
          </p:nvPr>
        </p:nvSpPr>
        <p:spPr/>
        <p:txBody>
          <a:bodyPr/>
          <a:lstStyle/>
          <a:p>
            <a:fld id="{0CB8A486-DDDD-4DD3-B57C-7150DF1C6019}" type="datetimeFigureOut">
              <a:rPr lang="en-GB" smtClean="0"/>
              <a:pPr/>
              <a:t>20/07/2015</a:t>
            </a:fld>
            <a:endParaRPr lang="en-GB"/>
          </a:p>
        </p:txBody>
      </p:sp>
      <p:sp>
        <p:nvSpPr>
          <p:cNvPr id="4" name="Contenidor de peu de pàgina 3"/>
          <p:cNvSpPr>
            <a:spLocks noGrp="1"/>
          </p:cNvSpPr>
          <p:nvPr>
            <p:ph type="ftr" sz="quarter" idx="11"/>
          </p:nvPr>
        </p:nvSpPr>
        <p:spPr/>
        <p:txBody>
          <a:bodyPr/>
          <a:lstStyle/>
          <a:p>
            <a:endParaRPr lang="en-GB"/>
          </a:p>
        </p:txBody>
      </p:sp>
      <p:sp>
        <p:nvSpPr>
          <p:cNvPr id="5" name="Contenidor de número de diapositiva 4"/>
          <p:cNvSpPr>
            <a:spLocks noGrp="1"/>
          </p:cNvSpPr>
          <p:nvPr>
            <p:ph type="sldNum" sz="quarter" idx="12"/>
          </p:nvPr>
        </p:nvSpPr>
        <p:spPr/>
        <p:txBody>
          <a:bodyPr/>
          <a:lstStyle/>
          <a:p>
            <a:fld id="{51FDC2A0-1A86-4C54-B14A-6A8689BF3042}"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
    <p:spTree>
      <p:nvGrpSpPr>
        <p:cNvPr id="1" name=""/>
        <p:cNvGrpSpPr/>
        <p:nvPr/>
      </p:nvGrpSpPr>
      <p:grpSpPr>
        <a:xfrm>
          <a:off x="0" y="0"/>
          <a:ext cx="0" cy="0"/>
          <a:chOff x="0" y="0"/>
          <a:chExt cx="0" cy="0"/>
        </a:xfrm>
      </p:grpSpPr>
      <p:sp>
        <p:nvSpPr>
          <p:cNvPr id="2" name="Contenidor de data 1"/>
          <p:cNvSpPr>
            <a:spLocks noGrp="1"/>
          </p:cNvSpPr>
          <p:nvPr>
            <p:ph type="dt" sz="half" idx="10"/>
          </p:nvPr>
        </p:nvSpPr>
        <p:spPr/>
        <p:txBody>
          <a:bodyPr/>
          <a:lstStyle/>
          <a:p>
            <a:fld id="{0CB8A486-DDDD-4DD3-B57C-7150DF1C6019}" type="datetimeFigureOut">
              <a:rPr lang="en-GB" smtClean="0"/>
              <a:pPr/>
              <a:t>20/07/2015</a:t>
            </a:fld>
            <a:endParaRPr lang="en-GB"/>
          </a:p>
        </p:txBody>
      </p:sp>
      <p:sp>
        <p:nvSpPr>
          <p:cNvPr id="3" name="Contenidor de peu de pàgina 2"/>
          <p:cNvSpPr>
            <a:spLocks noGrp="1"/>
          </p:cNvSpPr>
          <p:nvPr>
            <p:ph type="ftr" sz="quarter" idx="11"/>
          </p:nvPr>
        </p:nvSpPr>
        <p:spPr/>
        <p:txBody>
          <a:bodyPr/>
          <a:lstStyle/>
          <a:p>
            <a:endParaRPr lang="en-GB"/>
          </a:p>
        </p:txBody>
      </p:sp>
      <p:sp>
        <p:nvSpPr>
          <p:cNvPr id="4" name="Contenidor de número de diapositiva 3"/>
          <p:cNvSpPr>
            <a:spLocks noGrp="1"/>
          </p:cNvSpPr>
          <p:nvPr>
            <p:ph type="sldNum" sz="quarter" idx="12"/>
          </p:nvPr>
        </p:nvSpPr>
        <p:spPr/>
        <p:txBody>
          <a:bodyPr/>
          <a:lstStyle/>
          <a:p>
            <a:fld id="{51FDC2A0-1A86-4C54-B14A-6A8689BF3042}"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ingut amb llegenda">
    <p:spTree>
      <p:nvGrpSpPr>
        <p:cNvPr id="1" name=""/>
        <p:cNvGrpSpPr/>
        <p:nvPr/>
      </p:nvGrpSpPr>
      <p:grpSpPr>
        <a:xfrm>
          <a:off x="0" y="0"/>
          <a:ext cx="0" cy="0"/>
          <a:chOff x="0" y="0"/>
          <a:chExt cx="0" cy="0"/>
        </a:xfrm>
      </p:grpSpPr>
      <p:sp>
        <p:nvSpPr>
          <p:cNvPr id="2" name="Títol 1"/>
          <p:cNvSpPr>
            <a:spLocks noGrp="1"/>
          </p:cNvSpPr>
          <p:nvPr>
            <p:ph type="title"/>
          </p:nvPr>
        </p:nvSpPr>
        <p:spPr>
          <a:xfrm>
            <a:off x="457200" y="273050"/>
            <a:ext cx="3008313" cy="1162050"/>
          </a:xfrm>
        </p:spPr>
        <p:txBody>
          <a:bodyPr anchor="b"/>
          <a:lstStyle>
            <a:lvl1pPr algn="l">
              <a:defRPr sz="2000" b="1"/>
            </a:lvl1pPr>
          </a:lstStyle>
          <a:p>
            <a:r>
              <a:rPr lang="ca-ES" smtClean="0"/>
              <a:t>Feu clic aquí per editar l'estil</a:t>
            </a:r>
            <a:endParaRPr lang="en-GB"/>
          </a:p>
        </p:txBody>
      </p:sp>
      <p:sp>
        <p:nvSpPr>
          <p:cNvPr id="3" name="Contenidor de contingut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a-ES" smtClean="0"/>
              <a:t>Feu clic aquí per editar els estils de text</a:t>
            </a:r>
          </a:p>
          <a:p>
            <a:pPr lvl="1"/>
            <a:r>
              <a:rPr lang="ca-ES" smtClean="0"/>
              <a:t>Segon nivell</a:t>
            </a:r>
          </a:p>
          <a:p>
            <a:pPr lvl="2"/>
            <a:r>
              <a:rPr lang="ca-ES" smtClean="0"/>
              <a:t>Tercer nivell</a:t>
            </a:r>
          </a:p>
          <a:p>
            <a:pPr lvl="3"/>
            <a:r>
              <a:rPr lang="ca-ES" smtClean="0"/>
              <a:t>Quart nivell</a:t>
            </a:r>
          </a:p>
          <a:p>
            <a:pPr lvl="4"/>
            <a:r>
              <a:rPr lang="ca-ES" smtClean="0"/>
              <a:t>Cinquè nivell</a:t>
            </a:r>
            <a:endParaRPr lang="en-GB"/>
          </a:p>
        </p:txBody>
      </p:sp>
      <p:sp>
        <p:nvSpPr>
          <p:cNvPr id="4" name="Contenidor de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a-ES" smtClean="0"/>
              <a:t>Feu clic aquí per editar els estils de text</a:t>
            </a:r>
          </a:p>
        </p:txBody>
      </p:sp>
      <p:sp>
        <p:nvSpPr>
          <p:cNvPr id="5" name="Contenidor de data 4"/>
          <p:cNvSpPr>
            <a:spLocks noGrp="1"/>
          </p:cNvSpPr>
          <p:nvPr>
            <p:ph type="dt" sz="half" idx="10"/>
          </p:nvPr>
        </p:nvSpPr>
        <p:spPr/>
        <p:txBody>
          <a:bodyPr/>
          <a:lstStyle/>
          <a:p>
            <a:fld id="{0CB8A486-DDDD-4DD3-B57C-7150DF1C6019}" type="datetimeFigureOut">
              <a:rPr lang="en-GB" smtClean="0"/>
              <a:pPr/>
              <a:t>20/07/2015</a:t>
            </a:fld>
            <a:endParaRPr lang="en-GB"/>
          </a:p>
        </p:txBody>
      </p:sp>
      <p:sp>
        <p:nvSpPr>
          <p:cNvPr id="6" name="Contenidor de peu de pàgina 5"/>
          <p:cNvSpPr>
            <a:spLocks noGrp="1"/>
          </p:cNvSpPr>
          <p:nvPr>
            <p:ph type="ftr" sz="quarter" idx="11"/>
          </p:nvPr>
        </p:nvSpPr>
        <p:spPr/>
        <p:txBody>
          <a:bodyPr/>
          <a:lstStyle/>
          <a:p>
            <a:endParaRPr lang="en-GB"/>
          </a:p>
        </p:txBody>
      </p:sp>
      <p:sp>
        <p:nvSpPr>
          <p:cNvPr id="7" name="Contenidor de número de diapositiva 6"/>
          <p:cNvSpPr>
            <a:spLocks noGrp="1"/>
          </p:cNvSpPr>
          <p:nvPr>
            <p:ph type="sldNum" sz="quarter" idx="12"/>
          </p:nvPr>
        </p:nvSpPr>
        <p:spPr/>
        <p:txBody>
          <a:bodyPr/>
          <a:lstStyle/>
          <a:p>
            <a:fld id="{51FDC2A0-1A86-4C54-B14A-6A8689BF3042}"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tge amb llegenda">
    <p:spTree>
      <p:nvGrpSpPr>
        <p:cNvPr id="1" name=""/>
        <p:cNvGrpSpPr/>
        <p:nvPr/>
      </p:nvGrpSpPr>
      <p:grpSpPr>
        <a:xfrm>
          <a:off x="0" y="0"/>
          <a:ext cx="0" cy="0"/>
          <a:chOff x="0" y="0"/>
          <a:chExt cx="0" cy="0"/>
        </a:xfrm>
      </p:grpSpPr>
      <p:sp>
        <p:nvSpPr>
          <p:cNvPr id="2" name="Títol 1"/>
          <p:cNvSpPr>
            <a:spLocks noGrp="1"/>
          </p:cNvSpPr>
          <p:nvPr>
            <p:ph type="title"/>
          </p:nvPr>
        </p:nvSpPr>
        <p:spPr>
          <a:xfrm>
            <a:off x="1792288" y="4800600"/>
            <a:ext cx="5486400" cy="566738"/>
          </a:xfrm>
        </p:spPr>
        <p:txBody>
          <a:bodyPr anchor="b"/>
          <a:lstStyle>
            <a:lvl1pPr algn="l">
              <a:defRPr sz="2000" b="1"/>
            </a:lvl1pPr>
          </a:lstStyle>
          <a:p>
            <a:r>
              <a:rPr lang="ca-ES" smtClean="0"/>
              <a:t>Feu clic aquí per editar l'estil</a:t>
            </a:r>
            <a:endParaRPr lang="en-GB"/>
          </a:p>
        </p:txBody>
      </p:sp>
      <p:sp>
        <p:nvSpPr>
          <p:cNvPr id="3" name="Contenidor d'imat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Contenidor de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a-ES" smtClean="0"/>
              <a:t>Feu clic aquí per editar els estils de text</a:t>
            </a:r>
          </a:p>
        </p:txBody>
      </p:sp>
      <p:sp>
        <p:nvSpPr>
          <p:cNvPr id="5" name="Contenidor de data 4"/>
          <p:cNvSpPr>
            <a:spLocks noGrp="1"/>
          </p:cNvSpPr>
          <p:nvPr>
            <p:ph type="dt" sz="half" idx="10"/>
          </p:nvPr>
        </p:nvSpPr>
        <p:spPr/>
        <p:txBody>
          <a:bodyPr/>
          <a:lstStyle/>
          <a:p>
            <a:fld id="{0CB8A486-DDDD-4DD3-B57C-7150DF1C6019}" type="datetimeFigureOut">
              <a:rPr lang="en-GB" smtClean="0"/>
              <a:pPr/>
              <a:t>20/07/2015</a:t>
            </a:fld>
            <a:endParaRPr lang="en-GB"/>
          </a:p>
        </p:txBody>
      </p:sp>
      <p:sp>
        <p:nvSpPr>
          <p:cNvPr id="6" name="Contenidor de peu de pàgina 5"/>
          <p:cNvSpPr>
            <a:spLocks noGrp="1"/>
          </p:cNvSpPr>
          <p:nvPr>
            <p:ph type="ftr" sz="quarter" idx="11"/>
          </p:nvPr>
        </p:nvSpPr>
        <p:spPr/>
        <p:txBody>
          <a:bodyPr/>
          <a:lstStyle/>
          <a:p>
            <a:endParaRPr lang="en-GB"/>
          </a:p>
        </p:txBody>
      </p:sp>
      <p:sp>
        <p:nvSpPr>
          <p:cNvPr id="7" name="Contenidor de número de diapositiva 6"/>
          <p:cNvSpPr>
            <a:spLocks noGrp="1"/>
          </p:cNvSpPr>
          <p:nvPr>
            <p:ph type="sldNum" sz="quarter" idx="12"/>
          </p:nvPr>
        </p:nvSpPr>
        <p:spPr/>
        <p:txBody>
          <a:bodyPr/>
          <a:lstStyle/>
          <a:p>
            <a:fld id="{51FDC2A0-1A86-4C54-B14A-6A8689BF3042}"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ol i text vertical">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smtClean="0"/>
              <a:t>Feu clic aquí per editar l'estil</a:t>
            </a:r>
            <a:endParaRPr lang="en-GB"/>
          </a:p>
        </p:txBody>
      </p:sp>
      <p:sp>
        <p:nvSpPr>
          <p:cNvPr id="3" name="Contenidor de text vertical 2"/>
          <p:cNvSpPr>
            <a:spLocks noGrp="1"/>
          </p:cNvSpPr>
          <p:nvPr>
            <p:ph type="body" orient="vert" idx="1"/>
          </p:nvPr>
        </p:nvSpPr>
        <p:spPr/>
        <p:txBody>
          <a:bodyPr vert="eaVert"/>
          <a:lstStyle/>
          <a:p>
            <a:pPr lvl="0"/>
            <a:r>
              <a:rPr lang="ca-ES" smtClean="0"/>
              <a:t>Feu clic aquí per editar els estils de text</a:t>
            </a:r>
          </a:p>
          <a:p>
            <a:pPr lvl="1"/>
            <a:r>
              <a:rPr lang="ca-ES" smtClean="0"/>
              <a:t>Segon nivell</a:t>
            </a:r>
          </a:p>
          <a:p>
            <a:pPr lvl="2"/>
            <a:r>
              <a:rPr lang="ca-ES" smtClean="0"/>
              <a:t>Tercer nivell</a:t>
            </a:r>
          </a:p>
          <a:p>
            <a:pPr lvl="3"/>
            <a:r>
              <a:rPr lang="ca-ES" smtClean="0"/>
              <a:t>Quart nivell</a:t>
            </a:r>
          </a:p>
          <a:p>
            <a:pPr lvl="4"/>
            <a:r>
              <a:rPr lang="ca-ES" smtClean="0"/>
              <a:t>Cinquè nivell</a:t>
            </a:r>
            <a:endParaRPr lang="en-GB"/>
          </a:p>
        </p:txBody>
      </p:sp>
      <p:sp>
        <p:nvSpPr>
          <p:cNvPr id="4" name="Contenidor de data 3"/>
          <p:cNvSpPr>
            <a:spLocks noGrp="1"/>
          </p:cNvSpPr>
          <p:nvPr>
            <p:ph type="dt" sz="half" idx="10"/>
          </p:nvPr>
        </p:nvSpPr>
        <p:spPr/>
        <p:txBody>
          <a:bodyPr/>
          <a:lstStyle/>
          <a:p>
            <a:fld id="{0CB8A486-DDDD-4DD3-B57C-7150DF1C6019}" type="datetimeFigureOut">
              <a:rPr lang="en-GB" smtClean="0"/>
              <a:pPr/>
              <a:t>20/07/2015</a:t>
            </a:fld>
            <a:endParaRPr lang="en-GB"/>
          </a:p>
        </p:txBody>
      </p:sp>
      <p:sp>
        <p:nvSpPr>
          <p:cNvPr id="5" name="Contenidor de peu de pàgina 4"/>
          <p:cNvSpPr>
            <a:spLocks noGrp="1"/>
          </p:cNvSpPr>
          <p:nvPr>
            <p:ph type="ftr" sz="quarter" idx="11"/>
          </p:nvPr>
        </p:nvSpPr>
        <p:spPr/>
        <p:txBody>
          <a:bodyPr/>
          <a:lstStyle/>
          <a:p>
            <a:endParaRPr lang="en-GB"/>
          </a:p>
        </p:txBody>
      </p:sp>
      <p:sp>
        <p:nvSpPr>
          <p:cNvPr id="6" name="Contenidor de número de diapositiva 5"/>
          <p:cNvSpPr>
            <a:spLocks noGrp="1"/>
          </p:cNvSpPr>
          <p:nvPr>
            <p:ph type="sldNum" sz="quarter" idx="12"/>
          </p:nvPr>
        </p:nvSpPr>
        <p:spPr/>
        <p:txBody>
          <a:bodyPr/>
          <a:lstStyle/>
          <a:p>
            <a:fld id="{51FDC2A0-1A86-4C54-B14A-6A8689BF3042}"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ol vertical i text">
    <p:spTree>
      <p:nvGrpSpPr>
        <p:cNvPr id="1" name=""/>
        <p:cNvGrpSpPr/>
        <p:nvPr/>
      </p:nvGrpSpPr>
      <p:grpSpPr>
        <a:xfrm>
          <a:off x="0" y="0"/>
          <a:ext cx="0" cy="0"/>
          <a:chOff x="0" y="0"/>
          <a:chExt cx="0" cy="0"/>
        </a:xfrm>
      </p:grpSpPr>
      <p:sp>
        <p:nvSpPr>
          <p:cNvPr id="2" name="Títol vertical 1"/>
          <p:cNvSpPr>
            <a:spLocks noGrp="1"/>
          </p:cNvSpPr>
          <p:nvPr>
            <p:ph type="title" orient="vert"/>
          </p:nvPr>
        </p:nvSpPr>
        <p:spPr>
          <a:xfrm>
            <a:off x="6629400" y="274638"/>
            <a:ext cx="2057400" cy="5851525"/>
          </a:xfrm>
        </p:spPr>
        <p:txBody>
          <a:bodyPr vert="eaVert"/>
          <a:lstStyle/>
          <a:p>
            <a:r>
              <a:rPr lang="ca-ES" smtClean="0"/>
              <a:t>Feu clic aquí per editar l'estil</a:t>
            </a:r>
            <a:endParaRPr lang="en-GB"/>
          </a:p>
        </p:txBody>
      </p:sp>
      <p:sp>
        <p:nvSpPr>
          <p:cNvPr id="3" name="Contenidor de text vertical 2"/>
          <p:cNvSpPr>
            <a:spLocks noGrp="1"/>
          </p:cNvSpPr>
          <p:nvPr>
            <p:ph type="body" orient="vert" idx="1"/>
          </p:nvPr>
        </p:nvSpPr>
        <p:spPr>
          <a:xfrm>
            <a:off x="457200" y="274638"/>
            <a:ext cx="6019800" cy="5851525"/>
          </a:xfrm>
        </p:spPr>
        <p:txBody>
          <a:bodyPr vert="eaVert"/>
          <a:lstStyle/>
          <a:p>
            <a:pPr lvl="0"/>
            <a:r>
              <a:rPr lang="ca-ES" smtClean="0"/>
              <a:t>Feu clic aquí per editar els estils de text</a:t>
            </a:r>
          </a:p>
          <a:p>
            <a:pPr lvl="1"/>
            <a:r>
              <a:rPr lang="ca-ES" smtClean="0"/>
              <a:t>Segon nivell</a:t>
            </a:r>
          </a:p>
          <a:p>
            <a:pPr lvl="2"/>
            <a:r>
              <a:rPr lang="ca-ES" smtClean="0"/>
              <a:t>Tercer nivell</a:t>
            </a:r>
          </a:p>
          <a:p>
            <a:pPr lvl="3"/>
            <a:r>
              <a:rPr lang="ca-ES" smtClean="0"/>
              <a:t>Quart nivell</a:t>
            </a:r>
          </a:p>
          <a:p>
            <a:pPr lvl="4"/>
            <a:r>
              <a:rPr lang="ca-ES" smtClean="0"/>
              <a:t>Cinquè nivell</a:t>
            </a:r>
            <a:endParaRPr lang="en-GB"/>
          </a:p>
        </p:txBody>
      </p:sp>
      <p:sp>
        <p:nvSpPr>
          <p:cNvPr id="4" name="Contenidor de data 3"/>
          <p:cNvSpPr>
            <a:spLocks noGrp="1"/>
          </p:cNvSpPr>
          <p:nvPr>
            <p:ph type="dt" sz="half" idx="10"/>
          </p:nvPr>
        </p:nvSpPr>
        <p:spPr/>
        <p:txBody>
          <a:bodyPr/>
          <a:lstStyle/>
          <a:p>
            <a:fld id="{0CB8A486-DDDD-4DD3-B57C-7150DF1C6019}" type="datetimeFigureOut">
              <a:rPr lang="en-GB" smtClean="0"/>
              <a:pPr/>
              <a:t>20/07/2015</a:t>
            </a:fld>
            <a:endParaRPr lang="en-GB"/>
          </a:p>
        </p:txBody>
      </p:sp>
      <p:sp>
        <p:nvSpPr>
          <p:cNvPr id="5" name="Contenidor de peu de pàgina 4"/>
          <p:cNvSpPr>
            <a:spLocks noGrp="1"/>
          </p:cNvSpPr>
          <p:nvPr>
            <p:ph type="ftr" sz="quarter" idx="11"/>
          </p:nvPr>
        </p:nvSpPr>
        <p:spPr/>
        <p:txBody>
          <a:bodyPr/>
          <a:lstStyle/>
          <a:p>
            <a:endParaRPr lang="en-GB"/>
          </a:p>
        </p:txBody>
      </p:sp>
      <p:sp>
        <p:nvSpPr>
          <p:cNvPr id="6" name="Contenidor de número de diapositiva 5"/>
          <p:cNvSpPr>
            <a:spLocks noGrp="1"/>
          </p:cNvSpPr>
          <p:nvPr>
            <p:ph type="sldNum" sz="quarter" idx="12"/>
          </p:nvPr>
        </p:nvSpPr>
        <p:spPr/>
        <p:txBody>
          <a:bodyPr/>
          <a:lstStyle/>
          <a:p>
            <a:fld id="{51FDC2A0-1A86-4C54-B14A-6A8689BF3042}"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ontenidor de títo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ca-ES" smtClean="0"/>
              <a:t>Feu clic aquí per editar l'estil</a:t>
            </a:r>
            <a:endParaRPr lang="en-GB"/>
          </a:p>
        </p:txBody>
      </p:sp>
      <p:sp>
        <p:nvSpPr>
          <p:cNvPr id="3" name="Contenidor de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ca-ES" smtClean="0"/>
              <a:t>Feu clic aquí per editar els estils de text</a:t>
            </a:r>
          </a:p>
          <a:p>
            <a:pPr lvl="1"/>
            <a:r>
              <a:rPr lang="ca-ES" smtClean="0"/>
              <a:t>Segon nivell</a:t>
            </a:r>
          </a:p>
          <a:p>
            <a:pPr lvl="2"/>
            <a:r>
              <a:rPr lang="ca-ES" smtClean="0"/>
              <a:t>Tercer nivell</a:t>
            </a:r>
          </a:p>
          <a:p>
            <a:pPr lvl="3"/>
            <a:r>
              <a:rPr lang="ca-ES" smtClean="0"/>
              <a:t>Quart nivell</a:t>
            </a:r>
          </a:p>
          <a:p>
            <a:pPr lvl="4"/>
            <a:r>
              <a:rPr lang="ca-ES" smtClean="0"/>
              <a:t>Cinquè nivell</a:t>
            </a:r>
            <a:endParaRPr lang="en-GB"/>
          </a:p>
        </p:txBody>
      </p:sp>
      <p:sp>
        <p:nvSpPr>
          <p:cNvPr id="4" name="Contenidor de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B8A486-DDDD-4DD3-B57C-7150DF1C6019}" type="datetimeFigureOut">
              <a:rPr lang="en-GB" smtClean="0"/>
              <a:pPr/>
              <a:t>20/07/2015</a:t>
            </a:fld>
            <a:endParaRPr lang="en-GB"/>
          </a:p>
        </p:txBody>
      </p:sp>
      <p:sp>
        <p:nvSpPr>
          <p:cNvPr id="5" name="Contenidor de peu de pà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Conteni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FDC2A0-1A86-4C54-B14A-6A8689BF3042}"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png"/><Relationship Id="rId7" Type="http://schemas.openxmlformats.org/officeDocument/2006/relationships/image" Target="../media/image21.wmf"/><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wmf"/><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notesSlide" Target="../notesSlides/notesSlide7.xml"/><Relationship Id="rId7"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26.jpeg"/><Relationship Id="rId4" Type="http://schemas.openxmlformats.org/officeDocument/2006/relationships/image" Target="../media/image25.png"/><Relationship Id="rId9" Type="http://schemas.openxmlformats.org/officeDocument/2006/relationships/image" Target="../media/image28.jpe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3.png"/><Relationship Id="rId7" Type="http://schemas.openxmlformats.org/officeDocument/2006/relationships/image" Target="../media/image37.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jpeg"/><Relationship Id="rId4" Type="http://schemas.openxmlformats.org/officeDocument/2006/relationships/image" Target="../media/image34.jpeg"/></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2.tiff"/><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15.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49.png"/><Relationship Id="rId2" Type="http://schemas.openxmlformats.org/officeDocument/2006/relationships/slideLayout" Target="../slideLayouts/slideLayout2.xml"/><Relationship Id="rId1" Type="http://schemas.openxmlformats.org/officeDocument/2006/relationships/video" Target="file:///F:\Ester\articles\congressos\Eos2009\Series012_Merged001_video.avi" TargetMode="External"/><Relationship Id="rId6" Type="http://schemas.openxmlformats.org/officeDocument/2006/relationships/image" Target="../media/image48.wmf"/><Relationship Id="rId5" Type="http://schemas.openxmlformats.org/officeDocument/2006/relationships/image" Target="../media/image47.wmf"/><Relationship Id="rId4" Type="http://schemas.openxmlformats.org/officeDocument/2006/relationships/image" Target="../media/image46.jpeg"/></Relationships>
</file>

<file path=ppt/slides/_rels/slide1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52.png"/><Relationship Id="rId4" Type="http://schemas.openxmlformats.org/officeDocument/2006/relationships/image" Target="../media/image51.wmf"/></Relationships>
</file>

<file path=ppt/slides/_rels/slide1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1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2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23.xml.rels><?xml version="1.0" encoding="UTF-8" standalone="yes"?>
<Relationships xmlns="http://schemas.openxmlformats.org/package/2006/relationships"><Relationship Id="rId3" Type="http://schemas.openxmlformats.org/officeDocument/2006/relationships/image" Target="../media/image65.tiff"/><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67.png"/><Relationship Id="rId4" Type="http://schemas.openxmlformats.org/officeDocument/2006/relationships/image" Target="../media/image66.png"/></Relationships>
</file>

<file path=ppt/slides/_rels/slide2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71.png"/><Relationship Id="rId5" Type="http://schemas.openxmlformats.org/officeDocument/2006/relationships/image" Target="../media/image70.jpeg"/><Relationship Id="rId4" Type="http://schemas.openxmlformats.org/officeDocument/2006/relationships/image" Target="../media/image69.png"/></Relationships>
</file>

<file path=ppt/slides/_rels/slide2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73.png"/></Relationships>
</file>

<file path=ppt/slides/_rels/slide2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2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78.png"/></Relationships>
</file>

<file path=ppt/slides/_rels/slide29.xml.rels><?xml version="1.0" encoding="UTF-8" standalone="yes"?>
<Relationships xmlns="http://schemas.openxmlformats.org/package/2006/relationships"><Relationship Id="rId3" Type="http://schemas.openxmlformats.org/officeDocument/2006/relationships/image" Target="../media/image79.tif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82.png"/><Relationship Id="rId7" Type="http://schemas.openxmlformats.org/officeDocument/2006/relationships/image" Target="../media/image86.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33.xml.rels><?xml version="1.0" encoding="UTF-8" standalone="yes"?>
<Relationships xmlns="http://schemas.openxmlformats.org/package/2006/relationships"><Relationship Id="rId3" Type="http://schemas.openxmlformats.org/officeDocument/2006/relationships/image" Target="../media/image87.tiff"/><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89.tiff"/><Relationship Id="rId4" Type="http://schemas.openxmlformats.org/officeDocument/2006/relationships/image" Target="../media/image88.jpeg"/></Relationships>
</file>

<file path=ppt/slides/_rels/slide34.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92.png"/></Relationships>
</file>

<file path=ppt/slides/_rels/slide3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93.jpeg"/><Relationship Id="rId7" Type="http://schemas.openxmlformats.org/officeDocument/2006/relationships/image" Target="../media/image97.jpeg"/><Relationship Id="rId12" Type="http://schemas.openxmlformats.org/officeDocument/2006/relationships/image" Target="../media/image101.pn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96.png"/><Relationship Id="rId11" Type="http://schemas.openxmlformats.org/officeDocument/2006/relationships/image" Target="../media/image100.png"/><Relationship Id="rId5" Type="http://schemas.openxmlformats.org/officeDocument/2006/relationships/image" Target="../media/image95.png"/><Relationship Id="rId10" Type="http://schemas.openxmlformats.org/officeDocument/2006/relationships/image" Target="../media/image99.jpeg"/><Relationship Id="rId4" Type="http://schemas.openxmlformats.org/officeDocument/2006/relationships/image" Target="../media/image94.jpeg"/><Relationship Id="rId9" Type="http://schemas.openxmlformats.org/officeDocument/2006/relationships/image" Target="../media/image9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3" cstate="print">
            <a:lum bright="17000" contrast="31000"/>
          </a:blip>
          <a:srcRect l="15941" r="9925"/>
          <a:stretch>
            <a:fillRect/>
          </a:stretch>
        </p:blipFill>
        <p:spPr bwMode="auto">
          <a:xfrm>
            <a:off x="0" y="0"/>
            <a:ext cx="5076056" cy="2116491"/>
          </a:xfrm>
          <a:prstGeom prst="rect">
            <a:avLst/>
          </a:prstGeom>
          <a:noFill/>
          <a:ln w="9525">
            <a:noFill/>
            <a:miter lim="800000"/>
            <a:headEnd/>
            <a:tailEnd/>
          </a:ln>
        </p:spPr>
      </p:pic>
      <p:pic>
        <p:nvPicPr>
          <p:cNvPr id="9" name="Imatge 8" descr="skyline.jpg"/>
          <p:cNvPicPr>
            <a:picLocks noChangeAspect="1"/>
          </p:cNvPicPr>
          <p:nvPr/>
        </p:nvPicPr>
        <p:blipFill>
          <a:blip r:embed="rId4" cstate="print">
            <a:lum bright="13000"/>
          </a:blip>
          <a:srcRect l="-17045" r="-3232"/>
          <a:stretch>
            <a:fillRect/>
          </a:stretch>
        </p:blipFill>
        <p:spPr>
          <a:xfrm>
            <a:off x="-1404663" y="2832635"/>
            <a:ext cx="10689104" cy="4196765"/>
          </a:xfrm>
          <a:prstGeom prst="rect">
            <a:avLst/>
          </a:prstGeom>
        </p:spPr>
      </p:pic>
      <p:sp>
        <p:nvSpPr>
          <p:cNvPr id="9225" name="Text Box 9"/>
          <p:cNvSpPr txBox="1">
            <a:spLocks noChangeArrowheads="1"/>
          </p:cNvSpPr>
          <p:nvPr/>
        </p:nvSpPr>
        <p:spPr bwMode="auto">
          <a:xfrm>
            <a:off x="1259632" y="2348880"/>
            <a:ext cx="7128792" cy="1077218"/>
          </a:xfrm>
          <a:prstGeom prst="rect">
            <a:avLst/>
          </a:prstGeom>
          <a:noFill/>
          <a:ln w="9525">
            <a:noFill/>
            <a:miter lim="800000"/>
            <a:headEnd/>
            <a:tailEnd/>
          </a:ln>
          <a:effectLst/>
        </p:spPr>
        <p:txBody>
          <a:bodyPr wrap="square">
            <a:spAutoFit/>
          </a:bodyPr>
          <a:lstStyle/>
          <a:p>
            <a:pPr algn="ctr">
              <a:defRPr/>
            </a:pPr>
            <a:r>
              <a:rPr lang="en-GB" sz="3200" dirty="0" smtClean="0"/>
              <a:t>Human </a:t>
            </a:r>
            <a:r>
              <a:rPr lang="en-GB" sz="3200" dirty="0" err="1" smtClean="0"/>
              <a:t>secretory</a:t>
            </a:r>
            <a:r>
              <a:rPr lang="en-GB" sz="3200" dirty="0" smtClean="0"/>
              <a:t> </a:t>
            </a:r>
            <a:r>
              <a:rPr lang="en-GB" sz="3200" dirty="0" err="1" smtClean="0"/>
              <a:t>RNases</a:t>
            </a:r>
            <a:r>
              <a:rPr lang="en-GB" sz="3200" dirty="0" smtClean="0"/>
              <a:t> as multifaceted antimicrobial proteins</a:t>
            </a:r>
            <a:r>
              <a:rPr lang="en-GB" sz="3200" b="1" dirty="0" smtClean="0"/>
              <a:t> </a:t>
            </a:r>
            <a:endParaRPr lang="es-ES" sz="3200" b="1" dirty="0">
              <a:solidFill>
                <a:srgbClr val="FFFF66"/>
              </a:solidFill>
              <a:latin typeface="Lucida Sans" pitchFamily="34" charset="0"/>
              <a:cs typeface="Lucida Sans Typewriter" pitchFamily="33" charset="0"/>
            </a:endParaRPr>
          </a:p>
        </p:txBody>
      </p:sp>
      <p:sp>
        <p:nvSpPr>
          <p:cNvPr id="9226" name="Text Box 10"/>
          <p:cNvSpPr txBox="1">
            <a:spLocks noChangeArrowheads="1"/>
          </p:cNvSpPr>
          <p:nvPr/>
        </p:nvSpPr>
        <p:spPr bwMode="auto">
          <a:xfrm>
            <a:off x="3779912" y="3543399"/>
            <a:ext cx="1800200" cy="461665"/>
          </a:xfrm>
          <a:prstGeom prst="rect">
            <a:avLst/>
          </a:prstGeom>
          <a:noFill/>
          <a:ln w="9525">
            <a:noFill/>
            <a:miter lim="800000"/>
            <a:headEnd/>
            <a:tailEnd/>
          </a:ln>
          <a:effectLst/>
        </p:spPr>
        <p:txBody>
          <a:bodyPr wrap="square">
            <a:spAutoFit/>
          </a:bodyPr>
          <a:lstStyle/>
          <a:p>
            <a:pPr>
              <a:defRPr/>
            </a:pPr>
            <a:r>
              <a:rPr lang="ca-ES" sz="2400" dirty="0">
                <a:solidFill>
                  <a:schemeClr val="tx1">
                    <a:lumMod val="65000"/>
                    <a:lumOff val="35000"/>
                  </a:schemeClr>
                </a:solidFill>
                <a:effectLst>
                  <a:outerShdw blurRad="38100" dist="38100" dir="2700000" algn="tl">
                    <a:srgbClr val="C0C0C0"/>
                  </a:outerShdw>
                </a:effectLst>
              </a:rPr>
              <a:t>Ester Boix</a:t>
            </a:r>
            <a:endParaRPr lang="es-ES" sz="2400" dirty="0">
              <a:solidFill>
                <a:schemeClr val="tx1">
                  <a:lumMod val="65000"/>
                  <a:lumOff val="35000"/>
                </a:schemeClr>
              </a:solidFill>
              <a:effectLst>
                <a:outerShdw blurRad="38100" dist="38100" dir="2700000" algn="tl">
                  <a:srgbClr val="C0C0C0"/>
                </a:outerShdw>
              </a:effectLst>
            </a:endParaRPr>
          </a:p>
        </p:txBody>
      </p:sp>
      <p:pic>
        <p:nvPicPr>
          <p:cNvPr id="8" name="Picture 8" descr="1-uab-logo"/>
          <p:cNvPicPr>
            <a:picLocks noChangeAspect="1" noChangeArrowheads="1"/>
          </p:cNvPicPr>
          <p:nvPr/>
        </p:nvPicPr>
        <p:blipFill>
          <a:blip r:embed="rId5" cstate="print"/>
          <a:srcRect/>
          <a:stretch>
            <a:fillRect/>
          </a:stretch>
        </p:blipFill>
        <p:spPr bwMode="auto">
          <a:xfrm>
            <a:off x="107504" y="5805264"/>
            <a:ext cx="4932040" cy="784841"/>
          </a:xfrm>
          <a:prstGeom prst="rect">
            <a:avLst/>
          </a:prstGeom>
          <a:noFill/>
          <a:ln w="9525">
            <a:noFill/>
            <a:miter lim="800000"/>
            <a:headEnd/>
            <a:tailEnd/>
          </a:ln>
        </p:spPr>
      </p:pic>
      <p:pic>
        <p:nvPicPr>
          <p:cNvPr id="14337" name="Picture 1"/>
          <p:cNvPicPr>
            <a:picLocks noChangeAspect="1" noChangeArrowheads="1"/>
          </p:cNvPicPr>
          <p:nvPr/>
        </p:nvPicPr>
        <p:blipFill>
          <a:blip r:embed="rId6" cstate="print"/>
          <a:srcRect/>
          <a:stretch>
            <a:fillRect/>
          </a:stretch>
        </p:blipFill>
        <p:spPr bwMode="auto">
          <a:xfrm>
            <a:off x="5076056" y="0"/>
            <a:ext cx="4067944" cy="2118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ol 1"/>
          <p:cNvSpPr txBox="1">
            <a:spLocks/>
          </p:cNvSpPr>
          <p:nvPr/>
        </p:nvSpPr>
        <p:spPr>
          <a:xfrm>
            <a:off x="539552" y="-243408"/>
            <a:ext cx="8229600" cy="1143000"/>
          </a:xfrm>
          <a:prstGeom prst="rect">
            <a:avLst/>
          </a:prstGeom>
        </p:spPr>
        <p:txBody>
          <a:bodyPr>
            <a:normAutofit fontScale="90000" lnSpcReduction="20000"/>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4400" b="0" i="0" u="none" strike="noStrike" kern="0" cap="none" spc="0" normalizeH="0" baseline="0" noProof="0" dirty="0" smtClean="0">
                <a:ln>
                  <a:noFill/>
                </a:ln>
                <a:solidFill>
                  <a:srgbClr val="800000"/>
                </a:solidFill>
                <a:effectLst/>
                <a:uLnTx/>
                <a:uFillTx/>
                <a:latin typeface="+mj-lt"/>
                <a:ea typeface="+mj-ea"/>
                <a:cs typeface="+mj-cs"/>
              </a:rPr>
              <a:t/>
            </a:r>
            <a:br>
              <a:rPr kumimoji="0" lang="es-ES" sz="4400" b="0" i="0" u="none" strike="noStrike" kern="0" cap="none" spc="0" normalizeH="0" baseline="0" noProof="0" dirty="0" smtClean="0">
                <a:ln>
                  <a:noFill/>
                </a:ln>
                <a:solidFill>
                  <a:srgbClr val="800000"/>
                </a:solidFill>
                <a:effectLst/>
                <a:uLnTx/>
                <a:uFillTx/>
                <a:latin typeface="+mj-lt"/>
                <a:ea typeface="+mj-ea"/>
                <a:cs typeface="+mj-cs"/>
              </a:rPr>
            </a:br>
            <a:r>
              <a:rPr kumimoji="0" lang="es-ES" sz="4400" b="0" i="0" u="none" strike="noStrike" kern="0" cap="none" spc="0" normalizeH="0" baseline="0" noProof="0" dirty="0" err="1" smtClean="0">
                <a:ln>
                  <a:noFill/>
                </a:ln>
                <a:solidFill>
                  <a:srgbClr val="414141"/>
                </a:solidFill>
                <a:effectLst/>
                <a:uLnTx/>
                <a:uFillTx/>
                <a:latin typeface="+mj-lt"/>
                <a:ea typeface="+mj-ea"/>
                <a:cs typeface="+mj-cs"/>
              </a:rPr>
              <a:t>Human</a:t>
            </a:r>
            <a:r>
              <a:rPr kumimoji="0" lang="es-ES" sz="4400" b="0" i="0" u="none" strike="noStrike" kern="0" cap="none" spc="0" normalizeH="0" baseline="0" noProof="0" dirty="0" smtClean="0">
                <a:ln>
                  <a:noFill/>
                </a:ln>
                <a:solidFill>
                  <a:srgbClr val="414141"/>
                </a:solidFill>
                <a:effectLst/>
                <a:uLnTx/>
                <a:uFillTx/>
                <a:latin typeface="+mj-lt"/>
                <a:ea typeface="+mj-ea"/>
                <a:cs typeface="+mj-cs"/>
              </a:rPr>
              <a:t> </a:t>
            </a:r>
            <a:r>
              <a:rPr kumimoji="0" lang="es-ES" sz="4400" b="0" i="0" u="none" strike="noStrike" kern="0" cap="none" spc="0" normalizeH="0" baseline="0" noProof="0" dirty="0" err="1" smtClean="0">
                <a:ln>
                  <a:noFill/>
                </a:ln>
                <a:solidFill>
                  <a:srgbClr val="414141"/>
                </a:solidFill>
                <a:effectLst/>
                <a:uLnTx/>
                <a:uFillTx/>
                <a:latin typeface="+mj-lt"/>
                <a:ea typeface="+mj-ea"/>
                <a:cs typeface="+mj-cs"/>
              </a:rPr>
              <a:t>secretory</a:t>
            </a:r>
            <a:r>
              <a:rPr kumimoji="0" lang="es-ES" sz="4400" b="0" i="0" u="none" strike="noStrike" kern="0" cap="none" spc="0" normalizeH="0" baseline="0" noProof="0" dirty="0" smtClean="0">
                <a:ln>
                  <a:noFill/>
                </a:ln>
                <a:solidFill>
                  <a:srgbClr val="414141"/>
                </a:solidFill>
                <a:effectLst/>
                <a:uLnTx/>
                <a:uFillTx/>
                <a:latin typeface="+mj-lt"/>
                <a:ea typeface="+mj-ea"/>
                <a:cs typeface="+mj-cs"/>
              </a:rPr>
              <a:t> </a:t>
            </a:r>
            <a:r>
              <a:rPr kumimoji="0" lang="es-ES" sz="4400" b="0" i="0" u="none" strike="noStrike" kern="0" cap="none" spc="0" normalizeH="0" baseline="0" noProof="0" dirty="0" err="1" smtClean="0">
                <a:ln>
                  <a:noFill/>
                </a:ln>
                <a:solidFill>
                  <a:srgbClr val="414141"/>
                </a:solidFill>
                <a:effectLst/>
                <a:uLnTx/>
                <a:uFillTx/>
                <a:latin typeface="+mj-lt"/>
                <a:ea typeface="+mj-ea"/>
                <a:cs typeface="+mj-cs"/>
              </a:rPr>
              <a:t>RNases</a:t>
            </a:r>
            <a:endParaRPr kumimoji="0" lang="en-GB" sz="4400" b="0" i="0" u="none" strike="noStrike" kern="0" cap="none" spc="0" normalizeH="0" baseline="0" noProof="0" dirty="0">
              <a:ln>
                <a:noFill/>
              </a:ln>
              <a:solidFill>
                <a:srgbClr val="414141"/>
              </a:solidFill>
              <a:effectLst/>
              <a:uLnTx/>
              <a:uFillTx/>
              <a:latin typeface="+mj-lt"/>
              <a:ea typeface="+mj-ea"/>
              <a:cs typeface="+mj-cs"/>
            </a:endParaRPr>
          </a:p>
        </p:txBody>
      </p:sp>
      <p:pic>
        <p:nvPicPr>
          <p:cNvPr id="6" name="Picture 3" descr="RNase7"/>
          <p:cNvPicPr>
            <a:picLocks noChangeAspect="1" noChangeArrowheads="1"/>
          </p:cNvPicPr>
          <p:nvPr/>
        </p:nvPicPr>
        <p:blipFill>
          <a:blip r:embed="rId3" cstate="print"/>
          <a:srcRect l="4414" r="20959" b="50000"/>
          <a:stretch>
            <a:fillRect/>
          </a:stretch>
        </p:blipFill>
        <p:spPr bwMode="auto">
          <a:xfrm>
            <a:off x="395536" y="4005064"/>
            <a:ext cx="3822858" cy="2420888"/>
          </a:xfrm>
          <a:prstGeom prst="rect">
            <a:avLst/>
          </a:prstGeom>
          <a:noFill/>
          <a:ln w="9525">
            <a:noFill/>
            <a:miter lim="800000"/>
            <a:headEnd/>
            <a:tailEnd/>
          </a:ln>
        </p:spPr>
      </p:pic>
      <p:pic>
        <p:nvPicPr>
          <p:cNvPr id="12289" name="Picture 1"/>
          <p:cNvPicPr>
            <a:picLocks noChangeAspect="1" noChangeArrowheads="1"/>
          </p:cNvPicPr>
          <p:nvPr/>
        </p:nvPicPr>
        <p:blipFill>
          <a:blip r:embed="rId4" cstate="print"/>
          <a:srcRect/>
          <a:stretch>
            <a:fillRect/>
          </a:stretch>
        </p:blipFill>
        <p:spPr bwMode="auto">
          <a:xfrm>
            <a:off x="4355976" y="4149080"/>
            <a:ext cx="4752528" cy="2076190"/>
          </a:xfrm>
          <a:prstGeom prst="rect">
            <a:avLst/>
          </a:prstGeom>
          <a:noFill/>
          <a:ln w="9525">
            <a:noFill/>
            <a:miter lim="800000"/>
            <a:headEnd/>
            <a:tailEnd/>
          </a:ln>
        </p:spPr>
      </p:pic>
      <p:sp>
        <p:nvSpPr>
          <p:cNvPr id="7" name="QuadreDeText 6"/>
          <p:cNvSpPr txBox="1"/>
          <p:nvPr/>
        </p:nvSpPr>
        <p:spPr>
          <a:xfrm>
            <a:off x="4499992" y="6381328"/>
            <a:ext cx="1794594" cy="338554"/>
          </a:xfrm>
          <a:prstGeom prst="rect">
            <a:avLst/>
          </a:prstGeom>
          <a:noFill/>
        </p:spPr>
        <p:txBody>
          <a:bodyPr wrap="none" rtlCol="0">
            <a:spAutoFit/>
          </a:bodyPr>
          <a:lstStyle/>
          <a:p>
            <a:r>
              <a:rPr lang="es-ES" sz="1600" dirty="0" err="1" smtClean="0"/>
              <a:t>Boix</a:t>
            </a:r>
            <a:r>
              <a:rPr lang="es-ES" sz="1600" dirty="0" smtClean="0"/>
              <a:t> et al</a:t>
            </a:r>
            <a:r>
              <a:rPr lang="es-ES" sz="1600" i="1" dirty="0" smtClean="0"/>
              <a:t>. JBC </a:t>
            </a:r>
            <a:r>
              <a:rPr lang="es-ES" sz="1600" dirty="0" smtClean="0"/>
              <a:t>1999</a:t>
            </a:r>
            <a:endParaRPr lang="en-GB" sz="1600" dirty="0"/>
          </a:p>
        </p:txBody>
      </p:sp>
      <p:sp>
        <p:nvSpPr>
          <p:cNvPr id="8" name="QuadreDeText 7"/>
          <p:cNvSpPr txBox="1"/>
          <p:nvPr/>
        </p:nvSpPr>
        <p:spPr>
          <a:xfrm>
            <a:off x="611560" y="6381328"/>
            <a:ext cx="2108782" cy="338554"/>
          </a:xfrm>
          <a:prstGeom prst="rect">
            <a:avLst/>
          </a:prstGeom>
          <a:noFill/>
        </p:spPr>
        <p:txBody>
          <a:bodyPr wrap="none" rtlCol="0">
            <a:spAutoFit/>
          </a:bodyPr>
          <a:lstStyle/>
          <a:p>
            <a:r>
              <a:rPr lang="es-ES" sz="1600" dirty="0" smtClean="0"/>
              <a:t>Zhang et al</a:t>
            </a:r>
            <a:r>
              <a:rPr lang="es-ES" sz="1600" i="1" dirty="0" smtClean="0"/>
              <a:t>. PNAS </a:t>
            </a:r>
            <a:r>
              <a:rPr lang="es-ES" sz="1600" dirty="0" smtClean="0"/>
              <a:t>2002</a:t>
            </a:r>
            <a:endParaRPr lang="en-GB" sz="1600" dirty="0"/>
          </a:p>
        </p:txBody>
      </p:sp>
      <p:pic>
        <p:nvPicPr>
          <p:cNvPr id="20" name="Imatge 19" descr="eosinophil.jpg"/>
          <p:cNvPicPr>
            <a:picLocks noChangeAspect="1"/>
          </p:cNvPicPr>
          <p:nvPr/>
        </p:nvPicPr>
        <p:blipFill>
          <a:blip r:embed="rId5" cstate="print"/>
          <a:stretch>
            <a:fillRect/>
          </a:stretch>
        </p:blipFill>
        <p:spPr>
          <a:xfrm>
            <a:off x="107504" y="1357621"/>
            <a:ext cx="3744416" cy="2071379"/>
          </a:xfrm>
          <a:prstGeom prst="rect">
            <a:avLst/>
          </a:prstGeom>
        </p:spPr>
      </p:pic>
      <p:grpSp>
        <p:nvGrpSpPr>
          <p:cNvPr id="11" name="Agrupa 10"/>
          <p:cNvGrpSpPr/>
          <p:nvPr/>
        </p:nvGrpSpPr>
        <p:grpSpPr>
          <a:xfrm>
            <a:off x="4283968" y="1412776"/>
            <a:ext cx="4536504" cy="2160240"/>
            <a:chOff x="4283968" y="1412776"/>
            <a:chExt cx="4536504" cy="2160240"/>
          </a:xfrm>
        </p:grpSpPr>
        <p:pic>
          <p:nvPicPr>
            <p:cNvPr id="9" name="Imatge 8" descr="Mecanisme eosinofil i monocit.png"/>
            <p:cNvPicPr>
              <a:picLocks noChangeAspect="1"/>
            </p:cNvPicPr>
            <p:nvPr/>
          </p:nvPicPr>
          <p:blipFill>
            <a:blip r:embed="rId6" cstate="print"/>
            <a:srcRect l="52692" r="-6234" b="59547"/>
            <a:stretch>
              <a:fillRect/>
            </a:stretch>
          </p:blipFill>
          <p:spPr>
            <a:xfrm>
              <a:off x="4283968" y="1412776"/>
              <a:ext cx="4536504" cy="2030626"/>
            </a:xfrm>
            <a:prstGeom prst="rect">
              <a:avLst/>
            </a:prstGeom>
          </p:spPr>
        </p:pic>
        <p:sp>
          <p:nvSpPr>
            <p:cNvPr id="10" name="Rectangle 9"/>
            <p:cNvSpPr/>
            <p:nvPr/>
          </p:nvSpPr>
          <p:spPr>
            <a:xfrm>
              <a:off x="6300192" y="3140968"/>
              <a:ext cx="2016224" cy="43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4" descr="RNasa_1963_Página_2"/>
          <p:cNvPicPr>
            <a:picLocks noChangeAspect="1" noChangeArrowheads="1"/>
          </p:cNvPicPr>
          <p:nvPr/>
        </p:nvPicPr>
        <p:blipFill>
          <a:blip r:embed="rId3" cstate="print"/>
          <a:srcRect l="16794" t="5748" r="17099" b="66238"/>
          <a:stretch>
            <a:fillRect/>
          </a:stretch>
        </p:blipFill>
        <p:spPr bwMode="auto">
          <a:xfrm>
            <a:off x="4860032" y="3933056"/>
            <a:ext cx="3834956" cy="2232248"/>
          </a:xfrm>
          <a:prstGeom prst="rect">
            <a:avLst/>
          </a:prstGeom>
          <a:noFill/>
          <a:ln w="9525">
            <a:noFill/>
            <a:miter lim="800000"/>
            <a:headEnd/>
            <a:tailEnd/>
          </a:ln>
        </p:spPr>
      </p:pic>
      <p:pic>
        <p:nvPicPr>
          <p:cNvPr id="6147" name="Picture 6" descr="Anfinsen_1973_nobel_lecture_Página_03"/>
          <p:cNvPicPr>
            <a:picLocks noChangeAspect="1" noChangeArrowheads="1"/>
          </p:cNvPicPr>
          <p:nvPr/>
        </p:nvPicPr>
        <p:blipFill>
          <a:blip r:embed="rId4" cstate="print"/>
          <a:srcRect l="32521" t="2847" r="25157" b="67894"/>
          <a:stretch>
            <a:fillRect/>
          </a:stretch>
        </p:blipFill>
        <p:spPr bwMode="auto">
          <a:xfrm>
            <a:off x="1043608" y="4118427"/>
            <a:ext cx="2376264" cy="2118885"/>
          </a:xfrm>
          <a:prstGeom prst="rect">
            <a:avLst/>
          </a:prstGeom>
          <a:noFill/>
          <a:ln w="9525">
            <a:noFill/>
            <a:miter lim="800000"/>
            <a:headEnd/>
            <a:tailEnd/>
          </a:ln>
        </p:spPr>
      </p:pic>
      <p:sp>
        <p:nvSpPr>
          <p:cNvPr id="6148" name="Text Box 7"/>
          <p:cNvSpPr txBox="1">
            <a:spLocks noChangeArrowheads="1"/>
          </p:cNvSpPr>
          <p:nvPr/>
        </p:nvSpPr>
        <p:spPr bwMode="auto">
          <a:xfrm>
            <a:off x="611560" y="6237312"/>
            <a:ext cx="3498850" cy="366713"/>
          </a:xfrm>
          <a:prstGeom prst="rect">
            <a:avLst/>
          </a:prstGeom>
          <a:noFill/>
          <a:ln w="9525">
            <a:noFill/>
            <a:miter lim="800000"/>
            <a:headEnd/>
            <a:tailEnd/>
          </a:ln>
        </p:spPr>
        <p:txBody>
          <a:bodyPr wrap="none">
            <a:spAutoFit/>
          </a:bodyPr>
          <a:lstStyle/>
          <a:p>
            <a:r>
              <a:rPr lang="ca-ES" sz="1400" dirty="0"/>
              <a:t>Christian </a:t>
            </a:r>
            <a:r>
              <a:rPr lang="ca-ES" sz="1400" dirty="0" err="1"/>
              <a:t>Anfinsen</a:t>
            </a:r>
            <a:r>
              <a:rPr lang="ca-ES" sz="1400" dirty="0"/>
              <a:t>. Nobel </a:t>
            </a:r>
            <a:r>
              <a:rPr lang="ca-ES" sz="1400" dirty="0" err="1"/>
              <a:t>Lecture</a:t>
            </a:r>
            <a:r>
              <a:rPr lang="ca-ES" sz="1400" dirty="0"/>
              <a:t> (1972).</a:t>
            </a:r>
            <a:r>
              <a:rPr lang="ca-ES" dirty="0"/>
              <a:t> </a:t>
            </a:r>
            <a:endParaRPr lang="es-ES" dirty="0"/>
          </a:p>
        </p:txBody>
      </p:sp>
      <p:sp>
        <p:nvSpPr>
          <p:cNvPr id="12" name="Títol 1"/>
          <p:cNvSpPr txBox="1">
            <a:spLocks/>
          </p:cNvSpPr>
          <p:nvPr/>
        </p:nvSpPr>
        <p:spPr>
          <a:xfrm>
            <a:off x="395536" y="404664"/>
            <a:ext cx="8229600" cy="792088"/>
          </a:xfrm>
          <a:prstGeom prst="rect">
            <a:avLst/>
          </a:prstGeom>
        </p:spPr>
        <p:txBody>
          <a:bodyPr>
            <a:normAutofit fontScale="25000" lnSpcReduction="20000"/>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16000" b="0" i="0" u="none" strike="noStrike" kern="0" cap="none" spc="0" normalizeH="0" baseline="0" noProof="0" dirty="0" err="1" smtClean="0">
                <a:ln>
                  <a:noFill/>
                </a:ln>
                <a:solidFill>
                  <a:schemeClr val="tx1">
                    <a:lumMod val="50000"/>
                    <a:lumOff val="50000"/>
                  </a:schemeClr>
                </a:solidFill>
                <a:effectLst/>
                <a:uLnTx/>
                <a:uFillTx/>
                <a:latin typeface="Calibri" pitchFamily="34" charset="0"/>
                <a:ea typeface="+mj-ea"/>
                <a:cs typeface="Calibri" pitchFamily="34" charset="0"/>
              </a:rPr>
              <a:t>RNase</a:t>
            </a:r>
            <a:r>
              <a:rPr kumimoji="0" lang="es-ES" sz="16000" b="0" i="0" u="none" strike="noStrike" kern="0" cap="none" spc="0" normalizeH="0" baseline="0" noProof="0" dirty="0" smtClean="0">
                <a:ln>
                  <a:noFill/>
                </a:ln>
                <a:solidFill>
                  <a:schemeClr val="tx1">
                    <a:lumMod val="50000"/>
                    <a:lumOff val="50000"/>
                  </a:schemeClr>
                </a:solidFill>
                <a:effectLst/>
                <a:uLnTx/>
                <a:uFillTx/>
                <a:latin typeface="Calibri" pitchFamily="34" charset="0"/>
                <a:ea typeface="+mj-ea"/>
                <a:cs typeface="Calibri" pitchFamily="34" charset="0"/>
              </a:rPr>
              <a:t> A, </a:t>
            </a:r>
            <a:r>
              <a:rPr kumimoji="0" lang="es-ES" sz="16000" b="0" i="0" u="none" strike="noStrike" kern="0" cap="none" spc="0" normalizeH="0" baseline="0" noProof="0" dirty="0" err="1" smtClean="0">
                <a:ln>
                  <a:noFill/>
                </a:ln>
                <a:solidFill>
                  <a:schemeClr val="tx1">
                    <a:lumMod val="50000"/>
                    <a:lumOff val="50000"/>
                  </a:schemeClr>
                </a:solidFill>
                <a:effectLst/>
                <a:uLnTx/>
                <a:uFillTx/>
                <a:latin typeface="Calibri" pitchFamily="34" charset="0"/>
                <a:ea typeface="+mj-ea"/>
                <a:cs typeface="Calibri" pitchFamily="34" charset="0"/>
              </a:rPr>
              <a:t>the</a:t>
            </a:r>
            <a:r>
              <a:rPr kumimoji="0" lang="es-ES" sz="16000" b="0" i="0" u="none" strike="noStrike" kern="0" cap="none" spc="0" normalizeH="0" baseline="0" noProof="0" dirty="0" smtClean="0">
                <a:ln>
                  <a:noFill/>
                </a:ln>
                <a:solidFill>
                  <a:schemeClr val="tx1">
                    <a:lumMod val="50000"/>
                    <a:lumOff val="50000"/>
                  </a:schemeClr>
                </a:solidFill>
                <a:effectLst/>
                <a:uLnTx/>
                <a:uFillTx/>
                <a:latin typeface="Calibri" pitchFamily="34" charset="0"/>
                <a:ea typeface="+mj-ea"/>
                <a:cs typeface="Calibri" pitchFamily="34" charset="0"/>
              </a:rPr>
              <a:t> </a:t>
            </a:r>
            <a:r>
              <a:rPr kumimoji="0" lang="es-ES" sz="16000" b="0" i="0" u="none" strike="noStrike" kern="0" cap="none" spc="0" normalizeH="0" baseline="0" noProof="0" dirty="0" err="1" smtClean="0">
                <a:ln>
                  <a:noFill/>
                </a:ln>
                <a:solidFill>
                  <a:schemeClr val="tx1">
                    <a:lumMod val="50000"/>
                    <a:lumOff val="50000"/>
                  </a:schemeClr>
                </a:solidFill>
                <a:effectLst/>
                <a:uLnTx/>
                <a:uFillTx/>
                <a:latin typeface="Calibri" pitchFamily="34" charset="0"/>
                <a:ea typeface="+mj-ea"/>
                <a:cs typeface="Calibri" pitchFamily="34" charset="0"/>
              </a:rPr>
              <a:t>best</a:t>
            </a:r>
            <a:r>
              <a:rPr kumimoji="0" lang="es-ES" sz="16000" b="0" i="0" u="none" strike="noStrike" kern="0" cap="none" spc="0" normalizeH="0" baseline="0" noProof="0" dirty="0" smtClean="0">
                <a:ln>
                  <a:noFill/>
                </a:ln>
                <a:solidFill>
                  <a:schemeClr val="tx1">
                    <a:lumMod val="50000"/>
                    <a:lumOff val="50000"/>
                  </a:schemeClr>
                </a:solidFill>
                <a:effectLst/>
                <a:uLnTx/>
                <a:uFillTx/>
                <a:latin typeface="Calibri" pitchFamily="34" charset="0"/>
                <a:ea typeface="+mj-ea"/>
                <a:cs typeface="Calibri" pitchFamily="34" charset="0"/>
              </a:rPr>
              <a:t> </a:t>
            </a:r>
            <a:r>
              <a:rPr kumimoji="0" lang="es-ES" sz="16000" b="0" i="0" u="none" strike="noStrike" kern="0" cap="none" spc="0" normalizeH="0" baseline="0" noProof="0" dirty="0" err="1" smtClean="0">
                <a:ln>
                  <a:noFill/>
                </a:ln>
                <a:solidFill>
                  <a:schemeClr val="tx1">
                    <a:lumMod val="50000"/>
                    <a:lumOff val="50000"/>
                  </a:schemeClr>
                </a:solidFill>
                <a:effectLst/>
                <a:uLnTx/>
                <a:uFillTx/>
                <a:latin typeface="Calibri" pitchFamily="34" charset="0"/>
                <a:ea typeface="+mj-ea"/>
                <a:cs typeface="Calibri" pitchFamily="34" charset="0"/>
              </a:rPr>
              <a:t>studied</a:t>
            </a:r>
            <a:r>
              <a:rPr kumimoji="0" lang="es-ES" sz="16000" b="0" i="0" u="none" strike="noStrike" kern="0" cap="none" spc="0" normalizeH="0" baseline="0" noProof="0" dirty="0" smtClean="0">
                <a:ln>
                  <a:noFill/>
                </a:ln>
                <a:solidFill>
                  <a:schemeClr val="tx1">
                    <a:lumMod val="50000"/>
                    <a:lumOff val="50000"/>
                  </a:schemeClr>
                </a:solidFill>
                <a:effectLst/>
                <a:uLnTx/>
                <a:uFillTx/>
                <a:latin typeface="Calibri" pitchFamily="34" charset="0"/>
                <a:ea typeface="+mj-ea"/>
                <a:cs typeface="Calibri" pitchFamily="34" charset="0"/>
              </a:rPr>
              <a:t> </a:t>
            </a:r>
            <a:r>
              <a:rPr kumimoji="0" lang="es-ES" sz="16000" b="0" i="0" u="none" strike="noStrike" kern="0" cap="none" spc="0" normalizeH="0" baseline="0" noProof="0" dirty="0" err="1" smtClean="0">
                <a:ln>
                  <a:noFill/>
                </a:ln>
                <a:solidFill>
                  <a:schemeClr val="tx1">
                    <a:lumMod val="50000"/>
                    <a:lumOff val="50000"/>
                  </a:schemeClr>
                </a:solidFill>
                <a:effectLst/>
                <a:uLnTx/>
                <a:uFillTx/>
                <a:latin typeface="Calibri" pitchFamily="34" charset="0"/>
                <a:ea typeface="+mj-ea"/>
                <a:cs typeface="Calibri" pitchFamily="34" charset="0"/>
              </a:rPr>
              <a:t>enzyme</a:t>
            </a:r>
            <a:r>
              <a:rPr kumimoji="0" lang="es-ES" sz="16000" b="0" i="0" u="none" strike="noStrike" kern="0" cap="none" spc="0" normalizeH="0" baseline="0" noProof="0" dirty="0" smtClean="0">
                <a:ln>
                  <a:noFill/>
                </a:ln>
                <a:solidFill>
                  <a:schemeClr val="tx1">
                    <a:lumMod val="50000"/>
                    <a:lumOff val="50000"/>
                  </a:schemeClr>
                </a:solidFill>
                <a:effectLst/>
                <a:uLnTx/>
                <a:uFillTx/>
                <a:latin typeface="Calibri" pitchFamily="34" charset="0"/>
                <a:ea typeface="+mj-ea"/>
                <a:cs typeface="Calibri" pitchFamily="34" charset="0"/>
              </a:rPr>
              <a:t> </a:t>
            </a:r>
            <a:r>
              <a:rPr kumimoji="0" lang="es-ES" sz="4400" b="0" i="0" u="none" strike="noStrike" kern="0" cap="none" spc="0" normalizeH="0" baseline="0" noProof="0" dirty="0" smtClean="0">
                <a:ln>
                  <a:noFill/>
                </a:ln>
                <a:solidFill>
                  <a:srgbClr val="800000"/>
                </a:solidFill>
                <a:effectLst/>
                <a:uLnTx/>
                <a:uFillTx/>
                <a:latin typeface="+mj-lt"/>
                <a:ea typeface="+mj-ea"/>
                <a:cs typeface="+mj-cs"/>
              </a:rPr>
              <a:t/>
            </a:r>
            <a:br>
              <a:rPr kumimoji="0" lang="es-ES" sz="4400" b="0" i="0" u="none" strike="noStrike" kern="0" cap="none" spc="0" normalizeH="0" baseline="0" noProof="0" dirty="0" smtClean="0">
                <a:ln>
                  <a:noFill/>
                </a:ln>
                <a:solidFill>
                  <a:srgbClr val="800000"/>
                </a:solidFill>
                <a:effectLst/>
                <a:uLnTx/>
                <a:uFillTx/>
                <a:latin typeface="+mj-lt"/>
                <a:ea typeface="+mj-ea"/>
                <a:cs typeface="+mj-cs"/>
              </a:rPr>
            </a:br>
            <a:endParaRPr kumimoji="0" lang="en-GB" sz="4400" b="0" i="0" u="none" strike="noStrike" kern="0" cap="none" spc="0" normalizeH="0" baseline="0" noProof="0" dirty="0">
              <a:ln>
                <a:noFill/>
              </a:ln>
              <a:solidFill>
                <a:schemeClr val="tx2"/>
              </a:solidFill>
              <a:effectLst/>
              <a:uLnTx/>
              <a:uFillTx/>
              <a:latin typeface="+mj-lt"/>
              <a:ea typeface="+mj-ea"/>
              <a:cs typeface="+mj-cs"/>
            </a:endParaRPr>
          </a:p>
        </p:txBody>
      </p:sp>
      <p:sp>
        <p:nvSpPr>
          <p:cNvPr id="9" name="Text Box 7"/>
          <p:cNvSpPr txBox="1">
            <a:spLocks noChangeArrowheads="1"/>
          </p:cNvSpPr>
          <p:nvPr/>
        </p:nvSpPr>
        <p:spPr bwMode="auto">
          <a:xfrm>
            <a:off x="5220072" y="6165304"/>
            <a:ext cx="3313112" cy="304800"/>
          </a:xfrm>
          <a:prstGeom prst="rect">
            <a:avLst/>
          </a:prstGeom>
          <a:noFill/>
          <a:ln w="9525">
            <a:noFill/>
            <a:miter lim="800000"/>
            <a:headEnd/>
            <a:tailEnd/>
          </a:ln>
        </p:spPr>
        <p:txBody>
          <a:bodyPr>
            <a:spAutoFit/>
          </a:bodyPr>
          <a:lstStyle/>
          <a:p>
            <a:r>
              <a:rPr lang="ca-ES" sz="1400" dirty="0"/>
              <a:t>Bruce </a:t>
            </a:r>
            <a:r>
              <a:rPr lang="ca-ES" sz="1400" dirty="0" err="1"/>
              <a:t>Merrifield</a:t>
            </a:r>
            <a:r>
              <a:rPr lang="ca-ES" sz="1400" dirty="0"/>
              <a:t>. Nobel </a:t>
            </a:r>
            <a:r>
              <a:rPr lang="ca-ES" sz="1400" dirty="0" err="1"/>
              <a:t>Lecture</a:t>
            </a:r>
            <a:r>
              <a:rPr lang="ca-ES" sz="1400" dirty="0"/>
              <a:t> (1984).</a:t>
            </a:r>
            <a:r>
              <a:rPr lang="ca-ES" sz="1400" dirty="0">
                <a:solidFill>
                  <a:srgbClr val="FFCC00"/>
                </a:solidFill>
              </a:rPr>
              <a:t> </a:t>
            </a:r>
            <a:endParaRPr lang="es-ES" dirty="0"/>
          </a:p>
        </p:txBody>
      </p:sp>
      <p:pic>
        <p:nvPicPr>
          <p:cNvPr id="10" name="Picture 2"/>
          <p:cNvPicPr>
            <a:picLocks noChangeAspect="1" noChangeArrowheads="1"/>
          </p:cNvPicPr>
          <p:nvPr/>
        </p:nvPicPr>
        <p:blipFill>
          <a:blip r:embed="rId5" cstate="print"/>
          <a:srcRect/>
          <a:stretch>
            <a:fillRect/>
          </a:stretch>
        </p:blipFill>
        <p:spPr bwMode="auto">
          <a:xfrm>
            <a:off x="755576" y="1124744"/>
            <a:ext cx="6983412" cy="2333625"/>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p:cNvSpPr>
            <a:spLocks noGrp="1"/>
          </p:cNvSpPr>
          <p:nvPr>
            <p:ph type="title"/>
          </p:nvPr>
        </p:nvSpPr>
        <p:spPr>
          <a:xfrm>
            <a:off x="457200" y="-27384"/>
            <a:ext cx="8229600" cy="1143000"/>
          </a:xfrm>
        </p:spPr>
        <p:txBody>
          <a:bodyPr>
            <a:normAutofit fontScale="90000"/>
          </a:bodyPr>
          <a:lstStyle/>
          <a:p>
            <a:r>
              <a:rPr lang="es-ES" dirty="0" err="1" smtClean="0">
                <a:solidFill>
                  <a:schemeClr val="tx1">
                    <a:lumMod val="50000"/>
                    <a:lumOff val="50000"/>
                  </a:schemeClr>
                </a:solidFill>
              </a:rPr>
              <a:t>RNase</a:t>
            </a:r>
            <a:r>
              <a:rPr lang="es-ES" dirty="0" smtClean="0">
                <a:solidFill>
                  <a:schemeClr val="tx1">
                    <a:lumMod val="50000"/>
                    <a:lumOff val="50000"/>
                  </a:schemeClr>
                </a:solidFill>
              </a:rPr>
              <a:t> A, </a:t>
            </a:r>
            <a:r>
              <a:rPr lang="es-ES" dirty="0" err="1" smtClean="0">
                <a:solidFill>
                  <a:schemeClr val="tx1">
                    <a:lumMod val="50000"/>
                    <a:lumOff val="50000"/>
                  </a:schemeClr>
                </a:solidFill>
              </a:rPr>
              <a:t>the</a:t>
            </a:r>
            <a:r>
              <a:rPr lang="es-ES" dirty="0" smtClean="0">
                <a:solidFill>
                  <a:schemeClr val="tx1">
                    <a:lumMod val="50000"/>
                    <a:lumOff val="50000"/>
                  </a:schemeClr>
                </a:solidFill>
              </a:rPr>
              <a:t> </a:t>
            </a:r>
            <a:r>
              <a:rPr lang="es-ES" dirty="0" err="1" smtClean="0">
                <a:solidFill>
                  <a:schemeClr val="tx1">
                    <a:lumMod val="50000"/>
                    <a:lumOff val="50000"/>
                  </a:schemeClr>
                </a:solidFill>
              </a:rPr>
              <a:t>first</a:t>
            </a:r>
            <a:r>
              <a:rPr lang="es-ES" dirty="0" smtClean="0">
                <a:solidFill>
                  <a:schemeClr val="tx1">
                    <a:lumMod val="50000"/>
                    <a:lumOff val="50000"/>
                  </a:schemeClr>
                </a:solidFill>
              </a:rPr>
              <a:t> </a:t>
            </a:r>
            <a:r>
              <a:rPr lang="es-ES" dirty="0" err="1">
                <a:solidFill>
                  <a:schemeClr val="tx1">
                    <a:lumMod val="50000"/>
                    <a:lumOff val="50000"/>
                  </a:schemeClr>
                </a:solidFill>
              </a:rPr>
              <a:t>c</a:t>
            </a:r>
            <a:r>
              <a:rPr lang="es-ES" dirty="0" err="1" smtClean="0">
                <a:solidFill>
                  <a:schemeClr val="tx1">
                    <a:lumMod val="50000"/>
                    <a:lumOff val="50000"/>
                  </a:schemeClr>
                </a:solidFill>
              </a:rPr>
              <a:t>atalytic</a:t>
            </a:r>
            <a:r>
              <a:rPr lang="es-ES" dirty="0" smtClean="0">
                <a:solidFill>
                  <a:schemeClr val="tx1">
                    <a:lumMod val="50000"/>
                    <a:lumOff val="50000"/>
                  </a:schemeClr>
                </a:solidFill>
              </a:rPr>
              <a:t> </a:t>
            </a:r>
            <a:r>
              <a:rPr lang="es-ES" dirty="0" err="1" smtClean="0">
                <a:solidFill>
                  <a:schemeClr val="tx1">
                    <a:lumMod val="50000"/>
                    <a:lumOff val="50000"/>
                  </a:schemeClr>
                </a:solidFill>
              </a:rPr>
              <a:t>mechanism</a:t>
            </a:r>
            <a:endParaRPr lang="en-GB" dirty="0">
              <a:solidFill>
                <a:schemeClr val="tx1">
                  <a:lumMod val="50000"/>
                  <a:lumOff val="50000"/>
                </a:schemeClr>
              </a:solidFill>
            </a:endParaRPr>
          </a:p>
        </p:txBody>
      </p:sp>
      <p:pic>
        <p:nvPicPr>
          <p:cNvPr id="4" name="Picture 2"/>
          <p:cNvPicPr>
            <a:picLocks noGrp="1" noChangeAspect="1" noChangeArrowheads="1"/>
          </p:cNvPicPr>
          <p:nvPr>
            <p:ph idx="1"/>
          </p:nvPr>
        </p:nvPicPr>
        <p:blipFill>
          <a:blip r:embed="rId3" cstate="print"/>
          <a:srcRect/>
          <a:stretch>
            <a:fillRect/>
          </a:stretch>
        </p:blipFill>
        <p:spPr bwMode="auto">
          <a:xfrm>
            <a:off x="323528" y="4206724"/>
            <a:ext cx="5112568" cy="2092366"/>
          </a:xfrm>
          <a:prstGeom prst="rect">
            <a:avLst/>
          </a:prstGeom>
          <a:noFill/>
          <a:ln w="9525">
            <a:noFill/>
            <a:miter lim="800000"/>
            <a:headEnd/>
            <a:tailEnd/>
          </a:ln>
        </p:spPr>
      </p:pic>
      <p:sp>
        <p:nvSpPr>
          <p:cNvPr id="5" name="Text Box 7"/>
          <p:cNvSpPr txBox="1">
            <a:spLocks noChangeArrowheads="1"/>
          </p:cNvSpPr>
          <p:nvPr/>
        </p:nvSpPr>
        <p:spPr bwMode="auto">
          <a:xfrm>
            <a:off x="395536" y="6372036"/>
            <a:ext cx="2813142" cy="369332"/>
          </a:xfrm>
          <a:prstGeom prst="rect">
            <a:avLst/>
          </a:prstGeom>
          <a:noFill/>
          <a:ln w="9525">
            <a:noFill/>
            <a:miter lim="800000"/>
            <a:headEnd/>
            <a:tailEnd/>
          </a:ln>
        </p:spPr>
        <p:txBody>
          <a:bodyPr wrap="none">
            <a:spAutoFit/>
          </a:bodyPr>
          <a:lstStyle/>
          <a:p>
            <a:r>
              <a:rPr lang="ca-ES" sz="1400" dirty="0" err="1" smtClean="0"/>
              <a:t>Cuchillo</a:t>
            </a:r>
            <a:r>
              <a:rPr lang="ca-ES" sz="1400" dirty="0" smtClean="0"/>
              <a:t> et al.  </a:t>
            </a:r>
            <a:r>
              <a:rPr lang="ca-ES" sz="1400" dirty="0" err="1" smtClean="0"/>
              <a:t>Biochemistry</a:t>
            </a:r>
            <a:r>
              <a:rPr lang="ca-ES" sz="1400" dirty="0" smtClean="0"/>
              <a:t> (2011).</a:t>
            </a:r>
            <a:r>
              <a:rPr lang="ca-ES" dirty="0" smtClean="0"/>
              <a:t> </a:t>
            </a:r>
            <a:endParaRPr lang="es-ES" dirty="0"/>
          </a:p>
        </p:txBody>
      </p:sp>
      <p:pic>
        <p:nvPicPr>
          <p:cNvPr id="6" name="Picture 4" descr="RNasa_1967_Página_2"/>
          <p:cNvPicPr>
            <a:picLocks noChangeAspect="1" noChangeArrowheads="1"/>
          </p:cNvPicPr>
          <p:nvPr/>
        </p:nvPicPr>
        <p:blipFill>
          <a:blip r:embed="rId4" cstate="print"/>
          <a:srcRect l="11858" t="31602" r="49652" b="29608"/>
          <a:stretch>
            <a:fillRect/>
          </a:stretch>
        </p:blipFill>
        <p:spPr bwMode="auto">
          <a:xfrm>
            <a:off x="5868144" y="1772816"/>
            <a:ext cx="2920188" cy="4043809"/>
          </a:xfrm>
          <a:prstGeom prst="rect">
            <a:avLst/>
          </a:prstGeom>
          <a:noFill/>
          <a:ln w="9525">
            <a:noFill/>
            <a:miter lim="800000"/>
            <a:headEnd/>
            <a:tailEnd/>
          </a:ln>
        </p:spPr>
      </p:pic>
      <p:sp>
        <p:nvSpPr>
          <p:cNvPr id="7" name="Text Box 5"/>
          <p:cNvSpPr txBox="1">
            <a:spLocks noChangeArrowheads="1"/>
          </p:cNvSpPr>
          <p:nvPr/>
        </p:nvSpPr>
        <p:spPr bwMode="auto">
          <a:xfrm>
            <a:off x="5796137" y="5877272"/>
            <a:ext cx="3096344" cy="338554"/>
          </a:xfrm>
          <a:prstGeom prst="rect">
            <a:avLst/>
          </a:prstGeom>
          <a:noFill/>
          <a:ln w="9525">
            <a:noFill/>
            <a:miter lim="800000"/>
            <a:headEnd/>
            <a:tailEnd/>
          </a:ln>
        </p:spPr>
        <p:txBody>
          <a:bodyPr wrap="square">
            <a:spAutoFit/>
          </a:bodyPr>
          <a:lstStyle/>
          <a:p>
            <a:r>
              <a:rPr lang="ca-ES" sz="1600" dirty="0" err="1"/>
              <a:t>Wyckoff</a:t>
            </a:r>
            <a:r>
              <a:rPr lang="ca-ES" sz="1600" dirty="0"/>
              <a:t> et al. </a:t>
            </a:r>
            <a:r>
              <a:rPr lang="ca-ES" sz="1600" i="1" dirty="0"/>
              <a:t>J. </a:t>
            </a:r>
            <a:r>
              <a:rPr lang="ca-ES" sz="1600" i="1" dirty="0" err="1"/>
              <a:t>Biol</a:t>
            </a:r>
            <a:r>
              <a:rPr lang="ca-ES" sz="1600" i="1" dirty="0"/>
              <a:t>. </a:t>
            </a:r>
            <a:r>
              <a:rPr lang="ca-ES" sz="1600" i="1" dirty="0" err="1"/>
              <a:t>Chem</a:t>
            </a:r>
            <a:r>
              <a:rPr lang="ca-ES" sz="1600" dirty="0"/>
              <a:t>. (1967)</a:t>
            </a:r>
            <a:endParaRPr lang="es-ES" sz="1600" dirty="0"/>
          </a:p>
        </p:txBody>
      </p:sp>
      <p:pic>
        <p:nvPicPr>
          <p:cNvPr id="8" name="Picture 4" descr="moore-stein-lecture_Página_08"/>
          <p:cNvPicPr>
            <a:picLocks noChangeAspect="1" noChangeArrowheads="1"/>
          </p:cNvPicPr>
          <p:nvPr/>
        </p:nvPicPr>
        <p:blipFill>
          <a:blip r:embed="rId5" cstate="print"/>
          <a:srcRect l="8781" t="56415" r="11047" b="12154"/>
          <a:stretch>
            <a:fillRect/>
          </a:stretch>
        </p:blipFill>
        <p:spPr bwMode="auto">
          <a:xfrm>
            <a:off x="611560" y="1052736"/>
            <a:ext cx="4119748" cy="2510284"/>
          </a:xfrm>
          <a:prstGeom prst="rect">
            <a:avLst/>
          </a:prstGeom>
          <a:noFill/>
          <a:ln w="9525">
            <a:noFill/>
            <a:miter lim="800000"/>
            <a:headEnd/>
            <a:tailEnd/>
          </a:ln>
        </p:spPr>
      </p:pic>
      <p:sp>
        <p:nvSpPr>
          <p:cNvPr id="9" name="Text Box 5"/>
          <p:cNvSpPr txBox="1">
            <a:spLocks noChangeArrowheads="1"/>
          </p:cNvSpPr>
          <p:nvPr/>
        </p:nvSpPr>
        <p:spPr bwMode="auto">
          <a:xfrm>
            <a:off x="395536" y="3573016"/>
            <a:ext cx="4498295" cy="369332"/>
          </a:xfrm>
          <a:prstGeom prst="rect">
            <a:avLst/>
          </a:prstGeom>
          <a:noFill/>
          <a:ln w="9525">
            <a:noFill/>
            <a:miter lim="800000"/>
            <a:headEnd/>
            <a:tailEnd/>
          </a:ln>
        </p:spPr>
        <p:txBody>
          <a:bodyPr wrap="square">
            <a:spAutoFit/>
          </a:bodyPr>
          <a:lstStyle/>
          <a:p>
            <a:r>
              <a:rPr lang="ca-ES" sz="1400" dirty="0" err="1"/>
              <a:t>Standord</a:t>
            </a:r>
            <a:r>
              <a:rPr lang="ca-ES" sz="1400" dirty="0"/>
              <a:t> </a:t>
            </a:r>
            <a:r>
              <a:rPr lang="ca-ES" sz="1400" dirty="0" err="1"/>
              <a:t>Moore</a:t>
            </a:r>
            <a:r>
              <a:rPr lang="ca-ES" sz="1400" dirty="0"/>
              <a:t> and </a:t>
            </a:r>
            <a:r>
              <a:rPr lang="ca-ES" sz="1400" dirty="0" err="1"/>
              <a:t>William</a:t>
            </a:r>
            <a:r>
              <a:rPr lang="ca-ES" sz="1400" dirty="0"/>
              <a:t> </a:t>
            </a:r>
            <a:r>
              <a:rPr lang="ca-ES" sz="1400" dirty="0" err="1"/>
              <a:t>Stein</a:t>
            </a:r>
            <a:r>
              <a:rPr lang="ca-ES" sz="1400" dirty="0"/>
              <a:t>. Nobel </a:t>
            </a:r>
            <a:r>
              <a:rPr lang="ca-ES" sz="1400" dirty="0" err="1"/>
              <a:t>Lecture</a:t>
            </a:r>
            <a:r>
              <a:rPr lang="ca-ES" sz="1400" dirty="0"/>
              <a:t> (1972).</a:t>
            </a:r>
            <a:r>
              <a:rPr lang="ca-ES" dirty="0"/>
              <a:t> </a:t>
            </a:r>
            <a:endParaRPr lang="es-E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p:cNvSpPr>
            <a:spLocks noGrp="1"/>
          </p:cNvSpPr>
          <p:nvPr>
            <p:ph type="title"/>
          </p:nvPr>
        </p:nvSpPr>
        <p:spPr>
          <a:xfrm>
            <a:off x="323528" y="0"/>
            <a:ext cx="8568952" cy="1282154"/>
          </a:xfrm>
        </p:spPr>
        <p:txBody>
          <a:bodyPr>
            <a:normAutofit fontScale="90000"/>
          </a:bodyPr>
          <a:lstStyle/>
          <a:p>
            <a:r>
              <a:rPr lang="en-US" dirty="0" smtClean="0"/>
              <a:t>Pioneering evolution studies of mammalian </a:t>
            </a:r>
            <a:r>
              <a:rPr lang="en-US" dirty="0" err="1" smtClean="0"/>
              <a:t>RNases</a:t>
            </a:r>
            <a:endParaRPr lang="en-US" dirty="0"/>
          </a:p>
        </p:txBody>
      </p:sp>
      <p:pic>
        <p:nvPicPr>
          <p:cNvPr id="4" name="Picture 4" descr="arbre_filogenetic_RNases"/>
          <p:cNvPicPr>
            <a:picLocks noChangeAspect="1" noChangeArrowheads="1"/>
          </p:cNvPicPr>
          <p:nvPr/>
        </p:nvPicPr>
        <p:blipFill>
          <a:blip r:embed="rId3" cstate="print"/>
          <a:srcRect/>
          <a:stretch>
            <a:fillRect/>
          </a:stretch>
        </p:blipFill>
        <p:spPr bwMode="auto">
          <a:xfrm>
            <a:off x="323528" y="1772816"/>
            <a:ext cx="3983734" cy="4339531"/>
          </a:xfrm>
          <a:prstGeom prst="rect">
            <a:avLst/>
          </a:prstGeom>
          <a:noFill/>
          <a:ln w="9525">
            <a:noFill/>
            <a:miter lim="800000"/>
            <a:headEnd/>
            <a:tailEnd/>
          </a:ln>
        </p:spPr>
      </p:pic>
      <p:sp>
        <p:nvSpPr>
          <p:cNvPr id="5" name="Text Box 5"/>
          <p:cNvSpPr txBox="1">
            <a:spLocks noChangeArrowheads="1"/>
          </p:cNvSpPr>
          <p:nvPr/>
        </p:nvSpPr>
        <p:spPr bwMode="auto">
          <a:xfrm>
            <a:off x="323528" y="6237312"/>
            <a:ext cx="4465637" cy="336550"/>
          </a:xfrm>
          <a:prstGeom prst="rect">
            <a:avLst/>
          </a:prstGeom>
          <a:noFill/>
          <a:ln w="9525">
            <a:noFill/>
            <a:miter lim="800000"/>
            <a:headEnd/>
            <a:tailEnd/>
          </a:ln>
        </p:spPr>
        <p:txBody>
          <a:bodyPr>
            <a:spAutoFit/>
          </a:bodyPr>
          <a:lstStyle/>
          <a:p>
            <a:r>
              <a:rPr lang="ca-ES" sz="1600" dirty="0" err="1"/>
              <a:t>Beintema</a:t>
            </a:r>
            <a:r>
              <a:rPr lang="ca-ES" sz="1600" dirty="0"/>
              <a:t> et al. (1986) </a:t>
            </a:r>
            <a:r>
              <a:rPr lang="ca-ES" sz="1600" i="1" dirty="0"/>
              <a:t>Mol. </a:t>
            </a:r>
            <a:r>
              <a:rPr lang="ca-ES" sz="1600" i="1" dirty="0" err="1"/>
              <a:t>Biol</a:t>
            </a:r>
            <a:r>
              <a:rPr lang="ca-ES" sz="1600" i="1" dirty="0"/>
              <a:t>. </a:t>
            </a:r>
            <a:r>
              <a:rPr lang="ca-ES" sz="1600" i="1" dirty="0" err="1"/>
              <a:t>Evol</a:t>
            </a:r>
            <a:r>
              <a:rPr lang="ca-ES" sz="1600" i="1" dirty="0"/>
              <a:t>.</a:t>
            </a:r>
            <a:r>
              <a:rPr lang="ca-ES" sz="1600" dirty="0"/>
              <a:t> 3, 262</a:t>
            </a:r>
            <a:endParaRPr lang="es-ES" sz="1600" dirty="0"/>
          </a:p>
        </p:txBody>
      </p:sp>
      <p:pic>
        <p:nvPicPr>
          <p:cNvPr id="6" name="Imatge 5" descr="Evolution_tree_rnases.jpg"/>
          <p:cNvPicPr>
            <a:picLocks noChangeAspect="1"/>
          </p:cNvPicPr>
          <p:nvPr/>
        </p:nvPicPr>
        <p:blipFill>
          <a:blip r:embed="rId4" cstate="print"/>
          <a:stretch>
            <a:fillRect/>
          </a:stretch>
        </p:blipFill>
        <p:spPr>
          <a:xfrm>
            <a:off x="4716016" y="1916832"/>
            <a:ext cx="4187368" cy="3848361"/>
          </a:xfrm>
          <a:prstGeom prst="rect">
            <a:avLst/>
          </a:prstGeom>
        </p:spPr>
      </p:pic>
      <p:sp>
        <p:nvSpPr>
          <p:cNvPr id="7" name="Text Box 5"/>
          <p:cNvSpPr txBox="1">
            <a:spLocks noChangeArrowheads="1"/>
          </p:cNvSpPr>
          <p:nvPr/>
        </p:nvSpPr>
        <p:spPr bwMode="auto">
          <a:xfrm>
            <a:off x="5220072" y="6165304"/>
            <a:ext cx="2664296" cy="338554"/>
          </a:xfrm>
          <a:prstGeom prst="rect">
            <a:avLst/>
          </a:prstGeom>
          <a:noFill/>
          <a:ln w="9525">
            <a:noFill/>
            <a:miter lim="800000"/>
            <a:headEnd/>
            <a:tailEnd/>
          </a:ln>
        </p:spPr>
        <p:txBody>
          <a:bodyPr wrap="square">
            <a:spAutoFit/>
          </a:bodyPr>
          <a:lstStyle/>
          <a:p>
            <a:r>
              <a:rPr lang="ca-ES" sz="1600" dirty="0" err="1" smtClean="0"/>
              <a:t>Pizzo</a:t>
            </a:r>
            <a:r>
              <a:rPr lang="ca-ES" sz="1600" dirty="0" smtClean="0"/>
              <a:t> and </a:t>
            </a:r>
            <a:r>
              <a:rPr lang="ca-ES" sz="1600" dirty="0" err="1" smtClean="0"/>
              <a:t>D’Alessio</a:t>
            </a:r>
            <a:r>
              <a:rPr lang="ca-ES" sz="1600" dirty="0" smtClean="0"/>
              <a:t> (2007)</a:t>
            </a:r>
            <a:endParaRPr lang="es-ES" sz="16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p:cNvPicPr>
            <a:picLocks noChangeAspect="1" noChangeArrowheads="1"/>
          </p:cNvPicPr>
          <p:nvPr/>
        </p:nvPicPr>
        <p:blipFill>
          <a:blip r:embed="rId3" cstate="print"/>
          <a:srcRect/>
          <a:stretch>
            <a:fillRect/>
          </a:stretch>
        </p:blipFill>
        <p:spPr bwMode="auto">
          <a:xfrm>
            <a:off x="1403350" y="908050"/>
            <a:ext cx="5689600" cy="2484438"/>
          </a:xfrm>
          <a:prstGeom prst="rect">
            <a:avLst/>
          </a:prstGeom>
          <a:noFill/>
          <a:ln w="9525">
            <a:noFill/>
            <a:miter lim="800000"/>
            <a:headEnd/>
            <a:tailEnd/>
          </a:ln>
        </p:spPr>
      </p:pic>
      <p:pic>
        <p:nvPicPr>
          <p:cNvPr id="84995" name="Picture 3"/>
          <p:cNvPicPr>
            <a:picLocks noChangeAspect="1" noChangeArrowheads="1"/>
          </p:cNvPicPr>
          <p:nvPr/>
        </p:nvPicPr>
        <p:blipFill>
          <a:blip r:embed="rId4" cstate="print"/>
          <a:srcRect/>
          <a:stretch>
            <a:fillRect/>
          </a:stretch>
        </p:blipFill>
        <p:spPr bwMode="auto">
          <a:xfrm>
            <a:off x="1401763" y="3357563"/>
            <a:ext cx="5473700" cy="2082800"/>
          </a:xfrm>
          <a:prstGeom prst="rect">
            <a:avLst/>
          </a:prstGeom>
          <a:noFill/>
          <a:ln w="9525">
            <a:noFill/>
            <a:miter lim="800000"/>
            <a:headEnd/>
            <a:tailEnd/>
          </a:ln>
        </p:spPr>
      </p:pic>
      <p:grpSp>
        <p:nvGrpSpPr>
          <p:cNvPr id="2" name="Group 9"/>
          <p:cNvGrpSpPr>
            <a:grpSpLocks/>
          </p:cNvGrpSpPr>
          <p:nvPr/>
        </p:nvGrpSpPr>
        <p:grpSpPr bwMode="auto">
          <a:xfrm>
            <a:off x="323850" y="836613"/>
            <a:ext cx="8208963" cy="2663825"/>
            <a:chOff x="158" y="2341"/>
            <a:chExt cx="5171" cy="1678"/>
          </a:xfrm>
        </p:grpSpPr>
        <p:pic>
          <p:nvPicPr>
            <p:cNvPr id="3" name="Picture 10"/>
            <p:cNvPicPr>
              <a:picLocks noChangeAspect="1" noChangeArrowheads="1"/>
            </p:cNvPicPr>
            <p:nvPr/>
          </p:nvPicPr>
          <p:blipFill>
            <a:blip r:embed="rId5" cstate="print"/>
            <a:srcRect b="-82320"/>
            <a:stretch>
              <a:fillRect/>
            </a:stretch>
          </p:blipFill>
          <p:spPr bwMode="auto">
            <a:xfrm>
              <a:off x="158" y="2341"/>
              <a:ext cx="5171" cy="1588"/>
            </a:xfrm>
            <a:prstGeom prst="rect">
              <a:avLst/>
            </a:prstGeom>
            <a:noFill/>
            <a:ln w="9525">
              <a:noFill/>
              <a:miter lim="800000"/>
              <a:headEnd/>
              <a:tailEnd/>
            </a:ln>
          </p:spPr>
        </p:pic>
        <p:sp>
          <p:nvSpPr>
            <p:cNvPr id="4" name="Rectangle 7"/>
            <p:cNvSpPr>
              <a:spLocks noChangeArrowheads="1"/>
            </p:cNvSpPr>
            <p:nvPr/>
          </p:nvSpPr>
          <p:spPr bwMode="auto">
            <a:xfrm>
              <a:off x="249" y="3203"/>
              <a:ext cx="5080" cy="816"/>
            </a:xfrm>
            <a:prstGeom prst="rect">
              <a:avLst/>
            </a:prstGeom>
            <a:solidFill>
              <a:schemeClr val="bg1"/>
            </a:solidFill>
            <a:ln w="9525">
              <a:solidFill>
                <a:schemeClr val="bg1"/>
              </a:solidFill>
              <a:miter lim="800000"/>
              <a:headEnd/>
              <a:tailEnd/>
            </a:ln>
          </p:spPr>
          <p:txBody>
            <a:bodyPr wrap="none" anchor="ctr"/>
            <a:lstStyle/>
            <a:p>
              <a:endParaRPr lang="en-US"/>
            </a:p>
          </p:txBody>
        </p:sp>
      </p:grpSp>
      <p:pic>
        <p:nvPicPr>
          <p:cNvPr id="8202" name="Picture 2"/>
          <p:cNvPicPr>
            <a:picLocks noChangeAspect="1" noChangeArrowheads="1"/>
          </p:cNvPicPr>
          <p:nvPr/>
        </p:nvPicPr>
        <p:blipFill>
          <a:blip r:embed="rId6" cstate="print"/>
          <a:srcRect/>
          <a:stretch>
            <a:fillRect/>
          </a:stretch>
        </p:blipFill>
        <p:spPr bwMode="auto">
          <a:xfrm>
            <a:off x="467544" y="2420888"/>
            <a:ext cx="6840537" cy="2808312"/>
          </a:xfrm>
          <a:prstGeom prst="rect">
            <a:avLst/>
          </a:prstGeom>
          <a:noFill/>
          <a:ln w="9525">
            <a:noFill/>
            <a:miter lim="800000"/>
            <a:headEnd/>
            <a:tailEnd/>
          </a:ln>
        </p:spPr>
      </p:pic>
      <p:pic>
        <p:nvPicPr>
          <p:cNvPr id="8204" name="Picture 3"/>
          <p:cNvPicPr>
            <a:picLocks noChangeAspect="1" noChangeArrowheads="1"/>
          </p:cNvPicPr>
          <p:nvPr/>
        </p:nvPicPr>
        <p:blipFill>
          <a:blip r:embed="rId7" cstate="print"/>
          <a:srcRect/>
          <a:stretch>
            <a:fillRect/>
          </a:stretch>
        </p:blipFill>
        <p:spPr bwMode="auto">
          <a:xfrm>
            <a:off x="539552" y="5085184"/>
            <a:ext cx="7280003" cy="1440160"/>
          </a:xfrm>
          <a:prstGeom prst="rect">
            <a:avLst/>
          </a:prstGeom>
          <a:noFill/>
          <a:ln w="9525">
            <a:noFill/>
            <a:miter lim="800000"/>
            <a:headEnd/>
            <a:tailEnd/>
          </a:ln>
        </p:spPr>
      </p:pic>
      <p:pic>
        <p:nvPicPr>
          <p:cNvPr id="8205" name="Picture 4" descr="portada"/>
          <p:cNvPicPr>
            <a:picLocks noChangeAspect="1" noChangeArrowheads="1"/>
          </p:cNvPicPr>
          <p:nvPr/>
        </p:nvPicPr>
        <p:blipFill>
          <a:blip r:embed="rId8" cstate="print"/>
          <a:srcRect/>
          <a:stretch>
            <a:fillRect/>
          </a:stretch>
        </p:blipFill>
        <p:spPr bwMode="auto">
          <a:xfrm>
            <a:off x="7740352" y="5129460"/>
            <a:ext cx="1320853" cy="1728540"/>
          </a:xfrm>
          <a:prstGeom prst="rect">
            <a:avLst/>
          </a:prstGeom>
          <a:noFill/>
          <a:ln w="9525">
            <a:noFill/>
            <a:miter lim="800000"/>
            <a:headEnd/>
            <a:tailEnd/>
          </a:ln>
        </p:spPr>
      </p:pic>
      <p:sp>
        <p:nvSpPr>
          <p:cNvPr id="12" name="Títol 1"/>
          <p:cNvSpPr txBox="1">
            <a:spLocks/>
          </p:cNvSpPr>
          <p:nvPr/>
        </p:nvSpPr>
        <p:spPr>
          <a:xfrm>
            <a:off x="467544" y="0"/>
            <a:ext cx="82296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sz="4400" b="0" i="0" u="none" strike="noStrike" kern="1200" cap="none" spc="0" normalizeH="0" baseline="0" noProof="0" dirty="0" err="1" smtClean="0">
                <a:ln>
                  <a:noFill/>
                </a:ln>
                <a:solidFill>
                  <a:schemeClr val="tx1"/>
                </a:solidFill>
                <a:effectLst/>
                <a:uLnTx/>
                <a:uFillTx/>
                <a:latin typeface="+mj-lt"/>
                <a:ea typeface="+mj-ea"/>
                <a:cs typeface="+mj-cs"/>
              </a:rPr>
              <a:t>An</a:t>
            </a:r>
            <a:r>
              <a:rPr kumimoji="0" lang="es-ES" sz="4400" b="0" i="0" u="none" strike="noStrike" kern="1200" cap="none" spc="0" normalizeH="0" baseline="0" noProof="0" dirty="0" smtClean="0">
                <a:ln>
                  <a:noFill/>
                </a:ln>
                <a:solidFill>
                  <a:schemeClr val="tx1"/>
                </a:solidFill>
                <a:effectLst/>
                <a:uLnTx/>
                <a:uFillTx/>
                <a:latin typeface="+mj-lt"/>
                <a:ea typeface="+mj-ea"/>
                <a:cs typeface="+mj-cs"/>
              </a:rPr>
              <a:t> ancestral host </a:t>
            </a:r>
            <a:r>
              <a:rPr kumimoji="0" lang="es-ES" sz="4400" b="0" i="0" u="none" strike="noStrike" kern="1200" cap="none" spc="0" normalizeH="0" baseline="0" noProof="0" dirty="0" err="1" smtClean="0">
                <a:ln>
                  <a:noFill/>
                </a:ln>
                <a:solidFill>
                  <a:schemeClr val="tx1"/>
                </a:solidFill>
                <a:effectLst/>
                <a:uLnTx/>
                <a:uFillTx/>
                <a:latin typeface="+mj-lt"/>
                <a:ea typeface="+mj-ea"/>
                <a:cs typeface="+mj-cs"/>
              </a:rPr>
              <a:t>defense</a:t>
            </a:r>
            <a:r>
              <a:rPr kumimoji="0" lang="es-ES" sz="4400" b="0" i="0" u="none" strike="noStrike" kern="1200" cap="none" spc="0" normalizeH="0" baseline="0" noProof="0" dirty="0" smtClean="0">
                <a:ln>
                  <a:noFill/>
                </a:ln>
                <a:solidFill>
                  <a:schemeClr val="tx1"/>
                </a:solidFill>
                <a:effectLst/>
                <a:uLnTx/>
                <a:uFillTx/>
                <a:latin typeface="+mj-lt"/>
                <a:ea typeface="+mj-ea"/>
                <a:cs typeface="+mj-cs"/>
              </a:rPr>
              <a:t> role?</a:t>
            </a:r>
            <a:endParaRPr kumimoji="0" lang="en-GB" sz="4400" b="0" i="0" u="none" strike="noStrike" kern="120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499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499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820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20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2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Line 13"/>
          <p:cNvSpPr>
            <a:spLocks noChangeShapeType="1"/>
          </p:cNvSpPr>
          <p:nvPr/>
        </p:nvSpPr>
        <p:spPr bwMode="auto">
          <a:xfrm>
            <a:off x="4113213" y="1747838"/>
            <a:ext cx="0" cy="384175"/>
          </a:xfrm>
          <a:prstGeom prst="line">
            <a:avLst/>
          </a:prstGeom>
          <a:noFill/>
          <a:ln w="9525">
            <a:solidFill>
              <a:schemeClr val="tx1"/>
            </a:solidFill>
            <a:round/>
            <a:headEnd/>
            <a:tailEnd type="triangle" w="med" len="med"/>
          </a:ln>
        </p:spPr>
        <p:txBody>
          <a:bodyPr/>
          <a:lstStyle/>
          <a:p>
            <a:endParaRPr lang="en-GB"/>
          </a:p>
        </p:txBody>
      </p:sp>
      <p:sp>
        <p:nvSpPr>
          <p:cNvPr id="1029" name="Rectangle 14"/>
          <p:cNvSpPr>
            <a:spLocks noChangeArrowheads="1"/>
          </p:cNvSpPr>
          <p:nvPr/>
        </p:nvSpPr>
        <p:spPr bwMode="auto">
          <a:xfrm>
            <a:off x="5003800" y="1052513"/>
            <a:ext cx="1584325" cy="1152525"/>
          </a:xfrm>
          <a:prstGeom prst="rect">
            <a:avLst/>
          </a:prstGeom>
          <a:solidFill>
            <a:schemeClr val="bg1"/>
          </a:solidFill>
          <a:ln w="9525">
            <a:solidFill>
              <a:schemeClr val="bg1"/>
            </a:solidFill>
            <a:miter lim="800000"/>
            <a:headEnd/>
            <a:tailEnd/>
          </a:ln>
        </p:spPr>
        <p:txBody>
          <a:bodyPr wrap="none" anchor="ctr"/>
          <a:lstStyle/>
          <a:p>
            <a:endParaRPr lang="en-US"/>
          </a:p>
        </p:txBody>
      </p:sp>
      <p:grpSp>
        <p:nvGrpSpPr>
          <p:cNvPr id="2" name="Group 17"/>
          <p:cNvGrpSpPr>
            <a:grpSpLocks/>
          </p:cNvGrpSpPr>
          <p:nvPr/>
        </p:nvGrpSpPr>
        <p:grpSpPr bwMode="auto">
          <a:xfrm>
            <a:off x="611188" y="404664"/>
            <a:ext cx="5834062" cy="4783138"/>
            <a:chOff x="158" y="618"/>
            <a:chExt cx="4173" cy="3240"/>
          </a:xfrm>
        </p:grpSpPr>
        <p:grpSp>
          <p:nvGrpSpPr>
            <p:cNvPr id="3" name="Group 15"/>
            <p:cNvGrpSpPr>
              <a:grpSpLocks/>
            </p:cNvGrpSpPr>
            <p:nvPr/>
          </p:nvGrpSpPr>
          <p:grpSpPr bwMode="auto">
            <a:xfrm>
              <a:off x="158" y="618"/>
              <a:ext cx="4173" cy="3240"/>
              <a:chOff x="158" y="618"/>
              <a:chExt cx="4173" cy="3240"/>
            </a:xfrm>
          </p:grpSpPr>
          <p:grpSp>
            <p:nvGrpSpPr>
              <p:cNvPr id="4" name="Group 6"/>
              <p:cNvGrpSpPr>
                <a:grpSpLocks/>
              </p:cNvGrpSpPr>
              <p:nvPr/>
            </p:nvGrpSpPr>
            <p:grpSpPr bwMode="auto">
              <a:xfrm>
                <a:off x="158" y="618"/>
                <a:ext cx="4173" cy="3240"/>
                <a:chOff x="1008" y="480"/>
                <a:chExt cx="4512" cy="3648"/>
              </a:xfrm>
            </p:grpSpPr>
            <p:sp>
              <p:nvSpPr>
                <p:cNvPr id="1043" name="Rectangle 7"/>
                <p:cNvSpPr>
                  <a:spLocks noChangeArrowheads="1"/>
                </p:cNvSpPr>
                <p:nvPr/>
              </p:nvSpPr>
              <p:spPr bwMode="auto">
                <a:xfrm>
                  <a:off x="1008" y="480"/>
                  <a:ext cx="4512" cy="3648"/>
                </a:xfrm>
                <a:prstGeom prst="rect">
                  <a:avLst/>
                </a:prstGeom>
                <a:solidFill>
                  <a:schemeClr val="bg1"/>
                </a:solidFill>
                <a:ln w="9525">
                  <a:noFill/>
                  <a:miter lim="800000"/>
                  <a:headEnd/>
                  <a:tailEnd/>
                </a:ln>
              </p:spPr>
              <p:txBody>
                <a:bodyPr wrap="none" anchor="ctr"/>
                <a:lstStyle/>
                <a:p>
                  <a:pPr algn="ctr"/>
                  <a:r>
                    <a:rPr lang="ca-ES"/>
                    <a:t>R</a:t>
                  </a:r>
                  <a:endParaRPr lang="es-ES"/>
                </a:p>
              </p:txBody>
            </p:sp>
            <p:pic>
              <p:nvPicPr>
                <p:cNvPr id="1044" name="Picture 8" descr="orangutan"/>
                <p:cNvPicPr>
                  <a:picLocks noChangeArrowheads="1"/>
                </p:cNvPicPr>
                <p:nvPr/>
              </p:nvPicPr>
              <p:blipFill>
                <a:blip r:embed="rId4" cstate="print"/>
                <a:srcRect r="-3775"/>
                <a:stretch>
                  <a:fillRect/>
                </a:stretch>
              </p:blipFill>
              <p:spPr bwMode="auto">
                <a:xfrm>
                  <a:off x="3198" y="2886"/>
                  <a:ext cx="907" cy="864"/>
                </a:xfrm>
                <a:prstGeom prst="rect">
                  <a:avLst/>
                </a:prstGeom>
                <a:noFill/>
                <a:ln w="9525">
                  <a:noFill/>
                  <a:miter lim="800000"/>
                  <a:headEnd/>
                  <a:tailEnd/>
                </a:ln>
              </p:spPr>
            </p:pic>
            <p:pic>
              <p:nvPicPr>
                <p:cNvPr id="1045" name="Picture 9" descr="rhesus"/>
                <p:cNvPicPr>
                  <a:picLocks noChangeAspect="1" noChangeArrowheads="1"/>
                </p:cNvPicPr>
                <p:nvPr/>
              </p:nvPicPr>
              <p:blipFill>
                <a:blip r:embed="rId5" cstate="print"/>
                <a:srcRect/>
                <a:stretch>
                  <a:fillRect/>
                </a:stretch>
              </p:blipFill>
              <p:spPr bwMode="auto">
                <a:xfrm>
                  <a:off x="2245" y="2886"/>
                  <a:ext cx="662" cy="864"/>
                </a:xfrm>
                <a:prstGeom prst="rect">
                  <a:avLst/>
                </a:prstGeom>
                <a:noFill/>
                <a:ln w="9525">
                  <a:noFill/>
                  <a:miter lim="800000"/>
                  <a:headEnd/>
                  <a:tailEnd/>
                </a:ln>
              </p:spPr>
            </p:pic>
            <p:graphicFrame>
              <p:nvGraphicFramePr>
                <p:cNvPr id="1026" name="Object 10"/>
                <p:cNvGraphicFramePr>
                  <a:graphicFrameLocks/>
                </p:cNvGraphicFramePr>
                <p:nvPr/>
              </p:nvGraphicFramePr>
              <p:xfrm>
                <a:off x="2607" y="618"/>
                <a:ext cx="1679" cy="507"/>
              </p:xfrm>
              <a:graphic>
                <a:graphicData uri="http://schemas.openxmlformats.org/presentationml/2006/ole">
                  <p:oleObj spid="_x0000_s2050" name="PhotoStyler Image" r:id="rId6" imgW="7171429" imgH="2123810" progId="">
                    <p:embed/>
                  </p:oleObj>
                </a:graphicData>
              </a:graphic>
            </p:graphicFrame>
            <p:graphicFrame>
              <p:nvGraphicFramePr>
                <p:cNvPr id="1027" name="Object 11"/>
                <p:cNvGraphicFramePr>
                  <a:graphicFrameLocks/>
                </p:cNvGraphicFramePr>
                <p:nvPr/>
              </p:nvGraphicFramePr>
              <p:xfrm>
                <a:off x="1111" y="1162"/>
                <a:ext cx="3681" cy="1678"/>
              </p:xfrm>
              <a:graphic>
                <a:graphicData uri="http://schemas.openxmlformats.org/presentationml/2006/ole">
                  <p:oleObj spid="_x0000_s2051" name="PhotoStyler Image" r:id="rId7" imgW="11795717" imgH="7552381" progId="">
                    <p:embed/>
                  </p:oleObj>
                </a:graphicData>
              </a:graphic>
            </p:graphicFrame>
            <p:pic>
              <p:nvPicPr>
                <p:cNvPr id="1046" name="Picture 12" descr="tamarin"/>
                <p:cNvPicPr>
                  <a:picLocks noChangeAspect="1" noChangeArrowheads="1"/>
                </p:cNvPicPr>
                <p:nvPr/>
              </p:nvPicPr>
              <p:blipFill>
                <a:blip r:embed="rId8" cstate="print"/>
                <a:srcRect/>
                <a:stretch>
                  <a:fillRect/>
                </a:stretch>
              </p:blipFill>
              <p:spPr bwMode="auto">
                <a:xfrm>
                  <a:off x="4377" y="572"/>
                  <a:ext cx="952" cy="748"/>
                </a:xfrm>
                <a:prstGeom prst="rect">
                  <a:avLst/>
                </a:prstGeom>
                <a:noFill/>
                <a:ln w="9525">
                  <a:noFill/>
                  <a:miter lim="800000"/>
                  <a:headEnd/>
                  <a:tailEnd/>
                </a:ln>
              </p:spPr>
            </p:pic>
          </p:grpSp>
          <p:sp>
            <p:nvSpPr>
              <p:cNvPr id="1042" name="Rectangle 16"/>
              <p:cNvSpPr>
                <a:spLocks noChangeArrowheads="1"/>
              </p:cNvSpPr>
              <p:nvPr/>
            </p:nvSpPr>
            <p:spPr bwMode="auto">
              <a:xfrm>
                <a:off x="1066" y="2750"/>
                <a:ext cx="1995" cy="862"/>
              </a:xfrm>
              <a:prstGeom prst="rect">
                <a:avLst/>
              </a:prstGeom>
              <a:solidFill>
                <a:schemeClr val="bg1"/>
              </a:solidFill>
              <a:ln w="9525">
                <a:solidFill>
                  <a:schemeClr val="bg1"/>
                </a:solidFill>
                <a:miter lim="800000"/>
                <a:headEnd/>
                <a:tailEnd/>
              </a:ln>
            </p:spPr>
            <p:txBody>
              <a:bodyPr wrap="none" anchor="ctr"/>
              <a:lstStyle/>
              <a:p>
                <a:endParaRPr lang="en-US"/>
              </a:p>
            </p:txBody>
          </p:sp>
        </p:grpSp>
        <p:sp>
          <p:nvSpPr>
            <p:cNvPr id="1040" name="Rectangle 16"/>
            <p:cNvSpPr>
              <a:spLocks noChangeArrowheads="1"/>
            </p:cNvSpPr>
            <p:nvPr/>
          </p:nvSpPr>
          <p:spPr bwMode="auto">
            <a:xfrm>
              <a:off x="3198" y="663"/>
              <a:ext cx="1088" cy="771"/>
            </a:xfrm>
            <a:prstGeom prst="rect">
              <a:avLst/>
            </a:prstGeom>
            <a:solidFill>
              <a:schemeClr val="bg1"/>
            </a:solidFill>
            <a:ln w="9525">
              <a:solidFill>
                <a:schemeClr val="bg1"/>
              </a:solidFill>
              <a:miter lim="800000"/>
              <a:headEnd/>
              <a:tailEnd/>
            </a:ln>
          </p:spPr>
          <p:txBody>
            <a:bodyPr wrap="none" anchor="ctr"/>
            <a:lstStyle/>
            <a:p>
              <a:endParaRPr lang="en-US"/>
            </a:p>
          </p:txBody>
        </p:sp>
      </p:grpSp>
      <p:grpSp>
        <p:nvGrpSpPr>
          <p:cNvPr id="5" name="Group 8"/>
          <p:cNvGrpSpPr>
            <a:grpSpLocks/>
          </p:cNvGrpSpPr>
          <p:nvPr/>
        </p:nvGrpSpPr>
        <p:grpSpPr bwMode="auto">
          <a:xfrm>
            <a:off x="1332830" y="4437905"/>
            <a:ext cx="5759450" cy="2303463"/>
            <a:chOff x="703" y="2387"/>
            <a:chExt cx="3650" cy="1496"/>
          </a:xfrm>
        </p:grpSpPr>
        <p:pic>
          <p:nvPicPr>
            <p:cNvPr id="1037" name="Picture 5"/>
            <p:cNvPicPr>
              <a:picLocks noChangeAspect="1" noChangeArrowheads="1"/>
            </p:cNvPicPr>
            <p:nvPr/>
          </p:nvPicPr>
          <p:blipFill>
            <a:blip r:embed="rId9" cstate="print"/>
            <a:srcRect r="31157"/>
            <a:stretch>
              <a:fillRect/>
            </a:stretch>
          </p:blipFill>
          <p:spPr bwMode="auto">
            <a:xfrm>
              <a:off x="703" y="2387"/>
              <a:ext cx="2857" cy="1496"/>
            </a:xfrm>
            <a:prstGeom prst="rect">
              <a:avLst/>
            </a:prstGeom>
            <a:noFill/>
            <a:ln w="9525">
              <a:noFill/>
              <a:miter lim="800000"/>
              <a:headEnd/>
              <a:tailEnd/>
            </a:ln>
          </p:spPr>
        </p:pic>
        <p:pic>
          <p:nvPicPr>
            <p:cNvPr id="1038" name="Picture 7"/>
            <p:cNvPicPr>
              <a:picLocks noChangeAspect="1" noChangeArrowheads="1"/>
            </p:cNvPicPr>
            <p:nvPr/>
          </p:nvPicPr>
          <p:blipFill>
            <a:blip r:embed="rId9" cstate="print"/>
            <a:srcRect l="80891"/>
            <a:stretch>
              <a:fillRect/>
            </a:stretch>
          </p:blipFill>
          <p:spPr bwMode="auto">
            <a:xfrm>
              <a:off x="3560" y="2387"/>
              <a:ext cx="793" cy="1496"/>
            </a:xfrm>
            <a:prstGeom prst="rect">
              <a:avLst/>
            </a:prstGeom>
            <a:noFill/>
            <a:ln w="9525">
              <a:noFill/>
              <a:miter lim="800000"/>
              <a:headEnd/>
              <a:tailEnd/>
            </a:ln>
          </p:spPr>
        </p:pic>
      </p:grpSp>
      <p:sp>
        <p:nvSpPr>
          <p:cNvPr id="1032" name="Text Box 4"/>
          <p:cNvSpPr txBox="1">
            <a:spLocks noChangeArrowheads="1"/>
          </p:cNvSpPr>
          <p:nvPr/>
        </p:nvSpPr>
        <p:spPr bwMode="auto">
          <a:xfrm>
            <a:off x="6119813" y="3933056"/>
            <a:ext cx="3024187" cy="304800"/>
          </a:xfrm>
          <a:prstGeom prst="rect">
            <a:avLst/>
          </a:prstGeom>
          <a:noFill/>
          <a:ln w="9525">
            <a:noFill/>
            <a:miter lim="800000"/>
            <a:headEnd/>
            <a:tailEnd/>
          </a:ln>
        </p:spPr>
        <p:txBody>
          <a:bodyPr>
            <a:spAutoFit/>
          </a:bodyPr>
          <a:lstStyle/>
          <a:p>
            <a:pPr algn="ctr"/>
            <a:r>
              <a:rPr lang="ca-ES" sz="1400" dirty="0" err="1"/>
              <a:t>Zhang</a:t>
            </a:r>
            <a:r>
              <a:rPr lang="ca-ES" sz="1400" dirty="0"/>
              <a:t> et al., </a:t>
            </a:r>
            <a:r>
              <a:rPr lang="ca-ES" sz="1400" i="1" dirty="0"/>
              <a:t>PNAS</a:t>
            </a:r>
            <a:r>
              <a:rPr lang="ca-ES" sz="1400" dirty="0"/>
              <a:t> (1998)</a:t>
            </a:r>
            <a:endParaRPr lang="es-ES" sz="1400" dirty="0">
              <a:solidFill>
                <a:srgbClr val="FFCC00"/>
              </a:solidFill>
            </a:endParaRPr>
          </a:p>
        </p:txBody>
      </p:sp>
      <p:sp>
        <p:nvSpPr>
          <p:cNvPr id="1033" name="Text Box 6"/>
          <p:cNvSpPr txBox="1">
            <a:spLocks noChangeArrowheads="1"/>
          </p:cNvSpPr>
          <p:nvPr/>
        </p:nvSpPr>
        <p:spPr bwMode="auto">
          <a:xfrm>
            <a:off x="6732240" y="6453336"/>
            <a:ext cx="2160587" cy="206375"/>
          </a:xfrm>
          <a:prstGeom prst="rect">
            <a:avLst/>
          </a:prstGeom>
          <a:noFill/>
          <a:ln w="9525">
            <a:noFill/>
            <a:miter lim="800000"/>
            <a:headEnd/>
            <a:tailEnd/>
          </a:ln>
        </p:spPr>
        <p:txBody>
          <a:bodyPr lIns="0" tIns="0" rIns="0" bIns="0">
            <a:spAutoFit/>
          </a:bodyPr>
          <a:lstStyle/>
          <a:p>
            <a:pPr hangingPunct="0">
              <a:lnSpc>
                <a:spcPct val="97000"/>
              </a:lnSpc>
              <a:buClr>
                <a:srgbClr val="000000"/>
              </a:buClr>
              <a:buSzPct val="45000"/>
              <a:buFont typeface="StarSymbol"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1400" dirty="0"/>
              <a:t>Zhang et al. </a:t>
            </a:r>
            <a:r>
              <a:rPr lang="en-GB" sz="1400" i="1" dirty="0"/>
              <a:t>PNAS</a:t>
            </a:r>
            <a:r>
              <a:rPr lang="en-GB" sz="1400" dirty="0"/>
              <a:t> (2002)</a:t>
            </a:r>
          </a:p>
        </p:txBody>
      </p:sp>
      <p:sp>
        <p:nvSpPr>
          <p:cNvPr id="23" name="Títol 1"/>
          <p:cNvSpPr txBox="1">
            <a:spLocks/>
          </p:cNvSpPr>
          <p:nvPr/>
        </p:nvSpPr>
        <p:spPr>
          <a:xfrm>
            <a:off x="179512" y="0"/>
            <a:ext cx="8640960" cy="1138138"/>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sz="4000" b="0" i="0" u="none" strike="noStrike" kern="1200" cap="none" spc="0" normalizeH="0" baseline="0" noProof="0" dirty="0" err="1" smtClean="0">
                <a:ln>
                  <a:noFill/>
                </a:ln>
                <a:solidFill>
                  <a:schemeClr val="tx1"/>
                </a:solidFill>
                <a:effectLst/>
                <a:uLnTx/>
                <a:uFillTx/>
                <a:latin typeface="+mj-lt"/>
                <a:ea typeface="+mj-ea"/>
                <a:cs typeface="+mj-cs"/>
              </a:rPr>
              <a:t>Cationization</a:t>
            </a:r>
            <a:r>
              <a:rPr kumimoji="0" lang="es-ES" sz="4000" b="0" i="0" u="none" strike="noStrike" kern="1200" cap="none" spc="0" normalizeH="0" baseline="0" noProof="0" dirty="0" smtClean="0">
                <a:ln>
                  <a:noFill/>
                </a:ln>
                <a:solidFill>
                  <a:schemeClr val="tx1"/>
                </a:solidFill>
                <a:effectLst/>
                <a:uLnTx/>
                <a:uFillTx/>
                <a:latin typeface="+mj-lt"/>
                <a:ea typeface="+mj-ea"/>
                <a:cs typeface="+mj-cs"/>
              </a:rPr>
              <a:t> versus </a:t>
            </a:r>
            <a:r>
              <a:rPr kumimoji="0" lang="es-ES" sz="4000" b="0" i="0" u="none" strike="noStrike" kern="1200" cap="none" spc="0" normalizeH="0" baseline="0" noProof="0" dirty="0" err="1" smtClean="0">
                <a:ln>
                  <a:noFill/>
                </a:ln>
                <a:solidFill>
                  <a:schemeClr val="tx1"/>
                </a:solidFill>
                <a:effectLst/>
                <a:uLnTx/>
                <a:uFillTx/>
                <a:latin typeface="+mj-lt"/>
                <a:ea typeface="+mj-ea"/>
                <a:cs typeface="+mj-cs"/>
              </a:rPr>
              <a:t>catalytic</a:t>
            </a:r>
            <a:r>
              <a:rPr kumimoji="0" lang="es-ES" sz="4000" b="0" i="0" u="none" strike="noStrike" kern="1200" cap="none" spc="0" normalizeH="0" baseline="0" noProof="0" dirty="0" smtClean="0">
                <a:ln>
                  <a:noFill/>
                </a:ln>
                <a:solidFill>
                  <a:schemeClr val="tx1"/>
                </a:solidFill>
                <a:effectLst/>
                <a:uLnTx/>
                <a:uFillTx/>
                <a:latin typeface="+mj-lt"/>
                <a:ea typeface="+mj-ea"/>
                <a:cs typeface="+mj-cs"/>
              </a:rPr>
              <a:t> </a:t>
            </a:r>
            <a:r>
              <a:rPr kumimoji="0" lang="es-ES" sz="4000" b="0" i="0" u="none" strike="noStrike" kern="1200" cap="none" spc="0" normalizeH="0" baseline="0" noProof="0" dirty="0" err="1" smtClean="0">
                <a:ln>
                  <a:noFill/>
                </a:ln>
                <a:solidFill>
                  <a:schemeClr val="tx1"/>
                </a:solidFill>
                <a:effectLst/>
                <a:uLnTx/>
                <a:uFillTx/>
                <a:latin typeface="+mj-lt"/>
                <a:ea typeface="+mj-ea"/>
                <a:cs typeface="+mj-cs"/>
              </a:rPr>
              <a:t>efficiency</a:t>
            </a:r>
            <a:r>
              <a:rPr kumimoji="0" lang="es-ES" sz="4000" b="0" i="0" u="none" strike="noStrike" kern="1200" cap="none" spc="0" normalizeH="0" noProof="0" dirty="0" smtClean="0">
                <a:ln>
                  <a:noFill/>
                </a:ln>
                <a:solidFill>
                  <a:schemeClr val="tx1"/>
                </a:solidFill>
                <a:effectLst/>
                <a:uLnTx/>
                <a:uFillTx/>
                <a:latin typeface="+mj-lt"/>
                <a:ea typeface="+mj-ea"/>
                <a:cs typeface="+mj-cs"/>
              </a:rPr>
              <a:t> </a:t>
            </a:r>
            <a:endParaRPr kumimoji="0" lang="en-GB" sz="4000" b="0" i="0" u="none" strike="noStrike" kern="1200" cap="none" spc="0" normalizeH="0" baseline="0" noProof="0" dirty="0" smtClean="0">
              <a:ln>
                <a:noFill/>
              </a:ln>
              <a:solidFill>
                <a:schemeClr val="tx1"/>
              </a:solidFill>
              <a:effectLst/>
              <a:uLnTx/>
              <a:uFillTx/>
              <a:latin typeface="+mj-lt"/>
              <a:ea typeface="+mj-ea"/>
              <a:cs typeface="+mj-cs"/>
            </a:endParaRPr>
          </a:p>
        </p:txBody>
      </p:sp>
      <p:pic>
        <p:nvPicPr>
          <p:cNvPr id="21" name="Picture 10" descr="tamarin"/>
          <p:cNvPicPr>
            <a:picLocks noChangeAspect="1" noChangeArrowheads="1"/>
          </p:cNvPicPr>
          <p:nvPr/>
        </p:nvPicPr>
        <p:blipFill>
          <a:blip r:embed="rId8" cstate="print"/>
          <a:srcRect/>
          <a:stretch>
            <a:fillRect/>
          </a:stretch>
        </p:blipFill>
        <p:spPr bwMode="auto">
          <a:xfrm>
            <a:off x="5076057" y="836713"/>
            <a:ext cx="1152127" cy="869313"/>
          </a:xfrm>
          <a:prstGeom prst="rect">
            <a:avLst/>
          </a:prstGeom>
          <a:noFill/>
        </p:spPr>
      </p:pic>
      <p:pic>
        <p:nvPicPr>
          <p:cNvPr id="22" name="Picture 6" descr="orangutan"/>
          <p:cNvPicPr>
            <a:picLocks noChangeArrowheads="1"/>
          </p:cNvPicPr>
          <p:nvPr/>
        </p:nvPicPr>
        <p:blipFill>
          <a:blip r:embed="rId4" cstate="print"/>
          <a:srcRect r="-3775"/>
          <a:stretch>
            <a:fillRect/>
          </a:stretch>
        </p:blipFill>
        <p:spPr bwMode="auto">
          <a:xfrm>
            <a:off x="5292080" y="2564904"/>
            <a:ext cx="1008112" cy="1080120"/>
          </a:xfrm>
          <a:prstGeom prst="rect">
            <a:avLst/>
          </a:prstGeom>
          <a:noFill/>
        </p:spPr>
      </p:pic>
      <p:pic>
        <p:nvPicPr>
          <p:cNvPr id="24" name="Picture 7" descr="rhesus"/>
          <p:cNvPicPr>
            <a:picLocks noChangeAspect="1" noChangeArrowheads="1"/>
          </p:cNvPicPr>
          <p:nvPr/>
        </p:nvPicPr>
        <p:blipFill>
          <a:blip r:embed="rId5" cstate="print"/>
          <a:srcRect/>
          <a:stretch>
            <a:fillRect/>
          </a:stretch>
        </p:blipFill>
        <p:spPr bwMode="auto">
          <a:xfrm>
            <a:off x="2267744" y="3501008"/>
            <a:ext cx="799606" cy="1002173"/>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p:cNvSpPr>
            <a:spLocks noGrp="1"/>
          </p:cNvSpPr>
          <p:nvPr>
            <p:ph type="title"/>
          </p:nvPr>
        </p:nvSpPr>
        <p:spPr>
          <a:xfrm>
            <a:off x="395536" y="44624"/>
            <a:ext cx="8229600" cy="1143000"/>
          </a:xfrm>
        </p:spPr>
        <p:txBody>
          <a:bodyPr>
            <a:normAutofit/>
          </a:bodyPr>
          <a:lstStyle/>
          <a:p>
            <a:r>
              <a:rPr lang="es-ES" dirty="0" err="1" smtClean="0"/>
              <a:t>hRNases</a:t>
            </a:r>
            <a:r>
              <a:rPr lang="es-ES" dirty="0" smtClean="0"/>
              <a:t> in host </a:t>
            </a:r>
            <a:r>
              <a:rPr lang="es-ES" dirty="0" err="1" smtClean="0"/>
              <a:t>defense</a:t>
            </a:r>
            <a:endParaRPr lang="en-GB" dirty="0"/>
          </a:p>
        </p:txBody>
      </p:sp>
      <p:pic>
        <p:nvPicPr>
          <p:cNvPr id="6145" name="Picture 1"/>
          <p:cNvPicPr>
            <a:picLocks noGrp="1" noChangeAspect="1" noChangeArrowheads="1"/>
          </p:cNvPicPr>
          <p:nvPr>
            <p:ph idx="1"/>
          </p:nvPr>
        </p:nvPicPr>
        <p:blipFill>
          <a:blip r:embed="rId3" cstate="print"/>
          <a:srcRect/>
          <a:stretch>
            <a:fillRect/>
          </a:stretch>
        </p:blipFill>
        <p:spPr bwMode="auto">
          <a:xfrm>
            <a:off x="4788024" y="1340768"/>
            <a:ext cx="4032448" cy="4223459"/>
          </a:xfrm>
          <a:prstGeom prst="rect">
            <a:avLst/>
          </a:prstGeom>
          <a:noFill/>
          <a:ln w="9525">
            <a:noFill/>
            <a:miter lim="800000"/>
            <a:headEnd/>
            <a:tailEnd/>
          </a:ln>
        </p:spPr>
      </p:pic>
      <p:sp>
        <p:nvSpPr>
          <p:cNvPr id="6" name="QuadreDeText 5"/>
          <p:cNvSpPr txBox="1"/>
          <p:nvPr/>
        </p:nvSpPr>
        <p:spPr>
          <a:xfrm>
            <a:off x="4880838" y="5733256"/>
            <a:ext cx="1995418" cy="369332"/>
          </a:xfrm>
          <a:prstGeom prst="rect">
            <a:avLst/>
          </a:prstGeom>
          <a:noFill/>
        </p:spPr>
        <p:txBody>
          <a:bodyPr wrap="none" rtlCol="0">
            <a:spAutoFit/>
          </a:bodyPr>
          <a:lstStyle/>
          <a:p>
            <a:r>
              <a:rPr lang="es-ES" dirty="0" err="1" smtClean="0"/>
              <a:t>Bystrom</a:t>
            </a:r>
            <a:r>
              <a:rPr lang="es-ES" dirty="0" smtClean="0"/>
              <a:t> et al. 2011</a:t>
            </a:r>
            <a:endParaRPr lang="en-GB" dirty="0"/>
          </a:p>
        </p:txBody>
      </p:sp>
      <p:pic>
        <p:nvPicPr>
          <p:cNvPr id="5" name="Imatge 4" descr="eosinophil_degranulation.jpg"/>
          <p:cNvPicPr>
            <a:picLocks noChangeAspect="1"/>
          </p:cNvPicPr>
          <p:nvPr/>
        </p:nvPicPr>
        <p:blipFill>
          <a:blip r:embed="rId4" cstate="print"/>
          <a:srcRect l="903" t="52552" r="29382" b="3770"/>
          <a:stretch>
            <a:fillRect/>
          </a:stretch>
        </p:blipFill>
        <p:spPr>
          <a:xfrm>
            <a:off x="251520" y="1988780"/>
            <a:ext cx="4320480" cy="2736364"/>
          </a:xfrm>
          <a:prstGeom prst="rect">
            <a:avLst/>
          </a:prstGeom>
        </p:spPr>
      </p:pic>
      <p:pic>
        <p:nvPicPr>
          <p:cNvPr id="7" name="Imatge 6" descr="eosinophil_degranulation.jpg"/>
          <p:cNvPicPr>
            <a:picLocks noChangeAspect="1"/>
          </p:cNvPicPr>
          <p:nvPr/>
        </p:nvPicPr>
        <p:blipFill>
          <a:blip r:embed="rId4" cstate="print"/>
          <a:srcRect l="59622" t="94870"/>
          <a:stretch>
            <a:fillRect/>
          </a:stretch>
        </p:blipFill>
        <p:spPr>
          <a:xfrm>
            <a:off x="395536" y="4725144"/>
            <a:ext cx="3024335" cy="388438"/>
          </a:xfrm>
          <a:prstGeom prst="rect">
            <a:avLst/>
          </a:prstGeom>
        </p:spPr>
      </p:pic>
      <p:sp>
        <p:nvSpPr>
          <p:cNvPr id="8" name="QuadreDeText 7"/>
          <p:cNvSpPr txBox="1"/>
          <p:nvPr/>
        </p:nvSpPr>
        <p:spPr>
          <a:xfrm>
            <a:off x="395536" y="5589240"/>
            <a:ext cx="4104456" cy="646331"/>
          </a:xfrm>
          <a:prstGeom prst="rect">
            <a:avLst/>
          </a:prstGeom>
          <a:noFill/>
        </p:spPr>
        <p:txBody>
          <a:bodyPr wrap="square" rtlCol="0">
            <a:spAutoFit/>
          </a:bodyPr>
          <a:lstStyle/>
          <a:p>
            <a:r>
              <a:rPr lang="es-ES" dirty="0" err="1" smtClean="0"/>
              <a:t>Fulkerson</a:t>
            </a:r>
            <a:r>
              <a:rPr lang="es-ES" dirty="0" smtClean="0"/>
              <a:t> and </a:t>
            </a:r>
            <a:r>
              <a:rPr lang="es-ES" dirty="0" err="1" smtClean="0"/>
              <a:t>Rothenberg</a:t>
            </a:r>
            <a:r>
              <a:rPr lang="es-ES" dirty="0" smtClean="0"/>
              <a:t> </a:t>
            </a:r>
            <a:r>
              <a:rPr lang="es-ES" i="1" dirty="0" err="1" smtClean="0"/>
              <a:t>Nature</a:t>
            </a:r>
            <a:r>
              <a:rPr lang="es-ES" i="1" dirty="0" smtClean="0"/>
              <a:t> </a:t>
            </a:r>
            <a:r>
              <a:rPr lang="es-ES" i="1" dirty="0" err="1" smtClean="0"/>
              <a:t>Reviews</a:t>
            </a:r>
            <a:r>
              <a:rPr lang="es-ES" i="1" dirty="0" smtClean="0"/>
              <a:t> </a:t>
            </a:r>
            <a:r>
              <a:rPr lang="es-ES" dirty="0" smtClean="0"/>
              <a:t>2013</a:t>
            </a:r>
            <a:endParaRPr lang="en-GB"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3" cstate="print"/>
          <a:srcRect/>
          <a:stretch>
            <a:fillRect/>
          </a:stretch>
        </p:blipFill>
        <p:spPr bwMode="auto">
          <a:xfrm>
            <a:off x="1259632" y="887981"/>
            <a:ext cx="5760640" cy="5853387"/>
          </a:xfrm>
          <a:prstGeom prst="rect">
            <a:avLst/>
          </a:prstGeom>
          <a:noFill/>
          <a:ln w="9525">
            <a:noFill/>
            <a:miter lim="800000"/>
            <a:headEnd/>
            <a:tailEnd/>
          </a:ln>
        </p:spPr>
      </p:pic>
      <p:sp>
        <p:nvSpPr>
          <p:cNvPr id="4" name="Títol 1"/>
          <p:cNvSpPr txBox="1">
            <a:spLocks/>
          </p:cNvSpPr>
          <p:nvPr/>
        </p:nvSpPr>
        <p:spPr>
          <a:xfrm>
            <a:off x="539552" y="-171400"/>
            <a:ext cx="8229600" cy="980728"/>
          </a:xfrm>
          <a:prstGeom prst="rect">
            <a:avLst/>
          </a:prstGeom>
        </p:spPr>
        <p:txBody>
          <a:bodyPr>
            <a:normAutofit fontScale="75000" lnSpcReduction="20000"/>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4400" b="0" i="0" u="none" strike="noStrike" kern="0" cap="none" spc="0" normalizeH="0" baseline="0" noProof="0" dirty="0" smtClean="0">
                <a:ln>
                  <a:noFill/>
                </a:ln>
                <a:solidFill>
                  <a:srgbClr val="800000"/>
                </a:solidFill>
                <a:effectLst/>
                <a:uLnTx/>
                <a:uFillTx/>
                <a:latin typeface="+mj-lt"/>
                <a:ea typeface="+mj-ea"/>
                <a:cs typeface="+mj-cs"/>
              </a:rPr>
              <a:t/>
            </a:r>
            <a:br>
              <a:rPr kumimoji="0" lang="es-ES" sz="4400" b="0" i="0" u="none" strike="noStrike" kern="0" cap="none" spc="0" normalizeH="0" baseline="0" noProof="0" dirty="0" smtClean="0">
                <a:ln>
                  <a:noFill/>
                </a:ln>
                <a:solidFill>
                  <a:srgbClr val="800000"/>
                </a:solidFill>
                <a:effectLst/>
                <a:uLnTx/>
                <a:uFillTx/>
                <a:latin typeface="+mj-lt"/>
                <a:ea typeface="+mj-ea"/>
                <a:cs typeface="+mj-cs"/>
              </a:rPr>
            </a:br>
            <a:r>
              <a:rPr kumimoji="0" lang="es-ES" sz="4400" b="0" i="0" u="none" strike="noStrike" kern="0" cap="none" spc="0" normalizeH="0" baseline="0" noProof="0" dirty="0" err="1" smtClean="0">
                <a:ln>
                  <a:noFill/>
                </a:ln>
                <a:solidFill>
                  <a:srgbClr val="800000"/>
                </a:solidFill>
                <a:effectLst/>
                <a:uLnTx/>
                <a:uFillTx/>
                <a:latin typeface="+mj-lt"/>
                <a:ea typeface="+mj-ea"/>
                <a:cs typeface="+mj-cs"/>
              </a:rPr>
              <a:t>Proposed</a:t>
            </a:r>
            <a:r>
              <a:rPr kumimoji="0" lang="es-ES" sz="4400" b="0" i="0" u="none" strike="noStrike" kern="0" cap="none" spc="0" normalizeH="0" noProof="0" dirty="0" smtClean="0">
                <a:ln>
                  <a:noFill/>
                </a:ln>
                <a:solidFill>
                  <a:srgbClr val="800000"/>
                </a:solidFill>
                <a:effectLst/>
                <a:uLnTx/>
                <a:uFillTx/>
                <a:latin typeface="+mj-lt"/>
                <a:ea typeface="+mj-ea"/>
                <a:cs typeface="+mj-cs"/>
              </a:rPr>
              <a:t> </a:t>
            </a:r>
            <a:r>
              <a:rPr kumimoji="0" lang="es-ES" sz="4400" b="0" i="0" u="none" strike="noStrike" kern="0" cap="none" spc="0" normalizeH="0" noProof="0" dirty="0" err="1" smtClean="0">
                <a:ln>
                  <a:noFill/>
                </a:ln>
                <a:solidFill>
                  <a:srgbClr val="800000"/>
                </a:solidFill>
                <a:effectLst/>
                <a:uLnTx/>
                <a:uFillTx/>
                <a:latin typeface="+mj-lt"/>
                <a:ea typeface="+mj-ea"/>
                <a:cs typeface="+mj-cs"/>
              </a:rPr>
              <a:t>mechanisms</a:t>
            </a:r>
            <a:r>
              <a:rPr kumimoji="0" lang="es-ES" sz="4400" b="0" i="0" u="none" strike="noStrike" kern="0" cap="none" spc="0" normalizeH="0" noProof="0" dirty="0" smtClean="0">
                <a:ln>
                  <a:noFill/>
                </a:ln>
                <a:solidFill>
                  <a:srgbClr val="800000"/>
                </a:solidFill>
                <a:effectLst/>
                <a:uLnTx/>
                <a:uFillTx/>
                <a:latin typeface="+mj-lt"/>
                <a:ea typeface="+mj-ea"/>
                <a:cs typeface="+mj-cs"/>
              </a:rPr>
              <a:t> </a:t>
            </a:r>
            <a:r>
              <a:rPr kumimoji="0" lang="es-ES" sz="4400" b="0" i="0" u="none" strike="noStrike" kern="0" cap="none" spc="0" normalizeH="0" noProof="0" dirty="0" err="1" smtClean="0">
                <a:ln>
                  <a:noFill/>
                </a:ln>
                <a:solidFill>
                  <a:srgbClr val="800000"/>
                </a:solidFill>
                <a:effectLst/>
                <a:uLnTx/>
                <a:uFillTx/>
                <a:latin typeface="+mj-lt"/>
                <a:ea typeface="+mj-ea"/>
                <a:cs typeface="+mj-cs"/>
              </a:rPr>
              <a:t>for</a:t>
            </a:r>
            <a:r>
              <a:rPr kumimoji="0" lang="es-ES" sz="4400" b="0" i="0" u="none" strike="noStrike" kern="0" cap="none" spc="0" normalizeH="0" noProof="0" dirty="0" smtClean="0">
                <a:ln>
                  <a:noFill/>
                </a:ln>
                <a:solidFill>
                  <a:srgbClr val="800000"/>
                </a:solidFill>
                <a:effectLst/>
                <a:uLnTx/>
                <a:uFillTx/>
                <a:latin typeface="+mj-lt"/>
                <a:ea typeface="+mj-ea"/>
                <a:cs typeface="+mj-cs"/>
              </a:rPr>
              <a:t> </a:t>
            </a:r>
            <a:r>
              <a:rPr kumimoji="0" lang="es-ES" sz="4400" b="0" i="0" u="none" strike="noStrike" kern="0" cap="none" spc="0" normalizeH="0" baseline="0" noProof="0" dirty="0" err="1" smtClean="0">
                <a:ln>
                  <a:noFill/>
                </a:ln>
                <a:solidFill>
                  <a:srgbClr val="414141"/>
                </a:solidFill>
                <a:effectLst/>
                <a:uLnTx/>
                <a:uFillTx/>
                <a:latin typeface="+mj-lt"/>
                <a:ea typeface="+mj-ea"/>
                <a:cs typeface="+mj-cs"/>
              </a:rPr>
              <a:t>secretory</a:t>
            </a:r>
            <a:r>
              <a:rPr kumimoji="0" lang="es-ES" sz="4400" b="0" i="0" u="none" strike="noStrike" kern="0" cap="none" spc="0" normalizeH="0" baseline="0" noProof="0" dirty="0" smtClean="0">
                <a:ln>
                  <a:noFill/>
                </a:ln>
                <a:solidFill>
                  <a:srgbClr val="414141"/>
                </a:solidFill>
                <a:effectLst/>
                <a:uLnTx/>
                <a:uFillTx/>
                <a:latin typeface="+mj-lt"/>
                <a:ea typeface="+mj-ea"/>
                <a:cs typeface="+mj-cs"/>
              </a:rPr>
              <a:t> </a:t>
            </a:r>
            <a:r>
              <a:rPr kumimoji="0" lang="es-ES" sz="4400" b="0" i="0" u="none" strike="noStrike" kern="0" cap="none" spc="0" normalizeH="0" baseline="0" noProof="0" dirty="0" err="1" smtClean="0">
                <a:ln>
                  <a:noFill/>
                </a:ln>
                <a:solidFill>
                  <a:srgbClr val="414141"/>
                </a:solidFill>
                <a:effectLst/>
                <a:uLnTx/>
                <a:uFillTx/>
                <a:latin typeface="+mj-lt"/>
                <a:ea typeface="+mj-ea"/>
                <a:cs typeface="+mj-cs"/>
              </a:rPr>
              <a:t>RNases</a:t>
            </a:r>
            <a:endParaRPr kumimoji="0" lang="en-GB" sz="4400" b="0" i="0" u="none" strike="noStrike" kern="0" cap="none" spc="0" normalizeH="0" baseline="0" noProof="0" dirty="0">
              <a:ln>
                <a:noFill/>
              </a:ln>
              <a:solidFill>
                <a:srgbClr val="414141"/>
              </a:solidFill>
              <a:effectLst/>
              <a:uLnTx/>
              <a:uFillTx/>
              <a:latin typeface="+mj-lt"/>
              <a:ea typeface="+mj-ea"/>
              <a:cs typeface="+mj-cs"/>
            </a:endParaRPr>
          </a:p>
        </p:txBody>
      </p:sp>
      <p:sp>
        <p:nvSpPr>
          <p:cNvPr id="5" name="QuadreDeText 4"/>
          <p:cNvSpPr txBox="1"/>
          <p:nvPr/>
        </p:nvSpPr>
        <p:spPr>
          <a:xfrm>
            <a:off x="7092281" y="5951021"/>
            <a:ext cx="1800200" cy="646331"/>
          </a:xfrm>
          <a:prstGeom prst="rect">
            <a:avLst/>
          </a:prstGeom>
          <a:noFill/>
        </p:spPr>
        <p:txBody>
          <a:bodyPr wrap="square" rtlCol="0">
            <a:spAutoFit/>
          </a:bodyPr>
          <a:lstStyle/>
          <a:p>
            <a:r>
              <a:rPr lang="es-ES" dirty="0" err="1" smtClean="0"/>
              <a:t>Gupta</a:t>
            </a:r>
            <a:r>
              <a:rPr lang="es-ES" dirty="0" smtClean="0"/>
              <a:t> and </a:t>
            </a:r>
            <a:r>
              <a:rPr lang="es-ES" dirty="0" err="1" smtClean="0"/>
              <a:t>Wheeler</a:t>
            </a:r>
            <a:r>
              <a:rPr lang="es-ES" dirty="0" smtClean="0"/>
              <a:t>, 2013</a:t>
            </a:r>
            <a:endParaRPr lang="es-E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p:cNvSpPr>
            <a:spLocks noGrp="1"/>
          </p:cNvSpPr>
          <p:nvPr>
            <p:ph type="title"/>
          </p:nvPr>
        </p:nvSpPr>
        <p:spPr>
          <a:xfrm>
            <a:off x="467544" y="0"/>
            <a:ext cx="8229600" cy="1143000"/>
          </a:xfrm>
        </p:spPr>
        <p:txBody>
          <a:bodyPr/>
          <a:lstStyle/>
          <a:p>
            <a:r>
              <a:rPr lang="es-ES" dirty="0" err="1" smtClean="0"/>
              <a:t>hRNases</a:t>
            </a:r>
            <a:r>
              <a:rPr lang="es-ES" dirty="0" smtClean="0"/>
              <a:t> </a:t>
            </a:r>
            <a:r>
              <a:rPr lang="es-ES" dirty="0" err="1" smtClean="0"/>
              <a:t>antipathogen</a:t>
            </a:r>
            <a:r>
              <a:rPr lang="es-ES" dirty="0" smtClean="0"/>
              <a:t> </a:t>
            </a:r>
            <a:r>
              <a:rPr lang="es-ES" dirty="0" err="1" smtClean="0"/>
              <a:t>activities</a:t>
            </a:r>
            <a:endParaRPr lang="en-GB" dirty="0"/>
          </a:p>
        </p:txBody>
      </p:sp>
      <p:sp>
        <p:nvSpPr>
          <p:cNvPr id="3" name="Contenidor de contingut 2"/>
          <p:cNvSpPr>
            <a:spLocks noGrp="1"/>
          </p:cNvSpPr>
          <p:nvPr>
            <p:ph idx="1"/>
          </p:nvPr>
        </p:nvSpPr>
        <p:spPr>
          <a:xfrm>
            <a:off x="395536" y="1412776"/>
            <a:ext cx="3970784" cy="4421088"/>
          </a:xfrm>
        </p:spPr>
        <p:txBody>
          <a:bodyPr>
            <a:normAutofit fontScale="92500" lnSpcReduction="10000"/>
          </a:bodyPr>
          <a:lstStyle/>
          <a:p>
            <a:r>
              <a:rPr lang="es-ES" dirty="0" err="1" smtClean="0"/>
              <a:t>Helminths</a:t>
            </a:r>
            <a:r>
              <a:rPr lang="es-ES" dirty="0" smtClean="0"/>
              <a:t>: </a:t>
            </a:r>
          </a:p>
          <a:p>
            <a:pPr lvl="1"/>
            <a:r>
              <a:rPr lang="es-ES" sz="2000" i="1" dirty="0" err="1" smtClean="0"/>
              <a:t>Schistosoma</a:t>
            </a:r>
            <a:r>
              <a:rPr lang="es-ES" sz="2000" i="1" dirty="0" smtClean="0"/>
              <a:t> </a:t>
            </a:r>
            <a:r>
              <a:rPr lang="es-ES" sz="2000" i="1" dirty="0" err="1" smtClean="0"/>
              <a:t>mansoni</a:t>
            </a:r>
            <a:r>
              <a:rPr lang="es-ES" sz="2000" i="1" dirty="0" smtClean="0"/>
              <a:t>, </a:t>
            </a:r>
            <a:r>
              <a:rPr lang="es-ES" sz="2000" i="1" dirty="0" err="1" smtClean="0"/>
              <a:t>Brugia</a:t>
            </a:r>
            <a:r>
              <a:rPr lang="es-ES" sz="2000" i="1" dirty="0" smtClean="0"/>
              <a:t> </a:t>
            </a:r>
            <a:r>
              <a:rPr lang="es-ES" sz="2000" i="1" dirty="0" err="1" smtClean="0"/>
              <a:t>malayi</a:t>
            </a:r>
            <a:r>
              <a:rPr lang="es-ES" sz="2000" i="1" dirty="0" smtClean="0"/>
              <a:t>, …</a:t>
            </a:r>
          </a:p>
          <a:p>
            <a:r>
              <a:rPr lang="es-ES" dirty="0" err="1" smtClean="0"/>
              <a:t>Protozoa</a:t>
            </a:r>
            <a:r>
              <a:rPr lang="es-ES" dirty="0" smtClean="0"/>
              <a:t>: </a:t>
            </a:r>
          </a:p>
          <a:p>
            <a:pPr lvl="1"/>
            <a:r>
              <a:rPr lang="es-ES" sz="2000" i="1" dirty="0" err="1" smtClean="0"/>
              <a:t>Leishmania</a:t>
            </a:r>
            <a:r>
              <a:rPr lang="es-ES" sz="2000" i="1" dirty="0" smtClean="0"/>
              <a:t>, </a:t>
            </a:r>
            <a:r>
              <a:rPr lang="es-ES" sz="2000" i="1" dirty="0" err="1" smtClean="0"/>
              <a:t>Trypanosoma</a:t>
            </a:r>
            <a:r>
              <a:rPr lang="es-ES" sz="2000" i="1" dirty="0" smtClean="0"/>
              <a:t> </a:t>
            </a:r>
            <a:r>
              <a:rPr lang="es-ES" sz="2000" i="1" dirty="0" err="1" smtClean="0"/>
              <a:t>cruzi</a:t>
            </a:r>
            <a:r>
              <a:rPr lang="es-ES" sz="2000" i="1" dirty="0" smtClean="0"/>
              <a:t>, T. </a:t>
            </a:r>
            <a:r>
              <a:rPr lang="es-ES" sz="2000" i="1" dirty="0" err="1" smtClean="0"/>
              <a:t>brucei</a:t>
            </a:r>
            <a:r>
              <a:rPr lang="es-ES" sz="2000" i="1" dirty="0" smtClean="0"/>
              <a:t>, </a:t>
            </a:r>
            <a:r>
              <a:rPr lang="es-ES" sz="2000" dirty="0" smtClean="0"/>
              <a:t>and </a:t>
            </a:r>
            <a:r>
              <a:rPr lang="es-ES" sz="2000" i="1" dirty="0" err="1" smtClean="0"/>
              <a:t>Plasmodium</a:t>
            </a:r>
            <a:endParaRPr lang="es-ES" sz="2000" i="1" dirty="0" smtClean="0"/>
          </a:p>
          <a:p>
            <a:r>
              <a:rPr lang="es-ES" dirty="0" smtClean="0"/>
              <a:t>Bacteria: </a:t>
            </a:r>
          </a:p>
          <a:p>
            <a:pPr lvl="1"/>
            <a:r>
              <a:rPr lang="es-ES" sz="2000" i="1" dirty="0" smtClean="0"/>
              <a:t>E. </a:t>
            </a:r>
            <a:r>
              <a:rPr lang="es-ES" sz="2000" i="1" dirty="0" err="1" smtClean="0"/>
              <a:t>coli</a:t>
            </a:r>
            <a:r>
              <a:rPr lang="es-ES" sz="2000" i="1" dirty="0" smtClean="0"/>
              <a:t>, S. </a:t>
            </a:r>
            <a:r>
              <a:rPr lang="es-ES" sz="2000" i="1" dirty="0" err="1" smtClean="0"/>
              <a:t>aureus</a:t>
            </a:r>
            <a:r>
              <a:rPr lang="es-ES" sz="2000" i="1" dirty="0" smtClean="0"/>
              <a:t>, </a:t>
            </a:r>
            <a:r>
              <a:rPr lang="es-ES" sz="2000" i="1" dirty="0" err="1" smtClean="0"/>
              <a:t>Mycobacterium</a:t>
            </a:r>
            <a:r>
              <a:rPr lang="es-ES" sz="2000" i="1" dirty="0" smtClean="0"/>
              <a:t>,…</a:t>
            </a:r>
          </a:p>
          <a:p>
            <a:r>
              <a:rPr lang="es-ES" dirty="0" err="1" smtClean="0"/>
              <a:t>Viruses</a:t>
            </a:r>
            <a:r>
              <a:rPr lang="es-ES" dirty="0" smtClean="0"/>
              <a:t>: </a:t>
            </a:r>
          </a:p>
          <a:p>
            <a:pPr lvl="1"/>
            <a:r>
              <a:rPr lang="es-ES" sz="2000" dirty="0" smtClean="0"/>
              <a:t>RSV,..</a:t>
            </a:r>
            <a:endParaRPr lang="en-GB" dirty="0"/>
          </a:p>
        </p:txBody>
      </p:sp>
      <p:pic>
        <p:nvPicPr>
          <p:cNvPr id="4097" name="Picture 1"/>
          <p:cNvPicPr>
            <a:picLocks noChangeAspect="1" noChangeArrowheads="1"/>
          </p:cNvPicPr>
          <p:nvPr/>
        </p:nvPicPr>
        <p:blipFill>
          <a:blip r:embed="rId3" cstate="print"/>
          <a:srcRect l="22800" r="5201"/>
          <a:stretch>
            <a:fillRect/>
          </a:stretch>
        </p:blipFill>
        <p:spPr bwMode="auto">
          <a:xfrm>
            <a:off x="4483287" y="1700808"/>
            <a:ext cx="4660713" cy="3945632"/>
          </a:xfrm>
          <a:prstGeom prst="rect">
            <a:avLst/>
          </a:prstGeom>
          <a:noFill/>
          <a:ln w="9525">
            <a:solidFill>
              <a:schemeClr val="bg1">
                <a:lumMod val="50000"/>
              </a:schemeClr>
            </a:solidFill>
            <a:miter lim="800000"/>
            <a:headEnd/>
            <a:tailEnd/>
          </a:ln>
          <a:scene3d>
            <a:camera prst="orthographicFront"/>
            <a:lightRig rig="threePt" dir="t"/>
          </a:scene3d>
          <a:sp3d>
            <a:bevelT/>
          </a:sp3d>
        </p:spPr>
      </p:pic>
      <p:sp>
        <p:nvSpPr>
          <p:cNvPr id="5" name="QuadreDeText 4"/>
          <p:cNvSpPr txBox="1"/>
          <p:nvPr/>
        </p:nvSpPr>
        <p:spPr>
          <a:xfrm>
            <a:off x="5580112" y="5877272"/>
            <a:ext cx="3182987" cy="338554"/>
          </a:xfrm>
          <a:prstGeom prst="rect">
            <a:avLst/>
          </a:prstGeom>
          <a:noFill/>
        </p:spPr>
        <p:txBody>
          <a:bodyPr wrap="none" rtlCol="0">
            <a:spAutoFit/>
          </a:bodyPr>
          <a:lstStyle/>
          <a:p>
            <a:r>
              <a:rPr lang="es-ES" sz="1600" dirty="0" err="1" smtClean="0"/>
              <a:t>Bystrom</a:t>
            </a:r>
            <a:r>
              <a:rPr lang="es-ES" sz="1600" dirty="0" smtClean="0"/>
              <a:t> et al. </a:t>
            </a:r>
            <a:r>
              <a:rPr lang="es-ES" sz="1600" dirty="0" err="1" smtClean="0"/>
              <a:t>Respiratory</a:t>
            </a:r>
            <a:r>
              <a:rPr lang="es-ES" sz="1600" dirty="0" smtClean="0"/>
              <a:t> Res. 2011</a:t>
            </a:r>
            <a:endParaRPr lang="en-GB" sz="16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1" descr="Distribution of Chagas disease"/>
          <p:cNvPicPr>
            <a:picLocks noChangeAspect="1" noChangeArrowheads="1"/>
          </p:cNvPicPr>
          <p:nvPr/>
        </p:nvPicPr>
        <p:blipFill>
          <a:blip r:embed="rId3" cstate="print"/>
          <a:srcRect/>
          <a:stretch>
            <a:fillRect/>
          </a:stretch>
        </p:blipFill>
        <p:spPr bwMode="auto">
          <a:xfrm>
            <a:off x="3596596" y="4772439"/>
            <a:ext cx="1911508" cy="1464873"/>
          </a:xfrm>
          <a:prstGeom prst="rect">
            <a:avLst/>
          </a:prstGeom>
          <a:noFill/>
        </p:spPr>
      </p:pic>
      <p:pic>
        <p:nvPicPr>
          <p:cNvPr id="5" name="Picture 12" descr="tc9"/>
          <p:cNvPicPr>
            <a:picLocks noChangeArrowheads="1"/>
          </p:cNvPicPr>
          <p:nvPr/>
        </p:nvPicPr>
        <p:blipFill>
          <a:blip r:embed="rId4" cstate="print"/>
          <a:srcRect/>
          <a:stretch>
            <a:fillRect/>
          </a:stretch>
        </p:blipFill>
        <p:spPr bwMode="auto">
          <a:xfrm>
            <a:off x="3923928" y="2276872"/>
            <a:ext cx="1468412" cy="1301229"/>
          </a:xfrm>
          <a:prstGeom prst="rect">
            <a:avLst/>
          </a:prstGeom>
          <a:noFill/>
        </p:spPr>
      </p:pic>
      <p:sp>
        <p:nvSpPr>
          <p:cNvPr id="6" name="Text Box 14"/>
          <p:cNvSpPr txBox="1">
            <a:spLocks noChangeArrowheads="1"/>
          </p:cNvSpPr>
          <p:nvPr/>
        </p:nvSpPr>
        <p:spPr bwMode="auto">
          <a:xfrm>
            <a:off x="3779912" y="1268760"/>
            <a:ext cx="1595438" cy="830997"/>
          </a:xfrm>
          <a:prstGeom prst="rect">
            <a:avLst/>
          </a:prstGeom>
          <a:noFill/>
          <a:ln w="9525">
            <a:noFill/>
            <a:miter lim="800000"/>
            <a:headEnd/>
            <a:tailEnd/>
          </a:ln>
          <a:effectLst/>
        </p:spPr>
        <p:txBody>
          <a:bodyPr>
            <a:spAutoFit/>
          </a:bodyPr>
          <a:lstStyle/>
          <a:p>
            <a:pPr algn="ctr"/>
            <a:r>
              <a:rPr lang="es-ES_tradnl" sz="2400" b="1" dirty="0" err="1" smtClean="0">
                <a:solidFill>
                  <a:srgbClr val="000066"/>
                </a:solidFill>
              </a:rPr>
              <a:t>Chagas</a:t>
            </a:r>
            <a:r>
              <a:rPr lang="es-ES_tradnl" sz="2400" b="1" dirty="0" smtClean="0">
                <a:solidFill>
                  <a:srgbClr val="000066"/>
                </a:solidFill>
              </a:rPr>
              <a:t> </a:t>
            </a:r>
            <a:r>
              <a:rPr lang="es-ES_tradnl" sz="2400" b="1" dirty="0" err="1" smtClean="0">
                <a:solidFill>
                  <a:srgbClr val="000066"/>
                </a:solidFill>
              </a:rPr>
              <a:t>disease</a:t>
            </a:r>
            <a:endParaRPr lang="es-ES" sz="2400" b="1" dirty="0">
              <a:solidFill>
                <a:srgbClr val="000066"/>
              </a:solidFill>
            </a:endParaRPr>
          </a:p>
        </p:txBody>
      </p:sp>
      <p:sp>
        <p:nvSpPr>
          <p:cNvPr id="7" name="Text Box 15"/>
          <p:cNvSpPr txBox="1">
            <a:spLocks noChangeArrowheads="1"/>
          </p:cNvSpPr>
          <p:nvPr/>
        </p:nvSpPr>
        <p:spPr bwMode="auto">
          <a:xfrm>
            <a:off x="3785790" y="5620841"/>
            <a:ext cx="1938338" cy="461665"/>
          </a:xfrm>
          <a:prstGeom prst="rect">
            <a:avLst/>
          </a:prstGeom>
          <a:noFill/>
          <a:ln w="9525">
            <a:noFill/>
            <a:miter lim="800000"/>
            <a:headEnd/>
            <a:tailEnd/>
          </a:ln>
          <a:effectLst/>
        </p:spPr>
        <p:txBody>
          <a:bodyPr>
            <a:spAutoFit/>
          </a:bodyPr>
          <a:lstStyle/>
          <a:p>
            <a:r>
              <a:rPr lang="es-ES_tradnl" sz="1200" b="1" dirty="0" smtClean="0">
                <a:solidFill>
                  <a:srgbClr val="000066"/>
                </a:solidFill>
              </a:rPr>
              <a:t>-</a:t>
            </a:r>
            <a:endParaRPr lang="es-ES_tradnl" sz="1200" b="1" dirty="0">
              <a:solidFill>
                <a:srgbClr val="000066"/>
              </a:solidFill>
            </a:endParaRPr>
          </a:p>
          <a:p>
            <a:pPr algn="just"/>
            <a:endParaRPr lang="es-ES" sz="1200" b="1" dirty="0">
              <a:solidFill>
                <a:srgbClr val="000066"/>
              </a:solidFill>
            </a:endParaRPr>
          </a:p>
        </p:txBody>
      </p:sp>
      <p:sp>
        <p:nvSpPr>
          <p:cNvPr id="8" name="Text Box 16"/>
          <p:cNvSpPr txBox="1">
            <a:spLocks noChangeArrowheads="1"/>
          </p:cNvSpPr>
          <p:nvPr/>
        </p:nvSpPr>
        <p:spPr bwMode="auto">
          <a:xfrm>
            <a:off x="3995936" y="3915197"/>
            <a:ext cx="1452449" cy="369332"/>
          </a:xfrm>
          <a:prstGeom prst="rect">
            <a:avLst/>
          </a:prstGeom>
          <a:noFill/>
          <a:ln w="9525">
            <a:noFill/>
            <a:miter lim="800000"/>
            <a:headEnd/>
            <a:tailEnd/>
          </a:ln>
          <a:effectLst/>
        </p:spPr>
        <p:txBody>
          <a:bodyPr wrap="none">
            <a:spAutoFit/>
          </a:bodyPr>
          <a:lstStyle/>
          <a:p>
            <a:r>
              <a:rPr lang="es-ES_tradnl" i="1" dirty="0" err="1" smtClean="0"/>
              <a:t>Trypanosoma</a:t>
            </a:r>
            <a:endParaRPr lang="es-ES" i="1" dirty="0"/>
          </a:p>
        </p:txBody>
      </p:sp>
      <p:pic>
        <p:nvPicPr>
          <p:cNvPr id="9" name="Picture 18" descr="cercaria "/>
          <p:cNvPicPr>
            <a:picLocks noChangeAspect="1" noChangeArrowheads="1"/>
          </p:cNvPicPr>
          <p:nvPr/>
        </p:nvPicPr>
        <p:blipFill>
          <a:blip r:embed="rId5" cstate="print"/>
          <a:srcRect/>
          <a:stretch>
            <a:fillRect/>
          </a:stretch>
        </p:blipFill>
        <p:spPr bwMode="auto">
          <a:xfrm>
            <a:off x="1403648" y="2060848"/>
            <a:ext cx="868363" cy="1647825"/>
          </a:xfrm>
          <a:prstGeom prst="rect">
            <a:avLst/>
          </a:prstGeom>
          <a:noFill/>
        </p:spPr>
      </p:pic>
      <p:pic>
        <p:nvPicPr>
          <p:cNvPr id="10" name="Picture 19" descr="map"/>
          <p:cNvPicPr>
            <a:picLocks noChangeAspect="1" noChangeArrowheads="1"/>
          </p:cNvPicPr>
          <p:nvPr/>
        </p:nvPicPr>
        <p:blipFill>
          <a:blip r:embed="rId6" cstate="print"/>
          <a:srcRect/>
          <a:stretch>
            <a:fillRect/>
          </a:stretch>
        </p:blipFill>
        <p:spPr bwMode="auto">
          <a:xfrm>
            <a:off x="971600" y="4797152"/>
            <a:ext cx="1807358" cy="1501462"/>
          </a:xfrm>
          <a:prstGeom prst="rect">
            <a:avLst/>
          </a:prstGeom>
          <a:noFill/>
        </p:spPr>
      </p:pic>
      <p:sp>
        <p:nvSpPr>
          <p:cNvPr id="11" name="Text Box 20"/>
          <p:cNvSpPr txBox="1">
            <a:spLocks noChangeArrowheads="1"/>
          </p:cNvSpPr>
          <p:nvPr/>
        </p:nvSpPr>
        <p:spPr bwMode="auto">
          <a:xfrm>
            <a:off x="766763" y="3861048"/>
            <a:ext cx="1960563" cy="646331"/>
          </a:xfrm>
          <a:prstGeom prst="rect">
            <a:avLst/>
          </a:prstGeom>
          <a:noFill/>
          <a:ln w="9525">
            <a:noFill/>
            <a:miter lim="800000"/>
            <a:headEnd/>
            <a:tailEnd/>
          </a:ln>
          <a:effectLst/>
        </p:spPr>
        <p:txBody>
          <a:bodyPr>
            <a:spAutoFit/>
          </a:bodyPr>
          <a:lstStyle/>
          <a:p>
            <a:pPr algn="ctr"/>
            <a:r>
              <a:rPr lang="es-ES_tradnl" i="1" dirty="0" err="1"/>
              <a:t>Schistosoma</a:t>
            </a:r>
            <a:r>
              <a:rPr lang="es-ES_tradnl" i="1" dirty="0"/>
              <a:t> </a:t>
            </a:r>
            <a:r>
              <a:rPr lang="es-ES_tradnl" i="1" dirty="0" err="1" smtClean="0"/>
              <a:t>mansoni</a:t>
            </a:r>
            <a:endParaRPr lang="es-ES_tradnl" i="1" dirty="0"/>
          </a:p>
        </p:txBody>
      </p:sp>
      <p:sp>
        <p:nvSpPr>
          <p:cNvPr id="12" name="Text Box 21"/>
          <p:cNvSpPr txBox="1">
            <a:spLocks noChangeArrowheads="1"/>
          </p:cNvSpPr>
          <p:nvPr/>
        </p:nvSpPr>
        <p:spPr bwMode="auto">
          <a:xfrm>
            <a:off x="718358" y="1340768"/>
            <a:ext cx="2177134" cy="461665"/>
          </a:xfrm>
          <a:prstGeom prst="rect">
            <a:avLst/>
          </a:prstGeom>
          <a:noFill/>
          <a:ln w="9525">
            <a:noFill/>
            <a:miter lim="800000"/>
            <a:headEnd/>
            <a:tailEnd/>
          </a:ln>
          <a:effectLst/>
        </p:spPr>
        <p:txBody>
          <a:bodyPr wrap="none">
            <a:spAutoFit/>
          </a:bodyPr>
          <a:lstStyle/>
          <a:p>
            <a:pPr algn="ctr"/>
            <a:r>
              <a:rPr lang="es-ES_tradnl" sz="2400" b="1" dirty="0" err="1" smtClean="0">
                <a:solidFill>
                  <a:srgbClr val="000066"/>
                </a:solidFill>
              </a:rPr>
              <a:t>Schistosomiasis</a:t>
            </a:r>
            <a:endParaRPr lang="es-ES" sz="2400" b="1" dirty="0">
              <a:solidFill>
                <a:srgbClr val="000066"/>
              </a:solidFill>
            </a:endParaRPr>
          </a:p>
        </p:txBody>
      </p:sp>
      <p:sp>
        <p:nvSpPr>
          <p:cNvPr id="13" name="Text Box 22"/>
          <p:cNvSpPr txBox="1">
            <a:spLocks noChangeArrowheads="1"/>
          </p:cNvSpPr>
          <p:nvPr/>
        </p:nvSpPr>
        <p:spPr bwMode="auto">
          <a:xfrm>
            <a:off x="395536" y="5445224"/>
            <a:ext cx="1906588" cy="461665"/>
          </a:xfrm>
          <a:prstGeom prst="rect">
            <a:avLst/>
          </a:prstGeom>
          <a:noFill/>
          <a:ln w="9525">
            <a:noFill/>
            <a:miter lim="800000"/>
            <a:headEnd/>
            <a:tailEnd/>
          </a:ln>
          <a:effectLst/>
        </p:spPr>
        <p:txBody>
          <a:bodyPr>
            <a:spAutoFit/>
          </a:bodyPr>
          <a:lstStyle/>
          <a:p>
            <a:pPr algn="just"/>
            <a:r>
              <a:rPr lang="es-ES_tradnl" sz="1200" dirty="0" smtClean="0"/>
              <a:t>-</a:t>
            </a:r>
            <a:endParaRPr lang="es-ES_tradnl" sz="1200" b="1" dirty="0"/>
          </a:p>
          <a:p>
            <a:endParaRPr lang="es-ES" sz="1200" dirty="0"/>
          </a:p>
        </p:txBody>
      </p:sp>
      <p:sp>
        <p:nvSpPr>
          <p:cNvPr id="14" name="Títol 1"/>
          <p:cNvSpPr>
            <a:spLocks noGrp="1"/>
          </p:cNvSpPr>
          <p:nvPr>
            <p:ph type="title"/>
          </p:nvPr>
        </p:nvSpPr>
        <p:spPr>
          <a:xfrm>
            <a:off x="467544" y="0"/>
            <a:ext cx="8229600" cy="1143000"/>
          </a:xfrm>
        </p:spPr>
        <p:txBody>
          <a:bodyPr/>
          <a:lstStyle/>
          <a:p>
            <a:r>
              <a:rPr lang="es-ES" dirty="0" err="1" smtClean="0"/>
              <a:t>hRNases</a:t>
            </a:r>
            <a:r>
              <a:rPr lang="es-ES" dirty="0" smtClean="0"/>
              <a:t> </a:t>
            </a:r>
            <a:r>
              <a:rPr lang="es-ES" dirty="0" err="1" smtClean="0"/>
              <a:t>antiparasite</a:t>
            </a:r>
            <a:r>
              <a:rPr lang="es-ES" dirty="0" smtClean="0"/>
              <a:t> </a:t>
            </a:r>
            <a:r>
              <a:rPr lang="es-ES" dirty="0" err="1" smtClean="0"/>
              <a:t>activities</a:t>
            </a:r>
            <a:endParaRPr lang="en-GB" dirty="0"/>
          </a:p>
        </p:txBody>
      </p:sp>
      <p:pic>
        <p:nvPicPr>
          <p:cNvPr id="15" name="Imatge 14" descr="Malaria.jpg"/>
          <p:cNvPicPr>
            <a:picLocks noChangeAspect="1"/>
          </p:cNvPicPr>
          <p:nvPr/>
        </p:nvPicPr>
        <p:blipFill>
          <a:blip r:embed="rId7" cstate="print"/>
          <a:srcRect l="46850" t="36350" r="3538" b="27951"/>
          <a:stretch>
            <a:fillRect/>
          </a:stretch>
        </p:blipFill>
        <p:spPr>
          <a:xfrm>
            <a:off x="5889323" y="4772006"/>
            <a:ext cx="2715125" cy="1465306"/>
          </a:xfrm>
          <a:prstGeom prst="rect">
            <a:avLst/>
          </a:prstGeom>
        </p:spPr>
      </p:pic>
      <p:sp>
        <p:nvSpPr>
          <p:cNvPr id="16" name="Text Box 14"/>
          <p:cNvSpPr txBox="1">
            <a:spLocks noChangeArrowheads="1"/>
          </p:cNvSpPr>
          <p:nvPr/>
        </p:nvSpPr>
        <p:spPr bwMode="auto">
          <a:xfrm>
            <a:off x="6300192" y="1340768"/>
            <a:ext cx="1595438" cy="461665"/>
          </a:xfrm>
          <a:prstGeom prst="rect">
            <a:avLst/>
          </a:prstGeom>
          <a:noFill/>
          <a:ln w="9525">
            <a:noFill/>
            <a:miter lim="800000"/>
            <a:headEnd/>
            <a:tailEnd/>
          </a:ln>
          <a:effectLst/>
        </p:spPr>
        <p:txBody>
          <a:bodyPr>
            <a:spAutoFit/>
          </a:bodyPr>
          <a:lstStyle/>
          <a:p>
            <a:pPr algn="ctr"/>
            <a:r>
              <a:rPr lang="es-ES_tradnl" sz="2400" b="1" dirty="0" smtClean="0">
                <a:solidFill>
                  <a:srgbClr val="000066"/>
                </a:solidFill>
              </a:rPr>
              <a:t>Malaria</a:t>
            </a:r>
            <a:endParaRPr lang="es-ES" sz="2400" b="1" dirty="0">
              <a:solidFill>
                <a:srgbClr val="000066"/>
              </a:solidFill>
            </a:endParaRPr>
          </a:p>
        </p:txBody>
      </p:sp>
      <p:sp>
        <p:nvSpPr>
          <p:cNvPr id="17" name="Text Box 16"/>
          <p:cNvSpPr txBox="1">
            <a:spLocks noChangeArrowheads="1"/>
          </p:cNvSpPr>
          <p:nvPr/>
        </p:nvSpPr>
        <p:spPr bwMode="auto">
          <a:xfrm>
            <a:off x="6156176" y="3987205"/>
            <a:ext cx="2397195" cy="369332"/>
          </a:xfrm>
          <a:prstGeom prst="rect">
            <a:avLst/>
          </a:prstGeom>
          <a:noFill/>
          <a:ln w="9525">
            <a:noFill/>
            <a:miter lim="800000"/>
            <a:headEnd/>
            <a:tailEnd/>
          </a:ln>
          <a:effectLst/>
        </p:spPr>
        <p:txBody>
          <a:bodyPr wrap="none">
            <a:spAutoFit/>
          </a:bodyPr>
          <a:lstStyle/>
          <a:p>
            <a:r>
              <a:rPr lang="es-ES_tradnl" i="1" dirty="0" err="1" smtClean="0"/>
              <a:t>Plasmodium</a:t>
            </a:r>
            <a:r>
              <a:rPr lang="es-ES_tradnl" i="1" dirty="0" smtClean="0"/>
              <a:t> </a:t>
            </a:r>
            <a:r>
              <a:rPr lang="es-ES_tradnl" i="1" dirty="0" err="1" smtClean="0"/>
              <a:t>falciparum</a:t>
            </a:r>
            <a:endParaRPr lang="es-ES" i="1" dirty="0"/>
          </a:p>
        </p:txBody>
      </p:sp>
      <p:pic>
        <p:nvPicPr>
          <p:cNvPr id="18" name="Imatge 17" descr="plasmodium_falciparum_feature_image.jpg"/>
          <p:cNvPicPr>
            <a:picLocks noChangeAspect="1"/>
          </p:cNvPicPr>
          <p:nvPr/>
        </p:nvPicPr>
        <p:blipFill>
          <a:blip r:embed="rId8" cstate="print"/>
          <a:srcRect l="11812" r="13376"/>
          <a:stretch>
            <a:fillRect/>
          </a:stretch>
        </p:blipFill>
        <p:spPr>
          <a:xfrm>
            <a:off x="6444208" y="2132856"/>
            <a:ext cx="1640718" cy="144016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p:cNvSpPr>
            <a:spLocks noGrp="1"/>
          </p:cNvSpPr>
          <p:nvPr>
            <p:ph type="title"/>
          </p:nvPr>
        </p:nvSpPr>
        <p:spPr>
          <a:xfrm>
            <a:off x="467544" y="0"/>
            <a:ext cx="8229600" cy="1143000"/>
          </a:xfrm>
        </p:spPr>
        <p:txBody>
          <a:bodyPr/>
          <a:lstStyle/>
          <a:p>
            <a:r>
              <a:rPr lang="es-ES" dirty="0" err="1" smtClean="0"/>
              <a:t>hRNases</a:t>
            </a:r>
            <a:r>
              <a:rPr lang="es-ES" dirty="0" smtClean="0"/>
              <a:t> </a:t>
            </a:r>
            <a:r>
              <a:rPr lang="es-ES" dirty="0" err="1" smtClean="0"/>
              <a:t>bactericidal</a:t>
            </a:r>
            <a:r>
              <a:rPr lang="es-ES" dirty="0" smtClean="0"/>
              <a:t> </a:t>
            </a:r>
            <a:r>
              <a:rPr lang="es-ES" dirty="0" err="1" smtClean="0"/>
              <a:t>activity</a:t>
            </a:r>
            <a:endParaRPr lang="en-GB" dirty="0"/>
          </a:p>
        </p:txBody>
      </p:sp>
      <p:pic>
        <p:nvPicPr>
          <p:cNvPr id="11" name="Imatge 10" descr="Mecanisme atac membrana.png"/>
          <p:cNvPicPr>
            <a:picLocks noChangeAspect="1"/>
          </p:cNvPicPr>
          <p:nvPr/>
        </p:nvPicPr>
        <p:blipFill>
          <a:blip r:embed="rId3" cstate="print"/>
          <a:stretch>
            <a:fillRect/>
          </a:stretch>
        </p:blipFill>
        <p:spPr>
          <a:xfrm>
            <a:off x="3179021" y="1412776"/>
            <a:ext cx="5964979" cy="4680520"/>
          </a:xfrm>
          <a:prstGeom prst="rect">
            <a:avLst/>
          </a:prstGeom>
        </p:spPr>
      </p:pic>
      <p:pic>
        <p:nvPicPr>
          <p:cNvPr id="5" name="Imatge 4" descr="Opsonized_bacteria.jpg"/>
          <p:cNvPicPr>
            <a:picLocks noChangeAspect="1"/>
          </p:cNvPicPr>
          <p:nvPr/>
        </p:nvPicPr>
        <p:blipFill>
          <a:blip r:embed="rId4" cstate="print"/>
          <a:srcRect t="9557" r="46584"/>
          <a:stretch>
            <a:fillRect/>
          </a:stretch>
        </p:blipFill>
        <p:spPr>
          <a:xfrm>
            <a:off x="304938" y="1916832"/>
            <a:ext cx="2682886" cy="3119256"/>
          </a:xfrm>
          <a:prstGeom prst="rect">
            <a:avLst/>
          </a:prstGeom>
        </p:spPr>
      </p:pic>
      <p:sp>
        <p:nvSpPr>
          <p:cNvPr id="6" name="QuadreDeText 5"/>
          <p:cNvSpPr txBox="1"/>
          <p:nvPr/>
        </p:nvSpPr>
        <p:spPr>
          <a:xfrm>
            <a:off x="264766" y="5229200"/>
            <a:ext cx="2741648" cy="338554"/>
          </a:xfrm>
          <a:prstGeom prst="rect">
            <a:avLst/>
          </a:prstGeom>
          <a:noFill/>
        </p:spPr>
        <p:txBody>
          <a:bodyPr wrap="none" rtlCol="0">
            <a:spAutoFit/>
          </a:bodyPr>
          <a:lstStyle/>
          <a:p>
            <a:r>
              <a:rPr lang="es-ES" sz="1600" dirty="0" smtClean="0"/>
              <a:t>Jung </a:t>
            </a:r>
            <a:r>
              <a:rPr lang="es-ES" sz="1600" dirty="0" err="1" smtClean="0"/>
              <a:t>Nature</a:t>
            </a:r>
            <a:r>
              <a:rPr lang="es-ES" sz="1600" dirty="0" smtClean="0"/>
              <a:t> </a:t>
            </a:r>
            <a:r>
              <a:rPr lang="es-ES" sz="1600" dirty="0" err="1" smtClean="0"/>
              <a:t>Immunology</a:t>
            </a:r>
            <a:r>
              <a:rPr lang="es-ES" sz="1600" dirty="0" smtClean="0"/>
              <a:t> 2011</a:t>
            </a:r>
            <a:endParaRPr lang="en-GB" sz="1600" dirty="0"/>
          </a:p>
        </p:txBody>
      </p:sp>
      <p:sp>
        <p:nvSpPr>
          <p:cNvPr id="7" name="Rectangle 6"/>
          <p:cNvSpPr/>
          <p:nvPr/>
        </p:nvSpPr>
        <p:spPr>
          <a:xfrm>
            <a:off x="179512" y="1628800"/>
            <a:ext cx="2952328" cy="3960440"/>
          </a:xfrm>
          <a:prstGeom prst="rect">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3" cstate="print"/>
          <a:srcRect t="34984"/>
          <a:stretch>
            <a:fillRect/>
          </a:stretch>
        </p:blipFill>
        <p:spPr bwMode="auto">
          <a:xfrm>
            <a:off x="1475657" y="1402912"/>
            <a:ext cx="5976664" cy="4813862"/>
          </a:xfrm>
          <a:prstGeom prst="rect">
            <a:avLst/>
          </a:prstGeom>
          <a:noFill/>
          <a:ln w="9525">
            <a:noFill/>
            <a:miter lim="800000"/>
            <a:headEnd/>
            <a:tailEnd/>
          </a:ln>
        </p:spPr>
      </p:pic>
      <p:sp>
        <p:nvSpPr>
          <p:cNvPr id="13315" name="Text Box 3"/>
          <p:cNvSpPr txBox="1">
            <a:spLocks noChangeArrowheads="1"/>
          </p:cNvSpPr>
          <p:nvPr/>
        </p:nvSpPr>
        <p:spPr bwMode="auto">
          <a:xfrm>
            <a:off x="1475656" y="6436568"/>
            <a:ext cx="3325812" cy="304800"/>
          </a:xfrm>
          <a:prstGeom prst="rect">
            <a:avLst/>
          </a:prstGeom>
          <a:noFill/>
          <a:ln w="9525">
            <a:noFill/>
            <a:miter lim="800000"/>
            <a:headEnd/>
            <a:tailEnd/>
          </a:ln>
        </p:spPr>
        <p:txBody>
          <a:bodyPr>
            <a:spAutoFit/>
          </a:bodyPr>
          <a:lstStyle/>
          <a:p>
            <a:r>
              <a:rPr lang="ca-ES" sz="1400" dirty="0">
                <a:cs typeface="Arial" charset="0"/>
              </a:rPr>
              <a:t>Torrent et al., </a:t>
            </a:r>
            <a:r>
              <a:rPr lang="ca-ES" sz="1400" i="1" dirty="0" err="1">
                <a:cs typeface="Arial" charset="0"/>
              </a:rPr>
              <a:t>Biomacromolecules</a:t>
            </a:r>
            <a:r>
              <a:rPr lang="ca-ES" sz="1400" i="1" dirty="0">
                <a:cs typeface="Arial" charset="0"/>
              </a:rPr>
              <a:t> </a:t>
            </a:r>
            <a:r>
              <a:rPr lang="ca-ES" sz="1400" dirty="0">
                <a:cs typeface="Arial" charset="0"/>
              </a:rPr>
              <a:t> 2010</a:t>
            </a:r>
            <a:endParaRPr lang="es-ES" sz="1400" dirty="0">
              <a:cs typeface="Arial" charset="0"/>
            </a:endParaRPr>
          </a:p>
        </p:txBody>
      </p:sp>
      <p:sp>
        <p:nvSpPr>
          <p:cNvPr id="7" name="Títol 1"/>
          <p:cNvSpPr txBox="1">
            <a:spLocks/>
          </p:cNvSpPr>
          <p:nvPr/>
        </p:nvSpPr>
        <p:spPr>
          <a:xfrm>
            <a:off x="0" y="-27384"/>
            <a:ext cx="889248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4400" dirty="0" smtClean="0">
                <a:latin typeface="+mj-lt"/>
                <a:ea typeface="+mj-ea"/>
                <a:cs typeface="+mj-cs"/>
              </a:rPr>
              <a:t>S</a:t>
            </a:r>
            <a:r>
              <a:rPr kumimoji="0" lang="es-ES" sz="4400" b="0" i="0" u="none" strike="noStrike" kern="1200" cap="none" spc="0" normalizeH="0" baseline="0" noProof="0" dirty="0" err="1" smtClean="0">
                <a:ln>
                  <a:noFill/>
                </a:ln>
                <a:solidFill>
                  <a:schemeClr val="tx1"/>
                </a:solidFill>
                <a:effectLst/>
                <a:uLnTx/>
                <a:uFillTx/>
                <a:latin typeface="+mj-lt"/>
                <a:ea typeface="+mj-ea"/>
                <a:cs typeface="+mj-cs"/>
              </a:rPr>
              <a:t>tructural</a:t>
            </a:r>
            <a:r>
              <a:rPr kumimoji="0" lang="es-ES" sz="4400" b="0" i="0" u="none" strike="noStrike" kern="1200" cap="none" spc="0" normalizeH="0" baseline="0" noProof="0" dirty="0" smtClean="0">
                <a:ln>
                  <a:noFill/>
                </a:ln>
                <a:solidFill>
                  <a:schemeClr val="tx1"/>
                </a:solidFill>
                <a:effectLst/>
                <a:uLnTx/>
                <a:uFillTx/>
                <a:latin typeface="+mj-lt"/>
                <a:ea typeface="+mj-ea"/>
                <a:cs typeface="+mj-cs"/>
              </a:rPr>
              <a:t> </a:t>
            </a:r>
            <a:r>
              <a:rPr kumimoji="0" lang="es-ES" sz="4400" b="0" i="0" u="none" strike="noStrike" kern="1200" cap="none" spc="0" normalizeH="0" baseline="0" noProof="0" dirty="0" err="1" smtClean="0">
                <a:ln>
                  <a:noFill/>
                </a:ln>
                <a:solidFill>
                  <a:schemeClr val="tx1"/>
                </a:solidFill>
                <a:effectLst/>
                <a:uLnTx/>
                <a:uFillTx/>
                <a:latin typeface="+mj-lt"/>
                <a:ea typeface="+mj-ea"/>
                <a:cs typeface="+mj-cs"/>
              </a:rPr>
              <a:t>determinants</a:t>
            </a:r>
            <a:r>
              <a:rPr kumimoji="0" lang="es-ES" sz="4400" b="0" i="0" u="none" strike="noStrike" kern="1200" cap="none" spc="0" normalizeH="0" baseline="0" noProof="0" dirty="0" smtClean="0">
                <a:ln>
                  <a:noFill/>
                </a:ln>
                <a:solidFill>
                  <a:schemeClr val="tx1"/>
                </a:solidFill>
                <a:effectLst/>
                <a:uLnTx/>
                <a:uFillTx/>
                <a:latin typeface="+mj-lt"/>
                <a:ea typeface="+mj-ea"/>
                <a:cs typeface="+mj-cs"/>
              </a:rPr>
              <a:t> </a:t>
            </a:r>
            <a:r>
              <a:rPr kumimoji="0" lang="es-ES" sz="4400" b="0" i="0" u="none" strike="noStrike" kern="1200" cap="none" spc="0" normalizeH="0" baseline="0" noProof="0" dirty="0" err="1" smtClean="0">
                <a:ln>
                  <a:noFill/>
                </a:ln>
                <a:solidFill>
                  <a:schemeClr val="tx1"/>
                </a:solidFill>
                <a:effectLst/>
                <a:uLnTx/>
                <a:uFillTx/>
                <a:latin typeface="+mj-lt"/>
                <a:ea typeface="+mj-ea"/>
                <a:cs typeface="+mj-cs"/>
              </a:rPr>
              <a:t>for</a:t>
            </a:r>
            <a:r>
              <a:rPr kumimoji="0" lang="es-ES" sz="4400" b="0" i="0" u="none" strike="noStrike" kern="1200" cap="none" spc="0" normalizeH="0" baseline="0" noProof="0" dirty="0" smtClean="0">
                <a:ln>
                  <a:noFill/>
                </a:ln>
                <a:solidFill>
                  <a:schemeClr val="tx1"/>
                </a:solidFill>
                <a:effectLst/>
                <a:uLnTx/>
                <a:uFillTx/>
                <a:latin typeface="+mj-lt"/>
                <a:ea typeface="+mj-ea"/>
                <a:cs typeface="+mj-cs"/>
              </a:rPr>
              <a:t> </a:t>
            </a:r>
            <a:r>
              <a:rPr kumimoji="0" lang="es-ES" sz="4400" b="0" i="0" u="none" strike="noStrike" kern="1200" cap="none" spc="0" normalizeH="0" baseline="0" noProof="0" dirty="0" err="1" smtClean="0">
                <a:ln>
                  <a:noFill/>
                </a:ln>
                <a:solidFill>
                  <a:schemeClr val="tx1"/>
                </a:solidFill>
                <a:effectLst/>
                <a:uLnTx/>
                <a:uFillTx/>
                <a:latin typeface="+mj-lt"/>
                <a:ea typeface="+mj-ea"/>
                <a:cs typeface="+mj-cs"/>
              </a:rPr>
              <a:t>antimicrobial</a:t>
            </a:r>
            <a:r>
              <a:rPr kumimoji="0" lang="es-ES" sz="4400" b="0" i="0" u="none" strike="noStrike" kern="1200" cap="none" spc="0" normalizeH="0" baseline="0" noProof="0" dirty="0" smtClean="0">
                <a:ln>
                  <a:noFill/>
                </a:ln>
                <a:solidFill>
                  <a:schemeClr val="tx1"/>
                </a:solidFill>
                <a:effectLst/>
                <a:uLnTx/>
                <a:uFillTx/>
                <a:latin typeface="+mj-lt"/>
                <a:ea typeface="+mj-ea"/>
                <a:cs typeface="+mj-cs"/>
              </a:rPr>
              <a:t> </a:t>
            </a:r>
            <a:r>
              <a:rPr kumimoji="0" lang="es-ES" sz="4400" b="0" i="0" u="none" strike="noStrike" kern="1200" cap="none" spc="0" normalizeH="0" baseline="0" noProof="0" dirty="0" err="1" smtClean="0">
                <a:ln>
                  <a:noFill/>
                </a:ln>
                <a:solidFill>
                  <a:schemeClr val="tx1"/>
                </a:solidFill>
                <a:effectLst/>
                <a:uLnTx/>
                <a:uFillTx/>
                <a:latin typeface="+mj-lt"/>
                <a:ea typeface="+mj-ea"/>
                <a:cs typeface="+mj-cs"/>
              </a:rPr>
              <a:t>proteins</a:t>
            </a:r>
            <a:endParaRPr kumimoji="0" lang="en-GB" sz="4400" b="0" i="0" u="none" strike="noStrike" kern="120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p:cNvSpPr>
            <a:spLocks noGrp="1"/>
          </p:cNvSpPr>
          <p:nvPr>
            <p:ph type="title"/>
          </p:nvPr>
        </p:nvSpPr>
        <p:spPr>
          <a:xfrm>
            <a:off x="467544" y="0"/>
            <a:ext cx="8229600" cy="908720"/>
          </a:xfrm>
        </p:spPr>
        <p:txBody>
          <a:bodyPr/>
          <a:lstStyle/>
          <a:p>
            <a:r>
              <a:rPr lang="es-ES" dirty="0" err="1" smtClean="0"/>
              <a:t>Dissecting</a:t>
            </a:r>
            <a:r>
              <a:rPr lang="es-ES" dirty="0" smtClean="0"/>
              <a:t> </a:t>
            </a:r>
            <a:r>
              <a:rPr lang="es-ES" dirty="0" err="1" smtClean="0"/>
              <a:t>hRNases</a:t>
            </a:r>
            <a:r>
              <a:rPr lang="es-ES" dirty="0" smtClean="0"/>
              <a:t> </a:t>
            </a:r>
            <a:r>
              <a:rPr lang="es-ES" dirty="0" err="1" smtClean="0"/>
              <a:t>properties</a:t>
            </a:r>
            <a:endParaRPr lang="en-GB" dirty="0"/>
          </a:p>
        </p:txBody>
      </p:sp>
      <p:pic>
        <p:nvPicPr>
          <p:cNvPr id="60" name="Contenidor de contingut 59" descr="ECP_consurf_elect_hidrof.tif"/>
          <p:cNvPicPr>
            <a:picLocks noGrp="1" noChangeAspect="1"/>
          </p:cNvPicPr>
          <p:nvPr>
            <p:ph idx="1"/>
          </p:nvPr>
        </p:nvPicPr>
        <p:blipFill>
          <a:blip r:embed="rId3" cstate="print"/>
          <a:srcRect t="47886"/>
          <a:stretch>
            <a:fillRect/>
          </a:stretch>
        </p:blipFill>
        <p:spPr>
          <a:xfrm>
            <a:off x="107504" y="3645024"/>
            <a:ext cx="4623978" cy="3212977"/>
          </a:xfrm>
        </p:spPr>
      </p:pic>
      <p:pic>
        <p:nvPicPr>
          <p:cNvPr id="29698" name="Picture 2"/>
          <p:cNvPicPr>
            <a:picLocks noChangeAspect="1" noChangeArrowheads="1"/>
          </p:cNvPicPr>
          <p:nvPr/>
        </p:nvPicPr>
        <p:blipFill>
          <a:blip r:embed="rId4" cstate="print"/>
          <a:srcRect l="10255" r="1839"/>
          <a:stretch>
            <a:fillRect/>
          </a:stretch>
        </p:blipFill>
        <p:spPr bwMode="auto">
          <a:xfrm>
            <a:off x="4823520" y="4509120"/>
            <a:ext cx="4320480" cy="1047750"/>
          </a:xfrm>
          <a:prstGeom prst="rect">
            <a:avLst/>
          </a:prstGeom>
          <a:noFill/>
          <a:ln w="9525">
            <a:noFill/>
            <a:miter lim="800000"/>
            <a:headEnd/>
            <a:tailEnd/>
          </a:ln>
        </p:spPr>
      </p:pic>
      <p:pic>
        <p:nvPicPr>
          <p:cNvPr id="5" name="Contenidor de contingut 59" descr="ECP_consurf_elect_hidrof.tif"/>
          <p:cNvPicPr>
            <a:picLocks noChangeAspect="1"/>
          </p:cNvPicPr>
          <p:nvPr/>
        </p:nvPicPr>
        <p:blipFill>
          <a:blip r:embed="rId3" cstate="print"/>
          <a:srcRect b="52250"/>
          <a:stretch>
            <a:fillRect/>
          </a:stretch>
        </p:blipFill>
        <p:spPr>
          <a:xfrm>
            <a:off x="2627784" y="764704"/>
            <a:ext cx="4623978" cy="2943943"/>
          </a:xfrm>
          <a:prstGeom prst="rect">
            <a:avLst/>
          </a:prstGeom>
        </p:spPr>
      </p:pic>
      <p:sp>
        <p:nvSpPr>
          <p:cNvPr id="6" name="QuadreDeText 5"/>
          <p:cNvSpPr txBox="1"/>
          <p:nvPr/>
        </p:nvSpPr>
        <p:spPr>
          <a:xfrm>
            <a:off x="7596336" y="2060848"/>
            <a:ext cx="1103187" cy="461665"/>
          </a:xfrm>
          <a:prstGeom prst="rect">
            <a:avLst/>
          </a:prstGeom>
          <a:noFill/>
        </p:spPr>
        <p:txBody>
          <a:bodyPr wrap="none" rtlCol="0">
            <a:spAutoFit/>
          </a:bodyPr>
          <a:lstStyle/>
          <a:p>
            <a:r>
              <a:rPr lang="es-ES" sz="2400" b="1" dirty="0" err="1" smtClean="0"/>
              <a:t>pI</a:t>
            </a:r>
            <a:r>
              <a:rPr lang="es-ES" sz="2400" b="1" dirty="0" smtClean="0"/>
              <a:t>  ~ 11</a:t>
            </a:r>
            <a:endParaRPr lang="en-GB" sz="2400" b="1" dirty="0"/>
          </a:p>
        </p:txBody>
      </p:sp>
      <p:sp>
        <p:nvSpPr>
          <p:cNvPr id="7" name="QuadreDeText 6"/>
          <p:cNvSpPr txBox="1"/>
          <p:nvPr/>
        </p:nvSpPr>
        <p:spPr>
          <a:xfrm>
            <a:off x="899592" y="1979548"/>
            <a:ext cx="1133644" cy="369332"/>
          </a:xfrm>
          <a:prstGeom prst="rect">
            <a:avLst/>
          </a:prstGeom>
          <a:noFill/>
        </p:spPr>
        <p:txBody>
          <a:bodyPr wrap="none" rtlCol="0">
            <a:spAutoFit/>
          </a:bodyPr>
          <a:lstStyle/>
          <a:p>
            <a:r>
              <a:rPr lang="es-ES" b="1" dirty="0" err="1" smtClean="0"/>
              <a:t>hRNase</a:t>
            </a:r>
            <a:r>
              <a:rPr lang="es-ES" b="1" dirty="0" smtClean="0"/>
              <a:t> 3</a:t>
            </a:r>
            <a:r>
              <a:rPr lang="es-ES" dirty="0" smtClean="0"/>
              <a:t> </a:t>
            </a:r>
            <a:endParaRPr lang="es-ES" dirty="0"/>
          </a:p>
        </p:txBody>
      </p:sp>
      <p:sp>
        <p:nvSpPr>
          <p:cNvPr id="8" name="QuadreDeText 7"/>
          <p:cNvSpPr txBox="1"/>
          <p:nvPr/>
        </p:nvSpPr>
        <p:spPr>
          <a:xfrm>
            <a:off x="3605212" y="6300028"/>
            <a:ext cx="1974900" cy="369332"/>
          </a:xfrm>
          <a:prstGeom prst="rect">
            <a:avLst/>
          </a:prstGeom>
          <a:noFill/>
        </p:spPr>
        <p:txBody>
          <a:bodyPr wrap="none" rtlCol="0">
            <a:spAutoFit/>
          </a:bodyPr>
          <a:lstStyle/>
          <a:p>
            <a:r>
              <a:rPr lang="es-ES" dirty="0" err="1" smtClean="0"/>
              <a:t>Conservation</a:t>
            </a:r>
            <a:r>
              <a:rPr lang="es-ES" dirty="0" smtClean="0"/>
              <a:t> score</a:t>
            </a:r>
            <a:endParaRPr lang="es-E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p:cNvSpPr>
            <a:spLocks noGrp="1"/>
          </p:cNvSpPr>
          <p:nvPr>
            <p:ph type="title"/>
          </p:nvPr>
        </p:nvSpPr>
        <p:spPr>
          <a:xfrm>
            <a:off x="467544" y="0"/>
            <a:ext cx="8229600" cy="1143000"/>
          </a:xfrm>
        </p:spPr>
        <p:txBody>
          <a:bodyPr>
            <a:normAutofit fontScale="90000"/>
          </a:bodyPr>
          <a:lstStyle/>
          <a:p>
            <a:r>
              <a:rPr lang="es-ES" dirty="0" err="1" smtClean="0"/>
              <a:t>hRNases</a:t>
            </a:r>
            <a:r>
              <a:rPr lang="es-ES" dirty="0" smtClean="0"/>
              <a:t> </a:t>
            </a:r>
            <a:r>
              <a:rPr lang="es-ES" dirty="0" err="1" smtClean="0"/>
              <a:t>action</a:t>
            </a:r>
            <a:r>
              <a:rPr lang="es-ES" dirty="0" smtClean="0"/>
              <a:t> </a:t>
            </a:r>
            <a:r>
              <a:rPr lang="es-ES" dirty="0" err="1" smtClean="0"/>
              <a:t>on</a:t>
            </a:r>
            <a:r>
              <a:rPr lang="es-ES" dirty="0" smtClean="0"/>
              <a:t> </a:t>
            </a:r>
            <a:r>
              <a:rPr lang="es-ES" dirty="0" err="1" smtClean="0"/>
              <a:t>model</a:t>
            </a:r>
            <a:r>
              <a:rPr lang="es-ES" dirty="0" smtClean="0"/>
              <a:t> </a:t>
            </a:r>
            <a:r>
              <a:rPr lang="es-ES" dirty="0" err="1" smtClean="0"/>
              <a:t>membranes</a:t>
            </a:r>
            <a:endParaRPr lang="en-GB" dirty="0"/>
          </a:p>
        </p:txBody>
      </p:sp>
      <p:pic>
        <p:nvPicPr>
          <p:cNvPr id="4" name="Picture 2"/>
          <p:cNvPicPr>
            <a:picLocks noChangeAspect="1" noChangeArrowheads="1"/>
          </p:cNvPicPr>
          <p:nvPr/>
        </p:nvPicPr>
        <p:blipFill>
          <a:blip r:embed="rId3" cstate="print"/>
          <a:srcRect l="6117" t="6625" r="7294" b="55205"/>
          <a:stretch>
            <a:fillRect/>
          </a:stretch>
        </p:blipFill>
        <p:spPr bwMode="auto">
          <a:xfrm>
            <a:off x="323528" y="3429000"/>
            <a:ext cx="8496300" cy="2786062"/>
          </a:xfrm>
          <a:prstGeom prst="rect">
            <a:avLst/>
          </a:prstGeom>
          <a:noFill/>
          <a:ln w="9525">
            <a:noFill/>
            <a:miter lim="800000"/>
            <a:headEnd/>
            <a:tailEnd/>
          </a:ln>
        </p:spPr>
      </p:pic>
      <p:sp>
        <p:nvSpPr>
          <p:cNvPr id="5" name="Text Box 3"/>
          <p:cNvSpPr txBox="1">
            <a:spLocks noChangeArrowheads="1"/>
          </p:cNvSpPr>
          <p:nvPr/>
        </p:nvSpPr>
        <p:spPr bwMode="auto">
          <a:xfrm>
            <a:off x="2627784" y="6309320"/>
            <a:ext cx="3210110" cy="307777"/>
          </a:xfrm>
          <a:prstGeom prst="rect">
            <a:avLst/>
          </a:prstGeom>
          <a:noFill/>
          <a:ln w="9525">
            <a:noFill/>
            <a:miter lim="800000"/>
            <a:headEnd/>
            <a:tailEnd/>
          </a:ln>
        </p:spPr>
        <p:txBody>
          <a:bodyPr wrap="none">
            <a:spAutoFit/>
          </a:bodyPr>
          <a:lstStyle/>
          <a:p>
            <a:r>
              <a:rPr lang="en-US" sz="1400" dirty="0">
                <a:cs typeface="Arial" charset="0"/>
              </a:rPr>
              <a:t>Torrent et al. </a:t>
            </a:r>
            <a:r>
              <a:rPr lang="en-US" sz="1400" i="1" dirty="0" err="1">
                <a:cs typeface="Arial" charset="0"/>
              </a:rPr>
              <a:t>Biochim</a:t>
            </a:r>
            <a:r>
              <a:rPr lang="en-US" sz="1400" i="1" dirty="0">
                <a:cs typeface="Arial" charset="0"/>
              </a:rPr>
              <a:t> </a:t>
            </a:r>
            <a:r>
              <a:rPr lang="en-US" sz="1400" i="1" dirty="0" err="1">
                <a:cs typeface="Arial" charset="0"/>
              </a:rPr>
              <a:t>Biophys</a:t>
            </a:r>
            <a:r>
              <a:rPr lang="en-US" sz="1400" i="1" dirty="0">
                <a:cs typeface="Arial" charset="0"/>
              </a:rPr>
              <a:t> </a:t>
            </a:r>
            <a:r>
              <a:rPr lang="en-US" sz="1400" i="1" dirty="0" err="1">
                <a:cs typeface="Arial" charset="0"/>
              </a:rPr>
              <a:t>Acta</a:t>
            </a:r>
            <a:r>
              <a:rPr lang="en-US" sz="1400" dirty="0" smtClean="0">
                <a:cs typeface="Arial" charset="0"/>
              </a:rPr>
              <a:t>,</a:t>
            </a:r>
            <a:r>
              <a:rPr lang="es-ES" sz="1400" dirty="0" smtClean="0">
                <a:cs typeface="Arial" charset="0"/>
              </a:rPr>
              <a:t> </a:t>
            </a:r>
            <a:r>
              <a:rPr lang="en-US" sz="1400" dirty="0">
                <a:cs typeface="Arial" charset="0"/>
              </a:rPr>
              <a:t>2009</a:t>
            </a:r>
            <a:endParaRPr lang="es-ES" sz="1400" dirty="0">
              <a:cs typeface="Arial" charset="0"/>
            </a:endParaRPr>
          </a:p>
        </p:txBody>
      </p:sp>
      <p:sp>
        <p:nvSpPr>
          <p:cNvPr id="41987" name="AutoShape 3"/>
          <p:cNvSpPr>
            <a:spLocks noChangeAspect="1" noChangeArrowheads="1" noTextEdit="1"/>
          </p:cNvSpPr>
          <p:nvPr/>
        </p:nvSpPr>
        <p:spPr bwMode="auto">
          <a:xfrm>
            <a:off x="755650" y="836613"/>
            <a:ext cx="3816350" cy="29098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pic>
        <p:nvPicPr>
          <p:cNvPr id="41991" name="Picture 7"/>
          <p:cNvPicPr>
            <a:picLocks noChangeAspect="1" noChangeArrowheads="1"/>
          </p:cNvPicPr>
          <p:nvPr/>
        </p:nvPicPr>
        <p:blipFill>
          <a:blip r:embed="rId4" cstate="print"/>
          <a:srcRect/>
          <a:stretch>
            <a:fillRect/>
          </a:stretch>
        </p:blipFill>
        <p:spPr bwMode="auto">
          <a:xfrm>
            <a:off x="2771800" y="1124744"/>
            <a:ext cx="3167063" cy="2216150"/>
          </a:xfrm>
          <a:prstGeom prst="rect">
            <a:avLst/>
          </a:prstGeom>
          <a:noFill/>
          <a:ln w="9525">
            <a:noFill/>
            <a:miter lim="800000"/>
            <a:headEnd/>
            <a:tailEnd/>
          </a:ln>
        </p:spPr>
      </p:pic>
      <p:sp>
        <p:nvSpPr>
          <p:cNvPr id="41992" name="Rectangle 8"/>
          <p:cNvSpPr>
            <a:spLocks noChangeArrowheads="1"/>
          </p:cNvSpPr>
          <p:nvPr/>
        </p:nvSpPr>
        <p:spPr bwMode="auto">
          <a:xfrm>
            <a:off x="2843808" y="1384325"/>
            <a:ext cx="493713" cy="24447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0" u="none" strike="noStrike" cap="none" normalizeH="0" baseline="0" dirty="0" smtClean="0">
                <a:ln>
                  <a:noFill/>
                </a:ln>
                <a:solidFill>
                  <a:srgbClr val="000000"/>
                </a:solidFill>
                <a:effectLst/>
                <a:latin typeface="Arial" pitchFamily="34" charset="0"/>
                <a:cs typeface="Arial" pitchFamily="34" charset="0"/>
              </a:rPr>
              <a:t>W35</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1993" name="Freeform 9"/>
          <p:cNvSpPr>
            <a:spLocks noEditPoints="1"/>
          </p:cNvSpPr>
          <p:nvPr/>
        </p:nvSpPr>
        <p:spPr bwMode="auto">
          <a:xfrm>
            <a:off x="3203848" y="1628800"/>
            <a:ext cx="720080" cy="504056"/>
          </a:xfrm>
          <a:custGeom>
            <a:avLst/>
            <a:gdLst/>
            <a:ahLst/>
            <a:cxnLst>
              <a:cxn ang="0">
                <a:pos x="45" y="9"/>
              </a:cxn>
              <a:cxn ang="0">
                <a:pos x="3727" y="3221"/>
              </a:cxn>
              <a:cxn ang="0">
                <a:pos x="3730" y="3256"/>
              </a:cxn>
              <a:cxn ang="0">
                <a:pos x="3695" y="3259"/>
              </a:cxn>
              <a:cxn ang="0">
                <a:pos x="12" y="46"/>
              </a:cxn>
              <a:cxn ang="0">
                <a:pos x="9" y="11"/>
              </a:cxn>
              <a:cxn ang="0">
                <a:pos x="45" y="9"/>
              </a:cxn>
              <a:cxn ang="0">
                <a:pos x="3587" y="2793"/>
              </a:cxn>
              <a:cxn ang="0">
                <a:pos x="3748" y="3272"/>
              </a:cxn>
              <a:cxn ang="0">
                <a:pos x="3251" y="3177"/>
              </a:cxn>
              <a:cxn ang="0">
                <a:pos x="3232" y="3148"/>
              </a:cxn>
              <a:cxn ang="0">
                <a:pos x="3261" y="3128"/>
              </a:cxn>
              <a:cxn ang="0">
                <a:pos x="3716" y="3215"/>
              </a:cxn>
              <a:cxn ang="0">
                <a:pos x="3687" y="3248"/>
              </a:cxn>
              <a:cxn ang="0">
                <a:pos x="3539" y="2809"/>
              </a:cxn>
              <a:cxn ang="0">
                <a:pos x="3555" y="2777"/>
              </a:cxn>
              <a:cxn ang="0">
                <a:pos x="3587" y="2793"/>
              </a:cxn>
            </a:cxnLst>
            <a:rect l="0" t="0" r="r" b="b"/>
            <a:pathLst>
              <a:path w="3748" h="3272">
                <a:moveTo>
                  <a:pt x="45" y="9"/>
                </a:moveTo>
                <a:lnTo>
                  <a:pt x="3727" y="3221"/>
                </a:lnTo>
                <a:cubicBezTo>
                  <a:pt x="3738" y="3230"/>
                  <a:pt x="3739" y="3246"/>
                  <a:pt x="3730" y="3256"/>
                </a:cubicBezTo>
                <a:cubicBezTo>
                  <a:pt x="3721" y="3267"/>
                  <a:pt x="3705" y="3268"/>
                  <a:pt x="3695" y="3259"/>
                </a:cubicBezTo>
                <a:lnTo>
                  <a:pt x="12" y="46"/>
                </a:lnTo>
                <a:cubicBezTo>
                  <a:pt x="1" y="37"/>
                  <a:pt x="0" y="21"/>
                  <a:pt x="9" y="11"/>
                </a:cubicBezTo>
                <a:cubicBezTo>
                  <a:pt x="18" y="1"/>
                  <a:pt x="34" y="0"/>
                  <a:pt x="45" y="9"/>
                </a:cubicBezTo>
                <a:close/>
                <a:moveTo>
                  <a:pt x="3587" y="2793"/>
                </a:moveTo>
                <a:lnTo>
                  <a:pt x="3748" y="3272"/>
                </a:lnTo>
                <a:lnTo>
                  <a:pt x="3251" y="3177"/>
                </a:lnTo>
                <a:cubicBezTo>
                  <a:pt x="3238" y="3175"/>
                  <a:pt x="3229" y="3162"/>
                  <a:pt x="3232" y="3148"/>
                </a:cubicBezTo>
                <a:cubicBezTo>
                  <a:pt x="3234" y="3134"/>
                  <a:pt x="3247" y="3126"/>
                  <a:pt x="3261" y="3128"/>
                </a:cubicBezTo>
                <a:lnTo>
                  <a:pt x="3716" y="3215"/>
                </a:lnTo>
                <a:lnTo>
                  <a:pt x="3687" y="3248"/>
                </a:lnTo>
                <a:lnTo>
                  <a:pt x="3539" y="2809"/>
                </a:lnTo>
                <a:cubicBezTo>
                  <a:pt x="3535" y="2796"/>
                  <a:pt x="3542" y="2782"/>
                  <a:pt x="3555" y="2777"/>
                </a:cubicBezTo>
                <a:cubicBezTo>
                  <a:pt x="3568" y="2773"/>
                  <a:pt x="3582" y="2780"/>
                  <a:pt x="3587" y="2793"/>
                </a:cubicBezTo>
                <a:close/>
              </a:path>
            </a:pathLst>
          </a:custGeom>
          <a:solidFill>
            <a:srgbClr val="000000"/>
          </a:solidFill>
          <a:ln w="1588" cap="flat">
            <a:solidFill>
              <a:srgbClr val="000000"/>
            </a:solidFill>
            <a:prstDash val="solid"/>
            <a:bevel/>
            <a:headEnd/>
            <a:tailEnd/>
          </a:ln>
        </p:spPr>
        <p:txBody>
          <a:bodyPr vert="horz" wrap="square" lIns="91440" tIns="45720" rIns="91440" bIns="45720" numCol="1" anchor="t" anchorCtr="0" compatLnSpc="1">
            <a:prstTxWarp prst="textNoShape">
              <a:avLst/>
            </a:prstTxWarp>
          </a:bodyPr>
          <a:lstStyle/>
          <a:p>
            <a:endParaRPr lang="en-GB"/>
          </a:p>
        </p:txBody>
      </p:sp>
      <p:sp>
        <p:nvSpPr>
          <p:cNvPr id="9" name="Text Box 3"/>
          <p:cNvSpPr txBox="1">
            <a:spLocks noChangeArrowheads="1"/>
          </p:cNvSpPr>
          <p:nvPr/>
        </p:nvSpPr>
        <p:spPr bwMode="auto">
          <a:xfrm>
            <a:off x="3001840" y="3356992"/>
            <a:ext cx="2506264" cy="307777"/>
          </a:xfrm>
          <a:prstGeom prst="rect">
            <a:avLst/>
          </a:prstGeom>
          <a:noFill/>
          <a:ln w="9525">
            <a:noFill/>
            <a:miter lim="800000"/>
            <a:headEnd/>
            <a:tailEnd/>
          </a:ln>
        </p:spPr>
        <p:txBody>
          <a:bodyPr wrap="none">
            <a:spAutoFit/>
          </a:bodyPr>
          <a:lstStyle/>
          <a:p>
            <a:r>
              <a:rPr lang="en-US" sz="1400" dirty="0">
                <a:cs typeface="Arial" charset="0"/>
              </a:rPr>
              <a:t>Torrent et al. </a:t>
            </a:r>
            <a:r>
              <a:rPr lang="en-US" sz="1400" i="1" dirty="0" smtClean="0">
                <a:cs typeface="Arial" charset="0"/>
              </a:rPr>
              <a:t>Biochemistry </a:t>
            </a:r>
            <a:r>
              <a:rPr lang="en-US" sz="1400" dirty="0" smtClean="0">
                <a:cs typeface="Arial" charset="0"/>
              </a:rPr>
              <a:t>2007</a:t>
            </a:r>
            <a:endParaRPr lang="es-ES" sz="1400" dirty="0">
              <a:cs typeface="Arial"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p:cNvSpPr>
            <a:spLocks noGrp="1"/>
          </p:cNvSpPr>
          <p:nvPr>
            <p:ph type="title"/>
          </p:nvPr>
        </p:nvSpPr>
        <p:spPr/>
        <p:txBody>
          <a:bodyPr>
            <a:normAutofit fontScale="90000"/>
          </a:bodyPr>
          <a:lstStyle/>
          <a:p>
            <a:r>
              <a:rPr lang="es-ES" dirty="0" err="1" smtClean="0"/>
              <a:t>hRNase</a:t>
            </a:r>
            <a:r>
              <a:rPr lang="es-ES" dirty="0" smtClean="0"/>
              <a:t> 3 </a:t>
            </a:r>
            <a:r>
              <a:rPr lang="es-ES" dirty="0" err="1" smtClean="0"/>
              <a:t>action</a:t>
            </a:r>
            <a:r>
              <a:rPr lang="es-ES" dirty="0" smtClean="0"/>
              <a:t> </a:t>
            </a:r>
            <a:r>
              <a:rPr lang="es-ES" dirty="0" err="1" smtClean="0"/>
              <a:t>on</a:t>
            </a:r>
            <a:r>
              <a:rPr lang="es-ES" dirty="0" smtClean="0"/>
              <a:t> bacteria </a:t>
            </a:r>
            <a:r>
              <a:rPr lang="es-ES" dirty="0" err="1" smtClean="0"/>
              <a:t>envelope</a:t>
            </a:r>
            <a:endParaRPr lang="en-GB" dirty="0"/>
          </a:p>
        </p:txBody>
      </p:sp>
      <p:pic>
        <p:nvPicPr>
          <p:cNvPr id="4" name="Picture 4" descr="Portada FEBSv2"/>
          <p:cNvPicPr>
            <a:picLocks noChangeAspect="1" noChangeArrowheads="1"/>
          </p:cNvPicPr>
          <p:nvPr/>
        </p:nvPicPr>
        <p:blipFill>
          <a:blip r:embed="rId4" cstate="print"/>
          <a:srcRect l="1910" t="5617" r="1784" b="13179"/>
          <a:stretch>
            <a:fillRect/>
          </a:stretch>
        </p:blipFill>
        <p:spPr bwMode="auto">
          <a:xfrm>
            <a:off x="2051720" y="4365104"/>
            <a:ext cx="1798513" cy="2086766"/>
          </a:xfrm>
          <a:prstGeom prst="rect">
            <a:avLst/>
          </a:prstGeom>
          <a:noFill/>
          <a:ln w="9525">
            <a:noFill/>
            <a:miter lim="800000"/>
            <a:headEnd/>
            <a:tailEnd/>
          </a:ln>
        </p:spPr>
      </p:pic>
      <p:sp>
        <p:nvSpPr>
          <p:cNvPr id="5" name="Text Box 5"/>
          <p:cNvSpPr txBox="1">
            <a:spLocks noChangeArrowheads="1"/>
          </p:cNvSpPr>
          <p:nvPr/>
        </p:nvSpPr>
        <p:spPr bwMode="auto">
          <a:xfrm>
            <a:off x="6861175" y="6237312"/>
            <a:ext cx="2282825" cy="304800"/>
          </a:xfrm>
          <a:prstGeom prst="rect">
            <a:avLst/>
          </a:prstGeom>
          <a:noFill/>
          <a:ln w="9525">
            <a:noFill/>
            <a:miter lim="800000"/>
            <a:headEnd/>
            <a:tailEnd/>
          </a:ln>
        </p:spPr>
        <p:txBody>
          <a:bodyPr wrap="none">
            <a:spAutoFit/>
          </a:bodyPr>
          <a:lstStyle/>
          <a:p>
            <a:r>
              <a:rPr lang="ca-ES" sz="1400" dirty="0">
                <a:cs typeface="Arial" charset="0"/>
              </a:rPr>
              <a:t>Torrent et al., </a:t>
            </a:r>
            <a:r>
              <a:rPr lang="ca-ES" sz="1400" i="1" dirty="0">
                <a:cs typeface="Arial" charset="0"/>
              </a:rPr>
              <a:t>FEBSJ</a:t>
            </a:r>
            <a:r>
              <a:rPr lang="ca-ES" sz="1400" dirty="0">
                <a:cs typeface="Arial" charset="0"/>
              </a:rPr>
              <a:t> 2010</a:t>
            </a:r>
            <a:endParaRPr lang="es-ES" sz="1400" dirty="0">
              <a:cs typeface="Arial" charset="0"/>
            </a:endParaRPr>
          </a:p>
        </p:txBody>
      </p:sp>
      <p:pic>
        <p:nvPicPr>
          <p:cNvPr id="6" name="Picture 2"/>
          <p:cNvPicPr>
            <a:picLocks noChangeAspect="1" noChangeArrowheads="1"/>
          </p:cNvPicPr>
          <p:nvPr/>
        </p:nvPicPr>
        <p:blipFill>
          <a:blip r:embed="rId5" cstate="print">
            <a:lum bright="16000" contrast="30000"/>
          </a:blip>
          <a:srcRect l="67415" t="50859"/>
          <a:stretch>
            <a:fillRect/>
          </a:stretch>
        </p:blipFill>
        <p:spPr>
          <a:xfrm>
            <a:off x="1754647" y="1365208"/>
            <a:ext cx="2520280" cy="2599349"/>
          </a:xfrm>
          <a:prstGeom prst="rect">
            <a:avLst/>
          </a:prstGeom>
          <a:noFill/>
        </p:spPr>
      </p:pic>
      <p:pic>
        <p:nvPicPr>
          <p:cNvPr id="7" name="Picture 4"/>
          <p:cNvPicPr>
            <a:picLocks noChangeAspect="1" noChangeArrowheads="1"/>
          </p:cNvPicPr>
          <p:nvPr/>
        </p:nvPicPr>
        <p:blipFill>
          <a:blip r:embed="rId6" cstate="print"/>
          <a:srcRect l="50902" t="50841"/>
          <a:stretch>
            <a:fillRect/>
          </a:stretch>
        </p:blipFill>
        <p:spPr>
          <a:xfrm>
            <a:off x="4346935" y="1365208"/>
            <a:ext cx="2457313" cy="2639856"/>
          </a:xfrm>
          <a:prstGeom prst="rect">
            <a:avLst/>
          </a:prstGeom>
          <a:noFill/>
        </p:spPr>
      </p:pic>
      <p:sp>
        <p:nvSpPr>
          <p:cNvPr id="9" name="Text Box 5"/>
          <p:cNvSpPr txBox="1">
            <a:spLocks noChangeArrowheads="1"/>
          </p:cNvSpPr>
          <p:nvPr/>
        </p:nvSpPr>
        <p:spPr bwMode="auto">
          <a:xfrm>
            <a:off x="1660812" y="3933056"/>
            <a:ext cx="2551148" cy="307777"/>
          </a:xfrm>
          <a:prstGeom prst="rect">
            <a:avLst/>
          </a:prstGeom>
          <a:noFill/>
          <a:ln w="9525">
            <a:noFill/>
            <a:miter lim="800000"/>
            <a:headEnd/>
            <a:tailEnd/>
          </a:ln>
        </p:spPr>
        <p:txBody>
          <a:bodyPr wrap="none">
            <a:spAutoFit/>
          </a:bodyPr>
          <a:lstStyle/>
          <a:p>
            <a:r>
              <a:rPr lang="ca-ES" sz="1400" dirty="0">
                <a:cs typeface="Arial" charset="0"/>
              </a:rPr>
              <a:t>Torrent et al., </a:t>
            </a:r>
            <a:r>
              <a:rPr lang="ca-ES" sz="1400" i="1" dirty="0" err="1" smtClean="0">
                <a:cs typeface="Arial" charset="0"/>
              </a:rPr>
              <a:t>Biochemistry</a:t>
            </a:r>
            <a:r>
              <a:rPr lang="ca-ES" sz="1400" i="1" dirty="0" smtClean="0">
                <a:cs typeface="Arial" charset="0"/>
              </a:rPr>
              <a:t> </a:t>
            </a:r>
            <a:r>
              <a:rPr lang="ca-ES" sz="1400" dirty="0" smtClean="0">
                <a:cs typeface="Arial" charset="0"/>
              </a:rPr>
              <a:t>2008</a:t>
            </a:r>
            <a:endParaRPr lang="es-ES" sz="1400" dirty="0">
              <a:cs typeface="Arial" charset="0"/>
            </a:endParaRPr>
          </a:p>
        </p:txBody>
      </p:sp>
      <p:pic>
        <p:nvPicPr>
          <p:cNvPr id="8" name="Series012_Merged001_video.avi">
            <a:hlinkClick r:id="" action="ppaction://media"/>
          </p:cNvPr>
          <p:cNvPicPr>
            <a:picLocks noGrp="1" noRot="1" noChangeAspect="1"/>
          </p:cNvPicPr>
          <p:nvPr>
            <p:ph idx="1"/>
            <a:videoFile r:link="rId1"/>
          </p:nvPr>
        </p:nvPicPr>
        <p:blipFill>
          <a:blip r:embed="rId7" cstate="print"/>
          <a:stretch>
            <a:fillRect/>
          </a:stretch>
        </p:blipFill>
        <p:spPr>
          <a:xfrm>
            <a:off x="4427984" y="4149081"/>
            <a:ext cx="2376263" cy="2376264"/>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with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video>
              <p:cMediaNode>
                <p:cTn id="7" fill="hold" display="0">
                  <p:stCondLst>
                    <p:cond delay="indefinite"/>
                  </p:stCondLst>
                  <p:endCondLst>
                    <p:cond evt="onNext" delay="0">
                      <p:tgtEl>
                        <p:sldTgt/>
                      </p:tgtEl>
                    </p:cond>
                    <p:cond evt="onPrev" delay="0">
                      <p:tgtEl>
                        <p:sldTgt/>
                      </p:tgtEl>
                    </p:cond>
                  </p:endCondLst>
                </p:cTn>
                <p:tgtEl>
                  <p:spTgt spid="8"/>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3" name="Picture 3" descr="figura1"/>
          <p:cNvPicPr>
            <a:picLocks noChangeAspect="1" noChangeArrowheads="1"/>
          </p:cNvPicPr>
          <p:nvPr/>
        </p:nvPicPr>
        <p:blipFill>
          <a:blip r:embed="rId3" cstate="print"/>
          <a:srcRect l="6070" t="3648" r="17078" b="66359"/>
          <a:stretch>
            <a:fillRect/>
          </a:stretch>
        </p:blipFill>
        <p:spPr bwMode="auto">
          <a:xfrm>
            <a:off x="107504" y="3284984"/>
            <a:ext cx="4500563" cy="2341562"/>
          </a:xfrm>
          <a:prstGeom prst="rect">
            <a:avLst/>
          </a:prstGeom>
          <a:noFill/>
          <a:ln w="9525">
            <a:noFill/>
            <a:miter lim="800000"/>
            <a:headEnd/>
            <a:tailEnd/>
          </a:ln>
        </p:spPr>
      </p:pic>
      <p:pic>
        <p:nvPicPr>
          <p:cNvPr id="30794" name="Picture 3" descr="figura1"/>
          <p:cNvPicPr>
            <a:picLocks noChangeAspect="1" noChangeArrowheads="1"/>
          </p:cNvPicPr>
          <p:nvPr/>
        </p:nvPicPr>
        <p:blipFill>
          <a:blip r:embed="rId3" cstate="print"/>
          <a:srcRect l="82298" t="15450" r="9825" b="77908"/>
          <a:stretch>
            <a:fillRect/>
          </a:stretch>
        </p:blipFill>
        <p:spPr bwMode="auto">
          <a:xfrm>
            <a:off x="683568" y="1988840"/>
            <a:ext cx="1152525" cy="1295400"/>
          </a:xfrm>
          <a:prstGeom prst="rect">
            <a:avLst/>
          </a:prstGeom>
          <a:noFill/>
          <a:ln w="9525">
            <a:noFill/>
            <a:miter lim="800000"/>
            <a:headEnd/>
            <a:tailEnd/>
          </a:ln>
        </p:spPr>
      </p:pic>
      <p:pic>
        <p:nvPicPr>
          <p:cNvPr id="31783" name="Picture 75"/>
          <p:cNvPicPr>
            <a:picLocks noChangeAspect="1" noChangeArrowheads="1"/>
          </p:cNvPicPr>
          <p:nvPr/>
        </p:nvPicPr>
        <p:blipFill>
          <a:blip r:embed="rId4" cstate="print"/>
          <a:srcRect/>
          <a:stretch>
            <a:fillRect/>
          </a:stretch>
        </p:blipFill>
        <p:spPr bwMode="auto">
          <a:xfrm>
            <a:off x="5004048" y="3759423"/>
            <a:ext cx="2097087" cy="1901825"/>
          </a:xfrm>
          <a:prstGeom prst="rect">
            <a:avLst/>
          </a:prstGeom>
          <a:noFill/>
          <a:ln w="9525">
            <a:noFill/>
            <a:miter lim="800000"/>
            <a:headEnd/>
            <a:tailEnd/>
          </a:ln>
        </p:spPr>
      </p:pic>
      <p:sp>
        <p:nvSpPr>
          <p:cNvPr id="31784" name="Text Box 76"/>
          <p:cNvSpPr txBox="1">
            <a:spLocks noChangeArrowheads="1"/>
          </p:cNvSpPr>
          <p:nvPr/>
        </p:nvSpPr>
        <p:spPr bwMode="auto">
          <a:xfrm>
            <a:off x="7159572" y="4139788"/>
            <a:ext cx="1876924" cy="369332"/>
          </a:xfrm>
          <a:prstGeom prst="rect">
            <a:avLst/>
          </a:prstGeom>
          <a:noFill/>
          <a:ln w="9525">
            <a:noFill/>
            <a:miter lim="800000"/>
            <a:headEnd/>
            <a:tailEnd/>
          </a:ln>
        </p:spPr>
        <p:txBody>
          <a:bodyPr wrap="none">
            <a:spAutoFit/>
          </a:bodyPr>
          <a:lstStyle/>
          <a:p>
            <a:r>
              <a:rPr lang="ca-ES" dirty="0"/>
              <a:t>ECP(1-19</a:t>
            </a:r>
            <a:r>
              <a:rPr lang="ca-ES" dirty="0" smtClean="0"/>
              <a:t>) </a:t>
            </a:r>
            <a:r>
              <a:rPr lang="ca-ES" dirty="0" err="1" smtClean="0"/>
              <a:t>peptide</a:t>
            </a:r>
            <a:endParaRPr lang="es-ES" dirty="0"/>
          </a:p>
        </p:txBody>
      </p:sp>
      <p:pic>
        <p:nvPicPr>
          <p:cNvPr id="9" name="Picture 2"/>
          <p:cNvPicPr>
            <a:picLocks noChangeAspect="1" noChangeArrowheads="1"/>
          </p:cNvPicPr>
          <p:nvPr/>
        </p:nvPicPr>
        <p:blipFill>
          <a:blip r:embed="rId5" cstate="print"/>
          <a:srcRect t="4726" r="78738" b="84880"/>
          <a:stretch>
            <a:fillRect/>
          </a:stretch>
        </p:blipFill>
        <p:spPr bwMode="auto">
          <a:xfrm>
            <a:off x="4499992" y="1772816"/>
            <a:ext cx="4321299" cy="1320118"/>
          </a:xfrm>
          <a:prstGeom prst="rect">
            <a:avLst/>
          </a:prstGeom>
          <a:noFill/>
          <a:ln w="9525">
            <a:noFill/>
            <a:miter lim="800000"/>
            <a:headEnd/>
            <a:tailEnd/>
          </a:ln>
        </p:spPr>
      </p:pic>
      <p:sp>
        <p:nvSpPr>
          <p:cNvPr id="10" name="Títol 1"/>
          <p:cNvSpPr txBox="1">
            <a:spLocks/>
          </p:cNvSpPr>
          <p:nvPr/>
        </p:nvSpPr>
        <p:spPr>
          <a:xfrm>
            <a:off x="467544" y="197768"/>
            <a:ext cx="8229600" cy="1143000"/>
          </a:xfrm>
          <a:prstGeom prst="rect">
            <a:avLst/>
          </a:prstGeom>
        </p:spPr>
        <p:txBody>
          <a:bodyPr>
            <a:normAutofit fontScale="9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sz="4400" b="0" i="0" u="none" strike="noStrike" kern="1200" cap="none" spc="0" normalizeH="0" baseline="0" noProof="0" dirty="0" err="1" smtClean="0">
                <a:ln>
                  <a:noFill/>
                </a:ln>
                <a:solidFill>
                  <a:srgbClr val="565656"/>
                </a:solidFill>
                <a:effectLst/>
                <a:uLnTx/>
                <a:uFillTx/>
                <a:latin typeface="+mj-lt"/>
                <a:ea typeface="+mj-ea"/>
                <a:cs typeface="+mj-cs"/>
              </a:rPr>
              <a:t>An</a:t>
            </a:r>
            <a:r>
              <a:rPr kumimoji="0" lang="es-ES" sz="4400" b="0" i="0" u="none" strike="noStrike" kern="1200" cap="none" spc="0" normalizeH="0" baseline="0" noProof="0" dirty="0" smtClean="0">
                <a:ln>
                  <a:noFill/>
                </a:ln>
                <a:solidFill>
                  <a:srgbClr val="565656"/>
                </a:solidFill>
                <a:effectLst/>
                <a:uLnTx/>
                <a:uFillTx/>
                <a:latin typeface="+mj-lt"/>
                <a:ea typeface="+mj-ea"/>
                <a:cs typeface="+mj-cs"/>
              </a:rPr>
              <a:t> </a:t>
            </a:r>
            <a:r>
              <a:rPr kumimoji="0" lang="es-ES" sz="4400" b="0" i="0" u="none" strike="noStrike" kern="1200" cap="none" spc="0" normalizeH="0" baseline="0" noProof="0" dirty="0" err="1" smtClean="0">
                <a:ln>
                  <a:noFill/>
                </a:ln>
                <a:solidFill>
                  <a:srgbClr val="565656"/>
                </a:solidFill>
                <a:effectLst/>
                <a:uLnTx/>
                <a:uFillTx/>
                <a:latin typeface="+mj-lt"/>
                <a:ea typeface="+mj-ea"/>
                <a:cs typeface="+mj-cs"/>
              </a:rPr>
              <a:t>hydrophobic</a:t>
            </a:r>
            <a:r>
              <a:rPr kumimoji="0" lang="es-ES" sz="4400" b="0" i="0" u="none" strike="noStrike" kern="1200" cap="none" spc="0" normalizeH="0" baseline="0" noProof="0" dirty="0" smtClean="0">
                <a:ln>
                  <a:noFill/>
                </a:ln>
                <a:solidFill>
                  <a:srgbClr val="565656"/>
                </a:solidFill>
                <a:effectLst/>
                <a:uLnTx/>
                <a:uFillTx/>
                <a:latin typeface="+mj-lt"/>
                <a:ea typeface="+mj-ea"/>
                <a:cs typeface="+mj-cs"/>
              </a:rPr>
              <a:t> </a:t>
            </a:r>
            <a:r>
              <a:rPr kumimoji="0" lang="es-ES" sz="4400" b="0" i="0" u="none" strike="noStrike" kern="1200" cap="none" spc="0" normalizeH="0" baseline="0" noProof="0" dirty="0" err="1" smtClean="0">
                <a:ln>
                  <a:noFill/>
                </a:ln>
                <a:solidFill>
                  <a:srgbClr val="565656"/>
                </a:solidFill>
                <a:effectLst/>
                <a:uLnTx/>
                <a:uFillTx/>
                <a:latin typeface="+mj-lt"/>
                <a:ea typeface="+mj-ea"/>
                <a:cs typeface="+mj-cs"/>
              </a:rPr>
              <a:t>patch</a:t>
            </a:r>
            <a:r>
              <a:rPr kumimoji="0" lang="es-ES" sz="4400" b="0" i="0" u="none" strike="noStrike" kern="1200" cap="none" spc="0" normalizeH="0" baseline="0" noProof="0" dirty="0" smtClean="0">
                <a:ln>
                  <a:noFill/>
                </a:ln>
                <a:solidFill>
                  <a:srgbClr val="565656"/>
                </a:solidFill>
                <a:effectLst/>
                <a:uLnTx/>
                <a:uFillTx/>
                <a:latin typeface="+mj-lt"/>
                <a:ea typeface="+mj-ea"/>
                <a:cs typeface="+mj-cs"/>
              </a:rPr>
              <a:t> </a:t>
            </a:r>
            <a:r>
              <a:rPr kumimoji="0" lang="es-ES" sz="4400" b="0" i="0" u="none" strike="noStrike" kern="1200" cap="none" spc="0" normalizeH="0" baseline="0" noProof="0" dirty="0" err="1" smtClean="0">
                <a:ln>
                  <a:noFill/>
                </a:ln>
                <a:solidFill>
                  <a:srgbClr val="565656"/>
                </a:solidFill>
                <a:effectLst/>
                <a:uLnTx/>
                <a:uFillTx/>
                <a:latin typeface="+mj-lt"/>
                <a:ea typeface="+mj-ea"/>
                <a:cs typeface="+mj-cs"/>
              </a:rPr>
              <a:t>promotes</a:t>
            </a:r>
            <a:r>
              <a:rPr kumimoji="0" lang="es-ES" sz="4400" b="0" i="0" u="none" strike="noStrike" kern="1200" cap="none" spc="0" normalizeH="0" baseline="0" noProof="0" dirty="0" smtClean="0">
                <a:ln>
                  <a:noFill/>
                </a:ln>
                <a:solidFill>
                  <a:srgbClr val="565656"/>
                </a:solidFill>
                <a:effectLst/>
                <a:uLnTx/>
                <a:uFillTx/>
                <a:latin typeface="+mj-lt"/>
                <a:ea typeface="+mj-ea"/>
                <a:cs typeface="+mj-cs"/>
              </a:rPr>
              <a:t> </a:t>
            </a:r>
            <a:r>
              <a:rPr kumimoji="0" lang="es-ES" sz="4400" b="0" i="0" u="none" strike="noStrike" kern="1200" cap="none" spc="0" normalizeH="0" baseline="0" noProof="0" dirty="0" err="1" smtClean="0">
                <a:ln>
                  <a:noFill/>
                </a:ln>
                <a:solidFill>
                  <a:srgbClr val="565656"/>
                </a:solidFill>
                <a:effectLst/>
                <a:uLnTx/>
                <a:uFillTx/>
                <a:latin typeface="+mj-lt"/>
                <a:ea typeface="+mj-ea"/>
                <a:cs typeface="+mj-cs"/>
              </a:rPr>
              <a:t>hRNase</a:t>
            </a:r>
            <a:r>
              <a:rPr kumimoji="0" lang="es-ES" sz="4400" b="0" i="0" u="none" strike="noStrike" kern="1200" cap="none" spc="0" normalizeH="0" baseline="0" noProof="0" dirty="0" smtClean="0">
                <a:ln>
                  <a:noFill/>
                </a:ln>
                <a:solidFill>
                  <a:srgbClr val="565656"/>
                </a:solidFill>
                <a:effectLst/>
                <a:uLnTx/>
                <a:uFillTx/>
                <a:latin typeface="+mj-lt"/>
                <a:ea typeface="+mj-ea"/>
                <a:cs typeface="+mj-cs"/>
              </a:rPr>
              <a:t> 3 </a:t>
            </a:r>
            <a:r>
              <a:rPr kumimoji="0" lang="es-ES" sz="4400" b="0" i="0" u="none" strike="noStrike" kern="1200" cap="none" spc="0" normalizeH="0" baseline="0" noProof="0" dirty="0" err="1" smtClean="0">
                <a:ln>
                  <a:noFill/>
                </a:ln>
                <a:solidFill>
                  <a:srgbClr val="565656"/>
                </a:solidFill>
                <a:effectLst/>
                <a:uLnTx/>
                <a:uFillTx/>
                <a:latin typeface="+mj-lt"/>
                <a:ea typeface="+mj-ea"/>
                <a:cs typeface="+mj-cs"/>
              </a:rPr>
              <a:t>self-aggregation</a:t>
            </a:r>
            <a:endParaRPr kumimoji="0" lang="en-GB" sz="4400" b="0" i="0" u="none" strike="noStrike" kern="1200" cap="none" spc="0" normalizeH="0" baseline="0" noProof="0" dirty="0">
              <a:ln>
                <a:noFill/>
              </a:ln>
              <a:solidFill>
                <a:srgbClr val="565656"/>
              </a:solidFill>
              <a:effectLst/>
              <a:uLnTx/>
              <a:uFillTx/>
              <a:latin typeface="+mj-lt"/>
              <a:ea typeface="+mj-ea"/>
              <a:cs typeface="+mj-cs"/>
            </a:endParaRPr>
          </a:p>
        </p:txBody>
      </p:sp>
      <p:sp>
        <p:nvSpPr>
          <p:cNvPr id="11" name="QuadreDeText 10"/>
          <p:cNvSpPr txBox="1"/>
          <p:nvPr/>
        </p:nvSpPr>
        <p:spPr>
          <a:xfrm>
            <a:off x="467544" y="5877272"/>
            <a:ext cx="3802516" cy="369332"/>
          </a:xfrm>
          <a:prstGeom prst="rect">
            <a:avLst/>
          </a:prstGeom>
          <a:noFill/>
        </p:spPr>
        <p:txBody>
          <a:bodyPr wrap="none" rtlCol="0">
            <a:spAutoFit/>
          </a:bodyPr>
          <a:lstStyle/>
          <a:p>
            <a:r>
              <a:rPr lang="es-ES" dirty="0" err="1" smtClean="0"/>
              <a:t>Torrent</a:t>
            </a:r>
            <a:r>
              <a:rPr lang="es-ES" dirty="0" smtClean="0"/>
              <a:t> et al. </a:t>
            </a:r>
            <a:r>
              <a:rPr lang="es-ES" dirty="0" err="1" smtClean="0"/>
              <a:t>Biomacromolecules</a:t>
            </a:r>
            <a:r>
              <a:rPr lang="es-ES" dirty="0" smtClean="0"/>
              <a:t> 2010</a:t>
            </a:r>
            <a:endParaRPr lang="en-GB" dirty="0"/>
          </a:p>
        </p:txBody>
      </p:sp>
      <p:cxnSp>
        <p:nvCxnSpPr>
          <p:cNvPr id="13" name="Connector de fletxa recta 12"/>
          <p:cNvCxnSpPr/>
          <p:nvPr/>
        </p:nvCxnSpPr>
        <p:spPr>
          <a:xfrm flipH="1">
            <a:off x="6732240" y="4365104"/>
            <a:ext cx="432048" cy="28803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Fletxa cap avall 13"/>
          <p:cNvSpPr/>
          <p:nvPr/>
        </p:nvSpPr>
        <p:spPr>
          <a:xfrm>
            <a:off x="7740352" y="1484784"/>
            <a:ext cx="216024" cy="36004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QuadreDeText 14"/>
          <p:cNvSpPr txBox="1"/>
          <p:nvPr/>
        </p:nvSpPr>
        <p:spPr>
          <a:xfrm>
            <a:off x="1907704" y="2492896"/>
            <a:ext cx="968535" cy="584775"/>
          </a:xfrm>
          <a:prstGeom prst="rect">
            <a:avLst/>
          </a:prstGeom>
          <a:noFill/>
        </p:spPr>
        <p:txBody>
          <a:bodyPr wrap="none" rtlCol="0">
            <a:spAutoFit/>
          </a:bodyPr>
          <a:lstStyle/>
          <a:p>
            <a:r>
              <a:rPr lang="es-ES" sz="1600" dirty="0" err="1" smtClean="0"/>
              <a:t>hRNase</a:t>
            </a:r>
            <a:r>
              <a:rPr lang="es-ES" sz="1600" dirty="0" smtClean="0"/>
              <a:t> 2</a:t>
            </a:r>
          </a:p>
          <a:p>
            <a:r>
              <a:rPr lang="es-ES" sz="1600" dirty="0" err="1" smtClean="0"/>
              <a:t>hRNase</a:t>
            </a:r>
            <a:r>
              <a:rPr lang="es-ES" sz="1600" dirty="0" smtClean="0"/>
              <a:t> 3</a:t>
            </a:r>
            <a:endParaRPr lang="es-ES" sz="16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cstate="print"/>
          <a:srcRect l="875" t="19459" r="60805" b="21182"/>
          <a:stretch>
            <a:fillRect/>
          </a:stretch>
        </p:blipFill>
        <p:spPr bwMode="auto">
          <a:xfrm>
            <a:off x="5436096" y="3999633"/>
            <a:ext cx="3312368" cy="1615031"/>
          </a:xfrm>
          <a:prstGeom prst="rect">
            <a:avLst/>
          </a:prstGeom>
          <a:noFill/>
          <a:ln w="9525">
            <a:noFill/>
            <a:miter lim="800000"/>
            <a:headEnd/>
            <a:tailEnd/>
          </a:ln>
        </p:spPr>
      </p:pic>
      <p:sp>
        <p:nvSpPr>
          <p:cNvPr id="2" name="Títol 1"/>
          <p:cNvSpPr>
            <a:spLocks noGrp="1"/>
          </p:cNvSpPr>
          <p:nvPr>
            <p:ph type="title"/>
          </p:nvPr>
        </p:nvSpPr>
        <p:spPr/>
        <p:txBody>
          <a:bodyPr>
            <a:normAutofit fontScale="90000"/>
          </a:bodyPr>
          <a:lstStyle/>
          <a:p>
            <a:r>
              <a:rPr lang="es-ES" dirty="0" err="1" smtClean="0"/>
              <a:t>Protein</a:t>
            </a:r>
            <a:r>
              <a:rPr lang="es-ES" dirty="0" smtClean="0"/>
              <a:t> </a:t>
            </a:r>
            <a:r>
              <a:rPr lang="es-ES" dirty="0" err="1" smtClean="0"/>
              <a:t>self</a:t>
            </a:r>
            <a:r>
              <a:rPr lang="es-ES" dirty="0" smtClean="0"/>
              <a:t>- </a:t>
            </a:r>
            <a:r>
              <a:rPr lang="es-ES" dirty="0" err="1" smtClean="0"/>
              <a:t>aggregation</a:t>
            </a:r>
            <a:r>
              <a:rPr lang="es-ES" dirty="0" smtClean="0"/>
              <a:t> </a:t>
            </a:r>
            <a:r>
              <a:rPr lang="es-ES" dirty="0" err="1" smtClean="0"/>
              <a:t>triggers</a:t>
            </a:r>
            <a:r>
              <a:rPr lang="es-ES" dirty="0" smtClean="0"/>
              <a:t> bacteria </a:t>
            </a:r>
            <a:r>
              <a:rPr lang="es-ES" dirty="0" err="1" smtClean="0"/>
              <a:t>agglutination</a:t>
            </a:r>
            <a:endParaRPr lang="en-GB" dirty="0"/>
          </a:p>
        </p:txBody>
      </p:sp>
      <p:pic>
        <p:nvPicPr>
          <p:cNvPr id="4" name="Imagen 2"/>
          <p:cNvPicPr>
            <a:picLocks noGrp="1" noChangeAspect="1"/>
          </p:cNvPicPr>
          <p:nvPr>
            <p:ph idx="1"/>
          </p:nvPr>
        </p:nvPicPr>
        <p:blipFill>
          <a:blip r:embed="rId4"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v="urn:schemas-microsoft-com:mac:vml" xmlns:mc="http://schemas.openxmlformats.org/markup-compatibility/2006" xmlns:mo="http://schemas.microsoft.com/office/mac/office/2008/main" xmlns:wpc="http://schemas.microsoft.com/office/word/2010/wordprocessingCanvas" xmlns="" xmlns:pic="http://schemas.openxmlformats.org/drawingml/2006/picture" xmlns:lc="http://schemas.openxmlformats.org/drawingml/2006/lockedCanvas" val="0"/>
              </a:ext>
            </a:extLst>
          </a:blip>
          <a:srcRect l="4814" b="50047"/>
          <a:stretch>
            <a:fillRect/>
          </a:stretch>
        </p:blipFill>
        <p:spPr>
          <a:xfrm>
            <a:off x="154380" y="1672208"/>
            <a:ext cx="4993684" cy="4493096"/>
          </a:xfrm>
          <a:prstGeom prst="rect">
            <a:avLst/>
          </a:prstGeom>
        </p:spPr>
      </p:pic>
      <p:sp>
        <p:nvSpPr>
          <p:cNvPr id="5" name="QuadreDeText 4"/>
          <p:cNvSpPr txBox="1"/>
          <p:nvPr/>
        </p:nvSpPr>
        <p:spPr>
          <a:xfrm>
            <a:off x="467544" y="6165304"/>
            <a:ext cx="3372462" cy="369332"/>
          </a:xfrm>
          <a:prstGeom prst="rect">
            <a:avLst/>
          </a:prstGeom>
          <a:noFill/>
        </p:spPr>
        <p:txBody>
          <a:bodyPr wrap="none" rtlCol="0">
            <a:spAutoFit/>
          </a:bodyPr>
          <a:lstStyle/>
          <a:p>
            <a:r>
              <a:rPr lang="es-ES" dirty="0" err="1" smtClean="0"/>
              <a:t>Torrent</a:t>
            </a:r>
            <a:r>
              <a:rPr lang="es-ES" dirty="0" smtClean="0"/>
              <a:t> et al. </a:t>
            </a:r>
            <a:r>
              <a:rPr lang="es-ES" dirty="0" err="1" smtClean="0"/>
              <a:t>Plos</a:t>
            </a:r>
            <a:r>
              <a:rPr lang="es-ES" dirty="0" smtClean="0"/>
              <a:t> </a:t>
            </a:r>
            <a:r>
              <a:rPr lang="es-ES" dirty="0" err="1" smtClean="0"/>
              <a:t>Pathogens</a:t>
            </a:r>
            <a:r>
              <a:rPr lang="es-ES" dirty="0" smtClean="0"/>
              <a:t> 2012</a:t>
            </a:r>
            <a:endParaRPr lang="en-GB" dirty="0"/>
          </a:p>
        </p:txBody>
      </p:sp>
      <p:pic>
        <p:nvPicPr>
          <p:cNvPr id="6" name="Picture 2"/>
          <p:cNvPicPr>
            <a:picLocks noChangeAspect="1" noChangeArrowheads="1"/>
          </p:cNvPicPr>
          <p:nvPr/>
        </p:nvPicPr>
        <p:blipFill>
          <a:blip r:embed="rId3" cstate="print"/>
          <a:srcRect l="875" t="19459" r="60805" b="21182"/>
          <a:stretch>
            <a:fillRect/>
          </a:stretch>
        </p:blipFill>
        <p:spPr bwMode="auto">
          <a:xfrm>
            <a:off x="5450904" y="2060848"/>
            <a:ext cx="3301230" cy="1609600"/>
          </a:xfrm>
          <a:prstGeom prst="rect">
            <a:avLst/>
          </a:prstGeom>
          <a:noFill/>
          <a:ln w="9525">
            <a:noFill/>
            <a:miter lim="800000"/>
            <a:headEnd/>
            <a:tailEnd/>
          </a:ln>
        </p:spPr>
      </p:pic>
      <p:pic>
        <p:nvPicPr>
          <p:cNvPr id="7" name="Picture 2"/>
          <p:cNvPicPr>
            <a:picLocks noChangeAspect="1" noChangeArrowheads="1"/>
          </p:cNvPicPr>
          <p:nvPr/>
        </p:nvPicPr>
        <p:blipFill>
          <a:blip r:embed="rId3" cstate="print"/>
          <a:srcRect l="58624" t="19459" r="21251" b="21182"/>
          <a:stretch>
            <a:fillRect/>
          </a:stretch>
        </p:blipFill>
        <p:spPr bwMode="auto">
          <a:xfrm>
            <a:off x="6948264" y="4005064"/>
            <a:ext cx="1728193" cy="160444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5" descr="ecp_fig2_Página_1"/>
          <p:cNvPicPr>
            <a:picLocks noGrp="1" noChangeArrowheads="1"/>
          </p:cNvPicPr>
          <p:nvPr>
            <p:ph idx="1"/>
          </p:nvPr>
        </p:nvPicPr>
        <p:blipFill>
          <a:blip r:embed="rId3" cstate="print"/>
          <a:srcRect l="14625" r="21252"/>
          <a:stretch>
            <a:fillRect/>
          </a:stretch>
        </p:blipFill>
        <p:spPr bwMode="auto">
          <a:xfrm>
            <a:off x="2051720" y="1628800"/>
            <a:ext cx="4680520" cy="4813994"/>
          </a:xfrm>
          <a:prstGeom prst="rect">
            <a:avLst/>
          </a:prstGeom>
          <a:noFill/>
        </p:spPr>
      </p:pic>
      <p:sp>
        <p:nvSpPr>
          <p:cNvPr id="2" name="Títol 1"/>
          <p:cNvSpPr>
            <a:spLocks noGrp="1"/>
          </p:cNvSpPr>
          <p:nvPr>
            <p:ph type="title"/>
          </p:nvPr>
        </p:nvSpPr>
        <p:spPr>
          <a:xfrm>
            <a:off x="467544" y="0"/>
            <a:ext cx="8229600" cy="1143000"/>
          </a:xfrm>
        </p:spPr>
        <p:txBody>
          <a:bodyPr>
            <a:normAutofit fontScale="90000"/>
          </a:bodyPr>
          <a:lstStyle/>
          <a:p>
            <a:r>
              <a:rPr lang="es-ES" dirty="0" smtClean="0"/>
              <a:t>A </a:t>
            </a:r>
            <a:r>
              <a:rPr lang="es-ES" dirty="0" err="1" smtClean="0"/>
              <a:t>domain</a:t>
            </a:r>
            <a:r>
              <a:rPr lang="es-ES" dirty="0" smtClean="0"/>
              <a:t> </a:t>
            </a:r>
            <a:r>
              <a:rPr lang="es-ES" dirty="0" err="1" smtClean="0"/>
              <a:t>involved</a:t>
            </a:r>
            <a:r>
              <a:rPr lang="es-ES" dirty="0" smtClean="0"/>
              <a:t> in </a:t>
            </a:r>
            <a:r>
              <a:rPr lang="es-ES" dirty="0" err="1" smtClean="0"/>
              <a:t>hRNase</a:t>
            </a:r>
            <a:r>
              <a:rPr lang="es-ES" dirty="0" smtClean="0"/>
              <a:t> 3 </a:t>
            </a:r>
            <a:r>
              <a:rPr lang="es-ES" dirty="0" err="1" smtClean="0"/>
              <a:t>binding</a:t>
            </a:r>
            <a:r>
              <a:rPr lang="es-ES" dirty="0" smtClean="0"/>
              <a:t> </a:t>
            </a:r>
            <a:r>
              <a:rPr lang="es-ES" dirty="0" err="1" smtClean="0"/>
              <a:t>to</a:t>
            </a:r>
            <a:r>
              <a:rPr lang="es-ES" dirty="0" smtClean="0"/>
              <a:t> </a:t>
            </a:r>
            <a:r>
              <a:rPr lang="es-ES" dirty="0" err="1" smtClean="0"/>
              <a:t>heterosaccharides</a:t>
            </a:r>
            <a:endParaRPr lang="en-GB" dirty="0"/>
          </a:p>
        </p:txBody>
      </p:sp>
      <p:sp>
        <p:nvSpPr>
          <p:cNvPr id="6" name="Text Box 8"/>
          <p:cNvSpPr txBox="1">
            <a:spLocks noChangeArrowheads="1"/>
          </p:cNvSpPr>
          <p:nvPr/>
        </p:nvSpPr>
        <p:spPr bwMode="auto">
          <a:xfrm>
            <a:off x="1979712" y="2132856"/>
            <a:ext cx="1026243" cy="523220"/>
          </a:xfrm>
          <a:prstGeom prst="rect">
            <a:avLst/>
          </a:prstGeom>
          <a:noFill/>
          <a:ln w="9525">
            <a:noFill/>
            <a:miter lim="800000"/>
            <a:headEnd/>
            <a:tailEnd/>
          </a:ln>
        </p:spPr>
        <p:txBody>
          <a:bodyPr wrap="none">
            <a:spAutoFit/>
          </a:bodyPr>
          <a:lstStyle/>
          <a:p>
            <a:r>
              <a:rPr lang="ca-ES" sz="2800" b="1" dirty="0" smtClean="0">
                <a:solidFill>
                  <a:schemeClr val="tx2"/>
                </a:solidFill>
                <a:cs typeface="Arial" charset="0"/>
              </a:rPr>
              <a:t>33-38</a:t>
            </a:r>
            <a:endParaRPr lang="es-ES" sz="2800" b="1" dirty="0">
              <a:solidFill>
                <a:schemeClr val="tx2"/>
              </a:solidFill>
              <a:cs typeface="Arial" charset="0"/>
            </a:endParaRPr>
          </a:p>
        </p:txBody>
      </p:sp>
      <p:sp>
        <p:nvSpPr>
          <p:cNvPr id="7" name="Oval 6"/>
          <p:cNvSpPr/>
          <p:nvPr/>
        </p:nvSpPr>
        <p:spPr>
          <a:xfrm>
            <a:off x="3491880" y="2420888"/>
            <a:ext cx="1800200" cy="1440160"/>
          </a:xfrm>
          <a:prstGeom prst="ellipse">
            <a:avLst/>
          </a:prstGeom>
          <a:solidFill>
            <a:srgbClr val="FFFF81">
              <a:alpha val="37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 name="Connector de fletxa recta 10"/>
          <p:cNvCxnSpPr/>
          <p:nvPr/>
        </p:nvCxnSpPr>
        <p:spPr>
          <a:xfrm>
            <a:off x="2987824" y="2564904"/>
            <a:ext cx="504056" cy="360040"/>
          </a:xfrm>
          <a:prstGeom prst="straightConnector1">
            <a:avLst/>
          </a:prstGeom>
          <a:ln w="38100">
            <a:solidFill>
              <a:schemeClr val="tx2"/>
            </a:solidFill>
            <a:headEnd type="none"/>
            <a:tailEnd type="stealth" w="lg" len="med"/>
          </a:ln>
        </p:spPr>
        <p:style>
          <a:lnRef idx="1">
            <a:schemeClr val="accent1"/>
          </a:lnRef>
          <a:fillRef idx="0">
            <a:schemeClr val="accent1"/>
          </a:fillRef>
          <a:effectRef idx="0">
            <a:schemeClr val="accent1"/>
          </a:effectRef>
          <a:fontRef idx="minor">
            <a:schemeClr val="tx1"/>
          </a:fontRef>
        </p:style>
      </p:cxnSp>
      <p:sp>
        <p:nvSpPr>
          <p:cNvPr id="13" name="Text Box 11"/>
          <p:cNvSpPr txBox="1">
            <a:spLocks noChangeArrowheads="1"/>
          </p:cNvSpPr>
          <p:nvPr/>
        </p:nvSpPr>
        <p:spPr bwMode="auto">
          <a:xfrm>
            <a:off x="1227602" y="6197242"/>
            <a:ext cx="7916398" cy="400110"/>
          </a:xfrm>
          <a:prstGeom prst="rect">
            <a:avLst/>
          </a:prstGeom>
          <a:noFill/>
          <a:ln w="9525">
            <a:noFill/>
            <a:miter lim="800000"/>
            <a:headEnd/>
            <a:tailEnd/>
          </a:ln>
          <a:effectLst/>
        </p:spPr>
        <p:txBody>
          <a:bodyPr wrap="none">
            <a:spAutoFit/>
          </a:bodyPr>
          <a:lstStyle/>
          <a:p>
            <a:r>
              <a:rPr lang="es-ES" sz="2000" b="1" dirty="0">
                <a:solidFill>
                  <a:srgbClr val="8C8C8C"/>
                </a:solidFill>
                <a:latin typeface="Arial" pitchFamily="34" charset="0"/>
                <a:cs typeface="Arial" pitchFamily="34" charset="0"/>
              </a:rPr>
              <a:t>RPPQFTR</a:t>
            </a:r>
            <a:r>
              <a:rPr lang="es-ES" sz="2000" b="1" dirty="0">
                <a:solidFill>
                  <a:srgbClr val="FF0000"/>
                </a:solidFill>
                <a:latin typeface="Arial" pitchFamily="34" charset="0"/>
                <a:cs typeface="Arial" pitchFamily="34" charset="0"/>
              </a:rPr>
              <a:t>AQWFAIQHI</a:t>
            </a:r>
            <a:r>
              <a:rPr lang="es-ES" sz="2000" b="1" dirty="0">
                <a:solidFill>
                  <a:srgbClr val="8C8C8C"/>
                </a:solidFill>
                <a:latin typeface="Arial" pitchFamily="34" charset="0"/>
                <a:cs typeface="Arial" pitchFamily="34" charset="0"/>
              </a:rPr>
              <a:t>SLNPPRSTIAMRAINN</a:t>
            </a:r>
            <a:r>
              <a:rPr lang="es-ES" sz="2000" b="1" dirty="0">
                <a:solidFill>
                  <a:srgbClr val="0066FF"/>
                </a:solidFill>
                <a:latin typeface="Arial" pitchFamily="34" charset="0"/>
                <a:cs typeface="Arial" pitchFamily="34" charset="0"/>
              </a:rPr>
              <a:t>YRWR</a:t>
            </a:r>
            <a:r>
              <a:rPr lang="es-ES" sz="2000" b="1" dirty="0">
                <a:solidFill>
                  <a:schemeClr val="bg1">
                    <a:lumMod val="50000"/>
                  </a:schemeClr>
                </a:solidFill>
                <a:latin typeface="Arial" pitchFamily="34" charset="0"/>
                <a:cs typeface="Arial" pitchFamily="34" charset="0"/>
              </a:rPr>
              <a:t>SKNQNTFLR</a:t>
            </a:r>
          </a:p>
        </p:txBody>
      </p:sp>
      <p:sp>
        <p:nvSpPr>
          <p:cNvPr id="8" name="Text Box 8"/>
          <p:cNvSpPr txBox="1">
            <a:spLocks noChangeArrowheads="1"/>
          </p:cNvSpPr>
          <p:nvPr/>
        </p:nvSpPr>
        <p:spPr bwMode="auto">
          <a:xfrm>
            <a:off x="1352235" y="3861048"/>
            <a:ext cx="843501" cy="523220"/>
          </a:xfrm>
          <a:prstGeom prst="rect">
            <a:avLst/>
          </a:prstGeom>
          <a:noFill/>
          <a:ln w="9525">
            <a:noFill/>
            <a:miter lim="800000"/>
            <a:headEnd/>
            <a:tailEnd/>
          </a:ln>
        </p:spPr>
        <p:txBody>
          <a:bodyPr wrap="none">
            <a:spAutoFit/>
          </a:bodyPr>
          <a:lstStyle/>
          <a:p>
            <a:r>
              <a:rPr lang="ca-ES" sz="2800" b="1" dirty="0" smtClean="0">
                <a:solidFill>
                  <a:srgbClr val="FF0000"/>
                </a:solidFill>
                <a:cs typeface="Arial" charset="0"/>
              </a:rPr>
              <a:t>8-16</a:t>
            </a:r>
            <a:endParaRPr lang="es-ES" sz="2800" b="1" dirty="0">
              <a:solidFill>
                <a:srgbClr val="FF0000"/>
              </a:solidFill>
              <a:cs typeface="Arial" charset="0"/>
            </a:endParaRPr>
          </a:p>
        </p:txBody>
      </p:sp>
      <p:cxnSp>
        <p:nvCxnSpPr>
          <p:cNvPr id="9" name="Connector de fletxa recta 8"/>
          <p:cNvCxnSpPr/>
          <p:nvPr/>
        </p:nvCxnSpPr>
        <p:spPr>
          <a:xfrm>
            <a:off x="2267744" y="4221088"/>
            <a:ext cx="648072" cy="144016"/>
          </a:xfrm>
          <a:prstGeom prst="straightConnector1">
            <a:avLst/>
          </a:prstGeom>
          <a:ln w="38100">
            <a:solidFill>
              <a:srgbClr val="FF0000"/>
            </a:solidFill>
            <a:headEnd type="none"/>
            <a:tailEnd type="stealth" w="lg" len="med"/>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a:grpSpLocks noChangeAspect="1"/>
          </p:cNvGrpSpPr>
          <p:nvPr/>
        </p:nvGrpSpPr>
        <p:grpSpPr bwMode="auto">
          <a:xfrm rot="10800000">
            <a:off x="2241550" y="5422900"/>
            <a:ext cx="1331913" cy="381000"/>
            <a:chOff x="839" y="2750"/>
            <a:chExt cx="1088" cy="317"/>
          </a:xfrm>
        </p:grpSpPr>
        <p:grpSp>
          <p:nvGrpSpPr>
            <p:cNvPr id="3" name="Group 4"/>
            <p:cNvGrpSpPr>
              <a:grpSpLocks noChangeAspect="1"/>
            </p:cNvGrpSpPr>
            <p:nvPr/>
          </p:nvGrpSpPr>
          <p:grpSpPr bwMode="auto">
            <a:xfrm>
              <a:off x="839" y="2750"/>
              <a:ext cx="136" cy="317"/>
              <a:chOff x="839" y="2750"/>
              <a:chExt cx="136" cy="317"/>
            </a:xfrm>
          </p:grpSpPr>
          <p:sp>
            <p:nvSpPr>
              <p:cNvPr id="112645" name="Oval 5"/>
              <p:cNvSpPr>
                <a:spLocks noChangeAspect="1" noChangeArrowheads="1"/>
              </p:cNvSpPr>
              <p:nvPr/>
            </p:nvSpPr>
            <p:spPr bwMode="auto">
              <a:xfrm>
                <a:off x="839" y="2750"/>
                <a:ext cx="136" cy="90"/>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12646" name="Freeform 6"/>
              <p:cNvSpPr>
                <a:spLocks noChangeAspect="1"/>
              </p:cNvSpPr>
              <p:nvPr/>
            </p:nvSpPr>
            <p:spPr bwMode="auto">
              <a:xfrm>
                <a:off x="839" y="2840"/>
                <a:ext cx="45" cy="227"/>
              </a:xfrm>
              <a:custGeom>
                <a:avLst/>
                <a:gdLst/>
                <a:ahLst/>
                <a:cxnLst>
                  <a:cxn ang="0">
                    <a:pos x="45" y="0"/>
                  </a:cxn>
                  <a:cxn ang="0">
                    <a:pos x="0" y="46"/>
                  </a:cxn>
                  <a:cxn ang="0">
                    <a:pos x="45" y="136"/>
                  </a:cxn>
                  <a:cxn ang="0">
                    <a:pos x="0" y="227"/>
                  </a:cxn>
                </a:cxnLst>
                <a:rect l="0" t="0" r="r" b="b"/>
                <a:pathLst>
                  <a:path w="45" h="227">
                    <a:moveTo>
                      <a:pt x="45" y="0"/>
                    </a:moveTo>
                    <a:cubicBezTo>
                      <a:pt x="22" y="11"/>
                      <a:pt x="0" y="23"/>
                      <a:pt x="0" y="46"/>
                    </a:cubicBezTo>
                    <a:cubicBezTo>
                      <a:pt x="0" y="69"/>
                      <a:pt x="45" y="106"/>
                      <a:pt x="45" y="136"/>
                    </a:cubicBezTo>
                    <a:cubicBezTo>
                      <a:pt x="45" y="166"/>
                      <a:pt x="7" y="212"/>
                      <a:pt x="0" y="227"/>
                    </a:cubicBezTo>
                  </a:path>
                </a:pathLst>
              </a:custGeom>
              <a:noFill/>
              <a:ln w="9525">
                <a:solidFill>
                  <a:schemeClr val="tx1"/>
                </a:solidFill>
                <a:round/>
                <a:headEnd/>
                <a:tailEnd/>
              </a:ln>
              <a:effectLst/>
            </p:spPr>
            <p:txBody>
              <a:bodyPr/>
              <a:lstStyle/>
              <a:p>
                <a:endParaRPr lang="en-GB"/>
              </a:p>
            </p:txBody>
          </p:sp>
          <p:sp>
            <p:nvSpPr>
              <p:cNvPr id="112647" name="Freeform 7"/>
              <p:cNvSpPr>
                <a:spLocks noChangeAspect="1"/>
              </p:cNvSpPr>
              <p:nvPr/>
            </p:nvSpPr>
            <p:spPr bwMode="auto">
              <a:xfrm>
                <a:off x="885" y="2840"/>
                <a:ext cx="45" cy="227"/>
              </a:xfrm>
              <a:custGeom>
                <a:avLst/>
                <a:gdLst/>
                <a:ahLst/>
                <a:cxnLst>
                  <a:cxn ang="0">
                    <a:pos x="45" y="0"/>
                  </a:cxn>
                  <a:cxn ang="0">
                    <a:pos x="0" y="46"/>
                  </a:cxn>
                  <a:cxn ang="0">
                    <a:pos x="45" y="136"/>
                  </a:cxn>
                  <a:cxn ang="0">
                    <a:pos x="0" y="227"/>
                  </a:cxn>
                </a:cxnLst>
                <a:rect l="0" t="0" r="r" b="b"/>
                <a:pathLst>
                  <a:path w="45" h="227">
                    <a:moveTo>
                      <a:pt x="45" y="0"/>
                    </a:moveTo>
                    <a:cubicBezTo>
                      <a:pt x="22" y="11"/>
                      <a:pt x="0" y="23"/>
                      <a:pt x="0" y="46"/>
                    </a:cubicBezTo>
                    <a:cubicBezTo>
                      <a:pt x="0" y="69"/>
                      <a:pt x="45" y="106"/>
                      <a:pt x="45" y="136"/>
                    </a:cubicBezTo>
                    <a:cubicBezTo>
                      <a:pt x="45" y="166"/>
                      <a:pt x="7" y="212"/>
                      <a:pt x="0" y="227"/>
                    </a:cubicBezTo>
                  </a:path>
                </a:pathLst>
              </a:custGeom>
              <a:noFill/>
              <a:ln w="9525">
                <a:solidFill>
                  <a:schemeClr val="tx1"/>
                </a:solidFill>
                <a:round/>
                <a:headEnd/>
                <a:tailEnd/>
              </a:ln>
              <a:effectLst/>
            </p:spPr>
            <p:txBody>
              <a:bodyPr/>
              <a:lstStyle/>
              <a:p>
                <a:endParaRPr lang="en-GB"/>
              </a:p>
            </p:txBody>
          </p:sp>
        </p:grpSp>
        <p:grpSp>
          <p:nvGrpSpPr>
            <p:cNvPr id="4" name="Group 8"/>
            <p:cNvGrpSpPr>
              <a:grpSpLocks noChangeAspect="1"/>
            </p:cNvGrpSpPr>
            <p:nvPr/>
          </p:nvGrpSpPr>
          <p:grpSpPr bwMode="auto">
            <a:xfrm>
              <a:off x="975" y="2750"/>
              <a:ext cx="136" cy="317"/>
              <a:chOff x="839" y="2750"/>
              <a:chExt cx="136" cy="317"/>
            </a:xfrm>
          </p:grpSpPr>
          <p:sp>
            <p:nvSpPr>
              <p:cNvPr id="112649" name="Oval 9"/>
              <p:cNvSpPr>
                <a:spLocks noChangeAspect="1" noChangeArrowheads="1"/>
              </p:cNvSpPr>
              <p:nvPr/>
            </p:nvSpPr>
            <p:spPr bwMode="auto">
              <a:xfrm>
                <a:off x="839" y="2750"/>
                <a:ext cx="136" cy="90"/>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12650" name="Freeform 10"/>
              <p:cNvSpPr>
                <a:spLocks noChangeAspect="1"/>
              </p:cNvSpPr>
              <p:nvPr/>
            </p:nvSpPr>
            <p:spPr bwMode="auto">
              <a:xfrm>
                <a:off x="839" y="2840"/>
                <a:ext cx="45" cy="227"/>
              </a:xfrm>
              <a:custGeom>
                <a:avLst/>
                <a:gdLst/>
                <a:ahLst/>
                <a:cxnLst>
                  <a:cxn ang="0">
                    <a:pos x="45" y="0"/>
                  </a:cxn>
                  <a:cxn ang="0">
                    <a:pos x="0" y="46"/>
                  </a:cxn>
                  <a:cxn ang="0">
                    <a:pos x="45" y="136"/>
                  </a:cxn>
                  <a:cxn ang="0">
                    <a:pos x="0" y="227"/>
                  </a:cxn>
                </a:cxnLst>
                <a:rect l="0" t="0" r="r" b="b"/>
                <a:pathLst>
                  <a:path w="45" h="227">
                    <a:moveTo>
                      <a:pt x="45" y="0"/>
                    </a:moveTo>
                    <a:cubicBezTo>
                      <a:pt x="22" y="11"/>
                      <a:pt x="0" y="23"/>
                      <a:pt x="0" y="46"/>
                    </a:cubicBezTo>
                    <a:cubicBezTo>
                      <a:pt x="0" y="69"/>
                      <a:pt x="45" y="106"/>
                      <a:pt x="45" y="136"/>
                    </a:cubicBezTo>
                    <a:cubicBezTo>
                      <a:pt x="45" y="166"/>
                      <a:pt x="7" y="212"/>
                      <a:pt x="0" y="227"/>
                    </a:cubicBezTo>
                  </a:path>
                </a:pathLst>
              </a:custGeom>
              <a:noFill/>
              <a:ln w="9525">
                <a:solidFill>
                  <a:schemeClr val="tx1"/>
                </a:solidFill>
                <a:round/>
                <a:headEnd/>
                <a:tailEnd/>
              </a:ln>
              <a:effectLst/>
            </p:spPr>
            <p:txBody>
              <a:bodyPr/>
              <a:lstStyle/>
              <a:p>
                <a:endParaRPr lang="en-GB"/>
              </a:p>
            </p:txBody>
          </p:sp>
          <p:sp>
            <p:nvSpPr>
              <p:cNvPr id="112651" name="Freeform 11"/>
              <p:cNvSpPr>
                <a:spLocks noChangeAspect="1"/>
              </p:cNvSpPr>
              <p:nvPr/>
            </p:nvSpPr>
            <p:spPr bwMode="auto">
              <a:xfrm>
                <a:off x="885" y="2840"/>
                <a:ext cx="45" cy="227"/>
              </a:xfrm>
              <a:custGeom>
                <a:avLst/>
                <a:gdLst/>
                <a:ahLst/>
                <a:cxnLst>
                  <a:cxn ang="0">
                    <a:pos x="45" y="0"/>
                  </a:cxn>
                  <a:cxn ang="0">
                    <a:pos x="0" y="46"/>
                  </a:cxn>
                  <a:cxn ang="0">
                    <a:pos x="45" y="136"/>
                  </a:cxn>
                  <a:cxn ang="0">
                    <a:pos x="0" y="227"/>
                  </a:cxn>
                </a:cxnLst>
                <a:rect l="0" t="0" r="r" b="b"/>
                <a:pathLst>
                  <a:path w="45" h="227">
                    <a:moveTo>
                      <a:pt x="45" y="0"/>
                    </a:moveTo>
                    <a:cubicBezTo>
                      <a:pt x="22" y="11"/>
                      <a:pt x="0" y="23"/>
                      <a:pt x="0" y="46"/>
                    </a:cubicBezTo>
                    <a:cubicBezTo>
                      <a:pt x="0" y="69"/>
                      <a:pt x="45" y="106"/>
                      <a:pt x="45" y="136"/>
                    </a:cubicBezTo>
                    <a:cubicBezTo>
                      <a:pt x="45" y="166"/>
                      <a:pt x="7" y="212"/>
                      <a:pt x="0" y="227"/>
                    </a:cubicBezTo>
                  </a:path>
                </a:pathLst>
              </a:custGeom>
              <a:noFill/>
              <a:ln w="9525">
                <a:solidFill>
                  <a:schemeClr val="tx1"/>
                </a:solidFill>
                <a:round/>
                <a:headEnd/>
                <a:tailEnd/>
              </a:ln>
              <a:effectLst/>
            </p:spPr>
            <p:txBody>
              <a:bodyPr/>
              <a:lstStyle/>
              <a:p>
                <a:endParaRPr lang="en-GB"/>
              </a:p>
            </p:txBody>
          </p:sp>
        </p:grpSp>
        <p:grpSp>
          <p:nvGrpSpPr>
            <p:cNvPr id="5" name="Group 12"/>
            <p:cNvGrpSpPr>
              <a:grpSpLocks noChangeAspect="1"/>
            </p:cNvGrpSpPr>
            <p:nvPr/>
          </p:nvGrpSpPr>
          <p:grpSpPr bwMode="auto">
            <a:xfrm>
              <a:off x="1111" y="2750"/>
              <a:ext cx="136" cy="317"/>
              <a:chOff x="839" y="2750"/>
              <a:chExt cx="136" cy="317"/>
            </a:xfrm>
          </p:grpSpPr>
          <p:sp>
            <p:nvSpPr>
              <p:cNvPr id="112653" name="Oval 13"/>
              <p:cNvSpPr>
                <a:spLocks noChangeAspect="1" noChangeArrowheads="1"/>
              </p:cNvSpPr>
              <p:nvPr/>
            </p:nvSpPr>
            <p:spPr bwMode="auto">
              <a:xfrm>
                <a:off x="839" y="2750"/>
                <a:ext cx="136" cy="90"/>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12654" name="Freeform 14"/>
              <p:cNvSpPr>
                <a:spLocks noChangeAspect="1"/>
              </p:cNvSpPr>
              <p:nvPr/>
            </p:nvSpPr>
            <p:spPr bwMode="auto">
              <a:xfrm>
                <a:off x="839" y="2840"/>
                <a:ext cx="45" cy="227"/>
              </a:xfrm>
              <a:custGeom>
                <a:avLst/>
                <a:gdLst/>
                <a:ahLst/>
                <a:cxnLst>
                  <a:cxn ang="0">
                    <a:pos x="45" y="0"/>
                  </a:cxn>
                  <a:cxn ang="0">
                    <a:pos x="0" y="46"/>
                  </a:cxn>
                  <a:cxn ang="0">
                    <a:pos x="45" y="136"/>
                  </a:cxn>
                  <a:cxn ang="0">
                    <a:pos x="0" y="227"/>
                  </a:cxn>
                </a:cxnLst>
                <a:rect l="0" t="0" r="r" b="b"/>
                <a:pathLst>
                  <a:path w="45" h="227">
                    <a:moveTo>
                      <a:pt x="45" y="0"/>
                    </a:moveTo>
                    <a:cubicBezTo>
                      <a:pt x="22" y="11"/>
                      <a:pt x="0" y="23"/>
                      <a:pt x="0" y="46"/>
                    </a:cubicBezTo>
                    <a:cubicBezTo>
                      <a:pt x="0" y="69"/>
                      <a:pt x="45" y="106"/>
                      <a:pt x="45" y="136"/>
                    </a:cubicBezTo>
                    <a:cubicBezTo>
                      <a:pt x="45" y="166"/>
                      <a:pt x="7" y="212"/>
                      <a:pt x="0" y="227"/>
                    </a:cubicBezTo>
                  </a:path>
                </a:pathLst>
              </a:custGeom>
              <a:noFill/>
              <a:ln w="9525">
                <a:solidFill>
                  <a:schemeClr val="tx1"/>
                </a:solidFill>
                <a:round/>
                <a:headEnd/>
                <a:tailEnd/>
              </a:ln>
              <a:effectLst/>
            </p:spPr>
            <p:txBody>
              <a:bodyPr/>
              <a:lstStyle/>
              <a:p>
                <a:endParaRPr lang="en-GB"/>
              </a:p>
            </p:txBody>
          </p:sp>
          <p:sp>
            <p:nvSpPr>
              <p:cNvPr id="112655" name="Freeform 15"/>
              <p:cNvSpPr>
                <a:spLocks noChangeAspect="1"/>
              </p:cNvSpPr>
              <p:nvPr/>
            </p:nvSpPr>
            <p:spPr bwMode="auto">
              <a:xfrm>
                <a:off x="885" y="2840"/>
                <a:ext cx="45" cy="227"/>
              </a:xfrm>
              <a:custGeom>
                <a:avLst/>
                <a:gdLst/>
                <a:ahLst/>
                <a:cxnLst>
                  <a:cxn ang="0">
                    <a:pos x="45" y="0"/>
                  </a:cxn>
                  <a:cxn ang="0">
                    <a:pos x="0" y="46"/>
                  </a:cxn>
                  <a:cxn ang="0">
                    <a:pos x="45" y="136"/>
                  </a:cxn>
                  <a:cxn ang="0">
                    <a:pos x="0" y="227"/>
                  </a:cxn>
                </a:cxnLst>
                <a:rect l="0" t="0" r="r" b="b"/>
                <a:pathLst>
                  <a:path w="45" h="227">
                    <a:moveTo>
                      <a:pt x="45" y="0"/>
                    </a:moveTo>
                    <a:cubicBezTo>
                      <a:pt x="22" y="11"/>
                      <a:pt x="0" y="23"/>
                      <a:pt x="0" y="46"/>
                    </a:cubicBezTo>
                    <a:cubicBezTo>
                      <a:pt x="0" y="69"/>
                      <a:pt x="45" y="106"/>
                      <a:pt x="45" y="136"/>
                    </a:cubicBezTo>
                    <a:cubicBezTo>
                      <a:pt x="45" y="166"/>
                      <a:pt x="7" y="212"/>
                      <a:pt x="0" y="227"/>
                    </a:cubicBezTo>
                  </a:path>
                </a:pathLst>
              </a:custGeom>
              <a:noFill/>
              <a:ln w="9525">
                <a:solidFill>
                  <a:schemeClr val="tx1"/>
                </a:solidFill>
                <a:round/>
                <a:headEnd/>
                <a:tailEnd/>
              </a:ln>
              <a:effectLst/>
            </p:spPr>
            <p:txBody>
              <a:bodyPr/>
              <a:lstStyle/>
              <a:p>
                <a:endParaRPr lang="en-GB"/>
              </a:p>
            </p:txBody>
          </p:sp>
        </p:grpSp>
        <p:grpSp>
          <p:nvGrpSpPr>
            <p:cNvPr id="6" name="Group 16"/>
            <p:cNvGrpSpPr>
              <a:grpSpLocks noChangeAspect="1"/>
            </p:cNvGrpSpPr>
            <p:nvPr/>
          </p:nvGrpSpPr>
          <p:grpSpPr bwMode="auto">
            <a:xfrm>
              <a:off x="1247" y="2750"/>
              <a:ext cx="136" cy="317"/>
              <a:chOff x="839" y="2750"/>
              <a:chExt cx="136" cy="317"/>
            </a:xfrm>
          </p:grpSpPr>
          <p:sp>
            <p:nvSpPr>
              <p:cNvPr id="112657" name="Oval 17"/>
              <p:cNvSpPr>
                <a:spLocks noChangeAspect="1" noChangeArrowheads="1"/>
              </p:cNvSpPr>
              <p:nvPr/>
            </p:nvSpPr>
            <p:spPr bwMode="auto">
              <a:xfrm>
                <a:off x="839" y="2750"/>
                <a:ext cx="136" cy="90"/>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12658" name="Freeform 18"/>
              <p:cNvSpPr>
                <a:spLocks noChangeAspect="1"/>
              </p:cNvSpPr>
              <p:nvPr/>
            </p:nvSpPr>
            <p:spPr bwMode="auto">
              <a:xfrm>
                <a:off x="839" y="2840"/>
                <a:ext cx="45" cy="227"/>
              </a:xfrm>
              <a:custGeom>
                <a:avLst/>
                <a:gdLst/>
                <a:ahLst/>
                <a:cxnLst>
                  <a:cxn ang="0">
                    <a:pos x="45" y="0"/>
                  </a:cxn>
                  <a:cxn ang="0">
                    <a:pos x="0" y="46"/>
                  </a:cxn>
                  <a:cxn ang="0">
                    <a:pos x="45" y="136"/>
                  </a:cxn>
                  <a:cxn ang="0">
                    <a:pos x="0" y="227"/>
                  </a:cxn>
                </a:cxnLst>
                <a:rect l="0" t="0" r="r" b="b"/>
                <a:pathLst>
                  <a:path w="45" h="227">
                    <a:moveTo>
                      <a:pt x="45" y="0"/>
                    </a:moveTo>
                    <a:cubicBezTo>
                      <a:pt x="22" y="11"/>
                      <a:pt x="0" y="23"/>
                      <a:pt x="0" y="46"/>
                    </a:cubicBezTo>
                    <a:cubicBezTo>
                      <a:pt x="0" y="69"/>
                      <a:pt x="45" y="106"/>
                      <a:pt x="45" y="136"/>
                    </a:cubicBezTo>
                    <a:cubicBezTo>
                      <a:pt x="45" y="166"/>
                      <a:pt x="7" y="212"/>
                      <a:pt x="0" y="227"/>
                    </a:cubicBezTo>
                  </a:path>
                </a:pathLst>
              </a:custGeom>
              <a:noFill/>
              <a:ln w="9525">
                <a:solidFill>
                  <a:schemeClr val="tx1"/>
                </a:solidFill>
                <a:round/>
                <a:headEnd/>
                <a:tailEnd/>
              </a:ln>
              <a:effectLst/>
            </p:spPr>
            <p:txBody>
              <a:bodyPr/>
              <a:lstStyle/>
              <a:p>
                <a:endParaRPr lang="en-GB"/>
              </a:p>
            </p:txBody>
          </p:sp>
          <p:sp>
            <p:nvSpPr>
              <p:cNvPr id="112659" name="Freeform 19"/>
              <p:cNvSpPr>
                <a:spLocks noChangeAspect="1"/>
              </p:cNvSpPr>
              <p:nvPr/>
            </p:nvSpPr>
            <p:spPr bwMode="auto">
              <a:xfrm>
                <a:off x="885" y="2840"/>
                <a:ext cx="45" cy="227"/>
              </a:xfrm>
              <a:custGeom>
                <a:avLst/>
                <a:gdLst/>
                <a:ahLst/>
                <a:cxnLst>
                  <a:cxn ang="0">
                    <a:pos x="45" y="0"/>
                  </a:cxn>
                  <a:cxn ang="0">
                    <a:pos x="0" y="46"/>
                  </a:cxn>
                  <a:cxn ang="0">
                    <a:pos x="45" y="136"/>
                  </a:cxn>
                  <a:cxn ang="0">
                    <a:pos x="0" y="227"/>
                  </a:cxn>
                </a:cxnLst>
                <a:rect l="0" t="0" r="r" b="b"/>
                <a:pathLst>
                  <a:path w="45" h="227">
                    <a:moveTo>
                      <a:pt x="45" y="0"/>
                    </a:moveTo>
                    <a:cubicBezTo>
                      <a:pt x="22" y="11"/>
                      <a:pt x="0" y="23"/>
                      <a:pt x="0" y="46"/>
                    </a:cubicBezTo>
                    <a:cubicBezTo>
                      <a:pt x="0" y="69"/>
                      <a:pt x="45" y="106"/>
                      <a:pt x="45" y="136"/>
                    </a:cubicBezTo>
                    <a:cubicBezTo>
                      <a:pt x="45" y="166"/>
                      <a:pt x="7" y="212"/>
                      <a:pt x="0" y="227"/>
                    </a:cubicBezTo>
                  </a:path>
                </a:pathLst>
              </a:custGeom>
              <a:noFill/>
              <a:ln w="9525">
                <a:solidFill>
                  <a:schemeClr val="tx1"/>
                </a:solidFill>
                <a:round/>
                <a:headEnd/>
                <a:tailEnd/>
              </a:ln>
              <a:effectLst/>
            </p:spPr>
            <p:txBody>
              <a:bodyPr/>
              <a:lstStyle/>
              <a:p>
                <a:endParaRPr lang="en-GB"/>
              </a:p>
            </p:txBody>
          </p:sp>
        </p:grpSp>
        <p:grpSp>
          <p:nvGrpSpPr>
            <p:cNvPr id="7" name="Group 20"/>
            <p:cNvGrpSpPr>
              <a:grpSpLocks noChangeAspect="1"/>
            </p:cNvGrpSpPr>
            <p:nvPr/>
          </p:nvGrpSpPr>
          <p:grpSpPr bwMode="auto">
            <a:xfrm>
              <a:off x="1383" y="2750"/>
              <a:ext cx="136" cy="317"/>
              <a:chOff x="839" y="2750"/>
              <a:chExt cx="136" cy="317"/>
            </a:xfrm>
          </p:grpSpPr>
          <p:sp>
            <p:nvSpPr>
              <p:cNvPr id="112661" name="Oval 21"/>
              <p:cNvSpPr>
                <a:spLocks noChangeAspect="1" noChangeArrowheads="1"/>
              </p:cNvSpPr>
              <p:nvPr/>
            </p:nvSpPr>
            <p:spPr bwMode="auto">
              <a:xfrm>
                <a:off x="839" y="2750"/>
                <a:ext cx="136" cy="90"/>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12662" name="Freeform 22"/>
              <p:cNvSpPr>
                <a:spLocks noChangeAspect="1"/>
              </p:cNvSpPr>
              <p:nvPr/>
            </p:nvSpPr>
            <p:spPr bwMode="auto">
              <a:xfrm>
                <a:off x="839" y="2840"/>
                <a:ext cx="45" cy="227"/>
              </a:xfrm>
              <a:custGeom>
                <a:avLst/>
                <a:gdLst/>
                <a:ahLst/>
                <a:cxnLst>
                  <a:cxn ang="0">
                    <a:pos x="45" y="0"/>
                  </a:cxn>
                  <a:cxn ang="0">
                    <a:pos x="0" y="46"/>
                  </a:cxn>
                  <a:cxn ang="0">
                    <a:pos x="45" y="136"/>
                  </a:cxn>
                  <a:cxn ang="0">
                    <a:pos x="0" y="227"/>
                  </a:cxn>
                </a:cxnLst>
                <a:rect l="0" t="0" r="r" b="b"/>
                <a:pathLst>
                  <a:path w="45" h="227">
                    <a:moveTo>
                      <a:pt x="45" y="0"/>
                    </a:moveTo>
                    <a:cubicBezTo>
                      <a:pt x="22" y="11"/>
                      <a:pt x="0" y="23"/>
                      <a:pt x="0" y="46"/>
                    </a:cubicBezTo>
                    <a:cubicBezTo>
                      <a:pt x="0" y="69"/>
                      <a:pt x="45" y="106"/>
                      <a:pt x="45" y="136"/>
                    </a:cubicBezTo>
                    <a:cubicBezTo>
                      <a:pt x="45" y="166"/>
                      <a:pt x="7" y="212"/>
                      <a:pt x="0" y="227"/>
                    </a:cubicBezTo>
                  </a:path>
                </a:pathLst>
              </a:custGeom>
              <a:noFill/>
              <a:ln w="9525">
                <a:solidFill>
                  <a:schemeClr val="tx1"/>
                </a:solidFill>
                <a:round/>
                <a:headEnd/>
                <a:tailEnd/>
              </a:ln>
              <a:effectLst/>
            </p:spPr>
            <p:txBody>
              <a:bodyPr/>
              <a:lstStyle/>
              <a:p>
                <a:endParaRPr lang="en-GB"/>
              </a:p>
            </p:txBody>
          </p:sp>
          <p:sp>
            <p:nvSpPr>
              <p:cNvPr id="112663" name="Freeform 23"/>
              <p:cNvSpPr>
                <a:spLocks noChangeAspect="1"/>
              </p:cNvSpPr>
              <p:nvPr/>
            </p:nvSpPr>
            <p:spPr bwMode="auto">
              <a:xfrm>
                <a:off x="885" y="2840"/>
                <a:ext cx="45" cy="227"/>
              </a:xfrm>
              <a:custGeom>
                <a:avLst/>
                <a:gdLst/>
                <a:ahLst/>
                <a:cxnLst>
                  <a:cxn ang="0">
                    <a:pos x="45" y="0"/>
                  </a:cxn>
                  <a:cxn ang="0">
                    <a:pos x="0" y="46"/>
                  </a:cxn>
                  <a:cxn ang="0">
                    <a:pos x="45" y="136"/>
                  </a:cxn>
                  <a:cxn ang="0">
                    <a:pos x="0" y="227"/>
                  </a:cxn>
                </a:cxnLst>
                <a:rect l="0" t="0" r="r" b="b"/>
                <a:pathLst>
                  <a:path w="45" h="227">
                    <a:moveTo>
                      <a:pt x="45" y="0"/>
                    </a:moveTo>
                    <a:cubicBezTo>
                      <a:pt x="22" y="11"/>
                      <a:pt x="0" y="23"/>
                      <a:pt x="0" y="46"/>
                    </a:cubicBezTo>
                    <a:cubicBezTo>
                      <a:pt x="0" y="69"/>
                      <a:pt x="45" y="106"/>
                      <a:pt x="45" y="136"/>
                    </a:cubicBezTo>
                    <a:cubicBezTo>
                      <a:pt x="45" y="166"/>
                      <a:pt x="7" y="212"/>
                      <a:pt x="0" y="227"/>
                    </a:cubicBezTo>
                  </a:path>
                </a:pathLst>
              </a:custGeom>
              <a:noFill/>
              <a:ln w="9525">
                <a:solidFill>
                  <a:schemeClr val="tx1"/>
                </a:solidFill>
                <a:round/>
                <a:headEnd/>
                <a:tailEnd/>
              </a:ln>
              <a:effectLst/>
            </p:spPr>
            <p:txBody>
              <a:bodyPr/>
              <a:lstStyle/>
              <a:p>
                <a:endParaRPr lang="en-GB"/>
              </a:p>
            </p:txBody>
          </p:sp>
        </p:grpSp>
        <p:grpSp>
          <p:nvGrpSpPr>
            <p:cNvPr id="8" name="Group 24"/>
            <p:cNvGrpSpPr>
              <a:grpSpLocks noChangeAspect="1"/>
            </p:cNvGrpSpPr>
            <p:nvPr/>
          </p:nvGrpSpPr>
          <p:grpSpPr bwMode="auto">
            <a:xfrm>
              <a:off x="1519" y="2750"/>
              <a:ext cx="136" cy="317"/>
              <a:chOff x="839" y="2750"/>
              <a:chExt cx="136" cy="317"/>
            </a:xfrm>
          </p:grpSpPr>
          <p:sp>
            <p:nvSpPr>
              <p:cNvPr id="112665" name="Oval 25"/>
              <p:cNvSpPr>
                <a:spLocks noChangeAspect="1" noChangeArrowheads="1"/>
              </p:cNvSpPr>
              <p:nvPr/>
            </p:nvSpPr>
            <p:spPr bwMode="auto">
              <a:xfrm>
                <a:off x="839" y="2750"/>
                <a:ext cx="136" cy="90"/>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12666" name="Freeform 26"/>
              <p:cNvSpPr>
                <a:spLocks noChangeAspect="1"/>
              </p:cNvSpPr>
              <p:nvPr/>
            </p:nvSpPr>
            <p:spPr bwMode="auto">
              <a:xfrm>
                <a:off x="839" y="2840"/>
                <a:ext cx="45" cy="227"/>
              </a:xfrm>
              <a:custGeom>
                <a:avLst/>
                <a:gdLst/>
                <a:ahLst/>
                <a:cxnLst>
                  <a:cxn ang="0">
                    <a:pos x="45" y="0"/>
                  </a:cxn>
                  <a:cxn ang="0">
                    <a:pos x="0" y="46"/>
                  </a:cxn>
                  <a:cxn ang="0">
                    <a:pos x="45" y="136"/>
                  </a:cxn>
                  <a:cxn ang="0">
                    <a:pos x="0" y="227"/>
                  </a:cxn>
                </a:cxnLst>
                <a:rect l="0" t="0" r="r" b="b"/>
                <a:pathLst>
                  <a:path w="45" h="227">
                    <a:moveTo>
                      <a:pt x="45" y="0"/>
                    </a:moveTo>
                    <a:cubicBezTo>
                      <a:pt x="22" y="11"/>
                      <a:pt x="0" y="23"/>
                      <a:pt x="0" y="46"/>
                    </a:cubicBezTo>
                    <a:cubicBezTo>
                      <a:pt x="0" y="69"/>
                      <a:pt x="45" y="106"/>
                      <a:pt x="45" y="136"/>
                    </a:cubicBezTo>
                    <a:cubicBezTo>
                      <a:pt x="45" y="166"/>
                      <a:pt x="7" y="212"/>
                      <a:pt x="0" y="227"/>
                    </a:cubicBezTo>
                  </a:path>
                </a:pathLst>
              </a:custGeom>
              <a:noFill/>
              <a:ln w="9525">
                <a:solidFill>
                  <a:schemeClr val="tx1"/>
                </a:solidFill>
                <a:round/>
                <a:headEnd/>
                <a:tailEnd/>
              </a:ln>
              <a:effectLst/>
            </p:spPr>
            <p:txBody>
              <a:bodyPr/>
              <a:lstStyle/>
              <a:p>
                <a:endParaRPr lang="en-GB"/>
              </a:p>
            </p:txBody>
          </p:sp>
          <p:sp>
            <p:nvSpPr>
              <p:cNvPr id="112667" name="Freeform 27"/>
              <p:cNvSpPr>
                <a:spLocks noChangeAspect="1"/>
              </p:cNvSpPr>
              <p:nvPr/>
            </p:nvSpPr>
            <p:spPr bwMode="auto">
              <a:xfrm>
                <a:off x="885" y="2840"/>
                <a:ext cx="45" cy="227"/>
              </a:xfrm>
              <a:custGeom>
                <a:avLst/>
                <a:gdLst/>
                <a:ahLst/>
                <a:cxnLst>
                  <a:cxn ang="0">
                    <a:pos x="45" y="0"/>
                  </a:cxn>
                  <a:cxn ang="0">
                    <a:pos x="0" y="46"/>
                  </a:cxn>
                  <a:cxn ang="0">
                    <a:pos x="45" y="136"/>
                  </a:cxn>
                  <a:cxn ang="0">
                    <a:pos x="0" y="227"/>
                  </a:cxn>
                </a:cxnLst>
                <a:rect l="0" t="0" r="r" b="b"/>
                <a:pathLst>
                  <a:path w="45" h="227">
                    <a:moveTo>
                      <a:pt x="45" y="0"/>
                    </a:moveTo>
                    <a:cubicBezTo>
                      <a:pt x="22" y="11"/>
                      <a:pt x="0" y="23"/>
                      <a:pt x="0" y="46"/>
                    </a:cubicBezTo>
                    <a:cubicBezTo>
                      <a:pt x="0" y="69"/>
                      <a:pt x="45" y="106"/>
                      <a:pt x="45" y="136"/>
                    </a:cubicBezTo>
                    <a:cubicBezTo>
                      <a:pt x="45" y="166"/>
                      <a:pt x="7" y="212"/>
                      <a:pt x="0" y="227"/>
                    </a:cubicBezTo>
                  </a:path>
                </a:pathLst>
              </a:custGeom>
              <a:noFill/>
              <a:ln w="9525">
                <a:solidFill>
                  <a:schemeClr val="tx1"/>
                </a:solidFill>
                <a:round/>
                <a:headEnd/>
                <a:tailEnd/>
              </a:ln>
              <a:effectLst/>
            </p:spPr>
            <p:txBody>
              <a:bodyPr/>
              <a:lstStyle/>
              <a:p>
                <a:endParaRPr lang="en-GB"/>
              </a:p>
            </p:txBody>
          </p:sp>
        </p:grpSp>
        <p:grpSp>
          <p:nvGrpSpPr>
            <p:cNvPr id="9" name="Group 28"/>
            <p:cNvGrpSpPr>
              <a:grpSpLocks noChangeAspect="1"/>
            </p:cNvGrpSpPr>
            <p:nvPr/>
          </p:nvGrpSpPr>
          <p:grpSpPr bwMode="auto">
            <a:xfrm>
              <a:off x="1655" y="2750"/>
              <a:ext cx="136" cy="317"/>
              <a:chOff x="839" y="2750"/>
              <a:chExt cx="136" cy="317"/>
            </a:xfrm>
          </p:grpSpPr>
          <p:sp>
            <p:nvSpPr>
              <p:cNvPr id="112669" name="Oval 29"/>
              <p:cNvSpPr>
                <a:spLocks noChangeAspect="1" noChangeArrowheads="1"/>
              </p:cNvSpPr>
              <p:nvPr/>
            </p:nvSpPr>
            <p:spPr bwMode="auto">
              <a:xfrm>
                <a:off x="839" y="2750"/>
                <a:ext cx="136" cy="90"/>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12670" name="Freeform 30"/>
              <p:cNvSpPr>
                <a:spLocks noChangeAspect="1"/>
              </p:cNvSpPr>
              <p:nvPr/>
            </p:nvSpPr>
            <p:spPr bwMode="auto">
              <a:xfrm>
                <a:off x="839" y="2840"/>
                <a:ext cx="45" cy="227"/>
              </a:xfrm>
              <a:custGeom>
                <a:avLst/>
                <a:gdLst/>
                <a:ahLst/>
                <a:cxnLst>
                  <a:cxn ang="0">
                    <a:pos x="45" y="0"/>
                  </a:cxn>
                  <a:cxn ang="0">
                    <a:pos x="0" y="46"/>
                  </a:cxn>
                  <a:cxn ang="0">
                    <a:pos x="45" y="136"/>
                  </a:cxn>
                  <a:cxn ang="0">
                    <a:pos x="0" y="227"/>
                  </a:cxn>
                </a:cxnLst>
                <a:rect l="0" t="0" r="r" b="b"/>
                <a:pathLst>
                  <a:path w="45" h="227">
                    <a:moveTo>
                      <a:pt x="45" y="0"/>
                    </a:moveTo>
                    <a:cubicBezTo>
                      <a:pt x="22" y="11"/>
                      <a:pt x="0" y="23"/>
                      <a:pt x="0" y="46"/>
                    </a:cubicBezTo>
                    <a:cubicBezTo>
                      <a:pt x="0" y="69"/>
                      <a:pt x="45" y="106"/>
                      <a:pt x="45" y="136"/>
                    </a:cubicBezTo>
                    <a:cubicBezTo>
                      <a:pt x="45" y="166"/>
                      <a:pt x="7" y="212"/>
                      <a:pt x="0" y="227"/>
                    </a:cubicBezTo>
                  </a:path>
                </a:pathLst>
              </a:custGeom>
              <a:noFill/>
              <a:ln w="9525">
                <a:solidFill>
                  <a:schemeClr val="tx1"/>
                </a:solidFill>
                <a:round/>
                <a:headEnd/>
                <a:tailEnd/>
              </a:ln>
              <a:effectLst/>
            </p:spPr>
            <p:txBody>
              <a:bodyPr/>
              <a:lstStyle/>
              <a:p>
                <a:endParaRPr lang="en-GB"/>
              </a:p>
            </p:txBody>
          </p:sp>
          <p:sp>
            <p:nvSpPr>
              <p:cNvPr id="112671" name="Freeform 31"/>
              <p:cNvSpPr>
                <a:spLocks noChangeAspect="1"/>
              </p:cNvSpPr>
              <p:nvPr/>
            </p:nvSpPr>
            <p:spPr bwMode="auto">
              <a:xfrm>
                <a:off x="885" y="2840"/>
                <a:ext cx="45" cy="227"/>
              </a:xfrm>
              <a:custGeom>
                <a:avLst/>
                <a:gdLst/>
                <a:ahLst/>
                <a:cxnLst>
                  <a:cxn ang="0">
                    <a:pos x="45" y="0"/>
                  </a:cxn>
                  <a:cxn ang="0">
                    <a:pos x="0" y="46"/>
                  </a:cxn>
                  <a:cxn ang="0">
                    <a:pos x="45" y="136"/>
                  </a:cxn>
                  <a:cxn ang="0">
                    <a:pos x="0" y="227"/>
                  </a:cxn>
                </a:cxnLst>
                <a:rect l="0" t="0" r="r" b="b"/>
                <a:pathLst>
                  <a:path w="45" h="227">
                    <a:moveTo>
                      <a:pt x="45" y="0"/>
                    </a:moveTo>
                    <a:cubicBezTo>
                      <a:pt x="22" y="11"/>
                      <a:pt x="0" y="23"/>
                      <a:pt x="0" y="46"/>
                    </a:cubicBezTo>
                    <a:cubicBezTo>
                      <a:pt x="0" y="69"/>
                      <a:pt x="45" y="106"/>
                      <a:pt x="45" y="136"/>
                    </a:cubicBezTo>
                    <a:cubicBezTo>
                      <a:pt x="45" y="166"/>
                      <a:pt x="7" y="212"/>
                      <a:pt x="0" y="227"/>
                    </a:cubicBezTo>
                  </a:path>
                </a:pathLst>
              </a:custGeom>
              <a:noFill/>
              <a:ln w="9525">
                <a:solidFill>
                  <a:schemeClr val="tx1"/>
                </a:solidFill>
                <a:round/>
                <a:headEnd/>
                <a:tailEnd/>
              </a:ln>
              <a:effectLst/>
            </p:spPr>
            <p:txBody>
              <a:bodyPr/>
              <a:lstStyle/>
              <a:p>
                <a:endParaRPr lang="en-GB"/>
              </a:p>
            </p:txBody>
          </p:sp>
        </p:grpSp>
        <p:grpSp>
          <p:nvGrpSpPr>
            <p:cNvPr id="10" name="Group 32"/>
            <p:cNvGrpSpPr>
              <a:grpSpLocks noChangeAspect="1"/>
            </p:cNvGrpSpPr>
            <p:nvPr/>
          </p:nvGrpSpPr>
          <p:grpSpPr bwMode="auto">
            <a:xfrm>
              <a:off x="1791" y="2750"/>
              <a:ext cx="136" cy="317"/>
              <a:chOff x="839" y="2750"/>
              <a:chExt cx="136" cy="317"/>
            </a:xfrm>
          </p:grpSpPr>
          <p:sp>
            <p:nvSpPr>
              <p:cNvPr id="112673" name="Oval 33"/>
              <p:cNvSpPr>
                <a:spLocks noChangeAspect="1" noChangeArrowheads="1"/>
              </p:cNvSpPr>
              <p:nvPr/>
            </p:nvSpPr>
            <p:spPr bwMode="auto">
              <a:xfrm>
                <a:off x="839" y="2750"/>
                <a:ext cx="136" cy="90"/>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12674" name="Freeform 34"/>
              <p:cNvSpPr>
                <a:spLocks noChangeAspect="1"/>
              </p:cNvSpPr>
              <p:nvPr/>
            </p:nvSpPr>
            <p:spPr bwMode="auto">
              <a:xfrm>
                <a:off x="839" y="2840"/>
                <a:ext cx="45" cy="227"/>
              </a:xfrm>
              <a:custGeom>
                <a:avLst/>
                <a:gdLst/>
                <a:ahLst/>
                <a:cxnLst>
                  <a:cxn ang="0">
                    <a:pos x="45" y="0"/>
                  </a:cxn>
                  <a:cxn ang="0">
                    <a:pos x="0" y="46"/>
                  </a:cxn>
                  <a:cxn ang="0">
                    <a:pos x="45" y="136"/>
                  </a:cxn>
                  <a:cxn ang="0">
                    <a:pos x="0" y="227"/>
                  </a:cxn>
                </a:cxnLst>
                <a:rect l="0" t="0" r="r" b="b"/>
                <a:pathLst>
                  <a:path w="45" h="227">
                    <a:moveTo>
                      <a:pt x="45" y="0"/>
                    </a:moveTo>
                    <a:cubicBezTo>
                      <a:pt x="22" y="11"/>
                      <a:pt x="0" y="23"/>
                      <a:pt x="0" y="46"/>
                    </a:cubicBezTo>
                    <a:cubicBezTo>
                      <a:pt x="0" y="69"/>
                      <a:pt x="45" y="106"/>
                      <a:pt x="45" y="136"/>
                    </a:cubicBezTo>
                    <a:cubicBezTo>
                      <a:pt x="45" y="166"/>
                      <a:pt x="7" y="212"/>
                      <a:pt x="0" y="227"/>
                    </a:cubicBezTo>
                  </a:path>
                </a:pathLst>
              </a:custGeom>
              <a:noFill/>
              <a:ln w="9525">
                <a:solidFill>
                  <a:schemeClr val="tx1"/>
                </a:solidFill>
                <a:round/>
                <a:headEnd/>
                <a:tailEnd/>
              </a:ln>
              <a:effectLst/>
            </p:spPr>
            <p:txBody>
              <a:bodyPr/>
              <a:lstStyle/>
              <a:p>
                <a:endParaRPr lang="en-GB"/>
              </a:p>
            </p:txBody>
          </p:sp>
          <p:sp>
            <p:nvSpPr>
              <p:cNvPr id="112675" name="Freeform 35"/>
              <p:cNvSpPr>
                <a:spLocks noChangeAspect="1"/>
              </p:cNvSpPr>
              <p:nvPr/>
            </p:nvSpPr>
            <p:spPr bwMode="auto">
              <a:xfrm>
                <a:off x="885" y="2840"/>
                <a:ext cx="45" cy="227"/>
              </a:xfrm>
              <a:custGeom>
                <a:avLst/>
                <a:gdLst/>
                <a:ahLst/>
                <a:cxnLst>
                  <a:cxn ang="0">
                    <a:pos x="45" y="0"/>
                  </a:cxn>
                  <a:cxn ang="0">
                    <a:pos x="0" y="46"/>
                  </a:cxn>
                  <a:cxn ang="0">
                    <a:pos x="45" y="136"/>
                  </a:cxn>
                  <a:cxn ang="0">
                    <a:pos x="0" y="227"/>
                  </a:cxn>
                </a:cxnLst>
                <a:rect l="0" t="0" r="r" b="b"/>
                <a:pathLst>
                  <a:path w="45" h="227">
                    <a:moveTo>
                      <a:pt x="45" y="0"/>
                    </a:moveTo>
                    <a:cubicBezTo>
                      <a:pt x="22" y="11"/>
                      <a:pt x="0" y="23"/>
                      <a:pt x="0" y="46"/>
                    </a:cubicBezTo>
                    <a:cubicBezTo>
                      <a:pt x="0" y="69"/>
                      <a:pt x="45" y="106"/>
                      <a:pt x="45" y="136"/>
                    </a:cubicBezTo>
                    <a:cubicBezTo>
                      <a:pt x="45" y="166"/>
                      <a:pt x="7" y="212"/>
                      <a:pt x="0" y="227"/>
                    </a:cubicBezTo>
                  </a:path>
                </a:pathLst>
              </a:custGeom>
              <a:noFill/>
              <a:ln w="9525">
                <a:solidFill>
                  <a:schemeClr val="tx1"/>
                </a:solidFill>
                <a:round/>
                <a:headEnd/>
                <a:tailEnd/>
              </a:ln>
              <a:effectLst/>
            </p:spPr>
            <p:txBody>
              <a:bodyPr/>
              <a:lstStyle/>
              <a:p>
                <a:endParaRPr lang="en-GB"/>
              </a:p>
            </p:txBody>
          </p:sp>
        </p:grpSp>
      </p:grpSp>
      <p:sp>
        <p:nvSpPr>
          <p:cNvPr id="112676" name="Line 36"/>
          <p:cNvSpPr>
            <a:spLocks noChangeShapeType="1"/>
          </p:cNvSpPr>
          <p:nvPr/>
        </p:nvSpPr>
        <p:spPr bwMode="auto">
          <a:xfrm flipV="1">
            <a:off x="3430588" y="4775200"/>
            <a:ext cx="0" cy="215900"/>
          </a:xfrm>
          <a:prstGeom prst="line">
            <a:avLst/>
          </a:prstGeom>
          <a:noFill/>
          <a:ln w="9525">
            <a:solidFill>
              <a:schemeClr val="tx1"/>
            </a:solidFill>
            <a:round/>
            <a:headEnd/>
            <a:tailEnd/>
          </a:ln>
          <a:effectLst/>
        </p:spPr>
        <p:txBody>
          <a:bodyPr/>
          <a:lstStyle/>
          <a:p>
            <a:endParaRPr lang="en-GB"/>
          </a:p>
        </p:txBody>
      </p:sp>
      <p:sp>
        <p:nvSpPr>
          <p:cNvPr id="112677" name="AutoShape 37"/>
          <p:cNvSpPr>
            <a:spLocks noChangeArrowheads="1"/>
          </p:cNvSpPr>
          <p:nvPr/>
        </p:nvSpPr>
        <p:spPr bwMode="auto">
          <a:xfrm>
            <a:off x="3214688" y="4414838"/>
            <a:ext cx="431800" cy="360362"/>
          </a:xfrm>
          <a:prstGeom prst="diamond">
            <a:avLst/>
          </a:prstGeom>
          <a:solidFill>
            <a:schemeClr val="accent1"/>
          </a:solidFill>
          <a:ln w="9525">
            <a:solidFill>
              <a:schemeClr val="tx1"/>
            </a:solidFill>
            <a:miter lim="800000"/>
            <a:headEnd/>
            <a:tailEnd/>
          </a:ln>
          <a:effectLst/>
        </p:spPr>
        <p:txBody>
          <a:bodyPr wrap="none" anchor="ctr"/>
          <a:lstStyle/>
          <a:p>
            <a:endParaRPr lang="en-GB"/>
          </a:p>
        </p:txBody>
      </p:sp>
      <p:sp>
        <p:nvSpPr>
          <p:cNvPr id="112678" name="AutoShape 38"/>
          <p:cNvSpPr>
            <a:spLocks noChangeArrowheads="1"/>
          </p:cNvSpPr>
          <p:nvPr/>
        </p:nvSpPr>
        <p:spPr bwMode="auto">
          <a:xfrm>
            <a:off x="2781300" y="4414838"/>
            <a:ext cx="431800" cy="360362"/>
          </a:xfrm>
          <a:prstGeom prst="diamond">
            <a:avLst/>
          </a:prstGeom>
          <a:solidFill>
            <a:schemeClr val="accent1"/>
          </a:solidFill>
          <a:ln w="9525">
            <a:solidFill>
              <a:schemeClr val="tx1"/>
            </a:solidFill>
            <a:miter lim="800000"/>
            <a:headEnd/>
            <a:tailEnd/>
          </a:ln>
          <a:effectLst/>
        </p:spPr>
        <p:txBody>
          <a:bodyPr wrap="none" anchor="ctr"/>
          <a:lstStyle/>
          <a:p>
            <a:endParaRPr lang="en-GB"/>
          </a:p>
        </p:txBody>
      </p:sp>
      <p:sp>
        <p:nvSpPr>
          <p:cNvPr id="112679" name="Text Box 39"/>
          <p:cNvSpPr txBox="1">
            <a:spLocks noChangeArrowheads="1"/>
          </p:cNvSpPr>
          <p:nvPr/>
        </p:nvSpPr>
        <p:spPr bwMode="auto">
          <a:xfrm>
            <a:off x="2746375" y="4459288"/>
            <a:ext cx="466725" cy="244475"/>
          </a:xfrm>
          <a:prstGeom prst="rect">
            <a:avLst/>
          </a:prstGeom>
          <a:noFill/>
          <a:ln w="9525">
            <a:noFill/>
            <a:miter lim="800000"/>
            <a:headEnd/>
            <a:tailEnd/>
          </a:ln>
          <a:effectLst/>
        </p:spPr>
        <p:txBody>
          <a:bodyPr wrap="none">
            <a:spAutoFit/>
          </a:bodyPr>
          <a:lstStyle/>
          <a:p>
            <a:r>
              <a:rPr lang="ca-ES" sz="1000" b="1">
                <a:cs typeface="Arial" charset="0"/>
              </a:rPr>
              <a:t>KDO</a:t>
            </a:r>
            <a:endParaRPr lang="es-ES" sz="1000" b="1">
              <a:cs typeface="Arial" charset="0"/>
            </a:endParaRPr>
          </a:p>
        </p:txBody>
      </p:sp>
      <p:sp>
        <p:nvSpPr>
          <p:cNvPr id="112680" name="Line 40"/>
          <p:cNvSpPr>
            <a:spLocks noChangeShapeType="1"/>
          </p:cNvSpPr>
          <p:nvPr/>
        </p:nvSpPr>
        <p:spPr bwMode="auto">
          <a:xfrm flipV="1">
            <a:off x="3429000" y="4198938"/>
            <a:ext cx="0" cy="215900"/>
          </a:xfrm>
          <a:prstGeom prst="line">
            <a:avLst/>
          </a:prstGeom>
          <a:noFill/>
          <a:ln w="9525">
            <a:solidFill>
              <a:schemeClr val="tx1"/>
            </a:solidFill>
            <a:round/>
            <a:headEnd/>
            <a:tailEnd/>
          </a:ln>
          <a:effectLst/>
        </p:spPr>
        <p:txBody>
          <a:bodyPr/>
          <a:lstStyle/>
          <a:p>
            <a:endParaRPr lang="en-GB"/>
          </a:p>
        </p:txBody>
      </p:sp>
      <p:sp>
        <p:nvSpPr>
          <p:cNvPr id="112681" name="Freeform 41"/>
          <p:cNvSpPr>
            <a:spLocks noChangeAspect="1"/>
          </p:cNvSpPr>
          <p:nvPr/>
        </p:nvSpPr>
        <p:spPr bwMode="auto">
          <a:xfrm rot="10800000">
            <a:off x="3402013" y="5135563"/>
            <a:ext cx="26987" cy="249237"/>
          </a:xfrm>
          <a:custGeom>
            <a:avLst/>
            <a:gdLst/>
            <a:ahLst/>
            <a:cxnLst>
              <a:cxn ang="0">
                <a:pos x="5" y="80"/>
              </a:cxn>
              <a:cxn ang="0">
                <a:pos x="15" y="0"/>
              </a:cxn>
            </a:cxnLst>
            <a:rect l="0" t="0" r="r" b="b"/>
            <a:pathLst>
              <a:path w="15" h="80">
                <a:moveTo>
                  <a:pt x="5" y="80"/>
                </a:moveTo>
                <a:cubicBezTo>
                  <a:pt x="10" y="6"/>
                  <a:pt x="0" y="31"/>
                  <a:pt x="15" y="0"/>
                </a:cubicBezTo>
              </a:path>
            </a:pathLst>
          </a:custGeom>
          <a:noFill/>
          <a:ln w="9525">
            <a:solidFill>
              <a:schemeClr val="tx1"/>
            </a:solidFill>
            <a:round/>
            <a:headEnd/>
            <a:tailEnd/>
          </a:ln>
          <a:effectLst/>
        </p:spPr>
        <p:txBody>
          <a:bodyPr/>
          <a:lstStyle/>
          <a:p>
            <a:endParaRPr lang="en-GB"/>
          </a:p>
        </p:txBody>
      </p:sp>
      <p:grpSp>
        <p:nvGrpSpPr>
          <p:cNvPr id="11" name="Group 42"/>
          <p:cNvGrpSpPr>
            <a:grpSpLocks/>
          </p:cNvGrpSpPr>
          <p:nvPr/>
        </p:nvGrpSpPr>
        <p:grpSpPr bwMode="auto">
          <a:xfrm>
            <a:off x="2927350" y="4991100"/>
            <a:ext cx="574675" cy="409575"/>
            <a:chOff x="1610" y="3294"/>
            <a:chExt cx="362" cy="258"/>
          </a:xfrm>
        </p:grpSpPr>
        <p:sp>
          <p:nvSpPr>
            <p:cNvPr id="112683" name="Oval 43"/>
            <p:cNvSpPr>
              <a:spLocks noChangeArrowheads="1"/>
            </p:cNvSpPr>
            <p:nvPr/>
          </p:nvSpPr>
          <p:spPr bwMode="auto">
            <a:xfrm>
              <a:off x="1610" y="3294"/>
              <a:ext cx="181" cy="91"/>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12684" name="Oval 44"/>
            <p:cNvSpPr>
              <a:spLocks noChangeArrowheads="1"/>
            </p:cNvSpPr>
            <p:nvPr/>
          </p:nvSpPr>
          <p:spPr bwMode="auto">
            <a:xfrm>
              <a:off x="1791" y="3294"/>
              <a:ext cx="181" cy="91"/>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12685" name="Freeform 45"/>
            <p:cNvSpPr>
              <a:spLocks noChangeAspect="1"/>
            </p:cNvSpPr>
            <p:nvPr/>
          </p:nvSpPr>
          <p:spPr bwMode="auto">
            <a:xfrm rot="10800000">
              <a:off x="1859" y="3387"/>
              <a:ext cx="23" cy="148"/>
            </a:xfrm>
            <a:custGeom>
              <a:avLst/>
              <a:gdLst/>
              <a:ahLst/>
              <a:cxnLst>
                <a:cxn ang="0">
                  <a:pos x="0" y="75"/>
                </a:cxn>
                <a:cxn ang="0">
                  <a:pos x="20" y="0"/>
                </a:cxn>
              </a:cxnLst>
              <a:rect l="0" t="0" r="r" b="b"/>
              <a:pathLst>
                <a:path w="20" h="75">
                  <a:moveTo>
                    <a:pt x="0" y="75"/>
                  </a:moveTo>
                  <a:cubicBezTo>
                    <a:pt x="11" y="1"/>
                    <a:pt x="20" y="73"/>
                    <a:pt x="20" y="0"/>
                  </a:cubicBezTo>
                </a:path>
              </a:pathLst>
            </a:custGeom>
            <a:noFill/>
            <a:ln w="9525">
              <a:solidFill>
                <a:schemeClr val="tx1"/>
              </a:solidFill>
              <a:round/>
              <a:headEnd/>
              <a:tailEnd/>
            </a:ln>
            <a:effectLst/>
          </p:spPr>
          <p:txBody>
            <a:bodyPr/>
            <a:lstStyle/>
            <a:p>
              <a:endParaRPr lang="en-GB"/>
            </a:p>
          </p:txBody>
        </p:sp>
        <p:sp>
          <p:nvSpPr>
            <p:cNvPr id="112686" name="Freeform 46"/>
            <p:cNvSpPr>
              <a:spLocks noChangeAspect="1"/>
            </p:cNvSpPr>
            <p:nvPr/>
          </p:nvSpPr>
          <p:spPr bwMode="auto">
            <a:xfrm rot="10800000">
              <a:off x="1729" y="3377"/>
              <a:ext cx="17" cy="148"/>
            </a:xfrm>
            <a:custGeom>
              <a:avLst/>
              <a:gdLst/>
              <a:ahLst/>
              <a:cxnLst>
                <a:cxn ang="0">
                  <a:pos x="0" y="75"/>
                </a:cxn>
                <a:cxn ang="0">
                  <a:pos x="15" y="0"/>
                </a:cxn>
              </a:cxnLst>
              <a:rect l="0" t="0" r="r" b="b"/>
              <a:pathLst>
                <a:path w="15" h="75">
                  <a:moveTo>
                    <a:pt x="0" y="75"/>
                  </a:moveTo>
                  <a:cubicBezTo>
                    <a:pt x="4" y="46"/>
                    <a:pt x="15" y="27"/>
                    <a:pt x="15" y="0"/>
                  </a:cubicBezTo>
                </a:path>
              </a:pathLst>
            </a:custGeom>
            <a:noFill/>
            <a:ln w="9525">
              <a:solidFill>
                <a:schemeClr val="tx1"/>
              </a:solidFill>
              <a:round/>
              <a:headEnd/>
              <a:tailEnd/>
            </a:ln>
            <a:effectLst/>
          </p:spPr>
          <p:txBody>
            <a:bodyPr/>
            <a:lstStyle/>
            <a:p>
              <a:endParaRPr lang="en-GB"/>
            </a:p>
          </p:txBody>
        </p:sp>
        <p:sp>
          <p:nvSpPr>
            <p:cNvPr id="112687" name="Freeform 47"/>
            <p:cNvSpPr>
              <a:spLocks noChangeAspect="1"/>
            </p:cNvSpPr>
            <p:nvPr/>
          </p:nvSpPr>
          <p:spPr bwMode="auto">
            <a:xfrm rot="10800000">
              <a:off x="1695" y="3385"/>
              <a:ext cx="6" cy="167"/>
            </a:xfrm>
            <a:custGeom>
              <a:avLst/>
              <a:gdLst/>
              <a:ahLst/>
              <a:cxnLst>
                <a:cxn ang="0">
                  <a:pos x="0" y="85"/>
                </a:cxn>
                <a:cxn ang="0">
                  <a:pos x="5" y="0"/>
                </a:cxn>
              </a:cxnLst>
              <a:rect l="0" t="0" r="r" b="b"/>
              <a:pathLst>
                <a:path w="5" h="85">
                  <a:moveTo>
                    <a:pt x="0" y="85"/>
                  </a:moveTo>
                  <a:cubicBezTo>
                    <a:pt x="5" y="10"/>
                    <a:pt x="5" y="38"/>
                    <a:pt x="5" y="0"/>
                  </a:cubicBezTo>
                </a:path>
              </a:pathLst>
            </a:custGeom>
            <a:noFill/>
            <a:ln w="9525">
              <a:solidFill>
                <a:schemeClr val="tx1"/>
              </a:solidFill>
              <a:round/>
              <a:headEnd/>
              <a:tailEnd/>
            </a:ln>
            <a:effectLst/>
          </p:spPr>
          <p:txBody>
            <a:bodyPr/>
            <a:lstStyle/>
            <a:p>
              <a:endParaRPr lang="en-GB"/>
            </a:p>
          </p:txBody>
        </p:sp>
        <p:sp>
          <p:nvSpPr>
            <p:cNvPr id="112688" name="Freeform 48"/>
            <p:cNvSpPr>
              <a:spLocks noChangeAspect="1"/>
            </p:cNvSpPr>
            <p:nvPr/>
          </p:nvSpPr>
          <p:spPr bwMode="auto">
            <a:xfrm rot="10800000">
              <a:off x="1927" y="3373"/>
              <a:ext cx="23" cy="148"/>
            </a:xfrm>
            <a:custGeom>
              <a:avLst/>
              <a:gdLst/>
              <a:ahLst/>
              <a:cxnLst>
                <a:cxn ang="0">
                  <a:pos x="0" y="75"/>
                </a:cxn>
                <a:cxn ang="0">
                  <a:pos x="20" y="0"/>
                </a:cxn>
              </a:cxnLst>
              <a:rect l="0" t="0" r="r" b="b"/>
              <a:pathLst>
                <a:path w="20" h="75">
                  <a:moveTo>
                    <a:pt x="0" y="75"/>
                  </a:moveTo>
                  <a:cubicBezTo>
                    <a:pt x="11" y="1"/>
                    <a:pt x="20" y="73"/>
                    <a:pt x="20" y="0"/>
                  </a:cubicBezTo>
                </a:path>
              </a:pathLst>
            </a:custGeom>
            <a:noFill/>
            <a:ln w="9525">
              <a:solidFill>
                <a:schemeClr val="tx1"/>
              </a:solidFill>
              <a:round/>
              <a:headEnd/>
              <a:tailEnd/>
            </a:ln>
            <a:effectLst/>
          </p:spPr>
          <p:txBody>
            <a:bodyPr/>
            <a:lstStyle/>
            <a:p>
              <a:endParaRPr lang="en-GB"/>
            </a:p>
          </p:txBody>
        </p:sp>
        <p:sp>
          <p:nvSpPr>
            <p:cNvPr id="112689" name="Freeform 49"/>
            <p:cNvSpPr>
              <a:spLocks noChangeAspect="1"/>
            </p:cNvSpPr>
            <p:nvPr/>
          </p:nvSpPr>
          <p:spPr bwMode="auto">
            <a:xfrm rot="10800000">
              <a:off x="1837" y="3385"/>
              <a:ext cx="6" cy="167"/>
            </a:xfrm>
            <a:custGeom>
              <a:avLst/>
              <a:gdLst/>
              <a:ahLst/>
              <a:cxnLst>
                <a:cxn ang="0">
                  <a:pos x="0" y="85"/>
                </a:cxn>
                <a:cxn ang="0">
                  <a:pos x="5" y="0"/>
                </a:cxn>
              </a:cxnLst>
              <a:rect l="0" t="0" r="r" b="b"/>
              <a:pathLst>
                <a:path w="5" h="85">
                  <a:moveTo>
                    <a:pt x="0" y="85"/>
                  </a:moveTo>
                  <a:cubicBezTo>
                    <a:pt x="5" y="10"/>
                    <a:pt x="5" y="38"/>
                    <a:pt x="5" y="0"/>
                  </a:cubicBezTo>
                </a:path>
              </a:pathLst>
            </a:custGeom>
            <a:noFill/>
            <a:ln w="9525">
              <a:solidFill>
                <a:schemeClr val="tx1"/>
              </a:solidFill>
              <a:round/>
              <a:headEnd/>
              <a:tailEnd/>
            </a:ln>
            <a:effectLst/>
          </p:spPr>
          <p:txBody>
            <a:bodyPr/>
            <a:lstStyle/>
            <a:p>
              <a:endParaRPr lang="en-GB"/>
            </a:p>
          </p:txBody>
        </p:sp>
      </p:grpSp>
      <p:sp>
        <p:nvSpPr>
          <p:cNvPr id="112690" name="Text Box 50"/>
          <p:cNvSpPr txBox="1">
            <a:spLocks noChangeArrowheads="1"/>
          </p:cNvSpPr>
          <p:nvPr/>
        </p:nvSpPr>
        <p:spPr bwMode="auto">
          <a:xfrm>
            <a:off x="3213100" y="4459288"/>
            <a:ext cx="466725" cy="244475"/>
          </a:xfrm>
          <a:prstGeom prst="rect">
            <a:avLst/>
          </a:prstGeom>
          <a:noFill/>
          <a:ln w="9525">
            <a:noFill/>
            <a:miter lim="800000"/>
            <a:headEnd/>
            <a:tailEnd/>
          </a:ln>
          <a:effectLst/>
        </p:spPr>
        <p:txBody>
          <a:bodyPr wrap="none">
            <a:spAutoFit/>
          </a:bodyPr>
          <a:lstStyle/>
          <a:p>
            <a:r>
              <a:rPr lang="ca-ES" sz="1000" b="1">
                <a:cs typeface="Arial" charset="0"/>
              </a:rPr>
              <a:t>KDO</a:t>
            </a:r>
            <a:endParaRPr lang="es-ES" sz="1000" b="1">
              <a:cs typeface="Arial" charset="0"/>
            </a:endParaRPr>
          </a:p>
        </p:txBody>
      </p:sp>
      <p:sp>
        <p:nvSpPr>
          <p:cNvPr id="112691" name="Text Box 51"/>
          <p:cNvSpPr txBox="1">
            <a:spLocks noChangeArrowheads="1"/>
          </p:cNvSpPr>
          <p:nvPr/>
        </p:nvSpPr>
        <p:spPr bwMode="auto">
          <a:xfrm>
            <a:off x="838200" y="4343400"/>
            <a:ext cx="1162050" cy="366713"/>
          </a:xfrm>
          <a:prstGeom prst="rect">
            <a:avLst/>
          </a:prstGeom>
          <a:noFill/>
          <a:ln w="9525">
            <a:noFill/>
            <a:miter lim="800000"/>
            <a:headEnd/>
            <a:tailEnd/>
          </a:ln>
          <a:effectLst/>
        </p:spPr>
        <p:txBody>
          <a:bodyPr wrap="none">
            <a:spAutoFit/>
          </a:bodyPr>
          <a:lstStyle/>
          <a:p>
            <a:r>
              <a:rPr lang="ca-ES" b="1">
                <a:solidFill>
                  <a:srgbClr val="52B1B8"/>
                </a:solidFill>
                <a:cs typeface="Arial" charset="0"/>
              </a:rPr>
              <a:t>D21f2 </a:t>
            </a:r>
            <a:r>
              <a:rPr lang="ca-ES" b="1" i="1">
                <a:solidFill>
                  <a:srgbClr val="52B1B8"/>
                </a:solidFill>
                <a:cs typeface="Arial" charset="0"/>
              </a:rPr>
              <a:t>Re</a:t>
            </a:r>
            <a:endParaRPr lang="es-ES" b="1" i="1">
              <a:solidFill>
                <a:srgbClr val="52B1B8"/>
              </a:solidFill>
              <a:cs typeface="Arial" charset="0"/>
            </a:endParaRPr>
          </a:p>
        </p:txBody>
      </p:sp>
      <p:grpSp>
        <p:nvGrpSpPr>
          <p:cNvPr id="12" name="Group 52"/>
          <p:cNvGrpSpPr>
            <a:grpSpLocks/>
          </p:cNvGrpSpPr>
          <p:nvPr/>
        </p:nvGrpSpPr>
        <p:grpSpPr bwMode="auto">
          <a:xfrm>
            <a:off x="2279650" y="4991100"/>
            <a:ext cx="574675" cy="409575"/>
            <a:chOff x="1202" y="3294"/>
            <a:chExt cx="362" cy="258"/>
          </a:xfrm>
        </p:grpSpPr>
        <p:grpSp>
          <p:nvGrpSpPr>
            <p:cNvPr id="13" name="Group 53"/>
            <p:cNvGrpSpPr>
              <a:grpSpLocks/>
            </p:cNvGrpSpPr>
            <p:nvPr/>
          </p:nvGrpSpPr>
          <p:grpSpPr bwMode="auto">
            <a:xfrm>
              <a:off x="1202" y="3294"/>
              <a:ext cx="362" cy="258"/>
              <a:chOff x="1610" y="3294"/>
              <a:chExt cx="362" cy="258"/>
            </a:xfrm>
          </p:grpSpPr>
          <p:sp>
            <p:nvSpPr>
              <p:cNvPr id="112694" name="Oval 54"/>
              <p:cNvSpPr>
                <a:spLocks noChangeArrowheads="1"/>
              </p:cNvSpPr>
              <p:nvPr/>
            </p:nvSpPr>
            <p:spPr bwMode="auto">
              <a:xfrm>
                <a:off x="1610" y="3294"/>
                <a:ext cx="181" cy="91"/>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12695" name="Oval 55"/>
              <p:cNvSpPr>
                <a:spLocks noChangeArrowheads="1"/>
              </p:cNvSpPr>
              <p:nvPr/>
            </p:nvSpPr>
            <p:spPr bwMode="auto">
              <a:xfrm>
                <a:off x="1791" y="3294"/>
                <a:ext cx="181" cy="91"/>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12696" name="Freeform 56"/>
              <p:cNvSpPr>
                <a:spLocks noChangeAspect="1"/>
              </p:cNvSpPr>
              <p:nvPr/>
            </p:nvSpPr>
            <p:spPr bwMode="auto">
              <a:xfrm rot="10800000">
                <a:off x="1859" y="3387"/>
                <a:ext cx="23" cy="148"/>
              </a:xfrm>
              <a:custGeom>
                <a:avLst/>
                <a:gdLst/>
                <a:ahLst/>
                <a:cxnLst>
                  <a:cxn ang="0">
                    <a:pos x="0" y="75"/>
                  </a:cxn>
                  <a:cxn ang="0">
                    <a:pos x="20" y="0"/>
                  </a:cxn>
                </a:cxnLst>
                <a:rect l="0" t="0" r="r" b="b"/>
                <a:pathLst>
                  <a:path w="20" h="75">
                    <a:moveTo>
                      <a:pt x="0" y="75"/>
                    </a:moveTo>
                    <a:cubicBezTo>
                      <a:pt x="11" y="1"/>
                      <a:pt x="20" y="73"/>
                      <a:pt x="20" y="0"/>
                    </a:cubicBezTo>
                  </a:path>
                </a:pathLst>
              </a:custGeom>
              <a:noFill/>
              <a:ln w="9525">
                <a:solidFill>
                  <a:schemeClr val="tx1"/>
                </a:solidFill>
                <a:round/>
                <a:headEnd/>
                <a:tailEnd/>
              </a:ln>
              <a:effectLst/>
            </p:spPr>
            <p:txBody>
              <a:bodyPr/>
              <a:lstStyle/>
              <a:p>
                <a:endParaRPr lang="en-GB"/>
              </a:p>
            </p:txBody>
          </p:sp>
          <p:sp>
            <p:nvSpPr>
              <p:cNvPr id="112697" name="Freeform 57"/>
              <p:cNvSpPr>
                <a:spLocks noChangeAspect="1"/>
              </p:cNvSpPr>
              <p:nvPr/>
            </p:nvSpPr>
            <p:spPr bwMode="auto">
              <a:xfrm rot="10800000">
                <a:off x="1729" y="3377"/>
                <a:ext cx="17" cy="148"/>
              </a:xfrm>
              <a:custGeom>
                <a:avLst/>
                <a:gdLst/>
                <a:ahLst/>
                <a:cxnLst>
                  <a:cxn ang="0">
                    <a:pos x="0" y="75"/>
                  </a:cxn>
                  <a:cxn ang="0">
                    <a:pos x="15" y="0"/>
                  </a:cxn>
                </a:cxnLst>
                <a:rect l="0" t="0" r="r" b="b"/>
                <a:pathLst>
                  <a:path w="15" h="75">
                    <a:moveTo>
                      <a:pt x="0" y="75"/>
                    </a:moveTo>
                    <a:cubicBezTo>
                      <a:pt x="4" y="46"/>
                      <a:pt x="15" y="27"/>
                      <a:pt x="15" y="0"/>
                    </a:cubicBezTo>
                  </a:path>
                </a:pathLst>
              </a:custGeom>
              <a:noFill/>
              <a:ln w="9525">
                <a:solidFill>
                  <a:schemeClr val="tx1"/>
                </a:solidFill>
                <a:round/>
                <a:headEnd/>
                <a:tailEnd/>
              </a:ln>
              <a:effectLst/>
            </p:spPr>
            <p:txBody>
              <a:bodyPr/>
              <a:lstStyle/>
              <a:p>
                <a:endParaRPr lang="en-GB"/>
              </a:p>
            </p:txBody>
          </p:sp>
          <p:sp>
            <p:nvSpPr>
              <p:cNvPr id="112698" name="Freeform 58"/>
              <p:cNvSpPr>
                <a:spLocks noChangeAspect="1"/>
              </p:cNvSpPr>
              <p:nvPr/>
            </p:nvSpPr>
            <p:spPr bwMode="auto">
              <a:xfrm rot="10800000">
                <a:off x="1695" y="3385"/>
                <a:ext cx="6" cy="167"/>
              </a:xfrm>
              <a:custGeom>
                <a:avLst/>
                <a:gdLst/>
                <a:ahLst/>
                <a:cxnLst>
                  <a:cxn ang="0">
                    <a:pos x="0" y="85"/>
                  </a:cxn>
                  <a:cxn ang="0">
                    <a:pos x="5" y="0"/>
                  </a:cxn>
                </a:cxnLst>
                <a:rect l="0" t="0" r="r" b="b"/>
                <a:pathLst>
                  <a:path w="5" h="85">
                    <a:moveTo>
                      <a:pt x="0" y="85"/>
                    </a:moveTo>
                    <a:cubicBezTo>
                      <a:pt x="5" y="10"/>
                      <a:pt x="5" y="38"/>
                      <a:pt x="5" y="0"/>
                    </a:cubicBezTo>
                  </a:path>
                </a:pathLst>
              </a:custGeom>
              <a:noFill/>
              <a:ln w="9525">
                <a:solidFill>
                  <a:schemeClr val="tx1"/>
                </a:solidFill>
                <a:round/>
                <a:headEnd/>
                <a:tailEnd/>
              </a:ln>
              <a:effectLst/>
            </p:spPr>
            <p:txBody>
              <a:bodyPr/>
              <a:lstStyle/>
              <a:p>
                <a:endParaRPr lang="en-GB"/>
              </a:p>
            </p:txBody>
          </p:sp>
          <p:sp>
            <p:nvSpPr>
              <p:cNvPr id="112699" name="Freeform 59"/>
              <p:cNvSpPr>
                <a:spLocks noChangeAspect="1"/>
              </p:cNvSpPr>
              <p:nvPr/>
            </p:nvSpPr>
            <p:spPr bwMode="auto">
              <a:xfrm rot="10800000">
                <a:off x="1927" y="3373"/>
                <a:ext cx="23" cy="148"/>
              </a:xfrm>
              <a:custGeom>
                <a:avLst/>
                <a:gdLst/>
                <a:ahLst/>
                <a:cxnLst>
                  <a:cxn ang="0">
                    <a:pos x="0" y="75"/>
                  </a:cxn>
                  <a:cxn ang="0">
                    <a:pos x="20" y="0"/>
                  </a:cxn>
                </a:cxnLst>
                <a:rect l="0" t="0" r="r" b="b"/>
                <a:pathLst>
                  <a:path w="20" h="75">
                    <a:moveTo>
                      <a:pt x="0" y="75"/>
                    </a:moveTo>
                    <a:cubicBezTo>
                      <a:pt x="11" y="1"/>
                      <a:pt x="20" y="73"/>
                      <a:pt x="20" y="0"/>
                    </a:cubicBezTo>
                  </a:path>
                </a:pathLst>
              </a:custGeom>
              <a:noFill/>
              <a:ln w="9525">
                <a:solidFill>
                  <a:schemeClr val="tx1"/>
                </a:solidFill>
                <a:round/>
                <a:headEnd/>
                <a:tailEnd/>
              </a:ln>
              <a:effectLst/>
            </p:spPr>
            <p:txBody>
              <a:bodyPr/>
              <a:lstStyle/>
              <a:p>
                <a:endParaRPr lang="en-GB"/>
              </a:p>
            </p:txBody>
          </p:sp>
          <p:sp>
            <p:nvSpPr>
              <p:cNvPr id="112700" name="Freeform 60"/>
              <p:cNvSpPr>
                <a:spLocks noChangeAspect="1"/>
              </p:cNvSpPr>
              <p:nvPr/>
            </p:nvSpPr>
            <p:spPr bwMode="auto">
              <a:xfrm rot="10800000">
                <a:off x="1837" y="3385"/>
                <a:ext cx="6" cy="167"/>
              </a:xfrm>
              <a:custGeom>
                <a:avLst/>
                <a:gdLst/>
                <a:ahLst/>
                <a:cxnLst>
                  <a:cxn ang="0">
                    <a:pos x="0" y="85"/>
                  </a:cxn>
                  <a:cxn ang="0">
                    <a:pos x="5" y="0"/>
                  </a:cxn>
                </a:cxnLst>
                <a:rect l="0" t="0" r="r" b="b"/>
                <a:pathLst>
                  <a:path w="5" h="85">
                    <a:moveTo>
                      <a:pt x="0" y="85"/>
                    </a:moveTo>
                    <a:cubicBezTo>
                      <a:pt x="5" y="10"/>
                      <a:pt x="5" y="38"/>
                      <a:pt x="5" y="0"/>
                    </a:cubicBezTo>
                  </a:path>
                </a:pathLst>
              </a:custGeom>
              <a:noFill/>
              <a:ln w="9525">
                <a:solidFill>
                  <a:schemeClr val="tx1"/>
                </a:solidFill>
                <a:round/>
                <a:headEnd/>
                <a:tailEnd/>
              </a:ln>
              <a:effectLst/>
            </p:spPr>
            <p:txBody>
              <a:bodyPr/>
              <a:lstStyle/>
              <a:p>
                <a:endParaRPr lang="en-GB"/>
              </a:p>
            </p:txBody>
          </p:sp>
        </p:grpSp>
        <p:sp>
          <p:nvSpPr>
            <p:cNvPr id="112701" name="Freeform 61"/>
            <p:cNvSpPr>
              <a:spLocks noChangeAspect="1"/>
            </p:cNvSpPr>
            <p:nvPr/>
          </p:nvSpPr>
          <p:spPr bwMode="auto">
            <a:xfrm rot="10800000">
              <a:off x="1474" y="3385"/>
              <a:ext cx="17" cy="157"/>
            </a:xfrm>
            <a:custGeom>
              <a:avLst/>
              <a:gdLst/>
              <a:ahLst/>
              <a:cxnLst>
                <a:cxn ang="0">
                  <a:pos x="5" y="80"/>
                </a:cxn>
                <a:cxn ang="0">
                  <a:pos x="15" y="0"/>
                </a:cxn>
              </a:cxnLst>
              <a:rect l="0" t="0" r="r" b="b"/>
              <a:pathLst>
                <a:path w="15" h="80">
                  <a:moveTo>
                    <a:pt x="5" y="80"/>
                  </a:moveTo>
                  <a:cubicBezTo>
                    <a:pt x="10" y="6"/>
                    <a:pt x="0" y="31"/>
                    <a:pt x="15" y="0"/>
                  </a:cubicBezTo>
                </a:path>
              </a:pathLst>
            </a:custGeom>
            <a:noFill/>
            <a:ln w="9525">
              <a:solidFill>
                <a:schemeClr val="tx1"/>
              </a:solidFill>
              <a:round/>
              <a:headEnd/>
              <a:tailEnd/>
            </a:ln>
            <a:effectLst/>
          </p:spPr>
          <p:txBody>
            <a:bodyPr/>
            <a:lstStyle/>
            <a:p>
              <a:endParaRPr lang="en-GB"/>
            </a:p>
          </p:txBody>
        </p:sp>
      </p:grpSp>
      <p:grpSp>
        <p:nvGrpSpPr>
          <p:cNvPr id="14" name="Group 62"/>
          <p:cNvGrpSpPr>
            <a:grpSpLocks/>
          </p:cNvGrpSpPr>
          <p:nvPr/>
        </p:nvGrpSpPr>
        <p:grpSpPr bwMode="auto">
          <a:xfrm>
            <a:off x="1630363" y="4991100"/>
            <a:ext cx="574675" cy="409575"/>
            <a:chOff x="1202" y="3294"/>
            <a:chExt cx="362" cy="258"/>
          </a:xfrm>
        </p:grpSpPr>
        <p:grpSp>
          <p:nvGrpSpPr>
            <p:cNvPr id="15" name="Group 63"/>
            <p:cNvGrpSpPr>
              <a:grpSpLocks/>
            </p:cNvGrpSpPr>
            <p:nvPr/>
          </p:nvGrpSpPr>
          <p:grpSpPr bwMode="auto">
            <a:xfrm>
              <a:off x="1202" y="3294"/>
              <a:ext cx="362" cy="258"/>
              <a:chOff x="1610" y="3294"/>
              <a:chExt cx="362" cy="258"/>
            </a:xfrm>
          </p:grpSpPr>
          <p:sp>
            <p:nvSpPr>
              <p:cNvPr id="112704" name="Oval 64"/>
              <p:cNvSpPr>
                <a:spLocks noChangeArrowheads="1"/>
              </p:cNvSpPr>
              <p:nvPr/>
            </p:nvSpPr>
            <p:spPr bwMode="auto">
              <a:xfrm>
                <a:off x="1610" y="3294"/>
                <a:ext cx="181" cy="91"/>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12705" name="Oval 65"/>
              <p:cNvSpPr>
                <a:spLocks noChangeArrowheads="1"/>
              </p:cNvSpPr>
              <p:nvPr/>
            </p:nvSpPr>
            <p:spPr bwMode="auto">
              <a:xfrm>
                <a:off x="1791" y="3294"/>
                <a:ext cx="181" cy="91"/>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12706" name="Freeform 66"/>
              <p:cNvSpPr>
                <a:spLocks noChangeAspect="1"/>
              </p:cNvSpPr>
              <p:nvPr/>
            </p:nvSpPr>
            <p:spPr bwMode="auto">
              <a:xfrm rot="10800000">
                <a:off x="1859" y="3387"/>
                <a:ext cx="23" cy="148"/>
              </a:xfrm>
              <a:custGeom>
                <a:avLst/>
                <a:gdLst/>
                <a:ahLst/>
                <a:cxnLst>
                  <a:cxn ang="0">
                    <a:pos x="0" y="75"/>
                  </a:cxn>
                  <a:cxn ang="0">
                    <a:pos x="20" y="0"/>
                  </a:cxn>
                </a:cxnLst>
                <a:rect l="0" t="0" r="r" b="b"/>
                <a:pathLst>
                  <a:path w="20" h="75">
                    <a:moveTo>
                      <a:pt x="0" y="75"/>
                    </a:moveTo>
                    <a:cubicBezTo>
                      <a:pt x="11" y="1"/>
                      <a:pt x="20" y="73"/>
                      <a:pt x="20" y="0"/>
                    </a:cubicBezTo>
                  </a:path>
                </a:pathLst>
              </a:custGeom>
              <a:noFill/>
              <a:ln w="9525">
                <a:solidFill>
                  <a:schemeClr val="tx1"/>
                </a:solidFill>
                <a:round/>
                <a:headEnd/>
                <a:tailEnd/>
              </a:ln>
              <a:effectLst/>
            </p:spPr>
            <p:txBody>
              <a:bodyPr/>
              <a:lstStyle/>
              <a:p>
                <a:endParaRPr lang="en-GB"/>
              </a:p>
            </p:txBody>
          </p:sp>
          <p:sp>
            <p:nvSpPr>
              <p:cNvPr id="112707" name="Freeform 67"/>
              <p:cNvSpPr>
                <a:spLocks noChangeAspect="1"/>
              </p:cNvSpPr>
              <p:nvPr/>
            </p:nvSpPr>
            <p:spPr bwMode="auto">
              <a:xfrm rot="10800000">
                <a:off x="1729" y="3377"/>
                <a:ext cx="17" cy="148"/>
              </a:xfrm>
              <a:custGeom>
                <a:avLst/>
                <a:gdLst/>
                <a:ahLst/>
                <a:cxnLst>
                  <a:cxn ang="0">
                    <a:pos x="0" y="75"/>
                  </a:cxn>
                  <a:cxn ang="0">
                    <a:pos x="15" y="0"/>
                  </a:cxn>
                </a:cxnLst>
                <a:rect l="0" t="0" r="r" b="b"/>
                <a:pathLst>
                  <a:path w="15" h="75">
                    <a:moveTo>
                      <a:pt x="0" y="75"/>
                    </a:moveTo>
                    <a:cubicBezTo>
                      <a:pt x="4" y="46"/>
                      <a:pt x="15" y="27"/>
                      <a:pt x="15" y="0"/>
                    </a:cubicBezTo>
                  </a:path>
                </a:pathLst>
              </a:custGeom>
              <a:noFill/>
              <a:ln w="9525">
                <a:solidFill>
                  <a:schemeClr val="tx1"/>
                </a:solidFill>
                <a:round/>
                <a:headEnd/>
                <a:tailEnd/>
              </a:ln>
              <a:effectLst/>
            </p:spPr>
            <p:txBody>
              <a:bodyPr/>
              <a:lstStyle/>
              <a:p>
                <a:endParaRPr lang="en-GB"/>
              </a:p>
            </p:txBody>
          </p:sp>
          <p:sp>
            <p:nvSpPr>
              <p:cNvPr id="112708" name="Freeform 68"/>
              <p:cNvSpPr>
                <a:spLocks noChangeAspect="1"/>
              </p:cNvSpPr>
              <p:nvPr/>
            </p:nvSpPr>
            <p:spPr bwMode="auto">
              <a:xfrm rot="10800000">
                <a:off x="1695" y="3385"/>
                <a:ext cx="6" cy="167"/>
              </a:xfrm>
              <a:custGeom>
                <a:avLst/>
                <a:gdLst/>
                <a:ahLst/>
                <a:cxnLst>
                  <a:cxn ang="0">
                    <a:pos x="0" y="85"/>
                  </a:cxn>
                  <a:cxn ang="0">
                    <a:pos x="5" y="0"/>
                  </a:cxn>
                </a:cxnLst>
                <a:rect l="0" t="0" r="r" b="b"/>
                <a:pathLst>
                  <a:path w="5" h="85">
                    <a:moveTo>
                      <a:pt x="0" y="85"/>
                    </a:moveTo>
                    <a:cubicBezTo>
                      <a:pt x="5" y="10"/>
                      <a:pt x="5" y="38"/>
                      <a:pt x="5" y="0"/>
                    </a:cubicBezTo>
                  </a:path>
                </a:pathLst>
              </a:custGeom>
              <a:noFill/>
              <a:ln w="9525">
                <a:solidFill>
                  <a:schemeClr val="tx1"/>
                </a:solidFill>
                <a:round/>
                <a:headEnd/>
                <a:tailEnd/>
              </a:ln>
              <a:effectLst/>
            </p:spPr>
            <p:txBody>
              <a:bodyPr/>
              <a:lstStyle/>
              <a:p>
                <a:endParaRPr lang="en-GB"/>
              </a:p>
            </p:txBody>
          </p:sp>
          <p:sp>
            <p:nvSpPr>
              <p:cNvPr id="112709" name="Freeform 69"/>
              <p:cNvSpPr>
                <a:spLocks noChangeAspect="1"/>
              </p:cNvSpPr>
              <p:nvPr/>
            </p:nvSpPr>
            <p:spPr bwMode="auto">
              <a:xfrm rot="10800000">
                <a:off x="1927" y="3373"/>
                <a:ext cx="23" cy="148"/>
              </a:xfrm>
              <a:custGeom>
                <a:avLst/>
                <a:gdLst/>
                <a:ahLst/>
                <a:cxnLst>
                  <a:cxn ang="0">
                    <a:pos x="0" y="75"/>
                  </a:cxn>
                  <a:cxn ang="0">
                    <a:pos x="20" y="0"/>
                  </a:cxn>
                </a:cxnLst>
                <a:rect l="0" t="0" r="r" b="b"/>
                <a:pathLst>
                  <a:path w="20" h="75">
                    <a:moveTo>
                      <a:pt x="0" y="75"/>
                    </a:moveTo>
                    <a:cubicBezTo>
                      <a:pt x="11" y="1"/>
                      <a:pt x="20" y="73"/>
                      <a:pt x="20" y="0"/>
                    </a:cubicBezTo>
                  </a:path>
                </a:pathLst>
              </a:custGeom>
              <a:noFill/>
              <a:ln w="9525">
                <a:solidFill>
                  <a:schemeClr val="tx1"/>
                </a:solidFill>
                <a:round/>
                <a:headEnd/>
                <a:tailEnd/>
              </a:ln>
              <a:effectLst/>
            </p:spPr>
            <p:txBody>
              <a:bodyPr/>
              <a:lstStyle/>
              <a:p>
                <a:endParaRPr lang="en-GB"/>
              </a:p>
            </p:txBody>
          </p:sp>
          <p:sp>
            <p:nvSpPr>
              <p:cNvPr id="112710" name="Freeform 70"/>
              <p:cNvSpPr>
                <a:spLocks noChangeAspect="1"/>
              </p:cNvSpPr>
              <p:nvPr/>
            </p:nvSpPr>
            <p:spPr bwMode="auto">
              <a:xfrm rot="10800000">
                <a:off x="1837" y="3385"/>
                <a:ext cx="6" cy="167"/>
              </a:xfrm>
              <a:custGeom>
                <a:avLst/>
                <a:gdLst/>
                <a:ahLst/>
                <a:cxnLst>
                  <a:cxn ang="0">
                    <a:pos x="0" y="85"/>
                  </a:cxn>
                  <a:cxn ang="0">
                    <a:pos x="5" y="0"/>
                  </a:cxn>
                </a:cxnLst>
                <a:rect l="0" t="0" r="r" b="b"/>
                <a:pathLst>
                  <a:path w="5" h="85">
                    <a:moveTo>
                      <a:pt x="0" y="85"/>
                    </a:moveTo>
                    <a:cubicBezTo>
                      <a:pt x="5" y="10"/>
                      <a:pt x="5" y="38"/>
                      <a:pt x="5" y="0"/>
                    </a:cubicBezTo>
                  </a:path>
                </a:pathLst>
              </a:custGeom>
              <a:noFill/>
              <a:ln w="9525">
                <a:solidFill>
                  <a:schemeClr val="tx1"/>
                </a:solidFill>
                <a:round/>
                <a:headEnd/>
                <a:tailEnd/>
              </a:ln>
              <a:effectLst/>
            </p:spPr>
            <p:txBody>
              <a:bodyPr/>
              <a:lstStyle/>
              <a:p>
                <a:endParaRPr lang="en-GB"/>
              </a:p>
            </p:txBody>
          </p:sp>
        </p:grpSp>
        <p:sp>
          <p:nvSpPr>
            <p:cNvPr id="112711" name="Freeform 71"/>
            <p:cNvSpPr>
              <a:spLocks noChangeAspect="1"/>
            </p:cNvSpPr>
            <p:nvPr/>
          </p:nvSpPr>
          <p:spPr bwMode="auto">
            <a:xfrm rot="10800000">
              <a:off x="1474" y="3385"/>
              <a:ext cx="17" cy="157"/>
            </a:xfrm>
            <a:custGeom>
              <a:avLst/>
              <a:gdLst/>
              <a:ahLst/>
              <a:cxnLst>
                <a:cxn ang="0">
                  <a:pos x="5" y="80"/>
                </a:cxn>
                <a:cxn ang="0">
                  <a:pos x="15" y="0"/>
                </a:cxn>
              </a:cxnLst>
              <a:rect l="0" t="0" r="r" b="b"/>
              <a:pathLst>
                <a:path w="15" h="80">
                  <a:moveTo>
                    <a:pt x="5" y="80"/>
                  </a:moveTo>
                  <a:cubicBezTo>
                    <a:pt x="10" y="6"/>
                    <a:pt x="0" y="31"/>
                    <a:pt x="15" y="0"/>
                  </a:cubicBezTo>
                </a:path>
              </a:pathLst>
            </a:custGeom>
            <a:noFill/>
            <a:ln w="9525">
              <a:solidFill>
                <a:schemeClr val="tx1"/>
              </a:solidFill>
              <a:round/>
              <a:headEnd/>
              <a:tailEnd/>
            </a:ln>
            <a:effectLst/>
          </p:spPr>
          <p:txBody>
            <a:bodyPr/>
            <a:lstStyle/>
            <a:p>
              <a:endParaRPr lang="en-GB"/>
            </a:p>
          </p:txBody>
        </p:sp>
      </p:grpSp>
      <p:grpSp>
        <p:nvGrpSpPr>
          <p:cNvPr id="16" name="Group 72"/>
          <p:cNvGrpSpPr>
            <a:grpSpLocks/>
          </p:cNvGrpSpPr>
          <p:nvPr/>
        </p:nvGrpSpPr>
        <p:grpSpPr bwMode="auto">
          <a:xfrm>
            <a:off x="982663" y="4991100"/>
            <a:ext cx="574675" cy="409575"/>
            <a:chOff x="1202" y="3294"/>
            <a:chExt cx="362" cy="258"/>
          </a:xfrm>
        </p:grpSpPr>
        <p:grpSp>
          <p:nvGrpSpPr>
            <p:cNvPr id="17" name="Group 73"/>
            <p:cNvGrpSpPr>
              <a:grpSpLocks/>
            </p:cNvGrpSpPr>
            <p:nvPr/>
          </p:nvGrpSpPr>
          <p:grpSpPr bwMode="auto">
            <a:xfrm>
              <a:off x="1202" y="3294"/>
              <a:ext cx="362" cy="258"/>
              <a:chOff x="1610" y="3294"/>
              <a:chExt cx="362" cy="258"/>
            </a:xfrm>
          </p:grpSpPr>
          <p:sp>
            <p:nvSpPr>
              <p:cNvPr id="112714" name="Oval 74"/>
              <p:cNvSpPr>
                <a:spLocks noChangeArrowheads="1"/>
              </p:cNvSpPr>
              <p:nvPr/>
            </p:nvSpPr>
            <p:spPr bwMode="auto">
              <a:xfrm>
                <a:off x="1610" y="3294"/>
                <a:ext cx="181" cy="91"/>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12715" name="Oval 75"/>
              <p:cNvSpPr>
                <a:spLocks noChangeArrowheads="1"/>
              </p:cNvSpPr>
              <p:nvPr/>
            </p:nvSpPr>
            <p:spPr bwMode="auto">
              <a:xfrm>
                <a:off x="1791" y="3294"/>
                <a:ext cx="181" cy="91"/>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12716" name="Freeform 76"/>
              <p:cNvSpPr>
                <a:spLocks noChangeAspect="1"/>
              </p:cNvSpPr>
              <p:nvPr/>
            </p:nvSpPr>
            <p:spPr bwMode="auto">
              <a:xfrm rot="10800000">
                <a:off x="1859" y="3387"/>
                <a:ext cx="23" cy="148"/>
              </a:xfrm>
              <a:custGeom>
                <a:avLst/>
                <a:gdLst/>
                <a:ahLst/>
                <a:cxnLst>
                  <a:cxn ang="0">
                    <a:pos x="0" y="75"/>
                  </a:cxn>
                  <a:cxn ang="0">
                    <a:pos x="20" y="0"/>
                  </a:cxn>
                </a:cxnLst>
                <a:rect l="0" t="0" r="r" b="b"/>
                <a:pathLst>
                  <a:path w="20" h="75">
                    <a:moveTo>
                      <a:pt x="0" y="75"/>
                    </a:moveTo>
                    <a:cubicBezTo>
                      <a:pt x="11" y="1"/>
                      <a:pt x="20" y="73"/>
                      <a:pt x="20" y="0"/>
                    </a:cubicBezTo>
                  </a:path>
                </a:pathLst>
              </a:custGeom>
              <a:noFill/>
              <a:ln w="9525">
                <a:solidFill>
                  <a:schemeClr val="tx1"/>
                </a:solidFill>
                <a:round/>
                <a:headEnd/>
                <a:tailEnd/>
              </a:ln>
              <a:effectLst/>
            </p:spPr>
            <p:txBody>
              <a:bodyPr/>
              <a:lstStyle/>
              <a:p>
                <a:endParaRPr lang="en-GB"/>
              </a:p>
            </p:txBody>
          </p:sp>
          <p:sp>
            <p:nvSpPr>
              <p:cNvPr id="112717" name="Freeform 77"/>
              <p:cNvSpPr>
                <a:spLocks noChangeAspect="1"/>
              </p:cNvSpPr>
              <p:nvPr/>
            </p:nvSpPr>
            <p:spPr bwMode="auto">
              <a:xfrm rot="10800000">
                <a:off x="1729" y="3377"/>
                <a:ext cx="17" cy="148"/>
              </a:xfrm>
              <a:custGeom>
                <a:avLst/>
                <a:gdLst/>
                <a:ahLst/>
                <a:cxnLst>
                  <a:cxn ang="0">
                    <a:pos x="0" y="75"/>
                  </a:cxn>
                  <a:cxn ang="0">
                    <a:pos x="15" y="0"/>
                  </a:cxn>
                </a:cxnLst>
                <a:rect l="0" t="0" r="r" b="b"/>
                <a:pathLst>
                  <a:path w="15" h="75">
                    <a:moveTo>
                      <a:pt x="0" y="75"/>
                    </a:moveTo>
                    <a:cubicBezTo>
                      <a:pt x="4" y="46"/>
                      <a:pt x="15" y="27"/>
                      <a:pt x="15" y="0"/>
                    </a:cubicBezTo>
                  </a:path>
                </a:pathLst>
              </a:custGeom>
              <a:noFill/>
              <a:ln w="9525">
                <a:solidFill>
                  <a:schemeClr val="tx1"/>
                </a:solidFill>
                <a:round/>
                <a:headEnd/>
                <a:tailEnd/>
              </a:ln>
              <a:effectLst/>
            </p:spPr>
            <p:txBody>
              <a:bodyPr/>
              <a:lstStyle/>
              <a:p>
                <a:endParaRPr lang="en-GB"/>
              </a:p>
            </p:txBody>
          </p:sp>
          <p:sp>
            <p:nvSpPr>
              <p:cNvPr id="112718" name="Freeform 78"/>
              <p:cNvSpPr>
                <a:spLocks noChangeAspect="1"/>
              </p:cNvSpPr>
              <p:nvPr/>
            </p:nvSpPr>
            <p:spPr bwMode="auto">
              <a:xfrm rot="10800000">
                <a:off x="1695" y="3385"/>
                <a:ext cx="6" cy="167"/>
              </a:xfrm>
              <a:custGeom>
                <a:avLst/>
                <a:gdLst/>
                <a:ahLst/>
                <a:cxnLst>
                  <a:cxn ang="0">
                    <a:pos x="0" y="85"/>
                  </a:cxn>
                  <a:cxn ang="0">
                    <a:pos x="5" y="0"/>
                  </a:cxn>
                </a:cxnLst>
                <a:rect l="0" t="0" r="r" b="b"/>
                <a:pathLst>
                  <a:path w="5" h="85">
                    <a:moveTo>
                      <a:pt x="0" y="85"/>
                    </a:moveTo>
                    <a:cubicBezTo>
                      <a:pt x="5" y="10"/>
                      <a:pt x="5" y="38"/>
                      <a:pt x="5" y="0"/>
                    </a:cubicBezTo>
                  </a:path>
                </a:pathLst>
              </a:custGeom>
              <a:noFill/>
              <a:ln w="9525">
                <a:solidFill>
                  <a:schemeClr val="tx1"/>
                </a:solidFill>
                <a:round/>
                <a:headEnd/>
                <a:tailEnd/>
              </a:ln>
              <a:effectLst/>
            </p:spPr>
            <p:txBody>
              <a:bodyPr/>
              <a:lstStyle/>
              <a:p>
                <a:endParaRPr lang="en-GB"/>
              </a:p>
            </p:txBody>
          </p:sp>
          <p:sp>
            <p:nvSpPr>
              <p:cNvPr id="112719" name="Freeform 79"/>
              <p:cNvSpPr>
                <a:spLocks noChangeAspect="1"/>
              </p:cNvSpPr>
              <p:nvPr/>
            </p:nvSpPr>
            <p:spPr bwMode="auto">
              <a:xfrm rot="10800000">
                <a:off x="1927" y="3373"/>
                <a:ext cx="23" cy="148"/>
              </a:xfrm>
              <a:custGeom>
                <a:avLst/>
                <a:gdLst/>
                <a:ahLst/>
                <a:cxnLst>
                  <a:cxn ang="0">
                    <a:pos x="0" y="75"/>
                  </a:cxn>
                  <a:cxn ang="0">
                    <a:pos x="20" y="0"/>
                  </a:cxn>
                </a:cxnLst>
                <a:rect l="0" t="0" r="r" b="b"/>
                <a:pathLst>
                  <a:path w="20" h="75">
                    <a:moveTo>
                      <a:pt x="0" y="75"/>
                    </a:moveTo>
                    <a:cubicBezTo>
                      <a:pt x="11" y="1"/>
                      <a:pt x="20" y="73"/>
                      <a:pt x="20" y="0"/>
                    </a:cubicBezTo>
                  </a:path>
                </a:pathLst>
              </a:custGeom>
              <a:noFill/>
              <a:ln w="9525">
                <a:solidFill>
                  <a:schemeClr val="tx1"/>
                </a:solidFill>
                <a:round/>
                <a:headEnd/>
                <a:tailEnd/>
              </a:ln>
              <a:effectLst/>
            </p:spPr>
            <p:txBody>
              <a:bodyPr/>
              <a:lstStyle/>
              <a:p>
                <a:endParaRPr lang="en-GB"/>
              </a:p>
            </p:txBody>
          </p:sp>
          <p:sp>
            <p:nvSpPr>
              <p:cNvPr id="112720" name="Freeform 80"/>
              <p:cNvSpPr>
                <a:spLocks noChangeAspect="1"/>
              </p:cNvSpPr>
              <p:nvPr/>
            </p:nvSpPr>
            <p:spPr bwMode="auto">
              <a:xfrm rot="10800000">
                <a:off x="1837" y="3385"/>
                <a:ext cx="6" cy="167"/>
              </a:xfrm>
              <a:custGeom>
                <a:avLst/>
                <a:gdLst/>
                <a:ahLst/>
                <a:cxnLst>
                  <a:cxn ang="0">
                    <a:pos x="0" y="85"/>
                  </a:cxn>
                  <a:cxn ang="0">
                    <a:pos x="5" y="0"/>
                  </a:cxn>
                </a:cxnLst>
                <a:rect l="0" t="0" r="r" b="b"/>
                <a:pathLst>
                  <a:path w="5" h="85">
                    <a:moveTo>
                      <a:pt x="0" y="85"/>
                    </a:moveTo>
                    <a:cubicBezTo>
                      <a:pt x="5" y="10"/>
                      <a:pt x="5" y="38"/>
                      <a:pt x="5" y="0"/>
                    </a:cubicBezTo>
                  </a:path>
                </a:pathLst>
              </a:custGeom>
              <a:noFill/>
              <a:ln w="9525">
                <a:solidFill>
                  <a:schemeClr val="tx1"/>
                </a:solidFill>
                <a:round/>
                <a:headEnd/>
                <a:tailEnd/>
              </a:ln>
              <a:effectLst/>
            </p:spPr>
            <p:txBody>
              <a:bodyPr/>
              <a:lstStyle/>
              <a:p>
                <a:endParaRPr lang="en-GB"/>
              </a:p>
            </p:txBody>
          </p:sp>
        </p:grpSp>
        <p:sp>
          <p:nvSpPr>
            <p:cNvPr id="112721" name="Freeform 81"/>
            <p:cNvSpPr>
              <a:spLocks noChangeAspect="1"/>
            </p:cNvSpPr>
            <p:nvPr/>
          </p:nvSpPr>
          <p:spPr bwMode="auto">
            <a:xfrm rot="10800000">
              <a:off x="1474" y="3385"/>
              <a:ext cx="17" cy="157"/>
            </a:xfrm>
            <a:custGeom>
              <a:avLst/>
              <a:gdLst/>
              <a:ahLst/>
              <a:cxnLst>
                <a:cxn ang="0">
                  <a:pos x="5" y="80"/>
                </a:cxn>
                <a:cxn ang="0">
                  <a:pos x="15" y="0"/>
                </a:cxn>
              </a:cxnLst>
              <a:rect l="0" t="0" r="r" b="b"/>
              <a:pathLst>
                <a:path w="15" h="80">
                  <a:moveTo>
                    <a:pt x="5" y="80"/>
                  </a:moveTo>
                  <a:cubicBezTo>
                    <a:pt x="10" y="6"/>
                    <a:pt x="0" y="31"/>
                    <a:pt x="15" y="0"/>
                  </a:cubicBezTo>
                </a:path>
              </a:pathLst>
            </a:custGeom>
            <a:noFill/>
            <a:ln w="9525">
              <a:solidFill>
                <a:schemeClr val="tx1"/>
              </a:solidFill>
              <a:round/>
              <a:headEnd/>
              <a:tailEnd/>
            </a:ln>
            <a:effectLst/>
          </p:spPr>
          <p:txBody>
            <a:bodyPr/>
            <a:lstStyle/>
            <a:p>
              <a:endParaRPr lang="en-GB"/>
            </a:p>
          </p:txBody>
        </p:sp>
      </p:grpSp>
      <p:grpSp>
        <p:nvGrpSpPr>
          <p:cNvPr id="18" name="Group 82"/>
          <p:cNvGrpSpPr>
            <a:grpSpLocks noChangeAspect="1"/>
          </p:cNvGrpSpPr>
          <p:nvPr/>
        </p:nvGrpSpPr>
        <p:grpSpPr bwMode="auto">
          <a:xfrm rot="10800000">
            <a:off x="914400" y="5410200"/>
            <a:ext cx="1331913" cy="381000"/>
            <a:chOff x="839" y="2750"/>
            <a:chExt cx="1088" cy="317"/>
          </a:xfrm>
        </p:grpSpPr>
        <p:grpSp>
          <p:nvGrpSpPr>
            <p:cNvPr id="19" name="Group 83"/>
            <p:cNvGrpSpPr>
              <a:grpSpLocks noChangeAspect="1"/>
            </p:cNvGrpSpPr>
            <p:nvPr/>
          </p:nvGrpSpPr>
          <p:grpSpPr bwMode="auto">
            <a:xfrm>
              <a:off x="839" y="2750"/>
              <a:ext cx="136" cy="317"/>
              <a:chOff x="839" y="2750"/>
              <a:chExt cx="136" cy="317"/>
            </a:xfrm>
          </p:grpSpPr>
          <p:sp>
            <p:nvSpPr>
              <p:cNvPr id="112724" name="Oval 84"/>
              <p:cNvSpPr>
                <a:spLocks noChangeAspect="1" noChangeArrowheads="1"/>
              </p:cNvSpPr>
              <p:nvPr/>
            </p:nvSpPr>
            <p:spPr bwMode="auto">
              <a:xfrm>
                <a:off x="839" y="2750"/>
                <a:ext cx="136" cy="90"/>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12725" name="Freeform 85"/>
              <p:cNvSpPr>
                <a:spLocks noChangeAspect="1"/>
              </p:cNvSpPr>
              <p:nvPr/>
            </p:nvSpPr>
            <p:spPr bwMode="auto">
              <a:xfrm>
                <a:off x="839" y="2840"/>
                <a:ext cx="45" cy="227"/>
              </a:xfrm>
              <a:custGeom>
                <a:avLst/>
                <a:gdLst/>
                <a:ahLst/>
                <a:cxnLst>
                  <a:cxn ang="0">
                    <a:pos x="45" y="0"/>
                  </a:cxn>
                  <a:cxn ang="0">
                    <a:pos x="0" y="46"/>
                  </a:cxn>
                  <a:cxn ang="0">
                    <a:pos x="45" y="136"/>
                  </a:cxn>
                  <a:cxn ang="0">
                    <a:pos x="0" y="227"/>
                  </a:cxn>
                </a:cxnLst>
                <a:rect l="0" t="0" r="r" b="b"/>
                <a:pathLst>
                  <a:path w="45" h="227">
                    <a:moveTo>
                      <a:pt x="45" y="0"/>
                    </a:moveTo>
                    <a:cubicBezTo>
                      <a:pt x="22" y="11"/>
                      <a:pt x="0" y="23"/>
                      <a:pt x="0" y="46"/>
                    </a:cubicBezTo>
                    <a:cubicBezTo>
                      <a:pt x="0" y="69"/>
                      <a:pt x="45" y="106"/>
                      <a:pt x="45" y="136"/>
                    </a:cubicBezTo>
                    <a:cubicBezTo>
                      <a:pt x="45" y="166"/>
                      <a:pt x="7" y="212"/>
                      <a:pt x="0" y="227"/>
                    </a:cubicBezTo>
                  </a:path>
                </a:pathLst>
              </a:custGeom>
              <a:noFill/>
              <a:ln w="9525">
                <a:solidFill>
                  <a:schemeClr val="tx1"/>
                </a:solidFill>
                <a:round/>
                <a:headEnd/>
                <a:tailEnd/>
              </a:ln>
              <a:effectLst/>
            </p:spPr>
            <p:txBody>
              <a:bodyPr/>
              <a:lstStyle/>
              <a:p>
                <a:endParaRPr lang="en-GB"/>
              </a:p>
            </p:txBody>
          </p:sp>
          <p:sp>
            <p:nvSpPr>
              <p:cNvPr id="112726" name="Freeform 86"/>
              <p:cNvSpPr>
                <a:spLocks noChangeAspect="1"/>
              </p:cNvSpPr>
              <p:nvPr/>
            </p:nvSpPr>
            <p:spPr bwMode="auto">
              <a:xfrm>
                <a:off x="885" y="2840"/>
                <a:ext cx="45" cy="227"/>
              </a:xfrm>
              <a:custGeom>
                <a:avLst/>
                <a:gdLst/>
                <a:ahLst/>
                <a:cxnLst>
                  <a:cxn ang="0">
                    <a:pos x="45" y="0"/>
                  </a:cxn>
                  <a:cxn ang="0">
                    <a:pos x="0" y="46"/>
                  </a:cxn>
                  <a:cxn ang="0">
                    <a:pos x="45" y="136"/>
                  </a:cxn>
                  <a:cxn ang="0">
                    <a:pos x="0" y="227"/>
                  </a:cxn>
                </a:cxnLst>
                <a:rect l="0" t="0" r="r" b="b"/>
                <a:pathLst>
                  <a:path w="45" h="227">
                    <a:moveTo>
                      <a:pt x="45" y="0"/>
                    </a:moveTo>
                    <a:cubicBezTo>
                      <a:pt x="22" y="11"/>
                      <a:pt x="0" y="23"/>
                      <a:pt x="0" y="46"/>
                    </a:cubicBezTo>
                    <a:cubicBezTo>
                      <a:pt x="0" y="69"/>
                      <a:pt x="45" y="106"/>
                      <a:pt x="45" y="136"/>
                    </a:cubicBezTo>
                    <a:cubicBezTo>
                      <a:pt x="45" y="166"/>
                      <a:pt x="7" y="212"/>
                      <a:pt x="0" y="227"/>
                    </a:cubicBezTo>
                  </a:path>
                </a:pathLst>
              </a:custGeom>
              <a:noFill/>
              <a:ln w="9525">
                <a:solidFill>
                  <a:schemeClr val="tx1"/>
                </a:solidFill>
                <a:round/>
                <a:headEnd/>
                <a:tailEnd/>
              </a:ln>
              <a:effectLst/>
            </p:spPr>
            <p:txBody>
              <a:bodyPr/>
              <a:lstStyle/>
              <a:p>
                <a:endParaRPr lang="en-GB"/>
              </a:p>
            </p:txBody>
          </p:sp>
        </p:grpSp>
        <p:grpSp>
          <p:nvGrpSpPr>
            <p:cNvPr id="20" name="Group 87"/>
            <p:cNvGrpSpPr>
              <a:grpSpLocks noChangeAspect="1"/>
            </p:cNvGrpSpPr>
            <p:nvPr/>
          </p:nvGrpSpPr>
          <p:grpSpPr bwMode="auto">
            <a:xfrm>
              <a:off x="975" y="2750"/>
              <a:ext cx="136" cy="317"/>
              <a:chOff x="839" y="2750"/>
              <a:chExt cx="136" cy="317"/>
            </a:xfrm>
          </p:grpSpPr>
          <p:sp>
            <p:nvSpPr>
              <p:cNvPr id="112728" name="Oval 88"/>
              <p:cNvSpPr>
                <a:spLocks noChangeAspect="1" noChangeArrowheads="1"/>
              </p:cNvSpPr>
              <p:nvPr/>
            </p:nvSpPr>
            <p:spPr bwMode="auto">
              <a:xfrm>
                <a:off x="839" y="2750"/>
                <a:ext cx="136" cy="90"/>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12729" name="Freeform 89"/>
              <p:cNvSpPr>
                <a:spLocks noChangeAspect="1"/>
              </p:cNvSpPr>
              <p:nvPr/>
            </p:nvSpPr>
            <p:spPr bwMode="auto">
              <a:xfrm>
                <a:off x="839" y="2840"/>
                <a:ext cx="45" cy="227"/>
              </a:xfrm>
              <a:custGeom>
                <a:avLst/>
                <a:gdLst/>
                <a:ahLst/>
                <a:cxnLst>
                  <a:cxn ang="0">
                    <a:pos x="45" y="0"/>
                  </a:cxn>
                  <a:cxn ang="0">
                    <a:pos x="0" y="46"/>
                  </a:cxn>
                  <a:cxn ang="0">
                    <a:pos x="45" y="136"/>
                  </a:cxn>
                  <a:cxn ang="0">
                    <a:pos x="0" y="227"/>
                  </a:cxn>
                </a:cxnLst>
                <a:rect l="0" t="0" r="r" b="b"/>
                <a:pathLst>
                  <a:path w="45" h="227">
                    <a:moveTo>
                      <a:pt x="45" y="0"/>
                    </a:moveTo>
                    <a:cubicBezTo>
                      <a:pt x="22" y="11"/>
                      <a:pt x="0" y="23"/>
                      <a:pt x="0" y="46"/>
                    </a:cubicBezTo>
                    <a:cubicBezTo>
                      <a:pt x="0" y="69"/>
                      <a:pt x="45" y="106"/>
                      <a:pt x="45" y="136"/>
                    </a:cubicBezTo>
                    <a:cubicBezTo>
                      <a:pt x="45" y="166"/>
                      <a:pt x="7" y="212"/>
                      <a:pt x="0" y="227"/>
                    </a:cubicBezTo>
                  </a:path>
                </a:pathLst>
              </a:custGeom>
              <a:noFill/>
              <a:ln w="9525">
                <a:solidFill>
                  <a:schemeClr val="tx1"/>
                </a:solidFill>
                <a:round/>
                <a:headEnd/>
                <a:tailEnd/>
              </a:ln>
              <a:effectLst/>
            </p:spPr>
            <p:txBody>
              <a:bodyPr/>
              <a:lstStyle/>
              <a:p>
                <a:endParaRPr lang="en-GB"/>
              </a:p>
            </p:txBody>
          </p:sp>
          <p:sp>
            <p:nvSpPr>
              <p:cNvPr id="112730" name="Freeform 90"/>
              <p:cNvSpPr>
                <a:spLocks noChangeAspect="1"/>
              </p:cNvSpPr>
              <p:nvPr/>
            </p:nvSpPr>
            <p:spPr bwMode="auto">
              <a:xfrm>
                <a:off x="885" y="2840"/>
                <a:ext cx="45" cy="227"/>
              </a:xfrm>
              <a:custGeom>
                <a:avLst/>
                <a:gdLst/>
                <a:ahLst/>
                <a:cxnLst>
                  <a:cxn ang="0">
                    <a:pos x="45" y="0"/>
                  </a:cxn>
                  <a:cxn ang="0">
                    <a:pos x="0" y="46"/>
                  </a:cxn>
                  <a:cxn ang="0">
                    <a:pos x="45" y="136"/>
                  </a:cxn>
                  <a:cxn ang="0">
                    <a:pos x="0" y="227"/>
                  </a:cxn>
                </a:cxnLst>
                <a:rect l="0" t="0" r="r" b="b"/>
                <a:pathLst>
                  <a:path w="45" h="227">
                    <a:moveTo>
                      <a:pt x="45" y="0"/>
                    </a:moveTo>
                    <a:cubicBezTo>
                      <a:pt x="22" y="11"/>
                      <a:pt x="0" y="23"/>
                      <a:pt x="0" y="46"/>
                    </a:cubicBezTo>
                    <a:cubicBezTo>
                      <a:pt x="0" y="69"/>
                      <a:pt x="45" y="106"/>
                      <a:pt x="45" y="136"/>
                    </a:cubicBezTo>
                    <a:cubicBezTo>
                      <a:pt x="45" y="166"/>
                      <a:pt x="7" y="212"/>
                      <a:pt x="0" y="227"/>
                    </a:cubicBezTo>
                  </a:path>
                </a:pathLst>
              </a:custGeom>
              <a:noFill/>
              <a:ln w="9525">
                <a:solidFill>
                  <a:schemeClr val="tx1"/>
                </a:solidFill>
                <a:round/>
                <a:headEnd/>
                <a:tailEnd/>
              </a:ln>
              <a:effectLst/>
            </p:spPr>
            <p:txBody>
              <a:bodyPr/>
              <a:lstStyle/>
              <a:p>
                <a:endParaRPr lang="en-GB"/>
              </a:p>
            </p:txBody>
          </p:sp>
        </p:grpSp>
        <p:grpSp>
          <p:nvGrpSpPr>
            <p:cNvPr id="21" name="Group 91"/>
            <p:cNvGrpSpPr>
              <a:grpSpLocks noChangeAspect="1"/>
            </p:cNvGrpSpPr>
            <p:nvPr/>
          </p:nvGrpSpPr>
          <p:grpSpPr bwMode="auto">
            <a:xfrm>
              <a:off x="1111" y="2750"/>
              <a:ext cx="136" cy="317"/>
              <a:chOff x="839" y="2750"/>
              <a:chExt cx="136" cy="317"/>
            </a:xfrm>
          </p:grpSpPr>
          <p:sp>
            <p:nvSpPr>
              <p:cNvPr id="112732" name="Oval 92"/>
              <p:cNvSpPr>
                <a:spLocks noChangeAspect="1" noChangeArrowheads="1"/>
              </p:cNvSpPr>
              <p:nvPr/>
            </p:nvSpPr>
            <p:spPr bwMode="auto">
              <a:xfrm>
                <a:off x="839" y="2750"/>
                <a:ext cx="136" cy="90"/>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12733" name="Freeform 93"/>
              <p:cNvSpPr>
                <a:spLocks noChangeAspect="1"/>
              </p:cNvSpPr>
              <p:nvPr/>
            </p:nvSpPr>
            <p:spPr bwMode="auto">
              <a:xfrm>
                <a:off x="839" y="2840"/>
                <a:ext cx="45" cy="227"/>
              </a:xfrm>
              <a:custGeom>
                <a:avLst/>
                <a:gdLst/>
                <a:ahLst/>
                <a:cxnLst>
                  <a:cxn ang="0">
                    <a:pos x="45" y="0"/>
                  </a:cxn>
                  <a:cxn ang="0">
                    <a:pos x="0" y="46"/>
                  </a:cxn>
                  <a:cxn ang="0">
                    <a:pos x="45" y="136"/>
                  </a:cxn>
                  <a:cxn ang="0">
                    <a:pos x="0" y="227"/>
                  </a:cxn>
                </a:cxnLst>
                <a:rect l="0" t="0" r="r" b="b"/>
                <a:pathLst>
                  <a:path w="45" h="227">
                    <a:moveTo>
                      <a:pt x="45" y="0"/>
                    </a:moveTo>
                    <a:cubicBezTo>
                      <a:pt x="22" y="11"/>
                      <a:pt x="0" y="23"/>
                      <a:pt x="0" y="46"/>
                    </a:cubicBezTo>
                    <a:cubicBezTo>
                      <a:pt x="0" y="69"/>
                      <a:pt x="45" y="106"/>
                      <a:pt x="45" y="136"/>
                    </a:cubicBezTo>
                    <a:cubicBezTo>
                      <a:pt x="45" y="166"/>
                      <a:pt x="7" y="212"/>
                      <a:pt x="0" y="227"/>
                    </a:cubicBezTo>
                  </a:path>
                </a:pathLst>
              </a:custGeom>
              <a:noFill/>
              <a:ln w="9525">
                <a:solidFill>
                  <a:schemeClr val="tx1"/>
                </a:solidFill>
                <a:round/>
                <a:headEnd/>
                <a:tailEnd/>
              </a:ln>
              <a:effectLst/>
            </p:spPr>
            <p:txBody>
              <a:bodyPr/>
              <a:lstStyle/>
              <a:p>
                <a:endParaRPr lang="en-GB"/>
              </a:p>
            </p:txBody>
          </p:sp>
          <p:sp>
            <p:nvSpPr>
              <p:cNvPr id="112734" name="Freeform 94"/>
              <p:cNvSpPr>
                <a:spLocks noChangeAspect="1"/>
              </p:cNvSpPr>
              <p:nvPr/>
            </p:nvSpPr>
            <p:spPr bwMode="auto">
              <a:xfrm>
                <a:off x="885" y="2840"/>
                <a:ext cx="45" cy="227"/>
              </a:xfrm>
              <a:custGeom>
                <a:avLst/>
                <a:gdLst/>
                <a:ahLst/>
                <a:cxnLst>
                  <a:cxn ang="0">
                    <a:pos x="45" y="0"/>
                  </a:cxn>
                  <a:cxn ang="0">
                    <a:pos x="0" y="46"/>
                  </a:cxn>
                  <a:cxn ang="0">
                    <a:pos x="45" y="136"/>
                  </a:cxn>
                  <a:cxn ang="0">
                    <a:pos x="0" y="227"/>
                  </a:cxn>
                </a:cxnLst>
                <a:rect l="0" t="0" r="r" b="b"/>
                <a:pathLst>
                  <a:path w="45" h="227">
                    <a:moveTo>
                      <a:pt x="45" y="0"/>
                    </a:moveTo>
                    <a:cubicBezTo>
                      <a:pt x="22" y="11"/>
                      <a:pt x="0" y="23"/>
                      <a:pt x="0" y="46"/>
                    </a:cubicBezTo>
                    <a:cubicBezTo>
                      <a:pt x="0" y="69"/>
                      <a:pt x="45" y="106"/>
                      <a:pt x="45" y="136"/>
                    </a:cubicBezTo>
                    <a:cubicBezTo>
                      <a:pt x="45" y="166"/>
                      <a:pt x="7" y="212"/>
                      <a:pt x="0" y="227"/>
                    </a:cubicBezTo>
                  </a:path>
                </a:pathLst>
              </a:custGeom>
              <a:noFill/>
              <a:ln w="9525">
                <a:solidFill>
                  <a:schemeClr val="tx1"/>
                </a:solidFill>
                <a:round/>
                <a:headEnd/>
                <a:tailEnd/>
              </a:ln>
              <a:effectLst/>
            </p:spPr>
            <p:txBody>
              <a:bodyPr/>
              <a:lstStyle/>
              <a:p>
                <a:endParaRPr lang="en-GB"/>
              </a:p>
            </p:txBody>
          </p:sp>
        </p:grpSp>
        <p:grpSp>
          <p:nvGrpSpPr>
            <p:cNvPr id="22" name="Group 95"/>
            <p:cNvGrpSpPr>
              <a:grpSpLocks noChangeAspect="1"/>
            </p:cNvGrpSpPr>
            <p:nvPr/>
          </p:nvGrpSpPr>
          <p:grpSpPr bwMode="auto">
            <a:xfrm>
              <a:off x="1247" y="2750"/>
              <a:ext cx="136" cy="317"/>
              <a:chOff x="839" y="2750"/>
              <a:chExt cx="136" cy="317"/>
            </a:xfrm>
          </p:grpSpPr>
          <p:sp>
            <p:nvSpPr>
              <p:cNvPr id="112736" name="Oval 96"/>
              <p:cNvSpPr>
                <a:spLocks noChangeAspect="1" noChangeArrowheads="1"/>
              </p:cNvSpPr>
              <p:nvPr/>
            </p:nvSpPr>
            <p:spPr bwMode="auto">
              <a:xfrm>
                <a:off x="839" y="2750"/>
                <a:ext cx="136" cy="90"/>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12737" name="Freeform 97"/>
              <p:cNvSpPr>
                <a:spLocks noChangeAspect="1"/>
              </p:cNvSpPr>
              <p:nvPr/>
            </p:nvSpPr>
            <p:spPr bwMode="auto">
              <a:xfrm>
                <a:off x="839" y="2840"/>
                <a:ext cx="45" cy="227"/>
              </a:xfrm>
              <a:custGeom>
                <a:avLst/>
                <a:gdLst/>
                <a:ahLst/>
                <a:cxnLst>
                  <a:cxn ang="0">
                    <a:pos x="45" y="0"/>
                  </a:cxn>
                  <a:cxn ang="0">
                    <a:pos x="0" y="46"/>
                  </a:cxn>
                  <a:cxn ang="0">
                    <a:pos x="45" y="136"/>
                  </a:cxn>
                  <a:cxn ang="0">
                    <a:pos x="0" y="227"/>
                  </a:cxn>
                </a:cxnLst>
                <a:rect l="0" t="0" r="r" b="b"/>
                <a:pathLst>
                  <a:path w="45" h="227">
                    <a:moveTo>
                      <a:pt x="45" y="0"/>
                    </a:moveTo>
                    <a:cubicBezTo>
                      <a:pt x="22" y="11"/>
                      <a:pt x="0" y="23"/>
                      <a:pt x="0" y="46"/>
                    </a:cubicBezTo>
                    <a:cubicBezTo>
                      <a:pt x="0" y="69"/>
                      <a:pt x="45" y="106"/>
                      <a:pt x="45" y="136"/>
                    </a:cubicBezTo>
                    <a:cubicBezTo>
                      <a:pt x="45" y="166"/>
                      <a:pt x="7" y="212"/>
                      <a:pt x="0" y="227"/>
                    </a:cubicBezTo>
                  </a:path>
                </a:pathLst>
              </a:custGeom>
              <a:noFill/>
              <a:ln w="9525">
                <a:solidFill>
                  <a:schemeClr val="tx1"/>
                </a:solidFill>
                <a:round/>
                <a:headEnd/>
                <a:tailEnd/>
              </a:ln>
              <a:effectLst/>
            </p:spPr>
            <p:txBody>
              <a:bodyPr/>
              <a:lstStyle/>
              <a:p>
                <a:endParaRPr lang="en-GB"/>
              </a:p>
            </p:txBody>
          </p:sp>
          <p:sp>
            <p:nvSpPr>
              <p:cNvPr id="112738" name="Freeform 98"/>
              <p:cNvSpPr>
                <a:spLocks noChangeAspect="1"/>
              </p:cNvSpPr>
              <p:nvPr/>
            </p:nvSpPr>
            <p:spPr bwMode="auto">
              <a:xfrm>
                <a:off x="885" y="2840"/>
                <a:ext cx="45" cy="227"/>
              </a:xfrm>
              <a:custGeom>
                <a:avLst/>
                <a:gdLst/>
                <a:ahLst/>
                <a:cxnLst>
                  <a:cxn ang="0">
                    <a:pos x="45" y="0"/>
                  </a:cxn>
                  <a:cxn ang="0">
                    <a:pos x="0" y="46"/>
                  </a:cxn>
                  <a:cxn ang="0">
                    <a:pos x="45" y="136"/>
                  </a:cxn>
                  <a:cxn ang="0">
                    <a:pos x="0" y="227"/>
                  </a:cxn>
                </a:cxnLst>
                <a:rect l="0" t="0" r="r" b="b"/>
                <a:pathLst>
                  <a:path w="45" h="227">
                    <a:moveTo>
                      <a:pt x="45" y="0"/>
                    </a:moveTo>
                    <a:cubicBezTo>
                      <a:pt x="22" y="11"/>
                      <a:pt x="0" y="23"/>
                      <a:pt x="0" y="46"/>
                    </a:cubicBezTo>
                    <a:cubicBezTo>
                      <a:pt x="0" y="69"/>
                      <a:pt x="45" y="106"/>
                      <a:pt x="45" y="136"/>
                    </a:cubicBezTo>
                    <a:cubicBezTo>
                      <a:pt x="45" y="166"/>
                      <a:pt x="7" y="212"/>
                      <a:pt x="0" y="227"/>
                    </a:cubicBezTo>
                  </a:path>
                </a:pathLst>
              </a:custGeom>
              <a:noFill/>
              <a:ln w="9525">
                <a:solidFill>
                  <a:schemeClr val="tx1"/>
                </a:solidFill>
                <a:round/>
                <a:headEnd/>
                <a:tailEnd/>
              </a:ln>
              <a:effectLst/>
            </p:spPr>
            <p:txBody>
              <a:bodyPr/>
              <a:lstStyle/>
              <a:p>
                <a:endParaRPr lang="en-GB"/>
              </a:p>
            </p:txBody>
          </p:sp>
        </p:grpSp>
        <p:grpSp>
          <p:nvGrpSpPr>
            <p:cNvPr id="23" name="Group 99"/>
            <p:cNvGrpSpPr>
              <a:grpSpLocks noChangeAspect="1"/>
            </p:cNvGrpSpPr>
            <p:nvPr/>
          </p:nvGrpSpPr>
          <p:grpSpPr bwMode="auto">
            <a:xfrm>
              <a:off x="1383" y="2750"/>
              <a:ext cx="136" cy="317"/>
              <a:chOff x="839" y="2750"/>
              <a:chExt cx="136" cy="317"/>
            </a:xfrm>
          </p:grpSpPr>
          <p:sp>
            <p:nvSpPr>
              <p:cNvPr id="112740" name="Oval 100"/>
              <p:cNvSpPr>
                <a:spLocks noChangeAspect="1" noChangeArrowheads="1"/>
              </p:cNvSpPr>
              <p:nvPr/>
            </p:nvSpPr>
            <p:spPr bwMode="auto">
              <a:xfrm>
                <a:off x="839" y="2750"/>
                <a:ext cx="136" cy="90"/>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12741" name="Freeform 101"/>
              <p:cNvSpPr>
                <a:spLocks noChangeAspect="1"/>
              </p:cNvSpPr>
              <p:nvPr/>
            </p:nvSpPr>
            <p:spPr bwMode="auto">
              <a:xfrm>
                <a:off x="839" y="2840"/>
                <a:ext cx="45" cy="227"/>
              </a:xfrm>
              <a:custGeom>
                <a:avLst/>
                <a:gdLst/>
                <a:ahLst/>
                <a:cxnLst>
                  <a:cxn ang="0">
                    <a:pos x="45" y="0"/>
                  </a:cxn>
                  <a:cxn ang="0">
                    <a:pos x="0" y="46"/>
                  </a:cxn>
                  <a:cxn ang="0">
                    <a:pos x="45" y="136"/>
                  </a:cxn>
                  <a:cxn ang="0">
                    <a:pos x="0" y="227"/>
                  </a:cxn>
                </a:cxnLst>
                <a:rect l="0" t="0" r="r" b="b"/>
                <a:pathLst>
                  <a:path w="45" h="227">
                    <a:moveTo>
                      <a:pt x="45" y="0"/>
                    </a:moveTo>
                    <a:cubicBezTo>
                      <a:pt x="22" y="11"/>
                      <a:pt x="0" y="23"/>
                      <a:pt x="0" y="46"/>
                    </a:cubicBezTo>
                    <a:cubicBezTo>
                      <a:pt x="0" y="69"/>
                      <a:pt x="45" y="106"/>
                      <a:pt x="45" y="136"/>
                    </a:cubicBezTo>
                    <a:cubicBezTo>
                      <a:pt x="45" y="166"/>
                      <a:pt x="7" y="212"/>
                      <a:pt x="0" y="227"/>
                    </a:cubicBezTo>
                  </a:path>
                </a:pathLst>
              </a:custGeom>
              <a:noFill/>
              <a:ln w="9525">
                <a:solidFill>
                  <a:schemeClr val="tx1"/>
                </a:solidFill>
                <a:round/>
                <a:headEnd/>
                <a:tailEnd/>
              </a:ln>
              <a:effectLst/>
            </p:spPr>
            <p:txBody>
              <a:bodyPr/>
              <a:lstStyle/>
              <a:p>
                <a:endParaRPr lang="en-GB"/>
              </a:p>
            </p:txBody>
          </p:sp>
          <p:sp>
            <p:nvSpPr>
              <p:cNvPr id="112742" name="Freeform 102"/>
              <p:cNvSpPr>
                <a:spLocks noChangeAspect="1"/>
              </p:cNvSpPr>
              <p:nvPr/>
            </p:nvSpPr>
            <p:spPr bwMode="auto">
              <a:xfrm>
                <a:off x="885" y="2840"/>
                <a:ext cx="45" cy="227"/>
              </a:xfrm>
              <a:custGeom>
                <a:avLst/>
                <a:gdLst/>
                <a:ahLst/>
                <a:cxnLst>
                  <a:cxn ang="0">
                    <a:pos x="45" y="0"/>
                  </a:cxn>
                  <a:cxn ang="0">
                    <a:pos x="0" y="46"/>
                  </a:cxn>
                  <a:cxn ang="0">
                    <a:pos x="45" y="136"/>
                  </a:cxn>
                  <a:cxn ang="0">
                    <a:pos x="0" y="227"/>
                  </a:cxn>
                </a:cxnLst>
                <a:rect l="0" t="0" r="r" b="b"/>
                <a:pathLst>
                  <a:path w="45" h="227">
                    <a:moveTo>
                      <a:pt x="45" y="0"/>
                    </a:moveTo>
                    <a:cubicBezTo>
                      <a:pt x="22" y="11"/>
                      <a:pt x="0" y="23"/>
                      <a:pt x="0" y="46"/>
                    </a:cubicBezTo>
                    <a:cubicBezTo>
                      <a:pt x="0" y="69"/>
                      <a:pt x="45" y="106"/>
                      <a:pt x="45" y="136"/>
                    </a:cubicBezTo>
                    <a:cubicBezTo>
                      <a:pt x="45" y="166"/>
                      <a:pt x="7" y="212"/>
                      <a:pt x="0" y="227"/>
                    </a:cubicBezTo>
                  </a:path>
                </a:pathLst>
              </a:custGeom>
              <a:noFill/>
              <a:ln w="9525">
                <a:solidFill>
                  <a:schemeClr val="tx1"/>
                </a:solidFill>
                <a:round/>
                <a:headEnd/>
                <a:tailEnd/>
              </a:ln>
              <a:effectLst/>
            </p:spPr>
            <p:txBody>
              <a:bodyPr/>
              <a:lstStyle/>
              <a:p>
                <a:endParaRPr lang="en-GB"/>
              </a:p>
            </p:txBody>
          </p:sp>
        </p:grpSp>
        <p:grpSp>
          <p:nvGrpSpPr>
            <p:cNvPr id="24" name="Group 103"/>
            <p:cNvGrpSpPr>
              <a:grpSpLocks noChangeAspect="1"/>
            </p:cNvGrpSpPr>
            <p:nvPr/>
          </p:nvGrpSpPr>
          <p:grpSpPr bwMode="auto">
            <a:xfrm>
              <a:off x="1519" y="2750"/>
              <a:ext cx="136" cy="317"/>
              <a:chOff x="839" y="2750"/>
              <a:chExt cx="136" cy="317"/>
            </a:xfrm>
          </p:grpSpPr>
          <p:sp>
            <p:nvSpPr>
              <p:cNvPr id="112744" name="Oval 104"/>
              <p:cNvSpPr>
                <a:spLocks noChangeAspect="1" noChangeArrowheads="1"/>
              </p:cNvSpPr>
              <p:nvPr/>
            </p:nvSpPr>
            <p:spPr bwMode="auto">
              <a:xfrm>
                <a:off x="839" y="2750"/>
                <a:ext cx="136" cy="90"/>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12745" name="Freeform 105"/>
              <p:cNvSpPr>
                <a:spLocks noChangeAspect="1"/>
              </p:cNvSpPr>
              <p:nvPr/>
            </p:nvSpPr>
            <p:spPr bwMode="auto">
              <a:xfrm>
                <a:off x="839" y="2840"/>
                <a:ext cx="45" cy="227"/>
              </a:xfrm>
              <a:custGeom>
                <a:avLst/>
                <a:gdLst/>
                <a:ahLst/>
                <a:cxnLst>
                  <a:cxn ang="0">
                    <a:pos x="45" y="0"/>
                  </a:cxn>
                  <a:cxn ang="0">
                    <a:pos x="0" y="46"/>
                  </a:cxn>
                  <a:cxn ang="0">
                    <a:pos x="45" y="136"/>
                  </a:cxn>
                  <a:cxn ang="0">
                    <a:pos x="0" y="227"/>
                  </a:cxn>
                </a:cxnLst>
                <a:rect l="0" t="0" r="r" b="b"/>
                <a:pathLst>
                  <a:path w="45" h="227">
                    <a:moveTo>
                      <a:pt x="45" y="0"/>
                    </a:moveTo>
                    <a:cubicBezTo>
                      <a:pt x="22" y="11"/>
                      <a:pt x="0" y="23"/>
                      <a:pt x="0" y="46"/>
                    </a:cubicBezTo>
                    <a:cubicBezTo>
                      <a:pt x="0" y="69"/>
                      <a:pt x="45" y="106"/>
                      <a:pt x="45" y="136"/>
                    </a:cubicBezTo>
                    <a:cubicBezTo>
                      <a:pt x="45" y="166"/>
                      <a:pt x="7" y="212"/>
                      <a:pt x="0" y="227"/>
                    </a:cubicBezTo>
                  </a:path>
                </a:pathLst>
              </a:custGeom>
              <a:noFill/>
              <a:ln w="9525">
                <a:solidFill>
                  <a:schemeClr val="tx1"/>
                </a:solidFill>
                <a:round/>
                <a:headEnd/>
                <a:tailEnd/>
              </a:ln>
              <a:effectLst/>
            </p:spPr>
            <p:txBody>
              <a:bodyPr/>
              <a:lstStyle/>
              <a:p>
                <a:endParaRPr lang="en-GB"/>
              </a:p>
            </p:txBody>
          </p:sp>
          <p:sp>
            <p:nvSpPr>
              <p:cNvPr id="112746" name="Freeform 106"/>
              <p:cNvSpPr>
                <a:spLocks noChangeAspect="1"/>
              </p:cNvSpPr>
              <p:nvPr/>
            </p:nvSpPr>
            <p:spPr bwMode="auto">
              <a:xfrm>
                <a:off x="885" y="2840"/>
                <a:ext cx="45" cy="227"/>
              </a:xfrm>
              <a:custGeom>
                <a:avLst/>
                <a:gdLst/>
                <a:ahLst/>
                <a:cxnLst>
                  <a:cxn ang="0">
                    <a:pos x="45" y="0"/>
                  </a:cxn>
                  <a:cxn ang="0">
                    <a:pos x="0" y="46"/>
                  </a:cxn>
                  <a:cxn ang="0">
                    <a:pos x="45" y="136"/>
                  </a:cxn>
                  <a:cxn ang="0">
                    <a:pos x="0" y="227"/>
                  </a:cxn>
                </a:cxnLst>
                <a:rect l="0" t="0" r="r" b="b"/>
                <a:pathLst>
                  <a:path w="45" h="227">
                    <a:moveTo>
                      <a:pt x="45" y="0"/>
                    </a:moveTo>
                    <a:cubicBezTo>
                      <a:pt x="22" y="11"/>
                      <a:pt x="0" y="23"/>
                      <a:pt x="0" y="46"/>
                    </a:cubicBezTo>
                    <a:cubicBezTo>
                      <a:pt x="0" y="69"/>
                      <a:pt x="45" y="106"/>
                      <a:pt x="45" y="136"/>
                    </a:cubicBezTo>
                    <a:cubicBezTo>
                      <a:pt x="45" y="166"/>
                      <a:pt x="7" y="212"/>
                      <a:pt x="0" y="227"/>
                    </a:cubicBezTo>
                  </a:path>
                </a:pathLst>
              </a:custGeom>
              <a:noFill/>
              <a:ln w="9525">
                <a:solidFill>
                  <a:schemeClr val="tx1"/>
                </a:solidFill>
                <a:round/>
                <a:headEnd/>
                <a:tailEnd/>
              </a:ln>
              <a:effectLst/>
            </p:spPr>
            <p:txBody>
              <a:bodyPr/>
              <a:lstStyle/>
              <a:p>
                <a:endParaRPr lang="en-GB"/>
              </a:p>
            </p:txBody>
          </p:sp>
        </p:grpSp>
        <p:grpSp>
          <p:nvGrpSpPr>
            <p:cNvPr id="25" name="Group 107"/>
            <p:cNvGrpSpPr>
              <a:grpSpLocks noChangeAspect="1"/>
            </p:cNvGrpSpPr>
            <p:nvPr/>
          </p:nvGrpSpPr>
          <p:grpSpPr bwMode="auto">
            <a:xfrm>
              <a:off x="1655" y="2750"/>
              <a:ext cx="136" cy="317"/>
              <a:chOff x="839" y="2750"/>
              <a:chExt cx="136" cy="317"/>
            </a:xfrm>
          </p:grpSpPr>
          <p:sp>
            <p:nvSpPr>
              <p:cNvPr id="112748" name="Oval 108"/>
              <p:cNvSpPr>
                <a:spLocks noChangeAspect="1" noChangeArrowheads="1"/>
              </p:cNvSpPr>
              <p:nvPr/>
            </p:nvSpPr>
            <p:spPr bwMode="auto">
              <a:xfrm>
                <a:off x="839" y="2750"/>
                <a:ext cx="136" cy="90"/>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12749" name="Freeform 109"/>
              <p:cNvSpPr>
                <a:spLocks noChangeAspect="1"/>
              </p:cNvSpPr>
              <p:nvPr/>
            </p:nvSpPr>
            <p:spPr bwMode="auto">
              <a:xfrm>
                <a:off x="839" y="2840"/>
                <a:ext cx="45" cy="227"/>
              </a:xfrm>
              <a:custGeom>
                <a:avLst/>
                <a:gdLst/>
                <a:ahLst/>
                <a:cxnLst>
                  <a:cxn ang="0">
                    <a:pos x="45" y="0"/>
                  </a:cxn>
                  <a:cxn ang="0">
                    <a:pos x="0" y="46"/>
                  </a:cxn>
                  <a:cxn ang="0">
                    <a:pos x="45" y="136"/>
                  </a:cxn>
                  <a:cxn ang="0">
                    <a:pos x="0" y="227"/>
                  </a:cxn>
                </a:cxnLst>
                <a:rect l="0" t="0" r="r" b="b"/>
                <a:pathLst>
                  <a:path w="45" h="227">
                    <a:moveTo>
                      <a:pt x="45" y="0"/>
                    </a:moveTo>
                    <a:cubicBezTo>
                      <a:pt x="22" y="11"/>
                      <a:pt x="0" y="23"/>
                      <a:pt x="0" y="46"/>
                    </a:cubicBezTo>
                    <a:cubicBezTo>
                      <a:pt x="0" y="69"/>
                      <a:pt x="45" y="106"/>
                      <a:pt x="45" y="136"/>
                    </a:cubicBezTo>
                    <a:cubicBezTo>
                      <a:pt x="45" y="166"/>
                      <a:pt x="7" y="212"/>
                      <a:pt x="0" y="227"/>
                    </a:cubicBezTo>
                  </a:path>
                </a:pathLst>
              </a:custGeom>
              <a:noFill/>
              <a:ln w="9525">
                <a:solidFill>
                  <a:schemeClr val="tx1"/>
                </a:solidFill>
                <a:round/>
                <a:headEnd/>
                <a:tailEnd/>
              </a:ln>
              <a:effectLst/>
            </p:spPr>
            <p:txBody>
              <a:bodyPr/>
              <a:lstStyle/>
              <a:p>
                <a:endParaRPr lang="en-GB"/>
              </a:p>
            </p:txBody>
          </p:sp>
          <p:sp>
            <p:nvSpPr>
              <p:cNvPr id="112750" name="Freeform 110"/>
              <p:cNvSpPr>
                <a:spLocks noChangeAspect="1"/>
              </p:cNvSpPr>
              <p:nvPr/>
            </p:nvSpPr>
            <p:spPr bwMode="auto">
              <a:xfrm>
                <a:off x="885" y="2840"/>
                <a:ext cx="45" cy="227"/>
              </a:xfrm>
              <a:custGeom>
                <a:avLst/>
                <a:gdLst/>
                <a:ahLst/>
                <a:cxnLst>
                  <a:cxn ang="0">
                    <a:pos x="45" y="0"/>
                  </a:cxn>
                  <a:cxn ang="0">
                    <a:pos x="0" y="46"/>
                  </a:cxn>
                  <a:cxn ang="0">
                    <a:pos x="45" y="136"/>
                  </a:cxn>
                  <a:cxn ang="0">
                    <a:pos x="0" y="227"/>
                  </a:cxn>
                </a:cxnLst>
                <a:rect l="0" t="0" r="r" b="b"/>
                <a:pathLst>
                  <a:path w="45" h="227">
                    <a:moveTo>
                      <a:pt x="45" y="0"/>
                    </a:moveTo>
                    <a:cubicBezTo>
                      <a:pt x="22" y="11"/>
                      <a:pt x="0" y="23"/>
                      <a:pt x="0" y="46"/>
                    </a:cubicBezTo>
                    <a:cubicBezTo>
                      <a:pt x="0" y="69"/>
                      <a:pt x="45" y="106"/>
                      <a:pt x="45" y="136"/>
                    </a:cubicBezTo>
                    <a:cubicBezTo>
                      <a:pt x="45" y="166"/>
                      <a:pt x="7" y="212"/>
                      <a:pt x="0" y="227"/>
                    </a:cubicBezTo>
                  </a:path>
                </a:pathLst>
              </a:custGeom>
              <a:noFill/>
              <a:ln w="9525">
                <a:solidFill>
                  <a:schemeClr val="tx1"/>
                </a:solidFill>
                <a:round/>
                <a:headEnd/>
                <a:tailEnd/>
              </a:ln>
              <a:effectLst/>
            </p:spPr>
            <p:txBody>
              <a:bodyPr/>
              <a:lstStyle/>
              <a:p>
                <a:endParaRPr lang="en-GB"/>
              </a:p>
            </p:txBody>
          </p:sp>
        </p:grpSp>
        <p:grpSp>
          <p:nvGrpSpPr>
            <p:cNvPr id="26" name="Group 111"/>
            <p:cNvGrpSpPr>
              <a:grpSpLocks noChangeAspect="1"/>
            </p:cNvGrpSpPr>
            <p:nvPr/>
          </p:nvGrpSpPr>
          <p:grpSpPr bwMode="auto">
            <a:xfrm>
              <a:off x="1791" y="2750"/>
              <a:ext cx="136" cy="317"/>
              <a:chOff x="839" y="2750"/>
              <a:chExt cx="136" cy="317"/>
            </a:xfrm>
          </p:grpSpPr>
          <p:sp>
            <p:nvSpPr>
              <p:cNvPr id="112752" name="Oval 112"/>
              <p:cNvSpPr>
                <a:spLocks noChangeAspect="1" noChangeArrowheads="1"/>
              </p:cNvSpPr>
              <p:nvPr/>
            </p:nvSpPr>
            <p:spPr bwMode="auto">
              <a:xfrm>
                <a:off x="839" y="2750"/>
                <a:ext cx="136" cy="90"/>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12753" name="Freeform 113"/>
              <p:cNvSpPr>
                <a:spLocks noChangeAspect="1"/>
              </p:cNvSpPr>
              <p:nvPr/>
            </p:nvSpPr>
            <p:spPr bwMode="auto">
              <a:xfrm>
                <a:off x="839" y="2840"/>
                <a:ext cx="45" cy="227"/>
              </a:xfrm>
              <a:custGeom>
                <a:avLst/>
                <a:gdLst/>
                <a:ahLst/>
                <a:cxnLst>
                  <a:cxn ang="0">
                    <a:pos x="45" y="0"/>
                  </a:cxn>
                  <a:cxn ang="0">
                    <a:pos x="0" y="46"/>
                  </a:cxn>
                  <a:cxn ang="0">
                    <a:pos x="45" y="136"/>
                  </a:cxn>
                  <a:cxn ang="0">
                    <a:pos x="0" y="227"/>
                  </a:cxn>
                </a:cxnLst>
                <a:rect l="0" t="0" r="r" b="b"/>
                <a:pathLst>
                  <a:path w="45" h="227">
                    <a:moveTo>
                      <a:pt x="45" y="0"/>
                    </a:moveTo>
                    <a:cubicBezTo>
                      <a:pt x="22" y="11"/>
                      <a:pt x="0" y="23"/>
                      <a:pt x="0" y="46"/>
                    </a:cubicBezTo>
                    <a:cubicBezTo>
                      <a:pt x="0" y="69"/>
                      <a:pt x="45" y="106"/>
                      <a:pt x="45" y="136"/>
                    </a:cubicBezTo>
                    <a:cubicBezTo>
                      <a:pt x="45" y="166"/>
                      <a:pt x="7" y="212"/>
                      <a:pt x="0" y="227"/>
                    </a:cubicBezTo>
                  </a:path>
                </a:pathLst>
              </a:custGeom>
              <a:noFill/>
              <a:ln w="9525">
                <a:solidFill>
                  <a:schemeClr val="tx1"/>
                </a:solidFill>
                <a:round/>
                <a:headEnd/>
                <a:tailEnd/>
              </a:ln>
              <a:effectLst/>
            </p:spPr>
            <p:txBody>
              <a:bodyPr/>
              <a:lstStyle/>
              <a:p>
                <a:endParaRPr lang="en-GB"/>
              </a:p>
            </p:txBody>
          </p:sp>
          <p:sp>
            <p:nvSpPr>
              <p:cNvPr id="112754" name="Freeform 114"/>
              <p:cNvSpPr>
                <a:spLocks noChangeAspect="1"/>
              </p:cNvSpPr>
              <p:nvPr/>
            </p:nvSpPr>
            <p:spPr bwMode="auto">
              <a:xfrm>
                <a:off x="885" y="2840"/>
                <a:ext cx="45" cy="227"/>
              </a:xfrm>
              <a:custGeom>
                <a:avLst/>
                <a:gdLst/>
                <a:ahLst/>
                <a:cxnLst>
                  <a:cxn ang="0">
                    <a:pos x="45" y="0"/>
                  </a:cxn>
                  <a:cxn ang="0">
                    <a:pos x="0" y="46"/>
                  </a:cxn>
                  <a:cxn ang="0">
                    <a:pos x="45" y="136"/>
                  </a:cxn>
                  <a:cxn ang="0">
                    <a:pos x="0" y="227"/>
                  </a:cxn>
                </a:cxnLst>
                <a:rect l="0" t="0" r="r" b="b"/>
                <a:pathLst>
                  <a:path w="45" h="227">
                    <a:moveTo>
                      <a:pt x="45" y="0"/>
                    </a:moveTo>
                    <a:cubicBezTo>
                      <a:pt x="22" y="11"/>
                      <a:pt x="0" y="23"/>
                      <a:pt x="0" y="46"/>
                    </a:cubicBezTo>
                    <a:cubicBezTo>
                      <a:pt x="0" y="69"/>
                      <a:pt x="45" y="106"/>
                      <a:pt x="45" y="136"/>
                    </a:cubicBezTo>
                    <a:cubicBezTo>
                      <a:pt x="45" y="166"/>
                      <a:pt x="7" y="212"/>
                      <a:pt x="0" y="227"/>
                    </a:cubicBezTo>
                  </a:path>
                </a:pathLst>
              </a:custGeom>
              <a:noFill/>
              <a:ln w="9525">
                <a:solidFill>
                  <a:schemeClr val="tx1"/>
                </a:solidFill>
                <a:round/>
                <a:headEnd/>
                <a:tailEnd/>
              </a:ln>
              <a:effectLst/>
            </p:spPr>
            <p:txBody>
              <a:bodyPr/>
              <a:lstStyle/>
              <a:p>
                <a:endParaRPr lang="en-GB"/>
              </a:p>
            </p:txBody>
          </p:sp>
        </p:grpSp>
      </p:grpSp>
      <p:grpSp>
        <p:nvGrpSpPr>
          <p:cNvPr id="27" name="Group 115"/>
          <p:cNvGrpSpPr>
            <a:grpSpLocks/>
          </p:cNvGrpSpPr>
          <p:nvPr/>
        </p:nvGrpSpPr>
        <p:grpSpPr bwMode="auto">
          <a:xfrm>
            <a:off x="2817813" y="4846638"/>
            <a:ext cx="252412" cy="215900"/>
            <a:chOff x="3356" y="2568"/>
            <a:chExt cx="159" cy="136"/>
          </a:xfrm>
        </p:grpSpPr>
        <p:sp>
          <p:nvSpPr>
            <p:cNvPr id="112756" name="Oval 116"/>
            <p:cNvSpPr>
              <a:spLocks noChangeArrowheads="1"/>
            </p:cNvSpPr>
            <p:nvPr/>
          </p:nvSpPr>
          <p:spPr bwMode="auto">
            <a:xfrm>
              <a:off x="3379" y="2597"/>
              <a:ext cx="91" cy="107"/>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12757" name="Text Box 117"/>
            <p:cNvSpPr txBox="1">
              <a:spLocks noChangeArrowheads="1"/>
            </p:cNvSpPr>
            <p:nvPr/>
          </p:nvSpPr>
          <p:spPr bwMode="auto">
            <a:xfrm>
              <a:off x="3356" y="2568"/>
              <a:ext cx="159" cy="135"/>
            </a:xfrm>
            <a:prstGeom prst="rect">
              <a:avLst/>
            </a:prstGeom>
            <a:noFill/>
            <a:ln w="9525">
              <a:noFill/>
              <a:miter lim="800000"/>
              <a:headEnd/>
              <a:tailEnd/>
            </a:ln>
            <a:effectLst/>
          </p:spPr>
          <p:txBody>
            <a:bodyPr wrap="none">
              <a:spAutoFit/>
            </a:bodyPr>
            <a:lstStyle/>
            <a:p>
              <a:r>
                <a:rPr lang="es-ES" sz="800">
                  <a:cs typeface="Arial" charset="0"/>
                </a:rPr>
                <a:t>P</a:t>
              </a:r>
            </a:p>
          </p:txBody>
        </p:sp>
      </p:grpSp>
      <p:grpSp>
        <p:nvGrpSpPr>
          <p:cNvPr id="28" name="Group 118"/>
          <p:cNvGrpSpPr>
            <a:grpSpLocks/>
          </p:cNvGrpSpPr>
          <p:nvPr/>
        </p:nvGrpSpPr>
        <p:grpSpPr bwMode="auto">
          <a:xfrm>
            <a:off x="2873375" y="4170363"/>
            <a:ext cx="268288" cy="244475"/>
            <a:chOff x="3379" y="2523"/>
            <a:chExt cx="169" cy="154"/>
          </a:xfrm>
        </p:grpSpPr>
        <p:sp>
          <p:nvSpPr>
            <p:cNvPr id="112759" name="Oval 119"/>
            <p:cNvSpPr>
              <a:spLocks noChangeArrowheads="1"/>
            </p:cNvSpPr>
            <p:nvPr/>
          </p:nvSpPr>
          <p:spPr bwMode="auto">
            <a:xfrm>
              <a:off x="3379" y="2539"/>
              <a:ext cx="136" cy="136"/>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12760" name="Text Box 120"/>
            <p:cNvSpPr txBox="1">
              <a:spLocks noChangeArrowheads="1"/>
            </p:cNvSpPr>
            <p:nvPr/>
          </p:nvSpPr>
          <p:spPr bwMode="auto">
            <a:xfrm>
              <a:off x="3379" y="2523"/>
              <a:ext cx="169" cy="154"/>
            </a:xfrm>
            <a:prstGeom prst="rect">
              <a:avLst/>
            </a:prstGeom>
            <a:noFill/>
            <a:ln w="9525">
              <a:noFill/>
              <a:miter lim="800000"/>
              <a:headEnd/>
              <a:tailEnd/>
            </a:ln>
            <a:effectLst/>
          </p:spPr>
          <p:txBody>
            <a:bodyPr wrap="none">
              <a:spAutoFit/>
            </a:bodyPr>
            <a:lstStyle/>
            <a:p>
              <a:r>
                <a:rPr lang="es-ES" sz="1000">
                  <a:cs typeface="Arial" charset="0"/>
                </a:rPr>
                <a:t>P</a:t>
              </a:r>
            </a:p>
          </p:txBody>
        </p:sp>
      </p:grpSp>
      <p:grpSp>
        <p:nvGrpSpPr>
          <p:cNvPr id="29" name="Group 121"/>
          <p:cNvGrpSpPr>
            <a:grpSpLocks/>
          </p:cNvGrpSpPr>
          <p:nvPr/>
        </p:nvGrpSpPr>
        <p:grpSpPr bwMode="auto">
          <a:xfrm>
            <a:off x="3429000" y="4846638"/>
            <a:ext cx="252413" cy="215900"/>
            <a:chOff x="3356" y="2568"/>
            <a:chExt cx="159" cy="136"/>
          </a:xfrm>
        </p:grpSpPr>
        <p:sp>
          <p:nvSpPr>
            <p:cNvPr id="112762" name="Oval 122"/>
            <p:cNvSpPr>
              <a:spLocks noChangeArrowheads="1"/>
            </p:cNvSpPr>
            <p:nvPr/>
          </p:nvSpPr>
          <p:spPr bwMode="auto">
            <a:xfrm>
              <a:off x="3379" y="2597"/>
              <a:ext cx="91" cy="107"/>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12763" name="Text Box 123"/>
            <p:cNvSpPr txBox="1">
              <a:spLocks noChangeArrowheads="1"/>
            </p:cNvSpPr>
            <p:nvPr/>
          </p:nvSpPr>
          <p:spPr bwMode="auto">
            <a:xfrm>
              <a:off x="3356" y="2568"/>
              <a:ext cx="159" cy="135"/>
            </a:xfrm>
            <a:prstGeom prst="rect">
              <a:avLst/>
            </a:prstGeom>
            <a:noFill/>
            <a:ln w="9525">
              <a:noFill/>
              <a:miter lim="800000"/>
              <a:headEnd/>
              <a:tailEnd/>
            </a:ln>
            <a:effectLst/>
          </p:spPr>
          <p:txBody>
            <a:bodyPr wrap="none">
              <a:spAutoFit/>
            </a:bodyPr>
            <a:lstStyle/>
            <a:p>
              <a:r>
                <a:rPr lang="es-ES" sz="800">
                  <a:cs typeface="Arial" charset="0"/>
                </a:rPr>
                <a:t>P</a:t>
              </a:r>
            </a:p>
          </p:txBody>
        </p:sp>
      </p:grpSp>
      <p:grpSp>
        <p:nvGrpSpPr>
          <p:cNvPr id="30" name="Group 124"/>
          <p:cNvGrpSpPr>
            <a:grpSpLocks/>
          </p:cNvGrpSpPr>
          <p:nvPr/>
        </p:nvGrpSpPr>
        <p:grpSpPr bwMode="auto">
          <a:xfrm>
            <a:off x="3502025" y="4343400"/>
            <a:ext cx="217488" cy="215900"/>
            <a:chOff x="3152" y="2840"/>
            <a:chExt cx="137" cy="136"/>
          </a:xfrm>
        </p:grpSpPr>
        <p:sp>
          <p:nvSpPr>
            <p:cNvPr id="112765" name="Oval 125"/>
            <p:cNvSpPr>
              <a:spLocks noChangeArrowheads="1"/>
            </p:cNvSpPr>
            <p:nvPr/>
          </p:nvSpPr>
          <p:spPr bwMode="auto">
            <a:xfrm>
              <a:off x="3175" y="2869"/>
              <a:ext cx="91" cy="107"/>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12766" name="Text Box 126"/>
            <p:cNvSpPr txBox="1">
              <a:spLocks noChangeArrowheads="1"/>
            </p:cNvSpPr>
            <p:nvPr/>
          </p:nvSpPr>
          <p:spPr bwMode="auto">
            <a:xfrm>
              <a:off x="3152" y="2840"/>
              <a:ext cx="137" cy="135"/>
            </a:xfrm>
            <a:prstGeom prst="rect">
              <a:avLst/>
            </a:prstGeom>
            <a:noFill/>
            <a:ln w="9525">
              <a:noFill/>
              <a:miter lim="800000"/>
              <a:headEnd/>
              <a:tailEnd/>
            </a:ln>
            <a:effectLst/>
          </p:spPr>
          <p:txBody>
            <a:bodyPr wrap="none">
              <a:spAutoFit/>
            </a:bodyPr>
            <a:lstStyle/>
            <a:p>
              <a:r>
                <a:rPr lang="ca-ES" sz="800">
                  <a:cs typeface="Arial" charset="0"/>
                </a:rPr>
                <a:t>-</a:t>
              </a:r>
              <a:endParaRPr lang="es-ES" sz="800">
                <a:cs typeface="Arial" charset="0"/>
              </a:endParaRPr>
            </a:p>
          </p:txBody>
        </p:sp>
      </p:grpSp>
      <p:grpSp>
        <p:nvGrpSpPr>
          <p:cNvPr id="31" name="Group 127"/>
          <p:cNvGrpSpPr>
            <a:grpSpLocks/>
          </p:cNvGrpSpPr>
          <p:nvPr/>
        </p:nvGrpSpPr>
        <p:grpSpPr bwMode="auto">
          <a:xfrm>
            <a:off x="3070225" y="4343400"/>
            <a:ext cx="217488" cy="215900"/>
            <a:chOff x="3152" y="2840"/>
            <a:chExt cx="137" cy="136"/>
          </a:xfrm>
        </p:grpSpPr>
        <p:sp>
          <p:nvSpPr>
            <p:cNvPr id="112768" name="Oval 128"/>
            <p:cNvSpPr>
              <a:spLocks noChangeArrowheads="1"/>
            </p:cNvSpPr>
            <p:nvPr/>
          </p:nvSpPr>
          <p:spPr bwMode="auto">
            <a:xfrm>
              <a:off x="3175" y="2869"/>
              <a:ext cx="91" cy="107"/>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12769" name="Text Box 129"/>
            <p:cNvSpPr txBox="1">
              <a:spLocks noChangeArrowheads="1"/>
            </p:cNvSpPr>
            <p:nvPr/>
          </p:nvSpPr>
          <p:spPr bwMode="auto">
            <a:xfrm>
              <a:off x="3152" y="2840"/>
              <a:ext cx="137" cy="135"/>
            </a:xfrm>
            <a:prstGeom prst="rect">
              <a:avLst/>
            </a:prstGeom>
            <a:noFill/>
            <a:ln w="9525">
              <a:noFill/>
              <a:miter lim="800000"/>
              <a:headEnd/>
              <a:tailEnd/>
            </a:ln>
            <a:effectLst/>
          </p:spPr>
          <p:txBody>
            <a:bodyPr wrap="none">
              <a:spAutoFit/>
            </a:bodyPr>
            <a:lstStyle/>
            <a:p>
              <a:r>
                <a:rPr lang="ca-ES" sz="800">
                  <a:cs typeface="Arial" charset="0"/>
                </a:rPr>
                <a:t>-</a:t>
              </a:r>
              <a:endParaRPr lang="es-ES" sz="800">
                <a:cs typeface="Arial" charset="0"/>
              </a:endParaRPr>
            </a:p>
          </p:txBody>
        </p:sp>
      </p:grpSp>
      <p:sp>
        <p:nvSpPr>
          <p:cNvPr id="112772" name="AutoShape 132"/>
          <p:cNvSpPr>
            <a:spLocks noChangeArrowheads="1"/>
          </p:cNvSpPr>
          <p:nvPr/>
        </p:nvSpPr>
        <p:spPr bwMode="auto">
          <a:xfrm>
            <a:off x="3143250" y="3454400"/>
            <a:ext cx="504825" cy="288925"/>
          </a:xfrm>
          <a:prstGeom prst="hexagon">
            <a:avLst>
              <a:gd name="adj" fmla="val 43681"/>
              <a:gd name="vf" fmla="val 115470"/>
            </a:avLst>
          </a:prstGeom>
          <a:solidFill>
            <a:srgbClr val="0000FF"/>
          </a:solidFill>
          <a:ln w="9525">
            <a:solidFill>
              <a:schemeClr val="tx1"/>
            </a:solidFill>
            <a:miter lim="800000"/>
            <a:headEnd/>
            <a:tailEnd/>
          </a:ln>
          <a:effectLst/>
        </p:spPr>
        <p:txBody>
          <a:bodyPr wrap="none" anchor="ctr"/>
          <a:lstStyle/>
          <a:p>
            <a:endParaRPr lang="en-GB"/>
          </a:p>
        </p:txBody>
      </p:sp>
      <p:sp>
        <p:nvSpPr>
          <p:cNvPr id="112773" name="AutoShape 133"/>
          <p:cNvSpPr>
            <a:spLocks noChangeArrowheads="1"/>
          </p:cNvSpPr>
          <p:nvPr/>
        </p:nvSpPr>
        <p:spPr bwMode="auto">
          <a:xfrm>
            <a:off x="2493963" y="3454400"/>
            <a:ext cx="504825" cy="288925"/>
          </a:xfrm>
          <a:prstGeom prst="hexagon">
            <a:avLst>
              <a:gd name="adj" fmla="val 43681"/>
              <a:gd name="vf" fmla="val 115470"/>
            </a:avLst>
          </a:prstGeom>
          <a:solidFill>
            <a:srgbClr val="0000FF"/>
          </a:solidFill>
          <a:ln w="9525">
            <a:solidFill>
              <a:schemeClr val="tx1"/>
            </a:solidFill>
            <a:miter lim="800000"/>
            <a:headEnd/>
            <a:tailEnd/>
          </a:ln>
          <a:effectLst/>
        </p:spPr>
        <p:txBody>
          <a:bodyPr wrap="none" anchor="ctr"/>
          <a:lstStyle/>
          <a:p>
            <a:endParaRPr lang="en-GB"/>
          </a:p>
        </p:txBody>
      </p:sp>
      <p:sp>
        <p:nvSpPr>
          <p:cNvPr id="112774" name="AutoShape 134"/>
          <p:cNvSpPr>
            <a:spLocks noChangeArrowheads="1"/>
          </p:cNvSpPr>
          <p:nvPr/>
        </p:nvSpPr>
        <p:spPr bwMode="auto">
          <a:xfrm>
            <a:off x="3141663" y="3887788"/>
            <a:ext cx="504825" cy="288925"/>
          </a:xfrm>
          <a:prstGeom prst="hexagon">
            <a:avLst>
              <a:gd name="adj" fmla="val 43681"/>
              <a:gd name="vf" fmla="val 115470"/>
            </a:avLst>
          </a:prstGeom>
          <a:solidFill>
            <a:srgbClr val="0000FF"/>
          </a:solidFill>
          <a:ln w="9525">
            <a:solidFill>
              <a:schemeClr val="tx1"/>
            </a:solidFill>
            <a:miter lim="800000"/>
            <a:headEnd/>
            <a:tailEnd/>
          </a:ln>
          <a:effectLst/>
        </p:spPr>
        <p:txBody>
          <a:bodyPr wrap="none" anchor="ctr"/>
          <a:lstStyle/>
          <a:p>
            <a:endParaRPr lang="en-GB"/>
          </a:p>
        </p:txBody>
      </p:sp>
      <p:sp>
        <p:nvSpPr>
          <p:cNvPr id="112775" name="Line 135"/>
          <p:cNvSpPr>
            <a:spLocks noChangeShapeType="1"/>
          </p:cNvSpPr>
          <p:nvPr/>
        </p:nvSpPr>
        <p:spPr bwMode="auto">
          <a:xfrm flipV="1">
            <a:off x="3502025" y="3743325"/>
            <a:ext cx="0" cy="144463"/>
          </a:xfrm>
          <a:prstGeom prst="line">
            <a:avLst/>
          </a:prstGeom>
          <a:noFill/>
          <a:ln w="9525">
            <a:solidFill>
              <a:schemeClr val="tx1"/>
            </a:solidFill>
            <a:round/>
            <a:headEnd/>
            <a:tailEnd/>
          </a:ln>
          <a:effectLst/>
        </p:spPr>
        <p:txBody>
          <a:bodyPr/>
          <a:lstStyle/>
          <a:p>
            <a:endParaRPr lang="en-GB"/>
          </a:p>
        </p:txBody>
      </p:sp>
      <p:sp>
        <p:nvSpPr>
          <p:cNvPr id="112776" name="Line 136"/>
          <p:cNvSpPr>
            <a:spLocks noChangeShapeType="1"/>
          </p:cNvSpPr>
          <p:nvPr/>
        </p:nvSpPr>
        <p:spPr bwMode="auto">
          <a:xfrm>
            <a:off x="2998788" y="3598863"/>
            <a:ext cx="144462" cy="0"/>
          </a:xfrm>
          <a:prstGeom prst="line">
            <a:avLst/>
          </a:prstGeom>
          <a:noFill/>
          <a:ln w="9525">
            <a:solidFill>
              <a:schemeClr val="tx1"/>
            </a:solidFill>
            <a:round/>
            <a:headEnd/>
            <a:tailEnd/>
          </a:ln>
          <a:effectLst/>
        </p:spPr>
        <p:txBody>
          <a:bodyPr/>
          <a:lstStyle/>
          <a:p>
            <a:endParaRPr lang="en-GB"/>
          </a:p>
        </p:txBody>
      </p:sp>
      <p:sp>
        <p:nvSpPr>
          <p:cNvPr id="112777" name="Text Box 137"/>
          <p:cNvSpPr txBox="1">
            <a:spLocks noChangeArrowheads="1"/>
          </p:cNvSpPr>
          <p:nvPr/>
        </p:nvSpPr>
        <p:spPr bwMode="auto">
          <a:xfrm>
            <a:off x="3214688" y="3887788"/>
            <a:ext cx="423862" cy="244475"/>
          </a:xfrm>
          <a:prstGeom prst="rect">
            <a:avLst/>
          </a:prstGeom>
          <a:noFill/>
          <a:ln w="9525">
            <a:noFill/>
            <a:miter lim="800000"/>
            <a:headEnd/>
            <a:tailEnd/>
          </a:ln>
          <a:effectLst/>
        </p:spPr>
        <p:txBody>
          <a:bodyPr wrap="none">
            <a:spAutoFit/>
          </a:bodyPr>
          <a:lstStyle/>
          <a:p>
            <a:r>
              <a:rPr lang="ca-ES" sz="1000" b="1">
                <a:cs typeface="Arial" charset="0"/>
              </a:rPr>
              <a:t>Hep</a:t>
            </a:r>
            <a:endParaRPr lang="es-ES" sz="1000" b="1">
              <a:cs typeface="Arial" charset="0"/>
            </a:endParaRPr>
          </a:p>
        </p:txBody>
      </p:sp>
      <p:sp>
        <p:nvSpPr>
          <p:cNvPr id="112778" name="Text Box 138"/>
          <p:cNvSpPr txBox="1">
            <a:spLocks noChangeArrowheads="1"/>
          </p:cNvSpPr>
          <p:nvPr/>
        </p:nvSpPr>
        <p:spPr bwMode="auto">
          <a:xfrm>
            <a:off x="762000" y="3429000"/>
            <a:ext cx="1512888" cy="366713"/>
          </a:xfrm>
          <a:prstGeom prst="rect">
            <a:avLst/>
          </a:prstGeom>
          <a:noFill/>
          <a:ln w="9525">
            <a:noFill/>
            <a:miter lim="800000"/>
            <a:headEnd/>
            <a:tailEnd/>
          </a:ln>
          <a:effectLst/>
        </p:spPr>
        <p:txBody>
          <a:bodyPr>
            <a:spAutoFit/>
          </a:bodyPr>
          <a:lstStyle/>
          <a:p>
            <a:r>
              <a:rPr lang="ca-ES" b="1">
                <a:solidFill>
                  <a:srgbClr val="0000FF"/>
                </a:solidFill>
                <a:cs typeface="Arial" charset="0"/>
              </a:rPr>
              <a:t>D21f1 </a:t>
            </a:r>
            <a:r>
              <a:rPr lang="ca-ES" b="1" i="1">
                <a:solidFill>
                  <a:srgbClr val="0000FF"/>
                </a:solidFill>
                <a:cs typeface="Arial" charset="0"/>
              </a:rPr>
              <a:t>Rd P-</a:t>
            </a:r>
            <a:endParaRPr lang="es-ES" b="1" i="1">
              <a:solidFill>
                <a:srgbClr val="0000FF"/>
              </a:solidFill>
              <a:cs typeface="Arial" charset="0"/>
            </a:endParaRPr>
          </a:p>
        </p:txBody>
      </p:sp>
      <p:sp>
        <p:nvSpPr>
          <p:cNvPr id="112779" name="Text Box 139"/>
          <p:cNvSpPr txBox="1">
            <a:spLocks noChangeArrowheads="1"/>
          </p:cNvSpPr>
          <p:nvPr/>
        </p:nvSpPr>
        <p:spPr bwMode="auto">
          <a:xfrm>
            <a:off x="2514600" y="3429000"/>
            <a:ext cx="423863" cy="244475"/>
          </a:xfrm>
          <a:prstGeom prst="rect">
            <a:avLst/>
          </a:prstGeom>
          <a:noFill/>
          <a:ln w="9525">
            <a:noFill/>
            <a:miter lim="800000"/>
            <a:headEnd/>
            <a:tailEnd/>
          </a:ln>
          <a:effectLst/>
        </p:spPr>
        <p:txBody>
          <a:bodyPr wrap="none">
            <a:spAutoFit/>
          </a:bodyPr>
          <a:lstStyle/>
          <a:p>
            <a:r>
              <a:rPr lang="ca-ES" sz="1000" b="1">
                <a:cs typeface="Arial" charset="0"/>
              </a:rPr>
              <a:t>Hep</a:t>
            </a:r>
            <a:endParaRPr lang="es-ES" sz="1000" b="1">
              <a:cs typeface="Arial" charset="0"/>
            </a:endParaRPr>
          </a:p>
        </p:txBody>
      </p:sp>
      <p:sp>
        <p:nvSpPr>
          <p:cNvPr id="112780" name="Text Box 140"/>
          <p:cNvSpPr txBox="1">
            <a:spLocks noChangeArrowheads="1"/>
          </p:cNvSpPr>
          <p:nvPr/>
        </p:nvSpPr>
        <p:spPr bwMode="auto">
          <a:xfrm>
            <a:off x="3214688" y="3454400"/>
            <a:ext cx="431800" cy="244475"/>
          </a:xfrm>
          <a:prstGeom prst="rect">
            <a:avLst/>
          </a:prstGeom>
          <a:noFill/>
          <a:ln w="9525">
            <a:noFill/>
            <a:miter lim="800000"/>
            <a:headEnd/>
            <a:tailEnd/>
          </a:ln>
          <a:effectLst/>
        </p:spPr>
        <p:txBody>
          <a:bodyPr>
            <a:spAutoFit/>
          </a:bodyPr>
          <a:lstStyle/>
          <a:p>
            <a:r>
              <a:rPr lang="ca-ES" sz="1000" b="1">
                <a:cs typeface="Arial" charset="0"/>
              </a:rPr>
              <a:t>Hep</a:t>
            </a:r>
            <a:endParaRPr lang="es-ES" sz="1000" b="1">
              <a:cs typeface="Arial" charset="0"/>
            </a:endParaRPr>
          </a:p>
        </p:txBody>
      </p:sp>
      <p:sp>
        <p:nvSpPr>
          <p:cNvPr id="112783" name="AutoShape 143"/>
          <p:cNvSpPr>
            <a:spLocks noChangeArrowheads="1"/>
          </p:cNvSpPr>
          <p:nvPr/>
        </p:nvSpPr>
        <p:spPr bwMode="auto">
          <a:xfrm>
            <a:off x="3128963" y="3005138"/>
            <a:ext cx="504825" cy="288925"/>
          </a:xfrm>
          <a:prstGeom prst="roundRect">
            <a:avLst>
              <a:gd name="adj" fmla="val 16667"/>
            </a:avLst>
          </a:prstGeom>
          <a:solidFill>
            <a:srgbClr val="FF00FF"/>
          </a:solidFill>
          <a:ln w="12700">
            <a:solidFill>
              <a:schemeClr val="tx1"/>
            </a:solidFill>
            <a:round/>
            <a:headEnd/>
            <a:tailEnd/>
          </a:ln>
          <a:effectLst/>
        </p:spPr>
        <p:txBody>
          <a:bodyPr wrap="none" anchor="ctr"/>
          <a:lstStyle/>
          <a:p>
            <a:endParaRPr lang="en-GB"/>
          </a:p>
        </p:txBody>
      </p:sp>
      <p:sp>
        <p:nvSpPr>
          <p:cNvPr id="112784" name="Text Box 144"/>
          <p:cNvSpPr txBox="1">
            <a:spLocks noChangeArrowheads="1"/>
          </p:cNvSpPr>
          <p:nvPr/>
        </p:nvSpPr>
        <p:spPr bwMode="auto">
          <a:xfrm>
            <a:off x="3200400" y="3048000"/>
            <a:ext cx="395288" cy="244475"/>
          </a:xfrm>
          <a:prstGeom prst="rect">
            <a:avLst/>
          </a:prstGeom>
          <a:noFill/>
          <a:ln w="9525">
            <a:noFill/>
            <a:miter lim="800000"/>
            <a:headEnd/>
            <a:tailEnd/>
          </a:ln>
          <a:effectLst/>
        </p:spPr>
        <p:txBody>
          <a:bodyPr wrap="none">
            <a:spAutoFit/>
          </a:bodyPr>
          <a:lstStyle/>
          <a:p>
            <a:r>
              <a:rPr lang="ca-ES" sz="1000" b="1">
                <a:cs typeface="Arial" charset="0"/>
              </a:rPr>
              <a:t>Glu</a:t>
            </a:r>
            <a:endParaRPr lang="es-ES" sz="1000" b="1">
              <a:cs typeface="Arial" charset="0"/>
            </a:endParaRPr>
          </a:p>
        </p:txBody>
      </p:sp>
      <p:sp>
        <p:nvSpPr>
          <p:cNvPr id="112785" name="Text Box 145"/>
          <p:cNvSpPr txBox="1">
            <a:spLocks noChangeArrowheads="1"/>
          </p:cNvSpPr>
          <p:nvPr/>
        </p:nvSpPr>
        <p:spPr bwMode="auto">
          <a:xfrm>
            <a:off x="762000" y="2971800"/>
            <a:ext cx="1631950" cy="366713"/>
          </a:xfrm>
          <a:prstGeom prst="rect">
            <a:avLst/>
          </a:prstGeom>
          <a:noFill/>
          <a:ln w="9525">
            <a:noFill/>
            <a:miter lim="800000"/>
            <a:headEnd/>
            <a:tailEnd/>
          </a:ln>
          <a:effectLst/>
        </p:spPr>
        <p:txBody>
          <a:bodyPr wrap="none">
            <a:spAutoFit/>
          </a:bodyPr>
          <a:lstStyle/>
          <a:p>
            <a:r>
              <a:rPr lang="ca-ES" b="1">
                <a:solidFill>
                  <a:srgbClr val="D60093"/>
                </a:solidFill>
                <a:cs typeface="Arial" charset="0"/>
              </a:rPr>
              <a:t>D21e19 </a:t>
            </a:r>
            <a:r>
              <a:rPr lang="ca-ES" b="1" i="1">
                <a:solidFill>
                  <a:srgbClr val="D60093"/>
                </a:solidFill>
                <a:cs typeface="Arial" charset="0"/>
              </a:rPr>
              <a:t>Rc P-</a:t>
            </a:r>
            <a:endParaRPr lang="es-ES" b="1" i="1">
              <a:solidFill>
                <a:srgbClr val="D60093"/>
              </a:solidFill>
              <a:cs typeface="Arial" charset="0"/>
            </a:endParaRPr>
          </a:p>
        </p:txBody>
      </p:sp>
      <p:sp>
        <p:nvSpPr>
          <p:cNvPr id="112786" name="Line 146"/>
          <p:cNvSpPr>
            <a:spLocks noChangeShapeType="1"/>
          </p:cNvSpPr>
          <p:nvPr/>
        </p:nvSpPr>
        <p:spPr bwMode="auto">
          <a:xfrm flipV="1">
            <a:off x="3352800" y="3276600"/>
            <a:ext cx="0" cy="152400"/>
          </a:xfrm>
          <a:prstGeom prst="line">
            <a:avLst/>
          </a:prstGeom>
          <a:noFill/>
          <a:ln w="9525">
            <a:solidFill>
              <a:schemeClr val="tx1"/>
            </a:solidFill>
            <a:round/>
            <a:headEnd/>
            <a:tailEnd/>
          </a:ln>
          <a:effectLst/>
        </p:spPr>
        <p:txBody>
          <a:bodyPr/>
          <a:lstStyle/>
          <a:p>
            <a:endParaRPr lang="en-GB"/>
          </a:p>
        </p:txBody>
      </p:sp>
      <p:sp>
        <p:nvSpPr>
          <p:cNvPr id="112789" name="AutoShape 149"/>
          <p:cNvSpPr>
            <a:spLocks noChangeArrowheads="1"/>
          </p:cNvSpPr>
          <p:nvPr/>
        </p:nvSpPr>
        <p:spPr bwMode="auto">
          <a:xfrm>
            <a:off x="2590800" y="2671763"/>
            <a:ext cx="431800" cy="360362"/>
          </a:xfrm>
          <a:prstGeom prst="octagon">
            <a:avLst>
              <a:gd name="adj" fmla="val 29287"/>
            </a:avLst>
          </a:prstGeom>
          <a:solidFill>
            <a:srgbClr val="990099"/>
          </a:solidFill>
          <a:ln w="9525">
            <a:solidFill>
              <a:schemeClr val="tx1"/>
            </a:solidFill>
            <a:miter lim="800000"/>
            <a:headEnd/>
            <a:tailEnd/>
          </a:ln>
          <a:effectLst/>
        </p:spPr>
        <p:txBody>
          <a:bodyPr wrap="none" anchor="ctr"/>
          <a:lstStyle/>
          <a:p>
            <a:endParaRPr lang="en-GB"/>
          </a:p>
        </p:txBody>
      </p:sp>
      <p:sp>
        <p:nvSpPr>
          <p:cNvPr id="112790" name="Text Box 150"/>
          <p:cNvSpPr txBox="1">
            <a:spLocks noChangeArrowheads="1"/>
          </p:cNvSpPr>
          <p:nvPr/>
        </p:nvSpPr>
        <p:spPr bwMode="auto">
          <a:xfrm>
            <a:off x="2590800" y="2743200"/>
            <a:ext cx="387350" cy="244475"/>
          </a:xfrm>
          <a:prstGeom prst="rect">
            <a:avLst/>
          </a:prstGeom>
          <a:noFill/>
          <a:ln w="9525">
            <a:noFill/>
            <a:miter lim="800000"/>
            <a:headEnd/>
            <a:tailEnd/>
          </a:ln>
          <a:effectLst/>
        </p:spPr>
        <p:txBody>
          <a:bodyPr wrap="none">
            <a:spAutoFit/>
          </a:bodyPr>
          <a:lstStyle/>
          <a:p>
            <a:r>
              <a:rPr lang="ca-ES" sz="1000" b="1">
                <a:cs typeface="Arial" charset="0"/>
              </a:rPr>
              <a:t>Gal</a:t>
            </a:r>
            <a:endParaRPr lang="es-ES" sz="1000" b="1">
              <a:cs typeface="Arial" charset="0"/>
            </a:endParaRPr>
          </a:p>
        </p:txBody>
      </p:sp>
      <p:sp>
        <p:nvSpPr>
          <p:cNvPr id="112791" name="Line 151"/>
          <p:cNvSpPr>
            <a:spLocks noChangeShapeType="1"/>
          </p:cNvSpPr>
          <p:nvPr/>
        </p:nvSpPr>
        <p:spPr bwMode="auto">
          <a:xfrm>
            <a:off x="3022600" y="2960688"/>
            <a:ext cx="144463" cy="73025"/>
          </a:xfrm>
          <a:prstGeom prst="line">
            <a:avLst/>
          </a:prstGeom>
          <a:noFill/>
          <a:ln w="9525">
            <a:solidFill>
              <a:schemeClr val="tx1"/>
            </a:solidFill>
            <a:round/>
            <a:headEnd/>
            <a:tailEnd/>
          </a:ln>
          <a:effectLst/>
        </p:spPr>
        <p:txBody>
          <a:bodyPr/>
          <a:lstStyle/>
          <a:p>
            <a:endParaRPr lang="en-GB"/>
          </a:p>
        </p:txBody>
      </p:sp>
      <p:sp>
        <p:nvSpPr>
          <p:cNvPr id="112792" name="Text Box 152"/>
          <p:cNvSpPr txBox="1">
            <a:spLocks noChangeArrowheads="1"/>
          </p:cNvSpPr>
          <p:nvPr/>
        </p:nvSpPr>
        <p:spPr bwMode="auto">
          <a:xfrm>
            <a:off x="762000" y="2590800"/>
            <a:ext cx="1504950" cy="366713"/>
          </a:xfrm>
          <a:prstGeom prst="rect">
            <a:avLst/>
          </a:prstGeom>
          <a:noFill/>
          <a:ln w="9525">
            <a:noFill/>
            <a:miter lim="800000"/>
            <a:headEnd/>
            <a:tailEnd/>
          </a:ln>
          <a:effectLst/>
        </p:spPr>
        <p:txBody>
          <a:bodyPr wrap="none">
            <a:spAutoFit/>
          </a:bodyPr>
          <a:lstStyle/>
          <a:p>
            <a:r>
              <a:rPr lang="ca-ES" b="1">
                <a:solidFill>
                  <a:srgbClr val="990099"/>
                </a:solidFill>
                <a:cs typeface="Arial" charset="0"/>
              </a:rPr>
              <a:t>D21e7 </a:t>
            </a:r>
            <a:r>
              <a:rPr lang="ca-ES" b="1" i="1">
                <a:solidFill>
                  <a:srgbClr val="990099"/>
                </a:solidFill>
                <a:cs typeface="Arial" charset="0"/>
              </a:rPr>
              <a:t>Rc P-</a:t>
            </a:r>
            <a:endParaRPr lang="es-ES" b="1" i="1">
              <a:solidFill>
                <a:srgbClr val="990099"/>
              </a:solidFill>
              <a:cs typeface="Arial" charset="0"/>
            </a:endParaRPr>
          </a:p>
        </p:txBody>
      </p:sp>
      <p:sp>
        <p:nvSpPr>
          <p:cNvPr id="112793" name="Line 153"/>
          <p:cNvSpPr>
            <a:spLocks noChangeShapeType="1"/>
          </p:cNvSpPr>
          <p:nvPr/>
        </p:nvSpPr>
        <p:spPr bwMode="auto">
          <a:xfrm flipV="1">
            <a:off x="3352800" y="2667000"/>
            <a:ext cx="0" cy="360363"/>
          </a:xfrm>
          <a:prstGeom prst="line">
            <a:avLst/>
          </a:prstGeom>
          <a:noFill/>
          <a:ln w="9525">
            <a:solidFill>
              <a:schemeClr val="tx1"/>
            </a:solidFill>
            <a:round/>
            <a:headEnd/>
            <a:tailEnd/>
          </a:ln>
          <a:effectLst/>
        </p:spPr>
        <p:txBody>
          <a:bodyPr/>
          <a:lstStyle/>
          <a:p>
            <a:endParaRPr lang="en-GB"/>
          </a:p>
        </p:txBody>
      </p:sp>
      <p:sp>
        <p:nvSpPr>
          <p:cNvPr id="112794" name="AutoShape 154"/>
          <p:cNvSpPr>
            <a:spLocks noChangeArrowheads="1"/>
          </p:cNvSpPr>
          <p:nvPr/>
        </p:nvSpPr>
        <p:spPr bwMode="auto">
          <a:xfrm>
            <a:off x="3157538" y="2312988"/>
            <a:ext cx="431800" cy="360362"/>
          </a:xfrm>
          <a:prstGeom prst="octagon">
            <a:avLst>
              <a:gd name="adj" fmla="val 29287"/>
            </a:avLst>
          </a:prstGeom>
          <a:solidFill>
            <a:srgbClr val="FF0000"/>
          </a:solidFill>
          <a:ln w="9525">
            <a:solidFill>
              <a:schemeClr val="tx1"/>
            </a:solidFill>
            <a:miter lim="800000"/>
            <a:headEnd/>
            <a:tailEnd/>
          </a:ln>
          <a:effectLst/>
        </p:spPr>
        <p:txBody>
          <a:bodyPr wrap="none" anchor="ctr"/>
          <a:lstStyle/>
          <a:p>
            <a:endParaRPr lang="en-GB"/>
          </a:p>
        </p:txBody>
      </p:sp>
      <p:sp>
        <p:nvSpPr>
          <p:cNvPr id="112795" name="AutoShape 155"/>
          <p:cNvSpPr>
            <a:spLocks noChangeArrowheads="1"/>
          </p:cNvSpPr>
          <p:nvPr/>
        </p:nvSpPr>
        <p:spPr bwMode="auto">
          <a:xfrm>
            <a:off x="2438400" y="1376363"/>
            <a:ext cx="503238" cy="358775"/>
          </a:xfrm>
          <a:prstGeom prst="pentagon">
            <a:avLst/>
          </a:prstGeom>
          <a:solidFill>
            <a:srgbClr val="FF0000"/>
          </a:solidFill>
          <a:ln w="9525">
            <a:solidFill>
              <a:schemeClr val="tx1"/>
            </a:solidFill>
            <a:miter lim="800000"/>
            <a:headEnd/>
            <a:tailEnd/>
          </a:ln>
          <a:effectLst/>
        </p:spPr>
        <p:txBody>
          <a:bodyPr wrap="none" anchor="ctr"/>
          <a:lstStyle/>
          <a:p>
            <a:endParaRPr lang="en-GB"/>
          </a:p>
        </p:txBody>
      </p:sp>
      <p:sp>
        <p:nvSpPr>
          <p:cNvPr id="112796" name="AutoShape 156"/>
          <p:cNvSpPr>
            <a:spLocks noChangeArrowheads="1"/>
          </p:cNvSpPr>
          <p:nvPr/>
        </p:nvSpPr>
        <p:spPr bwMode="auto">
          <a:xfrm>
            <a:off x="3086100" y="1881188"/>
            <a:ext cx="504825" cy="288925"/>
          </a:xfrm>
          <a:prstGeom prst="roundRect">
            <a:avLst>
              <a:gd name="adj" fmla="val 16667"/>
            </a:avLst>
          </a:prstGeom>
          <a:solidFill>
            <a:srgbClr val="FF0000"/>
          </a:solidFill>
          <a:ln w="12700">
            <a:solidFill>
              <a:schemeClr val="tx1"/>
            </a:solidFill>
            <a:round/>
            <a:headEnd/>
            <a:tailEnd/>
          </a:ln>
          <a:effectLst/>
        </p:spPr>
        <p:txBody>
          <a:bodyPr wrap="none" anchor="ctr"/>
          <a:lstStyle/>
          <a:p>
            <a:endParaRPr lang="en-GB"/>
          </a:p>
        </p:txBody>
      </p:sp>
      <p:sp>
        <p:nvSpPr>
          <p:cNvPr id="112797" name="Line 157"/>
          <p:cNvSpPr>
            <a:spLocks noChangeShapeType="1"/>
          </p:cNvSpPr>
          <p:nvPr/>
        </p:nvSpPr>
        <p:spPr bwMode="auto">
          <a:xfrm>
            <a:off x="2870200" y="1736725"/>
            <a:ext cx="215900" cy="144463"/>
          </a:xfrm>
          <a:prstGeom prst="line">
            <a:avLst/>
          </a:prstGeom>
          <a:noFill/>
          <a:ln w="9525">
            <a:solidFill>
              <a:schemeClr val="tx1"/>
            </a:solidFill>
            <a:round/>
            <a:headEnd/>
            <a:tailEnd/>
          </a:ln>
          <a:effectLst/>
        </p:spPr>
        <p:txBody>
          <a:bodyPr/>
          <a:lstStyle/>
          <a:p>
            <a:endParaRPr lang="en-GB"/>
          </a:p>
        </p:txBody>
      </p:sp>
      <p:sp>
        <p:nvSpPr>
          <p:cNvPr id="112798" name="Line 158"/>
          <p:cNvSpPr>
            <a:spLocks noChangeShapeType="1"/>
          </p:cNvSpPr>
          <p:nvPr/>
        </p:nvSpPr>
        <p:spPr bwMode="auto">
          <a:xfrm flipV="1">
            <a:off x="3589338" y="2168525"/>
            <a:ext cx="0" cy="287338"/>
          </a:xfrm>
          <a:prstGeom prst="line">
            <a:avLst/>
          </a:prstGeom>
          <a:noFill/>
          <a:ln w="9525">
            <a:solidFill>
              <a:schemeClr val="tx1"/>
            </a:solidFill>
            <a:round/>
            <a:headEnd/>
            <a:tailEnd/>
          </a:ln>
          <a:effectLst/>
        </p:spPr>
        <p:txBody>
          <a:bodyPr/>
          <a:lstStyle/>
          <a:p>
            <a:endParaRPr lang="en-GB"/>
          </a:p>
        </p:txBody>
      </p:sp>
      <p:sp>
        <p:nvSpPr>
          <p:cNvPr id="112799" name="Text Box 159"/>
          <p:cNvSpPr txBox="1">
            <a:spLocks noChangeArrowheads="1"/>
          </p:cNvSpPr>
          <p:nvPr/>
        </p:nvSpPr>
        <p:spPr bwMode="auto">
          <a:xfrm>
            <a:off x="3157538" y="2384425"/>
            <a:ext cx="387350" cy="244475"/>
          </a:xfrm>
          <a:prstGeom prst="rect">
            <a:avLst/>
          </a:prstGeom>
          <a:noFill/>
          <a:ln w="9525">
            <a:noFill/>
            <a:miter lim="800000"/>
            <a:headEnd/>
            <a:tailEnd/>
          </a:ln>
          <a:effectLst/>
        </p:spPr>
        <p:txBody>
          <a:bodyPr wrap="none">
            <a:spAutoFit/>
          </a:bodyPr>
          <a:lstStyle/>
          <a:p>
            <a:r>
              <a:rPr lang="ca-ES" sz="1000" b="1">
                <a:cs typeface="Arial" charset="0"/>
              </a:rPr>
              <a:t>Gal</a:t>
            </a:r>
            <a:endParaRPr lang="es-ES" sz="1000" b="1">
              <a:cs typeface="Arial" charset="0"/>
            </a:endParaRPr>
          </a:p>
        </p:txBody>
      </p:sp>
      <p:sp>
        <p:nvSpPr>
          <p:cNvPr id="112800" name="Text Box 160"/>
          <p:cNvSpPr txBox="1">
            <a:spLocks noChangeArrowheads="1"/>
          </p:cNvSpPr>
          <p:nvPr/>
        </p:nvSpPr>
        <p:spPr bwMode="auto">
          <a:xfrm>
            <a:off x="3157538" y="1881188"/>
            <a:ext cx="395287" cy="244475"/>
          </a:xfrm>
          <a:prstGeom prst="rect">
            <a:avLst/>
          </a:prstGeom>
          <a:noFill/>
          <a:ln w="9525">
            <a:noFill/>
            <a:miter lim="800000"/>
            <a:headEnd/>
            <a:tailEnd/>
          </a:ln>
          <a:effectLst/>
        </p:spPr>
        <p:txBody>
          <a:bodyPr wrap="none">
            <a:spAutoFit/>
          </a:bodyPr>
          <a:lstStyle/>
          <a:p>
            <a:r>
              <a:rPr lang="ca-ES" sz="1000" b="1">
                <a:cs typeface="Arial" charset="0"/>
              </a:rPr>
              <a:t>Glu</a:t>
            </a:r>
            <a:endParaRPr lang="es-ES" sz="1000" b="1">
              <a:cs typeface="Arial" charset="0"/>
            </a:endParaRPr>
          </a:p>
        </p:txBody>
      </p:sp>
      <p:sp>
        <p:nvSpPr>
          <p:cNvPr id="112801" name="Text Box 161"/>
          <p:cNvSpPr txBox="1">
            <a:spLocks noChangeArrowheads="1"/>
          </p:cNvSpPr>
          <p:nvPr/>
        </p:nvSpPr>
        <p:spPr bwMode="auto">
          <a:xfrm>
            <a:off x="2438400" y="1447800"/>
            <a:ext cx="466725" cy="244475"/>
          </a:xfrm>
          <a:prstGeom prst="rect">
            <a:avLst/>
          </a:prstGeom>
          <a:noFill/>
          <a:ln w="9525">
            <a:noFill/>
            <a:miter lim="800000"/>
            <a:headEnd/>
            <a:tailEnd/>
          </a:ln>
          <a:effectLst/>
        </p:spPr>
        <p:txBody>
          <a:bodyPr wrap="none">
            <a:spAutoFit/>
          </a:bodyPr>
          <a:lstStyle/>
          <a:p>
            <a:r>
              <a:rPr lang="ca-ES" sz="1000" b="1">
                <a:cs typeface="Arial" charset="0"/>
              </a:rPr>
              <a:t>NAG</a:t>
            </a:r>
            <a:endParaRPr lang="es-ES" sz="1000" b="1">
              <a:cs typeface="Arial" charset="0"/>
            </a:endParaRPr>
          </a:p>
        </p:txBody>
      </p:sp>
      <p:sp>
        <p:nvSpPr>
          <p:cNvPr id="112802" name="Text Box 162"/>
          <p:cNvSpPr txBox="1">
            <a:spLocks noChangeArrowheads="1"/>
          </p:cNvSpPr>
          <p:nvPr/>
        </p:nvSpPr>
        <p:spPr bwMode="auto">
          <a:xfrm>
            <a:off x="762000" y="1905000"/>
            <a:ext cx="1512888" cy="366713"/>
          </a:xfrm>
          <a:prstGeom prst="rect">
            <a:avLst/>
          </a:prstGeom>
          <a:noFill/>
          <a:ln w="9525">
            <a:noFill/>
            <a:miter lim="800000"/>
            <a:headEnd/>
            <a:tailEnd/>
          </a:ln>
          <a:effectLst/>
        </p:spPr>
        <p:txBody>
          <a:bodyPr>
            <a:spAutoFit/>
          </a:bodyPr>
          <a:lstStyle/>
          <a:p>
            <a:r>
              <a:rPr lang="ca-ES" b="1">
                <a:solidFill>
                  <a:srgbClr val="FF0000"/>
                </a:solidFill>
                <a:cs typeface="Arial" charset="0"/>
              </a:rPr>
              <a:t>D21 </a:t>
            </a:r>
            <a:r>
              <a:rPr lang="ca-ES" b="1" i="1">
                <a:solidFill>
                  <a:srgbClr val="FF0000"/>
                </a:solidFill>
                <a:cs typeface="Arial" charset="0"/>
              </a:rPr>
              <a:t>Ra</a:t>
            </a:r>
            <a:endParaRPr lang="es-ES" b="1" i="1">
              <a:solidFill>
                <a:srgbClr val="FF0000"/>
              </a:solidFill>
              <a:cs typeface="Arial" charset="0"/>
            </a:endParaRPr>
          </a:p>
        </p:txBody>
      </p:sp>
      <p:grpSp>
        <p:nvGrpSpPr>
          <p:cNvPr id="112672" name="Group 167"/>
          <p:cNvGrpSpPr>
            <a:grpSpLocks/>
          </p:cNvGrpSpPr>
          <p:nvPr/>
        </p:nvGrpSpPr>
        <p:grpSpPr bwMode="auto">
          <a:xfrm>
            <a:off x="3657600" y="3429000"/>
            <a:ext cx="268288" cy="244475"/>
            <a:chOff x="1519" y="2643"/>
            <a:chExt cx="169" cy="154"/>
          </a:xfrm>
        </p:grpSpPr>
        <p:sp>
          <p:nvSpPr>
            <p:cNvPr id="112808" name="Oval 168"/>
            <p:cNvSpPr>
              <a:spLocks noChangeArrowheads="1"/>
            </p:cNvSpPr>
            <p:nvPr/>
          </p:nvSpPr>
          <p:spPr bwMode="auto">
            <a:xfrm>
              <a:off x="1519" y="2659"/>
              <a:ext cx="136" cy="136"/>
            </a:xfrm>
            <a:prstGeom prst="ellipse">
              <a:avLst/>
            </a:prstGeom>
            <a:solidFill>
              <a:srgbClr val="FF0000"/>
            </a:solidFill>
            <a:ln w="9525">
              <a:solidFill>
                <a:schemeClr val="tx1"/>
              </a:solidFill>
              <a:round/>
              <a:headEnd/>
              <a:tailEnd/>
            </a:ln>
            <a:effectLst/>
          </p:spPr>
          <p:txBody>
            <a:bodyPr wrap="none" anchor="ctr"/>
            <a:lstStyle/>
            <a:p>
              <a:endParaRPr lang="en-GB"/>
            </a:p>
          </p:txBody>
        </p:sp>
        <p:sp>
          <p:nvSpPr>
            <p:cNvPr id="112809" name="Text Box 169"/>
            <p:cNvSpPr txBox="1">
              <a:spLocks noChangeArrowheads="1"/>
            </p:cNvSpPr>
            <p:nvPr/>
          </p:nvSpPr>
          <p:spPr bwMode="auto">
            <a:xfrm>
              <a:off x="1519" y="2643"/>
              <a:ext cx="169" cy="154"/>
            </a:xfrm>
            <a:prstGeom prst="rect">
              <a:avLst/>
            </a:prstGeom>
            <a:noFill/>
            <a:ln w="9525">
              <a:noFill/>
              <a:miter lim="800000"/>
              <a:headEnd/>
              <a:tailEnd/>
            </a:ln>
            <a:effectLst/>
          </p:spPr>
          <p:txBody>
            <a:bodyPr wrap="none">
              <a:spAutoFit/>
            </a:bodyPr>
            <a:lstStyle/>
            <a:p>
              <a:r>
                <a:rPr lang="es-ES" sz="1000">
                  <a:cs typeface="Arial" charset="0"/>
                </a:rPr>
                <a:t>P</a:t>
              </a:r>
            </a:p>
          </p:txBody>
        </p:sp>
      </p:grpSp>
      <p:grpSp>
        <p:nvGrpSpPr>
          <p:cNvPr id="112682" name="Group 170"/>
          <p:cNvGrpSpPr>
            <a:grpSpLocks/>
          </p:cNvGrpSpPr>
          <p:nvPr/>
        </p:nvGrpSpPr>
        <p:grpSpPr bwMode="auto">
          <a:xfrm>
            <a:off x="2895600" y="3886200"/>
            <a:ext cx="268288" cy="244475"/>
            <a:chOff x="1519" y="2643"/>
            <a:chExt cx="169" cy="154"/>
          </a:xfrm>
        </p:grpSpPr>
        <p:sp>
          <p:nvSpPr>
            <p:cNvPr id="112811" name="Oval 171"/>
            <p:cNvSpPr>
              <a:spLocks noChangeArrowheads="1"/>
            </p:cNvSpPr>
            <p:nvPr/>
          </p:nvSpPr>
          <p:spPr bwMode="auto">
            <a:xfrm>
              <a:off x="1519" y="2659"/>
              <a:ext cx="136" cy="136"/>
            </a:xfrm>
            <a:prstGeom prst="ellipse">
              <a:avLst/>
            </a:prstGeom>
            <a:solidFill>
              <a:srgbClr val="FF0000"/>
            </a:solidFill>
            <a:ln w="9525">
              <a:solidFill>
                <a:schemeClr val="tx1"/>
              </a:solidFill>
              <a:round/>
              <a:headEnd/>
              <a:tailEnd/>
            </a:ln>
            <a:effectLst/>
          </p:spPr>
          <p:txBody>
            <a:bodyPr wrap="none" anchor="ctr"/>
            <a:lstStyle/>
            <a:p>
              <a:endParaRPr lang="en-GB"/>
            </a:p>
          </p:txBody>
        </p:sp>
        <p:sp>
          <p:nvSpPr>
            <p:cNvPr id="112812" name="Text Box 172"/>
            <p:cNvSpPr txBox="1">
              <a:spLocks noChangeArrowheads="1"/>
            </p:cNvSpPr>
            <p:nvPr/>
          </p:nvSpPr>
          <p:spPr bwMode="auto">
            <a:xfrm>
              <a:off x="1519" y="2643"/>
              <a:ext cx="169" cy="154"/>
            </a:xfrm>
            <a:prstGeom prst="rect">
              <a:avLst/>
            </a:prstGeom>
            <a:noFill/>
            <a:ln w="9525">
              <a:noFill/>
              <a:miter lim="800000"/>
              <a:headEnd/>
              <a:tailEnd/>
            </a:ln>
            <a:effectLst/>
          </p:spPr>
          <p:txBody>
            <a:bodyPr wrap="none">
              <a:spAutoFit/>
            </a:bodyPr>
            <a:lstStyle/>
            <a:p>
              <a:r>
                <a:rPr lang="es-ES" sz="1000">
                  <a:cs typeface="Arial" charset="0"/>
                </a:rPr>
                <a:t>P</a:t>
              </a:r>
            </a:p>
          </p:txBody>
        </p:sp>
      </p:grpSp>
      <p:grpSp>
        <p:nvGrpSpPr>
          <p:cNvPr id="112692" name="Group 173"/>
          <p:cNvGrpSpPr>
            <a:grpSpLocks/>
          </p:cNvGrpSpPr>
          <p:nvPr/>
        </p:nvGrpSpPr>
        <p:grpSpPr bwMode="auto">
          <a:xfrm>
            <a:off x="2667000" y="3886200"/>
            <a:ext cx="268288" cy="244475"/>
            <a:chOff x="1519" y="2643"/>
            <a:chExt cx="169" cy="154"/>
          </a:xfrm>
        </p:grpSpPr>
        <p:sp>
          <p:nvSpPr>
            <p:cNvPr id="112814" name="Oval 174"/>
            <p:cNvSpPr>
              <a:spLocks noChangeArrowheads="1"/>
            </p:cNvSpPr>
            <p:nvPr/>
          </p:nvSpPr>
          <p:spPr bwMode="auto">
            <a:xfrm>
              <a:off x="1519" y="2659"/>
              <a:ext cx="136" cy="136"/>
            </a:xfrm>
            <a:prstGeom prst="ellipse">
              <a:avLst/>
            </a:prstGeom>
            <a:solidFill>
              <a:srgbClr val="FF0000"/>
            </a:solidFill>
            <a:ln w="9525">
              <a:solidFill>
                <a:schemeClr val="tx1"/>
              </a:solidFill>
              <a:round/>
              <a:headEnd/>
              <a:tailEnd/>
            </a:ln>
            <a:effectLst/>
          </p:spPr>
          <p:txBody>
            <a:bodyPr wrap="none" anchor="ctr"/>
            <a:lstStyle/>
            <a:p>
              <a:endParaRPr lang="en-GB"/>
            </a:p>
          </p:txBody>
        </p:sp>
        <p:sp>
          <p:nvSpPr>
            <p:cNvPr id="112815" name="Text Box 175"/>
            <p:cNvSpPr txBox="1">
              <a:spLocks noChangeArrowheads="1"/>
            </p:cNvSpPr>
            <p:nvPr/>
          </p:nvSpPr>
          <p:spPr bwMode="auto">
            <a:xfrm>
              <a:off x="1519" y="2643"/>
              <a:ext cx="169" cy="154"/>
            </a:xfrm>
            <a:prstGeom prst="rect">
              <a:avLst/>
            </a:prstGeom>
            <a:noFill/>
            <a:ln w="9525">
              <a:noFill/>
              <a:miter lim="800000"/>
              <a:headEnd/>
              <a:tailEnd/>
            </a:ln>
            <a:effectLst/>
          </p:spPr>
          <p:txBody>
            <a:bodyPr wrap="none">
              <a:spAutoFit/>
            </a:bodyPr>
            <a:lstStyle/>
            <a:p>
              <a:r>
                <a:rPr lang="es-ES" sz="1000">
                  <a:cs typeface="Arial" charset="0"/>
                </a:rPr>
                <a:t>P</a:t>
              </a:r>
            </a:p>
          </p:txBody>
        </p:sp>
      </p:grpSp>
      <p:sp>
        <p:nvSpPr>
          <p:cNvPr id="112882" name="Text Box 242"/>
          <p:cNvSpPr txBox="1">
            <a:spLocks noChangeArrowheads="1"/>
          </p:cNvSpPr>
          <p:nvPr/>
        </p:nvSpPr>
        <p:spPr bwMode="auto">
          <a:xfrm>
            <a:off x="467544" y="6093296"/>
            <a:ext cx="2673350" cy="366712"/>
          </a:xfrm>
          <a:prstGeom prst="rect">
            <a:avLst/>
          </a:prstGeom>
          <a:noFill/>
          <a:ln w="9525">
            <a:noFill/>
            <a:miter lim="800000"/>
            <a:headEnd/>
            <a:tailEnd/>
          </a:ln>
          <a:effectLst/>
        </p:spPr>
        <p:txBody>
          <a:bodyPr wrap="none">
            <a:spAutoFit/>
          </a:bodyPr>
          <a:lstStyle/>
          <a:p>
            <a:r>
              <a:rPr lang="es-ES" i="1" dirty="0" err="1">
                <a:solidFill>
                  <a:schemeClr val="tx2"/>
                </a:solidFill>
              </a:rPr>
              <a:t>E.coli</a:t>
            </a:r>
            <a:r>
              <a:rPr lang="es-ES" dirty="0">
                <a:solidFill>
                  <a:schemeClr val="tx2"/>
                </a:solidFill>
              </a:rPr>
              <a:t> k12 </a:t>
            </a:r>
            <a:r>
              <a:rPr lang="es-ES" dirty="0" err="1">
                <a:solidFill>
                  <a:schemeClr val="tx2"/>
                </a:solidFill>
              </a:rPr>
              <a:t>mutant</a:t>
            </a:r>
            <a:r>
              <a:rPr lang="es-ES" dirty="0">
                <a:solidFill>
                  <a:schemeClr val="tx2"/>
                </a:solidFill>
              </a:rPr>
              <a:t> </a:t>
            </a:r>
            <a:r>
              <a:rPr lang="es-ES" dirty="0" err="1">
                <a:solidFill>
                  <a:schemeClr val="tx2"/>
                </a:solidFill>
              </a:rPr>
              <a:t>strains</a:t>
            </a:r>
            <a:endParaRPr lang="es-ES" dirty="0">
              <a:solidFill>
                <a:schemeClr val="tx2"/>
              </a:solidFill>
            </a:endParaRPr>
          </a:p>
        </p:txBody>
      </p:sp>
      <p:sp>
        <p:nvSpPr>
          <p:cNvPr id="169" name="QuadreDeText 79"/>
          <p:cNvSpPr txBox="1">
            <a:spLocks noChangeArrowheads="1"/>
          </p:cNvSpPr>
          <p:nvPr/>
        </p:nvSpPr>
        <p:spPr bwMode="auto">
          <a:xfrm>
            <a:off x="395536" y="0"/>
            <a:ext cx="8568952" cy="1323439"/>
          </a:xfrm>
          <a:prstGeom prst="rect">
            <a:avLst/>
          </a:prstGeom>
          <a:noFill/>
          <a:ln w="9525">
            <a:noFill/>
            <a:miter lim="800000"/>
            <a:headEnd/>
            <a:tailEnd/>
          </a:ln>
        </p:spPr>
        <p:txBody>
          <a:bodyPr wrap="square">
            <a:spAutoFit/>
          </a:bodyPr>
          <a:lstStyle/>
          <a:p>
            <a:pPr algn="ctr"/>
            <a:r>
              <a:rPr lang="es-ES" sz="4000" dirty="0" err="1" smtClean="0"/>
              <a:t>Structural</a:t>
            </a:r>
            <a:r>
              <a:rPr lang="es-ES" sz="4000" dirty="0" smtClean="0"/>
              <a:t> </a:t>
            </a:r>
            <a:r>
              <a:rPr lang="es-ES" sz="4000" dirty="0" err="1" smtClean="0"/>
              <a:t>determinants</a:t>
            </a:r>
            <a:r>
              <a:rPr lang="es-ES" sz="4000" dirty="0" smtClean="0"/>
              <a:t> </a:t>
            </a:r>
            <a:r>
              <a:rPr lang="es-ES" sz="4000" dirty="0" err="1" smtClean="0"/>
              <a:t>for</a:t>
            </a:r>
            <a:r>
              <a:rPr lang="es-ES" sz="4000" dirty="0" smtClean="0"/>
              <a:t> </a:t>
            </a:r>
            <a:r>
              <a:rPr lang="es-ES" sz="4000" dirty="0" err="1" smtClean="0"/>
              <a:t>hRNase</a:t>
            </a:r>
            <a:r>
              <a:rPr lang="es-ES" sz="4000" dirty="0" smtClean="0"/>
              <a:t> 3 </a:t>
            </a:r>
            <a:r>
              <a:rPr lang="es-ES" sz="4000" dirty="0" err="1" smtClean="0"/>
              <a:t>binding</a:t>
            </a:r>
            <a:r>
              <a:rPr lang="es-ES" sz="4000" dirty="0" smtClean="0"/>
              <a:t> </a:t>
            </a:r>
            <a:r>
              <a:rPr lang="es-ES" sz="4000" dirty="0" err="1"/>
              <a:t>to</a:t>
            </a:r>
            <a:r>
              <a:rPr lang="es-ES" sz="4000" dirty="0"/>
              <a:t> </a:t>
            </a:r>
            <a:r>
              <a:rPr lang="es-ES" sz="4000" dirty="0" err="1" smtClean="0"/>
              <a:t>lipopolysaccharides</a:t>
            </a:r>
            <a:endParaRPr lang="es-ES" sz="4000" dirty="0"/>
          </a:p>
        </p:txBody>
      </p:sp>
      <p:sp>
        <p:nvSpPr>
          <p:cNvPr id="172" name="Contenidor de contingut 171"/>
          <p:cNvSpPr>
            <a:spLocks noGrp="1"/>
          </p:cNvSpPr>
          <p:nvPr>
            <p:ph sz="half" idx="1"/>
          </p:nvPr>
        </p:nvSpPr>
        <p:spPr/>
        <p:txBody>
          <a:bodyPr/>
          <a:lstStyle/>
          <a:p>
            <a:endParaRPr lang="en-GB" dirty="0"/>
          </a:p>
        </p:txBody>
      </p:sp>
      <p:sp>
        <p:nvSpPr>
          <p:cNvPr id="173" name="QuadreDeText 172"/>
          <p:cNvSpPr txBox="1"/>
          <p:nvPr/>
        </p:nvSpPr>
        <p:spPr>
          <a:xfrm>
            <a:off x="5629905" y="6300028"/>
            <a:ext cx="2254463" cy="369332"/>
          </a:xfrm>
          <a:prstGeom prst="rect">
            <a:avLst/>
          </a:prstGeom>
          <a:noFill/>
        </p:spPr>
        <p:txBody>
          <a:bodyPr wrap="none" rtlCol="0">
            <a:spAutoFit/>
          </a:bodyPr>
          <a:lstStyle/>
          <a:p>
            <a:r>
              <a:rPr lang="es-ES" dirty="0" smtClean="0"/>
              <a:t>Pulido et al. AAC 2012</a:t>
            </a:r>
            <a:endParaRPr lang="en-GB" dirty="0"/>
          </a:p>
        </p:txBody>
      </p:sp>
      <p:pic>
        <p:nvPicPr>
          <p:cNvPr id="28674" name="Picture 2"/>
          <p:cNvPicPr>
            <a:picLocks noChangeAspect="1" noChangeArrowheads="1"/>
          </p:cNvPicPr>
          <p:nvPr/>
        </p:nvPicPr>
        <p:blipFill>
          <a:blip r:embed="rId3" cstate="print"/>
          <a:srcRect/>
          <a:stretch>
            <a:fillRect/>
          </a:stretch>
        </p:blipFill>
        <p:spPr bwMode="auto">
          <a:xfrm>
            <a:off x="4229100" y="2331318"/>
            <a:ext cx="4914900" cy="2609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31" name="Picture 19"/>
          <p:cNvPicPr>
            <a:picLocks noChangeAspect="1" noChangeArrowheads="1"/>
          </p:cNvPicPr>
          <p:nvPr/>
        </p:nvPicPr>
        <p:blipFill>
          <a:blip r:embed="rId3" cstate="print"/>
          <a:srcRect/>
          <a:stretch>
            <a:fillRect/>
          </a:stretch>
        </p:blipFill>
        <p:spPr bwMode="auto">
          <a:xfrm>
            <a:off x="2286000" y="2133600"/>
            <a:ext cx="1600200" cy="1276350"/>
          </a:xfrm>
          <a:prstGeom prst="rect">
            <a:avLst/>
          </a:prstGeom>
          <a:noFill/>
        </p:spPr>
      </p:pic>
      <p:pic>
        <p:nvPicPr>
          <p:cNvPr id="13332" name="Picture 20" descr="imatge_poster"/>
          <p:cNvPicPr>
            <a:picLocks noChangeAspect="1" noChangeArrowheads="1"/>
          </p:cNvPicPr>
          <p:nvPr/>
        </p:nvPicPr>
        <p:blipFill>
          <a:blip r:embed="rId4" cstate="print">
            <a:lum bright="-44000" contrast="28000"/>
            <a:grayscl/>
          </a:blip>
          <a:srcRect l="25452" t="8905" r="24803"/>
          <a:stretch>
            <a:fillRect/>
          </a:stretch>
        </p:blipFill>
        <p:spPr bwMode="auto">
          <a:xfrm rot="239787">
            <a:off x="690563" y="1212850"/>
            <a:ext cx="407987" cy="452438"/>
          </a:xfrm>
          <a:prstGeom prst="rect">
            <a:avLst/>
          </a:prstGeom>
          <a:noFill/>
          <a:ln w="9525">
            <a:noFill/>
            <a:miter lim="800000"/>
            <a:headEnd/>
            <a:tailEnd/>
          </a:ln>
        </p:spPr>
      </p:pic>
      <p:pic>
        <p:nvPicPr>
          <p:cNvPr id="13333" name="Picture 21" descr="imatge_poster"/>
          <p:cNvPicPr>
            <a:picLocks noChangeAspect="1" noChangeArrowheads="1"/>
          </p:cNvPicPr>
          <p:nvPr/>
        </p:nvPicPr>
        <p:blipFill>
          <a:blip r:embed="rId4" cstate="print">
            <a:lum bright="-44000" contrast="28000"/>
            <a:grayscl/>
          </a:blip>
          <a:srcRect l="25452" t="8905" r="24803"/>
          <a:stretch>
            <a:fillRect/>
          </a:stretch>
        </p:blipFill>
        <p:spPr bwMode="auto">
          <a:xfrm rot="239787">
            <a:off x="919163" y="1060450"/>
            <a:ext cx="407987" cy="452438"/>
          </a:xfrm>
          <a:prstGeom prst="rect">
            <a:avLst/>
          </a:prstGeom>
          <a:noFill/>
          <a:ln w="9525">
            <a:noFill/>
            <a:miter lim="800000"/>
            <a:headEnd/>
            <a:tailEnd/>
          </a:ln>
        </p:spPr>
      </p:pic>
      <p:pic>
        <p:nvPicPr>
          <p:cNvPr id="13334" name="Picture 22" descr="imatge_poster"/>
          <p:cNvPicPr>
            <a:picLocks noChangeAspect="1" noChangeArrowheads="1"/>
          </p:cNvPicPr>
          <p:nvPr/>
        </p:nvPicPr>
        <p:blipFill>
          <a:blip r:embed="rId4" cstate="print">
            <a:lum bright="-44000" contrast="28000"/>
            <a:grayscl/>
          </a:blip>
          <a:srcRect l="25452" t="8905" r="24803"/>
          <a:stretch>
            <a:fillRect/>
          </a:stretch>
        </p:blipFill>
        <p:spPr bwMode="auto">
          <a:xfrm rot="239787">
            <a:off x="1223963" y="1746250"/>
            <a:ext cx="407987" cy="452438"/>
          </a:xfrm>
          <a:prstGeom prst="rect">
            <a:avLst/>
          </a:prstGeom>
          <a:noFill/>
          <a:ln w="9525">
            <a:noFill/>
            <a:miter lim="800000"/>
            <a:headEnd/>
            <a:tailEnd/>
          </a:ln>
        </p:spPr>
      </p:pic>
      <p:pic>
        <p:nvPicPr>
          <p:cNvPr id="13335" name="Picture 23" descr="imatge_poster"/>
          <p:cNvPicPr>
            <a:picLocks noChangeAspect="1" noChangeArrowheads="1"/>
          </p:cNvPicPr>
          <p:nvPr/>
        </p:nvPicPr>
        <p:blipFill>
          <a:blip r:embed="rId5" cstate="print">
            <a:lum bright="-44000" contrast="28000"/>
            <a:grayscl/>
          </a:blip>
          <a:srcRect l="25452" t="8905" r="24803"/>
          <a:stretch>
            <a:fillRect/>
          </a:stretch>
        </p:blipFill>
        <p:spPr bwMode="auto">
          <a:xfrm rot="239787">
            <a:off x="1452563" y="1058863"/>
            <a:ext cx="409575" cy="454025"/>
          </a:xfrm>
          <a:prstGeom prst="rect">
            <a:avLst/>
          </a:prstGeom>
          <a:noFill/>
          <a:ln w="9525">
            <a:noFill/>
            <a:miter lim="800000"/>
            <a:headEnd/>
            <a:tailEnd/>
          </a:ln>
        </p:spPr>
      </p:pic>
      <p:pic>
        <p:nvPicPr>
          <p:cNvPr id="13336" name="Picture 24" descr="imatge_poster"/>
          <p:cNvPicPr>
            <a:picLocks noChangeAspect="1" noChangeArrowheads="1"/>
          </p:cNvPicPr>
          <p:nvPr/>
        </p:nvPicPr>
        <p:blipFill>
          <a:blip r:embed="rId4" cstate="print">
            <a:lum bright="-44000" contrast="28000"/>
            <a:grayscl/>
          </a:blip>
          <a:srcRect l="25452" t="8905" r="24803"/>
          <a:stretch>
            <a:fillRect/>
          </a:stretch>
        </p:blipFill>
        <p:spPr bwMode="auto">
          <a:xfrm rot="239787">
            <a:off x="1452563" y="1365250"/>
            <a:ext cx="407987" cy="452438"/>
          </a:xfrm>
          <a:prstGeom prst="rect">
            <a:avLst/>
          </a:prstGeom>
          <a:noFill/>
          <a:ln w="9525">
            <a:noFill/>
            <a:miter lim="800000"/>
            <a:headEnd/>
            <a:tailEnd/>
          </a:ln>
        </p:spPr>
      </p:pic>
      <p:pic>
        <p:nvPicPr>
          <p:cNvPr id="13337" name="Picture 25" descr="imatge_poster"/>
          <p:cNvPicPr>
            <a:picLocks noChangeAspect="1" noChangeArrowheads="1"/>
          </p:cNvPicPr>
          <p:nvPr/>
        </p:nvPicPr>
        <p:blipFill>
          <a:blip r:embed="rId4" cstate="print">
            <a:lum bright="-44000" contrast="28000"/>
            <a:grayscl/>
          </a:blip>
          <a:srcRect l="25452" t="8905" r="24803"/>
          <a:stretch>
            <a:fillRect/>
          </a:stretch>
        </p:blipFill>
        <p:spPr bwMode="auto">
          <a:xfrm rot="239787">
            <a:off x="1219200" y="838200"/>
            <a:ext cx="407988" cy="452438"/>
          </a:xfrm>
          <a:prstGeom prst="rect">
            <a:avLst/>
          </a:prstGeom>
          <a:noFill/>
          <a:ln w="9525">
            <a:noFill/>
            <a:miter lim="800000"/>
            <a:headEnd/>
            <a:tailEnd/>
          </a:ln>
        </p:spPr>
      </p:pic>
      <p:pic>
        <p:nvPicPr>
          <p:cNvPr id="13338" name="Picture 26" descr="imatge_poster"/>
          <p:cNvPicPr>
            <a:picLocks noChangeAspect="1" noChangeArrowheads="1"/>
          </p:cNvPicPr>
          <p:nvPr/>
        </p:nvPicPr>
        <p:blipFill>
          <a:blip r:embed="rId4" cstate="print">
            <a:lum bright="-44000" contrast="28000"/>
            <a:grayscl/>
          </a:blip>
          <a:srcRect l="25452" t="8905" r="24803"/>
          <a:stretch>
            <a:fillRect/>
          </a:stretch>
        </p:blipFill>
        <p:spPr bwMode="auto">
          <a:xfrm rot="239787">
            <a:off x="1223963" y="1289050"/>
            <a:ext cx="407987" cy="452438"/>
          </a:xfrm>
          <a:prstGeom prst="rect">
            <a:avLst/>
          </a:prstGeom>
          <a:noFill/>
          <a:ln w="9525">
            <a:noFill/>
            <a:miter lim="800000"/>
            <a:headEnd/>
            <a:tailEnd/>
          </a:ln>
        </p:spPr>
      </p:pic>
      <p:pic>
        <p:nvPicPr>
          <p:cNvPr id="13339" name="Picture 27" descr="imatge_poster"/>
          <p:cNvPicPr>
            <a:picLocks noChangeAspect="1" noChangeArrowheads="1"/>
          </p:cNvPicPr>
          <p:nvPr/>
        </p:nvPicPr>
        <p:blipFill>
          <a:blip r:embed="rId4" cstate="print">
            <a:lum bright="-44000" contrast="28000"/>
            <a:grayscl/>
          </a:blip>
          <a:srcRect l="25452" t="8905" r="24803"/>
          <a:stretch>
            <a:fillRect/>
          </a:stretch>
        </p:blipFill>
        <p:spPr bwMode="auto">
          <a:xfrm rot="239787">
            <a:off x="919163" y="1441450"/>
            <a:ext cx="407987" cy="452438"/>
          </a:xfrm>
          <a:prstGeom prst="rect">
            <a:avLst/>
          </a:prstGeom>
          <a:noFill/>
          <a:ln w="9525">
            <a:noFill/>
            <a:miter lim="800000"/>
            <a:headEnd/>
            <a:tailEnd/>
          </a:ln>
        </p:spPr>
      </p:pic>
      <p:pic>
        <p:nvPicPr>
          <p:cNvPr id="13340" name="Picture 28" descr="imatge_poster"/>
          <p:cNvPicPr>
            <a:picLocks noChangeAspect="1" noChangeArrowheads="1"/>
          </p:cNvPicPr>
          <p:nvPr/>
        </p:nvPicPr>
        <p:blipFill>
          <a:blip r:embed="rId4" cstate="print">
            <a:lum bright="-44000" contrast="28000"/>
            <a:grayscl/>
          </a:blip>
          <a:srcRect l="25452" t="8905" r="24803"/>
          <a:stretch>
            <a:fillRect/>
          </a:stretch>
        </p:blipFill>
        <p:spPr bwMode="auto">
          <a:xfrm rot="239787">
            <a:off x="538163" y="1593850"/>
            <a:ext cx="407987" cy="452438"/>
          </a:xfrm>
          <a:prstGeom prst="rect">
            <a:avLst/>
          </a:prstGeom>
          <a:noFill/>
          <a:ln w="9525">
            <a:noFill/>
            <a:miter lim="800000"/>
            <a:headEnd/>
            <a:tailEnd/>
          </a:ln>
        </p:spPr>
      </p:pic>
      <p:pic>
        <p:nvPicPr>
          <p:cNvPr id="13341" name="Picture 29" descr="imatge_poster"/>
          <p:cNvPicPr>
            <a:picLocks noChangeAspect="1" noChangeArrowheads="1"/>
          </p:cNvPicPr>
          <p:nvPr/>
        </p:nvPicPr>
        <p:blipFill>
          <a:blip r:embed="rId4" cstate="print">
            <a:lum bright="-44000" contrast="28000"/>
            <a:grayscl/>
          </a:blip>
          <a:srcRect l="25452" t="8905" r="24803"/>
          <a:stretch>
            <a:fillRect/>
          </a:stretch>
        </p:blipFill>
        <p:spPr bwMode="auto">
          <a:xfrm rot="239787">
            <a:off x="995363" y="1822450"/>
            <a:ext cx="407987" cy="452438"/>
          </a:xfrm>
          <a:prstGeom prst="rect">
            <a:avLst/>
          </a:prstGeom>
          <a:noFill/>
          <a:ln w="9525">
            <a:noFill/>
            <a:miter lim="800000"/>
            <a:headEnd/>
            <a:tailEnd/>
          </a:ln>
        </p:spPr>
      </p:pic>
      <p:pic>
        <p:nvPicPr>
          <p:cNvPr id="13342" name="Picture 30" descr="imatge_poster"/>
          <p:cNvPicPr>
            <a:picLocks noChangeAspect="1" noChangeArrowheads="1"/>
          </p:cNvPicPr>
          <p:nvPr/>
        </p:nvPicPr>
        <p:blipFill>
          <a:blip r:embed="rId4" cstate="print">
            <a:lum bright="-44000" contrast="28000"/>
            <a:grayscl/>
          </a:blip>
          <a:srcRect l="25452" t="8905" r="24803"/>
          <a:stretch>
            <a:fillRect/>
          </a:stretch>
        </p:blipFill>
        <p:spPr bwMode="auto">
          <a:xfrm rot="239787">
            <a:off x="1300163" y="1822450"/>
            <a:ext cx="407987" cy="452438"/>
          </a:xfrm>
          <a:prstGeom prst="rect">
            <a:avLst/>
          </a:prstGeom>
          <a:noFill/>
          <a:ln w="9525">
            <a:noFill/>
            <a:miter lim="800000"/>
            <a:headEnd/>
            <a:tailEnd/>
          </a:ln>
        </p:spPr>
      </p:pic>
      <p:pic>
        <p:nvPicPr>
          <p:cNvPr id="13343" name="Picture 31" descr="imatge_poster"/>
          <p:cNvPicPr>
            <a:picLocks noChangeAspect="1" noChangeArrowheads="1"/>
          </p:cNvPicPr>
          <p:nvPr/>
        </p:nvPicPr>
        <p:blipFill>
          <a:blip r:embed="rId4" cstate="print">
            <a:lum bright="-44000" contrast="28000"/>
            <a:grayscl/>
          </a:blip>
          <a:srcRect l="25452" t="8905" r="24803"/>
          <a:stretch>
            <a:fillRect/>
          </a:stretch>
        </p:blipFill>
        <p:spPr bwMode="auto">
          <a:xfrm rot="239787">
            <a:off x="1604963" y="1593850"/>
            <a:ext cx="407987" cy="452438"/>
          </a:xfrm>
          <a:prstGeom prst="rect">
            <a:avLst/>
          </a:prstGeom>
          <a:noFill/>
          <a:ln w="9525">
            <a:noFill/>
            <a:miter lim="800000"/>
            <a:headEnd/>
            <a:tailEnd/>
          </a:ln>
        </p:spPr>
      </p:pic>
      <p:sp>
        <p:nvSpPr>
          <p:cNvPr id="13344" name="AutoShape 32"/>
          <p:cNvSpPr>
            <a:spLocks noChangeArrowheads="1"/>
          </p:cNvSpPr>
          <p:nvPr/>
        </p:nvSpPr>
        <p:spPr bwMode="auto">
          <a:xfrm>
            <a:off x="4191000" y="2667000"/>
            <a:ext cx="1143000" cy="228600"/>
          </a:xfrm>
          <a:prstGeom prst="rightArrow">
            <a:avLst>
              <a:gd name="adj1" fmla="val 50000"/>
              <a:gd name="adj2" fmla="val 125000"/>
            </a:avLst>
          </a:prstGeom>
          <a:solidFill>
            <a:schemeClr val="accent1"/>
          </a:solidFill>
          <a:ln w="9525">
            <a:solidFill>
              <a:schemeClr val="tx1"/>
            </a:solidFill>
            <a:miter lim="800000"/>
            <a:headEnd/>
            <a:tailEnd/>
          </a:ln>
          <a:effectLst/>
        </p:spPr>
        <p:txBody>
          <a:bodyPr wrap="none" anchor="ctr"/>
          <a:lstStyle/>
          <a:p>
            <a:endParaRPr lang="en-GB"/>
          </a:p>
        </p:txBody>
      </p:sp>
      <p:pic>
        <p:nvPicPr>
          <p:cNvPr id="13345" name="Picture 33"/>
          <p:cNvPicPr>
            <a:picLocks noChangeAspect="1" noChangeArrowheads="1"/>
          </p:cNvPicPr>
          <p:nvPr/>
        </p:nvPicPr>
        <p:blipFill>
          <a:blip r:embed="rId3" cstate="print"/>
          <a:srcRect r="80952"/>
          <a:stretch>
            <a:fillRect/>
          </a:stretch>
        </p:blipFill>
        <p:spPr bwMode="auto">
          <a:xfrm>
            <a:off x="2971800" y="4495800"/>
            <a:ext cx="304800" cy="1276350"/>
          </a:xfrm>
          <a:prstGeom prst="rect">
            <a:avLst/>
          </a:prstGeom>
          <a:noFill/>
        </p:spPr>
      </p:pic>
      <p:pic>
        <p:nvPicPr>
          <p:cNvPr id="13346" name="Picture 34"/>
          <p:cNvPicPr>
            <a:picLocks noChangeAspect="1" noChangeArrowheads="1"/>
          </p:cNvPicPr>
          <p:nvPr/>
        </p:nvPicPr>
        <p:blipFill>
          <a:blip r:embed="rId6" cstate="print"/>
          <a:srcRect r="81010"/>
          <a:stretch>
            <a:fillRect/>
          </a:stretch>
        </p:blipFill>
        <p:spPr bwMode="auto">
          <a:xfrm rot="20400000">
            <a:off x="2057400" y="4953000"/>
            <a:ext cx="303213" cy="1276350"/>
          </a:xfrm>
          <a:prstGeom prst="rect">
            <a:avLst/>
          </a:prstGeom>
          <a:noFill/>
        </p:spPr>
      </p:pic>
      <p:pic>
        <p:nvPicPr>
          <p:cNvPr id="13347" name="Picture 35"/>
          <p:cNvPicPr>
            <a:picLocks noChangeAspect="1" noChangeArrowheads="1"/>
          </p:cNvPicPr>
          <p:nvPr/>
        </p:nvPicPr>
        <p:blipFill>
          <a:blip r:embed="rId6" cstate="print"/>
          <a:srcRect r="81010"/>
          <a:stretch>
            <a:fillRect/>
          </a:stretch>
        </p:blipFill>
        <p:spPr bwMode="auto">
          <a:xfrm rot="300000">
            <a:off x="3581400" y="4495800"/>
            <a:ext cx="303213" cy="1276350"/>
          </a:xfrm>
          <a:prstGeom prst="rect">
            <a:avLst/>
          </a:prstGeom>
          <a:noFill/>
        </p:spPr>
      </p:pic>
      <p:pic>
        <p:nvPicPr>
          <p:cNvPr id="13348" name="Picture 36"/>
          <p:cNvPicPr>
            <a:picLocks noChangeAspect="1" noChangeArrowheads="1"/>
          </p:cNvPicPr>
          <p:nvPr/>
        </p:nvPicPr>
        <p:blipFill>
          <a:blip r:embed="rId6" cstate="print"/>
          <a:srcRect r="81010"/>
          <a:stretch>
            <a:fillRect/>
          </a:stretch>
        </p:blipFill>
        <p:spPr bwMode="auto">
          <a:xfrm rot="600000">
            <a:off x="4191000" y="4724400"/>
            <a:ext cx="303213" cy="1276350"/>
          </a:xfrm>
          <a:prstGeom prst="rect">
            <a:avLst/>
          </a:prstGeom>
          <a:noFill/>
        </p:spPr>
      </p:pic>
      <p:pic>
        <p:nvPicPr>
          <p:cNvPr id="13349" name="Picture 37"/>
          <p:cNvPicPr>
            <a:picLocks noChangeAspect="1" noChangeArrowheads="1"/>
          </p:cNvPicPr>
          <p:nvPr/>
        </p:nvPicPr>
        <p:blipFill>
          <a:blip r:embed="rId6" cstate="print"/>
          <a:srcRect r="81010"/>
          <a:stretch>
            <a:fillRect/>
          </a:stretch>
        </p:blipFill>
        <p:spPr bwMode="auto">
          <a:xfrm rot="1200000">
            <a:off x="4724400" y="5029200"/>
            <a:ext cx="303213" cy="1276350"/>
          </a:xfrm>
          <a:prstGeom prst="rect">
            <a:avLst/>
          </a:prstGeom>
          <a:noFill/>
        </p:spPr>
      </p:pic>
      <p:pic>
        <p:nvPicPr>
          <p:cNvPr id="13350" name="Picture 38" descr="imatge_poster"/>
          <p:cNvPicPr>
            <a:picLocks noChangeAspect="1" noChangeArrowheads="1"/>
          </p:cNvPicPr>
          <p:nvPr/>
        </p:nvPicPr>
        <p:blipFill>
          <a:blip r:embed="rId7" cstate="print">
            <a:lum bright="-44000" contrast="28000"/>
            <a:grayscl/>
          </a:blip>
          <a:srcRect l="24803" t="8905" r="25452"/>
          <a:stretch>
            <a:fillRect/>
          </a:stretch>
        </p:blipFill>
        <p:spPr bwMode="auto">
          <a:xfrm rot="239787">
            <a:off x="4495800" y="5486400"/>
            <a:ext cx="517525" cy="442913"/>
          </a:xfrm>
          <a:prstGeom prst="rect">
            <a:avLst/>
          </a:prstGeom>
          <a:noFill/>
          <a:ln w="9525">
            <a:noFill/>
            <a:miter lim="800000"/>
            <a:headEnd/>
            <a:tailEnd/>
          </a:ln>
        </p:spPr>
      </p:pic>
      <p:pic>
        <p:nvPicPr>
          <p:cNvPr id="13351" name="Picture 39" descr="imatge_poster"/>
          <p:cNvPicPr>
            <a:picLocks noChangeAspect="1" noChangeArrowheads="1"/>
          </p:cNvPicPr>
          <p:nvPr/>
        </p:nvPicPr>
        <p:blipFill>
          <a:blip r:embed="rId7" cstate="print">
            <a:lum bright="-44000" contrast="28000"/>
            <a:grayscl/>
          </a:blip>
          <a:srcRect l="24803" t="8905" r="25452"/>
          <a:stretch>
            <a:fillRect/>
          </a:stretch>
        </p:blipFill>
        <p:spPr bwMode="auto">
          <a:xfrm rot="239787">
            <a:off x="2819400" y="5105400"/>
            <a:ext cx="517525" cy="442913"/>
          </a:xfrm>
          <a:prstGeom prst="rect">
            <a:avLst/>
          </a:prstGeom>
          <a:noFill/>
          <a:ln w="9525">
            <a:noFill/>
            <a:miter lim="800000"/>
            <a:headEnd/>
            <a:tailEnd/>
          </a:ln>
        </p:spPr>
      </p:pic>
      <p:pic>
        <p:nvPicPr>
          <p:cNvPr id="13353" name="Picture 41" descr="imatge_poster"/>
          <p:cNvPicPr>
            <a:picLocks noChangeAspect="1" noChangeArrowheads="1"/>
          </p:cNvPicPr>
          <p:nvPr/>
        </p:nvPicPr>
        <p:blipFill>
          <a:blip r:embed="rId8" cstate="print">
            <a:lum bright="-44000" contrast="28000"/>
            <a:grayscl/>
          </a:blip>
          <a:srcRect l="25452" t="8905" r="24803"/>
          <a:stretch>
            <a:fillRect/>
          </a:stretch>
        </p:blipFill>
        <p:spPr bwMode="auto">
          <a:xfrm rot="239787">
            <a:off x="4038600" y="5181600"/>
            <a:ext cx="466725" cy="517525"/>
          </a:xfrm>
          <a:prstGeom prst="rect">
            <a:avLst/>
          </a:prstGeom>
          <a:noFill/>
          <a:ln w="9525">
            <a:noFill/>
            <a:miter lim="800000"/>
            <a:headEnd/>
            <a:tailEnd/>
          </a:ln>
        </p:spPr>
      </p:pic>
      <p:pic>
        <p:nvPicPr>
          <p:cNvPr id="13356" name="Picture 44" descr="imatge_poster"/>
          <p:cNvPicPr>
            <a:picLocks noChangeAspect="1" noChangeArrowheads="1"/>
          </p:cNvPicPr>
          <p:nvPr/>
        </p:nvPicPr>
        <p:blipFill>
          <a:blip r:embed="rId8" cstate="print">
            <a:lum bright="-44000" contrast="28000"/>
            <a:grayscl/>
          </a:blip>
          <a:srcRect l="25452" t="8905" r="24803"/>
          <a:stretch>
            <a:fillRect/>
          </a:stretch>
        </p:blipFill>
        <p:spPr bwMode="auto">
          <a:xfrm rot="239787">
            <a:off x="3429000" y="5410200"/>
            <a:ext cx="466725" cy="517525"/>
          </a:xfrm>
          <a:prstGeom prst="rect">
            <a:avLst/>
          </a:prstGeom>
          <a:noFill/>
          <a:ln w="9525">
            <a:noFill/>
            <a:miter lim="800000"/>
            <a:headEnd/>
            <a:tailEnd/>
          </a:ln>
        </p:spPr>
      </p:pic>
      <p:pic>
        <p:nvPicPr>
          <p:cNvPr id="13357" name="Picture 45" descr="imatge_poster"/>
          <p:cNvPicPr>
            <a:picLocks noChangeAspect="1" noChangeArrowheads="1"/>
          </p:cNvPicPr>
          <p:nvPr/>
        </p:nvPicPr>
        <p:blipFill>
          <a:blip r:embed="rId7" cstate="print">
            <a:lum bright="-44000" contrast="28000"/>
            <a:grayscl/>
          </a:blip>
          <a:srcRect l="24803" t="8905" r="25452"/>
          <a:stretch>
            <a:fillRect/>
          </a:stretch>
        </p:blipFill>
        <p:spPr bwMode="auto">
          <a:xfrm rot="239787">
            <a:off x="4648200" y="5943600"/>
            <a:ext cx="517525" cy="442913"/>
          </a:xfrm>
          <a:prstGeom prst="rect">
            <a:avLst/>
          </a:prstGeom>
          <a:noFill/>
          <a:ln w="9525">
            <a:noFill/>
            <a:miter lim="800000"/>
            <a:headEnd/>
            <a:tailEnd/>
          </a:ln>
        </p:spPr>
      </p:pic>
      <p:pic>
        <p:nvPicPr>
          <p:cNvPr id="13358" name="Picture 46" descr="imatge_poster"/>
          <p:cNvPicPr>
            <a:picLocks noChangeAspect="1" noChangeArrowheads="1"/>
          </p:cNvPicPr>
          <p:nvPr/>
        </p:nvPicPr>
        <p:blipFill>
          <a:blip r:embed="rId8" cstate="print">
            <a:lum bright="-44000" contrast="28000"/>
            <a:grayscl/>
          </a:blip>
          <a:srcRect l="25452" t="8905" r="24803"/>
          <a:stretch>
            <a:fillRect/>
          </a:stretch>
        </p:blipFill>
        <p:spPr bwMode="auto">
          <a:xfrm rot="239787">
            <a:off x="2819400" y="5638800"/>
            <a:ext cx="466725" cy="517525"/>
          </a:xfrm>
          <a:prstGeom prst="rect">
            <a:avLst/>
          </a:prstGeom>
          <a:noFill/>
          <a:ln w="9525">
            <a:noFill/>
            <a:miter lim="800000"/>
            <a:headEnd/>
            <a:tailEnd/>
          </a:ln>
        </p:spPr>
      </p:pic>
      <p:pic>
        <p:nvPicPr>
          <p:cNvPr id="13360" name="Picture 48" descr="imatge_poster"/>
          <p:cNvPicPr>
            <a:picLocks noChangeAspect="1" noChangeArrowheads="1"/>
          </p:cNvPicPr>
          <p:nvPr/>
        </p:nvPicPr>
        <p:blipFill>
          <a:blip r:embed="rId8" cstate="print">
            <a:lum bright="-44000" contrast="28000"/>
            <a:grayscl/>
          </a:blip>
          <a:srcRect l="25452" t="8905" r="24803"/>
          <a:stretch>
            <a:fillRect/>
          </a:stretch>
        </p:blipFill>
        <p:spPr bwMode="auto">
          <a:xfrm rot="239787">
            <a:off x="2971800" y="5257800"/>
            <a:ext cx="466725" cy="517525"/>
          </a:xfrm>
          <a:prstGeom prst="rect">
            <a:avLst/>
          </a:prstGeom>
          <a:noFill/>
          <a:ln w="9525">
            <a:noFill/>
            <a:miter lim="800000"/>
            <a:headEnd/>
            <a:tailEnd/>
          </a:ln>
        </p:spPr>
      </p:pic>
      <p:pic>
        <p:nvPicPr>
          <p:cNvPr id="13361" name="Picture 49" descr="imatge_poster"/>
          <p:cNvPicPr>
            <a:picLocks noChangeAspect="1" noChangeArrowheads="1"/>
          </p:cNvPicPr>
          <p:nvPr/>
        </p:nvPicPr>
        <p:blipFill>
          <a:blip r:embed="rId8" cstate="print">
            <a:lum bright="-44000" contrast="28000"/>
            <a:grayscl/>
          </a:blip>
          <a:srcRect l="25452" t="8905" r="24803"/>
          <a:stretch>
            <a:fillRect/>
          </a:stretch>
        </p:blipFill>
        <p:spPr bwMode="auto">
          <a:xfrm rot="239787">
            <a:off x="2667000" y="5410200"/>
            <a:ext cx="466725" cy="517525"/>
          </a:xfrm>
          <a:prstGeom prst="rect">
            <a:avLst/>
          </a:prstGeom>
          <a:noFill/>
          <a:ln w="9525">
            <a:noFill/>
            <a:miter lim="800000"/>
            <a:headEnd/>
            <a:tailEnd/>
          </a:ln>
        </p:spPr>
      </p:pic>
      <p:pic>
        <p:nvPicPr>
          <p:cNvPr id="13362" name="Picture 50" descr="imatge_poster"/>
          <p:cNvPicPr>
            <a:picLocks noChangeAspect="1" noChangeArrowheads="1"/>
          </p:cNvPicPr>
          <p:nvPr/>
        </p:nvPicPr>
        <p:blipFill>
          <a:blip r:embed="rId7" cstate="print">
            <a:lum bright="-44000" contrast="28000"/>
            <a:grayscl/>
          </a:blip>
          <a:srcRect l="24803" t="8905" r="25452"/>
          <a:stretch>
            <a:fillRect/>
          </a:stretch>
        </p:blipFill>
        <p:spPr bwMode="auto">
          <a:xfrm rot="239787">
            <a:off x="3962400" y="5562600"/>
            <a:ext cx="517525" cy="442913"/>
          </a:xfrm>
          <a:prstGeom prst="rect">
            <a:avLst/>
          </a:prstGeom>
          <a:noFill/>
          <a:ln w="9525">
            <a:noFill/>
            <a:miter lim="800000"/>
            <a:headEnd/>
            <a:tailEnd/>
          </a:ln>
        </p:spPr>
      </p:pic>
      <p:pic>
        <p:nvPicPr>
          <p:cNvPr id="13363" name="Picture 51" descr="imatge_poster"/>
          <p:cNvPicPr>
            <a:picLocks noChangeAspect="1" noChangeArrowheads="1"/>
          </p:cNvPicPr>
          <p:nvPr/>
        </p:nvPicPr>
        <p:blipFill>
          <a:blip r:embed="rId8" cstate="print">
            <a:lum bright="-44000" contrast="28000"/>
            <a:grayscl/>
          </a:blip>
          <a:srcRect l="25452" t="8905" r="24803"/>
          <a:stretch>
            <a:fillRect/>
          </a:stretch>
        </p:blipFill>
        <p:spPr bwMode="auto">
          <a:xfrm rot="239787">
            <a:off x="2133600" y="5791200"/>
            <a:ext cx="466725" cy="517525"/>
          </a:xfrm>
          <a:prstGeom prst="rect">
            <a:avLst/>
          </a:prstGeom>
          <a:noFill/>
          <a:ln w="9525">
            <a:noFill/>
            <a:miter lim="800000"/>
            <a:headEnd/>
            <a:tailEnd/>
          </a:ln>
        </p:spPr>
      </p:pic>
      <p:pic>
        <p:nvPicPr>
          <p:cNvPr id="13364" name="Picture 52" descr="imatge_poster"/>
          <p:cNvPicPr>
            <a:picLocks noChangeAspect="1" noChangeArrowheads="1"/>
          </p:cNvPicPr>
          <p:nvPr/>
        </p:nvPicPr>
        <p:blipFill>
          <a:blip r:embed="rId8" cstate="print">
            <a:lum bright="-44000" contrast="28000"/>
            <a:grayscl/>
          </a:blip>
          <a:srcRect l="25452" t="8905" r="24803"/>
          <a:stretch>
            <a:fillRect/>
          </a:stretch>
        </p:blipFill>
        <p:spPr bwMode="auto">
          <a:xfrm rot="239787">
            <a:off x="1981200" y="5791200"/>
            <a:ext cx="466725" cy="517525"/>
          </a:xfrm>
          <a:prstGeom prst="rect">
            <a:avLst/>
          </a:prstGeom>
          <a:noFill/>
          <a:ln w="9525">
            <a:noFill/>
            <a:miter lim="800000"/>
            <a:headEnd/>
            <a:tailEnd/>
          </a:ln>
        </p:spPr>
      </p:pic>
      <p:pic>
        <p:nvPicPr>
          <p:cNvPr id="13365" name="Picture 53" descr="imatge_poster"/>
          <p:cNvPicPr>
            <a:picLocks noChangeAspect="1" noChangeArrowheads="1"/>
          </p:cNvPicPr>
          <p:nvPr/>
        </p:nvPicPr>
        <p:blipFill>
          <a:blip r:embed="rId8" cstate="print">
            <a:lum bright="-44000" contrast="28000"/>
            <a:grayscl/>
          </a:blip>
          <a:srcRect l="25452" t="8905" r="24803"/>
          <a:stretch>
            <a:fillRect/>
          </a:stretch>
        </p:blipFill>
        <p:spPr bwMode="auto">
          <a:xfrm rot="239787">
            <a:off x="1981200" y="5486400"/>
            <a:ext cx="466725" cy="517525"/>
          </a:xfrm>
          <a:prstGeom prst="rect">
            <a:avLst/>
          </a:prstGeom>
          <a:noFill/>
          <a:ln w="9525">
            <a:noFill/>
            <a:miter lim="800000"/>
            <a:headEnd/>
            <a:tailEnd/>
          </a:ln>
        </p:spPr>
      </p:pic>
      <p:pic>
        <p:nvPicPr>
          <p:cNvPr id="13366" name="Picture 54" descr="imatge_poster"/>
          <p:cNvPicPr>
            <a:picLocks noChangeAspect="1" noChangeArrowheads="1"/>
          </p:cNvPicPr>
          <p:nvPr/>
        </p:nvPicPr>
        <p:blipFill>
          <a:blip r:embed="rId8" cstate="print">
            <a:lum bright="-44000" contrast="28000"/>
            <a:grayscl/>
          </a:blip>
          <a:srcRect l="25452" t="8905" r="24803"/>
          <a:stretch>
            <a:fillRect/>
          </a:stretch>
        </p:blipFill>
        <p:spPr bwMode="auto">
          <a:xfrm rot="239787">
            <a:off x="3429000" y="5029200"/>
            <a:ext cx="466725" cy="517525"/>
          </a:xfrm>
          <a:prstGeom prst="rect">
            <a:avLst/>
          </a:prstGeom>
          <a:noFill/>
          <a:ln w="9525">
            <a:noFill/>
            <a:miter lim="800000"/>
            <a:headEnd/>
            <a:tailEnd/>
          </a:ln>
        </p:spPr>
      </p:pic>
      <p:sp>
        <p:nvSpPr>
          <p:cNvPr id="13367" name="Oval 55"/>
          <p:cNvSpPr>
            <a:spLocks noChangeArrowheads="1"/>
          </p:cNvSpPr>
          <p:nvPr/>
        </p:nvSpPr>
        <p:spPr bwMode="auto">
          <a:xfrm rot="3600000">
            <a:off x="6019800" y="2133600"/>
            <a:ext cx="228600" cy="533400"/>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3368" name="Oval 56"/>
          <p:cNvSpPr>
            <a:spLocks noChangeArrowheads="1"/>
          </p:cNvSpPr>
          <p:nvPr/>
        </p:nvSpPr>
        <p:spPr bwMode="auto">
          <a:xfrm>
            <a:off x="5943600" y="2590800"/>
            <a:ext cx="228600" cy="533400"/>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3369" name="Oval 57"/>
          <p:cNvSpPr>
            <a:spLocks noChangeArrowheads="1"/>
          </p:cNvSpPr>
          <p:nvPr/>
        </p:nvSpPr>
        <p:spPr bwMode="auto">
          <a:xfrm>
            <a:off x="6400800" y="2667000"/>
            <a:ext cx="228600" cy="533400"/>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3370" name="Oval 58"/>
          <p:cNvSpPr>
            <a:spLocks noChangeArrowheads="1"/>
          </p:cNvSpPr>
          <p:nvPr/>
        </p:nvSpPr>
        <p:spPr bwMode="auto">
          <a:xfrm>
            <a:off x="6553200" y="2286000"/>
            <a:ext cx="228600" cy="533400"/>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3371" name="Oval 59"/>
          <p:cNvSpPr>
            <a:spLocks noChangeArrowheads="1"/>
          </p:cNvSpPr>
          <p:nvPr/>
        </p:nvSpPr>
        <p:spPr bwMode="auto">
          <a:xfrm rot="15300000">
            <a:off x="5943600" y="2971800"/>
            <a:ext cx="228600" cy="533400"/>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3372" name="Oval 60"/>
          <p:cNvSpPr>
            <a:spLocks noChangeArrowheads="1"/>
          </p:cNvSpPr>
          <p:nvPr/>
        </p:nvSpPr>
        <p:spPr bwMode="auto">
          <a:xfrm rot="20400000">
            <a:off x="6172200" y="2667000"/>
            <a:ext cx="228600" cy="533400"/>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3373" name="Oval 61"/>
          <p:cNvSpPr>
            <a:spLocks noChangeArrowheads="1"/>
          </p:cNvSpPr>
          <p:nvPr/>
        </p:nvSpPr>
        <p:spPr bwMode="auto">
          <a:xfrm rot="900000">
            <a:off x="6629400" y="2667000"/>
            <a:ext cx="228600" cy="533400"/>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3374" name="Oval 62"/>
          <p:cNvSpPr>
            <a:spLocks noChangeArrowheads="1"/>
          </p:cNvSpPr>
          <p:nvPr/>
        </p:nvSpPr>
        <p:spPr bwMode="auto">
          <a:xfrm rot="5400000">
            <a:off x="6248400" y="2362200"/>
            <a:ext cx="228600" cy="533400"/>
          </a:xfrm>
          <a:prstGeom prst="ellipse">
            <a:avLst/>
          </a:prstGeom>
          <a:solidFill>
            <a:schemeClr val="accent1"/>
          </a:solidFill>
          <a:ln w="9525">
            <a:solidFill>
              <a:schemeClr val="tx1"/>
            </a:solidFill>
            <a:round/>
            <a:headEnd/>
            <a:tailEnd/>
          </a:ln>
          <a:effectLst/>
        </p:spPr>
        <p:txBody>
          <a:bodyPr wrap="none" anchor="ctr"/>
          <a:lstStyle/>
          <a:p>
            <a:endParaRPr lang="en-GB"/>
          </a:p>
        </p:txBody>
      </p:sp>
      <p:sp>
        <p:nvSpPr>
          <p:cNvPr id="13375" name="Freeform 63"/>
          <p:cNvSpPr>
            <a:spLocks/>
          </p:cNvSpPr>
          <p:nvPr/>
        </p:nvSpPr>
        <p:spPr bwMode="auto">
          <a:xfrm>
            <a:off x="5867400" y="2133600"/>
            <a:ext cx="176213" cy="195263"/>
          </a:xfrm>
          <a:custGeom>
            <a:avLst/>
            <a:gdLst/>
            <a:ahLst/>
            <a:cxnLst>
              <a:cxn ang="0">
                <a:pos x="81" y="81"/>
              </a:cxn>
              <a:cxn ang="0">
                <a:pos x="63" y="54"/>
              </a:cxn>
              <a:cxn ang="0">
                <a:pos x="36" y="36"/>
              </a:cxn>
              <a:cxn ang="0">
                <a:pos x="27" y="9"/>
              </a:cxn>
              <a:cxn ang="0">
                <a:pos x="0" y="0"/>
              </a:cxn>
            </a:cxnLst>
            <a:rect l="0" t="0" r="r" b="b"/>
            <a:pathLst>
              <a:path w="81" h="81">
                <a:moveTo>
                  <a:pt x="81" y="81"/>
                </a:moveTo>
                <a:cubicBezTo>
                  <a:pt x="75" y="72"/>
                  <a:pt x="71" y="62"/>
                  <a:pt x="63" y="54"/>
                </a:cubicBezTo>
                <a:cubicBezTo>
                  <a:pt x="55" y="46"/>
                  <a:pt x="43" y="44"/>
                  <a:pt x="36" y="36"/>
                </a:cubicBezTo>
                <a:cubicBezTo>
                  <a:pt x="30" y="29"/>
                  <a:pt x="34" y="16"/>
                  <a:pt x="27" y="9"/>
                </a:cubicBezTo>
                <a:cubicBezTo>
                  <a:pt x="20" y="2"/>
                  <a:pt x="0" y="0"/>
                  <a:pt x="0" y="0"/>
                </a:cubicBezTo>
              </a:path>
            </a:pathLst>
          </a:custGeom>
          <a:noFill/>
          <a:ln w="9525">
            <a:solidFill>
              <a:schemeClr val="tx1"/>
            </a:solidFill>
            <a:round/>
            <a:headEnd/>
            <a:tailEnd/>
          </a:ln>
          <a:effectLst/>
        </p:spPr>
        <p:txBody>
          <a:bodyPr/>
          <a:lstStyle/>
          <a:p>
            <a:endParaRPr lang="en-GB"/>
          </a:p>
        </p:txBody>
      </p:sp>
      <p:sp>
        <p:nvSpPr>
          <p:cNvPr id="13376" name="Freeform 64"/>
          <p:cNvSpPr>
            <a:spLocks/>
          </p:cNvSpPr>
          <p:nvPr/>
        </p:nvSpPr>
        <p:spPr bwMode="auto">
          <a:xfrm>
            <a:off x="6172200" y="2286000"/>
            <a:ext cx="176213" cy="195263"/>
          </a:xfrm>
          <a:custGeom>
            <a:avLst/>
            <a:gdLst/>
            <a:ahLst/>
            <a:cxnLst>
              <a:cxn ang="0">
                <a:pos x="81" y="81"/>
              </a:cxn>
              <a:cxn ang="0">
                <a:pos x="63" y="54"/>
              </a:cxn>
              <a:cxn ang="0">
                <a:pos x="36" y="36"/>
              </a:cxn>
              <a:cxn ang="0">
                <a:pos x="27" y="9"/>
              </a:cxn>
              <a:cxn ang="0">
                <a:pos x="0" y="0"/>
              </a:cxn>
            </a:cxnLst>
            <a:rect l="0" t="0" r="r" b="b"/>
            <a:pathLst>
              <a:path w="81" h="81">
                <a:moveTo>
                  <a:pt x="81" y="81"/>
                </a:moveTo>
                <a:cubicBezTo>
                  <a:pt x="75" y="72"/>
                  <a:pt x="71" y="62"/>
                  <a:pt x="63" y="54"/>
                </a:cubicBezTo>
                <a:cubicBezTo>
                  <a:pt x="55" y="46"/>
                  <a:pt x="43" y="44"/>
                  <a:pt x="36" y="36"/>
                </a:cubicBezTo>
                <a:cubicBezTo>
                  <a:pt x="30" y="29"/>
                  <a:pt x="34" y="16"/>
                  <a:pt x="27" y="9"/>
                </a:cubicBezTo>
                <a:cubicBezTo>
                  <a:pt x="20" y="2"/>
                  <a:pt x="0" y="0"/>
                  <a:pt x="0" y="0"/>
                </a:cubicBezTo>
              </a:path>
            </a:pathLst>
          </a:custGeom>
          <a:noFill/>
          <a:ln w="9525">
            <a:solidFill>
              <a:schemeClr val="tx1"/>
            </a:solidFill>
            <a:round/>
            <a:headEnd/>
            <a:tailEnd/>
          </a:ln>
          <a:effectLst/>
        </p:spPr>
        <p:txBody>
          <a:bodyPr/>
          <a:lstStyle/>
          <a:p>
            <a:endParaRPr lang="en-GB"/>
          </a:p>
        </p:txBody>
      </p:sp>
      <p:sp>
        <p:nvSpPr>
          <p:cNvPr id="13377" name="Freeform 65"/>
          <p:cNvSpPr>
            <a:spLocks/>
          </p:cNvSpPr>
          <p:nvPr/>
        </p:nvSpPr>
        <p:spPr bwMode="auto">
          <a:xfrm>
            <a:off x="6781800" y="2514600"/>
            <a:ext cx="176213" cy="195263"/>
          </a:xfrm>
          <a:custGeom>
            <a:avLst/>
            <a:gdLst/>
            <a:ahLst/>
            <a:cxnLst>
              <a:cxn ang="0">
                <a:pos x="81" y="81"/>
              </a:cxn>
              <a:cxn ang="0">
                <a:pos x="63" y="54"/>
              </a:cxn>
              <a:cxn ang="0">
                <a:pos x="36" y="36"/>
              </a:cxn>
              <a:cxn ang="0">
                <a:pos x="27" y="9"/>
              </a:cxn>
              <a:cxn ang="0">
                <a:pos x="0" y="0"/>
              </a:cxn>
            </a:cxnLst>
            <a:rect l="0" t="0" r="r" b="b"/>
            <a:pathLst>
              <a:path w="81" h="81">
                <a:moveTo>
                  <a:pt x="81" y="81"/>
                </a:moveTo>
                <a:cubicBezTo>
                  <a:pt x="75" y="72"/>
                  <a:pt x="71" y="62"/>
                  <a:pt x="63" y="54"/>
                </a:cubicBezTo>
                <a:cubicBezTo>
                  <a:pt x="55" y="46"/>
                  <a:pt x="43" y="44"/>
                  <a:pt x="36" y="36"/>
                </a:cubicBezTo>
                <a:cubicBezTo>
                  <a:pt x="30" y="29"/>
                  <a:pt x="34" y="16"/>
                  <a:pt x="27" y="9"/>
                </a:cubicBezTo>
                <a:cubicBezTo>
                  <a:pt x="20" y="2"/>
                  <a:pt x="0" y="0"/>
                  <a:pt x="0" y="0"/>
                </a:cubicBezTo>
              </a:path>
            </a:pathLst>
          </a:custGeom>
          <a:noFill/>
          <a:ln w="9525">
            <a:solidFill>
              <a:schemeClr val="tx1"/>
            </a:solidFill>
            <a:round/>
            <a:headEnd/>
            <a:tailEnd/>
          </a:ln>
          <a:effectLst/>
        </p:spPr>
        <p:txBody>
          <a:bodyPr/>
          <a:lstStyle/>
          <a:p>
            <a:endParaRPr lang="en-GB"/>
          </a:p>
        </p:txBody>
      </p:sp>
      <p:sp>
        <p:nvSpPr>
          <p:cNvPr id="13378" name="Freeform 66"/>
          <p:cNvSpPr>
            <a:spLocks/>
          </p:cNvSpPr>
          <p:nvPr/>
        </p:nvSpPr>
        <p:spPr bwMode="auto">
          <a:xfrm>
            <a:off x="6629400" y="2590800"/>
            <a:ext cx="176213" cy="195263"/>
          </a:xfrm>
          <a:custGeom>
            <a:avLst/>
            <a:gdLst/>
            <a:ahLst/>
            <a:cxnLst>
              <a:cxn ang="0">
                <a:pos x="81" y="81"/>
              </a:cxn>
              <a:cxn ang="0">
                <a:pos x="63" y="54"/>
              </a:cxn>
              <a:cxn ang="0">
                <a:pos x="36" y="36"/>
              </a:cxn>
              <a:cxn ang="0">
                <a:pos x="27" y="9"/>
              </a:cxn>
              <a:cxn ang="0">
                <a:pos x="0" y="0"/>
              </a:cxn>
            </a:cxnLst>
            <a:rect l="0" t="0" r="r" b="b"/>
            <a:pathLst>
              <a:path w="81" h="81">
                <a:moveTo>
                  <a:pt x="81" y="81"/>
                </a:moveTo>
                <a:cubicBezTo>
                  <a:pt x="75" y="72"/>
                  <a:pt x="71" y="62"/>
                  <a:pt x="63" y="54"/>
                </a:cubicBezTo>
                <a:cubicBezTo>
                  <a:pt x="55" y="46"/>
                  <a:pt x="43" y="44"/>
                  <a:pt x="36" y="36"/>
                </a:cubicBezTo>
                <a:cubicBezTo>
                  <a:pt x="30" y="29"/>
                  <a:pt x="34" y="16"/>
                  <a:pt x="27" y="9"/>
                </a:cubicBezTo>
                <a:cubicBezTo>
                  <a:pt x="20" y="2"/>
                  <a:pt x="0" y="0"/>
                  <a:pt x="0" y="0"/>
                </a:cubicBezTo>
              </a:path>
            </a:pathLst>
          </a:custGeom>
          <a:noFill/>
          <a:ln w="9525">
            <a:solidFill>
              <a:schemeClr val="tx1"/>
            </a:solidFill>
            <a:round/>
            <a:headEnd/>
            <a:tailEnd/>
          </a:ln>
          <a:effectLst/>
        </p:spPr>
        <p:txBody>
          <a:bodyPr/>
          <a:lstStyle/>
          <a:p>
            <a:endParaRPr lang="en-GB"/>
          </a:p>
        </p:txBody>
      </p:sp>
      <p:sp>
        <p:nvSpPr>
          <p:cNvPr id="13379" name="Freeform 67"/>
          <p:cNvSpPr>
            <a:spLocks/>
          </p:cNvSpPr>
          <p:nvPr/>
        </p:nvSpPr>
        <p:spPr bwMode="auto">
          <a:xfrm>
            <a:off x="6705600" y="3200400"/>
            <a:ext cx="176213" cy="195263"/>
          </a:xfrm>
          <a:custGeom>
            <a:avLst/>
            <a:gdLst/>
            <a:ahLst/>
            <a:cxnLst>
              <a:cxn ang="0">
                <a:pos x="81" y="81"/>
              </a:cxn>
              <a:cxn ang="0">
                <a:pos x="63" y="54"/>
              </a:cxn>
              <a:cxn ang="0">
                <a:pos x="36" y="36"/>
              </a:cxn>
              <a:cxn ang="0">
                <a:pos x="27" y="9"/>
              </a:cxn>
              <a:cxn ang="0">
                <a:pos x="0" y="0"/>
              </a:cxn>
            </a:cxnLst>
            <a:rect l="0" t="0" r="r" b="b"/>
            <a:pathLst>
              <a:path w="81" h="81">
                <a:moveTo>
                  <a:pt x="81" y="81"/>
                </a:moveTo>
                <a:cubicBezTo>
                  <a:pt x="75" y="72"/>
                  <a:pt x="71" y="62"/>
                  <a:pt x="63" y="54"/>
                </a:cubicBezTo>
                <a:cubicBezTo>
                  <a:pt x="55" y="46"/>
                  <a:pt x="43" y="44"/>
                  <a:pt x="36" y="36"/>
                </a:cubicBezTo>
                <a:cubicBezTo>
                  <a:pt x="30" y="29"/>
                  <a:pt x="34" y="16"/>
                  <a:pt x="27" y="9"/>
                </a:cubicBezTo>
                <a:cubicBezTo>
                  <a:pt x="20" y="2"/>
                  <a:pt x="0" y="0"/>
                  <a:pt x="0" y="0"/>
                </a:cubicBezTo>
              </a:path>
            </a:pathLst>
          </a:custGeom>
          <a:noFill/>
          <a:ln w="9525">
            <a:solidFill>
              <a:schemeClr val="tx1"/>
            </a:solidFill>
            <a:round/>
            <a:headEnd/>
            <a:tailEnd/>
          </a:ln>
          <a:effectLst/>
        </p:spPr>
        <p:txBody>
          <a:bodyPr/>
          <a:lstStyle/>
          <a:p>
            <a:endParaRPr lang="en-GB"/>
          </a:p>
        </p:txBody>
      </p:sp>
      <p:sp>
        <p:nvSpPr>
          <p:cNvPr id="13381" name="Freeform 69"/>
          <p:cNvSpPr>
            <a:spLocks/>
          </p:cNvSpPr>
          <p:nvPr/>
        </p:nvSpPr>
        <p:spPr bwMode="auto">
          <a:xfrm>
            <a:off x="6781800" y="3048000"/>
            <a:ext cx="176213" cy="195263"/>
          </a:xfrm>
          <a:custGeom>
            <a:avLst/>
            <a:gdLst/>
            <a:ahLst/>
            <a:cxnLst>
              <a:cxn ang="0">
                <a:pos x="81" y="81"/>
              </a:cxn>
              <a:cxn ang="0">
                <a:pos x="63" y="54"/>
              </a:cxn>
              <a:cxn ang="0">
                <a:pos x="36" y="36"/>
              </a:cxn>
              <a:cxn ang="0">
                <a:pos x="27" y="9"/>
              </a:cxn>
              <a:cxn ang="0">
                <a:pos x="0" y="0"/>
              </a:cxn>
            </a:cxnLst>
            <a:rect l="0" t="0" r="r" b="b"/>
            <a:pathLst>
              <a:path w="81" h="81">
                <a:moveTo>
                  <a:pt x="81" y="81"/>
                </a:moveTo>
                <a:cubicBezTo>
                  <a:pt x="75" y="72"/>
                  <a:pt x="71" y="62"/>
                  <a:pt x="63" y="54"/>
                </a:cubicBezTo>
                <a:cubicBezTo>
                  <a:pt x="55" y="46"/>
                  <a:pt x="43" y="44"/>
                  <a:pt x="36" y="36"/>
                </a:cubicBezTo>
                <a:cubicBezTo>
                  <a:pt x="30" y="29"/>
                  <a:pt x="34" y="16"/>
                  <a:pt x="27" y="9"/>
                </a:cubicBezTo>
                <a:cubicBezTo>
                  <a:pt x="20" y="2"/>
                  <a:pt x="0" y="0"/>
                  <a:pt x="0" y="0"/>
                </a:cubicBezTo>
              </a:path>
            </a:pathLst>
          </a:custGeom>
          <a:noFill/>
          <a:ln w="9525">
            <a:solidFill>
              <a:schemeClr val="tx1"/>
            </a:solidFill>
            <a:round/>
            <a:headEnd/>
            <a:tailEnd/>
          </a:ln>
          <a:effectLst/>
        </p:spPr>
        <p:txBody>
          <a:bodyPr/>
          <a:lstStyle/>
          <a:p>
            <a:endParaRPr lang="en-GB"/>
          </a:p>
        </p:txBody>
      </p:sp>
      <p:sp>
        <p:nvSpPr>
          <p:cNvPr id="13382" name="Freeform 70"/>
          <p:cNvSpPr>
            <a:spLocks/>
          </p:cNvSpPr>
          <p:nvPr/>
        </p:nvSpPr>
        <p:spPr bwMode="auto">
          <a:xfrm>
            <a:off x="5943600" y="2362200"/>
            <a:ext cx="176213" cy="195263"/>
          </a:xfrm>
          <a:custGeom>
            <a:avLst/>
            <a:gdLst/>
            <a:ahLst/>
            <a:cxnLst>
              <a:cxn ang="0">
                <a:pos x="81" y="81"/>
              </a:cxn>
              <a:cxn ang="0">
                <a:pos x="63" y="54"/>
              </a:cxn>
              <a:cxn ang="0">
                <a:pos x="36" y="36"/>
              </a:cxn>
              <a:cxn ang="0">
                <a:pos x="27" y="9"/>
              </a:cxn>
              <a:cxn ang="0">
                <a:pos x="0" y="0"/>
              </a:cxn>
            </a:cxnLst>
            <a:rect l="0" t="0" r="r" b="b"/>
            <a:pathLst>
              <a:path w="81" h="81">
                <a:moveTo>
                  <a:pt x="81" y="81"/>
                </a:moveTo>
                <a:cubicBezTo>
                  <a:pt x="75" y="72"/>
                  <a:pt x="71" y="62"/>
                  <a:pt x="63" y="54"/>
                </a:cubicBezTo>
                <a:cubicBezTo>
                  <a:pt x="55" y="46"/>
                  <a:pt x="43" y="44"/>
                  <a:pt x="36" y="36"/>
                </a:cubicBezTo>
                <a:cubicBezTo>
                  <a:pt x="30" y="29"/>
                  <a:pt x="34" y="16"/>
                  <a:pt x="27" y="9"/>
                </a:cubicBezTo>
                <a:cubicBezTo>
                  <a:pt x="20" y="2"/>
                  <a:pt x="0" y="0"/>
                  <a:pt x="0" y="0"/>
                </a:cubicBezTo>
              </a:path>
            </a:pathLst>
          </a:custGeom>
          <a:noFill/>
          <a:ln w="9525">
            <a:solidFill>
              <a:schemeClr val="tx1"/>
            </a:solidFill>
            <a:round/>
            <a:headEnd/>
            <a:tailEnd/>
          </a:ln>
          <a:effectLst/>
        </p:spPr>
        <p:txBody>
          <a:bodyPr/>
          <a:lstStyle/>
          <a:p>
            <a:endParaRPr lang="en-GB"/>
          </a:p>
        </p:txBody>
      </p:sp>
      <p:sp>
        <p:nvSpPr>
          <p:cNvPr id="13383" name="Freeform 71"/>
          <p:cNvSpPr>
            <a:spLocks/>
          </p:cNvSpPr>
          <p:nvPr/>
        </p:nvSpPr>
        <p:spPr bwMode="auto">
          <a:xfrm>
            <a:off x="6781800" y="3124200"/>
            <a:ext cx="176213" cy="195263"/>
          </a:xfrm>
          <a:custGeom>
            <a:avLst/>
            <a:gdLst/>
            <a:ahLst/>
            <a:cxnLst>
              <a:cxn ang="0">
                <a:pos x="81" y="81"/>
              </a:cxn>
              <a:cxn ang="0">
                <a:pos x="63" y="54"/>
              </a:cxn>
              <a:cxn ang="0">
                <a:pos x="36" y="36"/>
              </a:cxn>
              <a:cxn ang="0">
                <a:pos x="27" y="9"/>
              </a:cxn>
              <a:cxn ang="0">
                <a:pos x="0" y="0"/>
              </a:cxn>
            </a:cxnLst>
            <a:rect l="0" t="0" r="r" b="b"/>
            <a:pathLst>
              <a:path w="81" h="81">
                <a:moveTo>
                  <a:pt x="81" y="81"/>
                </a:moveTo>
                <a:cubicBezTo>
                  <a:pt x="75" y="72"/>
                  <a:pt x="71" y="62"/>
                  <a:pt x="63" y="54"/>
                </a:cubicBezTo>
                <a:cubicBezTo>
                  <a:pt x="55" y="46"/>
                  <a:pt x="43" y="44"/>
                  <a:pt x="36" y="36"/>
                </a:cubicBezTo>
                <a:cubicBezTo>
                  <a:pt x="30" y="29"/>
                  <a:pt x="34" y="16"/>
                  <a:pt x="27" y="9"/>
                </a:cubicBezTo>
                <a:cubicBezTo>
                  <a:pt x="20" y="2"/>
                  <a:pt x="0" y="0"/>
                  <a:pt x="0" y="0"/>
                </a:cubicBezTo>
              </a:path>
            </a:pathLst>
          </a:custGeom>
          <a:noFill/>
          <a:ln w="9525">
            <a:solidFill>
              <a:schemeClr val="tx1"/>
            </a:solidFill>
            <a:round/>
            <a:headEnd/>
            <a:tailEnd/>
          </a:ln>
          <a:effectLst/>
        </p:spPr>
        <p:txBody>
          <a:bodyPr/>
          <a:lstStyle/>
          <a:p>
            <a:endParaRPr lang="en-GB"/>
          </a:p>
        </p:txBody>
      </p:sp>
      <p:sp>
        <p:nvSpPr>
          <p:cNvPr id="13384" name="Freeform 72"/>
          <p:cNvSpPr>
            <a:spLocks/>
          </p:cNvSpPr>
          <p:nvPr/>
        </p:nvSpPr>
        <p:spPr bwMode="auto">
          <a:xfrm>
            <a:off x="6858000" y="2895600"/>
            <a:ext cx="176213" cy="195263"/>
          </a:xfrm>
          <a:custGeom>
            <a:avLst/>
            <a:gdLst/>
            <a:ahLst/>
            <a:cxnLst>
              <a:cxn ang="0">
                <a:pos x="81" y="81"/>
              </a:cxn>
              <a:cxn ang="0">
                <a:pos x="63" y="54"/>
              </a:cxn>
              <a:cxn ang="0">
                <a:pos x="36" y="36"/>
              </a:cxn>
              <a:cxn ang="0">
                <a:pos x="27" y="9"/>
              </a:cxn>
              <a:cxn ang="0">
                <a:pos x="0" y="0"/>
              </a:cxn>
            </a:cxnLst>
            <a:rect l="0" t="0" r="r" b="b"/>
            <a:pathLst>
              <a:path w="81" h="81">
                <a:moveTo>
                  <a:pt x="81" y="81"/>
                </a:moveTo>
                <a:cubicBezTo>
                  <a:pt x="75" y="72"/>
                  <a:pt x="71" y="62"/>
                  <a:pt x="63" y="54"/>
                </a:cubicBezTo>
                <a:cubicBezTo>
                  <a:pt x="55" y="46"/>
                  <a:pt x="43" y="44"/>
                  <a:pt x="36" y="36"/>
                </a:cubicBezTo>
                <a:cubicBezTo>
                  <a:pt x="30" y="29"/>
                  <a:pt x="34" y="16"/>
                  <a:pt x="27" y="9"/>
                </a:cubicBezTo>
                <a:cubicBezTo>
                  <a:pt x="20" y="2"/>
                  <a:pt x="0" y="0"/>
                  <a:pt x="0" y="0"/>
                </a:cubicBezTo>
              </a:path>
            </a:pathLst>
          </a:custGeom>
          <a:noFill/>
          <a:ln w="9525">
            <a:solidFill>
              <a:schemeClr val="tx1"/>
            </a:solidFill>
            <a:round/>
            <a:headEnd/>
            <a:tailEnd/>
          </a:ln>
          <a:effectLst/>
        </p:spPr>
        <p:txBody>
          <a:bodyPr/>
          <a:lstStyle/>
          <a:p>
            <a:endParaRPr lang="en-GB"/>
          </a:p>
        </p:txBody>
      </p:sp>
      <p:sp>
        <p:nvSpPr>
          <p:cNvPr id="13385" name="Freeform 73"/>
          <p:cNvSpPr>
            <a:spLocks/>
          </p:cNvSpPr>
          <p:nvPr/>
        </p:nvSpPr>
        <p:spPr bwMode="auto">
          <a:xfrm>
            <a:off x="6477000" y="3124200"/>
            <a:ext cx="176213" cy="195263"/>
          </a:xfrm>
          <a:custGeom>
            <a:avLst/>
            <a:gdLst/>
            <a:ahLst/>
            <a:cxnLst>
              <a:cxn ang="0">
                <a:pos x="81" y="81"/>
              </a:cxn>
              <a:cxn ang="0">
                <a:pos x="63" y="54"/>
              </a:cxn>
              <a:cxn ang="0">
                <a:pos x="36" y="36"/>
              </a:cxn>
              <a:cxn ang="0">
                <a:pos x="27" y="9"/>
              </a:cxn>
              <a:cxn ang="0">
                <a:pos x="0" y="0"/>
              </a:cxn>
            </a:cxnLst>
            <a:rect l="0" t="0" r="r" b="b"/>
            <a:pathLst>
              <a:path w="81" h="81">
                <a:moveTo>
                  <a:pt x="81" y="81"/>
                </a:moveTo>
                <a:cubicBezTo>
                  <a:pt x="75" y="72"/>
                  <a:pt x="71" y="62"/>
                  <a:pt x="63" y="54"/>
                </a:cubicBezTo>
                <a:cubicBezTo>
                  <a:pt x="55" y="46"/>
                  <a:pt x="43" y="44"/>
                  <a:pt x="36" y="36"/>
                </a:cubicBezTo>
                <a:cubicBezTo>
                  <a:pt x="30" y="29"/>
                  <a:pt x="34" y="16"/>
                  <a:pt x="27" y="9"/>
                </a:cubicBezTo>
                <a:cubicBezTo>
                  <a:pt x="20" y="2"/>
                  <a:pt x="0" y="0"/>
                  <a:pt x="0" y="0"/>
                </a:cubicBezTo>
              </a:path>
            </a:pathLst>
          </a:custGeom>
          <a:noFill/>
          <a:ln w="9525">
            <a:solidFill>
              <a:schemeClr val="tx1"/>
            </a:solidFill>
            <a:round/>
            <a:headEnd/>
            <a:tailEnd/>
          </a:ln>
          <a:effectLst/>
        </p:spPr>
        <p:txBody>
          <a:bodyPr/>
          <a:lstStyle/>
          <a:p>
            <a:endParaRPr lang="en-GB"/>
          </a:p>
        </p:txBody>
      </p:sp>
      <p:sp>
        <p:nvSpPr>
          <p:cNvPr id="13386" name="Freeform 74"/>
          <p:cNvSpPr>
            <a:spLocks/>
          </p:cNvSpPr>
          <p:nvPr/>
        </p:nvSpPr>
        <p:spPr bwMode="auto">
          <a:xfrm>
            <a:off x="6324600" y="3200400"/>
            <a:ext cx="176213" cy="195263"/>
          </a:xfrm>
          <a:custGeom>
            <a:avLst/>
            <a:gdLst/>
            <a:ahLst/>
            <a:cxnLst>
              <a:cxn ang="0">
                <a:pos x="81" y="81"/>
              </a:cxn>
              <a:cxn ang="0">
                <a:pos x="63" y="54"/>
              </a:cxn>
              <a:cxn ang="0">
                <a:pos x="36" y="36"/>
              </a:cxn>
              <a:cxn ang="0">
                <a:pos x="27" y="9"/>
              </a:cxn>
              <a:cxn ang="0">
                <a:pos x="0" y="0"/>
              </a:cxn>
            </a:cxnLst>
            <a:rect l="0" t="0" r="r" b="b"/>
            <a:pathLst>
              <a:path w="81" h="81">
                <a:moveTo>
                  <a:pt x="81" y="81"/>
                </a:moveTo>
                <a:cubicBezTo>
                  <a:pt x="75" y="72"/>
                  <a:pt x="71" y="62"/>
                  <a:pt x="63" y="54"/>
                </a:cubicBezTo>
                <a:cubicBezTo>
                  <a:pt x="55" y="46"/>
                  <a:pt x="43" y="44"/>
                  <a:pt x="36" y="36"/>
                </a:cubicBezTo>
                <a:cubicBezTo>
                  <a:pt x="30" y="29"/>
                  <a:pt x="34" y="16"/>
                  <a:pt x="27" y="9"/>
                </a:cubicBezTo>
                <a:cubicBezTo>
                  <a:pt x="20" y="2"/>
                  <a:pt x="0" y="0"/>
                  <a:pt x="0" y="0"/>
                </a:cubicBezTo>
              </a:path>
            </a:pathLst>
          </a:custGeom>
          <a:noFill/>
          <a:ln w="9525">
            <a:solidFill>
              <a:schemeClr val="tx1"/>
            </a:solidFill>
            <a:round/>
            <a:headEnd/>
            <a:tailEnd/>
          </a:ln>
          <a:effectLst/>
        </p:spPr>
        <p:txBody>
          <a:bodyPr/>
          <a:lstStyle/>
          <a:p>
            <a:endParaRPr lang="en-GB"/>
          </a:p>
        </p:txBody>
      </p:sp>
      <p:sp>
        <p:nvSpPr>
          <p:cNvPr id="13387" name="Freeform 75"/>
          <p:cNvSpPr>
            <a:spLocks/>
          </p:cNvSpPr>
          <p:nvPr/>
        </p:nvSpPr>
        <p:spPr bwMode="auto">
          <a:xfrm>
            <a:off x="6248400" y="3276600"/>
            <a:ext cx="176213" cy="195263"/>
          </a:xfrm>
          <a:custGeom>
            <a:avLst/>
            <a:gdLst/>
            <a:ahLst/>
            <a:cxnLst>
              <a:cxn ang="0">
                <a:pos x="81" y="81"/>
              </a:cxn>
              <a:cxn ang="0">
                <a:pos x="63" y="54"/>
              </a:cxn>
              <a:cxn ang="0">
                <a:pos x="36" y="36"/>
              </a:cxn>
              <a:cxn ang="0">
                <a:pos x="27" y="9"/>
              </a:cxn>
              <a:cxn ang="0">
                <a:pos x="0" y="0"/>
              </a:cxn>
            </a:cxnLst>
            <a:rect l="0" t="0" r="r" b="b"/>
            <a:pathLst>
              <a:path w="81" h="81">
                <a:moveTo>
                  <a:pt x="81" y="81"/>
                </a:moveTo>
                <a:cubicBezTo>
                  <a:pt x="75" y="72"/>
                  <a:pt x="71" y="62"/>
                  <a:pt x="63" y="54"/>
                </a:cubicBezTo>
                <a:cubicBezTo>
                  <a:pt x="55" y="46"/>
                  <a:pt x="43" y="44"/>
                  <a:pt x="36" y="36"/>
                </a:cubicBezTo>
                <a:cubicBezTo>
                  <a:pt x="30" y="29"/>
                  <a:pt x="34" y="16"/>
                  <a:pt x="27" y="9"/>
                </a:cubicBezTo>
                <a:cubicBezTo>
                  <a:pt x="20" y="2"/>
                  <a:pt x="0" y="0"/>
                  <a:pt x="0" y="0"/>
                </a:cubicBezTo>
              </a:path>
            </a:pathLst>
          </a:custGeom>
          <a:noFill/>
          <a:ln w="9525">
            <a:solidFill>
              <a:schemeClr val="tx1"/>
            </a:solidFill>
            <a:round/>
            <a:headEnd/>
            <a:tailEnd/>
          </a:ln>
          <a:effectLst/>
        </p:spPr>
        <p:txBody>
          <a:bodyPr/>
          <a:lstStyle/>
          <a:p>
            <a:endParaRPr lang="en-GB"/>
          </a:p>
        </p:txBody>
      </p:sp>
      <p:sp>
        <p:nvSpPr>
          <p:cNvPr id="13388" name="Freeform 76"/>
          <p:cNvSpPr>
            <a:spLocks/>
          </p:cNvSpPr>
          <p:nvPr/>
        </p:nvSpPr>
        <p:spPr bwMode="auto">
          <a:xfrm>
            <a:off x="5643563" y="3086100"/>
            <a:ext cx="185737" cy="157163"/>
          </a:xfrm>
          <a:custGeom>
            <a:avLst/>
            <a:gdLst/>
            <a:ahLst/>
            <a:cxnLst>
              <a:cxn ang="0">
                <a:pos x="117" y="99"/>
              </a:cxn>
              <a:cxn ang="0">
                <a:pos x="72" y="63"/>
              </a:cxn>
              <a:cxn ang="0">
                <a:pos x="63" y="36"/>
              </a:cxn>
              <a:cxn ang="0">
                <a:pos x="18" y="27"/>
              </a:cxn>
              <a:cxn ang="0">
                <a:pos x="0" y="0"/>
              </a:cxn>
            </a:cxnLst>
            <a:rect l="0" t="0" r="r" b="b"/>
            <a:pathLst>
              <a:path w="117" h="99">
                <a:moveTo>
                  <a:pt x="117" y="99"/>
                </a:moveTo>
                <a:cubicBezTo>
                  <a:pt x="86" y="89"/>
                  <a:pt x="88" y="96"/>
                  <a:pt x="72" y="63"/>
                </a:cubicBezTo>
                <a:cubicBezTo>
                  <a:pt x="68" y="55"/>
                  <a:pt x="71" y="41"/>
                  <a:pt x="63" y="36"/>
                </a:cubicBezTo>
                <a:cubicBezTo>
                  <a:pt x="50" y="28"/>
                  <a:pt x="33" y="30"/>
                  <a:pt x="18" y="27"/>
                </a:cubicBezTo>
                <a:cubicBezTo>
                  <a:pt x="12" y="18"/>
                  <a:pt x="0" y="0"/>
                  <a:pt x="0" y="0"/>
                </a:cubicBezTo>
              </a:path>
            </a:pathLst>
          </a:custGeom>
          <a:noFill/>
          <a:ln w="9525">
            <a:solidFill>
              <a:schemeClr val="tx1"/>
            </a:solidFill>
            <a:round/>
            <a:headEnd/>
            <a:tailEnd/>
          </a:ln>
          <a:effectLst/>
        </p:spPr>
        <p:txBody>
          <a:bodyPr/>
          <a:lstStyle/>
          <a:p>
            <a:endParaRPr lang="en-GB"/>
          </a:p>
        </p:txBody>
      </p:sp>
      <p:sp>
        <p:nvSpPr>
          <p:cNvPr id="13389" name="Freeform 77"/>
          <p:cNvSpPr>
            <a:spLocks/>
          </p:cNvSpPr>
          <p:nvPr/>
        </p:nvSpPr>
        <p:spPr bwMode="auto">
          <a:xfrm>
            <a:off x="5867400" y="3352800"/>
            <a:ext cx="185738" cy="157163"/>
          </a:xfrm>
          <a:custGeom>
            <a:avLst/>
            <a:gdLst/>
            <a:ahLst/>
            <a:cxnLst>
              <a:cxn ang="0">
                <a:pos x="117" y="99"/>
              </a:cxn>
              <a:cxn ang="0">
                <a:pos x="72" y="63"/>
              </a:cxn>
              <a:cxn ang="0">
                <a:pos x="63" y="36"/>
              </a:cxn>
              <a:cxn ang="0">
                <a:pos x="18" y="27"/>
              </a:cxn>
              <a:cxn ang="0">
                <a:pos x="0" y="0"/>
              </a:cxn>
            </a:cxnLst>
            <a:rect l="0" t="0" r="r" b="b"/>
            <a:pathLst>
              <a:path w="117" h="99">
                <a:moveTo>
                  <a:pt x="117" y="99"/>
                </a:moveTo>
                <a:cubicBezTo>
                  <a:pt x="86" y="89"/>
                  <a:pt x="88" y="96"/>
                  <a:pt x="72" y="63"/>
                </a:cubicBezTo>
                <a:cubicBezTo>
                  <a:pt x="68" y="55"/>
                  <a:pt x="71" y="41"/>
                  <a:pt x="63" y="36"/>
                </a:cubicBezTo>
                <a:cubicBezTo>
                  <a:pt x="50" y="28"/>
                  <a:pt x="33" y="30"/>
                  <a:pt x="18" y="27"/>
                </a:cubicBezTo>
                <a:cubicBezTo>
                  <a:pt x="12" y="18"/>
                  <a:pt x="0" y="0"/>
                  <a:pt x="0" y="0"/>
                </a:cubicBezTo>
              </a:path>
            </a:pathLst>
          </a:custGeom>
          <a:noFill/>
          <a:ln w="9525">
            <a:solidFill>
              <a:schemeClr val="tx1"/>
            </a:solidFill>
            <a:round/>
            <a:headEnd/>
            <a:tailEnd/>
          </a:ln>
          <a:effectLst/>
        </p:spPr>
        <p:txBody>
          <a:bodyPr/>
          <a:lstStyle/>
          <a:p>
            <a:endParaRPr lang="en-GB"/>
          </a:p>
        </p:txBody>
      </p:sp>
      <p:sp>
        <p:nvSpPr>
          <p:cNvPr id="13390" name="Freeform 78"/>
          <p:cNvSpPr>
            <a:spLocks/>
          </p:cNvSpPr>
          <p:nvPr/>
        </p:nvSpPr>
        <p:spPr bwMode="auto">
          <a:xfrm>
            <a:off x="6019800" y="2057400"/>
            <a:ext cx="185738" cy="157163"/>
          </a:xfrm>
          <a:custGeom>
            <a:avLst/>
            <a:gdLst/>
            <a:ahLst/>
            <a:cxnLst>
              <a:cxn ang="0">
                <a:pos x="117" y="99"/>
              </a:cxn>
              <a:cxn ang="0">
                <a:pos x="72" y="63"/>
              </a:cxn>
              <a:cxn ang="0">
                <a:pos x="63" y="36"/>
              </a:cxn>
              <a:cxn ang="0">
                <a:pos x="18" y="27"/>
              </a:cxn>
              <a:cxn ang="0">
                <a:pos x="0" y="0"/>
              </a:cxn>
            </a:cxnLst>
            <a:rect l="0" t="0" r="r" b="b"/>
            <a:pathLst>
              <a:path w="117" h="99">
                <a:moveTo>
                  <a:pt x="117" y="99"/>
                </a:moveTo>
                <a:cubicBezTo>
                  <a:pt x="86" y="89"/>
                  <a:pt x="88" y="96"/>
                  <a:pt x="72" y="63"/>
                </a:cubicBezTo>
                <a:cubicBezTo>
                  <a:pt x="68" y="55"/>
                  <a:pt x="71" y="41"/>
                  <a:pt x="63" y="36"/>
                </a:cubicBezTo>
                <a:cubicBezTo>
                  <a:pt x="50" y="28"/>
                  <a:pt x="33" y="30"/>
                  <a:pt x="18" y="27"/>
                </a:cubicBezTo>
                <a:cubicBezTo>
                  <a:pt x="12" y="18"/>
                  <a:pt x="0" y="0"/>
                  <a:pt x="0" y="0"/>
                </a:cubicBezTo>
              </a:path>
            </a:pathLst>
          </a:custGeom>
          <a:noFill/>
          <a:ln w="9525">
            <a:solidFill>
              <a:schemeClr val="tx1"/>
            </a:solidFill>
            <a:round/>
            <a:headEnd/>
            <a:tailEnd/>
          </a:ln>
          <a:effectLst/>
        </p:spPr>
        <p:txBody>
          <a:bodyPr/>
          <a:lstStyle/>
          <a:p>
            <a:endParaRPr lang="en-GB"/>
          </a:p>
        </p:txBody>
      </p:sp>
      <p:sp>
        <p:nvSpPr>
          <p:cNvPr id="13391" name="Freeform 79"/>
          <p:cNvSpPr>
            <a:spLocks/>
          </p:cNvSpPr>
          <p:nvPr/>
        </p:nvSpPr>
        <p:spPr bwMode="auto">
          <a:xfrm>
            <a:off x="6400800" y="2286000"/>
            <a:ext cx="185738" cy="157163"/>
          </a:xfrm>
          <a:custGeom>
            <a:avLst/>
            <a:gdLst/>
            <a:ahLst/>
            <a:cxnLst>
              <a:cxn ang="0">
                <a:pos x="117" y="99"/>
              </a:cxn>
              <a:cxn ang="0">
                <a:pos x="72" y="63"/>
              </a:cxn>
              <a:cxn ang="0">
                <a:pos x="63" y="36"/>
              </a:cxn>
              <a:cxn ang="0">
                <a:pos x="18" y="27"/>
              </a:cxn>
              <a:cxn ang="0">
                <a:pos x="0" y="0"/>
              </a:cxn>
            </a:cxnLst>
            <a:rect l="0" t="0" r="r" b="b"/>
            <a:pathLst>
              <a:path w="117" h="99">
                <a:moveTo>
                  <a:pt x="117" y="99"/>
                </a:moveTo>
                <a:cubicBezTo>
                  <a:pt x="86" y="89"/>
                  <a:pt x="88" y="96"/>
                  <a:pt x="72" y="63"/>
                </a:cubicBezTo>
                <a:cubicBezTo>
                  <a:pt x="68" y="55"/>
                  <a:pt x="71" y="41"/>
                  <a:pt x="63" y="36"/>
                </a:cubicBezTo>
                <a:cubicBezTo>
                  <a:pt x="50" y="28"/>
                  <a:pt x="33" y="30"/>
                  <a:pt x="18" y="27"/>
                </a:cubicBezTo>
                <a:cubicBezTo>
                  <a:pt x="12" y="18"/>
                  <a:pt x="0" y="0"/>
                  <a:pt x="0" y="0"/>
                </a:cubicBezTo>
              </a:path>
            </a:pathLst>
          </a:custGeom>
          <a:noFill/>
          <a:ln w="9525">
            <a:solidFill>
              <a:schemeClr val="tx1"/>
            </a:solidFill>
            <a:round/>
            <a:headEnd/>
            <a:tailEnd/>
          </a:ln>
          <a:effectLst/>
        </p:spPr>
        <p:txBody>
          <a:bodyPr/>
          <a:lstStyle/>
          <a:p>
            <a:endParaRPr lang="en-GB"/>
          </a:p>
        </p:txBody>
      </p:sp>
      <p:sp>
        <p:nvSpPr>
          <p:cNvPr id="13392" name="Freeform 80"/>
          <p:cNvSpPr>
            <a:spLocks/>
          </p:cNvSpPr>
          <p:nvPr/>
        </p:nvSpPr>
        <p:spPr bwMode="auto">
          <a:xfrm>
            <a:off x="5715000" y="3048000"/>
            <a:ext cx="185738" cy="157163"/>
          </a:xfrm>
          <a:custGeom>
            <a:avLst/>
            <a:gdLst/>
            <a:ahLst/>
            <a:cxnLst>
              <a:cxn ang="0">
                <a:pos x="117" y="99"/>
              </a:cxn>
              <a:cxn ang="0">
                <a:pos x="72" y="63"/>
              </a:cxn>
              <a:cxn ang="0">
                <a:pos x="63" y="36"/>
              </a:cxn>
              <a:cxn ang="0">
                <a:pos x="18" y="27"/>
              </a:cxn>
              <a:cxn ang="0">
                <a:pos x="0" y="0"/>
              </a:cxn>
            </a:cxnLst>
            <a:rect l="0" t="0" r="r" b="b"/>
            <a:pathLst>
              <a:path w="117" h="99">
                <a:moveTo>
                  <a:pt x="117" y="99"/>
                </a:moveTo>
                <a:cubicBezTo>
                  <a:pt x="86" y="89"/>
                  <a:pt x="88" y="96"/>
                  <a:pt x="72" y="63"/>
                </a:cubicBezTo>
                <a:cubicBezTo>
                  <a:pt x="68" y="55"/>
                  <a:pt x="71" y="41"/>
                  <a:pt x="63" y="36"/>
                </a:cubicBezTo>
                <a:cubicBezTo>
                  <a:pt x="50" y="28"/>
                  <a:pt x="33" y="30"/>
                  <a:pt x="18" y="27"/>
                </a:cubicBezTo>
                <a:cubicBezTo>
                  <a:pt x="12" y="18"/>
                  <a:pt x="0" y="0"/>
                  <a:pt x="0" y="0"/>
                </a:cubicBezTo>
              </a:path>
            </a:pathLst>
          </a:custGeom>
          <a:noFill/>
          <a:ln w="9525">
            <a:solidFill>
              <a:schemeClr val="tx1"/>
            </a:solidFill>
            <a:round/>
            <a:headEnd/>
            <a:tailEnd/>
          </a:ln>
          <a:effectLst/>
        </p:spPr>
        <p:txBody>
          <a:bodyPr/>
          <a:lstStyle/>
          <a:p>
            <a:endParaRPr lang="en-GB"/>
          </a:p>
        </p:txBody>
      </p:sp>
      <p:sp>
        <p:nvSpPr>
          <p:cNvPr id="13393" name="Freeform 81"/>
          <p:cNvSpPr>
            <a:spLocks/>
          </p:cNvSpPr>
          <p:nvPr/>
        </p:nvSpPr>
        <p:spPr bwMode="auto">
          <a:xfrm>
            <a:off x="5791200" y="2286000"/>
            <a:ext cx="185738" cy="157163"/>
          </a:xfrm>
          <a:custGeom>
            <a:avLst/>
            <a:gdLst/>
            <a:ahLst/>
            <a:cxnLst>
              <a:cxn ang="0">
                <a:pos x="117" y="99"/>
              </a:cxn>
              <a:cxn ang="0">
                <a:pos x="72" y="63"/>
              </a:cxn>
              <a:cxn ang="0">
                <a:pos x="63" y="36"/>
              </a:cxn>
              <a:cxn ang="0">
                <a:pos x="18" y="27"/>
              </a:cxn>
              <a:cxn ang="0">
                <a:pos x="0" y="0"/>
              </a:cxn>
            </a:cxnLst>
            <a:rect l="0" t="0" r="r" b="b"/>
            <a:pathLst>
              <a:path w="117" h="99">
                <a:moveTo>
                  <a:pt x="117" y="99"/>
                </a:moveTo>
                <a:cubicBezTo>
                  <a:pt x="86" y="89"/>
                  <a:pt x="88" y="96"/>
                  <a:pt x="72" y="63"/>
                </a:cubicBezTo>
                <a:cubicBezTo>
                  <a:pt x="68" y="55"/>
                  <a:pt x="71" y="41"/>
                  <a:pt x="63" y="36"/>
                </a:cubicBezTo>
                <a:cubicBezTo>
                  <a:pt x="50" y="28"/>
                  <a:pt x="33" y="30"/>
                  <a:pt x="18" y="27"/>
                </a:cubicBezTo>
                <a:cubicBezTo>
                  <a:pt x="12" y="18"/>
                  <a:pt x="0" y="0"/>
                  <a:pt x="0" y="0"/>
                </a:cubicBezTo>
              </a:path>
            </a:pathLst>
          </a:custGeom>
          <a:noFill/>
          <a:ln w="9525">
            <a:solidFill>
              <a:schemeClr val="tx1"/>
            </a:solidFill>
            <a:round/>
            <a:headEnd/>
            <a:tailEnd/>
          </a:ln>
          <a:effectLst/>
        </p:spPr>
        <p:txBody>
          <a:bodyPr/>
          <a:lstStyle/>
          <a:p>
            <a:endParaRPr lang="en-GB"/>
          </a:p>
        </p:txBody>
      </p:sp>
      <p:sp>
        <p:nvSpPr>
          <p:cNvPr id="13394" name="Freeform 82"/>
          <p:cNvSpPr>
            <a:spLocks/>
          </p:cNvSpPr>
          <p:nvPr/>
        </p:nvSpPr>
        <p:spPr bwMode="auto">
          <a:xfrm>
            <a:off x="5791200" y="2590800"/>
            <a:ext cx="185738" cy="157163"/>
          </a:xfrm>
          <a:custGeom>
            <a:avLst/>
            <a:gdLst/>
            <a:ahLst/>
            <a:cxnLst>
              <a:cxn ang="0">
                <a:pos x="117" y="99"/>
              </a:cxn>
              <a:cxn ang="0">
                <a:pos x="72" y="63"/>
              </a:cxn>
              <a:cxn ang="0">
                <a:pos x="63" y="36"/>
              </a:cxn>
              <a:cxn ang="0">
                <a:pos x="18" y="27"/>
              </a:cxn>
              <a:cxn ang="0">
                <a:pos x="0" y="0"/>
              </a:cxn>
            </a:cxnLst>
            <a:rect l="0" t="0" r="r" b="b"/>
            <a:pathLst>
              <a:path w="117" h="99">
                <a:moveTo>
                  <a:pt x="117" y="99"/>
                </a:moveTo>
                <a:cubicBezTo>
                  <a:pt x="86" y="89"/>
                  <a:pt x="88" y="96"/>
                  <a:pt x="72" y="63"/>
                </a:cubicBezTo>
                <a:cubicBezTo>
                  <a:pt x="68" y="55"/>
                  <a:pt x="71" y="41"/>
                  <a:pt x="63" y="36"/>
                </a:cubicBezTo>
                <a:cubicBezTo>
                  <a:pt x="50" y="28"/>
                  <a:pt x="33" y="30"/>
                  <a:pt x="18" y="27"/>
                </a:cubicBezTo>
                <a:cubicBezTo>
                  <a:pt x="12" y="18"/>
                  <a:pt x="0" y="0"/>
                  <a:pt x="0" y="0"/>
                </a:cubicBezTo>
              </a:path>
            </a:pathLst>
          </a:custGeom>
          <a:noFill/>
          <a:ln w="9525">
            <a:solidFill>
              <a:schemeClr val="tx1"/>
            </a:solidFill>
            <a:round/>
            <a:headEnd/>
            <a:tailEnd/>
          </a:ln>
          <a:effectLst/>
        </p:spPr>
        <p:txBody>
          <a:bodyPr/>
          <a:lstStyle/>
          <a:p>
            <a:endParaRPr lang="en-GB"/>
          </a:p>
        </p:txBody>
      </p:sp>
      <p:sp>
        <p:nvSpPr>
          <p:cNvPr id="13395" name="Freeform 83"/>
          <p:cNvSpPr>
            <a:spLocks/>
          </p:cNvSpPr>
          <p:nvPr/>
        </p:nvSpPr>
        <p:spPr bwMode="auto">
          <a:xfrm>
            <a:off x="6477000" y="2133600"/>
            <a:ext cx="185738" cy="157163"/>
          </a:xfrm>
          <a:custGeom>
            <a:avLst/>
            <a:gdLst/>
            <a:ahLst/>
            <a:cxnLst>
              <a:cxn ang="0">
                <a:pos x="117" y="99"/>
              </a:cxn>
              <a:cxn ang="0">
                <a:pos x="72" y="63"/>
              </a:cxn>
              <a:cxn ang="0">
                <a:pos x="63" y="36"/>
              </a:cxn>
              <a:cxn ang="0">
                <a:pos x="18" y="27"/>
              </a:cxn>
              <a:cxn ang="0">
                <a:pos x="0" y="0"/>
              </a:cxn>
            </a:cxnLst>
            <a:rect l="0" t="0" r="r" b="b"/>
            <a:pathLst>
              <a:path w="117" h="99">
                <a:moveTo>
                  <a:pt x="117" y="99"/>
                </a:moveTo>
                <a:cubicBezTo>
                  <a:pt x="86" y="89"/>
                  <a:pt x="88" y="96"/>
                  <a:pt x="72" y="63"/>
                </a:cubicBezTo>
                <a:cubicBezTo>
                  <a:pt x="68" y="55"/>
                  <a:pt x="71" y="41"/>
                  <a:pt x="63" y="36"/>
                </a:cubicBezTo>
                <a:cubicBezTo>
                  <a:pt x="50" y="28"/>
                  <a:pt x="33" y="30"/>
                  <a:pt x="18" y="27"/>
                </a:cubicBezTo>
                <a:cubicBezTo>
                  <a:pt x="12" y="18"/>
                  <a:pt x="0" y="0"/>
                  <a:pt x="0" y="0"/>
                </a:cubicBezTo>
              </a:path>
            </a:pathLst>
          </a:custGeom>
          <a:noFill/>
          <a:ln w="9525">
            <a:solidFill>
              <a:schemeClr val="tx1"/>
            </a:solidFill>
            <a:round/>
            <a:headEnd/>
            <a:tailEnd/>
          </a:ln>
          <a:effectLst/>
        </p:spPr>
        <p:txBody>
          <a:bodyPr/>
          <a:lstStyle/>
          <a:p>
            <a:endParaRPr lang="en-GB"/>
          </a:p>
        </p:txBody>
      </p:sp>
      <p:sp>
        <p:nvSpPr>
          <p:cNvPr id="13396" name="Freeform 84"/>
          <p:cNvSpPr>
            <a:spLocks/>
          </p:cNvSpPr>
          <p:nvPr/>
        </p:nvSpPr>
        <p:spPr bwMode="auto">
          <a:xfrm>
            <a:off x="6757988" y="2271713"/>
            <a:ext cx="171450" cy="61912"/>
          </a:xfrm>
          <a:custGeom>
            <a:avLst/>
            <a:gdLst/>
            <a:ahLst/>
            <a:cxnLst>
              <a:cxn ang="0">
                <a:pos x="0" y="27"/>
              </a:cxn>
              <a:cxn ang="0">
                <a:pos x="108" y="0"/>
              </a:cxn>
            </a:cxnLst>
            <a:rect l="0" t="0" r="r" b="b"/>
            <a:pathLst>
              <a:path w="108" h="39">
                <a:moveTo>
                  <a:pt x="0" y="27"/>
                </a:moveTo>
                <a:cubicBezTo>
                  <a:pt x="98" y="17"/>
                  <a:pt x="69" y="39"/>
                  <a:pt x="108" y="0"/>
                </a:cubicBezTo>
              </a:path>
            </a:pathLst>
          </a:custGeom>
          <a:noFill/>
          <a:ln w="9525">
            <a:solidFill>
              <a:schemeClr val="tx1"/>
            </a:solidFill>
            <a:round/>
            <a:headEnd/>
            <a:tailEnd/>
          </a:ln>
          <a:effectLst/>
        </p:spPr>
        <p:txBody>
          <a:bodyPr/>
          <a:lstStyle/>
          <a:p>
            <a:endParaRPr lang="en-GB"/>
          </a:p>
        </p:txBody>
      </p:sp>
      <p:sp>
        <p:nvSpPr>
          <p:cNvPr id="13397" name="Freeform 85"/>
          <p:cNvSpPr>
            <a:spLocks/>
          </p:cNvSpPr>
          <p:nvPr/>
        </p:nvSpPr>
        <p:spPr bwMode="auto">
          <a:xfrm>
            <a:off x="6858000" y="2743200"/>
            <a:ext cx="171450" cy="61913"/>
          </a:xfrm>
          <a:custGeom>
            <a:avLst/>
            <a:gdLst/>
            <a:ahLst/>
            <a:cxnLst>
              <a:cxn ang="0">
                <a:pos x="0" y="27"/>
              </a:cxn>
              <a:cxn ang="0">
                <a:pos x="108" y="0"/>
              </a:cxn>
            </a:cxnLst>
            <a:rect l="0" t="0" r="r" b="b"/>
            <a:pathLst>
              <a:path w="108" h="39">
                <a:moveTo>
                  <a:pt x="0" y="27"/>
                </a:moveTo>
                <a:cubicBezTo>
                  <a:pt x="98" y="17"/>
                  <a:pt x="69" y="39"/>
                  <a:pt x="108" y="0"/>
                </a:cubicBezTo>
              </a:path>
            </a:pathLst>
          </a:custGeom>
          <a:noFill/>
          <a:ln w="9525">
            <a:solidFill>
              <a:schemeClr val="tx1"/>
            </a:solidFill>
            <a:round/>
            <a:headEnd/>
            <a:tailEnd/>
          </a:ln>
          <a:effectLst/>
        </p:spPr>
        <p:txBody>
          <a:bodyPr/>
          <a:lstStyle/>
          <a:p>
            <a:endParaRPr lang="en-GB"/>
          </a:p>
        </p:txBody>
      </p:sp>
      <p:sp>
        <p:nvSpPr>
          <p:cNvPr id="13398" name="Freeform 86"/>
          <p:cNvSpPr>
            <a:spLocks/>
          </p:cNvSpPr>
          <p:nvPr/>
        </p:nvSpPr>
        <p:spPr bwMode="auto">
          <a:xfrm>
            <a:off x="6019800" y="3352800"/>
            <a:ext cx="171450" cy="61913"/>
          </a:xfrm>
          <a:custGeom>
            <a:avLst/>
            <a:gdLst/>
            <a:ahLst/>
            <a:cxnLst>
              <a:cxn ang="0">
                <a:pos x="0" y="27"/>
              </a:cxn>
              <a:cxn ang="0">
                <a:pos x="108" y="0"/>
              </a:cxn>
            </a:cxnLst>
            <a:rect l="0" t="0" r="r" b="b"/>
            <a:pathLst>
              <a:path w="108" h="39">
                <a:moveTo>
                  <a:pt x="0" y="27"/>
                </a:moveTo>
                <a:cubicBezTo>
                  <a:pt x="98" y="17"/>
                  <a:pt x="69" y="39"/>
                  <a:pt x="108" y="0"/>
                </a:cubicBezTo>
              </a:path>
            </a:pathLst>
          </a:custGeom>
          <a:noFill/>
          <a:ln w="9525">
            <a:solidFill>
              <a:schemeClr val="tx1"/>
            </a:solidFill>
            <a:round/>
            <a:headEnd/>
            <a:tailEnd/>
          </a:ln>
          <a:effectLst/>
        </p:spPr>
        <p:txBody>
          <a:bodyPr/>
          <a:lstStyle/>
          <a:p>
            <a:endParaRPr lang="en-GB"/>
          </a:p>
        </p:txBody>
      </p:sp>
      <p:sp>
        <p:nvSpPr>
          <p:cNvPr id="13399" name="Freeform 87"/>
          <p:cNvSpPr>
            <a:spLocks/>
          </p:cNvSpPr>
          <p:nvPr/>
        </p:nvSpPr>
        <p:spPr bwMode="auto">
          <a:xfrm>
            <a:off x="5791200" y="2895600"/>
            <a:ext cx="171450" cy="61913"/>
          </a:xfrm>
          <a:custGeom>
            <a:avLst/>
            <a:gdLst/>
            <a:ahLst/>
            <a:cxnLst>
              <a:cxn ang="0">
                <a:pos x="0" y="27"/>
              </a:cxn>
              <a:cxn ang="0">
                <a:pos x="108" y="0"/>
              </a:cxn>
            </a:cxnLst>
            <a:rect l="0" t="0" r="r" b="b"/>
            <a:pathLst>
              <a:path w="108" h="39">
                <a:moveTo>
                  <a:pt x="0" y="27"/>
                </a:moveTo>
                <a:cubicBezTo>
                  <a:pt x="98" y="17"/>
                  <a:pt x="69" y="39"/>
                  <a:pt x="108" y="0"/>
                </a:cubicBezTo>
              </a:path>
            </a:pathLst>
          </a:custGeom>
          <a:noFill/>
          <a:ln w="9525">
            <a:solidFill>
              <a:schemeClr val="tx1"/>
            </a:solidFill>
            <a:round/>
            <a:headEnd/>
            <a:tailEnd/>
          </a:ln>
          <a:effectLst/>
        </p:spPr>
        <p:txBody>
          <a:bodyPr/>
          <a:lstStyle/>
          <a:p>
            <a:endParaRPr lang="en-GB"/>
          </a:p>
        </p:txBody>
      </p:sp>
      <p:sp>
        <p:nvSpPr>
          <p:cNvPr id="13401" name="AutoShape 89"/>
          <p:cNvSpPr>
            <a:spLocks noChangeArrowheads="1"/>
          </p:cNvSpPr>
          <p:nvPr/>
        </p:nvSpPr>
        <p:spPr bwMode="auto">
          <a:xfrm rot="1955388">
            <a:off x="5911696" y="3802811"/>
            <a:ext cx="795642" cy="2546868"/>
          </a:xfrm>
          <a:prstGeom prst="curvedLeftArrow">
            <a:avLst>
              <a:gd name="adj1" fmla="val 10864"/>
              <a:gd name="adj2" fmla="val 44207"/>
              <a:gd name="adj3" fmla="val 33333"/>
            </a:avLst>
          </a:prstGeom>
          <a:solidFill>
            <a:schemeClr val="accent1"/>
          </a:solidFill>
          <a:ln w="9525">
            <a:solidFill>
              <a:schemeClr val="tx1"/>
            </a:solidFill>
            <a:miter lim="800000"/>
            <a:headEnd/>
            <a:tailEnd/>
          </a:ln>
          <a:effectLst/>
        </p:spPr>
        <p:txBody>
          <a:bodyPr wrap="none" anchor="ctr"/>
          <a:lstStyle/>
          <a:p>
            <a:endParaRPr lang="en-GB"/>
          </a:p>
        </p:txBody>
      </p:sp>
      <p:pic>
        <p:nvPicPr>
          <p:cNvPr id="13417" name="Picture 105" descr="imatge_poster"/>
          <p:cNvPicPr>
            <a:picLocks noChangeAspect="1" noChangeArrowheads="1"/>
          </p:cNvPicPr>
          <p:nvPr/>
        </p:nvPicPr>
        <p:blipFill>
          <a:blip r:embed="rId4" cstate="print">
            <a:lum bright="-44000" contrast="28000"/>
            <a:grayscl/>
          </a:blip>
          <a:srcRect l="25452" t="8905" r="24803"/>
          <a:stretch>
            <a:fillRect/>
          </a:stretch>
        </p:blipFill>
        <p:spPr bwMode="auto">
          <a:xfrm rot="239787">
            <a:off x="1295400" y="3886200"/>
            <a:ext cx="407988" cy="452438"/>
          </a:xfrm>
          <a:prstGeom prst="rect">
            <a:avLst/>
          </a:prstGeom>
          <a:noFill/>
          <a:ln w="9525">
            <a:noFill/>
            <a:miter lim="800000"/>
            <a:headEnd/>
            <a:tailEnd/>
          </a:ln>
        </p:spPr>
      </p:pic>
      <p:pic>
        <p:nvPicPr>
          <p:cNvPr id="13418" name="Picture 106" descr="imatge_poster"/>
          <p:cNvPicPr>
            <a:picLocks noChangeAspect="1" noChangeArrowheads="1"/>
          </p:cNvPicPr>
          <p:nvPr/>
        </p:nvPicPr>
        <p:blipFill>
          <a:blip r:embed="rId4" cstate="print">
            <a:lum bright="-44000" contrast="28000"/>
            <a:grayscl/>
          </a:blip>
          <a:srcRect l="25452" t="8905" r="24803"/>
          <a:stretch>
            <a:fillRect/>
          </a:stretch>
        </p:blipFill>
        <p:spPr bwMode="auto">
          <a:xfrm rot="239787">
            <a:off x="1447800" y="4038600"/>
            <a:ext cx="407988" cy="452438"/>
          </a:xfrm>
          <a:prstGeom prst="rect">
            <a:avLst/>
          </a:prstGeom>
          <a:noFill/>
          <a:ln w="9525">
            <a:noFill/>
            <a:miter lim="800000"/>
            <a:headEnd/>
            <a:tailEnd/>
          </a:ln>
        </p:spPr>
      </p:pic>
      <p:pic>
        <p:nvPicPr>
          <p:cNvPr id="13419" name="Picture 107" descr="imatge_poster"/>
          <p:cNvPicPr>
            <a:picLocks noChangeAspect="1" noChangeArrowheads="1"/>
          </p:cNvPicPr>
          <p:nvPr/>
        </p:nvPicPr>
        <p:blipFill>
          <a:blip r:embed="rId4" cstate="print">
            <a:lum bright="-44000" contrast="28000"/>
            <a:grayscl/>
          </a:blip>
          <a:srcRect l="25452" t="8905" r="24803"/>
          <a:stretch>
            <a:fillRect/>
          </a:stretch>
        </p:blipFill>
        <p:spPr bwMode="auto">
          <a:xfrm rot="239787">
            <a:off x="2514600" y="4191000"/>
            <a:ext cx="407988" cy="452438"/>
          </a:xfrm>
          <a:prstGeom prst="rect">
            <a:avLst/>
          </a:prstGeom>
          <a:noFill/>
          <a:ln w="9525">
            <a:noFill/>
            <a:miter lim="800000"/>
            <a:headEnd/>
            <a:tailEnd/>
          </a:ln>
        </p:spPr>
      </p:pic>
      <p:pic>
        <p:nvPicPr>
          <p:cNvPr id="13420" name="Picture 108" descr="imatge_poster"/>
          <p:cNvPicPr>
            <a:picLocks noChangeAspect="1" noChangeArrowheads="1"/>
          </p:cNvPicPr>
          <p:nvPr/>
        </p:nvPicPr>
        <p:blipFill>
          <a:blip r:embed="rId4" cstate="print">
            <a:lum bright="-44000" contrast="28000"/>
            <a:grayscl/>
          </a:blip>
          <a:srcRect l="25452" t="8905" r="24803"/>
          <a:stretch>
            <a:fillRect/>
          </a:stretch>
        </p:blipFill>
        <p:spPr bwMode="auto">
          <a:xfrm rot="239787">
            <a:off x="3505200" y="3886200"/>
            <a:ext cx="407988" cy="452438"/>
          </a:xfrm>
          <a:prstGeom prst="rect">
            <a:avLst/>
          </a:prstGeom>
          <a:noFill/>
          <a:ln w="9525">
            <a:noFill/>
            <a:miter lim="800000"/>
            <a:headEnd/>
            <a:tailEnd/>
          </a:ln>
        </p:spPr>
      </p:pic>
      <p:pic>
        <p:nvPicPr>
          <p:cNvPr id="13421" name="Picture 109" descr="imatge_poster"/>
          <p:cNvPicPr>
            <a:picLocks noChangeAspect="1" noChangeArrowheads="1"/>
          </p:cNvPicPr>
          <p:nvPr/>
        </p:nvPicPr>
        <p:blipFill>
          <a:blip r:embed="rId4" cstate="print">
            <a:lum bright="-44000" contrast="28000"/>
            <a:grayscl/>
          </a:blip>
          <a:srcRect l="25452" t="8905" r="24803"/>
          <a:stretch>
            <a:fillRect/>
          </a:stretch>
        </p:blipFill>
        <p:spPr bwMode="auto">
          <a:xfrm rot="239787">
            <a:off x="2133600" y="3886200"/>
            <a:ext cx="407988" cy="452438"/>
          </a:xfrm>
          <a:prstGeom prst="rect">
            <a:avLst/>
          </a:prstGeom>
          <a:noFill/>
          <a:ln w="9525">
            <a:noFill/>
            <a:miter lim="800000"/>
            <a:headEnd/>
            <a:tailEnd/>
          </a:ln>
        </p:spPr>
      </p:pic>
      <p:pic>
        <p:nvPicPr>
          <p:cNvPr id="13422" name="Picture 110" descr="imatge_poster"/>
          <p:cNvPicPr>
            <a:picLocks noChangeAspect="1" noChangeArrowheads="1"/>
          </p:cNvPicPr>
          <p:nvPr/>
        </p:nvPicPr>
        <p:blipFill>
          <a:blip r:embed="rId4" cstate="print">
            <a:lum bright="-44000" contrast="28000"/>
            <a:grayscl/>
          </a:blip>
          <a:srcRect l="25452" t="8905" r="24803"/>
          <a:stretch>
            <a:fillRect/>
          </a:stretch>
        </p:blipFill>
        <p:spPr bwMode="auto">
          <a:xfrm rot="239787">
            <a:off x="2895600" y="4114800"/>
            <a:ext cx="407988" cy="452438"/>
          </a:xfrm>
          <a:prstGeom prst="rect">
            <a:avLst/>
          </a:prstGeom>
          <a:noFill/>
          <a:ln w="9525">
            <a:noFill/>
            <a:miter lim="800000"/>
            <a:headEnd/>
            <a:tailEnd/>
          </a:ln>
        </p:spPr>
      </p:pic>
      <p:pic>
        <p:nvPicPr>
          <p:cNvPr id="13423" name="Picture 111" descr="imatge_poster"/>
          <p:cNvPicPr>
            <a:picLocks noChangeAspect="1" noChangeArrowheads="1"/>
          </p:cNvPicPr>
          <p:nvPr/>
        </p:nvPicPr>
        <p:blipFill>
          <a:blip r:embed="rId4" cstate="print">
            <a:lum bright="-44000" contrast="28000"/>
            <a:grayscl/>
          </a:blip>
          <a:srcRect l="25452" t="8905" r="24803"/>
          <a:stretch>
            <a:fillRect/>
          </a:stretch>
        </p:blipFill>
        <p:spPr bwMode="auto">
          <a:xfrm rot="239787">
            <a:off x="3124200" y="3810000"/>
            <a:ext cx="407988" cy="452438"/>
          </a:xfrm>
          <a:prstGeom prst="rect">
            <a:avLst/>
          </a:prstGeom>
          <a:noFill/>
          <a:ln w="9525">
            <a:noFill/>
            <a:miter lim="800000"/>
            <a:headEnd/>
            <a:tailEnd/>
          </a:ln>
        </p:spPr>
      </p:pic>
      <p:sp>
        <p:nvSpPr>
          <p:cNvPr id="76" name="QuadreDeText 79"/>
          <p:cNvSpPr txBox="1">
            <a:spLocks noGrp="1" noChangeArrowheads="1"/>
          </p:cNvSpPr>
          <p:nvPr>
            <p:ph type="title"/>
          </p:nvPr>
        </p:nvSpPr>
        <p:spPr bwMode="auto">
          <a:xfrm>
            <a:off x="457200" y="245974"/>
            <a:ext cx="8229600" cy="1200329"/>
          </a:xfrm>
          <a:prstGeom prst="rect">
            <a:avLst/>
          </a:prstGeom>
          <a:noFill/>
          <a:ln w="9525">
            <a:noFill/>
            <a:miter lim="800000"/>
            <a:headEnd/>
            <a:tailEnd/>
          </a:ln>
        </p:spPr>
        <p:txBody>
          <a:bodyPr wrap="square">
            <a:spAutoFit/>
          </a:bodyPr>
          <a:lstStyle/>
          <a:p>
            <a:pPr algn="ctr"/>
            <a:r>
              <a:rPr lang="es-ES" sz="3600" dirty="0" err="1" smtClean="0">
                <a:solidFill>
                  <a:schemeClr val="tx1">
                    <a:lumMod val="85000"/>
                    <a:lumOff val="15000"/>
                  </a:schemeClr>
                </a:solidFill>
              </a:rPr>
              <a:t>Binding</a:t>
            </a:r>
            <a:r>
              <a:rPr lang="es-ES" sz="3600" dirty="0" smtClean="0">
                <a:solidFill>
                  <a:schemeClr val="tx1">
                    <a:lumMod val="85000"/>
                    <a:lumOff val="15000"/>
                  </a:schemeClr>
                </a:solidFill>
              </a:rPr>
              <a:t> </a:t>
            </a:r>
            <a:r>
              <a:rPr lang="es-ES" sz="3600" dirty="0" err="1">
                <a:solidFill>
                  <a:schemeClr val="tx1">
                    <a:lumMod val="85000"/>
                    <a:lumOff val="15000"/>
                  </a:schemeClr>
                </a:solidFill>
              </a:rPr>
              <a:t>to</a:t>
            </a:r>
            <a:r>
              <a:rPr lang="es-ES" sz="3600" dirty="0">
                <a:solidFill>
                  <a:schemeClr val="tx1">
                    <a:lumMod val="85000"/>
                    <a:lumOff val="15000"/>
                  </a:schemeClr>
                </a:solidFill>
              </a:rPr>
              <a:t> </a:t>
            </a:r>
            <a:r>
              <a:rPr lang="es-ES" sz="3600" dirty="0" err="1" smtClean="0">
                <a:solidFill>
                  <a:schemeClr val="tx1">
                    <a:lumMod val="85000"/>
                    <a:lumOff val="15000"/>
                  </a:schemeClr>
                </a:solidFill>
              </a:rPr>
              <a:t>lipopolysaccharides</a:t>
            </a:r>
            <a:r>
              <a:rPr lang="es-ES" sz="3600" dirty="0" smtClean="0">
                <a:solidFill>
                  <a:schemeClr val="tx1">
                    <a:lumMod val="85000"/>
                    <a:lumOff val="15000"/>
                  </a:schemeClr>
                </a:solidFill>
              </a:rPr>
              <a:t> </a:t>
            </a:r>
            <a:r>
              <a:rPr lang="es-ES" sz="3600" dirty="0" err="1" smtClean="0">
                <a:solidFill>
                  <a:schemeClr val="tx1">
                    <a:lumMod val="85000"/>
                    <a:lumOff val="15000"/>
                  </a:schemeClr>
                </a:solidFill>
              </a:rPr>
              <a:t>triggers</a:t>
            </a:r>
            <a:r>
              <a:rPr lang="es-ES" sz="3600" dirty="0" smtClean="0">
                <a:solidFill>
                  <a:schemeClr val="tx1">
                    <a:lumMod val="85000"/>
                    <a:lumOff val="15000"/>
                  </a:schemeClr>
                </a:solidFill>
              </a:rPr>
              <a:t> bacteria </a:t>
            </a:r>
            <a:r>
              <a:rPr lang="es-ES" sz="3600" dirty="0" err="1" smtClean="0">
                <a:solidFill>
                  <a:schemeClr val="tx1">
                    <a:lumMod val="85000"/>
                    <a:lumOff val="15000"/>
                  </a:schemeClr>
                </a:solidFill>
              </a:rPr>
              <a:t>agglutination</a:t>
            </a:r>
            <a:endParaRPr lang="es-ES" sz="3600" dirty="0">
              <a:solidFill>
                <a:schemeClr val="tx1">
                  <a:lumMod val="85000"/>
                  <a:lumOff val="1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33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33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33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33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33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33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33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33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34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34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34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34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0" presetClass="path" presetSubtype="0" accel="50000" decel="50000" fill="hold" nodeType="clickEffect">
                                  <p:stCondLst>
                                    <p:cond delay="0"/>
                                  </p:stCondLst>
                                  <p:childTnLst>
                                    <p:animMotion origin="layout" path="M -0.04757 0.05672 C -0.02466 0.09954 -0.00174 0.14237 0.01336 0.15672 C 0.02847 0.17107 0.03628 0.14213 0.04305 0.14213 C 0.04982 0.14213 0.04861 0.15695 0.05399 0.15672 C 0.05937 0.15649 0.06961 0.14028 0.07586 0.14005 C 0.08211 0.13982 0.08611 0.15487 0.09149 0.15463 C 0.09687 0.1544 0.10329 0.13727 0.10868 0.13797 C 0.11406 0.13866 0.11892 0.15857 0.1243 0.1588 C 0.12968 0.15903 0.13628 0.14005 0.14149 0.14005 C 0.1467 0.14005 0.15173 0.15533 0.15555 0.1588 C 0.15937 0.16227 0.16336 0.16065 0.16493 0.16088 " pathEditMode="relative" rAng="0" ptsTypes="aaaaaaaaaaA">
                                      <p:cBhvr>
                                        <p:cTn id="36" dur="2000" fill="hold"/>
                                        <p:tgtEl>
                                          <p:spTgt spid="13332"/>
                                        </p:tgtEl>
                                        <p:attrNameLst>
                                          <p:attrName>ppt_x</p:attrName>
                                          <p:attrName>ppt_y</p:attrName>
                                        </p:attrNameLst>
                                      </p:cBhvr>
                                      <p:rCtr x="106" y="57"/>
                                    </p:animMotion>
                                  </p:childTnLst>
                                </p:cTn>
                              </p:par>
                              <p:par>
                                <p:cTn id="37" presetID="0" presetClass="path" presetSubtype="0" accel="50000" decel="50000" fill="hold" nodeType="withEffect">
                                  <p:stCondLst>
                                    <p:cond delay="0"/>
                                  </p:stCondLst>
                                  <p:childTnLst>
                                    <p:animMotion origin="layout" path="M -0.03091 0.07894 C -0.00799 0.12176 0.01493 0.16459 0.03003 0.17894 C 0.04514 0.19329 0.05295 0.16435 0.05972 0.16435 C 0.06649 0.16435 0.06527 0.17917 0.07066 0.17894 C 0.07604 0.17871 0.08628 0.1625 0.09253 0.16227 C 0.09878 0.16204 0.10277 0.17709 0.10816 0.17685 C 0.11354 0.17662 0.11996 0.15949 0.12534 0.16019 C 0.13073 0.16088 0.13559 0.18079 0.14097 0.18102 C 0.14635 0.18125 0.15295 0.16227 0.15816 0.16227 C 0.16336 0.16227 0.1684 0.17755 0.17222 0.18102 C 0.17604 0.18449 0.18003 0.18287 0.18159 0.1831 " pathEditMode="relative" rAng="0" ptsTypes="aaaaaaaaaaA">
                                      <p:cBhvr>
                                        <p:cTn id="38" dur="2000" fill="hold"/>
                                        <p:tgtEl>
                                          <p:spTgt spid="13333"/>
                                        </p:tgtEl>
                                        <p:attrNameLst>
                                          <p:attrName>ppt_x</p:attrName>
                                          <p:attrName>ppt_y</p:attrName>
                                        </p:attrNameLst>
                                      </p:cBhvr>
                                      <p:rCtr x="106" y="57"/>
                                    </p:animMotion>
                                  </p:childTnLst>
                                </p:cTn>
                              </p:par>
                              <p:par>
                                <p:cTn id="39" presetID="0" presetClass="path" presetSubtype="0" accel="50000" decel="50000" fill="hold" nodeType="withEffect">
                                  <p:stCondLst>
                                    <p:cond delay="0"/>
                                  </p:stCondLst>
                                  <p:childTnLst>
                                    <p:animMotion origin="layout" path="M 0 0 C 0.02292 0.04282 0.04584 0.08564 0.06094 0.1 C 0.07604 0.11435 0.08386 0.08541 0.09063 0.08541 C 0.0974 0.08541 0.09618 0.10023 0.10157 0.1 C 0.10695 0.09977 0.11719 0.08356 0.12344 0.08333 C 0.12969 0.0831 0.13368 0.09814 0.13907 0.09791 C 0.14445 0.09768 0.15087 0.08055 0.15625 0.08125 C 0.16163 0.08194 0.1665 0.10185 0.17188 0.10208 C 0.17726 0.10231 0.18386 0.08333 0.18907 0.08333 C 0.19427 0.08333 0.19931 0.09861 0.20313 0.10208 C 0.20695 0.10555 0.21094 0.10393 0.2125 0.10416 " pathEditMode="relative" ptsTypes="aaaaaaaaaaA">
                                      <p:cBhvr>
                                        <p:cTn id="40" dur="2000" fill="hold"/>
                                        <p:tgtEl>
                                          <p:spTgt spid="13334"/>
                                        </p:tgtEl>
                                        <p:attrNameLst>
                                          <p:attrName>ppt_x</p:attrName>
                                          <p:attrName>ppt_y</p:attrName>
                                        </p:attrNameLst>
                                      </p:cBhvr>
                                    </p:animMotion>
                                  </p:childTnLst>
                                </p:cTn>
                              </p:par>
                              <p:par>
                                <p:cTn id="41" presetID="0" presetClass="path" presetSubtype="0" accel="50000" decel="50000" fill="hold" nodeType="withEffect">
                                  <p:stCondLst>
                                    <p:cond delay="0"/>
                                  </p:stCondLst>
                                  <p:childTnLst>
                                    <p:animMotion origin="layout" path="M -0.04757 0.09005 C -0.02465 0.13287 -0.00174 0.1757 0.01337 0.19005 C 0.02847 0.2044 0.03628 0.17547 0.04306 0.17547 C 0.04983 0.17547 0.04861 0.19028 0.05399 0.19005 C 0.05937 0.18982 0.06962 0.17361 0.07587 0.17338 C 0.08212 0.17315 0.08611 0.1882 0.09149 0.18797 C 0.09687 0.18773 0.1033 0.1706 0.10868 0.1713 C 0.11406 0.17199 0.11892 0.1919 0.12431 0.19213 C 0.12969 0.19236 0.13628 0.17338 0.14149 0.17338 C 0.1467 0.17338 0.15174 0.18866 0.15556 0.19213 C 0.15937 0.1956 0.16337 0.19398 0.16493 0.19422 " pathEditMode="relative" rAng="0" ptsTypes="aaaaaaaaaaA">
                                      <p:cBhvr>
                                        <p:cTn id="42" dur="2000" fill="hold"/>
                                        <p:tgtEl>
                                          <p:spTgt spid="13335"/>
                                        </p:tgtEl>
                                        <p:attrNameLst>
                                          <p:attrName>ppt_x</p:attrName>
                                          <p:attrName>ppt_y</p:attrName>
                                        </p:attrNameLst>
                                      </p:cBhvr>
                                      <p:rCtr x="106" y="57"/>
                                    </p:animMotion>
                                  </p:childTnLst>
                                </p:cTn>
                              </p:par>
                              <p:par>
                                <p:cTn id="43" presetID="0" presetClass="path" presetSubtype="0" accel="50000" decel="50000" fill="hold" nodeType="withEffect">
                                  <p:stCondLst>
                                    <p:cond delay="0"/>
                                  </p:stCondLst>
                                  <p:childTnLst>
                                    <p:animMotion origin="layout" path="M 0.02743 0.0456 C 0.05035 0.08842 0.07326 0.13125 0.08837 0.1456 C 0.10347 0.15995 0.11128 0.13102 0.11806 0.13102 C 0.12483 0.13102 0.12361 0.14583 0.12899 0.1456 C 0.13437 0.14537 0.14462 0.12916 0.15087 0.12893 C 0.15712 0.1287 0.16111 0.14375 0.16649 0.14352 C 0.17187 0.14328 0.1783 0.12615 0.18368 0.12685 C 0.18906 0.12754 0.19392 0.14745 0.19931 0.14768 C 0.20469 0.14791 0.21128 0.12893 0.21649 0.12893 C 0.2217 0.12893 0.22674 0.14421 0.23056 0.14768 C 0.23437 0.15115 0.23837 0.14953 0.23993 0.14977 " pathEditMode="relative" rAng="0" ptsTypes="aaaaaaaaaaA">
                                      <p:cBhvr>
                                        <p:cTn id="44" dur="2000" fill="hold"/>
                                        <p:tgtEl>
                                          <p:spTgt spid="13336"/>
                                        </p:tgtEl>
                                        <p:attrNameLst>
                                          <p:attrName>ppt_x</p:attrName>
                                          <p:attrName>ppt_y</p:attrName>
                                        </p:attrNameLst>
                                      </p:cBhvr>
                                      <p:rCtr x="106" y="57"/>
                                    </p:animMotion>
                                  </p:childTnLst>
                                </p:cTn>
                              </p:par>
                              <p:par>
                                <p:cTn id="45" presetID="0" presetClass="path" presetSubtype="0" accel="50000" decel="50000" fill="hold" nodeType="withEffect">
                                  <p:stCondLst>
                                    <p:cond delay="0"/>
                                  </p:stCondLst>
                                  <p:childTnLst>
                                    <p:animMotion origin="layout" path="M 0.00243 0.1456 C 0.02535 0.18843 0.04826 0.23125 0.06337 0.2456 C 0.07847 0.25995 0.08628 0.23102 0.09306 0.23102 C 0.09983 0.23102 0.09861 0.24583 0.10399 0.2456 C 0.10937 0.24537 0.11962 0.22917 0.12587 0.22893 C 0.13212 0.2287 0.13611 0.24375 0.14149 0.24352 C 0.14687 0.24329 0.1533 0.22616 0.15868 0.22685 C 0.16406 0.22755 0.16892 0.24745 0.17431 0.24768 C 0.17969 0.24792 0.18628 0.22893 0.19149 0.22893 C 0.1967 0.22893 0.20174 0.24421 0.20556 0.24768 C 0.20937 0.25116 0.21337 0.24954 0.21493 0.24977 " pathEditMode="relative" rAng="0" ptsTypes="aaaaaaaaaaA">
                                      <p:cBhvr>
                                        <p:cTn id="46" dur="2000" fill="hold"/>
                                        <p:tgtEl>
                                          <p:spTgt spid="13337"/>
                                        </p:tgtEl>
                                        <p:attrNameLst>
                                          <p:attrName>ppt_x</p:attrName>
                                          <p:attrName>ppt_y</p:attrName>
                                        </p:attrNameLst>
                                      </p:cBhvr>
                                      <p:rCtr x="106" y="57"/>
                                    </p:animMotion>
                                  </p:childTnLst>
                                </p:cTn>
                              </p:par>
                              <p:par>
                                <p:cTn id="47" presetID="0" presetClass="path" presetSubtype="0" accel="50000" decel="50000" fill="hold" nodeType="withEffect">
                                  <p:stCondLst>
                                    <p:cond delay="0"/>
                                  </p:stCondLst>
                                  <p:childTnLst>
                                    <p:animMotion origin="layout" path="M -0.0309 0.03449 C -0.00799 0.07731 0.01493 0.12013 0.03003 0.13449 C 0.04514 0.14884 0.05295 0.1199 0.05972 0.1199 C 0.06649 0.1199 0.06528 0.13472 0.07066 0.13449 C 0.07604 0.13426 0.08628 0.11805 0.09253 0.11782 C 0.09878 0.11759 0.10278 0.13263 0.10816 0.1324 C 0.11354 0.13217 0.11996 0.11504 0.12535 0.11574 C 0.13073 0.11643 0.13559 0.13634 0.14097 0.13657 C 0.14635 0.1368 0.15295 0.11782 0.15816 0.11782 C 0.16337 0.11782 0.1684 0.1331 0.17222 0.13657 C 0.17604 0.14004 0.18003 0.13842 0.1816 0.13865 " pathEditMode="relative" rAng="0" ptsTypes="aaaaaaaaaaA">
                                      <p:cBhvr>
                                        <p:cTn id="48" dur="2000" fill="hold"/>
                                        <p:tgtEl>
                                          <p:spTgt spid="13338"/>
                                        </p:tgtEl>
                                        <p:attrNameLst>
                                          <p:attrName>ppt_x</p:attrName>
                                          <p:attrName>ppt_y</p:attrName>
                                        </p:attrNameLst>
                                      </p:cBhvr>
                                      <p:rCtr x="106" y="57"/>
                                    </p:animMotion>
                                  </p:childTnLst>
                                </p:cTn>
                              </p:par>
                              <p:par>
                                <p:cTn id="49" presetID="0" presetClass="path" presetSubtype="0" accel="50000" decel="50000" fill="hold" nodeType="withEffect">
                                  <p:stCondLst>
                                    <p:cond delay="0"/>
                                  </p:stCondLst>
                                  <p:childTnLst>
                                    <p:animMotion origin="layout" path="M 0 0 C 0.02292 0.04282 0.04584 0.08564 0.06094 0.1 C 0.07604 0.11435 0.08386 0.08541 0.09063 0.08541 C 0.0974 0.08541 0.09618 0.10023 0.10157 0.1 C 0.10695 0.09977 0.11719 0.08356 0.12344 0.08333 C 0.12969 0.0831 0.13368 0.09814 0.13907 0.09791 C 0.14445 0.09768 0.15087 0.08055 0.15625 0.08125 C 0.16163 0.08194 0.1665 0.10185 0.17188 0.10208 C 0.17726 0.10231 0.18386 0.08333 0.18907 0.08333 C 0.19427 0.08333 0.19931 0.09861 0.20313 0.10208 C 0.20695 0.10555 0.21094 0.10393 0.2125 0.10416 " pathEditMode="relative" ptsTypes="aaaaaaaaaaA">
                                      <p:cBhvr>
                                        <p:cTn id="50" dur="2000" fill="hold"/>
                                        <p:tgtEl>
                                          <p:spTgt spid="13339"/>
                                        </p:tgtEl>
                                        <p:attrNameLst>
                                          <p:attrName>ppt_x</p:attrName>
                                          <p:attrName>ppt_y</p:attrName>
                                        </p:attrNameLst>
                                      </p:cBhvr>
                                    </p:animMotion>
                                  </p:childTnLst>
                                </p:cTn>
                              </p:par>
                              <p:par>
                                <p:cTn id="51" presetID="0" presetClass="path" presetSubtype="0" accel="50000" decel="50000" fill="hold" nodeType="withEffect">
                                  <p:stCondLst>
                                    <p:cond delay="0"/>
                                  </p:stCondLst>
                                  <p:childTnLst>
                                    <p:animMotion origin="layout" path="M 0 0 C 0.02292 0.04282 0.04584 0.08564 0.06094 0.1 C 0.07604 0.11435 0.08386 0.08541 0.09063 0.08541 C 0.0974 0.08541 0.09618 0.10023 0.10157 0.1 C 0.10695 0.09977 0.11719 0.08356 0.12344 0.08333 C 0.12969 0.0831 0.13368 0.09814 0.13907 0.09791 C 0.14445 0.09768 0.15087 0.08055 0.15625 0.08125 C 0.16163 0.08194 0.1665 0.10185 0.17188 0.10208 C 0.17726 0.10231 0.18386 0.08333 0.18907 0.08333 C 0.19427 0.08333 0.19931 0.09861 0.20313 0.10208 C 0.20695 0.10555 0.21094 0.10393 0.2125 0.10416 " pathEditMode="relative" ptsTypes="aaaaaaaaaaA">
                                      <p:cBhvr>
                                        <p:cTn id="52" dur="2000" fill="hold"/>
                                        <p:tgtEl>
                                          <p:spTgt spid="13340"/>
                                        </p:tgtEl>
                                        <p:attrNameLst>
                                          <p:attrName>ppt_x</p:attrName>
                                          <p:attrName>ppt_y</p:attrName>
                                        </p:attrNameLst>
                                      </p:cBhvr>
                                    </p:animMotion>
                                  </p:childTnLst>
                                </p:cTn>
                              </p:par>
                              <p:par>
                                <p:cTn id="53" presetID="0" presetClass="path" presetSubtype="0" accel="50000" decel="50000" fill="hold" nodeType="withEffect">
                                  <p:stCondLst>
                                    <p:cond delay="0"/>
                                  </p:stCondLst>
                                  <p:childTnLst>
                                    <p:animMotion origin="layout" path="M 0 0 C 0.02292 0.04282 0.04584 0.08564 0.06094 0.1 C 0.07604 0.11435 0.08386 0.08541 0.09063 0.08541 C 0.0974 0.08541 0.09618 0.10023 0.10157 0.1 C 0.10695 0.09977 0.11719 0.08356 0.12344 0.08333 C 0.12969 0.0831 0.13368 0.09814 0.13907 0.09791 C 0.14445 0.09768 0.15087 0.08055 0.15625 0.08125 C 0.16163 0.08194 0.1665 0.10185 0.17188 0.10208 C 0.17726 0.10231 0.18386 0.08333 0.18907 0.08333 C 0.19427 0.08333 0.19931 0.09861 0.20313 0.10208 C 0.20695 0.10555 0.21094 0.10393 0.2125 0.10416 " pathEditMode="relative" ptsTypes="aaaaaaaaaaA">
                                      <p:cBhvr>
                                        <p:cTn id="54" dur="2000" fill="hold"/>
                                        <p:tgtEl>
                                          <p:spTgt spid="13341"/>
                                        </p:tgtEl>
                                        <p:attrNameLst>
                                          <p:attrName>ppt_x</p:attrName>
                                          <p:attrName>ppt_y</p:attrName>
                                        </p:attrNameLst>
                                      </p:cBhvr>
                                    </p:animMotion>
                                  </p:childTnLst>
                                </p:cTn>
                              </p:par>
                              <p:par>
                                <p:cTn id="55" presetID="0" presetClass="path" presetSubtype="0" accel="50000" decel="50000" fill="hold" nodeType="withEffect">
                                  <p:stCondLst>
                                    <p:cond delay="0"/>
                                  </p:stCondLst>
                                  <p:childTnLst>
                                    <p:animMotion origin="layout" path="M -0.12257 -0.00995 C -0.09965 0.03287 -0.07673 0.0757 -0.06163 0.09005 C -0.04652 0.1044 -0.03871 0.07547 -0.03194 0.07547 C -0.02517 0.07547 -0.02639 0.09028 -0.021 0.09005 C -0.01562 0.08982 -0.00538 0.07361 0.00087 0.07338 C 0.00712 0.07315 0.01111 0.0882 0.0165 0.08797 C 0.02188 0.08774 0.0283 0.07061 0.03368 0.0713 C 0.03907 0.07199 0.04393 0.0919 0.04931 0.09213 C 0.05469 0.09236 0.06129 0.07338 0.0665 0.07338 C 0.0717 0.07338 0.07674 0.08866 0.08056 0.09213 C 0.08438 0.09561 0.08837 0.09399 0.08993 0.09422 " pathEditMode="relative" rAng="0" ptsTypes="aaaaaaaaaaA">
                                      <p:cBhvr>
                                        <p:cTn id="56" dur="2000" fill="hold"/>
                                        <p:tgtEl>
                                          <p:spTgt spid="13342"/>
                                        </p:tgtEl>
                                        <p:attrNameLst>
                                          <p:attrName>ppt_x</p:attrName>
                                          <p:attrName>ppt_y</p:attrName>
                                        </p:attrNameLst>
                                      </p:cBhvr>
                                      <p:rCtr x="106" y="57"/>
                                    </p:animMotion>
                                  </p:childTnLst>
                                </p:cTn>
                              </p:par>
                              <p:par>
                                <p:cTn id="57" presetID="0" presetClass="path" presetSubtype="0" accel="50000" decel="50000" fill="hold" nodeType="withEffect">
                                  <p:stCondLst>
                                    <p:cond delay="0"/>
                                  </p:stCondLst>
                                  <p:childTnLst>
                                    <p:animMotion origin="layout" path="M -0.00591 0.02338 C 0.01701 0.0662 0.03993 0.10903 0.05503 0.12338 C 0.07014 0.13773 0.07795 0.1088 0.08472 0.1088 C 0.09149 0.1088 0.09027 0.12361 0.09566 0.12338 C 0.10104 0.12315 0.11128 0.10694 0.11753 0.10671 C 0.12378 0.10648 0.12777 0.12153 0.13316 0.1213 C 0.13854 0.12107 0.14496 0.10394 0.15034 0.10463 C 0.15573 0.10532 0.16059 0.12523 0.16597 0.12546 C 0.17135 0.12569 0.17795 0.10671 0.18316 0.10671 C 0.18836 0.10671 0.1934 0.12199 0.19722 0.12546 C 0.20104 0.12894 0.20503 0.12732 0.20659 0.12755 " pathEditMode="relative" rAng="0" ptsTypes="aaaaaaaaaaA">
                                      <p:cBhvr>
                                        <p:cTn id="58" dur="2000" fill="hold"/>
                                        <p:tgtEl>
                                          <p:spTgt spid="13343"/>
                                        </p:tgtEl>
                                        <p:attrNameLst>
                                          <p:attrName>ppt_x</p:attrName>
                                          <p:attrName>ppt_y</p:attrName>
                                        </p:attrNameLst>
                                      </p:cBhvr>
                                      <p:rCtr x="106" y="57"/>
                                    </p:animMotion>
                                  </p:childTnLst>
                                </p:cTn>
                              </p:par>
                            </p:childTnLst>
                          </p:cTn>
                        </p:par>
                      </p:childTnLst>
                    </p:cTn>
                  </p:par>
                  <p:par>
                    <p:cTn id="59" fill="hold">
                      <p:stCondLst>
                        <p:cond delay="indefinite"/>
                      </p:stCondLst>
                      <p:childTnLst>
                        <p:par>
                          <p:cTn id="60" fill="hold">
                            <p:stCondLst>
                              <p:cond delay="0"/>
                            </p:stCondLst>
                            <p:childTnLst>
                              <p:par>
                                <p:cTn id="61" presetID="17" presetClass="entr" presetSubtype="10" fill="hold" grpId="0" nodeType="clickEffect">
                                  <p:stCondLst>
                                    <p:cond delay="0"/>
                                  </p:stCondLst>
                                  <p:childTnLst>
                                    <p:set>
                                      <p:cBhvr>
                                        <p:cTn id="62" dur="1" fill="hold">
                                          <p:stCondLst>
                                            <p:cond delay="0"/>
                                          </p:stCondLst>
                                        </p:cTn>
                                        <p:tgtEl>
                                          <p:spTgt spid="13344"/>
                                        </p:tgtEl>
                                        <p:attrNameLst>
                                          <p:attrName>style.visibility</p:attrName>
                                        </p:attrNameLst>
                                      </p:cBhvr>
                                      <p:to>
                                        <p:strVal val="visible"/>
                                      </p:to>
                                    </p:set>
                                    <p:anim calcmode="lin" valueType="num">
                                      <p:cBhvr>
                                        <p:cTn id="63" dur="500" fill="hold"/>
                                        <p:tgtEl>
                                          <p:spTgt spid="13344"/>
                                        </p:tgtEl>
                                        <p:attrNameLst>
                                          <p:attrName>ppt_w</p:attrName>
                                        </p:attrNameLst>
                                      </p:cBhvr>
                                      <p:tavLst>
                                        <p:tav tm="0">
                                          <p:val>
                                            <p:fltVal val="0"/>
                                          </p:val>
                                        </p:tav>
                                        <p:tav tm="100000">
                                          <p:val>
                                            <p:strVal val="#ppt_w"/>
                                          </p:val>
                                        </p:tav>
                                      </p:tavLst>
                                    </p:anim>
                                    <p:anim calcmode="lin" valueType="num">
                                      <p:cBhvr>
                                        <p:cTn id="64" dur="500" fill="hold"/>
                                        <p:tgtEl>
                                          <p:spTgt spid="13344"/>
                                        </p:tgtEl>
                                        <p:attrNameLst>
                                          <p:attrName>ppt_h</p:attrName>
                                        </p:attrNameLst>
                                      </p:cBhvr>
                                      <p:tavLst>
                                        <p:tav tm="0">
                                          <p:val>
                                            <p:strVal val="#ppt_h"/>
                                          </p:val>
                                        </p:tav>
                                        <p:tav tm="100000">
                                          <p:val>
                                            <p:strVal val="#ppt_h"/>
                                          </p:val>
                                        </p:tav>
                                      </p:tavLst>
                                    </p:anim>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13367"/>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3368"/>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3369"/>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3370"/>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13371"/>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3372"/>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3373"/>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3374"/>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3375"/>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3376"/>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3377"/>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13378"/>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13379"/>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13381"/>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13382"/>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13383"/>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13384"/>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13385"/>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13386"/>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13387"/>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13388"/>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13389"/>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13390"/>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13391"/>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3392"/>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13393"/>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13394"/>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13395"/>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13396"/>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13397"/>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13398"/>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13399"/>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7" presetClass="entr" presetSubtype="10" fill="hold" grpId="0" nodeType="clickEffect">
                                  <p:stCondLst>
                                    <p:cond delay="0"/>
                                  </p:stCondLst>
                                  <p:childTnLst>
                                    <p:set>
                                      <p:cBhvr>
                                        <p:cTn id="134" dur="1" fill="hold">
                                          <p:stCondLst>
                                            <p:cond delay="0"/>
                                          </p:stCondLst>
                                        </p:cTn>
                                        <p:tgtEl>
                                          <p:spTgt spid="13401"/>
                                        </p:tgtEl>
                                        <p:attrNameLst>
                                          <p:attrName>style.visibility</p:attrName>
                                        </p:attrNameLst>
                                      </p:cBhvr>
                                      <p:to>
                                        <p:strVal val="visible"/>
                                      </p:to>
                                    </p:set>
                                    <p:anim calcmode="lin" valueType="num">
                                      <p:cBhvr>
                                        <p:cTn id="135" dur="500" fill="hold"/>
                                        <p:tgtEl>
                                          <p:spTgt spid="13401"/>
                                        </p:tgtEl>
                                        <p:attrNameLst>
                                          <p:attrName>ppt_w</p:attrName>
                                        </p:attrNameLst>
                                      </p:cBhvr>
                                      <p:tavLst>
                                        <p:tav tm="0">
                                          <p:val>
                                            <p:fltVal val="0"/>
                                          </p:val>
                                        </p:tav>
                                        <p:tav tm="100000">
                                          <p:val>
                                            <p:strVal val="#ppt_w"/>
                                          </p:val>
                                        </p:tav>
                                      </p:tavLst>
                                    </p:anim>
                                    <p:anim calcmode="lin" valueType="num">
                                      <p:cBhvr>
                                        <p:cTn id="136" dur="500" fill="hold"/>
                                        <p:tgtEl>
                                          <p:spTgt spid="13401"/>
                                        </p:tgtEl>
                                        <p:attrNameLst>
                                          <p:attrName>ppt_h</p:attrName>
                                        </p:attrNameLst>
                                      </p:cBhvr>
                                      <p:tavLst>
                                        <p:tav tm="0">
                                          <p:val>
                                            <p:strVal val="#ppt_h"/>
                                          </p:val>
                                        </p:tav>
                                        <p:tav tm="100000">
                                          <p:val>
                                            <p:strVal val="#ppt_h"/>
                                          </p:val>
                                        </p:tav>
                                      </p:tavLst>
                                    </p:anim>
                                  </p:childTnLst>
                                </p:cTn>
                              </p:par>
                            </p:childTnLst>
                          </p:cTn>
                        </p:par>
                      </p:childTnLst>
                    </p:cTn>
                  </p:par>
                  <p:par>
                    <p:cTn id="137" fill="hold">
                      <p:stCondLst>
                        <p:cond delay="indefinite"/>
                      </p:stCondLst>
                      <p:childTnLst>
                        <p:par>
                          <p:cTn id="138" fill="hold">
                            <p:stCondLst>
                              <p:cond delay="0"/>
                            </p:stCondLst>
                            <p:childTnLst>
                              <p:par>
                                <p:cTn id="139" presetID="1" presetClass="entr" presetSubtype="0" fill="hold" nodeType="clickEffect">
                                  <p:stCondLst>
                                    <p:cond delay="0"/>
                                  </p:stCondLst>
                                  <p:childTnLst>
                                    <p:set>
                                      <p:cBhvr>
                                        <p:cTn id="140" dur="1" fill="hold">
                                          <p:stCondLst>
                                            <p:cond delay="0"/>
                                          </p:stCondLst>
                                        </p:cTn>
                                        <p:tgtEl>
                                          <p:spTgt spid="13345"/>
                                        </p:tgtEl>
                                        <p:attrNameLst>
                                          <p:attrName>style.visibility</p:attrName>
                                        </p:attrNameLst>
                                      </p:cBhvr>
                                      <p:to>
                                        <p:strVal val="visible"/>
                                      </p:to>
                                    </p:set>
                                  </p:childTnLst>
                                </p:cTn>
                              </p:par>
                              <p:par>
                                <p:cTn id="141" presetID="1" presetClass="entr" presetSubtype="0" fill="hold" nodeType="withEffect">
                                  <p:stCondLst>
                                    <p:cond delay="0"/>
                                  </p:stCondLst>
                                  <p:childTnLst>
                                    <p:set>
                                      <p:cBhvr>
                                        <p:cTn id="142" dur="1" fill="hold">
                                          <p:stCondLst>
                                            <p:cond delay="0"/>
                                          </p:stCondLst>
                                        </p:cTn>
                                        <p:tgtEl>
                                          <p:spTgt spid="13346"/>
                                        </p:tgtEl>
                                        <p:attrNameLst>
                                          <p:attrName>style.visibility</p:attrName>
                                        </p:attrNameLst>
                                      </p:cBhvr>
                                      <p:to>
                                        <p:strVal val="visible"/>
                                      </p:to>
                                    </p:set>
                                  </p:childTnLst>
                                </p:cTn>
                              </p:par>
                              <p:par>
                                <p:cTn id="143" presetID="1" presetClass="entr" presetSubtype="0" fill="hold" nodeType="withEffect">
                                  <p:stCondLst>
                                    <p:cond delay="0"/>
                                  </p:stCondLst>
                                  <p:childTnLst>
                                    <p:set>
                                      <p:cBhvr>
                                        <p:cTn id="144" dur="1" fill="hold">
                                          <p:stCondLst>
                                            <p:cond delay="0"/>
                                          </p:stCondLst>
                                        </p:cTn>
                                        <p:tgtEl>
                                          <p:spTgt spid="13347"/>
                                        </p:tgtEl>
                                        <p:attrNameLst>
                                          <p:attrName>style.visibility</p:attrName>
                                        </p:attrNameLst>
                                      </p:cBhvr>
                                      <p:to>
                                        <p:strVal val="visible"/>
                                      </p:to>
                                    </p:set>
                                  </p:childTnLst>
                                </p:cTn>
                              </p:par>
                              <p:par>
                                <p:cTn id="145" presetID="1" presetClass="entr" presetSubtype="0" fill="hold" nodeType="withEffect">
                                  <p:stCondLst>
                                    <p:cond delay="0"/>
                                  </p:stCondLst>
                                  <p:childTnLst>
                                    <p:set>
                                      <p:cBhvr>
                                        <p:cTn id="146" dur="1" fill="hold">
                                          <p:stCondLst>
                                            <p:cond delay="0"/>
                                          </p:stCondLst>
                                        </p:cTn>
                                        <p:tgtEl>
                                          <p:spTgt spid="13348"/>
                                        </p:tgtEl>
                                        <p:attrNameLst>
                                          <p:attrName>style.visibility</p:attrName>
                                        </p:attrNameLst>
                                      </p:cBhvr>
                                      <p:to>
                                        <p:strVal val="visible"/>
                                      </p:to>
                                    </p:set>
                                  </p:childTnLst>
                                </p:cTn>
                              </p:par>
                              <p:par>
                                <p:cTn id="147" presetID="1" presetClass="entr" presetSubtype="0" fill="hold" nodeType="withEffect">
                                  <p:stCondLst>
                                    <p:cond delay="0"/>
                                  </p:stCondLst>
                                  <p:childTnLst>
                                    <p:set>
                                      <p:cBhvr>
                                        <p:cTn id="148" dur="1" fill="hold">
                                          <p:stCondLst>
                                            <p:cond delay="0"/>
                                          </p:stCondLst>
                                        </p:cTn>
                                        <p:tgtEl>
                                          <p:spTgt spid="13349"/>
                                        </p:tgtEl>
                                        <p:attrNameLst>
                                          <p:attrName>style.visibility</p:attrName>
                                        </p:attrNameLst>
                                      </p:cBhvr>
                                      <p:to>
                                        <p:strVal val="visible"/>
                                      </p:to>
                                    </p:set>
                                  </p:childTnLst>
                                </p:cTn>
                              </p:par>
                              <p:par>
                                <p:cTn id="149" presetID="1" presetClass="entr" presetSubtype="0" fill="hold" nodeType="withEffect">
                                  <p:stCondLst>
                                    <p:cond delay="0"/>
                                  </p:stCondLst>
                                  <p:childTnLst>
                                    <p:set>
                                      <p:cBhvr>
                                        <p:cTn id="150" dur="1" fill="hold">
                                          <p:stCondLst>
                                            <p:cond delay="0"/>
                                          </p:stCondLst>
                                        </p:cTn>
                                        <p:tgtEl>
                                          <p:spTgt spid="13350"/>
                                        </p:tgtEl>
                                        <p:attrNameLst>
                                          <p:attrName>style.visibility</p:attrName>
                                        </p:attrNameLst>
                                      </p:cBhvr>
                                      <p:to>
                                        <p:strVal val="visible"/>
                                      </p:to>
                                    </p:set>
                                  </p:childTnLst>
                                </p:cTn>
                              </p:par>
                              <p:par>
                                <p:cTn id="151" presetID="1" presetClass="entr" presetSubtype="0" fill="hold" nodeType="withEffect">
                                  <p:stCondLst>
                                    <p:cond delay="0"/>
                                  </p:stCondLst>
                                  <p:childTnLst>
                                    <p:set>
                                      <p:cBhvr>
                                        <p:cTn id="152" dur="1" fill="hold">
                                          <p:stCondLst>
                                            <p:cond delay="0"/>
                                          </p:stCondLst>
                                        </p:cTn>
                                        <p:tgtEl>
                                          <p:spTgt spid="13351"/>
                                        </p:tgtEl>
                                        <p:attrNameLst>
                                          <p:attrName>style.visibility</p:attrName>
                                        </p:attrNameLst>
                                      </p:cBhvr>
                                      <p:to>
                                        <p:strVal val="visible"/>
                                      </p:to>
                                    </p:set>
                                  </p:childTnLst>
                                </p:cTn>
                              </p:par>
                              <p:par>
                                <p:cTn id="153" presetID="1" presetClass="entr" presetSubtype="0" fill="hold" nodeType="withEffect">
                                  <p:stCondLst>
                                    <p:cond delay="0"/>
                                  </p:stCondLst>
                                  <p:childTnLst>
                                    <p:set>
                                      <p:cBhvr>
                                        <p:cTn id="154" dur="1" fill="hold">
                                          <p:stCondLst>
                                            <p:cond delay="0"/>
                                          </p:stCondLst>
                                        </p:cTn>
                                        <p:tgtEl>
                                          <p:spTgt spid="13353"/>
                                        </p:tgtEl>
                                        <p:attrNameLst>
                                          <p:attrName>style.visibility</p:attrName>
                                        </p:attrNameLst>
                                      </p:cBhvr>
                                      <p:to>
                                        <p:strVal val="visible"/>
                                      </p:to>
                                    </p:set>
                                  </p:childTnLst>
                                </p:cTn>
                              </p:par>
                              <p:par>
                                <p:cTn id="155" presetID="1" presetClass="entr" presetSubtype="0" fill="hold" nodeType="withEffect">
                                  <p:stCondLst>
                                    <p:cond delay="0"/>
                                  </p:stCondLst>
                                  <p:childTnLst>
                                    <p:set>
                                      <p:cBhvr>
                                        <p:cTn id="156" dur="1" fill="hold">
                                          <p:stCondLst>
                                            <p:cond delay="0"/>
                                          </p:stCondLst>
                                        </p:cTn>
                                        <p:tgtEl>
                                          <p:spTgt spid="13356"/>
                                        </p:tgtEl>
                                        <p:attrNameLst>
                                          <p:attrName>style.visibility</p:attrName>
                                        </p:attrNameLst>
                                      </p:cBhvr>
                                      <p:to>
                                        <p:strVal val="visible"/>
                                      </p:to>
                                    </p:set>
                                  </p:childTnLst>
                                </p:cTn>
                              </p:par>
                              <p:par>
                                <p:cTn id="157" presetID="1" presetClass="entr" presetSubtype="0" fill="hold" nodeType="withEffect">
                                  <p:stCondLst>
                                    <p:cond delay="0"/>
                                  </p:stCondLst>
                                  <p:childTnLst>
                                    <p:set>
                                      <p:cBhvr>
                                        <p:cTn id="158" dur="1" fill="hold">
                                          <p:stCondLst>
                                            <p:cond delay="0"/>
                                          </p:stCondLst>
                                        </p:cTn>
                                        <p:tgtEl>
                                          <p:spTgt spid="13357"/>
                                        </p:tgtEl>
                                        <p:attrNameLst>
                                          <p:attrName>style.visibility</p:attrName>
                                        </p:attrNameLst>
                                      </p:cBhvr>
                                      <p:to>
                                        <p:strVal val="visible"/>
                                      </p:to>
                                    </p:set>
                                  </p:childTnLst>
                                </p:cTn>
                              </p:par>
                              <p:par>
                                <p:cTn id="159" presetID="1" presetClass="entr" presetSubtype="0" fill="hold" nodeType="withEffect">
                                  <p:stCondLst>
                                    <p:cond delay="0"/>
                                  </p:stCondLst>
                                  <p:childTnLst>
                                    <p:set>
                                      <p:cBhvr>
                                        <p:cTn id="160" dur="1" fill="hold">
                                          <p:stCondLst>
                                            <p:cond delay="0"/>
                                          </p:stCondLst>
                                        </p:cTn>
                                        <p:tgtEl>
                                          <p:spTgt spid="13358"/>
                                        </p:tgtEl>
                                        <p:attrNameLst>
                                          <p:attrName>style.visibility</p:attrName>
                                        </p:attrNameLst>
                                      </p:cBhvr>
                                      <p:to>
                                        <p:strVal val="visible"/>
                                      </p:to>
                                    </p:set>
                                  </p:childTnLst>
                                </p:cTn>
                              </p:par>
                              <p:par>
                                <p:cTn id="161" presetID="1" presetClass="entr" presetSubtype="0" fill="hold" nodeType="withEffect">
                                  <p:stCondLst>
                                    <p:cond delay="0"/>
                                  </p:stCondLst>
                                  <p:childTnLst>
                                    <p:set>
                                      <p:cBhvr>
                                        <p:cTn id="162" dur="1" fill="hold">
                                          <p:stCondLst>
                                            <p:cond delay="0"/>
                                          </p:stCondLst>
                                        </p:cTn>
                                        <p:tgtEl>
                                          <p:spTgt spid="13360"/>
                                        </p:tgtEl>
                                        <p:attrNameLst>
                                          <p:attrName>style.visibility</p:attrName>
                                        </p:attrNameLst>
                                      </p:cBhvr>
                                      <p:to>
                                        <p:strVal val="visible"/>
                                      </p:to>
                                    </p:set>
                                  </p:childTnLst>
                                </p:cTn>
                              </p:par>
                              <p:par>
                                <p:cTn id="163" presetID="1" presetClass="entr" presetSubtype="0" fill="hold" nodeType="withEffect">
                                  <p:stCondLst>
                                    <p:cond delay="0"/>
                                  </p:stCondLst>
                                  <p:childTnLst>
                                    <p:set>
                                      <p:cBhvr>
                                        <p:cTn id="164" dur="1" fill="hold">
                                          <p:stCondLst>
                                            <p:cond delay="0"/>
                                          </p:stCondLst>
                                        </p:cTn>
                                        <p:tgtEl>
                                          <p:spTgt spid="13361"/>
                                        </p:tgtEl>
                                        <p:attrNameLst>
                                          <p:attrName>style.visibility</p:attrName>
                                        </p:attrNameLst>
                                      </p:cBhvr>
                                      <p:to>
                                        <p:strVal val="visible"/>
                                      </p:to>
                                    </p:set>
                                  </p:childTnLst>
                                </p:cTn>
                              </p:par>
                              <p:par>
                                <p:cTn id="165" presetID="1" presetClass="entr" presetSubtype="0" fill="hold" nodeType="withEffect">
                                  <p:stCondLst>
                                    <p:cond delay="0"/>
                                  </p:stCondLst>
                                  <p:childTnLst>
                                    <p:set>
                                      <p:cBhvr>
                                        <p:cTn id="166" dur="1" fill="hold">
                                          <p:stCondLst>
                                            <p:cond delay="0"/>
                                          </p:stCondLst>
                                        </p:cTn>
                                        <p:tgtEl>
                                          <p:spTgt spid="13362"/>
                                        </p:tgtEl>
                                        <p:attrNameLst>
                                          <p:attrName>style.visibility</p:attrName>
                                        </p:attrNameLst>
                                      </p:cBhvr>
                                      <p:to>
                                        <p:strVal val="visible"/>
                                      </p:to>
                                    </p:set>
                                  </p:childTnLst>
                                </p:cTn>
                              </p:par>
                              <p:par>
                                <p:cTn id="167" presetID="1" presetClass="entr" presetSubtype="0" fill="hold" nodeType="withEffect">
                                  <p:stCondLst>
                                    <p:cond delay="0"/>
                                  </p:stCondLst>
                                  <p:childTnLst>
                                    <p:set>
                                      <p:cBhvr>
                                        <p:cTn id="168" dur="1" fill="hold">
                                          <p:stCondLst>
                                            <p:cond delay="0"/>
                                          </p:stCondLst>
                                        </p:cTn>
                                        <p:tgtEl>
                                          <p:spTgt spid="13363"/>
                                        </p:tgtEl>
                                        <p:attrNameLst>
                                          <p:attrName>style.visibility</p:attrName>
                                        </p:attrNameLst>
                                      </p:cBhvr>
                                      <p:to>
                                        <p:strVal val="visible"/>
                                      </p:to>
                                    </p:set>
                                  </p:childTnLst>
                                </p:cTn>
                              </p:par>
                              <p:par>
                                <p:cTn id="169" presetID="1" presetClass="entr" presetSubtype="0" fill="hold" nodeType="withEffect">
                                  <p:stCondLst>
                                    <p:cond delay="0"/>
                                  </p:stCondLst>
                                  <p:childTnLst>
                                    <p:set>
                                      <p:cBhvr>
                                        <p:cTn id="170" dur="1" fill="hold">
                                          <p:stCondLst>
                                            <p:cond delay="0"/>
                                          </p:stCondLst>
                                        </p:cTn>
                                        <p:tgtEl>
                                          <p:spTgt spid="13364"/>
                                        </p:tgtEl>
                                        <p:attrNameLst>
                                          <p:attrName>style.visibility</p:attrName>
                                        </p:attrNameLst>
                                      </p:cBhvr>
                                      <p:to>
                                        <p:strVal val="visible"/>
                                      </p:to>
                                    </p:set>
                                  </p:childTnLst>
                                </p:cTn>
                              </p:par>
                              <p:par>
                                <p:cTn id="171" presetID="1" presetClass="entr" presetSubtype="0" fill="hold" nodeType="withEffect">
                                  <p:stCondLst>
                                    <p:cond delay="0"/>
                                  </p:stCondLst>
                                  <p:childTnLst>
                                    <p:set>
                                      <p:cBhvr>
                                        <p:cTn id="172" dur="1" fill="hold">
                                          <p:stCondLst>
                                            <p:cond delay="0"/>
                                          </p:stCondLst>
                                        </p:cTn>
                                        <p:tgtEl>
                                          <p:spTgt spid="13365"/>
                                        </p:tgtEl>
                                        <p:attrNameLst>
                                          <p:attrName>style.visibility</p:attrName>
                                        </p:attrNameLst>
                                      </p:cBhvr>
                                      <p:to>
                                        <p:strVal val="visible"/>
                                      </p:to>
                                    </p:set>
                                  </p:childTnLst>
                                </p:cTn>
                              </p:par>
                              <p:par>
                                <p:cTn id="173" presetID="1" presetClass="entr" presetSubtype="0" fill="hold" nodeType="withEffect">
                                  <p:stCondLst>
                                    <p:cond delay="0"/>
                                  </p:stCondLst>
                                  <p:childTnLst>
                                    <p:set>
                                      <p:cBhvr>
                                        <p:cTn id="174" dur="1" fill="hold">
                                          <p:stCondLst>
                                            <p:cond delay="0"/>
                                          </p:stCondLst>
                                        </p:cTn>
                                        <p:tgtEl>
                                          <p:spTgt spid="13366"/>
                                        </p:tgtEl>
                                        <p:attrNameLst>
                                          <p:attrName>style.visibility</p:attrName>
                                        </p:attrNameLst>
                                      </p:cBhvr>
                                      <p:to>
                                        <p:strVal val="visible"/>
                                      </p:to>
                                    </p:set>
                                  </p:childTnLst>
                                </p:cTn>
                              </p:par>
                            </p:childTnLst>
                          </p:cTn>
                        </p:par>
                      </p:childTnLst>
                    </p:cTn>
                  </p:par>
                  <p:par>
                    <p:cTn id="175" fill="hold">
                      <p:stCondLst>
                        <p:cond delay="indefinite"/>
                      </p:stCondLst>
                      <p:childTnLst>
                        <p:par>
                          <p:cTn id="176" fill="hold">
                            <p:stCondLst>
                              <p:cond delay="0"/>
                            </p:stCondLst>
                            <p:childTnLst>
                              <p:par>
                                <p:cTn id="177" presetID="1" presetClass="entr" presetSubtype="0" fill="hold" nodeType="clickEffect">
                                  <p:stCondLst>
                                    <p:cond delay="0"/>
                                  </p:stCondLst>
                                  <p:childTnLst>
                                    <p:set>
                                      <p:cBhvr>
                                        <p:cTn id="178" dur="1" fill="hold">
                                          <p:stCondLst>
                                            <p:cond delay="0"/>
                                          </p:stCondLst>
                                        </p:cTn>
                                        <p:tgtEl>
                                          <p:spTgt spid="13417"/>
                                        </p:tgtEl>
                                        <p:attrNameLst>
                                          <p:attrName>style.visibility</p:attrName>
                                        </p:attrNameLst>
                                      </p:cBhvr>
                                      <p:to>
                                        <p:strVal val="visible"/>
                                      </p:to>
                                    </p:set>
                                  </p:childTnLst>
                                </p:cTn>
                              </p:par>
                              <p:par>
                                <p:cTn id="179" presetID="1" presetClass="entr" presetSubtype="0" fill="hold" nodeType="withEffect">
                                  <p:stCondLst>
                                    <p:cond delay="0"/>
                                  </p:stCondLst>
                                  <p:childTnLst>
                                    <p:set>
                                      <p:cBhvr>
                                        <p:cTn id="180" dur="1" fill="hold">
                                          <p:stCondLst>
                                            <p:cond delay="0"/>
                                          </p:stCondLst>
                                        </p:cTn>
                                        <p:tgtEl>
                                          <p:spTgt spid="13418"/>
                                        </p:tgtEl>
                                        <p:attrNameLst>
                                          <p:attrName>style.visibility</p:attrName>
                                        </p:attrNameLst>
                                      </p:cBhvr>
                                      <p:to>
                                        <p:strVal val="visible"/>
                                      </p:to>
                                    </p:set>
                                  </p:childTnLst>
                                </p:cTn>
                              </p:par>
                              <p:par>
                                <p:cTn id="181" presetID="1" presetClass="entr" presetSubtype="0" fill="hold" nodeType="withEffect">
                                  <p:stCondLst>
                                    <p:cond delay="0"/>
                                  </p:stCondLst>
                                  <p:childTnLst>
                                    <p:set>
                                      <p:cBhvr>
                                        <p:cTn id="182" dur="1" fill="hold">
                                          <p:stCondLst>
                                            <p:cond delay="0"/>
                                          </p:stCondLst>
                                        </p:cTn>
                                        <p:tgtEl>
                                          <p:spTgt spid="13419"/>
                                        </p:tgtEl>
                                        <p:attrNameLst>
                                          <p:attrName>style.visibility</p:attrName>
                                        </p:attrNameLst>
                                      </p:cBhvr>
                                      <p:to>
                                        <p:strVal val="visible"/>
                                      </p:to>
                                    </p:set>
                                  </p:childTnLst>
                                </p:cTn>
                              </p:par>
                              <p:par>
                                <p:cTn id="183" presetID="1" presetClass="entr" presetSubtype="0" fill="hold" nodeType="withEffect">
                                  <p:stCondLst>
                                    <p:cond delay="0"/>
                                  </p:stCondLst>
                                  <p:childTnLst>
                                    <p:set>
                                      <p:cBhvr>
                                        <p:cTn id="184" dur="1" fill="hold">
                                          <p:stCondLst>
                                            <p:cond delay="0"/>
                                          </p:stCondLst>
                                        </p:cTn>
                                        <p:tgtEl>
                                          <p:spTgt spid="13420"/>
                                        </p:tgtEl>
                                        <p:attrNameLst>
                                          <p:attrName>style.visibility</p:attrName>
                                        </p:attrNameLst>
                                      </p:cBhvr>
                                      <p:to>
                                        <p:strVal val="visible"/>
                                      </p:to>
                                    </p:set>
                                  </p:childTnLst>
                                </p:cTn>
                              </p:par>
                              <p:par>
                                <p:cTn id="185" presetID="1" presetClass="entr" presetSubtype="0" fill="hold" nodeType="withEffect">
                                  <p:stCondLst>
                                    <p:cond delay="0"/>
                                  </p:stCondLst>
                                  <p:childTnLst>
                                    <p:set>
                                      <p:cBhvr>
                                        <p:cTn id="186" dur="1" fill="hold">
                                          <p:stCondLst>
                                            <p:cond delay="0"/>
                                          </p:stCondLst>
                                        </p:cTn>
                                        <p:tgtEl>
                                          <p:spTgt spid="13421"/>
                                        </p:tgtEl>
                                        <p:attrNameLst>
                                          <p:attrName>style.visibility</p:attrName>
                                        </p:attrNameLst>
                                      </p:cBhvr>
                                      <p:to>
                                        <p:strVal val="visible"/>
                                      </p:to>
                                    </p:set>
                                  </p:childTnLst>
                                </p:cTn>
                              </p:par>
                              <p:par>
                                <p:cTn id="187" presetID="1" presetClass="entr" presetSubtype="0" fill="hold" nodeType="withEffect">
                                  <p:stCondLst>
                                    <p:cond delay="0"/>
                                  </p:stCondLst>
                                  <p:childTnLst>
                                    <p:set>
                                      <p:cBhvr>
                                        <p:cTn id="188" dur="1" fill="hold">
                                          <p:stCondLst>
                                            <p:cond delay="0"/>
                                          </p:stCondLst>
                                        </p:cTn>
                                        <p:tgtEl>
                                          <p:spTgt spid="13422"/>
                                        </p:tgtEl>
                                        <p:attrNameLst>
                                          <p:attrName>style.visibility</p:attrName>
                                        </p:attrNameLst>
                                      </p:cBhvr>
                                      <p:to>
                                        <p:strVal val="visible"/>
                                      </p:to>
                                    </p:set>
                                  </p:childTnLst>
                                </p:cTn>
                              </p:par>
                              <p:par>
                                <p:cTn id="189" presetID="1" presetClass="entr" presetSubtype="0" fill="hold" nodeType="withEffect">
                                  <p:stCondLst>
                                    <p:cond delay="0"/>
                                  </p:stCondLst>
                                  <p:childTnLst>
                                    <p:set>
                                      <p:cBhvr>
                                        <p:cTn id="190" dur="1" fill="hold">
                                          <p:stCondLst>
                                            <p:cond delay="0"/>
                                          </p:stCondLst>
                                        </p:cTn>
                                        <p:tgtEl>
                                          <p:spTgt spid="13423"/>
                                        </p:tgtEl>
                                        <p:attrNameLst>
                                          <p:attrName>style.visibility</p:attrName>
                                        </p:attrNameLst>
                                      </p:cBhvr>
                                      <p:to>
                                        <p:strVal val="visible"/>
                                      </p:to>
                                    </p:set>
                                  </p:childTnLst>
                                </p:cTn>
                              </p:par>
                            </p:childTnLst>
                          </p:cTn>
                        </p:par>
                      </p:childTnLst>
                    </p:cTn>
                  </p:par>
                  <p:par>
                    <p:cTn id="191" fill="hold">
                      <p:stCondLst>
                        <p:cond delay="indefinite"/>
                      </p:stCondLst>
                      <p:childTnLst>
                        <p:par>
                          <p:cTn id="192" fill="hold">
                            <p:stCondLst>
                              <p:cond delay="0"/>
                            </p:stCondLst>
                            <p:childTnLst>
                              <p:par>
                                <p:cTn id="193" presetID="0" presetClass="path" presetSubtype="0" accel="50000" decel="50000" fill="hold" nodeType="clickEffect">
                                  <p:stCondLst>
                                    <p:cond delay="0"/>
                                  </p:stCondLst>
                                  <p:childTnLst>
                                    <p:animMotion origin="layout" path="M 0 0 C 0.00434 0.00393 0.01041 0.00555 0.01406 0.01041 C 0.01753 0.01504 0.01996 0.02037 0.02344 0.025 C 0.02725 0.04004 0.03368 0.05532 0.04219 0.06666 C 0.04444 0.07546 0.04896 0.07824 0.05469 0.08333 C 0.06146 0.10115 0.06441 0.12129 0.07031 0.13958 C 0.07187 0.14421 0.07153 0.14977 0.07344 0.15416 C 0.07448 0.15671 0.07673 0.1581 0.07812 0.16041 C 0.08038 0.16435 0.08229 0.16875 0.08437 0.17291 C 0.08541 0.175 0.0875 0.17916 0.0875 0.17916 C 0.08802 0.1875 0.08784 0.19583 0.08906 0.20416 C 0.08941 0.20717 0.09166 0.20949 0.09219 0.2125 C 0.10208 0.27801 0.09271 0.23935 0.09844 0.2625 C 0.0993 0.27731 0.09566 0.29282 0.10625 0.3 " pathEditMode="relative" ptsTypes="fffffffffffffA">
                                      <p:cBhvr>
                                        <p:cTn id="194" dur="2000" fill="hold"/>
                                        <p:tgtEl>
                                          <p:spTgt spid="13417"/>
                                        </p:tgtEl>
                                        <p:attrNameLst>
                                          <p:attrName>ppt_x</p:attrName>
                                          <p:attrName>ppt_y</p:attrName>
                                        </p:attrNameLst>
                                      </p:cBhvr>
                                    </p:animMotion>
                                  </p:childTnLst>
                                </p:cTn>
                              </p:par>
                              <p:par>
                                <p:cTn id="195" presetID="0" presetClass="path" presetSubtype="0" accel="50000" decel="50000" fill="hold" nodeType="withEffect">
                                  <p:stCondLst>
                                    <p:cond delay="0"/>
                                  </p:stCondLst>
                                  <p:childTnLst>
                                    <p:animMotion origin="layout" path="M 0 0 C 0.00434 0.00393 0.01041 0.00555 0.01406 0.01041 C 0.01753 0.01504 0.01996 0.02037 0.02344 0.025 C 0.02725 0.04004 0.03368 0.05532 0.04219 0.06666 C 0.04444 0.07546 0.04896 0.07824 0.05469 0.08333 C 0.06146 0.10115 0.06441 0.12129 0.07031 0.13958 C 0.07187 0.14421 0.07153 0.14977 0.07344 0.15416 C 0.07448 0.15671 0.07673 0.1581 0.07812 0.16041 C 0.08038 0.16435 0.08229 0.16875 0.08437 0.17291 C 0.08541 0.175 0.0875 0.17916 0.0875 0.17916 C 0.08802 0.1875 0.08784 0.19583 0.08906 0.20416 C 0.08941 0.20717 0.09166 0.20949 0.09219 0.2125 C 0.10208 0.27801 0.09271 0.23935 0.09844 0.2625 C 0.0993 0.27731 0.09566 0.29282 0.10625 0.3 " pathEditMode="relative" ptsTypes="fffffffffffffA">
                                      <p:cBhvr>
                                        <p:cTn id="196" dur="2000" fill="hold"/>
                                        <p:tgtEl>
                                          <p:spTgt spid="13418"/>
                                        </p:tgtEl>
                                        <p:attrNameLst>
                                          <p:attrName>ppt_x</p:attrName>
                                          <p:attrName>ppt_y</p:attrName>
                                        </p:attrNameLst>
                                      </p:cBhvr>
                                    </p:animMotion>
                                  </p:childTnLst>
                                </p:cTn>
                              </p:par>
                              <p:par>
                                <p:cTn id="197" presetID="0" presetClass="path" presetSubtype="0" accel="50000" decel="50000" fill="hold" nodeType="withEffect">
                                  <p:stCondLst>
                                    <p:cond delay="0"/>
                                  </p:stCondLst>
                                  <p:childTnLst>
                                    <p:animMotion origin="layout" path="M 3.33333E-6 -3.33333E-6 C 0.00434 0.00394 0.01041 0.00556 0.01406 0.01042 C 0.01753 0.01505 0.01996 0.02037 0.02343 0.025 C 0.02725 0.04005 0.03368 0.05533 0.04218 0.06667 C 0.04444 0.07547 0.04896 0.07824 0.05468 0.08334 C 0.06146 0.10116 0.06441 0.1213 0.07031 0.13959 C 0.07187 0.14422 0.07152 0.14977 0.07343 0.15417 C 0.07448 0.15672 0.07673 0.15811 0.07812 0.16042 C 0.08038 0.16436 0.08229 0.16875 0.08437 0.17292 C 0.08541 0.175 0.0875 0.17917 0.0875 0.1794 C 0.08802 0.1875 0.08784 0.19584 0.08906 0.20417 C 0.08941 0.20718 0.09166 0.20949 0.09218 0.2125 C 0.10208 0.27801 0.09271 0.23936 0.09843 0.2625 C 0.0993 0.27732 0.09566 0.29283 0.10625 0.3 " pathEditMode="relative" rAng="0" ptsTypes="fffffffffffffA">
                                      <p:cBhvr>
                                        <p:cTn id="198" dur="2000" fill="hold"/>
                                        <p:tgtEl>
                                          <p:spTgt spid="13419"/>
                                        </p:tgtEl>
                                        <p:attrNameLst>
                                          <p:attrName>ppt_x</p:attrName>
                                          <p:attrName>ppt_y</p:attrName>
                                        </p:attrNameLst>
                                      </p:cBhvr>
                                      <p:rCtr x="53" y="150"/>
                                    </p:animMotion>
                                  </p:childTnLst>
                                </p:cTn>
                              </p:par>
                              <p:par>
                                <p:cTn id="199" presetID="0" presetClass="path" presetSubtype="0" accel="50000" decel="50000" fill="hold" nodeType="withEffect">
                                  <p:stCondLst>
                                    <p:cond delay="0"/>
                                  </p:stCondLst>
                                  <p:childTnLst>
                                    <p:animMotion origin="layout" path="M 0 0 C 0.00434 0.00393 0.01041 0.00555 0.01406 0.01041 C 0.01753 0.01504 0.01996 0.02037 0.02344 0.025 C 0.02725 0.04004 0.03368 0.05532 0.04219 0.06666 C 0.04444 0.07546 0.04896 0.07824 0.05469 0.08333 C 0.06146 0.10115 0.06441 0.12129 0.07031 0.13958 C 0.07187 0.14421 0.07153 0.14977 0.07344 0.15416 C 0.07448 0.15671 0.07673 0.1581 0.07812 0.16041 C 0.08038 0.16435 0.08229 0.16875 0.08437 0.17291 C 0.08541 0.175 0.0875 0.17916 0.0875 0.17916 C 0.08802 0.1875 0.08784 0.19583 0.08906 0.20416 C 0.08941 0.20717 0.09166 0.20949 0.09219 0.2125 C 0.10208 0.27801 0.09271 0.23935 0.09844 0.2625 C 0.0993 0.27731 0.09566 0.29282 0.10625 0.3 " pathEditMode="relative" ptsTypes="fffffffffffffA">
                                      <p:cBhvr>
                                        <p:cTn id="200" dur="2000" fill="hold"/>
                                        <p:tgtEl>
                                          <p:spTgt spid="13420"/>
                                        </p:tgtEl>
                                        <p:attrNameLst>
                                          <p:attrName>ppt_x</p:attrName>
                                          <p:attrName>ppt_y</p:attrName>
                                        </p:attrNameLst>
                                      </p:cBhvr>
                                    </p:animMotion>
                                  </p:childTnLst>
                                </p:cTn>
                              </p:par>
                              <p:par>
                                <p:cTn id="201" presetID="0" presetClass="path" presetSubtype="0" accel="50000" decel="50000" fill="hold" nodeType="withEffect">
                                  <p:stCondLst>
                                    <p:cond delay="0"/>
                                  </p:stCondLst>
                                  <p:childTnLst>
                                    <p:animMotion origin="layout" path="M 0 0 C 0.00434 0.00393 0.01041 0.00555 0.01406 0.01041 C 0.01753 0.01504 0.01996 0.02037 0.02344 0.025 C 0.02725 0.04004 0.03368 0.05532 0.04219 0.06666 C 0.04444 0.07546 0.04896 0.07824 0.05469 0.08333 C 0.06146 0.10115 0.06441 0.12129 0.07031 0.13958 C 0.07187 0.14421 0.07153 0.14977 0.07344 0.15416 C 0.07448 0.15671 0.07673 0.1581 0.07812 0.16041 C 0.08038 0.16435 0.08229 0.16875 0.08437 0.17291 C 0.08541 0.175 0.0875 0.17916 0.0875 0.17916 C 0.08802 0.1875 0.08784 0.19583 0.08906 0.20416 C 0.08941 0.20717 0.09166 0.20949 0.09219 0.2125 C 0.10208 0.27801 0.09271 0.23935 0.09844 0.2625 C 0.0993 0.27731 0.09566 0.29282 0.10625 0.3 " pathEditMode="relative" ptsTypes="fffffffffffffA">
                                      <p:cBhvr>
                                        <p:cTn id="202" dur="2000" fill="hold"/>
                                        <p:tgtEl>
                                          <p:spTgt spid="13421"/>
                                        </p:tgtEl>
                                        <p:attrNameLst>
                                          <p:attrName>ppt_x</p:attrName>
                                          <p:attrName>ppt_y</p:attrName>
                                        </p:attrNameLst>
                                      </p:cBhvr>
                                    </p:animMotion>
                                  </p:childTnLst>
                                </p:cTn>
                              </p:par>
                              <p:par>
                                <p:cTn id="203" presetID="0" presetClass="path" presetSubtype="0" accel="50000" decel="50000" fill="hold" nodeType="withEffect">
                                  <p:stCondLst>
                                    <p:cond delay="0"/>
                                  </p:stCondLst>
                                  <p:childTnLst>
                                    <p:animMotion origin="layout" path="M -0.17223 0.00046 C -0.16789 0.0044 -0.16181 0.00602 -0.15816 0.01088 C -0.15469 0.01551 -0.15226 0.02083 -0.14879 0.02546 C -0.14497 0.04051 -0.13855 0.05579 -0.13004 0.06713 C -0.12778 0.07593 -0.12327 0.07871 -0.11754 0.0838 C -0.11077 0.10162 -0.10782 0.12176 -0.10191 0.14005 C -0.10035 0.14468 -0.1007 0.15023 -0.09879 0.15463 C -0.09775 0.15718 -0.09549 0.15857 -0.0941 0.16088 C -0.09184 0.16482 -0.08993 0.16921 -0.08785 0.17338 C -0.08681 0.17546 -0.08473 0.17963 -0.08473 0.17986 C -0.08421 0.18796 -0.08438 0.1963 -0.08316 0.20463 C -0.08282 0.20764 -0.08056 0.20996 -0.08004 0.21296 C -0.07014 0.27847 -0.07952 0.23982 -0.07379 0.26296 C -0.07292 0.27778 -0.07657 0.29329 -0.06598 0.30046 " pathEditMode="relative" rAng="0" ptsTypes="fffffffffffffA">
                                      <p:cBhvr>
                                        <p:cTn id="204" dur="2000" fill="hold"/>
                                        <p:tgtEl>
                                          <p:spTgt spid="13422"/>
                                        </p:tgtEl>
                                        <p:attrNameLst>
                                          <p:attrName>ppt_x</p:attrName>
                                          <p:attrName>ppt_y</p:attrName>
                                        </p:attrNameLst>
                                      </p:cBhvr>
                                      <p:rCtr x="53" y="150"/>
                                    </p:animMotion>
                                  </p:childTnLst>
                                </p:cTn>
                              </p:par>
                              <p:par>
                                <p:cTn id="205" presetID="0" presetClass="path" presetSubtype="0" accel="50000" decel="50000" fill="hold" nodeType="withEffect">
                                  <p:stCondLst>
                                    <p:cond delay="0"/>
                                  </p:stCondLst>
                                  <p:childTnLst>
                                    <p:animMotion origin="layout" path="M 0 0 C 0.00434 0.00393 0.01041 0.00555 0.01406 0.01041 C 0.01753 0.01504 0.01996 0.02037 0.02344 0.025 C 0.02725 0.04004 0.03368 0.05532 0.04219 0.06666 C 0.04444 0.07546 0.04896 0.07824 0.05469 0.08333 C 0.06146 0.10115 0.06441 0.12129 0.07031 0.13958 C 0.07187 0.14421 0.07153 0.14977 0.07344 0.15416 C 0.07448 0.15671 0.07673 0.1581 0.07812 0.16041 C 0.08038 0.16435 0.08229 0.16875 0.08437 0.17291 C 0.08541 0.175 0.0875 0.17916 0.0875 0.17916 C 0.08802 0.1875 0.08784 0.19583 0.08906 0.20416 C 0.08941 0.20717 0.09166 0.20949 0.09219 0.2125 C 0.10208 0.27801 0.09271 0.23935 0.09844 0.2625 C 0.0993 0.27731 0.09566 0.29282 0.10625 0.3 " pathEditMode="relative" ptsTypes="fffffffffffffA">
                                      <p:cBhvr>
                                        <p:cTn id="206" dur="2000" fill="hold"/>
                                        <p:tgtEl>
                                          <p:spTgt spid="13423"/>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44" grpId="0" animBg="1"/>
      <p:bldP spid="13367" grpId="0" animBg="1"/>
      <p:bldP spid="13368" grpId="0" animBg="1"/>
      <p:bldP spid="13369" grpId="0" animBg="1"/>
      <p:bldP spid="13370" grpId="0" animBg="1"/>
      <p:bldP spid="13371" grpId="0" animBg="1"/>
      <p:bldP spid="13372" grpId="0" animBg="1"/>
      <p:bldP spid="13373" grpId="0" animBg="1"/>
      <p:bldP spid="13374" grpId="0" animBg="1"/>
      <p:bldP spid="13375" grpId="0" animBg="1"/>
      <p:bldP spid="13376" grpId="0" animBg="1"/>
      <p:bldP spid="13377" grpId="0" animBg="1"/>
      <p:bldP spid="13378" grpId="0" animBg="1"/>
      <p:bldP spid="13379" grpId="0" animBg="1"/>
      <p:bldP spid="13381" grpId="0" animBg="1"/>
      <p:bldP spid="13382" grpId="0" animBg="1"/>
      <p:bldP spid="13383" grpId="0" animBg="1"/>
      <p:bldP spid="13384" grpId="0" animBg="1"/>
      <p:bldP spid="13385" grpId="0" animBg="1"/>
      <p:bldP spid="13386" grpId="0" animBg="1"/>
      <p:bldP spid="13387" grpId="0" animBg="1"/>
      <p:bldP spid="13388" grpId="0" animBg="1"/>
      <p:bldP spid="13389" grpId="0" animBg="1"/>
      <p:bldP spid="13390" grpId="0" animBg="1"/>
      <p:bldP spid="13391" grpId="0" animBg="1"/>
      <p:bldP spid="13392" grpId="0" animBg="1"/>
      <p:bldP spid="13393" grpId="0" animBg="1"/>
      <p:bldP spid="13394" grpId="0" animBg="1"/>
      <p:bldP spid="13395" grpId="0" animBg="1"/>
      <p:bldP spid="13396" grpId="0" animBg="1"/>
      <p:bldP spid="13397" grpId="0" animBg="1"/>
      <p:bldP spid="13398" grpId="0" animBg="1"/>
      <p:bldP spid="13399" grpId="0" animBg="1"/>
      <p:bldP spid="1340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p:cNvSpPr>
            <a:spLocks noGrp="1"/>
          </p:cNvSpPr>
          <p:nvPr>
            <p:ph type="title"/>
          </p:nvPr>
        </p:nvSpPr>
        <p:spPr>
          <a:xfrm>
            <a:off x="457200" y="274638"/>
            <a:ext cx="8229600" cy="994122"/>
          </a:xfrm>
        </p:spPr>
        <p:txBody>
          <a:bodyPr/>
          <a:lstStyle/>
          <a:p>
            <a:r>
              <a:rPr lang="es-ES" dirty="0" err="1" smtClean="0"/>
              <a:t>Binding</a:t>
            </a:r>
            <a:r>
              <a:rPr lang="es-ES" dirty="0" smtClean="0"/>
              <a:t> </a:t>
            </a:r>
            <a:r>
              <a:rPr lang="es-ES" dirty="0" err="1" smtClean="0"/>
              <a:t>to</a:t>
            </a:r>
            <a:r>
              <a:rPr lang="es-ES" dirty="0" smtClean="0"/>
              <a:t> </a:t>
            </a:r>
            <a:r>
              <a:rPr lang="es-ES" dirty="0" err="1" smtClean="0"/>
              <a:t>glycosaminoglycans</a:t>
            </a:r>
            <a:endParaRPr lang="en-GB" dirty="0"/>
          </a:p>
        </p:txBody>
      </p:sp>
      <p:pic>
        <p:nvPicPr>
          <p:cNvPr id="32770" name="Picture 2"/>
          <p:cNvPicPr>
            <a:picLocks noGrp="1" noChangeAspect="1" noChangeArrowheads="1"/>
          </p:cNvPicPr>
          <p:nvPr>
            <p:ph idx="1"/>
          </p:nvPr>
        </p:nvPicPr>
        <p:blipFill>
          <a:blip r:embed="rId3" cstate="print"/>
          <a:srcRect/>
          <a:stretch>
            <a:fillRect/>
          </a:stretch>
        </p:blipFill>
        <p:spPr bwMode="auto">
          <a:xfrm>
            <a:off x="5148064" y="1916832"/>
            <a:ext cx="3744416" cy="3752984"/>
          </a:xfrm>
          <a:prstGeom prst="rect">
            <a:avLst/>
          </a:prstGeom>
          <a:noFill/>
          <a:ln w="9525">
            <a:noFill/>
            <a:miter lim="800000"/>
            <a:headEnd/>
            <a:tailEnd/>
          </a:ln>
        </p:spPr>
      </p:pic>
      <p:sp>
        <p:nvSpPr>
          <p:cNvPr id="5" name="QuadreDeText 4"/>
          <p:cNvSpPr txBox="1"/>
          <p:nvPr/>
        </p:nvSpPr>
        <p:spPr>
          <a:xfrm>
            <a:off x="467544" y="5517232"/>
            <a:ext cx="4071564" cy="369332"/>
          </a:xfrm>
          <a:prstGeom prst="rect">
            <a:avLst/>
          </a:prstGeom>
          <a:noFill/>
        </p:spPr>
        <p:txBody>
          <a:bodyPr wrap="none" rtlCol="0">
            <a:spAutoFit/>
          </a:bodyPr>
          <a:lstStyle/>
          <a:p>
            <a:r>
              <a:rPr lang="es-ES" dirty="0" smtClean="0"/>
              <a:t>García-Mayoral et al. </a:t>
            </a:r>
            <a:r>
              <a:rPr lang="es-ES" i="1" dirty="0" smtClean="0"/>
              <a:t>ACS </a:t>
            </a:r>
            <a:r>
              <a:rPr lang="es-ES" i="1" dirty="0" err="1" smtClean="0"/>
              <a:t>Chem</a:t>
            </a:r>
            <a:r>
              <a:rPr lang="es-ES" i="1" dirty="0" smtClean="0"/>
              <a:t> </a:t>
            </a:r>
            <a:r>
              <a:rPr lang="es-ES" i="1" dirty="0" err="1" smtClean="0"/>
              <a:t>Biol</a:t>
            </a:r>
            <a:r>
              <a:rPr lang="es-ES" i="1" dirty="0" smtClean="0"/>
              <a:t> </a:t>
            </a:r>
            <a:r>
              <a:rPr lang="es-ES" dirty="0" smtClean="0"/>
              <a:t>2013</a:t>
            </a:r>
            <a:endParaRPr lang="en-GB" dirty="0"/>
          </a:p>
        </p:txBody>
      </p:sp>
      <p:pic>
        <p:nvPicPr>
          <p:cNvPr id="32771" name="Picture 3"/>
          <p:cNvPicPr>
            <a:picLocks noChangeAspect="1" noChangeArrowheads="1"/>
          </p:cNvPicPr>
          <p:nvPr/>
        </p:nvPicPr>
        <p:blipFill>
          <a:blip r:embed="rId4" cstate="print"/>
          <a:srcRect l="5391" r="2210"/>
          <a:stretch>
            <a:fillRect/>
          </a:stretch>
        </p:blipFill>
        <p:spPr bwMode="auto">
          <a:xfrm>
            <a:off x="251520" y="1916832"/>
            <a:ext cx="5216287" cy="343205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QuadreDeText 1"/>
          <p:cNvSpPr txBox="1"/>
          <p:nvPr/>
        </p:nvSpPr>
        <p:spPr>
          <a:xfrm>
            <a:off x="395536" y="5301208"/>
            <a:ext cx="1980414" cy="369332"/>
          </a:xfrm>
          <a:prstGeom prst="rect">
            <a:avLst/>
          </a:prstGeom>
          <a:noFill/>
        </p:spPr>
        <p:txBody>
          <a:bodyPr wrap="none" rtlCol="0">
            <a:spAutoFit/>
          </a:bodyPr>
          <a:lstStyle/>
          <a:p>
            <a:r>
              <a:rPr lang="es-ES" dirty="0" err="1" smtClean="0"/>
              <a:t>Boix</a:t>
            </a:r>
            <a:r>
              <a:rPr lang="es-ES" dirty="0" smtClean="0"/>
              <a:t> et al. JSB 2012</a:t>
            </a:r>
            <a:endParaRPr lang="en-GB" dirty="0"/>
          </a:p>
        </p:txBody>
      </p:sp>
      <p:pic>
        <p:nvPicPr>
          <p:cNvPr id="3" name="Imatge 2" descr="ECP_sulfats.tif"/>
          <p:cNvPicPr>
            <a:picLocks noChangeAspect="1"/>
          </p:cNvPicPr>
          <p:nvPr/>
        </p:nvPicPr>
        <p:blipFill>
          <a:blip r:embed="rId3" cstate="print"/>
          <a:srcRect l="5113" t="9450" r="18500" b="5501"/>
          <a:stretch>
            <a:fillRect/>
          </a:stretch>
        </p:blipFill>
        <p:spPr>
          <a:xfrm>
            <a:off x="251520" y="1484784"/>
            <a:ext cx="4536504" cy="3788215"/>
          </a:xfrm>
          <a:prstGeom prst="rect">
            <a:avLst/>
          </a:prstGeom>
        </p:spPr>
      </p:pic>
      <p:grpSp>
        <p:nvGrpSpPr>
          <p:cNvPr id="4" name="Agrupa 3"/>
          <p:cNvGrpSpPr>
            <a:grpSpLocks noChangeAspect="1"/>
          </p:cNvGrpSpPr>
          <p:nvPr/>
        </p:nvGrpSpPr>
        <p:grpSpPr>
          <a:xfrm>
            <a:off x="5364088" y="710753"/>
            <a:ext cx="3384376" cy="3006279"/>
            <a:chOff x="827088" y="620713"/>
            <a:chExt cx="7561262" cy="5670550"/>
          </a:xfrm>
        </p:grpSpPr>
        <p:pic>
          <p:nvPicPr>
            <p:cNvPr id="5" name="Imatge 1" descr="ecp_sulfateS3_pymol.png"/>
            <p:cNvPicPr>
              <a:picLocks noChangeAspect="1"/>
            </p:cNvPicPr>
            <p:nvPr/>
          </p:nvPicPr>
          <p:blipFill>
            <a:blip r:embed="rId4" cstate="print"/>
            <a:srcRect/>
            <a:stretch>
              <a:fillRect/>
            </a:stretch>
          </p:blipFill>
          <p:spPr bwMode="auto">
            <a:xfrm>
              <a:off x="827088" y="620713"/>
              <a:ext cx="7561262" cy="5670550"/>
            </a:xfrm>
            <a:prstGeom prst="rect">
              <a:avLst/>
            </a:prstGeom>
            <a:noFill/>
            <a:ln w="9525">
              <a:noFill/>
              <a:miter lim="800000"/>
              <a:headEnd/>
              <a:tailEnd/>
            </a:ln>
          </p:spPr>
        </p:pic>
        <p:grpSp>
          <p:nvGrpSpPr>
            <p:cNvPr id="6" name="Agrupa 8"/>
            <p:cNvGrpSpPr/>
            <p:nvPr/>
          </p:nvGrpSpPr>
          <p:grpSpPr>
            <a:xfrm>
              <a:off x="3662562" y="1435657"/>
              <a:ext cx="3357363" cy="3492254"/>
              <a:chOff x="3662562" y="1435657"/>
              <a:chExt cx="3357363" cy="3492254"/>
            </a:xfrm>
          </p:grpSpPr>
          <p:sp>
            <p:nvSpPr>
              <p:cNvPr id="7" name="QuadreDeText 2"/>
              <p:cNvSpPr txBox="1">
                <a:spLocks noChangeArrowheads="1"/>
              </p:cNvSpPr>
              <p:nvPr/>
            </p:nvSpPr>
            <p:spPr bwMode="auto">
              <a:xfrm>
                <a:off x="3662562" y="2522249"/>
                <a:ext cx="504824" cy="461964"/>
              </a:xfrm>
              <a:prstGeom prst="rect">
                <a:avLst/>
              </a:prstGeom>
              <a:noFill/>
              <a:ln w="9525">
                <a:noFill/>
                <a:miter lim="800000"/>
                <a:headEnd/>
                <a:tailEnd/>
              </a:ln>
            </p:spPr>
            <p:txBody>
              <a:bodyPr wrap="none">
                <a:spAutoFit/>
              </a:bodyPr>
              <a:lstStyle/>
              <a:p>
                <a:r>
                  <a:rPr lang="es-ES" sz="2400" dirty="0">
                    <a:solidFill>
                      <a:srgbClr val="FF0000"/>
                    </a:solidFill>
                  </a:rPr>
                  <a:t>S</a:t>
                </a:r>
                <a:r>
                  <a:rPr lang="es-ES" sz="2400" baseline="-25000" dirty="0">
                    <a:solidFill>
                      <a:srgbClr val="FF0000"/>
                    </a:solidFill>
                  </a:rPr>
                  <a:t>1</a:t>
                </a:r>
              </a:p>
            </p:txBody>
          </p:sp>
          <p:sp>
            <p:nvSpPr>
              <p:cNvPr id="8" name="QuadreDeText 2"/>
              <p:cNvSpPr txBox="1">
                <a:spLocks noChangeArrowheads="1"/>
              </p:cNvSpPr>
              <p:nvPr/>
            </p:nvSpPr>
            <p:spPr bwMode="auto">
              <a:xfrm>
                <a:off x="3820088" y="1435657"/>
                <a:ext cx="1890316" cy="696647"/>
              </a:xfrm>
              <a:prstGeom prst="rect">
                <a:avLst/>
              </a:prstGeom>
              <a:noFill/>
              <a:ln w="9525">
                <a:noFill/>
                <a:miter lim="800000"/>
                <a:headEnd/>
                <a:tailEnd/>
              </a:ln>
            </p:spPr>
            <p:txBody>
              <a:bodyPr wrap="square">
                <a:spAutoFit/>
              </a:bodyPr>
              <a:lstStyle/>
              <a:p>
                <a:r>
                  <a:rPr lang="es-ES" dirty="0" err="1"/>
                  <a:t>Arg</a:t>
                </a:r>
                <a:r>
                  <a:rPr lang="es-ES" dirty="0"/>
                  <a:t> 34</a:t>
                </a:r>
              </a:p>
            </p:txBody>
          </p:sp>
          <p:sp>
            <p:nvSpPr>
              <p:cNvPr id="9" name="QuadreDeText 2"/>
              <p:cNvSpPr txBox="1">
                <a:spLocks noChangeArrowheads="1"/>
              </p:cNvSpPr>
              <p:nvPr/>
            </p:nvSpPr>
            <p:spPr bwMode="auto">
              <a:xfrm>
                <a:off x="4177012" y="4559610"/>
                <a:ext cx="903287" cy="368301"/>
              </a:xfrm>
              <a:prstGeom prst="rect">
                <a:avLst/>
              </a:prstGeom>
              <a:noFill/>
              <a:ln w="9525">
                <a:noFill/>
                <a:miter lim="800000"/>
                <a:headEnd/>
                <a:tailEnd/>
              </a:ln>
            </p:spPr>
            <p:txBody>
              <a:bodyPr wrap="none">
                <a:spAutoFit/>
              </a:bodyPr>
              <a:lstStyle/>
              <a:p>
                <a:r>
                  <a:rPr lang="es-ES" dirty="0" err="1"/>
                  <a:t>Asn</a:t>
                </a:r>
                <a:r>
                  <a:rPr lang="es-ES" dirty="0"/>
                  <a:t> 39</a:t>
                </a:r>
              </a:p>
            </p:txBody>
          </p:sp>
          <p:sp>
            <p:nvSpPr>
              <p:cNvPr id="10" name="QuadreDeText 2"/>
              <p:cNvSpPr txBox="1">
                <a:spLocks noChangeArrowheads="1"/>
              </p:cNvSpPr>
              <p:nvPr/>
            </p:nvSpPr>
            <p:spPr bwMode="auto">
              <a:xfrm>
                <a:off x="6156325" y="3708400"/>
                <a:ext cx="863600" cy="368300"/>
              </a:xfrm>
              <a:prstGeom prst="rect">
                <a:avLst/>
              </a:prstGeom>
              <a:noFill/>
              <a:ln w="9525">
                <a:noFill/>
                <a:miter lim="800000"/>
                <a:headEnd/>
                <a:tailEnd/>
              </a:ln>
            </p:spPr>
            <p:txBody>
              <a:bodyPr wrap="none">
                <a:spAutoFit/>
              </a:bodyPr>
              <a:lstStyle/>
              <a:p>
                <a:r>
                  <a:rPr lang="es-ES"/>
                  <a:t>Arg 36</a:t>
                </a:r>
              </a:p>
            </p:txBody>
          </p:sp>
        </p:grpSp>
      </p:grpSp>
      <p:grpSp>
        <p:nvGrpSpPr>
          <p:cNvPr id="11" name="Agrupa 10"/>
          <p:cNvGrpSpPr>
            <a:grpSpLocks noChangeAspect="1"/>
          </p:cNvGrpSpPr>
          <p:nvPr/>
        </p:nvGrpSpPr>
        <p:grpSpPr>
          <a:xfrm>
            <a:off x="5148064" y="4032448"/>
            <a:ext cx="3527031" cy="2780928"/>
            <a:chOff x="3059832" y="764704"/>
            <a:chExt cx="5436468" cy="5732934"/>
          </a:xfrm>
        </p:grpSpPr>
        <p:pic>
          <p:nvPicPr>
            <p:cNvPr id="12" name="Imatge 1" descr="ecp_sulfate3_pymol.png"/>
            <p:cNvPicPr>
              <a:picLocks noChangeAspect="1"/>
            </p:cNvPicPr>
            <p:nvPr/>
          </p:nvPicPr>
          <p:blipFill>
            <a:blip r:embed="rId5" cstate="print"/>
            <a:srcRect l="32281" t="4790"/>
            <a:stretch>
              <a:fillRect/>
            </a:stretch>
          </p:blipFill>
          <p:spPr bwMode="auto">
            <a:xfrm>
              <a:off x="3059832" y="764704"/>
              <a:ext cx="5436468" cy="5732934"/>
            </a:xfrm>
            <a:prstGeom prst="rect">
              <a:avLst/>
            </a:prstGeom>
            <a:noFill/>
            <a:ln w="9525">
              <a:noFill/>
              <a:miter lim="800000"/>
              <a:headEnd/>
              <a:tailEnd/>
            </a:ln>
          </p:spPr>
        </p:pic>
        <p:sp>
          <p:nvSpPr>
            <p:cNvPr id="13" name="QuadreDeText 2"/>
            <p:cNvSpPr txBox="1">
              <a:spLocks noChangeArrowheads="1"/>
            </p:cNvSpPr>
            <p:nvPr/>
          </p:nvSpPr>
          <p:spPr bwMode="auto">
            <a:xfrm>
              <a:off x="3348038" y="2997200"/>
              <a:ext cx="503237" cy="461963"/>
            </a:xfrm>
            <a:prstGeom prst="rect">
              <a:avLst/>
            </a:prstGeom>
            <a:noFill/>
            <a:ln w="9525">
              <a:noFill/>
              <a:miter lim="800000"/>
              <a:headEnd/>
              <a:tailEnd/>
            </a:ln>
          </p:spPr>
          <p:txBody>
            <a:bodyPr wrap="none">
              <a:spAutoFit/>
            </a:bodyPr>
            <a:lstStyle/>
            <a:p>
              <a:r>
                <a:rPr lang="es-ES" sz="2400">
                  <a:solidFill>
                    <a:srgbClr val="FF0000"/>
                  </a:solidFill>
                </a:rPr>
                <a:t>S</a:t>
              </a:r>
              <a:r>
                <a:rPr lang="es-ES" sz="2400" baseline="-25000">
                  <a:solidFill>
                    <a:srgbClr val="FF0000"/>
                  </a:solidFill>
                </a:rPr>
                <a:t>3</a:t>
              </a:r>
            </a:p>
          </p:txBody>
        </p:sp>
        <p:sp>
          <p:nvSpPr>
            <p:cNvPr id="14" name="QuadreDeText 2"/>
            <p:cNvSpPr txBox="1">
              <a:spLocks noChangeArrowheads="1"/>
            </p:cNvSpPr>
            <p:nvPr/>
          </p:nvSpPr>
          <p:spPr bwMode="auto">
            <a:xfrm>
              <a:off x="4941686" y="1184187"/>
              <a:ext cx="1279272" cy="717182"/>
            </a:xfrm>
            <a:prstGeom prst="rect">
              <a:avLst/>
            </a:prstGeom>
            <a:noFill/>
            <a:ln w="9525">
              <a:noFill/>
              <a:miter lim="800000"/>
              <a:headEnd/>
              <a:tailEnd/>
            </a:ln>
          </p:spPr>
          <p:txBody>
            <a:bodyPr wrap="square">
              <a:spAutoFit/>
            </a:bodyPr>
            <a:lstStyle/>
            <a:p>
              <a:r>
                <a:rPr lang="es-ES" dirty="0" err="1"/>
                <a:t>Arg</a:t>
              </a:r>
              <a:r>
                <a:rPr lang="es-ES" dirty="0"/>
                <a:t> 7</a:t>
              </a:r>
            </a:p>
          </p:txBody>
        </p:sp>
        <p:sp>
          <p:nvSpPr>
            <p:cNvPr id="15" name="QuadreDeText 2"/>
            <p:cNvSpPr txBox="1">
              <a:spLocks noChangeArrowheads="1"/>
            </p:cNvSpPr>
            <p:nvPr/>
          </p:nvSpPr>
          <p:spPr bwMode="auto">
            <a:xfrm>
              <a:off x="3791664" y="4679878"/>
              <a:ext cx="1381316" cy="717182"/>
            </a:xfrm>
            <a:prstGeom prst="rect">
              <a:avLst/>
            </a:prstGeom>
            <a:noFill/>
            <a:ln w="9525">
              <a:noFill/>
              <a:miter lim="800000"/>
              <a:headEnd/>
              <a:tailEnd/>
            </a:ln>
          </p:spPr>
          <p:txBody>
            <a:bodyPr wrap="square">
              <a:spAutoFit/>
            </a:bodyPr>
            <a:lstStyle/>
            <a:p>
              <a:r>
                <a:rPr lang="es-ES" dirty="0" err="1"/>
                <a:t>Arg</a:t>
              </a:r>
              <a:r>
                <a:rPr lang="es-ES" dirty="0"/>
                <a:t> 1</a:t>
              </a:r>
            </a:p>
          </p:txBody>
        </p:sp>
      </p:grpSp>
      <p:sp>
        <p:nvSpPr>
          <p:cNvPr id="16" name="Títol 1"/>
          <p:cNvSpPr txBox="1">
            <a:spLocks/>
          </p:cNvSpPr>
          <p:nvPr/>
        </p:nvSpPr>
        <p:spPr>
          <a:xfrm>
            <a:off x="395536" y="-99392"/>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sz="4400" b="0" i="0" u="none" strike="noStrike" kern="1200" cap="none" spc="0" normalizeH="0" baseline="0" noProof="0" dirty="0" err="1" smtClean="0">
                <a:ln>
                  <a:noFill/>
                </a:ln>
                <a:solidFill>
                  <a:schemeClr val="tx1"/>
                </a:solidFill>
                <a:effectLst/>
                <a:uLnTx/>
                <a:uFillTx/>
                <a:latin typeface="+mj-lt"/>
                <a:ea typeface="+mj-ea"/>
                <a:cs typeface="+mj-cs"/>
              </a:rPr>
              <a:t>hRNase</a:t>
            </a:r>
            <a:r>
              <a:rPr kumimoji="0" lang="es-ES" sz="4400" b="0" i="0" u="none" strike="noStrike" kern="1200" cap="none" spc="0" normalizeH="0" baseline="0" noProof="0" dirty="0" smtClean="0">
                <a:ln>
                  <a:noFill/>
                </a:ln>
                <a:solidFill>
                  <a:schemeClr val="tx1"/>
                </a:solidFill>
                <a:effectLst/>
                <a:uLnTx/>
                <a:uFillTx/>
                <a:latin typeface="+mj-lt"/>
                <a:ea typeface="+mj-ea"/>
                <a:cs typeface="+mj-cs"/>
              </a:rPr>
              <a:t> 3 – SO</a:t>
            </a:r>
            <a:r>
              <a:rPr kumimoji="0" lang="es-ES" sz="4400" b="0" i="0" u="none" strike="noStrike" kern="1200" cap="none" spc="0" normalizeH="0" baseline="-25000" noProof="0" dirty="0" smtClean="0">
                <a:ln>
                  <a:noFill/>
                </a:ln>
                <a:solidFill>
                  <a:schemeClr val="tx1"/>
                </a:solidFill>
                <a:effectLst/>
                <a:uLnTx/>
                <a:uFillTx/>
                <a:latin typeface="+mj-lt"/>
                <a:ea typeface="+mj-ea"/>
                <a:cs typeface="+mj-cs"/>
              </a:rPr>
              <a:t>4</a:t>
            </a:r>
            <a:r>
              <a:rPr kumimoji="0" lang="es-ES" sz="4400" b="0" i="0" u="none" strike="noStrike" kern="1200" cap="none" spc="0" normalizeH="0" baseline="0" noProof="0" dirty="0" smtClean="0">
                <a:ln>
                  <a:noFill/>
                </a:ln>
                <a:solidFill>
                  <a:schemeClr val="tx1"/>
                </a:solidFill>
                <a:effectLst/>
                <a:uLnTx/>
                <a:uFillTx/>
                <a:latin typeface="+mj-lt"/>
                <a:ea typeface="+mj-ea"/>
                <a:cs typeface="+mj-cs"/>
              </a:rPr>
              <a:t> </a:t>
            </a:r>
            <a:r>
              <a:rPr kumimoji="0" lang="es-ES" sz="4400" b="0" i="0" u="none" strike="noStrike" kern="1200" cap="none" spc="0" normalizeH="0" baseline="0" noProof="0" dirty="0" err="1" smtClean="0">
                <a:ln>
                  <a:noFill/>
                </a:ln>
                <a:solidFill>
                  <a:schemeClr val="tx1"/>
                </a:solidFill>
                <a:effectLst/>
                <a:uLnTx/>
                <a:uFillTx/>
                <a:latin typeface="+mj-lt"/>
                <a:ea typeface="+mj-ea"/>
                <a:cs typeface="+mj-cs"/>
              </a:rPr>
              <a:t>complex</a:t>
            </a:r>
            <a:r>
              <a:rPr kumimoji="0" lang="es-ES" sz="4400" b="0" i="0" u="none" strike="noStrike" kern="1200" cap="none" spc="0" normalizeH="0" baseline="0" noProof="0" dirty="0" smtClean="0">
                <a:ln>
                  <a:noFill/>
                </a:ln>
                <a:solidFill>
                  <a:schemeClr val="tx1"/>
                </a:solidFill>
                <a:effectLst/>
                <a:uLnTx/>
                <a:uFillTx/>
                <a:latin typeface="+mj-lt"/>
                <a:ea typeface="+mj-ea"/>
                <a:cs typeface="+mj-cs"/>
              </a:rPr>
              <a:t> </a:t>
            </a:r>
            <a:r>
              <a:rPr kumimoji="0" lang="es-ES" sz="4400" b="0" i="0" u="none" strike="noStrike" kern="1200" cap="none" spc="0" normalizeH="0" baseline="0" noProof="0" dirty="0" err="1" smtClean="0">
                <a:ln>
                  <a:noFill/>
                </a:ln>
                <a:solidFill>
                  <a:schemeClr val="tx1"/>
                </a:solidFill>
                <a:effectLst/>
                <a:uLnTx/>
                <a:uFillTx/>
                <a:latin typeface="+mj-lt"/>
                <a:ea typeface="+mj-ea"/>
                <a:cs typeface="+mj-cs"/>
              </a:rPr>
              <a:t>structure</a:t>
            </a:r>
            <a:endParaRPr kumimoji="0" lang="en-GB"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tge 1" descr="S2.png"/>
          <p:cNvPicPr>
            <a:picLocks noChangeAspect="1"/>
          </p:cNvPicPr>
          <p:nvPr/>
        </p:nvPicPr>
        <p:blipFill>
          <a:blip r:embed="rId3" cstate="print"/>
          <a:stretch>
            <a:fillRect/>
          </a:stretch>
        </p:blipFill>
        <p:spPr>
          <a:xfrm>
            <a:off x="323528" y="2788578"/>
            <a:ext cx="2771800" cy="3880782"/>
          </a:xfrm>
          <a:prstGeom prst="rect">
            <a:avLst/>
          </a:prstGeom>
        </p:spPr>
      </p:pic>
      <p:pic>
        <p:nvPicPr>
          <p:cNvPr id="3" name="Imatge 2" descr="S-1.png"/>
          <p:cNvPicPr>
            <a:picLocks/>
          </p:cNvPicPr>
          <p:nvPr/>
        </p:nvPicPr>
        <p:blipFill>
          <a:blip r:embed="rId4" cstate="print"/>
          <a:srcRect r="16065"/>
          <a:stretch>
            <a:fillRect/>
          </a:stretch>
        </p:blipFill>
        <p:spPr>
          <a:xfrm>
            <a:off x="3779912" y="3068960"/>
            <a:ext cx="4968552" cy="3495544"/>
          </a:xfrm>
          <a:prstGeom prst="rect">
            <a:avLst/>
          </a:prstGeom>
        </p:spPr>
      </p:pic>
      <p:sp>
        <p:nvSpPr>
          <p:cNvPr id="4" name="Títol 1"/>
          <p:cNvSpPr txBox="1">
            <a:spLocks/>
          </p:cNvSpPr>
          <p:nvPr/>
        </p:nvSpPr>
        <p:spPr>
          <a:xfrm>
            <a:off x="395536" y="-99392"/>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sz="4400" b="0" i="0" u="none" strike="noStrike" kern="1200" cap="none" spc="0" normalizeH="0" baseline="0" noProof="0" dirty="0" err="1" smtClean="0">
                <a:ln>
                  <a:noFill/>
                </a:ln>
                <a:solidFill>
                  <a:schemeClr val="tx1"/>
                </a:solidFill>
                <a:effectLst/>
                <a:uLnTx/>
                <a:uFillTx/>
                <a:latin typeface="+mj-lt"/>
                <a:ea typeface="+mj-ea"/>
                <a:cs typeface="+mj-cs"/>
              </a:rPr>
              <a:t>hRNase</a:t>
            </a:r>
            <a:r>
              <a:rPr kumimoji="0" lang="es-ES" sz="4400" b="0" i="0" u="none" strike="noStrike" kern="1200" cap="none" spc="0" normalizeH="0" baseline="0" noProof="0" dirty="0" smtClean="0">
                <a:ln>
                  <a:noFill/>
                </a:ln>
                <a:solidFill>
                  <a:schemeClr val="tx1"/>
                </a:solidFill>
                <a:effectLst/>
                <a:uLnTx/>
                <a:uFillTx/>
                <a:latin typeface="+mj-lt"/>
                <a:ea typeface="+mj-ea"/>
                <a:cs typeface="+mj-cs"/>
              </a:rPr>
              <a:t> 6 – SO</a:t>
            </a:r>
            <a:r>
              <a:rPr kumimoji="0" lang="es-ES" sz="4400" b="0" i="0" u="none" strike="noStrike" kern="1200" cap="none" spc="0" normalizeH="0" baseline="-25000" noProof="0" dirty="0" smtClean="0">
                <a:ln>
                  <a:noFill/>
                </a:ln>
                <a:solidFill>
                  <a:schemeClr val="tx1"/>
                </a:solidFill>
                <a:effectLst/>
                <a:uLnTx/>
                <a:uFillTx/>
                <a:latin typeface="+mj-lt"/>
                <a:ea typeface="+mj-ea"/>
                <a:cs typeface="+mj-cs"/>
              </a:rPr>
              <a:t>4</a:t>
            </a:r>
            <a:r>
              <a:rPr kumimoji="0" lang="es-ES" sz="4400" b="0" i="0" u="none" strike="noStrike" kern="1200" cap="none" spc="0" normalizeH="0" baseline="0" noProof="0" dirty="0" smtClean="0">
                <a:ln>
                  <a:noFill/>
                </a:ln>
                <a:solidFill>
                  <a:schemeClr val="tx1"/>
                </a:solidFill>
                <a:effectLst/>
                <a:uLnTx/>
                <a:uFillTx/>
                <a:latin typeface="+mj-lt"/>
                <a:ea typeface="+mj-ea"/>
                <a:cs typeface="+mj-cs"/>
              </a:rPr>
              <a:t> </a:t>
            </a:r>
            <a:r>
              <a:rPr kumimoji="0" lang="es-ES" sz="4400" b="0" i="0" u="none" strike="noStrike" kern="1200" cap="none" spc="0" normalizeH="0" baseline="0" noProof="0" dirty="0" err="1" smtClean="0">
                <a:ln>
                  <a:noFill/>
                </a:ln>
                <a:solidFill>
                  <a:schemeClr val="tx1"/>
                </a:solidFill>
                <a:effectLst/>
                <a:uLnTx/>
                <a:uFillTx/>
                <a:latin typeface="+mj-lt"/>
                <a:ea typeface="+mj-ea"/>
                <a:cs typeface="+mj-cs"/>
              </a:rPr>
              <a:t>complex</a:t>
            </a:r>
            <a:r>
              <a:rPr kumimoji="0" lang="es-ES" sz="4400" b="0" i="0" u="none" strike="noStrike" kern="1200" cap="none" spc="0" normalizeH="0" baseline="0" noProof="0" dirty="0" smtClean="0">
                <a:ln>
                  <a:noFill/>
                </a:ln>
                <a:solidFill>
                  <a:schemeClr val="tx1"/>
                </a:solidFill>
                <a:effectLst/>
                <a:uLnTx/>
                <a:uFillTx/>
                <a:latin typeface="+mj-lt"/>
                <a:ea typeface="+mj-ea"/>
                <a:cs typeface="+mj-cs"/>
              </a:rPr>
              <a:t> </a:t>
            </a:r>
            <a:r>
              <a:rPr kumimoji="0" lang="es-ES" sz="4400" b="0" i="0" u="none" strike="noStrike" kern="1200" cap="none" spc="0" normalizeH="0" baseline="0" noProof="0" dirty="0" err="1" smtClean="0">
                <a:ln>
                  <a:noFill/>
                </a:ln>
                <a:solidFill>
                  <a:schemeClr val="tx1"/>
                </a:solidFill>
                <a:effectLst/>
                <a:uLnTx/>
                <a:uFillTx/>
                <a:latin typeface="+mj-lt"/>
                <a:ea typeface="+mj-ea"/>
                <a:cs typeface="+mj-cs"/>
              </a:rPr>
              <a:t>structure</a:t>
            </a:r>
            <a:endParaRPr kumimoji="0" lang="en-GB" sz="4400" b="0" i="0" u="none" strike="noStrike" kern="1200" cap="none" spc="0" normalizeH="0" baseline="0" noProof="0" dirty="0">
              <a:ln>
                <a:noFill/>
              </a:ln>
              <a:solidFill>
                <a:schemeClr val="tx1"/>
              </a:solidFill>
              <a:effectLst/>
              <a:uLnTx/>
              <a:uFillTx/>
              <a:latin typeface="+mj-lt"/>
              <a:ea typeface="+mj-ea"/>
              <a:cs typeface="+mj-cs"/>
            </a:endParaRPr>
          </a:p>
        </p:txBody>
      </p:sp>
      <p:pic>
        <p:nvPicPr>
          <p:cNvPr id="5" name="Picture 2" descr="C:\Users\Guillem\Documents\UAB\4t de Bioquímica\Pràctiques\Cristall Rk6\JAT 4\B1.jpg"/>
          <p:cNvPicPr>
            <a:picLocks noChangeAspect="1" noChangeArrowheads="1"/>
          </p:cNvPicPr>
          <p:nvPr/>
        </p:nvPicPr>
        <p:blipFill>
          <a:blip r:embed="rId5" cstate="print"/>
          <a:srcRect l="23372" t="21446" r="59892" b="63042"/>
          <a:stretch>
            <a:fillRect/>
          </a:stretch>
        </p:blipFill>
        <p:spPr bwMode="auto">
          <a:xfrm>
            <a:off x="5508104" y="908720"/>
            <a:ext cx="2061537" cy="1800200"/>
          </a:xfrm>
          <a:prstGeom prst="rect">
            <a:avLst/>
          </a:prstGeom>
          <a:noFill/>
          <a:ln>
            <a:solidFill>
              <a:schemeClr val="tx1"/>
            </a:solidFill>
          </a:ln>
        </p:spPr>
      </p:pic>
      <p:pic>
        <p:nvPicPr>
          <p:cNvPr id="28674" name="Picture 2"/>
          <p:cNvPicPr>
            <a:picLocks noChangeAspect="1" noChangeArrowheads="1"/>
          </p:cNvPicPr>
          <p:nvPr/>
        </p:nvPicPr>
        <p:blipFill>
          <a:blip r:embed="rId6" cstate="print"/>
          <a:srcRect r="8586" b="5406"/>
          <a:stretch>
            <a:fillRect/>
          </a:stretch>
        </p:blipFill>
        <p:spPr bwMode="auto">
          <a:xfrm>
            <a:off x="2771800" y="908720"/>
            <a:ext cx="1944216" cy="1839123"/>
          </a:xfrm>
          <a:prstGeom prst="rect">
            <a:avLst/>
          </a:prstGeom>
          <a:noFill/>
          <a:ln w="19050">
            <a:solidFill>
              <a:schemeClr val="tx1">
                <a:lumMod val="50000"/>
                <a:lumOff val="50000"/>
              </a:schemeClr>
            </a:solid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Agrupa 19"/>
          <p:cNvGrpSpPr>
            <a:grpSpLocks noChangeAspect="1"/>
          </p:cNvGrpSpPr>
          <p:nvPr/>
        </p:nvGrpSpPr>
        <p:grpSpPr>
          <a:xfrm>
            <a:off x="0" y="2060848"/>
            <a:ext cx="5489508" cy="4392488"/>
            <a:chOff x="0" y="476672"/>
            <a:chExt cx="7596336" cy="6078289"/>
          </a:xfrm>
        </p:grpSpPr>
        <p:sp>
          <p:nvSpPr>
            <p:cNvPr id="5" name="Lluna 4"/>
            <p:cNvSpPr/>
            <p:nvPr/>
          </p:nvSpPr>
          <p:spPr>
            <a:xfrm rot="18501300">
              <a:off x="1044047" y="571912"/>
              <a:ext cx="1114736" cy="2560711"/>
            </a:xfrm>
            <a:prstGeom prst="moon">
              <a:avLst>
                <a:gd name="adj" fmla="val 12915"/>
              </a:avLst>
            </a:prstGeom>
            <a:solidFill>
              <a:schemeClr val="bg1">
                <a:lumMod val="5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lumMod val="65000"/>
                  </a:schemeClr>
                </a:solidFill>
              </a:endParaRPr>
            </a:p>
          </p:txBody>
        </p:sp>
        <p:sp>
          <p:nvSpPr>
            <p:cNvPr id="8" name="QuadreDeText 7"/>
            <p:cNvSpPr txBox="1"/>
            <p:nvPr/>
          </p:nvSpPr>
          <p:spPr>
            <a:xfrm>
              <a:off x="0" y="1916832"/>
              <a:ext cx="989951" cy="461665"/>
            </a:xfrm>
            <a:prstGeom prst="rect">
              <a:avLst/>
            </a:prstGeom>
            <a:gradFill>
              <a:gsLst>
                <a:gs pos="0">
                  <a:schemeClr val="bg1">
                    <a:lumMod val="95000"/>
                  </a:schemeClr>
                </a:gs>
                <a:gs pos="50000">
                  <a:schemeClr val="accent1">
                    <a:tint val="44500"/>
                    <a:satMod val="160000"/>
                  </a:schemeClr>
                </a:gs>
                <a:gs pos="100000">
                  <a:schemeClr val="accent1">
                    <a:tint val="23500"/>
                    <a:satMod val="160000"/>
                  </a:schemeClr>
                </a:gs>
              </a:gsLst>
              <a:lin ang="5400000" scaled="0"/>
            </a:gradFill>
            <a:scene3d>
              <a:camera prst="perspectiveContrastingRightFacing"/>
              <a:lightRig rig="threePt" dir="t"/>
            </a:scene3d>
            <a:sp3d prstMaterial="clear"/>
          </p:spPr>
          <p:txBody>
            <a:bodyPr wrap="none" rtlCol="0">
              <a:spAutoFit/>
            </a:bodyPr>
            <a:lstStyle/>
            <a:p>
              <a:r>
                <a:rPr lang="es-ES" sz="2400" dirty="0" err="1" smtClean="0">
                  <a:solidFill>
                    <a:schemeClr val="tx1">
                      <a:lumMod val="75000"/>
                      <a:lumOff val="25000"/>
                    </a:schemeClr>
                  </a:solidFill>
                  <a:latin typeface="+mj-lt"/>
                  <a:cs typeface="Arial" pitchFamily="34" charset="0"/>
                </a:rPr>
                <a:t>Arg</a:t>
              </a:r>
              <a:r>
                <a:rPr lang="es-ES" sz="2400" dirty="0" smtClean="0">
                  <a:solidFill>
                    <a:schemeClr val="tx1">
                      <a:lumMod val="75000"/>
                      <a:lumOff val="25000"/>
                    </a:schemeClr>
                  </a:solidFill>
                  <a:latin typeface="+mj-lt"/>
                  <a:cs typeface="Arial" pitchFamily="34" charset="0"/>
                </a:rPr>
                <a:t> 34</a:t>
              </a:r>
            </a:p>
          </p:txBody>
        </p:sp>
        <p:sp>
          <p:nvSpPr>
            <p:cNvPr id="14" name="Lluna 13"/>
            <p:cNvSpPr/>
            <p:nvPr/>
          </p:nvSpPr>
          <p:spPr>
            <a:xfrm rot="18501300">
              <a:off x="3276296" y="2357225"/>
              <a:ext cx="1114736" cy="2560711"/>
            </a:xfrm>
            <a:prstGeom prst="moon">
              <a:avLst>
                <a:gd name="adj" fmla="val 12915"/>
              </a:avLst>
            </a:prstGeom>
            <a:solidFill>
              <a:schemeClr val="bg1">
                <a:lumMod val="5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lumMod val="65000"/>
                  </a:schemeClr>
                </a:solidFill>
              </a:endParaRPr>
            </a:p>
          </p:txBody>
        </p:sp>
        <p:sp>
          <p:nvSpPr>
            <p:cNvPr id="15" name="Lluna 14"/>
            <p:cNvSpPr/>
            <p:nvPr/>
          </p:nvSpPr>
          <p:spPr>
            <a:xfrm rot="18501300">
              <a:off x="5580551" y="4172312"/>
              <a:ext cx="1114736" cy="2560711"/>
            </a:xfrm>
            <a:prstGeom prst="moon">
              <a:avLst>
                <a:gd name="adj" fmla="val 12915"/>
              </a:avLst>
            </a:prstGeom>
            <a:solidFill>
              <a:schemeClr val="bg1">
                <a:lumMod val="5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lumMod val="65000"/>
                  </a:schemeClr>
                </a:solidFill>
              </a:endParaRPr>
            </a:p>
          </p:txBody>
        </p:sp>
        <p:sp>
          <p:nvSpPr>
            <p:cNvPr id="26" name="Rectangle 25"/>
            <p:cNvSpPr/>
            <p:nvPr/>
          </p:nvSpPr>
          <p:spPr>
            <a:xfrm>
              <a:off x="2627784" y="476672"/>
              <a:ext cx="720080" cy="594654"/>
            </a:xfrm>
            <a:prstGeom prst="rect">
              <a:avLst/>
            </a:prstGeom>
            <a:noFill/>
            <a:ln>
              <a:noFill/>
            </a:ln>
            <a:effectLst>
              <a:outerShdw blurRad="184150" dist="241300" dir="11520000" sx="110000" sy="110000" algn="ctr">
                <a:srgbClr val="000000">
                  <a:alpha val="18000"/>
                </a:srgbClr>
              </a:outerShdw>
            </a:effectLst>
            <a:scene3d>
              <a:camera prst="orthographicFront"/>
              <a:lightRig rig="flood" dir="t">
                <a:rot lat="0" lon="0" rev="13800000"/>
              </a:lightRig>
            </a:scene3d>
            <a:sp3d extrusionH="107950" prstMaterial="plastic">
              <a:bevelT w="82550" h="63500" prst="divot"/>
              <a:bevelB/>
            </a:sp3d>
          </p:spPr>
          <p:txBody>
            <a:bodyPr wrap="square" lIns="91440" tIns="45720" rIns="91440" bIns="45720">
              <a:normAutofit fontScale="47500" lnSpcReduction="20000"/>
              <a:scene3d>
                <a:camera prst="orthographicFront"/>
                <a:lightRig rig="balanced" dir="t">
                  <a:rot lat="0" lon="0" rev="2100000"/>
                </a:lightRig>
              </a:scene3d>
              <a:sp3d extrusionH="57150" prstMaterial="metal">
                <a:bevelT w="38100" h="25400"/>
                <a:contourClr>
                  <a:schemeClr val="bg2"/>
                </a:contourClr>
              </a:sp3d>
            </a:bodyPr>
            <a:lstStyle/>
            <a:p>
              <a:pPr algn="ctr"/>
              <a:r>
                <a:rPr lang="ca-ES" sz="5400" b="1" dirty="0" smtClean="0">
                  <a:ln w="50800"/>
                  <a:solidFill>
                    <a:schemeClr val="bg1">
                      <a:shade val="50000"/>
                    </a:schemeClr>
                  </a:solidFill>
                </a:rPr>
                <a:t>S1</a:t>
              </a:r>
              <a:endParaRPr lang="ca-ES" sz="5400" b="1" dirty="0">
                <a:ln w="50800"/>
                <a:solidFill>
                  <a:schemeClr val="bg1">
                    <a:shade val="50000"/>
                  </a:schemeClr>
                </a:solidFill>
              </a:endParaRPr>
            </a:p>
          </p:txBody>
        </p:sp>
        <p:sp>
          <p:nvSpPr>
            <p:cNvPr id="27" name="Rectangle 26"/>
            <p:cNvSpPr/>
            <p:nvPr/>
          </p:nvSpPr>
          <p:spPr>
            <a:xfrm>
              <a:off x="4788024" y="2204864"/>
              <a:ext cx="720080" cy="594654"/>
            </a:xfrm>
            <a:prstGeom prst="rect">
              <a:avLst/>
            </a:prstGeom>
            <a:noFill/>
            <a:ln>
              <a:noFill/>
            </a:ln>
            <a:effectLst>
              <a:outerShdw blurRad="184150" dist="241300" dir="11520000" sx="110000" sy="110000" algn="ctr">
                <a:srgbClr val="000000">
                  <a:alpha val="18000"/>
                </a:srgbClr>
              </a:outerShdw>
            </a:effectLst>
            <a:scene3d>
              <a:camera prst="orthographicFront"/>
              <a:lightRig rig="flood" dir="t">
                <a:rot lat="0" lon="0" rev="13800000"/>
              </a:lightRig>
            </a:scene3d>
            <a:sp3d extrusionH="107950" prstMaterial="plastic">
              <a:bevelT w="82550" h="63500" prst="divot"/>
              <a:bevelB/>
            </a:sp3d>
          </p:spPr>
          <p:txBody>
            <a:bodyPr wrap="square" lIns="91440" tIns="45720" rIns="91440" bIns="45720">
              <a:normAutofit fontScale="47500" lnSpcReduction="20000"/>
              <a:scene3d>
                <a:camera prst="orthographicFront"/>
                <a:lightRig rig="balanced" dir="t">
                  <a:rot lat="0" lon="0" rev="2100000"/>
                </a:lightRig>
              </a:scene3d>
              <a:sp3d extrusionH="57150" prstMaterial="metal">
                <a:bevelT w="38100" h="25400"/>
                <a:contourClr>
                  <a:schemeClr val="bg2"/>
                </a:contourClr>
              </a:sp3d>
            </a:bodyPr>
            <a:lstStyle/>
            <a:p>
              <a:pPr algn="ctr"/>
              <a:r>
                <a:rPr lang="ca-ES" sz="5400" b="1" dirty="0" smtClean="0">
                  <a:ln w="50800"/>
                  <a:solidFill>
                    <a:schemeClr val="bg1">
                      <a:shade val="50000"/>
                    </a:schemeClr>
                  </a:solidFill>
                </a:rPr>
                <a:t>S2</a:t>
              </a:r>
              <a:endParaRPr lang="ca-ES" sz="5400" b="1" dirty="0">
                <a:ln w="50800"/>
                <a:solidFill>
                  <a:schemeClr val="bg1">
                    <a:shade val="50000"/>
                  </a:schemeClr>
                </a:solidFill>
              </a:endParaRPr>
            </a:p>
          </p:txBody>
        </p:sp>
        <p:sp>
          <p:nvSpPr>
            <p:cNvPr id="28" name="Rectangle 27"/>
            <p:cNvSpPr/>
            <p:nvPr/>
          </p:nvSpPr>
          <p:spPr>
            <a:xfrm>
              <a:off x="6876256" y="4005064"/>
              <a:ext cx="720080" cy="594654"/>
            </a:xfrm>
            <a:prstGeom prst="rect">
              <a:avLst/>
            </a:prstGeom>
            <a:noFill/>
            <a:ln>
              <a:noFill/>
            </a:ln>
            <a:effectLst>
              <a:outerShdw blurRad="184150" dist="241300" dir="11520000" sx="110000" sy="110000" algn="ctr">
                <a:srgbClr val="000000">
                  <a:alpha val="18000"/>
                </a:srgbClr>
              </a:outerShdw>
            </a:effectLst>
            <a:scene3d>
              <a:camera prst="orthographicFront"/>
              <a:lightRig rig="flood" dir="t">
                <a:rot lat="0" lon="0" rev="13800000"/>
              </a:lightRig>
            </a:scene3d>
            <a:sp3d extrusionH="107950" prstMaterial="plastic">
              <a:bevelT w="82550" h="63500" prst="divot"/>
              <a:bevelB/>
            </a:sp3d>
          </p:spPr>
          <p:txBody>
            <a:bodyPr wrap="square" lIns="91440" tIns="45720" rIns="91440" bIns="45720">
              <a:normAutofit fontScale="47500" lnSpcReduction="20000"/>
              <a:scene3d>
                <a:camera prst="orthographicFront"/>
                <a:lightRig rig="balanced" dir="t">
                  <a:rot lat="0" lon="0" rev="2100000"/>
                </a:lightRig>
              </a:scene3d>
              <a:sp3d extrusionH="57150" prstMaterial="metal">
                <a:bevelT w="38100" h="25400"/>
                <a:contourClr>
                  <a:schemeClr val="bg2"/>
                </a:contourClr>
              </a:sp3d>
            </a:bodyPr>
            <a:lstStyle/>
            <a:p>
              <a:pPr algn="ctr"/>
              <a:r>
                <a:rPr lang="ca-ES" sz="5400" b="1" dirty="0" smtClean="0">
                  <a:ln w="50800"/>
                  <a:solidFill>
                    <a:schemeClr val="bg1">
                      <a:shade val="50000"/>
                    </a:schemeClr>
                  </a:solidFill>
                </a:rPr>
                <a:t>S3</a:t>
              </a:r>
              <a:endParaRPr lang="ca-ES" sz="5400" b="1" dirty="0">
                <a:ln w="50800"/>
                <a:solidFill>
                  <a:schemeClr val="bg1">
                    <a:shade val="50000"/>
                  </a:schemeClr>
                </a:solidFill>
              </a:endParaRPr>
            </a:p>
          </p:txBody>
        </p:sp>
        <p:pic>
          <p:nvPicPr>
            <p:cNvPr id="19" name="Imatge 18" descr="sulfate.jpg"/>
            <p:cNvPicPr>
              <a:picLocks noChangeAspect="1"/>
            </p:cNvPicPr>
            <p:nvPr/>
          </p:nvPicPr>
          <p:blipFill>
            <a:blip r:embed="rId3" cstate="print"/>
            <a:stretch>
              <a:fillRect/>
            </a:stretch>
          </p:blipFill>
          <p:spPr>
            <a:xfrm>
              <a:off x="1403648" y="908720"/>
              <a:ext cx="1224136" cy="1175171"/>
            </a:xfrm>
            <a:prstGeom prst="rect">
              <a:avLst/>
            </a:prstGeom>
          </p:spPr>
        </p:pic>
        <p:pic>
          <p:nvPicPr>
            <p:cNvPr id="29" name="Imatge 28" descr="sulfate.jpg"/>
            <p:cNvPicPr>
              <a:picLocks noChangeAspect="1"/>
            </p:cNvPicPr>
            <p:nvPr/>
          </p:nvPicPr>
          <p:blipFill>
            <a:blip r:embed="rId3" cstate="print"/>
            <a:stretch>
              <a:fillRect/>
            </a:stretch>
          </p:blipFill>
          <p:spPr>
            <a:xfrm>
              <a:off x="3563888" y="2708920"/>
              <a:ext cx="1224136" cy="1175171"/>
            </a:xfrm>
            <a:prstGeom prst="rect">
              <a:avLst/>
            </a:prstGeom>
          </p:spPr>
        </p:pic>
        <p:pic>
          <p:nvPicPr>
            <p:cNvPr id="30" name="Imatge 29" descr="sulfate.jpg"/>
            <p:cNvPicPr>
              <a:picLocks noChangeAspect="1"/>
            </p:cNvPicPr>
            <p:nvPr/>
          </p:nvPicPr>
          <p:blipFill>
            <a:blip r:embed="rId3" cstate="print"/>
            <a:stretch>
              <a:fillRect/>
            </a:stretch>
          </p:blipFill>
          <p:spPr>
            <a:xfrm>
              <a:off x="5940152" y="4558085"/>
              <a:ext cx="1224136" cy="1175171"/>
            </a:xfrm>
            <a:prstGeom prst="rect">
              <a:avLst/>
            </a:prstGeom>
          </p:spPr>
        </p:pic>
        <p:sp>
          <p:nvSpPr>
            <p:cNvPr id="24" name="QuadreDeText 23"/>
            <p:cNvSpPr txBox="1"/>
            <p:nvPr/>
          </p:nvSpPr>
          <p:spPr>
            <a:xfrm>
              <a:off x="383690" y="2463279"/>
              <a:ext cx="989951" cy="461665"/>
            </a:xfrm>
            <a:prstGeom prst="rect">
              <a:avLst/>
            </a:prstGeom>
            <a:gradFill>
              <a:gsLst>
                <a:gs pos="0">
                  <a:schemeClr val="bg1">
                    <a:lumMod val="95000"/>
                  </a:schemeClr>
                </a:gs>
                <a:gs pos="50000">
                  <a:schemeClr val="accent1">
                    <a:tint val="44500"/>
                    <a:satMod val="160000"/>
                  </a:schemeClr>
                </a:gs>
                <a:gs pos="100000">
                  <a:schemeClr val="accent1">
                    <a:tint val="23500"/>
                    <a:satMod val="160000"/>
                  </a:schemeClr>
                </a:gs>
              </a:gsLst>
              <a:lin ang="5400000" scaled="0"/>
            </a:gradFill>
            <a:scene3d>
              <a:camera prst="perspectiveContrastingRightFacing"/>
              <a:lightRig rig="threePt" dir="t"/>
            </a:scene3d>
            <a:sp3d prstMaterial="clear"/>
          </p:spPr>
          <p:txBody>
            <a:bodyPr wrap="none" rtlCol="0">
              <a:spAutoFit/>
            </a:bodyPr>
            <a:lstStyle/>
            <a:p>
              <a:r>
                <a:rPr lang="es-ES" sz="2400" dirty="0" err="1" smtClean="0">
                  <a:solidFill>
                    <a:schemeClr val="tx1">
                      <a:lumMod val="75000"/>
                      <a:lumOff val="25000"/>
                    </a:schemeClr>
                  </a:solidFill>
                  <a:latin typeface="+mj-lt"/>
                  <a:cs typeface="Arial" pitchFamily="34" charset="0"/>
                </a:rPr>
                <a:t>Arg</a:t>
              </a:r>
              <a:r>
                <a:rPr lang="es-ES" sz="2400" dirty="0" smtClean="0">
                  <a:solidFill>
                    <a:schemeClr val="tx1">
                      <a:lumMod val="75000"/>
                      <a:lumOff val="25000"/>
                    </a:schemeClr>
                  </a:solidFill>
                  <a:latin typeface="+mj-lt"/>
                  <a:cs typeface="Arial" pitchFamily="34" charset="0"/>
                </a:rPr>
                <a:t> 36</a:t>
              </a:r>
            </a:p>
          </p:txBody>
        </p:sp>
        <p:sp>
          <p:nvSpPr>
            <p:cNvPr id="25" name="QuadreDeText 24"/>
            <p:cNvSpPr txBox="1"/>
            <p:nvPr/>
          </p:nvSpPr>
          <p:spPr>
            <a:xfrm>
              <a:off x="899592" y="2780928"/>
              <a:ext cx="1024639" cy="461665"/>
            </a:xfrm>
            <a:prstGeom prst="rect">
              <a:avLst/>
            </a:prstGeom>
            <a:gradFill>
              <a:gsLst>
                <a:gs pos="0">
                  <a:schemeClr val="bg1">
                    <a:lumMod val="95000"/>
                  </a:schemeClr>
                </a:gs>
                <a:gs pos="50000">
                  <a:schemeClr val="accent1">
                    <a:tint val="44500"/>
                    <a:satMod val="160000"/>
                  </a:schemeClr>
                </a:gs>
                <a:gs pos="100000">
                  <a:schemeClr val="accent1">
                    <a:tint val="23500"/>
                    <a:satMod val="160000"/>
                  </a:schemeClr>
                </a:gs>
              </a:gsLst>
              <a:lin ang="5400000" scaled="0"/>
            </a:gradFill>
            <a:scene3d>
              <a:camera prst="perspectiveContrastingRightFacing"/>
              <a:lightRig rig="threePt" dir="t"/>
            </a:scene3d>
            <a:sp3d prstMaterial="clear"/>
          </p:spPr>
          <p:txBody>
            <a:bodyPr wrap="none" rtlCol="0">
              <a:spAutoFit/>
            </a:bodyPr>
            <a:lstStyle/>
            <a:p>
              <a:r>
                <a:rPr lang="es-ES" sz="2400" dirty="0" err="1" smtClean="0">
                  <a:solidFill>
                    <a:schemeClr val="tx1">
                      <a:lumMod val="75000"/>
                      <a:lumOff val="25000"/>
                    </a:schemeClr>
                  </a:solidFill>
                  <a:latin typeface="+mj-lt"/>
                  <a:cs typeface="Arial" pitchFamily="34" charset="0"/>
                </a:rPr>
                <a:t>Asn</a:t>
              </a:r>
              <a:r>
                <a:rPr lang="es-ES" sz="2400" dirty="0" smtClean="0">
                  <a:solidFill>
                    <a:schemeClr val="tx1">
                      <a:lumMod val="75000"/>
                      <a:lumOff val="25000"/>
                    </a:schemeClr>
                  </a:solidFill>
                  <a:latin typeface="+mj-lt"/>
                  <a:cs typeface="Arial" pitchFamily="34" charset="0"/>
                </a:rPr>
                <a:t> 39</a:t>
              </a:r>
            </a:p>
          </p:txBody>
        </p:sp>
        <p:sp>
          <p:nvSpPr>
            <p:cNvPr id="31" name="QuadreDeText 30"/>
            <p:cNvSpPr txBox="1"/>
            <p:nvPr/>
          </p:nvSpPr>
          <p:spPr>
            <a:xfrm>
              <a:off x="2051720" y="3645024"/>
              <a:ext cx="990977" cy="461665"/>
            </a:xfrm>
            <a:prstGeom prst="rect">
              <a:avLst/>
            </a:prstGeom>
            <a:gradFill>
              <a:gsLst>
                <a:gs pos="0">
                  <a:schemeClr val="bg1">
                    <a:lumMod val="95000"/>
                  </a:schemeClr>
                </a:gs>
                <a:gs pos="50000">
                  <a:schemeClr val="accent1">
                    <a:tint val="44500"/>
                    <a:satMod val="160000"/>
                  </a:schemeClr>
                </a:gs>
                <a:gs pos="100000">
                  <a:schemeClr val="accent1">
                    <a:tint val="23500"/>
                    <a:satMod val="160000"/>
                  </a:schemeClr>
                </a:gs>
              </a:gsLst>
              <a:lin ang="5400000" scaled="0"/>
            </a:gradFill>
            <a:scene3d>
              <a:camera prst="perspectiveContrastingRightFacing"/>
              <a:lightRig rig="threePt" dir="t"/>
            </a:scene3d>
            <a:sp3d prstMaterial="clear"/>
          </p:spPr>
          <p:txBody>
            <a:bodyPr wrap="none" rtlCol="0">
              <a:spAutoFit/>
            </a:bodyPr>
            <a:lstStyle/>
            <a:p>
              <a:r>
                <a:rPr lang="es-ES" sz="2400" dirty="0" err="1" smtClean="0">
                  <a:solidFill>
                    <a:schemeClr val="tx1">
                      <a:lumMod val="75000"/>
                      <a:lumOff val="25000"/>
                    </a:schemeClr>
                  </a:solidFill>
                  <a:latin typeface="+mj-lt"/>
                  <a:cs typeface="Arial" pitchFamily="34" charset="0"/>
                </a:rPr>
                <a:t>Gln</a:t>
              </a:r>
              <a:r>
                <a:rPr lang="es-ES" sz="2400" dirty="0" smtClean="0">
                  <a:solidFill>
                    <a:schemeClr val="tx1">
                      <a:lumMod val="75000"/>
                      <a:lumOff val="25000"/>
                    </a:schemeClr>
                  </a:solidFill>
                  <a:latin typeface="+mj-lt"/>
                  <a:cs typeface="Arial" pitchFamily="34" charset="0"/>
                </a:rPr>
                <a:t> 14</a:t>
              </a:r>
            </a:p>
          </p:txBody>
        </p:sp>
        <p:sp>
          <p:nvSpPr>
            <p:cNvPr id="32" name="QuadreDeText 31"/>
            <p:cNvSpPr txBox="1"/>
            <p:nvPr/>
          </p:nvSpPr>
          <p:spPr>
            <a:xfrm>
              <a:off x="2435410" y="4191471"/>
              <a:ext cx="939360" cy="461665"/>
            </a:xfrm>
            <a:prstGeom prst="rect">
              <a:avLst/>
            </a:prstGeom>
            <a:gradFill>
              <a:gsLst>
                <a:gs pos="0">
                  <a:schemeClr val="bg1">
                    <a:lumMod val="95000"/>
                  </a:schemeClr>
                </a:gs>
                <a:gs pos="50000">
                  <a:schemeClr val="accent1">
                    <a:tint val="44500"/>
                    <a:satMod val="160000"/>
                  </a:schemeClr>
                </a:gs>
                <a:gs pos="100000">
                  <a:schemeClr val="accent1">
                    <a:tint val="23500"/>
                    <a:satMod val="160000"/>
                  </a:schemeClr>
                </a:gs>
              </a:gsLst>
              <a:lin ang="5400000" scaled="0"/>
            </a:gradFill>
            <a:scene3d>
              <a:camera prst="perspectiveContrastingRightFacing"/>
              <a:lightRig rig="threePt" dir="t"/>
            </a:scene3d>
            <a:sp3d prstMaterial="clear"/>
          </p:spPr>
          <p:txBody>
            <a:bodyPr wrap="none" rtlCol="0">
              <a:spAutoFit/>
            </a:bodyPr>
            <a:lstStyle/>
            <a:p>
              <a:r>
                <a:rPr lang="es-ES" sz="2400" dirty="0" err="1" smtClean="0">
                  <a:solidFill>
                    <a:schemeClr val="tx1">
                      <a:lumMod val="75000"/>
                      <a:lumOff val="25000"/>
                    </a:schemeClr>
                  </a:solidFill>
                  <a:latin typeface="+mj-lt"/>
                  <a:cs typeface="Arial" pitchFamily="34" charset="0"/>
                </a:rPr>
                <a:t>Lys</a:t>
              </a:r>
              <a:r>
                <a:rPr lang="es-ES" sz="2400" dirty="0" smtClean="0">
                  <a:solidFill>
                    <a:schemeClr val="tx1">
                      <a:lumMod val="75000"/>
                      <a:lumOff val="25000"/>
                    </a:schemeClr>
                  </a:solidFill>
                  <a:latin typeface="+mj-lt"/>
                  <a:cs typeface="Arial" pitchFamily="34" charset="0"/>
                </a:rPr>
                <a:t> 38</a:t>
              </a:r>
            </a:p>
          </p:txBody>
        </p:sp>
        <p:sp>
          <p:nvSpPr>
            <p:cNvPr id="33" name="QuadreDeText 32"/>
            <p:cNvSpPr txBox="1"/>
            <p:nvPr/>
          </p:nvSpPr>
          <p:spPr>
            <a:xfrm>
              <a:off x="2951312" y="4509120"/>
              <a:ext cx="1103187" cy="461665"/>
            </a:xfrm>
            <a:prstGeom prst="rect">
              <a:avLst/>
            </a:prstGeom>
            <a:gradFill>
              <a:gsLst>
                <a:gs pos="0">
                  <a:schemeClr val="bg1">
                    <a:lumMod val="95000"/>
                  </a:schemeClr>
                </a:gs>
                <a:gs pos="50000">
                  <a:schemeClr val="accent1">
                    <a:tint val="44500"/>
                    <a:satMod val="160000"/>
                  </a:schemeClr>
                </a:gs>
                <a:gs pos="100000">
                  <a:schemeClr val="accent1">
                    <a:tint val="23500"/>
                    <a:satMod val="160000"/>
                  </a:schemeClr>
                </a:gs>
              </a:gsLst>
              <a:lin ang="5400000" scaled="0"/>
            </a:gradFill>
            <a:scene3d>
              <a:camera prst="perspectiveContrastingRightFacing"/>
              <a:lightRig rig="threePt" dir="t"/>
            </a:scene3d>
            <a:sp3d prstMaterial="clear"/>
          </p:spPr>
          <p:txBody>
            <a:bodyPr wrap="none" rtlCol="0">
              <a:spAutoFit/>
            </a:bodyPr>
            <a:lstStyle/>
            <a:p>
              <a:r>
                <a:rPr lang="es-ES" sz="2400" dirty="0" err="1" smtClean="0">
                  <a:solidFill>
                    <a:schemeClr val="tx1">
                      <a:lumMod val="75000"/>
                      <a:lumOff val="25000"/>
                    </a:schemeClr>
                  </a:solidFill>
                  <a:latin typeface="+mj-lt"/>
                  <a:cs typeface="Arial" pitchFamily="34" charset="0"/>
                </a:rPr>
                <a:t>His</a:t>
              </a:r>
              <a:r>
                <a:rPr lang="es-ES" sz="2400" dirty="0" smtClean="0">
                  <a:solidFill>
                    <a:schemeClr val="tx1">
                      <a:lumMod val="75000"/>
                      <a:lumOff val="25000"/>
                    </a:schemeClr>
                  </a:solidFill>
                  <a:latin typeface="+mj-lt"/>
                  <a:cs typeface="Arial" pitchFamily="34" charset="0"/>
                </a:rPr>
                <a:t> 128</a:t>
              </a:r>
            </a:p>
          </p:txBody>
        </p:sp>
        <p:sp>
          <p:nvSpPr>
            <p:cNvPr id="34" name="QuadreDeText 33"/>
            <p:cNvSpPr txBox="1"/>
            <p:nvPr/>
          </p:nvSpPr>
          <p:spPr>
            <a:xfrm>
              <a:off x="4644008" y="5661248"/>
              <a:ext cx="834459" cy="461665"/>
            </a:xfrm>
            <a:prstGeom prst="rect">
              <a:avLst/>
            </a:prstGeom>
            <a:gradFill>
              <a:gsLst>
                <a:gs pos="0">
                  <a:schemeClr val="bg1">
                    <a:lumMod val="95000"/>
                  </a:schemeClr>
                </a:gs>
                <a:gs pos="50000">
                  <a:schemeClr val="accent1">
                    <a:tint val="44500"/>
                    <a:satMod val="160000"/>
                  </a:schemeClr>
                </a:gs>
                <a:gs pos="100000">
                  <a:schemeClr val="accent1">
                    <a:tint val="23500"/>
                    <a:satMod val="160000"/>
                  </a:schemeClr>
                </a:gs>
              </a:gsLst>
              <a:lin ang="5400000" scaled="0"/>
            </a:gradFill>
            <a:scene3d>
              <a:camera prst="perspectiveContrastingRightFacing"/>
              <a:lightRig rig="threePt" dir="t"/>
            </a:scene3d>
            <a:sp3d prstMaterial="clear"/>
          </p:spPr>
          <p:txBody>
            <a:bodyPr wrap="none" rtlCol="0">
              <a:spAutoFit/>
            </a:bodyPr>
            <a:lstStyle/>
            <a:p>
              <a:r>
                <a:rPr lang="es-ES" sz="2400" dirty="0" err="1" smtClean="0">
                  <a:solidFill>
                    <a:schemeClr val="tx1">
                      <a:lumMod val="75000"/>
                      <a:lumOff val="25000"/>
                    </a:schemeClr>
                  </a:solidFill>
                  <a:latin typeface="+mj-lt"/>
                  <a:cs typeface="Arial" pitchFamily="34" charset="0"/>
                </a:rPr>
                <a:t>Arg</a:t>
              </a:r>
              <a:r>
                <a:rPr lang="es-ES" sz="2400" dirty="0" smtClean="0">
                  <a:solidFill>
                    <a:schemeClr val="tx1">
                      <a:lumMod val="75000"/>
                      <a:lumOff val="25000"/>
                    </a:schemeClr>
                  </a:solidFill>
                  <a:latin typeface="+mj-lt"/>
                  <a:cs typeface="Arial" pitchFamily="34" charset="0"/>
                </a:rPr>
                <a:t> 1</a:t>
              </a:r>
            </a:p>
          </p:txBody>
        </p:sp>
        <p:sp>
          <p:nvSpPr>
            <p:cNvPr id="35" name="QuadreDeText 34"/>
            <p:cNvSpPr txBox="1"/>
            <p:nvPr/>
          </p:nvSpPr>
          <p:spPr>
            <a:xfrm>
              <a:off x="5076056" y="6093296"/>
              <a:ext cx="834459" cy="461665"/>
            </a:xfrm>
            <a:prstGeom prst="rect">
              <a:avLst/>
            </a:prstGeom>
            <a:gradFill>
              <a:gsLst>
                <a:gs pos="0">
                  <a:schemeClr val="bg1">
                    <a:lumMod val="95000"/>
                  </a:schemeClr>
                </a:gs>
                <a:gs pos="50000">
                  <a:schemeClr val="accent1">
                    <a:tint val="44500"/>
                    <a:satMod val="160000"/>
                  </a:schemeClr>
                </a:gs>
                <a:gs pos="100000">
                  <a:schemeClr val="accent1">
                    <a:tint val="23500"/>
                    <a:satMod val="160000"/>
                  </a:schemeClr>
                </a:gs>
              </a:gsLst>
              <a:lin ang="5400000" scaled="0"/>
            </a:gradFill>
            <a:scene3d>
              <a:camera prst="perspectiveContrastingRightFacing"/>
              <a:lightRig rig="threePt" dir="t"/>
            </a:scene3d>
            <a:sp3d prstMaterial="clear"/>
          </p:spPr>
          <p:txBody>
            <a:bodyPr wrap="none" rtlCol="0">
              <a:spAutoFit/>
            </a:bodyPr>
            <a:lstStyle/>
            <a:p>
              <a:r>
                <a:rPr lang="es-ES" sz="2400" dirty="0" err="1" smtClean="0">
                  <a:solidFill>
                    <a:schemeClr val="tx1">
                      <a:lumMod val="75000"/>
                      <a:lumOff val="25000"/>
                    </a:schemeClr>
                  </a:solidFill>
                  <a:latin typeface="+mj-lt"/>
                  <a:cs typeface="Arial" pitchFamily="34" charset="0"/>
                </a:rPr>
                <a:t>Arg</a:t>
              </a:r>
              <a:r>
                <a:rPr lang="es-ES" sz="2400" dirty="0" smtClean="0">
                  <a:solidFill>
                    <a:schemeClr val="tx1">
                      <a:lumMod val="75000"/>
                      <a:lumOff val="25000"/>
                    </a:schemeClr>
                  </a:solidFill>
                  <a:latin typeface="+mj-lt"/>
                  <a:cs typeface="Arial" pitchFamily="34" charset="0"/>
                </a:rPr>
                <a:t> 7</a:t>
              </a:r>
            </a:p>
          </p:txBody>
        </p:sp>
      </p:grpSp>
      <p:pic>
        <p:nvPicPr>
          <p:cNvPr id="22" name="Picture 2" descr="figure2"/>
          <p:cNvPicPr>
            <a:picLocks noChangeAspect="1" noChangeArrowheads="1"/>
          </p:cNvPicPr>
          <p:nvPr/>
        </p:nvPicPr>
        <p:blipFill>
          <a:blip r:embed="rId4" cstate="print"/>
          <a:srcRect l="16643" t="73108" r="45697" b="3470"/>
          <a:stretch>
            <a:fillRect/>
          </a:stretch>
        </p:blipFill>
        <p:spPr bwMode="auto">
          <a:xfrm>
            <a:off x="4572000" y="908720"/>
            <a:ext cx="4248472" cy="2897410"/>
          </a:xfrm>
          <a:prstGeom prst="rect">
            <a:avLst/>
          </a:prstGeom>
          <a:noFill/>
          <a:ln w="9525">
            <a:noFill/>
            <a:miter lim="800000"/>
            <a:headEnd/>
            <a:tailEnd/>
          </a:ln>
        </p:spPr>
      </p:pic>
      <p:sp>
        <p:nvSpPr>
          <p:cNvPr id="23" name="Text Box 3"/>
          <p:cNvSpPr txBox="1">
            <a:spLocks noChangeArrowheads="1"/>
          </p:cNvSpPr>
          <p:nvPr/>
        </p:nvSpPr>
        <p:spPr bwMode="auto">
          <a:xfrm>
            <a:off x="5364088" y="3933056"/>
            <a:ext cx="2320925" cy="336550"/>
          </a:xfrm>
          <a:prstGeom prst="rect">
            <a:avLst/>
          </a:prstGeom>
          <a:noFill/>
          <a:ln w="9525">
            <a:noFill/>
            <a:miter lim="800000"/>
            <a:headEnd/>
            <a:tailEnd/>
          </a:ln>
        </p:spPr>
        <p:txBody>
          <a:bodyPr wrap="none">
            <a:spAutoFit/>
          </a:bodyPr>
          <a:lstStyle/>
          <a:p>
            <a:r>
              <a:rPr lang="es-ES" sz="1600" dirty="0" err="1">
                <a:cs typeface="Arial" charset="0"/>
              </a:rPr>
              <a:t>Torrent</a:t>
            </a:r>
            <a:r>
              <a:rPr lang="es-ES" sz="1600" dirty="0">
                <a:cs typeface="Arial" charset="0"/>
              </a:rPr>
              <a:t> et al. </a:t>
            </a:r>
            <a:r>
              <a:rPr lang="es-ES" sz="1600" i="1" dirty="0">
                <a:cs typeface="Arial" charset="0"/>
              </a:rPr>
              <a:t>JMR</a:t>
            </a:r>
            <a:r>
              <a:rPr lang="es-ES" sz="1600" dirty="0">
                <a:cs typeface="Arial" charset="0"/>
              </a:rPr>
              <a:t> 2010</a:t>
            </a:r>
          </a:p>
        </p:txBody>
      </p:sp>
      <p:sp>
        <p:nvSpPr>
          <p:cNvPr id="36" name="Títol 1"/>
          <p:cNvSpPr txBox="1">
            <a:spLocks/>
          </p:cNvSpPr>
          <p:nvPr/>
        </p:nvSpPr>
        <p:spPr>
          <a:xfrm>
            <a:off x="395536" y="-99392"/>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4400" dirty="0" err="1" smtClean="0">
                <a:latin typeface="+mj-lt"/>
                <a:ea typeface="+mj-ea"/>
                <a:cs typeface="+mj-cs"/>
              </a:rPr>
              <a:t>hRNase</a:t>
            </a:r>
            <a:r>
              <a:rPr lang="es-ES" sz="4400" dirty="0" smtClean="0">
                <a:latin typeface="+mj-lt"/>
                <a:ea typeface="+mj-ea"/>
                <a:cs typeface="+mj-cs"/>
              </a:rPr>
              <a:t> 3 b</a:t>
            </a:r>
            <a:r>
              <a:rPr kumimoji="0" lang="es-ES" sz="4400" b="0" i="0" u="none" strike="noStrike" kern="1200" cap="none" spc="0" normalizeH="0" baseline="0" noProof="0" dirty="0" err="1" smtClean="0">
                <a:ln>
                  <a:noFill/>
                </a:ln>
                <a:solidFill>
                  <a:schemeClr val="tx1"/>
                </a:solidFill>
                <a:effectLst/>
                <a:uLnTx/>
                <a:uFillTx/>
                <a:latin typeface="+mj-lt"/>
                <a:ea typeface="+mj-ea"/>
                <a:cs typeface="+mj-cs"/>
              </a:rPr>
              <a:t>inding</a:t>
            </a:r>
            <a:r>
              <a:rPr kumimoji="0" lang="es-ES" sz="4400" b="0" i="0" u="none" strike="noStrike" kern="1200" cap="none" spc="0" normalizeH="0" baseline="0" noProof="0" dirty="0" smtClean="0">
                <a:ln>
                  <a:noFill/>
                </a:ln>
                <a:solidFill>
                  <a:schemeClr val="tx1"/>
                </a:solidFill>
                <a:effectLst/>
                <a:uLnTx/>
                <a:uFillTx/>
                <a:latin typeface="+mj-lt"/>
                <a:ea typeface="+mj-ea"/>
                <a:cs typeface="+mj-cs"/>
              </a:rPr>
              <a:t> </a:t>
            </a:r>
            <a:r>
              <a:rPr kumimoji="0" lang="es-ES" sz="4400" b="0" i="0" u="none" strike="noStrike" kern="1200" cap="none" spc="0" normalizeH="0" baseline="0" noProof="0" dirty="0" err="1" smtClean="0">
                <a:ln>
                  <a:noFill/>
                </a:ln>
                <a:solidFill>
                  <a:schemeClr val="tx1"/>
                </a:solidFill>
                <a:effectLst/>
                <a:uLnTx/>
                <a:uFillTx/>
                <a:latin typeface="+mj-lt"/>
                <a:ea typeface="+mj-ea"/>
                <a:cs typeface="+mj-cs"/>
              </a:rPr>
              <a:t>to</a:t>
            </a:r>
            <a:r>
              <a:rPr kumimoji="0" lang="es-ES" sz="4400" b="0" i="0" u="none" strike="noStrike" kern="1200" cap="none" spc="0" normalizeH="0" baseline="0" noProof="0" dirty="0" smtClean="0">
                <a:ln>
                  <a:noFill/>
                </a:ln>
                <a:solidFill>
                  <a:schemeClr val="tx1"/>
                </a:solidFill>
                <a:effectLst/>
                <a:uLnTx/>
                <a:uFillTx/>
                <a:latin typeface="+mj-lt"/>
                <a:ea typeface="+mj-ea"/>
                <a:cs typeface="+mj-cs"/>
              </a:rPr>
              <a:t> </a:t>
            </a:r>
            <a:r>
              <a:rPr kumimoji="0" lang="es-ES" sz="4400" b="0" i="0" u="none" strike="noStrike" kern="1200" cap="none" spc="0" normalizeH="0" baseline="0" noProof="0" dirty="0" err="1" smtClean="0">
                <a:ln>
                  <a:noFill/>
                </a:ln>
                <a:solidFill>
                  <a:schemeClr val="tx1"/>
                </a:solidFill>
                <a:effectLst/>
                <a:uLnTx/>
                <a:uFillTx/>
                <a:latin typeface="+mj-lt"/>
                <a:ea typeface="+mj-ea"/>
                <a:cs typeface="+mj-cs"/>
              </a:rPr>
              <a:t>sulfated</a:t>
            </a:r>
            <a:r>
              <a:rPr kumimoji="0" lang="es-ES" sz="4400" b="0" i="0" u="none" strike="noStrike" kern="1200" cap="none" spc="0" normalizeH="0" baseline="0" noProof="0" dirty="0" smtClean="0">
                <a:ln>
                  <a:noFill/>
                </a:ln>
                <a:solidFill>
                  <a:schemeClr val="tx1"/>
                </a:solidFill>
                <a:effectLst/>
                <a:uLnTx/>
                <a:uFillTx/>
                <a:latin typeface="+mj-lt"/>
                <a:ea typeface="+mj-ea"/>
                <a:cs typeface="+mj-cs"/>
              </a:rPr>
              <a:t> </a:t>
            </a:r>
            <a:r>
              <a:rPr kumimoji="0" lang="es-ES" sz="4400" b="0" i="0" u="none" strike="noStrike" kern="1200" cap="none" spc="0" normalizeH="0" baseline="0" noProof="0" dirty="0" err="1" smtClean="0">
                <a:ln>
                  <a:noFill/>
                </a:ln>
                <a:solidFill>
                  <a:schemeClr val="tx1"/>
                </a:solidFill>
                <a:effectLst/>
                <a:uLnTx/>
                <a:uFillTx/>
                <a:latin typeface="+mj-lt"/>
                <a:ea typeface="+mj-ea"/>
                <a:cs typeface="+mj-cs"/>
              </a:rPr>
              <a:t>GAGs</a:t>
            </a:r>
            <a:endParaRPr kumimoji="0" lang="en-GB"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37" name="QuadreDeText 36"/>
          <p:cNvSpPr txBox="1"/>
          <p:nvPr/>
        </p:nvSpPr>
        <p:spPr>
          <a:xfrm>
            <a:off x="467544" y="6021288"/>
            <a:ext cx="1980414" cy="369332"/>
          </a:xfrm>
          <a:prstGeom prst="rect">
            <a:avLst/>
          </a:prstGeom>
          <a:noFill/>
        </p:spPr>
        <p:txBody>
          <a:bodyPr wrap="none" rtlCol="0">
            <a:spAutoFit/>
          </a:bodyPr>
          <a:lstStyle/>
          <a:p>
            <a:r>
              <a:rPr lang="es-ES" dirty="0" err="1" smtClean="0"/>
              <a:t>Boix</a:t>
            </a:r>
            <a:r>
              <a:rPr lang="es-ES" dirty="0" smtClean="0"/>
              <a:t> et al. JSB 2012</a:t>
            </a:r>
            <a:endParaRPr lang="en-GB"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p:cNvSpPr>
            <a:spLocks noGrp="1"/>
          </p:cNvSpPr>
          <p:nvPr>
            <p:ph type="title"/>
          </p:nvPr>
        </p:nvSpPr>
        <p:spPr>
          <a:xfrm>
            <a:off x="395536" y="-99392"/>
            <a:ext cx="8748464" cy="1143000"/>
          </a:xfrm>
        </p:spPr>
        <p:txBody>
          <a:bodyPr>
            <a:normAutofit fontScale="90000"/>
          </a:bodyPr>
          <a:lstStyle/>
          <a:p>
            <a:r>
              <a:rPr lang="es-ES" dirty="0" err="1" smtClean="0"/>
              <a:t>Further</a:t>
            </a:r>
            <a:r>
              <a:rPr lang="es-ES" dirty="0" smtClean="0"/>
              <a:t> </a:t>
            </a:r>
            <a:r>
              <a:rPr lang="es-ES" dirty="0" err="1" smtClean="0"/>
              <a:t>exploring</a:t>
            </a:r>
            <a:r>
              <a:rPr lang="es-ES" dirty="0" smtClean="0"/>
              <a:t> </a:t>
            </a:r>
            <a:r>
              <a:rPr lang="es-ES" dirty="0" err="1" smtClean="0"/>
              <a:t>hRNases</a:t>
            </a:r>
            <a:r>
              <a:rPr lang="es-ES" dirty="0" smtClean="0"/>
              <a:t> </a:t>
            </a:r>
            <a:r>
              <a:rPr lang="es-ES" dirty="0" err="1"/>
              <a:t>b</a:t>
            </a:r>
            <a:r>
              <a:rPr lang="es-ES" dirty="0" err="1" smtClean="0"/>
              <a:t>inding</a:t>
            </a:r>
            <a:r>
              <a:rPr lang="es-ES" dirty="0" smtClean="0"/>
              <a:t> </a:t>
            </a:r>
            <a:r>
              <a:rPr lang="es-ES" dirty="0" err="1" smtClean="0"/>
              <a:t>sites</a:t>
            </a:r>
            <a:endParaRPr lang="en-GB" dirty="0"/>
          </a:p>
        </p:txBody>
      </p:sp>
      <p:pic>
        <p:nvPicPr>
          <p:cNvPr id="35842" name="Picture 2"/>
          <p:cNvPicPr>
            <a:picLocks noGrp="1" noChangeAspect="1" noChangeArrowheads="1"/>
          </p:cNvPicPr>
          <p:nvPr>
            <p:ph idx="1"/>
          </p:nvPr>
        </p:nvPicPr>
        <p:blipFill>
          <a:blip r:embed="rId3" cstate="print"/>
          <a:srcRect/>
          <a:stretch>
            <a:fillRect/>
          </a:stretch>
        </p:blipFill>
        <p:spPr bwMode="auto">
          <a:xfrm>
            <a:off x="1235110" y="980729"/>
            <a:ext cx="6544422" cy="5877272"/>
          </a:xfrm>
          <a:prstGeom prst="rect">
            <a:avLst/>
          </a:prstGeom>
          <a:noFill/>
          <a:ln w="9525">
            <a:noFill/>
            <a:miter lim="800000"/>
            <a:headEnd/>
            <a:tailEnd/>
          </a:ln>
        </p:spPr>
      </p:pic>
      <p:sp>
        <p:nvSpPr>
          <p:cNvPr id="5" name="QuadreDeText 4"/>
          <p:cNvSpPr txBox="1"/>
          <p:nvPr/>
        </p:nvSpPr>
        <p:spPr>
          <a:xfrm>
            <a:off x="5724128" y="6165304"/>
            <a:ext cx="2600777" cy="369332"/>
          </a:xfrm>
          <a:prstGeom prst="rect">
            <a:avLst/>
          </a:prstGeom>
          <a:noFill/>
        </p:spPr>
        <p:txBody>
          <a:bodyPr wrap="none" rtlCol="0">
            <a:spAutoFit/>
          </a:bodyPr>
          <a:lstStyle/>
          <a:p>
            <a:r>
              <a:rPr lang="es-ES" dirty="0" err="1" smtClean="0"/>
              <a:t>Boix</a:t>
            </a:r>
            <a:r>
              <a:rPr lang="es-ES" dirty="0" smtClean="0"/>
              <a:t> et al</a:t>
            </a:r>
            <a:r>
              <a:rPr lang="es-ES" i="1" dirty="0" smtClean="0"/>
              <a:t>. </a:t>
            </a:r>
            <a:r>
              <a:rPr lang="es-ES" i="1" dirty="0" err="1" smtClean="0"/>
              <a:t>Biochimie</a:t>
            </a:r>
            <a:r>
              <a:rPr lang="es-ES" i="1" dirty="0" smtClean="0"/>
              <a:t> </a:t>
            </a:r>
            <a:r>
              <a:rPr lang="es-ES" dirty="0" smtClean="0"/>
              <a:t>2013</a:t>
            </a:r>
            <a:endParaRPr lang="en-GB"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p:cNvSpPr>
            <a:spLocks noGrp="1"/>
          </p:cNvSpPr>
          <p:nvPr>
            <p:ph type="title"/>
          </p:nvPr>
        </p:nvSpPr>
        <p:spPr>
          <a:xfrm>
            <a:off x="457200" y="116632"/>
            <a:ext cx="8229600" cy="1143000"/>
          </a:xfrm>
        </p:spPr>
        <p:txBody>
          <a:bodyPr>
            <a:normAutofit fontScale="90000"/>
          </a:bodyPr>
          <a:lstStyle/>
          <a:p>
            <a:r>
              <a:rPr lang="es-ES" dirty="0" err="1" smtClean="0"/>
              <a:t>hRNase</a:t>
            </a:r>
            <a:r>
              <a:rPr lang="es-ES" dirty="0" smtClean="0"/>
              <a:t> 6 </a:t>
            </a:r>
            <a:r>
              <a:rPr lang="es-ES" dirty="0" err="1" smtClean="0"/>
              <a:t>nucleotide</a:t>
            </a:r>
            <a:r>
              <a:rPr lang="es-ES" dirty="0" smtClean="0"/>
              <a:t> </a:t>
            </a:r>
            <a:r>
              <a:rPr lang="es-ES" dirty="0" err="1" smtClean="0"/>
              <a:t>binding</a:t>
            </a:r>
            <a:r>
              <a:rPr lang="es-ES" dirty="0" smtClean="0"/>
              <a:t> </a:t>
            </a:r>
            <a:r>
              <a:rPr lang="es-ES" dirty="0" err="1" smtClean="0"/>
              <a:t>pattern</a:t>
            </a:r>
            <a:endParaRPr lang="es-ES" dirty="0"/>
          </a:p>
        </p:txBody>
      </p:sp>
      <p:pic>
        <p:nvPicPr>
          <p:cNvPr id="4" name="Contenidor de contingut 4" descr="RNasa_6-2.png"/>
          <p:cNvPicPr>
            <a:picLocks noChangeAspect="1"/>
          </p:cNvPicPr>
          <p:nvPr/>
        </p:nvPicPr>
        <p:blipFill>
          <a:blip r:embed="rId3" cstate="print"/>
          <a:stretch>
            <a:fillRect/>
          </a:stretch>
        </p:blipFill>
        <p:spPr>
          <a:xfrm>
            <a:off x="395536" y="1196752"/>
            <a:ext cx="4248472" cy="2807778"/>
          </a:xfrm>
          <a:prstGeom prst="rect">
            <a:avLst/>
          </a:prstGeom>
        </p:spPr>
      </p:pic>
      <p:pic>
        <p:nvPicPr>
          <p:cNvPr id="5" name="Imatge 4" descr="Dibuix llocs fosfats.png"/>
          <p:cNvPicPr>
            <a:picLocks noChangeAspect="1"/>
          </p:cNvPicPr>
          <p:nvPr/>
        </p:nvPicPr>
        <p:blipFill>
          <a:blip r:embed="rId4" cstate="print"/>
          <a:stretch>
            <a:fillRect/>
          </a:stretch>
        </p:blipFill>
        <p:spPr>
          <a:xfrm>
            <a:off x="4139952" y="3356992"/>
            <a:ext cx="4716016" cy="3260358"/>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4" descr="Moussaoui_1996"/>
          <p:cNvPicPr>
            <a:picLocks noChangeAspect="1" noChangeArrowheads="1"/>
          </p:cNvPicPr>
          <p:nvPr/>
        </p:nvPicPr>
        <p:blipFill>
          <a:blip r:embed="rId3" cstate="print"/>
          <a:srcRect b="7264"/>
          <a:stretch>
            <a:fillRect/>
          </a:stretch>
        </p:blipFill>
        <p:spPr bwMode="auto">
          <a:xfrm>
            <a:off x="3923928" y="3717032"/>
            <a:ext cx="5220072" cy="2762122"/>
          </a:xfrm>
          <a:prstGeom prst="rect">
            <a:avLst/>
          </a:prstGeom>
          <a:noFill/>
          <a:ln w="9525">
            <a:noFill/>
            <a:miter lim="800000"/>
            <a:headEnd/>
            <a:tailEnd/>
          </a:ln>
        </p:spPr>
      </p:pic>
      <p:sp>
        <p:nvSpPr>
          <p:cNvPr id="31747" name="Text Box 5"/>
          <p:cNvSpPr txBox="1">
            <a:spLocks noChangeArrowheads="1"/>
          </p:cNvSpPr>
          <p:nvPr/>
        </p:nvSpPr>
        <p:spPr bwMode="auto">
          <a:xfrm>
            <a:off x="4283968" y="6491288"/>
            <a:ext cx="4176464" cy="366712"/>
          </a:xfrm>
          <a:prstGeom prst="rect">
            <a:avLst/>
          </a:prstGeom>
          <a:noFill/>
          <a:ln w="9525">
            <a:noFill/>
            <a:miter lim="800000"/>
            <a:headEnd/>
            <a:tailEnd/>
          </a:ln>
        </p:spPr>
        <p:txBody>
          <a:bodyPr wrap="square">
            <a:spAutoFit/>
          </a:bodyPr>
          <a:lstStyle/>
          <a:p>
            <a:r>
              <a:rPr lang="ca-ES" sz="1400" dirty="0" err="1"/>
              <a:t>Moussaoui</a:t>
            </a:r>
            <a:r>
              <a:rPr lang="ca-ES" sz="1400" dirty="0"/>
              <a:t> et al. (1996) </a:t>
            </a:r>
            <a:r>
              <a:rPr lang="ca-ES" sz="1400" i="1" dirty="0"/>
              <a:t>J. </a:t>
            </a:r>
            <a:r>
              <a:rPr lang="ca-ES" sz="1400" i="1" dirty="0" err="1"/>
              <a:t>Biol</a:t>
            </a:r>
            <a:r>
              <a:rPr lang="ca-ES" sz="1400" i="1" dirty="0"/>
              <a:t>. </a:t>
            </a:r>
            <a:r>
              <a:rPr lang="ca-ES" sz="1400" i="1" dirty="0" err="1"/>
              <a:t>Chem</a:t>
            </a:r>
            <a:r>
              <a:rPr lang="ca-ES" sz="1400" dirty="0"/>
              <a:t>. 271, 4687</a:t>
            </a:r>
            <a:r>
              <a:rPr lang="ca-ES" dirty="0"/>
              <a:t> </a:t>
            </a:r>
            <a:endParaRPr lang="es-ES" dirty="0"/>
          </a:p>
        </p:txBody>
      </p:sp>
      <p:pic>
        <p:nvPicPr>
          <p:cNvPr id="4" name="Picture 2"/>
          <p:cNvPicPr>
            <a:picLocks noChangeAspect="1" noChangeArrowheads="1"/>
          </p:cNvPicPr>
          <p:nvPr/>
        </p:nvPicPr>
        <p:blipFill>
          <a:blip r:embed="rId4" cstate="print"/>
          <a:srcRect/>
          <a:stretch>
            <a:fillRect/>
          </a:stretch>
        </p:blipFill>
        <p:spPr bwMode="auto">
          <a:xfrm>
            <a:off x="107504" y="692696"/>
            <a:ext cx="3995936" cy="2996952"/>
          </a:xfrm>
          <a:prstGeom prst="rect">
            <a:avLst/>
          </a:prstGeom>
          <a:noFill/>
          <a:ln w="9525">
            <a:noFill/>
            <a:miter lim="800000"/>
            <a:headEnd/>
            <a:tailEnd/>
          </a:ln>
          <a:effectLst>
            <a:innerShdw blurRad="114300">
              <a:prstClr val="black"/>
            </a:innerShdw>
          </a:effectLst>
          <a:scene3d>
            <a:camera prst="orthographicFront"/>
            <a:lightRig rig="threePt" dir="t"/>
          </a:scene3d>
          <a:sp3d prstMaterial="plastic"/>
        </p:spPr>
      </p:pic>
      <p:sp>
        <p:nvSpPr>
          <p:cNvPr id="5" name="Títol 1"/>
          <p:cNvSpPr txBox="1">
            <a:spLocks/>
          </p:cNvSpPr>
          <p:nvPr/>
        </p:nvSpPr>
        <p:spPr>
          <a:xfrm>
            <a:off x="395536" y="-99392"/>
            <a:ext cx="8229600" cy="1143000"/>
          </a:xfrm>
          <a:prstGeom prst="rect">
            <a:avLst/>
          </a:prstGeom>
        </p:spPr>
        <p:txBody>
          <a:bodyPr>
            <a:normAutofit fontScale="92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sz="4400" b="0" i="0" u="none" strike="noStrike" kern="1200" cap="none" spc="0" normalizeH="0" baseline="0" noProof="0" dirty="0" err="1" smtClean="0">
                <a:ln>
                  <a:noFill/>
                </a:ln>
                <a:solidFill>
                  <a:schemeClr val="tx1"/>
                </a:solidFill>
                <a:effectLst/>
                <a:uLnTx/>
                <a:uFillTx/>
                <a:latin typeface="+mj-lt"/>
                <a:ea typeface="+mj-ea"/>
                <a:cs typeface="+mj-cs"/>
              </a:rPr>
              <a:t>Binding</a:t>
            </a:r>
            <a:r>
              <a:rPr kumimoji="0" lang="es-ES" sz="4400" b="0" i="0" u="none" strike="noStrike" kern="1200" cap="none" spc="0" normalizeH="0" baseline="0" noProof="0" dirty="0" smtClean="0">
                <a:ln>
                  <a:noFill/>
                </a:ln>
                <a:solidFill>
                  <a:schemeClr val="tx1"/>
                </a:solidFill>
                <a:effectLst/>
                <a:uLnTx/>
                <a:uFillTx/>
                <a:latin typeface="+mj-lt"/>
                <a:ea typeface="+mj-ea"/>
                <a:cs typeface="+mj-cs"/>
              </a:rPr>
              <a:t> </a:t>
            </a:r>
            <a:r>
              <a:rPr kumimoji="0" lang="es-ES" sz="4400" b="0" i="0" u="none" strike="noStrike" kern="1200" cap="none" spc="0" normalizeH="0" baseline="0" noProof="0" dirty="0" err="1" smtClean="0">
                <a:ln>
                  <a:noFill/>
                </a:ln>
                <a:solidFill>
                  <a:schemeClr val="tx1"/>
                </a:solidFill>
                <a:effectLst/>
                <a:uLnTx/>
                <a:uFillTx/>
                <a:latin typeface="+mj-lt"/>
                <a:ea typeface="+mj-ea"/>
                <a:cs typeface="+mj-cs"/>
              </a:rPr>
              <a:t>sites</a:t>
            </a:r>
            <a:r>
              <a:rPr kumimoji="0" lang="es-ES" sz="4400" b="0" i="0" u="none" strike="noStrike" kern="1200" cap="none" spc="0" normalizeH="0" baseline="0" noProof="0" dirty="0" smtClean="0">
                <a:ln>
                  <a:noFill/>
                </a:ln>
                <a:solidFill>
                  <a:schemeClr val="tx1"/>
                </a:solidFill>
                <a:effectLst/>
                <a:uLnTx/>
                <a:uFillTx/>
                <a:latin typeface="+mj-lt"/>
                <a:ea typeface="+mj-ea"/>
                <a:cs typeface="+mj-cs"/>
              </a:rPr>
              <a:t> </a:t>
            </a:r>
            <a:r>
              <a:rPr kumimoji="0" lang="es-ES" sz="4400" b="0" i="0" u="none" strike="noStrike" kern="1200" cap="none" spc="0" normalizeH="0" baseline="0" noProof="0" dirty="0" err="1" smtClean="0">
                <a:ln>
                  <a:noFill/>
                </a:ln>
                <a:solidFill>
                  <a:schemeClr val="tx1"/>
                </a:solidFill>
                <a:effectLst/>
                <a:uLnTx/>
                <a:uFillTx/>
                <a:latin typeface="+mj-lt"/>
                <a:ea typeface="+mj-ea"/>
                <a:cs typeface="+mj-cs"/>
              </a:rPr>
              <a:t>for</a:t>
            </a:r>
            <a:r>
              <a:rPr kumimoji="0" lang="es-ES" sz="4400" b="0" i="0" u="none" strike="noStrike" kern="1200" cap="none" spc="0" normalizeH="0" baseline="0" noProof="0" dirty="0" smtClean="0">
                <a:ln>
                  <a:noFill/>
                </a:ln>
                <a:solidFill>
                  <a:schemeClr val="tx1"/>
                </a:solidFill>
                <a:effectLst/>
                <a:uLnTx/>
                <a:uFillTx/>
                <a:latin typeface="+mj-lt"/>
                <a:ea typeface="+mj-ea"/>
                <a:cs typeface="+mj-cs"/>
              </a:rPr>
              <a:t> a</a:t>
            </a:r>
            <a:r>
              <a:rPr kumimoji="0" lang="es-ES" sz="4400" b="0" i="0" u="none" strike="noStrike" kern="1200" cap="none" spc="0" normalizeH="0" noProof="0" dirty="0" smtClean="0">
                <a:ln>
                  <a:noFill/>
                </a:ln>
                <a:solidFill>
                  <a:schemeClr val="tx1"/>
                </a:solidFill>
                <a:effectLst/>
                <a:uLnTx/>
                <a:uFillTx/>
                <a:latin typeface="+mj-lt"/>
                <a:ea typeface="+mj-ea"/>
                <a:cs typeface="+mj-cs"/>
              </a:rPr>
              <a:t> </a:t>
            </a:r>
            <a:r>
              <a:rPr kumimoji="0" lang="es-ES" sz="4400" b="0" i="0" u="none" strike="noStrike" kern="1200" cap="none" spc="0" normalizeH="0" noProof="0" dirty="0" err="1" smtClean="0">
                <a:ln>
                  <a:noFill/>
                </a:ln>
                <a:solidFill>
                  <a:schemeClr val="tx1"/>
                </a:solidFill>
                <a:effectLst/>
                <a:uLnTx/>
                <a:uFillTx/>
                <a:latin typeface="+mj-lt"/>
                <a:ea typeface="+mj-ea"/>
                <a:cs typeface="+mj-cs"/>
              </a:rPr>
              <a:t>polymeric</a:t>
            </a:r>
            <a:r>
              <a:rPr kumimoji="0" lang="es-ES" sz="4400" b="0" i="0" u="none" strike="noStrike" kern="1200" cap="none" spc="0" normalizeH="0" noProof="0" dirty="0" smtClean="0">
                <a:ln>
                  <a:noFill/>
                </a:ln>
                <a:solidFill>
                  <a:schemeClr val="tx1"/>
                </a:solidFill>
                <a:effectLst/>
                <a:uLnTx/>
                <a:uFillTx/>
                <a:latin typeface="+mj-lt"/>
                <a:ea typeface="+mj-ea"/>
                <a:cs typeface="+mj-cs"/>
              </a:rPr>
              <a:t> </a:t>
            </a:r>
            <a:r>
              <a:rPr kumimoji="0" lang="es-ES" sz="4400" b="0" i="0" u="none" strike="noStrike" kern="1200" cap="none" spc="0" normalizeH="0" noProof="0" dirty="0" err="1" smtClean="0">
                <a:ln>
                  <a:noFill/>
                </a:ln>
                <a:solidFill>
                  <a:schemeClr val="tx1"/>
                </a:solidFill>
                <a:effectLst/>
                <a:uLnTx/>
                <a:uFillTx/>
                <a:latin typeface="+mj-lt"/>
                <a:ea typeface="+mj-ea"/>
                <a:cs typeface="+mj-cs"/>
              </a:rPr>
              <a:t>substrate</a:t>
            </a:r>
            <a:endParaRPr kumimoji="0" lang="en-GB"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6" name="QuadreDeText 5"/>
          <p:cNvSpPr txBox="1"/>
          <p:nvPr/>
        </p:nvSpPr>
        <p:spPr>
          <a:xfrm>
            <a:off x="611560" y="3861048"/>
            <a:ext cx="2741391" cy="369332"/>
          </a:xfrm>
          <a:prstGeom prst="rect">
            <a:avLst/>
          </a:prstGeom>
          <a:noFill/>
        </p:spPr>
        <p:txBody>
          <a:bodyPr wrap="none" rtlCol="0">
            <a:spAutoFit/>
          </a:bodyPr>
          <a:lstStyle/>
          <a:p>
            <a:r>
              <a:rPr lang="es-ES" b="1" dirty="0" err="1" smtClean="0"/>
              <a:t>RNase</a:t>
            </a:r>
            <a:r>
              <a:rPr lang="es-ES" b="1" dirty="0" smtClean="0"/>
              <a:t> A </a:t>
            </a:r>
            <a:r>
              <a:rPr lang="es-ES" b="1" dirty="0" err="1" smtClean="0"/>
              <a:t>substrate</a:t>
            </a:r>
            <a:r>
              <a:rPr lang="es-ES" b="1" dirty="0" smtClean="0"/>
              <a:t> </a:t>
            </a:r>
            <a:r>
              <a:rPr lang="es-ES" b="1" dirty="0" err="1" smtClean="0"/>
              <a:t>subsites</a:t>
            </a:r>
            <a:endParaRPr lang="en-GB" b="1"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p:cNvSpPr>
            <a:spLocks noGrp="1"/>
          </p:cNvSpPr>
          <p:nvPr>
            <p:ph type="title"/>
          </p:nvPr>
        </p:nvSpPr>
        <p:spPr/>
        <p:txBody>
          <a:bodyPr>
            <a:normAutofit fontScale="90000"/>
          </a:bodyPr>
          <a:lstStyle/>
          <a:p>
            <a:r>
              <a:rPr lang="es-ES" dirty="0" smtClean="0"/>
              <a:t>A </a:t>
            </a:r>
            <a:r>
              <a:rPr lang="es-ES" dirty="0" err="1" smtClean="0"/>
              <a:t>common</a:t>
            </a:r>
            <a:r>
              <a:rPr lang="es-ES" dirty="0" smtClean="0"/>
              <a:t> </a:t>
            </a:r>
            <a:r>
              <a:rPr lang="es-ES" dirty="0" err="1" smtClean="0"/>
              <a:t>binding</a:t>
            </a:r>
            <a:r>
              <a:rPr lang="es-ES" dirty="0" smtClean="0"/>
              <a:t> </a:t>
            </a:r>
            <a:r>
              <a:rPr lang="es-ES" dirty="0" err="1" smtClean="0"/>
              <a:t>pattern</a:t>
            </a:r>
            <a:r>
              <a:rPr lang="es-ES" dirty="0" smtClean="0"/>
              <a:t> </a:t>
            </a:r>
            <a:r>
              <a:rPr lang="es-ES" dirty="0" err="1" smtClean="0"/>
              <a:t>for</a:t>
            </a:r>
            <a:r>
              <a:rPr lang="es-ES" dirty="0" smtClean="0"/>
              <a:t> </a:t>
            </a:r>
            <a:r>
              <a:rPr lang="es-ES" dirty="0" err="1" smtClean="0"/>
              <a:t>nucleotides</a:t>
            </a:r>
            <a:r>
              <a:rPr lang="es-ES" dirty="0" smtClean="0"/>
              <a:t> and </a:t>
            </a:r>
            <a:r>
              <a:rPr lang="es-ES" dirty="0" err="1" smtClean="0"/>
              <a:t>saccharides</a:t>
            </a:r>
            <a:endParaRPr lang="en-GB" dirty="0"/>
          </a:p>
        </p:txBody>
      </p:sp>
      <p:pic>
        <p:nvPicPr>
          <p:cNvPr id="15" name="Imatge 14" descr="Nucleotides_sugars.tif"/>
          <p:cNvPicPr>
            <a:picLocks noChangeAspect="1"/>
          </p:cNvPicPr>
          <p:nvPr/>
        </p:nvPicPr>
        <p:blipFill>
          <a:blip r:embed="rId3" cstate="print"/>
          <a:srcRect l="5600" r="13201" b="48950"/>
          <a:stretch>
            <a:fillRect/>
          </a:stretch>
        </p:blipFill>
        <p:spPr>
          <a:xfrm>
            <a:off x="107504" y="1772816"/>
            <a:ext cx="4176464" cy="3501008"/>
          </a:xfrm>
          <a:prstGeom prst="rect">
            <a:avLst/>
          </a:prstGeom>
        </p:spPr>
      </p:pic>
      <p:pic>
        <p:nvPicPr>
          <p:cNvPr id="16" name="Imatge 15" descr="Nucleotides_sugars.tif"/>
          <p:cNvPicPr>
            <a:picLocks noChangeAspect="1"/>
          </p:cNvPicPr>
          <p:nvPr/>
        </p:nvPicPr>
        <p:blipFill>
          <a:blip r:embed="rId3" cstate="print"/>
          <a:srcRect l="12600" t="52100"/>
          <a:stretch>
            <a:fillRect/>
          </a:stretch>
        </p:blipFill>
        <p:spPr>
          <a:xfrm>
            <a:off x="4499992" y="1988840"/>
            <a:ext cx="4495428" cy="3284984"/>
          </a:xfrm>
          <a:prstGeom prst="rect">
            <a:avLst/>
          </a:prstGeom>
        </p:spPr>
      </p:pic>
      <p:sp>
        <p:nvSpPr>
          <p:cNvPr id="17" name="QuadreDeText 16"/>
          <p:cNvSpPr txBox="1"/>
          <p:nvPr/>
        </p:nvSpPr>
        <p:spPr>
          <a:xfrm>
            <a:off x="1331640" y="5949280"/>
            <a:ext cx="1980414" cy="369332"/>
          </a:xfrm>
          <a:prstGeom prst="rect">
            <a:avLst/>
          </a:prstGeom>
          <a:noFill/>
        </p:spPr>
        <p:txBody>
          <a:bodyPr wrap="none" rtlCol="0">
            <a:spAutoFit/>
          </a:bodyPr>
          <a:lstStyle/>
          <a:p>
            <a:r>
              <a:rPr lang="es-ES" dirty="0" err="1" smtClean="0"/>
              <a:t>Boix</a:t>
            </a:r>
            <a:r>
              <a:rPr lang="es-ES" dirty="0" smtClean="0"/>
              <a:t> et al. JSB 2012</a:t>
            </a:r>
            <a:endParaRPr lang="en-GB" dirty="0"/>
          </a:p>
        </p:txBody>
      </p:sp>
      <p:cxnSp>
        <p:nvCxnSpPr>
          <p:cNvPr id="7" name="Connector de fletxa recta 6"/>
          <p:cNvCxnSpPr/>
          <p:nvPr/>
        </p:nvCxnSpPr>
        <p:spPr>
          <a:xfrm>
            <a:off x="4139952" y="2924944"/>
            <a:ext cx="0" cy="720080"/>
          </a:xfrm>
          <a:prstGeom prst="straightConnector1">
            <a:avLst/>
          </a:prstGeom>
          <a:ln w="158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8" name="QuadreDeText 7"/>
          <p:cNvSpPr txBox="1"/>
          <p:nvPr/>
        </p:nvSpPr>
        <p:spPr>
          <a:xfrm>
            <a:off x="4139952" y="3068960"/>
            <a:ext cx="487634" cy="369332"/>
          </a:xfrm>
          <a:prstGeom prst="rect">
            <a:avLst/>
          </a:prstGeom>
          <a:noFill/>
        </p:spPr>
        <p:txBody>
          <a:bodyPr wrap="none" rtlCol="0">
            <a:spAutoFit/>
          </a:bodyPr>
          <a:lstStyle/>
          <a:p>
            <a:r>
              <a:rPr lang="es-ES" dirty="0" smtClean="0"/>
              <a:t>7 Å</a:t>
            </a:r>
            <a:endParaRPr lang="es-ES" dirty="0"/>
          </a:p>
        </p:txBody>
      </p:sp>
      <p:cxnSp>
        <p:nvCxnSpPr>
          <p:cNvPr id="9" name="Connector de fletxa recta 8"/>
          <p:cNvCxnSpPr/>
          <p:nvPr/>
        </p:nvCxnSpPr>
        <p:spPr>
          <a:xfrm>
            <a:off x="4139952" y="4077072"/>
            <a:ext cx="0" cy="720080"/>
          </a:xfrm>
          <a:prstGeom prst="straightConnector1">
            <a:avLst/>
          </a:prstGeom>
          <a:ln w="158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0" name="QuadreDeText 9"/>
          <p:cNvSpPr txBox="1"/>
          <p:nvPr/>
        </p:nvSpPr>
        <p:spPr>
          <a:xfrm>
            <a:off x="4139952" y="4283804"/>
            <a:ext cx="487634" cy="369332"/>
          </a:xfrm>
          <a:prstGeom prst="rect">
            <a:avLst/>
          </a:prstGeom>
          <a:noFill/>
        </p:spPr>
        <p:txBody>
          <a:bodyPr wrap="none" rtlCol="0">
            <a:spAutoFit/>
          </a:bodyPr>
          <a:lstStyle/>
          <a:p>
            <a:r>
              <a:rPr lang="es-ES" dirty="0" smtClean="0"/>
              <a:t>7 Å</a:t>
            </a:r>
            <a:endParaRPr lang="es-E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p:cNvSpPr>
            <a:spLocks noGrp="1"/>
          </p:cNvSpPr>
          <p:nvPr>
            <p:ph type="title"/>
          </p:nvPr>
        </p:nvSpPr>
        <p:spPr/>
        <p:txBody>
          <a:bodyPr>
            <a:normAutofit fontScale="90000"/>
          </a:bodyPr>
          <a:lstStyle/>
          <a:p>
            <a:r>
              <a:rPr lang="es-ES" dirty="0" smtClean="0"/>
              <a:t>A </a:t>
            </a:r>
            <a:r>
              <a:rPr lang="es-ES" dirty="0" err="1" smtClean="0"/>
              <a:t>protein</a:t>
            </a:r>
            <a:r>
              <a:rPr lang="es-ES" dirty="0" smtClean="0"/>
              <a:t> </a:t>
            </a:r>
            <a:r>
              <a:rPr lang="es-ES" dirty="0" err="1" smtClean="0"/>
              <a:t>scaffold</a:t>
            </a:r>
            <a:r>
              <a:rPr lang="es-ES" dirty="0" smtClean="0"/>
              <a:t>- a </a:t>
            </a:r>
            <a:r>
              <a:rPr lang="es-ES" dirty="0" err="1" smtClean="0"/>
              <a:t>source</a:t>
            </a:r>
            <a:r>
              <a:rPr lang="es-ES" dirty="0" smtClean="0"/>
              <a:t> of </a:t>
            </a:r>
            <a:r>
              <a:rPr lang="es-ES" dirty="0" err="1" smtClean="0"/>
              <a:t>antimicrobial</a:t>
            </a:r>
            <a:r>
              <a:rPr lang="es-ES" dirty="0" smtClean="0"/>
              <a:t> </a:t>
            </a:r>
            <a:r>
              <a:rPr lang="es-ES" dirty="0" err="1" smtClean="0"/>
              <a:t>peptides</a:t>
            </a:r>
            <a:endParaRPr lang="en-GB" dirty="0"/>
          </a:p>
        </p:txBody>
      </p:sp>
      <p:pic>
        <p:nvPicPr>
          <p:cNvPr id="4" name="Imagen 7"/>
          <p:cNvPicPr>
            <a:picLocks noGrp="1"/>
          </p:cNvPicPr>
          <p:nvPr>
            <p:ph idx="1"/>
          </p:nvPr>
        </p:nvPicPr>
        <p:blipFill>
          <a:blip r:embed="rId3" cstate="print"/>
          <a:srcRect/>
          <a:stretch>
            <a:fillRect/>
          </a:stretch>
        </p:blipFill>
        <p:spPr bwMode="auto">
          <a:xfrm>
            <a:off x="1187624" y="2204864"/>
            <a:ext cx="6743867" cy="2520280"/>
          </a:xfrm>
          <a:prstGeom prst="rect">
            <a:avLst/>
          </a:prstGeom>
          <a:noFill/>
          <a:ln w="9525">
            <a:noFill/>
            <a:miter lim="800000"/>
            <a:headEnd/>
            <a:tailEnd/>
          </a:ln>
        </p:spPr>
      </p:pic>
      <p:sp>
        <p:nvSpPr>
          <p:cNvPr id="5" name="QuadreDeText 4"/>
          <p:cNvSpPr txBox="1"/>
          <p:nvPr/>
        </p:nvSpPr>
        <p:spPr>
          <a:xfrm>
            <a:off x="1475656" y="5013176"/>
            <a:ext cx="3176254" cy="369332"/>
          </a:xfrm>
          <a:prstGeom prst="rect">
            <a:avLst/>
          </a:prstGeom>
          <a:noFill/>
        </p:spPr>
        <p:txBody>
          <a:bodyPr wrap="none" rtlCol="0">
            <a:spAutoFit/>
          </a:bodyPr>
          <a:lstStyle/>
          <a:p>
            <a:r>
              <a:rPr lang="es-ES" dirty="0" err="1" smtClean="0"/>
              <a:t>Torrent</a:t>
            </a:r>
            <a:r>
              <a:rPr lang="es-ES" dirty="0" smtClean="0"/>
              <a:t> et al. </a:t>
            </a:r>
            <a:r>
              <a:rPr lang="es-ES" i="1" dirty="0" smtClean="0"/>
              <a:t>J </a:t>
            </a:r>
            <a:r>
              <a:rPr lang="es-ES" i="1" dirty="0" err="1" smtClean="0"/>
              <a:t>Med</a:t>
            </a:r>
            <a:r>
              <a:rPr lang="es-ES" i="1" dirty="0" smtClean="0"/>
              <a:t> </a:t>
            </a:r>
            <a:r>
              <a:rPr lang="es-ES" i="1" dirty="0" err="1" smtClean="0"/>
              <a:t>Chem</a:t>
            </a:r>
            <a:r>
              <a:rPr lang="es-ES" dirty="0" smtClean="0"/>
              <a:t>. 2011</a:t>
            </a:r>
            <a:endParaRPr lang="en-GB" dirty="0"/>
          </a:p>
        </p:txBody>
      </p:sp>
      <p:sp>
        <p:nvSpPr>
          <p:cNvPr id="6" name="Text Box 11"/>
          <p:cNvSpPr txBox="1">
            <a:spLocks noChangeArrowheads="1"/>
          </p:cNvSpPr>
          <p:nvPr/>
        </p:nvSpPr>
        <p:spPr bwMode="auto">
          <a:xfrm>
            <a:off x="539552" y="5949280"/>
            <a:ext cx="7916398" cy="400110"/>
          </a:xfrm>
          <a:prstGeom prst="rect">
            <a:avLst/>
          </a:prstGeom>
          <a:noFill/>
          <a:ln w="9525">
            <a:noFill/>
            <a:miter lim="800000"/>
            <a:headEnd/>
            <a:tailEnd/>
          </a:ln>
          <a:effectLst/>
        </p:spPr>
        <p:txBody>
          <a:bodyPr wrap="none">
            <a:spAutoFit/>
          </a:bodyPr>
          <a:lstStyle/>
          <a:p>
            <a:r>
              <a:rPr lang="es-ES" sz="2000" b="1" dirty="0">
                <a:latin typeface="Arial" pitchFamily="34" charset="0"/>
                <a:cs typeface="Arial" pitchFamily="34" charset="0"/>
              </a:rPr>
              <a:t>RPPQFT</a:t>
            </a:r>
            <a:r>
              <a:rPr lang="es-ES" sz="2000" b="1" dirty="0">
                <a:solidFill>
                  <a:schemeClr val="tx1">
                    <a:lumMod val="85000"/>
                    <a:lumOff val="15000"/>
                  </a:schemeClr>
                </a:solidFill>
                <a:latin typeface="Arial" pitchFamily="34" charset="0"/>
                <a:cs typeface="Arial" pitchFamily="34" charset="0"/>
              </a:rPr>
              <a:t>R</a:t>
            </a:r>
            <a:r>
              <a:rPr lang="es-ES" sz="2000" b="1" dirty="0">
                <a:solidFill>
                  <a:srgbClr val="00B0F0"/>
                </a:solidFill>
                <a:latin typeface="Arial" pitchFamily="34" charset="0"/>
                <a:cs typeface="Arial" pitchFamily="34" charset="0"/>
              </a:rPr>
              <a:t>AQWFAIQHI</a:t>
            </a:r>
            <a:r>
              <a:rPr lang="es-ES" sz="2000" b="1" dirty="0">
                <a:solidFill>
                  <a:schemeClr val="tx1">
                    <a:lumMod val="85000"/>
                    <a:lumOff val="15000"/>
                  </a:schemeClr>
                </a:solidFill>
                <a:latin typeface="Arial" pitchFamily="34" charset="0"/>
                <a:cs typeface="Arial" pitchFamily="34" charset="0"/>
              </a:rPr>
              <a:t>SLNPPRSTIAMRAINN</a:t>
            </a:r>
            <a:r>
              <a:rPr lang="es-ES" sz="2000" b="1" dirty="0">
                <a:solidFill>
                  <a:srgbClr val="2635C8"/>
                </a:solidFill>
                <a:latin typeface="Arial" pitchFamily="34" charset="0"/>
                <a:cs typeface="Arial" pitchFamily="34" charset="0"/>
              </a:rPr>
              <a:t>YRWR</a:t>
            </a:r>
            <a:r>
              <a:rPr lang="es-ES" sz="2000" b="1" dirty="0">
                <a:solidFill>
                  <a:schemeClr val="tx1">
                    <a:lumMod val="85000"/>
                    <a:lumOff val="15000"/>
                  </a:schemeClr>
                </a:solidFill>
                <a:latin typeface="Arial" pitchFamily="34" charset="0"/>
                <a:cs typeface="Arial" pitchFamily="34" charset="0"/>
              </a:rPr>
              <a:t>SKNQNTFLR</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2"/>
          <p:cNvGrpSpPr>
            <a:grpSpLocks noChangeAspect="1"/>
          </p:cNvGrpSpPr>
          <p:nvPr/>
        </p:nvGrpSpPr>
        <p:grpSpPr bwMode="auto">
          <a:xfrm>
            <a:off x="539552" y="1196752"/>
            <a:ext cx="8316416" cy="4873161"/>
            <a:chOff x="0" y="1616"/>
            <a:chExt cx="4490" cy="2631"/>
          </a:xfrm>
        </p:grpSpPr>
        <p:grpSp>
          <p:nvGrpSpPr>
            <p:cNvPr id="4" name="Group 15"/>
            <p:cNvGrpSpPr>
              <a:grpSpLocks/>
            </p:cNvGrpSpPr>
            <p:nvPr/>
          </p:nvGrpSpPr>
          <p:grpSpPr bwMode="auto">
            <a:xfrm>
              <a:off x="0" y="1616"/>
              <a:ext cx="4490" cy="2631"/>
              <a:chOff x="158" y="542"/>
              <a:chExt cx="5308" cy="3614"/>
            </a:xfrm>
          </p:grpSpPr>
          <p:pic>
            <p:nvPicPr>
              <p:cNvPr id="32777" name="Picture 2" descr="sequencies_peptids_per_fig"/>
              <p:cNvPicPr>
                <a:picLocks noChangeAspect="1" noChangeArrowheads="1"/>
              </p:cNvPicPr>
              <p:nvPr/>
            </p:nvPicPr>
            <p:blipFill>
              <a:blip r:embed="rId3" cstate="print"/>
              <a:srcRect l="6398" t="16150" r="28622" b="17905"/>
              <a:stretch>
                <a:fillRect/>
              </a:stretch>
            </p:blipFill>
            <p:spPr bwMode="auto">
              <a:xfrm>
                <a:off x="431" y="542"/>
                <a:ext cx="5035" cy="3614"/>
              </a:xfrm>
              <a:prstGeom prst="rect">
                <a:avLst/>
              </a:prstGeom>
              <a:noFill/>
              <a:ln w="9525">
                <a:noFill/>
                <a:miter lim="800000"/>
                <a:headEnd/>
                <a:tailEnd/>
              </a:ln>
            </p:spPr>
          </p:pic>
          <p:sp>
            <p:nvSpPr>
              <p:cNvPr id="32778" name="Text Box 3"/>
              <p:cNvSpPr txBox="1">
                <a:spLocks noChangeArrowheads="1"/>
              </p:cNvSpPr>
              <p:nvPr/>
            </p:nvSpPr>
            <p:spPr bwMode="auto">
              <a:xfrm>
                <a:off x="249" y="1722"/>
                <a:ext cx="221" cy="291"/>
              </a:xfrm>
              <a:prstGeom prst="rect">
                <a:avLst/>
              </a:prstGeom>
              <a:noFill/>
              <a:ln w="9525">
                <a:noFill/>
                <a:miter lim="800000"/>
                <a:headEnd/>
                <a:tailEnd/>
              </a:ln>
            </p:spPr>
            <p:txBody>
              <a:bodyPr wrap="none">
                <a:spAutoFit/>
              </a:bodyPr>
              <a:lstStyle/>
              <a:p>
                <a:r>
                  <a:rPr lang="es-ES" sz="1600" b="1">
                    <a:solidFill>
                      <a:srgbClr val="FF0000"/>
                    </a:solidFill>
                    <a:cs typeface="Arial" charset="0"/>
                  </a:rPr>
                  <a:t>2</a:t>
                </a:r>
              </a:p>
            </p:txBody>
          </p:sp>
          <p:sp>
            <p:nvSpPr>
              <p:cNvPr id="32779" name="Text Box 4"/>
              <p:cNvSpPr txBox="1">
                <a:spLocks noChangeArrowheads="1"/>
              </p:cNvSpPr>
              <p:nvPr/>
            </p:nvSpPr>
            <p:spPr bwMode="auto">
              <a:xfrm>
                <a:off x="249" y="2629"/>
                <a:ext cx="221" cy="291"/>
              </a:xfrm>
              <a:prstGeom prst="rect">
                <a:avLst/>
              </a:prstGeom>
              <a:noFill/>
              <a:ln w="9525">
                <a:noFill/>
                <a:miter lim="800000"/>
                <a:headEnd/>
                <a:tailEnd/>
              </a:ln>
            </p:spPr>
            <p:txBody>
              <a:bodyPr wrap="none">
                <a:spAutoFit/>
              </a:bodyPr>
              <a:lstStyle/>
              <a:p>
                <a:r>
                  <a:rPr lang="es-ES" sz="1600" b="1">
                    <a:solidFill>
                      <a:srgbClr val="FF0000"/>
                    </a:solidFill>
                    <a:cs typeface="Arial" charset="0"/>
                  </a:rPr>
                  <a:t>5</a:t>
                </a:r>
              </a:p>
            </p:txBody>
          </p:sp>
          <p:sp>
            <p:nvSpPr>
              <p:cNvPr id="32780" name="Text Box 5"/>
              <p:cNvSpPr txBox="1">
                <a:spLocks noChangeArrowheads="1"/>
              </p:cNvSpPr>
              <p:nvPr/>
            </p:nvSpPr>
            <p:spPr bwMode="auto">
              <a:xfrm>
                <a:off x="244" y="3355"/>
                <a:ext cx="221" cy="291"/>
              </a:xfrm>
              <a:prstGeom prst="rect">
                <a:avLst/>
              </a:prstGeom>
              <a:noFill/>
              <a:ln w="9525">
                <a:noFill/>
                <a:miter lim="800000"/>
                <a:headEnd/>
                <a:tailEnd/>
              </a:ln>
            </p:spPr>
            <p:txBody>
              <a:bodyPr wrap="none">
                <a:spAutoFit/>
              </a:bodyPr>
              <a:lstStyle/>
              <a:p>
                <a:r>
                  <a:rPr lang="es-ES" sz="1600" b="1">
                    <a:solidFill>
                      <a:srgbClr val="FF0000"/>
                    </a:solidFill>
                    <a:cs typeface="Arial" charset="0"/>
                  </a:rPr>
                  <a:t>7</a:t>
                </a:r>
              </a:p>
            </p:txBody>
          </p:sp>
          <p:sp>
            <p:nvSpPr>
              <p:cNvPr id="32781" name="Text Box 6"/>
              <p:cNvSpPr txBox="1">
                <a:spLocks noChangeArrowheads="1"/>
              </p:cNvSpPr>
              <p:nvPr/>
            </p:nvSpPr>
            <p:spPr bwMode="auto">
              <a:xfrm>
                <a:off x="249" y="3627"/>
                <a:ext cx="221" cy="291"/>
              </a:xfrm>
              <a:prstGeom prst="rect">
                <a:avLst/>
              </a:prstGeom>
              <a:noFill/>
              <a:ln w="9525">
                <a:noFill/>
                <a:miter lim="800000"/>
                <a:headEnd/>
                <a:tailEnd/>
              </a:ln>
            </p:spPr>
            <p:txBody>
              <a:bodyPr wrap="none">
                <a:spAutoFit/>
              </a:bodyPr>
              <a:lstStyle/>
              <a:p>
                <a:r>
                  <a:rPr lang="es-ES" sz="1600" b="1">
                    <a:solidFill>
                      <a:srgbClr val="FF0000"/>
                    </a:solidFill>
                    <a:cs typeface="Arial" charset="0"/>
                  </a:rPr>
                  <a:t>8</a:t>
                </a:r>
              </a:p>
            </p:txBody>
          </p:sp>
          <p:sp>
            <p:nvSpPr>
              <p:cNvPr id="32782" name="Text Box 7"/>
              <p:cNvSpPr txBox="1">
                <a:spLocks noChangeArrowheads="1"/>
              </p:cNvSpPr>
              <p:nvPr/>
            </p:nvSpPr>
            <p:spPr bwMode="auto">
              <a:xfrm>
                <a:off x="249" y="2901"/>
                <a:ext cx="221" cy="291"/>
              </a:xfrm>
              <a:prstGeom prst="rect">
                <a:avLst/>
              </a:prstGeom>
              <a:noFill/>
              <a:ln w="9525">
                <a:noFill/>
                <a:miter lim="800000"/>
                <a:headEnd/>
                <a:tailEnd/>
              </a:ln>
            </p:spPr>
            <p:txBody>
              <a:bodyPr wrap="none">
                <a:spAutoFit/>
              </a:bodyPr>
              <a:lstStyle/>
              <a:p>
                <a:r>
                  <a:rPr lang="es-ES" sz="1600" b="1">
                    <a:solidFill>
                      <a:srgbClr val="FF0000"/>
                    </a:solidFill>
                    <a:cs typeface="Arial" charset="0"/>
                  </a:rPr>
                  <a:t>6</a:t>
                </a:r>
              </a:p>
            </p:txBody>
          </p:sp>
          <p:sp>
            <p:nvSpPr>
              <p:cNvPr id="32783" name="Text Box 8"/>
              <p:cNvSpPr txBox="1">
                <a:spLocks noChangeArrowheads="1"/>
              </p:cNvSpPr>
              <p:nvPr/>
            </p:nvSpPr>
            <p:spPr bwMode="auto">
              <a:xfrm>
                <a:off x="249" y="2357"/>
                <a:ext cx="221" cy="291"/>
              </a:xfrm>
              <a:prstGeom prst="rect">
                <a:avLst/>
              </a:prstGeom>
              <a:noFill/>
              <a:ln w="9525">
                <a:noFill/>
                <a:miter lim="800000"/>
                <a:headEnd/>
                <a:tailEnd/>
              </a:ln>
            </p:spPr>
            <p:txBody>
              <a:bodyPr wrap="none">
                <a:spAutoFit/>
              </a:bodyPr>
              <a:lstStyle/>
              <a:p>
                <a:r>
                  <a:rPr lang="es-ES" sz="1600" b="1">
                    <a:solidFill>
                      <a:srgbClr val="FF0000"/>
                    </a:solidFill>
                    <a:cs typeface="Arial" charset="0"/>
                  </a:rPr>
                  <a:t>4</a:t>
                </a:r>
              </a:p>
            </p:txBody>
          </p:sp>
          <p:sp>
            <p:nvSpPr>
              <p:cNvPr id="32784" name="Text Box 9"/>
              <p:cNvSpPr txBox="1">
                <a:spLocks noChangeArrowheads="1"/>
              </p:cNvSpPr>
              <p:nvPr/>
            </p:nvSpPr>
            <p:spPr bwMode="auto">
              <a:xfrm>
                <a:off x="249" y="1993"/>
                <a:ext cx="221" cy="291"/>
              </a:xfrm>
              <a:prstGeom prst="rect">
                <a:avLst/>
              </a:prstGeom>
              <a:noFill/>
              <a:ln w="9525">
                <a:noFill/>
                <a:miter lim="800000"/>
                <a:headEnd/>
                <a:tailEnd/>
              </a:ln>
            </p:spPr>
            <p:txBody>
              <a:bodyPr wrap="none">
                <a:spAutoFit/>
              </a:bodyPr>
              <a:lstStyle/>
              <a:p>
                <a:r>
                  <a:rPr lang="es-ES" sz="1600" b="1">
                    <a:solidFill>
                      <a:srgbClr val="FF0000"/>
                    </a:solidFill>
                    <a:cs typeface="Arial" charset="0"/>
                  </a:rPr>
                  <a:t>3</a:t>
                </a:r>
              </a:p>
            </p:txBody>
          </p:sp>
          <p:sp>
            <p:nvSpPr>
              <p:cNvPr id="32785" name="Text Box 10"/>
              <p:cNvSpPr txBox="1">
                <a:spLocks noChangeArrowheads="1"/>
              </p:cNvSpPr>
              <p:nvPr/>
            </p:nvSpPr>
            <p:spPr bwMode="auto">
              <a:xfrm>
                <a:off x="249" y="1449"/>
                <a:ext cx="221" cy="291"/>
              </a:xfrm>
              <a:prstGeom prst="rect">
                <a:avLst/>
              </a:prstGeom>
              <a:noFill/>
              <a:ln w="9525">
                <a:noFill/>
                <a:miter lim="800000"/>
                <a:headEnd/>
                <a:tailEnd/>
              </a:ln>
            </p:spPr>
            <p:txBody>
              <a:bodyPr wrap="none">
                <a:spAutoFit/>
              </a:bodyPr>
              <a:lstStyle/>
              <a:p>
                <a:r>
                  <a:rPr lang="es-ES" sz="1600" b="1">
                    <a:solidFill>
                      <a:srgbClr val="FF0000"/>
                    </a:solidFill>
                    <a:cs typeface="Arial" charset="0"/>
                  </a:rPr>
                  <a:t>1</a:t>
                </a:r>
              </a:p>
            </p:txBody>
          </p:sp>
          <p:sp>
            <p:nvSpPr>
              <p:cNvPr id="32786" name="Text Box 11"/>
              <p:cNvSpPr txBox="1">
                <a:spLocks noChangeArrowheads="1"/>
              </p:cNvSpPr>
              <p:nvPr/>
            </p:nvSpPr>
            <p:spPr bwMode="auto">
              <a:xfrm>
                <a:off x="249" y="3852"/>
                <a:ext cx="221" cy="292"/>
              </a:xfrm>
              <a:prstGeom prst="rect">
                <a:avLst/>
              </a:prstGeom>
              <a:noFill/>
              <a:ln w="9525">
                <a:noFill/>
                <a:miter lim="800000"/>
                <a:headEnd/>
                <a:tailEnd/>
              </a:ln>
            </p:spPr>
            <p:txBody>
              <a:bodyPr wrap="none">
                <a:spAutoFit/>
              </a:bodyPr>
              <a:lstStyle/>
              <a:p>
                <a:r>
                  <a:rPr lang="es-ES" sz="1600" b="1">
                    <a:solidFill>
                      <a:srgbClr val="FF0000"/>
                    </a:solidFill>
                    <a:cs typeface="Arial" charset="0"/>
                  </a:rPr>
                  <a:t>9</a:t>
                </a:r>
              </a:p>
            </p:txBody>
          </p:sp>
          <p:sp>
            <p:nvSpPr>
              <p:cNvPr id="32787" name="Rectangle 19"/>
              <p:cNvSpPr>
                <a:spLocks noChangeArrowheads="1"/>
              </p:cNvSpPr>
              <p:nvPr/>
            </p:nvSpPr>
            <p:spPr bwMode="auto">
              <a:xfrm>
                <a:off x="158" y="3339"/>
                <a:ext cx="4536" cy="227"/>
              </a:xfrm>
              <a:prstGeom prst="rect">
                <a:avLst/>
              </a:prstGeom>
              <a:noFill/>
              <a:ln w="22225">
                <a:solidFill>
                  <a:srgbClr val="0000FF"/>
                </a:solidFill>
                <a:miter lim="800000"/>
                <a:headEnd/>
                <a:tailEnd/>
              </a:ln>
            </p:spPr>
            <p:txBody>
              <a:bodyPr wrap="none" anchor="ctr"/>
              <a:lstStyle/>
              <a:p>
                <a:endParaRPr lang="en-US"/>
              </a:p>
            </p:txBody>
          </p:sp>
        </p:grpSp>
        <p:sp>
          <p:nvSpPr>
            <p:cNvPr id="32776" name="Text Box 20"/>
            <p:cNvSpPr txBox="1">
              <a:spLocks noChangeArrowheads="1"/>
            </p:cNvSpPr>
            <p:nvPr/>
          </p:nvSpPr>
          <p:spPr bwMode="auto">
            <a:xfrm>
              <a:off x="113" y="2069"/>
              <a:ext cx="347" cy="192"/>
            </a:xfrm>
            <a:prstGeom prst="rect">
              <a:avLst/>
            </a:prstGeom>
            <a:noFill/>
            <a:ln w="9525">
              <a:noFill/>
              <a:miter lim="800000"/>
              <a:headEnd/>
              <a:tailEnd/>
            </a:ln>
          </p:spPr>
          <p:txBody>
            <a:bodyPr wrap="none">
              <a:spAutoFit/>
            </a:bodyPr>
            <a:lstStyle/>
            <a:p>
              <a:r>
                <a:rPr lang="ca-ES" sz="1400"/>
                <a:t>ECP</a:t>
              </a:r>
              <a:endParaRPr lang="es-ES" sz="1400"/>
            </a:p>
          </p:txBody>
        </p:sp>
      </p:grpSp>
      <p:sp>
        <p:nvSpPr>
          <p:cNvPr id="22" name="Títol 1"/>
          <p:cNvSpPr txBox="1">
            <a:spLocks/>
          </p:cNvSpPr>
          <p:nvPr/>
        </p:nvSpPr>
        <p:spPr>
          <a:xfrm>
            <a:off x="457200" y="274638"/>
            <a:ext cx="8229600" cy="1143000"/>
          </a:xfrm>
          <a:prstGeom prst="rect">
            <a:avLst/>
          </a:prstGeom>
        </p:spPr>
        <p:txBody>
          <a:bodyPr>
            <a:normAutofit fontScale="9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4400" dirty="0" err="1" smtClean="0">
                <a:latin typeface="+mj-lt"/>
                <a:ea typeface="+mj-ea"/>
                <a:cs typeface="+mj-cs"/>
              </a:rPr>
              <a:t>Design</a:t>
            </a:r>
            <a:r>
              <a:rPr lang="es-ES" sz="4400" dirty="0" smtClean="0">
                <a:latin typeface="+mj-lt"/>
                <a:ea typeface="+mj-ea"/>
                <a:cs typeface="+mj-cs"/>
              </a:rPr>
              <a:t> of</a:t>
            </a:r>
            <a:r>
              <a:rPr kumimoji="0" lang="es-ES" sz="4400" b="0" i="0" u="none" strike="noStrike" kern="1200" cap="none" spc="0" normalizeH="0" baseline="0" noProof="0" dirty="0" smtClean="0">
                <a:ln>
                  <a:noFill/>
                </a:ln>
                <a:solidFill>
                  <a:schemeClr val="tx1"/>
                </a:solidFill>
                <a:effectLst/>
                <a:uLnTx/>
                <a:uFillTx/>
                <a:latin typeface="+mj-lt"/>
                <a:ea typeface="+mj-ea"/>
                <a:cs typeface="+mj-cs"/>
              </a:rPr>
              <a:t> N-</a:t>
            </a:r>
            <a:r>
              <a:rPr kumimoji="0" lang="es-ES" sz="4400" b="0" i="0" u="none" strike="noStrike" kern="1200" cap="none" spc="0" normalizeH="0" baseline="0" noProof="0" dirty="0" err="1" smtClean="0">
                <a:ln>
                  <a:noFill/>
                </a:ln>
                <a:solidFill>
                  <a:schemeClr val="tx1"/>
                </a:solidFill>
                <a:effectLst/>
                <a:uLnTx/>
                <a:uFillTx/>
                <a:latin typeface="+mj-lt"/>
                <a:ea typeface="+mj-ea"/>
                <a:cs typeface="+mj-cs"/>
              </a:rPr>
              <a:t>terminus</a:t>
            </a:r>
            <a:r>
              <a:rPr kumimoji="0" lang="es-ES" sz="4400" b="0" i="0" u="none" strike="noStrike" kern="1200" cap="none" spc="0" normalizeH="0" baseline="0" noProof="0" dirty="0" smtClean="0">
                <a:ln>
                  <a:noFill/>
                </a:ln>
                <a:solidFill>
                  <a:schemeClr val="tx1"/>
                </a:solidFill>
                <a:effectLst/>
                <a:uLnTx/>
                <a:uFillTx/>
                <a:latin typeface="+mj-lt"/>
                <a:ea typeface="+mj-ea"/>
                <a:cs typeface="+mj-cs"/>
              </a:rPr>
              <a:t> </a:t>
            </a:r>
            <a:r>
              <a:rPr lang="es-ES" sz="4400" dirty="0" err="1" smtClean="0">
                <a:latin typeface="+mj-lt"/>
                <a:ea typeface="+mj-ea"/>
                <a:cs typeface="+mj-cs"/>
              </a:rPr>
              <a:t>antimicrobial</a:t>
            </a:r>
            <a:r>
              <a:rPr lang="es-ES" sz="4400" dirty="0" smtClean="0">
                <a:latin typeface="+mj-lt"/>
                <a:ea typeface="+mj-ea"/>
                <a:cs typeface="+mj-cs"/>
              </a:rPr>
              <a:t> </a:t>
            </a:r>
            <a:r>
              <a:rPr lang="es-ES" sz="4400" dirty="0" err="1" smtClean="0">
                <a:latin typeface="+mj-lt"/>
                <a:ea typeface="+mj-ea"/>
                <a:cs typeface="+mj-cs"/>
              </a:rPr>
              <a:t>peptides</a:t>
            </a:r>
            <a:endParaRPr kumimoji="0" lang="en-GB"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17" name="QuadreDeText 16"/>
          <p:cNvSpPr txBox="1"/>
          <p:nvPr/>
        </p:nvSpPr>
        <p:spPr>
          <a:xfrm>
            <a:off x="683568" y="6237312"/>
            <a:ext cx="2411622" cy="369332"/>
          </a:xfrm>
          <a:prstGeom prst="rect">
            <a:avLst/>
          </a:prstGeom>
          <a:noFill/>
        </p:spPr>
        <p:txBody>
          <a:bodyPr wrap="none" rtlCol="0">
            <a:spAutoFit/>
          </a:bodyPr>
          <a:lstStyle/>
          <a:p>
            <a:r>
              <a:rPr lang="es-ES" dirty="0" err="1" smtClean="0"/>
              <a:t>Torrent</a:t>
            </a:r>
            <a:r>
              <a:rPr lang="es-ES" dirty="0" smtClean="0"/>
              <a:t> et al., </a:t>
            </a:r>
            <a:r>
              <a:rPr lang="es-ES" i="1" dirty="0" smtClean="0"/>
              <a:t>JMC</a:t>
            </a:r>
            <a:r>
              <a:rPr lang="es-ES" dirty="0" smtClean="0"/>
              <a:t> 2011</a:t>
            </a:r>
            <a:endParaRPr lang="en-GB"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p:cNvSpPr>
            <a:spLocks noGrp="1"/>
          </p:cNvSpPr>
          <p:nvPr>
            <p:ph type="title"/>
          </p:nvPr>
        </p:nvSpPr>
        <p:spPr>
          <a:xfrm>
            <a:off x="539552" y="0"/>
            <a:ext cx="8229600" cy="1143000"/>
          </a:xfrm>
        </p:spPr>
        <p:txBody>
          <a:bodyPr/>
          <a:lstStyle/>
          <a:p>
            <a:r>
              <a:rPr lang="es-ES" dirty="0" err="1" smtClean="0"/>
              <a:t>The</a:t>
            </a:r>
            <a:r>
              <a:rPr lang="es-ES" dirty="0" smtClean="0"/>
              <a:t> </a:t>
            </a:r>
            <a:r>
              <a:rPr lang="es-ES" dirty="0" err="1" smtClean="0"/>
              <a:t>multiple</a:t>
            </a:r>
            <a:r>
              <a:rPr lang="es-ES" dirty="0" smtClean="0"/>
              <a:t> faces of </a:t>
            </a:r>
            <a:r>
              <a:rPr lang="es-ES" dirty="0" err="1" smtClean="0"/>
              <a:t>hRNase</a:t>
            </a:r>
            <a:r>
              <a:rPr lang="es-ES" dirty="0" smtClean="0"/>
              <a:t> 3</a:t>
            </a:r>
            <a:endParaRPr lang="en-GB" dirty="0"/>
          </a:p>
        </p:txBody>
      </p:sp>
      <p:grpSp>
        <p:nvGrpSpPr>
          <p:cNvPr id="3" name="Contenidor de contingut 5"/>
          <p:cNvGrpSpPr>
            <a:grpSpLocks noGrp="1" noChangeAspect="1"/>
          </p:cNvGrpSpPr>
          <p:nvPr>
            <p:ph idx="1"/>
          </p:nvPr>
        </p:nvGrpSpPr>
        <p:grpSpPr>
          <a:xfrm>
            <a:off x="1043608" y="1025351"/>
            <a:ext cx="6735321" cy="5832649"/>
            <a:chOff x="-41507" y="0"/>
            <a:chExt cx="9577471" cy="7498867"/>
          </a:xfrm>
        </p:grpSpPr>
        <p:pic>
          <p:nvPicPr>
            <p:cNvPr id="7" name="Imagen 2"/>
            <p:cNvPicPr>
              <a:picLocks noChangeAspect="1"/>
            </p:cNvPicPr>
            <p:nvPr/>
          </p:nvPicPr>
          <p:blipFill>
            <a:blip r:embed="rId3" cstate="print"/>
            <a:srcRect l="18803" t="4272" r="10826"/>
            <a:stretch>
              <a:fillRect/>
            </a:stretch>
          </p:blipFill>
          <p:spPr bwMode="auto">
            <a:xfrm>
              <a:off x="2195513" y="0"/>
              <a:ext cx="4970462" cy="6753225"/>
            </a:xfrm>
            <a:prstGeom prst="rect">
              <a:avLst/>
            </a:prstGeom>
            <a:noFill/>
            <a:ln w="9525">
              <a:noFill/>
              <a:miter lim="800000"/>
              <a:headEnd/>
              <a:tailEnd/>
            </a:ln>
          </p:spPr>
        </p:pic>
        <p:pic>
          <p:nvPicPr>
            <p:cNvPr id="8" name="Imagen 4"/>
            <p:cNvPicPr>
              <a:picLocks noChangeAspect="1"/>
            </p:cNvPicPr>
            <p:nvPr/>
          </p:nvPicPr>
          <p:blipFill>
            <a:blip r:embed="rId4" cstate="print"/>
            <a:srcRect/>
            <a:stretch>
              <a:fillRect/>
            </a:stretch>
          </p:blipFill>
          <p:spPr bwMode="auto">
            <a:xfrm>
              <a:off x="6946900" y="4497536"/>
              <a:ext cx="1946275" cy="1955800"/>
            </a:xfrm>
            <a:prstGeom prst="rect">
              <a:avLst/>
            </a:prstGeom>
            <a:noFill/>
            <a:ln w="9525">
              <a:solidFill>
                <a:schemeClr val="bg2"/>
              </a:solidFill>
              <a:miter lim="800000"/>
              <a:headEnd/>
              <a:tailEnd/>
            </a:ln>
          </p:spPr>
        </p:pic>
        <p:pic>
          <p:nvPicPr>
            <p:cNvPr id="9" name="Imagen 3"/>
            <p:cNvPicPr>
              <a:picLocks noChangeAspect="1"/>
            </p:cNvPicPr>
            <p:nvPr/>
          </p:nvPicPr>
          <p:blipFill>
            <a:blip r:embed="rId5" cstate="print"/>
            <a:srcRect l="29938" t="7178" r="10210"/>
            <a:stretch>
              <a:fillRect/>
            </a:stretch>
          </p:blipFill>
          <p:spPr bwMode="auto">
            <a:xfrm>
              <a:off x="323850" y="188913"/>
              <a:ext cx="1511300" cy="1701800"/>
            </a:xfrm>
            <a:prstGeom prst="rect">
              <a:avLst/>
            </a:prstGeom>
            <a:noFill/>
            <a:ln w="9525">
              <a:solidFill>
                <a:schemeClr val="bg2"/>
              </a:solidFill>
              <a:miter lim="800000"/>
              <a:headEnd/>
              <a:tailEnd/>
            </a:ln>
          </p:spPr>
        </p:pic>
        <p:pic>
          <p:nvPicPr>
            <p:cNvPr id="10" name="Imagen 1"/>
            <p:cNvPicPr>
              <a:picLocks noChangeAspect="1"/>
            </p:cNvPicPr>
            <p:nvPr/>
          </p:nvPicPr>
          <p:blipFill>
            <a:blip r:embed="rId6" cstate="print"/>
            <a:srcRect l="11819" t="12752" r="29707" b="31264"/>
            <a:stretch>
              <a:fillRect/>
            </a:stretch>
          </p:blipFill>
          <p:spPr bwMode="auto">
            <a:xfrm>
              <a:off x="7272338" y="333375"/>
              <a:ext cx="1547812" cy="1482725"/>
            </a:xfrm>
            <a:prstGeom prst="rect">
              <a:avLst/>
            </a:prstGeom>
            <a:noFill/>
            <a:ln w="9525">
              <a:solidFill>
                <a:schemeClr val="bg2"/>
              </a:solidFill>
              <a:miter lim="800000"/>
              <a:headEnd/>
              <a:tailEnd/>
            </a:ln>
          </p:spPr>
        </p:pic>
        <p:pic>
          <p:nvPicPr>
            <p:cNvPr id="11" name="Picture 11" descr="bac"/>
            <p:cNvPicPr>
              <a:picLocks noChangeAspect="1" noChangeArrowheads="1"/>
            </p:cNvPicPr>
            <p:nvPr/>
          </p:nvPicPr>
          <p:blipFill>
            <a:blip r:embed="rId7" cstate="print"/>
            <a:srcRect l="22612" t="22612" r="13176" b="19777"/>
            <a:stretch>
              <a:fillRect/>
            </a:stretch>
          </p:blipFill>
          <p:spPr bwMode="auto">
            <a:xfrm>
              <a:off x="179388" y="4509120"/>
              <a:ext cx="2159000" cy="1936750"/>
            </a:xfrm>
            <a:prstGeom prst="rect">
              <a:avLst/>
            </a:prstGeom>
            <a:noFill/>
            <a:ln w="9525">
              <a:solidFill>
                <a:schemeClr val="bg2"/>
              </a:solidFill>
              <a:miter lim="800000"/>
              <a:headEnd/>
              <a:tailEnd/>
            </a:ln>
          </p:spPr>
        </p:pic>
        <p:sp>
          <p:nvSpPr>
            <p:cNvPr id="12" name="Text Box 27"/>
            <p:cNvSpPr txBox="1">
              <a:spLocks noChangeArrowheads="1"/>
            </p:cNvSpPr>
            <p:nvPr/>
          </p:nvSpPr>
          <p:spPr bwMode="auto">
            <a:xfrm>
              <a:off x="3559554" y="2452761"/>
              <a:ext cx="1422955" cy="52417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defRPr/>
              </a:pPr>
              <a:r>
                <a:rPr lang="ca-ES" sz="1200" b="1" dirty="0" smtClean="0">
                  <a:latin typeface="Arial" charset="0"/>
                  <a:ea typeface="ＭＳ Ｐゴシック" charset="0"/>
                </a:rPr>
                <a:t>His128</a:t>
              </a:r>
              <a:endParaRPr lang="es-ES" sz="1200" b="1" dirty="0">
                <a:latin typeface="Arial" charset="0"/>
                <a:ea typeface="ＭＳ Ｐゴシック" charset="0"/>
              </a:endParaRPr>
            </a:p>
          </p:txBody>
        </p:sp>
        <p:sp>
          <p:nvSpPr>
            <p:cNvPr id="13" name="Text Box 28"/>
            <p:cNvSpPr txBox="1">
              <a:spLocks noChangeArrowheads="1"/>
            </p:cNvSpPr>
            <p:nvPr/>
          </p:nvSpPr>
          <p:spPr bwMode="auto">
            <a:xfrm>
              <a:off x="3723582" y="3501117"/>
              <a:ext cx="1442080" cy="522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defRPr/>
              </a:pPr>
              <a:r>
                <a:rPr lang="ca-ES" sz="1200" b="1" dirty="0">
                  <a:latin typeface="Arial" charset="0"/>
                  <a:ea typeface="ＭＳ Ｐゴシック" charset="0"/>
                </a:rPr>
                <a:t>His15</a:t>
              </a:r>
              <a:endParaRPr lang="es-ES" sz="1200" b="1" dirty="0">
                <a:latin typeface="Arial" charset="0"/>
                <a:ea typeface="ＭＳ Ｐゴシック" charset="0"/>
              </a:endParaRPr>
            </a:p>
          </p:txBody>
        </p:sp>
        <p:sp>
          <p:nvSpPr>
            <p:cNvPr id="14" name="Text Box 29"/>
            <p:cNvSpPr txBox="1">
              <a:spLocks noChangeArrowheads="1"/>
            </p:cNvSpPr>
            <p:nvPr/>
          </p:nvSpPr>
          <p:spPr bwMode="auto">
            <a:xfrm>
              <a:off x="4598690" y="3679139"/>
              <a:ext cx="1237592" cy="52417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defRPr/>
              </a:pPr>
              <a:r>
                <a:rPr lang="ca-ES" sz="1200" b="1" dirty="0">
                  <a:latin typeface="Arial" charset="0"/>
                  <a:ea typeface="ＭＳ Ｐゴシック" charset="0"/>
                </a:rPr>
                <a:t>Lys38</a:t>
              </a:r>
              <a:endParaRPr lang="es-ES" sz="1200" b="1" dirty="0">
                <a:latin typeface="Arial" charset="0"/>
                <a:ea typeface="ＭＳ Ｐゴシック" charset="0"/>
              </a:endParaRPr>
            </a:p>
          </p:txBody>
        </p:sp>
        <p:sp>
          <p:nvSpPr>
            <p:cNvPr id="15" name="Text Box 30"/>
            <p:cNvSpPr txBox="1">
              <a:spLocks noChangeArrowheads="1"/>
            </p:cNvSpPr>
            <p:nvPr/>
          </p:nvSpPr>
          <p:spPr bwMode="auto">
            <a:xfrm>
              <a:off x="5258647" y="3109286"/>
              <a:ext cx="1114905" cy="52417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defRPr/>
              </a:pPr>
              <a:r>
                <a:rPr lang="ca-ES" sz="1200" b="1" dirty="0">
                  <a:latin typeface="Arial" charset="0"/>
                  <a:ea typeface="ＭＳ Ｐゴシック" charset="0"/>
                </a:rPr>
                <a:t>Ile13</a:t>
              </a:r>
              <a:endParaRPr lang="es-ES" sz="1200" b="1" dirty="0">
                <a:latin typeface="Arial" charset="0"/>
                <a:ea typeface="ＭＳ Ｐゴシック" charset="0"/>
              </a:endParaRPr>
            </a:p>
          </p:txBody>
        </p:sp>
        <p:sp>
          <p:nvSpPr>
            <p:cNvPr id="16" name="Text Box 34"/>
            <p:cNvSpPr txBox="1">
              <a:spLocks noChangeArrowheads="1"/>
            </p:cNvSpPr>
            <p:nvPr/>
          </p:nvSpPr>
          <p:spPr bwMode="auto">
            <a:xfrm>
              <a:off x="617689" y="1519787"/>
              <a:ext cx="949729" cy="52417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defRPr/>
              </a:pPr>
              <a:r>
                <a:rPr lang="ca-ES" sz="1200" b="1" dirty="0" smtClean="0">
                  <a:latin typeface="Arial" charset="0"/>
                  <a:ea typeface="ＭＳ Ｐゴシック" charset="0"/>
                </a:rPr>
                <a:t>15</a:t>
              </a:r>
              <a:endParaRPr lang="es-ES" sz="1200" b="1" dirty="0">
                <a:latin typeface="Arial" charset="0"/>
                <a:ea typeface="ＭＳ Ｐゴシック" charset="0"/>
              </a:endParaRPr>
            </a:p>
          </p:txBody>
        </p:sp>
        <p:sp>
          <p:nvSpPr>
            <p:cNvPr id="17" name="Text Box 35"/>
            <p:cNvSpPr txBox="1">
              <a:spLocks noChangeArrowheads="1"/>
            </p:cNvSpPr>
            <p:nvPr/>
          </p:nvSpPr>
          <p:spPr bwMode="auto">
            <a:xfrm>
              <a:off x="1709713" y="5450577"/>
              <a:ext cx="647700" cy="52417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ca-ES" sz="1200" b="1" dirty="0" smtClean="0">
                  <a:latin typeface="Arial" charset="0"/>
                  <a:ea typeface="ＭＳ Ｐゴシック" charset="0"/>
                </a:rPr>
                <a:t>1</a:t>
              </a:r>
              <a:endParaRPr lang="es-ES" sz="1200" b="1" dirty="0">
                <a:latin typeface="Arial" charset="0"/>
                <a:ea typeface="ＭＳ Ｐゴシック" charset="0"/>
              </a:endParaRPr>
            </a:p>
          </p:txBody>
        </p:sp>
        <p:sp>
          <p:nvSpPr>
            <p:cNvPr id="18" name="Text Box 36"/>
            <p:cNvSpPr txBox="1">
              <a:spLocks noChangeArrowheads="1"/>
            </p:cNvSpPr>
            <p:nvPr/>
          </p:nvSpPr>
          <p:spPr bwMode="auto">
            <a:xfrm>
              <a:off x="536111" y="4517604"/>
              <a:ext cx="746715" cy="52417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defRPr/>
              </a:pPr>
              <a:r>
                <a:rPr lang="ca-ES" sz="1200" b="1" dirty="0" smtClean="0">
                  <a:latin typeface="Arial" charset="0"/>
                  <a:ea typeface="ＭＳ Ｐゴシック" charset="0"/>
                </a:rPr>
                <a:t>45</a:t>
              </a:r>
              <a:endParaRPr lang="es-ES" sz="1200" b="1" dirty="0">
                <a:latin typeface="Arial" charset="0"/>
                <a:ea typeface="ＭＳ Ｐゴシック" charset="0"/>
              </a:endParaRPr>
            </a:p>
          </p:txBody>
        </p:sp>
        <p:sp>
          <p:nvSpPr>
            <p:cNvPr id="19" name="Text Box 44"/>
            <p:cNvSpPr txBox="1">
              <a:spLocks noChangeArrowheads="1"/>
            </p:cNvSpPr>
            <p:nvPr/>
          </p:nvSpPr>
          <p:spPr bwMode="auto">
            <a:xfrm>
              <a:off x="-41507" y="1916113"/>
              <a:ext cx="2178106" cy="39087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spcBef>
                  <a:spcPct val="50000"/>
                </a:spcBef>
                <a:defRPr/>
              </a:pPr>
              <a:r>
                <a:rPr lang="ca-ES" sz="1400" b="1" dirty="0" err="1" smtClean="0">
                  <a:latin typeface="Arial" charset="0"/>
                  <a:ea typeface="ＭＳ Ｐゴシック" charset="0"/>
                </a:rPr>
                <a:t>Catalytic</a:t>
              </a:r>
              <a:r>
                <a:rPr lang="ca-ES" sz="1400" b="1" dirty="0" smtClean="0">
                  <a:latin typeface="Arial" charset="0"/>
                  <a:ea typeface="ＭＳ Ｐゴシック" charset="0"/>
                </a:rPr>
                <a:t> </a:t>
              </a:r>
              <a:r>
                <a:rPr lang="ca-ES" sz="1400" b="1" dirty="0" err="1" smtClean="0">
                  <a:latin typeface="Arial" charset="0"/>
                  <a:ea typeface="ＭＳ Ｐゴシック" charset="0"/>
                </a:rPr>
                <a:t>activity</a:t>
              </a:r>
              <a:endParaRPr lang="es-ES" sz="1400" b="1" dirty="0">
                <a:latin typeface="Arial" charset="0"/>
                <a:ea typeface="ＭＳ Ｐゴシック" charset="0"/>
              </a:endParaRPr>
            </a:p>
          </p:txBody>
        </p:sp>
        <p:sp>
          <p:nvSpPr>
            <p:cNvPr id="20" name="Text Box 45"/>
            <p:cNvSpPr txBox="1">
              <a:spLocks noChangeArrowheads="1"/>
            </p:cNvSpPr>
            <p:nvPr/>
          </p:nvSpPr>
          <p:spPr bwMode="auto">
            <a:xfrm>
              <a:off x="57811" y="6508751"/>
              <a:ext cx="2597252" cy="99011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spcBef>
                  <a:spcPct val="50000"/>
                </a:spcBef>
                <a:defRPr/>
              </a:pPr>
              <a:r>
                <a:rPr lang="ca-ES" sz="1400" b="1" dirty="0" err="1">
                  <a:latin typeface="Arial" charset="0"/>
                  <a:ea typeface="ＭＳ Ｐゴシック" charset="0"/>
                </a:rPr>
                <a:t>Antibacterial</a:t>
              </a:r>
              <a:r>
                <a:rPr lang="ca-ES" sz="1400" b="1" dirty="0">
                  <a:latin typeface="Arial" charset="0"/>
                  <a:ea typeface="ＭＳ Ｐゴシック" charset="0"/>
                </a:rPr>
                <a:t> </a:t>
              </a:r>
              <a:r>
                <a:rPr lang="ca-ES" sz="1400" b="1" dirty="0" err="1">
                  <a:latin typeface="Arial" charset="0"/>
                  <a:ea typeface="ＭＳ Ｐゴシック" charset="0"/>
                </a:rPr>
                <a:t>Activity</a:t>
              </a:r>
              <a:endParaRPr lang="es-ES" sz="1400" b="1" dirty="0">
                <a:latin typeface="Arial" charset="0"/>
                <a:ea typeface="ＭＳ Ｐゴシック" charset="0"/>
              </a:endParaRPr>
            </a:p>
          </p:txBody>
        </p:sp>
        <p:sp>
          <p:nvSpPr>
            <p:cNvPr id="21" name="Text Box 46"/>
            <p:cNvSpPr txBox="1">
              <a:spLocks noChangeArrowheads="1"/>
            </p:cNvSpPr>
            <p:nvPr/>
          </p:nvSpPr>
          <p:spPr bwMode="auto">
            <a:xfrm>
              <a:off x="6876258" y="6453335"/>
              <a:ext cx="2124074" cy="39087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ca-ES" sz="1400" b="1" dirty="0" err="1" smtClean="0">
                  <a:latin typeface="Arial" charset="0"/>
                  <a:ea typeface="ＭＳ Ｐゴシック" charset="0"/>
                </a:rPr>
                <a:t>GAGs</a:t>
              </a:r>
              <a:r>
                <a:rPr lang="ca-ES" sz="1400" b="1" dirty="0" smtClean="0">
                  <a:latin typeface="Arial" charset="0"/>
                  <a:ea typeface="ＭＳ Ｐゴシック" charset="0"/>
                </a:rPr>
                <a:t> </a:t>
              </a:r>
              <a:r>
                <a:rPr lang="ca-ES" sz="1400" b="1" dirty="0" err="1" smtClean="0">
                  <a:latin typeface="Arial" charset="0"/>
                  <a:ea typeface="ＭＳ Ｐゴシック" charset="0"/>
                </a:rPr>
                <a:t>Binding</a:t>
              </a:r>
              <a:endParaRPr lang="es-ES" sz="1400" b="1" dirty="0">
                <a:latin typeface="Arial" charset="0"/>
                <a:ea typeface="ＭＳ Ｐゴシック" charset="0"/>
              </a:endParaRPr>
            </a:p>
          </p:txBody>
        </p:sp>
        <p:sp>
          <p:nvSpPr>
            <p:cNvPr id="22" name="Text Box 47"/>
            <p:cNvSpPr txBox="1">
              <a:spLocks noChangeArrowheads="1"/>
            </p:cNvSpPr>
            <p:nvPr/>
          </p:nvSpPr>
          <p:spPr bwMode="auto">
            <a:xfrm>
              <a:off x="6547758" y="1771437"/>
              <a:ext cx="2988206" cy="39087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spcBef>
                  <a:spcPct val="50000"/>
                </a:spcBef>
                <a:defRPr/>
              </a:pPr>
              <a:r>
                <a:rPr lang="ca-ES" sz="1400" b="1" dirty="0" err="1" smtClean="0">
                  <a:latin typeface="Arial" charset="0"/>
                  <a:ea typeface="ＭＳ Ｐゴシック" charset="0"/>
                </a:rPr>
                <a:t>Aggregation</a:t>
              </a:r>
              <a:endParaRPr lang="es-ES" sz="1400" b="1" dirty="0">
                <a:latin typeface="Arial" charset="0"/>
                <a:ea typeface="ＭＳ Ｐゴシック" charset="0"/>
              </a:endParaRPr>
            </a:p>
          </p:txBody>
        </p:sp>
        <p:sp>
          <p:nvSpPr>
            <p:cNvPr id="23" name="Text Box 31"/>
            <p:cNvSpPr txBox="1">
              <a:spLocks noChangeArrowheads="1"/>
            </p:cNvSpPr>
            <p:nvPr/>
          </p:nvSpPr>
          <p:spPr bwMode="auto">
            <a:xfrm>
              <a:off x="8252333" y="333375"/>
              <a:ext cx="539750" cy="52417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ca-ES" sz="1200" b="1" dirty="0" smtClean="0">
                  <a:latin typeface="Arial" charset="0"/>
                  <a:ea typeface="ＭＳ Ｐゴシック" charset="0"/>
                </a:rPr>
                <a:t>8</a:t>
              </a:r>
              <a:endParaRPr lang="es-ES" sz="1200" b="1" dirty="0">
                <a:latin typeface="Arial" charset="0"/>
                <a:ea typeface="ＭＳ Ｐゴシック" charset="0"/>
              </a:endParaRPr>
            </a:p>
          </p:txBody>
        </p:sp>
        <p:sp>
          <p:nvSpPr>
            <p:cNvPr id="24" name="Text Box 31"/>
            <p:cNvSpPr txBox="1">
              <a:spLocks noChangeArrowheads="1"/>
            </p:cNvSpPr>
            <p:nvPr/>
          </p:nvSpPr>
          <p:spPr bwMode="auto">
            <a:xfrm>
              <a:off x="7243739" y="1487712"/>
              <a:ext cx="711477" cy="52417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defRPr/>
              </a:pPr>
              <a:r>
                <a:rPr lang="ca-ES" sz="1200" b="1" dirty="0" smtClean="0">
                  <a:latin typeface="Arial" charset="0"/>
                  <a:ea typeface="ＭＳ Ｐゴシック" charset="0"/>
                </a:rPr>
                <a:t>16</a:t>
              </a:r>
              <a:endParaRPr lang="es-ES" sz="1200" b="1" dirty="0">
                <a:latin typeface="Arial" charset="0"/>
                <a:ea typeface="ＭＳ Ｐゴシック" charset="0"/>
              </a:endParaRPr>
            </a:p>
          </p:txBody>
        </p:sp>
        <p:sp>
          <p:nvSpPr>
            <p:cNvPr id="25" name="Text Box 40"/>
            <p:cNvSpPr txBox="1">
              <a:spLocks noChangeArrowheads="1"/>
            </p:cNvSpPr>
            <p:nvPr/>
          </p:nvSpPr>
          <p:spPr bwMode="auto">
            <a:xfrm>
              <a:off x="5165662" y="5852774"/>
              <a:ext cx="1280659" cy="52417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defRPr/>
              </a:pPr>
              <a:r>
                <a:rPr lang="ca-ES" sz="1200" b="1" dirty="0">
                  <a:latin typeface="Arial" charset="0"/>
                  <a:ea typeface="ＭＳ Ｐゴシック" charset="0"/>
                </a:rPr>
                <a:t>Arg36</a:t>
              </a:r>
              <a:endParaRPr lang="es-ES" sz="1200" b="1" dirty="0">
                <a:latin typeface="Arial" charset="0"/>
                <a:ea typeface="ＭＳ Ｐゴシック" charset="0"/>
              </a:endParaRPr>
            </a:p>
          </p:txBody>
        </p:sp>
        <p:sp>
          <p:nvSpPr>
            <p:cNvPr id="26" name="Text Box 39"/>
            <p:cNvSpPr txBox="1">
              <a:spLocks noChangeArrowheads="1"/>
            </p:cNvSpPr>
            <p:nvPr/>
          </p:nvSpPr>
          <p:spPr bwMode="auto">
            <a:xfrm>
              <a:off x="5836282" y="4632990"/>
              <a:ext cx="1280659" cy="52417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defRPr/>
              </a:pPr>
              <a:r>
                <a:rPr lang="ca-ES" sz="1200" b="1" dirty="0">
                  <a:latin typeface="Arial" charset="0"/>
                  <a:ea typeface="ＭＳ Ｐゴシック" charset="0"/>
                </a:rPr>
                <a:t>Trp35</a:t>
              </a:r>
              <a:endParaRPr lang="es-ES" sz="1200" b="1" dirty="0">
                <a:latin typeface="Arial" charset="0"/>
                <a:ea typeface="ＭＳ Ｐゴシック" charset="0"/>
              </a:endParaRPr>
            </a:p>
          </p:txBody>
        </p:sp>
        <p:sp>
          <p:nvSpPr>
            <p:cNvPr id="27" name="Text Box 38"/>
            <p:cNvSpPr txBox="1">
              <a:spLocks noChangeArrowheads="1"/>
            </p:cNvSpPr>
            <p:nvPr/>
          </p:nvSpPr>
          <p:spPr bwMode="auto">
            <a:xfrm>
              <a:off x="8305798" y="4568974"/>
              <a:ext cx="803277" cy="52417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defRPr/>
              </a:pPr>
              <a:r>
                <a:rPr lang="ca-ES" sz="1200" b="1" dirty="0" smtClean="0">
                  <a:latin typeface="Arial" charset="0"/>
                  <a:ea typeface="ＭＳ Ｐゴシック" charset="0"/>
                </a:rPr>
                <a:t>33</a:t>
              </a:r>
              <a:endParaRPr lang="es-ES" sz="1200" b="1" dirty="0">
                <a:latin typeface="Arial" charset="0"/>
                <a:ea typeface="ＭＳ Ｐゴシック" charset="0"/>
              </a:endParaRPr>
            </a:p>
          </p:txBody>
        </p:sp>
        <p:sp>
          <p:nvSpPr>
            <p:cNvPr id="28" name="Text Box 40"/>
            <p:cNvSpPr txBox="1">
              <a:spLocks noChangeArrowheads="1"/>
            </p:cNvSpPr>
            <p:nvPr/>
          </p:nvSpPr>
          <p:spPr bwMode="auto">
            <a:xfrm>
              <a:off x="7116941" y="5794525"/>
              <a:ext cx="734888" cy="75714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defRPr/>
              </a:pPr>
              <a:r>
                <a:rPr lang="ca-ES" sz="800" dirty="0" smtClean="0">
                  <a:latin typeface="Arial" charset="0"/>
                  <a:ea typeface="ＭＳ Ｐゴシック" charset="0"/>
                </a:rPr>
                <a:t> </a:t>
              </a:r>
              <a:r>
                <a:rPr lang="ca-ES" sz="1200" b="1" dirty="0" smtClean="0">
                  <a:latin typeface="Arial" charset="0"/>
                  <a:ea typeface="ＭＳ Ｐゴシック" charset="0"/>
                </a:rPr>
                <a:t>38</a:t>
              </a:r>
              <a:endParaRPr lang="es-ES" sz="1200" b="1" dirty="0">
                <a:latin typeface="Arial" charset="0"/>
                <a:ea typeface="ＭＳ Ｐゴシック" charset="0"/>
              </a:endParaRPr>
            </a:p>
          </p:txBody>
        </p:sp>
      </p:grpSp>
      <p:sp>
        <p:nvSpPr>
          <p:cNvPr id="29" name="QuadreDeText 28"/>
          <p:cNvSpPr txBox="1"/>
          <p:nvPr/>
        </p:nvSpPr>
        <p:spPr>
          <a:xfrm>
            <a:off x="2987824" y="6488668"/>
            <a:ext cx="2741841" cy="369332"/>
          </a:xfrm>
          <a:prstGeom prst="rect">
            <a:avLst/>
          </a:prstGeom>
          <a:noFill/>
        </p:spPr>
        <p:txBody>
          <a:bodyPr wrap="none" rtlCol="0">
            <a:spAutoFit/>
          </a:bodyPr>
          <a:lstStyle/>
          <a:p>
            <a:r>
              <a:rPr lang="es-ES" dirty="0" err="1" smtClean="0"/>
              <a:t>Boix</a:t>
            </a:r>
            <a:r>
              <a:rPr lang="es-ES" dirty="0" smtClean="0"/>
              <a:t> et al. </a:t>
            </a:r>
            <a:r>
              <a:rPr lang="es-ES" dirty="0" err="1" smtClean="0"/>
              <a:t>Biol</a:t>
            </a:r>
            <a:r>
              <a:rPr lang="es-ES" dirty="0" smtClean="0"/>
              <a:t>. </a:t>
            </a:r>
            <a:r>
              <a:rPr lang="es-ES" dirty="0" err="1" smtClean="0"/>
              <a:t>Chem</a:t>
            </a:r>
            <a:r>
              <a:rPr lang="es-ES" dirty="0" smtClean="0"/>
              <a:t>. 2012</a:t>
            </a:r>
            <a:endParaRPr lang="en-GB"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p:cNvSpPr>
            <a:spLocks noGrp="1"/>
          </p:cNvSpPr>
          <p:nvPr>
            <p:ph type="title"/>
          </p:nvPr>
        </p:nvSpPr>
        <p:spPr>
          <a:xfrm>
            <a:off x="467544" y="0"/>
            <a:ext cx="8229600" cy="1143000"/>
          </a:xfrm>
        </p:spPr>
        <p:txBody>
          <a:bodyPr/>
          <a:lstStyle/>
          <a:p>
            <a:r>
              <a:rPr lang="es-ES" dirty="0" err="1" smtClean="0"/>
              <a:t>hRNases</a:t>
            </a:r>
            <a:r>
              <a:rPr lang="es-ES" dirty="0" smtClean="0"/>
              <a:t> </a:t>
            </a:r>
            <a:r>
              <a:rPr lang="es-ES" dirty="0" err="1" smtClean="0"/>
              <a:t>antifungal</a:t>
            </a:r>
            <a:r>
              <a:rPr lang="es-ES" dirty="0" smtClean="0"/>
              <a:t> </a:t>
            </a:r>
            <a:r>
              <a:rPr lang="es-ES" dirty="0" err="1" smtClean="0"/>
              <a:t>activity</a:t>
            </a:r>
            <a:endParaRPr lang="es-ES" dirty="0"/>
          </a:p>
        </p:txBody>
      </p:sp>
      <p:pic>
        <p:nvPicPr>
          <p:cNvPr id="4" name="Contenidor de contingut 3" descr="Fig6A_new.tif"/>
          <p:cNvPicPr>
            <a:picLocks noGrp="1" noChangeAspect="1"/>
          </p:cNvPicPr>
          <p:nvPr>
            <p:ph idx="1"/>
          </p:nvPr>
        </p:nvPicPr>
        <p:blipFill>
          <a:blip r:embed="rId3" cstate="print"/>
          <a:srcRect l="19487" t="5299" r="20640" b="5571"/>
          <a:stretch>
            <a:fillRect/>
          </a:stretch>
        </p:blipFill>
        <p:spPr>
          <a:xfrm>
            <a:off x="5364088" y="1052736"/>
            <a:ext cx="2880320" cy="3215241"/>
          </a:xfrm>
        </p:spPr>
      </p:pic>
      <p:pic>
        <p:nvPicPr>
          <p:cNvPr id="5" name="Imatge 4" descr="Figure_3_nova.jpg"/>
          <p:cNvPicPr>
            <a:picLocks noChangeAspect="1"/>
          </p:cNvPicPr>
          <p:nvPr/>
        </p:nvPicPr>
        <p:blipFill>
          <a:blip r:embed="rId4" cstate="print"/>
          <a:srcRect r="22335"/>
          <a:stretch>
            <a:fillRect/>
          </a:stretch>
        </p:blipFill>
        <p:spPr>
          <a:xfrm>
            <a:off x="107504" y="1340768"/>
            <a:ext cx="4996914" cy="4824536"/>
          </a:xfrm>
          <a:prstGeom prst="rect">
            <a:avLst/>
          </a:prstGeom>
        </p:spPr>
      </p:pic>
      <p:pic>
        <p:nvPicPr>
          <p:cNvPr id="6" name="Imatge 5" descr="Figure3_FINAL.tif"/>
          <p:cNvPicPr>
            <a:picLocks noChangeAspect="1"/>
          </p:cNvPicPr>
          <p:nvPr/>
        </p:nvPicPr>
        <p:blipFill>
          <a:blip r:embed="rId5" cstate="print"/>
          <a:srcRect t="5776" r="6122" b="9852"/>
          <a:stretch>
            <a:fillRect/>
          </a:stretch>
        </p:blipFill>
        <p:spPr>
          <a:xfrm>
            <a:off x="5076056" y="4293096"/>
            <a:ext cx="3312368" cy="2232248"/>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es-ES" dirty="0" err="1" smtClean="0"/>
              <a:t>Timing</a:t>
            </a:r>
            <a:r>
              <a:rPr lang="es-ES" dirty="0" smtClean="0"/>
              <a:t> of </a:t>
            </a:r>
            <a:r>
              <a:rPr lang="es-ES" dirty="0" err="1" smtClean="0"/>
              <a:t>events</a:t>
            </a:r>
            <a:endParaRPr lang="es-ES" dirty="0"/>
          </a:p>
        </p:txBody>
      </p:sp>
      <p:pic>
        <p:nvPicPr>
          <p:cNvPr id="4" name="Imatge 3" descr="Figura_timing2"/>
          <p:cNvPicPr>
            <a:picLocks noChangeAspect="1"/>
          </p:cNvPicPr>
          <p:nvPr/>
        </p:nvPicPr>
        <p:blipFill>
          <a:blip r:embed="rId2" cstate="print"/>
          <a:srcRect t="19722" b="18234"/>
          <a:stretch>
            <a:fillRect/>
          </a:stretch>
        </p:blipFill>
        <p:spPr bwMode="auto">
          <a:xfrm>
            <a:off x="323528" y="1700808"/>
            <a:ext cx="8601635" cy="3984959"/>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p:cNvSpPr>
            <a:spLocks noGrp="1"/>
          </p:cNvSpPr>
          <p:nvPr>
            <p:ph type="title"/>
          </p:nvPr>
        </p:nvSpPr>
        <p:spPr/>
        <p:txBody>
          <a:bodyPr>
            <a:normAutofit fontScale="90000"/>
          </a:bodyPr>
          <a:lstStyle/>
          <a:p>
            <a:r>
              <a:rPr lang="es-ES" dirty="0" err="1" smtClean="0"/>
              <a:t>hRNases</a:t>
            </a:r>
            <a:r>
              <a:rPr lang="es-ES" dirty="0" smtClean="0"/>
              <a:t> as </a:t>
            </a:r>
            <a:r>
              <a:rPr lang="es-ES" dirty="0" err="1" smtClean="0"/>
              <a:t>m</a:t>
            </a:r>
            <a:r>
              <a:rPr lang="es-ES" dirty="0" err="1" smtClean="0"/>
              <a:t>ultifunctional</a:t>
            </a:r>
            <a:r>
              <a:rPr lang="es-ES" dirty="0" smtClean="0"/>
              <a:t> </a:t>
            </a:r>
            <a:r>
              <a:rPr lang="es-ES" dirty="0" err="1" smtClean="0"/>
              <a:t>proteins</a:t>
            </a:r>
            <a:endParaRPr lang="en-GB" dirty="0"/>
          </a:p>
        </p:txBody>
      </p:sp>
      <p:sp>
        <p:nvSpPr>
          <p:cNvPr id="4" name="Text Box 4"/>
          <p:cNvSpPr txBox="1">
            <a:spLocks noChangeArrowheads="1"/>
          </p:cNvSpPr>
          <p:nvPr/>
        </p:nvSpPr>
        <p:spPr bwMode="auto">
          <a:xfrm>
            <a:off x="4860032" y="5085184"/>
            <a:ext cx="2881311" cy="307777"/>
          </a:xfrm>
          <a:prstGeom prst="rect">
            <a:avLst/>
          </a:prstGeom>
          <a:noFill/>
          <a:ln w="9525">
            <a:noFill/>
            <a:miter lim="800000"/>
            <a:headEnd/>
            <a:tailEnd/>
          </a:ln>
        </p:spPr>
        <p:txBody>
          <a:bodyPr wrap="square">
            <a:spAutoFit/>
          </a:bodyPr>
          <a:lstStyle/>
          <a:p>
            <a:r>
              <a:rPr lang="ca-ES" sz="1400" dirty="0" err="1">
                <a:cs typeface="Arial" charset="0"/>
              </a:rPr>
              <a:t>Brodgen</a:t>
            </a:r>
            <a:r>
              <a:rPr lang="ca-ES" sz="1400" dirty="0">
                <a:cs typeface="Arial" charset="0"/>
              </a:rPr>
              <a:t> </a:t>
            </a:r>
            <a:r>
              <a:rPr lang="ca-ES" sz="1400" i="1" dirty="0">
                <a:cs typeface="Arial" charset="0"/>
              </a:rPr>
              <a:t>Nat </a:t>
            </a:r>
            <a:r>
              <a:rPr lang="ca-ES" sz="1400" i="1" dirty="0" err="1">
                <a:cs typeface="Arial" charset="0"/>
              </a:rPr>
              <a:t>Rev</a:t>
            </a:r>
            <a:r>
              <a:rPr lang="ca-ES" sz="1400" i="1" dirty="0">
                <a:cs typeface="Arial" charset="0"/>
              </a:rPr>
              <a:t> </a:t>
            </a:r>
            <a:r>
              <a:rPr lang="ca-ES" sz="1400" i="1" dirty="0" err="1">
                <a:cs typeface="Arial" charset="0"/>
              </a:rPr>
              <a:t>Microbiol</a:t>
            </a:r>
            <a:r>
              <a:rPr lang="ca-ES" sz="1400" dirty="0">
                <a:cs typeface="Arial" charset="0"/>
              </a:rPr>
              <a:t> 2005</a:t>
            </a:r>
            <a:endParaRPr lang="es-ES" sz="1400" dirty="0">
              <a:cs typeface="Arial" charset="0"/>
            </a:endParaRPr>
          </a:p>
        </p:txBody>
      </p:sp>
      <p:pic>
        <p:nvPicPr>
          <p:cNvPr id="5" name="Picture 5"/>
          <p:cNvPicPr>
            <a:picLocks noChangeAspect="1" noChangeArrowheads="1"/>
          </p:cNvPicPr>
          <p:nvPr/>
        </p:nvPicPr>
        <p:blipFill>
          <a:blip r:embed="rId3" cstate="print"/>
          <a:srcRect/>
          <a:stretch>
            <a:fillRect/>
          </a:stretch>
        </p:blipFill>
        <p:spPr bwMode="auto">
          <a:xfrm>
            <a:off x="4644008" y="1772816"/>
            <a:ext cx="4248472" cy="3369335"/>
          </a:xfrm>
          <a:prstGeom prst="rect">
            <a:avLst/>
          </a:prstGeom>
          <a:noFill/>
          <a:ln w="9525">
            <a:noFill/>
            <a:miter lim="800000"/>
            <a:headEnd/>
            <a:tailEnd/>
          </a:ln>
        </p:spPr>
      </p:pic>
      <p:sp>
        <p:nvSpPr>
          <p:cNvPr id="6" name="Rectangle 2"/>
          <p:cNvSpPr>
            <a:spLocks/>
          </p:cNvSpPr>
          <p:nvPr/>
        </p:nvSpPr>
        <p:spPr bwMode="auto">
          <a:xfrm>
            <a:off x="323528" y="5085184"/>
            <a:ext cx="3348138" cy="215444"/>
          </a:xfrm>
          <a:prstGeom prst="rect">
            <a:avLst/>
          </a:prstGeom>
          <a:noFill/>
          <a:ln w="12700">
            <a:noFill/>
            <a:miter lim="800000"/>
            <a:headEnd/>
            <a:tailEnd/>
          </a:ln>
        </p:spPr>
        <p:txBody>
          <a:bodyPr wrap="square" lIns="0" tIns="0" rIns="0" bIns="0" anchor="ctr">
            <a:spAutoFit/>
          </a:bodyPr>
          <a:lstStyle/>
          <a:p>
            <a:pPr algn="ctr"/>
            <a:r>
              <a:rPr lang="en-US" sz="1400" dirty="0">
                <a:latin typeface="Calibri" pitchFamily="34" charset="0"/>
                <a:cs typeface="Calibri" pitchFamily="34" charset="0"/>
                <a:sym typeface="Gill Sans Light" charset="0"/>
              </a:rPr>
              <a:t>Hancock and </a:t>
            </a:r>
            <a:r>
              <a:rPr lang="en-US" sz="1400" dirty="0" err="1">
                <a:latin typeface="Calibri" pitchFamily="34" charset="0"/>
                <a:cs typeface="Calibri" pitchFamily="34" charset="0"/>
                <a:sym typeface="Gill Sans Light" charset="0"/>
              </a:rPr>
              <a:t>Sahl</a:t>
            </a:r>
            <a:r>
              <a:rPr lang="en-US" sz="1400" dirty="0">
                <a:latin typeface="Calibri" pitchFamily="34" charset="0"/>
                <a:cs typeface="Calibri" pitchFamily="34" charset="0"/>
                <a:sym typeface="Gill Sans Light" charset="0"/>
              </a:rPr>
              <a:t>, </a:t>
            </a:r>
            <a:r>
              <a:rPr lang="en-US" sz="1400" i="1" dirty="0">
                <a:latin typeface="Calibri" pitchFamily="34" charset="0"/>
                <a:cs typeface="Calibri" pitchFamily="34" charset="0"/>
                <a:sym typeface="Gill Sans Light" charset="0"/>
              </a:rPr>
              <a:t>Nature Biotech</a:t>
            </a:r>
            <a:r>
              <a:rPr lang="en-US" sz="1400" dirty="0">
                <a:latin typeface="Calibri" pitchFamily="34" charset="0"/>
                <a:cs typeface="Calibri" pitchFamily="34" charset="0"/>
                <a:sym typeface="Gill Sans Light" charset="0"/>
              </a:rPr>
              <a:t>. (2006)</a:t>
            </a:r>
          </a:p>
        </p:txBody>
      </p:sp>
      <p:pic>
        <p:nvPicPr>
          <p:cNvPr id="7" name="Picture 4" descr="Hancock2006"/>
          <p:cNvPicPr>
            <a:picLocks noChangeAspect="1" noChangeArrowheads="1"/>
          </p:cNvPicPr>
          <p:nvPr/>
        </p:nvPicPr>
        <p:blipFill>
          <a:blip r:embed="rId4" cstate="print"/>
          <a:srcRect/>
          <a:stretch>
            <a:fillRect/>
          </a:stretch>
        </p:blipFill>
        <p:spPr bwMode="auto">
          <a:xfrm>
            <a:off x="0" y="1844824"/>
            <a:ext cx="4348109" cy="318184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Foto1"/>
          <p:cNvPicPr>
            <a:picLocks noChangeAspect="1" noChangeArrowheads="1"/>
          </p:cNvPicPr>
          <p:nvPr/>
        </p:nvPicPr>
        <p:blipFill>
          <a:blip r:embed="rId3" cstate="print"/>
          <a:srcRect l="25110" b="37885"/>
          <a:stretch>
            <a:fillRect/>
          </a:stretch>
        </p:blipFill>
        <p:spPr bwMode="auto">
          <a:xfrm>
            <a:off x="0" y="0"/>
            <a:ext cx="9144000" cy="2636838"/>
          </a:xfrm>
          <a:prstGeom prst="rect">
            <a:avLst/>
          </a:prstGeom>
          <a:noFill/>
          <a:ln w="9525">
            <a:noFill/>
            <a:miter lim="800000"/>
            <a:headEnd/>
            <a:tailEnd/>
          </a:ln>
        </p:spPr>
      </p:pic>
      <p:sp>
        <p:nvSpPr>
          <p:cNvPr id="34819" name="Rectangle 3"/>
          <p:cNvSpPr>
            <a:spLocks noGrp="1" noChangeArrowheads="1"/>
          </p:cNvSpPr>
          <p:nvPr>
            <p:ph type="title" idx="4294967295"/>
          </p:nvPr>
        </p:nvSpPr>
        <p:spPr>
          <a:xfrm>
            <a:off x="5580112" y="3212976"/>
            <a:ext cx="3240360" cy="360040"/>
          </a:xfrm>
        </p:spPr>
        <p:txBody>
          <a:bodyPr>
            <a:noAutofit/>
          </a:bodyPr>
          <a:lstStyle/>
          <a:p>
            <a:pPr eaLnBrk="1" hangingPunct="1"/>
            <a:r>
              <a:rPr lang="en-US" sz="2400" b="1" dirty="0" smtClean="0"/>
              <a:t>Acknowledgements</a:t>
            </a:r>
          </a:p>
        </p:txBody>
      </p:sp>
      <p:sp>
        <p:nvSpPr>
          <p:cNvPr id="34820" name="Rectangle 4"/>
          <p:cNvSpPr>
            <a:spLocks noGrp="1" noChangeArrowheads="1"/>
          </p:cNvSpPr>
          <p:nvPr>
            <p:ph type="body" idx="4294967295"/>
          </p:nvPr>
        </p:nvSpPr>
        <p:spPr>
          <a:xfrm>
            <a:off x="755576" y="2996952"/>
            <a:ext cx="4320653" cy="2478087"/>
          </a:xfrm>
        </p:spPr>
        <p:txBody>
          <a:bodyPr>
            <a:normAutofit lnSpcReduction="10000"/>
          </a:bodyPr>
          <a:lstStyle/>
          <a:p>
            <a:pPr>
              <a:lnSpc>
                <a:spcPct val="80000"/>
              </a:lnSpc>
            </a:pPr>
            <a:r>
              <a:rPr lang="ca-ES" sz="1400" b="1" dirty="0" smtClean="0"/>
              <a:t>, </a:t>
            </a:r>
            <a:r>
              <a:rPr lang="ca-ES" sz="1400" b="1" dirty="0" err="1" smtClean="0"/>
              <a:t>Vivian</a:t>
            </a:r>
            <a:r>
              <a:rPr lang="ca-ES" sz="1400" b="1" dirty="0" smtClean="0"/>
              <a:t> Angelica </a:t>
            </a:r>
            <a:r>
              <a:rPr lang="ca-ES" sz="1400" b="1" dirty="0" err="1" smtClean="0"/>
              <a:t>Salazar</a:t>
            </a:r>
            <a:r>
              <a:rPr lang="ca-ES" sz="1400" b="1" dirty="0" smtClean="0"/>
              <a:t>, </a:t>
            </a:r>
            <a:r>
              <a:rPr lang="en-GB" sz="1400" b="1" dirty="0" err="1" smtClean="0"/>
              <a:t>Javi</a:t>
            </a:r>
            <a:r>
              <a:rPr lang="en-GB" sz="1400" b="1" dirty="0" smtClean="0"/>
              <a:t> </a:t>
            </a:r>
            <a:r>
              <a:rPr lang="en-GB" sz="1400" b="1" dirty="0" err="1" smtClean="0"/>
              <a:t>Arranz</a:t>
            </a:r>
            <a:r>
              <a:rPr lang="en-GB" sz="1400" b="1" dirty="0" smtClean="0"/>
              <a:t>, </a:t>
            </a:r>
            <a:r>
              <a:rPr lang="en-GB" sz="1400" b="1" dirty="0" err="1" smtClean="0"/>
              <a:t>Guillem</a:t>
            </a:r>
            <a:r>
              <a:rPr lang="en-GB" sz="1400" b="1" dirty="0" smtClean="0"/>
              <a:t> </a:t>
            </a:r>
            <a:r>
              <a:rPr lang="en-GB" sz="1400" b="1" dirty="0" err="1" smtClean="0"/>
              <a:t>Prats</a:t>
            </a:r>
            <a:r>
              <a:rPr lang="en-GB" sz="1400" b="1" dirty="0" smtClean="0"/>
              <a:t>, Marc Torrent, David </a:t>
            </a:r>
            <a:r>
              <a:rPr lang="en-GB" sz="1400" b="1" dirty="0" err="1" smtClean="0"/>
              <a:t>Pulido</a:t>
            </a:r>
            <a:r>
              <a:rPr lang="en-GB" sz="1400" b="1" dirty="0" smtClean="0"/>
              <a:t>, </a:t>
            </a:r>
            <a:r>
              <a:rPr lang="ca-ES" sz="1400" b="1" dirty="0" smtClean="0"/>
              <a:t>Mohammed </a:t>
            </a:r>
            <a:r>
              <a:rPr lang="ca-ES" sz="1400" b="1" dirty="0" err="1" smtClean="0"/>
              <a:t>Moussaoui</a:t>
            </a:r>
            <a:r>
              <a:rPr lang="ca-ES" sz="1400" b="1" dirty="0" smtClean="0"/>
              <a:t>, José Antonio Blanco, Claudi </a:t>
            </a:r>
            <a:r>
              <a:rPr lang="ca-ES" sz="1400" b="1" dirty="0" err="1" smtClean="0"/>
              <a:t>Cuchillo</a:t>
            </a:r>
            <a:r>
              <a:rPr lang="ca-ES" sz="1400" b="1" dirty="0" smtClean="0"/>
              <a:t> and Victòria Nogués. </a:t>
            </a:r>
          </a:p>
          <a:p>
            <a:pPr eaLnBrk="1" hangingPunct="1">
              <a:lnSpc>
                <a:spcPct val="80000"/>
              </a:lnSpc>
              <a:buFontTx/>
              <a:buNone/>
            </a:pPr>
            <a:r>
              <a:rPr lang="ca-ES" sz="1400" dirty="0" smtClean="0"/>
              <a:t>       </a:t>
            </a:r>
            <a:r>
              <a:rPr lang="ca-ES" sz="1400" dirty="0" err="1" smtClean="0"/>
              <a:t>Dpt</a:t>
            </a:r>
            <a:r>
              <a:rPr lang="ca-ES" sz="1400" dirty="0" smtClean="0"/>
              <a:t>. Bioquímica, Fac. </a:t>
            </a:r>
            <a:r>
              <a:rPr lang="ca-ES" sz="1400" dirty="0" err="1" smtClean="0"/>
              <a:t>Biociències</a:t>
            </a:r>
            <a:r>
              <a:rPr lang="ca-ES" sz="1400" dirty="0" smtClean="0"/>
              <a:t>, UAB</a:t>
            </a:r>
          </a:p>
          <a:p>
            <a:pPr eaLnBrk="1" hangingPunct="1">
              <a:lnSpc>
                <a:spcPct val="80000"/>
              </a:lnSpc>
            </a:pPr>
            <a:endParaRPr lang="ca-ES" sz="1400" dirty="0" smtClean="0"/>
          </a:p>
          <a:p>
            <a:pPr eaLnBrk="1" hangingPunct="1">
              <a:lnSpc>
                <a:spcPct val="80000"/>
              </a:lnSpc>
            </a:pPr>
            <a:endParaRPr lang="ca-ES" sz="1400" dirty="0" smtClean="0"/>
          </a:p>
          <a:p>
            <a:pPr>
              <a:lnSpc>
                <a:spcPct val="80000"/>
              </a:lnSpc>
            </a:pPr>
            <a:r>
              <a:rPr lang="ca-ES" sz="1400" b="1" dirty="0" smtClean="0"/>
              <a:t>Beatriz de la Torre  and David Andreu</a:t>
            </a:r>
          </a:p>
          <a:p>
            <a:pPr eaLnBrk="1" hangingPunct="1">
              <a:lnSpc>
                <a:spcPct val="80000"/>
              </a:lnSpc>
              <a:buFontTx/>
              <a:buNone/>
            </a:pPr>
            <a:r>
              <a:rPr lang="ca-ES" sz="1400" dirty="0" smtClean="0"/>
              <a:t>       PRBB, Universitat Pompeu Fabra, Barcelona</a:t>
            </a:r>
          </a:p>
          <a:p>
            <a:pPr eaLnBrk="1" hangingPunct="1">
              <a:lnSpc>
                <a:spcPct val="80000"/>
              </a:lnSpc>
            </a:pPr>
            <a:endParaRPr lang="ca-ES" sz="1400" b="1" dirty="0" smtClean="0"/>
          </a:p>
          <a:p>
            <a:pPr eaLnBrk="1" hangingPunct="1">
              <a:lnSpc>
                <a:spcPct val="80000"/>
              </a:lnSpc>
            </a:pPr>
            <a:endParaRPr lang="ca-ES" sz="1400" b="1" dirty="0" smtClean="0"/>
          </a:p>
          <a:p>
            <a:pPr eaLnBrk="1" hangingPunct="1">
              <a:lnSpc>
                <a:spcPct val="80000"/>
              </a:lnSpc>
            </a:pPr>
            <a:r>
              <a:rPr lang="ca-ES" sz="1400" b="1" dirty="0" smtClean="0"/>
              <a:t>Manuel Rico, Marta </a:t>
            </a:r>
            <a:r>
              <a:rPr lang="ca-ES" sz="1400" b="1" dirty="0" err="1" smtClean="0"/>
              <a:t>Bruix</a:t>
            </a:r>
            <a:r>
              <a:rPr lang="ca-ES" sz="1400" b="1" dirty="0" smtClean="0"/>
              <a:t> and Flor García </a:t>
            </a:r>
            <a:r>
              <a:rPr lang="ca-ES" sz="1400" b="1" dirty="0" err="1" smtClean="0"/>
              <a:t>Mayoral</a:t>
            </a:r>
            <a:endParaRPr lang="ca-ES" sz="1400" b="1" dirty="0" smtClean="0"/>
          </a:p>
          <a:p>
            <a:pPr eaLnBrk="1" hangingPunct="1">
              <a:lnSpc>
                <a:spcPct val="80000"/>
              </a:lnSpc>
              <a:buFontTx/>
              <a:buNone/>
            </a:pPr>
            <a:r>
              <a:rPr lang="ca-ES" sz="1400" dirty="0" smtClean="0"/>
              <a:t>      Instituto Rocasolano, CSIC, Madrid</a:t>
            </a:r>
            <a:endParaRPr lang="es-ES" sz="1400" dirty="0" smtClean="0"/>
          </a:p>
        </p:txBody>
      </p:sp>
      <p:pic>
        <p:nvPicPr>
          <p:cNvPr id="34821" name="Picture 6" descr="cstop_logo"/>
          <p:cNvPicPr>
            <a:picLocks noChangeAspect="1" noChangeArrowheads="1"/>
          </p:cNvPicPr>
          <p:nvPr/>
        </p:nvPicPr>
        <p:blipFill>
          <a:blip r:embed="rId4" cstate="print"/>
          <a:srcRect r="78795"/>
          <a:stretch>
            <a:fillRect/>
          </a:stretch>
        </p:blipFill>
        <p:spPr bwMode="auto">
          <a:xfrm>
            <a:off x="107504" y="3788544"/>
            <a:ext cx="615950" cy="719138"/>
          </a:xfrm>
          <a:prstGeom prst="rect">
            <a:avLst/>
          </a:prstGeom>
          <a:noFill/>
          <a:ln w="9525">
            <a:noFill/>
            <a:miter lim="800000"/>
            <a:headEnd/>
            <a:tailEnd/>
          </a:ln>
        </p:spPr>
      </p:pic>
      <p:pic>
        <p:nvPicPr>
          <p:cNvPr id="34822" name="Picture 7" descr="uab"/>
          <p:cNvPicPr>
            <a:picLocks noChangeAspect="1" noChangeArrowheads="1"/>
          </p:cNvPicPr>
          <p:nvPr/>
        </p:nvPicPr>
        <p:blipFill>
          <a:blip r:embed="rId5" cstate="print"/>
          <a:srcRect l="28442" r="29797" b="27574"/>
          <a:stretch>
            <a:fillRect/>
          </a:stretch>
        </p:blipFill>
        <p:spPr bwMode="auto">
          <a:xfrm>
            <a:off x="107504" y="2924944"/>
            <a:ext cx="657225" cy="720725"/>
          </a:xfrm>
          <a:prstGeom prst="rect">
            <a:avLst/>
          </a:prstGeom>
          <a:noFill/>
          <a:ln w="9525">
            <a:noFill/>
            <a:miter lim="800000"/>
            <a:headEnd/>
            <a:tailEnd/>
          </a:ln>
        </p:spPr>
      </p:pic>
      <p:pic>
        <p:nvPicPr>
          <p:cNvPr id="34823" name="Picture 8" descr="csic"/>
          <p:cNvPicPr>
            <a:picLocks noChangeAspect="1" noChangeArrowheads="1"/>
          </p:cNvPicPr>
          <p:nvPr/>
        </p:nvPicPr>
        <p:blipFill>
          <a:blip r:embed="rId6" cstate="print"/>
          <a:srcRect/>
          <a:stretch>
            <a:fillRect/>
          </a:stretch>
        </p:blipFill>
        <p:spPr bwMode="auto">
          <a:xfrm>
            <a:off x="107504" y="4652144"/>
            <a:ext cx="620713" cy="865188"/>
          </a:xfrm>
          <a:prstGeom prst="rect">
            <a:avLst/>
          </a:prstGeom>
          <a:noFill/>
          <a:ln w="9525">
            <a:noFill/>
            <a:miter lim="800000"/>
            <a:headEnd/>
            <a:tailEnd/>
          </a:ln>
        </p:spPr>
      </p:pic>
      <p:pic>
        <p:nvPicPr>
          <p:cNvPr id="34824" name="Picture 9" descr="Foto grup_2010"/>
          <p:cNvPicPr>
            <a:picLocks noChangeAspect="1" noChangeArrowheads="1"/>
          </p:cNvPicPr>
          <p:nvPr/>
        </p:nvPicPr>
        <p:blipFill>
          <a:blip r:embed="rId7" cstate="print"/>
          <a:srcRect b="26135"/>
          <a:stretch>
            <a:fillRect/>
          </a:stretch>
        </p:blipFill>
        <p:spPr bwMode="auto">
          <a:xfrm>
            <a:off x="0" y="548680"/>
            <a:ext cx="4823470" cy="2376264"/>
          </a:xfrm>
          <a:prstGeom prst="rect">
            <a:avLst/>
          </a:prstGeom>
          <a:noFill/>
          <a:ln w="9525">
            <a:noFill/>
            <a:miter lim="800000"/>
            <a:headEnd/>
            <a:tailEnd/>
          </a:ln>
        </p:spPr>
      </p:pic>
      <p:pic>
        <p:nvPicPr>
          <p:cNvPr id="34825" name="Picture 10" descr="1-uab-logo"/>
          <p:cNvPicPr>
            <a:picLocks noChangeAspect="1" noChangeArrowheads="1"/>
          </p:cNvPicPr>
          <p:nvPr/>
        </p:nvPicPr>
        <p:blipFill>
          <a:blip r:embed="rId8" cstate="print"/>
          <a:srcRect/>
          <a:stretch>
            <a:fillRect/>
          </a:stretch>
        </p:blipFill>
        <p:spPr bwMode="auto">
          <a:xfrm>
            <a:off x="0" y="0"/>
            <a:ext cx="3492500" cy="555625"/>
          </a:xfrm>
          <a:prstGeom prst="rect">
            <a:avLst/>
          </a:prstGeom>
          <a:noFill/>
          <a:ln w="9525">
            <a:noFill/>
            <a:miter lim="800000"/>
            <a:headEnd/>
            <a:tailEnd/>
          </a:ln>
        </p:spPr>
      </p:pic>
      <p:pic>
        <p:nvPicPr>
          <p:cNvPr id="10" name="Picture 4" descr="http://www.iumpa.upv.es/wp-content/uploads/2012/04/24232_I_2Logo-Ministerio-de-Economia-y-Competitividad.jpg"/>
          <p:cNvPicPr>
            <a:picLocks noChangeAspect="1" noChangeArrowheads="1"/>
          </p:cNvPicPr>
          <p:nvPr/>
        </p:nvPicPr>
        <p:blipFill>
          <a:blip r:embed="rId9" cstate="print"/>
          <a:srcRect l="12170"/>
          <a:stretch>
            <a:fillRect/>
          </a:stretch>
        </p:blipFill>
        <p:spPr bwMode="auto">
          <a:xfrm>
            <a:off x="6657350" y="4331510"/>
            <a:ext cx="1928826" cy="622211"/>
          </a:xfrm>
          <a:prstGeom prst="rect">
            <a:avLst/>
          </a:prstGeom>
          <a:noFill/>
        </p:spPr>
      </p:pic>
      <p:pic>
        <p:nvPicPr>
          <p:cNvPr id="11" name="Picture 6" descr="http://www.nbt.es/Portals/0/Imagenes/FEDER_manera_hacer_europa.jpg"/>
          <p:cNvPicPr>
            <a:picLocks noChangeAspect="1" noChangeArrowheads="1"/>
          </p:cNvPicPr>
          <p:nvPr/>
        </p:nvPicPr>
        <p:blipFill>
          <a:blip r:embed="rId10" cstate="print"/>
          <a:srcRect b="29742"/>
          <a:stretch>
            <a:fillRect/>
          </a:stretch>
        </p:blipFill>
        <p:spPr bwMode="auto">
          <a:xfrm>
            <a:off x="6657382" y="4974452"/>
            <a:ext cx="1928794" cy="634025"/>
          </a:xfrm>
          <a:prstGeom prst="rect">
            <a:avLst/>
          </a:prstGeom>
          <a:noFill/>
        </p:spPr>
      </p:pic>
      <p:pic>
        <p:nvPicPr>
          <p:cNvPr id="12" name="Picture 2"/>
          <p:cNvPicPr>
            <a:picLocks noChangeAspect="1" noChangeArrowheads="1"/>
          </p:cNvPicPr>
          <p:nvPr/>
        </p:nvPicPr>
        <p:blipFill>
          <a:blip r:embed="rId11" cstate="print"/>
          <a:srcRect/>
          <a:stretch>
            <a:fillRect/>
          </a:stretch>
        </p:blipFill>
        <p:spPr bwMode="auto">
          <a:xfrm>
            <a:off x="6300192" y="5688832"/>
            <a:ext cx="2285984" cy="692496"/>
          </a:xfrm>
          <a:prstGeom prst="rect">
            <a:avLst/>
          </a:prstGeom>
          <a:noFill/>
          <a:ln w="9525">
            <a:noFill/>
            <a:miter lim="800000"/>
            <a:headEnd/>
            <a:tailEnd/>
          </a:ln>
          <a:effectLst/>
        </p:spPr>
      </p:pic>
      <p:pic>
        <p:nvPicPr>
          <p:cNvPr id="29698" name="Picture 2"/>
          <p:cNvPicPr>
            <a:picLocks noChangeAspect="1" noChangeArrowheads="1"/>
          </p:cNvPicPr>
          <p:nvPr/>
        </p:nvPicPr>
        <p:blipFill>
          <a:blip r:embed="rId12" cstate="print"/>
          <a:srcRect/>
          <a:stretch>
            <a:fillRect/>
          </a:stretch>
        </p:blipFill>
        <p:spPr bwMode="auto">
          <a:xfrm>
            <a:off x="0" y="5733256"/>
            <a:ext cx="1331934" cy="980728"/>
          </a:xfrm>
          <a:prstGeom prst="rect">
            <a:avLst/>
          </a:prstGeom>
          <a:noFill/>
          <a:ln w="9525">
            <a:noFill/>
            <a:miter lim="800000"/>
            <a:headEnd/>
            <a:tailEnd/>
          </a:ln>
        </p:spPr>
      </p:pic>
      <p:sp>
        <p:nvSpPr>
          <p:cNvPr id="14" name="QuadreDeText 13"/>
          <p:cNvSpPr txBox="1"/>
          <p:nvPr/>
        </p:nvSpPr>
        <p:spPr>
          <a:xfrm>
            <a:off x="1115616" y="5733256"/>
            <a:ext cx="4032448" cy="523220"/>
          </a:xfrm>
          <a:prstGeom prst="rect">
            <a:avLst/>
          </a:prstGeom>
          <a:noFill/>
        </p:spPr>
        <p:txBody>
          <a:bodyPr wrap="square" rtlCol="0">
            <a:spAutoFit/>
          </a:bodyPr>
          <a:lstStyle/>
          <a:p>
            <a:r>
              <a:rPr lang="es-ES" sz="1400" b="1" dirty="0" smtClean="0"/>
              <a:t>Dr. Jordi </a:t>
            </a:r>
            <a:r>
              <a:rPr lang="es-ES" sz="1400" b="1" dirty="0" err="1" smtClean="0"/>
              <a:t>Benach</a:t>
            </a:r>
            <a:r>
              <a:rPr lang="es-ES" sz="1400" b="1" dirty="0" smtClean="0"/>
              <a:t> and Fernando Gil</a:t>
            </a:r>
            <a:r>
              <a:rPr lang="es-ES" sz="1400" dirty="0" smtClean="0"/>
              <a:t>, ALBA </a:t>
            </a:r>
            <a:r>
              <a:rPr lang="es-ES" sz="1400" dirty="0" err="1" smtClean="0"/>
              <a:t>synchrotron</a:t>
            </a:r>
            <a:r>
              <a:rPr lang="es-ES" sz="1400" dirty="0" smtClean="0"/>
              <a:t>, </a:t>
            </a:r>
            <a:r>
              <a:rPr lang="es-ES" sz="1400" dirty="0" err="1" smtClean="0"/>
              <a:t>Cerdanyola</a:t>
            </a:r>
            <a:r>
              <a:rPr lang="es-ES" sz="1400" dirty="0" smtClean="0"/>
              <a:t> del </a:t>
            </a:r>
            <a:r>
              <a:rPr lang="es-ES" sz="1400" dirty="0" err="1" smtClean="0"/>
              <a:t>Vallès</a:t>
            </a:r>
            <a:endParaRPr lang="es-ES" sz="14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l'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l'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10092</TotalTime>
  <Words>4477</Words>
  <Application>Microsoft Office PowerPoint</Application>
  <PresentationFormat>Presentació en pantalla (4:3)</PresentationFormat>
  <Paragraphs>330</Paragraphs>
  <Slides>36</Slides>
  <Notes>35</Notes>
  <HiddenSlides>1</HiddenSlides>
  <MMClips>1</MMClips>
  <ScaleCrop>false</ScaleCrop>
  <HeadingPairs>
    <vt:vector size="6" baseType="variant">
      <vt:variant>
        <vt:lpstr>Tema</vt:lpstr>
      </vt:variant>
      <vt:variant>
        <vt:i4>1</vt:i4>
      </vt:variant>
      <vt:variant>
        <vt:lpstr>Servidors OLE incrustats</vt:lpstr>
      </vt:variant>
      <vt:variant>
        <vt:i4>1</vt:i4>
      </vt:variant>
      <vt:variant>
        <vt:lpstr>Títols de les diapositives</vt:lpstr>
      </vt:variant>
      <vt:variant>
        <vt:i4>36</vt:i4>
      </vt:variant>
    </vt:vector>
  </HeadingPairs>
  <TitlesOfParts>
    <vt:vector size="38" baseType="lpstr">
      <vt:lpstr>Tema de l'Office</vt:lpstr>
      <vt:lpstr>PhotoStyler Image</vt:lpstr>
      <vt:lpstr>Diapositiva 1</vt:lpstr>
      <vt:lpstr>Diapositiva 2</vt:lpstr>
      <vt:lpstr>Diapositiva 3</vt:lpstr>
      <vt:lpstr>RNase A, the first catalytic mechanism</vt:lpstr>
      <vt:lpstr>Pioneering evolution studies of mammalian RNases</vt:lpstr>
      <vt:lpstr>Diapositiva 6</vt:lpstr>
      <vt:lpstr>Diapositiva 7</vt:lpstr>
      <vt:lpstr>hRNases in host defense</vt:lpstr>
      <vt:lpstr>Diapositiva 9</vt:lpstr>
      <vt:lpstr>hRNases antipathogen activities</vt:lpstr>
      <vt:lpstr>hRNases antiparasite activities</vt:lpstr>
      <vt:lpstr>hRNases bactericidal activity</vt:lpstr>
      <vt:lpstr>Diapositiva 13</vt:lpstr>
      <vt:lpstr>Dissecting hRNases properties</vt:lpstr>
      <vt:lpstr>hRNases action on model membranes</vt:lpstr>
      <vt:lpstr>hRNase 3 action on bacteria envelope</vt:lpstr>
      <vt:lpstr>Diapositiva 17</vt:lpstr>
      <vt:lpstr>Protein self- aggregation triggers bacteria agglutination</vt:lpstr>
      <vt:lpstr>A domain involved in hRNase 3 binding to heterosaccharides</vt:lpstr>
      <vt:lpstr>Diapositiva 20</vt:lpstr>
      <vt:lpstr>Binding to lipopolysaccharides triggers bacteria agglutination</vt:lpstr>
      <vt:lpstr>Binding to glycosaminoglycans</vt:lpstr>
      <vt:lpstr>Diapositiva 23</vt:lpstr>
      <vt:lpstr>Diapositiva 24</vt:lpstr>
      <vt:lpstr>Diapositiva 25</vt:lpstr>
      <vt:lpstr>Further exploring hRNases binding sites</vt:lpstr>
      <vt:lpstr>hRNase 6 nucleotide binding pattern</vt:lpstr>
      <vt:lpstr>Diapositiva 28</vt:lpstr>
      <vt:lpstr>A common binding pattern for nucleotides and saccharides</vt:lpstr>
      <vt:lpstr>A protein scaffold- a source of antimicrobial peptides</vt:lpstr>
      <vt:lpstr>Diapositiva 31</vt:lpstr>
      <vt:lpstr>The multiple faces of hRNase 3</vt:lpstr>
      <vt:lpstr>hRNases antifungal activity</vt:lpstr>
      <vt:lpstr>Timing of events</vt:lpstr>
      <vt:lpstr>hRNases as multifunctional proteins</vt:lpstr>
      <vt:lpstr>Acknowledgements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Ester</dc:creator>
  <cp:lastModifiedBy>Ester Boix</cp:lastModifiedBy>
  <cp:revision>313</cp:revision>
  <dcterms:created xsi:type="dcterms:W3CDTF">2013-06-27T09:34:22Z</dcterms:created>
  <dcterms:modified xsi:type="dcterms:W3CDTF">2015-07-20T17:28:30Z</dcterms:modified>
</cp:coreProperties>
</file>