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3"/>
  </p:notesMasterIdLst>
  <p:sldIdLst>
    <p:sldId id="256" r:id="rId2"/>
    <p:sldId id="257" r:id="rId3"/>
    <p:sldId id="258" r:id="rId4"/>
    <p:sldId id="259" r:id="rId5"/>
    <p:sldId id="260" r:id="rId6"/>
    <p:sldId id="261" r:id="rId7"/>
    <p:sldId id="263" r:id="rId8"/>
    <p:sldId id="262" r:id="rId9"/>
    <p:sldId id="264" r:id="rId10"/>
    <p:sldId id="286"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embeddedFontLst>
    <p:embeddedFont>
      <p:font typeface="Pontano Sans"/>
      <p:regular r:id="rId34"/>
    </p:embeddedFont>
    <p:embeddedFont>
      <p:font typeface="Droid Serif" panose="020B0604020202020204" charset="0"/>
      <p:regular r:id="rId35"/>
      <p:bold r:id="rId36"/>
      <p:italic r:id="rId37"/>
      <p:boldItalic r:id="rId38"/>
    </p:embeddedFont>
    <p:embeddedFont>
      <p:font typeface="Calibri" panose="020F050202020403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EA5D6F-BBA9-4CE2-8033-CE40843E7DED}">
  <a:tblStyle styleId="{0DEA5D6F-BBA9-4CE2-8033-CE40843E7DED}" styleName="Table_0"/>
  <a:tblStyle styleId="{F34EC11D-BB47-4E08-898A-7269B9EA82DF}" styleName="Table_1">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3978" autoAdjust="0"/>
  </p:normalViewPr>
  <p:slideViewPr>
    <p:cSldViewPr snapToGrid="0">
      <p:cViewPr>
        <p:scale>
          <a:sx n="100" d="100"/>
          <a:sy n="100" d="100"/>
        </p:scale>
        <p:origin x="51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dirty="0"/>
              <a:t>Good morning to everybody and thank you very much for inviting </a:t>
            </a:r>
            <a:r>
              <a:rPr lang="en" dirty="0" smtClean="0"/>
              <a:t>me to participate in this</a:t>
            </a:r>
            <a:r>
              <a:rPr lang="en" baseline="0" dirty="0" smtClean="0"/>
              <a:t> congress</a:t>
            </a:r>
            <a:r>
              <a:rPr lang="en" dirty="0" smtClean="0"/>
              <a:t>,</a:t>
            </a:r>
            <a:endParaRPr lang="en" dirty="0"/>
          </a:p>
          <a:p>
            <a:pPr lvl="0">
              <a:spcBef>
                <a:spcPts val="0"/>
              </a:spcBef>
              <a:buNone/>
            </a:pPr>
            <a:endParaRPr dirty="0"/>
          </a:p>
          <a:p>
            <a:pPr lvl="0">
              <a:spcBef>
                <a:spcPts val="0"/>
              </a:spcBef>
              <a:buNone/>
            </a:pPr>
            <a:r>
              <a:rPr lang="en" dirty="0"/>
              <a:t> I am a researcher /ruisércher/ of the </a:t>
            </a:r>
            <a:r>
              <a:rPr lang="en" dirty="0">
                <a:solidFill>
                  <a:schemeClr val="dk1"/>
                </a:solidFill>
              </a:rPr>
              <a:t>Solid </a:t>
            </a:r>
            <a:r>
              <a:rPr lang="en" dirty="0"/>
              <a:t>State Chemistry Group directed /dairectid/ by the Full Professor Juan B. Carda and this group belongs to the Inorganic /ínooganic/ and Organic Chemistry department /depáarment/ in the UJI /yuniversity/. Now I am going to explain my presentation titled /taitold/ development /devélopmen/ of glass-ceramic glazes formulated /fóomulaited/ from industrial residues /résidus/.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dirty="0"/>
              <a:t>First of all, I will introduce you the socio-economic /sousioeconomic/ context of the Universitat Jaume I, next to the Spanish ceramic cluster /clasta/ to understand the fundamentals of this work /güek/.</a:t>
            </a:r>
          </a:p>
          <a:p>
            <a:pPr lvl="0">
              <a:spcBef>
                <a:spcPts val="0"/>
              </a:spcBef>
              <a:buNone/>
            </a:pPr>
            <a:endParaRPr dirty="0"/>
          </a:p>
          <a:p>
            <a:pPr lvl="0">
              <a:spcBef>
                <a:spcPts val="0"/>
              </a:spcBef>
              <a:buNone/>
            </a:pPr>
            <a:r>
              <a:rPr lang="en" dirty="0"/>
              <a:t>Secondly, I will show you a brief characterization of three of the most representative residues of Castellon area that have been considered in this work.</a:t>
            </a:r>
          </a:p>
          <a:p>
            <a:pPr lvl="0">
              <a:spcBef>
                <a:spcPts val="0"/>
              </a:spcBef>
              <a:buNone/>
            </a:pPr>
            <a:endParaRPr dirty="0"/>
          </a:p>
          <a:p>
            <a:pPr lvl="0">
              <a:spcBef>
                <a:spcPts val="0"/>
              </a:spcBef>
              <a:buNone/>
            </a:pPr>
            <a:r>
              <a:rPr lang="en" dirty="0"/>
              <a:t>Then, I will present to you the development of some glass-ceramic glazes based on those industrial wastes. </a:t>
            </a:r>
            <a:endParaRPr lang="en" dirty="0" smtClean="0"/>
          </a:p>
          <a:p>
            <a:pPr lvl="0">
              <a:spcBef>
                <a:spcPts val="0"/>
              </a:spcBef>
              <a:buNone/>
            </a:pPr>
            <a:endParaRPr lang="en" dirty="0" smtClean="0"/>
          </a:p>
          <a:p>
            <a:pPr lvl="0">
              <a:spcBef>
                <a:spcPts val="0"/>
              </a:spcBef>
              <a:buNone/>
            </a:pPr>
            <a:r>
              <a:rPr lang="en" dirty="0" smtClean="0"/>
              <a:t>After</a:t>
            </a:r>
            <a:r>
              <a:rPr lang="en" dirty="0"/>
              <a:t>, a glass-ceramic laminate have been also produced using the explained residues.</a:t>
            </a:r>
          </a:p>
          <a:p>
            <a:pPr lvl="0">
              <a:spcBef>
                <a:spcPts val="0"/>
              </a:spcBef>
              <a:buNone/>
            </a:pPr>
            <a:endParaRPr dirty="0"/>
          </a:p>
          <a:p>
            <a:pPr lvl="0">
              <a:spcBef>
                <a:spcPts val="0"/>
              </a:spcBef>
              <a:buNone/>
            </a:pPr>
            <a:r>
              <a:rPr lang="en" dirty="0"/>
              <a:t>Finally, the conclusions of the work.</a:t>
            </a:r>
          </a:p>
          <a:p>
            <a:pPr lvl="0">
              <a:spcBef>
                <a:spcPts val="0"/>
              </a:spcBef>
              <a:buNone/>
            </a:pPr>
            <a:endParaRPr dirty="0"/>
          </a:p>
          <a:p>
            <a:pPr lvl="0">
              <a:spcBef>
                <a:spcPts val="0"/>
              </a:spcBef>
              <a:buNone/>
            </a:pPr>
            <a:endParaRPr dirty="0"/>
          </a:p>
          <a:p>
            <a:pPr lvl="0">
              <a:spcBef>
                <a:spcPts val="0"/>
              </a:spcBef>
              <a:buNone/>
            </a:pPr>
            <a:endParaRPr dirty="0"/>
          </a:p>
          <a:p>
            <a:pPr lvl="0">
              <a:spcBef>
                <a:spcPts val="0"/>
              </a:spcBef>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Shape 12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 name="Shape 1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dirty="0" smtClean="0"/>
              <a:t>The </a:t>
            </a:r>
            <a:r>
              <a:rPr lang="en" dirty="0"/>
              <a:t>solid state chemistry </a:t>
            </a:r>
            <a:r>
              <a:rPr lang="en" dirty="0" smtClean="0"/>
              <a:t>group at UJI </a:t>
            </a:r>
            <a:r>
              <a:rPr lang="en" dirty="0"/>
              <a:t>is formed by a leader, full prof. Juan B. Carda, 2 professors, 4 experienced researchers and 5 PhD students.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solidFill>
                  <a:schemeClr val="dk1"/>
                </a:solidFill>
              </a:rPr>
              <a:t>As I said before, my university is located in the capital of Castellón province, where it is situated the Spanish ceramic tile cluster. Since its foundation in 1991 the main objective of UJI has been to interact with the society and with the industrial sector of Castellón, specially with the ceramic tile industry.</a:t>
            </a:r>
          </a:p>
          <a:p>
            <a:pPr lvl="0">
              <a:spcBef>
                <a:spcPts val="0"/>
              </a:spcBef>
              <a:buClr>
                <a:schemeClr val="dk1"/>
              </a:buClr>
              <a:buSzPct val="100000"/>
              <a:buFont typeface="Arial"/>
              <a:buNone/>
            </a:pPr>
            <a:r>
              <a:rPr lang="en" dirty="0">
                <a:solidFill>
                  <a:schemeClr val="dk1"/>
                </a:solidFill>
              </a:rPr>
              <a:t>In that sense, the </a:t>
            </a:r>
            <a:r>
              <a:rPr lang="en" dirty="0" smtClean="0">
                <a:solidFill>
                  <a:schemeClr val="dk1"/>
                </a:solidFill>
              </a:rPr>
              <a:t>university</a:t>
            </a:r>
            <a:r>
              <a:rPr lang="en" baseline="0" dirty="0" smtClean="0">
                <a:solidFill>
                  <a:schemeClr val="dk1"/>
                </a:solidFill>
              </a:rPr>
              <a:t> in general and my research group in particular, </a:t>
            </a:r>
            <a:r>
              <a:rPr lang="en" dirty="0" smtClean="0">
                <a:solidFill>
                  <a:schemeClr val="dk1"/>
                </a:solidFill>
              </a:rPr>
              <a:t> </a:t>
            </a:r>
            <a:r>
              <a:rPr lang="en" dirty="0">
                <a:solidFill>
                  <a:schemeClr val="dk1"/>
                </a:solidFill>
              </a:rPr>
              <a:t>is continuously exchanging knowledge and sharing scientific projects to </a:t>
            </a:r>
            <a:r>
              <a:rPr lang="en" dirty="0" smtClean="0">
                <a:solidFill>
                  <a:schemeClr val="dk1"/>
                </a:solidFill>
              </a:rPr>
              <a:t>obtain the </a:t>
            </a:r>
            <a:r>
              <a:rPr lang="en" dirty="0">
                <a:solidFill>
                  <a:schemeClr val="dk1"/>
                </a:solidFill>
              </a:rPr>
              <a:t>real technological transference from Academy to industry.</a:t>
            </a:r>
          </a:p>
          <a:p>
            <a:pPr lvl="0" rtl="0">
              <a:spcBef>
                <a:spcPts val="0"/>
              </a:spcBef>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dirty="0"/>
              <a:t>The Spanish ceramic cluster located in CS is overcoming the industrial crisis /kruaisis/ since 2010, where the tiles production begins to improve as the demand of international sales increases, while the national sales decrease, due to the crisis of the Spanish building sector.</a:t>
            </a:r>
          </a:p>
          <a:p>
            <a:pPr lvl="0">
              <a:spcBef>
                <a:spcPts val="0"/>
              </a:spcBef>
              <a:buNone/>
            </a:pPr>
            <a:r>
              <a:rPr lang="en" dirty="0"/>
              <a:t>In 2016, 492 millions m2 are produced and the exports are next to 2500 millions euros /yurou</a:t>
            </a:r>
            <a:r>
              <a:rPr lang="en" dirty="0" smtClean="0"/>
              <a:t>/.</a:t>
            </a:r>
          </a:p>
          <a:p>
            <a:pPr lvl="0">
              <a:spcBef>
                <a:spcPts val="0"/>
              </a:spcBef>
              <a:buNone/>
            </a:pPr>
            <a:endParaRPr lang="en" dirty="0" smtClean="0"/>
          </a:p>
          <a:p>
            <a:pPr lvl="0">
              <a:spcBef>
                <a:spcPts val="0"/>
              </a:spcBef>
              <a:buNone/>
            </a:pPr>
            <a:r>
              <a:rPr lang="en-US" dirty="0" smtClean="0"/>
              <a:t>S</a:t>
            </a:r>
            <a:r>
              <a:rPr lang="en" dirty="0" smtClean="0"/>
              <a:t>ales /seiels/</a:t>
            </a:r>
            <a:endParaRPr lang="en" dirty="0"/>
          </a:p>
          <a:p>
            <a:pPr lvl="0">
              <a:spcBef>
                <a:spcPts val="0"/>
              </a:spcBef>
              <a:buNone/>
            </a:pPr>
            <a:endParaRPr dirty="0"/>
          </a:p>
          <a:p>
            <a:pPr lvl="0">
              <a:spcBef>
                <a:spcPts val="0"/>
              </a:spcBef>
              <a:buNone/>
            </a:pPr>
            <a:r>
              <a:rPr lang="en" dirty="0"/>
              <a:t>PRONUNCIACION AÑOS</a:t>
            </a:r>
          </a:p>
          <a:p>
            <a:pPr lvl="0">
              <a:spcBef>
                <a:spcPts val="0"/>
              </a:spcBef>
              <a:buNone/>
            </a:pPr>
            <a:r>
              <a:rPr lang="en" dirty="0"/>
              <a:t>Antes año 1000: 863  8 hundred and sixty-three</a:t>
            </a:r>
          </a:p>
          <a:p>
            <a:pPr lvl="0">
              <a:spcBef>
                <a:spcPts val="0"/>
              </a:spcBef>
              <a:buNone/>
            </a:pPr>
            <a:r>
              <a:rPr lang="en" dirty="0"/>
              <a:t>1000-2000 : 2 cifras:  1934: nineteen thirty-four</a:t>
            </a:r>
          </a:p>
          <a:p>
            <a:pPr lvl="0">
              <a:spcBef>
                <a:spcPts val="0"/>
              </a:spcBef>
              <a:buNone/>
            </a:pPr>
            <a:r>
              <a:rPr lang="en" dirty="0"/>
              <a:t>                        1800:  eighteen hundred</a:t>
            </a:r>
          </a:p>
          <a:p>
            <a:pPr lvl="0">
              <a:spcBef>
                <a:spcPts val="0"/>
              </a:spcBef>
              <a:buNone/>
            </a:pPr>
            <a:r>
              <a:rPr lang="en" dirty="0"/>
              <a:t>2000-a más:  2001 two thousand and 1</a:t>
            </a:r>
          </a:p>
          <a:p>
            <a:pPr lvl="0">
              <a:spcBef>
                <a:spcPts val="0"/>
              </a:spcBef>
              <a:buNone/>
            </a:pPr>
            <a:r>
              <a:rPr lang="en" dirty="0"/>
              <a:t>                       2012 two thousand and 12</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6" name="Shape 1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So, following with challenges, here are the new challenges for the ceramic tiles.</a:t>
            </a:r>
          </a:p>
          <a:p>
            <a:pPr lvl="0">
              <a:spcBef>
                <a:spcPts val="0"/>
              </a:spcBef>
              <a:buNone/>
            </a:pPr>
            <a:endParaRPr/>
          </a:p>
          <a:p>
            <a:pPr lvl="0">
              <a:spcBef>
                <a:spcPts val="0"/>
              </a:spcBef>
              <a:buNone/>
            </a:pPr>
            <a:r>
              <a:rPr lang="en"/>
              <a:t>Laser /leisa/</a:t>
            </a:r>
          </a:p>
          <a:p>
            <a:pPr lvl="0" rtl="0">
              <a:spcBef>
                <a:spcPts val="0"/>
              </a:spcBef>
              <a:buNone/>
            </a:pPr>
            <a:r>
              <a:rPr lang="en"/>
              <a:t>Suitable /sutebol/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dirty="0"/>
              <a:t>So, the ceramic tile industry manufacture /manifaccha/ traditional product that needs technological, environmental and energetic innovation to be competitive throughout /zrúgaut/ the world /güelt/.</a:t>
            </a:r>
          </a:p>
          <a:p>
            <a:pPr lvl="0">
              <a:spcBef>
                <a:spcPts val="0"/>
              </a:spcBef>
              <a:buNone/>
            </a:pPr>
            <a:endParaRPr dirty="0"/>
          </a:p>
          <a:p>
            <a:pPr lvl="0">
              <a:spcBef>
                <a:spcPts val="0"/>
              </a:spcBef>
              <a:buNone/>
            </a:pPr>
            <a:r>
              <a:rPr lang="en" dirty="0"/>
              <a:t>Fortunately, the Spanish ceramic sector presents 2 main fundamentals:</a:t>
            </a:r>
          </a:p>
          <a:p>
            <a:pPr lvl="0">
              <a:spcBef>
                <a:spcPts val="0"/>
              </a:spcBef>
              <a:buNone/>
            </a:pPr>
            <a:endParaRPr dirty="0"/>
          </a:p>
          <a:p>
            <a:pPr lvl="0">
              <a:spcBef>
                <a:spcPts val="0"/>
              </a:spcBef>
              <a:buNone/>
            </a:pPr>
            <a:r>
              <a:rPr lang="en" dirty="0"/>
              <a:t>Its high automation /otomeison/ called technology 4.0 and its large experience in digital printing.</a:t>
            </a:r>
          </a:p>
          <a:p>
            <a:pPr lvl="0">
              <a:spcBef>
                <a:spcPts val="0"/>
              </a:spcBef>
              <a:buNone/>
            </a:pPr>
            <a:endParaRPr dirty="0"/>
          </a:p>
          <a:p>
            <a:pPr lvl="0">
              <a:spcBef>
                <a:spcPts val="0"/>
              </a:spcBef>
              <a:buNone/>
            </a:pPr>
            <a:r>
              <a:rPr lang="en" dirty="0"/>
              <a:t>However, the challenge /chálens/ proposed by Europe consists of the production of ceramic tiles under the concept of circular economy. This concept includes not only the revalorization of residues, but to ensure a environmental friendly end of the life cycle /saicol/ of each product.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 name="Shape 18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4" name="Shape 2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dirty="0"/>
              <a:t>SiO2 silicon dioxide</a:t>
            </a:r>
          </a:p>
          <a:p>
            <a:pPr lvl="0">
              <a:spcBef>
                <a:spcPts val="0"/>
              </a:spcBef>
              <a:buNone/>
            </a:pPr>
            <a:r>
              <a:rPr lang="en" dirty="0"/>
              <a:t>Aluminium oxide</a:t>
            </a:r>
          </a:p>
          <a:p>
            <a:pPr lvl="0">
              <a:spcBef>
                <a:spcPts val="0"/>
              </a:spcBef>
              <a:buNone/>
            </a:pPr>
            <a:r>
              <a:rPr lang="en" dirty="0"/>
              <a:t>Sodium oxide</a:t>
            </a:r>
          </a:p>
          <a:p>
            <a:pPr lvl="0">
              <a:spcBef>
                <a:spcPts val="0"/>
              </a:spcBef>
              <a:buNone/>
            </a:pPr>
            <a:r>
              <a:rPr lang="en" dirty="0"/>
              <a:t>Calcium oxide</a:t>
            </a:r>
          </a:p>
          <a:p>
            <a:pPr lvl="0">
              <a:spcBef>
                <a:spcPts val="0"/>
              </a:spcBef>
              <a:buNone/>
            </a:pPr>
            <a:r>
              <a:rPr lang="en" dirty="0"/>
              <a:t>Iron oxide</a:t>
            </a:r>
          </a:p>
          <a:p>
            <a:pPr lvl="0">
              <a:spcBef>
                <a:spcPts val="0"/>
              </a:spcBef>
              <a:buNone/>
            </a:pPr>
            <a:endParaRPr dirty="0"/>
          </a:p>
          <a:p>
            <a:pPr lvl="0">
              <a:spcBef>
                <a:spcPts val="0"/>
              </a:spcBef>
              <a:buNone/>
            </a:pPr>
            <a:r>
              <a:rPr lang="en" dirty="0"/>
              <a:t>Recycled glass: soda-lime silicate glass</a:t>
            </a:r>
          </a:p>
          <a:p>
            <a:pPr lvl="0">
              <a:spcBef>
                <a:spcPts val="0"/>
              </a:spcBef>
              <a:buNone/>
            </a:pPr>
            <a:endParaRPr dirty="0"/>
          </a:p>
          <a:p>
            <a:pPr lvl="0">
              <a:spcBef>
                <a:spcPts val="0"/>
              </a:spcBef>
              <a:buNone/>
            </a:pPr>
            <a:r>
              <a:rPr lang="en" dirty="0"/>
              <a:t>X-ray fluorescence</a:t>
            </a:r>
          </a:p>
          <a:p>
            <a:pPr lvl="0" rtl="0">
              <a:spcBef>
                <a:spcPts val="0"/>
              </a:spcBef>
              <a:buNone/>
            </a:pPr>
            <a:r>
              <a:rPr lang="en" dirty="0"/>
              <a:t>X-ray difraction</a:t>
            </a:r>
          </a:p>
        </p:txBody>
      </p:sp>
    </p:spTree>
    <p:extLst>
      <p:ext uri="{BB962C8B-B14F-4D97-AF65-F5344CB8AC3E}">
        <p14:creationId xmlns:p14="http://schemas.microsoft.com/office/powerpoint/2010/main" val="731150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4" name="Shape 20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SiO2 silicon dioxide</a:t>
            </a:r>
          </a:p>
          <a:p>
            <a:pPr lvl="0">
              <a:spcBef>
                <a:spcPts val="0"/>
              </a:spcBef>
              <a:buNone/>
            </a:pPr>
            <a:r>
              <a:rPr lang="en"/>
              <a:t>Aluminium oxide</a:t>
            </a:r>
          </a:p>
          <a:p>
            <a:pPr lvl="0">
              <a:spcBef>
                <a:spcPts val="0"/>
              </a:spcBef>
              <a:buNone/>
            </a:pPr>
            <a:r>
              <a:rPr lang="en"/>
              <a:t>Sodium oxide</a:t>
            </a:r>
          </a:p>
          <a:p>
            <a:pPr lvl="0">
              <a:spcBef>
                <a:spcPts val="0"/>
              </a:spcBef>
              <a:buNone/>
            </a:pPr>
            <a:r>
              <a:rPr lang="en"/>
              <a:t>Calcium oxide</a:t>
            </a:r>
          </a:p>
          <a:p>
            <a:pPr lvl="0">
              <a:spcBef>
                <a:spcPts val="0"/>
              </a:spcBef>
              <a:buNone/>
            </a:pPr>
            <a:r>
              <a:rPr lang="en"/>
              <a:t>Iron oxide</a:t>
            </a:r>
          </a:p>
          <a:p>
            <a:pPr lvl="0">
              <a:spcBef>
                <a:spcPts val="0"/>
              </a:spcBef>
              <a:buNone/>
            </a:pPr>
            <a:endParaRPr/>
          </a:p>
          <a:p>
            <a:pPr lvl="0">
              <a:spcBef>
                <a:spcPts val="0"/>
              </a:spcBef>
              <a:buNone/>
            </a:pPr>
            <a:r>
              <a:rPr lang="en"/>
              <a:t>Recycled glass: soda-lime silicate glass</a:t>
            </a:r>
          </a:p>
          <a:p>
            <a:pPr lvl="0">
              <a:spcBef>
                <a:spcPts val="0"/>
              </a:spcBef>
              <a:buNone/>
            </a:pPr>
            <a:endParaRPr/>
          </a:p>
          <a:p>
            <a:pPr lvl="0">
              <a:spcBef>
                <a:spcPts val="0"/>
              </a:spcBef>
              <a:buNone/>
            </a:pPr>
            <a:r>
              <a:rPr lang="en"/>
              <a:t>X-ray fluorescence</a:t>
            </a:r>
          </a:p>
          <a:p>
            <a:pPr lvl="0" rtl="0">
              <a:spcBef>
                <a:spcPts val="0"/>
              </a:spcBef>
              <a:buNone/>
            </a:pPr>
            <a:r>
              <a:rPr lang="en"/>
              <a:t>X-ray difraction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2" name="Shape 2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Esmalt de Mado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Shape 2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0" name="Shape 2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8" name="Shape 2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0" name="Shape 2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It is resistant against cleaning products, swimming-pool salts, high concentration of acids and bases because it is not appreciated any stain on the glaze after been treated.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2" name="Shape 2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Shape 2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9" name="Shape 2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Drx magnetico</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Shape 2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4" name="Shape 27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Drx magnetico</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6" name="Shape 2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Esmalt de Mado</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4" name="Shape 2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3" name="Shape 3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Drx magnetico</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3" name="Shape 31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Drx magnetico</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Shape 3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2" name="Shape 3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Drx magnetico</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0" name="Shape 33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Drx magnetico</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9" name="Shape 33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Drx magnetico</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8" name="Shape 34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Shape 3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8" name="Shape 3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I agraiments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6" name="Shape 3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Drx magnetico</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Shape 3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5" name="Shape 37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Drx magnetico</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6" name="Shape 3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Shape 9"/>
        <p:cNvGrpSpPr/>
        <p:nvPr/>
      </p:nvGrpSpPr>
      <p:grpSpPr>
        <a:xfrm>
          <a:off x="0" y="0"/>
          <a:ext cx="0" cy="0"/>
          <a:chOff x="0" y="0"/>
          <a:chExt cx="0" cy="0"/>
        </a:xfrm>
      </p:grpSpPr>
      <p:sp>
        <p:nvSpPr>
          <p:cNvPr id="10" name="Shape 10"/>
          <p:cNvSpPr/>
          <p:nvPr/>
        </p:nvSpPr>
        <p:spPr>
          <a:xfrm rot="10800000">
            <a:off x="4511857" y="-125"/>
            <a:ext cx="4632300" cy="5143500"/>
          </a:xfrm>
          <a:prstGeom prst="rect">
            <a:avLst/>
          </a:prstGeom>
          <a:gradFill>
            <a:gsLst>
              <a:gs pos="0">
                <a:srgbClr val="364072"/>
              </a:gs>
              <a:gs pos="100000">
                <a:srgbClr val="0E0F18"/>
              </a:gs>
            </a:gsLst>
            <a:lin ang="5400012" scaled="0"/>
          </a:gradFill>
          <a:ln>
            <a:noFill/>
          </a:ln>
        </p:spPr>
        <p:txBody>
          <a:bodyPr lIns="91425" tIns="91425" rIns="91425" bIns="91425" anchor="ctr" anchorCtr="0">
            <a:noAutofit/>
          </a:bodyPr>
          <a:lstStyle/>
          <a:p>
            <a:pPr lvl="0">
              <a:spcBef>
                <a:spcPts val="0"/>
              </a:spcBef>
              <a:buNone/>
            </a:pPr>
            <a:endParaRPr/>
          </a:p>
        </p:txBody>
      </p:sp>
      <p:grpSp>
        <p:nvGrpSpPr>
          <p:cNvPr id="11" name="Shape 11"/>
          <p:cNvGrpSpPr/>
          <p:nvPr/>
        </p:nvGrpSpPr>
        <p:grpSpPr>
          <a:xfrm rot="10800000" flipH="1">
            <a:off x="3558544" y="-125"/>
            <a:ext cx="953311" cy="5143625"/>
            <a:chOff x="1962000" y="-125"/>
            <a:chExt cx="953311" cy="5143625"/>
          </a:xfrm>
        </p:grpSpPr>
        <p:sp>
          <p:nvSpPr>
            <p:cNvPr id="12" name="Shape 12"/>
            <p:cNvSpPr/>
            <p:nvPr/>
          </p:nvSpPr>
          <p:spPr>
            <a:xfrm rot="10800000" flipH="1">
              <a:off x="2469211" y="0"/>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13" name="Shape 13"/>
            <p:cNvSpPr/>
            <p:nvPr/>
          </p:nvSpPr>
          <p:spPr>
            <a:xfrm flipH="1">
              <a:off x="2291597" y="-125"/>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14" name="Shape 14"/>
            <p:cNvSpPr/>
            <p:nvPr/>
          </p:nvSpPr>
          <p:spPr>
            <a:xfrm rot="10800000" flipH="1">
              <a:off x="2207412" y="0"/>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15" name="Shape 15"/>
            <p:cNvSpPr/>
            <p:nvPr/>
          </p:nvSpPr>
          <p:spPr>
            <a:xfrm flipH="1">
              <a:off x="1962000" y="0"/>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grpSp>
      <p:sp>
        <p:nvSpPr>
          <p:cNvPr id="16" name="Shape 16"/>
          <p:cNvSpPr txBox="1">
            <a:spLocks noGrp="1"/>
          </p:cNvSpPr>
          <p:nvPr>
            <p:ph type="ctrTitle"/>
          </p:nvPr>
        </p:nvSpPr>
        <p:spPr>
          <a:xfrm>
            <a:off x="4965100" y="1991825"/>
            <a:ext cx="3704400" cy="1159800"/>
          </a:xfrm>
          <a:prstGeom prst="rect">
            <a:avLst/>
          </a:prstGeom>
        </p:spPr>
        <p:txBody>
          <a:bodyPr lIns="91425" tIns="91425" rIns="91425" bIns="91425" anchor="ctr" anchorCtr="0"/>
          <a:lstStyle>
            <a:lvl1pPr lvl="0">
              <a:spcBef>
                <a:spcPts val="0"/>
              </a:spcBef>
              <a:buClr>
                <a:srgbClr val="FFFFFF"/>
              </a:buClr>
              <a:buSzPct val="100000"/>
              <a:defRPr sz="3600">
                <a:solidFill>
                  <a:srgbClr val="FFFFFF"/>
                </a:solidFill>
              </a:defRPr>
            </a:lvl1pPr>
            <a:lvl2pPr lvl="1">
              <a:spcBef>
                <a:spcPts val="0"/>
              </a:spcBef>
              <a:buClr>
                <a:srgbClr val="FFFFFF"/>
              </a:buClr>
              <a:buSzPct val="100000"/>
              <a:defRPr sz="3600">
                <a:solidFill>
                  <a:srgbClr val="FFFFFF"/>
                </a:solidFill>
              </a:defRPr>
            </a:lvl2pPr>
            <a:lvl3pPr lvl="2">
              <a:spcBef>
                <a:spcPts val="0"/>
              </a:spcBef>
              <a:buClr>
                <a:srgbClr val="FFFFFF"/>
              </a:buClr>
              <a:buSzPct val="100000"/>
              <a:defRPr sz="3600">
                <a:solidFill>
                  <a:srgbClr val="FFFFFF"/>
                </a:solidFill>
              </a:defRPr>
            </a:lvl3pPr>
            <a:lvl4pPr lvl="3">
              <a:spcBef>
                <a:spcPts val="0"/>
              </a:spcBef>
              <a:buClr>
                <a:srgbClr val="FFFFFF"/>
              </a:buClr>
              <a:buSzPct val="100000"/>
              <a:defRPr sz="3600">
                <a:solidFill>
                  <a:srgbClr val="FFFFFF"/>
                </a:solidFill>
              </a:defRPr>
            </a:lvl4pPr>
            <a:lvl5pPr lvl="4">
              <a:spcBef>
                <a:spcPts val="0"/>
              </a:spcBef>
              <a:buClr>
                <a:srgbClr val="FFFFFF"/>
              </a:buClr>
              <a:buSzPct val="100000"/>
              <a:defRPr sz="3600">
                <a:solidFill>
                  <a:srgbClr val="FFFFFF"/>
                </a:solidFill>
              </a:defRPr>
            </a:lvl5pPr>
            <a:lvl6pPr lvl="5">
              <a:spcBef>
                <a:spcPts val="0"/>
              </a:spcBef>
              <a:buClr>
                <a:srgbClr val="FFFFFF"/>
              </a:buClr>
              <a:buSzPct val="100000"/>
              <a:defRPr sz="3600">
                <a:solidFill>
                  <a:srgbClr val="FFFFFF"/>
                </a:solidFill>
              </a:defRPr>
            </a:lvl6pPr>
            <a:lvl7pPr lvl="6">
              <a:spcBef>
                <a:spcPts val="0"/>
              </a:spcBef>
              <a:buClr>
                <a:srgbClr val="FFFFFF"/>
              </a:buClr>
              <a:buSzPct val="100000"/>
              <a:defRPr sz="3600">
                <a:solidFill>
                  <a:srgbClr val="FFFFFF"/>
                </a:solidFill>
              </a:defRPr>
            </a:lvl7pPr>
            <a:lvl8pPr lvl="7">
              <a:spcBef>
                <a:spcPts val="0"/>
              </a:spcBef>
              <a:buClr>
                <a:srgbClr val="FFFFFF"/>
              </a:buClr>
              <a:buSzPct val="100000"/>
              <a:defRPr sz="3600">
                <a:solidFill>
                  <a:srgbClr val="FFFFFF"/>
                </a:solidFill>
              </a:defRPr>
            </a:lvl8pPr>
            <a:lvl9pPr lvl="8">
              <a:spcBef>
                <a:spcPts val="0"/>
              </a:spcBef>
              <a:buClr>
                <a:srgbClr val="FFFFFF"/>
              </a:buClr>
              <a:buSzPct val="100000"/>
              <a:defRPr sz="3600">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ubtitle">
    <p:spTree>
      <p:nvGrpSpPr>
        <p:cNvPr id="1" name="Shape 17"/>
        <p:cNvGrpSpPr/>
        <p:nvPr/>
      </p:nvGrpSpPr>
      <p:grpSpPr>
        <a:xfrm>
          <a:off x="0" y="0"/>
          <a:ext cx="0" cy="0"/>
          <a:chOff x="0" y="0"/>
          <a:chExt cx="0" cy="0"/>
        </a:xfrm>
      </p:grpSpPr>
      <p:sp>
        <p:nvSpPr>
          <p:cNvPr id="18" name="Shape 18"/>
          <p:cNvSpPr/>
          <p:nvPr/>
        </p:nvSpPr>
        <p:spPr>
          <a:xfrm>
            <a:off x="2469211" y="-125"/>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19" name="Shape 19"/>
          <p:cNvSpPr/>
          <p:nvPr/>
        </p:nvSpPr>
        <p:spPr>
          <a:xfrm rot="10800000">
            <a:off x="2291597" y="0"/>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20" name="Shape 20"/>
          <p:cNvSpPr/>
          <p:nvPr/>
        </p:nvSpPr>
        <p:spPr>
          <a:xfrm>
            <a:off x="2207412" y="-125"/>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21" name="Shape 21"/>
          <p:cNvSpPr/>
          <p:nvPr/>
        </p:nvSpPr>
        <p:spPr>
          <a:xfrm rot="10800000">
            <a:off x="1962000" y="-125"/>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sp>
        <p:nvSpPr>
          <p:cNvPr id="22" name="Shape 22"/>
          <p:cNvSpPr/>
          <p:nvPr/>
        </p:nvSpPr>
        <p:spPr>
          <a:xfrm rot="10800000">
            <a:off x="2908099" y="-125"/>
            <a:ext cx="6243000" cy="5143500"/>
          </a:xfrm>
          <a:prstGeom prst="rect">
            <a:avLst/>
          </a:prstGeom>
          <a:gradFill>
            <a:gsLst>
              <a:gs pos="0">
                <a:srgbClr val="364072"/>
              </a:gs>
              <a:gs pos="100000">
                <a:srgbClr val="0E0F18"/>
              </a:gs>
            </a:gsLst>
            <a:lin ang="5400012" scaled="0"/>
          </a:gradFill>
          <a:ln>
            <a:noFill/>
          </a:ln>
        </p:spPr>
        <p:txBody>
          <a:bodyPr lIns="91425" tIns="91425" rIns="91425" bIns="91425" anchor="ctr" anchorCtr="0">
            <a:noAutofit/>
          </a:bodyPr>
          <a:lstStyle/>
          <a:p>
            <a:pPr lvl="0">
              <a:spcBef>
                <a:spcPts val="0"/>
              </a:spcBef>
              <a:buNone/>
            </a:pPr>
            <a:endParaRPr/>
          </a:p>
        </p:txBody>
      </p:sp>
      <p:sp>
        <p:nvSpPr>
          <p:cNvPr id="23" name="Shape 23"/>
          <p:cNvSpPr txBox="1">
            <a:spLocks noGrp="1"/>
          </p:cNvSpPr>
          <p:nvPr>
            <p:ph type="ctrTitle"/>
          </p:nvPr>
        </p:nvSpPr>
        <p:spPr>
          <a:xfrm>
            <a:off x="3451475" y="2045250"/>
            <a:ext cx="5154300" cy="690900"/>
          </a:xfrm>
          <a:prstGeom prst="rect">
            <a:avLst/>
          </a:prstGeom>
        </p:spPr>
        <p:txBody>
          <a:bodyPr lIns="91425" tIns="91425" rIns="91425" bIns="91425" anchor="b" anchorCtr="0"/>
          <a:lstStyle>
            <a:lvl1pPr lvl="0" rtl="0">
              <a:spcBef>
                <a:spcPts val="0"/>
              </a:spcBef>
              <a:buClr>
                <a:srgbClr val="FFFFFF"/>
              </a:buClr>
              <a:buSzPct val="100000"/>
              <a:defRPr sz="3600" b="0">
                <a:solidFill>
                  <a:srgbClr val="FFFFFF"/>
                </a:solidFill>
              </a:defRPr>
            </a:lvl1pPr>
            <a:lvl2pPr lvl="1" rtl="0">
              <a:spcBef>
                <a:spcPts val="0"/>
              </a:spcBef>
              <a:buClr>
                <a:srgbClr val="FFFFFF"/>
              </a:buClr>
              <a:buSzPct val="100000"/>
              <a:defRPr sz="3600" b="0">
                <a:solidFill>
                  <a:srgbClr val="FFFFFF"/>
                </a:solidFill>
              </a:defRPr>
            </a:lvl2pPr>
            <a:lvl3pPr lvl="2" rtl="0">
              <a:spcBef>
                <a:spcPts val="0"/>
              </a:spcBef>
              <a:buClr>
                <a:srgbClr val="FFFFFF"/>
              </a:buClr>
              <a:buSzPct val="100000"/>
              <a:defRPr sz="3600" b="0">
                <a:solidFill>
                  <a:srgbClr val="FFFFFF"/>
                </a:solidFill>
              </a:defRPr>
            </a:lvl3pPr>
            <a:lvl4pPr lvl="3" rtl="0">
              <a:spcBef>
                <a:spcPts val="0"/>
              </a:spcBef>
              <a:buClr>
                <a:srgbClr val="FFFFFF"/>
              </a:buClr>
              <a:buSzPct val="100000"/>
              <a:defRPr sz="3600" b="0">
                <a:solidFill>
                  <a:srgbClr val="FFFFFF"/>
                </a:solidFill>
              </a:defRPr>
            </a:lvl4pPr>
            <a:lvl5pPr lvl="4" rtl="0">
              <a:spcBef>
                <a:spcPts val="0"/>
              </a:spcBef>
              <a:buClr>
                <a:srgbClr val="FFFFFF"/>
              </a:buClr>
              <a:buSzPct val="100000"/>
              <a:defRPr sz="3600" b="0">
                <a:solidFill>
                  <a:srgbClr val="FFFFFF"/>
                </a:solidFill>
              </a:defRPr>
            </a:lvl5pPr>
            <a:lvl6pPr lvl="5" rtl="0">
              <a:spcBef>
                <a:spcPts val="0"/>
              </a:spcBef>
              <a:buClr>
                <a:srgbClr val="FFFFFF"/>
              </a:buClr>
              <a:buSzPct val="100000"/>
              <a:defRPr sz="3600" b="0">
                <a:solidFill>
                  <a:srgbClr val="FFFFFF"/>
                </a:solidFill>
              </a:defRPr>
            </a:lvl6pPr>
            <a:lvl7pPr lvl="6" rtl="0">
              <a:spcBef>
                <a:spcPts val="0"/>
              </a:spcBef>
              <a:buClr>
                <a:srgbClr val="FFFFFF"/>
              </a:buClr>
              <a:buSzPct val="100000"/>
              <a:defRPr sz="3600" b="0">
                <a:solidFill>
                  <a:srgbClr val="FFFFFF"/>
                </a:solidFill>
              </a:defRPr>
            </a:lvl7pPr>
            <a:lvl8pPr lvl="7" rtl="0">
              <a:spcBef>
                <a:spcPts val="0"/>
              </a:spcBef>
              <a:buClr>
                <a:srgbClr val="FFFFFF"/>
              </a:buClr>
              <a:buSzPct val="100000"/>
              <a:defRPr sz="3600" b="0">
                <a:solidFill>
                  <a:srgbClr val="FFFFFF"/>
                </a:solidFill>
              </a:defRPr>
            </a:lvl8pPr>
            <a:lvl9pPr lvl="8" rtl="0">
              <a:spcBef>
                <a:spcPts val="0"/>
              </a:spcBef>
              <a:buClr>
                <a:srgbClr val="FFFFFF"/>
              </a:buClr>
              <a:buSzPct val="100000"/>
              <a:defRPr sz="3600" b="0">
                <a:solidFill>
                  <a:srgbClr val="FFFFFF"/>
                </a:solidFill>
              </a:defRPr>
            </a:lvl9pPr>
          </a:lstStyle>
          <a:p>
            <a:endParaRPr/>
          </a:p>
        </p:txBody>
      </p:sp>
      <p:sp>
        <p:nvSpPr>
          <p:cNvPr id="24" name="Shape 24"/>
          <p:cNvSpPr txBox="1">
            <a:spLocks noGrp="1"/>
          </p:cNvSpPr>
          <p:nvPr>
            <p:ph type="subTitle" idx="1"/>
          </p:nvPr>
        </p:nvSpPr>
        <p:spPr>
          <a:xfrm>
            <a:off x="3451475" y="2680575"/>
            <a:ext cx="5154300" cy="432300"/>
          </a:xfrm>
          <a:prstGeom prst="rect">
            <a:avLst/>
          </a:prstGeom>
        </p:spPr>
        <p:txBody>
          <a:bodyPr lIns="91425" tIns="91425" rIns="91425" bIns="91425" anchor="t" anchorCtr="0"/>
          <a:lstStyle>
            <a:lvl1pPr lvl="0" rtl="0">
              <a:spcBef>
                <a:spcPts val="0"/>
              </a:spcBef>
              <a:buSzPct val="100000"/>
              <a:buNone/>
              <a:defRPr sz="1400">
                <a:solidFill>
                  <a:srgbClr val="33CCFF"/>
                </a:solidFill>
              </a:defRPr>
            </a:lvl1pPr>
            <a:lvl2pPr lvl="1" rtl="0">
              <a:spcBef>
                <a:spcPts val="0"/>
              </a:spcBef>
              <a:buSzPct val="100000"/>
              <a:buNone/>
              <a:defRPr sz="1400">
                <a:solidFill>
                  <a:srgbClr val="33CCFF"/>
                </a:solidFill>
              </a:defRPr>
            </a:lvl2pPr>
            <a:lvl3pPr lvl="2" rtl="0">
              <a:spcBef>
                <a:spcPts val="0"/>
              </a:spcBef>
              <a:buSzPct val="100000"/>
              <a:buNone/>
              <a:defRPr sz="1400">
                <a:solidFill>
                  <a:srgbClr val="33CCFF"/>
                </a:solidFill>
              </a:defRPr>
            </a:lvl3pPr>
            <a:lvl4pPr lvl="3" rtl="0">
              <a:spcBef>
                <a:spcPts val="0"/>
              </a:spcBef>
              <a:buSzPct val="100000"/>
              <a:buNone/>
              <a:defRPr sz="1400">
                <a:solidFill>
                  <a:srgbClr val="33CCFF"/>
                </a:solidFill>
              </a:defRPr>
            </a:lvl4pPr>
            <a:lvl5pPr lvl="4" rtl="0">
              <a:spcBef>
                <a:spcPts val="0"/>
              </a:spcBef>
              <a:buSzPct val="100000"/>
              <a:buNone/>
              <a:defRPr sz="1400">
                <a:solidFill>
                  <a:srgbClr val="33CCFF"/>
                </a:solidFill>
              </a:defRPr>
            </a:lvl5pPr>
            <a:lvl6pPr lvl="5" rtl="0">
              <a:spcBef>
                <a:spcPts val="0"/>
              </a:spcBef>
              <a:buSzPct val="100000"/>
              <a:buNone/>
              <a:defRPr sz="1400">
                <a:solidFill>
                  <a:srgbClr val="33CCFF"/>
                </a:solidFill>
              </a:defRPr>
            </a:lvl6pPr>
            <a:lvl7pPr lvl="6" rtl="0">
              <a:spcBef>
                <a:spcPts val="0"/>
              </a:spcBef>
              <a:buSzPct val="100000"/>
              <a:buNone/>
              <a:defRPr sz="1400">
                <a:solidFill>
                  <a:srgbClr val="33CCFF"/>
                </a:solidFill>
              </a:defRPr>
            </a:lvl7pPr>
            <a:lvl8pPr lvl="7" rtl="0">
              <a:spcBef>
                <a:spcPts val="0"/>
              </a:spcBef>
              <a:buSzPct val="100000"/>
              <a:buNone/>
              <a:defRPr sz="1400">
                <a:solidFill>
                  <a:srgbClr val="33CCFF"/>
                </a:solidFill>
              </a:defRPr>
            </a:lvl8pPr>
            <a:lvl9pPr lvl="8" rtl="0">
              <a:spcBef>
                <a:spcPts val="0"/>
              </a:spcBef>
              <a:buSzPct val="100000"/>
              <a:buNone/>
              <a:defRPr sz="1400">
                <a:solidFill>
                  <a:srgbClr val="33CCFF"/>
                </a:solidFill>
              </a:defRPr>
            </a:lvl9pPr>
          </a:lstStyle>
          <a:p>
            <a:endParaRPr/>
          </a:p>
        </p:txBody>
      </p:sp>
      <p:sp>
        <p:nvSpPr>
          <p:cNvPr id="25" name="Shape 25"/>
          <p:cNvSpPr txBox="1">
            <a:spLocks noGrp="1"/>
          </p:cNvSpPr>
          <p:nvPr>
            <p:ph type="sldNum" idx="12"/>
          </p:nvPr>
        </p:nvSpPr>
        <p:spPr>
          <a:xfrm>
            <a:off x="85295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latin typeface="Droid Serif"/>
                <a:ea typeface="Droid Serif"/>
                <a:cs typeface="Droid Serif"/>
                <a:sym typeface="Droid Serif"/>
              </a:rPr>
              <a:t>‹#›</a:t>
            </a:fld>
            <a:endParaRPr lang="en">
              <a:latin typeface="Droid Serif"/>
              <a:ea typeface="Droid Serif"/>
              <a:cs typeface="Droid Serif"/>
              <a:sym typeface="Droid Serif"/>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Quote">
    <p:spTree>
      <p:nvGrpSpPr>
        <p:cNvPr id="1" name="Shape 26"/>
        <p:cNvGrpSpPr/>
        <p:nvPr/>
      </p:nvGrpSpPr>
      <p:grpSpPr>
        <a:xfrm>
          <a:off x="0" y="0"/>
          <a:ext cx="0" cy="0"/>
          <a:chOff x="0" y="0"/>
          <a:chExt cx="0" cy="0"/>
        </a:xfrm>
      </p:grpSpPr>
      <p:sp>
        <p:nvSpPr>
          <p:cNvPr id="27" name="Shape 27"/>
          <p:cNvSpPr/>
          <p:nvPr/>
        </p:nvSpPr>
        <p:spPr>
          <a:xfrm rot="-5400000">
            <a:off x="200" y="877900"/>
            <a:ext cx="658200" cy="6591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28" name="Shape 28"/>
          <p:cNvSpPr/>
          <p:nvPr/>
        </p:nvSpPr>
        <p:spPr>
          <a:xfrm>
            <a:off x="6738386" y="-125"/>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29" name="Shape 29"/>
          <p:cNvSpPr/>
          <p:nvPr/>
        </p:nvSpPr>
        <p:spPr>
          <a:xfrm rot="10800000">
            <a:off x="6560772" y="0"/>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30" name="Shape 30"/>
          <p:cNvSpPr/>
          <p:nvPr/>
        </p:nvSpPr>
        <p:spPr>
          <a:xfrm>
            <a:off x="6476587" y="-125"/>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31" name="Shape 31"/>
          <p:cNvSpPr/>
          <p:nvPr/>
        </p:nvSpPr>
        <p:spPr>
          <a:xfrm rot="10800000">
            <a:off x="6231175" y="-125"/>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sp>
        <p:nvSpPr>
          <p:cNvPr id="32" name="Shape 32"/>
          <p:cNvSpPr/>
          <p:nvPr/>
        </p:nvSpPr>
        <p:spPr>
          <a:xfrm rot="10800000">
            <a:off x="7182000" y="-125"/>
            <a:ext cx="1962000" cy="5143500"/>
          </a:xfrm>
          <a:prstGeom prst="rect">
            <a:avLst/>
          </a:prstGeom>
          <a:gradFill>
            <a:gsLst>
              <a:gs pos="0">
                <a:srgbClr val="364072"/>
              </a:gs>
              <a:gs pos="100000">
                <a:srgbClr val="0E0F18"/>
              </a:gs>
            </a:gsLst>
            <a:lin ang="5400012" scaled="0"/>
          </a:gradFill>
          <a:ln>
            <a:noFill/>
          </a:ln>
        </p:spPr>
        <p:txBody>
          <a:bodyPr lIns="91425" tIns="91425" rIns="91425" bIns="91425" anchor="ctr" anchorCtr="0">
            <a:noAutofit/>
          </a:bodyPr>
          <a:lstStyle/>
          <a:p>
            <a:pPr lvl="0">
              <a:spcBef>
                <a:spcPts val="0"/>
              </a:spcBef>
              <a:buNone/>
            </a:pPr>
            <a:endParaRPr/>
          </a:p>
        </p:txBody>
      </p:sp>
      <p:sp>
        <p:nvSpPr>
          <p:cNvPr id="33" name="Shape 33"/>
          <p:cNvSpPr txBox="1">
            <a:spLocks noGrp="1"/>
          </p:cNvSpPr>
          <p:nvPr>
            <p:ph type="body" idx="1"/>
          </p:nvPr>
        </p:nvSpPr>
        <p:spPr>
          <a:xfrm>
            <a:off x="985175" y="766700"/>
            <a:ext cx="4486200" cy="3730800"/>
          </a:xfrm>
          <a:prstGeom prst="rect">
            <a:avLst/>
          </a:prstGeom>
        </p:spPr>
        <p:txBody>
          <a:bodyPr lIns="91425" tIns="91425" rIns="91425" bIns="91425" anchor="t" anchorCtr="0"/>
          <a:lstStyle>
            <a:lvl1pPr lvl="0" rtl="0">
              <a:spcBef>
                <a:spcPts val="0"/>
              </a:spcBef>
              <a:buSzPct val="100000"/>
              <a:buFont typeface="Droid Serif"/>
              <a:defRPr sz="3000" i="1">
                <a:latin typeface="Droid Serif"/>
                <a:ea typeface="Droid Serif"/>
                <a:cs typeface="Droid Serif"/>
                <a:sym typeface="Droid Serif"/>
              </a:defRPr>
            </a:lvl1pPr>
            <a:lvl2pPr lvl="1" rtl="0">
              <a:spcBef>
                <a:spcPts val="0"/>
              </a:spcBef>
              <a:buSzPct val="100000"/>
              <a:buFont typeface="Droid Serif"/>
              <a:defRPr sz="3000" i="1">
                <a:latin typeface="Droid Serif"/>
                <a:ea typeface="Droid Serif"/>
                <a:cs typeface="Droid Serif"/>
                <a:sym typeface="Droid Serif"/>
              </a:defRPr>
            </a:lvl2pPr>
            <a:lvl3pPr lvl="2" rtl="0">
              <a:spcBef>
                <a:spcPts val="0"/>
              </a:spcBef>
              <a:buSzPct val="100000"/>
              <a:buFont typeface="Droid Serif"/>
              <a:defRPr sz="3000" i="1">
                <a:latin typeface="Droid Serif"/>
                <a:ea typeface="Droid Serif"/>
                <a:cs typeface="Droid Serif"/>
                <a:sym typeface="Droid Serif"/>
              </a:defRPr>
            </a:lvl3pPr>
            <a:lvl4pPr lvl="3" rtl="0">
              <a:spcBef>
                <a:spcPts val="0"/>
              </a:spcBef>
              <a:buSzPct val="100000"/>
              <a:buFont typeface="Droid Serif"/>
              <a:defRPr sz="3000" i="1">
                <a:latin typeface="Droid Serif"/>
                <a:ea typeface="Droid Serif"/>
                <a:cs typeface="Droid Serif"/>
                <a:sym typeface="Droid Serif"/>
              </a:defRPr>
            </a:lvl4pPr>
            <a:lvl5pPr lvl="4" rtl="0">
              <a:spcBef>
                <a:spcPts val="0"/>
              </a:spcBef>
              <a:buSzPct val="100000"/>
              <a:buFont typeface="Droid Serif"/>
              <a:defRPr sz="3000" i="1">
                <a:latin typeface="Droid Serif"/>
                <a:ea typeface="Droid Serif"/>
                <a:cs typeface="Droid Serif"/>
                <a:sym typeface="Droid Serif"/>
              </a:defRPr>
            </a:lvl5pPr>
            <a:lvl6pPr lvl="5" rtl="0">
              <a:spcBef>
                <a:spcPts val="0"/>
              </a:spcBef>
              <a:buSzPct val="100000"/>
              <a:buFont typeface="Droid Serif"/>
              <a:defRPr sz="3000" i="1">
                <a:latin typeface="Droid Serif"/>
                <a:ea typeface="Droid Serif"/>
                <a:cs typeface="Droid Serif"/>
                <a:sym typeface="Droid Serif"/>
              </a:defRPr>
            </a:lvl6pPr>
            <a:lvl7pPr lvl="6" rtl="0">
              <a:spcBef>
                <a:spcPts val="0"/>
              </a:spcBef>
              <a:buSzPct val="100000"/>
              <a:buFont typeface="Droid Serif"/>
              <a:defRPr sz="3000" i="1">
                <a:latin typeface="Droid Serif"/>
                <a:ea typeface="Droid Serif"/>
                <a:cs typeface="Droid Serif"/>
                <a:sym typeface="Droid Serif"/>
              </a:defRPr>
            </a:lvl7pPr>
            <a:lvl8pPr lvl="7" rtl="0">
              <a:spcBef>
                <a:spcPts val="0"/>
              </a:spcBef>
              <a:buSzPct val="100000"/>
              <a:buFont typeface="Droid Serif"/>
              <a:defRPr sz="3000" i="1">
                <a:latin typeface="Droid Serif"/>
                <a:ea typeface="Droid Serif"/>
                <a:cs typeface="Droid Serif"/>
                <a:sym typeface="Droid Serif"/>
              </a:defRPr>
            </a:lvl8pPr>
            <a:lvl9pPr lvl="8">
              <a:spcBef>
                <a:spcPts val="0"/>
              </a:spcBef>
              <a:buSzPct val="100000"/>
              <a:buFont typeface="Droid Serif"/>
              <a:defRPr sz="3000" i="1">
                <a:latin typeface="Droid Serif"/>
                <a:ea typeface="Droid Serif"/>
                <a:cs typeface="Droid Serif"/>
                <a:sym typeface="Droid Serif"/>
              </a:defRPr>
            </a:lvl9pPr>
          </a:lstStyle>
          <a:p>
            <a:endParaRPr/>
          </a:p>
        </p:txBody>
      </p:sp>
      <p:sp>
        <p:nvSpPr>
          <p:cNvPr id="34" name="Shape 34"/>
          <p:cNvSpPr txBox="1"/>
          <p:nvPr/>
        </p:nvSpPr>
        <p:spPr>
          <a:xfrm>
            <a:off x="0" y="785282"/>
            <a:ext cx="659100" cy="653700"/>
          </a:xfrm>
          <a:prstGeom prst="rect">
            <a:avLst/>
          </a:prstGeom>
          <a:noFill/>
          <a:ln>
            <a:noFill/>
          </a:ln>
        </p:spPr>
        <p:txBody>
          <a:bodyPr lIns="91425" tIns="91425" rIns="91425" bIns="91425" anchor="t" anchorCtr="0">
            <a:noAutofit/>
          </a:bodyPr>
          <a:lstStyle/>
          <a:p>
            <a:pPr lvl="0" algn="ctr">
              <a:spcBef>
                <a:spcPts val="0"/>
              </a:spcBef>
              <a:buNone/>
            </a:pPr>
            <a:r>
              <a:rPr lang="en" sz="7200" b="1">
                <a:solidFill>
                  <a:srgbClr val="FFFFFF"/>
                </a:solidFill>
                <a:latin typeface="Pontano Sans"/>
                <a:ea typeface="Pontano Sans"/>
                <a:cs typeface="Pontano Sans"/>
                <a:sym typeface="Pontano Sans"/>
              </a:rPr>
              <a:t>“</a:t>
            </a:r>
          </a:p>
        </p:txBody>
      </p:sp>
      <p:sp>
        <p:nvSpPr>
          <p:cNvPr id="35" name="Shape 35"/>
          <p:cNvSpPr txBox="1">
            <a:spLocks noGrp="1"/>
          </p:cNvSpPr>
          <p:nvPr>
            <p:ph type="sldNum" idx="12"/>
          </p:nvPr>
        </p:nvSpPr>
        <p:spPr>
          <a:xfrm>
            <a:off x="56062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latin typeface="Droid Serif"/>
                <a:ea typeface="Droid Serif"/>
                <a:cs typeface="Droid Serif"/>
                <a:sym typeface="Droid Serif"/>
              </a:rPr>
              <a:t>‹#›</a:t>
            </a:fld>
            <a:endParaRPr lang="en">
              <a:latin typeface="Droid Serif"/>
              <a:ea typeface="Droid Serif"/>
              <a:cs typeface="Droid Serif"/>
              <a:sym typeface="Droid Serif"/>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1 column">
    <p:spTree>
      <p:nvGrpSpPr>
        <p:cNvPr id="1" name="Shape 36"/>
        <p:cNvGrpSpPr/>
        <p:nvPr/>
      </p:nvGrpSpPr>
      <p:grpSpPr>
        <a:xfrm>
          <a:off x="0" y="0"/>
          <a:ext cx="0" cy="0"/>
          <a:chOff x="0" y="0"/>
          <a:chExt cx="0" cy="0"/>
        </a:xfrm>
      </p:grpSpPr>
      <p:sp>
        <p:nvSpPr>
          <p:cNvPr id="37" name="Shape 37"/>
          <p:cNvSpPr/>
          <p:nvPr/>
        </p:nvSpPr>
        <p:spPr>
          <a:xfrm rot="-5400000">
            <a:off x="-100" y="878175"/>
            <a:ext cx="269100" cy="2694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38" name="Shape 38"/>
          <p:cNvSpPr/>
          <p:nvPr/>
        </p:nvSpPr>
        <p:spPr>
          <a:xfrm>
            <a:off x="6738386" y="-125"/>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39" name="Shape 39"/>
          <p:cNvSpPr/>
          <p:nvPr/>
        </p:nvSpPr>
        <p:spPr>
          <a:xfrm rot="10800000">
            <a:off x="6560772" y="0"/>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40" name="Shape 40"/>
          <p:cNvSpPr/>
          <p:nvPr/>
        </p:nvSpPr>
        <p:spPr>
          <a:xfrm>
            <a:off x="6476587" y="-125"/>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41" name="Shape 41"/>
          <p:cNvSpPr/>
          <p:nvPr/>
        </p:nvSpPr>
        <p:spPr>
          <a:xfrm rot="10800000">
            <a:off x="6231175" y="-125"/>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sp>
        <p:nvSpPr>
          <p:cNvPr id="42" name="Shape 42"/>
          <p:cNvSpPr/>
          <p:nvPr/>
        </p:nvSpPr>
        <p:spPr>
          <a:xfrm rot="10800000">
            <a:off x="7182000" y="-125"/>
            <a:ext cx="1962000" cy="5143500"/>
          </a:xfrm>
          <a:prstGeom prst="rect">
            <a:avLst/>
          </a:prstGeom>
          <a:gradFill>
            <a:gsLst>
              <a:gs pos="0">
                <a:srgbClr val="364072"/>
              </a:gs>
              <a:gs pos="100000">
                <a:srgbClr val="0E0F18"/>
              </a:gs>
            </a:gsLst>
            <a:lin ang="5400012" scaled="0"/>
          </a:gradFill>
          <a:ln>
            <a:noFill/>
          </a:ln>
        </p:spPr>
        <p:txBody>
          <a:bodyPr lIns="91425" tIns="91425" rIns="91425" bIns="91425" anchor="ctr" anchorCtr="0">
            <a:noAutofit/>
          </a:bodyPr>
          <a:lstStyle/>
          <a:p>
            <a:pPr lvl="0">
              <a:spcBef>
                <a:spcPts val="0"/>
              </a:spcBef>
              <a:buNone/>
            </a:pPr>
            <a:endParaRPr/>
          </a:p>
        </p:txBody>
      </p:sp>
      <p:sp>
        <p:nvSpPr>
          <p:cNvPr id="43" name="Shape 43"/>
          <p:cNvSpPr txBox="1">
            <a:spLocks noGrp="1"/>
          </p:cNvSpPr>
          <p:nvPr>
            <p:ph type="title"/>
          </p:nvPr>
        </p:nvSpPr>
        <p:spPr>
          <a:xfrm>
            <a:off x="457200" y="563299"/>
            <a:ext cx="5301300" cy="7278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4" name="Shape 44"/>
          <p:cNvSpPr txBox="1">
            <a:spLocks noGrp="1"/>
          </p:cNvSpPr>
          <p:nvPr>
            <p:ph type="body" idx="1"/>
          </p:nvPr>
        </p:nvSpPr>
        <p:spPr>
          <a:xfrm>
            <a:off x="457200" y="1406944"/>
            <a:ext cx="5301300" cy="3161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5" name="Shape 45"/>
          <p:cNvSpPr txBox="1">
            <a:spLocks noGrp="1"/>
          </p:cNvSpPr>
          <p:nvPr>
            <p:ph type="sldNum" idx="12"/>
          </p:nvPr>
        </p:nvSpPr>
        <p:spPr>
          <a:xfrm>
            <a:off x="56062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46"/>
        <p:cNvGrpSpPr/>
        <p:nvPr/>
      </p:nvGrpSpPr>
      <p:grpSpPr>
        <a:xfrm>
          <a:off x="0" y="0"/>
          <a:ext cx="0" cy="0"/>
          <a:chOff x="0" y="0"/>
          <a:chExt cx="0" cy="0"/>
        </a:xfrm>
      </p:grpSpPr>
      <p:sp>
        <p:nvSpPr>
          <p:cNvPr id="47" name="Shape 47"/>
          <p:cNvSpPr/>
          <p:nvPr/>
        </p:nvSpPr>
        <p:spPr>
          <a:xfrm rot="-5400000">
            <a:off x="-100" y="878175"/>
            <a:ext cx="269100" cy="2694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48" name="Shape 48"/>
          <p:cNvSpPr/>
          <p:nvPr/>
        </p:nvSpPr>
        <p:spPr>
          <a:xfrm>
            <a:off x="6738386" y="-125"/>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49" name="Shape 49"/>
          <p:cNvSpPr/>
          <p:nvPr/>
        </p:nvSpPr>
        <p:spPr>
          <a:xfrm rot="10800000">
            <a:off x="6560772" y="0"/>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50" name="Shape 50"/>
          <p:cNvSpPr/>
          <p:nvPr/>
        </p:nvSpPr>
        <p:spPr>
          <a:xfrm>
            <a:off x="6476587" y="-125"/>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51" name="Shape 51"/>
          <p:cNvSpPr/>
          <p:nvPr/>
        </p:nvSpPr>
        <p:spPr>
          <a:xfrm rot="10800000">
            <a:off x="6231175" y="-125"/>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sp>
        <p:nvSpPr>
          <p:cNvPr id="52" name="Shape 52"/>
          <p:cNvSpPr/>
          <p:nvPr/>
        </p:nvSpPr>
        <p:spPr>
          <a:xfrm rot="10800000">
            <a:off x="7182000" y="-125"/>
            <a:ext cx="1962000" cy="5143500"/>
          </a:xfrm>
          <a:prstGeom prst="rect">
            <a:avLst/>
          </a:prstGeom>
          <a:gradFill>
            <a:gsLst>
              <a:gs pos="0">
                <a:srgbClr val="364072"/>
              </a:gs>
              <a:gs pos="100000">
                <a:srgbClr val="0E0F18"/>
              </a:gs>
            </a:gsLst>
            <a:lin ang="5400012" scaled="0"/>
          </a:gradFill>
          <a:ln>
            <a:noFill/>
          </a:ln>
        </p:spPr>
        <p:txBody>
          <a:bodyPr lIns="91425" tIns="91425" rIns="91425" bIns="91425" anchor="ctr" anchorCtr="0">
            <a:noAutofit/>
          </a:bodyPr>
          <a:lstStyle/>
          <a:p>
            <a:pPr lvl="0">
              <a:spcBef>
                <a:spcPts val="0"/>
              </a:spcBef>
              <a:buNone/>
            </a:pPr>
            <a:endParaRPr/>
          </a:p>
        </p:txBody>
      </p:sp>
      <p:sp>
        <p:nvSpPr>
          <p:cNvPr id="53" name="Shape 53"/>
          <p:cNvSpPr txBox="1">
            <a:spLocks noGrp="1"/>
          </p:cNvSpPr>
          <p:nvPr>
            <p:ph type="title"/>
          </p:nvPr>
        </p:nvSpPr>
        <p:spPr>
          <a:xfrm>
            <a:off x="457200" y="563299"/>
            <a:ext cx="5301300" cy="7278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54" name="Shape 54"/>
          <p:cNvSpPr txBox="1">
            <a:spLocks noGrp="1"/>
          </p:cNvSpPr>
          <p:nvPr>
            <p:ph type="body" idx="1"/>
          </p:nvPr>
        </p:nvSpPr>
        <p:spPr>
          <a:xfrm>
            <a:off x="457200" y="1409500"/>
            <a:ext cx="2573100" cy="3334200"/>
          </a:xfrm>
          <a:prstGeom prst="rect">
            <a:avLst/>
          </a:prstGeom>
        </p:spPr>
        <p:txBody>
          <a:bodyPr lIns="91425" tIns="91425" rIns="91425" bIns="91425" anchor="t" anchorCtr="0"/>
          <a:lstStyle>
            <a:lvl1pPr lvl="0">
              <a:spcBef>
                <a:spcPts val="0"/>
              </a:spcBef>
              <a:buSzPct val="100000"/>
              <a:defRPr sz="1600"/>
            </a:lvl1pPr>
            <a:lvl2pPr lvl="1">
              <a:spcBef>
                <a:spcPts val="0"/>
              </a:spcBef>
              <a:buSzPct val="100000"/>
              <a:defRPr sz="1600"/>
            </a:lvl2pPr>
            <a:lvl3pPr lvl="2">
              <a:spcBef>
                <a:spcPts val="0"/>
              </a:spcBef>
              <a:buSzPct val="100000"/>
              <a:defRPr sz="1600"/>
            </a:lvl3pPr>
            <a:lvl4pPr lvl="3">
              <a:spcBef>
                <a:spcPts val="0"/>
              </a:spcBef>
              <a:buSzPct val="100000"/>
              <a:defRPr sz="1600"/>
            </a:lvl4pPr>
            <a:lvl5pPr lvl="4">
              <a:spcBef>
                <a:spcPts val="0"/>
              </a:spcBef>
              <a:buSzPct val="100000"/>
              <a:defRPr sz="1600"/>
            </a:lvl5pPr>
            <a:lvl6pPr lvl="5">
              <a:spcBef>
                <a:spcPts val="0"/>
              </a:spcBef>
              <a:buSzPct val="100000"/>
              <a:defRPr sz="1600"/>
            </a:lvl6pPr>
            <a:lvl7pPr lvl="6">
              <a:spcBef>
                <a:spcPts val="0"/>
              </a:spcBef>
              <a:buSzPct val="100000"/>
              <a:defRPr sz="1600"/>
            </a:lvl7pPr>
            <a:lvl8pPr lvl="7">
              <a:spcBef>
                <a:spcPts val="0"/>
              </a:spcBef>
              <a:buSzPct val="100000"/>
              <a:defRPr sz="1600"/>
            </a:lvl8pPr>
            <a:lvl9pPr lvl="8">
              <a:spcBef>
                <a:spcPts val="0"/>
              </a:spcBef>
              <a:buSzPct val="100000"/>
              <a:defRPr sz="1600"/>
            </a:lvl9pPr>
          </a:lstStyle>
          <a:p>
            <a:endParaRPr/>
          </a:p>
        </p:txBody>
      </p:sp>
      <p:sp>
        <p:nvSpPr>
          <p:cNvPr id="55" name="Shape 55"/>
          <p:cNvSpPr txBox="1">
            <a:spLocks noGrp="1"/>
          </p:cNvSpPr>
          <p:nvPr>
            <p:ph type="body" idx="2"/>
          </p:nvPr>
        </p:nvSpPr>
        <p:spPr>
          <a:xfrm>
            <a:off x="3185326" y="1409500"/>
            <a:ext cx="2573100" cy="3334200"/>
          </a:xfrm>
          <a:prstGeom prst="rect">
            <a:avLst/>
          </a:prstGeom>
        </p:spPr>
        <p:txBody>
          <a:bodyPr lIns="91425" tIns="91425" rIns="91425" bIns="91425" anchor="t" anchorCtr="0"/>
          <a:lstStyle>
            <a:lvl1pPr lvl="0">
              <a:spcBef>
                <a:spcPts val="0"/>
              </a:spcBef>
              <a:buSzPct val="100000"/>
              <a:defRPr sz="1600"/>
            </a:lvl1pPr>
            <a:lvl2pPr lvl="1">
              <a:spcBef>
                <a:spcPts val="0"/>
              </a:spcBef>
              <a:buSzPct val="100000"/>
              <a:defRPr sz="1600"/>
            </a:lvl2pPr>
            <a:lvl3pPr lvl="2">
              <a:spcBef>
                <a:spcPts val="0"/>
              </a:spcBef>
              <a:buSzPct val="100000"/>
              <a:defRPr sz="1600"/>
            </a:lvl3pPr>
            <a:lvl4pPr lvl="3">
              <a:spcBef>
                <a:spcPts val="0"/>
              </a:spcBef>
              <a:buSzPct val="100000"/>
              <a:defRPr sz="1600"/>
            </a:lvl4pPr>
            <a:lvl5pPr lvl="4">
              <a:spcBef>
                <a:spcPts val="0"/>
              </a:spcBef>
              <a:buSzPct val="100000"/>
              <a:defRPr sz="1600"/>
            </a:lvl5pPr>
            <a:lvl6pPr lvl="5">
              <a:spcBef>
                <a:spcPts val="0"/>
              </a:spcBef>
              <a:buSzPct val="100000"/>
              <a:defRPr sz="1600"/>
            </a:lvl6pPr>
            <a:lvl7pPr lvl="6">
              <a:spcBef>
                <a:spcPts val="0"/>
              </a:spcBef>
              <a:buSzPct val="100000"/>
              <a:defRPr sz="1600"/>
            </a:lvl7pPr>
            <a:lvl8pPr lvl="7">
              <a:spcBef>
                <a:spcPts val="0"/>
              </a:spcBef>
              <a:buSzPct val="100000"/>
              <a:defRPr sz="1600"/>
            </a:lvl8pPr>
            <a:lvl9pPr lvl="8">
              <a:spcBef>
                <a:spcPts val="0"/>
              </a:spcBef>
              <a:buSzPct val="100000"/>
              <a:defRPr sz="1600"/>
            </a:lvl9pPr>
          </a:lstStyle>
          <a:p>
            <a:endParaRPr/>
          </a:p>
        </p:txBody>
      </p:sp>
      <p:sp>
        <p:nvSpPr>
          <p:cNvPr id="56" name="Shape 56"/>
          <p:cNvSpPr txBox="1">
            <a:spLocks noGrp="1"/>
          </p:cNvSpPr>
          <p:nvPr>
            <p:ph type="sldNum" idx="12"/>
          </p:nvPr>
        </p:nvSpPr>
        <p:spPr>
          <a:xfrm>
            <a:off x="56062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3 columns">
    <p:spTree>
      <p:nvGrpSpPr>
        <p:cNvPr id="1" name="Shape 57"/>
        <p:cNvGrpSpPr/>
        <p:nvPr/>
      </p:nvGrpSpPr>
      <p:grpSpPr>
        <a:xfrm>
          <a:off x="0" y="0"/>
          <a:ext cx="0" cy="0"/>
          <a:chOff x="0" y="0"/>
          <a:chExt cx="0" cy="0"/>
        </a:xfrm>
      </p:grpSpPr>
      <p:sp>
        <p:nvSpPr>
          <p:cNvPr id="58" name="Shape 58"/>
          <p:cNvSpPr/>
          <p:nvPr/>
        </p:nvSpPr>
        <p:spPr>
          <a:xfrm rot="-5400000">
            <a:off x="-100" y="878175"/>
            <a:ext cx="269100" cy="2694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59" name="Shape 59"/>
          <p:cNvSpPr/>
          <p:nvPr/>
        </p:nvSpPr>
        <p:spPr>
          <a:xfrm>
            <a:off x="6738386" y="-125"/>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60" name="Shape 60"/>
          <p:cNvSpPr/>
          <p:nvPr/>
        </p:nvSpPr>
        <p:spPr>
          <a:xfrm rot="10800000">
            <a:off x="6560772" y="0"/>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61" name="Shape 61"/>
          <p:cNvSpPr/>
          <p:nvPr/>
        </p:nvSpPr>
        <p:spPr>
          <a:xfrm>
            <a:off x="6476587" y="-125"/>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62" name="Shape 62"/>
          <p:cNvSpPr/>
          <p:nvPr/>
        </p:nvSpPr>
        <p:spPr>
          <a:xfrm rot="10800000">
            <a:off x="6231175" y="-125"/>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sp>
        <p:nvSpPr>
          <p:cNvPr id="63" name="Shape 63"/>
          <p:cNvSpPr/>
          <p:nvPr/>
        </p:nvSpPr>
        <p:spPr>
          <a:xfrm rot="10800000">
            <a:off x="7182000" y="0"/>
            <a:ext cx="1962000" cy="5143500"/>
          </a:xfrm>
          <a:prstGeom prst="rect">
            <a:avLst/>
          </a:prstGeom>
          <a:gradFill>
            <a:gsLst>
              <a:gs pos="0">
                <a:srgbClr val="364072"/>
              </a:gs>
              <a:gs pos="100000">
                <a:srgbClr val="0E0F18"/>
              </a:gs>
            </a:gsLst>
            <a:lin ang="5400012" scaled="0"/>
          </a:gradFill>
          <a:ln>
            <a:noFill/>
          </a:ln>
        </p:spPr>
        <p:txBody>
          <a:bodyPr lIns="91425" tIns="91425" rIns="91425" bIns="91425" anchor="ctr" anchorCtr="0">
            <a:noAutofit/>
          </a:bodyPr>
          <a:lstStyle/>
          <a:p>
            <a:pPr lvl="0">
              <a:spcBef>
                <a:spcPts val="0"/>
              </a:spcBef>
              <a:buNone/>
            </a:pPr>
            <a:endParaRPr/>
          </a:p>
        </p:txBody>
      </p:sp>
      <p:sp>
        <p:nvSpPr>
          <p:cNvPr id="64" name="Shape 64"/>
          <p:cNvSpPr txBox="1">
            <a:spLocks noGrp="1"/>
          </p:cNvSpPr>
          <p:nvPr>
            <p:ph type="title"/>
          </p:nvPr>
        </p:nvSpPr>
        <p:spPr>
          <a:xfrm>
            <a:off x="457200" y="563299"/>
            <a:ext cx="5301300" cy="7278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5" name="Shape 65"/>
          <p:cNvSpPr txBox="1">
            <a:spLocks noGrp="1"/>
          </p:cNvSpPr>
          <p:nvPr>
            <p:ph type="body" idx="1"/>
          </p:nvPr>
        </p:nvSpPr>
        <p:spPr>
          <a:xfrm>
            <a:off x="457200" y="1409500"/>
            <a:ext cx="1708800" cy="3362700"/>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a:endParaRPr/>
          </a:p>
        </p:txBody>
      </p:sp>
      <p:sp>
        <p:nvSpPr>
          <p:cNvPr id="66" name="Shape 66"/>
          <p:cNvSpPr txBox="1">
            <a:spLocks noGrp="1"/>
          </p:cNvSpPr>
          <p:nvPr>
            <p:ph type="body" idx="2"/>
          </p:nvPr>
        </p:nvSpPr>
        <p:spPr>
          <a:xfrm>
            <a:off x="2253487" y="1409500"/>
            <a:ext cx="1708800" cy="3362700"/>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a:endParaRPr/>
          </a:p>
        </p:txBody>
      </p:sp>
      <p:sp>
        <p:nvSpPr>
          <p:cNvPr id="67" name="Shape 67"/>
          <p:cNvSpPr txBox="1">
            <a:spLocks noGrp="1"/>
          </p:cNvSpPr>
          <p:nvPr>
            <p:ph type="body" idx="3"/>
          </p:nvPr>
        </p:nvSpPr>
        <p:spPr>
          <a:xfrm>
            <a:off x="4049774" y="1409500"/>
            <a:ext cx="1708800" cy="3362700"/>
          </a:xfrm>
          <a:prstGeom prst="rect">
            <a:avLst/>
          </a:prstGeom>
        </p:spPr>
        <p:txBody>
          <a:bodyPr lIns="91425" tIns="91425" rIns="91425" bIns="91425" anchor="t" anchorCtr="0"/>
          <a:lstStyle>
            <a:lvl1pPr lvl="0" rtl="0">
              <a:spcBef>
                <a:spcPts val="0"/>
              </a:spcBef>
              <a:buSzPct val="100000"/>
              <a:defRPr sz="1400"/>
            </a:lvl1pPr>
            <a:lvl2pPr lvl="1" rtl="0">
              <a:spcBef>
                <a:spcPts val="0"/>
              </a:spcBef>
              <a:buSzPct val="100000"/>
              <a:defRPr sz="1400"/>
            </a:lvl2pPr>
            <a:lvl3pPr lvl="2" rtl="0">
              <a:spcBef>
                <a:spcPts val="0"/>
              </a:spcBef>
              <a:buSzPct val="100000"/>
              <a:defRPr sz="1400"/>
            </a:lvl3pPr>
            <a:lvl4pPr lvl="3" rtl="0">
              <a:spcBef>
                <a:spcPts val="0"/>
              </a:spcBef>
              <a:buSzPct val="100000"/>
              <a:defRPr sz="1400"/>
            </a:lvl4pPr>
            <a:lvl5pPr lvl="4" rtl="0">
              <a:spcBef>
                <a:spcPts val="0"/>
              </a:spcBef>
              <a:buSzPct val="100000"/>
              <a:defRPr sz="1400"/>
            </a:lvl5pPr>
            <a:lvl6pPr lvl="5" rtl="0">
              <a:spcBef>
                <a:spcPts val="0"/>
              </a:spcBef>
              <a:buSzPct val="100000"/>
              <a:defRPr sz="1400"/>
            </a:lvl6pPr>
            <a:lvl7pPr lvl="6" rtl="0">
              <a:spcBef>
                <a:spcPts val="0"/>
              </a:spcBef>
              <a:buSzPct val="100000"/>
              <a:defRPr sz="1400"/>
            </a:lvl7pPr>
            <a:lvl8pPr lvl="7" rtl="0">
              <a:spcBef>
                <a:spcPts val="0"/>
              </a:spcBef>
              <a:buSzPct val="100000"/>
              <a:defRPr sz="1400"/>
            </a:lvl8pPr>
            <a:lvl9pPr lvl="8" rtl="0">
              <a:spcBef>
                <a:spcPts val="0"/>
              </a:spcBef>
              <a:buSzPct val="100000"/>
              <a:defRPr sz="1400"/>
            </a:lvl9pPr>
          </a:lstStyle>
          <a:p>
            <a:endParaRPr/>
          </a:p>
        </p:txBody>
      </p:sp>
      <p:sp>
        <p:nvSpPr>
          <p:cNvPr id="68" name="Shape 68"/>
          <p:cNvSpPr txBox="1">
            <a:spLocks noGrp="1"/>
          </p:cNvSpPr>
          <p:nvPr>
            <p:ph type="sldNum" idx="12"/>
          </p:nvPr>
        </p:nvSpPr>
        <p:spPr>
          <a:xfrm>
            <a:off x="56062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9"/>
        <p:cNvGrpSpPr/>
        <p:nvPr/>
      </p:nvGrpSpPr>
      <p:grpSpPr>
        <a:xfrm>
          <a:off x="0" y="0"/>
          <a:ext cx="0" cy="0"/>
          <a:chOff x="0" y="0"/>
          <a:chExt cx="0" cy="0"/>
        </a:xfrm>
      </p:grpSpPr>
      <p:sp>
        <p:nvSpPr>
          <p:cNvPr id="70" name="Shape 70"/>
          <p:cNvSpPr/>
          <p:nvPr/>
        </p:nvSpPr>
        <p:spPr>
          <a:xfrm rot="-5400000">
            <a:off x="-100" y="878175"/>
            <a:ext cx="269100" cy="2694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71" name="Shape 71"/>
          <p:cNvSpPr/>
          <p:nvPr/>
        </p:nvSpPr>
        <p:spPr>
          <a:xfrm>
            <a:off x="6738386" y="-125"/>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72" name="Shape 72"/>
          <p:cNvSpPr/>
          <p:nvPr/>
        </p:nvSpPr>
        <p:spPr>
          <a:xfrm rot="10800000">
            <a:off x="6560772" y="0"/>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73" name="Shape 73"/>
          <p:cNvSpPr/>
          <p:nvPr/>
        </p:nvSpPr>
        <p:spPr>
          <a:xfrm>
            <a:off x="6476587" y="-125"/>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74" name="Shape 74"/>
          <p:cNvSpPr/>
          <p:nvPr/>
        </p:nvSpPr>
        <p:spPr>
          <a:xfrm rot="10800000">
            <a:off x="6231175" y="-125"/>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sp>
        <p:nvSpPr>
          <p:cNvPr id="75" name="Shape 75"/>
          <p:cNvSpPr/>
          <p:nvPr/>
        </p:nvSpPr>
        <p:spPr>
          <a:xfrm rot="10800000">
            <a:off x="7182000" y="0"/>
            <a:ext cx="1962000" cy="5143500"/>
          </a:xfrm>
          <a:prstGeom prst="rect">
            <a:avLst/>
          </a:prstGeom>
          <a:gradFill>
            <a:gsLst>
              <a:gs pos="0">
                <a:srgbClr val="364072"/>
              </a:gs>
              <a:gs pos="100000">
                <a:srgbClr val="0E0F18"/>
              </a:gs>
            </a:gsLst>
            <a:lin ang="5400012" scaled="0"/>
          </a:gradFill>
          <a:ln>
            <a:noFill/>
          </a:ln>
        </p:spPr>
        <p:txBody>
          <a:bodyPr lIns="91425" tIns="91425" rIns="91425" bIns="91425" anchor="ctr" anchorCtr="0">
            <a:noAutofit/>
          </a:bodyPr>
          <a:lstStyle/>
          <a:p>
            <a:pPr lvl="0">
              <a:spcBef>
                <a:spcPts val="0"/>
              </a:spcBef>
              <a:buNone/>
            </a:pPr>
            <a:endParaRPr/>
          </a:p>
        </p:txBody>
      </p:sp>
      <p:sp>
        <p:nvSpPr>
          <p:cNvPr id="76" name="Shape 76"/>
          <p:cNvSpPr txBox="1">
            <a:spLocks noGrp="1"/>
          </p:cNvSpPr>
          <p:nvPr>
            <p:ph type="title"/>
          </p:nvPr>
        </p:nvSpPr>
        <p:spPr>
          <a:xfrm>
            <a:off x="457200" y="563299"/>
            <a:ext cx="5301300" cy="7278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77" name="Shape 77"/>
          <p:cNvSpPr txBox="1">
            <a:spLocks noGrp="1"/>
          </p:cNvSpPr>
          <p:nvPr>
            <p:ph type="sldNum" idx="12"/>
          </p:nvPr>
        </p:nvSpPr>
        <p:spPr>
          <a:xfrm>
            <a:off x="56062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Half image">
    <p:spTree>
      <p:nvGrpSpPr>
        <p:cNvPr id="1" name="Shape 78"/>
        <p:cNvGrpSpPr/>
        <p:nvPr/>
      </p:nvGrpSpPr>
      <p:grpSpPr>
        <a:xfrm>
          <a:off x="0" y="0"/>
          <a:ext cx="0" cy="0"/>
          <a:chOff x="0" y="0"/>
          <a:chExt cx="0" cy="0"/>
        </a:xfrm>
      </p:grpSpPr>
      <p:sp>
        <p:nvSpPr>
          <p:cNvPr id="79" name="Shape 79"/>
          <p:cNvSpPr/>
          <p:nvPr/>
        </p:nvSpPr>
        <p:spPr>
          <a:xfrm rot="10800000">
            <a:off x="4511857" y="-125"/>
            <a:ext cx="4632300" cy="5143500"/>
          </a:xfrm>
          <a:prstGeom prst="rect">
            <a:avLst/>
          </a:prstGeom>
          <a:gradFill>
            <a:gsLst>
              <a:gs pos="0">
                <a:srgbClr val="364072"/>
              </a:gs>
              <a:gs pos="100000">
                <a:srgbClr val="0E0F18"/>
              </a:gs>
            </a:gsLst>
            <a:lin ang="5400012" scaled="0"/>
          </a:gradFill>
          <a:ln>
            <a:noFill/>
          </a:ln>
        </p:spPr>
        <p:txBody>
          <a:bodyPr lIns="91425" tIns="91425" rIns="91425" bIns="91425" anchor="ctr" anchorCtr="0">
            <a:noAutofit/>
          </a:bodyPr>
          <a:lstStyle/>
          <a:p>
            <a:pPr lvl="0">
              <a:spcBef>
                <a:spcPts val="0"/>
              </a:spcBef>
              <a:buNone/>
            </a:pPr>
            <a:endParaRPr/>
          </a:p>
        </p:txBody>
      </p:sp>
      <p:grpSp>
        <p:nvGrpSpPr>
          <p:cNvPr id="80" name="Shape 80"/>
          <p:cNvGrpSpPr/>
          <p:nvPr/>
        </p:nvGrpSpPr>
        <p:grpSpPr>
          <a:xfrm rot="10800000" flipH="1">
            <a:off x="4095344" y="-125"/>
            <a:ext cx="953311" cy="5143625"/>
            <a:chOff x="1962000" y="-125"/>
            <a:chExt cx="953311" cy="5143625"/>
          </a:xfrm>
        </p:grpSpPr>
        <p:sp>
          <p:nvSpPr>
            <p:cNvPr id="81" name="Shape 81"/>
            <p:cNvSpPr/>
            <p:nvPr/>
          </p:nvSpPr>
          <p:spPr>
            <a:xfrm rot="10800000" flipH="1">
              <a:off x="2469211" y="0"/>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82" name="Shape 82"/>
            <p:cNvSpPr/>
            <p:nvPr/>
          </p:nvSpPr>
          <p:spPr>
            <a:xfrm flipH="1">
              <a:off x="2291597" y="-125"/>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83" name="Shape 83"/>
            <p:cNvSpPr/>
            <p:nvPr/>
          </p:nvSpPr>
          <p:spPr>
            <a:xfrm rot="10800000" flipH="1">
              <a:off x="2207412" y="0"/>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84" name="Shape 84"/>
            <p:cNvSpPr/>
            <p:nvPr/>
          </p:nvSpPr>
          <p:spPr>
            <a:xfrm flipH="1">
              <a:off x="1962000" y="0"/>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grpSp>
      <p:sp>
        <p:nvSpPr>
          <p:cNvPr id="85" name="Shape 85"/>
          <p:cNvSpPr/>
          <p:nvPr/>
        </p:nvSpPr>
        <p:spPr>
          <a:xfrm rot="-5400000">
            <a:off x="-100" y="878175"/>
            <a:ext cx="269100" cy="2694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86" name="Shape 86"/>
          <p:cNvSpPr txBox="1">
            <a:spLocks noGrp="1"/>
          </p:cNvSpPr>
          <p:nvPr>
            <p:ph type="title"/>
          </p:nvPr>
        </p:nvSpPr>
        <p:spPr>
          <a:xfrm>
            <a:off x="457200" y="751550"/>
            <a:ext cx="3142200" cy="7278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87" name="Shape 87"/>
          <p:cNvSpPr txBox="1">
            <a:spLocks noGrp="1"/>
          </p:cNvSpPr>
          <p:nvPr>
            <p:ph type="sldNum" idx="12"/>
          </p:nvPr>
        </p:nvSpPr>
        <p:spPr>
          <a:xfrm>
            <a:off x="844305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
        <p:nvSpPr>
          <p:cNvPr id="88" name="Shape 88"/>
          <p:cNvSpPr txBox="1">
            <a:spLocks noGrp="1"/>
          </p:cNvSpPr>
          <p:nvPr>
            <p:ph type="body" idx="1"/>
          </p:nvPr>
        </p:nvSpPr>
        <p:spPr>
          <a:xfrm>
            <a:off x="457200" y="1725426"/>
            <a:ext cx="3142200" cy="26502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363175" y="4253900"/>
            <a:ext cx="7239300" cy="519600"/>
          </a:xfrm>
          <a:prstGeom prst="rect">
            <a:avLst/>
          </a:prstGeom>
        </p:spPr>
        <p:txBody>
          <a:bodyPr lIns="91425" tIns="91425" rIns="91425" bIns="91425" anchor="t" anchorCtr="0"/>
          <a:lstStyle>
            <a:lvl1pPr lvl="0">
              <a:spcBef>
                <a:spcPts val="360"/>
              </a:spcBef>
              <a:buSzPct val="100000"/>
              <a:buNone/>
              <a:defRPr sz="1800"/>
            </a:lvl1pPr>
          </a:lstStyle>
          <a:p>
            <a:endParaRPr/>
          </a:p>
        </p:txBody>
      </p:sp>
      <p:sp>
        <p:nvSpPr>
          <p:cNvPr id="91" name="Shape 91"/>
          <p:cNvSpPr/>
          <p:nvPr/>
        </p:nvSpPr>
        <p:spPr>
          <a:xfrm>
            <a:off x="8697911" y="-125"/>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92" name="Shape 92"/>
          <p:cNvSpPr/>
          <p:nvPr/>
        </p:nvSpPr>
        <p:spPr>
          <a:xfrm rot="10800000">
            <a:off x="8520297" y="0"/>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93" name="Shape 93"/>
          <p:cNvSpPr/>
          <p:nvPr/>
        </p:nvSpPr>
        <p:spPr>
          <a:xfrm>
            <a:off x="8436112" y="-125"/>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94" name="Shape 94"/>
          <p:cNvSpPr/>
          <p:nvPr/>
        </p:nvSpPr>
        <p:spPr>
          <a:xfrm rot="10800000">
            <a:off x="8190700" y="-125"/>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sp>
        <p:nvSpPr>
          <p:cNvPr id="95" name="Shape 95"/>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6"/>
        <p:cNvGrpSpPr/>
        <p:nvPr/>
      </p:nvGrpSpPr>
      <p:grpSpPr>
        <a:xfrm>
          <a:off x="0" y="0"/>
          <a:ext cx="0" cy="0"/>
          <a:chOff x="0" y="0"/>
          <a:chExt cx="0" cy="0"/>
        </a:xfrm>
      </p:grpSpPr>
      <p:sp>
        <p:nvSpPr>
          <p:cNvPr id="97" name="Shape 97"/>
          <p:cNvSpPr/>
          <p:nvPr/>
        </p:nvSpPr>
        <p:spPr>
          <a:xfrm>
            <a:off x="8697911" y="-125"/>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98" name="Shape 98"/>
          <p:cNvSpPr/>
          <p:nvPr/>
        </p:nvSpPr>
        <p:spPr>
          <a:xfrm rot="10800000">
            <a:off x="8520297" y="0"/>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99" name="Shape 99"/>
          <p:cNvSpPr/>
          <p:nvPr/>
        </p:nvSpPr>
        <p:spPr>
          <a:xfrm>
            <a:off x="8436112" y="-125"/>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100" name="Shape 100"/>
          <p:cNvSpPr/>
          <p:nvPr/>
        </p:nvSpPr>
        <p:spPr>
          <a:xfrm rot="10800000">
            <a:off x="8190700" y="-125"/>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sp>
        <p:nvSpPr>
          <p:cNvPr id="101" name="Shape 101"/>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lank dark">
    <p:spTree>
      <p:nvGrpSpPr>
        <p:cNvPr id="1" name="Shape 102"/>
        <p:cNvGrpSpPr/>
        <p:nvPr/>
      </p:nvGrpSpPr>
      <p:grpSpPr>
        <a:xfrm>
          <a:off x="0" y="0"/>
          <a:ext cx="0" cy="0"/>
          <a:chOff x="0" y="0"/>
          <a:chExt cx="0" cy="0"/>
        </a:xfrm>
      </p:grpSpPr>
      <p:sp>
        <p:nvSpPr>
          <p:cNvPr id="103" name="Shape 103"/>
          <p:cNvSpPr/>
          <p:nvPr/>
        </p:nvSpPr>
        <p:spPr>
          <a:xfrm rot="10800000">
            <a:off x="-7161" y="0"/>
            <a:ext cx="9144000" cy="5143500"/>
          </a:xfrm>
          <a:prstGeom prst="rect">
            <a:avLst/>
          </a:prstGeom>
          <a:gradFill>
            <a:gsLst>
              <a:gs pos="0">
                <a:srgbClr val="364072"/>
              </a:gs>
              <a:gs pos="100000">
                <a:srgbClr val="0E0F18"/>
              </a:gs>
            </a:gsLst>
            <a:lin ang="5400012" scaled="0"/>
          </a:gradFill>
          <a:ln>
            <a:noFill/>
          </a:ln>
        </p:spPr>
        <p:txBody>
          <a:bodyPr lIns="91425" tIns="91425" rIns="91425" bIns="91425" anchor="ctr" anchorCtr="0">
            <a:noAutofit/>
          </a:bodyPr>
          <a:lstStyle/>
          <a:p>
            <a:pPr lvl="0">
              <a:spcBef>
                <a:spcPts val="0"/>
              </a:spcBef>
              <a:buNone/>
            </a:pPr>
            <a:endParaRPr/>
          </a:p>
        </p:txBody>
      </p:sp>
      <p:sp>
        <p:nvSpPr>
          <p:cNvPr id="104" name="Shape 104"/>
          <p:cNvSpPr/>
          <p:nvPr/>
        </p:nvSpPr>
        <p:spPr>
          <a:xfrm>
            <a:off x="8697911" y="-125"/>
            <a:ext cx="446100" cy="5143500"/>
          </a:xfrm>
          <a:prstGeom prst="rect">
            <a:avLst/>
          </a:prstGeom>
          <a:gradFill>
            <a:gsLst>
              <a:gs pos="0">
                <a:srgbClr val="3177EE"/>
              </a:gs>
              <a:gs pos="100000">
                <a:srgbClr val="113D8A"/>
              </a:gs>
            </a:gsLst>
            <a:lin ang="5400012" scaled="0"/>
          </a:gradFill>
          <a:ln>
            <a:noFill/>
          </a:ln>
        </p:spPr>
        <p:txBody>
          <a:bodyPr lIns="91425" tIns="91425" rIns="91425" bIns="91425" anchor="ctr" anchorCtr="0">
            <a:noAutofit/>
          </a:bodyPr>
          <a:lstStyle/>
          <a:p>
            <a:pPr lvl="0">
              <a:spcBef>
                <a:spcPts val="0"/>
              </a:spcBef>
              <a:buNone/>
            </a:pPr>
            <a:endParaRPr/>
          </a:p>
        </p:txBody>
      </p:sp>
      <p:sp>
        <p:nvSpPr>
          <p:cNvPr id="105" name="Shape 105"/>
          <p:cNvSpPr/>
          <p:nvPr/>
        </p:nvSpPr>
        <p:spPr>
          <a:xfrm rot="10800000">
            <a:off x="8520297" y="0"/>
            <a:ext cx="184200" cy="5143500"/>
          </a:xfrm>
          <a:prstGeom prst="rect">
            <a:avLst/>
          </a:prstGeom>
          <a:gradFill>
            <a:gsLst>
              <a:gs pos="0">
                <a:srgbClr val="75DDFF"/>
              </a:gs>
              <a:gs pos="100000">
                <a:srgbClr val="09B1E9"/>
              </a:gs>
            </a:gsLst>
            <a:lin ang="5400012" scaled="0"/>
          </a:gradFill>
          <a:ln>
            <a:noFill/>
          </a:ln>
        </p:spPr>
        <p:txBody>
          <a:bodyPr lIns="91425" tIns="91425" rIns="91425" bIns="91425" anchor="ctr" anchorCtr="0">
            <a:noAutofit/>
          </a:bodyPr>
          <a:lstStyle/>
          <a:p>
            <a:pPr lvl="0">
              <a:spcBef>
                <a:spcPts val="0"/>
              </a:spcBef>
              <a:buNone/>
            </a:pPr>
            <a:endParaRPr/>
          </a:p>
        </p:txBody>
      </p:sp>
      <p:sp>
        <p:nvSpPr>
          <p:cNvPr id="106" name="Shape 106"/>
          <p:cNvSpPr/>
          <p:nvPr/>
        </p:nvSpPr>
        <p:spPr>
          <a:xfrm>
            <a:off x="8436112" y="-125"/>
            <a:ext cx="90600" cy="5143500"/>
          </a:xfrm>
          <a:prstGeom prst="rect">
            <a:avLst/>
          </a:prstGeom>
          <a:gradFill>
            <a:gsLst>
              <a:gs pos="0">
                <a:srgbClr val="C6F18D"/>
              </a:gs>
              <a:gs pos="100000">
                <a:srgbClr val="8AD824"/>
              </a:gs>
            </a:gsLst>
            <a:lin ang="5400012" scaled="0"/>
          </a:gradFill>
          <a:ln>
            <a:noFill/>
          </a:ln>
        </p:spPr>
        <p:txBody>
          <a:bodyPr lIns="91425" tIns="91425" rIns="91425" bIns="91425" anchor="ctr" anchorCtr="0">
            <a:noAutofit/>
          </a:bodyPr>
          <a:lstStyle/>
          <a:p>
            <a:pPr lvl="0">
              <a:spcBef>
                <a:spcPts val="0"/>
              </a:spcBef>
              <a:buNone/>
            </a:pPr>
            <a:endParaRPr/>
          </a:p>
        </p:txBody>
      </p:sp>
      <p:sp>
        <p:nvSpPr>
          <p:cNvPr id="107" name="Shape 107"/>
          <p:cNvSpPr/>
          <p:nvPr/>
        </p:nvSpPr>
        <p:spPr>
          <a:xfrm rot="10800000">
            <a:off x="8190700" y="-125"/>
            <a:ext cx="247800" cy="5143500"/>
          </a:xfrm>
          <a:prstGeom prst="rect">
            <a:avLst/>
          </a:prstGeom>
          <a:gradFill>
            <a:gsLst>
              <a:gs pos="0">
                <a:srgbClr val="1077D2"/>
              </a:gs>
              <a:gs pos="100000">
                <a:srgbClr val="093153"/>
              </a:gs>
            </a:gsLst>
            <a:lin ang="5400012" scaled="0"/>
          </a:gradFill>
          <a:ln>
            <a:noFill/>
          </a:ln>
        </p:spPr>
        <p:txBody>
          <a:bodyPr lIns="91425" tIns="91425" rIns="91425" bIns="91425" anchor="ctr" anchorCtr="0">
            <a:noAutofit/>
          </a:bodyPr>
          <a:lstStyle/>
          <a:p>
            <a:pPr lvl="0">
              <a:spcBef>
                <a:spcPts val="0"/>
              </a:spcBef>
              <a:buNone/>
            </a:pPr>
            <a:endParaRPr/>
          </a:p>
        </p:txBody>
      </p:sp>
      <p:sp>
        <p:nvSpPr>
          <p:cNvPr id="108" name="Shape 108"/>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57200" y="563299"/>
            <a:ext cx="5301300" cy="727800"/>
          </a:xfrm>
          <a:prstGeom prst="rect">
            <a:avLst/>
          </a:prstGeom>
          <a:noFill/>
          <a:ln>
            <a:noFill/>
          </a:ln>
        </p:spPr>
        <p:txBody>
          <a:bodyPr lIns="91425" tIns="91425" rIns="91425" bIns="91425" anchor="b" anchorCtr="0"/>
          <a:lstStyle>
            <a:lvl1pPr lvl="0">
              <a:spcBef>
                <a:spcPts val="0"/>
              </a:spcBef>
              <a:buClr>
                <a:srgbClr val="162D5A"/>
              </a:buClr>
              <a:buSzPct val="100000"/>
              <a:buFont typeface="Droid Serif"/>
              <a:buNone/>
              <a:defRPr sz="2400" b="1">
                <a:solidFill>
                  <a:srgbClr val="162D5A"/>
                </a:solidFill>
                <a:latin typeface="Droid Serif"/>
                <a:ea typeface="Droid Serif"/>
                <a:cs typeface="Droid Serif"/>
                <a:sym typeface="Droid Serif"/>
              </a:defRPr>
            </a:lvl1pPr>
            <a:lvl2pPr lvl="1">
              <a:spcBef>
                <a:spcPts val="0"/>
              </a:spcBef>
              <a:buClr>
                <a:srgbClr val="162D5A"/>
              </a:buClr>
              <a:buSzPct val="100000"/>
              <a:buFont typeface="Droid Serif"/>
              <a:buNone/>
              <a:defRPr sz="2400" b="1">
                <a:solidFill>
                  <a:srgbClr val="162D5A"/>
                </a:solidFill>
                <a:latin typeface="Droid Serif"/>
                <a:ea typeface="Droid Serif"/>
                <a:cs typeface="Droid Serif"/>
                <a:sym typeface="Droid Serif"/>
              </a:defRPr>
            </a:lvl2pPr>
            <a:lvl3pPr lvl="2">
              <a:spcBef>
                <a:spcPts val="0"/>
              </a:spcBef>
              <a:buClr>
                <a:srgbClr val="162D5A"/>
              </a:buClr>
              <a:buSzPct val="100000"/>
              <a:buFont typeface="Droid Serif"/>
              <a:buNone/>
              <a:defRPr sz="2400" b="1">
                <a:solidFill>
                  <a:srgbClr val="162D5A"/>
                </a:solidFill>
                <a:latin typeface="Droid Serif"/>
                <a:ea typeface="Droid Serif"/>
                <a:cs typeface="Droid Serif"/>
                <a:sym typeface="Droid Serif"/>
              </a:defRPr>
            </a:lvl3pPr>
            <a:lvl4pPr lvl="3">
              <a:spcBef>
                <a:spcPts val="0"/>
              </a:spcBef>
              <a:buClr>
                <a:srgbClr val="162D5A"/>
              </a:buClr>
              <a:buSzPct val="100000"/>
              <a:buFont typeface="Droid Serif"/>
              <a:buNone/>
              <a:defRPr sz="2400" b="1">
                <a:solidFill>
                  <a:srgbClr val="162D5A"/>
                </a:solidFill>
                <a:latin typeface="Droid Serif"/>
                <a:ea typeface="Droid Serif"/>
                <a:cs typeface="Droid Serif"/>
                <a:sym typeface="Droid Serif"/>
              </a:defRPr>
            </a:lvl4pPr>
            <a:lvl5pPr lvl="4">
              <a:spcBef>
                <a:spcPts val="0"/>
              </a:spcBef>
              <a:buClr>
                <a:srgbClr val="162D5A"/>
              </a:buClr>
              <a:buSzPct val="100000"/>
              <a:buFont typeface="Droid Serif"/>
              <a:buNone/>
              <a:defRPr sz="2400" b="1">
                <a:solidFill>
                  <a:srgbClr val="162D5A"/>
                </a:solidFill>
                <a:latin typeface="Droid Serif"/>
                <a:ea typeface="Droid Serif"/>
                <a:cs typeface="Droid Serif"/>
                <a:sym typeface="Droid Serif"/>
              </a:defRPr>
            </a:lvl5pPr>
            <a:lvl6pPr lvl="5">
              <a:spcBef>
                <a:spcPts val="0"/>
              </a:spcBef>
              <a:buClr>
                <a:srgbClr val="162D5A"/>
              </a:buClr>
              <a:buSzPct val="100000"/>
              <a:buFont typeface="Droid Serif"/>
              <a:buNone/>
              <a:defRPr sz="2400" b="1">
                <a:solidFill>
                  <a:srgbClr val="162D5A"/>
                </a:solidFill>
                <a:latin typeface="Droid Serif"/>
                <a:ea typeface="Droid Serif"/>
                <a:cs typeface="Droid Serif"/>
                <a:sym typeface="Droid Serif"/>
              </a:defRPr>
            </a:lvl6pPr>
            <a:lvl7pPr lvl="6">
              <a:spcBef>
                <a:spcPts val="0"/>
              </a:spcBef>
              <a:buClr>
                <a:srgbClr val="162D5A"/>
              </a:buClr>
              <a:buSzPct val="100000"/>
              <a:buFont typeface="Droid Serif"/>
              <a:buNone/>
              <a:defRPr sz="2400" b="1">
                <a:solidFill>
                  <a:srgbClr val="162D5A"/>
                </a:solidFill>
                <a:latin typeface="Droid Serif"/>
                <a:ea typeface="Droid Serif"/>
                <a:cs typeface="Droid Serif"/>
                <a:sym typeface="Droid Serif"/>
              </a:defRPr>
            </a:lvl7pPr>
            <a:lvl8pPr lvl="7">
              <a:spcBef>
                <a:spcPts val="0"/>
              </a:spcBef>
              <a:buClr>
                <a:srgbClr val="162D5A"/>
              </a:buClr>
              <a:buSzPct val="100000"/>
              <a:buFont typeface="Droid Serif"/>
              <a:buNone/>
              <a:defRPr sz="2400" b="1">
                <a:solidFill>
                  <a:srgbClr val="162D5A"/>
                </a:solidFill>
                <a:latin typeface="Droid Serif"/>
                <a:ea typeface="Droid Serif"/>
                <a:cs typeface="Droid Serif"/>
                <a:sym typeface="Droid Serif"/>
              </a:defRPr>
            </a:lvl8pPr>
            <a:lvl9pPr lvl="8">
              <a:spcBef>
                <a:spcPts val="0"/>
              </a:spcBef>
              <a:buClr>
                <a:srgbClr val="162D5A"/>
              </a:buClr>
              <a:buSzPct val="100000"/>
              <a:buFont typeface="Droid Serif"/>
              <a:buNone/>
              <a:defRPr sz="2400" b="1">
                <a:solidFill>
                  <a:srgbClr val="162D5A"/>
                </a:solidFill>
                <a:latin typeface="Droid Serif"/>
                <a:ea typeface="Droid Serif"/>
                <a:cs typeface="Droid Serif"/>
                <a:sym typeface="Droid Serif"/>
              </a:defRPr>
            </a:lvl9pPr>
          </a:lstStyle>
          <a:p>
            <a:endParaRPr/>
          </a:p>
        </p:txBody>
      </p:sp>
      <p:sp>
        <p:nvSpPr>
          <p:cNvPr id="7" name="Shape 7"/>
          <p:cNvSpPr txBox="1">
            <a:spLocks noGrp="1"/>
          </p:cNvSpPr>
          <p:nvPr>
            <p:ph type="body" idx="1"/>
          </p:nvPr>
        </p:nvSpPr>
        <p:spPr>
          <a:xfrm>
            <a:off x="457200" y="1406944"/>
            <a:ext cx="5301300" cy="3161400"/>
          </a:xfrm>
          <a:prstGeom prst="rect">
            <a:avLst/>
          </a:prstGeom>
          <a:noFill/>
          <a:ln>
            <a:noFill/>
          </a:ln>
        </p:spPr>
        <p:txBody>
          <a:bodyPr lIns="91425" tIns="91425" rIns="91425" bIns="91425" anchor="t" anchorCtr="0"/>
          <a:lstStyle>
            <a:lvl1pPr lvl="0">
              <a:spcBef>
                <a:spcPts val="600"/>
              </a:spcBef>
              <a:buClr>
                <a:srgbClr val="33CCFF"/>
              </a:buClr>
              <a:buSzPct val="100000"/>
              <a:buFont typeface="Pontano Sans"/>
              <a:buChar char="➝"/>
              <a:defRPr sz="1800">
                <a:solidFill>
                  <a:srgbClr val="162D5A"/>
                </a:solidFill>
                <a:latin typeface="Pontano Sans"/>
                <a:ea typeface="Pontano Sans"/>
                <a:cs typeface="Pontano Sans"/>
                <a:sym typeface="Pontano Sans"/>
              </a:defRPr>
            </a:lvl1pPr>
            <a:lvl2pPr lvl="1">
              <a:spcBef>
                <a:spcPts val="480"/>
              </a:spcBef>
              <a:buClr>
                <a:srgbClr val="33CCFF"/>
              </a:buClr>
              <a:buSzPct val="100000"/>
              <a:buFont typeface="Pontano Sans"/>
              <a:buChar char="⇾"/>
              <a:defRPr sz="1800">
                <a:solidFill>
                  <a:srgbClr val="162D5A"/>
                </a:solidFill>
                <a:latin typeface="Pontano Sans"/>
                <a:ea typeface="Pontano Sans"/>
                <a:cs typeface="Pontano Sans"/>
                <a:sym typeface="Pontano Sans"/>
              </a:defRPr>
            </a:lvl2pPr>
            <a:lvl3pPr lvl="2">
              <a:spcBef>
                <a:spcPts val="480"/>
              </a:spcBef>
              <a:buClr>
                <a:srgbClr val="33CCFF"/>
              </a:buClr>
              <a:buSzPct val="100000"/>
              <a:buFont typeface="Pontano Sans"/>
              <a:buChar char="￫"/>
              <a:defRPr sz="1800">
                <a:solidFill>
                  <a:srgbClr val="162D5A"/>
                </a:solidFill>
                <a:latin typeface="Pontano Sans"/>
                <a:ea typeface="Pontano Sans"/>
                <a:cs typeface="Pontano Sans"/>
                <a:sym typeface="Pontano Sans"/>
              </a:defRPr>
            </a:lvl3pPr>
            <a:lvl4pPr lvl="3">
              <a:spcBef>
                <a:spcPts val="360"/>
              </a:spcBef>
              <a:buClr>
                <a:srgbClr val="33CCFF"/>
              </a:buClr>
              <a:buSzPct val="100000"/>
              <a:buFont typeface="Pontano Sans"/>
              <a:buChar char="￫"/>
              <a:defRPr sz="1800">
                <a:solidFill>
                  <a:srgbClr val="162D5A"/>
                </a:solidFill>
                <a:latin typeface="Pontano Sans"/>
                <a:ea typeface="Pontano Sans"/>
                <a:cs typeface="Pontano Sans"/>
                <a:sym typeface="Pontano Sans"/>
              </a:defRPr>
            </a:lvl4pPr>
            <a:lvl5pPr lvl="4">
              <a:spcBef>
                <a:spcPts val="360"/>
              </a:spcBef>
              <a:buClr>
                <a:srgbClr val="33CCFF"/>
              </a:buClr>
              <a:buSzPct val="100000"/>
              <a:buFont typeface="Pontano Sans"/>
              <a:buChar char="￫"/>
              <a:defRPr sz="1800">
                <a:solidFill>
                  <a:srgbClr val="162D5A"/>
                </a:solidFill>
                <a:latin typeface="Pontano Sans"/>
                <a:ea typeface="Pontano Sans"/>
                <a:cs typeface="Pontano Sans"/>
                <a:sym typeface="Pontano Sans"/>
              </a:defRPr>
            </a:lvl5pPr>
            <a:lvl6pPr lvl="5">
              <a:spcBef>
                <a:spcPts val="360"/>
              </a:spcBef>
              <a:buClr>
                <a:srgbClr val="33CCFF"/>
              </a:buClr>
              <a:buSzPct val="100000"/>
              <a:buFont typeface="Pontano Sans"/>
              <a:buChar char="￫"/>
              <a:defRPr sz="1800">
                <a:solidFill>
                  <a:srgbClr val="162D5A"/>
                </a:solidFill>
                <a:latin typeface="Pontano Sans"/>
                <a:ea typeface="Pontano Sans"/>
                <a:cs typeface="Pontano Sans"/>
                <a:sym typeface="Pontano Sans"/>
              </a:defRPr>
            </a:lvl6pPr>
            <a:lvl7pPr lvl="6">
              <a:spcBef>
                <a:spcPts val="360"/>
              </a:spcBef>
              <a:buClr>
                <a:srgbClr val="33CCFF"/>
              </a:buClr>
              <a:buSzPct val="100000"/>
              <a:buFont typeface="Pontano Sans"/>
              <a:buChar char="￫"/>
              <a:defRPr sz="1800">
                <a:solidFill>
                  <a:srgbClr val="162D5A"/>
                </a:solidFill>
                <a:latin typeface="Pontano Sans"/>
                <a:ea typeface="Pontano Sans"/>
                <a:cs typeface="Pontano Sans"/>
                <a:sym typeface="Pontano Sans"/>
              </a:defRPr>
            </a:lvl7pPr>
            <a:lvl8pPr lvl="7">
              <a:spcBef>
                <a:spcPts val="360"/>
              </a:spcBef>
              <a:buClr>
                <a:srgbClr val="33CCFF"/>
              </a:buClr>
              <a:buSzPct val="100000"/>
              <a:buFont typeface="Pontano Sans"/>
              <a:buChar char="￫"/>
              <a:defRPr sz="1800">
                <a:solidFill>
                  <a:srgbClr val="162D5A"/>
                </a:solidFill>
                <a:latin typeface="Pontano Sans"/>
                <a:ea typeface="Pontano Sans"/>
                <a:cs typeface="Pontano Sans"/>
                <a:sym typeface="Pontano Sans"/>
              </a:defRPr>
            </a:lvl8pPr>
            <a:lvl9pPr lvl="8">
              <a:spcBef>
                <a:spcPts val="360"/>
              </a:spcBef>
              <a:buClr>
                <a:srgbClr val="33CCFF"/>
              </a:buClr>
              <a:buSzPct val="100000"/>
              <a:buFont typeface="Pontano Sans"/>
              <a:buChar char="￫"/>
              <a:defRPr sz="1800">
                <a:solidFill>
                  <a:srgbClr val="162D5A"/>
                </a:solidFill>
                <a:latin typeface="Pontano Sans"/>
                <a:ea typeface="Pontano Sans"/>
                <a:cs typeface="Pontano Sans"/>
                <a:sym typeface="Pontano Sans"/>
              </a:defRPr>
            </a:lvl9pPr>
          </a:lstStyle>
          <a:p>
            <a:endParaRPr/>
          </a:p>
        </p:txBody>
      </p:sp>
      <p:sp>
        <p:nvSpPr>
          <p:cNvPr id="8" name="Shape 8"/>
          <p:cNvSpPr txBox="1">
            <a:spLocks noGrp="1"/>
          </p:cNvSpPr>
          <p:nvPr>
            <p:ph type="sldNum" idx="12"/>
          </p:nvPr>
        </p:nvSpPr>
        <p:spPr>
          <a:xfrm>
            <a:off x="5606283" y="4749850"/>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200">
                <a:solidFill>
                  <a:srgbClr val="33CCFF"/>
                </a:solidFill>
                <a:latin typeface="Pontano Sans"/>
                <a:ea typeface="Pontano Sans"/>
                <a:cs typeface="Pontano Sans"/>
                <a:sym typeface="Pontano Sans"/>
              </a:rPr>
              <a:t>‹#›</a:t>
            </a:fld>
            <a:endParaRPr lang="en" sz="1200">
              <a:solidFill>
                <a:srgbClr val="33CCFF"/>
              </a:solidFill>
              <a:latin typeface="Pontano Sans"/>
              <a:ea typeface="Pontano Sans"/>
              <a:cs typeface="Pontano Sans"/>
              <a:sym typeface="Pontano San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0.xml"/><Relationship Id="rId5" Type="http://schemas.openxmlformats.org/officeDocument/2006/relationships/image" Target="../media/image37.jpg"/><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0.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pic>
        <p:nvPicPr>
          <p:cNvPr id="113" name="Shape 113"/>
          <p:cNvPicPr preferRelativeResize="0"/>
          <p:nvPr/>
        </p:nvPicPr>
        <p:blipFill>
          <a:blip r:embed="rId4">
            <a:alphaModFix/>
          </a:blip>
          <a:stretch>
            <a:fillRect/>
          </a:stretch>
        </p:blipFill>
        <p:spPr>
          <a:xfrm>
            <a:off x="1764600" y="-25"/>
            <a:ext cx="2779714" cy="5143499"/>
          </a:xfrm>
          <a:prstGeom prst="rect">
            <a:avLst/>
          </a:prstGeom>
          <a:noFill/>
          <a:ln>
            <a:noFill/>
          </a:ln>
        </p:spPr>
      </p:pic>
      <p:sp>
        <p:nvSpPr>
          <p:cNvPr id="114" name="Shape 114"/>
          <p:cNvSpPr txBox="1">
            <a:spLocks noGrp="1"/>
          </p:cNvSpPr>
          <p:nvPr>
            <p:ph type="ctrTitle"/>
          </p:nvPr>
        </p:nvSpPr>
        <p:spPr>
          <a:xfrm>
            <a:off x="4213412" y="1991825"/>
            <a:ext cx="4930588" cy="1159800"/>
          </a:xfrm>
          <a:prstGeom prst="rect">
            <a:avLst/>
          </a:prstGeom>
        </p:spPr>
        <p:txBody>
          <a:bodyPr lIns="91425" tIns="91425" rIns="91425" bIns="91425" anchor="ctr" anchorCtr="0">
            <a:noAutofit/>
          </a:bodyPr>
          <a:lstStyle/>
          <a:p>
            <a:pPr lvl="0" algn="ctr" rtl="0">
              <a:lnSpc>
                <a:spcPct val="115000"/>
              </a:lnSpc>
              <a:spcBef>
                <a:spcPts val="0"/>
              </a:spcBef>
              <a:buClr>
                <a:schemeClr val="dk1"/>
              </a:buClr>
              <a:buSzPct val="39285"/>
              <a:buFont typeface="Arial"/>
              <a:buNone/>
            </a:pPr>
            <a:r>
              <a:rPr lang="en" sz="2800" dirty="0">
                <a:solidFill>
                  <a:srgbClr val="2E75B6"/>
                </a:solidFill>
                <a:latin typeface="Calibri"/>
                <a:ea typeface="Calibri"/>
                <a:cs typeface="Calibri"/>
                <a:sym typeface="Calibri"/>
              </a:rPr>
              <a:t>Development </a:t>
            </a:r>
            <a:r>
              <a:rPr lang="en" sz="2800" dirty="0" smtClean="0">
                <a:solidFill>
                  <a:srgbClr val="2E75B6"/>
                </a:solidFill>
                <a:latin typeface="Calibri"/>
                <a:ea typeface="Calibri"/>
                <a:cs typeface="Calibri"/>
                <a:sym typeface="Calibri"/>
              </a:rPr>
              <a:t>of</a:t>
            </a:r>
            <a:br>
              <a:rPr lang="en" sz="2800" dirty="0" smtClean="0">
                <a:solidFill>
                  <a:srgbClr val="2E75B6"/>
                </a:solidFill>
                <a:latin typeface="Calibri"/>
                <a:ea typeface="Calibri"/>
                <a:cs typeface="Calibri"/>
                <a:sym typeface="Calibri"/>
              </a:rPr>
            </a:br>
            <a:r>
              <a:rPr lang="en" sz="2800" dirty="0" smtClean="0">
                <a:solidFill>
                  <a:srgbClr val="2E75B6"/>
                </a:solidFill>
                <a:latin typeface="Calibri"/>
                <a:ea typeface="Calibri"/>
                <a:cs typeface="Calibri"/>
                <a:sym typeface="Calibri"/>
              </a:rPr>
              <a:t> </a:t>
            </a:r>
            <a:r>
              <a:rPr lang="en" sz="2800" dirty="0">
                <a:solidFill>
                  <a:srgbClr val="2E75B6"/>
                </a:solidFill>
                <a:latin typeface="Calibri"/>
                <a:ea typeface="Calibri"/>
                <a:cs typeface="Calibri"/>
                <a:sym typeface="Calibri"/>
              </a:rPr>
              <a:t>glass-ceramic glazes</a:t>
            </a:r>
          </a:p>
          <a:p>
            <a:pPr lvl="0" algn="ctr" rtl="0">
              <a:lnSpc>
                <a:spcPct val="115000"/>
              </a:lnSpc>
              <a:spcBef>
                <a:spcPts val="0"/>
              </a:spcBef>
              <a:buClr>
                <a:schemeClr val="dk1"/>
              </a:buClr>
              <a:buSzPct val="39285"/>
              <a:buFont typeface="Arial"/>
              <a:buNone/>
            </a:pPr>
            <a:r>
              <a:rPr lang="en" sz="2800" dirty="0">
                <a:solidFill>
                  <a:srgbClr val="2E75B6"/>
                </a:solidFill>
                <a:latin typeface="Calibri"/>
                <a:ea typeface="Calibri"/>
                <a:cs typeface="Calibri"/>
                <a:sym typeface="Calibri"/>
              </a:rPr>
              <a:t> formulated </a:t>
            </a:r>
            <a:r>
              <a:rPr lang="en" sz="2800" dirty="0" smtClean="0">
                <a:solidFill>
                  <a:srgbClr val="2E75B6"/>
                </a:solidFill>
                <a:latin typeface="Calibri"/>
                <a:ea typeface="Calibri"/>
                <a:cs typeface="Calibri"/>
                <a:sym typeface="Calibri"/>
              </a:rPr>
              <a:t>from</a:t>
            </a:r>
            <a:br>
              <a:rPr lang="en" sz="2800" dirty="0" smtClean="0">
                <a:solidFill>
                  <a:srgbClr val="2E75B6"/>
                </a:solidFill>
                <a:latin typeface="Calibri"/>
                <a:ea typeface="Calibri"/>
                <a:cs typeface="Calibri"/>
                <a:sym typeface="Calibri"/>
              </a:rPr>
            </a:br>
            <a:r>
              <a:rPr lang="en" sz="2800" dirty="0" smtClean="0">
                <a:solidFill>
                  <a:srgbClr val="2E75B6"/>
                </a:solidFill>
                <a:latin typeface="Calibri"/>
                <a:ea typeface="Calibri"/>
                <a:cs typeface="Calibri"/>
                <a:sym typeface="Calibri"/>
              </a:rPr>
              <a:t> </a:t>
            </a:r>
            <a:r>
              <a:rPr lang="en" sz="2800" dirty="0">
                <a:solidFill>
                  <a:srgbClr val="2E75B6"/>
                </a:solidFill>
                <a:latin typeface="Calibri"/>
                <a:ea typeface="Calibri"/>
                <a:cs typeface="Calibri"/>
                <a:sym typeface="Calibri"/>
              </a:rPr>
              <a:t>industrial residues</a:t>
            </a:r>
          </a:p>
          <a:p>
            <a:pPr lvl="0">
              <a:spcBef>
                <a:spcPts val="0"/>
              </a:spcBef>
              <a:buNone/>
            </a:pPr>
            <a:endParaRPr dirty="0"/>
          </a:p>
        </p:txBody>
      </p:sp>
      <p:sp>
        <p:nvSpPr>
          <p:cNvPr id="115" name="Shape 115"/>
          <p:cNvSpPr txBox="1"/>
          <p:nvPr/>
        </p:nvSpPr>
        <p:spPr>
          <a:xfrm>
            <a:off x="4807600" y="3422325"/>
            <a:ext cx="4158300" cy="454500"/>
          </a:xfrm>
          <a:prstGeom prst="rect">
            <a:avLst/>
          </a:prstGeom>
          <a:noFill/>
          <a:ln>
            <a:noFill/>
          </a:ln>
        </p:spPr>
        <p:txBody>
          <a:bodyPr lIns="91425" tIns="91425" rIns="91425" bIns="91425" anchor="t" anchorCtr="0">
            <a:noAutofit/>
          </a:bodyPr>
          <a:lstStyle/>
          <a:p>
            <a:pPr lvl="0" algn="ctr">
              <a:spcBef>
                <a:spcPts val="0"/>
              </a:spcBef>
              <a:buNone/>
            </a:pPr>
            <a:r>
              <a:rPr lang="en" sz="1000">
                <a:solidFill>
                  <a:srgbClr val="00FFFF"/>
                </a:solidFill>
              </a:rPr>
              <a:t>RESEARCH GROUP OF SOLID STATE CHEMISTRY</a:t>
            </a:r>
          </a:p>
          <a:p>
            <a:pPr lvl="0" algn="ctr" rtl="0">
              <a:spcBef>
                <a:spcPts val="0"/>
              </a:spcBef>
              <a:buNone/>
            </a:pPr>
            <a:r>
              <a:rPr lang="en" sz="1000">
                <a:solidFill>
                  <a:srgbClr val="00FFFF"/>
                </a:solidFill>
              </a:rPr>
              <a:t>DEPARTMENT OF INORGANIC AND ORGANIC CHEMISTRY</a:t>
            </a:r>
          </a:p>
          <a:p>
            <a:pPr lvl="0" algn="ctr" rtl="0">
              <a:spcBef>
                <a:spcPts val="0"/>
              </a:spcBef>
              <a:buNone/>
            </a:pPr>
            <a:r>
              <a:rPr lang="en" sz="1000">
                <a:solidFill>
                  <a:srgbClr val="00FFFF"/>
                </a:solidFill>
              </a:rPr>
              <a:t>Universitat Jaume I, Castellón de la Plana, SPAIN</a:t>
            </a:r>
          </a:p>
          <a:p>
            <a:pPr lvl="0" algn="ctr" rtl="0">
              <a:spcBef>
                <a:spcPts val="0"/>
              </a:spcBef>
              <a:buNone/>
            </a:pPr>
            <a:endParaRPr sz="1000">
              <a:solidFill>
                <a:srgbClr val="00FFFF"/>
              </a:solidFill>
            </a:endParaRPr>
          </a:p>
          <a:p>
            <a:pPr lvl="0" algn="ctr">
              <a:spcBef>
                <a:spcPts val="0"/>
              </a:spcBef>
              <a:buNone/>
            </a:pPr>
            <a:r>
              <a:rPr lang="en" sz="1000">
                <a:solidFill>
                  <a:srgbClr val="FF9900"/>
                </a:solidFill>
              </a:rPr>
              <a:t>ESTER BARRACHINA ALBERT</a:t>
            </a:r>
          </a:p>
        </p:txBody>
      </p:sp>
      <p:pic>
        <p:nvPicPr>
          <p:cNvPr id="116" name="Shape 116"/>
          <p:cNvPicPr preferRelativeResize="0"/>
          <p:nvPr/>
        </p:nvPicPr>
        <p:blipFill>
          <a:blip r:embed="rId5">
            <a:alphaModFix/>
          </a:blip>
          <a:stretch>
            <a:fillRect/>
          </a:stretch>
        </p:blipFill>
        <p:spPr>
          <a:xfrm>
            <a:off x="6360461" y="-25"/>
            <a:ext cx="2783541" cy="876300"/>
          </a:xfrm>
          <a:prstGeom prst="rect">
            <a:avLst/>
          </a:prstGeom>
          <a:noFill/>
          <a:ln>
            <a:noFill/>
          </a:ln>
        </p:spPr>
      </p:pic>
      <p:pic>
        <p:nvPicPr>
          <p:cNvPr id="117" name="Shape 117"/>
          <p:cNvPicPr preferRelativeResize="0"/>
          <p:nvPr/>
        </p:nvPicPr>
        <p:blipFill>
          <a:blip r:embed="rId6">
            <a:alphaModFix/>
          </a:blip>
          <a:stretch>
            <a:fillRect/>
          </a:stretch>
        </p:blipFill>
        <p:spPr>
          <a:xfrm>
            <a:off x="4544325" y="0"/>
            <a:ext cx="866775" cy="87630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457200" y="563299"/>
            <a:ext cx="5301300" cy="727800"/>
          </a:xfrm>
          <a:prstGeom prst="rect">
            <a:avLst/>
          </a:prstGeom>
        </p:spPr>
        <p:txBody>
          <a:bodyPr lIns="91425" tIns="91425" rIns="91425" bIns="91425" anchor="b" anchorCtr="0">
            <a:noAutofit/>
          </a:bodyPr>
          <a:lstStyle/>
          <a:p>
            <a:pPr lvl="0" rtl="0">
              <a:spcBef>
                <a:spcPts val="0"/>
              </a:spcBef>
              <a:buNone/>
            </a:pPr>
            <a:r>
              <a:rPr lang="en" dirty="0"/>
              <a:t>Index</a:t>
            </a:r>
          </a:p>
        </p:txBody>
      </p:sp>
      <p:sp>
        <p:nvSpPr>
          <p:cNvPr id="123" name="Shape 123"/>
          <p:cNvSpPr txBox="1">
            <a:spLocks noGrp="1"/>
          </p:cNvSpPr>
          <p:nvPr>
            <p:ph type="sldNum" idx="12"/>
          </p:nvPr>
        </p:nvSpPr>
        <p:spPr>
          <a:xfrm>
            <a:off x="56062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2</a:t>
            </a:fld>
            <a:endParaRPr lang="en"/>
          </a:p>
        </p:txBody>
      </p:sp>
      <p:sp>
        <p:nvSpPr>
          <p:cNvPr id="124" name="Shape 124"/>
          <p:cNvSpPr txBox="1">
            <a:spLocks noGrp="1"/>
          </p:cNvSpPr>
          <p:nvPr>
            <p:ph type="body" idx="1"/>
          </p:nvPr>
        </p:nvSpPr>
        <p:spPr>
          <a:xfrm>
            <a:off x="457200" y="1446225"/>
            <a:ext cx="5558700" cy="1916400"/>
          </a:xfrm>
          <a:prstGeom prst="rect">
            <a:avLst/>
          </a:prstGeom>
        </p:spPr>
        <p:txBody>
          <a:bodyPr lIns="91425" tIns="91425" rIns="91425" bIns="91425" anchor="t" anchorCtr="0">
            <a:noAutofit/>
          </a:bodyPr>
          <a:lstStyle/>
          <a:p>
            <a:pPr marL="152400" marR="0" lvl="0" rtl="0">
              <a:lnSpc>
                <a:spcPct val="150000"/>
              </a:lnSpc>
              <a:spcBef>
                <a:spcPts val="600"/>
              </a:spcBef>
              <a:spcAft>
                <a:spcPts val="0"/>
              </a:spcAft>
              <a:buSzPct val="100000"/>
              <a:buNone/>
            </a:pPr>
            <a:r>
              <a:rPr lang="en" sz="1200" b="1" dirty="0" smtClean="0"/>
              <a:t>1. </a:t>
            </a:r>
            <a:r>
              <a:rPr lang="en" sz="1200" b="1" dirty="0" smtClean="0"/>
              <a:t>INTRODUCTION: </a:t>
            </a:r>
            <a:r>
              <a:rPr lang="en" sz="1200" b="1" dirty="0"/>
              <a:t>SOCIO-ECONOMIC CONTEXT</a:t>
            </a:r>
          </a:p>
          <a:p>
            <a:pPr marR="0" lvl="0" rtl="0">
              <a:lnSpc>
                <a:spcPct val="150000"/>
              </a:lnSpc>
              <a:spcBef>
                <a:spcPts val="600"/>
              </a:spcBef>
              <a:spcAft>
                <a:spcPts val="0"/>
              </a:spcAft>
              <a:buNone/>
            </a:pPr>
            <a:endParaRPr sz="1200" b="1" dirty="0"/>
          </a:p>
          <a:p>
            <a:pPr marL="152400" lvl="0" rtl="0">
              <a:lnSpc>
                <a:spcPct val="150000"/>
              </a:lnSpc>
              <a:spcBef>
                <a:spcPts val="0"/>
              </a:spcBef>
              <a:buSzPct val="100000"/>
              <a:buNone/>
            </a:pPr>
            <a:r>
              <a:rPr lang="en" sz="1200" b="1" dirty="0" smtClean="0"/>
              <a:t>2. </a:t>
            </a:r>
            <a:r>
              <a:rPr lang="en" sz="1200" b="1" dirty="0" smtClean="0"/>
              <a:t>VITRIFICATION</a:t>
            </a:r>
            <a:r>
              <a:rPr lang="en" sz="1200" b="1" dirty="0" smtClean="0"/>
              <a:t> </a:t>
            </a:r>
            <a:r>
              <a:rPr lang="en" sz="1200" b="1" dirty="0"/>
              <a:t>OF </a:t>
            </a:r>
            <a:r>
              <a:rPr lang="en" sz="1200" b="1" dirty="0" smtClean="0"/>
              <a:t>INDUSTRIAL RESIDUES </a:t>
            </a:r>
            <a:endParaRPr lang="en" sz="1200" b="1" dirty="0"/>
          </a:p>
          <a:p>
            <a:pPr lvl="0" rtl="0">
              <a:lnSpc>
                <a:spcPct val="150000"/>
              </a:lnSpc>
              <a:spcBef>
                <a:spcPts val="0"/>
              </a:spcBef>
              <a:buNone/>
            </a:pPr>
            <a:endParaRPr sz="1200" b="1" dirty="0"/>
          </a:p>
          <a:p>
            <a:pPr marL="152400" lvl="0" rtl="0">
              <a:lnSpc>
                <a:spcPct val="150000"/>
              </a:lnSpc>
              <a:spcBef>
                <a:spcPts val="0"/>
              </a:spcBef>
              <a:buSzPct val="100000"/>
              <a:buNone/>
            </a:pPr>
            <a:r>
              <a:rPr lang="en" sz="1200" b="1" dirty="0" smtClean="0"/>
              <a:t>3. </a:t>
            </a:r>
            <a:r>
              <a:rPr lang="en" sz="1200" b="1" dirty="0" smtClean="0"/>
              <a:t>GLASS-CERAMIC </a:t>
            </a:r>
            <a:r>
              <a:rPr lang="en" sz="1200" b="1" dirty="0"/>
              <a:t>GLAZES  FROM INDUSTRIAL WASTES</a:t>
            </a:r>
          </a:p>
          <a:p>
            <a:pPr marL="152400" lvl="0" rtl="0">
              <a:lnSpc>
                <a:spcPct val="150000"/>
              </a:lnSpc>
              <a:spcBef>
                <a:spcPts val="0"/>
              </a:spcBef>
              <a:buSzPct val="100000"/>
              <a:buNone/>
            </a:pPr>
            <a:endParaRPr lang="en" sz="1200" b="1" dirty="0"/>
          </a:p>
          <a:p>
            <a:pPr marL="152400" lvl="0" rtl="0">
              <a:lnSpc>
                <a:spcPct val="150000"/>
              </a:lnSpc>
              <a:spcBef>
                <a:spcPts val="0"/>
              </a:spcBef>
              <a:buSzPct val="100000"/>
              <a:buNone/>
            </a:pPr>
            <a:r>
              <a:rPr lang="en" sz="1200" b="1" dirty="0" smtClean="0"/>
              <a:t>4. GLASS-CERAMIC </a:t>
            </a:r>
            <a:r>
              <a:rPr lang="en" sz="1200" b="1" dirty="0"/>
              <a:t>LAMINATE FROM INDUSTRIAL WASTES</a:t>
            </a:r>
          </a:p>
          <a:p>
            <a:pPr lvl="0" rtl="0">
              <a:lnSpc>
                <a:spcPct val="150000"/>
              </a:lnSpc>
              <a:spcBef>
                <a:spcPts val="0"/>
              </a:spcBef>
              <a:buNone/>
            </a:pPr>
            <a:endParaRPr sz="1200" b="1" dirty="0"/>
          </a:p>
          <a:p>
            <a:pPr marL="152400" lvl="0">
              <a:lnSpc>
                <a:spcPct val="150000"/>
              </a:lnSpc>
              <a:spcBef>
                <a:spcPts val="0"/>
              </a:spcBef>
              <a:buSzPct val="100000"/>
              <a:buNone/>
            </a:pPr>
            <a:r>
              <a:rPr lang="en" sz="1200" b="1" dirty="0" smtClean="0"/>
              <a:t>5. CONCLUSIONS</a:t>
            </a:r>
            <a:endParaRPr lang="en" sz="1200" b="1" dirty="0"/>
          </a:p>
        </p:txBody>
      </p:sp>
      <p:pic>
        <p:nvPicPr>
          <p:cNvPr id="125" name="Shape 125"/>
          <p:cNvPicPr preferRelativeResize="0"/>
          <p:nvPr/>
        </p:nvPicPr>
        <p:blipFill>
          <a:blip r:embed="rId3">
            <a:alphaModFix/>
          </a:blip>
          <a:stretch>
            <a:fillRect/>
          </a:stretch>
        </p:blipFill>
        <p:spPr>
          <a:xfrm>
            <a:off x="7429500" y="0"/>
            <a:ext cx="1714499" cy="5143499"/>
          </a:xfrm>
          <a:prstGeom prst="rect">
            <a:avLst/>
          </a:prstGeom>
          <a:noFill/>
          <a:ln>
            <a:noFill/>
          </a:ln>
        </p:spPr>
      </p:pic>
      <p:pic>
        <p:nvPicPr>
          <p:cNvPr id="126" name="Shape 126"/>
          <p:cNvPicPr preferRelativeResize="0"/>
          <p:nvPr/>
        </p:nvPicPr>
        <p:blipFill>
          <a:blip r:embed="rId4">
            <a:alphaModFix/>
          </a:blip>
          <a:stretch>
            <a:fillRect/>
          </a:stretch>
        </p:blipFill>
        <p:spPr>
          <a:xfrm>
            <a:off x="4844884" y="309575"/>
            <a:ext cx="761390" cy="727800"/>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Shape 131"/>
          <p:cNvSpPr txBox="1">
            <a:spLocks noGrp="1"/>
          </p:cNvSpPr>
          <p:nvPr>
            <p:ph type="ctrTitle"/>
          </p:nvPr>
        </p:nvSpPr>
        <p:spPr>
          <a:xfrm>
            <a:off x="3451475" y="2045250"/>
            <a:ext cx="5835000" cy="690900"/>
          </a:xfrm>
          <a:prstGeom prst="rect">
            <a:avLst/>
          </a:prstGeom>
        </p:spPr>
        <p:txBody>
          <a:bodyPr lIns="91425" tIns="91425" rIns="91425" bIns="91425" anchor="b" anchorCtr="0">
            <a:noAutofit/>
          </a:bodyPr>
          <a:lstStyle/>
          <a:p>
            <a:pPr lvl="0" rtl="0">
              <a:spcBef>
                <a:spcPts val="0"/>
              </a:spcBef>
              <a:buNone/>
            </a:pPr>
            <a:r>
              <a:rPr lang="en" dirty="0" smtClean="0"/>
              <a:t>Introduction:</a:t>
            </a:r>
            <a:r>
              <a:rPr lang="en" dirty="0" smtClean="0"/>
              <a:t/>
            </a:r>
            <a:br>
              <a:rPr lang="en" dirty="0" smtClean="0"/>
            </a:br>
            <a:r>
              <a:rPr lang="en" dirty="0" smtClean="0"/>
              <a:t>socio-economic </a:t>
            </a:r>
            <a:r>
              <a:rPr lang="en" dirty="0"/>
              <a:t>context</a:t>
            </a:r>
          </a:p>
        </p:txBody>
      </p:sp>
      <p:sp>
        <p:nvSpPr>
          <p:cNvPr id="132" name="Shape 132"/>
          <p:cNvSpPr/>
          <p:nvPr/>
        </p:nvSpPr>
        <p:spPr>
          <a:xfrm>
            <a:off x="709450" y="2151150"/>
            <a:ext cx="548299" cy="841199"/>
          </a:xfrm>
          <a:prstGeom prst="rect">
            <a:avLst/>
          </a:prstGeom>
        </p:spPr>
        <p:txBody>
          <a:bodyPr>
            <a:prstTxWarp prst="textPlain">
              <a:avLst/>
            </a:prstTxWarp>
          </a:bodyPr>
          <a:lstStyle/>
          <a:p>
            <a:pPr lvl="0" algn="ctr"/>
            <a:r>
              <a:rPr b="1" i="0">
                <a:ln>
                  <a:noFill/>
                </a:ln>
                <a:gradFill>
                  <a:gsLst>
                    <a:gs pos="0">
                      <a:srgbClr val="DB0000"/>
                    </a:gs>
                    <a:gs pos="100000">
                      <a:srgbClr val="540303"/>
                    </a:gs>
                  </a:gsLst>
                  <a:lin ang="5400012" scaled="0"/>
                </a:gradFill>
                <a:latin typeface="Droid Serif"/>
              </a:rPr>
              <a:t>1</a:t>
            </a:r>
          </a:p>
        </p:txBody>
      </p:sp>
      <p:sp>
        <p:nvSpPr>
          <p:cNvPr id="133" name="Shape 133"/>
          <p:cNvSpPr txBox="1">
            <a:spLocks noGrp="1"/>
          </p:cNvSpPr>
          <p:nvPr>
            <p:ph type="sldNum" idx="12"/>
          </p:nvPr>
        </p:nvSpPr>
        <p:spPr>
          <a:xfrm>
            <a:off x="85295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a:t>
            </a:fld>
            <a:endParaRPr lang="en"/>
          </a:p>
        </p:txBody>
      </p:sp>
      <p:pic>
        <p:nvPicPr>
          <p:cNvPr id="134" name="Shape 134"/>
          <p:cNvPicPr preferRelativeResize="0"/>
          <p:nvPr/>
        </p:nvPicPr>
        <p:blipFill>
          <a:blip r:embed="rId4">
            <a:alphaModFix/>
          </a:blip>
          <a:stretch>
            <a:fillRect/>
          </a:stretch>
        </p:blipFill>
        <p:spPr>
          <a:xfrm>
            <a:off x="8316884" y="95275"/>
            <a:ext cx="761390" cy="727800"/>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4</a:t>
            </a:fld>
            <a:endParaRPr lang="en"/>
          </a:p>
        </p:txBody>
      </p:sp>
      <p:pic>
        <p:nvPicPr>
          <p:cNvPr id="140" name="Shape 140"/>
          <p:cNvPicPr preferRelativeResize="0"/>
          <p:nvPr/>
        </p:nvPicPr>
        <p:blipFill>
          <a:blip r:embed="rId3">
            <a:alphaModFix/>
          </a:blip>
          <a:stretch>
            <a:fillRect/>
          </a:stretch>
        </p:blipFill>
        <p:spPr>
          <a:xfrm>
            <a:off x="524837" y="155275"/>
            <a:ext cx="1276124" cy="1219825"/>
          </a:xfrm>
          <a:prstGeom prst="rect">
            <a:avLst/>
          </a:prstGeom>
          <a:noFill/>
          <a:ln>
            <a:noFill/>
          </a:ln>
        </p:spPr>
      </p:pic>
      <p:pic>
        <p:nvPicPr>
          <p:cNvPr id="141" name="Shape 141"/>
          <p:cNvPicPr preferRelativeResize="0"/>
          <p:nvPr/>
        </p:nvPicPr>
        <p:blipFill>
          <a:blip r:embed="rId4">
            <a:alphaModFix/>
          </a:blip>
          <a:stretch>
            <a:fillRect/>
          </a:stretch>
        </p:blipFill>
        <p:spPr>
          <a:xfrm>
            <a:off x="3418689" y="2032300"/>
            <a:ext cx="4405974" cy="2717550"/>
          </a:xfrm>
          <a:prstGeom prst="rect">
            <a:avLst/>
          </a:prstGeom>
          <a:noFill/>
          <a:ln>
            <a:noFill/>
          </a:ln>
        </p:spPr>
      </p:pic>
      <p:sp>
        <p:nvSpPr>
          <p:cNvPr id="142" name="Shape 142"/>
          <p:cNvSpPr txBox="1">
            <a:spLocks noGrp="1"/>
          </p:cNvSpPr>
          <p:nvPr>
            <p:ph type="title" idx="4294967295"/>
          </p:nvPr>
        </p:nvSpPr>
        <p:spPr>
          <a:xfrm>
            <a:off x="3300737" y="258737"/>
            <a:ext cx="4641900" cy="727800"/>
          </a:xfrm>
          <a:prstGeom prst="rect">
            <a:avLst/>
          </a:prstGeom>
        </p:spPr>
        <p:txBody>
          <a:bodyPr lIns="91425" tIns="91425" rIns="91425" bIns="91425" anchor="b" anchorCtr="0">
            <a:noAutofit/>
          </a:bodyPr>
          <a:lstStyle/>
          <a:p>
            <a:pPr lvl="0" algn="l" rtl="0">
              <a:spcBef>
                <a:spcPts val="0"/>
              </a:spcBef>
              <a:buNone/>
            </a:pPr>
            <a:r>
              <a:rPr lang="en" sz="1800">
                <a:solidFill>
                  <a:srgbClr val="16A3E0"/>
                </a:solidFill>
              </a:rPr>
              <a:t>          </a:t>
            </a:r>
          </a:p>
          <a:p>
            <a:pPr lvl="0" rtl="0">
              <a:spcBef>
                <a:spcPts val="0"/>
              </a:spcBef>
              <a:buNone/>
            </a:pPr>
            <a:endParaRPr sz="1800">
              <a:solidFill>
                <a:srgbClr val="16A3E0"/>
              </a:solidFill>
            </a:endParaRPr>
          </a:p>
          <a:p>
            <a:pPr lvl="0" rtl="0">
              <a:spcBef>
                <a:spcPts val="0"/>
              </a:spcBef>
              <a:buNone/>
            </a:pPr>
            <a:endParaRPr sz="1800">
              <a:solidFill>
                <a:srgbClr val="16A3E0"/>
              </a:solidFill>
            </a:endParaRPr>
          </a:p>
          <a:p>
            <a:pPr lvl="0" algn="ctr" rtl="0">
              <a:spcBef>
                <a:spcPts val="0"/>
              </a:spcBef>
              <a:buNone/>
            </a:pPr>
            <a:r>
              <a:rPr lang="en" sz="1800">
                <a:solidFill>
                  <a:srgbClr val="16A3E0"/>
                </a:solidFill>
              </a:rPr>
              <a:t>Solid State Chemistry Research Group</a:t>
            </a:r>
          </a:p>
        </p:txBody>
      </p:sp>
      <p:sp>
        <p:nvSpPr>
          <p:cNvPr id="143" name="Shape 143"/>
          <p:cNvSpPr txBox="1"/>
          <p:nvPr/>
        </p:nvSpPr>
        <p:spPr>
          <a:xfrm>
            <a:off x="70100" y="1655025"/>
            <a:ext cx="3348600" cy="3000000"/>
          </a:xfrm>
          <a:prstGeom prst="rect">
            <a:avLst/>
          </a:prstGeom>
          <a:noFill/>
          <a:ln>
            <a:noFill/>
          </a:ln>
        </p:spPr>
        <p:txBody>
          <a:bodyPr lIns="91425" tIns="91425" rIns="91425" bIns="91425" anchor="ctr" anchorCtr="0">
            <a:noAutofit/>
          </a:bodyPr>
          <a:lstStyle/>
          <a:p>
            <a:pPr lvl="0" rtl="0">
              <a:lnSpc>
                <a:spcPct val="115000"/>
              </a:lnSpc>
              <a:spcBef>
                <a:spcPts val="0"/>
              </a:spcBef>
              <a:buNone/>
            </a:pPr>
            <a:r>
              <a:rPr lang="en" sz="1600" b="1">
                <a:solidFill>
                  <a:schemeClr val="dk1"/>
                </a:solidFill>
                <a:latin typeface="Calibri"/>
                <a:ea typeface="Calibri"/>
                <a:cs typeface="Calibri"/>
                <a:sym typeface="Calibri"/>
              </a:rPr>
              <a:t>Group leader</a:t>
            </a:r>
            <a:r>
              <a:rPr lang="en" sz="1600">
                <a:solidFill>
                  <a:schemeClr val="dk1"/>
                </a:solidFill>
                <a:latin typeface="Calibri"/>
                <a:ea typeface="Calibri"/>
                <a:cs typeface="Calibri"/>
                <a:sym typeface="Calibri"/>
              </a:rPr>
              <a:t>:  Full Professor Juan B. Carda Castelló</a:t>
            </a:r>
          </a:p>
          <a:p>
            <a:pPr lvl="0" rtl="0">
              <a:lnSpc>
                <a:spcPct val="115000"/>
              </a:lnSpc>
              <a:spcBef>
                <a:spcPts val="0"/>
              </a:spcBef>
              <a:buNone/>
            </a:pPr>
            <a:r>
              <a:rPr lang="en" sz="1600" b="1">
                <a:solidFill>
                  <a:schemeClr val="dk1"/>
                </a:solidFill>
                <a:latin typeface="Calibri"/>
                <a:ea typeface="Calibri"/>
                <a:cs typeface="Calibri"/>
                <a:sym typeface="Calibri"/>
              </a:rPr>
              <a:t>Professors</a:t>
            </a:r>
            <a:r>
              <a:rPr lang="en" sz="1600">
                <a:solidFill>
                  <a:schemeClr val="dk1"/>
                </a:solidFill>
                <a:latin typeface="Calibri"/>
                <a:ea typeface="Calibri"/>
                <a:cs typeface="Calibri"/>
                <a:sym typeface="Calibri"/>
              </a:rPr>
              <a:t>: Eloisa Cordoncillo Cordoncillo and Hector Beltrán Mir</a:t>
            </a:r>
          </a:p>
          <a:p>
            <a:pPr lvl="0" rtl="0">
              <a:lnSpc>
                <a:spcPct val="115000"/>
              </a:lnSpc>
              <a:spcBef>
                <a:spcPts val="0"/>
              </a:spcBef>
              <a:buNone/>
            </a:pPr>
            <a:r>
              <a:rPr lang="en" sz="1600" b="1">
                <a:solidFill>
                  <a:schemeClr val="dk1"/>
                </a:solidFill>
                <a:latin typeface="Calibri"/>
                <a:ea typeface="Calibri"/>
                <a:cs typeface="Calibri"/>
                <a:sym typeface="Calibri"/>
              </a:rPr>
              <a:t>4 Experienced researchers </a:t>
            </a:r>
            <a:r>
              <a:rPr lang="en" sz="1600">
                <a:solidFill>
                  <a:schemeClr val="dk1"/>
                </a:solidFill>
                <a:latin typeface="Calibri"/>
                <a:ea typeface="Calibri"/>
                <a:cs typeface="Calibri"/>
                <a:sym typeface="Calibri"/>
              </a:rPr>
              <a:t>(PhD)</a:t>
            </a:r>
          </a:p>
          <a:p>
            <a:pPr lvl="0" rtl="0">
              <a:lnSpc>
                <a:spcPct val="115000"/>
              </a:lnSpc>
              <a:spcBef>
                <a:spcPts val="0"/>
              </a:spcBef>
              <a:buNone/>
            </a:pPr>
            <a:r>
              <a:rPr lang="en" sz="1600" b="1">
                <a:solidFill>
                  <a:schemeClr val="dk1"/>
                </a:solidFill>
                <a:latin typeface="Calibri"/>
                <a:ea typeface="Calibri"/>
                <a:cs typeface="Calibri"/>
                <a:sym typeface="Calibri"/>
              </a:rPr>
              <a:t>5 PhD students</a:t>
            </a:r>
          </a:p>
        </p:txBody>
      </p:sp>
      <p:pic>
        <p:nvPicPr>
          <p:cNvPr id="144" name="Shape 144"/>
          <p:cNvPicPr preferRelativeResize="0"/>
          <p:nvPr/>
        </p:nvPicPr>
        <p:blipFill rotWithShape="1">
          <a:blip r:embed="rId5">
            <a:alphaModFix/>
          </a:blip>
          <a:srcRect l="33622" t="59357" r="19220"/>
          <a:stretch/>
        </p:blipFill>
        <p:spPr>
          <a:xfrm>
            <a:off x="4850537" y="1049675"/>
            <a:ext cx="1446250" cy="832299"/>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idx="4294967295"/>
          </p:nvPr>
        </p:nvSpPr>
        <p:spPr>
          <a:xfrm>
            <a:off x="832200" y="2148325"/>
            <a:ext cx="3927000" cy="727800"/>
          </a:xfrm>
          <a:prstGeom prst="rect">
            <a:avLst/>
          </a:prstGeom>
        </p:spPr>
        <p:txBody>
          <a:bodyPr lIns="91425" tIns="91425" rIns="91425" bIns="91425" anchor="b" anchorCtr="0">
            <a:noAutofit/>
          </a:bodyPr>
          <a:lstStyle/>
          <a:p>
            <a:pPr lvl="0" algn="l" rtl="0">
              <a:spcBef>
                <a:spcPts val="0"/>
              </a:spcBef>
              <a:buNone/>
            </a:pPr>
            <a:r>
              <a:rPr lang="en" sz="1800">
                <a:solidFill>
                  <a:srgbClr val="16A3E0"/>
                </a:solidFill>
              </a:rPr>
              <a:t>          </a:t>
            </a:r>
          </a:p>
          <a:p>
            <a:pPr lvl="0" rtl="0">
              <a:spcBef>
                <a:spcPts val="0"/>
              </a:spcBef>
              <a:buNone/>
            </a:pPr>
            <a:endParaRPr sz="1800">
              <a:solidFill>
                <a:srgbClr val="16A3E0"/>
              </a:solidFill>
            </a:endParaRPr>
          </a:p>
          <a:p>
            <a:pPr lvl="0" rtl="0">
              <a:spcBef>
                <a:spcPts val="0"/>
              </a:spcBef>
              <a:buNone/>
            </a:pPr>
            <a:endParaRPr sz="1800">
              <a:solidFill>
                <a:srgbClr val="16A3E0"/>
              </a:solidFill>
            </a:endParaRPr>
          </a:p>
          <a:p>
            <a:pPr lvl="0" algn="ctr" rtl="0">
              <a:spcBef>
                <a:spcPts val="0"/>
              </a:spcBef>
              <a:buNone/>
            </a:pPr>
            <a:r>
              <a:rPr lang="en" sz="1800">
                <a:solidFill>
                  <a:srgbClr val="16A3E0"/>
                </a:solidFill>
              </a:rPr>
              <a:t>Industrial sector of Castellón:</a:t>
            </a:r>
          </a:p>
          <a:p>
            <a:pPr lvl="0" algn="ctr" rtl="0">
              <a:spcBef>
                <a:spcPts val="0"/>
              </a:spcBef>
              <a:buNone/>
            </a:pPr>
            <a:r>
              <a:rPr lang="en" sz="1800">
                <a:solidFill>
                  <a:srgbClr val="16A3E0"/>
                </a:solidFill>
              </a:rPr>
              <a:t>CERAMIC TILE INDUSTRY</a:t>
            </a:r>
          </a:p>
        </p:txBody>
      </p:sp>
      <p:pic>
        <p:nvPicPr>
          <p:cNvPr id="150" name="Shape 150" descr="UJI PANORAMICA.png"/>
          <p:cNvPicPr preferRelativeResize="0"/>
          <p:nvPr/>
        </p:nvPicPr>
        <p:blipFill rotWithShape="1">
          <a:blip r:embed="rId3">
            <a:alphaModFix/>
          </a:blip>
          <a:srcRect l="26431" r="26427"/>
          <a:stretch/>
        </p:blipFill>
        <p:spPr>
          <a:xfrm>
            <a:off x="5888700" y="0"/>
            <a:ext cx="3255299" cy="5143499"/>
          </a:xfrm>
          <a:prstGeom prst="rect">
            <a:avLst/>
          </a:prstGeom>
          <a:noFill/>
          <a:ln>
            <a:noFill/>
          </a:ln>
        </p:spPr>
      </p:pic>
      <p:sp>
        <p:nvSpPr>
          <p:cNvPr id="151" name="Shape 151"/>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5</a:t>
            </a:fld>
            <a:endParaRPr lang="en"/>
          </a:p>
        </p:txBody>
      </p:sp>
      <p:sp>
        <p:nvSpPr>
          <p:cNvPr id="152" name="Shape 152"/>
          <p:cNvSpPr/>
          <p:nvPr/>
        </p:nvSpPr>
        <p:spPr>
          <a:xfrm>
            <a:off x="3933950" y="1524625"/>
            <a:ext cx="374400" cy="623700"/>
          </a:xfrm>
          <a:prstGeom prst="upDownArrow">
            <a:avLst>
              <a:gd name="adj1" fmla="val 50000"/>
              <a:gd name="adj2" fmla="val 50000"/>
            </a:avLst>
          </a:prstGeom>
          <a:solidFill>
            <a:srgbClr val="33CCF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153" name="Shape 153"/>
          <p:cNvPicPr preferRelativeResize="0"/>
          <p:nvPr/>
        </p:nvPicPr>
        <p:blipFill>
          <a:blip r:embed="rId4">
            <a:alphaModFix/>
          </a:blip>
          <a:stretch>
            <a:fillRect/>
          </a:stretch>
        </p:blipFill>
        <p:spPr>
          <a:xfrm>
            <a:off x="1194773" y="2999560"/>
            <a:ext cx="3436125" cy="1890239"/>
          </a:xfrm>
          <a:prstGeom prst="rect">
            <a:avLst/>
          </a:prstGeom>
          <a:noFill/>
          <a:ln>
            <a:noFill/>
          </a:ln>
        </p:spPr>
      </p:pic>
      <p:pic>
        <p:nvPicPr>
          <p:cNvPr id="154" name="Shape 154"/>
          <p:cNvPicPr preferRelativeResize="0"/>
          <p:nvPr/>
        </p:nvPicPr>
        <p:blipFill>
          <a:blip r:embed="rId5">
            <a:alphaModFix/>
          </a:blip>
          <a:stretch>
            <a:fillRect/>
          </a:stretch>
        </p:blipFill>
        <p:spPr>
          <a:xfrm>
            <a:off x="3483087" y="214775"/>
            <a:ext cx="1276124" cy="1219825"/>
          </a:xfrm>
          <a:prstGeom prst="rect">
            <a:avLst/>
          </a:prstGeom>
          <a:noFill/>
          <a:ln>
            <a:noFill/>
          </a:ln>
        </p:spPr>
      </p:pic>
      <p:pic>
        <p:nvPicPr>
          <p:cNvPr id="155" name="Shape 155"/>
          <p:cNvPicPr preferRelativeResize="0"/>
          <p:nvPr/>
        </p:nvPicPr>
        <p:blipFill>
          <a:blip r:embed="rId6">
            <a:alphaModFix/>
          </a:blip>
          <a:stretch>
            <a:fillRect/>
          </a:stretch>
        </p:blipFill>
        <p:spPr>
          <a:xfrm>
            <a:off x="105300" y="214774"/>
            <a:ext cx="3436124" cy="192552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720800" y="545550"/>
            <a:ext cx="5756100" cy="912900"/>
          </a:xfrm>
          <a:prstGeom prst="rect">
            <a:avLst/>
          </a:prstGeom>
        </p:spPr>
        <p:txBody>
          <a:bodyPr lIns="91425" tIns="91425" rIns="91425" bIns="91425" anchor="t" anchorCtr="0">
            <a:noAutofit/>
          </a:bodyPr>
          <a:lstStyle/>
          <a:p>
            <a:pPr lvl="0">
              <a:spcBef>
                <a:spcPts val="0"/>
              </a:spcBef>
              <a:buNone/>
            </a:pPr>
            <a:r>
              <a:rPr lang="en"/>
              <a:t>Spanish Ceramic cluster data </a:t>
            </a:r>
          </a:p>
          <a:p>
            <a:pPr lvl="0" rtl="0">
              <a:lnSpc>
                <a:spcPct val="115000"/>
              </a:lnSpc>
              <a:spcBef>
                <a:spcPts val="0"/>
              </a:spcBef>
              <a:buClr>
                <a:schemeClr val="dk1"/>
              </a:buClr>
              <a:buSzPct val="61111"/>
              <a:buFont typeface="Arial"/>
              <a:buNone/>
            </a:pPr>
            <a:r>
              <a:rPr lang="en" sz="1800" b="1" i="0">
                <a:solidFill>
                  <a:schemeClr val="dk1"/>
                </a:solidFill>
                <a:latin typeface="Calibri"/>
                <a:ea typeface="Calibri"/>
                <a:cs typeface="Calibri"/>
                <a:sym typeface="Calibri"/>
              </a:rPr>
              <a:t>Employment</a:t>
            </a:r>
            <a:r>
              <a:rPr lang="en" sz="1800" i="0">
                <a:solidFill>
                  <a:schemeClr val="dk1"/>
                </a:solidFill>
                <a:latin typeface="Calibri"/>
                <a:ea typeface="Calibri"/>
                <a:cs typeface="Calibri"/>
                <a:sym typeface="Calibri"/>
              </a:rPr>
              <a:t>: 14,550 direct jobs</a:t>
            </a:r>
          </a:p>
          <a:p>
            <a:pPr lvl="0" rtl="0">
              <a:lnSpc>
                <a:spcPct val="115000"/>
              </a:lnSpc>
              <a:spcBef>
                <a:spcPts val="0"/>
              </a:spcBef>
              <a:buClr>
                <a:schemeClr val="dk1"/>
              </a:buClr>
              <a:buSzPct val="61111"/>
              <a:buFont typeface="Arial"/>
              <a:buNone/>
            </a:pPr>
            <a:endParaRPr sz="1800" i="0">
              <a:solidFill>
                <a:schemeClr val="dk1"/>
              </a:solidFill>
              <a:latin typeface="Calibri"/>
              <a:ea typeface="Calibri"/>
              <a:cs typeface="Calibri"/>
              <a:sym typeface="Calibri"/>
            </a:endParaRPr>
          </a:p>
          <a:p>
            <a:pPr lvl="0">
              <a:spcBef>
                <a:spcPts val="0"/>
              </a:spcBef>
              <a:buNone/>
            </a:pPr>
            <a:endParaRPr/>
          </a:p>
        </p:txBody>
      </p:sp>
      <p:sp>
        <p:nvSpPr>
          <p:cNvPr id="161" name="Shape 161"/>
          <p:cNvSpPr txBox="1">
            <a:spLocks noGrp="1"/>
          </p:cNvSpPr>
          <p:nvPr>
            <p:ph type="sldNum" idx="12"/>
          </p:nvPr>
        </p:nvSpPr>
        <p:spPr>
          <a:xfrm>
            <a:off x="56062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6</a:t>
            </a:fld>
            <a:endParaRPr lang="en"/>
          </a:p>
        </p:txBody>
      </p:sp>
      <p:pic>
        <p:nvPicPr>
          <p:cNvPr id="162" name="Shape 162" descr="buildings2.jpg"/>
          <p:cNvPicPr preferRelativeResize="0"/>
          <p:nvPr/>
        </p:nvPicPr>
        <p:blipFill rotWithShape="1">
          <a:blip r:embed="rId3">
            <a:alphaModFix/>
          </a:blip>
          <a:srcRect l="71384" r="7018"/>
          <a:stretch/>
        </p:blipFill>
        <p:spPr>
          <a:xfrm>
            <a:off x="7169199" y="0"/>
            <a:ext cx="1974800" cy="5143500"/>
          </a:xfrm>
          <a:prstGeom prst="rect">
            <a:avLst/>
          </a:prstGeom>
          <a:noFill/>
          <a:ln>
            <a:noFill/>
          </a:ln>
        </p:spPr>
      </p:pic>
      <p:pic>
        <p:nvPicPr>
          <p:cNvPr id="163" name="Shape 163"/>
          <p:cNvPicPr preferRelativeResize="0"/>
          <p:nvPr/>
        </p:nvPicPr>
        <p:blipFill>
          <a:blip r:embed="rId4">
            <a:alphaModFix/>
          </a:blip>
          <a:stretch>
            <a:fillRect/>
          </a:stretch>
        </p:blipFill>
        <p:spPr>
          <a:xfrm>
            <a:off x="7429500" y="0"/>
            <a:ext cx="1714499" cy="5143499"/>
          </a:xfrm>
          <a:prstGeom prst="rect">
            <a:avLst/>
          </a:prstGeom>
          <a:noFill/>
          <a:ln>
            <a:noFill/>
          </a:ln>
        </p:spPr>
      </p:pic>
      <p:pic>
        <p:nvPicPr>
          <p:cNvPr id="164" name="Shape 164"/>
          <p:cNvPicPr preferRelativeResize="0"/>
          <p:nvPr/>
        </p:nvPicPr>
        <p:blipFill>
          <a:blip r:embed="rId5">
            <a:alphaModFix/>
          </a:blip>
          <a:stretch>
            <a:fillRect/>
          </a:stretch>
        </p:blipFill>
        <p:spPr>
          <a:xfrm>
            <a:off x="490625" y="1738700"/>
            <a:ext cx="5301484" cy="3074233"/>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ctrTitle" idx="4294967295"/>
          </p:nvPr>
        </p:nvSpPr>
        <p:spPr>
          <a:xfrm>
            <a:off x="485500" y="215925"/>
            <a:ext cx="7629000" cy="894900"/>
          </a:xfrm>
          <a:prstGeom prst="rect">
            <a:avLst/>
          </a:prstGeom>
        </p:spPr>
        <p:txBody>
          <a:bodyPr lIns="91425" tIns="91425" rIns="91425" bIns="91425" anchor="b" anchorCtr="0">
            <a:noAutofit/>
          </a:bodyPr>
          <a:lstStyle/>
          <a:p>
            <a:pPr lvl="0" algn="ctr" rtl="0">
              <a:spcBef>
                <a:spcPts val="0"/>
              </a:spcBef>
              <a:buNone/>
            </a:pPr>
            <a:r>
              <a:rPr lang="en" sz="3000">
                <a:solidFill>
                  <a:srgbClr val="0000FF"/>
                </a:solidFill>
              </a:rPr>
              <a:t>New challenges for the ceramic tiles</a:t>
            </a:r>
          </a:p>
        </p:txBody>
      </p:sp>
      <p:sp>
        <p:nvSpPr>
          <p:cNvPr id="179" name="Shape 179"/>
          <p:cNvSpPr txBox="1">
            <a:spLocks noGrp="1"/>
          </p:cNvSpPr>
          <p:nvPr>
            <p:ph type="subTitle" idx="4294967295"/>
          </p:nvPr>
        </p:nvSpPr>
        <p:spPr>
          <a:xfrm>
            <a:off x="324975" y="1030625"/>
            <a:ext cx="7629000" cy="463200"/>
          </a:xfrm>
          <a:prstGeom prst="rect">
            <a:avLst/>
          </a:prstGeom>
        </p:spPr>
        <p:txBody>
          <a:bodyPr lIns="91425" tIns="91425" rIns="91425" bIns="91425" anchor="t" anchorCtr="0">
            <a:noAutofit/>
          </a:bodyPr>
          <a:lstStyle/>
          <a:p>
            <a:pPr marL="457200" lvl="0" indent="-317500" algn="l" rtl="0">
              <a:lnSpc>
                <a:spcPct val="150000"/>
              </a:lnSpc>
              <a:spcBef>
                <a:spcPts val="0"/>
              </a:spcBef>
              <a:buSzPct val="100000"/>
            </a:pPr>
            <a:r>
              <a:rPr lang="en" sz="1400" dirty="0"/>
              <a:t>New sintering processes: PVD decoration, laser firing</a:t>
            </a:r>
          </a:p>
          <a:p>
            <a:pPr marL="457200" lvl="0" indent="-317500" algn="l" rtl="0">
              <a:lnSpc>
                <a:spcPct val="150000"/>
              </a:lnSpc>
              <a:spcBef>
                <a:spcPts val="0"/>
              </a:spcBef>
              <a:buSzPct val="100000"/>
            </a:pPr>
            <a:r>
              <a:rPr lang="en" sz="1400" dirty="0"/>
              <a:t>New large-format laminated porcelain covered by a thin film PV solar cell to BIPV</a:t>
            </a:r>
          </a:p>
          <a:p>
            <a:pPr marL="457200" lvl="0" indent="-317500" algn="l" rtl="0">
              <a:lnSpc>
                <a:spcPct val="150000"/>
              </a:lnSpc>
              <a:spcBef>
                <a:spcPts val="0"/>
              </a:spcBef>
              <a:buSzPct val="100000"/>
            </a:pPr>
            <a:r>
              <a:rPr lang="en" sz="1400" dirty="0"/>
              <a:t>Development of new pigments suitable for ink-jet decoration on ceramic tiles</a:t>
            </a:r>
          </a:p>
          <a:p>
            <a:pPr marL="457200" lvl="0" indent="-317500" algn="l" rtl="0">
              <a:lnSpc>
                <a:spcPct val="150000"/>
              </a:lnSpc>
              <a:spcBef>
                <a:spcPts val="0"/>
              </a:spcBef>
              <a:buSzPct val="100000"/>
            </a:pPr>
            <a:r>
              <a:rPr lang="en" sz="1400" b="1" dirty="0"/>
              <a:t>Development of new functionalities of the ceramic tiles by means of the glaze: anti-slip tiles, bactericidal tiles,  anti-fogging and self-cleaning </a:t>
            </a:r>
            <a:r>
              <a:rPr lang="en" sz="1400" b="1" dirty="0" smtClean="0"/>
              <a:t>tiles</a:t>
            </a:r>
            <a:endParaRPr lang="en" sz="1400" dirty="0"/>
          </a:p>
          <a:p>
            <a:pPr marL="457200" lvl="0" indent="-317500" algn="l" rtl="0">
              <a:lnSpc>
                <a:spcPct val="150000"/>
              </a:lnSpc>
              <a:spcBef>
                <a:spcPts val="0"/>
              </a:spcBef>
              <a:buSzPct val="100000"/>
            </a:pPr>
            <a:r>
              <a:rPr lang="en" sz="1400" b="1" dirty="0"/>
              <a:t>Residues revalorization to substitute a huge part of raw materials</a:t>
            </a:r>
          </a:p>
          <a:p>
            <a:pPr lvl="0" algn="l" rtl="0">
              <a:lnSpc>
                <a:spcPct val="150000"/>
              </a:lnSpc>
              <a:spcBef>
                <a:spcPts val="0"/>
              </a:spcBef>
              <a:buNone/>
            </a:pPr>
            <a:endParaRPr sz="1400" dirty="0"/>
          </a:p>
        </p:txBody>
      </p:sp>
      <p:sp>
        <p:nvSpPr>
          <p:cNvPr id="180" name="Shape 180"/>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7</a:t>
            </a:fld>
            <a:endParaRPr lang="en"/>
          </a:p>
        </p:txBody>
      </p:sp>
      <p:pic>
        <p:nvPicPr>
          <p:cNvPr id="181" name="Shape 181"/>
          <p:cNvPicPr preferRelativeResize="0"/>
          <p:nvPr/>
        </p:nvPicPr>
        <p:blipFill>
          <a:blip r:embed="rId3">
            <a:alphaModFix/>
          </a:blip>
          <a:stretch>
            <a:fillRect/>
          </a:stretch>
        </p:blipFill>
        <p:spPr>
          <a:xfrm>
            <a:off x="944575" y="3437607"/>
            <a:ext cx="6229350" cy="1590675"/>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476250" y="263250"/>
            <a:ext cx="5301300" cy="727800"/>
          </a:xfrm>
          <a:prstGeom prst="rect">
            <a:avLst/>
          </a:prstGeom>
        </p:spPr>
        <p:txBody>
          <a:bodyPr lIns="91425" tIns="91425" rIns="91425" bIns="91425" anchor="b" anchorCtr="0">
            <a:noAutofit/>
          </a:bodyPr>
          <a:lstStyle/>
          <a:p>
            <a:pPr lvl="0">
              <a:spcBef>
                <a:spcPts val="0"/>
              </a:spcBef>
              <a:buNone/>
            </a:pPr>
            <a:r>
              <a:rPr lang="en" dirty="0"/>
              <a:t>Ceramic tile industry</a:t>
            </a:r>
          </a:p>
        </p:txBody>
      </p:sp>
      <p:sp>
        <p:nvSpPr>
          <p:cNvPr id="170" name="Shape 170"/>
          <p:cNvSpPr txBox="1">
            <a:spLocks noGrp="1"/>
          </p:cNvSpPr>
          <p:nvPr>
            <p:ph type="body" idx="1"/>
          </p:nvPr>
        </p:nvSpPr>
        <p:spPr>
          <a:xfrm>
            <a:off x="0" y="829125"/>
            <a:ext cx="6362699" cy="3161400"/>
          </a:xfrm>
          <a:prstGeom prst="rect">
            <a:avLst/>
          </a:prstGeom>
        </p:spPr>
        <p:txBody>
          <a:bodyPr lIns="91425" tIns="91425" rIns="91425" bIns="91425" anchor="t" anchorCtr="0">
            <a:noAutofit/>
          </a:bodyPr>
          <a:lstStyle/>
          <a:p>
            <a:pPr lvl="0" algn="ctr" rtl="0">
              <a:lnSpc>
                <a:spcPct val="115000"/>
              </a:lnSpc>
              <a:spcBef>
                <a:spcPts val="0"/>
              </a:spcBef>
              <a:buNone/>
            </a:pPr>
            <a:endParaRPr sz="1400" dirty="0"/>
          </a:p>
          <a:p>
            <a:pPr marL="457200" lvl="0" indent="-323850" rtl="0">
              <a:lnSpc>
                <a:spcPct val="115000"/>
              </a:lnSpc>
              <a:spcBef>
                <a:spcPts val="0"/>
              </a:spcBef>
              <a:buSzPct val="100000"/>
            </a:pPr>
            <a:r>
              <a:rPr lang="en" sz="1400" dirty="0"/>
              <a:t>Spanish ceramic industry  is  totally automated→ </a:t>
            </a:r>
            <a:r>
              <a:rPr lang="en" sz="1400" b="1" dirty="0"/>
              <a:t>TECHNOLOGY 4.0</a:t>
            </a:r>
          </a:p>
          <a:p>
            <a:pPr lvl="0" rtl="0">
              <a:lnSpc>
                <a:spcPct val="115000"/>
              </a:lnSpc>
              <a:spcBef>
                <a:spcPts val="0"/>
              </a:spcBef>
              <a:buNone/>
            </a:pPr>
            <a:endParaRPr lang="ca-ES" sz="1400" dirty="0" smtClean="0"/>
          </a:p>
          <a:p>
            <a:pPr lvl="0" rtl="0">
              <a:lnSpc>
                <a:spcPct val="115000"/>
              </a:lnSpc>
              <a:spcBef>
                <a:spcPts val="0"/>
              </a:spcBef>
              <a:buNone/>
            </a:pPr>
            <a:endParaRPr sz="1400" dirty="0"/>
          </a:p>
          <a:p>
            <a:pPr marL="457200" lvl="0" indent="-323850" rtl="0">
              <a:lnSpc>
                <a:spcPct val="115000"/>
              </a:lnSpc>
              <a:spcBef>
                <a:spcPts val="0"/>
              </a:spcBef>
              <a:buSzPct val="100000"/>
            </a:pPr>
            <a:r>
              <a:rPr lang="en" sz="1400" dirty="0"/>
              <a:t>Spanish ceramic </a:t>
            </a:r>
            <a:r>
              <a:rPr lang="en" sz="1400" dirty="0" smtClean="0"/>
              <a:t>sector </a:t>
            </a:r>
            <a:r>
              <a:rPr lang="en" sz="1400" dirty="0"/>
              <a:t>is leader in decoration with the </a:t>
            </a:r>
            <a:r>
              <a:rPr lang="en" sz="1400" b="1" dirty="0"/>
              <a:t>DIGITAL PRINTING </a:t>
            </a:r>
            <a:r>
              <a:rPr lang="en" sz="1400" dirty="0"/>
              <a:t>on ceramic </a:t>
            </a:r>
            <a:r>
              <a:rPr lang="en" sz="1400" dirty="0" smtClean="0"/>
              <a:t>tiles</a:t>
            </a:r>
          </a:p>
          <a:p>
            <a:pPr marL="133350" lvl="0" rtl="0">
              <a:lnSpc>
                <a:spcPct val="115000"/>
              </a:lnSpc>
              <a:spcBef>
                <a:spcPts val="0"/>
              </a:spcBef>
              <a:buSzPct val="100000"/>
              <a:buNone/>
            </a:pPr>
            <a:endParaRPr lang="en" sz="1400" dirty="0" smtClean="0"/>
          </a:p>
          <a:p>
            <a:pPr marL="457200" lvl="0" indent="-323850">
              <a:lnSpc>
                <a:spcPct val="115000"/>
              </a:lnSpc>
            </a:pPr>
            <a:r>
              <a:rPr lang="en" sz="1400" dirty="0" smtClean="0"/>
              <a:t>To be  more competitive and to improve the increasing trend in exports:</a:t>
            </a:r>
          </a:p>
          <a:p>
            <a:pPr marL="133350" lvl="0">
              <a:lnSpc>
                <a:spcPct val="115000"/>
              </a:lnSpc>
              <a:buNone/>
            </a:pPr>
            <a:endParaRPr lang="en" sz="1400" b="1" dirty="0"/>
          </a:p>
          <a:p>
            <a:pPr marL="133350" lvl="0">
              <a:lnSpc>
                <a:spcPct val="115000"/>
              </a:lnSpc>
              <a:buNone/>
            </a:pPr>
            <a:r>
              <a:rPr lang="en" sz="1400" b="1" dirty="0" smtClean="0"/>
              <a:t>The </a:t>
            </a:r>
            <a:r>
              <a:rPr lang="en" sz="1400" b="1" dirty="0"/>
              <a:t>challenge proposed </a:t>
            </a:r>
            <a:r>
              <a:rPr lang="en" sz="1400" b="1" dirty="0" smtClean="0"/>
              <a:t>by </a:t>
            </a:r>
            <a:r>
              <a:rPr lang="en" sz="1400" b="1" dirty="0"/>
              <a:t>Europe: CIRCULAR </a:t>
            </a:r>
            <a:r>
              <a:rPr lang="en" sz="1400" b="1" dirty="0" smtClean="0"/>
              <a:t>ECONOMY</a:t>
            </a:r>
            <a:r>
              <a:rPr lang="en" sz="1400" b="1" dirty="0" smtClean="0"/>
              <a:t>: </a:t>
            </a:r>
            <a:r>
              <a:rPr lang="en-US" sz="1400" b="1" dirty="0"/>
              <a:t>it aims to redefine products and services to design waste out, while </a:t>
            </a:r>
            <a:r>
              <a:rPr lang="en-US" sz="1400" b="1" dirty="0" err="1"/>
              <a:t>minimising</a:t>
            </a:r>
            <a:r>
              <a:rPr lang="en-US" sz="1400" b="1" dirty="0"/>
              <a:t> negative impacts. </a:t>
            </a:r>
          </a:p>
          <a:p>
            <a:pPr lvl="0" rtl="0">
              <a:lnSpc>
                <a:spcPct val="115000"/>
              </a:lnSpc>
              <a:spcBef>
                <a:spcPts val="0"/>
              </a:spcBef>
              <a:buNone/>
            </a:pPr>
            <a:endParaRPr lang="en" sz="1400" b="1" dirty="0"/>
          </a:p>
          <a:p>
            <a:pPr lvl="0" rtl="0">
              <a:lnSpc>
                <a:spcPct val="115000"/>
              </a:lnSpc>
              <a:spcBef>
                <a:spcPts val="0"/>
              </a:spcBef>
              <a:buNone/>
            </a:pPr>
            <a:endParaRPr sz="1400" dirty="0"/>
          </a:p>
          <a:p>
            <a:pPr lvl="0" rtl="0">
              <a:lnSpc>
                <a:spcPct val="115000"/>
              </a:lnSpc>
              <a:spcBef>
                <a:spcPts val="0"/>
              </a:spcBef>
              <a:buNone/>
            </a:pPr>
            <a:endParaRPr sz="1400" dirty="0"/>
          </a:p>
          <a:p>
            <a:pPr lvl="0">
              <a:lnSpc>
                <a:spcPct val="115000"/>
              </a:lnSpc>
              <a:spcBef>
                <a:spcPts val="0"/>
              </a:spcBef>
              <a:buNone/>
            </a:pPr>
            <a:endParaRPr sz="1400" dirty="0"/>
          </a:p>
        </p:txBody>
      </p:sp>
      <p:sp>
        <p:nvSpPr>
          <p:cNvPr id="171" name="Shape 171"/>
          <p:cNvSpPr txBox="1">
            <a:spLocks noGrp="1"/>
          </p:cNvSpPr>
          <p:nvPr>
            <p:ph type="sldNum" idx="12"/>
          </p:nvPr>
        </p:nvSpPr>
        <p:spPr>
          <a:xfrm>
            <a:off x="5606283"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8</a:t>
            </a:fld>
            <a:endParaRPr lang="en"/>
          </a:p>
        </p:txBody>
      </p:sp>
      <p:pic>
        <p:nvPicPr>
          <p:cNvPr id="172" name="Shape 172" descr="Imatge cascada.png"/>
          <p:cNvPicPr preferRelativeResize="0"/>
          <p:nvPr/>
        </p:nvPicPr>
        <p:blipFill rotWithShape="1">
          <a:blip r:embed="rId3">
            <a:alphaModFix/>
          </a:blip>
          <a:srcRect l="38641" r="38641"/>
          <a:stretch/>
        </p:blipFill>
        <p:spPr>
          <a:xfrm>
            <a:off x="7169199" y="0"/>
            <a:ext cx="1974798" cy="5143500"/>
          </a:xfrm>
          <a:prstGeom prst="rect">
            <a:avLst/>
          </a:prstGeom>
          <a:noFill/>
          <a:ln>
            <a:noFill/>
          </a:ln>
        </p:spPr>
      </p:pic>
      <p:sp>
        <p:nvSpPr>
          <p:cNvPr id="173" name="Shape 173"/>
          <p:cNvSpPr txBox="1"/>
          <p:nvPr/>
        </p:nvSpPr>
        <p:spPr>
          <a:xfrm>
            <a:off x="7325900" y="4399000"/>
            <a:ext cx="1586400" cy="727800"/>
          </a:xfrm>
          <a:prstGeom prst="rect">
            <a:avLst/>
          </a:prstGeom>
          <a:noFill/>
          <a:ln>
            <a:noFill/>
          </a:ln>
        </p:spPr>
        <p:txBody>
          <a:bodyPr lIns="91425" tIns="91425" rIns="91425" bIns="91425" anchor="t" anchorCtr="0">
            <a:noAutofit/>
          </a:bodyPr>
          <a:lstStyle/>
          <a:p>
            <a:pPr lvl="0" algn="ctr">
              <a:spcBef>
                <a:spcPts val="0"/>
              </a:spcBef>
              <a:buNone/>
            </a:pPr>
            <a:r>
              <a:rPr lang="en" b="1">
                <a:solidFill>
                  <a:srgbClr val="FF0000"/>
                </a:solidFill>
                <a:highlight>
                  <a:srgbClr val="EFEFEF"/>
                </a:highlight>
              </a:rPr>
              <a:t>Example of ceramic tile decoration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5"/>
        <p:cNvGrpSpPr/>
        <p:nvPr/>
      </p:nvGrpSpPr>
      <p:grpSpPr>
        <a:xfrm>
          <a:off x="0" y="0"/>
          <a:ext cx="0" cy="0"/>
          <a:chOff x="0" y="0"/>
          <a:chExt cx="0" cy="0"/>
        </a:xfrm>
      </p:grpSpPr>
      <p:sp>
        <p:nvSpPr>
          <p:cNvPr id="186" name="Shape 186"/>
          <p:cNvSpPr txBox="1">
            <a:spLocks noGrp="1"/>
          </p:cNvSpPr>
          <p:nvPr>
            <p:ph type="ctrTitle"/>
          </p:nvPr>
        </p:nvSpPr>
        <p:spPr>
          <a:xfrm>
            <a:off x="2613850" y="2774875"/>
            <a:ext cx="6835800" cy="690900"/>
          </a:xfrm>
          <a:prstGeom prst="rect">
            <a:avLst/>
          </a:prstGeom>
        </p:spPr>
        <p:txBody>
          <a:bodyPr lIns="91425" tIns="91425" rIns="91425" bIns="91425" anchor="b" anchorCtr="0">
            <a:noAutofit/>
          </a:bodyPr>
          <a:lstStyle/>
          <a:p>
            <a:pPr lvl="0" algn="ctr" rtl="0">
              <a:lnSpc>
                <a:spcPct val="150000"/>
              </a:lnSpc>
              <a:spcBef>
                <a:spcPts val="0"/>
              </a:spcBef>
              <a:buNone/>
            </a:pPr>
            <a:r>
              <a:rPr lang="en" sz="2800" dirty="0" smtClean="0"/>
              <a:t>Vitrification</a:t>
            </a:r>
            <a:endParaRPr lang="en" sz="2600" dirty="0"/>
          </a:p>
          <a:p>
            <a:pPr lvl="0" algn="ctr">
              <a:lnSpc>
                <a:spcPct val="150000"/>
              </a:lnSpc>
              <a:spcBef>
                <a:spcPts val="0"/>
              </a:spcBef>
              <a:buNone/>
            </a:pPr>
            <a:r>
              <a:rPr lang="en" sz="2600" dirty="0"/>
              <a:t> of industrial residues </a:t>
            </a:r>
          </a:p>
          <a:p>
            <a:pPr lvl="0" algn="ctr" rtl="0">
              <a:spcBef>
                <a:spcPts val="0"/>
              </a:spcBef>
              <a:buNone/>
            </a:pPr>
            <a:endParaRPr sz="2600" dirty="0"/>
          </a:p>
        </p:txBody>
      </p:sp>
      <p:sp>
        <p:nvSpPr>
          <p:cNvPr id="187" name="Shape 187"/>
          <p:cNvSpPr/>
          <p:nvPr/>
        </p:nvSpPr>
        <p:spPr>
          <a:xfrm>
            <a:off x="709450" y="2151150"/>
            <a:ext cx="560015" cy="848229"/>
          </a:xfrm>
          <a:prstGeom prst="rect">
            <a:avLst/>
          </a:prstGeom>
        </p:spPr>
        <p:txBody>
          <a:bodyPr>
            <a:prstTxWarp prst="textPlain">
              <a:avLst/>
            </a:prstTxWarp>
          </a:bodyPr>
          <a:lstStyle/>
          <a:p>
            <a:pPr lvl="0" algn="ctr"/>
            <a:r>
              <a:rPr b="1" i="0">
                <a:ln>
                  <a:noFill/>
                </a:ln>
                <a:gradFill>
                  <a:gsLst>
                    <a:gs pos="0">
                      <a:srgbClr val="DB0000"/>
                    </a:gs>
                    <a:gs pos="100000">
                      <a:srgbClr val="540303"/>
                    </a:gs>
                  </a:gsLst>
                  <a:lin ang="5400012" scaled="0"/>
                </a:gradFill>
                <a:latin typeface="Droid Serif"/>
              </a:rPr>
              <a:t>2</a:t>
            </a:r>
          </a:p>
        </p:txBody>
      </p:sp>
      <p:sp>
        <p:nvSpPr>
          <p:cNvPr id="188" name="Shape 188"/>
          <p:cNvSpPr txBox="1">
            <a:spLocks noGrp="1"/>
          </p:cNvSpPr>
          <p:nvPr>
            <p:ph type="sldNum" idx="12"/>
          </p:nvPr>
        </p:nvSpPr>
        <p:spPr>
          <a:xfrm>
            <a:off x="85295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9</a:t>
            </a:fld>
            <a:endParaRPr lang="en"/>
          </a:p>
        </p:txBody>
      </p:sp>
      <p:pic>
        <p:nvPicPr>
          <p:cNvPr id="189" name="Shape 189"/>
          <p:cNvPicPr preferRelativeResize="0"/>
          <p:nvPr/>
        </p:nvPicPr>
        <p:blipFill>
          <a:blip r:embed="rId4">
            <a:alphaModFix/>
          </a:blip>
          <a:stretch>
            <a:fillRect/>
          </a:stretch>
        </p:blipFill>
        <p:spPr>
          <a:xfrm>
            <a:off x="8316884" y="95275"/>
            <a:ext cx="761390" cy="7278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ctrTitle" idx="4294967295"/>
          </p:nvPr>
        </p:nvSpPr>
        <p:spPr>
          <a:xfrm>
            <a:off x="276275" y="165650"/>
            <a:ext cx="7210800" cy="1159800"/>
          </a:xfrm>
          <a:prstGeom prst="rect">
            <a:avLst/>
          </a:prstGeom>
        </p:spPr>
        <p:txBody>
          <a:bodyPr lIns="91425" tIns="91425" rIns="91425" bIns="91425" anchor="b" anchorCtr="0">
            <a:noAutofit/>
          </a:bodyPr>
          <a:lstStyle/>
          <a:p>
            <a:pPr lvl="0" rtl="0">
              <a:spcBef>
                <a:spcPts val="0"/>
              </a:spcBef>
              <a:buNone/>
            </a:pPr>
            <a:r>
              <a:rPr lang="en" dirty="0" smtClean="0">
                <a:solidFill>
                  <a:srgbClr val="0000FF"/>
                </a:solidFill>
              </a:rPr>
              <a:t>2</a:t>
            </a:r>
            <a:r>
              <a:rPr lang="en" dirty="0" smtClean="0">
                <a:solidFill>
                  <a:srgbClr val="0000FF"/>
                </a:solidFill>
              </a:rPr>
              <a:t>. Vitrification </a:t>
            </a:r>
            <a:r>
              <a:rPr lang="en" dirty="0">
                <a:solidFill>
                  <a:srgbClr val="0000FF"/>
                </a:solidFill>
              </a:rPr>
              <a:t>of  </a:t>
            </a:r>
            <a:r>
              <a:rPr lang="en" dirty="0" smtClean="0">
                <a:solidFill>
                  <a:srgbClr val="0000FF"/>
                </a:solidFill>
              </a:rPr>
              <a:t>residues: alternative method to treat industrial residues</a:t>
            </a:r>
            <a:endParaRPr lang="en" dirty="0">
              <a:solidFill>
                <a:srgbClr val="0000FF"/>
              </a:solidFill>
            </a:endParaRPr>
          </a:p>
        </p:txBody>
      </p:sp>
      <p:sp>
        <p:nvSpPr>
          <p:cNvPr id="207" name="Shape 207"/>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rgbClr val="0000FF"/>
                </a:solidFill>
              </a:rPr>
              <a:t>10</a:t>
            </a:fld>
            <a:endParaRPr lang="en">
              <a:solidFill>
                <a:srgbClr val="0000FF"/>
              </a:solidFill>
            </a:endParaRPr>
          </a:p>
        </p:txBody>
      </p:sp>
      <p:pic>
        <p:nvPicPr>
          <p:cNvPr id="7" name="Imatge 6"/>
          <p:cNvPicPr>
            <a:picLocks noChangeAspect="1"/>
          </p:cNvPicPr>
          <p:nvPr/>
        </p:nvPicPr>
        <p:blipFill rotWithShape="1">
          <a:blip r:embed="rId3" cstate="print">
            <a:extLst>
              <a:ext uri="{28A0092B-C50C-407E-A947-70E740481C1C}">
                <a14:useLocalDpi xmlns:a14="http://schemas.microsoft.com/office/drawing/2010/main" val="0"/>
              </a:ext>
            </a:extLst>
          </a:blip>
          <a:srcRect r="27811"/>
          <a:stretch/>
        </p:blipFill>
        <p:spPr>
          <a:xfrm>
            <a:off x="8534399" y="0"/>
            <a:ext cx="626975" cy="5143450"/>
          </a:xfrm>
          <a:prstGeom prst="rect">
            <a:avLst/>
          </a:prstGeom>
        </p:spPr>
      </p:pic>
      <p:sp>
        <p:nvSpPr>
          <p:cNvPr id="8" name="QuadreDeText 7"/>
          <p:cNvSpPr txBox="1"/>
          <p:nvPr/>
        </p:nvSpPr>
        <p:spPr>
          <a:xfrm>
            <a:off x="546160" y="1325450"/>
            <a:ext cx="7163976" cy="3539430"/>
          </a:xfrm>
          <a:prstGeom prst="rect">
            <a:avLst/>
          </a:prstGeom>
          <a:noFill/>
        </p:spPr>
        <p:txBody>
          <a:bodyPr wrap="square" rtlCol="0">
            <a:spAutoFit/>
          </a:bodyPr>
          <a:lstStyle/>
          <a:p>
            <a:pPr marL="285750" indent="-285750">
              <a:buFont typeface="Arial" panose="020B0604020202020204" pitchFamily="34" charset="0"/>
              <a:buChar char="•"/>
            </a:pPr>
            <a:r>
              <a:rPr lang="ca-ES" sz="1600" dirty="0" smtClean="0"/>
              <a:t>H</a:t>
            </a:r>
            <a:r>
              <a:rPr lang="en-GB" sz="1600" dirty="0" err="1" smtClean="0"/>
              <a:t>omogenisation</a:t>
            </a:r>
            <a:r>
              <a:rPr lang="ca-ES" sz="1600" dirty="0" smtClean="0"/>
              <a:t> of industrial </a:t>
            </a:r>
            <a:r>
              <a:rPr lang="ca-ES" sz="1600" dirty="0" err="1" smtClean="0"/>
              <a:t>residues</a:t>
            </a:r>
            <a:endParaRPr lang="ca-ES" sz="1600" dirty="0" smtClean="0"/>
          </a:p>
          <a:p>
            <a:endParaRPr lang="en-US" sz="1600" dirty="0" smtClean="0"/>
          </a:p>
          <a:p>
            <a:pPr marL="285750" indent="-285750">
              <a:buFont typeface="Arial" panose="020B0604020202020204" pitchFamily="34" charset="0"/>
              <a:buChar char="•"/>
            </a:pPr>
            <a:r>
              <a:rPr lang="en-US" sz="1600" dirty="0" smtClean="0"/>
              <a:t>Relative </a:t>
            </a:r>
            <a:r>
              <a:rPr lang="en-US" sz="1600" dirty="0"/>
              <a:t>low manufacturing cost compared with the advanced ceramics</a:t>
            </a:r>
            <a:r>
              <a:rPr lang="en-US" sz="1600" dirty="0" smtClean="0"/>
              <a:t>.</a:t>
            </a:r>
            <a:endParaRPr lang="en-GB" sz="1600" dirty="0" smtClean="0"/>
          </a:p>
          <a:p>
            <a:endParaRPr lang="en-GB" sz="1600" dirty="0" smtClean="0"/>
          </a:p>
          <a:p>
            <a:pPr marL="285750" indent="-285750">
              <a:buFont typeface="Arial" panose="020B0604020202020204" pitchFamily="34" charset="0"/>
              <a:buChar char="•"/>
            </a:pPr>
            <a:r>
              <a:rPr lang="en-US" sz="1600" dirty="0"/>
              <a:t>The high energetic cost of the </a:t>
            </a:r>
            <a:r>
              <a:rPr lang="en-US" sz="1600" dirty="0" smtClean="0"/>
              <a:t>melting stage can be </a:t>
            </a:r>
            <a:r>
              <a:rPr lang="en-US" sz="1600" dirty="0"/>
              <a:t>amortized thanks to the optimization of the thermal processes of crystallization / </a:t>
            </a:r>
            <a:r>
              <a:rPr lang="en-US" sz="1600" dirty="0" smtClean="0"/>
              <a:t>sintering and </a:t>
            </a:r>
            <a:r>
              <a:rPr lang="en-US" sz="1600" dirty="0"/>
              <a:t>to the use of industrial residues as raw </a:t>
            </a:r>
            <a:r>
              <a:rPr lang="en-US" sz="1600" dirty="0" smtClean="0"/>
              <a:t>material.</a:t>
            </a:r>
          </a:p>
          <a:p>
            <a:pPr marL="285750" indent="-285750">
              <a:buFont typeface="Arial" panose="020B0604020202020204" pitchFamily="34" charset="0"/>
              <a:buChar char="•"/>
            </a:pPr>
            <a:endParaRPr lang="en-GB" sz="1600" dirty="0" smtClean="0"/>
          </a:p>
          <a:p>
            <a:pPr marL="285750" indent="-285750">
              <a:buFont typeface="Arial" panose="020B0604020202020204" pitchFamily="34" charset="0"/>
              <a:buChar char="•"/>
            </a:pPr>
            <a:r>
              <a:rPr lang="en-US" sz="1600" dirty="0"/>
              <a:t>There are obtained products of high </a:t>
            </a:r>
            <a:r>
              <a:rPr lang="en-US" sz="1600" dirty="0" smtClean="0"/>
              <a:t>mechanical resistance from formulations </a:t>
            </a:r>
            <a:r>
              <a:rPr lang="en-US" sz="1600" dirty="0"/>
              <a:t>that contain more than 90 % of industrial residues</a:t>
            </a:r>
            <a:r>
              <a:rPr lang="en-US" sz="1600" dirty="0" smtClean="0"/>
              <a:t>.</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The </a:t>
            </a:r>
            <a:r>
              <a:rPr lang="en-US" sz="1600" dirty="0" err="1" smtClean="0"/>
              <a:t>inertization</a:t>
            </a:r>
            <a:r>
              <a:rPr lang="en-US" sz="1600" dirty="0"/>
              <a:t>, recovery and valuation of residues proceeding from the incineration of the urban and industrial residues are fundamental challenges to promote the environmental sustainability.</a:t>
            </a:r>
            <a:endParaRPr lang="en-GB" sz="1600" dirty="0"/>
          </a:p>
        </p:txBody>
      </p:sp>
    </p:spTree>
    <p:extLst>
      <p:ext uri="{BB962C8B-B14F-4D97-AF65-F5344CB8AC3E}">
        <p14:creationId xmlns:p14="http://schemas.microsoft.com/office/powerpoint/2010/main" val="2898587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ctrTitle" idx="4294967295"/>
          </p:nvPr>
        </p:nvSpPr>
        <p:spPr>
          <a:xfrm>
            <a:off x="355000" y="3784950"/>
            <a:ext cx="7210800" cy="1159800"/>
          </a:xfrm>
          <a:prstGeom prst="rect">
            <a:avLst/>
          </a:prstGeom>
        </p:spPr>
        <p:txBody>
          <a:bodyPr lIns="91425" tIns="91425" rIns="91425" bIns="91425" anchor="b" anchorCtr="0">
            <a:noAutofit/>
          </a:bodyPr>
          <a:lstStyle/>
          <a:p>
            <a:pPr lvl="0" rtl="0">
              <a:spcBef>
                <a:spcPts val="0"/>
              </a:spcBef>
              <a:buNone/>
            </a:pPr>
            <a:r>
              <a:rPr lang="en" sz="3600">
                <a:solidFill>
                  <a:srgbClr val="0000FF"/>
                </a:solidFill>
              </a:rPr>
              <a:t>Industrial residues</a:t>
            </a:r>
          </a:p>
          <a:p>
            <a:pPr lvl="0" rtl="0">
              <a:spcBef>
                <a:spcPts val="0"/>
              </a:spcBef>
              <a:buNone/>
            </a:pPr>
            <a:r>
              <a:rPr lang="en" sz="3000">
                <a:solidFill>
                  <a:srgbClr val="0000FF"/>
                </a:solidFill>
              </a:rPr>
              <a:t>in Castellón region</a:t>
            </a:r>
          </a:p>
        </p:txBody>
      </p:sp>
      <p:sp>
        <p:nvSpPr>
          <p:cNvPr id="195" name="Shape 195"/>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11</a:t>
            </a:fld>
            <a:endParaRPr lang="en"/>
          </a:p>
        </p:txBody>
      </p:sp>
      <p:pic>
        <p:nvPicPr>
          <p:cNvPr id="196" name="Shape 196"/>
          <p:cNvPicPr preferRelativeResize="0"/>
          <p:nvPr/>
        </p:nvPicPr>
        <p:blipFill rotWithShape="1">
          <a:blip r:embed="rId3">
            <a:alphaModFix/>
          </a:blip>
          <a:srcRect l="21246" r="17647"/>
          <a:stretch/>
        </p:blipFill>
        <p:spPr>
          <a:xfrm>
            <a:off x="3199800" y="1314925"/>
            <a:ext cx="1943975" cy="2124075"/>
          </a:xfrm>
          <a:prstGeom prst="rect">
            <a:avLst/>
          </a:prstGeom>
          <a:noFill/>
          <a:ln>
            <a:noFill/>
          </a:ln>
        </p:spPr>
      </p:pic>
      <p:pic>
        <p:nvPicPr>
          <p:cNvPr id="197" name="Shape 197"/>
          <p:cNvPicPr preferRelativeResize="0"/>
          <p:nvPr/>
        </p:nvPicPr>
        <p:blipFill rotWithShape="1">
          <a:blip r:embed="rId4">
            <a:alphaModFix/>
          </a:blip>
          <a:srcRect l="4472" r="-26677" b="-9421"/>
          <a:stretch/>
        </p:blipFill>
        <p:spPr>
          <a:xfrm>
            <a:off x="5637775" y="1314912"/>
            <a:ext cx="2851350" cy="2324100"/>
          </a:xfrm>
          <a:prstGeom prst="rect">
            <a:avLst/>
          </a:prstGeom>
          <a:noFill/>
          <a:ln>
            <a:noFill/>
          </a:ln>
        </p:spPr>
      </p:pic>
      <p:pic>
        <p:nvPicPr>
          <p:cNvPr id="198" name="Shape 198"/>
          <p:cNvPicPr preferRelativeResize="0"/>
          <p:nvPr/>
        </p:nvPicPr>
        <p:blipFill>
          <a:blip r:embed="rId5">
            <a:alphaModFix/>
          </a:blip>
          <a:stretch>
            <a:fillRect/>
          </a:stretch>
        </p:blipFill>
        <p:spPr>
          <a:xfrm>
            <a:off x="802362" y="1314925"/>
            <a:ext cx="1628775" cy="2124075"/>
          </a:xfrm>
          <a:prstGeom prst="rect">
            <a:avLst/>
          </a:prstGeom>
          <a:noFill/>
          <a:ln>
            <a:noFill/>
          </a:ln>
        </p:spPr>
      </p:pic>
      <p:sp>
        <p:nvSpPr>
          <p:cNvPr id="199" name="Shape 199"/>
          <p:cNvSpPr txBox="1"/>
          <p:nvPr/>
        </p:nvSpPr>
        <p:spPr>
          <a:xfrm>
            <a:off x="190987" y="545975"/>
            <a:ext cx="2851500" cy="642900"/>
          </a:xfrm>
          <a:prstGeom prst="rect">
            <a:avLst/>
          </a:prstGeom>
          <a:noFill/>
          <a:ln>
            <a:noFill/>
          </a:ln>
        </p:spPr>
        <p:txBody>
          <a:bodyPr lIns="91425" tIns="91425" rIns="91425" bIns="91425" anchor="t" anchorCtr="0">
            <a:noAutofit/>
          </a:bodyPr>
          <a:lstStyle/>
          <a:p>
            <a:pPr lvl="0" algn="ctr" rtl="0">
              <a:lnSpc>
                <a:spcPct val="150000"/>
              </a:lnSpc>
              <a:spcBef>
                <a:spcPts val="0"/>
              </a:spcBef>
              <a:buNone/>
            </a:pPr>
            <a:r>
              <a:rPr lang="en" b="1">
                <a:solidFill>
                  <a:srgbClr val="0000FF"/>
                </a:solidFill>
              </a:rPr>
              <a:t>ASHES FROM  A COAL-FIRED POWER STATION</a:t>
            </a:r>
          </a:p>
        </p:txBody>
      </p:sp>
      <p:sp>
        <p:nvSpPr>
          <p:cNvPr id="200" name="Shape 200"/>
          <p:cNvSpPr txBox="1"/>
          <p:nvPr/>
        </p:nvSpPr>
        <p:spPr>
          <a:xfrm>
            <a:off x="3199777" y="703475"/>
            <a:ext cx="1944000" cy="327900"/>
          </a:xfrm>
          <a:prstGeom prst="rect">
            <a:avLst/>
          </a:prstGeom>
          <a:noFill/>
          <a:ln>
            <a:noFill/>
          </a:ln>
        </p:spPr>
        <p:txBody>
          <a:bodyPr lIns="91425" tIns="91425" rIns="91425" bIns="91425" anchor="t" anchorCtr="0">
            <a:noAutofit/>
          </a:bodyPr>
          <a:lstStyle/>
          <a:p>
            <a:pPr lvl="0" algn="ctr" rtl="0">
              <a:spcBef>
                <a:spcPts val="0"/>
              </a:spcBef>
              <a:buNone/>
            </a:pPr>
            <a:r>
              <a:rPr lang="en" b="1">
                <a:solidFill>
                  <a:srgbClr val="0000FF"/>
                </a:solidFill>
              </a:rPr>
              <a:t>RECYCLED GLASS</a:t>
            </a:r>
          </a:p>
        </p:txBody>
      </p:sp>
      <p:sp>
        <p:nvSpPr>
          <p:cNvPr id="201" name="Shape 201"/>
          <p:cNvSpPr txBox="1"/>
          <p:nvPr/>
        </p:nvSpPr>
        <p:spPr>
          <a:xfrm>
            <a:off x="5558175" y="703475"/>
            <a:ext cx="2274900" cy="327900"/>
          </a:xfrm>
          <a:prstGeom prst="rect">
            <a:avLst/>
          </a:prstGeom>
          <a:noFill/>
          <a:ln>
            <a:noFill/>
          </a:ln>
        </p:spPr>
        <p:txBody>
          <a:bodyPr lIns="91425" tIns="91425" rIns="91425" bIns="91425" anchor="t" anchorCtr="0">
            <a:noAutofit/>
          </a:bodyPr>
          <a:lstStyle/>
          <a:p>
            <a:pPr lvl="0" algn="ctr" rtl="0">
              <a:spcBef>
                <a:spcPts val="0"/>
              </a:spcBef>
              <a:buNone/>
            </a:pPr>
            <a:r>
              <a:rPr lang="en" b="1">
                <a:solidFill>
                  <a:srgbClr val="0000FF"/>
                </a:solidFill>
              </a:rPr>
              <a:t>CERAMIC FRITS WASTE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Shape 206"/>
          <p:cNvSpPr txBox="1">
            <a:spLocks noGrp="1"/>
          </p:cNvSpPr>
          <p:nvPr>
            <p:ph type="ctrTitle" idx="4294967295"/>
          </p:nvPr>
        </p:nvSpPr>
        <p:spPr>
          <a:xfrm>
            <a:off x="276275" y="165650"/>
            <a:ext cx="7210800" cy="1159800"/>
          </a:xfrm>
          <a:prstGeom prst="rect">
            <a:avLst/>
          </a:prstGeom>
        </p:spPr>
        <p:txBody>
          <a:bodyPr lIns="91425" tIns="91425" rIns="91425" bIns="91425" anchor="b" anchorCtr="0">
            <a:noAutofit/>
          </a:bodyPr>
          <a:lstStyle/>
          <a:p>
            <a:pPr lvl="0" rtl="0">
              <a:spcBef>
                <a:spcPts val="0"/>
              </a:spcBef>
              <a:buNone/>
            </a:pPr>
            <a:r>
              <a:rPr lang="en" sz="3600" dirty="0">
                <a:solidFill>
                  <a:srgbClr val="0000FF"/>
                </a:solidFill>
              </a:rPr>
              <a:t>Characterization of  residues</a:t>
            </a:r>
          </a:p>
        </p:txBody>
      </p:sp>
      <p:sp>
        <p:nvSpPr>
          <p:cNvPr id="207" name="Shape 207"/>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solidFill>
                  <a:srgbClr val="0000FF"/>
                </a:solidFill>
              </a:rPr>
              <a:t>12</a:t>
            </a:fld>
            <a:endParaRPr lang="en">
              <a:solidFill>
                <a:srgbClr val="0000FF"/>
              </a:solidFill>
            </a:endParaRPr>
          </a:p>
        </p:txBody>
      </p:sp>
      <p:graphicFrame>
        <p:nvGraphicFramePr>
          <p:cNvPr id="208" name="Shape 208"/>
          <p:cNvGraphicFramePr/>
          <p:nvPr/>
        </p:nvGraphicFramePr>
        <p:xfrm>
          <a:off x="126150" y="1627225"/>
          <a:ext cx="8162925" cy="2468760"/>
        </p:xfrm>
        <a:graphic>
          <a:graphicData uri="http://schemas.openxmlformats.org/drawingml/2006/table">
            <a:tbl>
              <a:tblPr>
                <a:noFill/>
                <a:tableStyleId>{0DEA5D6F-BBA9-4CE2-8033-CE40843E7DED}</a:tableStyleId>
              </a:tblPr>
              <a:tblGrid>
                <a:gridCol w="1457325">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gridCol w="675200">
                  <a:extLst>
                    <a:ext uri="{9D8B030D-6E8A-4147-A177-3AD203B41FA5}">
                      <a16:colId xmlns:a16="http://schemas.microsoft.com/office/drawing/2014/main" val="20008"/>
                    </a:ext>
                  </a:extLst>
                </a:gridCol>
                <a:gridCol w="544000">
                  <a:extLst>
                    <a:ext uri="{9D8B030D-6E8A-4147-A177-3AD203B41FA5}">
                      <a16:colId xmlns:a16="http://schemas.microsoft.com/office/drawing/2014/main" val="20009"/>
                    </a:ext>
                  </a:extLst>
                </a:gridCol>
                <a:gridCol w="609600">
                  <a:extLst>
                    <a:ext uri="{9D8B030D-6E8A-4147-A177-3AD203B41FA5}">
                      <a16:colId xmlns:a16="http://schemas.microsoft.com/office/drawing/2014/main" val="20010"/>
                    </a:ext>
                  </a:extLst>
                </a:gridCol>
                <a:gridCol w="609600">
                  <a:extLst>
                    <a:ext uri="{9D8B030D-6E8A-4147-A177-3AD203B41FA5}">
                      <a16:colId xmlns:a16="http://schemas.microsoft.com/office/drawing/2014/main" val="20011"/>
                    </a:ext>
                  </a:extLst>
                </a:gridCol>
              </a:tblGrid>
              <a:tr h="0">
                <a:tc>
                  <a:txBody>
                    <a:bodyPr/>
                    <a:lstStyle/>
                    <a:p>
                      <a:pPr lvl="0" rtl="0">
                        <a:spcBef>
                          <a:spcPts val="0"/>
                        </a:spcBef>
                        <a:buNone/>
                      </a:pPr>
                      <a:r>
                        <a:rPr lang="en" sz="1800" u="sng">
                          <a:solidFill>
                            <a:srgbClr val="FF0000"/>
                          </a:solidFill>
                        </a:rPr>
                        <a:t>XRF-%WT</a:t>
                      </a:r>
                    </a:p>
                  </a:txBody>
                  <a:tcPr marL="91425" marR="91425" marT="91425" marB="91425"/>
                </a:tc>
                <a:tc>
                  <a:txBody>
                    <a:bodyPr/>
                    <a:lstStyle/>
                    <a:p>
                      <a:pPr lvl="0" rtl="0">
                        <a:spcBef>
                          <a:spcPts val="0"/>
                        </a:spcBef>
                        <a:buNone/>
                      </a:pPr>
                      <a:r>
                        <a:rPr lang="en" sz="1200" u="sng">
                          <a:solidFill>
                            <a:srgbClr val="0000FF"/>
                          </a:solidFill>
                        </a:rPr>
                        <a:t>Na</a:t>
                      </a:r>
                      <a:r>
                        <a:rPr lang="en" sz="1200" u="sng" baseline="-25000">
                          <a:solidFill>
                            <a:srgbClr val="0000FF"/>
                          </a:solidFill>
                        </a:rPr>
                        <a:t>2</a:t>
                      </a:r>
                      <a:r>
                        <a:rPr lang="en" sz="1200" u="sng">
                          <a:solidFill>
                            <a:srgbClr val="0000FF"/>
                          </a:solidFill>
                        </a:rPr>
                        <a:t>O</a:t>
                      </a:r>
                    </a:p>
                  </a:txBody>
                  <a:tcPr marL="91425" marR="91425" marT="91425" marB="91425">
                    <a:solidFill>
                      <a:srgbClr val="FF9900"/>
                    </a:solidFill>
                  </a:tcPr>
                </a:tc>
                <a:tc>
                  <a:txBody>
                    <a:bodyPr/>
                    <a:lstStyle/>
                    <a:p>
                      <a:pPr lvl="0" rtl="0">
                        <a:spcBef>
                          <a:spcPts val="0"/>
                        </a:spcBef>
                        <a:buNone/>
                      </a:pPr>
                      <a:r>
                        <a:rPr lang="en" sz="1200" u="sng">
                          <a:solidFill>
                            <a:srgbClr val="0000FF"/>
                          </a:solidFill>
                        </a:rPr>
                        <a:t>MgO</a:t>
                      </a:r>
                    </a:p>
                  </a:txBody>
                  <a:tcPr marL="91425" marR="91425" marT="91425" marB="91425"/>
                </a:tc>
                <a:tc>
                  <a:txBody>
                    <a:bodyPr/>
                    <a:lstStyle/>
                    <a:p>
                      <a:pPr lvl="0" rtl="0">
                        <a:spcBef>
                          <a:spcPts val="0"/>
                        </a:spcBef>
                        <a:buNone/>
                      </a:pPr>
                      <a:r>
                        <a:rPr lang="en" sz="1200" u="sng">
                          <a:solidFill>
                            <a:srgbClr val="0000FF"/>
                          </a:solidFill>
                        </a:rPr>
                        <a:t>Al</a:t>
                      </a:r>
                      <a:r>
                        <a:rPr lang="en" sz="1200" u="sng" baseline="-25000">
                          <a:solidFill>
                            <a:srgbClr val="0000FF"/>
                          </a:solidFill>
                        </a:rPr>
                        <a:t>2</a:t>
                      </a:r>
                      <a:r>
                        <a:rPr lang="en" sz="1200" u="sng">
                          <a:solidFill>
                            <a:srgbClr val="0000FF"/>
                          </a:solidFill>
                        </a:rPr>
                        <a:t>O</a:t>
                      </a:r>
                      <a:r>
                        <a:rPr lang="en" sz="1200" u="sng" baseline="-25000">
                          <a:solidFill>
                            <a:srgbClr val="0000FF"/>
                          </a:solidFill>
                        </a:rPr>
                        <a:t>3</a:t>
                      </a:r>
                    </a:p>
                  </a:txBody>
                  <a:tcPr marL="91425" marR="91425" marT="91425" marB="91425">
                    <a:solidFill>
                      <a:srgbClr val="93C47D"/>
                    </a:solidFill>
                  </a:tcPr>
                </a:tc>
                <a:tc>
                  <a:txBody>
                    <a:bodyPr/>
                    <a:lstStyle/>
                    <a:p>
                      <a:pPr lvl="0" rtl="0">
                        <a:spcBef>
                          <a:spcPts val="0"/>
                        </a:spcBef>
                        <a:buNone/>
                      </a:pPr>
                      <a:r>
                        <a:rPr lang="en" sz="1200" u="sng">
                          <a:solidFill>
                            <a:srgbClr val="0000FF"/>
                          </a:solidFill>
                        </a:rPr>
                        <a:t>SiO</a:t>
                      </a:r>
                      <a:r>
                        <a:rPr lang="en" sz="1200" u="sng" baseline="-25000">
                          <a:solidFill>
                            <a:srgbClr val="0000FF"/>
                          </a:solidFill>
                        </a:rPr>
                        <a:t>2</a:t>
                      </a:r>
                    </a:p>
                  </a:txBody>
                  <a:tcPr marL="91425" marR="91425" marT="91425" marB="91425">
                    <a:solidFill>
                      <a:srgbClr val="93C47D"/>
                    </a:solidFill>
                  </a:tcPr>
                </a:tc>
                <a:tc>
                  <a:txBody>
                    <a:bodyPr/>
                    <a:lstStyle/>
                    <a:p>
                      <a:pPr lvl="0" rtl="0">
                        <a:spcBef>
                          <a:spcPts val="0"/>
                        </a:spcBef>
                        <a:buNone/>
                      </a:pPr>
                      <a:r>
                        <a:rPr lang="en" sz="1200" u="sng">
                          <a:solidFill>
                            <a:srgbClr val="0000FF"/>
                          </a:solidFill>
                        </a:rPr>
                        <a:t>K</a:t>
                      </a:r>
                      <a:r>
                        <a:rPr lang="en" sz="1200" u="sng" baseline="-25000">
                          <a:solidFill>
                            <a:srgbClr val="0000FF"/>
                          </a:solidFill>
                        </a:rPr>
                        <a:t>2</a:t>
                      </a:r>
                      <a:r>
                        <a:rPr lang="en" sz="1200" u="sng">
                          <a:solidFill>
                            <a:srgbClr val="0000FF"/>
                          </a:solidFill>
                        </a:rPr>
                        <a:t>O</a:t>
                      </a:r>
                    </a:p>
                  </a:txBody>
                  <a:tcPr marL="91425" marR="91425" marT="91425" marB="91425"/>
                </a:tc>
                <a:tc>
                  <a:txBody>
                    <a:bodyPr/>
                    <a:lstStyle/>
                    <a:p>
                      <a:pPr lvl="0" rtl="0">
                        <a:spcBef>
                          <a:spcPts val="0"/>
                        </a:spcBef>
                        <a:buNone/>
                      </a:pPr>
                      <a:r>
                        <a:rPr lang="en" sz="1200" u="sng">
                          <a:solidFill>
                            <a:srgbClr val="0000FF"/>
                          </a:solidFill>
                        </a:rPr>
                        <a:t>CaO</a:t>
                      </a:r>
                    </a:p>
                  </a:txBody>
                  <a:tcPr marL="91425" marR="91425" marT="91425" marB="91425">
                    <a:solidFill>
                      <a:srgbClr val="FF9900"/>
                    </a:solidFill>
                  </a:tcPr>
                </a:tc>
                <a:tc>
                  <a:txBody>
                    <a:bodyPr/>
                    <a:lstStyle/>
                    <a:p>
                      <a:pPr lvl="0" rtl="0">
                        <a:spcBef>
                          <a:spcPts val="0"/>
                        </a:spcBef>
                        <a:buNone/>
                      </a:pPr>
                      <a:r>
                        <a:rPr lang="en" sz="1200" u="sng">
                          <a:solidFill>
                            <a:srgbClr val="0000FF"/>
                          </a:solidFill>
                        </a:rPr>
                        <a:t>TiO</a:t>
                      </a:r>
                      <a:r>
                        <a:rPr lang="en" sz="1200" u="sng" baseline="-25000">
                          <a:solidFill>
                            <a:srgbClr val="0000FF"/>
                          </a:solidFill>
                        </a:rPr>
                        <a:t>2</a:t>
                      </a:r>
                    </a:p>
                  </a:txBody>
                  <a:tcPr marL="91425" marR="91425" marT="91425" marB="91425"/>
                </a:tc>
                <a:tc>
                  <a:txBody>
                    <a:bodyPr/>
                    <a:lstStyle/>
                    <a:p>
                      <a:pPr lvl="0" rtl="0">
                        <a:spcBef>
                          <a:spcPts val="0"/>
                        </a:spcBef>
                        <a:buNone/>
                      </a:pPr>
                      <a:r>
                        <a:rPr lang="en" sz="1200" u="sng">
                          <a:solidFill>
                            <a:srgbClr val="0000FF"/>
                          </a:solidFill>
                        </a:rPr>
                        <a:t>Fe</a:t>
                      </a:r>
                      <a:r>
                        <a:rPr lang="en" sz="1200" u="sng" baseline="-25000">
                          <a:solidFill>
                            <a:srgbClr val="0000FF"/>
                          </a:solidFill>
                        </a:rPr>
                        <a:t>2</a:t>
                      </a:r>
                      <a:r>
                        <a:rPr lang="en" sz="1200" u="sng">
                          <a:solidFill>
                            <a:srgbClr val="0000FF"/>
                          </a:solidFill>
                        </a:rPr>
                        <a:t>O</a:t>
                      </a:r>
                      <a:r>
                        <a:rPr lang="en" sz="1200" u="sng" baseline="-25000">
                          <a:solidFill>
                            <a:srgbClr val="0000FF"/>
                          </a:solidFill>
                        </a:rPr>
                        <a:t>3</a:t>
                      </a:r>
                    </a:p>
                  </a:txBody>
                  <a:tcPr marL="91425" marR="91425" marT="91425" marB="91425">
                    <a:solidFill>
                      <a:srgbClr val="FF9900"/>
                    </a:solidFill>
                  </a:tcPr>
                </a:tc>
                <a:tc>
                  <a:txBody>
                    <a:bodyPr/>
                    <a:lstStyle/>
                    <a:p>
                      <a:pPr lvl="0" rtl="0">
                        <a:spcBef>
                          <a:spcPts val="0"/>
                        </a:spcBef>
                        <a:buNone/>
                      </a:pPr>
                      <a:r>
                        <a:rPr lang="en" sz="1200" u="sng">
                          <a:solidFill>
                            <a:srgbClr val="0000FF"/>
                          </a:solidFill>
                        </a:rPr>
                        <a:t>BaO</a:t>
                      </a:r>
                    </a:p>
                  </a:txBody>
                  <a:tcPr marL="91425" marR="91425" marT="91425" marB="91425"/>
                </a:tc>
                <a:tc>
                  <a:txBody>
                    <a:bodyPr/>
                    <a:lstStyle/>
                    <a:p>
                      <a:pPr lvl="0" rtl="0">
                        <a:spcBef>
                          <a:spcPts val="0"/>
                        </a:spcBef>
                        <a:buNone/>
                      </a:pPr>
                      <a:r>
                        <a:rPr lang="en" sz="1200" u="sng">
                          <a:solidFill>
                            <a:srgbClr val="0000FF"/>
                          </a:solidFill>
                        </a:rPr>
                        <a:t>ZnO</a:t>
                      </a:r>
                    </a:p>
                  </a:txBody>
                  <a:tcPr marL="91425" marR="91425" marT="91425" marB="91425"/>
                </a:tc>
                <a:tc>
                  <a:txBody>
                    <a:bodyPr/>
                    <a:lstStyle/>
                    <a:p>
                      <a:pPr lvl="0" rtl="0">
                        <a:spcBef>
                          <a:spcPts val="0"/>
                        </a:spcBef>
                        <a:buNone/>
                      </a:pPr>
                      <a:r>
                        <a:rPr lang="en" sz="1200" u="sng">
                          <a:solidFill>
                            <a:srgbClr val="0000FF"/>
                          </a:solidFill>
                        </a:rPr>
                        <a:t>LOI</a:t>
                      </a:r>
                    </a:p>
                  </a:txBody>
                  <a:tcPr marL="91425" marR="91425" marT="91425" marB="91425"/>
                </a:tc>
                <a:extLst>
                  <a:ext uri="{0D108BD9-81ED-4DB2-BD59-A6C34878D82A}">
                    <a16:rowId xmlns:a16="http://schemas.microsoft.com/office/drawing/2014/main" val="10000"/>
                  </a:ext>
                </a:extLst>
              </a:tr>
              <a:tr h="514350">
                <a:tc>
                  <a:txBody>
                    <a:bodyPr/>
                    <a:lstStyle/>
                    <a:p>
                      <a:pPr lvl="0" rtl="0">
                        <a:spcBef>
                          <a:spcPts val="0"/>
                        </a:spcBef>
                        <a:buNone/>
                      </a:pPr>
                      <a:r>
                        <a:rPr lang="en" sz="1200">
                          <a:solidFill>
                            <a:srgbClr val="0000FF"/>
                          </a:solidFill>
                        </a:rPr>
                        <a:t>ASHES FROM A COAL-FIRED POWER STATION</a:t>
                      </a:r>
                    </a:p>
                  </a:txBody>
                  <a:tcPr marL="91425" marR="91425" marT="91425" marB="91425"/>
                </a:tc>
                <a:tc>
                  <a:txBody>
                    <a:bodyPr/>
                    <a:lstStyle/>
                    <a:p>
                      <a:pPr lvl="0" rtl="0">
                        <a:spcBef>
                          <a:spcPts val="0"/>
                        </a:spcBef>
                        <a:buNone/>
                      </a:pPr>
                      <a:r>
                        <a:rPr lang="en" sz="1200">
                          <a:solidFill>
                            <a:srgbClr val="0000FF"/>
                          </a:solidFill>
                        </a:rPr>
                        <a:t>0,2</a:t>
                      </a:r>
                    </a:p>
                  </a:txBody>
                  <a:tcPr marL="91425" marR="91425" marT="91425" marB="91425">
                    <a:solidFill>
                      <a:srgbClr val="FF9900"/>
                    </a:solidFill>
                  </a:tcPr>
                </a:tc>
                <a:tc>
                  <a:txBody>
                    <a:bodyPr/>
                    <a:lstStyle/>
                    <a:p>
                      <a:pPr lvl="0" rtl="0">
                        <a:spcBef>
                          <a:spcPts val="0"/>
                        </a:spcBef>
                        <a:buNone/>
                      </a:pPr>
                      <a:r>
                        <a:rPr lang="en" sz="1200">
                          <a:solidFill>
                            <a:srgbClr val="0000FF"/>
                          </a:solidFill>
                        </a:rPr>
                        <a:t>1,2</a:t>
                      </a:r>
                    </a:p>
                  </a:txBody>
                  <a:tcPr marL="91425" marR="91425" marT="91425" marB="91425"/>
                </a:tc>
                <a:tc>
                  <a:txBody>
                    <a:bodyPr/>
                    <a:lstStyle/>
                    <a:p>
                      <a:pPr lvl="0" rtl="0">
                        <a:spcBef>
                          <a:spcPts val="0"/>
                        </a:spcBef>
                        <a:buNone/>
                      </a:pPr>
                      <a:r>
                        <a:rPr lang="en" sz="1200">
                          <a:solidFill>
                            <a:srgbClr val="0000FF"/>
                          </a:solidFill>
                        </a:rPr>
                        <a:t>26,0</a:t>
                      </a:r>
                    </a:p>
                  </a:txBody>
                  <a:tcPr marL="91425" marR="91425" marT="91425" marB="91425">
                    <a:solidFill>
                      <a:srgbClr val="93C47D"/>
                    </a:solidFill>
                  </a:tcPr>
                </a:tc>
                <a:tc>
                  <a:txBody>
                    <a:bodyPr/>
                    <a:lstStyle/>
                    <a:p>
                      <a:pPr lvl="0" rtl="0">
                        <a:spcBef>
                          <a:spcPts val="0"/>
                        </a:spcBef>
                        <a:buNone/>
                      </a:pPr>
                      <a:r>
                        <a:rPr lang="en" sz="1200">
                          <a:solidFill>
                            <a:srgbClr val="0000FF"/>
                          </a:solidFill>
                        </a:rPr>
                        <a:t>43,4</a:t>
                      </a:r>
                    </a:p>
                  </a:txBody>
                  <a:tcPr marL="91425" marR="91425" marT="91425" marB="91425">
                    <a:solidFill>
                      <a:srgbClr val="93C47D"/>
                    </a:solidFill>
                  </a:tcPr>
                </a:tc>
                <a:tc>
                  <a:txBody>
                    <a:bodyPr/>
                    <a:lstStyle/>
                    <a:p>
                      <a:pPr lvl="0" rtl="0">
                        <a:spcBef>
                          <a:spcPts val="0"/>
                        </a:spcBef>
                        <a:buNone/>
                      </a:pPr>
                      <a:r>
                        <a:rPr lang="en" sz="1200">
                          <a:solidFill>
                            <a:srgbClr val="0000FF"/>
                          </a:solidFill>
                        </a:rPr>
                        <a:t>1,2</a:t>
                      </a:r>
                    </a:p>
                  </a:txBody>
                  <a:tcPr marL="91425" marR="91425" marT="91425" marB="91425"/>
                </a:tc>
                <a:tc>
                  <a:txBody>
                    <a:bodyPr/>
                    <a:lstStyle/>
                    <a:p>
                      <a:pPr lvl="0" rtl="0">
                        <a:spcBef>
                          <a:spcPts val="0"/>
                        </a:spcBef>
                        <a:buNone/>
                      </a:pPr>
                      <a:r>
                        <a:rPr lang="en" sz="1200">
                          <a:solidFill>
                            <a:srgbClr val="0000FF"/>
                          </a:solidFill>
                        </a:rPr>
                        <a:t>5,4</a:t>
                      </a:r>
                    </a:p>
                  </a:txBody>
                  <a:tcPr marL="91425" marR="91425" marT="91425" marB="91425">
                    <a:solidFill>
                      <a:srgbClr val="FF9900"/>
                    </a:solidFill>
                  </a:tcPr>
                </a:tc>
                <a:tc>
                  <a:txBody>
                    <a:bodyPr/>
                    <a:lstStyle/>
                    <a:p>
                      <a:pPr lvl="0" rtl="0">
                        <a:spcBef>
                          <a:spcPts val="0"/>
                        </a:spcBef>
                        <a:buNone/>
                      </a:pPr>
                      <a:r>
                        <a:rPr lang="en" sz="1200">
                          <a:solidFill>
                            <a:srgbClr val="0000FF"/>
                          </a:solidFill>
                        </a:rPr>
                        <a:t>0,9</a:t>
                      </a:r>
                    </a:p>
                  </a:txBody>
                  <a:tcPr marL="91425" marR="91425" marT="91425" marB="91425"/>
                </a:tc>
                <a:tc>
                  <a:txBody>
                    <a:bodyPr/>
                    <a:lstStyle/>
                    <a:p>
                      <a:pPr lvl="0" rtl="0">
                        <a:spcBef>
                          <a:spcPts val="0"/>
                        </a:spcBef>
                        <a:buNone/>
                      </a:pPr>
                      <a:r>
                        <a:rPr lang="en" sz="1200">
                          <a:solidFill>
                            <a:srgbClr val="0000FF"/>
                          </a:solidFill>
                        </a:rPr>
                        <a:t>18,0</a:t>
                      </a:r>
                    </a:p>
                  </a:txBody>
                  <a:tcPr marL="91425" marR="91425" marT="91425" marB="91425">
                    <a:solidFill>
                      <a:srgbClr val="FF9900"/>
                    </a:solidFill>
                  </a:tcPr>
                </a:tc>
                <a:tc>
                  <a:txBody>
                    <a:bodyPr/>
                    <a:lstStyle/>
                    <a:p>
                      <a:pPr lvl="0" rtl="0">
                        <a:spcBef>
                          <a:spcPts val="0"/>
                        </a:spcBef>
                        <a:buNone/>
                      </a:pPr>
                      <a:r>
                        <a:rPr lang="en" sz="1200">
                          <a:solidFill>
                            <a:srgbClr val="0000FF"/>
                          </a:solidFill>
                        </a:rPr>
                        <a:t>0,0</a:t>
                      </a:r>
                    </a:p>
                  </a:txBody>
                  <a:tcPr marL="91425" marR="91425" marT="91425" marB="91425"/>
                </a:tc>
                <a:tc>
                  <a:txBody>
                    <a:bodyPr/>
                    <a:lstStyle/>
                    <a:p>
                      <a:pPr lvl="0" rtl="0">
                        <a:spcBef>
                          <a:spcPts val="0"/>
                        </a:spcBef>
                        <a:buNone/>
                      </a:pPr>
                      <a:r>
                        <a:rPr lang="en" sz="1200">
                          <a:solidFill>
                            <a:srgbClr val="0000FF"/>
                          </a:solidFill>
                        </a:rPr>
                        <a:t>0,0</a:t>
                      </a:r>
                    </a:p>
                  </a:txBody>
                  <a:tcPr marL="91425" marR="91425" marT="91425" marB="91425"/>
                </a:tc>
                <a:tc>
                  <a:txBody>
                    <a:bodyPr/>
                    <a:lstStyle/>
                    <a:p>
                      <a:pPr lvl="0" rtl="0">
                        <a:spcBef>
                          <a:spcPts val="0"/>
                        </a:spcBef>
                        <a:buNone/>
                      </a:pPr>
                      <a:r>
                        <a:rPr lang="en" sz="1200">
                          <a:solidFill>
                            <a:srgbClr val="0000FF"/>
                          </a:solidFill>
                        </a:rPr>
                        <a:t>0,0</a:t>
                      </a:r>
                    </a:p>
                  </a:txBody>
                  <a:tcPr marL="91425" marR="91425" marT="91425" marB="91425"/>
                </a:tc>
                <a:extLst>
                  <a:ext uri="{0D108BD9-81ED-4DB2-BD59-A6C34878D82A}">
                    <a16:rowId xmlns:a16="http://schemas.microsoft.com/office/drawing/2014/main" val="10001"/>
                  </a:ext>
                </a:extLst>
              </a:tr>
              <a:tr h="0">
                <a:tc>
                  <a:txBody>
                    <a:bodyPr/>
                    <a:lstStyle/>
                    <a:p>
                      <a:pPr lvl="0" rtl="0">
                        <a:spcBef>
                          <a:spcPts val="0"/>
                        </a:spcBef>
                        <a:buNone/>
                      </a:pPr>
                      <a:r>
                        <a:rPr lang="en" sz="1200">
                          <a:solidFill>
                            <a:srgbClr val="0000FF"/>
                          </a:solidFill>
                        </a:rPr>
                        <a:t>RECYCLED  GLASS</a:t>
                      </a:r>
                    </a:p>
                  </a:txBody>
                  <a:tcPr marL="91425" marR="91425" marT="91425" marB="91425"/>
                </a:tc>
                <a:tc>
                  <a:txBody>
                    <a:bodyPr/>
                    <a:lstStyle/>
                    <a:p>
                      <a:pPr lvl="0" rtl="0">
                        <a:spcBef>
                          <a:spcPts val="0"/>
                        </a:spcBef>
                        <a:buNone/>
                      </a:pPr>
                      <a:r>
                        <a:rPr lang="en" sz="1200">
                          <a:solidFill>
                            <a:srgbClr val="0000FF"/>
                          </a:solidFill>
                        </a:rPr>
                        <a:t>12,6</a:t>
                      </a:r>
                    </a:p>
                  </a:txBody>
                  <a:tcPr marL="91425" marR="91425" marT="91425" marB="91425">
                    <a:solidFill>
                      <a:srgbClr val="FF9900"/>
                    </a:solidFill>
                  </a:tcPr>
                </a:tc>
                <a:tc>
                  <a:txBody>
                    <a:bodyPr/>
                    <a:lstStyle/>
                    <a:p>
                      <a:pPr lvl="0" rtl="0">
                        <a:spcBef>
                          <a:spcPts val="0"/>
                        </a:spcBef>
                        <a:buNone/>
                      </a:pPr>
                      <a:r>
                        <a:rPr lang="en" sz="1200">
                          <a:solidFill>
                            <a:srgbClr val="0000FF"/>
                          </a:solidFill>
                        </a:rPr>
                        <a:t>3,8</a:t>
                      </a:r>
                    </a:p>
                  </a:txBody>
                  <a:tcPr marL="91425" marR="91425" marT="91425" marB="91425"/>
                </a:tc>
                <a:tc>
                  <a:txBody>
                    <a:bodyPr/>
                    <a:lstStyle/>
                    <a:p>
                      <a:pPr lvl="0" rtl="0">
                        <a:spcBef>
                          <a:spcPts val="0"/>
                        </a:spcBef>
                        <a:buNone/>
                      </a:pPr>
                      <a:r>
                        <a:rPr lang="en" sz="1200">
                          <a:solidFill>
                            <a:srgbClr val="0000FF"/>
                          </a:solidFill>
                        </a:rPr>
                        <a:t>0,9</a:t>
                      </a:r>
                    </a:p>
                  </a:txBody>
                  <a:tcPr marL="91425" marR="91425" marT="91425" marB="91425">
                    <a:solidFill>
                      <a:srgbClr val="93C47D"/>
                    </a:solidFill>
                  </a:tcPr>
                </a:tc>
                <a:tc>
                  <a:txBody>
                    <a:bodyPr/>
                    <a:lstStyle/>
                    <a:p>
                      <a:pPr lvl="0" rtl="0">
                        <a:spcBef>
                          <a:spcPts val="0"/>
                        </a:spcBef>
                        <a:buNone/>
                      </a:pPr>
                      <a:r>
                        <a:rPr lang="en" sz="1200">
                          <a:solidFill>
                            <a:srgbClr val="0000FF"/>
                          </a:solidFill>
                        </a:rPr>
                        <a:t>73,2</a:t>
                      </a:r>
                    </a:p>
                  </a:txBody>
                  <a:tcPr marL="91425" marR="91425" marT="91425" marB="91425">
                    <a:solidFill>
                      <a:srgbClr val="93C47D"/>
                    </a:solidFill>
                  </a:tcPr>
                </a:tc>
                <a:tc>
                  <a:txBody>
                    <a:bodyPr/>
                    <a:lstStyle/>
                    <a:p>
                      <a:pPr lvl="0" rtl="0">
                        <a:spcBef>
                          <a:spcPts val="0"/>
                        </a:spcBef>
                        <a:buNone/>
                      </a:pPr>
                      <a:r>
                        <a:rPr lang="en" sz="1200">
                          <a:solidFill>
                            <a:srgbClr val="0000FF"/>
                          </a:solidFill>
                        </a:rPr>
                        <a:t>0,3</a:t>
                      </a:r>
                    </a:p>
                  </a:txBody>
                  <a:tcPr marL="91425" marR="91425" marT="91425" marB="91425"/>
                </a:tc>
                <a:tc>
                  <a:txBody>
                    <a:bodyPr/>
                    <a:lstStyle/>
                    <a:p>
                      <a:pPr lvl="0" rtl="0">
                        <a:spcBef>
                          <a:spcPts val="0"/>
                        </a:spcBef>
                        <a:buNone/>
                      </a:pPr>
                      <a:r>
                        <a:rPr lang="en" sz="1200">
                          <a:solidFill>
                            <a:srgbClr val="0000FF"/>
                          </a:solidFill>
                        </a:rPr>
                        <a:t>8,9</a:t>
                      </a:r>
                    </a:p>
                  </a:txBody>
                  <a:tcPr marL="91425" marR="91425" marT="91425" marB="91425">
                    <a:solidFill>
                      <a:srgbClr val="FF9900"/>
                    </a:solidFill>
                  </a:tcPr>
                </a:tc>
                <a:tc>
                  <a:txBody>
                    <a:bodyPr/>
                    <a:lstStyle/>
                    <a:p>
                      <a:pPr lvl="0" rtl="0">
                        <a:spcBef>
                          <a:spcPts val="0"/>
                        </a:spcBef>
                        <a:buNone/>
                      </a:pPr>
                      <a:r>
                        <a:rPr lang="en" sz="1200">
                          <a:solidFill>
                            <a:srgbClr val="0000FF"/>
                          </a:solidFill>
                        </a:rPr>
                        <a:t>0,1</a:t>
                      </a:r>
                    </a:p>
                  </a:txBody>
                  <a:tcPr marL="91425" marR="91425" marT="91425" marB="91425"/>
                </a:tc>
                <a:tc>
                  <a:txBody>
                    <a:bodyPr/>
                    <a:lstStyle/>
                    <a:p>
                      <a:pPr lvl="0" rtl="0">
                        <a:spcBef>
                          <a:spcPts val="0"/>
                        </a:spcBef>
                        <a:buNone/>
                      </a:pPr>
                      <a:r>
                        <a:rPr lang="en" sz="1200">
                          <a:solidFill>
                            <a:srgbClr val="0000FF"/>
                          </a:solidFill>
                        </a:rPr>
                        <a:t>0,1</a:t>
                      </a:r>
                    </a:p>
                  </a:txBody>
                  <a:tcPr marL="91425" marR="91425" marT="91425" marB="91425">
                    <a:solidFill>
                      <a:srgbClr val="FF9900"/>
                    </a:solidFill>
                  </a:tcPr>
                </a:tc>
                <a:tc>
                  <a:txBody>
                    <a:bodyPr/>
                    <a:lstStyle/>
                    <a:p>
                      <a:pPr lvl="0" rtl="0">
                        <a:spcBef>
                          <a:spcPts val="0"/>
                        </a:spcBef>
                        <a:buNone/>
                      </a:pPr>
                      <a:r>
                        <a:rPr lang="en" sz="1200">
                          <a:solidFill>
                            <a:srgbClr val="0000FF"/>
                          </a:solidFill>
                        </a:rPr>
                        <a:t>0,0</a:t>
                      </a:r>
                    </a:p>
                  </a:txBody>
                  <a:tcPr marL="91425" marR="91425" marT="91425" marB="91425"/>
                </a:tc>
                <a:tc>
                  <a:txBody>
                    <a:bodyPr/>
                    <a:lstStyle/>
                    <a:p>
                      <a:pPr lvl="0" rtl="0">
                        <a:spcBef>
                          <a:spcPts val="0"/>
                        </a:spcBef>
                        <a:buNone/>
                      </a:pPr>
                      <a:r>
                        <a:rPr lang="en" sz="1200">
                          <a:solidFill>
                            <a:srgbClr val="0000FF"/>
                          </a:solidFill>
                        </a:rPr>
                        <a:t>0,0</a:t>
                      </a:r>
                    </a:p>
                  </a:txBody>
                  <a:tcPr marL="91425" marR="91425" marT="91425" marB="91425"/>
                </a:tc>
                <a:tc>
                  <a:txBody>
                    <a:bodyPr/>
                    <a:lstStyle/>
                    <a:p>
                      <a:pPr lvl="0" rtl="0">
                        <a:spcBef>
                          <a:spcPts val="0"/>
                        </a:spcBef>
                        <a:buNone/>
                      </a:pPr>
                      <a:r>
                        <a:rPr lang="en" sz="1200">
                          <a:solidFill>
                            <a:srgbClr val="0000FF"/>
                          </a:solidFill>
                        </a:rPr>
                        <a:t>0,0</a:t>
                      </a:r>
                    </a:p>
                  </a:txBody>
                  <a:tcPr marL="91425" marR="91425" marT="91425" marB="91425"/>
                </a:tc>
                <a:extLst>
                  <a:ext uri="{0D108BD9-81ED-4DB2-BD59-A6C34878D82A}">
                    <a16:rowId xmlns:a16="http://schemas.microsoft.com/office/drawing/2014/main" val="10002"/>
                  </a:ext>
                </a:extLst>
              </a:tr>
              <a:tr h="342900">
                <a:tc>
                  <a:txBody>
                    <a:bodyPr/>
                    <a:lstStyle/>
                    <a:p>
                      <a:pPr lvl="0" rtl="0">
                        <a:spcBef>
                          <a:spcPts val="0"/>
                        </a:spcBef>
                        <a:buNone/>
                      </a:pPr>
                      <a:r>
                        <a:rPr lang="en" sz="1200">
                          <a:solidFill>
                            <a:srgbClr val="0000FF"/>
                          </a:solidFill>
                        </a:rPr>
                        <a:t>CERAMIC FRITS WASTE</a:t>
                      </a:r>
                    </a:p>
                  </a:txBody>
                  <a:tcPr marL="91425" marR="91425" marT="91425" marB="91425"/>
                </a:tc>
                <a:tc>
                  <a:txBody>
                    <a:bodyPr/>
                    <a:lstStyle/>
                    <a:p>
                      <a:pPr lvl="0" rtl="0">
                        <a:spcBef>
                          <a:spcPts val="0"/>
                        </a:spcBef>
                        <a:buNone/>
                      </a:pPr>
                      <a:r>
                        <a:rPr lang="en" sz="1200">
                          <a:solidFill>
                            <a:srgbClr val="0000FF"/>
                          </a:solidFill>
                        </a:rPr>
                        <a:t>10,4</a:t>
                      </a:r>
                    </a:p>
                  </a:txBody>
                  <a:tcPr marL="91425" marR="91425" marT="91425" marB="91425">
                    <a:solidFill>
                      <a:srgbClr val="FF9900"/>
                    </a:solidFill>
                  </a:tcPr>
                </a:tc>
                <a:tc>
                  <a:txBody>
                    <a:bodyPr/>
                    <a:lstStyle/>
                    <a:p>
                      <a:pPr lvl="0" rtl="0">
                        <a:spcBef>
                          <a:spcPts val="0"/>
                        </a:spcBef>
                        <a:buNone/>
                      </a:pPr>
                      <a:r>
                        <a:rPr lang="en" sz="1200">
                          <a:solidFill>
                            <a:srgbClr val="0000FF"/>
                          </a:solidFill>
                        </a:rPr>
                        <a:t>0,0</a:t>
                      </a:r>
                    </a:p>
                  </a:txBody>
                  <a:tcPr marL="91425" marR="91425" marT="91425" marB="91425"/>
                </a:tc>
                <a:tc>
                  <a:txBody>
                    <a:bodyPr/>
                    <a:lstStyle/>
                    <a:p>
                      <a:pPr lvl="0" rtl="0">
                        <a:spcBef>
                          <a:spcPts val="0"/>
                        </a:spcBef>
                        <a:buNone/>
                      </a:pPr>
                      <a:r>
                        <a:rPr lang="en" sz="1200">
                          <a:solidFill>
                            <a:srgbClr val="0000FF"/>
                          </a:solidFill>
                        </a:rPr>
                        <a:t>4,0</a:t>
                      </a:r>
                    </a:p>
                  </a:txBody>
                  <a:tcPr marL="91425" marR="91425" marT="91425" marB="91425">
                    <a:solidFill>
                      <a:srgbClr val="93C47D"/>
                    </a:solidFill>
                  </a:tcPr>
                </a:tc>
                <a:tc>
                  <a:txBody>
                    <a:bodyPr/>
                    <a:lstStyle/>
                    <a:p>
                      <a:pPr lvl="0" rtl="0">
                        <a:spcBef>
                          <a:spcPts val="0"/>
                        </a:spcBef>
                        <a:buNone/>
                      </a:pPr>
                      <a:r>
                        <a:rPr lang="en" sz="1200">
                          <a:solidFill>
                            <a:srgbClr val="0000FF"/>
                          </a:solidFill>
                        </a:rPr>
                        <a:t>57,7</a:t>
                      </a:r>
                    </a:p>
                  </a:txBody>
                  <a:tcPr marL="91425" marR="91425" marT="91425" marB="91425">
                    <a:solidFill>
                      <a:srgbClr val="93C47D"/>
                    </a:solidFill>
                  </a:tcPr>
                </a:tc>
                <a:tc>
                  <a:txBody>
                    <a:bodyPr/>
                    <a:lstStyle/>
                    <a:p>
                      <a:pPr lvl="0" rtl="0">
                        <a:spcBef>
                          <a:spcPts val="0"/>
                        </a:spcBef>
                        <a:buNone/>
                      </a:pPr>
                      <a:r>
                        <a:rPr lang="en" sz="1200">
                          <a:solidFill>
                            <a:srgbClr val="0000FF"/>
                          </a:solidFill>
                        </a:rPr>
                        <a:t>1,8</a:t>
                      </a:r>
                    </a:p>
                  </a:txBody>
                  <a:tcPr marL="91425" marR="91425" marT="91425" marB="91425"/>
                </a:tc>
                <a:tc>
                  <a:txBody>
                    <a:bodyPr/>
                    <a:lstStyle/>
                    <a:p>
                      <a:pPr lvl="0" rtl="0">
                        <a:spcBef>
                          <a:spcPts val="0"/>
                        </a:spcBef>
                        <a:buNone/>
                      </a:pPr>
                      <a:r>
                        <a:rPr lang="en" sz="1200">
                          <a:solidFill>
                            <a:srgbClr val="0000FF"/>
                          </a:solidFill>
                        </a:rPr>
                        <a:t>20,3</a:t>
                      </a:r>
                    </a:p>
                  </a:txBody>
                  <a:tcPr marL="91425" marR="91425" marT="91425" marB="91425">
                    <a:solidFill>
                      <a:srgbClr val="FF9900"/>
                    </a:solidFill>
                  </a:tcPr>
                </a:tc>
                <a:tc>
                  <a:txBody>
                    <a:bodyPr/>
                    <a:lstStyle/>
                    <a:p>
                      <a:pPr lvl="0" rtl="0">
                        <a:spcBef>
                          <a:spcPts val="0"/>
                        </a:spcBef>
                        <a:buNone/>
                      </a:pPr>
                      <a:r>
                        <a:rPr lang="en" sz="1200">
                          <a:solidFill>
                            <a:srgbClr val="0000FF"/>
                          </a:solidFill>
                        </a:rPr>
                        <a:t>0,0</a:t>
                      </a:r>
                    </a:p>
                  </a:txBody>
                  <a:tcPr marL="91425" marR="91425" marT="91425" marB="91425"/>
                </a:tc>
                <a:tc>
                  <a:txBody>
                    <a:bodyPr/>
                    <a:lstStyle/>
                    <a:p>
                      <a:pPr lvl="0" rtl="0">
                        <a:spcBef>
                          <a:spcPts val="0"/>
                        </a:spcBef>
                        <a:buNone/>
                      </a:pPr>
                      <a:r>
                        <a:rPr lang="en" sz="1200">
                          <a:solidFill>
                            <a:srgbClr val="0000FF"/>
                          </a:solidFill>
                        </a:rPr>
                        <a:t>0,0</a:t>
                      </a:r>
                    </a:p>
                  </a:txBody>
                  <a:tcPr marL="91425" marR="91425" marT="91425" marB="91425">
                    <a:solidFill>
                      <a:srgbClr val="FF9900"/>
                    </a:solidFill>
                  </a:tcPr>
                </a:tc>
                <a:tc>
                  <a:txBody>
                    <a:bodyPr/>
                    <a:lstStyle/>
                    <a:p>
                      <a:pPr lvl="0" rtl="0">
                        <a:spcBef>
                          <a:spcPts val="0"/>
                        </a:spcBef>
                        <a:buNone/>
                      </a:pPr>
                      <a:r>
                        <a:rPr lang="en" sz="1200">
                          <a:solidFill>
                            <a:srgbClr val="0000FF"/>
                          </a:solidFill>
                        </a:rPr>
                        <a:t>0,5</a:t>
                      </a:r>
                    </a:p>
                  </a:txBody>
                  <a:tcPr marL="91425" marR="91425" marT="91425" marB="91425"/>
                </a:tc>
                <a:tc>
                  <a:txBody>
                    <a:bodyPr/>
                    <a:lstStyle/>
                    <a:p>
                      <a:pPr lvl="0" rtl="0">
                        <a:spcBef>
                          <a:spcPts val="0"/>
                        </a:spcBef>
                        <a:buNone/>
                      </a:pPr>
                      <a:r>
                        <a:rPr lang="en" sz="1200">
                          <a:solidFill>
                            <a:srgbClr val="0000FF"/>
                          </a:solidFill>
                        </a:rPr>
                        <a:t>1,1</a:t>
                      </a:r>
                    </a:p>
                  </a:txBody>
                  <a:tcPr marL="91425" marR="91425" marT="91425" marB="91425"/>
                </a:tc>
                <a:tc>
                  <a:txBody>
                    <a:bodyPr/>
                    <a:lstStyle/>
                    <a:p>
                      <a:pPr lvl="0" rtl="0">
                        <a:spcBef>
                          <a:spcPts val="0"/>
                        </a:spcBef>
                        <a:buNone/>
                      </a:pPr>
                      <a:r>
                        <a:rPr lang="en" sz="1200">
                          <a:solidFill>
                            <a:srgbClr val="0000FF"/>
                          </a:solidFill>
                        </a:rPr>
                        <a:t>3,1</a:t>
                      </a:r>
                    </a:p>
                  </a:txBody>
                  <a:tcPr marL="91425" marR="91425" marT="91425" marB="91425"/>
                </a:tc>
                <a:extLst>
                  <a:ext uri="{0D108BD9-81ED-4DB2-BD59-A6C34878D82A}">
                    <a16:rowId xmlns:a16="http://schemas.microsoft.com/office/drawing/2014/main" val="10003"/>
                  </a:ext>
                </a:extLst>
              </a:tr>
            </a:tbl>
          </a:graphicData>
        </a:graphic>
      </p:graphicFrame>
      <p:sp>
        <p:nvSpPr>
          <p:cNvPr id="209" name="Shape 209"/>
          <p:cNvSpPr txBox="1"/>
          <p:nvPr/>
        </p:nvSpPr>
        <p:spPr>
          <a:xfrm>
            <a:off x="178650" y="3901675"/>
            <a:ext cx="4282500" cy="839700"/>
          </a:xfrm>
          <a:prstGeom prst="rect">
            <a:avLst/>
          </a:prstGeom>
          <a:noFill/>
          <a:ln>
            <a:noFill/>
          </a:ln>
        </p:spPr>
        <p:txBody>
          <a:bodyPr lIns="91425" tIns="91425" rIns="91425" bIns="91425" anchor="ctr" anchorCtr="0">
            <a:noAutofit/>
          </a:bodyPr>
          <a:lstStyle/>
          <a:p>
            <a:pPr lvl="0" rtl="0">
              <a:spcBef>
                <a:spcPts val="0"/>
              </a:spcBef>
              <a:buNone/>
            </a:pPr>
            <a:r>
              <a:rPr lang="en" sz="1800" u="sng">
                <a:solidFill>
                  <a:srgbClr val="FF0000"/>
                </a:solidFill>
              </a:rPr>
              <a:t>XRD:</a:t>
            </a:r>
            <a:r>
              <a:rPr lang="en" sz="1800">
                <a:solidFill>
                  <a:srgbClr val="0000FF"/>
                </a:solidFill>
              </a:rPr>
              <a:t>  AMORPHOUS STRUCTURE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sp>
        <p:nvSpPr>
          <p:cNvPr id="214" name="Shape 214"/>
          <p:cNvSpPr txBox="1">
            <a:spLocks noGrp="1"/>
          </p:cNvSpPr>
          <p:nvPr>
            <p:ph type="ctrTitle"/>
          </p:nvPr>
        </p:nvSpPr>
        <p:spPr>
          <a:xfrm>
            <a:off x="2555075" y="2401725"/>
            <a:ext cx="6835800" cy="690900"/>
          </a:xfrm>
          <a:prstGeom prst="rect">
            <a:avLst/>
          </a:prstGeom>
        </p:spPr>
        <p:txBody>
          <a:bodyPr lIns="91425" tIns="91425" rIns="91425" bIns="91425" anchor="b" anchorCtr="0">
            <a:noAutofit/>
          </a:bodyPr>
          <a:lstStyle/>
          <a:p>
            <a:pPr lvl="0" algn="ctr" rtl="0">
              <a:spcBef>
                <a:spcPts val="0"/>
              </a:spcBef>
              <a:buNone/>
            </a:pPr>
            <a:r>
              <a:rPr lang="en" sz="2800" dirty="0" smtClean="0"/>
              <a:t>Glass-ceramic </a:t>
            </a:r>
            <a:r>
              <a:rPr lang="en" sz="2800" dirty="0"/>
              <a:t>glazes</a:t>
            </a:r>
          </a:p>
          <a:p>
            <a:pPr lvl="0" algn="ctr" rtl="0">
              <a:spcBef>
                <a:spcPts val="0"/>
              </a:spcBef>
              <a:buNone/>
            </a:pPr>
            <a:r>
              <a:rPr lang="en" sz="2800" dirty="0"/>
              <a:t> from industrial wastes</a:t>
            </a:r>
          </a:p>
        </p:txBody>
      </p:sp>
      <p:sp>
        <p:nvSpPr>
          <p:cNvPr id="215" name="Shape 215"/>
          <p:cNvSpPr/>
          <p:nvPr/>
        </p:nvSpPr>
        <p:spPr>
          <a:xfrm>
            <a:off x="709450" y="2151150"/>
            <a:ext cx="568216" cy="859945"/>
          </a:xfrm>
          <a:prstGeom prst="rect">
            <a:avLst/>
          </a:prstGeom>
        </p:spPr>
        <p:txBody>
          <a:bodyPr>
            <a:prstTxWarp prst="textPlain">
              <a:avLst/>
            </a:prstTxWarp>
          </a:bodyPr>
          <a:lstStyle/>
          <a:p>
            <a:pPr lvl="0" algn="ctr"/>
            <a:r>
              <a:rPr b="1" i="0">
                <a:ln>
                  <a:noFill/>
                </a:ln>
                <a:gradFill>
                  <a:gsLst>
                    <a:gs pos="0">
                      <a:srgbClr val="DB0000"/>
                    </a:gs>
                    <a:gs pos="100000">
                      <a:srgbClr val="540303"/>
                    </a:gs>
                  </a:gsLst>
                  <a:lin ang="5400012" scaled="0"/>
                </a:gradFill>
                <a:latin typeface="Droid Serif"/>
              </a:rPr>
              <a:t>3</a:t>
            </a:r>
          </a:p>
        </p:txBody>
      </p:sp>
      <p:sp>
        <p:nvSpPr>
          <p:cNvPr id="216" name="Shape 216"/>
          <p:cNvSpPr txBox="1">
            <a:spLocks noGrp="1"/>
          </p:cNvSpPr>
          <p:nvPr>
            <p:ph type="sldNum" idx="12"/>
          </p:nvPr>
        </p:nvSpPr>
        <p:spPr>
          <a:xfrm>
            <a:off x="85295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13</a:t>
            </a:fld>
            <a:endParaRPr lang="en"/>
          </a:p>
        </p:txBody>
      </p:sp>
      <p:pic>
        <p:nvPicPr>
          <p:cNvPr id="217" name="Shape 217"/>
          <p:cNvPicPr preferRelativeResize="0"/>
          <p:nvPr/>
        </p:nvPicPr>
        <p:blipFill>
          <a:blip r:embed="rId4">
            <a:alphaModFix/>
          </a:blip>
          <a:stretch>
            <a:fillRect/>
          </a:stretch>
        </p:blipFill>
        <p:spPr>
          <a:xfrm>
            <a:off x="8316884" y="95275"/>
            <a:ext cx="761390" cy="727800"/>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Shape 222" descr="fritas residuos.jpg"/>
          <p:cNvPicPr preferRelativeResize="0"/>
          <p:nvPr/>
        </p:nvPicPr>
        <p:blipFill rotWithShape="1">
          <a:blip r:embed="rId3">
            <a:alphaModFix/>
          </a:blip>
          <a:srcRect l="22874" r="22869"/>
          <a:stretch/>
        </p:blipFill>
        <p:spPr>
          <a:xfrm>
            <a:off x="5038825" y="0"/>
            <a:ext cx="4105173" cy="5143500"/>
          </a:xfrm>
          <a:prstGeom prst="rect">
            <a:avLst/>
          </a:prstGeom>
          <a:noFill/>
          <a:ln>
            <a:noFill/>
          </a:ln>
        </p:spPr>
      </p:pic>
      <p:sp>
        <p:nvSpPr>
          <p:cNvPr id="223" name="Shape 223"/>
          <p:cNvSpPr txBox="1">
            <a:spLocks noGrp="1"/>
          </p:cNvSpPr>
          <p:nvPr>
            <p:ph type="title"/>
          </p:nvPr>
        </p:nvSpPr>
        <p:spPr>
          <a:xfrm>
            <a:off x="457200" y="751550"/>
            <a:ext cx="3741600" cy="727800"/>
          </a:xfrm>
          <a:prstGeom prst="rect">
            <a:avLst/>
          </a:prstGeom>
        </p:spPr>
        <p:txBody>
          <a:bodyPr lIns="91425" tIns="91425" rIns="91425" bIns="91425" anchor="t" anchorCtr="0">
            <a:noAutofit/>
          </a:bodyPr>
          <a:lstStyle/>
          <a:p>
            <a:pPr lvl="0" rtl="0">
              <a:lnSpc>
                <a:spcPct val="150000"/>
              </a:lnSpc>
              <a:spcBef>
                <a:spcPts val="0"/>
              </a:spcBef>
              <a:buNone/>
            </a:pPr>
            <a:r>
              <a:rPr lang="en" dirty="0"/>
              <a:t>3.1. </a:t>
            </a:r>
            <a:r>
              <a:rPr lang="en" dirty="0" smtClean="0"/>
              <a:t>Glass-ceramic glaze from </a:t>
            </a:r>
            <a:r>
              <a:rPr lang="en" dirty="0"/>
              <a:t>frit waste</a:t>
            </a:r>
          </a:p>
        </p:txBody>
      </p:sp>
      <p:sp>
        <p:nvSpPr>
          <p:cNvPr id="224" name="Shape 224"/>
          <p:cNvSpPr txBox="1">
            <a:spLocks noGrp="1"/>
          </p:cNvSpPr>
          <p:nvPr>
            <p:ph type="sldNum" idx="12"/>
          </p:nvPr>
        </p:nvSpPr>
        <p:spPr>
          <a:xfrm>
            <a:off x="8443058"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14</a:t>
            </a:fld>
            <a:endParaRPr lang="en"/>
          </a:p>
        </p:txBody>
      </p:sp>
      <p:pic>
        <p:nvPicPr>
          <p:cNvPr id="225" name="Shape 225"/>
          <p:cNvPicPr preferRelativeResize="0"/>
          <p:nvPr/>
        </p:nvPicPr>
        <p:blipFill>
          <a:blip r:embed="rId4">
            <a:alphaModFix/>
          </a:blip>
          <a:stretch>
            <a:fillRect/>
          </a:stretch>
        </p:blipFill>
        <p:spPr>
          <a:xfrm>
            <a:off x="1143599" y="2508674"/>
            <a:ext cx="1769425" cy="2359225"/>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Shape 230"/>
          <p:cNvSpPr txBox="1">
            <a:spLocks noGrp="1"/>
          </p:cNvSpPr>
          <p:nvPr>
            <p:ph type="ctrTitle" idx="4294967295"/>
          </p:nvPr>
        </p:nvSpPr>
        <p:spPr>
          <a:xfrm>
            <a:off x="485500" y="467725"/>
            <a:ext cx="7629000" cy="894900"/>
          </a:xfrm>
          <a:prstGeom prst="rect">
            <a:avLst/>
          </a:prstGeom>
        </p:spPr>
        <p:txBody>
          <a:bodyPr lIns="91425" tIns="91425" rIns="91425" bIns="91425" anchor="b" anchorCtr="0">
            <a:noAutofit/>
          </a:bodyPr>
          <a:lstStyle/>
          <a:p>
            <a:pPr lvl="0" rtl="0">
              <a:lnSpc>
                <a:spcPct val="150000"/>
              </a:lnSpc>
              <a:spcBef>
                <a:spcPts val="0"/>
              </a:spcBef>
              <a:buClr>
                <a:schemeClr val="dk1"/>
              </a:buClr>
              <a:buSzPct val="45833"/>
              <a:buFont typeface="Arial"/>
              <a:buNone/>
            </a:pPr>
            <a:r>
              <a:rPr lang="en"/>
              <a:t>3.1. Glass-ceramic glaze from frit waste</a:t>
            </a:r>
          </a:p>
          <a:p>
            <a:pPr lvl="0" algn="ctr" rtl="0">
              <a:spcBef>
                <a:spcPts val="0"/>
              </a:spcBef>
              <a:buNone/>
            </a:pPr>
            <a:endParaRPr sz="3000">
              <a:solidFill>
                <a:srgbClr val="0000FF"/>
              </a:solidFill>
            </a:endParaRPr>
          </a:p>
        </p:txBody>
      </p:sp>
      <p:sp>
        <p:nvSpPr>
          <p:cNvPr id="231" name="Shape 231"/>
          <p:cNvSpPr txBox="1">
            <a:spLocks noGrp="1"/>
          </p:cNvSpPr>
          <p:nvPr>
            <p:ph type="subTitle" idx="4294967295"/>
          </p:nvPr>
        </p:nvSpPr>
        <p:spPr>
          <a:xfrm>
            <a:off x="246200" y="683575"/>
            <a:ext cx="7629000" cy="463200"/>
          </a:xfrm>
          <a:prstGeom prst="rect">
            <a:avLst/>
          </a:prstGeom>
        </p:spPr>
        <p:txBody>
          <a:bodyPr lIns="91425" tIns="91425" rIns="91425" bIns="91425" anchor="t" anchorCtr="0">
            <a:noAutofit/>
          </a:bodyPr>
          <a:lstStyle/>
          <a:p>
            <a:pPr marL="457200" lvl="0" indent="-228600" algn="l" rtl="0">
              <a:spcBef>
                <a:spcPts val="0"/>
              </a:spcBef>
            </a:pPr>
            <a:r>
              <a:rPr lang="en"/>
              <a:t>Wollastonite and sodium calcium silicate</a:t>
            </a:r>
          </a:p>
          <a:p>
            <a:pPr lvl="0" algn="l" rtl="0">
              <a:spcBef>
                <a:spcPts val="0"/>
              </a:spcBef>
              <a:buNone/>
            </a:pPr>
            <a:endParaRPr/>
          </a:p>
        </p:txBody>
      </p:sp>
      <p:sp>
        <p:nvSpPr>
          <p:cNvPr id="232" name="Shape 232"/>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15</a:t>
            </a:fld>
            <a:endParaRPr lang="en"/>
          </a:p>
        </p:txBody>
      </p:sp>
      <p:pic>
        <p:nvPicPr>
          <p:cNvPr id="233" name="Shape 233"/>
          <p:cNvPicPr preferRelativeResize="0"/>
          <p:nvPr/>
        </p:nvPicPr>
        <p:blipFill>
          <a:blip r:embed="rId3">
            <a:alphaModFix/>
          </a:blip>
          <a:stretch>
            <a:fillRect/>
          </a:stretch>
        </p:blipFill>
        <p:spPr>
          <a:xfrm>
            <a:off x="8541874" y="0"/>
            <a:ext cx="602125" cy="5143499"/>
          </a:xfrm>
          <a:prstGeom prst="rect">
            <a:avLst/>
          </a:prstGeom>
          <a:noFill/>
          <a:ln>
            <a:noFill/>
          </a:ln>
        </p:spPr>
      </p:pic>
      <p:pic>
        <p:nvPicPr>
          <p:cNvPr id="234" name="Shape 234"/>
          <p:cNvPicPr preferRelativeResize="0"/>
          <p:nvPr/>
        </p:nvPicPr>
        <p:blipFill>
          <a:blip r:embed="rId4">
            <a:alphaModFix/>
          </a:blip>
          <a:stretch>
            <a:fillRect/>
          </a:stretch>
        </p:blipFill>
        <p:spPr>
          <a:xfrm>
            <a:off x="4161155" y="1312125"/>
            <a:ext cx="3769644" cy="2820991"/>
          </a:xfrm>
          <a:prstGeom prst="rect">
            <a:avLst/>
          </a:prstGeom>
          <a:noFill/>
          <a:ln>
            <a:noFill/>
          </a:ln>
        </p:spPr>
      </p:pic>
      <p:pic>
        <p:nvPicPr>
          <p:cNvPr id="235" name="Shape 235"/>
          <p:cNvPicPr preferRelativeResize="0"/>
          <p:nvPr/>
        </p:nvPicPr>
        <p:blipFill rotWithShape="1">
          <a:blip r:embed="rId5">
            <a:alphaModFix/>
          </a:blip>
          <a:srcRect l="10875" t="6777" r="11388" b="4039"/>
          <a:stretch/>
        </p:blipFill>
        <p:spPr>
          <a:xfrm>
            <a:off x="246200" y="1154650"/>
            <a:ext cx="3859350" cy="3135949"/>
          </a:xfrm>
          <a:prstGeom prst="rect">
            <a:avLst/>
          </a:prstGeom>
          <a:noFill/>
          <a:ln>
            <a:noFill/>
          </a:ln>
        </p:spPr>
      </p:pic>
      <p:sp>
        <p:nvSpPr>
          <p:cNvPr id="236" name="Shape 236"/>
          <p:cNvSpPr txBox="1"/>
          <p:nvPr/>
        </p:nvSpPr>
        <p:spPr>
          <a:xfrm>
            <a:off x="4161299" y="4180031"/>
            <a:ext cx="3769500" cy="249300"/>
          </a:xfrm>
          <a:prstGeom prst="rect">
            <a:avLst/>
          </a:prstGeom>
          <a:noFill/>
          <a:ln>
            <a:noFill/>
          </a:ln>
        </p:spPr>
        <p:txBody>
          <a:bodyPr lIns="91425" tIns="91425" rIns="91425" bIns="91425" anchor="t" anchorCtr="0">
            <a:noAutofit/>
          </a:bodyPr>
          <a:lstStyle/>
          <a:p>
            <a:pPr lvl="0" algn="ctr">
              <a:spcBef>
                <a:spcPts val="0"/>
              </a:spcBef>
              <a:buNone/>
            </a:pPr>
            <a:r>
              <a:rPr lang="en" sz="1200"/>
              <a:t>SEM micrograph of glass-ceramic samples fired at 900ºC - 2min</a:t>
            </a:r>
          </a:p>
        </p:txBody>
      </p:sp>
      <p:sp>
        <p:nvSpPr>
          <p:cNvPr id="237" name="Shape 237"/>
          <p:cNvSpPr txBox="1"/>
          <p:nvPr/>
        </p:nvSpPr>
        <p:spPr>
          <a:xfrm>
            <a:off x="391799" y="4258769"/>
            <a:ext cx="3769500" cy="249300"/>
          </a:xfrm>
          <a:prstGeom prst="rect">
            <a:avLst/>
          </a:prstGeom>
          <a:noFill/>
          <a:ln>
            <a:noFill/>
          </a:ln>
        </p:spPr>
        <p:txBody>
          <a:bodyPr lIns="91425" tIns="91425" rIns="91425" bIns="91425" anchor="t" anchorCtr="0">
            <a:noAutofit/>
          </a:bodyPr>
          <a:lstStyle/>
          <a:p>
            <a:pPr lvl="0" algn="ctr" rtl="0">
              <a:spcBef>
                <a:spcPts val="0"/>
              </a:spcBef>
              <a:buNone/>
            </a:pPr>
            <a:r>
              <a:rPr lang="en" sz="1200" dirty="0"/>
              <a:t>Diffractograms of samples fired for 2 min at different temperatures.</a:t>
            </a:r>
          </a:p>
        </p:txBody>
      </p:sp>
      <p:sp>
        <p:nvSpPr>
          <p:cNvPr id="2" name="QuadreDeText 1"/>
          <p:cNvSpPr txBox="1"/>
          <p:nvPr/>
        </p:nvSpPr>
        <p:spPr>
          <a:xfrm>
            <a:off x="246200" y="4749850"/>
            <a:ext cx="7080308" cy="338554"/>
          </a:xfrm>
          <a:prstGeom prst="rect">
            <a:avLst/>
          </a:prstGeom>
          <a:solidFill>
            <a:schemeClr val="accent1">
              <a:lumMod val="40000"/>
              <a:lumOff val="60000"/>
            </a:schemeClr>
          </a:solidFill>
        </p:spPr>
        <p:txBody>
          <a:bodyPr wrap="square" rtlCol="0">
            <a:spAutoFit/>
          </a:bodyPr>
          <a:lstStyle/>
          <a:p>
            <a:r>
              <a:rPr lang="pt-BR" sz="800" dirty="0"/>
              <a:t>E. </a:t>
            </a:r>
            <a:r>
              <a:rPr lang="pt-BR" sz="800" dirty="0" err="1"/>
              <a:t>Barrachina</a:t>
            </a:r>
            <a:r>
              <a:rPr lang="pt-BR" sz="800" dirty="0"/>
              <a:t> Albert, J. </a:t>
            </a:r>
            <a:r>
              <a:rPr lang="pt-BR" sz="800" dirty="0" err="1"/>
              <a:t>Llop</a:t>
            </a:r>
            <a:r>
              <a:rPr lang="pt-BR" sz="800" dirty="0"/>
              <a:t> </a:t>
            </a:r>
            <a:r>
              <a:rPr lang="pt-BR" sz="800" dirty="0" err="1"/>
              <a:t>Pla</a:t>
            </a:r>
            <a:r>
              <a:rPr lang="pt-BR" sz="800" dirty="0"/>
              <a:t>, M. </a:t>
            </a:r>
            <a:r>
              <a:rPr lang="pt-BR" sz="800" dirty="0" err="1"/>
              <a:t>Notari</a:t>
            </a:r>
            <a:r>
              <a:rPr lang="pt-BR" sz="800" dirty="0"/>
              <a:t> </a:t>
            </a:r>
            <a:r>
              <a:rPr lang="pt-BR" sz="800" dirty="0" err="1"/>
              <a:t>Abad</a:t>
            </a:r>
            <a:r>
              <a:rPr lang="pt-BR" sz="800" dirty="0"/>
              <a:t>, J. Carda </a:t>
            </a:r>
            <a:r>
              <a:rPr lang="pt-BR" sz="800" dirty="0" err="1"/>
              <a:t>Castelló</a:t>
            </a:r>
            <a:r>
              <a:rPr lang="pt-BR" sz="800" dirty="0"/>
              <a:t>, </a:t>
            </a:r>
            <a:r>
              <a:rPr lang="pt-BR" sz="800" dirty="0" smtClean="0"/>
              <a:t>“</a:t>
            </a:r>
            <a:r>
              <a:rPr lang="en-US" sz="800" dirty="0"/>
              <a:t>Potentiality of a frit waste from ceramic sector as raw material to glass-ceramic material production</a:t>
            </a:r>
            <a:r>
              <a:rPr lang="pt-BR" sz="800" dirty="0" smtClean="0"/>
              <a:t>”,</a:t>
            </a:r>
            <a:r>
              <a:rPr lang="ca-ES" sz="800" dirty="0" smtClean="0"/>
              <a:t> </a:t>
            </a:r>
            <a:r>
              <a:rPr lang="ca-ES" sz="800" dirty="0" err="1"/>
              <a:t>Boletín</a:t>
            </a:r>
            <a:r>
              <a:rPr lang="ca-ES" sz="800" dirty="0"/>
              <a:t> de la Sociedad Española de </a:t>
            </a:r>
            <a:r>
              <a:rPr lang="ca-ES" sz="800" dirty="0" err="1"/>
              <a:t>Cerámica</a:t>
            </a:r>
            <a:r>
              <a:rPr lang="ca-ES" sz="800" dirty="0"/>
              <a:t> y Vidrio, 54 101-108, 2015</a:t>
            </a:r>
            <a:r>
              <a:rPr lang="ca-ES" sz="800"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ctrTitle" idx="4294967295"/>
          </p:nvPr>
        </p:nvSpPr>
        <p:spPr>
          <a:xfrm>
            <a:off x="485500" y="467725"/>
            <a:ext cx="7629000" cy="894900"/>
          </a:xfrm>
          <a:prstGeom prst="rect">
            <a:avLst/>
          </a:prstGeom>
        </p:spPr>
        <p:txBody>
          <a:bodyPr lIns="91425" tIns="91425" rIns="91425" bIns="91425" anchor="b" anchorCtr="0">
            <a:noAutofit/>
          </a:bodyPr>
          <a:lstStyle/>
          <a:p>
            <a:pPr lvl="0" rtl="0">
              <a:lnSpc>
                <a:spcPct val="150000"/>
              </a:lnSpc>
              <a:spcBef>
                <a:spcPts val="0"/>
              </a:spcBef>
              <a:buClr>
                <a:schemeClr val="dk1"/>
              </a:buClr>
              <a:buSzPct val="45833"/>
              <a:buFont typeface="Arial"/>
              <a:buNone/>
            </a:pPr>
            <a:r>
              <a:rPr lang="en"/>
              <a:t>3.1. Glass-ceramic glaze from frit waste</a:t>
            </a:r>
          </a:p>
          <a:p>
            <a:pPr lvl="0" algn="ctr" rtl="0">
              <a:spcBef>
                <a:spcPts val="0"/>
              </a:spcBef>
              <a:buNone/>
            </a:pPr>
            <a:endParaRPr sz="3000">
              <a:solidFill>
                <a:srgbClr val="0000FF"/>
              </a:solidFill>
            </a:endParaRPr>
          </a:p>
        </p:txBody>
      </p:sp>
      <p:sp>
        <p:nvSpPr>
          <p:cNvPr id="243" name="Shape 243"/>
          <p:cNvSpPr txBox="1">
            <a:spLocks noGrp="1"/>
          </p:cNvSpPr>
          <p:nvPr>
            <p:ph type="subTitle" idx="4294967295"/>
          </p:nvPr>
        </p:nvSpPr>
        <p:spPr>
          <a:xfrm>
            <a:off x="246200" y="820700"/>
            <a:ext cx="7629000" cy="463200"/>
          </a:xfrm>
          <a:prstGeom prst="rect">
            <a:avLst/>
          </a:prstGeom>
        </p:spPr>
        <p:txBody>
          <a:bodyPr lIns="91425" tIns="91425" rIns="91425" bIns="91425" anchor="t" anchorCtr="0">
            <a:noAutofit/>
          </a:bodyPr>
          <a:lstStyle/>
          <a:p>
            <a:pPr marL="457200" lvl="0" indent="-228600" algn="l" rtl="0">
              <a:spcBef>
                <a:spcPts val="0"/>
              </a:spcBef>
            </a:pPr>
            <a:r>
              <a:rPr lang="en" dirty="0"/>
              <a:t>A glaze has been prepared with this frit waste to be used in porcelain tiles: FW </a:t>
            </a:r>
            <a:r>
              <a:rPr lang="en" dirty="0" smtClean="0"/>
              <a:t>glaze. Applicated by doctor blade method</a:t>
            </a:r>
            <a:endParaRPr lang="en" dirty="0"/>
          </a:p>
        </p:txBody>
      </p:sp>
      <p:sp>
        <p:nvSpPr>
          <p:cNvPr id="244" name="Shape 244"/>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16</a:t>
            </a:fld>
            <a:endParaRPr lang="en"/>
          </a:p>
        </p:txBody>
      </p:sp>
      <p:pic>
        <p:nvPicPr>
          <p:cNvPr id="245" name="Shape 245"/>
          <p:cNvPicPr preferRelativeResize="0"/>
          <p:nvPr/>
        </p:nvPicPr>
        <p:blipFill>
          <a:blip r:embed="rId3">
            <a:alphaModFix/>
          </a:blip>
          <a:stretch>
            <a:fillRect/>
          </a:stretch>
        </p:blipFill>
        <p:spPr>
          <a:xfrm>
            <a:off x="8541874" y="0"/>
            <a:ext cx="602125" cy="5143499"/>
          </a:xfrm>
          <a:prstGeom prst="rect">
            <a:avLst/>
          </a:prstGeom>
          <a:noFill/>
          <a:ln>
            <a:noFill/>
          </a:ln>
        </p:spPr>
      </p:pic>
      <p:pic>
        <p:nvPicPr>
          <p:cNvPr id="246" name="Shape 246" descr="20170623_111207.jpg"/>
          <p:cNvPicPr preferRelativeResize="0"/>
          <p:nvPr/>
        </p:nvPicPr>
        <p:blipFill rotWithShape="1">
          <a:blip r:embed="rId4">
            <a:alphaModFix amt="97000"/>
          </a:blip>
          <a:srcRect l="23822" t="33253" r="29648" b="41002"/>
          <a:stretch/>
        </p:blipFill>
        <p:spPr>
          <a:xfrm>
            <a:off x="613849" y="1924400"/>
            <a:ext cx="1539549" cy="1514429"/>
          </a:xfrm>
          <a:prstGeom prst="rect">
            <a:avLst/>
          </a:prstGeom>
          <a:noFill/>
          <a:ln>
            <a:noFill/>
          </a:ln>
        </p:spPr>
      </p:pic>
      <p:graphicFrame>
        <p:nvGraphicFramePr>
          <p:cNvPr id="247" name="Shape 247"/>
          <p:cNvGraphicFramePr/>
          <p:nvPr/>
        </p:nvGraphicFramePr>
        <p:xfrm>
          <a:off x="2532900" y="1883462"/>
          <a:ext cx="5256225" cy="1615350"/>
        </p:xfrm>
        <a:graphic>
          <a:graphicData uri="http://schemas.openxmlformats.org/drawingml/2006/table">
            <a:tbl>
              <a:tblPr>
                <a:noFill/>
                <a:tableStyleId>{F34EC11D-BB47-4E08-898A-7269B9EA82DF}</a:tableStyleId>
              </a:tblPr>
              <a:tblGrid>
                <a:gridCol w="1028875">
                  <a:extLst>
                    <a:ext uri="{9D8B030D-6E8A-4147-A177-3AD203B41FA5}">
                      <a16:colId xmlns:a16="http://schemas.microsoft.com/office/drawing/2014/main" val="20000"/>
                    </a:ext>
                  </a:extLst>
                </a:gridCol>
                <a:gridCol w="1470125">
                  <a:extLst>
                    <a:ext uri="{9D8B030D-6E8A-4147-A177-3AD203B41FA5}">
                      <a16:colId xmlns:a16="http://schemas.microsoft.com/office/drawing/2014/main" val="20001"/>
                    </a:ext>
                  </a:extLst>
                </a:gridCol>
                <a:gridCol w="1594375">
                  <a:extLst>
                    <a:ext uri="{9D8B030D-6E8A-4147-A177-3AD203B41FA5}">
                      <a16:colId xmlns:a16="http://schemas.microsoft.com/office/drawing/2014/main" val="20002"/>
                    </a:ext>
                  </a:extLst>
                </a:gridCol>
                <a:gridCol w="1162850">
                  <a:extLst>
                    <a:ext uri="{9D8B030D-6E8A-4147-A177-3AD203B41FA5}">
                      <a16:colId xmlns:a16="http://schemas.microsoft.com/office/drawing/2014/main" val="20003"/>
                    </a:ext>
                  </a:extLst>
                </a:gridCol>
              </a:tblGrid>
              <a:tr h="381000">
                <a:tc>
                  <a:txBody>
                    <a:bodyPr/>
                    <a:lstStyle/>
                    <a:p>
                      <a:pPr lvl="0" algn="ctr">
                        <a:spcBef>
                          <a:spcPts val="0"/>
                        </a:spcBef>
                        <a:buNone/>
                      </a:pPr>
                      <a:endParaRPr/>
                    </a:p>
                  </a:txBody>
                  <a:tcPr marL="91425" marR="91425" marT="91425" marB="91425"/>
                </a:tc>
                <a:tc>
                  <a:txBody>
                    <a:bodyPr/>
                    <a:lstStyle/>
                    <a:p>
                      <a:pPr lvl="0" algn="ctr">
                        <a:spcBef>
                          <a:spcPts val="0"/>
                        </a:spcBef>
                        <a:buNone/>
                      </a:pPr>
                      <a:r>
                        <a:rPr lang="en" b="1"/>
                        <a:t>Vickers microhardenes (HV-1N 30s)</a:t>
                      </a:r>
                    </a:p>
                  </a:txBody>
                  <a:tcPr marL="91425" marR="91425" marT="91425" marB="91425"/>
                </a:tc>
                <a:tc>
                  <a:txBody>
                    <a:bodyPr/>
                    <a:lstStyle/>
                    <a:p>
                      <a:pPr lvl="0" algn="ctr" rtl="0">
                        <a:spcBef>
                          <a:spcPts val="0"/>
                        </a:spcBef>
                        <a:buNone/>
                      </a:pPr>
                      <a:r>
                        <a:rPr lang="en" b="1"/>
                        <a:t>Flexural Strength (N/mm</a:t>
                      </a:r>
                      <a:r>
                        <a:rPr lang="en" b="1" baseline="30000"/>
                        <a:t>2</a:t>
                      </a:r>
                      <a:r>
                        <a:rPr lang="en" b="1"/>
                        <a:t>)</a:t>
                      </a:r>
                    </a:p>
                  </a:txBody>
                  <a:tcPr marL="91425" marR="91425" marT="91425" marB="91425"/>
                </a:tc>
                <a:tc>
                  <a:txBody>
                    <a:bodyPr/>
                    <a:lstStyle/>
                    <a:p>
                      <a:pPr lvl="0" algn="ctr">
                        <a:spcBef>
                          <a:spcPts val="0"/>
                        </a:spcBef>
                        <a:buNone/>
                      </a:pPr>
                      <a:r>
                        <a:rPr lang="en" b="1"/>
                        <a:t>Chemical resistance*</a:t>
                      </a:r>
                    </a:p>
                  </a:txBody>
                  <a:tcPr marL="91425" marR="91425" marT="91425" marB="91425"/>
                </a:tc>
                <a:extLst>
                  <a:ext uri="{0D108BD9-81ED-4DB2-BD59-A6C34878D82A}">
                    <a16:rowId xmlns:a16="http://schemas.microsoft.com/office/drawing/2014/main" val="10000"/>
                  </a:ext>
                </a:extLst>
              </a:tr>
              <a:tr h="381000">
                <a:tc>
                  <a:txBody>
                    <a:bodyPr/>
                    <a:lstStyle/>
                    <a:p>
                      <a:pPr lvl="0" algn="ctr">
                        <a:spcBef>
                          <a:spcPts val="0"/>
                        </a:spcBef>
                        <a:buNone/>
                      </a:pPr>
                      <a:r>
                        <a:rPr lang="en"/>
                        <a:t>STD-glaze</a:t>
                      </a:r>
                    </a:p>
                  </a:txBody>
                  <a:tcPr marL="91425" marR="91425" marT="91425" marB="91425"/>
                </a:tc>
                <a:tc>
                  <a:txBody>
                    <a:bodyPr/>
                    <a:lstStyle/>
                    <a:p>
                      <a:pPr lvl="0" algn="ctr">
                        <a:spcBef>
                          <a:spcPts val="0"/>
                        </a:spcBef>
                        <a:buNone/>
                      </a:pPr>
                      <a:r>
                        <a:rPr lang="en"/>
                        <a:t>600</a:t>
                      </a:r>
                    </a:p>
                  </a:txBody>
                  <a:tcPr marL="91425" marR="91425" marT="91425" marB="91425"/>
                </a:tc>
                <a:tc>
                  <a:txBody>
                    <a:bodyPr/>
                    <a:lstStyle/>
                    <a:p>
                      <a:pPr lvl="0" algn="ctr" rtl="0">
                        <a:spcBef>
                          <a:spcPts val="0"/>
                        </a:spcBef>
                        <a:buNone/>
                      </a:pPr>
                      <a:r>
                        <a:rPr lang="en"/>
                        <a:t>450</a:t>
                      </a:r>
                    </a:p>
                  </a:txBody>
                  <a:tcPr marL="91425" marR="91425" marT="91425" marB="91425"/>
                </a:tc>
                <a:tc>
                  <a:txBody>
                    <a:bodyPr/>
                    <a:lstStyle/>
                    <a:p>
                      <a:pPr lvl="0" algn="ctr">
                        <a:spcBef>
                          <a:spcPts val="0"/>
                        </a:spcBef>
                        <a:buNone/>
                      </a:pPr>
                      <a:r>
                        <a:rPr lang="en"/>
                        <a:t>Medium</a:t>
                      </a:r>
                    </a:p>
                  </a:txBody>
                  <a:tcPr marL="91425" marR="91425" marT="91425" marB="91425"/>
                </a:tc>
                <a:extLst>
                  <a:ext uri="{0D108BD9-81ED-4DB2-BD59-A6C34878D82A}">
                    <a16:rowId xmlns:a16="http://schemas.microsoft.com/office/drawing/2014/main" val="10001"/>
                  </a:ext>
                </a:extLst>
              </a:tr>
              <a:tr h="381000">
                <a:tc>
                  <a:txBody>
                    <a:bodyPr/>
                    <a:lstStyle/>
                    <a:p>
                      <a:pPr lvl="0" algn="ctr">
                        <a:spcBef>
                          <a:spcPts val="0"/>
                        </a:spcBef>
                        <a:buNone/>
                      </a:pPr>
                      <a:r>
                        <a:rPr lang="en">
                          <a:solidFill>
                            <a:schemeClr val="dk1"/>
                          </a:solidFill>
                        </a:rPr>
                        <a:t>FW-</a:t>
                      </a:r>
                      <a:r>
                        <a:rPr lang="en"/>
                        <a:t>glaze</a:t>
                      </a:r>
                    </a:p>
                  </a:txBody>
                  <a:tcPr marL="91425" marR="91425" marT="91425" marB="91425"/>
                </a:tc>
                <a:tc>
                  <a:txBody>
                    <a:bodyPr/>
                    <a:lstStyle/>
                    <a:p>
                      <a:pPr lvl="0" algn="ctr">
                        <a:spcBef>
                          <a:spcPts val="0"/>
                        </a:spcBef>
                        <a:buNone/>
                      </a:pPr>
                      <a:r>
                        <a:rPr lang="en"/>
                        <a:t>800</a:t>
                      </a:r>
                    </a:p>
                  </a:txBody>
                  <a:tcPr marL="91425" marR="91425" marT="91425" marB="91425"/>
                </a:tc>
                <a:tc>
                  <a:txBody>
                    <a:bodyPr/>
                    <a:lstStyle/>
                    <a:p>
                      <a:pPr lvl="0" algn="ctr" rtl="0">
                        <a:spcBef>
                          <a:spcPts val="0"/>
                        </a:spcBef>
                        <a:buNone/>
                      </a:pPr>
                      <a:r>
                        <a:rPr lang="en"/>
                        <a:t>550</a:t>
                      </a:r>
                    </a:p>
                  </a:txBody>
                  <a:tcPr marL="91425" marR="91425" marT="91425" marB="91425"/>
                </a:tc>
                <a:tc>
                  <a:txBody>
                    <a:bodyPr/>
                    <a:lstStyle/>
                    <a:p>
                      <a:pPr lvl="0" algn="ctr">
                        <a:spcBef>
                          <a:spcPts val="0"/>
                        </a:spcBef>
                        <a:buNone/>
                      </a:pPr>
                      <a:r>
                        <a:rPr lang="en"/>
                        <a:t>High</a:t>
                      </a:r>
                    </a:p>
                  </a:txBody>
                  <a:tcPr marL="91425" marR="91425" marT="91425" marB="91425"/>
                </a:tc>
                <a:extLst>
                  <a:ext uri="{0D108BD9-81ED-4DB2-BD59-A6C34878D82A}">
                    <a16:rowId xmlns:a16="http://schemas.microsoft.com/office/drawing/2014/main" val="10002"/>
                  </a:ext>
                </a:extLst>
              </a:tr>
            </a:tbl>
          </a:graphicData>
        </a:graphic>
      </p:graphicFrame>
      <p:sp>
        <p:nvSpPr>
          <p:cNvPr id="248" name="Shape 248"/>
          <p:cNvSpPr txBox="1"/>
          <p:nvPr/>
        </p:nvSpPr>
        <p:spPr>
          <a:xfrm>
            <a:off x="485500" y="4210425"/>
            <a:ext cx="2309400" cy="606600"/>
          </a:xfrm>
          <a:prstGeom prst="rect">
            <a:avLst/>
          </a:prstGeom>
          <a:noFill/>
          <a:ln>
            <a:noFill/>
          </a:ln>
        </p:spPr>
        <p:txBody>
          <a:bodyPr lIns="91425" tIns="91425" rIns="91425" bIns="91425" anchor="t" anchorCtr="0">
            <a:noAutofit/>
          </a:bodyPr>
          <a:lstStyle/>
          <a:p>
            <a:pPr lvl="0">
              <a:spcBef>
                <a:spcPts val="0"/>
              </a:spcBef>
              <a:buNone/>
            </a:pPr>
            <a:r>
              <a:rPr lang="en"/>
              <a:t>* ISO 10545-13:1995</a:t>
            </a:r>
          </a:p>
        </p:txBody>
      </p:sp>
      <p:sp>
        <p:nvSpPr>
          <p:cNvPr id="249" name="Shape 249"/>
          <p:cNvSpPr txBox="1"/>
          <p:nvPr/>
        </p:nvSpPr>
        <p:spPr>
          <a:xfrm>
            <a:off x="357200" y="3662350"/>
            <a:ext cx="7518000" cy="463200"/>
          </a:xfrm>
          <a:prstGeom prst="rect">
            <a:avLst/>
          </a:prstGeom>
          <a:noFill/>
          <a:ln>
            <a:noFill/>
          </a:ln>
        </p:spPr>
        <p:txBody>
          <a:bodyPr lIns="91425" tIns="91425" rIns="91425" bIns="91425" anchor="t" anchorCtr="0">
            <a:noAutofit/>
          </a:bodyPr>
          <a:lstStyle/>
          <a:p>
            <a:pPr lvl="0">
              <a:spcBef>
                <a:spcPts val="0"/>
              </a:spcBef>
              <a:buNone/>
            </a:pPr>
            <a:r>
              <a:rPr lang="en" dirty="0">
                <a:solidFill>
                  <a:srgbClr val="FF0000"/>
                </a:solidFill>
              </a:rPr>
              <a:t>INTRODUCING FRIT WASTE → MAINTAINING WHITENESS → SAVING EXPENSIVE RAW MATERIALS TO PRODUCE GLAZE  WHITENESS (ZrSiO4) </a:t>
            </a:r>
            <a:r>
              <a:rPr lang="en" dirty="0" smtClean="0">
                <a:solidFill>
                  <a:srgbClr val="FF0000"/>
                </a:solidFill>
              </a:rPr>
              <a:t>AND ENERGY  </a:t>
            </a:r>
            <a:endParaRPr lang="en" dirty="0">
              <a:solidFill>
                <a:srgbClr val="FF0000"/>
              </a:solidFill>
            </a:endParaRPr>
          </a:p>
        </p:txBody>
      </p:sp>
      <p:sp>
        <p:nvSpPr>
          <p:cNvPr id="10" name="QuadreDeText 9"/>
          <p:cNvSpPr txBox="1"/>
          <p:nvPr/>
        </p:nvSpPr>
        <p:spPr>
          <a:xfrm>
            <a:off x="246200" y="4749850"/>
            <a:ext cx="7080308" cy="338554"/>
          </a:xfrm>
          <a:prstGeom prst="rect">
            <a:avLst/>
          </a:prstGeom>
          <a:solidFill>
            <a:schemeClr val="accent1">
              <a:lumMod val="40000"/>
              <a:lumOff val="60000"/>
            </a:schemeClr>
          </a:solidFill>
        </p:spPr>
        <p:txBody>
          <a:bodyPr wrap="square" rtlCol="0">
            <a:spAutoFit/>
          </a:bodyPr>
          <a:lstStyle/>
          <a:p>
            <a:r>
              <a:rPr lang="pt-BR" sz="800" dirty="0"/>
              <a:t>E. </a:t>
            </a:r>
            <a:r>
              <a:rPr lang="pt-BR" sz="800" dirty="0" err="1"/>
              <a:t>Barrachina</a:t>
            </a:r>
            <a:r>
              <a:rPr lang="pt-BR" sz="800" dirty="0"/>
              <a:t> Albert, J. </a:t>
            </a:r>
            <a:r>
              <a:rPr lang="pt-BR" sz="800" dirty="0" err="1"/>
              <a:t>Llop</a:t>
            </a:r>
            <a:r>
              <a:rPr lang="pt-BR" sz="800" dirty="0"/>
              <a:t> </a:t>
            </a:r>
            <a:r>
              <a:rPr lang="pt-BR" sz="800" dirty="0" err="1"/>
              <a:t>Pla</a:t>
            </a:r>
            <a:r>
              <a:rPr lang="pt-BR" sz="800" dirty="0"/>
              <a:t>, M. </a:t>
            </a:r>
            <a:r>
              <a:rPr lang="pt-BR" sz="800" dirty="0" err="1"/>
              <a:t>Notari</a:t>
            </a:r>
            <a:r>
              <a:rPr lang="pt-BR" sz="800" dirty="0"/>
              <a:t> </a:t>
            </a:r>
            <a:r>
              <a:rPr lang="pt-BR" sz="800" dirty="0" err="1"/>
              <a:t>Abad</a:t>
            </a:r>
            <a:r>
              <a:rPr lang="pt-BR" sz="800" dirty="0"/>
              <a:t>, J. Carda </a:t>
            </a:r>
            <a:r>
              <a:rPr lang="pt-BR" sz="800" dirty="0" err="1"/>
              <a:t>Castelló</a:t>
            </a:r>
            <a:r>
              <a:rPr lang="pt-BR" sz="800" dirty="0"/>
              <a:t>, </a:t>
            </a:r>
            <a:r>
              <a:rPr lang="pt-BR" sz="800" dirty="0" smtClean="0"/>
              <a:t>“</a:t>
            </a:r>
            <a:r>
              <a:rPr lang="en-US" sz="800" dirty="0"/>
              <a:t>Potentiality of a frit waste from ceramic sector as raw material to glass-ceramic material production</a:t>
            </a:r>
            <a:r>
              <a:rPr lang="pt-BR" sz="800" dirty="0" smtClean="0"/>
              <a:t>”,</a:t>
            </a:r>
            <a:r>
              <a:rPr lang="ca-ES" sz="800" dirty="0" smtClean="0"/>
              <a:t> </a:t>
            </a:r>
            <a:r>
              <a:rPr lang="ca-ES" sz="800" dirty="0" err="1"/>
              <a:t>Boletín</a:t>
            </a:r>
            <a:r>
              <a:rPr lang="ca-ES" sz="800" dirty="0"/>
              <a:t> de la Sociedad Española de </a:t>
            </a:r>
            <a:r>
              <a:rPr lang="ca-ES" sz="800" dirty="0" err="1"/>
              <a:t>Cerámica</a:t>
            </a:r>
            <a:r>
              <a:rPr lang="ca-ES" sz="800" dirty="0"/>
              <a:t> y Vidrio, 54 101-108, 2015</a:t>
            </a:r>
            <a:r>
              <a:rPr lang="ca-ES" sz="800"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457200" y="751550"/>
            <a:ext cx="3142200" cy="727800"/>
          </a:xfrm>
          <a:prstGeom prst="rect">
            <a:avLst/>
          </a:prstGeom>
        </p:spPr>
        <p:txBody>
          <a:bodyPr lIns="91425" tIns="91425" rIns="91425" bIns="91425" anchor="t" anchorCtr="0">
            <a:noAutofit/>
          </a:bodyPr>
          <a:lstStyle/>
          <a:p>
            <a:pPr lvl="0" rtl="0">
              <a:lnSpc>
                <a:spcPct val="150000"/>
              </a:lnSpc>
              <a:spcBef>
                <a:spcPts val="0"/>
              </a:spcBef>
              <a:buNone/>
            </a:pPr>
            <a:r>
              <a:rPr lang="en" dirty="0"/>
              <a:t>3.2. Glass-ceramic glaze using ashes from the coal-fired power station </a:t>
            </a:r>
            <a:r>
              <a:rPr lang="en" sz="1400" dirty="0">
                <a:solidFill>
                  <a:schemeClr val="lt1"/>
                </a:solidFill>
                <a:latin typeface="Arial"/>
                <a:ea typeface="Arial"/>
                <a:cs typeface="Arial"/>
                <a:sym typeface="Arial"/>
              </a:rPr>
              <a:t>ASHES FROM  A COAL-FIRED POWER STATION</a:t>
            </a:r>
          </a:p>
        </p:txBody>
      </p:sp>
      <p:sp>
        <p:nvSpPr>
          <p:cNvPr id="255" name="Shape 255"/>
          <p:cNvSpPr txBox="1">
            <a:spLocks noGrp="1"/>
          </p:cNvSpPr>
          <p:nvPr>
            <p:ph type="sldNum" idx="12"/>
          </p:nvPr>
        </p:nvSpPr>
        <p:spPr>
          <a:xfrm>
            <a:off x="844305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17</a:t>
            </a:fld>
            <a:endParaRPr lang="en"/>
          </a:p>
        </p:txBody>
      </p:sp>
      <p:pic>
        <p:nvPicPr>
          <p:cNvPr id="256" name="Shape 256"/>
          <p:cNvPicPr preferRelativeResize="0"/>
          <p:nvPr/>
        </p:nvPicPr>
        <p:blipFill rotWithShape="1">
          <a:blip r:embed="rId3">
            <a:alphaModFix/>
          </a:blip>
          <a:srcRect l="19462" t="1590" r="43346" b="-1590"/>
          <a:stretch/>
        </p:blipFill>
        <p:spPr>
          <a:xfrm>
            <a:off x="6006600" y="0"/>
            <a:ext cx="1819474" cy="5201825"/>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ctrTitle" idx="4294967295"/>
          </p:nvPr>
        </p:nvSpPr>
        <p:spPr>
          <a:xfrm>
            <a:off x="286700" y="362625"/>
            <a:ext cx="7629000" cy="894900"/>
          </a:xfrm>
          <a:prstGeom prst="rect">
            <a:avLst/>
          </a:prstGeom>
        </p:spPr>
        <p:txBody>
          <a:bodyPr lIns="91425" tIns="91425" rIns="91425" bIns="91425" anchor="b" anchorCtr="0">
            <a:noAutofit/>
          </a:bodyPr>
          <a:lstStyle/>
          <a:p>
            <a:pPr lvl="0" rtl="0">
              <a:lnSpc>
                <a:spcPct val="150000"/>
              </a:lnSpc>
              <a:spcBef>
                <a:spcPts val="0"/>
              </a:spcBef>
              <a:buNone/>
            </a:pPr>
            <a:r>
              <a:rPr lang="en" dirty="0"/>
              <a:t>3.2. Glass-ceramic glaze from ashes</a:t>
            </a:r>
          </a:p>
          <a:p>
            <a:pPr lvl="0" algn="ctr" rtl="0">
              <a:spcBef>
                <a:spcPts val="0"/>
              </a:spcBef>
              <a:buNone/>
            </a:pPr>
            <a:endParaRPr sz="3000" dirty="0">
              <a:solidFill>
                <a:srgbClr val="0000FF"/>
              </a:solidFill>
            </a:endParaRPr>
          </a:p>
        </p:txBody>
      </p:sp>
      <p:sp>
        <p:nvSpPr>
          <p:cNvPr id="262" name="Shape 262"/>
          <p:cNvSpPr txBox="1">
            <a:spLocks noGrp="1"/>
          </p:cNvSpPr>
          <p:nvPr>
            <p:ph type="subTitle" idx="4294967295"/>
          </p:nvPr>
        </p:nvSpPr>
        <p:spPr>
          <a:xfrm>
            <a:off x="286700" y="755950"/>
            <a:ext cx="5912100" cy="718800"/>
          </a:xfrm>
          <a:prstGeom prst="rect">
            <a:avLst/>
          </a:prstGeom>
        </p:spPr>
        <p:txBody>
          <a:bodyPr lIns="91425" tIns="91425" rIns="91425" bIns="91425" anchor="t" anchorCtr="0">
            <a:noAutofit/>
          </a:bodyPr>
          <a:lstStyle/>
          <a:p>
            <a:pPr lvl="0" algn="l" rtl="0">
              <a:spcBef>
                <a:spcPts val="0"/>
              </a:spcBef>
              <a:buNone/>
            </a:pPr>
            <a:r>
              <a:rPr lang="en" sz="1600" u="sng" dirty="0"/>
              <a:t>Reductor atmosphere</a:t>
            </a:r>
            <a:r>
              <a:rPr lang="en" sz="1600" dirty="0"/>
              <a:t>: hercynite and anorthite</a:t>
            </a:r>
          </a:p>
          <a:p>
            <a:pPr lvl="0" algn="l" rtl="0">
              <a:spcBef>
                <a:spcPts val="0"/>
              </a:spcBef>
              <a:buNone/>
            </a:pPr>
            <a:endParaRPr sz="1600" dirty="0"/>
          </a:p>
        </p:txBody>
      </p:sp>
      <p:sp>
        <p:nvSpPr>
          <p:cNvPr id="263" name="Shape 263"/>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18</a:t>
            </a:fld>
            <a:endParaRPr lang="en"/>
          </a:p>
        </p:txBody>
      </p:sp>
      <p:pic>
        <p:nvPicPr>
          <p:cNvPr id="264" name="Shape 264"/>
          <p:cNvPicPr preferRelativeResize="0"/>
          <p:nvPr/>
        </p:nvPicPr>
        <p:blipFill>
          <a:blip r:embed="rId3">
            <a:alphaModFix/>
          </a:blip>
          <a:stretch>
            <a:fillRect/>
          </a:stretch>
        </p:blipFill>
        <p:spPr>
          <a:xfrm>
            <a:off x="8541874" y="0"/>
            <a:ext cx="602125" cy="5143499"/>
          </a:xfrm>
          <a:prstGeom prst="rect">
            <a:avLst/>
          </a:prstGeom>
          <a:noFill/>
          <a:ln>
            <a:noFill/>
          </a:ln>
        </p:spPr>
      </p:pic>
      <p:pic>
        <p:nvPicPr>
          <p:cNvPr id="265" name="Shape 265"/>
          <p:cNvPicPr preferRelativeResize="0"/>
          <p:nvPr/>
        </p:nvPicPr>
        <p:blipFill rotWithShape="1">
          <a:blip r:embed="rId4">
            <a:alphaModFix/>
          </a:blip>
          <a:srcRect l="4678" r="11485"/>
          <a:stretch/>
        </p:blipFill>
        <p:spPr>
          <a:xfrm>
            <a:off x="286700" y="1257525"/>
            <a:ext cx="4175449" cy="3476074"/>
          </a:xfrm>
          <a:prstGeom prst="rect">
            <a:avLst/>
          </a:prstGeom>
          <a:noFill/>
          <a:ln>
            <a:noFill/>
          </a:ln>
        </p:spPr>
      </p:pic>
      <p:pic>
        <p:nvPicPr>
          <p:cNvPr id="266" name="Shape 266"/>
          <p:cNvPicPr preferRelativeResize="0"/>
          <p:nvPr/>
        </p:nvPicPr>
        <p:blipFill>
          <a:blip r:embed="rId5">
            <a:alphaModFix/>
          </a:blip>
          <a:stretch>
            <a:fillRect/>
          </a:stretch>
        </p:blipFill>
        <p:spPr>
          <a:xfrm>
            <a:off x="5425475" y="758098"/>
            <a:ext cx="2490224" cy="1871800"/>
          </a:xfrm>
          <a:prstGeom prst="rect">
            <a:avLst/>
          </a:prstGeom>
          <a:noFill/>
          <a:ln>
            <a:noFill/>
          </a:ln>
        </p:spPr>
      </p:pic>
      <p:pic>
        <p:nvPicPr>
          <p:cNvPr id="267" name="Shape 267"/>
          <p:cNvPicPr preferRelativeResize="0"/>
          <p:nvPr/>
        </p:nvPicPr>
        <p:blipFill>
          <a:blip r:embed="rId6">
            <a:alphaModFix/>
          </a:blip>
          <a:stretch>
            <a:fillRect/>
          </a:stretch>
        </p:blipFill>
        <p:spPr>
          <a:xfrm>
            <a:off x="5425475" y="2979494"/>
            <a:ext cx="2490224" cy="1863545"/>
          </a:xfrm>
          <a:prstGeom prst="rect">
            <a:avLst/>
          </a:prstGeom>
          <a:noFill/>
          <a:ln>
            <a:noFill/>
          </a:ln>
        </p:spPr>
      </p:pic>
      <p:sp>
        <p:nvSpPr>
          <p:cNvPr id="268" name="Shape 268"/>
          <p:cNvSpPr txBox="1"/>
          <p:nvPr/>
        </p:nvSpPr>
        <p:spPr>
          <a:xfrm>
            <a:off x="5816800" y="2629900"/>
            <a:ext cx="2297700" cy="246000"/>
          </a:xfrm>
          <a:prstGeom prst="rect">
            <a:avLst/>
          </a:prstGeom>
          <a:noFill/>
          <a:ln>
            <a:noFill/>
          </a:ln>
        </p:spPr>
        <p:txBody>
          <a:bodyPr lIns="91425" tIns="91425" rIns="91425" bIns="91425" anchor="t" anchorCtr="0">
            <a:noAutofit/>
          </a:bodyPr>
          <a:lstStyle/>
          <a:p>
            <a:pPr lvl="0">
              <a:spcBef>
                <a:spcPts val="0"/>
              </a:spcBef>
              <a:buNone/>
            </a:pPr>
            <a:r>
              <a:rPr lang="en"/>
              <a:t>SEM micrographs </a:t>
            </a:r>
          </a:p>
        </p:txBody>
      </p:sp>
      <p:sp>
        <p:nvSpPr>
          <p:cNvPr id="269" name="Shape 269"/>
          <p:cNvSpPr txBox="1"/>
          <p:nvPr/>
        </p:nvSpPr>
        <p:spPr>
          <a:xfrm>
            <a:off x="294614" y="4588039"/>
            <a:ext cx="4793700" cy="393600"/>
          </a:xfrm>
          <a:prstGeom prst="rect">
            <a:avLst/>
          </a:prstGeom>
          <a:noFill/>
          <a:ln>
            <a:noFill/>
          </a:ln>
        </p:spPr>
        <p:txBody>
          <a:bodyPr lIns="91425" tIns="91425" rIns="91425" bIns="91425" anchor="t" anchorCtr="0">
            <a:noAutofit/>
          </a:bodyPr>
          <a:lstStyle/>
          <a:p>
            <a:pPr lvl="0" rtl="0">
              <a:spcBef>
                <a:spcPts val="600"/>
              </a:spcBef>
              <a:buClr>
                <a:schemeClr val="dk1"/>
              </a:buClr>
              <a:buSzPct val="61111"/>
              <a:buFont typeface="Arial"/>
              <a:buNone/>
            </a:pPr>
            <a:r>
              <a:rPr lang="en" sz="1600" u="sng" dirty="0">
                <a:solidFill>
                  <a:srgbClr val="162D5A"/>
                </a:solidFill>
                <a:latin typeface="Pontano Sans"/>
                <a:ea typeface="Pontano Sans"/>
                <a:cs typeface="Pontano Sans"/>
                <a:sym typeface="Pontano Sans"/>
              </a:rPr>
              <a:t>Air atmosphere</a:t>
            </a:r>
            <a:r>
              <a:rPr lang="en" sz="1600" dirty="0">
                <a:solidFill>
                  <a:srgbClr val="162D5A"/>
                </a:solidFill>
                <a:latin typeface="Pontano Sans"/>
                <a:ea typeface="Pontano Sans"/>
                <a:cs typeface="Pontano Sans"/>
                <a:sym typeface="Pontano Sans"/>
              </a:rPr>
              <a:t>: anorthite, hematite and mullite</a:t>
            </a:r>
          </a:p>
          <a:p>
            <a:pPr lvl="0">
              <a:spcBef>
                <a:spcPts val="0"/>
              </a:spcBef>
              <a:buNone/>
            </a:pPr>
            <a:endParaRPr sz="1600" dirty="0"/>
          </a:p>
        </p:txBody>
      </p:sp>
      <p:sp>
        <p:nvSpPr>
          <p:cNvPr id="270" name="Shape 270"/>
          <p:cNvSpPr/>
          <p:nvPr/>
        </p:nvSpPr>
        <p:spPr>
          <a:xfrm>
            <a:off x="4887525" y="4784839"/>
            <a:ext cx="403200" cy="58200"/>
          </a:xfrm>
          <a:prstGeom prst="rightArrow">
            <a:avLst>
              <a:gd name="adj1" fmla="val 50000"/>
              <a:gd name="adj2" fmla="val 194157"/>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271" name="Shape 271"/>
          <p:cNvSpPr/>
          <p:nvPr/>
        </p:nvSpPr>
        <p:spPr>
          <a:xfrm>
            <a:off x="4783325" y="974124"/>
            <a:ext cx="403200" cy="58200"/>
          </a:xfrm>
          <a:prstGeom prst="rightArrow">
            <a:avLst>
              <a:gd name="adj1" fmla="val 50000"/>
              <a:gd name="adj2" fmla="val 194157"/>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None/>
            </a:pPr>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Shape 276"/>
          <p:cNvSpPr txBox="1">
            <a:spLocks noGrp="1"/>
          </p:cNvSpPr>
          <p:nvPr>
            <p:ph type="ctrTitle" idx="4294967295"/>
          </p:nvPr>
        </p:nvSpPr>
        <p:spPr>
          <a:xfrm>
            <a:off x="485500" y="467725"/>
            <a:ext cx="7629000" cy="894900"/>
          </a:xfrm>
          <a:prstGeom prst="rect">
            <a:avLst/>
          </a:prstGeom>
        </p:spPr>
        <p:txBody>
          <a:bodyPr lIns="91425" tIns="91425" rIns="91425" bIns="91425" anchor="b" anchorCtr="0">
            <a:noAutofit/>
          </a:bodyPr>
          <a:lstStyle/>
          <a:p>
            <a:pPr lvl="0" rtl="0">
              <a:lnSpc>
                <a:spcPct val="150000"/>
              </a:lnSpc>
              <a:spcBef>
                <a:spcPts val="0"/>
              </a:spcBef>
              <a:buNone/>
            </a:pPr>
            <a:r>
              <a:rPr lang="en"/>
              <a:t>3.2. Glass-ceramic glaze from ashes</a:t>
            </a:r>
          </a:p>
          <a:p>
            <a:pPr lvl="0" algn="ctr" rtl="0">
              <a:spcBef>
                <a:spcPts val="0"/>
              </a:spcBef>
              <a:buNone/>
            </a:pPr>
            <a:endParaRPr sz="3000">
              <a:solidFill>
                <a:srgbClr val="0000FF"/>
              </a:solidFill>
            </a:endParaRPr>
          </a:p>
        </p:txBody>
      </p:sp>
      <p:sp>
        <p:nvSpPr>
          <p:cNvPr id="277" name="Shape 277"/>
          <p:cNvSpPr txBox="1">
            <a:spLocks noGrp="1"/>
          </p:cNvSpPr>
          <p:nvPr>
            <p:ph type="subTitle" idx="4294967295"/>
          </p:nvPr>
        </p:nvSpPr>
        <p:spPr>
          <a:xfrm>
            <a:off x="281175" y="749737"/>
            <a:ext cx="7629000" cy="718800"/>
          </a:xfrm>
          <a:prstGeom prst="rect">
            <a:avLst/>
          </a:prstGeom>
        </p:spPr>
        <p:txBody>
          <a:bodyPr lIns="91425" tIns="91425" rIns="91425" bIns="91425" anchor="t" anchorCtr="0">
            <a:noAutofit/>
          </a:bodyPr>
          <a:lstStyle/>
          <a:p>
            <a:pPr lvl="0" algn="l" rtl="0">
              <a:spcBef>
                <a:spcPts val="0"/>
              </a:spcBef>
              <a:buNone/>
            </a:pPr>
            <a:r>
              <a:rPr lang="en" sz="1600" u="sng" dirty="0"/>
              <a:t>Reductor atmosphere</a:t>
            </a:r>
            <a:r>
              <a:rPr lang="en" sz="1600" dirty="0"/>
              <a:t>: hercynite and anorthite</a:t>
            </a:r>
          </a:p>
          <a:p>
            <a:pPr lvl="0" algn="r" rtl="0">
              <a:spcBef>
                <a:spcPts val="0"/>
              </a:spcBef>
              <a:buClr>
                <a:schemeClr val="dk1"/>
              </a:buClr>
              <a:buSzPct val="61111"/>
              <a:buFont typeface="Arial"/>
              <a:buNone/>
            </a:pPr>
            <a:r>
              <a:rPr lang="en" sz="1600" u="sng" dirty="0" smtClean="0"/>
              <a:t>  Air </a:t>
            </a:r>
            <a:r>
              <a:rPr lang="en" sz="1600" u="sng" dirty="0"/>
              <a:t>atmosphere</a:t>
            </a:r>
            <a:r>
              <a:rPr lang="en" sz="1600" dirty="0"/>
              <a:t>: anorthite, hematite and mullite</a:t>
            </a:r>
          </a:p>
          <a:p>
            <a:pPr lvl="0" algn="l" rtl="0">
              <a:spcBef>
                <a:spcPts val="0"/>
              </a:spcBef>
              <a:buNone/>
            </a:pPr>
            <a:endParaRPr sz="1600" dirty="0"/>
          </a:p>
          <a:p>
            <a:pPr lvl="0" algn="l" rtl="0">
              <a:spcBef>
                <a:spcPts val="0"/>
              </a:spcBef>
              <a:buNone/>
            </a:pPr>
            <a:endParaRPr sz="1600" dirty="0"/>
          </a:p>
          <a:p>
            <a:pPr lvl="0" algn="l" rtl="0">
              <a:spcBef>
                <a:spcPts val="0"/>
              </a:spcBef>
              <a:buNone/>
            </a:pPr>
            <a:endParaRPr sz="1600" dirty="0"/>
          </a:p>
          <a:p>
            <a:pPr lvl="0" algn="l" rtl="0">
              <a:spcBef>
                <a:spcPts val="0"/>
              </a:spcBef>
              <a:buNone/>
            </a:pPr>
            <a:endParaRPr sz="1600" dirty="0"/>
          </a:p>
          <a:p>
            <a:pPr lvl="0" algn="l" rtl="0">
              <a:spcBef>
                <a:spcPts val="0"/>
              </a:spcBef>
              <a:buNone/>
            </a:pPr>
            <a:endParaRPr sz="1600" dirty="0"/>
          </a:p>
          <a:p>
            <a:pPr lvl="0" algn="l" rtl="0">
              <a:spcBef>
                <a:spcPts val="0"/>
              </a:spcBef>
              <a:buNone/>
            </a:pPr>
            <a:endParaRPr sz="1600" dirty="0"/>
          </a:p>
        </p:txBody>
      </p:sp>
      <p:sp>
        <p:nvSpPr>
          <p:cNvPr id="278" name="Shape 278"/>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19</a:t>
            </a:fld>
            <a:endParaRPr lang="en"/>
          </a:p>
        </p:txBody>
      </p:sp>
      <p:pic>
        <p:nvPicPr>
          <p:cNvPr id="279" name="Shape 279"/>
          <p:cNvPicPr preferRelativeResize="0"/>
          <p:nvPr/>
        </p:nvPicPr>
        <p:blipFill>
          <a:blip r:embed="rId3">
            <a:alphaModFix/>
          </a:blip>
          <a:stretch>
            <a:fillRect/>
          </a:stretch>
        </p:blipFill>
        <p:spPr>
          <a:xfrm>
            <a:off x="8541874" y="0"/>
            <a:ext cx="602125" cy="5143499"/>
          </a:xfrm>
          <a:prstGeom prst="rect">
            <a:avLst/>
          </a:prstGeom>
          <a:noFill/>
          <a:ln>
            <a:noFill/>
          </a:ln>
        </p:spPr>
      </p:pic>
      <p:pic>
        <p:nvPicPr>
          <p:cNvPr id="280" name="Shape 280"/>
          <p:cNvPicPr preferRelativeResize="0"/>
          <p:nvPr/>
        </p:nvPicPr>
        <p:blipFill rotWithShape="1">
          <a:blip r:embed="rId4">
            <a:alphaModFix/>
          </a:blip>
          <a:srcRect l="5096" t="17432" r="46914" b="44387"/>
          <a:stretch/>
        </p:blipFill>
        <p:spPr>
          <a:xfrm>
            <a:off x="851425" y="1270299"/>
            <a:ext cx="1399575" cy="848225"/>
          </a:xfrm>
          <a:prstGeom prst="rect">
            <a:avLst/>
          </a:prstGeom>
          <a:noFill/>
          <a:ln>
            <a:noFill/>
          </a:ln>
        </p:spPr>
      </p:pic>
      <p:pic>
        <p:nvPicPr>
          <p:cNvPr id="281" name="Shape 281"/>
          <p:cNvPicPr preferRelativeResize="0"/>
          <p:nvPr/>
        </p:nvPicPr>
        <p:blipFill rotWithShape="1">
          <a:blip r:embed="rId4">
            <a:alphaModFix/>
          </a:blip>
          <a:srcRect l="9235" t="61621" r="52252" b="7638"/>
          <a:stretch/>
        </p:blipFill>
        <p:spPr>
          <a:xfrm>
            <a:off x="6170925" y="1510424"/>
            <a:ext cx="1394880" cy="848225"/>
          </a:xfrm>
          <a:prstGeom prst="rect">
            <a:avLst/>
          </a:prstGeom>
          <a:noFill/>
          <a:ln>
            <a:noFill/>
          </a:ln>
        </p:spPr>
      </p:pic>
      <p:graphicFrame>
        <p:nvGraphicFramePr>
          <p:cNvPr id="282" name="Shape 282"/>
          <p:cNvGraphicFramePr/>
          <p:nvPr/>
        </p:nvGraphicFramePr>
        <p:xfrm>
          <a:off x="281175" y="2358637"/>
          <a:ext cx="6206775" cy="2318190"/>
        </p:xfrm>
        <a:graphic>
          <a:graphicData uri="http://schemas.openxmlformats.org/drawingml/2006/table">
            <a:tbl>
              <a:tblPr>
                <a:noFill/>
                <a:tableStyleId>{F34EC11D-BB47-4E08-898A-7269B9EA82DF}</a:tableStyleId>
              </a:tblPr>
              <a:tblGrid>
                <a:gridCol w="1545450">
                  <a:extLst>
                    <a:ext uri="{9D8B030D-6E8A-4147-A177-3AD203B41FA5}">
                      <a16:colId xmlns:a16="http://schemas.microsoft.com/office/drawing/2014/main" val="20000"/>
                    </a:ext>
                  </a:extLst>
                </a:gridCol>
                <a:gridCol w="1662075">
                  <a:extLst>
                    <a:ext uri="{9D8B030D-6E8A-4147-A177-3AD203B41FA5}">
                      <a16:colId xmlns:a16="http://schemas.microsoft.com/office/drawing/2014/main" val="20001"/>
                    </a:ext>
                  </a:extLst>
                </a:gridCol>
                <a:gridCol w="1626100">
                  <a:extLst>
                    <a:ext uri="{9D8B030D-6E8A-4147-A177-3AD203B41FA5}">
                      <a16:colId xmlns:a16="http://schemas.microsoft.com/office/drawing/2014/main" val="20002"/>
                    </a:ext>
                  </a:extLst>
                </a:gridCol>
                <a:gridCol w="1373150">
                  <a:extLst>
                    <a:ext uri="{9D8B030D-6E8A-4147-A177-3AD203B41FA5}">
                      <a16:colId xmlns:a16="http://schemas.microsoft.com/office/drawing/2014/main" val="20003"/>
                    </a:ext>
                  </a:extLst>
                </a:gridCol>
              </a:tblGrid>
              <a:tr h="804725">
                <a:tc>
                  <a:txBody>
                    <a:bodyPr/>
                    <a:lstStyle/>
                    <a:p>
                      <a:pPr lvl="0" algn="ctr" rtl="0">
                        <a:spcBef>
                          <a:spcPts val="0"/>
                        </a:spcBef>
                        <a:buNone/>
                      </a:pPr>
                      <a:endParaRPr/>
                    </a:p>
                  </a:txBody>
                  <a:tcPr marL="91425" marR="91425" marT="91425" marB="91425"/>
                </a:tc>
                <a:tc>
                  <a:txBody>
                    <a:bodyPr/>
                    <a:lstStyle/>
                    <a:p>
                      <a:pPr lvl="0" algn="ctr" rtl="0">
                        <a:spcBef>
                          <a:spcPts val="0"/>
                        </a:spcBef>
                        <a:buNone/>
                      </a:pPr>
                      <a:r>
                        <a:rPr lang="en" b="1"/>
                        <a:t>Vickers microhardenes (HV-1N 30s)</a:t>
                      </a:r>
                    </a:p>
                  </a:txBody>
                  <a:tcPr marL="91425" marR="91425" marT="91425" marB="91425"/>
                </a:tc>
                <a:tc>
                  <a:txBody>
                    <a:bodyPr/>
                    <a:lstStyle/>
                    <a:p>
                      <a:pPr lvl="0" algn="ctr" rtl="0">
                        <a:spcBef>
                          <a:spcPts val="0"/>
                        </a:spcBef>
                        <a:buNone/>
                      </a:pPr>
                      <a:r>
                        <a:rPr lang="en" b="1"/>
                        <a:t>Flexural Strength (N/mm</a:t>
                      </a:r>
                      <a:r>
                        <a:rPr lang="en" b="1" baseline="30000"/>
                        <a:t>2</a:t>
                      </a:r>
                      <a:r>
                        <a:rPr lang="en" b="1"/>
                        <a:t>)</a:t>
                      </a:r>
                    </a:p>
                  </a:txBody>
                  <a:tcPr marL="91425" marR="91425" marT="91425" marB="91425"/>
                </a:tc>
                <a:tc>
                  <a:txBody>
                    <a:bodyPr/>
                    <a:lstStyle/>
                    <a:p>
                      <a:pPr lvl="0" algn="ctr" rtl="0">
                        <a:spcBef>
                          <a:spcPts val="0"/>
                        </a:spcBef>
                        <a:buNone/>
                      </a:pPr>
                      <a:r>
                        <a:rPr lang="en" b="1"/>
                        <a:t>Chemical resistance*</a:t>
                      </a:r>
                    </a:p>
                  </a:txBody>
                  <a:tcPr marL="91425" marR="91425" marT="91425" marB="91425"/>
                </a:tc>
                <a:extLst>
                  <a:ext uri="{0D108BD9-81ED-4DB2-BD59-A6C34878D82A}">
                    <a16:rowId xmlns:a16="http://schemas.microsoft.com/office/drawing/2014/main" val="10000"/>
                  </a:ext>
                </a:extLst>
              </a:tr>
              <a:tr h="358225">
                <a:tc>
                  <a:txBody>
                    <a:bodyPr/>
                    <a:lstStyle/>
                    <a:p>
                      <a:pPr lvl="0" algn="ctr" rtl="0">
                        <a:spcBef>
                          <a:spcPts val="0"/>
                        </a:spcBef>
                        <a:buNone/>
                      </a:pPr>
                      <a:r>
                        <a:rPr lang="en"/>
                        <a:t>STD-glaze</a:t>
                      </a:r>
                    </a:p>
                  </a:txBody>
                  <a:tcPr marL="91425" marR="91425" marT="91425" marB="91425"/>
                </a:tc>
                <a:tc>
                  <a:txBody>
                    <a:bodyPr/>
                    <a:lstStyle/>
                    <a:p>
                      <a:pPr lvl="0" algn="ctr" rtl="0">
                        <a:spcBef>
                          <a:spcPts val="0"/>
                        </a:spcBef>
                        <a:buNone/>
                      </a:pPr>
                      <a:r>
                        <a:rPr lang="en"/>
                        <a:t>600</a:t>
                      </a:r>
                    </a:p>
                  </a:txBody>
                  <a:tcPr marL="91425" marR="91425" marT="91425" marB="91425"/>
                </a:tc>
                <a:tc>
                  <a:txBody>
                    <a:bodyPr/>
                    <a:lstStyle/>
                    <a:p>
                      <a:pPr lvl="0" algn="ctr" rtl="0">
                        <a:spcBef>
                          <a:spcPts val="0"/>
                        </a:spcBef>
                        <a:buNone/>
                      </a:pPr>
                      <a:r>
                        <a:rPr lang="en"/>
                        <a:t>450</a:t>
                      </a:r>
                    </a:p>
                  </a:txBody>
                  <a:tcPr marL="91425" marR="91425" marT="91425" marB="91425"/>
                </a:tc>
                <a:tc>
                  <a:txBody>
                    <a:bodyPr/>
                    <a:lstStyle/>
                    <a:p>
                      <a:pPr lvl="0" algn="ctr" rtl="0">
                        <a:spcBef>
                          <a:spcPts val="0"/>
                        </a:spcBef>
                        <a:buNone/>
                      </a:pPr>
                      <a:r>
                        <a:rPr lang="en"/>
                        <a:t>Medium</a:t>
                      </a:r>
                    </a:p>
                  </a:txBody>
                  <a:tcPr marL="91425" marR="91425" marT="91425" marB="91425"/>
                </a:tc>
                <a:extLst>
                  <a:ext uri="{0D108BD9-81ED-4DB2-BD59-A6C34878D82A}">
                    <a16:rowId xmlns:a16="http://schemas.microsoft.com/office/drawing/2014/main" val="10001"/>
                  </a:ext>
                </a:extLst>
              </a:tr>
              <a:tr h="549525">
                <a:tc>
                  <a:txBody>
                    <a:bodyPr/>
                    <a:lstStyle/>
                    <a:p>
                      <a:pPr lvl="0" algn="ctr" rtl="0">
                        <a:spcBef>
                          <a:spcPts val="0"/>
                        </a:spcBef>
                        <a:buNone/>
                      </a:pPr>
                      <a:r>
                        <a:rPr lang="en">
                          <a:solidFill>
                            <a:schemeClr val="dk1"/>
                          </a:solidFill>
                        </a:rPr>
                        <a:t>Oxidated glaze</a:t>
                      </a:r>
                    </a:p>
                  </a:txBody>
                  <a:tcPr marL="91425" marR="91425" marT="91425" marB="91425"/>
                </a:tc>
                <a:tc>
                  <a:txBody>
                    <a:bodyPr/>
                    <a:lstStyle/>
                    <a:p>
                      <a:pPr lvl="0" algn="ctr" rtl="0">
                        <a:spcBef>
                          <a:spcPts val="0"/>
                        </a:spcBef>
                        <a:buNone/>
                      </a:pPr>
                      <a:r>
                        <a:rPr lang="en"/>
                        <a:t>800</a:t>
                      </a:r>
                    </a:p>
                  </a:txBody>
                  <a:tcPr marL="91425" marR="91425" marT="91425" marB="91425"/>
                </a:tc>
                <a:tc>
                  <a:txBody>
                    <a:bodyPr/>
                    <a:lstStyle/>
                    <a:p>
                      <a:pPr lvl="0" algn="ctr" rtl="0">
                        <a:spcBef>
                          <a:spcPts val="0"/>
                        </a:spcBef>
                        <a:buNone/>
                      </a:pPr>
                      <a:r>
                        <a:rPr lang="en"/>
                        <a:t>550</a:t>
                      </a:r>
                    </a:p>
                  </a:txBody>
                  <a:tcPr marL="91425" marR="91425" marT="91425" marB="91425"/>
                </a:tc>
                <a:tc>
                  <a:txBody>
                    <a:bodyPr/>
                    <a:lstStyle/>
                    <a:p>
                      <a:pPr lvl="0" algn="ctr" rtl="0">
                        <a:spcBef>
                          <a:spcPts val="0"/>
                        </a:spcBef>
                        <a:buNone/>
                      </a:pPr>
                      <a:r>
                        <a:rPr lang="en"/>
                        <a:t>High</a:t>
                      </a:r>
                    </a:p>
                  </a:txBody>
                  <a:tcPr marL="91425" marR="91425" marT="91425" marB="91425"/>
                </a:tc>
                <a:extLst>
                  <a:ext uri="{0D108BD9-81ED-4DB2-BD59-A6C34878D82A}">
                    <a16:rowId xmlns:a16="http://schemas.microsoft.com/office/drawing/2014/main" val="10002"/>
                  </a:ext>
                </a:extLst>
              </a:tr>
              <a:tr h="549525">
                <a:tc>
                  <a:txBody>
                    <a:bodyPr/>
                    <a:lstStyle/>
                    <a:p>
                      <a:pPr lvl="0" algn="ctr" rtl="0">
                        <a:spcBef>
                          <a:spcPts val="0"/>
                        </a:spcBef>
                        <a:buNone/>
                      </a:pPr>
                      <a:r>
                        <a:rPr lang="en">
                          <a:solidFill>
                            <a:schemeClr val="dk1"/>
                          </a:solidFill>
                        </a:rPr>
                        <a:t>Reduced glaze</a:t>
                      </a:r>
                    </a:p>
                  </a:txBody>
                  <a:tcPr marL="91425" marR="91425" marT="91425" marB="91425"/>
                </a:tc>
                <a:tc>
                  <a:txBody>
                    <a:bodyPr/>
                    <a:lstStyle/>
                    <a:p>
                      <a:pPr lvl="0" algn="ctr" rtl="0">
                        <a:spcBef>
                          <a:spcPts val="0"/>
                        </a:spcBef>
                        <a:buNone/>
                      </a:pPr>
                      <a:r>
                        <a:rPr lang="en"/>
                        <a:t>1050</a:t>
                      </a:r>
                    </a:p>
                  </a:txBody>
                  <a:tcPr marL="91425" marR="91425" marT="91425" marB="91425"/>
                </a:tc>
                <a:tc>
                  <a:txBody>
                    <a:bodyPr/>
                    <a:lstStyle/>
                    <a:p>
                      <a:pPr lvl="0" algn="ctr" rtl="0">
                        <a:spcBef>
                          <a:spcPts val="0"/>
                        </a:spcBef>
                        <a:buNone/>
                      </a:pPr>
                      <a:r>
                        <a:rPr lang="en"/>
                        <a:t>620</a:t>
                      </a:r>
                    </a:p>
                  </a:txBody>
                  <a:tcPr marL="91425" marR="91425" marT="91425" marB="91425"/>
                </a:tc>
                <a:tc>
                  <a:txBody>
                    <a:bodyPr/>
                    <a:lstStyle/>
                    <a:p>
                      <a:pPr lvl="0" algn="ctr" rtl="0">
                        <a:spcBef>
                          <a:spcPts val="0"/>
                        </a:spcBef>
                        <a:buClr>
                          <a:schemeClr val="dk1"/>
                        </a:buClr>
                        <a:buSzPct val="78571"/>
                        <a:buFont typeface="Arial"/>
                        <a:buNone/>
                      </a:pPr>
                      <a:r>
                        <a:rPr lang="en">
                          <a:solidFill>
                            <a:schemeClr val="dk1"/>
                          </a:solidFill>
                        </a:rPr>
                        <a:t>High</a:t>
                      </a:r>
                    </a:p>
                  </a:txBody>
                  <a:tcPr marL="91425" marR="91425" marT="91425" marB="91425"/>
                </a:tc>
                <a:extLst>
                  <a:ext uri="{0D108BD9-81ED-4DB2-BD59-A6C34878D82A}">
                    <a16:rowId xmlns:a16="http://schemas.microsoft.com/office/drawing/2014/main" val="10003"/>
                  </a:ext>
                </a:extLst>
              </a:tr>
            </a:tbl>
          </a:graphicData>
        </a:graphic>
      </p:graphicFrame>
      <p:sp>
        <p:nvSpPr>
          <p:cNvPr id="283" name="Shape 283"/>
          <p:cNvSpPr txBox="1"/>
          <p:nvPr/>
        </p:nvSpPr>
        <p:spPr>
          <a:xfrm>
            <a:off x="6502662" y="3106800"/>
            <a:ext cx="1939200" cy="8949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dirty="0">
                <a:solidFill>
                  <a:srgbClr val="FF0000"/>
                </a:solidFill>
              </a:rPr>
              <a:t>SAVING RAW </a:t>
            </a:r>
            <a:r>
              <a:rPr lang="en" dirty="0" smtClean="0">
                <a:solidFill>
                  <a:srgbClr val="FF0000"/>
                </a:solidFill>
              </a:rPr>
              <a:t>MATERIALS</a:t>
            </a:r>
          </a:p>
          <a:p>
            <a:pPr lvl="0" rtl="0">
              <a:lnSpc>
                <a:spcPct val="115000"/>
              </a:lnSpc>
              <a:spcBef>
                <a:spcPts val="0"/>
              </a:spcBef>
              <a:buNone/>
            </a:pPr>
            <a:r>
              <a:rPr lang="en" dirty="0" smtClean="0">
                <a:solidFill>
                  <a:srgbClr val="FF0000"/>
                </a:solidFill>
              </a:rPr>
              <a:t>AND </a:t>
            </a:r>
            <a:r>
              <a:rPr lang="en" dirty="0" smtClean="0">
                <a:solidFill>
                  <a:srgbClr val="FF0000"/>
                </a:solidFill>
              </a:rPr>
              <a:t>ENERGY</a:t>
            </a:r>
            <a:endParaRPr lang="en" dirty="0">
              <a:solidFill>
                <a:srgbClr val="FF0000"/>
              </a:solidFill>
            </a:endParaRPr>
          </a:p>
          <a:p>
            <a:pPr lvl="0" rtl="0">
              <a:lnSpc>
                <a:spcPct val="115000"/>
              </a:lnSpc>
              <a:spcBef>
                <a:spcPts val="0"/>
              </a:spcBef>
              <a:buNone/>
            </a:pPr>
            <a:endParaRPr dirty="0">
              <a:solidFill>
                <a:srgbClr val="FF0000"/>
              </a:solidFill>
            </a:endParaRPr>
          </a:p>
          <a:p>
            <a:pPr lvl="0" rtl="0">
              <a:lnSpc>
                <a:spcPct val="115000"/>
              </a:lnSpc>
              <a:spcBef>
                <a:spcPts val="0"/>
              </a:spcBef>
              <a:buNone/>
            </a:pPr>
            <a:r>
              <a:rPr lang="en" dirty="0" smtClean="0">
                <a:solidFill>
                  <a:srgbClr val="FF0000"/>
                </a:solidFill>
              </a:rPr>
              <a:t>RECOVERING</a:t>
            </a:r>
            <a:r>
              <a:rPr lang="en" dirty="0" smtClean="0">
                <a:solidFill>
                  <a:srgbClr val="FF0000"/>
                </a:solidFill>
              </a:rPr>
              <a:t> </a:t>
            </a:r>
            <a:endParaRPr lang="en" dirty="0">
              <a:solidFill>
                <a:srgbClr val="FF0000"/>
              </a:solidFill>
            </a:endParaRPr>
          </a:p>
          <a:p>
            <a:pPr lvl="0">
              <a:lnSpc>
                <a:spcPct val="115000"/>
              </a:lnSpc>
              <a:spcBef>
                <a:spcPts val="0"/>
              </a:spcBef>
              <a:buNone/>
            </a:pPr>
            <a:r>
              <a:rPr lang="en" dirty="0">
                <a:solidFill>
                  <a:srgbClr val="FF0000"/>
                </a:solidFill>
              </a:rPr>
              <a:t>OF ASHES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7"/>
        <p:cNvGrpSpPr/>
        <p:nvPr/>
      </p:nvGrpSpPr>
      <p:grpSpPr>
        <a:xfrm>
          <a:off x="0" y="0"/>
          <a:ext cx="0" cy="0"/>
          <a:chOff x="0" y="0"/>
          <a:chExt cx="0" cy="0"/>
        </a:xfrm>
      </p:grpSpPr>
      <p:sp>
        <p:nvSpPr>
          <p:cNvPr id="288" name="Shape 288"/>
          <p:cNvSpPr txBox="1">
            <a:spLocks noGrp="1"/>
          </p:cNvSpPr>
          <p:nvPr>
            <p:ph type="ctrTitle"/>
          </p:nvPr>
        </p:nvSpPr>
        <p:spPr>
          <a:xfrm>
            <a:off x="2555075" y="2401725"/>
            <a:ext cx="6835800" cy="690900"/>
          </a:xfrm>
          <a:prstGeom prst="rect">
            <a:avLst/>
          </a:prstGeom>
        </p:spPr>
        <p:txBody>
          <a:bodyPr lIns="91425" tIns="91425" rIns="91425" bIns="91425" anchor="b" anchorCtr="0">
            <a:noAutofit/>
          </a:bodyPr>
          <a:lstStyle/>
          <a:p>
            <a:pPr lvl="0" algn="ctr" rtl="0">
              <a:spcBef>
                <a:spcPts val="0"/>
              </a:spcBef>
              <a:buNone/>
            </a:pPr>
            <a:r>
              <a:rPr lang="en" dirty="0">
                <a:solidFill>
                  <a:srgbClr val="FF0000"/>
                </a:solidFill>
              </a:rPr>
              <a:t> </a:t>
            </a:r>
            <a:r>
              <a:rPr lang="en" sz="2800" dirty="0"/>
              <a:t>Glass-ceramic </a:t>
            </a:r>
            <a:r>
              <a:rPr lang="en" sz="2800" dirty="0" smtClean="0"/>
              <a:t>laminate</a:t>
            </a:r>
            <a:br>
              <a:rPr lang="en" sz="2800" dirty="0" smtClean="0"/>
            </a:br>
            <a:r>
              <a:rPr lang="en" sz="2800" dirty="0" smtClean="0"/>
              <a:t> </a:t>
            </a:r>
            <a:r>
              <a:rPr lang="en" sz="2800" dirty="0"/>
              <a:t>from industrial wastes</a:t>
            </a:r>
          </a:p>
        </p:txBody>
      </p:sp>
      <p:sp>
        <p:nvSpPr>
          <p:cNvPr id="289" name="Shape 289"/>
          <p:cNvSpPr/>
          <p:nvPr/>
        </p:nvSpPr>
        <p:spPr>
          <a:xfrm>
            <a:off x="709450" y="2151150"/>
            <a:ext cx="617422" cy="836513"/>
          </a:xfrm>
          <a:prstGeom prst="rect">
            <a:avLst/>
          </a:prstGeom>
        </p:spPr>
        <p:txBody>
          <a:bodyPr>
            <a:prstTxWarp prst="textPlain">
              <a:avLst/>
            </a:prstTxWarp>
          </a:bodyPr>
          <a:lstStyle/>
          <a:p>
            <a:pPr lvl="0" algn="ctr"/>
            <a:r>
              <a:rPr b="1" i="0">
                <a:ln>
                  <a:noFill/>
                </a:ln>
                <a:gradFill>
                  <a:gsLst>
                    <a:gs pos="0">
                      <a:srgbClr val="DB0000"/>
                    </a:gs>
                    <a:gs pos="100000">
                      <a:srgbClr val="540303"/>
                    </a:gs>
                  </a:gsLst>
                  <a:lin ang="5400012" scaled="0"/>
                </a:gradFill>
                <a:latin typeface="Droid Serif"/>
              </a:rPr>
              <a:t>4</a:t>
            </a:r>
          </a:p>
        </p:txBody>
      </p:sp>
      <p:sp>
        <p:nvSpPr>
          <p:cNvPr id="290" name="Shape 290"/>
          <p:cNvSpPr txBox="1">
            <a:spLocks noGrp="1"/>
          </p:cNvSpPr>
          <p:nvPr>
            <p:ph type="sldNum" idx="12"/>
          </p:nvPr>
        </p:nvSpPr>
        <p:spPr>
          <a:xfrm>
            <a:off x="85295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20</a:t>
            </a:fld>
            <a:endParaRPr lang="en"/>
          </a:p>
        </p:txBody>
      </p:sp>
      <p:pic>
        <p:nvPicPr>
          <p:cNvPr id="291" name="Shape 291"/>
          <p:cNvPicPr preferRelativeResize="0"/>
          <p:nvPr/>
        </p:nvPicPr>
        <p:blipFill>
          <a:blip r:embed="rId4">
            <a:alphaModFix/>
          </a:blip>
          <a:stretch>
            <a:fillRect/>
          </a:stretch>
        </p:blipFill>
        <p:spPr>
          <a:xfrm>
            <a:off x="8316884" y="95275"/>
            <a:ext cx="761390" cy="727800"/>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Shape 296"/>
          <p:cNvSpPr txBox="1">
            <a:spLocks noGrp="1"/>
          </p:cNvSpPr>
          <p:nvPr>
            <p:ph type="title"/>
          </p:nvPr>
        </p:nvSpPr>
        <p:spPr>
          <a:xfrm>
            <a:off x="457200" y="751550"/>
            <a:ext cx="3142200" cy="727800"/>
          </a:xfrm>
          <a:prstGeom prst="rect">
            <a:avLst/>
          </a:prstGeom>
        </p:spPr>
        <p:txBody>
          <a:bodyPr lIns="91425" tIns="91425" rIns="91425" bIns="91425" anchor="t" anchorCtr="0">
            <a:noAutofit/>
          </a:bodyPr>
          <a:lstStyle/>
          <a:p>
            <a:pPr lvl="0" rtl="0">
              <a:lnSpc>
                <a:spcPct val="150000"/>
              </a:lnSpc>
              <a:spcBef>
                <a:spcPts val="0"/>
              </a:spcBef>
              <a:buNone/>
            </a:pPr>
            <a:r>
              <a:rPr lang="en"/>
              <a:t>4. Glass-ceramic laminate from industrial wastes</a:t>
            </a:r>
            <a:r>
              <a:rPr lang="en" sz="1400">
                <a:solidFill>
                  <a:schemeClr val="lt1"/>
                </a:solidFill>
                <a:latin typeface="Arial"/>
                <a:ea typeface="Arial"/>
                <a:cs typeface="Arial"/>
                <a:sym typeface="Arial"/>
              </a:rPr>
              <a:t>SHES FROM  A COAL-FIRED POWER STATION</a:t>
            </a:r>
          </a:p>
        </p:txBody>
      </p:sp>
      <p:sp>
        <p:nvSpPr>
          <p:cNvPr id="297" name="Shape 297"/>
          <p:cNvSpPr txBox="1">
            <a:spLocks noGrp="1"/>
          </p:cNvSpPr>
          <p:nvPr>
            <p:ph type="sldNum" idx="12"/>
          </p:nvPr>
        </p:nvSpPr>
        <p:spPr>
          <a:xfrm>
            <a:off x="844305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21</a:t>
            </a:fld>
            <a:endParaRPr lang="en"/>
          </a:p>
        </p:txBody>
      </p:sp>
      <p:pic>
        <p:nvPicPr>
          <p:cNvPr id="298" name="Shape 298"/>
          <p:cNvPicPr preferRelativeResize="0"/>
          <p:nvPr/>
        </p:nvPicPr>
        <p:blipFill>
          <a:blip r:embed="rId3">
            <a:alphaModFix/>
          </a:blip>
          <a:stretch>
            <a:fillRect/>
          </a:stretch>
        </p:blipFill>
        <p:spPr>
          <a:xfrm>
            <a:off x="1122562" y="3351700"/>
            <a:ext cx="1428750" cy="1028700"/>
          </a:xfrm>
          <a:prstGeom prst="rect">
            <a:avLst/>
          </a:prstGeom>
          <a:noFill/>
          <a:ln>
            <a:noFill/>
          </a:ln>
        </p:spPr>
      </p:pic>
      <p:pic>
        <p:nvPicPr>
          <p:cNvPr id="299" name="Shape 299"/>
          <p:cNvPicPr preferRelativeResize="0"/>
          <p:nvPr/>
        </p:nvPicPr>
        <p:blipFill>
          <a:blip r:embed="rId4">
            <a:alphaModFix/>
          </a:blip>
          <a:stretch>
            <a:fillRect/>
          </a:stretch>
        </p:blipFill>
        <p:spPr>
          <a:xfrm>
            <a:off x="5110549" y="0"/>
            <a:ext cx="4033451" cy="3700175"/>
          </a:xfrm>
          <a:prstGeom prst="rect">
            <a:avLst/>
          </a:prstGeom>
          <a:noFill/>
          <a:ln>
            <a:noFill/>
          </a:ln>
        </p:spPr>
      </p:pic>
      <p:pic>
        <p:nvPicPr>
          <p:cNvPr id="300" name="Shape 300"/>
          <p:cNvPicPr preferRelativeResize="0"/>
          <p:nvPr/>
        </p:nvPicPr>
        <p:blipFill>
          <a:blip r:embed="rId5">
            <a:alphaModFix/>
          </a:blip>
          <a:stretch>
            <a:fillRect/>
          </a:stretch>
        </p:blipFill>
        <p:spPr>
          <a:xfrm>
            <a:off x="4270937" y="0"/>
            <a:ext cx="602125" cy="5143499"/>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subTitle" idx="4294967295"/>
          </p:nvPr>
        </p:nvSpPr>
        <p:spPr>
          <a:xfrm>
            <a:off x="419887" y="1576675"/>
            <a:ext cx="7629000" cy="463200"/>
          </a:xfrm>
          <a:prstGeom prst="rect">
            <a:avLst/>
          </a:prstGeom>
        </p:spPr>
        <p:txBody>
          <a:bodyPr lIns="91425" tIns="91425" rIns="91425" bIns="91425" anchor="t" anchorCtr="0">
            <a:noAutofit/>
          </a:bodyPr>
          <a:lstStyle/>
          <a:p>
            <a:pPr lvl="0" algn="l" rtl="0">
              <a:spcBef>
                <a:spcPts val="0"/>
              </a:spcBef>
              <a:buNone/>
            </a:pPr>
            <a:r>
              <a:rPr lang="en" b="1" dirty="0"/>
              <a:t>COMPOSITION</a:t>
            </a:r>
            <a:r>
              <a:rPr lang="en" dirty="0"/>
              <a:t>: 50wt% recycled glass + 40wt% ashes + 10 wt% CaCO</a:t>
            </a:r>
            <a:r>
              <a:rPr lang="en" baseline="-25000" dirty="0"/>
              <a:t>3</a:t>
            </a:r>
          </a:p>
          <a:p>
            <a:pPr lvl="0" algn="l" rtl="0">
              <a:spcBef>
                <a:spcPts val="0"/>
              </a:spcBef>
              <a:buNone/>
            </a:pPr>
            <a:endParaRPr dirty="0"/>
          </a:p>
        </p:txBody>
      </p:sp>
      <p:sp>
        <p:nvSpPr>
          <p:cNvPr id="306" name="Shape 306"/>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22</a:t>
            </a:fld>
            <a:endParaRPr lang="en"/>
          </a:p>
        </p:txBody>
      </p:sp>
      <p:pic>
        <p:nvPicPr>
          <p:cNvPr id="307" name="Shape 307"/>
          <p:cNvPicPr preferRelativeResize="0"/>
          <p:nvPr/>
        </p:nvPicPr>
        <p:blipFill rotWithShape="1">
          <a:blip r:embed="rId3">
            <a:alphaModFix/>
          </a:blip>
          <a:srcRect l="18473" t="33625"/>
          <a:stretch/>
        </p:blipFill>
        <p:spPr>
          <a:xfrm>
            <a:off x="325325" y="2869025"/>
            <a:ext cx="7868224" cy="1051675"/>
          </a:xfrm>
          <a:prstGeom prst="rect">
            <a:avLst/>
          </a:prstGeom>
          <a:noFill/>
          <a:ln>
            <a:noFill/>
          </a:ln>
        </p:spPr>
      </p:pic>
      <p:pic>
        <p:nvPicPr>
          <p:cNvPr id="308" name="Shape 308"/>
          <p:cNvPicPr preferRelativeResize="0"/>
          <p:nvPr/>
        </p:nvPicPr>
        <p:blipFill>
          <a:blip r:embed="rId4">
            <a:alphaModFix/>
          </a:blip>
          <a:stretch>
            <a:fillRect/>
          </a:stretch>
        </p:blipFill>
        <p:spPr>
          <a:xfrm>
            <a:off x="8253224" y="0"/>
            <a:ext cx="890775" cy="5143499"/>
          </a:xfrm>
          <a:prstGeom prst="rect">
            <a:avLst/>
          </a:prstGeom>
          <a:noFill/>
          <a:ln>
            <a:noFill/>
          </a:ln>
        </p:spPr>
      </p:pic>
      <p:sp>
        <p:nvSpPr>
          <p:cNvPr id="309" name="Shape 309"/>
          <p:cNvSpPr txBox="1"/>
          <p:nvPr/>
        </p:nvSpPr>
        <p:spPr>
          <a:xfrm>
            <a:off x="325325" y="2330400"/>
            <a:ext cx="1351500" cy="482700"/>
          </a:xfrm>
          <a:prstGeom prst="rect">
            <a:avLst/>
          </a:prstGeom>
          <a:noFill/>
          <a:ln>
            <a:noFill/>
          </a:ln>
        </p:spPr>
        <p:txBody>
          <a:bodyPr lIns="91425" tIns="91425" rIns="91425" bIns="91425" anchor="ctr" anchorCtr="0">
            <a:noAutofit/>
          </a:bodyPr>
          <a:lstStyle/>
          <a:p>
            <a:pPr lvl="0" rtl="0">
              <a:spcBef>
                <a:spcPts val="0"/>
              </a:spcBef>
              <a:buNone/>
            </a:pPr>
            <a:r>
              <a:rPr lang="en" sz="1800" u="sng">
                <a:solidFill>
                  <a:srgbClr val="FF0000"/>
                </a:solidFill>
              </a:rPr>
              <a:t>XRF-%WT</a:t>
            </a:r>
          </a:p>
        </p:txBody>
      </p:sp>
      <p:sp>
        <p:nvSpPr>
          <p:cNvPr id="310" name="Shape 310"/>
          <p:cNvSpPr txBox="1">
            <a:spLocks noGrp="1"/>
          </p:cNvSpPr>
          <p:nvPr>
            <p:ph type="ctrTitle" idx="4294967295"/>
          </p:nvPr>
        </p:nvSpPr>
        <p:spPr>
          <a:xfrm>
            <a:off x="326550" y="476450"/>
            <a:ext cx="8490900" cy="894900"/>
          </a:xfrm>
          <a:prstGeom prst="rect">
            <a:avLst/>
          </a:prstGeom>
        </p:spPr>
        <p:txBody>
          <a:bodyPr lIns="91425" tIns="91425" rIns="91425" bIns="91425" anchor="b" anchorCtr="0">
            <a:noAutofit/>
          </a:bodyPr>
          <a:lstStyle/>
          <a:p>
            <a:pPr lvl="0" rtl="0">
              <a:lnSpc>
                <a:spcPct val="150000"/>
              </a:lnSpc>
              <a:spcBef>
                <a:spcPts val="0"/>
              </a:spcBef>
              <a:buNone/>
            </a:pPr>
            <a:r>
              <a:rPr lang="en"/>
              <a:t>4. Glass-ceramic laminate from industrial wastes</a:t>
            </a:r>
          </a:p>
          <a:p>
            <a:pPr lvl="0" algn="ctr" rtl="0">
              <a:spcBef>
                <a:spcPts val="0"/>
              </a:spcBef>
              <a:buNone/>
            </a:pPr>
            <a:endParaRPr sz="3000">
              <a:solidFill>
                <a:srgbClr val="0000FF"/>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Shape 315"/>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23</a:t>
            </a:fld>
            <a:endParaRPr lang="en"/>
          </a:p>
        </p:txBody>
      </p:sp>
      <p:pic>
        <p:nvPicPr>
          <p:cNvPr id="316" name="Shape 316"/>
          <p:cNvPicPr preferRelativeResize="0"/>
          <p:nvPr/>
        </p:nvPicPr>
        <p:blipFill>
          <a:blip r:embed="rId3">
            <a:alphaModFix/>
          </a:blip>
          <a:stretch>
            <a:fillRect/>
          </a:stretch>
        </p:blipFill>
        <p:spPr>
          <a:xfrm>
            <a:off x="8253224" y="0"/>
            <a:ext cx="890775" cy="5143499"/>
          </a:xfrm>
          <a:prstGeom prst="rect">
            <a:avLst/>
          </a:prstGeom>
          <a:noFill/>
          <a:ln>
            <a:noFill/>
          </a:ln>
        </p:spPr>
      </p:pic>
      <p:pic>
        <p:nvPicPr>
          <p:cNvPr id="317" name="Shape 317"/>
          <p:cNvPicPr preferRelativeResize="0"/>
          <p:nvPr/>
        </p:nvPicPr>
        <p:blipFill>
          <a:blip r:embed="rId4">
            <a:alphaModFix/>
          </a:blip>
          <a:stretch>
            <a:fillRect/>
          </a:stretch>
        </p:blipFill>
        <p:spPr>
          <a:xfrm>
            <a:off x="1714500" y="1476375"/>
            <a:ext cx="4803286" cy="2735250"/>
          </a:xfrm>
          <a:prstGeom prst="rect">
            <a:avLst/>
          </a:prstGeom>
          <a:noFill/>
          <a:ln>
            <a:noFill/>
          </a:ln>
        </p:spPr>
      </p:pic>
      <p:pic>
        <p:nvPicPr>
          <p:cNvPr id="318" name="Shape 318"/>
          <p:cNvPicPr preferRelativeResize="0"/>
          <p:nvPr/>
        </p:nvPicPr>
        <p:blipFill>
          <a:blip r:embed="rId5">
            <a:alphaModFix/>
          </a:blip>
          <a:stretch>
            <a:fillRect/>
          </a:stretch>
        </p:blipFill>
        <p:spPr>
          <a:xfrm>
            <a:off x="3603025" y="686762"/>
            <a:ext cx="3609975" cy="619125"/>
          </a:xfrm>
          <a:prstGeom prst="rect">
            <a:avLst/>
          </a:prstGeom>
          <a:noFill/>
          <a:ln>
            <a:noFill/>
          </a:ln>
        </p:spPr>
      </p:pic>
      <p:sp>
        <p:nvSpPr>
          <p:cNvPr id="319" name="Shape 319"/>
          <p:cNvSpPr txBox="1">
            <a:spLocks noGrp="1"/>
          </p:cNvSpPr>
          <p:nvPr>
            <p:ph type="ctrTitle" idx="4294967295"/>
          </p:nvPr>
        </p:nvSpPr>
        <p:spPr>
          <a:xfrm>
            <a:off x="139950" y="721375"/>
            <a:ext cx="8490900" cy="549900"/>
          </a:xfrm>
          <a:prstGeom prst="rect">
            <a:avLst/>
          </a:prstGeom>
        </p:spPr>
        <p:txBody>
          <a:bodyPr lIns="91425" tIns="91425" rIns="91425" bIns="91425" anchor="b" anchorCtr="0">
            <a:noAutofit/>
          </a:bodyPr>
          <a:lstStyle/>
          <a:p>
            <a:pPr lvl="0" rtl="0">
              <a:lnSpc>
                <a:spcPct val="150000"/>
              </a:lnSpc>
              <a:spcBef>
                <a:spcPts val="0"/>
              </a:spcBef>
              <a:buNone/>
            </a:pPr>
            <a:r>
              <a:rPr lang="en" dirty="0"/>
              <a:t>4. Glass-ceramic laminate from industrial wastes</a:t>
            </a:r>
          </a:p>
          <a:p>
            <a:pPr lvl="0" algn="ctr" rtl="0">
              <a:spcBef>
                <a:spcPts val="0"/>
              </a:spcBef>
              <a:buNone/>
            </a:pPr>
            <a:endParaRPr sz="3000" dirty="0">
              <a:solidFill>
                <a:srgbClr val="0000FF"/>
              </a:solidFill>
            </a:endParaRPr>
          </a:p>
        </p:txBody>
      </p:sp>
      <p:sp>
        <p:nvSpPr>
          <p:cNvPr id="7" name="Shape 305"/>
          <p:cNvSpPr txBox="1">
            <a:spLocks/>
          </p:cNvSpPr>
          <p:nvPr/>
        </p:nvSpPr>
        <p:spPr>
          <a:xfrm>
            <a:off x="211158" y="4749850"/>
            <a:ext cx="7629000" cy="4632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1pPr>
            <a:lvl2pPr marR="0" lvl="1" algn="l" rtl="0">
              <a:lnSpc>
                <a:spcPct val="100000"/>
              </a:lnSpc>
              <a:spcBef>
                <a:spcPts val="48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2pPr>
            <a:lvl3pPr marR="0" lvl="2" algn="l" rtl="0">
              <a:lnSpc>
                <a:spcPct val="100000"/>
              </a:lnSpc>
              <a:spcBef>
                <a:spcPts val="48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3pPr>
            <a:lvl4pPr marR="0" lvl="3"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4pPr>
            <a:lvl5pPr marR="0" lvl="4"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5pPr>
            <a:lvl6pPr marR="0" lvl="5"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6pPr>
            <a:lvl7pPr marR="0" lvl="6"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7pPr>
            <a:lvl8pPr marR="0" lvl="7"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8pPr>
            <a:lvl9pPr marR="0" lvl="8"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9pPr>
          </a:lstStyle>
          <a:p>
            <a:pPr>
              <a:spcBef>
                <a:spcPts val="0"/>
              </a:spcBef>
              <a:buFont typeface="Pontano Sans"/>
              <a:buNone/>
            </a:pPr>
            <a:r>
              <a:rPr lang="en-US" b="1" dirty="0" smtClean="0"/>
              <a:t>COMPOSITION</a:t>
            </a:r>
            <a:r>
              <a:rPr lang="en-US" dirty="0" smtClean="0"/>
              <a:t>: 50wt% recycled glass + 40wt% ashes + 10 </a:t>
            </a:r>
            <a:r>
              <a:rPr lang="en-US" dirty="0" err="1" smtClean="0"/>
              <a:t>wt</a:t>
            </a:r>
            <a:r>
              <a:rPr lang="en-US" dirty="0" smtClean="0"/>
              <a:t>% CaCO</a:t>
            </a:r>
            <a:r>
              <a:rPr lang="en-US" baseline="-25000" dirty="0" smtClean="0"/>
              <a:t>3</a:t>
            </a:r>
          </a:p>
          <a:p>
            <a:pPr>
              <a:spcBef>
                <a:spcPts val="0"/>
              </a:spcBef>
              <a:buFont typeface="Pontano Sans"/>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Shape 324"/>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24</a:t>
            </a:fld>
            <a:endParaRPr lang="en"/>
          </a:p>
        </p:txBody>
      </p:sp>
      <p:pic>
        <p:nvPicPr>
          <p:cNvPr id="325" name="Shape 325"/>
          <p:cNvPicPr preferRelativeResize="0"/>
          <p:nvPr/>
        </p:nvPicPr>
        <p:blipFill>
          <a:blip r:embed="rId3">
            <a:alphaModFix/>
          </a:blip>
          <a:stretch>
            <a:fillRect/>
          </a:stretch>
        </p:blipFill>
        <p:spPr>
          <a:xfrm>
            <a:off x="8253224" y="0"/>
            <a:ext cx="890775" cy="5143499"/>
          </a:xfrm>
          <a:prstGeom prst="rect">
            <a:avLst/>
          </a:prstGeom>
          <a:noFill/>
          <a:ln>
            <a:noFill/>
          </a:ln>
        </p:spPr>
      </p:pic>
      <p:sp>
        <p:nvSpPr>
          <p:cNvPr id="327" name="Shape 327"/>
          <p:cNvSpPr txBox="1">
            <a:spLocks noGrp="1"/>
          </p:cNvSpPr>
          <p:nvPr>
            <p:ph type="ctrTitle" idx="4294967295"/>
          </p:nvPr>
        </p:nvSpPr>
        <p:spPr>
          <a:xfrm>
            <a:off x="326550" y="0"/>
            <a:ext cx="8490900" cy="894900"/>
          </a:xfrm>
          <a:prstGeom prst="rect">
            <a:avLst/>
          </a:prstGeom>
        </p:spPr>
        <p:txBody>
          <a:bodyPr lIns="91425" tIns="91425" rIns="91425" bIns="91425" anchor="b" anchorCtr="0">
            <a:noAutofit/>
          </a:bodyPr>
          <a:lstStyle/>
          <a:p>
            <a:pPr lvl="0" rtl="0">
              <a:lnSpc>
                <a:spcPct val="150000"/>
              </a:lnSpc>
              <a:spcBef>
                <a:spcPts val="0"/>
              </a:spcBef>
              <a:buNone/>
            </a:pPr>
            <a:r>
              <a:rPr lang="en" dirty="0"/>
              <a:t>4. Glass-ceramic laminate from industrial </a:t>
            </a:r>
            <a:r>
              <a:rPr lang="en" dirty="0" smtClean="0"/>
              <a:t>wastes</a:t>
            </a:r>
            <a:endParaRPr sz="3000" dirty="0">
              <a:solidFill>
                <a:srgbClr val="0000FF"/>
              </a:solidFill>
            </a:endParaRPr>
          </a:p>
        </p:txBody>
      </p:sp>
      <p:pic>
        <p:nvPicPr>
          <p:cNvPr id="4" name="Imat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434" y="1371350"/>
            <a:ext cx="4755434" cy="3357974"/>
          </a:xfrm>
          <a:prstGeom prst="rect">
            <a:avLst/>
          </a:prstGeom>
        </p:spPr>
      </p:pic>
      <p:pic>
        <p:nvPicPr>
          <p:cNvPr id="5" name="Imat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7675" y="1224895"/>
            <a:ext cx="2945814" cy="3128029"/>
          </a:xfrm>
          <a:prstGeom prst="rect">
            <a:avLst/>
          </a:prstGeom>
        </p:spPr>
      </p:pic>
      <p:sp>
        <p:nvSpPr>
          <p:cNvPr id="10" name="Shape 305"/>
          <p:cNvSpPr txBox="1">
            <a:spLocks/>
          </p:cNvSpPr>
          <p:nvPr/>
        </p:nvSpPr>
        <p:spPr>
          <a:xfrm>
            <a:off x="211158" y="4749850"/>
            <a:ext cx="7629000" cy="4632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60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1pPr>
            <a:lvl2pPr marR="0" lvl="1" algn="l" rtl="0">
              <a:lnSpc>
                <a:spcPct val="100000"/>
              </a:lnSpc>
              <a:spcBef>
                <a:spcPts val="48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2pPr>
            <a:lvl3pPr marR="0" lvl="2" algn="l" rtl="0">
              <a:lnSpc>
                <a:spcPct val="100000"/>
              </a:lnSpc>
              <a:spcBef>
                <a:spcPts val="48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3pPr>
            <a:lvl4pPr marR="0" lvl="3"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4pPr>
            <a:lvl5pPr marR="0" lvl="4"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5pPr>
            <a:lvl6pPr marR="0" lvl="5"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6pPr>
            <a:lvl7pPr marR="0" lvl="6"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7pPr>
            <a:lvl8pPr marR="0" lvl="7"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8pPr>
            <a:lvl9pPr marR="0" lvl="8" algn="l" rtl="0">
              <a:lnSpc>
                <a:spcPct val="100000"/>
              </a:lnSpc>
              <a:spcBef>
                <a:spcPts val="360"/>
              </a:spcBef>
              <a:spcAft>
                <a:spcPts val="0"/>
              </a:spcAft>
              <a:buClr>
                <a:srgbClr val="33CCFF"/>
              </a:buClr>
              <a:buSzPct val="100000"/>
              <a:buFont typeface="Pontano Sans"/>
              <a:buChar char="￫"/>
              <a:defRPr sz="1800" b="0" i="0" u="none" strike="noStrike" cap="none">
                <a:solidFill>
                  <a:srgbClr val="162D5A"/>
                </a:solidFill>
                <a:latin typeface="Pontano Sans"/>
                <a:ea typeface="Pontano Sans"/>
                <a:cs typeface="Pontano Sans"/>
                <a:sym typeface="Pontano Sans"/>
              </a:defRPr>
            </a:lvl9pPr>
          </a:lstStyle>
          <a:p>
            <a:pPr>
              <a:spcBef>
                <a:spcPts val="0"/>
              </a:spcBef>
              <a:buFont typeface="Pontano Sans"/>
              <a:buNone/>
            </a:pPr>
            <a:r>
              <a:rPr lang="en-US" b="1" dirty="0" smtClean="0"/>
              <a:t>COMPOSITION</a:t>
            </a:r>
            <a:r>
              <a:rPr lang="en-US" dirty="0" smtClean="0"/>
              <a:t>: 50wt% recycled glass + 40wt% ashes + 10 </a:t>
            </a:r>
            <a:r>
              <a:rPr lang="en-US" dirty="0" err="1" smtClean="0"/>
              <a:t>wt</a:t>
            </a:r>
            <a:r>
              <a:rPr lang="en-US" dirty="0" smtClean="0"/>
              <a:t>% CaCO</a:t>
            </a:r>
            <a:r>
              <a:rPr lang="en-US" baseline="-25000" dirty="0" smtClean="0"/>
              <a:t>3</a:t>
            </a:r>
          </a:p>
          <a:p>
            <a:pPr>
              <a:spcBef>
                <a:spcPts val="0"/>
              </a:spcBef>
              <a:buFont typeface="Pontano Sans"/>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25</a:t>
            </a:fld>
            <a:endParaRPr lang="en"/>
          </a:p>
        </p:txBody>
      </p:sp>
      <p:pic>
        <p:nvPicPr>
          <p:cNvPr id="333" name="Shape 333"/>
          <p:cNvPicPr preferRelativeResize="0"/>
          <p:nvPr/>
        </p:nvPicPr>
        <p:blipFill>
          <a:blip r:embed="rId3">
            <a:alphaModFix/>
          </a:blip>
          <a:stretch>
            <a:fillRect/>
          </a:stretch>
        </p:blipFill>
        <p:spPr>
          <a:xfrm>
            <a:off x="8253224" y="0"/>
            <a:ext cx="890775" cy="5143499"/>
          </a:xfrm>
          <a:prstGeom prst="rect">
            <a:avLst/>
          </a:prstGeom>
          <a:noFill/>
          <a:ln>
            <a:noFill/>
          </a:ln>
        </p:spPr>
      </p:pic>
      <p:pic>
        <p:nvPicPr>
          <p:cNvPr id="334" name="Shape 334"/>
          <p:cNvPicPr preferRelativeResize="0"/>
          <p:nvPr/>
        </p:nvPicPr>
        <p:blipFill>
          <a:blip r:embed="rId4">
            <a:alphaModFix/>
          </a:blip>
          <a:stretch>
            <a:fillRect/>
          </a:stretch>
        </p:blipFill>
        <p:spPr>
          <a:xfrm>
            <a:off x="2824400" y="1574500"/>
            <a:ext cx="5337874" cy="3175354"/>
          </a:xfrm>
          <a:prstGeom prst="rect">
            <a:avLst/>
          </a:prstGeom>
          <a:noFill/>
          <a:ln>
            <a:noFill/>
          </a:ln>
        </p:spPr>
      </p:pic>
      <p:sp>
        <p:nvSpPr>
          <p:cNvPr id="335" name="Shape 335"/>
          <p:cNvSpPr txBox="1"/>
          <p:nvPr/>
        </p:nvSpPr>
        <p:spPr>
          <a:xfrm>
            <a:off x="256625" y="1091450"/>
            <a:ext cx="3685500" cy="1784400"/>
          </a:xfrm>
          <a:prstGeom prst="rect">
            <a:avLst/>
          </a:prstGeom>
          <a:noFill/>
          <a:ln>
            <a:noFill/>
          </a:ln>
        </p:spPr>
        <p:txBody>
          <a:bodyPr lIns="91425" tIns="91425" rIns="91425" bIns="91425" anchor="t" anchorCtr="0">
            <a:noAutofit/>
          </a:bodyPr>
          <a:lstStyle/>
          <a:p>
            <a:pPr lvl="0">
              <a:spcBef>
                <a:spcPts val="0"/>
              </a:spcBef>
              <a:buNone/>
            </a:pPr>
            <a:r>
              <a:rPr lang="en" b="1"/>
              <a:t>Fired ceramic porcelain at 1200ºC</a:t>
            </a:r>
          </a:p>
          <a:p>
            <a:pPr lvl="0">
              <a:spcBef>
                <a:spcPts val="0"/>
              </a:spcBef>
              <a:buNone/>
            </a:pPr>
            <a:endParaRPr/>
          </a:p>
          <a:p>
            <a:pPr lvl="0">
              <a:spcBef>
                <a:spcPts val="0"/>
              </a:spcBef>
              <a:buNone/>
            </a:pPr>
            <a:r>
              <a:rPr lang="en"/>
              <a:t>Apparent density: 2.4 g/cm</a:t>
            </a:r>
            <a:r>
              <a:rPr lang="en" baseline="30000"/>
              <a:t>3</a:t>
            </a:r>
          </a:p>
          <a:p>
            <a:pPr lvl="0">
              <a:spcBef>
                <a:spcPts val="0"/>
              </a:spcBef>
              <a:buNone/>
            </a:pPr>
            <a:endParaRPr baseline="30000"/>
          </a:p>
          <a:p>
            <a:pPr lvl="0">
              <a:spcBef>
                <a:spcPts val="0"/>
              </a:spcBef>
              <a:buNone/>
            </a:pPr>
            <a:r>
              <a:rPr lang="en"/>
              <a:t>Flexural Strength: 600 kg/cm</a:t>
            </a:r>
            <a:r>
              <a:rPr lang="en" baseline="30000"/>
              <a:t>2</a:t>
            </a:r>
          </a:p>
        </p:txBody>
      </p:sp>
      <p:sp>
        <p:nvSpPr>
          <p:cNvPr id="336" name="Shape 336"/>
          <p:cNvSpPr txBox="1">
            <a:spLocks noGrp="1"/>
          </p:cNvSpPr>
          <p:nvPr>
            <p:ph type="ctrTitle" idx="4294967295"/>
          </p:nvPr>
        </p:nvSpPr>
        <p:spPr>
          <a:xfrm>
            <a:off x="326550" y="476450"/>
            <a:ext cx="8490900" cy="894900"/>
          </a:xfrm>
          <a:prstGeom prst="rect">
            <a:avLst/>
          </a:prstGeom>
        </p:spPr>
        <p:txBody>
          <a:bodyPr lIns="91425" tIns="91425" rIns="91425" bIns="91425" anchor="b" anchorCtr="0">
            <a:noAutofit/>
          </a:bodyPr>
          <a:lstStyle/>
          <a:p>
            <a:pPr lvl="0" rtl="0">
              <a:lnSpc>
                <a:spcPct val="150000"/>
              </a:lnSpc>
              <a:spcBef>
                <a:spcPts val="0"/>
              </a:spcBef>
              <a:buNone/>
            </a:pPr>
            <a:r>
              <a:rPr lang="en"/>
              <a:t>4. Glass-ceramic laminate from industrial wastes</a:t>
            </a:r>
          </a:p>
          <a:p>
            <a:pPr lvl="0" algn="ctr" rtl="0">
              <a:spcBef>
                <a:spcPts val="0"/>
              </a:spcBef>
              <a:buNone/>
            </a:pPr>
            <a:endParaRPr sz="3000">
              <a:solidFill>
                <a:srgbClr val="0000FF"/>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26</a:t>
            </a:fld>
            <a:endParaRPr lang="en"/>
          </a:p>
        </p:txBody>
      </p:sp>
      <p:pic>
        <p:nvPicPr>
          <p:cNvPr id="342" name="Shape 342"/>
          <p:cNvPicPr preferRelativeResize="0"/>
          <p:nvPr/>
        </p:nvPicPr>
        <p:blipFill>
          <a:blip r:embed="rId3">
            <a:alphaModFix/>
          </a:blip>
          <a:stretch>
            <a:fillRect/>
          </a:stretch>
        </p:blipFill>
        <p:spPr>
          <a:xfrm>
            <a:off x="8253224" y="0"/>
            <a:ext cx="890775" cy="5143499"/>
          </a:xfrm>
          <a:prstGeom prst="rect">
            <a:avLst/>
          </a:prstGeom>
          <a:noFill/>
          <a:ln>
            <a:noFill/>
          </a:ln>
        </p:spPr>
      </p:pic>
      <p:pic>
        <p:nvPicPr>
          <p:cNvPr id="343" name="Shape 343"/>
          <p:cNvPicPr preferRelativeResize="0"/>
          <p:nvPr/>
        </p:nvPicPr>
        <p:blipFill>
          <a:blip r:embed="rId4">
            <a:alphaModFix/>
          </a:blip>
          <a:stretch>
            <a:fillRect/>
          </a:stretch>
        </p:blipFill>
        <p:spPr>
          <a:xfrm>
            <a:off x="2405825" y="1582091"/>
            <a:ext cx="5510399" cy="2957021"/>
          </a:xfrm>
          <a:prstGeom prst="rect">
            <a:avLst/>
          </a:prstGeom>
          <a:noFill/>
          <a:ln>
            <a:noFill/>
          </a:ln>
        </p:spPr>
      </p:pic>
      <p:sp>
        <p:nvSpPr>
          <p:cNvPr id="344" name="Shape 344"/>
          <p:cNvSpPr txBox="1"/>
          <p:nvPr/>
        </p:nvSpPr>
        <p:spPr>
          <a:xfrm>
            <a:off x="209925" y="1146450"/>
            <a:ext cx="3335700" cy="1784400"/>
          </a:xfrm>
          <a:prstGeom prst="rect">
            <a:avLst/>
          </a:prstGeom>
          <a:noFill/>
          <a:ln>
            <a:noFill/>
          </a:ln>
        </p:spPr>
        <p:txBody>
          <a:bodyPr lIns="91425" tIns="91425" rIns="91425" bIns="91425" anchor="t" anchorCtr="0">
            <a:noAutofit/>
          </a:bodyPr>
          <a:lstStyle/>
          <a:p>
            <a:pPr lvl="0" rtl="0">
              <a:spcBef>
                <a:spcPts val="0"/>
              </a:spcBef>
              <a:buNone/>
            </a:pPr>
            <a:r>
              <a:rPr lang="en" b="1"/>
              <a:t>Fired ceramic porcelain at 1200ºC</a:t>
            </a:r>
          </a:p>
          <a:p>
            <a:pPr lvl="0" rtl="0">
              <a:spcBef>
                <a:spcPts val="0"/>
              </a:spcBef>
              <a:buNone/>
            </a:pPr>
            <a:endParaRPr/>
          </a:p>
          <a:p>
            <a:pPr lvl="0" rtl="0">
              <a:spcBef>
                <a:spcPts val="0"/>
              </a:spcBef>
              <a:buNone/>
            </a:pPr>
            <a:r>
              <a:rPr lang="en"/>
              <a:t>Linear Shrinkage: 7%</a:t>
            </a:r>
          </a:p>
          <a:p>
            <a:pPr lvl="0" rtl="0">
              <a:spcBef>
                <a:spcPts val="0"/>
              </a:spcBef>
              <a:buNone/>
            </a:pPr>
            <a:endParaRPr baseline="30000"/>
          </a:p>
          <a:p>
            <a:pPr lvl="0" rtl="0">
              <a:spcBef>
                <a:spcPts val="0"/>
              </a:spcBef>
              <a:buNone/>
            </a:pPr>
            <a:r>
              <a:rPr lang="en"/>
              <a:t>Water absorption&lt;1%</a:t>
            </a:r>
          </a:p>
        </p:txBody>
      </p:sp>
      <p:sp>
        <p:nvSpPr>
          <p:cNvPr id="345" name="Shape 345"/>
          <p:cNvSpPr txBox="1">
            <a:spLocks noGrp="1"/>
          </p:cNvSpPr>
          <p:nvPr>
            <p:ph type="ctrTitle" idx="4294967295"/>
          </p:nvPr>
        </p:nvSpPr>
        <p:spPr>
          <a:xfrm>
            <a:off x="326550" y="476450"/>
            <a:ext cx="8490900" cy="894900"/>
          </a:xfrm>
          <a:prstGeom prst="rect">
            <a:avLst/>
          </a:prstGeom>
        </p:spPr>
        <p:txBody>
          <a:bodyPr lIns="91425" tIns="91425" rIns="91425" bIns="91425" anchor="b" anchorCtr="0">
            <a:noAutofit/>
          </a:bodyPr>
          <a:lstStyle/>
          <a:p>
            <a:pPr lvl="0" rtl="0">
              <a:lnSpc>
                <a:spcPct val="150000"/>
              </a:lnSpc>
              <a:spcBef>
                <a:spcPts val="0"/>
              </a:spcBef>
              <a:buNone/>
            </a:pPr>
            <a:r>
              <a:rPr lang="en"/>
              <a:t>4. Glass-ceramic laminate from industrial wastes</a:t>
            </a:r>
          </a:p>
          <a:p>
            <a:pPr lvl="0" algn="ctr" rtl="0">
              <a:spcBef>
                <a:spcPts val="0"/>
              </a:spcBef>
              <a:buNone/>
            </a:pPr>
            <a:endParaRPr sz="3000">
              <a:solidFill>
                <a:srgbClr val="0000FF"/>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ctrTitle" idx="4294967295"/>
          </p:nvPr>
        </p:nvSpPr>
        <p:spPr>
          <a:xfrm>
            <a:off x="326550" y="476450"/>
            <a:ext cx="8490900" cy="894900"/>
          </a:xfrm>
          <a:prstGeom prst="rect">
            <a:avLst/>
          </a:prstGeom>
        </p:spPr>
        <p:txBody>
          <a:bodyPr lIns="91425" tIns="91425" rIns="91425" bIns="91425" anchor="b" anchorCtr="0">
            <a:noAutofit/>
          </a:bodyPr>
          <a:lstStyle/>
          <a:p>
            <a:pPr lvl="0" rtl="0">
              <a:lnSpc>
                <a:spcPct val="150000"/>
              </a:lnSpc>
              <a:spcBef>
                <a:spcPts val="0"/>
              </a:spcBef>
              <a:buClr>
                <a:schemeClr val="dk1"/>
              </a:buClr>
              <a:buSzPct val="45833"/>
              <a:buFont typeface="Arial"/>
              <a:buNone/>
            </a:pPr>
            <a:r>
              <a:rPr lang="en"/>
              <a:t>4. Glass-ceramic laminate from industrial wastes</a:t>
            </a:r>
          </a:p>
          <a:p>
            <a:pPr lvl="0" algn="ctr" rtl="0">
              <a:spcBef>
                <a:spcPts val="0"/>
              </a:spcBef>
              <a:buNone/>
            </a:pPr>
            <a:endParaRPr sz="3000">
              <a:solidFill>
                <a:srgbClr val="0000FF"/>
              </a:solidFill>
            </a:endParaRPr>
          </a:p>
        </p:txBody>
      </p:sp>
      <p:sp>
        <p:nvSpPr>
          <p:cNvPr id="351" name="Shape 351"/>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27</a:t>
            </a:fld>
            <a:endParaRPr lang="en"/>
          </a:p>
        </p:txBody>
      </p:sp>
      <p:pic>
        <p:nvPicPr>
          <p:cNvPr id="352" name="Shape 352"/>
          <p:cNvPicPr preferRelativeResize="0"/>
          <p:nvPr/>
        </p:nvPicPr>
        <p:blipFill>
          <a:blip r:embed="rId3">
            <a:alphaModFix/>
          </a:blip>
          <a:stretch>
            <a:fillRect/>
          </a:stretch>
        </p:blipFill>
        <p:spPr>
          <a:xfrm>
            <a:off x="8253224" y="0"/>
            <a:ext cx="890775" cy="5143499"/>
          </a:xfrm>
          <a:prstGeom prst="rect">
            <a:avLst/>
          </a:prstGeom>
          <a:noFill/>
          <a:ln>
            <a:noFill/>
          </a:ln>
        </p:spPr>
      </p:pic>
      <p:sp>
        <p:nvSpPr>
          <p:cNvPr id="353" name="Shape 353"/>
          <p:cNvSpPr txBox="1"/>
          <p:nvPr/>
        </p:nvSpPr>
        <p:spPr>
          <a:xfrm>
            <a:off x="476050" y="1106050"/>
            <a:ext cx="5157300" cy="393600"/>
          </a:xfrm>
          <a:prstGeom prst="rect">
            <a:avLst/>
          </a:prstGeom>
          <a:noFill/>
          <a:ln>
            <a:noFill/>
          </a:ln>
        </p:spPr>
        <p:txBody>
          <a:bodyPr lIns="91425" tIns="91425" rIns="91425" bIns="91425" anchor="t" anchorCtr="0">
            <a:noAutofit/>
          </a:bodyPr>
          <a:lstStyle/>
          <a:p>
            <a:pPr lvl="0">
              <a:spcBef>
                <a:spcPts val="0"/>
              </a:spcBef>
              <a:buNone/>
            </a:pPr>
            <a:r>
              <a:rPr lang="en" b="1" dirty="0"/>
              <a:t>APPLICATIONS: </a:t>
            </a:r>
          </a:p>
          <a:p>
            <a:pPr lvl="0">
              <a:spcBef>
                <a:spcPts val="0"/>
              </a:spcBef>
              <a:buNone/>
            </a:pPr>
            <a:endParaRPr b="1" dirty="0"/>
          </a:p>
          <a:p>
            <a:pPr marL="457200" lvl="0" indent="-228600" rtl="0">
              <a:lnSpc>
                <a:spcPct val="150000"/>
              </a:lnSpc>
              <a:spcBef>
                <a:spcPts val="0"/>
              </a:spcBef>
              <a:buChar char="-"/>
            </a:pPr>
            <a:r>
              <a:rPr lang="en" dirty="0"/>
              <a:t>High-resistance floors and </a:t>
            </a:r>
            <a:r>
              <a:rPr lang="en" dirty="0" smtClean="0"/>
              <a:t>covers</a:t>
            </a:r>
          </a:p>
          <a:p>
            <a:pPr marL="457200" lvl="0" indent="-228600" rtl="0">
              <a:lnSpc>
                <a:spcPct val="150000"/>
              </a:lnSpc>
              <a:spcBef>
                <a:spcPts val="0"/>
              </a:spcBef>
              <a:buChar char="-"/>
            </a:pPr>
            <a:r>
              <a:rPr lang="en" dirty="0" smtClean="0"/>
              <a:t>Kitchen worktops</a:t>
            </a:r>
            <a:endParaRPr lang="en" dirty="0"/>
          </a:p>
          <a:p>
            <a:pPr marL="457200" lvl="0" indent="-228600" rtl="0">
              <a:lnSpc>
                <a:spcPct val="150000"/>
              </a:lnSpc>
              <a:spcBef>
                <a:spcPts val="0"/>
              </a:spcBef>
              <a:buChar char="-"/>
            </a:pPr>
            <a:r>
              <a:rPr lang="en" dirty="0" smtClean="0"/>
              <a:t>High - </a:t>
            </a:r>
            <a:r>
              <a:rPr lang="en" dirty="0" smtClean="0"/>
              <a:t>resistance substrates </a:t>
            </a:r>
            <a:r>
              <a:rPr lang="en" dirty="0"/>
              <a:t>in thin films solar cells</a:t>
            </a:r>
          </a:p>
        </p:txBody>
      </p:sp>
      <p:pic>
        <p:nvPicPr>
          <p:cNvPr id="354" name="Shape 354"/>
          <p:cNvPicPr preferRelativeResize="0"/>
          <p:nvPr/>
        </p:nvPicPr>
        <p:blipFill>
          <a:blip r:embed="rId4">
            <a:alphaModFix/>
          </a:blip>
          <a:stretch>
            <a:fillRect/>
          </a:stretch>
        </p:blipFill>
        <p:spPr>
          <a:xfrm>
            <a:off x="626457" y="2863723"/>
            <a:ext cx="5400675" cy="1638300"/>
          </a:xfrm>
          <a:prstGeom prst="rect">
            <a:avLst/>
          </a:prstGeom>
          <a:noFill/>
          <a:ln>
            <a:noFill/>
          </a:ln>
        </p:spPr>
      </p:pic>
      <p:pic>
        <p:nvPicPr>
          <p:cNvPr id="355" name="Shape 355"/>
          <p:cNvPicPr preferRelativeResize="0"/>
          <p:nvPr/>
        </p:nvPicPr>
        <p:blipFill>
          <a:blip r:embed="rId5">
            <a:alphaModFix/>
          </a:blip>
          <a:stretch>
            <a:fillRect/>
          </a:stretch>
        </p:blipFill>
        <p:spPr>
          <a:xfrm>
            <a:off x="5633349" y="790301"/>
            <a:ext cx="2385250" cy="2073422"/>
          </a:xfrm>
          <a:prstGeom prst="rect">
            <a:avLst/>
          </a:prstGeom>
          <a:noFill/>
          <a:ln>
            <a:noFill/>
          </a:ln>
        </p:spPr>
      </p:pic>
      <p:sp>
        <p:nvSpPr>
          <p:cNvPr id="8" name="Shape 283"/>
          <p:cNvSpPr txBox="1"/>
          <p:nvPr/>
        </p:nvSpPr>
        <p:spPr>
          <a:xfrm>
            <a:off x="6502662" y="3106800"/>
            <a:ext cx="1939200" cy="894900"/>
          </a:xfrm>
          <a:prstGeom prst="rect">
            <a:avLst/>
          </a:prstGeom>
          <a:noFill/>
          <a:ln>
            <a:noFill/>
          </a:ln>
        </p:spPr>
        <p:txBody>
          <a:bodyPr lIns="91425" tIns="91425" rIns="91425" bIns="91425" anchor="t" anchorCtr="0">
            <a:noAutofit/>
          </a:bodyPr>
          <a:lstStyle/>
          <a:p>
            <a:pPr lvl="0" rtl="0">
              <a:lnSpc>
                <a:spcPct val="115000"/>
              </a:lnSpc>
              <a:spcBef>
                <a:spcPts val="0"/>
              </a:spcBef>
              <a:buNone/>
            </a:pPr>
            <a:r>
              <a:rPr lang="en" dirty="0">
                <a:solidFill>
                  <a:srgbClr val="FF0000"/>
                </a:solidFill>
              </a:rPr>
              <a:t>SAVING RAW </a:t>
            </a:r>
            <a:r>
              <a:rPr lang="en" dirty="0" smtClean="0">
                <a:solidFill>
                  <a:srgbClr val="FF0000"/>
                </a:solidFill>
              </a:rPr>
              <a:t>MATERIALS AND ENERGY</a:t>
            </a:r>
            <a:endParaRPr lang="en" dirty="0">
              <a:solidFill>
                <a:srgbClr val="FF0000"/>
              </a:solidFill>
            </a:endParaRPr>
          </a:p>
          <a:p>
            <a:pPr lvl="0" rtl="0">
              <a:lnSpc>
                <a:spcPct val="115000"/>
              </a:lnSpc>
              <a:spcBef>
                <a:spcPts val="0"/>
              </a:spcBef>
              <a:buNone/>
            </a:pPr>
            <a:endParaRPr dirty="0">
              <a:solidFill>
                <a:srgbClr val="FF0000"/>
              </a:solidFill>
            </a:endParaRPr>
          </a:p>
          <a:p>
            <a:pPr lvl="0" rtl="0">
              <a:lnSpc>
                <a:spcPct val="115000"/>
              </a:lnSpc>
              <a:spcBef>
                <a:spcPts val="0"/>
              </a:spcBef>
              <a:buNone/>
            </a:pPr>
            <a:r>
              <a:rPr lang="en" dirty="0">
                <a:solidFill>
                  <a:srgbClr val="FF0000"/>
                </a:solidFill>
              </a:rPr>
              <a:t>VALORIZATION </a:t>
            </a:r>
          </a:p>
          <a:p>
            <a:pPr lvl="0">
              <a:lnSpc>
                <a:spcPct val="115000"/>
              </a:lnSpc>
              <a:spcBef>
                <a:spcPts val="0"/>
              </a:spcBef>
              <a:buNone/>
            </a:pPr>
            <a:r>
              <a:rPr lang="en" dirty="0">
                <a:solidFill>
                  <a:srgbClr val="FF0000"/>
                </a:solidFill>
              </a:rPr>
              <a:t>OF </a:t>
            </a:r>
            <a:r>
              <a:rPr lang="en" dirty="0" smtClean="0">
                <a:solidFill>
                  <a:srgbClr val="FF0000"/>
                </a:solidFill>
              </a:rPr>
              <a:t>INDUSTRIAL WASTES</a:t>
            </a:r>
            <a:endParaRPr lang="en" dirty="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9"/>
        <p:cNvGrpSpPr/>
        <p:nvPr/>
      </p:nvGrpSpPr>
      <p:grpSpPr>
        <a:xfrm>
          <a:off x="0" y="0"/>
          <a:ext cx="0" cy="0"/>
          <a:chOff x="0" y="0"/>
          <a:chExt cx="0" cy="0"/>
        </a:xfrm>
      </p:grpSpPr>
      <p:sp>
        <p:nvSpPr>
          <p:cNvPr id="360" name="Shape 360"/>
          <p:cNvSpPr txBox="1">
            <a:spLocks noGrp="1"/>
          </p:cNvSpPr>
          <p:nvPr>
            <p:ph type="ctrTitle"/>
          </p:nvPr>
        </p:nvSpPr>
        <p:spPr>
          <a:xfrm>
            <a:off x="2555075" y="2401725"/>
            <a:ext cx="6835800" cy="690900"/>
          </a:xfrm>
          <a:prstGeom prst="rect">
            <a:avLst/>
          </a:prstGeom>
        </p:spPr>
        <p:txBody>
          <a:bodyPr lIns="91425" tIns="91425" rIns="91425" bIns="91425" anchor="b" anchorCtr="0">
            <a:noAutofit/>
          </a:bodyPr>
          <a:lstStyle/>
          <a:p>
            <a:pPr lvl="0" algn="ctr" rtl="0">
              <a:spcBef>
                <a:spcPts val="0"/>
              </a:spcBef>
              <a:buNone/>
            </a:pPr>
            <a:r>
              <a:rPr lang="en">
                <a:solidFill>
                  <a:srgbClr val="FF0000"/>
                </a:solidFill>
              </a:rPr>
              <a:t>Conclusions:</a:t>
            </a:r>
          </a:p>
          <a:p>
            <a:pPr lvl="0" algn="ctr" rtl="0">
              <a:spcBef>
                <a:spcPts val="0"/>
              </a:spcBef>
              <a:buNone/>
            </a:pPr>
            <a:r>
              <a:rPr lang="en">
                <a:solidFill>
                  <a:srgbClr val="FF0000"/>
                </a:solidFill>
              </a:rPr>
              <a:t> </a:t>
            </a:r>
          </a:p>
        </p:txBody>
      </p:sp>
      <p:sp>
        <p:nvSpPr>
          <p:cNvPr id="361" name="Shape 361"/>
          <p:cNvSpPr/>
          <p:nvPr/>
        </p:nvSpPr>
        <p:spPr>
          <a:xfrm>
            <a:off x="709450" y="2151150"/>
            <a:ext cx="545956" cy="848229"/>
          </a:xfrm>
          <a:prstGeom prst="rect">
            <a:avLst/>
          </a:prstGeom>
        </p:spPr>
        <p:txBody>
          <a:bodyPr>
            <a:prstTxWarp prst="textPlain">
              <a:avLst/>
            </a:prstTxWarp>
          </a:bodyPr>
          <a:lstStyle/>
          <a:p>
            <a:pPr lvl="0" algn="ctr"/>
            <a:r>
              <a:rPr b="1" i="0">
                <a:ln>
                  <a:noFill/>
                </a:ln>
                <a:gradFill>
                  <a:gsLst>
                    <a:gs pos="0">
                      <a:srgbClr val="DB0000"/>
                    </a:gs>
                    <a:gs pos="100000">
                      <a:srgbClr val="540303"/>
                    </a:gs>
                  </a:gsLst>
                  <a:lin ang="5400012" scaled="0"/>
                </a:gradFill>
                <a:latin typeface="Droid Serif"/>
              </a:rPr>
              <a:t>5</a:t>
            </a:r>
          </a:p>
        </p:txBody>
      </p:sp>
      <p:sp>
        <p:nvSpPr>
          <p:cNvPr id="362" name="Shape 362"/>
          <p:cNvSpPr txBox="1">
            <a:spLocks noGrp="1"/>
          </p:cNvSpPr>
          <p:nvPr>
            <p:ph type="sldNum" idx="12"/>
          </p:nvPr>
        </p:nvSpPr>
        <p:spPr>
          <a:xfrm>
            <a:off x="8529583"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28</a:t>
            </a:fld>
            <a:endParaRPr lang="en"/>
          </a:p>
        </p:txBody>
      </p:sp>
      <p:pic>
        <p:nvPicPr>
          <p:cNvPr id="363" name="Shape 363"/>
          <p:cNvPicPr preferRelativeResize="0"/>
          <p:nvPr/>
        </p:nvPicPr>
        <p:blipFill>
          <a:blip r:embed="rId4">
            <a:alphaModFix/>
          </a:blip>
          <a:stretch>
            <a:fillRect/>
          </a:stretch>
        </p:blipFill>
        <p:spPr>
          <a:xfrm>
            <a:off x="8316884" y="95275"/>
            <a:ext cx="761390" cy="727800"/>
          </a:xfrm>
          <a:prstGeom prst="rect">
            <a:avLst/>
          </a:prstGeom>
          <a:noFill/>
          <a:ln>
            <a:noFill/>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Shape 368"/>
          <p:cNvSpPr txBox="1">
            <a:spLocks noGrp="1"/>
          </p:cNvSpPr>
          <p:nvPr>
            <p:ph type="ctrTitle" idx="4294967295"/>
          </p:nvPr>
        </p:nvSpPr>
        <p:spPr>
          <a:xfrm>
            <a:off x="326550" y="476450"/>
            <a:ext cx="8490900" cy="894900"/>
          </a:xfrm>
          <a:prstGeom prst="rect">
            <a:avLst/>
          </a:prstGeom>
        </p:spPr>
        <p:txBody>
          <a:bodyPr lIns="91425" tIns="91425" rIns="91425" bIns="91425" anchor="b" anchorCtr="0">
            <a:noAutofit/>
          </a:bodyPr>
          <a:lstStyle/>
          <a:p>
            <a:pPr lvl="0" rtl="0">
              <a:lnSpc>
                <a:spcPct val="150000"/>
              </a:lnSpc>
              <a:spcBef>
                <a:spcPts val="0"/>
              </a:spcBef>
              <a:buNone/>
            </a:pPr>
            <a:r>
              <a:rPr lang="en"/>
              <a:t>5. Conclusions</a:t>
            </a:r>
          </a:p>
          <a:p>
            <a:pPr lvl="0" algn="ctr" rtl="0">
              <a:spcBef>
                <a:spcPts val="0"/>
              </a:spcBef>
              <a:buNone/>
            </a:pPr>
            <a:endParaRPr sz="3000">
              <a:solidFill>
                <a:srgbClr val="0000FF"/>
              </a:solidFill>
            </a:endParaRPr>
          </a:p>
        </p:txBody>
      </p:sp>
      <p:sp>
        <p:nvSpPr>
          <p:cNvPr id="369" name="Shape 369"/>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29</a:t>
            </a:fld>
            <a:endParaRPr lang="en"/>
          </a:p>
        </p:txBody>
      </p:sp>
      <p:pic>
        <p:nvPicPr>
          <p:cNvPr id="370" name="Shape 370"/>
          <p:cNvPicPr preferRelativeResize="0"/>
          <p:nvPr/>
        </p:nvPicPr>
        <p:blipFill>
          <a:blip r:embed="rId3">
            <a:alphaModFix/>
          </a:blip>
          <a:stretch>
            <a:fillRect/>
          </a:stretch>
        </p:blipFill>
        <p:spPr>
          <a:xfrm>
            <a:off x="8253224" y="0"/>
            <a:ext cx="890775" cy="5143499"/>
          </a:xfrm>
          <a:prstGeom prst="rect">
            <a:avLst/>
          </a:prstGeom>
          <a:noFill/>
          <a:ln>
            <a:noFill/>
          </a:ln>
        </p:spPr>
      </p:pic>
      <p:sp>
        <p:nvSpPr>
          <p:cNvPr id="371" name="Shape 371"/>
          <p:cNvSpPr txBox="1"/>
          <p:nvPr/>
        </p:nvSpPr>
        <p:spPr>
          <a:xfrm>
            <a:off x="520875" y="626275"/>
            <a:ext cx="7405800" cy="393600"/>
          </a:xfrm>
          <a:prstGeom prst="rect">
            <a:avLst/>
          </a:prstGeom>
          <a:noFill/>
          <a:ln>
            <a:noFill/>
          </a:ln>
        </p:spPr>
        <p:txBody>
          <a:bodyPr lIns="91425" tIns="91425" rIns="91425" bIns="91425" anchor="t" anchorCtr="0">
            <a:noAutofit/>
          </a:bodyPr>
          <a:lstStyle/>
          <a:p>
            <a:pPr lvl="0" rtl="0">
              <a:spcBef>
                <a:spcPts val="0"/>
              </a:spcBef>
              <a:buNone/>
            </a:pPr>
            <a:endParaRPr b="1" dirty="0"/>
          </a:p>
          <a:p>
            <a:pPr lvl="0" rtl="0">
              <a:lnSpc>
                <a:spcPct val="150000"/>
              </a:lnSpc>
              <a:spcBef>
                <a:spcPts val="0"/>
              </a:spcBef>
              <a:buNone/>
            </a:pPr>
            <a:r>
              <a:rPr lang="en" sz="1600" dirty="0"/>
              <a:t>The Spanish ceramic sector needs to improve the technological offer to be competitive and to continue the growing tendency of its </a:t>
            </a:r>
            <a:r>
              <a:rPr lang="en" sz="1600" dirty="0" smtClean="0"/>
              <a:t>exports</a:t>
            </a:r>
            <a:r>
              <a:rPr lang="en" sz="1600" dirty="0" smtClean="0"/>
              <a:t>.</a:t>
            </a:r>
            <a:endParaRPr lang="en" sz="1600" dirty="0" smtClean="0"/>
          </a:p>
          <a:p>
            <a:pPr lvl="0" rtl="0">
              <a:lnSpc>
                <a:spcPct val="150000"/>
              </a:lnSpc>
              <a:spcBef>
                <a:spcPts val="0"/>
              </a:spcBef>
              <a:buNone/>
            </a:pPr>
            <a:r>
              <a:rPr lang="en" sz="1600" dirty="0" smtClean="0"/>
              <a:t> </a:t>
            </a:r>
            <a:r>
              <a:rPr lang="en" sz="1600" dirty="0"/>
              <a:t>OPPORTUNITY:</a:t>
            </a:r>
          </a:p>
          <a:p>
            <a:pPr marL="457200" lvl="0" indent="-330200" rtl="0">
              <a:lnSpc>
                <a:spcPct val="150000"/>
              </a:lnSpc>
              <a:spcBef>
                <a:spcPts val="0"/>
              </a:spcBef>
              <a:buSzPct val="100000"/>
              <a:buChar char="-"/>
            </a:pPr>
            <a:r>
              <a:rPr lang="en" sz="1600" dirty="0"/>
              <a:t>The revalorization of industrial residues by means of the glass-ceramic </a:t>
            </a:r>
            <a:r>
              <a:rPr lang="en" sz="1600" dirty="0" smtClean="0"/>
              <a:t>method (vitrification):</a:t>
            </a:r>
            <a:endParaRPr lang="en" sz="1600" dirty="0"/>
          </a:p>
          <a:p>
            <a:pPr marL="914400" lvl="1" indent="-330200" rtl="0">
              <a:lnSpc>
                <a:spcPct val="150000"/>
              </a:lnSpc>
              <a:spcBef>
                <a:spcPts val="0"/>
              </a:spcBef>
              <a:buSzPct val="100000"/>
              <a:buChar char="-"/>
            </a:pPr>
            <a:r>
              <a:rPr lang="en" sz="1600" dirty="0"/>
              <a:t>Glass-ceramic glazes</a:t>
            </a:r>
          </a:p>
          <a:p>
            <a:pPr marL="914400" lvl="1" indent="-330200" rtl="0">
              <a:lnSpc>
                <a:spcPct val="150000"/>
              </a:lnSpc>
              <a:spcBef>
                <a:spcPts val="0"/>
              </a:spcBef>
              <a:buSzPct val="100000"/>
              <a:buChar char="-"/>
            </a:pPr>
            <a:r>
              <a:rPr lang="en" sz="1600" dirty="0"/>
              <a:t>Glass-ceramic laminates</a:t>
            </a:r>
          </a:p>
          <a:p>
            <a:pPr marL="457200" lvl="0" indent="-330200" rtl="0">
              <a:lnSpc>
                <a:spcPct val="150000"/>
              </a:lnSpc>
              <a:spcBef>
                <a:spcPts val="0"/>
              </a:spcBef>
              <a:buSzPct val="100000"/>
              <a:buChar char="-"/>
            </a:pPr>
            <a:r>
              <a:rPr lang="en" sz="1600" dirty="0"/>
              <a:t>Glass - ceramic products exhibiting high- mechanical and chemical resistances  have been synthesized, using a huge percentage of industrial waste</a:t>
            </a:r>
            <a:r>
              <a:rPr lang="en" sz="1600" dirty="0" smtClean="0"/>
              <a:t>.</a:t>
            </a:r>
          </a:p>
          <a:p>
            <a:pPr marL="457200" lvl="0" indent="-330200" rtl="0">
              <a:lnSpc>
                <a:spcPct val="150000"/>
              </a:lnSpc>
              <a:spcBef>
                <a:spcPts val="0"/>
              </a:spcBef>
              <a:buSzPct val="100000"/>
              <a:buChar char="-"/>
            </a:pPr>
            <a:r>
              <a:rPr lang="en-US" sz="1600" dirty="0" smtClean="0"/>
              <a:t>Revalorization</a:t>
            </a:r>
            <a:r>
              <a:rPr lang="en" sz="1600" dirty="0" smtClean="0"/>
              <a:t> of industrial wastes, we save raw materials and energy.</a:t>
            </a:r>
            <a:endParaRPr lang="en" sz="1600" dirty="0"/>
          </a:p>
        </p:txBody>
      </p:sp>
      <p:pic>
        <p:nvPicPr>
          <p:cNvPr id="372" name="Shape 372"/>
          <p:cNvPicPr preferRelativeResize="0"/>
          <p:nvPr/>
        </p:nvPicPr>
        <p:blipFill>
          <a:blip r:embed="rId4">
            <a:alphaModFix/>
          </a:blip>
          <a:stretch>
            <a:fillRect/>
          </a:stretch>
        </p:blipFill>
        <p:spPr>
          <a:xfrm>
            <a:off x="8316884" y="95275"/>
            <a:ext cx="761390" cy="727800"/>
          </a:xfrm>
          <a:prstGeom prst="rect">
            <a:avLst/>
          </a:prstGeom>
          <a:noFill/>
          <a:ln>
            <a:noFill/>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6"/>
        <p:cNvGrpSpPr/>
        <p:nvPr/>
      </p:nvGrpSpPr>
      <p:grpSpPr>
        <a:xfrm>
          <a:off x="0" y="0"/>
          <a:ext cx="0" cy="0"/>
          <a:chOff x="0" y="0"/>
          <a:chExt cx="0" cy="0"/>
        </a:xfrm>
      </p:grpSpPr>
      <p:sp>
        <p:nvSpPr>
          <p:cNvPr id="377" name="Shape 377"/>
          <p:cNvSpPr txBox="1">
            <a:spLocks noGrp="1"/>
          </p:cNvSpPr>
          <p:nvPr>
            <p:ph type="ctrTitle" idx="4294967295"/>
          </p:nvPr>
        </p:nvSpPr>
        <p:spPr>
          <a:xfrm>
            <a:off x="326550" y="476450"/>
            <a:ext cx="8490900" cy="894900"/>
          </a:xfrm>
          <a:prstGeom prst="rect">
            <a:avLst/>
          </a:prstGeom>
        </p:spPr>
        <p:txBody>
          <a:bodyPr lIns="91425" tIns="91425" rIns="91425" bIns="91425" anchor="b" anchorCtr="0">
            <a:noAutofit/>
          </a:bodyPr>
          <a:lstStyle/>
          <a:p>
            <a:pPr lvl="0" rtl="0">
              <a:lnSpc>
                <a:spcPct val="150000"/>
              </a:lnSpc>
              <a:spcBef>
                <a:spcPts val="0"/>
              </a:spcBef>
              <a:buNone/>
            </a:pPr>
            <a:r>
              <a:rPr lang="en"/>
              <a:t> </a:t>
            </a:r>
            <a:r>
              <a:rPr lang="en">
                <a:solidFill>
                  <a:schemeClr val="lt1"/>
                </a:solidFill>
              </a:rPr>
              <a:t>Aknowledgements</a:t>
            </a:r>
          </a:p>
          <a:p>
            <a:pPr lvl="0" algn="ctr" rtl="0">
              <a:spcBef>
                <a:spcPts val="0"/>
              </a:spcBef>
              <a:buNone/>
            </a:pPr>
            <a:endParaRPr sz="3000">
              <a:solidFill>
                <a:srgbClr val="0000FF"/>
              </a:solidFill>
            </a:endParaRPr>
          </a:p>
        </p:txBody>
      </p:sp>
      <p:sp>
        <p:nvSpPr>
          <p:cNvPr id="378" name="Shape 378"/>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rtl="0">
              <a:spcBef>
                <a:spcPts val="0"/>
              </a:spcBef>
              <a:buNone/>
            </a:pPr>
            <a:fld id="{00000000-1234-1234-1234-123412341234}" type="slidenum">
              <a:rPr lang="en"/>
              <a:t>30</a:t>
            </a:fld>
            <a:endParaRPr lang="en"/>
          </a:p>
        </p:txBody>
      </p:sp>
      <p:pic>
        <p:nvPicPr>
          <p:cNvPr id="379" name="Shape 379"/>
          <p:cNvPicPr preferRelativeResize="0"/>
          <p:nvPr/>
        </p:nvPicPr>
        <p:blipFill>
          <a:blip r:embed="rId4">
            <a:alphaModFix/>
          </a:blip>
          <a:stretch>
            <a:fillRect/>
          </a:stretch>
        </p:blipFill>
        <p:spPr>
          <a:xfrm>
            <a:off x="8253224" y="0"/>
            <a:ext cx="890775" cy="5143499"/>
          </a:xfrm>
          <a:prstGeom prst="rect">
            <a:avLst/>
          </a:prstGeom>
          <a:noFill/>
          <a:ln>
            <a:noFill/>
          </a:ln>
        </p:spPr>
      </p:pic>
      <p:sp>
        <p:nvSpPr>
          <p:cNvPr id="380" name="Shape 380"/>
          <p:cNvSpPr txBox="1"/>
          <p:nvPr/>
        </p:nvSpPr>
        <p:spPr>
          <a:xfrm>
            <a:off x="396925" y="1022075"/>
            <a:ext cx="6946200" cy="810300"/>
          </a:xfrm>
          <a:prstGeom prst="rect">
            <a:avLst/>
          </a:prstGeom>
          <a:noFill/>
          <a:ln>
            <a:noFill/>
          </a:ln>
        </p:spPr>
        <p:txBody>
          <a:bodyPr lIns="91425" tIns="91425" rIns="91425" bIns="91425" anchor="t" anchorCtr="0">
            <a:noAutofit/>
          </a:bodyPr>
          <a:lstStyle/>
          <a:p>
            <a:pPr lvl="0">
              <a:spcBef>
                <a:spcPts val="0"/>
              </a:spcBef>
              <a:buNone/>
            </a:pPr>
            <a:r>
              <a:rPr lang="en" sz="1600" b="1">
                <a:solidFill>
                  <a:schemeClr val="lt1"/>
                </a:solidFill>
                <a:highlight>
                  <a:srgbClr val="0000FF"/>
                </a:highlight>
              </a:rPr>
              <a:t>Solid State Chemistry Research Group of Universitat Jaume I</a:t>
            </a:r>
          </a:p>
          <a:p>
            <a:pPr lvl="0">
              <a:spcBef>
                <a:spcPts val="0"/>
              </a:spcBef>
              <a:buNone/>
            </a:pPr>
            <a:endParaRPr sz="1600" b="1">
              <a:solidFill>
                <a:schemeClr val="lt1"/>
              </a:solidFill>
              <a:highlight>
                <a:srgbClr val="0000FF"/>
              </a:highlight>
            </a:endParaRPr>
          </a:p>
          <a:p>
            <a:pPr lvl="0">
              <a:spcBef>
                <a:spcPts val="0"/>
              </a:spcBef>
              <a:buNone/>
            </a:pPr>
            <a:r>
              <a:rPr lang="en" sz="1600" b="1">
                <a:solidFill>
                  <a:schemeClr val="lt1"/>
                </a:solidFill>
                <a:highlight>
                  <a:srgbClr val="0000FF"/>
                </a:highlight>
              </a:rPr>
              <a:t>Central Services of Scientific Instrumentation of Universitat Jaume I</a:t>
            </a:r>
          </a:p>
          <a:p>
            <a:pPr lvl="0">
              <a:spcBef>
                <a:spcPts val="0"/>
              </a:spcBef>
              <a:buNone/>
            </a:pPr>
            <a:endParaRPr sz="1600" b="1">
              <a:solidFill>
                <a:schemeClr val="lt1"/>
              </a:solidFill>
              <a:highlight>
                <a:srgbClr val="0000FF"/>
              </a:highlight>
            </a:endParaRPr>
          </a:p>
          <a:p>
            <a:pPr lvl="0">
              <a:spcBef>
                <a:spcPts val="0"/>
              </a:spcBef>
              <a:buNone/>
            </a:pPr>
            <a:r>
              <a:rPr lang="en" sz="1600" b="1">
                <a:solidFill>
                  <a:schemeClr val="lt1"/>
                </a:solidFill>
                <a:highlight>
                  <a:srgbClr val="0000FF"/>
                </a:highlight>
              </a:rPr>
              <a:t>High School of Ceramic in l´Alcora, Castellón, Spain</a:t>
            </a:r>
          </a:p>
          <a:p>
            <a:pPr lvl="0">
              <a:spcBef>
                <a:spcPts val="0"/>
              </a:spcBef>
              <a:buNone/>
            </a:pPr>
            <a:endParaRPr sz="1600" b="1">
              <a:solidFill>
                <a:schemeClr val="lt1"/>
              </a:solidFill>
              <a:highlight>
                <a:srgbClr val="0000FF"/>
              </a:highlight>
            </a:endParaRPr>
          </a:p>
          <a:p>
            <a:pPr lvl="0">
              <a:spcBef>
                <a:spcPts val="0"/>
              </a:spcBef>
              <a:buNone/>
            </a:pPr>
            <a:r>
              <a:rPr lang="en" sz="1600" b="1">
                <a:solidFill>
                  <a:schemeClr val="lt1"/>
                </a:solidFill>
                <a:highlight>
                  <a:srgbClr val="0000FF"/>
                </a:highlight>
              </a:rPr>
              <a:t>Spanish Ministry of Economy, Industry and Competitiveness</a:t>
            </a:r>
          </a:p>
          <a:p>
            <a:pPr lvl="0">
              <a:spcBef>
                <a:spcPts val="0"/>
              </a:spcBef>
              <a:buNone/>
            </a:pPr>
            <a:endParaRPr sz="1600" b="1">
              <a:solidFill>
                <a:schemeClr val="lt1"/>
              </a:solidFill>
              <a:highlight>
                <a:srgbClr val="0000FF"/>
              </a:highlight>
            </a:endParaRPr>
          </a:p>
          <a:p>
            <a:pPr lvl="0">
              <a:spcBef>
                <a:spcPts val="0"/>
              </a:spcBef>
              <a:buNone/>
            </a:pPr>
            <a:endParaRPr b="1">
              <a:solidFill>
                <a:schemeClr val="lt1"/>
              </a:solidFill>
              <a:highlight>
                <a:srgbClr val="0000FF"/>
              </a:highlight>
            </a:endParaRPr>
          </a:p>
          <a:p>
            <a:pPr lvl="0">
              <a:spcBef>
                <a:spcPts val="0"/>
              </a:spcBef>
              <a:buNone/>
            </a:pPr>
            <a:endParaRPr b="1">
              <a:solidFill>
                <a:schemeClr val="lt1"/>
              </a:solidFill>
              <a:highlight>
                <a:srgbClr val="0000FF"/>
              </a:highlight>
            </a:endParaRPr>
          </a:p>
        </p:txBody>
      </p:sp>
      <p:pic>
        <p:nvPicPr>
          <p:cNvPr id="381" name="Shape 381"/>
          <p:cNvPicPr preferRelativeResize="0"/>
          <p:nvPr/>
        </p:nvPicPr>
        <p:blipFill>
          <a:blip r:embed="rId5">
            <a:alphaModFix/>
          </a:blip>
          <a:stretch>
            <a:fillRect/>
          </a:stretch>
        </p:blipFill>
        <p:spPr>
          <a:xfrm>
            <a:off x="5490825" y="3704800"/>
            <a:ext cx="2400300" cy="600075"/>
          </a:xfrm>
          <a:prstGeom prst="rect">
            <a:avLst/>
          </a:prstGeom>
          <a:noFill/>
          <a:ln>
            <a:noFill/>
          </a:ln>
        </p:spPr>
      </p:pic>
      <p:pic>
        <p:nvPicPr>
          <p:cNvPr id="382" name="Shape 382"/>
          <p:cNvPicPr preferRelativeResize="0"/>
          <p:nvPr/>
        </p:nvPicPr>
        <p:blipFill>
          <a:blip r:embed="rId6">
            <a:alphaModFix/>
          </a:blip>
          <a:stretch>
            <a:fillRect/>
          </a:stretch>
        </p:blipFill>
        <p:spPr>
          <a:xfrm>
            <a:off x="3270900" y="3766712"/>
            <a:ext cx="1609725" cy="476250"/>
          </a:xfrm>
          <a:prstGeom prst="rect">
            <a:avLst/>
          </a:prstGeom>
          <a:noFill/>
          <a:ln>
            <a:noFill/>
          </a:ln>
        </p:spPr>
      </p:pic>
      <p:pic>
        <p:nvPicPr>
          <p:cNvPr id="383" name="Shape 383"/>
          <p:cNvPicPr preferRelativeResize="0"/>
          <p:nvPr/>
        </p:nvPicPr>
        <p:blipFill>
          <a:blip r:embed="rId7">
            <a:alphaModFix/>
          </a:blip>
          <a:stretch>
            <a:fillRect/>
          </a:stretch>
        </p:blipFill>
        <p:spPr>
          <a:xfrm>
            <a:off x="797400" y="3225150"/>
            <a:ext cx="1295400" cy="1238250"/>
          </a:xfrm>
          <a:prstGeom prst="rect">
            <a:avLst/>
          </a:prstGeom>
          <a:noFill/>
          <a:ln>
            <a:noFill/>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Shape 388"/>
          <p:cNvSpPr txBox="1">
            <a:spLocks noGrp="1"/>
          </p:cNvSpPr>
          <p:nvPr>
            <p:ph type="sldNum" idx="12"/>
          </p:nvPr>
        </p:nvSpPr>
        <p:spPr>
          <a:xfrm>
            <a:off x="7565808" y="4749850"/>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31</a:t>
            </a:fld>
            <a:endParaRPr lang="en"/>
          </a:p>
        </p:txBody>
      </p:sp>
      <p:sp>
        <p:nvSpPr>
          <p:cNvPr id="389" name="Shape 389"/>
          <p:cNvSpPr txBox="1">
            <a:spLocks noGrp="1"/>
          </p:cNvSpPr>
          <p:nvPr>
            <p:ph type="title" idx="4294967295"/>
          </p:nvPr>
        </p:nvSpPr>
        <p:spPr>
          <a:xfrm>
            <a:off x="755125" y="1477700"/>
            <a:ext cx="5003400" cy="727800"/>
          </a:xfrm>
          <a:prstGeom prst="rect">
            <a:avLst/>
          </a:prstGeom>
        </p:spPr>
        <p:txBody>
          <a:bodyPr lIns="91425" tIns="91425" rIns="91425" bIns="91425" anchor="b" anchorCtr="0">
            <a:noAutofit/>
          </a:bodyPr>
          <a:lstStyle/>
          <a:p>
            <a:pPr lvl="0" rtl="0">
              <a:spcBef>
                <a:spcPts val="0"/>
              </a:spcBef>
              <a:buNone/>
            </a:pPr>
            <a:r>
              <a:rPr lang="en" sz="6000">
                <a:solidFill>
                  <a:srgbClr val="16A3E0"/>
                </a:solidFill>
              </a:rPr>
              <a:t>Thanks!</a:t>
            </a:r>
          </a:p>
        </p:txBody>
      </p:sp>
      <p:sp>
        <p:nvSpPr>
          <p:cNvPr id="390" name="Shape 390"/>
          <p:cNvSpPr txBox="1">
            <a:spLocks noGrp="1"/>
          </p:cNvSpPr>
          <p:nvPr>
            <p:ph type="body" idx="4294967295"/>
          </p:nvPr>
        </p:nvSpPr>
        <p:spPr>
          <a:xfrm>
            <a:off x="755125" y="2100750"/>
            <a:ext cx="5003400" cy="2049600"/>
          </a:xfrm>
          <a:prstGeom prst="rect">
            <a:avLst/>
          </a:prstGeom>
        </p:spPr>
        <p:txBody>
          <a:bodyPr lIns="91425" tIns="91425" rIns="91425" bIns="91425" anchor="t" anchorCtr="0">
            <a:noAutofit/>
          </a:bodyPr>
          <a:lstStyle/>
          <a:p>
            <a:pPr lvl="0" rtl="0">
              <a:spcBef>
                <a:spcPts val="0"/>
              </a:spcBef>
              <a:buNone/>
            </a:pPr>
            <a:r>
              <a:rPr lang="en" sz="3600" b="1"/>
              <a:t>Any questions?</a:t>
            </a:r>
          </a:p>
          <a:p>
            <a:pPr lvl="0">
              <a:spcBef>
                <a:spcPts val="0"/>
              </a:spcBef>
              <a:buClr>
                <a:schemeClr val="dk1"/>
              </a:buClr>
              <a:buSzPct val="61111"/>
              <a:buFont typeface="Arial"/>
              <a:buNone/>
            </a:pPr>
            <a:r>
              <a:rPr lang="en"/>
              <a:t>You can find me at</a:t>
            </a:r>
          </a:p>
          <a:p>
            <a:pPr marL="457200" lvl="0" indent="-228600" rtl="0">
              <a:spcBef>
                <a:spcPts val="0"/>
              </a:spcBef>
              <a:buClr>
                <a:srgbClr val="0000FF"/>
              </a:buClr>
            </a:pPr>
            <a:r>
              <a:rPr lang="en" b="1">
                <a:solidFill>
                  <a:srgbClr val="0000FF"/>
                </a:solidFill>
              </a:rPr>
              <a:t>ebarrach@uji.es</a:t>
            </a:r>
          </a:p>
          <a:p>
            <a:pPr lvl="0" rtl="0">
              <a:spcBef>
                <a:spcPts val="0"/>
              </a:spcBef>
              <a:buNone/>
            </a:pPr>
            <a:endParaRPr/>
          </a:p>
        </p:txBody>
      </p:sp>
      <p:pic>
        <p:nvPicPr>
          <p:cNvPr id="391" name="Shape 391" descr="5.jpg"/>
          <p:cNvPicPr preferRelativeResize="0"/>
          <p:nvPr/>
        </p:nvPicPr>
        <p:blipFill rotWithShape="1">
          <a:blip r:embed="rId3">
            <a:alphaModFix/>
          </a:blip>
          <a:srcRect l="37369" r="37369"/>
          <a:stretch/>
        </p:blipFill>
        <p:spPr>
          <a:xfrm>
            <a:off x="5888700" y="0"/>
            <a:ext cx="2309798" cy="5143500"/>
          </a:xfrm>
          <a:prstGeom prst="rect">
            <a:avLst/>
          </a:prstGeom>
          <a:noFill/>
          <a:ln>
            <a:noFill/>
          </a:ln>
        </p:spPr>
      </p:pic>
      <p:pic>
        <p:nvPicPr>
          <p:cNvPr id="392" name="Shape 392"/>
          <p:cNvPicPr preferRelativeResize="0"/>
          <p:nvPr/>
        </p:nvPicPr>
        <p:blipFill>
          <a:blip r:embed="rId4">
            <a:alphaModFix/>
          </a:blip>
          <a:stretch>
            <a:fillRect/>
          </a:stretch>
        </p:blipFill>
        <p:spPr>
          <a:xfrm>
            <a:off x="3417106" y="2935575"/>
            <a:ext cx="2309799" cy="220787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Nesto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2968</TotalTime>
  <Words>1772</Words>
  <Application>Microsoft Office PowerPoint</Application>
  <PresentationFormat>Presentació en pantalla (16:9)</PresentationFormat>
  <Paragraphs>337</Paragraphs>
  <Slides>31</Slides>
  <Notes>31</Notes>
  <HiddenSlides>0</HiddenSlides>
  <MMClips>0</MMClips>
  <ScaleCrop>false</ScaleCrop>
  <HeadingPairs>
    <vt:vector size="6" baseType="variant">
      <vt:variant>
        <vt:lpstr>Tipus de lletra utilitzats</vt:lpstr>
      </vt:variant>
      <vt:variant>
        <vt:i4>4</vt:i4>
      </vt:variant>
      <vt:variant>
        <vt:lpstr>Tema</vt:lpstr>
      </vt:variant>
      <vt:variant>
        <vt:i4>1</vt:i4>
      </vt:variant>
      <vt:variant>
        <vt:lpstr>Títols de les diapositives</vt:lpstr>
      </vt:variant>
      <vt:variant>
        <vt:i4>31</vt:i4>
      </vt:variant>
    </vt:vector>
  </HeadingPairs>
  <TitlesOfParts>
    <vt:vector size="36" baseType="lpstr">
      <vt:lpstr>Pontano Sans</vt:lpstr>
      <vt:lpstr>Droid Serif</vt:lpstr>
      <vt:lpstr>Calibri</vt:lpstr>
      <vt:lpstr>Arial</vt:lpstr>
      <vt:lpstr>Nestor template</vt:lpstr>
      <vt:lpstr>Development of  glass-ceramic glazes  formulated from  industrial residues </vt:lpstr>
      <vt:lpstr>Index</vt:lpstr>
      <vt:lpstr>Introduction: socio-economic context</vt:lpstr>
      <vt:lpstr>             Solid State Chemistry Research Group</vt:lpstr>
      <vt:lpstr>             Industrial sector of Castellón: CERAMIC TILE INDUSTRY</vt:lpstr>
      <vt:lpstr>Presentació del PowerPoint</vt:lpstr>
      <vt:lpstr>New challenges for the ceramic tiles</vt:lpstr>
      <vt:lpstr>Ceramic tile industry</vt:lpstr>
      <vt:lpstr>Vitrification  of industrial residues  </vt:lpstr>
      <vt:lpstr>2. Vitrification of  residues: alternative method to treat industrial residues</vt:lpstr>
      <vt:lpstr>Industrial residues in Castellón region</vt:lpstr>
      <vt:lpstr>Characterization of  residues</vt:lpstr>
      <vt:lpstr>Glass-ceramic glazes  from industrial wastes</vt:lpstr>
      <vt:lpstr>3.1. Glass-ceramic glaze from frit waste</vt:lpstr>
      <vt:lpstr>3.1. Glass-ceramic glaze from frit waste </vt:lpstr>
      <vt:lpstr>3.1. Glass-ceramic glaze from frit waste </vt:lpstr>
      <vt:lpstr>3.2. Glass-ceramic glaze using ashes from the coal-fired power station ASHES FROM  A COAL-FIRED POWER STATION</vt:lpstr>
      <vt:lpstr>3.2. Glass-ceramic glaze from ashes </vt:lpstr>
      <vt:lpstr>3.2. Glass-ceramic glaze from ashes </vt:lpstr>
      <vt:lpstr> Glass-ceramic laminate  from industrial wastes</vt:lpstr>
      <vt:lpstr>4. Glass-ceramic laminate from industrial wastesSHES FROM  A COAL-FIRED POWER STATION</vt:lpstr>
      <vt:lpstr>4. Glass-ceramic laminate from industrial wastes </vt:lpstr>
      <vt:lpstr>4. Glass-ceramic laminate from industrial wastes </vt:lpstr>
      <vt:lpstr>4. Glass-ceramic laminate from industrial wastes</vt:lpstr>
      <vt:lpstr>4. Glass-ceramic laminate from industrial wastes </vt:lpstr>
      <vt:lpstr>4. Glass-ceramic laminate from industrial wastes </vt:lpstr>
      <vt:lpstr>4. Glass-ceramic laminate from industrial wastes </vt:lpstr>
      <vt:lpstr>Conclusions:  </vt:lpstr>
      <vt:lpstr>5. Conclusions </vt:lpstr>
      <vt:lpstr> Aknowledgements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glass-ceramic glazes  formulated from industrial residues</dc:title>
  <dc:creator>UserUJI</dc:creator>
  <cp:lastModifiedBy>Usuario de Windows</cp:lastModifiedBy>
  <cp:revision>19</cp:revision>
  <dcterms:modified xsi:type="dcterms:W3CDTF">2017-06-26T00:00:20Z</dcterms:modified>
</cp:coreProperties>
</file>