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70" r:id="rId10"/>
    <p:sldId id="263" r:id="rId11"/>
    <p:sldId id="265" r:id="rId12"/>
    <p:sldId id="264" r:id="rId13"/>
    <p:sldId id="267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68" r:id="rId24"/>
    <p:sldId id="279" r:id="rId25"/>
    <p:sldId id="296" r:id="rId26"/>
    <p:sldId id="283" r:id="rId27"/>
    <p:sldId id="286" r:id="rId28"/>
    <p:sldId id="266" r:id="rId29"/>
    <p:sldId id="287" r:id="rId30"/>
    <p:sldId id="299" r:id="rId31"/>
    <p:sldId id="297" r:id="rId32"/>
    <p:sldId id="298" r:id="rId33"/>
    <p:sldId id="281" r:id="rId34"/>
    <p:sldId id="294" r:id="rId35"/>
    <p:sldId id="300" r:id="rId36"/>
    <p:sldId id="295" r:id="rId3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22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Relationship Id="rId2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tr-T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3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696144" y="620688"/>
            <a:ext cx="7447856" cy="23042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</a:t>
            </a:r>
            <a:r>
              <a:rPr lang="en-US" i="1" dirty="0" smtClean="0"/>
              <a:t>ptimization </a:t>
            </a:r>
            <a:r>
              <a:rPr lang="en-US" i="1" dirty="0"/>
              <a:t>of </a:t>
            </a:r>
            <a:r>
              <a:rPr lang="en-US" i="1" dirty="0" smtClean="0"/>
              <a:t>oil uptake of </a:t>
            </a:r>
            <a:r>
              <a:rPr lang="en-US" i="1" dirty="0"/>
              <a:t>predried and deep-fat-fried carrot slices as a function of process conditions 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755576" y="3645024"/>
            <a:ext cx="8352928" cy="252028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By Dr. </a:t>
            </a:r>
            <a:r>
              <a:rPr lang="en-US" sz="2800" dirty="0" err="1" smtClean="0"/>
              <a:t>Erkan</a:t>
            </a:r>
            <a:r>
              <a:rPr lang="en-US" sz="2800" dirty="0" smtClean="0"/>
              <a:t> KARACABEY</a:t>
            </a:r>
            <a:r>
              <a:rPr lang="en-US" sz="2800" baseline="30000" dirty="0" smtClean="0"/>
              <a:t>1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Dr</a:t>
            </a:r>
            <a:r>
              <a:rPr lang="en-US" sz="2800" dirty="0"/>
              <a:t>. </a:t>
            </a:r>
            <a:r>
              <a:rPr lang="en-US" sz="2800" dirty="0" err="1"/>
              <a:t>Cem</a:t>
            </a:r>
            <a:r>
              <a:rPr lang="en-US" sz="2800" dirty="0"/>
              <a:t> </a:t>
            </a:r>
            <a:r>
              <a:rPr lang="en-US" sz="2800" dirty="0" smtClean="0"/>
              <a:t>BALTACIOĞLU</a:t>
            </a:r>
            <a:r>
              <a:rPr lang="en-US" sz="2800" baseline="30000" dirty="0" smtClean="0"/>
              <a:t>2 </a:t>
            </a:r>
            <a:r>
              <a:rPr lang="en-US" sz="2800" dirty="0" smtClean="0"/>
              <a:t>and Dr. </a:t>
            </a:r>
            <a:r>
              <a:rPr lang="en-US" sz="2800" dirty="0" err="1" smtClean="0"/>
              <a:t>Erdoğan</a:t>
            </a:r>
            <a:r>
              <a:rPr lang="en-US" sz="2800" dirty="0" smtClean="0"/>
              <a:t> KÜÇÜÖNER</a:t>
            </a:r>
            <a:r>
              <a:rPr lang="en-US" sz="2800" baseline="30000" dirty="0" smtClean="0"/>
              <a:t>1</a:t>
            </a:r>
          </a:p>
          <a:p>
            <a:endParaRPr lang="en-US" sz="2800" baseline="30000" dirty="0" smtClean="0"/>
          </a:p>
          <a:p>
            <a:r>
              <a:rPr lang="en-US" sz="1600" baseline="30000" dirty="0" smtClean="0"/>
              <a:t>1</a:t>
            </a:r>
            <a:r>
              <a:rPr lang="en-US" sz="1600" dirty="0" smtClean="0"/>
              <a:t> </a:t>
            </a:r>
            <a:r>
              <a:rPr lang="en-US" sz="1600" dirty="0"/>
              <a:t>Food Engineering </a:t>
            </a:r>
            <a:r>
              <a:rPr lang="en-US" sz="1600" dirty="0" err="1"/>
              <a:t>Deparment</a:t>
            </a:r>
            <a:r>
              <a:rPr lang="en-US" sz="1600" dirty="0"/>
              <a:t>, Engineering Faculty, </a:t>
            </a:r>
            <a:r>
              <a:rPr lang="en-US" sz="1600" dirty="0" err="1"/>
              <a:t>Suleyman</a:t>
            </a:r>
            <a:r>
              <a:rPr lang="en-US" sz="1600" dirty="0"/>
              <a:t> </a:t>
            </a:r>
            <a:r>
              <a:rPr lang="en-US" sz="1600" dirty="0" err="1"/>
              <a:t>Demirel</a:t>
            </a:r>
            <a:r>
              <a:rPr lang="en-US" sz="1600" dirty="0"/>
              <a:t> University, </a:t>
            </a:r>
            <a:r>
              <a:rPr lang="en-US" sz="1600" dirty="0" err="1"/>
              <a:t>Isparta</a:t>
            </a:r>
            <a:r>
              <a:rPr lang="en-US" sz="1600" dirty="0"/>
              <a:t>, Turkey</a:t>
            </a:r>
          </a:p>
          <a:p>
            <a:r>
              <a:rPr lang="en-US" sz="1600" baseline="30000" dirty="0" smtClean="0"/>
              <a:t>2</a:t>
            </a:r>
            <a:r>
              <a:rPr lang="en-US" sz="1600" dirty="0" smtClean="0"/>
              <a:t> Food Engineering </a:t>
            </a:r>
            <a:r>
              <a:rPr lang="en-US" sz="1600" dirty="0" err="1" smtClean="0"/>
              <a:t>Deparment</a:t>
            </a:r>
            <a:r>
              <a:rPr lang="en-US" sz="1600" dirty="0" smtClean="0"/>
              <a:t>, Engineering Faculty, </a:t>
            </a:r>
            <a:r>
              <a:rPr lang="en-US" sz="1600" dirty="0" err="1" smtClean="0"/>
              <a:t>Niğde</a:t>
            </a:r>
            <a:r>
              <a:rPr lang="en-US" sz="1600" dirty="0" smtClean="0"/>
              <a:t> University, </a:t>
            </a:r>
            <a:r>
              <a:rPr lang="en-US" sz="1600" dirty="0" err="1" smtClean="0"/>
              <a:t>Niğde</a:t>
            </a:r>
            <a:r>
              <a:rPr lang="en-US" sz="1600" dirty="0" smtClean="0"/>
              <a:t>, Turkey</a:t>
            </a:r>
          </a:p>
        </p:txBody>
      </p:sp>
    </p:spTree>
    <p:extLst>
      <p:ext uri="{BB962C8B-B14F-4D97-AF65-F5344CB8AC3E}">
        <p14:creationId xmlns:p14="http://schemas.microsoft.com/office/powerpoint/2010/main" val="3318351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 smtClean="0"/>
              <a:t>Introduction to Deep-Fat-Frying</a:t>
            </a:r>
          </a:p>
          <a:p>
            <a:r>
              <a:rPr lang="en-US" dirty="0" smtClean="0"/>
              <a:t>Aim</a:t>
            </a:r>
          </a:p>
          <a:p>
            <a:r>
              <a:rPr lang="en-US" dirty="0" smtClean="0"/>
              <a:t>What we did</a:t>
            </a:r>
          </a:p>
          <a:p>
            <a:r>
              <a:rPr lang="en-US" dirty="0" smtClean="0"/>
              <a:t>What we obtained</a:t>
            </a:r>
          </a:p>
          <a:p>
            <a:r>
              <a:rPr lang="en-US" dirty="0" smtClean="0"/>
              <a:t>Let’s Discuss it</a:t>
            </a:r>
          </a:p>
          <a:p>
            <a:r>
              <a:rPr lang="en-US" dirty="0" smtClean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363070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Deep-Fat-Frying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Popular cooking method</a:t>
            </a:r>
          </a:p>
          <a:p>
            <a:pPr lvl="1"/>
            <a:r>
              <a:rPr lang="en-US" dirty="0" smtClean="0"/>
              <a:t>Especially for vegetables</a:t>
            </a:r>
          </a:p>
          <a:p>
            <a:pPr lvl="2"/>
            <a:r>
              <a:rPr lang="en-US" dirty="0" smtClean="0"/>
              <a:t>Carrot</a:t>
            </a:r>
          </a:p>
          <a:p>
            <a:r>
              <a:rPr lang="en-US" dirty="0" smtClean="0"/>
              <a:t>Frying</a:t>
            </a:r>
          </a:p>
          <a:p>
            <a:pPr lvl="1"/>
            <a:r>
              <a:rPr lang="en-US" dirty="0" smtClean="0"/>
              <a:t>Using vegetable oil</a:t>
            </a:r>
          </a:p>
          <a:p>
            <a:pPr lvl="1"/>
            <a:r>
              <a:rPr lang="en-US" dirty="0" smtClean="0"/>
              <a:t>At high temperature levels</a:t>
            </a:r>
          </a:p>
          <a:p>
            <a:pPr lvl="1"/>
            <a:r>
              <a:rPr lang="en-US" dirty="0" smtClean="0"/>
              <a:t>For certain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329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Deep-Fat-Frying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50912" y="1484784"/>
            <a:ext cx="8229600" cy="4925144"/>
          </a:xfrm>
        </p:spPr>
        <p:txBody>
          <a:bodyPr/>
          <a:lstStyle/>
          <a:p>
            <a:r>
              <a:rPr lang="en-US" dirty="0" smtClean="0"/>
              <a:t>What is going on during deep-fat-frying?</a:t>
            </a:r>
          </a:p>
          <a:p>
            <a:pPr lvl="1"/>
            <a:r>
              <a:rPr lang="en-US" dirty="0" smtClean="0"/>
              <a:t>Type of dehydration process including simultaneous heat and mass transfer</a:t>
            </a:r>
          </a:p>
          <a:p>
            <a:pPr lvl="2"/>
            <a:r>
              <a:rPr lang="en-US" dirty="0" smtClean="0"/>
              <a:t>Rapid temperature raise</a:t>
            </a:r>
          </a:p>
          <a:p>
            <a:pPr lvl="2"/>
            <a:r>
              <a:rPr lang="en-US" dirty="0" smtClean="0"/>
              <a:t>Water molecules evaporate</a:t>
            </a:r>
          </a:p>
          <a:p>
            <a:pPr lvl="2"/>
            <a:r>
              <a:rPr lang="en-US" dirty="0" smtClean="0"/>
              <a:t>Increasing internal pressure of frying material</a:t>
            </a:r>
            <a:endParaRPr lang="en-US" dirty="0"/>
          </a:p>
          <a:p>
            <a:pPr lvl="2"/>
            <a:r>
              <a:rPr lang="en-US" dirty="0" smtClean="0"/>
              <a:t>Transition of water vapor throughout solid matrix</a:t>
            </a:r>
          </a:p>
          <a:p>
            <a:pPr lvl="2"/>
            <a:r>
              <a:rPr lang="en-US" dirty="0" smtClean="0"/>
              <a:t>Simultaneously partial oil absorption by solid matrix </a:t>
            </a:r>
          </a:p>
          <a:p>
            <a:pPr lvl="2"/>
            <a:r>
              <a:rPr lang="en-US" dirty="0" smtClean="0"/>
              <a:t>Changes in textural properties of frying material</a:t>
            </a:r>
          </a:p>
        </p:txBody>
      </p:sp>
    </p:spTree>
    <p:extLst>
      <p:ext uri="{BB962C8B-B14F-4D97-AF65-F5344CB8AC3E}">
        <p14:creationId xmlns:p14="http://schemas.microsoft.com/office/powerpoint/2010/main" val="547068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Deep-Fat-Frying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03648" y="1447800"/>
            <a:ext cx="749808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Important points for evaluation of deep-fat-fried products</a:t>
            </a:r>
          </a:p>
          <a:p>
            <a:pPr lvl="1"/>
            <a:r>
              <a:rPr lang="en-US" sz="4000" b="1" dirty="0" smtClean="0"/>
              <a:t>Oil uptake</a:t>
            </a:r>
          </a:p>
          <a:p>
            <a:pPr lvl="1"/>
            <a:r>
              <a:rPr lang="en-US" sz="4000" b="1" dirty="0" smtClean="0"/>
              <a:t>Moisture content</a:t>
            </a:r>
            <a:endParaRPr lang="en-US" b="1" dirty="0" smtClean="0"/>
          </a:p>
          <a:p>
            <a:pPr lvl="1"/>
            <a:r>
              <a:rPr lang="en-US" dirty="0" smtClean="0"/>
              <a:t>Textural properties</a:t>
            </a:r>
          </a:p>
          <a:p>
            <a:pPr lvl="1"/>
            <a:r>
              <a:rPr lang="en-US" dirty="0" smtClean="0"/>
              <a:t>Taste, flavor, aroma</a:t>
            </a:r>
          </a:p>
          <a:p>
            <a:pPr lvl="1"/>
            <a:r>
              <a:rPr lang="en-US" dirty="0" smtClean="0"/>
              <a:t>Surface color</a:t>
            </a:r>
          </a:p>
          <a:p>
            <a:pPr lvl="1"/>
            <a:r>
              <a:rPr lang="en-US" dirty="0" smtClean="0"/>
              <a:t>Shape, size etc.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439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Deep-Fat-Frying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Oil uptake is the main concern of deep-fat-fried foods</a:t>
            </a:r>
          </a:p>
          <a:p>
            <a:pPr lvl="1"/>
            <a:r>
              <a:rPr lang="en-US" dirty="0" smtClean="0"/>
              <a:t>High oil content means high calorie</a:t>
            </a:r>
          </a:p>
          <a:p>
            <a:pPr lvl="2"/>
            <a:r>
              <a:rPr lang="en-US" dirty="0" smtClean="0"/>
              <a:t>Possible obesity reason</a:t>
            </a:r>
          </a:p>
          <a:p>
            <a:pPr lvl="2"/>
            <a:r>
              <a:rPr lang="en-US" dirty="0" smtClean="0"/>
              <a:t>Rising related health problems  </a:t>
            </a:r>
          </a:p>
          <a:p>
            <a:pPr lvl="3"/>
            <a:r>
              <a:rPr lang="en-US" dirty="0" smtClean="0"/>
              <a:t>Cardiovascular disorders</a:t>
            </a:r>
          </a:p>
          <a:p>
            <a:pPr lvl="3"/>
            <a:r>
              <a:rPr lang="en-US" dirty="0" smtClean="0"/>
              <a:t>Heart diseases </a:t>
            </a:r>
          </a:p>
          <a:p>
            <a:pPr lvl="3"/>
            <a:r>
              <a:rPr lang="en-US" dirty="0" smtClean="0"/>
              <a:t>High tension</a:t>
            </a:r>
          </a:p>
        </p:txBody>
      </p:sp>
    </p:spTree>
    <p:extLst>
      <p:ext uri="{BB962C8B-B14F-4D97-AF65-F5344CB8AC3E}">
        <p14:creationId xmlns:p14="http://schemas.microsoft.com/office/powerpoint/2010/main" val="3440639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Deep-Fat-Frying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Factors affecting oil uptake of final fried product</a:t>
            </a:r>
          </a:p>
          <a:p>
            <a:pPr lvl="1"/>
            <a:r>
              <a:rPr lang="en-US" dirty="0" smtClean="0"/>
              <a:t>Raw material</a:t>
            </a:r>
          </a:p>
          <a:p>
            <a:pPr lvl="2"/>
            <a:r>
              <a:rPr lang="en-US" dirty="0" smtClean="0"/>
              <a:t>Type</a:t>
            </a:r>
          </a:p>
          <a:p>
            <a:pPr lvl="2"/>
            <a:r>
              <a:rPr lang="en-US" dirty="0" smtClean="0"/>
              <a:t>Composition</a:t>
            </a:r>
          </a:p>
          <a:p>
            <a:pPr lvl="1"/>
            <a:r>
              <a:rPr lang="en-US" dirty="0" smtClean="0"/>
              <a:t>Preprocess</a:t>
            </a:r>
          </a:p>
          <a:p>
            <a:pPr lvl="2"/>
            <a:r>
              <a:rPr lang="en-US" dirty="0" smtClean="0"/>
              <a:t>Boiling</a:t>
            </a:r>
          </a:p>
          <a:p>
            <a:pPr lvl="2"/>
            <a:r>
              <a:rPr lang="en-US" sz="3200" b="1" dirty="0" smtClean="0"/>
              <a:t>Drying</a:t>
            </a:r>
          </a:p>
          <a:p>
            <a:pPr lvl="2"/>
            <a:r>
              <a:rPr lang="en-US" dirty="0" smtClean="0"/>
              <a:t>Other possible applications</a:t>
            </a:r>
          </a:p>
        </p:txBody>
      </p:sp>
    </p:spTree>
    <p:extLst>
      <p:ext uri="{BB962C8B-B14F-4D97-AF65-F5344CB8AC3E}">
        <p14:creationId xmlns:p14="http://schemas.microsoft.com/office/powerpoint/2010/main" val="2030520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Deep-Fat-Frying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Main objective was the control of oil absorption of fried carrot slices.</a:t>
            </a:r>
          </a:p>
          <a:p>
            <a:r>
              <a:rPr lang="en-US" dirty="0" smtClean="0"/>
              <a:t>As a pretreatment, drying was performed to decrease the moisture content of carrot slices</a:t>
            </a:r>
          </a:p>
          <a:p>
            <a:r>
              <a:rPr lang="en-US" dirty="0" smtClean="0"/>
              <a:t>There is a relation between initial moisture content of frying material and its final oil content.</a:t>
            </a:r>
          </a:p>
          <a:p>
            <a:r>
              <a:rPr lang="en-US" dirty="0" smtClean="0"/>
              <a:t>Less moisture content results in limited oil absorption.</a:t>
            </a:r>
          </a:p>
        </p:txBody>
      </p:sp>
    </p:spTree>
    <p:extLst>
      <p:ext uri="{BB962C8B-B14F-4D97-AF65-F5344CB8AC3E}">
        <p14:creationId xmlns:p14="http://schemas.microsoft.com/office/powerpoint/2010/main" val="2814474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Deep-Fat-Frying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a pretreatment,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Conventional oven drying</a:t>
            </a:r>
          </a:p>
          <a:p>
            <a:pPr lvl="1"/>
            <a:r>
              <a:rPr lang="en-US" dirty="0" smtClean="0"/>
              <a:t>Microwave oven drying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To decrease the moisture content of carrot slices before frying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310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Deep-Fat-Frying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Factors affecting </a:t>
            </a:r>
            <a:r>
              <a:rPr lang="en-US" dirty="0" smtClean="0"/>
              <a:t>oil content of </a:t>
            </a:r>
            <a:r>
              <a:rPr lang="en-US" dirty="0"/>
              <a:t>final fried product</a:t>
            </a:r>
          </a:p>
          <a:p>
            <a:pPr lvl="1"/>
            <a:r>
              <a:rPr lang="en-US" dirty="0" smtClean="0"/>
              <a:t>Frying process</a:t>
            </a:r>
          </a:p>
          <a:p>
            <a:pPr lvl="2"/>
            <a:r>
              <a:rPr lang="en-US" dirty="0" smtClean="0"/>
              <a:t>Oil temperature</a:t>
            </a:r>
          </a:p>
          <a:p>
            <a:pPr lvl="2"/>
            <a:r>
              <a:rPr lang="en-US" dirty="0" smtClean="0"/>
              <a:t>Process time</a:t>
            </a:r>
            <a:endParaRPr lang="en-US" dirty="0"/>
          </a:p>
          <a:p>
            <a:pPr lvl="2"/>
            <a:r>
              <a:rPr lang="en-US" dirty="0" smtClean="0"/>
              <a:t>Pretreatment</a:t>
            </a:r>
          </a:p>
        </p:txBody>
      </p:sp>
    </p:spTree>
    <p:extLst>
      <p:ext uri="{BB962C8B-B14F-4D97-AF65-F5344CB8AC3E}">
        <p14:creationId xmlns:p14="http://schemas.microsoft.com/office/powerpoint/2010/main" val="4100884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Deep-Fat-Frying</a:t>
            </a:r>
          </a:p>
          <a:p>
            <a:r>
              <a:rPr lang="en-US" sz="4000" b="1" dirty="0" smtClean="0"/>
              <a:t>Aim</a:t>
            </a:r>
          </a:p>
          <a:p>
            <a:r>
              <a:rPr lang="en-US" dirty="0" smtClean="0"/>
              <a:t>What we did</a:t>
            </a:r>
          </a:p>
          <a:p>
            <a:r>
              <a:rPr lang="en-US" dirty="0" smtClean="0"/>
              <a:t>What we obtained</a:t>
            </a:r>
          </a:p>
          <a:p>
            <a:r>
              <a:rPr lang="en-US" dirty="0" smtClean="0"/>
              <a:t>Let’s Discuss it</a:t>
            </a:r>
          </a:p>
          <a:p>
            <a:r>
              <a:rPr lang="en-US" dirty="0" smtClean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978652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 of the study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38944" y="1600200"/>
            <a:ext cx="7941568" cy="4853136"/>
          </a:xfrm>
        </p:spPr>
        <p:txBody>
          <a:bodyPr>
            <a:normAutofit/>
          </a:bodyPr>
          <a:lstStyle/>
          <a:p>
            <a:r>
              <a:rPr lang="en-US" dirty="0" smtClean="0"/>
              <a:t>Main purpose of the current study was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To evaluate the change of oil uptake of deep-fat-fried product , initial moisture content was lowered by two different drying methods (conventional oven</a:t>
            </a:r>
            <a:r>
              <a:rPr lang="en-US" dirty="0"/>
              <a:t> </a:t>
            </a:r>
            <a:r>
              <a:rPr lang="en-US" dirty="0" smtClean="0"/>
              <a:t>and microwave oven).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To optimize the predrying and deep-fat-frying process conditions in terms of oil uptake of final fried carrot slices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535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Deep-Fat-Frying</a:t>
            </a:r>
          </a:p>
          <a:p>
            <a:r>
              <a:rPr lang="en-US" dirty="0" smtClean="0"/>
              <a:t>Aim</a:t>
            </a:r>
          </a:p>
          <a:p>
            <a:r>
              <a:rPr lang="en-US" sz="4000" b="1" dirty="0" smtClean="0"/>
              <a:t>What we did</a:t>
            </a:r>
          </a:p>
          <a:p>
            <a:r>
              <a:rPr lang="en-US" dirty="0" smtClean="0"/>
              <a:t>What we obtained</a:t>
            </a:r>
          </a:p>
          <a:p>
            <a:r>
              <a:rPr lang="en-US" dirty="0" smtClean="0"/>
              <a:t>Let’s Discuss it</a:t>
            </a:r>
          </a:p>
          <a:p>
            <a:r>
              <a:rPr lang="en-US" dirty="0" smtClean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73318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 &amp; Methods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50912" y="1268760"/>
            <a:ext cx="8229600" cy="547260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Carrots were purchased from local producer’s orchard to avoid changes due to carrot type and environmental-climatic variations. </a:t>
            </a:r>
          </a:p>
          <a:p>
            <a:r>
              <a:rPr lang="en-US" dirty="0" smtClean="0"/>
              <a:t>Stored @ +4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</a:p>
          <a:p>
            <a:r>
              <a:rPr lang="en-US" dirty="0" smtClean="0"/>
              <a:t>Before process</a:t>
            </a:r>
          </a:p>
          <a:p>
            <a:pPr lvl="1"/>
            <a:r>
              <a:rPr lang="en-US" dirty="0" smtClean="0"/>
              <a:t>washed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eeled</a:t>
            </a:r>
          </a:p>
          <a:p>
            <a:pPr lvl="1"/>
            <a:r>
              <a:rPr lang="en-US" dirty="0" smtClean="0"/>
              <a:t>sliced (slice thickness selected according to preliminary studies to determine consumer demands towards conventionally fried carrot slices)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oiled for 90 sec in boiling water (~ 100</a:t>
            </a:r>
            <a:r>
              <a:rPr lang="en-US" baseline="30000" dirty="0" smtClean="0"/>
              <a:t>o</a:t>
            </a:r>
            <a:r>
              <a:rPr lang="en-US" dirty="0" smtClean="0"/>
              <a:t>C) (enough for enzyme inactivation)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088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was carrot slice </a:t>
            </a:r>
            <a:r>
              <a:rPr lang="en-US" dirty="0" err="1" smtClean="0"/>
              <a:t>predried</a:t>
            </a:r>
            <a:r>
              <a:rPr lang="en-US" dirty="0" smtClean="0"/>
              <a:t> and fried?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Predrying</a:t>
            </a:r>
            <a:endParaRPr lang="en-US" dirty="0" smtClean="0"/>
          </a:p>
          <a:p>
            <a:pPr lvl="1"/>
            <a:r>
              <a:rPr lang="en-US" dirty="0" smtClean="0"/>
              <a:t>Conventional oven</a:t>
            </a:r>
          </a:p>
          <a:p>
            <a:pPr lvl="2"/>
            <a:r>
              <a:rPr lang="en-US" dirty="0" smtClean="0"/>
              <a:t>Constant air flow (around 0.8 m/sec)</a:t>
            </a:r>
          </a:p>
          <a:p>
            <a:pPr lvl="2"/>
            <a:r>
              <a:rPr lang="en-US" dirty="0"/>
              <a:t>t</a:t>
            </a:r>
            <a:r>
              <a:rPr lang="en-US" dirty="0" smtClean="0"/>
              <a:t>emperature </a:t>
            </a:r>
            <a:r>
              <a:rPr lang="en-US" dirty="0"/>
              <a:t>is adjustable (from 50</a:t>
            </a:r>
            <a:r>
              <a:rPr lang="en-US" baseline="30000" dirty="0"/>
              <a:t>o</a:t>
            </a:r>
            <a:r>
              <a:rPr lang="en-US" dirty="0"/>
              <a:t>C to </a:t>
            </a:r>
            <a:r>
              <a:rPr lang="en-US" dirty="0" smtClean="0"/>
              <a:t>300</a:t>
            </a:r>
            <a:r>
              <a:rPr lang="en-US" baseline="30000" dirty="0" smtClean="0"/>
              <a:t>o</a:t>
            </a:r>
            <a:r>
              <a:rPr lang="en-US" dirty="0" smtClean="0"/>
              <a:t>C)</a:t>
            </a:r>
          </a:p>
          <a:p>
            <a:pPr lvl="1"/>
            <a:r>
              <a:rPr lang="en-US" dirty="0" smtClean="0"/>
              <a:t>Microwave oven</a:t>
            </a:r>
          </a:p>
          <a:p>
            <a:pPr lvl="2"/>
            <a:r>
              <a:rPr lang="en-US" dirty="0" smtClean="0"/>
              <a:t>Temperature  </a:t>
            </a:r>
            <a:r>
              <a:rPr lang="en-US" dirty="0"/>
              <a:t>is adjustable (from </a:t>
            </a:r>
            <a:r>
              <a:rPr lang="en-US" dirty="0" smtClean="0"/>
              <a:t>30</a:t>
            </a:r>
            <a:r>
              <a:rPr lang="en-US" baseline="30000" dirty="0" smtClean="0"/>
              <a:t>o</a:t>
            </a:r>
            <a:r>
              <a:rPr lang="en-US" dirty="0" smtClean="0"/>
              <a:t>C </a:t>
            </a:r>
            <a:r>
              <a:rPr lang="en-US" dirty="0"/>
              <a:t>to </a:t>
            </a:r>
            <a:r>
              <a:rPr lang="en-US" dirty="0" smtClean="0"/>
              <a:t>100</a:t>
            </a:r>
            <a:r>
              <a:rPr lang="en-US" baseline="30000" dirty="0" smtClean="0"/>
              <a:t>o</a:t>
            </a:r>
            <a:r>
              <a:rPr lang="en-US" dirty="0" smtClean="0"/>
              <a:t>C)</a:t>
            </a:r>
            <a:endParaRPr lang="en-US" dirty="0"/>
          </a:p>
          <a:p>
            <a:r>
              <a:rPr lang="en-US" dirty="0" smtClean="0"/>
              <a:t>Deep-fat-frying</a:t>
            </a:r>
          </a:p>
          <a:p>
            <a:pPr lvl="1"/>
            <a:r>
              <a:rPr lang="en-US" dirty="0" smtClean="0"/>
              <a:t>Industrial fryer</a:t>
            </a:r>
          </a:p>
          <a:p>
            <a:pPr lvl="2"/>
            <a:r>
              <a:rPr lang="en-US" dirty="0" smtClean="0"/>
              <a:t>Temperature is adjustable (from 50</a:t>
            </a:r>
            <a:r>
              <a:rPr lang="en-US" baseline="30000" dirty="0" smtClean="0"/>
              <a:t>o</a:t>
            </a:r>
            <a:r>
              <a:rPr lang="en-US" dirty="0" smtClean="0"/>
              <a:t>C to 200</a:t>
            </a:r>
            <a:r>
              <a:rPr lang="en-US" baseline="30000" dirty="0" smtClean="0"/>
              <a:t>o</a:t>
            </a:r>
            <a:r>
              <a:rPr lang="en-US" dirty="0" smtClean="0"/>
              <a:t>C)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388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Design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59632" y="1484784"/>
            <a:ext cx="8229600" cy="4997152"/>
          </a:xfrm>
        </p:spPr>
        <p:txBody>
          <a:bodyPr/>
          <a:lstStyle/>
          <a:p>
            <a:r>
              <a:rPr lang="en-US" dirty="0" smtClean="0"/>
              <a:t>For optimization experimental design should be created using different tools including statistical based ones</a:t>
            </a:r>
          </a:p>
          <a:p>
            <a:r>
              <a:rPr lang="en-US" dirty="0" smtClean="0"/>
              <a:t>For conventional </a:t>
            </a:r>
            <a:r>
              <a:rPr lang="en-US" dirty="0" err="1" smtClean="0"/>
              <a:t>predrying</a:t>
            </a:r>
            <a:r>
              <a:rPr lang="en-US" dirty="0" smtClean="0"/>
              <a:t> &amp; frying</a:t>
            </a:r>
          </a:p>
          <a:p>
            <a:pPr lvl="1"/>
            <a:r>
              <a:rPr lang="en-US" dirty="0" smtClean="0"/>
              <a:t>Central Composite Design</a:t>
            </a:r>
          </a:p>
          <a:p>
            <a:pPr lvl="2"/>
            <a:r>
              <a:rPr lang="en-US" dirty="0" smtClean="0"/>
              <a:t>4 independent variables at 5 levels with 4 central points</a:t>
            </a:r>
          </a:p>
          <a:p>
            <a:r>
              <a:rPr lang="en-US" dirty="0" smtClean="0"/>
              <a:t>For microwave </a:t>
            </a:r>
            <a:r>
              <a:rPr lang="en-US" dirty="0" err="1" smtClean="0"/>
              <a:t>predrying</a:t>
            </a:r>
            <a:r>
              <a:rPr lang="en-US" dirty="0" smtClean="0"/>
              <a:t> &amp; frying</a:t>
            </a:r>
          </a:p>
          <a:p>
            <a:pPr lvl="1"/>
            <a:r>
              <a:rPr lang="en-US" dirty="0" smtClean="0"/>
              <a:t>Full Factorial Design</a:t>
            </a:r>
          </a:p>
          <a:p>
            <a:pPr lvl="2"/>
            <a:r>
              <a:rPr lang="en-US" dirty="0" smtClean="0"/>
              <a:t>3 independent variables at 3 levels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538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115616" y="845840"/>
            <a:ext cx="749808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Coded &amp; Real Values of Independent Variables of Conventionally </a:t>
            </a:r>
            <a:r>
              <a:rPr lang="en-US" sz="2800" dirty="0" err="1" smtClean="0"/>
              <a:t>Predrying</a:t>
            </a:r>
            <a:r>
              <a:rPr lang="en-US" sz="2800" dirty="0" smtClean="0"/>
              <a:t> &amp; </a:t>
            </a:r>
            <a:r>
              <a:rPr lang="en-US" sz="2800" dirty="0"/>
              <a:t>Deep-Fat-</a:t>
            </a:r>
            <a:r>
              <a:rPr lang="en-US" sz="2800" dirty="0" smtClean="0"/>
              <a:t>Frying</a:t>
            </a:r>
            <a:endParaRPr lang="en-US" sz="2800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853488"/>
              </p:ext>
            </p:extLst>
          </p:nvPr>
        </p:nvGraphicFramePr>
        <p:xfrm>
          <a:off x="223415" y="2492896"/>
          <a:ext cx="8712968" cy="26526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8461"/>
                <a:gridCol w="1240476"/>
                <a:gridCol w="1195517"/>
                <a:gridCol w="1195517"/>
                <a:gridCol w="1287480"/>
                <a:gridCol w="1195517"/>
              </a:tblGrid>
              <a:tr h="518458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Independent Variable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</a:rPr>
                        <a:t>Real/Coded</a:t>
                      </a:r>
                      <a:r>
                        <a:rPr lang="en-US" sz="1800" baseline="0" dirty="0" smtClean="0">
                          <a:effectLst/>
                          <a:latin typeface="+mn-lt"/>
                          <a:ea typeface="+mn-ea"/>
                        </a:rPr>
                        <a:t> Values of  Variables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8458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Drying Temperature</a:t>
                      </a:r>
                      <a:r>
                        <a:rPr lang="tr-TR" sz="1800" dirty="0" smtClean="0">
                          <a:effectLst/>
                        </a:rPr>
                        <a:t> </a:t>
                      </a:r>
                      <a:r>
                        <a:rPr lang="tr-TR" sz="1800" dirty="0">
                          <a:effectLst/>
                        </a:rPr>
                        <a:t>(</a:t>
                      </a:r>
                      <a:r>
                        <a:rPr lang="tr-TR" sz="1800" baseline="30000" dirty="0" err="1">
                          <a:effectLst/>
                        </a:rPr>
                        <a:t>o</a:t>
                      </a:r>
                      <a:r>
                        <a:rPr lang="tr-TR" sz="1800" dirty="0" err="1">
                          <a:effectLst/>
                        </a:rPr>
                        <a:t>C</a:t>
                      </a:r>
                      <a:r>
                        <a:rPr lang="tr-TR" sz="1800" dirty="0">
                          <a:effectLst/>
                        </a:rPr>
                        <a:t>)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41 / -2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48 / -1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55 / 0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62 / 1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69</a:t>
                      </a:r>
                      <a:r>
                        <a:rPr lang="tr-TR" sz="1800" baseline="30000">
                          <a:effectLst/>
                        </a:rPr>
                        <a:t> </a:t>
                      </a:r>
                      <a:r>
                        <a:rPr lang="tr-TR" sz="1800">
                          <a:effectLst/>
                        </a:rPr>
                        <a:t>/ 2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8458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Weight Loss</a:t>
                      </a:r>
                      <a:r>
                        <a:rPr lang="tr-TR" sz="1800" dirty="0" smtClean="0">
                          <a:effectLst/>
                        </a:rPr>
                        <a:t> </a:t>
                      </a:r>
                      <a:r>
                        <a:rPr lang="tr-TR" sz="1800" dirty="0">
                          <a:effectLst/>
                        </a:rPr>
                        <a:t>(%)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10 / -2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</a:rPr>
                        <a:t>12</a:t>
                      </a:r>
                      <a:r>
                        <a:rPr lang="en-US" sz="1800" dirty="0" smtClean="0">
                          <a:effectLst/>
                        </a:rPr>
                        <a:t>.</a:t>
                      </a:r>
                      <a:r>
                        <a:rPr lang="tr-TR" sz="1800" dirty="0" smtClean="0">
                          <a:effectLst/>
                        </a:rPr>
                        <a:t>5 </a:t>
                      </a:r>
                      <a:r>
                        <a:rPr lang="tr-TR" sz="1800" dirty="0">
                          <a:effectLst/>
                        </a:rPr>
                        <a:t>/ -1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15 / 0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</a:rPr>
                        <a:t>17</a:t>
                      </a:r>
                      <a:r>
                        <a:rPr lang="en-US" sz="1800" dirty="0" smtClean="0">
                          <a:effectLst/>
                        </a:rPr>
                        <a:t>.</a:t>
                      </a:r>
                      <a:r>
                        <a:rPr lang="tr-TR" sz="1800" dirty="0" smtClean="0">
                          <a:effectLst/>
                        </a:rPr>
                        <a:t>5 </a:t>
                      </a:r>
                      <a:r>
                        <a:rPr lang="tr-TR" sz="1800" dirty="0">
                          <a:effectLst/>
                        </a:rPr>
                        <a:t>/ 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20 / 2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8458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Frying Temperature</a:t>
                      </a:r>
                      <a:r>
                        <a:rPr lang="tr-TR" sz="1800" dirty="0" smtClean="0">
                          <a:effectLst/>
                        </a:rPr>
                        <a:t> </a:t>
                      </a:r>
                      <a:r>
                        <a:rPr lang="tr-TR" sz="1800" dirty="0">
                          <a:effectLst/>
                        </a:rPr>
                        <a:t>(</a:t>
                      </a:r>
                      <a:r>
                        <a:rPr lang="tr-TR" sz="1800" baseline="30000" dirty="0" err="1">
                          <a:effectLst/>
                        </a:rPr>
                        <a:t>o</a:t>
                      </a:r>
                      <a:r>
                        <a:rPr lang="tr-TR" sz="1800" dirty="0" err="1">
                          <a:effectLst/>
                        </a:rPr>
                        <a:t>C</a:t>
                      </a:r>
                      <a:r>
                        <a:rPr lang="tr-TR" sz="1800" dirty="0">
                          <a:effectLst/>
                        </a:rPr>
                        <a:t>)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120 / -2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135 / -1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160</a:t>
                      </a:r>
                      <a:r>
                        <a:rPr lang="tr-TR" sz="1800" baseline="30000" dirty="0">
                          <a:effectLst/>
                        </a:rPr>
                        <a:t> </a:t>
                      </a:r>
                      <a:r>
                        <a:rPr lang="tr-TR" sz="1800" dirty="0">
                          <a:effectLst/>
                        </a:rPr>
                        <a:t>/ 0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165 / 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180 / 2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8458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Frying Time</a:t>
                      </a:r>
                      <a:r>
                        <a:rPr lang="tr-TR" sz="1800" dirty="0" smtClean="0">
                          <a:effectLst/>
                        </a:rPr>
                        <a:t> </a:t>
                      </a:r>
                      <a:r>
                        <a:rPr lang="tr-TR" sz="1800" dirty="0">
                          <a:effectLst/>
                        </a:rPr>
                        <a:t>(</a:t>
                      </a:r>
                      <a:r>
                        <a:rPr lang="tr-TR" sz="1800" dirty="0" smtClean="0">
                          <a:effectLst/>
                        </a:rPr>
                        <a:t>s</a:t>
                      </a:r>
                      <a:r>
                        <a:rPr lang="en-US" sz="1800" dirty="0" err="1" smtClean="0">
                          <a:effectLst/>
                        </a:rPr>
                        <a:t>ec</a:t>
                      </a:r>
                      <a:r>
                        <a:rPr lang="tr-TR" sz="1800" dirty="0" smtClean="0">
                          <a:effectLst/>
                        </a:rPr>
                        <a:t>)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120 / -2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240 / -1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360 / 0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480 / 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600 / 2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547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166936" y="-27384"/>
            <a:ext cx="7149480" cy="418058"/>
          </a:xfrm>
        </p:spPr>
        <p:txBody>
          <a:bodyPr>
            <a:noAutofit/>
          </a:bodyPr>
          <a:lstStyle/>
          <a:p>
            <a:r>
              <a:rPr lang="en-US" sz="2000" dirty="0" smtClean="0"/>
              <a:t>Experimental Design of Conventional </a:t>
            </a:r>
            <a:r>
              <a:rPr lang="en-US" sz="2000" dirty="0" err="1" smtClean="0"/>
              <a:t>Predrying</a:t>
            </a:r>
            <a:r>
              <a:rPr lang="en-US" sz="2000" dirty="0" smtClean="0"/>
              <a:t> &amp; Deep-Fat-Frying</a:t>
            </a:r>
            <a:endParaRPr lang="en-US" sz="2000" dirty="0"/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949029"/>
              </p:ext>
            </p:extLst>
          </p:nvPr>
        </p:nvGraphicFramePr>
        <p:xfrm>
          <a:off x="755576" y="404664"/>
          <a:ext cx="8280921" cy="63813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7854"/>
                <a:gridCol w="1832844"/>
                <a:gridCol w="1347030"/>
                <a:gridCol w="1832844"/>
                <a:gridCol w="1700349"/>
              </a:tblGrid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Run Order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Drying Temperature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Weight Loss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Frying Temperature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Frying Time</a:t>
                      </a:r>
                      <a:r>
                        <a:rPr lang="tr-TR" sz="1400" b="1" dirty="0" smtClean="0">
                          <a:effectLst/>
                        </a:rPr>
                        <a:t> 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1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1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2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3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4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5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-2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6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7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8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9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-2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12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0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13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14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15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-2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16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-2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17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18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19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22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23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24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2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25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26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27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28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0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0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0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3030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187624" y="773832"/>
            <a:ext cx="749808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Coded &amp; Real Values of Independent Variables of </a:t>
            </a:r>
            <a:r>
              <a:rPr lang="en-US" sz="2800" dirty="0" err="1" smtClean="0"/>
              <a:t>Predrying</a:t>
            </a:r>
            <a:r>
              <a:rPr lang="en-US" sz="2800" dirty="0" smtClean="0"/>
              <a:t> Using Microwave oven &amp; Deep-Fat-Frying</a:t>
            </a:r>
            <a:endParaRPr lang="en-US" sz="2800" dirty="0"/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145901"/>
              </p:ext>
            </p:extLst>
          </p:nvPr>
        </p:nvGraphicFramePr>
        <p:xfrm>
          <a:off x="611560" y="2348880"/>
          <a:ext cx="8280920" cy="30243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52534"/>
                <a:gridCol w="1650208"/>
                <a:gridCol w="1589089"/>
                <a:gridCol w="1589089"/>
              </a:tblGrid>
              <a:tr h="756084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Independent Variable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</a:rPr>
                        <a:t>Real/Coded</a:t>
                      </a:r>
                      <a:r>
                        <a:rPr lang="en-US" sz="1800" baseline="0" dirty="0" smtClean="0">
                          <a:effectLst/>
                          <a:latin typeface="+mn-lt"/>
                          <a:ea typeface="+mn-ea"/>
                        </a:rPr>
                        <a:t> Values of  Variables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56084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Weight Loss</a:t>
                      </a:r>
                      <a:r>
                        <a:rPr lang="tr-TR" sz="1800" dirty="0" smtClean="0">
                          <a:effectLst/>
                        </a:rPr>
                        <a:t> (%)</a:t>
                      </a:r>
                      <a:r>
                        <a:rPr lang="en-US" sz="1800" dirty="0" smtClean="0">
                          <a:effectLst/>
                        </a:rPr>
                        <a:t> in Microwave Oven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10/ -1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15/ 0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20/ 1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56084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Frying Temperature</a:t>
                      </a:r>
                      <a:r>
                        <a:rPr lang="tr-TR" sz="1800" dirty="0" smtClean="0">
                          <a:effectLst/>
                        </a:rPr>
                        <a:t> </a:t>
                      </a:r>
                      <a:r>
                        <a:rPr lang="tr-TR" sz="1800" dirty="0">
                          <a:effectLst/>
                        </a:rPr>
                        <a:t>(</a:t>
                      </a:r>
                      <a:r>
                        <a:rPr lang="tr-TR" sz="1800" baseline="30000" dirty="0" err="1">
                          <a:effectLst/>
                        </a:rPr>
                        <a:t>o</a:t>
                      </a:r>
                      <a:r>
                        <a:rPr lang="tr-TR" sz="1800" dirty="0" err="1">
                          <a:effectLst/>
                        </a:rPr>
                        <a:t>C</a:t>
                      </a:r>
                      <a:r>
                        <a:rPr lang="tr-TR" sz="1800" dirty="0">
                          <a:effectLst/>
                        </a:rPr>
                        <a:t>)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140 / -1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160</a:t>
                      </a:r>
                      <a:r>
                        <a:rPr lang="tr-TR" sz="1800" baseline="30000" dirty="0">
                          <a:effectLst/>
                        </a:rPr>
                        <a:t> </a:t>
                      </a:r>
                      <a:r>
                        <a:rPr lang="tr-TR" sz="1800" dirty="0">
                          <a:effectLst/>
                        </a:rPr>
                        <a:t>/ 0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180 / 1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56084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Frying Time</a:t>
                      </a:r>
                      <a:r>
                        <a:rPr lang="tr-TR" sz="1800" dirty="0" smtClean="0">
                          <a:effectLst/>
                        </a:rPr>
                        <a:t> </a:t>
                      </a:r>
                      <a:r>
                        <a:rPr lang="tr-TR" sz="1800" dirty="0">
                          <a:effectLst/>
                        </a:rPr>
                        <a:t>(</a:t>
                      </a:r>
                      <a:r>
                        <a:rPr lang="tr-TR" sz="1800" dirty="0" smtClean="0">
                          <a:effectLst/>
                        </a:rPr>
                        <a:t>s</a:t>
                      </a:r>
                      <a:r>
                        <a:rPr lang="en-US" sz="1800" dirty="0" err="1" smtClean="0">
                          <a:effectLst/>
                        </a:rPr>
                        <a:t>ec</a:t>
                      </a:r>
                      <a:r>
                        <a:rPr lang="tr-TR" sz="1800" dirty="0" smtClean="0">
                          <a:effectLst/>
                        </a:rPr>
                        <a:t>)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200 / -1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350 / 0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500 / 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4452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187624" y="58614"/>
            <a:ext cx="8229600" cy="418058"/>
          </a:xfrm>
        </p:spPr>
        <p:txBody>
          <a:bodyPr>
            <a:noAutofit/>
          </a:bodyPr>
          <a:lstStyle/>
          <a:p>
            <a:r>
              <a:rPr lang="en-US" sz="2000" dirty="0" smtClean="0"/>
              <a:t>Experimental Design of Microwave </a:t>
            </a:r>
            <a:r>
              <a:rPr lang="en-US" sz="2000" dirty="0" err="1" smtClean="0"/>
              <a:t>Predrying</a:t>
            </a:r>
            <a:r>
              <a:rPr lang="en-US" sz="2000" dirty="0" smtClean="0"/>
              <a:t> &amp; Deep-Fat-Frying</a:t>
            </a:r>
            <a:endParaRPr lang="en-US" sz="2000" dirty="0"/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477599"/>
              </p:ext>
            </p:extLst>
          </p:nvPr>
        </p:nvGraphicFramePr>
        <p:xfrm>
          <a:off x="2051720" y="548680"/>
          <a:ext cx="5400600" cy="61874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4136"/>
                <a:gridCol w="1224136"/>
                <a:gridCol w="1584176"/>
                <a:gridCol w="1368152"/>
              </a:tblGrid>
              <a:tr h="210881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Run Order</a:t>
                      </a:r>
                      <a:endParaRPr lang="en-US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Weight Loss</a:t>
                      </a:r>
                      <a:endParaRPr lang="en-US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Frying Temperature</a:t>
                      </a:r>
                      <a:endParaRPr lang="en-US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Frying Time</a:t>
                      </a:r>
                      <a:r>
                        <a:rPr lang="tr-TR" sz="1400" b="1" dirty="0" smtClean="0">
                          <a:effectLst/>
                        </a:rPr>
                        <a:t> </a:t>
                      </a:r>
                      <a:endParaRPr lang="en-US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17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18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19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23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24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25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26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27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041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Oil Uptake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Predried and Fried Carrot Slices were subjected to </a:t>
            </a:r>
            <a:r>
              <a:rPr lang="en-US" dirty="0" err="1" smtClean="0"/>
              <a:t>Soxhlet</a:t>
            </a:r>
            <a:r>
              <a:rPr lang="en-US" dirty="0" smtClean="0"/>
              <a:t> extraction to determine their oil content.</a:t>
            </a:r>
          </a:p>
          <a:p>
            <a:pPr lvl="1"/>
            <a:r>
              <a:rPr lang="en-US" dirty="0" smtClean="0"/>
              <a:t>Fried carrot slices were dried in a conventional oven at 60</a:t>
            </a:r>
            <a:r>
              <a:rPr lang="en-US" baseline="30000" dirty="0" smtClean="0"/>
              <a:t>o</a:t>
            </a:r>
            <a:r>
              <a:rPr lang="en-US" dirty="0" smtClean="0"/>
              <a:t>C under vacuum before oil extraction. </a:t>
            </a:r>
          </a:p>
          <a:p>
            <a:pPr lvl="1"/>
            <a:r>
              <a:rPr lang="en-US" dirty="0" err="1" smtClean="0"/>
              <a:t>Soxhlet</a:t>
            </a:r>
            <a:r>
              <a:rPr lang="en-US" dirty="0" smtClean="0"/>
              <a:t> extraction using hexane for 5 hours</a:t>
            </a:r>
          </a:p>
          <a:p>
            <a:pPr lvl="1"/>
            <a:r>
              <a:rPr lang="en-US" dirty="0" smtClean="0"/>
              <a:t>Oil content was calculated as dry bases.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750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-13394"/>
            <a:ext cx="8229600" cy="706090"/>
          </a:xfrm>
        </p:spPr>
        <p:txBody>
          <a:bodyPr>
            <a:noAutofit/>
          </a:bodyPr>
          <a:lstStyle/>
          <a:p>
            <a:r>
              <a:rPr lang="en-US" sz="4800" dirty="0" smtClean="0"/>
              <a:t>Optimization</a:t>
            </a:r>
            <a:endParaRPr lang="en-US" sz="4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2920" y="692696"/>
            <a:ext cx="8229600" cy="5904656"/>
          </a:xfrm>
        </p:spPr>
        <p:txBody>
          <a:bodyPr/>
          <a:lstStyle/>
          <a:p>
            <a:r>
              <a:rPr lang="en-US" dirty="0" smtClean="0"/>
              <a:t>Statistical method</a:t>
            </a:r>
          </a:p>
          <a:p>
            <a:pPr lvl="1"/>
            <a:r>
              <a:rPr lang="en-US" dirty="0" smtClean="0"/>
              <a:t>Response Surface Methodology</a:t>
            </a:r>
          </a:p>
          <a:p>
            <a:pPr lvl="2"/>
            <a:r>
              <a:rPr lang="en-US" dirty="0" smtClean="0"/>
              <a:t>Minitab Statistical Package Program</a:t>
            </a:r>
          </a:p>
          <a:p>
            <a:pPr lvl="1"/>
            <a:r>
              <a:rPr lang="en-US" dirty="0" smtClean="0"/>
              <a:t>Full Quadratic Model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For conventional drying and frying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r>
              <a:rPr lang="en-US" dirty="0" smtClean="0"/>
              <a:t>For microwave drying and frying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Nesne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3006894"/>
              </p:ext>
            </p:extLst>
          </p:nvPr>
        </p:nvGraphicFramePr>
        <p:xfrm>
          <a:off x="35496" y="3812131"/>
          <a:ext cx="9036496" cy="985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4" name="Denklem" r:id="rId3" imgW="4013200" imgH="444500" progId="Equation.3">
                  <p:embed/>
                </p:oleObj>
              </mc:Choice>
              <mc:Fallback>
                <p:oleObj name="Denklem" r:id="rId3" imgW="4013200" imgH="444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3812131"/>
                        <a:ext cx="9036496" cy="9850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Nesne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1450969"/>
              </p:ext>
            </p:extLst>
          </p:nvPr>
        </p:nvGraphicFramePr>
        <p:xfrm>
          <a:off x="1187624" y="5527387"/>
          <a:ext cx="6768752" cy="9979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5" name="Denklem" r:id="rId5" imgW="2971800" imgH="444500" progId="Equation.3">
                  <p:embed/>
                </p:oleObj>
              </mc:Choice>
              <mc:Fallback>
                <p:oleObj name="Denklem" r:id="rId5" imgW="2971800" imgH="4445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5527387"/>
                        <a:ext cx="6768752" cy="9979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7150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Deep-Fat-Frying</a:t>
            </a:r>
          </a:p>
          <a:p>
            <a:r>
              <a:rPr lang="en-US" dirty="0" smtClean="0"/>
              <a:t>Aim</a:t>
            </a:r>
          </a:p>
          <a:p>
            <a:r>
              <a:rPr lang="en-US" dirty="0" smtClean="0"/>
              <a:t>What we did</a:t>
            </a:r>
          </a:p>
          <a:p>
            <a:r>
              <a:rPr lang="en-US" sz="4000" b="1" dirty="0" smtClean="0"/>
              <a:t>What we obtained</a:t>
            </a:r>
          </a:p>
          <a:p>
            <a:r>
              <a:rPr lang="en-US" dirty="0" smtClean="0"/>
              <a:t>Let’s Discuss it</a:t>
            </a:r>
          </a:p>
          <a:p>
            <a:r>
              <a:rPr lang="en-US" dirty="0" smtClean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73318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23563"/>
            <a:ext cx="9144000" cy="360040"/>
          </a:xfrm>
        </p:spPr>
        <p:txBody>
          <a:bodyPr>
            <a:noAutofit/>
          </a:bodyPr>
          <a:lstStyle/>
          <a:p>
            <a:pPr algn="l"/>
            <a:r>
              <a:rPr lang="en-US" sz="2000" dirty="0" smtClean="0"/>
              <a:t>Oil uptake measured for conventionally predried and fried carrot slices</a:t>
            </a:r>
            <a:endParaRPr lang="en-US" sz="2000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855254"/>
              </p:ext>
            </p:extLst>
          </p:nvPr>
        </p:nvGraphicFramePr>
        <p:xfrm>
          <a:off x="179512" y="453598"/>
          <a:ext cx="2808312" cy="62715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4156"/>
                <a:gridCol w="1404156"/>
              </a:tblGrid>
              <a:tr h="297517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Run Order</a:t>
                      </a:r>
                      <a:endParaRPr lang="en-US" sz="2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Oil Up take</a:t>
                      </a:r>
                      <a:r>
                        <a:rPr lang="tr-TR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(%)</a:t>
                      </a:r>
                      <a:endParaRPr lang="en-US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13.25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2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7.48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3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14.37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18.71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5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5.66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6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10.95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7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8.48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8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8.86</a:t>
                      </a:r>
                      <a:endParaRPr lang="en-US" sz="1400" b="1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9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12.78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5.84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11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9.07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9.68</a:t>
                      </a:r>
                      <a:endParaRPr lang="en-US" sz="1400" b="1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13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11.01</a:t>
                      </a:r>
                      <a:endParaRPr lang="en-US" sz="1400" b="1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9.36</a:t>
                      </a:r>
                      <a:endParaRPr lang="en-US" sz="1400" b="1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15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5.88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16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9.82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17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21.76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18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17.02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19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5.65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15.34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21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8.33</a:t>
                      </a:r>
                      <a:endParaRPr lang="en-US" sz="1400" b="1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4.90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11.49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14.00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7.85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26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11.02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10.16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  <a:tr h="19196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28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Aft>
                          <a:spcPts val="0"/>
                        </a:spcAft>
                      </a:pPr>
                      <a:r>
                        <a:rPr lang="tr-TR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11.67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5" name="Başlık 1"/>
          <p:cNvSpPr txBox="1">
            <a:spLocks/>
          </p:cNvSpPr>
          <p:nvPr/>
        </p:nvSpPr>
        <p:spPr>
          <a:xfrm>
            <a:off x="3203848" y="5971634"/>
            <a:ext cx="5939617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2000" dirty="0" smtClean="0"/>
              <a:t>Developed models and corresponding performance parameters of conventionally predried and fried carrot slice’s oil uptake</a:t>
            </a:r>
            <a:endParaRPr lang="en-US" sz="2000" dirty="0"/>
          </a:p>
        </p:txBody>
      </p:sp>
      <p:graphicFrame>
        <p:nvGraphicFramePr>
          <p:cNvPr id="6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884653"/>
              </p:ext>
            </p:extLst>
          </p:nvPr>
        </p:nvGraphicFramePr>
        <p:xfrm>
          <a:off x="3347865" y="452481"/>
          <a:ext cx="5670108" cy="54284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9868"/>
                <a:gridCol w="1662403"/>
                <a:gridCol w="1987837"/>
              </a:tblGrid>
              <a:tr h="36355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j-lt"/>
                          <a:ea typeface="Times New Roman"/>
                        </a:rPr>
                        <a:t>Model</a:t>
                      </a:r>
                      <a:endParaRPr lang="en-US" sz="2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Oil Up take</a:t>
                      </a:r>
                      <a:r>
                        <a:rPr lang="tr-TR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(%)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2761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Model coefficients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coefficient</a:t>
                      </a:r>
                      <a:endParaRPr lang="en-US" sz="3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p-value</a:t>
                      </a:r>
                      <a:endParaRPr lang="en-US" sz="32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364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intercept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11.60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  <a:latin typeface="+mn-lt"/>
                        </a:rPr>
                        <a:t>*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364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</a:rPr>
                        <a:t>DTemp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-0.10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baseline="30000" dirty="0">
                          <a:effectLst/>
                          <a:latin typeface="+mn-lt"/>
                        </a:rPr>
                        <a:t>ns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364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WL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2.35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baseline="30000" dirty="0" err="1">
                          <a:effectLst/>
                          <a:latin typeface="+mn-lt"/>
                        </a:rPr>
                        <a:t>ns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364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FTemp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6.17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  <a:latin typeface="+mn-lt"/>
                        </a:rPr>
                        <a:t>***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364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FTim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4.11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  <a:latin typeface="+mn-lt"/>
                        </a:rPr>
                        <a:t>**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364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DTemp</a:t>
                      </a:r>
                      <a:r>
                        <a:rPr lang="tr-TR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DTemp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-2.88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baseline="30000" dirty="0">
                          <a:effectLst/>
                          <a:latin typeface="+mn-lt"/>
                        </a:rPr>
                        <a:t>ns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364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WL</a:t>
                      </a:r>
                      <a:r>
                        <a:rPr lang="tr-TR" sz="1400" dirty="0" smtClean="0">
                          <a:effectLst/>
                        </a:rPr>
                        <a:t>*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WL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1.17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baseline="30000" dirty="0">
                          <a:effectLst/>
                          <a:latin typeface="+mn-lt"/>
                        </a:rPr>
                        <a:t>ns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51792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FTemp</a:t>
                      </a:r>
                      <a:r>
                        <a:rPr lang="tr-TR" sz="1400" dirty="0" smtClean="0">
                          <a:effectLst/>
                        </a:rPr>
                        <a:t>*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FTemp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0.05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  <a:latin typeface="+mn-lt"/>
                        </a:rPr>
                        <a:t>**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364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FTim</a:t>
                      </a:r>
                      <a:r>
                        <a:rPr lang="tr-TR" sz="1400" dirty="0" smtClean="0">
                          <a:effectLst/>
                        </a:rPr>
                        <a:t>*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FTim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-2.43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  <a:latin typeface="+mn-lt"/>
                        </a:rPr>
                        <a:t>*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364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Dtemp</a:t>
                      </a:r>
                      <a:r>
                        <a:rPr lang="tr-TR" sz="1400" dirty="0" smtClean="0">
                          <a:effectLst/>
                        </a:rPr>
                        <a:t>*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WL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-0.71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baseline="30000" dirty="0">
                          <a:effectLst/>
                          <a:latin typeface="+mn-lt"/>
                        </a:rPr>
                        <a:t>ns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364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</a:rPr>
                        <a:t>FTemp</a:t>
                      </a:r>
                      <a:r>
                        <a:rPr lang="tr-TR" sz="1400" dirty="0" smtClean="0">
                          <a:effectLst/>
                        </a:rPr>
                        <a:t>*</a:t>
                      </a:r>
                      <a:r>
                        <a:rPr lang="en-US" sz="1400" dirty="0" err="1" smtClean="0">
                          <a:effectLst/>
                        </a:rPr>
                        <a:t>FTim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3.45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baseline="30000" dirty="0">
                          <a:effectLst/>
                          <a:latin typeface="+mn-lt"/>
                        </a:rPr>
                        <a:t>ns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53359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err="1" smtClean="0">
                          <a:effectLst/>
                        </a:rPr>
                        <a:t>Regres</a:t>
                      </a:r>
                      <a:r>
                        <a:rPr lang="en-US" sz="1400" dirty="0" err="1" smtClean="0">
                          <a:effectLst/>
                        </a:rPr>
                        <a:t>sion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  <a:latin typeface="+mn-lt"/>
                        </a:rPr>
                        <a:t>***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600" b="1" dirty="0">
                        <a:latin typeface="+mn-lt"/>
                      </a:endParaRPr>
                    </a:p>
                  </a:txBody>
                  <a:tcPr marL="44450" marR="44450" marT="0" marB="0" anchor="ctr"/>
                </a:tc>
              </a:tr>
              <a:tr h="253359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R</a:t>
                      </a:r>
                      <a:r>
                        <a:rPr lang="tr-TR" sz="1400" baseline="30000" dirty="0">
                          <a:effectLst/>
                        </a:rPr>
                        <a:t>2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88</a:t>
                      </a:r>
                      <a:r>
                        <a:rPr lang="tr-TR" sz="1600" b="1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600" b="1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600" b="1" dirty="0">
                        <a:latin typeface="+mn-lt"/>
                      </a:endParaRPr>
                    </a:p>
                  </a:txBody>
                  <a:tcPr marL="44450" marR="44450" marT="0" marB="0" anchor="ctr"/>
                </a:tc>
              </a:tr>
              <a:tr h="253359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R</a:t>
                      </a:r>
                      <a:r>
                        <a:rPr lang="tr-TR" sz="1400" baseline="30000">
                          <a:effectLst/>
                        </a:rPr>
                        <a:t>2</a:t>
                      </a:r>
                      <a:r>
                        <a:rPr lang="tr-TR" sz="1400" baseline="-25000">
                          <a:effectLst/>
                        </a:rPr>
                        <a:t>adj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81.2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600" b="1" dirty="0">
                        <a:latin typeface="+mn-lt"/>
                      </a:endParaRPr>
                    </a:p>
                  </a:txBody>
                  <a:tcPr marL="44450" marR="44450" marT="0" marB="0" anchor="ctr"/>
                </a:tc>
              </a:tr>
              <a:tr h="253359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Lack-of-fit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600" b="1" baseline="30000" dirty="0">
                          <a:effectLst/>
                          <a:latin typeface="+mn-lt"/>
                        </a:rPr>
                        <a:t>ns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n-US" sz="1600" b="1" dirty="0">
                        <a:latin typeface="+mn-lt"/>
                      </a:endParaRPr>
                    </a:p>
                  </a:txBody>
                  <a:tcPr marL="44450" marR="44450" marT="0" marB="0" anchor="ctr"/>
                </a:tc>
              </a:tr>
              <a:tr h="976345">
                <a:tc gridSpan="3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tr-TR" sz="1600" dirty="0" smtClean="0"/>
                        <a:t>*, p≤0.05; **, p≤0.01; ***,p≤0.001, </a:t>
                      </a:r>
                      <a:r>
                        <a:rPr lang="tr-TR" sz="1600" baseline="30000" dirty="0" smtClean="0"/>
                        <a:t>ns</a:t>
                      </a:r>
                      <a:r>
                        <a:rPr lang="tr-TR" sz="1600" dirty="0" smtClean="0"/>
                        <a:t>: </a:t>
                      </a:r>
                      <a:r>
                        <a:rPr lang="en-US" sz="1600" dirty="0" smtClean="0"/>
                        <a:t>statistically non-significant</a:t>
                      </a:r>
                      <a:endParaRPr lang="en-US" sz="2000" dirty="0" smtClean="0"/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US" sz="1600" dirty="0" err="1" smtClean="0"/>
                        <a:t>DTemp</a:t>
                      </a:r>
                      <a:r>
                        <a:rPr lang="tr-TR" sz="1600" dirty="0" smtClean="0"/>
                        <a:t>: </a:t>
                      </a:r>
                      <a:r>
                        <a:rPr lang="en-US" sz="1600" dirty="0" smtClean="0"/>
                        <a:t>Drying temperature </a:t>
                      </a:r>
                      <a:r>
                        <a:rPr lang="tr-TR" sz="1600" dirty="0" smtClean="0"/>
                        <a:t>(</a:t>
                      </a:r>
                      <a:r>
                        <a:rPr lang="tr-TR" sz="1600" baseline="30000" dirty="0" smtClean="0"/>
                        <a:t>o</a:t>
                      </a:r>
                      <a:r>
                        <a:rPr lang="tr-TR" sz="1600" dirty="0" smtClean="0"/>
                        <a:t>C), </a:t>
                      </a:r>
                      <a:r>
                        <a:rPr lang="en-US" sz="1600" dirty="0" smtClean="0"/>
                        <a:t>WL</a:t>
                      </a:r>
                      <a:r>
                        <a:rPr lang="tr-TR" sz="1600" dirty="0" smtClean="0"/>
                        <a:t>: </a:t>
                      </a:r>
                      <a:r>
                        <a:rPr lang="en-US" sz="1600" dirty="0" smtClean="0"/>
                        <a:t>Weight loss</a:t>
                      </a:r>
                      <a:r>
                        <a:rPr lang="tr-TR" sz="1600" dirty="0" smtClean="0"/>
                        <a:t> (%),</a:t>
                      </a:r>
                      <a:r>
                        <a:rPr lang="en-US" sz="1600" dirty="0" smtClean="0"/>
                        <a:t> </a:t>
                      </a:r>
                      <a:r>
                        <a:rPr lang="en-US" sz="1600" dirty="0" err="1" smtClean="0"/>
                        <a:t>FTemp</a:t>
                      </a:r>
                      <a:r>
                        <a:rPr lang="tr-TR" sz="1600" dirty="0" smtClean="0"/>
                        <a:t>: </a:t>
                      </a:r>
                      <a:r>
                        <a:rPr lang="en-US" sz="1600" dirty="0" smtClean="0"/>
                        <a:t>Frying temperature</a:t>
                      </a:r>
                      <a:r>
                        <a:rPr lang="tr-TR" sz="1600" dirty="0" smtClean="0"/>
                        <a:t> (</a:t>
                      </a:r>
                      <a:r>
                        <a:rPr lang="tr-TR" sz="1600" baseline="30000" dirty="0" smtClean="0"/>
                        <a:t>o</a:t>
                      </a:r>
                      <a:r>
                        <a:rPr lang="tr-TR" sz="1600" dirty="0" smtClean="0"/>
                        <a:t>C), </a:t>
                      </a:r>
                      <a:r>
                        <a:rPr lang="en-US" sz="1600" dirty="0" err="1" smtClean="0"/>
                        <a:t>FTim</a:t>
                      </a:r>
                      <a:r>
                        <a:rPr lang="tr-TR" sz="1600" dirty="0" smtClean="0"/>
                        <a:t>: </a:t>
                      </a:r>
                      <a:r>
                        <a:rPr lang="en-US" sz="1600" dirty="0" smtClean="0"/>
                        <a:t>Frying time</a:t>
                      </a:r>
                      <a:r>
                        <a:rPr lang="tr-TR" sz="1600" dirty="0" smtClean="0"/>
                        <a:t> (</a:t>
                      </a:r>
                      <a:r>
                        <a:rPr lang="en-US" sz="1600" dirty="0" smtClean="0"/>
                        <a:t>sec</a:t>
                      </a:r>
                      <a:r>
                        <a:rPr lang="tr-TR" sz="1600" dirty="0" smtClean="0"/>
                        <a:t>)</a:t>
                      </a:r>
                      <a:endParaRPr lang="en-US" sz="2000" dirty="0" smtClean="0"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279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97625" y="2146808"/>
            <a:ext cx="8352928" cy="3442432"/>
            <a:chOff x="543494" y="2420888"/>
            <a:chExt cx="5036618" cy="1944216"/>
          </a:xfrm>
        </p:grpSpPr>
        <p:grpSp>
          <p:nvGrpSpPr>
            <p:cNvPr id="4" name="Group 3"/>
            <p:cNvGrpSpPr/>
            <p:nvPr/>
          </p:nvGrpSpPr>
          <p:grpSpPr>
            <a:xfrm>
              <a:off x="543494" y="2420888"/>
              <a:ext cx="5036618" cy="1944216"/>
              <a:chOff x="2200275" y="1844824"/>
              <a:chExt cx="3324225" cy="1237700"/>
            </a:xfrm>
          </p:grpSpPr>
          <p:pic>
            <p:nvPicPr>
              <p:cNvPr id="7170" name="Picture 2" descr="Optimization Plot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5371" r="42256" b="17315"/>
              <a:stretch/>
            </p:blipFill>
            <p:spPr bwMode="auto">
              <a:xfrm>
                <a:off x="2200275" y="2426715"/>
                <a:ext cx="3324225" cy="6558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71" name="Picture 3" descr="Optimization Plot-I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400" b="84612"/>
              <a:stretch/>
            </p:blipFill>
            <p:spPr bwMode="auto">
              <a:xfrm>
                <a:off x="2200275" y="1844824"/>
                <a:ext cx="3314700" cy="5818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5" name="Metin kutusu 10"/>
            <p:cNvSpPr txBox="1"/>
            <p:nvPr/>
          </p:nvSpPr>
          <p:spPr>
            <a:xfrm>
              <a:off x="1853162" y="2519364"/>
              <a:ext cx="3707017" cy="19120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Drying Temp       Weight Loss       Frying Temp       Frying Time</a:t>
              </a:r>
            </a:p>
          </p:txBody>
        </p:sp>
        <p:sp>
          <p:nvSpPr>
            <p:cNvPr id="16" name="Metin kutusu 3"/>
            <p:cNvSpPr txBox="1"/>
            <p:nvPr/>
          </p:nvSpPr>
          <p:spPr>
            <a:xfrm>
              <a:off x="601973" y="3429725"/>
              <a:ext cx="1222830" cy="2259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/>
                <a:t>Oil Uptake (%)</a:t>
              </a:r>
              <a:endParaRPr lang="en-US" sz="2000" b="1" dirty="0"/>
            </a:p>
          </p:txBody>
        </p:sp>
      </p:grpSp>
      <p:sp>
        <p:nvSpPr>
          <p:cNvPr id="18" name="Başlık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704856" cy="1368152"/>
          </a:xfrm>
        </p:spPr>
        <p:txBody>
          <a:bodyPr>
            <a:noAutofit/>
          </a:bodyPr>
          <a:lstStyle/>
          <a:p>
            <a:r>
              <a:rPr lang="en-US" sz="2800" dirty="0" smtClean="0"/>
              <a:t>Optimal process conditions for desired value of corresponding response of conventionally dried and fried carrot slices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61752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23563"/>
            <a:ext cx="9144000" cy="360040"/>
          </a:xfrm>
        </p:spPr>
        <p:txBody>
          <a:bodyPr>
            <a:noAutofit/>
          </a:bodyPr>
          <a:lstStyle/>
          <a:p>
            <a:pPr algn="l"/>
            <a:r>
              <a:rPr lang="en-US" sz="2000" dirty="0" smtClean="0"/>
              <a:t>Oil uptake measured for predried in microwave oven and fried carrot slices</a:t>
            </a:r>
            <a:endParaRPr lang="en-US" sz="2000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910153"/>
              </p:ext>
            </p:extLst>
          </p:nvPr>
        </p:nvGraphicFramePr>
        <p:xfrm>
          <a:off x="179512" y="492968"/>
          <a:ext cx="2808312" cy="6248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4156"/>
                <a:gridCol w="1404156"/>
              </a:tblGrid>
              <a:tr h="388843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Run Order</a:t>
                      </a:r>
                      <a:endParaRPr lang="en-US" sz="2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0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Oil Up take</a:t>
                      </a:r>
                      <a:r>
                        <a:rPr lang="tr-TR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(%)</a:t>
                      </a:r>
                      <a:endParaRPr lang="en-US" sz="16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13.17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43.59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15.85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30.45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13.91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21.62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7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34.92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9.20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9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28.02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17.08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11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35.28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21.41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8.53</a:t>
                      </a:r>
                      <a:endParaRPr lang="en-US" sz="20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10.44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5.56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16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34.22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8.55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8.39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19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42.96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11.18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21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7.27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12.94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7.02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6.87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10.78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26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7.53</a:t>
                      </a:r>
                      <a:endParaRPr lang="en-US" sz="20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6.10</a:t>
                      </a:r>
                      <a:endParaRPr lang="en-US" sz="20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5" name="Başlık 1"/>
          <p:cNvSpPr txBox="1">
            <a:spLocks/>
          </p:cNvSpPr>
          <p:nvPr/>
        </p:nvSpPr>
        <p:spPr>
          <a:xfrm>
            <a:off x="3303566" y="5715000"/>
            <a:ext cx="58316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2000" dirty="0" smtClean="0"/>
              <a:t>Developed models and corresponding performance parameters of predried in microwave oven and fried carrot slice’s oil uptake</a:t>
            </a:r>
            <a:endParaRPr lang="en-US" sz="2000" dirty="0"/>
          </a:p>
        </p:txBody>
      </p:sp>
      <p:graphicFrame>
        <p:nvGraphicFramePr>
          <p:cNvPr id="6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314920"/>
              </p:ext>
            </p:extLst>
          </p:nvPr>
        </p:nvGraphicFramePr>
        <p:xfrm>
          <a:off x="3409825" y="760772"/>
          <a:ext cx="5626670" cy="49542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6099"/>
                <a:gridCol w="1921386"/>
                <a:gridCol w="2069185"/>
              </a:tblGrid>
              <a:tr h="499103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Model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0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Oil Up take</a:t>
                      </a:r>
                      <a:r>
                        <a:rPr lang="tr-TR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(%)</a:t>
                      </a:r>
                      <a:endParaRPr lang="en-US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8192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Model coefficients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</a:rPr>
                        <a:t>coefficient</a:t>
                      </a:r>
                      <a:endParaRPr lang="en-US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</a:rPr>
                        <a:t>p-value</a:t>
                      </a:r>
                      <a:endParaRPr lang="en-US" sz="16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49552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intercept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16.49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***</a:t>
                      </a:r>
                      <a:endParaRPr lang="en-US" sz="1600" b="1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49552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WL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1.32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ns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49552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FTemp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6.85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***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49552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FTim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10.85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***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49552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WL</a:t>
                      </a:r>
                      <a:r>
                        <a:rPr lang="tr-TR" sz="1400" dirty="0" smtClean="0">
                          <a:effectLst/>
                        </a:rPr>
                        <a:t>*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WL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-1.85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ns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49552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FTemp</a:t>
                      </a:r>
                      <a:r>
                        <a:rPr lang="tr-TR" sz="1400" dirty="0" smtClean="0">
                          <a:effectLst/>
                        </a:rPr>
                        <a:t>*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Ftemp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-0.81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ns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49552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FTim</a:t>
                      </a:r>
                      <a:r>
                        <a:rPr lang="tr-TR" sz="1400" dirty="0" smtClean="0">
                          <a:effectLst/>
                        </a:rPr>
                        <a:t>*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Ftim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4.21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**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49552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</a:rPr>
                        <a:t>FTemp</a:t>
                      </a:r>
                      <a:r>
                        <a:rPr lang="tr-TR" sz="1400" dirty="0" smtClean="0">
                          <a:effectLst/>
                        </a:rPr>
                        <a:t>*</a:t>
                      </a:r>
                      <a:r>
                        <a:rPr lang="en-US" sz="1400" dirty="0" err="1" smtClean="0">
                          <a:effectLst/>
                        </a:rPr>
                        <a:t>FTim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5.60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***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49552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err="1" smtClean="0">
                          <a:effectLst/>
                        </a:rPr>
                        <a:t>Regres</a:t>
                      </a:r>
                      <a:r>
                        <a:rPr lang="en-US" sz="1400" dirty="0" err="1" smtClean="0">
                          <a:effectLst/>
                        </a:rPr>
                        <a:t>sion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***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49552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R</a:t>
                      </a:r>
                      <a:r>
                        <a:rPr lang="tr-TR" sz="1400" baseline="30000">
                          <a:effectLst/>
                        </a:rPr>
                        <a:t>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93.7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49552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R</a:t>
                      </a:r>
                      <a:r>
                        <a:rPr lang="tr-TR" sz="1400" baseline="30000">
                          <a:effectLst/>
                        </a:rPr>
                        <a:t>2</a:t>
                      </a:r>
                      <a:r>
                        <a:rPr lang="tr-TR" sz="1400" baseline="-25000">
                          <a:effectLst/>
                        </a:rPr>
                        <a:t>adj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91.3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49552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Lack-of-fit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6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ns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072308">
                <a:tc gridSpan="3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*, p≤0.05; **, p≤0.01; ***,p≤0.001, </a:t>
                      </a:r>
                      <a:r>
                        <a:rPr lang="tr-TR" sz="1600" baseline="30000" dirty="0" err="1">
                          <a:effectLst/>
                        </a:rPr>
                        <a:t>ns</a:t>
                      </a:r>
                      <a:r>
                        <a:rPr lang="tr-TR" sz="1600" dirty="0">
                          <a:effectLst/>
                        </a:rPr>
                        <a:t>: </a:t>
                      </a:r>
                      <a:r>
                        <a:rPr lang="en-US" sz="1600" dirty="0" smtClean="0">
                          <a:effectLst/>
                        </a:rPr>
                        <a:t>statistically non-significant</a:t>
                      </a:r>
                      <a:endParaRPr lang="en-US" sz="2000" dirty="0">
                        <a:effectLst/>
                      </a:endParaRP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WL</a:t>
                      </a:r>
                      <a:r>
                        <a:rPr lang="tr-TR" sz="1600" dirty="0" smtClean="0">
                          <a:effectLst/>
                        </a:rPr>
                        <a:t>: </a:t>
                      </a:r>
                      <a:r>
                        <a:rPr lang="en-US" sz="1600" dirty="0" smtClean="0">
                          <a:effectLst/>
                        </a:rPr>
                        <a:t>Weight loss</a:t>
                      </a:r>
                      <a:r>
                        <a:rPr lang="tr-TR" sz="1600" dirty="0" smtClean="0">
                          <a:effectLst/>
                        </a:rPr>
                        <a:t> (%),</a:t>
                      </a:r>
                      <a:r>
                        <a:rPr lang="en-US" sz="1600" baseline="0" dirty="0" smtClean="0">
                          <a:effectLst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</a:rPr>
                        <a:t>FTemp</a:t>
                      </a:r>
                      <a:r>
                        <a:rPr lang="tr-TR" sz="1600" dirty="0" smtClean="0">
                          <a:effectLst/>
                        </a:rPr>
                        <a:t>: </a:t>
                      </a:r>
                      <a:r>
                        <a:rPr lang="en-US" sz="1600" dirty="0" smtClean="0">
                          <a:effectLst/>
                        </a:rPr>
                        <a:t>Frying temperature</a:t>
                      </a:r>
                      <a:r>
                        <a:rPr lang="tr-TR" sz="1600" dirty="0" smtClean="0">
                          <a:effectLst/>
                        </a:rPr>
                        <a:t> </a:t>
                      </a:r>
                      <a:r>
                        <a:rPr lang="tr-TR" sz="1600" dirty="0">
                          <a:effectLst/>
                        </a:rPr>
                        <a:t>(</a:t>
                      </a:r>
                      <a:r>
                        <a:rPr lang="tr-TR" sz="1600" baseline="30000" dirty="0" err="1">
                          <a:effectLst/>
                        </a:rPr>
                        <a:t>o</a:t>
                      </a:r>
                      <a:r>
                        <a:rPr lang="tr-TR" sz="1600" dirty="0" err="1">
                          <a:effectLst/>
                        </a:rPr>
                        <a:t>C</a:t>
                      </a:r>
                      <a:r>
                        <a:rPr lang="tr-TR" sz="1600" dirty="0">
                          <a:effectLst/>
                        </a:rPr>
                        <a:t>), </a:t>
                      </a:r>
                      <a:r>
                        <a:rPr lang="en-US" sz="1600" dirty="0" err="1" smtClean="0">
                          <a:effectLst/>
                        </a:rPr>
                        <a:t>FTim</a:t>
                      </a:r>
                      <a:r>
                        <a:rPr lang="tr-TR" sz="1600" dirty="0" smtClean="0">
                          <a:effectLst/>
                        </a:rPr>
                        <a:t>: </a:t>
                      </a:r>
                      <a:r>
                        <a:rPr lang="en-US" sz="1600" dirty="0" smtClean="0">
                          <a:effectLst/>
                        </a:rPr>
                        <a:t>Frying time</a:t>
                      </a:r>
                      <a:r>
                        <a:rPr lang="tr-TR" sz="1600" dirty="0" smtClean="0">
                          <a:effectLst/>
                        </a:rPr>
                        <a:t> (</a:t>
                      </a:r>
                      <a:r>
                        <a:rPr lang="en-US" sz="1600" dirty="0" smtClean="0">
                          <a:effectLst/>
                        </a:rPr>
                        <a:t>sec</a:t>
                      </a:r>
                      <a:r>
                        <a:rPr lang="tr-TR" sz="1600" dirty="0" smtClean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5321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282227" y="404664"/>
            <a:ext cx="7776864" cy="1296144"/>
          </a:xfrm>
        </p:spPr>
        <p:txBody>
          <a:bodyPr>
            <a:noAutofit/>
          </a:bodyPr>
          <a:lstStyle/>
          <a:p>
            <a:r>
              <a:rPr lang="en-US" sz="2800" dirty="0" smtClean="0"/>
              <a:t>Optimal process conditions for desired value of corresponding response of dried in microwave oven and fried carrot slices</a:t>
            </a:r>
            <a:endParaRPr lang="en-US" sz="2800" dirty="0"/>
          </a:p>
        </p:txBody>
      </p:sp>
      <p:grpSp>
        <p:nvGrpSpPr>
          <p:cNvPr id="5" name="Group 4"/>
          <p:cNvGrpSpPr/>
          <p:nvPr/>
        </p:nvGrpSpPr>
        <p:grpSpPr>
          <a:xfrm>
            <a:off x="1235106" y="2372172"/>
            <a:ext cx="7657374" cy="3073052"/>
            <a:chOff x="2929671" y="1700808"/>
            <a:chExt cx="3276600" cy="1444174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772" b="85160"/>
            <a:stretch/>
          </p:blipFill>
          <p:spPr bwMode="auto">
            <a:xfrm>
              <a:off x="2929671" y="1700808"/>
              <a:ext cx="3276600" cy="723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Metin kutusu 26"/>
            <p:cNvSpPr txBox="1"/>
            <p:nvPr/>
          </p:nvSpPr>
          <p:spPr>
            <a:xfrm>
              <a:off x="4027577" y="1768224"/>
              <a:ext cx="2172027" cy="15910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     Weight Loss          Frying Temp       Frying Time</a:t>
              </a:r>
            </a:p>
          </p:txBody>
        </p:sp>
        <p:pic>
          <p:nvPicPr>
            <p:cNvPr id="8195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71" r="56772" b="56356"/>
            <a:stretch/>
          </p:blipFill>
          <p:spPr bwMode="auto">
            <a:xfrm>
              <a:off x="2929671" y="2424545"/>
              <a:ext cx="3276600" cy="720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Metin kutusu 3"/>
            <p:cNvSpPr txBox="1"/>
            <p:nvPr/>
          </p:nvSpPr>
          <p:spPr>
            <a:xfrm>
              <a:off x="3006020" y="2450956"/>
              <a:ext cx="972000" cy="188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/>
                <a:t>Oil Uptake (%)</a:t>
              </a:r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07723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Deep-Fat-Frying</a:t>
            </a:r>
          </a:p>
          <a:p>
            <a:r>
              <a:rPr lang="en-US" dirty="0" smtClean="0"/>
              <a:t>Aim</a:t>
            </a:r>
          </a:p>
          <a:p>
            <a:r>
              <a:rPr lang="en-US" dirty="0" smtClean="0"/>
              <a:t>What we did</a:t>
            </a:r>
          </a:p>
          <a:p>
            <a:r>
              <a:rPr lang="en-US" dirty="0" smtClean="0"/>
              <a:t>What we obtained</a:t>
            </a:r>
          </a:p>
          <a:p>
            <a:r>
              <a:rPr lang="en-US" sz="4000" b="1" dirty="0" smtClean="0"/>
              <a:t>Let’s Discuss it</a:t>
            </a:r>
          </a:p>
          <a:p>
            <a:r>
              <a:rPr lang="en-US" dirty="0" smtClean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73318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467100" y="5805264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84250" indent="-984250" algn="just" hangingPunct="0"/>
            <a:r>
              <a:rPr lang="en-US" sz="2000" b="1" dirty="0" smtClean="0"/>
              <a:t>Figure </a:t>
            </a:r>
            <a:r>
              <a:rPr lang="tr-TR" sz="2000" b="1" dirty="0" smtClean="0"/>
              <a:t>1</a:t>
            </a:r>
            <a:r>
              <a:rPr lang="tr-TR" sz="2000" b="1" dirty="0"/>
              <a:t>. </a:t>
            </a:r>
            <a:r>
              <a:rPr lang="en-US" sz="2000" b="1" dirty="0" smtClean="0"/>
              <a:t>Change of oil uptake of carrot slices conventionally predried and fried under effects of frying temperature and time</a:t>
            </a:r>
            <a:endParaRPr lang="en-US" sz="2000" b="1" dirty="0"/>
          </a:p>
        </p:txBody>
      </p:sp>
      <p:grpSp>
        <p:nvGrpSpPr>
          <p:cNvPr id="2" name="Group 1"/>
          <p:cNvGrpSpPr/>
          <p:nvPr/>
        </p:nvGrpSpPr>
        <p:grpSpPr>
          <a:xfrm>
            <a:off x="228856" y="548680"/>
            <a:ext cx="8890771" cy="4937520"/>
            <a:chOff x="228856" y="764704"/>
            <a:chExt cx="8890771" cy="4937520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80" t="22395" r="23195" b="20000"/>
            <a:stretch>
              <a:fillRect/>
            </a:stretch>
          </p:blipFill>
          <p:spPr bwMode="auto">
            <a:xfrm>
              <a:off x="228856" y="764704"/>
              <a:ext cx="8684320" cy="4937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Metin kutusu 4"/>
            <p:cNvSpPr txBox="1"/>
            <p:nvPr/>
          </p:nvSpPr>
          <p:spPr>
            <a:xfrm>
              <a:off x="5148065" y="853300"/>
              <a:ext cx="3971562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Drying temperature, 55</a:t>
              </a:r>
              <a:r>
                <a:rPr lang="en-US" sz="2400" b="1" baseline="30000" dirty="0" smtClean="0"/>
                <a:t>o</a:t>
              </a:r>
              <a:r>
                <a:rPr lang="en-US" sz="2400" b="1" dirty="0" smtClean="0"/>
                <a:t>C</a:t>
              </a:r>
            </a:p>
            <a:p>
              <a:r>
                <a:rPr lang="en-US" sz="2400" b="1" dirty="0" smtClean="0"/>
                <a:t>Weight loss, 15%</a:t>
              </a:r>
              <a:endParaRPr lang="en-US" sz="2400" b="1" dirty="0"/>
            </a:p>
          </p:txBody>
        </p:sp>
        <p:sp>
          <p:nvSpPr>
            <p:cNvPr id="21" name="Metin kutusu 7"/>
            <p:cNvSpPr txBox="1"/>
            <p:nvPr/>
          </p:nvSpPr>
          <p:spPr>
            <a:xfrm>
              <a:off x="5328175" y="5229200"/>
              <a:ext cx="358500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frying temperature, </a:t>
              </a:r>
              <a:r>
                <a:rPr lang="en-US" sz="2400" b="1" baseline="30000" dirty="0" err="1" smtClean="0"/>
                <a:t>o</a:t>
              </a:r>
              <a:r>
                <a:rPr lang="en-US" sz="2400" b="1" dirty="0" err="1" smtClean="0"/>
                <a:t>C</a:t>
              </a:r>
              <a:endParaRPr lang="en-US" sz="2400" b="1" dirty="0"/>
            </a:p>
          </p:txBody>
        </p:sp>
        <p:sp>
          <p:nvSpPr>
            <p:cNvPr id="22" name="Metin kutusu 9"/>
            <p:cNvSpPr txBox="1"/>
            <p:nvPr/>
          </p:nvSpPr>
          <p:spPr>
            <a:xfrm>
              <a:off x="237925" y="5055567"/>
              <a:ext cx="250889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1">
              <a:spAutoFit/>
            </a:bodyPr>
            <a:lstStyle/>
            <a:p>
              <a:pPr algn="ctr"/>
              <a:r>
                <a:rPr lang="en-US" sz="2400" b="1" dirty="0" smtClean="0"/>
                <a:t>frying time, sec</a:t>
              </a:r>
              <a:endParaRPr lang="en-US" sz="2400" b="1" dirty="0"/>
            </a:p>
          </p:txBody>
        </p:sp>
        <p:sp>
          <p:nvSpPr>
            <p:cNvPr id="23" name="Metin kutusu 5"/>
            <p:cNvSpPr txBox="1"/>
            <p:nvPr/>
          </p:nvSpPr>
          <p:spPr>
            <a:xfrm>
              <a:off x="891215" y="2470842"/>
              <a:ext cx="553998" cy="2240447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2400" b="1" dirty="0" smtClean="0"/>
                <a:t>Oil uptake, %</a:t>
              </a:r>
              <a:endParaRPr lang="en-US" sz="2400" b="1" dirty="0"/>
            </a:p>
          </p:txBody>
        </p:sp>
        <p:sp>
          <p:nvSpPr>
            <p:cNvPr id="24" name="Dikdörtgen 6"/>
            <p:cNvSpPr/>
            <p:nvPr/>
          </p:nvSpPr>
          <p:spPr>
            <a:xfrm>
              <a:off x="366424" y="3368725"/>
              <a:ext cx="576063" cy="377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8053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3"/>
          <p:cNvSpPr txBox="1"/>
          <p:nvPr/>
        </p:nvSpPr>
        <p:spPr>
          <a:xfrm>
            <a:off x="251520" y="5831313"/>
            <a:ext cx="8754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84250" indent="-984250" algn="just" hangingPunct="0"/>
            <a:r>
              <a:rPr lang="en-US" sz="2000" b="1" dirty="0" smtClean="0"/>
              <a:t>Figure 2</a:t>
            </a:r>
            <a:r>
              <a:rPr lang="tr-TR" sz="2000" b="1" dirty="0" smtClean="0"/>
              <a:t>. </a:t>
            </a:r>
            <a:r>
              <a:rPr lang="en-US" sz="2000" b="1" dirty="0" smtClean="0"/>
              <a:t>Change of moisture content of carrot slices conventionally predried and fried under effects of frying temperature and time</a:t>
            </a:r>
            <a:endParaRPr lang="en-US" sz="2000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5222" y="260648"/>
            <a:ext cx="9138778" cy="4939200"/>
            <a:chOff x="5222" y="260648"/>
            <a:chExt cx="9138778" cy="4939200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69" t="27621" r="23948" b="19769"/>
            <a:stretch/>
          </p:blipFill>
          <p:spPr bwMode="auto">
            <a:xfrm>
              <a:off x="5222" y="260648"/>
              <a:ext cx="9138778" cy="493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Metin kutusu 7"/>
            <p:cNvSpPr txBox="1"/>
            <p:nvPr/>
          </p:nvSpPr>
          <p:spPr>
            <a:xfrm>
              <a:off x="5508103" y="4551511"/>
              <a:ext cx="3630843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frying temperature, </a:t>
              </a:r>
              <a:r>
                <a:rPr lang="en-US" sz="2400" b="1" baseline="30000" dirty="0" err="1" smtClean="0"/>
                <a:t>o</a:t>
              </a:r>
              <a:r>
                <a:rPr lang="en-US" sz="2400" b="1" dirty="0" err="1" smtClean="0"/>
                <a:t>C</a:t>
              </a:r>
              <a:endParaRPr lang="en-US" sz="2400" b="1" dirty="0"/>
            </a:p>
          </p:txBody>
        </p:sp>
        <p:sp>
          <p:nvSpPr>
            <p:cNvPr id="6" name="Metin kutusu 9"/>
            <p:cNvSpPr txBox="1"/>
            <p:nvPr/>
          </p:nvSpPr>
          <p:spPr>
            <a:xfrm>
              <a:off x="107504" y="4509120"/>
              <a:ext cx="259228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1">
              <a:spAutoFit/>
            </a:bodyPr>
            <a:lstStyle/>
            <a:p>
              <a:pPr algn="ctr"/>
              <a:r>
                <a:rPr lang="en-US" sz="2400" b="1" dirty="0" smtClean="0"/>
                <a:t>frying time, sec</a:t>
              </a:r>
              <a:endParaRPr lang="en-US" sz="2400" b="1" dirty="0"/>
            </a:p>
          </p:txBody>
        </p:sp>
        <p:sp>
          <p:nvSpPr>
            <p:cNvPr id="7" name="Metin kutusu 5"/>
            <p:cNvSpPr txBox="1"/>
            <p:nvPr/>
          </p:nvSpPr>
          <p:spPr>
            <a:xfrm>
              <a:off x="492343" y="1084920"/>
              <a:ext cx="553998" cy="3116424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2400" b="1" dirty="0" smtClean="0"/>
                <a:t>Moisture content, %</a:t>
              </a:r>
              <a:endParaRPr lang="en-US" sz="2400" b="1" dirty="0"/>
            </a:p>
          </p:txBody>
        </p:sp>
        <p:sp>
          <p:nvSpPr>
            <p:cNvPr id="8" name="Dikdörtgen 6"/>
            <p:cNvSpPr/>
            <p:nvPr/>
          </p:nvSpPr>
          <p:spPr>
            <a:xfrm>
              <a:off x="93471" y="2730248"/>
              <a:ext cx="576063" cy="377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Metin kutusu 4"/>
            <p:cNvSpPr txBox="1"/>
            <p:nvPr/>
          </p:nvSpPr>
          <p:spPr>
            <a:xfrm>
              <a:off x="5724128" y="377034"/>
              <a:ext cx="3414819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Drying temperature, 55</a:t>
              </a:r>
              <a:r>
                <a:rPr lang="en-US" sz="2000" b="1" baseline="30000" dirty="0" smtClean="0"/>
                <a:t>o</a:t>
              </a:r>
              <a:r>
                <a:rPr lang="en-US" sz="2000" b="1" dirty="0" smtClean="0"/>
                <a:t>C</a:t>
              </a:r>
            </a:p>
            <a:p>
              <a:r>
                <a:rPr lang="en-US" sz="2000" b="1" dirty="0" smtClean="0"/>
                <a:t>Weight loss, 15%</a:t>
              </a:r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200133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323528" y="5877272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 algn="ctr" hangingPunct="0"/>
            <a:r>
              <a:rPr lang="en-US" sz="2000" b="1" dirty="0" smtClean="0"/>
              <a:t>Figure 3</a:t>
            </a:r>
            <a:r>
              <a:rPr lang="tr-TR" sz="2000" b="1" dirty="0" smtClean="0"/>
              <a:t>. </a:t>
            </a:r>
            <a:r>
              <a:rPr lang="en-US" sz="2000" b="1" dirty="0"/>
              <a:t>Change of </a:t>
            </a:r>
            <a:r>
              <a:rPr lang="en-US" sz="2000" b="1" dirty="0" smtClean="0"/>
              <a:t>oil uptake </a:t>
            </a:r>
            <a:r>
              <a:rPr lang="en-US" sz="2000" b="1" dirty="0"/>
              <a:t>of carrot slices predried in a microwave and fried under effects of frying temperature and time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8538" y="436749"/>
            <a:ext cx="8975462" cy="4939200"/>
            <a:chOff x="168538" y="436749"/>
            <a:chExt cx="8975462" cy="4939200"/>
          </a:xfrm>
        </p:grpSpPr>
        <p:pic>
          <p:nvPicPr>
            <p:cNvPr id="12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61" t="29219" r="22940" b="15590"/>
            <a:stretch>
              <a:fillRect/>
            </a:stretch>
          </p:blipFill>
          <p:spPr bwMode="auto">
            <a:xfrm>
              <a:off x="168538" y="436749"/>
              <a:ext cx="8816967" cy="493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Metin kutusu 4"/>
            <p:cNvSpPr txBox="1"/>
            <p:nvPr/>
          </p:nvSpPr>
          <p:spPr>
            <a:xfrm>
              <a:off x="6665888" y="836712"/>
              <a:ext cx="223200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Weight loss, 15%</a:t>
              </a:r>
              <a:endParaRPr lang="en-US" sz="2000" b="1" dirty="0"/>
            </a:p>
          </p:txBody>
        </p:sp>
        <p:sp>
          <p:nvSpPr>
            <p:cNvPr id="14" name="Metin kutusu 7"/>
            <p:cNvSpPr txBox="1"/>
            <p:nvPr/>
          </p:nvSpPr>
          <p:spPr>
            <a:xfrm>
              <a:off x="1392526" y="4894963"/>
              <a:ext cx="3539514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frying temperature, </a:t>
              </a:r>
              <a:r>
                <a:rPr lang="en-US" sz="2400" b="1" baseline="30000" dirty="0" err="1" smtClean="0"/>
                <a:t>o</a:t>
              </a:r>
              <a:r>
                <a:rPr lang="en-US" sz="2400" b="1" dirty="0" err="1" smtClean="0"/>
                <a:t>C</a:t>
              </a:r>
              <a:endParaRPr lang="en-US" sz="2400" b="1" dirty="0"/>
            </a:p>
          </p:txBody>
        </p:sp>
        <p:sp>
          <p:nvSpPr>
            <p:cNvPr id="15" name="Metin kutusu 9"/>
            <p:cNvSpPr txBox="1"/>
            <p:nvPr/>
          </p:nvSpPr>
          <p:spPr>
            <a:xfrm>
              <a:off x="6507980" y="3975447"/>
              <a:ext cx="263602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1">
              <a:spAutoFit/>
            </a:bodyPr>
            <a:lstStyle/>
            <a:p>
              <a:pPr algn="ctr"/>
              <a:r>
                <a:rPr lang="en-US" sz="2400" b="1" dirty="0" smtClean="0"/>
                <a:t>frying time, sec</a:t>
              </a:r>
              <a:endParaRPr lang="en-US" sz="2400" b="1" dirty="0"/>
            </a:p>
          </p:txBody>
        </p:sp>
        <p:sp>
          <p:nvSpPr>
            <p:cNvPr id="16" name="Metin kutusu 5"/>
            <p:cNvSpPr txBox="1"/>
            <p:nvPr/>
          </p:nvSpPr>
          <p:spPr>
            <a:xfrm>
              <a:off x="733344" y="1844824"/>
              <a:ext cx="553998" cy="2196535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2400" b="1" dirty="0" smtClean="0"/>
                <a:t>Oil uptake, %</a:t>
              </a:r>
              <a:endParaRPr lang="en-US" sz="2400" b="1" dirty="0"/>
            </a:p>
          </p:txBody>
        </p:sp>
        <p:sp>
          <p:nvSpPr>
            <p:cNvPr id="17" name="Dikdörtgen 6"/>
            <p:cNvSpPr/>
            <p:nvPr/>
          </p:nvSpPr>
          <p:spPr>
            <a:xfrm>
              <a:off x="251520" y="2636912"/>
              <a:ext cx="576063" cy="377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65215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9351" y="291091"/>
            <a:ext cx="9059153" cy="4939200"/>
            <a:chOff x="49351" y="291091"/>
            <a:chExt cx="9059153" cy="4939200"/>
          </a:xfrm>
        </p:grpSpPr>
        <p:pic>
          <p:nvPicPr>
            <p:cNvPr id="11266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22" t="25972" r="22940" b="19479"/>
            <a:stretch>
              <a:fillRect/>
            </a:stretch>
          </p:blipFill>
          <p:spPr bwMode="auto">
            <a:xfrm>
              <a:off x="49351" y="291091"/>
              <a:ext cx="9018775" cy="493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Metin kutusu 4"/>
            <p:cNvSpPr txBox="1"/>
            <p:nvPr/>
          </p:nvSpPr>
          <p:spPr>
            <a:xfrm>
              <a:off x="6665888" y="364594"/>
              <a:ext cx="223200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Weight loss, 15%</a:t>
              </a:r>
              <a:endParaRPr lang="en-US" sz="2000" b="1" dirty="0"/>
            </a:p>
          </p:txBody>
        </p:sp>
        <p:sp>
          <p:nvSpPr>
            <p:cNvPr id="6" name="Metin kutusu 7"/>
            <p:cNvSpPr txBox="1"/>
            <p:nvPr/>
          </p:nvSpPr>
          <p:spPr>
            <a:xfrm>
              <a:off x="5548482" y="4551511"/>
              <a:ext cx="356002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frying temperature, </a:t>
              </a:r>
              <a:r>
                <a:rPr lang="en-US" sz="2400" b="1" baseline="30000" dirty="0" err="1" smtClean="0"/>
                <a:t>o</a:t>
              </a:r>
              <a:r>
                <a:rPr lang="en-US" sz="2400" b="1" dirty="0" err="1" smtClean="0"/>
                <a:t>C</a:t>
              </a:r>
              <a:endParaRPr lang="en-US" sz="2400" b="1" dirty="0"/>
            </a:p>
          </p:txBody>
        </p:sp>
        <p:sp>
          <p:nvSpPr>
            <p:cNvPr id="7" name="Metin kutusu 9"/>
            <p:cNvSpPr txBox="1"/>
            <p:nvPr/>
          </p:nvSpPr>
          <p:spPr>
            <a:xfrm>
              <a:off x="611560" y="4767535"/>
              <a:ext cx="259228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 anchorCtr="1">
              <a:spAutoFit/>
            </a:bodyPr>
            <a:lstStyle/>
            <a:p>
              <a:pPr algn="ctr"/>
              <a:r>
                <a:rPr lang="en-US" sz="2400" b="1" dirty="0" smtClean="0"/>
                <a:t>frying time, sec</a:t>
              </a:r>
              <a:endParaRPr lang="en-US" sz="2400" b="1" dirty="0"/>
            </a:p>
          </p:txBody>
        </p:sp>
        <p:sp>
          <p:nvSpPr>
            <p:cNvPr id="8" name="Metin kutusu 5"/>
            <p:cNvSpPr txBox="1"/>
            <p:nvPr/>
          </p:nvSpPr>
          <p:spPr>
            <a:xfrm>
              <a:off x="683568" y="1144488"/>
              <a:ext cx="553998" cy="3292624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2400" b="1" dirty="0" smtClean="0"/>
                <a:t>Moisture content, %</a:t>
              </a:r>
              <a:endParaRPr lang="en-US" sz="2400" b="1" dirty="0"/>
            </a:p>
          </p:txBody>
        </p:sp>
        <p:sp>
          <p:nvSpPr>
            <p:cNvPr id="9" name="Dikdörtgen 6"/>
            <p:cNvSpPr/>
            <p:nvPr/>
          </p:nvSpPr>
          <p:spPr>
            <a:xfrm>
              <a:off x="179513" y="2132856"/>
              <a:ext cx="576063" cy="377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Metin kutusu 3"/>
          <p:cNvSpPr txBox="1"/>
          <p:nvPr/>
        </p:nvSpPr>
        <p:spPr>
          <a:xfrm>
            <a:off x="49351" y="5777554"/>
            <a:ext cx="90591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1088" indent="-1081088" hangingPunct="0"/>
            <a:r>
              <a:rPr lang="en-US" sz="2000" b="1" dirty="0" smtClean="0"/>
              <a:t>Figure 4</a:t>
            </a:r>
            <a:r>
              <a:rPr lang="tr-TR" sz="2000" b="1" dirty="0" smtClean="0"/>
              <a:t>. </a:t>
            </a:r>
            <a:r>
              <a:rPr lang="en-US" sz="2000" b="1" dirty="0"/>
              <a:t>Change of </a:t>
            </a:r>
            <a:r>
              <a:rPr lang="en-US" sz="2000" b="1" dirty="0" smtClean="0"/>
              <a:t>moisture content of </a:t>
            </a:r>
            <a:r>
              <a:rPr lang="en-US" sz="2000" b="1" dirty="0"/>
              <a:t>carrot slices predried in a microwave and fried under effects of frying temperature and time</a:t>
            </a:r>
          </a:p>
        </p:txBody>
      </p:sp>
    </p:spTree>
    <p:extLst>
      <p:ext uri="{BB962C8B-B14F-4D97-AF65-F5344CB8AC3E}">
        <p14:creationId xmlns:p14="http://schemas.microsoft.com/office/powerpoint/2010/main" val="766516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Deep-Fat-Frying</a:t>
            </a:r>
          </a:p>
          <a:p>
            <a:r>
              <a:rPr lang="en-US" dirty="0" smtClean="0"/>
              <a:t>Aim</a:t>
            </a:r>
          </a:p>
          <a:p>
            <a:r>
              <a:rPr lang="en-US" dirty="0" smtClean="0"/>
              <a:t>What we did</a:t>
            </a:r>
          </a:p>
          <a:p>
            <a:r>
              <a:rPr lang="en-US" dirty="0" smtClean="0"/>
              <a:t>What we obtained</a:t>
            </a:r>
          </a:p>
          <a:p>
            <a:r>
              <a:rPr lang="en-US" dirty="0" smtClean="0"/>
              <a:t>Let’s Discuss it</a:t>
            </a:r>
          </a:p>
          <a:p>
            <a:r>
              <a:rPr lang="en-US" sz="4000" b="1" dirty="0" smtClean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418395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415205"/>
            <a:ext cx="8877672" cy="5678091"/>
          </a:xfrm>
        </p:spPr>
        <p:txBody>
          <a:bodyPr>
            <a:normAutofit fontScale="92500" lnSpcReduction="10000"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dirty="0" smtClean="0"/>
              <a:t>It could be suggested that</a:t>
            </a:r>
          </a:p>
          <a:p>
            <a:pPr lvl="1">
              <a:spcAft>
                <a:spcPts val="1800"/>
              </a:spcAft>
            </a:pPr>
            <a:r>
              <a:rPr lang="en-US" dirty="0" smtClean="0"/>
              <a:t>Partial drying before frying is important pretreatment in terms of food characteristics.</a:t>
            </a:r>
          </a:p>
          <a:p>
            <a:pPr lvl="1">
              <a:spcAft>
                <a:spcPts val="1800"/>
              </a:spcAft>
            </a:pPr>
            <a:r>
              <a:rPr lang="en-US" dirty="0" smtClean="0"/>
              <a:t>Oil uptake is one of them and mainly affected by frying conditions and partially predrying ones.</a:t>
            </a:r>
          </a:p>
          <a:p>
            <a:pPr lvl="1">
              <a:spcAft>
                <a:spcPts val="1800"/>
              </a:spcAft>
            </a:pPr>
            <a:r>
              <a:rPr lang="en-US" dirty="0" smtClean="0"/>
              <a:t>Weight loss related to water removal during predrying is significant to control final oil uptake of fried carrot slice since a decrease in moisture content of frying material limits frying process, thus oil uptake.</a:t>
            </a:r>
          </a:p>
          <a:p>
            <a:pPr lvl="1">
              <a:spcAft>
                <a:spcPts val="1800"/>
              </a:spcAft>
            </a:pPr>
            <a:r>
              <a:rPr lang="en-US" dirty="0" smtClean="0"/>
              <a:t>Direct influences of predrying conditions were not seen on oil uptake most probably due in part to </a:t>
            </a:r>
            <a:r>
              <a:rPr lang="en-US" dirty="0" smtClean="0"/>
              <a:t>the </a:t>
            </a:r>
            <a:r>
              <a:rPr lang="en-US" dirty="0" smtClean="0"/>
              <a:t>drying processes </a:t>
            </a:r>
            <a:r>
              <a:rPr lang="en-US" dirty="0"/>
              <a:t>conducted </a:t>
            </a:r>
            <a:r>
              <a:rPr lang="en-US" dirty="0" smtClean="0"/>
              <a:t>at moderate </a:t>
            </a:r>
            <a:r>
              <a:rPr lang="en-US" dirty="0" smtClean="0"/>
              <a:t>conditions.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6794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700808"/>
            <a:ext cx="7498080" cy="1143000"/>
          </a:xfrm>
        </p:spPr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0" y="3645024"/>
            <a:ext cx="7498080" cy="1405136"/>
          </a:xfrm>
        </p:spPr>
        <p:txBody>
          <a:bodyPr/>
          <a:lstStyle/>
          <a:p>
            <a:pPr marL="82296" indent="0">
              <a:buNone/>
            </a:pPr>
            <a:r>
              <a:rPr lang="en-US" dirty="0" smtClean="0"/>
              <a:t>The current study was financially supported by TUBITAK sources (Project #: 113R015).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2533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19195" y="2204864"/>
            <a:ext cx="7498080" cy="190919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Thank you for your </a:t>
            </a:r>
            <a:r>
              <a:rPr lang="en-US" dirty="0" smtClean="0"/>
              <a:t>attendances and attentions…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Y</a:t>
            </a:r>
            <a:r>
              <a:rPr lang="en-US" dirty="0" smtClean="0"/>
              <a:t>our questions and/or comments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105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511</TotalTime>
  <Words>2094</Words>
  <Application>Microsoft Macintosh PowerPoint</Application>
  <PresentationFormat>On-screen Show (4:3)</PresentationFormat>
  <Paragraphs>704</Paragraphs>
  <Slides>36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Solstice</vt:lpstr>
      <vt:lpstr>Denklem</vt:lpstr>
      <vt:lpstr>Optimization of oil uptake of predried and deep-fat-fried carrot slices as a function of process conditions </vt:lpstr>
      <vt:lpstr>Outline</vt:lpstr>
      <vt:lpstr>Deep-Fat-Frying</vt:lpstr>
      <vt:lpstr>Deep-Fat-Frying</vt:lpstr>
      <vt:lpstr>Deep-Fat-Frying</vt:lpstr>
      <vt:lpstr>Deep-Fat-Frying</vt:lpstr>
      <vt:lpstr>Deep-Fat-Frying</vt:lpstr>
      <vt:lpstr>Deep-Fat-Frying</vt:lpstr>
      <vt:lpstr>Deep-Fat-Frying</vt:lpstr>
      <vt:lpstr>Deep-Fat-Frying</vt:lpstr>
      <vt:lpstr>Outline</vt:lpstr>
      <vt:lpstr>Aim of the study</vt:lpstr>
      <vt:lpstr>Outline</vt:lpstr>
      <vt:lpstr>Material &amp; Methods</vt:lpstr>
      <vt:lpstr>How was carrot slice predried and fried?</vt:lpstr>
      <vt:lpstr>Experimental Design</vt:lpstr>
      <vt:lpstr>Coded &amp; Real Values of Independent Variables of Conventionally Predrying &amp; Deep-Fat-Frying</vt:lpstr>
      <vt:lpstr>Experimental Design of Conventional Predrying &amp; Deep-Fat-Frying</vt:lpstr>
      <vt:lpstr>Coded &amp; Real Values of Independent Variables of Predrying Using Microwave oven &amp; Deep-Fat-Frying</vt:lpstr>
      <vt:lpstr>Experimental Design of Microwave Predrying &amp; Deep-Fat-Frying</vt:lpstr>
      <vt:lpstr>Oil Uptake</vt:lpstr>
      <vt:lpstr>Optimization</vt:lpstr>
      <vt:lpstr>Outline</vt:lpstr>
      <vt:lpstr>Oil uptake measured for conventionally predried and fried carrot slices</vt:lpstr>
      <vt:lpstr>Optimal process conditions for desired value of corresponding response of conventionally dried and fried carrot slices</vt:lpstr>
      <vt:lpstr>Oil uptake measured for predried in microwave oven and fried carrot slices</vt:lpstr>
      <vt:lpstr>Optimal process conditions for desired value of corresponding response of dried in microwave oven and fried carrot slices</vt:lpstr>
      <vt:lpstr>Outline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Acknowledgements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Optimization of textural properties of predried and deep-fat-fried carrot slices as a function of process conditions</dc:title>
  <dc:creator>EK</dc:creator>
  <cp:lastModifiedBy>Erdogan Kucukoner</cp:lastModifiedBy>
  <cp:revision>49</cp:revision>
  <dcterms:created xsi:type="dcterms:W3CDTF">2015-05-23T08:51:23Z</dcterms:created>
  <dcterms:modified xsi:type="dcterms:W3CDTF">2015-06-16T22:14:19Z</dcterms:modified>
</cp:coreProperties>
</file>