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6"/>
  </p:notesMasterIdLst>
  <p:handoutMasterIdLst>
    <p:handoutMasterId r:id="rId27"/>
  </p:handoutMasterIdLst>
  <p:sldIdLst>
    <p:sldId id="287" r:id="rId3"/>
    <p:sldId id="288" r:id="rId4"/>
    <p:sldId id="256" r:id="rId5"/>
    <p:sldId id="269" r:id="rId6"/>
    <p:sldId id="258" r:id="rId7"/>
    <p:sldId id="257" r:id="rId8"/>
    <p:sldId id="278" r:id="rId9"/>
    <p:sldId id="271" r:id="rId10"/>
    <p:sldId id="270" r:id="rId11"/>
    <p:sldId id="260" r:id="rId12"/>
    <p:sldId id="259" r:id="rId13"/>
    <p:sldId id="276" r:id="rId14"/>
    <p:sldId id="272" r:id="rId15"/>
    <p:sldId id="280" r:id="rId16"/>
    <p:sldId id="277" r:id="rId17"/>
    <p:sldId id="275" r:id="rId18"/>
    <p:sldId id="281" r:id="rId19"/>
    <p:sldId id="285" r:id="rId20"/>
    <p:sldId id="274" r:id="rId21"/>
    <p:sldId id="273" r:id="rId22"/>
    <p:sldId id="267" r:id="rId23"/>
    <p:sldId id="286" r:id="rId24"/>
    <p:sldId id="268"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FD2F"/>
    <a:srgbClr val="80EF43"/>
    <a:srgbClr val="1E9629"/>
    <a:srgbClr val="45E7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80" autoAdjust="0"/>
    <p:restoredTop sz="94660"/>
  </p:normalViewPr>
  <p:slideViewPr>
    <p:cSldViewPr>
      <p:cViewPr>
        <p:scale>
          <a:sx n="100" d="100"/>
          <a:sy n="100" d="100"/>
        </p:scale>
        <p:origin x="-79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3D7ACF-7862-4A21-8B8E-6DB657BDBEFC}" type="datetimeFigureOut">
              <a:rPr lang="tr-TR" smtClean="0"/>
              <a:t>24.09.2015</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DA50EAD-5B8A-41D1-978B-6F452B197E37}" type="slidenum">
              <a:rPr lang="tr-TR" smtClean="0"/>
              <a:t>‹#›</a:t>
            </a:fld>
            <a:endParaRPr lang="tr-TR"/>
          </a:p>
        </p:txBody>
      </p:sp>
    </p:spTree>
    <p:extLst>
      <p:ext uri="{BB962C8B-B14F-4D97-AF65-F5344CB8AC3E}">
        <p14:creationId xmlns:p14="http://schemas.microsoft.com/office/powerpoint/2010/main" val="1608125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8CC881-267B-4376-B382-BDA132F510EB}" type="datetimeFigureOut">
              <a:rPr lang="tr-TR" smtClean="0"/>
              <a:t>24.09.2015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36D8A0-BD4A-4E96-ABB3-DEAA338EF1B1}" type="slidenum">
              <a:rPr lang="tr-TR" smtClean="0"/>
              <a:t>‹#›</a:t>
            </a:fld>
            <a:endParaRPr lang="tr-TR"/>
          </a:p>
        </p:txBody>
      </p:sp>
    </p:spTree>
    <p:extLst>
      <p:ext uri="{BB962C8B-B14F-4D97-AF65-F5344CB8AC3E}">
        <p14:creationId xmlns:p14="http://schemas.microsoft.com/office/powerpoint/2010/main" val="2380089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4C36D8A0-BD4A-4E96-ABB3-DEAA338EF1B1}" type="slidenum">
              <a:rPr lang="tr-TR" smtClean="0"/>
              <a:t>3</a:t>
            </a:fld>
            <a:endParaRPr lang="tr-TR"/>
          </a:p>
        </p:txBody>
      </p:sp>
    </p:spTree>
    <p:extLst>
      <p:ext uri="{BB962C8B-B14F-4D97-AF65-F5344CB8AC3E}">
        <p14:creationId xmlns:p14="http://schemas.microsoft.com/office/powerpoint/2010/main" val="4092691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36D8A0-BD4A-4E96-ABB3-DEAA338EF1B1}" type="slidenum">
              <a:rPr lang="tr-TR" smtClean="0"/>
              <a:t>4</a:t>
            </a:fld>
            <a:endParaRPr lang="tr-TR"/>
          </a:p>
        </p:txBody>
      </p:sp>
    </p:spTree>
    <p:extLst>
      <p:ext uri="{BB962C8B-B14F-4D97-AF65-F5344CB8AC3E}">
        <p14:creationId xmlns:p14="http://schemas.microsoft.com/office/powerpoint/2010/main" val="2567734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36D8A0-BD4A-4E96-ABB3-DEAA338EF1B1}" type="slidenum">
              <a:rPr lang="tr-TR" smtClean="0"/>
              <a:t>5</a:t>
            </a:fld>
            <a:endParaRPr lang="tr-TR"/>
          </a:p>
        </p:txBody>
      </p:sp>
    </p:spTree>
    <p:extLst>
      <p:ext uri="{BB962C8B-B14F-4D97-AF65-F5344CB8AC3E}">
        <p14:creationId xmlns:p14="http://schemas.microsoft.com/office/powerpoint/2010/main" val="1387045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36D8A0-BD4A-4E96-ABB3-DEAA338EF1B1}" type="slidenum">
              <a:rPr lang="tr-TR" smtClean="0"/>
              <a:t>6</a:t>
            </a:fld>
            <a:endParaRPr lang="tr-TR" dirty="0"/>
          </a:p>
        </p:txBody>
      </p:sp>
    </p:spTree>
    <p:extLst>
      <p:ext uri="{BB962C8B-B14F-4D97-AF65-F5344CB8AC3E}">
        <p14:creationId xmlns:p14="http://schemas.microsoft.com/office/powerpoint/2010/main" val="364461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36D8A0-BD4A-4E96-ABB3-DEAA338EF1B1}" type="slidenum">
              <a:rPr lang="tr-TR" smtClean="0"/>
              <a:t>9</a:t>
            </a:fld>
            <a:endParaRPr lang="tr-TR"/>
          </a:p>
        </p:txBody>
      </p:sp>
    </p:spTree>
    <p:extLst>
      <p:ext uri="{BB962C8B-B14F-4D97-AF65-F5344CB8AC3E}">
        <p14:creationId xmlns:p14="http://schemas.microsoft.com/office/powerpoint/2010/main" val="2674735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36D8A0-BD4A-4E96-ABB3-DEAA338EF1B1}" type="slidenum">
              <a:rPr lang="tr-TR" smtClean="0"/>
              <a:t>10</a:t>
            </a:fld>
            <a:endParaRPr lang="tr-TR"/>
          </a:p>
        </p:txBody>
      </p:sp>
    </p:spTree>
    <p:extLst>
      <p:ext uri="{BB962C8B-B14F-4D97-AF65-F5344CB8AC3E}">
        <p14:creationId xmlns:p14="http://schemas.microsoft.com/office/powerpoint/2010/main" val="1209589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36D8A0-BD4A-4E96-ABB3-DEAA338EF1B1}" type="slidenum">
              <a:rPr lang="tr-TR" smtClean="0"/>
              <a:t>11</a:t>
            </a:fld>
            <a:endParaRPr lang="tr-TR"/>
          </a:p>
        </p:txBody>
      </p:sp>
    </p:spTree>
    <p:extLst>
      <p:ext uri="{BB962C8B-B14F-4D97-AF65-F5344CB8AC3E}">
        <p14:creationId xmlns:p14="http://schemas.microsoft.com/office/powerpoint/2010/main" val="857501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36D8A0-BD4A-4E96-ABB3-DEAA338EF1B1}" type="slidenum">
              <a:rPr lang="tr-TR" smtClean="0"/>
              <a:t>21</a:t>
            </a:fld>
            <a:endParaRPr lang="tr-TR"/>
          </a:p>
        </p:txBody>
      </p:sp>
    </p:spTree>
    <p:extLst>
      <p:ext uri="{BB962C8B-B14F-4D97-AF65-F5344CB8AC3E}">
        <p14:creationId xmlns:p14="http://schemas.microsoft.com/office/powerpoint/2010/main" val="2985434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36D8A0-BD4A-4E96-ABB3-DEAA338EF1B1}" type="slidenum">
              <a:rPr lang="tr-TR" smtClean="0"/>
              <a:t>23</a:t>
            </a:fld>
            <a:endParaRPr lang="tr-TR"/>
          </a:p>
        </p:txBody>
      </p:sp>
    </p:spTree>
    <p:extLst>
      <p:ext uri="{BB962C8B-B14F-4D97-AF65-F5344CB8AC3E}">
        <p14:creationId xmlns:p14="http://schemas.microsoft.com/office/powerpoint/2010/main" val="753025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C84D7F8-0EEC-49F1-9648-6260D8C0473D}" type="datetime1">
              <a:rPr lang="tr-TR" smtClean="0"/>
              <a:t>24.09.2015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11E28A3-7278-4D07-970F-B3C5A7B928FC}" type="datetime1">
              <a:rPr lang="tr-TR" smtClean="0"/>
              <a:t>24.09.2015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C61DA51C-369B-4565-B9CC-E3A149A1B013}" type="datetime1">
              <a:rPr lang="tr-TR" smtClean="0"/>
              <a:t>24.09.2015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578943E-A78C-4E07-81B2-04202577296C}" type="datetime1">
              <a:rPr lang="tr-TR" smtClean="0"/>
              <a:t>24.09.2015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5948CB64-2172-4A2A-A9DE-6AC9F72A6D07}" type="datetime1">
              <a:rPr lang="tr-TR" smtClean="0"/>
              <a:t>24.09.2015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2F60986D-50BD-4965-AC52-FB947274240A}" type="datetime1">
              <a:rPr lang="tr-TR" smtClean="0"/>
              <a:t>24.09.2015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E738E-4303-49D8-8821-ED3B7C7C9A0F}" type="datetime1">
              <a:rPr lang="tr-TR" smtClean="0"/>
              <a:t>24.09.2015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B6A6322-4D47-4A55-B4C7-12D7BAC37D56}" type="datetime1">
              <a:rPr lang="tr-TR" smtClean="0"/>
              <a:t>24.09.2015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5FA89C3-734B-474A-B648-2001D0A533D9}"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70DEB20E-DB1E-4850-92C9-4000009B8968}" type="datetime1">
              <a:rPr lang="tr-TR" smtClean="0"/>
              <a:t>24.09.2015</a:t>
            </a:fld>
            <a:endParaRPr lang="tr-TR"/>
          </a:p>
        </p:txBody>
      </p:sp>
      <p:sp>
        <p:nvSpPr>
          <p:cNvPr id="9" name="Slide Number Placeholder 8"/>
          <p:cNvSpPr>
            <a:spLocks noGrp="1"/>
          </p:cNvSpPr>
          <p:nvPr>
            <p:ph type="sldNum" sz="quarter" idx="11"/>
          </p:nvPr>
        </p:nvSpPr>
        <p:spPr/>
        <p:txBody>
          <a:bodyPr/>
          <a:lstStyle/>
          <a:p>
            <a:fld id="{75FA89C3-734B-474A-B648-2001D0A533D9}"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398761C-7F85-4EAE-BAC0-2188535C457D}" type="datetime1">
              <a:rPr lang="tr-TR" smtClean="0"/>
              <a:t>24.09.2015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5A133767-B1E6-4122-AA61-EB96B8A78CED}" type="datetime1">
              <a:rPr lang="tr-TR" smtClean="0"/>
              <a:t>24.09.2015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5FA89C3-734B-474A-B648-2001D0A533D9}" type="slidenum">
              <a:rPr lang="tr-TR" smtClean="0"/>
              <a:t>‹#›</a:t>
            </a:fld>
            <a:endParaRPr lang="tr-TR"/>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5FA89C3-734B-474A-B648-2001D0A533D9}"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45BD325F-89E9-4D66-AECA-8EAFA52459CF}" type="datetime1">
              <a:rPr lang="tr-TR" smtClean="0"/>
              <a:t>24.09.2015</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dir="r"/>
  </p:transition>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2015/9/24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1543437"/>
            <a:ext cx="7543800" cy="2593975"/>
          </a:xfrm>
        </p:spPr>
        <p:txBody>
          <a:bodyPr anchor="ctr">
            <a:noAutofit/>
          </a:bodyPr>
          <a:lstStyle/>
          <a:p>
            <a:pPr algn="ctr"/>
            <a:r>
              <a:rPr lang="en-GB" sz="2800" b="1" spc="0" dirty="0">
                <a:latin typeface="Times New Roman" panose="02020603050405020304" pitchFamily="18" charset="0"/>
                <a:cs typeface="Times New Roman" panose="02020603050405020304" pitchFamily="18" charset="0"/>
              </a:rPr>
              <a:t>VIBRATION ANALYSIS OF A DIESEL ENGINE FUELLED WITH SUNFLOWER AND CANOLA BIODIESELS</a:t>
            </a:r>
            <a:endParaRPr lang="tr-TR" sz="2800" spc="0"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683568" y="4509120"/>
            <a:ext cx="7560840" cy="1752600"/>
          </a:xfrm>
        </p:spPr>
        <p:txBody>
          <a:bodyPr>
            <a:normAutofit/>
          </a:bodyPr>
          <a:lstStyle/>
          <a:p>
            <a:r>
              <a:rPr lang="en-GB" u="sng" dirty="0" err="1">
                <a:latin typeface="Times New Roman" panose="02020603050405020304" pitchFamily="18" charset="0"/>
                <a:cs typeface="Times New Roman" panose="02020603050405020304" pitchFamily="18" charset="0"/>
              </a:rPr>
              <a:t>Erinç</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Uludamar</a:t>
            </a:r>
            <a:r>
              <a:rPr lang="en-GB" u="sng" baseline="30000" dirty="0" err="1">
                <a:latin typeface="Times New Roman" panose="02020603050405020304" pitchFamily="18" charset="0"/>
                <a:cs typeface="Times New Roman" panose="02020603050405020304" pitchFamily="18" charset="0"/>
              </a:rPr>
              <a:t>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Gökhan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Tüccar</a:t>
            </a:r>
            <a:r>
              <a:rPr lang="en-GB" baseline="30000" dirty="0" err="1">
                <a:latin typeface="Times New Roman" panose="02020603050405020304" pitchFamily="18" charset="0"/>
                <a:cs typeface="Times New Roman" panose="02020603050405020304" pitchFamily="18" charset="0"/>
              </a:rPr>
              <a:t>b</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Kadir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Aydın</a:t>
            </a:r>
            <a:r>
              <a:rPr lang="en-GB" baseline="30000" dirty="0" err="1">
                <a:latin typeface="Times New Roman" panose="02020603050405020304" pitchFamily="18" charset="0"/>
                <a:cs typeface="Times New Roman" panose="02020603050405020304" pitchFamily="18" charset="0"/>
              </a:rPr>
              <a:t>a</a:t>
            </a:r>
            <a:r>
              <a:rPr lang="en-GB" dirty="0">
                <a:latin typeface="Times New Roman" panose="02020603050405020304" pitchFamily="18" charset="0"/>
                <a:cs typeface="Times New Roman" panose="02020603050405020304" pitchFamily="18" charset="0"/>
              </a:rPr>
              <a:t>, Mustafa </a:t>
            </a:r>
            <a:r>
              <a:rPr lang="en-GB" dirty="0" err="1" smtClean="0">
                <a:latin typeface="Times New Roman" panose="02020603050405020304" pitchFamily="18" charset="0"/>
                <a:cs typeface="Times New Roman" panose="02020603050405020304" pitchFamily="18" charset="0"/>
              </a:rPr>
              <a:t>Özcanlı</a:t>
            </a:r>
            <a:r>
              <a:rPr lang="en-GB" baseline="30000" dirty="0" err="1" smtClean="0">
                <a:latin typeface="Times New Roman" panose="02020603050405020304" pitchFamily="18" charset="0"/>
                <a:cs typeface="Times New Roman" panose="02020603050405020304" pitchFamily="18" charset="0"/>
              </a:rPr>
              <a:t>c</a:t>
            </a:r>
            <a:endParaRPr lang="tr-TR" baseline="30000"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r>
              <a:rPr lang="en-GB" sz="1200" b="1" i="1" dirty="0">
                <a:latin typeface="Times New Roman" panose="02020603050405020304" pitchFamily="18" charset="0"/>
                <a:cs typeface="Times New Roman" panose="02020603050405020304" pitchFamily="18" charset="0"/>
              </a:rPr>
              <a:t>a </a:t>
            </a:r>
            <a:r>
              <a:rPr lang="en-GB" sz="1200" i="1" dirty="0">
                <a:latin typeface="Times New Roman" panose="02020603050405020304" pitchFamily="18" charset="0"/>
                <a:cs typeface="Times New Roman" panose="02020603050405020304" pitchFamily="18" charset="0"/>
              </a:rPr>
              <a:t>Department of Mechanical Engineering, </a:t>
            </a:r>
            <a:r>
              <a:rPr lang="en-GB" sz="1200" i="1" dirty="0" err="1">
                <a:latin typeface="Times New Roman" panose="02020603050405020304" pitchFamily="18" charset="0"/>
                <a:cs typeface="Times New Roman" panose="02020603050405020304" pitchFamily="18" charset="0"/>
              </a:rPr>
              <a:t>Çukurova</a:t>
            </a:r>
            <a:r>
              <a:rPr lang="en-GB" sz="1200" i="1" dirty="0">
                <a:latin typeface="Times New Roman" panose="02020603050405020304" pitchFamily="18" charset="0"/>
                <a:cs typeface="Times New Roman" panose="02020603050405020304" pitchFamily="18" charset="0"/>
              </a:rPr>
              <a:t> University, </a:t>
            </a:r>
            <a:r>
              <a:rPr lang="en-GB" sz="1200" i="1" dirty="0" smtClean="0">
                <a:latin typeface="Times New Roman" panose="02020603050405020304" pitchFamily="18" charset="0"/>
                <a:cs typeface="Times New Roman" panose="02020603050405020304" pitchFamily="18" charset="0"/>
              </a:rPr>
              <a:t>Adana</a:t>
            </a:r>
            <a:r>
              <a:rPr lang="en-GB" sz="1200" i="1" dirty="0">
                <a:latin typeface="Times New Roman" panose="02020603050405020304" pitchFamily="18" charset="0"/>
                <a:cs typeface="Times New Roman" panose="02020603050405020304" pitchFamily="18" charset="0"/>
              </a:rPr>
              <a:t>, Turkey          </a:t>
            </a:r>
            <a:endParaRPr lang="tr-TR" sz="1200" i="1" dirty="0" smtClean="0">
              <a:latin typeface="Times New Roman" panose="02020603050405020304" pitchFamily="18" charset="0"/>
              <a:cs typeface="Times New Roman" panose="02020603050405020304" pitchFamily="18" charset="0"/>
            </a:endParaRPr>
          </a:p>
          <a:p>
            <a:r>
              <a:rPr lang="en-GB" sz="1200" b="1" i="1" dirty="0" smtClean="0">
                <a:latin typeface="Times New Roman" panose="02020603050405020304" pitchFamily="18" charset="0"/>
                <a:cs typeface="Times New Roman" panose="02020603050405020304" pitchFamily="18" charset="0"/>
              </a:rPr>
              <a:t>b</a:t>
            </a:r>
            <a:r>
              <a:rPr lang="en-GB" sz="1200" i="1" dirty="0" smtClean="0">
                <a:latin typeface="Times New Roman" panose="02020603050405020304" pitchFamily="18" charset="0"/>
                <a:cs typeface="Times New Roman" panose="02020603050405020304" pitchFamily="18" charset="0"/>
              </a:rPr>
              <a:t> </a:t>
            </a:r>
            <a:r>
              <a:rPr lang="en-GB" sz="1200" i="1" dirty="0">
                <a:latin typeface="Times New Roman" panose="02020603050405020304" pitchFamily="18" charset="0"/>
                <a:cs typeface="Times New Roman" panose="02020603050405020304" pitchFamily="18" charset="0"/>
              </a:rPr>
              <a:t>Department of Mechanical Engineering, Adana Science and Technology University, </a:t>
            </a:r>
            <a:r>
              <a:rPr lang="en-GB" sz="1200" i="1" dirty="0" smtClean="0">
                <a:latin typeface="Times New Roman" panose="02020603050405020304" pitchFamily="18" charset="0"/>
                <a:cs typeface="Times New Roman" panose="02020603050405020304" pitchFamily="18" charset="0"/>
              </a:rPr>
              <a:t>Adana</a:t>
            </a:r>
            <a:r>
              <a:rPr lang="en-GB" sz="1200" i="1" dirty="0">
                <a:latin typeface="Times New Roman" panose="02020603050405020304" pitchFamily="18" charset="0"/>
                <a:cs typeface="Times New Roman" panose="02020603050405020304" pitchFamily="18" charset="0"/>
              </a:rPr>
              <a:t>, Turkey</a:t>
            </a:r>
          </a:p>
          <a:p>
            <a:r>
              <a:rPr lang="en-GB" sz="1200" b="1" i="1" dirty="0">
                <a:latin typeface="Times New Roman" panose="02020603050405020304" pitchFamily="18" charset="0"/>
                <a:cs typeface="Times New Roman" panose="02020603050405020304" pitchFamily="18" charset="0"/>
              </a:rPr>
              <a:t>c</a:t>
            </a:r>
            <a:r>
              <a:rPr lang="en-GB" sz="1200" i="1" dirty="0">
                <a:latin typeface="Times New Roman" panose="02020603050405020304" pitchFamily="18" charset="0"/>
                <a:cs typeface="Times New Roman" panose="02020603050405020304" pitchFamily="18" charset="0"/>
              </a:rPr>
              <a:t> Department of Automotive Engineering, </a:t>
            </a:r>
            <a:r>
              <a:rPr lang="en-GB" sz="1200" i="1" dirty="0" err="1">
                <a:latin typeface="Times New Roman" panose="02020603050405020304" pitchFamily="18" charset="0"/>
                <a:cs typeface="Times New Roman" panose="02020603050405020304" pitchFamily="18" charset="0"/>
              </a:rPr>
              <a:t>Çukurova</a:t>
            </a:r>
            <a:r>
              <a:rPr lang="en-GB" sz="1200" i="1" dirty="0">
                <a:latin typeface="Times New Roman" panose="02020603050405020304" pitchFamily="18" charset="0"/>
                <a:cs typeface="Times New Roman" panose="02020603050405020304" pitchFamily="18" charset="0"/>
              </a:rPr>
              <a:t> University, </a:t>
            </a:r>
            <a:r>
              <a:rPr lang="en-GB" sz="1200" i="1" dirty="0" smtClean="0">
                <a:latin typeface="Times New Roman" panose="02020603050405020304" pitchFamily="18" charset="0"/>
                <a:cs typeface="Times New Roman" panose="02020603050405020304" pitchFamily="18" charset="0"/>
              </a:rPr>
              <a:t>Adana</a:t>
            </a:r>
            <a:r>
              <a:rPr lang="en-GB" sz="1200" i="1" dirty="0">
                <a:latin typeface="Times New Roman" panose="02020603050405020304" pitchFamily="18" charset="0"/>
                <a:cs typeface="Times New Roman" panose="02020603050405020304" pitchFamily="18" charset="0"/>
              </a:rPr>
              <a:t>, Turkey</a:t>
            </a:r>
          </a:p>
          <a:p>
            <a:endParaRPr lang="tr-TR" dirty="0"/>
          </a:p>
        </p:txBody>
      </p:sp>
      <p:sp>
        <p:nvSpPr>
          <p:cNvPr id="4" name="Metin kutusu 3"/>
          <p:cNvSpPr txBox="1"/>
          <p:nvPr/>
        </p:nvSpPr>
        <p:spPr>
          <a:xfrm>
            <a:off x="683568" y="404664"/>
            <a:ext cx="7344816" cy="1138773"/>
          </a:xfrm>
          <a:prstGeom prst="rect">
            <a:avLst/>
          </a:prstGeom>
          <a:noFill/>
        </p:spPr>
        <p:txBody>
          <a:bodyPr wrap="square" rtlCol="0">
            <a:spAutoFit/>
          </a:bodyPr>
          <a:lstStyle/>
          <a:p>
            <a:pPr algn="ctr">
              <a:spcBef>
                <a:spcPct val="0"/>
              </a:spcBef>
              <a:defRPr/>
            </a:pPr>
            <a:r>
              <a:rPr lang="en-GB" sz="2400" dirty="0">
                <a:solidFill>
                  <a:schemeClr val="tx1">
                    <a:lumMod val="75000"/>
                    <a:lumOff val="25000"/>
                  </a:schemeClr>
                </a:solidFill>
                <a:latin typeface="Times New Roman" panose="02020603050405020304" pitchFamily="18" charset="0"/>
                <a:ea typeface="+mj-ea"/>
                <a:cs typeface="Times New Roman" panose="02020603050405020304" pitchFamily="18" charset="0"/>
              </a:rPr>
              <a:t>International Conference and Exhibition on</a:t>
            </a:r>
          </a:p>
          <a:p>
            <a:pPr algn="ctr">
              <a:spcBef>
                <a:spcPct val="0"/>
              </a:spcBef>
              <a:defRPr/>
            </a:pPr>
            <a:r>
              <a:rPr lang="en-GB" sz="2400" dirty="0">
                <a:solidFill>
                  <a:schemeClr val="tx1">
                    <a:lumMod val="75000"/>
                    <a:lumOff val="25000"/>
                  </a:schemeClr>
                </a:solidFill>
                <a:latin typeface="Times New Roman" panose="02020603050405020304" pitchFamily="18" charset="0"/>
                <a:ea typeface="+mj-ea"/>
                <a:cs typeface="Times New Roman" panose="02020603050405020304" pitchFamily="18" charset="0"/>
              </a:rPr>
              <a:t>Automobile Engineering</a:t>
            </a:r>
          </a:p>
          <a:p>
            <a:pPr algn="ctr">
              <a:spcBef>
                <a:spcPct val="0"/>
              </a:spcBef>
              <a:defRPr/>
            </a:pPr>
            <a:r>
              <a:rPr lang="en-GB" dirty="0">
                <a:solidFill>
                  <a:schemeClr val="tx1">
                    <a:lumMod val="75000"/>
                    <a:lumOff val="25000"/>
                  </a:schemeClr>
                </a:solidFill>
                <a:latin typeface="Times New Roman" panose="02020603050405020304" pitchFamily="18" charset="0"/>
                <a:ea typeface="+mj-ea"/>
                <a:cs typeface="Times New Roman" panose="02020603050405020304" pitchFamily="18" charset="0"/>
              </a:rPr>
              <a:t>September 01-02, 2015 Valencia, Spain</a:t>
            </a:r>
            <a:endParaRPr lang="en-US" dirty="0">
              <a:solidFill>
                <a:schemeClr val="tx1">
                  <a:lumMod val="75000"/>
                  <a:lumOff val="25000"/>
                </a:schemeClr>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441225967"/>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i="1" dirty="0" err="1" smtClean="0">
                <a:latin typeface="Times New Roman" panose="02020603050405020304" pitchFamily="18" charset="0"/>
                <a:cs typeface="Times New Roman" panose="02020603050405020304" pitchFamily="18" charset="0"/>
              </a:rPr>
              <a:t>Contents</a:t>
            </a:r>
            <a:endParaRPr lang="tr-TR" sz="4000" b="1" i="1"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2"/>
          </p:nvPr>
        </p:nvSpPr>
        <p:spPr/>
        <p:txBody>
          <a:bodyPr/>
          <a:lstStyle/>
          <a:p>
            <a:fld id="{75FA89C3-734B-474A-B648-2001D0A533D9}" type="slidenum">
              <a:rPr lang="tr-TR" smtClean="0"/>
              <a:t>4</a:t>
            </a:fld>
            <a:endParaRPr lang="tr-TR"/>
          </a:p>
        </p:txBody>
      </p:sp>
      <p:grpSp>
        <p:nvGrpSpPr>
          <p:cNvPr id="3" name="Grup 2"/>
          <p:cNvGrpSpPr/>
          <p:nvPr/>
        </p:nvGrpSpPr>
        <p:grpSpPr>
          <a:xfrm>
            <a:off x="467544" y="1397000"/>
            <a:ext cx="7152456" cy="5344368"/>
            <a:chOff x="467544" y="1397000"/>
            <a:chExt cx="7152456" cy="5344368"/>
          </a:xfrm>
        </p:grpSpPr>
        <p:sp>
          <p:nvSpPr>
            <p:cNvPr id="5" name="Dikdörtgen 4"/>
            <p:cNvSpPr/>
            <p:nvPr/>
          </p:nvSpPr>
          <p:spPr>
            <a:xfrm>
              <a:off x="467544" y="1397000"/>
              <a:ext cx="7152456" cy="534436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p>
        <p:sp>
          <p:nvSpPr>
            <p:cNvPr id="7" name="Serbest Form 6"/>
            <p:cNvSpPr/>
            <p:nvPr/>
          </p:nvSpPr>
          <p:spPr>
            <a:xfrm>
              <a:off x="543503" y="1397926"/>
              <a:ext cx="1473797" cy="736898"/>
            </a:xfrm>
            <a:custGeom>
              <a:avLst/>
              <a:gdLst>
                <a:gd name="connsiteX0" fmla="*/ 0 w 1473797"/>
                <a:gd name="connsiteY0" fmla="*/ 73690 h 736898"/>
                <a:gd name="connsiteX1" fmla="*/ 73690 w 1473797"/>
                <a:gd name="connsiteY1" fmla="*/ 0 h 736898"/>
                <a:gd name="connsiteX2" fmla="*/ 1400107 w 1473797"/>
                <a:gd name="connsiteY2" fmla="*/ 0 h 736898"/>
                <a:gd name="connsiteX3" fmla="*/ 1473797 w 1473797"/>
                <a:gd name="connsiteY3" fmla="*/ 73690 h 736898"/>
                <a:gd name="connsiteX4" fmla="*/ 1473797 w 1473797"/>
                <a:gd name="connsiteY4" fmla="*/ 663208 h 736898"/>
                <a:gd name="connsiteX5" fmla="*/ 1400107 w 1473797"/>
                <a:gd name="connsiteY5" fmla="*/ 736898 h 736898"/>
                <a:gd name="connsiteX6" fmla="*/ 73690 w 1473797"/>
                <a:gd name="connsiteY6" fmla="*/ 736898 h 736898"/>
                <a:gd name="connsiteX7" fmla="*/ 0 w 1473797"/>
                <a:gd name="connsiteY7" fmla="*/ 663208 h 736898"/>
                <a:gd name="connsiteX8" fmla="*/ 0 w 147379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797" h="736898">
                  <a:moveTo>
                    <a:pt x="0" y="73690"/>
                  </a:moveTo>
                  <a:cubicBezTo>
                    <a:pt x="0" y="32992"/>
                    <a:pt x="32992" y="0"/>
                    <a:pt x="73690" y="0"/>
                  </a:cubicBezTo>
                  <a:lnTo>
                    <a:pt x="1400107" y="0"/>
                  </a:lnTo>
                  <a:cubicBezTo>
                    <a:pt x="1440805" y="0"/>
                    <a:pt x="1473797" y="32992"/>
                    <a:pt x="1473797" y="73690"/>
                  </a:cubicBezTo>
                  <a:lnTo>
                    <a:pt x="1473797" y="663208"/>
                  </a:lnTo>
                  <a:cubicBezTo>
                    <a:pt x="1473797" y="703906"/>
                    <a:pt x="1440805" y="736898"/>
                    <a:pt x="1400107" y="736898"/>
                  </a:cubicBezTo>
                  <a:lnTo>
                    <a:pt x="73690" y="736898"/>
                  </a:lnTo>
                  <a:cubicBezTo>
                    <a:pt x="32992" y="736898"/>
                    <a:pt x="0" y="703906"/>
                    <a:pt x="0" y="663208"/>
                  </a:cubicBezTo>
                  <a:lnTo>
                    <a:pt x="0" y="73690"/>
                  </a:lnTo>
                  <a:close/>
                </a:path>
              </a:pathLst>
            </a:custGeom>
            <a:gradFill rotWithShape="0">
              <a:gsLst>
                <a:gs pos="0">
                  <a:schemeClr val="tx2">
                    <a:lumMod val="90000"/>
                    <a:lumOff val="10000"/>
                  </a:schemeClr>
                </a:gs>
                <a:gs pos="79000">
                  <a:schemeClr val="tx2">
                    <a:lumMod val="75000"/>
                    <a:lumOff val="25000"/>
                  </a:schemeClr>
                </a:gs>
                <a:gs pos="100000">
                  <a:schemeClr val="tx2">
                    <a:lumMod val="50000"/>
                    <a:lumOff val="50000"/>
                  </a:schemeClr>
                </a:gs>
              </a:gsLst>
              <a:lin ang="5400000" scaled="0"/>
            </a:gra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55873" tIns="44443" rIns="55873" bIns="44443" numCol="1" spcCol="1270" anchor="ctr" anchorCtr="0">
              <a:noAutofit/>
            </a:bodyPr>
            <a:lstStyle/>
            <a:p>
              <a:pPr lvl="0" algn="ctr" defTabSz="800100">
                <a:lnSpc>
                  <a:spcPct val="90000"/>
                </a:lnSpc>
                <a:spcBef>
                  <a:spcPct val="0"/>
                </a:spcBef>
                <a:spcAft>
                  <a:spcPct val="35000"/>
                </a:spcAft>
              </a:pPr>
              <a:r>
                <a:rPr lang="en-GB" altLang="tr-TR" sz="1800" b="0" i="0" kern="1200" noProof="0" dirty="0" smtClean="0">
                  <a:effectLst/>
                  <a:latin typeface="Times New Roman" panose="02020603050405020304" pitchFamily="18" charset="0"/>
                  <a:cs typeface="Times New Roman" panose="02020603050405020304" pitchFamily="18" charset="0"/>
                </a:rPr>
                <a:t>Introduction</a:t>
              </a:r>
              <a:endParaRPr lang="en-GB" sz="1800" b="0" i="0" kern="1200" noProof="0" dirty="0">
                <a:effectLst/>
              </a:endParaRPr>
            </a:p>
          </p:txBody>
        </p:sp>
        <p:sp>
          <p:nvSpPr>
            <p:cNvPr id="8" name="Serbest Form 7"/>
            <p:cNvSpPr/>
            <p:nvPr/>
          </p:nvSpPr>
          <p:spPr>
            <a:xfrm>
              <a:off x="690883" y="2134825"/>
              <a:ext cx="147379" cy="552673"/>
            </a:xfrm>
            <a:custGeom>
              <a:avLst/>
              <a:gdLst/>
              <a:ahLst/>
              <a:cxnLst/>
              <a:rect l="0" t="0" r="0" b="0"/>
              <a:pathLst>
                <a:path>
                  <a:moveTo>
                    <a:pt x="0" y="0"/>
                  </a:moveTo>
                  <a:lnTo>
                    <a:pt x="0" y="552673"/>
                  </a:lnTo>
                  <a:lnTo>
                    <a:pt x="147379" y="55267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9" name="Serbest Form 8"/>
            <p:cNvSpPr/>
            <p:nvPr/>
          </p:nvSpPr>
          <p:spPr>
            <a:xfrm>
              <a:off x="838263" y="2319049"/>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noProof="0" smtClean="0">
                  <a:latin typeface="Times New Roman" panose="02020603050405020304" pitchFamily="18" charset="0"/>
                  <a:cs typeface="Times New Roman" panose="02020603050405020304" pitchFamily="18" charset="0"/>
                </a:rPr>
                <a:t>Biodiesel</a:t>
              </a:r>
              <a:endParaRPr lang="en-GB" sz="1100" i="1" kern="1200" dirty="0"/>
            </a:p>
          </p:txBody>
        </p:sp>
        <p:sp>
          <p:nvSpPr>
            <p:cNvPr id="10" name="Serbest Form 9"/>
            <p:cNvSpPr/>
            <p:nvPr/>
          </p:nvSpPr>
          <p:spPr>
            <a:xfrm>
              <a:off x="690883" y="2134825"/>
              <a:ext cx="147379" cy="1473797"/>
            </a:xfrm>
            <a:custGeom>
              <a:avLst/>
              <a:gdLst/>
              <a:ahLst/>
              <a:cxnLst/>
              <a:rect l="0" t="0" r="0" b="0"/>
              <a:pathLst>
                <a:path>
                  <a:moveTo>
                    <a:pt x="0" y="0"/>
                  </a:moveTo>
                  <a:lnTo>
                    <a:pt x="0" y="1473797"/>
                  </a:lnTo>
                  <a:lnTo>
                    <a:pt x="147379" y="147379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1" name="Serbest Form 10"/>
            <p:cNvSpPr/>
            <p:nvPr/>
          </p:nvSpPr>
          <p:spPr>
            <a:xfrm>
              <a:off x="838263" y="3240173"/>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tr-TR" sz="1100" i="1" kern="1200" smtClean="0">
                  <a:latin typeface="Times New Roman" panose="02020603050405020304" pitchFamily="18" charset="0"/>
                  <a:cs typeface="Times New Roman" panose="02020603050405020304" pitchFamily="18" charset="0"/>
                </a:rPr>
                <a:t>Purpose of the Study</a:t>
              </a:r>
              <a:endParaRPr lang="en-GB" sz="1100" i="1" kern="1200" dirty="0">
                <a:latin typeface="Times New Roman" panose="02020603050405020304" pitchFamily="18" charset="0"/>
                <a:cs typeface="Times New Roman" panose="02020603050405020304" pitchFamily="18" charset="0"/>
              </a:endParaRPr>
            </a:p>
          </p:txBody>
        </p:sp>
        <p:sp>
          <p:nvSpPr>
            <p:cNvPr id="12" name="Serbest Form 11"/>
            <p:cNvSpPr/>
            <p:nvPr/>
          </p:nvSpPr>
          <p:spPr>
            <a:xfrm>
              <a:off x="2385750" y="1397926"/>
              <a:ext cx="1473797" cy="736898"/>
            </a:xfrm>
            <a:custGeom>
              <a:avLst/>
              <a:gdLst>
                <a:gd name="connsiteX0" fmla="*/ 0 w 1473797"/>
                <a:gd name="connsiteY0" fmla="*/ 73690 h 736898"/>
                <a:gd name="connsiteX1" fmla="*/ 73690 w 1473797"/>
                <a:gd name="connsiteY1" fmla="*/ 0 h 736898"/>
                <a:gd name="connsiteX2" fmla="*/ 1400107 w 1473797"/>
                <a:gd name="connsiteY2" fmla="*/ 0 h 736898"/>
                <a:gd name="connsiteX3" fmla="*/ 1473797 w 1473797"/>
                <a:gd name="connsiteY3" fmla="*/ 73690 h 736898"/>
                <a:gd name="connsiteX4" fmla="*/ 1473797 w 1473797"/>
                <a:gd name="connsiteY4" fmla="*/ 663208 h 736898"/>
                <a:gd name="connsiteX5" fmla="*/ 1400107 w 1473797"/>
                <a:gd name="connsiteY5" fmla="*/ 736898 h 736898"/>
                <a:gd name="connsiteX6" fmla="*/ 73690 w 1473797"/>
                <a:gd name="connsiteY6" fmla="*/ 736898 h 736898"/>
                <a:gd name="connsiteX7" fmla="*/ 0 w 1473797"/>
                <a:gd name="connsiteY7" fmla="*/ 663208 h 736898"/>
                <a:gd name="connsiteX8" fmla="*/ 0 w 147379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797" h="736898">
                  <a:moveTo>
                    <a:pt x="0" y="73690"/>
                  </a:moveTo>
                  <a:cubicBezTo>
                    <a:pt x="0" y="32992"/>
                    <a:pt x="32992" y="0"/>
                    <a:pt x="73690" y="0"/>
                  </a:cubicBezTo>
                  <a:lnTo>
                    <a:pt x="1400107" y="0"/>
                  </a:lnTo>
                  <a:cubicBezTo>
                    <a:pt x="1440805" y="0"/>
                    <a:pt x="1473797" y="32992"/>
                    <a:pt x="1473797" y="73690"/>
                  </a:cubicBezTo>
                  <a:lnTo>
                    <a:pt x="1473797" y="663208"/>
                  </a:lnTo>
                  <a:cubicBezTo>
                    <a:pt x="1473797" y="703906"/>
                    <a:pt x="1440805" y="736898"/>
                    <a:pt x="1400107" y="736898"/>
                  </a:cubicBezTo>
                  <a:lnTo>
                    <a:pt x="73690" y="736898"/>
                  </a:lnTo>
                  <a:cubicBezTo>
                    <a:pt x="32992" y="736898"/>
                    <a:pt x="0" y="703906"/>
                    <a:pt x="0" y="663208"/>
                  </a:cubicBezTo>
                  <a:lnTo>
                    <a:pt x="0" y="73690"/>
                  </a:lnTo>
                  <a:close/>
                </a:path>
              </a:pathLst>
            </a:custGeom>
            <a:gradFill rotWithShape="0">
              <a:gsLst>
                <a:gs pos="0">
                  <a:schemeClr val="tx2">
                    <a:lumMod val="90000"/>
                    <a:lumOff val="10000"/>
                  </a:schemeClr>
                </a:gs>
                <a:gs pos="79000">
                  <a:schemeClr val="tx2">
                    <a:lumMod val="75000"/>
                    <a:lumOff val="25000"/>
                  </a:schemeClr>
                </a:gs>
                <a:gs pos="100000">
                  <a:schemeClr val="tx2">
                    <a:lumMod val="50000"/>
                    <a:lumOff val="50000"/>
                  </a:schemeClr>
                </a:gs>
              </a:gsLst>
              <a:lin ang="5400000" scaled="0"/>
            </a:gra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55873" tIns="44443" rIns="55873" bIns="44443" numCol="1" spcCol="1270" anchor="ctr" anchorCtr="0">
              <a:noAutofit/>
            </a:bodyPr>
            <a:lstStyle/>
            <a:p>
              <a:pPr lvl="0" algn="ctr" defTabSz="800100">
                <a:lnSpc>
                  <a:spcPct val="90000"/>
                </a:lnSpc>
                <a:spcBef>
                  <a:spcPct val="0"/>
                </a:spcBef>
                <a:spcAft>
                  <a:spcPct val="35000"/>
                </a:spcAft>
              </a:pPr>
              <a:r>
                <a:rPr lang="en-GB" altLang="tr-TR" sz="1800" b="0" i="0" kern="1200" noProof="0" dirty="0" smtClean="0">
                  <a:effectLst/>
                  <a:latin typeface="Times New Roman" panose="02020603050405020304" pitchFamily="18" charset="0"/>
                  <a:cs typeface="Times New Roman" panose="02020603050405020304" pitchFamily="18" charset="0"/>
                </a:rPr>
                <a:t>Material and Method </a:t>
              </a:r>
              <a:endParaRPr lang="en-GB" sz="1800" b="0" i="0" kern="1200" noProof="0" dirty="0">
                <a:effectLst/>
              </a:endParaRPr>
            </a:p>
          </p:txBody>
        </p:sp>
        <p:sp>
          <p:nvSpPr>
            <p:cNvPr id="13" name="Serbest Form 12"/>
            <p:cNvSpPr/>
            <p:nvPr/>
          </p:nvSpPr>
          <p:spPr>
            <a:xfrm>
              <a:off x="2533129" y="2134825"/>
              <a:ext cx="147379" cy="552673"/>
            </a:xfrm>
            <a:custGeom>
              <a:avLst/>
              <a:gdLst/>
              <a:ahLst/>
              <a:cxnLst/>
              <a:rect l="0" t="0" r="0" b="0"/>
              <a:pathLst>
                <a:path>
                  <a:moveTo>
                    <a:pt x="0" y="0"/>
                  </a:moveTo>
                  <a:lnTo>
                    <a:pt x="0" y="552673"/>
                  </a:lnTo>
                  <a:lnTo>
                    <a:pt x="147379" y="55267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4" name="Serbest Form 13"/>
            <p:cNvSpPr/>
            <p:nvPr/>
          </p:nvSpPr>
          <p:spPr>
            <a:xfrm>
              <a:off x="2680509" y="2319049"/>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noProof="0" dirty="0" smtClean="0">
                  <a:latin typeface="Times New Roman" panose="02020603050405020304" pitchFamily="18" charset="0"/>
                  <a:cs typeface="Times New Roman" panose="02020603050405020304" pitchFamily="18" charset="0"/>
                </a:rPr>
                <a:t>Preparation of Test Fuels</a:t>
              </a:r>
              <a:endParaRPr lang="en-GB" sz="1100" i="1" kern="1200" noProof="0" dirty="0">
                <a:latin typeface="Times New Roman" panose="02020603050405020304" pitchFamily="18" charset="0"/>
                <a:cs typeface="Times New Roman" panose="02020603050405020304" pitchFamily="18" charset="0"/>
              </a:endParaRPr>
            </a:p>
          </p:txBody>
        </p:sp>
        <p:sp>
          <p:nvSpPr>
            <p:cNvPr id="15" name="Serbest Form 14"/>
            <p:cNvSpPr/>
            <p:nvPr/>
          </p:nvSpPr>
          <p:spPr>
            <a:xfrm>
              <a:off x="2533129" y="2134825"/>
              <a:ext cx="147379" cy="1473797"/>
            </a:xfrm>
            <a:custGeom>
              <a:avLst/>
              <a:gdLst/>
              <a:ahLst/>
              <a:cxnLst/>
              <a:rect l="0" t="0" r="0" b="0"/>
              <a:pathLst>
                <a:path>
                  <a:moveTo>
                    <a:pt x="0" y="0"/>
                  </a:moveTo>
                  <a:lnTo>
                    <a:pt x="0" y="1473797"/>
                  </a:lnTo>
                  <a:lnTo>
                    <a:pt x="147379" y="147379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6" name="Serbest Form 15"/>
            <p:cNvSpPr/>
            <p:nvPr/>
          </p:nvSpPr>
          <p:spPr>
            <a:xfrm>
              <a:off x="2680509" y="3240173"/>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smtClean="0">
                  <a:latin typeface="Times New Roman" panose="02020603050405020304" pitchFamily="18" charset="0"/>
                  <a:cs typeface="Times New Roman" panose="02020603050405020304" pitchFamily="18" charset="0"/>
                </a:rPr>
                <a:t>Determination of Test Fuel Properties</a:t>
              </a:r>
              <a:endParaRPr lang="en-GB" sz="1100" i="1" kern="1200" dirty="0">
                <a:latin typeface="Times New Roman" panose="02020603050405020304" pitchFamily="18" charset="0"/>
                <a:cs typeface="Times New Roman" panose="02020603050405020304" pitchFamily="18" charset="0"/>
              </a:endParaRPr>
            </a:p>
          </p:txBody>
        </p:sp>
        <p:sp>
          <p:nvSpPr>
            <p:cNvPr id="17" name="Serbest Form 16"/>
            <p:cNvSpPr/>
            <p:nvPr/>
          </p:nvSpPr>
          <p:spPr>
            <a:xfrm>
              <a:off x="2533129" y="2134825"/>
              <a:ext cx="147379" cy="2394920"/>
            </a:xfrm>
            <a:custGeom>
              <a:avLst/>
              <a:gdLst/>
              <a:ahLst/>
              <a:cxnLst/>
              <a:rect l="0" t="0" r="0" b="0"/>
              <a:pathLst>
                <a:path>
                  <a:moveTo>
                    <a:pt x="0" y="0"/>
                  </a:moveTo>
                  <a:lnTo>
                    <a:pt x="0" y="2394920"/>
                  </a:lnTo>
                  <a:lnTo>
                    <a:pt x="147379" y="2394920"/>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8" name="Serbest Form 17"/>
            <p:cNvSpPr/>
            <p:nvPr/>
          </p:nvSpPr>
          <p:spPr>
            <a:xfrm>
              <a:off x="2680509" y="4161296"/>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smtClean="0">
                  <a:latin typeface="Times New Roman" panose="02020603050405020304" pitchFamily="18" charset="0"/>
                  <a:cs typeface="Times New Roman" panose="02020603050405020304" pitchFamily="18" charset="0"/>
                </a:rPr>
                <a:t>Experimental Set-up </a:t>
              </a:r>
              <a:endParaRPr lang="en-GB" sz="1100" i="1" kern="1200" dirty="0">
                <a:latin typeface="Times New Roman" panose="02020603050405020304" pitchFamily="18" charset="0"/>
                <a:cs typeface="Times New Roman" panose="02020603050405020304" pitchFamily="18" charset="0"/>
              </a:endParaRPr>
            </a:p>
          </p:txBody>
        </p:sp>
        <p:sp>
          <p:nvSpPr>
            <p:cNvPr id="19" name="Serbest Form 18"/>
            <p:cNvSpPr/>
            <p:nvPr/>
          </p:nvSpPr>
          <p:spPr>
            <a:xfrm>
              <a:off x="2533129" y="2134825"/>
              <a:ext cx="147379" cy="3316043"/>
            </a:xfrm>
            <a:custGeom>
              <a:avLst/>
              <a:gdLst/>
              <a:ahLst/>
              <a:cxnLst/>
              <a:rect l="0" t="0" r="0" b="0"/>
              <a:pathLst>
                <a:path>
                  <a:moveTo>
                    <a:pt x="0" y="0"/>
                  </a:moveTo>
                  <a:lnTo>
                    <a:pt x="0" y="3316043"/>
                  </a:lnTo>
                  <a:lnTo>
                    <a:pt x="147379" y="331604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20" name="Serbest Form 19"/>
            <p:cNvSpPr/>
            <p:nvPr/>
          </p:nvSpPr>
          <p:spPr>
            <a:xfrm>
              <a:off x="2680509" y="5082419"/>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smtClean="0">
                  <a:latin typeface="Times New Roman" panose="02020603050405020304" pitchFamily="18" charset="0"/>
                  <a:cs typeface="Times New Roman" panose="02020603050405020304" pitchFamily="18" charset="0"/>
                </a:rPr>
                <a:t>Calculation of RMS value</a:t>
              </a:r>
              <a:endParaRPr lang="en-GB" sz="1100" i="1" kern="1200" dirty="0">
                <a:latin typeface="Times New Roman" panose="02020603050405020304" pitchFamily="18" charset="0"/>
                <a:cs typeface="Times New Roman" panose="02020603050405020304" pitchFamily="18" charset="0"/>
              </a:endParaRPr>
            </a:p>
          </p:txBody>
        </p:sp>
        <p:sp>
          <p:nvSpPr>
            <p:cNvPr id="21" name="Serbest Form 20"/>
            <p:cNvSpPr/>
            <p:nvPr/>
          </p:nvSpPr>
          <p:spPr>
            <a:xfrm>
              <a:off x="2533129" y="2134825"/>
              <a:ext cx="147379" cy="4237166"/>
            </a:xfrm>
            <a:custGeom>
              <a:avLst/>
              <a:gdLst/>
              <a:ahLst/>
              <a:cxnLst/>
              <a:rect l="0" t="0" r="0" b="0"/>
              <a:pathLst>
                <a:path>
                  <a:moveTo>
                    <a:pt x="0" y="0"/>
                  </a:moveTo>
                  <a:lnTo>
                    <a:pt x="0" y="4237166"/>
                  </a:lnTo>
                  <a:lnTo>
                    <a:pt x="147379" y="4237166"/>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22" name="Serbest Form 21"/>
            <p:cNvSpPr/>
            <p:nvPr/>
          </p:nvSpPr>
          <p:spPr>
            <a:xfrm>
              <a:off x="2680509" y="6003542"/>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tr-TR" sz="1100" i="1" kern="1200" smtClean="0">
                  <a:latin typeface="Times New Roman" panose="02020603050405020304" pitchFamily="18" charset="0"/>
                  <a:cs typeface="Times New Roman" panose="02020603050405020304" pitchFamily="18" charset="0"/>
                </a:rPr>
                <a:t>A</a:t>
              </a:r>
              <a:r>
                <a:rPr lang="en-GB" sz="1100" i="1" kern="1200" smtClean="0">
                  <a:latin typeface="Times New Roman" panose="02020603050405020304" pitchFamily="18" charset="0"/>
                  <a:cs typeface="Times New Roman" panose="02020603050405020304" pitchFamily="18" charset="0"/>
                </a:rPr>
                <a:t>xes of </a:t>
              </a:r>
              <a:r>
                <a:rPr lang="tr-TR" sz="1100" i="1" kern="1200" smtClean="0">
                  <a:latin typeface="Times New Roman" panose="02020603050405020304" pitchFamily="18" charset="0"/>
                  <a:cs typeface="Times New Roman" panose="02020603050405020304" pitchFamily="18" charset="0"/>
                </a:rPr>
                <a:t>the T</a:t>
              </a:r>
              <a:r>
                <a:rPr lang="en-GB" sz="1100" i="1" kern="1200" smtClean="0">
                  <a:latin typeface="Times New Roman" panose="02020603050405020304" pitchFamily="18" charset="0"/>
                  <a:cs typeface="Times New Roman" panose="02020603050405020304" pitchFamily="18" charset="0"/>
                </a:rPr>
                <a:t>est </a:t>
              </a:r>
              <a:r>
                <a:rPr lang="tr-TR" sz="1100" i="1" kern="1200" smtClean="0">
                  <a:latin typeface="Times New Roman" panose="02020603050405020304" pitchFamily="18" charset="0"/>
                  <a:cs typeface="Times New Roman" panose="02020603050405020304" pitchFamily="18" charset="0"/>
                </a:rPr>
                <a:t>E</a:t>
              </a:r>
              <a:r>
                <a:rPr lang="en-GB" sz="1100" i="1" kern="1200" smtClean="0">
                  <a:latin typeface="Times New Roman" panose="02020603050405020304" pitchFamily="18" charset="0"/>
                  <a:cs typeface="Times New Roman" panose="02020603050405020304" pitchFamily="18" charset="0"/>
                </a:rPr>
                <a:t>ngine</a:t>
              </a:r>
              <a:endParaRPr lang="en-GB" sz="1100" i="1" kern="1200" dirty="0">
                <a:latin typeface="Times New Roman" panose="02020603050405020304" pitchFamily="18" charset="0"/>
                <a:cs typeface="Times New Roman" panose="02020603050405020304" pitchFamily="18" charset="0"/>
              </a:endParaRPr>
            </a:p>
          </p:txBody>
        </p:sp>
        <p:sp>
          <p:nvSpPr>
            <p:cNvPr id="23" name="Serbest Form 22"/>
            <p:cNvSpPr/>
            <p:nvPr/>
          </p:nvSpPr>
          <p:spPr>
            <a:xfrm>
              <a:off x="4227996" y="1397926"/>
              <a:ext cx="1473797" cy="736898"/>
            </a:xfrm>
            <a:custGeom>
              <a:avLst/>
              <a:gdLst>
                <a:gd name="connsiteX0" fmla="*/ 0 w 1473797"/>
                <a:gd name="connsiteY0" fmla="*/ 73690 h 736898"/>
                <a:gd name="connsiteX1" fmla="*/ 73690 w 1473797"/>
                <a:gd name="connsiteY1" fmla="*/ 0 h 736898"/>
                <a:gd name="connsiteX2" fmla="*/ 1400107 w 1473797"/>
                <a:gd name="connsiteY2" fmla="*/ 0 h 736898"/>
                <a:gd name="connsiteX3" fmla="*/ 1473797 w 1473797"/>
                <a:gd name="connsiteY3" fmla="*/ 73690 h 736898"/>
                <a:gd name="connsiteX4" fmla="*/ 1473797 w 1473797"/>
                <a:gd name="connsiteY4" fmla="*/ 663208 h 736898"/>
                <a:gd name="connsiteX5" fmla="*/ 1400107 w 1473797"/>
                <a:gd name="connsiteY5" fmla="*/ 736898 h 736898"/>
                <a:gd name="connsiteX6" fmla="*/ 73690 w 1473797"/>
                <a:gd name="connsiteY6" fmla="*/ 736898 h 736898"/>
                <a:gd name="connsiteX7" fmla="*/ 0 w 1473797"/>
                <a:gd name="connsiteY7" fmla="*/ 663208 h 736898"/>
                <a:gd name="connsiteX8" fmla="*/ 0 w 147379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797" h="736898">
                  <a:moveTo>
                    <a:pt x="0" y="73690"/>
                  </a:moveTo>
                  <a:cubicBezTo>
                    <a:pt x="0" y="32992"/>
                    <a:pt x="32992" y="0"/>
                    <a:pt x="73690" y="0"/>
                  </a:cubicBezTo>
                  <a:lnTo>
                    <a:pt x="1400107" y="0"/>
                  </a:lnTo>
                  <a:cubicBezTo>
                    <a:pt x="1440805" y="0"/>
                    <a:pt x="1473797" y="32992"/>
                    <a:pt x="1473797" y="73690"/>
                  </a:cubicBezTo>
                  <a:lnTo>
                    <a:pt x="1473797" y="663208"/>
                  </a:lnTo>
                  <a:cubicBezTo>
                    <a:pt x="1473797" y="703906"/>
                    <a:pt x="1440805" y="736898"/>
                    <a:pt x="1400107" y="736898"/>
                  </a:cubicBezTo>
                  <a:lnTo>
                    <a:pt x="73690" y="736898"/>
                  </a:lnTo>
                  <a:cubicBezTo>
                    <a:pt x="32992" y="736898"/>
                    <a:pt x="0" y="703906"/>
                    <a:pt x="0" y="663208"/>
                  </a:cubicBezTo>
                  <a:lnTo>
                    <a:pt x="0" y="73690"/>
                  </a:lnTo>
                  <a:close/>
                </a:path>
              </a:pathLst>
            </a:custGeom>
            <a:gradFill rotWithShape="0">
              <a:gsLst>
                <a:gs pos="0">
                  <a:schemeClr val="tx2">
                    <a:lumMod val="90000"/>
                    <a:lumOff val="10000"/>
                  </a:schemeClr>
                </a:gs>
                <a:gs pos="79000">
                  <a:schemeClr val="tx2">
                    <a:lumMod val="75000"/>
                    <a:lumOff val="25000"/>
                  </a:schemeClr>
                </a:gs>
                <a:gs pos="100000">
                  <a:schemeClr val="tx2">
                    <a:lumMod val="50000"/>
                    <a:lumOff val="50000"/>
                  </a:schemeClr>
                </a:gs>
              </a:gsLst>
              <a:lin ang="5400000" scaled="0"/>
            </a:gra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55873" tIns="44443" rIns="55873" bIns="44443" numCol="1" spcCol="1270" anchor="ctr" anchorCtr="0">
              <a:noAutofit/>
            </a:bodyPr>
            <a:lstStyle/>
            <a:p>
              <a:pPr lvl="0" algn="ctr" defTabSz="800100">
                <a:lnSpc>
                  <a:spcPct val="90000"/>
                </a:lnSpc>
                <a:spcBef>
                  <a:spcPct val="0"/>
                </a:spcBef>
                <a:spcAft>
                  <a:spcPct val="35000"/>
                </a:spcAft>
              </a:pPr>
              <a:r>
                <a:rPr lang="en-GB" altLang="tr-TR" sz="1800" b="0" i="0" kern="1200" noProof="0" dirty="0" smtClean="0">
                  <a:effectLst/>
                  <a:latin typeface="Times New Roman" panose="02020603050405020304" pitchFamily="18" charset="0"/>
                  <a:cs typeface="Times New Roman" panose="02020603050405020304" pitchFamily="18" charset="0"/>
                </a:rPr>
                <a:t>Result and Discussion</a:t>
              </a:r>
              <a:endParaRPr lang="en-GB" sz="1800" b="0" i="0" kern="1200" noProof="0" dirty="0">
                <a:effectLst/>
              </a:endParaRPr>
            </a:p>
          </p:txBody>
        </p:sp>
        <p:sp>
          <p:nvSpPr>
            <p:cNvPr id="24" name="Serbest Form 23"/>
            <p:cNvSpPr/>
            <p:nvPr/>
          </p:nvSpPr>
          <p:spPr>
            <a:xfrm>
              <a:off x="4375376" y="2134825"/>
              <a:ext cx="147379" cy="552673"/>
            </a:xfrm>
            <a:custGeom>
              <a:avLst/>
              <a:gdLst/>
              <a:ahLst/>
              <a:cxnLst/>
              <a:rect l="0" t="0" r="0" b="0"/>
              <a:pathLst>
                <a:path>
                  <a:moveTo>
                    <a:pt x="0" y="0"/>
                  </a:moveTo>
                  <a:lnTo>
                    <a:pt x="0" y="552673"/>
                  </a:lnTo>
                  <a:lnTo>
                    <a:pt x="147379" y="55267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25" name="Serbest Form 24"/>
            <p:cNvSpPr/>
            <p:nvPr/>
          </p:nvSpPr>
          <p:spPr>
            <a:xfrm>
              <a:off x="4522756" y="2319049"/>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tr-TR" sz="1100" i="1" kern="1200" smtClean="0">
                  <a:latin typeface="Times New Roman" panose="02020603050405020304" pitchFamily="18" charset="0"/>
                  <a:cs typeface="Times New Roman" panose="02020603050405020304" pitchFamily="18" charset="0"/>
                </a:rPr>
                <a:t>Comparison of Different Fuels</a:t>
              </a:r>
              <a:endParaRPr lang="en-GB" sz="1100" i="1" kern="1200" dirty="0">
                <a:latin typeface="Times New Roman" panose="02020603050405020304" pitchFamily="18" charset="0"/>
                <a:cs typeface="Times New Roman" panose="02020603050405020304" pitchFamily="18" charset="0"/>
              </a:endParaRPr>
            </a:p>
          </p:txBody>
        </p:sp>
        <p:sp>
          <p:nvSpPr>
            <p:cNvPr id="26" name="Serbest Form 25"/>
            <p:cNvSpPr/>
            <p:nvPr/>
          </p:nvSpPr>
          <p:spPr>
            <a:xfrm>
              <a:off x="4375376" y="2134825"/>
              <a:ext cx="147379" cy="1473797"/>
            </a:xfrm>
            <a:custGeom>
              <a:avLst/>
              <a:gdLst/>
              <a:ahLst/>
              <a:cxnLst/>
              <a:rect l="0" t="0" r="0" b="0"/>
              <a:pathLst>
                <a:path>
                  <a:moveTo>
                    <a:pt x="0" y="0"/>
                  </a:moveTo>
                  <a:lnTo>
                    <a:pt x="0" y="1473797"/>
                  </a:lnTo>
                  <a:lnTo>
                    <a:pt x="147379" y="147379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27" name="Serbest Form 26"/>
            <p:cNvSpPr/>
            <p:nvPr/>
          </p:nvSpPr>
          <p:spPr>
            <a:xfrm>
              <a:off x="4522756" y="3240173"/>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tr-TR" sz="1100" i="1" kern="1200" smtClean="0">
                  <a:latin typeface="Times New Roman" panose="02020603050405020304" pitchFamily="18" charset="0"/>
                  <a:cs typeface="Times New Roman" panose="02020603050405020304" pitchFamily="18" charset="0"/>
                </a:rPr>
                <a:t>Comparison at Different Engine Speeds</a:t>
              </a:r>
              <a:endParaRPr lang="en-GB" sz="1100" i="1" kern="1200" dirty="0">
                <a:latin typeface="Times New Roman" panose="02020603050405020304" pitchFamily="18" charset="0"/>
                <a:cs typeface="Times New Roman" panose="02020603050405020304" pitchFamily="18" charset="0"/>
              </a:endParaRPr>
            </a:p>
          </p:txBody>
        </p:sp>
        <p:sp>
          <p:nvSpPr>
            <p:cNvPr id="28" name="Serbest Form 27"/>
            <p:cNvSpPr/>
            <p:nvPr/>
          </p:nvSpPr>
          <p:spPr>
            <a:xfrm>
              <a:off x="4375376" y="2134825"/>
              <a:ext cx="147379" cy="2394920"/>
            </a:xfrm>
            <a:custGeom>
              <a:avLst/>
              <a:gdLst/>
              <a:ahLst/>
              <a:cxnLst/>
              <a:rect l="0" t="0" r="0" b="0"/>
              <a:pathLst>
                <a:path>
                  <a:moveTo>
                    <a:pt x="0" y="0"/>
                  </a:moveTo>
                  <a:lnTo>
                    <a:pt x="0" y="2394920"/>
                  </a:lnTo>
                  <a:lnTo>
                    <a:pt x="147379" y="2394920"/>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29" name="Serbest Form 28"/>
            <p:cNvSpPr/>
            <p:nvPr/>
          </p:nvSpPr>
          <p:spPr>
            <a:xfrm>
              <a:off x="4522756" y="4161296"/>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tr-TR" sz="1100" i="1" kern="1200" smtClean="0">
                  <a:latin typeface="Times New Roman" panose="02020603050405020304" pitchFamily="18" charset="0"/>
                  <a:cs typeface="Times New Roman" panose="02020603050405020304" pitchFamily="18" charset="0"/>
                </a:rPr>
                <a:t>Comparison of different fuels at x- y- z axes</a:t>
              </a:r>
              <a:endParaRPr lang="en-GB" sz="1100" i="1" kern="1200" dirty="0">
                <a:latin typeface="Times New Roman" panose="02020603050405020304" pitchFamily="18" charset="0"/>
                <a:cs typeface="Times New Roman" panose="02020603050405020304" pitchFamily="18" charset="0"/>
              </a:endParaRPr>
            </a:p>
          </p:txBody>
        </p:sp>
        <p:sp>
          <p:nvSpPr>
            <p:cNvPr id="30" name="Serbest Form 29"/>
            <p:cNvSpPr/>
            <p:nvPr/>
          </p:nvSpPr>
          <p:spPr>
            <a:xfrm>
              <a:off x="4375376" y="2134825"/>
              <a:ext cx="147379" cy="3316043"/>
            </a:xfrm>
            <a:custGeom>
              <a:avLst/>
              <a:gdLst/>
              <a:ahLst/>
              <a:cxnLst/>
              <a:rect l="0" t="0" r="0" b="0"/>
              <a:pathLst>
                <a:path>
                  <a:moveTo>
                    <a:pt x="0" y="0"/>
                  </a:moveTo>
                  <a:lnTo>
                    <a:pt x="0" y="3316043"/>
                  </a:lnTo>
                  <a:lnTo>
                    <a:pt x="147379" y="331604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31" name="Serbest Form 30"/>
            <p:cNvSpPr/>
            <p:nvPr/>
          </p:nvSpPr>
          <p:spPr>
            <a:xfrm>
              <a:off x="4522756" y="5082419"/>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noProof="0" smtClean="0">
                  <a:latin typeface="Times New Roman" panose="02020603050405020304" pitchFamily="18" charset="0"/>
                  <a:cs typeface="Times New Roman" panose="02020603050405020304" pitchFamily="18" charset="0"/>
                </a:rPr>
                <a:t>Total a</a:t>
              </a:r>
              <a:r>
                <a:rPr lang="en-GB" sz="1100" i="1" kern="1200" baseline="-25000" noProof="0" smtClean="0">
                  <a:latin typeface="Times New Roman" panose="02020603050405020304" pitchFamily="18" charset="0"/>
                  <a:cs typeface="Times New Roman" panose="02020603050405020304" pitchFamily="18" charset="0"/>
                </a:rPr>
                <a:t>rms</a:t>
              </a:r>
              <a:r>
                <a:rPr lang="en-GB" sz="1100" i="1" kern="1200" noProof="0" smtClean="0">
                  <a:latin typeface="Times New Roman" panose="02020603050405020304" pitchFamily="18" charset="0"/>
                  <a:cs typeface="Times New Roman" panose="02020603050405020304" pitchFamily="18" charset="0"/>
                </a:rPr>
                <a:t> Values of Canola Biodiesel</a:t>
              </a:r>
              <a:endParaRPr lang="en-GB" sz="1100" i="1" kern="1200" noProof="0">
                <a:latin typeface="Times New Roman" panose="02020603050405020304" pitchFamily="18" charset="0"/>
                <a:cs typeface="Times New Roman" panose="02020603050405020304" pitchFamily="18" charset="0"/>
              </a:endParaRPr>
            </a:p>
          </p:txBody>
        </p:sp>
        <p:sp>
          <p:nvSpPr>
            <p:cNvPr id="32" name="Serbest Form 31"/>
            <p:cNvSpPr/>
            <p:nvPr/>
          </p:nvSpPr>
          <p:spPr>
            <a:xfrm>
              <a:off x="4375376" y="2134825"/>
              <a:ext cx="147379" cy="4237166"/>
            </a:xfrm>
            <a:custGeom>
              <a:avLst/>
              <a:gdLst/>
              <a:ahLst/>
              <a:cxnLst/>
              <a:rect l="0" t="0" r="0" b="0"/>
              <a:pathLst>
                <a:path>
                  <a:moveTo>
                    <a:pt x="0" y="0"/>
                  </a:moveTo>
                  <a:lnTo>
                    <a:pt x="0" y="4237166"/>
                  </a:lnTo>
                  <a:lnTo>
                    <a:pt x="147379" y="4237166"/>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33" name="Serbest Form 32"/>
            <p:cNvSpPr/>
            <p:nvPr/>
          </p:nvSpPr>
          <p:spPr>
            <a:xfrm>
              <a:off x="4522756" y="6003542"/>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noProof="0" smtClean="0">
                  <a:latin typeface="Times New Roman" panose="02020603050405020304" pitchFamily="18" charset="0"/>
                  <a:cs typeface="Times New Roman" panose="02020603050405020304" pitchFamily="18" charset="0"/>
                </a:rPr>
                <a:t>Total a</a:t>
              </a:r>
              <a:r>
                <a:rPr lang="en-GB" sz="1100" i="1" kern="1200" baseline="-25000" noProof="0" smtClean="0">
                  <a:latin typeface="Times New Roman" panose="02020603050405020304" pitchFamily="18" charset="0"/>
                  <a:cs typeface="Times New Roman" panose="02020603050405020304" pitchFamily="18" charset="0"/>
                </a:rPr>
                <a:t>rms</a:t>
              </a:r>
              <a:r>
                <a:rPr lang="en-GB" sz="1100" i="1" kern="1200" noProof="0" smtClean="0">
                  <a:latin typeface="Times New Roman" panose="02020603050405020304" pitchFamily="18" charset="0"/>
                  <a:cs typeface="Times New Roman" panose="02020603050405020304" pitchFamily="18" charset="0"/>
                </a:rPr>
                <a:t> Values of Sunflower Biodiesel</a:t>
              </a:r>
              <a:endParaRPr lang="en-GB" sz="1100" i="1" kern="1200" noProof="0">
                <a:latin typeface="Times New Roman" panose="02020603050405020304" pitchFamily="18" charset="0"/>
                <a:cs typeface="Times New Roman" panose="02020603050405020304" pitchFamily="18" charset="0"/>
              </a:endParaRPr>
            </a:p>
          </p:txBody>
        </p:sp>
        <p:sp>
          <p:nvSpPr>
            <p:cNvPr id="34" name="Serbest Form 33"/>
            <p:cNvSpPr/>
            <p:nvPr/>
          </p:nvSpPr>
          <p:spPr>
            <a:xfrm>
              <a:off x="6070242" y="1397926"/>
              <a:ext cx="1473797" cy="736898"/>
            </a:xfrm>
            <a:custGeom>
              <a:avLst/>
              <a:gdLst>
                <a:gd name="connsiteX0" fmla="*/ 0 w 1473797"/>
                <a:gd name="connsiteY0" fmla="*/ 73690 h 736898"/>
                <a:gd name="connsiteX1" fmla="*/ 73690 w 1473797"/>
                <a:gd name="connsiteY1" fmla="*/ 0 h 736898"/>
                <a:gd name="connsiteX2" fmla="*/ 1400107 w 1473797"/>
                <a:gd name="connsiteY2" fmla="*/ 0 h 736898"/>
                <a:gd name="connsiteX3" fmla="*/ 1473797 w 1473797"/>
                <a:gd name="connsiteY3" fmla="*/ 73690 h 736898"/>
                <a:gd name="connsiteX4" fmla="*/ 1473797 w 1473797"/>
                <a:gd name="connsiteY4" fmla="*/ 663208 h 736898"/>
                <a:gd name="connsiteX5" fmla="*/ 1400107 w 1473797"/>
                <a:gd name="connsiteY5" fmla="*/ 736898 h 736898"/>
                <a:gd name="connsiteX6" fmla="*/ 73690 w 1473797"/>
                <a:gd name="connsiteY6" fmla="*/ 736898 h 736898"/>
                <a:gd name="connsiteX7" fmla="*/ 0 w 1473797"/>
                <a:gd name="connsiteY7" fmla="*/ 663208 h 736898"/>
                <a:gd name="connsiteX8" fmla="*/ 0 w 147379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797" h="736898">
                  <a:moveTo>
                    <a:pt x="0" y="73690"/>
                  </a:moveTo>
                  <a:cubicBezTo>
                    <a:pt x="0" y="32992"/>
                    <a:pt x="32992" y="0"/>
                    <a:pt x="73690" y="0"/>
                  </a:cubicBezTo>
                  <a:lnTo>
                    <a:pt x="1400107" y="0"/>
                  </a:lnTo>
                  <a:cubicBezTo>
                    <a:pt x="1440805" y="0"/>
                    <a:pt x="1473797" y="32992"/>
                    <a:pt x="1473797" y="73690"/>
                  </a:cubicBezTo>
                  <a:lnTo>
                    <a:pt x="1473797" y="663208"/>
                  </a:lnTo>
                  <a:cubicBezTo>
                    <a:pt x="1473797" y="703906"/>
                    <a:pt x="1440805" y="736898"/>
                    <a:pt x="1400107" y="736898"/>
                  </a:cubicBezTo>
                  <a:lnTo>
                    <a:pt x="73690" y="736898"/>
                  </a:lnTo>
                  <a:cubicBezTo>
                    <a:pt x="32992" y="736898"/>
                    <a:pt x="0" y="703906"/>
                    <a:pt x="0" y="663208"/>
                  </a:cubicBezTo>
                  <a:lnTo>
                    <a:pt x="0" y="73690"/>
                  </a:lnTo>
                  <a:close/>
                </a:path>
              </a:pathLst>
            </a:custGeom>
            <a:gradFill rotWithShape="0">
              <a:gsLst>
                <a:gs pos="0">
                  <a:schemeClr val="tx2">
                    <a:lumMod val="90000"/>
                    <a:lumOff val="10000"/>
                  </a:schemeClr>
                </a:gs>
                <a:gs pos="79000">
                  <a:schemeClr val="tx2">
                    <a:lumMod val="75000"/>
                    <a:lumOff val="25000"/>
                  </a:schemeClr>
                </a:gs>
                <a:gs pos="100000">
                  <a:schemeClr val="tx2">
                    <a:lumMod val="50000"/>
                    <a:lumOff val="50000"/>
                  </a:schemeClr>
                </a:gs>
              </a:gsLst>
              <a:lin ang="5400000" scaled="0"/>
            </a:gra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55873" tIns="44443" rIns="55873" bIns="44443" numCol="1" spcCol="1270" anchor="ctr" anchorCtr="0">
              <a:noAutofit/>
            </a:bodyPr>
            <a:lstStyle/>
            <a:p>
              <a:pPr lvl="0" algn="ctr" defTabSz="800100">
                <a:lnSpc>
                  <a:spcPct val="90000"/>
                </a:lnSpc>
                <a:spcBef>
                  <a:spcPct val="0"/>
                </a:spcBef>
                <a:spcAft>
                  <a:spcPct val="35000"/>
                </a:spcAft>
              </a:pPr>
              <a:r>
                <a:rPr lang="en-GB" altLang="tr-TR" sz="1800" b="0" i="0" kern="1200" noProof="0" dirty="0" smtClean="0">
                  <a:effectLst/>
                  <a:latin typeface="Times New Roman" panose="02020603050405020304" pitchFamily="18" charset="0"/>
                  <a:cs typeface="Times New Roman" panose="02020603050405020304" pitchFamily="18" charset="0"/>
                </a:rPr>
                <a:t>Conclusion</a:t>
              </a:r>
              <a:endParaRPr lang="en-GB" sz="1800" b="0" i="0" kern="1200" noProof="0" dirty="0">
                <a:effectLst/>
              </a:endParaRPr>
            </a:p>
          </p:txBody>
        </p:sp>
        <p:sp>
          <p:nvSpPr>
            <p:cNvPr id="35" name="Serbest Form 34"/>
            <p:cNvSpPr/>
            <p:nvPr/>
          </p:nvSpPr>
          <p:spPr>
            <a:xfrm>
              <a:off x="6217622" y="2134825"/>
              <a:ext cx="147379" cy="552673"/>
            </a:xfrm>
            <a:custGeom>
              <a:avLst/>
              <a:gdLst/>
              <a:ahLst/>
              <a:cxnLst/>
              <a:rect l="0" t="0" r="0" b="0"/>
              <a:pathLst>
                <a:path>
                  <a:moveTo>
                    <a:pt x="0" y="0"/>
                  </a:moveTo>
                  <a:lnTo>
                    <a:pt x="0" y="552673"/>
                  </a:lnTo>
                  <a:lnTo>
                    <a:pt x="147379" y="55267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36" name="Serbest Form 35"/>
            <p:cNvSpPr/>
            <p:nvPr/>
          </p:nvSpPr>
          <p:spPr>
            <a:xfrm>
              <a:off x="6365002" y="2319049"/>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altLang="tr-TR" sz="1100" i="1" kern="1200" noProof="0" dirty="0" smtClean="0">
                  <a:latin typeface="Times New Roman" panose="02020603050405020304" pitchFamily="18" charset="0"/>
                  <a:cs typeface="Times New Roman" panose="02020603050405020304" pitchFamily="18" charset="0"/>
                </a:rPr>
                <a:t>Conclusion</a:t>
              </a:r>
              <a:endParaRPr lang="en-GB" sz="1100" kern="1200" noProof="0" dirty="0"/>
            </a:p>
          </p:txBody>
        </p:sp>
        <p:sp>
          <p:nvSpPr>
            <p:cNvPr id="37" name="Serbest Form 36"/>
            <p:cNvSpPr/>
            <p:nvPr/>
          </p:nvSpPr>
          <p:spPr>
            <a:xfrm>
              <a:off x="6217622" y="2134825"/>
              <a:ext cx="147379" cy="1473797"/>
            </a:xfrm>
            <a:custGeom>
              <a:avLst/>
              <a:gdLst/>
              <a:ahLst/>
              <a:cxnLst/>
              <a:rect l="0" t="0" r="0" b="0"/>
              <a:pathLst>
                <a:path>
                  <a:moveTo>
                    <a:pt x="0" y="0"/>
                  </a:moveTo>
                  <a:lnTo>
                    <a:pt x="0" y="1473797"/>
                  </a:lnTo>
                  <a:lnTo>
                    <a:pt x="147379" y="147379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38" name="Serbest Form 37"/>
            <p:cNvSpPr/>
            <p:nvPr/>
          </p:nvSpPr>
          <p:spPr>
            <a:xfrm>
              <a:off x="6365002" y="3240173"/>
              <a:ext cx="1179037" cy="736898"/>
            </a:xfrm>
            <a:custGeom>
              <a:avLst/>
              <a:gdLst>
                <a:gd name="connsiteX0" fmla="*/ 0 w 1179037"/>
                <a:gd name="connsiteY0" fmla="*/ 73690 h 736898"/>
                <a:gd name="connsiteX1" fmla="*/ 73690 w 1179037"/>
                <a:gd name="connsiteY1" fmla="*/ 0 h 736898"/>
                <a:gd name="connsiteX2" fmla="*/ 1105347 w 1179037"/>
                <a:gd name="connsiteY2" fmla="*/ 0 h 736898"/>
                <a:gd name="connsiteX3" fmla="*/ 1179037 w 1179037"/>
                <a:gd name="connsiteY3" fmla="*/ 73690 h 736898"/>
                <a:gd name="connsiteX4" fmla="*/ 1179037 w 1179037"/>
                <a:gd name="connsiteY4" fmla="*/ 663208 h 736898"/>
                <a:gd name="connsiteX5" fmla="*/ 1105347 w 1179037"/>
                <a:gd name="connsiteY5" fmla="*/ 736898 h 736898"/>
                <a:gd name="connsiteX6" fmla="*/ 73690 w 1179037"/>
                <a:gd name="connsiteY6" fmla="*/ 736898 h 736898"/>
                <a:gd name="connsiteX7" fmla="*/ 0 w 1179037"/>
                <a:gd name="connsiteY7" fmla="*/ 663208 h 736898"/>
                <a:gd name="connsiteX8" fmla="*/ 0 w 1179037"/>
                <a:gd name="connsiteY8" fmla="*/ 73690 h 73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37" h="736898">
                  <a:moveTo>
                    <a:pt x="0" y="73690"/>
                  </a:moveTo>
                  <a:cubicBezTo>
                    <a:pt x="0" y="32992"/>
                    <a:pt x="32992" y="0"/>
                    <a:pt x="73690" y="0"/>
                  </a:cubicBezTo>
                  <a:lnTo>
                    <a:pt x="1105347" y="0"/>
                  </a:lnTo>
                  <a:cubicBezTo>
                    <a:pt x="1146045" y="0"/>
                    <a:pt x="1179037" y="32992"/>
                    <a:pt x="1179037" y="73690"/>
                  </a:cubicBezTo>
                  <a:lnTo>
                    <a:pt x="1179037" y="663208"/>
                  </a:lnTo>
                  <a:cubicBezTo>
                    <a:pt x="1179037" y="703906"/>
                    <a:pt x="1146045" y="736898"/>
                    <a:pt x="1105347" y="736898"/>
                  </a:cubicBezTo>
                  <a:lnTo>
                    <a:pt x="73690" y="736898"/>
                  </a:lnTo>
                  <a:cubicBezTo>
                    <a:pt x="32992" y="736898"/>
                    <a:pt x="0" y="703906"/>
                    <a:pt x="0" y="663208"/>
                  </a:cubicBezTo>
                  <a:lnTo>
                    <a:pt x="0" y="73690"/>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42538" tIns="35553" rIns="42538" bIns="35553" numCol="1" spcCol="1270" anchor="ctr" anchorCtr="0">
              <a:noAutofit/>
            </a:bodyPr>
            <a:lstStyle/>
            <a:p>
              <a:pPr lvl="0" algn="ctr" defTabSz="488950">
                <a:lnSpc>
                  <a:spcPct val="90000"/>
                </a:lnSpc>
                <a:spcBef>
                  <a:spcPct val="0"/>
                </a:spcBef>
                <a:spcAft>
                  <a:spcPct val="35000"/>
                </a:spcAft>
              </a:pPr>
              <a:r>
                <a:rPr lang="en-GB" sz="1100" i="1" kern="1200" dirty="0" smtClean="0">
                  <a:latin typeface="Times New Roman" panose="02020603050405020304" pitchFamily="18" charset="0"/>
                  <a:cs typeface="Times New Roman" panose="02020603050405020304" pitchFamily="18" charset="0"/>
                </a:rPr>
                <a:t>Acknowledgements</a:t>
              </a:r>
              <a:endParaRPr lang="en-GB" sz="1100" i="1" kern="1200" noProof="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4890435"/>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en-GB" sz="3200" b="1" i="1" dirty="0" smtClean="0">
                <a:latin typeface="Times New Roman" panose="02020603050405020304" pitchFamily="18" charset="0"/>
                <a:cs typeface="Times New Roman" panose="02020603050405020304" pitchFamily="18" charset="0"/>
              </a:rPr>
              <a:t>Introduction</a:t>
            </a:r>
            <a:endParaRPr lang="tr-TR" sz="4000" i="1" dirty="0">
              <a:latin typeface="Times New Roman" panose="02020603050405020304" pitchFamily="18" charset="0"/>
              <a:cs typeface="Times New Roman" panose="02020603050405020304" pitchFamily="18" charset="0"/>
            </a:endParaRPr>
          </a:p>
        </p:txBody>
      </p:sp>
      <p:pic>
        <p:nvPicPr>
          <p:cNvPr id="3" name="Picture 2" descr="http://www.whatgreenideas.com/wp-content/uploads/2014/07/Biodiesel-1728x800_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692696"/>
            <a:ext cx="3888432" cy="18002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 5"/>
          <p:cNvGrpSpPr/>
          <p:nvPr/>
        </p:nvGrpSpPr>
        <p:grpSpPr>
          <a:xfrm>
            <a:off x="179512" y="2780928"/>
            <a:ext cx="7920880" cy="3744416"/>
            <a:chOff x="179512" y="2780928"/>
            <a:chExt cx="7920880" cy="3744416"/>
          </a:xfrm>
        </p:grpSpPr>
        <p:sp>
          <p:nvSpPr>
            <p:cNvPr id="7" name="Dikdörtgen 6"/>
            <p:cNvSpPr/>
            <p:nvPr/>
          </p:nvSpPr>
          <p:spPr>
            <a:xfrm>
              <a:off x="179512" y="2780928"/>
              <a:ext cx="7920880" cy="3744416"/>
            </a:xfrm>
            <a:prstGeom prst="rect">
              <a:avLst/>
            </a:prstGeom>
            <a:pattFill prst="pct70">
              <a:fgClr>
                <a:schemeClr val="bg2">
                  <a:lumMod val="75000"/>
                </a:schemeClr>
              </a:fgClr>
              <a:bgClr>
                <a:schemeClr val="bg1"/>
              </a:bgClr>
            </a:pattFill>
            <a:ln w="9525" cap="flat" cmpd="sng" algn="ctr">
              <a:solidFill>
                <a:schemeClr val="tx1">
                  <a:lumMod val="50000"/>
                  <a:lumOff val="50000"/>
                </a:schemeClr>
              </a:solidFill>
              <a:prstDash val="solid"/>
              <a:round/>
              <a:headEnd type="none" w="med" len="med"/>
              <a:tailEnd type="none" w="med" len="med"/>
            </a:ln>
            <a:effectLst>
              <a:glow rad="228600">
                <a:schemeClr val="accent4">
                  <a:satMod val="175000"/>
                  <a:alpha val="40000"/>
                </a:schemeClr>
              </a:glow>
            </a:effectLst>
          </p:spPr>
        </p:sp>
        <p:sp>
          <p:nvSpPr>
            <p:cNvPr id="8" name="Serbest Form 7"/>
            <p:cNvSpPr/>
            <p:nvPr/>
          </p:nvSpPr>
          <p:spPr>
            <a:xfrm>
              <a:off x="1351400" y="2782565"/>
              <a:ext cx="5577103" cy="659112"/>
            </a:xfrm>
            <a:custGeom>
              <a:avLst/>
              <a:gdLst>
                <a:gd name="connsiteX0" fmla="*/ 0 w 5577103"/>
                <a:gd name="connsiteY0" fmla="*/ 65911 h 659112"/>
                <a:gd name="connsiteX1" fmla="*/ 65911 w 5577103"/>
                <a:gd name="connsiteY1" fmla="*/ 0 h 659112"/>
                <a:gd name="connsiteX2" fmla="*/ 5511192 w 5577103"/>
                <a:gd name="connsiteY2" fmla="*/ 0 h 659112"/>
                <a:gd name="connsiteX3" fmla="*/ 5577103 w 5577103"/>
                <a:gd name="connsiteY3" fmla="*/ 65911 h 659112"/>
                <a:gd name="connsiteX4" fmla="*/ 5577103 w 5577103"/>
                <a:gd name="connsiteY4" fmla="*/ 593201 h 659112"/>
                <a:gd name="connsiteX5" fmla="*/ 5511192 w 5577103"/>
                <a:gd name="connsiteY5" fmla="*/ 659112 h 659112"/>
                <a:gd name="connsiteX6" fmla="*/ 65911 w 5577103"/>
                <a:gd name="connsiteY6" fmla="*/ 659112 h 659112"/>
                <a:gd name="connsiteX7" fmla="*/ 0 w 5577103"/>
                <a:gd name="connsiteY7" fmla="*/ 593201 h 659112"/>
                <a:gd name="connsiteX8" fmla="*/ 0 w 5577103"/>
                <a:gd name="connsiteY8" fmla="*/ 65911 h 65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7103" h="659112">
                  <a:moveTo>
                    <a:pt x="0" y="65911"/>
                  </a:moveTo>
                  <a:cubicBezTo>
                    <a:pt x="0" y="29509"/>
                    <a:pt x="29509" y="0"/>
                    <a:pt x="65911" y="0"/>
                  </a:cubicBezTo>
                  <a:lnTo>
                    <a:pt x="5511192" y="0"/>
                  </a:lnTo>
                  <a:cubicBezTo>
                    <a:pt x="5547594" y="0"/>
                    <a:pt x="5577103" y="29509"/>
                    <a:pt x="5577103" y="65911"/>
                  </a:cubicBezTo>
                  <a:lnTo>
                    <a:pt x="5577103" y="593201"/>
                  </a:lnTo>
                  <a:cubicBezTo>
                    <a:pt x="5577103" y="629603"/>
                    <a:pt x="5547594" y="659112"/>
                    <a:pt x="5511192" y="659112"/>
                  </a:cubicBezTo>
                  <a:lnTo>
                    <a:pt x="65911" y="659112"/>
                  </a:lnTo>
                  <a:cubicBezTo>
                    <a:pt x="29509" y="659112"/>
                    <a:pt x="0" y="629603"/>
                    <a:pt x="0" y="593201"/>
                  </a:cubicBezTo>
                  <a:lnTo>
                    <a:pt x="0" y="65911"/>
                  </a:lnTo>
                  <a:close/>
                </a:path>
              </a:pathLst>
            </a:custGeom>
            <a:gradFill rotWithShape="0">
              <a:gsLst>
                <a:gs pos="0">
                  <a:schemeClr val="bg2">
                    <a:lumMod val="90000"/>
                  </a:schemeClr>
                </a:gs>
                <a:gs pos="100000">
                  <a:srgbClr val="92D050">
                    <a:lumMod val="68000"/>
                    <a:lumOff val="32000"/>
                    <a:alpha val="51000"/>
                  </a:srgbClr>
                </a:gs>
                <a:gs pos="100000">
                  <a:schemeClr val="accent1">
                    <a:tint val="23500"/>
                    <a:satMod val="160000"/>
                  </a:schemeClr>
                </a:gs>
              </a:gsLst>
              <a:lin ang="5400000" scaled="0"/>
            </a:gra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72645" tIns="54865" rIns="72645" bIns="54865" numCol="1" spcCol="1270" anchor="ctr" anchorCtr="0">
              <a:noAutofit/>
            </a:bodyPr>
            <a:lstStyle/>
            <a:p>
              <a:pPr lvl="0" algn="ctr" defTabSz="1244600">
                <a:lnSpc>
                  <a:spcPct val="90000"/>
                </a:lnSpc>
                <a:spcBef>
                  <a:spcPct val="0"/>
                </a:spcBef>
                <a:spcAft>
                  <a:spcPct val="35000"/>
                </a:spcAft>
              </a:pPr>
              <a:r>
                <a:rPr lang="en-GB" sz="2800" kern="1200" noProof="0" dirty="0" smtClean="0">
                  <a:solidFill>
                    <a:schemeClr val="tx1"/>
                  </a:solidFill>
                  <a:latin typeface="Times New Roman" panose="02020603050405020304" pitchFamily="18" charset="0"/>
                  <a:cs typeface="Times New Roman" panose="02020603050405020304" pitchFamily="18" charset="0"/>
                </a:rPr>
                <a:t>Advantages</a:t>
              </a:r>
              <a:r>
                <a:rPr lang="tr-TR" sz="2800" kern="1200" noProof="0" dirty="0" smtClean="0">
                  <a:solidFill>
                    <a:schemeClr val="tx1"/>
                  </a:solidFill>
                  <a:latin typeface="Times New Roman" panose="02020603050405020304" pitchFamily="18" charset="0"/>
                  <a:cs typeface="Times New Roman" panose="02020603050405020304" pitchFamily="18" charset="0"/>
                </a:rPr>
                <a:t> of </a:t>
              </a:r>
              <a:r>
                <a:rPr lang="en-GB" sz="2800" kern="1200" noProof="0" dirty="0" smtClean="0">
                  <a:solidFill>
                    <a:schemeClr val="tx1"/>
                  </a:solidFill>
                  <a:latin typeface="Times New Roman" panose="02020603050405020304" pitchFamily="18" charset="0"/>
                  <a:cs typeface="Times New Roman" panose="02020603050405020304" pitchFamily="18" charset="0"/>
                </a:rPr>
                <a:t>Biodiesel</a:t>
              </a:r>
              <a:endParaRPr lang="en-GB" sz="2800" kern="1200" dirty="0">
                <a:solidFill>
                  <a:schemeClr val="tx1"/>
                </a:solidFill>
                <a:latin typeface="Times New Roman" panose="02020603050405020304" pitchFamily="18" charset="0"/>
                <a:cs typeface="Times New Roman" panose="02020603050405020304" pitchFamily="18" charset="0"/>
              </a:endParaRPr>
            </a:p>
          </p:txBody>
        </p:sp>
        <p:sp>
          <p:nvSpPr>
            <p:cNvPr id="9" name="Yuvarlatılmış Dikdörtgen 8"/>
            <p:cNvSpPr/>
            <p:nvPr/>
          </p:nvSpPr>
          <p:spPr>
            <a:xfrm>
              <a:off x="1281548" y="3560317"/>
              <a:ext cx="993328" cy="983342"/>
            </a:xfrm>
            <a:prstGeom prst="roundRect">
              <a:avLst>
                <a:gd name="adj" fmla="val 16670"/>
              </a:avLst>
            </a:prstGeom>
            <a:blipFill rotWithShape="1">
              <a:blip r:embed="rId4"/>
              <a:stretch>
                <a:fillRect/>
              </a:stretch>
            </a:bli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0" name="Serbest Form 9"/>
            <p:cNvSpPr/>
            <p:nvPr/>
          </p:nvSpPr>
          <p:spPr>
            <a:xfrm>
              <a:off x="2147315" y="3722433"/>
              <a:ext cx="4878444" cy="659112"/>
            </a:xfrm>
            <a:custGeom>
              <a:avLst/>
              <a:gdLst>
                <a:gd name="connsiteX0" fmla="*/ 0 w 4878444"/>
                <a:gd name="connsiteY0" fmla="*/ 109874 h 659112"/>
                <a:gd name="connsiteX1" fmla="*/ 109874 w 4878444"/>
                <a:gd name="connsiteY1" fmla="*/ 0 h 659112"/>
                <a:gd name="connsiteX2" fmla="*/ 4768570 w 4878444"/>
                <a:gd name="connsiteY2" fmla="*/ 0 h 659112"/>
                <a:gd name="connsiteX3" fmla="*/ 4878444 w 4878444"/>
                <a:gd name="connsiteY3" fmla="*/ 109874 h 659112"/>
                <a:gd name="connsiteX4" fmla="*/ 4878444 w 4878444"/>
                <a:gd name="connsiteY4" fmla="*/ 549238 h 659112"/>
                <a:gd name="connsiteX5" fmla="*/ 4768570 w 4878444"/>
                <a:gd name="connsiteY5" fmla="*/ 659112 h 659112"/>
                <a:gd name="connsiteX6" fmla="*/ 109874 w 4878444"/>
                <a:gd name="connsiteY6" fmla="*/ 659112 h 659112"/>
                <a:gd name="connsiteX7" fmla="*/ 0 w 4878444"/>
                <a:gd name="connsiteY7" fmla="*/ 549238 h 659112"/>
                <a:gd name="connsiteX8" fmla="*/ 0 w 4878444"/>
                <a:gd name="connsiteY8" fmla="*/ 109874 h 65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8444" h="659112">
                  <a:moveTo>
                    <a:pt x="0" y="109874"/>
                  </a:moveTo>
                  <a:cubicBezTo>
                    <a:pt x="0" y="49192"/>
                    <a:pt x="49192" y="0"/>
                    <a:pt x="109874" y="0"/>
                  </a:cubicBezTo>
                  <a:lnTo>
                    <a:pt x="4768570" y="0"/>
                  </a:lnTo>
                  <a:cubicBezTo>
                    <a:pt x="4829252" y="0"/>
                    <a:pt x="4878444" y="49192"/>
                    <a:pt x="4878444" y="109874"/>
                  </a:cubicBezTo>
                  <a:lnTo>
                    <a:pt x="4878444" y="549238"/>
                  </a:lnTo>
                  <a:cubicBezTo>
                    <a:pt x="4878444" y="609920"/>
                    <a:pt x="4829252" y="659112"/>
                    <a:pt x="4768570" y="659112"/>
                  </a:cubicBezTo>
                  <a:lnTo>
                    <a:pt x="109874" y="659112"/>
                  </a:lnTo>
                  <a:cubicBezTo>
                    <a:pt x="49192" y="659112"/>
                    <a:pt x="0" y="609920"/>
                    <a:pt x="0" y="549238"/>
                  </a:cubicBezTo>
                  <a:lnTo>
                    <a:pt x="0" y="109874"/>
                  </a:lnTo>
                  <a:close/>
                </a:path>
              </a:pathLst>
            </a:custGeom>
            <a:gradFill rotWithShape="0">
              <a:gsLst>
                <a:gs pos="0">
                  <a:schemeClr val="bg2">
                    <a:lumMod val="90000"/>
                  </a:schemeClr>
                </a:gs>
                <a:gs pos="100000">
                  <a:srgbClr val="92D050">
                    <a:lumMod val="68000"/>
                    <a:lumOff val="32000"/>
                    <a:alpha val="51000"/>
                  </a:srgbClr>
                </a:gs>
                <a:gs pos="100000">
                  <a:schemeClr val="accent1">
                    <a:tint val="23500"/>
                    <a:satMod val="160000"/>
                  </a:schemeClr>
                </a:gs>
              </a:gsLst>
              <a:lin ang="5400000" scaled="0"/>
            </a:gradFill>
          </p:spPr>
          <p:style>
            <a:lnRef idx="1">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202869" tIns="202869" rIns="202869" bIns="202869" numCol="1" spcCol="1270" anchor="ctr" anchorCtr="0">
              <a:noAutofit/>
            </a:bodyPr>
            <a:lstStyle/>
            <a:p>
              <a:pPr lvl="0" algn="ctr" defTabSz="1066800">
                <a:lnSpc>
                  <a:spcPct val="90000"/>
                </a:lnSpc>
                <a:spcBef>
                  <a:spcPct val="0"/>
                </a:spcBef>
                <a:spcAft>
                  <a:spcPct val="35000"/>
                </a:spcAft>
              </a:pPr>
              <a:r>
                <a:rPr lang="en-GB" sz="2400" i="1" kern="1200" noProof="0" dirty="0" smtClean="0">
                  <a:solidFill>
                    <a:schemeClr val="tx1"/>
                  </a:solidFill>
                  <a:latin typeface="Times New Roman" panose="02020603050405020304" pitchFamily="18" charset="0"/>
                  <a:cs typeface="Times New Roman" panose="02020603050405020304" pitchFamily="18" charset="0"/>
                </a:rPr>
                <a:t>Renewable, Non-toxic, Biodegradable</a:t>
              </a:r>
              <a:endParaRPr lang="en-GB" sz="2400" i="1" kern="1200" dirty="0">
                <a:solidFill>
                  <a:schemeClr val="tx1"/>
                </a:solidFill>
              </a:endParaRPr>
            </a:p>
          </p:txBody>
        </p:sp>
        <p:sp>
          <p:nvSpPr>
            <p:cNvPr id="11" name="Yuvarlatılmış Dikdörtgen 10"/>
            <p:cNvSpPr/>
            <p:nvPr/>
          </p:nvSpPr>
          <p:spPr>
            <a:xfrm>
              <a:off x="1272558" y="4622754"/>
              <a:ext cx="1011308" cy="977331"/>
            </a:xfrm>
            <a:prstGeom prst="roundRect">
              <a:avLst>
                <a:gd name="adj" fmla="val 16670"/>
              </a:avLst>
            </a:prstGeom>
            <a:blipFill rotWithShape="1">
              <a:blip r:embed="rId5"/>
              <a:stretch>
                <a:fillRect/>
              </a:stretch>
            </a:bli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2" name="Serbest Form 11"/>
            <p:cNvSpPr/>
            <p:nvPr/>
          </p:nvSpPr>
          <p:spPr>
            <a:xfrm>
              <a:off x="2147315" y="4781863"/>
              <a:ext cx="4878444" cy="659112"/>
            </a:xfrm>
            <a:custGeom>
              <a:avLst/>
              <a:gdLst>
                <a:gd name="connsiteX0" fmla="*/ 0 w 4878444"/>
                <a:gd name="connsiteY0" fmla="*/ 109874 h 659112"/>
                <a:gd name="connsiteX1" fmla="*/ 109874 w 4878444"/>
                <a:gd name="connsiteY1" fmla="*/ 0 h 659112"/>
                <a:gd name="connsiteX2" fmla="*/ 4768570 w 4878444"/>
                <a:gd name="connsiteY2" fmla="*/ 0 h 659112"/>
                <a:gd name="connsiteX3" fmla="*/ 4878444 w 4878444"/>
                <a:gd name="connsiteY3" fmla="*/ 109874 h 659112"/>
                <a:gd name="connsiteX4" fmla="*/ 4878444 w 4878444"/>
                <a:gd name="connsiteY4" fmla="*/ 549238 h 659112"/>
                <a:gd name="connsiteX5" fmla="*/ 4768570 w 4878444"/>
                <a:gd name="connsiteY5" fmla="*/ 659112 h 659112"/>
                <a:gd name="connsiteX6" fmla="*/ 109874 w 4878444"/>
                <a:gd name="connsiteY6" fmla="*/ 659112 h 659112"/>
                <a:gd name="connsiteX7" fmla="*/ 0 w 4878444"/>
                <a:gd name="connsiteY7" fmla="*/ 549238 h 659112"/>
                <a:gd name="connsiteX8" fmla="*/ 0 w 4878444"/>
                <a:gd name="connsiteY8" fmla="*/ 109874 h 65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8444" h="659112">
                  <a:moveTo>
                    <a:pt x="0" y="109874"/>
                  </a:moveTo>
                  <a:cubicBezTo>
                    <a:pt x="0" y="49192"/>
                    <a:pt x="49192" y="0"/>
                    <a:pt x="109874" y="0"/>
                  </a:cubicBezTo>
                  <a:lnTo>
                    <a:pt x="4768570" y="0"/>
                  </a:lnTo>
                  <a:cubicBezTo>
                    <a:pt x="4829252" y="0"/>
                    <a:pt x="4878444" y="49192"/>
                    <a:pt x="4878444" y="109874"/>
                  </a:cubicBezTo>
                  <a:lnTo>
                    <a:pt x="4878444" y="549238"/>
                  </a:lnTo>
                  <a:cubicBezTo>
                    <a:pt x="4878444" y="609920"/>
                    <a:pt x="4829252" y="659112"/>
                    <a:pt x="4768570" y="659112"/>
                  </a:cubicBezTo>
                  <a:lnTo>
                    <a:pt x="109874" y="659112"/>
                  </a:lnTo>
                  <a:cubicBezTo>
                    <a:pt x="49192" y="659112"/>
                    <a:pt x="0" y="609920"/>
                    <a:pt x="0" y="549238"/>
                  </a:cubicBezTo>
                  <a:lnTo>
                    <a:pt x="0" y="109874"/>
                  </a:lnTo>
                  <a:close/>
                </a:path>
              </a:pathLst>
            </a:custGeom>
            <a:gradFill rotWithShape="0">
              <a:gsLst>
                <a:gs pos="0">
                  <a:schemeClr val="bg2">
                    <a:lumMod val="90000"/>
                  </a:schemeClr>
                </a:gs>
                <a:gs pos="100000">
                  <a:srgbClr val="92D050">
                    <a:lumMod val="68000"/>
                    <a:lumOff val="32000"/>
                    <a:alpha val="51000"/>
                  </a:srgbClr>
                </a:gs>
                <a:gs pos="100000">
                  <a:schemeClr val="accent1">
                    <a:tint val="23500"/>
                    <a:satMod val="160000"/>
                  </a:schemeClr>
                </a:gs>
              </a:gsLst>
              <a:lin ang="5400000" scaled="0"/>
            </a:gradFill>
          </p:spPr>
          <p:style>
            <a:lnRef idx="1">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202869" tIns="202869" rIns="202869" bIns="202869" numCol="1" spcCol="1270" anchor="ctr" anchorCtr="0">
              <a:noAutofit/>
            </a:bodyPr>
            <a:lstStyle/>
            <a:p>
              <a:pPr lvl="0" algn="ctr" defTabSz="1066800">
                <a:lnSpc>
                  <a:spcPct val="90000"/>
                </a:lnSpc>
                <a:spcBef>
                  <a:spcPct val="0"/>
                </a:spcBef>
                <a:spcAft>
                  <a:spcPct val="35000"/>
                </a:spcAft>
              </a:pPr>
              <a:r>
                <a:rPr lang="en-GB" sz="2400" b="0" i="1" kern="1200" noProof="0" dirty="0" smtClean="0">
                  <a:solidFill>
                    <a:schemeClr val="tx1"/>
                  </a:solidFill>
                  <a:effectLst/>
                  <a:latin typeface="Times New Roman" panose="02020603050405020304" pitchFamily="18" charset="0"/>
                  <a:ea typeface="+mn-ea"/>
                  <a:cs typeface="Times New Roman" panose="02020603050405020304" pitchFamily="18" charset="0"/>
                </a:rPr>
                <a:t>Lower</a:t>
              </a:r>
              <a:r>
                <a:rPr lang="en-GB" sz="2400" b="0" i="1" kern="1200" baseline="0" noProof="0" dirty="0" smtClean="0">
                  <a:solidFill>
                    <a:schemeClr val="tx1"/>
                  </a:solidFill>
                  <a:effectLst/>
                  <a:latin typeface="Times New Roman" panose="02020603050405020304" pitchFamily="18" charset="0"/>
                  <a:ea typeface="+mn-ea"/>
                  <a:cs typeface="Times New Roman" panose="02020603050405020304" pitchFamily="18" charset="0"/>
                </a:rPr>
                <a:t> exhaust</a:t>
              </a:r>
              <a:r>
                <a:rPr lang="tr-TR" sz="2400" b="0" i="1" kern="1200" baseline="0" noProof="0" dirty="0" smtClean="0">
                  <a:solidFill>
                    <a:schemeClr val="tx1"/>
                  </a:solidFill>
                  <a:effectLst/>
                  <a:latin typeface="Times New Roman" panose="02020603050405020304" pitchFamily="18" charset="0"/>
                  <a:ea typeface="+mn-ea"/>
                  <a:cs typeface="Times New Roman" panose="02020603050405020304" pitchFamily="18" charset="0"/>
                </a:rPr>
                <a:t> </a:t>
              </a:r>
              <a:r>
                <a:rPr lang="en-GB" sz="2400" b="0" i="1" kern="1200" baseline="0" noProof="0" dirty="0" smtClean="0">
                  <a:solidFill>
                    <a:schemeClr val="tx1"/>
                  </a:solidFill>
                  <a:effectLst/>
                  <a:latin typeface="Times New Roman" panose="02020603050405020304" pitchFamily="18" charset="0"/>
                  <a:ea typeface="+mn-ea"/>
                  <a:cs typeface="Times New Roman" panose="02020603050405020304" pitchFamily="18" charset="0"/>
                </a:rPr>
                <a:t>emissions</a:t>
              </a:r>
              <a:endParaRPr lang="en-GB" sz="2400" b="0" i="1" kern="1200" dirty="0">
                <a:solidFill>
                  <a:schemeClr val="tx1"/>
                </a:solidFill>
                <a:latin typeface="Times New Roman" panose="02020603050405020304" pitchFamily="18" charset="0"/>
                <a:cs typeface="Times New Roman" panose="02020603050405020304" pitchFamily="18" charset="0"/>
              </a:endParaRPr>
            </a:p>
          </p:txBody>
        </p:sp>
        <p:sp>
          <p:nvSpPr>
            <p:cNvPr id="13" name="Yuvarlatılmış Dikdörtgen 12"/>
            <p:cNvSpPr/>
            <p:nvPr/>
          </p:nvSpPr>
          <p:spPr>
            <a:xfrm>
              <a:off x="1254143" y="5679179"/>
              <a:ext cx="1048140" cy="844527"/>
            </a:xfrm>
            <a:prstGeom prst="roundRect">
              <a:avLst>
                <a:gd name="adj" fmla="val 16670"/>
              </a:avLst>
            </a:prstGeom>
            <a:blipFill rotWithShape="1">
              <a:blip r:embed="rId6"/>
              <a:stretch>
                <a:fillRect/>
              </a:stretch>
            </a:bli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4" name="Serbest Form 13"/>
            <p:cNvSpPr/>
            <p:nvPr/>
          </p:nvSpPr>
          <p:spPr>
            <a:xfrm>
              <a:off x="2147315" y="5771886"/>
              <a:ext cx="4878444" cy="659112"/>
            </a:xfrm>
            <a:custGeom>
              <a:avLst/>
              <a:gdLst>
                <a:gd name="connsiteX0" fmla="*/ 0 w 4878444"/>
                <a:gd name="connsiteY0" fmla="*/ 109874 h 659112"/>
                <a:gd name="connsiteX1" fmla="*/ 109874 w 4878444"/>
                <a:gd name="connsiteY1" fmla="*/ 0 h 659112"/>
                <a:gd name="connsiteX2" fmla="*/ 4768570 w 4878444"/>
                <a:gd name="connsiteY2" fmla="*/ 0 h 659112"/>
                <a:gd name="connsiteX3" fmla="*/ 4878444 w 4878444"/>
                <a:gd name="connsiteY3" fmla="*/ 109874 h 659112"/>
                <a:gd name="connsiteX4" fmla="*/ 4878444 w 4878444"/>
                <a:gd name="connsiteY4" fmla="*/ 549238 h 659112"/>
                <a:gd name="connsiteX5" fmla="*/ 4768570 w 4878444"/>
                <a:gd name="connsiteY5" fmla="*/ 659112 h 659112"/>
                <a:gd name="connsiteX6" fmla="*/ 109874 w 4878444"/>
                <a:gd name="connsiteY6" fmla="*/ 659112 h 659112"/>
                <a:gd name="connsiteX7" fmla="*/ 0 w 4878444"/>
                <a:gd name="connsiteY7" fmla="*/ 549238 h 659112"/>
                <a:gd name="connsiteX8" fmla="*/ 0 w 4878444"/>
                <a:gd name="connsiteY8" fmla="*/ 109874 h 65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8444" h="659112">
                  <a:moveTo>
                    <a:pt x="0" y="109874"/>
                  </a:moveTo>
                  <a:cubicBezTo>
                    <a:pt x="0" y="49192"/>
                    <a:pt x="49192" y="0"/>
                    <a:pt x="109874" y="0"/>
                  </a:cubicBezTo>
                  <a:lnTo>
                    <a:pt x="4768570" y="0"/>
                  </a:lnTo>
                  <a:cubicBezTo>
                    <a:pt x="4829252" y="0"/>
                    <a:pt x="4878444" y="49192"/>
                    <a:pt x="4878444" y="109874"/>
                  </a:cubicBezTo>
                  <a:lnTo>
                    <a:pt x="4878444" y="549238"/>
                  </a:lnTo>
                  <a:cubicBezTo>
                    <a:pt x="4878444" y="609920"/>
                    <a:pt x="4829252" y="659112"/>
                    <a:pt x="4768570" y="659112"/>
                  </a:cubicBezTo>
                  <a:lnTo>
                    <a:pt x="109874" y="659112"/>
                  </a:lnTo>
                  <a:cubicBezTo>
                    <a:pt x="49192" y="659112"/>
                    <a:pt x="0" y="609920"/>
                    <a:pt x="0" y="549238"/>
                  </a:cubicBezTo>
                  <a:lnTo>
                    <a:pt x="0" y="109874"/>
                  </a:lnTo>
                  <a:close/>
                </a:path>
              </a:pathLst>
            </a:custGeom>
            <a:gradFill rotWithShape="0">
              <a:gsLst>
                <a:gs pos="0">
                  <a:schemeClr val="bg2">
                    <a:lumMod val="90000"/>
                  </a:schemeClr>
                </a:gs>
                <a:gs pos="100000">
                  <a:srgbClr val="92D050">
                    <a:lumMod val="68000"/>
                    <a:lumOff val="32000"/>
                    <a:alpha val="51000"/>
                  </a:srgbClr>
                </a:gs>
                <a:gs pos="100000">
                  <a:schemeClr val="accent1">
                    <a:tint val="23500"/>
                    <a:satMod val="160000"/>
                  </a:schemeClr>
                </a:gs>
              </a:gsLst>
              <a:lin ang="5400000" scaled="0"/>
            </a:gradFill>
            <a:effectLst>
              <a:outerShdw blurRad="50800" dist="25400" algn="bl" rotWithShape="0">
                <a:schemeClr val="tx1">
                  <a:alpha val="60000"/>
                </a:schemeClr>
              </a:outerShdw>
            </a:effectLst>
          </p:spPr>
          <p:style>
            <a:lnRef idx="1">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02869" tIns="202869" rIns="202869" bIns="202869" numCol="1" spcCol="1270" anchor="ctr" anchorCtr="0">
              <a:noAutofit/>
            </a:bodyPr>
            <a:lstStyle/>
            <a:p>
              <a:pPr lvl="0" algn="ctr" defTabSz="1066800">
                <a:lnSpc>
                  <a:spcPct val="90000"/>
                </a:lnSpc>
                <a:spcBef>
                  <a:spcPct val="0"/>
                </a:spcBef>
                <a:spcAft>
                  <a:spcPct val="35000"/>
                </a:spcAft>
              </a:pPr>
              <a:r>
                <a:rPr lang="tr-TR" sz="2400" i="1" kern="1200" dirty="0" smtClean="0">
                  <a:solidFill>
                    <a:schemeClr val="tx1"/>
                  </a:solidFill>
                  <a:latin typeface="Times New Roman" pitchFamily="18" charset="0"/>
                  <a:cs typeface="Times New Roman" pitchFamily="18" charset="0"/>
                </a:rPr>
                <a:t>C</a:t>
              </a:r>
              <a:r>
                <a:rPr lang="en-US" sz="2400" i="1" kern="1200" dirty="0" smtClean="0">
                  <a:solidFill>
                    <a:schemeClr val="tx1"/>
                  </a:solidFill>
                  <a:latin typeface="Times New Roman" pitchFamily="18" charset="0"/>
                  <a:cs typeface="Times New Roman" pitchFamily="18" charset="0"/>
                </a:rPr>
                <a:t>an be used with little or no engine modifications</a:t>
              </a:r>
              <a:endParaRPr lang="en-GB" sz="2400" i="1" kern="1200" dirty="0">
                <a:solidFill>
                  <a:schemeClr val="tx1"/>
                </a:solidFill>
              </a:endParaRPr>
            </a:p>
          </p:txBody>
        </p:sp>
      </p:grpSp>
      <p:sp>
        <p:nvSpPr>
          <p:cNvPr id="5" name="Slayt Numarası Yer Tutucusu 4"/>
          <p:cNvSpPr>
            <a:spLocks noGrp="1"/>
          </p:cNvSpPr>
          <p:nvPr>
            <p:ph type="sldNum" sz="quarter" idx="12"/>
          </p:nvPr>
        </p:nvSpPr>
        <p:spPr/>
        <p:txBody>
          <a:bodyPr/>
          <a:lstStyle/>
          <a:p>
            <a:fld id="{75FA89C3-734B-474A-B648-2001D0A533D9}" type="slidenum">
              <a:rPr lang="tr-TR" smtClean="0"/>
              <a:t>5</a:t>
            </a:fld>
            <a:endParaRPr lang="tr-TR"/>
          </a:p>
        </p:txBody>
      </p:sp>
    </p:spTree>
    <p:extLst>
      <p:ext uri="{BB962C8B-B14F-4D97-AF65-F5344CB8AC3E}">
        <p14:creationId xmlns:p14="http://schemas.microsoft.com/office/powerpoint/2010/main" val="2933172050"/>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i="1" dirty="0" err="1" smtClean="0">
                <a:latin typeface="Times New Roman" panose="02020603050405020304" pitchFamily="18" charset="0"/>
                <a:cs typeface="Times New Roman" panose="02020603050405020304" pitchFamily="18" charset="0"/>
              </a:rPr>
              <a:t>Purpose</a:t>
            </a:r>
            <a:r>
              <a:rPr lang="tr-TR" sz="3200" b="1" i="1" dirty="0" smtClean="0">
                <a:latin typeface="Times New Roman" panose="02020603050405020304" pitchFamily="18" charset="0"/>
                <a:cs typeface="Times New Roman" panose="02020603050405020304" pitchFamily="18" charset="0"/>
              </a:rPr>
              <a:t> of </a:t>
            </a:r>
            <a:r>
              <a:rPr lang="tr-TR" sz="3200" b="1" i="1" dirty="0" err="1" smtClean="0">
                <a:latin typeface="Times New Roman" panose="02020603050405020304" pitchFamily="18" charset="0"/>
                <a:cs typeface="Times New Roman" panose="02020603050405020304" pitchFamily="18" charset="0"/>
              </a:rPr>
              <a:t>the</a:t>
            </a:r>
            <a:r>
              <a:rPr lang="tr-TR" sz="3200" b="1" i="1" dirty="0" smtClean="0">
                <a:latin typeface="Times New Roman" panose="02020603050405020304" pitchFamily="18" charset="0"/>
                <a:cs typeface="Times New Roman" panose="02020603050405020304" pitchFamily="18" charset="0"/>
              </a:rPr>
              <a:t> </a:t>
            </a:r>
            <a:r>
              <a:rPr lang="tr-TR" sz="3200" b="1" i="1" dirty="0" err="1" smtClean="0">
                <a:latin typeface="Times New Roman" panose="02020603050405020304" pitchFamily="18" charset="0"/>
                <a:cs typeface="Times New Roman" panose="02020603050405020304" pitchFamily="18" charset="0"/>
              </a:rPr>
              <a:t>Study</a:t>
            </a:r>
            <a:endParaRPr lang="tr-TR" sz="3200" b="1" i="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539552" y="1484784"/>
            <a:ext cx="7704856" cy="4968552"/>
          </a:xfrm>
        </p:spPr>
        <p:txBody>
          <a:bodyPr>
            <a:normAutofit/>
          </a:bodyPr>
          <a:lstStyle/>
          <a:p>
            <a:pPr indent="-342900" algn="just"/>
            <a:r>
              <a:rPr lang="en-GB" sz="1800" dirty="0">
                <a:latin typeface="Times New Roman" panose="02020603050405020304" pitchFamily="18" charset="0"/>
                <a:cs typeface="Times New Roman" panose="02020603050405020304" pitchFamily="18" charset="0"/>
              </a:rPr>
              <a:t>Biodiesel is one of the most popular alternative fuel. The usage of biodiesel is increasing day by day. Therefore, all effects of biodiesel on internal combustion engines must be known. </a:t>
            </a:r>
            <a:endParaRPr lang="tr-TR" sz="1800" dirty="0" smtClean="0">
              <a:latin typeface="Times New Roman" panose="02020603050405020304" pitchFamily="18" charset="0"/>
              <a:cs typeface="Times New Roman" panose="02020603050405020304" pitchFamily="18" charset="0"/>
            </a:endParaRPr>
          </a:p>
          <a:p>
            <a:pPr indent="-342900" algn="just"/>
            <a:endParaRPr lang="tr-TR" sz="1800" dirty="0" smtClean="0">
              <a:latin typeface="Times New Roman" panose="02020603050405020304" pitchFamily="18" charset="0"/>
              <a:cs typeface="Times New Roman" panose="02020603050405020304" pitchFamily="18" charset="0"/>
            </a:endParaRPr>
          </a:p>
          <a:p>
            <a:pPr indent="-342900" algn="just"/>
            <a:r>
              <a:rPr lang="tr-TR" sz="1800" dirty="0" err="1" smtClean="0">
                <a:latin typeface="Times New Roman" panose="02020603050405020304" pitchFamily="18" charset="0"/>
                <a:cs typeface="Times New Roman" panose="02020603050405020304" pitchFamily="18" charset="0"/>
              </a:rPr>
              <a:t>In</a:t>
            </a:r>
            <a:r>
              <a:rPr lang="tr-TR" sz="1800" dirty="0" smtClean="0">
                <a:latin typeface="Times New Roman" panose="02020603050405020304" pitchFamily="18" charset="0"/>
                <a:cs typeface="Times New Roman" panose="02020603050405020304" pitchFamily="18" charset="0"/>
              </a:rPr>
              <a:t> </a:t>
            </a:r>
            <a:r>
              <a:rPr lang="tr-TR" sz="1800" dirty="0" err="1" smtClean="0">
                <a:latin typeface="Times New Roman" panose="02020603050405020304" pitchFamily="18" charset="0"/>
                <a:cs typeface="Times New Roman" panose="02020603050405020304" pitchFamily="18" charset="0"/>
              </a:rPr>
              <a:t>this</a:t>
            </a:r>
            <a:r>
              <a:rPr lang="tr-TR" sz="1800" dirty="0" smtClean="0">
                <a:latin typeface="Times New Roman" panose="02020603050405020304" pitchFamily="18" charset="0"/>
                <a:cs typeface="Times New Roman" panose="02020603050405020304" pitchFamily="18" charset="0"/>
              </a:rPr>
              <a:t> </a:t>
            </a:r>
            <a:r>
              <a:rPr lang="tr-TR" sz="1800" dirty="0" err="1" smtClean="0">
                <a:latin typeface="Times New Roman" panose="02020603050405020304" pitchFamily="18" charset="0"/>
                <a:cs typeface="Times New Roman" panose="02020603050405020304" pitchFamily="18" charset="0"/>
              </a:rPr>
              <a:t>study</a:t>
            </a:r>
            <a:r>
              <a:rPr lang="tr-TR" sz="1800" dirty="0" smtClean="0">
                <a:latin typeface="Times New Roman" panose="02020603050405020304" pitchFamily="18" charset="0"/>
                <a:cs typeface="Times New Roman" panose="02020603050405020304" pitchFamily="18" charset="0"/>
              </a:rPr>
              <a:t>, v</a:t>
            </a:r>
            <a:r>
              <a:rPr lang="en-GB" sz="1800" dirty="0" err="1" smtClean="0">
                <a:latin typeface="Times New Roman" panose="02020603050405020304" pitchFamily="18" charset="0"/>
                <a:cs typeface="Times New Roman" panose="02020603050405020304" pitchFamily="18" charset="0"/>
              </a:rPr>
              <a:t>ibration</a:t>
            </a:r>
            <a:r>
              <a:rPr lang="en-GB" sz="1800" dirty="0" smtClean="0">
                <a:latin typeface="Times New Roman" panose="02020603050405020304" pitchFamily="18" charset="0"/>
                <a:cs typeface="Times New Roman" panose="02020603050405020304" pitchFamily="18" charset="0"/>
              </a:rPr>
              <a:t> effect of canola and sunflower biodiesel</a:t>
            </a:r>
            <a:r>
              <a:rPr lang="tr-TR" sz="1800" dirty="0" smtClean="0">
                <a:latin typeface="Times New Roman" panose="02020603050405020304" pitchFamily="18" charset="0"/>
                <a:cs typeface="Times New Roman" panose="02020603050405020304" pitchFamily="18" charset="0"/>
              </a:rPr>
              <a:t>s</a:t>
            </a:r>
            <a:r>
              <a:rPr lang="en-GB" sz="1800" dirty="0" smtClean="0">
                <a:latin typeface="Times New Roman" panose="02020603050405020304" pitchFamily="18" charset="0"/>
                <a:cs typeface="Times New Roman" panose="02020603050405020304" pitchFamily="18" charset="0"/>
              </a:rPr>
              <a:t> at different engine speed </a:t>
            </a:r>
            <a:r>
              <a:rPr lang="tr-TR" sz="1800" dirty="0" err="1" smtClean="0">
                <a:latin typeface="Times New Roman" panose="02020603050405020304" pitchFamily="18" charset="0"/>
                <a:cs typeface="Times New Roman" panose="02020603050405020304" pitchFamily="18" charset="0"/>
              </a:rPr>
              <a:t>was</a:t>
            </a:r>
            <a:r>
              <a:rPr lang="tr-TR" sz="1800" dirty="0" smtClean="0">
                <a:latin typeface="Times New Roman" panose="02020603050405020304" pitchFamily="18" charset="0"/>
                <a:cs typeface="Times New Roman" panose="02020603050405020304" pitchFamily="18" charset="0"/>
              </a:rPr>
              <a:t> </a:t>
            </a:r>
            <a:r>
              <a:rPr lang="en-GB" sz="1800" dirty="0" smtClean="0">
                <a:latin typeface="Times New Roman" panose="02020603050405020304" pitchFamily="18" charset="0"/>
                <a:cs typeface="Times New Roman" panose="02020603050405020304" pitchFamily="18" charset="0"/>
              </a:rPr>
              <a:t>investigated in longitudinal, vertical and lateral </a:t>
            </a:r>
            <a:r>
              <a:rPr lang="en-GB" sz="1800" dirty="0" err="1" smtClean="0">
                <a:latin typeface="Times New Roman" panose="02020603050405020304" pitchFamily="18" charset="0"/>
                <a:cs typeface="Times New Roman" panose="02020603050405020304" pitchFamily="18" charset="0"/>
              </a:rPr>
              <a:t>ax</a:t>
            </a:r>
            <a:r>
              <a:rPr lang="tr-TR" sz="1800" dirty="0">
                <a:latin typeface="Times New Roman" panose="02020603050405020304" pitchFamily="18" charset="0"/>
                <a:cs typeface="Times New Roman" panose="02020603050405020304" pitchFamily="18" charset="0"/>
              </a:rPr>
              <a:t>e</a:t>
            </a:r>
            <a:r>
              <a:rPr lang="en-GB" sz="1800" dirty="0" smtClean="0">
                <a:latin typeface="Times New Roman" panose="02020603050405020304" pitchFamily="18" charset="0"/>
                <a:cs typeface="Times New Roman" panose="02020603050405020304" pitchFamily="18" charset="0"/>
              </a:rPr>
              <a:t>s. </a:t>
            </a:r>
            <a:endParaRPr lang="tr-TR" sz="1800" dirty="0" smtClean="0">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615" y="4116657"/>
            <a:ext cx="3240000" cy="2147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www.sunfloweroileu.com/wp-content/uploads/gorgeous_sunflowers-wid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4114767"/>
            <a:ext cx="3438722" cy="2149200"/>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75FA89C3-734B-474A-B648-2001D0A533D9}" type="slidenum">
              <a:rPr lang="tr-TR" smtClean="0"/>
              <a:t>6</a:t>
            </a:fld>
            <a:endParaRPr lang="tr-TR"/>
          </a:p>
        </p:txBody>
      </p:sp>
    </p:spTree>
    <p:extLst>
      <p:ext uri="{BB962C8B-B14F-4D97-AF65-F5344CB8AC3E}">
        <p14:creationId xmlns:p14="http://schemas.microsoft.com/office/powerpoint/2010/main" val="2377604041"/>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i="1" dirty="0" err="1" smtClean="0">
                <a:latin typeface="Times New Roman" panose="02020603050405020304" pitchFamily="18" charset="0"/>
                <a:cs typeface="Times New Roman" panose="02020603050405020304" pitchFamily="18" charset="0"/>
              </a:rPr>
              <a:t>Material</a:t>
            </a:r>
            <a:r>
              <a:rPr lang="tr-TR" sz="3200" b="1" i="1" dirty="0" smtClean="0">
                <a:latin typeface="Times New Roman" panose="02020603050405020304" pitchFamily="18" charset="0"/>
                <a:cs typeface="Times New Roman" panose="02020603050405020304" pitchFamily="18" charset="0"/>
              </a:rPr>
              <a:t> </a:t>
            </a:r>
            <a:r>
              <a:rPr lang="tr-TR" sz="3200" b="1" i="1" dirty="0" err="1" smtClean="0">
                <a:latin typeface="Times New Roman" panose="02020603050405020304" pitchFamily="18" charset="0"/>
                <a:cs typeface="Times New Roman" panose="02020603050405020304" pitchFamily="18" charset="0"/>
              </a:rPr>
              <a:t>and</a:t>
            </a:r>
            <a:r>
              <a:rPr lang="tr-TR" sz="3200" b="1" i="1" dirty="0" smtClean="0">
                <a:latin typeface="Times New Roman" panose="02020603050405020304" pitchFamily="18" charset="0"/>
                <a:cs typeface="Times New Roman" panose="02020603050405020304" pitchFamily="18" charset="0"/>
              </a:rPr>
              <a:t> </a:t>
            </a:r>
            <a:r>
              <a:rPr lang="tr-TR" sz="3200" b="1" i="1" dirty="0" err="1" smtClean="0">
                <a:latin typeface="Times New Roman" panose="02020603050405020304" pitchFamily="18" charset="0"/>
                <a:cs typeface="Times New Roman" panose="02020603050405020304" pitchFamily="18" charset="0"/>
              </a:rPr>
              <a:t>Method</a:t>
            </a:r>
            <a:endParaRPr lang="en-GB" sz="3200" b="1" i="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457200" y="2060848"/>
            <a:ext cx="7620000" cy="4339952"/>
          </a:xfrm>
        </p:spPr>
        <p:txBody>
          <a:bodyPr/>
          <a:lstStyle/>
          <a:p>
            <a:pPr indent="-342900" algn="just"/>
            <a:r>
              <a:rPr lang="tr-TR" sz="2000" dirty="0" err="1" smtClean="0">
                <a:latin typeface="Times New Roman" panose="02020603050405020304" pitchFamily="18" charset="0"/>
                <a:cs typeface="Times New Roman" panose="02020603050405020304" pitchFamily="18" charset="0"/>
              </a:rPr>
              <a:t>Experiments</a:t>
            </a:r>
            <a:r>
              <a:rPr lang="tr-TR" sz="2000" dirty="0" smtClean="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were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conduced</a:t>
            </a:r>
            <a:r>
              <a:rPr lang="tr-TR" sz="2000" dirty="0">
                <a:latin typeface="Times New Roman" panose="02020603050405020304" pitchFamily="18" charset="0"/>
                <a:cs typeface="Times New Roman" panose="02020603050405020304" pitchFamily="18" charset="0"/>
              </a:rPr>
              <a:t> at 6 </a:t>
            </a:r>
            <a:r>
              <a:rPr lang="tr-TR" sz="2000" dirty="0" err="1">
                <a:latin typeface="Times New Roman" panose="02020603050405020304" pitchFamily="18" charset="0"/>
                <a:cs typeface="Times New Roman" panose="02020603050405020304" pitchFamily="18" charset="0"/>
              </a:rPr>
              <a:t>different</a:t>
            </a:r>
            <a:r>
              <a:rPr lang="tr-TR" sz="2000" dirty="0">
                <a:latin typeface="Times New Roman" panose="02020603050405020304" pitchFamily="18" charset="0"/>
                <a:cs typeface="Times New Roman" panose="02020603050405020304" pitchFamily="18" charset="0"/>
              </a:rPr>
              <a:t> engine </a:t>
            </a:r>
            <a:r>
              <a:rPr lang="tr-TR" sz="2000" dirty="0" err="1">
                <a:latin typeface="Times New Roman" panose="02020603050405020304" pitchFamily="18" charset="0"/>
                <a:cs typeface="Times New Roman" panose="02020603050405020304" pitchFamily="18" charset="0"/>
              </a:rPr>
              <a:t>speeds</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with</a:t>
            </a:r>
            <a:r>
              <a:rPr lang="tr-TR" sz="2000" dirty="0">
                <a:latin typeface="Times New Roman" panose="02020603050405020304" pitchFamily="18" charset="0"/>
                <a:cs typeface="Times New Roman" panose="02020603050405020304" pitchFamily="18" charset="0"/>
              </a:rPr>
              <a:t> 11 </a:t>
            </a:r>
            <a:r>
              <a:rPr lang="tr-TR" sz="2000" dirty="0" err="1">
                <a:latin typeface="Times New Roman" panose="02020603050405020304" pitchFamily="18" charset="0"/>
                <a:cs typeface="Times New Roman" panose="02020603050405020304" pitchFamily="18" charset="0"/>
              </a:rPr>
              <a:t>different</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fuels</a:t>
            </a:r>
            <a:r>
              <a:rPr lang="tr-TR" sz="2000" dirty="0">
                <a:latin typeface="Times New Roman" panose="02020603050405020304" pitchFamily="18" charset="0"/>
                <a:cs typeface="Times New Roman" panose="02020603050405020304" pitchFamily="18" charset="0"/>
              </a:rPr>
              <a:t>. </a:t>
            </a:r>
          </a:p>
          <a:p>
            <a:pPr indent="-342900" algn="just"/>
            <a:endParaRPr lang="en-GB" b="1" i="1" dirty="0">
              <a:latin typeface="Times New Roman" panose="02020603050405020304" pitchFamily="18" charset="0"/>
              <a:cs typeface="Times New Roman" panose="02020603050405020304" pitchFamily="18" charset="0"/>
            </a:endParaRPr>
          </a:p>
        </p:txBody>
      </p:sp>
      <p:grpSp>
        <p:nvGrpSpPr>
          <p:cNvPr id="38" name="Grup 37"/>
          <p:cNvGrpSpPr/>
          <p:nvPr/>
        </p:nvGrpSpPr>
        <p:grpSpPr>
          <a:xfrm>
            <a:off x="467544" y="3212976"/>
            <a:ext cx="2448272" cy="2263800"/>
            <a:chOff x="467544" y="3212976"/>
            <a:chExt cx="2448272" cy="2263800"/>
          </a:xfrm>
        </p:grpSpPr>
        <p:sp>
          <p:nvSpPr>
            <p:cNvPr id="39" name="Düz Bağlayıcı 38"/>
            <p:cNvSpPr/>
            <p:nvPr/>
          </p:nvSpPr>
          <p:spPr>
            <a:xfrm>
              <a:off x="467544" y="3212976"/>
              <a:ext cx="2448272"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Serbest Form 39"/>
            <p:cNvSpPr/>
            <p:nvPr/>
          </p:nvSpPr>
          <p:spPr>
            <a:xfrm>
              <a:off x="467544" y="3212976"/>
              <a:ext cx="744064" cy="2263800"/>
            </a:xfrm>
            <a:custGeom>
              <a:avLst/>
              <a:gdLst>
                <a:gd name="connsiteX0" fmla="*/ 0 w 744064"/>
                <a:gd name="connsiteY0" fmla="*/ 0 h 2263800"/>
                <a:gd name="connsiteX1" fmla="*/ 744064 w 744064"/>
                <a:gd name="connsiteY1" fmla="*/ 0 h 2263800"/>
                <a:gd name="connsiteX2" fmla="*/ 744064 w 744064"/>
                <a:gd name="connsiteY2" fmla="*/ 2263800 h 2263800"/>
                <a:gd name="connsiteX3" fmla="*/ 0 w 744064"/>
                <a:gd name="connsiteY3" fmla="*/ 2263800 h 2263800"/>
                <a:gd name="connsiteX4" fmla="*/ 0 w 744064"/>
                <a:gd name="connsiteY4" fmla="*/ 0 h 226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064" h="2263800">
                  <a:moveTo>
                    <a:pt x="0" y="0"/>
                  </a:moveTo>
                  <a:lnTo>
                    <a:pt x="744064" y="0"/>
                  </a:lnTo>
                  <a:lnTo>
                    <a:pt x="744064" y="2263800"/>
                  </a:lnTo>
                  <a:lnTo>
                    <a:pt x="0" y="22638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dirty="0" err="1" smtClean="0"/>
                <a:t>Low</a:t>
              </a:r>
              <a:r>
                <a:rPr lang="tr-TR" sz="1400" kern="1200" dirty="0" smtClean="0"/>
                <a:t> </a:t>
              </a:r>
              <a:r>
                <a:rPr lang="tr-TR" sz="1400" kern="1200" dirty="0" err="1" smtClean="0"/>
                <a:t>Sulphur</a:t>
              </a:r>
              <a:r>
                <a:rPr lang="tr-TR" sz="1400" kern="1200" dirty="0" smtClean="0"/>
                <a:t> </a:t>
              </a:r>
              <a:r>
                <a:rPr lang="tr-TR" sz="1400" kern="1200" dirty="0" err="1" smtClean="0"/>
                <a:t>Diesel</a:t>
              </a:r>
              <a:endParaRPr lang="en-GB" sz="1400" kern="1200" dirty="0"/>
            </a:p>
          </p:txBody>
        </p:sp>
        <p:sp>
          <p:nvSpPr>
            <p:cNvPr id="41" name="Serbest Form 40"/>
            <p:cNvSpPr/>
            <p:nvPr/>
          </p:nvSpPr>
          <p:spPr>
            <a:xfrm>
              <a:off x="1243526" y="3230800"/>
              <a:ext cx="1670395" cy="356482"/>
            </a:xfrm>
            <a:custGeom>
              <a:avLst/>
              <a:gdLst>
                <a:gd name="connsiteX0" fmla="*/ 0 w 1670395"/>
                <a:gd name="connsiteY0" fmla="*/ 0 h 356482"/>
                <a:gd name="connsiteX1" fmla="*/ 1670395 w 1670395"/>
                <a:gd name="connsiteY1" fmla="*/ 0 h 356482"/>
                <a:gd name="connsiteX2" fmla="*/ 1670395 w 1670395"/>
                <a:gd name="connsiteY2" fmla="*/ 356482 h 356482"/>
                <a:gd name="connsiteX3" fmla="*/ 0 w 1670395"/>
                <a:gd name="connsiteY3" fmla="*/ 356482 h 356482"/>
                <a:gd name="connsiteX4" fmla="*/ 0 w 1670395"/>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395" h="356482">
                  <a:moveTo>
                    <a:pt x="0" y="0"/>
                  </a:moveTo>
                  <a:lnTo>
                    <a:pt x="1670395" y="0"/>
                  </a:lnTo>
                  <a:lnTo>
                    <a:pt x="1670395"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1300 </a:t>
              </a:r>
              <a:r>
                <a:rPr lang="tr-TR" sz="1600" kern="1200" dirty="0" err="1" smtClean="0"/>
                <a:t>rpm</a:t>
              </a:r>
              <a:endParaRPr lang="en-GB" sz="1600" kern="1200" dirty="0"/>
            </a:p>
          </p:txBody>
        </p:sp>
        <p:sp>
          <p:nvSpPr>
            <p:cNvPr id="42" name="Düz Bağlayıcı 41"/>
            <p:cNvSpPr/>
            <p:nvPr/>
          </p:nvSpPr>
          <p:spPr>
            <a:xfrm>
              <a:off x="1211608" y="3587282"/>
              <a:ext cx="170231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43" name="Serbest Form 42"/>
            <p:cNvSpPr/>
            <p:nvPr/>
          </p:nvSpPr>
          <p:spPr>
            <a:xfrm>
              <a:off x="1243526" y="3605106"/>
              <a:ext cx="1670395" cy="356482"/>
            </a:xfrm>
            <a:custGeom>
              <a:avLst/>
              <a:gdLst>
                <a:gd name="connsiteX0" fmla="*/ 0 w 1670395"/>
                <a:gd name="connsiteY0" fmla="*/ 0 h 356482"/>
                <a:gd name="connsiteX1" fmla="*/ 1670395 w 1670395"/>
                <a:gd name="connsiteY1" fmla="*/ 0 h 356482"/>
                <a:gd name="connsiteX2" fmla="*/ 1670395 w 1670395"/>
                <a:gd name="connsiteY2" fmla="*/ 356482 h 356482"/>
                <a:gd name="connsiteX3" fmla="*/ 0 w 1670395"/>
                <a:gd name="connsiteY3" fmla="*/ 356482 h 356482"/>
                <a:gd name="connsiteX4" fmla="*/ 0 w 1670395"/>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395" h="356482">
                  <a:moveTo>
                    <a:pt x="0" y="0"/>
                  </a:moveTo>
                  <a:lnTo>
                    <a:pt x="1670395" y="0"/>
                  </a:lnTo>
                  <a:lnTo>
                    <a:pt x="1670395"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1600 </a:t>
              </a:r>
              <a:r>
                <a:rPr lang="tr-TR" sz="1600" kern="1200" dirty="0" err="1" smtClean="0"/>
                <a:t>rpm</a:t>
              </a:r>
              <a:endParaRPr lang="en-GB" sz="1600" kern="1200" dirty="0"/>
            </a:p>
          </p:txBody>
        </p:sp>
        <p:sp>
          <p:nvSpPr>
            <p:cNvPr id="44" name="Düz Bağlayıcı 43"/>
            <p:cNvSpPr/>
            <p:nvPr/>
          </p:nvSpPr>
          <p:spPr>
            <a:xfrm>
              <a:off x="1211608" y="3961588"/>
              <a:ext cx="170231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45" name="Serbest Form 44"/>
            <p:cNvSpPr/>
            <p:nvPr/>
          </p:nvSpPr>
          <p:spPr>
            <a:xfrm>
              <a:off x="1243526" y="3979412"/>
              <a:ext cx="1670395" cy="356482"/>
            </a:xfrm>
            <a:custGeom>
              <a:avLst/>
              <a:gdLst>
                <a:gd name="connsiteX0" fmla="*/ 0 w 1670395"/>
                <a:gd name="connsiteY0" fmla="*/ 0 h 356482"/>
                <a:gd name="connsiteX1" fmla="*/ 1670395 w 1670395"/>
                <a:gd name="connsiteY1" fmla="*/ 0 h 356482"/>
                <a:gd name="connsiteX2" fmla="*/ 1670395 w 1670395"/>
                <a:gd name="connsiteY2" fmla="*/ 356482 h 356482"/>
                <a:gd name="connsiteX3" fmla="*/ 0 w 1670395"/>
                <a:gd name="connsiteY3" fmla="*/ 356482 h 356482"/>
                <a:gd name="connsiteX4" fmla="*/ 0 w 1670395"/>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395" h="356482">
                  <a:moveTo>
                    <a:pt x="0" y="0"/>
                  </a:moveTo>
                  <a:lnTo>
                    <a:pt x="1670395" y="0"/>
                  </a:lnTo>
                  <a:lnTo>
                    <a:pt x="1670395"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1900 </a:t>
              </a:r>
              <a:r>
                <a:rPr lang="tr-TR" sz="1600" kern="1200" dirty="0" err="1" smtClean="0"/>
                <a:t>rpm</a:t>
              </a:r>
              <a:endParaRPr lang="en-GB" sz="1600" kern="1200" dirty="0"/>
            </a:p>
          </p:txBody>
        </p:sp>
        <p:sp>
          <p:nvSpPr>
            <p:cNvPr id="46" name="Düz Bağlayıcı 45"/>
            <p:cNvSpPr/>
            <p:nvPr/>
          </p:nvSpPr>
          <p:spPr>
            <a:xfrm>
              <a:off x="1211608" y="4335894"/>
              <a:ext cx="170231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47" name="Serbest Form 46"/>
            <p:cNvSpPr/>
            <p:nvPr/>
          </p:nvSpPr>
          <p:spPr>
            <a:xfrm>
              <a:off x="1243526" y="4353718"/>
              <a:ext cx="1670395" cy="356482"/>
            </a:xfrm>
            <a:custGeom>
              <a:avLst/>
              <a:gdLst>
                <a:gd name="connsiteX0" fmla="*/ 0 w 1670395"/>
                <a:gd name="connsiteY0" fmla="*/ 0 h 356482"/>
                <a:gd name="connsiteX1" fmla="*/ 1670395 w 1670395"/>
                <a:gd name="connsiteY1" fmla="*/ 0 h 356482"/>
                <a:gd name="connsiteX2" fmla="*/ 1670395 w 1670395"/>
                <a:gd name="connsiteY2" fmla="*/ 356482 h 356482"/>
                <a:gd name="connsiteX3" fmla="*/ 0 w 1670395"/>
                <a:gd name="connsiteY3" fmla="*/ 356482 h 356482"/>
                <a:gd name="connsiteX4" fmla="*/ 0 w 1670395"/>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395" h="356482">
                  <a:moveTo>
                    <a:pt x="0" y="0"/>
                  </a:moveTo>
                  <a:lnTo>
                    <a:pt x="1670395" y="0"/>
                  </a:lnTo>
                  <a:lnTo>
                    <a:pt x="1670395"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2200 </a:t>
              </a:r>
              <a:r>
                <a:rPr lang="tr-TR" sz="1600" kern="1200" dirty="0" err="1" smtClean="0"/>
                <a:t>rpm</a:t>
              </a:r>
              <a:endParaRPr lang="en-GB" sz="1600" kern="1200" dirty="0"/>
            </a:p>
          </p:txBody>
        </p:sp>
        <p:sp>
          <p:nvSpPr>
            <p:cNvPr id="48" name="Düz Bağlayıcı 47"/>
            <p:cNvSpPr/>
            <p:nvPr/>
          </p:nvSpPr>
          <p:spPr>
            <a:xfrm>
              <a:off x="1211608" y="4710201"/>
              <a:ext cx="170231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49" name="Serbest Form 48"/>
            <p:cNvSpPr/>
            <p:nvPr/>
          </p:nvSpPr>
          <p:spPr>
            <a:xfrm>
              <a:off x="1243526" y="4728025"/>
              <a:ext cx="1670395" cy="356482"/>
            </a:xfrm>
            <a:custGeom>
              <a:avLst/>
              <a:gdLst>
                <a:gd name="connsiteX0" fmla="*/ 0 w 1670395"/>
                <a:gd name="connsiteY0" fmla="*/ 0 h 356482"/>
                <a:gd name="connsiteX1" fmla="*/ 1670395 w 1670395"/>
                <a:gd name="connsiteY1" fmla="*/ 0 h 356482"/>
                <a:gd name="connsiteX2" fmla="*/ 1670395 w 1670395"/>
                <a:gd name="connsiteY2" fmla="*/ 356482 h 356482"/>
                <a:gd name="connsiteX3" fmla="*/ 0 w 1670395"/>
                <a:gd name="connsiteY3" fmla="*/ 356482 h 356482"/>
                <a:gd name="connsiteX4" fmla="*/ 0 w 1670395"/>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395" h="356482">
                  <a:moveTo>
                    <a:pt x="0" y="0"/>
                  </a:moveTo>
                  <a:lnTo>
                    <a:pt x="1670395" y="0"/>
                  </a:lnTo>
                  <a:lnTo>
                    <a:pt x="1670395"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2500 </a:t>
              </a:r>
              <a:r>
                <a:rPr lang="tr-TR" sz="1600" kern="1200" dirty="0" err="1" smtClean="0"/>
                <a:t>rpm</a:t>
              </a:r>
              <a:endParaRPr lang="en-GB" sz="1600" kern="1200" dirty="0"/>
            </a:p>
          </p:txBody>
        </p:sp>
        <p:sp>
          <p:nvSpPr>
            <p:cNvPr id="50" name="Düz Bağlayıcı 49"/>
            <p:cNvSpPr/>
            <p:nvPr/>
          </p:nvSpPr>
          <p:spPr>
            <a:xfrm>
              <a:off x="1211608" y="5084507"/>
              <a:ext cx="170231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1" name="Serbest Form 50"/>
            <p:cNvSpPr/>
            <p:nvPr/>
          </p:nvSpPr>
          <p:spPr>
            <a:xfrm>
              <a:off x="1243526" y="5102331"/>
              <a:ext cx="1670395" cy="356482"/>
            </a:xfrm>
            <a:custGeom>
              <a:avLst/>
              <a:gdLst>
                <a:gd name="connsiteX0" fmla="*/ 0 w 1670395"/>
                <a:gd name="connsiteY0" fmla="*/ 0 h 356482"/>
                <a:gd name="connsiteX1" fmla="*/ 1670395 w 1670395"/>
                <a:gd name="connsiteY1" fmla="*/ 0 h 356482"/>
                <a:gd name="connsiteX2" fmla="*/ 1670395 w 1670395"/>
                <a:gd name="connsiteY2" fmla="*/ 356482 h 356482"/>
                <a:gd name="connsiteX3" fmla="*/ 0 w 1670395"/>
                <a:gd name="connsiteY3" fmla="*/ 356482 h 356482"/>
                <a:gd name="connsiteX4" fmla="*/ 0 w 1670395"/>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395" h="356482">
                  <a:moveTo>
                    <a:pt x="0" y="0"/>
                  </a:moveTo>
                  <a:lnTo>
                    <a:pt x="1670395" y="0"/>
                  </a:lnTo>
                  <a:lnTo>
                    <a:pt x="1670395"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2800 </a:t>
              </a:r>
              <a:r>
                <a:rPr lang="tr-TR" sz="1600" kern="1200" dirty="0" err="1" smtClean="0"/>
                <a:t>rpm</a:t>
              </a:r>
              <a:endParaRPr lang="en-GB" sz="1600" kern="1200" dirty="0"/>
            </a:p>
          </p:txBody>
        </p:sp>
        <p:sp>
          <p:nvSpPr>
            <p:cNvPr id="52" name="Düz Bağlayıcı 51"/>
            <p:cNvSpPr/>
            <p:nvPr/>
          </p:nvSpPr>
          <p:spPr>
            <a:xfrm>
              <a:off x="1211608" y="5458813"/>
              <a:ext cx="170231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grpSp>
        <p:nvGrpSpPr>
          <p:cNvPr id="23" name="Grup 22"/>
          <p:cNvGrpSpPr/>
          <p:nvPr/>
        </p:nvGrpSpPr>
        <p:grpSpPr>
          <a:xfrm>
            <a:off x="3203848" y="3212976"/>
            <a:ext cx="2448272" cy="2263800"/>
            <a:chOff x="3203848" y="3212976"/>
            <a:chExt cx="2448272" cy="2263800"/>
          </a:xfrm>
        </p:grpSpPr>
        <p:sp>
          <p:nvSpPr>
            <p:cNvPr id="24" name="Düz Bağlayıcı 23"/>
            <p:cNvSpPr/>
            <p:nvPr/>
          </p:nvSpPr>
          <p:spPr>
            <a:xfrm>
              <a:off x="3203848" y="3212976"/>
              <a:ext cx="2448272"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Serbest Form 24"/>
            <p:cNvSpPr/>
            <p:nvPr/>
          </p:nvSpPr>
          <p:spPr>
            <a:xfrm>
              <a:off x="3203848" y="3212976"/>
              <a:ext cx="896773" cy="2263800"/>
            </a:xfrm>
            <a:custGeom>
              <a:avLst/>
              <a:gdLst>
                <a:gd name="connsiteX0" fmla="*/ 0 w 896773"/>
                <a:gd name="connsiteY0" fmla="*/ 0 h 2263800"/>
                <a:gd name="connsiteX1" fmla="*/ 896773 w 896773"/>
                <a:gd name="connsiteY1" fmla="*/ 0 h 2263800"/>
                <a:gd name="connsiteX2" fmla="*/ 896773 w 896773"/>
                <a:gd name="connsiteY2" fmla="*/ 2263800 h 2263800"/>
                <a:gd name="connsiteX3" fmla="*/ 0 w 896773"/>
                <a:gd name="connsiteY3" fmla="*/ 2263800 h 2263800"/>
                <a:gd name="connsiteX4" fmla="*/ 0 w 896773"/>
                <a:gd name="connsiteY4" fmla="*/ 0 h 226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73" h="2263800">
                  <a:moveTo>
                    <a:pt x="0" y="0"/>
                  </a:moveTo>
                  <a:lnTo>
                    <a:pt x="896773" y="0"/>
                  </a:lnTo>
                  <a:lnTo>
                    <a:pt x="896773" y="2263800"/>
                  </a:lnTo>
                  <a:lnTo>
                    <a:pt x="0" y="22638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dirty="0" err="1" smtClean="0"/>
                <a:t>Sunflower</a:t>
              </a:r>
              <a:r>
                <a:rPr lang="tr-TR" sz="1400" kern="1200" dirty="0" smtClean="0"/>
                <a:t> </a:t>
              </a:r>
              <a:r>
                <a:rPr lang="tr-TR" sz="1400" kern="1200" dirty="0" err="1" smtClean="0"/>
                <a:t>Biodiesel</a:t>
              </a:r>
              <a:r>
                <a:rPr lang="tr-TR" sz="1400" kern="1200" dirty="0" smtClean="0"/>
                <a:t> </a:t>
              </a:r>
              <a:r>
                <a:rPr lang="tr-TR" sz="1400" kern="1200" dirty="0" err="1" smtClean="0"/>
                <a:t>and</a:t>
              </a:r>
              <a:r>
                <a:rPr lang="tr-TR" sz="1400" kern="1200" dirty="0" smtClean="0"/>
                <a:t> </a:t>
              </a:r>
              <a:r>
                <a:rPr lang="tr-TR" sz="1400" kern="1200" dirty="0" err="1" smtClean="0"/>
                <a:t>its</a:t>
              </a:r>
              <a:r>
                <a:rPr lang="tr-TR" sz="1400" kern="1200" dirty="0" smtClean="0"/>
                <a:t> </a:t>
              </a:r>
              <a:r>
                <a:rPr lang="tr-TR" sz="1400" kern="1200" dirty="0" err="1" smtClean="0"/>
                <a:t>blends</a:t>
              </a:r>
              <a:endParaRPr lang="en-GB" sz="1400" kern="1200" dirty="0"/>
            </a:p>
          </p:txBody>
        </p:sp>
        <p:sp>
          <p:nvSpPr>
            <p:cNvPr id="26" name="Serbest Form 25"/>
            <p:cNvSpPr/>
            <p:nvPr/>
          </p:nvSpPr>
          <p:spPr>
            <a:xfrm>
              <a:off x="4129706" y="3230800"/>
              <a:ext cx="1522124" cy="356482"/>
            </a:xfrm>
            <a:custGeom>
              <a:avLst/>
              <a:gdLst>
                <a:gd name="connsiteX0" fmla="*/ 0 w 1522124"/>
                <a:gd name="connsiteY0" fmla="*/ 0 h 356482"/>
                <a:gd name="connsiteX1" fmla="*/ 1522124 w 1522124"/>
                <a:gd name="connsiteY1" fmla="*/ 0 h 356482"/>
                <a:gd name="connsiteX2" fmla="*/ 1522124 w 1522124"/>
                <a:gd name="connsiteY2" fmla="*/ 356482 h 356482"/>
                <a:gd name="connsiteX3" fmla="*/ 0 w 1522124"/>
                <a:gd name="connsiteY3" fmla="*/ 356482 h 356482"/>
                <a:gd name="connsiteX4" fmla="*/ 0 w 1522124"/>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124" h="356482">
                  <a:moveTo>
                    <a:pt x="0" y="0"/>
                  </a:moveTo>
                  <a:lnTo>
                    <a:pt x="1522124" y="0"/>
                  </a:lnTo>
                  <a:lnTo>
                    <a:pt x="1522124"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1300 </a:t>
              </a:r>
              <a:r>
                <a:rPr lang="tr-TR" sz="1600" kern="1200" dirty="0" err="1" smtClean="0"/>
                <a:t>rpm</a:t>
              </a:r>
              <a:endParaRPr lang="en-GB" sz="1600" kern="1200" dirty="0"/>
            </a:p>
          </p:txBody>
        </p:sp>
        <p:sp>
          <p:nvSpPr>
            <p:cNvPr id="27" name="Düz Bağlayıcı 26"/>
            <p:cNvSpPr/>
            <p:nvPr/>
          </p:nvSpPr>
          <p:spPr>
            <a:xfrm>
              <a:off x="4100621" y="3587282"/>
              <a:ext cx="1551209"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8" name="Serbest Form 27"/>
            <p:cNvSpPr/>
            <p:nvPr/>
          </p:nvSpPr>
          <p:spPr>
            <a:xfrm>
              <a:off x="4129706" y="3605106"/>
              <a:ext cx="1522124" cy="356482"/>
            </a:xfrm>
            <a:custGeom>
              <a:avLst/>
              <a:gdLst>
                <a:gd name="connsiteX0" fmla="*/ 0 w 1522124"/>
                <a:gd name="connsiteY0" fmla="*/ 0 h 356482"/>
                <a:gd name="connsiteX1" fmla="*/ 1522124 w 1522124"/>
                <a:gd name="connsiteY1" fmla="*/ 0 h 356482"/>
                <a:gd name="connsiteX2" fmla="*/ 1522124 w 1522124"/>
                <a:gd name="connsiteY2" fmla="*/ 356482 h 356482"/>
                <a:gd name="connsiteX3" fmla="*/ 0 w 1522124"/>
                <a:gd name="connsiteY3" fmla="*/ 356482 h 356482"/>
                <a:gd name="connsiteX4" fmla="*/ 0 w 1522124"/>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124" h="356482">
                  <a:moveTo>
                    <a:pt x="0" y="0"/>
                  </a:moveTo>
                  <a:lnTo>
                    <a:pt x="1522124" y="0"/>
                  </a:lnTo>
                  <a:lnTo>
                    <a:pt x="1522124"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1600 </a:t>
              </a:r>
              <a:r>
                <a:rPr lang="tr-TR" sz="1600" kern="1200" dirty="0" err="1" smtClean="0"/>
                <a:t>rpm</a:t>
              </a:r>
              <a:endParaRPr lang="en-GB" sz="1600" kern="1200" dirty="0"/>
            </a:p>
          </p:txBody>
        </p:sp>
        <p:sp>
          <p:nvSpPr>
            <p:cNvPr id="29" name="Düz Bağlayıcı 28"/>
            <p:cNvSpPr/>
            <p:nvPr/>
          </p:nvSpPr>
          <p:spPr>
            <a:xfrm>
              <a:off x="4100621" y="3961588"/>
              <a:ext cx="1551209"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30" name="Serbest Form 29"/>
            <p:cNvSpPr/>
            <p:nvPr/>
          </p:nvSpPr>
          <p:spPr>
            <a:xfrm>
              <a:off x="4129706" y="3979412"/>
              <a:ext cx="1522124" cy="356482"/>
            </a:xfrm>
            <a:custGeom>
              <a:avLst/>
              <a:gdLst>
                <a:gd name="connsiteX0" fmla="*/ 0 w 1522124"/>
                <a:gd name="connsiteY0" fmla="*/ 0 h 356482"/>
                <a:gd name="connsiteX1" fmla="*/ 1522124 w 1522124"/>
                <a:gd name="connsiteY1" fmla="*/ 0 h 356482"/>
                <a:gd name="connsiteX2" fmla="*/ 1522124 w 1522124"/>
                <a:gd name="connsiteY2" fmla="*/ 356482 h 356482"/>
                <a:gd name="connsiteX3" fmla="*/ 0 w 1522124"/>
                <a:gd name="connsiteY3" fmla="*/ 356482 h 356482"/>
                <a:gd name="connsiteX4" fmla="*/ 0 w 1522124"/>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124" h="356482">
                  <a:moveTo>
                    <a:pt x="0" y="0"/>
                  </a:moveTo>
                  <a:lnTo>
                    <a:pt x="1522124" y="0"/>
                  </a:lnTo>
                  <a:lnTo>
                    <a:pt x="1522124"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1900 </a:t>
              </a:r>
              <a:r>
                <a:rPr lang="tr-TR" sz="1600" kern="1200" dirty="0" err="1" smtClean="0"/>
                <a:t>rpm</a:t>
              </a:r>
              <a:endParaRPr lang="en-GB" sz="1600" kern="1200" dirty="0"/>
            </a:p>
          </p:txBody>
        </p:sp>
        <p:sp>
          <p:nvSpPr>
            <p:cNvPr id="31" name="Düz Bağlayıcı 30"/>
            <p:cNvSpPr/>
            <p:nvPr/>
          </p:nvSpPr>
          <p:spPr>
            <a:xfrm>
              <a:off x="4100621" y="4335894"/>
              <a:ext cx="1551209"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32" name="Serbest Form 31"/>
            <p:cNvSpPr/>
            <p:nvPr/>
          </p:nvSpPr>
          <p:spPr>
            <a:xfrm>
              <a:off x="4129706" y="4353718"/>
              <a:ext cx="1522124" cy="356482"/>
            </a:xfrm>
            <a:custGeom>
              <a:avLst/>
              <a:gdLst>
                <a:gd name="connsiteX0" fmla="*/ 0 w 1522124"/>
                <a:gd name="connsiteY0" fmla="*/ 0 h 356482"/>
                <a:gd name="connsiteX1" fmla="*/ 1522124 w 1522124"/>
                <a:gd name="connsiteY1" fmla="*/ 0 h 356482"/>
                <a:gd name="connsiteX2" fmla="*/ 1522124 w 1522124"/>
                <a:gd name="connsiteY2" fmla="*/ 356482 h 356482"/>
                <a:gd name="connsiteX3" fmla="*/ 0 w 1522124"/>
                <a:gd name="connsiteY3" fmla="*/ 356482 h 356482"/>
                <a:gd name="connsiteX4" fmla="*/ 0 w 1522124"/>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124" h="356482">
                  <a:moveTo>
                    <a:pt x="0" y="0"/>
                  </a:moveTo>
                  <a:lnTo>
                    <a:pt x="1522124" y="0"/>
                  </a:lnTo>
                  <a:lnTo>
                    <a:pt x="1522124"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2200 </a:t>
              </a:r>
              <a:r>
                <a:rPr lang="tr-TR" sz="1600" kern="1200" dirty="0" err="1" smtClean="0"/>
                <a:t>rpm</a:t>
              </a:r>
              <a:endParaRPr lang="en-GB" sz="1600" kern="1200" dirty="0"/>
            </a:p>
          </p:txBody>
        </p:sp>
        <p:sp>
          <p:nvSpPr>
            <p:cNvPr id="33" name="Düz Bağlayıcı 32"/>
            <p:cNvSpPr/>
            <p:nvPr/>
          </p:nvSpPr>
          <p:spPr>
            <a:xfrm>
              <a:off x="4100621" y="4710201"/>
              <a:ext cx="1551209"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34" name="Serbest Form 33"/>
            <p:cNvSpPr/>
            <p:nvPr/>
          </p:nvSpPr>
          <p:spPr>
            <a:xfrm>
              <a:off x="4129706" y="4728025"/>
              <a:ext cx="1522124" cy="356482"/>
            </a:xfrm>
            <a:custGeom>
              <a:avLst/>
              <a:gdLst>
                <a:gd name="connsiteX0" fmla="*/ 0 w 1522124"/>
                <a:gd name="connsiteY0" fmla="*/ 0 h 356482"/>
                <a:gd name="connsiteX1" fmla="*/ 1522124 w 1522124"/>
                <a:gd name="connsiteY1" fmla="*/ 0 h 356482"/>
                <a:gd name="connsiteX2" fmla="*/ 1522124 w 1522124"/>
                <a:gd name="connsiteY2" fmla="*/ 356482 h 356482"/>
                <a:gd name="connsiteX3" fmla="*/ 0 w 1522124"/>
                <a:gd name="connsiteY3" fmla="*/ 356482 h 356482"/>
                <a:gd name="connsiteX4" fmla="*/ 0 w 1522124"/>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124" h="356482">
                  <a:moveTo>
                    <a:pt x="0" y="0"/>
                  </a:moveTo>
                  <a:lnTo>
                    <a:pt x="1522124" y="0"/>
                  </a:lnTo>
                  <a:lnTo>
                    <a:pt x="1522124"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2500 </a:t>
              </a:r>
              <a:r>
                <a:rPr lang="tr-TR" sz="1600" kern="1200" dirty="0" err="1" smtClean="0"/>
                <a:t>rpm</a:t>
              </a:r>
              <a:endParaRPr lang="en-GB" sz="1600" kern="1200" dirty="0"/>
            </a:p>
          </p:txBody>
        </p:sp>
        <p:sp>
          <p:nvSpPr>
            <p:cNvPr id="35" name="Düz Bağlayıcı 34"/>
            <p:cNvSpPr/>
            <p:nvPr/>
          </p:nvSpPr>
          <p:spPr>
            <a:xfrm>
              <a:off x="4100621" y="5084507"/>
              <a:ext cx="1551209"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36" name="Serbest Form 35"/>
            <p:cNvSpPr/>
            <p:nvPr/>
          </p:nvSpPr>
          <p:spPr>
            <a:xfrm>
              <a:off x="4129706" y="5102331"/>
              <a:ext cx="1522124" cy="356482"/>
            </a:xfrm>
            <a:custGeom>
              <a:avLst/>
              <a:gdLst>
                <a:gd name="connsiteX0" fmla="*/ 0 w 1522124"/>
                <a:gd name="connsiteY0" fmla="*/ 0 h 356482"/>
                <a:gd name="connsiteX1" fmla="*/ 1522124 w 1522124"/>
                <a:gd name="connsiteY1" fmla="*/ 0 h 356482"/>
                <a:gd name="connsiteX2" fmla="*/ 1522124 w 1522124"/>
                <a:gd name="connsiteY2" fmla="*/ 356482 h 356482"/>
                <a:gd name="connsiteX3" fmla="*/ 0 w 1522124"/>
                <a:gd name="connsiteY3" fmla="*/ 356482 h 356482"/>
                <a:gd name="connsiteX4" fmla="*/ 0 w 1522124"/>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124" h="356482">
                  <a:moveTo>
                    <a:pt x="0" y="0"/>
                  </a:moveTo>
                  <a:lnTo>
                    <a:pt x="1522124" y="0"/>
                  </a:lnTo>
                  <a:lnTo>
                    <a:pt x="1522124"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2800 </a:t>
              </a:r>
              <a:r>
                <a:rPr lang="tr-TR" sz="1600" kern="1200" dirty="0" err="1" smtClean="0"/>
                <a:t>rpm</a:t>
              </a:r>
              <a:endParaRPr lang="en-GB" sz="1600" kern="1200" dirty="0"/>
            </a:p>
          </p:txBody>
        </p:sp>
        <p:sp>
          <p:nvSpPr>
            <p:cNvPr id="37" name="Düz Bağlayıcı 36"/>
            <p:cNvSpPr/>
            <p:nvPr/>
          </p:nvSpPr>
          <p:spPr>
            <a:xfrm>
              <a:off x="4100621" y="5458813"/>
              <a:ext cx="1551209"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grpSp>
        <p:nvGrpSpPr>
          <p:cNvPr id="8" name="Grup 7"/>
          <p:cNvGrpSpPr/>
          <p:nvPr/>
        </p:nvGrpSpPr>
        <p:grpSpPr>
          <a:xfrm>
            <a:off x="5796136" y="3212976"/>
            <a:ext cx="2448272" cy="2263800"/>
            <a:chOff x="5796136" y="3212976"/>
            <a:chExt cx="2448272" cy="2263800"/>
          </a:xfrm>
        </p:grpSpPr>
        <p:sp>
          <p:nvSpPr>
            <p:cNvPr id="9" name="Düz Bağlayıcı 8"/>
            <p:cNvSpPr/>
            <p:nvPr/>
          </p:nvSpPr>
          <p:spPr>
            <a:xfrm>
              <a:off x="5796136" y="3212976"/>
              <a:ext cx="2448272"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Serbest Form 9"/>
            <p:cNvSpPr/>
            <p:nvPr/>
          </p:nvSpPr>
          <p:spPr>
            <a:xfrm>
              <a:off x="5796136" y="3212976"/>
              <a:ext cx="808963" cy="2263800"/>
            </a:xfrm>
            <a:custGeom>
              <a:avLst/>
              <a:gdLst>
                <a:gd name="connsiteX0" fmla="*/ 0 w 808963"/>
                <a:gd name="connsiteY0" fmla="*/ 0 h 2263800"/>
                <a:gd name="connsiteX1" fmla="*/ 808963 w 808963"/>
                <a:gd name="connsiteY1" fmla="*/ 0 h 2263800"/>
                <a:gd name="connsiteX2" fmla="*/ 808963 w 808963"/>
                <a:gd name="connsiteY2" fmla="*/ 2263800 h 2263800"/>
                <a:gd name="connsiteX3" fmla="*/ 0 w 808963"/>
                <a:gd name="connsiteY3" fmla="*/ 2263800 h 2263800"/>
                <a:gd name="connsiteX4" fmla="*/ 0 w 808963"/>
                <a:gd name="connsiteY4" fmla="*/ 0 h 226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963" h="2263800">
                  <a:moveTo>
                    <a:pt x="0" y="0"/>
                  </a:moveTo>
                  <a:lnTo>
                    <a:pt x="808963" y="0"/>
                  </a:lnTo>
                  <a:lnTo>
                    <a:pt x="808963" y="2263800"/>
                  </a:lnTo>
                  <a:lnTo>
                    <a:pt x="0" y="22638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dirty="0" err="1" smtClean="0"/>
                <a:t>Canola</a:t>
              </a:r>
              <a:r>
                <a:rPr lang="tr-TR" sz="1400" kern="1200" dirty="0" smtClean="0"/>
                <a:t> </a:t>
              </a:r>
              <a:r>
                <a:rPr lang="tr-TR" sz="1400" kern="1200" dirty="0" err="1" smtClean="0"/>
                <a:t>Biodiesel</a:t>
              </a:r>
              <a:r>
                <a:rPr lang="tr-TR" sz="1400" kern="1200" dirty="0" smtClean="0"/>
                <a:t> </a:t>
              </a:r>
              <a:r>
                <a:rPr lang="tr-TR" sz="1400" kern="1200" dirty="0" err="1" smtClean="0"/>
                <a:t>and</a:t>
              </a:r>
              <a:r>
                <a:rPr lang="tr-TR" sz="1400" kern="1200" dirty="0" smtClean="0"/>
                <a:t> </a:t>
              </a:r>
              <a:r>
                <a:rPr lang="tr-TR" sz="1400" kern="1200" dirty="0" err="1" smtClean="0"/>
                <a:t>its</a:t>
              </a:r>
              <a:r>
                <a:rPr lang="tr-TR" sz="1400" kern="1200" dirty="0" smtClean="0"/>
                <a:t> </a:t>
              </a:r>
              <a:r>
                <a:rPr lang="tr-TR" sz="1400" kern="1200" dirty="0" err="1" smtClean="0"/>
                <a:t>blends</a:t>
              </a:r>
              <a:endParaRPr lang="en-GB" sz="1400" kern="1200" dirty="0"/>
            </a:p>
          </p:txBody>
        </p:sp>
        <p:sp>
          <p:nvSpPr>
            <p:cNvPr id="11" name="Serbest Form 10"/>
            <p:cNvSpPr/>
            <p:nvPr/>
          </p:nvSpPr>
          <p:spPr>
            <a:xfrm>
              <a:off x="6635833" y="3230800"/>
              <a:ext cx="1608459" cy="356482"/>
            </a:xfrm>
            <a:custGeom>
              <a:avLst/>
              <a:gdLst>
                <a:gd name="connsiteX0" fmla="*/ 0 w 1608459"/>
                <a:gd name="connsiteY0" fmla="*/ 0 h 356482"/>
                <a:gd name="connsiteX1" fmla="*/ 1608459 w 1608459"/>
                <a:gd name="connsiteY1" fmla="*/ 0 h 356482"/>
                <a:gd name="connsiteX2" fmla="*/ 1608459 w 1608459"/>
                <a:gd name="connsiteY2" fmla="*/ 356482 h 356482"/>
                <a:gd name="connsiteX3" fmla="*/ 0 w 1608459"/>
                <a:gd name="connsiteY3" fmla="*/ 356482 h 356482"/>
                <a:gd name="connsiteX4" fmla="*/ 0 w 1608459"/>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459" h="356482">
                  <a:moveTo>
                    <a:pt x="0" y="0"/>
                  </a:moveTo>
                  <a:lnTo>
                    <a:pt x="1608459" y="0"/>
                  </a:lnTo>
                  <a:lnTo>
                    <a:pt x="1608459"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1300 </a:t>
              </a:r>
              <a:r>
                <a:rPr lang="tr-TR" sz="1600" kern="1200" dirty="0" err="1" smtClean="0"/>
                <a:t>rpm</a:t>
              </a:r>
              <a:endParaRPr lang="en-GB" sz="1600" kern="1200" dirty="0"/>
            </a:p>
          </p:txBody>
        </p:sp>
        <p:sp>
          <p:nvSpPr>
            <p:cNvPr id="12" name="Düz Bağlayıcı 11"/>
            <p:cNvSpPr/>
            <p:nvPr/>
          </p:nvSpPr>
          <p:spPr>
            <a:xfrm>
              <a:off x="6605099" y="3587282"/>
              <a:ext cx="163919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3" name="Serbest Form 12"/>
            <p:cNvSpPr/>
            <p:nvPr/>
          </p:nvSpPr>
          <p:spPr>
            <a:xfrm>
              <a:off x="6635833" y="3605106"/>
              <a:ext cx="1608459" cy="356482"/>
            </a:xfrm>
            <a:custGeom>
              <a:avLst/>
              <a:gdLst>
                <a:gd name="connsiteX0" fmla="*/ 0 w 1608459"/>
                <a:gd name="connsiteY0" fmla="*/ 0 h 356482"/>
                <a:gd name="connsiteX1" fmla="*/ 1608459 w 1608459"/>
                <a:gd name="connsiteY1" fmla="*/ 0 h 356482"/>
                <a:gd name="connsiteX2" fmla="*/ 1608459 w 1608459"/>
                <a:gd name="connsiteY2" fmla="*/ 356482 h 356482"/>
                <a:gd name="connsiteX3" fmla="*/ 0 w 1608459"/>
                <a:gd name="connsiteY3" fmla="*/ 356482 h 356482"/>
                <a:gd name="connsiteX4" fmla="*/ 0 w 1608459"/>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459" h="356482">
                  <a:moveTo>
                    <a:pt x="0" y="0"/>
                  </a:moveTo>
                  <a:lnTo>
                    <a:pt x="1608459" y="0"/>
                  </a:lnTo>
                  <a:lnTo>
                    <a:pt x="1608459"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1600 </a:t>
              </a:r>
              <a:r>
                <a:rPr lang="tr-TR" sz="1600" kern="1200" dirty="0" err="1" smtClean="0"/>
                <a:t>rpm</a:t>
              </a:r>
              <a:endParaRPr lang="en-GB" sz="1600" kern="1200" dirty="0"/>
            </a:p>
          </p:txBody>
        </p:sp>
        <p:sp>
          <p:nvSpPr>
            <p:cNvPr id="14" name="Düz Bağlayıcı 13"/>
            <p:cNvSpPr/>
            <p:nvPr/>
          </p:nvSpPr>
          <p:spPr>
            <a:xfrm>
              <a:off x="6605099" y="3961588"/>
              <a:ext cx="163919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5" name="Serbest Form 14"/>
            <p:cNvSpPr/>
            <p:nvPr/>
          </p:nvSpPr>
          <p:spPr>
            <a:xfrm>
              <a:off x="6635833" y="3979412"/>
              <a:ext cx="1608459" cy="356482"/>
            </a:xfrm>
            <a:custGeom>
              <a:avLst/>
              <a:gdLst>
                <a:gd name="connsiteX0" fmla="*/ 0 w 1608459"/>
                <a:gd name="connsiteY0" fmla="*/ 0 h 356482"/>
                <a:gd name="connsiteX1" fmla="*/ 1608459 w 1608459"/>
                <a:gd name="connsiteY1" fmla="*/ 0 h 356482"/>
                <a:gd name="connsiteX2" fmla="*/ 1608459 w 1608459"/>
                <a:gd name="connsiteY2" fmla="*/ 356482 h 356482"/>
                <a:gd name="connsiteX3" fmla="*/ 0 w 1608459"/>
                <a:gd name="connsiteY3" fmla="*/ 356482 h 356482"/>
                <a:gd name="connsiteX4" fmla="*/ 0 w 1608459"/>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459" h="356482">
                  <a:moveTo>
                    <a:pt x="0" y="0"/>
                  </a:moveTo>
                  <a:lnTo>
                    <a:pt x="1608459" y="0"/>
                  </a:lnTo>
                  <a:lnTo>
                    <a:pt x="1608459"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1900 </a:t>
              </a:r>
              <a:r>
                <a:rPr lang="tr-TR" sz="1600" kern="1200" dirty="0" err="1" smtClean="0"/>
                <a:t>rpm</a:t>
              </a:r>
              <a:endParaRPr lang="en-GB" sz="1600" kern="1200" dirty="0"/>
            </a:p>
          </p:txBody>
        </p:sp>
        <p:sp>
          <p:nvSpPr>
            <p:cNvPr id="16" name="Düz Bağlayıcı 15"/>
            <p:cNvSpPr/>
            <p:nvPr/>
          </p:nvSpPr>
          <p:spPr>
            <a:xfrm>
              <a:off x="6605099" y="4335894"/>
              <a:ext cx="163919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7" name="Serbest Form 16"/>
            <p:cNvSpPr/>
            <p:nvPr/>
          </p:nvSpPr>
          <p:spPr>
            <a:xfrm>
              <a:off x="6635833" y="4353718"/>
              <a:ext cx="1608459" cy="356482"/>
            </a:xfrm>
            <a:custGeom>
              <a:avLst/>
              <a:gdLst>
                <a:gd name="connsiteX0" fmla="*/ 0 w 1608459"/>
                <a:gd name="connsiteY0" fmla="*/ 0 h 356482"/>
                <a:gd name="connsiteX1" fmla="*/ 1608459 w 1608459"/>
                <a:gd name="connsiteY1" fmla="*/ 0 h 356482"/>
                <a:gd name="connsiteX2" fmla="*/ 1608459 w 1608459"/>
                <a:gd name="connsiteY2" fmla="*/ 356482 h 356482"/>
                <a:gd name="connsiteX3" fmla="*/ 0 w 1608459"/>
                <a:gd name="connsiteY3" fmla="*/ 356482 h 356482"/>
                <a:gd name="connsiteX4" fmla="*/ 0 w 1608459"/>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459" h="356482">
                  <a:moveTo>
                    <a:pt x="0" y="0"/>
                  </a:moveTo>
                  <a:lnTo>
                    <a:pt x="1608459" y="0"/>
                  </a:lnTo>
                  <a:lnTo>
                    <a:pt x="1608459"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2200 </a:t>
              </a:r>
              <a:r>
                <a:rPr lang="tr-TR" sz="1600" kern="1200" dirty="0" err="1" smtClean="0"/>
                <a:t>rpm</a:t>
              </a:r>
              <a:endParaRPr lang="en-GB" sz="1600" kern="1200" dirty="0"/>
            </a:p>
          </p:txBody>
        </p:sp>
        <p:sp>
          <p:nvSpPr>
            <p:cNvPr id="18" name="Düz Bağlayıcı 17"/>
            <p:cNvSpPr/>
            <p:nvPr/>
          </p:nvSpPr>
          <p:spPr>
            <a:xfrm>
              <a:off x="6605099" y="4710201"/>
              <a:ext cx="163919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9" name="Serbest Form 18"/>
            <p:cNvSpPr/>
            <p:nvPr/>
          </p:nvSpPr>
          <p:spPr>
            <a:xfrm>
              <a:off x="6635833" y="4728025"/>
              <a:ext cx="1608459" cy="356482"/>
            </a:xfrm>
            <a:custGeom>
              <a:avLst/>
              <a:gdLst>
                <a:gd name="connsiteX0" fmla="*/ 0 w 1608459"/>
                <a:gd name="connsiteY0" fmla="*/ 0 h 356482"/>
                <a:gd name="connsiteX1" fmla="*/ 1608459 w 1608459"/>
                <a:gd name="connsiteY1" fmla="*/ 0 h 356482"/>
                <a:gd name="connsiteX2" fmla="*/ 1608459 w 1608459"/>
                <a:gd name="connsiteY2" fmla="*/ 356482 h 356482"/>
                <a:gd name="connsiteX3" fmla="*/ 0 w 1608459"/>
                <a:gd name="connsiteY3" fmla="*/ 356482 h 356482"/>
                <a:gd name="connsiteX4" fmla="*/ 0 w 1608459"/>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459" h="356482">
                  <a:moveTo>
                    <a:pt x="0" y="0"/>
                  </a:moveTo>
                  <a:lnTo>
                    <a:pt x="1608459" y="0"/>
                  </a:lnTo>
                  <a:lnTo>
                    <a:pt x="1608459"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2500 </a:t>
              </a:r>
              <a:r>
                <a:rPr lang="tr-TR" sz="1600" kern="1200" dirty="0" err="1" smtClean="0"/>
                <a:t>rpm</a:t>
              </a:r>
              <a:endParaRPr lang="en-GB" sz="1600" kern="1200" dirty="0"/>
            </a:p>
          </p:txBody>
        </p:sp>
        <p:sp>
          <p:nvSpPr>
            <p:cNvPr id="20" name="Düz Bağlayıcı 19"/>
            <p:cNvSpPr/>
            <p:nvPr/>
          </p:nvSpPr>
          <p:spPr>
            <a:xfrm>
              <a:off x="6605099" y="5084507"/>
              <a:ext cx="163919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1" name="Serbest Form 20"/>
            <p:cNvSpPr/>
            <p:nvPr/>
          </p:nvSpPr>
          <p:spPr>
            <a:xfrm>
              <a:off x="6635833" y="5102331"/>
              <a:ext cx="1608459" cy="356482"/>
            </a:xfrm>
            <a:custGeom>
              <a:avLst/>
              <a:gdLst>
                <a:gd name="connsiteX0" fmla="*/ 0 w 1608459"/>
                <a:gd name="connsiteY0" fmla="*/ 0 h 356482"/>
                <a:gd name="connsiteX1" fmla="*/ 1608459 w 1608459"/>
                <a:gd name="connsiteY1" fmla="*/ 0 h 356482"/>
                <a:gd name="connsiteX2" fmla="*/ 1608459 w 1608459"/>
                <a:gd name="connsiteY2" fmla="*/ 356482 h 356482"/>
                <a:gd name="connsiteX3" fmla="*/ 0 w 1608459"/>
                <a:gd name="connsiteY3" fmla="*/ 356482 h 356482"/>
                <a:gd name="connsiteX4" fmla="*/ 0 w 1608459"/>
                <a:gd name="connsiteY4" fmla="*/ 0 h 356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459" h="356482">
                  <a:moveTo>
                    <a:pt x="0" y="0"/>
                  </a:moveTo>
                  <a:lnTo>
                    <a:pt x="1608459" y="0"/>
                  </a:lnTo>
                  <a:lnTo>
                    <a:pt x="1608459" y="356482"/>
                  </a:lnTo>
                  <a:lnTo>
                    <a:pt x="0" y="3564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2800 </a:t>
              </a:r>
              <a:r>
                <a:rPr lang="tr-TR" sz="1600" kern="1200" dirty="0" err="1" smtClean="0"/>
                <a:t>rpm</a:t>
              </a:r>
              <a:endParaRPr lang="en-GB" sz="1600" kern="1200" dirty="0"/>
            </a:p>
          </p:txBody>
        </p:sp>
        <p:sp>
          <p:nvSpPr>
            <p:cNvPr id="22" name="Düz Bağlayıcı 21"/>
            <p:cNvSpPr/>
            <p:nvPr/>
          </p:nvSpPr>
          <p:spPr>
            <a:xfrm>
              <a:off x="6605099" y="5458813"/>
              <a:ext cx="1639194"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sp>
        <p:nvSpPr>
          <p:cNvPr id="7" name="Slayt Numarası Yer Tutucusu 6"/>
          <p:cNvSpPr>
            <a:spLocks noGrp="1"/>
          </p:cNvSpPr>
          <p:nvPr>
            <p:ph type="sldNum" sz="quarter" idx="12"/>
          </p:nvPr>
        </p:nvSpPr>
        <p:spPr/>
        <p:txBody>
          <a:bodyPr/>
          <a:lstStyle/>
          <a:p>
            <a:fld id="{75FA89C3-734B-474A-B648-2001D0A533D9}" type="slidenum">
              <a:rPr lang="tr-TR" smtClean="0"/>
              <a:t>7</a:t>
            </a:fld>
            <a:endParaRPr lang="tr-TR"/>
          </a:p>
        </p:txBody>
      </p:sp>
    </p:spTree>
    <p:extLst>
      <p:ext uri="{BB962C8B-B14F-4D97-AF65-F5344CB8AC3E}">
        <p14:creationId xmlns:p14="http://schemas.microsoft.com/office/powerpoint/2010/main" val="81324426"/>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Yukarı Bükülü Ok 15"/>
          <p:cNvSpPr/>
          <p:nvPr/>
        </p:nvSpPr>
        <p:spPr>
          <a:xfrm rot="5400000">
            <a:off x="2303748" y="1160748"/>
            <a:ext cx="648072" cy="2448272"/>
          </a:xfrm>
          <a:prstGeom prst="bentUp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accent1">
                <a:shade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Times New Roman" panose="02020603050405020304" pitchFamily="18" charset="0"/>
              <a:cs typeface="Times New Roman" panose="02020603050405020304" pitchFamily="18" charset="0"/>
            </a:endParaRPr>
          </a:p>
        </p:txBody>
      </p:sp>
      <p:sp>
        <p:nvSpPr>
          <p:cNvPr id="17" name="Yukarı Bükülü Ok 16"/>
          <p:cNvSpPr/>
          <p:nvPr/>
        </p:nvSpPr>
        <p:spPr>
          <a:xfrm rot="16200000" flipH="1">
            <a:off x="5067987" y="1116676"/>
            <a:ext cx="648073" cy="2536417"/>
          </a:xfrm>
          <a:prstGeom prst="bentUp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accent1">
                <a:shade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Times New Roman" panose="02020603050405020304" pitchFamily="18" charset="0"/>
              <a:cs typeface="Times New Roman" panose="02020603050405020304" pitchFamily="18" charset="0"/>
            </a:endParaRPr>
          </a:p>
        </p:txBody>
      </p:sp>
      <p:sp>
        <p:nvSpPr>
          <p:cNvPr id="15" name="Aşağı Ok 14"/>
          <p:cNvSpPr/>
          <p:nvPr/>
        </p:nvSpPr>
        <p:spPr>
          <a:xfrm>
            <a:off x="3730960" y="1484783"/>
            <a:ext cx="512688" cy="5256585"/>
          </a:xfrm>
          <a:prstGeom prst="downArrow">
            <a:avLst>
              <a:gd name="adj1" fmla="val 50000"/>
              <a:gd name="adj2" fmla="val 201369"/>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accent1">
                <a:shade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Times New Roman" panose="02020603050405020304" pitchFamily="18" charset="0"/>
              <a:cs typeface="Times New Roman" panose="02020603050405020304" pitchFamily="18" charset="0"/>
            </a:endParaRPr>
          </a:p>
        </p:txBody>
      </p:sp>
      <p:sp>
        <p:nvSpPr>
          <p:cNvPr id="2" name="Başlık 1"/>
          <p:cNvSpPr>
            <a:spLocks noGrp="1"/>
          </p:cNvSpPr>
          <p:nvPr>
            <p:ph type="title"/>
          </p:nvPr>
        </p:nvSpPr>
        <p:spPr/>
        <p:txBody>
          <a:bodyPr/>
          <a:lstStyle/>
          <a:p>
            <a:r>
              <a:rPr lang="tr-TR" sz="3200" b="1" i="1" dirty="0" err="1">
                <a:latin typeface="Times New Roman" panose="02020603050405020304" pitchFamily="18" charset="0"/>
                <a:cs typeface="Times New Roman" panose="02020603050405020304" pitchFamily="18" charset="0"/>
              </a:rPr>
              <a:t>Preparation</a:t>
            </a:r>
            <a:r>
              <a:rPr lang="tr-TR" sz="3200" b="1" dirty="0">
                <a:latin typeface="Times New Roman" panose="02020603050405020304" pitchFamily="18" charset="0"/>
                <a:cs typeface="Times New Roman" panose="02020603050405020304" pitchFamily="18" charset="0"/>
              </a:rPr>
              <a:t> </a:t>
            </a:r>
            <a:r>
              <a:rPr lang="tr-TR" sz="3200" b="1" i="1" dirty="0">
                <a:latin typeface="Times New Roman" panose="02020603050405020304" pitchFamily="18" charset="0"/>
                <a:cs typeface="Times New Roman" panose="02020603050405020304" pitchFamily="18" charset="0"/>
              </a:rPr>
              <a:t>of Test </a:t>
            </a:r>
            <a:r>
              <a:rPr lang="tr-TR" sz="3200" b="1" i="1" dirty="0" err="1">
                <a:latin typeface="Times New Roman" panose="02020603050405020304" pitchFamily="18" charset="0"/>
                <a:cs typeface="Times New Roman" panose="02020603050405020304" pitchFamily="18" charset="0"/>
              </a:rPr>
              <a:t>Fuels</a:t>
            </a:r>
            <a:endParaRPr lang="tr-TR" sz="3200" b="1" i="1" dirty="0">
              <a:latin typeface="Times New Roman" panose="02020603050405020304" pitchFamily="18" charset="0"/>
              <a:cs typeface="Times New Roman" panose="02020603050405020304" pitchFamily="18" charset="0"/>
            </a:endParaRPr>
          </a:p>
        </p:txBody>
      </p:sp>
      <p:sp>
        <p:nvSpPr>
          <p:cNvPr id="4" name="Yuvarlatılmış Dikdörtgen 3"/>
          <p:cNvSpPr/>
          <p:nvPr/>
        </p:nvSpPr>
        <p:spPr>
          <a:xfrm>
            <a:off x="3186708" y="1196752"/>
            <a:ext cx="1584176" cy="100811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err="1" smtClean="0">
                <a:latin typeface="Times New Roman" panose="02020603050405020304" pitchFamily="18" charset="0"/>
                <a:cs typeface="Times New Roman" panose="02020603050405020304" pitchFamily="18" charset="0"/>
              </a:rPr>
              <a:t>Sunflower</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Canola</a:t>
            </a:r>
            <a:r>
              <a:rPr lang="tr-TR" dirty="0" smtClean="0">
                <a:latin typeface="Times New Roman" panose="02020603050405020304" pitchFamily="18" charset="0"/>
                <a:cs typeface="Times New Roman" panose="02020603050405020304" pitchFamily="18" charset="0"/>
              </a:rPr>
              <a:t> </a:t>
            </a:r>
          </a:p>
          <a:p>
            <a:pPr algn="ctr"/>
            <a:r>
              <a:rPr lang="tr-TR" dirty="0" err="1" smtClean="0">
                <a:latin typeface="Times New Roman" panose="02020603050405020304" pitchFamily="18" charset="0"/>
                <a:cs typeface="Times New Roman" panose="02020603050405020304" pitchFamily="18" charset="0"/>
              </a:rPr>
              <a:t>Oil</a:t>
            </a:r>
            <a:endParaRPr lang="tr-TR" dirty="0">
              <a:latin typeface="Times New Roman" panose="02020603050405020304" pitchFamily="18" charset="0"/>
              <a:cs typeface="Times New Roman" panose="02020603050405020304" pitchFamily="18" charset="0"/>
            </a:endParaRPr>
          </a:p>
        </p:txBody>
      </p:sp>
      <p:sp>
        <p:nvSpPr>
          <p:cNvPr id="5" name="Yuvarlatılmış Dikdörtgen 4"/>
          <p:cNvSpPr/>
          <p:nvPr/>
        </p:nvSpPr>
        <p:spPr>
          <a:xfrm>
            <a:off x="734418" y="1196752"/>
            <a:ext cx="1584176" cy="100811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err="1" smtClean="0">
                <a:latin typeface="Times New Roman" panose="02020603050405020304" pitchFamily="18" charset="0"/>
                <a:cs typeface="Times New Roman" panose="02020603050405020304" pitchFamily="18" charset="0"/>
              </a:rPr>
              <a:t>Methanol</a:t>
            </a:r>
            <a:endParaRPr lang="tr-TR" dirty="0" smtClean="0">
              <a:latin typeface="Times New Roman" panose="02020603050405020304" pitchFamily="18" charset="0"/>
              <a:cs typeface="Times New Roman" panose="02020603050405020304" pitchFamily="18" charset="0"/>
            </a:endParaRPr>
          </a:p>
          <a:p>
            <a:pPr algn="ctr"/>
            <a:r>
              <a:rPr lang="tr-TR" dirty="0" smtClean="0">
                <a:latin typeface="Times New Roman" panose="02020603050405020304" pitchFamily="18" charset="0"/>
                <a:cs typeface="Times New Roman" panose="02020603050405020304" pitchFamily="18" charset="0"/>
              </a:rPr>
              <a:t>(</a:t>
            </a:r>
            <a:r>
              <a:rPr lang="tr-TR" dirty="0" smtClean="0"/>
              <a:t>R</a:t>
            </a:r>
            <a:r>
              <a:rPr lang="en-GB" dirty="0" err="1" smtClean="0"/>
              <a:t>eactant</a:t>
            </a:r>
            <a:r>
              <a:rPr lang="en-GB" dirty="0" smtClean="0"/>
              <a:t> </a:t>
            </a:r>
            <a:r>
              <a:rPr lang="tr-TR" dirty="0" smtClean="0"/>
              <a:t>)</a:t>
            </a:r>
            <a:endParaRPr lang="tr-TR" dirty="0">
              <a:latin typeface="Times New Roman" panose="02020603050405020304" pitchFamily="18" charset="0"/>
              <a:cs typeface="Times New Roman" panose="02020603050405020304" pitchFamily="18" charset="0"/>
            </a:endParaRPr>
          </a:p>
        </p:txBody>
      </p:sp>
      <p:sp>
        <p:nvSpPr>
          <p:cNvPr id="6" name="Yuvarlatılmış Dikdörtgen 5"/>
          <p:cNvSpPr/>
          <p:nvPr/>
        </p:nvSpPr>
        <p:spPr>
          <a:xfrm>
            <a:off x="5742508" y="1196752"/>
            <a:ext cx="1584176" cy="100811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a:t>S</a:t>
            </a:r>
            <a:r>
              <a:rPr lang="en-GB" dirty="0" smtClean="0"/>
              <a:t>odium </a:t>
            </a:r>
            <a:r>
              <a:rPr lang="tr-TR" dirty="0"/>
              <a:t>H</a:t>
            </a:r>
            <a:r>
              <a:rPr lang="en-GB" dirty="0" err="1" smtClean="0"/>
              <a:t>ydroxide</a:t>
            </a:r>
            <a:r>
              <a:rPr lang="en-GB" dirty="0" smtClean="0"/>
              <a:t> </a:t>
            </a:r>
            <a:r>
              <a:rPr lang="tr-TR" dirty="0" smtClean="0"/>
              <a:t>(</a:t>
            </a:r>
            <a:r>
              <a:rPr lang="tr-TR" dirty="0" err="1" smtClean="0">
                <a:latin typeface="Times New Roman" panose="02020603050405020304" pitchFamily="18" charset="0"/>
                <a:cs typeface="Times New Roman" panose="02020603050405020304" pitchFamily="18" charset="0"/>
              </a:rPr>
              <a:t>Catalyst</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
        <p:nvSpPr>
          <p:cNvPr id="7" name="Dikdörtgen 6"/>
          <p:cNvSpPr/>
          <p:nvPr/>
        </p:nvSpPr>
        <p:spPr>
          <a:xfrm>
            <a:off x="2934680" y="2924944"/>
            <a:ext cx="2088232"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err="1" smtClean="0">
                <a:latin typeface="Times New Roman" panose="02020603050405020304" pitchFamily="18" charset="0"/>
                <a:cs typeface="Times New Roman" panose="02020603050405020304" pitchFamily="18" charset="0"/>
              </a:rPr>
              <a:t>Transesterification</a:t>
            </a:r>
            <a:endParaRPr lang="tr-TR" dirty="0">
              <a:latin typeface="Times New Roman" panose="02020603050405020304" pitchFamily="18" charset="0"/>
              <a:cs typeface="Times New Roman" panose="02020603050405020304" pitchFamily="18" charset="0"/>
            </a:endParaRPr>
          </a:p>
        </p:txBody>
      </p:sp>
      <p:sp>
        <p:nvSpPr>
          <p:cNvPr id="8" name="Dikdörtgen 7"/>
          <p:cNvSpPr/>
          <p:nvPr/>
        </p:nvSpPr>
        <p:spPr>
          <a:xfrm>
            <a:off x="3195216" y="4005064"/>
            <a:ext cx="1584176"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err="1">
                <a:latin typeface="Times New Roman" panose="02020603050405020304" pitchFamily="18" charset="0"/>
                <a:cs typeface="Times New Roman" panose="02020603050405020304" pitchFamily="18" charset="0"/>
              </a:rPr>
              <a:t>W</a:t>
            </a:r>
            <a:r>
              <a:rPr lang="tr-TR" dirty="0" err="1" smtClean="0">
                <a:latin typeface="Times New Roman" panose="02020603050405020304" pitchFamily="18" charset="0"/>
                <a:cs typeface="Times New Roman" panose="02020603050405020304" pitchFamily="18" charset="0"/>
              </a:rPr>
              <a:t>ashing</a:t>
            </a:r>
            <a:endParaRPr lang="tr-TR" dirty="0">
              <a:latin typeface="Times New Roman" panose="02020603050405020304" pitchFamily="18" charset="0"/>
              <a:cs typeface="Times New Roman" panose="02020603050405020304" pitchFamily="18" charset="0"/>
            </a:endParaRPr>
          </a:p>
        </p:txBody>
      </p:sp>
      <p:sp>
        <p:nvSpPr>
          <p:cNvPr id="9" name="Dikdörtgen 8"/>
          <p:cNvSpPr/>
          <p:nvPr/>
        </p:nvSpPr>
        <p:spPr>
          <a:xfrm>
            <a:off x="3186708" y="4934781"/>
            <a:ext cx="1584176"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err="1" smtClean="0">
                <a:latin typeface="Times New Roman" panose="02020603050405020304" pitchFamily="18" charset="0"/>
                <a:cs typeface="Times New Roman" panose="02020603050405020304" pitchFamily="18" charset="0"/>
              </a:rPr>
              <a:t>Drying</a:t>
            </a:r>
            <a:endParaRPr lang="tr-TR" dirty="0">
              <a:latin typeface="Times New Roman" panose="02020603050405020304" pitchFamily="18" charset="0"/>
              <a:cs typeface="Times New Roman" panose="02020603050405020304" pitchFamily="18" charset="0"/>
            </a:endParaRPr>
          </a:p>
        </p:txBody>
      </p:sp>
      <p:sp>
        <p:nvSpPr>
          <p:cNvPr id="10" name="Yuvarlatılmış Dikdörtgen 9"/>
          <p:cNvSpPr/>
          <p:nvPr/>
        </p:nvSpPr>
        <p:spPr>
          <a:xfrm>
            <a:off x="3184735" y="5805264"/>
            <a:ext cx="1584176" cy="72008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err="1" smtClean="0">
                <a:solidFill>
                  <a:schemeClr val="tx1"/>
                </a:solidFill>
                <a:latin typeface="Times New Roman" panose="02020603050405020304" pitchFamily="18" charset="0"/>
                <a:cs typeface="Times New Roman" panose="02020603050405020304" pitchFamily="18" charset="0"/>
              </a:rPr>
              <a:t>Biodiesel</a:t>
            </a:r>
            <a:endParaRPr lang="tr-TR" dirty="0">
              <a:solidFill>
                <a:schemeClr val="tx1"/>
              </a:solidFill>
              <a:latin typeface="Times New Roman" panose="02020603050405020304" pitchFamily="18" charset="0"/>
              <a:cs typeface="Times New Roman" panose="02020603050405020304" pitchFamily="18" charset="0"/>
            </a:endParaRPr>
          </a:p>
        </p:txBody>
      </p:sp>
      <p:sp>
        <p:nvSpPr>
          <p:cNvPr id="11" name="Yuvarlatılmış Dikdörtgen 10"/>
          <p:cNvSpPr/>
          <p:nvPr/>
        </p:nvSpPr>
        <p:spPr>
          <a:xfrm>
            <a:off x="6804248" y="2888940"/>
            <a:ext cx="1584176" cy="72008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err="1" smtClean="0">
                <a:solidFill>
                  <a:schemeClr val="tx1"/>
                </a:solidFill>
                <a:latin typeface="Times New Roman" panose="02020603050405020304" pitchFamily="18" charset="0"/>
                <a:cs typeface="Times New Roman" panose="02020603050405020304" pitchFamily="18" charset="0"/>
              </a:rPr>
              <a:t>Glycerin</a:t>
            </a:r>
            <a:endParaRPr lang="tr-TR" dirty="0">
              <a:solidFill>
                <a:schemeClr val="tx1"/>
              </a:solidFill>
              <a:latin typeface="Times New Roman" panose="02020603050405020304" pitchFamily="18" charset="0"/>
              <a:cs typeface="Times New Roman" panose="02020603050405020304" pitchFamily="18" charset="0"/>
            </a:endParaRPr>
          </a:p>
        </p:txBody>
      </p:sp>
      <p:sp>
        <p:nvSpPr>
          <p:cNvPr id="12" name="Metin kutusu 11"/>
          <p:cNvSpPr txBox="1"/>
          <p:nvPr/>
        </p:nvSpPr>
        <p:spPr>
          <a:xfrm>
            <a:off x="562968" y="4797152"/>
            <a:ext cx="1927076" cy="923330"/>
          </a:xfrm>
          <a:prstGeom prst="rect">
            <a:avLst/>
          </a:prstGeom>
          <a:noFill/>
        </p:spPr>
        <p:txBody>
          <a:bodyPr wrap="square" rtlCol="0">
            <a:spAutoFit/>
          </a:bodyPr>
          <a:lstStyle/>
          <a:p>
            <a:r>
              <a:rPr lang="tr-TR" i="1" dirty="0" err="1">
                <a:latin typeface="Times New Roman" panose="02020603050405020304" pitchFamily="18" charset="0"/>
                <a:cs typeface="Times New Roman" panose="02020603050405020304" pitchFamily="18" charset="0"/>
              </a:rPr>
              <a:t>Preparation</a:t>
            </a:r>
            <a:r>
              <a:rPr lang="tr-TR" i="1" dirty="0">
                <a:latin typeface="Times New Roman" panose="02020603050405020304" pitchFamily="18" charset="0"/>
                <a:cs typeface="Times New Roman" panose="02020603050405020304" pitchFamily="18" charset="0"/>
              </a:rPr>
              <a:t> of </a:t>
            </a:r>
            <a:r>
              <a:rPr lang="tr-TR" i="1" dirty="0" err="1" smtClean="0">
                <a:latin typeface="Times New Roman" panose="02020603050405020304" pitchFamily="18" charset="0"/>
                <a:cs typeface="Times New Roman" panose="02020603050405020304" pitchFamily="18" charset="0"/>
              </a:rPr>
              <a:t>Biodiesels</a:t>
            </a:r>
            <a:endParaRPr lang="tr-TR" i="1" dirty="0">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p:txBody>
      </p:sp>
      <p:sp>
        <p:nvSpPr>
          <p:cNvPr id="18" name="Sağ Ok 17"/>
          <p:cNvSpPr/>
          <p:nvPr/>
        </p:nvSpPr>
        <p:spPr>
          <a:xfrm>
            <a:off x="5148062" y="3055458"/>
            <a:ext cx="1584177" cy="387043"/>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solidFill>
              <a:schemeClr val="accent1">
                <a:shade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Times New Roman" panose="02020603050405020304" pitchFamily="18" charset="0"/>
              <a:cs typeface="Times New Roman" panose="02020603050405020304" pitchFamily="18" charset="0"/>
            </a:endParaRPr>
          </a:p>
        </p:txBody>
      </p:sp>
      <p:sp>
        <p:nvSpPr>
          <p:cNvPr id="3" name="Slayt Numarası Yer Tutucusu 2"/>
          <p:cNvSpPr>
            <a:spLocks noGrp="1"/>
          </p:cNvSpPr>
          <p:nvPr>
            <p:ph type="sldNum" sz="quarter" idx="12"/>
          </p:nvPr>
        </p:nvSpPr>
        <p:spPr/>
        <p:txBody>
          <a:bodyPr/>
          <a:lstStyle/>
          <a:p>
            <a:fld id="{75FA89C3-734B-474A-B648-2001D0A533D9}" type="slidenum">
              <a:rPr lang="tr-TR" smtClean="0"/>
              <a:t>8</a:t>
            </a:fld>
            <a:endParaRPr lang="tr-TR"/>
          </a:p>
        </p:txBody>
      </p:sp>
    </p:spTree>
    <p:extLst>
      <p:ext uri="{BB962C8B-B14F-4D97-AF65-F5344CB8AC3E}">
        <p14:creationId xmlns:p14="http://schemas.microsoft.com/office/powerpoint/2010/main" val="152887824"/>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GB" sz="3200" b="1" i="1" dirty="0">
                <a:latin typeface="Times New Roman" panose="02020603050405020304" pitchFamily="18" charset="0"/>
                <a:cs typeface="Times New Roman" panose="02020603050405020304" pitchFamily="18" charset="0"/>
              </a:rPr>
              <a:t>Preparation of Test </a:t>
            </a:r>
            <a:r>
              <a:rPr lang="en-GB" sz="3200" b="1" i="1" dirty="0" smtClean="0">
                <a:latin typeface="Times New Roman" panose="02020603050405020304" pitchFamily="18" charset="0"/>
                <a:cs typeface="Times New Roman" panose="02020603050405020304" pitchFamily="18" charset="0"/>
              </a:rPr>
              <a:t>Fuels</a:t>
            </a:r>
            <a:endParaRPr lang="tr-TR" sz="3200" b="1" dirty="0">
              <a:latin typeface="Times New Roman" panose="02020603050405020304" pitchFamily="18" charset="0"/>
              <a:cs typeface="Times New Roman" panose="02020603050405020304" pitchFamily="18" charset="0"/>
            </a:endParaRPr>
          </a:p>
        </p:txBody>
      </p:sp>
      <p:graphicFrame>
        <p:nvGraphicFramePr>
          <p:cNvPr id="5" name="Tablo 4"/>
          <p:cNvGraphicFramePr>
            <a:graphicFrameLocks noGrp="1"/>
          </p:cNvGraphicFramePr>
          <p:nvPr>
            <p:extLst>
              <p:ext uri="{D42A27DB-BD31-4B8C-83A1-F6EECF244321}">
                <p14:modId xmlns:p14="http://schemas.microsoft.com/office/powerpoint/2010/main" val="91532918"/>
              </p:ext>
            </p:extLst>
          </p:nvPr>
        </p:nvGraphicFramePr>
        <p:xfrm>
          <a:off x="323528" y="1700808"/>
          <a:ext cx="8028384" cy="4673600"/>
        </p:xfrm>
        <a:graphic>
          <a:graphicData uri="http://schemas.openxmlformats.org/drawingml/2006/table">
            <a:tbl>
              <a:tblPr firstRow="1" bandRow="1">
                <a:tableStyleId>{5C22544A-7EE6-4342-B048-85BDC9FD1C3A}</a:tableStyleId>
              </a:tblPr>
              <a:tblGrid>
                <a:gridCol w="1872208"/>
                <a:gridCol w="2736304"/>
                <a:gridCol w="2016224"/>
                <a:gridCol w="1403648"/>
              </a:tblGrid>
              <a:tr h="370840">
                <a:tc gridSpan="4">
                  <a:txBody>
                    <a:bodyPr/>
                    <a:lstStyle/>
                    <a:p>
                      <a:pPr algn="ctr"/>
                      <a:r>
                        <a:rPr lang="tr-TR" sz="1600" noProof="0" dirty="0" smtClean="0">
                          <a:latin typeface="Times New Roman" panose="02020603050405020304" pitchFamily="18" charset="0"/>
                          <a:cs typeface="Times New Roman" panose="02020603050405020304" pitchFamily="18" charset="0"/>
                        </a:rPr>
                        <a:t>TEST FUELS</a:t>
                      </a:r>
                      <a:endParaRPr lang="en-GB" sz="1600" noProof="0" dirty="0">
                        <a:latin typeface="Times New Roman" panose="02020603050405020304" pitchFamily="18" charset="0"/>
                        <a:cs typeface="Times New Roman" panose="02020603050405020304" pitchFamily="18" charset="0"/>
                      </a:endParaRPr>
                    </a:p>
                  </a:txBody>
                  <a:tcPr anchor="ct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smtClean="0">
                        <a:latin typeface="Times New Roman" panose="02020603050405020304" pitchFamily="18" charset="0"/>
                        <a:cs typeface="Times New Roman" panose="02020603050405020304" pitchFamily="18" charset="0"/>
                      </a:endParaRPr>
                    </a:p>
                  </a:txBody>
                  <a:tcPr/>
                </a:tc>
              </a:tr>
              <a:tr h="370840">
                <a:tc>
                  <a:txBody>
                    <a:bodyPr/>
                    <a:lstStyle/>
                    <a:p>
                      <a:pPr algn="ctr"/>
                      <a:r>
                        <a:rPr lang="en-GB" sz="1600" b="1" noProof="0" dirty="0" smtClean="0">
                          <a:latin typeface="Times New Roman" panose="02020603050405020304" pitchFamily="18" charset="0"/>
                          <a:cs typeface="Times New Roman" panose="02020603050405020304" pitchFamily="18" charset="0"/>
                        </a:rPr>
                        <a:t>Fuel </a:t>
                      </a:r>
                      <a:r>
                        <a:rPr lang="tr-TR" sz="1600" b="1" noProof="0" dirty="0" smtClean="0">
                          <a:latin typeface="Times New Roman" panose="02020603050405020304" pitchFamily="18" charset="0"/>
                          <a:cs typeface="Times New Roman" panose="02020603050405020304" pitchFamily="18" charset="0"/>
                        </a:rPr>
                        <a:t>Name</a:t>
                      </a:r>
                      <a:endParaRPr lang="en-GB" sz="1600" b="1" noProof="0" dirty="0">
                        <a:latin typeface="Times New Roman" panose="02020603050405020304" pitchFamily="18" charset="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noProof="0" dirty="0" smtClean="0">
                          <a:latin typeface="Times New Roman" panose="02020603050405020304" pitchFamily="18" charset="0"/>
                          <a:cs typeface="Times New Roman" panose="02020603050405020304" pitchFamily="18" charset="0"/>
                        </a:rPr>
                        <a:t>Ratio </a:t>
                      </a:r>
                      <a:r>
                        <a:rPr lang="tr-TR" sz="1600" b="1" noProof="0" dirty="0" smtClean="0">
                          <a:latin typeface="Times New Roman" panose="02020603050405020304" pitchFamily="18" charset="0"/>
                          <a:cs typeface="Times New Roman" panose="02020603050405020304" pitchFamily="18" charset="0"/>
                        </a:rPr>
                        <a:t>of L</a:t>
                      </a:r>
                      <a:r>
                        <a:rPr lang="en-GB" sz="1600" b="1" noProof="0" dirty="0" smtClean="0">
                          <a:latin typeface="Times New Roman" panose="02020603050405020304" pitchFamily="18" charset="0"/>
                          <a:cs typeface="Times New Roman" panose="02020603050405020304" pitchFamily="18" charset="0"/>
                        </a:rPr>
                        <a:t>ow </a:t>
                      </a:r>
                      <a:r>
                        <a:rPr lang="tr-TR" sz="1600" b="1" noProof="0" dirty="0" smtClean="0">
                          <a:latin typeface="Times New Roman" panose="02020603050405020304" pitchFamily="18" charset="0"/>
                          <a:cs typeface="Times New Roman" panose="02020603050405020304" pitchFamily="18" charset="0"/>
                        </a:rPr>
                        <a:t>S</a:t>
                      </a:r>
                      <a:r>
                        <a:rPr lang="en-GB" sz="1600" b="1" noProof="0" dirty="0" err="1" smtClean="0">
                          <a:latin typeface="Times New Roman" panose="02020603050405020304" pitchFamily="18" charset="0"/>
                          <a:cs typeface="Times New Roman" panose="02020603050405020304" pitchFamily="18" charset="0"/>
                        </a:rPr>
                        <a:t>ulphur</a:t>
                      </a:r>
                      <a:r>
                        <a:rPr lang="en-GB" sz="1600" b="1" noProof="0" dirty="0" smtClean="0">
                          <a:latin typeface="Times New Roman" panose="02020603050405020304" pitchFamily="18" charset="0"/>
                          <a:cs typeface="Times New Roman" panose="02020603050405020304" pitchFamily="18" charset="0"/>
                        </a:rPr>
                        <a:t> </a:t>
                      </a:r>
                      <a:r>
                        <a:rPr lang="tr-TR" sz="1600" b="1" noProof="0" dirty="0" smtClean="0">
                          <a:latin typeface="Times New Roman" panose="02020603050405020304" pitchFamily="18" charset="0"/>
                          <a:cs typeface="Times New Roman" panose="02020603050405020304" pitchFamily="18" charset="0"/>
                        </a:rPr>
                        <a:t>D</a:t>
                      </a:r>
                      <a:r>
                        <a:rPr lang="en-GB" sz="1600" b="1" noProof="0" dirty="0" err="1" smtClean="0">
                          <a:latin typeface="Times New Roman" panose="02020603050405020304" pitchFamily="18" charset="0"/>
                          <a:cs typeface="Times New Roman" panose="02020603050405020304" pitchFamily="18" charset="0"/>
                        </a:rPr>
                        <a:t>iesel</a:t>
                      </a:r>
                      <a:endParaRPr lang="tr-TR" sz="1600" b="1" noProof="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600" b="1" noProof="0" dirty="0" smtClean="0">
                          <a:latin typeface="Times New Roman" panose="02020603050405020304" pitchFamily="18" charset="0"/>
                          <a:cs typeface="Times New Roman" panose="02020603050405020304" pitchFamily="18" charset="0"/>
                        </a:rPr>
                        <a:t>(% by volume)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noProof="0" dirty="0" smtClean="0">
                          <a:latin typeface="Times New Roman" panose="02020603050405020304" pitchFamily="18" charset="0"/>
                          <a:cs typeface="Times New Roman" panose="02020603050405020304" pitchFamily="18" charset="0"/>
                        </a:rPr>
                        <a:t>Ratio </a:t>
                      </a:r>
                      <a:r>
                        <a:rPr lang="tr-TR" sz="1600" b="1" noProof="0" dirty="0" smtClean="0">
                          <a:latin typeface="Times New Roman" panose="02020603050405020304" pitchFamily="18" charset="0"/>
                          <a:cs typeface="Times New Roman" panose="02020603050405020304" pitchFamily="18" charset="0"/>
                        </a:rPr>
                        <a:t>of </a:t>
                      </a:r>
                      <a:r>
                        <a:rPr lang="tr-TR" sz="1600" b="1" noProof="0" dirty="0" err="1" smtClean="0">
                          <a:latin typeface="Times New Roman" panose="02020603050405020304" pitchFamily="18" charset="0"/>
                          <a:cs typeface="Times New Roman" panose="02020603050405020304" pitchFamily="18" charset="0"/>
                        </a:rPr>
                        <a:t>Bio</a:t>
                      </a:r>
                      <a:r>
                        <a:rPr lang="en-GB" sz="1600" b="1" noProof="0" dirty="0" smtClean="0">
                          <a:latin typeface="Times New Roman" panose="02020603050405020304" pitchFamily="18" charset="0"/>
                          <a:cs typeface="Times New Roman" panose="02020603050405020304" pitchFamily="18" charset="0"/>
                        </a:rPr>
                        <a:t>diesel</a:t>
                      </a:r>
                      <a:r>
                        <a:rPr lang="en-GB" sz="1600" b="1" baseline="0" noProof="0" dirty="0" smtClean="0">
                          <a:latin typeface="Times New Roman" panose="02020603050405020304" pitchFamily="18" charset="0"/>
                          <a:cs typeface="Times New Roman" panose="02020603050405020304" pitchFamily="18" charset="0"/>
                        </a:rPr>
                        <a:t> </a:t>
                      </a:r>
                      <a:endParaRPr lang="tr-TR" sz="1600" b="1" baseline="0" noProof="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600" b="1" noProof="0" dirty="0" smtClean="0">
                          <a:latin typeface="Times New Roman" panose="02020603050405020304" pitchFamily="18" charset="0"/>
                          <a:cs typeface="Times New Roman" panose="02020603050405020304" pitchFamily="18" charset="0"/>
                        </a:rPr>
                        <a:t>(% by volume)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noProof="0" dirty="0" smtClean="0">
                          <a:latin typeface="Times New Roman" panose="02020603050405020304" pitchFamily="18" charset="0"/>
                          <a:cs typeface="Times New Roman" panose="02020603050405020304" pitchFamily="18" charset="0"/>
                        </a:rPr>
                        <a:t>Abbreviation</a:t>
                      </a:r>
                    </a:p>
                    <a:p>
                      <a:pPr marL="0" marR="0" indent="0" algn="ctr" defTabSz="914400" rtl="0" eaLnBrk="1" fontAlgn="auto" latinLnBrk="0" hangingPunct="1">
                        <a:lnSpc>
                          <a:spcPct val="100000"/>
                        </a:lnSpc>
                        <a:spcBef>
                          <a:spcPts val="0"/>
                        </a:spcBef>
                        <a:spcAft>
                          <a:spcPts val="0"/>
                        </a:spcAft>
                        <a:buClrTx/>
                        <a:buSzTx/>
                        <a:buFontTx/>
                        <a:buNone/>
                        <a:tabLst/>
                        <a:defRPr/>
                      </a:pPr>
                      <a:endParaRPr lang="en-GB" sz="1600" b="1" noProof="0" dirty="0" smtClean="0">
                        <a:latin typeface="Times New Roman" panose="02020603050405020304" pitchFamily="18" charset="0"/>
                        <a:cs typeface="Times New Roman" panose="02020603050405020304" pitchFamily="18" charset="0"/>
                      </a:endParaRPr>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noProof="0" dirty="0" smtClean="0">
                          <a:latin typeface="Times New Roman" panose="02020603050405020304" pitchFamily="18" charset="0"/>
                          <a:cs typeface="Times New Roman" panose="02020603050405020304" pitchFamily="18" charset="0"/>
                        </a:rPr>
                        <a:t>Low Sulphur Diesel </a:t>
                      </a:r>
                    </a:p>
                  </a:txBody>
                  <a:tcPr anchor="ctr"/>
                </a:tc>
                <a:tc>
                  <a:txBody>
                    <a:bodyPr/>
                    <a:lstStyle/>
                    <a:p>
                      <a:pPr algn="ctr"/>
                      <a:r>
                        <a:rPr lang="en-GB" sz="1600" noProof="0" dirty="0" smtClean="0">
                          <a:latin typeface="Times New Roman" panose="02020603050405020304" pitchFamily="18" charset="0"/>
                          <a:cs typeface="Times New Roman" panose="02020603050405020304" pitchFamily="18" charset="0"/>
                        </a:rPr>
                        <a:t>100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en-GB" sz="1600" noProof="0" dirty="0" smtClean="0">
                          <a:latin typeface="Times New Roman" panose="02020603050405020304" pitchFamily="18" charset="0"/>
                          <a:cs typeface="Times New Roman" panose="02020603050405020304" pitchFamily="18" charset="0"/>
                        </a:rPr>
                        <a:t>D</a:t>
                      </a:r>
                      <a:endParaRPr lang="en-GB" sz="1600" noProof="0" dirty="0">
                        <a:latin typeface="Times New Roman" panose="02020603050405020304" pitchFamily="18" charset="0"/>
                        <a:cs typeface="Times New Roman" panose="02020603050405020304" pitchFamily="18" charset="0"/>
                      </a:endParaRPr>
                    </a:p>
                  </a:txBody>
                  <a:tcPr anchor="ctr"/>
                </a:tc>
              </a:tr>
              <a:tr h="128016">
                <a:tc row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noProof="0" dirty="0" smtClean="0">
                          <a:latin typeface="Times New Roman" panose="02020603050405020304" pitchFamily="18" charset="0"/>
                          <a:cs typeface="Times New Roman" panose="02020603050405020304" pitchFamily="18" charset="0"/>
                        </a:rPr>
                        <a:t>Sunflower </a:t>
                      </a:r>
                      <a:r>
                        <a:rPr lang="tr-TR" sz="1600" noProof="0" dirty="0" smtClean="0">
                          <a:latin typeface="Times New Roman" panose="02020603050405020304" pitchFamily="18" charset="0"/>
                          <a:cs typeface="Times New Roman" panose="02020603050405020304" pitchFamily="18" charset="0"/>
                        </a:rPr>
                        <a:t>B</a:t>
                      </a:r>
                      <a:r>
                        <a:rPr lang="en-GB" sz="1600" noProof="0" dirty="0" err="1" smtClean="0">
                          <a:latin typeface="Times New Roman" panose="02020603050405020304" pitchFamily="18" charset="0"/>
                          <a:cs typeface="Times New Roman" panose="02020603050405020304" pitchFamily="18" charset="0"/>
                        </a:rPr>
                        <a:t>iodiesel</a:t>
                      </a:r>
                      <a:r>
                        <a:rPr lang="en-GB" sz="1600" noProof="0" dirty="0" smtClean="0">
                          <a:latin typeface="Times New Roman" panose="02020603050405020304" pitchFamily="18" charset="0"/>
                          <a:cs typeface="Times New Roman" panose="02020603050405020304" pitchFamily="18" charset="0"/>
                        </a:rPr>
                        <a:t> </a:t>
                      </a: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8</a:t>
                      </a:r>
                      <a:r>
                        <a:rPr lang="en-GB" sz="1600" noProof="0" dirty="0" smtClean="0">
                          <a:latin typeface="Times New Roman" panose="02020603050405020304" pitchFamily="18" charset="0"/>
                          <a:cs typeface="Times New Roman" panose="02020603050405020304" pitchFamily="18" charset="0"/>
                        </a:rPr>
                        <a:t>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20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en-GB" sz="1600" noProof="0" dirty="0" smtClean="0">
                          <a:latin typeface="Times New Roman" panose="02020603050405020304" pitchFamily="18" charset="0"/>
                          <a:cs typeface="Times New Roman" panose="02020603050405020304" pitchFamily="18" charset="0"/>
                        </a:rPr>
                        <a:t>S20</a:t>
                      </a:r>
                      <a:endParaRPr lang="en-GB" sz="1600" noProof="0" dirty="0">
                        <a:latin typeface="Times New Roman" panose="02020603050405020304" pitchFamily="18" charset="0"/>
                        <a:cs typeface="Times New Roman" panose="02020603050405020304" pitchFamily="18" charset="0"/>
                      </a:endParaRPr>
                    </a:p>
                  </a:txBody>
                  <a:tcPr anchor="ctr"/>
                </a:tc>
              </a:tr>
              <a:tr h="237744">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60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40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S40</a:t>
                      </a:r>
                      <a:endParaRPr lang="en-GB" sz="1600" noProof="0" dirty="0">
                        <a:latin typeface="Times New Roman" panose="02020603050405020304" pitchFamily="18" charset="0"/>
                        <a:cs typeface="Times New Roman" panose="02020603050405020304" pitchFamily="18" charset="0"/>
                      </a:endParaRPr>
                    </a:p>
                  </a:txBody>
                  <a:tcPr anchor="ctr"/>
                </a:tc>
              </a:tr>
              <a:tr h="128016">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40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60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S60</a:t>
                      </a:r>
                      <a:endParaRPr lang="en-GB" sz="1600" noProof="0" dirty="0">
                        <a:latin typeface="Times New Roman" panose="02020603050405020304" pitchFamily="18" charset="0"/>
                        <a:cs typeface="Times New Roman" panose="02020603050405020304" pitchFamily="18" charset="0"/>
                      </a:endParaRPr>
                    </a:p>
                  </a:txBody>
                  <a:tcPr anchor="ctr"/>
                </a:tc>
              </a:tr>
              <a:tr h="128016">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2</a:t>
                      </a:r>
                      <a:r>
                        <a:rPr lang="en-GB" sz="1600" noProof="0" dirty="0" smtClean="0">
                          <a:latin typeface="Times New Roman" panose="02020603050405020304" pitchFamily="18" charset="0"/>
                          <a:cs typeface="Times New Roman" panose="02020603050405020304" pitchFamily="18" charset="0"/>
                        </a:rPr>
                        <a:t>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80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S80</a:t>
                      </a:r>
                      <a:endParaRPr lang="en-GB" sz="1600" noProof="0" dirty="0">
                        <a:latin typeface="Times New Roman" panose="02020603050405020304" pitchFamily="18" charset="0"/>
                        <a:cs typeface="Times New Roman" panose="02020603050405020304" pitchFamily="18" charset="0"/>
                      </a:endParaRPr>
                    </a:p>
                  </a:txBody>
                  <a:tcPr anchor="ctr"/>
                </a:tc>
              </a:tr>
              <a:tr h="128016">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100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S100</a:t>
                      </a:r>
                      <a:endParaRPr lang="en-GB" sz="1600" noProof="0" dirty="0">
                        <a:latin typeface="Times New Roman" panose="02020603050405020304" pitchFamily="18" charset="0"/>
                        <a:cs typeface="Times New Roman" panose="02020603050405020304" pitchFamily="18" charset="0"/>
                      </a:endParaRPr>
                    </a:p>
                  </a:txBody>
                  <a:tcPr anchor="ctr"/>
                </a:tc>
              </a:tr>
              <a:tr h="0">
                <a:tc row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noProof="0" dirty="0" smtClean="0">
                          <a:latin typeface="Times New Roman" panose="02020603050405020304" pitchFamily="18" charset="0"/>
                          <a:cs typeface="Times New Roman" panose="02020603050405020304" pitchFamily="18" charset="0"/>
                        </a:rPr>
                        <a:t>Canola </a:t>
                      </a:r>
                      <a:r>
                        <a:rPr lang="tr-TR" sz="1600" noProof="0" dirty="0" smtClean="0">
                          <a:latin typeface="Times New Roman" panose="02020603050405020304" pitchFamily="18" charset="0"/>
                          <a:cs typeface="Times New Roman" panose="02020603050405020304" pitchFamily="18" charset="0"/>
                        </a:rPr>
                        <a:t>B</a:t>
                      </a:r>
                      <a:r>
                        <a:rPr lang="en-GB" sz="1600" noProof="0" dirty="0" err="1" smtClean="0">
                          <a:latin typeface="Times New Roman" panose="02020603050405020304" pitchFamily="18" charset="0"/>
                          <a:cs typeface="Times New Roman" panose="02020603050405020304" pitchFamily="18" charset="0"/>
                        </a:rPr>
                        <a:t>iodiesel</a:t>
                      </a:r>
                      <a:endParaRPr lang="en-GB" sz="1600" noProof="0" dirty="0" smtClean="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8</a:t>
                      </a:r>
                      <a:r>
                        <a:rPr lang="en-GB" sz="1600" noProof="0" dirty="0" smtClean="0">
                          <a:latin typeface="Times New Roman" panose="02020603050405020304" pitchFamily="18" charset="0"/>
                          <a:cs typeface="Times New Roman" panose="02020603050405020304" pitchFamily="18" charset="0"/>
                        </a:rPr>
                        <a:t>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20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C</a:t>
                      </a:r>
                      <a:r>
                        <a:rPr lang="en-GB" sz="1600" noProof="0" dirty="0" smtClean="0">
                          <a:latin typeface="Times New Roman" panose="02020603050405020304" pitchFamily="18" charset="0"/>
                          <a:cs typeface="Times New Roman" panose="02020603050405020304" pitchFamily="18" charset="0"/>
                        </a:rPr>
                        <a:t>20</a:t>
                      </a:r>
                      <a:endParaRPr lang="en-GB" sz="1600" noProof="0" dirty="0">
                        <a:latin typeface="Times New Roman" panose="02020603050405020304" pitchFamily="18" charset="0"/>
                        <a:cs typeface="Times New Roman" panose="02020603050405020304" pitchFamily="18" charset="0"/>
                      </a:endParaRPr>
                    </a:p>
                  </a:txBody>
                  <a:tcPr anchor="ctr"/>
                </a:tc>
              </a:tr>
              <a:tr h="291592">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60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40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C40</a:t>
                      </a:r>
                      <a:endParaRPr lang="en-GB" sz="1600" noProof="0" dirty="0">
                        <a:latin typeface="Times New Roman" panose="02020603050405020304" pitchFamily="18" charset="0"/>
                        <a:cs typeface="Times New Roman" panose="02020603050405020304" pitchFamily="18" charset="0"/>
                      </a:endParaRPr>
                    </a:p>
                  </a:txBody>
                  <a:tcPr anchor="ctr"/>
                </a:tc>
              </a:tr>
              <a:tr h="217424">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40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60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C60</a:t>
                      </a:r>
                      <a:endParaRPr lang="en-GB" sz="1600" noProof="0" dirty="0">
                        <a:latin typeface="Times New Roman" panose="02020603050405020304" pitchFamily="18" charset="0"/>
                        <a:cs typeface="Times New Roman" panose="02020603050405020304" pitchFamily="18" charset="0"/>
                      </a:endParaRPr>
                    </a:p>
                  </a:txBody>
                  <a:tcPr anchor="ctr"/>
                </a:tc>
              </a:tr>
              <a:tr h="143256">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2</a:t>
                      </a:r>
                      <a:r>
                        <a:rPr lang="en-GB" sz="1600" noProof="0" dirty="0" smtClean="0">
                          <a:latin typeface="Times New Roman" panose="02020603050405020304" pitchFamily="18" charset="0"/>
                          <a:cs typeface="Times New Roman" panose="02020603050405020304" pitchFamily="18" charset="0"/>
                        </a:rPr>
                        <a:t>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80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C80</a:t>
                      </a:r>
                      <a:endParaRPr lang="en-GB" sz="1600" noProof="0" dirty="0">
                        <a:latin typeface="Times New Roman" panose="02020603050405020304" pitchFamily="18" charset="0"/>
                        <a:cs typeface="Times New Roman" panose="02020603050405020304" pitchFamily="18" charset="0"/>
                      </a:endParaRPr>
                    </a:p>
                  </a:txBody>
                  <a:tcPr anchor="ctr"/>
                </a:tc>
              </a:tr>
              <a:tr h="0">
                <a:tc vMerge="1">
                  <a:txBody>
                    <a:bodyPr/>
                    <a:lstStyle/>
                    <a:p>
                      <a:endParaRPr lang="en-GB"/>
                    </a:p>
                  </a:txBody>
                  <a:tcPr/>
                </a:tc>
                <a:tc>
                  <a:txBody>
                    <a:bodyPr/>
                    <a:lstStyle/>
                    <a:p>
                      <a:pPr algn="ctr"/>
                      <a:r>
                        <a:rPr lang="tr-TR" sz="1600" noProof="0" dirty="0" smtClean="0">
                          <a:latin typeface="Times New Roman" panose="02020603050405020304" pitchFamily="18" charset="0"/>
                          <a:cs typeface="Times New Roman" panose="02020603050405020304" pitchFamily="18" charset="0"/>
                        </a:rPr>
                        <a:t>-</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100</a:t>
                      </a:r>
                      <a:endParaRPr lang="en-GB" sz="1600" noProof="0" dirty="0">
                        <a:latin typeface="Times New Roman" panose="02020603050405020304" pitchFamily="18" charset="0"/>
                        <a:cs typeface="Times New Roman" panose="02020603050405020304" pitchFamily="18" charset="0"/>
                      </a:endParaRPr>
                    </a:p>
                  </a:txBody>
                  <a:tcPr anchor="ctr"/>
                </a:tc>
                <a:tc>
                  <a:txBody>
                    <a:bodyPr/>
                    <a:lstStyle/>
                    <a:p>
                      <a:pPr algn="ctr"/>
                      <a:r>
                        <a:rPr lang="tr-TR" sz="1600" noProof="0" dirty="0" smtClean="0">
                          <a:latin typeface="Times New Roman" panose="02020603050405020304" pitchFamily="18" charset="0"/>
                          <a:cs typeface="Times New Roman" panose="02020603050405020304" pitchFamily="18" charset="0"/>
                        </a:rPr>
                        <a:t>C100</a:t>
                      </a:r>
                      <a:endParaRPr lang="en-GB" sz="1600" noProof="0" dirty="0">
                        <a:latin typeface="Times New Roman" panose="02020603050405020304" pitchFamily="18" charset="0"/>
                        <a:cs typeface="Times New Roman" panose="02020603050405020304" pitchFamily="18" charset="0"/>
                      </a:endParaRPr>
                    </a:p>
                  </a:txBody>
                  <a:tcPr anchor="ctr"/>
                </a:tc>
              </a:tr>
            </a:tbl>
          </a:graphicData>
        </a:graphic>
      </p:graphicFrame>
      <p:sp>
        <p:nvSpPr>
          <p:cNvPr id="3" name="Slayt Numarası Yer Tutucusu 2"/>
          <p:cNvSpPr>
            <a:spLocks noGrp="1"/>
          </p:cNvSpPr>
          <p:nvPr>
            <p:ph type="sldNum" sz="quarter" idx="12"/>
          </p:nvPr>
        </p:nvSpPr>
        <p:spPr/>
        <p:txBody>
          <a:bodyPr/>
          <a:lstStyle/>
          <a:p>
            <a:fld id="{75FA89C3-734B-474A-B648-2001D0A533D9}" type="slidenum">
              <a:rPr lang="tr-TR" smtClean="0"/>
              <a:t>9</a:t>
            </a:fld>
            <a:endParaRPr lang="tr-TR"/>
          </a:p>
        </p:txBody>
      </p:sp>
    </p:spTree>
    <p:extLst>
      <p:ext uri="{BB962C8B-B14F-4D97-AF65-F5344CB8AC3E}">
        <p14:creationId xmlns:p14="http://schemas.microsoft.com/office/powerpoint/2010/main" val="833718316"/>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GB" sz="3200" b="1" i="1" dirty="0">
                <a:latin typeface="Times New Roman" panose="02020603050405020304" pitchFamily="18" charset="0"/>
                <a:cs typeface="Times New Roman" panose="02020603050405020304" pitchFamily="18" charset="0"/>
              </a:rPr>
              <a:t>Determination of Test Fuel </a:t>
            </a:r>
            <a:r>
              <a:rPr lang="en-GB" sz="3200" b="1" i="1" dirty="0" smtClean="0">
                <a:latin typeface="Times New Roman" panose="02020603050405020304" pitchFamily="18" charset="0"/>
                <a:cs typeface="Times New Roman" panose="02020603050405020304" pitchFamily="18" charset="0"/>
              </a:rPr>
              <a:t>Properties</a:t>
            </a:r>
            <a:endParaRPr lang="tr-TR" sz="3200" b="1" dirty="0">
              <a:latin typeface="Times New Roman" panose="02020603050405020304" pitchFamily="18" charset="0"/>
              <a:cs typeface="Times New Roman" panose="02020603050405020304"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476705756"/>
              </p:ext>
            </p:extLst>
          </p:nvPr>
        </p:nvGraphicFramePr>
        <p:xfrm>
          <a:off x="539552" y="1539842"/>
          <a:ext cx="7741368" cy="4193413"/>
        </p:xfrm>
        <a:graphic>
          <a:graphicData uri="http://schemas.openxmlformats.org/drawingml/2006/table">
            <a:tbl>
              <a:tblPr firstRow="1" firstCol="1" lastRow="1" lastCol="1" bandRow="1" bandCol="1">
                <a:tableStyleId>{5C22544A-7EE6-4342-B048-85BDC9FD1C3A}</a:tableStyleId>
              </a:tblPr>
              <a:tblGrid>
                <a:gridCol w="1080120"/>
                <a:gridCol w="1224136"/>
                <a:gridCol w="1728192"/>
                <a:gridCol w="2035293"/>
                <a:gridCol w="1673627"/>
              </a:tblGrid>
              <a:tr h="443230">
                <a:tc gridSpan="5">
                  <a:txBody>
                    <a:bodyPr/>
                    <a:lstStyle/>
                    <a:p>
                      <a:pPr algn="ctr">
                        <a:lnSpc>
                          <a:spcPct val="115000"/>
                        </a:lnSpc>
                        <a:spcAft>
                          <a:spcPts val="0"/>
                        </a:spcAft>
                      </a:pPr>
                      <a:r>
                        <a:rPr lang="en-GB" sz="1800" noProof="0" dirty="0" smtClean="0">
                          <a:effectLst/>
                          <a:latin typeface="Times New Roman" panose="02020603050405020304" pitchFamily="18" charset="0"/>
                          <a:ea typeface="Calibri"/>
                          <a:cs typeface="Times New Roman" panose="02020603050405020304" pitchFamily="18" charset="0"/>
                        </a:rPr>
                        <a:t>Fuel Properties of Test Fuels</a:t>
                      </a:r>
                      <a:endParaRPr lang="en-GB" sz="1800" noProof="0" dirty="0">
                        <a:effectLst/>
                        <a:latin typeface="Times New Roman" panose="02020603050405020304" pitchFamily="18" charset="0"/>
                        <a:ea typeface="Calibri"/>
                        <a:cs typeface="Times New Roman" panose="02020603050405020304" pitchFamily="18" charset="0"/>
                      </a:endParaRPr>
                    </a:p>
                  </a:txBody>
                  <a:tcPr marL="68580" marR="68580" marT="0" marB="0"/>
                </a:tc>
                <a:tc hMerge="1">
                  <a:txBody>
                    <a:bodyPr/>
                    <a:lstStyle/>
                    <a:p>
                      <a:pPr algn="ctr">
                        <a:lnSpc>
                          <a:spcPct val="115000"/>
                        </a:lnSpc>
                        <a:spcAft>
                          <a:spcPts val="0"/>
                        </a:spcAft>
                      </a:pPr>
                      <a:endParaRPr lang="en-GB" sz="1100">
                        <a:effectLst/>
                        <a:latin typeface="Calibri"/>
                        <a:ea typeface="Calibri"/>
                        <a:cs typeface="Times New Roman"/>
                      </a:endParaRPr>
                    </a:p>
                  </a:txBody>
                  <a:tcPr marL="68580" marR="68580" marT="0" marB="0"/>
                </a:tc>
                <a:tc hMerge="1">
                  <a:txBody>
                    <a:bodyPr/>
                    <a:lstStyle/>
                    <a:p>
                      <a:pPr algn="ctr">
                        <a:lnSpc>
                          <a:spcPct val="115000"/>
                        </a:lnSpc>
                        <a:spcAft>
                          <a:spcPts val="0"/>
                        </a:spcAft>
                      </a:pPr>
                      <a:endParaRPr lang="en-GB" sz="1100">
                        <a:effectLst/>
                        <a:latin typeface="Calibri"/>
                        <a:ea typeface="Calibri"/>
                        <a:cs typeface="Times New Roman"/>
                      </a:endParaRPr>
                    </a:p>
                  </a:txBody>
                  <a:tcPr marL="68580" marR="68580" marT="0" marB="0"/>
                </a:tc>
                <a:tc hMerge="1">
                  <a:txBody>
                    <a:bodyPr/>
                    <a:lstStyle/>
                    <a:p>
                      <a:pPr algn="ctr">
                        <a:lnSpc>
                          <a:spcPct val="115000"/>
                        </a:lnSpc>
                        <a:spcAft>
                          <a:spcPts val="0"/>
                        </a:spcAft>
                      </a:pPr>
                      <a:endParaRPr lang="en-GB" sz="1100">
                        <a:effectLst/>
                        <a:latin typeface="Calibri"/>
                        <a:ea typeface="Calibri"/>
                        <a:cs typeface="Times New Roman"/>
                      </a:endParaRPr>
                    </a:p>
                  </a:txBody>
                  <a:tcPr marL="68580" marR="68580" marT="0" marB="0"/>
                </a:tc>
                <a:tc hMerge="1">
                  <a:txBody>
                    <a:bodyPr/>
                    <a:lstStyle/>
                    <a:p>
                      <a:pPr algn="ctr">
                        <a:lnSpc>
                          <a:spcPct val="115000"/>
                        </a:lnSpc>
                        <a:spcAft>
                          <a:spcPts val="0"/>
                        </a:spcAft>
                      </a:pPr>
                      <a:endParaRPr lang="en-GB" sz="1100" dirty="0">
                        <a:effectLst/>
                        <a:latin typeface="Calibri"/>
                        <a:ea typeface="Calibri"/>
                        <a:cs typeface="Times New Roman"/>
                      </a:endParaRPr>
                    </a:p>
                  </a:txBody>
                  <a:tcPr marL="68580" marR="68580" marT="0" marB="0"/>
                </a:tc>
              </a:tr>
              <a:tr h="443230">
                <a:tc>
                  <a:txBody>
                    <a:bodyPr/>
                    <a:lstStyle/>
                    <a:p>
                      <a:pPr algn="ctr">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Test Fuels</a:t>
                      </a:r>
                    </a:p>
                    <a:p>
                      <a:pPr algn="ctr">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 </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c>
                  <a:txBody>
                    <a:bodyPr/>
                    <a:lstStyle/>
                    <a:p>
                      <a:pPr algn="ctr">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Density (kg/l)</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c>
                  <a:txBody>
                    <a:bodyPr/>
                    <a:lstStyle/>
                    <a:p>
                      <a:pPr algn="ctr">
                        <a:lnSpc>
                          <a:spcPct val="115000"/>
                        </a:lnSpc>
                        <a:spcAft>
                          <a:spcPts val="0"/>
                        </a:spcAft>
                      </a:pPr>
                      <a:r>
                        <a:rPr lang="en-GB" sz="1600" b="1" dirty="0" err="1">
                          <a:solidFill>
                            <a:schemeClr val="tx1"/>
                          </a:solidFill>
                          <a:effectLst/>
                          <a:latin typeface="Times New Roman" panose="02020603050405020304" pitchFamily="18" charset="0"/>
                          <a:cs typeface="Times New Roman" panose="02020603050405020304" pitchFamily="18" charset="0"/>
                        </a:rPr>
                        <a:t>Cetane</a:t>
                      </a:r>
                      <a:r>
                        <a:rPr lang="en-GB" sz="1600" b="1" dirty="0">
                          <a:solidFill>
                            <a:schemeClr val="tx1"/>
                          </a:solidFill>
                          <a:effectLst/>
                          <a:latin typeface="Times New Roman" panose="02020603050405020304" pitchFamily="18" charset="0"/>
                          <a:cs typeface="Times New Roman" panose="02020603050405020304" pitchFamily="18" charset="0"/>
                        </a:rPr>
                        <a:t> Number</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c>
                  <a:txBody>
                    <a:bodyPr/>
                    <a:lstStyle/>
                    <a:p>
                      <a:pPr algn="ctr">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Kinematic Viscosity at 40</a:t>
                      </a:r>
                      <a:r>
                        <a:rPr lang="en-GB" sz="1600" b="1" baseline="30000" dirty="0">
                          <a:solidFill>
                            <a:schemeClr val="tx1"/>
                          </a:solidFill>
                          <a:effectLst/>
                          <a:latin typeface="Times New Roman" panose="02020603050405020304" pitchFamily="18" charset="0"/>
                          <a:cs typeface="Times New Roman" panose="02020603050405020304" pitchFamily="18" charset="0"/>
                        </a:rPr>
                        <a:t>o</a:t>
                      </a:r>
                      <a:r>
                        <a:rPr lang="en-GB" sz="1600" b="1" dirty="0">
                          <a:solidFill>
                            <a:schemeClr val="tx1"/>
                          </a:solidFill>
                          <a:effectLst/>
                          <a:latin typeface="Times New Roman" panose="02020603050405020304" pitchFamily="18" charset="0"/>
                          <a:cs typeface="Times New Roman" panose="02020603050405020304" pitchFamily="18" charset="0"/>
                        </a:rPr>
                        <a:t>C (mm</a:t>
                      </a:r>
                      <a:r>
                        <a:rPr lang="en-GB" sz="1600" b="1" baseline="30000" dirty="0">
                          <a:solidFill>
                            <a:schemeClr val="tx1"/>
                          </a:solidFill>
                          <a:effectLst/>
                          <a:latin typeface="Times New Roman" panose="02020603050405020304" pitchFamily="18" charset="0"/>
                          <a:cs typeface="Times New Roman" panose="02020603050405020304" pitchFamily="18" charset="0"/>
                        </a:rPr>
                        <a:t>2</a:t>
                      </a:r>
                      <a:r>
                        <a:rPr lang="en-GB" sz="1600" b="1" dirty="0">
                          <a:solidFill>
                            <a:schemeClr val="tx1"/>
                          </a:solidFill>
                          <a:effectLst/>
                          <a:latin typeface="Times New Roman" panose="02020603050405020304" pitchFamily="18" charset="0"/>
                          <a:cs typeface="Times New Roman" panose="02020603050405020304" pitchFamily="18" charset="0"/>
                        </a:rPr>
                        <a:t>/s)</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c>
                  <a:txBody>
                    <a:bodyPr/>
                    <a:lstStyle/>
                    <a:p>
                      <a:pPr algn="ctr">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Gross Heating Value (</a:t>
                      </a:r>
                      <a:r>
                        <a:rPr lang="en-GB" sz="1600" b="1" dirty="0" smtClean="0">
                          <a:solidFill>
                            <a:schemeClr val="tx1"/>
                          </a:solidFill>
                          <a:effectLst/>
                          <a:latin typeface="Times New Roman" panose="02020603050405020304" pitchFamily="18" charset="0"/>
                          <a:cs typeface="Times New Roman" panose="02020603050405020304" pitchFamily="18" charset="0"/>
                        </a:rPr>
                        <a:t>k</a:t>
                      </a:r>
                      <a:r>
                        <a:rPr lang="tr-TR" sz="1600" b="1" dirty="0" smtClean="0">
                          <a:solidFill>
                            <a:schemeClr val="tx1"/>
                          </a:solidFill>
                          <a:effectLst/>
                          <a:latin typeface="Times New Roman" panose="02020603050405020304" pitchFamily="18" charset="0"/>
                          <a:cs typeface="Times New Roman" panose="02020603050405020304" pitchFamily="18" charset="0"/>
                        </a:rPr>
                        <a:t>cal</a:t>
                      </a:r>
                      <a:r>
                        <a:rPr lang="en-GB" sz="1600" b="1" dirty="0" smtClean="0">
                          <a:solidFill>
                            <a:schemeClr val="tx1"/>
                          </a:solidFill>
                          <a:effectLst/>
                          <a:latin typeface="Times New Roman" panose="02020603050405020304" pitchFamily="18" charset="0"/>
                          <a:cs typeface="Times New Roman" panose="02020603050405020304" pitchFamily="18" charset="0"/>
                        </a:rPr>
                        <a:t>/</a:t>
                      </a:r>
                      <a:r>
                        <a:rPr lang="tr-TR" sz="1600" b="1" dirty="0" smtClean="0">
                          <a:solidFill>
                            <a:schemeClr val="tx1"/>
                          </a:solidFill>
                          <a:effectLst/>
                          <a:latin typeface="Times New Roman" panose="02020603050405020304" pitchFamily="18" charset="0"/>
                          <a:cs typeface="Times New Roman" panose="02020603050405020304" pitchFamily="18" charset="0"/>
                        </a:rPr>
                        <a:t>kg</a:t>
                      </a:r>
                      <a:r>
                        <a:rPr lang="en-GB" sz="1600" b="1" dirty="0" smtClean="0">
                          <a:solidFill>
                            <a:schemeClr val="tx1"/>
                          </a:solidFill>
                          <a:effectLst/>
                          <a:latin typeface="Times New Roman" panose="02020603050405020304" pitchFamily="18" charset="0"/>
                          <a:cs typeface="Times New Roman" panose="02020603050405020304" pitchFamily="18" charset="0"/>
                        </a:rPr>
                        <a:t>)</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83515">
                <a:tc>
                  <a:txBody>
                    <a:bodyPr/>
                    <a:lstStyle/>
                    <a:p>
                      <a:pPr algn="just">
                        <a:lnSpc>
                          <a:spcPct val="115000"/>
                        </a:lnSpc>
                        <a:spcAft>
                          <a:spcPts val="0"/>
                        </a:spcAft>
                      </a:pPr>
                      <a:r>
                        <a:rPr lang="tr-TR" sz="1600" b="1" dirty="0" smtClean="0">
                          <a:solidFill>
                            <a:schemeClr val="tx1"/>
                          </a:solidFill>
                          <a:effectLst/>
                          <a:latin typeface="Times New Roman" panose="02020603050405020304" pitchFamily="18" charset="0"/>
                          <a:cs typeface="Times New Roman" panose="02020603050405020304" pitchFamily="18" charset="0"/>
                        </a:rPr>
                        <a:t>D</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0,837</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59,3</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2,7</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4585</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7</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95000"/>
                      </a:schemeClr>
                    </a:solidFill>
                  </a:tcPr>
                </a:tc>
              </a:tr>
              <a:tr h="175260">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S20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0,844</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53,8</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4,2</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4424</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6</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85000"/>
                      </a:schemeClr>
                    </a:solidFill>
                  </a:tcPr>
                </a:tc>
              </a:tr>
              <a:tr h="175260">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S40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0,854</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53,0</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4,5</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434</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30</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95000"/>
                      </a:schemeClr>
                    </a:solidFill>
                  </a:tcPr>
                </a:tc>
              </a:tr>
              <a:tr h="175260">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S60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0,865</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50,9</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4,6</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4247</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2</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85000"/>
                      </a:schemeClr>
                    </a:solidFill>
                  </a:tcPr>
                </a:tc>
              </a:tr>
              <a:tr h="183515">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S80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0,876</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47,6</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5,1</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41388</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95000"/>
                      </a:schemeClr>
                    </a:solidFill>
                  </a:tcPr>
                </a:tc>
              </a:tr>
              <a:tr h="183515">
                <a:tc>
                  <a:txBody>
                    <a:bodyPr/>
                    <a:lstStyle/>
                    <a:p>
                      <a:pPr algn="just">
                        <a:lnSpc>
                          <a:spcPct val="115000"/>
                        </a:lnSpc>
                        <a:spcAft>
                          <a:spcPts val="0"/>
                        </a:spcAft>
                      </a:pPr>
                      <a:r>
                        <a:rPr lang="en-GB" sz="1600" b="1">
                          <a:solidFill>
                            <a:schemeClr val="tx1"/>
                          </a:solidFill>
                          <a:effectLst/>
                          <a:latin typeface="Times New Roman" panose="02020603050405020304" pitchFamily="18" charset="0"/>
                          <a:cs typeface="Times New Roman" panose="02020603050405020304" pitchFamily="18" charset="0"/>
                        </a:rPr>
                        <a:t>S100</a:t>
                      </a:r>
                      <a:endParaRPr lang="en-GB" sz="16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a:solidFill>
                            <a:schemeClr val="tx1"/>
                          </a:solidFill>
                          <a:effectLst/>
                          <a:latin typeface="Times New Roman" panose="02020603050405020304" pitchFamily="18" charset="0"/>
                          <a:cs typeface="Times New Roman" panose="02020603050405020304" pitchFamily="18" charset="0"/>
                        </a:rPr>
                        <a:t>0,886</a:t>
                      </a:r>
                      <a:endParaRPr lang="en-GB" sz="1600" b="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44,5</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5,5</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39149</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85000"/>
                      </a:schemeClr>
                    </a:solidFill>
                  </a:tcPr>
                </a:tc>
              </a:tr>
              <a:tr h="183515">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C20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0,846</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54,3</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4,5</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43413</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95000"/>
                      </a:schemeClr>
                    </a:solidFill>
                  </a:tcPr>
                </a:tc>
              </a:tr>
              <a:tr h="183515">
                <a:tc>
                  <a:txBody>
                    <a:bodyPr/>
                    <a:lstStyle/>
                    <a:p>
                      <a:pPr algn="just">
                        <a:lnSpc>
                          <a:spcPct val="115000"/>
                        </a:lnSpc>
                        <a:spcAft>
                          <a:spcPts val="0"/>
                        </a:spcAft>
                      </a:pPr>
                      <a:r>
                        <a:rPr lang="en-GB" sz="1600" b="1">
                          <a:solidFill>
                            <a:schemeClr val="tx1"/>
                          </a:solidFill>
                          <a:effectLst/>
                          <a:latin typeface="Times New Roman" panose="02020603050405020304" pitchFamily="18" charset="0"/>
                          <a:cs typeface="Times New Roman" panose="02020603050405020304" pitchFamily="18" charset="0"/>
                        </a:rPr>
                        <a:t>C40</a:t>
                      </a:r>
                      <a:endParaRPr lang="en-GB" sz="16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0,857</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53,4</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4,8</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42986</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85000"/>
                      </a:schemeClr>
                    </a:solidFill>
                  </a:tcPr>
                </a:tc>
              </a:tr>
              <a:tr h="183515">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C60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0,867</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51,7</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ea typeface="Calibri"/>
                          <a:cs typeface="Times New Roman" panose="02020603050405020304" pitchFamily="18" charset="0"/>
                        </a:rPr>
                        <a:t>5</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41756</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95000"/>
                      </a:schemeClr>
                    </a:solidFill>
                  </a:tcPr>
                </a:tc>
              </a:tr>
              <a:tr h="183515">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C80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0,877</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49</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5,2</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8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4012</a:t>
                      </a:r>
                      <a:r>
                        <a:rPr lang="tr-TR" sz="1600" b="0" kern="1200" dirty="0" smtClean="0">
                          <a:solidFill>
                            <a:schemeClr val="tx1"/>
                          </a:solidFill>
                          <a:effectLst/>
                          <a:latin typeface="Times New Roman" panose="02020603050405020304" pitchFamily="18" charset="0"/>
                          <a:ea typeface="+mn-ea"/>
                          <a:cs typeface="Times New Roman" panose="02020603050405020304" pitchFamily="18" charset="0"/>
                        </a:rPr>
                        <a:t>9</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85000"/>
                      </a:schemeClr>
                    </a:solidFill>
                  </a:tcPr>
                </a:tc>
              </a:tr>
              <a:tr h="183515">
                <a:tc>
                  <a:txBody>
                    <a:bodyPr/>
                    <a:lstStyle/>
                    <a:p>
                      <a:pPr algn="just">
                        <a:lnSpc>
                          <a:spcPct val="115000"/>
                        </a:lnSpc>
                        <a:spcAft>
                          <a:spcPts val="0"/>
                        </a:spcAft>
                      </a:pPr>
                      <a:r>
                        <a:rPr lang="en-GB" sz="1600" b="1" dirty="0">
                          <a:solidFill>
                            <a:schemeClr val="tx1"/>
                          </a:solidFill>
                          <a:effectLst/>
                          <a:latin typeface="Times New Roman" panose="02020603050405020304" pitchFamily="18" charset="0"/>
                          <a:cs typeface="Times New Roman" panose="02020603050405020304" pitchFamily="18" charset="0"/>
                        </a:rPr>
                        <a:t>C100</a:t>
                      </a:r>
                      <a:endParaRPr lang="en-GB"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0,883</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a:solidFill>
                            <a:schemeClr val="tx1"/>
                          </a:solidFill>
                          <a:effectLst/>
                          <a:latin typeface="Times New Roman" panose="02020603050405020304" pitchFamily="18" charset="0"/>
                          <a:cs typeface="Times New Roman" panose="02020603050405020304" pitchFamily="18" charset="0"/>
                        </a:rPr>
                        <a:t>46</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tr-TR" sz="1600" b="0" dirty="0" smtClean="0">
                          <a:solidFill>
                            <a:schemeClr val="tx1"/>
                          </a:solidFill>
                          <a:effectLst/>
                          <a:latin typeface="Times New Roman" panose="02020603050405020304" pitchFamily="18" charset="0"/>
                          <a:cs typeface="Times New Roman" panose="02020603050405020304" pitchFamily="18" charset="0"/>
                        </a:rPr>
                        <a:t>5,4</a:t>
                      </a:r>
                      <a:endParaRPr lang="en-GB" sz="16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marL="0" algn="ctr" defTabSz="914400" rtl="0" eaLnBrk="1" fontAlgn="b" latinLnBrk="0" hangingPunct="1">
                        <a:lnSpc>
                          <a:spcPct val="115000"/>
                        </a:lnSpc>
                        <a:spcAft>
                          <a:spcPts val="0"/>
                        </a:spcAft>
                      </a:pPr>
                      <a:r>
                        <a:rPr lang="en-GB" sz="1600" b="0" kern="1200" dirty="0" smtClean="0">
                          <a:solidFill>
                            <a:schemeClr val="tx1"/>
                          </a:solidFill>
                          <a:effectLst/>
                          <a:latin typeface="Times New Roman" panose="02020603050405020304" pitchFamily="18" charset="0"/>
                          <a:ea typeface="+mn-ea"/>
                          <a:cs typeface="Times New Roman" panose="02020603050405020304" pitchFamily="18" charset="0"/>
                        </a:rPr>
                        <a:t>38363</a:t>
                      </a:r>
                      <a:endParaRPr lang="en-GB"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1">
                        <a:lumMod val="95000"/>
                      </a:schemeClr>
                    </a:solidFill>
                  </a:tcPr>
                </a:tc>
              </a:tr>
            </a:tbl>
          </a:graphicData>
        </a:graphic>
      </p:graphicFrame>
      <p:sp>
        <p:nvSpPr>
          <p:cNvPr id="3" name="Dikdörtgen 2"/>
          <p:cNvSpPr/>
          <p:nvPr/>
        </p:nvSpPr>
        <p:spPr>
          <a:xfrm>
            <a:off x="467544" y="5733255"/>
            <a:ext cx="7200800" cy="954107"/>
          </a:xfrm>
          <a:prstGeom prst="rect">
            <a:avLst/>
          </a:prstGeom>
        </p:spPr>
        <p:txBody>
          <a:bodyPr wrap="square">
            <a:spAutoFit/>
          </a:bodyPr>
          <a:lstStyle/>
          <a:p>
            <a:pPr lvl="0"/>
            <a:r>
              <a:rPr lang="en-GB" sz="1400" b="1" dirty="0" err="1">
                <a:latin typeface="Times New Roman" panose="02020603050405020304" pitchFamily="18" charset="0"/>
                <a:cs typeface="Times New Roman" panose="02020603050405020304" pitchFamily="18" charset="0"/>
              </a:rPr>
              <a:t>Zeltex</a:t>
            </a:r>
            <a:r>
              <a:rPr lang="en-GB" sz="1400" b="1" dirty="0">
                <a:latin typeface="Times New Roman" panose="02020603050405020304" pitchFamily="18" charset="0"/>
                <a:cs typeface="Times New Roman" panose="02020603050405020304" pitchFamily="18" charset="0"/>
              </a:rPr>
              <a:t> ZX 440 NIR petroleum </a:t>
            </a:r>
            <a:r>
              <a:rPr lang="en-GB" sz="1400" b="1" dirty="0" err="1" smtClean="0">
                <a:latin typeface="Times New Roman" panose="02020603050405020304" pitchFamily="18" charset="0"/>
                <a:cs typeface="Times New Roman" panose="02020603050405020304" pitchFamily="18" charset="0"/>
              </a:rPr>
              <a:t>analyzer</a:t>
            </a:r>
            <a:r>
              <a:rPr lang="tr-TR" sz="1400" b="1" dirty="0" smtClean="0">
                <a:latin typeface="Times New Roman" panose="02020603050405020304" pitchFamily="18" charset="0"/>
                <a:cs typeface="Times New Roman" panose="02020603050405020304" pitchFamily="18" charset="0"/>
              </a:rPr>
              <a:t>: </a:t>
            </a:r>
            <a:r>
              <a:rPr lang="en-GB" sz="1400" dirty="0" err="1" smtClean="0">
                <a:latin typeface="Times New Roman" panose="02020603050405020304" pitchFamily="18" charset="0"/>
                <a:cs typeface="Times New Roman" panose="02020603050405020304" pitchFamily="18" charset="0"/>
              </a:rPr>
              <a:t>Cetane</a:t>
            </a:r>
            <a:r>
              <a:rPr lang="tr-TR" sz="1400" dirty="0" smtClean="0">
                <a:latin typeface="Times New Roman" panose="02020603050405020304" pitchFamily="18" charset="0"/>
                <a:cs typeface="Times New Roman" panose="02020603050405020304" pitchFamily="18" charset="0"/>
              </a:rPr>
              <a:t> N</a:t>
            </a:r>
            <a:r>
              <a:rPr lang="en-GB" sz="1400" dirty="0" smtClean="0">
                <a:latin typeface="Times New Roman" panose="02020603050405020304" pitchFamily="18" charset="0"/>
                <a:cs typeface="Times New Roman" panose="02020603050405020304" pitchFamily="18" charset="0"/>
              </a:rPr>
              <a:t>umber </a:t>
            </a:r>
            <a:endParaRPr lang="en-GB" sz="1400" dirty="0">
              <a:latin typeface="Times New Roman" panose="02020603050405020304" pitchFamily="18" charset="0"/>
              <a:cs typeface="Times New Roman" panose="02020603050405020304" pitchFamily="18" charset="0"/>
            </a:endParaRPr>
          </a:p>
          <a:p>
            <a:r>
              <a:rPr lang="en-GB" sz="1400" b="1" dirty="0">
                <a:latin typeface="Times New Roman" panose="02020603050405020304" pitchFamily="18" charset="0"/>
                <a:cs typeface="Times New Roman" panose="02020603050405020304" pitchFamily="18" charset="0"/>
              </a:rPr>
              <a:t>Tanaka AKV 202 auto kinematic viscosity </a:t>
            </a:r>
            <a:r>
              <a:rPr lang="en-GB" sz="1400" b="1" dirty="0" smtClean="0">
                <a:latin typeface="Times New Roman" panose="02020603050405020304" pitchFamily="18" charset="0"/>
                <a:cs typeface="Times New Roman" panose="02020603050405020304" pitchFamily="18" charset="0"/>
              </a:rPr>
              <a:t>test</a:t>
            </a:r>
            <a:r>
              <a:rPr lang="tr-TR" sz="1400" b="1" dirty="0" smtClean="0">
                <a:latin typeface="Times New Roman" panose="02020603050405020304" pitchFamily="18" charset="0"/>
                <a:cs typeface="Times New Roman" panose="02020603050405020304" pitchFamily="18" charset="0"/>
              </a:rPr>
              <a:t>:</a:t>
            </a:r>
            <a:r>
              <a:rPr lang="en-GB" sz="1400" b="1" dirty="0" smtClean="0">
                <a:latin typeface="Times New Roman" panose="02020603050405020304" pitchFamily="18" charset="0"/>
                <a:cs typeface="Times New Roman" panose="02020603050405020304" pitchFamily="18" charset="0"/>
              </a:rPr>
              <a:t> </a:t>
            </a:r>
            <a:r>
              <a:rPr lang="en-GB" sz="1400" dirty="0" smtClean="0">
                <a:latin typeface="Times New Roman" panose="02020603050405020304" pitchFamily="18" charset="0"/>
                <a:cs typeface="Times New Roman" panose="02020603050405020304" pitchFamily="18" charset="0"/>
              </a:rPr>
              <a:t>Viscosity </a:t>
            </a:r>
            <a:endParaRPr lang="en-GB" sz="1400" dirty="0">
              <a:latin typeface="Times New Roman" panose="02020603050405020304" pitchFamily="18" charset="0"/>
              <a:cs typeface="Times New Roman" panose="02020603050405020304" pitchFamily="18" charset="0"/>
            </a:endParaRPr>
          </a:p>
          <a:p>
            <a:r>
              <a:rPr lang="en-GB" sz="1400" b="1" dirty="0">
                <a:latin typeface="Times New Roman" panose="02020603050405020304" pitchFamily="18" charset="0"/>
                <a:cs typeface="Times New Roman" panose="02020603050405020304" pitchFamily="18" charset="0"/>
              </a:rPr>
              <a:t>Kyoto electronics </a:t>
            </a:r>
            <a:r>
              <a:rPr lang="en-GB" sz="1400" b="1" dirty="0" smtClean="0">
                <a:latin typeface="Times New Roman" panose="02020603050405020304" pitchFamily="18" charset="0"/>
                <a:cs typeface="Times New Roman" panose="02020603050405020304" pitchFamily="18" charset="0"/>
              </a:rPr>
              <a:t>DA-130</a:t>
            </a:r>
            <a:r>
              <a:rPr lang="tr-TR" sz="1400" b="1" dirty="0" smtClean="0">
                <a:latin typeface="Times New Roman" panose="02020603050405020304" pitchFamily="18" charset="0"/>
                <a:cs typeface="Times New Roman" panose="02020603050405020304" pitchFamily="18" charset="0"/>
              </a:rPr>
              <a:t>: </a:t>
            </a:r>
            <a:r>
              <a:rPr lang="en-GB" sz="1400" dirty="0" smtClean="0">
                <a:latin typeface="Times New Roman" panose="02020603050405020304" pitchFamily="18" charset="0"/>
                <a:cs typeface="Times New Roman" panose="02020603050405020304" pitchFamily="18" charset="0"/>
              </a:rPr>
              <a:t>Density</a:t>
            </a:r>
            <a:r>
              <a:rPr lang="tr-TR" sz="1400" dirty="0" smtClean="0">
                <a:latin typeface="Times New Roman" panose="02020603050405020304" pitchFamily="18" charset="0"/>
                <a:cs typeface="Times New Roman" panose="02020603050405020304" pitchFamily="18" charset="0"/>
              </a:rPr>
              <a:t> </a:t>
            </a:r>
            <a:r>
              <a:rPr lang="en-GB" sz="1400" dirty="0" smtClean="0">
                <a:latin typeface="Times New Roman" panose="02020603050405020304" pitchFamily="18" charset="0"/>
                <a:cs typeface="Times New Roman" panose="02020603050405020304" pitchFamily="18" charset="0"/>
              </a:rPr>
              <a:t>Measurement</a:t>
            </a:r>
          </a:p>
          <a:p>
            <a:r>
              <a:rPr lang="en-GB" sz="1400" b="1" dirty="0" smtClean="0">
                <a:latin typeface="Times New Roman" panose="02020603050405020304" pitchFamily="18" charset="0"/>
                <a:cs typeface="Times New Roman" panose="02020603050405020304" pitchFamily="18" charset="0"/>
              </a:rPr>
              <a:t>IKA-</a:t>
            </a:r>
            <a:r>
              <a:rPr lang="en-GB" sz="1400" b="1" dirty="0" err="1" smtClean="0">
                <a:latin typeface="Times New Roman" panose="02020603050405020304" pitchFamily="18" charset="0"/>
                <a:cs typeface="Times New Roman" panose="02020603050405020304" pitchFamily="18" charset="0"/>
              </a:rPr>
              <a:t>Werke</a:t>
            </a:r>
            <a:r>
              <a:rPr lang="en-GB" sz="1400" b="1" dirty="0" smtClean="0">
                <a:latin typeface="Times New Roman" panose="02020603050405020304" pitchFamily="18" charset="0"/>
                <a:cs typeface="Times New Roman" panose="02020603050405020304" pitchFamily="18" charset="0"/>
              </a:rPr>
              <a:t> </a:t>
            </a:r>
            <a:r>
              <a:rPr lang="en-GB" sz="1400" b="1" dirty="0">
                <a:latin typeface="Times New Roman" panose="02020603050405020304" pitchFamily="18" charset="0"/>
                <a:cs typeface="Times New Roman" panose="02020603050405020304" pitchFamily="18" charset="0"/>
              </a:rPr>
              <a:t>C2000 Bomb </a:t>
            </a:r>
            <a:r>
              <a:rPr lang="en-GB" sz="1400" b="1" dirty="0" smtClean="0">
                <a:latin typeface="Times New Roman" panose="02020603050405020304" pitchFamily="18" charset="0"/>
                <a:cs typeface="Times New Roman" panose="02020603050405020304" pitchFamily="18" charset="0"/>
              </a:rPr>
              <a:t>Calorimeter</a:t>
            </a:r>
            <a:r>
              <a:rPr lang="tr-TR" sz="1400" b="1" dirty="0" smtClean="0">
                <a:latin typeface="Times New Roman" panose="02020603050405020304" pitchFamily="18" charset="0"/>
                <a:cs typeface="Times New Roman" panose="02020603050405020304" pitchFamily="18" charset="0"/>
              </a:rPr>
              <a:t>: </a:t>
            </a:r>
            <a:r>
              <a:rPr lang="tr-TR" sz="1400" dirty="0">
                <a:latin typeface="Times New Roman" panose="02020603050405020304" pitchFamily="18" charset="0"/>
                <a:cs typeface="Times New Roman" panose="02020603050405020304" pitchFamily="18" charset="0"/>
              </a:rPr>
              <a:t>G</a:t>
            </a:r>
            <a:r>
              <a:rPr lang="en-GB" sz="1400" dirty="0" smtClean="0">
                <a:latin typeface="Times New Roman" panose="02020603050405020304" pitchFamily="18" charset="0"/>
                <a:cs typeface="Times New Roman" panose="02020603050405020304" pitchFamily="18" charset="0"/>
              </a:rPr>
              <a:t>ross </a:t>
            </a:r>
            <a:r>
              <a:rPr lang="tr-TR" sz="1400" dirty="0">
                <a:latin typeface="Times New Roman" panose="02020603050405020304" pitchFamily="18" charset="0"/>
                <a:cs typeface="Times New Roman" panose="02020603050405020304" pitchFamily="18" charset="0"/>
              </a:rPr>
              <a:t>H</a:t>
            </a:r>
            <a:r>
              <a:rPr lang="en-GB" sz="1400" dirty="0" smtClean="0">
                <a:latin typeface="Times New Roman" panose="02020603050405020304" pitchFamily="18" charset="0"/>
                <a:cs typeface="Times New Roman" panose="02020603050405020304" pitchFamily="18" charset="0"/>
              </a:rPr>
              <a:t>eating </a:t>
            </a:r>
            <a:r>
              <a:rPr lang="tr-TR" sz="1400" dirty="0" smtClean="0">
                <a:latin typeface="Times New Roman" panose="02020603050405020304" pitchFamily="18" charset="0"/>
                <a:cs typeface="Times New Roman" panose="02020603050405020304" pitchFamily="18" charset="0"/>
              </a:rPr>
              <a:t>Value</a:t>
            </a:r>
            <a:r>
              <a:rPr lang="en-GB" sz="1400" b="1" dirty="0" smtClean="0">
                <a:latin typeface="Times New Roman" panose="02020603050405020304" pitchFamily="18" charset="0"/>
                <a:cs typeface="Times New Roman" panose="02020603050405020304" pitchFamily="18" charset="0"/>
              </a:rPr>
              <a:t> </a:t>
            </a:r>
            <a:endParaRPr lang="en-GB" sz="1400" b="1" dirty="0">
              <a:latin typeface="Times New Roman" panose="02020603050405020304" pitchFamily="18" charset="0"/>
              <a:cs typeface="Times New Roman" panose="02020603050405020304" pitchFamily="18" charset="0"/>
            </a:endParaRPr>
          </a:p>
        </p:txBody>
      </p:sp>
      <p:sp>
        <p:nvSpPr>
          <p:cNvPr id="5" name="Slayt Numarası Yer Tutucusu 4"/>
          <p:cNvSpPr>
            <a:spLocks noGrp="1"/>
          </p:cNvSpPr>
          <p:nvPr>
            <p:ph type="sldNum" sz="quarter" idx="12"/>
          </p:nvPr>
        </p:nvSpPr>
        <p:spPr/>
        <p:txBody>
          <a:bodyPr/>
          <a:lstStyle/>
          <a:p>
            <a:fld id="{75FA89C3-734B-474A-B648-2001D0A533D9}" type="slidenum">
              <a:rPr lang="tr-TR" smtClean="0"/>
              <a:t>10</a:t>
            </a:fld>
            <a:endParaRPr lang="tr-TR"/>
          </a:p>
        </p:txBody>
      </p:sp>
    </p:spTree>
    <p:extLst>
      <p:ext uri="{BB962C8B-B14F-4D97-AF65-F5344CB8AC3E}">
        <p14:creationId xmlns:p14="http://schemas.microsoft.com/office/powerpoint/2010/main" val="288422815"/>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3610744" cy="1143000"/>
          </a:xfrm>
        </p:spPr>
        <p:txBody>
          <a:bodyPr>
            <a:noAutofit/>
          </a:bodyPr>
          <a:lstStyle/>
          <a:p>
            <a:r>
              <a:rPr lang="en-GB" sz="3200" b="1" i="1" dirty="0">
                <a:latin typeface="Times New Roman" panose="02020603050405020304" pitchFamily="18" charset="0"/>
                <a:cs typeface="Times New Roman" panose="02020603050405020304" pitchFamily="18" charset="0"/>
              </a:rPr>
              <a:t>Experimental </a:t>
            </a:r>
            <a:r>
              <a:rPr lang="tr-TR" sz="3200" b="1" i="1" dirty="0" smtClean="0">
                <a:latin typeface="Times New Roman" panose="02020603050405020304" pitchFamily="18" charset="0"/>
                <a:cs typeface="Times New Roman" panose="02020603050405020304" pitchFamily="18" charset="0"/>
              </a:rPr>
              <a:t/>
            </a:r>
            <a:br>
              <a:rPr lang="tr-TR" sz="3200" b="1" i="1" dirty="0" smtClean="0">
                <a:latin typeface="Times New Roman" panose="02020603050405020304" pitchFamily="18" charset="0"/>
                <a:cs typeface="Times New Roman" panose="02020603050405020304" pitchFamily="18" charset="0"/>
              </a:rPr>
            </a:br>
            <a:r>
              <a:rPr lang="en-GB" sz="3200" b="1" i="1" dirty="0" smtClean="0">
                <a:latin typeface="Times New Roman" panose="02020603050405020304" pitchFamily="18" charset="0"/>
                <a:cs typeface="Times New Roman" panose="02020603050405020304" pitchFamily="18" charset="0"/>
              </a:rPr>
              <a:t>Set-up </a:t>
            </a:r>
            <a:endParaRPr lang="tr-TR" sz="3200" b="1" dirty="0">
              <a:latin typeface="Times New Roman" panose="02020603050405020304" pitchFamily="18" charset="0"/>
              <a:cs typeface="Times New Roman" panose="02020603050405020304" pitchFamily="18"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65013316"/>
              </p:ext>
            </p:extLst>
          </p:nvPr>
        </p:nvGraphicFramePr>
        <p:xfrm>
          <a:off x="1603623" y="3356992"/>
          <a:ext cx="6120680" cy="3154680"/>
        </p:xfrm>
        <a:graphic>
          <a:graphicData uri="http://schemas.openxmlformats.org/drawingml/2006/table">
            <a:tbl>
              <a:tblPr firstRow="1" firstCol="1" lastRow="1" lastCol="1" bandRow="1" bandCol="1">
                <a:tableStyleId>{5C22544A-7EE6-4342-B048-85BDC9FD1C3A}</a:tableStyleId>
              </a:tblPr>
              <a:tblGrid>
                <a:gridCol w="2142492"/>
                <a:gridCol w="3978188"/>
              </a:tblGrid>
              <a:tr h="155575">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Brand</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Mitsubishi Canter</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Model</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4D31</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Configuration</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In line 4</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Type</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Direct injection diesel with glow plug</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Displacement</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3298cc</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Bore</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100 mm</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Stroke</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105 mm</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Power</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91 HP  @ 3500rpm</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10795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Torque</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223 Nm @ 2200rpm</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r h="50800">
                <a:tc>
                  <a:txBody>
                    <a:bodyPr/>
                    <a:lstStyle/>
                    <a:p>
                      <a:pPr algn="ctr">
                        <a:lnSpc>
                          <a:spcPct val="115000"/>
                        </a:lnSpc>
                        <a:spcAft>
                          <a:spcPts val="0"/>
                        </a:spcAft>
                      </a:pPr>
                      <a:r>
                        <a:rPr lang="en-GB" sz="1800" b="1" noProof="0" dirty="0" smtClean="0">
                          <a:effectLst/>
                          <a:latin typeface="Times New Roman" panose="02020603050405020304" pitchFamily="18" charset="0"/>
                          <a:cs typeface="Times New Roman" panose="02020603050405020304" pitchFamily="18" charset="0"/>
                        </a:rPr>
                        <a:t>Oil Cooler</a:t>
                      </a:r>
                      <a:endParaRPr lang="en-GB" sz="2400" b="1" noProof="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15000"/>
                        </a:lnSpc>
                        <a:spcAft>
                          <a:spcPts val="0"/>
                        </a:spcAft>
                      </a:pPr>
                      <a:r>
                        <a:rPr lang="en-GB" sz="1800" b="0" noProof="0" dirty="0" smtClean="0">
                          <a:solidFill>
                            <a:schemeClr val="tx1"/>
                          </a:solidFill>
                          <a:effectLst/>
                          <a:latin typeface="Times New Roman" panose="02020603050405020304" pitchFamily="18" charset="0"/>
                          <a:cs typeface="Times New Roman" panose="02020603050405020304" pitchFamily="18" charset="0"/>
                        </a:rPr>
                        <a:t>Water cooled</a:t>
                      </a:r>
                      <a:endParaRPr lang="en-GB" sz="2400" b="0" noProof="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solidFill>
                      <a:schemeClr val="bg1">
                        <a:lumMod val="85000"/>
                      </a:schemeClr>
                    </a:solidFill>
                  </a:tcPr>
                </a:tc>
              </a:tr>
            </a:tbl>
          </a:graphicData>
        </a:graphic>
      </p:graphicFrame>
      <p:pic>
        <p:nvPicPr>
          <p:cNvPr id="6" name="Resim 5" descr="C:\Users\otomotiv\Desktop\BTU_ deney seti\IMG_088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204788"/>
            <a:ext cx="3779911" cy="2832700"/>
          </a:xfrm>
          <a:prstGeom prst="rect">
            <a:avLst/>
          </a:prstGeom>
          <a:noFill/>
          <a:ln>
            <a:noFill/>
          </a:ln>
        </p:spPr>
      </p:pic>
      <p:sp>
        <p:nvSpPr>
          <p:cNvPr id="3" name="Slayt Numarası Yer Tutucusu 2"/>
          <p:cNvSpPr>
            <a:spLocks noGrp="1"/>
          </p:cNvSpPr>
          <p:nvPr>
            <p:ph type="sldNum" sz="quarter" idx="12"/>
          </p:nvPr>
        </p:nvSpPr>
        <p:spPr/>
        <p:txBody>
          <a:bodyPr/>
          <a:lstStyle/>
          <a:p>
            <a:fld id="{75FA89C3-734B-474A-B648-2001D0A533D9}" type="slidenum">
              <a:rPr lang="tr-TR" smtClean="0"/>
              <a:t>11</a:t>
            </a:fld>
            <a:endParaRPr lang="tr-TR"/>
          </a:p>
        </p:txBody>
      </p:sp>
    </p:spTree>
    <p:extLst>
      <p:ext uri="{BB962C8B-B14F-4D97-AF65-F5344CB8AC3E}">
        <p14:creationId xmlns:p14="http://schemas.microsoft.com/office/powerpoint/2010/main" val="3271641532"/>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018162369"/>
              </p:ext>
            </p:extLst>
          </p:nvPr>
        </p:nvGraphicFramePr>
        <p:xfrm>
          <a:off x="21689" y="980731"/>
          <a:ext cx="4190271" cy="5832649"/>
        </p:xfrm>
        <a:graphic>
          <a:graphicData uri="http://schemas.openxmlformats.org/drawingml/2006/table">
            <a:tbl>
              <a:tblPr firstRow="1" bandRow="1">
                <a:tableStyleId>{5C22544A-7EE6-4342-B048-85BDC9FD1C3A}</a:tableStyleId>
              </a:tblPr>
              <a:tblGrid>
                <a:gridCol w="1544886"/>
                <a:gridCol w="2645385"/>
              </a:tblGrid>
              <a:tr h="57158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noProof="0" dirty="0" smtClean="0">
                          <a:latin typeface="Times New Roman" panose="02020603050405020304" pitchFamily="18" charset="0"/>
                          <a:cs typeface="Times New Roman" panose="02020603050405020304" pitchFamily="18" charset="0"/>
                        </a:rPr>
                        <a:t>Technical Data of Measuring</a:t>
                      </a:r>
                      <a:r>
                        <a:rPr lang="en-GB" baseline="0" noProof="0" dirty="0" smtClean="0">
                          <a:latin typeface="Times New Roman" panose="02020603050405020304" pitchFamily="18" charset="0"/>
                          <a:cs typeface="Times New Roman" panose="02020603050405020304" pitchFamily="18" charset="0"/>
                        </a:rPr>
                        <a:t> System </a:t>
                      </a:r>
                    </a:p>
                  </a:txBody>
                  <a:tcPr anchor="ctr"/>
                </a:tc>
                <a:tc hMerge="1">
                  <a:txBody>
                    <a:bodyPr/>
                    <a:lstStyle/>
                    <a:p>
                      <a:endParaRPr lang="en-GB" dirty="0"/>
                    </a:p>
                  </a:txBody>
                  <a:tcPr/>
                </a:tc>
              </a:tr>
              <a:tr h="784801">
                <a:tc>
                  <a:txBody>
                    <a:bodyPr/>
                    <a:lstStyle/>
                    <a:p>
                      <a:r>
                        <a:rPr lang="en-GB" sz="1400" noProof="0" dirty="0" smtClean="0">
                          <a:latin typeface="Times New Roman" panose="02020603050405020304" pitchFamily="18" charset="0"/>
                          <a:cs typeface="Times New Roman" panose="02020603050405020304" pitchFamily="18" charset="0"/>
                        </a:rPr>
                        <a:t>Brand</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smtClean="0">
                          <a:latin typeface="Times New Roman" panose="02020603050405020304" pitchFamily="18" charset="0"/>
                          <a:cs typeface="Times New Roman" panose="02020603050405020304" pitchFamily="18" charset="0"/>
                        </a:rPr>
                        <a:t>SINUS </a:t>
                      </a:r>
                      <a:r>
                        <a:rPr lang="en-GB" sz="1400" noProof="0" dirty="0" err="1" smtClean="0">
                          <a:latin typeface="Times New Roman" panose="02020603050405020304" pitchFamily="18" charset="0"/>
                          <a:cs typeface="Times New Roman" panose="02020603050405020304" pitchFamily="18" charset="0"/>
                        </a:rPr>
                        <a:t>Messtechnik</a:t>
                      </a:r>
                      <a:r>
                        <a:rPr lang="en-GB" sz="1400" noProof="0" dirty="0" smtClean="0">
                          <a:latin typeface="Times New Roman" panose="02020603050405020304" pitchFamily="18" charset="0"/>
                          <a:cs typeface="Times New Roman" panose="02020603050405020304" pitchFamily="18" charset="0"/>
                        </a:rPr>
                        <a:t> GmbH Soundbook_MK2</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noProof="0" dirty="0" smtClean="0">
                        <a:latin typeface="Times New Roman" panose="02020603050405020304" pitchFamily="18" charset="0"/>
                        <a:cs typeface="Times New Roman" panose="02020603050405020304" pitchFamily="18" charset="0"/>
                      </a:endParaRPr>
                    </a:p>
                  </a:txBody>
                  <a:tcPr anchor="ctr"/>
                </a:tc>
              </a:tr>
              <a:tr h="353644">
                <a:tc>
                  <a:txBody>
                    <a:bodyPr/>
                    <a:lstStyle/>
                    <a:p>
                      <a:r>
                        <a:rPr lang="en-GB" sz="1400" noProof="0" dirty="0" smtClean="0">
                          <a:latin typeface="Times New Roman" panose="02020603050405020304" pitchFamily="18" charset="0"/>
                          <a:cs typeface="Times New Roman" panose="02020603050405020304" pitchFamily="18" charset="0"/>
                        </a:rPr>
                        <a:t>Resolution </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smtClean="0">
                          <a:latin typeface="Times New Roman" panose="02020603050405020304" pitchFamily="18" charset="0"/>
                          <a:cs typeface="Times New Roman" panose="02020603050405020304" pitchFamily="18" charset="0"/>
                        </a:rPr>
                        <a:t>24 Bit</a:t>
                      </a:r>
                    </a:p>
                  </a:txBody>
                  <a:tcPr anchor="ctr"/>
                </a:tc>
              </a:tr>
              <a:tr h="552267">
                <a:tc>
                  <a:txBody>
                    <a:bodyPr/>
                    <a:lstStyle/>
                    <a:p>
                      <a:r>
                        <a:rPr lang="en-GB" sz="1400" noProof="0" dirty="0" smtClean="0">
                          <a:latin typeface="Times New Roman" panose="02020603050405020304" pitchFamily="18" charset="0"/>
                          <a:cs typeface="Times New Roman" panose="02020603050405020304" pitchFamily="18" charset="0"/>
                        </a:rPr>
                        <a:t>Number of Channels</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smtClean="0">
                          <a:latin typeface="Times New Roman" panose="02020603050405020304" pitchFamily="18" charset="0"/>
                          <a:cs typeface="Times New Roman" panose="02020603050405020304" pitchFamily="18" charset="0"/>
                        </a:rPr>
                        <a:t>4 Measuring Channels (LEMO)</a:t>
                      </a:r>
                    </a:p>
                  </a:txBody>
                  <a:tcPr anchor="ctr"/>
                </a:tc>
              </a:tr>
              <a:tr h="1017332">
                <a:tc>
                  <a:txBody>
                    <a:bodyPr/>
                    <a:lstStyle/>
                    <a:p>
                      <a:r>
                        <a:rPr lang="en-GB" sz="1400" noProof="0" dirty="0" smtClean="0">
                          <a:latin typeface="Times New Roman" panose="02020603050405020304" pitchFamily="18" charset="0"/>
                          <a:cs typeface="Times New Roman" panose="02020603050405020304" pitchFamily="18" charset="0"/>
                        </a:rPr>
                        <a:t>Accuracy</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noProof="0" dirty="0" smtClean="0">
                          <a:latin typeface="Times New Roman" panose="02020603050405020304" pitchFamily="18" charset="0"/>
                          <a:cs typeface="Times New Roman" panose="02020603050405020304" pitchFamily="18" charset="0"/>
                        </a:rPr>
                        <a:t>EN</a:t>
                      </a:r>
                      <a:r>
                        <a:rPr lang="en-GB" sz="1400" baseline="0" noProof="0" dirty="0" smtClean="0">
                          <a:latin typeface="Times New Roman" panose="02020603050405020304" pitchFamily="18" charset="0"/>
                          <a:cs typeface="Times New Roman" panose="02020603050405020304" pitchFamily="18" charset="0"/>
                        </a:rPr>
                        <a:t> 60651 and EN 60804 class 1, IEC 61672-1 class 1, group Z, percentages according to DIN 45657</a:t>
                      </a:r>
                      <a:endParaRPr lang="en-GB" sz="1400" noProof="0" dirty="0" smtClean="0">
                        <a:latin typeface="Times New Roman" panose="02020603050405020304" pitchFamily="18" charset="0"/>
                        <a:cs typeface="Times New Roman" panose="02020603050405020304" pitchFamily="18" charset="0"/>
                      </a:endParaRPr>
                    </a:p>
                  </a:txBody>
                  <a:tcPr anchor="ctr"/>
                </a:tc>
              </a:tr>
              <a:tr h="353644">
                <a:tc>
                  <a:txBody>
                    <a:bodyPr/>
                    <a:lstStyle/>
                    <a:p>
                      <a:r>
                        <a:rPr lang="en-GB" sz="1400" noProof="0" dirty="0" smtClean="0">
                          <a:latin typeface="Times New Roman" panose="02020603050405020304" pitchFamily="18" charset="0"/>
                          <a:cs typeface="Times New Roman" panose="02020603050405020304" pitchFamily="18" charset="0"/>
                        </a:rPr>
                        <a:t>Sampling rates</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r>
                        <a:rPr lang="en-GB" sz="1400" noProof="0" dirty="0" smtClean="0">
                          <a:latin typeface="Times New Roman" panose="02020603050405020304" pitchFamily="18" charset="0"/>
                          <a:cs typeface="Times New Roman" panose="02020603050405020304" pitchFamily="18" charset="0"/>
                        </a:rPr>
                        <a:t>51.2 kHz</a:t>
                      </a:r>
                      <a:endParaRPr lang="en-GB" sz="1400" noProof="0" dirty="0">
                        <a:latin typeface="Times New Roman" panose="02020603050405020304" pitchFamily="18" charset="0"/>
                        <a:cs typeface="Times New Roman" panose="02020603050405020304" pitchFamily="18" charset="0"/>
                      </a:endParaRPr>
                    </a:p>
                  </a:txBody>
                  <a:tcPr anchor="ctr"/>
                </a:tc>
              </a:tr>
              <a:tr h="784801">
                <a:tc>
                  <a:txBody>
                    <a:bodyPr/>
                    <a:lstStyle/>
                    <a:p>
                      <a:r>
                        <a:rPr lang="en-GB" sz="1400" noProof="0" dirty="0" smtClean="0">
                          <a:latin typeface="Times New Roman" panose="02020603050405020304" pitchFamily="18" charset="0"/>
                          <a:cs typeface="Times New Roman" panose="02020603050405020304" pitchFamily="18" charset="0"/>
                        </a:rPr>
                        <a:t>Transducer Supply</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r>
                        <a:rPr lang="en-GB" sz="1400" noProof="0" dirty="0" smtClean="0">
                          <a:latin typeface="Times New Roman" panose="02020603050405020304" pitchFamily="18" charset="0"/>
                          <a:cs typeface="Times New Roman" panose="02020603050405020304" pitchFamily="18" charset="0"/>
                        </a:rPr>
                        <a:t>Polarization voltage 20 V, 63 V or 200 V and ICP (2mA, 4mA)</a:t>
                      </a:r>
                      <a:endParaRPr lang="en-GB" sz="1400" noProof="0" dirty="0">
                        <a:latin typeface="Times New Roman" panose="02020603050405020304" pitchFamily="18" charset="0"/>
                        <a:cs typeface="Times New Roman" panose="02020603050405020304" pitchFamily="18" charset="0"/>
                      </a:endParaRPr>
                    </a:p>
                  </a:txBody>
                  <a:tcPr anchor="ctr"/>
                </a:tc>
              </a:tr>
              <a:tr h="353644">
                <a:tc rowSpan="4">
                  <a:txBody>
                    <a:bodyPr/>
                    <a:lstStyle/>
                    <a:p>
                      <a:r>
                        <a:rPr lang="en-GB" sz="1400" noProof="0" dirty="0" smtClean="0">
                          <a:latin typeface="Times New Roman" panose="02020603050405020304" pitchFamily="18" charset="0"/>
                          <a:cs typeface="Times New Roman" panose="02020603050405020304" pitchFamily="18" charset="0"/>
                        </a:rPr>
                        <a:t>Time Weighting</a:t>
                      </a:r>
                      <a:r>
                        <a:rPr lang="en-GB" sz="1400" baseline="0" noProof="0" dirty="0" smtClean="0">
                          <a:latin typeface="Times New Roman" panose="02020603050405020304" pitchFamily="18" charset="0"/>
                          <a:cs typeface="Times New Roman" panose="02020603050405020304" pitchFamily="18" charset="0"/>
                        </a:rPr>
                        <a:t> </a:t>
                      </a:r>
                      <a:endParaRPr lang="en-GB" sz="1400" noProof="0" dirty="0">
                        <a:latin typeface="Times New Roman" panose="02020603050405020304" pitchFamily="18" charset="0"/>
                        <a:cs typeface="Times New Roman" panose="02020603050405020304" pitchFamily="18" charset="0"/>
                      </a:endParaRPr>
                    </a:p>
                  </a:txBody>
                  <a:tcPr anchor="ctr"/>
                </a:tc>
                <a:tc>
                  <a:txBody>
                    <a:bodyPr/>
                    <a:lstStyle/>
                    <a:p>
                      <a:r>
                        <a:rPr lang="en-GB" sz="1400" noProof="0" dirty="0" smtClean="0">
                          <a:latin typeface="Times New Roman" panose="02020603050405020304" pitchFamily="18" charset="0"/>
                          <a:cs typeface="Times New Roman" panose="02020603050405020304" pitchFamily="18" charset="0"/>
                        </a:rPr>
                        <a:t>Fast =0.125 s</a:t>
                      </a:r>
                      <a:endParaRPr lang="en-GB" sz="1400" noProof="0" dirty="0">
                        <a:latin typeface="Times New Roman" panose="02020603050405020304" pitchFamily="18" charset="0"/>
                        <a:cs typeface="Times New Roman" panose="02020603050405020304" pitchFamily="18" charset="0"/>
                      </a:endParaRPr>
                    </a:p>
                  </a:txBody>
                  <a:tcPr anchor="ctr"/>
                </a:tc>
              </a:tr>
              <a:tr h="353644">
                <a:tc vMerge="1">
                  <a:txBody>
                    <a:bodyPr/>
                    <a:lstStyle/>
                    <a:p>
                      <a:endParaRPr lang="en-GB"/>
                    </a:p>
                  </a:txBody>
                  <a:tcPr/>
                </a:tc>
                <a:tc>
                  <a:txBody>
                    <a:bodyPr/>
                    <a:lstStyle/>
                    <a:p>
                      <a:r>
                        <a:rPr lang="en-GB" sz="1400" noProof="0" dirty="0" smtClean="0">
                          <a:latin typeface="Times New Roman" panose="02020603050405020304" pitchFamily="18" charset="0"/>
                          <a:cs typeface="Times New Roman" panose="02020603050405020304" pitchFamily="18" charset="0"/>
                        </a:rPr>
                        <a:t>Slow =1 s</a:t>
                      </a:r>
                      <a:endParaRPr lang="en-GB" sz="1400" noProof="0" dirty="0">
                        <a:latin typeface="Times New Roman" panose="02020603050405020304" pitchFamily="18" charset="0"/>
                        <a:cs typeface="Times New Roman" panose="02020603050405020304" pitchFamily="18" charset="0"/>
                      </a:endParaRPr>
                    </a:p>
                  </a:txBody>
                  <a:tcPr anchor="ctr"/>
                </a:tc>
              </a:tr>
              <a:tr h="353644">
                <a:tc vMerge="1">
                  <a:txBody>
                    <a:bodyPr/>
                    <a:lstStyle/>
                    <a:p>
                      <a:endParaRPr lang="en-GB"/>
                    </a:p>
                  </a:txBody>
                  <a:tcPr/>
                </a:tc>
                <a:tc>
                  <a:txBody>
                    <a:bodyPr/>
                    <a:lstStyle/>
                    <a:p>
                      <a:r>
                        <a:rPr lang="en-GB" sz="1400" noProof="0" dirty="0" smtClean="0">
                          <a:latin typeface="Times New Roman" panose="02020603050405020304" pitchFamily="18" charset="0"/>
                          <a:cs typeface="Times New Roman" panose="02020603050405020304" pitchFamily="18" charset="0"/>
                        </a:rPr>
                        <a:t>Impulse =0.035 s</a:t>
                      </a:r>
                      <a:endParaRPr lang="en-GB" sz="1400" noProof="0" dirty="0">
                        <a:latin typeface="Times New Roman" panose="02020603050405020304" pitchFamily="18" charset="0"/>
                        <a:cs typeface="Times New Roman" panose="02020603050405020304" pitchFamily="18" charset="0"/>
                      </a:endParaRPr>
                    </a:p>
                  </a:txBody>
                  <a:tcPr anchor="ctr"/>
                </a:tc>
              </a:tr>
              <a:tr h="353644">
                <a:tc vMerge="1">
                  <a:txBody>
                    <a:bodyPr/>
                    <a:lstStyle/>
                    <a:p>
                      <a:endParaRPr lang="en-GB" dirty="0"/>
                    </a:p>
                  </a:txBody>
                  <a:tcPr/>
                </a:tc>
                <a:tc>
                  <a:txBody>
                    <a:bodyPr/>
                    <a:lstStyle/>
                    <a:p>
                      <a:r>
                        <a:rPr lang="en-GB" sz="1400" noProof="0" dirty="0" smtClean="0">
                          <a:latin typeface="Times New Roman" panose="02020603050405020304" pitchFamily="18" charset="0"/>
                          <a:cs typeface="Times New Roman" panose="02020603050405020304" pitchFamily="18" charset="0"/>
                        </a:rPr>
                        <a:t>Peak = 20µs</a:t>
                      </a:r>
                      <a:endParaRPr lang="en-GB" sz="1400" noProof="0" dirty="0">
                        <a:latin typeface="Times New Roman" panose="02020603050405020304" pitchFamily="18" charset="0"/>
                        <a:cs typeface="Times New Roman" panose="02020603050405020304" pitchFamily="18" charset="0"/>
                      </a:endParaRPr>
                    </a:p>
                  </a:txBody>
                  <a:tcPr anchor="ctr"/>
                </a:tc>
              </a:tr>
            </a:tbl>
          </a:graphicData>
        </a:graphic>
      </p:graphicFrame>
      <p:sp>
        <p:nvSpPr>
          <p:cNvPr id="9" name="Rectangle 2"/>
          <p:cNvSpPr>
            <a:spLocks noChangeArrowheads="1"/>
          </p:cNvSpPr>
          <p:nvPr/>
        </p:nvSpPr>
        <p:spPr bwMode="auto">
          <a:xfrm>
            <a:off x="346233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1701161272"/>
              </p:ext>
            </p:extLst>
          </p:nvPr>
        </p:nvGraphicFramePr>
        <p:xfrm>
          <a:off x="4499992" y="1007912"/>
          <a:ext cx="3912096" cy="5781000"/>
        </p:xfrm>
        <a:graphic>
          <a:graphicData uri="http://schemas.openxmlformats.org/drawingml/2006/table">
            <a:tbl>
              <a:tblPr firstRow="1" bandRow="1">
                <a:tableStyleId>{5C22544A-7EE6-4342-B048-85BDC9FD1C3A}</a:tableStyleId>
              </a:tblPr>
              <a:tblGrid>
                <a:gridCol w="1956048"/>
                <a:gridCol w="1956048"/>
              </a:tblGrid>
              <a:tr h="544052">
                <a:tc gridSpan="2">
                  <a:txBody>
                    <a:bodyPr/>
                    <a:lstStyle/>
                    <a:p>
                      <a:pPr algn="ctr"/>
                      <a:r>
                        <a:rPr lang="en-GB" sz="1800" b="1" i="0" kern="1200" dirty="0" smtClean="0">
                          <a:solidFill>
                            <a:schemeClr val="lt1"/>
                          </a:solidFill>
                          <a:effectLst/>
                          <a:latin typeface="Times New Roman" panose="02020603050405020304" pitchFamily="18" charset="0"/>
                          <a:ea typeface="+mn-ea"/>
                          <a:cs typeface="Times New Roman" panose="02020603050405020304" pitchFamily="18" charset="0"/>
                        </a:rPr>
                        <a:t>Technical</a:t>
                      </a:r>
                      <a:r>
                        <a:rPr lang="en-GB" sz="1800" b="1" i="0" kern="1200" baseline="0" dirty="0" smtClean="0">
                          <a:solidFill>
                            <a:schemeClr val="lt1"/>
                          </a:solidFill>
                          <a:effectLst/>
                          <a:latin typeface="Times New Roman" panose="02020603050405020304" pitchFamily="18" charset="0"/>
                          <a:ea typeface="+mn-ea"/>
                          <a:cs typeface="Times New Roman" panose="02020603050405020304" pitchFamily="18" charset="0"/>
                        </a:rPr>
                        <a:t> </a:t>
                      </a:r>
                      <a:r>
                        <a:rPr lang="en-GB" sz="1800" b="1" i="0" kern="1200" baseline="0" noProof="0" dirty="0" smtClean="0">
                          <a:solidFill>
                            <a:schemeClr val="lt1"/>
                          </a:solidFill>
                          <a:effectLst/>
                          <a:latin typeface="Times New Roman" panose="02020603050405020304" pitchFamily="18" charset="0"/>
                          <a:ea typeface="+mn-ea"/>
                          <a:cs typeface="Times New Roman" panose="02020603050405020304" pitchFamily="18" charset="0"/>
                        </a:rPr>
                        <a:t>Specifications</a:t>
                      </a:r>
                      <a:r>
                        <a:rPr lang="en-GB" sz="1800" b="1" i="0" kern="1200" baseline="0" dirty="0" smtClean="0">
                          <a:solidFill>
                            <a:schemeClr val="lt1"/>
                          </a:solidFill>
                          <a:effectLst/>
                          <a:latin typeface="Times New Roman" panose="02020603050405020304" pitchFamily="18" charset="0"/>
                          <a:ea typeface="+mn-ea"/>
                          <a:cs typeface="Times New Roman" panose="02020603050405020304" pitchFamily="18" charset="0"/>
                        </a:rPr>
                        <a:t> of </a:t>
                      </a:r>
                      <a:r>
                        <a:rPr lang="en-GB" sz="1800" b="1" i="0" kern="1200" baseline="0" noProof="0" dirty="0" smtClean="0">
                          <a:solidFill>
                            <a:schemeClr val="lt1"/>
                          </a:solidFill>
                          <a:effectLst/>
                          <a:latin typeface="Times New Roman" panose="02020603050405020304" pitchFamily="18" charset="0"/>
                          <a:ea typeface="+mn-ea"/>
                          <a:cs typeface="Times New Roman" panose="02020603050405020304" pitchFamily="18" charset="0"/>
                        </a:rPr>
                        <a:t>Accelerometer (PCB-356A33)</a:t>
                      </a:r>
                      <a:endParaRPr lang="en-GB" sz="700" noProof="0" dirty="0">
                        <a:solidFill>
                          <a:srgbClr val="000000"/>
                        </a:solidFill>
                        <a:effectLst/>
                        <a:latin typeface="Times New Roman" panose="02020603050405020304" pitchFamily="18" charset="0"/>
                        <a:cs typeface="Times New Roman" panose="02020603050405020304" pitchFamily="18" charset="0"/>
                      </a:endParaRPr>
                    </a:p>
                  </a:txBody>
                  <a:tcPr marL="20515" marR="20515" marT="10258" marB="10258" anchor="ctr"/>
                </a:tc>
                <a:tc hMerge="1">
                  <a:txBody>
                    <a:bodyPr/>
                    <a:lstStyle/>
                    <a:p>
                      <a:endParaRPr lang="en-GB"/>
                    </a:p>
                  </a:txBody>
                  <a:tcPr/>
                </a:tc>
              </a:tr>
              <a:tr h="297788">
                <a:tc>
                  <a:txBody>
                    <a:bodyPr/>
                    <a:lstStyle/>
                    <a:p>
                      <a:r>
                        <a:rPr lang="en-GB" sz="1400" dirty="0" smtClean="0">
                          <a:solidFill>
                            <a:srgbClr val="000000"/>
                          </a:solidFill>
                          <a:effectLst/>
                          <a:latin typeface="Times New Roman" panose="02020603050405020304" pitchFamily="18" charset="0"/>
                          <a:cs typeface="Times New Roman" panose="02020603050405020304" pitchFamily="18" charset="0"/>
                        </a:rPr>
                        <a:t>Brand</a:t>
                      </a:r>
                      <a:endParaRPr lang="en-GB" sz="1400" dirty="0">
                        <a:solidFill>
                          <a:srgbClr val="000000"/>
                        </a:solidFill>
                        <a:effectLst/>
                        <a:latin typeface="Times New Roman" panose="02020603050405020304" pitchFamily="18" charset="0"/>
                        <a:cs typeface="Times New Roman" panose="02020603050405020304" pitchFamily="18" charset="0"/>
                      </a:endParaRPr>
                    </a:p>
                  </a:txBody>
                  <a:tcPr marL="20515" marR="20515" marT="10258" marB="10258" anchor="ctr"/>
                </a:tc>
                <a:tc>
                  <a:txBody>
                    <a:bodyPr/>
                    <a:lstStyle/>
                    <a:p>
                      <a:pPr algn="ctr"/>
                      <a:r>
                        <a:rPr lang="en-GB" sz="1400" b="0" i="0" kern="1200" baseline="0" noProof="0" dirty="0" smtClean="0">
                          <a:solidFill>
                            <a:schemeClr val="tx1"/>
                          </a:solidFill>
                          <a:effectLst/>
                          <a:latin typeface="Times New Roman" panose="02020603050405020304" pitchFamily="18" charset="0"/>
                          <a:ea typeface="+mn-ea"/>
                          <a:cs typeface="Times New Roman" panose="02020603050405020304" pitchFamily="18" charset="0"/>
                        </a:rPr>
                        <a:t>PCB-356A33</a:t>
                      </a:r>
                      <a:endParaRPr lang="en-GB" sz="1400" b="0" dirty="0">
                        <a:solidFill>
                          <a:schemeClr val="tx1"/>
                        </a:solidFill>
                        <a:effectLst/>
                        <a:latin typeface="Times New Roman" panose="02020603050405020304" pitchFamily="18" charset="0"/>
                        <a:cs typeface="Times New Roman" panose="02020603050405020304" pitchFamily="18" charset="0"/>
                      </a:endParaRPr>
                    </a:p>
                  </a:txBody>
                  <a:tcPr marL="20515" marR="20515" marT="10258" marB="10258" anchor="ctr"/>
                </a:tc>
              </a:tr>
              <a:tr h="297788">
                <a:tc gridSpan="2">
                  <a:txBody>
                    <a:bodyPr/>
                    <a:lstStyle/>
                    <a:p>
                      <a:r>
                        <a:rPr lang="en-GB" sz="1400" b="1" dirty="0">
                          <a:solidFill>
                            <a:srgbClr val="000000"/>
                          </a:solidFill>
                          <a:effectLst/>
                          <a:latin typeface="Times New Roman" panose="02020603050405020304" pitchFamily="18" charset="0"/>
                          <a:cs typeface="Times New Roman" panose="02020603050405020304" pitchFamily="18" charset="0"/>
                        </a:rPr>
                        <a:t>Performance</a:t>
                      </a:r>
                      <a:endParaRPr lang="en-GB" sz="1400" dirty="0">
                        <a:solidFill>
                          <a:srgbClr val="000000"/>
                        </a:solidFill>
                        <a:effectLst/>
                        <a:latin typeface="Times New Roman" panose="02020603050405020304" pitchFamily="18" charset="0"/>
                        <a:cs typeface="Times New Roman" panose="02020603050405020304" pitchFamily="18" charset="0"/>
                      </a:endParaRPr>
                    </a:p>
                  </a:txBody>
                  <a:tcPr marL="20515" marR="20515" marT="10258" marB="10258" anchor="ctr"/>
                </a:tc>
                <a:tc hMerge="1">
                  <a:txBody>
                    <a:bodyPr/>
                    <a:lstStyle/>
                    <a:p>
                      <a:endParaRPr lang="en-GB"/>
                    </a:p>
                  </a:txBody>
                  <a:tcPr/>
                </a:tc>
              </a:tr>
              <a:tr h="297788">
                <a:tc>
                  <a:txBody>
                    <a:bodyPr/>
                    <a:lstStyle/>
                    <a:p>
                      <a:r>
                        <a:rPr lang="en-GB" sz="1400" dirty="0" smtClean="0">
                          <a:effectLst/>
                          <a:latin typeface="Times New Roman" panose="02020603050405020304" pitchFamily="18" charset="0"/>
                          <a:cs typeface="Times New Roman" panose="02020603050405020304" pitchFamily="18" charset="0"/>
                        </a:rPr>
                        <a:t>Sensitivity </a:t>
                      </a:r>
                      <a:r>
                        <a:rPr lang="en-GB" sz="1400" dirty="0">
                          <a:effectLst/>
                          <a:latin typeface="Times New Roman" panose="02020603050405020304" pitchFamily="18" charset="0"/>
                          <a:cs typeface="Times New Roman" panose="02020603050405020304" pitchFamily="18" charset="0"/>
                        </a:rPr>
                        <a:t>(±10 %)</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1.02 mV/(m/s²)</a:t>
                      </a: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Measurement </a:t>
                      </a:r>
                      <a:r>
                        <a:rPr lang="en-GB" sz="1400" dirty="0">
                          <a:effectLst/>
                          <a:latin typeface="Times New Roman" panose="02020603050405020304" pitchFamily="18" charset="0"/>
                          <a:cs typeface="Times New Roman" panose="02020603050405020304" pitchFamily="18" charset="0"/>
                        </a:rPr>
                        <a:t>Range</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±4905 m/s² </a:t>
                      </a:r>
                      <a:r>
                        <a:rPr lang="en-GB" sz="1400" dirty="0" err="1">
                          <a:effectLst/>
                          <a:latin typeface="Times New Roman" panose="02020603050405020304" pitchFamily="18" charset="0"/>
                          <a:cs typeface="Times New Roman" panose="02020603050405020304" pitchFamily="18" charset="0"/>
                        </a:rPr>
                        <a:t>pk</a:t>
                      </a:r>
                      <a:endParaRPr lang="en-GB" sz="1400" dirty="0">
                        <a:effectLst/>
                        <a:latin typeface="Times New Roman" panose="02020603050405020304" pitchFamily="18" charset="0"/>
                        <a:cs typeface="Times New Roman" panose="02020603050405020304" pitchFamily="18" charset="0"/>
                      </a:endParaRP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Frequency </a:t>
                      </a:r>
                      <a:r>
                        <a:rPr lang="en-GB" sz="1400" dirty="0">
                          <a:effectLst/>
                          <a:latin typeface="Times New Roman" panose="02020603050405020304" pitchFamily="18" charset="0"/>
                          <a:cs typeface="Times New Roman" panose="02020603050405020304" pitchFamily="18" charset="0"/>
                        </a:rPr>
                        <a:t>Range (±5 %)</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2 to 10000 Hz</a:t>
                      </a: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Frequency </a:t>
                      </a:r>
                      <a:r>
                        <a:rPr lang="en-GB" sz="1400" dirty="0">
                          <a:effectLst/>
                          <a:latin typeface="Times New Roman" panose="02020603050405020304" pitchFamily="18" charset="0"/>
                          <a:cs typeface="Times New Roman" panose="02020603050405020304" pitchFamily="18" charset="0"/>
                        </a:rPr>
                        <a:t>Range (±5 %)</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2 to 7000 Hz</a:t>
                      </a: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Resonant </a:t>
                      </a:r>
                      <a:r>
                        <a:rPr lang="en-GB" sz="1400" dirty="0">
                          <a:effectLst/>
                          <a:latin typeface="Times New Roman" panose="02020603050405020304" pitchFamily="18" charset="0"/>
                          <a:cs typeface="Times New Roman" panose="02020603050405020304" pitchFamily="18" charset="0"/>
                        </a:rPr>
                        <a:t>Frequency</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≥55 kHz</a:t>
                      </a:r>
                    </a:p>
                  </a:txBody>
                  <a:tcPr marL="20515" marR="20515" marT="10258" marB="10258" anchor="ctr"/>
                </a:tc>
              </a:tr>
              <a:tr h="427510">
                <a:tc>
                  <a:txBody>
                    <a:bodyPr/>
                    <a:lstStyle/>
                    <a:p>
                      <a:r>
                        <a:rPr lang="en-GB" sz="1400" dirty="0" smtClean="0">
                          <a:effectLst/>
                          <a:latin typeface="Times New Roman" panose="02020603050405020304" pitchFamily="18" charset="0"/>
                          <a:cs typeface="Times New Roman" panose="02020603050405020304" pitchFamily="18" charset="0"/>
                        </a:rPr>
                        <a:t>Broadband </a:t>
                      </a:r>
                      <a:r>
                        <a:rPr lang="en-GB" sz="1400" dirty="0">
                          <a:effectLst/>
                          <a:latin typeface="Times New Roman" panose="02020603050405020304" pitchFamily="18" charset="0"/>
                          <a:cs typeface="Times New Roman" panose="02020603050405020304" pitchFamily="18" charset="0"/>
                        </a:rPr>
                        <a:t>Resolution (1 to 10000 Hz)</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0.04 m/s² </a:t>
                      </a:r>
                      <a:r>
                        <a:rPr lang="en-GB" sz="1400" dirty="0" err="1">
                          <a:effectLst/>
                          <a:latin typeface="Times New Roman" panose="02020603050405020304" pitchFamily="18" charset="0"/>
                          <a:cs typeface="Times New Roman" panose="02020603050405020304" pitchFamily="18" charset="0"/>
                        </a:rPr>
                        <a:t>rms</a:t>
                      </a:r>
                      <a:endParaRPr lang="en-GB" sz="1400" dirty="0">
                        <a:effectLst/>
                        <a:latin typeface="Times New Roman" panose="02020603050405020304" pitchFamily="18" charset="0"/>
                        <a:cs typeface="Times New Roman" panose="02020603050405020304" pitchFamily="18" charset="0"/>
                      </a:endParaRP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Non-Linearity</a:t>
                      </a:r>
                      <a:endParaRPr lang="en-GB" sz="1400" dirty="0">
                        <a:effectLst/>
                        <a:latin typeface="Times New Roman" panose="02020603050405020304" pitchFamily="18" charset="0"/>
                        <a:cs typeface="Times New Roman" panose="02020603050405020304" pitchFamily="18" charset="0"/>
                      </a:endParaRP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≤1 %</a:t>
                      </a: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Transverse </a:t>
                      </a:r>
                      <a:r>
                        <a:rPr lang="en-GB" sz="1400" dirty="0">
                          <a:effectLst/>
                          <a:latin typeface="Times New Roman" panose="02020603050405020304" pitchFamily="18" charset="0"/>
                          <a:cs typeface="Times New Roman" panose="02020603050405020304" pitchFamily="18" charset="0"/>
                        </a:rPr>
                        <a:t>Sensitivity</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≤5 %</a:t>
                      </a:r>
                    </a:p>
                  </a:txBody>
                  <a:tcPr marL="20515" marR="20515" marT="10258" marB="10258" anchor="ctr"/>
                </a:tc>
              </a:tr>
              <a:tr h="297788">
                <a:tc gridSpan="2">
                  <a:txBody>
                    <a:bodyPr/>
                    <a:lstStyle/>
                    <a:p>
                      <a:r>
                        <a:rPr lang="en-GB" sz="1400" b="1" dirty="0">
                          <a:solidFill>
                            <a:srgbClr val="000000"/>
                          </a:solidFill>
                          <a:effectLst/>
                          <a:latin typeface="Times New Roman" panose="02020603050405020304" pitchFamily="18" charset="0"/>
                          <a:cs typeface="Times New Roman" panose="02020603050405020304" pitchFamily="18" charset="0"/>
                        </a:rPr>
                        <a:t>Environmental</a:t>
                      </a:r>
                      <a:endParaRPr lang="en-GB" sz="1400" dirty="0">
                        <a:solidFill>
                          <a:srgbClr val="000000"/>
                        </a:solidFill>
                        <a:effectLst/>
                        <a:latin typeface="Times New Roman" panose="02020603050405020304" pitchFamily="18" charset="0"/>
                        <a:cs typeface="Times New Roman" panose="02020603050405020304" pitchFamily="18" charset="0"/>
                      </a:endParaRPr>
                    </a:p>
                  </a:txBody>
                  <a:tcPr marL="20515" marR="20515" marT="10258" marB="10258" anchor="ctr"/>
                </a:tc>
                <a:tc hMerge="1">
                  <a:txBody>
                    <a:bodyPr/>
                    <a:lstStyle/>
                    <a:p>
                      <a:endParaRPr lang="en-GB"/>
                    </a:p>
                  </a:txBody>
                  <a:tcPr/>
                </a:tc>
              </a:tr>
              <a:tr h="297788">
                <a:tc>
                  <a:txBody>
                    <a:bodyPr/>
                    <a:lstStyle/>
                    <a:p>
                      <a:r>
                        <a:rPr lang="en-GB" sz="1400" dirty="0" smtClean="0">
                          <a:effectLst/>
                          <a:latin typeface="Times New Roman" panose="02020603050405020304" pitchFamily="18" charset="0"/>
                          <a:cs typeface="Times New Roman" panose="02020603050405020304" pitchFamily="18" charset="0"/>
                        </a:rPr>
                        <a:t>Overload </a:t>
                      </a:r>
                      <a:r>
                        <a:rPr lang="en-GB" sz="1400" dirty="0">
                          <a:effectLst/>
                          <a:latin typeface="Times New Roman" panose="02020603050405020304" pitchFamily="18" charset="0"/>
                          <a:cs typeface="Times New Roman" panose="02020603050405020304" pitchFamily="18" charset="0"/>
                        </a:rPr>
                        <a:t>Limit (Shock)</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±98100 m/s² </a:t>
                      </a:r>
                      <a:r>
                        <a:rPr lang="en-GB" sz="1400" dirty="0" err="1">
                          <a:effectLst/>
                          <a:latin typeface="Times New Roman" panose="02020603050405020304" pitchFamily="18" charset="0"/>
                          <a:cs typeface="Times New Roman" panose="02020603050405020304" pitchFamily="18" charset="0"/>
                        </a:rPr>
                        <a:t>pk</a:t>
                      </a:r>
                      <a:endParaRPr lang="en-GB" sz="1400" dirty="0">
                        <a:effectLst/>
                        <a:latin typeface="Times New Roman" panose="02020603050405020304" pitchFamily="18" charset="0"/>
                        <a:cs typeface="Times New Roman" panose="02020603050405020304" pitchFamily="18" charset="0"/>
                      </a:endParaRP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Temperature </a:t>
                      </a:r>
                      <a:r>
                        <a:rPr lang="en-GB" sz="1400" dirty="0">
                          <a:effectLst/>
                          <a:latin typeface="Times New Roman" panose="02020603050405020304" pitchFamily="18" charset="0"/>
                          <a:cs typeface="Times New Roman" panose="02020603050405020304" pitchFamily="18" charset="0"/>
                        </a:rPr>
                        <a:t>Range</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-54 to +121 °C</a:t>
                      </a:r>
                    </a:p>
                  </a:txBody>
                  <a:tcPr marL="20515" marR="20515" marT="10258" marB="10258" anchor="ctr"/>
                </a:tc>
              </a:tr>
              <a:tr h="297788">
                <a:tc gridSpan="2">
                  <a:txBody>
                    <a:bodyPr/>
                    <a:lstStyle/>
                    <a:p>
                      <a:r>
                        <a:rPr lang="en-GB" sz="1400" b="1" dirty="0" smtClean="0">
                          <a:solidFill>
                            <a:srgbClr val="000000"/>
                          </a:solidFill>
                          <a:effectLst/>
                          <a:latin typeface="Times New Roman" panose="02020603050405020304" pitchFamily="18" charset="0"/>
                          <a:cs typeface="Times New Roman" panose="02020603050405020304" pitchFamily="18" charset="0"/>
                        </a:rPr>
                        <a:t>Physical</a:t>
                      </a:r>
                      <a:endParaRPr lang="en-GB" sz="1400" dirty="0">
                        <a:solidFill>
                          <a:srgbClr val="000000"/>
                        </a:solidFill>
                        <a:effectLst/>
                        <a:latin typeface="Times New Roman" panose="02020603050405020304" pitchFamily="18" charset="0"/>
                        <a:cs typeface="Times New Roman" panose="02020603050405020304" pitchFamily="18" charset="0"/>
                      </a:endParaRPr>
                    </a:p>
                  </a:txBody>
                  <a:tcPr marL="20515" marR="20515" marT="10258" marB="10258" anchor="ctr"/>
                </a:tc>
                <a:tc hMerge="1">
                  <a:txBody>
                    <a:bodyPr/>
                    <a:lstStyle/>
                    <a:p>
                      <a:endParaRPr lang="en-GB"/>
                    </a:p>
                  </a:txBody>
                  <a:tcPr/>
                </a:tc>
              </a:tr>
              <a:tr h="297788">
                <a:tc>
                  <a:txBody>
                    <a:bodyPr/>
                    <a:lstStyle/>
                    <a:p>
                      <a:r>
                        <a:rPr lang="en-GB" sz="1400" dirty="0" smtClean="0">
                          <a:effectLst/>
                          <a:latin typeface="Times New Roman" panose="02020603050405020304" pitchFamily="18" charset="0"/>
                          <a:cs typeface="Times New Roman" panose="02020603050405020304" pitchFamily="18" charset="0"/>
                        </a:rPr>
                        <a:t>Sensing </a:t>
                      </a:r>
                      <a:r>
                        <a:rPr lang="en-GB" sz="1400" dirty="0">
                          <a:effectLst/>
                          <a:latin typeface="Times New Roman" panose="02020603050405020304" pitchFamily="18" charset="0"/>
                          <a:cs typeface="Times New Roman" panose="02020603050405020304" pitchFamily="18" charset="0"/>
                        </a:rPr>
                        <a:t>Element</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Ceramic</a:t>
                      </a: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Sensing </a:t>
                      </a:r>
                      <a:r>
                        <a:rPr lang="en-GB" sz="1400" dirty="0">
                          <a:effectLst/>
                          <a:latin typeface="Times New Roman" panose="02020603050405020304" pitchFamily="18" charset="0"/>
                          <a:cs typeface="Times New Roman" panose="02020603050405020304" pitchFamily="18" charset="0"/>
                        </a:rPr>
                        <a:t>Geometry</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Shear</a:t>
                      </a:r>
                    </a:p>
                  </a:txBody>
                  <a:tcPr marL="20515" marR="20515" marT="10258" marB="10258" anchor="ctr"/>
                </a:tc>
              </a:tr>
              <a:tr h="297788">
                <a:tc>
                  <a:txBody>
                    <a:bodyPr/>
                    <a:lstStyle/>
                    <a:p>
                      <a:r>
                        <a:rPr lang="en-GB" sz="1400" dirty="0" smtClean="0">
                          <a:effectLst/>
                          <a:latin typeface="Times New Roman" panose="02020603050405020304" pitchFamily="18" charset="0"/>
                          <a:cs typeface="Times New Roman" panose="02020603050405020304" pitchFamily="18" charset="0"/>
                        </a:rPr>
                        <a:t>Housing </a:t>
                      </a:r>
                      <a:r>
                        <a:rPr lang="en-GB" sz="1400" dirty="0">
                          <a:effectLst/>
                          <a:latin typeface="Times New Roman" panose="02020603050405020304" pitchFamily="18" charset="0"/>
                          <a:cs typeface="Times New Roman" panose="02020603050405020304" pitchFamily="18" charset="0"/>
                        </a:rPr>
                        <a:t>Material</a:t>
                      </a:r>
                    </a:p>
                  </a:txBody>
                  <a:tcPr marL="20515" marR="20515" marT="10258" marB="10258" anchor="ctr"/>
                </a:tc>
                <a:tc>
                  <a:txBody>
                    <a:bodyPr/>
                    <a:lstStyle/>
                    <a:p>
                      <a:pPr algn="ctr"/>
                      <a:r>
                        <a:rPr lang="en-GB" sz="1400" dirty="0">
                          <a:effectLst/>
                          <a:latin typeface="Times New Roman" panose="02020603050405020304" pitchFamily="18" charset="0"/>
                          <a:cs typeface="Times New Roman" panose="02020603050405020304" pitchFamily="18" charset="0"/>
                        </a:rPr>
                        <a:t>Titanium</a:t>
                      </a:r>
                    </a:p>
                  </a:txBody>
                  <a:tcPr marL="20515" marR="20515" marT="10258" marB="10258" anchor="ctr"/>
                </a:tc>
              </a:tr>
            </a:tbl>
          </a:graphicData>
        </a:graphic>
      </p:graphicFrame>
      <p:sp>
        <p:nvSpPr>
          <p:cNvPr id="2" name="Slayt Numarası Yer Tutucusu 1"/>
          <p:cNvSpPr>
            <a:spLocks noGrp="1"/>
          </p:cNvSpPr>
          <p:nvPr>
            <p:ph type="sldNum" sz="quarter" idx="12"/>
          </p:nvPr>
        </p:nvSpPr>
        <p:spPr/>
        <p:txBody>
          <a:bodyPr/>
          <a:lstStyle/>
          <a:p>
            <a:fld id="{75FA89C3-734B-474A-B648-2001D0A533D9}" type="slidenum">
              <a:rPr lang="tr-TR" smtClean="0"/>
              <a:t>12</a:t>
            </a:fld>
            <a:endParaRPr lang="tr-TR"/>
          </a:p>
        </p:txBody>
      </p:sp>
    </p:spTree>
    <p:extLst>
      <p:ext uri="{BB962C8B-B14F-4D97-AF65-F5344CB8AC3E}">
        <p14:creationId xmlns:p14="http://schemas.microsoft.com/office/powerpoint/2010/main" val="3559466936"/>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GB" sz="3200" b="1" i="1" dirty="0">
                <a:latin typeface="Times New Roman" panose="02020603050405020304" pitchFamily="18" charset="0"/>
                <a:cs typeface="Times New Roman" panose="02020603050405020304" pitchFamily="18" charset="0"/>
              </a:rPr>
              <a:t>Calculation of RMS value</a:t>
            </a:r>
          </a:p>
        </p:txBody>
      </p:sp>
      <mc:AlternateContent xmlns:mc="http://schemas.openxmlformats.org/markup-compatibility/2006" xmlns:a14="http://schemas.microsoft.com/office/drawing/2010/main">
        <mc:Choice Requires="a14">
          <p:sp>
            <p:nvSpPr>
              <p:cNvPr id="3" name="İçerik Yer Tutucusu 2"/>
              <p:cNvSpPr>
                <a:spLocks noGrp="1"/>
              </p:cNvSpPr>
              <p:nvPr>
                <p:ph idx="1"/>
              </p:nvPr>
            </p:nvSpPr>
            <p:spPr/>
            <p:txBody>
              <a:bodyPr>
                <a:normAutofit/>
              </a:bodyPr>
              <a:lstStyle/>
              <a:p>
                <a:pPr marL="114300" indent="0">
                  <a:buNone/>
                </a:pPr>
                <a:endParaRPr lang="tr-TR" i="1" dirty="0"/>
              </a:p>
              <a:p>
                <a14:m>
                  <m:oMath xmlns:m="http://schemas.openxmlformats.org/officeDocument/2006/math">
                    <m:sSub>
                      <m:sSubPr>
                        <m:ctrlPr>
                          <a:rPr lang="en-GB" i="1" smtClean="0">
                            <a:latin typeface="Cambria Math"/>
                          </a:rPr>
                        </m:ctrlPr>
                      </m:sSubPr>
                      <m:e>
                        <m:r>
                          <a:rPr lang="en-GB" i="1">
                            <a:latin typeface="Cambria Math"/>
                          </a:rPr>
                          <m:t>𝑎</m:t>
                        </m:r>
                      </m:e>
                      <m:sub>
                        <m:r>
                          <a:rPr lang="en-GB" i="1">
                            <a:latin typeface="Cambria Math"/>
                          </a:rPr>
                          <m:t>𝑤</m:t>
                        </m:r>
                      </m:sub>
                    </m:sSub>
                    <m:r>
                      <a:rPr lang="en-GB" i="1">
                        <a:latin typeface="Cambria Math"/>
                      </a:rPr>
                      <m:t>=</m:t>
                    </m:r>
                    <m:rad>
                      <m:radPr>
                        <m:degHide m:val="on"/>
                        <m:ctrlPr>
                          <a:rPr lang="en-GB" i="1">
                            <a:latin typeface="Cambria Math"/>
                          </a:rPr>
                        </m:ctrlPr>
                      </m:radPr>
                      <m:deg/>
                      <m:e>
                        <m:f>
                          <m:fPr>
                            <m:ctrlPr>
                              <a:rPr lang="en-GB" i="1">
                                <a:latin typeface="Cambria Math"/>
                              </a:rPr>
                            </m:ctrlPr>
                          </m:fPr>
                          <m:num>
                            <m:r>
                              <a:rPr lang="en-GB" i="1">
                                <a:latin typeface="Cambria Math"/>
                              </a:rPr>
                              <m:t>1</m:t>
                            </m:r>
                          </m:num>
                          <m:den>
                            <m:r>
                              <a:rPr lang="en-GB" i="1">
                                <a:latin typeface="Cambria Math"/>
                              </a:rPr>
                              <m:t>𝑇</m:t>
                            </m:r>
                          </m:den>
                        </m:f>
                        <m:nary>
                          <m:naryPr>
                            <m:limLoc m:val="subSup"/>
                            <m:ctrlPr>
                              <a:rPr lang="en-GB" i="1">
                                <a:latin typeface="Cambria Math"/>
                              </a:rPr>
                            </m:ctrlPr>
                          </m:naryPr>
                          <m:sub>
                            <m:r>
                              <a:rPr lang="en-GB" i="1">
                                <a:latin typeface="Cambria Math"/>
                              </a:rPr>
                              <m:t>0</m:t>
                            </m:r>
                          </m:sub>
                          <m:sup>
                            <m:r>
                              <a:rPr lang="en-GB" i="1">
                                <a:latin typeface="Cambria Math"/>
                              </a:rPr>
                              <m:t>𝑇</m:t>
                            </m:r>
                          </m:sup>
                          <m:e>
                            <m:sSubSup>
                              <m:sSubSupPr>
                                <m:ctrlPr>
                                  <a:rPr lang="en-GB" i="1">
                                    <a:latin typeface="Cambria Math"/>
                                  </a:rPr>
                                </m:ctrlPr>
                              </m:sSubSupPr>
                              <m:e>
                                <m:r>
                                  <a:rPr lang="en-GB" i="1">
                                    <a:latin typeface="Cambria Math"/>
                                  </a:rPr>
                                  <m:t>𝑎</m:t>
                                </m:r>
                              </m:e>
                              <m:sub>
                                <m:r>
                                  <a:rPr lang="en-GB" i="1">
                                    <a:latin typeface="Cambria Math"/>
                                  </a:rPr>
                                  <m:t>𝑤</m:t>
                                </m:r>
                              </m:sub>
                              <m:sup>
                                <m:r>
                                  <a:rPr lang="en-GB" i="1">
                                    <a:latin typeface="Cambria Math"/>
                                  </a:rPr>
                                  <m:t>2</m:t>
                                </m:r>
                              </m:sup>
                            </m:sSubSup>
                          </m:e>
                        </m:nary>
                        <m:d>
                          <m:dPr>
                            <m:ctrlPr>
                              <a:rPr lang="en-GB" i="1">
                                <a:latin typeface="Cambria Math"/>
                              </a:rPr>
                            </m:ctrlPr>
                          </m:dPr>
                          <m:e>
                            <m:r>
                              <a:rPr lang="en-GB" i="1">
                                <a:latin typeface="Cambria Math"/>
                              </a:rPr>
                              <m:t>𝑡</m:t>
                            </m:r>
                          </m:e>
                        </m:d>
                        <m:r>
                          <a:rPr lang="en-GB" i="1">
                            <a:latin typeface="Cambria Math"/>
                          </a:rPr>
                          <m:t>𝑑𝑡</m:t>
                        </m:r>
                      </m:e>
                    </m:rad>
                  </m:oMath>
                </a14:m>
                <a:r>
                  <a:rPr lang="en-GB" dirty="0"/>
                  <a:t> </a:t>
                </a:r>
                <a:endParaRPr lang="tr-TR" dirty="0" smtClean="0"/>
              </a:p>
              <a:p>
                <a:pPr marL="114300" indent="0">
                  <a:buNone/>
                </a:pPr>
                <a:r>
                  <a:rPr lang="en-GB" dirty="0"/>
                  <a:t>a</a:t>
                </a:r>
                <a:r>
                  <a:rPr lang="en-GB" baseline="-25000" dirty="0"/>
                  <a:t>w </a:t>
                </a:r>
                <a:r>
                  <a:rPr lang="tr-TR" dirty="0" smtClean="0"/>
                  <a:t>: </a:t>
                </a:r>
                <a:r>
                  <a:rPr lang="en-GB" dirty="0" smtClean="0"/>
                  <a:t>weighted </a:t>
                </a:r>
                <a:r>
                  <a:rPr lang="en-GB" dirty="0"/>
                  <a:t>acceleration (m/s</a:t>
                </a:r>
                <a:r>
                  <a:rPr lang="en-GB" baseline="30000" dirty="0"/>
                  <a:t>2</a:t>
                </a:r>
                <a:r>
                  <a:rPr lang="en-GB" dirty="0"/>
                  <a:t>)</a:t>
                </a:r>
                <a:r>
                  <a:rPr lang="en-GB" baseline="-25000" dirty="0"/>
                  <a:t> </a:t>
                </a:r>
                <a:endParaRPr lang="tr-TR" dirty="0" smtClean="0"/>
              </a:p>
              <a:p>
                <a:pPr marL="114300" indent="0">
                  <a:buNone/>
                </a:pPr>
                <a:r>
                  <a:rPr lang="en-GB" dirty="0" smtClean="0"/>
                  <a:t>T</a:t>
                </a:r>
                <a:r>
                  <a:rPr lang="tr-TR" dirty="0" smtClean="0"/>
                  <a:t>:</a:t>
                </a:r>
                <a:r>
                  <a:rPr lang="en-GB" dirty="0" smtClean="0"/>
                  <a:t> </a:t>
                </a:r>
                <a:r>
                  <a:rPr lang="tr-TR" dirty="0" smtClean="0"/>
                  <a:t> </a:t>
                </a:r>
                <a:r>
                  <a:rPr lang="en-GB" dirty="0" smtClean="0"/>
                  <a:t>measurement </a:t>
                </a:r>
                <a:r>
                  <a:rPr lang="en-GB" dirty="0"/>
                  <a:t>time</a:t>
                </a:r>
              </a:p>
              <a:p>
                <a:endParaRPr lang="tr-TR" dirty="0"/>
              </a:p>
              <a:p>
                <a14:m>
                  <m:oMath xmlns:m="http://schemas.openxmlformats.org/officeDocument/2006/math">
                    <m:sSub>
                      <m:sSubPr>
                        <m:ctrlPr>
                          <a:rPr lang="en-GB" i="1">
                            <a:latin typeface="Cambria Math"/>
                          </a:rPr>
                        </m:ctrlPr>
                      </m:sSubPr>
                      <m:e>
                        <m:r>
                          <a:rPr lang="en-GB" i="1">
                            <a:latin typeface="Cambria Math"/>
                          </a:rPr>
                          <m:t>𝑎</m:t>
                        </m:r>
                      </m:e>
                      <m:sub>
                        <m:r>
                          <a:rPr lang="en-GB" i="1">
                            <a:latin typeface="Cambria Math"/>
                          </a:rPr>
                          <m:t>𝑡𝑜𝑡𝑎𝑙</m:t>
                        </m:r>
                      </m:sub>
                    </m:sSub>
                    <m:r>
                      <a:rPr lang="en-GB" i="1">
                        <a:latin typeface="Cambria Math"/>
                      </a:rPr>
                      <m:t>=</m:t>
                    </m:r>
                    <m:rad>
                      <m:radPr>
                        <m:degHide m:val="on"/>
                        <m:ctrlPr>
                          <a:rPr lang="en-GB" i="1">
                            <a:latin typeface="Cambria Math"/>
                          </a:rPr>
                        </m:ctrlPr>
                      </m:radPr>
                      <m:deg/>
                      <m:e>
                        <m:sSubSup>
                          <m:sSubSupPr>
                            <m:ctrlPr>
                              <a:rPr lang="en-GB" i="1">
                                <a:latin typeface="Cambria Math"/>
                              </a:rPr>
                            </m:ctrlPr>
                          </m:sSubSupPr>
                          <m:e>
                            <m:r>
                              <a:rPr lang="en-GB" i="1">
                                <a:latin typeface="Cambria Math"/>
                              </a:rPr>
                              <m:t>𝑎</m:t>
                            </m:r>
                          </m:e>
                          <m:sub>
                            <m:r>
                              <a:rPr lang="en-GB" i="1">
                                <a:latin typeface="Cambria Math"/>
                              </a:rPr>
                              <m:t>𝑣𝑒𝑟𝑡𝑖𝑐𝑎𝑙</m:t>
                            </m:r>
                          </m:sub>
                          <m:sup>
                            <m:r>
                              <a:rPr lang="en-GB" i="1">
                                <a:latin typeface="Cambria Math"/>
                              </a:rPr>
                              <m:t>2</m:t>
                            </m:r>
                          </m:sup>
                        </m:sSubSup>
                        <m:r>
                          <a:rPr lang="en-GB" i="1">
                            <a:latin typeface="Cambria Math"/>
                          </a:rPr>
                          <m:t>+ </m:t>
                        </m:r>
                        <m:sSubSup>
                          <m:sSubSupPr>
                            <m:ctrlPr>
                              <a:rPr lang="en-GB" i="1">
                                <a:latin typeface="Cambria Math"/>
                              </a:rPr>
                            </m:ctrlPr>
                          </m:sSubSupPr>
                          <m:e>
                            <m:r>
                              <a:rPr lang="en-GB" i="1">
                                <a:latin typeface="Cambria Math"/>
                              </a:rPr>
                              <m:t>𝑎</m:t>
                            </m:r>
                          </m:e>
                          <m:sub>
                            <m:r>
                              <a:rPr lang="en-GB" i="1">
                                <a:latin typeface="Cambria Math"/>
                              </a:rPr>
                              <m:t> </m:t>
                            </m:r>
                            <m:r>
                              <a:rPr lang="en-GB" i="1">
                                <a:latin typeface="Cambria Math"/>
                              </a:rPr>
                              <m:t>𝑙𝑎𝑡𝑒𝑟𝑎𝑙</m:t>
                            </m:r>
                          </m:sub>
                          <m:sup>
                            <m:r>
                              <a:rPr lang="en-GB" i="1">
                                <a:latin typeface="Cambria Math"/>
                              </a:rPr>
                              <m:t>2</m:t>
                            </m:r>
                          </m:sup>
                        </m:sSubSup>
                        <m:r>
                          <a:rPr lang="en-GB" i="1">
                            <a:latin typeface="Cambria Math"/>
                          </a:rPr>
                          <m:t>+ </m:t>
                        </m:r>
                        <m:sSubSup>
                          <m:sSubSupPr>
                            <m:ctrlPr>
                              <a:rPr lang="en-GB" i="1">
                                <a:latin typeface="Cambria Math"/>
                              </a:rPr>
                            </m:ctrlPr>
                          </m:sSubSupPr>
                          <m:e>
                            <m:r>
                              <a:rPr lang="en-GB" i="1">
                                <a:latin typeface="Cambria Math"/>
                              </a:rPr>
                              <m:t>𝑎</m:t>
                            </m:r>
                          </m:e>
                          <m:sub>
                            <m:r>
                              <a:rPr lang="en-GB" i="1">
                                <a:latin typeface="Cambria Math"/>
                              </a:rPr>
                              <m:t>𝑙𝑜𝑛𝑔𝑖𝑡𝑢𝑑𝑖𝑛𝑎𝑙</m:t>
                            </m:r>
                          </m:sub>
                          <m:sup>
                            <m:r>
                              <a:rPr lang="en-GB" i="1">
                                <a:latin typeface="Cambria Math"/>
                              </a:rPr>
                              <m:t>2</m:t>
                            </m:r>
                          </m:sup>
                        </m:sSubSup>
                      </m:e>
                    </m:rad>
                  </m:oMath>
                </a14:m>
                <a:endParaRPr lang="tr-TR" dirty="0" smtClean="0"/>
              </a:p>
              <a:p>
                <a:pPr marL="114300" indent="0">
                  <a:buNone/>
                </a:pPr>
                <a:r>
                  <a:rPr lang="tr-TR" dirty="0" err="1"/>
                  <a:t>a</a:t>
                </a:r>
                <a:r>
                  <a:rPr lang="en-GB" baseline="-25000" dirty="0" smtClean="0"/>
                  <a:t>total</a:t>
                </a:r>
                <a:r>
                  <a:rPr lang="tr-TR" baseline="-25000" dirty="0" smtClean="0"/>
                  <a:t>:</a:t>
                </a:r>
                <a:r>
                  <a:rPr lang="en-GB" dirty="0" smtClean="0"/>
                  <a:t> combined </a:t>
                </a:r>
                <a:r>
                  <a:rPr lang="en-GB" dirty="0"/>
                  <a:t>acceleration of three </a:t>
                </a:r>
                <a:r>
                  <a:rPr lang="en-GB" dirty="0" smtClean="0"/>
                  <a:t>axes</a:t>
                </a:r>
                <a:endParaRPr lang="tr-TR" dirty="0" smtClean="0"/>
              </a:p>
              <a:p>
                <a:pPr marL="11430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blipFill rotWithShape="1">
                <a:blip r:embed="rId2"/>
                <a:stretch>
                  <a:fillRect/>
                </a:stretch>
              </a:blipFill>
            </p:spPr>
            <p:txBody>
              <a:bodyPr/>
              <a:lstStyle/>
              <a:p>
                <a:r>
                  <a:rPr lang="en-GB">
                    <a:noFill/>
                  </a:rPr>
                  <a:t> </a:t>
                </a:r>
              </a:p>
            </p:txBody>
          </p:sp>
        </mc:Fallback>
      </mc:AlternateContent>
      <p:pic>
        <p:nvPicPr>
          <p:cNvPr id="1026" name="Picture 2" descr="http://assets.newport.com/web600w-EN/images/1245675.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700042"/>
            <a:ext cx="3384376" cy="2268252"/>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75FA89C3-734B-474A-B648-2001D0A533D9}" type="slidenum">
              <a:rPr lang="tr-TR" smtClean="0"/>
              <a:t>13</a:t>
            </a:fld>
            <a:endParaRPr lang="tr-TR"/>
          </a:p>
        </p:txBody>
      </p:sp>
    </p:spTree>
    <p:extLst>
      <p:ext uri="{BB962C8B-B14F-4D97-AF65-F5344CB8AC3E}">
        <p14:creationId xmlns:p14="http://schemas.microsoft.com/office/powerpoint/2010/main" val="2018534928"/>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b="1" i="1" dirty="0" smtClean="0">
                <a:latin typeface="Times New Roman" panose="02020603050405020304" pitchFamily="18" charset="0"/>
                <a:cs typeface="Times New Roman" panose="02020603050405020304" pitchFamily="18" charset="0"/>
              </a:rPr>
              <a:t>A</a:t>
            </a:r>
            <a:r>
              <a:rPr lang="en-GB" sz="3200" b="1" i="1" dirty="0" err="1" smtClean="0">
                <a:latin typeface="Times New Roman" panose="02020603050405020304" pitchFamily="18" charset="0"/>
                <a:cs typeface="Times New Roman" panose="02020603050405020304" pitchFamily="18" charset="0"/>
              </a:rPr>
              <a:t>xes</a:t>
            </a:r>
            <a:r>
              <a:rPr lang="en-GB" sz="3200" b="1" i="1" dirty="0" smtClean="0">
                <a:latin typeface="Times New Roman" panose="02020603050405020304" pitchFamily="18" charset="0"/>
                <a:cs typeface="Times New Roman" panose="02020603050405020304" pitchFamily="18" charset="0"/>
              </a:rPr>
              <a:t> </a:t>
            </a:r>
            <a:r>
              <a:rPr lang="en-GB" sz="3200" b="1" i="1" dirty="0">
                <a:latin typeface="Times New Roman" panose="02020603050405020304" pitchFamily="18" charset="0"/>
                <a:cs typeface="Times New Roman" panose="02020603050405020304" pitchFamily="18" charset="0"/>
              </a:rPr>
              <a:t>of </a:t>
            </a:r>
            <a:r>
              <a:rPr lang="tr-TR" sz="3200" b="1" i="1" dirty="0" err="1" smtClean="0">
                <a:latin typeface="Times New Roman" panose="02020603050405020304" pitchFamily="18" charset="0"/>
                <a:cs typeface="Times New Roman" panose="02020603050405020304" pitchFamily="18" charset="0"/>
              </a:rPr>
              <a:t>the</a:t>
            </a:r>
            <a:r>
              <a:rPr lang="tr-TR" sz="3200" b="1" i="1" dirty="0" smtClean="0">
                <a:latin typeface="Times New Roman" panose="02020603050405020304" pitchFamily="18" charset="0"/>
                <a:cs typeface="Times New Roman" panose="02020603050405020304" pitchFamily="18" charset="0"/>
              </a:rPr>
              <a:t> </a:t>
            </a:r>
            <a:r>
              <a:rPr lang="tr-TR" sz="3200" b="1" i="1" dirty="0">
                <a:latin typeface="Times New Roman" panose="02020603050405020304" pitchFamily="18" charset="0"/>
                <a:cs typeface="Times New Roman" panose="02020603050405020304" pitchFamily="18" charset="0"/>
              </a:rPr>
              <a:t>T</a:t>
            </a:r>
            <a:r>
              <a:rPr lang="en-GB" sz="3200" b="1" i="1" dirty="0" err="1" smtClean="0">
                <a:latin typeface="Times New Roman" panose="02020603050405020304" pitchFamily="18" charset="0"/>
                <a:cs typeface="Times New Roman" panose="02020603050405020304" pitchFamily="18" charset="0"/>
              </a:rPr>
              <a:t>est</a:t>
            </a:r>
            <a:r>
              <a:rPr lang="en-GB" sz="3200" b="1" i="1" dirty="0" smtClean="0">
                <a:latin typeface="Times New Roman" panose="02020603050405020304" pitchFamily="18" charset="0"/>
                <a:cs typeface="Times New Roman" panose="02020603050405020304" pitchFamily="18" charset="0"/>
              </a:rPr>
              <a:t> </a:t>
            </a:r>
            <a:r>
              <a:rPr lang="tr-TR" sz="3200" b="1" i="1" dirty="0" smtClean="0">
                <a:latin typeface="Times New Roman" panose="02020603050405020304" pitchFamily="18" charset="0"/>
                <a:cs typeface="Times New Roman" panose="02020603050405020304" pitchFamily="18" charset="0"/>
              </a:rPr>
              <a:t>E</a:t>
            </a:r>
            <a:r>
              <a:rPr lang="en-GB" sz="3200" b="1" i="1" dirty="0" err="1" smtClean="0">
                <a:latin typeface="Times New Roman" panose="02020603050405020304" pitchFamily="18" charset="0"/>
                <a:cs typeface="Times New Roman" panose="02020603050405020304" pitchFamily="18" charset="0"/>
              </a:rPr>
              <a:t>ngine</a:t>
            </a:r>
            <a:endParaRPr lang="en-GB" sz="3200" dirty="0"/>
          </a:p>
        </p:txBody>
      </p:sp>
      <p:pic>
        <p:nvPicPr>
          <p:cNvPr id="4099" name="Picture 3" descr="C:\Users\otomotiv\Desktop\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1899664"/>
            <a:ext cx="4319307" cy="4323432"/>
          </a:xfrm>
          <a:prstGeom prst="rect">
            <a:avLst/>
          </a:prstGeom>
          <a:noFill/>
          <a:extLst>
            <a:ext uri="{909E8E84-426E-40DD-AFC4-6F175D3DCCD1}">
              <a14:hiddenFill xmlns:a14="http://schemas.microsoft.com/office/drawing/2010/main">
                <a:solidFill>
                  <a:srgbClr val="FFFFFF"/>
                </a:solidFill>
              </a14:hiddenFill>
            </a:ext>
          </a:extLst>
        </p:spPr>
      </p:pic>
      <p:sp>
        <p:nvSpPr>
          <p:cNvPr id="3" name="Slayt Numarası Yer Tutucusu 2"/>
          <p:cNvSpPr>
            <a:spLocks noGrp="1"/>
          </p:cNvSpPr>
          <p:nvPr>
            <p:ph type="sldNum" sz="quarter" idx="12"/>
          </p:nvPr>
        </p:nvSpPr>
        <p:spPr/>
        <p:txBody>
          <a:bodyPr/>
          <a:lstStyle/>
          <a:p>
            <a:fld id="{75FA89C3-734B-474A-B648-2001D0A533D9}" type="slidenum">
              <a:rPr lang="tr-TR" smtClean="0"/>
              <a:t>14</a:t>
            </a:fld>
            <a:endParaRPr lang="tr-TR"/>
          </a:p>
        </p:txBody>
      </p:sp>
    </p:spTree>
    <p:extLst>
      <p:ext uri="{BB962C8B-B14F-4D97-AF65-F5344CB8AC3E}">
        <p14:creationId xmlns:p14="http://schemas.microsoft.com/office/powerpoint/2010/main" val="386378490"/>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tomotiv\Desktop\3.JPG"/>
          <p:cNvPicPr>
            <a:picLocks noChangeAspect="1" noChangeArrowheads="1"/>
          </p:cNvPicPr>
          <p:nvPr/>
        </p:nvPicPr>
        <p:blipFill rotWithShape="1">
          <a:blip r:embed="rId2">
            <a:extLst>
              <a:ext uri="{28A0092B-C50C-407E-A947-70E740481C1C}">
                <a14:useLocalDpi xmlns:a14="http://schemas.microsoft.com/office/drawing/2010/main" val="0"/>
              </a:ext>
            </a:extLst>
          </a:blip>
          <a:srcRect t="13731"/>
          <a:stretch/>
        </p:blipFill>
        <p:spPr bwMode="auto">
          <a:xfrm>
            <a:off x="2952400" y="108000"/>
            <a:ext cx="5220000" cy="3187053"/>
          </a:xfrm>
          <a:prstGeom prst="rect">
            <a:avLst/>
          </a:prstGeom>
          <a:noFill/>
          <a:ln w="38100">
            <a:solidFill>
              <a:schemeClr val="tx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2" descr="C:\Users\otomotiv\Desktop\1.JPG"/>
          <p:cNvPicPr>
            <a:picLocks noChangeAspect="1" noChangeArrowheads="1"/>
          </p:cNvPicPr>
          <p:nvPr/>
        </p:nvPicPr>
        <p:blipFill rotWithShape="1">
          <a:blip r:embed="rId3">
            <a:extLst>
              <a:ext uri="{28A0092B-C50C-407E-A947-70E740481C1C}">
                <a14:useLocalDpi xmlns:a14="http://schemas.microsoft.com/office/drawing/2010/main" val="0"/>
              </a:ext>
            </a:extLst>
          </a:blip>
          <a:srcRect t="13673"/>
          <a:stretch/>
        </p:blipFill>
        <p:spPr bwMode="auto">
          <a:xfrm>
            <a:off x="2952400" y="3456000"/>
            <a:ext cx="5220000" cy="3348843"/>
          </a:xfrm>
          <a:prstGeom prst="rect">
            <a:avLst/>
          </a:prstGeom>
          <a:noFill/>
          <a:ln w="38100">
            <a:solidFill>
              <a:schemeClr val="tx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Metin kutusu 6"/>
          <p:cNvSpPr txBox="1"/>
          <p:nvPr/>
        </p:nvSpPr>
        <p:spPr>
          <a:xfrm>
            <a:off x="467544" y="1979548"/>
            <a:ext cx="1648222" cy="369332"/>
          </a:xfrm>
          <a:prstGeom prst="rect">
            <a:avLst/>
          </a:prstGeom>
          <a:noFill/>
        </p:spPr>
        <p:txBody>
          <a:bodyPr wrap="square" rtlCol="0">
            <a:spAutoFit/>
          </a:bodyPr>
          <a:lstStyle/>
          <a:p>
            <a:r>
              <a:rPr lang="tr-TR" dirty="0" smtClean="0"/>
              <a:t>D</a:t>
            </a:r>
            <a:r>
              <a:rPr lang="tr-TR" dirty="0"/>
              <a:t>@</a:t>
            </a:r>
            <a:r>
              <a:rPr lang="tr-TR" dirty="0" smtClean="0"/>
              <a:t>2200 </a:t>
            </a:r>
            <a:r>
              <a:rPr lang="tr-TR" dirty="0" err="1" smtClean="0"/>
              <a:t>rpm</a:t>
            </a:r>
            <a:endParaRPr lang="en-GB" dirty="0"/>
          </a:p>
        </p:txBody>
      </p:sp>
      <p:sp>
        <p:nvSpPr>
          <p:cNvPr id="8" name="Metin kutusu 7"/>
          <p:cNvSpPr txBox="1"/>
          <p:nvPr/>
        </p:nvSpPr>
        <p:spPr>
          <a:xfrm>
            <a:off x="467544" y="5019970"/>
            <a:ext cx="1648222" cy="369332"/>
          </a:xfrm>
          <a:prstGeom prst="rect">
            <a:avLst/>
          </a:prstGeom>
          <a:noFill/>
        </p:spPr>
        <p:txBody>
          <a:bodyPr wrap="square" rtlCol="0">
            <a:spAutoFit/>
          </a:bodyPr>
          <a:lstStyle/>
          <a:p>
            <a:r>
              <a:rPr lang="tr-TR" dirty="0" smtClean="0"/>
              <a:t>C60@2200 </a:t>
            </a:r>
            <a:r>
              <a:rPr lang="tr-TR" dirty="0" err="1" smtClean="0"/>
              <a:t>rpm</a:t>
            </a:r>
            <a:endParaRPr lang="en-GB" dirty="0"/>
          </a:p>
        </p:txBody>
      </p:sp>
      <p:sp>
        <p:nvSpPr>
          <p:cNvPr id="2" name="Slayt Numarası Yer Tutucusu 1"/>
          <p:cNvSpPr>
            <a:spLocks noGrp="1"/>
          </p:cNvSpPr>
          <p:nvPr>
            <p:ph type="sldNum" sz="quarter" idx="12"/>
          </p:nvPr>
        </p:nvSpPr>
        <p:spPr/>
        <p:txBody>
          <a:bodyPr/>
          <a:lstStyle/>
          <a:p>
            <a:fld id="{75FA89C3-734B-474A-B648-2001D0A533D9}" type="slidenum">
              <a:rPr lang="tr-TR" smtClean="0"/>
              <a:t>15</a:t>
            </a:fld>
            <a:endParaRPr lang="tr-TR"/>
          </a:p>
        </p:txBody>
      </p:sp>
      <p:sp>
        <p:nvSpPr>
          <p:cNvPr id="3" name="Metin kutusu 2"/>
          <p:cNvSpPr txBox="1"/>
          <p:nvPr/>
        </p:nvSpPr>
        <p:spPr>
          <a:xfrm>
            <a:off x="323528" y="108000"/>
            <a:ext cx="2520280" cy="954107"/>
          </a:xfrm>
          <a:prstGeom prst="rect">
            <a:avLst/>
          </a:prstGeom>
          <a:noFill/>
        </p:spPr>
        <p:txBody>
          <a:bodyPr wrap="square" rtlCol="0">
            <a:spAutoFit/>
          </a:bodyPr>
          <a:lstStyle/>
          <a:p>
            <a:r>
              <a:rPr lang="tr-TR" sz="2800" b="1" i="1" spc="-100" dirty="0" err="1">
                <a:solidFill>
                  <a:schemeClr val="tx2"/>
                </a:solidFill>
                <a:latin typeface="Times New Roman" panose="02020603050405020304" pitchFamily="18" charset="0"/>
                <a:ea typeface="+mj-ea"/>
                <a:cs typeface="Times New Roman" panose="02020603050405020304" pitchFamily="18" charset="0"/>
              </a:rPr>
              <a:t>Comparison</a:t>
            </a:r>
            <a:r>
              <a:rPr lang="tr-TR" sz="2800" b="1" i="1" spc="-100" dirty="0">
                <a:solidFill>
                  <a:schemeClr val="tx2"/>
                </a:solidFill>
                <a:latin typeface="Times New Roman" panose="02020603050405020304" pitchFamily="18" charset="0"/>
                <a:ea typeface="+mj-ea"/>
                <a:cs typeface="Times New Roman" panose="02020603050405020304" pitchFamily="18" charset="0"/>
              </a:rPr>
              <a:t> of </a:t>
            </a:r>
            <a:r>
              <a:rPr lang="tr-TR" sz="2800" b="1" i="1" spc="-100" dirty="0" err="1">
                <a:solidFill>
                  <a:schemeClr val="tx2"/>
                </a:solidFill>
                <a:latin typeface="Times New Roman" panose="02020603050405020304" pitchFamily="18" charset="0"/>
                <a:ea typeface="+mj-ea"/>
                <a:cs typeface="Times New Roman" panose="02020603050405020304" pitchFamily="18" charset="0"/>
              </a:rPr>
              <a:t>Different</a:t>
            </a:r>
            <a:r>
              <a:rPr lang="tr-TR" sz="2800" b="1" i="1" spc="-100" dirty="0">
                <a:solidFill>
                  <a:schemeClr val="tx2"/>
                </a:solidFill>
                <a:latin typeface="Times New Roman" panose="02020603050405020304" pitchFamily="18" charset="0"/>
                <a:ea typeface="+mj-ea"/>
                <a:cs typeface="Times New Roman" panose="02020603050405020304" pitchFamily="18" charset="0"/>
              </a:rPr>
              <a:t> </a:t>
            </a:r>
            <a:r>
              <a:rPr lang="tr-TR" sz="2800" b="1" i="1" spc="-100" dirty="0" err="1">
                <a:solidFill>
                  <a:schemeClr val="tx2"/>
                </a:solidFill>
                <a:latin typeface="Times New Roman" panose="02020603050405020304" pitchFamily="18" charset="0"/>
                <a:ea typeface="+mj-ea"/>
                <a:cs typeface="Times New Roman" panose="02020603050405020304" pitchFamily="18" charset="0"/>
              </a:rPr>
              <a:t>Fuels</a:t>
            </a:r>
            <a:endParaRPr lang="en-GB" sz="2800" b="1" i="1" spc="-100" dirty="0">
              <a:solidFill>
                <a:schemeClr val="tx2"/>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3568610301"/>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otomotiv\Desktop\2.JPG"/>
          <p:cNvPicPr>
            <a:picLocks noChangeAspect="1" noChangeArrowheads="1"/>
          </p:cNvPicPr>
          <p:nvPr/>
        </p:nvPicPr>
        <p:blipFill rotWithShape="1">
          <a:blip r:embed="rId2">
            <a:extLst>
              <a:ext uri="{28A0092B-C50C-407E-A947-70E740481C1C}">
                <a14:useLocalDpi xmlns:a14="http://schemas.microsoft.com/office/drawing/2010/main" val="0"/>
              </a:ext>
            </a:extLst>
          </a:blip>
          <a:srcRect t="13861"/>
          <a:stretch/>
        </p:blipFill>
        <p:spPr bwMode="auto">
          <a:xfrm>
            <a:off x="2952000" y="108000"/>
            <a:ext cx="5220000" cy="3179148"/>
          </a:xfrm>
          <a:prstGeom prst="rect">
            <a:avLst/>
          </a:prstGeom>
          <a:noFill/>
          <a:ln w="38100">
            <a:solidFill>
              <a:schemeClr val="tx1">
                <a:lumMod val="95000"/>
                <a:lumOff val="5000"/>
              </a:schemeClr>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descr="C:\Users\otomotiv\Desktop\1.JPG"/>
          <p:cNvPicPr>
            <a:picLocks noChangeAspect="1" noChangeArrowheads="1"/>
          </p:cNvPicPr>
          <p:nvPr/>
        </p:nvPicPr>
        <p:blipFill rotWithShape="1">
          <a:blip r:embed="rId3">
            <a:extLst>
              <a:ext uri="{28A0092B-C50C-407E-A947-70E740481C1C}">
                <a14:useLocalDpi xmlns:a14="http://schemas.microsoft.com/office/drawing/2010/main" val="0"/>
              </a:ext>
            </a:extLst>
          </a:blip>
          <a:srcRect t="14039"/>
          <a:stretch/>
        </p:blipFill>
        <p:spPr bwMode="auto">
          <a:xfrm>
            <a:off x="2952000" y="3456000"/>
            <a:ext cx="5220000" cy="3334628"/>
          </a:xfrm>
          <a:prstGeom prst="rect">
            <a:avLst/>
          </a:prstGeom>
          <a:noFill/>
          <a:ln w="38100">
            <a:solidFill>
              <a:schemeClr val="tx1">
                <a:lumMod val="95000"/>
                <a:lumOff val="5000"/>
              </a:schemeClr>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Metin kutusu 6"/>
          <p:cNvSpPr txBox="1"/>
          <p:nvPr/>
        </p:nvSpPr>
        <p:spPr>
          <a:xfrm>
            <a:off x="467544" y="1979548"/>
            <a:ext cx="1648222" cy="369332"/>
          </a:xfrm>
          <a:prstGeom prst="rect">
            <a:avLst/>
          </a:prstGeom>
          <a:noFill/>
        </p:spPr>
        <p:txBody>
          <a:bodyPr wrap="square" rtlCol="0">
            <a:spAutoFit/>
          </a:bodyPr>
          <a:lstStyle/>
          <a:p>
            <a:r>
              <a:rPr lang="tr-TR" dirty="0" smtClean="0"/>
              <a:t>C60@1300 </a:t>
            </a:r>
            <a:r>
              <a:rPr lang="tr-TR" dirty="0" err="1" smtClean="0"/>
              <a:t>rpm</a:t>
            </a:r>
            <a:endParaRPr lang="en-GB" dirty="0"/>
          </a:p>
        </p:txBody>
      </p:sp>
      <p:sp>
        <p:nvSpPr>
          <p:cNvPr id="18" name="Metin kutusu 17"/>
          <p:cNvSpPr txBox="1"/>
          <p:nvPr/>
        </p:nvSpPr>
        <p:spPr>
          <a:xfrm>
            <a:off x="467544" y="5019970"/>
            <a:ext cx="1648222" cy="369332"/>
          </a:xfrm>
          <a:prstGeom prst="rect">
            <a:avLst/>
          </a:prstGeom>
          <a:noFill/>
        </p:spPr>
        <p:txBody>
          <a:bodyPr wrap="square" rtlCol="0">
            <a:spAutoFit/>
          </a:bodyPr>
          <a:lstStyle/>
          <a:p>
            <a:r>
              <a:rPr lang="tr-TR" dirty="0" smtClean="0"/>
              <a:t>C60@2200 </a:t>
            </a:r>
            <a:r>
              <a:rPr lang="tr-TR" dirty="0" err="1" smtClean="0"/>
              <a:t>rpm</a:t>
            </a:r>
            <a:endParaRPr lang="en-GB" dirty="0"/>
          </a:p>
        </p:txBody>
      </p:sp>
      <p:sp>
        <p:nvSpPr>
          <p:cNvPr id="2" name="Slayt Numarası Yer Tutucusu 1"/>
          <p:cNvSpPr>
            <a:spLocks noGrp="1"/>
          </p:cNvSpPr>
          <p:nvPr>
            <p:ph type="sldNum" sz="quarter" idx="12"/>
          </p:nvPr>
        </p:nvSpPr>
        <p:spPr/>
        <p:txBody>
          <a:bodyPr/>
          <a:lstStyle/>
          <a:p>
            <a:fld id="{75FA89C3-734B-474A-B648-2001D0A533D9}" type="slidenum">
              <a:rPr lang="tr-TR" smtClean="0"/>
              <a:t>16</a:t>
            </a:fld>
            <a:endParaRPr lang="tr-TR"/>
          </a:p>
        </p:txBody>
      </p:sp>
      <p:sp>
        <p:nvSpPr>
          <p:cNvPr id="8" name="Metin kutusu 7"/>
          <p:cNvSpPr txBox="1"/>
          <p:nvPr/>
        </p:nvSpPr>
        <p:spPr>
          <a:xfrm>
            <a:off x="323528" y="108000"/>
            <a:ext cx="2520280" cy="1384995"/>
          </a:xfrm>
          <a:prstGeom prst="rect">
            <a:avLst/>
          </a:prstGeom>
          <a:noFill/>
        </p:spPr>
        <p:txBody>
          <a:bodyPr wrap="square" rtlCol="0">
            <a:spAutoFit/>
          </a:bodyPr>
          <a:lstStyle/>
          <a:p>
            <a:r>
              <a:rPr lang="tr-TR" sz="2800" b="1" i="1" spc="-100" dirty="0" err="1">
                <a:solidFill>
                  <a:schemeClr val="tx2"/>
                </a:solidFill>
                <a:latin typeface="Times New Roman" panose="02020603050405020304" pitchFamily="18" charset="0"/>
                <a:ea typeface="+mj-ea"/>
                <a:cs typeface="Times New Roman" panose="02020603050405020304" pitchFamily="18" charset="0"/>
              </a:rPr>
              <a:t>Comparison</a:t>
            </a:r>
            <a:r>
              <a:rPr lang="tr-TR" sz="2800" b="1" i="1" spc="-100" dirty="0">
                <a:solidFill>
                  <a:schemeClr val="tx2"/>
                </a:solidFill>
                <a:latin typeface="Times New Roman" panose="02020603050405020304" pitchFamily="18" charset="0"/>
                <a:ea typeface="+mj-ea"/>
                <a:cs typeface="Times New Roman" panose="02020603050405020304" pitchFamily="18" charset="0"/>
              </a:rPr>
              <a:t> at </a:t>
            </a:r>
            <a:r>
              <a:rPr lang="tr-TR" sz="2800" b="1" i="1" spc="-100" dirty="0" err="1">
                <a:solidFill>
                  <a:schemeClr val="tx2"/>
                </a:solidFill>
                <a:latin typeface="Times New Roman" panose="02020603050405020304" pitchFamily="18" charset="0"/>
                <a:ea typeface="+mj-ea"/>
                <a:cs typeface="Times New Roman" panose="02020603050405020304" pitchFamily="18" charset="0"/>
              </a:rPr>
              <a:t>Different</a:t>
            </a:r>
            <a:r>
              <a:rPr lang="tr-TR" sz="2800" b="1" i="1" spc="-100" dirty="0">
                <a:solidFill>
                  <a:schemeClr val="tx2"/>
                </a:solidFill>
                <a:latin typeface="Times New Roman" panose="02020603050405020304" pitchFamily="18" charset="0"/>
                <a:ea typeface="+mj-ea"/>
                <a:cs typeface="Times New Roman" panose="02020603050405020304" pitchFamily="18" charset="0"/>
              </a:rPr>
              <a:t> </a:t>
            </a:r>
            <a:r>
              <a:rPr lang="tr-TR" sz="2800" b="1" i="1" spc="-100" dirty="0" smtClean="0">
                <a:solidFill>
                  <a:schemeClr val="tx2"/>
                </a:solidFill>
                <a:latin typeface="Times New Roman" panose="02020603050405020304" pitchFamily="18" charset="0"/>
                <a:ea typeface="+mj-ea"/>
                <a:cs typeface="Times New Roman" panose="02020603050405020304" pitchFamily="18" charset="0"/>
              </a:rPr>
              <a:t>Engine </a:t>
            </a:r>
            <a:r>
              <a:rPr lang="tr-TR" sz="2800" b="1" i="1" spc="-100" dirty="0" err="1" smtClean="0">
                <a:solidFill>
                  <a:schemeClr val="tx2"/>
                </a:solidFill>
                <a:latin typeface="Times New Roman" panose="02020603050405020304" pitchFamily="18" charset="0"/>
                <a:ea typeface="+mj-ea"/>
                <a:cs typeface="Times New Roman" panose="02020603050405020304" pitchFamily="18" charset="0"/>
              </a:rPr>
              <a:t>Speeds</a:t>
            </a:r>
            <a:endParaRPr lang="en-GB" sz="2800" b="1" i="1" spc="-100" dirty="0">
              <a:solidFill>
                <a:schemeClr val="tx2"/>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2570400238"/>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75FA89C3-734B-474A-B648-2001D0A533D9}" type="slidenum">
              <a:rPr lang="tr-TR" smtClean="0"/>
              <a:t>17</a:t>
            </a:fld>
            <a:endParaRPr lang="tr-TR"/>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0" y="260648"/>
            <a:ext cx="4320000" cy="33055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000" y="259200"/>
            <a:ext cx="4320000" cy="32991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4314" y="3535112"/>
            <a:ext cx="4104000" cy="31342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Metin kutusu 2"/>
          <p:cNvSpPr txBox="1"/>
          <p:nvPr/>
        </p:nvSpPr>
        <p:spPr>
          <a:xfrm>
            <a:off x="225004" y="4033437"/>
            <a:ext cx="3960440" cy="1569660"/>
          </a:xfrm>
          <a:prstGeom prst="rect">
            <a:avLst/>
          </a:prstGeom>
          <a:noFill/>
        </p:spPr>
        <p:txBody>
          <a:bodyPr wrap="square" rtlCol="0">
            <a:spAutoFit/>
          </a:bodyPr>
          <a:lstStyle/>
          <a:p>
            <a:r>
              <a:rPr lang="tr-TR" sz="1600" dirty="0" smtClean="0">
                <a:latin typeface="Times New Roman" panose="02020603050405020304" pitchFamily="18" charset="0"/>
                <a:cs typeface="Times New Roman" panose="02020603050405020304" pitchFamily="18" charset="0"/>
              </a:rPr>
              <a:t>D      : </a:t>
            </a:r>
            <a:r>
              <a:rPr lang="tr-TR" sz="1600" dirty="0" err="1" smtClean="0">
                <a:latin typeface="Times New Roman" panose="02020603050405020304" pitchFamily="18" charset="0"/>
                <a:cs typeface="Times New Roman" panose="02020603050405020304" pitchFamily="18" charset="0"/>
              </a:rPr>
              <a:t>Low</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Sulphur</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Diesel</a:t>
            </a:r>
            <a:endParaRPr lang="tr-TR"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B20  : 20% </a:t>
            </a:r>
            <a:r>
              <a:rPr lang="tr-TR" sz="1600" dirty="0" err="1" smtClean="0">
                <a:latin typeface="Times New Roman" panose="02020603050405020304" pitchFamily="18" charset="0"/>
                <a:cs typeface="Times New Roman" panose="02020603050405020304" pitchFamily="18" charset="0"/>
              </a:rPr>
              <a:t>biodiesel</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ratio</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into</a:t>
            </a:r>
            <a:r>
              <a:rPr lang="tr-TR" sz="1600" dirty="0" smtClean="0">
                <a:latin typeface="Times New Roman" panose="02020603050405020304" pitchFamily="18" charset="0"/>
                <a:cs typeface="Times New Roman" panose="02020603050405020304" pitchFamily="18" charset="0"/>
              </a:rPr>
              <a:t> D (</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p>
          <a:p>
            <a:r>
              <a:rPr lang="tr-TR" sz="1600" dirty="0" smtClean="0">
                <a:latin typeface="Times New Roman" panose="02020603050405020304" pitchFamily="18" charset="0"/>
                <a:cs typeface="Times New Roman" panose="02020603050405020304" pitchFamily="18" charset="0"/>
              </a:rPr>
              <a:t>B40  : 40</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biodiesel</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ratio</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into</a:t>
            </a:r>
            <a:r>
              <a:rPr lang="tr-TR" sz="1600" dirty="0">
                <a:latin typeface="Times New Roman" panose="02020603050405020304" pitchFamily="18" charset="0"/>
                <a:cs typeface="Times New Roman" panose="02020603050405020304" pitchFamily="18" charset="0"/>
              </a:rPr>
              <a:t> D </a:t>
            </a:r>
            <a:r>
              <a:rPr lang="tr-TR" sz="1600" dirty="0" smtClean="0">
                <a:latin typeface="Times New Roman" panose="02020603050405020304" pitchFamily="18" charset="0"/>
                <a:cs typeface="Times New Roman" panose="02020603050405020304" pitchFamily="18" charset="0"/>
              </a:rPr>
              <a:t>(</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B60  : 60</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biodiesel</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ratio</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into</a:t>
            </a:r>
            <a:r>
              <a:rPr lang="tr-TR" sz="1600" dirty="0">
                <a:latin typeface="Times New Roman" panose="02020603050405020304" pitchFamily="18" charset="0"/>
                <a:cs typeface="Times New Roman" panose="02020603050405020304" pitchFamily="18" charset="0"/>
              </a:rPr>
              <a:t> D </a:t>
            </a:r>
            <a:r>
              <a:rPr lang="tr-TR" sz="1600" dirty="0" smtClean="0">
                <a:latin typeface="Times New Roman" panose="02020603050405020304" pitchFamily="18" charset="0"/>
                <a:cs typeface="Times New Roman" panose="02020603050405020304" pitchFamily="18" charset="0"/>
              </a:rPr>
              <a:t>(</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B80  : 80</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biodiesel</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ratio</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into</a:t>
            </a:r>
            <a:r>
              <a:rPr lang="tr-TR" sz="1600" dirty="0">
                <a:latin typeface="Times New Roman" panose="02020603050405020304" pitchFamily="18" charset="0"/>
                <a:cs typeface="Times New Roman" panose="02020603050405020304" pitchFamily="18" charset="0"/>
              </a:rPr>
              <a:t> D </a:t>
            </a:r>
            <a:r>
              <a:rPr lang="tr-TR" sz="1600" dirty="0" smtClean="0">
                <a:latin typeface="Times New Roman" panose="02020603050405020304" pitchFamily="18" charset="0"/>
                <a:cs typeface="Times New Roman" panose="02020603050405020304" pitchFamily="18" charset="0"/>
              </a:rPr>
              <a:t>(</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B100: </a:t>
            </a:r>
            <a:r>
              <a:rPr lang="tr-TR" sz="1600" dirty="0" err="1" smtClean="0">
                <a:latin typeface="Times New Roman" panose="02020603050405020304" pitchFamily="18" charset="0"/>
                <a:cs typeface="Times New Roman" panose="02020603050405020304" pitchFamily="18" charset="0"/>
              </a:rPr>
              <a:t>Biodiesel</a:t>
            </a:r>
            <a:endParaRPr lang="tr-TR" dirty="0" smtClean="0">
              <a:latin typeface="Times New Roman" panose="02020603050405020304" pitchFamily="18" charset="0"/>
              <a:cs typeface="Times New Roman" panose="02020603050405020304" pitchFamily="18" charset="0"/>
            </a:endParaRPr>
          </a:p>
        </p:txBody>
      </p:sp>
      <p:sp>
        <p:nvSpPr>
          <p:cNvPr id="5" name="Metin kutusu 4"/>
          <p:cNvSpPr txBox="1"/>
          <p:nvPr/>
        </p:nvSpPr>
        <p:spPr>
          <a:xfrm>
            <a:off x="225004" y="5733256"/>
            <a:ext cx="3842940" cy="954107"/>
          </a:xfrm>
          <a:prstGeom prst="rect">
            <a:avLst/>
          </a:prstGeom>
          <a:noFill/>
        </p:spPr>
        <p:txBody>
          <a:bodyPr wrap="square" rtlCol="0">
            <a:spAutoFit/>
          </a:bodyPr>
          <a:lstStyle/>
          <a:p>
            <a:r>
              <a:rPr lang="tr-TR" sz="2800" b="1" i="1" spc="-100" dirty="0" err="1">
                <a:solidFill>
                  <a:schemeClr val="tx2"/>
                </a:solidFill>
                <a:latin typeface="Times New Roman" panose="02020603050405020304" pitchFamily="18" charset="0"/>
                <a:ea typeface="+mj-ea"/>
                <a:cs typeface="Times New Roman" panose="02020603050405020304" pitchFamily="18" charset="0"/>
              </a:rPr>
              <a:t>Comparison</a:t>
            </a:r>
            <a:r>
              <a:rPr lang="tr-TR" sz="2800" b="1" i="1" spc="-100" dirty="0">
                <a:solidFill>
                  <a:schemeClr val="tx2"/>
                </a:solidFill>
                <a:latin typeface="Times New Roman" panose="02020603050405020304" pitchFamily="18" charset="0"/>
                <a:ea typeface="+mj-ea"/>
                <a:cs typeface="Times New Roman" panose="02020603050405020304" pitchFamily="18" charset="0"/>
              </a:rPr>
              <a:t> of </a:t>
            </a:r>
            <a:r>
              <a:rPr lang="tr-TR" sz="2800" b="1" i="1" spc="-100" dirty="0" err="1">
                <a:solidFill>
                  <a:schemeClr val="tx2"/>
                </a:solidFill>
                <a:latin typeface="Times New Roman" panose="02020603050405020304" pitchFamily="18" charset="0"/>
                <a:ea typeface="+mj-ea"/>
                <a:cs typeface="Times New Roman" panose="02020603050405020304" pitchFamily="18" charset="0"/>
              </a:rPr>
              <a:t>different</a:t>
            </a:r>
            <a:r>
              <a:rPr lang="tr-TR" sz="2800" b="1" i="1" spc="-100" dirty="0">
                <a:solidFill>
                  <a:schemeClr val="tx2"/>
                </a:solidFill>
                <a:latin typeface="Times New Roman" panose="02020603050405020304" pitchFamily="18" charset="0"/>
                <a:ea typeface="+mj-ea"/>
                <a:cs typeface="Times New Roman" panose="02020603050405020304" pitchFamily="18" charset="0"/>
              </a:rPr>
              <a:t> </a:t>
            </a:r>
            <a:r>
              <a:rPr lang="tr-TR" sz="2800" b="1" i="1" spc="-100" dirty="0" err="1">
                <a:solidFill>
                  <a:schemeClr val="tx2"/>
                </a:solidFill>
                <a:latin typeface="Times New Roman" panose="02020603050405020304" pitchFamily="18" charset="0"/>
                <a:ea typeface="+mj-ea"/>
                <a:cs typeface="Times New Roman" panose="02020603050405020304" pitchFamily="18" charset="0"/>
              </a:rPr>
              <a:t>fuels</a:t>
            </a:r>
            <a:r>
              <a:rPr lang="tr-TR" sz="2800" b="1" i="1" spc="-100" dirty="0">
                <a:solidFill>
                  <a:schemeClr val="tx2"/>
                </a:solidFill>
                <a:latin typeface="Times New Roman" panose="02020603050405020304" pitchFamily="18" charset="0"/>
                <a:ea typeface="+mj-ea"/>
                <a:cs typeface="Times New Roman" panose="02020603050405020304" pitchFamily="18" charset="0"/>
              </a:rPr>
              <a:t> at x- y- z </a:t>
            </a:r>
            <a:r>
              <a:rPr lang="tr-TR" sz="2800" b="1" i="1" spc="-100" dirty="0" err="1">
                <a:solidFill>
                  <a:schemeClr val="tx2"/>
                </a:solidFill>
                <a:latin typeface="Times New Roman" panose="02020603050405020304" pitchFamily="18" charset="0"/>
                <a:ea typeface="+mj-ea"/>
                <a:cs typeface="Times New Roman" panose="02020603050405020304" pitchFamily="18" charset="0"/>
              </a:rPr>
              <a:t>axes</a:t>
            </a:r>
            <a:endParaRPr lang="en-GB" sz="2800" b="1" i="1" spc="-100" dirty="0">
              <a:solidFill>
                <a:schemeClr val="tx2"/>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2283680561"/>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75FA89C3-734B-474A-B648-2001D0A533D9}" type="slidenum">
              <a:rPr lang="tr-TR" smtClean="0"/>
              <a:t>18</a:t>
            </a:fld>
            <a:endParaRPr lang="tr-TR"/>
          </a:p>
        </p:txBody>
      </p:sp>
      <p:pic>
        <p:nvPicPr>
          <p:cNvPr id="410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4320000" cy="31296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000" y="260152"/>
            <a:ext cx="4320000" cy="31296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000" y="3527997"/>
            <a:ext cx="4320000" cy="31296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0" name="Metin kutusu 9"/>
          <p:cNvSpPr txBox="1"/>
          <p:nvPr/>
        </p:nvSpPr>
        <p:spPr>
          <a:xfrm>
            <a:off x="225004" y="4033437"/>
            <a:ext cx="3960440" cy="1569660"/>
          </a:xfrm>
          <a:prstGeom prst="rect">
            <a:avLst/>
          </a:prstGeom>
          <a:noFill/>
        </p:spPr>
        <p:txBody>
          <a:bodyPr wrap="square" rtlCol="0">
            <a:spAutoFit/>
          </a:bodyPr>
          <a:lstStyle/>
          <a:p>
            <a:r>
              <a:rPr lang="tr-TR" sz="1600" dirty="0" smtClean="0">
                <a:latin typeface="Times New Roman" panose="02020603050405020304" pitchFamily="18" charset="0"/>
                <a:cs typeface="Times New Roman" panose="02020603050405020304" pitchFamily="18" charset="0"/>
              </a:rPr>
              <a:t>D      : </a:t>
            </a:r>
            <a:r>
              <a:rPr lang="tr-TR" sz="1600" dirty="0" err="1" smtClean="0">
                <a:latin typeface="Times New Roman" panose="02020603050405020304" pitchFamily="18" charset="0"/>
                <a:cs typeface="Times New Roman" panose="02020603050405020304" pitchFamily="18" charset="0"/>
              </a:rPr>
              <a:t>Low</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Sulphur</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Diesel</a:t>
            </a:r>
            <a:endParaRPr lang="tr-TR"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B20  : 20% </a:t>
            </a:r>
            <a:r>
              <a:rPr lang="tr-TR" sz="1600" dirty="0" err="1" smtClean="0">
                <a:latin typeface="Times New Roman" panose="02020603050405020304" pitchFamily="18" charset="0"/>
                <a:cs typeface="Times New Roman" panose="02020603050405020304" pitchFamily="18" charset="0"/>
              </a:rPr>
              <a:t>biodiesel</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ratio</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into</a:t>
            </a:r>
            <a:r>
              <a:rPr lang="tr-TR" sz="1600" dirty="0" smtClean="0">
                <a:latin typeface="Times New Roman" panose="02020603050405020304" pitchFamily="18" charset="0"/>
                <a:cs typeface="Times New Roman" panose="02020603050405020304" pitchFamily="18" charset="0"/>
              </a:rPr>
              <a:t> D (</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p>
          <a:p>
            <a:r>
              <a:rPr lang="tr-TR" sz="1600" dirty="0" smtClean="0">
                <a:latin typeface="Times New Roman" panose="02020603050405020304" pitchFamily="18" charset="0"/>
                <a:cs typeface="Times New Roman" panose="02020603050405020304" pitchFamily="18" charset="0"/>
              </a:rPr>
              <a:t>B40  : 40</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biodiesel</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ratio</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into</a:t>
            </a:r>
            <a:r>
              <a:rPr lang="tr-TR" sz="1600" dirty="0">
                <a:latin typeface="Times New Roman" panose="02020603050405020304" pitchFamily="18" charset="0"/>
                <a:cs typeface="Times New Roman" panose="02020603050405020304" pitchFamily="18" charset="0"/>
              </a:rPr>
              <a:t> D </a:t>
            </a:r>
            <a:r>
              <a:rPr lang="tr-TR" sz="1600" dirty="0" smtClean="0">
                <a:latin typeface="Times New Roman" panose="02020603050405020304" pitchFamily="18" charset="0"/>
                <a:cs typeface="Times New Roman" panose="02020603050405020304" pitchFamily="18" charset="0"/>
              </a:rPr>
              <a:t>(</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B60  : 60</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biodiesel</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ratio</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into</a:t>
            </a:r>
            <a:r>
              <a:rPr lang="tr-TR" sz="1600" dirty="0">
                <a:latin typeface="Times New Roman" panose="02020603050405020304" pitchFamily="18" charset="0"/>
                <a:cs typeface="Times New Roman" panose="02020603050405020304" pitchFamily="18" charset="0"/>
              </a:rPr>
              <a:t> D </a:t>
            </a:r>
            <a:r>
              <a:rPr lang="tr-TR" sz="1600" dirty="0" smtClean="0">
                <a:latin typeface="Times New Roman" panose="02020603050405020304" pitchFamily="18" charset="0"/>
                <a:cs typeface="Times New Roman" panose="02020603050405020304" pitchFamily="18" charset="0"/>
              </a:rPr>
              <a:t>(</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B80  : 80</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biodiesel</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ratio</a:t>
            </a:r>
            <a:r>
              <a:rPr lang="tr-TR" sz="1600" dirty="0">
                <a:latin typeface="Times New Roman" panose="02020603050405020304" pitchFamily="18" charset="0"/>
                <a:cs typeface="Times New Roman" panose="02020603050405020304" pitchFamily="18" charset="0"/>
              </a:rPr>
              <a:t> </a:t>
            </a:r>
            <a:r>
              <a:rPr lang="tr-TR" sz="1600" dirty="0" err="1">
                <a:latin typeface="Times New Roman" panose="02020603050405020304" pitchFamily="18" charset="0"/>
                <a:cs typeface="Times New Roman" panose="02020603050405020304" pitchFamily="18" charset="0"/>
              </a:rPr>
              <a:t>into</a:t>
            </a:r>
            <a:r>
              <a:rPr lang="tr-TR" sz="1600" dirty="0">
                <a:latin typeface="Times New Roman" panose="02020603050405020304" pitchFamily="18" charset="0"/>
                <a:cs typeface="Times New Roman" panose="02020603050405020304" pitchFamily="18" charset="0"/>
              </a:rPr>
              <a:t> D </a:t>
            </a:r>
            <a:r>
              <a:rPr lang="tr-TR" sz="1600" dirty="0" smtClean="0">
                <a:latin typeface="Times New Roman" panose="02020603050405020304" pitchFamily="18" charset="0"/>
                <a:cs typeface="Times New Roman" panose="02020603050405020304" pitchFamily="18" charset="0"/>
              </a:rPr>
              <a:t>(</a:t>
            </a:r>
            <a:r>
              <a:rPr lang="tr-TR" sz="1600" dirty="0" err="1" smtClean="0">
                <a:latin typeface="Times New Roman" panose="02020603050405020304" pitchFamily="18" charset="0"/>
                <a:cs typeface="Times New Roman" panose="02020603050405020304" pitchFamily="18" charset="0"/>
              </a:rPr>
              <a:t>by</a:t>
            </a:r>
            <a:r>
              <a:rPr lang="tr-TR" sz="1600" dirty="0" smtClean="0">
                <a:latin typeface="Times New Roman" panose="02020603050405020304" pitchFamily="18" charset="0"/>
                <a:cs typeface="Times New Roman" panose="02020603050405020304" pitchFamily="18" charset="0"/>
              </a:rPr>
              <a:t> </a:t>
            </a:r>
            <a:r>
              <a:rPr lang="tr-TR" sz="1600" dirty="0" err="1" smtClean="0">
                <a:latin typeface="Times New Roman" panose="02020603050405020304" pitchFamily="18" charset="0"/>
                <a:cs typeface="Times New Roman" panose="02020603050405020304" pitchFamily="18" charset="0"/>
              </a:rPr>
              <a:t>volume</a:t>
            </a:r>
            <a:r>
              <a:rPr lang="tr-TR" sz="1600" dirty="0" smtClean="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a:p>
            <a:r>
              <a:rPr lang="tr-TR" sz="1600" dirty="0" smtClean="0">
                <a:latin typeface="Times New Roman" panose="02020603050405020304" pitchFamily="18" charset="0"/>
                <a:cs typeface="Times New Roman" panose="02020603050405020304" pitchFamily="18" charset="0"/>
              </a:rPr>
              <a:t>B100: </a:t>
            </a:r>
            <a:r>
              <a:rPr lang="tr-TR" sz="1600" dirty="0" err="1" smtClean="0">
                <a:latin typeface="Times New Roman" panose="02020603050405020304" pitchFamily="18" charset="0"/>
                <a:cs typeface="Times New Roman" panose="02020603050405020304" pitchFamily="18" charset="0"/>
              </a:rPr>
              <a:t>Biodiesel</a:t>
            </a:r>
            <a:endParaRPr lang="tr-TR" dirty="0" smtClean="0">
              <a:latin typeface="Times New Roman" panose="02020603050405020304" pitchFamily="18" charset="0"/>
              <a:cs typeface="Times New Roman" panose="02020603050405020304" pitchFamily="18" charset="0"/>
            </a:endParaRPr>
          </a:p>
        </p:txBody>
      </p:sp>
      <p:sp>
        <p:nvSpPr>
          <p:cNvPr id="11" name="Metin kutusu 10"/>
          <p:cNvSpPr txBox="1"/>
          <p:nvPr/>
        </p:nvSpPr>
        <p:spPr>
          <a:xfrm>
            <a:off x="225004" y="5733256"/>
            <a:ext cx="3842940" cy="954107"/>
          </a:xfrm>
          <a:prstGeom prst="rect">
            <a:avLst/>
          </a:prstGeom>
          <a:noFill/>
        </p:spPr>
        <p:txBody>
          <a:bodyPr wrap="square" rtlCol="0">
            <a:spAutoFit/>
          </a:bodyPr>
          <a:lstStyle/>
          <a:p>
            <a:r>
              <a:rPr lang="tr-TR" sz="2800" b="1" i="1" spc="-100" dirty="0" err="1">
                <a:solidFill>
                  <a:schemeClr val="tx2"/>
                </a:solidFill>
                <a:latin typeface="Times New Roman" panose="02020603050405020304" pitchFamily="18" charset="0"/>
                <a:ea typeface="+mj-ea"/>
                <a:cs typeface="Times New Roman" panose="02020603050405020304" pitchFamily="18" charset="0"/>
              </a:rPr>
              <a:t>Comparison</a:t>
            </a:r>
            <a:r>
              <a:rPr lang="tr-TR" sz="2800" b="1" i="1" spc="-100" dirty="0">
                <a:solidFill>
                  <a:schemeClr val="tx2"/>
                </a:solidFill>
                <a:latin typeface="Times New Roman" panose="02020603050405020304" pitchFamily="18" charset="0"/>
                <a:ea typeface="+mj-ea"/>
                <a:cs typeface="Times New Roman" panose="02020603050405020304" pitchFamily="18" charset="0"/>
              </a:rPr>
              <a:t> of </a:t>
            </a:r>
            <a:r>
              <a:rPr lang="tr-TR" sz="2800" b="1" i="1" spc="-100" dirty="0" err="1">
                <a:solidFill>
                  <a:schemeClr val="tx2"/>
                </a:solidFill>
                <a:latin typeface="Times New Roman" panose="02020603050405020304" pitchFamily="18" charset="0"/>
                <a:ea typeface="+mj-ea"/>
                <a:cs typeface="Times New Roman" panose="02020603050405020304" pitchFamily="18" charset="0"/>
              </a:rPr>
              <a:t>different</a:t>
            </a:r>
            <a:r>
              <a:rPr lang="tr-TR" sz="2800" b="1" i="1" spc="-100" dirty="0">
                <a:solidFill>
                  <a:schemeClr val="tx2"/>
                </a:solidFill>
                <a:latin typeface="Times New Roman" panose="02020603050405020304" pitchFamily="18" charset="0"/>
                <a:ea typeface="+mj-ea"/>
                <a:cs typeface="Times New Roman" panose="02020603050405020304" pitchFamily="18" charset="0"/>
              </a:rPr>
              <a:t> </a:t>
            </a:r>
            <a:r>
              <a:rPr lang="tr-TR" sz="2800" b="1" i="1" spc="-100" dirty="0" err="1">
                <a:solidFill>
                  <a:schemeClr val="tx2"/>
                </a:solidFill>
                <a:latin typeface="Times New Roman" panose="02020603050405020304" pitchFamily="18" charset="0"/>
                <a:ea typeface="+mj-ea"/>
                <a:cs typeface="Times New Roman" panose="02020603050405020304" pitchFamily="18" charset="0"/>
              </a:rPr>
              <a:t>fuels</a:t>
            </a:r>
            <a:r>
              <a:rPr lang="tr-TR" sz="2800" b="1" i="1" spc="-100" dirty="0">
                <a:solidFill>
                  <a:schemeClr val="tx2"/>
                </a:solidFill>
                <a:latin typeface="Times New Roman" panose="02020603050405020304" pitchFamily="18" charset="0"/>
                <a:ea typeface="+mj-ea"/>
                <a:cs typeface="Times New Roman" panose="02020603050405020304" pitchFamily="18" charset="0"/>
              </a:rPr>
              <a:t> at x- y- z </a:t>
            </a:r>
            <a:r>
              <a:rPr lang="tr-TR" sz="2800" b="1" i="1" spc="-100" dirty="0" err="1">
                <a:solidFill>
                  <a:schemeClr val="tx2"/>
                </a:solidFill>
                <a:latin typeface="Times New Roman" panose="02020603050405020304" pitchFamily="18" charset="0"/>
                <a:ea typeface="+mj-ea"/>
                <a:cs typeface="Times New Roman" panose="02020603050405020304" pitchFamily="18" charset="0"/>
              </a:rPr>
              <a:t>axes</a:t>
            </a:r>
            <a:endParaRPr lang="en-GB" sz="2800" b="1" i="1" spc="-100" dirty="0">
              <a:solidFill>
                <a:schemeClr val="tx2"/>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3695539998"/>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GB" sz="2800" dirty="0">
                <a:latin typeface="Times New Roman" panose="02020603050405020304" pitchFamily="18" charset="0"/>
                <a:cs typeface="Times New Roman" panose="02020603050405020304" pitchFamily="18" charset="0"/>
              </a:rPr>
              <a:t>Total a</a:t>
            </a:r>
            <a:r>
              <a:rPr lang="en-GB" sz="2800" baseline="-25000" dirty="0">
                <a:latin typeface="Times New Roman" panose="02020603050405020304" pitchFamily="18" charset="0"/>
                <a:cs typeface="Times New Roman" panose="02020603050405020304" pitchFamily="18" charset="0"/>
              </a:rPr>
              <a:t>rms</a:t>
            </a:r>
            <a:r>
              <a:rPr lang="en-GB"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V</a:t>
            </a:r>
            <a:r>
              <a:rPr lang="en-GB" sz="2800" dirty="0" err="1" smtClean="0">
                <a:latin typeface="Times New Roman" panose="02020603050405020304" pitchFamily="18" charset="0"/>
                <a:cs typeface="Times New Roman" panose="02020603050405020304" pitchFamily="18" charset="0"/>
              </a:rPr>
              <a:t>alues</a:t>
            </a:r>
            <a:r>
              <a:rPr lang="en-GB" sz="2800" dirty="0" smtClean="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of </a:t>
            </a:r>
            <a:r>
              <a:rPr lang="tr-TR" sz="2800" dirty="0" smtClean="0">
                <a:latin typeface="Times New Roman" panose="02020603050405020304" pitchFamily="18" charset="0"/>
                <a:cs typeface="Times New Roman" panose="02020603050405020304" pitchFamily="18" charset="0"/>
              </a:rPr>
              <a:t>C</a:t>
            </a:r>
            <a:r>
              <a:rPr lang="en-GB" sz="2800" dirty="0" err="1" smtClean="0">
                <a:latin typeface="Times New Roman" panose="02020603050405020304" pitchFamily="18" charset="0"/>
                <a:cs typeface="Times New Roman" panose="02020603050405020304" pitchFamily="18" charset="0"/>
              </a:rPr>
              <a:t>anola</a:t>
            </a:r>
            <a:r>
              <a:rPr lang="en-GB" sz="2800" dirty="0" smtClean="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B</a:t>
            </a:r>
            <a:r>
              <a:rPr lang="en-GB" sz="2800" dirty="0" err="1" smtClean="0">
                <a:latin typeface="Times New Roman" panose="02020603050405020304" pitchFamily="18" charset="0"/>
                <a:cs typeface="Times New Roman" panose="02020603050405020304" pitchFamily="18" charset="0"/>
              </a:rPr>
              <a:t>iodiesel</a:t>
            </a:r>
            <a:endParaRPr lang="en-GB" sz="2800" dirty="0">
              <a:latin typeface="Times New Roman" panose="02020603050405020304" pitchFamily="18" charset="0"/>
              <a:cs typeface="Times New Roman" panose="02020603050405020304"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0000" y="2160000"/>
            <a:ext cx="6660000" cy="42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ayt Numarası Yer Tutucusu 2"/>
          <p:cNvSpPr>
            <a:spLocks noGrp="1"/>
          </p:cNvSpPr>
          <p:nvPr>
            <p:ph type="sldNum" sz="quarter" idx="12"/>
          </p:nvPr>
        </p:nvSpPr>
        <p:spPr/>
        <p:txBody>
          <a:bodyPr/>
          <a:lstStyle/>
          <a:p>
            <a:fld id="{75FA89C3-734B-474A-B648-2001D0A533D9}" type="slidenum">
              <a:rPr lang="tr-TR" smtClean="0"/>
              <a:t>19</a:t>
            </a:fld>
            <a:endParaRPr lang="tr-TR"/>
          </a:p>
        </p:txBody>
      </p:sp>
    </p:spTree>
    <p:extLst>
      <p:ext uri="{BB962C8B-B14F-4D97-AF65-F5344CB8AC3E}">
        <p14:creationId xmlns:p14="http://schemas.microsoft.com/office/powerpoint/2010/main" val="3595974599"/>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GB" sz="2800" dirty="0">
                <a:latin typeface="Times New Roman" panose="02020603050405020304" pitchFamily="18" charset="0"/>
                <a:cs typeface="Times New Roman" panose="02020603050405020304" pitchFamily="18" charset="0"/>
              </a:rPr>
              <a:t>Total a</a:t>
            </a:r>
            <a:r>
              <a:rPr lang="en-GB" sz="2800" baseline="-25000" dirty="0">
                <a:latin typeface="Times New Roman" panose="02020603050405020304" pitchFamily="18" charset="0"/>
                <a:cs typeface="Times New Roman" panose="02020603050405020304" pitchFamily="18" charset="0"/>
              </a:rPr>
              <a:t>rms</a:t>
            </a:r>
            <a:r>
              <a:rPr lang="en-GB"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V</a:t>
            </a:r>
            <a:r>
              <a:rPr lang="en-GB" sz="2800" dirty="0" err="1" smtClean="0">
                <a:latin typeface="Times New Roman" panose="02020603050405020304" pitchFamily="18" charset="0"/>
                <a:cs typeface="Times New Roman" panose="02020603050405020304" pitchFamily="18" charset="0"/>
              </a:rPr>
              <a:t>alues</a:t>
            </a:r>
            <a:r>
              <a:rPr lang="en-GB" sz="2800" dirty="0" smtClean="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of </a:t>
            </a:r>
            <a:r>
              <a:rPr lang="tr-TR" sz="2800" dirty="0" smtClean="0">
                <a:latin typeface="Times New Roman" panose="02020603050405020304" pitchFamily="18" charset="0"/>
                <a:cs typeface="Times New Roman" panose="02020603050405020304" pitchFamily="18" charset="0"/>
              </a:rPr>
              <a:t>S</a:t>
            </a:r>
            <a:r>
              <a:rPr lang="en-GB" sz="2800" dirty="0" err="1" smtClean="0">
                <a:latin typeface="Times New Roman" panose="02020603050405020304" pitchFamily="18" charset="0"/>
                <a:cs typeface="Times New Roman" panose="02020603050405020304" pitchFamily="18" charset="0"/>
              </a:rPr>
              <a:t>unflower</a:t>
            </a:r>
            <a:r>
              <a:rPr lang="en-GB" sz="2800" dirty="0" smtClean="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B</a:t>
            </a:r>
            <a:r>
              <a:rPr lang="en-GB" sz="2800" dirty="0" err="1" smtClean="0">
                <a:latin typeface="Times New Roman" panose="02020603050405020304" pitchFamily="18" charset="0"/>
                <a:cs typeface="Times New Roman" panose="02020603050405020304" pitchFamily="18" charset="0"/>
              </a:rPr>
              <a:t>iodiesel</a:t>
            </a:r>
            <a:endParaRPr lang="en-GB" sz="2800" dirty="0">
              <a:latin typeface="Times New Roman" panose="02020603050405020304" pitchFamily="18" charset="0"/>
              <a:cs typeface="Times New Roman" panose="02020603050405020304" pitchFamily="18"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0000" y="2160000"/>
            <a:ext cx="6660000" cy="4192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ayt Numarası Yer Tutucusu 2"/>
          <p:cNvSpPr>
            <a:spLocks noGrp="1"/>
          </p:cNvSpPr>
          <p:nvPr>
            <p:ph type="sldNum" sz="quarter" idx="12"/>
          </p:nvPr>
        </p:nvSpPr>
        <p:spPr/>
        <p:txBody>
          <a:bodyPr/>
          <a:lstStyle/>
          <a:p>
            <a:fld id="{75FA89C3-734B-474A-B648-2001D0A533D9}" type="slidenum">
              <a:rPr lang="tr-TR" smtClean="0"/>
              <a:t>20</a:t>
            </a:fld>
            <a:endParaRPr lang="tr-TR"/>
          </a:p>
        </p:txBody>
      </p:sp>
    </p:spTree>
    <p:extLst>
      <p:ext uri="{BB962C8B-B14F-4D97-AF65-F5344CB8AC3E}">
        <p14:creationId xmlns:p14="http://schemas.microsoft.com/office/powerpoint/2010/main" val="1301220457"/>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en-GB" sz="3200" b="1" i="1" dirty="0" smtClean="0">
                <a:latin typeface="Times New Roman" panose="02020603050405020304" pitchFamily="18" charset="0"/>
                <a:cs typeface="Times New Roman" panose="02020603050405020304" pitchFamily="18" charset="0"/>
              </a:rPr>
              <a:t>CONCLUSIONS</a:t>
            </a:r>
            <a:endParaRPr lang="tr-TR" sz="3200" i="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lvl="0" algn="just">
              <a:spcAft>
                <a:spcPts val="1200"/>
              </a:spcAft>
            </a:pPr>
            <a:r>
              <a:rPr lang="en-GB" sz="2000" dirty="0">
                <a:latin typeface="Times New Roman" panose="02020603050405020304" pitchFamily="18" charset="0"/>
                <a:cs typeface="Times New Roman" panose="02020603050405020304" pitchFamily="18" charset="0"/>
              </a:rPr>
              <a:t>Vibration amplitude increased with engine speed</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pPr lvl="0" algn="just">
              <a:spcAft>
                <a:spcPts val="1200"/>
              </a:spcAft>
            </a:pPr>
            <a:r>
              <a:rPr lang="en-GB" sz="2000" dirty="0">
                <a:latin typeface="Times New Roman" panose="02020603050405020304" pitchFamily="18" charset="0"/>
                <a:cs typeface="Times New Roman" panose="02020603050405020304" pitchFamily="18" charset="0"/>
              </a:rPr>
              <a:t>Canola and sunflower biodiesel addition into the low sulphur diesel fuel decreased the vibration acceleration of the diesel engine. Sunflower biodiesel was improved the vibration amplitude more than canola biodiesel</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pPr lvl="0" algn="just">
              <a:spcAft>
                <a:spcPts val="1200"/>
              </a:spcAft>
            </a:pPr>
            <a:r>
              <a:rPr lang="en-GB" sz="2000" dirty="0">
                <a:latin typeface="Times New Roman" panose="02020603050405020304" pitchFamily="18" charset="0"/>
                <a:cs typeface="Times New Roman" panose="02020603050405020304" pitchFamily="18" charset="0"/>
              </a:rPr>
              <a:t>Up to 40% biodiesel blend of canola and sunflower biodiesels with low sulphur diesel fuel, vibration values significantly improved, and the least value observed with 60% biodiesel blend for most of the test fuel</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pPr lvl="0" algn="just">
              <a:spcAft>
                <a:spcPts val="1200"/>
              </a:spcAft>
            </a:pPr>
            <a:r>
              <a:rPr lang="en-GB" sz="2000" dirty="0">
                <a:latin typeface="Times New Roman" panose="02020603050405020304" pitchFamily="18" charset="0"/>
                <a:cs typeface="Times New Roman" panose="02020603050405020304" pitchFamily="18" charset="0"/>
              </a:rPr>
              <a:t>The results also showed that, even though total a</a:t>
            </a:r>
            <a:r>
              <a:rPr lang="en-GB" sz="2000" baseline="-25000" dirty="0">
                <a:latin typeface="Times New Roman" panose="02020603050405020304" pitchFamily="18" charset="0"/>
                <a:cs typeface="Times New Roman" panose="02020603050405020304" pitchFamily="18" charset="0"/>
              </a:rPr>
              <a:t>rms</a:t>
            </a:r>
            <a:r>
              <a:rPr lang="en-GB" sz="2000" dirty="0">
                <a:latin typeface="Times New Roman" panose="02020603050405020304" pitchFamily="18" charset="0"/>
                <a:cs typeface="Times New Roman" panose="02020603050405020304" pitchFamily="18" charset="0"/>
              </a:rPr>
              <a:t> of all frequencies were highest at longitude axis, at all engine speeds; the maximum vibration amplitude occurred in vertical axis due to upward and downward piston movement. </a:t>
            </a:r>
          </a:p>
        </p:txBody>
      </p:sp>
      <p:sp>
        <p:nvSpPr>
          <p:cNvPr id="4" name="Slayt Numarası Yer Tutucusu 3"/>
          <p:cNvSpPr>
            <a:spLocks noGrp="1"/>
          </p:cNvSpPr>
          <p:nvPr>
            <p:ph type="sldNum" sz="quarter" idx="12"/>
          </p:nvPr>
        </p:nvSpPr>
        <p:spPr/>
        <p:txBody>
          <a:bodyPr/>
          <a:lstStyle/>
          <a:p>
            <a:fld id="{75FA89C3-734B-474A-B648-2001D0A533D9}" type="slidenum">
              <a:rPr lang="tr-TR" smtClean="0"/>
              <a:t>21</a:t>
            </a:fld>
            <a:endParaRPr lang="tr-TR"/>
          </a:p>
        </p:txBody>
      </p:sp>
    </p:spTree>
    <p:extLst>
      <p:ext uri="{BB962C8B-B14F-4D97-AF65-F5344CB8AC3E}">
        <p14:creationId xmlns:p14="http://schemas.microsoft.com/office/powerpoint/2010/main" val="1998552482"/>
      </p:ext>
    </p:extLst>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GB" sz="3200" b="1" i="1" dirty="0">
                <a:latin typeface="Times New Roman" panose="02020603050405020304" pitchFamily="18" charset="0"/>
                <a:cs typeface="Times New Roman" panose="02020603050405020304" pitchFamily="18" charset="0"/>
              </a:rPr>
              <a:t>Acknowledgements</a:t>
            </a:r>
            <a:endParaRPr lang="tr-TR" sz="3200" b="1" i="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endParaRPr lang="tr-TR" dirty="0" smtClean="0"/>
          </a:p>
          <a:p>
            <a:pPr marL="114300" indent="0">
              <a:buNone/>
            </a:pPr>
            <a:r>
              <a:rPr lang="en-GB" dirty="0" smtClean="0"/>
              <a:t>The </a:t>
            </a:r>
            <a:r>
              <a:rPr lang="en-GB" dirty="0"/>
              <a:t>authors would like to thank to SINUS </a:t>
            </a:r>
            <a:r>
              <a:rPr lang="en-GB" dirty="0" err="1"/>
              <a:t>Messtechnik</a:t>
            </a:r>
            <a:r>
              <a:rPr lang="en-GB" dirty="0"/>
              <a:t> GmbH for their technical support.</a:t>
            </a:r>
            <a:endParaRPr lang="tr-TR" dirty="0"/>
          </a:p>
          <a:p>
            <a:endParaRPr lang="tr-TR" dirty="0" smtClean="0"/>
          </a:p>
          <a:p>
            <a:pPr marL="114300" indent="0">
              <a:buNone/>
            </a:pPr>
            <a:endParaRPr lang="tr-TR" dirty="0"/>
          </a:p>
          <a:p>
            <a:endParaRPr lang="tr-TR" dirty="0"/>
          </a:p>
        </p:txBody>
      </p:sp>
      <p:sp>
        <p:nvSpPr>
          <p:cNvPr id="4" name="Slayt Numarası Yer Tutucusu 3"/>
          <p:cNvSpPr>
            <a:spLocks noGrp="1"/>
          </p:cNvSpPr>
          <p:nvPr>
            <p:ph type="sldNum" sz="quarter" idx="12"/>
          </p:nvPr>
        </p:nvSpPr>
        <p:spPr/>
        <p:txBody>
          <a:bodyPr/>
          <a:lstStyle/>
          <a:p>
            <a:fld id="{75FA89C3-734B-474A-B648-2001D0A533D9}" type="slidenum">
              <a:rPr lang="tr-TR" smtClean="0"/>
              <a:t>22</a:t>
            </a:fld>
            <a:endParaRPr lang="tr-T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802"/>
          <a:stretch/>
        </p:blipFill>
        <p:spPr bwMode="auto">
          <a:xfrm>
            <a:off x="6300192" y="-3"/>
            <a:ext cx="2155627" cy="929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2452924"/>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196752"/>
            <a:ext cx="3466728" cy="5204048"/>
          </a:xfrm>
        </p:spPr>
        <p:txBody>
          <a:bodyPr>
            <a:normAutofit/>
          </a:bodyPr>
          <a:lstStyle/>
          <a:p>
            <a:pPr marL="114300" indent="0" algn="ctr">
              <a:buNone/>
            </a:pPr>
            <a:r>
              <a:rPr lang="en-US" sz="3600" b="1" dirty="0">
                <a:solidFill>
                  <a:schemeClr val="tx1">
                    <a:lumMod val="90000"/>
                    <a:lumOff val="10000"/>
                  </a:schemeClr>
                </a:solidFill>
                <a:latin typeface="Times New Roman" panose="02020603050405020304" pitchFamily="18" charset="0"/>
                <a:cs typeface="Times New Roman" panose="02020603050405020304" pitchFamily="18" charset="0"/>
              </a:rPr>
              <a:t>Thank you for</a:t>
            </a:r>
          </a:p>
          <a:p>
            <a:pPr marL="114300" indent="0" algn="ctr">
              <a:buNone/>
            </a:pPr>
            <a:r>
              <a:rPr lang="en-US" sz="3600" b="1" dirty="0">
                <a:solidFill>
                  <a:schemeClr val="tx1">
                    <a:lumMod val="90000"/>
                    <a:lumOff val="10000"/>
                  </a:schemeClr>
                </a:solidFill>
                <a:latin typeface="Times New Roman" panose="02020603050405020304" pitchFamily="18" charset="0"/>
                <a:cs typeface="Times New Roman" panose="02020603050405020304" pitchFamily="18" charset="0"/>
              </a:rPr>
              <a:t>your </a:t>
            </a:r>
            <a:r>
              <a:rPr lang="en-US" sz="3600" b="1" dirty="0" smtClean="0">
                <a:solidFill>
                  <a:schemeClr val="tx1">
                    <a:lumMod val="90000"/>
                    <a:lumOff val="10000"/>
                  </a:schemeClr>
                </a:solidFill>
                <a:latin typeface="Times New Roman" panose="02020603050405020304" pitchFamily="18" charset="0"/>
                <a:cs typeface="Times New Roman" panose="02020603050405020304" pitchFamily="18" charset="0"/>
              </a:rPr>
              <a:t>attention</a:t>
            </a:r>
            <a:r>
              <a:rPr lang="tr-TR" sz="3600" b="1" dirty="0" smtClean="0">
                <a:solidFill>
                  <a:schemeClr val="tx1">
                    <a:lumMod val="90000"/>
                    <a:lumOff val="10000"/>
                  </a:schemeClr>
                </a:solidFill>
                <a:latin typeface="Times New Roman" panose="02020603050405020304" pitchFamily="18" charset="0"/>
                <a:cs typeface="Times New Roman" panose="02020603050405020304" pitchFamily="18" charset="0"/>
              </a:rPr>
              <a:t>!</a:t>
            </a:r>
            <a:endParaRPr lang="en-US" sz="3600" b="1" dirty="0">
              <a:solidFill>
                <a:schemeClr val="tx1">
                  <a:lumMod val="90000"/>
                  <a:lumOff val="10000"/>
                </a:schemeClr>
              </a:solidFill>
              <a:latin typeface="Times New Roman" panose="02020603050405020304" pitchFamily="18" charset="0"/>
              <a:cs typeface="Times New Roman" panose="02020603050405020304" pitchFamily="18" charset="0"/>
            </a:endParaRPr>
          </a:p>
          <a:p>
            <a:pPr marL="114300" indent="0" algn="ctr">
              <a:buNone/>
            </a:pPr>
            <a:endParaRPr lang="tr-TR" dirty="0" smtClean="0">
              <a:latin typeface="Times New Roman" panose="02020603050405020304" pitchFamily="18" charset="0"/>
              <a:cs typeface="Times New Roman" panose="02020603050405020304" pitchFamily="18" charset="0"/>
            </a:endParaRPr>
          </a:p>
          <a:p>
            <a:pPr marL="114300" indent="0" algn="ctr">
              <a:buNone/>
            </a:pPr>
            <a:endParaRPr lang="tr-TR" dirty="0" smtClean="0">
              <a:latin typeface="Times New Roman" panose="02020603050405020304" pitchFamily="18" charset="0"/>
              <a:cs typeface="Times New Roman" panose="02020603050405020304" pitchFamily="18" charset="0"/>
            </a:endParaRPr>
          </a:p>
          <a:p>
            <a:pPr marL="114300" indent="0" algn="ctr">
              <a:buNone/>
            </a:pPr>
            <a:r>
              <a:rPr lang="tr-TR" sz="2000" u="sng" dirty="0" smtClean="0">
                <a:latin typeface="Times New Roman" panose="02020603050405020304" pitchFamily="18" charset="0"/>
                <a:cs typeface="Times New Roman" panose="02020603050405020304" pitchFamily="18" charset="0"/>
              </a:rPr>
              <a:t>Erinç ULUDAMAR</a:t>
            </a:r>
            <a:endParaRPr lang="en-US" sz="2000" u="sng" dirty="0">
              <a:latin typeface="Times New Roman" panose="02020603050405020304" pitchFamily="18" charset="0"/>
              <a:cs typeface="Times New Roman" panose="02020603050405020304" pitchFamily="18" charset="0"/>
            </a:endParaRPr>
          </a:p>
          <a:p>
            <a:pPr marL="114300" indent="0" algn="ctr">
              <a:spcBef>
                <a:spcPts val="0"/>
              </a:spcBef>
              <a:buNone/>
            </a:pPr>
            <a:r>
              <a:rPr lang="en-US" sz="1600" dirty="0" smtClean="0">
                <a:latin typeface="Times New Roman" panose="02020603050405020304" pitchFamily="18" charset="0"/>
                <a:cs typeface="Times New Roman" panose="02020603050405020304" pitchFamily="18" charset="0"/>
              </a:rPr>
              <a:t>Research </a:t>
            </a:r>
            <a:r>
              <a:rPr lang="en-US" sz="1600" dirty="0">
                <a:latin typeface="Times New Roman" panose="02020603050405020304" pitchFamily="18" charset="0"/>
                <a:cs typeface="Times New Roman" panose="02020603050405020304" pitchFamily="18" charset="0"/>
              </a:rPr>
              <a:t>Assistant</a:t>
            </a:r>
          </a:p>
          <a:p>
            <a:pPr marL="114300" indent="0" algn="ctr">
              <a:spcBef>
                <a:spcPts val="0"/>
              </a:spcBef>
              <a:buNone/>
            </a:pPr>
            <a:r>
              <a:rPr lang="en-US" sz="1600" dirty="0" err="1" smtClean="0">
                <a:latin typeface="Times New Roman" panose="02020603050405020304" pitchFamily="18" charset="0"/>
                <a:cs typeface="Times New Roman" panose="02020603050405020304" pitchFamily="18" charset="0"/>
              </a:rPr>
              <a:t>Çukurova</a:t>
            </a: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University</a:t>
            </a:r>
          </a:p>
          <a:p>
            <a:pPr marL="114300" indent="0" algn="ctr">
              <a:spcBef>
                <a:spcPts val="0"/>
              </a:spcBef>
              <a:buNone/>
            </a:pPr>
            <a:r>
              <a:rPr lang="en-US" sz="1600" dirty="0">
                <a:latin typeface="Times New Roman" panose="02020603050405020304" pitchFamily="18" charset="0"/>
                <a:cs typeface="Times New Roman" panose="02020603050405020304" pitchFamily="18" charset="0"/>
              </a:rPr>
              <a:t>Department of Mechanical</a:t>
            </a:r>
          </a:p>
          <a:p>
            <a:pPr marL="114300" indent="0" algn="ctr">
              <a:spcBef>
                <a:spcPts val="0"/>
              </a:spcBef>
              <a:buNone/>
            </a:pPr>
            <a:r>
              <a:rPr lang="en-US" sz="1600" dirty="0">
                <a:latin typeface="Times New Roman" panose="02020603050405020304" pitchFamily="18" charset="0"/>
                <a:cs typeface="Times New Roman" panose="02020603050405020304" pitchFamily="18" charset="0"/>
              </a:rPr>
              <a:t>Engineering</a:t>
            </a:r>
          </a:p>
          <a:p>
            <a:pPr marL="114300" indent="0" algn="ctr">
              <a:spcBef>
                <a:spcPts val="0"/>
              </a:spcBef>
              <a:buNone/>
            </a:pPr>
            <a:r>
              <a:rPr lang="en-US" sz="1600" dirty="0" smtClean="0">
                <a:latin typeface="Times New Roman" panose="02020603050405020304" pitchFamily="18" charset="0"/>
                <a:cs typeface="Times New Roman" panose="02020603050405020304" pitchFamily="18" charset="0"/>
              </a:rPr>
              <a:t>Automotive </a:t>
            </a:r>
            <a:r>
              <a:rPr lang="en-US" sz="1600" dirty="0">
                <a:latin typeface="Times New Roman" panose="02020603050405020304" pitchFamily="18" charset="0"/>
                <a:cs typeface="Times New Roman" panose="02020603050405020304" pitchFamily="18" charset="0"/>
              </a:rPr>
              <a:t>Division</a:t>
            </a:r>
            <a:endParaRPr lang="tr-TR" sz="1600" dirty="0">
              <a:latin typeface="Times New Roman" panose="02020603050405020304" pitchFamily="18" charset="0"/>
              <a:cs typeface="Times New Roman" panose="02020603050405020304" pitchFamily="18" charset="0"/>
            </a:endParaRPr>
          </a:p>
        </p:txBody>
      </p:sp>
      <p:pic>
        <p:nvPicPr>
          <p:cNvPr id="7170" name="Picture 2" descr="https://simpoluk.files.wordpress.com/2011/01/question-mark2.jpg"/>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harpenSoften amount="45000"/>
                    </a14:imgEffect>
                  </a14:imgLayer>
                </a14:imgProps>
              </a:ext>
              <a:ext uri="{28A0092B-C50C-407E-A947-70E740481C1C}">
                <a14:useLocalDpi xmlns:a14="http://schemas.microsoft.com/office/drawing/2010/main" val="0"/>
              </a:ext>
            </a:extLst>
          </a:blip>
          <a:srcRect/>
          <a:stretch>
            <a:fillRect/>
          </a:stretch>
        </p:blipFill>
        <p:spPr bwMode="auto">
          <a:xfrm>
            <a:off x="4094708" y="2276872"/>
            <a:ext cx="4104456" cy="3456384"/>
          </a:xfrm>
          <a:prstGeom prst="rect">
            <a:avLst/>
          </a:prstGeom>
          <a:effectLst>
            <a:glow rad="228600">
              <a:schemeClr val="accent1">
                <a:satMod val="175000"/>
                <a:alpha val="40000"/>
              </a:schemeClr>
            </a:glow>
          </a:effectLst>
        </p:spPr>
        <p:style>
          <a:lnRef idx="0">
            <a:schemeClr val="accent6"/>
          </a:lnRef>
          <a:fillRef idx="3">
            <a:schemeClr val="accent6"/>
          </a:fillRef>
          <a:effectRef idx="3">
            <a:schemeClr val="accent6"/>
          </a:effectRef>
          <a:fontRef idx="minor">
            <a:schemeClr val="lt1"/>
          </a:fontRef>
        </p:style>
      </p:pic>
      <p:sp>
        <p:nvSpPr>
          <p:cNvPr id="2" name="Slayt Numarası Yer Tutucusu 1"/>
          <p:cNvSpPr>
            <a:spLocks noGrp="1"/>
          </p:cNvSpPr>
          <p:nvPr>
            <p:ph type="sldNum" sz="quarter" idx="12"/>
          </p:nvPr>
        </p:nvSpPr>
        <p:spPr/>
        <p:txBody>
          <a:bodyPr/>
          <a:lstStyle/>
          <a:p>
            <a:fld id="{75FA89C3-734B-474A-B648-2001D0A533D9}" type="slidenum">
              <a:rPr lang="tr-TR" smtClean="0"/>
              <a:t>23</a:t>
            </a:fld>
            <a:endParaRPr lang="tr-TR"/>
          </a:p>
        </p:txBody>
      </p:sp>
    </p:spTree>
    <p:extLst>
      <p:ext uri="{BB962C8B-B14F-4D97-AF65-F5344CB8AC3E}">
        <p14:creationId xmlns:p14="http://schemas.microsoft.com/office/powerpoint/2010/main" val="1427495130"/>
      </p:ext>
    </p:extLst>
  </p:cSld>
  <p:clrMapOvr>
    <a:masterClrMapping/>
  </p:clrMapOvr>
  <p:transition spd="slow">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Hasır">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2778</TotalTime>
  <Words>1210</Words>
  <Application>Microsoft Office PowerPoint</Application>
  <PresentationFormat>On-screen Show (4:3)</PresentationFormat>
  <Paragraphs>339</Paragraphs>
  <Slides>23</Slides>
  <Notes>9</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Bitişiklik</vt:lpstr>
      <vt:lpstr>13_一般</vt:lpstr>
      <vt:lpstr>About OMICS Group</vt:lpstr>
      <vt:lpstr>About OMICS Group Conferences</vt:lpstr>
      <vt:lpstr>VIBRATION ANALYSIS OF A DIESEL ENGINE FUELLED WITH SUNFLOWER AND CANOLA BIODIESELS</vt:lpstr>
      <vt:lpstr>Contents</vt:lpstr>
      <vt:lpstr>Introduction</vt:lpstr>
      <vt:lpstr>Purpose of the Study</vt:lpstr>
      <vt:lpstr>Material and Method</vt:lpstr>
      <vt:lpstr>Preparation of Test Fuels</vt:lpstr>
      <vt:lpstr>Preparation of Test Fuels</vt:lpstr>
      <vt:lpstr>Determination of Test Fuel Properties</vt:lpstr>
      <vt:lpstr>Experimental  Set-up </vt:lpstr>
      <vt:lpstr>PowerPoint Presentation</vt:lpstr>
      <vt:lpstr>Calculation of RMS value</vt:lpstr>
      <vt:lpstr>Axes of the Test Engine</vt:lpstr>
      <vt:lpstr>PowerPoint Presentation</vt:lpstr>
      <vt:lpstr>PowerPoint Presentation</vt:lpstr>
      <vt:lpstr>PowerPoint Presentation</vt:lpstr>
      <vt:lpstr>PowerPoint Presentation</vt:lpstr>
      <vt:lpstr>Total arms Values of Canola Biodiesel</vt:lpstr>
      <vt:lpstr>Total arms Values of Sunflower Biodiesel</vt:lpstr>
      <vt:lpstr>CONCLUSIONS</vt:lpstr>
      <vt:lpstr>Acknowledgements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AND EMISSIONS CHARACTERISTICS OF A DIESEL ENGINE FUELLED WITH ETHANOL ADDITIVE IN DIESEL-SOYBEAN BIODIESEL FUEL BLEND</dc:title>
  <dc:creator>otomotiv</dc:creator>
  <cp:lastModifiedBy>Riya Dhar</cp:lastModifiedBy>
  <cp:revision>124</cp:revision>
  <cp:lastPrinted>2015-08-28T07:08:29Z</cp:lastPrinted>
  <dcterms:created xsi:type="dcterms:W3CDTF">2015-07-23T07:02:14Z</dcterms:created>
  <dcterms:modified xsi:type="dcterms:W3CDTF">2015-09-24T09:02:47Z</dcterms:modified>
</cp:coreProperties>
</file>