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8" r:id="rId1"/>
  </p:sldMasterIdLst>
  <p:notesMasterIdLst>
    <p:notesMasterId r:id="rId41"/>
  </p:notesMasterIdLst>
  <p:sldIdLst>
    <p:sldId id="297" r:id="rId2"/>
    <p:sldId id="256" r:id="rId3"/>
    <p:sldId id="257" r:id="rId4"/>
    <p:sldId id="259" r:id="rId5"/>
    <p:sldId id="260" r:id="rId6"/>
    <p:sldId id="258" r:id="rId7"/>
    <p:sldId id="296" r:id="rId8"/>
    <p:sldId id="261" r:id="rId9"/>
    <p:sldId id="277" r:id="rId10"/>
    <p:sldId id="262" r:id="rId11"/>
    <p:sldId id="263" r:id="rId12"/>
    <p:sldId id="264" r:id="rId13"/>
    <p:sldId id="266" r:id="rId14"/>
    <p:sldId id="268" r:id="rId15"/>
    <p:sldId id="269" r:id="rId16"/>
    <p:sldId id="270" r:id="rId17"/>
    <p:sldId id="271" r:id="rId18"/>
    <p:sldId id="272" r:id="rId19"/>
    <p:sldId id="274" r:id="rId20"/>
    <p:sldId id="275" r:id="rId21"/>
    <p:sldId id="276" r:id="rId22"/>
    <p:sldId id="278" r:id="rId23"/>
    <p:sldId id="279" r:id="rId24"/>
    <p:sldId id="280" r:id="rId25"/>
    <p:sldId id="281" r:id="rId26"/>
    <p:sldId id="282" r:id="rId27"/>
    <p:sldId id="283" r:id="rId28"/>
    <p:sldId id="285" r:id="rId29"/>
    <p:sldId id="287" r:id="rId30"/>
    <p:sldId id="286" r:id="rId31"/>
    <p:sldId id="288" r:id="rId32"/>
    <p:sldId id="289" r:id="rId33"/>
    <p:sldId id="295" r:id="rId34"/>
    <p:sldId id="290" r:id="rId35"/>
    <p:sldId id="291" r:id="rId36"/>
    <p:sldId id="292" r:id="rId37"/>
    <p:sldId id="293" r:id="rId38"/>
    <p:sldId id="294" r:id="rId39"/>
    <p:sldId id="298" r:id="rId40"/>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E7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8D230F3-CF80-4859-8CE7-A43EE81993B5}" styleName="Estilo claro 1 - Acento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A111915-BE36-4E01-A7E5-04B1672EAD32}" styleName="Estilo claro 2 - Acento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249" autoAdjust="0"/>
  </p:normalViewPr>
  <p:slideViewPr>
    <p:cSldViewPr snapToGrid="0">
      <p:cViewPr>
        <p:scale>
          <a:sx n="66" d="100"/>
          <a:sy n="66" d="100"/>
        </p:scale>
        <p:origin x="-900" y="-17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openxmlformats.org/officeDocument/2006/relationships/package" Target="../embeddings/Microsoft_Excel_Worksheet2.xlsx"/><Relationship Id="rId1" Type="http://schemas.openxmlformats.org/officeDocument/2006/relationships/themeOverride" Target="../theme/themeOverride1.xml"/><Relationship Id="rId4"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es-MX" baseline="0" dirty="0" err="1">
                <a:solidFill>
                  <a:srgbClr val="000000"/>
                </a:solidFill>
              </a:rPr>
              <a:t>Adult</a:t>
            </a:r>
            <a:r>
              <a:rPr lang="es-MX" baseline="0" dirty="0">
                <a:solidFill>
                  <a:srgbClr val="000000"/>
                </a:solidFill>
              </a:rPr>
              <a:t> </a:t>
            </a:r>
            <a:r>
              <a:rPr lang="es-MX" baseline="0" dirty="0" err="1">
                <a:solidFill>
                  <a:srgbClr val="000000"/>
                </a:solidFill>
              </a:rPr>
              <a:t>population</a:t>
            </a:r>
            <a:r>
              <a:rPr lang="es-MX" baseline="0" dirty="0">
                <a:solidFill>
                  <a:srgbClr val="000000"/>
                </a:solidFill>
              </a:rPr>
              <a:t> </a:t>
            </a:r>
            <a:r>
              <a:rPr lang="es-MX" baseline="0" dirty="0" err="1">
                <a:solidFill>
                  <a:srgbClr val="000000"/>
                </a:solidFill>
              </a:rPr>
              <a:t>with</a:t>
            </a:r>
            <a:r>
              <a:rPr lang="es-MX" baseline="0" dirty="0">
                <a:solidFill>
                  <a:srgbClr val="000000"/>
                </a:solidFill>
              </a:rPr>
              <a:t> </a:t>
            </a:r>
            <a:r>
              <a:rPr lang="es-MX" baseline="0" dirty="0" err="1">
                <a:solidFill>
                  <a:srgbClr val="000000"/>
                </a:solidFill>
              </a:rPr>
              <a:t>obesity</a:t>
            </a:r>
            <a:endParaRPr lang="es-MX" baseline="0" dirty="0">
              <a:solidFill>
                <a:srgbClr val="000000"/>
              </a:solidFill>
            </a:endParaRPr>
          </a:p>
        </c:rich>
      </c:tx>
      <c:layout/>
      <c:overlay val="0"/>
      <c:spPr>
        <a:noFill/>
        <a:ln>
          <a:noFill/>
        </a:ln>
        <a:effectLst/>
      </c:spPr>
    </c:title>
    <c:autoTitleDeleted val="0"/>
    <c:plotArea>
      <c:layout/>
      <c:barChart>
        <c:barDir val="col"/>
        <c:grouping val="clustered"/>
        <c:varyColors val="0"/>
        <c:ser>
          <c:idx val="0"/>
          <c:order val="0"/>
          <c:spPr>
            <a:solidFill>
              <a:srgbClr val="00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Hoja1!$D$5:$D$10</c:f>
              <c:strCache>
                <c:ptCount val="6"/>
                <c:pt idx="0">
                  <c:v>United States</c:v>
                </c:pt>
                <c:pt idx="1">
                  <c:v>Mexico</c:v>
                </c:pt>
                <c:pt idx="2">
                  <c:v>United Kingdom</c:v>
                </c:pt>
                <c:pt idx="3">
                  <c:v>Australia </c:v>
                </c:pt>
                <c:pt idx="4">
                  <c:v>New Zealand</c:v>
                </c:pt>
                <c:pt idx="5">
                  <c:v>Spain</c:v>
                </c:pt>
              </c:strCache>
            </c:strRef>
          </c:cat>
          <c:val>
            <c:numRef>
              <c:f>Hoja1!$E$5:$E$10</c:f>
              <c:numCache>
                <c:formatCode>0%</c:formatCode>
                <c:ptCount val="6"/>
                <c:pt idx="0">
                  <c:v>0.34</c:v>
                </c:pt>
                <c:pt idx="1">
                  <c:v>0.3</c:v>
                </c:pt>
                <c:pt idx="2">
                  <c:v>0.25</c:v>
                </c:pt>
                <c:pt idx="3">
                  <c:v>0.25</c:v>
                </c:pt>
                <c:pt idx="4">
                  <c:v>0.27</c:v>
                </c:pt>
                <c:pt idx="5">
                  <c:v>0.17</c:v>
                </c:pt>
              </c:numCache>
            </c:numRef>
          </c:val>
        </c:ser>
        <c:dLbls>
          <c:showLegendKey val="0"/>
          <c:showVal val="0"/>
          <c:showCatName val="0"/>
          <c:showSerName val="0"/>
          <c:showPercent val="0"/>
          <c:showBubbleSize val="0"/>
        </c:dLbls>
        <c:gapWidth val="100"/>
        <c:overlap val="-24"/>
        <c:axId val="35282944"/>
        <c:axId val="117115136"/>
      </c:barChart>
      <c:catAx>
        <c:axId val="3528294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000000"/>
                </a:solidFill>
                <a:latin typeface="+mn-lt"/>
                <a:ea typeface="+mn-ea"/>
                <a:cs typeface="+mn-cs"/>
              </a:defRPr>
            </a:pPr>
            <a:endParaRPr lang="en-US"/>
          </a:p>
        </c:txPr>
        <c:crossAx val="117115136"/>
        <c:crosses val="autoZero"/>
        <c:auto val="1"/>
        <c:lblAlgn val="ctr"/>
        <c:lblOffset val="100"/>
        <c:noMultiLvlLbl val="0"/>
      </c:catAx>
      <c:valAx>
        <c:axId val="117115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000000"/>
                </a:solidFill>
                <a:latin typeface="+mn-lt"/>
                <a:ea typeface="+mn-ea"/>
                <a:cs typeface="+mn-cs"/>
              </a:defRPr>
            </a:pPr>
            <a:endParaRPr lang="en-US"/>
          </a:p>
        </c:txPr>
        <c:crossAx val="35282944"/>
        <c:crosses val="autoZero"/>
        <c:crossBetween val="between"/>
        <c:majorUnit val="0.1"/>
      </c:valAx>
      <c:spPr>
        <a:noFill/>
        <a:ln>
          <a:noFill/>
        </a:ln>
        <a:effectLst/>
      </c:spPr>
    </c:plotArea>
    <c:plotVisOnly val="1"/>
    <c:dispBlanksAs val="gap"/>
    <c:showDLblsOverMax val="0"/>
  </c:chart>
  <c:spPr>
    <a:solidFill>
      <a:schemeClr val="tx2">
        <a:lumMod val="65000"/>
      </a:schemeClr>
    </a:solid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es-MX" baseline="0" dirty="0" err="1">
                <a:solidFill>
                  <a:srgbClr val="000000"/>
                </a:solidFill>
              </a:rPr>
              <a:t>Adult</a:t>
            </a:r>
            <a:r>
              <a:rPr lang="es-MX" baseline="0" dirty="0">
                <a:solidFill>
                  <a:srgbClr val="000000"/>
                </a:solidFill>
              </a:rPr>
              <a:t> </a:t>
            </a:r>
            <a:r>
              <a:rPr lang="es-MX" baseline="0" dirty="0" err="1">
                <a:solidFill>
                  <a:srgbClr val="000000"/>
                </a:solidFill>
              </a:rPr>
              <a:t>population</a:t>
            </a:r>
            <a:r>
              <a:rPr lang="es-MX" baseline="0" dirty="0">
                <a:solidFill>
                  <a:srgbClr val="000000"/>
                </a:solidFill>
              </a:rPr>
              <a:t> </a:t>
            </a:r>
            <a:r>
              <a:rPr lang="es-MX" baseline="0" dirty="0" err="1">
                <a:solidFill>
                  <a:srgbClr val="000000"/>
                </a:solidFill>
              </a:rPr>
              <a:t>with</a:t>
            </a:r>
            <a:r>
              <a:rPr lang="es-MX" baseline="0" dirty="0">
                <a:solidFill>
                  <a:srgbClr val="000000"/>
                </a:solidFill>
              </a:rPr>
              <a:t> </a:t>
            </a:r>
            <a:r>
              <a:rPr lang="es-MX" baseline="0" dirty="0" err="1">
                <a:solidFill>
                  <a:srgbClr val="000000"/>
                </a:solidFill>
              </a:rPr>
              <a:t>overweight</a:t>
            </a:r>
            <a:endParaRPr lang="es-MX" baseline="0" dirty="0">
              <a:solidFill>
                <a:srgbClr val="000000"/>
              </a:solidFill>
            </a:endParaRPr>
          </a:p>
        </c:rich>
      </c:tx>
      <c:layout/>
      <c:overlay val="0"/>
      <c:spPr>
        <a:noFill/>
        <a:ln>
          <a:noFill/>
        </a:ln>
        <a:effectLst/>
      </c:spPr>
    </c:title>
    <c:autoTitleDeleted val="0"/>
    <c:plotArea>
      <c:layout/>
      <c:barChart>
        <c:barDir val="col"/>
        <c:grouping val="clustered"/>
        <c:varyColors val="0"/>
        <c:ser>
          <c:idx val="0"/>
          <c:order val="0"/>
          <c:spPr>
            <a:solidFill>
              <a:srgbClr val="00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Hoja1!$H$5:$H$10</c:f>
              <c:strCache>
                <c:ptCount val="6"/>
                <c:pt idx="0">
                  <c:v>United States</c:v>
                </c:pt>
                <c:pt idx="1">
                  <c:v>Mexico</c:v>
                </c:pt>
                <c:pt idx="2">
                  <c:v>United Kingdom</c:v>
                </c:pt>
                <c:pt idx="3">
                  <c:v>Australia </c:v>
                </c:pt>
                <c:pt idx="4">
                  <c:v>New Zealand</c:v>
                </c:pt>
                <c:pt idx="5">
                  <c:v>Spain</c:v>
                </c:pt>
              </c:strCache>
            </c:strRef>
          </c:cat>
          <c:val>
            <c:numRef>
              <c:f>Hoja1!$I$5:$I$10</c:f>
              <c:numCache>
                <c:formatCode>0%</c:formatCode>
                <c:ptCount val="6"/>
                <c:pt idx="0">
                  <c:v>0.68</c:v>
                </c:pt>
                <c:pt idx="1">
                  <c:v>0.7</c:v>
                </c:pt>
                <c:pt idx="2">
                  <c:v>0.61</c:v>
                </c:pt>
                <c:pt idx="3">
                  <c:v>0.61</c:v>
                </c:pt>
                <c:pt idx="4">
                  <c:v>0.63</c:v>
                </c:pt>
                <c:pt idx="5">
                  <c:v>0.55000000000000004</c:v>
                </c:pt>
              </c:numCache>
            </c:numRef>
          </c:val>
        </c:ser>
        <c:dLbls>
          <c:showLegendKey val="0"/>
          <c:showVal val="0"/>
          <c:showCatName val="0"/>
          <c:showSerName val="0"/>
          <c:showPercent val="0"/>
          <c:showBubbleSize val="0"/>
        </c:dLbls>
        <c:gapWidth val="100"/>
        <c:overlap val="-24"/>
        <c:axId val="35563008"/>
        <c:axId val="117118592"/>
      </c:barChart>
      <c:catAx>
        <c:axId val="3556300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000000"/>
                </a:solidFill>
                <a:latin typeface="+mn-lt"/>
                <a:ea typeface="+mn-ea"/>
                <a:cs typeface="+mn-cs"/>
              </a:defRPr>
            </a:pPr>
            <a:endParaRPr lang="en-US"/>
          </a:p>
        </c:txPr>
        <c:crossAx val="117118592"/>
        <c:crosses val="autoZero"/>
        <c:auto val="1"/>
        <c:lblAlgn val="ctr"/>
        <c:lblOffset val="100"/>
        <c:noMultiLvlLbl val="0"/>
      </c:catAx>
      <c:valAx>
        <c:axId val="1171185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000000"/>
                </a:solidFill>
                <a:latin typeface="+mn-lt"/>
                <a:ea typeface="+mn-ea"/>
                <a:cs typeface="+mn-cs"/>
              </a:defRPr>
            </a:pPr>
            <a:endParaRPr lang="en-US"/>
          </a:p>
        </c:txPr>
        <c:crossAx val="35563008"/>
        <c:crosses val="autoZero"/>
        <c:crossBetween val="between"/>
        <c:majorUnit val="0.2"/>
      </c:valAx>
      <c:spPr>
        <a:noFill/>
        <a:ln>
          <a:noFill/>
        </a:ln>
        <a:effectLst/>
      </c:spPr>
    </c:plotArea>
    <c:plotVisOnly val="1"/>
    <c:dispBlanksAs val="gap"/>
    <c:showDLblsOverMax val="0"/>
  </c:chart>
  <c:spPr>
    <a:solidFill>
      <a:schemeClr val="tx2">
        <a:lumMod val="65000"/>
      </a:schemeClr>
    </a:solidFill>
    <a:ln>
      <a:noFill/>
    </a:ln>
    <a:effectLst/>
  </c:spPr>
  <c:txPr>
    <a:bodyPr/>
    <a:lstStyle/>
    <a:p>
      <a:pPr>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0072CB-0DC3-492F-85ED-FA52B5C8C3E2}" type="datetimeFigureOut">
              <a:rPr lang="es-MX" smtClean="0"/>
              <a:t>07/09/2016</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F1E7EC-EE7F-48F8-9DE9-FABD6CF9D4B5}" type="slidenum">
              <a:rPr lang="es-MX" smtClean="0"/>
              <a:t>‹#›</a:t>
            </a:fld>
            <a:endParaRPr lang="es-MX"/>
          </a:p>
        </p:txBody>
      </p:sp>
    </p:spTree>
    <p:extLst>
      <p:ext uri="{BB962C8B-B14F-4D97-AF65-F5344CB8AC3E}">
        <p14:creationId xmlns:p14="http://schemas.microsoft.com/office/powerpoint/2010/main" val="4059785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0EF1E7EC-EE7F-48F8-9DE9-FABD6CF9D4B5}" type="slidenum">
              <a:rPr lang="es-MX" smtClean="0"/>
              <a:t>12</a:t>
            </a:fld>
            <a:endParaRPr lang="es-MX"/>
          </a:p>
        </p:txBody>
      </p:sp>
    </p:spTree>
    <p:extLst>
      <p:ext uri="{BB962C8B-B14F-4D97-AF65-F5344CB8AC3E}">
        <p14:creationId xmlns:p14="http://schemas.microsoft.com/office/powerpoint/2010/main" val="3524295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0EF1E7EC-EE7F-48F8-9DE9-FABD6CF9D4B5}" type="slidenum">
              <a:rPr lang="es-MX" smtClean="0"/>
              <a:t>13</a:t>
            </a:fld>
            <a:endParaRPr lang="es-MX"/>
          </a:p>
        </p:txBody>
      </p:sp>
    </p:spTree>
    <p:extLst>
      <p:ext uri="{BB962C8B-B14F-4D97-AF65-F5344CB8AC3E}">
        <p14:creationId xmlns:p14="http://schemas.microsoft.com/office/powerpoint/2010/main" val="2766712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0EF1E7EC-EE7F-48F8-9DE9-FABD6CF9D4B5}" type="slidenum">
              <a:rPr lang="es-MX" smtClean="0"/>
              <a:t>14</a:t>
            </a:fld>
            <a:endParaRPr lang="es-MX"/>
          </a:p>
        </p:txBody>
      </p:sp>
    </p:spTree>
    <p:extLst>
      <p:ext uri="{BB962C8B-B14F-4D97-AF65-F5344CB8AC3E}">
        <p14:creationId xmlns:p14="http://schemas.microsoft.com/office/powerpoint/2010/main" val="3429342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0EF1E7EC-EE7F-48F8-9DE9-FABD6CF9D4B5}" type="slidenum">
              <a:rPr lang="es-MX" smtClean="0"/>
              <a:t>15</a:t>
            </a:fld>
            <a:endParaRPr lang="es-MX"/>
          </a:p>
        </p:txBody>
      </p:sp>
    </p:spTree>
    <p:extLst>
      <p:ext uri="{BB962C8B-B14F-4D97-AF65-F5344CB8AC3E}">
        <p14:creationId xmlns:p14="http://schemas.microsoft.com/office/powerpoint/2010/main" val="30679473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0EF1E7EC-EE7F-48F8-9DE9-FABD6CF9D4B5}" type="slidenum">
              <a:rPr lang="es-MX" smtClean="0"/>
              <a:t>16</a:t>
            </a:fld>
            <a:endParaRPr lang="es-MX"/>
          </a:p>
        </p:txBody>
      </p:sp>
    </p:spTree>
    <p:extLst>
      <p:ext uri="{BB962C8B-B14F-4D97-AF65-F5344CB8AC3E}">
        <p14:creationId xmlns:p14="http://schemas.microsoft.com/office/powerpoint/2010/main" val="5984707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0EF1E7EC-EE7F-48F8-9DE9-FABD6CF9D4B5}" type="slidenum">
              <a:rPr lang="es-MX" smtClean="0"/>
              <a:t>17</a:t>
            </a:fld>
            <a:endParaRPr lang="es-MX"/>
          </a:p>
        </p:txBody>
      </p:sp>
    </p:spTree>
    <p:extLst>
      <p:ext uri="{BB962C8B-B14F-4D97-AF65-F5344CB8AC3E}">
        <p14:creationId xmlns:p14="http://schemas.microsoft.com/office/powerpoint/2010/main" val="231436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0EF1E7EC-EE7F-48F8-9DE9-FABD6CF9D4B5}" type="slidenum">
              <a:rPr lang="es-MX" smtClean="0"/>
              <a:t>18</a:t>
            </a:fld>
            <a:endParaRPr lang="es-MX"/>
          </a:p>
        </p:txBody>
      </p:sp>
    </p:spTree>
    <p:extLst>
      <p:ext uri="{BB962C8B-B14F-4D97-AF65-F5344CB8AC3E}">
        <p14:creationId xmlns:p14="http://schemas.microsoft.com/office/powerpoint/2010/main" val="1538140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0EF1E7EC-EE7F-48F8-9DE9-FABD6CF9D4B5}" type="slidenum">
              <a:rPr lang="es-MX" smtClean="0"/>
              <a:t>19</a:t>
            </a:fld>
            <a:endParaRPr lang="es-MX"/>
          </a:p>
        </p:txBody>
      </p:sp>
    </p:spTree>
    <p:extLst>
      <p:ext uri="{BB962C8B-B14F-4D97-AF65-F5344CB8AC3E}">
        <p14:creationId xmlns:p14="http://schemas.microsoft.com/office/powerpoint/2010/main" val="3807295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0EF1E7EC-EE7F-48F8-9DE9-FABD6CF9D4B5}" type="slidenum">
              <a:rPr lang="es-MX" smtClean="0"/>
              <a:t>20</a:t>
            </a:fld>
            <a:endParaRPr lang="es-MX"/>
          </a:p>
        </p:txBody>
      </p:sp>
    </p:spTree>
    <p:extLst>
      <p:ext uri="{BB962C8B-B14F-4D97-AF65-F5344CB8AC3E}">
        <p14:creationId xmlns:p14="http://schemas.microsoft.com/office/powerpoint/2010/main" val="1669802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0EF1E7EC-EE7F-48F8-9DE9-FABD6CF9D4B5}" type="slidenum">
              <a:rPr lang="es-MX" smtClean="0"/>
              <a:t>21</a:t>
            </a:fld>
            <a:endParaRPr lang="es-MX"/>
          </a:p>
        </p:txBody>
      </p:sp>
    </p:spTree>
    <p:extLst>
      <p:ext uri="{BB962C8B-B14F-4D97-AF65-F5344CB8AC3E}">
        <p14:creationId xmlns:p14="http://schemas.microsoft.com/office/powerpoint/2010/main" val="392374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0EF1E7EC-EE7F-48F8-9DE9-FABD6CF9D4B5}" type="slidenum">
              <a:rPr lang="es-MX" smtClean="0"/>
              <a:t>23</a:t>
            </a:fld>
            <a:endParaRPr lang="es-MX"/>
          </a:p>
        </p:txBody>
      </p:sp>
    </p:spTree>
    <p:extLst>
      <p:ext uri="{BB962C8B-B14F-4D97-AF65-F5344CB8AC3E}">
        <p14:creationId xmlns:p14="http://schemas.microsoft.com/office/powerpoint/2010/main" val="17200575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0EF1E7EC-EE7F-48F8-9DE9-FABD6CF9D4B5}" type="slidenum">
              <a:rPr lang="es-MX" smtClean="0"/>
              <a:t>24</a:t>
            </a:fld>
            <a:endParaRPr lang="es-MX"/>
          </a:p>
        </p:txBody>
      </p:sp>
    </p:spTree>
    <p:extLst>
      <p:ext uri="{BB962C8B-B14F-4D97-AF65-F5344CB8AC3E}">
        <p14:creationId xmlns:p14="http://schemas.microsoft.com/office/powerpoint/2010/main" val="9465199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0EF1E7EC-EE7F-48F8-9DE9-FABD6CF9D4B5}" type="slidenum">
              <a:rPr lang="es-MX" smtClean="0"/>
              <a:t>25</a:t>
            </a:fld>
            <a:endParaRPr lang="es-MX"/>
          </a:p>
        </p:txBody>
      </p:sp>
    </p:spTree>
    <p:extLst>
      <p:ext uri="{BB962C8B-B14F-4D97-AF65-F5344CB8AC3E}">
        <p14:creationId xmlns:p14="http://schemas.microsoft.com/office/powerpoint/2010/main" val="36965701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0EF1E7EC-EE7F-48F8-9DE9-FABD6CF9D4B5}" type="slidenum">
              <a:rPr lang="es-MX" smtClean="0"/>
              <a:t>26</a:t>
            </a:fld>
            <a:endParaRPr lang="es-MX"/>
          </a:p>
        </p:txBody>
      </p:sp>
    </p:spTree>
    <p:extLst>
      <p:ext uri="{BB962C8B-B14F-4D97-AF65-F5344CB8AC3E}">
        <p14:creationId xmlns:p14="http://schemas.microsoft.com/office/powerpoint/2010/main" val="12057544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0EF1E7EC-EE7F-48F8-9DE9-FABD6CF9D4B5}" type="slidenum">
              <a:rPr lang="es-MX" smtClean="0"/>
              <a:t>27</a:t>
            </a:fld>
            <a:endParaRPr lang="es-MX"/>
          </a:p>
        </p:txBody>
      </p:sp>
    </p:spTree>
    <p:extLst>
      <p:ext uri="{BB962C8B-B14F-4D97-AF65-F5344CB8AC3E}">
        <p14:creationId xmlns:p14="http://schemas.microsoft.com/office/powerpoint/2010/main" val="25209104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0EF1E7EC-EE7F-48F8-9DE9-FABD6CF9D4B5}" type="slidenum">
              <a:rPr lang="es-MX" smtClean="0"/>
              <a:t>28</a:t>
            </a:fld>
            <a:endParaRPr lang="es-MX"/>
          </a:p>
        </p:txBody>
      </p:sp>
    </p:spTree>
    <p:extLst>
      <p:ext uri="{BB962C8B-B14F-4D97-AF65-F5344CB8AC3E}">
        <p14:creationId xmlns:p14="http://schemas.microsoft.com/office/powerpoint/2010/main" val="5811955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0EF1E7EC-EE7F-48F8-9DE9-FABD6CF9D4B5}" type="slidenum">
              <a:rPr lang="es-MX" smtClean="0"/>
              <a:t>29</a:t>
            </a:fld>
            <a:endParaRPr lang="es-MX"/>
          </a:p>
        </p:txBody>
      </p:sp>
    </p:spTree>
    <p:extLst>
      <p:ext uri="{BB962C8B-B14F-4D97-AF65-F5344CB8AC3E}">
        <p14:creationId xmlns:p14="http://schemas.microsoft.com/office/powerpoint/2010/main" val="29622276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0EF1E7EC-EE7F-48F8-9DE9-FABD6CF9D4B5}" type="slidenum">
              <a:rPr lang="es-MX" smtClean="0"/>
              <a:t>30</a:t>
            </a:fld>
            <a:endParaRPr lang="es-MX"/>
          </a:p>
        </p:txBody>
      </p:sp>
    </p:spTree>
    <p:extLst>
      <p:ext uri="{BB962C8B-B14F-4D97-AF65-F5344CB8AC3E}">
        <p14:creationId xmlns:p14="http://schemas.microsoft.com/office/powerpoint/2010/main" val="19212521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0EF1E7EC-EE7F-48F8-9DE9-FABD6CF9D4B5}" type="slidenum">
              <a:rPr lang="es-MX" smtClean="0"/>
              <a:t>31</a:t>
            </a:fld>
            <a:endParaRPr lang="es-MX"/>
          </a:p>
        </p:txBody>
      </p:sp>
    </p:spTree>
    <p:extLst>
      <p:ext uri="{BB962C8B-B14F-4D97-AF65-F5344CB8AC3E}">
        <p14:creationId xmlns:p14="http://schemas.microsoft.com/office/powerpoint/2010/main" val="8149421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0EF1E7EC-EE7F-48F8-9DE9-FABD6CF9D4B5}" type="slidenum">
              <a:rPr lang="es-MX" smtClean="0"/>
              <a:t>32</a:t>
            </a:fld>
            <a:endParaRPr lang="es-MX"/>
          </a:p>
        </p:txBody>
      </p:sp>
    </p:spTree>
    <p:extLst>
      <p:ext uri="{BB962C8B-B14F-4D97-AF65-F5344CB8AC3E}">
        <p14:creationId xmlns:p14="http://schemas.microsoft.com/office/powerpoint/2010/main" val="8304903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0EF1E7EC-EE7F-48F8-9DE9-FABD6CF9D4B5}" type="slidenum">
              <a:rPr lang="es-MX" smtClean="0"/>
              <a:t>34</a:t>
            </a:fld>
            <a:endParaRPr lang="es-MX"/>
          </a:p>
        </p:txBody>
      </p:sp>
    </p:spTree>
    <p:extLst>
      <p:ext uri="{BB962C8B-B14F-4D97-AF65-F5344CB8AC3E}">
        <p14:creationId xmlns:p14="http://schemas.microsoft.com/office/powerpoint/2010/main" val="9938441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0EF1E7EC-EE7F-48F8-9DE9-FABD6CF9D4B5}" type="slidenum">
              <a:rPr lang="es-MX" smtClean="0"/>
              <a:t>35</a:t>
            </a:fld>
            <a:endParaRPr lang="es-MX"/>
          </a:p>
        </p:txBody>
      </p:sp>
    </p:spTree>
    <p:extLst>
      <p:ext uri="{BB962C8B-B14F-4D97-AF65-F5344CB8AC3E}">
        <p14:creationId xmlns:p14="http://schemas.microsoft.com/office/powerpoint/2010/main" val="5059067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0EF1E7EC-EE7F-48F8-9DE9-FABD6CF9D4B5}" type="slidenum">
              <a:rPr lang="es-MX" smtClean="0"/>
              <a:t>36</a:t>
            </a:fld>
            <a:endParaRPr lang="es-MX"/>
          </a:p>
        </p:txBody>
      </p:sp>
    </p:spTree>
    <p:extLst>
      <p:ext uri="{BB962C8B-B14F-4D97-AF65-F5344CB8AC3E}">
        <p14:creationId xmlns:p14="http://schemas.microsoft.com/office/powerpoint/2010/main" val="20464441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0EF1E7EC-EE7F-48F8-9DE9-FABD6CF9D4B5}" type="slidenum">
              <a:rPr lang="es-MX" smtClean="0"/>
              <a:t>37</a:t>
            </a:fld>
            <a:endParaRPr lang="es-MX"/>
          </a:p>
        </p:txBody>
      </p:sp>
    </p:spTree>
    <p:extLst>
      <p:ext uri="{BB962C8B-B14F-4D97-AF65-F5344CB8AC3E}">
        <p14:creationId xmlns:p14="http://schemas.microsoft.com/office/powerpoint/2010/main" val="34396043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0EF1E7EC-EE7F-48F8-9DE9-FABD6CF9D4B5}" type="slidenum">
              <a:rPr lang="es-MX" smtClean="0"/>
              <a:t>38</a:t>
            </a:fld>
            <a:endParaRPr lang="es-MX"/>
          </a:p>
        </p:txBody>
      </p:sp>
    </p:spTree>
    <p:extLst>
      <p:ext uri="{BB962C8B-B14F-4D97-AF65-F5344CB8AC3E}">
        <p14:creationId xmlns:p14="http://schemas.microsoft.com/office/powerpoint/2010/main" val="2870459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12192000" cy="2420938"/>
          </a:xfrm>
          <a:prstGeom prst="rect">
            <a:avLst/>
          </a:prstGeom>
          <a:solidFill>
            <a:schemeClr val="tx2">
              <a:lumMod val="50000"/>
            </a:schemeClr>
          </a:solidFill>
          <a:ln>
            <a:noFill/>
          </a:ln>
          <a:effectLst/>
        </p:spPr>
        <p:txBody>
          <a:bodyPr wrap="none" anchor="ctr"/>
          <a:lstStyle/>
          <a:p>
            <a:pPr eaLnBrk="1" hangingPunct="1">
              <a:defRPr/>
            </a:pPr>
            <a:endParaRPr lang="en-GB" sz="1800">
              <a:latin typeface="Arial" charset="0"/>
              <a:cs typeface="Arial" charset="0"/>
            </a:endParaRPr>
          </a:p>
        </p:txBody>
      </p:sp>
      <p:sp>
        <p:nvSpPr>
          <p:cNvPr id="5" name="Rectangle 4"/>
          <p:cNvSpPr>
            <a:spLocks noChangeArrowheads="1"/>
          </p:cNvSpPr>
          <p:nvPr/>
        </p:nvSpPr>
        <p:spPr bwMode="auto">
          <a:xfrm>
            <a:off x="0" y="6605588"/>
            <a:ext cx="12185651" cy="277812"/>
          </a:xfrm>
          <a:prstGeom prst="rect">
            <a:avLst/>
          </a:prstGeom>
          <a:solidFill>
            <a:schemeClr val="tx1">
              <a:lumMod val="50000"/>
            </a:schemeClr>
          </a:solidFill>
          <a:ln>
            <a:noFill/>
          </a:ln>
          <a:effectLst/>
        </p:spPr>
        <p:txBody>
          <a:bodyPr wrap="none" anchor="ctr"/>
          <a:lstStyle/>
          <a:p>
            <a:pPr eaLnBrk="1" hangingPunct="1">
              <a:defRPr/>
            </a:pPr>
            <a:endParaRPr lang="en-GB" sz="1800">
              <a:latin typeface="Arial" charset="0"/>
              <a:cs typeface="Arial" charset="0"/>
            </a:endParaRPr>
          </a:p>
        </p:txBody>
      </p:sp>
      <p:sp>
        <p:nvSpPr>
          <p:cNvPr id="6" name="Rectangle 5"/>
          <p:cNvSpPr>
            <a:spLocks noChangeArrowheads="1"/>
          </p:cNvSpPr>
          <p:nvPr/>
        </p:nvSpPr>
        <p:spPr bwMode="auto">
          <a:xfrm>
            <a:off x="-4233" y="2420938"/>
            <a:ext cx="12196233" cy="215900"/>
          </a:xfrm>
          <a:prstGeom prst="rect">
            <a:avLst/>
          </a:prstGeom>
          <a:solidFill>
            <a:schemeClr val="tx1">
              <a:lumMod val="50000"/>
            </a:schemeClr>
          </a:solidFill>
          <a:ln>
            <a:noFill/>
          </a:ln>
          <a:effectLst/>
        </p:spPr>
        <p:txBody>
          <a:bodyPr wrap="none" anchor="ctr"/>
          <a:lstStyle/>
          <a:p>
            <a:pPr eaLnBrk="1" hangingPunct="1">
              <a:defRPr/>
            </a:pPr>
            <a:endParaRPr lang="en-GB" sz="1800">
              <a:latin typeface="Arial" charset="0"/>
              <a:cs typeface="Arial" charset="0"/>
            </a:endParaRPr>
          </a:p>
        </p:txBody>
      </p:sp>
      <p:sp>
        <p:nvSpPr>
          <p:cNvPr id="4102" name="Rectangle 6"/>
          <p:cNvSpPr>
            <a:spLocks noGrp="1" noChangeArrowheads="1"/>
          </p:cNvSpPr>
          <p:nvPr>
            <p:ph type="ctrTitle"/>
          </p:nvPr>
        </p:nvSpPr>
        <p:spPr>
          <a:xfrm>
            <a:off x="624418" y="296863"/>
            <a:ext cx="10653183" cy="1655762"/>
          </a:xfrm>
        </p:spPr>
        <p:txBody>
          <a:bodyPr/>
          <a:lstStyle>
            <a:lvl1pPr>
              <a:defRPr/>
            </a:lvl1pPr>
          </a:lstStyle>
          <a:p>
            <a:pPr lvl="0"/>
            <a:r>
              <a:rPr lang="es-ES" noProof="0" smtClean="0"/>
              <a:t>Haga clic para modificar el estilo de título del patrón</a:t>
            </a:r>
            <a:endParaRPr lang="en-US" noProof="0" smtClean="0"/>
          </a:p>
        </p:txBody>
      </p:sp>
      <p:sp>
        <p:nvSpPr>
          <p:cNvPr id="4103" name="Rectangle 7"/>
          <p:cNvSpPr>
            <a:spLocks noGrp="1" noChangeArrowheads="1"/>
          </p:cNvSpPr>
          <p:nvPr>
            <p:ph type="subTitle" idx="1"/>
          </p:nvPr>
        </p:nvSpPr>
        <p:spPr>
          <a:xfrm>
            <a:off x="624418" y="3886200"/>
            <a:ext cx="9738783" cy="1752600"/>
          </a:xfrm>
        </p:spPr>
        <p:txBody>
          <a:bodyPr/>
          <a:lstStyle>
            <a:lvl1pPr marL="0" indent="0">
              <a:buFontTx/>
              <a:buNone/>
              <a:defRPr>
                <a:solidFill>
                  <a:schemeClr val="tx1"/>
                </a:solidFill>
              </a:defRPr>
            </a:lvl1pPr>
          </a:lstStyle>
          <a:p>
            <a:pPr lvl="0"/>
            <a:r>
              <a:rPr lang="es-ES" noProof="0" smtClean="0"/>
              <a:t>Haga clic para modificar el estilo de subtítulo del patrón</a:t>
            </a:r>
            <a:endParaRPr lang="en-US" noProof="0" smtClean="0"/>
          </a:p>
        </p:txBody>
      </p:sp>
      <p:sp>
        <p:nvSpPr>
          <p:cNvPr id="7" name="Rectangle 11"/>
          <p:cNvSpPr>
            <a:spLocks noGrp="1" noChangeArrowheads="1"/>
          </p:cNvSpPr>
          <p:nvPr>
            <p:ph type="dt" sz="half" idx="10"/>
          </p:nvPr>
        </p:nvSpPr>
        <p:spPr>
          <a:xfrm>
            <a:off x="609600" y="6605588"/>
            <a:ext cx="2844800" cy="279400"/>
          </a:xfrm>
        </p:spPr>
        <p:txBody>
          <a:bodyPr/>
          <a:lstStyle>
            <a:lvl1pPr>
              <a:defRPr>
                <a:solidFill>
                  <a:schemeClr val="tx1"/>
                </a:solidFill>
              </a:defRPr>
            </a:lvl1pPr>
          </a:lstStyle>
          <a:p>
            <a:fld id="{A4263DD9-732F-4817-8243-0262C02116C7}" type="datetime1">
              <a:rPr lang="es-MX" smtClean="0"/>
              <a:t>07/09/2016</a:t>
            </a:fld>
            <a:endParaRPr lang="es-MX"/>
          </a:p>
        </p:txBody>
      </p:sp>
      <p:sp>
        <p:nvSpPr>
          <p:cNvPr id="8" name="Rectangle 12"/>
          <p:cNvSpPr>
            <a:spLocks noGrp="1" noChangeArrowheads="1"/>
          </p:cNvSpPr>
          <p:nvPr>
            <p:ph type="ftr" sz="quarter" idx="11"/>
          </p:nvPr>
        </p:nvSpPr>
        <p:spPr>
          <a:xfrm>
            <a:off x="4165600" y="6605588"/>
            <a:ext cx="3860800" cy="279400"/>
          </a:xfrm>
        </p:spPr>
        <p:txBody>
          <a:bodyPr/>
          <a:lstStyle>
            <a:lvl1pPr>
              <a:defRPr>
                <a:solidFill>
                  <a:schemeClr val="tx1"/>
                </a:solidFill>
              </a:defRPr>
            </a:lvl1pPr>
          </a:lstStyle>
          <a:p>
            <a:endParaRPr lang="es-MX"/>
          </a:p>
        </p:txBody>
      </p:sp>
      <p:sp>
        <p:nvSpPr>
          <p:cNvPr id="9" name="Rectangle 13"/>
          <p:cNvSpPr>
            <a:spLocks noGrp="1" noChangeArrowheads="1"/>
          </p:cNvSpPr>
          <p:nvPr>
            <p:ph type="sldNum" sz="quarter" idx="12"/>
          </p:nvPr>
        </p:nvSpPr>
        <p:spPr>
          <a:xfrm>
            <a:off x="8737600" y="6605588"/>
            <a:ext cx="2844800" cy="279400"/>
          </a:xfrm>
        </p:spPr>
        <p:txBody>
          <a:bodyPr/>
          <a:lstStyle>
            <a:lvl1pPr>
              <a:defRPr smtClean="0">
                <a:solidFill>
                  <a:schemeClr val="tx1"/>
                </a:solidFill>
              </a:defRPr>
            </a:lvl1pPr>
          </a:lstStyle>
          <a:p>
            <a:fld id="{923067C3-0887-407D-A375-DC2AF9503802}" type="slidenum">
              <a:rPr lang="es-MX" smtClean="0"/>
              <a:t>‹#›</a:t>
            </a:fld>
            <a:endParaRPr lang="es-MX"/>
          </a:p>
        </p:txBody>
      </p:sp>
    </p:spTree>
    <p:extLst>
      <p:ext uri="{BB962C8B-B14F-4D97-AF65-F5344CB8AC3E}">
        <p14:creationId xmlns:p14="http://schemas.microsoft.com/office/powerpoint/2010/main" val="1717517809"/>
      </p:ext>
    </p:extLst>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GB"/>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Rectangle 4"/>
          <p:cNvSpPr>
            <a:spLocks noGrp="1" noChangeArrowheads="1"/>
          </p:cNvSpPr>
          <p:nvPr>
            <p:ph type="dt" sz="half" idx="10"/>
          </p:nvPr>
        </p:nvSpPr>
        <p:spPr>
          <a:ln/>
        </p:spPr>
        <p:txBody>
          <a:bodyPr/>
          <a:lstStyle>
            <a:lvl1pPr>
              <a:defRPr/>
            </a:lvl1pPr>
          </a:lstStyle>
          <a:p>
            <a:fld id="{F8EC49DA-7BC1-44F7-BB87-950B5E054844}" type="datetime1">
              <a:rPr lang="es-MX" smtClean="0"/>
              <a:t>07/09/2016</a:t>
            </a:fld>
            <a:endParaRPr lang="es-MX"/>
          </a:p>
        </p:txBody>
      </p:sp>
      <p:sp>
        <p:nvSpPr>
          <p:cNvPr id="5" name="Rectangle 5"/>
          <p:cNvSpPr>
            <a:spLocks noGrp="1" noChangeArrowheads="1"/>
          </p:cNvSpPr>
          <p:nvPr>
            <p:ph type="ftr" sz="quarter" idx="11"/>
          </p:nvPr>
        </p:nvSpPr>
        <p:spPr>
          <a:ln/>
        </p:spPr>
        <p:txBody>
          <a:bodyPr/>
          <a:lstStyle>
            <a:lvl1pPr>
              <a:defRPr/>
            </a:lvl1pPr>
          </a:lstStyle>
          <a:p>
            <a:endParaRPr lang="es-MX"/>
          </a:p>
        </p:txBody>
      </p:sp>
      <p:sp>
        <p:nvSpPr>
          <p:cNvPr id="6" name="Rectangle 6"/>
          <p:cNvSpPr>
            <a:spLocks noGrp="1" noChangeArrowheads="1"/>
          </p:cNvSpPr>
          <p:nvPr>
            <p:ph type="sldNum" sz="quarter" idx="12"/>
          </p:nvPr>
        </p:nvSpPr>
        <p:spPr>
          <a:ln/>
        </p:spPr>
        <p:txBody>
          <a:bodyPr/>
          <a:lstStyle>
            <a:lvl1pPr>
              <a:defRPr/>
            </a:lvl1pPr>
          </a:lstStyle>
          <a:p>
            <a:fld id="{923067C3-0887-407D-A375-DC2AF9503802}" type="slidenum">
              <a:rPr lang="es-MX" smtClean="0"/>
              <a:t>‹#›</a:t>
            </a:fld>
            <a:endParaRPr lang="es-MX"/>
          </a:p>
        </p:txBody>
      </p:sp>
    </p:spTree>
    <p:extLst>
      <p:ext uri="{BB962C8B-B14F-4D97-AF65-F5344CB8AC3E}">
        <p14:creationId xmlns:p14="http://schemas.microsoft.com/office/powerpoint/2010/main" val="894917992"/>
      </p:ext>
    </p:extLst>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s-ES" smtClean="0"/>
              <a:t>Haga clic para modificar el estilo de título del patrón</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fld id="{D60FF0F7-E3CA-43C6-A561-AAEBAD3D0F51}" type="datetime1">
              <a:rPr lang="es-MX" smtClean="0"/>
              <a:t>07/09/2016</a:t>
            </a:fld>
            <a:endParaRPr lang="es-MX"/>
          </a:p>
        </p:txBody>
      </p:sp>
      <p:sp>
        <p:nvSpPr>
          <p:cNvPr id="5" name="Rectangle 5"/>
          <p:cNvSpPr>
            <a:spLocks noGrp="1" noChangeArrowheads="1"/>
          </p:cNvSpPr>
          <p:nvPr>
            <p:ph type="ftr" sz="quarter" idx="11"/>
          </p:nvPr>
        </p:nvSpPr>
        <p:spPr>
          <a:ln/>
        </p:spPr>
        <p:txBody>
          <a:bodyPr/>
          <a:lstStyle>
            <a:lvl1pPr>
              <a:defRPr/>
            </a:lvl1pPr>
          </a:lstStyle>
          <a:p>
            <a:endParaRPr lang="es-MX"/>
          </a:p>
        </p:txBody>
      </p:sp>
      <p:sp>
        <p:nvSpPr>
          <p:cNvPr id="6" name="Rectangle 6"/>
          <p:cNvSpPr>
            <a:spLocks noGrp="1" noChangeArrowheads="1"/>
          </p:cNvSpPr>
          <p:nvPr>
            <p:ph type="sldNum" sz="quarter" idx="12"/>
          </p:nvPr>
        </p:nvSpPr>
        <p:spPr>
          <a:ln/>
        </p:spPr>
        <p:txBody>
          <a:bodyPr/>
          <a:lstStyle>
            <a:lvl1pPr>
              <a:defRPr/>
            </a:lvl1pPr>
          </a:lstStyle>
          <a:p>
            <a:fld id="{923067C3-0887-407D-A375-DC2AF9503802}" type="slidenum">
              <a:rPr lang="es-MX" smtClean="0"/>
              <a:t>‹#›</a:t>
            </a:fld>
            <a:endParaRPr lang="es-MX"/>
          </a:p>
        </p:txBody>
      </p:sp>
    </p:spTree>
    <p:extLst>
      <p:ext uri="{BB962C8B-B14F-4D97-AF65-F5344CB8AC3E}">
        <p14:creationId xmlns:p14="http://schemas.microsoft.com/office/powerpoint/2010/main" val="1250660910"/>
      </p:ext>
    </p:extLst>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GB"/>
          </a:p>
        </p:txBody>
      </p:sp>
      <p:sp>
        <p:nvSpPr>
          <p:cNvPr id="3" name="Content Placeholder 2"/>
          <p:cNvSpPr>
            <a:spLocks noGrp="1"/>
          </p:cNvSpPr>
          <p:nvPr>
            <p:ph sz="half" idx="1"/>
          </p:nvPr>
        </p:nvSpPr>
        <p:spPr>
          <a:xfrm>
            <a:off x="609601" y="1484313"/>
            <a:ext cx="5425017" cy="4608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Content Placeholder 3"/>
          <p:cNvSpPr>
            <a:spLocks noGrp="1"/>
          </p:cNvSpPr>
          <p:nvPr>
            <p:ph sz="half" idx="2"/>
          </p:nvPr>
        </p:nvSpPr>
        <p:spPr>
          <a:xfrm>
            <a:off x="6237818" y="1484313"/>
            <a:ext cx="5427133" cy="4608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5" name="Rectangle 4"/>
          <p:cNvSpPr>
            <a:spLocks noGrp="1" noChangeArrowheads="1"/>
          </p:cNvSpPr>
          <p:nvPr>
            <p:ph type="dt" sz="half" idx="10"/>
          </p:nvPr>
        </p:nvSpPr>
        <p:spPr>
          <a:ln/>
        </p:spPr>
        <p:txBody>
          <a:bodyPr/>
          <a:lstStyle>
            <a:lvl1pPr>
              <a:defRPr/>
            </a:lvl1pPr>
          </a:lstStyle>
          <a:p>
            <a:fld id="{A0FEFDFB-E455-4566-92D2-4D8A2FFF72BC}" type="datetime1">
              <a:rPr lang="es-MX" smtClean="0"/>
              <a:t>07/09/2016</a:t>
            </a:fld>
            <a:endParaRPr lang="es-MX"/>
          </a:p>
        </p:txBody>
      </p:sp>
      <p:sp>
        <p:nvSpPr>
          <p:cNvPr id="6" name="Rectangle 5"/>
          <p:cNvSpPr>
            <a:spLocks noGrp="1" noChangeArrowheads="1"/>
          </p:cNvSpPr>
          <p:nvPr>
            <p:ph type="ftr" sz="quarter" idx="11"/>
          </p:nvPr>
        </p:nvSpPr>
        <p:spPr>
          <a:ln/>
        </p:spPr>
        <p:txBody>
          <a:bodyPr/>
          <a:lstStyle>
            <a:lvl1pPr>
              <a:defRPr/>
            </a:lvl1pPr>
          </a:lstStyle>
          <a:p>
            <a:endParaRPr lang="es-MX"/>
          </a:p>
        </p:txBody>
      </p:sp>
      <p:sp>
        <p:nvSpPr>
          <p:cNvPr id="7" name="Rectangle 6"/>
          <p:cNvSpPr>
            <a:spLocks noGrp="1" noChangeArrowheads="1"/>
          </p:cNvSpPr>
          <p:nvPr>
            <p:ph type="sldNum" sz="quarter" idx="12"/>
          </p:nvPr>
        </p:nvSpPr>
        <p:spPr>
          <a:ln/>
        </p:spPr>
        <p:txBody>
          <a:bodyPr/>
          <a:lstStyle>
            <a:lvl1pPr>
              <a:defRPr/>
            </a:lvl1pPr>
          </a:lstStyle>
          <a:p>
            <a:fld id="{923067C3-0887-407D-A375-DC2AF9503802}" type="slidenum">
              <a:rPr lang="es-MX" smtClean="0"/>
              <a:t>‹#›</a:t>
            </a:fld>
            <a:endParaRPr lang="es-MX"/>
          </a:p>
        </p:txBody>
      </p:sp>
    </p:spTree>
    <p:extLst>
      <p:ext uri="{BB962C8B-B14F-4D97-AF65-F5344CB8AC3E}">
        <p14:creationId xmlns:p14="http://schemas.microsoft.com/office/powerpoint/2010/main" val="1412345130"/>
      </p:ext>
    </p:extLst>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s-ES" smtClean="0"/>
              <a:t>Haga clic para modificar el estilo de título del patrón</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7" name="Rectangle 4"/>
          <p:cNvSpPr>
            <a:spLocks noGrp="1" noChangeArrowheads="1"/>
          </p:cNvSpPr>
          <p:nvPr>
            <p:ph type="dt" sz="half" idx="10"/>
          </p:nvPr>
        </p:nvSpPr>
        <p:spPr>
          <a:ln/>
        </p:spPr>
        <p:txBody>
          <a:bodyPr/>
          <a:lstStyle>
            <a:lvl1pPr>
              <a:defRPr/>
            </a:lvl1pPr>
          </a:lstStyle>
          <a:p>
            <a:fld id="{A733363E-F156-47E4-8BC4-E69762AB4DF2}" type="datetime1">
              <a:rPr lang="es-MX" smtClean="0"/>
              <a:t>07/09/2016</a:t>
            </a:fld>
            <a:endParaRPr lang="es-MX"/>
          </a:p>
        </p:txBody>
      </p:sp>
      <p:sp>
        <p:nvSpPr>
          <p:cNvPr id="8" name="Rectangle 5"/>
          <p:cNvSpPr>
            <a:spLocks noGrp="1" noChangeArrowheads="1"/>
          </p:cNvSpPr>
          <p:nvPr>
            <p:ph type="ftr" sz="quarter" idx="11"/>
          </p:nvPr>
        </p:nvSpPr>
        <p:spPr>
          <a:ln/>
        </p:spPr>
        <p:txBody>
          <a:bodyPr/>
          <a:lstStyle>
            <a:lvl1pPr>
              <a:defRPr/>
            </a:lvl1pPr>
          </a:lstStyle>
          <a:p>
            <a:endParaRPr lang="es-MX"/>
          </a:p>
        </p:txBody>
      </p:sp>
      <p:sp>
        <p:nvSpPr>
          <p:cNvPr id="9" name="Rectangle 6"/>
          <p:cNvSpPr>
            <a:spLocks noGrp="1" noChangeArrowheads="1"/>
          </p:cNvSpPr>
          <p:nvPr>
            <p:ph type="sldNum" sz="quarter" idx="12"/>
          </p:nvPr>
        </p:nvSpPr>
        <p:spPr>
          <a:ln/>
        </p:spPr>
        <p:txBody>
          <a:bodyPr/>
          <a:lstStyle>
            <a:lvl1pPr>
              <a:defRPr/>
            </a:lvl1pPr>
          </a:lstStyle>
          <a:p>
            <a:fld id="{923067C3-0887-407D-A375-DC2AF9503802}" type="slidenum">
              <a:rPr lang="es-MX" smtClean="0"/>
              <a:t>‹#›</a:t>
            </a:fld>
            <a:endParaRPr lang="es-MX"/>
          </a:p>
        </p:txBody>
      </p:sp>
    </p:spTree>
    <p:extLst>
      <p:ext uri="{BB962C8B-B14F-4D97-AF65-F5344CB8AC3E}">
        <p14:creationId xmlns:p14="http://schemas.microsoft.com/office/powerpoint/2010/main" val="3521959936"/>
      </p:ext>
    </p:extLst>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GB"/>
          </a:p>
        </p:txBody>
      </p:sp>
      <p:sp>
        <p:nvSpPr>
          <p:cNvPr id="3" name="Rectangle 4"/>
          <p:cNvSpPr>
            <a:spLocks noGrp="1" noChangeArrowheads="1"/>
          </p:cNvSpPr>
          <p:nvPr>
            <p:ph type="dt" sz="half" idx="10"/>
          </p:nvPr>
        </p:nvSpPr>
        <p:spPr>
          <a:ln/>
        </p:spPr>
        <p:txBody>
          <a:bodyPr/>
          <a:lstStyle>
            <a:lvl1pPr>
              <a:defRPr/>
            </a:lvl1pPr>
          </a:lstStyle>
          <a:p>
            <a:fld id="{AC5FD3C7-FE10-4C98-B550-3FD8F9A2CA3C}" type="datetime1">
              <a:rPr lang="es-MX" smtClean="0"/>
              <a:t>07/09/2016</a:t>
            </a:fld>
            <a:endParaRPr lang="es-MX"/>
          </a:p>
        </p:txBody>
      </p:sp>
      <p:sp>
        <p:nvSpPr>
          <p:cNvPr id="4" name="Rectangle 5"/>
          <p:cNvSpPr>
            <a:spLocks noGrp="1" noChangeArrowheads="1"/>
          </p:cNvSpPr>
          <p:nvPr>
            <p:ph type="ftr" sz="quarter" idx="11"/>
          </p:nvPr>
        </p:nvSpPr>
        <p:spPr>
          <a:ln/>
        </p:spPr>
        <p:txBody>
          <a:bodyPr/>
          <a:lstStyle>
            <a:lvl1pPr>
              <a:defRPr/>
            </a:lvl1pPr>
          </a:lstStyle>
          <a:p>
            <a:endParaRPr lang="es-MX"/>
          </a:p>
        </p:txBody>
      </p:sp>
      <p:sp>
        <p:nvSpPr>
          <p:cNvPr id="5" name="Rectangle 6"/>
          <p:cNvSpPr>
            <a:spLocks noGrp="1" noChangeArrowheads="1"/>
          </p:cNvSpPr>
          <p:nvPr>
            <p:ph type="sldNum" sz="quarter" idx="12"/>
          </p:nvPr>
        </p:nvSpPr>
        <p:spPr>
          <a:ln/>
        </p:spPr>
        <p:txBody>
          <a:bodyPr/>
          <a:lstStyle>
            <a:lvl1pPr>
              <a:defRPr/>
            </a:lvl1pPr>
          </a:lstStyle>
          <a:p>
            <a:fld id="{923067C3-0887-407D-A375-DC2AF9503802}" type="slidenum">
              <a:rPr lang="es-MX" smtClean="0"/>
              <a:t>‹#›</a:t>
            </a:fld>
            <a:endParaRPr lang="es-MX"/>
          </a:p>
        </p:txBody>
      </p:sp>
    </p:spTree>
    <p:extLst>
      <p:ext uri="{BB962C8B-B14F-4D97-AF65-F5344CB8AC3E}">
        <p14:creationId xmlns:p14="http://schemas.microsoft.com/office/powerpoint/2010/main" val="1831987783"/>
      </p:ext>
    </p:extLst>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840FC786-9841-402D-A53D-5F0249B4299D}" type="datetime1">
              <a:rPr lang="es-MX" smtClean="0"/>
              <a:t>07/09/2016</a:t>
            </a:fld>
            <a:endParaRPr lang="es-MX"/>
          </a:p>
        </p:txBody>
      </p:sp>
      <p:sp>
        <p:nvSpPr>
          <p:cNvPr id="3" name="Rectangle 5"/>
          <p:cNvSpPr>
            <a:spLocks noGrp="1" noChangeArrowheads="1"/>
          </p:cNvSpPr>
          <p:nvPr>
            <p:ph type="ftr" sz="quarter" idx="11"/>
          </p:nvPr>
        </p:nvSpPr>
        <p:spPr>
          <a:ln/>
        </p:spPr>
        <p:txBody>
          <a:bodyPr/>
          <a:lstStyle>
            <a:lvl1pPr>
              <a:defRPr/>
            </a:lvl1pPr>
          </a:lstStyle>
          <a:p>
            <a:endParaRPr lang="es-MX"/>
          </a:p>
        </p:txBody>
      </p:sp>
      <p:sp>
        <p:nvSpPr>
          <p:cNvPr id="4" name="Rectangle 6"/>
          <p:cNvSpPr>
            <a:spLocks noGrp="1" noChangeArrowheads="1"/>
          </p:cNvSpPr>
          <p:nvPr>
            <p:ph type="sldNum" sz="quarter" idx="12"/>
          </p:nvPr>
        </p:nvSpPr>
        <p:spPr>
          <a:ln/>
        </p:spPr>
        <p:txBody>
          <a:bodyPr/>
          <a:lstStyle>
            <a:lvl1pPr>
              <a:defRPr/>
            </a:lvl1pPr>
          </a:lstStyle>
          <a:p>
            <a:fld id="{923067C3-0887-407D-A375-DC2AF9503802}" type="slidenum">
              <a:rPr lang="es-MX" smtClean="0"/>
              <a:t>‹#›</a:t>
            </a:fld>
            <a:endParaRPr lang="es-MX"/>
          </a:p>
        </p:txBody>
      </p:sp>
    </p:spTree>
    <p:extLst>
      <p:ext uri="{BB962C8B-B14F-4D97-AF65-F5344CB8AC3E}">
        <p14:creationId xmlns:p14="http://schemas.microsoft.com/office/powerpoint/2010/main" val="422601300"/>
      </p:ext>
    </p:extLst>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s-ES" smtClean="0"/>
              <a:t>Haga clic para modificar el estilo de título del patrón</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fld id="{8876219B-8809-41E6-8341-81A5D4F10283}" type="datetime1">
              <a:rPr lang="es-MX" smtClean="0"/>
              <a:t>07/09/2016</a:t>
            </a:fld>
            <a:endParaRPr lang="es-MX"/>
          </a:p>
        </p:txBody>
      </p:sp>
      <p:sp>
        <p:nvSpPr>
          <p:cNvPr id="6" name="Rectangle 5"/>
          <p:cNvSpPr>
            <a:spLocks noGrp="1" noChangeArrowheads="1"/>
          </p:cNvSpPr>
          <p:nvPr>
            <p:ph type="ftr" sz="quarter" idx="11"/>
          </p:nvPr>
        </p:nvSpPr>
        <p:spPr>
          <a:ln/>
        </p:spPr>
        <p:txBody>
          <a:bodyPr/>
          <a:lstStyle>
            <a:lvl1pPr>
              <a:defRPr/>
            </a:lvl1pPr>
          </a:lstStyle>
          <a:p>
            <a:endParaRPr lang="es-MX"/>
          </a:p>
        </p:txBody>
      </p:sp>
      <p:sp>
        <p:nvSpPr>
          <p:cNvPr id="7" name="Rectangle 6"/>
          <p:cNvSpPr>
            <a:spLocks noGrp="1" noChangeArrowheads="1"/>
          </p:cNvSpPr>
          <p:nvPr>
            <p:ph type="sldNum" sz="quarter" idx="12"/>
          </p:nvPr>
        </p:nvSpPr>
        <p:spPr>
          <a:ln/>
        </p:spPr>
        <p:txBody>
          <a:bodyPr/>
          <a:lstStyle>
            <a:lvl1pPr>
              <a:defRPr/>
            </a:lvl1pPr>
          </a:lstStyle>
          <a:p>
            <a:fld id="{923067C3-0887-407D-A375-DC2AF9503802}" type="slidenum">
              <a:rPr lang="es-MX" smtClean="0"/>
              <a:t>‹#›</a:t>
            </a:fld>
            <a:endParaRPr lang="es-MX"/>
          </a:p>
        </p:txBody>
      </p:sp>
    </p:spTree>
    <p:extLst>
      <p:ext uri="{BB962C8B-B14F-4D97-AF65-F5344CB8AC3E}">
        <p14:creationId xmlns:p14="http://schemas.microsoft.com/office/powerpoint/2010/main" val="2052665095"/>
      </p:ext>
    </p:extLst>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s-ES" smtClean="0"/>
              <a:t>Haga clic para modificar el estilo de título del patrón</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 noProof="0" smtClean="0"/>
              <a:t>Haga clic en el icono para agregar una imagen</a:t>
            </a:r>
            <a:endParaRPr lang="en-GB"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fld id="{706D2D5D-974A-4827-BA18-E063BEBA0082}" type="datetime1">
              <a:rPr lang="es-MX" smtClean="0"/>
              <a:t>07/09/2016</a:t>
            </a:fld>
            <a:endParaRPr lang="es-MX"/>
          </a:p>
        </p:txBody>
      </p:sp>
      <p:sp>
        <p:nvSpPr>
          <p:cNvPr id="6" name="Rectangle 5"/>
          <p:cNvSpPr>
            <a:spLocks noGrp="1" noChangeArrowheads="1"/>
          </p:cNvSpPr>
          <p:nvPr>
            <p:ph type="ftr" sz="quarter" idx="11"/>
          </p:nvPr>
        </p:nvSpPr>
        <p:spPr>
          <a:ln/>
        </p:spPr>
        <p:txBody>
          <a:bodyPr/>
          <a:lstStyle>
            <a:lvl1pPr>
              <a:defRPr/>
            </a:lvl1pPr>
          </a:lstStyle>
          <a:p>
            <a:endParaRPr lang="es-MX"/>
          </a:p>
        </p:txBody>
      </p:sp>
      <p:sp>
        <p:nvSpPr>
          <p:cNvPr id="7" name="Rectangle 6"/>
          <p:cNvSpPr>
            <a:spLocks noGrp="1" noChangeArrowheads="1"/>
          </p:cNvSpPr>
          <p:nvPr>
            <p:ph type="sldNum" sz="quarter" idx="12"/>
          </p:nvPr>
        </p:nvSpPr>
        <p:spPr>
          <a:ln/>
        </p:spPr>
        <p:txBody>
          <a:bodyPr/>
          <a:lstStyle>
            <a:lvl1pPr>
              <a:defRPr/>
            </a:lvl1pPr>
          </a:lstStyle>
          <a:p>
            <a:fld id="{923067C3-0887-407D-A375-DC2AF9503802}" type="slidenum">
              <a:rPr lang="es-MX" smtClean="0"/>
              <a:t>‹#›</a:t>
            </a:fld>
            <a:endParaRPr lang="es-MX"/>
          </a:p>
        </p:txBody>
      </p:sp>
    </p:spTree>
    <p:extLst>
      <p:ext uri="{BB962C8B-B14F-4D97-AF65-F5344CB8AC3E}">
        <p14:creationId xmlns:p14="http://schemas.microsoft.com/office/powerpoint/2010/main" val="952017391"/>
      </p:ext>
    </p:extLst>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GB"/>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Rectangle 4"/>
          <p:cNvSpPr>
            <a:spLocks noGrp="1" noChangeArrowheads="1"/>
          </p:cNvSpPr>
          <p:nvPr>
            <p:ph type="dt" sz="half" idx="10"/>
          </p:nvPr>
        </p:nvSpPr>
        <p:spPr>
          <a:ln/>
        </p:spPr>
        <p:txBody>
          <a:bodyPr/>
          <a:lstStyle>
            <a:lvl1pPr>
              <a:defRPr/>
            </a:lvl1pPr>
          </a:lstStyle>
          <a:p>
            <a:fld id="{C8ACA013-19D7-45C9-83C8-B3932FFE1AB3}" type="datetime1">
              <a:rPr lang="es-MX" smtClean="0"/>
              <a:t>07/09/2016</a:t>
            </a:fld>
            <a:endParaRPr lang="es-MX"/>
          </a:p>
        </p:txBody>
      </p:sp>
      <p:sp>
        <p:nvSpPr>
          <p:cNvPr id="5" name="Rectangle 5"/>
          <p:cNvSpPr>
            <a:spLocks noGrp="1" noChangeArrowheads="1"/>
          </p:cNvSpPr>
          <p:nvPr>
            <p:ph type="ftr" sz="quarter" idx="11"/>
          </p:nvPr>
        </p:nvSpPr>
        <p:spPr>
          <a:ln/>
        </p:spPr>
        <p:txBody>
          <a:bodyPr/>
          <a:lstStyle>
            <a:lvl1pPr>
              <a:defRPr/>
            </a:lvl1pPr>
          </a:lstStyle>
          <a:p>
            <a:endParaRPr lang="es-MX"/>
          </a:p>
        </p:txBody>
      </p:sp>
      <p:sp>
        <p:nvSpPr>
          <p:cNvPr id="6" name="Rectangle 6"/>
          <p:cNvSpPr>
            <a:spLocks noGrp="1" noChangeArrowheads="1"/>
          </p:cNvSpPr>
          <p:nvPr>
            <p:ph type="sldNum" sz="quarter" idx="12"/>
          </p:nvPr>
        </p:nvSpPr>
        <p:spPr>
          <a:ln/>
        </p:spPr>
        <p:txBody>
          <a:bodyPr/>
          <a:lstStyle>
            <a:lvl1pPr>
              <a:defRPr/>
            </a:lvl1pPr>
          </a:lstStyle>
          <a:p>
            <a:fld id="{923067C3-0887-407D-A375-DC2AF9503802}" type="slidenum">
              <a:rPr lang="es-MX" smtClean="0"/>
              <a:t>‹#›</a:t>
            </a:fld>
            <a:endParaRPr lang="es-MX"/>
          </a:p>
        </p:txBody>
      </p:sp>
    </p:spTree>
    <p:extLst>
      <p:ext uri="{BB962C8B-B14F-4D97-AF65-F5344CB8AC3E}">
        <p14:creationId xmlns:p14="http://schemas.microsoft.com/office/powerpoint/2010/main" val="1596921481"/>
      </p:ext>
    </p:extLst>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02700" y="260351"/>
            <a:ext cx="2762251" cy="5832475"/>
          </a:xfrm>
        </p:spPr>
        <p:txBody>
          <a:bodyPr vert="eaVert"/>
          <a:lstStyle/>
          <a:p>
            <a:r>
              <a:rPr lang="es-ES" smtClean="0"/>
              <a:t>Haga clic para modificar el estilo de título del patrón</a:t>
            </a:r>
            <a:endParaRPr lang="en-GB"/>
          </a:p>
        </p:txBody>
      </p:sp>
      <p:sp>
        <p:nvSpPr>
          <p:cNvPr id="3" name="Vertical Text Placeholder 2"/>
          <p:cNvSpPr>
            <a:spLocks noGrp="1"/>
          </p:cNvSpPr>
          <p:nvPr>
            <p:ph type="body" orient="vert" idx="1"/>
          </p:nvPr>
        </p:nvSpPr>
        <p:spPr>
          <a:xfrm>
            <a:off x="609601" y="260351"/>
            <a:ext cx="8089900" cy="583247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Rectangle 4"/>
          <p:cNvSpPr>
            <a:spLocks noGrp="1" noChangeArrowheads="1"/>
          </p:cNvSpPr>
          <p:nvPr>
            <p:ph type="dt" sz="half" idx="10"/>
          </p:nvPr>
        </p:nvSpPr>
        <p:spPr>
          <a:ln/>
        </p:spPr>
        <p:txBody>
          <a:bodyPr/>
          <a:lstStyle>
            <a:lvl1pPr>
              <a:defRPr/>
            </a:lvl1pPr>
          </a:lstStyle>
          <a:p>
            <a:fld id="{65EDDE02-28DF-4C94-B37A-1738F9AF469F}" type="datetime1">
              <a:rPr lang="es-MX" smtClean="0"/>
              <a:t>07/09/2016</a:t>
            </a:fld>
            <a:endParaRPr lang="es-MX"/>
          </a:p>
        </p:txBody>
      </p:sp>
      <p:sp>
        <p:nvSpPr>
          <p:cNvPr id="5" name="Rectangle 5"/>
          <p:cNvSpPr>
            <a:spLocks noGrp="1" noChangeArrowheads="1"/>
          </p:cNvSpPr>
          <p:nvPr>
            <p:ph type="ftr" sz="quarter" idx="11"/>
          </p:nvPr>
        </p:nvSpPr>
        <p:spPr>
          <a:ln/>
        </p:spPr>
        <p:txBody>
          <a:bodyPr/>
          <a:lstStyle>
            <a:lvl1pPr>
              <a:defRPr/>
            </a:lvl1pPr>
          </a:lstStyle>
          <a:p>
            <a:endParaRPr lang="es-MX"/>
          </a:p>
        </p:txBody>
      </p:sp>
      <p:sp>
        <p:nvSpPr>
          <p:cNvPr id="6" name="Rectangle 6"/>
          <p:cNvSpPr>
            <a:spLocks noGrp="1" noChangeArrowheads="1"/>
          </p:cNvSpPr>
          <p:nvPr>
            <p:ph type="sldNum" sz="quarter" idx="12"/>
          </p:nvPr>
        </p:nvSpPr>
        <p:spPr>
          <a:ln/>
        </p:spPr>
        <p:txBody>
          <a:bodyPr/>
          <a:lstStyle>
            <a:lvl1pPr>
              <a:defRPr/>
            </a:lvl1pPr>
          </a:lstStyle>
          <a:p>
            <a:fld id="{923067C3-0887-407D-A375-DC2AF9503802}" type="slidenum">
              <a:rPr lang="es-MX" smtClean="0"/>
              <a:t>‹#›</a:t>
            </a:fld>
            <a:endParaRPr lang="es-MX"/>
          </a:p>
        </p:txBody>
      </p:sp>
    </p:spTree>
    <p:extLst>
      <p:ext uri="{BB962C8B-B14F-4D97-AF65-F5344CB8AC3E}">
        <p14:creationId xmlns:p14="http://schemas.microsoft.com/office/powerpoint/2010/main" val="703256315"/>
      </p:ext>
    </p:extLst>
  </p:cSld>
  <p:clrMapOvr>
    <a:masterClrMapping/>
  </p:clrMapOvr>
  <p:transition>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ítulo y tabla">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s-ES" smtClean="0"/>
              <a:t>Haga clic para modificar el estilo de título del patrón</a:t>
            </a:r>
            <a:endParaRPr lang="en-GB"/>
          </a:p>
        </p:txBody>
      </p:sp>
      <p:sp>
        <p:nvSpPr>
          <p:cNvPr id="3" name="Table Placeholder 2"/>
          <p:cNvSpPr>
            <a:spLocks noGrp="1"/>
          </p:cNvSpPr>
          <p:nvPr>
            <p:ph type="tbl" idx="1"/>
          </p:nvPr>
        </p:nvSpPr>
        <p:spPr>
          <a:xfrm>
            <a:off x="609600" y="1600201"/>
            <a:ext cx="10972800" cy="4525963"/>
          </a:xfrm>
        </p:spPr>
        <p:txBody>
          <a:bodyPr/>
          <a:lstStyle/>
          <a:p>
            <a:pPr lvl="0"/>
            <a:r>
              <a:rPr lang="es-ES" noProof="0" smtClean="0"/>
              <a:t>Haga clic en el icono para agregar una tabla</a:t>
            </a:r>
            <a:endParaRPr lang="en-GB" noProof="0"/>
          </a:p>
        </p:txBody>
      </p:sp>
      <p:sp>
        <p:nvSpPr>
          <p:cNvPr id="4" name="Date Placeholder 3"/>
          <p:cNvSpPr>
            <a:spLocks noGrp="1"/>
          </p:cNvSpPr>
          <p:nvPr>
            <p:ph type="dt" sz="half" idx="10"/>
          </p:nvPr>
        </p:nvSpPr>
        <p:spPr>
          <a:xfrm>
            <a:off x="609600" y="6245225"/>
            <a:ext cx="2844800" cy="476250"/>
          </a:xfrm>
        </p:spPr>
        <p:txBody>
          <a:bodyPr/>
          <a:lstStyle>
            <a:lvl1pPr>
              <a:defRPr/>
            </a:lvl1pPr>
          </a:lstStyle>
          <a:p>
            <a:fld id="{40C9FA52-A64F-4351-A901-7237A2B0EF07}" type="datetime1">
              <a:rPr lang="es-MX" smtClean="0"/>
              <a:t>07/09/2016</a:t>
            </a:fld>
            <a:endParaRPr lang="es-MX"/>
          </a:p>
        </p:txBody>
      </p:sp>
      <p:sp>
        <p:nvSpPr>
          <p:cNvPr id="5" name="Footer Placeholder 4"/>
          <p:cNvSpPr>
            <a:spLocks noGrp="1"/>
          </p:cNvSpPr>
          <p:nvPr>
            <p:ph type="ftr" sz="quarter" idx="11"/>
          </p:nvPr>
        </p:nvSpPr>
        <p:spPr>
          <a:xfrm>
            <a:off x="4165600" y="6245225"/>
            <a:ext cx="3860800" cy="476250"/>
          </a:xfrm>
        </p:spPr>
        <p:txBody>
          <a:bodyPr/>
          <a:lstStyle>
            <a:lvl1pPr>
              <a:defRPr/>
            </a:lvl1pPr>
          </a:lstStyle>
          <a:p>
            <a:endParaRPr lang="es-MX"/>
          </a:p>
        </p:txBody>
      </p:sp>
      <p:sp>
        <p:nvSpPr>
          <p:cNvPr id="6" name="Slide Number Placeholder 5"/>
          <p:cNvSpPr>
            <a:spLocks noGrp="1"/>
          </p:cNvSpPr>
          <p:nvPr>
            <p:ph type="sldNum" sz="quarter" idx="12"/>
          </p:nvPr>
        </p:nvSpPr>
        <p:spPr>
          <a:xfrm>
            <a:off x="8737600" y="6245225"/>
            <a:ext cx="2844800" cy="476250"/>
          </a:xfrm>
        </p:spPr>
        <p:txBody>
          <a:bodyPr/>
          <a:lstStyle>
            <a:lvl1pPr>
              <a:defRPr smtClean="0"/>
            </a:lvl1pPr>
          </a:lstStyle>
          <a:p>
            <a:fld id="{923067C3-0887-407D-A375-DC2AF9503802}" type="slidenum">
              <a:rPr lang="es-MX" smtClean="0"/>
              <a:t>‹#›</a:t>
            </a:fld>
            <a:endParaRPr lang="es-MX"/>
          </a:p>
        </p:txBody>
      </p:sp>
    </p:spTree>
    <p:extLst>
      <p:ext uri="{BB962C8B-B14F-4D97-AF65-F5344CB8AC3E}">
        <p14:creationId xmlns:p14="http://schemas.microsoft.com/office/powerpoint/2010/main" val="4921912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ítulo, texto y objeto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s-ES" smtClean="0"/>
              <a:t>Haga clic para modificar el estilo de título del patrón</a:t>
            </a:r>
            <a:endParaRPr lang="en-GB"/>
          </a:p>
        </p:txBody>
      </p:sp>
      <p:sp>
        <p:nvSpPr>
          <p:cNvPr id="3" name="Text Placeholder 2"/>
          <p:cNvSpPr>
            <a:spLocks noGrp="1"/>
          </p:cNvSpPr>
          <p:nvPr>
            <p:ph type="body" sz="half" idx="1"/>
          </p:nvPr>
        </p:nvSpPr>
        <p:spPr>
          <a:xfrm>
            <a:off x="609600" y="1600201"/>
            <a:ext cx="53848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4" name="Content Placeholder 3"/>
          <p:cNvSpPr>
            <a:spLocks noGrp="1"/>
          </p:cNvSpPr>
          <p:nvPr>
            <p:ph sz="half" idx="2"/>
          </p:nvPr>
        </p:nvSpPr>
        <p:spPr>
          <a:xfrm>
            <a:off x="6197600" y="1600201"/>
            <a:ext cx="5384800" cy="452596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5" name="Date Placeholder 4"/>
          <p:cNvSpPr>
            <a:spLocks noGrp="1"/>
          </p:cNvSpPr>
          <p:nvPr>
            <p:ph type="dt" sz="half" idx="10"/>
          </p:nvPr>
        </p:nvSpPr>
        <p:spPr>
          <a:xfrm>
            <a:off x="609600" y="6245225"/>
            <a:ext cx="2844800" cy="476250"/>
          </a:xfrm>
        </p:spPr>
        <p:txBody>
          <a:bodyPr/>
          <a:lstStyle>
            <a:lvl1pPr>
              <a:defRPr/>
            </a:lvl1pPr>
          </a:lstStyle>
          <a:p>
            <a:fld id="{9C17950B-09FF-4D24-AAB2-4D2DC84A7238}" type="datetime1">
              <a:rPr lang="es-MX" smtClean="0"/>
              <a:t>07/09/2016</a:t>
            </a:fld>
            <a:endParaRPr lang="es-MX"/>
          </a:p>
        </p:txBody>
      </p:sp>
      <p:sp>
        <p:nvSpPr>
          <p:cNvPr id="6" name="Footer Placeholder 5"/>
          <p:cNvSpPr>
            <a:spLocks noGrp="1"/>
          </p:cNvSpPr>
          <p:nvPr>
            <p:ph type="ftr" sz="quarter" idx="11"/>
          </p:nvPr>
        </p:nvSpPr>
        <p:spPr>
          <a:xfrm>
            <a:off x="4165600" y="6245225"/>
            <a:ext cx="3860800" cy="476250"/>
          </a:xfrm>
        </p:spPr>
        <p:txBody>
          <a:bodyPr/>
          <a:lstStyle>
            <a:lvl1pPr>
              <a:defRPr/>
            </a:lvl1pPr>
          </a:lstStyle>
          <a:p>
            <a:endParaRPr lang="es-MX"/>
          </a:p>
        </p:txBody>
      </p:sp>
      <p:sp>
        <p:nvSpPr>
          <p:cNvPr id="7" name="Slide Number Placeholder 6"/>
          <p:cNvSpPr>
            <a:spLocks noGrp="1"/>
          </p:cNvSpPr>
          <p:nvPr>
            <p:ph type="sldNum" sz="quarter" idx="12"/>
          </p:nvPr>
        </p:nvSpPr>
        <p:spPr>
          <a:xfrm>
            <a:off x="8737600" y="6245225"/>
            <a:ext cx="2844800" cy="476250"/>
          </a:xfrm>
        </p:spPr>
        <p:txBody>
          <a:bodyPr/>
          <a:lstStyle>
            <a:lvl1pPr>
              <a:defRPr smtClean="0"/>
            </a:lvl1pPr>
          </a:lstStyle>
          <a:p>
            <a:fld id="{923067C3-0887-407D-A375-DC2AF9503802}" type="slidenum">
              <a:rPr lang="es-MX" smtClean="0"/>
              <a:t>‹#›</a:t>
            </a:fld>
            <a:endParaRPr lang="es-MX"/>
          </a:p>
        </p:txBody>
      </p:sp>
    </p:spTree>
    <p:extLst>
      <p:ext uri="{BB962C8B-B14F-4D97-AF65-F5344CB8AC3E}">
        <p14:creationId xmlns:p14="http://schemas.microsoft.com/office/powerpoint/2010/main" val="7113229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032" name="Rectangle 8"/>
          <p:cNvSpPr>
            <a:spLocks noChangeArrowheads="1"/>
          </p:cNvSpPr>
          <p:nvPr/>
        </p:nvSpPr>
        <p:spPr bwMode="auto">
          <a:xfrm>
            <a:off x="-4233" y="1"/>
            <a:ext cx="12192000" cy="1196975"/>
          </a:xfrm>
          <a:prstGeom prst="rect">
            <a:avLst/>
          </a:prstGeom>
          <a:solidFill>
            <a:schemeClr val="tx2">
              <a:lumMod val="50000"/>
            </a:schemeClr>
          </a:solidFill>
          <a:ln>
            <a:noFill/>
          </a:ln>
          <a:effectLst/>
        </p:spPr>
        <p:txBody>
          <a:bodyPr wrap="none" anchor="ctr"/>
          <a:lstStyle/>
          <a:p>
            <a:pPr eaLnBrk="1" hangingPunct="1">
              <a:defRPr/>
            </a:pPr>
            <a:endParaRPr lang="en-GB" sz="1800">
              <a:latin typeface="Arial" charset="0"/>
              <a:cs typeface="Arial" charset="0"/>
            </a:endParaRPr>
          </a:p>
        </p:txBody>
      </p:sp>
      <p:sp>
        <p:nvSpPr>
          <p:cNvPr id="1034" name="Rectangle 10"/>
          <p:cNvSpPr>
            <a:spLocks noChangeArrowheads="1"/>
          </p:cNvSpPr>
          <p:nvPr/>
        </p:nvSpPr>
        <p:spPr bwMode="auto">
          <a:xfrm>
            <a:off x="-4233" y="1089025"/>
            <a:ext cx="12196233" cy="215900"/>
          </a:xfrm>
          <a:prstGeom prst="rect">
            <a:avLst/>
          </a:prstGeom>
          <a:solidFill>
            <a:schemeClr val="tx1">
              <a:lumMod val="50000"/>
            </a:schemeClr>
          </a:solidFill>
          <a:ln>
            <a:noFill/>
          </a:ln>
          <a:effectLst/>
        </p:spPr>
        <p:txBody>
          <a:bodyPr wrap="none" anchor="ctr"/>
          <a:lstStyle/>
          <a:p>
            <a:pPr eaLnBrk="1" hangingPunct="1">
              <a:defRPr/>
            </a:pPr>
            <a:endParaRPr lang="en-GB" sz="1800">
              <a:latin typeface="Arial" charset="0"/>
              <a:cs typeface="Arial" charset="0"/>
            </a:endParaRPr>
          </a:p>
        </p:txBody>
      </p:sp>
      <p:sp>
        <p:nvSpPr>
          <p:cNvPr id="1028" name="Rectangle 2"/>
          <p:cNvSpPr>
            <a:spLocks noGrp="1" noChangeArrowheads="1"/>
          </p:cNvSpPr>
          <p:nvPr>
            <p:ph type="title"/>
          </p:nvPr>
        </p:nvSpPr>
        <p:spPr bwMode="auto">
          <a:xfrm>
            <a:off x="609601" y="260351"/>
            <a:ext cx="11055351"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n-US" smtClean="0"/>
              <a:t>Haga clic para modificar el estilo de título del patrón</a:t>
            </a:r>
            <a:endParaRPr lang="en-US" altLang="en-US" smtClean="0"/>
          </a:p>
        </p:txBody>
      </p:sp>
      <p:sp>
        <p:nvSpPr>
          <p:cNvPr id="1029" name="Rectangle 3"/>
          <p:cNvSpPr>
            <a:spLocks noGrp="1" noChangeArrowheads="1"/>
          </p:cNvSpPr>
          <p:nvPr>
            <p:ph type="body" idx="1"/>
          </p:nvPr>
        </p:nvSpPr>
        <p:spPr bwMode="auto">
          <a:xfrm>
            <a:off x="609601" y="1484313"/>
            <a:ext cx="11055351"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n-US" smtClean="0"/>
              <a:t>Haga clic para modificar el estilo de texto del patrón</a:t>
            </a:r>
          </a:p>
          <a:p>
            <a:pPr lvl="1"/>
            <a:r>
              <a:rPr lang="es-ES" altLang="en-US" smtClean="0"/>
              <a:t>Segundo nivel</a:t>
            </a:r>
          </a:p>
          <a:p>
            <a:pPr lvl="2"/>
            <a:r>
              <a:rPr lang="es-ES" altLang="en-US" smtClean="0"/>
              <a:t>Tercer nivel</a:t>
            </a:r>
          </a:p>
          <a:p>
            <a:pPr lvl="3"/>
            <a:r>
              <a:rPr lang="es-ES" altLang="en-US" smtClean="0"/>
              <a:t>Cuarto nivel</a:t>
            </a:r>
          </a:p>
          <a:p>
            <a:pPr lvl="4"/>
            <a:r>
              <a:rPr lang="es-ES" altLang="en-US" smtClean="0"/>
              <a:t>Quinto nivel</a:t>
            </a:r>
            <a:endParaRPr lang="en-US" altLang="en-US" smtClean="0"/>
          </a:p>
        </p:txBody>
      </p:sp>
      <p:sp>
        <p:nvSpPr>
          <p:cNvPr id="1035" name="Rectangle 11"/>
          <p:cNvSpPr>
            <a:spLocks noChangeArrowheads="1"/>
          </p:cNvSpPr>
          <p:nvPr/>
        </p:nvSpPr>
        <p:spPr bwMode="auto">
          <a:xfrm>
            <a:off x="0" y="6605588"/>
            <a:ext cx="12185651" cy="277812"/>
          </a:xfrm>
          <a:prstGeom prst="rect">
            <a:avLst/>
          </a:prstGeom>
          <a:solidFill>
            <a:schemeClr val="tx1">
              <a:lumMod val="50000"/>
            </a:schemeClr>
          </a:solidFill>
          <a:ln>
            <a:noFill/>
          </a:ln>
          <a:effectLst/>
        </p:spPr>
        <p:txBody>
          <a:bodyPr wrap="none" anchor="ctr"/>
          <a:lstStyle/>
          <a:p>
            <a:pPr eaLnBrk="1" hangingPunct="1">
              <a:defRPr/>
            </a:pPr>
            <a:endParaRPr lang="en-GB" sz="1800">
              <a:latin typeface="Arial" charset="0"/>
              <a:cs typeface="Arial" charset="0"/>
            </a:endParaRPr>
          </a:p>
        </p:txBody>
      </p:sp>
      <p:sp>
        <p:nvSpPr>
          <p:cNvPr id="2" name="Rectangle 4"/>
          <p:cNvSpPr>
            <a:spLocks noGrp="1" noChangeArrowheads="1"/>
          </p:cNvSpPr>
          <p:nvPr>
            <p:ph type="dt" sz="half" idx="2"/>
          </p:nvPr>
        </p:nvSpPr>
        <p:spPr bwMode="auto">
          <a:xfrm>
            <a:off x="609600" y="6561138"/>
            <a:ext cx="2844800"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solidFill>
                  <a:schemeClr val="accent2"/>
                </a:solidFill>
                <a:latin typeface="Arial" charset="0"/>
                <a:cs typeface="Arial" charset="0"/>
              </a:defRPr>
            </a:lvl1pPr>
          </a:lstStyle>
          <a:p>
            <a:fld id="{F9E4064D-1BE3-44F2-8B95-686FB77BE368}" type="datetime1">
              <a:rPr lang="es-MX" smtClean="0"/>
              <a:t>07/09/2016</a:t>
            </a:fld>
            <a:endParaRPr lang="es-MX"/>
          </a:p>
        </p:txBody>
      </p:sp>
      <p:sp>
        <p:nvSpPr>
          <p:cNvPr id="3" name="Rectangle 5"/>
          <p:cNvSpPr>
            <a:spLocks noGrp="1" noChangeArrowheads="1"/>
          </p:cNvSpPr>
          <p:nvPr>
            <p:ph type="ftr" sz="quarter" idx="3"/>
          </p:nvPr>
        </p:nvSpPr>
        <p:spPr bwMode="auto">
          <a:xfrm>
            <a:off x="4165600" y="6561138"/>
            <a:ext cx="3860800"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solidFill>
                  <a:schemeClr val="accent2"/>
                </a:solidFill>
                <a:latin typeface="Arial" charset="0"/>
                <a:cs typeface="Arial" charset="0"/>
              </a:defRPr>
            </a:lvl1pPr>
          </a:lstStyle>
          <a:p>
            <a:endParaRPr lang="es-MX"/>
          </a:p>
        </p:txBody>
      </p:sp>
      <p:sp>
        <p:nvSpPr>
          <p:cNvPr id="1030" name="Rectangle 6"/>
          <p:cNvSpPr>
            <a:spLocks noGrp="1" noChangeArrowheads="1"/>
          </p:cNvSpPr>
          <p:nvPr>
            <p:ph type="sldNum" sz="quarter" idx="4"/>
          </p:nvPr>
        </p:nvSpPr>
        <p:spPr bwMode="auto">
          <a:xfrm>
            <a:off x="8737600" y="6561138"/>
            <a:ext cx="2844800" cy="27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solidFill>
                  <a:schemeClr val="accent2"/>
                </a:solidFill>
              </a:defRPr>
            </a:lvl1pPr>
          </a:lstStyle>
          <a:p>
            <a:fld id="{923067C3-0887-407D-A375-DC2AF9503802}" type="slidenum">
              <a:rPr lang="es-MX" smtClean="0"/>
              <a:t>‹#›</a:t>
            </a:fld>
            <a:endParaRPr lang="es-MX"/>
          </a:p>
        </p:txBody>
      </p:sp>
    </p:spTree>
    <p:extLst>
      <p:ext uri="{BB962C8B-B14F-4D97-AF65-F5344CB8AC3E}">
        <p14:creationId xmlns:p14="http://schemas.microsoft.com/office/powerpoint/2010/main" val="2263721053"/>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 id="2147483871" r:id="rId13"/>
  </p:sldLayoutIdLst>
  <p:transition>
    <p:wipe dir="r"/>
  </p:transition>
  <p:hf hdr="0" ftr="0" dt="0"/>
  <p:txStyles>
    <p:titleStyle>
      <a:lvl1pPr algn="l" rtl="0" eaLnBrk="1" fontAlgn="base" hangingPunct="1">
        <a:spcBef>
          <a:spcPct val="0"/>
        </a:spcBef>
        <a:spcAft>
          <a:spcPct val="0"/>
        </a:spcAft>
        <a:defRPr sz="3600">
          <a:solidFill>
            <a:schemeClr val="tx2"/>
          </a:solidFill>
          <a:latin typeface="+mj-lt"/>
          <a:ea typeface="+mj-ea"/>
          <a:cs typeface="+mj-cs"/>
        </a:defRPr>
      </a:lvl1pPr>
      <a:lvl2pPr algn="l" rtl="0" eaLnBrk="1" fontAlgn="base" hangingPunct="1">
        <a:spcBef>
          <a:spcPct val="0"/>
        </a:spcBef>
        <a:spcAft>
          <a:spcPct val="0"/>
        </a:spcAft>
        <a:defRPr sz="3600">
          <a:solidFill>
            <a:schemeClr val="tx2"/>
          </a:solidFill>
          <a:latin typeface="Arial" charset="0"/>
          <a:cs typeface="Arial" charset="0"/>
        </a:defRPr>
      </a:lvl2pPr>
      <a:lvl3pPr algn="l" rtl="0" eaLnBrk="1" fontAlgn="base" hangingPunct="1">
        <a:spcBef>
          <a:spcPct val="0"/>
        </a:spcBef>
        <a:spcAft>
          <a:spcPct val="0"/>
        </a:spcAft>
        <a:defRPr sz="3600">
          <a:solidFill>
            <a:schemeClr val="tx2"/>
          </a:solidFill>
          <a:latin typeface="Arial" charset="0"/>
          <a:cs typeface="Arial" charset="0"/>
        </a:defRPr>
      </a:lvl3pPr>
      <a:lvl4pPr algn="l" rtl="0" eaLnBrk="1" fontAlgn="base" hangingPunct="1">
        <a:spcBef>
          <a:spcPct val="0"/>
        </a:spcBef>
        <a:spcAft>
          <a:spcPct val="0"/>
        </a:spcAft>
        <a:defRPr sz="3600">
          <a:solidFill>
            <a:schemeClr val="tx2"/>
          </a:solidFill>
          <a:latin typeface="Arial" charset="0"/>
          <a:cs typeface="Arial" charset="0"/>
        </a:defRPr>
      </a:lvl4pPr>
      <a:lvl5pPr algn="l" rtl="0" eaLnBrk="1" fontAlgn="base" hangingPunct="1">
        <a:spcBef>
          <a:spcPct val="0"/>
        </a:spcBef>
        <a:spcAft>
          <a:spcPct val="0"/>
        </a:spcAft>
        <a:defRPr sz="3600">
          <a:solidFill>
            <a:schemeClr val="tx2"/>
          </a:solidFill>
          <a:latin typeface="Arial" charset="0"/>
          <a:cs typeface="Arial" charset="0"/>
        </a:defRPr>
      </a:lvl5pPr>
      <a:lvl6pPr marL="457200" algn="l" rtl="0" eaLnBrk="1" fontAlgn="base" hangingPunct="1">
        <a:spcBef>
          <a:spcPct val="0"/>
        </a:spcBef>
        <a:spcAft>
          <a:spcPct val="0"/>
        </a:spcAft>
        <a:defRPr sz="3600">
          <a:solidFill>
            <a:schemeClr val="tx2"/>
          </a:solidFill>
          <a:latin typeface="Arial" charset="0"/>
          <a:cs typeface="Arial" charset="0"/>
        </a:defRPr>
      </a:lvl6pPr>
      <a:lvl7pPr marL="914400" algn="l" rtl="0" eaLnBrk="1" fontAlgn="base" hangingPunct="1">
        <a:spcBef>
          <a:spcPct val="0"/>
        </a:spcBef>
        <a:spcAft>
          <a:spcPct val="0"/>
        </a:spcAft>
        <a:defRPr sz="3600">
          <a:solidFill>
            <a:schemeClr val="tx2"/>
          </a:solidFill>
          <a:latin typeface="Arial" charset="0"/>
          <a:cs typeface="Arial" charset="0"/>
        </a:defRPr>
      </a:lvl7pPr>
      <a:lvl8pPr marL="1371600" algn="l" rtl="0" eaLnBrk="1" fontAlgn="base" hangingPunct="1">
        <a:spcBef>
          <a:spcPct val="0"/>
        </a:spcBef>
        <a:spcAft>
          <a:spcPct val="0"/>
        </a:spcAft>
        <a:defRPr sz="3600">
          <a:solidFill>
            <a:schemeClr val="tx2"/>
          </a:solidFill>
          <a:latin typeface="Arial" charset="0"/>
          <a:cs typeface="Arial" charset="0"/>
        </a:defRPr>
      </a:lvl8pPr>
      <a:lvl9pPr marL="1828800" algn="l" rtl="0" eaLnBrk="1" fontAlgn="base" hangingPunct="1">
        <a:spcBef>
          <a:spcPct val="0"/>
        </a:spcBef>
        <a:spcAft>
          <a:spcPct val="0"/>
        </a:spcAft>
        <a:defRPr sz="3600">
          <a:solidFill>
            <a:schemeClr val="tx2"/>
          </a:solidFill>
          <a:latin typeface="Arial" charset="0"/>
          <a:cs typeface="Arial" charset="0"/>
        </a:defRPr>
      </a:lvl9pPr>
    </p:titleStyle>
    <p:bodyStyle>
      <a:lvl1pPr marL="342900" indent="-342900" algn="l" rtl="0" eaLnBrk="1" fontAlgn="base" hangingPunct="1">
        <a:spcBef>
          <a:spcPct val="20000"/>
        </a:spcBef>
        <a:spcAft>
          <a:spcPct val="0"/>
        </a:spcAft>
        <a:buChar char="•"/>
        <a:defRPr sz="3200">
          <a:solidFill>
            <a:schemeClr val="bg1"/>
          </a:solidFill>
          <a:latin typeface="+mn-lt"/>
          <a:ea typeface="+mn-ea"/>
          <a:cs typeface="+mn-cs"/>
        </a:defRPr>
      </a:lvl1pPr>
      <a:lvl2pPr marL="742950" indent="-285750" algn="l" rtl="0" eaLnBrk="1" fontAlgn="base" hangingPunct="1">
        <a:spcBef>
          <a:spcPct val="20000"/>
        </a:spcBef>
        <a:spcAft>
          <a:spcPct val="0"/>
        </a:spcAft>
        <a:buChar char="–"/>
        <a:defRPr sz="2800">
          <a:solidFill>
            <a:schemeClr val="bg1"/>
          </a:solidFill>
          <a:latin typeface="+mn-lt"/>
          <a:cs typeface="+mn-cs"/>
        </a:defRPr>
      </a:lvl2pPr>
      <a:lvl3pPr marL="1143000" indent="-228600" algn="l" rtl="0" eaLnBrk="1" fontAlgn="base" hangingPunct="1">
        <a:spcBef>
          <a:spcPct val="20000"/>
        </a:spcBef>
        <a:spcAft>
          <a:spcPct val="0"/>
        </a:spcAft>
        <a:buChar char="•"/>
        <a:defRPr sz="2400">
          <a:solidFill>
            <a:schemeClr val="bg1"/>
          </a:solidFill>
          <a:latin typeface="+mn-lt"/>
          <a:cs typeface="+mn-cs"/>
        </a:defRPr>
      </a:lvl3pPr>
      <a:lvl4pPr marL="1600200" indent="-228600" algn="l" rtl="0" eaLnBrk="1" fontAlgn="base" hangingPunct="1">
        <a:spcBef>
          <a:spcPct val="20000"/>
        </a:spcBef>
        <a:spcAft>
          <a:spcPct val="0"/>
        </a:spcAft>
        <a:buChar char="–"/>
        <a:defRPr sz="2000">
          <a:solidFill>
            <a:schemeClr val="bg1"/>
          </a:solidFill>
          <a:latin typeface="+mn-lt"/>
          <a:cs typeface="+mn-cs"/>
        </a:defRPr>
      </a:lvl4pPr>
      <a:lvl5pPr marL="2057400" indent="-228600" algn="l" rtl="0" eaLnBrk="1" fontAlgn="base" hangingPunct="1">
        <a:spcBef>
          <a:spcPct val="20000"/>
        </a:spcBef>
        <a:spcAft>
          <a:spcPct val="0"/>
        </a:spcAft>
        <a:buChar char="»"/>
        <a:defRPr sz="2000">
          <a:solidFill>
            <a:schemeClr val="bg1"/>
          </a:solidFill>
          <a:latin typeface="+mn-lt"/>
          <a:cs typeface="+mn-cs"/>
        </a:defRPr>
      </a:lvl5pPr>
      <a:lvl6pPr marL="2514600" indent="-228600" algn="l" rtl="0" eaLnBrk="1" fontAlgn="base" hangingPunct="1">
        <a:spcBef>
          <a:spcPct val="20000"/>
        </a:spcBef>
        <a:spcAft>
          <a:spcPct val="0"/>
        </a:spcAft>
        <a:buChar char="»"/>
        <a:defRPr sz="2000">
          <a:solidFill>
            <a:schemeClr val="bg1"/>
          </a:solidFill>
          <a:latin typeface="+mn-lt"/>
          <a:cs typeface="+mn-cs"/>
        </a:defRPr>
      </a:lvl6pPr>
      <a:lvl7pPr marL="2971800" indent="-228600" algn="l" rtl="0" eaLnBrk="1" fontAlgn="base" hangingPunct="1">
        <a:spcBef>
          <a:spcPct val="20000"/>
        </a:spcBef>
        <a:spcAft>
          <a:spcPct val="0"/>
        </a:spcAft>
        <a:buChar char="»"/>
        <a:defRPr sz="2000">
          <a:solidFill>
            <a:schemeClr val="bg1"/>
          </a:solidFill>
          <a:latin typeface="+mn-lt"/>
          <a:cs typeface="+mn-cs"/>
        </a:defRPr>
      </a:lvl7pPr>
      <a:lvl8pPr marL="3429000" indent="-228600" algn="l" rtl="0" eaLnBrk="1" fontAlgn="base" hangingPunct="1">
        <a:spcBef>
          <a:spcPct val="20000"/>
        </a:spcBef>
        <a:spcAft>
          <a:spcPct val="0"/>
        </a:spcAft>
        <a:buChar char="»"/>
        <a:defRPr sz="2000">
          <a:solidFill>
            <a:schemeClr val="bg1"/>
          </a:solidFill>
          <a:latin typeface="+mn-lt"/>
          <a:cs typeface="+mn-cs"/>
        </a:defRPr>
      </a:lvl8pPr>
      <a:lvl9pPr marL="3886200" indent="-228600" algn="l" rtl="0" eaLnBrk="1" fontAlgn="base" hangingPunct="1">
        <a:spcBef>
          <a:spcPct val="20000"/>
        </a:spcBef>
        <a:spcAft>
          <a:spcPct val="0"/>
        </a:spcAft>
        <a:buChar char="»"/>
        <a:defRPr sz="2000">
          <a:solidFill>
            <a:schemeClr val="bg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34.jpeg"/><Relationship Id="rId3" Type="http://schemas.openxmlformats.org/officeDocument/2006/relationships/image" Target="../media/image24.jpeg"/><Relationship Id="rId7" Type="http://schemas.openxmlformats.org/officeDocument/2006/relationships/image" Target="../media/image28.jpeg"/><Relationship Id="rId12" Type="http://schemas.openxmlformats.org/officeDocument/2006/relationships/image" Target="../media/image33.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7.jpeg"/><Relationship Id="rId11" Type="http://schemas.openxmlformats.org/officeDocument/2006/relationships/image" Target="../media/image32.jpeg"/><Relationship Id="rId5" Type="http://schemas.openxmlformats.org/officeDocument/2006/relationships/image" Target="../media/image26.jpeg"/><Relationship Id="rId10" Type="http://schemas.openxmlformats.org/officeDocument/2006/relationships/image" Target="../media/image31.jpeg"/><Relationship Id="rId4" Type="http://schemas.openxmlformats.org/officeDocument/2006/relationships/image" Target="../media/image25.jpeg"/><Relationship Id="rId9" Type="http://schemas.openxmlformats.org/officeDocument/2006/relationships/image" Target="../media/image30.jpeg"/><Relationship Id="rId14" Type="http://schemas.openxmlformats.org/officeDocument/2006/relationships/image" Target="../media/image35.jpeg"/></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2.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6.gif"/><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smtClean="0"/>
              <a:t>Conference Series LLC Conferences</a:t>
            </a:r>
          </a:p>
        </p:txBody>
      </p:sp>
      <p:sp>
        <p:nvSpPr>
          <p:cNvPr id="3" name="Content Placeholder 2"/>
          <p:cNvSpPr>
            <a:spLocks noGrp="1"/>
          </p:cNvSpPr>
          <p:nvPr>
            <p:ph idx="1"/>
          </p:nvPr>
        </p:nvSpPr>
        <p:spPr>
          <a:xfrm>
            <a:off x="914401" y="2268187"/>
            <a:ext cx="10668000" cy="3421413"/>
          </a:xfrm>
        </p:spPr>
        <p:txBody>
          <a:bodyPr>
            <a:normAutofit fontScale="70000" lnSpcReduction="20000"/>
          </a:bodyPr>
          <a:lstStyle/>
          <a:p>
            <a:pPr marL="0" indent="0" algn="just">
              <a:buFontTx/>
              <a:buNone/>
              <a:defRPr/>
            </a:pPr>
            <a:r>
              <a:rPr lang="en-US" dirty="0" smtClean="0">
                <a:solidFill>
                  <a:srgbClr val="000000"/>
                </a:solidFill>
              </a:rPr>
              <a:t>Conference Series LLC is a pioneer and leading science event organizer, which publishes around 500 open access journals and conducts over 500 Medical, Clinical, Engineering, Life Sciences, Pharma scientific conferences all over the globe annually with the support of more than 1000 scientific associations and 30,000 editorial board members and 3.5 million followers to its credit.</a:t>
            </a:r>
          </a:p>
          <a:p>
            <a:pPr marL="0" indent="0" algn="just">
              <a:buFontTx/>
              <a:buNone/>
              <a:defRPr/>
            </a:pPr>
            <a:endParaRPr lang="en-US" dirty="0" smtClean="0">
              <a:solidFill>
                <a:srgbClr val="000000"/>
              </a:solidFill>
            </a:endParaRPr>
          </a:p>
          <a:p>
            <a:pPr marL="0" indent="0" algn="just">
              <a:buFontTx/>
              <a:buNone/>
              <a:defRPr/>
            </a:pPr>
            <a:r>
              <a:rPr lang="en-US" dirty="0" smtClean="0">
                <a:solidFill>
                  <a:srgbClr val="000000"/>
                </a:solidFill>
              </a:rPr>
              <a:t>Conference Series LLC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a:buFontTx/>
              <a:buNone/>
              <a:defRPr/>
            </a:pPr>
            <a:endParaRPr lang="en-US" dirty="0"/>
          </a:p>
        </p:txBody>
      </p:sp>
    </p:spTree>
    <p:extLst>
      <p:ext uri="{BB962C8B-B14F-4D97-AF65-F5344CB8AC3E}">
        <p14:creationId xmlns:p14="http://schemas.microsoft.com/office/powerpoint/2010/main" val="384448344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n-US" dirty="0"/>
              <a:t>Starch–guar gum </a:t>
            </a:r>
            <a:r>
              <a:rPr lang="en-US" dirty="0" err="1"/>
              <a:t>extrudates</a:t>
            </a:r>
            <a:r>
              <a:rPr lang="en-US" dirty="0"/>
              <a:t>: </a:t>
            </a:r>
            <a:r>
              <a:rPr lang="en-US" dirty="0" smtClean="0"/>
              <a:t>Microstructure, physicochemical properties </a:t>
            </a:r>
            <a:r>
              <a:rPr lang="en-US" dirty="0"/>
              <a:t>and in-vitro digestion</a:t>
            </a:r>
            <a:br>
              <a:rPr lang="en-US" dirty="0"/>
            </a:br>
            <a:endParaRPr lang="es-MX" dirty="0"/>
          </a:p>
        </p:txBody>
      </p:sp>
      <p:sp>
        <p:nvSpPr>
          <p:cNvPr id="3" name="Subtítulo 2"/>
          <p:cNvSpPr>
            <a:spLocks noGrp="1"/>
          </p:cNvSpPr>
          <p:nvPr>
            <p:ph type="subTitle" idx="1"/>
          </p:nvPr>
        </p:nvSpPr>
        <p:spPr/>
        <p:txBody>
          <a:bodyPr/>
          <a:lstStyle/>
          <a:p>
            <a:r>
              <a:rPr lang="es-MX" dirty="0" smtClean="0">
                <a:solidFill>
                  <a:srgbClr val="000000"/>
                </a:solidFill>
              </a:rPr>
              <a:t>Erich von </a:t>
            </a:r>
            <a:r>
              <a:rPr lang="es-MX" dirty="0" err="1" smtClean="0">
                <a:solidFill>
                  <a:srgbClr val="000000"/>
                </a:solidFill>
              </a:rPr>
              <a:t>Borries</a:t>
            </a:r>
            <a:r>
              <a:rPr lang="es-MX" dirty="0" smtClean="0">
                <a:solidFill>
                  <a:srgbClr val="000000"/>
                </a:solidFill>
              </a:rPr>
              <a:t> Medrano</a:t>
            </a:r>
          </a:p>
          <a:p>
            <a:r>
              <a:rPr lang="es-MX" dirty="0">
                <a:solidFill>
                  <a:srgbClr val="000000"/>
                </a:solidFill>
              </a:rPr>
              <a:t>Instituto </a:t>
            </a:r>
            <a:r>
              <a:rPr lang="es-MX" dirty="0" err="1">
                <a:solidFill>
                  <a:srgbClr val="000000"/>
                </a:solidFill>
              </a:rPr>
              <a:t>Politecnico</a:t>
            </a:r>
            <a:r>
              <a:rPr lang="es-MX" dirty="0">
                <a:solidFill>
                  <a:srgbClr val="000000"/>
                </a:solidFill>
              </a:rPr>
              <a:t> Nacional</a:t>
            </a:r>
          </a:p>
          <a:p>
            <a:r>
              <a:rPr lang="es-MX" dirty="0" smtClean="0">
                <a:solidFill>
                  <a:srgbClr val="000000"/>
                </a:solidFill>
              </a:rPr>
              <a:t>Centro de Investigación en Ciencia Aplicada y Tecnología Avanzada</a:t>
            </a:r>
          </a:p>
        </p:txBody>
      </p:sp>
      <p:sp>
        <p:nvSpPr>
          <p:cNvPr id="4" name="Marcador de número de diapositiva 3"/>
          <p:cNvSpPr>
            <a:spLocks noGrp="1"/>
          </p:cNvSpPr>
          <p:nvPr>
            <p:ph type="sldNum" sz="quarter" idx="12"/>
          </p:nvPr>
        </p:nvSpPr>
        <p:spPr/>
        <p:txBody>
          <a:bodyPr/>
          <a:lstStyle/>
          <a:p>
            <a:fld id="{923067C3-0887-407D-A375-DC2AF9503802}" type="slidenum">
              <a:rPr lang="es-MX" smtClean="0"/>
              <a:t>2</a:t>
            </a:fld>
            <a:endParaRPr lang="es-MX"/>
          </a:p>
        </p:txBody>
      </p:sp>
      <p:pic>
        <p:nvPicPr>
          <p:cNvPr id="5" name="Objeto 1"/>
          <p:cNvPicPr/>
          <p:nvPr/>
        </p:nvPicPr>
        <p:blipFill>
          <a:blip r:embed="rId2">
            <a:clrChange>
              <a:clrFrom>
                <a:srgbClr val="C6B7B7"/>
              </a:clrFrom>
              <a:clrTo>
                <a:srgbClr val="C6B7B7">
                  <a:alpha val="0"/>
                </a:srgbClr>
              </a:clrTo>
            </a:clrChange>
            <a:extLst>
              <a:ext uri="{28A0092B-C50C-407E-A947-70E740481C1C}">
                <a14:useLocalDpi xmlns:a14="http://schemas.microsoft.com/office/drawing/2010/main" val="0"/>
              </a:ext>
            </a:extLst>
          </a:blip>
          <a:srcRect l="-1437" t="-5067" r="80872" b="-1195"/>
          <a:stretch>
            <a:fillRect/>
          </a:stretch>
        </p:blipFill>
        <p:spPr bwMode="auto">
          <a:xfrm>
            <a:off x="432173" y="2775244"/>
            <a:ext cx="968924" cy="1110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2" descr="teleco_logo.png"/>
          <p:cNvPicPr/>
          <p:nvPr/>
        </p:nvPicPr>
        <p:blipFill>
          <a:blip r:embed="rId3">
            <a:extLst>
              <a:ext uri="{28A0092B-C50C-407E-A947-70E740481C1C}">
                <a14:useLocalDpi xmlns:a14="http://schemas.microsoft.com/office/drawing/2010/main" val="0"/>
              </a:ext>
            </a:extLst>
          </a:blip>
          <a:srcRect l="88187" t="-10104"/>
          <a:stretch>
            <a:fillRect/>
          </a:stretch>
        </p:blipFill>
        <p:spPr bwMode="auto">
          <a:xfrm>
            <a:off x="11144249" y="2831552"/>
            <a:ext cx="1047751" cy="780415"/>
          </a:xfrm>
          <a:prstGeom prst="rect">
            <a:avLst/>
          </a:prstGeom>
          <a:noFill/>
          <a:ln>
            <a:noFill/>
          </a:ln>
          <a:extLst/>
        </p:spPr>
      </p:pic>
    </p:spTree>
    <p:extLst>
      <p:ext uri="{BB962C8B-B14F-4D97-AF65-F5344CB8AC3E}">
        <p14:creationId xmlns:p14="http://schemas.microsoft.com/office/powerpoint/2010/main" val="3979691780"/>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dirty="0"/>
          </a:p>
        </p:txBody>
      </p:sp>
      <p:sp>
        <p:nvSpPr>
          <p:cNvPr id="14" name="4 CuadroTexto"/>
          <p:cNvSpPr txBox="1"/>
          <p:nvPr/>
        </p:nvSpPr>
        <p:spPr>
          <a:xfrm>
            <a:off x="9304649" y="5966606"/>
            <a:ext cx="2232248" cy="369332"/>
          </a:xfrm>
          <a:prstGeom prst="rect">
            <a:avLst/>
          </a:prstGeom>
          <a:noFill/>
        </p:spPr>
        <p:txBody>
          <a:bodyPr wrap="square" rtlCol="0">
            <a:spAutoFit/>
          </a:bodyPr>
          <a:lstStyle/>
          <a:p>
            <a:r>
              <a:rPr lang="en-US" dirty="0" err="1" smtClean="0">
                <a:solidFill>
                  <a:srgbClr val="000000"/>
                </a:solidFill>
                <a:latin typeface="Times New Roman" pitchFamily="18" charset="0"/>
                <a:cs typeface="Times New Roman" pitchFamily="18" charset="0"/>
              </a:rPr>
              <a:t>Sarnali</a:t>
            </a:r>
            <a:r>
              <a:rPr lang="en-US" dirty="0" smtClean="0">
                <a:solidFill>
                  <a:srgbClr val="000000"/>
                </a:solidFill>
                <a:latin typeface="Times New Roman" pitchFamily="18" charset="0"/>
                <a:cs typeface="Times New Roman" pitchFamily="18" charset="0"/>
              </a:rPr>
              <a:t>, </a:t>
            </a:r>
            <a:r>
              <a:rPr lang="en-US" i="1" dirty="0" smtClean="0">
                <a:solidFill>
                  <a:srgbClr val="000000"/>
                </a:solidFill>
                <a:latin typeface="Times New Roman" pitchFamily="18" charset="0"/>
                <a:cs typeface="Times New Roman" pitchFamily="18" charset="0"/>
              </a:rPr>
              <a:t>et al</a:t>
            </a:r>
            <a:r>
              <a:rPr lang="en-US" dirty="0" smtClean="0">
                <a:solidFill>
                  <a:srgbClr val="000000"/>
                </a:solidFill>
                <a:latin typeface="Times New Roman" pitchFamily="18" charset="0"/>
                <a:cs typeface="Times New Roman" pitchFamily="18" charset="0"/>
              </a:rPr>
              <a:t>., 2010</a:t>
            </a:r>
            <a:endParaRPr lang="en-US" dirty="0">
              <a:solidFill>
                <a:srgbClr val="000000"/>
              </a:solidFill>
              <a:latin typeface="Times New Roman" pitchFamily="18" charset="0"/>
              <a:cs typeface="Times New Roman" pitchFamily="18" charset="0"/>
            </a:endParaRPr>
          </a:p>
        </p:txBody>
      </p:sp>
      <p:sp>
        <p:nvSpPr>
          <p:cNvPr id="15" name="Marcador de número de diapositiva 14"/>
          <p:cNvSpPr>
            <a:spLocks noGrp="1"/>
          </p:cNvSpPr>
          <p:nvPr>
            <p:ph type="sldNum" sz="quarter" idx="12"/>
          </p:nvPr>
        </p:nvSpPr>
        <p:spPr/>
        <p:txBody>
          <a:bodyPr/>
          <a:lstStyle/>
          <a:p>
            <a:fld id="{923067C3-0887-407D-A375-DC2AF9503802}" type="slidenum">
              <a:rPr lang="es-MX" smtClean="0"/>
              <a:t>3</a:t>
            </a:fld>
            <a:endParaRPr lang="es-MX"/>
          </a:p>
        </p:txBody>
      </p:sp>
      <p:graphicFrame>
        <p:nvGraphicFramePr>
          <p:cNvPr id="19" name="Marcador de contenido 18"/>
          <p:cNvGraphicFramePr>
            <a:graphicFrameLocks noGrp="1"/>
          </p:cNvGraphicFramePr>
          <p:nvPr>
            <p:ph idx="1"/>
            <p:extLst>
              <p:ext uri="{D42A27DB-BD31-4B8C-83A1-F6EECF244321}">
                <p14:modId xmlns:p14="http://schemas.microsoft.com/office/powerpoint/2010/main" val="230175671"/>
              </p:ext>
            </p:extLst>
          </p:nvPr>
        </p:nvGraphicFramePr>
        <p:xfrm>
          <a:off x="2220686" y="1411742"/>
          <a:ext cx="6691085" cy="246357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0" name="Gráfico 19"/>
          <p:cNvGraphicFramePr>
            <a:graphicFrameLocks/>
          </p:cNvGraphicFramePr>
          <p:nvPr>
            <p:extLst>
              <p:ext uri="{D42A27DB-BD31-4B8C-83A1-F6EECF244321}">
                <p14:modId xmlns:p14="http://schemas.microsoft.com/office/powerpoint/2010/main" val="1185543663"/>
              </p:ext>
            </p:extLst>
          </p:nvPr>
        </p:nvGraphicFramePr>
        <p:xfrm>
          <a:off x="2191657" y="3958772"/>
          <a:ext cx="6763657" cy="248557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4802215"/>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dirty="0"/>
          </a:p>
        </p:txBody>
      </p:sp>
      <p:sp>
        <p:nvSpPr>
          <p:cNvPr id="3" name="Marcador de contenido 2"/>
          <p:cNvSpPr>
            <a:spLocks noGrp="1"/>
          </p:cNvSpPr>
          <p:nvPr>
            <p:ph idx="1"/>
          </p:nvPr>
        </p:nvSpPr>
        <p:spPr/>
        <p:txBody>
          <a:bodyPr/>
          <a:lstStyle/>
          <a:p>
            <a:endParaRPr lang="es-MX" dirty="0"/>
          </a:p>
        </p:txBody>
      </p:sp>
      <p:sp>
        <p:nvSpPr>
          <p:cNvPr id="4" name="Rectángulo redondeado 3"/>
          <p:cNvSpPr/>
          <p:nvPr/>
        </p:nvSpPr>
        <p:spPr>
          <a:xfrm>
            <a:off x="1239127" y="1931822"/>
            <a:ext cx="2459386" cy="2841012"/>
          </a:xfrm>
          <a:prstGeom prst="roundRect">
            <a:avLst>
              <a:gd name="adj" fmla="val 10000"/>
            </a:avLst>
          </a:prstGeom>
          <a:blipFill>
            <a:blip r:embed="rId2" cstate="print">
              <a:extLst>
                <a:ext uri="{28A0092B-C50C-407E-A947-70E740481C1C}">
                  <a14:useLocalDpi xmlns:a14="http://schemas.microsoft.com/office/drawing/2010/main" val="0"/>
                </a:ext>
              </a:extLst>
            </a:blip>
            <a:srcRect/>
            <a:stretch>
              <a:fillRect l="-39000" r="-39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grpSp>
        <p:nvGrpSpPr>
          <p:cNvPr id="5" name="Grupo 4"/>
          <p:cNvGrpSpPr/>
          <p:nvPr/>
        </p:nvGrpSpPr>
        <p:grpSpPr>
          <a:xfrm>
            <a:off x="1733672" y="4314611"/>
            <a:ext cx="2180094" cy="1801739"/>
            <a:chOff x="498783" y="3341404"/>
            <a:chExt cx="2180094" cy="1801739"/>
          </a:xfrm>
        </p:grpSpPr>
        <p:sp>
          <p:nvSpPr>
            <p:cNvPr id="14" name="Rectángulo redondeado 13"/>
            <p:cNvSpPr/>
            <p:nvPr/>
          </p:nvSpPr>
          <p:spPr>
            <a:xfrm>
              <a:off x="498783" y="3341404"/>
              <a:ext cx="2180094" cy="1801739"/>
            </a:xfrm>
            <a:prstGeom prst="roundRect">
              <a:avLst>
                <a:gd name="adj" fmla="val 10000"/>
              </a:avLst>
            </a:prstGeom>
            <a:solidFill>
              <a:srgbClr val="0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 name="Rectángulo 14"/>
            <p:cNvSpPr/>
            <p:nvPr/>
          </p:nvSpPr>
          <p:spPr>
            <a:xfrm>
              <a:off x="551554" y="3394175"/>
              <a:ext cx="2074552" cy="169619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s-MX" sz="2500" dirty="0" err="1" smtClean="0">
                  <a:solidFill>
                    <a:schemeClr val="tx2"/>
                  </a:solidFill>
                </a:rPr>
                <a:t>Processed</a:t>
              </a:r>
              <a:r>
                <a:rPr lang="es-MX" sz="2500" dirty="0" smtClean="0">
                  <a:solidFill>
                    <a:schemeClr val="tx2"/>
                  </a:solidFill>
                </a:rPr>
                <a:t> </a:t>
              </a:r>
              <a:r>
                <a:rPr lang="es-MX" sz="2500" dirty="0" err="1" smtClean="0">
                  <a:solidFill>
                    <a:schemeClr val="tx2"/>
                  </a:solidFill>
                </a:rPr>
                <a:t>foods</a:t>
              </a:r>
              <a:endParaRPr lang="es-MX" sz="2500" kern="1200" dirty="0">
                <a:solidFill>
                  <a:schemeClr val="tx2"/>
                </a:solidFill>
              </a:endParaRPr>
            </a:p>
          </p:txBody>
        </p:sp>
      </p:grpSp>
      <p:sp>
        <p:nvSpPr>
          <p:cNvPr id="6" name="Rectángulo redondeado 5"/>
          <p:cNvSpPr/>
          <p:nvPr/>
        </p:nvSpPr>
        <p:spPr>
          <a:xfrm>
            <a:off x="4758681" y="1931822"/>
            <a:ext cx="2459386" cy="2841012"/>
          </a:xfrm>
          <a:prstGeom prst="roundRect">
            <a:avLst>
              <a:gd name="adj" fmla="val 10000"/>
            </a:avLst>
          </a:prstGeom>
          <a:blipFill>
            <a:blip r:embed="rId3">
              <a:extLst>
                <a:ext uri="{28A0092B-C50C-407E-A947-70E740481C1C}">
                  <a14:useLocalDpi xmlns:a14="http://schemas.microsoft.com/office/drawing/2010/main" val="0"/>
                </a:ext>
              </a:extLst>
            </a:blip>
            <a:srcRect/>
            <a:stretch>
              <a:fillRect t="-21000" b="-21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grpSp>
        <p:nvGrpSpPr>
          <p:cNvPr id="7" name="Grupo 6"/>
          <p:cNvGrpSpPr/>
          <p:nvPr/>
        </p:nvGrpSpPr>
        <p:grpSpPr>
          <a:xfrm>
            <a:off x="5253226" y="4314611"/>
            <a:ext cx="2180094" cy="1801739"/>
            <a:chOff x="4018337" y="3341404"/>
            <a:chExt cx="2180094" cy="1801739"/>
          </a:xfrm>
        </p:grpSpPr>
        <p:sp>
          <p:nvSpPr>
            <p:cNvPr id="12" name="Rectángulo redondeado 11"/>
            <p:cNvSpPr/>
            <p:nvPr/>
          </p:nvSpPr>
          <p:spPr>
            <a:xfrm>
              <a:off x="4018337" y="3341404"/>
              <a:ext cx="2180094" cy="1801739"/>
            </a:xfrm>
            <a:prstGeom prst="roundRect">
              <a:avLst>
                <a:gd name="adj" fmla="val 10000"/>
              </a:avLst>
            </a:prstGeom>
            <a:solidFill>
              <a:srgbClr val="0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Rectángulo 12"/>
            <p:cNvSpPr/>
            <p:nvPr/>
          </p:nvSpPr>
          <p:spPr>
            <a:xfrm>
              <a:off x="4071108" y="3394175"/>
              <a:ext cx="2074552" cy="169619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s-MX" sz="2500" kern="1200" dirty="0" err="1" smtClean="0">
                  <a:solidFill>
                    <a:schemeClr val="tx2"/>
                  </a:solidFill>
                </a:rPr>
                <a:t>Obesity</a:t>
              </a:r>
              <a:endParaRPr lang="es-MX" sz="2500" kern="1200" dirty="0">
                <a:solidFill>
                  <a:schemeClr val="tx2"/>
                </a:solidFill>
              </a:endParaRPr>
            </a:p>
          </p:txBody>
        </p:sp>
      </p:grpSp>
      <p:sp>
        <p:nvSpPr>
          <p:cNvPr id="8" name="Rectángulo redondeado 7"/>
          <p:cNvSpPr/>
          <p:nvPr/>
        </p:nvSpPr>
        <p:spPr>
          <a:xfrm>
            <a:off x="8278234" y="1931822"/>
            <a:ext cx="2459386" cy="2841012"/>
          </a:xfrm>
          <a:prstGeom prst="roundRect">
            <a:avLst>
              <a:gd name="adj" fmla="val 10000"/>
            </a:avLst>
          </a:prstGeom>
          <a:blipFill rotWithShape="1">
            <a:blip r:embed="rId4"/>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grpSp>
        <p:nvGrpSpPr>
          <p:cNvPr id="9" name="Grupo 8"/>
          <p:cNvGrpSpPr/>
          <p:nvPr/>
        </p:nvGrpSpPr>
        <p:grpSpPr>
          <a:xfrm>
            <a:off x="8772779" y="4314611"/>
            <a:ext cx="2180094" cy="1801739"/>
            <a:chOff x="7537890" y="3341404"/>
            <a:chExt cx="2180094" cy="1801739"/>
          </a:xfrm>
        </p:grpSpPr>
        <p:sp>
          <p:nvSpPr>
            <p:cNvPr id="10" name="Rectángulo redondeado 9"/>
            <p:cNvSpPr/>
            <p:nvPr/>
          </p:nvSpPr>
          <p:spPr>
            <a:xfrm>
              <a:off x="7537890" y="3341404"/>
              <a:ext cx="2180094" cy="1801739"/>
            </a:xfrm>
            <a:prstGeom prst="roundRect">
              <a:avLst>
                <a:gd name="adj" fmla="val 10000"/>
              </a:avLst>
            </a:prstGeom>
            <a:solidFill>
              <a:srgbClr val="0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Rectángulo 10"/>
            <p:cNvSpPr/>
            <p:nvPr/>
          </p:nvSpPr>
          <p:spPr>
            <a:xfrm>
              <a:off x="7590661" y="3394175"/>
              <a:ext cx="2074552" cy="169619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s-MX" sz="2500" kern="1200" dirty="0" smtClean="0">
                  <a:solidFill>
                    <a:schemeClr val="tx2"/>
                  </a:solidFill>
                </a:rPr>
                <a:t>Diabetes</a:t>
              </a:r>
              <a:endParaRPr lang="es-MX" sz="2500" kern="1200" dirty="0">
                <a:solidFill>
                  <a:schemeClr val="tx2"/>
                </a:solidFill>
              </a:endParaRPr>
            </a:p>
          </p:txBody>
        </p:sp>
      </p:grpSp>
      <p:sp>
        <p:nvSpPr>
          <p:cNvPr id="17" name="Flecha derecha 16"/>
          <p:cNvSpPr/>
          <p:nvPr/>
        </p:nvSpPr>
        <p:spPr bwMode="auto">
          <a:xfrm>
            <a:off x="3979308" y="3165367"/>
            <a:ext cx="498577" cy="373922"/>
          </a:xfrm>
          <a:prstGeom prst="rightArrow">
            <a:avLst/>
          </a:prstGeom>
          <a:solidFill>
            <a:srgbClr val="000000"/>
          </a:solidFill>
          <a:ln w="76200" cap="flat" cmpd="sng" algn="ctr">
            <a:solidFill>
              <a:srgbClr val="00000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MX" sz="1800" b="0" i="0" u="none" strike="noStrike" cap="none" normalizeH="0" baseline="0" smtClean="0">
              <a:ln>
                <a:noFill/>
              </a:ln>
              <a:solidFill>
                <a:schemeClr val="tx1"/>
              </a:solidFill>
              <a:effectLst/>
              <a:latin typeface="Arial" charset="0"/>
              <a:cs typeface="Arial" charset="0"/>
            </a:endParaRPr>
          </a:p>
        </p:txBody>
      </p:sp>
      <p:sp>
        <p:nvSpPr>
          <p:cNvPr id="18" name="Flecha derecha 17"/>
          <p:cNvSpPr/>
          <p:nvPr/>
        </p:nvSpPr>
        <p:spPr bwMode="auto">
          <a:xfrm>
            <a:off x="7564404" y="3165367"/>
            <a:ext cx="498577" cy="373922"/>
          </a:xfrm>
          <a:prstGeom prst="rightArrow">
            <a:avLst/>
          </a:prstGeom>
          <a:solidFill>
            <a:srgbClr val="000000"/>
          </a:solidFill>
          <a:ln w="76200" cap="flat" cmpd="sng" algn="ctr">
            <a:solidFill>
              <a:srgbClr val="00000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s-MX" sz="1800" b="0" i="0" u="none" strike="noStrike" cap="none" normalizeH="0" baseline="0" smtClean="0">
              <a:ln>
                <a:noFill/>
              </a:ln>
              <a:solidFill>
                <a:schemeClr val="tx1"/>
              </a:solidFill>
              <a:effectLst/>
              <a:latin typeface="Arial" charset="0"/>
              <a:cs typeface="Arial" charset="0"/>
            </a:endParaRPr>
          </a:p>
        </p:txBody>
      </p:sp>
      <p:sp>
        <p:nvSpPr>
          <p:cNvPr id="19" name="Marcador de número de diapositiva 18"/>
          <p:cNvSpPr>
            <a:spLocks noGrp="1"/>
          </p:cNvSpPr>
          <p:nvPr>
            <p:ph type="sldNum" sz="quarter" idx="12"/>
          </p:nvPr>
        </p:nvSpPr>
        <p:spPr/>
        <p:txBody>
          <a:bodyPr/>
          <a:lstStyle/>
          <a:p>
            <a:fld id="{923067C3-0887-407D-A375-DC2AF9503802}" type="slidenum">
              <a:rPr lang="es-MX" smtClean="0"/>
              <a:t>4</a:t>
            </a:fld>
            <a:endParaRPr lang="es-MX"/>
          </a:p>
        </p:txBody>
      </p:sp>
    </p:spTree>
    <p:extLst>
      <p:ext uri="{BB962C8B-B14F-4D97-AF65-F5344CB8AC3E}">
        <p14:creationId xmlns:p14="http://schemas.microsoft.com/office/powerpoint/2010/main" val="1874795186"/>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p:txBody>
          <a:bodyPr/>
          <a:lstStyle/>
          <a:p>
            <a:pPr marL="0" indent="0">
              <a:buNone/>
            </a:pPr>
            <a:r>
              <a:rPr lang="es-MX" dirty="0" err="1" smtClean="0">
                <a:solidFill>
                  <a:srgbClr val="000000"/>
                </a:solidFill>
              </a:rPr>
              <a:t>Starch</a:t>
            </a:r>
            <a:r>
              <a:rPr lang="es-MX" dirty="0" smtClean="0">
                <a:solidFill>
                  <a:srgbClr val="000000"/>
                </a:solidFill>
              </a:rPr>
              <a:t> </a:t>
            </a:r>
            <a:r>
              <a:rPr lang="es-MX" dirty="0" err="1" smtClean="0">
                <a:solidFill>
                  <a:srgbClr val="000000"/>
                </a:solidFill>
              </a:rPr>
              <a:t>present</a:t>
            </a:r>
            <a:r>
              <a:rPr lang="es-MX" dirty="0" smtClean="0">
                <a:solidFill>
                  <a:srgbClr val="000000"/>
                </a:solidFill>
              </a:rPr>
              <a:t> in </a:t>
            </a:r>
            <a:r>
              <a:rPr lang="es-MX" dirty="0" err="1" smtClean="0">
                <a:solidFill>
                  <a:srgbClr val="000000"/>
                </a:solidFill>
              </a:rPr>
              <a:t>food</a:t>
            </a:r>
            <a:endParaRPr lang="es-MX" dirty="0">
              <a:solidFill>
                <a:srgbClr val="000000"/>
              </a:solidFill>
            </a:endParaRPr>
          </a:p>
        </p:txBody>
      </p:sp>
      <p:pic>
        <p:nvPicPr>
          <p:cNvPr id="4" name="Marcador de contenido 14"/>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289592" y="2621756"/>
            <a:ext cx="4323806" cy="2702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Imagen 4"/>
          <p:cNvPicPr>
            <a:picLocks noChangeAspect="1"/>
          </p:cNvPicPr>
          <p:nvPr/>
        </p:nvPicPr>
        <p:blipFill>
          <a:blip r:embed="rId3"/>
          <a:stretch>
            <a:fillRect/>
          </a:stretch>
        </p:blipFill>
        <p:spPr>
          <a:xfrm>
            <a:off x="7283810" y="2621756"/>
            <a:ext cx="2876190" cy="2828571"/>
          </a:xfrm>
          <a:prstGeom prst="rect">
            <a:avLst/>
          </a:prstGeom>
        </p:spPr>
      </p:pic>
      <p:sp>
        <p:nvSpPr>
          <p:cNvPr id="6" name="Marcador de número de diapositiva 5"/>
          <p:cNvSpPr>
            <a:spLocks noGrp="1"/>
          </p:cNvSpPr>
          <p:nvPr>
            <p:ph type="sldNum" sz="quarter" idx="12"/>
          </p:nvPr>
        </p:nvSpPr>
        <p:spPr/>
        <p:txBody>
          <a:bodyPr/>
          <a:lstStyle/>
          <a:p>
            <a:fld id="{923067C3-0887-407D-A375-DC2AF9503802}" type="slidenum">
              <a:rPr lang="es-MX" smtClean="0"/>
              <a:t>5</a:t>
            </a:fld>
            <a:endParaRPr lang="es-MX"/>
          </a:p>
        </p:txBody>
      </p:sp>
    </p:spTree>
    <p:extLst>
      <p:ext uri="{BB962C8B-B14F-4D97-AF65-F5344CB8AC3E}">
        <p14:creationId xmlns:p14="http://schemas.microsoft.com/office/powerpoint/2010/main" val="2240350517"/>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dirty="0"/>
          </a:p>
        </p:txBody>
      </p:sp>
      <p:grpSp>
        <p:nvGrpSpPr>
          <p:cNvPr id="14" name="Grupo 13"/>
          <p:cNvGrpSpPr/>
          <p:nvPr/>
        </p:nvGrpSpPr>
        <p:grpSpPr>
          <a:xfrm>
            <a:off x="-951113" y="1000582"/>
            <a:ext cx="4709736" cy="5092242"/>
            <a:chOff x="-951113" y="1000582"/>
            <a:chExt cx="4709736" cy="5092242"/>
          </a:xfrm>
        </p:grpSpPr>
        <p:sp>
          <p:nvSpPr>
            <p:cNvPr id="16" name="Forma libre 15"/>
            <p:cNvSpPr/>
            <p:nvPr/>
          </p:nvSpPr>
          <p:spPr>
            <a:xfrm rot="21405399">
              <a:off x="-951113" y="4267363"/>
              <a:ext cx="3121426" cy="1305265"/>
            </a:xfrm>
            <a:custGeom>
              <a:avLst/>
              <a:gdLst>
                <a:gd name="connsiteX0" fmla="*/ 0 w 3121425"/>
                <a:gd name="connsiteY0" fmla="*/ 261053 h 1305265"/>
                <a:gd name="connsiteX1" fmla="*/ 2468793 w 3121425"/>
                <a:gd name="connsiteY1" fmla="*/ 261053 h 1305265"/>
                <a:gd name="connsiteX2" fmla="*/ 2468793 w 3121425"/>
                <a:gd name="connsiteY2" fmla="*/ 0 h 1305265"/>
                <a:gd name="connsiteX3" fmla="*/ 3121425 w 3121425"/>
                <a:gd name="connsiteY3" fmla="*/ 652633 h 1305265"/>
                <a:gd name="connsiteX4" fmla="*/ 2468793 w 3121425"/>
                <a:gd name="connsiteY4" fmla="*/ 1305265 h 1305265"/>
                <a:gd name="connsiteX5" fmla="*/ 2468793 w 3121425"/>
                <a:gd name="connsiteY5" fmla="*/ 1044212 h 1305265"/>
                <a:gd name="connsiteX6" fmla="*/ 0 w 3121425"/>
                <a:gd name="connsiteY6" fmla="*/ 1044212 h 1305265"/>
                <a:gd name="connsiteX7" fmla="*/ 0 w 3121425"/>
                <a:gd name="connsiteY7" fmla="*/ 261053 h 1305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21425" h="1305265">
                  <a:moveTo>
                    <a:pt x="3121425" y="1044211"/>
                  </a:moveTo>
                  <a:lnTo>
                    <a:pt x="652632" y="1044211"/>
                  </a:lnTo>
                  <a:lnTo>
                    <a:pt x="652632" y="1305264"/>
                  </a:lnTo>
                  <a:lnTo>
                    <a:pt x="0" y="652632"/>
                  </a:lnTo>
                  <a:lnTo>
                    <a:pt x="652632" y="1"/>
                  </a:lnTo>
                  <a:lnTo>
                    <a:pt x="652632" y="261054"/>
                  </a:lnTo>
                  <a:lnTo>
                    <a:pt x="3121425" y="261054"/>
                  </a:lnTo>
                  <a:lnTo>
                    <a:pt x="3121425" y="1044211"/>
                  </a:lnTo>
                  <a:close/>
                </a:path>
              </a:pathLst>
            </a:custGeom>
            <a:solidFill>
              <a:schemeClr val="bg1">
                <a:alpha val="0"/>
              </a:schemeClr>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391579" tIns="261053" rIns="0" bIns="261052" numCol="1" spcCol="1270" anchor="ctr" anchorCtr="0">
              <a:noAutofit/>
            </a:bodyPr>
            <a:lstStyle/>
            <a:p>
              <a:pPr lvl="0" algn="ctr" defTabSz="2444750">
                <a:lnSpc>
                  <a:spcPct val="90000"/>
                </a:lnSpc>
                <a:spcBef>
                  <a:spcPct val="0"/>
                </a:spcBef>
                <a:spcAft>
                  <a:spcPct val="35000"/>
                </a:spcAft>
              </a:pPr>
              <a:endParaRPr lang="en-US" sz="5500" kern="1200"/>
            </a:p>
          </p:txBody>
        </p:sp>
        <p:sp>
          <p:nvSpPr>
            <p:cNvPr id="17" name="Forma libre 16"/>
            <p:cNvSpPr/>
            <p:nvPr/>
          </p:nvSpPr>
          <p:spPr>
            <a:xfrm>
              <a:off x="707680" y="1946802"/>
              <a:ext cx="2281372" cy="1091149"/>
            </a:xfrm>
            <a:custGeom>
              <a:avLst/>
              <a:gdLst>
                <a:gd name="connsiteX0" fmla="*/ 0 w 2281372"/>
                <a:gd name="connsiteY0" fmla="*/ 109115 h 1091149"/>
                <a:gd name="connsiteX1" fmla="*/ 109115 w 2281372"/>
                <a:gd name="connsiteY1" fmla="*/ 0 h 1091149"/>
                <a:gd name="connsiteX2" fmla="*/ 2172257 w 2281372"/>
                <a:gd name="connsiteY2" fmla="*/ 0 h 1091149"/>
                <a:gd name="connsiteX3" fmla="*/ 2281372 w 2281372"/>
                <a:gd name="connsiteY3" fmla="*/ 109115 h 1091149"/>
                <a:gd name="connsiteX4" fmla="*/ 2281372 w 2281372"/>
                <a:gd name="connsiteY4" fmla="*/ 982034 h 1091149"/>
                <a:gd name="connsiteX5" fmla="*/ 2172257 w 2281372"/>
                <a:gd name="connsiteY5" fmla="*/ 1091149 h 1091149"/>
                <a:gd name="connsiteX6" fmla="*/ 109115 w 2281372"/>
                <a:gd name="connsiteY6" fmla="*/ 1091149 h 1091149"/>
                <a:gd name="connsiteX7" fmla="*/ 0 w 2281372"/>
                <a:gd name="connsiteY7" fmla="*/ 982034 h 1091149"/>
                <a:gd name="connsiteX8" fmla="*/ 0 w 2281372"/>
                <a:gd name="connsiteY8" fmla="*/ 109115 h 1091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81372" h="1091149">
                  <a:moveTo>
                    <a:pt x="0" y="109115"/>
                  </a:moveTo>
                  <a:cubicBezTo>
                    <a:pt x="0" y="48852"/>
                    <a:pt x="48852" y="0"/>
                    <a:pt x="109115" y="0"/>
                  </a:cubicBezTo>
                  <a:lnTo>
                    <a:pt x="2172257" y="0"/>
                  </a:lnTo>
                  <a:cubicBezTo>
                    <a:pt x="2232520" y="0"/>
                    <a:pt x="2281372" y="48852"/>
                    <a:pt x="2281372" y="109115"/>
                  </a:cubicBezTo>
                  <a:lnTo>
                    <a:pt x="2281372" y="982034"/>
                  </a:lnTo>
                  <a:cubicBezTo>
                    <a:pt x="2281372" y="1042297"/>
                    <a:pt x="2232520" y="1091149"/>
                    <a:pt x="2172257" y="1091149"/>
                  </a:cubicBezTo>
                  <a:lnTo>
                    <a:pt x="109115" y="1091149"/>
                  </a:lnTo>
                  <a:cubicBezTo>
                    <a:pt x="48852" y="1091149"/>
                    <a:pt x="0" y="1042297"/>
                    <a:pt x="0" y="982034"/>
                  </a:cubicBezTo>
                  <a:lnTo>
                    <a:pt x="0" y="109115"/>
                  </a:lnTo>
                  <a:close/>
                </a:path>
              </a:pathLst>
            </a:custGeom>
            <a:solidFill>
              <a:srgbClr val="000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8159" tIns="108159" rIns="108159" bIns="108159" numCol="1" spcCol="1270" anchor="ctr" anchorCtr="0">
              <a:noAutofit/>
            </a:bodyPr>
            <a:lstStyle/>
            <a:p>
              <a:pPr lvl="0" algn="ctr" defTabSz="889000">
                <a:lnSpc>
                  <a:spcPct val="90000"/>
                </a:lnSpc>
                <a:spcBef>
                  <a:spcPct val="0"/>
                </a:spcBef>
                <a:spcAft>
                  <a:spcPct val="35000"/>
                </a:spcAft>
              </a:pPr>
              <a:r>
                <a:rPr lang="es-ES" sz="2000" kern="1200" noProof="0" dirty="0" err="1" smtClean="0">
                  <a:solidFill>
                    <a:schemeClr val="tx2"/>
                  </a:solidFill>
                  <a:latin typeface="Arial" pitchFamily="34" charset="0"/>
                  <a:cs typeface="Arial" pitchFamily="34" charset="0"/>
                </a:rPr>
                <a:t>Corn</a:t>
              </a:r>
              <a:r>
                <a:rPr lang="es-ES" sz="2000" kern="1200" noProof="0" dirty="0" smtClean="0">
                  <a:solidFill>
                    <a:schemeClr val="tx2"/>
                  </a:solidFill>
                  <a:latin typeface="Arial" pitchFamily="34" charset="0"/>
                  <a:cs typeface="Arial" pitchFamily="34" charset="0"/>
                </a:rPr>
                <a:t> </a:t>
              </a:r>
              <a:r>
                <a:rPr lang="es-ES" sz="2000" kern="1200" noProof="0" dirty="0" err="1" smtClean="0">
                  <a:solidFill>
                    <a:schemeClr val="tx2"/>
                  </a:solidFill>
                  <a:latin typeface="Arial" pitchFamily="34" charset="0"/>
                  <a:cs typeface="Arial" pitchFamily="34" charset="0"/>
                </a:rPr>
                <a:t>starch</a:t>
              </a:r>
              <a:endParaRPr lang="es-ES" sz="2000" kern="1200" noProof="0" dirty="0">
                <a:solidFill>
                  <a:schemeClr val="tx2"/>
                </a:solidFill>
                <a:latin typeface="Arial" pitchFamily="34" charset="0"/>
                <a:cs typeface="Arial" pitchFamily="34" charset="0"/>
              </a:endParaRPr>
            </a:p>
          </p:txBody>
        </p:sp>
        <p:sp>
          <p:nvSpPr>
            <p:cNvPr id="18" name="Forma libre 17"/>
            <p:cNvSpPr/>
            <p:nvPr/>
          </p:nvSpPr>
          <p:spPr>
            <a:xfrm rot="5399992">
              <a:off x="2108938" y="318359"/>
              <a:ext cx="967461" cy="2331908"/>
            </a:xfrm>
            <a:custGeom>
              <a:avLst/>
              <a:gdLst>
                <a:gd name="connsiteX0" fmla="*/ 0 w 967461"/>
                <a:gd name="connsiteY0" fmla="*/ 466382 h 2331908"/>
                <a:gd name="connsiteX1" fmla="*/ 483731 w 967461"/>
                <a:gd name="connsiteY1" fmla="*/ 466382 h 2331908"/>
                <a:gd name="connsiteX2" fmla="*/ 483731 w 967461"/>
                <a:gd name="connsiteY2" fmla="*/ 0 h 2331908"/>
                <a:gd name="connsiteX3" fmla="*/ 967461 w 967461"/>
                <a:gd name="connsiteY3" fmla="*/ 1165954 h 2331908"/>
                <a:gd name="connsiteX4" fmla="*/ 483731 w 967461"/>
                <a:gd name="connsiteY4" fmla="*/ 2331908 h 2331908"/>
                <a:gd name="connsiteX5" fmla="*/ 483731 w 967461"/>
                <a:gd name="connsiteY5" fmla="*/ 1865526 h 2331908"/>
                <a:gd name="connsiteX6" fmla="*/ 0 w 967461"/>
                <a:gd name="connsiteY6" fmla="*/ 1865526 h 2331908"/>
                <a:gd name="connsiteX7" fmla="*/ 0 w 967461"/>
                <a:gd name="connsiteY7" fmla="*/ 466382 h 2331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7461" h="2331908">
                  <a:moveTo>
                    <a:pt x="0" y="466382"/>
                  </a:moveTo>
                  <a:lnTo>
                    <a:pt x="483731" y="466382"/>
                  </a:lnTo>
                  <a:lnTo>
                    <a:pt x="483731" y="0"/>
                  </a:lnTo>
                  <a:lnTo>
                    <a:pt x="967461" y="1165954"/>
                  </a:lnTo>
                  <a:lnTo>
                    <a:pt x="483731" y="2331908"/>
                  </a:lnTo>
                  <a:lnTo>
                    <a:pt x="483731" y="1865526"/>
                  </a:lnTo>
                  <a:lnTo>
                    <a:pt x="0" y="1865526"/>
                  </a:lnTo>
                  <a:lnTo>
                    <a:pt x="0" y="466382"/>
                  </a:lnTo>
                  <a:close/>
                </a:path>
              </a:pathLst>
            </a:custGeom>
            <a:solidFill>
              <a:schemeClr val="bg1">
                <a:alpha val="0"/>
              </a:schemeClr>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1" tIns="466381" rIns="290238" bIns="466382" numCol="1" spcCol="1270" anchor="ctr" anchorCtr="0">
              <a:noAutofit/>
            </a:bodyPr>
            <a:lstStyle/>
            <a:p>
              <a:pPr lvl="0" algn="ctr" defTabSz="2444750">
                <a:lnSpc>
                  <a:spcPct val="90000"/>
                </a:lnSpc>
                <a:spcBef>
                  <a:spcPct val="0"/>
                </a:spcBef>
                <a:spcAft>
                  <a:spcPct val="35000"/>
                </a:spcAft>
              </a:pPr>
              <a:endParaRPr lang="en-US" sz="5500" kern="1200"/>
            </a:p>
          </p:txBody>
        </p:sp>
        <p:sp>
          <p:nvSpPr>
            <p:cNvPr id="19" name="Forma libre 18"/>
            <p:cNvSpPr/>
            <p:nvPr/>
          </p:nvSpPr>
          <p:spPr>
            <a:xfrm>
              <a:off x="707687" y="5001675"/>
              <a:ext cx="2281372" cy="1091149"/>
            </a:xfrm>
            <a:custGeom>
              <a:avLst/>
              <a:gdLst>
                <a:gd name="connsiteX0" fmla="*/ 0 w 2281372"/>
                <a:gd name="connsiteY0" fmla="*/ 109115 h 1091149"/>
                <a:gd name="connsiteX1" fmla="*/ 109115 w 2281372"/>
                <a:gd name="connsiteY1" fmla="*/ 0 h 1091149"/>
                <a:gd name="connsiteX2" fmla="*/ 2172257 w 2281372"/>
                <a:gd name="connsiteY2" fmla="*/ 0 h 1091149"/>
                <a:gd name="connsiteX3" fmla="*/ 2281372 w 2281372"/>
                <a:gd name="connsiteY3" fmla="*/ 109115 h 1091149"/>
                <a:gd name="connsiteX4" fmla="*/ 2281372 w 2281372"/>
                <a:gd name="connsiteY4" fmla="*/ 982034 h 1091149"/>
                <a:gd name="connsiteX5" fmla="*/ 2172257 w 2281372"/>
                <a:gd name="connsiteY5" fmla="*/ 1091149 h 1091149"/>
                <a:gd name="connsiteX6" fmla="*/ 109115 w 2281372"/>
                <a:gd name="connsiteY6" fmla="*/ 1091149 h 1091149"/>
                <a:gd name="connsiteX7" fmla="*/ 0 w 2281372"/>
                <a:gd name="connsiteY7" fmla="*/ 982034 h 1091149"/>
                <a:gd name="connsiteX8" fmla="*/ 0 w 2281372"/>
                <a:gd name="connsiteY8" fmla="*/ 109115 h 1091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81372" h="1091149">
                  <a:moveTo>
                    <a:pt x="0" y="109115"/>
                  </a:moveTo>
                  <a:cubicBezTo>
                    <a:pt x="0" y="48852"/>
                    <a:pt x="48852" y="0"/>
                    <a:pt x="109115" y="0"/>
                  </a:cubicBezTo>
                  <a:lnTo>
                    <a:pt x="2172257" y="0"/>
                  </a:lnTo>
                  <a:cubicBezTo>
                    <a:pt x="2232520" y="0"/>
                    <a:pt x="2281372" y="48852"/>
                    <a:pt x="2281372" y="109115"/>
                  </a:cubicBezTo>
                  <a:lnTo>
                    <a:pt x="2281372" y="982034"/>
                  </a:lnTo>
                  <a:cubicBezTo>
                    <a:pt x="2281372" y="1042297"/>
                    <a:pt x="2232520" y="1091149"/>
                    <a:pt x="2172257" y="1091149"/>
                  </a:cubicBezTo>
                  <a:lnTo>
                    <a:pt x="109115" y="1091149"/>
                  </a:lnTo>
                  <a:cubicBezTo>
                    <a:pt x="48852" y="1091149"/>
                    <a:pt x="0" y="1042297"/>
                    <a:pt x="0" y="982034"/>
                  </a:cubicBezTo>
                  <a:lnTo>
                    <a:pt x="0" y="109115"/>
                  </a:lnTo>
                  <a:close/>
                </a:path>
              </a:pathLst>
            </a:custGeom>
            <a:solidFill>
              <a:srgbClr val="000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8159" tIns="108159" rIns="108159" bIns="108159" numCol="1" spcCol="1270" anchor="ctr" anchorCtr="0">
              <a:noAutofit/>
            </a:bodyPr>
            <a:lstStyle/>
            <a:p>
              <a:pPr lvl="0" algn="ctr" defTabSz="889000">
                <a:lnSpc>
                  <a:spcPct val="90000"/>
                </a:lnSpc>
                <a:spcBef>
                  <a:spcPct val="0"/>
                </a:spcBef>
                <a:spcAft>
                  <a:spcPct val="35000"/>
                </a:spcAft>
              </a:pPr>
              <a:r>
                <a:rPr lang="es-ES" sz="2000" kern="1200" noProof="0" dirty="0" smtClean="0">
                  <a:solidFill>
                    <a:schemeClr val="tx2"/>
                  </a:solidFill>
                  <a:latin typeface="Arial" pitchFamily="34" charset="0"/>
                  <a:cs typeface="Arial" pitchFamily="34" charset="0"/>
                </a:rPr>
                <a:t>Guar </a:t>
              </a:r>
              <a:r>
                <a:rPr lang="es-ES" sz="2000" kern="1200" noProof="0" dirty="0" err="1" smtClean="0">
                  <a:solidFill>
                    <a:schemeClr val="tx2"/>
                  </a:solidFill>
                  <a:latin typeface="Arial" pitchFamily="34" charset="0"/>
                  <a:cs typeface="Arial" pitchFamily="34" charset="0"/>
                </a:rPr>
                <a:t>gum</a:t>
              </a:r>
              <a:endParaRPr lang="es-ES" sz="2000" kern="1200" noProof="0" dirty="0">
                <a:solidFill>
                  <a:schemeClr val="tx2"/>
                </a:solidFill>
                <a:latin typeface="Arial" pitchFamily="34" charset="0"/>
                <a:cs typeface="Arial" pitchFamily="34" charset="0"/>
              </a:endParaRPr>
            </a:p>
          </p:txBody>
        </p:sp>
      </p:grpSp>
      <p:sp>
        <p:nvSpPr>
          <p:cNvPr id="10" name="3 Flecha derecha"/>
          <p:cNvSpPr/>
          <p:nvPr/>
        </p:nvSpPr>
        <p:spPr>
          <a:xfrm>
            <a:off x="3197188" y="2268099"/>
            <a:ext cx="460412"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15 Flecha derecha"/>
          <p:cNvSpPr/>
          <p:nvPr/>
        </p:nvSpPr>
        <p:spPr>
          <a:xfrm>
            <a:off x="3197188" y="5366481"/>
            <a:ext cx="460412"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Marcador de número de diapositiva 19"/>
          <p:cNvSpPr>
            <a:spLocks noGrp="1"/>
          </p:cNvSpPr>
          <p:nvPr>
            <p:ph type="sldNum" sz="quarter" idx="12"/>
          </p:nvPr>
        </p:nvSpPr>
        <p:spPr/>
        <p:txBody>
          <a:bodyPr/>
          <a:lstStyle/>
          <a:p>
            <a:fld id="{923067C3-0887-407D-A375-DC2AF9503802}" type="slidenum">
              <a:rPr lang="es-MX" smtClean="0"/>
              <a:t>6</a:t>
            </a:fld>
            <a:endParaRPr lang="es-MX"/>
          </a:p>
        </p:txBody>
      </p:sp>
      <p:pic>
        <p:nvPicPr>
          <p:cNvPr id="21" name="Imagen 20"/>
          <p:cNvPicPr>
            <a:picLocks noChangeAspect="1"/>
          </p:cNvPicPr>
          <p:nvPr/>
        </p:nvPicPr>
        <p:blipFill>
          <a:blip r:embed="rId2"/>
          <a:stretch>
            <a:fillRect/>
          </a:stretch>
        </p:blipFill>
        <p:spPr>
          <a:xfrm>
            <a:off x="3865736" y="1319173"/>
            <a:ext cx="4770840" cy="3085283"/>
          </a:xfrm>
          <a:prstGeom prst="rect">
            <a:avLst/>
          </a:prstGeom>
        </p:spPr>
      </p:pic>
      <p:pic>
        <p:nvPicPr>
          <p:cNvPr id="22" name="Imagen 21"/>
          <p:cNvPicPr>
            <a:picLocks noChangeAspect="1"/>
          </p:cNvPicPr>
          <p:nvPr/>
        </p:nvPicPr>
        <p:blipFill>
          <a:blip r:embed="rId3"/>
          <a:stretch>
            <a:fillRect/>
          </a:stretch>
        </p:blipFill>
        <p:spPr>
          <a:xfrm>
            <a:off x="3966760" y="4404456"/>
            <a:ext cx="3862160" cy="1924050"/>
          </a:xfrm>
          <a:prstGeom prst="rect">
            <a:avLst/>
          </a:prstGeom>
        </p:spPr>
      </p:pic>
      <p:sp>
        <p:nvSpPr>
          <p:cNvPr id="23" name="CuadroTexto 22"/>
          <p:cNvSpPr txBox="1"/>
          <p:nvPr/>
        </p:nvSpPr>
        <p:spPr>
          <a:xfrm>
            <a:off x="8737600" y="1762136"/>
            <a:ext cx="1069524" cy="369332"/>
          </a:xfrm>
          <a:prstGeom prst="rect">
            <a:avLst/>
          </a:prstGeom>
          <a:noFill/>
        </p:spPr>
        <p:txBody>
          <a:bodyPr wrap="none" rtlCol="0">
            <a:spAutoFit/>
          </a:bodyPr>
          <a:lstStyle/>
          <a:p>
            <a:r>
              <a:rPr lang="es-MX" dirty="0" err="1" smtClean="0">
                <a:solidFill>
                  <a:srgbClr val="000000"/>
                </a:solidFill>
              </a:rPr>
              <a:t>Amylose</a:t>
            </a:r>
            <a:endParaRPr lang="es-MX" dirty="0">
              <a:solidFill>
                <a:srgbClr val="000000"/>
              </a:solidFill>
            </a:endParaRPr>
          </a:p>
        </p:txBody>
      </p:sp>
      <p:sp>
        <p:nvSpPr>
          <p:cNvPr id="24" name="CuadroTexto 23"/>
          <p:cNvSpPr txBox="1"/>
          <p:nvPr/>
        </p:nvSpPr>
        <p:spPr>
          <a:xfrm>
            <a:off x="8737600" y="3347884"/>
            <a:ext cx="1441420" cy="369332"/>
          </a:xfrm>
          <a:prstGeom prst="rect">
            <a:avLst/>
          </a:prstGeom>
          <a:noFill/>
        </p:spPr>
        <p:txBody>
          <a:bodyPr wrap="none" rtlCol="0">
            <a:spAutoFit/>
          </a:bodyPr>
          <a:lstStyle/>
          <a:p>
            <a:r>
              <a:rPr lang="es-MX" dirty="0" err="1" smtClean="0">
                <a:solidFill>
                  <a:srgbClr val="000000"/>
                </a:solidFill>
              </a:rPr>
              <a:t>Amylopectin</a:t>
            </a:r>
            <a:endParaRPr lang="es-MX" dirty="0">
              <a:solidFill>
                <a:srgbClr val="000000"/>
              </a:solidFill>
            </a:endParaRPr>
          </a:p>
        </p:txBody>
      </p:sp>
    </p:spTree>
    <p:extLst>
      <p:ext uri="{BB962C8B-B14F-4D97-AF65-F5344CB8AC3E}">
        <p14:creationId xmlns:p14="http://schemas.microsoft.com/office/powerpoint/2010/main" val="1979772126"/>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texto 2"/>
          <p:cNvSpPr>
            <a:spLocks noGrp="1"/>
          </p:cNvSpPr>
          <p:nvPr>
            <p:ph type="body" idx="1"/>
          </p:nvPr>
        </p:nvSpPr>
        <p:spPr/>
        <p:txBody>
          <a:bodyPr/>
          <a:lstStyle/>
          <a:p>
            <a:r>
              <a:rPr lang="es-MX" sz="4000" dirty="0" smtClean="0">
                <a:solidFill>
                  <a:srgbClr val="000000"/>
                </a:solidFill>
              </a:rPr>
              <a:t>OBJECTIVES</a:t>
            </a:r>
            <a:endParaRPr lang="es-MX" sz="4000" dirty="0">
              <a:solidFill>
                <a:srgbClr val="000000"/>
              </a:solidFill>
            </a:endParaRPr>
          </a:p>
        </p:txBody>
      </p:sp>
      <p:sp>
        <p:nvSpPr>
          <p:cNvPr id="4" name="Marcador de número de diapositiva 3"/>
          <p:cNvSpPr>
            <a:spLocks noGrp="1"/>
          </p:cNvSpPr>
          <p:nvPr>
            <p:ph type="sldNum" sz="quarter" idx="12"/>
          </p:nvPr>
        </p:nvSpPr>
        <p:spPr/>
        <p:txBody>
          <a:bodyPr/>
          <a:lstStyle/>
          <a:p>
            <a:fld id="{923067C3-0887-407D-A375-DC2AF9503802}" type="slidenum">
              <a:rPr lang="es-MX" smtClean="0"/>
              <a:t>7</a:t>
            </a:fld>
            <a:endParaRPr lang="es-MX"/>
          </a:p>
        </p:txBody>
      </p:sp>
    </p:spTree>
    <p:extLst>
      <p:ext uri="{BB962C8B-B14F-4D97-AF65-F5344CB8AC3E}">
        <p14:creationId xmlns:p14="http://schemas.microsoft.com/office/powerpoint/2010/main" val="3108485241"/>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p:txBody>
          <a:bodyPr/>
          <a:lstStyle/>
          <a:p>
            <a:r>
              <a:rPr lang="en-US" dirty="0">
                <a:solidFill>
                  <a:srgbClr val="000000"/>
                </a:solidFill>
              </a:rPr>
              <a:t>The objective of this work was to study the effect that </a:t>
            </a:r>
            <a:r>
              <a:rPr lang="en-US" dirty="0" smtClean="0">
                <a:solidFill>
                  <a:srgbClr val="000000"/>
                </a:solidFill>
              </a:rPr>
              <a:t>moisture content</a:t>
            </a:r>
            <a:r>
              <a:rPr lang="en-US" dirty="0">
                <a:solidFill>
                  <a:srgbClr val="000000"/>
                </a:solidFill>
              </a:rPr>
              <a:t>, guar gum concentration and extrusion temperature has </a:t>
            </a:r>
            <a:r>
              <a:rPr lang="en-US" dirty="0" smtClean="0">
                <a:solidFill>
                  <a:srgbClr val="000000"/>
                </a:solidFill>
              </a:rPr>
              <a:t>on the </a:t>
            </a:r>
            <a:r>
              <a:rPr lang="en-US" dirty="0">
                <a:solidFill>
                  <a:srgbClr val="000000"/>
                </a:solidFill>
              </a:rPr>
              <a:t>morphology, physicochemical properties and digestibility </a:t>
            </a:r>
            <a:r>
              <a:rPr lang="en-US" dirty="0" smtClean="0">
                <a:solidFill>
                  <a:srgbClr val="000000"/>
                </a:solidFill>
              </a:rPr>
              <a:t>of corn </a:t>
            </a:r>
            <a:r>
              <a:rPr lang="en-US" dirty="0">
                <a:solidFill>
                  <a:srgbClr val="000000"/>
                </a:solidFill>
              </a:rPr>
              <a:t>starch in limited moisture conditions like extrusion.</a:t>
            </a:r>
            <a:r>
              <a:rPr lang="en-US" dirty="0"/>
              <a:t/>
            </a:r>
            <a:br>
              <a:rPr lang="en-US" dirty="0"/>
            </a:br>
            <a:endParaRPr lang="es-MX" dirty="0"/>
          </a:p>
        </p:txBody>
      </p:sp>
      <p:sp>
        <p:nvSpPr>
          <p:cNvPr id="4" name="Marcador de número de diapositiva 3"/>
          <p:cNvSpPr>
            <a:spLocks noGrp="1"/>
          </p:cNvSpPr>
          <p:nvPr>
            <p:ph type="sldNum" sz="quarter" idx="12"/>
          </p:nvPr>
        </p:nvSpPr>
        <p:spPr/>
        <p:txBody>
          <a:bodyPr/>
          <a:lstStyle/>
          <a:p>
            <a:fld id="{923067C3-0887-407D-A375-DC2AF9503802}" type="slidenum">
              <a:rPr lang="es-MX" smtClean="0"/>
              <a:t>8</a:t>
            </a:fld>
            <a:endParaRPr lang="es-MX"/>
          </a:p>
        </p:txBody>
      </p:sp>
    </p:spTree>
    <p:extLst>
      <p:ext uri="{BB962C8B-B14F-4D97-AF65-F5344CB8AC3E}">
        <p14:creationId xmlns:p14="http://schemas.microsoft.com/office/powerpoint/2010/main" val="4244719676"/>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dirty="0"/>
          </a:p>
        </p:txBody>
      </p:sp>
      <p:sp>
        <p:nvSpPr>
          <p:cNvPr id="3" name="Marcador de texto 2"/>
          <p:cNvSpPr>
            <a:spLocks noGrp="1"/>
          </p:cNvSpPr>
          <p:nvPr>
            <p:ph type="body" idx="1"/>
          </p:nvPr>
        </p:nvSpPr>
        <p:spPr/>
        <p:txBody>
          <a:bodyPr/>
          <a:lstStyle/>
          <a:p>
            <a:r>
              <a:rPr lang="es-MX" sz="4000" dirty="0" smtClean="0">
                <a:solidFill>
                  <a:srgbClr val="000000"/>
                </a:solidFill>
              </a:rPr>
              <a:t>MATERIALS AND METHODS</a:t>
            </a:r>
            <a:endParaRPr lang="es-MX" sz="4000" dirty="0">
              <a:solidFill>
                <a:srgbClr val="000000"/>
              </a:solidFill>
            </a:endParaRPr>
          </a:p>
        </p:txBody>
      </p:sp>
      <p:sp>
        <p:nvSpPr>
          <p:cNvPr id="4" name="Marcador de número de diapositiva 3"/>
          <p:cNvSpPr>
            <a:spLocks noGrp="1"/>
          </p:cNvSpPr>
          <p:nvPr>
            <p:ph type="sldNum" sz="quarter" idx="12"/>
          </p:nvPr>
        </p:nvSpPr>
        <p:spPr/>
        <p:txBody>
          <a:bodyPr/>
          <a:lstStyle/>
          <a:p>
            <a:fld id="{923067C3-0887-407D-A375-DC2AF9503802}" type="slidenum">
              <a:rPr lang="es-MX" smtClean="0"/>
              <a:t>9</a:t>
            </a:fld>
            <a:endParaRPr lang="es-MX"/>
          </a:p>
        </p:txBody>
      </p:sp>
    </p:spTree>
    <p:extLst>
      <p:ext uri="{BB962C8B-B14F-4D97-AF65-F5344CB8AC3E}">
        <p14:creationId xmlns:p14="http://schemas.microsoft.com/office/powerpoint/2010/main" val="4173923405"/>
      </p:ext>
    </p:extLst>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General </a:t>
            </a:r>
            <a:r>
              <a:rPr lang="es-MX" dirty="0" err="1" smtClean="0"/>
              <a:t>methodology</a:t>
            </a:r>
            <a:endParaRPr lang="es-MX" dirty="0"/>
          </a:p>
        </p:txBody>
      </p:sp>
      <p:sp>
        <p:nvSpPr>
          <p:cNvPr id="24" name="Marcador de número de diapositiva 23"/>
          <p:cNvSpPr>
            <a:spLocks noGrp="1"/>
          </p:cNvSpPr>
          <p:nvPr>
            <p:ph type="sldNum" sz="quarter" idx="12"/>
          </p:nvPr>
        </p:nvSpPr>
        <p:spPr/>
        <p:txBody>
          <a:bodyPr/>
          <a:lstStyle/>
          <a:p>
            <a:fld id="{923067C3-0887-407D-A375-DC2AF9503802}" type="slidenum">
              <a:rPr lang="es-MX" smtClean="0"/>
              <a:t>10</a:t>
            </a:fld>
            <a:endParaRPr lang="es-MX"/>
          </a:p>
        </p:txBody>
      </p:sp>
      <p:pic>
        <p:nvPicPr>
          <p:cNvPr id="25" name="Imagen 24"/>
          <p:cNvPicPr>
            <a:picLocks noChangeAspect="1"/>
          </p:cNvPicPr>
          <p:nvPr/>
        </p:nvPicPr>
        <p:blipFill>
          <a:blip r:embed="rId2"/>
          <a:stretch>
            <a:fillRect/>
          </a:stretch>
        </p:blipFill>
        <p:spPr>
          <a:xfrm>
            <a:off x="1216247" y="1335315"/>
            <a:ext cx="9515977" cy="5225824"/>
          </a:xfrm>
          <a:prstGeom prst="rect">
            <a:avLst/>
          </a:prstGeom>
        </p:spPr>
      </p:pic>
      <p:sp>
        <p:nvSpPr>
          <p:cNvPr id="23" name="30 CuadroTexto"/>
          <p:cNvSpPr txBox="1"/>
          <p:nvPr/>
        </p:nvSpPr>
        <p:spPr>
          <a:xfrm>
            <a:off x="1103087" y="1484314"/>
            <a:ext cx="4968552" cy="369332"/>
          </a:xfrm>
          <a:prstGeom prst="rect">
            <a:avLst/>
          </a:prstGeom>
          <a:noFill/>
        </p:spPr>
        <p:txBody>
          <a:bodyPr wrap="square" rtlCol="0">
            <a:spAutoFit/>
          </a:bodyPr>
          <a:lstStyle/>
          <a:p>
            <a:r>
              <a:rPr lang="es-ES" dirty="0" smtClean="0">
                <a:solidFill>
                  <a:srgbClr val="000000"/>
                </a:solidFill>
                <a:effectLst/>
              </a:rPr>
              <a:t>*</a:t>
            </a:r>
            <a:r>
              <a:rPr lang="es-ES" dirty="0" err="1" smtClean="0">
                <a:solidFill>
                  <a:srgbClr val="000000"/>
                </a:solidFill>
                <a:effectLst/>
              </a:rPr>
              <a:t>According</a:t>
            </a:r>
            <a:r>
              <a:rPr lang="es-ES" dirty="0" smtClean="0">
                <a:solidFill>
                  <a:srgbClr val="000000"/>
                </a:solidFill>
                <a:effectLst/>
              </a:rPr>
              <a:t> </a:t>
            </a:r>
            <a:r>
              <a:rPr lang="es-ES" dirty="0" err="1" smtClean="0">
                <a:solidFill>
                  <a:srgbClr val="000000"/>
                </a:solidFill>
                <a:effectLst/>
              </a:rPr>
              <a:t>to</a:t>
            </a:r>
            <a:r>
              <a:rPr lang="es-ES" dirty="0" smtClean="0">
                <a:solidFill>
                  <a:srgbClr val="000000"/>
                </a:solidFill>
                <a:effectLst/>
              </a:rPr>
              <a:t> </a:t>
            </a:r>
            <a:r>
              <a:rPr lang="es-ES" dirty="0" err="1" smtClean="0">
                <a:solidFill>
                  <a:srgbClr val="000000"/>
                </a:solidFill>
                <a:effectLst/>
              </a:rPr>
              <a:t>the</a:t>
            </a:r>
            <a:r>
              <a:rPr lang="es-ES" dirty="0" smtClean="0">
                <a:solidFill>
                  <a:srgbClr val="000000"/>
                </a:solidFill>
                <a:effectLst/>
              </a:rPr>
              <a:t> experimental </a:t>
            </a:r>
            <a:r>
              <a:rPr lang="es-ES" dirty="0" err="1" smtClean="0">
                <a:solidFill>
                  <a:srgbClr val="000000"/>
                </a:solidFill>
                <a:effectLst/>
              </a:rPr>
              <a:t>design</a:t>
            </a:r>
            <a:endParaRPr lang="es-ES" dirty="0">
              <a:solidFill>
                <a:srgbClr val="000000"/>
              </a:solidFill>
              <a:effectLst/>
            </a:endParaRPr>
          </a:p>
        </p:txBody>
      </p:sp>
    </p:spTree>
    <p:extLst>
      <p:ext uri="{BB962C8B-B14F-4D97-AF65-F5344CB8AC3E}">
        <p14:creationId xmlns:p14="http://schemas.microsoft.com/office/powerpoint/2010/main" val="534826268"/>
      </p:ext>
    </p:ext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9601" y="182166"/>
            <a:ext cx="11055351" cy="720725"/>
          </a:xfrm>
        </p:spPr>
        <p:txBody>
          <a:bodyPr/>
          <a:lstStyle/>
          <a:p>
            <a:r>
              <a:rPr lang="en-US" dirty="0"/>
              <a:t>Box-</a:t>
            </a:r>
            <a:r>
              <a:rPr lang="en-US" dirty="0" err="1"/>
              <a:t>Behnken</a:t>
            </a:r>
            <a:r>
              <a:rPr lang="en-US" dirty="0"/>
              <a:t> statistical design for preparing starch-guar gum mixtures through </a:t>
            </a:r>
            <a:r>
              <a:rPr lang="en-US" dirty="0" smtClean="0"/>
              <a:t>extrusion.</a:t>
            </a:r>
            <a:endParaRPr lang="es-MX" dirty="0"/>
          </a:p>
        </p:txBody>
      </p:sp>
      <p:pic>
        <p:nvPicPr>
          <p:cNvPr id="7" name="Marcador de contenido 6"/>
          <p:cNvPicPr>
            <a:picLocks noGrp="1" noChangeAspect="1"/>
          </p:cNvPicPr>
          <p:nvPr>
            <p:ph idx="1"/>
          </p:nvPr>
        </p:nvPicPr>
        <p:blipFill>
          <a:blip r:embed="rId2"/>
          <a:stretch>
            <a:fillRect/>
          </a:stretch>
        </p:blipFill>
        <p:spPr>
          <a:xfrm>
            <a:off x="5622113" y="1611813"/>
            <a:ext cx="6545943" cy="3617472"/>
          </a:xfrm>
          <a:prstGeom prst="rect">
            <a:avLst/>
          </a:prstGeom>
        </p:spPr>
      </p:pic>
      <p:sp>
        <p:nvSpPr>
          <p:cNvPr id="8" name="Rectángulo 7"/>
          <p:cNvSpPr/>
          <p:nvPr/>
        </p:nvSpPr>
        <p:spPr>
          <a:xfrm>
            <a:off x="275771" y="4743494"/>
            <a:ext cx="6096000" cy="1569660"/>
          </a:xfrm>
          <a:prstGeom prst="rect">
            <a:avLst/>
          </a:prstGeom>
        </p:spPr>
        <p:txBody>
          <a:bodyPr>
            <a:spAutoFit/>
          </a:bodyPr>
          <a:lstStyle/>
          <a:p>
            <a:pPr indent="449580" algn="just">
              <a:lnSpc>
                <a:spcPct val="200000"/>
              </a:lnSpc>
            </a:pPr>
            <a:r>
              <a:rPr lang="es-ES" sz="1600" dirty="0" smtClean="0">
                <a:solidFill>
                  <a:srgbClr val="000000"/>
                </a:solidFill>
                <a:effectLst/>
              </a:rPr>
              <a:t>X</a:t>
            </a:r>
            <a:r>
              <a:rPr lang="es-ES" sz="1600" baseline="-25000" dirty="0" smtClean="0">
                <a:solidFill>
                  <a:srgbClr val="000000"/>
                </a:solidFill>
                <a:effectLst/>
              </a:rPr>
              <a:t>1</a:t>
            </a:r>
            <a:r>
              <a:rPr lang="es-ES" sz="1600" dirty="0" smtClean="0">
                <a:solidFill>
                  <a:srgbClr val="000000"/>
                </a:solidFill>
                <a:effectLst/>
              </a:rPr>
              <a:t>, M  = </a:t>
            </a:r>
            <a:r>
              <a:rPr lang="es-ES" sz="1600" dirty="0" err="1" smtClean="0">
                <a:solidFill>
                  <a:srgbClr val="000000"/>
                </a:solidFill>
                <a:effectLst/>
              </a:rPr>
              <a:t>Moisture</a:t>
            </a:r>
            <a:r>
              <a:rPr lang="es-ES" sz="1600" dirty="0" smtClean="0">
                <a:solidFill>
                  <a:srgbClr val="000000"/>
                </a:solidFill>
                <a:effectLst/>
              </a:rPr>
              <a:t> </a:t>
            </a:r>
            <a:r>
              <a:rPr lang="es-ES" sz="1600" dirty="0" err="1" smtClean="0">
                <a:solidFill>
                  <a:srgbClr val="000000"/>
                </a:solidFill>
                <a:effectLst/>
              </a:rPr>
              <a:t>content</a:t>
            </a:r>
            <a:r>
              <a:rPr lang="es-ES" sz="1600" dirty="0" smtClean="0">
                <a:solidFill>
                  <a:srgbClr val="000000"/>
                </a:solidFill>
                <a:effectLst/>
              </a:rPr>
              <a:t> [%]</a:t>
            </a:r>
            <a:endParaRPr lang="es-MX" sz="1600" dirty="0" smtClean="0">
              <a:solidFill>
                <a:srgbClr val="000000"/>
              </a:solidFill>
              <a:effectLst/>
            </a:endParaRPr>
          </a:p>
          <a:p>
            <a:pPr indent="449580" algn="just">
              <a:lnSpc>
                <a:spcPct val="200000"/>
              </a:lnSpc>
            </a:pPr>
            <a:r>
              <a:rPr lang="en-US" sz="1600" dirty="0" smtClean="0">
                <a:solidFill>
                  <a:srgbClr val="000000"/>
                </a:solidFill>
                <a:effectLst/>
              </a:rPr>
              <a:t>X</a:t>
            </a:r>
            <a:r>
              <a:rPr lang="en-US" sz="1600" baseline="-25000" dirty="0" smtClean="0">
                <a:solidFill>
                  <a:srgbClr val="000000"/>
                </a:solidFill>
                <a:effectLst/>
              </a:rPr>
              <a:t>2 </a:t>
            </a:r>
            <a:r>
              <a:rPr lang="en-US" sz="1600" dirty="0" smtClean="0">
                <a:solidFill>
                  <a:srgbClr val="000000"/>
                </a:solidFill>
                <a:effectLst/>
              </a:rPr>
              <a:t>, C  = Concentration of guar gum [%, w/w] </a:t>
            </a:r>
            <a:endParaRPr lang="es-MX" sz="1600" dirty="0" smtClean="0">
              <a:solidFill>
                <a:srgbClr val="000000"/>
              </a:solidFill>
              <a:effectLst/>
            </a:endParaRPr>
          </a:p>
          <a:p>
            <a:pPr indent="449580" algn="just">
              <a:lnSpc>
                <a:spcPct val="200000"/>
              </a:lnSpc>
            </a:pPr>
            <a:r>
              <a:rPr lang="en-US" sz="1600" dirty="0" smtClean="0">
                <a:solidFill>
                  <a:srgbClr val="000000"/>
                </a:solidFill>
                <a:effectLst/>
              </a:rPr>
              <a:t>X</a:t>
            </a:r>
            <a:r>
              <a:rPr lang="en-US" sz="1600" baseline="-25000" dirty="0" smtClean="0">
                <a:solidFill>
                  <a:srgbClr val="000000"/>
                </a:solidFill>
                <a:effectLst/>
              </a:rPr>
              <a:t>3</a:t>
            </a:r>
            <a:r>
              <a:rPr lang="en-US" sz="1600" dirty="0" smtClean="0">
                <a:solidFill>
                  <a:srgbClr val="000000"/>
                </a:solidFill>
                <a:effectLst/>
              </a:rPr>
              <a:t> , T  = Temperature of extrusion [ºC]</a:t>
            </a:r>
            <a:endParaRPr lang="es-MX" sz="1600" dirty="0">
              <a:solidFill>
                <a:srgbClr val="000000"/>
              </a:solidFill>
              <a:effectLst/>
            </a:endParaRPr>
          </a:p>
        </p:txBody>
      </p:sp>
      <p:sp>
        <p:nvSpPr>
          <p:cNvPr id="9" name="Rectángulo 8"/>
          <p:cNvSpPr/>
          <p:nvPr/>
        </p:nvSpPr>
        <p:spPr>
          <a:xfrm>
            <a:off x="609601" y="1427147"/>
            <a:ext cx="10025024" cy="369332"/>
          </a:xfrm>
          <a:prstGeom prst="rect">
            <a:avLst/>
          </a:prstGeom>
        </p:spPr>
        <p:txBody>
          <a:bodyPr wrap="square">
            <a:spAutoFit/>
          </a:bodyPr>
          <a:lstStyle/>
          <a:p>
            <a:r>
              <a:rPr lang="en-US" dirty="0" smtClean="0">
                <a:latin typeface="Times New Roman" panose="02020603050405020304" pitchFamily="18" charset="0"/>
                <a:ea typeface="Calibri" panose="020F0502020204030204" pitchFamily="34" charset="0"/>
              </a:rPr>
              <a:t>.</a:t>
            </a:r>
            <a:endParaRPr lang="es-MX" dirty="0"/>
          </a:p>
        </p:txBody>
      </p:sp>
      <p:sp>
        <p:nvSpPr>
          <p:cNvPr id="10" name="Marcador de número de diapositiva 9"/>
          <p:cNvSpPr>
            <a:spLocks noGrp="1"/>
          </p:cNvSpPr>
          <p:nvPr>
            <p:ph type="sldNum" sz="quarter" idx="12"/>
          </p:nvPr>
        </p:nvSpPr>
        <p:spPr/>
        <p:txBody>
          <a:bodyPr/>
          <a:lstStyle/>
          <a:p>
            <a:fld id="{923067C3-0887-407D-A375-DC2AF9503802}" type="slidenum">
              <a:rPr lang="es-MX" smtClean="0"/>
              <a:t>11</a:t>
            </a:fld>
            <a:endParaRPr lang="es-MX"/>
          </a:p>
        </p:txBody>
      </p:sp>
      <p:graphicFrame>
        <p:nvGraphicFramePr>
          <p:cNvPr id="12" name="Tabla 11"/>
          <p:cNvGraphicFramePr>
            <a:graphicFrameLocks noGrp="1"/>
          </p:cNvGraphicFramePr>
          <p:nvPr>
            <p:extLst>
              <p:ext uri="{D42A27DB-BD31-4B8C-83A1-F6EECF244321}">
                <p14:modId xmlns:p14="http://schemas.microsoft.com/office/powerpoint/2010/main" val="3842890569"/>
              </p:ext>
            </p:extLst>
          </p:nvPr>
        </p:nvGraphicFramePr>
        <p:xfrm>
          <a:off x="106685" y="2856714"/>
          <a:ext cx="5515428" cy="1341364"/>
        </p:xfrm>
        <a:graphic>
          <a:graphicData uri="http://schemas.openxmlformats.org/drawingml/2006/table">
            <a:tbl>
              <a:tblPr firstRow="1" bandRow="1">
                <a:tableStyleId>{5A111915-BE36-4E01-A7E5-04B1672EAD32}</a:tableStyleId>
              </a:tblPr>
              <a:tblGrid>
                <a:gridCol w="3468913"/>
                <a:gridCol w="737773"/>
                <a:gridCol w="670113"/>
                <a:gridCol w="638629"/>
              </a:tblGrid>
              <a:tr h="335341">
                <a:tc>
                  <a:txBody>
                    <a:bodyPr/>
                    <a:lstStyle/>
                    <a:p>
                      <a:endParaRPr lang="es-MX" sz="1600" dirty="0"/>
                    </a:p>
                  </a:txBody>
                  <a:tcPr>
                    <a:solidFill>
                      <a:schemeClr val="tx2">
                        <a:lumMod val="65000"/>
                      </a:schemeClr>
                    </a:solidFill>
                  </a:tcPr>
                </a:tc>
                <a:tc>
                  <a:txBody>
                    <a:bodyPr/>
                    <a:lstStyle/>
                    <a:p>
                      <a:pPr algn="ctr"/>
                      <a:r>
                        <a:rPr lang="es-MX" sz="1600" dirty="0" smtClean="0">
                          <a:solidFill>
                            <a:srgbClr val="000000"/>
                          </a:solidFill>
                        </a:rPr>
                        <a:t>-1</a:t>
                      </a:r>
                    </a:p>
                  </a:txBody>
                  <a:tcPr>
                    <a:solidFill>
                      <a:schemeClr val="tx2">
                        <a:lumMod val="65000"/>
                      </a:schemeClr>
                    </a:solidFill>
                  </a:tcPr>
                </a:tc>
                <a:tc>
                  <a:txBody>
                    <a:bodyPr/>
                    <a:lstStyle/>
                    <a:p>
                      <a:pPr algn="ctr"/>
                      <a:r>
                        <a:rPr lang="es-MX" sz="1600" dirty="0" smtClean="0">
                          <a:solidFill>
                            <a:srgbClr val="000000"/>
                          </a:solidFill>
                        </a:rPr>
                        <a:t>0</a:t>
                      </a:r>
                      <a:endParaRPr lang="es-MX" sz="1600" dirty="0">
                        <a:solidFill>
                          <a:srgbClr val="000000"/>
                        </a:solidFill>
                      </a:endParaRPr>
                    </a:p>
                  </a:txBody>
                  <a:tcPr>
                    <a:solidFill>
                      <a:schemeClr val="tx2">
                        <a:lumMod val="65000"/>
                      </a:schemeClr>
                    </a:solidFill>
                  </a:tcPr>
                </a:tc>
                <a:tc>
                  <a:txBody>
                    <a:bodyPr/>
                    <a:lstStyle/>
                    <a:p>
                      <a:pPr algn="ctr"/>
                      <a:r>
                        <a:rPr lang="es-MX" sz="1600" dirty="0" smtClean="0">
                          <a:solidFill>
                            <a:srgbClr val="000000"/>
                          </a:solidFill>
                        </a:rPr>
                        <a:t>1</a:t>
                      </a:r>
                      <a:endParaRPr lang="es-MX" sz="1600" dirty="0">
                        <a:solidFill>
                          <a:srgbClr val="000000"/>
                        </a:solidFill>
                      </a:endParaRPr>
                    </a:p>
                  </a:txBody>
                  <a:tcPr>
                    <a:solidFill>
                      <a:schemeClr val="tx2">
                        <a:lumMod val="65000"/>
                      </a:schemeClr>
                    </a:solidFill>
                  </a:tcPr>
                </a:tc>
              </a:tr>
              <a:tr h="335341">
                <a:tc>
                  <a:txBody>
                    <a:bodyPr/>
                    <a:lstStyle/>
                    <a:p>
                      <a:pPr algn="l"/>
                      <a:r>
                        <a:rPr lang="es-MX" sz="1600" dirty="0" err="1" smtClean="0">
                          <a:solidFill>
                            <a:srgbClr val="000000"/>
                          </a:solidFill>
                        </a:rPr>
                        <a:t>Moisture</a:t>
                      </a:r>
                      <a:r>
                        <a:rPr lang="es-MX" sz="1600" dirty="0" smtClean="0">
                          <a:solidFill>
                            <a:srgbClr val="000000"/>
                          </a:solidFill>
                        </a:rPr>
                        <a:t> </a:t>
                      </a:r>
                      <a:r>
                        <a:rPr lang="es-MX" sz="1600" dirty="0" err="1" smtClean="0">
                          <a:solidFill>
                            <a:srgbClr val="000000"/>
                          </a:solidFill>
                        </a:rPr>
                        <a:t>content</a:t>
                      </a:r>
                      <a:r>
                        <a:rPr lang="es-MX" sz="1600" dirty="0" smtClean="0">
                          <a:solidFill>
                            <a:srgbClr val="000000"/>
                          </a:solidFill>
                        </a:rPr>
                        <a:t> (%)</a:t>
                      </a:r>
                      <a:endParaRPr lang="es-MX" sz="1600" dirty="0">
                        <a:solidFill>
                          <a:srgbClr val="000000"/>
                        </a:solidFill>
                      </a:endParaRPr>
                    </a:p>
                  </a:txBody>
                  <a:tcPr/>
                </a:tc>
                <a:tc>
                  <a:txBody>
                    <a:bodyPr/>
                    <a:lstStyle/>
                    <a:p>
                      <a:pPr algn="ctr"/>
                      <a:r>
                        <a:rPr lang="es-MX" sz="1600" dirty="0" smtClean="0">
                          <a:solidFill>
                            <a:srgbClr val="000000"/>
                          </a:solidFill>
                        </a:rPr>
                        <a:t>20</a:t>
                      </a:r>
                      <a:endParaRPr lang="es-MX" sz="1600" dirty="0">
                        <a:solidFill>
                          <a:srgbClr val="000000"/>
                        </a:solidFill>
                      </a:endParaRPr>
                    </a:p>
                  </a:txBody>
                  <a:tcPr/>
                </a:tc>
                <a:tc>
                  <a:txBody>
                    <a:bodyPr/>
                    <a:lstStyle/>
                    <a:p>
                      <a:pPr algn="ctr"/>
                      <a:r>
                        <a:rPr lang="es-MX" sz="1600" dirty="0" smtClean="0">
                          <a:solidFill>
                            <a:srgbClr val="000000"/>
                          </a:solidFill>
                        </a:rPr>
                        <a:t>25</a:t>
                      </a:r>
                      <a:endParaRPr lang="es-MX" sz="1600" dirty="0">
                        <a:solidFill>
                          <a:srgbClr val="000000"/>
                        </a:solidFill>
                      </a:endParaRPr>
                    </a:p>
                  </a:txBody>
                  <a:tcPr/>
                </a:tc>
                <a:tc>
                  <a:txBody>
                    <a:bodyPr/>
                    <a:lstStyle/>
                    <a:p>
                      <a:pPr algn="ctr"/>
                      <a:r>
                        <a:rPr lang="es-MX" sz="1600" dirty="0" smtClean="0">
                          <a:solidFill>
                            <a:srgbClr val="000000"/>
                          </a:solidFill>
                        </a:rPr>
                        <a:t>30</a:t>
                      </a:r>
                      <a:endParaRPr lang="es-MX" sz="1600" dirty="0">
                        <a:solidFill>
                          <a:srgbClr val="000000"/>
                        </a:solidFill>
                      </a:endParaRPr>
                    </a:p>
                  </a:txBody>
                  <a:tcPr/>
                </a:tc>
              </a:tr>
              <a:tr h="335341">
                <a:tc>
                  <a:txBody>
                    <a:bodyPr/>
                    <a:lstStyle/>
                    <a:p>
                      <a:pPr algn="l"/>
                      <a:r>
                        <a:rPr lang="es-MX" sz="1600" dirty="0" err="1" smtClean="0">
                          <a:solidFill>
                            <a:srgbClr val="000000"/>
                          </a:solidFill>
                        </a:rPr>
                        <a:t>Concentration</a:t>
                      </a:r>
                      <a:r>
                        <a:rPr lang="es-MX" sz="1600" baseline="0" dirty="0" smtClean="0">
                          <a:solidFill>
                            <a:srgbClr val="000000"/>
                          </a:solidFill>
                        </a:rPr>
                        <a:t> of guar </a:t>
                      </a:r>
                      <a:r>
                        <a:rPr lang="es-MX" sz="1600" baseline="0" dirty="0" err="1" smtClean="0">
                          <a:solidFill>
                            <a:srgbClr val="000000"/>
                          </a:solidFill>
                        </a:rPr>
                        <a:t>gum</a:t>
                      </a:r>
                      <a:r>
                        <a:rPr lang="es-MX" sz="1600" baseline="0" dirty="0" smtClean="0">
                          <a:solidFill>
                            <a:srgbClr val="000000"/>
                          </a:solidFill>
                        </a:rPr>
                        <a:t> (%, w/w)</a:t>
                      </a:r>
                      <a:endParaRPr lang="es-MX" sz="1600" dirty="0">
                        <a:solidFill>
                          <a:srgbClr val="000000"/>
                        </a:solidFill>
                      </a:endParaRPr>
                    </a:p>
                  </a:txBody>
                  <a:tcPr/>
                </a:tc>
                <a:tc>
                  <a:txBody>
                    <a:bodyPr/>
                    <a:lstStyle/>
                    <a:p>
                      <a:pPr algn="ctr"/>
                      <a:r>
                        <a:rPr lang="es-MX" sz="1600" dirty="0" smtClean="0">
                          <a:solidFill>
                            <a:srgbClr val="000000"/>
                          </a:solidFill>
                        </a:rPr>
                        <a:t>0</a:t>
                      </a:r>
                      <a:endParaRPr lang="es-MX" sz="1600" dirty="0">
                        <a:solidFill>
                          <a:srgbClr val="000000"/>
                        </a:solidFill>
                      </a:endParaRPr>
                    </a:p>
                  </a:txBody>
                  <a:tcPr/>
                </a:tc>
                <a:tc>
                  <a:txBody>
                    <a:bodyPr/>
                    <a:lstStyle/>
                    <a:p>
                      <a:pPr algn="ctr"/>
                      <a:r>
                        <a:rPr lang="es-MX" sz="1600" dirty="0" smtClean="0">
                          <a:solidFill>
                            <a:srgbClr val="000000"/>
                          </a:solidFill>
                        </a:rPr>
                        <a:t>1.25</a:t>
                      </a:r>
                      <a:endParaRPr lang="es-MX" sz="1600" dirty="0">
                        <a:solidFill>
                          <a:srgbClr val="000000"/>
                        </a:solidFill>
                      </a:endParaRPr>
                    </a:p>
                  </a:txBody>
                  <a:tcPr/>
                </a:tc>
                <a:tc>
                  <a:txBody>
                    <a:bodyPr/>
                    <a:lstStyle/>
                    <a:p>
                      <a:pPr algn="ctr"/>
                      <a:r>
                        <a:rPr lang="es-MX" sz="1600" dirty="0" smtClean="0">
                          <a:solidFill>
                            <a:srgbClr val="000000"/>
                          </a:solidFill>
                        </a:rPr>
                        <a:t>2.5</a:t>
                      </a:r>
                      <a:endParaRPr lang="es-MX" sz="1600" dirty="0">
                        <a:solidFill>
                          <a:srgbClr val="000000"/>
                        </a:solidFill>
                      </a:endParaRPr>
                    </a:p>
                  </a:txBody>
                  <a:tcPr/>
                </a:tc>
              </a:tr>
              <a:tr h="335341">
                <a:tc>
                  <a:txBody>
                    <a:bodyPr/>
                    <a:lstStyle/>
                    <a:p>
                      <a:pPr algn="l"/>
                      <a:r>
                        <a:rPr lang="es-MX" sz="1600" dirty="0" err="1" smtClean="0">
                          <a:solidFill>
                            <a:srgbClr val="000000"/>
                          </a:solidFill>
                        </a:rPr>
                        <a:t>Temperature</a:t>
                      </a:r>
                      <a:r>
                        <a:rPr lang="es-MX" sz="1600" dirty="0" smtClean="0">
                          <a:solidFill>
                            <a:srgbClr val="000000"/>
                          </a:solidFill>
                        </a:rPr>
                        <a:t> of extrusión (</a:t>
                      </a:r>
                      <a:r>
                        <a:rPr lang="es-MX" sz="1600" dirty="0" err="1" smtClean="0">
                          <a:solidFill>
                            <a:srgbClr val="000000"/>
                          </a:solidFill>
                        </a:rPr>
                        <a:t>ºC</a:t>
                      </a:r>
                      <a:r>
                        <a:rPr lang="es-MX" sz="1600" dirty="0" smtClean="0">
                          <a:solidFill>
                            <a:srgbClr val="000000"/>
                          </a:solidFill>
                        </a:rPr>
                        <a:t>)</a:t>
                      </a:r>
                      <a:endParaRPr lang="es-MX" sz="1600" dirty="0">
                        <a:solidFill>
                          <a:srgbClr val="000000"/>
                        </a:solidFill>
                      </a:endParaRPr>
                    </a:p>
                  </a:txBody>
                  <a:tcPr/>
                </a:tc>
                <a:tc>
                  <a:txBody>
                    <a:bodyPr/>
                    <a:lstStyle/>
                    <a:p>
                      <a:pPr algn="ctr"/>
                      <a:r>
                        <a:rPr lang="es-MX" sz="1600" dirty="0" smtClean="0">
                          <a:solidFill>
                            <a:srgbClr val="000000"/>
                          </a:solidFill>
                        </a:rPr>
                        <a:t>110</a:t>
                      </a:r>
                      <a:endParaRPr lang="es-MX" sz="1600" dirty="0">
                        <a:solidFill>
                          <a:srgbClr val="000000"/>
                        </a:solidFill>
                      </a:endParaRPr>
                    </a:p>
                  </a:txBody>
                  <a:tcPr/>
                </a:tc>
                <a:tc>
                  <a:txBody>
                    <a:bodyPr/>
                    <a:lstStyle/>
                    <a:p>
                      <a:pPr algn="ctr"/>
                      <a:r>
                        <a:rPr lang="es-MX" sz="1600" dirty="0" smtClean="0">
                          <a:solidFill>
                            <a:srgbClr val="000000"/>
                          </a:solidFill>
                        </a:rPr>
                        <a:t>125</a:t>
                      </a:r>
                      <a:endParaRPr lang="es-MX" sz="1600" dirty="0">
                        <a:solidFill>
                          <a:srgbClr val="000000"/>
                        </a:solidFill>
                      </a:endParaRPr>
                    </a:p>
                  </a:txBody>
                  <a:tcPr/>
                </a:tc>
                <a:tc>
                  <a:txBody>
                    <a:bodyPr/>
                    <a:lstStyle/>
                    <a:p>
                      <a:pPr algn="ctr"/>
                      <a:r>
                        <a:rPr lang="es-MX" sz="1600" dirty="0" smtClean="0">
                          <a:solidFill>
                            <a:srgbClr val="000000"/>
                          </a:solidFill>
                        </a:rPr>
                        <a:t>140</a:t>
                      </a:r>
                      <a:endParaRPr lang="es-MX" sz="1600" dirty="0">
                        <a:solidFill>
                          <a:srgbClr val="000000"/>
                        </a:solidFill>
                      </a:endParaRPr>
                    </a:p>
                  </a:txBody>
                  <a:tcPr/>
                </a:tc>
              </a:tr>
            </a:tbl>
          </a:graphicData>
        </a:graphic>
      </p:graphicFrame>
    </p:spTree>
    <p:extLst>
      <p:ext uri="{BB962C8B-B14F-4D97-AF65-F5344CB8AC3E}">
        <p14:creationId xmlns:p14="http://schemas.microsoft.com/office/powerpoint/2010/main" val="4024324166"/>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err="1" smtClean="0"/>
              <a:t>Morphology</a:t>
            </a:r>
            <a:r>
              <a:rPr lang="es-MX" dirty="0" smtClean="0"/>
              <a:t> </a:t>
            </a:r>
            <a:r>
              <a:rPr lang="es-MX" dirty="0" err="1" smtClean="0"/>
              <a:t>studies</a:t>
            </a:r>
            <a:endParaRPr lang="es-MX" dirty="0"/>
          </a:p>
        </p:txBody>
      </p:sp>
      <p:sp>
        <p:nvSpPr>
          <p:cNvPr id="3" name="Marcador de contenido 2"/>
          <p:cNvSpPr>
            <a:spLocks noGrp="1"/>
          </p:cNvSpPr>
          <p:nvPr>
            <p:ph idx="1"/>
          </p:nvPr>
        </p:nvSpPr>
        <p:spPr/>
        <p:txBody>
          <a:bodyPr/>
          <a:lstStyle/>
          <a:p>
            <a:r>
              <a:rPr lang="es-MX" dirty="0" err="1" smtClean="0">
                <a:solidFill>
                  <a:srgbClr val="000000"/>
                </a:solidFill>
              </a:rPr>
              <a:t>Microstructure</a:t>
            </a:r>
            <a:r>
              <a:rPr lang="es-MX" dirty="0" smtClean="0">
                <a:solidFill>
                  <a:srgbClr val="000000"/>
                </a:solidFill>
              </a:rPr>
              <a:t> </a:t>
            </a:r>
            <a:r>
              <a:rPr lang="es-MX" dirty="0" err="1" smtClean="0">
                <a:solidFill>
                  <a:srgbClr val="000000"/>
                </a:solidFill>
              </a:rPr>
              <a:t>was</a:t>
            </a:r>
            <a:r>
              <a:rPr lang="es-MX" dirty="0" smtClean="0">
                <a:solidFill>
                  <a:srgbClr val="000000"/>
                </a:solidFill>
              </a:rPr>
              <a:t> </a:t>
            </a:r>
            <a:r>
              <a:rPr lang="es-MX" dirty="0" err="1" smtClean="0">
                <a:solidFill>
                  <a:srgbClr val="000000"/>
                </a:solidFill>
              </a:rPr>
              <a:t>evaluated</a:t>
            </a:r>
            <a:r>
              <a:rPr lang="es-MX" dirty="0" smtClean="0">
                <a:solidFill>
                  <a:srgbClr val="000000"/>
                </a:solidFill>
              </a:rPr>
              <a:t> </a:t>
            </a:r>
            <a:r>
              <a:rPr lang="es-MX" dirty="0" err="1" smtClean="0">
                <a:solidFill>
                  <a:srgbClr val="000000"/>
                </a:solidFill>
              </a:rPr>
              <a:t>using</a:t>
            </a:r>
            <a:r>
              <a:rPr lang="es-MX" dirty="0">
                <a:solidFill>
                  <a:srgbClr val="000000"/>
                </a:solidFill>
              </a:rPr>
              <a:t> a JEM-6390 LV </a:t>
            </a:r>
            <a:r>
              <a:rPr lang="es-MX" dirty="0" err="1" smtClean="0">
                <a:solidFill>
                  <a:srgbClr val="000000"/>
                </a:solidFill>
              </a:rPr>
              <a:t>scanning</a:t>
            </a:r>
            <a:r>
              <a:rPr lang="es-MX" dirty="0" smtClean="0">
                <a:solidFill>
                  <a:srgbClr val="000000"/>
                </a:solidFill>
              </a:rPr>
              <a:t> </a:t>
            </a:r>
            <a:r>
              <a:rPr lang="es-MX" dirty="0" err="1" smtClean="0">
                <a:solidFill>
                  <a:srgbClr val="000000"/>
                </a:solidFill>
              </a:rPr>
              <a:t>electron</a:t>
            </a:r>
            <a:r>
              <a:rPr lang="es-MX" dirty="0" smtClean="0">
                <a:solidFill>
                  <a:srgbClr val="000000"/>
                </a:solidFill>
              </a:rPr>
              <a:t> </a:t>
            </a:r>
            <a:r>
              <a:rPr lang="es-MX" dirty="0" err="1" smtClean="0">
                <a:solidFill>
                  <a:srgbClr val="000000"/>
                </a:solidFill>
              </a:rPr>
              <a:t>microscope</a:t>
            </a:r>
            <a:r>
              <a:rPr lang="es-MX" dirty="0" smtClean="0">
                <a:solidFill>
                  <a:srgbClr val="000000"/>
                </a:solidFill>
              </a:rPr>
              <a:t> (SEM)</a:t>
            </a:r>
            <a:endParaRPr lang="es-MX" dirty="0">
              <a:solidFill>
                <a:srgbClr val="000000"/>
              </a:solidFill>
            </a:endParaRPr>
          </a:p>
        </p:txBody>
      </p:sp>
      <p:pic>
        <p:nvPicPr>
          <p:cNvPr id="4" name="Picture 2" descr="100_954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21296" y="2933261"/>
            <a:ext cx="3528392" cy="2651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Marcador de número de diapositiva 4"/>
          <p:cNvSpPr>
            <a:spLocks noGrp="1"/>
          </p:cNvSpPr>
          <p:nvPr>
            <p:ph type="sldNum" sz="quarter" idx="12"/>
          </p:nvPr>
        </p:nvSpPr>
        <p:spPr/>
        <p:txBody>
          <a:bodyPr/>
          <a:lstStyle/>
          <a:p>
            <a:fld id="{923067C3-0887-407D-A375-DC2AF9503802}" type="slidenum">
              <a:rPr lang="es-MX" smtClean="0"/>
              <a:t>12</a:t>
            </a:fld>
            <a:endParaRPr lang="es-MX" dirty="0"/>
          </a:p>
        </p:txBody>
      </p:sp>
    </p:spTree>
    <p:extLst>
      <p:ext uri="{BB962C8B-B14F-4D97-AF65-F5344CB8AC3E}">
        <p14:creationId xmlns:p14="http://schemas.microsoft.com/office/powerpoint/2010/main" val="1032084362"/>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err="1" smtClean="0"/>
              <a:t>Physicochemical</a:t>
            </a:r>
            <a:r>
              <a:rPr lang="es-MX" dirty="0" smtClean="0"/>
              <a:t> </a:t>
            </a:r>
            <a:r>
              <a:rPr lang="es-MX" dirty="0" err="1" smtClean="0"/>
              <a:t>studies</a:t>
            </a:r>
            <a:endParaRPr lang="es-MX" dirty="0"/>
          </a:p>
        </p:txBody>
      </p:sp>
      <mc:AlternateContent xmlns:mc="http://schemas.openxmlformats.org/markup-compatibility/2006" xmlns:a14="http://schemas.microsoft.com/office/drawing/2010/main">
        <mc:Choice Requires="a14">
          <p:sp>
            <p:nvSpPr>
              <p:cNvPr id="3" name="Marcador de contenido 2"/>
              <p:cNvSpPr>
                <a:spLocks noGrp="1"/>
              </p:cNvSpPr>
              <p:nvPr>
                <p:ph idx="1"/>
              </p:nvPr>
            </p:nvSpPr>
            <p:spPr/>
            <p:txBody>
              <a:bodyPr/>
              <a:lstStyle/>
              <a:p>
                <a:pPr marL="0" indent="0">
                  <a:buNone/>
                </a:pPr>
                <a:r>
                  <a:rPr lang="en-US" dirty="0" smtClean="0">
                    <a:solidFill>
                      <a:srgbClr val="000000"/>
                    </a:solidFill>
                  </a:rPr>
                  <a:t>The expansion index of extruded products was analyzed by determining </a:t>
                </a:r>
                <a:r>
                  <a:rPr lang="en-US" dirty="0">
                    <a:solidFill>
                      <a:srgbClr val="000000"/>
                    </a:solidFill>
                  </a:rPr>
                  <a:t>the ratio between the average diameter </a:t>
                </a:r>
                <a:r>
                  <a:rPr lang="en-US" dirty="0" smtClean="0">
                    <a:solidFill>
                      <a:srgbClr val="000000"/>
                    </a:solidFill>
                  </a:rPr>
                  <a:t>of 10</a:t>
                </a:r>
                <a:r>
                  <a:rPr lang="en-US" dirty="0">
                    <a:solidFill>
                      <a:srgbClr val="000000"/>
                    </a:solidFill>
                  </a:rPr>
                  <a:t> </a:t>
                </a:r>
                <a:r>
                  <a:rPr lang="en-US" dirty="0" smtClean="0">
                    <a:solidFill>
                      <a:srgbClr val="000000"/>
                    </a:solidFill>
                  </a:rPr>
                  <a:t>extruded </a:t>
                </a:r>
                <a:r>
                  <a:rPr lang="en-US" dirty="0">
                    <a:solidFill>
                      <a:srgbClr val="000000"/>
                    </a:solidFill>
                  </a:rPr>
                  <a:t>samples and the diameter of the nozzle</a:t>
                </a:r>
                <a:br>
                  <a:rPr lang="en-US" dirty="0">
                    <a:solidFill>
                      <a:srgbClr val="000000"/>
                    </a:solidFill>
                  </a:rPr>
                </a:br>
                <a:endParaRPr lang="en-US" dirty="0" smtClean="0">
                  <a:solidFill>
                    <a:srgbClr val="000000"/>
                  </a:solidFill>
                </a:endParaRPr>
              </a:p>
              <a:p>
                <a:pPr marL="0" indent="0">
                  <a:buNone/>
                </a:pPr>
                <a:r>
                  <a:rPr lang="en-US" dirty="0" smtClean="0">
                    <a:solidFill>
                      <a:srgbClr val="000000"/>
                    </a:solidFill>
                  </a:rPr>
                  <a:t>					</a:t>
                </a:r>
                <a:endParaRPr lang="en-US" dirty="0">
                  <a:solidFill>
                    <a:srgbClr val="000000"/>
                  </a:solidFill>
                </a:endParaRPr>
              </a:p>
              <a:p>
                <a:pPr marL="0" indent="0">
                  <a:buNone/>
                </a:pPr>
                <a:r>
                  <a:rPr lang="en-US" dirty="0" smtClean="0">
                    <a:solidFill>
                      <a:srgbClr val="000000"/>
                    </a:solidFill>
                  </a:rPr>
                  <a:t>Where:</a:t>
                </a:r>
                <a:endParaRPr lang="en-US" sz="2400" dirty="0" smtClean="0">
                  <a:solidFill>
                    <a:srgbClr val="000000"/>
                  </a:solidFill>
                </a:endParaRPr>
              </a:p>
              <a:p>
                <a:pPr marL="0" indent="0">
                  <a:buNone/>
                </a:pPr>
                <a:r>
                  <a:rPr lang="es-MX" sz="2400" dirty="0" smtClean="0">
                    <a:solidFill>
                      <a:srgbClr val="000000"/>
                    </a:solidFill>
                  </a:rPr>
                  <a:t>					</a:t>
                </a:r>
                <a14:m>
                  <m:oMath xmlns:m="http://schemas.openxmlformats.org/officeDocument/2006/math">
                    <m:sSub>
                      <m:sSubPr>
                        <m:ctrlPr>
                          <a:rPr lang="es-MX" sz="2400" i="1" smtClean="0">
                            <a:solidFill>
                              <a:srgbClr val="000000"/>
                            </a:solidFill>
                            <a:latin typeface="Cambria Math"/>
                          </a:rPr>
                        </m:ctrlPr>
                      </m:sSubPr>
                      <m:e>
                        <m:r>
                          <m:rPr>
                            <m:sty m:val="p"/>
                          </m:rPr>
                          <a:rPr lang="es-MX" sz="2400" i="0">
                            <a:solidFill>
                              <a:srgbClr val="000000"/>
                            </a:solidFill>
                            <a:latin typeface="Cambria Math"/>
                          </a:rPr>
                          <m:t>D</m:t>
                        </m:r>
                      </m:e>
                      <m:sub>
                        <m:r>
                          <m:rPr>
                            <m:sty m:val="p"/>
                          </m:rPr>
                          <a:rPr lang="es-MX" sz="2400" i="0">
                            <a:solidFill>
                              <a:srgbClr val="000000"/>
                            </a:solidFill>
                            <a:latin typeface="Cambria Math"/>
                          </a:rPr>
                          <m:t>a</m:t>
                        </m:r>
                      </m:sub>
                    </m:sSub>
                    <m:r>
                      <a:rPr lang="es-MX" sz="2400" i="0">
                        <a:solidFill>
                          <a:srgbClr val="000000"/>
                        </a:solidFill>
                        <a:latin typeface="Cambria Math"/>
                      </a:rPr>
                      <m:t>=</m:t>
                    </m:r>
                    <m:r>
                      <m:rPr>
                        <m:sty m:val="p"/>
                      </m:rPr>
                      <a:rPr lang="es-MX" sz="2400" i="0">
                        <a:solidFill>
                          <a:srgbClr val="000000"/>
                        </a:solidFill>
                        <a:latin typeface="Cambria Math"/>
                      </a:rPr>
                      <m:t>Average</m:t>
                    </m:r>
                    <m:r>
                      <a:rPr lang="es-MX" sz="2400" i="0">
                        <a:solidFill>
                          <a:srgbClr val="000000"/>
                        </a:solidFill>
                        <a:latin typeface="Cambria Math"/>
                      </a:rPr>
                      <m:t> </m:t>
                    </m:r>
                    <m:r>
                      <m:rPr>
                        <m:sty m:val="p"/>
                      </m:rPr>
                      <a:rPr lang="es-MX" sz="2400" i="0">
                        <a:solidFill>
                          <a:srgbClr val="000000"/>
                        </a:solidFill>
                        <a:latin typeface="Cambria Math"/>
                      </a:rPr>
                      <m:t>diameter</m:t>
                    </m:r>
                  </m:oMath>
                </a14:m>
                <a:endParaRPr lang="es-MX" sz="2400" i="0" dirty="0" smtClean="0">
                  <a:solidFill>
                    <a:srgbClr val="000000"/>
                  </a:solidFill>
                </a:endParaRPr>
              </a:p>
              <a:p>
                <a:pPr marL="0" indent="0">
                  <a:buNone/>
                </a:pPr>
                <a:r>
                  <a:rPr lang="es-MX" sz="2400" dirty="0" smtClean="0">
                    <a:solidFill>
                      <a:srgbClr val="000000"/>
                    </a:solidFill>
                  </a:rPr>
                  <a:t>		</a:t>
                </a:r>
                <a:r>
                  <a:rPr lang="es-MX" sz="2400" dirty="0">
                    <a:solidFill>
                      <a:srgbClr val="000000"/>
                    </a:solidFill>
                  </a:rPr>
                  <a:t>	</a:t>
                </a:r>
                <a:r>
                  <a:rPr lang="es-MX" sz="2400" dirty="0" smtClean="0">
                    <a:solidFill>
                      <a:srgbClr val="000000"/>
                    </a:solidFill>
                  </a:rPr>
                  <a:t>		</a:t>
                </a:r>
                <a14:m>
                  <m:oMath xmlns:m="http://schemas.openxmlformats.org/officeDocument/2006/math">
                    <m:sSub>
                      <m:sSubPr>
                        <m:ctrlPr>
                          <a:rPr lang="es-MX" sz="2400" i="1">
                            <a:solidFill>
                              <a:srgbClr val="000000"/>
                            </a:solidFill>
                            <a:latin typeface="Cambria Math"/>
                          </a:rPr>
                        </m:ctrlPr>
                      </m:sSubPr>
                      <m:e>
                        <m:r>
                          <m:rPr>
                            <m:sty m:val="p"/>
                          </m:rPr>
                          <a:rPr lang="es-MX" sz="2400" i="0">
                            <a:solidFill>
                              <a:srgbClr val="000000"/>
                            </a:solidFill>
                            <a:latin typeface="Cambria Math"/>
                          </a:rPr>
                          <m:t>D</m:t>
                        </m:r>
                      </m:e>
                      <m:sub>
                        <m:r>
                          <m:rPr>
                            <m:sty m:val="p"/>
                          </m:rPr>
                          <a:rPr lang="es-MX" sz="2400" i="0">
                            <a:solidFill>
                              <a:srgbClr val="000000"/>
                            </a:solidFill>
                            <a:latin typeface="Cambria Math"/>
                          </a:rPr>
                          <m:t>n</m:t>
                        </m:r>
                      </m:sub>
                    </m:sSub>
                    <m:r>
                      <a:rPr lang="es-MX" sz="2400" i="0">
                        <a:solidFill>
                          <a:srgbClr val="000000"/>
                        </a:solidFill>
                        <a:latin typeface="Cambria Math"/>
                      </a:rPr>
                      <m:t>=</m:t>
                    </m:r>
                    <m:r>
                      <m:rPr>
                        <m:sty m:val="p"/>
                      </m:rPr>
                      <a:rPr lang="es-MX" sz="2400" i="0">
                        <a:solidFill>
                          <a:srgbClr val="000000"/>
                        </a:solidFill>
                        <a:latin typeface="Cambria Math"/>
                      </a:rPr>
                      <m:t>Nozzle</m:t>
                    </m:r>
                    <m:r>
                      <a:rPr lang="es-MX" sz="2400" i="0">
                        <a:solidFill>
                          <a:srgbClr val="000000"/>
                        </a:solidFill>
                        <a:latin typeface="Cambria Math"/>
                      </a:rPr>
                      <m:t> </m:t>
                    </m:r>
                    <m:r>
                      <m:rPr>
                        <m:sty m:val="p"/>
                      </m:rPr>
                      <a:rPr lang="es-MX" sz="2400" i="0">
                        <a:solidFill>
                          <a:srgbClr val="000000"/>
                        </a:solidFill>
                        <a:latin typeface="Cambria Math"/>
                      </a:rPr>
                      <m:t>diameter</m:t>
                    </m:r>
                  </m:oMath>
                </a14:m>
                <a:endParaRPr lang="es-MX" sz="2400" dirty="0">
                  <a:solidFill>
                    <a:srgbClr val="000000"/>
                  </a:solidFill>
                </a:endParaRPr>
              </a:p>
              <a:p>
                <a:pPr marL="0" indent="0">
                  <a:buNone/>
                </a:pPr>
                <a:endParaRPr lang="es-MX" sz="2800" dirty="0">
                  <a:solidFill>
                    <a:srgbClr val="000000"/>
                  </a:solidFill>
                </a:endParaRPr>
              </a:p>
            </p:txBody>
          </p:sp>
        </mc:Choice>
        <mc:Fallback xmlns="">
          <p:sp>
            <p:nvSpPr>
              <p:cNvPr id="3" name="Marcador de contenido 2"/>
              <p:cNvSpPr>
                <a:spLocks noGrp="1" noRot="1" noChangeAspect="1" noMove="1" noResize="1" noEditPoints="1" noAdjustHandles="1" noChangeArrowheads="1" noChangeShapeType="1" noTextEdit="1"/>
              </p:cNvSpPr>
              <p:nvPr>
                <p:ph idx="1"/>
              </p:nvPr>
            </p:nvSpPr>
            <p:spPr>
              <a:blipFill rotWithShape="0">
                <a:blip r:embed="rId3"/>
                <a:stretch>
                  <a:fillRect l="-1378" t="-1720" r="-496"/>
                </a:stretch>
              </a:blipFill>
            </p:spPr>
            <p:txBody>
              <a:bodyPr/>
              <a:lstStyle/>
              <a:p>
                <a:r>
                  <a:rPr lang="es-MX">
                    <a:noFill/>
                  </a:rPr>
                  <a:t> </a:t>
                </a:r>
              </a:p>
            </p:txBody>
          </p:sp>
        </mc:Fallback>
      </mc:AlternateContent>
      <p:sp>
        <p:nvSpPr>
          <p:cNvPr id="5" name="Marcador de número de diapositiva 4"/>
          <p:cNvSpPr>
            <a:spLocks noGrp="1"/>
          </p:cNvSpPr>
          <p:nvPr>
            <p:ph type="sldNum" sz="quarter" idx="12"/>
          </p:nvPr>
        </p:nvSpPr>
        <p:spPr/>
        <p:txBody>
          <a:bodyPr/>
          <a:lstStyle/>
          <a:p>
            <a:fld id="{923067C3-0887-407D-A375-DC2AF9503802}" type="slidenum">
              <a:rPr lang="es-MX" smtClean="0"/>
              <a:t>13</a:t>
            </a:fld>
            <a:endParaRPr lang="es-MX" dirty="0"/>
          </a:p>
        </p:txBody>
      </p:sp>
      <mc:AlternateContent xmlns:mc="http://schemas.openxmlformats.org/markup-compatibility/2006" xmlns:a14="http://schemas.microsoft.com/office/drawing/2010/main">
        <mc:Choice Requires="a14">
          <p:sp>
            <p:nvSpPr>
              <p:cNvPr id="7" name="Rectángulo 6"/>
              <p:cNvSpPr/>
              <p:nvPr/>
            </p:nvSpPr>
            <p:spPr>
              <a:xfrm>
                <a:off x="2786742" y="3071131"/>
                <a:ext cx="4164621" cy="84619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es-MX" sz="2400" i="0" smtClean="0">
                          <a:solidFill>
                            <a:srgbClr val="000000"/>
                          </a:solidFill>
                          <a:latin typeface="Cambria Math"/>
                        </a:rPr>
                        <m:t>Expansion</m:t>
                      </m:r>
                      <m:r>
                        <a:rPr lang="es-MX" sz="2400" i="0">
                          <a:solidFill>
                            <a:srgbClr val="000000"/>
                          </a:solidFill>
                          <a:latin typeface="Cambria Math"/>
                        </a:rPr>
                        <m:t> </m:t>
                      </m:r>
                      <m:r>
                        <m:rPr>
                          <m:sty m:val="p"/>
                        </m:rPr>
                        <a:rPr lang="es-MX" sz="2400" i="0">
                          <a:solidFill>
                            <a:srgbClr val="000000"/>
                          </a:solidFill>
                          <a:latin typeface="Cambria Math"/>
                        </a:rPr>
                        <m:t>index</m:t>
                      </m:r>
                      <m:r>
                        <a:rPr lang="es-MX" sz="2400" i="0">
                          <a:solidFill>
                            <a:srgbClr val="000000"/>
                          </a:solidFill>
                          <a:latin typeface="Cambria Math"/>
                        </a:rPr>
                        <m:t>=</m:t>
                      </m:r>
                      <m:f>
                        <m:fPr>
                          <m:ctrlPr>
                            <a:rPr lang="es-MX" sz="2400" i="1">
                              <a:solidFill>
                                <a:srgbClr val="000000"/>
                              </a:solidFill>
                              <a:latin typeface="Cambria Math"/>
                            </a:rPr>
                          </m:ctrlPr>
                        </m:fPr>
                        <m:num>
                          <m:sSub>
                            <m:sSubPr>
                              <m:ctrlPr>
                                <a:rPr lang="es-MX" sz="2400" i="1">
                                  <a:solidFill>
                                    <a:srgbClr val="000000"/>
                                  </a:solidFill>
                                  <a:latin typeface="Cambria Math"/>
                                </a:rPr>
                              </m:ctrlPr>
                            </m:sSubPr>
                            <m:e>
                              <m:r>
                                <m:rPr>
                                  <m:sty m:val="p"/>
                                </m:rPr>
                                <a:rPr lang="es-MX" sz="2400" i="0">
                                  <a:solidFill>
                                    <a:srgbClr val="000000"/>
                                  </a:solidFill>
                                  <a:latin typeface="Cambria Math"/>
                                </a:rPr>
                                <m:t>D</m:t>
                              </m:r>
                            </m:e>
                            <m:sub>
                              <m:r>
                                <m:rPr>
                                  <m:sty m:val="p"/>
                                </m:rPr>
                                <a:rPr lang="es-MX" sz="2400" i="0">
                                  <a:solidFill>
                                    <a:srgbClr val="000000"/>
                                  </a:solidFill>
                                  <a:latin typeface="Cambria Math"/>
                                </a:rPr>
                                <m:t>a</m:t>
                              </m:r>
                            </m:sub>
                          </m:sSub>
                        </m:num>
                        <m:den>
                          <m:sSub>
                            <m:sSubPr>
                              <m:ctrlPr>
                                <a:rPr lang="es-MX" sz="2400" i="1">
                                  <a:solidFill>
                                    <a:srgbClr val="000000"/>
                                  </a:solidFill>
                                  <a:latin typeface="Cambria Math"/>
                                </a:rPr>
                              </m:ctrlPr>
                            </m:sSubPr>
                            <m:e>
                              <m:r>
                                <m:rPr>
                                  <m:sty m:val="p"/>
                                </m:rPr>
                                <a:rPr lang="es-MX" sz="2400" i="0">
                                  <a:solidFill>
                                    <a:srgbClr val="000000"/>
                                  </a:solidFill>
                                  <a:latin typeface="Cambria Math"/>
                                </a:rPr>
                                <m:t>D</m:t>
                              </m:r>
                            </m:e>
                            <m:sub>
                              <m:r>
                                <m:rPr>
                                  <m:sty m:val="p"/>
                                </m:rPr>
                                <a:rPr lang="es-MX" sz="2400" i="0">
                                  <a:solidFill>
                                    <a:srgbClr val="000000"/>
                                  </a:solidFill>
                                  <a:latin typeface="Cambria Math"/>
                                </a:rPr>
                                <m:t>n</m:t>
                              </m:r>
                            </m:sub>
                          </m:sSub>
                        </m:den>
                      </m:f>
                    </m:oMath>
                  </m:oMathPara>
                </a14:m>
                <a:endParaRPr lang="es-MX" sz="2400" dirty="0">
                  <a:solidFill>
                    <a:srgbClr val="000000"/>
                  </a:solidFill>
                </a:endParaRPr>
              </a:p>
            </p:txBody>
          </p:sp>
        </mc:Choice>
        <mc:Fallback xmlns="">
          <p:sp>
            <p:nvSpPr>
              <p:cNvPr id="7" name="Rectángulo 6"/>
              <p:cNvSpPr>
                <a:spLocks noRot="1" noChangeAspect="1" noMove="1" noResize="1" noEditPoints="1" noAdjustHandles="1" noChangeArrowheads="1" noChangeShapeType="1" noTextEdit="1"/>
              </p:cNvSpPr>
              <p:nvPr/>
            </p:nvSpPr>
            <p:spPr>
              <a:xfrm>
                <a:off x="2786742" y="3071131"/>
                <a:ext cx="4164621" cy="846194"/>
              </a:xfrm>
              <a:prstGeom prst="rect">
                <a:avLst/>
              </a:prstGeom>
              <a:blipFill rotWithShape="0">
                <a:blip r:embed="rId4"/>
                <a:stretch>
                  <a:fillRect/>
                </a:stretch>
              </a:blipFill>
            </p:spPr>
            <p:txBody>
              <a:bodyPr/>
              <a:lstStyle/>
              <a:p>
                <a:r>
                  <a:rPr lang="es-MX">
                    <a:noFill/>
                  </a:rPr>
                  <a:t> </a:t>
                </a:r>
              </a:p>
            </p:txBody>
          </p:sp>
        </mc:Fallback>
      </mc:AlternateContent>
      <p:pic>
        <p:nvPicPr>
          <p:cNvPr id="8"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46884" y="3071131"/>
            <a:ext cx="2426231" cy="2045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3763281"/>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err="1"/>
              <a:t>Physicochemical</a:t>
            </a:r>
            <a:r>
              <a:rPr lang="es-MX" dirty="0"/>
              <a:t> </a:t>
            </a:r>
            <a:r>
              <a:rPr lang="es-MX" dirty="0" err="1"/>
              <a:t>studies</a:t>
            </a:r>
            <a:endParaRPr lang="es-MX" dirty="0"/>
          </a:p>
        </p:txBody>
      </p:sp>
      <p:sp>
        <p:nvSpPr>
          <p:cNvPr id="3" name="Marcador de contenido 2"/>
          <p:cNvSpPr>
            <a:spLocks noGrp="1"/>
          </p:cNvSpPr>
          <p:nvPr>
            <p:ph idx="1"/>
          </p:nvPr>
        </p:nvSpPr>
        <p:spPr/>
        <p:txBody>
          <a:bodyPr/>
          <a:lstStyle/>
          <a:p>
            <a:r>
              <a:rPr lang="en-US" dirty="0">
                <a:solidFill>
                  <a:srgbClr val="000000"/>
                </a:solidFill>
              </a:rPr>
              <a:t>Viscosity analysis was carried out in a Rapid </a:t>
            </a:r>
            <a:r>
              <a:rPr lang="en-US" dirty="0" err="1">
                <a:solidFill>
                  <a:srgbClr val="000000"/>
                </a:solidFill>
              </a:rPr>
              <a:t>Visco</a:t>
            </a:r>
            <a:r>
              <a:rPr lang="en-US" dirty="0">
                <a:solidFill>
                  <a:srgbClr val="000000"/>
                </a:solidFill>
              </a:rPr>
              <a:t> </a:t>
            </a:r>
            <a:r>
              <a:rPr lang="en-US" dirty="0" smtClean="0">
                <a:solidFill>
                  <a:srgbClr val="000000"/>
                </a:solidFill>
              </a:rPr>
              <a:t>Analyzer (</a:t>
            </a:r>
            <a:r>
              <a:rPr lang="en-US" dirty="0">
                <a:solidFill>
                  <a:srgbClr val="000000"/>
                </a:solidFill>
              </a:rPr>
              <a:t>RVA) RVA-4 D; Newport Scientific</a:t>
            </a:r>
            <a:r>
              <a:rPr lang="en-US" dirty="0"/>
              <a:t/>
            </a:r>
            <a:br>
              <a:rPr lang="en-US" dirty="0"/>
            </a:br>
            <a:endParaRPr lang="es-MX" dirty="0">
              <a:solidFill>
                <a:srgbClr val="000000"/>
              </a:solidFill>
            </a:endParaRPr>
          </a:p>
        </p:txBody>
      </p:sp>
      <p:sp>
        <p:nvSpPr>
          <p:cNvPr id="5" name="Marcador de número de diapositiva 4"/>
          <p:cNvSpPr>
            <a:spLocks noGrp="1"/>
          </p:cNvSpPr>
          <p:nvPr>
            <p:ph type="sldNum" sz="quarter" idx="12"/>
          </p:nvPr>
        </p:nvSpPr>
        <p:spPr/>
        <p:txBody>
          <a:bodyPr/>
          <a:lstStyle/>
          <a:p>
            <a:fld id="{923067C3-0887-407D-A375-DC2AF9503802}" type="slidenum">
              <a:rPr lang="es-MX" smtClean="0"/>
              <a:t>14</a:t>
            </a:fld>
            <a:endParaRPr lang="es-MX" dirty="0"/>
          </a:p>
        </p:txBody>
      </p:sp>
      <p:pic>
        <p:nvPicPr>
          <p:cNvPr id="6" name="1 Imagen" descr="DSCN61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7654" y="3055694"/>
            <a:ext cx="3682759" cy="2807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7875417"/>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err="1"/>
              <a:t>Physicochemical</a:t>
            </a:r>
            <a:r>
              <a:rPr lang="es-MX" dirty="0"/>
              <a:t> </a:t>
            </a:r>
            <a:r>
              <a:rPr lang="es-MX" dirty="0" err="1"/>
              <a:t>studies</a:t>
            </a:r>
            <a:endParaRPr lang="es-MX" dirty="0"/>
          </a:p>
        </p:txBody>
      </p:sp>
      <p:sp>
        <p:nvSpPr>
          <p:cNvPr id="3" name="Marcador de contenido 2"/>
          <p:cNvSpPr>
            <a:spLocks noGrp="1"/>
          </p:cNvSpPr>
          <p:nvPr>
            <p:ph idx="1"/>
          </p:nvPr>
        </p:nvSpPr>
        <p:spPr/>
        <p:txBody>
          <a:bodyPr/>
          <a:lstStyle/>
          <a:p>
            <a:r>
              <a:rPr lang="en-US" dirty="0" smtClean="0">
                <a:solidFill>
                  <a:srgbClr val="000000"/>
                </a:solidFill>
              </a:rPr>
              <a:t>The response surface was calculated using: maximum viscosity and final viscosity</a:t>
            </a:r>
            <a:endParaRPr lang="en-US" dirty="0">
              <a:solidFill>
                <a:srgbClr val="000000"/>
              </a:solidFill>
            </a:endParaRPr>
          </a:p>
        </p:txBody>
      </p:sp>
      <p:sp>
        <p:nvSpPr>
          <p:cNvPr id="5" name="Marcador de número de diapositiva 4"/>
          <p:cNvSpPr>
            <a:spLocks noGrp="1"/>
          </p:cNvSpPr>
          <p:nvPr>
            <p:ph type="sldNum" sz="quarter" idx="12"/>
          </p:nvPr>
        </p:nvSpPr>
        <p:spPr/>
        <p:txBody>
          <a:bodyPr/>
          <a:lstStyle/>
          <a:p>
            <a:fld id="{923067C3-0887-407D-A375-DC2AF9503802}" type="slidenum">
              <a:rPr lang="es-MX" smtClean="0"/>
              <a:t>15</a:t>
            </a:fld>
            <a:endParaRPr lang="es-MX" dirty="0"/>
          </a:p>
        </p:txBody>
      </p:sp>
      <p:pic>
        <p:nvPicPr>
          <p:cNvPr id="6" name="Imagen 5"/>
          <p:cNvPicPr>
            <a:picLocks noChangeAspect="1"/>
          </p:cNvPicPr>
          <p:nvPr/>
        </p:nvPicPr>
        <p:blipFill>
          <a:blip r:embed="rId3"/>
          <a:stretch>
            <a:fillRect/>
          </a:stretch>
        </p:blipFill>
        <p:spPr>
          <a:xfrm>
            <a:off x="3744686" y="2685144"/>
            <a:ext cx="5530264" cy="3748702"/>
          </a:xfrm>
          <a:prstGeom prst="rect">
            <a:avLst/>
          </a:prstGeom>
        </p:spPr>
      </p:pic>
      <p:cxnSp>
        <p:nvCxnSpPr>
          <p:cNvPr id="9" name="10 Conector recto de flecha"/>
          <p:cNvCxnSpPr/>
          <p:nvPr/>
        </p:nvCxnSpPr>
        <p:spPr>
          <a:xfrm>
            <a:off x="5689938" y="3000304"/>
            <a:ext cx="0" cy="178532"/>
          </a:xfrm>
          <a:prstGeom prst="straightConnector1">
            <a:avLst/>
          </a:prstGeom>
          <a:ln w="25400">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10 Conector recto de flecha"/>
          <p:cNvCxnSpPr/>
          <p:nvPr/>
        </p:nvCxnSpPr>
        <p:spPr>
          <a:xfrm>
            <a:off x="7758581" y="3168078"/>
            <a:ext cx="0" cy="216024"/>
          </a:xfrm>
          <a:prstGeom prst="straightConnector1">
            <a:avLst/>
          </a:prstGeom>
          <a:ln w="25400">
            <a:solidFill>
              <a:srgbClr val="0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979502"/>
      </p:ext>
    </p:extLst>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err="1"/>
              <a:t>Physicochemical</a:t>
            </a:r>
            <a:r>
              <a:rPr lang="es-MX" dirty="0"/>
              <a:t> </a:t>
            </a:r>
            <a:r>
              <a:rPr lang="es-MX" dirty="0" err="1"/>
              <a:t>studies</a:t>
            </a:r>
            <a:endParaRPr lang="es-MX" dirty="0"/>
          </a:p>
        </p:txBody>
      </p:sp>
      <p:sp>
        <p:nvSpPr>
          <p:cNvPr id="3" name="Marcador de contenido 2"/>
          <p:cNvSpPr>
            <a:spLocks noGrp="1"/>
          </p:cNvSpPr>
          <p:nvPr>
            <p:ph idx="1"/>
          </p:nvPr>
        </p:nvSpPr>
        <p:spPr/>
        <p:txBody>
          <a:bodyPr/>
          <a:lstStyle/>
          <a:p>
            <a:r>
              <a:rPr lang="en-US" dirty="0">
                <a:solidFill>
                  <a:srgbClr val="000000"/>
                </a:solidFill>
              </a:rPr>
              <a:t>X-ray </a:t>
            </a:r>
            <a:r>
              <a:rPr lang="en-US" dirty="0" err="1">
                <a:solidFill>
                  <a:srgbClr val="000000"/>
                </a:solidFill>
              </a:rPr>
              <a:t>diffractograms</a:t>
            </a:r>
            <a:r>
              <a:rPr lang="en-US" dirty="0">
                <a:solidFill>
                  <a:srgbClr val="000000"/>
                </a:solidFill>
              </a:rPr>
              <a:t> of the samples were obtained using a</a:t>
            </a:r>
            <a:br>
              <a:rPr lang="en-US" dirty="0">
                <a:solidFill>
                  <a:srgbClr val="000000"/>
                </a:solidFill>
              </a:rPr>
            </a:br>
            <a:r>
              <a:rPr lang="en-US" dirty="0" err="1">
                <a:solidFill>
                  <a:srgbClr val="000000"/>
                </a:solidFill>
              </a:rPr>
              <a:t>Bruker</a:t>
            </a:r>
            <a:r>
              <a:rPr lang="en-US" dirty="0">
                <a:solidFill>
                  <a:srgbClr val="000000"/>
                </a:solidFill>
              </a:rPr>
              <a:t> D8 Advance </a:t>
            </a:r>
            <a:r>
              <a:rPr lang="en-US" dirty="0" err="1" smtClean="0">
                <a:solidFill>
                  <a:srgbClr val="000000"/>
                </a:solidFill>
              </a:rPr>
              <a:t>diffractometer</a:t>
            </a:r>
            <a:r>
              <a:rPr lang="en-US" dirty="0">
                <a:solidFill>
                  <a:srgbClr val="000000"/>
                </a:solidFill>
              </a:rPr>
              <a:t/>
            </a:r>
            <a:br>
              <a:rPr lang="en-US" dirty="0">
                <a:solidFill>
                  <a:srgbClr val="000000"/>
                </a:solidFill>
              </a:rPr>
            </a:br>
            <a:endParaRPr lang="en-US" dirty="0">
              <a:solidFill>
                <a:srgbClr val="000000"/>
              </a:solidFill>
            </a:endParaRPr>
          </a:p>
        </p:txBody>
      </p:sp>
      <p:sp>
        <p:nvSpPr>
          <p:cNvPr id="5" name="Marcador de número de diapositiva 4"/>
          <p:cNvSpPr>
            <a:spLocks noGrp="1"/>
          </p:cNvSpPr>
          <p:nvPr>
            <p:ph type="sldNum" sz="quarter" idx="12"/>
          </p:nvPr>
        </p:nvSpPr>
        <p:spPr/>
        <p:txBody>
          <a:bodyPr/>
          <a:lstStyle/>
          <a:p>
            <a:fld id="{923067C3-0887-407D-A375-DC2AF9503802}" type="slidenum">
              <a:rPr lang="es-MX" smtClean="0"/>
              <a:t>16</a:t>
            </a:fld>
            <a:endParaRPr lang="es-MX" dirty="0"/>
          </a:p>
        </p:txBody>
      </p:sp>
      <p:pic>
        <p:nvPicPr>
          <p:cNvPr id="7" name="7 Imagen"/>
          <p:cNvPicPr/>
          <p:nvPr/>
        </p:nvPicPr>
        <p:blipFill>
          <a:blip r:embed="rId3">
            <a:extLst>
              <a:ext uri="{28A0092B-C50C-407E-A947-70E740481C1C}">
                <a14:useLocalDpi xmlns:a14="http://schemas.microsoft.com/office/drawing/2010/main" val="0"/>
              </a:ext>
            </a:extLst>
          </a:blip>
          <a:srcRect/>
          <a:stretch>
            <a:fillRect/>
          </a:stretch>
        </p:blipFill>
        <p:spPr bwMode="auto">
          <a:xfrm>
            <a:off x="5569880" y="2892266"/>
            <a:ext cx="2327910" cy="3434715"/>
          </a:xfrm>
          <a:prstGeom prst="rect">
            <a:avLst/>
          </a:prstGeom>
          <a:noFill/>
          <a:ln>
            <a:noFill/>
          </a:ln>
        </p:spPr>
      </p:pic>
    </p:spTree>
    <p:extLst>
      <p:ext uri="{BB962C8B-B14F-4D97-AF65-F5344CB8AC3E}">
        <p14:creationId xmlns:p14="http://schemas.microsoft.com/office/powerpoint/2010/main" val="2049442663"/>
      </p:ext>
    </p:extLst>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err="1"/>
              <a:t>Physicochemical</a:t>
            </a:r>
            <a:r>
              <a:rPr lang="es-MX" dirty="0"/>
              <a:t> </a:t>
            </a:r>
            <a:r>
              <a:rPr lang="es-MX" dirty="0" err="1"/>
              <a:t>studies</a:t>
            </a:r>
            <a:endParaRPr lang="es-MX" dirty="0"/>
          </a:p>
        </p:txBody>
      </p:sp>
      <p:sp>
        <p:nvSpPr>
          <p:cNvPr id="3" name="Marcador de contenido 2"/>
          <p:cNvSpPr>
            <a:spLocks noGrp="1"/>
          </p:cNvSpPr>
          <p:nvPr>
            <p:ph idx="1"/>
          </p:nvPr>
        </p:nvSpPr>
        <p:spPr/>
        <p:txBody>
          <a:bodyPr/>
          <a:lstStyle/>
          <a:p>
            <a:r>
              <a:rPr lang="en-US" dirty="0" smtClean="0">
                <a:solidFill>
                  <a:srgbClr val="000000"/>
                </a:solidFill>
              </a:rPr>
              <a:t>The </a:t>
            </a:r>
            <a:r>
              <a:rPr lang="en-US" dirty="0" err="1">
                <a:solidFill>
                  <a:srgbClr val="000000"/>
                </a:solidFill>
              </a:rPr>
              <a:t>crystallinity</a:t>
            </a:r>
            <a:r>
              <a:rPr lang="en-US" dirty="0">
                <a:solidFill>
                  <a:srgbClr val="000000"/>
                </a:solidFill>
              </a:rPr>
              <a:t> index was measured according to the methodology described by Zhang and </a:t>
            </a:r>
            <a:r>
              <a:rPr lang="en-US" dirty="0" err="1">
                <a:solidFill>
                  <a:srgbClr val="000000"/>
                </a:solidFill>
              </a:rPr>
              <a:t>Rempel</a:t>
            </a:r>
            <a:r>
              <a:rPr lang="en-US" dirty="0">
                <a:solidFill>
                  <a:srgbClr val="000000"/>
                </a:solidFill>
              </a:rPr>
              <a:t> (2012)</a:t>
            </a:r>
          </a:p>
        </p:txBody>
      </p:sp>
      <p:sp>
        <p:nvSpPr>
          <p:cNvPr id="5" name="Marcador de número de diapositiva 4"/>
          <p:cNvSpPr>
            <a:spLocks noGrp="1"/>
          </p:cNvSpPr>
          <p:nvPr>
            <p:ph type="sldNum" sz="quarter" idx="12"/>
          </p:nvPr>
        </p:nvSpPr>
        <p:spPr/>
        <p:txBody>
          <a:bodyPr/>
          <a:lstStyle/>
          <a:p>
            <a:fld id="{923067C3-0887-407D-A375-DC2AF9503802}" type="slidenum">
              <a:rPr lang="es-MX" smtClean="0"/>
              <a:t>17</a:t>
            </a:fld>
            <a:endParaRPr lang="es-MX" dirty="0"/>
          </a:p>
        </p:txBody>
      </p:sp>
      <p:pic>
        <p:nvPicPr>
          <p:cNvPr id="4" name="Imagen 3"/>
          <p:cNvPicPr>
            <a:picLocks noChangeAspect="1"/>
          </p:cNvPicPr>
          <p:nvPr/>
        </p:nvPicPr>
        <p:blipFill>
          <a:blip r:embed="rId3"/>
          <a:stretch>
            <a:fillRect/>
          </a:stretch>
        </p:blipFill>
        <p:spPr>
          <a:xfrm>
            <a:off x="3763509" y="2708729"/>
            <a:ext cx="6029325" cy="3733800"/>
          </a:xfrm>
          <a:prstGeom prst="rect">
            <a:avLst/>
          </a:prstGeom>
        </p:spPr>
      </p:pic>
    </p:spTree>
    <p:extLst>
      <p:ext uri="{BB962C8B-B14F-4D97-AF65-F5344CB8AC3E}">
        <p14:creationId xmlns:p14="http://schemas.microsoft.com/office/powerpoint/2010/main" val="1532528978"/>
      </p:ext>
    </p:extLst>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err="1"/>
              <a:t>Physicochemical</a:t>
            </a:r>
            <a:r>
              <a:rPr lang="es-MX" dirty="0"/>
              <a:t> </a:t>
            </a:r>
            <a:r>
              <a:rPr lang="es-MX" dirty="0" err="1"/>
              <a:t>studies</a:t>
            </a:r>
            <a:endParaRPr lang="es-MX" dirty="0"/>
          </a:p>
        </p:txBody>
      </p:sp>
      <p:sp>
        <p:nvSpPr>
          <p:cNvPr id="3" name="Marcador de contenido 2"/>
          <p:cNvSpPr>
            <a:spLocks noGrp="1"/>
          </p:cNvSpPr>
          <p:nvPr>
            <p:ph idx="1"/>
          </p:nvPr>
        </p:nvSpPr>
        <p:spPr/>
        <p:txBody>
          <a:bodyPr/>
          <a:lstStyle/>
          <a:p>
            <a:r>
              <a:rPr lang="en-US" dirty="0">
                <a:solidFill>
                  <a:srgbClr val="000000"/>
                </a:solidFill>
              </a:rPr>
              <a:t>The absorbance infrared spectrum was obtained using a </a:t>
            </a:r>
            <a:r>
              <a:rPr lang="en-US" dirty="0" smtClean="0">
                <a:solidFill>
                  <a:srgbClr val="000000"/>
                </a:solidFill>
              </a:rPr>
              <a:t>Fourier Transform </a:t>
            </a:r>
            <a:r>
              <a:rPr lang="en-US" dirty="0">
                <a:solidFill>
                  <a:srgbClr val="000000"/>
                </a:solidFill>
              </a:rPr>
              <a:t>Infrared Spectrophotometer IRAffinity-1</a:t>
            </a:r>
            <a:r>
              <a:rPr lang="en-US" dirty="0"/>
              <a:t/>
            </a:r>
            <a:br>
              <a:rPr lang="en-US" dirty="0"/>
            </a:br>
            <a:r>
              <a:rPr lang="en-US" dirty="0"/>
              <a:t/>
            </a:r>
            <a:br>
              <a:rPr lang="en-US" dirty="0"/>
            </a:br>
            <a:endParaRPr lang="en-US" dirty="0">
              <a:solidFill>
                <a:srgbClr val="000000"/>
              </a:solidFill>
            </a:endParaRPr>
          </a:p>
        </p:txBody>
      </p:sp>
      <p:sp>
        <p:nvSpPr>
          <p:cNvPr id="5" name="Marcador de número de diapositiva 4"/>
          <p:cNvSpPr>
            <a:spLocks noGrp="1"/>
          </p:cNvSpPr>
          <p:nvPr>
            <p:ph type="sldNum" sz="quarter" idx="12"/>
          </p:nvPr>
        </p:nvSpPr>
        <p:spPr/>
        <p:txBody>
          <a:bodyPr/>
          <a:lstStyle/>
          <a:p>
            <a:fld id="{923067C3-0887-407D-A375-DC2AF9503802}" type="slidenum">
              <a:rPr lang="es-MX" smtClean="0"/>
              <a:t>18</a:t>
            </a:fld>
            <a:endParaRPr lang="es-MX" dirty="0"/>
          </a:p>
        </p:txBody>
      </p:sp>
      <p:pic>
        <p:nvPicPr>
          <p:cNvPr id="7" name="7 Imagen"/>
          <p:cNvPicPr/>
          <p:nvPr/>
        </p:nvPicPr>
        <p:blipFill>
          <a:blip r:embed="rId3">
            <a:extLst>
              <a:ext uri="{28A0092B-C50C-407E-A947-70E740481C1C}">
                <a14:useLocalDpi xmlns:a14="http://schemas.microsoft.com/office/drawing/2010/main" val="0"/>
              </a:ext>
            </a:extLst>
          </a:blip>
          <a:srcRect/>
          <a:stretch>
            <a:fillRect/>
          </a:stretch>
        </p:blipFill>
        <p:spPr bwMode="auto">
          <a:xfrm>
            <a:off x="4359606" y="2932050"/>
            <a:ext cx="3884508" cy="2888178"/>
          </a:xfrm>
          <a:prstGeom prst="rect">
            <a:avLst/>
          </a:prstGeom>
          <a:noFill/>
          <a:ln>
            <a:noFill/>
          </a:ln>
        </p:spPr>
      </p:pic>
    </p:spTree>
    <p:extLst>
      <p:ext uri="{BB962C8B-B14F-4D97-AF65-F5344CB8AC3E}">
        <p14:creationId xmlns:p14="http://schemas.microsoft.com/office/powerpoint/2010/main" val="1670902664"/>
      </p:ext>
    </p:extLst>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err="1"/>
              <a:t>Physicochemical</a:t>
            </a:r>
            <a:r>
              <a:rPr lang="es-MX" dirty="0"/>
              <a:t> </a:t>
            </a:r>
            <a:r>
              <a:rPr lang="es-MX" dirty="0" err="1"/>
              <a:t>studies</a:t>
            </a:r>
            <a:endParaRPr lang="es-MX" dirty="0"/>
          </a:p>
        </p:txBody>
      </p:sp>
      <p:sp>
        <p:nvSpPr>
          <p:cNvPr id="3" name="Marcador de contenido 2"/>
          <p:cNvSpPr>
            <a:spLocks noGrp="1"/>
          </p:cNvSpPr>
          <p:nvPr>
            <p:ph idx="1"/>
          </p:nvPr>
        </p:nvSpPr>
        <p:spPr/>
        <p:txBody>
          <a:bodyPr/>
          <a:lstStyle/>
          <a:p>
            <a:r>
              <a:rPr lang="en-US" dirty="0" smtClean="0">
                <a:solidFill>
                  <a:srgbClr val="000000"/>
                </a:solidFill>
              </a:rPr>
              <a:t>The intensities of </a:t>
            </a:r>
            <a:r>
              <a:rPr lang="en-US" dirty="0" err="1" smtClean="0">
                <a:solidFill>
                  <a:srgbClr val="000000"/>
                </a:solidFill>
              </a:rPr>
              <a:t>deconvoluted</a:t>
            </a:r>
            <a:r>
              <a:rPr lang="en-US" dirty="0" smtClean="0">
                <a:solidFill>
                  <a:srgbClr val="000000"/>
                </a:solidFill>
              </a:rPr>
              <a:t> spectra were measured taking the height of the absorbance band peaks from the baseline</a:t>
            </a:r>
            <a:r>
              <a:rPr lang="en-US" dirty="0"/>
              <a:t/>
            </a:r>
            <a:br>
              <a:rPr lang="en-US" dirty="0"/>
            </a:br>
            <a:r>
              <a:rPr lang="en-US" dirty="0"/>
              <a:t/>
            </a:r>
            <a:br>
              <a:rPr lang="en-US" dirty="0"/>
            </a:br>
            <a:endParaRPr lang="en-US" dirty="0" smtClean="0"/>
          </a:p>
          <a:p>
            <a:endParaRPr lang="en-US" dirty="0">
              <a:solidFill>
                <a:srgbClr val="000000"/>
              </a:solidFill>
            </a:endParaRPr>
          </a:p>
        </p:txBody>
      </p:sp>
      <p:sp>
        <p:nvSpPr>
          <p:cNvPr id="5" name="Marcador de número de diapositiva 4"/>
          <p:cNvSpPr>
            <a:spLocks noGrp="1"/>
          </p:cNvSpPr>
          <p:nvPr>
            <p:ph type="sldNum" sz="quarter" idx="12"/>
          </p:nvPr>
        </p:nvSpPr>
        <p:spPr/>
        <p:txBody>
          <a:bodyPr/>
          <a:lstStyle/>
          <a:p>
            <a:fld id="{923067C3-0887-407D-A375-DC2AF9503802}" type="slidenum">
              <a:rPr lang="es-MX" smtClean="0"/>
              <a:t>19</a:t>
            </a:fld>
            <a:endParaRPr lang="es-MX" dirty="0"/>
          </a:p>
        </p:txBody>
      </p:sp>
      <mc:AlternateContent xmlns:mc="http://schemas.openxmlformats.org/markup-compatibility/2006" xmlns:a14="http://schemas.microsoft.com/office/drawing/2010/main">
        <mc:Choice Requires="a14">
          <p:sp>
            <p:nvSpPr>
              <p:cNvPr id="4" name="Rectángulo 3"/>
              <p:cNvSpPr/>
              <p:nvPr/>
            </p:nvSpPr>
            <p:spPr>
              <a:xfrm>
                <a:off x="1144173" y="3100032"/>
                <a:ext cx="3442545" cy="525144"/>
              </a:xfrm>
              <a:prstGeom prst="rect">
                <a:avLst/>
              </a:prstGeom>
            </p:spPr>
            <p:txBody>
              <a:bodyPr wrap="none">
                <a:spAutoFit/>
              </a:bodyPr>
              <a:lstStyle/>
              <a:p>
                <a:r>
                  <a:rPr lang="en-US" b="0" dirty="0" smtClean="0">
                    <a:solidFill>
                      <a:srgbClr val="000000"/>
                    </a:solidFill>
                  </a:rPr>
                  <a:t>Double helix organization</a:t>
                </a:r>
                <a14:m>
                  <m:oMath xmlns:m="http://schemas.openxmlformats.org/officeDocument/2006/math">
                    <m:r>
                      <a:rPr lang="en-US" b="0" i="0" smtClean="0">
                        <a:solidFill>
                          <a:srgbClr val="000000"/>
                        </a:solidFill>
                        <a:latin typeface="Cambria Math"/>
                      </a:rPr>
                      <m:t> </m:t>
                    </m:r>
                    <m:r>
                      <a:rPr lang="es-ES" i="0">
                        <a:solidFill>
                          <a:srgbClr val="000000"/>
                        </a:solidFill>
                        <a:latin typeface="Cambria Math"/>
                      </a:rPr>
                      <m:t>=</m:t>
                    </m:r>
                    <m:f>
                      <m:fPr>
                        <m:ctrlPr>
                          <a:rPr lang="es-ES" i="1">
                            <a:solidFill>
                              <a:srgbClr val="000000"/>
                            </a:solidFill>
                            <a:latin typeface="Cambria Math"/>
                          </a:rPr>
                        </m:ctrlPr>
                      </m:fPr>
                      <m:num>
                        <m:sSub>
                          <m:sSubPr>
                            <m:ctrlPr>
                              <a:rPr lang="es-ES" i="1">
                                <a:solidFill>
                                  <a:srgbClr val="000000"/>
                                </a:solidFill>
                                <a:latin typeface="Cambria Math"/>
                              </a:rPr>
                            </m:ctrlPr>
                          </m:sSubPr>
                          <m:e>
                            <m:r>
                              <m:rPr>
                                <m:sty m:val="p"/>
                              </m:rPr>
                              <a:rPr lang="es-ES" i="0">
                                <a:solidFill>
                                  <a:srgbClr val="000000"/>
                                </a:solidFill>
                                <a:latin typeface="Cambria Math"/>
                              </a:rPr>
                              <m:t>I</m:t>
                            </m:r>
                          </m:e>
                          <m:sub>
                            <m:r>
                              <a:rPr lang="es-ES" i="0">
                                <a:solidFill>
                                  <a:srgbClr val="000000"/>
                                </a:solidFill>
                                <a:latin typeface="Cambria Math"/>
                              </a:rPr>
                              <m:t>995</m:t>
                            </m:r>
                          </m:sub>
                        </m:sSub>
                      </m:num>
                      <m:den>
                        <m:sSub>
                          <m:sSubPr>
                            <m:ctrlPr>
                              <a:rPr lang="es-ES" i="1">
                                <a:solidFill>
                                  <a:srgbClr val="000000"/>
                                </a:solidFill>
                                <a:latin typeface="Cambria Math"/>
                              </a:rPr>
                            </m:ctrlPr>
                          </m:sSubPr>
                          <m:e>
                            <m:r>
                              <m:rPr>
                                <m:sty m:val="p"/>
                              </m:rPr>
                              <a:rPr lang="es-ES" i="0">
                                <a:solidFill>
                                  <a:srgbClr val="000000"/>
                                </a:solidFill>
                                <a:latin typeface="Cambria Math"/>
                              </a:rPr>
                              <m:t>I</m:t>
                            </m:r>
                          </m:e>
                          <m:sub>
                            <m:r>
                              <a:rPr lang="es-ES" i="0">
                                <a:solidFill>
                                  <a:srgbClr val="000000"/>
                                </a:solidFill>
                                <a:latin typeface="Cambria Math"/>
                              </a:rPr>
                              <m:t>1016</m:t>
                            </m:r>
                          </m:sub>
                        </m:sSub>
                      </m:den>
                    </m:f>
                  </m:oMath>
                </a14:m>
                <a:endParaRPr lang="es-MX" dirty="0">
                  <a:solidFill>
                    <a:srgbClr val="000000"/>
                  </a:solidFill>
                </a:endParaRPr>
              </a:p>
            </p:txBody>
          </p:sp>
        </mc:Choice>
        <mc:Fallback xmlns="">
          <p:sp>
            <p:nvSpPr>
              <p:cNvPr id="4" name="Rectángulo 3"/>
              <p:cNvSpPr>
                <a:spLocks noRot="1" noChangeAspect="1" noMove="1" noResize="1" noEditPoints="1" noAdjustHandles="1" noChangeArrowheads="1" noChangeShapeType="1" noTextEdit="1"/>
              </p:cNvSpPr>
              <p:nvPr/>
            </p:nvSpPr>
            <p:spPr>
              <a:xfrm>
                <a:off x="1144173" y="3100032"/>
                <a:ext cx="3442545" cy="525144"/>
              </a:xfrm>
              <a:prstGeom prst="rect">
                <a:avLst/>
              </a:prstGeom>
              <a:blipFill rotWithShape="0">
                <a:blip r:embed="rId3"/>
                <a:stretch>
                  <a:fillRect l="-1596"/>
                </a:stretch>
              </a:blipFill>
            </p:spPr>
            <p:txBody>
              <a:bodyPr/>
              <a:lstStyle/>
              <a:p>
                <a:r>
                  <a:rPr lang="es-MX">
                    <a:noFill/>
                  </a:rPr>
                  <a:t> </a:t>
                </a:r>
              </a:p>
            </p:txBody>
          </p:sp>
        </mc:Fallback>
      </mc:AlternateContent>
      <mc:AlternateContent xmlns:mc="http://schemas.openxmlformats.org/markup-compatibility/2006" xmlns:a14="http://schemas.microsoft.com/office/drawing/2010/main">
        <mc:Choice Requires="a14">
          <p:sp>
            <p:nvSpPr>
              <p:cNvPr id="6" name="Rectángulo 5"/>
              <p:cNvSpPr/>
              <p:nvPr/>
            </p:nvSpPr>
            <p:spPr>
              <a:xfrm>
                <a:off x="938988" y="4128413"/>
                <a:ext cx="3647730" cy="525144"/>
              </a:xfrm>
              <a:prstGeom prst="rect">
                <a:avLst/>
              </a:prstGeom>
            </p:spPr>
            <p:txBody>
              <a:bodyPr wrap="none">
                <a:spAutoFit/>
              </a:bodyPr>
              <a:lstStyle/>
              <a:p>
                <a:r>
                  <a:rPr lang="en-US" dirty="0" smtClean="0">
                    <a:solidFill>
                      <a:srgbClr val="000000"/>
                    </a:solidFill>
                    <a:ea typeface="Calibri"/>
                    <a:cs typeface="Times New Roman"/>
                  </a:rPr>
                  <a:t>Amount of ordered domains</a:t>
                </a:r>
                <a14:m>
                  <m:oMath xmlns:m="http://schemas.openxmlformats.org/officeDocument/2006/math">
                    <m:r>
                      <a:rPr lang="es-ES" i="0">
                        <a:solidFill>
                          <a:srgbClr val="000000"/>
                        </a:solidFill>
                        <a:latin typeface="Cambria Math"/>
                        <a:ea typeface="Calibri"/>
                        <a:cs typeface="Times New Roman"/>
                      </a:rPr>
                      <m:t>=</m:t>
                    </m:r>
                    <m:f>
                      <m:fPr>
                        <m:ctrlPr>
                          <a:rPr lang="es-ES" i="1">
                            <a:solidFill>
                              <a:srgbClr val="000000"/>
                            </a:solidFill>
                            <a:effectLst/>
                            <a:latin typeface="Cambria Math"/>
                          </a:rPr>
                        </m:ctrlPr>
                      </m:fPr>
                      <m:num>
                        <m:sSub>
                          <m:sSubPr>
                            <m:ctrlPr>
                              <a:rPr lang="es-ES" i="1">
                                <a:solidFill>
                                  <a:srgbClr val="000000"/>
                                </a:solidFill>
                                <a:effectLst/>
                                <a:latin typeface="Cambria Math"/>
                              </a:rPr>
                            </m:ctrlPr>
                          </m:sSubPr>
                          <m:e>
                            <m:r>
                              <m:rPr>
                                <m:sty m:val="p"/>
                              </m:rPr>
                              <a:rPr lang="es-ES" i="0">
                                <a:solidFill>
                                  <a:srgbClr val="000000"/>
                                </a:solidFill>
                                <a:effectLst/>
                                <a:latin typeface="Cambria Math"/>
                                <a:ea typeface="Calibri"/>
                                <a:cs typeface="Times New Roman"/>
                              </a:rPr>
                              <m:t>I</m:t>
                            </m:r>
                          </m:e>
                          <m:sub>
                            <m:r>
                              <a:rPr lang="es-ES" i="0">
                                <a:solidFill>
                                  <a:srgbClr val="000000"/>
                                </a:solidFill>
                                <a:effectLst/>
                                <a:latin typeface="Cambria Math"/>
                                <a:ea typeface="Calibri"/>
                                <a:cs typeface="Times New Roman"/>
                              </a:rPr>
                              <m:t>1044</m:t>
                            </m:r>
                          </m:sub>
                        </m:sSub>
                      </m:num>
                      <m:den>
                        <m:sSub>
                          <m:sSubPr>
                            <m:ctrlPr>
                              <a:rPr lang="es-ES" i="1">
                                <a:solidFill>
                                  <a:srgbClr val="000000"/>
                                </a:solidFill>
                                <a:effectLst/>
                                <a:latin typeface="Cambria Math"/>
                              </a:rPr>
                            </m:ctrlPr>
                          </m:sSubPr>
                          <m:e>
                            <m:r>
                              <m:rPr>
                                <m:sty m:val="p"/>
                              </m:rPr>
                              <a:rPr lang="es-ES" i="0">
                                <a:solidFill>
                                  <a:srgbClr val="000000"/>
                                </a:solidFill>
                                <a:effectLst/>
                                <a:latin typeface="Cambria Math"/>
                                <a:ea typeface="Calibri"/>
                                <a:cs typeface="Times New Roman"/>
                              </a:rPr>
                              <m:t>I</m:t>
                            </m:r>
                          </m:e>
                          <m:sub>
                            <m:r>
                              <a:rPr lang="es-ES" i="0">
                                <a:solidFill>
                                  <a:srgbClr val="000000"/>
                                </a:solidFill>
                                <a:effectLst/>
                                <a:latin typeface="Cambria Math"/>
                                <a:ea typeface="Calibri"/>
                                <a:cs typeface="Times New Roman"/>
                              </a:rPr>
                              <m:t>1016</m:t>
                            </m:r>
                          </m:sub>
                        </m:sSub>
                      </m:den>
                    </m:f>
                  </m:oMath>
                </a14:m>
                <a:endParaRPr lang="es-MX" dirty="0"/>
              </a:p>
            </p:txBody>
          </p:sp>
        </mc:Choice>
        <mc:Fallback xmlns="">
          <p:sp>
            <p:nvSpPr>
              <p:cNvPr id="6" name="Rectángulo 5"/>
              <p:cNvSpPr>
                <a:spLocks noRot="1" noChangeAspect="1" noMove="1" noResize="1" noEditPoints="1" noAdjustHandles="1" noChangeArrowheads="1" noChangeShapeType="1" noTextEdit="1"/>
              </p:cNvSpPr>
              <p:nvPr/>
            </p:nvSpPr>
            <p:spPr>
              <a:xfrm>
                <a:off x="938988" y="4128413"/>
                <a:ext cx="3647730" cy="525144"/>
              </a:xfrm>
              <a:prstGeom prst="rect">
                <a:avLst/>
              </a:prstGeom>
              <a:blipFill rotWithShape="0">
                <a:blip r:embed="rId4"/>
                <a:stretch>
                  <a:fillRect l="-1338" b="-1163"/>
                </a:stretch>
              </a:blipFill>
            </p:spPr>
            <p:txBody>
              <a:bodyPr/>
              <a:lstStyle/>
              <a:p>
                <a:r>
                  <a:rPr lang="es-MX">
                    <a:noFill/>
                  </a:rPr>
                  <a:t> </a:t>
                </a:r>
              </a:p>
            </p:txBody>
          </p:sp>
        </mc:Fallback>
      </mc:AlternateContent>
      <p:sp>
        <p:nvSpPr>
          <p:cNvPr id="10" name="Rectángulo 9"/>
          <p:cNvSpPr/>
          <p:nvPr/>
        </p:nvSpPr>
        <p:spPr>
          <a:xfrm>
            <a:off x="938988" y="5156794"/>
            <a:ext cx="4179349" cy="367216"/>
          </a:xfrm>
          <a:prstGeom prst="rect">
            <a:avLst/>
          </a:prstGeom>
        </p:spPr>
        <p:txBody>
          <a:bodyPr wrap="none">
            <a:spAutoFit/>
          </a:bodyPr>
          <a:lstStyle/>
          <a:p>
            <a:pPr>
              <a:lnSpc>
                <a:spcPct val="107000"/>
              </a:lnSpc>
              <a:spcAft>
                <a:spcPts val="800"/>
              </a:spcAft>
              <a:tabLst>
                <a:tab pos="1167130" algn="l"/>
              </a:tabLst>
            </a:pPr>
            <a:r>
              <a:rPr lang="en-US" dirty="0" smtClean="0">
                <a:solidFill>
                  <a:srgbClr val="000000"/>
                </a:solidFill>
                <a:effectLst/>
                <a:ea typeface="Calibri" panose="020F0502020204030204" pitchFamily="34" charset="0"/>
                <a:cs typeface="Times New Roman" panose="02020603050405020304" pitchFamily="18" charset="0"/>
              </a:rPr>
              <a:t>I</a:t>
            </a:r>
            <a:r>
              <a:rPr lang="en-US" baseline="-25000" dirty="0" smtClean="0">
                <a:solidFill>
                  <a:srgbClr val="000000"/>
                </a:solidFill>
                <a:effectLst/>
                <a:ea typeface="Calibri" panose="020F0502020204030204" pitchFamily="34" charset="0"/>
                <a:cs typeface="Times New Roman" panose="02020603050405020304" pitchFamily="18" charset="0"/>
              </a:rPr>
              <a:t>n </a:t>
            </a:r>
            <a:r>
              <a:rPr lang="en-US" dirty="0" smtClean="0">
                <a:solidFill>
                  <a:srgbClr val="000000"/>
                </a:solidFill>
                <a:effectLst/>
                <a:ea typeface="Calibri" panose="020F0502020204030204" pitchFamily="34" charset="0"/>
                <a:cs typeface="Times New Roman" panose="02020603050405020304" pitchFamily="18" charset="0"/>
              </a:rPr>
              <a:t>= Intensity on the absorbance band n</a:t>
            </a:r>
            <a:endParaRPr lang="es-MX" dirty="0">
              <a:solidFill>
                <a:srgbClr val="000000"/>
              </a:solidFill>
              <a:effectLst/>
              <a:ea typeface="Calibri" panose="020F0502020204030204" pitchFamily="34" charset="0"/>
              <a:cs typeface="Times New Roman" panose="02020603050405020304" pitchFamily="18" charset="0"/>
            </a:endParaRPr>
          </a:p>
        </p:txBody>
      </p:sp>
      <p:pic>
        <p:nvPicPr>
          <p:cNvPr id="11" name="Imagen 10"/>
          <p:cNvPicPr>
            <a:picLocks noChangeAspect="1"/>
          </p:cNvPicPr>
          <p:nvPr/>
        </p:nvPicPr>
        <p:blipFill>
          <a:blip r:embed="rId5"/>
          <a:stretch>
            <a:fillRect/>
          </a:stretch>
        </p:blipFill>
        <p:spPr>
          <a:xfrm>
            <a:off x="5652909" y="2641600"/>
            <a:ext cx="4711399" cy="3698967"/>
          </a:xfrm>
          <a:prstGeom prst="rect">
            <a:avLst/>
          </a:prstGeom>
        </p:spPr>
      </p:pic>
    </p:spTree>
    <p:extLst>
      <p:ext uri="{BB962C8B-B14F-4D97-AF65-F5344CB8AC3E}">
        <p14:creationId xmlns:p14="http://schemas.microsoft.com/office/powerpoint/2010/main" val="1057344840"/>
      </p:ext>
    </p:extLst>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smtClean="0"/>
              <a:t>In vitro digestion studies</a:t>
            </a:r>
            <a:endParaRPr lang="en-US" dirty="0"/>
          </a:p>
        </p:txBody>
      </p:sp>
      <p:sp>
        <p:nvSpPr>
          <p:cNvPr id="3" name="Marcador de contenido 2"/>
          <p:cNvSpPr>
            <a:spLocks noGrp="1"/>
          </p:cNvSpPr>
          <p:nvPr>
            <p:ph idx="1"/>
          </p:nvPr>
        </p:nvSpPr>
        <p:spPr/>
        <p:txBody>
          <a:bodyPr/>
          <a:lstStyle/>
          <a:p>
            <a:r>
              <a:rPr lang="en-US" dirty="0" smtClean="0">
                <a:solidFill>
                  <a:srgbClr val="000000"/>
                </a:solidFill>
              </a:rPr>
              <a:t>In vitro digestion method was done using a 250 ml stirred reactor according to the Lo </a:t>
            </a:r>
            <a:r>
              <a:rPr lang="en-US" dirty="0" err="1" smtClean="0">
                <a:solidFill>
                  <a:srgbClr val="000000"/>
                </a:solidFill>
              </a:rPr>
              <a:t>Curto</a:t>
            </a:r>
            <a:r>
              <a:rPr lang="en-US" dirty="0" smtClean="0">
                <a:solidFill>
                  <a:srgbClr val="000000"/>
                </a:solidFill>
              </a:rPr>
              <a:t> et al. (2011) methodology</a:t>
            </a:r>
            <a:r>
              <a:rPr lang="en-US" dirty="0"/>
              <a:t/>
            </a:r>
            <a:br>
              <a:rPr lang="en-US" dirty="0"/>
            </a:br>
            <a:endParaRPr lang="en-US" dirty="0">
              <a:solidFill>
                <a:srgbClr val="000000"/>
              </a:solidFill>
            </a:endParaRPr>
          </a:p>
        </p:txBody>
      </p:sp>
      <p:sp>
        <p:nvSpPr>
          <p:cNvPr id="5" name="Marcador de número de diapositiva 4"/>
          <p:cNvSpPr>
            <a:spLocks noGrp="1"/>
          </p:cNvSpPr>
          <p:nvPr>
            <p:ph type="sldNum" sz="quarter" idx="12"/>
          </p:nvPr>
        </p:nvSpPr>
        <p:spPr/>
        <p:txBody>
          <a:bodyPr/>
          <a:lstStyle/>
          <a:p>
            <a:fld id="{923067C3-0887-407D-A375-DC2AF9503802}" type="slidenum">
              <a:rPr lang="es-MX" smtClean="0"/>
              <a:t>20</a:t>
            </a:fld>
            <a:endParaRPr lang="es-MX" dirty="0"/>
          </a:p>
        </p:txBody>
      </p:sp>
      <p:graphicFrame>
        <p:nvGraphicFramePr>
          <p:cNvPr id="6" name="Tabla 5"/>
          <p:cNvGraphicFramePr>
            <a:graphicFrameLocks noGrp="1"/>
          </p:cNvGraphicFramePr>
          <p:nvPr>
            <p:extLst>
              <p:ext uri="{D42A27DB-BD31-4B8C-83A1-F6EECF244321}">
                <p14:modId xmlns:p14="http://schemas.microsoft.com/office/powerpoint/2010/main" val="550026928"/>
              </p:ext>
            </p:extLst>
          </p:nvPr>
        </p:nvGraphicFramePr>
        <p:xfrm>
          <a:off x="4020457" y="3303209"/>
          <a:ext cx="5065485" cy="1854200"/>
        </p:xfrm>
        <a:graphic>
          <a:graphicData uri="http://schemas.openxmlformats.org/drawingml/2006/table">
            <a:tbl>
              <a:tblPr firstRow="1" bandRow="1">
                <a:tableStyleId>{5A111915-BE36-4E01-A7E5-04B1672EAD32}</a:tableStyleId>
              </a:tblPr>
              <a:tblGrid>
                <a:gridCol w="2510971"/>
                <a:gridCol w="2554514"/>
              </a:tblGrid>
              <a:tr h="370840">
                <a:tc>
                  <a:txBody>
                    <a:bodyPr/>
                    <a:lstStyle/>
                    <a:p>
                      <a:pPr lvl="0" algn="just"/>
                      <a:r>
                        <a:rPr lang="es-MX" dirty="0" err="1" smtClean="0">
                          <a:solidFill>
                            <a:srgbClr val="000000"/>
                          </a:solidFill>
                        </a:rPr>
                        <a:t>Conditions</a:t>
                      </a:r>
                      <a:endParaRPr lang="es-MX" dirty="0">
                        <a:solidFill>
                          <a:srgbClr val="000000"/>
                        </a:solidFill>
                      </a:endParaRPr>
                    </a:p>
                  </a:txBody>
                  <a:tcPr>
                    <a:solidFill>
                      <a:schemeClr val="tx2">
                        <a:lumMod val="65000"/>
                      </a:schemeClr>
                    </a:solidFill>
                  </a:tcPr>
                </a:tc>
                <a:tc>
                  <a:txBody>
                    <a:bodyPr/>
                    <a:lstStyle/>
                    <a:p>
                      <a:pPr lvl="0" algn="just"/>
                      <a:r>
                        <a:rPr lang="es-MX" dirty="0" err="1" smtClean="0">
                          <a:solidFill>
                            <a:srgbClr val="000000"/>
                          </a:solidFill>
                        </a:rPr>
                        <a:t>Values</a:t>
                      </a:r>
                      <a:endParaRPr lang="es-MX" dirty="0">
                        <a:solidFill>
                          <a:srgbClr val="000000"/>
                        </a:solidFill>
                      </a:endParaRPr>
                    </a:p>
                  </a:txBody>
                  <a:tcPr>
                    <a:solidFill>
                      <a:schemeClr val="tx2">
                        <a:lumMod val="65000"/>
                      </a:schemeClr>
                    </a:solidFill>
                  </a:tcPr>
                </a:tc>
              </a:tr>
              <a:tr h="370840">
                <a:tc>
                  <a:txBody>
                    <a:bodyPr/>
                    <a:lstStyle/>
                    <a:p>
                      <a:pPr lvl="0" algn="just" fontAlgn="b"/>
                      <a:r>
                        <a:rPr lang="es-MX" sz="1600" u="none" strike="noStrike" dirty="0" err="1">
                          <a:solidFill>
                            <a:srgbClr val="000000"/>
                          </a:solidFill>
                          <a:effectLst/>
                        </a:rPr>
                        <a:t>Temperature</a:t>
                      </a:r>
                      <a:endParaRPr lang="es-MX" sz="1600" b="0" i="0" u="none" strike="noStrike" dirty="0">
                        <a:solidFill>
                          <a:srgbClr val="000000"/>
                        </a:solidFill>
                        <a:effectLst/>
                        <a:latin typeface="+mn-lt"/>
                      </a:endParaRPr>
                    </a:p>
                  </a:txBody>
                  <a:tcPr marL="9525" marR="9525" marT="9525" marB="0" anchor="b"/>
                </a:tc>
                <a:tc>
                  <a:txBody>
                    <a:bodyPr/>
                    <a:lstStyle/>
                    <a:p>
                      <a:pPr lvl="0" algn="just" fontAlgn="b"/>
                      <a:r>
                        <a:rPr lang="es-MX" sz="1600" u="none" strike="noStrike" dirty="0">
                          <a:solidFill>
                            <a:srgbClr val="000000"/>
                          </a:solidFill>
                          <a:effectLst/>
                        </a:rPr>
                        <a:t>37 </a:t>
                      </a:r>
                      <a:r>
                        <a:rPr lang="es-MX" sz="1600" u="none" strike="noStrike" dirty="0" err="1">
                          <a:solidFill>
                            <a:srgbClr val="000000"/>
                          </a:solidFill>
                          <a:effectLst/>
                        </a:rPr>
                        <a:t>ºC</a:t>
                      </a:r>
                      <a:endParaRPr lang="es-MX" sz="1600" b="0" i="0" u="none" strike="noStrike" dirty="0">
                        <a:solidFill>
                          <a:srgbClr val="000000"/>
                        </a:solidFill>
                        <a:effectLst/>
                        <a:latin typeface="+mn-lt"/>
                      </a:endParaRPr>
                    </a:p>
                  </a:txBody>
                  <a:tcPr marL="9525" marR="9525" marT="9525" marB="0" anchor="b"/>
                </a:tc>
              </a:tr>
              <a:tr h="370840">
                <a:tc>
                  <a:txBody>
                    <a:bodyPr/>
                    <a:lstStyle/>
                    <a:p>
                      <a:pPr lvl="0" algn="just" fontAlgn="b"/>
                      <a:r>
                        <a:rPr lang="es-MX" sz="1600" u="none" strike="noStrike" dirty="0">
                          <a:solidFill>
                            <a:srgbClr val="000000"/>
                          </a:solidFill>
                          <a:effectLst/>
                        </a:rPr>
                        <a:t>pH</a:t>
                      </a:r>
                      <a:endParaRPr lang="es-MX" sz="1600" b="0" i="0" u="none" strike="noStrike" dirty="0">
                        <a:solidFill>
                          <a:srgbClr val="000000"/>
                        </a:solidFill>
                        <a:effectLst/>
                        <a:latin typeface="+mn-lt"/>
                      </a:endParaRPr>
                    </a:p>
                  </a:txBody>
                  <a:tcPr marL="9525" marR="9525" marT="9525" marB="0" anchor="b"/>
                </a:tc>
                <a:tc>
                  <a:txBody>
                    <a:bodyPr/>
                    <a:lstStyle/>
                    <a:p>
                      <a:pPr lvl="0" algn="just" fontAlgn="b"/>
                      <a:r>
                        <a:rPr lang="es-MX" sz="1600" u="none" strike="noStrike" dirty="0">
                          <a:solidFill>
                            <a:srgbClr val="000000"/>
                          </a:solidFill>
                          <a:effectLst/>
                        </a:rPr>
                        <a:t>6.5 ± 0.05</a:t>
                      </a:r>
                      <a:endParaRPr lang="es-MX" sz="1600" b="0" i="0" u="none" strike="noStrike" dirty="0">
                        <a:solidFill>
                          <a:srgbClr val="000000"/>
                        </a:solidFill>
                        <a:effectLst/>
                        <a:latin typeface="+mn-lt"/>
                      </a:endParaRPr>
                    </a:p>
                  </a:txBody>
                  <a:tcPr marL="9525" marR="9525" marT="9525" marB="0" anchor="b"/>
                </a:tc>
              </a:tr>
              <a:tr h="370840">
                <a:tc>
                  <a:txBody>
                    <a:bodyPr/>
                    <a:lstStyle/>
                    <a:p>
                      <a:pPr lvl="0" algn="just" fontAlgn="b"/>
                      <a:r>
                        <a:rPr lang="el-GR" sz="1600" u="none" strike="noStrike" dirty="0">
                          <a:solidFill>
                            <a:srgbClr val="000000"/>
                          </a:solidFill>
                          <a:effectLst/>
                        </a:rPr>
                        <a:t>α-</a:t>
                      </a:r>
                      <a:r>
                        <a:rPr lang="es-MX" sz="1600" u="none" strike="noStrike" dirty="0" err="1">
                          <a:solidFill>
                            <a:srgbClr val="000000"/>
                          </a:solidFill>
                          <a:effectLst/>
                        </a:rPr>
                        <a:t>amylase</a:t>
                      </a:r>
                      <a:endParaRPr lang="es-MX" sz="1600" b="0" i="0" u="none" strike="noStrike" dirty="0">
                        <a:solidFill>
                          <a:srgbClr val="000000"/>
                        </a:solidFill>
                        <a:effectLst/>
                        <a:latin typeface="+mn-lt"/>
                      </a:endParaRPr>
                    </a:p>
                  </a:txBody>
                  <a:tcPr marL="9525" marR="9525" marT="9525" marB="0" anchor="b"/>
                </a:tc>
                <a:tc>
                  <a:txBody>
                    <a:bodyPr/>
                    <a:lstStyle/>
                    <a:p>
                      <a:pPr lvl="0" algn="just" fontAlgn="b"/>
                      <a:r>
                        <a:rPr lang="es-MX" sz="1600" u="none" strike="noStrike" dirty="0">
                          <a:solidFill>
                            <a:srgbClr val="000000"/>
                          </a:solidFill>
                          <a:effectLst/>
                        </a:rPr>
                        <a:t>17 U/ml</a:t>
                      </a:r>
                      <a:endParaRPr lang="es-MX" sz="1600" b="0" i="0" u="none" strike="noStrike" dirty="0">
                        <a:solidFill>
                          <a:srgbClr val="000000"/>
                        </a:solidFill>
                        <a:effectLst/>
                        <a:latin typeface="+mn-lt"/>
                      </a:endParaRPr>
                    </a:p>
                  </a:txBody>
                  <a:tcPr marL="9525" marR="9525" marT="9525" marB="0" anchor="b"/>
                </a:tc>
              </a:tr>
              <a:tr h="370840">
                <a:tc>
                  <a:txBody>
                    <a:bodyPr/>
                    <a:lstStyle/>
                    <a:p>
                      <a:pPr lvl="0" algn="just" fontAlgn="b"/>
                      <a:r>
                        <a:rPr lang="es-MX" sz="1600" u="none" strike="noStrike" dirty="0" err="1">
                          <a:solidFill>
                            <a:srgbClr val="000000"/>
                          </a:solidFill>
                          <a:effectLst/>
                        </a:rPr>
                        <a:t>Amyloglucosidase</a:t>
                      </a:r>
                      <a:endParaRPr lang="es-MX" sz="1600" b="0" i="0" u="none" strike="noStrike" dirty="0">
                        <a:solidFill>
                          <a:srgbClr val="000000"/>
                        </a:solidFill>
                        <a:effectLst/>
                        <a:latin typeface="+mn-lt"/>
                      </a:endParaRPr>
                    </a:p>
                  </a:txBody>
                  <a:tcPr marL="9525" marR="9525" marT="9525" marB="0" anchor="b"/>
                </a:tc>
                <a:tc>
                  <a:txBody>
                    <a:bodyPr/>
                    <a:lstStyle/>
                    <a:p>
                      <a:pPr lvl="0" algn="just" fontAlgn="b"/>
                      <a:r>
                        <a:rPr lang="es-MX" sz="1600" u="none" strike="noStrike" dirty="0">
                          <a:solidFill>
                            <a:srgbClr val="000000"/>
                          </a:solidFill>
                          <a:effectLst/>
                        </a:rPr>
                        <a:t>90 U</a:t>
                      </a:r>
                      <a:endParaRPr lang="es-MX" sz="1600" b="0" i="0" u="none" strike="noStrike" dirty="0">
                        <a:solidFill>
                          <a:srgbClr val="000000"/>
                        </a:solidFill>
                        <a:effectLst/>
                        <a:latin typeface="+mn-lt"/>
                      </a:endParaRPr>
                    </a:p>
                  </a:txBody>
                  <a:tcPr marL="9525" marR="9525" marT="9525" marB="0" anchor="b"/>
                </a:tc>
              </a:tr>
            </a:tbl>
          </a:graphicData>
        </a:graphic>
      </p:graphicFrame>
    </p:spTree>
    <p:extLst>
      <p:ext uri="{BB962C8B-B14F-4D97-AF65-F5344CB8AC3E}">
        <p14:creationId xmlns:p14="http://schemas.microsoft.com/office/powerpoint/2010/main" val="3345971010"/>
      </p:ext>
    </p:extLst>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smtClean="0"/>
              <a:t>Statistical analysis</a:t>
            </a:r>
            <a:endParaRPr lang="es-MX" dirty="0"/>
          </a:p>
        </p:txBody>
      </p:sp>
      <p:sp>
        <p:nvSpPr>
          <p:cNvPr id="3" name="Marcador de contenido 2"/>
          <p:cNvSpPr>
            <a:spLocks noGrp="1"/>
          </p:cNvSpPr>
          <p:nvPr>
            <p:ph idx="1"/>
          </p:nvPr>
        </p:nvSpPr>
        <p:spPr/>
        <p:txBody>
          <a:bodyPr/>
          <a:lstStyle/>
          <a:p>
            <a:pPr marL="0" indent="0">
              <a:buNone/>
            </a:pPr>
            <a:r>
              <a:rPr lang="en-US" dirty="0" smtClean="0">
                <a:solidFill>
                  <a:srgbClr val="000000"/>
                </a:solidFill>
              </a:rPr>
              <a:t>Statistical analysis</a:t>
            </a:r>
          </a:p>
          <a:p>
            <a:pPr marL="0" indent="0">
              <a:buNone/>
            </a:pPr>
            <a:r>
              <a:rPr lang="en-US" dirty="0" smtClean="0">
                <a:solidFill>
                  <a:srgbClr val="000000"/>
                </a:solidFill>
              </a:rPr>
              <a:t>A </a:t>
            </a:r>
            <a:r>
              <a:rPr lang="en-US" dirty="0">
                <a:solidFill>
                  <a:srgbClr val="000000"/>
                </a:solidFill>
              </a:rPr>
              <a:t>Box–</a:t>
            </a:r>
            <a:r>
              <a:rPr lang="en-US" dirty="0" err="1">
                <a:solidFill>
                  <a:srgbClr val="000000"/>
                </a:solidFill>
              </a:rPr>
              <a:t>Behnken</a:t>
            </a:r>
            <a:r>
              <a:rPr lang="en-US" dirty="0">
                <a:solidFill>
                  <a:srgbClr val="000000"/>
                </a:solidFill>
              </a:rPr>
              <a:t> statistic design </a:t>
            </a:r>
            <a:r>
              <a:rPr lang="en-US" dirty="0" smtClean="0">
                <a:solidFill>
                  <a:srgbClr val="000000"/>
                </a:solidFill>
              </a:rPr>
              <a:t>was employed</a:t>
            </a:r>
            <a:r>
              <a:rPr lang="en-US" dirty="0">
                <a:solidFill>
                  <a:srgbClr val="000000"/>
                </a:solidFill>
              </a:rPr>
              <a:t>: 15 experiments and three repetitions in </a:t>
            </a:r>
            <a:r>
              <a:rPr lang="en-US" dirty="0" smtClean="0">
                <a:solidFill>
                  <a:srgbClr val="000000"/>
                </a:solidFill>
              </a:rPr>
              <a:t>the central point.</a:t>
            </a:r>
          </a:p>
          <a:p>
            <a:pPr marL="0" indent="0">
              <a:buNone/>
            </a:pPr>
            <a:r>
              <a:rPr lang="en-US" dirty="0" smtClean="0">
                <a:solidFill>
                  <a:srgbClr val="000000"/>
                </a:solidFill>
              </a:rPr>
              <a:t>Significance </a:t>
            </a:r>
            <a:r>
              <a:rPr lang="en-US" dirty="0">
                <a:solidFill>
                  <a:srgbClr val="000000"/>
                </a:solidFill>
              </a:rPr>
              <a:t>of the model was evaluated using the </a:t>
            </a:r>
            <a:r>
              <a:rPr lang="en-US" dirty="0" smtClean="0">
                <a:solidFill>
                  <a:srgbClr val="000000"/>
                </a:solidFill>
              </a:rPr>
              <a:t>variation analysis </a:t>
            </a:r>
            <a:r>
              <a:rPr lang="en-US" dirty="0">
                <a:solidFill>
                  <a:srgbClr val="000000"/>
                </a:solidFill>
              </a:rPr>
              <a:t>(F test) and the determination </a:t>
            </a:r>
            <a:r>
              <a:rPr lang="en-US" dirty="0" smtClean="0">
                <a:solidFill>
                  <a:srgbClr val="000000"/>
                </a:solidFill>
              </a:rPr>
              <a:t>coefficient.</a:t>
            </a:r>
            <a:r>
              <a:rPr lang="en-US" dirty="0"/>
              <a:t/>
            </a:r>
            <a:br>
              <a:rPr lang="en-US" dirty="0"/>
            </a:br>
            <a:r>
              <a:rPr lang="en-US" dirty="0"/>
              <a:t/>
            </a:r>
            <a:br>
              <a:rPr lang="en-US" dirty="0"/>
            </a:br>
            <a:r>
              <a:rPr lang="en-US" dirty="0"/>
              <a:t/>
            </a:r>
            <a:br>
              <a:rPr lang="en-US" dirty="0"/>
            </a:br>
            <a:endParaRPr lang="en-US" dirty="0">
              <a:solidFill>
                <a:srgbClr val="000000"/>
              </a:solidFill>
            </a:endParaRPr>
          </a:p>
        </p:txBody>
      </p:sp>
      <p:sp>
        <p:nvSpPr>
          <p:cNvPr id="5" name="Marcador de número de diapositiva 4"/>
          <p:cNvSpPr>
            <a:spLocks noGrp="1"/>
          </p:cNvSpPr>
          <p:nvPr>
            <p:ph type="sldNum" sz="quarter" idx="12"/>
          </p:nvPr>
        </p:nvSpPr>
        <p:spPr/>
        <p:txBody>
          <a:bodyPr/>
          <a:lstStyle/>
          <a:p>
            <a:fld id="{923067C3-0887-407D-A375-DC2AF9503802}" type="slidenum">
              <a:rPr lang="es-MX" smtClean="0"/>
              <a:t>21</a:t>
            </a:fld>
            <a:endParaRPr lang="es-MX" dirty="0"/>
          </a:p>
        </p:txBody>
      </p:sp>
    </p:spTree>
    <p:extLst>
      <p:ext uri="{BB962C8B-B14F-4D97-AF65-F5344CB8AC3E}">
        <p14:creationId xmlns:p14="http://schemas.microsoft.com/office/powerpoint/2010/main" val="3973436712"/>
      </p:ext>
    </p:extLst>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dirty="0"/>
          </a:p>
        </p:txBody>
      </p:sp>
      <p:sp>
        <p:nvSpPr>
          <p:cNvPr id="3" name="Marcador de texto 2"/>
          <p:cNvSpPr>
            <a:spLocks noGrp="1"/>
          </p:cNvSpPr>
          <p:nvPr>
            <p:ph type="body" idx="1"/>
          </p:nvPr>
        </p:nvSpPr>
        <p:spPr/>
        <p:txBody>
          <a:bodyPr/>
          <a:lstStyle/>
          <a:p>
            <a:r>
              <a:rPr lang="es-MX" sz="4000" dirty="0" err="1" smtClean="0">
                <a:solidFill>
                  <a:srgbClr val="000000"/>
                </a:solidFill>
              </a:rPr>
              <a:t>Results</a:t>
            </a:r>
            <a:r>
              <a:rPr lang="es-MX" sz="4000" dirty="0" smtClean="0">
                <a:solidFill>
                  <a:srgbClr val="000000"/>
                </a:solidFill>
              </a:rPr>
              <a:t> and </a:t>
            </a:r>
            <a:r>
              <a:rPr lang="es-MX" sz="4000" dirty="0" err="1" smtClean="0">
                <a:solidFill>
                  <a:srgbClr val="000000"/>
                </a:solidFill>
              </a:rPr>
              <a:t>discussion</a:t>
            </a:r>
            <a:endParaRPr lang="es-MX" sz="4000" dirty="0">
              <a:solidFill>
                <a:srgbClr val="000000"/>
              </a:solidFill>
            </a:endParaRPr>
          </a:p>
        </p:txBody>
      </p:sp>
      <p:sp>
        <p:nvSpPr>
          <p:cNvPr id="4" name="Marcador de número de diapositiva 3"/>
          <p:cNvSpPr>
            <a:spLocks noGrp="1"/>
          </p:cNvSpPr>
          <p:nvPr>
            <p:ph type="sldNum" sz="quarter" idx="12"/>
          </p:nvPr>
        </p:nvSpPr>
        <p:spPr/>
        <p:txBody>
          <a:bodyPr/>
          <a:lstStyle/>
          <a:p>
            <a:fld id="{923067C3-0887-407D-A375-DC2AF9503802}" type="slidenum">
              <a:rPr lang="es-MX" smtClean="0"/>
              <a:t>22</a:t>
            </a:fld>
            <a:endParaRPr lang="es-MX"/>
          </a:p>
        </p:txBody>
      </p:sp>
    </p:spTree>
    <p:extLst>
      <p:ext uri="{BB962C8B-B14F-4D97-AF65-F5344CB8AC3E}">
        <p14:creationId xmlns:p14="http://schemas.microsoft.com/office/powerpoint/2010/main" val="1986529564"/>
      </p:ext>
    </p:extLst>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err="1"/>
              <a:t>Microstructure</a:t>
            </a:r>
            <a:r>
              <a:rPr lang="es-MX" dirty="0"/>
              <a:t> of </a:t>
            </a:r>
            <a:r>
              <a:rPr lang="es-MX" dirty="0" err="1"/>
              <a:t>different</a:t>
            </a:r>
            <a:r>
              <a:rPr lang="es-MX" dirty="0"/>
              <a:t> </a:t>
            </a:r>
            <a:r>
              <a:rPr lang="es-MX" dirty="0" err="1" smtClean="0"/>
              <a:t>extrudates</a:t>
            </a:r>
            <a:endParaRPr lang="es-MX" dirty="0"/>
          </a:p>
        </p:txBody>
      </p:sp>
      <p:sp>
        <p:nvSpPr>
          <p:cNvPr id="3" name="Marcador de contenido 2"/>
          <p:cNvSpPr>
            <a:spLocks noGrp="1"/>
          </p:cNvSpPr>
          <p:nvPr>
            <p:ph idx="1"/>
          </p:nvPr>
        </p:nvSpPr>
        <p:spPr/>
        <p:txBody>
          <a:bodyPr/>
          <a:lstStyle/>
          <a:p>
            <a:pPr marL="0" indent="0">
              <a:buNone/>
            </a:pPr>
            <a:r>
              <a:rPr lang="en-US" dirty="0"/>
              <a:t/>
            </a:r>
            <a:br>
              <a:rPr lang="en-US" dirty="0"/>
            </a:br>
            <a:r>
              <a:rPr lang="en-US" dirty="0"/>
              <a:t/>
            </a:r>
            <a:br>
              <a:rPr lang="en-US" dirty="0"/>
            </a:br>
            <a:r>
              <a:rPr lang="en-US" dirty="0"/>
              <a:t/>
            </a:r>
            <a:br>
              <a:rPr lang="en-US" dirty="0"/>
            </a:br>
            <a:endParaRPr lang="en-US" dirty="0">
              <a:solidFill>
                <a:srgbClr val="000000"/>
              </a:solidFill>
            </a:endParaRPr>
          </a:p>
        </p:txBody>
      </p:sp>
      <p:sp>
        <p:nvSpPr>
          <p:cNvPr id="5" name="Marcador de número de diapositiva 4"/>
          <p:cNvSpPr>
            <a:spLocks noGrp="1"/>
          </p:cNvSpPr>
          <p:nvPr>
            <p:ph type="sldNum" sz="quarter" idx="12"/>
          </p:nvPr>
        </p:nvSpPr>
        <p:spPr/>
        <p:txBody>
          <a:bodyPr/>
          <a:lstStyle/>
          <a:p>
            <a:fld id="{923067C3-0887-407D-A375-DC2AF9503802}" type="slidenum">
              <a:rPr lang="es-MX" smtClean="0"/>
              <a:t>23</a:t>
            </a:fld>
            <a:endParaRPr lang="es-MX" dirty="0"/>
          </a:p>
        </p:txBody>
      </p:sp>
      <p:grpSp>
        <p:nvGrpSpPr>
          <p:cNvPr id="6" name="319 Grupo"/>
          <p:cNvGrpSpPr/>
          <p:nvPr/>
        </p:nvGrpSpPr>
        <p:grpSpPr>
          <a:xfrm>
            <a:off x="1650387" y="1885911"/>
            <a:ext cx="6942069" cy="4572946"/>
            <a:chOff x="0" y="0"/>
            <a:chExt cx="5543250" cy="3647440"/>
          </a:xfrm>
        </p:grpSpPr>
        <p:grpSp>
          <p:nvGrpSpPr>
            <p:cNvPr id="7" name="64 Grupo"/>
            <p:cNvGrpSpPr/>
            <p:nvPr/>
          </p:nvGrpSpPr>
          <p:grpSpPr>
            <a:xfrm>
              <a:off x="0" y="0"/>
              <a:ext cx="5543250" cy="1152525"/>
              <a:chOff x="0" y="-1"/>
              <a:chExt cx="5677129" cy="1152618"/>
            </a:xfrm>
          </p:grpSpPr>
          <p:pic>
            <p:nvPicPr>
              <p:cNvPr id="18" name="33 Imagen" descr="C:\Users\Erich\Documents\Articulo\SEM ARTICULO\M-5 x 50-2.jpg"/>
              <p:cNvPicPr preferRelativeResize="0">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
                <a:ext cx="1419340" cy="1152618"/>
              </a:xfrm>
              <a:prstGeom prst="rect">
                <a:avLst/>
              </a:prstGeom>
              <a:noFill/>
              <a:ln>
                <a:noFill/>
              </a:ln>
            </p:spPr>
          </p:pic>
          <p:pic>
            <p:nvPicPr>
              <p:cNvPr id="19" name="34 Imagen" descr="C:\Users\Erich\Documents\Articulo\SEM ARTICULO\M-9 x 50.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19226" y="0"/>
                <a:ext cx="1419226" cy="1152525"/>
              </a:xfrm>
              <a:prstGeom prst="rect">
                <a:avLst/>
              </a:prstGeom>
              <a:noFill/>
              <a:ln>
                <a:noFill/>
              </a:ln>
            </p:spPr>
          </p:pic>
          <p:pic>
            <p:nvPicPr>
              <p:cNvPr id="20" name="35 Imagen" descr="C:\Users\Erich\Documents\Articulo\SEM ARTICULO\M-10 x 50.jpg"/>
              <p:cNvPicPr preferRelativeResize="0">
                <a:picLocks/>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38449" y="0"/>
                <a:ext cx="1419340" cy="1152000"/>
              </a:xfrm>
              <a:prstGeom prst="rect">
                <a:avLst/>
              </a:prstGeom>
              <a:noFill/>
              <a:ln>
                <a:noFill/>
              </a:ln>
            </p:spPr>
          </p:pic>
          <p:pic>
            <p:nvPicPr>
              <p:cNvPr id="21" name="36 Imagen" descr="C:\Users\Erich\Documents\Articulo\SEM ARTICULO\M-6r x 50.jpg"/>
              <p:cNvPicPr preferRelativeResize="0">
                <a:picLocks/>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57789" y="617"/>
                <a:ext cx="1419340" cy="1152000"/>
              </a:xfrm>
              <a:prstGeom prst="rect">
                <a:avLst/>
              </a:prstGeom>
              <a:noFill/>
              <a:ln>
                <a:noFill/>
              </a:ln>
            </p:spPr>
          </p:pic>
        </p:grpSp>
        <p:grpSp>
          <p:nvGrpSpPr>
            <p:cNvPr id="8" name="69 Grupo"/>
            <p:cNvGrpSpPr/>
            <p:nvPr/>
          </p:nvGrpSpPr>
          <p:grpSpPr>
            <a:xfrm>
              <a:off x="0" y="1238250"/>
              <a:ext cx="5542913" cy="1153160"/>
              <a:chOff x="0" y="-1"/>
              <a:chExt cx="5484242" cy="1153728"/>
            </a:xfrm>
          </p:grpSpPr>
          <p:pic>
            <p:nvPicPr>
              <p:cNvPr id="14" name="29 Imagen" descr="C:\Users\Erich\Documents\Articulo\SEM ARTICULO\M-1 x 50.jpg"/>
              <p:cNvPicPr>
                <a:picLocks/>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0"/>
                <a:ext cx="1379026" cy="1152525"/>
              </a:xfrm>
              <a:prstGeom prst="rect">
                <a:avLst/>
              </a:prstGeom>
              <a:noFill/>
              <a:ln>
                <a:noFill/>
              </a:ln>
            </p:spPr>
          </p:pic>
          <p:pic>
            <p:nvPicPr>
              <p:cNvPr id="15" name="30 Imagen" descr="C:\Users\Erich\Documents\Articulo\SEM ARTICULO\M-3 x 50.jpg"/>
              <p:cNvPicPr>
                <a:picLocks/>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375866" y="0"/>
                <a:ext cx="1361116" cy="1152000"/>
              </a:xfrm>
              <a:prstGeom prst="rect">
                <a:avLst/>
              </a:prstGeom>
              <a:noFill/>
              <a:ln>
                <a:noFill/>
              </a:ln>
            </p:spPr>
          </p:pic>
          <p:pic>
            <p:nvPicPr>
              <p:cNvPr id="16" name="31 Imagen" descr="C:\Users\Erich\Documents\Articulo\SEM ARTICULO\M-2r x 50.jpg"/>
              <p:cNvPicPr>
                <a:picLocks/>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736776" y="-1"/>
                <a:ext cx="1369440" cy="1152000"/>
              </a:xfrm>
              <a:prstGeom prst="rect">
                <a:avLst/>
              </a:prstGeom>
              <a:noFill/>
              <a:ln>
                <a:noFill/>
              </a:ln>
            </p:spPr>
          </p:pic>
          <p:pic>
            <p:nvPicPr>
              <p:cNvPr id="17" name="32 Imagen" descr="C:\Users\Erich\Documents\Articulo\SEM ARTICULO\M-4 x 50.jpg"/>
              <p:cNvPicPr>
                <a:picLocks/>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105216" y="1727"/>
                <a:ext cx="1379026" cy="1152000"/>
              </a:xfrm>
              <a:prstGeom prst="rect">
                <a:avLst/>
              </a:prstGeom>
              <a:noFill/>
              <a:ln>
                <a:noFill/>
              </a:ln>
            </p:spPr>
          </p:pic>
        </p:grpSp>
        <p:grpSp>
          <p:nvGrpSpPr>
            <p:cNvPr id="9" name="80 Grupo"/>
            <p:cNvGrpSpPr/>
            <p:nvPr/>
          </p:nvGrpSpPr>
          <p:grpSpPr>
            <a:xfrm>
              <a:off x="0" y="2495550"/>
              <a:ext cx="5542915" cy="1151890"/>
              <a:chOff x="0" y="0"/>
              <a:chExt cx="5511883" cy="1152000"/>
            </a:xfrm>
          </p:grpSpPr>
          <p:pic>
            <p:nvPicPr>
              <p:cNvPr id="10" name="25 Imagen" descr="C:\Users\Erich\Documents\Articulo\SEM ARTICULO\M-7 x 50.jpg"/>
              <p:cNvPicPr>
                <a:picLocks/>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0" y="0"/>
                <a:ext cx="1379026" cy="1152000"/>
              </a:xfrm>
              <a:prstGeom prst="rect">
                <a:avLst/>
              </a:prstGeom>
              <a:noFill/>
              <a:ln>
                <a:noFill/>
              </a:ln>
            </p:spPr>
          </p:pic>
          <p:pic>
            <p:nvPicPr>
              <p:cNvPr id="11" name="26 Imagen" descr="C:\Users\Erich\Documents\Articulo\SEM ARTICULO\M-11r x 50.jpg"/>
              <p:cNvPicPr>
                <a:picLocks/>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375866" y="0"/>
                <a:ext cx="1379026" cy="1152000"/>
              </a:xfrm>
              <a:prstGeom prst="rect">
                <a:avLst/>
              </a:prstGeom>
              <a:noFill/>
              <a:ln>
                <a:noFill/>
              </a:ln>
            </p:spPr>
          </p:pic>
          <p:pic>
            <p:nvPicPr>
              <p:cNvPr id="12" name="27 Imagen" descr="C:\Users\Erich\Documents\Articulo\SEM ARTICULO\M-12 x 50.jpg"/>
              <p:cNvPicPr>
                <a:picLocks/>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756991" y="0"/>
                <a:ext cx="1379026" cy="1152000"/>
              </a:xfrm>
              <a:prstGeom prst="rect">
                <a:avLst/>
              </a:prstGeom>
              <a:noFill/>
              <a:ln>
                <a:noFill/>
              </a:ln>
            </p:spPr>
          </p:pic>
          <p:pic>
            <p:nvPicPr>
              <p:cNvPr id="13" name="28 Imagen" descr="C:\Users\Erich\Documents\Articulo\SEM ARTICULO\M-8 x 50.jpg"/>
              <p:cNvPicPr>
                <a:picLocks/>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132857" y="0"/>
                <a:ext cx="1379026" cy="1152000"/>
              </a:xfrm>
              <a:prstGeom prst="rect">
                <a:avLst/>
              </a:prstGeom>
              <a:noFill/>
              <a:ln>
                <a:noFill/>
              </a:ln>
            </p:spPr>
          </p:pic>
        </p:grpSp>
      </p:grpSp>
      <p:sp>
        <p:nvSpPr>
          <p:cNvPr id="22" name="2 CuadroTexto"/>
          <p:cNvSpPr txBox="1"/>
          <p:nvPr/>
        </p:nvSpPr>
        <p:spPr>
          <a:xfrm>
            <a:off x="667578" y="1846926"/>
            <a:ext cx="982811" cy="400110"/>
          </a:xfrm>
          <a:prstGeom prst="rect">
            <a:avLst/>
          </a:prstGeom>
          <a:noFill/>
        </p:spPr>
        <p:txBody>
          <a:bodyPr wrap="square" rtlCol="0">
            <a:spAutoFit/>
          </a:bodyPr>
          <a:lstStyle/>
          <a:p>
            <a:r>
              <a:rPr lang="en-US" sz="2000" dirty="0" smtClean="0">
                <a:solidFill>
                  <a:srgbClr val="000000"/>
                </a:solidFill>
              </a:rPr>
              <a:t>110 ºC</a:t>
            </a:r>
            <a:endParaRPr lang="en-US" sz="2000" dirty="0">
              <a:solidFill>
                <a:srgbClr val="000000"/>
              </a:solidFill>
            </a:endParaRPr>
          </a:p>
        </p:txBody>
      </p:sp>
      <p:sp>
        <p:nvSpPr>
          <p:cNvPr id="23" name="38 CuadroTexto"/>
          <p:cNvSpPr txBox="1"/>
          <p:nvPr/>
        </p:nvSpPr>
        <p:spPr>
          <a:xfrm>
            <a:off x="609601" y="3438356"/>
            <a:ext cx="982811" cy="400110"/>
          </a:xfrm>
          <a:prstGeom prst="rect">
            <a:avLst/>
          </a:prstGeom>
          <a:noFill/>
        </p:spPr>
        <p:txBody>
          <a:bodyPr wrap="square" rtlCol="0">
            <a:spAutoFit/>
          </a:bodyPr>
          <a:lstStyle/>
          <a:p>
            <a:r>
              <a:rPr lang="en-US" sz="2000" dirty="0" smtClean="0">
                <a:solidFill>
                  <a:srgbClr val="000000"/>
                </a:solidFill>
              </a:rPr>
              <a:t>125 ºC</a:t>
            </a:r>
            <a:endParaRPr lang="en-US" sz="2000" dirty="0">
              <a:solidFill>
                <a:srgbClr val="000000"/>
              </a:solidFill>
            </a:endParaRPr>
          </a:p>
        </p:txBody>
      </p:sp>
      <p:sp>
        <p:nvSpPr>
          <p:cNvPr id="24" name="39 CuadroTexto"/>
          <p:cNvSpPr txBox="1"/>
          <p:nvPr/>
        </p:nvSpPr>
        <p:spPr>
          <a:xfrm>
            <a:off x="609601" y="5013151"/>
            <a:ext cx="982811" cy="400110"/>
          </a:xfrm>
          <a:prstGeom prst="rect">
            <a:avLst/>
          </a:prstGeom>
          <a:noFill/>
        </p:spPr>
        <p:txBody>
          <a:bodyPr wrap="square" rtlCol="0">
            <a:spAutoFit/>
          </a:bodyPr>
          <a:lstStyle/>
          <a:p>
            <a:r>
              <a:rPr lang="en-US" sz="2000" dirty="0" smtClean="0">
                <a:solidFill>
                  <a:srgbClr val="000000"/>
                </a:solidFill>
              </a:rPr>
              <a:t>140 ºC</a:t>
            </a:r>
            <a:endParaRPr lang="en-US" sz="2000" dirty="0">
              <a:solidFill>
                <a:srgbClr val="000000"/>
              </a:solidFill>
            </a:endParaRPr>
          </a:p>
        </p:txBody>
      </p:sp>
      <p:sp>
        <p:nvSpPr>
          <p:cNvPr id="25" name="40 CuadroTexto"/>
          <p:cNvSpPr txBox="1"/>
          <p:nvPr/>
        </p:nvSpPr>
        <p:spPr>
          <a:xfrm>
            <a:off x="1603680" y="1412442"/>
            <a:ext cx="982811" cy="400110"/>
          </a:xfrm>
          <a:prstGeom prst="rect">
            <a:avLst/>
          </a:prstGeom>
          <a:noFill/>
        </p:spPr>
        <p:txBody>
          <a:bodyPr wrap="square" rtlCol="0">
            <a:spAutoFit/>
          </a:bodyPr>
          <a:lstStyle/>
          <a:p>
            <a:r>
              <a:rPr lang="en-US" sz="2000" dirty="0" smtClean="0">
                <a:solidFill>
                  <a:srgbClr val="000000"/>
                </a:solidFill>
              </a:rPr>
              <a:t>20 %</a:t>
            </a:r>
            <a:endParaRPr lang="en-US" sz="2000" dirty="0">
              <a:solidFill>
                <a:srgbClr val="000000"/>
              </a:solidFill>
            </a:endParaRPr>
          </a:p>
        </p:txBody>
      </p:sp>
      <p:sp>
        <p:nvSpPr>
          <p:cNvPr id="26" name="41 CuadroTexto"/>
          <p:cNvSpPr txBox="1"/>
          <p:nvPr/>
        </p:nvSpPr>
        <p:spPr>
          <a:xfrm>
            <a:off x="3492495" y="1412442"/>
            <a:ext cx="982811" cy="400110"/>
          </a:xfrm>
          <a:prstGeom prst="rect">
            <a:avLst/>
          </a:prstGeom>
          <a:noFill/>
        </p:spPr>
        <p:txBody>
          <a:bodyPr wrap="square" rtlCol="0">
            <a:spAutoFit/>
          </a:bodyPr>
          <a:lstStyle/>
          <a:p>
            <a:r>
              <a:rPr lang="en-US" sz="2000" dirty="0" smtClean="0">
                <a:solidFill>
                  <a:srgbClr val="000000"/>
                </a:solidFill>
              </a:rPr>
              <a:t>25 %</a:t>
            </a:r>
            <a:endParaRPr lang="en-US" sz="2000" dirty="0">
              <a:solidFill>
                <a:srgbClr val="000000"/>
              </a:solidFill>
            </a:endParaRPr>
          </a:p>
        </p:txBody>
      </p:sp>
      <p:sp>
        <p:nvSpPr>
          <p:cNvPr id="27" name="42 CuadroTexto"/>
          <p:cNvSpPr txBox="1"/>
          <p:nvPr/>
        </p:nvSpPr>
        <p:spPr>
          <a:xfrm>
            <a:off x="5154465" y="1416998"/>
            <a:ext cx="982811" cy="400110"/>
          </a:xfrm>
          <a:prstGeom prst="rect">
            <a:avLst/>
          </a:prstGeom>
          <a:noFill/>
        </p:spPr>
        <p:txBody>
          <a:bodyPr wrap="square" rtlCol="0">
            <a:spAutoFit/>
          </a:bodyPr>
          <a:lstStyle/>
          <a:p>
            <a:r>
              <a:rPr lang="en-US" sz="2000" dirty="0" smtClean="0">
                <a:solidFill>
                  <a:srgbClr val="000000"/>
                </a:solidFill>
              </a:rPr>
              <a:t>25 %</a:t>
            </a:r>
            <a:endParaRPr lang="en-US" sz="2000" dirty="0">
              <a:solidFill>
                <a:srgbClr val="000000"/>
              </a:solidFill>
            </a:endParaRPr>
          </a:p>
        </p:txBody>
      </p:sp>
      <p:sp>
        <p:nvSpPr>
          <p:cNvPr id="28" name="43 CuadroTexto"/>
          <p:cNvSpPr txBox="1"/>
          <p:nvPr/>
        </p:nvSpPr>
        <p:spPr>
          <a:xfrm>
            <a:off x="6845051" y="1412442"/>
            <a:ext cx="982811" cy="400110"/>
          </a:xfrm>
          <a:prstGeom prst="rect">
            <a:avLst/>
          </a:prstGeom>
          <a:noFill/>
        </p:spPr>
        <p:txBody>
          <a:bodyPr wrap="square" rtlCol="0">
            <a:spAutoFit/>
          </a:bodyPr>
          <a:lstStyle/>
          <a:p>
            <a:r>
              <a:rPr lang="en-US" sz="2000" dirty="0" smtClean="0">
                <a:solidFill>
                  <a:srgbClr val="000000"/>
                </a:solidFill>
              </a:rPr>
              <a:t>30 %</a:t>
            </a:r>
            <a:endParaRPr lang="en-US" sz="2000" dirty="0">
              <a:solidFill>
                <a:srgbClr val="000000"/>
              </a:solidFill>
            </a:endParaRPr>
          </a:p>
        </p:txBody>
      </p:sp>
    </p:spTree>
    <p:extLst>
      <p:ext uri="{BB962C8B-B14F-4D97-AF65-F5344CB8AC3E}">
        <p14:creationId xmlns:p14="http://schemas.microsoft.com/office/powerpoint/2010/main" val="2852536137"/>
      </p:ext>
    </p:extLst>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err="1"/>
              <a:t>Expansion</a:t>
            </a:r>
            <a:r>
              <a:rPr lang="es-MX" dirty="0"/>
              <a:t> </a:t>
            </a:r>
            <a:r>
              <a:rPr lang="es-MX" dirty="0" err="1"/>
              <a:t>index</a:t>
            </a:r>
            <a:r>
              <a:rPr lang="es-MX" dirty="0"/>
              <a:t> </a:t>
            </a:r>
            <a:r>
              <a:rPr lang="es-MX" dirty="0" smtClean="0"/>
              <a:t>(</a:t>
            </a:r>
            <a:r>
              <a:rPr lang="es-MX" dirty="0"/>
              <a:t>1.25</a:t>
            </a:r>
            <a:r>
              <a:rPr lang="es-MX" dirty="0" smtClean="0"/>
              <a:t>% w/w Guar </a:t>
            </a:r>
            <a:r>
              <a:rPr lang="es-MX" dirty="0" err="1"/>
              <a:t>gum</a:t>
            </a:r>
            <a:r>
              <a:rPr lang="es-MX" dirty="0"/>
              <a:t> </a:t>
            </a:r>
            <a:r>
              <a:rPr lang="es-MX" dirty="0" err="1" smtClean="0"/>
              <a:t>concentration</a:t>
            </a:r>
            <a:r>
              <a:rPr lang="es-MX" dirty="0" smtClean="0"/>
              <a:t>)</a:t>
            </a:r>
            <a:endParaRPr lang="es-MX" dirty="0"/>
          </a:p>
        </p:txBody>
      </p:sp>
      <p:sp>
        <p:nvSpPr>
          <p:cNvPr id="3" name="Marcador de contenido 2"/>
          <p:cNvSpPr>
            <a:spLocks noGrp="1"/>
          </p:cNvSpPr>
          <p:nvPr>
            <p:ph idx="1"/>
          </p:nvPr>
        </p:nvSpPr>
        <p:spPr/>
        <p:txBody>
          <a:bodyPr/>
          <a:lstStyle/>
          <a:p>
            <a:pPr marL="0" indent="0">
              <a:buNone/>
            </a:pPr>
            <a:r>
              <a:rPr lang="en-US" dirty="0"/>
              <a:t/>
            </a:r>
            <a:br>
              <a:rPr lang="en-US" dirty="0"/>
            </a:br>
            <a:r>
              <a:rPr lang="en-US" dirty="0"/>
              <a:t/>
            </a:r>
            <a:br>
              <a:rPr lang="en-US" dirty="0"/>
            </a:br>
            <a:endParaRPr lang="en-US" dirty="0">
              <a:solidFill>
                <a:srgbClr val="000000"/>
              </a:solidFill>
            </a:endParaRPr>
          </a:p>
        </p:txBody>
      </p:sp>
      <p:sp>
        <p:nvSpPr>
          <p:cNvPr id="5" name="Marcador de número de diapositiva 4"/>
          <p:cNvSpPr>
            <a:spLocks noGrp="1"/>
          </p:cNvSpPr>
          <p:nvPr>
            <p:ph type="sldNum" sz="quarter" idx="12"/>
          </p:nvPr>
        </p:nvSpPr>
        <p:spPr/>
        <p:txBody>
          <a:bodyPr/>
          <a:lstStyle/>
          <a:p>
            <a:fld id="{923067C3-0887-407D-A375-DC2AF9503802}" type="slidenum">
              <a:rPr lang="es-MX" smtClean="0"/>
              <a:t>24</a:t>
            </a:fld>
            <a:endParaRPr lang="es-MX" dirty="0"/>
          </a:p>
        </p:txBody>
      </p:sp>
      <p:pic>
        <p:nvPicPr>
          <p:cNvPr id="6" name="Imagen 5"/>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15771" y="1611086"/>
            <a:ext cx="7091137" cy="4481739"/>
          </a:xfrm>
          <a:prstGeom prst="rect">
            <a:avLst/>
          </a:prstGeom>
          <a:noFill/>
          <a:ln>
            <a:noFill/>
          </a:ln>
        </p:spPr>
      </p:pic>
    </p:spTree>
    <p:extLst>
      <p:ext uri="{BB962C8B-B14F-4D97-AF65-F5344CB8AC3E}">
        <p14:creationId xmlns:p14="http://schemas.microsoft.com/office/powerpoint/2010/main" val="16578534"/>
      </p:ext>
    </p:extLst>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a:t>Characteristic profiles of viscosity </a:t>
            </a:r>
            <a:r>
              <a:rPr lang="en-US" dirty="0" smtClean="0"/>
              <a:t>from </a:t>
            </a:r>
            <a:r>
              <a:rPr lang="en-US" dirty="0"/>
              <a:t>native corn starch </a:t>
            </a:r>
            <a:r>
              <a:rPr lang="en-US" dirty="0" smtClean="0"/>
              <a:t>and </a:t>
            </a:r>
            <a:r>
              <a:rPr lang="en-US" dirty="0"/>
              <a:t>extruded samples.</a:t>
            </a:r>
            <a:endParaRPr lang="es-MX" dirty="0"/>
          </a:p>
        </p:txBody>
      </p:sp>
      <p:sp>
        <p:nvSpPr>
          <p:cNvPr id="3" name="Marcador de contenido 2"/>
          <p:cNvSpPr>
            <a:spLocks noGrp="1"/>
          </p:cNvSpPr>
          <p:nvPr>
            <p:ph idx="1"/>
          </p:nvPr>
        </p:nvSpPr>
        <p:spPr/>
        <p:txBody>
          <a:bodyPr/>
          <a:lstStyle/>
          <a:p>
            <a:pPr marL="0" indent="0">
              <a:buNone/>
            </a:pPr>
            <a:r>
              <a:rPr lang="en-US" dirty="0"/>
              <a:t/>
            </a:r>
            <a:br>
              <a:rPr lang="en-US" dirty="0"/>
            </a:br>
            <a:r>
              <a:rPr lang="en-US" dirty="0"/>
              <a:t/>
            </a:r>
            <a:br>
              <a:rPr lang="en-US" dirty="0"/>
            </a:br>
            <a:r>
              <a:rPr lang="en-US" dirty="0"/>
              <a:t/>
            </a:r>
            <a:br>
              <a:rPr lang="en-US" dirty="0"/>
            </a:br>
            <a:endParaRPr lang="en-US" dirty="0">
              <a:solidFill>
                <a:srgbClr val="000000"/>
              </a:solidFill>
            </a:endParaRPr>
          </a:p>
        </p:txBody>
      </p:sp>
      <p:sp>
        <p:nvSpPr>
          <p:cNvPr id="5" name="Marcador de número de diapositiva 4"/>
          <p:cNvSpPr>
            <a:spLocks noGrp="1"/>
          </p:cNvSpPr>
          <p:nvPr>
            <p:ph type="sldNum" sz="quarter" idx="12"/>
          </p:nvPr>
        </p:nvSpPr>
        <p:spPr/>
        <p:txBody>
          <a:bodyPr/>
          <a:lstStyle/>
          <a:p>
            <a:fld id="{923067C3-0887-407D-A375-DC2AF9503802}" type="slidenum">
              <a:rPr lang="es-MX" smtClean="0"/>
              <a:t>25</a:t>
            </a:fld>
            <a:endParaRPr lang="es-MX" dirty="0"/>
          </a:p>
        </p:txBody>
      </p:sp>
      <p:grpSp>
        <p:nvGrpSpPr>
          <p:cNvPr id="14" name="Grupo 13"/>
          <p:cNvGrpSpPr/>
          <p:nvPr/>
        </p:nvGrpSpPr>
        <p:grpSpPr>
          <a:xfrm>
            <a:off x="578675" y="1611087"/>
            <a:ext cx="5300417" cy="4230017"/>
            <a:chOff x="561887" y="2745853"/>
            <a:chExt cx="4329426" cy="3346972"/>
          </a:xfrm>
        </p:grpSpPr>
        <p:grpSp>
          <p:nvGrpSpPr>
            <p:cNvPr id="6" name="Grupo 5"/>
            <p:cNvGrpSpPr>
              <a:grpSpLocks/>
            </p:cNvGrpSpPr>
            <p:nvPr/>
          </p:nvGrpSpPr>
          <p:grpSpPr bwMode="auto">
            <a:xfrm>
              <a:off x="722448" y="2868612"/>
              <a:ext cx="4168865" cy="3224213"/>
              <a:chOff x="0" y="0"/>
              <a:chExt cx="34901" cy="25371"/>
            </a:xfrm>
          </p:grpSpPr>
          <p:pic>
            <p:nvPicPr>
              <p:cNvPr id="7" name="Imagen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4901" cy="24019"/>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0" y="23890"/>
                <a:ext cx="9402" cy="1481"/>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Text Box 114"/>
            <p:cNvSpPr txBox="1">
              <a:spLocks noChangeArrowheads="1"/>
            </p:cNvSpPr>
            <p:nvPr/>
          </p:nvSpPr>
          <p:spPr bwMode="auto">
            <a:xfrm>
              <a:off x="561887" y="2745853"/>
              <a:ext cx="428625" cy="331470"/>
            </a:xfrm>
            <a:prstGeom prst="rect">
              <a:avLst/>
            </a:prstGeom>
            <a:solidFill>
              <a:srgbClr val="FFFFFF"/>
            </a:solidFill>
            <a:ln w="9525">
              <a:no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es-ES" sz="1200" b="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a:t>
              </a:r>
              <a:endParaRPr lang="es-MX" sz="11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grpSp>
      <p:grpSp>
        <p:nvGrpSpPr>
          <p:cNvPr id="15" name="Grupo 14"/>
          <p:cNvGrpSpPr/>
          <p:nvPr/>
        </p:nvGrpSpPr>
        <p:grpSpPr>
          <a:xfrm>
            <a:off x="6245900" y="1611087"/>
            <a:ext cx="5419051" cy="4604498"/>
            <a:chOff x="6245901" y="2745853"/>
            <a:chExt cx="4681492" cy="3469731"/>
          </a:xfrm>
        </p:grpSpPr>
        <p:grpSp>
          <p:nvGrpSpPr>
            <p:cNvPr id="9" name="Grupo 8"/>
            <p:cNvGrpSpPr>
              <a:grpSpLocks/>
            </p:cNvGrpSpPr>
            <p:nvPr/>
          </p:nvGrpSpPr>
          <p:grpSpPr bwMode="auto">
            <a:xfrm>
              <a:off x="6460214" y="2868612"/>
              <a:ext cx="4467179" cy="3346972"/>
              <a:chOff x="0" y="0"/>
              <a:chExt cx="35347" cy="28046"/>
            </a:xfrm>
          </p:grpSpPr>
          <p:pic>
            <p:nvPicPr>
              <p:cNvPr id="10" name="Imagen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35347" cy="24634"/>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n 10"/>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023" y="24429"/>
                <a:ext cx="30844" cy="3617"/>
              </a:xfrm>
              <a:prstGeom prst="rect">
                <a:avLst/>
              </a:prstGeom>
              <a:noFill/>
              <a:extLst>
                <a:ext uri="{909E8E84-426E-40DD-AFC4-6F175D3DCCD1}">
                  <a14:hiddenFill xmlns:a14="http://schemas.microsoft.com/office/drawing/2010/main">
                    <a:solidFill>
                      <a:srgbClr val="FFFFFF"/>
                    </a:solidFill>
                  </a14:hiddenFill>
                </a:ext>
              </a:extLst>
            </p:spPr>
          </p:pic>
        </p:grpSp>
        <p:sp>
          <p:nvSpPr>
            <p:cNvPr id="13" name="Text Box 114"/>
            <p:cNvSpPr txBox="1">
              <a:spLocks noChangeArrowheads="1"/>
            </p:cNvSpPr>
            <p:nvPr/>
          </p:nvSpPr>
          <p:spPr bwMode="auto">
            <a:xfrm>
              <a:off x="6245901" y="2745853"/>
              <a:ext cx="428625" cy="331470"/>
            </a:xfrm>
            <a:prstGeom prst="rect">
              <a:avLst/>
            </a:prstGeom>
            <a:solidFill>
              <a:srgbClr val="FFFFFF"/>
            </a:solidFill>
            <a:ln w="9525">
              <a:no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es-ES" sz="1200" b="1"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a:t>
              </a:r>
              <a:endParaRPr lang="es-MX"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3650358912"/>
      </p:ext>
    </p:extLst>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err="1"/>
              <a:t>Maximum</a:t>
            </a:r>
            <a:r>
              <a:rPr lang="pt-BR" dirty="0"/>
              <a:t> </a:t>
            </a:r>
            <a:r>
              <a:rPr lang="pt-BR" dirty="0" err="1"/>
              <a:t>viscosity</a:t>
            </a:r>
            <a:r>
              <a:rPr lang="pt-BR" dirty="0"/>
              <a:t> </a:t>
            </a:r>
            <a:r>
              <a:rPr lang="pt-BR" dirty="0" smtClean="0"/>
              <a:t>(1.25% w/w guar </a:t>
            </a:r>
            <a:r>
              <a:rPr lang="pt-BR" dirty="0" err="1"/>
              <a:t>gum</a:t>
            </a:r>
            <a:r>
              <a:rPr lang="pt-BR" dirty="0"/>
              <a:t> </a:t>
            </a:r>
            <a:r>
              <a:rPr lang="pt-BR" dirty="0" err="1" smtClean="0"/>
              <a:t>concentration</a:t>
            </a:r>
            <a:r>
              <a:rPr lang="pt-BR" dirty="0" smtClean="0"/>
              <a:t>)</a:t>
            </a:r>
            <a:endParaRPr lang="es-MX" dirty="0"/>
          </a:p>
        </p:txBody>
      </p:sp>
      <p:sp>
        <p:nvSpPr>
          <p:cNvPr id="3" name="Marcador de contenido 2"/>
          <p:cNvSpPr>
            <a:spLocks noGrp="1"/>
          </p:cNvSpPr>
          <p:nvPr>
            <p:ph idx="1"/>
          </p:nvPr>
        </p:nvSpPr>
        <p:spPr/>
        <p:txBody>
          <a:bodyPr/>
          <a:lstStyle/>
          <a:p>
            <a:pPr marL="0" indent="0">
              <a:buNone/>
            </a:pPr>
            <a:r>
              <a:rPr lang="en-US" dirty="0" smtClean="0"/>
              <a:t/>
            </a:r>
            <a:br>
              <a:rPr lang="en-US" dirty="0" smtClean="0"/>
            </a:br>
            <a:r>
              <a:rPr lang="en-US" dirty="0" smtClean="0"/>
              <a:t/>
            </a:r>
            <a:br>
              <a:rPr lang="en-US" dirty="0" smtClean="0"/>
            </a:br>
            <a:r>
              <a:rPr lang="en-US" dirty="0" smtClean="0"/>
              <a:t/>
            </a:r>
            <a:br>
              <a:rPr lang="en-US" dirty="0" smtClean="0"/>
            </a:br>
            <a:endParaRPr lang="en-US" dirty="0">
              <a:solidFill>
                <a:srgbClr val="000000"/>
              </a:solidFill>
            </a:endParaRPr>
          </a:p>
        </p:txBody>
      </p:sp>
      <p:sp>
        <p:nvSpPr>
          <p:cNvPr id="5" name="Marcador de número de diapositiva 4"/>
          <p:cNvSpPr>
            <a:spLocks noGrp="1"/>
          </p:cNvSpPr>
          <p:nvPr>
            <p:ph type="sldNum" sz="quarter" idx="12"/>
          </p:nvPr>
        </p:nvSpPr>
        <p:spPr/>
        <p:txBody>
          <a:bodyPr/>
          <a:lstStyle/>
          <a:p>
            <a:fld id="{923067C3-0887-407D-A375-DC2AF9503802}" type="slidenum">
              <a:rPr lang="es-MX" smtClean="0"/>
              <a:t>26</a:t>
            </a:fld>
            <a:endParaRPr lang="es-MX" dirty="0"/>
          </a:p>
        </p:txBody>
      </p:sp>
      <p:pic>
        <p:nvPicPr>
          <p:cNvPr id="6" name="Imagen 5"/>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78743" y="1484314"/>
            <a:ext cx="7169785" cy="4608512"/>
          </a:xfrm>
          <a:prstGeom prst="rect">
            <a:avLst/>
          </a:prstGeom>
          <a:noFill/>
          <a:ln>
            <a:noFill/>
          </a:ln>
        </p:spPr>
      </p:pic>
    </p:spTree>
    <p:extLst>
      <p:ext uri="{BB962C8B-B14F-4D97-AF65-F5344CB8AC3E}">
        <p14:creationId xmlns:p14="http://schemas.microsoft.com/office/powerpoint/2010/main" val="1775927842"/>
      </p:ext>
    </p:extLst>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Final </a:t>
            </a:r>
            <a:r>
              <a:rPr lang="pt-BR" dirty="0" err="1"/>
              <a:t>viscosity</a:t>
            </a:r>
            <a:r>
              <a:rPr lang="pt-BR" dirty="0"/>
              <a:t> </a:t>
            </a:r>
            <a:r>
              <a:rPr lang="pt-BR" dirty="0" smtClean="0"/>
              <a:t>(</a:t>
            </a:r>
            <a:r>
              <a:rPr lang="pt-BR" dirty="0"/>
              <a:t>1.25</a:t>
            </a:r>
            <a:r>
              <a:rPr lang="pt-BR" dirty="0" smtClean="0"/>
              <a:t>% w/w guar </a:t>
            </a:r>
            <a:r>
              <a:rPr lang="pt-BR" dirty="0" err="1"/>
              <a:t>gum</a:t>
            </a:r>
            <a:r>
              <a:rPr lang="pt-BR" dirty="0"/>
              <a:t> </a:t>
            </a:r>
            <a:r>
              <a:rPr lang="pt-BR" dirty="0" err="1" smtClean="0"/>
              <a:t>concentration</a:t>
            </a:r>
            <a:r>
              <a:rPr lang="pt-BR" dirty="0" smtClean="0"/>
              <a:t>)</a:t>
            </a:r>
            <a:endParaRPr lang="es-MX" dirty="0"/>
          </a:p>
        </p:txBody>
      </p:sp>
      <p:sp>
        <p:nvSpPr>
          <p:cNvPr id="3" name="Marcador de contenido 2"/>
          <p:cNvSpPr>
            <a:spLocks noGrp="1"/>
          </p:cNvSpPr>
          <p:nvPr>
            <p:ph idx="1"/>
          </p:nvPr>
        </p:nvSpPr>
        <p:spPr/>
        <p:txBody>
          <a:bodyPr/>
          <a:lstStyle/>
          <a:p>
            <a:pPr marL="0" indent="0">
              <a:buNone/>
            </a:pP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endParaRPr lang="en-US" dirty="0">
              <a:solidFill>
                <a:srgbClr val="000000"/>
              </a:solidFill>
            </a:endParaRPr>
          </a:p>
        </p:txBody>
      </p:sp>
      <p:sp>
        <p:nvSpPr>
          <p:cNvPr id="5" name="Marcador de número de diapositiva 4"/>
          <p:cNvSpPr>
            <a:spLocks noGrp="1"/>
          </p:cNvSpPr>
          <p:nvPr>
            <p:ph type="sldNum" sz="quarter" idx="12"/>
          </p:nvPr>
        </p:nvSpPr>
        <p:spPr/>
        <p:txBody>
          <a:bodyPr/>
          <a:lstStyle/>
          <a:p>
            <a:fld id="{923067C3-0887-407D-A375-DC2AF9503802}" type="slidenum">
              <a:rPr lang="es-MX" smtClean="0"/>
              <a:t>27</a:t>
            </a:fld>
            <a:endParaRPr lang="es-MX" dirty="0"/>
          </a:p>
        </p:txBody>
      </p:sp>
      <p:pic>
        <p:nvPicPr>
          <p:cNvPr id="6" name="Imagen 5"/>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26419" y="1484313"/>
            <a:ext cx="6821714" cy="4842669"/>
          </a:xfrm>
          <a:prstGeom prst="rect">
            <a:avLst/>
          </a:prstGeom>
          <a:noFill/>
          <a:ln>
            <a:noFill/>
          </a:ln>
        </p:spPr>
      </p:pic>
    </p:spTree>
    <p:extLst>
      <p:ext uri="{BB962C8B-B14F-4D97-AF65-F5344CB8AC3E}">
        <p14:creationId xmlns:p14="http://schemas.microsoft.com/office/powerpoint/2010/main" val="1225353574"/>
      </p:ext>
    </p:extLst>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a:t>X-</a:t>
            </a:r>
            <a:r>
              <a:rPr lang="es-MX" dirty="0" err="1"/>
              <a:t>ray</a:t>
            </a:r>
            <a:r>
              <a:rPr lang="es-MX" dirty="0"/>
              <a:t> </a:t>
            </a:r>
            <a:r>
              <a:rPr lang="es-MX" dirty="0" err="1"/>
              <a:t>diffraction</a:t>
            </a:r>
            <a:r>
              <a:rPr lang="es-MX" dirty="0"/>
              <a:t> </a:t>
            </a:r>
            <a:r>
              <a:rPr lang="es-MX" dirty="0" err="1" smtClean="0"/>
              <a:t>patterns</a:t>
            </a:r>
            <a:endParaRPr lang="es-MX" dirty="0"/>
          </a:p>
        </p:txBody>
      </p:sp>
      <p:sp>
        <p:nvSpPr>
          <p:cNvPr id="3" name="Marcador de contenido 2"/>
          <p:cNvSpPr>
            <a:spLocks noGrp="1"/>
          </p:cNvSpPr>
          <p:nvPr>
            <p:ph idx="1"/>
          </p:nvPr>
        </p:nvSpPr>
        <p:spPr/>
        <p:txBody>
          <a:bodyPr/>
          <a:lstStyle/>
          <a:p>
            <a:pPr marL="0" indent="0">
              <a:buNone/>
            </a:pPr>
            <a:r>
              <a:rPr lang="en-US" dirty="0"/>
              <a:t/>
            </a:r>
            <a:br>
              <a:rPr lang="en-US" dirty="0"/>
            </a:br>
            <a:r>
              <a:rPr lang="en-US" dirty="0"/>
              <a:t/>
            </a:r>
            <a:br>
              <a:rPr lang="en-US" dirty="0"/>
            </a:br>
            <a:r>
              <a:rPr lang="en-US" dirty="0"/>
              <a:t/>
            </a:r>
            <a:br>
              <a:rPr lang="en-US" dirty="0"/>
            </a:br>
            <a:endParaRPr lang="en-US" dirty="0">
              <a:solidFill>
                <a:srgbClr val="000000"/>
              </a:solidFill>
            </a:endParaRPr>
          </a:p>
        </p:txBody>
      </p:sp>
      <p:sp>
        <p:nvSpPr>
          <p:cNvPr id="5" name="Marcador de número de diapositiva 4"/>
          <p:cNvSpPr>
            <a:spLocks noGrp="1"/>
          </p:cNvSpPr>
          <p:nvPr>
            <p:ph type="sldNum" sz="quarter" idx="12"/>
          </p:nvPr>
        </p:nvSpPr>
        <p:spPr/>
        <p:txBody>
          <a:bodyPr/>
          <a:lstStyle/>
          <a:p>
            <a:fld id="{923067C3-0887-407D-A375-DC2AF9503802}" type="slidenum">
              <a:rPr lang="es-MX" smtClean="0"/>
              <a:t>28</a:t>
            </a:fld>
            <a:endParaRPr lang="es-MX" dirty="0"/>
          </a:p>
        </p:txBody>
      </p:sp>
      <p:grpSp>
        <p:nvGrpSpPr>
          <p:cNvPr id="6" name="83 Grupo"/>
          <p:cNvGrpSpPr>
            <a:grpSpLocks/>
          </p:cNvGrpSpPr>
          <p:nvPr/>
        </p:nvGrpSpPr>
        <p:grpSpPr bwMode="auto">
          <a:xfrm>
            <a:off x="3206522" y="1349830"/>
            <a:ext cx="5531078" cy="4977152"/>
            <a:chOff x="0" y="0"/>
            <a:chExt cx="32072" cy="28796"/>
          </a:xfrm>
        </p:grpSpPr>
        <p:pic>
          <p:nvPicPr>
            <p:cNvPr id="7" name="Imagen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1526" cy="25384"/>
            </a:xfrm>
            <a:prstGeom prst="rect">
              <a:avLst/>
            </a:prstGeom>
            <a:noFill/>
            <a:extLst>
              <a:ext uri="{909E8E84-426E-40DD-AFC4-6F175D3DCCD1}">
                <a14:hiddenFill xmlns:a14="http://schemas.microsoft.com/office/drawing/2010/main">
                  <a:solidFill>
                    <a:srgbClr val="FFFFFF"/>
                  </a:solidFill>
                </a14:hiddenFill>
              </a:ext>
            </a:extLst>
          </p:spPr>
        </p:pic>
        <p:cxnSp>
          <p:nvCxnSpPr>
            <p:cNvPr id="8" name="73 Conector recto de flecha"/>
            <p:cNvCxnSpPr>
              <a:cxnSpLocks noChangeShapeType="1"/>
            </p:cNvCxnSpPr>
            <p:nvPr/>
          </p:nvCxnSpPr>
          <p:spPr bwMode="auto">
            <a:xfrm>
              <a:off x="7574" y="9144"/>
              <a:ext cx="0" cy="1250"/>
            </a:xfrm>
            <a:prstGeom prst="straightConnector1">
              <a:avLst/>
            </a:prstGeom>
            <a:noFill/>
            <a:ln w="19050">
              <a:solidFill>
                <a:schemeClr val="tx1">
                  <a:lumMod val="100000"/>
                  <a:lumOff val="0"/>
                </a:schemeClr>
              </a:solidFill>
              <a:round/>
              <a:headEnd/>
              <a:tailEnd type="triangle" w="sm" len="sm"/>
            </a:ln>
            <a:extLst>
              <a:ext uri="{909E8E84-426E-40DD-AFC4-6F175D3DCCD1}">
                <a14:hiddenFill xmlns:a14="http://schemas.microsoft.com/office/drawing/2010/main">
                  <a:noFill/>
                </a14:hiddenFill>
              </a:ext>
            </a:extLst>
          </p:spPr>
        </p:cxnSp>
        <p:cxnSp>
          <p:nvCxnSpPr>
            <p:cNvPr id="9" name="74 Conector recto de flecha"/>
            <p:cNvCxnSpPr>
              <a:cxnSpLocks noChangeShapeType="1"/>
            </p:cNvCxnSpPr>
            <p:nvPr/>
          </p:nvCxnSpPr>
          <p:spPr bwMode="auto">
            <a:xfrm>
              <a:off x="13920" y="2388"/>
              <a:ext cx="0" cy="1251"/>
            </a:xfrm>
            <a:prstGeom prst="straightConnector1">
              <a:avLst/>
            </a:prstGeom>
            <a:noFill/>
            <a:ln w="19050">
              <a:solidFill>
                <a:schemeClr val="tx1">
                  <a:lumMod val="100000"/>
                  <a:lumOff val="0"/>
                </a:schemeClr>
              </a:solidFill>
              <a:round/>
              <a:headEnd/>
              <a:tailEnd type="triangle" w="sm" len="sm"/>
            </a:ln>
            <a:extLst>
              <a:ext uri="{909E8E84-426E-40DD-AFC4-6F175D3DCCD1}">
                <a14:hiddenFill xmlns:a14="http://schemas.microsoft.com/office/drawing/2010/main">
                  <a:noFill/>
                </a14:hiddenFill>
              </a:ext>
            </a:extLst>
          </p:spPr>
        </p:cxnSp>
        <p:cxnSp>
          <p:nvCxnSpPr>
            <p:cNvPr id="10" name="75 Conector recto de flecha"/>
            <p:cNvCxnSpPr>
              <a:cxnSpLocks noChangeShapeType="1"/>
            </p:cNvCxnSpPr>
            <p:nvPr/>
          </p:nvCxnSpPr>
          <p:spPr bwMode="auto">
            <a:xfrm>
              <a:off x="15626" y="2115"/>
              <a:ext cx="0" cy="1251"/>
            </a:xfrm>
            <a:prstGeom prst="straightConnector1">
              <a:avLst/>
            </a:prstGeom>
            <a:noFill/>
            <a:ln w="19050">
              <a:solidFill>
                <a:schemeClr val="tx1">
                  <a:lumMod val="100000"/>
                  <a:lumOff val="0"/>
                </a:schemeClr>
              </a:solidFill>
              <a:round/>
              <a:headEnd/>
              <a:tailEnd type="triangle" w="sm" len="sm"/>
            </a:ln>
            <a:extLst>
              <a:ext uri="{909E8E84-426E-40DD-AFC4-6F175D3DCCD1}">
                <a14:hiddenFill xmlns:a14="http://schemas.microsoft.com/office/drawing/2010/main">
                  <a:noFill/>
                </a14:hiddenFill>
              </a:ext>
            </a:extLst>
          </p:spPr>
        </p:cxnSp>
        <p:pic>
          <p:nvPicPr>
            <p:cNvPr id="11" name="Imagen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60" y="25180"/>
              <a:ext cx="30912" cy="361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690237115"/>
      </p:ext>
    </p:extLst>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err="1"/>
              <a:t>Crystallinity</a:t>
            </a:r>
            <a:r>
              <a:rPr lang="es-MX" dirty="0"/>
              <a:t> indexes of extrudes </a:t>
            </a:r>
            <a:r>
              <a:rPr lang="es-MX" dirty="0" err="1"/>
              <a:t>samples</a:t>
            </a:r>
            <a:r>
              <a:rPr lang="es-MX" dirty="0"/>
              <a:t> (25% </a:t>
            </a:r>
            <a:r>
              <a:rPr lang="es-MX" dirty="0" err="1"/>
              <a:t>moisture</a:t>
            </a:r>
            <a:r>
              <a:rPr lang="es-MX" dirty="0"/>
              <a:t> </a:t>
            </a:r>
            <a:r>
              <a:rPr lang="es-MX" dirty="0" err="1"/>
              <a:t>content</a:t>
            </a:r>
            <a:r>
              <a:rPr lang="es-MX" dirty="0" smtClean="0"/>
              <a:t>)</a:t>
            </a:r>
            <a:endParaRPr lang="es-MX" dirty="0"/>
          </a:p>
        </p:txBody>
      </p:sp>
      <p:sp>
        <p:nvSpPr>
          <p:cNvPr id="3" name="Marcador de contenido 2"/>
          <p:cNvSpPr>
            <a:spLocks noGrp="1"/>
          </p:cNvSpPr>
          <p:nvPr>
            <p:ph idx="1"/>
          </p:nvPr>
        </p:nvSpPr>
        <p:spPr/>
        <p:txBody>
          <a:bodyPr/>
          <a:lstStyle/>
          <a:p>
            <a:pPr marL="0" indent="0">
              <a:buNone/>
            </a:pPr>
            <a:r>
              <a:rPr lang="en-US" dirty="0"/>
              <a:t/>
            </a:r>
            <a:br>
              <a:rPr lang="en-US" dirty="0"/>
            </a:br>
            <a:r>
              <a:rPr lang="en-US" dirty="0"/>
              <a:t/>
            </a:r>
            <a:br>
              <a:rPr lang="en-US" dirty="0"/>
            </a:br>
            <a:r>
              <a:rPr lang="en-US" dirty="0"/>
              <a:t/>
            </a:r>
            <a:br>
              <a:rPr lang="en-US" dirty="0"/>
            </a:br>
            <a:endParaRPr lang="en-US" dirty="0">
              <a:solidFill>
                <a:srgbClr val="000000"/>
              </a:solidFill>
            </a:endParaRPr>
          </a:p>
        </p:txBody>
      </p:sp>
      <p:sp>
        <p:nvSpPr>
          <p:cNvPr id="5" name="Marcador de número de diapositiva 4"/>
          <p:cNvSpPr>
            <a:spLocks noGrp="1"/>
          </p:cNvSpPr>
          <p:nvPr>
            <p:ph type="sldNum" sz="quarter" idx="12"/>
          </p:nvPr>
        </p:nvSpPr>
        <p:spPr/>
        <p:txBody>
          <a:bodyPr/>
          <a:lstStyle/>
          <a:p>
            <a:fld id="{923067C3-0887-407D-A375-DC2AF9503802}" type="slidenum">
              <a:rPr lang="es-MX" smtClean="0"/>
              <a:t>29</a:t>
            </a:fld>
            <a:endParaRPr lang="es-MX" dirty="0"/>
          </a:p>
        </p:txBody>
      </p:sp>
      <p:pic>
        <p:nvPicPr>
          <p:cNvPr id="12" name="Imagen 1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93258" y="1378857"/>
            <a:ext cx="7648756" cy="5182281"/>
          </a:xfrm>
          <a:prstGeom prst="rect">
            <a:avLst/>
          </a:prstGeom>
          <a:noFill/>
          <a:ln>
            <a:noFill/>
          </a:ln>
        </p:spPr>
      </p:pic>
    </p:spTree>
    <p:extLst>
      <p:ext uri="{BB962C8B-B14F-4D97-AF65-F5344CB8AC3E}">
        <p14:creationId xmlns:p14="http://schemas.microsoft.com/office/powerpoint/2010/main" val="2565714711"/>
      </p:ext>
    </p:extLst>
  </p:cSld>
  <p:clrMapOvr>
    <a:masterClrMapping/>
  </p:clrMapOvr>
  <p:transition>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a:t>FTIR spectra of the extruded samples and native corn </a:t>
            </a:r>
            <a:r>
              <a:rPr lang="en-US" dirty="0" smtClean="0"/>
              <a:t>starch</a:t>
            </a:r>
            <a:endParaRPr lang="es-MX" dirty="0"/>
          </a:p>
        </p:txBody>
      </p:sp>
      <p:sp>
        <p:nvSpPr>
          <p:cNvPr id="3" name="Marcador de contenido 2"/>
          <p:cNvSpPr>
            <a:spLocks noGrp="1"/>
          </p:cNvSpPr>
          <p:nvPr>
            <p:ph idx="1"/>
          </p:nvPr>
        </p:nvSpPr>
        <p:spPr/>
        <p:txBody>
          <a:bodyPr/>
          <a:lstStyle/>
          <a:p>
            <a:pPr marL="0" indent="0">
              <a:buNone/>
            </a:pPr>
            <a:r>
              <a:rPr lang="en-US" dirty="0"/>
              <a:t/>
            </a:r>
            <a:br>
              <a:rPr lang="en-US" dirty="0"/>
            </a:br>
            <a:r>
              <a:rPr lang="en-US" dirty="0"/>
              <a:t/>
            </a:r>
            <a:br>
              <a:rPr lang="en-US" dirty="0"/>
            </a:br>
            <a:r>
              <a:rPr lang="en-US" dirty="0"/>
              <a:t/>
            </a:r>
            <a:br>
              <a:rPr lang="en-US" dirty="0"/>
            </a:br>
            <a:endParaRPr lang="en-US" dirty="0">
              <a:solidFill>
                <a:srgbClr val="000000"/>
              </a:solidFill>
            </a:endParaRPr>
          </a:p>
        </p:txBody>
      </p:sp>
      <p:sp>
        <p:nvSpPr>
          <p:cNvPr id="5" name="Marcador de número de diapositiva 4"/>
          <p:cNvSpPr>
            <a:spLocks noGrp="1"/>
          </p:cNvSpPr>
          <p:nvPr>
            <p:ph type="sldNum" sz="quarter" idx="12"/>
          </p:nvPr>
        </p:nvSpPr>
        <p:spPr/>
        <p:txBody>
          <a:bodyPr/>
          <a:lstStyle/>
          <a:p>
            <a:fld id="{923067C3-0887-407D-A375-DC2AF9503802}" type="slidenum">
              <a:rPr lang="es-MX" smtClean="0"/>
              <a:t>30</a:t>
            </a:fld>
            <a:endParaRPr lang="es-MX" dirty="0"/>
          </a:p>
        </p:txBody>
      </p:sp>
      <p:grpSp>
        <p:nvGrpSpPr>
          <p:cNvPr id="12" name="12 Grupo"/>
          <p:cNvGrpSpPr>
            <a:grpSpLocks/>
          </p:cNvGrpSpPr>
          <p:nvPr/>
        </p:nvGrpSpPr>
        <p:grpSpPr bwMode="auto">
          <a:xfrm>
            <a:off x="3004458" y="1484313"/>
            <a:ext cx="5733142" cy="4829400"/>
            <a:chOff x="0" y="0"/>
            <a:chExt cx="31526" cy="28796"/>
          </a:xfrm>
        </p:grpSpPr>
        <p:grpSp>
          <p:nvGrpSpPr>
            <p:cNvPr id="13" name="7 Grupo"/>
            <p:cNvGrpSpPr>
              <a:grpSpLocks/>
            </p:cNvGrpSpPr>
            <p:nvPr/>
          </p:nvGrpSpPr>
          <p:grpSpPr bwMode="auto">
            <a:xfrm>
              <a:off x="0" y="0"/>
              <a:ext cx="31045" cy="25520"/>
              <a:chOff x="0" y="0"/>
              <a:chExt cx="31048" cy="25521"/>
            </a:xfrm>
          </p:grpSpPr>
          <p:pic>
            <p:nvPicPr>
              <p:cNvPr id="15" name="Imagen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1048" cy="25521"/>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348 Conector recto de flecha"/>
              <p:cNvCxnSpPr>
                <a:cxnSpLocks noChangeShapeType="1"/>
              </p:cNvCxnSpPr>
              <p:nvPr/>
            </p:nvCxnSpPr>
            <p:spPr bwMode="auto">
              <a:xfrm>
                <a:off x="13988" y="8461"/>
                <a:ext cx="0" cy="1187"/>
              </a:xfrm>
              <a:prstGeom prst="straightConnector1">
                <a:avLst/>
              </a:prstGeom>
              <a:noFill/>
              <a:ln w="15875">
                <a:solidFill>
                  <a:srgbClr val="000000"/>
                </a:solidFill>
                <a:round/>
                <a:headEnd/>
                <a:tailEnd type="triangle" w="sm" len="sm"/>
              </a:ln>
              <a:extLst>
                <a:ext uri="{909E8E84-426E-40DD-AFC4-6F175D3DCCD1}">
                  <a14:hiddenFill xmlns:a14="http://schemas.microsoft.com/office/drawing/2010/main">
                    <a:noFill/>
                  </a14:hiddenFill>
                </a:ext>
              </a:extLst>
            </p:spPr>
          </p:cxnSp>
          <p:cxnSp>
            <p:nvCxnSpPr>
              <p:cNvPr id="17" name="349 Conector recto de flecha"/>
              <p:cNvCxnSpPr>
                <a:cxnSpLocks noChangeShapeType="1"/>
              </p:cNvCxnSpPr>
              <p:nvPr/>
            </p:nvCxnSpPr>
            <p:spPr bwMode="auto">
              <a:xfrm>
                <a:off x="15694" y="1228"/>
                <a:ext cx="0" cy="1181"/>
              </a:xfrm>
              <a:prstGeom prst="straightConnector1">
                <a:avLst/>
              </a:prstGeom>
              <a:noFill/>
              <a:ln w="15875">
                <a:solidFill>
                  <a:srgbClr val="000000"/>
                </a:solidFill>
                <a:round/>
                <a:headEnd/>
                <a:tailEnd type="triangle" w="sm" len="sm"/>
              </a:ln>
              <a:extLst>
                <a:ext uri="{909E8E84-426E-40DD-AFC4-6F175D3DCCD1}">
                  <a14:hiddenFill xmlns:a14="http://schemas.microsoft.com/office/drawing/2010/main">
                    <a:noFill/>
                  </a14:hiddenFill>
                </a:ext>
              </a:extLst>
            </p:spPr>
          </p:cxnSp>
          <p:cxnSp>
            <p:nvCxnSpPr>
              <p:cNvPr id="18" name="350 Conector recto de flecha"/>
              <p:cNvCxnSpPr>
                <a:cxnSpLocks noChangeShapeType="1"/>
              </p:cNvCxnSpPr>
              <p:nvPr/>
            </p:nvCxnSpPr>
            <p:spPr bwMode="auto">
              <a:xfrm>
                <a:off x="17264" y="2388"/>
                <a:ext cx="0" cy="1022"/>
              </a:xfrm>
              <a:prstGeom prst="straightConnector1">
                <a:avLst/>
              </a:prstGeom>
              <a:noFill/>
              <a:ln w="15875">
                <a:solidFill>
                  <a:srgbClr val="000000"/>
                </a:solidFill>
                <a:round/>
                <a:headEnd/>
                <a:tailEnd type="triangle" w="sm" len="sm"/>
              </a:ln>
              <a:extLst>
                <a:ext uri="{909E8E84-426E-40DD-AFC4-6F175D3DCCD1}">
                  <a14:hiddenFill xmlns:a14="http://schemas.microsoft.com/office/drawing/2010/main">
                    <a:noFill/>
                  </a14:hiddenFill>
                </a:ext>
              </a:extLst>
            </p:spPr>
          </p:cxnSp>
        </p:grpSp>
        <p:pic>
          <p:nvPicPr>
            <p:cNvPr id="14" name="Imagen 1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2" y="25180"/>
              <a:ext cx="30844" cy="361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679356289"/>
      </p:ext>
    </p:extLst>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smtClean="0"/>
              <a:t> The </a:t>
            </a:r>
            <a:r>
              <a:rPr lang="en-US" dirty="0"/>
              <a:t>double helix </a:t>
            </a:r>
            <a:r>
              <a:rPr lang="en-US" dirty="0" smtClean="0"/>
              <a:t>organization (110 </a:t>
            </a:r>
            <a:r>
              <a:rPr lang="en-US" dirty="0"/>
              <a:t>°</a:t>
            </a:r>
            <a:r>
              <a:rPr lang="en-US" dirty="0" smtClean="0"/>
              <a:t>C) and amount of ordered domains (30</a:t>
            </a:r>
            <a:r>
              <a:rPr lang="en-US" dirty="0"/>
              <a:t>% of moisture </a:t>
            </a:r>
            <a:r>
              <a:rPr lang="en-US" dirty="0" smtClean="0"/>
              <a:t>content)</a:t>
            </a:r>
            <a:endParaRPr lang="es-MX" dirty="0"/>
          </a:p>
        </p:txBody>
      </p:sp>
      <p:sp>
        <p:nvSpPr>
          <p:cNvPr id="3" name="Marcador de contenido 2"/>
          <p:cNvSpPr>
            <a:spLocks noGrp="1"/>
          </p:cNvSpPr>
          <p:nvPr>
            <p:ph idx="1"/>
          </p:nvPr>
        </p:nvSpPr>
        <p:spPr/>
        <p:txBody>
          <a:bodyPr/>
          <a:lstStyle/>
          <a:p>
            <a:pPr marL="0" indent="0">
              <a:buNone/>
            </a:pPr>
            <a:r>
              <a:rPr lang="en-US" dirty="0"/>
              <a:t/>
            </a:r>
            <a:br>
              <a:rPr lang="en-US" dirty="0"/>
            </a:br>
            <a:r>
              <a:rPr lang="en-US" dirty="0"/>
              <a:t/>
            </a:r>
            <a:br>
              <a:rPr lang="en-US" dirty="0"/>
            </a:br>
            <a:r>
              <a:rPr lang="en-US" dirty="0"/>
              <a:t/>
            </a:r>
            <a:br>
              <a:rPr lang="en-US" dirty="0"/>
            </a:br>
            <a:endParaRPr lang="en-US" dirty="0">
              <a:solidFill>
                <a:srgbClr val="000000"/>
              </a:solidFill>
            </a:endParaRPr>
          </a:p>
        </p:txBody>
      </p:sp>
      <p:sp>
        <p:nvSpPr>
          <p:cNvPr id="5" name="Marcador de número de diapositiva 4"/>
          <p:cNvSpPr>
            <a:spLocks noGrp="1"/>
          </p:cNvSpPr>
          <p:nvPr>
            <p:ph type="sldNum" sz="quarter" idx="12"/>
          </p:nvPr>
        </p:nvSpPr>
        <p:spPr/>
        <p:txBody>
          <a:bodyPr/>
          <a:lstStyle/>
          <a:p>
            <a:fld id="{923067C3-0887-407D-A375-DC2AF9503802}" type="slidenum">
              <a:rPr lang="es-MX" smtClean="0"/>
              <a:t>31</a:t>
            </a:fld>
            <a:endParaRPr lang="es-MX" dirty="0"/>
          </a:p>
        </p:txBody>
      </p:sp>
      <p:pic>
        <p:nvPicPr>
          <p:cNvPr id="12" name="Imagen 1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568" y="1946787"/>
            <a:ext cx="6166213" cy="4439499"/>
          </a:xfrm>
          <a:prstGeom prst="rect">
            <a:avLst/>
          </a:prstGeom>
          <a:noFill/>
          <a:ln>
            <a:noFill/>
          </a:ln>
        </p:spPr>
      </p:pic>
      <p:pic>
        <p:nvPicPr>
          <p:cNvPr id="13" name="Imagen 12"/>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02594" y="1873045"/>
            <a:ext cx="6189407" cy="4513242"/>
          </a:xfrm>
          <a:prstGeom prst="rect">
            <a:avLst/>
          </a:prstGeom>
          <a:noFill/>
          <a:ln>
            <a:noFill/>
          </a:ln>
        </p:spPr>
      </p:pic>
      <p:sp>
        <p:nvSpPr>
          <p:cNvPr id="14" name="Cuadro de texto 70"/>
          <p:cNvSpPr txBox="1">
            <a:spLocks noChangeArrowheads="1"/>
          </p:cNvSpPr>
          <p:nvPr/>
        </p:nvSpPr>
        <p:spPr bwMode="auto">
          <a:xfrm>
            <a:off x="345288" y="1965694"/>
            <a:ext cx="382270" cy="316865"/>
          </a:xfrm>
          <a:prstGeom prst="rect">
            <a:avLst/>
          </a:prstGeom>
          <a:noFill/>
          <a:ln w="9525">
            <a:solidFill>
              <a:srgbClr val="FFFFFF"/>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es-MX" sz="12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a:t>
            </a:r>
            <a:endParaRPr lang="es-MX"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Cuadro de texto 70"/>
          <p:cNvSpPr txBox="1">
            <a:spLocks noChangeArrowheads="1"/>
          </p:cNvSpPr>
          <p:nvPr/>
        </p:nvSpPr>
        <p:spPr bwMode="auto">
          <a:xfrm>
            <a:off x="6463094" y="1936197"/>
            <a:ext cx="382270" cy="316865"/>
          </a:xfrm>
          <a:prstGeom prst="rect">
            <a:avLst/>
          </a:prstGeom>
          <a:solidFill>
            <a:srgbClr val="FFFFFF"/>
          </a:solidFill>
          <a:ln w="9525">
            <a:solidFill>
              <a:srgbClr val="FFFFFF"/>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es-MX" sz="1200" b="1"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es-MX" sz="12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b</a:t>
            </a:r>
            <a:r>
              <a:rPr lang="es-MX" sz="1200" b="1"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s-MX"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82314009"/>
      </p:ext>
    </p:extLst>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a:t>In vitro digestion of corn starch</a:t>
            </a:r>
            <a:endParaRPr lang="es-MX" dirty="0"/>
          </a:p>
        </p:txBody>
      </p:sp>
      <p:sp>
        <p:nvSpPr>
          <p:cNvPr id="3" name="Marcador de contenido 2"/>
          <p:cNvSpPr>
            <a:spLocks noGrp="1"/>
          </p:cNvSpPr>
          <p:nvPr>
            <p:ph idx="1"/>
          </p:nvPr>
        </p:nvSpPr>
        <p:spPr>
          <a:xfrm>
            <a:off x="609601" y="1319801"/>
            <a:ext cx="11055351" cy="4608512"/>
          </a:xfrm>
        </p:spPr>
        <p:txBody>
          <a:bodyPr/>
          <a:lstStyle/>
          <a:p>
            <a:pPr marL="0" indent="0">
              <a:buNone/>
            </a:pPr>
            <a:r>
              <a:rPr lang="en-US" sz="2000" dirty="0">
                <a:solidFill>
                  <a:srgbClr val="000000"/>
                </a:solidFill>
              </a:rPr>
              <a:t>E</a:t>
            </a:r>
            <a:r>
              <a:rPr lang="en-US" sz="2000" dirty="0" smtClean="0">
                <a:solidFill>
                  <a:srgbClr val="000000"/>
                </a:solidFill>
              </a:rPr>
              <a:t>ffect of (a) guar gum (0-2.5%, w/w), (b) moisture content (20-30%) and (c) temperature of extrusion (110-140 °C) on glucose release.</a:t>
            </a:r>
            <a:r>
              <a:rPr lang="en-US" dirty="0"/>
              <a:t/>
            </a:r>
            <a:br>
              <a:rPr lang="en-US" dirty="0"/>
            </a:br>
            <a:r>
              <a:rPr lang="en-US" dirty="0"/>
              <a:t/>
            </a:r>
            <a:br>
              <a:rPr lang="en-US" dirty="0"/>
            </a:br>
            <a:r>
              <a:rPr lang="en-US" dirty="0"/>
              <a:t/>
            </a:r>
            <a:br>
              <a:rPr lang="en-US" dirty="0"/>
            </a:br>
            <a:endParaRPr lang="en-US" dirty="0">
              <a:solidFill>
                <a:srgbClr val="000000"/>
              </a:solidFill>
            </a:endParaRPr>
          </a:p>
        </p:txBody>
      </p:sp>
      <p:sp>
        <p:nvSpPr>
          <p:cNvPr id="5" name="Marcador de número de diapositiva 4"/>
          <p:cNvSpPr>
            <a:spLocks noGrp="1"/>
          </p:cNvSpPr>
          <p:nvPr>
            <p:ph type="sldNum" sz="quarter" idx="12"/>
          </p:nvPr>
        </p:nvSpPr>
        <p:spPr/>
        <p:txBody>
          <a:bodyPr/>
          <a:lstStyle/>
          <a:p>
            <a:fld id="{923067C3-0887-407D-A375-DC2AF9503802}" type="slidenum">
              <a:rPr lang="es-MX" smtClean="0"/>
              <a:t>32</a:t>
            </a:fld>
            <a:endParaRPr lang="es-MX" dirty="0"/>
          </a:p>
        </p:txBody>
      </p:sp>
      <p:grpSp>
        <p:nvGrpSpPr>
          <p:cNvPr id="4" name="Grupo 3"/>
          <p:cNvGrpSpPr/>
          <p:nvPr/>
        </p:nvGrpSpPr>
        <p:grpSpPr>
          <a:xfrm>
            <a:off x="0" y="2606617"/>
            <a:ext cx="12059268" cy="3521647"/>
            <a:chOff x="0" y="2606617"/>
            <a:chExt cx="12059268" cy="3521647"/>
          </a:xfrm>
        </p:grpSpPr>
        <p:grpSp>
          <p:nvGrpSpPr>
            <p:cNvPr id="42" name="Grupo 41"/>
            <p:cNvGrpSpPr/>
            <p:nvPr/>
          </p:nvGrpSpPr>
          <p:grpSpPr>
            <a:xfrm>
              <a:off x="161563" y="2683720"/>
              <a:ext cx="3908995" cy="3354604"/>
              <a:chOff x="0" y="0"/>
              <a:chExt cx="5608955" cy="4810125"/>
            </a:xfrm>
          </p:grpSpPr>
          <p:pic>
            <p:nvPicPr>
              <p:cNvPr id="43" name="Imagen 4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5608955" cy="4401185"/>
              </a:xfrm>
              <a:prstGeom prst="rect">
                <a:avLst/>
              </a:prstGeom>
              <a:noFill/>
              <a:ln>
                <a:noFill/>
              </a:ln>
            </p:spPr>
          </p:pic>
          <p:pic>
            <p:nvPicPr>
              <p:cNvPr id="44" name="Imagen 4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575" y="4391025"/>
                <a:ext cx="3009900" cy="419100"/>
              </a:xfrm>
              <a:prstGeom prst="rect">
                <a:avLst/>
              </a:prstGeom>
              <a:noFill/>
              <a:ln>
                <a:noFill/>
              </a:ln>
            </p:spPr>
          </p:pic>
        </p:grpSp>
        <p:grpSp>
          <p:nvGrpSpPr>
            <p:cNvPr id="45" name="Grupo 44"/>
            <p:cNvGrpSpPr/>
            <p:nvPr/>
          </p:nvGrpSpPr>
          <p:grpSpPr>
            <a:xfrm>
              <a:off x="4206308" y="2683719"/>
              <a:ext cx="3797307" cy="3410055"/>
              <a:chOff x="0" y="0"/>
              <a:chExt cx="5610225" cy="4543425"/>
            </a:xfrm>
          </p:grpSpPr>
          <p:pic>
            <p:nvPicPr>
              <p:cNvPr id="46" name="Imagen 4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5610225" cy="4114800"/>
              </a:xfrm>
              <a:prstGeom prst="rect">
                <a:avLst/>
              </a:prstGeom>
              <a:noFill/>
              <a:ln>
                <a:noFill/>
              </a:ln>
            </p:spPr>
          </p:pic>
          <p:pic>
            <p:nvPicPr>
              <p:cNvPr id="47" name="Imagen 4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525" y="4124325"/>
                <a:ext cx="2971800" cy="419100"/>
              </a:xfrm>
              <a:prstGeom prst="rect">
                <a:avLst/>
              </a:prstGeom>
              <a:noFill/>
              <a:ln>
                <a:noFill/>
              </a:ln>
            </p:spPr>
          </p:pic>
        </p:grpSp>
        <p:grpSp>
          <p:nvGrpSpPr>
            <p:cNvPr id="48" name="Grupo 47"/>
            <p:cNvGrpSpPr/>
            <p:nvPr/>
          </p:nvGrpSpPr>
          <p:grpSpPr>
            <a:xfrm>
              <a:off x="8125101" y="2606617"/>
              <a:ext cx="3934167" cy="3521647"/>
              <a:chOff x="-21026" y="0"/>
              <a:chExt cx="5608955" cy="4543425"/>
            </a:xfrm>
          </p:grpSpPr>
          <p:pic>
            <p:nvPicPr>
              <p:cNvPr id="49" name="Imagen 4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5725" y="4124325"/>
                <a:ext cx="3095625" cy="419100"/>
              </a:xfrm>
              <a:prstGeom prst="rect">
                <a:avLst/>
              </a:prstGeom>
              <a:noFill/>
              <a:ln>
                <a:noFill/>
              </a:ln>
            </p:spPr>
          </p:pic>
          <p:pic>
            <p:nvPicPr>
              <p:cNvPr id="50" name="Imagen 4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1026" y="0"/>
                <a:ext cx="5608955" cy="4101465"/>
              </a:xfrm>
              <a:prstGeom prst="rect">
                <a:avLst/>
              </a:prstGeom>
              <a:noFill/>
              <a:ln>
                <a:noFill/>
              </a:ln>
            </p:spPr>
          </p:pic>
        </p:grpSp>
        <p:sp>
          <p:nvSpPr>
            <p:cNvPr id="51" name="Cuadro de texto 70"/>
            <p:cNvSpPr txBox="1">
              <a:spLocks noChangeArrowheads="1"/>
            </p:cNvSpPr>
            <p:nvPr/>
          </p:nvSpPr>
          <p:spPr bwMode="auto">
            <a:xfrm>
              <a:off x="0" y="2683719"/>
              <a:ext cx="382270" cy="316865"/>
            </a:xfrm>
            <a:prstGeom prst="rect">
              <a:avLst/>
            </a:prstGeom>
            <a:noFill/>
            <a:ln w="9525">
              <a:solidFill>
                <a:srgbClr val="FFFFFF"/>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es-MX" sz="12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a:t>
              </a:r>
              <a:endParaRPr lang="es-MX"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2" name="Cuadro de texto 70"/>
            <p:cNvSpPr txBox="1">
              <a:spLocks noChangeArrowheads="1"/>
            </p:cNvSpPr>
            <p:nvPr/>
          </p:nvSpPr>
          <p:spPr bwMode="auto">
            <a:xfrm>
              <a:off x="4000909" y="2683719"/>
              <a:ext cx="382270" cy="316865"/>
            </a:xfrm>
            <a:prstGeom prst="rect">
              <a:avLst/>
            </a:prstGeom>
            <a:noFill/>
            <a:ln w="9525">
              <a:solidFill>
                <a:srgbClr val="FFFFFF"/>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es-MX" sz="1200" b="1"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a:t>
              </a:r>
              <a:endParaRPr lang="es-MX"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3" name="Cuadro de texto 70"/>
            <p:cNvSpPr txBox="1">
              <a:spLocks noChangeArrowheads="1"/>
            </p:cNvSpPr>
            <p:nvPr/>
          </p:nvSpPr>
          <p:spPr bwMode="auto">
            <a:xfrm>
              <a:off x="7948230" y="2683719"/>
              <a:ext cx="382270" cy="316865"/>
            </a:xfrm>
            <a:prstGeom prst="rect">
              <a:avLst/>
            </a:prstGeom>
            <a:noFill/>
            <a:ln w="9525">
              <a:solidFill>
                <a:srgbClr val="FFFFFF"/>
              </a:solidFill>
              <a:miter lim="800000"/>
              <a:headEnd/>
              <a:tailEnd/>
            </a:ln>
          </p:spPr>
          <p:txBody>
            <a:bodyPr rot="0" vert="horz" wrap="square" lIns="91440" tIns="45720" rIns="91440" bIns="45720" anchor="t" anchorCtr="0" upright="1">
              <a:noAutofit/>
            </a:bodyPr>
            <a:lstStyle/>
            <a:p>
              <a:pPr algn="ctr">
                <a:lnSpc>
                  <a:spcPct val="115000"/>
                </a:lnSpc>
                <a:spcAft>
                  <a:spcPts val="1000"/>
                </a:spcAft>
              </a:pPr>
              <a:r>
                <a:rPr lang="es-MX" sz="1200" b="1" dirty="0" smtClean="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(c)</a:t>
              </a:r>
              <a:endParaRPr lang="es-MX"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2788222564"/>
      </p:ext>
    </p:extLst>
  </p:cSld>
  <p:clrMapOvr>
    <a:masterClrMapping/>
  </p:clrMapOvr>
  <p:transition>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dirty="0"/>
          </a:p>
        </p:txBody>
      </p:sp>
      <p:sp>
        <p:nvSpPr>
          <p:cNvPr id="3" name="Marcador de texto 2"/>
          <p:cNvSpPr>
            <a:spLocks noGrp="1"/>
          </p:cNvSpPr>
          <p:nvPr>
            <p:ph type="body" idx="1"/>
          </p:nvPr>
        </p:nvSpPr>
        <p:spPr/>
        <p:txBody>
          <a:bodyPr/>
          <a:lstStyle/>
          <a:p>
            <a:r>
              <a:rPr lang="es-MX" sz="4000" dirty="0" err="1" smtClean="0">
                <a:solidFill>
                  <a:srgbClr val="000000"/>
                </a:solidFill>
              </a:rPr>
              <a:t>Conclusions</a:t>
            </a:r>
            <a:endParaRPr lang="es-MX" sz="4000" dirty="0">
              <a:solidFill>
                <a:srgbClr val="000000"/>
              </a:solidFill>
            </a:endParaRPr>
          </a:p>
        </p:txBody>
      </p:sp>
      <p:sp>
        <p:nvSpPr>
          <p:cNvPr id="4" name="Marcador de número de diapositiva 3"/>
          <p:cNvSpPr>
            <a:spLocks noGrp="1"/>
          </p:cNvSpPr>
          <p:nvPr>
            <p:ph type="sldNum" sz="quarter" idx="12"/>
          </p:nvPr>
        </p:nvSpPr>
        <p:spPr/>
        <p:txBody>
          <a:bodyPr/>
          <a:lstStyle/>
          <a:p>
            <a:fld id="{923067C3-0887-407D-A375-DC2AF9503802}" type="slidenum">
              <a:rPr lang="es-MX" smtClean="0"/>
              <a:t>33</a:t>
            </a:fld>
            <a:endParaRPr lang="es-MX"/>
          </a:p>
        </p:txBody>
      </p:sp>
    </p:spTree>
    <p:extLst>
      <p:ext uri="{BB962C8B-B14F-4D97-AF65-F5344CB8AC3E}">
        <p14:creationId xmlns:p14="http://schemas.microsoft.com/office/powerpoint/2010/main" val="978576980"/>
      </p:ext>
    </p:extLst>
  </p:cSld>
  <p:clrMapOvr>
    <a:masterClrMapping/>
  </p:clrMapOvr>
  <p:transition>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p:txBody>
          <a:bodyPr/>
          <a:lstStyle/>
          <a:p>
            <a:r>
              <a:rPr lang="en-US" sz="2400" dirty="0" smtClean="0">
                <a:solidFill>
                  <a:srgbClr val="000000"/>
                </a:solidFill>
              </a:rPr>
              <a:t>The SEM micrographics </a:t>
            </a:r>
            <a:r>
              <a:rPr lang="en-US" sz="2400" dirty="0">
                <a:solidFill>
                  <a:srgbClr val="000000"/>
                </a:solidFill>
              </a:rPr>
              <a:t>showed the existence of </a:t>
            </a:r>
            <a:r>
              <a:rPr lang="en-US" sz="2400" dirty="0" err="1">
                <a:solidFill>
                  <a:srgbClr val="000000"/>
                </a:solidFill>
              </a:rPr>
              <a:t>ungelatinizated</a:t>
            </a:r>
            <a:r>
              <a:rPr lang="en-US" sz="2400" dirty="0">
                <a:solidFill>
                  <a:srgbClr val="000000"/>
                </a:solidFill>
              </a:rPr>
              <a:t> </a:t>
            </a:r>
            <a:r>
              <a:rPr lang="en-US" sz="2400" dirty="0" smtClean="0">
                <a:solidFill>
                  <a:srgbClr val="000000"/>
                </a:solidFill>
              </a:rPr>
              <a:t>starch granules </a:t>
            </a:r>
            <a:r>
              <a:rPr lang="en-US" sz="2400" dirty="0">
                <a:solidFill>
                  <a:srgbClr val="000000"/>
                </a:solidFill>
              </a:rPr>
              <a:t>and different extents of expansion related </a:t>
            </a:r>
            <a:r>
              <a:rPr lang="en-US" sz="2400" dirty="0" smtClean="0">
                <a:solidFill>
                  <a:srgbClr val="000000"/>
                </a:solidFill>
              </a:rPr>
              <a:t>to the </a:t>
            </a:r>
            <a:r>
              <a:rPr lang="en-US" sz="2400" dirty="0">
                <a:solidFill>
                  <a:srgbClr val="000000"/>
                </a:solidFill>
              </a:rPr>
              <a:t>interaction among the variables</a:t>
            </a:r>
            <a:r>
              <a:rPr lang="en-US" sz="2400" dirty="0" smtClean="0">
                <a:solidFill>
                  <a:srgbClr val="000000"/>
                </a:solidFill>
              </a:rPr>
              <a:t>.</a:t>
            </a:r>
          </a:p>
          <a:p>
            <a:endParaRPr lang="en-US" sz="2400" dirty="0" smtClean="0">
              <a:solidFill>
                <a:srgbClr val="000000"/>
              </a:solidFill>
            </a:endParaRPr>
          </a:p>
          <a:p>
            <a:r>
              <a:rPr lang="en-US" sz="2400" dirty="0" smtClean="0">
                <a:solidFill>
                  <a:srgbClr val="000000"/>
                </a:solidFill>
              </a:rPr>
              <a:t>The </a:t>
            </a:r>
            <a:r>
              <a:rPr lang="en-US" sz="2400" dirty="0">
                <a:solidFill>
                  <a:srgbClr val="000000"/>
                </a:solidFill>
              </a:rPr>
              <a:t>expansion index and the viscosity of starch added with </a:t>
            </a:r>
            <a:r>
              <a:rPr lang="en-US" sz="2400" dirty="0" smtClean="0">
                <a:solidFill>
                  <a:srgbClr val="000000"/>
                </a:solidFill>
              </a:rPr>
              <a:t>guar gum </a:t>
            </a:r>
            <a:r>
              <a:rPr lang="en-US" sz="2400" dirty="0">
                <a:solidFill>
                  <a:srgbClr val="000000"/>
                </a:solidFill>
              </a:rPr>
              <a:t>reduced as the extrusion temperature increased</a:t>
            </a:r>
            <a:r>
              <a:rPr lang="en-US" sz="2400" dirty="0" smtClean="0">
                <a:solidFill>
                  <a:srgbClr val="000000"/>
                </a:solidFill>
              </a:rPr>
              <a:t>.</a:t>
            </a:r>
          </a:p>
          <a:p>
            <a:endParaRPr lang="en-US" sz="2400" dirty="0" smtClean="0">
              <a:solidFill>
                <a:srgbClr val="000000"/>
              </a:solidFill>
            </a:endParaRPr>
          </a:p>
          <a:p>
            <a:r>
              <a:rPr lang="en-US" sz="2400" dirty="0" smtClean="0">
                <a:solidFill>
                  <a:srgbClr val="000000"/>
                </a:solidFill>
              </a:rPr>
              <a:t>In </a:t>
            </a:r>
            <a:r>
              <a:rPr lang="en-US" sz="2400" dirty="0">
                <a:solidFill>
                  <a:srgbClr val="000000"/>
                </a:solidFill>
              </a:rPr>
              <a:t>order to elaborate samples with a high </a:t>
            </a:r>
            <a:r>
              <a:rPr lang="en-US" sz="2400" dirty="0" smtClean="0">
                <a:solidFill>
                  <a:srgbClr val="000000"/>
                </a:solidFill>
              </a:rPr>
              <a:t>viscosity, extrusion </a:t>
            </a:r>
            <a:r>
              <a:rPr lang="en-US" sz="2400" dirty="0">
                <a:solidFill>
                  <a:srgbClr val="000000"/>
                </a:solidFill>
              </a:rPr>
              <a:t>temperature must be maintained at </a:t>
            </a:r>
            <a:r>
              <a:rPr lang="en-US" sz="2400" b="1" dirty="0">
                <a:solidFill>
                  <a:srgbClr val="000000"/>
                </a:solidFill>
              </a:rPr>
              <a:t>110 </a:t>
            </a:r>
            <a:r>
              <a:rPr lang="en-US" sz="2400" b="1" dirty="0" smtClean="0">
                <a:solidFill>
                  <a:srgbClr val="000000"/>
                </a:solidFill>
              </a:rPr>
              <a:t>ºC</a:t>
            </a:r>
            <a:r>
              <a:rPr lang="en-US" sz="2400" dirty="0">
                <a:solidFill>
                  <a:srgbClr val="000000"/>
                </a:solidFill>
              </a:rPr>
              <a:t>, </a:t>
            </a:r>
            <a:r>
              <a:rPr lang="en-US" sz="2400" dirty="0" smtClean="0">
                <a:solidFill>
                  <a:srgbClr val="000000"/>
                </a:solidFill>
              </a:rPr>
              <a:t>conditioning the </a:t>
            </a:r>
            <a:r>
              <a:rPr lang="en-US" sz="2400" dirty="0">
                <a:solidFill>
                  <a:srgbClr val="000000"/>
                </a:solidFill>
              </a:rPr>
              <a:t>sample with moisture percentages greater than </a:t>
            </a:r>
            <a:r>
              <a:rPr lang="en-US" sz="2400" b="1" dirty="0">
                <a:solidFill>
                  <a:srgbClr val="000000"/>
                </a:solidFill>
              </a:rPr>
              <a:t>25%</a:t>
            </a:r>
            <a:r>
              <a:rPr lang="en-US" sz="2400" dirty="0">
                <a:solidFill>
                  <a:srgbClr val="000000"/>
                </a:solidFill>
              </a:rPr>
              <a:t>.</a:t>
            </a:r>
            <a:r>
              <a:rPr lang="en-US" dirty="0"/>
              <a:t/>
            </a:r>
            <a:br>
              <a:rPr lang="en-US" dirty="0"/>
            </a:br>
            <a:r>
              <a:rPr lang="en-US" dirty="0"/>
              <a:t/>
            </a:r>
            <a:br>
              <a:rPr lang="en-US" dirty="0"/>
            </a:br>
            <a:r>
              <a:rPr lang="en-US" dirty="0"/>
              <a:t/>
            </a:r>
            <a:br>
              <a:rPr lang="en-US" dirty="0"/>
            </a:br>
            <a:r>
              <a:rPr lang="en-US" dirty="0"/>
              <a:t/>
            </a:r>
            <a:br>
              <a:rPr lang="en-US" dirty="0"/>
            </a:br>
            <a:endParaRPr lang="en-US" dirty="0">
              <a:solidFill>
                <a:srgbClr val="000000"/>
              </a:solidFill>
            </a:endParaRPr>
          </a:p>
        </p:txBody>
      </p:sp>
      <p:sp>
        <p:nvSpPr>
          <p:cNvPr id="5" name="Marcador de número de diapositiva 4"/>
          <p:cNvSpPr>
            <a:spLocks noGrp="1"/>
          </p:cNvSpPr>
          <p:nvPr>
            <p:ph type="sldNum" sz="quarter" idx="12"/>
          </p:nvPr>
        </p:nvSpPr>
        <p:spPr/>
        <p:txBody>
          <a:bodyPr/>
          <a:lstStyle/>
          <a:p>
            <a:fld id="{923067C3-0887-407D-A375-DC2AF9503802}" type="slidenum">
              <a:rPr lang="es-MX" smtClean="0"/>
              <a:t>34</a:t>
            </a:fld>
            <a:endParaRPr lang="es-MX" dirty="0"/>
          </a:p>
        </p:txBody>
      </p:sp>
    </p:spTree>
    <p:extLst>
      <p:ext uri="{BB962C8B-B14F-4D97-AF65-F5344CB8AC3E}">
        <p14:creationId xmlns:p14="http://schemas.microsoft.com/office/powerpoint/2010/main" val="2891490374"/>
      </p:ext>
    </p:extLst>
  </p:cSld>
  <p:clrMapOvr>
    <a:masterClrMapping/>
  </p:clrMapOvr>
  <p:transition>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p:txBody>
          <a:bodyPr/>
          <a:lstStyle/>
          <a:p>
            <a:r>
              <a:rPr lang="en-US" sz="2400" dirty="0" smtClean="0">
                <a:solidFill>
                  <a:srgbClr val="000000"/>
                </a:solidFill>
              </a:rPr>
              <a:t>The </a:t>
            </a:r>
            <a:r>
              <a:rPr lang="en-US" sz="2400" dirty="0">
                <a:solidFill>
                  <a:srgbClr val="000000"/>
                </a:solidFill>
              </a:rPr>
              <a:t>analysis of X-ray diffraction highlighted the interaction of starch </a:t>
            </a:r>
            <a:r>
              <a:rPr lang="en-US" sz="2400" dirty="0" smtClean="0">
                <a:solidFill>
                  <a:srgbClr val="000000"/>
                </a:solidFill>
              </a:rPr>
              <a:t>with guar </a:t>
            </a:r>
            <a:r>
              <a:rPr lang="en-US" sz="2400" dirty="0">
                <a:solidFill>
                  <a:srgbClr val="000000"/>
                </a:solidFill>
              </a:rPr>
              <a:t>gum, showing the changes in formation of new type V </a:t>
            </a:r>
            <a:r>
              <a:rPr lang="en-US" sz="2400" dirty="0" smtClean="0">
                <a:solidFill>
                  <a:srgbClr val="000000"/>
                </a:solidFill>
              </a:rPr>
              <a:t>and E </a:t>
            </a:r>
            <a:r>
              <a:rPr lang="en-US" sz="2400" dirty="0">
                <a:solidFill>
                  <a:srgbClr val="000000"/>
                </a:solidFill>
              </a:rPr>
              <a:t>amorphous structures </a:t>
            </a:r>
            <a:endParaRPr lang="en-US" sz="2400" dirty="0" smtClean="0">
              <a:solidFill>
                <a:srgbClr val="000000"/>
              </a:solidFill>
            </a:endParaRPr>
          </a:p>
          <a:p>
            <a:endParaRPr lang="en-US" sz="2400" dirty="0" smtClean="0">
              <a:solidFill>
                <a:srgbClr val="000000"/>
              </a:solidFill>
            </a:endParaRPr>
          </a:p>
          <a:p>
            <a:r>
              <a:rPr lang="en-US" sz="2400" dirty="0" smtClean="0">
                <a:solidFill>
                  <a:srgbClr val="000000"/>
                </a:solidFill>
              </a:rPr>
              <a:t>From </a:t>
            </a:r>
            <a:r>
              <a:rPr lang="en-US" sz="2400" dirty="0">
                <a:solidFill>
                  <a:srgbClr val="000000"/>
                </a:solidFill>
              </a:rPr>
              <a:t>FTIR, the interaction between both biopolymers might occur by </a:t>
            </a:r>
            <a:r>
              <a:rPr lang="en-US" sz="2400" dirty="0" smtClean="0">
                <a:solidFill>
                  <a:srgbClr val="000000"/>
                </a:solidFill>
              </a:rPr>
              <a:t>hydrogen bonding.</a:t>
            </a:r>
          </a:p>
          <a:p>
            <a:endParaRPr lang="en-US" sz="2400" dirty="0" smtClean="0">
              <a:solidFill>
                <a:srgbClr val="000000"/>
              </a:solidFill>
            </a:endParaRPr>
          </a:p>
          <a:p>
            <a:r>
              <a:rPr lang="en-US" sz="2400" dirty="0" smtClean="0">
                <a:solidFill>
                  <a:srgbClr val="000000"/>
                </a:solidFill>
              </a:rPr>
              <a:t>It </a:t>
            </a:r>
            <a:r>
              <a:rPr lang="en-US" sz="2400" dirty="0">
                <a:solidFill>
                  <a:srgbClr val="000000"/>
                </a:solidFill>
              </a:rPr>
              <a:t>was generally observed that the extrusion process can </a:t>
            </a:r>
            <a:r>
              <a:rPr lang="en-US" sz="2400" dirty="0" smtClean="0">
                <a:solidFill>
                  <a:srgbClr val="000000"/>
                </a:solidFill>
              </a:rPr>
              <a:t>be used </a:t>
            </a:r>
            <a:r>
              <a:rPr lang="en-US" sz="2400" dirty="0">
                <a:solidFill>
                  <a:srgbClr val="000000"/>
                </a:solidFill>
              </a:rPr>
              <a:t>to develop functional products, like snacks or </a:t>
            </a:r>
            <a:r>
              <a:rPr lang="en-US" sz="2400" dirty="0" smtClean="0">
                <a:solidFill>
                  <a:srgbClr val="000000"/>
                </a:solidFill>
              </a:rPr>
              <a:t>breakfast cereals</a:t>
            </a:r>
            <a:r>
              <a:rPr lang="en-US" sz="2400" dirty="0">
                <a:solidFill>
                  <a:srgbClr val="000000"/>
                </a:solidFill>
              </a:rPr>
              <a:t>, favoring interactions with guar gum and </a:t>
            </a:r>
            <a:r>
              <a:rPr lang="en-US" sz="2400" dirty="0" smtClean="0">
                <a:solidFill>
                  <a:srgbClr val="000000"/>
                </a:solidFill>
              </a:rPr>
              <a:t>modifying the </a:t>
            </a:r>
            <a:r>
              <a:rPr lang="en-US" sz="2400" dirty="0" err="1" smtClean="0">
                <a:solidFill>
                  <a:srgbClr val="000000"/>
                </a:solidFill>
              </a:rPr>
              <a:t>semicrystalline</a:t>
            </a:r>
            <a:r>
              <a:rPr lang="en-US" sz="2400" dirty="0" smtClean="0">
                <a:solidFill>
                  <a:srgbClr val="000000"/>
                </a:solidFill>
              </a:rPr>
              <a:t> </a:t>
            </a:r>
            <a:r>
              <a:rPr lang="en-US" sz="2400" dirty="0">
                <a:solidFill>
                  <a:srgbClr val="000000"/>
                </a:solidFill>
              </a:rPr>
              <a:t>structure of native corn starch.</a:t>
            </a:r>
            <a:r>
              <a:rPr lang="en-US" dirty="0"/>
              <a:t/>
            </a:r>
            <a:br>
              <a:rPr lang="en-US" dirty="0"/>
            </a:br>
            <a:r>
              <a:rPr lang="en-US" dirty="0"/>
              <a:t/>
            </a:r>
            <a:br>
              <a:rPr lang="en-US" dirty="0"/>
            </a:br>
            <a:r>
              <a:rPr lang="en-US" dirty="0"/>
              <a:t/>
            </a:r>
            <a:br>
              <a:rPr lang="en-US" dirty="0"/>
            </a:br>
            <a:endParaRPr lang="en-US" dirty="0">
              <a:solidFill>
                <a:srgbClr val="000000"/>
              </a:solidFill>
            </a:endParaRPr>
          </a:p>
        </p:txBody>
      </p:sp>
      <p:sp>
        <p:nvSpPr>
          <p:cNvPr id="5" name="Marcador de número de diapositiva 4"/>
          <p:cNvSpPr>
            <a:spLocks noGrp="1"/>
          </p:cNvSpPr>
          <p:nvPr>
            <p:ph type="sldNum" sz="quarter" idx="12"/>
          </p:nvPr>
        </p:nvSpPr>
        <p:spPr/>
        <p:txBody>
          <a:bodyPr/>
          <a:lstStyle/>
          <a:p>
            <a:fld id="{923067C3-0887-407D-A375-DC2AF9503802}" type="slidenum">
              <a:rPr lang="es-MX" smtClean="0"/>
              <a:t>35</a:t>
            </a:fld>
            <a:endParaRPr lang="es-MX" dirty="0"/>
          </a:p>
        </p:txBody>
      </p:sp>
    </p:spTree>
    <p:extLst>
      <p:ext uri="{BB962C8B-B14F-4D97-AF65-F5344CB8AC3E}">
        <p14:creationId xmlns:p14="http://schemas.microsoft.com/office/powerpoint/2010/main" val="3176446235"/>
      </p:ext>
    </p:extLst>
  </p:cSld>
  <p:clrMapOvr>
    <a:masterClrMapping/>
  </p:clrMapOvr>
  <p:transition>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p:txBody>
          <a:bodyPr/>
          <a:lstStyle/>
          <a:p>
            <a:pPr marL="0" indent="0">
              <a:buNone/>
            </a:pPr>
            <a:r>
              <a:rPr lang="en-US" sz="2400" dirty="0" smtClean="0">
                <a:solidFill>
                  <a:srgbClr val="000000"/>
                </a:solidFill>
              </a:rPr>
              <a:t>References</a:t>
            </a:r>
          </a:p>
          <a:p>
            <a:pPr marL="0" indent="0">
              <a:buNone/>
            </a:pPr>
            <a:r>
              <a:rPr lang="en-US" sz="1400" dirty="0" err="1">
                <a:solidFill>
                  <a:srgbClr val="000000"/>
                </a:solidFill>
              </a:rPr>
              <a:t>Adamu</a:t>
            </a:r>
            <a:r>
              <a:rPr lang="en-US" sz="1400" dirty="0">
                <a:solidFill>
                  <a:srgbClr val="000000"/>
                </a:solidFill>
              </a:rPr>
              <a:t>, B. (2001). Resistant starch derived from extruded corn starch and guar gum as affected by acid and surfactants: Structural characterization. Starch‐</a:t>
            </a:r>
            <a:r>
              <a:rPr lang="en-US" sz="1400" dirty="0" err="1">
                <a:solidFill>
                  <a:srgbClr val="000000"/>
                </a:solidFill>
              </a:rPr>
              <a:t>Stärke</a:t>
            </a:r>
            <a:r>
              <a:rPr lang="en-US" sz="1400" dirty="0">
                <a:solidFill>
                  <a:srgbClr val="000000"/>
                </a:solidFill>
              </a:rPr>
              <a:t>, 53(11), 582-591.</a:t>
            </a:r>
          </a:p>
          <a:p>
            <a:pPr marL="0" indent="0">
              <a:buNone/>
            </a:pPr>
            <a:r>
              <a:rPr lang="en-US" sz="1400" dirty="0" err="1">
                <a:solidFill>
                  <a:srgbClr val="000000"/>
                </a:solidFill>
              </a:rPr>
              <a:t>Altan</a:t>
            </a:r>
            <a:r>
              <a:rPr lang="en-US" sz="1400" dirty="0">
                <a:solidFill>
                  <a:srgbClr val="000000"/>
                </a:solidFill>
              </a:rPr>
              <a:t>, A., McCarthy, K., &amp; </a:t>
            </a:r>
            <a:r>
              <a:rPr lang="en-US" sz="1400" dirty="0" err="1">
                <a:solidFill>
                  <a:srgbClr val="000000"/>
                </a:solidFill>
              </a:rPr>
              <a:t>Maskan</a:t>
            </a:r>
            <a:r>
              <a:rPr lang="en-US" sz="1400" dirty="0">
                <a:solidFill>
                  <a:srgbClr val="000000"/>
                </a:solidFill>
              </a:rPr>
              <a:t>, M. (2009). Effect of Extrusion Cooking on Functional Properties and in vitro Starch Digestibility of Barley‐Based </a:t>
            </a:r>
            <a:r>
              <a:rPr lang="en-US" sz="1400" dirty="0" err="1">
                <a:solidFill>
                  <a:srgbClr val="000000"/>
                </a:solidFill>
              </a:rPr>
              <a:t>Extrudates</a:t>
            </a:r>
            <a:r>
              <a:rPr lang="en-US" sz="1400" dirty="0">
                <a:solidFill>
                  <a:srgbClr val="000000"/>
                </a:solidFill>
              </a:rPr>
              <a:t> from Fruit and Vegetable By‐Products. Journal of food science, 74(2), E77-E86.</a:t>
            </a:r>
          </a:p>
          <a:p>
            <a:pPr marL="0" indent="0">
              <a:buNone/>
            </a:pPr>
            <a:r>
              <a:rPr lang="en-US" sz="1400" dirty="0" err="1">
                <a:solidFill>
                  <a:srgbClr val="000000"/>
                </a:solidFill>
              </a:rPr>
              <a:t>Ambigaipalan</a:t>
            </a:r>
            <a:r>
              <a:rPr lang="en-US" sz="1400" dirty="0">
                <a:solidFill>
                  <a:srgbClr val="000000"/>
                </a:solidFill>
              </a:rPr>
              <a:t>, P., Hoover, R., Donner, E., &amp; Liu, Q. (2013). </a:t>
            </a:r>
            <a:r>
              <a:rPr lang="en-US" sz="1400" dirty="0" err="1">
                <a:solidFill>
                  <a:srgbClr val="000000"/>
                </a:solidFill>
              </a:rPr>
              <a:t>Retrogradation</a:t>
            </a:r>
            <a:r>
              <a:rPr lang="en-US" sz="1400" dirty="0">
                <a:solidFill>
                  <a:srgbClr val="000000"/>
                </a:solidFill>
              </a:rPr>
              <a:t> characteristics of pulse starches. Food Research International, 54(1), 203-212.</a:t>
            </a:r>
          </a:p>
          <a:p>
            <a:pPr marL="0" indent="0">
              <a:buNone/>
            </a:pPr>
            <a:r>
              <a:rPr lang="en-US" sz="1400" dirty="0" err="1">
                <a:solidFill>
                  <a:srgbClr val="000000"/>
                </a:solidFill>
              </a:rPr>
              <a:t>Bornet</a:t>
            </a:r>
            <a:r>
              <a:rPr lang="en-US" sz="1400" dirty="0">
                <a:solidFill>
                  <a:srgbClr val="000000"/>
                </a:solidFill>
              </a:rPr>
              <a:t>, F. (1993). Technological treatments of cereals. Repercussions on the physiological properties of starch. Carbohydrate polymers, 21(2), 195-203.</a:t>
            </a:r>
          </a:p>
          <a:p>
            <a:pPr marL="0" indent="0">
              <a:buNone/>
            </a:pPr>
            <a:r>
              <a:rPr lang="en-US" sz="1400" dirty="0">
                <a:solidFill>
                  <a:srgbClr val="000000"/>
                </a:solidFill>
              </a:rPr>
              <a:t>Bradley, T., Ball, A., Harding, S., &amp; Mitchell, J. (1989). Thermal degradation of guar gum. Carbohydrate polymers, 10(3), 205-214.</a:t>
            </a:r>
          </a:p>
          <a:p>
            <a:pPr marL="0" indent="0">
              <a:buNone/>
            </a:pPr>
            <a:r>
              <a:rPr lang="en-US" sz="1400" dirty="0">
                <a:solidFill>
                  <a:srgbClr val="000000"/>
                </a:solidFill>
              </a:rPr>
              <a:t>Brennan, M. A., </a:t>
            </a:r>
            <a:r>
              <a:rPr lang="en-US" sz="1400" dirty="0" err="1">
                <a:solidFill>
                  <a:srgbClr val="000000"/>
                </a:solidFill>
              </a:rPr>
              <a:t>Merts</a:t>
            </a:r>
            <a:r>
              <a:rPr lang="en-US" sz="1400" dirty="0">
                <a:solidFill>
                  <a:srgbClr val="000000"/>
                </a:solidFill>
              </a:rPr>
              <a:t>, I., </a:t>
            </a:r>
            <a:r>
              <a:rPr lang="en-US" sz="1400" dirty="0" err="1">
                <a:solidFill>
                  <a:srgbClr val="000000"/>
                </a:solidFill>
              </a:rPr>
              <a:t>Monro</a:t>
            </a:r>
            <a:r>
              <a:rPr lang="en-US" sz="1400" dirty="0">
                <a:solidFill>
                  <a:srgbClr val="000000"/>
                </a:solidFill>
              </a:rPr>
              <a:t>, J., </a:t>
            </a:r>
            <a:r>
              <a:rPr lang="en-US" sz="1400" dirty="0" err="1">
                <a:solidFill>
                  <a:srgbClr val="000000"/>
                </a:solidFill>
              </a:rPr>
              <a:t>Woolnough</a:t>
            </a:r>
            <a:r>
              <a:rPr lang="en-US" sz="1400" dirty="0">
                <a:solidFill>
                  <a:srgbClr val="000000"/>
                </a:solidFill>
              </a:rPr>
              <a:t>, J., &amp; Brennan, C. S. (2008). Impact of guar and wheat bran on the physical and nutritional quality of extruded breakfast cereals. Starch‐</a:t>
            </a:r>
            <a:r>
              <a:rPr lang="en-US" sz="1400" dirty="0" err="1">
                <a:solidFill>
                  <a:srgbClr val="000000"/>
                </a:solidFill>
              </a:rPr>
              <a:t>Stärke</a:t>
            </a:r>
            <a:r>
              <a:rPr lang="en-US" sz="1400" dirty="0">
                <a:solidFill>
                  <a:srgbClr val="000000"/>
                </a:solidFill>
              </a:rPr>
              <a:t>, 60(5), 248-256.</a:t>
            </a:r>
          </a:p>
          <a:p>
            <a:pPr marL="0" indent="0">
              <a:buNone/>
            </a:pPr>
            <a:r>
              <a:rPr lang="en-US" sz="1400" dirty="0">
                <a:solidFill>
                  <a:srgbClr val="000000"/>
                </a:solidFill>
              </a:rPr>
              <a:t>Chiu C-W, </a:t>
            </a:r>
            <a:r>
              <a:rPr lang="en-US" sz="1400" dirty="0" err="1">
                <a:solidFill>
                  <a:srgbClr val="000000"/>
                </a:solidFill>
              </a:rPr>
              <a:t>Solarek</a:t>
            </a:r>
            <a:r>
              <a:rPr lang="en-US" sz="1400" dirty="0">
                <a:solidFill>
                  <a:srgbClr val="000000"/>
                </a:solidFill>
              </a:rPr>
              <a:t> D. (2009). Modiﬁcation of starches. In Whistler R.L., </a:t>
            </a:r>
            <a:r>
              <a:rPr lang="en-US" sz="1400" dirty="0" err="1">
                <a:solidFill>
                  <a:srgbClr val="000000"/>
                </a:solidFill>
              </a:rPr>
              <a:t>BeMiller</a:t>
            </a:r>
            <a:r>
              <a:rPr lang="en-US" sz="1400" dirty="0">
                <a:solidFill>
                  <a:srgbClr val="000000"/>
                </a:solidFill>
              </a:rPr>
              <a:t> J.N., </a:t>
            </a:r>
            <a:r>
              <a:rPr lang="en-US" sz="1400" dirty="0" err="1">
                <a:solidFill>
                  <a:srgbClr val="000000"/>
                </a:solidFill>
              </a:rPr>
              <a:t>Paschall</a:t>
            </a:r>
            <a:r>
              <a:rPr lang="en-US" sz="1400" dirty="0">
                <a:solidFill>
                  <a:srgbClr val="000000"/>
                </a:solidFill>
              </a:rPr>
              <a:t> E.F. (Eds.), Starch Chemistry and Technology. 3rd ed. (p. 629–55) Orlando FL: Academic Press</a:t>
            </a:r>
          </a:p>
          <a:p>
            <a:pPr marL="0" indent="0">
              <a:buNone/>
            </a:pPr>
            <a:r>
              <a:rPr lang="en-US" sz="1400" dirty="0">
                <a:solidFill>
                  <a:srgbClr val="000000"/>
                </a:solidFill>
              </a:rPr>
              <a:t>Colonna, P., </a:t>
            </a:r>
            <a:r>
              <a:rPr lang="en-US" sz="1400" dirty="0" err="1">
                <a:solidFill>
                  <a:srgbClr val="000000"/>
                </a:solidFill>
              </a:rPr>
              <a:t>Tayed</a:t>
            </a:r>
            <a:r>
              <a:rPr lang="en-US" sz="1400" dirty="0">
                <a:solidFill>
                  <a:srgbClr val="000000"/>
                </a:solidFill>
              </a:rPr>
              <a:t>, T. &amp; Mercier, C. (1989). Extrusion cooking of starch and starchy products. In: Mercier C., </a:t>
            </a:r>
            <a:r>
              <a:rPr lang="en-US" sz="1400" dirty="0" err="1">
                <a:solidFill>
                  <a:srgbClr val="000000"/>
                </a:solidFill>
              </a:rPr>
              <a:t>Linko</a:t>
            </a:r>
            <a:r>
              <a:rPr lang="en-US" sz="1400" dirty="0">
                <a:solidFill>
                  <a:srgbClr val="000000"/>
                </a:solidFill>
              </a:rPr>
              <a:t> P. &amp; Harper J. M. (Eds.), Extrusion Cooking, (pp. 247–319). St. Paul, MN: American Association of Cereal Chemists.</a:t>
            </a:r>
          </a:p>
          <a:p>
            <a:pPr marL="0" indent="0">
              <a:buNone/>
            </a:pPr>
            <a:r>
              <a:rPr lang="en-US" dirty="0"/>
              <a:t/>
            </a:r>
            <a:br>
              <a:rPr lang="en-US" dirty="0"/>
            </a:br>
            <a:r>
              <a:rPr lang="en-US" dirty="0"/>
              <a:t/>
            </a:r>
            <a:br>
              <a:rPr lang="en-US" dirty="0"/>
            </a:br>
            <a:r>
              <a:rPr lang="en-US" dirty="0"/>
              <a:t/>
            </a:r>
            <a:br>
              <a:rPr lang="en-US" dirty="0"/>
            </a:br>
            <a:endParaRPr lang="en-US" dirty="0">
              <a:solidFill>
                <a:srgbClr val="000000"/>
              </a:solidFill>
            </a:endParaRPr>
          </a:p>
        </p:txBody>
      </p:sp>
      <p:sp>
        <p:nvSpPr>
          <p:cNvPr id="5" name="Marcador de número de diapositiva 4"/>
          <p:cNvSpPr>
            <a:spLocks noGrp="1"/>
          </p:cNvSpPr>
          <p:nvPr>
            <p:ph type="sldNum" sz="quarter" idx="12"/>
          </p:nvPr>
        </p:nvSpPr>
        <p:spPr/>
        <p:txBody>
          <a:bodyPr/>
          <a:lstStyle/>
          <a:p>
            <a:fld id="{923067C3-0887-407D-A375-DC2AF9503802}" type="slidenum">
              <a:rPr lang="es-MX" smtClean="0"/>
              <a:t>36</a:t>
            </a:fld>
            <a:endParaRPr lang="es-MX" dirty="0"/>
          </a:p>
        </p:txBody>
      </p:sp>
    </p:spTree>
    <p:extLst>
      <p:ext uri="{BB962C8B-B14F-4D97-AF65-F5344CB8AC3E}">
        <p14:creationId xmlns:p14="http://schemas.microsoft.com/office/powerpoint/2010/main" val="4156463015"/>
      </p:ext>
    </p:extLst>
  </p:cSld>
  <p:clrMapOvr>
    <a:masterClrMapping/>
  </p:clrMapOvr>
  <p:transition>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a:p>
        </p:txBody>
      </p:sp>
      <p:sp>
        <p:nvSpPr>
          <p:cNvPr id="3" name="Marcador de contenido 2"/>
          <p:cNvSpPr>
            <a:spLocks noGrp="1"/>
          </p:cNvSpPr>
          <p:nvPr>
            <p:ph idx="1"/>
          </p:nvPr>
        </p:nvSpPr>
        <p:spPr/>
        <p:txBody>
          <a:bodyPr/>
          <a:lstStyle/>
          <a:p>
            <a:pPr marL="0" indent="0">
              <a:buNone/>
            </a:pPr>
            <a:r>
              <a:rPr lang="en-US" sz="2400" dirty="0" smtClean="0">
                <a:solidFill>
                  <a:srgbClr val="000000"/>
                </a:solidFill>
              </a:rPr>
              <a:t>References</a:t>
            </a:r>
          </a:p>
          <a:p>
            <a:pPr marL="0" indent="0">
              <a:buNone/>
            </a:pPr>
            <a:r>
              <a:rPr lang="en-US" sz="1400" dirty="0">
                <a:solidFill>
                  <a:srgbClr val="000000"/>
                </a:solidFill>
              </a:rPr>
              <a:t>De Pilli, T., </a:t>
            </a:r>
            <a:r>
              <a:rPr lang="en-US" sz="1400" dirty="0" err="1">
                <a:solidFill>
                  <a:srgbClr val="000000"/>
                </a:solidFill>
              </a:rPr>
              <a:t>Jouppila</a:t>
            </a:r>
            <a:r>
              <a:rPr lang="en-US" sz="1400" dirty="0">
                <a:solidFill>
                  <a:srgbClr val="000000"/>
                </a:solidFill>
              </a:rPr>
              <a:t>, K., </a:t>
            </a:r>
            <a:r>
              <a:rPr lang="en-US" sz="1400" dirty="0" err="1">
                <a:solidFill>
                  <a:srgbClr val="000000"/>
                </a:solidFill>
              </a:rPr>
              <a:t>Ikonen</a:t>
            </a:r>
            <a:r>
              <a:rPr lang="en-US" sz="1400" dirty="0">
                <a:solidFill>
                  <a:srgbClr val="000000"/>
                </a:solidFill>
              </a:rPr>
              <a:t>, J., </a:t>
            </a:r>
            <a:r>
              <a:rPr lang="en-US" sz="1400" dirty="0" err="1">
                <a:solidFill>
                  <a:srgbClr val="000000"/>
                </a:solidFill>
              </a:rPr>
              <a:t>Kansikas</a:t>
            </a:r>
            <a:r>
              <a:rPr lang="en-US" sz="1400" dirty="0">
                <a:solidFill>
                  <a:srgbClr val="000000"/>
                </a:solidFill>
              </a:rPr>
              <a:t>, J., </a:t>
            </a:r>
            <a:r>
              <a:rPr lang="en-US" sz="1400" dirty="0" err="1">
                <a:solidFill>
                  <a:srgbClr val="000000"/>
                </a:solidFill>
              </a:rPr>
              <a:t>Derossi</a:t>
            </a:r>
            <a:r>
              <a:rPr lang="en-US" sz="1400" dirty="0">
                <a:solidFill>
                  <a:srgbClr val="000000"/>
                </a:solidFill>
              </a:rPr>
              <a:t>, A., &amp; </a:t>
            </a:r>
            <a:r>
              <a:rPr lang="en-US" sz="1400" dirty="0" err="1">
                <a:solidFill>
                  <a:srgbClr val="000000"/>
                </a:solidFill>
              </a:rPr>
              <a:t>Severini</a:t>
            </a:r>
            <a:r>
              <a:rPr lang="en-US" sz="1400" dirty="0">
                <a:solidFill>
                  <a:srgbClr val="000000"/>
                </a:solidFill>
              </a:rPr>
              <a:t>, C. (2008). Study on formation of starch–lipid complexes during extrusion-cooking of almond flour. </a:t>
            </a:r>
            <a:r>
              <a:rPr lang="en-US" sz="1400" i="1" dirty="0">
                <a:solidFill>
                  <a:srgbClr val="000000"/>
                </a:solidFill>
              </a:rPr>
              <a:t>Journal of food engineering, 87</a:t>
            </a:r>
            <a:r>
              <a:rPr lang="en-US" sz="1400" dirty="0">
                <a:solidFill>
                  <a:srgbClr val="000000"/>
                </a:solidFill>
              </a:rPr>
              <a:t>(4), 495-504.</a:t>
            </a:r>
          </a:p>
          <a:p>
            <a:pPr marL="0" indent="0">
              <a:buNone/>
            </a:pPr>
            <a:r>
              <a:rPr lang="en-US" sz="1400" dirty="0">
                <a:solidFill>
                  <a:srgbClr val="000000"/>
                </a:solidFill>
              </a:rPr>
              <a:t>Lehmann, U., &amp; Robin, F. (2007). Slowly digestible starch–its structure and health implications: a review. </a:t>
            </a:r>
            <a:r>
              <a:rPr lang="en-US" sz="1400" i="1" dirty="0">
                <a:solidFill>
                  <a:srgbClr val="000000"/>
                </a:solidFill>
              </a:rPr>
              <a:t>Trends in food science &amp; technology, 18</a:t>
            </a:r>
            <a:r>
              <a:rPr lang="en-US" sz="1400" dirty="0">
                <a:solidFill>
                  <a:srgbClr val="000000"/>
                </a:solidFill>
              </a:rPr>
              <a:t>(7), 346-355.</a:t>
            </a:r>
            <a:endParaRPr lang="es-ES" sz="1400" dirty="0">
              <a:solidFill>
                <a:srgbClr val="000000"/>
              </a:solidFill>
            </a:endParaRPr>
          </a:p>
          <a:p>
            <a:pPr marL="0" indent="0">
              <a:buNone/>
            </a:pPr>
            <a:r>
              <a:rPr lang="en-US" sz="1400" dirty="0">
                <a:solidFill>
                  <a:srgbClr val="000000"/>
                </a:solidFill>
              </a:rPr>
              <a:t>Lo </a:t>
            </a:r>
            <a:r>
              <a:rPr lang="en-US" sz="1400" dirty="0" err="1">
                <a:solidFill>
                  <a:srgbClr val="000000"/>
                </a:solidFill>
              </a:rPr>
              <a:t>Curto</a:t>
            </a:r>
            <a:r>
              <a:rPr lang="en-US" sz="1400" dirty="0">
                <a:solidFill>
                  <a:srgbClr val="000000"/>
                </a:solidFill>
              </a:rPr>
              <a:t>, A., </a:t>
            </a:r>
            <a:r>
              <a:rPr lang="en-US" sz="1400" dirty="0" err="1">
                <a:solidFill>
                  <a:srgbClr val="000000"/>
                </a:solidFill>
              </a:rPr>
              <a:t>Pitino</a:t>
            </a:r>
            <a:r>
              <a:rPr lang="en-US" sz="1400" dirty="0">
                <a:solidFill>
                  <a:srgbClr val="000000"/>
                </a:solidFill>
              </a:rPr>
              <a:t>, I., </a:t>
            </a:r>
            <a:r>
              <a:rPr lang="en-US" sz="1400" dirty="0" err="1">
                <a:solidFill>
                  <a:srgbClr val="000000"/>
                </a:solidFill>
              </a:rPr>
              <a:t>Mandalari</a:t>
            </a:r>
            <a:r>
              <a:rPr lang="en-US" sz="1400" dirty="0">
                <a:solidFill>
                  <a:srgbClr val="000000"/>
                </a:solidFill>
              </a:rPr>
              <a:t>, G., Dainty, J. R., </a:t>
            </a:r>
            <a:r>
              <a:rPr lang="en-US" sz="1400" dirty="0" err="1">
                <a:solidFill>
                  <a:srgbClr val="000000"/>
                </a:solidFill>
              </a:rPr>
              <a:t>Faulks</a:t>
            </a:r>
            <a:r>
              <a:rPr lang="en-US" sz="1400" dirty="0">
                <a:solidFill>
                  <a:srgbClr val="000000"/>
                </a:solidFill>
              </a:rPr>
              <a:t>, R. M., &amp; John Wickham, M. S. (2011). Survival of probiotic lactobacilli in the upper gastrointestinal tract using an </a:t>
            </a:r>
            <a:r>
              <a:rPr lang="en-US" sz="1400" i="1" dirty="0">
                <a:solidFill>
                  <a:srgbClr val="000000"/>
                </a:solidFill>
              </a:rPr>
              <a:t>in vitro</a:t>
            </a:r>
            <a:r>
              <a:rPr lang="en-US" sz="1400" dirty="0">
                <a:solidFill>
                  <a:srgbClr val="000000"/>
                </a:solidFill>
              </a:rPr>
              <a:t> gastric model of digestion. </a:t>
            </a:r>
            <a:r>
              <a:rPr lang="en-US" sz="1400" i="1" dirty="0">
                <a:solidFill>
                  <a:srgbClr val="000000"/>
                </a:solidFill>
              </a:rPr>
              <a:t>Food microbiology, 28</a:t>
            </a:r>
            <a:r>
              <a:rPr lang="en-US" sz="1400" dirty="0">
                <a:solidFill>
                  <a:srgbClr val="000000"/>
                </a:solidFill>
              </a:rPr>
              <a:t>(7), 1359-1366.</a:t>
            </a:r>
          </a:p>
          <a:p>
            <a:pPr marL="0" indent="0">
              <a:buNone/>
            </a:pPr>
            <a:r>
              <a:rPr lang="en-US" sz="1400" dirty="0">
                <a:solidFill>
                  <a:srgbClr val="000000"/>
                </a:solidFill>
              </a:rPr>
              <a:t>Pérez, S., &amp; </a:t>
            </a:r>
            <a:r>
              <a:rPr lang="en-US" sz="1400" dirty="0" err="1">
                <a:solidFill>
                  <a:srgbClr val="000000"/>
                </a:solidFill>
              </a:rPr>
              <a:t>Bertoft</a:t>
            </a:r>
            <a:r>
              <a:rPr lang="en-US" sz="1400" dirty="0">
                <a:solidFill>
                  <a:srgbClr val="000000"/>
                </a:solidFill>
              </a:rPr>
              <a:t>, E. (2010). The molecular structures of starch components and their contribution to the architecture of starch granules: A comprehensive review. </a:t>
            </a:r>
            <a:r>
              <a:rPr lang="en-US" sz="1400" i="1" dirty="0">
                <a:solidFill>
                  <a:srgbClr val="000000"/>
                </a:solidFill>
              </a:rPr>
              <a:t>Starch‐</a:t>
            </a:r>
            <a:r>
              <a:rPr lang="en-US" sz="1400" i="1" dirty="0" err="1">
                <a:solidFill>
                  <a:srgbClr val="000000"/>
                </a:solidFill>
              </a:rPr>
              <a:t>Stärke</a:t>
            </a:r>
            <a:r>
              <a:rPr lang="en-US" sz="1400" i="1" dirty="0">
                <a:solidFill>
                  <a:srgbClr val="000000"/>
                </a:solidFill>
              </a:rPr>
              <a:t>, 62</a:t>
            </a:r>
            <a:r>
              <a:rPr lang="en-US" sz="1400" dirty="0">
                <a:solidFill>
                  <a:srgbClr val="000000"/>
                </a:solidFill>
              </a:rPr>
              <a:t>(8), 389-420.</a:t>
            </a:r>
          </a:p>
          <a:p>
            <a:pPr marL="0" indent="0">
              <a:buNone/>
            </a:pPr>
            <a:r>
              <a:rPr lang="en-US" sz="1400" dirty="0">
                <a:solidFill>
                  <a:srgbClr val="000000"/>
                </a:solidFill>
              </a:rPr>
              <a:t>van </a:t>
            </a:r>
            <a:r>
              <a:rPr lang="en-US" sz="1400" dirty="0" err="1">
                <a:solidFill>
                  <a:srgbClr val="000000"/>
                </a:solidFill>
              </a:rPr>
              <a:t>Soest</a:t>
            </a:r>
            <a:r>
              <a:rPr lang="en-US" sz="1400" dirty="0">
                <a:solidFill>
                  <a:srgbClr val="000000"/>
                </a:solidFill>
              </a:rPr>
              <a:t>, J., De Wit, D., </a:t>
            </a:r>
            <a:r>
              <a:rPr lang="en-US" sz="1400" dirty="0" err="1">
                <a:solidFill>
                  <a:srgbClr val="000000"/>
                </a:solidFill>
              </a:rPr>
              <a:t>Tournois</a:t>
            </a:r>
            <a:r>
              <a:rPr lang="en-US" sz="1400" dirty="0">
                <a:solidFill>
                  <a:srgbClr val="000000"/>
                </a:solidFill>
              </a:rPr>
              <a:t>, H., &amp; </a:t>
            </a:r>
            <a:r>
              <a:rPr lang="en-US" sz="1400" dirty="0" err="1">
                <a:solidFill>
                  <a:srgbClr val="000000"/>
                </a:solidFill>
              </a:rPr>
              <a:t>Vliegenthart</a:t>
            </a:r>
            <a:r>
              <a:rPr lang="en-US" sz="1400" dirty="0">
                <a:solidFill>
                  <a:srgbClr val="000000"/>
                </a:solidFill>
              </a:rPr>
              <a:t>, J. (1994). </a:t>
            </a:r>
            <a:r>
              <a:rPr lang="en-US" sz="1400" dirty="0" err="1">
                <a:solidFill>
                  <a:srgbClr val="000000"/>
                </a:solidFill>
              </a:rPr>
              <a:t>Retrogradation</a:t>
            </a:r>
            <a:r>
              <a:rPr lang="en-US" sz="1400" dirty="0">
                <a:solidFill>
                  <a:srgbClr val="000000"/>
                </a:solidFill>
              </a:rPr>
              <a:t> of potato starch as studied by Fourier transform infrared spectroscopy. </a:t>
            </a:r>
            <a:r>
              <a:rPr lang="en-US" sz="1400" i="1" dirty="0">
                <a:solidFill>
                  <a:srgbClr val="000000"/>
                </a:solidFill>
              </a:rPr>
              <a:t>Starch‐</a:t>
            </a:r>
            <a:r>
              <a:rPr lang="en-US" sz="1400" i="1" dirty="0" err="1">
                <a:solidFill>
                  <a:srgbClr val="000000"/>
                </a:solidFill>
              </a:rPr>
              <a:t>Stärke</a:t>
            </a:r>
            <a:r>
              <a:rPr lang="en-US" sz="1400" i="1" dirty="0">
                <a:solidFill>
                  <a:srgbClr val="000000"/>
                </a:solidFill>
              </a:rPr>
              <a:t>, 46</a:t>
            </a:r>
            <a:r>
              <a:rPr lang="en-US" sz="1400" dirty="0">
                <a:solidFill>
                  <a:srgbClr val="000000"/>
                </a:solidFill>
              </a:rPr>
              <a:t>(12), 453-457.</a:t>
            </a:r>
            <a:endParaRPr lang="es-ES" sz="1400" dirty="0">
              <a:solidFill>
                <a:srgbClr val="000000"/>
              </a:solidFill>
            </a:endParaRPr>
          </a:p>
          <a:p>
            <a:pPr marL="0" indent="0">
              <a:buNone/>
            </a:pPr>
            <a:r>
              <a:rPr lang="en-US" sz="1400" dirty="0">
                <a:solidFill>
                  <a:srgbClr val="000000"/>
                </a:solidFill>
              </a:rPr>
              <a:t>van </a:t>
            </a:r>
            <a:r>
              <a:rPr lang="en-US" sz="1400" dirty="0" err="1">
                <a:solidFill>
                  <a:srgbClr val="000000"/>
                </a:solidFill>
              </a:rPr>
              <a:t>Soest</a:t>
            </a:r>
            <a:r>
              <a:rPr lang="en-US" sz="1400" dirty="0">
                <a:solidFill>
                  <a:srgbClr val="000000"/>
                </a:solidFill>
              </a:rPr>
              <a:t>, J. J., </a:t>
            </a:r>
            <a:r>
              <a:rPr lang="en-US" sz="1400" dirty="0" err="1">
                <a:solidFill>
                  <a:srgbClr val="000000"/>
                </a:solidFill>
              </a:rPr>
              <a:t>Tournois</a:t>
            </a:r>
            <a:r>
              <a:rPr lang="en-US" sz="1400" dirty="0">
                <a:solidFill>
                  <a:srgbClr val="000000"/>
                </a:solidFill>
              </a:rPr>
              <a:t>, H., de Wit, D., &amp; </a:t>
            </a:r>
            <a:r>
              <a:rPr lang="en-US" sz="1400" dirty="0" err="1">
                <a:solidFill>
                  <a:srgbClr val="000000"/>
                </a:solidFill>
              </a:rPr>
              <a:t>Vliegenthart</a:t>
            </a:r>
            <a:r>
              <a:rPr lang="en-US" sz="1400" dirty="0">
                <a:solidFill>
                  <a:srgbClr val="000000"/>
                </a:solidFill>
              </a:rPr>
              <a:t>, J. F. (1995). Short-range structure in (partially) crystalline potato starch determined with attenuated total reflectance Fourier-transform IR spectroscopy. </a:t>
            </a:r>
            <a:r>
              <a:rPr lang="en-US" sz="1400" i="1" dirty="0">
                <a:solidFill>
                  <a:srgbClr val="000000"/>
                </a:solidFill>
              </a:rPr>
              <a:t>Carbohydrate Research, 279</a:t>
            </a:r>
            <a:r>
              <a:rPr lang="en-US" sz="1400" dirty="0">
                <a:solidFill>
                  <a:srgbClr val="000000"/>
                </a:solidFill>
              </a:rPr>
              <a:t>, 201-214.</a:t>
            </a:r>
            <a:endParaRPr lang="es-ES" sz="1400" dirty="0">
              <a:solidFill>
                <a:srgbClr val="000000"/>
              </a:solidFill>
            </a:endParaRPr>
          </a:p>
          <a:p>
            <a:pPr marL="0" indent="0">
              <a:buNone/>
            </a:pPr>
            <a:r>
              <a:rPr lang="en-US" sz="1400" dirty="0">
                <a:solidFill>
                  <a:srgbClr val="000000"/>
                </a:solidFill>
              </a:rPr>
              <a:t>Zhang, Y., &amp; Han, J. (2010). Crystallization of High‐Amylose Starch by the Addition of Plasticizers at Low and Intermediate Concentrations. </a:t>
            </a:r>
            <a:r>
              <a:rPr lang="en-US" sz="1400" i="1" dirty="0">
                <a:solidFill>
                  <a:srgbClr val="000000"/>
                </a:solidFill>
              </a:rPr>
              <a:t>Journal of food science, 75</a:t>
            </a:r>
            <a:r>
              <a:rPr lang="en-US" sz="1400" dirty="0">
                <a:solidFill>
                  <a:srgbClr val="000000"/>
                </a:solidFill>
              </a:rPr>
              <a:t>(1), N8-N16.</a:t>
            </a:r>
            <a:endParaRPr lang="es-ES" sz="1400" dirty="0">
              <a:solidFill>
                <a:srgbClr val="000000"/>
              </a:solidFill>
            </a:endParaRPr>
          </a:p>
          <a:p>
            <a:pPr marL="0" indent="0">
              <a:buNone/>
            </a:pPr>
            <a:r>
              <a:rPr lang="en-US" dirty="0"/>
              <a:t/>
            </a:r>
            <a:br>
              <a:rPr lang="en-US" dirty="0"/>
            </a:br>
            <a:r>
              <a:rPr lang="en-US" dirty="0"/>
              <a:t/>
            </a:r>
            <a:br>
              <a:rPr lang="en-US" dirty="0"/>
            </a:br>
            <a:r>
              <a:rPr lang="en-US" dirty="0"/>
              <a:t/>
            </a:r>
            <a:br>
              <a:rPr lang="en-US" dirty="0"/>
            </a:br>
            <a:endParaRPr lang="en-US" dirty="0">
              <a:solidFill>
                <a:srgbClr val="000000"/>
              </a:solidFill>
            </a:endParaRPr>
          </a:p>
        </p:txBody>
      </p:sp>
      <p:sp>
        <p:nvSpPr>
          <p:cNvPr id="5" name="Marcador de número de diapositiva 4"/>
          <p:cNvSpPr>
            <a:spLocks noGrp="1"/>
          </p:cNvSpPr>
          <p:nvPr>
            <p:ph type="sldNum" sz="quarter" idx="12"/>
          </p:nvPr>
        </p:nvSpPr>
        <p:spPr/>
        <p:txBody>
          <a:bodyPr/>
          <a:lstStyle/>
          <a:p>
            <a:fld id="{923067C3-0887-407D-A375-DC2AF9503802}" type="slidenum">
              <a:rPr lang="es-MX" smtClean="0"/>
              <a:t>37</a:t>
            </a:fld>
            <a:endParaRPr lang="es-MX" dirty="0"/>
          </a:p>
        </p:txBody>
      </p:sp>
    </p:spTree>
    <p:extLst>
      <p:ext uri="{BB962C8B-B14F-4D97-AF65-F5344CB8AC3E}">
        <p14:creationId xmlns:p14="http://schemas.microsoft.com/office/powerpoint/2010/main" val="1876649486"/>
      </p:ext>
    </p:extLst>
  </p:cSld>
  <p:clrMapOvr>
    <a:masterClrMapping/>
  </p:clrMapOvr>
  <p:transition>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MX" dirty="0"/>
          </a:p>
        </p:txBody>
      </p:sp>
      <p:sp>
        <p:nvSpPr>
          <p:cNvPr id="3" name="Marcador de texto 2"/>
          <p:cNvSpPr>
            <a:spLocks noGrp="1"/>
          </p:cNvSpPr>
          <p:nvPr>
            <p:ph type="body" idx="1"/>
          </p:nvPr>
        </p:nvSpPr>
        <p:spPr/>
        <p:txBody>
          <a:bodyPr/>
          <a:lstStyle/>
          <a:p>
            <a:r>
              <a:rPr lang="es-MX" sz="3600" dirty="0" smtClean="0">
                <a:solidFill>
                  <a:srgbClr val="000000"/>
                </a:solidFill>
              </a:rPr>
              <a:t>THANKS FOR YOUR ATTENTION</a:t>
            </a:r>
            <a:endParaRPr lang="es-MX" sz="3600" dirty="0">
              <a:solidFill>
                <a:srgbClr val="000000"/>
              </a:solidFill>
            </a:endParaRPr>
          </a:p>
        </p:txBody>
      </p:sp>
      <p:sp>
        <p:nvSpPr>
          <p:cNvPr id="4" name="Marcador de número de diapositiva 3"/>
          <p:cNvSpPr>
            <a:spLocks noGrp="1"/>
          </p:cNvSpPr>
          <p:nvPr>
            <p:ph type="sldNum" sz="quarter" idx="12"/>
          </p:nvPr>
        </p:nvSpPr>
        <p:spPr/>
        <p:txBody>
          <a:bodyPr/>
          <a:lstStyle/>
          <a:p>
            <a:fld id="{923067C3-0887-407D-A375-DC2AF9503802}" type="slidenum">
              <a:rPr lang="es-MX" smtClean="0"/>
              <a:t>38</a:t>
            </a:fld>
            <a:endParaRPr lang="es-MX"/>
          </a:p>
        </p:txBody>
      </p:sp>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8574" y="1440543"/>
            <a:ext cx="3004911" cy="2283732"/>
          </a:xfrm>
          <a:prstGeom prst="rect">
            <a:avLst/>
          </a:prstGeom>
        </p:spPr>
      </p:pic>
    </p:spTree>
    <p:extLst>
      <p:ext uri="{BB962C8B-B14F-4D97-AF65-F5344CB8AC3E}">
        <p14:creationId xmlns:p14="http://schemas.microsoft.com/office/powerpoint/2010/main" val="2319611140"/>
      </p:ext>
    </p:extLst>
  </p:cSld>
  <p:clrMapOvr>
    <a:masterClrMapping/>
  </p:clrMapOvr>
  <p:transition>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ext Placeholder 2"/>
          <p:cNvSpPr>
            <a:spLocks noGrp="1"/>
          </p:cNvSpPr>
          <p:nvPr>
            <p:ph type="body" idx="1"/>
          </p:nvPr>
        </p:nvSpPr>
        <p:spPr>
          <a:xfrm>
            <a:off x="673980" y="1611085"/>
            <a:ext cx="10363200" cy="4064001"/>
          </a:xfrm>
        </p:spPr>
        <p:txBody>
          <a:bodyPr>
            <a:normAutofit/>
          </a:bodyPr>
          <a:lstStyle/>
          <a:p>
            <a:pPr algn="ctr"/>
            <a:r>
              <a:rPr lang="en-IN" b="1" dirty="0">
                <a:solidFill>
                  <a:srgbClr val="000000"/>
                </a:solidFill>
              </a:rPr>
              <a:t>Let us meet again.. </a:t>
            </a:r>
            <a:endParaRPr lang="en-IN" b="1" dirty="0" smtClean="0">
              <a:solidFill>
                <a:srgbClr val="000000"/>
              </a:solidFill>
            </a:endParaRPr>
          </a:p>
          <a:p>
            <a:pPr algn="ctr"/>
            <a:endParaRPr lang="en-IN" altLang="en-US" dirty="0"/>
          </a:p>
          <a:p>
            <a:pPr algn="ctr"/>
            <a:r>
              <a:rPr lang="en-US" altLang="en-US" dirty="0" smtClean="0">
                <a:solidFill>
                  <a:srgbClr val="000000"/>
                </a:solidFill>
              </a:rPr>
              <a:t>We </a:t>
            </a:r>
            <a:r>
              <a:rPr lang="en-US" altLang="en-US" dirty="0" smtClean="0">
                <a:solidFill>
                  <a:srgbClr val="000000"/>
                </a:solidFill>
              </a:rPr>
              <a:t>welcome you to our future conferences of Conference Series LLC</a:t>
            </a:r>
          </a:p>
          <a:p>
            <a:pPr algn="ctr"/>
            <a:r>
              <a:rPr lang="en-US" altLang="en-US" dirty="0" smtClean="0">
                <a:solidFill>
                  <a:srgbClr val="000000"/>
                </a:solidFill>
              </a:rPr>
              <a:t>through</a:t>
            </a:r>
            <a:endParaRPr lang="en-US" altLang="en-US" dirty="0" smtClean="0">
              <a:solidFill>
                <a:srgbClr val="000000"/>
              </a:solidFill>
            </a:endParaRPr>
          </a:p>
          <a:p>
            <a:pPr algn="ctr"/>
            <a:endParaRPr lang="en-IN" dirty="0" smtClean="0">
              <a:solidFill>
                <a:srgbClr val="000000"/>
              </a:solidFill>
            </a:endParaRPr>
          </a:p>
          <a:p>
            <a:pPr algn="ctr"/>
            <a:r>
              <a:rPr lang="en-IN" dirty="0" smtClean="0">
                <a:solidFill>
                  <a:srgbClr val="000000"/>
                </a:solidFill>
              </a:rPr>
              <a:t>8</a:t>
            </a:r>
            <a:r>
              <a:rPr lang="en-IN" b="1" baseline="30000" dirty="0" smtClean="0">
                <a:solidFill>
                  <a:srgbClr val="000000"/>
                </a:solidFill>
              </a:rPr>
              <a:t>th</a:t>
            </a:r>
            <a:r>
              <a:rPr lang="en-IN" b="1" dirty="0">
                <a:solidFill>
                  <a:srgbClr val="000000"/>
                </a:solidFill>
              </a:rPr>
              <a:t> World Congress on Bioavailability &amp; Bioequivalence: BA/BE Studies Summit</a:t>
            </a:r>
            <a:endParaRPr lang="en-US" altLang="en-US" dirty="0" smtClean="0">
              <a:solidFill>
                <a:srgbClr val="000000"/>
              </a:solidFill>
            </a:endParaRPr>
          </a:p>
          <a:p>
            <a:pPr algn="ctr"/>
            <a:r>
              <a:rPr lang="en-US" altLang="en-US" dirty="0" smtClean="0">
                <a:solidFill>
                  <a:srgbClr val="000000"/>
                </a:solidFill>
              </a:rPr>
              <a:t> </a:t>
            </a:r>
            <a:r>
              <a:rPr lang="en-US" altLang="en-US" b="1" dirty="0">
                <a:solidFill>
                  <a:srgbClr val="000000"/>
                </a:solidFill>
              </a:rPr>
              <a:t>June 26-29, 2017 at San Diego, USA</a:t>
            </a:r>
          </a:p>
          <a:p>
            <a:pPr algn="ctr"/>
            <a:endParaRPr lang="en-US" altLang="en-US" b="1" dirty="0" smtClean="0">
              <a:solidFill>
                <a:srgbClr val="000000"/>
              </a:solidFill>
            </a:endParaRPr>
          </a:p>
          <a:p>
            <a:pPr algn="ctr"/>
            <a:endParaRPr lang="en-US" altLang="en-US" b="1" dirty="0" smtClean="0">
              <a:solidFill>
                <a:srgbClr val="000000"/>
              </a:solidFill>
            </a:endParaRPr>
          </a:p>
          <a:p>
            <a:r>
              <a:rPr lang="en-US" altLang="en-US" dirty="0">
                <a:solidFill>
                  <a:srgbClr val="000000"/>
                </a:solidFill>
              </a:rPr>
              <a:t>http://bioavailability-bioequivalence.pharmaceuticalconferences.com/</a:t>
            </a:r>
            <a:endParaRPr lang="en-US" altLang="en-US" dirty="0" smtClean="0">
              <a:solidFill>
                <a:srgbClr val="000000"/>
              </a:solidFill>
            </a:endParaRPr>
          </a:p>
        </p:txBody>
      </p:sp>
    </p:spTree>
    <p:extLst>
      <p:ext uri="{BB962C8B-B14F-4D97-AF65-F5344CB8AC3E}">
        <p14:creationId xmlns:p14="http://schemas.microsoft.com/office/powerpoint/2010/main" val="2576204874"/>
      </p:ext>
    </p:extLst>
  </p:cSld>
  <p:clrMapOvr>
    <a:masterClrMapping/>
  </p:clrMapOvr>
  <p:transition/>
</p:sld>
</file>

<file path=ppt/theme/theme1.xml><?xml version="1.0" encoding="utf-8"?>
<a:theme xmlns:a="http://schemas.openxmlformats.org/drawingml/2006/main" name="Default Design">
  <a:themeElements>
    <a:clrScheme name="Default Design 7">
      <a:dk1>
        <a:srgbClr val="003366"/>
      </a:dk1>
      <a:lt1>
        <a:srgbClr val="6698CC"/>
      </a:lt1>
      <a:dk2>
        <a:srgbClr val="FFFFFF"/>
      </a:dk2>
      <a:lt2>
        <a:srgbClr val="B3CCE6"/>
      </a:lt2>
      <a:accent1>
        <a:srgbClr val="336599"/>
      </a:accent1>
      <a:accent2>
        <a:srgbClr val="2E4C6B"/>
      </a:accent2>
      <a:accent3>
        <a:srgbClr val="B8CAE2"/>
      </a:accent3>
      <a:accent4>
        <a:srgbClr val="002A56"/>
      </a:accent4>
      <a:accent5>
        <a:srgbClr val="ADB8CA"/>
      </a:accent5>
      <a:accent6>
        <a:srgbClr val="294460"/>
      </a:accent6>
      <a:hlink>
        <a:srgbClr val="0B54A3"/>
      </a:hlink>
      <a:folHlink>
        <a:srgbClr val="0B73E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E2ECF6"/>
        </a:solidFill>
        <a:ln w="762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rgbClr val="E2ECF6"/>
        </a:solidFill>
        <a:ln w="76200"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5A58"/>
        </a:dk1>
        <a:lt1>
          <a:srgbClr val="FFFFFF"/>
        </a:lt1>
        <a:dk2>
          <a:srgbClr val="008080"/>
        </a:dk2>
        <a:lt2>
          <a:srgbClr val="FFFFCC"/>
        </a:lt2>
        <a:accent1>
          <a:srgbClr val="006462"/>
        </a:accent1>
        <a:accent2>
          <a:srgbClr val="008080"/>
        </a:accent2>
        <a:accent3>
          <a:srgbClr val="AAC0C0"/>
        </a:accent3>
        <a:accent4>
          <a:srgbClr val="DADADA"/>
        </a:accent4>
        <a:accent5>
          <a:srgbClr val="AAB8B7"/>
        </a:accent5>
        <a:accent6>
          <a:srgbClr val="007373"/>
        </a:accent6>
        <a:hlink>
          <a:srgbClr val="00ACA8"/>
        </a:hlink>
        <a:folHlink>
          <a:srgbClr val="004444"/>
        </a:folHlink>
      </a:clrScheme>
      <a:clrMap bg1="dk2" tx1="lt1" bg2="dk1" tx2="lt2" accent1="accent1" accent2="accent2" accent3="accent3" accent4="accent4" accent5="accent5" accent6="accent6" hlink="hlink" folHlink="folHlink"/>
    </a:extraClrScheme>
    <a:extraClrScheme>
      <a:clrScheme name="Default Design 2">
        <a:dk1>
          <a:srgbClr val="342F61"/>
        </a:dk1>
        <a:lt1>
          <a:srgbClr val="FFFFFF"/>
        </a:lt1>
        <a:dk2>
          <a:srgbClr val="8794D5"/>
        </a:dk2>
        <a:lt2>
          <a:srgbClr val="FFFFFF"/>
        </a:lt2>
        <a:accent1>
          <a:srgbClr val="504D80"/>
        </a:accent1>
        <a:accent2>
          <a:srgbClr val="9791CA"/>
        </a:accent2>
        <a:accent3>
          <a:srgbClr val="C3C8E7"/>
        </a:accent3>
        <a:accent4>
          <a:srgbClr val="DADADA"/>
        </a:accent4>
        <a:accent5>
          <a:srgbClr val="B3B2C0"/>
        </a:accent5>
        <a:accent6>
          <a:srgbClr val="8883B7"/>
        </a:accent6>
        <a:hlink>
          <a:srgbClr val="322D5A"/>
        </a:hlink>
        <a:folHlink>
          <a:srgbClr val="544C9E"/>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DBA6"/>
        </a:lt1>
        <a:dk2>
          <a:srgbClr val="000000"/>
        </a:dk2>
        <a:lt2>
          <a:srgbClr val="FFAC31"/>
        </a:lt2>
        <a:accent1>
          <a:srgbClr val="FF9900"/>
        </a:accent1>
        <a:accent2>
          <a:srgbClr val="FFCC80"/>
        </a:accent2>
        <a:accent3>
          <a:srgbClr val="FFEAD0"/>
        </a:accent3>
        <a:accent4>
          <a:srgbClr val="000000"/>
        </a:accent4>
        <a:accent5>
          <a:srgbClr val="FFCAAA"/>
        </a:accent5>
        <a:accent6>
          <a:srgbClr val="E7B973"/>
        </a:accent6>
        <a:hlink>
          <a:srgbClr val="E68A00"/>
        </a:hlink>
        <a:folHlink>
          <a:srgbClr val="FF6600"/>
        </a:folHlink>
      </a:clrScheme>
      <a:clrMap bg1="lt1" tx1="dk1" bg2="lt2" tx2="dk2" accent1="accent1" accent2="accent2" accent3="accent3" accent4="accent4" accent5="accent5" accent6="accent6" hlink="hlink" folHlink="folHlink"/>
    </a:extraClrScheme>
    <a:extraClrScheme>
      <a:clrScheme name="Default Design 4">
        <a:dk1>
          <a:srgbClr val="66CCCC"/>
        </a:dk1>
        <a:lt1>
          <a:srgbClr val="FFFFFF"/>
        </a:lt1>
        <a:dk2>
          <a:srgbClr val="2E6B6B"/>
        </a:dk2>
        <a:lt2>
          <a:srgbClr val="2E6B6B"/>
        </a:lt2>
        <a:accent1>
          <a:srgbClr val="9ADEDC"/>
        </a:accent1>
        <a:accent2>
          <a:srgbClr val="45A3A1"/>
        </a:accent2>
        <a:accent3>
          <a:srgbClr val="ADBABA"/>
        </a:accent3>
        <a:accent4>
          <a:srgbClr val="DADADA"/>
        </a:accent4>
        <a:accent5>
          <a:srgbClr val="CAECEB"/>
        </a:accent5>
        <a:accent6>
          <a:srgbClr val="3E9391"/>
        </a:accent6>
        <a:hlink>
          <a:srgbClr val="45A3A1"/>
        </a:hlink>
        <a:folHlink>
          <a:srgbClr val="9ADEDC"/>
        </a:folHlink>
      </a:clrScheme>
      <a:clrMap bg1="dk2" tx1="lt1" bg2="dk1" tx2="lt2" accent1="accent1" accent2="accent2" accent3="accent3" accent4="accent4" accent5="accent5" accent6="accent6" hlink="hlink" folHlink="folHlink"/>
    </a:extraClrScheme>
    <a:extraClrScheme>
      <a:clrScheme name="Default Design 5">
        <a:dk1>
          <a:srgbClr val="B3CCE6"/>
        </a:dk1>
        <a:lt1>
          <a:srgbClr val="FFFFFF"/>
        </a:lt1>
        <a:dk2>
          <a:srgbClr val="6698CC"/>
        </a:dk2>
        <a:lt2>
          <a:srgbClr val="FFFFFF"/>
        </a:lt2>
        <a:accent1>
          <a:srgbClr val="336599"/>
        </a:accent1>
        <a:accent2>
          <a:srgbClr val="2E4C6B"/>
        </a:accent2>
        <a:accent3>
          <a:srgbClr val="B8CAE2"/>
        </a:accent3>
        <a:accent4>
          <a:srgbClr val="DADADA"/>
        </a:accent4>
        <a:accent5>
          <a:srgbClr val="ADB8CA"/>
        </a:accent5>
        <a:accent6>
          <a:srgbClr val="294460"/>
        </a:accent6>
        <a:hlink>
          <a:srgbClr val="0B54A3"/>
        </a:hlink>
        <a:folHlink>
          <a:srgbClr val="0B73E0"/>
        </a:folHlink>
      </a:clrScheme>
      <a:clrMap bg1="dk2" tx1="lt1" bg2="dk1" tx2="lt2" accent1="accent1" accent2="accent2" accent3="accent3" accent4="accent4" accent5="accent5" accent6="accent6" hlink="hlink" folHlink="folHlink"/>
    </a:extraClrScheme>
    <a:extraClrScheme>
      <a:clrScheme name="Default Design 6">
        <a:dk1>
          <a:srgbClr val="496B2E"/>
        </a:dk1>
        <a:lt1>
          <a:srgbClr val="CCE3B5"/>
        </a:lt1>
        <a:dk2>
          <a:srgbClr val="619933"/>
        </a:dk2>
        <a:lt2>
          <a:srgbClr val="F2F8ED"/>
        </a:lt2>
        <a:accent1>
          <a:srgbClr val="94CC66"/>
        </a:accent1>
        <a:accent2>
          <a:srgbClr val="FFFFFF"/>
        </a:accent2>
        <a:accent3>
          <a:srgbClr val="E2EFD7"/>
        </a:accent3>
        <a:accent4>
          <a:srgbClr val="3D5A26"/>
        </a:accent4>
        <a:accent5>
          <a:srgbClr val="C8E2B8"/>
        </a:accent5>
        <a:accent6>
          <a:srgbClr val="E7E7E7"/>
        </a:accent6>
        <a:hlink>
          <a:srgbClr val="4891EA"/>
        </a:hlink>
        <a:folHlink>
          <a:srgbClr val="7AAFF0"/>
        </a:folHlink>
      </a:clrScheme>
      <a:clrMap bg1="lt1" tx1="dk1" bg2="lt2" tx2="dk2" accent1="accent1" accent2="accent2" accent3="accent3" accent4="accent4" accent5="accent5" accent6="accent6" hlink="hlink" folHlink="folHlink"/>
    </a:extraClrScheme>
    <a:extraClrScheme>
      <a:clrScheme name="Default Design 7">
        <a:dk1>
          <a:srgbClr val="003366"/>
        </a:dk1>
        <a:lt1>
          <a:srgbClr val="6698CC"/>
        </a:lt1>
        <a:dk2>
          <a:srgbClr val="FFFFFF"/>
        </a:dk2>
        <a:lt2>
          <a:srgbClr val="B3CCE6"/>
        </a:lt2>
        <a:accent1>
          <a:srgbClr val="336599"/>
        </a:accent1>
        <a:accent2>
          <a:srgbClr val="2E4C6B"/>
        </a:accent2>
        <a:accent3>
          <a:srgbClr val="B8CAE2"/>
        </a:accent3>
        <a:accent4>
          <a:srgbClr val="002A56"/>
        </a:accent4>
        <a:accent5>
          <a:srgbClr val="ADB8CA"/>
        </a:accent5>
        <a:accent6>
          <a:srgbClr val="294460"/>
        </a:accent6>
        <a:hlink>
          <a:srgbClr val="0B54A3"/>
        </a:hlink>
        <a:folHlink>
          <a:srgbClr val="0B73E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Default Design 7">
    <a:dk1>
      <a:srgbClr val="003366"/>
    </a:dk1>
    <a:lt1>
      <a:srgbClr val="6698CC"/>
    </a:lt1>
    <a:dk2>
      <a:srgbClr val="FFFFFF"/>
    </a:dk2>
    <a:lt2>
      <a:srgbClr val="B3CCE6"/>
    </a:lt2>
    <a:accent1>
      <a:srgbClr val="336599"/>
    </a:accent1>
    <a:accent2>
      <a:srgbClr val="2E4C6B"/>
    </a:accent2>
    <a:accent3>
      <a:srgbClr val="B8CAE2"/>
    </a:accent3>
    <a:accent4>
      <a:srgbClr val="002A56"/>
    </a:accent4>
    <a:accent5>
      <a:srgbClr val="ADB8CA"/>
    </a:accent5>
    <a:accent6>
      <a:srgbClr val="294460"/>
    </a:accent6>
    <a:hlink>
      <a:srgbClr val="0B54A3"/>
    </a:hlink>
    <a:folHlink>
      <a:srgbClr val="0B73E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7639</TotalTime>
  <Words>1614</Words>
  <Application>Microsoft Office PowerPoint</Application>
  <PresentationFormat>Custom</PresentationFormat>
  <Paragraphs>222</Paragraphs>
  <Slides>39</Slides>
  <Notes>25</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Default Design</vt:lpstr>
      <vt:lpstr>Conference Series LLC Conferences</vt:lpstr>
      <vt:lpstr>Starch–guar gum extrudates: Microstructure, physicochemical properties and in-vitro digestion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General methodology</vt:lpstr>
      <vt:lpstr>Box-Behnken statistical design for preparing starch-guar gum mixtures through extrusion.</vt:lpstr>
      <vt:lpstr>Morphology studies</vt:lpstr>
      <vt:lpstr>Physicochemical studies</vt:lpstr>
      <vt:lpstr>Physicochemical studies</vt:lpstr>
      <vt:lpstr>Physicochemical studies</vt:lpstr>
      <vt:lpstr>Physicochemical studies</vt:lpstr>
      <vt:lpstr>Physicochemical studies</vt:lpstr>
      <vt:lpstr>Physicochemical studies</vt:lpstr>
      <vt:lpstr>Physicochemical studies</vt:lpstr>
      <vt:lpstr>In vitro digestion studies</vt:lpstr>
      <vt:lpstr>Statistical analysis</vt:lpstr>
      <vt:lpstr>PowerPoint Presentation</vt:lpstr>
      <vt:lpstr>Microstructure of different extrudates</vt:lpstr>
      <vt:lpstr>Expansion index (1.25% w/w Guar gum concentration)</vt:lpstr>
      <vt:lpstr>Characteristic profiles of viscosity from native corn starch and extruded samples.</vt:lpstr>
      <vt:lpstr>Maximum viscosity (1.25% w/w guar gum concentration)</vt:lpstr>
      <vt:lpstr>Final viscosity (1.25% w/w guar gum concentration)</vt:lpstr>
      <vt:lpstr>X-ray diffraction patterns</vt:lpstr>
      <vt:lpstr>Crystallinity indexes of extrudes samples (25% moisture content)</vt:lpstr>
      <vt:lpstr>FTIR spectra of the extruded samples and native corn starch</vt:lpstr>
      <vt:lpstr> The double helix organization (110 °C) and amount of ordered domains (30% of moisture content)</vt:lpstr>
      <vt:lpstr>In vitro digestion of corn starch</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Erich</dc:creator>
  <cp:lastModifiedBy>Babe</cp:lastModifiedBy>
  <cp:revision>65</cp:revision>
  <dcterms:created xsi:type="dcterms:W3CDTF">2016-08-22T19:10:05Z</dcterms:created>
  <dcterms:modified xsi:type="dcterms:W3CDTF">2016-09-07T09:30:13Z</dcterms:modified>
</cp:coreProperties>
</file>