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25"/>
  </p:notesMasterIdLst>
  <p:handoutMasterIdLst>
    <p:handoutMasterId r:id="rId26"/>
  </p:handoutMasterIdLst>
  <p:sldIdLst>
    <p:sldId id="746" r:id="rId2"/>
    <p:sldId id="864" r:id="rId3"/>
    <p:sldId id="865" r:id="rId4"/>
    <p:sldId id="845" r:id="rId5"/>
    <p:sldId id="868" r:id="rId6"/>
    <p:sldId id="846" r:id="rId7"/>
    <p:sldId id="847" r:id="rId8"/>
    <p:sldId id="844" r:id="rId9"/>
    <p:sldId id="857" r:id="rId10"/>
    <p:sldId id="848" r:id="rId11"/>
    <p:sldId id="852" r:id="rId12"/>
    <p:sldId id="853" r:id="rId13"/>
    <p:sldId id="851" r:id="rId14"/>
    <p:sldId id="854" r:id="rId15"/>
    <p:sldId id="850" r:id="rId16"/>
    <p:sldId id="855" r:id="rId17"/>
    <p:sldId id="856" r:id="rId18"/>
    <p:sldId id="858" r:id="rId19"/>
    <p:sldId id="861" r:id="rId20"/>
    <p:sldId id="862" r:id="rId21"/>
    <p:sldId id="863" r:id="rId22"/>
    <p:sldId id="866" r:id="rId23"/>
    <p:sldId id="867" r:id="rId24"/>
  </p:sldIdLst>
  <p:sldSz cx="9144000" cy="6858000" type="overhead"/>
  <p:notesSz cx="7315200" cy="9601200"/>
  <p:defaultTextStyle>
    <a:defPPr>
      <a:defRPr lang="en-US"/>
    </a:defPPr>
    <a:lvl1pPr algn="l" rtl="0" eaLnBrk="0" fontAlgn="base" hangingPunct="0">
      <a:lnSpc>
        <a:spcPct val="110000"/>
      </a:lnSpc>
      <a:spcBef>
        <a:spcPct val="40000"/>
      </a:spcBef>
      <a:spcAft>
        <a:spcPct val="10000"/>
      </a:spcAft>
      <a:buClr>
        <a:schemeClr val="folHlink"/>
      </a:buClr>
      <a:buSzPct val="90000"/>
      <a:buFont typeface="Wingdings" pitchFamily="2" charset="2"/>
      <a:buChar char="l"/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eaLnBrk="0" fontAlgn="base" hangingPunct="0">
      <a:lnSpc>
        <a:spcPct val="110000"/>
      </a:lnSpc>
      <a:spcBef>
        <a:spcPct val="40000"/>
      </a:spcBef>
      <a:spcAft>
        <a:spcPct val="10000"/>
      </a:spcAft>
      <a:buClr>
        <a:schemeClr val="folHlink"/>
      </a:buClr>
      <a:buSzPct val="90000"/>
      <a:buFont typeface="Wingdings" pitchFamily="2" charset="2"/>
      <a:buChar char="l"/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40000"/>
      </a:spcBef>
      <a:spcAft>
        <a:spcPct val="10000"/>
      </a:spcAft>
      <a:buClr>
        <a:schemeClr val="folHlink"/>
      </a:buClr>
      <a:buSzPct val="90000"/>
      <a:buFont typeface="Wingdings" pitchFamily="2" charset="2"/>
      <a:buChar char="l"/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40000"/>
      </a:spcBef>
      <a:spcAft>
        <a:spcPct val="10000"/>
      </a:spcAft>
      <a:buClr>
        <a:schemeClr val="folHlink"/>
      </a:buClr>
      <a:buSzPct val="90000"/>
      <a:buFont typeface="Wingdings" pitchFamily="2" charset="2"/>
      <a:buChar char="l"/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40000"/>
      </a:spcBef>
      <a:spcAft>
        <a:spcPct val="10000"/>
      </a:spcAft>
      <a:buClr>
        <a:schemeClr val="folHlink"/>
      </a:buClr>
      <a:buSzPct val="90000"/>
      <a:buFont typeface="Wingdings" pitchFamily="2" charset="2"/>
      <a:buChar char="l"/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93E3FF"/>
    <a:srgbClr val="080808"/>
    <a:srgbClr val="FFFF99"/>
    <a:srgbClr val="0000D2"/>
    <a:srgbClr val="990000"/>
    <a:srgbClr val="6DD9FF"/>
    <a:srgbClr val="4D4D4D"/>
    <a:srgbClr val="FF00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5501" autoAdjust="0"/>
  </p:normalViewPr>
  <p:slideViewPr>
    <p:cSldViewPr snapToGrid="0">
      <p:cViewPr varScale="1">
        <p:scale>
          <a:sx n="92" d="100"/>
          <a:sy n="92" d="100"/>
        </p:scale>
        <p:origin x="1278" y="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1334" y="53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52400" y="0"/>
            <a:ext cx="36576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t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sz="1200" i="1" dirty="0">
                <a:effectLst/>
              </a:defRPr>
            </a:lvl1pPr>
          </a:lstStyle>
          <a:p>
            <a:pPr>
              <a:defRPr/>
            </a:pPr>
            <a:r>
              <a:rPr lang="en-US" dirty="0"/>
              <a:t>Mercury Monitoring in Ambient Air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t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sz="1300">
                <a:effectLst/>
              </a:defRPr>
            </a:lvl1pPr>
          </a:lstStyle>
          <a:p>
            <a:pPr>
              <a:defRPr/>
            </a:pPr>
            <a:fld id="{CA5E4DD9-D8C1-4D75-8488-FF7481699DC6}" type="datetime2">
              <a:rPr lang="en-US"/>
              <a:pPr>
                <a:defRPr/>
              </a:pPr>
              <a:t>Monday, July 28, 2014</a:t>
            </a:fld>
            <a:endParaRPr lang="en-US" dirty="0"/>
          </a:p>
        </p:txBody>
      </p:sp>
      <p:sp>
        <p:nvSpPr>
          <p:cNvPr id="372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b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sz="1300" i="1" dirty="0">
                <a:effectLst/>
              </a:defRPr>
            </a:lvl1pPr>
          </a:lstStyle>
          <a:p>
            <a:pPr>
              <a:defRPr/>
            </a:pPr>
            <a:r>
              <a:rPr lang="en-US" dirty="0"/>
              <a:t>Tekran Inc.</a:t>
            </a:r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b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 sz="1300">
                <a:effectLst/>
              </a:defRPr>
            </a:lvl1pPr>
          </a:lstStyle>
          <a:p>
            <a:pPr>
              <a:defRPr/>
            </a:pPr>
            <a:fld id="{A133CB6E-D6AB-4835-9174-103FA16004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84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4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t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1300" dirty="0">
                <a:effectLst/>
              </a:defRPr>
            </a:lvl1pPr>
          </a:lstStyle>
          <a:p>
            <a:pPr>
              <a:defRPr/>
            </a:pPr>
            <a:r>
              <a:rPr lang="en-US" dirty="0"/>
              <a:t>Mercury Monitoring in Ambient Air</a:t>
            </a:r>
          </a:p>
        </p:txBody>
      </p:sp>
      <p:sp>
        <p:nvSpPr>
          <p:cNvPr id="21507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260475" y="720725"/>
            <a:ext cx="4795838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2506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2507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t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1300">
                <a:effectLst/>
              </a:defRPr>
            </a:lvl1pPr>
          </a:lstStyle>
          <a:p>
            <a:pPr>
              <a:defRPr/>
            </a:pPr>
            <a:fld id="{09A82272-0085-4F39-B965-5B130D9B1AE2}" type="datetime2">
              <a:rPr lang="en-US"/>
              <a:pPr>
                <a:defRPr/>
              </a:pPr>
              <a:t>Monday, July 28, 2014</a:t>
            </a:fld>
            <a:endParaRPr lang="en-US" dirty="0"/>
          </a:p>
        </p:txBody>
      </p:sp>
      <p:sp>
        <p:nvSpPr>
          <p:cNvPr id="362508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b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1300" dirty="0">
                <a:effectLst/>
              </a:defRPr>
            </a:lvl1pPr>
          </a:lstStyle>
          <a:p>
            <a:pPr>
              <a:defRPr/>
            </a:pPr>
            <a:r>
              <a:rPr lang="en-US" dirty="0"/>
              <a:t>Tekran Inc.</a:t>
            </a:r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6791" tIns="48396" rIns="96791" bIns="48396" numCol="1" anchor="b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sz="1300">
                <a:effectLst/>
              </a:defRPr>
            </a:lvl1pPr>
          </a:lstStyle>
          <a:p>
            <a:pPr>
              <a:defRPr/>
            </a:pPr>
            <a:fld id="{523DF0F1-3309-4802-8E99-BBD4BF389A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7505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6788">
              <a:defRPr sz="3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66788">
              <a:defRPr sz="3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300" dirty="0" smtClean="0"/>
              <a:t>Mercury Monitoring in Ambient Air</a:t>
            </a:r>
          </a:p>
        </p:txBody>
      </p:sp>
      <p:sp>
        <p:nvSpPr>
          <p:cNvPr id="22531" name="Rectangle 12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6788">
              <a:defRPr sz="3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66788">
              <a:defRPr sz="3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300" dirty="0" smtClean="0"/>
              <a:t>Tekran Inc.</a:t>
            </a:r>
          </a:p>
        </p:txBody>
      </p:sp>
      <p:sp>
        <p:nvSpPr>
          <p:cNvPr id="22532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3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66788">
              <a:defRPr sz="3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66788">
              <a:defRPr sz="3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66788" eaLnBrk="0" fontAlgn="base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16326F40-14D0-4363-891D-30DFD2ADDB78}" type="slidenum">
              <a:rPr lang="en-US" sz="1300" smtClean="0"/>
              <a:pPr/>
              <a:t>1</a:t>
            </a:fld>
            <a:endParaRPr lang="en-US" sz="1300" dirty="0" smtClean="0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CA" dirty="0" smtClean="0"/>
              <a:t>Well .. It was.  We’ve made it a whole lot easier.</a:t>
            </a:r>
          </a:p>
        </p:txBody>
      </p:sp>
    </p:spTree>
    <p:extLst>
      <p:ext uri="{BB962C8B-B14F-4D97-AF65-F5344CB8AC3E}">
        <p14:creationId xmlns:p14="http://schemas.microsoft.com/office/powerpoint/2010/main" val="4083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4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-Real time species separation and pre-concentration.  </a:t>
            </a:r>
          </a:p>
          <a:p>
            <a:r>
              <a:rPr lang="en-US" dirty="0" smtClean="0"/>
              <a:t>-Note nomenclature</a:t>
            </a:r>
          </a:p>
          <a:p>
            <a:r>
              <a:rPr lang="en-US" dirty="0" smtClean="0"/>
              <a:t>-Method was designed with USEPA design input</a:t>
            </a:r>
          </a:p>
          <a:p>
            <a:r>
              <a:rPr lang="en-US" dirty="0" smtClean="0"/>
              <a:t>-Inlet designed to remove large particles, have short residence time and have 100% transmission efficiency</a:t>
            </a:r>
          </a:p>
          <a:p>
            <a:r>
              <a:rPr lang="en-US" dirty="0" smtClean="0"/>
              <a:t>-Method is operationally defined</a:t>
            </a:r>
          </a:p>
          <a:p>
            <a:r>
              <a:rPr lang="en-US" dirty="0" smtClean="0"/>
              <a:t>-Mercury speciation accuracy is challenging because GOM and PBM act like semi-volatile compounds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53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1994 Speciation methods were deemed a priority</a:t>
            </a:r>
          </a:p>
          <a:p>
            <a:r>
              <a:rPr lang="en-US" dirty="0" smtClean="0"/>
              <a:t>Observations with early methods suggested big discoveries may be possible with a reliable method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008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Reminder that although we have unresolved analytical questions, the automated Hg speciation method has led to big discoveries that make scientific sense (chemistry and meteorology)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98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we measuring – very challenging question that probably would require focus and estimated 10 years and 50 million dollars to solve.</a:t>
            </a:r>
          </a:p>
          <a:p>
            <a:endParaRPr lang="en-US" dirty="0"/>
          </a:p>
          <a:p>
            <a:r>
              <a:rPr lang="en-US" dirty="0" smtClean="0"/>
              <a:t>How accurate is incrementally possible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19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Quick example of past QA – comparisons – precision for GOM.  Many more exists with similar results.  Remember this slide of manifold results. 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4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Skip – mention networks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584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28B550-A0BB-4A37-8307-26B8B202CAD8}" type="slidenum">
              <a:rPr lang="en-US"/>
              <a:pPr eaLnBrk="1" hangingPunct="1"/>
              <a:t>11</a:t>
            </a:fld>
            <a:endParaRPr lang="en-US" dirty="0"/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67E56F1D-BFFE-4FDB-BA11-49565DDE0D03}" type="slidenum">
              <a:rPr lang="en-US" sz="1200"/>
              <a:pPr algn="r" eaLnBrk="1" hangingPunct="1"/>
              <a:t>11</a:t>
            </a:fld>
            <a:endParaRPr lang="en-US" sz="1200" dirty="0"/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CA" dirty="0" smtClean="0">
                <a:latin typeface="Arial" panose="020B0604020202020204" pitchFamily="34" charset="0"/>
              </a:rPr>
              <a:t>In zero air – just evaluating accuracy of detector (not transport or gold trap reliability)</a:t>
            </a:r>
          </a:p>
          <a:p>
            <a:pPr eaLnBrk="1" hangingPunct="1"/>
            <a:r>
              <a:rPr lang="en-CA" dirty="0" smtClean="0"/>
              <a:t>In sample air – spiking tests matrix effects on gold traps</a:t>
            </a:r>
            <a:endParaRPr lang="en-CA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72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Transport tests – soda lime – glassware</a:t>
            </a:r>
          </a:p>
          <a:p>
            <a:r>
              <a:rPr lang="en-US" dirty="0" smtClean="0"/>
              <a:t>Injection with elemental  shows Hg^0 recovery, but would</a:t>
            </a:r>
            <a:r>
              <a:rPr lang="en-US" baseline="0" dirty="0" smtClean="0"/>
              <a:t> not be able to show if 1% of Hg^0 were converted to HgCl2 or PBM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87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44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388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883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90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502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806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57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676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Mercury Monitoring in Ambient Air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Tekran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DF0F1-3309-4802-8E99-BBD4BF389AD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187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7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1866900"/>
            <a:ext cx="7772400" cy="1335088"/>
          </a:xfrm>
        </p:spPr>
        <p:txBody>
          <a:bodyPr anchor="ctr" anchorCtr="1"/>
          <a:lstStyle>
            <a:lvl1pPr>
              <a:defRPr sz="4000">
                <a:solidFill>
                  <a:schemeClr val="tx1"/>
                </a:solidFill>
                <a:latin typeface="Gill Sans MT" pitchFamily="34" charset="0"/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769028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80744" y="3511296"/>
            <a:ext cx="6400800" cy="24860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10" name="Rectangle 6"/>
          <p:cNvSpPr txBox="1">
            <a:spLocks noChangeArrowheads="1"/>
          </p:cNvSpPr>
          <p:nvPr userDrawn="1"/>
        </p:nvSpPr>
        <p:spPr bwMode="auto">
          <a:xfrm>
            <a:off x="3954463" y="6412040"/>
            <a:ext cx="617537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00000"/>
              <a:buNone/>
              <a:defRPr sz="1400" b="1" i="1" u="none">
                <a:solidFill>
                  <a:schemeClr val="bg2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fld id="{58098BA5-9BBC-4CB8-B499-039576C3AC9C}" type="slidenum">
              <a:rPr lang="en-US" smtClean="0">
                <a:effectLst/>
              </a:rPr>
              <a:pPr lvl="0"/>
              <a:t>‹#›</a:t>
            </a:fld>
            <a:endParaRPr lang="en-US" dirty="0">
              <a:effectLst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73368" y="6256008"/>
            <a:ext cx="2286000" cy="4739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2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 smtClean="0">
                <a:effectLst/>
              </a:rPr>
              <a:t>www.tekran.com</a:t>
            </a:r>
          </a:p>
          <a:p>
            <a:pPr lvl="0"/>
            <a:r>
              <a:rPr lang="en-US" dirty="0" smtClean="0">
                <a:effectLst/>
              </a:rPr>
              <a:t>lab-air-info@tekran.com</a:t>
            </a:r>
          </a:p>
        </p:txBody>
      </p:sp>
    </p:spTree>
    <p:extLst>
      <p:ext uri="{BB962C8B-B14F-4D97-AF65-F5344CB8AC3E}">
        <p14:creationId xmlns:p14="http://schemas.microsoft.com/office/powerpoint/2010/main" val="19035447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</a:schemeClr>
                </a:solidFill>
              </a:defRPr>
            </a:lvl1pPr>
            <a:lvl2pPr>
              <a:defRPr>
                <a:solidFill>
                  <a:schemeClr val="tx1">
                    <a:lumMod val="95000"/>
                  </a:schemeClr>
                </a:solidFill>
              </a:defRPr>
            </a:lvl2pPr>
            <a:lvl3pPr>
              <a:defRPr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>
                <a:solidFill>
                  <a:schemeClr val="tx1">
                    <a:lumMod val="95000"/>
                  </a:schemeClr>
                </a:solidFill>
              </a:defRPr>
            </a:lvl4pPr>
            <a:lvl5pPr>
              <a:defRPr>
                <a:solidFill>
                  <a:schemeClr val="tx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83295A9A-2848-47F8-A145-54E69CC65D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1058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93E3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030160BF-CBF6-4277-A373-51CBC647D4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1203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138" y="1676400"/>
            <a:ext cx="4068762" cy="4648200"/>
          </a:xfrm>
        </p:spPr>
        <p:txBody>
          <a:bodyPr/>
          <a:lstStyle>
            <a:lvl1pPr>
              <a:defRPr sz="2800">
                <a:solidFill>
                  <a:schemeClr val="tx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9300" y="1676400"/>
            <a:ext cx="4068763" cy="4648200"/>
          </a:xfrm>
        </p:spPr>
        <p:txBody>
          <a:bodyPr/>
          <a:lstStyle>
            <a:lvl1pPr>
              <a:defRPr sz="2800">
                <a:solidFill>
                  <a:schemeClr val="tx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CE14484D-F6D4-4441-A64E-19A4DE08AA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656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9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9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9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EE6C6392-43E5-44C8-AA9A-9F44AB73FF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61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759B4ED6-73CB-41BF-99E5-E2D2597C76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803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08973437-5559-4D5E-B8C9-85A951AF27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431354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52CDB4B3-B9E2-4BCA-A7B3-574DDA2E8D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7394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7FFC1C59-52E3-40AD-91FB-CF363AA98C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9124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840064E9-C503-4359-ADB2-97085D3675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1843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304800"/>
            <a:ext cx="20828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138" y="304800"/>
            <a:ext cx="60960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9F2F6C98-EB0E-467D-80E7-48B5894307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61515"/>
      </p:ext>
    </p:extLst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304800"/>
            <a:ext cx="8331200" cy="1104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8138" y="1676400"/>
            <a:ext cx="40687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9300" y="1676400"/>
            <a:ext cx="4068763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6CE9F867-8103-4B97-9B3F-6A14D0E476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342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38138" y="304800"/>
            <a:ext cx="83312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6800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8138" y="1676400"/>
            <a:ext cx="8289925" cy="448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680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4463" y="6412040"/>
            <a:ext cx="617537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sz="1400" b="1" i="1" u="none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>
              <a:defRPr/>
            </a:pPr>
            <a:fld id="{58098BA5-9BBC-4CB8-B499-039576C3AC9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6373368" y="6256008"/>
            <a:ext cx="2286000" cy="4739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www.tekran.com</a:t>
            </a:r>
          </a:p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lab-air-info@tekran.com</a:t>
            </a:r>
          </a:p>
        </p:txBody>
      </p:sp>
      <p:pic>
        <p:nvPicPr>
          <p:cNvPr id="14" name="Picture 24" descr="C:\Users\Lucas\Tekran Documents\Conferences\ICMGP 2013\Karl's Presentation\Logo Long-3.tif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5" y="6304979"/>
            <a:ext cx="2178845" cy="50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72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ransition>
    <p:cu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0" baseline="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40000"/>
        </a:spcBef>
        <a:spcAft>
          <a:spcPct val="10000"/>
        </a:spcAft>
        <a:buClr>
          <a:srgbClr val="FFFF99"/>
        </a:buClr>
        <a:buSzPct val="90000"/>
        <a:buFont typeface="Arial" pitchFamily="34" charset="0"/>
        <a:buChar char="•"/>
        <a:defRPr sz="3200">
          <a:solidFill>
            <a:schemeClr val="tx1">
              <a:lumMod val="95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rgbClr val="FFFF99"/>
        </a:buClr>
        <a:buSzPct val="75000"/>
        <a:buFont typeface="Arial" pitchFamily="34" charset="0"/>
        <a:buChar char="−"/>
        <a:defRPr sz="2800">
          <a:solidFill>
            <a:schemeClr val="tx1">
              <a:lumMod val="95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FFFF99"/>
        </a:buClr>
        <a:buSzPct val="100000"/>
        <a:buFont typeface="Arial" pitchFamily="34" charset="0"/>
        <a:buChar char="•"/>
        <a:defRPr sz="2400">
          <a:solidFill>
            <a:schemeClr val="tx1">
              <a:lumMod val="95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FFFF99"/>
        </a:buClr>
        <a:buFont typeface="Arial" pitchFamily="34" charset="0"/>
        <a:buChar char="−"/>
        <a:defRPr sz="2000">
          <a:solidFill>
            <a:schemeClr val="tx1">
              <a:lumMod val="95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FFFF99"/>
        </a:buClr>
        <a:buSzPct val="100000"/>
        <a:buFont typeface="Arial" pitchFamily="34" charset="0"/>
        <a:buChar char="»"/>
        <a:defRPr sz="2000">
          <a:solidFill>
            <a:schemeClr val="tx1">
              <a:lumMod val="95000"/>
            </a:schemeClr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60" name="Rectangle 4"/>
          <p:cNvSpPr>
            <a:spLocks noChangeArrowheads="1"/>
          </p:cNvSpPr>
          <p:nvPr/>
        </p:nvSpPr>
        <p:spPr bwMode="auto">
          <a:xfrm>
            <a:off x="3185867" y="3571725"/>
            <a:ext cx="2813538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/>
            </a:pPr>
            <a:r>
              <a:rPr lang="en-US" sz="2000" i="1" dirty="0" smtClean="0">
                <a:solidFill>
                  <a:srgbClr val="FFFF99"/>
                </a:solidFill>
                <a:latin typeface="Gill Sans MT" pitchFamily="34" charset="0"/>
              </a:rPr>
              <a:t>Eric M. Prestbo, Ph.D.</a:t>
            </a:r>
            <a:endParaRPr lang="en-US" sz="2000" i="1" dirty="0">
              <a:solidFill>
                <a:srgbClr val="FFFF99"/>
              </a:solidFill>
              <a:latin typeface="Gill Sans MT" pitchFamily="34" charset="0"/>
            </a:endParaRPr>
          </a:p>
        </p:txBody>
      </p:sp>
      <p:pic>
        <p:nvPicPr>
          <p:cNvPr id="3096" name="Picture 24" descr="C:\Users\Lucas\Tekran Documents\Conferences\ICMGP 2013\Karl's Presentation\Logo Long-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680" y="4851398"/>
            <a:ext cx="4379913" cy="101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>
          <a:xfrm>
            <a:off x="518746" y="584974"/>
            <a:ext cx="7772400" cy="1335088"/>
          </a:xfrm>
        </p:spPr>
        <p:txBody>
          <a:bodyPr/>
          <a:lstStyle/>
          <a:p>
            <a:r>
              <a:rPr lang="en-US" dirty="0"/>
              <a:t>Air Mercury Speciation Accuracy and </a:t>
            </a:r>
            <a:r>
              <a:rPr lang="en-US" dirty="0" smtClean="0"/>
              <a:t>Calibration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sz="quarter" idx="1"/>
          </p:nvPr>
        </p:nvSpPr>
        <p:spPr>
          <a:xfrm>
            <a:off x="1108181" y="2142717"/>
            <a:ext cx="6743349" cy="2486025"/>
          </a:xfrm>
        </p:spPr>
        <p:txBody>
          <a:bodyPr/>
          <a:lstStyle/>
          <a:p>
            <a:pPr lvl="0" eaLnBrk="0" hangingPunct="0">
              <a:spcBef>
                <a:spcPts val="600"/>
              </a:spcBef>
              <a:spcAft>
                <a:spcPts val="0"/>
              </a:spcAft>
              <a:buClr>
                <a:srgbClr val="808080"/>
              </a:buClr>
              <a:defRPr/>
            </a:pPr>
            <a:r>
              <a:rPr lang="en-US" sz="16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at the</a:t>
            </a:r>
          </a:p>
          <a:p>
            <a:pPr lvl="0" eaLnBrk="0" hangingPunct="0">
              <a:spcBef>
                <a:spcPts val="600"/>
              </a:spcBef>
              <a:spcAft>
                <a:spcPts val="0"/>
              </a:spcAft>
              <a:buClr>
                <a:srgbClr val="808080"/>
              </a:buClr>
              <a:defRPr/>
            </a:pPr>
            <a:r>
              <a:rPr lang="en-US" sz="20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SFO Air Mercury Speciation Workshop</a:t>
            </a:r>
            <a:endParaRPr 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eaLnBrk="0" hangingPunct="0">
              <a:spcBef>
                <a:spcPts val="600"/>
              </a:spcBef>
              <a:spcAft>
                <a:spcPts val="0"/>
              </a:spcAft>
              <a:buClr>
                <a:srgbClr val="808080"/>
              </a:buClr>
              <a:defRPr/>
            </a:pPr>
            <a:r>
              <a:rPr lang="en-US" sz="16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July 2014</a:t>
            </a:r>
            <a:endParaRPr lang="en-US" sz="1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304800"/>
            <a:ext cx="5986462" cy="1104900"/>
          </a:xfrm>
        </p:spPr>
        <p:txBody>
          <a:bodyPr/>
          <a:lstStyle/>
          <a:p>
            <a:r>
              <a:rPr lang="en-US" dirty="0" smtClean="0"/>
              <a:t>How hard can it be to measure Hg speciation?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8466" y="1659401"/>
            <a:ext cx="3432962" cy="5002340"/>
          </a:xfrm>
        </p:spPr>
        <p:txBody>
          <a:bodyPr/>
          <a:lstStyle/>
          <a:p>
            <a:r>
              <a:rPr lang="en-US" sz="2000" dirty="0"/>
              <a:t>How likely is it that an automated atmospheric speciation system can </a:t>
            </a:r>
            <a:r>
              <a:rPr lang="en-US" sz="2000" dirty="0" smtClean="0"/>
              <a:t>automatically measure </a:t>
            </a:r>
            <a:r>
              <a:rPr lang="en-US" sz="2000" dirty="0"/>
              <a:t>at the 1 PPQV </a:t>
            </a:r>
            <a:r>
              <a:rPr lang="en-US" sz="2000" dirty="0" smtClean="0"/>
              <a:t>(10 </a:t>
            </a:r>
            <a:r>
              <a:rPr lang="en-US" sz="2000" dirty="0" err="1" smtClean="0"/>
              <a:t>pg</a:t>
            </a:r>
            <a:r>
              <a:rPr lang="en-US" sz="2000" dirty="0" smtClean="0"/>
              <a:t>/m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)  level </a:t>
            </a:r>
            <a:r>
              <a:rPr lang="en-US" sz="2000" dirty="0"/>
              <a:t>without any artifact bias in all types of atmospheres </a:t>
            </a:r>
            <a:r>
              <a:rPr lang="en-US" sz="2000" dirty="0" smtClean="0"/>
              <a:t>such as Arctic</a:t>
            </a:r>
            <a:r>
              <a:rPr lang="en-US" sz="2000" dirty="0"/>
              <a:t>, </a:t>
            </a:r>
            <a:r>
              <a:rPr lang="en-US" sz="2000" dirty="0" smtClean="0"/>
              <a:t>urban Asia, free-trop, </a:t>
            </a:r>
            <a:r>
              <a:rPr lang="en-US" sz="2000" dirty="0"/>
              <a:t>tropics, sub-tropics, marine, desert, </a:t>
            </a:r>
            <a:r>
              <a:rPr lang="en-US" sz="2000" dirty="0" smtClean="0"/>
              <a:t>etc</a:t>
            </a:r>
            <a:r>
              <a:rPr lang="en-US" sz="2000" dirty="0"/>
              <a:t>.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16-Point Star 8"/>
          <p:cNvSpPr/>
          <p:nvPr/>
        </p:nvSpPr>
        <p:spPr bwMode="auto">
          <a:xfrm>
            <a:off x="1660280" y="1868461"/>
            <a:ext cx="1460500" cy="1257300"/>
          </a:xfrm>
          <a:prstGeom prst="star16">
            <a:avLst/>
          </a:prstGeom>
          <a:gradFill flip="none" rotWithShape="1">
            <a:gsLst>
              <a:gs pos="0">
                <a:schemeClr val="tx1"/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8565" y="2353155"/>
            <a:ext cx="1016625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HgCl</a:t>
            </a:r>
            <a:r>
              <a:rPr lang="en-US" sz="2400" b="1" baseline="-25000" dirty="0" smtClean="0">
                <a:solidFill>
                  <a:srgbClr val="00B0F0"/>
                </a:solidFill>
              </a:rPr>
              <a:t>2</a:t>
            </a:r>
            <a:endParaRPr lang="en-US" sz="2400" b="1" baseline="-25000" dirty="0">
              <a:solidFill>
                <a:srgbClr val="00B0F0"/>
              </a:solidFill>
            </a:endParaRPr>
          </a:p>
        </p:txBody>
      </p:sp>
      <p:cxnSp>
        <p:nvCxnSpPr>
          <p:cNvPr id="12" name="Curved Connector 11"/>
          <p:cNvCxnSpPr>
            <a:endCxn id="21" idx="1"/>
          </p:cNvCxnSpPr>
          <p:nvPr/>
        </p:nvCxnSpPr>
        <p:spPr bwMode="auto">
          <a:xfrm rot="16200000" flipH="1">
            <a:off x="2911750" y="3451022"/>
            <a:ext cx="847826" cy="528751"/>
          </a:xfrm>
          <a:prstGeom prst="curvedConnector2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026482" y="2175110"/>
            <a:ext cx="1016625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HgCl</a:t>
            </a:r>
            <a:r>
              <a:rPr lang="en-US" sz="2400" b="1" baseline="-25000" dirty="0" smtClean="0">
                <a:solidFill>
                  <a:srgbClr val="00B0F0"/>
                </a:solidFill>
              </a:rPr>
              <a:t>2</a:t>
            </a:r>
            <a:endParaRPr lang="en-US" sz="2400" b="1" baseline="-25000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939658">
            <a:off x="1682193" y="2966494"/>
            <a:ext cx="1051891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HgBr</a:t>
            </a:r>
            <a:r>
              <a:rPr lang="en-US" sz="2400" b="1" baseline="-25000" dirty="0" smtClean="0">
                <a:solidFill>
                  <a:srgbClr val="00B0F0"/>
                </a:solidFill>
              </a:rPr>
              <a:t>2</a:t>
            </a:r>
            <a:endParaRPr lang="en-US" sz="2400" b="1" baseline="-25000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00039" y="3905785"/>
            <a:ext cx="708848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Hg</a:t>
            </a:r>
            <a:r>
              <a:rPr lang="en-US" sz="2400" b="1" baseline="30000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en-US" sz="2400" b="1" baseline="300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4" name="Curved Connector 23"/>
          <p:cNvCxnSpPr/>
          <p:nvPr/>
        </p:nvCxnSpPr>
        <p:spPr bwMode="auto">
          <a:xfrm>
            <a:off x="4017307" y="2445695"/>
            <a:ext cx="799281" cy="161266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TextBox 25"/>
          <p:cNvSpPr txBox="1"/>
          <p:nvPr/>
        </p:nvSpPr>
        <p:spPr>
          <a:xfrm>
            <a:off x="1479139" y="4139310"/>
            <a:ext cx="708848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Hg</a:t>
            </a:r>
            <a:r>
              <a:rPr lang="en-US" sz="2400" b="1" baseline="30000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en-US" sz="2400" b="1" baseline="30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948444">
            <a:off x="2814242" y="2837811"/>
            <a:ext cx="708848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Hg</a:t>
            </a:r>
            <a:r>
              <a:rPr lang="en-US" sz="2400" b="1" baseline="30000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en-US" sz="2400" b="1" baseline="300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8" name="Curved Connector 27"/>
          <p:cNvCxnSpPr>
            <a:stCxn id="20" idx="2"/>
          </p:cNvCxnSpPr>
          <p:nvPr/>
        </p:nvCxnSpPr>
        <p:spPr bwMode="auto">
          <a:xfrm rot="5400000">
            <a:off x="1614046" y="3675355"/>
            <a:ext cx="746314" cy="307279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Curved Connector 30"/>
          <p:cNvCxnSpPr/>
          <p:nvPr/>
        </p:nvCxnSpPr>
        <p:spPr bwMode="auto">
          <a:xfrm rot="5400000">
            <a:off x="4174911" y="2940650"/>
            <a:ext cx="1013616" cy="916653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 rot="607636">
            <a:off x="1279162" y="1974608"/>
            <a:ext cx="527709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Br</a:t>
            </a:r>
            <a:endParaRPr lang="en-US" sz="2400" b="1" baseline="30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14497" y="2289814"/>
            <a:ext cx="1109599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 i="1" dirty="0" smtClean="0">
                <a:solidFill>
                  <a:schemeClr val="bg1">
                    <a:lumMod val="50000"/>
                  </a:schemeClr>
                </a:solidFill>
              </a:rPr>
              <a:t>Particle</a:t>
            </a:r>
            <a:endParaRPr lang="en-US" sz="2000" b="1" i="1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 rot="20453068">
            <a:off x="2780243" y="1670967"/>
            <a:ext cx="760144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H</a:t>
            </a:r>
            <a:r>
              <a:rPr lang="en-US" sz="2400" b="1" baseline="-25000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4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O</a:t>
            </a:r>
            <a:endParaRPr lang="en-US" sz="2400" b="1" baseline="30000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07228" y="1463124"/>
            <a:ext cx="492443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</a:t>
            </a:r>
            <a:endParaRPr lang="en-US" sz="2400" b="1" baseline="30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65122" y="5152927"/>
            <a:ext cx="423514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</a:t>
            </a:r>
            <a:endParaRPr lang="en-US" sz="2400" b="1" baseline="30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54480" y="239501"/>
            <a:ext cx="281038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i="1" dirty="0" smtClean="0">
                <a:solidFill>
                  <a:srgbClr val="93E3FF"/>
                </a:solidFill>
              </a:rPr>
              <a:t>GOM &amp; PBM ~ 1 </a:t>
            </a:r>
            <a:r>
              <a:rPr lang="en-US" sz="2000" b="1" i="1" dirty="0" err="1" smtClean="0">
                <a:solidFill>
                  <a:srgbClr val="93E3FF"/>
                </a:solidFill>
              </a:rPr>
              <a:t>ppqv</a:t>
            </a:r>
            <a:endParaRPr lang="en-US" sz="2000" b="1" i="1" dirty="0" smtClean="0">
              <a:solidFill>
                <a:srgbClr val="93E3FF"/>
              </a:solidFill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i="1" dirty="0" smtClean="0">
                <a:solidFill>
                  <a:srgbClr val="93E3FF"/>
                </a:solidFill>
              </a:rPr>
              <a:t>GEM ~ 170 </a:t>
            </a:r>
            <a:r>
              <a:rPr lang="en-US" sz="2000" b="1" i="1" dirty="0" err="1" smtClean="0">
                <a:solidFill>
                  <a:srgbClr val="93E3FF"/>
                </a:solidFill>
              </a:rPr>
              <a:t>ppqv</a:t>
            </a:r>
            <a:endParaRPr lang="en-US" sz="2000" b="1" i="1" baseline="30000" dirty="0">
              <a:solidFill>
                <a:srgbClr val="93E3FF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833718" y="1449380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703081" y="4771607"/>
            <a:ext cx="708848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Hg</a:t>
            </a:r>
            <a:r>
              <a:rPr lang="en-US" sz="2400" b="1" baseline="30000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en-US" sz="2400" b="1" baseline="30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88415" y="5499230"/>
            <a:ext cx="423514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</a:t>
            </a:r>
            <a:endParaRPr lang="en-US" sz="2400" b="1" baseline="30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423375" y="5210368"/>
            <a:ext cx="423514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</a:t>
            </a:r>
            <a:endParaRPr lang="en-US" sz="2400" b="1" baseline="30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 bwMode="auto">
          <a:xfrm>
            <a:off x="2748768" y="5564641"/>
            <a:ext cx="285334" cy="112778"/>
          </a:xfrm>
          <a:prstGeom prst="line">
            <a:avLst/>
          </a:prstGeom>
          <a:ln/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 bwMode="auto">
          <a:xfrm flipV="1">
            <a:off x="3331369" y="5499230"/>
            <a:ext cx="126246" cy="120748"/>
          </a:xfrm>
          <a:prstGeom prst="line">
            <a:avLst/>
          </a:prstGeom>
          <a:ln/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>
            <a:off x="3220401" y="5139403"/>
            <a:ext cx="285334" cy="112778"/>
          </a:xfrm>
          <a:prstGeom prst="line">
            <a:avLst/>
          </a:prstGeom>
          <a:ln>
            <a:prstDash val="sysDash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 bwMode="auto">
          <a:xfrm flipV="1">
            <a:off x="2748768" y="5152927"/>
            <a:ext cx="188732" cy="233525"/>
          </a:xfrm>
          <a:prstGeom prst="line">
            <a:avLst/>
          </a:prstGeom>
          <a:ln>
            <a:prstDash val="sysDash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9" name="Curved Connector 58"/>
          <p:cNvCxnSpPr/>
          <p:nvPr/>
        </p:nvCxnSpPr>
        <p:spPr bwMode="auto">
          <a:xfrm rot="5400000">
            <a:off x="3352737" y="4373641"/>
            <a:ext cx="576970" cy="514550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Curved Connector 60"/>
          <p:cNvCxnSpPr>
            <a:endCxn id="43" idx="1"/>
          </p:cNvCxnSpPr>
          <p:nvPr/>
        </p:nvCxnSpPr>
        <p:spPr bwMode="auto">
          <a:xfrm>
            <a:off x="2035570" y="4537261"/>
            <a:ext cx="667511" cy="467872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TextBox 63"/>
          <p:cNvSpPr txBox="1"/>
          <p:nvPr/>
        </p:nvSpPr>
        <p:spPr>
          <a:xfrm rot="21066294">
            <a:off x="1151711" y="2515376"/>
            <a:ext cx="742511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SO</a:t>
            </a:r>
            <a:r>
              <a:rPr lang="en-US" sz="2400" b="1" baseline="-250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en-US" sz="2400" b="1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540214" y="5688843"/>
            <a:ext cx="2569934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1" dirty="0" smtClean="0"/>
              <a:t>Calvert  and </a:t>
            </a:r>
            <a:r>
              <a:rPr lang="en-US" sz="1400" b="1" dirty="0" err="1" smtClean="0"/>
              <a:t>Lingberg</a:t>
            </a:r>
            <a:r>
              <a:rPr lang="en-US" sz="1400" b="1" dirty="0" smtClean="0"/>
              <a:t> (2005)</a:t>
            </a:r>
          </a:p>
        </p:txBody>
      </p:sp>
      <p:sp>
        <p:nvSpPr>
          <p:cNvPr id="67" name="TextBox 66"/>
          <p:cNvSpPr txBox="1"/>
          <p:nvPr/>
        </p:nvSpPr>
        <p:spPr>
          <a:xfrm rot="21256713">
            <a:off x="158183" y="3175201"/>
            <a:ext cx="146706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*oxidants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*organics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*</a:t>
            </a: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org-acids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*radicals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*light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</a:t>
            </a:r>
            <a:r>
              <a:rPr lang="en-US" sz="1800" b="1" dirty="0" err="1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precip</a:t>
            </a:r>
            <a:endParaRPr lang="en-US" sz="1800" b="1" dirty="0" smtClean="0">
              <a:solidFill>
                <a:schemeClr val="bg1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*dust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*-40° +40°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*5-100% RH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*sea-salt</a:t>
            </a:r>
          </a:p>
        </p:txBody>
      </p:sp>
      <p:sp>
        <p:nvSpPr>
          <p:cNvPr id="68" name="TextBox 67"/>
          <p:cNvSpPr txBox="1"/>
          <p:nvPr/>
        </p:nvSpPr>
        <p:spPr>
          <a:xfrm rot="2277540">
            <a:off x="1486563" y="1645932"/>
            <a:ext cx="510076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3300"/>
                </a:solidFill>
              </a:rPr>
              <a:t>R-</a:t>
            </a:r>
            <a:endParaRPr lang="en-US" sz="2400" b="1" baseline="300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516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Is there a better 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Starting </a:t>
            </a:r>
            <a:r>
              <a:rPr lang="en-US" sz="2800" dirty="0" smtClean="0"/>
              <a:t>over, is there a </a:t>
            </a:r>
            <a:r>
              <a:rPr lang="en-US" sz="2800" dirty="0"/>
              <a:t>better way to continuously measure GEM, PBM</a:t>
            </a:r>
            <a:r>
              <a:rPr lang="en-US" sz="2800" baseline="-25000" dirty="0"/>
              <a:t>2.5</a:t>
            </a:r>
            <a:r>
              <a:rPr lang="en-US" sz="2800" dirty="0"/>
              <a:t> and GOM with hourly resolution, 5 </a:t>
            </a:r>
            <a:r>
              <a:rPr lang="en-US" sz="2800" dirty="0" err="1"/>
              <a:t>pg</a:t>
            </a:r>
            <a:r>
              <a:rPr lang="en-US" sz="2800" dirty="0"/>
              <a:t>/m</a:t>
            </a:r>
            <a:r>
              <a:rPr lang="en-US" sz="2800" baseline="30000" dirty="0"/>
              <a:t>3</a:t>
            </a:r>
            <a:r>
              <a:rPr lang="en-US" sz="2800" dirty="0"/>
              <a:t> (0.5 </a:t>
            </a:r>
            <a:r>
              <a:rPr lang="en-US" sz="2800" dirty="0" err="1"/>
              <a:t>ppqv</a:t>
            </a:r>
            <a:r>
              <a:rPr lang="en-US" sz="2800" dirty="0"/>
              <a:t>) </a:t>
            </a:r>
            <a:r>
              <a:rPr lang="en-US" sz="2800" dirty="0" smtClean="0"/>
              <a:t>DL and </a:t>
            </a:r>
            <a:r>
              <a:rPr lang="en-US" sz="2800" dirty="0"/>
              <a:t>routine GEM and periodic GOM calibration?</a:t>
            </a:r>
          </a:p>
          <a:p>
            <a:r>
              <a:rPr lang="en-US" sz="2800" dirty="0"/>
              <a:t>Conclusion – </a:t>
            </a:r>
            <a:r>
              <a:rPr lang="en-US" sz="2800" dirty="0" smtClean="0"/>
              <a:t>A 2.5 um inlet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  <a:r>
              <a:rPr lang="en-US" sz="2800" dirty="0" smtClean="0"/>
              <a:t> annular denuder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  <a:r>
              <a:rPr lang="en-US" sz="2800" dirty="0" smtClean="0"/>
              <a:t> particulate filter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  <a:r>
              <a:rPr lang="en-US" sz="2800" dirty="0" smtClean="0"/>
              <a:t> gold-trap AFS is the only method that </a:t>
            </a:r>
            <a:r>
              <a:rPr lang="en-US" sz="2800" dirty="0"/>
              <a:t>makes sense for the vast majority of ongoing and future scientific programs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449380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88706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17" y="100336"/>
            <a:ext cx="2745094" cy="196861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414" y="216877"/>
            <a:ext cx="4365747" cy="1104900"/>
          </a:xfrm>
        </p:spPr>
        <p:txBody>
          <a:bodyPr/>
          <a:lstStyle/>
          <a:p>
            <a:r>
              <a:rPr lang="en-US" sz="2800" dirty="0" smtClean="0"/>
              <a:t>Automated Hg </a:t>
            </a:r>
            <a:br>
              <a:rPr lang="en-US" sz="2800" dirty="0" smtClean="0"/>
            </a:br>
            <a:r>
              <a:rPr lang="en-US" sz="2800" dirty="0" smtClean="0"/>
              <a:t>Speciation Method (pat’d)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6532" y="2272675"/>
            <a:ext cx="2957467" cy="352548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Method is: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Lab tested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Widely published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QA Challenged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Adopted by all advanced int’l &amp; national networks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3" y="1486136"/>
            <a:ext cx="5628388" cy="3979438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  <a:softEdge rad="31750"/>
          </a:effectLst>
        </p:spPr>
      </p:pic>
      <p:sp>
        <p:nvSpPr>
          <p:cNvPr id="9" name="TextBox 8"/>
          <p:cNvSpPr txBox="1"/>
          <p:nvPr/>
        </p:nvSpPr>
        <p:spPr>
          <a:xfrm>
            <a:off x="90495" y="1973503"/>
            <a:ext cx="851515" cy="467051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/>
              <a:t>PBM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5060" y="4039670"/>
            <a:ext cx="918841" cy="467051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/>
              <a:t>GOM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038849" y="2688611"/>
            <a:ext cx="885179" cy="467051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dirty="0" smtClean="0"/>
              <a:t>GEM</a:t>
            </a:r>
            <a:endParaRPr lang="en-US" sz="2400" dirty="0"/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 bwMode="auto">
          <a:xfrm flipH="1">
            <a:off x="2725615" y="2922137"/>
            <a:ext cx="313234" cy="163963"/>
          </a:xfrm>
          <a:prstGeom prst="straightConnector1">
            <a:avLst/>
          </a:prstGeom>
          <a:ln>
            <a:tailEnd type="triangle" w="med" len="lg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929928" y="2190693"/>
            <a:ext cx="213072" cy="148061"/>
          </a:xfrm>
          <a:prstGeom prst="straightConnector1">
            <a:avLst/>
          </a:prstGeom>
          <a:ln>
            <a:tailEnd type="triangle" w="med" len="lg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>
            <a:off x="989404" y="4273195"/>
            <a:ext cx="232727" cy="70205"/>
          </a:xfrm>
          <a:prstGeom prst="straightConnector1">
            <a:avLst/>
          </a:prstGeom>
          <a:ln>
            <a:tailEnd type="triangle" w="med" len="lg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33924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2258291"/>
            <a:ext cx="8331200" cy="1104900"/>
          </a:xfrm>
        </p:spPr>
        <p:txBody>
          <a:bodyPr/>
          <a:lstStyle/>
          <a:p>
            <a:r>
              <a:rPr lang="en-US" dirty="0" smtClean="0"/>
              <a:t>SIDEBAR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253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863" y="322516"/>
            <a:ext cx="8331200" cy="1104900"/>
          </a:xfrm>
        </p:spPr>
        <p:txBody>
          <a:bodyPr/>
          <a:lstStyle/>
          <a:p>
            <a:r>
              <a:rPr lang="en-US" dirty="0" smtClean="0"/>
              <a:t>Historical </a:t>
            </a:r>
            <a:r>
              <a:rPr lang="en-US" dirty="0" smtClean="0"/>
              <a:t>Perspective for </a:t>
            </a:r>
            <a:r>
              <a:rPr lang="en-US" dirty="0" smtClean="0"/>
              <a:t>Atm. Hg </a:t>
            </a:r>
            <a:r>
              <a:rPr lang="en-US" dirty="0" smtClean="0"/>
              <a:t>Speciation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/>
              <a:t>1994 GENESIS: </a:t>
            </a:r>
            <a:r>
              <a:rPr lang="en-US" sz="2000" dirty="0" smtClean="0"/>
              <a:t>Small group of international experts convened and concluded that GOM should exist &amp; method development must be a high priority (EPRI Report). </a:t>
            </a:r>
          </a:p>
          <a:p>
            <a:r>
              <a:rPr lang="en-US" sz="2000" b="1" dirty="0" smtClean="0"/>
              <a:t>EARLY EXAMPLE: </a:t>
            </a:r>
            <a:r>
              <a:rPr lang="en-US" sz="2000" dirty="0" smtClean="0"/>
              <a:t>1996 at ICMGP – Report of unbelievable GOM levels of ~800 pg/m3 at Izania free troposphere site using manual filter pack method (Prestbo and Bloom).  Is method biased?</a:t>
            </a:r>
          </a:p>
          <a:p>
            <a:r>
              <a:rPr lang="en-US" sz="2000" b="1" dirty="0" smtClean="0"/>
              <a:t>DISCOVERY: 2000 </a:t>
            </a:r>
            <a:r>
              <a:rPr lang="en-US" sz="2000" dirty="0" smtClean="0"/>
              <a:t>- Using automated Hg speciation method, Landis and many others* started reporting high GOM in the free troposphere and Swartzendruber et al. (</a:t>
            </a:r>
            <a:r>
              <a:rPr lang="en-US" sz="2000" dirty="0"/>
              <a:t>2006) </a:t>
            </a:r>
            <a:r>
              <a:rPr lang="en-US" sz="2000" dirty="0" smtClean="0"/>
              <a:t>published the first </a:t>
            </a:r>
            <a:r>
              <a:rPr lang="en-US" sz="2000" dirty="0"/>
              <a:t>peer-reviewed </a:t>
            </a:r>
            <a:r>
              <a:rPr lang="en-US" sz="2000" dirty="0" smtClean="0"/>
              <a:t>article.  </a:t>
            </a:r>
            <a:r>
              <a:rPr lang="en-US" sz="1800" dirty="0" smtClean="0"/>
              <a:t>*Lyman, Jaffe, Obrist, Sheu, Feng, Slemr….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449380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9077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Hg Speciation </a:t>
            </a:r>
            <a:r>
              <a:rPr lang="en-US" dirty="0" smtClean="0"/>
              <a:t>Discoveries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037" y="1667542"/>
            <a:ext cx="8289925" cy="448665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/>
              <a:t>High GOM and PBM observations where reactive halogen chemistry is </a:t>
            </a:r>
            <a:r>
              <a:rPr lang="en-US" sz="2400" dirty="0" smtClean="0"/>
              <a:t>favorable</a:t>
            </a:r>
            <a:endParaRPr lang="en-US" sz="2400" dirty="0" smtClean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en-US" sz="2000" dirty="0" smtClean="0"/>
              <a:t>Polar </a:t>
            </a:r>
            <a:r>
              <a:rPr lang="en-US" sz="2000" dirty="0" smtClean="0"/>
              <a:t>Regions, Dead Sea, Free Troposphere, Marine </a:t>
            </a:r>
            <a:r>
              <a:rPr lang="en-US" sz="2000" dirty="0" smtClean="0"/>
              <a:t>Boundary Layer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/>
              <a:t>Elevated PBM/GOM from Biomass fires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dirty="0" smtClean="0"/>
              <a:t>Confirmation of speciated mercury emissions from point sources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en-US" sz="2000" dirty="0" smtClean="0"/>
              <a:t>Coal Burning, Chlor-Alkali Plants &amp; Waste Incinerators </a:t>
            </a:r>
            <a:endParaRPr lang="en-US" sz="2000" dirty="0" smtClean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Conclusion: Hg speciation measurements are scientifically  coherent</a:t>
            </a:r>
            <a:endParaRPr lang="en-US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399391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06894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295A9A-2848-47F8-A145-54E69CC65DF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Gill Sans MT" pitchFamily="34" charset="0"/>
              </a:rPr>
              <a:t>Two </a:t>
            </a:r>
            <a:r>
              <a:rPr lang="en-US" dirty="0">
                <a:latin typeface="Gill Sans MT" pitchFamily="34" charset="0"/>
              </a:rPr>
              <a:t>q</a:t>
            </a:r>
            <a:r>
              <a:rPr lang="en-US" dirty="0" smtClean="0">
                <a:latin typeface="Gill Sans MT" pitchFamily="34" charset="0"/>
              </a:rPr>
              <a:t>uestions </a:t>
            </a:r>
            <a:r>
              <a:rPr lang="en-US" dirty="0"/>
              <a:t>for the automated air mercury speciation </a:t>
            </a:r>
            <a:r>
              <a:rPr lang="en-US" dirty="0" smtClean="0"/>
              <a:t>method</a:t>
            </a:r>
            <a:endParaRPr lang="en-US" dirty="0" smtClean="0">
              <a:latin typeface="Gill Sans MT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Scientists are asking:</a:t>
            </a:r>
          </a:p>
          <a:p>
            <a:pPr>
              <a:lnSpc>
                <a:spcPct val="100000"/>
              </a:lnSpc>
              <a:defRPr/>
            </a:pPr>
            <a:endParaRPr lang="en-US" dirty="0" smtClean="0"/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Exactly what is being measured?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How accurate are the GOM and PBM measurements?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dirty="0" smtClean="0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833718" y="1409700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04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QA Challenge Example: GOM Manifold Comparison of 3 Tekran Systems </a:t>
            </a:r>
            <a:br>
              <a:rPr lang="en-US" sz="3200" dirty="0" smtClean="0"/>
            </a:br>
            <a:r>
              <a:rPr lang="en-US" sz="2000" dirty="0" smtClean="0"/>
              <a:t>(See Olson et al., ICMGP-2013)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6236" y="1667732"/>
            <a:ext cx="7515004" cy="44862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0003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Side-Bar: Accuracy dependent on siting, operation, maintenance and QA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 smtClean="0"/>
              <a:t>2007 Survey Says – experts rarely do external calibration and no audit of the sample volume measurement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Inlet must be in free air with unobstructed large fetch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Current and developing networks are improving the accuracy of Hg speciation measurements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CAMNet/CAPMoN, UBA-Germany, AMNet, GMOS, EMEP, AMAP, S. Korea, etc.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409700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0813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3"/>
          <p:cNvSpPr txBox="1">
            <a:spLocks noGrp="1"/>
          </p:cNvSpPr>
          <p:nvPr/>
        </p:nvSpPr>
        <p:spPr bwMode="auto">
          <a:xfrm>
            <a:off x="8526463" y="6567488"/>
            <a:ext cx="617537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Clr>
                <a:schemeClr val="accent2"/>
              </a:buClr>
              <a:buSzPct val="100000"/>
              <a:buFont typeface="Wingdings" panose="05000000000000000000" pitchFamily="2" charset="2"/>
              <a:buNone/>
            </a:pPr>
            <a:fld id="{4EEFB197-F8CB-4DD5-A9C4-520D86BB5F6F}" type="slidenum">
              <a:rPr lang="en-US" sz="900" i="1">
                <a:solidFill>
                  <a:srgbClr val="EAEAEA"/>
                </a:solidFill>
              </a:rPr>
              <a:pPr algn="r">
                <a:buClr>
                  <a:schemeClr val="accent2"/>
                </a:buClr>
                <a:buSzPct val="100000"/>
                <a:buFont typeface="Wingdings" panose="05000000000000000000" pitchFamily="2" charset="2"/>
                <a:buNone/>
              </a:pPr>
              <a:t>11</a:t>
            </a:fld>
            <a:endParaRPr lang="en-US" sz="900" i="1" dirty="0">
              <a:solidFill>
                <a:srgbClr val="EAEAEA"/>
              </a:solidFill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8305800" y="2286000"/>
            <a:ext cx="304800" cy="3048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2075" tIns="46038" rIns="92075" bIns="46038"/>
          <a:lstStyle/>
          <a:p>
            <a:pPr marL="609600" indent="-609600" ea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defRPr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382000" y="2819400"/>
            <a:ext cx="304800" cy="3048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2075" tIns="46038" rIns="92075" bIns="46038"/>
          <a:lstStyle/>
          <a:p>
            <a:pPr marL="609600" indent="-609600" ea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defRPr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Traceable Hg</a:t>
            </a:r>
            <a:r>
              <a:rPr lang="en-US" baseline="30000" dirty="0" smtClean="0"/>
              <a:t>0</a:t>
            </a:r>
            <a:r>
              <a:rPr lang="en-US" dirty="0" smtClean="0"/>
              <a:t> calibration and performance check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8782" y="1676400"/>
            <a:ext cx="4068762" cy="46482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Automated calibration with permeation source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Validation of permeation source at injection port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9300" y="1676400"/>
            <a:ext cx="4197838" cy="4648200"/>
          </a:xfrm>
        </p:spPr>
        <p:txBody>
          <a:bodyPr/>
          <a:lstStyle/>
          <a:p>
            <a:r>
              <a:rPr lang="en-US" sz="2400" dirty="0" smtClean="0"/>
              <a:t>Manual standard additions at injection port</a:t>
            </a:r>
          </a:p>
          <a:p>
            <a:r>
              <a:rPr lang="en-US" sz="2400" dirty="0" smtClean="0"/>
              <a:t>Automated perm source std. additions with 1120</a:t>
            </a:r>
            <a:endParaRPr lang="en-US" sz="2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219200" y="3543592"/>
            <a:ext cx="6307015" cy="2838157"/>
            <a:chOff x="1905000" y="2895600"/>
            <a:chExt cx="7239000" cy="3257550"/>
          </a:xfrm>
        </p:grpSpPr>
        <p:pic>
          <p:nvPicPr>
            <p:cNvPr id="922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2895600"/>
              <a:ext cx="6172200" cy="311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Straight Connector 17"/>
            <p:cNvCxnSpPr/>
            <p:nvPr/>
          </p:nvCxnSpPr>
          <p:spPr bwMode="auto">
            <a:xfrm>
              <a:off x="2743200" y="4876800"/>
              <a:ext cx="1524000" cy="1588"/>
            </a:xfrm>
            <a:prstGeom prst="line">
              <a:avLst/>
            </a:prstGeom>
            <a:noFill/>
            <a:ln w="6350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22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4800600"/>
              <a:ext cx="904875" cy="135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" name="Straight Connector 21"/>
            <p:cNvCxnSpPr/>
            <p:nvPr/>
          </p:nvCxnSpPr>
          <p:spPr bwMode="auto">
            <a:xfrm rot="5400000">
              <a:off x="4152900" y="4762500"/>
              <a:ext cx="230188" cy="1588"/>
            </a:xfrm>
            <a:prstGeom prst="line">
              <a:avLst/>
            </a:prstGeom>
            <a:noFill/>
            <a:ln w="635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TextBox 5"/>
          <p:cNvSpPr txBox="1"/>
          <p:nvPr/>
        </p:nvSpPr>
        <p:spPr>
          <a:xfrm>
            <a:off x="2735140" y="4570064"/>
            <a:ext cx="1186473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smtClean="0">
                <a:solidFill>
                  <a:srgbClr val="080808"/>
                </a:solidFill>
                <a:effectLst/>
              </a:rPr>
              <a:t>Hg</a:t>
            </a:r>
            <a:r>
              <a:rPr lang="en-US" sz="1400" b="1" baseline="30000" dirty="0" smtClean="0">
                <a:solidFill>
                  <a:srgbClr val="080808"/>
                </a:solidFill>
                <a:effectLst/>
              </a:rPr>
              <a:t>0</a:t>
            </a:r>
            <a:r>
              <a:rPr lang="en-US" sz="1400" b="1" dirty="0" smtClean="0">
                <a:solidFill>
                  <a:srgbClr val="080808"/>
                </a:solidFill>
                <a:effectLst/>
              </a:rPr>
              <a:t> perm source</a:t>
            </a:r>
            <a:endParaRPr lang="en-US" sz="1400" b="1" dirty="0">
              <a:solidFill>
                <a:srgbClr val="080808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84" y="4467087"/>
            <a:ext cx="175617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dirty="0" smtClean="0"/>
              <a:t>Model 1120 Controller</a:t>
            </a:r>
            <a:endParaRPr lang="en-US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7427715" y="4342701"/>
            <a:ext cx="17561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000" dirty="0" smtClean="0"/>
              <a:t>Model 2537 Schematic</a:t>
            </a:r>
            <a:endParaRPr lang="en-US" sz="2000" dirty="0"/>
          </a:p>
        </p:txBody>
      </p:sp>
      <p:sp>
        <p:nvSpPr>
          <p:cNvPr id="8" name="Oval 7"/>
          <p:cNvSpPr/>
          <p:nvPr/>
        </p:nvSpPr>
        <p:spPr bwMode="auto">
          <a:xfrm>
            <a:off x="2735140" y="4570064"/>
            <a:ext cx="940389" cy="54207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717104" y="4467087"/>
            <a:ext cx="1081467" cy="736246"/>
          </a:xfrm>
          <a:prstGeom prst="ellipse">
            <a:avLst/>
          </a:pr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070847" y="3486442"/>
            <a:ext cx="519953" cy="511817"/>
          </a:xfrm>
          <a:prstGeom prst="ellipse">
            <a:avLst/>
          </a:pr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3694527" y="3833818"/>
            <a:ext cx="1081467" cy="736246"/>
          </a:xfrm>
          <a:prstGeom prst="ellipse">
            <a:avLst/>
          </a:pr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007577" y="4013188"/>
            <a:ext cx="744037" cy="511817"/>
          </a:xfrm>
          <a:prstGeom prst="ellipse">
            <a:avLst/>
          </a:pr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1395044" y="3926857"/>
            <a:ext cx="173659" cy="605824"/>
          </a:xfrm>
          <a:prstGeom prst="straightConnector1">
            <a:avLst/>
          </a:prstGeom>
          <a:noFill/>
          <a:ln w="635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806447" y="1420906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688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4" grpId="0" uiExpand="1" build="p"/>
      <p:bldP spid="9" grpId="0" uiExpand="1" animBg="1"/>
      <p:bldP spid="25" grpId="0" uiExpand="1" animBg="1"/>
      <p:bldP spid="25" grpId="1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Traceable Hg</a:t>
            </a:r>
            <a:r>
              <a:rPr lang="en-US" baseline="30000" dirty="0"/>
              <a:t>0</a:t>
            </a:r>
            <a:r>
              <a:rPr lang="en-US" dirty="0"/>
              <a:t> </a:t>
            </a:r>
            <a:r>
              <a:rPr lang="en-US" dirty="0" smtClean="0"/>
              <a:t>fictive-loss test options </a:t>
            </a:r>
            <a:r>
              <a:rPr lang="en-US" sz="2800" dirty="0" smtClean="0"/>
              <a:t>during ambient air sampling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B4ED6-73CB-41BF-99E5-E2D2597C764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25911" y="1676400"/>
            <a:ext cx="4346089" cy="448665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Simple – manual Hg</a:t>
            </a:r>
            <a:r>
              <a:rPr lang="en-US" sz="2600" baseline="30000" dirty="0" smtClean="0"/>
              <a:t>0</a:t>
            </a:r>
            <a:r>
              <a:rPr lang="en-US" sz="2600" dirty="0" smtClean="0"/>
              <a:t> injection upstream of the soda lime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Difficult – manual </a:t>
            </a:r>
            <a:r>
              <a:rPr lang="en-US" sz="2600" dirty="0"/>
              <a:t>Hg</a:t>
            </a:r>
            <a:r>
              <a:rPr lang="en-US" sz="2600" baseline="30000" dirty="0"/>
              <a:t>0</a:t>
            </a:r>
            <a:r>
              <a:rPr lang="en-US" sz="2600" dirty="0"/>
              <a:t> </a:t>
            </a:r>
            <a:r>
              <a:rPr lang="en-US" sz="2600" dirty="0" smtClean="0"/>
              <a:t>injection at 1130 inlet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Automated – proposed permeation source Hg injection at 1130 inlet</a:t>
            </a:r>
            <a:endParaRPr lang="en-US" sz="2600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572000" y="1676400"/>
            <a:ext cx="4374608" cy="4287116"/>
            <a:chOff x="4179148" y="1586559"/>
            <a:chExt cx="4572396" cy="44809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9148" y="1586559"/>
              <a:ext cx="4572396" cy="448094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5080" y="4001833"/>
              <a:ext cx="914479" cy="274344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6967120" y="4249674"/>
            <a:ext cx="430306" cy="592022"/>
          </a:xfrm>
          <a:prstGeom prst="rect">
            <a:avLst/>
          </a:prstGeom>
          <a:solidFill>
            <a:srgbClr val="99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0" y="5299745"/>
            <a:ext cx="430306" cy="592022"/>
          </a:xfrm>
          <a:prstGeom prst="rect">
            <a:avLst/>
          </a:prstGeom>
          <a:solidFill>
            <a:srgbClr val="99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5260489" y="4815286"/>
            <a:ext cx="2603351" cy="492268"/>
          </a:xfrm>
          <a:custGeom>
            <a:avLst/>
            <a:gdLst>
              <a:gd name="connsiteX0" fmla="*/ 2603351 w 2603351"/>
              <a:gd name="connsiteY0" fmla="*/ 4140 h 492268"/>
              <a:gd name="connsiteX1" fmla="*/ 2485017 w 2603351"/>
              <a:gd name="connsiteY1" fmla="*/ 4140 h 492268"/>
              <a:gd name="connsiteX2" fmla="*/ 2366683 w 2603351"/>
              <a:gd name="connsiteY2" fmla="*/ 47170 h 492268"/>
              <a:gd name="connsiteX3" fmla="*/ 2269864 w 2603351"/>
              <a:gd name="connsiteY3" fmla="*/ 240808 h 492268"/>
              <a:gd name="connsiteX4" fmla="*/ 2205318 w 2603351"/>
              <a:gd name="connsiteY4" fmla="*/ 359142 h 492268"/>
              <a:gd name="connsiteX5" fmla="*/ 2033196 w 2603351"/>
              <a:gd name="connsiteY5" fmla="*/ 455961 h 492268"/>
              <a:gd name="connsiteX6" fmla="*/ 1753497 w 2603351"/>
              <a:gd name="connsiteY6" fmla="*/ 488234 h 492268"/>
              <a:gd name="connsiteX7" fmla="*/ 1430767 w 2603351"/>
              <a:gd name="connsiteY7" fmla="*/ 488234 h 492268"/>
              <a:gd name="connsiteX8" fmla="*/ 1161826 w 2603351"/>
              <a:gd name="connsiteY8" fmla="*/ 455961 h 492268"/>
              <a:gd name="connsiteX9" fmla="*/ 925158 w 2603351"/>
              <a:gd name="connsiteY9" fmla="*/ 391415 h 492268"/>
              <a:gd name="connsiteX10" fmla="*/ 613186 w 2603351"/>
              <a:gd name="connsiteY10" fmla="*/ 283839 h 492268"/>
              <a:gd name="connsiteX11" fmla="*/ 0 w 2603351"/>
              <a:gd name="connsiteY11" fmla="*/ 326869 h 49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03351" h="492268">
                <a:moveTo>
                  <a:pt x="2603351" y="4140"/>
                </a:moveTo>
                <a:cubicBezTo>
                  <a:pt x="2563906" y="554"/>
                  <a:pt x="2524462" y="-3032"/>
                  <a:pt x="2485017" y="4140"/>
                </a:cubicBezTo>
                <a:cubicBezTo>
                  <a:pt x="2445572" y="11312"/>
                  <a:pt x="2402542" y="7725"/>
                  <a:pt x="2366683" y="47170"/>
                </a:cubicBezTo>
                <a:cubicBezTo>
                  <a:pt x="2330824" y="86615"/>
                  <a:pt x="2296758" y="188813"/>
                  <a:pt x="2269864" y="240808"/>
                </a:cubicBezTo>
                <a:cubicBezTo>
                  <a:pt x="2242970" y="292803"/>
                  <a:pt x="2244763" y="323283"/>
                  <a:pt x="2205318" y="359142"/>
                </a:cubicBezTo>
                <a:cubicBezTo>
                  <a:pt x="2165873" y="395001"/>
                  <a:pt x="2108499" y="434446"/>
                  <a:pt x="2033196" y="455961"/>
                </a:cubicBezTo>
                <a:cubicBezTo>
                  <a:pt x="1957893" y="477476"/>
                  <a:pt x="1853902" y="482855"/>
                  <a:pt x="1753497" y="488234"/>
                </a:cubicBezTo>
                <a:cubicBezTo>
                  <a:pt x="1653092" y="493613"/>
                  <a:pt x="1529379" y="493613"/>
                  <a:pt x="1430767" y="488234"/>
                </a:cubicBezTo>
                <a:cubicBezTo>
                  <a:pt x="1332155" y="482855"/>
                  <a:pt x="1246094" y="472097"/>
                  <a:pt x="1161826" y="455961"/>
                </a:cubicBezTo>
                <a:cubicBezTo>
                  <a:pt x="1077558" y="439825"/>
                  <a:pt x="1016598" y="420102"/>
                  <a:pt x="925158" y="391415"/>
                </a:cubicBezTo>
                <a:cubicBezTo>
                  <a:pt x="833718" y="362728"/>
                  <a:pt x="767379" y="294597"/>
                  <a:pt x="613186" y="283839"/>
                </a:cubicBezTo>
                <a:cubicBezTo>
                  <a:pt x="458993" y="273081"/>
                  <a:pt x="229496" y="299975"/>
                  <a:pt x="0" y="326869"/>
                </a:cubicBezTo>
              </a:path>
            </a:pathLst>
          </a:custGeom>
          <a:noFill/>
          <a:ln w="28575" cap="flat" cmpd="sng" algn="ctr">
            <a:solidFill>
              <a:srgbClr val="990000"/>
            </a:solidFill>
            <a:prstDash val="solid"/>
            <a:round/>
            <a:headEnd type="diamond" w="med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44813" y="5355094"/>
            <a:ext cx="430306" cy="592022"/>
          </a:xfrm>
          <a:prstGeom prst="rect">
            <a:avLst/>
          </a:prstGeom>
          <a:solidFill>
            <a:srgbClr val="990000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833718" y="1409700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125949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304800"/>
            <a:ext cx="8462962" cy="1104900"/>
          </a:xfrm>
        </p:spPr>
        <p:txBody>
          <a:bodyPr/>
          <a:lstStyle/>
          <a:p>
            <a:r>
              <a:rPr lang="en-US" dirty="0" smtClean="0"/>
              <a:t>GOM Calibration Challenges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HgCl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and HgBr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are solids at room temperature, so will adsorb to reactive </a:t>
            </a:r>
            <a:r>
              <a:rPr lang="en-US" sz="2000" dirty="0" smtClean="0"/>
              <a:t>and/or</a:t>
            </a:r>
            <a:r>
              <a:rPr lang="en-US" sz="2800" dirty="0" smtClean="0"/>
              <a:t> unheated surfaces</a:t>
            </a:r>
          </a:p>
          <a:p>
            <a:r>
              <a:rPr lang="en-US" sz="2800" dirty="0" smtClean="0"/>
              <a:t>Thus, quantitative transport requires optimization for  laminar flow and short residence time </a:t>
            </a:r>
            <a:r>
              <a:rPr lang="en-US" sz="2000" dirty="0" smtClean="0"/>
              <a:t>(Tekran 1130 inlet and denuder)</a:t>
            </a:r>
            <a:r>
              <a:rPr lang="en-US" sz="2400" dirty="0" smtClean="0"/>
              <a:t> </a:t>
            </a:r>
            <a:r>
              <a:rPr lang="en-US" sz="2800" dirty="0" smtClean="0"/>
              <a:t>and/or brute force of high temperature through entire, non-reactive flow path (150-180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sz="2800" dirty="0" smtClean="0"/>
              <a:t> 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8151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GOM Calibration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138" y="1341391"/>
            <a:ext cx="8289925" cy="4486656"/>
          </a:xfrm>
        </p:spPr>
        <p:txBody>
          <a:bodyPr/>
          <a:lstStyle/>
          <a:p>
            <a:r>
              <a:rPr lang="en-US" sz="2800" dirty="0"/>
              <a:t>HgCl</a:t>
            </a:r>
            <a:r>
              <a:rPr lang="en-US" sz="2800" baseline="-25000" dirty="0"/>
              <a:t>2</a:t>
            </a:r>
            <a:r>
              <a:rPr lang="en-US" sz="2800" dirty="0"/>
              <a:t> adsorbed to surfaces will convert to Hg</a:t>
            </a:r>
            <a:r>
              <a:rPr lang="en-US" sz="2800" baseline="30000" dirty="0"/>
              <a:t>0</a:t>
            </a:r>
            <a:r>
              <a:rPr lang="en-US" sz="2800" dirty="0"/>
              <a:t>, especially at high temperature or even changing air chemistry</a:t>
            </a:r>
          </a:p>
          <a:p>
            <a:r>
              <a:rPr lang="en-US" sz="28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parts </a:t>
            </a:r>
            <a:r>
              <a:rPr lang="en-US" sz="28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per quadrillion</a:t>
            </a:r>
            <a:r>
              <a:rPr lang="en-US" sz="2800" dirty="0"/>
              <a:t> </a:t>
            </a:r>
            <a:r>
              <a:rPr lang="en-US" sz="2400" dirty="0"/>
              <a:t>(10 to 500 picogram/m</a:t>
            </a:r>
            <a:r>
              <a:rPr lang="en-US" sz="2400" baseline="30000" dirty="0"/>
              <a:t>3</a:t>
            </a:r>
            <a:r>
              <a:rPr lang="en-US" sz="2400" dirty="0" smtClean="0"/>
              <a:t>) </a:t>
            </a:r>
            <a:r>
              <a:rPr lang="en-US" sz="2800" dirty="0" smtClean="0"/>
              <a:t>concentrations required for calibration</a:t>
            </a:r>
            <a:endParaRPr lang="en-US" sz="2800" dirty="0"/>
          </a:p>
          <a:p>
            <a:r>
              <a:rPr lang="en-US" sz="2800" dirty="0"/>
              <a:t>Source must be stable, </a:t>
            </a:r>
            <a:r>
              <a:rPr lang="en-US" sz="2800" dirty="0" smtClean="0"/>
              <a:t>reproducible, robust  </a:t>
            </a:r>
            <a:r>
              <a:rPr lang="en-US" sz="2800" dirty="0"/>
              <a:t>and </a:t>
            </a:r>
            <a:r>
              <a:rPr lang="en-US" sz="2800" dirty="0" smtClean="0"/>
              <a:t>can be turned on &amp; off 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4222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25670"/>
            <a:ext cx="8511076" cy="961292"/>
          </a:xfrm>
        </p:spPr>
        <p:txBody>
          <a:bodyPr/>
          <a:lstStyle/>
          <a:p>
            <a:r>
              <a:rPr lang="en-US" sz="3200" dirty="0" smtClean="0"/>
              <a:t>Traceable Calibration of GOM Measurements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176" y="1418217"/>
            <a:ext cx="8289925" cy="4486656"/>
          </a:xfrm>
        </p:spPr>
        <p:txBody>
          <a:bodyPr/>
          <a:lstStyle/>
          <a:p>
            <a:r>
              <a:rPr lang="en-US" dirty="0" smtClean="0"/>
              <a:t>Available Methods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Reaction</a:t>
            </a:r>
            <a:r>
              <a:rPr lang="en-US" dirty="0"/>
              <a:t> of traceable Hg</a:t>
            </a:r>
            <a:r>
              <a:rPr lang="en-US" baseline="30000" dirty="0"/>
              <a:t>0</a:t>
            </a:r>
            <a:r>
              <a:rPr lang="en-US" dirty="0"/>
              <a:t> + </a:t>
            </a:r>
            <a:r>
              <a:rPr lang="en-US" dirty="0" smtClean="0"/>
              <a:t>2 Cl </a:t>
            </a:r>
            <a:r>
              <a:rPr lang="en-US" dirty="0"/>
              <a:t>&gt; </a:t>
            </a:r>
            <a:r>
              <a:rPr lang="en-US" dirty="0" smtClean="0"/>
              <a:t>HgCl</a:t>
            </a:r>
            <a:r>
              <a:rPr lang="en-US" baseline="-25000" dirty="0" smtClean="0"/>
              <a:t>2</a:t>
            </a:r>
            <a:r>
              <a:rPr lang="en-US" dirty="0" smtClean="0"/>
              <a:t>(g) </a:t>
            </a:r>
            <a:r>
              <a:rPr lang="en-US" sz="2000" dirty="0" smtClean="0"/>
              <a:t>(catalyzed </a:t>
            </a:r>
            <a:r>
              <a:rPr lang="en-US" sz="2000" dirty="0"/>
              <a:t>by reactive metal surface)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Gas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permeation</a:t>
            </a:r>
            <a:r>
              <a:rPr lang="en-US" dirty="0" smtClean="0"/>
              <a:t> of </a:t>
            </a:r>
            <a:r>
              <a:rPr lang="en-US" i="1" dirty="0" smtClean="0"/>
              <a:t>pure</a:t>
            </a:r>
            <a:r>
              <a:rPr lang="en-US" dirty="0" smtClean="0"/>
              <a:t> solid HgBr</a:t>
            </a:r>
            <a:r>
              <a:rPr lang="en-US" baseline="-25000" dirty="0" smtClean="0"/>
              <a:t>2 </a:t>
            </a:r>
            <a:r>
              <a:rPr lang="en-US" dirty="0" smtClean="0"/>
              <a:t>to HgBr</a:t>
            </a:r>
            <a:r>
              <a:rPr lang="en-US" baseline="-25000" dirty="0" smtClean="0"/>
              <a:t>2</a:t>
            </a:r>
            <a:r>
              <a:rPr lang="en-US" dirty="0" smtClean="0"/>
              <a:t> gas </a:t>
            </a:r>
            <a:r>
              <a:rPr lang="en-US" sz="2000" dirty="0" smtClean="0"/>
              <a:t>(sublimation)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Nebulization</a:t>
            </a:r>
            <a:r>
              <a:rPr lang="en-US" dirty="0" smtClean="0"/>
              <a:t> of NIST traceable standard [HgCl</a:t>
            </a:r>
            <a:r>
              <a:rPr lang="en-US" baseline="-25000" dirty="0" smtClean="0"/>
              <a:t>4</a:t>
            </a:r>
            <a:r>
              <a:rPr lang="en-US" dirty="0" smtClean="0"/>
              <a:t>]</a:t>
            </a:r>
            <a:r>
              <a:rPr lang="en-US" baseline="30000" dirty="0" smtClean="0"/>
              <a:t>2-</a:t>
            </a:r>
            <a:r>
              <a:rPr lang="en-US" dirty="0" smtClean="0"/>
              <a:t> solution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Manifold Spiking Research </a:t>
            </a:r>
            <a:r>
              <a:rPr lang="en-US" dirty="0" smtClean="0"/>
              <a:t>– Ideally use independent NIST traceable GOM Source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85816" y="1676400"/>
            <a:ext cx="270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990000"/>
                </a:solidFill>
                <a:sym typeface="Wingdings 2" panose="05020102010507070707" pitchFamily="18" charset="2"/>
              </a:rPr>
              <a:t>Not 100% efficient </a:t>
            </a:r>
            <a:r>
              <a:rPr lang="en-US" sz="6000" dirty="0" smtClean="0">
                <a:solidFill>
                  <a:srgbClr val="990000"/>
                </a:solidFill>
                <a:sym typeface="Wingdings 2" panose="05020102010507070707" pitchFamily="18" charset="2"/>
              </a:rPr>
              <a:t></a:t>
            </a:r>
            <a:endParaRPr lang="en-US" sz="6000" dirty="0">
              <a:solidFill>
                <a:srgbClr val="99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908039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34792" y="79131"/>
            <a:ext cx="8331200" cy="1104900"/>
          </a:xfrm>
        </p:spPr>
        <p:txBody>
          <a:bodyPr/>
          <a:lstStyle/>
          <a:p>
            <a:r>
              <a:rPr lang="en-US" sz="2800" dirty="0" smtClean="0"/>
              <a:t>The Trouble with Permeation for GOM Calibration</a:t>
            </a:r>
            <a:endParaRPr lang="en-US" sz="28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"/>
          </p:nvPr>
        </p:nvSpPr>
        <p:spPr>
          <a:xfrm>
            <a:off x="434792" y="3250223"/>
            <a:ext cx="8524508" cy="2904392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b="1" dirty="0" smtClean="0"/>
              <a:t>ADSORPTION:</a:t>
            </a:r>
            <a:r>
              <a:rPr lang="en-US" sz="2000" dirty="0" smtClean="0"/>
              <a:t>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Loss to surfaces in perm chamber or transport tubing (when off, cold spots) means device emission rate is a function of permeation and wall emissions.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b="1" dirty="0" smtClean="0"/>
              <a:t>STABILITY:</a:t>
            </a:r>
            <a:r>
              <a:rPr lang="en-US" sz="2000" dirty="0" smtClean="0"/>
              <a:t>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Wall losses in chamber or transport tubing, means that it can take weeks to stabilize or worse, the rate changes between uses</a:t>
            </a:r>
            <a:endParaRPr lang="en-US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b="1" dirty="0" smtClean="0"/>
              <a:t>TEMPERATURE: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small changes in chamber or transport line temperature and/or humidity can cause big side-effects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400" b="1" dirty="0" smtClean="0"/>
              <a:t>CONVERSION: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HgBr</a:t>
            </a:r>
            <a:r>
              <a:rPr lang="en-US" sz="1600" baseline="-25000" dirty="0" smtClean="0">
                <a:solidFill>
                  <a:schemeClr val="tx1">
                    <a:lumMod val="75000"/>
                  </a:schemeClr>
                </a:solidFill>
              </a:rPr>
              <a:t>2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 and HgCl</a:t>
            </a:r>
            <a:r>
              <a:rPr lang="en-US" sz="1600" baseline="-25000" dirty="0" smtClean="0">
                <a:solidFill>
                  <a:schemeClr val="tx1">
                    <a:lumMod val="75000"/>
                  </a:schemeClr>
                </a:solidFill>
              </a:rPr>
              <a:t>2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 will convert to Hg</a:t>
            </a:r>
            <a:r>
              <a:rPr lang="en-US" sz="1600" baseline="30000" dirty="0" smtClean="0">
                <a:solidFill>
                  <a:schemeClr val="tx1">
                    <a:lumMod val="75000"/>
                  </a:schemeClr>
                </a:solidFill>
              </a:rPr>
              <a:t>0</a:t>
            </a: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on surfaces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00" y="1184031"/>
            <a:ext cx="7248891" cy="198437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747657" y="979394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41187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Nebulizing Liquid Hg Standard</a:t>
            </a:r>
            <a:br>
              <a:rPr lang="en-US" dirty="0" smtClean="0"/>
            </a:br>
            <a:r>
              <a:rPr lang="en-US" sz="2800" i="1" dirty="0" smtClean="0"/>
              <a:t>Tekran Model 3315</a:t>
            </a:r>
            <a:endParaRPr lang="en-US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442438" y="1497140"/>
            <a:ext cx="3640016" cy="4648200"/>
          </a:xfrm>
        </p:spPr>
        <p:txBody>
          <a:bodyPr/>
          <a:lstStyle/>
          <a:p>
            <a:r>
              <a:rPr lang="en-US" sz="2400" dirty="0" smtClean="0"/>
              <a:t>Proven, traceable GOM source for  HgCEM equipment QA</a:t>
            </a:r>
          </a:p>
          <a:p>
            <a:r>
              <a:rPr lang="en-US" sz="2400" dirty="0" smtClean="0"/>
              <a:t>Designed for 30 lpm and 1-40 ug/m</a:t>
            </a:r>
            <a:r>
              <a:rPr lang="en-US" sz="2400" baseline="30000" dirty="0" smtClean="0"/>
              <a:t>3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9F867-8103-4B97-9B3F-6A14D0E4762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03237" y="4190507"/>
            <a:ext cx="8166101" cy="2131903"/>
          </a:xfrm>
        </p:spPr>
        <p:txBody>
          <a:bodyPr/>
          <a:lstStyle/>
          <a:p>
            <a:r>
              <a:rPr lang="en-US" sz="2800" dirty="0" smtClean="0"/>
              <a:t>Challenge is to modify device for delivery of GOM to the Tekran Model 1130 inlet at 1-15 lpm and 20 -1000 pg/m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.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43" y="1497140"/>
            <a:ext cx="5095758" cy="242885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>
            <a:off x="833718" y="1313329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654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304800"/>
            <a:ext cx="8331200" cy="954293"/>
          </a:xfrm>
        </p:spPr>
        <p:txBody>
          <a:bodyPr/>
          <a:lstStyle/>
          <a:p>
            <a:r>
              <a:rPr lang="en-US" dirty="0" smtClean="0"/>
              <a:t>Manifold Studies – RAMIX Comments</a:t>
            </a:r>
            <a:br>
              <a:rPr lang="en-US" dirty="0" smtClean="0"/>
            </a:br>
            <a:r>
              <a:rPr lang="en-US" sz="2400" dirty="0" smtClean="0"/>
              <a:t>Gustin et al.,</a:t>
            </a:r>
            <a:r>
              <a:rPr lang="en-US" sz="2400" dirty="0"/>
              <a:t> doi:10.1021/es3039104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73336" y="1461247"/>
            <a:ext cx="3596028" cy="46482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Manifold studies to assess  GOM and PBM accuracy are challenging and have a high degree of risk.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9F867-8103-4B97-9B3F-6A14D0E4762F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8138" y="3991087"/>
            <a:ext cx="8289925" cy="211836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ideal manifold study would use GOM and GEM generators that are NIST traceable and independent of the measuring equipment being evaluated.   </a:t>
            </a:r>
            <a:r>
              <a:rPr lang="en-US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RAMIX used a GOM permeation source, calibrated by the same equipment being evaluated.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562" y="1579662"/>
            <a:ext cx="4761038" cy="22423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48979" y="1579661"/>
            <a:ext cx="2079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Ideal manifold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design prototype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639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8138" y="304800"/>
            <a:ext cx="8331200" cy="954293"/>
          </a:xfrm>
        </p:spPr>
        <p:txBody>
          <a:bodyPr/>
          <a:lstStyle/>
          <a:p>
            <a:r>
              <a:rPr lang="en-US" dirty="0"/>
              <a:t>Manifold Studies – RAMIX Comments</a:t>
            </a:r>
            <a:br>
              <a:rPr lang="en-US" dirty="0"/>
            </a:br>
            <a:r>
              <a:rPr lang="en-US" sz="2400" dirty="0"/>
              <a:t>Gustin et al., doi:10.1021/es3039104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800" dirty="0" smtClean="0">
                <a:effectLst/>
              </a:rPr>
              <a:t>GEM measurements did not agree using 2 highly QA’d identical Hg speciation instruments (Tekran) connected to the RAMIX manifold.  </a:t>
            </a:r>
            <a:r>
              <a:rPr lang="en-US" sz="2800" i="1" dirty="0" smtClean="0">
                <a:effectLst/>
              </a:rPr>
              <a:t>A 30% fudge factor was applied to correct this experimental bias.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800" dirty="0" smtClean="0">
                <a:effectLst/>
              </a:rPr>
              <a:t>GEM comparisons with two fully QA’d Hg speciation instruments are nominally better than 5%.  GOM is nominally 10%.   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73437-5559-4D5E-B8C9-85A951AF2751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37803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38" y="304800"/>
            <a:ext cx="8331200" cy="954293"/>
          </a:xfrm>
        </p:spPr>
        <p:txBody>
          <a:bodyPr/>
          <a:lstStyle/>
          <a:p>
            <a:r>
              <a:rPr lang="en-US" dirty="0"/>
              <a:t>Manifold Studies – RAMIX Comments</a:t>
            </a:r>
            <a:br>
              <a:rPr lang="en-US" dirty="0"/>
            </a:br>
            <a:r>
              <a:rPr lang="en-US" sz="2400" dirty="0"/>
              <a:t>Gustin et al., doi:10.1021/es3039104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138" y="1364428"/>
            <a:ext cx="8289925" cy="477818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800" dirty="0" smtClean="0">
                <a:effectLst/>
              </a:rPr>
              <a:t>Non-standard setup.  1.5 meters of inlet line &amp; 4 lpm flow rate for the Tekran Hg speciation equipment. Transport losses and species conversion likely, but not tested.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800" dirty="0" smtClean="0">
                <a:effectLst/>
              </a:rPr>
              <a:t>Lab manifold tests were done on a ¼ length of the field manifold.  Lab tests showed uncertainty and less than 100% transmission efficiency for GEM &amp; GOM.  Flow uncertainty was +/- 15%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sz="2800" dirty="0" smtClean="0">
                <a:effectLst/>
              </a:rPr>
              <a:t>Unusual results were explained by hypothesizing that GOM was </a:t>
            </a:r>
            <a:r>
              <a:rPr lang="en-US" sz="2800" dirty="0">
                <a:effectLst/>
              </a:rPr>
              <a:t>generated in the </a:t>
            </a:r>
            <a:r>
              <a:rPr lang="en-US" sz="2800" dirty="0" smtClean="0">
                <a:effectLst/>
              </a:rPr>
              <a:t>manifold.</a:t>
            </a:r>
            <a:endParaRPr lang="en-US" sz="28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49413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138" y="1259093"/>
            <a:ext cx="8289925" cy="448665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 smtClean="0"/>
              <a:t>Determination of accuracy for GOM and PBM at the parts per quadrillion level are difficult, but badly needed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 smtClean="0"/>
              <a:t>The Tekran 3315 modified for ambient levels may be the best option for field-based GOM accuracy determination.  Tekran needs willing partners and funding to implement.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 smtClean="0"/>
              <a:t>Manifold studies for accuracy are difficult to do and prone to have their own artifacts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33718" y="1259093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47431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459" y="220426"/>
            <a:ext cx="7995082" cy="1370337"/>
          </a:xfrm>
        </p:spPr>
        <p:txBody>
          <a:bodyPr/>
          <a:lstStyle/>
          <a:p>
            <a:pPr algn="l"/>
            <a:r>
              <a:rPr lang="en-US" sz="2400" b="1" dirty="0" smtClean="0"/>
              <a:t>Q2</a:t>
            </a:r>
            <a:r>
              <a:rPr lang="en-US" sz="2400" dirty="0" smtClean="0"/>
              <a:t>: What does the consensus of the research &amp; monitoring community need to improve “accurate” Hg speciation measurements, at high resolution, with a commercially available and supported system?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4" y="1800260"/>
            <a:ext cx="8289925" cy="4486656"/>
          </a:xfrm>
        </p:spPr>
        <p:txBody>
          <a:bodyPr/>
          <a:lstStyle/>
          <a:p>
            <a:pPr marL="514350" indent="-457200">
              <a:buFont typeface="+mj-lt"/>
              <a:buAutoNum type="arabicPeriod"/>
            </a:pPr>
            <a:r>
              <a:rPr lang="en-US" sz="2000" dirty="0" smtClean="0"/>
              <a:t>Current 2537-1130/1135 system, with modifications to improve accuracy &amp; robustness and add a GOM calibration source?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2000" dirty="0" smtClean="0"/>
              <a:t>A </a:t>
            </a:r>
            <a:r>
              <a:rPr lang="en-US" sz="2000" dirty="0"/>
              <a:t>system that switches a 2537 between a GEM and TAM</a:t>
            </a:r>
            <a:r>
              <a:rPr lang="en-US" sz="2000" baseline="-25000" dirty="0"/>
              <a:t>2.5</a:t>
            </a:r>
            <a:r>
              <a:rPr lang="en-US" sz="2000" dirty="0"/>
              <a:t> mode, with the difference being a function of [GOM+PBM</a:t>
            </a:r>
            <a:r>
              <a:rPr lang="en-US" sz="2000" baseline="-25000" dirty="0"/>
              <a:t>2.5</a:t>
            </a:r>
            <a:r>
              <a:rPr lang="en-US" sz="2000" dirty="0"/>
              <a:t> + V</a:t>
            </a:r>
            <a:r>
              <a:rPr lang="en-US" sz="2000" baseline="-25000" dirty="0"/>
              <a:t>GEM-PBM-GOM</a:t>
            </a:r>
            <a:r>
              <a:rPr lang="en-US" sz="2000" dirty="0"/>
              <a:t>], where V</a:t>
            </a:r>
            <a:r>
              <a:rPr lang="en-US" sz="2000" baseline="-25000" dirty="0"/>
              <a:t>GEM-PBM-GOM</a:t>
            </a:r>
            <a:r>
              <a:rPr lang="en-US" sz="2000" dirty="0"/>
              <a:t> is the natural variability of these species over the 5 to 10 minute time cycle of measurement.  Est. DL of 100 </a:t>
            </a:r>
            <a:r>
              <a:rPr lang="en-US" sz="2000" dirty="0" err="1"/>
              <a:t>pg</a:t>
            </a:r>
            <a:r>
              <a:rPr lang="en-US" sz="2000" dirty="0"/>
              <a:t>/m</a:t>
            </a:r>
            <a:r>
              <a:rPr lang="en-US" sz="2000" baseline="30000" dirty="0"/>
              <a:t>3</a:t>
            </a:r>
            <a:r>
              <a:rPr lang="en-US" sz="2000" dirty="0"/>
              <a:t> and 30% uncertainty?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2000" dirty="0"/>
              <a:t>A </a:t>
            </a:r>
            <a:r>
              <a:rPr lang="en-US" sz="2000" dirty="0" smtClean="0"/>
              <a:t>UW - DOHGS </a:t>
            </a:r>
            <a:r>
              <a:rPr lang="en-US" sz="2000" dirty="0"/>
              <a:t>type system with two Tekran 2537 Units measuring TAM</a:t>
            </a:r>
            <a:r>
              <a:rPr lang="en-US" sz="2000" baseline="-25000" dirty="0"/>
              <a:t>1.0</a:t>
            </a:r>
            <a:r>
              <a:rPr lang="en-US" sz="2000" dirty="0"/>
              <a:t> and GEM simultaneously, including a GOM calibration source.  Est DL of 50 </a:t>
            </a:r>
            <a:r>
              <a:rPr lang="en-US" sz="2000" dirty="0" err="1"/>
              <a:t>pg</a:t>
            </a:r>
            <a:r>
              <a:rPr lang="en-US" sz="2000" dirty="0"/>
              <a:t>/m</a:t>
            </a:r>
            <a:r>
              <a:rPr lang="en-US" sz="2000" baseline="30000" dirty="0"/>
              <a:t>3</a:t>
            </a:r>
            <a:r>
              <a:rPr lang="en-US" sz="2000" dirty="0" smtClean="0"/>
              <a:t>?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2000" dirty="0" smtClean="0"/>
              <a:t>Other?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22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677855" y="1695511"/>
            <a:ext cx="7476564" cy="0"/>
          </a:xfrm>
          <a:prstGeom prst="line">
            <a:avLst/>
          </a:prstGeom>
          <a:ln w="28575">
            <a:solidFill>
              <a:schemeClr val="tx1">
                <a:lumMod val="50000"/>
              </a:schemeClr>
            </a:solidFill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365408" y="1820636"/>
            <a:ext cx="7795645" cy="757149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l" defTabSz="914400" rtl="0" eaLnBrk="0" fontAlgn="base" latinLnBrk="0" hangingPunct="0">
              <a:lnSpc>
                <a:spcPct val="110000"/>
              </a:lnSpc>
              <a:spcBef>
                <a:spcPct val="4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AutoNum type="arabicPeriod"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0479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Tekran future contributions to improve GOM/PBM automated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Prestbo would be willing to ask Tekran to contribute </a:t>
            </a:r>
            <a:r>
              <a:rPr lang="en-US" sz="2400" dirty="0" smtClean="0"/>
              <a:t>a large amount of </a:t>
            </a:r>
            <a:r>
              <a:rPr lang="en-US" sz="2400" dirty="0"/>
              <a:t>in-kind resources </a:t>
            </a:r>
            <a:r>
              <a:rPr lang="en-US" sz="2400" dirty="0" smtClean="0"/>
              <a:t>to an acceptable, </a:t>
            </a:r>
            <a:r>
              <a:rPr lang="en-US" sz="2400" dirty="0"/>
              <a:t>funded research project to develop modifications and new calibration sources for the 2537-1130-1135 system. </a:t>
            </a:r>
            <a:endParaRPr lang="en-US" sz="2400" dirty="0" smtClean="0"/>
          </a:p>
          <a:p>
            <a:r>
              <a:rPr lang="en-US" sz="2400" dirty="0" smtClean="0"/>
              <a:t>Open invitation….. </a:t>
            </a:r>
            <a:endParaRPr lang="en-US" sz="2400" dirty="0"/>
          </a:p>
          <a:p>
            <a:r>
              <a:rPr lang="en-US" sz="2400" dirty="0" smtClean="0"/>
              <a:t>The size </a:t>
            </a:r>
            <a:r>
              <a:rPr lang="en-US" sz="2400" dirty="0"/>
              <a:t>of the problem </a:t>
            </a:r>
            <a:r>
              <a:rPr lang="en-US" sz="2400" dirty="0" smtClean="0"/>
              <a:t>seems to require a coordinated, </a:t>
            </a:r>
            <a:r>
              <a:rPr lang="en-US" sz="2400" dirty="0"/>
              <a:t>funded </a:t>
            </a:r>
            <a:r>
              <a:rPr lang="en-US" sz="2400" dirty="0" smtClean="0"/>
              <a:t>contribution </a:t>
            </a:r>
            <a:r>
              <a:rPr lang="en-US" sz="2400" dirty="0"/>
              <a:t>from a larger community of </a:t>
            </a:r>
            <a:r>
              <a:rPr lang="en-US" sz="2400" dirty="0" smtClean="0"/>
              <a:t>atmospheric Hg experts ……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5A9A-2848-47F8-A145-54E69CC65DF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298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Logo_template">
  <a:themeElements>
    <a:clrScheme name="New_Logo_template 1">
      <a:dk1>
        <a:srgbClr val="000099"/>
      </a:dk1>
      <a:lt1>
        <a:srgbClr val="FFFFFF"/>
      </a:lt1>
      <a:dk2>
        <a:srgbClr val="0000FF"/>
      </a:dk2>
      <a:lt2>
        <a:srgbClr val="FFFF00"/>
      </a:lt2>
      <a:accent1>
        <a:srgbClr val="FF6633"/>
      </a:accent1>
      <a:accent2>
        <a:srgbClr val="FF00FF"/>
      </a:accent2>
      <a:accent3>
        <a:srgbClr val="AAAAFF"/>
      </a:accent3>
      <a:accent4>
        <a:srgbClr val="DADADA"/>
      </a:accent4>
      <a:accent5>
        <a:srgbClr val="FFB8AD"/>
      </a:accent5>
      <a:accent6>
        <a:srgbClr val="E700E7"/>
      </a:accent6>
      <a:hlink>
        <a:srgbClr val="FF0000"/>
      </a:hlink>
      <a:folHlink>
        <a:srgbClr val="808080"/>
      </a:folHlink>
    </a:clrScheme>
    <a:fontScheme name="New_Logo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0" fontAlgn="base" latinLnBrk="0" hangingPunct="0">
          <a:lnSpc>
            <a:spcPct val="110000"/>
          </a:lnSpc>
          <a:spcBef>
            <a:spcPct val="40000"/>
          </a:spcBef>
          <a:spcAft>
            <a:spcPct val="10000"/>
          </a:spcAft>
          <a:buClr>
            <a:schemeClr val="folHlink"/>
          </a:buClr>
          <a:buSzPct val="90000"/>
          <a:buFont typeface="Wingdings" pitchFamily="2" charset="2"/>
          <a:buAutoNum type="arabicPeriod"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609600" marR="0" indent="-609600" algn="l" defTabSz="914400" rtl="0" eaLnBrk="0" fontAlgn="base" latinLnBrk="0" hangingPunct="0">
          <a:lnSpc>
            <a:spcPct val="110000"/>
          </a:lnSpc>
          <a:spcBef>
            <a:spcPct val="40000"/>
          </a:spcBef>
          <a:spcAft>
            <a:spcPct val="10000"/>
          </a:spcAft>
          <a:buClr>
            <a:schemeClr val="folHlink"/>
          </a:buClr>
          <a:buSzPct val="90000"/>
          <a:buFont typeface="Wingdings" pitchFamily="2" charset="2"/>
          <a:buAutoNum type="arabicPeriod"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New_Logo_template 1">
        <a:dk1>
          <a:srgbClr val="000099"/>
        </a:dk1>
        <a:lt1>
          <a:srgbClr val="FFFFFF"/>
        </a:lt1>
        <a:dk2>
          <a:srgbClr val="0000FF"/>
        </a:dk2>
        <a:lt2>
          <a:srgbClr val="FFFF00"/>
        </a:lt2>
        <a:accent1>
          <a:srgbClr val="FF6633"/>
        </a:accent1>
        <a:accent2>
          <a:srgbClr val="FF00FF"/>
        </a:accent2>
        <a:accent3>
          <a:srgbClr val="AAAAFF"/>
        </a:accent3>
        <a:accent4>
          <a:srgbClr val="DADADA"/>
        </a:accent4>
        <a:accent5>
          <a:srgbClr val="FFB8AD"/>
        </a:accent5>
        <a:accent6>
          <a:srgbClr val="E700E7"/>
        </a:accent6>
        <a:hlink>
          <a:srgbClr val="FF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_Logo_template 2">
        <a:dk1>
          <a:srgbClr val="000066"/>
        </a:dk1>
        <a:lt1>
          <a:srgbClr val="CCECFF"/>
        </a:lt1>
        <a:dk2>
          <a:srgbClr val="000080"/>
        </a:dk2>
        <a:lt2>
          <a:srgbClr val="000000"/>
        </a:lt2>
        <a:accent1>
          <a:srgbClr val="9999FF"/>
        </a:accent1>
        <a:accent2>
          <a:srgbClr val="CC00FF"/>
        </a:accent2>
        <a:accent3>
          <a:srgbClr val="E2F4FF"/>
        </a:accent3>
        <a:accent4>
          <a:srgbClr val="000056"/>
        </a:accent4>
        <a:accent5>
          <a:srgbClr val="CACAFF"/>
        </a:accent5>
        <a:accent6>
          <a:srgbClr val="B900E7"/>
        </a:accent6>
        <a:hlink>
          <a:srgbClr val="00CC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_Logo_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_Logo_template 4">
        <a:dk1>
          <a:srgbClr val="000000"/>
        </a:dk1>
        <a:lt1>
          <a:srgbClr val="FFFFFF"/>
        </a:lt1>
        <a:dk2>
          <a:srgbClr val="660033"/>
        </a:dk2>
        <a:lt2>
          <a:srgbClr val="FFFF66"/>
        </a:lt2>
        <a:accent1>
          <a:srgbClr val="FF0033"/>
        </a:accent1>
        <a:accent2>
          <a:srgbClr val="CC6600"/>
        </a:accent2>
        <a:accent3>
          <a:srgbClr val="B8AAAD"/>
        </a:accent3>
        <a:accent4>
          <a:srgbClr val="DADADA"/>
        </a:accent4>
        <a:accent5>
          <a:srgbClr val="FFAAAD"/>
        </a:accent5>
        <a:accent6>
          <a:srgbClr val="B95C00"/>
        </a:accent6>
        <a:hlink>
          <a:srgbClr val="999933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_Logo_template 5">
        <a:dk1>
          <a:srgbClr val="808080"/>
        </a:dk1>
        <a:lt1>
          <a:srgbClr val="FFFFFF"/>
        </a:lt1>
        <a:dk2>
          <a:srgbClr val="0099CC"/>
        </a:dk2>
        <a:lt2>
          <a:srgbClr val="FFFF66"/>
        </a:lt2>
        <a:accent1>
          <a:srgbClr val="FF5050"/>
        </a:accent1>
        <a:accent2>
          <a:srgbClr val="CC6600"/>
        </a:accent2>
        <a:accent3>
          <a:srgbClr val="AACAE2"/>
        </a:accent3>
        <a:accent4>
          <a:srgbClr val="DADADA"/>
        </a:accent4>
        <a:accent5>
          <a:srgbClr val="FFB3B3"/>
        </a:accent5>
        <a:accent6>
          <a:srgbClr val="B95C00"/>
        </a:accent6>
        <a:hlink>
          <a:srgbClr val="999933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_Logo_template 6">
        <a:dk1>
          <a:srgbClr val="808080"/>
        </a:dk1>
        <a:lt1>
          <a:srgbClr val="FFFFFF"/>
        </a:lt1>
        <a:dk2>
          <a:srgbClr val="0099CC"/>
        </a:dk2>
        <a:lt2>
          <a:srgbClr val="FFFF66"/>
        </a:lt2>
        <a:accent1>
          <a:srgbClr val="FFCCCC"/>
        </a:accent1>
        <a:accent2>
          <a:srgbClr val="FFCC99"/>
        </a:accent2>
        <a:accent3>
          <a:srgbClr val="AACAE2"/>
        </a:accent3>
        <a:accent4>
          <a:srgbClr val="DADADA"/>
        </a:accent4>
        <a:accent5>
          <a:srgbClr val="FFE2E2"/>
        </a:accent5>
        <a:accent6>
          <a:srgbClr val="E7B98A"/>
        </a:accent6>
        <a:hlink>
          <a:srgbClr val="E0E6FE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_Logo_template 7">
        <a:dk1>
          <a:srgbClr val="808080"/>
        </a:dk1>
        <a:lt1>
          <a:srgbClr val="FFFFFF"/>
        </a:lt1>
        <a:dk2>
          <a:srgbClr val="0099CC"/>
        </a:dk2>
        <a:lt2>
          <a:srgbClr val="FFFF66"/>
        </a:lt2>
        <a:accent1>
          <a:srgbClr val="FFCCCC"/>
        </a:accent1>
        <a:accent2>
          <a:srgbClr val="FF5050"/>
        </a:accent2>
        <a:accent3>
          <a:srgbClr val="AACAE2"/>
        </a:accent3>
        <a:accent4>
          <a:srgbClr val="DADADA"/>
        </a:accent4>
        <a:accent5>
          <a:srgbClr val="FFE2E2"/>
        </a:accent5>
        <a:accent6>
          <a:srgbClr val="E74848"/>
        </a:accent6>
        <a:hlink>
          <a:srgbClr val="E0E6FE"/>
        </a:hlink>
        <a:folHlink>
          <a:srgbClr val="F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_Logo_template 8">
        <a:dk1>
          <a:srgbClr val="808080"/>
        </a:dk1>
        <a:lt1>
          <a:srgbClr val="FFFFFF"/>
        </a:lt1>
        <a:dk2>
          <a:srgbClr val="0099CC"/>
        </a:dk2>
        <a:lt2>
          <a:srgbClr val="FFFF66"/>
        </a:lt2>
        <a:accent1>
          <a:srgbClr val="FFCCCC"/>
        </a:accent1>
        <a:accent2>
          <a:srgbClr val="FF5050"/>
        </a:accent2>
        <a:accent3>
          <a:srgbClr val="AACAE2"/>
        </a:accent3>
        <a:accent4>
          <a:srgbClr val="DADADA"/>
        </a:accent4>
        <a:accent5>
          <a:srgbClr val="FFE2E2"/>
        </a:accent5>
        <a:accent6>
          <a:srgbClr val="E74848"/>
        </a:accent6>
        <a:hlink>
          <a:srgbClr val="E0E6FE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@Tekran Template 2013.potx" id="{FAA4BDDB-F55D-4D1B-B311-E1980DF3382B}" vid="{B20E59F7-9AB8-48DB-9C06-D801C861F3C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w_Logo_template 1">
    <a:dk1>
      <a:srgbClr val="000099"/>
    </a:dk1>
    <a:lt1>
      <a:srgbClr val="FFFFFF"/>
    </a:lt1>
    <a:dk2>
      <a:srgbClr val="0000FF"/>
    </a:dk2>
    <a:lt2>
      <a:srgbClr val="FFFF00"/>
    </a:lt2>
    <a:accent1>
      <a:srgbClr val="FF6633"/>
    </a:accent1>
    <a:accent2>
      <a:srgbClr val="FF00FF"/>
    </a:accent2>
    <a:accent3>
      <a:srgbClr val="AAAAFF"/>
    </a:accent3>
    <a:accent4>
      <a:srgbClr val="DADADA"/>
    </a:accent4>
    <a:accent5>
      <a:srgbClr val="FFB8AD"/>
    </a:accent5>
    <a:accent6>
      <a:srgbClr val="E700E7"/>
    </a:accent6>
    <a:hlink>
      <a:srgbClr val="FF0000"/>
    </a:hlink>
    <a:folHlink>
      <a:srgbClr val="808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Tekran Template 2013</Template>
  <TotalTime>2608</TotalTime>
  <Words>1807</Words>
  <Application>Microsoft Office PowerPoint</Application>
  <PresentationFormat>Overhead</PresentationFormat>
  <Paragraphs>232</Paragraphs>
  <Slides>23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Gill Sans MT</vt:lpstr>
      <vt:lpstr>Times New Roman</vt:lpstr>
      <vt:lpstr>Wingdings</vt:lpstr>
      <vt:lpstr>Wingdings 2</vt:lpstr>
      <vt:lpstr>New_Logo_template</vt:lpstr>
      <vt:lpstr>Air Mercury Speciation Accuracy and Calibration</vt:lpstr>
      <vt:lpstr>How hard can it be to measure Hg speciation?</vt:lpstr>
      <vt:lpstr>Q1: Is there a better way?</vt:lpstr>
      <vt:lpstr>Automated Hg  Speciation Method (pat’d)</vt:lpstr>
      <vt:lpstr>SIDEBAR</vt:lpstr>
      <vt:lpstr>Historical Perspective for Atm. Hg Speciation Measurement</vt:lpstr>
      <vt:lpstr>Select Hg Speciation Discoveries</vt:lpstr>
      <vt:lpstr>Two questions for the automated air mercury speciation method</vt:lpstr>
      <vt:lpstr>QA Challenge Example: GOM Manifold Comparison of 3 Tekran Systems  (See Olson et al., ICMGP-2013)</vt:lpstr>
      <vt:lpstr>Side-Bar: Accuracy dependent on siting, operation, maintenance and QA</vt:lpstr>
      <vt:lpstr>Traceable Hg0 calibration and performance check options</vt:lpstr>
      <vt:lpstr>Traceable Hg0 fictive-loss test options during ambient air sampling</vt:lpstr>
      <vt:lpstr>GOM Calibration Challenges</vt:lpstr>
      <vt:lpstr>GOM Calibration Challenges</vt:lpstr>
      <vt:lpstr>Traceable Calibration of GOM Measurements</vt:lpstr>
      <vt:lpstr>The Trouble with Permeation for GOM Calibration</vt:lpstr>
      <vt:lpstr>Nebulizing Liquid Hg Standard Tekran Model 3315</vt:lpstr>
      <vt:lpstr>Manifold Studies – RAMIX Comments Gustin et al., doi:10.1021/es3039104 </vt:lpstr>
      <vt:lpstr>Manifold Studies – RAMIX Comments Gustin et al., doi:10.1021/es3039104 </vt:lpstr>
      <vt:lpstr>Manifold Studies – RAMIX Comments Gustin et al., doi:10.1021/es3039104 </vt:lpstr>
      <vt:lpstr>Conclusions</vt:lpstr>
      <vt:lpstr>Q2: What does the consensus of the research &amp; monitoring community need to improve “accurate” Hg speciation measurements, at high resolution, with a commercially available and supported system? </vt:lpstr>
      <vt:lpstr>Tekran future contributions to improve GOM/PBM automated method</vt:lpstr>
    </vt:vector>
  </TitlesOfParts>
  <Company>Tekran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Prestbo</dc:creator>
  <cp:lastModifiedBy>Eric Prestbo</cp:lastModifiedBy>
  <cp:revision>53</cp:revision>
  <cp:lastPrinted>1998-08-19T21:44:06Z</cp:lastPrinted>
  <dcterms:created xsi:type="dcterms:W3CDTF">2013-07-22T21:55:06Z</dcterms:created>
  <dcterms:modified xsi:type="dcterms:W3CDTF">2014-07-29T14:49:45Z</dcterms:modified>
</cp:coreProperties>
</file>