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Override2.xml" ContentType="application/vnd.openxmlformats-officedocument.themeOverrid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0" r:id="rId1"/>
    <p:sldMasterId id="2147483958" r:id="rId2"/>
    <p:sldMasterId id="2147483972" r:id="rId3"/>
    <p:sldMasterId id="2147483984" r:id="rId4"/>
    <p:sldMasterId id="2147483993" r:id="rId5"/>
  </p:sldMasterIdLst>
  <p:notesMasterIdLst>
    <p:notesMasterId r:id="rId30"/>
  </p:notesMasterIdLst>
  <p:handoutMasterIdLst>
    <p:handoutMasterId r:id="rId31"/>
  </p:handoutMasterIdLst>
  <p:sldIdLst>
    <p:sldId id="256" r:id="rId6"/>
    <p:sldId id="452" r:id="rId7"/>
    <p:sldId id="438" r:id="rId8"/>
    <p:sldId id="444" r:id="rId9"/>
    <p:sldId id="443" r:id="rId10"/>
    <p:sldId id="448" r:id="rId11"/>
    <p:sldId id="449" r:id="rId12"/>
    <p:sldId id="450" r:id="rId13"/>
    <p:sldId id="453" r:id="rId14"/>
    <p:sldId id="436" r:id="rId15"/>
    <p:sldId id="437" r:id="rId16"/>
    <p:sldId id="323" r:id="rId17"/>
    <p:sldId id="385" r:id="rId18"/>
    <p:sldId id="428" r:id="rId19"/>
    <p:sldId id="429" r:id="rId20"/>
    <p:sldId id="431" r:id="rId21"/>
    <p:sldId id="432" r:id="rId22"/>
    <p:sldId id="433" r:id="rId23"/>
    <p:sldId id="434" r:id="rId24"/>
    <p:sldId id="435" r:id="rId25"/>
    <p:sldId id="280" r:id="rId26"/>
    <p:sldId id="440" r:id="rId27"/>
    <p:sldId id="441" r:id="rId28"/>
    <p:sldId id="445" r:id="rId2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66666"/>
    <a:srgbClr val="004163"/>
    <a:srgbClr val="0041FF"/>
    <a:srgbClr val="BDD6FF"/>
    <a:srgbClr val="164330"/>
    <a:srgbClr val="FF66FF"/>
    <a:srgbClr val="4C4C4C"/>
    <a:srgbClr val="E6E6E6"/>
    <a:srgbClr val="B3B3B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9" autoAdjust="0"/>
    <p:restoredTop sz="94660"/>
  </p:normalViewPr>
  <p:slideViewPr>
    <p:cSldViewPr snapToObjects="1">
      <p:cViewPr>
        <p:scale>
          <a:sx n="76" d="100"/>
          <a:sy n="76" d="100"/>
        </p:scale>
        <p:origin x="-992" y="-4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oleObject" Target="Eric:Eric:DIA'S:ECMIS%20ERIC:Effect%20of%20LT%20on%20intestinal%20secretion%20Final%20%20results%20of%203%20animals%20(19%20October%20and%2016%20November).xls" TargetMode="External"/><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Eric:Projecten:Intercell:Effect%20of%20LT%20on%20VTEC%20Intercell:VTEC%20resutls%20(pig%20operation)%20Blotting-1.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Eric:Projecten:Intercell:Effect%20of%20LT%20on%20VTEC%20Intercell:VTEC%20resutls%20(pig%20operation)%20Blotting-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a:pPr>
            <a:r>
              <a:rPr lang="en-US" sz="1800" b="1" dirty="0"/>
              <a:t>Effect of LT on intestinal secretion </a:t>
            </a:r>
            <a:endParaRPr lang="en-US" sz="1800" b="1" dirty="0" smtClean="0"/>
          </a:p>
          <a:p>
            <a:pPr>
              <a:defRPr sz="1800" b="1"/>
            </a:pPr>
            <a:r>
              <a:rPr lang="en-US" sz="1800" b="1" dirty="0" smtClean="0"/>
              <a:t>(</a:t>
            </a:r>
            <a:r>
              <a:rPr lang="en-US" sz="1800" b="1" dirty="0"/>
              <a:t>average of 3 animals)</a:t>
            </a:r>
          </a:p>
        </c:rich>
      </c:tx>
      <c:layout>
        <c:manualLayout>
          <c:xMode val="edge"/>
          <c:yMode val="edge"/>
          <c:x val="0.267343588875404"/>
          <c:y val="0.0379146064948492"/>
        </c:manualLayout>
      </c:layout>
      <c:overlay val="0"/>
      <c:spPr>
        <a:noFill/>
        <a:ln w="25400">
          <a:noFill/>
        </a:ln>
      </c:spPr>
    </c:title>
    <c:autoTitleDeleted val="0"/>
    <c:plotArea>
      <c:layout>
        <c:manualLayout>
          <c:layoutTarget val="inner"/>
          <c:xMode val="edge"/>
          <c:yMode val="edge"/>
          <c:x val="0.138173399306345"/>
          <c:y val="0.230358110649996"/>
          <c:w val="0.83606581278411"/>
          <c:h val="0.696682867508509"/>
        </c:manualLayout>
      </c:layout>
      <c:barChart>
        <c:barDir val="col"/>
        <c:grouping val="clustered"/>
        <c:varyColors val="0"/>
        <c:ser>
          <c:idx val="0"/>
          <c:order val="0"/>
          <c:spPr>
            <a:solidFill>
              <a:srgbClr val="FFFF00"/>
            </a:solidFill>
            <a:ln w="12700">
              <a:solidFill>
                <a:srgbClr val="000000"/>
              </a:solidFill>
              <a:prstDash val="solid"/>
            </a:ln>
          </c:spPr>
          <c:invertIfNegative val="0"/>
          <c:errBars>
            <c:errBarType val="both"/>
            <c:errValType val="cust"/>
            <c:noEndCap val="1"/>
            <c:plus>
              <c:numRef>
                <c:f>Sheet1!$F$5:$F$9</c:f>
                <c:numCache>
                  <c:formatCode>General</c:formatCode>
                  <c:ptCount val="5"/>
                  <c:pt idx="0">
                    <c:v>223.797342328575</c:v>
                  </c:pt>
                  <c:pt idx="1">
                    <c:v>165.9724719142706</c:v>
                  </c:pt>
                  <c:pt idx="2">
                    <c:v>70.2640654958137</c:v>
                  </c:pt>
                  <c:pt idx="3">
                    <c:v>94.82607078224851</c:v>
                  </c:pt>
                  <c:pt idx="4">
                    <c:v>77.05089768025641</c:v>
                  </c:pt>
                </c:numCache>
              </c:numRef>
            </c:plus>
            <c:minus>
              <c:numRef>
                <c:f>Sheet1!$F$5:$F$9</c:f>
                <c:numCache>
                  <c:formatCode>General</c:formatCode>
                  <c:ptCount val="5"/>
                  <c:pt idx="0">
                    <c:v>223.797342328575</c:v>
                  </c:pt>
                  <c:pt idx="1">
                    <c:v>165.9724719142706</c:v>
                  </c:pt>
                  <c:pt idx="2">
                    <c:v>70.2640654958137</c:v>
                  </c:pt>
                  <c:pt idx="3">
                    <c:v>94.82607078224851</c:v>
                  </c:pt>
                  <c:pt idx="4">
                    <c:v>77.05089768025641</c:v>
                  </c:pt>
                </c:numCache>
              </c:numRef>
            </c:minus>
            <c:spPr>
              <a:ln w="12700">
                <a:solidFill>
                  <a:srgbClr val="000000"/>
                </a:solidFill>
                <a:prstDash val="solid"/>
              </a:ln>
            </c:spPr>
          </c:errBars>
          <c:cat>
            <c:strRef>
              <c:f>Sheet1!$A$5:$A$9</c:f>
              <c:strCache>
                <c:ptCount val="5"/>
                <c:pt idx="0">
                  <c:v>0</c:v>
                </c:pt>
                <c:pt idx="1">
                  <c:v>3 µg LT</c:v>
                </c:pt>
                <c:pt idx="2">
                  <c:v>10 µg LT</c:v>
                </c:pt>
                <c:pt idx="3">
                  <c:v>30 µg LT</c:v>
                </c:pt>
                <c:pt idx="4">
                  <c:v>0</c:v>
                </c:pt>
              </c:strCache>
            </c:strRef>
          </c:cat>
          <c:val>
            <c:numRef>
              <c:f>Sheet1!$E$5:$E$9</c:f>
              <c:numCache>
                <c:formatCode>General</c:formatCode>
                <c:ptCount val="5"/>
                <c:pt idx="0">
                  <c:v>320.9433333333333</c:v>
                </c:pt>
                <c:pt idx="1">
                  <c:v>17.84333333333322</c:v>
                </c:pt>
                <c:pt idx="2">
                  <c:v>-56.43</c:v>
                </c:pt>
                <c:pt idx="3">
                  <c:v>-175.62</c:v>
                </c:pt>
                <c:pt idx="4">
                  <c:v>190.3833333333333</c:v>
                </c:pt>
              </c:numCache>
            </c:numRef>
          </c:val>
        </c:ser>
        <c:dLbls>
          <c:showLegendKey val="0"/>
          <c:showVal val="0"/>
          <c:showCatName val="0"/>
          <c:showSerName val="0"/>
          <c:showPercent val="0"/>
          <c:showBubbleSize val="0"/>
        </c:dLbls>
        <c:gapWidth val="150"/>
        <c:axId val="-2045491720"/>
        <c:axId val="-2045495048"/>
      </c:barChart>
      <c:catAx>
        <c:axId val="-204549172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00"/>
            </a:pPr>
            <a:endParaRPr lang="en-US"/>
          </a:p>
        </c:txPr>
        <c:crossAx val="-2045495048"/>
        <c:crosses val="autoZero"/>
        <c:auto val="1"/>
        <c:lblAlgn val="ctr"/>
        <c:lblOffset val="100"/>
        <c:tickLblSkip val="1"/>
        <c:tickMarkSkip val="1"/>
        <c:noMultiLvlLbl val="0"/>
      </c:catAx>
      <c:valAx>
        <c:axId val="-2045495048"/>
        <c:scaling>
          <c:orientation val="minMax"/>
        </c:scaling>
        <c:delete val="0"/>
        <c:axPos val="l"/>
        <c:majorGridlines>
          <c:spPr>
            <a:ln w="3175">
              <a:solidFill>
                <a:srgbClr val="000000"/>
              </a:solidFill>
              <a:prstDash val="solid"/>
            </a:ln>
          </c:spPr>
        </c:majorGridlines>
        <c:title>
          <c:tx>
            <c:rich>
              <a:bodyPr/>
              <a:lstStyle/>
              <a:p>
                <a:pPr>
                  <a:defRPr/>
                </a:pPr>
                <a:r>
                  <a:rPr lang="en-US"/>
                  <a:t>Net abs (gr/cm2)</a:t>
                </a:r>
              </a:p>
            </c:rich>
          </c:tx>
          <c:layout>
            <c:manualLayout>
              <c:xMode val="edge"/>
              <c:yMode val="edge"/>
              <c:x val="0.0304449648711944"/>
              <c:y val="0.36966861962159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2045491720"/>
        <c:crosses val="autoZero"/>
        <c:crossBetween val="between"/>
      </c:valAx>
      <c:spPr>
        <a:solidFill>
          <a:srgbClr val="C0C0C0"/>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4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Arial"/>
                <a:ea typeface="Arial"/>
                <a:cs typeface="Arial"/>
              </a:defRPr>
            </a:pPr>
            <a:r>
              <a:rPr lang="en-US" sz="1800" dirty="0"/>
              <a:t>VTEC </a:t>
            </a:r>
            <a:r>
              <a:rPr lang="en-US" sz="1800" dirty="0" smtClean="0"/>
              <a:t>excretion (F18 Blot)</a:t>
            </a:r>
            <a:endParaRPr lang="en-US" sz="1800" dirty="0"/>
          </a:p>
        </c:rich>
      </c:tx>
      <c:layout>
        <c:manualLayout>
          <c:xMode val="edge"/>
          <c:yMode val="edge"/>
          <c:x val="0.356125418299066"/>
          <c:y val="0.113638798681297"/>
        </c:manualLayout>
      </c:layout>
      <c:overlay val="0"/>
      <c:spPr>
        <a:noFill/>
        <a:ln w="25400">
          <a:noFill/>
        </a:ln>
      </c:spPr>
    </c:title>
    <c:autoTitleDeleted val="0"/>
    <c:plotArea>
      <c:layout>
        <c:manualLayout>
          <c:layoutTarget val="inner"/>
          <c:xMode val="edge"/>
          <c:yMode val="edge"/>
          <c:x val="0.0867051207389504"/>
          <c:y val="0.221239416048932"/>
          <c:w val="0.770712184346226"/>
          <c:h val="0.557523328443308"/>
        </c:manualLayout>
      </c:layout>
      <c:barChart>
        <c:barDir val="col"/>
        <c:grouping val="clustered"/>
        <c:varyColors val="0"/>
        <c:ser>
          <c:idx val="0"/>
          <c:order val="0"/>
          <c:tx>
            <c:v>VTEC+LT</c:v>
          </c:tx>
          <c:spPr>
            <a:solidFill>
              <a:srgbClr val="9999FF"/>
            </a:solidFill>
            <a:ln w="12700">
              <a:solidFill>
                <a:srgbClr val="000000"/>
              </a:solidFill>
              <a:prstDash val="solid"/>
            </a:ln>
          </c:spPr>
          <c:invertIfNegative val="0"/>
          <c:errBars>
            <c:errBarType val="plus"/>
            <c:errValType val="cust"/>
            <c:noEndCap val="0"/>
            <c:plus>
              <c:numRef>
                <c:f>Sheet3!$D$77:$J$77</c:f>
                <c:numCache>
                  <c:formatCode>General</c:formatCode>
                  <c:ptCount val="7"/>
                  <c:pt idx="0">
                    <c:v>0.369388850073252</c:v>
                  </c:pt>
                  <c:pt idx="1">
                    <c:v>0.430123654436262</c:v>
                  </c:pt>
                  <c:pt idx="2">
                    <c:v>1.381459359858439</c:v>
                  </c:pt>
                  <c:pt idx="3">
                    <c:v>0.670180632334516</c:v>
                  </c:pt>
                  <c:pt idx="4">
                    <c:v>0.558869972603738</c:v>
                  </c:pt>
                  <c:pt idx="5">
                    <c:v>0.711263480775558</c:v>
                  </c:pt>
                  <c:pt idx="6">
                    <c:v>0.583654926272082</c:v>
                  </c:pt>
                </c:numCache>
              </c:numRef>
            </c:plus>
            <c:spPr>
              <a:ln w="12700">
                <a:solidFill>
                  <a:srgbClr val="000000"/>
                </a:solidFill>
                <a:prstDash val="solid"/>
              </a:ln>
            </c:spPr>
          </c:errBars>
          <c:val>
            <c:numRef>
              <c:f>Sheet3!$D$76:$J$76</c:f>
              <c:numCache>
                <c:formatCode>General</c:formatCode>
                <c:ptCount val="7"/>
                <c:pt idx="0">
                  <c:v>6.642089506590365</c:v>
                </c:pt>
                <c:pt idx="1">
                  <c:v>6.400561898982051</c:v>
                </c:pt>
                <c:pt idx="2">
                  <c:v>5.833761393122982</c:v>
                </c:pt>
                <c:pt idx="3">
                  <c:v>4.376906536386653</c:v>
                </c:pt>
                <c:pt idx="4">
                  <c:v>3.29143814461669</c:v>
                </c:pt>
                <c:pt idx="5">
                  <c:v>3.193680173758405</c:v>
                </c:pt>
                <c:pt idx="6">
                  <c:v>2.936176592032138</c:v>
                </c:pt>
              </c:numCache>
            </c:numRef>
          </c:val>
        </c:ser>
        <c:ser>
          <c:idx val="1"/>
          <c:order val="1"/>
          <c:tx>
            <c:v>VTEC</c:v>
          </c:tx>
          <c:spPr>
            <a:solidFill>
              <a:srgbClr val="993366"/>
            </a:solidFill>
            <a:ln w="12700">
              <a:solidFill>
                <a:srgbClr val="000000"/>
              </a:solidFill>
              <a:prstDash val="solid"/>
            </a:ln>
          </c:spPr>
          <c:invertIfNegative val="0"/>
          <c:errBars>
            <c:errBarType val="plus"/>
            <c:errValType val="cust"/>
            <c:noEndCap val="0"/>
            <c:plus>
              <c:numRef>
                <c:f>Sheet3!$D$79:$J$79</c:f>
                <c:numCache>
                  <c:formatCode>General</c:formatCode>
                  <c:ptCount val="7"/>
                  <c:pt idx="0">
                    <c:v>0.27713641873731</c:v>
                  </c:pt>
                  <c:pt idx="1">
                    <c:v>0.930244980006777</c:v>
                  </c:pt>
                  <c:pt idx="2">
                    <c:v>1.320738601074429</c:v>
                  </c:pt>
                  <c:pt idx="3">
                    <c:v>1.628140746559317</c:v>
                  </c:pt>
                  <c:pt idx="4">
                    <c:v>1.315936134206163</c:v>
                  </c:pt>
                  <c:pt idx="5">
                    <c:v>1.388847278682683</c:v>
                  </c:pt>
                  <c:pt idx="6">
                    <c:v>1.229027048667378</c:v>
                  </c:pt>
                </c:numCache>
              </c:numRef>
            </c:plus>
            <c:spPr>
              <a:ln w="12700">
                <a:solidFill>
                  <a:srgbClr val="000000"/>
                </a:solidFill>
                <a:prstDash val="solid"/>
              </a:ln>
            </c:spPr>
          </c:errBars>
          <c:val>
            <c:numRef>
              <c:f>Sheet3!$D$78:$J$78</c:f>
              <c:numCache>
                <c:formatCode>0.00</c:formatCode>
                <c:ptCount val="7"/>
                <c:pt idx="0">
                  <c:v>6.564567440563394</c:v>
                </c:pt>
                <c:pt idx="1">
                  <c:v>5.8395936823196</c:v>
                </c:pt>
                <c:pt idx="2">
                  <c:v>5.254276471580233</c:v>
                </c:pt>
                <c:pt idx="3">
                  <c:v>3.350920611323438</c:v>
                </c:pt>
                <c:pt idx="4">
                  <c:v>2.300890910131651</c:v>
                </c:pt>
                <c:pt idx="5">
                  <c:v>1.472496494950235</c:v>
                </c:pt>
                <c:pt idx="6">
                  <c:v>0.54963760540124</c:v>
                </c:pt>
              </c:numCache>
            </c:numRef>
          </c:val>
        </c:ser>
        <c:dLbls>
          <c:showLegendKey val="0"/>
          <c:showVal val="0"/>
          <c:showCatName val="0"/>
          <c:showSerName val="0"/>
          <c:showPercent val="0"/>
          <c:showBubbleSize val="0"/>
        </c:dLbls>
        <c:gapWidth val="150"/>
        <c:axId val="-2045591576"/>
        <c:axId val="-2045597576"/>
      </c:barChart>
      <c:catAx>
        <c:axId val="-2045591576"/>
        <c:scaling>
          <c:orientation val="minMax"/>
        </c:scaling>
        <c:delete val="0"/>
        <c:axPos val="b"/>
        <c:title>
          <c:tx>
            <c:rich>
              <a:bodyPr/>
              <a:lstStyle/>
              <a:p>
                <a:pPr>
                  <a:defRPr sz="1800" b="1" i="0" u="none" strike="noStrike" baseline="0">
                    <a:solidFill>
                      <a:srgbClr val="000000"/>
                    </a:solidFill>
                    <a:latin typeface="Arial"/>
                    <a:ea typeface="Arial"/>
                    <a:cs typeface="Arial"/>
                  </a:defRPr>
                </a:pPr>
                <a:r>
                  <a:rPr lang="en-US" sz="1800"/>
                  <a:t>Days PI</a:t>
                </a:r>
              </a:p>
            </c:rich>
          </c:tx>
          <c:layout>
            <c:manualLayout>
              <c:xMode val="edge"/>
              <c:yMode val="edge"/>
              <c:x val="0.859912848511337"/>
              <c:y val="0.79106403768826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45597576"/>
        <c:crosses val="autoZero"/>
        <c:auto val="1"/>
        <c:lblAlgn val="ctr"/>
        <c:lblOffset val="100"/>
        <c:tickLblSkip val="1"/>
        <c:tickMarkSkip val="1"/>
        <c:noMultiLvlLbl val="0"/>
      </c:catAx>
      <c:valAx>
        <c:axId val="-2045597576"/>
        <c:scaling>
          <c:orientation val="minMax"/>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Arial"/>
                    <a:ea typeface="Arial"/>
                    <a:cs typeface="Arial"/>
                  </a:defRPr>
                </a:pPr>
                <a:r>
                  <a:rPr lang="en-US" sz="1400"/>
                  <a:t>Log10 CFU/ Feces</a:t>
                </a:r>
              </a:p>
            </c:rich>
          </c:tx>
          <c:layout>
            <c:manualLayout>
              <c:xMode val="edge"/>
              <c:yMode val="edge"/>
              <c:x val="0.0157371808970806"/>
              <c:y val="0.29646089861912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2045591576"/>
        <c:crosses val="autoZero"/>
        <c:crossBetween val="between"/>
      </c:valAx>
      <c:spPr>
        <a:solidFill>
          <a:srgbClr val="C0C0C0"/>
        </a:solidFill>
        <a:ln w="12700">
          <a:solidFill>
            <a:srgbClr val="808080"/>
          </a:solidFill>
          <a:prstDash val="solid"/>
        </a:ln>
      </c:spPr>
    </c:plotArea>
    <c:legend>
      <c:legendPos val="r"/>
      <c:layout>
        <c:manualLayout>
          <c:xMode val="edge"/>
          <c:yMode val="edge"/>
          <c:x val="0.859264721502251"/>
          <c:y val="0.296203370472314"/>
          <c:w val="0.13499934683692"/>
          <c:h val="0.266099689181125"/>
        </c:manualLayout>
      </c:layout>
      <c:overlay val="0"/>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Arial"/>
                <a:ea typeface="Arial"/>
                <a:cs typeface="Arial"/>
              </a:defRPr>
            </a:pPr>
            <a:r>
              <a:rPr lang="en-US" sz="1800" dirty="0"/>
              <a:t>VTEC colonization of the intestine </a:t>
            </a:r>
            <a:endParaRPr lang="en-US" sz="1800" dirty="0" smtClean="0"/>
          </a:p>
          <a:p>
            <a:pPr>
              <a:defRPr sz="1800" b="1" i="0" u="none" strike="noStrike" baseline="0">
                <a:solidFill>
                  <a:srgbClr val="000000"/>
                </a:solidFill>
                <a:latin typeface="Arial"/>
                <a:ea typeface="Arial"/>
                <a:cs typeface="Arial"/>
              </a:defRPr>
            </a:pPr>
            <a:r>
              <a:rPr lang="en-US" sz="1800" dirty="0" smtClean="0"/>
              <a:t>3 </a:t>
            </a:r>
            <a:r>
              <a:rPr lang="en-US" sz="1800" dirty="0"/>
              <a:t>days after inoculation </a:t>
            </a:r>
          </a:p>
        </c:rich>
      </c:tx>
      <c:layout>
        <c:manualLayout>
          <c:xMode val="edge"/>
          <c:yMode val="edge"/>
          <c:x val="0.131145049255845"/>
          <c:y val="0.00236963050182501"/>
        </c:manualLayout>
      </c:layout>
      <c:overlay val="0"/>
      <c:spPr>
        <a:noFill/>
        <a:ln w="25400">
          <a:noFill/>
        </a:ln>
      </c:spPr>
    </c:title>
    <c:autoTitleDeleted val="0"/>
    <c:plotArea>
      <c:layout>
        <c:manualLayout>
          <c:layoutTarget val="inner"/>
          <c:xMode val="edge"/>
          <c:yMode val="edge"/>
          <c:x val="0.0733789007330057"/>
          <c:y val="0.187096847867647"/>
          <c:w val="0.781570617109689"/>
          <c:h val="0.61935508259635"/>
        </c:manualLayout>
      </c:layout>
      <c:barChart>
        <c:barDir val="col"/>
        <c:grouping val="clustered"/>
        <c:varyColors val="0"/>
        <c:ser>
          <c:idx val="0"/>
          <c:order val="0"/>
          <c:tx>
            <c:v>VTEC+LT</c:v>
          </c:tx>
          <c:spPr>
            <a:solidFill>
              <a:srgbClr val="9999FF"/>
            </a:solidFill>
            <a:ln w="12700">
              <a:solidFill>
                <a:srgbClr val="000000"/>
              </a:solidFill>
              <a:prstDash val="solid"/>
            </a:ln>
          </c:spPr>
          <c:invertIfNegative val="0"/>
          <c:errBars>
            <c:errBarType val="plus"/>
            <c:errValType val="cust"/>
            <c:noEndCap val="0"/>
            <c:plus>
              <c:numRef>
                <c:f>Sheet5!$D$13:$G$13</c:f>
                <c:numCache>
                  <c:formatCode>General</c:formatCode>
                  <c:ptCount val="4"/>
                  <c:pt idx="0">
                    <c:v>114.5512985522207</c:v>
                  </c:pt>
                  <c:pt idx="1">
                    <c:v>18.38477631085023</c:v>
                  </c:pt>
                  <c:pt idx="2">
                    <c:v>9.192388155425117</c:v>
                  </c:pt>
                  <c:pt idx="3">
                    <c:v>70.71067811865447</c:v>
                  </c:pt>
                </c:numCache>
              </c:numRef>
            </c:plus>
            <c:spPr>
              <a:ln w="12700">
                <a:solidFill>
                  <a:srgbClr val="000000"/>
                </a:solidFill>
                <a:prstDash val="solid"/>
              </a:ln>
            </c:spPr>
          </c:errBars>
          <c:cat>
            <c:strRef>
              <c:f>Sheet5!$D$6:$G$6</c:f>
              <c:strCache>
                <c:ptCount val="4"/>
                <c:pt idx="0">
                  <c:v>Caudal Jejunum</c:v>
                </c:pt>
                <c:pt idx="1">
                  <c:v>Cranial Ileum</c:v>
                </c:pt>
                <c:pt idx="2">
                  <c:v>Mi. Ileum</c:v>
                </c:pt>
                <c:pt idx="3">
                  <c:v>Caudal Ileum</c:v>
                </c:pt>
              </c:strCache>
            </c:strRef>
          </c:cat>
          <c:val>
            <c:numRef>
              <c:f>Sheet5!$D$12:$G$12</c:f>
              <c:numCache>
                <c:formatCode>General</c:formatCode>
                <c:ptCount val="4"/>
                <c:pt idx="0">
                  <c:v>139.0</c:v>
                </c:pt>
                <c:pt idx="1">
                  <c:v>47.0</c:v>
                </c:pt>
                <c:pt idx="2">
                  <c:v>73.5</c:v>
                </c:pt>
                <c:pt idx="3">
                  <c:v>100.0</c:v>
                </c:pt>
              </c:numCache>
            </c:numRef>
          </c:val>
        </c:ser>
        <c:ser>
          <c:idx val="1"/>
          <c:order val="1"/>
          <c:tx>
            <c:v>VTEC</c:v>
          </c:tx>
          <c:spPr>
            <a:solidFill>
              <a:srgbClr val="993366"/>
            </a:solidFill>
            <a:ln w="12700">
              <a:solidFill>
                <a:srgbClr val="000000"/>
              </a:solidFill>
              <a:prstDash val="solid"/>
            </a:ln>
          </c:spPr>
          <c:invertIfNegative val="0"/>
          <c:errBars>
            <c:errBarType val="plus"/>
            <c:errValType val="cust"/>
            <c:noEndCap val="0"/>
            <c:plus>
              <c:numRef>
                <c:f>Sheet5!$D$15:$G$15</c:f>
                <c:numCache>
                  <c:formatCode>General</c:formatCode>
                  <c:ptCount val="4"/>
                  <c:pt idx="0">
                    <c:v>0.707106781186548</c:v>
                  </c:pt>
                  <c:pt idx="1">
                    <c:v>3.535533905932738</c:v>
                  </c:pt>
                  <c:pt idx="2">
                    <c:v>4.949747468305832</c:v>
                  </c:pt>
                  <c:pt idx="3">
                    <c:v>0.0</c:v>
                  </c:pt>
                </c:numCache>
              </c:numRef>
            </c:plus>
            <c:spPr>
              <a:ln w="12700">
                <a:solidFill>
                  <a:srgbClr val="000000"/>
                </a:solidFill>
                <a:prstDash val="solid"/>
              </a:ln>
            </c:spPr>
          </c:errBars>
          <c:cat>
            <c:strRef>
              <c:f>Sheet5!$D$6:$G$6</c:f>
              <c:strCache>
                <c:ptCount val="4"/>
                <c:pt idx="0">
                  <c:v>Caudal Jejunum</c:v>
                </c:pt>
                <c:pt idx="1">
                  <c:v>Cranial Ileum</c:v>
                </c:pt>
                <c:pt idx="2">
                  <c:v>Mi. Ileum</c:v>
                </c:pt>
                <c:pt idx="3">
                  <c:v>Caudal Ileum</c:v>
                </c:pt>
              </c:strCache>
            </c:strRef>
          </c:cat>
          <c:val>
            <c:numRef>
              <c:f>Sheet5!$D$14:$G$14</c:f>
              <c:numCache>
                <c:formatCode>General</c:formatCode>
                <c:ptCount val="4"/>
                <c:pt idx="0">
                  <c:v>0.5</c:v>
                </c:pt>
                <c:pt idx="1">
                  <c:v>2.5</c:v>
                </c:pt>
                <c:pt idx="2">
                  <c:v>6.5</c:v>
                </c:pt>
                <c:pt idx="3">
                  <c:v>0.0</c:v>
                </c:pt>
              </c:numCache>
            </c:numRef>
          </c:val>
        </c:ser>
        <c:dLbls>
          <c:showLegendKey val="0"/>
          <c:showVal val="0"/>
          <c:showCatName val="0"/>
          <c:showSerName val="0"/>
          <c:showPercent val="0"/>
          <c:showBubbleSize val="0"/>
        </c:dLbls>
        <c:gapWidth val="150"/>
        <c:axId val="-2032676328"/>
        <c:axId val="-2032670152"/>
      </c:barChart>
      <c:catAx>
        <c:axId val="-2032676328"/>
        <c:scaling>
          <c:orientation val="minMax"/>
        </c:scaling>
        <c:delete val="0"/>
        <c:axPos val="b"/>
        <c:title>
          <c:tx>
            <c:rich>
              <a:bodyPr/>
              <a:lstStyle/>
              <a:p>
                <a:pPr>
                  <a:defRPr sz="1200" b="1" i="0" u="none" strike="noStrike" baseline="0">
                    <a:solidFill>
                      <a:srgbClr val="000000"/>
                    </a:solidFill>
                    <a:latin typeface="Arial"/>
                    <a:ea typeface="Arial"/>
                    <a:cs typeface="Arial"/>
                  </a:defRPr>
                </a:pPr>
                <a:r>
                  <a:rPr lang="en-US"/>
                  <a:t>CFU/ g tissue</a:t>
                </a:r>
              </a:p>
            </c:rich>
          </c:tx>
          <c:layout>
            <c:manualLayout>
              <c:xMode val="edge"/>
              <c:yMode val="edge"/>
              <c:x val="0.395904766745519"/>
              <c:y val="0.89354873895410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2032670152"/>
        <c:crosses val="autoZero"/>
        <c:auto val="1"/>
        <c:lblAlgn val="ctr"/>
        <c:lblOffset val="100"/>
        <c:tickLblSkip val="1"/>
        <c:tickMarkSkip val="1"/>
        <c:noMultiLvlLbl val="0"/>
      </c:catAx>
      <c:valAx>
        <c:axId val="-2032670152"/>
        <c:scaling>
          <c:orientation val="minMax"/>
        </c:scaling>
        <c:delete val="0"/>
        <c:axPos val="l"/>
        <c:majorGridlines>
          <c:spPr>
            <a:ln w="3175">
              <a:solidFill>
                <a:srgbClr val="00000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2032676328"/>
        <c:crosses val="autoZero"/>
        <c:crossBetween val="between"/>
      </c:valAx>
      <c:spPr>
        <a:solidFill>
          <a:srgbClr val="C0C0C0"/>
        </a:solidFill>
        <a:ln w="12700">
          <a:solidFill>
            <a:srgbClr val="808080"/>
          </a:solidFill>
          <a:prstDash val="solid"/>
        </a:ln>
      </c:spPr>
    </c:plotArea>
    <c:legend>
      <c:legendPos val="r"/>
      <c:layout>
        <c:manualLayout>
          <c:xMode val="edge"/>
          <c:yMode val="edge"/>
          <c:x val="0.784703804944589"/>
          <c:y val="0.251981839367478"/>
          <c:w val="0.205619127028479"/>
          <c:h val="0.228279408106979"/>
        </c:manualLayout>
      </c:layout>
      <c:overlay val="0"/>
      <c:spPr>
        <a:solidFill>
          <a:srgbClr val="FFFFFF"/>
        </a:solidFill>
        <a:ln w="3175">
          <a:solidFill>
            <a:srgbClr val="000000"/>
          </a:solidFill>
          <a:prstDash val="solid"/>
        </a:ln>
      </c:spPr>
      <c:txPr>
        <a:bodyPr/>
        <a:lstStyle/>
        <a:p>
          <a:pPr>
            <a:defRPr sz="14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no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drawing1.xml><?xml version="1.0" encoding="utf-8"?>
<c:userShapes xmlns:c="http://schemas.openxmlformats.org/drawingml/2006/chart">
  <cdr:relSizeAnchor xmlns:cdr="http://schemas.openxmlformats.org/drawingml/2006/chartDrawing">
    <cdr:from>
      <cdr:x>0.19661</cdr:x>
      <cdr:y>0.92069</cdr:y>
    </cdr:from>
    <cdr:to>
      <cdr:x>0.99717</cdr:x>
      <cdr:y>1</cdr:y>
    </cdr:to>
    <cdr:sp macro="" textlink="">
      <cdr:nvSpPr>
        <cdr:cNvPr id="2" name="TextBox 1"/>
        <cdr:cNvSpPr txBox="1"/>
      </cdr:nvSpPr>
      <cdr:spPr>
        <a:xfrm xmlns:a="http://schemas.openxmlformats.org/drawingml/2006/main">
          <a:off x="1198488" y="3421399"/>
          <a:ext cx="4880094" cy="2947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smtClean="0"/>
            <a:t>0                     3 µg LT             10 µg LT           30 µg LT                 0               				</a:t>
          </a:r>
          <a:endParaRPr lang="en-US" sz="14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33" charset="0"/>
                <a:ea typeface="ＭＳ Ｐゴシック" pitchFamily="33" charset="-128"/>
                <a:cs typeface="ＭＳ Ｐゴシック" pitchFamily="33"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BB4A38C-DFBB-F045-8B97-5F5B58E266FB}" type="datetime1">
              <a:rPr lang="en-US"/>
              <a:pPr>
                <a:defRPr/>
              </a:pPr>
              <a:t>27-07-16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33" charset="0"/>
                <a:ea typeface="ＭＳ Ｐゴシック" pitchFamily="33" charset="-128"/>
                <a:cs typeface="ＭＳ Ｐゴシック" pitchFamily="33"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3414017-4112-754A-B2A9-39C254CF652A}" type="slidenum">
              <a:rPr lang="en-US"/>
              <a:pPr>
                <a:defRPr/>
              </a:pPr>
              <a:t>‹#›</a:t>
            </a:fld>
            <a:endParaRPr lang="en-US"/>
          </a:p>
        </p:txBody>
      </p:sp>
    </p:spTree>
    <p:extLst>
      <p:ext uri="{BB962C8B-B14F-4D97-AF65-F5344CB8AC3E}">
        <p14:creationId xmlns:p14="http://schemas.microsoft.com/office/powerpoint/2010/main" val="308158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3" charset="0"/>
                <a:ea typeface="ＭＳ Ｐゴシック" pitchFamily="33" charset="-128"/>
                <a:cs typeface="ＭＳ Ｐゴシック" pitchFamily="33" charset="-128"/>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99B60E10-A5D8-4A4B-A46D-6C9881755C21}" type="datetime1">
              <a:rPr lang="en-US"/>
              <a:pPr>
                <a:defRPr/>
              </a:pPr>
              <a:t>27-07-16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nl-BE" noProof="0"/>
              <a:t>Click to edit Master text styles</a:t>
            </a:r>
          </a:p>
          <a:p>
            <a:pPr lvl="1"/>
            <a:r>
              <a:rPr lang="nl-BE" noProof="0"/>
              <a:t>Second level</a:t>
            </a:r>
          </a:p>
          <a:p>
            <a:pPr lvl="2"/>
            <a:r>
              <a:rPr lang="nl-BE" noProof="0"/>
              <a:t>Third level</a:t>
            </a:r>
          </a:p>
          <a:p>
            <a:pPr lvl="3"/>
            <a:r>
              <a:rPr lang="nl-BE" noProof="0"/>
              <a:t>Fourth level</a:t>
            </a:r>
          </a:p>
          <a:p>
            <a:pPr lvl="4"/>
            <a:r>
              <a:rPr lang="nl-BE"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3" charset="0"/>
                <a:ea typeface="ＭＳ Ｐゴシック" pitchFamily="33" charset="-128"/>
                <a:cs typeface="ＭＳ Ｐゴシック" pitchFamily="33" charset="-128"/>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60BA5FE2-F14F-1C48-8E43-72FA622AB85C}" type="slidenum">
              <a:rPr lang="en-US"/>
              <a:pPr>
                <a:defRPr/>
              </a:pPr>
              <a:t>‹#›</a:t>
            </a:fld>
            <a:endParaRPr lang="en-US"/>
          </a:p>
        </p:txBody>
      </p:sp>
    </p:spTree>
    <p:extLst>
      <p:ext uri="{BB962C8B-B14F-4D97-AF65-F5344CB8AC3E}">
        <p14:creationId xmlns:p14="http://schemas.microsoft.com/office/powerpoint/2010/main" val="221997829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ea typeface="ＭＳ Ｐゴシック" charset="0"/>
                <a:cs typeface="ＭＳ Ｐゴシック" charset="0"/>
              </a:rPr>
              <a:t>Le français n'est pas ma langue maternelle, alors je vais faire des erreurs.Je les veux m'excuser à l'avance</a:t>
            </a: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1CAA6A-5FB8-E54F-9387-C1FBCB41E4DB}" type="slidenum">
              <a:rPr lang="en-US" sz="1200">
                <a:latin typeface="Calibri" charset="0"/>
              </a:rPr>
              <a:pPr eaLnBrk="1" hangingPunct="1"/>
              <a:t>1</a:t>
            </a:fld>
            <a:endParaRPr lang="en-US"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ea typeface="ＭＳ Ｐゴシック" charset="0"/>
                <a:cs typeface="ＭＳ Ｐゴシック" charset="0"/>
              </a:rPr>
              <a:t>Gyles, 1994. </a:t>
            </a:r>
            <a:r>
              <a:rPr lang="en-US" i="1">
                <a:latin typeface="Calibri" charset="0"/>
                <a:ea typeface="ＭＳ Ｐゴシック" charset="0"/>
                <a:cs typeface="ＭＳ Ｐゴシック" charset="0"/>
              </a:rPr>
              <a:t>Escherichia coli verotoxin and other cytotoxins. Pages 151–170 Escherichia coli in Domestic Animals and Humans. C. L. Gyles, ed. CAB International, Wallingford, U.K</a:t>
            </a:r>
          </a:p>
          <a:p>
            <a:r>
              <a:rPr lang="en-US" i="1">
                <a:latin typeface="Calibri" charset="0"/>
                <a:ea typeface="ＭＳ Ｐゴシック" charset="0"/>
                <a:cs typeface="ＭＳ Ｐゴシック" charset="0"/>
              </a:rPr>
              <a:t>La souche</a:t>
            </a:r>
            <a:endParaRPr lang="en-US">
              <a:latin typeface="Calibri" charset="0"/>
              <a:ea typeface="ＭＳ Ｐゴシック" charset="0"/>
              <a:cs typeface="ＭＳ Ｐゴシック" charset="0"/>
            </a:endParaRPr>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7B27164-AA48-5B4F-A933-2851E79BF652}" type="slidenum">
              <a:rPr lang="en-US" sz="1200">
                <a:solidFill>
                  <a:prstClr val="black"/>
                </a:solidFill>
                <a:latin typeface="Calibri" charset="0"/>
              </a:rPr>
              <a:pPr eaLnBrk="1" hangingPunct="1"/>
              <a:t>3</a:t>
            </a:fld>
            <a:endParaRPr lang="en-US" sz="1200">
              <a:solidFill>
                <a:prstClr val="black"/>
              </a:solidFill>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100F35-494A-1E4A-B020-786E85D3B661}" type="slidenum">
              <a:rPr lang="en-US" sz="1200">
                <a:latin typeface="Calibri" charset="0"/>
              </a:rPr>
              <a:pPr eaLnBrk="1" hangingPunct="1"/>
              <a:t>6</a:t>
            </a:fld>
            <a:endParaRPr lang="en-US" sz="1200">
              <a:latin typeface="Calibri" charset="0"/>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2FE0912-2205-864B-9674-E30B47B09B86}" type="slidenum">
              <a:rPr lang="en-US" sz="1200">
                <a:solidFill>
                  <a:prstClr val="black"/>
                </a:solidFill>
                <a:latin typeface="Calibri" charset="0"/>
              </a:rPr>
              <a:pPr eaLnBrk="1" hangingPunct="1"/>
              <a:t>7</a:t>
            </a:fld>
            <a:endParaRPr lang="en-US" sz="1200">
              <a:solidFill>
                <a:prstClr val="black"/>
              </a:solidFill>
              <a:latin typeface="Calibri" charset="0"/>
            </a:endParaRPr>
          </a:p>
        </p:txBody>
      </p:sp>
      <p:sp>
        <p:nvSpPr>
          <p:cNvPr id="24578"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4579" name="Rectangle 3"/>
          <p:cNvSpPr>
            <a:spLocks noGrp="1" noChangeArrowheads="1"/>
          </p:cNvSpPr>
          <p:nvPr>
            <p:ph type="body" idx="1"/>
          </p:nvPr>
        </p:nvSpPr>
        <p:spPr bwMode="auto">
          <a:xfrm>
            <a:off x="914401"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9DEC29C-E996-1343-AD0F-C284F68B4E9E}" type="slidenum">
              <a:rPr lang="en-GB" sz="1200">
                <a:latin typeface="Calibri" charset="0"/>
              </a:rPr>
              <a:pPr eaLnBrk="1" hangingPunct="1"/>
              <a:t>9</a:t>
            </a:fld>
            <a:endParaRPr lang="en-GB" sz="1200">
              <a:latin typeface="Calibri" charset="0"/>
            </a:endParaRPr>
          </a:p>
        </p:txBody>
      </p:sp>
      <p:sp>
        <p:nvSpPr>
          <p:cNvPr id="63491" name="Rectangle 1"/>
          <p:cNvSpPr>
            <a:spLocks noGrp="1" noRot="1" noChangeAspect="1" noChangeArrowheads="1" noTextEdit="1"/>
          </p:cNvSpPr>
          <p:nvPr>
            <p:ph type="sldImg"/>
          </p:nvPr>
        </p:nvSpPr>
        <p:spPr bwMode="auto">
          <a:xfrm>
            <a:off x="1143000" y="695325"/>
            <a:ext cx="4570413" cy="3427413"/>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63492" name="Text Box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279"/>
          <a:lstStyle/>
          <a:p>
            <a:r>
              <a:rPr lang="en-US" sz="1200" b="0" i="0" u="none" strike="noStrike" kern="1200" baseline="0" dirty="0" smtClean="0">
                <a:solidFill>
                  <a:schemeClr val="tx1"/>
                </a:solidFill>
                <a:latin typeface="+mn-lt"/>
                <a:ea typeface="ＭＳ Ｐゴシック" pitchFamily="-109" charset="-128"/>
                <a:cs typeface="ＭＳ Ｐゴシック" pitchFamily="-109" charset="-128"/>
              </a:rPr>
              <a:t>Model of </a:t>
            </a:r>
            <a:r>
              <a:rPr lang="en-US" sz="1200" b="0" i="0" u="none" strike="noStrike" kern="1200" baseline="0" dirty="0" err="1" smtClean="0">
                <a:solidFill>
                  <a:schemeClr val="tx1"/>
                </a:solidFill>
                <a:latin typeface="+mn-lt"/>
                <a:ea typeface="ＭＳ Ｐゴシック" pitchFamily="-109" charset="-128"/>
                <a:cs typeface="ＭＳ Ｐゴシック" pitchFamily="-109" charset="-128"/>
              </a:rPr>
              <a:t>FedF</a:t>
            </a:r>
            <a:r>
              <a:rPr lang="en-US" sz="1200" b="0" i="0" u="none" strike="noStrike" kern="1200" baseline="0" dirty="0" smtClean="0">
                <a:solidFill>
                  <a:schemeClr val="tx1"/>
                </a:solidFill>
                <a:latin typeface="+mn-lt"/>
                <a:ea typeface="ＭＳ Ｐゴシック" pitchFamily="-109" charset="-128"/>
                <a:cs typeface="ＭＳ Ｐゴシック" pitchFamily="-109" charset="-128"/>
              </a:rPr>
              <a:t> receptor binding on the host cell surface, based on FedF15-165 A6-1 complex. The glycan receptor is bound in an elongated binding groove.</a:t>
            </a:r>
          </a:p>
          <a:p>
            <a:r>
              <a:rPr lang="en-US" sz="1200" b="0" i="0" u="none" strike="noStrike" kern="1200" baseline="0" dirty="0" smtClean="0">
                <a:solidFill>
                  <a:schemeClr val="tx1"/>
                </a:solidFill>
                <a:latin typeface="+mn-lt"/>
                <a:ea typeface="ＭＳ Ｐゴシック" pitchFamily="-109" charset="-128"/>
                <a:cs typeface="ＭＳ Ｐゴシック" pitchFamily="-109" charset="-128"/>
              </a:rPr>
              <a:t>(Crystal structure of the FedF15-165 bound to Type 1 blood group A and B </a:t>
            </a:r>
            <a:r>
              <a:rPr lang="en-US" sz="1200" b="0" i="0" u="none" strike="noStrike" kern="1200" baseline="0" dirty="0" err="1" smtClean="0">
                <a:solidFill>
                  <a:schemeClr val="tx1"/>
                </a:solidFill>
                <a:latin typeface="+mn-lt"/>
                <a:ea typeface="ＭＳ Ｐゴシック" pitchFamily="-109" charset="-128"/>
                <a:cs typeface="ＭＳ Ｐゴシック" pitchFamily="-109" charset="-128"/>
              </a:rPr>
              <a:t>hexaose</a:t>
            </a:r>
            <a:r>
              <a:rPr lang="en-US" sz="1200" b="0" i="0" u="none" strike="noStrike" kern="1200" baseline="0" dirty="0" smtClean="0">
                <a:solidFill>
                  <a:schemeClr val="tx1"/>
                </a:solidFill>
                <a:latin typeface="+mn-lt"/>
                <a:ea typeface="ＭＳ Ｐゴシック" pitchFamily="-109" charset="-128"/>
                <a:cs typeface="ＭＳ Ｐゴシック" pitchFamily="-109" charset="-128"/>
              </a:rPr>
              <a:t>. A. Ribbon representation of FedF15-165 bound to A6-1 (depicted in stick model).)</a:t>
            </a:r>
          </a:p>
          <a:p>
            <a:r>
              <a:rPr lang="en-US" sz="1200" b="0" i="0" u="none" strike="noStrike" kern="1200" baseline="0" dirty="0" smtClean="0">
                <a:solidFill>
                  <a:schemeClr val="tx1"/>
                </a:solidFill>
                <a:latin typeface="+mn-lt"/>
                <a:ea typeface="ＭＳ Ｐゴシック" pitchFamily="-109" charset="-128"/>
                <a:cs typeface="ＭＳ Ｐゴシック" pitchFamily="-109" charset="-128"/>
              </a:rPr>
              <a:t>Model of glycoprotein binding by </a:t>
            </a:r>
            <a:r>
              <a:rPr lang="en-US" sz="1200" b="0" i="0" u="none" strike="noStrike" kern="1200" baseline="0" dirty="0" err="1" smtClean="0">
                <a:solidFill>
                  <a:schemeClr val="tx1"/>
                </a:solidFill>
                <a:latin typeface="+mn-lt"/>
                <a:ea typeface="ＭＳ Ｐゴシック" pitchFamily="-109" charset="-128"/>
                <a:cs typeface="ＭＳ Ｐゴシック" pitchFamily="-109" charset="-128"/>
              </a:rPr>
              <a:t>FimH</a:t>
            </a:r>
            <a:r>
              <a:rPr lang="en-US" sz="1200" b="0" i="0" u="none" strike="noStrike" kern="1200" baseline="0" dirty="0" smtClean="0">
                <a:solidFill>
                  <a:schemeClr val="tx1"/>
                </a:solidFill>
                <a:latin typeface="+mn-lt"/>
                <a:ea typeface="ＭＳ Ｐゴシック" pitchFamily="-109" charset="-128"/>
                <a:cs typeface="ＭＳ Ｐゴシック" pitchFamily="-109" charset="-128"/>
              </a:rPr>
              <a:t>, based on the crystal structure of the </a:t>
            </a:r>
            <a:r>
              <a:rPr lang="en-US" sz="1200" b="0" i="0" u="none" strike="noStrike" kern="1200" baseline="0" dirty="0" err="1" smtClean="0">
                <a:solidFill>
                  <a:schemeClr val="tx1"/>
                </a:solidFill>
                <a:latin typeface="+mn-lt"/>
                <a:ea typeface="ＭＳ Ｐゴシック" pitchFamily="-109" charset="-128"/>
                <a:cs typeface="ＭＳ Ｐゴシック" pitchFamily="-109" charset="-128"/>
              </a:rPr>
              <a:t>FimH</a:t>
            </a:r>
            <a:r>
              <a:rPr lang="en-US" sz="1200" b="0" i="0" u="none" strike="noStrike" kern="1200" baseline="0" dirty="0" smtClean="0">
                <a:solidFill>
                  <a:schemeClr val="tx1"/>
                </a:solidFill>
                <a:latin typeface="+mn-lt"/>
                <a:ea typeface="ＭＳ Ｐゴシック" pitchFamily="-109" charset="-128"/>
                <a:cs typeface="ＭＳ Ｐゴシック" pitchFamily="-109" charset="-128"/>
              </a:rPr>
              <a:t> lectin domain in complex with oligomannose-3 (PDB entry 2VCO).</a:t>
            </a:r>
            <a:endParaRPr lang="en-GB" dirty="0">
              <a:latin typeface="Arial" charset="0"/>
              <a:ea typeface="ＭＳ Ｐゴシック" charset="0"/>
              <a:cs typeface="ＭＳ Ｐゴシック" charset="0"/>
            </a:endParaRPr>
          </a:p>
          <a:p>
            <a:pPr algn="just">
              <a:lnSpc>
                <a:spcPct val="93000"/>
              </a:lnSpc>
              <a:spcBef>
                <a:spcPct val="0"/>
              </a:spcBef>
              <a:tabLst>
                <a:tab pos="633413" algn="l"/>
                <a:tab pos="1268413" algn="l"/>
                <a:tab pos="1903413" algn="l"/>
                <a:tab pos="2538413" algn="l"/>
                <a:tab pos="3171825" algn="l"/>
                <a:tab pos="3806825" algn="l"/>
                <a:tab pos="4441825" algn="l"/>
                <a:tab pos="5076825" algn="l"/>
              </a:tabLst>
            </a:pPr>
            <a:endParaRPr lang="en-GB" dirty="0">
              <a:latin typeface="Arial" charset="0"/>
              <a:ea typeface="ＭＳ Ｐゴシック" charset="0"/>
              <a:cs typeface="ＭＳ Ｐゴシック" charset="0"/>
            </a:endParaRPr>
          </a:p>
          <a:p>
            <a:pPr algn="just">
              <a:lnSpc>
                <a:spcPct val="93000"/>
              </a:lnSpc>
              <a:spcBef>
                <a:spcPct val="0"/>
              </a:spcBef>
              <a:tabLst>
                <a:tab pos="633413" algn="l"/>
                <a:tab pos="1268413" algn="l"/>
                <a:tab pos="1903413" algn="l"/>
                <a:tab pos="2538413" algn="l"/>
                <a:tab pos="3171825" algn="l"/>
                <a:tab pos="3806825" algn="l"/>
                <a:tab pos="4441825" algn="l"/>
                <a:tab pos="5076825" algn="l"/>
              </a:tabLst>
            </a:pPr>
            <a:endParaRPr lang="en-GB" dirty="0">
              <a:latin typeface="Arial" charset="0"/>
              <a:ea typeface="ＭＳ Ｐゴシック" charset="0"/>
              <a:cs typeface="ＭＳ Ｐゴシック" charset="0"/>
            </a:endParaRPr>
          </a:p>
          <a:p>
            <a:pPr algn="just">
              <a:lnSpc>
                <a:spcPct val="93000"/>
              </a:lnSpc>
              <a:spcBef>
                <a:spcPct val="0"/>
              </a:spcBef>
              <a:tabLst>
                <a:tab pos="633413" algn="l"/>
                <a:tab pos="1268413" algn="l"/>
                <a:tab pos="1903413" algn="l"/>
                <a:tab pos="2538413" algn="l"/>
                <a:tab pos="3171825" algn="l"/>
                <a:tab pos="3806825" algn="l"/>
                <a:tab pos="4441825" algn="l"/>
                <a:tab pos="5076825" algn="l"/>
              </a:tabLst>
            </a:pPr>
            <a:r>
              <a:rPr lang="en-US" dirty="0">
                <a:latin typeface="Calibri" charset="0"/>
                <a:ea typeface="ＭＳ Ｐゴシック" charset="0"/>
                <a:cs typeface="ＭＳ Ｐゴシック" charset="0"/>
              </a:rPr>
              <a:t>
Receptor binding topologies in </a:t>
            </a:r>
            <a:r>
              <a:rPr lang="en-US" dirty="0" err="1">
                <a:latin typeface="Calibri" charset="0"/>
                <a:ea typeface="ＭＳ Ｐゴシック" charset="0"/>
                <a:cs typeface="ＭＳ Ｐゴシック" charset="0"/>
              </a:rPr>
              <a:t>FedF</a:t>
            </a:r>
            <a:r>
              <a:rPr lang="en-US" dirty="0">
                <a:latin typeface="Calibri" charset="0"/>
                <a:ea typeface="ＭＳ Ｐゴシック" charset="0"/>
                <a:cs typeface="ＭＳ Ｐゴシック" charset="0"/>
              </a:rPr>
              <a:t> and </a:t>
            </a:r>
            <a:r>
              <a:rPr lang="en-US" dirty="0" err="1">
                <a:latin typeface="Calibri" charset="0"/>
                <a:ea typeface="ＭＳ Ｐゴシック" charset="0"/>
                <a:cs typeface="ＭＳ Ｐゴシック" charset="0"/>
              </a:rPr>
              <a:t>FimH</a:t>
            </a:r>
            <a:r>
              <a:rPr lang="en-US" dirty="0">
                <a:latin typeface="Calibri" charset="0"/>
                <a:ea typeface="ＭＳ Ｐゴシック" charset="0"/>
                <a:cs typeface="ＭＳ Ｐゴシック" charset="0"/>
              </a:rPr>
              <a:t>. Left panel: Model of </a:t>
            </a:r>
            <a:r>
              <a:rPr lang="en-US" dirty="0" err="1">
                <a:latin typeface="Calibri" charset="0"/>
                <a:ea typeface="ＭＳ Ｐゴシック" charset="0"/>
                <a:cs typeface="ＭＳ Ｐゴシック" charset="0"/>
              </a:rPr>
              <a:t>FedF</a:t>
            </a:r>
            <a:r>
              <a:rPr lang="en-US" dirty="0">
                <a:latin typeface="Calibri" charset="0"/>
                <a:ea typeface="ＭＳ Ｐゴシック" charset="0"/>
                <a:cs typeface="ＭＳ Ｐゴシック" charset="0"/>
              </a:rPr>
              <a:t> receptor binding on the host cell surface, based on FedF</a:t>
            </a:r>
            <a:r>
              <a:rPr lang="en-US" baseline="-25000" dirty="0">
                <a:latin typeface="Calibri" charset="0"/>
                <a:ea typeface="ＭＳ Ｐゴシック" charset="0"/>
                <a:cs typeface="ＭＳ Ｐゴシック" charset="0"/>
              </a:rPr>
              <a:t>15‐165</a:t>
            </a:r>
            <a:r>
              <a:rPr lang="en-US" dirty="0">
                <a:latin typeface="Calibri" charset="0"/>
                <a:ea typeface="ＭＳ Ｐゴシック" charset="0"/>
                <a:cs typeface="ＭＳ Ｐゴシック" charset="0"/>
              </a:rPr>
              <a:t> A6‐1 complex. The glycan receptor is bound in an elongated binding groove. In addition to the </a:t>
            </a:r>
            <a:r>
              <a:rPr lang="en-US" dirty="0" err="1">
                <a:latin typeface="Calibri" charset="0"/>
                <a:ea typeface="ＭＳ Ｐゴシック" charset="0"/>
                <a:cs typeface="ＭＳ Ｐゴシック" charset="0"/>
              </a:rPr>
              <a:t>FedF</a:t>
            </a:r>
            <a:r>
              <a:rPr lang="en-US" dirty="0">
                <a:latin typeface="Calibri" charset="0"/>
                <a:ea typeface="ＭＳ Ｐゴシック" charset="0"/>
                <a:cs typeface="ＭＳ Ｐゴシック" charset="0"/>
              </a:rPr>
              <a:t>–glycan interaction, the lectin domain comes in close proximity of the cell surface, where two positively charged lysine residues (blue) on an extended surface loop interact with the negatively charged phospholipid bilayer. Right panel: Model of glycoprotein binding by </a:t>
            </a:r>
            <a:r>
              <a:rPr lang="en-US" dirty="0" err="1">
                <a:latin typeface="Calibri" charset="0"/>
                <a:ea typeface="ＭＳ Ｐゴシック" charset="0"/>
                <a:cs typeface="ＭＳ Ｐゴシック" charset="0"/>
              </a:rPr>
              <a:t>FimH</a:t>
            </a:r>
            <a:r>
              <a:rPr lang="en-US" dirty="0">
                <a:latin typeface="Calibri" charset="0"/>
                <a:ea typeface="ＭＳ Ｐゴシック" charset="0"/>
                <a:cs typeface="ＭＳ Ｐゴシック" charset="0"/>
              </a:rPr>
              <a:t>, based on the crystal structure of the </a:t>
            </a:r>
            <a:r>
              <a:rPr lang="en-US" dirty="0" err="1">
                <a:latin typeface="Calibri" charset="0"/>
                <a:ea typeface="ＭＳ Ｐゴシック" charset="0"/>
                <a:cs typeface="ＭＳ Ｐゴシック" charset="0"/>
              </a:rPr>
              <a:t>FimH</a:t>
            </a:r>
            <a:r>
              <a:rPr lang="en-US" dirty="0">
                <a:latin typeface="Calibri" charset="0"/>
                <a:ea typeface="ＭＳ Ｐゴシック" charset="0"/>
                <a:cs typeface="ＭＳ Ｐゴシック" charset="0"/>
              </a:rPr>
              <a:t> lectin domain in complex with oligomannose‐3 (PDB entry 2VCO). </a:t>
            </a:r>
            <a:r>
              <a:rPr lang="en-US" dirty="0" err="1">
                <a:latin typeface="Calibri" charset="0"/>
                <a:ea typeface="ＭＳ Ｐゴシック" charset="0"/>
                <a:cs typeface="ＭＳ Ｐゴシック" charset="0"/>
              </a:rPr>
              <a:t>FimH</a:t>
            </a:r>
            <a:r>
              <a:rPr lang="en-US" dirty="0">
                <a:latin typeface="Calibri" charset="0"/>
                <a:ea typeface="ＭＳ Ｐゴシック" charset="0"/>
                <a:cs typeface="ＭＳ Ｐゴシック" charset="0"/>
              </a:rPr>
              <a:t> binds the terminal D‐mannose residue in a defined pocket at the tip of the Ig‐like domain. Based on the complex with oligomannose‐3 the binding topology of </a:t>
            </a:r>
            <a:r>
              <a:rPr lang="en-US" dirty="0" err="1">
                <a:latin typeface="Calibri" charset="0"/>
                <a:ea typeface="ＭＳ Ｐゴシック" charset="0"/>
                <a:cs typeface="ＭＳ Ｐゴシック" charset="0"/>
              </a:rPr>
              <a:t>FimH</a:t>
            </a:r>
            <a:r>
              <a:rPr lang="en-US" dirty="0">
                <a:latin typeface="Calibri" charset="0"/>
                <a:ea typeface="ＭＳ Ｐゴシック" charset="0"/>
                <a:cs typeface="ＭＳ Ｐゴシック" charset="0"/>
              </a:rPr>
              <a:t> is more distant from the protein surface.
</a:t>
            </a:r>
          </a:p>
          <a:p>
            <a:pPr>
              <a:tabLst>
                <a:tab pos="633413" algn="l"/>
                <a:tab pos="1268413" algn="l"/>
                <a:tab pos="1903413" algn="l"/>
                <a:tab pos="2538413" algn="l"/>
                <a:tab pos="3171825" algn="l"/>
                <a:tab pos="3806825" algn="l"/>
                <a:tab pos="4441825" algn="l"/>
                <a:tab pos="5076825" algn="l"/>
              </a:tabLst>
            </a:pPr>
            <a:endParaRPr lang="en-US" dirty="0">
              <a:latin typeface="Calibri" charset="0"/>
              <a:ea typeface="ＭＳ Ｐゴシック" charset="0"/>
              <a:cs typeface="ＭＳ Ｐゴシック" charset="0"/>
            </a:endParaRPr>
          </a:p>
          <a:p>
            <a:pPr>
              <a:tabLst>
                <a:tab pos="633413" algn="l"/>
                <a:tab pos="1268413" algn="l"/>
                <a:tab pos="1903413" algn="l"/>
                <a:tab pos="2538413" algn="l"/>
                <a:tab pos="3171825" algn="l"/>
                <a:tab pos="3806825" algn="l"/>
                <a:tab pos="4441825" algn="l"/>
                <a:tab pos="5076825" algn="l"/>
              </a:tabLst>
            </a:pPr>
            <a:r>
              <a:rPr lang="en-GB" dirty="0">
                <a:latin typeface="Calibri" charset="0"/>
                <a:ea typeface="ＭＳ Ｐゴシック" charset="0"/>
                <a:cs typeface="ＭＳ Ｐゴシック" charset="0"/>
              </a:rPr>
              <a:t>© This slide is made available for non-commercial use only. Please note that permission may be required for re-use of images in which the copyright is owned by a third party.</a:t>
            </a:r>
            <a:endParaRPr lang="en-US" dirty="0">
              <a:latin typeface="Calibri"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D3A61D-BC80-BF4F-B29E-2B4CC4B36640}" type="slidenum">
              <a:rPr lang="en-US" sz="1200">
                <a:latin typeface="Calibri" charset="0"/>
              </a:rPr>
              <a:pPr eaLnBrk="1" hangingPunct="1"/>
              <a:t>12</a:t>
            </a:fld>
            <a:endParaRPr lang="en-US" sz="1200">
              <a:latin typeface="Calibri"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ea typeface="ＭＳ Ｐゴシック" charset="0"/>
                <a:cs typeface="ＭＳ Ｐゴシック" charset="0"/>
              </a:rPr>
              <a:t>faible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de </a:t>
            </a:r>
            <a:r>
              <a:rPr lang="en-US" dirty="0" err="1" smtClean="0"/>
              <a:t>geïnjecteerde</a:t>
            </a:r>
            <a:r>
              <a:rPr lang="en-US" baseline="0" dirty="0" smtClean="0"/>
              <a:t> </a:t>
            </a:r>
            <a:r>
              <a:rPr lang="en-US" baseline="0" dirty="0" err="1" smtClean="0"/>
              <a:t>dosis</a:t>
            </a:r>
            <a:r>
              <a:rPr lang="en-US" baseline="0" dirty="0" smtClean="0"/>
              <a:t> correct? 5X 108 per ml en </a:t>
            </a:r>
            <a:r>
              <a:rPr lang="en-US" baseline="0" dirty="0" err="1" smtClean="0"/>
              <a:t>dan</a:t>
            </a:r>
            <a:r>
              <a:rPr lang="en-US" baseline="0" dirty="0" smtClean="0"/>
              <a:t> 5 ml</a:t>
            </a:r>
          </a:p>
          <a:p>
            <a:r>
              <a:rPr lang="en-US" baseline="0" dirty="0" err="1" smtClean="0"/>
              <a:t>Voor</a:t>
            </a:r>
            <a:r>
              <a:rPr lang="en-US" baseline="0" dirty="0" smtClean="0"/>
              <a:t> het </a:t>
            </a:r>
            <a:r>
              <a:rPr lang="en-US" baseline="0" dirty="0" err="1" smtClean="0"/>
              <a:t>dosis</a:t>
            </a:r>
            <a:r>
              <a:rPr lang="en-US" baseline="0" dirty="0" smtClean="0"/>
              <a:t> effect is het </a:t>
            </a:r>
            <a:r>
              <a:rPr lang="en-US" baseline="0" dirty="0" err="1" smtClean="0"/>
              <a:t>zeker</a:t>
            </a:r>
            <a:r>
              <a:rPr lang="en-US" baseline="0" dirty="0" smtClean="0"/>
              <a:t> de </a:t>
            </a:r>
            <a:r>
              <a:rPr lang="en-US" baseline="0" dirty="0" err="1" smtClean="0"/>
              <a:t>dosis</a:t>
            </a:r>
            <a:r>
              <a:rPr lang="en-US" baseline="0" dirty="0" smtClean="0"/>
              <a:t> in 5 ml</a:t>
            </a:r>
            <a:endParaRPr lang="en-US" dirty="0"/>
          </a:p>
        </p:txBody>
      </p:sp>
      <p:sp>
        <p:nvSpPr>
          <p:cNvPr id="4" name="Slide Number Placeholder 3"/>
          <p:cNvSpPr>
            <a:spLocks noGrp="1"/>
          </p:cNvSpPr>
          <p:nvPr>
            <p:ph type="sldNum" sz="quarter" idx="10"/>
          </p:nvPr>
        </p:nvSpPr>
        <p:spPr/>
        <p:txBody>
          <a:bodyPr/>
          <a:lstStyle/>
          <a:p>
            <a:pPr>
              <a:defRPr/>
            </a:pPr>
            <a:fld id="{60BA5FE2-F14F-1C48-8E43-72FA622AB85C}" type="slidenum">
              <a:rPr lang="en-US" smtClean="0"/>
              <a:pPr>
                <a:defRPr/>
              </a:pPr>
              <a:t>13</a:t>
            </a:fld>
            <a:endParaRPr lang="en-US"/>
          </a:p>
        </p:txBody>
      </p:sp>
    </p:spTree>
    <p:extLst>
      <p:ext uri="{BB962C8B-B14F-4D97-AF65-F5344CB8AC3E}">
        <p14:creationId xmlns:p14="http://schemas.microsoft.com/office/powerpoint/2010/main" val="3416796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eg"/></Relationships>
</file>

<file path=ppt/slideLayouts/_rels/slideLayout38.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nl-BE" smtClean="0"/>
              <a:t>Click to edit Master title style</a:t>
            </a:r>
            <a:endParaRPr lang="fr-FR"/>
          </a:p>
        </p:txBody>
      </p:sp>
      <p:sp>
        <p:nvSpPr>
          <p:cNvPr id="6" name="Rectangle 3"/>
          <p:cNvSpPr>
            <a:spLocks noGrp="1" noChangeArrowheads="1"/>
          </p:cNvSpPr>
          <p:nvPr>
            <p:ph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3pPr>
              <a:defRPr/>
            </a:lvl3pPr>
          </a:lstStyle>
          <a:p>
            <a:pPr lvl="0"/>
            <a:r>
              <a:rPr lang="nl-BE" noProof="0"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7" name="Rectangle 6"/>
          <p:cNvSpPr>
            <a:spLocks noGrp="1" noChangeArrowheads="1"/>
          </p:cNvSpPr>
          <p:nvPr>
            <p:ph type="sldNum" sz="quarter" idx="11"/>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619367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isposition personnalisé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Click to edit Master title style</a:t>
            </a:r>
            <a:endParaRPr lang="fr-FR"/>
          </a:p>
        </p:txBody>
      </p:sp>
      <p:sp>
        <p:nvSpPr>
          <p:cNvPr id="8" name="Espace réservé du texte 7"/>
          <p:cNvSpPr>
            <a:spLocks noGrp="1"/>
          </p:cNvSpPr>
          <p:nvPr>
            <p:ph type="body" sz="quarter" idx="12"/>
          </p:nvPr>
        </p:nvSpPr>
        <p:spPr>
          <a:xfrm>
            <a:off x="683569" y="1773238"/>
            <a:ext cx="7776220" cy="4103687"/>
          </a:xfrm>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fr-FR"/>
          </a:p>
        </p:txBody>
      </p:sp>
      <p:sp>
        <p:nvSpPr>
          <p:cNvPr id="4" name="Espace réservé de la date 2"/>
          <p:cNvSpPr>
            <a:spLocks noGrp="1"/>
          </p:cNvSpPr>
          <p:nvPr>
            <p:ph type="dt" sz="half" idx="13"/>
          </p:nvPr>
        </p:nvSpPr>
        <p:spPr/>
        <p:txBody>
          <a:bodyPr/>
          <a:lstStyle>
            <a:lvl1pPr>
              <a:defRPr/>
            </a:lvl1pPr>
          </a:lstStyle>
          <a:p>
            <a:pPr>
              <a:defRPr/>
            </a:pPr>
            <a:fld id="{2B1F4A47-39FA-EC42-A263-88E46272C93B}" type="datetime1">
              <a:rPr lang="en-US" smtClean="0"/>
              <a:pPr>
                <a:defRPr/>
              </a:pPr>
              <a:t>27-07-16</a:t>
            </a:fld>
            <a:endParaRPr lang="en-US"/>
          </a:p>
        </p:txBody>
      </p:sp>
      <p:sp>
        <p:nvSpPr>
          <p:cNvPr id="5" name="Espace réservé du numéro de diapositive 3"/>
          <p:cNvSpPr>
            <a:spLocks noGrp="1"/>
          </p:cNvSpPr>
          <p:nvPr>
            <p:ph type="sldNum" sz="quarter" idx="14"/>
          </p:nvPr>
        </p:nvSpPr>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2479199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sposition personnalisé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Click to edit Master title style</a:t>
            </a:r>
            <a:endParaRPr lang="fr-FR"/>
          </a:p>
        </p:txBody>
      </p:sp>
      <p:sp>
        <p:nvSpPr>
          <p:cNvPr id="6" name="Espace réservé pour une image  5"/>
          <p:cNvSpPr>
            <a:spLocks noGrp="1"/>
          </p:cNvSpPr>
          <p:nvPr>
            <p:ph type="pic" sz="quarter" idx="12"/>
          </p:nvPr>
        </p:nvSpPr>
        <p:spPr>
          <a:xfrm>
            <a:off x="2267744" y="2204864"/>
            <a:ext cx="4895850" cy="3384376"/>
          </a:xfrm>
        </p:spPr>
        <p:txBody>
          <a:bodyPr/>
          <a:lstStyle/>
          <a:p>
            <a:pPr lvl="0"/>
            <a:r>
              <a:rPr lang="nl-BE" noProof="0" smtClean="0"/>
              <a:t>Drag picture to placeholder or click icon to add</a:t>
            </a:r>
            <a:endParaRPr lang="fr-FR" noProof="0"/>
          </a:p>
        </p:txBody>
      </p:sp>
      <p:sp>
        <p:nvSpPr>
          <p:cNvPr id="4" name="Espace réservé de la date 2"/>
          <p:cNvSpPr>
            <a:spLocks noGrp="1"/>
          </p:cNvSpPr>
          <p:nvPr>
            <p:ph type="dt" sz="half" idx="13"/>
          </p:nvPr>
        </p:nvSpPr>
        <p:spPr/>
        <p:txBody>
          <a:bodyPr/>
          <a:lstStyle>
            <a:lvl1pPr>
              <a:defRPr/>
            </a:lvl1pPr>
          </a:lstStyle>
          <a:p>
            <a:pPr>
              <a:defRPr/>
            </a:pPr>
            <a:fld id="{2B1F4A47-39FA-EC42-A263-88E46272C93B}" type="datetime1">
              <a:rPr lang="en-US" smtClean="0"/>
              <a:pPr>
                <a:defRPr/>
              </a:pPr>
              <a:t>27-07-16</a:t>
            </a:fld>
            <a:endParaRPr lang="en-US"/>
          </a:p>
        </p:txBody>
      </p:sp>
      <p:sp>
        <p:nvSpPr>
          <p:cNvPr id="5" name="Espace réservé du numéro de diapositive 3"/>
          <p:cNvSpPr>
            <a:spLocks noGrp="1"/>
          </p:cNvSpPr>
          <p:nvPr>
            <p:ph type="sldNum" sz="quarter" idx="14"/>
          </p:nvPr>
        </p:nvSpPr>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282254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Disposition personnalisé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Click to edit Master title style</a:t>
            </a:r>
            <a:endParaRPr lang="fr-FR"/>
          </a:p>
        </p:txBody>
      </p:sp>
      <p:sp>
        <p:nvSpPr>
          <p:cNvPr id="6" name="Espace réservé du tableau 5"/>
          <p:cNvSpPr>
            <a:spLocks noGrp="1"/>
          </p:cNvSpPr>
          <p:nvPr>
            <p:ph type="tbl" sz="quarter" idx="12"/>
          </p:nvPr>
        </p:nvSpPr>
        <p:spPr>
          <a:xfrm>
            <a:off x="684213" y="1916113"/>
            <a:ext cx="7775575" cy="3673475"/>
          </a:xfrm>
        </p:spPr>
        <p:txBody>
          <a:bodyPr/>
          <a:lstStyle/>
          <a:p>
            <a:pPr lvl="0"/>
            <a:r>
              <a:rPr lang="nl-BE" noProof="0" smtClean="0"/>
              <a:t>Click icon to add table</a:t>
            </a:r>
            <a:endParaRPr lang="fr-FR" noProof="0"/>
          </a:p>
        </p:txBody>
      </p:sp>
      <p:sp>
        <p:nvSpPr>
          <p:cNvPr id="4" name="Espace réservé de la date 2"/>
          <p:cNvSpPr>
            <a:spLocks noGrp="1"/>
          </p:cNvSpPr>
          <p:nvPr>
            <p:ph type="dt" sz="half" idx="13"/>
          </p:nvPr>
        </p:nvSpPr>
        <p:spPr/>
        <p:txBody>
          <a:bodyPr/>
          <a:lstStyle>
            <a:lvl1pPr>
              <a:defRPr/>
            </a:lvl1pPr>
          </a:lstStyle>
          <a:p>
            <a:pPr>
              <a:defRPr/>
            </a:pPr>
            <a:fld id="{2B1F4A47-39FA-EC42-A263-88E46272C93B}" type="datetime1">
              <a:rPr lang="en-US" smtClean="0"/>
              <a:pPr>
                <a:defRPr/>
              </a:pPr>
              <a:t>27-07-16</a:t>
            </a:fld>
            <a:endParaRPr lang="en-US"/>
          </a:p>
        </p:txBody>
      </p:sp>
      <p:sp>
        <p:nvSpPr>
          <p:cNvPr id="5" name="Espace réservé du numéro de diapositive 3"/>
          <p:cNvSpPr>
            <a:spLocks noGrp="1"/>
          </p:cNvSpPr>
          <p:nvPr>
            <p:ph type="sldNum" sz="quarter" idx="14"/>
          </p:nvPr>
        </p:nvSpPr>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1307953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nl-BE"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BE" smtClean="0"/>
              <a:t>Click to edit Master subtitle style</a:t>
            </a:r>
            <a:endParaRPr lang="en-US"/>
          </a:p>
        </p:txBody>
      </p:sp>
      <p:sp>
        <p:nvSpPr>
          <p:cNvPr id="4" name="Date Placeholder 29"/>
          <p:cNvSpPr>
            <a:spLocks noGrp="1"/>
          </p:cNvSpPr>
          <p:nvPr>
            <p:ph type="dt" sz="half" idx="10"/>
          </p:nvPr>
        </p:nvSpPr>
        <p:spPr/>
        <p:txBody>
          <a:bodyPr/>
          <a:lstStyle>
            <a:lvl1pPr>
              <a:defRPr>
                <a:solidFill>
                  <a:srgbClr val="ADEEEE"/>
                </a:solidFill>
              </a:defRPr>
            </a:lvl1pPr>
          </a:lstStyle>
          <a:p>
            <a:pPr>
              <a:defRPr/>
            </a:pPr>
            <a:fld id="{62C50D5E-9844-2048-B43B-4001518E644E}" type="datetime1">
              <a:rPr lang="en-US"/>
              <a:pPr>
                <a:defRPr/>
              </a:pPr>
              <a:t>27-07-16</a:t>
            </a:fld>
            <a:endParaRPr lang="en-US"/>
          </a:p>
        </p:txBody>
      </p:sp>
      <p:sp>
        <p:nvSpPr>
          <p:cNvPr id="5" name="Footer Placeholder 18"/>
          <p:cNvSpPr>
            <a:spLocks noGrp="1"/>
          </p:cNvSpPr>
          <p:nvPr>
            <p:ph type="ftr" sz="quarter" idx="11"/>
          </p:nvPr>
        </p:nvSpPr>
        <p:spPr>
          <a:xfrm>
            <a:off x="2667000" y="6356350"/>
            <a:ext cx="3352800" cy="365125"/>
          </a:xfrm>
          <a:prstGeom prst="rect">
            <a:avLst/>
          </a:prstGeom>
        </p:spPr>
        <p:txBody>
          <a:bodyPr/>
          <a:lstStyle>
            <a:lvl1pPr>
              <a:defRPr>
                <a:solidFill>
                  <a:srgbClr val="ADEEEE"/>
                </a:solidFill>
              </a:defRPr>
            </a:lvl1pPr>
          </a:lstStyle>
          <a:p>
            <a:pPr>
              <a:defRPr/>
            </a:pPr>
            <a:endParaRPr lang="en-US"/>
          </a:p>
        </p:txBody>
      </p:sp>
      <p:sp>
        <p:nvSpPr>
          <p:cNvPr id="6" name="Slide Number Placeholder 26"/>
          <p:cNvSpPr>
            <a:spLocks noGrp="1"/>
          </p:cNvSpPr>
          <p:nvPr>
            <p:ph type="sldNum" sz="quarter" idx="12"/>
          </p:nvPr>
        </p:nvSpPr>
        <p:spPr/>
        <p:txBody>
          <a:bodyPr/>
          <a:lstStyle>
            <a:lvl1pPr>
              <a:defRPr>
                <a:solidFill>
                  <a:srgbClr val="ADEEEE"/>
                </a:solidFill>
              </a:defRPr>
            </a:lvl1pPr>
          </a:lstStyle>
          <a:p>
            <a:pPr>
              <a:defRPr/>
            </a:pPr>
            <a:fld id="{26E661C2-789B-7B44-B0FD-4C07AB39819B}" type="slidenum">
              <a:rPr lang="en-US"/>
              <a:pPr>
                <a:defRPr/>
              </a:pPr>
              <a:t>‹#›</a:t>
            </a:fld>
            <a:endParaRPr lang="en-US"/>
          </a:p>
        </p:txBody>
      </p:sp>
    </p:spTree>
    <p:extLst>
      <p:ext uri="{BB962C8B-B14F-4D97-AF65-F5344CB8AC3E}">
        <p14:creationId xmlns:p14="http://schemas.microsoft.com/office/powerpoint/2010/main" val="197247554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2C76A95-591A-5E4F-84F1-4CF8EB53FFA6}" type="datetime1">
              <a:rPr lang="en-US"/>
              <a:pPr>
                <a:defRPr/>
              </a:pPr>
              <a:t>27-07-16</a:t>
            </a:fld>
            <a:endParaRPr lang="en-US"/>
          </a:p>
        </p:txBody>
      </p:sp>
      <p:sp>
        <p:nvSpPr>
          <p:cNvPr id="5"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6CEC084-544C-AE4B-8D14-1E9965483839}" type="slidenum">
              <a:rPr lang="en-US"/>
              <a:pPr>
                <a:defRPr/>
              </a:pPr>
              <a:t>‹#›</a:t>
            </a:fld>
            <a:endParaRPr lang="en-US"/>
          </a:p>
        </p:txBody>
      </p:sp>
    </p:spTree>
    <p:extLst>
      <p:ext uri="{BB962C8B-B14F-4D97-AF65-F5344CB8AC3E}">
        <p14:creationId xmlns:p14="http://schemas.microsoft.com/office/powerpoint/2010/main" val="71966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CF33141-4905-FA46-A07C-339453E5C837}" type="datetime1">
              <a:rPr lang="en-US"/>
              <a:pPr>
                <a:defRPr/>
              </a:pPr>
              <a:t>27-07-16</a:t>
            </a:fld>
            <a:endParaRPr lang="en-US"/>
          </a:p>
        </p:txBody>
      </p:sp>
      <p:sp>
        <p:nvSpPr>
          <p:cNvPr id="3"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950C21A8-7E5D-674F-9F93-42C642E58A5D}" type="slidenum">
              <a:rPr lang="en-US"/>
              <a:pPr>
                <a:defRPr/>
              </a:pPr>
              <a:t>‹#›</a:t>
            </a:fld>
            <a:endParaRPr lang="en-US"/>
          </a:p>
        </p:txBody>
      </p:sp>
    </p:spTree>
    <p:extLst>
      <p:ext uri="{BB962C8B-B14F-4D97-AF65-F5344CB8AC3E}">
        <p14:creationId xmlns:p14="http://schemas.microsoft.com/office/powerpoint/2010/main" val="2544231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nl-BE"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0469109C-3A70-AF46-A1CA-9EC346311A10}" type="datetime1">
              <a:rPr lang="en-US"/>
              <a:pPr>
                <a:defRPr/>
              </a:pPr>
              <a:t>27-07-16</a:t>
            </a:fld>
            <a:endParaRPr lang="en-US"/>
          </a:p>
        </p:txBody>
      </p:sp>
      <p:sp>
        <p:nvSpPr>
          <p:cNvPr id="4"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88A7795-1420-714D-8AE8-126B41DDFD16}" type="slidenum">
              <a:rPr lang="en-US"/>
              <a:pPr>
                <a:defRPr/>
              </a:pPr>
              <a:t>‹#›</a:t>
            </a:fld>
            <a:endParaRPr lang="en-US"/>
          </a:p>
        </p:txBody>
      </p:sp>
    </p:spTree>
    <p:extLst>
      <p:ext uri="{BB962C8B-B14F-4D97-AF65-F5344CB8AC3E}">
        <p14:creationId xmlns:p14="http://schemas.microsoft.com/office/powerpoint/2010/main" val="78701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p:txBody>
          <a:bodyPr/>
          <a:lstStyle>
            <a:lvl1pPr>
              <a:defRPr/>
            </a:lvl1pPr>
          </a:lstStyle>
          <a:p>
            <a:pPr>
              <a:defRPr/>
            </a:pPr>
            <a:endParaRPr lang="en-US"/>
          </a:p>
        </p:txBody>
      </p:sp>
      <p:sp>
        <p:nvSpPr>
          <p:cNvPr id="6" name="Rectangle 4"/>
          <p:cNvSpPr>
            <a:spLocks noGrp="1" noChangeArrowheads="1"/>
          </p:cNvSpPr>
          <p:nvPr>
            <p:ph type="ftr" idx="11"/>
          </p:nvPr>
        </p:nvSpPr>
        <p:spPr>
          <a:xfrm>
            <a:off x="2667000" y="6356350"/>
            <a:ext cx="3352800" cy="365125"/>
          </a:xfrm>
          <a:prstGeom prst="rect">
            <a:avLst/>
          </a:prstGeom>
        </p:spPr>
        <p:txBody>
          <a:bodyPr/>
          <a:lstStyle>
            <a:lvl1pPr>
              <a:defRPr/>
            </a:lvl1pPr>
          </a:lstStyle>
          <a:p>
            <a:pPr>
              <a:defRPr/>
            </a:pPr>
            <a:endParaRPr lang="en-US"/>
          </a:p>
        </p:txBody>
      </p:sp>
      <p:sp>
        <p:nvSpPr>
          <p:cNvPr id="7" name="Rectangle 5"/>
          <p:cNvSpPr>
            <a:spLocks noGrp="1" noChangeArrowheads="1"/>
          </p:cNvSpPr>
          <p:nvPr>
            <p:ph type="sldNum" idx="12"/>
          </p:nvPr>
        </p:nvSpPr>
        <p:spPr/>
        <p:txBody>
          <a:bodyPr/>
          <a:lstStyle>
            <a:lvl1pPr>
              <a:defRPr/>
            </a:lvl1pPr>
          </a:lstStyle>
          <a:p>
            <a:pPr>
              <a:defRPr/>
            </a:pPr>
            <a:fld id="{B29FDDAA-7BE2-7744-9727-2CD5DED94F45}" type="slidenum">
              <a:rPr lang="en-GB"/>
              <a:pPr>
                <a:defRPr/>
              </a:pPr>
              <a:t>‹#›</a:t>
            </a:fld>
            <a:endParaRPr lang="en-GB"/>
          </a:p>
        </p:txBody>
      </p:sp>
    </p:spTree>
    <p:extLst>
      <p:ext uri="{BB962C8B-B14F-4D97-AF65-F5344CB8AC3E}">
        <p14:creationId xmlns:p14="http://schemas.microsoft.com/office/powerpoint/2010/main" val="275818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5"/>
          <p:cNvGrpSpPr>
            <a:grpSpLocks/>
          </p:cNvGrpSpPr>
          <p:nvPr/>
        </p:nvGrpSpPr>
        <p:grpSpPr bwMode="auto">
          <a:xfrm>
            <a:off x="177800" y="152400"/>
            <a:ext cx="508000" cy="469900"/>
            <a:chOff x="112" y="96"/>
            <a:chExt cx="320" cy="296"/>
          </a:xfrm>
        </p:grpSpPr>
        <p:sp>
          <p:nvSpPr>
            <p:cNvPr id="5" name="Oval 6"/>
            <p:cNvSpPr>
              <a:spLocks noChangeArrowheads="1"/>
            </p:cNvSpPr>
            <p:nvPr/>
          </p:nvSpPr>
          <p:spPr bwMode="auto">
            <a:xfrm>
              <a:off x="112" y="96"/>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6" name="Freeform 7"/>
            <p:cNvSpPr>
              <a:spLocks/>
            </p:cNvSpPr>
            <p:nvPr/>
          </p:nvSpPr>
          <p:spPr bwMode="auto">
            <a:xfrm>
              <a:off x="268" y="101"/>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7" name="Freeform 8"/>
            <p:cNvSpPr>
              <a:spLocks/>
            </p:cNvSpPr>
            <p:nvPr/>
          </p:nvSpPr>
          <p:spPr bwMode="auto">
            <a:xfrm>
              <a:off x="120" y="233"/>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8" name="Group 9"/>
          <p:cNvGrpSpPr>
            <a:grpSpLocks/>
          </p:cNvGrpSpPr>
          <p:nvPr/>
        </p:nvGrpSpPr>
        <p:grpSpPr bwMode="auto">
          <a:xfrm>
            <a:off x="2895600" y="101600"/>
            <a:ext cx="508000" cy="469900"/>
            <a:chOff x="1824" y="64"/>
            <a:chExt cx="320" cy="296"/>
          </a:xfrm>
        </p:grpSpPr>
        <p:sp>
          <p:nvSpPr>
            <p:cNvPr id="9" name="Oval 10"/>
            <p:cNvSpPr>
              <a:spLocks noChangeArrowheads="1"/>
            </p:cNvSpPr>
            <p:nvPr/>
          </p:nvSpPr>
          <p:spPr bwMode="auto">
            <a:xfrm>
              <a:off x="1824" y="64"/>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0" name="Freeform 11"/>
            <p:cNvSpPr>
              <a:spLocks/>
            </p:cNvSpPr>
            <p:nvPr/>
          </p:nvSpPr>
          <p:spPr bwMode="auto">
            <a:xfrm>
              <a:off x="1980" y="69"/>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1" name="Freeform 12"/>
            <p:cNvSpPr>
              <a:spLocks/>
            </p:cNvSpPr>
            <p:nvPr/>
          </p:nvSpPr>
          <p:spPr bwMode="auto">
            <a:xfrm>
              <a:off x="1832" y="201"/>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12" name="Group 13"/>
          <p:cNvGrpSpPr>
            <a:grpSpLocks/>
          </p:cNvGrpSpPr>
          <p:nvPr/>
        </p:nvGrpSpPr>
        <p:grpSpPr bwMode="auto">
          <a:xfrm>
            <a:off x="88900" y="6299200"/>
            <a:ext cx="508000" cy="469900"/>
            <a:chOff x="56" y="3968"/>
            <a:chExt cx="320" cy="296"/>
          </a:xfrm>
        </p:grpSpPr>
        <p:sp>
          <p:nvSpPr>
            <p:cNvPr id="13" name="Oval 14"/>
            <p:cNvSpPr>
              <a:spLocks noChangeArrowheads="1"/>
            </p:cNvSpPr>
            <p:nvPr/>
          </p:nvSpPr>
          <p:spPr bwMode="auto">
            <a:xfrm>
              <a:off x="56" y="3968"/>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4" name="Freeform 15"/>
            <p:cNvSpPr>
              <a:spLocks/>
            </p:cNvSpPr>
            <p:nvPr/>
          </p:nvSpPr>
          <p:spPr bwMode="auto">
            <a:xfrm>
              <a:off x="212" y="3973"/>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5" name="Freeform 16"/>
            <p:cNvSpPr>
              <a:spLocks/>
            </p:cNvSpPr>
            <p:nvPr/>
          </p:nvSpPr>
          <p:spPr bwMode="auto">
            <a:xfrm>
              <a:off x="64" y="4105"/>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16" name="Group 17"/>
          <p:cNvGrpSpPr>
            <a:grpSpLocks/>
          </p:cNvGrpSpPr>
          <p:nvPr/>
        </p:nvGrpSpPr>
        <p:grpSpPr bwMode="auto">
          <a:xfrm>
            <a:off x="8483600" y="139700"/>
            <a:ext cx="508000" cy="469900"/>
            <a:chOff x="5344" y="88"/>
            <a:chExt cx="320" cy="296"/>
          </a:xfrm>
        </p:grpSpPr>
        <p:sp>
          <p:nvSpPr>
            <p:cNvPr id="17" name="Oval 18"/>
            <p:cNvSpPr>
              <a:spLocks noChangeArrowheads="1"/>
            </p:cNvSpPr>
            <p:nvPr/>
          </p:nvSpPr>
          <p:spPr bwMode="auto">
            <a:xfrm>
              <a:off x="5344" y="88"/>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8" name="Freeform 19"/>
            <p:cNvSpPr>
              <a:spLocks/>
            </p:cNvSpPr>
            <p:nvPr/>
          </p:nvSpPr>
          <p:spPr bwMode="auto">
            <a:xfrm>
              <a:off x="5500" y="93"/>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9" name="Freeform 20"/>
            <p:cNvSpPr>
              <a:spLocks/>
            </p:cNvSpPr>
            <p:nvPr/>
          </p:nvSpPr>
          <p:spPr bwMode="auto">
            <a:xfrm>
              <a:off x="5352" y="225"/>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20" name="Group 21"/>
          <p:cNvGrpSpPr>
            <a:grpSpLocks/>
          </p:cNvGrpSpPr>
          <p:nvPr/>
        </p:nvGrpSpPr>
        <p:grpSpPr bwMode="auto">
          <a:xfrm>
            <a:off x="8585200" y="6324600"/>
            <a:ext cx="508000" cy="469900"/>
            <a:chOff x="5408" y="3984"/>
            <a:chExt cx="320" cy="296"/>
          </a:xfrm>
        </p:grpSpPr>
        <p:sp>
          <p:nvSpPr>
            <p:cNvPr id="21" name="Oval 22"/>
            <p:cNvSpPr>
              <a:spLocks noChangeArrowheads="1"/>
            </p:cNvSpPr>
            <p:nvPr/>
          </p:nvSpPr>
          <p:spPr bwMode="auto">
            <a:xfrm>
              <a:off x="5408" y="3984"/>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22" name="Freeform 23"/>
            <p:cNvSpPr>
              <a:spLocks/>
            </p:cNvSpPr>
            <p:nvPr/>
          </p:nvSpPr>
          <p:spPr bwMode="auto">
            <a:xfrm>
              <a:off x="5564" y="3989"/>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23" name="Freeform 24"/>
            <p:cNvSpPr>
              <a:spLocks/>
            </p:cNvSpPr>
            <p:nvPr/>
          </p:nvSpPr>
          <p:spPr bwMode="auto">
            <a:xfrm>
              <a:off x="5416" y="4121"/>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24" name="Group 25"/>
          <p:cNvGrpSpPr>
            <a:grpSpLocks/>
          </p:cNvGrpSpPr>
          <p:nvPr/>
        </p:nvGrpSpPr>
        <p:grpSpPr bwMode="auto">
          <a:xfrm>
            <a:off x="5626100" y="114300"/>
            <a:ext cx="508000" cy="469900"/>
            <a:chOff x="3544" y="72"/>
            <a:chExt cx="320" cy="296"/>
          </a:xfrm>
        </p:grpSpPr>
        <p:sp>
          <p:nvSpPr>
            <p:cNvPr id="25" name="Oval 26"/>
            <p:cNvSpPr>
              <a:spLocks noChangeArrowheads="1"/>
            </p:cNvSpPr>
            <p:nvPr/>
          </p:nvSpPr>
          <p:spPr bwMode="auto">
            <a:xfrm>
              <a:off x="3544" y="72"/>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26" name="Freeform 27"/>
            <p:cNvSpPr>
              <a:spLocks/>
            </p:cNvSpPr>
            <p:nvPr/>
          </p:nvSpPr>
          <p:spPr bwMode="auto">
            <a:xfrm>
              <a:off x="3700" y="77"/>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27" name="Freeform 28"/>
            <p:cNvSpPr>
              <a:spLocks/>
            </p:cNvSpPr>
            <p:nvPr/>
          </p:nvSpPr>
          <p:spPr bwMode="auto">
            <a:xfrm>
              <a:off x="3552" y="209"/>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28" name="Group 29"/>
          <p:cNvGrpSpPr>
            <a:grpSpLocks/>
          </p:cNvGrpSpPr>
          <p:nvPr/>
        </p:nvGrpSpPr>
        <p:grpSpPr bwMode="auto">
          <a:xfrm>
            <a:off x="88900" y="3200400"/>
            <a:ext cx="508000" cy="469900"/>
            <a:chOff x="56" y="2016"/>
            <a:chExt cx="320" cy="296"/>
          </a:xfrm>
        </p:grpSpPr>
        <p:sp>
          <p:nvSpPr>
            <p:cNvPr id="29" name="Oval 30"/>
            <p:cNvSpPr>
              <a:spLocks noChangeArrowheads="1"/>
            </p:cNvSpPr>
            <p:nvPr/>
          </p:nvSpPr>
          <p:spPr bwMode="auto">
            <a:xfrm>
              <a:off x="56" y="2016"/>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30" name="Freeform 31"/>
            <p:cNvSpPr>
              <a:spLocks/>
            </p:cNvSpPr>
            <p:nvPr/>
          </p:nvSpPr>
          <p:spPr bwMode="auto">
            <a:xfrm>
              <a:off x="212" y="2021"/>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31" name="Freeform 32"/>
            <p:cNvSpPr>
              <a:spLocks/>
            </p:cNvSpPr>
            <p:nvPr/>
          </p:nvSpPr>
          <p:spPr bwMode="auto">
            <a:xfrm>
              <a:off x="64" y="2153"/>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32" name="Group 33"/>
          <p:cNvGrpSpPr>
            <a:grpSpLocks/>
          </p:cNvGrpSpPr>
          <p:nvPr/>
        </p:nvGrpSpPr>
        <p:grpSpPr bwMode="auto">
          <a:xfrm>
            <a:off x="8559800" y="3327400"/>
            <a:ext cx="508000" cy="469900"/>
            <a:chOff x="5392" y="2096"/>
            <a:chExt cx="320" cy="296"/>
          </a:xfrm>
        </p:grpSpPr>
        <p:sp>
          <p:nvSpPr>
            <p:cNvPr id="33" name="Oval 34"/>
            <p:cNvSpPr>
              <a:spLocks noChangeArrowheads="1"/>
            </p:cNvSpPr>
            <p:nvPr/>
          </p:nvSpPr>
          <p:spPr bwMode="auto">
            <a:xfrm>
              <a:off x="5392" y="2096"/>
              <a:ext cx="320" cy="296"/>
            </a:xfrm>
            <a:prstGeom prst="ellipse">
              <a:avLst/>
            </a:prstGeom>
            <a:gradFill rotWithShape="0">
              <a:gsLst>
                <a:gs pos="0">
                  <a:srgbClr val="0000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34" name="Freeform 35"/>
            <p:cNvSpPr>
              <a:spLocks/>
            </p:cNvSpPr>
            <p:nvPr/>
          </p:nvSpPr>
          <p:spPr bwMode="auto">
            <a:xfrm>
              <a:off x="5548" y="2101"/>
              <a:ext cx="160" cy="150"/>
            </a:xfrm>
            <a:custGeom>
              <a:avLst/>
              <a:gdLst>
                <a:gd name="T0" fmla="*/ 0 w 160"/>
                <a:gd name="T1" fmla="*/ 3 h 150"/>
                <a:gd name="T2" fmla="*/ 29 w 160"/>
                <a:gd name="T3" fmla="*/ 0 h 150"/>
                <a:gd name="T4" fmla="*/ 55 w 160"/>
                <a:gd name="T5" fmla="*/ 8 h 150"/>
                <a:gd name="T6" fmla="*/ 83 w 160"/>
                <a:gd name="T7" fmla="*/ 19 h 150"/>
                <a:gd name="T8" fmla="*/ 106 w 160"/>
                <a:gd name="T9" fmla="*/ 34 h 150"/>
                <a:gd name="T10" fmla="*/ 127 w 160"/>
                <a:gd name="T11" fmla="*/ 55 h 150"/>
                <a:gd name="T12" fmla="*/ 143 w 160"/>
                <a:gd name="T13" fmla="*/ 78 h 150"/>
                <a:gd name="T14" fmla="*/ 155 w 160"/>
                <a:gd name="T15" fmla="*/ 107 h 150"/>
                <a:gd name="T16" fmla="*/ 159 w 160"/>
                <a:gd name="T17" fmla="*/ 138 h 150"/>
                <a:gd name="T18" fmla="*/ 155 w 160"/>
                <a:gd name="T19" fmla="*/ 149 h 150"/>
                <a:gd name="T20" fmla="*/ 153 w 160"/>
                <a:gd name="T21" fmla="*/ 134 h 150"/>
                <a:gd name="T22" fmla="*/ 146 w 160"/>
                <a:gd name="T23" fmla="*/ 101 h 150"/>
                <a:gd name="T24" fmla="*/ 134 w 160"/>
                <a:gd name="T25" fmla="*/ 78 h 150"/>
                <a:gd name="T26" fmla="*/ 117 w 160"/>
                <a:gd name="T27" fmla="*/ 58 h 150"/>
                <a:gd name="T28" fmla="*/ 97 w 160"/>
                <a:gd name="T29" fmla="*/ 40 h 150"/>
                <a:gd name="T30" fmla="*/ 74 w 160"/>
                <a:gd name="T31" fmla="*/ 25 h 150"/>
                <a:gd name="T32" fmla="*/ 50 w 160"/>
                <a:gd name="T33" fmla="*/ 15 h 150"/>
                <a:gd name="T34" fmla="*/ 27 w 160"/>
                <a:gd name="T35" fmla="*/ 7 h 150"/>
                <a:gd name="T36" fmla="*/ 7 w 160"/>
                <a:gd name="T37" fmla="*/ 5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0" h="150">
                  <a:moveTo>
                    <a:pt x="0" y="3"/>
                  </a:moveTo>
                  <a:lnTo>
                    <a:pt x="29" y="0"/>
                  </a:lnTo>
                  <a:lnTo>
                    <a:pt x="55" y="8"/>
                  </a:lnTo>
                  <a:lnTo>
                    <a:pt x="83" y="19"/>
                  </a:lnTo>
                  <a:lnTo>
                    <a:pt x="106" y="34"/>
                  </a:lnTo>
                  <a:lnTo>
                    <a:pt x="127" y="55"/>
                  </a:lnTo>
                  <a:lnTo>
                    <a:pt x="143" y="78"/>
                  </a:lnTo>
                  <a:lnTo>
                    <a:pt x="155" y="107"/>
                  </a:lnTo>
                  <a:lnTo>
                    <a:pt x="159" y="138"/>
                  </a:lnTo>
                  <a:lnTo>
                    <a:pt x="155" y="149"/>
                  </a:lnTo>
                  <a:lnTo>
                    <a:pt x="153" y="134"/>
                  </a:lnTo>
                  <a:lnTo>
                    <a:pt x="146" y="101"/>
                  </a:lnTo>
                  <a:lnTo>
                    <a:pt x="134" y="78"/>
                  </a:lnTo>
                  <a:lnTo>
                    <a:pt x="117" y="58"/>
                  </a:lnTo>
                  <a:lnTo>
                    <a:pt x="97" y="40"/>
                  </a:lnTo>
                  <a:lnTo>
                    <a:pt x="74" y="25"/>
                  </a:lnTo>
                  <a:lnTo>
                    <a:pt x="50" y="15"/>
                  </a:lnTo>
                  <a:lnTo>
                    <a:pt x="27" y="7"/>
                  </a:lnTo>
                  <a:lnTo>
                    <a:pt x="7" y="5"/>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35" name="Freeform 36"/>
            <p:cNvSpPr>
              <a:spLocks/>
            </p:cNvSpPr>
            <p:nvPr/>
          </p:nvSpPr>
          <p:spPr bwMode="auto">
            <a:xfrm>
              <a:off x="5400" y="2233"/>
              <a:ext cx="158" cy="151"/>
            </a:xfrm>
            <a:custGeom>
              <a:avLst/>
              <a:gdLst>
                <a:gd name="T0" fmla="*/ 157 w 158"/>
                <a:gd name="T1" fmla="*/ 146 h 151"/>
                <a:gd name="T2" fmla="*/ 128 w 158"/>
                <a:gd name="T3" fmla="*/ 150 h 151"/>
                <a:gd name="T4" fmla="*/ 101 w 158"/>
                <a:gd name="T5" fmla="*/ 141 h 151"/>
                <a:gd name="T6" fmla="*/ 74 w 158"/>
                <a:gd name="T7" fmla="*/ 130 h 151"/>
                <a:gd name="T8" fmla="*/ 52 w 158"/>
                <a:gd name="T9" fmla="*/ 115 h 151"/>
                <a:gd name="T10" fmla="*/ 30 w 158"/>
                <a:gd name="T11" fmla="*/ 94 h 151"/>
                <a:gd name="T12" fmla="*/ 15 w 158"/>
                <a:gd name="T13" fmla="*/ 70 h 151"/>
                <a:gd name="T14" fmla="*/ 3 w 158"/>
                <a:gd name="T15" fmla="*/ 41 h 151"/>
                <a:gd name="T16" fmla="*/ 0 w 158"/>
                <a:gd name="T17" fmla="*/ 10 h 151"/>
                <a:gd name="T18" fmla="*/ 3 w 158"/>
                <a:gd name="T19" fmla="*/ 0 h 151"/>
                <a:gd name="T20" fmla="*/ 5 w 158"/>
                <a:gd name="T21" fmla="*/ 15 h 151"/>
                <a:gd name="T22" fmla="*/ 12 w 158"/>
                <a:gd name="T23" fmla="*/ 47 h 151"/>
                <a:gd name="T24" fmla="*/ 24 w 158"/>
                <a:gd name="T25" fmla="*/ 70 h 151"/>
                <a:gd name="T26" fmla="*/ 41 w 158"/>
                <a:gd name="T27" fmla="*/ 91 h 151"/>
                <a:gd name="T28" fmla="*/ 61 w 158"/>
                <a:gd name="T29" fmla="*/ 109 h 151"/>
                <a:gd name="T30" fmla="*/ 83 w 158"/>
                <a:gd name="T31" fmla="*/ 123 h 151"/>
                <a:gd name="T32" fmla="*/ 107 w 158"/>
                <a:gd name="T33" fmla="*/ 134 h 151"/>
                <a:gd name="T34" fmla="*/ 129 w 158"/>
                <a:gd name="T35" fmla="*/ 142 h 151"/>
                <a:gd name="T36" fmla="*/ 149 w 158"/>
                <a:gd name="T37" fmla="*/ 14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8" h="151">
                  <a:moveTo>
                    <a:pt x="157" y="146"/>
                  </a:moveTo>
                  <a:lnTo>
                    <a:pt x="128" y="150"/>
                  </a:lnTo>
                  <a:lnTo>
                    <a:pt x="101" y="141"/>
                  </a:lnTo>
                  <a:lnTo>
                    <a:pt x="74" y="130"/>
                  </a:lnTo>
                  <a:lnTo>
                    <a:pt x="52" y="115"/>
                  </a:lnTo>
                  <a:lnTo>
                    <a:pt x="30" y="94"/>
                  </a:lnTo>
                  <a:lnTo>
                    <a:pt x="15" y="70"/>
                  </a:lnTo>
                  <a:lnTo>
                    <a:pt x="3" y="41"/>
                  </a:lnTo>
                  <a:lnTo>
                    <a:pt x="0" y="10"/>
                  </a:lnTo>
                  <a:lnTo>
                    <a:pt x="3" y="0"/>
                  </a:lnTo>
                  <a:lnTo>
                    <a:pt x="5" y="15"/>
                  </a:lnTo>
                  <a:lnTo>
                    <a:pt x="12" y="47"/>
                  </a:lnTo>
                  <a:lnTo>
                    <a:pt x="24" y="70"/>
                  </a:lnTo>
                  <a:lnTo>
                    <a:pt x="41" y="91"/>
                  </a:lnTo>
                  <a:lnTo>
                    <a:pt x="61" y="109"/>
                  </a:lnTo>
                  <a:lnTo>
                    <a:pt x="83" y="123"/>
                  </a:lnTo>
                  <a:lnTo>
                    <a:pt x="107" y="134"/>
                  </a:lnTo>
                  <a:lnTo>
                    <a:pt x="129" y="142"/>
                  </a:lnTo>
                  <a:lnTo>
                    <a:pt x="149" y="144"/>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sp>
        <p:nvSpPr>
          <p:cNvPr id="27685" name="Rectangle 37"/>
          <p:cNvSpPr>
            <a:spLocks noGrp="1" noChangeArrowheads="1"/>
          </p:cNvSpPr>
          <p:nvPr>
            <p:ph type="ctrTitle" sz="quarter"/>
          </p:nvPr>
        </p:nvSpPr>
        <p:spPr>
          <a:xfrm>
            <a:off x="685800" y="2286000"/>
            <a:ext cx="7772400" cy="1143000"/>
          </a:xfrm>
        </p:spPr>
        <p:txBody>
          <a:bodyPr lIns="91440" tIns="45720" rIns="91440" bIns="45720"/>
          <a:lstStyle>
            <a:lvl1pPr>
              <a:defRPr>
                <a:effectLst>
                  <a:outerShdw blurRad="38100" dist="38100" dir="2700000" algn="tl">
                    <a:srgbClr val="FFFFFF"/>
                  </a:outerShdw>
                </a:effectLst>
              </a:defRPr>
            </a:lvl1pPr>
          </a:lstStyle>
          <a:p>
            <a:r>
              <a:rPr lang="nl-BE" smtClean="0"/>
              <a:t>Click to edit Master title style</a:t>
            </a:r>
            <a:endParaRPr lang="fr-FR"/>
          </a:p>
        </p:txBody>
      </p:sp>
      <p:sp>
        <p:nvSpPr>
          <p:cNvPr id="27686" name="Rectangle 38"/>
          <p:cNvSpPr>
            <a:spLocks noGrp="1" noChangeArrowheads="1"/>
          </p:cNvSpPr>
          <p:nvPr>
            <p:ph type="subTitle" sz="quarter" idx="1"/>
          </p:nvPr>
        </p:nvSpPr>
        <p:spPr>
          <a:xfrm>
            <a:off x="1371600" y="3886200"/>
            <a:ext cx="6400800" cy="1752600"/>
          </a:xfrm>
        </p:spPr>
        <p:txBody>
          <a:bodyPr lIns="91440" tIns="45720" rIns="91440" bIns="45720"/>
          <a:lstStyle>
            <a:lvl1pPr marL="0" indent="0" algn="ctr">
              <a:buFont typeface="Monotype Sorts" charset="2"/>
              <a:buNone/>
              <a:defRPr>
                <a:effectLst>
                  <a:outerShdw blurRad="38100" dist="38100" dir="2700000" algn="tl">
                    <a:srgbClr val="000000"/>
                  </a:outerShdw>
                </a:effectLst>
              </a:defRPr>
            </a:lvl1pPr>
          </a:lstStyle>
          <a:p>
            <a:r>
              <a:rPr lang="nl-BE" smtClean="0"/>
              <a:t>Click to edit Master subtitle style</a:t>
            </a:r>
            <a:endParaRPr lang="fr-FR"/>
          </a:p>
        </p:txBody>
      </p:sp>
      <p:sp>
        <p:nvSpPr>
          <p:cNvPr id="36" name="Rectangle 2"/>
          <p:cNvSpPr>
            <a:spLocks noGrp="1" noChangeArrowheads="1"/>
          </p:cNvSpPr>
          <p:nvPr>
            <p:ph type="dt" sz="quarter" idx="10"/>
          </p:nvPr>
        </p:nvSpPr>
        <p:spPr>
          <a:xfrm>
            <a:off x="711200" y="6264275"/>
            <a:ext cx="2463800" cy="544513"/>
          </a:xfrm>
        </p:spPr>
        <p:txBody>
          <a:bodyPr/>
          <a:lstStyle>
            <a:lvl1pPr>
              <a:defRPr/>
            </a:lvl1pPr>
          </a:lstStyle>
          <a:p>
            <a:pPr>
              <a:defRPr/>
            </a:pPr>
            <a:fld id="{62C50D5E-9844-2048-B43B-4001518E644E}" type="datetime1">
              <a:rPr lang="en-US" smtClean="0"/>
              <a:pPr>
                <a:defRPr/>
              </a:pPr>
              <a:t>27-07-16</a:t>
            </a:fld>
            <a:endParaRPr lang="en-US"/>
          </a:p>
        </p:txBody>
      </p:sp>
      <p:sp>
        <p:nvSpPr>
          <p:cNvPr id="37" name="Rectangle 3"/>
          <p:cNvSpPr>
            <a:spLocks noGrp="1" noChangeArrowheads="1"/>
          </p:cNvSpPr>
          <p:nvPr>
            <p:ph type="ftr" sz="quarter" idx="11"/>
          </p:nvPr>
        </p:nvSpPr>
        <p:spPr>
          <a:xfrm>
            <a:off x="3314700" y="6251575"/>
            <a:ext cx="2641600" cy="544513"/>
          </a:xfrm>
        </p:spPr>
        <p:txBody>
          <a:bodyPr/>
          <a:lstStyle>
            <a:lvl1pPr>
              <a:defRPr/>
            </a:lvl1pPr>
          </a:lstStyle>
          <a:p>
            <a:pPr>
              <a:defRPr/>
            </a:pPr>
            <a:endParaRPr lang="en-US"/>
          </a:p>
        </p:txBody>
      </p:sp>
      <p:sp>
        <p:nvSpPr>
          <p:cNvPr id="38" name="Rectangle 4"/>
          <p:cNvSpPr>
            <a:spLocks noGrp="1" noChangeArrowheads="1"/>
          </p:cNvSpPr>
          <p:nvPr>
            <p:ph type="sldNum" sz="quarter" idx="12"/>
          </p:nvPr>
        </p:nvSpPr>
        <p:spPr>
          <a:xfrm>
            <a:off x="6108700" y="6251575"/>
            <a:ext cx="2374900" cy="544513"/>
          </a:xfrm>
        </p:spPr>
        <p:txBody>
          <a:bodyPr/>
          <a:lstStyle>
            <a:lvl1pPr>
              <a:defRPr/>
            </a:lvl1pPr>
          </a:lstStyle>
          <a:p>
            <a:pPr>
              <a:defRPr/>
            </a:pPr>
            <a:fld id="{26E661C2-789B-7B44-B0FD-4C07AB39819B}" type="slidenum">
              <a:rPr lang="en-US" smtClean="0"/>
              <a:pPr>
                <a:defRPr/>
              </a:pPr>
              <a:t>‹#›</a:t>
            </a:fld>
            <a:endParaRPr lang="en-US"/>
          </a:p>
        </p:txBody>
      </p:sp>
    </p:spTree>
    <p:extLst>
      <p:ext uri="{BB962C8B-B14F-4D97-AF65-F5344CB8AC3E}">
        <p14:creationId xmlns:p14="http://schemas.microsoft.com/office/powerpoint/2010/main" val="311330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2C76A95-591A-5E4F-84F1-4CF8EB53FFA6}" type="datetime1">
              <a:rPr lang="en-US" smtClean="0"/>
              <a:pPr>
                <a:defRPr/>
              </a:pPr>
              <a:t>27-07-16</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CEC084-544C-AE4B-8D14-1E9965483839}" type="slidenum">
              <a:rPr lang="en-US" smtClean="0"/>
              <a:pPr>
                <a:defRPr/>
              </a:pPr>
              <a:t>‹#›</a:t>
            </a:fld>
            <a:endParaRPr lang="en-US"/>
          </a:p>
        </p:txBody>
      </p:sp>
    </p:spTree>
    <p:extLst>
      <p:ext uri="{BB962C8B-B14F-4D97-AF65-F5344CB8AC3E}">
        <p14:creationId xmlns:p14="http://schemas.microsoft.com/office/powerpoint/2010/main" val="3691005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B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BE"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496721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sz="half" idx="1"/>
          </p:nvPr>
        </p:nvSpPr>
        <p:spPr>
          <a:xfrm>
            <a:off x="182563" y="1524000"/>
            <a:ext cx="4330700" cy="465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Content Placeholder 3"/>
          <p:cNvSpPr>
            <a:spLocks noGrp="1"/>
          </p:cNvSpPr>
          <p:nvPr>
            <p:ph sz="half" idx="2"/>
          </p:nvPr>
        </p:nvSpPr>
        <p:spPr>
          <a:xfrm>
            <a:off x="4665663" y="1524000"/>
            <a:ext cx="4330700" cy="4657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1071928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l-B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511339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469109C-3A70-AF46-A1CA-9EC346311A10}" type="datetime1">
              <a:rPr lang="en-US" smtClean="0"/>
              <a:pPr>
                <a:defRPr/>
              </a:pPr>
              <a:t>27-07-16</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88A7795-1420-714D-8AE8-126B41DDFD16}" type="slidenum">
              <a:rPr lang="en-US" smtClean="0"/>
              <a:pPr>
                <a:defRPr/>
              </a:pPr>
              <a:t>‹#›</a:t>
            </a:fld>
            <a:endParaRPr lang="en-US"/>
          </a:p>
        </p:txBody>
      </p:sp>
    </p:spTree>
    <p:extLst>
      <p:ext uri="{BB962C8B-B14F-4D97-AF65-F5344CB8AC3E}">
        <p14:creationId xmlns:p14="http://schemas.microsoft.com/office/powerpoint/2010/main" val="2868974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CF33141-4905-FA46-A07C-339453E5C837}" type="datetime1">
              <a:rPr lang="en-US" smtClean="0"/>
              <a:pPr>
                <a:defRPr/>
              </a:pPr>
              <a:t>27-07-16</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50C21A8-7E5D-674F-9F93-42C642E58A5D}" type="slidenum">
              <a:rPr lang="en-US" smtClean="0"/>
              <a:pPr>
                <a:defRPr/>
              </a:pPr>
              <a:t>‹#›</a:t>
            </a:fld>
            <a:endParaRPr lang="en-US"/>
          </a:p>
        </p:txBody>
      </p:sp>
    </p:spTree>
    <p:extLst>
      <p:ext uri="{BB962C8B-B14F-4D97-AF65-F5344CB8AC3E}">
        <p14:creationId xmlns:p14="http://schemas.microsoft.com/office/powerpoint/2010/main" val="98620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B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801728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B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BE"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442773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1447168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2913" y="228600"/>
            <a:ext cx="2203450" cy="5953125"/>
          </a:xfrm>
        </p:spPr>
        <p:txBody>
          <a:bodyPr vert="eaVert"/>
          <a:lstStyle/>
          <a:p>
            <a:r>
              <a:rPr lang="nl-BE" smtClean="0"/>
              <a:t>Click to edit Master title style</a:t>
            </a:r>
            <a:endParaRPr lang="en-US"/>
          </a:p>
        </p:txBody>
      </p:sp>
      <p:sp>
        <p:nvSpPr>
          <p:cNvPr id="3" name="Vertical Text Placeholder 2"/>
          <p:cNvSpPr>
            <a:spLocks noGrp="1"/>
          </p:cNvSpPr>
          <p:nvPr>
            <p:ph type="body" orient="vert" idx="1"/>
          </p:nvPr>
        </p:nvSpPr>
        <p:spPr>
          <a:xfrm>
            <a:off x="182563" y="228600"/>
            <a:ext cx="6457950" cy="5953125"/>
          </a:xfrm>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191394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93675" y="228600"/>
            <a:ext cx="8802688" cy="1219200"/>
          </a:xfrm>
        </p:spPr>
        <p:txBody>
          <a:bodyPr/>
          <a:lstStyle/>
          <a:p>
            <a:r>
              <a:rPr lang="nl-BE" smtClean="0"/>
              <a:t>Click to edit Master title style</a:t>
            </a:r>
            <a:endParaRPr lang="en-US"/>
          </a:p>
        </p:txBody>
      </p:sp>
      <p:sp>
        <p:nvSpPr>
          <p:cNvPr id="3" name="Content Placeholder 2"/>
          <p:cNvSpPr>
            <a:spLocks noGrp="1"/>
          </p:cNvSpPr>
          <p:nvPr>
            <p:ph sz="half" idx="1"/>
          </p:nvPr>
        </p:nvSpPr>
        <p:spPr>
          <a:xfrm>
            <a:off x="182563" y="1524000"/>
            <a:ext cx="8813800" cy="2252663"/>
          </a:xfrm>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Text Placeholder 3"/>
          <p:cNvSpPr>
            <a:spLocks noGrp="1"/>
          </p:cNvSpPr>
          <p:nvPr>
            <p:ph type="body" sz="half" idx="2"/>
          </p:nvPr>
        </p:nvSpPr>
        <p:spPr>
          <a:xfrm>
            <a:off x="182563" y="3929063"/>
            <a:ext cx="8813800" cy="2252662"/>
          </a:xfrm>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9FDDAA-7BE2-7744-9727-2CD5DED94F45}" type="slidenum">
              <a:rPr lang="en-GB" smtClean="0"/>
              <a:pPr>
                <a:defRPr/>
              </a:pPr>
              <a:t>‹#›</a:t>
            </a:fld>
            <a:endParaRPr lang="en-GB"/>
          </a:p>
        </p:txBody>
      </p:sp>
    </p:spTree>
    <p:extLst>
      <p:ext uri="{BB962C8B-B14F-4D97-AF65-F5344CB8AC3E}">
        <p14:creationId xmlns:p14="http://schemas.microsoft.com/office/powerpoint/2010/main" val="891525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3675" y="228600"/>
            <a:ext cx="8802688" cy="1219200"/>
          </a:xfrm>
        </p:spPr>
        <p:txBody>
          <a:bodyPr/>
          <a:lstStyle/>
          <a:p>
            <a:r>
              <a:rPr lang="nl-BE" smtClean="0"/>
              <a:t>Click to edit Master title style</a:t>
            </a:r>
            <a:endParaRPr lang="en-US"/>
          </a:p>
        </p:txBody>
      </p:sp>
      <p:sp>
        <p:nvSpPr>
          <p:cNvPr id="3" name="Table Placeholder 2"/>
          <p:cNvSpPr>
            <a:spLocks noGrp="1"/>
          </p:cNvSpPr>
          <p:nvPr>
            <p:ph type="tbl" idx="1"/>
          </p:nvPr>
        </p:nvSpPr>
        <p:spPr>
          <a:xfrm>
            <a:off x="182563" y="1524000"/>
            <a:ext cx="8813800" cy="4657725"/>
          </a:xfrm>
        </p:spPr>
        <p:txBody>
          <a:bodyPr/>
          <a:lstStyle/>
          <a:p>
            <a:pPr lvl="0"/>
            <a:r>
              <a:rPr lang="nl-BE" noProof="0" smtClean="0"/>
              <a:t>Click icon to add table</a:t>
            </a:r>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306887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l-B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BE" smtClean="0"/>
              <a:t>Click to edit Master subtitle style</a:t>
            </a:r>
            <a:endParaRPr lang="en-US"/>
          </a:p>
        </p:txBody>
      </p:sp>
    </p:spTree>
    <p:extLst>
      <p:ext uri="{BB962C8B-B14F-4D97-AF65-F5344CB8AC3E}">
        <p14:creationId xmlns:p14="http://schemas.microsoft.com/office/powerpoint/2010/main" val="34330037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Tree>
    <p:extLst>
      <p:ext uri="{BB962C8B-B14F-4D97-AF65-F5344CB8AC3E}">
        <p14:creationId xmlns:p14="http://schemas.microsoft.com/office/powerpoint/2010/main" val="34876497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B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BE" smtClean="0"/>
              <a:t>Click to edit Master text styles</a:t>
            </a:r>
          </a:p>
        </p:txBody>
      </p:sp>
    </p:spTree>
    <p:extLst>
      <p:ext uri="{BB962C8B-B14F-4D97-AF65-F5344CB8AC3E}">
        <p14:creationId xmlns:p14="http://schemas.microsoft.com/office/powerpoint/2010/main" val="36390809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sz="half" idx="1"/>
          </p:nvPr>
        </p:nvSpPr>
        <p:spPr>
          <a:xfrm>
            <a:off x="1117600" y="1981200"/>
            <a:ext cx="3378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Content Placeholder 3"/>
          <p:cNvSpPr>
            <a:spLocks noGrp="1"/>
          </p:cNvSpPr>
          <p:nvPr>
            <p:ph sz="half" idx="2"/>
          </p:nvPr>
        </p:nvSpPr>
        <p:spPr>
          <a:xfrm>
            <a:off x="4648200" y="1981200"/>
            <a:ext cx="3378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Tree>
    <p:extLst>
      <p:ext uri="{BB962C8B-B14F-4D97-AF65-F5344CB8AC3E}">
        <p14:creationId xmlns:p14="http://schemas.microsoft.com/office/powerpoint/2010/main" val="598348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l-B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Tree>
    <p:extLst>
      <p:ext uri="{BB962C8B-B14F-4D97-AF65-F5344CB8AC3E}">
        <p14:creationId xmlns:p14="http://schemas.microsoft.com/office/powerpoint/2010/main" val="4275725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Tree>
    <p:extLst>
      <p:ext uri="{BB962C8B-B14F-4D97-AF65-F5344CB8AC3E}">
        <p14:creationId xmlns:p14="http://schemas.microsoft.com/office/powerpoint/2010/main" val="31617297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8979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B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Tree>
    <p:extLst>
      <p:ext uri="{BB962C8B-B14F-4D97-AF65-F5344CB8AC3E}">
        <p14:creationId xmlns:p14="http://schemas.microsoft.com/office/powerpoint/2010/main" val="1675243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B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BE"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Tree>
    <p:extLst>
      <p:ext uri="{BB962C8B-B14F-4D97-AF65-F5344CB8AC3E}">
        <p14:creationId xmlns:p14="http://schemas.microsoft.com/office/powerpoint/2010/main" val="27084819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Tree>
    <p:extLst>
      <p:ext uri="{BB962C8B-B14F-4D97-AF65-F5344CB8AC3E}">
        <p14:creationId xmlns:p14="http://schemas.microsoft.com/office/powerpoint/2010/main" val="1836506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99200" y="609600"/>
            <a:ext cx="1727200" cy="5486400"/>
          </a:xfrm>
        </p:spPr>
        <p:txBody>
          <a:bodyPr vert="eaVert"/>
          <a:lstStyle/>
          <a:p>
            <a:r>
              <a:rPr lang="nl-BE" smtClean="0"/>
              <a:t>Click to edit Master title style</a:t>
            </a:r>
            <a:endParaRPr lang="en-US"/>
          </a:p>
        </p:txBody>
      </p:sp>
      <p:sp>
        <p:nvSpPr>
          <p:cNvPr id="3" name="Vertical Text Placeholder 2"/>
          <p:cNvSpPr>
            <a:spLocks noGrp="1"/>
          </p:cNvSpPr>
          <p:nvPr>
            <p:ph type="body" orient="vert" idx="1"/>
          </p:nvPr>
        </p:nvSpPr>
        <p:spPr>
          <a:xfrm>
            <a:off x="1117600" y="609600"/>
            <a:ext cx="5029200" cy="5486400"/>
          </a:xfrm>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Tree>
    <p:extLst>
      <p:ext uri="{BB962C8B-B14F-4D97-AF65-F5344CB8AC3E}">
        <p14:creationId xmlns:p14="http://schemas.microsoft.com/office/powerpoint/2010/main" val="102408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nl-BE" smtClean="0"/>
              <a:t>Click to edit Master title style</a:t>
            </a:r>
            <a:endParaRPr lang="fr-FR"/>
          </a:p>
        </p:txBody>
      </p:sp>
      <p:sp>
        <p:nvSpPr>
          <p:cNvPr id="6" name="Rectangle 3"/>
          <p:cNvSpPr>
            <a:spLocks noGrp="1" noChangeArrowheads="1"/>
          </p:cNvSpPr>
          <p:nvPr>
            <p:ph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3pPr>
              <a:defRPr/>
            </a:lvl3pPr>
          </a:lstStyle>
          <a:p>
            <a:pPr lvl="0"/>
            <a:r>
              <a:rPr lang="nl-BE" noProof="0"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B1F4A47-39FA-EC42-A263-88E46272C93B}" type="datetime1">
              <a:rPr lang="en-US" smtClean="0"/>
              <a:pPr>
                <a:defRPr/>
              </a:pPr>
              <a:t>27-07-16</a:t>
            </a:fld>
            <a:endParaRPr lang="en-US"/>
          </a:p>
        </p:txBody>
      </p:sp>
      <p:sp>
        <p:nvSpPr>
          <p:cNvPr id="7" name="Rectangle 6"/>
          <p:cNvSpPr>
            <a:spLocks noGrp="1" noChangeArrowheads="1"/>
          </p:cNvSpPr>
          <p:nvPr>
            <p:ph type="sldNum" sz="quarter" idx="11"/>
          </p:nvPr>
        </p:nvSpPr>
        <p:spPr>
          <a:ln/>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619367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Disposition personnalisé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Click to edit Master title style</a:t>
            </a:r>
            <a:endParaRPr lang="fr-FR"/>
          </a:p>
        </p:txBody>
      </p:sp>
      <p:sp>
        <p:nvSpPr>
          <p:cNvPr id="8" name="Espace réservé du texte 7"/>
          <p:cNvSpPr>
            <a:spLocks noGrp="1"/>
          </p:cNvSpPr>
          <p:nvPr>
            <p:ph type="body" sz="quarter" idx="12"/>
          </p:nvPr>
        </p:nvSpPr>
        <p:spPr>
          <a:xfrm>
            <a:off x="683569" y="1773238"/>
            <a:ext cx="7776220" cy="4103687"/>
          </a:xfrm>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fr-FR"/>
          </a:p>
        </p:txBody>
      </p:sp>
      <p:sp>
        <p:nvSpPr>
          <p:cNvPr id="4" name="Espace réservé de la date 2"/>
          <p:cNvSpPr>
            <a:spLocks noGrp="1"/>
          </p:cNvSpPr>
          <p:nvPr>
            <p:ph type="dt" sz="half" idx="13"/>
          </p:nvPr>
        </p:nvSpPr>
        <p:spPr/>
        <p:txBody>
          <a:bodyPr/>
          <a:lstStyle>
            <a:lvl1pPr>
              <a:defRPr/>
            </a:lvl1pPr>
          </a:lstStyle>
          <a:p>
            <a:pPr>
              <a:defRPr/>
            </a:pPr>
            <a:fld id="{2B1F4A47-39FA-EC42-A263-88E46272C93B}" type="datetime1">
              <a:rPr lang="en-US" smtClean="0"/>
              <a:pPr>
                <a:defRPr/>
              </a:pPr>
              <a:t>27-07-16</a:t>
            </a:fld>
            <a:endParaRPr lang="en-US"/>
          </a:p>
        </p:txBody>
      </p:sp>
      <p:sp>
        <p:nvSpPr>
          <p:cNvPr id="5" name="Espace réservé du numéro de diapositive 3"/>
          <p:cNvSpPr>
            <a:spLocks noGrp="1"/>
          </p:cNvSpPr>
          <p:nvPr>
            <p:ph type="sldNum" sz="quarter" idx="14"/>
          </p:nvPr>
        </p:nvSpPr>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24791998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isposition personnalisé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Click to edit Master title style</a:t>
            </a:r>
            <a:endParaRPr lang="fr-FR"/>
          </a:p>
        </p:txBody>
      </p:sp>
      <p:sp>
        <p:nvSpPr>
          <p:cNvPr id="6" name="Espace réservé pour une image  5"/>
          <p:cNvSpPr>
            <a:spLocks noGrp="1"/>
          </p:cNvSpPr>
          <p:nvPr>
            <p:ph type="pic" sz="quarter" idx="12"/>
          </p:nvPr>
        </p:nvSpPr>
        <p:spPr>
          <a:xfrm>
            <a:off x="2267744" y="2204864"/>
            <a:ext cx="4895850" cy="3384376"/>
          </a:xfrm>
        </p:spPr>
        <p:txBody>
          <a:bodyPr/>
          <a:lstStyle/>
          <a:p>
            <a:pPr lvl="0"/>
            <a:r>
              <a:rPr lang="nl-BE" noProof="0" smtClean="0"/>
              <a:t>Drag picture to placeholder or click icon to add</a:t>
            </a:r>
            <a:endParaRPr lang="fr-FR" noProof="0"/>
          </a:p>
        </p:txBody>
      </p:sp>
      <p:sp>
        <p:nvSpPr>
          <p:cNvPr id="4" name="Espace réservé de la date 2"/>
          <p:cNvSpPr>
            <a:spLocks noGrp="1"/>
          </p:cNvSpPr>
          <p:nvPr>
            <p:ph type="dt" sz="half" idx="13"/>
          </p:nvPr>
        </p:nvSpPr>
        <p:spPr/>
        <p:txBody>
          <a:bodyPr/>
          <a:lstStyle>
            <a:lvl1pPr>
              <a:defRPr/>
            </a:lvl1pPr>
          </a:lstStyle>
          <a:p>
            <a:pPr>
              <a:defRPr/>
            </a:pPr>
            <a:fld id="{2B1F4A47-39FA-EC42-A263-88E46272C93B}" type="datetime1">
              <a:rPr lang="en-US" smtClean="0"/>
              <a:pPr>
                <a:defRPr/>
              </a:pPr>
              <a:t>27-07-16</a:t>
            </a:fld>
            <a:endParaRPr lang="en-US"/>
          </a:p>
        </p:txBody>
      </p:sp>
      <p:sp>
        <p:nvSpPr>
          <p:cNvPr id="5" name="Espace réservé du numéro de diapositive 3"/>
          <p:cNvSpPr>
            <a:spLocks noGrp="1"/>
          </p:cNvSpPr>
          <p:nvPr>
            <p:ph type="sldNum" sz="quarter" idx="14"/>
          </p:nvPr>
        </p:nvSpPr>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2822549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Disposition personnalisé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mtClean="0"/>
              <a:t>Click to edit Master title style</a:t>
            </a:r>
            <a:endParaRPr lang="fr-FR"/>
          </a:p>
        </p:txBody>
      </p:sp>
      <p:sp>
        <p:nvSpPr>
          <p:cNvPr id="6" name="Espace réservé du tableau 5"/>
          <p:cNvSpPr>
            <a:spLocks noGrp="1"/>
          </p:cNvSpPr>
          <p:nvPr>
            <p:ph type="tbl" sz="quarter" idx="12"/>
          </p:nvPr>
        </p:nvSpPr>
        <p:spPr>
          <a:xfrm>
            <a:off x="684213" y="1916113"/>
            <a:ext cx="7775575" cy="3673475"/>
          </a:xfrm>
        </p:spPr>
        <p:txBody>
          <a:bodyPr/>
          <a:lstStyle/>
          <a:p>
            <a:pPr lvl="0"/>
            <a:r>
              <a:rPr lang="nl-BE" noProof="0" smtClean="0"/>
              <a:t>Click icon to add table</a:t>
            </a:r>
            <a:endParaRPr lang="fr-FR" noProof="0"/>
          </a:p>
        </p:txBody>
      </p:sp>
      <p:sp>
        <p:nvSpPr>
          <p:cNvPr id="4" name="Espace réservé de la date 2"/>
          <p:cNvSpPr>
            <a:spLocks noGrp="1"/>
          </p:cNvSpPr>
          <p:nvPr>
            <p:ph type="dt" sz="half" idx="13"/>
          </p:nvPr>
        </p:nvSpPr>
        <p:spPr/>
        <p:txBody>
          <a:bodyPr/>
          <a:lstStyle>
            <a:lvl1pPr>
              <a:defRPr/>
            </a:lvl1pPr>
          </a:lstStyle>
          <a:p>
            <a:pPr>
              <a:defRPr/>
            </a:pPr>
            <a:fld id="{2B1F4A47-39FA-EC42-A263-88E46272C93B}" type="datetime1">
              <a:rPr lang="en-US" smtClean="0"/>
              <a:pPr>
                <a:defRPr/>
              </a:pPr>
              <a:t>27-07-16</a:t>
            </a:fld>
            <a:endParaRPr lang="en-US"/>
          </a:p>
        </p:txBody>
      </p:sp>
      <p:sp>
        <p:nvSpPr>
          <p:cNvPr id="5" name="Espace réservé du numéro de diapositive 3"/>
          <p:cNvSpPr>
            <a:spLocks noGrp="1"/>
          </p:cNvSpPr>
          <p:nvPr>
            <p:ph type="sldNum" sz="quarter" idx="14"/>
          </p:nvPr>
        </p:nvSpPr>
        <p:spPr/>
        <p:txBody>
          <a:bodyPr/>
          <a:lstStyle>
            <a:lvl1pPr>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1307953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nl-BE"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BE" smtClean="0"/>
              <a:t>Click to edit Master subtitle style</a:t>
            </a:r>
            <a:endParaRPr lang="en-US"/>
          </a:p>
        </p:txBody>
      </p:sp>
      <p:sp>
        <p:nvSpPr>
          <p:cNvPr id="4" name="Date Placeholder 29"/>
          <p:cNvSpPr>
            <a:spLocks noGrp="1"/>
          </p:cNvSpPr>
          <p:nvPr>
            <p:ph type="dt" sz="half" idx="10"/>
          </p:nvPr>
        </p:nvSpPr>
        <p:spPr/>
        <p:txBody>
          <a:bodyPr/>
          <a:lstStyle>
            <a:lvl1pPr>
              <a:defRPr>
                <a:solidFill>
                  <a:srgbClr val="ADEEEE"/>
                </a:solidFill>
              </a:defRPr>
            </a:lvl1pPr>
          </a:lstStyle>
          <a:p>
            <a:pPr>
              <a:defRPr/>
            </a:pPr>
            <a:fld id="{62C50D5E-9844-2048-B43B-4001518E644E}" type="datetime1">
              <a:rPr lang="en-US"/>
              <a:pPr>
                <a:defRPr/>
              </a:pPr>
              <a:t>27-07-16</a:t>
            </a:fld>
            <a:endParaRPr lang="en-US"/>
          </a:p>
        </p:txBody>
      </p:sp>
      <p:sp>
        <p:nvSpPr>
          <p:cNvPr id="5" name="Footer Placeholder 18"/>
          <p:cNvSpPr>
            <a:spLocks noGrp="1"/>
          </p:cNvSpPr>
          <p:nvPr>
            <p:ph type="ftr" sz="quarter" idx="11"/>
          </p:nvPr>
        </p:nvSpPr>
        <p:spPr>
          <a:xfrm>
            <a:off x="2667000" y="6356350"/>
            <a:ext cx="3352800" cy="365125"/>
          </a:xfrm>
          <a:prstGeom prst="rect">
            <a:avLst/>
          </a:prstGeom>
        </p:spPr>
        <p:txBody>
          <a:bodyPr/>
          <a:lstStyle>
            <a:lvl1pPr>
              <a:defRPr>
                <a:solidFill>
                  <a:srgbClr val="ADEEEE"/>
                </a:solidFill>
              </a:defRPr>
            </a:lvl1pPr>
          </a:lstStyle>
          <a:p>
            <a:pPr>
              <a:defRPr/>
            </a:pPr>
            <a:endParaRPr lang="en-US"/>
          </a:p>
        </p:txBody>
      </p:sp>
      <p:sp>
        <p:nvSpPr>
          <p:cNvPr id="6" name="Slide Number Placeholder 26"/>
          <p:cNvSpPr>
            <a:spLocks noGrp="1"/>
          </p:cNvSpPr>
          <p:nvPr>
            <p:ph type="sldNum" sz="quarter" idx="12"/>
          </p:nvPr>
        </p:nvSpPr>
        <p:spPr/>
        <p:txBody>
          <a:bodyPr/>
          <a:lstStyle>
            <a:lvl1pPr>
              <a:defRPr>
                <a:solidFill>
                  <a:srgbClr val="ADEEEE"/>
                </a:solidFill>
              </a:defRPr>
            </a:lvl1pPr>
          </a:lstStyle>
          <a:p>
            <a:pPr>
              <a:defRPr/>
            </a:pPr>
            <a:fld id="{26E661C2-789B-7B44-B0FD-4C07AB39819B}" type="slidenum">
              <a:rPr lang="en-US"/>
              <a:pPr>
                <a:defRPr/>
              </a:pPr>
              <a:t>‹#›</a:t>
            </a:fld>
            <a:endParaRPr lang="en-US"/>
          </a:p>
        </p:txBody>
      </p:sp>
    </p:spTree>
    <p:extLst>
      <p:ext uri="{BB962C8B-B14F-4D97-AF65-F5344CB8AC3E}">
        <p14:creationId xmlns:p14="http://schemas.microsoft.com/office/powerpoint/2010/main" val="1972475543"/>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5CF33141-4905-FA46-A07C-339453E5C837}" type="datetime1">
              <a:rPr lang="en-US"/>
              <a:pPr>
                <a:defRPr/>
              </a:pPr>
              <a:t>27-07-16</a:t>
            </a:fld>
            <a:endParaRPr lang="en-US"/>
          </a:p>
        </p:txBody>
      </p:sp>
      <p:sp>
        <p:nvSpPr>
          <p:cNvPr id="3"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950C21A8-7E5D-674F-9F93-42C642E58A5D}" type="slidenum">
              <a:rPr lang="en-US"/>
              <a:pPr>
                <a:defRPr/>
              </a:pPr>
              <a:t>‹#›</a:t>
            </a:fld>
            <a:endParaRPr lang="en-US"/>
          </a:p>
        </p:txBody>
      </p:sp>
    </p:spTree>
    <p:extLst>
      <p:ext uri="{BB962C8B-B14F-4D97-AF65-F5344CB8AC3E}">
        <p14:creationId xmlns:p14="http://schemas.microsoft.com/office/powerpoint/2010/main" val="25442312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p:txBody>
          <a:bodyPr/>
          <a:lstStyle>
            <a:lvl1pPr>
              <a:defRPr/>
            </a:lvl1pPr>
          </a:lstStyle>
          <a:p>
            <a:pPr>
              <a:defRPr/>
            </a:pPr>
            <a:endParaRPr lang="en-US"/>
          </a:p>
        </p:txBody>
      </p:sp>
      <p:sp>
        <p:nvSpPr>
          <p:cNvPr id="6" name="Rectangle 4"/>
          <p:cNvSpPr>
            <a:spLocks noGrp="1" noChangeArrowheads="1"/>
          </p:cNvSpPr>
          <p:nvPr>
            <p:ph type="ftr" idx="11"/>
          </p:nvPr>
        </p:nvSpPr>
        <p:spPr>
          <a:xfrm>
            <a:off x="2667000" y="6356350"/>
            <a:ext cx="3352800" cy="365125"/>
          </a:xfrm>
          <a:prstGeom prst="rect">
            <a:avLst/>
          </a:prstGeom>
        </p:spPr>
        <p:txBody>
          <a:bodyPr/>
          <a:lstStyle>
            <a:lvl1pPr>
              <a:defRPr/>
            </a:lvl1pPr>
          </a:lstStyle>
          <a:p>
            <a:pPr>
              <a:defRPr/>
            </a:pPr>
            <a:endParaRPr lang="en-US"/>
          </a:p>
        </p:txBody>
      </p:sp>
      <p:sp>
        <p:nvSpPr>
          <p:cNvPr id="7" name="Rectangle 5"/>
          <p:cNvSpPr>
            <a:spLocks noGrp="1" noChangeArrowheads="1"/>
          </p:cNvSpPr>
          <p:nvPr>
            <p:ph type="sldNum" idx="12"/>
          </p:nvPr>
        </p:nvSpPr>
        <p:spPr/>
        <p:txBody>
          <a:bodyPr/>
          <a:lstStyle>
            <a:lvl1pPr>
              <a:defRPr/>
            </a:lvl1pPr>
          </a:lstStyle>
          <a:p>
            <a:pPr>
              <a:defRPr/>
            </a:pPr>
            <a:fld id="{B29FDDAA-7BE2-7744-9727-2CD5DED94F45}" type="slidenum">
              <a:rPr lang="en-GB"/>
              <a:pPr>
                <a:defRPr/>
              </a:pPr>
              <a:t>‹#›</a:t>
            </a:fld>
            <a:endParaRPr lang="en-GB"/>
          </a:p>
        </p:txBody>
      </p:sp>
    </p:spTree>
    <p:extLst>
      <p:ext uri="{BB962C8B-B14F-4D97-AF65-F5344CB8AC3E}">
        <p14:creationId xmlns:p14="http://schemas.microsoft.com/office/powerpoint/2010/main" val="2758181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2C76A95-591A-5E4F-84F1-4CF8EB53FFA6}" type="datetime1">
              <a:rPr lang="en-US"/>
              <a:pPr>
                <a:defRPr/>
              </a:pPr>
              <a:t>27-07-16</a:t>
            </a:fld>
            <a:endParaRPr lang="en-US"/>
          </a:p>
        </p:txBody>
      </p:sp>
      <p:sp>
        <p:nvSpPr>
          <p:cNvPr id="5"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6CEC084-544C-AE4B-8D14-1E9965483839}" type="slidenum">
              <a:rPr lang="en-US"/>
              <a:pPr>
                <a:defRPr/>
              </a:pPr>
              <a:t>‹#›</a:t>
            </a:fld>
            <a:endParaRPr lang="en-US"/>
          </a:p>
        </p:txBody>
      </p:sp>
    </p:spTree>
    <p:extLst>
      <p:ext uri="{BB962C8B-B14F-4D97-AF65-F5344CB8AC3E}">
        <p14:creationId xmlns:p14="http://schemas.microsoft.com/office/powerpoint/2010/main" val="7196654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l-B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smtClean="0"/>
              <a:t>Click to edit Master subtitle style</a:t>
            </a:r>
            <a:endParaRPr lang="en-US"/>
          </a:p>
        </p:txBody>
      </p:sp>
      <p:sp>
        <p:nvSpPr>
          <p:cNvPr id="4" name="Date Placeholder 3"/>
          <p:cNvSpPr>
            <a:spLocks noGrp="1"/>
          </p:cNvSpPr>
          <p:nvPr>
            <p:ph type="dt" sz="half" idx="10"/>
          </p:nvPr>
        </p:nvSpPr>
        <p:spPr/>
        <p:txBody>
          <a:bodyPr/>
          <a:lstStyle/>
          <a:p>
            <a:pPr>
              <a:defRPr/>
            </a:pPr>
            <a:fld id="{62C50D5E-9844-2048-B43B-4001518E644E}" type="datetime1">
              <a:rPr lang="en-US" smtClean="0"/>
              <a:pPr>
                <a:defRPr/>
              </a:pPr>
              <a:t>27-07-16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6E661C2-789B-7B44-B0FD-4C07AB39819B}" type="slidenum">
              <a:rPr lang="en-US" smtClean="0"/>
              <a:pPr>
                <a:defRPr/>
              </a:pPr>
              <a:t>‹#›</a:t>
            </a:fld>
            <a:endParaRPr lang="en-US"/>
          </a:p>
        </p:txBody>
      </p:sp>
    </p:spTree>
    <p:extLst>
      <p:ext uri="{BB962C8B-B14F-4D97-AF65-F5344CB8AC3E}">
        <p14:creationId xmlns:p14="http://schemas.microsoft.com/office/powerpoint/2010/main" val="4001029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3"/>
          <p:cNvSpPr>
            <a:spLocks noGrp="1"/>
          </p:cNvSpPr>
          <p:nvPr>
            <p:ph type="dt" sz="half" idx="10"/>
          </p:nvPr>
        </p:nvSpPr>
        <p:spPr/>
        <p:txBody>
          <a:bodyPr/>
          <a:lstStyle/>
          <a:p>
            <a:pPr>
              <a:defRPr/>
            </a:pPr>
            <a:fld id="{E2C76A95-591A-5E4F-84F1-4CF8EB53FFA6}" type="datetime1">
              <a:rPr lang="en-US" smtClean="0"/>
              <a:pPr>
                <a:defRPr/>
              </a:pPr>
              <a:t>27-07-16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6CEC084-544C-AE4B-8D14-1E9965483839}" type="slidenum">
              <a:rPr lang="en-US" smtClean="0"/>
              <a:pPr>
                <a:defRPr/>
              </a:pPr>
              <a:t>‹#›</a:t>
            </a:fld>
            <a:endParaRPr lang="en-US"/>
          </a:p>
        </p:txBody>
      </p:sp>
    </p:spTree>
    <p:extLst>
      <p:ext uri="{BB962C8B-B14F-4D97-AF65-F5344CB8AC3E}">
        <p14:creationId xmlns:p14="http://schemas.microsoft.com/office/powerpoint/2010/main" val="2088597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B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smtClean="0"/>
              <a:t>Click to edit Master text styles</a:t>
            </a:r>
          </a:p>
        </p:txBody>
      </p:sp>
      <p:sp>
        <p:nvSpPr>
          <p:cNvPr id="4" name="Date Placeholder 3"/>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24395656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5" name="Date Placeholder 4"/>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2088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B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7" name="Date Placeholder 6"/>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4549209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Date Placeholder 2"/>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5742665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CF33141-4905-FA46-A07C-339453E5C837}" type="datetime1">
              <a:rPr lang="en-US" smtClean="0"/>
              <a:pPr>
                <a:defRPr/>
              </a:pPr>
              <a:t>27-07-16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950C21A8-7E5D-674F-9F93-42C642E58A5D}" type="slidenum">
              <a:rPr lang="en-US" smtClean="0"/>
              <a:pPr>
                <a:defRPr/>
              </a:pPr>
              <a:t>‹#›</a:t>
            </a:fld>
            <a:endParaRPr lang="en-US"/>
          </a:p>
        </p:txBody>
      </p:sp>
    </p:spTree>
    <p:extLst>
      <p:ext uri="{BB962C8B-B14F-4D97-AF65-F5344CB8AC3E}">
        <p14:creationId xmlns:p14="http://schemas.microsoft.com/office/powerpoint/2010/main" val="26487605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B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
        <p:nvSpPr>
          <p:cNvPr id="5" name="Date Placeholder 4"/>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4261573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B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
        <p:nvSpPr>
          <p:cNvPr id="5" name="Date Placeholder 4"/>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18488876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3"/>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629757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l-B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3"/>
          <p:cNvSpPr>
            <a:spLocks noGrp="1"/>
          </p:cNvSpPr>
          <p:nvPr>
            <p:ph type="dt" sz="half" idx="10"/>
          </p:nvPr>
        </p:nvSpPr>
        <p:spPr/>
        <p:txBody>
          <a:bodyPr/>
          <a:lstStyle/>
          <a:p>
            <a:pPr>
              <a:defRPr/>
            </a:pPr>
            <a:fld id="{2B1F4A47-39FA-EC42-A263-88E46272C93B}" type="datetime1">
              <a:rPr lang="en-US" smtClean="0"/>
              <a:pPr>
                <a:defRPr/>
              </a:pPr>
              <a:t>27-07-16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33680914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p:txBody>
          <a:bodyPr/>
          <a:lstStyle>
            <a:lvl1pPr>
              <a:defRPr/>
            </a:lvl1pPr>
          </a:lstStyle>
          <a:p>
            <a:pPr>
              <a:defRPr/>
            </a:pPr>
            <a:endParaRPr lang="en-US"/>
          </a:p>
        </p:txBody>
      </p:sp>
      <p:sp>
        <p:nvSpPr>
          <p:cNvPr id="6" name="Rectangle 4"/>
          <p:cNvSpPr>
            <a:spLocks noGrp="1" noChangeArrowheads="1"/>
          </p:cNvSpPr>
          <p:nvPr>
            <p:ph type="ftr" idx="11"/>
          </p:nvPr>
        </p:nvSpPr>
        <p:spPr>
          <a:xfrm>
            <a:off x="2667000" y="6356350"/>
            <a:ext cx="3352800" cy="365125"/>
          </a:xfrm>
          <a:prstGeom prst="rect">
            <a:avLst/>
          </a:prstGeom>
        </p:spPr>
        <p:txBody>
          <a:bodyPr/>
          <a:lstStyle>
            <a:lvl1pPr>
              <a:defRPr/>
            </a:lvl1pPr>
          </a:lstStyle>
          <a:p>
            <a:pPr>
              <a:defRPr/>
            </a:pPr>
            <a:endParaRPr lang="en-US"/>
          </a:p>
        </p:txBody>
      </p:sp>
      <p:sp>
        <p:nvSpPr>
          <p:cNvPr id="7" name="Rectangle 5"/>
          <p:cNvSpPr>
            <a:spLocks noGrp="1" noChangeArrowheads="1"/>
          </p:cNvSpPr>
          <p:nvPr>
            <p:ph type="sldNum" idx="12"/>
          </p:nvPr>
        </p:nvSpPr>
        <p:spPr/>
        <p:txBody>
          <a:bodyPr/>
          <a:lstStyle>
            <a:lvl1pPr>
              <a:defRPr/>
            </a:lvl1pPr>
          </a:lstStyle>
          <a:p>
            <a:pPr>
              <a:defRPr/>
            </a:pPr>
            <a:fld id="{B29FDDAA-7BE2-7744-9727-2CD5DED94F45}" type="slidenum">
              <a:rPr lang="en-GB"/>
              <a:pPr>
                <a:defRPr/>
              </a:pPr>
              <a:t>‹#›</a:t>
            </a:fld>
            <a:endParaRPr lang="en-GB"/>
          </a:p>
        </p:txBody>
      </p:sp>
    </p:spTree>
    <p:extLst>
      <p:ext uri="{BB962C8B-B14F-4D97-AF65-F5344CB8AC3E}">
        <p14:creationId xmlns:p14="http://schemas.microsoft.com/office/powerpoint/2010/main" val="27581818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theme" Target="../theme/theme2.xml"/><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2.xml"/><Relationship Id="rId12" Type="http://schemas.openxmlformats.org/officeDocument/2006/relationships/slideLayout" Target="../slideLayouts/slideLayout53.xml"/><Relationship Id="rId13" Type="http://schemas.openxmlformats.org/officeDocument/2006/relationships/theme" Target="../theme/theme5.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5" Type="http://schemas.openxmlformats.org/officeDocument/2006/relationships/slideLayout" Target="../slideLayouts/slideLayout46.xml"/><Relationship Id="rId6" Type="http://schemas.openxmlformats.org/officeDocument/2006/relationships/slideLayout" Target="../slideLayouts/slideLayout47.xml"/><Relationship Id="rId7" Type="http://schemas.openxmlformats.org/officeDocument/2006/relationships/slideLayout" Target="../slideLayouts/slideLayout48.xml"/><Relationship Id="rId8" Type="http://schemas.openxmlformats.org/officeDocument/2006/relationships/slideLayout" Target="../slideLayouts/slideLayout49.xml"/><Relationship Id="rId9" Type="http://schemas.openxmlformats.org/officeDocument/2006/relationships/slideLayout" Target="../slideLayouts/slideLayout50.xml"/><Relationship Id="rId10"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pour modifier le style du titre du masque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100">
                <a:latin typeface="Arial" pitchFamily="34" charset="0"/>
                <a:ea typeface="+mn-ea"/>
                <a:cs typeface="Arial" pitchFamily="34" charset="0"/>
              </a:defRPr>
            </a:lvl1pPr>
          </a:lstStyle>
          <a:p>
            <a:pPr>
              <a:defRPr/>
            </a:pPr>
            <a:fld id="{2B1F4A47-39FA-EC42-A263-88E46272C93B}" type="datetime1">
              <a:rPr lang="en-US" smtClean="0"/>
              <a:pPr>
                <a:defRPr/>
              </a:pPr>
              <a:t>27-07-16</a:t>
            </a:fld>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latin typeface="Arial" pitchFamily="34" charset="0"/>
                <a:ea typeface="+mn-ea"/>
                <a:cs typeface="Arial" pitchFamily="34" charset="0"/>
              </a:defRPr>
            </a:lvl1pPr>
          </a:lstStyle>
          <a:p>
            <a:pPr>
              <a:defRPr/>
            </a:pPr>
            <a:fld id="{76512AA5-C901-FC4B-92CC-76F241B5B30A}"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8" r:id="rId7"/>
    <p:sldLayoutId id="2147483940" r:id="rId8"/>
    <p:sldLayoutId id="2147483944" r:id="rId9"/>
  </p:sldLayoutIdLst>
  <p:timing>
    <p:tnLst>
      <p:par>
        <p:cTn xmlns:p14="http://schemas.microsoft.com/office/powerpoint/2010/main" id="1" dur="indefinite" restart="never" nodeType="tmRoot"/>
      </p:par>
    </p:tnLst>
  </p:timing>
  <p:txStyles>
    <p:titleStyle>
      <a:lvl1pPr algn="ctr" rtl="0" eaLnBrk="1" fontAlgn="base" hangingPunct="1">
        <a:spcBef>
          <a:spcPct val="0"/>
        </a:spcBef>
        <a:spcAft>
          <a:spcPct val="0"/>
        </a:spcAft>
        <a:defRPr sz="3600">
          <a:solidFill>
            <a:srgbClr val="000090"/>
          </a:solidFill>
          <a:latin typeface="Arial" pitchFamily="34" charset="0"/>
          <a:ea typeface="ＭＳ Ｐゴシック" charset="0"/>
          <a:cs typeface="Arial" pitchFamily="34" charset="0"/>
        </a:defRPr>
      </a:lvl1pPr>
      <a:lvl2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2pPr>
      <a:lvl3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3pPr>
      <a:lvl4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4pPr>
      <a:lvl5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5pPr>
      <a:lvl6pPr marL="457200" algn="ctr" rtl="0" eaLnBrk="1" fontAlgn="base" hangingPunct="1">
        <a:spcBef>
          <a:spcPct val="0"/>
        </a:spcBef>
        <a:spcAft>
          <a:spcPct val="0"/>
        </a:spcAft>
        <a:defRPr sz="4400">
          <a:solidFill>
            <a:schemeClr val="tx2"/>
          </a:solidFill>
          <a:latin typeface="Times New Roman" charset="0"/>
          <a:cs typeface="Times New Roman" charset="0"/>
        </a:defRPr>
      </a:lvl6pPr>
      <a:lvl7pPr marL="914400" algn="ctr" rtl="0" eaLnBrk="1" fontAlgn="base" hangingPunct="1">
        <a:spcBef>
          <a:spcPct val="0"/>
        </a:spcBef>
        <a:spcAft>
          <a:spcPct val="0"/>
        </a:spcAft>
        <a:defRPr sz="4400">
          <a:solidFill>
            <a:schemeClr val="tx2"/>
          </a:solidFill>
          <a:latin typeface="Times New Roman" charset="0"/>
          <a:cs typeface="Times New Roman" charset="0"/>
        </a:defRPr>
      </a:lvl7pPr>
      <a:lvl8pPr marL="1371600" algn="ctr" rtl="0" eaLnBrk="1" fontAlgn="base" hangingPunct="1">
        <a:spcBef>
          <a:spcPct val="0"/>
        </a:spcBef>
        <a:spcAft>
          <a:spcPct val="0"/>
        </a:spcAft>
        <a:defRPr sz="4400">
          <a:solidFill>
            <a:schemeClr val="tx2"/>
          </a:solidFill>
          <a:latin typeface="Times New Roman" charset="0"/>
          <a:cs typeface="Times New Roman" charset="0"/>
        </a:defRPr>
      </a:lvl8pPr>
      <a:lvl9pPr marL="1828800" algn="ctr" rtl="0" eaLnBrk="1" fontAlgn="base" hangingPunct="1">
        <a:spcBef>
          <a:spcPct val="0"/>
        </a:spcBef>
        <a:spcAft>
          <a:spcPct val="0"/>
        </a:spcAft>
        <a:defRPr sz="4400">
          <a:solidFill>
            <a:schemeClr val="tx2"/>
          </a:solidFill>
          <a:latin typeface="Times New Roman" charset="0"/>
          <a:cs typeface="Times New Roman" charset="0"/>
        </a:defRPr>
      </a:lvl9pPr>
    </p:titleStyle>
    <p:bodyStyle>
      <a:lvl1pPr marL="342900" indent="-342900" algn="l" rtl="0" eaLnBrk="1" fontAlgn="base" hangingPunct="1">
        <a:spcBef>
          <a:spcPct val="20000"/>
        </a:spcBef>
        <a:spcAft>
          <a:spcPct val="0"/>
        </a:spcAft>
        <a:buChar char="•"/>
        <a:defRPr sz="3200">
          <a:solidFill>
            <a:schemeClr val="bg2"/>
          </a:solidFill>
          <a:latin typeface="Arial" pitchFamily="34" charset="0"/>
          <a:ea typeface="ＭＳ Ｐゴシック" charset="0"/>
          <a:cs typeface="Arial" pitchFamily="34" charset="0"/>
        </a:defRPr>
      </a:lvl1pPr>
      <a:lvl2pPr marL="742950" indent="-285750" algn="l" rtl="0" eaLnBrk="1" fontAlgn="base" hangingPunct="1">
        <a:spcBef>
          <a:spcPct val="20000"/>
        </a:spcBef>
        <a:spcAft>
          <a:spcPct val="0"/>
        </a:spcAft>
        <a:buFont typeface="Courier New" charset="0"/>
        <a:buChar char="o"/>
        <a:defRPr sz="2400">
          <a:solidFill>
            <a:schemeClr val="tx1"/>
          </a:solidFill>
          <a:latin typeface="Arial" pitchFamily="34" charset="0"/>
          <a:ea typeface="Arial" charset="0"/>
          <a:cs typeface="Arial" pitchFamily="34" charset="0"/>
        </a:defRPr>
      </a:lvl2pPr>
      <a:lvl3pPr marL="1143000" indent="-228600" algn="l" rtl="0" eaLnBrk="1" fontAlgn="base" hangingPunct="1">
        <a:spcBef>
          <a:spcPct val="20000"/>
        </a:spcBef>
        <a:spcAft>
          <a:spcPct val="0"/>
        </a:spcAft>
        <a:buFont typeface="Wingdings" charset="0"/>
        <a:buChar char="§"/>
        <a:defRPr sz="2400">
          <a:solidFill>
            <a:schemeClr val="tx1"/>
          </a:solidFill>
          <a:latin typeface="Arial" pitchFamily="34" charset="0"/>
          <a:ea typeface="Arial" charset="0"/>
          <a:cs typeface="Arial" pitchFamily="34" charset="0"/>
        </a:defRPr>
      </a:lvl3pPr>
      <a:lvl4pPr marL="1600200" indent="-228600" algn="l" rtl="0" eaLnBrk="1" fontAlgn="base" hangingPunct="1">
        <a:spcBef>
          <a:spcPct val="20000"/>
        </a:spcBef>
        <a:spcAft>
          <a:spcPct val="0"/>
        </a:spcAft>
        <a:buChar char="–"/>
        <a:defRPr sz="2000">
          <a:solidFill>
            <a:schemeClr val="tx1"/>
          </a:solidFill>
          <a:latin typeface="Arial" pitchFamily="34" charset="0"/>
          <a:ea typeface="Arial" charset="0"/>
          <a:cs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Arial" pitchFamily="34" charset="0"/>
          <a:ea typeface="Arial"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3675" y="228600"/>
            <a:ext cx="88026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2075" tIns="46038" rIns="92075" bIns="46038" numCol="1" anchor="ctr" anchorCtr="0" compatLnSpc="1">
            <a:prstTxWarp prst="textNoShape">
              <a:avLst/>
            </a:prstTxWarp>
          </a:bodyPr>
          <a:lstStyle/>
          <a:p>
            <a:pPr lvl="0"/>
            <a:r>
              <a:rPr lang="nl-BE" smtClean="0"/>
              <a:t>Click to edit Master title style</a:t>
            </a:r>
            <a:endParaRPr lang="fr-FR"/>
          </a:p>
        </p:txBody>
      </p:sp>
      <p:sp>
        <p:nvSpPr>
          <p:cNvPr id="1027" name="Rectangle 3"/>
          <p:cNvSpPr>
            <a:spLocks noGrp="1" noChangeArrowheads="1"/>
          </p:cNvSpPr>
          <p:nvPr>
            <p:ph type="body" idx="1"/>
          </p:nvPr>
        </p:nvSpPr>
        <p:spPr bwMode="auto">
          <a:xfrm>
            <a:off x="182563" y="1524000"/>
            <a:ext cx="8813800"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2075" tIns="46038" rIns="92075" bIns="46038" numCol="1" anchor="t" anchorCtr="0" compatLnSpc="1">
            <a:prstTxWarp prst="textNoShape">
              <a:avLst/>
            </a:prstTxWarp>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fr-FR"/>
          </a:p>
        </p:txBody>
      </p:sp>
      <p:sp>
        <p:nvSpPr>
          <p:cNvPr id="26628" name="Rectangle 4"/>
          <p:cNvSpPr>
            <a:spLocks noGrp="1" noChangeArrowheads="1"/>
          </p:cNvSpPr>
          <p:nvPr>
            <p:ph type="dt" sz="half" idx="2"/>
          </p:nvPr>
        </p:nvSpPr>
        <p:spPr bwMode="auto">
          <a:xfrm>
            <a:off x="685800" y="6248400"/>
            <a:ext cx="222567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b="0">
                <a:latin typeface="Times New Roman" pitchFamily="-109" charset="0"/>
                <a:ea typeface="+mn-ea"/>
                <a:cs typeface="+mn-cs"/>
              </a:defRPr>
            </a:lvl1pPr>
          </a:lstStyle>
          <a:p>
            <a:pPr>
              <a:defRPr/>
            </a:pPr>
            <a:fld id="{2B1F4A47-39FA-EC42-A263-88E46272C93B}" type="datetime1">
              <a:rPr lang="en-US" smtClean="0"/>
              <a:pPr>
                <a:defRPr/>
              </a:pPr>
              <a:t>27-07-16</a:t>
            </a:fld>
            <a:endParaRPr lang="en-US"/>
          </a:p>
        </p:txBody>
      </p:sp>
      <p:sp>
        <p:nvSpPr>
          <p:cNvPr id="26629" name="Rectangle 5"/>
          <p:cNvSpPr>
            <a:spLocks noGrp="1" noChangeArrowheads="1"/>
          </p:cNvSpPr>
          <p:nvPr>
            <p:ph type="ftr" sz="quarter" idx="3"/>
          </p:nvPr>
        </p:nvSpPr>
        <p:spPr bwMode="auto">
          <a:xfrm>
            <a:off x="2992438" y="6248400"/>
            <a:ext cx="33909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b="0">
                <a:latin typeface="Times New Roman" pitchFamily="-109" charset="0"/>
                <a:ea typeface="+mn-ea"/>
                <a:cs typeface="+mn-cs"/>
              </a:defRPr>
            </a:lvl1pPr>
          </a:lstStyle>
          <a:p>
            <a:pPr>
              <a:defRPr/>
            </a:pPr>
            <a:endParaRPr lang="fr-FR"/>
          </a:p>
        </p:txBody>
      </p:sp>
      <p:sp>
        <p:nvSpPr>
          <p:cNvPr id="26630" name="Rectangle 6"/>
          <p:cNvSpPr>
            <a:spLocks noGrp="1" noChangeArrowheads="1"/>
          </p:cNvSpPr>
          <p:nvPr>
            <p:ph type="sldNum" sz="quarter" idx="4"/>
          </p:nvPr>
        </p:nvSpPr>
        <p:spPr bwMode="auto">
          <a:xfrm>
            <a:off x="6553200" y="6248400"/>
            <a:ext cx="2001838"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b="0">
                <a:latin typeface="Times New Roman" pitchFamily="-109" charset="0"/>
                <a:ea typeface="+mn-ea"/>
                <a:cs typeface="+mn-cs"/>
              </a:defRPr>
            </a:lvl1pPr>
          </a:lstStyle>
          <a:p>
            <a:pPr>
              <a:defRPr/>
            </a:pPr>
            <a:fld id="{76512AA5-C901-FC4B-92CC-76F241B5B30A}" type="slidenum">
              <a:rPr lang="en-US" smtClean="0"/>
              <a:pPr>
                <a:defRPr/>
              </a:pPr>
              <a:t>‹#›</a:t>
            </a:fld>
            <a:endParaRPr lang="en-US"/>
          </a:p>
        </p:txBody>
      </p:sp>
      <p:sp>
        <p:nvSpPr>
          <p:cNvPr id="1031" name="Oval 7"/>
          <p:cNvSpPr>
            <a:spLocks noChangeArrowheads="1"/>
          </p:cNvSpPr>
          <p:nvPr/>
        </p:nvSpPr>
        <p:spPr bwMode="auto">
          <a:xfrm>
            <a:off x="8910638" y="141288"/>
            <a:ext cx="53975" cy="53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2" name="Group 8"/>
          <p:cNvGrpSpPr>
            <a:grpSpLocks/>
          </p:cNvGrpSpPr>
          <p:nvPr/>
        </p:nvGrpSpPr>
        <p:grpSpPr bwMode="auto">
          <a:xfrm>
            <a:off x="190500" y="138113"/>
            <a:ext cx="381000" cy="381000"/>
            <a:chOff x="120" y="87"/>
            <a:chExt cx="240" cy="240"/>
          </a:xfrm>
        </p:grpSpPr>
        <p:sp>
          <p:nvSpPr>
            <p:cNvPr id="26633" name="Oval 9"/>
            <p:cNvSpPr>
              <a:spLocks noChangeArrowheads="1"/>
            </p:cNvSpPr>
            <p:nvPr/>
          </p:nvSpPr>
          <p:spPr bwMode="auto">
            <a:xfrm>
              <a:off x="120" y="87"/>
              <a:ext cx="240" cy="240"/>
            </a:xfrm>
            <a:prstGeom prst="ellipse">
              <a:avLst/>
            </a:prstGeom>
            <a:gradFill rotWithShape="0">
              <a:gsLst>
                <a:gs pos="0">
                  <a:srgbClr val="0033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046" name="Freeform 10"/>
            <p:cNvSpPr>
              <a:spLocks/>
            </p:cNvSpPr>
            <p:nvPr/>
          </p:nvSpPr>
          <p:spPr bwMode="auto">
            <a:xfrm>
              <a:off x="221" y="103"/>
              <a:ext cx="123" cy="83"/>
            </a:xfrm>
            <a:custGeom>
              <a:avLst/>
              <a:gdLst>
                <a:gd name="T0" fmla="*/ 0 w 123"/>
                <a:gd name="T1" fmla="*/ 3 h 83"/>
                <a:gd name="T2" fmla="*/ 44 w 123"/>
                <a:gd name="T3" fmla="*/ 0 h 83"/>
                <a:gd name="T4" fmla="*/ 60 w 123"/>
                <a:gd name="T5" fmla="*/ 7 h 83"/>
                <a:gd name="T6" fmla="*/ 74 w 123"/>
                <a:gd name="T7" fmla="*/ 13 h 83"/>
                <a:gd name="T8" fmla="*/ 95 w 123"/>
                <a:gd name="T9" fmla="*/ 25 h 83"/>
                <a:gd name="T10" fmla="*/ 107 w 123"/>
                <a:gd name="T11" fmla="*/ 37 h 83"/>
                <a:gd name="T12" fmla="*/ 117 w 123"/>
                <a:gd name="T13" fmla="*/ 53 h 83"/>
                <a:gd name="T14" fmla="*/ 122 w 123"/>
                <a:gd name="T15" fmla="*/ 82 h 83"/>
                <a:gd name="T16" fmla="*/ 116 w 123"/>
                <a:gd name="T17" fmla="*/ 65 h 83"/>
                <a:gd name="T18" fmla="*/ 105 w 123"/>
                <a:gd name="T19" fmla="*/ 49 h 83"/>
                <a:gd name="T20" fmla="*/ 95 w 123"/>
                <a:gd name="T21" fmla="*/ 38 h 83"/>
                <a:gd name="T22" fmla="*/ 78 w 123"/>
                <a:gd name="T23" fmla="*/ 23 h 83"/>
                <a:gd name="T24" fmla="*/ 48 w 123"/>
                <a:gd name="T25" fmla="*/ 8 h 83"/>
                <a:gd name="T26" fmla="*/ 26 w 123"/>
                <a:gd name="T27" fmla="*/ 5 h 83"/>
                <a:gd name="T28" fmla="*/ 0 w 123"/>
                <a:gd name="T29" fmla="*/ 3 h 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3" h="83">
                  <a:moveTo>
                    <a:pt x="0" y="3"/>
                  </a:moveTo>
                  <a:lnTo>
                    <a:pt x="44" y="0"/>
                  </a:lnTo>
                  <a:lnTo>
                    <a:pt x="60" y="7"/>
                  </a:lnTo>
                  <a:lnTo>
                    <a:pt x="74" y="13"/>
                  </a:lnTo>
                  <a:lnTo>
                    <a:pt x="95" y="25"/>
                  </a:lnTo>
                  <a:lnTo>
                    <a:pt x="107" y="37"/>
                  </a:lnTo>
                  <a:lnTo>
                    <a:pt x="117" y="53"/>
                  </a:lnTo>
                  <a:lnTo>
                    <a:pt x="122" y="82"/>
                  </a:lnTo>
                  <a:lnTo>
                    <a:pt x="116" y="65"/>
                  </a:lnTo>
                  <a:lnTo>
                    <a:pt x="105" y="49"/>
                  </a:lnTo>
                  <a:lnTo>
                    <a:pt x="95" y="38"/>
                  </a:lnTo>
                  <a:lnTo>
                    <a:pt x="78" y="23"/>
                  </a:lnTo>
                  <a:lnTo>
                    <a:pt x="48" y="8"/>
                  </a:lnTo>
                  <a:lnTo>
                    <a:pt x="26" y="5"/>
                  </a:lnTo>
                  <a:lnTo>
                    <a:pt x="0" y="3"/>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47" name="Freeform 11"/>
            <p:cNvSpPr>
              <a:spLocks/>
            </p:cNvSpPr>
            <p:nvPr/>
          </p:nvSpPr>
          <p:spPr bwMode="auto">
            <a:xfrm>
              <a:off x="138" y="230"/>
              <a:ext cx="133" cy="89"/>
            </a:xfrm>
            <a:custGeom>
              <a:avLst/>
              <a:gdLst>
                <a:gd name="T0" fmla="*/ 132 w 133"/>
                <a:gd name="T1" fmla="*/ 80 h 89"/>
                <a:gd name="T2" fmla="*/ 99 w 133"/>
                <a:gd name="T3" fmla="*/ 82 h 89"/>
                <a:gd name="T4" fmla="*/ 76 w 133"/>
                <a:gd name="T5" fmla="*/ 79 h 89"/>
                <a:gd name="T6" fmla="*/ 57 w 133"/>
                <a:gd name="T7" fmla="*/ 71 h 89"/>
                <a:gd name="T8" fmla="*/ 39 w 133"/>
                <a:gd name="T9" fmla="*/ 58 h 89"/>
                <a:gd name="T10" fmla="*/ 27 w 133"/>
                <a:gd name="T11" fmla="*/ 49 h 89"/>
                <a:gd name="T12" fmla="*/ 20 w 133"/>
                <a:gd name="T13" fmla="*/ 40 h 89"/>
                <a:gd name="T14" fmla="*/ 0 w 133"/>
                <a:gd name="T15" fmla="*/ 0 h 89"/>
                <a:gd name="T16" fmla="*/ 6 w 133"/>
                <a:gd name="T17" fmla="*/ 27 h 89"/>
                <a:gd name="T18" fmla="*/ 15 w 133"/>
                <a:gd name="T19" fmla="*/ 46 h 89"/>
                <a:gd name="T20" fmla="*/ 30 w 133"/>
                <a:gd name="T21" fmla="*/ 60 h 89"/>
                <a:gd name="T22" fmla="*/ 50 w 133"/>
                <a:gd name="T23" fmla="*/ 73 h 89"/>
                <a:gd name="T24" fmla="*/ 72 w 133"/>
                <a:gd name="T25" fmla="*/ 85 h 89"/>
                <a:gd name="T26" fmla="*/ 95 w 133"/>
                <a:gd name="T27" fmla="*/ 88 h 89"/>
                <a:gd name="T28" fmla="*/ 118 w 133"/>
                <a:gd name="T29" fmla="*/ 86 h 89"/>
                <a:gd name="T30" fmla="*/ 132 w 133"/>
                <a:gd name="T31" fmla="*/ 8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3" h="89">
                  <a:moveTo>
                    <a:pt x="132" y="80"/>
                  </a:moveTo>
                  <a:lnTo>
                    <a:pt x="99" y="82"/>
                  </a:lnTo>
                  <a:lnTo>
                    <a:pt x="76" y="79"/>
                  </a:lnTo>
                  <a:lnTo>
                    <a:pt x="57" y="71"/>
                  </a:lnTo>
                  <a:lnTo>
                    <a:pt x="39" y="58"/>
                  </a:lnTo>
                  <a:lnTo>
                    <a:pt x="27" y="49"/>
                  </a:lnTo>
                  <a:lnTo>
                    <a:pt x="20" y="40"/>
                  </a:lnTo>
                  <a:lnTo>
                    <a:pt x="0" y="0"/>
                  </a:lnTo>
                  <a:lnTo>
                    <a:pt x="6" y="27"/>
                  </a:lnTo>
                  <a:lnTo>
                    <a:pt x="15" y="46"/>
                  </a:lnTo>
                  <a:lnTo>
                    <a:pt x="30" y="60"/>
                  </a:lnTo>
                  <a:lnTo>
                    <a:pt x="50" y="73"/>
                  </a:lnTo>
                  <a:lnTo>
                    <a:pt x="72" y="85"/>
                  </a:lnTo>
                  <a:lnTo>
                    <a:pt x="95" y="88"/>
                  </a:lnTo>
                  <a:lnTo>
                    <a:pt x="118" y="86"/>
                  </a:lnTo>
                  <a:lnTo>
                    <a:pt x="132" y="80"/>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1033" name="Group 12"/>
          <p:cNvGrpSpPr>
            <a:grpSpLocks/>
          </p:cNvGrpSpPr>
          <p:nvPr/>
        </p:nvGrpSpPr>
        <p:grpSpPr bwMode="auto">
          <a:xfrm>
            <a:off x="8648700" y="163513"/>
            <a:ext cx="381000" cy="381000"/>
            <a:chOff x="5448" y="103"/>
            <a:chExt cx="240" cy="240"/>
          </a:xfrm>
        </p:grpSpPr>
        <p:sp>
          <p:nvSpPr>
            <p:cNvPr id="26637" name="Oval 13"/>
            <p:cNvSpPr>
              <a:spLocks noChangeArrowheads="1"/>
            </p:cNvSpPr>
            <p:nvPr/>
          </p:nvSpPr>
          <p:spPr bwMode="auto">
            <a:xfrm>
              <a:off x="5448" y="103"/>
              <a:ext cx="240" cy="240"/>
            </a:xfrm>
            <a:prstGeom prst="ellipse">
              <a:avLst/>
            </a:prstGeom>
            <a:gradFill rotWithShape="0">
              <a:gsLst>
                <a:gs pos="0">
                  <a:srgbClr val="0033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043" name="Freeform 14"/>
            <p:cNvSpPr>
              <a:spLocks/>
            </p:cNvSpPr>
            <p:nvPr/>
          </p:nvSpPr>
          <p:spPr bwMode="auto">
            <a:xfrm>
              <a:off x="5549" y="119"/>
              <a:ext cx="123" cy="83"/>
            </a:xfrm>
            <a:custGeom>
              <a:avLst/>
              <a:gdLst>
                <a:gd name="T0" fmla="*/ 0 w 123"/>
                <a:gd name="T1" fmla="*/ 3 h 83"/>
                <a:gd name="T2" fmla="*/ 44 w 123"/>
                <a:gd name="T3" fmla="*/ 0 h 83"/>
                <a:gd name="T4" fmla="*/ 60 w 123"/>
                <a:gd name="T5" fmla="*/ 7 h 83"/>
                <a:gd name="T6" fmla="*/ 74 w 123"/>
                <a:gd name="T7" fmla="*/ 13 h 83"/>
                <a:gd name="T8" fmla="*/ 95 w 123"/>
                <a:gd name="T9" fmla="*/ 25 h 83"/>
                <a:gd name="T10" fmla="*/ 107 w 123"/>
                <a:gd name="T11" fmla="*/ 37 h 83"/>
                <a:gd name="T12" fmla="*/ 117 w 123"/>
                <a:gd name="T13" fmla="*/ 53 h 83"/>
                <a:gd name="T14" fmla="*/ 122 w 123"/>
                <a:gd name="T15" fmla="*/ 82 h 83"/>
                <a:gd name="T16" fmla="*/ 116 w 123"/>
                <a:gd name="T17" fmla="*/ 65 h 83"/>
                <a:gd name="T18" fmla="*/ 105 w 123"/>
                <a:gd name="T19" fmla="*/ 49 h 83"/>
                <a:gd name="T20" fmla="*/ 95 w 123"/>
                <a:gd name="T21" fmla="*/ 38 h 83"/>
                <a:gd name="T22" fmla="*/ 78 w 123"/>
                <a:gd name="T23" fmla="*/ 23 h 83"/>
                <a:gd name="T24" fmla="*/ 48 w 123"/>
                <a:gd name="T25" fmla="*/ 8 h 83"/>
                <a:gd name="T26" fmla="*/ 26 w 123"/>
                <a:gd name="T27" fmla="*/ 5 h 83"/>
                <a:gd name="T28" fmla="*/ 0 w 123"/>
                <a:gd name="T29" fmla="*/ 3 h 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3" h="83">
                  <a:moveTo>
                    <a:pt x="0" y="3"/>
                  </a:moveTo>
                  <a:lnTo>
                    <a:pt x="44" y="0"/>
                  </a:lnTo>
                  <a:lnTo>
                    <a:pt x="60" y="7"/>
                  </a:lnTo>
                  <a:lnTo>
                    <a:pt x="74" y="13"/>
                  </a:lnTo>
                  <a:lnTo>
                    <a:pt x="95" y="25"/>
                  </a:lnTo>
                  <a:lnTo>
                    <a:pt x="107" y="37"/>
                  </a:lnTo>
                  <a:lnTo>
                    <a:pt x="117" y="53"/>
                  </a:lnTo>
                  <a:lnTo>
                    <a:pt x="122" y="82"/>
                  </a:lnTo>
                  <a:lnTo>
                    <a:pt x="116" y="65"/>
                  </a:lnTo>
                  <a:lnTo>
                    <a:pt x="105" y="49"/>
                  </a:lnTo>
                  <a:lnTo>
                    <a:pt x="95" y="38"/>
                  </a:lnTo>
                  <a:lnTo>
                    <a:pt x="78" y="23"/>
                  </a:lnTo>
                  <a:lnTo>
                    <a:pt x="48" y="8"/>
                  </a:lnTo>
                  <a:lnTo>
                    <a:pt x="26" y="5"/>
                  </a:lnTo>
                  <a:lnTo>
                    <a:pt x="0" y="3"/>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44" name="Freeform 15"/>
            <p:cNvSpPr>
              <a:spLocks/>
            </p:cNvSpPr>
            <p:nvPr/>
          </p:nvSpPr>
          <p:spPr bwMode="auto">
            <a:xfrm>
              <a:off x="5466" y="246"/>
              <a:ext cx="133" cy="89"/>
            </a:xfrm>
            <a:custGeom>
              <a:avLst/>
              <a:gdLst>
                <a:gd name="T0" fmla="*/ 132 w 133"/>
                <a:gd name="T1" fmla="*/ 80 h 89"/>
                <a:gd name="T2" fmla="*/ 99 w 133"/>
                <a:gd name="T3" fmla="*/ 82 h 89"/>
                <a:gd name="T4" fmla="*/ 76 w 133"/>
                <a:gd name="T5" fmla="*/ 79 h 89"/>
                <a:gd name="T6" fmla="*/ 57 w 133"/>
                <a:gd name="T7" fmla="*/ 71 h 89"/>
                <a:gd name="T8" fmla="*/ 39 w 133"/>
                <a:gd name="T9" fmla="*/ 58 h 89"/>
                <a:gd name="T10" fmla="*/ 27 w 133"/>
                <a:gd name="T11" fmla="*/ 49 h 89"/>
                <a:gd name="T12" fmla="*/ 20 w 133"/>
                <a:gd name="T13" fmla="*/ 40 h 89"/>
                <a:gd name="T14" fmla="*/ 0 w 133"/>
                <a:gd name="T15" fmla="*/ 0 h 89"/>
                <a:gd name="T16" fmla="*/ 6 w 133"/>
                <a:gd name="T17" fmla="*/ 27 h 89"/>
                <a:gd name="T18" fmla="*/ 15 w 133"/>
                <a:gd name="T19" fmla="*/ 46 h 89"/>
                <a:gd name="T20" fmla="*/ 30 w 133"/>
                <a:gd name="T21" fmla="*/ 60 h 89"/>
                <a:gd name="T22" fmla="*/ 50 w 133"/>
                <a:gd name="T23" fmla="*/ 73 h 89"/>
                <a:gd name="T24" fmla="*/ 72 w 133"/>
                <a:gd name="T25" fmla="*/ 85 h 89"/>
                <a:gd name="T26" fmla="*/ 95 w 133"/>
                <a:gd name="T27" fmla="*/ 88 h 89"/>
                <a:gd name="T28" fmla="*/ 118 w 133"/>
                <a:gd name="T29" fmla="*/ 86 h 89"/>
                <a:gd name="T30" fmla="*/ 132 w 133"/>
                <a:gd name="T31" fmla="*/ 8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3" h="89">
                  <a:moveTo>
                    <a:pt x="132" y="80"/>
                  </a:moveTo>
                  <a:lnTo>
                    <a:pt x="99" y="82"/>
                  </a:lnTo>
                  <a:lnTo>
                    <a:pt x="76" y="79"/>
                  </a:lnTo>
                  <a:lnTo>
                    <a:pt x="57" y="71"/>
                  </a:lnTo>
                  <a:lnTo>
                    <a:pt x="39" y="58"/>
                  </a:lnTo>
                  <a:lnTo>
                    <a:pt x="27" y="49"/>
                  </a:lnTo>
                  <a:lnTo>
                    <a:pt x="20" y="40"/>
                  </a:lnTo>
                  <a:lnTo>
                    <a:pt x="0" y="0"/>
                  </a:lnTo>
                  <a:lnTo>
                    <a:pt x="6" y="27"/>
                  </a:lnTo>
                  <a:lnTo>
                    <a:pt x="15" y="46"/>
                  </a:lnTo>
                  <a:lnTo>
                    <a:pt x="30" y="60"/>
                  </a:lnTo>
                  <a:lnTo>
                    <a:pt x="50" y="73"/>
                  </a:lnTo>
                  <a:lnTo>
                    <a:pt x="72" y="85"/>
                  </a:lnTo>
                  <a:lnTo>
                    <a:pt x="95" y="88"/>
                  </a:lnTo>
                  <a:lnTo>
                    <a:pt x="118" y="86"/>
                  </a:lnTo>
                  <a:lnTo>
                    <a:pt x="132" y="80"/>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1034" name="Group 16"/>
          <p:cNvGrpSpPr>
            <a:grpSpLocks/>
          </p:cNvGrpSpPr>
          <p:nvPr/>
        </p:nvGrpSpPr>
        <p:grpSpPr bwMode="auto">
          <a:xfrm>
            <a:off x="8661400" y="6310313"/>
            <a:ext cx="381000" cy="381000"/>
            <a:chOff x="5456" y="3975"/>
            <a:chExt cx="240" cy="240"/>
          </a:xfrm>
        </p:grpSpPr>
        <p:sp>
          <p:nvSpPr>
            <p:cNvPr id="26641" name="Oval 17"/>
            <p:cNvSpPr>
              <a:spLocks noChangeArrowheads="1"/>
            </p:cNvSpPr>
            <p:nvPr/>
          </p:nvSpPr>
          <p:spPr bwMode="auto">
            <a:xfrm>
              <a:off x="5456" y="3975"/>
              <a:ext cx="240" cy="240"/>
            </a:xfrm>
            <a:prstGeom prst="ellipse">
              <a:avLst/>
            </a:prstGeom>
            <a:gradFill rotWithShape="0">
              <a:gsLst>
                <a:gs pos="0">
                  <a:srgbClr val="0033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040" name="Freeform 18"/>
            <p:cNvSpPr>
              <a:spLocks/>
            </p:cNvSpPr>
            <p:nvPr/>
          </p:nvSpPr>
          <p:spPr bwMode="auto">
            <a:xfrm>
              <a:off x="5557" y="3991"/>
              <a:ext cx="123" cy="83"/>
            </a:xfrm>
            <a:custGeom>
              <a:avLst/>
              <a:gdLst>
                <a:gd name="T0" fmla="*/ 0 w 123"/>
                <a:gd name="T1" fmla="*/ 3 h 83"/>
                <a:gd name="T2" fmla="*/ 44 w 123"/>
                <a:gd name="T3" fmla="*/ 0 h 83"/>
                <a:gd name="T4" fmla="*/ 60 w 123"/>
                <a:gd name="T5" fmla="*/ 7 h 83"/>
                <a:gd name="T6" fmla="*/ 74 w 123"/>
                <a:gd name="T7" fmla="*/ 13 h 83"/>
                <a:gd name="T8" fmla="*/ 95 w 123"/>
                <a:gd name="T9" fmla="*/ 25 h 83"/>
                <a:gd name="T10" fmla="*/ 107 w 123"/>
                <a:gd name="T11" fmla="*/ 37 h 83"/>
                <a:gd name="T12" fmla="*/ 117 w 123"/>
                <a:gd name="T13" fmla="*/ 53 h 83"/>
                <a:gd name="T14" fmla="*/ 122 w 123"/>
                <a:gd name="T15" fmla="*/ 82 h 83"/>
                <a:gd name="T16" fmla="*/ 116 w 123"/>
                <a:gd name="T17" fmla="*/ 65 h 83"/>
                <a:gd name="T18" fmla="*/ 105 w 123"/>
                <a:gd name="T19" fmla="*/ 49 h 83"/>
                <a:gd name="T20" fmla="*/ 95 w 123"/>
                <a:gd name="T21" fmla="*/ 38 h 83"/>
                <a:gd name="T22" fmla="*/ 78 w 123"/>
                <a:gd name="T23" fmla="*/ 23 h 83"/>
                <a:gd name="T24" fmla="*/ 48 w 123"/>
                <a:gd name="T25" fmla="*/ 8 h 83"/>
                <a:gd name="T26" fmla="*/ 26 w 123"/>
                <a:gd name="T27" fmla="*/ 5 h 83"/>
                <a:gd name="T28" fmla="*/ 0 w 123"/>
                <a:gd name="T29" fmla="*/ 3 h 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3" h="83">
                  <a:moveTo>
                    <a:pt x="0" y="3"/>
                  </a:moveTo>
                  <a:lnTo>
                    <a:pt x="44" y="0"/>
                  </a:lnTo>
                  <a:lnTo>
                    <a:pt x="60" y="7"/>
                  </a:lnTo>
                  <a:lnTo>
                    <a:pt x="74" y="13"/>
                  </a:lnTo>
                  <a:lnTo>
                    <a:pt x="95" y="25"/>
                  </a:lnTo>
                  <a:lnTo>
                    <a:pt x="107" y="37"/>
                  </a:lnTo>
                  <a:lnTo>
                    <a:pt x="117" y="53"/>
                  </a:lnTo>
                  <a:lnTo>
                    <a:pt x="122" y="82"/>
                  </a:lnTo>
                  <a:lnTo>
                    <a:pt x="116" y="65"/>
                  </a:lnTo>
                  <a:lnTo>
                    <a:pt x="105" y="49"/>
                  </a:lnTo>
                  <a:lnTo>
                    <a:pt x="95" y="38"/>
                  </a:lnTo>
                  <a:lnTo>
                    <a:pt x="78" y="23"/>
                  </a:lnTo>
                  <a:lnTo>
                    <a:pt x="48" y="8"/>
                  </a:lnTo>
                  <a:lnTo>
                    <a:pt x="26" y="5"/>
                  </a:lnTo>
                  <a:lnTo>
                    <a:pt x="0" y="3"/>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41" name="Freeform 19"/>
            <p:cNvSpPr>
              <a:spLocks/>
            </p:cNvSpPr>
            <p:nvPr/>
          </p:nvSpPr>
          <p:spPr bwMode="auto">
            <a:xfrm>
              <a:off x="5474" y="4118"/>
              <a:ext cx="133" cy="89"/>
            </a:xfrm>
            <a:custGeom>
              <a:avLst/>
              <a:gdLst>
                <a:gd name="T0" fmla="*/ 132 w 133"/>
                <a:gd name="T1" fmla="*/ 80 h 89"/>
                <a:gd name="T2" fmla="*/ 99 w 133"/>
                <a:gd name="T3" fmla="*/ 82 h 89"/>
                <a:gd name="T4" fmla="*/ 76 w 133"/>
                <a:gd name="T5" fmla="*/ 79 h 89"/>
                <a:gd name="T6" fmla="*/ 57 w 133"/>
                <a:gd name="T7" fmla="*/ 71 h 89"/>
                <a:gd name="T8" fmla="*/ 39 w 133"/>
                <a:gd name="T9" fmla="*/ 58 h 89"/>
                <a:gd name="T10" fmla="*/ 27 w 133"/>
                <a:gd name="T11" fmla="*/ 49 h 89"/>
                <a:gd name="T12" fmla="*/ 20 w 133"/>
                <a:gd name="T13" fmla="*/ 40 h 89"/>
                <a:gd name="T14" fmla="*/ 0 w 133"/>
                <a:gd name="T15" fmla="*/ 0 h 89"/>
                <a:gd name="T16" fmla="*/ 6 w 133"/>
                <a:gd name="T17" fmla="*/ 27 h 89"/>
                <a:gd name="T18" fmla="*/ 15 w 133"/>
                <a:gd name="T19" fmla="*/ 46 h 89"/>
                <a:gd name="T20" fmla="*/ 30 w 133"/>
                <a:gd name="T21" fmla="*/ 60 h 89"/>
                <a:gd name="T22" fmla="*/ 50 w 133"/>
                <a:gd name="T23" fmla="*/ 73 h 89"/>
                <a:gd name="T24" fmla="*/ 72 w 133"/>
                <a:gd name="T25" fmla="*/ 85 h 89"/>
                <a:gd name="T26" fmla="*/ 95 w 133"/>
                <a:gd name="T27" fmla="*/ 88 h 89"/>
                <a:gd name="T28" fmla="*/ 118 w 133"/>
                <a:gd name="T29" fmla="*/ 86 h 89"/>
                <a:gd name="T30" fmla="*/ 132 w 133"/>
                <a:gd name="T31" fmla="*/ 8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3" h="89">
                  <a:moveTo>
                    <a:pt x="132" y="80"/>
                  </a:moveTo>
                  <a:lnTo>
                    <a:pt x="99" y="82"/>
                  </a:lnTo>
                  <a:lnTo>
                    <a:pt x="76" y="79"/>
                  </a:lnTo>
                  <a:lnTo>
                    <a:pt x="57" y="71"/>
                  </a:lnTo>
                  <a:lnTo>
                    <a:pt x="39" y="58"/>
                  </a:lnTo>
                  <a:lnTo>
                    <a:pt x="27" y="49"/>
                  </a:lnTo>
                  <a:lnTo>
                    <a:pt x="20" y="40"/>
                  </a:lnTo>
                  <a:lnTo>
                    <a:pt x="0" y="0"/>
                  </a:lnTo>
                  <a:lnTo>
                    <a:pt x="6" y="27"/>
                  </a:lnTo>
                  <a:lnTo>
                    <a:pt x="15" y="46"/>
                  </a:lnTo>
                  <a:lnTo>
                    <a:pt x="30" y="60"/>
                  </a:lnTo>
                  <a:lnTo>
                    <a:pt x="50" y="73"/>
                  </a:lnTo>
                  <a:lnTo>
                    <a:pt x="72" y="85"/>
                  </a:lnTo>
                  <a:lnTo>
                    <a:pt x="95" y="88"/>
                  </a:lnTo>
                  <a:lnTo>
                    <a:pt x="118" y="86"/>
                  </a:lnTo>
                  <a:lnTo>
                    <a:pt x="132" y="80"/>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grpSp>
        <p:nvGrpSpPr>
          <p:cNvPr id="1035" name="Group 20"/>
          <p:cNvGrpSpPr>
            <a:grpSpLocks/>
          </p:cNvGrpSpPr>
          <p:nvPr/>
        </p:nvGrpSpPr>
        <p:grpSpPr bwMode="auto">
          <a:xfrm>
            <a:off x="177800" y="6335713"/>
            <a:ext cx="381000" cy="381000"/>
            <a:chOff x="112" y="3991"/>
            <a:chExt cx="240" cy="240"/>
          </a:xfrm>
        </p:grpSpPr>
        <p:sp>
          <p:nvSpPr>
            <p:cNvPr id="26645" name="Oval 21"/>
            <p:cNvSpPr>
              <a:spLocks noChangeArrowheads="1"/>
            </p:cNvSpPr>
            <p:nvPr/>
          </p:nvSpPr>
          <p:spPr bwMode="auto">
            <a:xfrm>
              <a:off x="112" y="3991"/>
              <a:ext cx="240" cy="240"/>
            </a:xfrm>
            <a:prstGeom prst="ellipse">
              <a:avLst/>
            </a:prstGeom>
            <a:gradFill rotWithShape="0">
              <a:gsLst>
                <a:gs pos="0">
                  <a:srgbClr val="003300"/>
                </a:gs>
                <a:gs pos="100000">
                  <a:schemeClr val="folHlink"/>
                </a:gs>
              </a:gsLst>
              <a:lin ang="18900000" scaled="1"/>
            </a:gradFill>
            <a:ln w="9525">
              <a:noFill/>
              <a:round/>
              <a:headEnd/>
              <a:tailEnd/>
            </a:ln>
            <a:effectLst>
              <a:outerShdw blurRad="63500" dist="107763" dir="8100000" algn="ctr" rotWithShape="0">
                <a:schemeClr val="bg2">
                  <a:alpha val="74998"/>
                </a:schemeClr>
              </a:outerShdw>
            </a:effectLst>
          </p:spPr>
          <p:txBody>
            <a:bodyPr/>
            <a:lstStyle/>
            <a:p>
              <a:pPr>
                <a:defRPr/>
              </a:pPr>
              <a:endParaRPr lang="en-US">
                <a:latin typeface="Times New Roman" pitchFamily="-109" charset="0"/>
                <a:ea typeface="+mn-ea"/>
                <a:cs typeface="+mn-cs"/>
              </a:endParaRPr>
            </a:p>
          </p:txBody>
        </p:sp>
        <p:sp>
          <p:nvSpPr>
            <p:cNvPr id="1037" name="Freeform 22"/>
            <p:cNvSpPr>
              <a:spLocks/>
            </p:cNvSpPr>
            <p:nvPr/>
          </p:nvSpPr>
          <p:spPr bwMode="auto">
            <a:xfrm>
              <a:off x="213" y="4007"/>
              <a:ext cx="123" cy="83"/>
            </a:xfrm>
            <a:custGeom>
              <a:avLst/>
              <a:gdLst>
                <a:gd name="T0" fmla="*/ 0 w 123"/>
                <a:gd name="T1" fmla="*/ 3 h 83"/>
                <a:gd name="T2" fmla="*/ 44 w 123"/>
                <a:gd name="T3" fmla="*/ 0 h 83"/>
                <a:gd name="T4" fmla="*/ 60 w 123"/>
                <a:gd name="T5" fmla="*/ 7 h 83"/>
                <a:gd name="T6" fmla="*/ 74 w 123"/>
                <a:gd name="T7" fmla="*/ 13 h 83"/>
                <a:gd name="T8" fmla="*/ 95 w 123"/>
                <a:gd name="T9" fmla="*/ 25 h 83"/>
                <a:gd name="T10" fmla="*/ 107 w 123"/>
                <a:gd name="T11" fmla="*/ 37 h 83"/>
                <a:gd name="T12" fmla="*/ 117 w 123"/>
                <a:gd name="T13" fmla="*/ 53 h 83"/>
                <a:gd name="T14" fmla="*/ 122 w 123"/>
                <a:gd name="T15" fmla="*/ 82 h 83"/>
                <a:gd name="T16" fmla="*/ 116 w 123"/>
                <a:gd name="T17" fmla="*/ 65 h 83"/>
                <a:gd name="T18" fmla="*/ 105 w 123"/>
                <a:gd name="T19" fmla="*/ 49 h 83"/>
                <a:gd name="T20" fmla="*/ 95 w 123"/>
                <a:gd name="T21" fmla="*/ 38 h 83"/>
                <a:gd name="T22" fmla="*/ 78 w 123"/>
                <a:gd name="T23" fmla="*/ 23 h 83"/>
                <a:gd name="T24" fmla="*/ 48 w 123"/>
                <a:gd name="T25" fmla="*/ 8 h 83"/>
                <a:gd name="T26" fmla="*/ 26 w 123"/>
                <a:gd name="T27" fmla="*/ 5 h 83"/>
                <a:gd name="T28" fmla="*/ 0 w 123"/>
                <a:gd name="T29" fmla="*/ 3 h 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3" h="83">
                  <a:moveTo>
                    <a:pt x="0" y="3"/>
                  </a:moveTo>
                  <a:lnTo>
                    <a:pt x="44" y="0"/>
                  </a:lnTo>
                  <a:lnTo>
                    <a:pt x="60" y="7"/>
                  </a:lnTo>
                  <a:lnTo>
                    <a:pt x="74" y="13"/>
                  </a:lnTo>
                  <a:lnTo>
                    <a:pt x="95" y="25"/>
                  </a:lnTo>
                  <a:lnTo>
                    <a:pt x="107" y="37"/>
                  </a:lnTo>
                  <a:lnTo>
                    <a:pt x="117" y="53"/>
                  </a:lnTo>
                  <a:lnTo>
                    <a:pt x="122" y="82"/>
                  </a:lnTo>
                  <a:lnTo>
                    <a:pt x="116" y="65"/>
                  </a:lnTo>
                  <a:lnTo>
                    <a:pt x="105" y="49"/>
                  </a:lnTo>
                  <a:lnTo>
                    <a:pt x="95" y="38"/>
                  </a:lnTo>
                  <a:lnTo>
                    <a:pt x="78" y="23"/>
                  </a:lnTo>
                  <a:lnTo>
                    <a:pt x="48" y="8"/>
                  </a:lnTo>
                  <a:lnTo>
                    <a:pt x="26" y="5"/>
                  </a:lnTo>
                  <a:lnTo>
                    <a:pt x="0" y="3"/>
                  </a:lnTo>
                </a:path>
              </a:pathLst>
            </a:custGeom>
            <a:solidFill>
              <a:srgbClr val="FFFFFF"/>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8" name="Freeform 23"/>
            <p:cNvSpPr>
              <a:spLocks/>
            </p:cNvSpPr>
            <p:nvPr/>
          </p:nvSpPr>
          <p:spPr bwMode="auto">
            <a:xfrm>
              <a:off x="130" y="4134"/>
              <a:ext cx="133" cy="89"/>
            </a:xfrm>
            <a:custGeom>
              <a:avLst/>
              <a:gdLst>
                <a:gd name="T0" fmla="*/ 132 w 133"/>
                <a:gd name="T1" fmla="*/ 80 h 89"/>
                <a:gd name="T2" fmla="*/ 99 w 133"/>
                <a:gd name="T3" fmla="*/ 82 h 89"/>
                <a:gd name="T4" fmla="*/ 76 w 133"/>
                <a:gd name="T5" fmla="*/ 79 h 89"/>
                <a:gd name="T6" fmla="*/ 57 w 133"/>
                <a:gd name="T7" fmla="*/ 71 h 89"/>
                <a:gd name="T8" fmla="*/ 39 w 133"/>
                <a:gd name="T9" fmla="*/ 58 h 89"/>
                <a:gd name="T10" fmla="*/ 27 w 133"/>
                <a:gd name="T11" fmla="*/ 49 h 89"/>
                <a:gd name="T12" fmla="*/ 20 w 133"/>
                <a:gd name="T13" fmla="*/ 40 h 89"/>
                <a:gd name="T14" fmla="*/ 0 w 133"/>
                <a:gd name="T15" fmla="*/ 0 h 89"/>
                <a:gd name="T16" fmla="*/ 6 w 133"/>
                <a:gd name="T17" fmla="*/ 27 h 89"/>
                <a:gd name="T18" fmla="*/ 15 w 133"/>
                <a:gd name="T19" fmla="*/ 46 h 89"/>
                <a:gd name="T20" fmla="*/ 30 w 133"/>
                <a:gd name="T21" fmla="*/ 60 h 89"/>
                <a:gd name="T22" fmla="*/ 50 w 133"/>
                <a:gd name="T23" fmla="*/ 73 h 89"/>
                <a:gd name="T24" fmla="*/ 72 w 133"/>
                <a:gd name="T25" fmla="*/ 85 h 89"/>
                <a:gd name="T26" fmla="*/ 95 w 133"/>
                <a:gd name="T27" fmla="*/ 88 h 89"/>
                <a:gd name="T28" fmla="*/ 118 w 133"/>
                <a:gd name="T29" fmla="*/ 86 h 89"/>
                <a:gd name="T30" fmla="*/ 132 w 133"/>
                <a:gd name="T31" fmla="*/ 8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3" h="89">
                  <a:moveTo>
                    <a:pt x="132" y="80"/>
                  </a:moveTo>
                  <a:lnTo>
                    <a:pt x="99" y="82"/>
                  </a:lnTo>
                  <a:lnTo>
                    <a:pt x="76" y="79"/>
                  </a:lnTo>
                  <a:lnTo>
                    <a:pt x="57" y="71"/>
                  </a:lnTo>
                  <a:lnTo>
                    <a:pt x="39" y="58"/>
                  </a:lnTo>
                  <a:lnTo>
                    <a:pt x="27" y="49"/>
                  </a:lnTo>
                  <a:lnTo>
                    <a:pt x="20" y="40"/>
                  </a:lnTo>
                  <a:lnTo>
                    <a:pt x="0" y="0"/>
                  </a:lnTo>
                  <a:lnTo>
                    <a:pt x="6" y="27"/>
                  </a:lnTo>
                  <a:lnTo>
                    <a:pt x="15" y="46"/>
                  </a:lnTo>
                  <a:lnTo>
                    <a:pt x="30" y="60"/>
                  </a:lnTo>
                  <a:lnTo>
                    <a:pt x="50" y="73"/>
                  </a:lnTo>
                  <a:lnTo>
                    <a:pt x="72" y="85"/>
                  </a:lnTo>
                  <a:lnTo>
                    <a:pt x="95" y="88"/>
                  </a:lnTo>
                  <a:lnTo>
                    <a:pt x="118" y="86"/>
                  </a:lnTo>
                  <a:lnTo>
                    <a:pt x="132" y="80"/>
                  </a:lnTo>
                </a:path>
              </a:pathLst>
            </a:custGeom>
            <a:solidFill>
              <a:schemeClr val="bg1"/>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Lst>
  <p:txStyles>
    <p:titleStyle>
      <a:lvl1pPr algn="ctr" rtl="0" eaLnBrk="1" fontAlgn="base" hangingPunct="1">
        <a:spcBef>
          <a:spcPct val="0"/>
        </a:spcBef>
        <a:spcAft>
          <a:spcPct val="0"/>
        </a:spcAft>
        <a:defRPr kumimoji="1" sz="4400">
          <a:solidFill>
            <a:schemeClr val="tx2"/>
          </a:solidFill>
          <a:latin typeface="+mj-lt"/>
          <a:ea typeface="ＭＳ Ｐゴシック" charset="-128"/>
          <a:cs typeface="ＭＳ Ｐゴシック" charset="-128"/>
        </a:defRPr>
      </a:lvl1pPr>
      <a:lvl2pPr algn="ctr" rtl="0" eaLnBrk="1" fontAlgn="base" hangingPunct="1">
        <a:spcBef>
          <a:spcPct val="0"/>
        </a:spcBef>
        <a:spcAft>
          <a:spcPct val="0"/>
        </a:spcAft>
        <a:defRPr kumimoji="1" sz="4400">
          <a:solidFill>
            <a:schemeClr val="tx2"/>
          </a:solidFill>
          <a:latin typeface="Times New Roman" charset="0"/>
          <a:ea typeface="ＭＳ Ｐゴシック" charset="-128"/>
          <a:cs typeface="ＭＳ Ｐゴシック" charset="-128"/>
        </a:defRPr>
      </a:lvl2pPr>
      <a:lvl3pPr algn="ctr" rtl="0" eaLnBrk="1" fontAlgn="base" hangingPunct="1">
        <a:spcBef>
          <a:spcPct val="0"/>
        </a:spcBef>
        <a:spcAft>
          <a:spcPct val="0"/>
        </a:spcAft>
        <a:defRPr kumimoji="1" sz="4400">
          <a:solidFill>
            <a:schemeClr val="tx2"/>
          </a:solidFill>
          <a:latin typeface="Times New Roman" charset="0"/>
          <a:ea typeface="ＭＳ Ｐゴシック" charset="-128"/>
          <a:cs typeface="ＭＳ Ｐゴシック" charset="-128"/>
        </a:defRPr>
      </a:lvl3pPr>
      <a:lvl4pPr algn="ctr" rtl="0" eaLnBrk="1" fontAlgn="base" hangingPunct="1">
        <a:spcBef>
          <a:spcPct val="0"/>
        </a:spcBef>
        <a:spcAft>
          <a:spcPct val="0"/>
        </a:spcAft>
        <a:defRPr kumimoji="1" sz="4400">
          <a:solidFill>
            <a:schemeClr val="tx2"/>
          </a:solidFill>
          <a:latin typeface="Times New Roman" charset="0"/>
          <a:ea typeface="ＭＳ Ｐゴシック" charset="-128"/>
          <a:cs typeface="ＭＳ Ｐゴシック" charset="-128"/>
        </a:defRPr>
      </a:lvl4pPr>
      <a:lvl5pPr algn="ctr" rtl="0" eaLnBrk="1" fontAlgn="base" hangingPunct="1">
        <a:spcBef>
          <a:spcPct val="0"/>
        </a:spcBef>
        <a:spcAft>
          <a:spcPct val="0"/>
        </a:spcAft>
        <a:defRPr kumimoji="1" sz="4400">
          <a:solidFill>
            <a:schemeClr val="tx2"/>
          </a:solidFill>
          <a:latin typeface="Times New Roman" charset="0"/>
          <a:ea typeface="ＭＳ Ｐゴシック" charset="-128"/>
          <a:cs typeface="ＭＳ Ｐゴシック" charset="-128"/>
        </a:defRPr>
      </a:lvl5pPr>
      <a:lvl6pPr marL="457200" algn="ctr" rtl="0" eaLnBrk="1" fontAlgn="base" hangingPunct="1">
        <a:spcBef>
          <a:spcPct val="0"/>
        </a:spcBef>
        <a:spcAft>
          <a:spcPct val="0"/>
        </a:spcAft>
        <a:defRPr kumimoji="1" sz="4400">
          <a:solidFill>
            <a:schemeClr val="tx2"/>
          </a:solidFill>
          <a:latin typeface="Times New Roman" charset="0"/>
        </a:defRPr>
      </a:lvl6pPr>
      <a:lvl7pPr marL="914400" algn="ctr" rtl="0" eaLnBrk="1" fontAlgn="base" hangingPunct="1">
        <a:spcBef>
          <a:spcPct val="0"/>
        </a:spcBef>
        <a:spcAft>
          <a:spcPct val="0"/>
        </a:spcAft>
        <a:defRPr kumimoji="1" sz="4400">
          <a:solidFill>
            <a:schemeClr val="tx2"/>
          </a:solidFill>
          <a:latin typeface="Times New Roman" charset="0"/>
        </a:defRPr>
      </a:lvl7pPr>
      <a:lvl8pPr marL="1371600" algn="ctr" rtl="0" eaLnBrk="1" fontAlgn="base" hangingPunct="1">
        <a:spcBef>
          <a:spcPct val="0"/>
        </a:spcBef>
        <a:spcAft>
          <a:spcPct val="0"/>
        </a:spcAft>
        <a:defRPr kumimoji="1" sz="4400">
          <a:solidFill>
            <a:schemeClr val="tx2"/>
          </a:solidFill>
          <a:latin typeface="Times New Roman" charset="0"/>
        </a:defRPr>
      </a:lvl8pPr>
      <a:lvl9pPr marL="1828800" algn="ctr" rtl="0" eaLnBrk="1" fontAlgn="base" hangingPunct="1">
        <a:spcBef>
          <a:spcPct val="0"/>
        </a:spcBef>
        <a:spcAft>
          <a:spcPct val="0"/>
        </a:spcAft>
        <a:defRPr kumimoji="1" sz="4400">
          <a:solidFill>
            <a:schemeClr val="tx2"/>
          </a:solidFill>
          <a:latin typeface="Times New Roman" charset="0"/>
        </a:defRPr>
      </a:lvl9pPr>
    </p:titleStyle>
    <p:bodyStyle>
      <a:lvl1pPr marL="342900" indent="-342900" algn="l" rtl="0" eaLnBrk="1" fontAlgn="base" hangingPunct="1">
        <a:spcBef>
          <a:spcPct val="20000"/>
        </a:spcBef>
        <a:spcAft>
          <a:spcPct val="0"/>
        </a:spcAft>
        <a:buClr>
          <a:schemeClr val="tx2"/>
        </a:buClr>
        <a:buSzPct val="75000"/>
        <a:buFont typeface="Monotype Sorts" charset="0"/>
        <a:buChar char="o"/>
        <a:defRPr kumimoji="1" sz="32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
          <a:schemeClr val="tx2"/>
        </a:buClr>
        <a:buSzPct val="75000"/>
        <a:buFont typeface="Monotype Sorts" charset="0"/>
        <a:buChar char="o"/>
        <a:defRPr kumimoji="1" sz="2800">
          <a:solidFill>
            <a:schemeClr val="tx1"/>
          </a:solidFill>
          <a:latin typeface="+mn-lt"/>
          <a:ea typeface="ＭＳ Ｐゴシック" charset="-128"/>
        </a:defRPr>
      </a:lvl2pPr>
      <a:lvl3pPr marL="1143000" indent="-228600" algn="l" rtl="0" eaLnBrk="1" fontAlgn="base" hangingPunct="1">
        <a:spcBef>
          <a:spcPct val="20000"/>
        </a:spcBef>
        <a:spcAft>
          <a:spcPct val="0"/>
        </a:spcAft>
        <a:buClr>
          <a:schemeClr val="tx2"/>
        </a:buClr>
        <a:buSzPct val="75000"/>
        <a:buFont typeface="Monotype Sorts" charset="0"/>
        <a:buChar char="o"/>
        <a:defRPr kumimoji="1" sz="2400">
          <a:solidFill>
            <a:schemeClr val="tx1"/>
          </a:solidFill>
          <a:latin typeface="+mn-lt"/>
          <a:ea typeface="ＭＳ Ｐゴシック" charset="-128"/>
        </a:defRPr>
      </a:lvl3pPr>
      <a:lvl4pPr marL="1600200" indent="-228600" algn="l" rtl="0" eaLnBrk="1" fontAlgn="base" hangingPunct="1">
        <a:spcBef>
          <a:spcPct val="20000"/>
        </a:spcBef>
        <a:spcAft>
          <a:spcPct val="0"/>
        </a:spcAft>
        <a:buClr>
          <a:schemeClr val="tx2"/>
        </a:buClr>
        <a:buSzPct val="75000"/>
        <a:buFont typeface="Monotype Sorts" charset="0"/>
        <a:buChar char="o"/>
        <a:defRPr kumimoji="1" sz="2000">
          <a:solidFill>
            <a:schemeClr val="tx1"/>
          </a:solidFill>
          <a:latin typeface="+mn-lt"/>
          <a:ea typeface="ＭＳ Ｐゴシック" charset="-128"/>
        </a:defRPr>
      </a:lvl4pPr>
      <a:lvl5pPr marL="2057400" indent="-228600" algn="l" rtl="0" eaLnBrk="1" fontAlgn="base" hangingPunct="1">
        <a:spcBef>
          <a:spcPct val="20000"/>
        </a:spcBef>
        <a:spcAft>
          <a:spcPct val="0"/>
        </a:spcAft>
        <a:buClr>
          <a:schemeClr val="tx2"/>
        </a:buClr>
        <a:buSzPct val="75000"/>
        <a:buFont typeface="Monotype Sorts" charset="0"/>
        <a:buChar char="o"/>
        <a:defRPr kumimoji="1" sz="2000">
          <a:solidFill>
            <a:schemeClr val="tx1"/>
          </a:solidFill>
          <a:latin typeface="+mn-lt"/>
          <a:ea typeface="ＭＳ Ｐゴシック" charset="-128"/>
        </a:defRPr>
      </a:lvl5pPr>
      <a:lvl6pPr marL="2514600" indent="-228600" algn="l" rtl="0" eaLnBrk="1" fontAlgn="base" hangingPunct="1">
        <a:spcBef>
          <a:spcPct val="20000"/>
        </a:spcBef>
        <a:spcAft>
          <a:spcPct val="0"/>
        </a:spcAft>
        <a:buClr>
          <a:schemeClr val="tx2"/>
        </a:buClr>
        <a:buSzPct val="75000"/>
        <a:buFont typeface="Monotype Sorts" charset="2"/>
        <a:buChar char="o"/>
        <a:defRPr kumimoji="1" sz="2000">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2"/>
        </a:buClr>
        <a:buSzPct val="75000"/>
        <a:buFont typeface="Monotype Sorts" charset="2"/>
        <a:buChar char="o"/>
        <a:defRPr kumimoji="1" sz="2000">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2"/>
        </a:buClr>
        <a:buSzPct val="75000"/>
        <a:buFont typeface="Monotype Sorts" charset="2"/>
        <a:buChar char="o"/>
        <a:defRPr kumimoji="1" sz="2000">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2"/>
        </a:buClr>
        <a:buSzPct val="75000"/>
        <a:buFont typeface="Monotype Sorts" charset="2"/>
        <a:buChar char="o"/>
        <a:defRPr kumimoji="1"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shade val="78431"/>
                <a:invGamma/>
              </a:schemeClr>
            </a:gs>
            <a:gs pos="50000">
              <a:schemeClr val="bg1"/>
            </a:gs>
            <a:gs pos="100000">
              <a:schemeClr val="bg1">
                <a:gamma/>
                <a:shade val="78431"/>
                <a:invGamma/>
              </a:schemeClr>
            </a:gs>
          </a:gsLst>
          <a:lin ang="5400000" scaled="1"/>
        </a:gradFill>
        <a:effectLst/>
      </p:bgPr>
    </p:bg>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bwMode="auto">
          <a:xfrm>
            <a:off x="1117600" y="609600"/>
            <a:ext cx="6908800" cy="1143000"/>
          </a:xfrm>
          <a:prstGeom prst="rect">
            <a:avLst/>
          </a:prstGeom>
          <a:noFill/>
          <a:ln w="12700">
            <a:noFill/>
            <a:miter lim="800000"/>
            <a:headEnd/>
            <a:tailEnd/>
          </a:ln>
          <a:effectLst/>
        </p:spPr>
        <p:txBody>
          <a:bodyPr vert="horz" wrap="square" lIns="90487" tIns="44450" rIns="90487" bIns="44450" numCol="1" anchor="ctr" anchorCtr="0" compatLnSpc="1">
            <a:prstTxWarp prst="textNoShape">
              <a:avLst/>
            </a:prstTxWarp>
          </a:bodyPr>
          <a:lstStyle/>
          <a:p>
            <a:pPr lvl="0"/>
            <a:r>
              <a:rPr lang="nl-BE" smtClean="0"/>
              <a:t>Click to edit Master title style</a:t>
            </a:r>
            <a:endParaRPr lang="nl-NL"/>
          </a:p>
        </p:txBody>
      </p:sp>
      <p:sp>
        <p:nvSpPr>
          <p:cNvPr id="239619" name="Rectangle 3"/>
          <p:cNvSpPr>
            <a:spLocks noGrp="1" noChangeArrowheads="1"/>
          </p:cNvSpPr>
          <p:nvPr>
            <p:ph type="body" idx="1"/>
          </p:nvPr>
        </p:nvSpPr>
        <p:spPr bwMode="auto">
          <a:xfrm>
            <a:off x="1117600" y="1981200"/>
            <a:ext cx="69088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mj-lt"/>
          <a:ea typeface="ＭＳ Ｐゴシック" charset="-128"/>
          <a:cs typeface="ＭＳ Ｐゴシック" charset="-128"/>
        </a:defRPr>
      </a:lvl1pPr>
      <a:lvl2pPr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ea typeface="ＭＳ Ｐゴシック" charset="-128"/>
          <a:cs typeface="ＭＳ Ｐゴシック" charset="-128"/>
        </a:defRPr>
      </a:lvl2pPr>
      <a:lvl3pPr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ea typeface="ＭＳ Ｐゴシック" charset="-128"/>
          <a:cs typeface="ＭＳ Ｐゴシック" charset="-128"/>
        </a:defRPr>
      </a:lvl3pPr>
      <a:lvl4pPr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ea typeface="ＭＳ Ｐゴシック" charset="-128"/>
          <a:cs typeface="ＭＳ Ｐゴシック" charset="-128"/>
        </a:defRPr>
      </a:lvl4pPr>
      <a:lvl5pPr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ea typeface="ＭＳ Ｐゴシック" charset="-128"/>
          <a:cs typeface="ＭＳ Ｐゴシック" charset="-128"/>
        </a:defRPr>
      </a:lvl5pPr>
      <a:lvl6pPr marL="457200"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defRPr>
      </a:lvl6pPr>
      <a:lvl7pPr marL="914400"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defRPr>
      </a:lvl7pPr>
      <a:lvl8pPr marL="1371600"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defRPr>
      </a:lvl8pPr>
      <a:lvl9pPr marL="1828800" algn="ctr" defTabSz="762000" rtl="0" eaLnBrk="1" fontAlgn="base" hangingPunct="1">
        <a:spcBef>
          <a:spcPct val="0"/>
        </a:spcBef>
        <a:spcAft>
          <a:spcPct val="0"/>
        </a:spcAft>
        <a:defRPr sz="4400" b="1">
          <a:solidFill>
            <a:srgbClr val="00FF00"/>
          </a:solidFill>
          <a:effectLst>
            <a:outerShdw blurRad="38100" dist="38100" dir="2700000" algn="tl">
              <a:srgbClr val="000000"/>
            </a:outerShdw>
          </a:effectLst>
          <a:latin typeface="Times New Roman" charset="0"/>
        </a:defRPr>
      </a:lvl9pPr>
    </p:titleStyle>
    <p:bodyStyle>
      <a:lvl1pPr marL="342900" indent="-342900" algn="l" defTabSz="762000" rtl="0" eaLnBrk="1" fontAlgn="base" hangingPunct="1">
        <a:spcBef>
          <a:spcPct val="20000"/>
        </a:spcBef>
        <a:spcAft>
          <a:spcPct val="0"/>
        </a:spcAft>
        <a:buClr>
          <a:schemeClr val="tx2"/>
        </a:buClr>
        <a:buSzPct val="100000"/>
        <a:buChar char="•"/>
        <a:defRPr sz="3600">
          <a:solidFill>
            <a:srgbClr val="FAFD00"/>
          </a:solidFill>
          <a:effectLst>
            <a:outerShdw blurRad="38100" dist="38100" dir="2700000" algn="tl">
              <a:srgbClr val="000000"/>
            </a:outerShdw>
          </a:effectLst>
          <a:latin typeface="+mn-lt"/>
          <a:ea typeface="ＭＳ Ｐゴシック" charset="-128"/>
          <a:cs typeface="ＭＳ Ｐゴシック" charset="-128"/>
        </a:defRPr>
      </a:lvl1pPr>
      <a:lvl2pPr marL="742950" indent="-285750" algn="l" defTabSz="762000" rtl="0" eaLnBrk="1" fontAlgn="base" hangingPunct="1">
        <a:spcBef>
          <a:spcPct val="20000"/>
        </a:spcBef>
        <a:spcAft>
          <a:spcPct val="0"/>
        </a:spcAft>
        <a:buClr>
          <a:schemeClr val="tx2"/>
        </a:buClr>
        <a:buSzPct val="100000"/>
        <a:buChar char="–"/>
        <a:defRPr sz="3200">
          <a:solidFill>
            <a:srgbClr val="FAFD00"/>
          </a:solidFill>
          <a:effectLst>
            <a:outerShdw blurRad="38100" dist="38100" dir="2700000" algn="tl">
              <a:srgbClr val="000000"/>
            </a:outerShdw>
          </a:effectLst>
          <a:latin typeface="+mn-lt"/>
          <a:ea typeface="ＭＳ Ｐゴシック" charset="-128"/>
        </a:defRPr>
      </a:lvl2pPr>
      <a:lvl3pPr marL="1143000" indent="-228600" algn="l" defTabSz="762000" rtl="0" eaLnBrk="1" fontAlgn="base" hangingPunct="1">
        <a:spcBef>
          <a:spcPct val="20000"/>
        </a:spcBef>
        <a:spcAft>
          <a:spcPct val="0"/>
        </a:spcAft>
        <a:buClr>
          <a:schemeClr val="tx2"/>
        </a:buClr>
        <a:buSzPct val="100000"/>
        <a:buChar char="•"/>
        <a:defRPr sz="2800">
          <a:solidFill>
            <a:srgbClr val="FAFD00"/>
          </a:solidFill>
          <a:effectLst>
            <a:outerShdw blurRad="38100" dist="38100" dir="2700000" algn="tl">
              <a:srgbClr val="000000"/>
            </a:outerShdw>
          </a:effectLst>
          <a:latin typeface="+mn-lt"/>
          <a:ea typeface="ＭＳ Ｐゴシック" charset="-128"/>
        </a:defRPr>
      </a:lvl3pPr>
      <a:lvl4pPr marL="1600200" indent="-228600" algn="l" defTabSz="762000" rtl="0" eaLnBrk="1" fontAlgn="base" hangingPunct="1">
        <a:spcBef>
          <a:spcPct val="20000"/>
        </a:spcBef>
        <a:spcAft>
          <a:spcPct val="0"/>
        </a:spcAft>
        <a:buClr>
          <a:schemeClr val="tx2"/>
        </a:buClr>
        <a:buSzPct val="100000"/>
        <a:buChar char="–"/>
        <a:defRPr sz="2400">
          <a:solidFill>
            <a:srgbClr val="FAFD00"/>
          </a:solidFill>
          <a:effectLst>
            <a:outerShdw blurRad="38100" dist="38100" dir="2700000" algn="tl">
              <a:srgbClr val="000000"/>
            </a:outerShdw>
          </a:effectLst>
          <a:latin typeface="+mn-lt"/>
          <a:ea typeface="ＭＳ Ｐゴシック" charset="-128"/>
        </a:defRPr>
      </a:lvl4pPr>
      <a:lvl5pPr marL="2057400" indent="-228600" algn="l" defTabSz="762000" rtl="0" eaLnBrk="1" fontAlgn="base" hangingPunct="1">
        <a:spcBef>
          <a:spcPct val="20000"/>
        </a:spcBef>
        <a:spcAft>
          <a:spcPct val="0"/>
        </a:spcAft>
        <a:buClr>
          <a:schemeClr val="tx2"/>
        </a:buClr>
        <a:buSzPct val="100000"/>
        <a:buChar char="•"/>
        <a:defRPr sz="2400">
          <a:solidFill>
            <a:srgbClr val="FAFD00"/>
          </a:solidFill>
          <a:effectLst>
            <a:outerShdw blurRad="38100" dist="38100" dir="2700000" algn="tl">
              <a:srgbClr val="000000"/>
            </a:outerShdw>
          </a:effectLst>
          <a:latin typeface="+mn-lt"/>
          <a:ea typeface="ＭＳ Ｐゴシック" charset="-128"/>
        </a:defRPr>
      </a:lvl5pPr>
      <a:lvl6pPr marL="2514600" indent="-228600" algn="l" defTabSz="762000" rtl="0" eaLnBrk="1" fontAlgn="base" hangingPunct="1">
        <a:spcBef>
          <a:spcPct val="20000"/>
        </a:spcBef>
        <a:spcAft>
          <a:spcPct val="0"/>
        </a:spcAft>
        <a:buClr>
          <a:schemeClr val="tx2"/>
        </a:buClr>
        <a:buSzPct val="100000"/>
        <a:buChar char="•"/>
        <a:defRPr sz="2400">
          <a:solidFill>
            <a:srgbClr val="FAFD00"/>
          </a:solidFill>
          <a:effectLst>
            <a:outerShdw blurRad="38100" dist="38100" dir="2700000" algn="tl">
              <a:srgbClr val="000000"/>
            </a:outerShdw>
          </a:effectLst>
          <a:latin typeface="+mn-lt"/>
          <a:ea typeface="ＭＳ Ｐゴシック" charset="-128"/>
        </a:defRPr>
      </a:lvl6pPr>
      <a:lvl7pPr marL="2971800" indent="-228600" algn="l" defTabSz="762000" rtl="0" eaLnBrk="1" fontAlgn="base" hangingPunct="1">
        <a:spcBef>
          <a:spcPct val="20000"/>
        </a:spcBef>
        <a:spcAft>
          <a:spcPct val="0"/>
        </a:spcAft>
        <a:buClr>
          <a:schemeClr val="tx2"/>
        </a:buClr>
        <a:buSzPct val="100000"/>
        <a:buChar char="•"/>
        <a:defRPr sz="2400">
          <a:solidFill>
            <a:srgbClr val="FAFD00"/>
          </a:solidFill>
          <a:effectLst>
            <a:outerShdw blurRad="38100" dist="38100" dir="2700000" algn="tl">
              <a:srgbClr val="000000"/>
            </a:outerShdw>
          </a:effectLst>
          <a:latin typeface="+mn-lt"/>
          <a:ea typeface="ＭＳ Ｐゴシック" charset="-128"/>
        </a:defRPr>
      </a:lvl7pPr>
      <a:lvl8pPr marL="3429000" indent="-228600" algn="l" defTabSz="762000" rtl="0" eaLnBrk="1" fontAlgn="base" hangingPunct="1">
        <a:spcBef>
          <a:spcPct val="20000"/>
        </a:spcBef>
        <a:spcAft>
          <a:spcPct val="0"/>
        </a:spcAft>
        <a:buClr>
          <a:schemeClr val="tx2"/>
        </a:buClr>
        <a:buSzPct val="100000"/>
        <a:buChar char="•"/>
        <a:defRPr sz="2400">
          <a:solidFill>
            <a:srgbClr val="FAFD00"/>
          </a:solidFill>
          <a:effectLst>
            <a:outerShdw blurRad="38100" dist="38100" dir="2700000" algn="tl">
              <a:srgbClr val="000000"/>
            </a:outerShdw>
          </a:effectLst>
          <a:latin typeface="+mn-lt"/>
          <a:ea typeface="ＭＳ Ｐゴシック" charset="-128"/>
        </a:defRPr>
      </a:lvl8pPr>
      <a:lvl9pPr marL="3886200" indent="-228600" algn="l" defTabSz="762000" rtl="0" eaLnBrk="1" fontAlgn="base" hangingPunct="1">
        <a:spcBef>
          <a:spcPct val="20000"/>
        </a:spcBef>
        <a:spcAft>
          <a:spcPct val="0"/>
        </a:spcAft>
        <a:buClr>
          <a:schemeClr val="tx2"/>
        </a:buClr>
        <a:buSzPct val="100000"/>
        <a:buChar char="•"/>
        <a:defRPr sz="2400">
          <a:solidFill>
            <a:srgbClr val="FAFD00"/>
          </a:solidFill>
          <a:effectLst>
            <a:outerShdw blurRad="38100" dist="38100" dir="2700000" algn="tl">
              <a:srgbClr val="000000"/>
            </a:outerShdw>
          </a:effectLst>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pour modifier le style du titre du masque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100">
                <a:latin typeface="Arial" pitchFamily="34" charset="0"/>
                <a:ea typeface="+mn-ea"/>
                <a:cs typeface="Arial" pitchFamily="34" charset="0"/>
              </a:defRPr>
            </a:lvl1pPr>
          </a:lstStyle>
          <a:p>
            <a:pPr>
              <a:defRPr/>
            </a:pPr>
            <a:fld id="{2B1F4A47-39FA-EC42-A263-88E46272C93B}" type="datetime1">
              <a:rPr lang="en-US" smtClean="0"/>
              <a:pPr>
                <a:defRPr/>
              </a:pPr>
              <a:t>27-07-16</a:t>
            </a:fld>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latin typeface="Arial" pitchFamily="34" charset="0"/>
                <a:ea typeface="+mn-ea"/>
                <a:cs typeface="Arial" pitchFamily="34" charset="0"/>
              </a:defRPr>
            </a:lvl1pPr>
          </a:lstStyle>
          <a:p>
            <a:pPr>
              <a:defRPr/>
            </a:pPr>
            <a:fld id="{76512AA5-C901-FC4B-92CC-76F241B5B30A}"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Lst>
  <p:timing>
    <p:tnLst>
      <p:par>
        <p:cTn xmlns:p14="http://schemas.microsoft.com/office/powerpoint/2010/main" id="1" dur="indefinite" restart="never" nodeType="tmRoot"/>
      </p:par>
    </p:tnLst>
  </p:timing>
  <p:txStyles>
    <p:titleStyle>
      <a:lvl1pPr algn="ctr" rtl="0" eaLnBrk="1" fontAlgn="base" hangingPunct="1">
        <a:spcBef>
          <a:spcPct val="0"/>
        </a:spcBef>
        <a:spcAft>
          <a:spcPct val="0"/>
        </a:spcAft>
        <a:defRPr sz="3600">
          <a:solidFill>
            <a:srgbClr val="000090"/>
          </a:solidFill>
          <a:latin typeface="Arial" pitchFamily="34" charset="0"/>
          <a:ea typeface="ＭＳ Ｐゴシック" charset="0"/>
          <a:cs typeface="Arial" pitchFamily="34" charset="0"/>
        </a:defRPr>
      </a:lvl1pPr>
      <a:lvl2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2pPr>
      <a:lvl3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3pPr>
      <a:lvl4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4pPr>
      <a:lvl5pPr algn="ctr" rtl="0" eaLnBrk="1" fontAlgn="base" hangingPunct="1">
        <a:spcBef>
          <a:spcPct val="0"/>
        </a:spcBef>
        <a:spcAft>
          <a:spcPct val="0"/>
        </a:spcAft>
        <a:defRPr sz="3600">
          <a:solidFill>
            <a:srgbClr val="000090"/>
          </a:solidFill>
          <a:latin typeface="Arial" charset="0"/>
          <a:ea typeface="ＭＳ Ｐゴシック" charset="0"/>
          <a:cs typeface="Arial" charset="0"/>
        </a:defRPr>
      </a:lvl5pPr>
      <a:lvl6pPr marL="457200" algn="ctr" rtl="0" eaLnBrk="1" fontAlgn="base" hangingPunct="1">
        <a:spcBef>
          <a:spcPct val="0"/>
        </a:spcBef>
        <a:spcAft>
          <a:spcPct val="0"/>
        </a:spcAft>
        <a:defRPr sz="4400">
          <a:solidFill>
            <a:schemeClr val="tx2"/>
          </a:solidFill>
          <a:latin typeface="Times New Roman" charset="0"/>
          <a:cs typeface="Times New Roman" charset="0"/>
        </a:defRPr>
      </a:lvl6pPr>
      <a:lvl7pPr marL="914400" algn="ctr" rtl="0" eaLnBrk="1" fontAlgn="base" hangingPunct="1">
        <a:spcBef>
          <a:spcPct val="0"/>
        </a:spcBef>
        <a:spcAft>
          <a:spcPct val="0"/>
        </a:spcAft>
        <a:defRPr sz="4400">
          <a:solidFill>
            <a:schemeClr val="tx2"/>
          </a:solidFill>
          <a:latin typeface="Times New Roman" charset="0"/>
          <a:cs typeface="Times New Roman" charset="0"/>
        </a:defRPr>
      </a:lvl7pPr>
      <a:lvl8pPr marL="1371600" algn="ctr" rtl="0" eaLnBrk="1" fontAlgn="base" hangingPunct="1">
        <a:spcBef>
          <a:spcPct val="0"/>
        </a:spcBef>
        <a:spcAft>
          <a:spcPct val="0"/>
        </a:spcAft>
        <a:defRPr sz="4400">
          <a:solidFill>
            <a:schemeClr val="tx2"/>
          </a:solidFill>
          <a:latin typeface="Times New Roman" charset="0"/>
          <a:cs typeface="Times New Roman" charset="0"/>
        </a:defRPr>
      </a:lvl8pPr>
      <a:lvl9pPr marL="1828800" algn="ctr" rtl="0" eaLnBrk="1" fontAlgn="base" hangingPunct="1">
        <a:spcBef>
          <a:spcPct val="0"/>
        </a:spcBef>
        <a:spcAft>
          <a:spcPct val="0"/>
        </a:spcAft>
        <a:defRPr sz="4400">
          <a:solidFill>
            <a:schemeClr val="tx2"/>
          </a:solidFill>
          <a:latin typeface="Times New Roman" charset="0"/>
          <a:cs typeface="Times New Roman" charset="0"/>
        </a:defRPr>
      </a:lvl9pPr>
    </p:titleStyle>
    <p:bodyStyle>
      <a:lvl1pPr marL="342900" indent="-342900" algn="l" rtl="0" eaLnBrk="1" fontAlgn="base" hangingPunct="1">
        <a:spcBef>
          <a:spcPct val="20000"/>
        </a:spcBef>
        <a:spcAft>
          <a:spcPct val="0"/>
        </a:spcAft>
        <a:buChar char="•"/>
        <a:defRPr sz="3200">
          <a:solidFill>
            <a:schemeClr val="bg2"/>
          </a:solidFill>
          <a:latin typeface="Arial" pitchFamily="34" charset="0"/>
          <a:ea typeface="ＭＳ Ｐゴシック" charset="0"/>
          <a:cs typeface="Arial" pitchFamily="34" charset="0"/>
        </a:defRPr>
      </a:lvl1pPr>
      <a:lvl2pPr marL="742950" indent="-285750" algn="l" rtl="0" eaLnBrk="1" fontAlgn="base" hangingPunct="1">
        <a:spcBef>
          <a:spcPct val="20000"/>
        </a:spcBef>
        <a:spcAft>
          <a:spcPct val="0"/>
        </a:spcAft>
        <a:buFont typeface="Courier New" charset="0"/>
        <a:buChar char="o"/>
        <a:defRPr sz="2400">
          <a:solidFill>
            <a:schemeClr val="tx1"/>
          </a:solidFill>
          <a:latin typeface="Arial" pitchFamily="34" charset="0"/>
          <a:ea typeface="Arial" charset="0"/>
          <a:cs typeface="Arial" pitchFamily="34" charset="0"/>
        </a:defRPr>
      </a:lvl2pPr>
      <a:lvl3pPr marL="1143000" indent="-228600" algn="l" rtl="0" eaLnBrk="1" fontAlgn="base" hangingPunct="1">
        <a:spcBef>
          <a:spcPct val="20000"/>
        </a:spcBef>
        <a:spcAft>
          <a:spcPct val="0"/>
        </a:spcAft>
        <a:buFont typeface="Wingdings" charset="0"/>
        <a:buChar char="§"/>
        <a:defRPr sz="2400">
          <a:solidFill>
            <a:schemeClr val="tx1"/>
          </a:solidFill>
          <a:latin typeface="Arial" pitchFamily="34" charset="0"/>
          <a:ea typeface="Arial" charset="0"/>
          <a:cs typeface="Arial" pitchFamily="34" charset="0"/>
        </a:defRPr>
      </a:lvl3pPr>
      <a:lvl4pPr marL="1600200" indent="-228600" algn="l" rtl="0" eaLnBrk="1" fontAlgn="base" hangingPunct="1">
        <a:spcBef>
          <a:spcPct val="20000"/>
        </a:spcBef>
        <a:spcAft>
          <a:spcPct val="0"/>
        </a:spcAft>
        <a:buChar char="–"/>
        <a:defRPr sz="2000">
          <a:solidFill>
            <a:schemeClr val="tx1"/>
          </a:solidFill>
          <a:latin typeface="Arial" pitchFamily="34" charset="0"/>
          <a:ea typeface="Arial" charset="0"/>
          <a:cs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Arial" pitchFamily="34" charset="0"/>
          <a:ea typeface="Arial"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B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B1F4A47-39FA-EC42-A263-88E46272C93B}" type="datetime1">
              <a:rPr lang="en-US" smtClean="0"/>
              <a:pPr>
                <a:defRPr/>
              </a:pPr>
              <a:t>27-07-16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6512AA5-C901-FC4B-92CC-76F241B5B30A}" type="slidenum">
              <a:rPr lang="en-US" smtClean="0"/>
              <a:pPr>
                <a:defRPr/>
              </a:pPr>
              <a:t>‹#›</a:t>
            </a:fld>
            <a:endParaRPr lang="en-US"/>
          </a:p>
        </p:txBody>
      </p:sp>
    </p:spTree>
    <p:extLst>
      <p:ext uri="{BB962C8B-B14F-4D97-AF65-F5344CB8AC3E}">
        <p14:creationId xmlns:p14="http://schemas.microsoft.com/office/powerpoint/2010/main" val="2094588259"/>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4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4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7.png"/><Relationship Id="rId3"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1" Type="http://schemas.openxmlformats.org/officeDocument/2006/relationships/slideLayout" Target="../slideLayouts/slideLayout43.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15.jpeg"/><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hyperlink" Target="http://onlinelibrary.wiley.com/doi/10.1111/j.1365-2958.2012.08174.x/full" TargetMode="External"/><Relationship Id="rId1" Type="http://schemas.openxmlformats.org/officeDocument/2006/relationships/slideLayout" Target="../slideLayouts/slideLayout53.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19.jpg"/><Relationship Id="rId3"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jpeg"/><Relationship Id="rId5" Type="http://schemas.openxmlformats.org/officeDocument/2006/relationships/image" Target="../media/image23.emf"/><Relationship Id="rId6" Type="http://schemas.openxmlformats.org/officeDocument/2006/relationships/image" Target="../media/image24.png"/><Relationship Id="rId1" Type="http://schemas.openxmlformats.org/officeDocument/2006/relationships/slideLayout" Target="../slideLayouts/slideLayout43.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25.emf"/><Relationship Id="rId5" Type="http://schemas.openxmlformats.org/officeDocument/2006/relationships/image" Target="../media/image26.jpeg"/><Relationship Id="rId6" Type="http://schemas.microsoft.com/office/2007/relationships/hdphoto" Target="../media/hdphoto1.wdp"/><Relationship Id="rId7" Type="http://schemas.openxmlformats.org/officeDocument/2006/relationships/image" Target="../media/image27.jpeg"/><Relationship Id="rId8" Type="http://schemas.microsoft.com/office/2007/relationships/hdphoto" Target="../media/hdphoto2.wdp"/><Relationship Id="rId9" Type="http://schemas.openxmlformats.org/officeDocument/2006/relationships/image" Target="../media/image28.emf"/><Relationship Id="rId1" Type="http://schemas.openxmlformats.org/officeDocument/2006/relationships/vmlDrawing" Target="../drawings/vmlDrawing1.vml"/><Relationship Id="rId2"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package" Target="../embeddings/Microsoft_Word_Document2.docx"/><Relationship Id="rId6" Type="http://schemas.openxmlformats.org/officeDocument/2006/relationships/image" Target="../media/image29.emf"/><Relationship Id="rId1" Type="http://schemas.openxmlformats.org/officeDocument/2006/relationships/vmlDrawing" Target="../drawings/vmlDrawing2.vml"/><Relationship Id="rId2"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chart" Target="../charts/chart2.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4" Type="http://schemas.openxmlformats.org/officeDocument/2006/relationships/image" Target="../media/image33.jpeg"/><Relationship Id="rId5" Type="http://schemas.microsoft.com/office/2007/relationships/hdphoto" Target="../media/hdphoto4.wdp"/><Relationship Id="rId6" Type="http://schemas.openxmlformats.org/officeDocument/2006/relationships/image" Target="../media/image34.jpeg"/><Relationship Id="rId7" Type="http://schemas.microsoft.com/office/2007/relationships/hdphoto" Target="../media/hdphoto5.wdp"/><Relationship Id="rId1" Type="http://schemas.openxmlformats.org/officeDocument/2006/relationships/slideLayout" Target="../slideLayouts/slideLayout43.xml"/><Relationship Id="rId2" Type="http://schemas.openxmlformats.org/officeDocument/2006/relationships/image" Target="../media/image3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png"/><Relationship Id="rId1" Type="http://schemas.openxmlformats.org/officeDocument/2006/relationships/slideLayout" Target="../slideLayouts/slideLayout43.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37.png"/><Relationship Id="rId3"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39.png"/><Relationship Id="rId1" Type="http://schemas.openxmlformats.org/officeDocument/2006/relationships/slideLayout" Target="../slideLayouts/slideLayout43.xml"/><Relationship Id="rId2" Type="http://schemas.openxmlformats.org/officeDocument/2006/relationships/image" Target="../media/image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3075" y="908720"/>
            <a:ext cx="8761413" cy="2376264"/>
          </a:xfrm>
          <a:ln>
            <a:miter lim="800000"/>
            <a:headEnd/>
            <a:tailEnd/>
          </a:ln>
          <a:extLst/>
        </p:spPr>
        <p:txBody>
          <a:bodyPr>
            <a:normAutofit/>
          </a:bodyPr>
          <a:lstStyle/>
          <a:p>
            <a:pPr algn="ctr" fontAlgn="auto">
              <a:spcAft>
                <a:spcPts val="0"/>
              </a:spcAft>
              <a:defRPr/>
            </a:pPr>
            <a:r>
              <a:rPr lang="en-GB" sz="2800" dirty="0">
                <a:solidFill>
                  <a:srgbClr val="000090"/>
                </a:solidFill>
                <a:effectLst/>
                <a:latin typeface="Arial"/>
                <a:cs typeface="Arial"/>
              </a:rPr>
              <a:t>Heat-labile enterotoxin enhances small intestinal colonization with F18ac+ verotoxigenic </a:t>
            </a:r>
            <a:r>
              <a:rPr lang="en-GB" sz="2800" i="1" dirty="0">
                <a:solidFill>
                  <a:srgbClr val="000090"/>
                </a:solidFill>
                <a:effectLst/>
                <a:latin typeface="Arial"/>
                <a:cs typeface="Arial"/>
              </a:rPr>
              <a:t>E. coli</a:t>
            </a:r>
            <a:r>
              <a:rPr lang="en-GB" sz="2800" dirty="0">
                <a:solidFill>
                  <a:srgbClr val="000090"/>
                </a:solidFill>
                <a:effectLst/>
                <a:latin typeface="Arial"/>
                <a:cs typeface="Arial"/>
              </a:rPr>
              <a:t> in newly weaned piglets</a:t>
            </a:r>
            <a:r>
              <a:rPr lang="nl-BE" sz="2800" dirty="0">
                <a:solidFill>
                  <a:srgbClr val="000090"/>
                </a:solidFill>
                <a:effectLst/>
                <a:latin typeface="Arial"/>
                <a:cs typeface="Arial"/>
              </a:rPr>
              <a:t> </a:t>
            </a:r>
            <a:endParaRPr lang="en-US" sz="2000" dirty="0">
              <a:solidFill>
                <a:srgbClr val="000090"/>
              </a:solidFill>
              <a:effectLst/>
              <a:latin typeface="Arial"/>
              <a:cs typeface="Arial"/>
            </a:endParaRPr>
          </a:p>
        </p:txBody>
      </p:sp>
      <p:sp>
        <p:nvSpPr>
          <p:cNvPr id="17411" name="Subtitle 2"/>
          <p:cNvSpPr>
            <a:spLocks noGrp="1"/>
          </p:cNvSpPr>
          <p:nvPr>
            <p:ph type="subTitle" idx="1"/>
          </p:nvPr>
        </p:nvSpPr>
        <p:spPr>
          <a:xfrm>
            <a:off x="41275" y="5445224"/>
            <a:ext cx="8804722" cy="864096"/>
          </a:xfrm>
        </p:spPr>
        <p:txBody>
          <a:bodyPr/>
          <a:lstStyle/>
          <a:p>
            <a:r>
              <a:rPr lang="en-GB" sz="2000" dirty="0">
                <a:solidFill>
                  <a:schemeClr val="tx1"/>
                </a:solidFill>
              </a:rPr>
              <a:t>M. </a:t>
            </a:r>
            <a:r>
              <a:rPr lang="en-GB" sz="2000" dirty="0" err="1">
                <a:solidFill>
                  <a:schemeClr val="tx1"/>
                </a:solidFill>
              </a:rPr>
              <a:t>Atef</a:t>
            </a:r>
            <a:r>
              <a:rPr lang="en-GB" sz="2000" dirty="0">
                <a:solidFill>
                  <a:schemeClr val="tx1"/>
                </a:solidFill>
              </a:rPr>
              <a:t> Yekta</a:t>
            </a:r>
            <a:r>
              <a:rPr lang="en-GB" sz="2000" baseline="30000" dirty="0">
                <a:solidFill>
                  <a:schemeClr val="tx1"/>
                </a:solidFill>
              </a:rPr>
              <a:t>1</a:t>
            </a:r>
            <a:r>
              <a:rPr lang="en-GB" sz="2000" dirty="0">
                <a:solidFill>
                  <a:schemeClr val="tx1"/>
                </a:solidFill>
              </a:rPr>
              <a:t>, M. Loos</a:t>
            </a:r>
            <a:r>
              <a:rPr lang="en-GB" sz="2000" baseline="30000" dirty="0">
                <a:solidFill>
                  <a:schemeClr val="tx1"/>
                </a:solidFill>
              </a:rPr>
              <a:t>1</a:t>
            </a:r>
            <a:r>
              <a:rPr lang="en-GB" sz="2000" dirty="0">
                <a:solidFill>
                  <a:schemeClr val="tx1"/>
                </a:solidFill>
              </a:rPr>
              <a:t>, A. Coddens</a:t>
            </a:r>
            <a:r>
              <a:rPr lang="en-GB" sz="2000" baseline="30000" dirty="0">
                <a:solidFill>
                  <a:schemeClr val="tx1"/>
                </a:solidFill>
              </a:rPr>
              <a:t>1</a:t>
            </a:r>
            <a:r>
              <a:rPr lang="en-GB" sz="2000" dirty="0">
                <a:solidFill>
                  <a:schemeClr val="tx1"/>
                </a:solidFill>
              </a:rPr>
              <a:t>, S. Arnouts</a:t>
            </a:r>
            <a:r>
              <a:rPr lang="en-GB" sz="2000" baseline="30000" dirty="0">
                <a:solidFill>
                  <a:schemeClr val="tx1"/>
                </a:solidFill>
              </a:rPr>
              <a:t>3</a:t>
            </a:r>
            <a:r>
              <a:rPr lang="en-GB" sz="2000" dirty="0">
                <a:solidFill>
                  <a:schemeClr val="tx1"/>
                </a:solidFill>
              </a:rPr>
              <a:t>, W. Van den Broeck</a:t>
            </a:r>
            <a:r>
              <a:rPr lang="en-GB" sz="2000" baseline="30000" dirty="0">
                <a:solidFill>
                  <a:schemeClr val="tx1"/>
                </a:solidFill>
              </a:rPr>
              <a:t>2</a:t>
            </a:r>
            <a:r>
              <a:rPr lang="en-GB" sz="2000" dirty="0">
                <a:solidFill>
                  <a:schemeClr val="tx1"/>
                </a:solidFill>
              </a:rPr>
              <a:t>, </a:t>
            </a:r>
            <a:r>
              <a:rPr lang="en-GB" sz="2000" dirty="0" smtClean="0">
                <a:solidFill>
                  <a:schemeClr val="tx1"/>
                </a:solidFill>
              </a:rPr>
              <a:t>B. Devriendt, U</a:t>
            </a:r>
            <a:r>
              <a:rPr lang="en-GB" sz="2000" dirty="0">
                <a:solidFill>
                  <a:schemeClr val="tx1"/>
                </a:solidFill>
              </a:rPr>
              <a:t>. Lundberg</a:t>
            </a:r>
            <a:r>
              <a:rPr lang="en-GB" sz="2000" baseline="30000" dirty="0">
                <a:solidFill>
                  <a:schemeClr val="tx1"/>
                </a:solidFill>
              </a:rPr>
              <a:t>4</a:t>
            </a:r>
            <a:r>
              <a:rPr lang="en-GB" sz="2000" dirty="0">
                <a:solidFill>
                  <a:schemeClr val="tx1"/>
                </a:solidFill>
              </a:rPr>
              <a:t>, D. Epperson</a:t>
            </a:r>
            <a:r>
              <a:rPr lang="en-GB" sz="2000" baseline="30000" dirty="0">
                <a:solidFill>
                  <a:schemeClr val="tx1"/>
                </a:solidFill>
              </a:rPr>
              <a:t>4</a:t>
            </a:r>
            <a:r>
              <a:rPr lang="en-GB" sz="2000" dirty="0">
                <a:solidFill>
                  <a:schemeClr val="tx1"/>
                </a:solidFill>
              </a:rPr>
              <a:t>, </a:t>
            </a:r>
            <a:r>
              <a:rPr lang="en-GB" sz="2000" u="sng" dirty="0">
                <a:solidFill>
                  <a:schemeClr val="tx1"/>
                </a:solidFill>
              </a:rPr>
              <a:t>E. Cox</a:t>
            </a:r>
            <a:r>
              <a:rPr lang="en-GB" sz="2000" u="sng" baseline="30000" dirty="0">
                <a:solidFill>
                  <a:schemeClr val="tx1"/>
                </a:solidFill>
              </a:rPr>
              <a:t>1</a:t>
            </a:r>
            <a:endParaRPr lang="nl-BE" sz="2000" dirty="0">
              <a:solidFill>
                <a:schemeClr val="tx1"/>
              </a:solidFill>
            </a:endParaRPr>
          </a:p>
        </p:txBody>
      </p:sp>
      <p:sp>
        <p:nvSpPr>
          <p:cNvPr id="18435" name="Subtitle 2"/>
          <p:cNvSpPr txBox="1">
            <a:spLocks/>
          </p:cNvSpPr>
          <p:nvPr/>
        </p:nvSpPr>
        <p:spPr bwMode="auto">
          <a:xfrm>
            <a:off x="954534" y="6309320"/>
            <a:ext cx="7854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18288"/>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defTabSz="914400" eaLnBrk="1" hangingPunct="1">
              <a:spcBef>
                <a:spcPct val="20000"/>
              </a:spcBef>
              <a:buClr>
                <a:srgbClr val="0BD0D9"/>
              </a:buClr>
              <a:buSzPct val="95000"/>
              <a:buFont typeface="Wingdings 2" charset="0"/>
              <a:buNone/>
            </a:pPr>
            <a:r>
              <a:rPr lang="nl-BE" sz="1800" b="1" dirty="0">
                <a:solidFill>
                  <a:srgbClr val="FFFFFF"/>
                </a:solidFill>
                <a:latin typeface="Arial"/>
                <a:cs typeface="Arial"/>
              </a:rPr>
              <a:t>Eric.Cox@U</a:t>
            </a:r>
            <a:r>
              <a:rPr lang="en-US" sz="1800" b="1" dirty="0">
                <a:solidFill>
                  <a:srgbClr val="FFFFFF"/>
                </a:solidFill>
                <a:latin typeface="Arial"/>
                <a:cs typeface="Arial"/>
              </a:rPr>
              <a:t>g</a:t>
            </a:r>
            <a:r>
              <a:rPr lang="nl-BE" sz="1800" b="1" dirty="0">
                <a:solidFill>
                  <a:srgbClr val="FFFFFF"/>
                </a:solidFill>
                <a:latin typeface="Arial"/>
                <a:cs typeface="Arial"/>
              </a:rPr>
              <a:t>ent.be</a:t>
            </a:r>
            <a:endParaRPr lang="en-US" sz="1800" b="1" dirty="0">
              <a:solidFill>
                <a:srgbClr val="FFFFFF"/>
              </a:solidFill>
              <a:latin typeface="Arial"/>
              <a:cs typeface="Arial"/>
            </a:endParaRPr>
          </a:p>
        </p:txBody>
      </p:sp>
      <p:grpSp>
        <p:nvGrpSpPr>
          <p:cNvPr id="18436" name="Group 83"/>
          <p:cNvGrpSpPr>
            <a:grpSpLocks/>
          </p:cNvGrpSpPr>
          <p:nvPr/>
        </p:nvGrpSpPr>
        <p:grpSpPr bwMode="auto">
          <a:xfrm>
            <a:off x="3810000" y="39689"/>
            <a:ext cx="1282700" cy="983456"/>
            <a:chOff x="165101" y="5867400"/>
            <a:chExt cx="1282699" cy="983458"/>
          </a:xfrm>
        </p:grpSpPr>
        <p:sp>
          <p:nvSpPr>
            <p:cNvPr id="18440" name="Rectangle 5"/>
            <p:cNvSpPr>
              <a:spLocks noChangeArrowheads="1"/>
            </p:cNvSpPr>
            <p:nvPr/>
          </p:nvSpPr>
          <p:spPr bwMode="auto">
            <a:xfrm>
              <a:off x="165101" y="6515101"/>
              <a:ext cx="1282699"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000" b="1" dirty="0" err="1">
                  <a:solidFill>
                    <a:srgbClr val="000000"/>
                  </a:solidFill>
                  <a:latin typeface="Arial"/>
                  <a:cs typeface="Arial"/>
                </a:rPr>
                <a:t>Faculty</a:t>
              </a:r>
              <a:r>
                <a:rPr lang="nl-NL" sz="1000" b="1" dirty="0">
                  <a:solidFill>
                    <a:srgbClr val="000000"/>
                  </a:solidFill>
                  <a:latin typeface="Arial"/>
                  <a:cs typeface="Arial"/>
                </a:rPr>
                <a:t> of </a:t>
              </a:r>
              <a:r>
                <a:rPr lang="nl-NL" sz="1000" b="1" dirty="0" err="1">
                  <a:solidFill>
                    <a:srgbClr val="000000"/>
                  </a:solidFill>
                  <a:latin typeface="Arial"/>
                  <a:cs typeface="Arial"/>
                </a:rPr>
                <a:t>Veterinary</a:t>
              </a:r>
              <a:endParaRPr lang="nl-NL" sz="1000" b="1" dirty="0">
                <a:solidFill>
                  <a:srgbClr val="000000"/>
                </a:solidFill>
                <a:latin typeface="Arial"/>
                <a:cs typeface="Arial"/>
              </a:endParaRPr>
            </a:p>
          </p:txBody>
        </p:sp>
        <p:sp>
          <p:nvSpPr>
            <p:cNvPr id="18441" name="Rectangle 6"/>
            <p:cNvSpPr>
              <a:spLocks noChangeArrowheads="1"/>
            </p:cNvSpPr>
            <p:nvPr/>
          </p:nvSpPr>
          <p:spPr bwMode="auto">
            <a:xfrm>
              <a:off x="431245" y="6696870"/>
              <a:ext cx="566737"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000" b="1" dirty="0" err="1">
                  <a:solidFill>
                    <a:srgbClr val="000000"/>
                  </a:solidFill>
                  <a:latin typeface="Arial"/>
                  <a:cs typeface="Arial"/>
                </a:rPr>
                <a:t>Medicine</a:t>
              </a:r>
              <a:endParaRPr lang="nl-NL" sz="1000" b="1" dirty="0">
                <a:solidFill>
                  <a:srgbClr val="000000"/>
                </a:solidFill>
                <a:latin typeface="Arial"/>
                <a:cs typeface="Arial"/>
              </a:endParaRPr>
            </a:p>
          </p:txBody>
        </p:sp>
        <p:grpSp>
          <p:nvGrpSpPr>
            <p:cNvPr id="18442" name="Group 7"/>
            <p:cNvGrpSpPr>
              <a:grpSpLocks/>
            </p:cNvGrpSpPr>
            <p:nvPr/>
          </p:nvGrpSpPr>
          <p:grpSpPr bwMode="auto">
            <a:xfrm>
              <a:off x="422275" y="5867400"/>
              <a:ext cx="568325" cy="630239"/>
              <a:chOff x="3639" y="102"/>
              <a:chExt cx="358" cy="397"/>
            </a:xfrm>
          </p:grpSpPr>
          <p:sp>
            <p:nvSpPr>
              <p:cNvPr id="18443" name="Rectangle 8"/>
              <p:cNvSpPr>
                <a:spLocks noChangeArrowheads="1"/>
              </p:cNvSpPr>
              <p:nvPr/>
            </p:nvSpPr>
            <p:spPr bwMode="auto">
              <a:xfrm>
                <a:off x="3639" y="102"/>
                <a:ext cx="358" cy="397"/>
              </a:xfrm>
              <a:prstGeom prst="rect">
                <a:avLst/>
              </a:prstGeom>
              <a:solidFill>
                <a:srgbClr val="FFFFFF"/>
              </a:solidFill>
              <a:ln w="12700">
                <a:solidFill>
                  <a:srgbClr val="000000"/>
                </a:solidFill>
                <a:miter lim="800000"/>
                <a:headEnd/>
                <a:tailEnd/>
              </a:ln>
            </p:spPr>
            <p:txBody>
              <a:bodyPr/>
              <a:lstStyle/>
              <a:p>
                <a:endParaRPr lang="en-US" sz="1000" b="1">
                  <a:latin typeface="Arial"/>
                  <a:cs typeface="Arial"/>
                </a:endParaRPr>
              </a:p>
            </p:txBody>
          </p:sp>
          <p:sp>
            <p:nvSpPr>
              <p:cNvPr id="18444" name="Line 9"/>
              <p:cNvSpPr>
                <a:spLocks noChangeShapeType="1"/>
              </p:cNvSpPr>
              <p:nvPr/>
            </p:nvSpPr>
            <p:spPr bwMode="auto">
              <a:xfrm>
                <a:off x="3670" y="210"/>
                <a:ext cx="3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latin typeface="Arial"/>
                  <a:cs typeface="Arial"/>
                </a:endParaRPr>
              </a:p>
            </p:txBody>
          </p:sp>
          <p:grpSp>
            <p:nvGrpSpPr>
              <p:cNvPr id="18445" name="Group 10"/>
              <p:cNvGrpSpPr>
                <a:grpSpLocks/>
              </p:cNvGrpSpPr>
              <p:nvPr/>
            </p:nvGrpSpPr>
            <p:grpSpPr bwMode="auto">
              <a:xfrm>
                <a:off x="3655" y="128"/>
                <a:ext cx="223" cy="119"/>
                <a:chOff x="3655" y="128"/>
                <a:chExt cx="223" cy="119"/>
              </a:xfrm>
            </p:grpSpPr>
            <p:sp>
              <p:nvSpPr>
                <p:cNvPr id="18466" name="Freeform 11"/>
                <p:cNvSpPr>
                  <a:spLocks/>
                </p:cNvSpPr>
                <p:nvPr/>
              </p:nvSpPr>
              <p:spPr bwMode="auto">
                <a:xfrm>
                  <a:off x="3655" y="128"/>
                  <a:ext cx="223" cy="119"/>
                </a:xfrm>
                <a:custGeom>
                  <a:avLst/>
                  <a:gdLst>
                    <a:gd name="T0" fmla="*/ 47 w 223"/>
                    <a:gd name="T1" fmla="*/ 84 h 119"/>
                    <a:gd name="T2" fmla="*/ 40 w 223"/>
                    <a:gd name="T3" fmla="*/ 76 h 119"/>
                    <a:gd name="T4" fmla="*/ 10 w 223"/>
                    <a:gd name="T5" fmla="*/ 76 h 119"/>
                    <a:gd name="T6" fmla="*/ 6 w 223"/>
                    <a:gd name="T7" fmla="*/ 78 h 119"/>
                    <a:gd name="T8" fmla="*/ 2 w 223"/>
                    <a:gd name="T9" fmla="*/ 76 h 119"/>
                    <a:gd name="T10" fmla="*/ 0 w 223"/>
                    <a:gd name="T11" fmla="*/ 72 h 119"/>
                    <a:gd name="T12" fmla="*/ 3 w 223"/>
                    <a:gd name="T13" fmla="*/ 47 h 119"/>
                    <a:gd name="T14" fmla="*/ 10 w 223"/>
                    <a:gd name="T15" fmla="*/ 35 h 119"/>
                    <a:gd name="T16" fmla="*/ 34 w 223"/>
                    <a:gd name="T17" fmla="*/ 19 h 119"/>
                    <a:gd name="T18" fmla="*/ 134 w 223"/>
                    <a:gd name="T19" fmla="*/ 19 h 119"/>
                    <a:gd name="T20" fmla="*/ 138 w 223"/>
                    <a:gd name="T21" fmla="*/ 14 h 119"/>
                    <a:gd name="T22" fmla="*/ 146 w 223"/>
                    <a:gd name="T23" fmla="*/ 8 h 119"/>
                    <a:gd name="T24" fmla="*/ 157 w 223"/>
                    <a:gd name="T25" fmla="*/ 3 h 119"/>
                    <a:gd name="T26" fmla="*/ 166 w 223"/>
                    <a:gd name="T27" fmla="*/ 0 h 119"/>
                    <a:gd name="T28" fmla="*/ 188 w 223"/>
                    <a:gd name="T29" fmla="*/ 0 h 119"/>
                    <a:gd name="T30" fmla="*/ 200 w 223"/>
                    <a:gd name="T31" fmla="*/ 3 h 119"/>
                    <a:gd name="T32" fmla="*/ 209 w 223"/>
                    <a:gd name="T33" fmla="*/ 8 h 119"/>
                    <a:gd name="T34" fmla="*/ 222 w 223"/>
                    <a:gd name="T35" fmla="*/ 15 h 119"/>
                    <a:gd name="T36" fmla="*/ 219 w 223"/>
                    <a:gd name="T37" fmla="*/ 57 h 119"/>
                    <a:gd name="T38" fmla="*/ 223 w 223"/>
                    <a:gd name="T39" fmla="*/ 97 h 119"/>
                    <a:gd name="T40" fmla="*/ 216 w 223"/>
                    <a:gd name="T41" fmla="*/ 104 h 119"/>
                    <a:gd name="T42" fmla="*/ 212 w 223"/>
                    <a:gd name="T43" fmla="*/ 107 h 119"/>
                    <a:gd name="T44" fmla="*/ 207 w 223"/>
                    <a:gd name="T45" fmla="*/ 111 h 119"/>
                    <a:gd name="T46" fmla="*/ 200 w 223"/>
                    <a:gd name="T47" fmla="*/ 116 h 119"/>
                    <a:gd name="T48" fmla="*/ 191 w 223"/>
                    <a:gd name="T49" fmla="*/ 119 h 119"/>
                    <a:gd name="T50" fmla="*/ 171 w 223"/>
                    <a:gd name="T51" fmla="*/ 119 h 119"/>
                    <a:gd name="T52" fmla="*/ 152 w 223"/>
                    <a:gd name="T53" fmla="*/ 119 h 119"/>
                    <a:gd name="T54" fmla="*/ 112 w 223"/>
                    <a:gd name="T55" fmla="*/ 115 h 119"/>
                    <a:gd name="T56" fmla="*/ 65 w 223"/>
                    <a:gd name="T57" fmla="*/ 94 h 119"/>
                    <a:gd name="T58" fmla="*/ 18 w 223"/>
                    <a:gd name="T59" fmla="*/ 94 h 119"/>
                    <a:gd name="T60" fmla="*/ 14 w 223"/>
                    <a:gd name="T61" fmla="*/ 91 h 119"/>
                    <a:gd name="T62" fmla="*/ 11 w 223"/>
                    <a:gd name="T63" fmla="*/ 86 h 119"/>
                    <a:gd name="T64" fmla="*/ 9 w 223"/>
                    <a:gd name="T65" fmla="*/ 78 h 119"/>
                    <a:gd name="T66" fmla="*/ 47 w 223"/>
                    <a:gd name="T67" fmla="*/ 84 h 1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3"/>
                    <a:gd name="T103" fmla="*/ 0 h 119"/>
                    <a:gd name="T104" fmla="*/ 223 w 223"/>
                    <a:gd name="T105" fmla="*/ 119 h 1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3" h="119">
                      <a:moveTo>
                        <a:pt x="47" y="84"/>
                      </a:moveTo>
                      <a:lnTo>
                        <a:pt x="40" y="76"/>
                      </a:lnTo>
                      <a:lnTo>
                        <a:pt x="10" y="76"/>
                      </a:lnTo>
                      <a:lnTo>
                        <a:pt x="6" y="78"/>
                      </a:lnTo>
                      <a:lnTo>
                        <a:pt x="2" y="76"/>
                      </a:lnTo>
                      <a:lnTo>
                        <a:pt x="0" y="72"/>
                      </a:lnTo>
                      <a:lnTo>
                        <a:pt x="3" y="47"/>
                      </a:lnTo>
                      <a:lnTo>
                        <a:pt x="10" y="35"/>
                      </a:lnTo>
                      <a:lnTo>
                        <a:pt x="34" y="19"/>
                      </a:lnTo>
                      <a:lnTo>
                        <a:pt x="134" y="19"/>
                      </a:lnTo>
                      <a:lnTo>
                        <a:pt x="138" y="14"/>
                      </a:lnTo>
                      <a:lnTo>
                        <a:pt x="146" y="8"/>
                      </a:lnTo>
                      <a:lnTo>
                        <a:pt x="157" y="3"/>
                      </a:lnTo>
                      <a:lnTo>
                        <a:pt x="166" y="0"/>
                      </a:lnTo>
                      <a:lnTo>
                        <a:pt x="188" y="0"/>
                      </a:lnTo>
                      <a:lnTo>
                        <a:pt x="200" y="3"/>
                      </a:lnTo>
                      <a:lnTo>
                        <a:pt x="209" y="8"/>
                      </a:lnTo>
                      <a:lnTo>
                        <a:pt x="222" y="15"/>
                      </a:lnTo>
                      <a:lnTo>
                        <a:pt x="219" y="57"/>
                      </a:lnTo>
                      <a:lnTo>
                        <a:pt x="223" y="97"/>
                      </a:lnTo>
                      <a:lnTo>
                        <a:pt x="216" y="104"/>
                      </a:lnTo>
                      <a:lnTo>
                        <a:pt x="212" y="107"/>
                      </a:lnTo>
                      <a:lnTo>
                        <a:pt x="207" y="111"/>
                      </a:lnTo>
                      <a:lnTo>
                        <a:pt x="200" y="116"/>
                      </a:lnTo>
                      <a:lnTo>
                        <a:pt x="191" y="119"/>
                      </a:lnTo>
                      <a:lnTo>
                        <a:pt x="171" y="119"/>
                      </a:lnTo>
                      <a:lnTo>
                        <a:pt x="152" y="119"/>
                      </a:lnTo>
                      <a:lnTo>
                        <a:pt x="112" y="115"/>
                      </a:lnTo>
                      <a:lnTo>
                        <a:pt x="65" y="94"/>
                      </a:lnTo>
                      <a:lnTo>
                        <a:pt x="18" y="94"/>
                      </a:lnTo>
                      <a:lnTo>
                        <a:pt x="14" y="91"/>
                      </a:lnTo>
                      <a:lnTo>
                        <a:pt x="11" y="86"/>
                      </a:lnTo>
                      <a:lnTo>
                        <a:pt x="9" y="78"/>
                      </a:lnTo>
                      <a:lnTo>
                        <a:pt x="47" y="84"/>
                      </a:lnTo>
                      <a:close/>
                    </a:path>
                  </a:pathLst>
                </a:custGeom>
                <a:solidFill>
                  <a:srgbClr val="063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Arial"/>
                    <a:cs typeface="Arial"/>
                  </a:endParaRPr>
                </a:p>
              </p:txBody>
            </p:sp>
            <p:sp>
              <p:nvSpPr>
                <p:cNvPr id="18467" name="Freeform 12"/>
                <p:cNvSpPr>
                  <a:spLocks/>
                </p:cNvSpPr>
                <p:nvPr/>
              </p:nvSpPr>
              <p:spPr bwMode="auto">
                <a:xfrm>
                  <a:off x="3655" y="128"/>
                  <a:ext cx="223" cy="119"/>
                </a:xfrm>
                <a:custGeom>
                  <a:avLst/>
                  <a:gdLst>
                    <a:gd name="T0" fmla="*/ 47 w 223"/>
                    <a:gd name="T1" fmla="*/ 84 h 119"/>
                    <a:gd name="T2" fmla="*/ 40 w 223"/>
                    <a:gd name="T3" fmla="*/ 76 h 119"/>
                    <a:gd name="T4" fmla="*/ 10 w 223"/>
                    <a:gd name="T5" fmla="*/ 76 h 119"/>
                    <a:gd name="T6" fmla="*/ 6 w 223"/>
                    <a:gd name="T7" fmla="*/ 78 h 119"/>
                    <a:gd name="T8" fmla="*/ 2 w 223"/>
                    <a:gd name="T9" fmla="*/ 76 h 119"/>
                    <a:gd name="T10" fmla="*/ 0 w 223"/>
                    <a:gd name="T11" fmla="*/ 72 h 119"/>
                    <a:gd name="T12" fmla="*/ 3 w 223"/>
                    <a:gd name="T13" fmla="*/ 47 h 119"/>
                    <a:gd name="T14" fmla="*/ 10 w 223"/>
                    <a:gd name="T15" fmla="*/ 35 h 119"/>
                    <a:gd name="T16" fmla="*/ 34 w 223"/>
                    <a:gd name="T17" fmla="*/ 19 h 119"/>
                    <a:gd name="T18" fmla="*/ 134 w 223"/>
                    <a:gd name="T19" fmla="*/ 19 h 119"/>
                    <a:gd name="T20" fmla="*/ 138 w 223"/>
                    <a:gd name="T21" fmla="*/ 14 h 119"/>
                    <a:gd name="T22" fmla="*/ 146 w 223"/>
                    <a:gd name="T23" fmla="*/ 8 h 119"/>
                    <a:gd name="T24" fmla="*/ 157 w 223"/>
                    <a:gd name="T25" fmla="*/ 3 h 119"/>
                    <a:gd name="T26" fmla="*/ 166 w 223"/>
                    <a:gd name="T27" fmla="*/ 0 h 119"/>
                    <a:gd name="T28" fmla="*/ 188 w 223"/>
                    <a:gd name="T29" fmla="*/ 0 h 119"/>
                    <a:gd name="T30" fmla="*/ 200 w 223"/>
                    <a:gd name="T31" fmla="*/ 3 h 119"/>
                    <a:gd name="T32" fmla="*/ 209 w 223"/>
                    <a:gd name="T33" fmla="*/ 8 h 119"/>
                    <a:gd name="T34" fmla="*/ 222 w 223"/>
                    <a:gd name="T35" fmla="*/ 15 h 119"/>
                    <a:gd name="T36" fmla="*/ 219 w 223"/>
                    <a:gd name="T37" fmla="*/ 57 h 119"/>
                    <a:gd name="T38" fmla="*/ 223 w 223"/>
                    <a:gd name="T39" fmla="*/ 97 h 119"/>
                    <a:gd name="T40" fmla="*/ 216 w 223"/>
                    <a:gd name="T41" fmla="*/ 104 h 119"/>
                    <a:gd name="T42" fmla="*/ 212 w 223"/>
                    <a:gd name="T43" fmla="*/ 107 h 119"/>
                    <a:gd name="T44" fmla="*/ 207 w 223"/>
                    <a:gd name="T45" fmla="*/ 111 h 119"/>
                    <a:gd name="T46" fmla="*/ 200 w 223"/>
                    <a:gd name="T47" fmla="*/ 116 h 119"/>
                    <a:gd name="T48" fmla="*/ 191 w 223"/>
                    <a:gd name="T49" fmla="*/ 119 h 119"/>
                    <a:gd name="T50" fmla="*/ 171 w 223"/>
                    <a:gd name="T51" fmla="*/ 119 h 119"/>
                    <a:gd name="T52" fmla="*/ 152 w 223"/>
                    <a:gd name="T53" fmla="*/ 119 h 119"/>
                    <a:gd name="T54" fmla="*/ 112 w 223"/>
                    <a:gd name="T55" fmla="*/ 115 h 119"/>
                    <a:gd name="T56" fmla="*/ 65 w 223"/>
                    <a:gd name="T57" fmla="*/ 94 h 119"/>
                    <a:gd name="T58" fmla="*/ 18 w 223"/>
                    <a:gd name="T59" fmla="*/ 94 h 119"/>
                    <a:gd name="T60" fmla="*/ 14 w 223"/>
                    <a:gd name="T61" fmla="*/ 91 h 119"/>
                    <a:gd name="T62" fmla="*/ 11 w 223"/>
                    <a:gd name="T63" fmla="*/ 86 h 119"/>
                    <a:gd name="T64" fmla="*/ 9 w 223"/>
                    <a:gd name="T65" fmla="*/ 78 h 119"/>
                    <a:gd name="T66" fmla="*/ 47 w 223"/>
                    <a:gd name="T67" fmla="*/ 84 h 1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3"/>
                    <a:gd name="T103" fmla="*/ 0 h 119"/>
                    <a:gd name="T104" fmla="*/ 223 w 223"/>
                    <a:gd name="T105" fmla="*/ 119 h 1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3" h="119">
                      <a:moveTo>
                        <a:pt x="47" y="84"/>
                      </a:moveTo>
                      <a:lnTo>
                        <a:pt x="40" y="76"/>
                      </a:lnTo>
                      <a:lnTo>
                        <a:pt x="10" y="76"/>
                      </a:lnTo>
                      <a:lnTo>
                        <a:pt x="6" y="78"/>
                      </a:lnTo>
                      <a:lnTo>
                        <a:pt x="2" y="76"/>
                      </a:lnTo>
                      <a:lnTo>
                        <a:pt x="0" y="72"/>
                      </a:lnTo>
                      <a:lnTo>
                        <a:pt x="3" y="47"/>
                      </a:lnTo>
                      <a:lnTo>
                        <a:pt x="10" y="35"/>
                      </a:lnTo>
                      <a:lnTo>
                        <a:pt x="34" y="19"/>
                      </a:lnTo>
                      <a:lnTo>
                        <a:pt x="134" y="19"/>
                      </a:lnTo>
                      <a:lnTo>
                        <a:pt x="138" y="14"/>
                      </a:lnTo>
                      <a:lnTo>
                        <a:pt x="146" y="8"/>
                      </a:lnTo>
                      <a:lnTo>
                        <a:pt x="157" y="3"/>
                      </a:lnTo>
                      <a:lnTo>
                        <a:pt x="166" y="0"/>
                      </a:lnTo>
                      <a:lnTo>
                        <a:pt x="188" y="0"/>
                      </a:lnTo>
                      <a:lnTo>
                        <a:pt x="200" y="3"/>
                      </a:lnTo>
                      <a:lnTo>
                        <a:pt x="209" y="8"/>
                      </a:lnTo>
                      <a:lnTo>
                        <a:pt x="222" y="15"/>
                      </a:lnTo>
                      <a:lnTo>
                        <a:pt x="219" y="57"/>
                      </a:lnTo>
                      <a:lnTo>
                        <a:pt x="223" y="97"/>
                      </a:lnTo>
                      <a:lnTo>
                        <a:pt x="216" y="104"/>
                      </a:lnTo>
                      <a:lnTo>
                        <a:pt x="212" y="107"/>
                      </a:lnTo>
                      <a:lnTo>
                        <a:pt x="207" y="111"/>
                      </a:lnTo>
                      <a:lnTo>
                        <a:pt x="200" y="116"/>
                      </a:lnTo>
                      <a:lnTo>
                        <a:pt x="191" y="119"/>
                      </a:lnTo>
                      <a:lnTo>
                        <a:pt x="171" y="119"/>
                      </a:lnTo>
                      <a:lnTo>
                        <a:pt x="152" y="119"/>
                      </a:lnTo>
                      <a:lnTo>
                        <a:pt x="112" y="115"/>
                      </a:lnTo>
                      <a:lnTo>
                        <a:pt x="65" y="94"/>
                      </a:lnTo>
                      <a:lnTo>
                        <a:pt x="18" y="94"/>
                      </a:lnTo>
                      <a:lnTo>
                        <a:pt x="14" y="91"/>
                      </a:lnTo>
                      <a:lnTo>
                        <a:pt x="11" y="86"/>
                      </a:lnTo>
                      <a:lnTo>
                        <a:pt x="9" y="78"/>
                      </a:lnTo>
                      <a:lnTo>
                        <a:pt x="47" y="8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grpSp>
          <p:sp>
            <p:nvSpPr>
              <p:cNvPr id="18446" name="Freeform 13"/>
              <p:cNvSpPr>
                <a:spLocks/>
              </p:cNvSpPr>
              <p:nvPr/>
            </p:nvSpPr>
            <p:spPr bwMode="auto">
              <a:xfrm>
                <a:off x="3658" y="132"/>
                <a:ext cx="223" cy="121"/>
              </a:xfrm>
              <a:custGeom>
                <a:avLst/>
                <a:gdLst>
                  <a:gd name="T0" fmla="*/ 48 w 223"/>
                  <a:gd name="T1" fmla="*/ 85 h 121"/>
                  <a:gd name="T2" fmla="*/ 48 w 223"/>
                  <a:gd name="T3" fmla="*/ 85 h 121"/>
                  <a:gd name="T4" fmla="*/ 41 w 223"/>
                  <a:gd name="T5" fmla="*/ 76 h 121"/>
                  <a:gd name="T6" fmla="*/ 9 w 223"/>
                  <a:gd name="T7" fmla="*/ 76 h 121"/>
                  <a:gd name="T8" fmla="*/ 6 w 223"/>
                  <a:gd name="T9" fmla="*/ 77 h 121"/>
                  <a:gd name="T10" fmla="*/ 2 w 223"/>
                  <a:gd name="T11" fmla="*/ 76 h 121"/>
                  <a:gd name="T12" fmla="*/ 0 w 223"/>
                  <a:gd name="T13" fmla="*/ 73 h 121"/>
                  <a:gd name="T14" fmla="*/ 3 w 223"/>
                  <a:gd name="T15" fmla="*/ 46 h 121"/>
                  <a:gd name="T16" fmla="*/ 11 w 223"/>
                  <a:gd name="T17" fmla="*/ 35 h 121"/>
                  <a:gd name="T18" fmla="*/ 34 w 223"/>
                  <a:gd name="T19" fmla="*/ 18 h 121"/>
                  <a:gd name="T20" fmla="*/ 134 w 223"/>
                  <a:gd name="T21" fmla="*/ 18 h 121"/>
                  <a:gd name="T22" fmla="*/ 139 w 223"/>
                  <a:gd name="T23" fmla="*/ 14 h 121"/>
                  <a:gd name="T24" fmla="*/ 148 w 223"/>
                  <a:gd name="T25" fmla="*/ 8 h 121"/>
                  <a:gd name="T26" fmla="*/ 158 w 223"/>
                  <a:gd name="T27" fmla="*/ 3 h 121"/>
                  <a:gd name="T28" fmla="*/ 166 w 223"/>
                  <a:gd name="T29" fmla="*/ 0 h 121"/>
                  <a:gd name="T30" fmla="*/ 189 w 223"/>
                  <a:gd name="T31" fmla="*/ 0 h 121"/>
                  <a:gd name="T32" fmla="*/ 200 w 223"/>
                  <a:gd name="T33" fmla="*/ 3 h 121"/>
                  <a:gd name="T34" fmla="*/ 211 w 223"/>
                  <a:gd name="T35" fmla="*/ 8 h 121"/>
                  <a:gd name="T36" fmla="*/ 223 w 223"/>
                  <a:gd name="T37" fmla="*/ 15 h 121"/>
                  <a:gd name="T38" fmla="*/ 220 w 223"/>
                  <a:gd name="T39" fmla="*/ 56 h 121"/>
                  <a:gd name="T40" fmla="*/ 223 w 223"/>
                  <a:gd name="T41" fmla="*/ 96 h 121"/>
                  <a:gd name="T42" fmla="*/ 217 w 223"/>
                  <a:gd name="T43" fmla="*/ 104 h 121"/>
                  <a:gd name="T44" fmla="*/ 213 w 223"/>
                  <a:gd name="T45" fmla="*/ 108 h 121"/>
                  <a:gd name="T46" fmla="*/ 208 w 223"/>
                  <a:gd name="T47" fmla="*/ 112 h 121"/>
                  <a:gd name="T48" fmla="*/ 200 w 223"/>
                  <a:gd name="T49" fmla="*/ 117 h 121"/>
                  <a:gd name="T50" fmla="*/ 192 w 223"/>
                  <a:gd name="T51" fmla="*/ 120 h 121"/>
                  <a:gd name="T52" fmla="*/ 173 w 223"/>
                  <a:gd name="T53" fmla="*/ 121 h 121"/>
                  <a:gd name="T54" fmla="*/ 153 w 223"/>
                  <a:gd name="T55" fmla="*/ 120 h 121"/>
                  <a:gd name="T56" fmla="*/ 111 w 223"/>
                  <a:gd name="T57" fmla="*/ 115 h 121"/>
                  <a:gd name="T58" fmla="*/ 66 w 223"/>
                  <a:gd name="T59" fmla="*/ 94 h 121"/>
                  <a:gd name="T60" fmla="*/ 18 w 223"/>
                  <a:gd name="T61" fmla="*/ 94 h 121"/>
                  <a:gd name="T62" fmla="*/ 14 w 223"/>
                  <a:gd name="T63" fmla="*/ 91 h 121"/>
                  <a:gd name="T64" fmla="*/ 11 w 223"/>
                  <a:gd name="T65" fmla="*/ 88 h 121"/>
                  <a:gd name="T66" fmla="*/ 9 w 223"/>
                  <a:gd name="T67" fmla="*/ 79 h 1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3"/>
                  <a:gd name="T103" fmla="*/ 0 h 121"/>
                  <a:gd name="T104" fmla="*/ 223 w 223"/>
                  <a:gd name="T105" fmla="*/ 121 h 1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3" h="121">
                    <a:moveTo>
                      <a:pt x="48" y="85"/>
                    </a:moveTo>
                    <a:lnTo>
                      <a:pt x="48" y="85"/>
                    </a:lnTo>
                    <a:lnTo>
                      <a:pt x="41" y="76"/>
                    </a:lnTo>
                    <a:lnTo>
                      <a:pt x="9" y="76"/>
                    </a:lnTo>
                    <a:lnTo>
                      <a:pt x="6" y="77"/>
                    </a:lnTo>
                    <a:lnTo>
                      <a:pt x="2" y="76"/>
                    </a:lnTo>
                    <a:lnTo>
                      <a:pt x="0" y="73"/>
                    </a:lnTo>
                    <a:lnTo>
                      <a:pt x="3" y="46"/>
                    </a:lnTo>
                    <a:lnTo>
                      <a:pt x="11" y="35"/>
                    </a:lnTo>
                    <a:lnTo>
                      <a:pt x="34" y="18"/>
                    </a:lnTo>
                    <a:lnTo>
                      <a:pt x="134" y="18"/>
                    </a:lnTo>
                    <a:lnTo>
                      <a:pt x="139" y="14"/>
                    </a:lnTo>
                    <a:lnTo>
                      <a:pt x="148" y="8"/>
                    </a:lnTo>
                    <a:lnTo>
                      <a:pt x="158" y="3"/>
                    </a:lnTo>
                    <a:lnTo>
                      <a:pt x="166" y="0"/>
                    </a:lnTo>
                    <a:lnTo>
                      <a:pt x="189" y="0"/>
                    </a:lnTo>
                    <a:lnTo>
                      <a:pt x="200" y="3"/>
                    </a:lnTo>
                    <a:lnTo>
                      <a:pt x="211" y="8"/>
                    </a:lnTo>
                    <a:lnTo>
                      <a:pt x="223" y="15"/>
                    </a:lnTo>
                    <a:lnTo>
                      <a:pt x="220" y="56"/>
                    </a:lnTo>
                    <a:lnTo>
                      <a:pt x="223" y="96"/>
                    </a:lnTo>
                    <a:lnTo>
                      <a:pt x="217" y="104"/>
                    </a:lnTo>
                    <a:lnTo>
                      <a:pt x="213" y="108"/>
                    </a:lnTo>
                    <a:lnTo>
                      <a:pt x="208" y="112"/>
                    </a:lnTo>
                    <a:lnTo>
                      <a:pt x="200" y="117"/>
                    </a:lnTo>
                    <a:lnTo>
                      <a:pt x="192" y="120"/>
                    </a:lnTo>
                    <a:lnTo>
                      <a:pt x="173" y="121"/>
                    </a:lnTo>
                    <a:lnTo>
                      <a:pt x="153" y="120"/>
                    </a:lnTo>
                    <a:lnTo>
                      <a:pt x="111" y="115"/>
                    </a:lnTo>
                    <a:lnTo>
                      <a:pt x="66" y="94"/>
                    </a:lnTo>
                    <a:lnTo>
                      <a:pt x="18" y="94"/>
                    </a:lnTo>
                    <a:lnTo>
                      <a:pt x="14" y="91"/>
                    </a:lnTo>
                    <a:lnTo>
                      <a:pt x="11" y="88"/>
                    </a:lnTo>
                    <a:lnTo>
                      <a:pt x="9" y="79"/>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47" name="Freeform 14"/>
              <p:cNvSpPr>
                <a:spLocks/>
              </p:cNvSpPr>
              <p:nvPr/>
            </p:nvSpPr>
            <p:spPr bwMode="auto">
              <a:xfrm>
                <a:off x="3655" y="128"/>
                <a:ext cx="223" cy="121"/>
              </a:xfrm>
              <a:custGeom>
                <a:avLst/>
                <a:gdLst>
                  <a:gd name="T0" fmla="*/ 48 w 223"/>
                  <a:gd name="T1" fmla="*/ 85 h 121"/>
                  <a:gd name="T2" fmla="*/ 40 w 223"/>
                  <a:gd name="T3" fmla="*/ 77 h 121"/>
                  <a:gd name="T4" fmla="*/ 10 w 223"/>
                  <a:gd name="T5" fmla="*/ 77 h 121"/>
                  <a:gd name="T6" fmla="*/ 6 w 223"/>
                  <a:gd name="T7" fmla="*/ 79 h 121"/>
                  <a:gd name="T8" fmla="*/ 2 w 223"/>
                  <a:gd name="T9" fmla="*/ 77 h 121"/>
                  <a:gd name="T10" fmla="*/ 0 w 223"/>
                  <a:gd name="T11" fmla="*/ 73 h 121"/>
                  <a:gd name="T12" fmla="*/ 3 w 223"/>
                  <a:gd name="T13" fmla="*/ 48 h 121"/>
                  <a:gd name="T14" fmla="*/ 10 w 223"/>
                  <a:gd name="T15" fmla="*/ 36 h 121"/>
                  <a:gd name="T16" fmla="*/ 34 w 223"/>
                  <a:gd name="T17" fmla="*/ 19 h 121"/>
                  <a:gd name="T18" fmla="*/ 134 w 223"/>
                  <a:gd name="T19" fmla="*/ 19 h 121"/>
                  <a:gd name="T20" fmla="*/ 137 w 223"/>
                  <a:gd name="T21" fmla="*/ 14 h 121"/>
                  <a:gd name="T22" fmla="*/ 146 w 223"/>
                  <a:gd name="T23" fmla="*/ 7 h 121"/>
                  <a:gd name="T24" fmla="*/ 157 w 223"/>
                  <a:gd name="T25" fmla="*/ 3 h 121"/>
                  <a:gd name="T26" fmla="*/ 166 w 223"/>
                  <a:gd name="T27" fmla="*/ 0 h 121"/>
                  <a:gd name="T28" fmla="*/ 188 w 223"/>
                  <a:gd name="T29" fmla="*/ 0 h 121"/>
                  <a:gd name="T30" fmla="*/ 200 w 223"/>
                  <a:gd name="T31" fmla="*/ 3 h 121"/>
                  <a:gd name="T32" fmla="*/ 210 w 223"/>
                  <a:gd name="T33" fmla="*/ 7 h 121"/>
                  <a:gd name="T34" fmla="*/ 222 w 223"/>
                  <a:gd name="T35" fmla="*/ 15 h 121"/>
                  <a:gd name="T36" fmla="*/ 219 w 223"/>
                  <a:gd name="T37" fmla="*/ 58 h 121"/>
                  <a:gd name="T38" fmla="*/ 223 w 223"/>
                  <a:gd name="T39" fmla="*/ 98 h 121"/>
                  <a:gd name="T40" fmla="*/ 216 w 223"/>
                  <a:gd name="T41" fmla="*/ 106 h 121"/>
                  <a:gd name="T42" fmla="*/ 212 w 223"/>
                  <a:gd name="T43" fmla="*/ 109 h 121"/>
                  <a:gd name="T44" fmla="*/ 207 w 223"/>
                  <a:gd name="T45" fmla="*/ 113 h 121"/>
                  <a:gd name="T46" fmla="*/ 200 w 223"/>
                  <a:gd name="T47" fmla="*/ 118 h 121"/>
                  <a:gd name="T48" fmla="*/ 191 w 223"/>
                  <a:gd name="T49" fmla="*/ 121 h 121"/>
                  <a:gd name="T50" fmla="*/ 171 w 223"/>
                  <a:gd name="T51" fmla="*/ 121 h 121"/>
                  <a:gd name="T52" fmla="*/ 152 w 223"/>
                  <a:gd name="T53" fmla="*/ 121 h 121"/>
                  <a:gd name="T54" fmla="*/ 112 w 223"/>
                  <a:gd name="T55" fmla="*/ 117 h 121"/>
                  <a:gd name="T56" fmla="*/ 65 w 223"/>
                  <a:gd name="T57" fmla="*/ 96 h 121"/>
                  <a:gd name="T58" fmla="*/ 18 w 223"/>
                  <a:gd name="T59" fmla="*/ 96 h 121"/>
                  <a:gd name="T60" fmla="*/ 14 w 223"/>
                  <a:gd name="T61" fmla="*/ 92 h 121"/>
                  <a:gd name="T62" fmla="*/ 11 w 223"/>
                  <a:gd name="T63" fmla="*/ 88 h 121"/>
                  <a:gd name="T64" fmla="*/ 9 w 223"/>
                  <a:gd name="T65" fmla="*/ 80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3"/>
                  <a:gd name="T100" fmla="*/ 0 h 121"/>
                  <a:gd name="T101" fmla="*/ 223 w 223"/>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3" h="121">
                    <a:moveTo>
                      <a:pt x="48" y="85"/>
                    </a:moveTo>
                    <a:lnTo>
                      <a:pt x="40" y="77"/>
                    </a:lnTo>
                    <a:lnTo>
                      <a:pt x="10" y="77"/>
                    </a:lnTo>
                    <a:lnTo>
                      <a:pt x="6" y="79"/>
                    </a:lnTo>
                    <a:lnTo>
                      <a:pt x="2" y="77"/>
                    </a:lnTo>
                    <a:lnTo>
                      <a:pt x="0" y="73"/>
                    </a:lnTo>
                    <a:lnTo>
                      <a:pt x="3" y="48"/>
                    </a:lnTo>
                    <a:lnTo>
                      <a:pt x="10" y="36"/>
                    </a:lnTo>
                    <a:lnTo>
                      <a:pt x="34" y="19"/>
                    </a:lnTo>
                    <a:lnTo>
                      <a:pt x="134" y="19"/>
                    </a:lnTo>
                    <a:lnTo>
                      <a:pt x="137" y="14"/>
                    </a:lnTo>
                    <a:lnTo>
                      <a:pt x="146" y="7"/>
                    </a:lnTo>
                    <a:lnTo>
                      <a:pt x="157" y="3"/>
                    </a:lnTo>
                    <a:lnTo>
                      <a:pt x="166" y="0"/>
                    </a:lnTo>
                    <a:lnTo>
                      <a:pt x="188" y="0"/>
                    </a:lnTo>
                    <a:lnTo>
                      <a:pt x="200" y="3"/>
                    </a:lnTo>
                    <a:lnTo>
                      <a:pt x="210" y="7"/>
                    </a:lnTo>
                    <a:lnTo>
                      <a:pt x="222" y="15"/>
                    </a:lnTo>
                    <a:lnTo>
                      <a:pt x="219" y="58"/>
                    </a:lnTo>
                    <a:lnTo>
                      <a:pt x="223" y="98"/>
                    </a:lnTo>
                    <a:lnTo>
                      <a:pt x="216" y="106"/>
                    </a:lnTo>
                    <a:lnTo>
                      <a:pt x="212" y="109"/>
                    </a:lnTo>
                    <a:lnTo>
                      <a:pt x="207" y="113"/>
                    </a:lnTo>
                    <a:lnTo>
                      <a:pt x="200" y="118"/>
                    </a:lnTo>
                    <a:lnTo>
                      <a:pt x="191" y="121"/>
                    </a:lnTo>
                    <a:lnTo>
                      <a:pt x="171" y="121"/>
                    </a:lnTo>
                    <a:lnTo>
                      <a:pt x="152" y="121"/>
                    </a:lnTo>
                    <a:lnTo>
                      <a:pt x="112" y="117"/>
                    </a:lnTo>
                    <a:lnTo>
                      <a:pt x="65" y="96"/>
                    </a:lnTo>
                    <a:lnTo>
                      <a:pt x="18" y="96"/>
                    </a:lnTo>
                    <a:lnTo>
                      <a:pt x="14" y="92"/>
                    </a:lnTo>
                    <a:lnTo>
                      <a:pt x="11" y="88"/>
                    </a:lnTo>
                    <a:lnTo>
                      <a:pt x="9" y="8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grpSp>
            <p:nvGrpSpPr>
              <p:cNvPr id="18448" name="Group 15"/>
              <p:cNvGrpSpPr>
                <a:grpSpLocks/>
              </p:cNvGrpSpPr>
              <p:nvPr/>
            </p:nvGrpSpPr>
            <p:grpSpPr bwMode="auto">
              <a:xfrm>
                <a:off x="3798" y="228"/>
                <a:ext cx="110" cy="232"/>
                <a:chOff x="3798" y="228"/>
                <a:chExt cx="110" cy="232"/>
              </a:xfrm>
            </p:grpSpPr>
            <p:sp>
              <p:nvSpPr>
                <p:cNvPr id="18464" name="Freeform 16"/>
                <p:cNvSpPr>
                  <a:spLocks/>
                </p:cNvSpPr>
                <p:nvPr/>
              </p:nvSpPr>
              <p:spPr bwMode="auto">
                <a:xfrm>
                  <a:off x="3798" y="228"/>
                  <a:ext cx="110" cy="232"/>
                </a:xfrm>
                <a:custGeom>
                  <a:avLst/>
                  <a:gdLst>
                    <a:gd name="T0" fmla="*/ 110 w 110"/>
                    <a:gd name="T1" fmla="*/ 6 h 232"/>
                    <a:gd name="T2" fmla="*/ 110 w 110"/>
                    <a:gd name="T3" fmla="*/ 26 h 232"/>
                    <a:gd name="T4" fmla="*/ 61 w 110"/>
                    <a:gd name="T5" fmla="*/ 121 h 232"/>
                    <a:gd name="T6" fmla="*/ 49 w 110"/>
                    <a:gd name="T7" fmla="*/ 232 h 232"/>
                    <a:gd name="T8" fmla="*/ 14 w 110"/>
                    <a:gd name="T9" fmla="*/ 232 h 232"/>
                    <a:gd name="T10" fmla="*/ 9 w 110"/>
                    <a:gd name="T11" fmla="*/ 160 h 232"/>
                    <a:gd name="T12" fmla="*/ 0 w 110"/>
                    <a:gd name="T13" fmla="*/ 85 h 232"/>
                    <a:gd name="T14" fmla="*/ 0 w 110"/>
                    <a:gd name="T15" fmla="*/ 29 h 232"/>
                    <a:gd name="T16" fmla="*/ 3 w 110"/>
                    <a:gd name="T17" fmla="*/ 24 h 232"/>
                    <a:gd name="T18" fmla="*/ 4 w 110"/>
                    <a:gd name="T19" fmla="*/ 21 h 232"/>
                    <a:gd name="T20" fmla="*/ 14 w 110"/>
                    <a:gd name="T21" fmla="*/ 21 h 232"/>
                    <a:gd name="T22" fmla="*/ 29 w 110"/>
                    <a:gd name="T23" fmla="*/ 21 h 232"/>
                    <a:gd name="T24" fmla="*/ 45 w 110"/>
                    <a:gd name="T25" fmla="*/ 19 h 232"/>
                    <a:gd name="T26" fmla="*/ 56 w 110"/>
                    <a:gd name="T27" fmla="*/ 15 h 232"/>
                    <a:gd name="T28" fmla="*/ 67 w 110"/>
                    <a:gd name="T29" fmla="*/ 10 h 232"/>
                    <a:gd name="T30" fmla="*/ 74 w 110"/>
                    <a:gd name="T31" fmla="*/ 2 h 232"/>
                    <a:gd name="T32" fmla="*/ 76 w 110"/>
                    <a:gd name="T33" fmla="*/ 0 h 232"/>
                    <a:gd name="T34" fmla="*/ 81 w 110"/>
                    <a:gd name="T35" fmla="*/ 4 h 232"/>
                    <a:gd name="T36" fmla="*/ 110 w 110"/>
                    <a:gd name="T37" fmla="*/ 4 h 232"/>
                    <a:gd name="T38" fmla="*/ 110 w 110"/>
                    <a:gd name="T39" fmla="*/ 6 h 2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0"/>
                    <a:gd name="T61" fmla="*/ 0 h 232"/>
                    <a:gd name="T62" fmla="*/ 110 w 110"/>
                    <a:gd name="T63" fmla="*/ 232 h 2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0" h="232">
                      <a:moveTo>
                        <a:pt x="110" y="6"/>
                      </a:moveTo>
                      <a:lnTo>
                        <a:pt x="110" y="26"/>
                      </a:lnTo>
                      <a:lnTo>
                        <a:pt x="61" y="121"/>
                      </a:lnTo>
                      <a:lnTo>
                        <a:pt x="49" y="232"/>
                      </a:lnTo>
                      <a:lnTo>
                        <a:pt x="14" y="232"/>
                      </a:lnTo>
                      <a:lnTo>
                        <a:pt x="9" y="160"/>
                      </a:lnTo>
                      <a:lnTo>
                        <a:pt x="0" y="85"/>
                      </a:lnTo>
                      <a:lnTo>
                        <a:pt x="0" y="29"/>
                      </a:lnTo>
                      <a:lnTo>
                        <a:pt x="3" y="24"/>
                      </a:lnTo>
                      <a:lnTo>
                        <a:pt x="4" y="21"/>
                      </a:lnTo>
                      <a:lnTo>
                        <a:pt x="14" y="21"/>
                      </a:lnTo>
                      <a:lnTo>
                        <a:pt x="29" y="21"/>
                      </a:lnTo>
                      <a:lnTo>
                        <a:pt x="45" y="19"/>
                      </a:lnTo>
                      <a:lnTo>
                        <a:pt x="56" y="15"/>
                      </a:lnTo>
                      <a:lnTo>
                        <a:pt x="67" y="10"/>
                      </a:lnTo>
                      <a:lnTo>
                        <a:pt x="74" y="2"/>
                      </a:lnTo>
                      <a:lnTo>
                        <a:pt x="76" y="0"/>
                      </a:lnTo>
                      <a:lnTo>
                        <a:pt x="81" y="4"/>
                      </a:lnTo>
                      <a:lnTo>
                        <a:pt x="110" y="4"/>
                      </a:lnTo>
                      <a:lnTo>
                        <a:pt x="110" y="6"/>
                      </a:lnTo>
                      <a:close/>
                    </a:path>
                  </a:pathLst>
                </a:custGeom>
                <a:solidFill>
                  <a:srgbClr val="063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Arial"/>
                    <a:cs typeface="Arial"/>
                  </a:endParaRPr>
                </a:p>
              </p:txBody>
            </p:sp>
            <p:sp>
              <p:nvSpPr>
                <p:cNvPr id="18465" name="Freeform 17"/>
                <p:cNvSpPr>
                  <a:spLocks/>
                </p:cNvSpPr>
                <p:nvPr/>
              </p:nvSpPr>
              <p:spPr bwMode="auto">
                <a:xfrm>
                  <a:off x="3798" y="228"/>
                  <a:ext cx="110" cy="232"/>
                </a:xfrm>
                <a:custGeom>
                  <a:avLst/>
                  <a:gdLst>
                    <a:gd name="T0" fmla="*/ 110 w 110"/>
                    <a:gd name="T1" fmla="*/ 6 h 232"/>
                    <a:gd name="T2" fmla="*/ 110 w 110"/>
                    <a:gd name="T3" fmla="*/ 26 h 232"/>
                    <a:gd name="T4" fmla="*/ 61 w 110"/>
                    <a:gd name="T5" fmla="*/ 121 h 232"/>
                    <a:gd name="T6" fmla="*/ 49 w 110"/>
                    <a:gd name="T7" fmla="*/ 232 h 232"/>
                    <a:gd name="T8" fmla="*/ 14 w 110"/>
                    <a:gd name="T9" fmla="*/ 232 h 232"/>
                    <a:gd name="T10" fmla="*/ 9 w 110"/>
                    <a:gd name="T11" fmla="*/ 160 h 232"/>
                    <a:gd name="T12" fmla="*/ 0 w 110"/>
                    <a:gd name="T13" fmla="*/ 85 h 232"/>
                    <a:gd name="T14" fmla="*/ 0 w 110"/>
                    <a:gd name="T15" fmla="*/ 29 h 232"/>
                    <a:gd name="T16" fmla="*/ 3 w 110"/>
                    <a:gd name="T17" fmla="*/ 24 h 232"/>
                    <a:gd name="T18" fmla="*/ 4 w 110"/>
                    <a:gd name="T19" fmla="*/ 21 h 232"/>
                    <a:gd name="T20" fmla="*/ 14 w 110"/>
                    <a:gd name="T21" fmla="*/ 21 h 232"/>
                    <a:gd name="T22" fmla="*/ 29 w 110"/>
                    <a:gd name="T23" fmla="*/ 21 h 232"/>
                    <a:gd name="T24" fmla="*/ 45 w 110"/>
                    <a:gd name="T25" fmla="*/ 19 h 232"/>
                    <a:gd name="T26" fmla="*/ 56 w 110"/>
                    <a:gd name="T27" fmla="*/ 15 h 232"/>
                    <a:gd name="T28" fmla="*/ 67 w 110"/>
                    <a:gd name="T29" fmla="*/ 10 h 232"/>
                    <a:gd name="T30" fmla="*/ 74 w 110"/>
                    <a:gd name="T31" fmla="*/ 2 h 232"/>
                    <a:gd name="T32" fmla="*/ 76 w 110"/>
                    <a:gd name="T33" fmla="*/ 0 h 232"/>
                    <a:gd name="T34" fmla="*/ 81 w 110"/>
                    <a:gd name="T35" fmla="*/ 4 h 232"/>
                    <a:gd name="T36" fmla="*/ 110 w 110"/>
                    <a:gd name="T37" fmla="*/ 4 h 232"/>
                    <a:gd name="T38" fmla="*/ 110 w 110"/>
                    <a:gd name="T39" fmla="*/ 6 h 2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0"/>
                    <a:gd name="T61" fmla="*/ 0 h 232"/>
                    <a:gd name="T62" fmla="*/ 110 w 110"/>
                    <a:gd name="T63" fmla="*/ 232 h 2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0" h="232">
                      <a:moveTo>
                        <a:pt x="110" y="6"/>
                      </a:moveTo>
                      <a:lnTo>
                        <a:pt x="110" y="26"/>
                      </a:lnTo>
                      <a:lnTo>
                        <a:pt x="61" y="121"/>
                      </a:lnTo>
                      <a:lnTo>
                        <a:pt x="49" y="232"/>
                      </a:lnTo>
                      <a:lnTo>
                        <a:pt x="14" y="232"/>
                      </a:lnTo>
                      <a:lnTo>
                        <a:pt x="9" y="160"/>
                      </a:lnTo>
                      <a:lnTo>
                        <a:pt x="0" y="85"/>
                      </a:lnTo>
                      <a:lnTo>
                        <a:pt x="0" y="29"/>
                      </a:lnTo>
                      <a:lnTo>
                        <a:pt x="3" y="24"/>
                      </a:lnTo>
                      <a:lnTo>
                        <a:pt x="4" y="21"/>
                      </a:lnTo>
                      <a:lnTo>
                        <a:pt x="14" y="21"/>
                      </a:lnTo>
                      <a:lnTo>
                        <a:pt x="29" y="21"/>
                      </a:lnTo>
                      <a:lnTo>
                        <a:pt x="45" y="19"/>
                      </a:lnTo>
                      <a:lnTo>
                        <a:pt x="56" y="15"/>
                      </a:lnTo>
                      <a:lnTo>
                        <a:pt x="67" y="10"/>
                      </a:lnTo>
                      <a:lnTo>
                        <a:pt x="74" y="2"/>
                      </a:lnTo>
                      <a:lnTo>
                        <a:pt x="76" y="0"/>
                      </a:lnTo>
                      <a:lnTo>
                        <a:pt x="81" y="4"/>
                      </a:lnTo>
                      <a:lnTo>
                        <a:pt x="110" y="4"/>
                      </a:lnTo>
                      <a:lnTo>
                        <a:pt x="110" y="6"/>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grpSp>
          <p:sp>
            <p:nvSpPr>
              <p:cNvPr id="18449" name="Freeform 18"/>
              <p:cNvSpPr>
                <a:spLocks/>
              </p:cNvSpPr>
              <p:nvPr/>
            </p:nvSpPr>
            <p:spPr bwMode="auto">
              <a:xfrm>
                <a:off x="3801" y="231"/>
                <a:ext cx="111" cy="232"/>
              </a:xfrm>
              <a:custGeom>
                <a:avLst/>
                <a:gdLst>
                  <a:gd name="T0" fmla="*/ 111 w 111"/>
                  <a:gd name="T1" fmla="*/ 6 h 232"/>
                  <a:gd name="T2" fmla="*/ 111 w 111"/>
                  <a:gd name="T3" fmla="*/ 6 h 232"/>
                  <a:gd name="T4" fmla="*/ 111 w 111"/>
                  <a:gd name="T5" fmla="*/ 26 h 232"/>
                  <a:gd name="T6" fmla="*/ 61 w 111"/>
                  <a:gd name="T7" fmla="*/ 120 h 232"/>
                  <a:gd name="T8" fmla="*/ 50 w 111"/>
                  <a:gd name="T9" fmla="*/ 232 h 232"/>
                  <a:gd name="T10" fmla="*/ 14 w 111"/>
                  <a:gd name="T11" fmla="*/ 232 h 232"/>
                  <a:gd name="T12" fmla="*/ 9 w 111"/>
                  <a:gd name="T13" fmla="*/ 160 h 232"/>
                  <a:gd name="T14" fmla="*/ 0 w 111"/>
                  <a:gd name="T15" fmla="*/ 85 h 232"/>
                  <a:gd name="T16" fmla="*/ 0 w 111"/>
                  <a:gd name="T17" fmla="*/ 29 h 232"/>
                  <a:gd name="T18" fmla="*/ 2 w 111"/>
                  <a:gd name="T19" fmla="*/ 23 h 232"/>
                  <a:gd name="T20" fmla="*/ 4 w 111"/>
                  <a:gd name="T21" fmla="*/ 19 h 232"/>
                  <a:gd name="T22" fmla="*/ 15 w 111"/>
                  <a:gd name="T23" fmla="*/ 19 h 232"/>
                  <a:gd name="T24" fmla="*/ 29 w 111"/>
                  <a:gd name="T25" fmla="*/ 19 h 232"/>
                  <a:gd name="T26" fmla="*/ 45 w 111"/>
                  <a:gd name="T27" fmla="*/ 19 h 232"/>
                  <a:gd name="T28" fmla="*/ 57 w 111"/>
                  <a:gd name="T29" fmla="*/ 14 h 232"/>
                  <a:gd name="T30" fmla="*/ 67 w 111"/>
                  <a:gd name="T31" fmla="*/ 10 h 232"/>
                  <a:gd name="T32" fmla="*/ 74 w 111"/>
                  <a:gd name="T33" fmla="*/ 2 h 232"/>
                  <a:gd name="T34" fmla="*/ 77 w 111"/>
                  <a:gd name="T35" fmla="*/ 0 h 232"/>
                  <a:gd name="T36" fmla="*/ 80 w 111"/>
                  <a:gd name="T37" fmla="*/ 4 h 232"/>
                  <a:gd name="T38" fmla="*/ 111 w 111"/>
                  <a:gd name="T39" fmla="*/ 4 h 2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1"/>
                  <a:gd name="T61" fmla="*/ 0 h 232"/>
                  <a:gd name="T62" fmla="*/ 111 w 111"/>
                  <a:gd name="T63" fmla="*/ 232 h 2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1" h="232">
                    <a:moveTo>
                      <a:pt x="111" y="6"/>
                    </a:moveTo>
                    <a:lnTo>
                      <a:pt x="111" y="6"/>
                    </a:lnTo>
                    <a:lnTo>
                      <a:pt x="111" y="26"/>
                    </a:lnTo>
                    <a:lnTo>
                      <a:pt x="61" y="120"/>
                    </a:lnTo>
                    <a:lnTo>
                      <a:pt x="50" y="232"/>
                    </a:lnTo>
                    <a:lnTo>
                      <a:pt x="14" y="232"/>
                    </a:lnTo>
                    <a:lnTo>
                      <a:pt x="9" y="160"/>
                    </a:lnTo>
                    <a:lnTo>
                      <a:pt x="0" y="85"/>
                    </a:lnTo>
                    <a:lnTo>
                      <a:pt x="0" y="29"/>
                    </a:lnTo>
                    <a:lnTo>
                      <a:pt x="2" y="23"/>
                    </a:lnTo>
                    <a:lnTo>
                      <a:pt x="4" y="19"/>
                    </a:lnTo>
                    <a:lnTo>
                      <a:pt x="15" y="19"/>
                    </a:lnTo>
                    <a:lnTo>
                      <a:pt x="29" y="19"/>
                    </a:lnTo>
                    <a:lnTo>
                      <a:pt x="45" y="19"/>
                    </a:lnTo>
                    <a:lnTo>
                      <a:pt x="57" y="14"/>
                    </a:lnTo>
                    <a:lnTo>
                      <a:pt x="67" y="10"/>
                    </a:lnTo>
                    <a:lnTo>
                      <a:pt x="74" y="2"/>
                    </a:lnTo>
                    <a:lnTo>
                      <a:pt x="77" y="0"/>
                    </a:lnTo>
                    <a:lnTo>
                      <a:pt x="80" y="4"/>
                    </a:lnTo>
                    <a:lnTo>
                      <a:pt x="111" y="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0" name="Freeform 19"/>
              <p:cNvSpPr>
                <a:spLocks/>
              </p:cNvSpPr>
              <p:nvPr/>
            </p:nvSpPr>
            <p:spPr bwMode="auto">
              <a:xfrm>
                <a:off x="3798" y="228"/>
                <a:ext cx="111" cy="235"/>
              </a:xfrm>
              <a:custGeom>
                <a:avLst/>
                <a:gdLst>
                  <a:gd name="T0" fmla="*/ 111 w 111"/>
                  <a:gd name="T1" fmla="*/ 6 h 235"/>
                  <a:gd name="T2" fmla="*/ 111 w 111"/>
                  <a:gd name="T3" fmla="*/ 26 h 235"/>
                  <a:gd name="T4" fmla="*/ 61 w 111"/>
                  <a:gd name="T5" fmla="*/ 123 h 235"/>
                  <a:gd name="T6" fmla="*/ 50 w 111"/>
                  <a:gd name="T7" fmla="*/ 235 h 235"/>
                  <a:gd name="T8" fmla="*/ 14 w 111"/>
                  <a:gd name="T9" fmla="*/ 235 h 235"/>
                  <a:gd name="T10" fmla="*/ 9 w 111"/>
                  <a:gd name="T11" fmla="*/ 162 h 235"/>
                  <a:gd name="T12" fmla="*/ 0 w 111"/>
                  <a:gd name="T13" fmla="*/ 86 h 235"/>
                  <a:gd name="T14" fmla="*/ 0 w 111"/>
                  <a:gd name="T15" fmla="*/ 29 h 235"/>
                  <a:gd name="T16" fmla="*/ 3 w 111"/>
                  <a:gd name="T17" fmla="*/ 25 h 235"/>
                  <a:gd name="T18" fmla="*/ 4 w 111"/>
                  <a:gd name="T19" fmla="*/ 22 h 235"/>
                  <a:gd name="T20" fmla="*/ 15 w 111"/>
                  <a:gd name="T21" fmla="*/ 22 h 235"/>
                  <a:gd name="T22" fmla="*/ 29 w 111"/>
                  <a:gd name="T23" fmla="*/ 22 h 235"/>
                  <a:gd name="T24" fmla="*/ 46 w 111"/>
                  <a:gd name="T25" fmla="*/ 19 h 235"/>
                  <a:gd name="T26" fmla="*/ 57 w 111"/>
                  <a:gd name="T27" fmla="*/ 15 h 235"/>
                  <a:gd name="T28" fmla="*/ 67 w 111"/>
                  <a:gd name="T29" fmla="*/ 10 h 235"/>
                  <a:gd name="T30" fmla="*/ 75 w 111"/>
                  <a:gd name="T31" fmla="*/ 2 h 235"/>
                  <a:gd name="T32" fmla="*/ 76 w 111"/>
                  <a:gd name="T33" fmla="*/ 0 h 235"/>
                  <a:gd name="T34" fmla="*/ 82 w 111"/>
                  <a:gd name="T35" fmla="*/ 4 h 235"/>
                  <a:gd name="T36" fmla="*/ 111 w 111"/>
                  <a:gd name="T37" fmla="*/ 4 h 2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235"/>
                  <a:gd name="T59" fmla="*/ 111 w 111"/>
                  <a:gd name="T60" fmla="*/ 235 h 2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235">
                    <a:moveTo>
                      <a:pt x="111" y="6"/>
                    </a:moveTo>
                    <a:lnTo>
                      <a:pt x="111" y="26"/>
                    </a:lnTo>
                    <a:lnTo>
                      <a:pt x="61" y="123"/>
                    </a:lnTo>
                    <a:lnTo>
                      <a:pt x="50" y="235"/>
                    </a:lnTo>
                    <a:lnTo>
                      <a:pt x="14" y="235"/>
                    </a:lnTo>
                    <a:lnTo>
                      <a:pt x="9" y="162"/>
                    </a:lnTo>
                    <a:lnTo>
                      <a:pt x="0" y="86"/>
                    </a:lnTo>
                    <a:lnTo>
                      <a:pt x="0" y="29"/>
                    </a:lnTo>
                    <a:lnTo>
                      <a:pt x="3" y="25"/>
                    </a:lnTo>
                    <a:lnTo>
                      <a:pt x="4" y="22"/>
                    </a:lnTo>
                    <a:lnTo>
                      <a:pt x="15" y="22"/>
                    </a:lnTo>
                    <a:lnTo>
                      <a:pt x="29" y="22"/>
                    </a:lnTo>
                    <a:lnTo>
                      <a:pt x="46" y="19"/>
                    </a:lnTo>
                    <a:lnTo>
                      <a:pt x="57" y="15"/>
                    </a:lnTo>
                    <a:lnTo>
                      <a:pt x="67" y="10"/>
                    </a:lnTo>
                    <a:lnTo>
                      <a:pt x="75" y="2"/>
                    </a:lnTo>
                    <a:lnTo>
                      <a:pt x="76" y="0"/>
                    </a:lnTo>
                    <a:lnTo>
                      <a:pt x="82" y="4"/>
                    </a:lnTo>
                    <a:lnTo>
                      <a:pt x="111" y="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1" name="Freeform 20"/>
              <p:cNvSpPr>
                <a:spLocks/>
              </p:cNvSpPr>
              <p:nvPr/>
            </p:nvSpPr>
            <p:spPr bwMode="auto">
              <a:xfrm>
                <a:off x="3876" y="147"/>
                <a:ext cx="68" cy="90"/>
              </a:xfrm>
              <a:custGeom>
                <a:avLst/>
                <a:gdLst>
                  <a:gd name="T0" fmla="*/ 68 w 68"/>
                  <a:gd name="T1" fmla="*/ 61 h 90"/>
                  <a:gd name="T2" fmla="*/ 68 w 68"/>
                  <a:gd name="T3" fmla="*/ 61 h 90"/>
                  <a:gd name="T4" fmla="*/ 68 w 68"/>
                  <a:gd name="T5" fmla="*/ 35 h 90"/>
                  <a:gd name="T6" fmla="*/ 43 w 68"/>
                  <a:gd name="T7" fmla="*/ 35 h 90"/>
                  <a:gd name="T8" fmla="*/ 36 w 68"/>
                  <a:gd name="T9" fmla="*/ 31 h 90"/>
                  <a:gd name="T10" fmla="*/ 29 w 68"/>
                  <a:gd name="T11" fmla="*/ 29 h 90"/>
                  <a:gd name="T12" fmla="*/ 24 w 68"/>
                  <a:gd name="T13" fmla="*/ 22 h 90"/>
                  <a:gd name="T14" fmla="*/ 19 w 68"/>
                  <a:gd name="T15" fmla="*/ 12 h 90"/>
                  <a:gd name="T16" fmla="*/ 15 w 68"/>
                  <a:gd name="T17" fmla="*/ 0 h 90"/>
                  <a:gd name="T18" fmla="*/ 6 w 68"/>
                  <a:gd name="T19" fmla="*/ 0 h 90"/>
                  <a:gd name="T20" fmla="*/ 0 w 68"/>
                  <a:gd name="T21" fmla="*/ 45 h 90"/>
                  <a:gd name="T22" fmla="*/ 6 w 68"/>
                  <a:gd name="T23" fmla="*/ 90 h 90"/>
                  <a:gd name="T24" fmla="*/ 56 w 68"/>
                  <a:gd name="T25" fmla="*/ 89 h 90"/>
                  <a:gd name="T26" fmla="*/ 67 w 68"/>
                  <a:gd name="T27" fmla="*/ 75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90"/>
                  <a:gd name="T44" fmla="*/ 68 w 68"/>
                  <a:gd name="T45" fmla="*/ 90 h 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90">
                    <a:moveTo>
                      <a:pt x="68" y="61"/>
                    </a:moveTo>
                    <a:lnTo>
                      <a:pt x="68" y="61"/>
                    </a:lnTo>
                    <a:lnTo>
                      <a:pt x="68" y="35"/>
                    </a:lnTo>
                    <a:lnTo>
                      <a:pt x="43" y="35"/>
                    </a:lnTo>
                    <a:lnTo>
                      <a:pt x="36" y="31"/>
                    </a:lnTo>
                    <a:lnTo>
                      <a:pt x="29" y="29"/>
                    </a:lnTo>
                    <a:lnTo>
                      <a:pt x="24" y="22"/>
                    </a:lnTo>
                    <a:lnTo>
                      <a:pt x="19" y="12"/>
                    </a:lnTo>
                    <a:lnTo>
                      <a:pt x="15" y="0"/>
                    </a:lnTo>
                    <a:lnTo>
                      <a:pt x="6" y="0"/>
                    </a:lnTo>
                    <a:lnTo>
                      <a:pt x="0" y="45"/>
                    </a:lnTo>
                    <a:lnTo>
                      <a:pt x="6" y="90"/>
                    </a:lnTo>
                    <a:lnTo>
                      <a:pt x="56" y="89"/>
                    </a:lnTo>
                    <a:lnTo>
                      <a:pt x="67" y="75"/>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2" name="Freeform 21"/>
              <p:cNvSpPr>
                <a:spLocks/>
              </p:cNvSpPr>
              <p:nvPr/>
            </p:nvSpPr>
            <p:spPr bwMode="auto">
              <a:xfrm>
                <a:off x="3874" y="144"/>
                <a:ext cx="69" cy="90"/>
              </a:xfrm>
              <a:custGeom>
                <a:avLst/>
                <a:gdLst>
                  <a:gd name="T0" fmla="*/ 69 w 69"/>
                  <a:gd name="T1" fmla="*/ 60 h 90"/>
                  <a:gd name="T2" fmla="*/ 69 w 69"/>
                  <a:gd name="T3" fmla="*/ 34 h 90"/>
                  <a:gd name="T4" fmla="*/ 43 w 69"/>
                  <a:gd name="T5" fmla="*/ 34 h 90"/>
                  <a:gd name="T6" fmla="*/ 35 w 69"/>
                  <a:gd name="T7" fmla="*/ 31 h 90"/>
                  <a:gd name="T8" fmla="*/ 29 w 69"/>
                  <a:gd name="T9" fmla="*/ 29 h 90"/>
                  <a:gd name="T10" fmla="*/ 23 w 69"/>
                  <a:gd name="T11" fmla="*/ 21 h 90"/>
                  <a:gd name="T12" fmla="*/ 19 w 69"/>
                  <a:gd name="T13" fmla="*/ 12 h 90"/>
                  <a:gd name="T14" fmla="*/ 15 w 69"/>
                  <a:gd name="T15" fmla="*/ 0 h 90"/>
                  <a:gd name="T16" fmla="*/ 6 w 69"/>
                  <a:gd name="T17" fmla="*/ 0 h 90"/>
                  <a:gd name="T18" fmla="*/ 0 w 69"/>
                  <a:gd name="T19" fmla="*/ 45 h 90"/>
                  <a:gd name="T20" fmla="*/ 7 w 69"/>
                  <a:gd name="T21" fmla="*/ 90 h 90"/>
                  <a:gd name="T22" fmla="*/ 56 w 69"/>
                  <a:gd name="T23" fmla="*/ 89 h 90"/>
                  <a:gd name="T24" fmla="*/ 66 w 69"/>
                  <a:gd name="T25" fmla="*/ 75 h 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9"/>
                  <a:gd name="T40" fmla="*/ 0 h 90"/>
                  <a:gd name="T41" fmla="*/ 69 w 69"/>
                  <a:gd name="T42" fmla="*/ 90 h 9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9" h="90">
                    <a:moveTo>
                      <a:pt x="69" y="60"/>
                    </a:moveTo>
                    <a:lnTo>
                      <a:pt x="69" y="34"/>
                    </a:lnTo>
                    <a:lnTo>
                      <a:pt x="43" y="34"/>
                    </a:lnTo>
                    <a:lnTo>
                      <a:pt x="35" y="31"/>
                    </a:lnTo>
                    <a:lnTo>
                      <a:pt x="29" y="29"/>
                    </a:lnTo>
                    <a:lnTo>
                      <a:pt x="23" y="21"/>
                    </a:lnTo>
                    <a:lnTo>
                      <a:pt x="19" y="12"/>
                    </a:lnTo>
                    <a:lnTo>
                      <a:pt x="15" y="0"/>
                    </a:lnTo>
                    <a:lnTo>
                      <a:pt x="6" y="0"/>
                    </a:lnTo>
                    <a:lnTo>
                      <a:pt x="0" y="45"/>
                    </a:lnTo>
                    <a:lnTo>
                      <a:pt x="7" y="90"/>
                    </a:lnTo>
                    <a:lnTo>
                      <a:pt x="56" y="89"/>
                    </a:lnTo>
                    <a:lnTo>
                      <a:pt x="66" y="75"/>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3" name="Freeform 22"/>
              <p:cNvSpPr>
                <a:spLocks/>
              </p:cNvSpPr>
              <p:nvPr/>
            </p:nvSpPr>
            <p:spPr bwMode="auto">
              <a:xfrm>
                <a:off x="3876" y="142"/>
                <a:ext cx="98" cy="118"/>
              </a:xfrm>
              <a:custGeom>
                <a:avLst/>
                <a:gdLst>
                  <a:gd name="T0" fmla="*/ 0 w 98"/>
                  <a:gd name="T1" fmla="*/ 0 h 118"/>
                  <a:gd name="T2" fmla="*/ 0 w 98"/>
                  <a:gd name="T3" fmla="*/ 0 h 118"/>
                  <a:gd name="T4" fmla="*/ 98 w 98"/>
                  <a:gd name="T5" fmla="*/ 0 h 118"/>
                  <a:gd name="T6" fmla="*/ 98 w 98"/>
                  <a:gd name="T7" fmla="*/ 118 h 118"/>
                  <a:gd name="T8" fmla="*/ 0 60000 65536"/>
                  <a:gd name="T9" fmla="*/ 0 60000 65536"/>
                  <a:gd name="T10" fmla="*/ 0 60000 65536"/>
                  <a:gd name="T11" fmla="*/ 0 60000 65536"/>
                  <a:gd name="T12" fmla="*/ 0 w 98"/>
                  <a:gd name="T13" fmla="*/ 0 h 118"/>
                  <a:gd name="T14" fmla="*/ 98 w 98"/>
                  <a:gd name="T15" fmla="*/ 118 h 118"/>
                </a:gdLst>
                <a:ahLst/>
                <a:cxnLst>
                  <a:cxn ang="T8">
                    <a:pos x="T0" y="T1"/>
                  </a:cxn>
                  <a:cxn ang="T9">
                    <a:pos x="T2" y="T3"/>
                  </a:cxn>
                  <a:cxn ang="T10">
                    <a:pos x="T4" y="T5"/>
                  </a:cxn>
                  <a:cxn ang="T11">
                    <a:pos x="T6" y="T7"/>
                  </a:cxn>
                </a:cxnLst>
                <a:rect l="T12" t="T13" r="T14" b="T15"/>
                <a:pathLst>
                  <a:path w="98" h="118">
                    <a:moveTo>
                      <a:pt x="0" y="0"/>
                    </a:moveTo>
                    <a:lnTo>
                      <a:pt x="0" y="0"/>
                    </a:lnTo>
                    <a:lnTo>
                      <a:pt x="98" y="0"/>
                    </a:lnTo>
                    <a:lnTo>
                      <a:pt x="98" y="118"/>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4" name="Freeform 23"/>
              <p:cNvSpPr>
                <a:spLocks/>
              </p:cNvSpPr>
              <p:nvPr/>
            </p:nvSpPr>
            <p:spPr bwMode="auto">
              <a:xfrm>
                <a:off x="3874" y="140"/>
                <a:ext cx="97" cy="117"/>
              </a:xfrm>
              <a:custGeom>
                <a:avLst/>
                <a:gdLst>
                  <a:gd name="T0" fmla="*/ 0 w 97"/>
                  <a:gd name="T1" fmla="*/ 0 h 117"/>
                  <a:gd name="T2" fmla="*/ 97 w 97"/>
                  <a:gd name="T3" fmla="*/ 0 h 117"/>
                  <a:gd name="T4" fmla="*/ 97 w 97"/>
                  <a:gd name="T5" fmla="*/ 117 h 117"/>
                  <a:gd name="T6" fmla="*/ 0 60000 65536"/>
                  <a:gd name="T7" fmla="*/ 0 60000 65536"/>
                  <a:gd name="T8" fmla="*/ 0 60000 65536"/>
                  <a:gd name="T9" fmla="*/ 0 w 97"/>
                  <a:gd name="T10" fmla="*/ 0 h 117"/>
                  <a:gd name="T11" fmla="*/ 97 w 97"/>
                  <a:gd name="T12" fmla="*/ 117 h 117"/>
                </a:gdLst>
                <a:ahLst/>
                <a:cxnLst>
                  <a:cxn ang="T6">
                    <a:pos x="T0" y="T1"/>
                  </a:cxn>
                  <a:cxn ang="T7">
                    <a:pos x="T2" y="T3"/>
                  </a:cxn>
                  <a:cxn ang="T8">
                    <a:pos x="T4" y="T5"/>
                  </a:cxn>
                </a:cxnLst>
                <a:rect l="T9" t="T10" r="T11" b="T12"/>
                <a:pathLst>
                  <a:path w="97" h="117">
                    <a:moveTo>
                      <a:pt x="0" y="0"/>
                    </a:moveTo>
                    <a:lnTo>
                      <a:pt x="97" y="0"/>
                    </a:lnTo>
                    <a:lnTo>
                      <a:pt x="97" y="117"/>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grpSp>
            <p:nvGrpSpPr>
              <p:cNvPr id="18455" name="Group 24"/>
              <p:cNvGrpSpPr>
                <a:grpSpLocks/>
              </p:cNvGrpSpPr>
              <p:nvPr/>
            </p:nvGrpSpPr>
            <p:grpSpPr bwMode="auto">
              <a:xfrm>
                <a:off x="3756" y="199"/>
                <a:ext cx="213" cy="261"/>
                <a:chOff x="3756" y="199"/>
                <a:chExt cx="213" cy="261"/>
              </a:xfrm>
            </p:grpSpPr>
            <p:sp>
              <p:nvSpPr>
                <p:cNvPr id="18462" name="Freeform 25"/>
                <p:cNvSpPr>
                  <a:spLocks/>
                </p:cNvSpPr>
                <p:nvPr/>
              </p:nvSpPr>
              <p:spPr bwMode="auto">
                <a:xfrm>
                  <a:off x="3756" y="199"/>
                  <a:ext cx="213" cy="261"/>
                </a:xfrm>
                <a:custGeom>
                  <a:avLst/>
                  <a:gdLst>
                    <a:gd name="T0" fmla="*/ 212 w 213"/>
                    <a:gd name="T1" fmla="*/ 58 h 261"/>
                    <a:gd name="T2" fmla="*/ 105 w 213"/>
                    <a:gd name="T3" fmla="*/ 58 h 261"/>
                    <a:gd name="T4" fmla="*/ 96 w 213"/>
                    <a:gd name="T5" fmla="*/ 60 h 261"/>
                    <a:gd name="T6" fmla="*/ 87 w 213"/>
                    <a:gd name="T7" fmla="*/ 62 h 261"/>
                    <a:gd name="T8" fmla="*/ 82 w 213"/>
                    <a:gd name="T9" fmla="*/ 68 h 261"/>
                    <a:gd name="T10" fmla="*/ 63 w 213"/>
                    <a:gd name="T11" fmla="*/ 91 h 261"/>
                    <a:gd name="T12" fmla="*/ 40 w 213"/>
                    <a:gd name="T13" fmla="*/ 131 h 261"/>
                    <a:gd name="T14" fmla="*/ 40 w 213"/>
                    <a:gd name="T15" fmla="*/ 60 h 261"/>
                    <a:gd name="T16" fmla="*/ 45 w 213"/>
                    <a:gd name="T17" fmla="*/ 54 h 261"/>
                    <a:gd name="T18" fmla="*/ 47 w 213"/>
                    <a:gd name="T19" fmla="*/ 42 h 261"/>
                    <a:gd name="T20" fmla="*/ 49 w 213"/>
                    <a:gd name="T21" fmla="*/ 41 h 261"/>
                    <a:gd name="T22" fmla="*/ 49 w 213"/>
                    <a:gd name="T23" fmla="*/ 21 h 261"/>
                    <a:gd name="T24" fmla="*/ 45 w 213"/>
                    <a:gd name="T25" fmla="*/ 10 h 261"/>
                    <a:gd name="T26" fmla="*/ 40 w 213"/>
                    <a:gd name="T27" fmla="*/ 3 h 261"/>
                    <a:gd name="T28" fmla="*/ 37 w 213"/>
                    <a:gd name="T29" fmla="*/ 0 h 261"/>
                    <a:gd name="T30" fmla="*/ 22 w 213"/>
                    <a:gd name="T31" fmla="*/ 0 h 261"/>
                    <a:gd name="T32" fmla="*/ 18 w 213"/>
                    <a:gd name="T33" fmla="*/ 8 h 261"/>
                    <a:gd name="T34" fmla="*/ 14 w 213"/>
                    <a:gd name="T35" fmla="*/ 16 h 261"/>
                    <a:gd name="T36" fmla="*/ 10 w 213"/>
                    <a:gd name="T37" fmla="*/ 29 h 261"/>
                    <a:gd name="T38" fmla="*/ 0 w 213"/>
                    <a:gd name="T39" fmla="*/ 193 h 261"/>
                    <a:gd name="T40" fmla="*/ 31 w 213"/>
                    <a:gd name="T41" fmla="*/ 193 h 261"/>
                    <a:gd name="T42" fmla="*/ 38 w 213"/>
                    <a:gd name="T43" fmla="*/ 190 h 261"/>
                    <a:gd name="T44" fmla="*/ 54 w 213"/>
                    <a:gd name="T45" fmla="*/ 184 h 261"/>
                    <a:gd name="T46" fmla="*/ 72 w 213"/>
                    <a:gd name="T47" fmla="*/ 173 h 261"/>
                    <a:gd name="T48" fmla="*/ 84 w 213"/>
                    <a:gd name="T49" fmla="*/ 164 h 261"/>
                    <a:gd name="T50" fmla="*/ 92 w 213"/>
                    <a:gd name="T51" fmla="*/ 155 h 261"/>
                    <a:gd name="T52" fmla="*/ 101 w 213"/>
                    <a:gd name="T53" fmla="*/ 143 h 261"/>
                    <a:gd name="T54" fmla="*/ 87 w 213"/>
                    <a:gd name="T55" fmla="*/ 261 h 261"/>
                    <a:gd name="T56" fmla="*/ 213 w 213"/>
                    <a:gd name="T57" fmla="*/ 261 h 261"/>
                    <a:gd name="T58" fmla="*/ 213 w 213"/>
                    <a:gd name="T59" fmla="*/ 61 h 261"/>
                    <a:gd name="T60" fmla="*/ 212 w 213"/>
                    <a:gd name="T61" fmla="*/ 58 h 2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3"/>
                    <a:gd name="T94" fmla="*/ 0 h 261"/>
                    <a:gd name="T95" fmla="*/ 213 w 213"/>
                    <a:gd name="T96" fmla="*/ 261 h 26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3" h="261">
                      <a:moveTo>
                        <a:pt x="212" y="58"/>
                      </a:moveTo>
                      <a:lnTo>
                        <a:pt x="105" y="58"/>
                      </a:lnTo>
                      <a:lnTo>
                        <a:pt x="96" y="60"/>
                      </a:lnTo>
                      <a:lnTo>
                        <a:pt x="87" y="62"/>
                      </a:lnTo>
                      <a:lnTo>
                        <a:pt x="82" y="68"/>
                      </a:lnTo>
                      <a:lnTo>
                        <a:pt x="63" y="91"/>
                      </a:lnTo>
                      <a:lnTo>
                        <a:pt x="40" y="131"/>
                      </a:lnTo>
                      <a:lnTo>
                        <a:pt x="40" y="60"/>
                      </a:lnTo>
                      <a:lnTo>
                        <a:pt x="45" y="54"/>
                      </a:lnTo>
                      <a:lnTo>
                        <a:pt x="47" y="42"/>
                      </a:lnTo>
                      <a:lnTo>
                        <a:pt x="49" y="41"/>
                      </a:lnTo>
                      <a:lnTo>
                        <a:pt x="49" y="21"/>
                      </a:lnTo>
                      <a:lnTo>
                        <a:pt x="45" y="10"/>
                      </a:lnTo>
                      <a:lnTo>
                        <a:pt x="40" y="3"/>
                      </a:lnTo>
                      <a:lnTo>
                        <a:pt x="37" y="0"/>
                      </a:lnTo>
                      <a:lnTo>
                        <a:pt x="22" y="0"/>
                      </a:lnTo>
                      <a:lnTo>
                        <a:pt x="18" y="8"/>
                      </a:lnTo>
                      <a:lnTo>
                        <a:pt x="14" y="16"/>
                      </a:lnTo>
                      <a:lnTo>
                        <a:pt x="10" y="29"/>
                      </a:lnTo>
                      <a:lnTo>
                        <a:pt x="0" y="193"/>
                      </a:lnTo>
                      <a:lnTo>
                        <a:pt x="31" y="193"/>
                      </a:lnTo>
                      <a:lnTo>
                        <a:pt x="38" y="190"/>
                      </a:lnTo>
                      <a:lnTo>
                        <a:pt x="54" y="184"/>
                      </a:lnTo>
                      <a:lnTo>
                        <a:pt x="72" y="173"/>
                      </a:lnTo>
                      <a:lnTo>
                        <a:pt x="84" y="164"/>
                      </a:lnTo>
                      <a:lnTo>
                        <a:pt x="92" y="155"/>
                      </a:lnTo>
                      <a:lnTo>
                        <a:pt x="101" y="143"/>
                      </a:lnTo>
                      <a:lnTo>
                        <a:pt x="87" y="261"/>
                      </a:lnTo>
                      <a:lnTo>
                        <a:pt x="213" y="261"/>
                      </a:lnTo>
                      <a:lnTo>
                        <a:pt x="213" y="61"/>
                      </a:lnTo>
                      <a:lnTo>
                        <a:pt x="212"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Arial"/>
                    <a:cs typeface="Arial"/>
                  </a:endParaRPr>
                </a:p>
              </p:txBody>
            </p:sp>
            <p:sp>
              <p:nvSpPr>
                <p:cNvPr id="18463" name="Freeform 26"/>
                <p:cNvSpPr>
                  <a:spLocks/>
                </p:cNvSpPr>
                <p:nvPr/>
              </p:nvSpPr>
              <p:spPr bwMode="auto">
                <a:xfrm>
                  <a:off x="3756" y="199"/>
                  <a:ext cx="213" cy="261"/>
                </a:xfrm>
                <a:custGeom>
                  <a:avLst/>
                  <a:gdLst>
                    <a:gd name="T0" fmla="*/ 212 w 213"/>
                    <a:gd name="T1" fmla="*/ 58 h 261"/>
                    <a:gd name="T2" fmla="*/ 105 w 213"/>
                    <a:gd name="T3" fmla="*/ 58 h 261"/>
                    <a:gd name="T4" fmla="*/ 96 w 213"/>
                    <a:gd name="T5" fmla="*/ 60 h 261"/>
                    <a:gd name="T6" fmla="*/ 87 w 213"/>
                    <a:gd name="T7" fmla="*/ 62 h 261"/>
                    <a:gd name="T8" fmla="*/ 82 w 213"/>
                    <a:gd name="T9" fmla="*/ 68 h 261"/>
                    <a:gd name="T10" fmla="*/ 63 w 213"/>
                    <a:gd name="T11" fmla="*/ 91 h 261"/>
                    <a:gd name="T12" fmla="*/ 40 w 213"/>
                    <a:gd name="T13" fmla="*/ 131 h 261"/>
                    <a:gd name="T14" fmla="*/ 40 w 213"/>
                    <a:gd name="T15" fmla="*/ 60 h 261"/>
                    <a:gd name="T16" fmla="*/ 45 w 213"/>
                    <a:gd name="T17" fmla="*/ 54 h 261"/>
                    <a:gd name="T18" fmla="*/ 47 w 213"/>
                    <a:gd name="T19" fmla="*/ 42 h 261"/>
                    <a:gd name="T20" fmla="*/ 49 w 213"/>
                    <a:gd name="T21" fmla="*/ 41 h 261"/>
                    <a:gd name="T22" fmla="*/ 49 w 213"/>
                    <a:gd name="T23" fmla="*/ 21 h 261"/>
                    <a:gd name="T24" fmla="*/ 45 w 213"/>
                    <a:gd name="T25" fmla="*/ 10 h 261"/>
                    <a:gd name="T26" fmla="*/ 40 w 213"/>
                    <a:gd name="T27" fmla="*/ 3 h 261"/>
                    <a:gd name="T28" fmla="*/ 37 w 213"/>
                    <a:gd name="T29" fmla="*/ 0 h 261"/>
                    <a:gd name="T30" fmla="*/ 22 w 213"/>
                    <a:gd name="T31" fmla="*/ 0 h 261"/>
                    <a:gd name="T32" fmla="*/ 18 w 213"/>
                    <a:gd name="T33" fmla="*/ 8 h 261"/>
                    <a:gd name="T34" fmla="*/ 14 w 213"/>
                    <a:gd name="T35" fmla="*/ 16 h 261"/>
                    <a:gd name="T36" fmla="*/ 10 w 213"/>
                    <a:gd name="T37" fmla="*/ 29 h 261"/>
                    <a:gd name="T38" fmla="*/ 0 w 213"/>
                    <a:gd name="T39" fmla="*/ 193 h 261"/>
                    <a:gd name="T40" fmla="*/ 31 w 213"/>
                    <a:gd name="T41" fmla="*/ 193 h 261"/>
                    <a:gd name="T42" fmla="*/ 38 w 213"/>
                    <a:gd name="T43" fmla="*/ 190 h 261"/>
                    <a:gd name="T44" fmla="*/ 54 w 213"/>
                    <a:gd name="T45" fmla="*/ 184 h 261"/>
                    <a:gd name="T46" fmla="*/ 72 w 213"/>
                    <a:gd name="T47" fmla="*/ 173 h 261"/>
                    <a:gd name="T48" fmla="*/ 84 w 213"/>
                    <a:gd name="T49" fmla="*/ 164 h 261"/>
                    <a:gd name="T50" fmla="*/ 92 w 213"/>
                    <a:gd name="T51" fmla="*/ 155 h 261"/>
                    <a:gd name="T52" fmla="*/ 101 w 213"/>
                    <a:gd name="T53" fmla="*/ 143 h 261"/>
                    <a:gd name="T54" fmla="*/ 87 w 213"/>
                    <a:gd name="T55" fmla="*/ 261 h 261"/>
                    <a:gd name="T56" fmla="*/ 213 w 213"/>
                    <a:gd name="T57" fmla="*/ 261 h 261"/>
                    <a:gd name="T58" fmla="*/ 213 w 213"/>
                    <a:gd name="T59" fmla="*/ 61 h 261"/>
                    <a:gd name="T60" fmla="*/ 212 w 213"/>
                    <a:gd name="T61" fmla="*/ 58 h 2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3"/>
                    <a:gd name="T94" fmla="*/ 0 h 261"/>
                    <a:gd name="T95" fmla="*/ 213 w 213"/>
                    <a:gd name="T96" fmla="*/ 261 h 26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3" h="261">
                      <a:moveTo>
                        <a:pt x="212" y="58"/>
                      </a:moveTo>
                      <a:lnTo>
                        <a:pt x="105" y="58"/>
                      </a:lnTo>
                      <a:lnTo>
                        <a:pt x="96" y="60"/>
                      </a:lnTo>
                      <a:lnTo>
                        <a:pt x="87" y="62"/>
                      </a:lnTo>
                      <a:lnTo>
                        <a:pt x="82" y="68"/>
                      </a:lnTo>
                      <a:lnTo>
                        <a:pt x="63" y="91"/>
                      </a:lnTo>
                      <a:lnTo>
                        <a:pt x="40" y="131"/>
                      </a:lnTo>
                      <a:lnTo>
                        <a:pt x="40" y="60"/>
                      </a:lnTo>
                      <a:lnTo>
                        <a:pt x="45" y="54"/>
                      </a:lnTo>
                      <a:lnTo>
                        <a:pt x="47" y="42"/>
                      </a:lnTo>
                      <a:lnTo>
                        <a:pt x="49" y="41"/>
                      </a:lnTo>
                      <a:lnTo>
                        <a:pt x="49" y="21"/>
                      </a:lnTo>
                      <a:lnTo>
                        <a:pt x="45" y="10"/>
                      </a:lnTo>
                      <a:lnTo>
                        <a:pt x="40" y="3"/>
                      </a:lnTo>
                      <a:lnTo>
                        <a:pt x="37" y="0"/>
                      </a:lnTo>
                      <a:lnTo>
                        <a:pt x="22" y="0"/>
                      </a:lnTo>
                      <a:lnTo>
                        <a:pt x="18" y="8"/>
                      </a:lnTo>
                      <a:lnTo>
                        <a:pt x="14" y="16"/>
                      </a:lnTo>
                      <a:lnTo>
                        <a:pt x="10" y="29"/>
                      </a:lnTo>
                      <a:lnTo>
                        <a:pt x="0" y="193"/>
                      </a:lnTo>
                      <a:lnTo>
                        <a:pt x="31" y="193"/>
                      </a:lnTo>
                      <a:lnTo>
                        <a:pt x="38" y="190"/>
                      </a:lnTo>
                      <a:lnTo>
                        <a:pt x="54" y="184"/>
                      </a:lnTo>
                      <a:lnTo>
                        <a:pt x="72" y="173"/>
                      </a:lnTo>
                      <a:lnTo>
                        <a:pt x="84" y="164"/>
                      </a:lnTo>
                      <a:lnTo>
                        <a:pt x="92" y="155"/>
                      </a:lnTo>
                      <a:lnTo>
                        <a:pt x="101" y="143"/>
                      </a:lnTo>
                      <a:lnTo>
                        <a:pt x="87" y="261"/>
                      </a:lnTo>
                      <a:lnTo>
                        <a:pt x="213" y="261"/>
                      </a:lnTo>
                      <a:lnTo>
                        <a:pt x="213" y="61"/>
                      </a:lnTo>
                      <a:lnTo>
                        <a:pt x="212" y="58"/>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grpSp>
          <p:sp>
            <p:nvSpPr>
              <p:cNvPr id="18456" name="Freeform 27"/>
              <p:cNvSpPr>
                <a:spLocks/>
              </p:cNvSpPr>
              <p:nvPr/>
            </p:nvSpPr>
            <p:spPr bwMode="auto">
              <a:xfrm>
                <a:off x="3759" y="201"/>
                <a:ext cx="215" cy="264"/>
              </a:xfrm>
              <a:custGeom>
                <a:avLst/>
                <a:gdLst>
                  <a:gd name="T0" fmla="*/ 214 w 215"/>
                  <a:gd name="T1" fmla="*/ 60 h 264"/>
                  <a:gd name="T2" fmla="*/ 214 w 215"/>
                  <a:gd name="T3" fmla="*/ 60 h 264"/>
                  <a:gd name="T4" fmla="*/ 107 w 215"/>
                  <a:gd name="T5" fmla="*/ 60 h 264"/>
                  <a:gd name="T6" fmla="*/ 96 w 215"/>
                  <a:gd name="T7" fmla="*/ 60 h 264"/>
                  <a:gd name="T8" fmla="*/ 88 w 215"/>
                  <a:gd name="T9" fmla="*/ 64 h 264"/>
                  <a:gd name="T10" fmla="*/ 83 w 215"/>
                  <a:gd name="T11" fmla="*/ 69 h 264"/>
                  <a:gd name="T12" fmla="*/ 64 w 215"/>
                  <a:gd name="T13" fmla="*/ 93 h 264"/>
                  <a:gd name="T14" fmla="*/ 40 w 215"/>
                  <a:gd name="T15" fmla="*/ 133 h 264"/>
                  <a:gd name="T16" fmla="*/ 40 w 215"/>
                  <a:gd name="T17" fmla="*/ 60 h 264"/>
                  <a:gd name="T18" fmla="*/ 44 w 215"/>
                  <a:gd name="T19" fmla="*/ 54 h 264"/>
                  <a:gd name="T20" fmla="*/ 48 w 215"/>
                  <a:gd name="T21" fmla="*/ 42 h 264"/>
                  <a:gd name="T22" fmla="*/ 49 w 215"/>
                  <a:gd name="T23" fmla="*/ 41 h 264"/>
                  <a:gd name="T24" fmla="*/ 49 w 215"/>
                  <a:gd name="T25" fmla="*/ 22 h 264"/>
                  <a:gd name="T26" fmla="*/ 48 w 215"/>
                  <a:gd name="T27" fmla="*/ 10 h 264"/>
                  <a:gd name="T28" fmla="*/ 40 w 215"/>
                  <a:gd name="T29" fmla="*/ 3 h 264"/>
                  <a:gd name="T30" fmla="*/ 37 w 215"/>
                  <a:gd name="T31" fmla="*/ 0 h 264"/>
                  <a:gd name="T32" fmla="*/ 23 w 215"/>
                  <a:gd name="T33" fmla="*/ 0 h 264"/>
                  <a:gd name="T34" fmla="*/ 18 w 215"/>
                  <a:gd name="T35" fmla="*/ 8 h 264"/>
                  <a:gd name="T36" fmla="*/ 14 w 215"/>
                  <a:gd name="T37" fmla="*/ 17 h 264"/>
                  <a:gd name="T38" fmla="*/ 11 w 215"/>
                  <a:gd name="T39" fmla="*/ 30 h 264"/>
                  <a:gd name="T40" fmla="*/ 0 w 215"/>
                  <a:gd name="T41" fmla="*/ 195 h 264"/>
                  <a:gd name="T42" fmla="*/ 31 w 215"/>
                  <a:gd name="T43" fmla="*/ 195 h 264"/>
                  <a:gd name="T44" fmla="*/ 40 w 215"/>
                  <a:gd name="T45" fmla="*/ 192 h 264"/>
                  <a:gd name="T46" fmla="*/ 55 w 215"/>
                  <a:gd name="T47" fmla="*/ 185 h 264"/>
                  <a:gd name="T48" fmla="*/ 73 w 215"/>
                  <a:gd name="T49" fmla="*/ 176 h 264"/>
                  <a:gd name="T50" fmla="*/ 85 w 215"/>
                  <a:gd name="T51" fmla="*/ 166 h 264"/>
                  <a:gd name="T52" fmla="*/ 92 w 215"/>
                  <a:gd name="T53" fmla="*/ 156 h 264"/>
                  <a:gd name="T54" fmla="*/ 102 w 215"/>
                  <a:gd name="T55" fmla="*/ 144 h 264"/>
                  <a:gd name="T56" fmla="*/ 89 w 215"/>
                  <a:gd name="T57" fmla="*/ 264 h 264"/>
                  <a:gd name="T58" fmla="*/ 215 w 215"/>
                  <a:gd name="T59" fmla="*/ 264 h 264"/>
                  <a:gd name="T60" fmla="*/ 215 w 215"/>
                  <a:gd name="T61" fmla="*/ 61 h 2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5"/>
                  <a:gd name="T94" fmla="*/ 0 h 264"/>
                  <a:gd name="T95" fmla="*/ 215 w 215"/>
                  <a:gd name="T96" fmla="*/ 264 h 26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5" h="264">
                    <a:moveTo>
                      <a:pt x="214" y="60"/>
                    </a:moveTo>
                    <a:lnTo>
                      <a:pt x="214" y="60"/>
                    </a:lnTo>
                    <a:lnTo>
                      <a:pt x="107" y="60"/>
                    </a:lnTo>
                    <a:lnTo>
                      <a:pt x="96" y="60"/>
                    </a:lnTo>
                    <a:lnTo>
                      <a:pt x="88" y="64"/>
                    </a:lnTo>
                    <a:lnTo>
                      <a:pt x="83" y="69"/>
                    </a:lnTo>
                    <a:lnTo>
                      <a:pt x="64" y="93"/>
                    </a:lnTo>
                    <a:lnTo>
                      <a:pt x="40" y="133"/>
                    </a:lnTo>
                    <a:lnTo>
                      <a:pt x="40" y="60"/>
                    </a:lnTo>
                    <a:lnTo>
                      <a:pt x="44" y="54"/>
                    </a:lnTo>
                    <a:lnTo>
                      <a:pt x="48" y="42"/>
                    </a:lnTo>
                    <a:lnTo>
                      <a:pt x="49" y="41"/>
                    </a:lnTo>
                    <a:lnTo>
                      <a:pt x="49" y="22"/>
                    </a:lnTo>
                    <a:lnTo>
                      <a:pt x="48" y="10"/>
                    </a:lnTo>
                    <a:lnTo>
                      <a:pt x="40" y="3"/>
                    </a:lnTo>
                    <a:lnTo>
                      <a:pt x="37" y="0"/>
                    </a:lnTo>
                    <a:lnTo>
                      <a:pt x="23" y="0"/>
                    </a:lnTo>
                    <a:lnTo>
                      <a:pt x="18" y="8"/>
                    </a:lnTo>
                    <a:lnTo>
                      <a:pt x="14" y="17"/>
                    </a:lnTo>
                    <a:lnTo>
                      <a:pt x="11" y="30"/>
                    </a:lnTo>
                    <a:lnTo>
                      <a:pt x="0" y="195"/>
                    </a:lnTo>
                    <a:lnTo>
                      <a:pt x="31" y="195"/>
                    </a:lnTo>
                    <a:lnTo>
                      <a:pt x="40" y="192"/>
                    </a:lnTo>
                    <a:lnTo>
                      <a:pt x="55" y="185"/>
                    </a:lnTo>
                    <a:lnTo>
                      <a:pt x="73" y="176"/>
                    </a:lnTo>
                    <a:lnTo>
                      <a:pt x="85" y="166"/>
                    </a:lnTo>
                    <a:lnTo>
                      <a:pt x="92" y="156"/>
                    </a:lnTo>
                    <a:lnTo>
                      <a:pt x="102" y="144"/>
                    </a:lnTo>
                    <a:lnTo>
                      <a:pt x="89" y="264"/>
                    </a:lnTo>
                    <a:lnTo>
                      <a:pt x="215" y="264"/>
                    </a:lnTo>
                    <a:lnTo>
                      <a:pt x="215" y="61"/>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7" name="Freeform 28"/>
              <p:cNvSpPr>
                <a:spLocks/>
              </p:cNvSpPr>
              <p:nvPr/>
            </p:nvSpPr>
            <p:spPr bwMode="auto">
              <a:xfrm>
                <a:off x="3756" y="199"/>
                <a:ext cx="215" cy="264"/>
              </a:xfrm>
              <a:custGeom>
                <a:avLst/>
                <a:gdLst>
                  <a:gd name="T0" fmla="*/ 214 w 215"/>
                  <a:gd name="T1" fmla="*/ 59 h 264"/>
                  <a:gd name="T2" fmla="*/ 106 w 215"/>
                  <a:gd name="T3" fmla="*/ 59 h 264"/>
                  <a:gd name="T4" fmla="*/ 97 w 215"/>
                  <a:gd name="T5" fmla="*/ 60 h 264"/>
                  <a:gd name="T6" fmla="*/ 88 w 215"/>
                  <a:gd name="T7" fmla="*/ 64 h 264"/>
                  <a:gd name="T8" fmla="*/ 83 w 215"/>
                  <a:gd name="T9" fmla="*/ 69 h 264"/>
                  <a:gd name="T10" fmla="*/ 64 w 215"/>
                  <a:gd name="T11" fmla="*/ 93 h 264"/>
                  <a:gd name="T12" fmla="*/ 41 w 215"/>
                  <a:gd name="T13" fmla="*/ 133 h 264"/>
                  <a:gd name="T14" fmla="*/ 41 w 215"/>
                  <a:gd name="T15" fmla="*/ 60 h 264"/>
                  <a:gd name="T16" fmla="*/ 45 w 215"/>
                  <a:gd name="T17" fmla="*/ 54 h 264"/>
                  <a:gd name="T18" fmla="*/ 47 w 215"/>
                  <a:gd name="T19" fmla="*/ 42 h 264"/>
                  <a:gd name="T20" fmla="*/ 49 w 215"/>
                  <a:gd name="T21" fmla="*/ 41 h 264"/>
                  <a:gd name="T22" fmla="*/ 49 w 215"/>
                  <a:gd name="T23" fmla="*/ 22 h 264"/>
                  <a:gd name="T24" fmla="*/ 46 w 215"/>
                  <a:gd name="T25" fmla="*/ 10 h 264"/>
                  <a:gd name="T26" fmla="*/ 41 w 215"/>
                  <a:gd name="T27" fmla="*/ 3 h 264"/>
                  <a:gd name="T28" fmla="*/ 37 w 215"/>
                  <a:gd name="T29" fmla="*/ 0 h 264"/>
                  <a:gd name="T30" fmla="*/ 22 w 215"/>
                  <a:gd name="T31" fmla="*/ 0 h 264"/>
                  <a:gd name="T32" fmla="*/ 18 w 215"/>
                  <a:gd name="T33" fmla="*/ 8 h 264"/>
                  <a:gd name="T34" fmla="*/ 14 w 215"/>
                  <a:gd name="T35" fmla="*/ 17 h 264"/>
                  <a:gd name="T36" fmla="*/ 10 w 215"/>
                  <a:gd name="T37" fmla="*/ 30 h 264"/>
                  <a:gd name="T38" fmla="*/ 0 w 215"/>
                  <a:gd name="T39" fmla="*/ 195 h 264"/>
                  <a:gd name="T40" fmla="*/ 31 w 215"/>
                  <a:gd name="T41" fmla="*/ 195 h 264"/>
                  <a:gd name="T42" fmla="*/ 39 w 215"/>
                  <a:gd name="T43" fmla="*/ 192 h 264"/>
                  <a:gd name="T44" fmla="*/ 54 w 215"/>
                  <a:gd name="T45" fmla="*/ 185 h 264"/>
                  <a:gd name="T46" fmla="*/ 73 w 215"/>
                  <a:gd name="T47" fmla="*/ 176 h 264"/>
                  <a:gd name="T48" fmla="*/ 85 w 215"/>
                  <a:gd name="T49" fmla="*/ 166 h 264"/>
                  <a:gd name="T50" fmla="*/ 92 w 215"/>
                  <a:gd name="T51" fmla="*/ 156 h 264"/>
                  <a:gd name="T52" fmla="*/ 102 w 215"/>
                  <a:gd name="T53" fmla="*/ 144 h 264"/>
                  <a:gd name="T54" fmla="*/ 88 w 215"/>
                  <a:gd name="T55" fmla="*/ 264 h 264"/>
                  <a:gd name="T56" fmla="*/ 215 w 215"/>
                  <a:gd name="T57" fmla="*/ 264 h 264"/>
                  <a:gd name="T58" fmla="*/ 215 w 215"/>
                  <a:gd name="T59" fmla="*/ 61 h 2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5"/>
                  <a:gd name="T91" fmla="*/ 0 h 264"/>
                  <a:gd name="T92" fmla="*/ 215 w 215"/>
                  <a:gd name="T93" fmla="*/ 264 h 2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5" h="264">
                    <a:moveTo>
                      <a:pt x="214" y="59"/>
                    </a:moveTo>
                    <a:lnTo>
                      <a:pt x="106" y="59"/>
                    </a:lnTo>
                    <a:lnTo>
                      <a:pt x="97" y="60"/>
                    </a:lnTo>
                    <a:lnTo>
                      <a:pt x="88" y="64"/>
                    </a:lnTo>
                    <a:lnTo>
                      <a:pt x="83" y="69"/>
                    </a:lnTo>
                    <a:lnTo>
                      <a:pt x="64" y="93"/>
                    </a:lnTo>
                    <a:lnTo>
                      <a:pt x="41" y="133"/>
                    </a:lnTo>
                    <a:lnTo>
                      <a:pt x="41" y="60"/>
                    </a:lnTo>
                    <a:lnTo>
                      <a:pt x="45" y="54"/>
                    </a:lnTo>
                    <a:lnTo>
                      <a:pt x="47" y="42"/>
                    </a:lnTo>
                    <a:lnTo>
                      <a:pt x="49" y="41"/>
                    </a:lnTo>
                    <a:lnTo>
                      <a:pt x="49" y="22"/>
                    </a:lnTo>
                    <a:lnTo>
                      <a:pt x="46" y="10"/>
                    </a:lnTo>
                    <a:lnTo>
                      <a:pt x="41" y="3"/>
                    </a:lnTo>
                    <a:lnTo>
                      <a:pt x="37" y="0"/>
                    </a:lnTo>
                    <a:lnTo>
                      <a:pt x="22" y="0"/>
                    </a:lnTo>
                    <a:lnTo>
                      <a:pt x="18" y="8"/>
                    </a:lnTo>
                    <a:lnTo>
                      <a:pt x="14" y="17"/>
                    </a:lnTo>
                    <a:lnTo>
                      <a:pt x="10" y="30"/>
                    </a:lnTo>
                    <a:lnTo>
                      <a:pt x="0" y="195"/>
                    </a:lnTo>
                    <a:lnTo>
                      <a:pt x="31" y="195"/>
                    </a:lnTo>
                    <a:lnTo>
                      <a:pt x="39" y="192"/>
                    </a:lnTo>
                    <a:lnTo>
                      <a:pt x="54" y="185"/>
                    </a:lnTo>
                    <a:lnTo>
                      <a:pt x="73" y="176"/>
                    </a:lnTo>
                    <a:lnTo>
                      <a:pt x="85" y="166"/>
                    </a:lnTo>
                    <a:lnTo>
                      <a:pt x="92" y="156"/>
                    </a:lnTo>
                    <a:lnTo>
                      <a:pt x="102" y="144"/>
                    </a:lnTo>
                    <a:lnTo>
                      <a:pt x="88" y="264"/>
                    </a:lnTo>
                    <a:lnTo>
                      <a:pt x="215" y="264"/>
                    </a:lnTo>
                    <a:lnTo>
                      <a:pt x="215" y="61"/>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58" name="Oval 29"/>
              <p:cNvSpPr>
                <a:spLocks noChangeArrowheads="1"/>
              </p:cNvSpPr>
              <p:nvPr/>
            </p:nvSpPr>
            <p:spPr bwMode="auto">
              <a:xfrm>
                <a:off x="3664" y="148"/>
                <a:ext cx="29" cy="22"/>
              </a:xfrm>
              <a:prstGeom prst="ellipse">
                <a:avLst/>
              </a:prstGeom>
              <a:solidFill>
                <a:srgbClr val="FFFFFF"/>
              </a:solidFill>
              <a:ln w="12700">
                <a:solidFill>
                  <a:srgbClr val="000000"/>
                </a:solidFill>
                <a:round/>
                <a:headEnd/>
                <a:tailEnd/>
              </a:ln>
            </p:spPr>
            <p:txBody>
              <a:bodyPr/>
              <a:lstStyle/>
              <a:p>
                <a:endParaRPr lang="en-US" sz="1000" b="1">
                  <a:latin typeface="Arial"/>
                  <a:cs typeface="Arial"/>
                </a:endParaRPr>
              </a:p>
            </p:txBody>
          </p:sp>
          <p:sp>
            <p:nvSpPr>
              <p:cNvPr id="18459" name="Oval 30"/>
              <p:cNvSpPr>
                <a:spLocks noChangeArrowheads="1"/>
              </p:cNvSpPr>
              <p:nvPr/>
            </p:nvSpPr>
            <p:spPr bwMode="auto">
              <a:xfrm>
                <a:off x="3820" y="141"/>
                <a:ext cx="24" cy="19"/>
              </a:xfrm>
              <a:prstGeom prst="ellipse">
                <a:avLst/>
              </a:prstGeom>
              <a:solidFill>
                <a:srgbClr val="FFFFFF"/>
              </a:solidFill>
              <a:ln w="12700">
                <a:solidFill>
                  <a:srgbClr val="000000"/>
                </a:solidFill>
                <a:round/>
                <a:headEnd/>
                <a:tailEnd/>
              </a:ln>
            </p:spPr>
            <p:txBody>
              <a:bodyPr/>
              <a:lstStyle/>
              <a:p>
                <a:endParaRPr lang="en-US" sz="1000" b="1">
                  <a:latin typeface="Arial"/>
                  <a:cs typeface="Arial"/>
                </a:endParaRPr>
              </a:p>
            </p:txBody>
          </p:sp>
          <p:sp>
            <p:nvSpPr>
              <p:cNvPr id="18460" name="Freeform 31"/>
              <p:cNvSpPr>
                <a:spLocks/>
              </p:cNvSpPr>
              <p:nvPr/>
            </p:nvSpPr>
            <p:spPr bwMode="auto">
              <a:xfrm>
                <a:off x="3804" y="230"/>
                <a:ext cx="72" cy="16"/>
              </a:xfrm>
              <a:custGeom>
                <a:avLst/>
                <a:gdLst>
                  <a:gd name="T0" fmla="*/ 0 w 72"/>
                  <a:gd name="T1" fmla="*/ 16 h 16"/>
                  <a:gd name="T2" fmla="*/ 37 w 72"/>
                  <a:gd name="T3" fmla="*/ 16 h 16"/>
                  <a:gd name="T4" fmla="*/ 46 w 72"/>
                  <a:gd name="T5" fmla="*/ 15 h 16"/>
                  <a:gd name="T6" fmla="*/ 56 w 72"/>
                  <a:gd name="T7" fmla="*/ 11 h 16"/>
                  <a:gd name="T8" fmla="*/ 62 w 72"/>
                  <a:gd name="T9" fmla="*/ 7 h 16"/>
                  <a:gd name="T10" fmla="*/ 66 w 72"/>
                  <a:gd name="T11" fmla="*/ 4 h 16"/>
                  <a:gd name="T12" fmla="*/ 71 w 72"/>
                  <a:gd name="T13" fmla="*/ 1 h 16"/>
                  <a:gd name="T14" fmla="*/ 72 w 72"/>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16"/>
                  <a:gd name="T26" fmla="*/ 72 w 72"/>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16">
                    <a:moveTo>
                      <a:pt x="0" y="16"/>
                    </a:moveTo>
                    <a:lnTo>
                      <a:pt x="37" y="16"/>
                    </a:lnTo>
                    <a:lnTo>
                      <a:pt x="46" y="15"/>
                    </a:lnTo>
                    <a:lnTo>
                      <a:pt x="56" y="11"/>
                    </a:lnTo>
                    <a:lnTo>
                      <a:pt x="62" y="7"/>
                    </a:lnTo>
                    <a:lnTo>
                      <a:pt x="66" y="4"/>
                    </a:lnTo>
                    <a:lnTo>
                      <a:pt x="71" y="1"/>
                    </a:lnTo>
                    <a:lnTo>
                      <a:pt x="72" y="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sp>
            <p:nvSpPr>
              <p:cNvPr id="18461" name="Freeform 32"/>
              <p:cNvSpPr>
                <a:spLocks/>
              </p:cNvSpPr>
              <p:nvPr/>
            </p:nvSpPr>
            <p:spPr bwMode="auto">
              <a:xfrm>
                <a:off x="3662" y="206"/>
                <a:ext cx="40" cy="4"/>
              </a:xfrm>
              <a:custGeom>
                <a:avLst/>
                <a:gdLst>
                  <a:gd name="T0" fmla="*/ 0 w 40"/>
                  <a:gd name="T1" fmla="*/ 3 h 4"/>
                  <a:gd name="T2" fmla="*/ 4 w 40"/>
                  <a:gd name="T3" fmla="*/ 2 h 4"/>
                  <a:gd name="T4" fmla="*/ 7 w 40"/>
                  <a:gd name="T5" fmla="*/ 1 h 4"/>
                  <a:gd name="T6" fmla="*/ 10 w 40"/>
                  <a:gd name="T7" fmla="*/ 0 h 4"/>
                  <a:gd name="T8" fmla="*/ 36 w 40"/>
                  <a:gd name="T9" fmla="*/ 0 h 4"/>
                  <a:gd name="T10" fmla="*/ 39 w 40"/>
                  <a:gd name="T11" fmla="*/ 1 h 4"/>
                  <a:gd name="T12" fmla="*/ 40 w 40"/>
                  <a:gd name="T13" fmla="*/ 4 h 4"/>
                  <a:gd name="T14" fmla="*/ 0 60000 65536"/>
                  <a:gd name="T15" fmla="*/ 0 60000 65536"/>
                  <a:gd name="T16" fmla="*/ 0 60000 65536"/>
                  <a:gd name="T17" fmla="*/ 0 60000 65536"/>
                  <a:gd name="T18" fmla="*/ 0 60000 65536"/>
                  <a:gd name="T19" fmla="*/ 0 60000 65536"/>
                  <a:gd name="T20" fmla="*/ 0 60000 65536"/>
                  <a:gd name="T21" fmla="*/ 0 w 40"/>
                  <a:gd name="T22" fmla="*/ 0 h 4"/>
                  <a:gd name="T23" fmla="*/ 40 w 4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
                    <a:moveTo>
                      <a:pt x="0" y="3"/>
                    </a:moveTo>
                    <a:lnTo>
                      <a:pt x="4" y="2"/>
                    </a:lnTo>
                    <a:lnTo>
                      <a:pt x="7" y="1"/>
                    </a:lnTo>
                    <a:lnTo>
                      <a:pt x="10" y="0"/>
                    </a:lnTo>
                    <a:lnTo>
                      <a:pt x="36" y="0"/>
                    </a:lnTo>
                    <a:lnTo>
                      <a:pt x="39" y="1"/>
                    </a:lnTo>
                    <a:lnTo>
                      <a:pt x="40" y="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Arial"/>
                  <a:cs typeface="Arial"/>
                </a:endParaRPr>
              </a:p>
            </p:txBody>
          </p:sp>
        </p:grpSp>
      </p:grpSp>
      <p:pic>
        <p:nvPicPr>
          <p:cNvPr id="18437" name="Picture 82" descr="pastedGraphic.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50238" y="39688"/>
            <a:ext cx="817562"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universiteit_g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5" y="39688"/>
            <a:ext cx="984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 descr="Faculteit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050" y="3142392"/>
            <a:ext cx="9144000" cy="1829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4624"/>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Overall hypothesis of the study</a:t>
            </a:r>
            <a:endParaRPr lang="en-US" dirty="0"/>
          </a:p>
        </p:txBody>
      </p:sp>
      <p:sp>
        <p:nvSpPr>
          <p:cNvPr id="5" name="Content Placeholder 2"/>
          <p:cNvSpPr txBox="1">
            <a:spLocks/>
          </p:cNvSpPr>
          <p:nvPr/>
        </p:nvSpPr>
        <p:spPr>
          <a:xfrm>
            <a:off x="427060" y="1199352"/>
            <a:ext cx="8229600" cy="187220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buFont typeface="Arial"/>
              <a:buNone/>
            </a:pPr>
            <a:r>
              <a:rPr lang="en-US" dirty="0" smtClean="0"/>
              <a:t> </a:t>
            </a:r>
            <a:r>
              <a:rPr lang="en-US" b="1" dirty="0" smtClean="0">
                <a:solidFill>
                  <a:srgbClr val="3366FF"/>
                </a:solidFill>
              </a:rPr>
              <a:t>LT enterotoxin in subclinical concentrations </a:t>
            </a:r>
            <a:r>
              <a:rPr lang="en-US" dirty="0" smtClean="0"/>
              <a:t>affects the small intestinal mucosa making it </a:t>
            </a:r>
            <a:r>
              <a:rPr lang="en-US" b="1" dirty="0" smtClean="0">
                <a:solidFill>
                  <a:srgbClr val="3366FF"/>
                </a:solidFill>
              </a:rPr>
              <a:t>more susceptible to other enteropathogens </a:t>
            </a:r>
            <a:endParaRPr lang="en-US" b="1" dirty="0" smtClean="0">
              <a:solidFill>
                <a:srgbClr val="3366FF"/>
              </a:solidFill>
            </a:endParaRPr>
          </a:p>
        </p:txBody>
      </p:sp>
      <p:sp>
        <p:nvSpPr>
          <p:cNvPr id="7" name="TextBox 6"/>
          <p:cNvSpPr txBox="1"/>
          <p:nvPr/>
        </p:nvSpPr>
        <p:spPr>
          <a:xfrm>
            <a:off x="1619672" y="3284984"/>
            <a:ext cx="5929828" cy="1112099"/>
          </a:xfrm>
          <a:prstGeom prst="rect">
            <a:avLst/>
          </a:prstGeom>
          <a:noFill/>
        </p:spPr>
        <p:txBody>
          <a:bodyPr wrap="none" rtlCol="0">
            <a:spAutoFit/>
          </a:bodyPr>
          <a:lstStyle/>
          <a:p>
            <a:pPr marL="285750" indent="-285750">
              <a:lnSpc>
                <a:spcPct val="120000"/>
              </a:lnSpc>
              <a:buFont typeface="Arial"/>
              <a:buChar char="•"/>
            </a:pPr>
            <a:r>
              <a:rPr lang="en-US" sz="2800" dirty="0" smtClean="0">
                <a:latin typeface="+mj-lt"/>
              </a:rPr>
              <a:t>Pig as model</a:t>
            </a:r>
          </a:p>
          <a:p>
            <a:pPr marL="285750" indent="-285750">
              <a:lnSpc>
                <a:spcPct val="120000"/>
              </a:lnSpc>
              <a:buFont typeface="Arial"/>
              <a:buChar char="•"/>
            </a:pPr>
            <a:r>
              <a:rPr lang="en-US" sz="2800" dirty="0" smtClean="0">
                <a:latin typeface="+mj-lt"/>
              </a:rPr>
              <a:t>Enterotoxigenic E. coli as source of LT </a:t>
            </a:r>
            <a:endParaRPr lang="en-US" sz="2800" dirty="0">
              <a:latin typeface="+mj-lt"/>
            </a:endParaRPr>
          </a:p>
        </p:txBody>
      </p:sp>
      <p:sp>
        <p:nvSpPr>
          <p:cNvPr id="8" name="TextBox 7"/>
          <p:cNvSpPr txBox="1"/>
          <p:nvPr/>
        </p:nvSpPr>
        <p:spPr>
          <a:xfrm>
            <a:off x="430246" y="5074842"/>
            <a:ext cx="8152254" cy="954107"/>
          </a:xfrm>
          <a:prstGeom prst="rect">
            <a:avLst/>
          </a:prstGeom>
          <a:noFill/>
        </p:spPr>
        <p:txBody>
          <a:bodyPr wrap="square" rtlCol="0">
            <a:spAutoFit/>
          </a:bodyPr>
          <a:lstStyle/>
          <a:p>
            <a:pPr algn="ctr"/>
            <a:r>
              <a:rPr lang="en-US" sz="2800" dirty="0" smtClean="0">
                <a:latin typeface="+mj-lt"/>
              </a:rPr>
              <a:t>If this could be proven vaccination against LT would be a valid strategy</a:t>
            </a:r>
            <a:endParaRPr lang="en-US" sz="2800" dirty="0">
              <a:latin typeface="+mj-lt"/>
            </a:endParaRPr>
          </a:p>
        </p:txBody>
      </p:sp>
      <p:sp>
        <p:nvSpPr>
          <p:cNvPr id="9" name="TextBox 8"/>
          <p:cNvSpPr txBox="1"/>
          <p:nvPr/>
        </p:nvSpPr>
        <p:spPr>
          <a:xfrm>
            <a:off x="457200" y="6309320"/>
            <a:ext cx="1698602" cy="369332"/>
          </a:xfrm>
          <a:prstGeom prst="rect">
            <a:avLst/>
          </a:prstGeom>
          <a:noFill/>
        </p:spPr>
        <p:txBody>
          <a:bodyPr wrap="none" rtlCol="0">
            <a:spAutoFit/>
          </a:bodyPr>
          <a:lstStyle/>
          <a:p>
            <a:r>
              <a:rPr lang="en-US" dirty="0" smtClean="0"/>
              <a:t>Gregory Glenn</a:t>
            </a:r>
            <a:endParaRPr lang="en-US" dirty="0"/>
          </a:p>
        </p:txBody>
      </p:sp>
    </p:spTree>
    <p:extLst>
      <p:ext uri="{BB962C8B-B14F-4D97-AF65-F5344CB8AC3E}">
        <p14:creationId xmlns:p14="http://schemas.microsoft.com/office/powerpoint/2010/main" val="1555872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20922"/>
            <a:ext cx="8229600" cy="685800"/>
          </a:xfrm>
        </p:spPr>
        <p:txBody>
          <a:bodyPr>
            <a:noAutofit/>
          </a:bodyPr>
          <a:lstStyle/>
          <a:p>
            <a:pPr algn="ctr"/>
            <a:r>
              <a:rPr lang="en-US" sz="3200" b="1" dirty="0" smtClean="0">
                <a:latin typeface="Arial" charset="0"/>
                <a:ea typeface="ＭＳ Ｐゴシック" charset="0"/>
                <a:cs typeface="Arial" charset="0"/>
              </a:rPr>
              <a:t> E. coli infections </a:t>
            </a:r>
            <a:r>
              <a:rPr lang="en-US" sz="3200" b="1" dirty="0" smtClean="0">
                <a:latin typeface="Arial" charset="0"/>
                <a:ea typeface="ＭＳ Ｐゴシック" charset="0"/>
                <a:cs typeface="Arial" charset="0"/>
              </a:rPr>
              <a:t>post </a:t>
            </a:r>
            <a:r>
              <a:rPr lang="en-US" sz="3200" b="1" dirty="0" smtClean="0">
                <a:latin typeface="Arial" charset="0"/>
                <a:ea typeface="ＭＳ Ｐゴシック" charset="0"/>
                <a:cs typeface="Arial" charset="0"/>
              </a:rPr>
              <a:t>weaning in </a:t>
            </a:r>
            <a:r>
              <a:rPr lang="en-US" sz="3200" b="1" dirty="0">
                <a:latin typeface="Arial" charset="0"/>
                <a:ea typeface="ＭＳ Ｐゴシック" charset="0"/>
                <a:cs typeface="Arial" charset="0"/>
              </a:rPr>
              <a:t>p</a:t>
            </a:r>
            <a:r>
              <a:rPr lang="en-US" sz="3200" b="1" dirty="0" smtClean="0">
                <a:latin typeface="Arial" charset="0"/>
                <a:ea typeface="ＭＳ Ｐゴシック" charset="0"/>
                <a:cs typeface="Arial" charset="0"/>
              </a:rPr>
              <a:t>iglets</a:t>
            </a:r>
            <a:endParaRPr lang="en-US" sz="3200" b="1" dirty="0">
              <a:latin typeface="Arial" charset="0"/>
              <a:ea typeface="ＭＳ Ｐゴシック" charset="0"/>
              <a:cs typeface="Arial" charset="0"/>
            </a:endParaRPr>
          </a:p>
        </p:txBody>
      </p:sp>
      <p:sp>
        <p:nvSpPr>
          <p:cNvPr id="20483" name="Line 2"/>
          <p:cNvSpPr>
            <a:spLocks noChangeShapeType="1"/>
          </p:cNvSpPr>
          <p:nvPr/>
        </p:nvSpPr>
        <p:spPr bwMode="auto">
          <a:xfrm rot="14510164" flipH="1" flipV="1">
            <a:off x="3273425" y="1928650"/>
            <a:ext cx="311150" cy="635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2400" i="0" baseline="0" smtClean="0">
              <a:solidFill>
                <a:prstClr val="black"/>
              </a:solidFill>
              <a:latin typeface="Arial" charset="0"/>
            </a:endParaRPr>
          </a:p>
        </p:txBody>
      </p:sp>
      <p:sp>
        <p:nvSpPr>
          <p:cNvPr id="21508" name="Rectangle 3"/>
          <p:cNvSpPr>
            <a:spLocks noChangeArrowheads="1"/>
          </p:cNvSpPr>
          <p:nvPr/>
        </p:nvSpPr>
        <p:spPr bwMode="auto">
          <a:xfrm>
            <a:off x="2973388" y="2155664"/>
            <a:ext cx="2379528" cy="400110"/>
          </a:xfrm>
          <a:prstGeom prst="rect">
            <a:avLst/>
          </a:prstGeom>
          <a:noFill/>
          <a:ln w="9525">
            <a:noFill/>
            <a:miter lim="800000"/>
            <a:headEnd/>
            <a:tailEnd/>
          </a:ln>
        </p:spPr>
        <p:txBody>
          <a:bodyPr wrap="none">
            <a:spAutoFit/>
          </a:bodyPr>
          <a:lstStyle/>
          <a:p>
            <a:pPr defTabSz="457200" eaLnBrk="1" hangingPunct="1">
              <a:defRPr/>
            </a:pPr>
            <a:r>
              <a:rPr lang="nl-NL" sz="2000" b="1" i="0" baseline="0" dirty="0" err="1">
                <a:solidFill>
                  <a:srgbClr val="7E87FF">
                    <a:lumMod val="50000"/>
                  </a:srgbClr>
                </a:solidFill>
                <a:latin typeface="Arial" charset="0"/>
                <a:ea typeface="Arial" charset="0"/>
                <a:cs typeface="Arial" charset="0"/>
              </a:rPr>
              <a:t>Fimbriae</a:t>
            </a:r>
            <a:r>
              <a:rPr lang="nl-NL" sz="2000" b="1" i="0" baseline="0" dirty="0">
                <a:solidFill>
                  <a:srgbClr val="009DD9"/>
                </a:solidFill>
                <a:latin typeface="Arial" charset="0"/>
                <a:ea typeface="Arial" charset="0"/>
                <a:cs typeface="Arial" charset="0"/>
              </a:rPr>
              <a:t> </a:t>
            </a:r>
            <a:r>
              <a:rPr lang="nl-NL" sz="2000" b="1" i="0" baseline="0" dirty="0">
                <a:solidFill>
                  <a:srgbClr val="0000FF"/>
                </a:solidFill>
                <a:latin typeface="Arial" charset="0"/>
                <a:ea typeface="Arial" charset="0"/>
                <a:cs typeface="Arial" charset="0"/>
              </a:rPr>
              <a:t>(</a:t>
            </a:r>
            <a:r>
              <a:rPr lang="nl-NL" sz="2000" b="1" i="0" baseline="0" dirty="0" smtClean="0">
                <a:ln>
                  <a:solidFill>
                    <a:srgbClr val="FF6600"/>
                  </a:solidFill>
                </a:ln>
                <a:solidFill>
                  <a:srgbClr val="FF6600"/>
                </a:solidFill>
                <a:latin typeface="Arial" charset="0"/>
                <a:ea typeface="Arial" charset="0"/>
                <a:cs typeface="Arial" charset="0"/>
              </a:rPr>
              <a:t>F4</a:t>
            </a:r>
            <a:r>
              <a:rPr lang="nl-NL" sz="2000" b="1" i="0" baseline="0" dirty="0" smtClean="0">
                <a:ln>
                  <a:solidFill>
                    <a:srgbClr val="FF6600"/>
                  </a:solidFill>
                </a:ln>
                <a:latin typeface="Arial" charset="0"/>
                <a:ea typeface="Arial" charset="0"/>
                <a:cs typeface="Arial" charset="0"/>
              </a:rPr>
              <a:t>,</a:t>
            </a:r>
            <a:r>
              <a:rPr lang="nl-NL" sz="2000" b="1" i="0" dirty="0" smtClean="0">
                <a:ln>
                  <a:solidFill>
                    <a:srgbClr val="FF6600"/>
                  </a:solidFill>
                </a:ln>
                <a:solidFill>
                  <a:srgbClr val="FF6600"/>
                </a:solidFill>
                <a:latin typeface="Arial" charset="0"/>
                <a:ea typeface="Arial" charset="0"/>
                <a:cs typeface="Arial" charset="0"/>
              </a:rPr>
              <a:t> </a:t>
            </a:r>
            <a:r>
              <a:rPr lang="nl-NL" sz="2000" b="1" i="0" baseline="0" dirty="0" smtClean="0">
                <a:ln>
                  <a:solidFill>
                    <a:srgbClr val="7CCA62">
                      <a:lumMod val="50000"/>
                    </a:srgbClr>
                  </a:solidFill>
                </a:ln>
                <a:solidFill>
                  <a:srgbClr val="B85C00"/>
                </a:solidFill>
                <a:latin typeface="Arial" charset="0"/>
                <a:ea typeface="Arial" charset="0"/>
                <a:cs typeface="Arial" charset="0"/>
              </a:rPr>
              <a:t>F18</a:t>
            </a:r>
            <a:r>
              <a:rPr lang="nl-NL" sz="2000" b="1" i="0" baseline="0" dirty="0">
                <a:solidFill>
                  <a:srgbClr val="000DBE"/>
                </a:solidFill>
                <a:latin typeface="Arial" charset="0"/>
                <a:ea typeface="Arial" charset="0"/>
                <a:cs typeface="Arial" charset="0"/>
              </a:rPr>
              <a:t>)</a:t>
            </a:r>
            <a:endParaRPr lang="nl-NL" sz="2000" b="1" baseline="0" dirty="0">
              <a:solidFill>
                <a:srgbClr val="000DBE"/>
              </a:solidFill>
              <a:latin typeface="Arial" charset="0"/>
              <a:ea typeface="Arial" charset="0"/>
              <a:cs typeface="Arial" charset="0"/>
            </a:endParaRPr>
          </a:p>
        </p:txBody>
      </p:sp>
      <p:sp>
        <p:nvSpPr>
          <p:cNvPr id="20485" name="Rectangle 4"/>
          <p:cNvSpPr>
            <a:spLocks noChangeArrowheads="1"/>
          </p:cNvSpPr>
          <p:nvPr/>
        </p:nvSpPr>
        <p:spPr bwMode="auto">
          <a:xfrm>
            <a:off x="5773742" y="3387526"/>
            <a:ext cx="1695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457200" eaLnBrk="1" hangingPunct="1"/>
            <a:r>
              <a:rPr lang="nl-NL" sz="2000" b="1" i="0" baseline="0" dirty="0" err="1" smtClean="0">
                <a:solidFill>
                  <a:prstClr val="black"/>
                </a:solidFill>
                <a:latin typeface="Arial" charset="0"/>
                <a:cs typeface="Arial" charset="0"/>
              </a:rPr>
              <a:t>colonisation</a:t>
            </a:r>
            <a:endParaRPr lang="nl-NL" sz="2000" b="1" baseline="0" dirty="0" smtClean="0">
              <a:solidFill>
                <a:prstClr val="black"/>
              </a:solidFill>
              <a:latin typeface="Arial" charset="0"/>
              <a:cs typeface="Arial" charset="0"/>
            </a:endParaRPr>
          </a:p>
        </p:txBody>
      </p:sp>
      <p:sp>
        <p:nvSpPr>
          <p:cNvPr id="21510" name="Rectangle 5"/>
          <p:cNvSpPr>
            <a:spLocks noChangeArrowheads="1"/>
          </p:cNvSpPr>
          <p:nvPr/>
        </p:nvSpPr>
        <p:spPr bwMode="auto">
          <a:xfrm>
            <a:off x="395540" y="4720980"/>
            <a:ext cx="3794428" cy="400110"/>
          </a:xfrm>
          <a:prstGeom prst="rect">
            <a:avLst/>
          </a:prstGeom>
          <a:noFill/>
          <a:ln w="9525">
            <a:noFill/>
            <a:miter lim="800000"/>
            <a:headEnd/>
            <a:tailEnd/>
          </a:ln>
        </p:spPr>
        <p:txBody>
          <a:bodyPr wrap="none">
            <a:spAutoFit/>
          </a:bodyPr>
          <a:lstStyle/>
          <a:p>
            <a:pPr defTabSz="457200" eaLnBrk="1" hangingPunct="1">
              <a:defRPr/>
            </a:pPr>
            <a:r>
              <a:rPr lang="nl-NL" sz="2000" b="1" i="0" baseline="0" dirty="0" err="1">
                <a:ln>
                  <a:solidFill>
                    <a:srgbClr val="FF6600"/>
                  </a:solidFill>
                </a:ln>
                <a:solidFill>
                  <a:srgbClr val="FF6600"/>
                </a:solidFill>
                <a:latin typeface="Arial" charset="0"/>
                <a:ea typeface="Arial" charset="0"/>
                <a:cs typeface="Arial" charset="0"/>
              </a:rPr>
              <a:t>Enterotoxins</a:t>
            </a:r>
            <a:r>
              <a:rPr lang="nl-NL" sz="2000" b="1" i="0" baseline="0" dirty="0">
                <a:ln>
                  <a:solidFill>
                    <a:srgbClr val="FF6600"/>
                  </a:solidFill>
                </a:ln>
                <a:solidFill>
                  <a:srgbClr val="FF6600"/>
                </a:solidFill>
                <a:latin typeface="Arial" charset="0"/>
                <a:ea typeface="Arial" charset="0"/>
                <a:cs typeface="Arial" charset="0"/>
              </a:rPr>
              <a:t> (</a:t>
            </a:r>
            <a:r>
              <a:rPr lang="nl-NL" sz="2000" b="1" i="0" baseline="0" dirty="0" smtClean="0">
                <a:ln>
                  <a:solidFill>
                    <a:srgbClr val="FF6600"/>
                  </a:solidFill>
                </a:ln>
                <a:solidFill>
                  <a:srgbClr val="FF6600"/>
                </a:solidFill>
                <a:latin typeface="Arial" charset="0"/>
                <a:ea typeface="Arial" charset="0"/>
                <a:cs typeface="Arial" charset="0"/>
              </a:rPr>
              <a:t>LT-I, </a:t>
            </a:r>
            <a:r>
              <a:rPr lang="nl-NL" sz="2000" b="1" i="0" baseline="0" dirty="0">
                <a:ln>
                  <a:solidFill>
                    <a:srgbClr val="FF6600"/>
                  </a:solidFill>
                </a:ln>
                <a:solidFill>
                  <a:srgbClr val="FF6600"/>
                </a:solidFill>
                <a:latin typeface="Arial" charset="0"/>
                <a:ea typeface="Arial" charset="0"/>
                <a:cs typeface="Arial" charset="0"/>
              </a:rPr>
              <a:t>STa, </a:t>
            </a:r>
            <a:r>
              <a:rPr lang="nl-NL" sz="2000" b="1" i="0" baseline="0" dirty="0" smtClean="0">
                <a:ln>
                  <a:solidFill>
                    <a:srgbClr val="FF6600"/>
                  </a:solidFill>
                </a:ln>
                <a:solidFill>
                  <a:srgbClr val="FF6600"/>
                </a:solidFill>
                <a:latin typeface="Arial" charset="0"/>
                <a:ea typeface="Arial" charset="0"/>
                <a:cs typeface="Arial" charset="0"/>
              </a:rPr>
              <a:t>STb)</a:t>
            </a:r>
            <a:endParaRPr lang="nl-NL" sz="2000" b="1" baseline="0" dirty="0">
              <a:ln>
                <a:solidFill>
                  <a:srgbClr val="FF6600"/>
                </a:solidFill>
              </a:ln>
              <a:solidFill>
                <a:srgbClr val="FF6600"/>
              </a:solidFill>
              <a:latin typeface="Arial" charset="0"/>
              <a:ea typeface="Arial" charset="0"/>
              <a:cs typeface="Arial" charset="0"/>
            </a:endParaRPr>
          </a:p>
        </p:txBody>
      </p:sp>
      <p:sp>
        <p:nvSpPr>
          <p:cNvPr id="20487" name="Rectangle 6"/>
          <p:cNvSpPr>
            <a:spLocks noChangeArrowheads="1"/>
          </p:cNvSpPr>
          <p:nvPr/>
        </p:nvSpPr>
        <p:spPr bwMode="auto">
          <a:xfrm>
            <a:off x="866329" y="5607546"/>
            <a:ext cx="26669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57200" eaLnBrk="1" hangingPunct="1"/>
            <a:r>
              <a:rPr lang="nl-NL" sz="2000" b="1" dirty="0" err="1">
                <a:ln>
                  <a:solidFill>
                    <a:srgbClr val="FF6600"/>
                  </a:solidFill>
                </a:ln>
                <a:solidFill>
                  <a:srgbClr val="FF6600"/>
                </a:solidFill>
                <a:cs typeface="Arial" charset="0"/>
              </a:rPr>
              <a:t>D</a:t>
            </a:r>
            <a:r>
              <a:rPr lang="nl-NL" sz="2000" b="1" i="0" baseline="0" dirty="0" err="1" smtClean="0">
                <a:ln>
                  <a:solidFill>
                    <a:srgbClr val="FF6600"/>
                  </a:solidFill>
                </a:ln>
                <a:solidFill>
                  <a:srgbClr val="FF6600"/>
                </a:solidFill>
                <a:latin typeface="Arial" charset="0"/>
                <a:cs typeface="Arial" charset="0"/>
              </a:rPr>
              <a:t>iarrhoea</a:t>
            </a:r>
            <a:endParaRPr lang="nl-NL" sz="2000" b="1" baseline="0" dirty="0" smtClean="0">
              <a:ln>
                <a:solidFill>
                  <a:srgbClr val="FF6600"/>
                </a:solidFill>
              </a:ln>
              <a:solidFill>
                <a:srgbClr val="FF6600"/>
              </a:solidFill>
              <a:latin typeface="Arial" charset="0"/>
              <a:cs typeface="Arial" charset="0"/>
            </a:endParaRPr>
          </a:p>
        </p:txBody>
      </p:sp>
      <p:sp>
        <p:nvSpPr>
          <p:cNvPr id="20488" name="Rectangle 7"/>
          <p:cNvSpPr>
            <a:spLocks noChangeArrowheads="1"/>
          </p:cNvSpPr>
          <p:nvPr/>
        </p:nvSpPr>
        <p:spPr bwMode="auto">
          <a:xfrm>
            <a:off x="2438400" y="853918"/>
            <a:ext cx="6477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nchor="ctr"/>
          <a:lstStyle/>
          <a:p>
            <a:pPr defTabSz="457200" eaLnBrk="1" hangingPunct="1"/>
            <a:r>
              <a:rPr lang="nl-NL" sz="2000" b="1" baseline="0" dirty="0" smtClean="0">
                <a:solidFill>
                  <a:prstClr val="black"/>
                </a:solidFill>
                <a:latin typeface="Arial" charset="0"/>
                <a:cs typeface="Arial" charset="0"/>
              </a:rPr>
              <a:t>Enterotoxigenic E. coli </a:t>
            </a:r>
            <a:r>
              <a:rPr lang="nl-NL" sz="2000" b="1" i="0" baseline="0" dirty="0" smtClean="0">
                <a:solidFill>
                  <a:prstClr val="black"/>
                </a:solidFill>
                <a:latin typeface="Arial" charset="0"/>
                <a:cs typeface="Arial" charset="0"/>
              </a:rPr>
              <a:t>(ETEC), </a:t>
            </a:r>
            <a:r>
              <a:rPr lang="nl-NL" sz="2000" b="1" i="0" baseline="0" dirty="0" smtClean="0">
                <a:ln>
                  <a:solidFill>
                    <a:srgbClr val="FF6600"/>
                  </a:solidFill>
                </a:ln>
                <a:solidFill>
                  <a:srgbClr val="FF6600"/>
                </a:solidFill>
                <a:latin typeface="Arial" charset="0"/>
                <a:cs typeface="Arial" charset="0"/>
              </a:rPr>
              <a:t>F4</a:t>
            </a:r>
            <a:r>
              <a:rPr lang="nl-NL" sz="2000" b="1" i="0" baseline="0" dirty="0" smtClean="0">
                <a:solidFill>
                  <a:prstClr val="black"/>
                </a:solidFill>
                <a:latin typeface="Arial" charset="0"/>
                <a:cs typeface="Arial" charset="0"/>
              </a:rPr>
              <a:t> or </a:t>
            </a:r>
            <a:r>
              <a:rPr lang="nl-NL" sz="2000" b="1" i="0" baseline="0" dirty="0" smtClean="0">
                <a:solidFill>
                  <a:srgbClr val="FF6600"/>
                </a:solidFill>
                <a:latin typeface="Arial" charset="0"/>
                <a:cs typeface="Arial" charset="0"/>
              </a:rPr>
              <a:t>F18</a:t>
            </a:r>
            <a:r>
              <a:rPr lang="nl-NL" sz="2000" b="1" i="0" baseline="0" dirty="0" smtClean="0">
                <a:solidFill>
                  <a:prstClr val="black"/>
                </a:solidFill>
                <a:latin typeface="Arial" charset="0"/>
                <a:cs typeface="Arial" charset="0"/>
              </a:rPr>
              <a:t> </a:t>
            </a:r>
            <a:r>
              <a:rPr lang="nl-NL" sz="2000" b="1" i="0" baseline="0" dirty="0" err="1" smtClean="0">
                <a:ln>
                  <a:solidFill>
                    <a:srgbClr val="FF6600"/>
                  </a:solidFill>
                </a:ln>
                <a:solidFill>
                  <a:srgbClr val="FF6600"/>
                </a:solidFill>
                <a:latin typeface="Arial" charset="0"/>
                <a:cs typeface="Arial" charset="0"/>
              </a:rPr>
              <a:t>fimbriae</a:t>
            </a:r>
            <a:endParaRPr lang="nl-NL" sz="2000" b="1" i="0" baseline="0" dirty="0" smtClean="0">
              <a:ln>
                <a:solidFill>
                  <a:srgbClr val="FF6600"/>
                </a:solidFill>
              </a:ln>
              <a:solidFill>
                <a:srgbClr val="FF6600"/>
              </a:solidFill>
              <a:latin typeface="Arial" charset="0"/>
              <a:cs typeface="Arial" charset="0"/>
            </a:endParaRPr>
          </a:p>
          <a:p>
            <a:pPr defTabSz="457200" eaLnBrk="1" hangingPunct="1"/>
            <a:r>
              <a:rPr lang="nl-NL" sz="2000" b="1" i="0" baseline="0" dirty="0" err="1" smtClean="0">
                <a:solidFill>
                  <a:srgbClr val="387026"/>
                </a:solidFill>
                <a:latin typeface="Arial" charset="0"/>
                <a:cs typeface="Arial" charset="0"/>
              </a:rPr>
              <a:t>Vérotoxinogenic</a:t>
            </a:r>
            <a:r>
              <a:rPr lang="nl-NL" sz="2000" b="1" i="0" baseline="0" dirty="0" smtClean="0">
                <a:solidFill>
                  <a:srgbClr val="387026"/>
                </a:solidFill>
                <a:latin typeface="Arial" charset="0"/>
                <a:cs typeface="Arial" charset="0"/>
              </a:rPr>
              <a:t> </a:t>
            </a:r>
            <a:r>
              <a:rPr lang="nl-NL" sz="2000" b="1" baseline="0" dirty="0" smtClean="0">
                <a:solidFill>
                  <a:srgbClr val="387026"/>
                </a:solidFill>
                <a:latin typeface="Arial" charset="0"/>
                <a:cs typeface="Arial" charset="0"/>
              </a:rPr>
              <a:t>E. coli </a:t>
            </a:r>
            <a:r>
              <a:rPr lang="nl-NL" sz="2000" b="1" i="0" baseline="0" dirty="0" smtClean="0">
                <a:solidFill>
                  <a:srgbClr val="387026"/>
                </a:solidFill>
                <a:latin typeface="Arial" charset="0"/>
                <a:cs typeface="Arial" charset="0"/>
              </a:rPr>
              <a:t>(VTEC), F18 </a:t>
            </a:r>
            <a:r>
              <a:rPr lang="nl-NL" sz="2000" b="1" i="0" baseline="0" dirty="0" err="1" smtClean="0">
                <a:solidFill>
                  <a:srgbClr val="387026"/>
                </a:solidFill>
                <a:latin typeface="Arial" charset="0"/>
                <a:cs typeface="Arial" charset="0"/>
              </a:rPr>
              <a:t>fimbriae</a:t>
            </a:r>
            <a:endParaRPr lang="nl-NL" sz="2000" b="1" i="0" baseline="0" dirty="0" smtClean="0">
              <a:solidFill>
                <a:srgbClr val="387026"/>
              </a:solidFill>
              <a:latin typeface="Arial" charset="0"/>
              <a:cs typeface="Arial" charset="0"/>
            </a:endParaRPr>
          </a:p>
        </p:txBody>
      </p:sp>
      <p:sp>
        <p:nvSpPr>
          <p:cNvPr id="20491" name="Line 75"/>
          <p:cNvSpPr>
            <a:spLocks noChangeShapeType="1"/>
          </p:cNvSpPr>
          <p:nvPr/>
        </p:nvSpPr>
        <p:spPr bwMode="auto">
          <a:xfrm rot="14510164" flipH="1" flipV="1">
            <a:off x="3632996" y="2708907"/>
            <a:ext cx="350838" cy="635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2400" i="0" baseline="0" smtClean="0">
              <a:solidFill>
                <a:prstClr val="black"/>
              </a:solidFill>
              <a:latin typeface="Arial" charset="0"/>
            </a:endParaRPr>
          </a:p>
        </p:txBody>
      </p:sp>
      <p:sp>
        <p:nvSpPr>
          <p:cNvPr id="20492" name="Line 76"/>
          <p:cNvSpPr>
            <a:spLocks noChangeShapeType="1"/>
          </p:cNvSpPr>
          <p:nvPr/>
        </p:nvSpPr>
        <p:spPr bwMode="auto">
          <a:xfrm rot="14510164" flipH="1" flipV="1">
            <a:off x="3173415" y="4343134"/>
            <a:ext cx="227012" cy="4206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2400" i="0" baseline="0" smtClean="0">
              <a:solidFill>
                <a:prstClr val="black"/>
              </a:solidFill>
              <a:latin typeface="Arial" charset="0"/>
            </a:endParaRPr>
          </a:p>
        </p:txBody>
      </p:sp>
      <p:sp>
        <p:nvSpPr>
          <p:cNvPr id="20493" name="Line 77"/>
          <p:cNvSpPr>
            <a:spLocks noChangeShapeType="1"/>
          </p:cNvSpPr>
          <p:nvPr/>
        </p:nvSpPr>
        <p:spPr bwMode="auto">
          <a:xfrm rot="14510164" flipH="1" flipV="1">
            <a:off x="1731285" y="5164317"/>
            <a:ext cx="266298" cy="53448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2400" i="0" baseline="0" smtClean="0">
              <a:solidFill>
                <a:prstClr val="black"/>
              </a:solidFill>
              <a:latin typeface="Arial" charset="0"/>
            </a:endParaRPr>
          </a:p>
        </p:txBody>
      </p:sp>
      <p:sp>
        <p:nvSpPr>
          <p:cNvPr id="20496" name="Line 76"/>
          <p:cNvSpPr>
            <a:spLocks noChangeShapeType="1"/>
          </p:cNvSpPr>
          <p:nvPr/>
        </p:nvSpPr>
        <p:spPr bwMode="auto">
          <a:xfrm rot="14510164" flipH="1">
            <a:off x="5243170" y="4327050"/>
            <a:ext cx="741330" cy="466361"/>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2400" i="0" baseline="0" smtClean="0">
              <a:solidFill>
                <a:prstClr val="black"/>
              </a:solidFill>
              <a:latin typeface="Arial" charset="0"/>
            </a:endParaRPr>
          </a:p>
        </p:txBody>
      </p:sp>
      <p:sp>
        <p:nvSpPr>
          <p:cNvPr id="20497" name="Rectangle 5"/>
          <p:cNvSpPr>
            <a:spLocks noChangeArrowheads="1"/>
          </p:cNvSpPr>
          <p:nvPr/>
        </p:nvSpPr>
        <p:spPr bwMode="auto">
          <a:xfrm>
            <a:off x="5792789" y="4700342"/>
            <a:ext cx="25075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457200" eaLnBrk="1" hangingPunct="1"/>
            <a:r>
              <a:rPr lang="nl-NL" sz="2000" b="1" i="0" baseline="0" dirty="0" err="1" smtClean="0">
                <a:solidFill>
                  <a:srgbClr val="387026"/>
                </a:solidFill>
                <a:latin typeface="Arial" charset="0"/>
                <a:cs typeface="Arial" charset="0"/>
              </a:rPr>
              <a:t>Shiga-toxin</a:t>
            </a:r>
            <a:r>
              <a:rPr lang="nl-NL" sz="2000" b="1" i="0" baseline="0" dirty="0" smtClean="0">
                <a:solidFill>
                  <a:srgbClr val="387026"/>
                </a:solidFill>
                <a:latin typeface="Arial" charset="0"/>
                <a:cs typeface="Arial" charset="0"/>
              </a:rPr>
              <a:t> (Stx2e)</a:t>
            </a:r>
            <a:endParaRPr lang="nl-NL" sz="2000" b="1" baseline="0" dirty="0" smtClean="0">
              <a:solidFill>
                <a:srgbClr val="387026"/>
              </a:solidFill>
              <a:latin typeface="Arial" charset="0"/>
              <a:cs typeface="Arial" charset="0"/>
            </a:endParaRPr>
          </a:p>
        </p:txBody>
      </p:sp>
      <p:sp>
        <p:nvSpPr>
          <p:cNvPr id="20498" name="Rectangle 6"/>
          <p:cNvSpPr>
            <a:spLocks noChangeArrowheads="1"/>
          </p:cNvSpPr>
          <p:nvPr/>
        </p:nvSpPr>
        <p:spPr bwMode="auto">
          <a:xfrm>
            <a:off x="5707063" y="5597324"/>
            <a:ext cx="3048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eaLnBrk="1" hangingPunct="1"/>
            <a:r>
              <a:rPr lang="nl-NL" sz="2000" b="1" i="0" baseline="0" smtClean="0">
                <a:solidFill>
                  <a:srgbClr val="FF6600"/>
                </a:solidFill>
                <a:latin typeface="Arial" charset="0"/>
                <a:cs typeface="Arial" charset="0"/>
              </a:rPr>
              <a:t>    </a:t>
            </a:r>
            <a:r>
              <a:rPr lang="nl-NL" sz="2000" b="1" i="0" baseline="0" smtClean="0">
                <a:solidFill>
                  <a:srgbClr val="387026"/>
                </a:solidFill>
                <a:latin typeface="Arial" charset="0"/>
                <a:cs typeface="Arial" charset="0"/>
              </a:rPr>
              <a:t>Oedema disease</a:t>
            </a:r>
            <a:endParaRPr lang="nl-NL" sz="2000" b="1" baseline="0" smtClean="0">
              <a:solidFill>
                <a:srgbClr val="387026"/>
              </a:solidFill>
              <a:latin typeface="Arial" charset="0"/>
              <a:cs typeface="Arial" charset="0"/>
            </a:endParaRPr>
          </a:p>
        </p:txBody>
      </p:sp>
      <p:sp>
        <p:nvSpPr>
          <p:cNvPr id="20499" name="Line 77"/>
          <p:cNvSpPr>
            <a:spLocks noChangeShapeType="1"/>
          </p:cNvSpPr>
          <p:nvPr/>
        </p:nvSpPr>
        <p:spPr bwMode="auto">
          <a:xfrm rot="14510164" flipH="1">
            <a:off x="6442869" y="5413924"/>
            <a:ext cx="554038" cy="4445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2400" i="0" baseline="0" smtClean="0">
              <a:solidFill>
                <a:prstClr val="black"/>
              </a:solidFill>
              <a:latin typeface="Arial" charset="0"/>
            </a:endParaRPr>
          </a:p>
        </p:txBody>
      </p:sp>
      <p:pic>
        <p:nvPicPr>
          <p:cNvPr id="85" name="Picture 3" descr="F4 E. coli colonisation.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92401" y="2863061"/>
            <a:ext cx="2895600" cy="148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E. coli CFAII fimbria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0701" y="764704"/>
            <a:ext cx="1816427" cy="1317526"/>
          </a:xfrm>
          <a:prstGeom prst="rect">
            <a:avLst/>
          </a:prstGeom>
        </p:spPr>
      </p:pic>
      <p:sp>
        <p:nvSpPr>
          <p:cNvPr id="2" name="TextBox 1"/>
          <p:cNvSpPr txBox="1"/>
          <p:nvPr/>
        </p:nvSpPr>
        <p:spPr>
          <a:xfrm>
            <a:off x="233401" y="6309320"/>
            <a:ext cx="8664176" cy="400110"/>
          </a:xfrm>
          <a:prstGeom prst="rect">
            <a:avLst/>
          </a:prstGeom>
          <a:noFill/>
        </p:spPr>
        <p:txBody>
          <a:bodyPr wrap="none" rtlCol="0">
            <a:spAutoFit/>
          </a:bodyPr>
          <a:lstStyle/>
          <a:p>
            <a:r>
              <a:rPr lang="en-US" sz="2000" b="1" dirty="0" smtClean="0"/>
              <a:t>Hypothesis: Can an F4 ETEC infection enhance an F18 VTEC infection</a:t>
            </a:r>
            <a:endParaRPr lang="en-US" sz="2000" b="1" dirty="0"/>
          </a:p>
        </p:txBody>
      </p:sp>
    </p:spTree>
    <p:extLst>
      <p:ext uri="{BB962C8B-B14F-4D97-AF65-F5344CB8AC3E}">
        <p14:creationId xmlns:p14="http://schemas.microsoft.com/office/powerpoint/2010/main" val="23935142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p:cNvGrpSpPr/>
          <p:nvPr/>
        </p:nvGrpSpPr>
        <p:grpSpPr>
          <a:xfrm>
            <a:off x="107504" y="2842810"/>
            <a:ext cx="6240641" cy="4011004"/>
            <a:chOff x="107504" y="2842810"/>
            <a:chExt cx="6240641" cy="4011004"/>
          </a:xfrm>
        </p:grpSpPr>
        <p:grpSp>
          <p:nvGrpSpPr>
            <p:cNvPr id="106" name="Group 105"/>
            <p:cNvGrpSpPr/>
            <p:nvPr/>
          </p:nvGrpSpPr>
          <p:grpSpPr>
            <a:xfrm>
              <a:off x="107504" y="2996952"/>
              <a:ext cx="6240641" cy="3856862"/>
              <a:chOff x="107504" y="2996952"/>
              <a:chExt cx="6240641" cy="3856862"/>
            </a:xfrm>
          </p:grpSpPr>
          <p:pic>
            <p:nvPicPr>
              <p:cNvPr id="58" name="Picture 57"/>
              <p:cNvPicPr>
                <a:picLocks noChangeAspect="1"/>
              </p:cNvPicPr>
              <p:nvPr/>
            </p:nvPicPr>
            <p:blipFill>
              <a:blip r:embed="rId2"/>
              <a:stretch>
                <a:fillRect/>
              </a:stretch>
            </p:blipFill>
            <p:spPr>
              <a:xfrm>
                <a:off x="107504" y="2996952"/>
                <a:ext cx="3101443" cy="3856862"/>
              </a:xfrm>
              <a:prstGeom prst="rect">
                <a:avLst/>
              </a:prstGeom>
            </p:spPr>
          </p:pic>
          <p:sp>
            <p:nvSpPr>
              <p:cNvPr id="61" name="TextBox 60"/>
              <p:cNvSpPr txBox="1"/>
              <p:nvPr/>
            </p:nvSpPr>
            <p:spPr>
              <a:xfrm>
                <a:off x="3188519" y="6299816"/>
                <a:ext cx="1288108" cy="369332"/>
              </a:xfrm>
              <a:prstGeom prst="rect">
                <a:avLst/>
              </a:prstGeom>
              <a:noFill/>
            </p:spPr>
            <p:txBody>
              <a:bodyPr wrap="none" rtlCol="0">
                <a:spAutoFit/>
              </a:bodyPr>
              <a:lstStyle/>
              <a:p>
                <a:r>
                  <a:rPr lang="en-US" dirty="0"/>
                  <a:t>E</a:t>
                </a:r>
                <a:r>
                  <a:rPr lang="en-US" dirty="0" smtClean="0"/>
                  <a:t>nterocyte</a:t>
                </a:r>
                <a:endParaRPr lang="en-US" dirty="0"/>
              </a:p>
            </p:txBody>
          </p:sp>
          <p:sp>
            <p:nvSpPr>
              <p:cNvPr id="98" name="Rectangle 97"/>
              <p:cNvSpPr/>
              <p:nvPr/>
            </p:nvSpPr>
            <p:spPr>
              <a:xfrm>
                <a:off x="3248879" y="4812171"/>
                <a:ext cx="3099266" cy="646331"/>
              </a:xfrm>
              <a:prstGeom prst="rect">
                <a:avLst/>
              </a:prstGeom>
            </p:spPr>
            <p:txBody>
              <a:bodyPr wrap="square">
                <a:spAutoFit/>
              </a:bodyPr>
              <a:lstStyle/>
              <a:p>
                <a:r>
                  <a:rPr lang="en-US" dirty="0" smtClean="0"/>
                  <a:t>CFTR= cystic </a:t>
                </a:r>
                <a:r>
                  <a:rPr lang="en-US" dirty="0"/>
                  <a:t>fibrosis </a:t>
                </a:r>
                <a:r>
                  <a:rPr lang="en-US" dirty="0" err="1"/>
                  <a:t>transmembrane</a:t>
                </a:r>
                <a:r>
                  <a:rPr lang="en-US" dirty="0"/>
                  <a:t> regulator</a:t>
                </a:r>
              </a:p>
            </p:txBody>
          </p:sp>
          <p:sp>
            <p:nvSpPr>
              <p:cNvPr id="99" name="TextBox 98"/>
              <p:cNvSpPr txBox="1"/>
              <p:nvPr/>
            </p:nvSpPr>
            <p:spPr>
              <a:xfrm>
                <a:off x="1403104" y="4516671"/>
                <a:ext cx="595035" cy="276999"/>
              </a:xfrm>
              <a:prstGeom prst="rect">
                <a:avLst/>
              </a:prstGeom>
              <a:solidFill>
                <a:schemeClr val="bg1"/>
              </a:solidFill>
            </p:spPr>
            <p:txBody>
              <a:bodyPr wrap="none" rtlCol="0">
                <a:spAutoFit/>
              </a:bodyPr>
              <a:lstStyle/>
              <a:p>
                <a:r>
                  <a:rPr lang="en-US" sz="1200" dirty="0" smtClean="0"/>
                  <a:t>CFTR</a:t>
                </a:r>
              </a:p>
            </p:txBody>
          </p:sp>
          <p:sp>
            <p:nvSpPr>
              <p:cNvPr id="100" name="Rectangle 99"/>
              <p:cNvSpPr/>
              <p:nvPr/>
            </p:nvSpPr>
            <p:spPr>
              <a:xfrm>
                <a:off x="3248879" y="5643168"/>
                <a:ext cx="3099266" cy="369332"/>
              </a:xfrm>
              <a:prstGeom prst="rect">
                <a:avLst/>
              </a:prstGeom>
            </p:spPr>
            <p:txBody>
              <a:bodyPr wrap="square">
                <a:spAutoFit/>
              </a:bodyPr>
              <a:lstStyle/>
              <a:p>
                <a:r>
                  <a:rPr lang="en-US" dirty="0" smtClean="0"/>
                  <a:t>PKA= protein kinase A</a:t>
                </a:r>
                <a:endParaRPr lang="en-US" dirty="0"/>
              </a:p>
            </p:txBody>
          </p:sp>
          <p:sp>
            <p:nvSpPr>
              <p:cNvPr id="101" name="Rectangle 100"/>
              <p:cNvSpPr/>
              <p:nvPr/>
            </p:nvSpPr>
            <p:spPr>
              <a:xfrm>
                <a:off x="1412140" y="5251369"/>
                <a:ext cx="728674" cy="400110"/>
              </a:xfrm>
              <a:prstGeom prst="rect">
                <a:avLst/>
              </a:prstGeom>
              <a:solidFill>
                <a:schemeClr val="bg1"/>
              </a:solidFill>
            </p:spPr>
            <p:txBody>
              <a:bodyPr wrap="square">
                <a:spAutoFit/>
              </a:bodyPr>
              <a:lstStyle/>
              <a:p>
                <a:r>
                  <a:rPr lang="en-US" sz="2000" dirty="0" smtClean="0"/>
                  <a:t>PKA</a:t>
                </a:r>
                <a:endParaRPr lang="en-US" sz="2000" dirty="0"/>
              </a:p>
            </p:txBody>
          </p:sp>
          <p:sp>
            <p:nvSpPr>
              <p:cNvPr id="103" name="Rectangle 102"/>
              <p:cNvSpPr/>
              <p:nvPr/>
            </p:nvSpPr>
            <p:spPr>
              <a:xfrm>
                <a:off x="675362" y="5320002"/>
                <a:ext cx="800294" cy="276999"/>
              </a:xfrm>
              <a:prstGeom prst="rect">
                <a:avLst/>
              </a:prstGeom>
              <a:solidFill>
                <a:schemeClr val="bg1"/>
              </a:solidFill>
            </p:spPr>
            <p:txBody>
              <a:bodyPr wrap="none">
                <a:spAutoFit/>
              </a:bodyPr>
              <a:lstStyle/>
              <a:p>
                <a:r>
                  <a:rPr lang="en-US" sz="1200" dirty="0" err="1"/>
                  <a:t>cGMPKII</a:t>
                </a:r>
                <a:endParaRPr lang="en-US" sz="1200" dirty="0"/>
              </a:p>
            </p:txBody>
          </p:sp>
          <p:sp>
            <p:nvSpPr>
              <p:cNvPr id="104" name="TextBox 103"/>
              <p:cNvSpPr txBox="1"/>
              <p:nvPr/>
            </p:nvSpPr>
            <p:spPr>
              <a:xfrm>
                <a:off x="1135154" y="3297330"/>
                <a:ext cx="359264" cy="200055"/>
              </a:xfrm>
              <a:prstGeom prst="rect">
                <a:avLst/>
              </a:prstGeom>
              <a:solidFill>
                <a:srgbClr val="FFFFFF"/>
              </a:solidFill>
            </p:spPr>
            <p:txBody>
              <a:bodyPr wrap="none" rtlCol="0">
                <a:spAutoFit/>
              </a:bodyPr>
              <a:lstStyle/>
              <a:p>
                <a:r>
                  <a:rPr lang="en-US" sz="700" dirty="0" smtClean="0"/>
                  <a:t>/  H</a:t>
                </a:r>
                <a:r>
                  <a:rPr lang="en-US" sz="700" baseline="30000" dirty="0" smtClean="0"/>
                  <a:t>+</a:t>
                </a:r>
                <a:endParaRPr lang="en-US" sz="700" baseline="30000" dirty="0"/>
              </a:p>
            </p:txBody>
          </p:sp>
        </p:grpSp>
        <p:sp>
          <p:nvSpPr>
            <p:cNvPr id="105" name="TextBox 104"/>
            <p:cNvSpPr txBox="1"/>
            <p:nvPr/>
          </p:nvSpPr>
          <p:spPr>
            <a:xfrm>
              <a:off x="121244" y="2842810"/>
              <a:ext cx="1266355" cy="369332"/>
            </a:xfrm>
            <a:prstGeom prst="rect">
              <a:avLst/>
            </a:prstGeom>
            <a:noFill/>
          </p:spPr>
          <p:txBody>
            <a:bodyPr wrap="none" rtlCol="0">
              <a:spAutoFit/>
            </a:bodyPr>
            <a:lstStyle/>
            <a:p>
              <a:r>
                <a:rPr lang="en-US" dirty="0" smtClean="0"/>
                <a:t>Water loss</a:t>
              </a:r>
              <a:endParaRPr lang="en-US" dirty="0"/>
            </a:p>
          </p:txBody>
        </p:sp>
      </p:grpSp>
      <p:sp>
        <p:nvSpPr>
          <p:cNvPr id="4" name="Text Box 53"/>
          <p:cNvSpPr txBox="1">
            <a:spLocks noChangeArrowheads="1"/>
          </p:cNvSpPr>
          <p:nvPr/>
        </p:nvSpPr>
        <p:spPr bwMode="auto">
          <a:xfrm rot="16200000">
            <a:off x="-679984" y="1186752"/>
            <a:ext cx="22325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2000" b="1" dirty="0">
                <a:latin typeface="Times" charset="0"/>
              </a:rPr>
              <a:t>10</a:t>
            </a:r>
            <a:r>
              <a:rPr lang="nl-NL" sz="2000" b="1" baseline="30000" dirty="0">
                <a:latin typeface="Times" charset="0"/>
              </a:rPr>
              <a:t>6</a:t>
            </a:r>
            <a:r>
              <a:rPr lang="nl-NL" sz="2000" b="1" dirty="0">
                <a:latin typeface="Times" charset="0"/>
              </a:rPr>
              <a:t> </a:t>
            </a:r>
            <a:r>
              <a:rPr lang="nl-NL" sz="2000" b="1" i="1" dirty="0" smtClean="0">
                <a:latin typeface="Times" charset="0"/>
              </a:rPr>
              <a:t>E</a:t>
            </a:r>
            <a:r>
              <a:rPr lang="nl-NL" sz="2000" b="1" i="1" dirty="0">
                <a:latin typeface="Times" charset="0"/>
              </a:rPr>
              <a:t>. </a:t>
            </a:r>
            <a:r>
              <a:rPr lang="nl-NL" sz="2000" b="1" i="1" dirty="0" smtClean="0">
                <a:latin typeface="Times" charset="0"/>
              </a:rPr>
              <a:t>coli/g </a:t>
            </a:r>
            <a:r>
              <a:rPr lang="nl-NL" sz="2000" b="1" i="1" dirty="0" err="1">
                <a:latin typeface="Times" charset="0"/>
              </a:rPr>
              <a:t>f</a:t>
            </a:r>
            <a:r>
              <a:rPr lang="nl-NL" sz="2000" b="1" i="1" dirty="0" err="1" smtClean="0">
                <a:latin typeface="Times" charset="0"/>
              </a:rPr>
              <a:t>aeces</a:t>
            </a:r>
            <a:r>
              <a:rPr lang="nl-NL" sz="2000" b="1" dirty="0" smtClean="0">
                <a:latin typeface="Times" charset="0"/>
              </a:rPr>
              <a:t> </a:t>
            </a:r>
            <a:endParaRPr lang="nl-NL" sz="2000" b="1" dirty="0">
              <a:latin typeface="Times" charset="0"/>
            </a:endParaRPr>
          </a:p>
        </p:txBody>
      </p:sp>
      <p:grpSp>
        <p:nvGrpSpPr>
          <p:cNvPr id="107" name="Group 106"/>
          <p:cNvGrpSpPr/>
          <p:nvPr/>
        </p:nvGrpSpPr>
        <p:grpSpPr>
          <a:xfrm>
            <a:off x="867184" y="-13445"/>
            <a:ext cx="7717976" cy="3154413"/>
            <a:chOff x="867184" y="-13445"/>
            <a:chExt cx="7717976" cy="3154413"/>
          </a:xfrm>
        </p:grpSpPr>
        <p:grpSp>
          <p:nvGrpSpPr>
            <p:cNvPr id="5" name="Group 4"/>
            <p:cNvGrpSpPr/>
            <p:nvPr/>
          </p:nvGrpSpPr>
          <p:grpSpPr>
            <a:xfrm>
              <a:off x="867184" y="-13445"/>
              <a:ext cx="7717976" cy="3154413"/>
              <a:chOff x="867184" y="-13445"/>
              <a:chExt cx="7717976" cy="3154413"/>
            </a:xfrm>
          </p:grpSpPr>
          <p:sp>
            <p:nvSpPr>
              <p:cNvPr id="6" name="Rectangle 2"/>
              <p:cNvSpPr>
                <a:spLocks noChangeArrowheads="1"/>
              </p:cNvSpPr>
              <p:nvPr/>
            </p:nvSpPr>
            <p:spPr bwMode="auto">
              <a:xfrm>
                <a:off x="1521234" y="753660"/>
                <a:ext cx="300038" cy="1939925"/>
              </a:xfrm>
              <a:prstGeom prst="rect">
                <a:avLst/>
              </a:prstGeom>
              <a:solidFill>
                <a:srgbClr val="9999FF"/>
              </a:solidFill>
              <a:ln w="15875">
                <a:solidFill>
                  <a:srgbClr val="000000"/>
                </a:solidFill>
                <a:miter lim="800000"/>
                <a:headEnd/>
                <a:tailEnd/>
              </a:ln>
            </p:spPr>
            <p:txBody>
              <a:bodyPr/>
              <a:lstStyle/>
              <a:p>
                <a:endParaRPr lang="en-US"/>
              </a:p>
            </p:txBody>
          </p:sp>
          <p:sp>
            <p:nvSpPr>
              <p:cNvPr id="7" name="Rectangle 3"/>
              <p:cNvSpPr>
                <a:spLocks noChangeArrowheads="1"/>
              </p:cNvSpPr>
              <p:nvPr/>
            </p:nvSpPr>
            <p:spPr bwMode="auto">
              <a:xfrm>
                <a:off x="2230847" y="2093510"/>
                <a:ext cx="284162" cy="600075"/>
              </a:xfrm>
              <a:prstGeom prst="rect">
                <a:avLst/>
              </a:prstGeom>
              <a:solidFill>
                <a:srgbClr val="9999FF"/>
              </a:solidFill>
              <a:ln w="15875">
                <a:solidFill>
                  <a:srgbClr val="000000"/>
                </a:solidFill>
                <a:miter lim="800000"/>
                <a:headEnd/>
                <a:tailEnd/>
              </a:ln>
            </p:spPr>
            <p:txBody>
              <a:bodyPr/>
              <a:lstStyle/>
              <a:p>
                <a:endParaRPr lang="en-US"/>
              </a:p>
            </p:txBody>
          </p:sp>
          <p:sp>
            <p:nvSpPr>
              <p:cNvPr id="8" name="Rectangle 4"/>
              <p:cNvSpPr>
                <a:spLocks noChangeArrowheads="1"/>
              </p:cNvSpPr>
              <p:nvPr/>
            </p:nvSpPr>
            <p:spPr bwMode="auto">
              <a:xfrm>
                <a:off x="2924584" y="2314173"/>
                <a:ext cx="300038" cy="379412"/>
              </a:xfrm>
              <a:prstGeom prst="rect">
                <a:avLst/>
              </a:prstGeom>
              <a:solidFill>
                <a:srgbClr val="9999FF"/>
              </a:solidFill>
              <a:ln w="15875">
                <a:solidFill>
                  <a:srgbClr val="000000"/>
                </a:solidFill>
                <a:miter lim="800000"/>
                <a:headEnd/>
                <a:tailEnd/>
              </a:ln>
            </p:spPr>
            <p:txBody>
              <a:bodyPr/>
              <a:lstStyle/>
              <a:p>
                <a:endParaRPr lang="en-US"/>
              </a:p>
            </p:txBody>
          </p:sp>
          <p:sp>
            <p:nvSpPr>
              <p:cNvPr id="9" name="Rectangle 5"/>
              <p:cNvSpPr>
                <a:spLocks noChangeArrowheads="1"/>
              </p:cNvSpPr>
              <p:nvPr/>
            </p:nvSpPr>
            <p:spPr bwMode="auto">
              <a:xfrm>
                <a:off x="3634197" y="2550710"/>
                <a:ext cx="284162" cy="142875"/>
              </a:xfrm>
              <a:prstGeom prst="rect">
                <a:avLst/>
              </a:prstGeom>
              <a:solidFill>
                <a:srgbClr val="9999FF"/>
              </a:solidFill>
              <a:ln w="15875">
                <a:solidFill>
                  <a:srgbClr val="000000"/>
                </a:solidFill>
                <a:miter lim="800000"/>
                <a:headEnd/>
                <a:tailEnd/>
              </a:ln>
            </p:spPr>
            <p:txBody>
              <a:bodyPr/>
              <a:lstStyle/>
              <a:p>
                <a:endParaRPr lang="en-US"/>
              </a:p>
            </p:txBody>
          </p:sp>
          <p:sp>
            <p:nvSpPr>
              <p:cNvPr id="10" name="Line 6"/>
              <p:cNvSpPr>
                <a:spLocks noChangeShapeType="1"/>
              </p:cNvSpPr>
              <p:nvPr/>
            </p:nvSpPr>
            <p:spPr bwMode="auto">
              <a:xfrm flipV="1">
                <a:off x="1664109" y="644123"/>
                <a:ext cx="1588" cy="10953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7"/>
              <p:cNvSpPr>
                <a:spLocks noChangeShapeType="1"/>
              </p:cNvSpPr>
              <p:nvPr/>
            </p:nvSpPr>
            <p:spPr bwMode="auto">
              <a:xfrm>
                <a:off x="1616484" y="644123"/>
                <a:ext cx="109538" cy="158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flipV="1">
                <a:off x="2373722" y="2031598"/>
                <a:ext cx="1587" cy="61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9"/>
              <p:cNvSpPr>
                <a:spLocks noChangeShapeType="1"/>
              </p:cNvSpPr>
              <p:nvPr/>
            </p:nvSpPr>
            <p:spPr bwMode="auto">
              <a:xfrm>
                <a:off x="2326097" y="2031598"/>
                <a:ext cx="109537" cy="158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10"/>
              <p:cNvSpPr>
                <a:spLocks noChangeShapeType="1"/>
              </p:cNvSpPr>
              <p:nvPr/>
            </p:nvSpPr>
            <p:spPr bwMode="auto">
              <a:xfrm flipV="1">
                <a:off x="3067459" y="2268135"/>
                <a:ext cx="1588" cy="46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1"/>
              <p:cNvSpPr>
                <a:spLocks noChangeShapeType="1"/>
              </p:cNvSpPr>
              <p:nvPr/>
            </p:nvSpPr>
            <p:spPr bwMode="auto">
              <a:xfrm>
                <a:off x="3019834" y="2255435"/>
                <a:ext cx="109538" cy="15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2"/>
              <p:cNvSpPr>
                <a:spLocks noChangeShapeType="1"/>
              </p:cNvSpPr>
              <p:nvPr/>
            </p:nvSpPr>
            <p:spPr bwMode="auto">
              <a:xfrm flipV="1">
                <a:off x="3759609" y="2534835"/>
                <a:ext cx="1588" cy="158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3"/>
              <p:cNvSpPr>
                <a:spLocks noChangeShapeType="1"/>
              </p:cNvSpPr>
              <p:nvPr/>
            </p:nvSpPr>
            <p:spPr bwMode="auto">
              <a:xfrm>
                <a:off x="3718334" y="2528485"/>
                <a:ext cx="109538" cy="15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8" name="Group 14"/>
              <p:cNvGrpSpPr>
                <a:grpSpLocks/>
              </p:cNvGrpSpPr>
              <p:nvPr/>
            </p:nvGrpSpPr>
            <p:grpSpPr bwMode="auto">
              <a:xfrm>
                <a:off x="1268822" y="423460"/>
                <a:ext cx="49212" cy="2270125"/>
                <a:chOff x="1817" y="338"/>
                <a:chExt cx="31" cy="1430"/>
              </a:xfrm>
            </p:grpSpPr>
            <p:sp>
              <p:nvSpPr>
                <p:cNvPr id="49" name="Line 15"/>
                <p:cNvSpPr>
                  <a:spLocks noChangeShapeType="1"/>
                </p:cNvSpPr>
                <p:nvPr/>
              </p:nvSpPr>
              <p:spPr bwMode="auto">
                <a:xfrm>
                  <a:off x="1847" y="338"/>
                  <a:ext cx="1" cy="143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 name="Line 16"/>
                <p:cNvSpPr>
                  <a:spLocks noChangeShapeType="1"/>
                </p:cNvSpPr>
                <p:nvPr/>
              </p:nvSpPr>
              <p:spPr bwMode="auto">
                <a:xfrm>
                  <a:off x="1817" y="1559"/>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Line 17"/>
                <p:cNvSpPr>
                  <a:spLocks noChangeShapeType="1"/>
                </p:cNvSpPr>
                <p:nvPr/>
              </p:nvSpPr>
              <p:spPr bwMode="auto">
                <a:xfrm>
                  <a:off x="1817" y="1360"/>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Line 18"/>
                <p:cNvSpPr>
                  <a:spLocks noChangeShapeType="1"/>
                </p:cNvSpPr>
                <p:nvPr/>
              </p:nvSpPr>
              <p:spPr bwMode="auto">
                <a:xfrm>
                  <a:off x="1817" y="1152"/>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3" name="Line 19"/>
                <p:cNvSpPr>
                  <a:spLocks noChangeShapeType="1"/>
                </p:cNvSpPr>
                <p:nvPr/>
              </p:nvSpPr>
              <p:spPr bwMode="auto">
                <a:xfrm>
                  <a:off x="1817" y="953"/>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20"/>
                <p:cNvSpPr>
                  <a:spLocks noChangeShapeType="1"/>
                </p:cNvSpPr>
                <p:nvPr/>
              </p:nvSpPr>
              <p:spPr bwMode="auto">
                <a:xfrm>
                  <a:off x="1817" y="745"/>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21"/>
                <p:cNvSpPr>
                  <a:spLocks noChangeShapeType="1"/>
                </p:cNvSpPr>
                <p:nvPr/>
              </p:nvSpPr>
              <p:spPr bwMode="auto">
                <a:xfrm>
                  <a:off x="1817" y="546"/>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22"/>
                <p:cNvSpPr>
                  <a:spLocks noChangeShapeType="1"/>
                </p:cNvSpPr>
                <p:nvPr/>
              </p:nvSpPr>
              <p:spPr bwMode="auto">
                <a:xfrm>
                  <a:off x="1817" y="338"/>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9" name="Group 23"/>
              <p:cNvGrpSpPr>
                <a:grpSpLocks/>
              </p:cNvGrpSpPr>
              <p:nvPr/>
            </p:nvGrpSpPr>
            <p:grpSpPr bwMode="auto">
              <a:xfrm>
                <a:off x="1268822" y="2693585"/>
                <a:ext cx="4259262" cy="46038"/>
                <a:chOff x="1817" y="1768"/>
                <a:chExt cx="2683" cy="29"/>
              </a:xfrm>
            </p:grpSpPr>
            <p:sp>
              <p:nvSpPr>
                <p:cNvPr id="36" name="Line 24"/>
                <p:cNvSpPr>
                  <a:spLocks noChangeShapeType="1"/>
                </p:cNvSpPr>
                <p:nvPr/>
              </p:nvSpPr>
              <p:spPr bwMode="auto">
                <a:xfrm>
                  <a:off x="3833" y="1768"/>
                  <a:ext cx="1"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25"/>
                <p:cNvSpPr>
                  <a:spLocks noChangeShapeType="1"/>
                </p:cNvSpPr>
                <p:nvPr/>
              </p:nvSpPr>
              <p:spPr bwMode="auto">
                <a:xfrm>
                  <a:off x="3804" y="1768"/>
                  <a:ext cx="69"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Line 26"/>
                <p:cNvSpPr>
                  <a:spLocks noChangeShapeType="1"/>
                </p:cNvSpPr>
                <p:nvPr/>
              </p:nvSpPr>
              <p:spPr bwMode="auto">
                <a:xfrm>
                  <a:off x="4280" y="1768"/>
                  <a:ext cx="1"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27"/>
                <p:cNvSpPr>
                  <a:spLocks noChangeShapeType="1"/>
                </p:cNvSpPr>
                <p:nvPr/>
              </p:nvSpPr>
              <p:spPr bwMode="auto">
                <a:xfrm>
                  <a:off x="4250" y="1768"/>
                  <a:ext cx="7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28"/>
                <p:cNvSpPr>
                  <a:spLocks noChangeShapeType="1"/>
                </p:cNvSpPr>
                <p:nvPr/>
              </p:nvSpPr>
              <p:spPr bwMode="auto">
                <a:xfrm>
                  <a:off x="1817" y="1768"/>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29"/>
                <p:cNvSpPr>
                  <a:spLocks noChangeShapeType="1"/>
                </p:cNvSpPr>
                <p:nvPr/>
              </p:nvSpPr>
              <p:spPr bwMode="auto">
                <a:xfrm>
                  <a:off x="1847" y="1768"/>
                  <a:ext cx="2652"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Line 30"/>
                <p:cNvSpPr>
                  <a:spLocks noChangeShapeType="1"/>
                </p:cNvSpPr>
                <p:nvPr/>
              </p:nvSpPr>
              <p:spPr bwMode="auto">
                <a:xfrm flipV="1">
                  <a:off x="1847"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 name="Line 31"/>
                <p:cNvSpPr>
                  <a:spLocks noChangeShapeType="1"/>
                </p:cNvSpPr>
                <p:nvPr/>
              </p:nvSpPr>
              <p:spPr bwMode="auto">
                <a:xfrm flipV="1">
                  <a:off x="2294"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32"/>
                <p:cNvSpPr>
                  <a:spLocks noChangeShapeType="1"/>
                </p:cNvSpPr>
                <p:nvPr/>
              </p:nvSpPr>
              <p:spPr bwMode="auto">
                <a:xfrm flipV="1">
                  <a:off x="2731"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 name="Line 33"/>
                <p:cNvSpPr>
                  <a:spLocks noChangeShapeType="1"/>
                </p:cNvSpPr>
                <p:nvPr/>
              </p:nvSpPr>
              <p:spPr bwMode="auto">
                <a:xfrm flipV="1">
                  <a:off x="3178"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 name="Line 34"/>
                <p:cNvSpPr>
                  <a:spLocks noChangeShapeType="1"/>
                </p:cNvSpPr>
                <p:nvPr/>
              </p:nvSpPr>
              <p:spPr bwMode="auto">
                <a:xfrm flipV="1">
                  <a:off x="3615"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 name="Line 35"/>
                <p:cNvSpPr>
                  <a:spLocks noChangeShapeType="1"/>
                </p:cNvSpPr>
                <p:nvPr/>
              </p:nvSpPr>
              <p:spPr bwMode="auto">
                <a:xfrm flipV="1">
                  <a:off x="4062"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 name="Line 36"/>
                <p:cNvSpPr>
                  <a:spLocks noChangeShapeType="1"/>
                </p:cNvSpPr>
                <p:nvPr/>
              </p:nvSpPr>
              <p:spPr bwMode="auto">
                <a:xfrm flipV="1">
                  <a:off x="4499"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0" name="Rectangle 37"/>
              <p:cNvSpPr>
                <a:spLocks noChangeArrowheads="1"/>
              </p:cNvSpPr>
              <p:nvPr/>
            </p:nvSpPr>
            <p:spPr bwMode="auto">
              <a:xfrm>
                <a:off x="1340259" y="-13445"/>
                <a:ext cx="46450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2800" b="1" dirty="0">
                    <a:solidFill>
                      <a:srgbClr val="0000FF"/>
                    </a:solidFill>
                  </a:rPr>
                  <a:t>F4 </a:t>
                </a:r>
                <a:r>
                  <a:rPr lang="nl-NL" sz="3200" b="1" dirty="0">
                    <a:solidFill>
                      <a:srgbClr val="0000FF"/>
                    </a:solidFill>
                  </a:rPr>
                  <a:t>+ </a:t>
                </a:r>
                <a:r>
                  <a:rPr lang="nl-NL" sz="2800" b="1" dirty="0">
                    <a:solidFill>
                      <a:srgbClr val="0000FF"/>
                    </a:solidFill>
                  </a:rPr>
                  <a:t>ETEC </a:t>
                </a:r>
                <a:r>
                  <a:rPr lang="nl-NL" sz="2800" b="1" dirty="0" err="1">
                    <a:solidFill>
                      <a:srgbClr val="0000FF"/>
                    </a:solidFill>
                  </a:rPr>
                  <a:t>faecal</a:t>
                </a:r>
                <a:r>
                  <a:rPr lang="nl-NL" sz="2800" b="1" dirty="0">
                    <a:solidFill>
                      <a:srgbClr val="0000FF"/>
                    </a:solidFill>
                  </a:rPr>
                  <a:t> </a:t>
                </a:r>
                <a:r>
                  <a:rPr lang="nl-NL" sz="2800" b="1" dirty="0" err="1">
                    <a:solidFill>
                      <a:srgbClr val="0000FF"/>
                    </a:solidFill>
                  </a:rPr>
                  <a:t>excretion</a:t>
                </a:r>
                <a:endParaRPr lang="nl-NL" sz="2800" b="1" dirty="0">
                  <a:solidFill>
                    <a:srgbClr val="0000FF"/>
                  </a:solidFill>
                </a:endParaRPr>
              </a:p>
            </p:txBody>
          </p:sp>
          <p:sp>
            <p:nvSpPr>
              <p:cNvPr id="21" name="Rectangle 39"/>
              <p:cNvSpPr>
                <a:spLocks noChangeArrowheads="1"/>
              </p:cNvSpPr>
              <p:nvPr/>
            </p:nvSpPr>
            <p:spPr bwMode="auto">
              <a:xfrm>
                <a:off x="1087847" y="2590398"/>
                <a:ext cx="1127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0</a:t>
                </a:r>
                <a:endParaRPr lang="nl-NL" sz="1600" b="1">
                  <a:solidFill>
                    <a:schemeClr val="tx2"/>
                  </a:solidFill>
                  <a:latin typeface="Times" charset="0"/>
                </a:endParaRPr>
              </a:p>
            </p:txBody>
          </p:sp>
          <p:sp>
            <p:nvSpPr>
              <p:cNvPr id="22" name="Rectangle 40"/>
              <p:cNvSpPr>
                <a:spLocks noChangeArrowheads="1"/>
              </p:cNvSpPr>
              <p:nvPr/>
            </p:nvSpPr>
            <p:spPr bwMode="auto">
              <a:xfrm>
                <a:off x="867184" y="2258610"/>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100</a:t>
                </a:r>
                <a:endParaRPr lang="nl-NL" sz="1600" b="1">
                  <a:solidFill>
                    <a:schemeClr val="tx2"/>
                  </a:solidFill>
                  <a:latin typeface="Times" charset="0"/>
                </a:endParaRPr>
              </a:p>
            </p:txBody>
          </p:sp>
          <p:sp>
            <p:nvSpPr>
              <p:cNvPr id="23" name="Rectangle 41"/>
              <p:cNvSpPr>
                <a:spLocks noChangeArrowheads="1"/>
              </p:cNvSpPr>
              <p:nvPr/>
            </p:nvSpPr>
            <p:spPr bwMode="auto">
              <a:xfrm>
                <a:off x="867184" y="1944285"/>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200</a:t>
                </a:r>
                <a:endParaRPr lang="nl-NL" sz="1600" b="1">
                  <a:solidFill>
                    <a:schemeClr val="tx2"/>
                  </a:solidFill>
                  <a:latin typeface="Times" charset="0"/>
                </a:endParaRPr>
              </a:p>
            </p:txBody>
          </p:sp>
          <p:sp>
            <p:nvSpPr>
              <p:cNvPr id="24" name="Rectangle 42"/>
              <p:cNvSpPr>
                <a:spLocks noChangeArrowheads="1"/>
              </p:cNvSpPr>
              <p:nvPr/>
            </p:nvSpPr>
            <p:spPr bwMode="auto">
              <a:xfrm>
                <a:off x="867184" y="1612498"/>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300</a:t>
                </a:r>
                <a:endParaRPr lang="nl-NL" sz="1600" b="1">
                  <a:solidFill>
                    <a:schemeClr val="tx2"/>
                  </a:solidFill>
                  <a:latin typeface="Times" charset="0"/>
                </a:endParaRPr>
              </a:p>
            </p:txBody>
          </p:sp>
          <p:sp>
            <p:nvSpPr>
              <p:cNvPr id="25" name="Rectangle 43"/>
              <p:cNvSpPr>
                <a:spLocks noChangeArrowheads="1"/>
              </p:cNvSpPr>
              <p:nvPr/>
            </p:nvSpPr>
            <p:spPr bwMode="auto">
              <a:xfrm>
                <a:off x="867184" y="1298173"/>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400</a:t>
                </a:r>
                <a:endParaRPr lang="nl-NL" sz="1600" b="1">
                  <a:solidFill>
                    <a:schemeClr val="tx2"/>
                  </a:solidFill>
                  <a:latin typeface="Times" charset="0"/>
                </a:endParaRPr>
              </a:p>
            </p:txBody>
          </p:sp>
          <p:sp>
            <p:nvSpPr>
              <p:cNvPr id="26" name="Rectangle 44"/>
              <p:cNvSpPr>
                <a:spLocks noChangeArrowheads="1"/>
              </p:cNvSpPr>
              <p:nvPr/>
            </p:nvSpPr>
            <p:spPr bwMode="auto">
              <a:xfrm>
                <a:off x="867184" y="966385"/>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500</a:t>
                </a:r>
                <a:endParaRPr lang="nl-NL" sz="1600" b="1">
                  <a:solidFill>
                    <a:schemeClr val="tx2"/>
                  </a:solidFill>
                  <a:latin typeface="Times" charset="0"/>
                </a:endParaRPr>
              </a:p>
            </p:txBody>
          </p:sp>
          <p:sp>
            <p:nvSpPr>
              <p:cNvPr id="27" name="Rectangle 45"/>
              <p:cNvSpPr>
                <a:spLocks noChangeArrowheads="1"/>
              </p:cNvSpPr>
              <p:nvPr/>
            </p:nvSpPr>
            <p:spPr bwMode="auto">
              <a:xfrm>
                <a:off x="867184" y="650473"/>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600</a:t>
                </a:r>
                <a:endParaRPr lang="nl-NL" sz="1600" b="1">
                  <a:solidFill>
                    <a:schemeClr val="tx2"/>
                  </a:solidFill>
                  <a:latin typeface="Times" charset="0"/>
                </a:endParaRPr>
              </a:p>
            </p:txBody>
          </p:sp>
          <p:sp>
            <p:nvSpPr>
              <p:cNvPr id="28" name="Rectangle 46"/>
              <p:cNvSpPr>
                <a:spLocks noChangeArrowheads="1"/>
              </p:cNvSpPr>
              <p:nvPr/>
            </p:nvSpPr>
            <p:spPr bwMode="auto">
              <a:xfrm>
                <a:off x="867184" y="320273"/>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700</a:t>
                </a:r>
                <a:endParaRPr lang="nl-NL" sz="1600" b="1">
                  <a:solidFill>
                    <a:schemeClr val="tx2"/>
                  </a:solidFill>
                  <a:latin typeface="Times" charset="0"/>
                </a:endParaRPr>
              </a:p>
            </p:txBody>
          </p:sp>
          <p:sp>
            <p:nvSpPr>
              <p:cNvPr id="29" name="Rectangle 47"/>
              <p:cNvSpPr>
                <a:spLocks noChangeArrowheads="1"/>
              </p:cNvSpPr>
              <p:nvPr/>
            </p:nvSpPr>
            <p:spPr bwMode="auto">
              <a:xfrm>
                <a:off x="1418047"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2</a:t>
                </a:r>
                <a:endParaRPr lang="nl-NL" sz="1600" b="1">
                  <a:solidFill>
                    <a:schemeClr val="tx2"/>
                  </a:solidFill>
                  <a:latin typeface="Times" charset="0"/>
                </a:endParaRPr>
              </a:p>
            </p:txBody>
          </p:sp>
          <p:sp>
            <p:nvSpPr>
              <p:cNvPr id="30" name="Rectangle 48"/>
              <p:cNvSpPr>
                <a:spLocks noChangeArrowheads="1"/>
              </p:cNvSpPr>
              <p:nvPr/>
            </p:nvSpPr>
            <p:spPr bwMode="auto">
              <a:xfrm>
                <a:off x="2127659"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3</a:t>
                </a:r>
                <a:endParaRPr lang="nl-NL" sz="1600" b="1">
                  <a:solidFill>
                    <a:schemeClr val="tx2"/>
                  </a:solidFill>
                  <a:latin typeface="Times" charset="0"/>
                </a:endParaRPr>
              </a:p>
            </p:txBody>
          </p:sp>
          <p:sp>
            <p:nvSpPr>
              <p:cNvPr id="31" name="Rectangle 49"/>
              <p:cNvSpPr>
                <a:spLocks noChangeArrowheads="1"/>
              </p:cNvSpPr>
              <p:nvPr/>
            </p:nvSpPr>
            <p:spPr bwMode="auto">
              <a:xfrm>
                <a:off x="2821397"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4</a:t>
                </a:r>
                <a:endParaRPr lang="nl-NL" sz="1600" b="1">
                  <a:solidFill>
                    <a:schemeClr val="tx2"/>
                  </a:solidFill>
                  <a:latin typeface="Times" charset="0"/>
                </a:endParaRPr>
              </a:p>
            </p:txBody>
          </p:sp>
          <p:sp>
            <p:nvSpPr>
              <p:cNvPr id="32" name="Rectangle 50"/>
              <p:cNvSpPr>
                <a:spLocks noChangeArrowheads="1"/>
              </p:cNvSpPr>
              <p:nvPr/>
            </p:nvSpPr>
            <p:spPr bwMode="auto">
              <a:xfrm>
                <a:off x="3531009" y="2842810"/>
                <a:ext cx="3381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5</a:t>
                </a:r>
                <a:endParaRPr lang="nl-NL" sz="1600" b="1">
                  <a:solidFill>
                    <a:schemeClr val="tx2"/>
                  </a:solidFill>
                  <a:latin typeface="Times" charset="0"/>
                </a:endParaRPr>
              </a:p>
            </p:txBody>
          </p:sp>
          <p:sp>
            <p:nvSpPr>
              <p:cNvPr id="33" name="Rectangle 51"/>
              <p:cNvSpPr>
                <a:spLocks noChangeArrowheads="1"/>
              </p:cNvSpPr>
              <p:nvPr/>
            </p:nvSpPr>
            <p:spPr bwMode="auto">
              <a:xfrm>
                <a:off x="4224747"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6</a:t>
                </a:r>
                <a:endParaRPr lang="nl-NL" sz="1600" b="1">
                  <a:solidFill>
                    <a:schemeClr val="tx2"/>
                  </a:solidFill>
                  <a:latin typeface="Times" charset="0"/>
                </a:endParaRPr>
              </a:p>
            </p:txBody>
          </p:sp>
          <p:sp>
            <p:nvSpPr>
              <p:cNvPr id="34" name="Rectangle 52"/>
              <p:cNvSpPr>
                <a:spLocks noChangeArrowheads="1"/>
              </p:cNvSpPr>
              <p:nvPr/>
            </p:nvSpPr>
            <p:spPr bwMode="auto">
              <a:xfrm>
                <a:off x="4934359" y="2842810"/>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7</a:t>
                </a:r>
                <a:endParaRPr lang="nl-NL" sz="1600" b="1">
                  <a:solidFill>
                    <a:schemeClr val="tx2"/>
                  </a:solidFill>
                  <a:latin typeface="Times" charset="0"/>
                </a:endParaRPr>
              </a:p>
            </p:txBody>
          </p:sp>
          <p:sp>
            <p:nvSpPr>
              <p:cNvPr id="35" name="Text Box 54"/>
              <p:cNvSpPr txBox="1">
                <a:spLocks noChangeArrowheads="1"/>
              </p:cNvSpPr>
              <p:nvPr/>
            </p:nvSpPr>
            <p:spPr bwMode="auto">
              <a:xfrm>
                <a:off x="5292080" y="2748553"/>
                <a:ext cx="329308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10000"/>
                  </a:lnSpc>
                  <a:spcBef>
                    <a:spcPct val="50000"/>
                  </a:spcBef>
                  <a:spcAft>
                    <a:spcPts val="1800"/>
                  </a:spcAft>
                </a:pPr>
                <a:r>
                  <a:rPr lang="nl-NL" sz="1800" b="1" dirty="0">
                    <a:cs typeface="Arial" charset="0"/>
                  </a:rPr>
                  <a:t>Days post </a:t>
                </a:r>
                <a:r>
                  <a:rPr lang="nl-NL" sz="1800" b="1" dirty="0" err="1">
                    <a:cs typeface="Arial" charset="0"/>
                  </a:rPr>
                  <a:t>infection</a:t>
                </a:r>
                <a:endParaRPr lang="nl-NL" sz="1800" b="1" dirty="0">
                  <a:cs typeface="Arial" charset="0"/>
                </a:endParaRPr>
              </a:p>
            </p:txBody>
          </p:sp>
        </p:grpSp>
        <p:sp>
          <p:nvSpPr>
            <p:cNvPr id="57" name="Rectangle 6"/>
            <p:cNvSpPr>
              <a:spLocks noChangeArrowheads="1"/>
            </p:cNvSpPr>
            <p:nvPr/>
          </p:nvSpPr>
          <p:spPr bwMode="auto">
            <a:xfrm>
              <a:off x="1987015" y="939696"/>
              <a:ext cx="2284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nl-NL" b="1" dirty="0" err="1" smtClean="0">
                  <a:solidFill>
                    <a:srgbClr val="1F2EFF"/>
                  </a:solidFill>
                  <a:cs typeface="Arial" charset="0"/>
                </a:rPr>
                <a:t>diarrhoea</a:t>
              </a:r>
              <a:r>
                <a:rPr lang="nl-NL" b="1" dirty="0" smtClean="0">
                  <a:solidFill>
                    <a:srgbClr val="1F2EFF"/>
                  </a:solidFill>
                  <a:cs typeface="Arial" charset="0"/>
                </a:rPr>
                <a:t> first week post-</a:t>
              </a:r>
              <a:r>
                <a:rPr lang="nl-NL" b="1" dirty="0" err="1" smtClean="0">
                  <a:solidFill>
                    <a:srgbClr val="1F2EFF"/>
                  </a:solidFill>
                  <a:cs typeface="Arial" charset="0"/>
                </a:rPr>
                <a:t>weaning</a:t>
              </a:r>
              <a:endParaRPr lang="nl-NL" b="1" dirty="0">
                <a:solidFill>
                  <a:srgbClr val="1F2EFF"/>
                </a:solidFill>
                <a:cs typeface="Arial" charset="0"/>
              </a:endParaRPr>
            </a:p>
          </p:txBody>
        </p:sp>
      </p:grpSp>
      <p:grpSp>
        <p:nvGrpSpPr>
          <p:cNvPr id="110" name="Group 109"/>
          <p:cNvGrpSpPr/>
          <p:nvPr/>
        </p:nvGrpSpPr>
        <p:grpSpPr>
          <a:xfrm>
            <a:off x="7054987" y="386453"/>
            <a:ext cx="2043880" cy="1661863"/>
            <a:chOff x="7054987" y="386453"/>
            <a:chExt cx="2043880" cy="1661863"/>
          </a:xfrm>
        </p:grpSpPr>
        <p:sp>
          <p:nvSpPr>
            <p:cNvPr id="63" name="Text Box 39"/>
            <p:cNvSpPr txBox="1">
              <a:spLocks noChangeArrowheads="1"/>
            </p:cNvSpPr>
            <p:nvPr/>
          </p:nvSpPr>
          <p:spPr bwMode="auto">
            <a:xfrm>
              <a:off x="7868953" y="452927"/>
              <a:ext cx="1229914" cy="954107"/>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r>
                <a:rPr lang="nl-NL" sz="1400" b="1" dirty="0" smtClean="0">
                  <a:solidFill>
                    <a:schemeClr val="accent2"/>
                  </a:solidFill>
                  <a:cs typeface="Arial" charset="0"/>
                </a:rPr>
                <a:t>MAJOR </a:t>
              </a:r>
              <a:r>
                <a:rPr lang="nl-NL" sz="1400" b="1" dirty="0" err="1" smtClean="0">
                  <a:solidFill>
                    <a:schemeClr val="accent2"/>
                  </a:solidFill>
                  <a:cs typeface="Arial" charset="0"/>
                </a:rPr>
                <a:t>subunit</a:t>
              </a:r>
              <a:r>
                <a:rPr lang="nl-NL" sz="1400" b="1" dirty="0" smtClean="0">
                  <a:solidFill>
                    <a:schemeClr val="accent2"/>
                  </a:solidFill>
                  <a:cs typeface="Arial" charset="0"/>
                </a:rPr>
                <a:t> </a:t>
              </a:r>
              <a:r>
                <a:rPr lang="nl-NL" sz="1400" b="1" dirty="0" err="1" smtClean="0">
                  <a:solidFill>
                    <a:schemeClr val="accent2"/>
                  </a:solidFill>
                  <a:cs typeface="Arial" charset="0"/>
                </a:rPr>
                <a:t>FaeG</a:t>
              </a:r>
              <a:r>
                <a:rPr lang="nl-NL" sz="1400" b="1" dirty="0">
                  <a:solidFill>
                    <a:schemeClr val="accent2"/>
                  </a:solidFill>
                  <a:cs typeface="Arial" charset="0"/>
                </a:rPr>
                <a:t> </a:t>
              </a:r>
              <a:r>
                <a:rPr lang="nl-NL" sz="1400" b="1" dirty="0" smtClean="0">
                  <a:solidFill>
                    <a:schemeClr val="accent2"/>
                  </a:solidFill>
                  <a:cs typeface="Arial" charset="0"/>
                </a:rPr>
                <a:t>= </a:t>
              </a:r>
              <a:r>
                <a:rPr lang="nl-NL" sz="1400" b="1" dirty="0" err="1" smtClean="0">
                  <a:solidFill>
                    <a:schemeClr val="accent2"/>
                  </a:solidFill>
                  <a:cs typeface="Arial" charset="0"/>
                </a:rPr>
                <a:t>adhesin</a:t>
              </a:r>
              <a:endParaRPr lang="nl-NL" sz="1400" b="1" dirty="0" smtClean="0">
                <a:solidFill>
                  <a:schemeClr val="accent2"/>
                </a:solidFill>
                <a:cs typeface="Arial" charset="0"/>
              </a:endParaRPr>
            </a:p>
          </p:txBody>
        </p:sp>
        <p:grpSp>
          <p:nvGrpSpPr>
            <p:cNvPr id="64" name="Group 63"/>
            <p:cNvGrpSpPr>
              <a:grpSpLocks noChangeAspect="1"/>
            </p:cNvGrpSpPr>
            <p:nvPr/>
          </p:nvGrpSpPr>
          <p:grpSpPr>
            <a:xfrm>
              <a:off x="7054987" y="386453"/>
              <a:ext cx="893544" cy="1661863"/>
              <a:chOff x="1528763" y="1689001"/>
              <a:chExt cx="1671637" cy="3109008"/>
            </a:xfrm>
          </p:grpSpPr>
          <p:sp>
            <p:nvSpPr>
              <p:cNvPr id="65" name="Oval 8"/>
              <p:cNvSpPr>
                <a:spLocks noChangeAspect="1" noChangeArrowheads="1"/>
              </p:cNvSpPr>
              <p:nvPr/>
            </p:nvSpPr>
            <p:spPr bwMode="auto">
              <a:xfrm rot="1478289">
                <a:off x="1646238" y="4106764"/>
                <a:ext cx="487362" cy="271462"/>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66" name="Oval 9"/>
              <p:cNvSpPr>
                <a:spLocks noChangeAspect="1" noChangeArrowheads="1"/>
              </p:cNvSpPr>
              <p:nvPr/>
            </p:nvSpPr>
            <p:spPr bwMode="auto">
              <a:xfrm rot="19932241">
                <a:off x="1931988" y="2690714"/>
                <a:ext cx="488950" cy="271462"/>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67" name="Oval 10"/>
              <p:cNvSpPr>
                <a:spLocks noChangeAspect="1" noChangeArrowheads="1"/>
              </p:cNvSpPr>
              <p:nvPr/>
            </p:nvSpPr>
            <p:spPr bwMode="auto">
              <a:xfrm rot="21046319">
                <a:off x="1951038" y="2279551"/>
                <a:ext cx="487362" cy="273050"/>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68" name="Oval 11"/>
              <p:cNvSpPr>
                <a:spLocks noChangeAspect="1" noChangeArrowheads="1"/>
              </p:cNvSpPr>
              <p:nvPr/>
            </p:nvSpPr>
            <p:spPr bwMode="auto">
              <a:xfrm rot="19932241">
                <a:off x="1655763" y="3916264"/>
                <a:ext cx="485775" cy="269875"/>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69" name="Oval 12"/>
              <p:cNvSpPr>
                <a:spLocks noChangeAspect="1" noChangeArrowheads="1"/>
              </p:cNvSpPr>
              <p:nvPr/>
            </p:nvSpPr>
            <p:spPr bwMode="auto">
              <a:xfrm rot="1635217">
                <a:off x="1528763" y="3686076"/>
                <a:ext cx="487362" cy="269875"/>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70" name="Oval 13"/>
              <p:cNvSpPr>
                <a:spLocks noChangeAspect="1" noChangeArrowheads="1"/>
              </p:cNvSpPr>
              <p:nvPr/>
            </p:nvSpPr>
            <p:spPr bwMode="auto">
              <a:xfrm rot="21046319">
                <a:off x="1674813" y="3506689"/>
                <a:ext cx="485775" cy="269875"/>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71" name="Oval 14"/>
              <p:cNvSpPr>
                <a:spLocks noChangeAspect="1" noChangeArrowheads="1"/>
              </p:cNvSpPr>
              <p:nvPr/>
            </p:nvSpPr>
            <p:spPr bwMode="auto">
              <a:xfrm rot="14599322">
                <a:off x="1787526" y="3333651"/>
                <a:ext cx="298450" cy="238125"/>
              </a:xfrm>
              <a:prstGeom prst="ellipse">
                <a:avLst/>
              </a:prstGeom>
              <a:solidFill>
                <a:srgbClr val="FFCC66"/>
              </a:solidFill>
              <a:ln w="12700">
                <a:solidFill>
                  <a:srgbClr val="000000"/>
                </a:solidFill>
                <a:round/>
                <a:headEnd/>
                <a:tailEnd/>
              </a:ln>
            </p:spPr>
            <p:txBody>
              <a:bodyPr/>
              <a:lstStyle/>
              <a:p>
                <a:endParaRPr lang="en-US" sz="800" b="1">
                  <a:solidFill>
                    <a:srgbClr val="000000"/>
                  </a:solidFill>
                  <a:cs typeface="Arial" charset="0"/>
                </a:endParaRPr>
              </a:p>
            </p:txBody>
          </p:sp>
          <p:sp>
            <p:nvSpPr>
              <p:cNvPr id="72" name="Oval 15"/>
              <p:cNvSpPr>
                <a:spLocks noChangeAspect="1" noChangeArrowheads="1"/>
              </p:cNvSpPr>
              <p:nvPr/>
            </p:nvSpPr>
            <p:spPr bwMode="auto">
              <a:xfrm rot="2100217">
                <a:off x="1811338" y="2895501"/>
                <a:ext cx="487362" cy="271463"/>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73" name="Oval 16"/>
              <p:cNvSpPr>
                <a:spLocks noChangeAspect="1" noChangeArrowheads="1"/>
              </p:cNvSpPr>
              <p:nvPr/>
            </p:nvSpPr>
            <p:spPr bwMode="auto">
              <a:xfrm rot="1635217">
                <a:off x="1808163" y="2460526"/>
                <a:ext cx="484187" cy="271463"/>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74" name="Oval 17"/>
              <p:cNvSpPr>
                <a:spLocks noChangeAspect="1" noChangeArrowheads="1"/>
              </p:cNvSpPr>
              <p:nvPr/>
            </p:nvSpPr>
            <p:spPr bwMode="auto">
              <a:xfrm rot="20185707">
                <a:off x="1816100" y="3163789"/>
                <a:ext cx="441325" cy="242887"/>
              </a:xfrm>
              <a:prstGeom prst="ellipse">
                <a:avLst/>
              </a:prstGeom>
              <a:solidFill>
                <a:schemeClr val="accent1"/>
              </a:solidFill>
              <a:ln w="12700">
                <a:solidFill>
                  <a:srgbClr val="000000"/>
                </a:solidFill>
                <a:round/>
                <a:headEnd/>
                <a:tailEnd/>
              </a:ln>
            </p:spPr>
            <p:txBody>
              <a:bodyPr/>
              <a:lstStyle/>
              <a:p>
                <a:endParaRPr lang="en-US" sz="800" b="1">
                  <a:solidFill>
                    <a:srgbClr val="000000"/>
                  </a:solidFill>
                  <a:cs typeface="Arial" charset="0"/>
                </a:endParaRPr>
              </a:p>
            </p:txBody>
          </p:sp>
          <p:sp>
            <p:nvSpPr>
              <p:cNvPr id="75" name="Oval 18"/>
              <p:cNvSpPr>
                <a:spLocks noChangeAspect="1" noChangeArrowheads="1"/>
              </p:cNvSpPr>
              <p:nvPr/>
            </p:nvSpPr>
            <p:spPr bwMode="auto">
              <a:xfrm rot="20910478">
                <a:off x="1570038" y="4287739"/>
                <a:ext cx="485775" cy="271462"/>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76" name="Oval 19"/>
              <p:cNvSpPr>
                <a:spLocks noChangeAspect="1" noChangeArrowheads="1"/>
              </p:cNvSpPr>
              <p:nvPr/>
            </p:nvSpPr>
            <p:spPr bwMode="auto">
              <a:xfrm rot="2139199">
                <a:off x="1843088" y="2074764"/>
                <a:ext cx="487362" cy="271462"/>
              </a:xfrm>
              <a:prstGeom prst="ellipse">
                <a:avLst/>
              </a:prstGeom>
              <a:solidFill>
                <a:schemeClr val="accent2"/>
              </a:solidFill>
              <a:ln w="12700">
                <a:solidFill>
                  <a:srgbClr val="000000"/>
                </a:solidFill>
                <a:round/>
                <a:headEnd/>
                <a:tailEnd/>
              </a:ln>
            </p:spPr>
            <p:txBody>
              <a:bodyPr/>
              <a:lstStyle/>
              <a:p>
                <a:endParaRPr lang="en-US" sz="800" b="1">
                  <a:solidFill>
                    <a:srgbClr val="000000"/>
                  </a:solidFill>
                  <a:cs typeface="Arial" charset="0"/>
                </a:endParaRPr>
              </a:p>
            </p:txBody>
          </p:sp>
          <p:sp>
            <p:nvSpPr>
              <p:cNvPr id="77" name="Oval 20"/>
              <p:cNvSpPr>
                <a:spLocks noChangeAspect="1" noChangeArrowheads="1"/>
              </p:cNvSpPr>
              <p:nvPr/>
            </p:nvSpPr>
            <p:spPr bwMode="auto">
              <a:xfrm rot="20908109">
                <a:off x="1876425" y="1885851"/>
                <a:ext cx="441325" cy="244475"/>
              </a:xfrm>
              <a:prstGeom prst="ellipse">
                <a:avLst/>
              </a:prstGeom>
              <a:solidFill>
                <a:schemeClr val="accent1"/>
              </a:solidFill>
              <a:ln w="12700">
                <a:solidFill>
                  <a:srgbClr val="000000"/>
                </a:solidFill>
                <a:round/>
                <a:headEnd/>
                <a:tailEnd/>
              </a:ln>
            </p:spPr>
            <p:txBody>
              <a:bodyPr/>
              <a:lstStyle/>
              <a:p>
                <a:endParaRPr lang="en-US" sz="800" b="1">
                  <a:solidFill>
                    <a:srgbClr val="000000"/>
                  </a:solidFill>
                  <a:cs typeface="Arial" charset="0"/>
                </a:endParaRPr>
              </a:p>
            </p:txBody>
          </p:sp>
          <p:sp>
            <p:nvSpPr>
              <p:cNvPr id="78" name="Oval 21"/>
              <p:cNvSpPr>
                <a:spLocks noChangeAspect="1" noChangeArrowheads="1"/>
              </p:cNvSpPr>
              <p:nvPr/>
            </p:nvSpPr>
            <p:spPr bwMode="auto">
              <a:xfrm rot="1719403">
                <a:off x="1846263" y="1689001"/>
                <a:ext cx="404812" cy="225425"/>
              </a:xfrm>
              <a:prstGeom prst="ellipse">
                <a:avLst/>
              </a:prstGeom>
              <a:solidFill>
                <a:schemeClr val="tx2"/>
              </a:solidFill>
              <a:ln w="12700">
                <a:solidFill>
                  <a:srgbClr val="000000"/>
                </a:solidFill>
                <a:round/>
                <a:headEnd/>
                <a:tailEnd/>
              </a:ln>
            </p:spPr>
            <p:txBody>
              <a:bodyPr/>
              <a:lstStyle/>
              <a:p>
                <a:endParaRPr lang="en-US" sz="800" b="1">
                  <a:solidFill>
                    <a:srgbClr val="000000"/>
                  </a:solidFill>
                  <a:cs typeface="Arial" charset="0"/>
                </a:endParaRPr>
              </a:p>
            </p:txBody>
          </p:sp>
          <p:sp>
            <p:nvSpPr>
              <p:cNvPr id="79" name="Text Box 22"/>
              <p:cNvSpPr txBox="1">
                <a:spLocks noChangeArrowheads="1"/>
              </p:cNvSpPr>
              <p:nvPr/>
            </p:nvSpPr>
            <p:spPr bwMode="auto">
              <a:xfrm>
                <a:off x="1905000" y="1689001"/>
                <a:ext cx="457200" cy="316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500" b="1">
                    <a:solidFill>
                      <a:srgbClr val="00FF00"/>
                    </a:solidFill>
                    <a:cs typeface="Arial" charset="0"/>
                  </a:rPr>
                  <a:t>C</a:t>
                </a:r>
                <a:endParaRPr lang="nl-NL" sz="1050" b="1">
                  <a:solidFill>
                    <a:srgbClr val="00FF00"/>
                  </a:solidFill>
                  <a:cs typeface="Arial" charset="0"/>
                </a:endParaRPr>
              </a:p>
            </p:txBody>
          </p:sp>
          <p:sp>
            <p:nvSpPr>
              <p:cNvPr id="80" name="Text Box 23"/>
              <p:cNvSpPr txBox="1">
                <a:spLocks noChangeArrowheads="1"/>
              </p:cNvSpPr>
              <p:nvPr/>
            </p:nvSpPr>
            <p:spPr bwMode="auto">
              <a:xfrm>
                <a:off x="1981200" y="1917601"/>
                <a:ext cx="457200" cy="23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00" b="1">
                    <a:solidFill>
                      <a:srgbClr val="7E87FF"/>
                    </a:solidFill>
                    <a:cs typeface="Arial" charset="0"/>
                  </a:rPr>
                  <a:t>F</a:t>
                </a:r>
                <a:endParaRPr lang="nl-NL" sz="800" b="1">
                  <a:solidFill>
                    <a:srgbClr val="000000"/>
                  </a:solidFill>
                  <a:cs typeface="Arial" charset="0"/>
                </a:endParaRPr>
              </a:p>
            </p:txBody>
          </p:sp>
          <p:sp>
            <p:nvSpPr>
              <p:cNvPr id="81" name="Text Box 24"/>
              <p:cNvSpPr txBox="1">
                <a:spLocks noChangeArrowheads="1"/>
              </p:cNvSpPr>
              <p:nvPr/>
            </p:nvSpPr>
            <p:spPr bwMode="auto">
              <a:xfrm>
                <a:off x="1828799" y="3213001"/>
                <a:ext cx="457200" cy="34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FF00"/>
                    </a:solidFill>
                    <a:cs typeface="Arial" charset="0"/>
                  </a:rPr>
                  <a:t>F</a:t>
                </a:r>
                <a:endParaRPr lang="nl-NL" sz="1100" b="1">
                  <a:solidFill>
                    <a:srgbClr val="00FF00"/>
                  </a:solidFill>
                  <a:cs typeface="Arial" charset="0"/>
                </a:endParaRPr>
              </a:p>
            </p:txBody>
          </p:sp>
          <p:sp>
            <p:nvSpPr>
              <p:cNvPr id="82" name="Text Box 25"/>
              <p:cNvSpPr txBox="1">
                <a:spLocks noChangeArrowheads="1"/>
              </p:cNvSpPr>
              <p:nvPr/>
            </p:nvSpPr>
            <p:spPr bwMode="auto">
              <a:xfrm>
                <a:off x="1752600" y="3365403"/>
                <a:ext cx="457200" cy="5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dirty="0">
                    <a:solidFill>
                      <a:srgbClr val="00FF00"/>
                    </a:solidFill>
                    <a:cs typeface="Arial" charset="0"/>
                  </a:rPr>
                  <a:t> H</a:t>
                </a:r>
                <a:endParaRPr lang="nl-NL" sz="1100" b="1" dirty="0">
                  <a:solidFill>
                    <a:srgbClr val="00FF00"/>
                  </a:solidFill>
                  <a:cs typeface="Arial" charset="0"/>
                </a:endParaRPr>
              </a:p>
            </p:txBody>
          </p:sp>
          <p:sp>
            <p:nvSpPr>
              <p:cNvPr id="83" name="Text Box 26"/>
              <p:cNvSpPr txBox="1">
                <a:spLocks noChangeArrowheads="1"/>
              </p:cNvSpPr>
              <p:nvPr/>
            </p:nvSpPr>
            <p:spPr bwMode="auto">
              <a:xfrm>
                <a:off x="1676400" y="3517800"/>
                <a:ext cx="457200" cy="34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B5F9F9"/>
                    </a:solidFill>
                    <a:cs typeface="Arial" charset="0"/>
                  </a:rPr>
                  <a:t>G</a:t>
                </a:r>
                <a:endParaRPr lang="nl-NL" sz="1100" b="1">
                  <a:solidFill>
                    <a:srgbClr val="000000"/>
                  </a:solidFill>
                  <a:cs typeface="Arial" charset="0"/>
                </a:endParaRPr>
              </a:p>
            </p:txBody>
          </p:sp>
          <p:sp>
            <p:nvSpPr>
              <p:cNvPr id="84" name="Text Box 27"/>
              <p:cNvSpPr txBox="1">
                <a:spLocks noChangeArrowheads="1"/>
              </p:cNvSpPr>
              <p:nvPr/>
            </p:nvSpPr>
            <p:spPr bwMode="auto">
              <a:xfrm>
                <a:off x="1600199" y="3746402"/>
                <a:ext cx="457200" cy="5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 </a:t>
                </a:r>
                <a:r>
                  <a:rPr lang="nl-NL" sz="600" b="1">
                    <a:solidFill>
                      <a:srgbClr val="B5F9F9"/>
                    </a:solidFill>
                    <a:cs typeface="Arial" charset="0"/>
                  </a:rPr>
                  <a:t>G</a:t>
                </a:r>
                <a:endParaRPr lang="nl-NL" sz="1100" b="1">
                  <a:solidFill>
                    <a:srgbClr val="000000"/>
                  </a:solidFill>
                  <a:cs typeface="Arial" charset="0"/>
                </a:endParaRPr>
              </a:p>
            </p:txBody>
          </p:sp>
          <p:sp>
            <p:nvSpPr>
              <p:cNvPr id="85" name="Text Box 28"/>
              <p:cNvSpPr txBox="1">
                <a:spLocks noChangeArrowheads="1"/>
              </p:cNvSpPr>
              <p:nvPr/>
            </p:nvSpPr>
            <p:spPr bwMode="auto">
              <a:xfrm>
                <a:off x="1752600" y="3959125"/>
                <a:ext cx="457200" cy="34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B5F9F9"/>
                    </a:solidFill>
                    <a:cs typeface="Arial" charset="0"/>
                  </a:rPr>
                  <a:t>G</a:t>
                </a:r>
                <a:endParaRPr lang="nl-NL" sz="1100" b="1">
                  <a:solidFill>
                    <a:srgbClr val="B5F9F9"/>
                  </a:solidFill>
                  <a:cs typeface="Arial" charset="0"/>
                </a:endParaRPr>
              </a:p>
            </p:txBody>
          </p:sp>
          <p:sp>
            <p:nvSpPr>
              <p:cNvPr id="86" name="Text Box 29"/>
              <p:cNvSpPr txBox="1">
                <a:spLocks noChangeArrowheads="1"/>
              </p:cNvSpPr>
              <p:nvPr/>
            </p:nvSpPr>
            <p:spPr bwMode="auto">
              <a:xfrm>
                <a:off x="1752600" y="4127402"/>
                <a:ext cx="457200" cy="5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  </a:t>
                </a:r>
                <a:r>
                  <a:rPr lang="nl-NL" sz="600" b="1">
                    <a:solidFill>
                      <a:srgbClr val="B5F9F9"/>
                    </a:solidFill>
                    <a:cs typeface="Arial" charset="0"/>
                  </a:rPr>
                  <a:t>G</a:t>
                </a:r>
                <a:endParaRPr lang="nl-NL" sz="1100" b="1">
                  <a:solidFill>
                    <a:srgbClr val="000000"/>
                  </a:solidFill>
                  <a:cs typeface="Arial" charset="0"/>
                </a:endParaRPr>
              </a:p>
            </p:txBody>
          </p:sp>
          <p:sp>
            <p:nvSpPr>
              <p:cNvPr id="87" name="Text Box 30"/>
              <p:cNvSpPr txBox="1">
                <a:spLocks noChangeArrowheads="1"/>
              </p:cNvSpPr>
              <p:nvPr/>
            </p:nvSpPr>
            <p:spPr bwMode="auto">
              <a:xfrm>
                <a:off x="1600199" y="4279800"/>
                <a:ext cx="381000" cy="5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B5F9F9"/>
                    </a:solidFill>
                    <a:cs typeface="Arial" charset="0"/>
                  </a:rPr>
                  <a:t> G</a:t>
                </a:r>
                <a:endParaRPr lang="nl-NL" sz="1100" b="1">
                  <a:solidFill>
                    <a:srgbClr val="B5F9F9"/>
                  </a:solidFill>
                  <a:cs typeface="Arial" charset="0"/>
                </a:endParaRPr>
              </a:p>
            </p:txBody>
          </p:sp>
          <p:sp>
            <p:nvSpPr>
              <p:cNvPr id="88" name="Text Box 31"/>
              <p:cNvSpPr txBox="1">
                <a:spLocks noChangeArrowheads="1"/>
              </p:cNvSpPr>
              <p:nvPr/>
            </p:nvSpPr>
            <p:spPr bwMode="auto">
              <a:xfrm>
                <a:off x="2133600" y="2357339"/>
                <a:ext cx="457200" cy="23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00" b="1">
                    <a:solidFill>
                      <a:srgbClr val="B5F9F9"/>
                    </a:solidFill>
                    <a:cs typeface="Arial" charset="0"/>
                  </a:rPr>
                  <a:t>G</a:t>
                </a:r>
                <a:endParaRPr lang="nl-NL" sz="800" b="1">
                  <a:solidFill>
                    <a:srgbClr val="000000"/>
                  </a:solidFill>
                  <a:cs typeface="Arial" charset="0"/>
                </a:endParaRPr>
              </a:p>
            </p:txBody>
          </p:sp>
          <p:sp>
            <p:nvSpPr>
              <p:cNvPr id="89" name="Text Box 32"/>
              <p:cNvSpPr txBox="1">
                <a:spLocks noChangeArrowheads="1"/>
              </p:cNvSpPr>
              <p:nvPr/>
            </p:nvSpPr>
            <p:spPr bwMode="auto">
              <a:xfrm>
                <a:off x="1905000" y="2451001"/>
                <a:ext cx="457200" cy="316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500" b="1">
                    <a:solidFill>
                      <a:srgbClr val="B5F9F9"/>
                    </a:solidFill>
                    <a:cs typeface="Arial" charset="0"/>
                  </a:rPr>
                  <a:t>G</a:t>
                </a:r>
                <a:endParaRPr lang="nl-NL" sz="1050" b="1">
                  <a:solidFill>
                    <a:srgbClr val="B5F9F9"/>
                  </a:solidFill>
                  <a:cs typeface="Arial" charset="0"/>
                </a:endParaRPr>
              </a:p>
            </p:txBody>
          </p:sp>
          <p:sp>
            <p:nvSpPr>
              <p:cNvPr id="90" name="Text Box 33"/>
              <p:cNvSpPr txBox="1">
                <a:spLocks noChangeArrowheads="1"/>
              </p:cNvSpPr>
              <p:nvPr/>
            </p:nvSpPr>
            <p:spPr bwMode="auto">
              <a:xfrm>
                <a:off x="2057401" y="2739927"/>
                <a:ext cx="457200" cy="316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500" b="1">
                    <a:solidFill>
                      <a:srgbClr val="B5F9F9"/>
                    </a:solidFill>
                    <a:cs typeface="Arial" charset="0"/>
                  </a:rPr>
                  <a:t>G</a:t>
                </a:r>
                <a:endParaRPr lang="nl-NL" sz="800" b="1">
                  <a:solidFill>
                    <a:srgbClr val="000000"/>
                  </a:solidFill>
                  <a:cs typeface="Arial" charset="0"/>
                </a:endParaRPr>
              </a:p>
            </p:txBody>
          </p:sp>
          <p:sp>
            <p:nvSpPr>
              <p:cNvPr id="91" name="Text Box 34"/>
              <p:cNvSpPr txBox="1">
                <a:spLocks noChangeArrowheads="1"/>
              </p:cNvSpPr>
              <p:nvPr/>
            </p:nvSpPr>
            <p:spPr bwMode="auto">
              <a:xfrm>
                <a:off x="1828799" y="2908201"/>
                <a:ext cx="457200" cy="5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B5F9F9"/>
                    </a:solidFill>
                    <a:cs typeface="Arial" charset="0"/>
                  </a:rPr>
                  <a:t> G</a:t>
                </a:r>
                <a:endParaRPr lang="nl-NL" sz="1100" b="1">
                  <a:solidFill>
                    <a:srgbClr val="B5F9F9"/>
                  </a:solidFill>
                  <a:cs typeface="Arial" charset="0"/>
                </a:endParaRPr>
              </a:p>
            </p:txBody>
          </p:sp>
          <p:sp>
            <p:nvSpPr>
              <p:cNvPr id="92" name="Text Box 35"/>
              <p:cNvSpPr txBox="1">
                <a:spLocks noChangeArrowheads="1"/>
              </p:cNvSpPr>
              <p:nvPr/>
            </p:nvSpPr>
            <p:spPr bwMode="auto">
              <a:xfrm>
                <a:off x="1981200" y="2128739"/>
                <a:ext cx="457200" cy="316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500" b="1">
                    <a:solidFill>
                      <a:srgbClr val="B5F9F9"/>
                    </a:solidFill>
                    <a:cs typeface="Arial" charset="0"/>
                  </a:rPr>
                  <a:t>G</a:t>
                </a:r>
                <a:endParaRPr lang="nl-NL" sz="800" b="1">
                  <a:solidFill>
                    <a:srgbClr val="B5F9F9"/>
                  </a:solidFill>
                  <a:cs typeface="Arial" charset="0"/>
                </a:endParaRPr>
              </a:p>
            </p:txBody>
          </p:sp>
          <p:sp>
            <p:nvSpPr>
              <p:cNvPr id="93" name="Line 40"/>
              <p:cNvSpPr>
                <a:spLocks noChangeShapeType="1"/>
              </p:cNvSpPr>
              <p:nvPr/>
            </p:nvSpPr>
            <p:spPr bwMode="auto">
              <a:xfrm flipV="1">
                <a:off x="2971800" y="2509739"/>
                <a:ext cx="228600" cy="76200"/>
              </a:xfrm>
              <a:prstGeom prst="line">
                <a:avLst/>
              </a:prstGeom>
              <a:noFill/>
              <a:ln w="28575">
                <a:solidFill>
                  <a:schemeClr val="accent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sz="800"/>
              </a:p>
            </p:txBody>
          </p:sp>
          <p:sp>
            <p:nvSpPr>
              <p:cNvPr id="94" name="Line 41"/>
              <p:cNvSpPr>
                <a:spLocks noChangeShapeType="1"/>
              </p:cNvSpPr>
              <p:nvPr/>
            </p:nvSpPr>
            <p:spPr bwMode="auto">
              <a:xfrm flipV="1">
                <a:off x="3047999" y="3484787"/>
                <a:ext cx="152401" cy="320352"/>
              </a:xfrm>
              <a:prstGeom prst="line">
                <a:avLst/>
              </a:prstGeom>
              <a:noFill/>
              <a:ln w="28575">
                <a:solidFill>
                  <a:schemeClr val="accent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sz="800"/>
              </a:p>
            </p:txBody>
          </p:sp>
          <p:sp>
            <p:nvSpPr>
              <p:cNvPr id="95" name="AutoShape 75"/>
              <p:cNvSpPr>
                <a:spLocks/>
              </p:cNvSpPr>
              <p:nvPr/>
            </p:nvSpPr>
            <p:spPr bwMode="auto">
              <a:xfrm>
                <a:off x="2438400" y="3576539"/>
                <a:ext cx="533400" cy="914400"/>
              </a:xfrm>
              <a:prstGeom prst="rightBrace">
                <a:avLst>
                  <a:gd name="adj1" fmla="val 14286"/>
                  <a:gd name="adj2" fmla="val 50000"/>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800" b="1">
                  <a:solidFill>
                    <a:srgbClr val="000000"/>
                  </a:solidFill>
                  <a:cs typeface="Arial" charset="0"/>
                </a:endParaRPr>
              </a:p>
            </p:txBody>
          </p:sp>
          <p:sp>
            <p:nvSpPr>
              <p:cNvPr id="96" name="AutoShape 76"/>
              <p:cNvSpPr>
                <a:spLocks/>
              </p:cNvSpPr>
              <p:nvPr/>
            </p:nvSpPr>
            <p:spPr bwMode="auto">
              <a:xfrm>
                <a:off x="2362200" y="2052539"/>
                <a:ext cx="533400" cy="1143000"/>
              </a:xfrm>
              <a:prstGeom prst="rightBrace">
                <a:avLst>
                  <a:gd name="adj1" fmla="val 17857"/>
                  <a:gd name="adj2" fmla="val 50000"/>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800" b="1">
                  <a:solidFill>
                    <a:srgbClr val="000000"/>
                  </a:solidFill>
                  <a:cs typeface="Arial" charset="0"/>
                </a:endParaRPr>
              </a:p>
            </p:txBody>
          </p:sp>
        </p:grpSp>
      </p:grpSp>
      <p:grpSp>
        <p:nvGrpSpPr>
          <p:cNvPr id="109" name="Group 108"/>
          <p:cNvGrpSpPr/>
          <p:nvPr/>
        </p:nvGrpSpPr>
        <p:grpSpPr>
          <a:xfrm>
            <a:off x="6405984" y="-27384"/>
            <a:ext cx="2702520" cy="2703224"/>
            <a:chOff x="6405984" y="-27384"/>
            <a:chExt cx="2702520" cy="2703224"/>
          </a:xfrm>
        </p:grpSpPr>
        <p:sp>
          <p:nvSpPr>
            <p:cNvPr id="62" name="Rectangle 5"/>
            <p:cNvSpPr>
              <a:spLocks noChangeArrowheads="1"/>
            </p:cNvSpPr>
            <p:nvPr/>
          </p:nvSpPr>
          <p:spPr bwMode="auto">
            <a:xfrm>
              <a:off x="6405984" y="2029509"/>
              <a:ext cx="27025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l-NL" b="1" dirty="0" err="1">
                  <a:solidFill>
                    <a:srgbClr val="1F2EFF"/>
                  </a:solidFill>
                  <a:cs typeface="Arial" charset="0"/>
                </a:rPr>
                <a:t>Enterotoxins</a:t>
              </a:r>
              <a:r>
                <a:rPr lang="nl-NL" b="1" dirty="0">
                  <a:solidFill>
                    <a:srgbClr val="1F2EFF"/>
                  </a:solidFill>
                  <a:cs typeface="Arial" charset="0"/>
                </a:rPr>
                <a:t> </a:t>
              </a:r>
              <a:endParaRPr lang="nl-NL" b="1" dirty="0" smtClean="0">
                <a:solidFill>
                  <a:srgbClr val="1F2EFF"/>
                </a:solidFill>
                <a:cs typeface="Arial" charset="0"/>
              </a:endParaRPr>
            </a:p>
            <a:p>
              <a:r>
                <a:rPr lang="nl-NL" b="1" dirty="0" smtClean="0">
                  <a:solidFill>
                    <a:srgbClr val="1F2EFF"/>
                  </a:solidFill>
                  <a:cs typeface="Arial" charset="0"/>
                </a:rPr>
                <a:t>(LT-I, </a:t>
              </a:r>
              <a:r>
                <a:rPr lang="nl-NL" b="1" dirty="0">
                  <a:solidFill>
                    <a:srgbClr val="1F2EFF"/>
                  </a:solidFill>
                  <a:cs typeface="Arial" charset="0"/>
                </a:rPr>
                <a:t>STa, STb, EAST1)</a:t>
              </a:r>
            </a:p>
          </p:txBody>
        </p:sp>
        <p:sp>
          <p:nvSpPr>
            <p:cNvPr id="97" name="Rectangle 5"/>
            <p:cNvSpPr>
              <a:spLocks noChangeArrowheads="1"/>
            </p:cNvSpPr>
            <p:nvPr/>
          </p:nvSpPr>
          <p:spPr bwMode="auto">
            <a:xfrm>
              <a:off x="6612236" y="-27384"/>
              <a:ext cx="1416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l-NL" b="1" dirty="0" smtClean="0">
                  <a:solidFill>
                    <a:srgbClr val="1F2EFF"/>
                  </a:solidFill>
                  <a:cs typeface="Arial" charset="0"/>
                </a:rPr>
                <a:t>F4 </a:t>
              </a:r>
              <a:r>
                <a:rPr lang="nl-NL" b="1" dirty="0" err="1" smtClean="0">
                  <a:solidFill>
                    <a:srgbClr val="1F2EFF"/>
                  </a:solidFill>
                  <a:cs typeface="Arial" charset="0"/>
                </a:rPr>
                <a:t>fimbriae</a:t>
              </a:r>
              <a:endParaRPr lang="nl-NL" b="1" dirty="0">
                <a:solidFill>
                  <a:srgbClr val="1F2EFF"/>
                </a:solidFill>
                <a:cs typeface="Arial" charset="0"/>
              </a:endParaRPr>
            </a:p>
          </p:txBody>
        </p:sp>
      </p:grpSp>
      <p:grpSp>
        <p:nvGrpSpPr>
          <p:cNvPr id="112" name="Group 111"/>
          <p:cNvGrpSpPr/>
          <p:nvPr/>
        </p:nvGrpSpPr>
        <p:grpSpPr>
          <a:xfrm>
            <a:off x="3248879" y="3262572"/>
            <a:ext cx="4518852" cy="1918931"/>
            <a:chOff x="3248879" y="3262572"/>
            <a:chExt cx="4518852" cy="1918931"/>
          </a:xfrm>
        </p:grpSpPr>
        <p:pic>
          <p:nvPicPr>
            <p:cNvPr id="59" name="Picture 1"/>
            <p:cNvPicPr>
              <a:picLocks noChangeAspect="1" noChangeArrowheads="1"/>
            </p:cNvPicPr>
            <p:nvPr/>
          </p:nvPicPr>
          <p:blipFill>
            <a:blip r:embed="rId3" cstate="print"/>
            <a:srcRect l="50416"/>
            <a:stretch>
              <a:fillRect/>
            </a:stretch>
          </p:blipFill>
          <p:spPr bwMode="auto">
            <a:xfrm>
              <a:off x="6305103" y="3262572"/>
              <a:ext cx="1462628" cy="1918931"/>
            </a:xfrm>
            <a:prstGeom prst="rect">
              <a:avLst/>
            </a:prstGeom>
            <a:noFill/>
            <a:ln w="9525">
              <a:noFill/>
              <a:miter lim="800000"/>
              <a:headEnd/>
              <a:tailEnd/>
            </a:ln>
            <a:effectLst/>
          </p:spPr>
        </p:pic>
        <p:sp>
          <p:nvSpPr>
            <p:cNvPr id="60" name="TextBox 59"/>
            <p:cNvSpPr txBox="1"/>
            <p:nvPr/>
          </p:nvSpPr>
          <p:spPr>
            <a:xfrm>
              <a:off x="3248879" y="3501008"/>
              <a:ext cx="3410062" cy="1200329"/>
            </a:xfrm>
            <a:prstGeom prst="rect">
              <a:avLst/>
            </a:prstGeom>
            <a:noFill/>
          </p:spPr>
          <p:txBody>
            <a:bodyPr wrap="square" rtlCol="0">
              <a:spAutoFit/>
            </a:bodyPr>
            <a:lstStyle/>
            <a:p>
              <a:r>
                <a:rPr lang="en-US" dirty="0" smtClean="0"/>
                <a:t>Thermo-labile enterotoxin (LT)</a:t>
              </a:r>
            </a:p>
            <a:p>
              <a:r>
                <a:rPr lang="en-US" dirty="0" smtClean="0"/>
                <a:t>=AB5 toxin</a:t>
              </a:r>
            </a:p>
            <a:p>
              <a:r>
                <a:rPr lang="en-US" dirty="0" smtClean="0"/>
                <a:t>Binds to GM1Ganglioside on enterocytes</a:t>
              </a:r>
              <a:endParaRPr lang="en-US" dirty="0"/>
            </a:p>
          </p:txBody>
        </p:sp>
      </p:grpSp>
    </p:spTree>
    <p:extLst>
      <p:ext uri="{BB962C8B-B14F-4D97-AF65-F5344CB8AC3E}">
        <p14:creationId xmlns:p14="http://schemas.microsoft.com/office/powerpoint/2010/main" val="9222651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997" y="6476855"/>
            <a:ext cx="7419619" cy="338554"/>
          </a:xfrm>
          <a:prstGeom prst="rect">
            <a:avLst/>
          </a:prstGeom>
          <a:noFill/>
        </p:spPr>
        <p:txBody>
          <a:bodyPr wrap="none" rtlCol="0">
            <a:spAutoFit/>
          </a:bodyPr>
          <a:lstStyle/>
          <a:p>
            <a:r>
              <a:rPr lang="en-US" sz="1600" dirty="0" smtClean="0"/>
              <a:t>Johannes and </a:t>
            </a:r>
            <a:r>
              <a:rPr lang="en-US" sz="1600" dirty="0" err="1" smtClean="0"/>
              <a:t>Römer</a:t>
            </a:r>
            <a:r>
              <a:rPr lang="en-US" sz="1600" dirty="0" smtClean="0"/>
              <a:t>, 2010. Nature Review Microbiology; </a:t>
            </a:r>
            <a:r>
              <a:rPr lang="en-US" sz="1600" dirty="0" err="1" smtClean="0"/>
              <a:t>Schüler</a:t>
            </a:r>
            <a:r>
              <a:rPr lang="en-US" sz="1600" dirty="0" smtClean="0"/>
              <a:t>, 2011. Toxins </a:t>
            </a:r>
            <a:endParaRPr lang="en-US" sz="1600" dirty="0"/>
          </a:p>
        </p:txBody>
      </p:sp>
      <p:grpSp>
        <p:nvGrpSpPr>
          <p:cNvPr id="127" name="Group 126"/>
          <p:cNvGrpSpPr/>
          <p:nvPr/>
        </p:nvGrpSpPr>
        <p:grpSpPr>
          <a:xfrm>
            <a:off x="4925165" y="3215214"/>
            <a:ext cx="3535267" cy="1119004"/>
            <a:chOff x="4925165" y="3215214"/>
            <a:chExt cx="3535267" cy="1119004"/>
          </a:xfrm>
        </p:grpSpPr>
        <p:sp>
          <p:nvSpPr>
            <p:cNvPr id="15" name="TextBox 14"/>
            <p:cNvSpPr txBox="1"/>
            <p:nvPr/>
          </p:nvSpPr>
          <p:spPr>
            <a:xfrm>
              <a:off x="7942254" y="3774716"/>
              <a:ext cx="518178" cy="369332"/>
            </a:xfrm>
            <a:prstGeom prst="rect">
              <a:avLst/>
            </a:prstGeom>
            <a:noFill/>
          </p:spPr>
          <p:txBody>
            <a:bodyPr wrap="none" rtlCol="0">
              <a:spAutoFit/>
            </a:bodyPr>
            <a:lstStyle/>
            <a:p>
              <a:r>
                <a:rPr lang="en-US" dirty="0" smtClean="0"/>
                <a:t>Stx</a:t>
              </a:r>
              <a:endParaRPr lang="en-US" dirty="0"/>
            </a:p>
          </p:txBody>
        </p:sp>
        <p:grpSp>
          <p:nvGrpSpPr>
            <p:cNvPr id="124" name="Group 123"/>
            <p:cNvGrpSpPr/>
            <p:nvPr/>
          </p:nvGrpSpPr>
          <p:grpSpPr>
            <a:xfrm>
              <a:off x="4925165" y="3215214"/>
              <a:ext cx="2899938" cy="1119004"/>
              <a:chOff x="4925165" y="3215214"/>
              <a:chExt cx="2899938" cy="1119004"/>
            </a:xfrm>
          </p:grpSpPr>
          <p:pic>
            <p:nvPicPr>
              <p:cNvPr id="4" name="Picture 3"/>
              <p:cNvPicPr>
                <a:picLocks noChangeAspect="1"/>
              </p:cNvPicPr>
              <p:nvPr/>
            </p:nvPicPr>
            <p:blipFill>
              <a:blip r:embed="rId2"/>
              <a:stretch>
                <a:fillRect/>
              </a:stretch>
            </p:blipFill>
            <p:spPr>
              <a:xfrm>
                <a:off x="6801624" y="3215214"/>
                <a:ext cx="1023479" cy="1119004"/>
              </a:xfrm>
              <a:prstGeom prst="rect">
                <a:avLst/>
              </a:prstGeom>
            </p:spPr>
          </p:pic>
          <p:cxnSp>
            <p:nvCxnSpPr>
              <p:cNvPr id="17" name="Straight Arrow Connector 16"/>
              <p:cNvCxnSpPr/>
              <p:nvPr/>
            </p:nvCxnSpPr>
            <p:spPr>
              <a:xfrm flipH="1">
                <a:off x="4925165" y="3988363"/>
                <a:ext cx="166721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grpSp>
        <p:nvGrpSpPr>
          <p:cNvPr id="123" name="Group 122"/>
          <p:cNvGrpSpPr/>
          <p:nvPr/>
        </p:nvGrpSpPr>
        <p:grpSpPr>
          <a:xfrm>
            <a:off x="6955850" y="635944"/>
            <a:ext cx="1867884" cy="1593717"/>
            <a:chOff x="6955850" y="635944"/>
            <a:chExt cx="1867884" cy="1593717"/>
          </a:xfrm>
        </p:grpSpPr>
        <p:grpSp>
          <p:nvGrpSpPr>
            <p:cNvPr id="23" name="Group 22"/>
            <p:cNvGrpSpPr/>
            <p:nvPr/>
          </p:nvGrpSpPr>
          <p:grpSpPr>
            <a:xfrm>
              <a:off x="6955850" y="635944"/>
              <a:ext cx="656429" cy="1593717"/>
              <a:chOff x="7192658" y="2649537"/>
              <a:chExt cx="1208411" cy="2959071"/>
            </a:xfrm>
          </p:grpSpPr>
          <p:sp>
            <p:nvSpPr>
              <p:cNvPr id="24" name="Oval 3"/>
              <p:cNvSpPr>
                <a:spLocks noChangeAspect="1" noChangeArrowheads="1"/>
              </p:cNvSpPr>
              <p:nvPr/>
            </p:nvSpPr>
            <p:spPr bwMode="auto">
              <a:xfrm rot="19880597" flipH="1">
                <a:off x="7379983" y="2674937"/>
                <a:ext cx="404812" cy="225425"/>
              </a:xfrm>
              <a:prstGeom prst="ellipse">
                <a:avLst/>
              </a:prstGeom>
              <a:solidFill>
                <a:srgbClr val="B3B3B3"/>
              </a:solidFill>
              <a:ln w="12700">
                <a:solidFill>
                  <a:srgbClr val="FF6FCF"/>
                </a:solidFill>
                <a:round/>
                <a:headEnd/>
                <a:tailEnd/>
              </a:ln>
            </p:spPr>
            <p:txBody>
              <a:bodyPr/>
              <a:lstStyle/>
              <a:p>
                <a:endParaRPr lang="en-US" sz="800" b="1">
                  <a:solidFill>
                    <a:srgbClr val="000000"/>
                  </a:solidFill>
                  <a:cs typeface="Arial" charset="0"/>
                </a:endParaRPr>
              </a:p>
            </p:txBody>
          </p:sp>
          <p:sp>
            <p:nvSpPr>
              <p:cNvPr id="25" name="Oval 77"/>
              <p:cNvSpPr>
                <a:spLocks noChangeAspect="1" noChangeArrowheads="1"/>
              </p:cNvSpPr>
              <p:nvPr/>
            </p:nvSpPr>
            <p:spPr bwMode="auto">
              <a:xfrm rot="20121711" flipH="1">
                <a:off x="7497458" y="5092699"/>
                <a:ext cx="487362" cy="271463"/>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26" name="Oval 78"/>
              <p:cNvSpPr>
                <a:spLocks noChangeAspect="1" noChangeArrowheads="1"/>
              </p:cNvSpPr>
              <p:nvPr/>
            </p:nvSpPr>
            <p:spPr bwMode="auto">
              <a:xfrm rot="1667759" flipH="1">
                <a:off x="7210120" y="3676649"/>
                <a:ext cx="488950" cy="271463"/>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27" name="Oval 79"/>
              <p:cNvSpPr>
                <a:spLocks noChangeAspect="1" noChangeArrowheads="1"/>
              </p:cNvSpPr>
              <p:nvPr/>
            </p:nvSpPr>
            <p:spPr bwMode="auto">
              <a:xfrm rot="553681" flipH="1">
                <a:off x="7192658" y="3265487"/>
                <a:ext cx="487362" cy="273050"/>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28" name="Oval 80"/>
              <p:cNvSpPr>
                <a:spLocks noChangeAspect="1" noChangeArrowheads="1"/>
              </p:cNvSpPr>
              <p:nvPr/>
            </p:nvSpPr>
            <p:spPr bwMode="auto">
              <a:xfrm rot="1667759" flipH="1">
                <a:off x="7489520" y="4902199"/>
                <a:ext cx="485775" cy="269875"/>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29" name="Oval 81"/>
              <p:cNvSpPr>
                <a:spLocks noChangeAspect="1" noChangeArrowheads="1"/>
              </p:cNvSpPr>
              <p:nvPr/>
            </p:nvSpPr>
            <p:spPr bwMode="auto">
              <a:xfrm rot="19964783" flipH="1">
                <a:off x="7614933" y="4672012"/>
                <a:ext cx="487362" cy="269875"/>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0" name="Oval 82"/>
              <p:cNvSpPr>
                <a:spLocks noChangeAspect="1" noChangeArrowheads="1"/>
              </p:cNvSpPr>
              <p:nvPr/>
            </p:nvSpPr>
            <p:spPr bwMode="auto">
              <a:xfrm rot="553681" flipH="1">
                <a:off x="7470470" y="4492624"/>
                <a:ext cx="485775" cy="269875"/>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1" name="Oval 83"/>
              <p:cNvSpPr>
                <a:spLocks noChangeAspect="1" noChangeArrowheads="1"/>
              </p:cNvSpPr>
              <p:nvPr/>
            </p:nvSpPr>
            <p:spPr bwMode="auto">
              <a:xfrm rot="7000678" flipH="1">
                <a:off x="7545083" y="4319586"/>
                <a:ext cx="298450" cy="238125"/>
              </a:xfrm>
              <a:prstGeom prst="ellipse">
                <a:avLst/>
              </a:prstGeom>
              <a:solidFill>
                <a:srgbClr val="FFCC66"/>
              </a:solidFill>
              <a:ln w="12700">
                <a:solidFill>
                  <a:srgbClr val="FFCC66"/>
                </a:solidFill>
                <a:round/>
                <a:headEnd/>
                <a:tailEnd/>
              </a:ln>
            </p:spPr>
            <p:txBody>
              <a:bodyPr/>
              <a:lstStyle/>
              <a:p>
                <a:endParaRPr lang="en-US" sz="800" b="1">
                  <a:solidFill>
                    <a:srgbClr val="000000"/>
                  </a:solidFill>
                  <a:cs typeface="Arial" charset="0"/>
                </a:endParaRPr>
              </a:p>
            </p:txBody>
          </p:sp>
          <p:sp>
            <p:nvSpPr>
              <p:cNvPr id="32" name="Oval 84"/>
              <p:cNvSpPr>
                <a:spLocks noChangeAspect="1" noChangeArrowheads="1"/>
              </p:cNvSpPr>
              <p:nvPr/>
            </p:nvSpPr>
            <p:spPr bwMode="auto">
              <a:xfrm rot="19499783" flipH="1">
                <a:off x="7332358" y="3881437"/>
                <a:ext cx="487362" cy="271462"/>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3" name="Oval 85"/>
              <p:cNvSpPr>
                <a:spLocks noChangeAspect="1" noChangeArrowheads="1"/>
              </p:cNvSpPr>
              <p:nvPr/>
            </p:nvSpPr>
            <p:spPr bwMode="auto">
              <a:xfrm rot="19964783" flipH="1">
                <a:off x="7338708" y="3446462"/>
                <a:ext cx="484187" cy="271462"/>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4" name="Oval 86"/>
              <p:cNvSpPr>
                <a:spLocks noChangeAspect="1" noChangeArrowheads="1"/>
              </p:cNvSpPr>
              <p:nvPr/>
            </p:nvSpPr>
            <p:spPr bwMode="auto">
              <a:xfrm rot="1414293" flipH="1">
                <a:off x="7373633" y="4149724"/>
                <a:ext cx="441325" cy="242888"/>
              </a:xfrm>
              <a:prstGeom prst="ellipse">
                <a:avLst/>
              </a:prstGeom>
              <a:solidFill>
                <a:schemeClr val="accent1"/>
              </a:solidFill>
              <a:ln w="12700">
                <a:solidFill>
                  <a:srgbClr val="000000"/>
                </a:solidFill>
                <a:round/>
                <a:headEnd/>
                <a:tailEnd/>
              </a:ln>
            </p:spPr>
            <p:txBody>
              <a:bodyPr/>
              <a:lstStyle/>
              <a:p>
                <a:endParaRPr lang="en-US" sz="800" b="1">
                  <a:solidFill>
                    <a:srgbClr val="000000"/>
                  </a:solidFill>
                  <a:cs typeface="Arial" charset="0"/>
                </a:endParaRPr>
              </a:p>
            </p:txBody>
          </p:sp>
          <p:sp>
            <p:nvSpPr>
              <p:cNvPr id="35" name="Oval 87"/>
              <p:cNvSpPr>
                <a:spLocks noChangeAspect="1" noChangeArrowheads="1"/>
              </p:cNvSpPr>
              <p:nvPr/>
            </p:nvSpPr>
            <p:spPr bwMode="auto">
              <a:xfrm rot="689522" flipH="1">
                <a:off x="7575245" y="5273674"/>
                <a:ext cx="485775" cy="271463"/>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6" name="Oval 88"/>
              <p:cNvSpPr>
                <a:spLocks noChangeAspect="1" noChangeArrowheads="1"/>
              </p:cNvSpPr>
              <p:nvPr/>
            </p:nvSpPr>
            <p:spPr bwMode="auto">
              <a:xfrm rot="19460801" flipH="1">
                <a:off x="7300608" y="3060699"/>
                <a:ext cx="487362" cy="271463"/>
              </a:xfrm>
              <a:prstGeom prst="ellipse">
                <a:avLst/>
              </a:prstGeom>
              <a:solidFill>
                <a:srgbClr val="800000"/>
              </a:solidFill>
              <a:ln w="12700">
                <a:solidFill>
                  <a:srgbClr val="800000"/>
                </a:solidFill>
                <a:round/>
                <a:headEnd/>
                <a:tailEnd/>
              </a:ln>
            </p:spPr>
            <p:txBody>
              <a:bodyPr/>
              <a:lstStyle/>
              <a:p>
                <a:endParaRPr lang="en-US" sz="800" b="1">
                  <a:solidFill>
                    <a:srgbClr val="000000"/>
                  </a:solidFill>
                  <a:cs typeface="Arial" charset="0"/>
                </a:endParaRPr>
              </a:p>
            </p:txBody>
          </p:sp>
          <p:sp>
            <p:nvSpPr>
              <p:cNvPr id="37" name="Oval 89"/>
              <p:cNvSpPr>
                <a:spLocks noChangeAspect="1" noChangeArrowheads="1"/>
              </p:cNvSpPr>
              <p:nvPr/>
            </p:nvSpPr>
            <p:spPr bwMode="auto">
              <a:xfrm rot="691891" flipH="1">
                <a:off x="7313308" y="2871787"/>
                <a:ext cx="441325" cy="244475"/>
              </a:xfrm>
              <a:prstGeom prst="ellipse">
                <a:avLst/>
              </a:prstGeom>
              <a:solidFill>
                <a:schemeClr val="accent1"/>
              </a:solidFill>
              <a:ln w="12700">
                <a:solidFill>
                  <a:srgbClr val="000000"/>
                </a:solidFill>
                <a:round/>
                <a:headEnd/>
                <a:tailEnd/>
              </a:ln>
            </p:spPr>
            <p:txBody>
              <a:bodyPr/>
              <a:lstStyle/>
              <a:p>
                <a:endParaRPr lang="en-US" sz="800" b="1">
                  <a:solidFill>
                    <a:srgbClr val="000000"/>
                  </a:solidFill>
                  <a:cs typeface="Arial" charset="0"/>
                </a:endParaRPr>
              </a:p>
            </p:txBody>
          </p:sp>
          <p:sp>
            <p:nvSpPr>
              <p:cNvPr id="38" name="Text Box 91"/>
              <p:cNvSpPr txBox="1">
                <a:spLocks noChangeArrowheads="1"/>
              </p:cNvSpPr>
              <p:nvPr/>
            </p:nvSpPr>
            <p:spPr bwMode="auto">
              <a:xfrm flipH="1">
                <a:off x="7421258" y="4351337"/>
                <a:ext cx="457200" cy="22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00" b="1">
                    <a:solidFill>
                      <a:srgbClr val="000000"/>
                    </a:solidFill>
                    <a:cs typeface="Arial" charset="0"/>
                  </a:rPr>
                  <a:t> </a:t>
                </a:r>
                <a:endParaRPr lang="nl-NL" sz="800" b="1">
                  <a:solidFill>
                    <a:srgbClr val="000000"/>
                  </a:solidFill>
                  <a:cs typeface="Arial" charset="0"/>
                </a:endParaRPr>
              </a:p>
            </p:txBody>
          </p:sp>
          <p:sp>
            <p:nvSpPr>
              <p:cNvPr id="39" name="Text Box 92"/>
              <p:cNvSpPr txBox="1">
                <a:spLocks noChangeArrowheads="1"/>
              </p:cNvSpPr>
              <p:nvPr/>
            </p:nvSpPr>
            <p:spPr bwMode="auto">
              <a:xfrm flipH="1">
                <a:off x="7497457" y="4503739"/>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800" b="1">
                  <a:solidFill>
                    <a:srgbClr val="000000"/>
                  </a:solidFill>
                  <a:cs typeface="Arial" charset="0"/>
                </a:endParaRPr>
              </a:p>
            </p:txBody>
          </p:sp>
          <p:sp>
            <p:nvSpPr>
              <p:cNvPr id="40" name="Text Box 93"/>
              <p:cNvSpPr txBox="1">
                <a:spLocks noChangeArrowheads="1"/>
              </p:cNvSpPr>
              <p:nvPr/>
            </p:nvSpPr>
            <p:spPr bwMode="auto">
              <a:xfrm flipH="1">
                <a:off x="7573657" y="4732337"/>
                <a:ext cx="457200" cy="51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 A</a:t>
                </a:r>
                <a:endParaRPr lang="nl-NL" sz="1100" b="1">
                  <a:solidFill>
                    <a:srgbClr val="000000"/>
                  </a:solidFill>
                  <a:cs typeface="Arial" charset="0"/>
                </a:endParaRPr>
              </a:p>
            </p:txBody>
          </p:sp>
          <p:sp>
            <p:nvSpPr>
              <p:cNvPr id="41" name="Text Box 94"/>
              <p:cNvSpPr txBox="1">
                <a:spLocks noChangeArrowheads="1"/>
              </p:cNvSpPr>
              <p:nvPr/>
            </p:nvSpPr>
            <p:spPr bwMode="auto">
              <a:xfrm flipH="1">
                <a:off x="7645095" y="4945063"/>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800" b="1">
                  <a:solidFill>
                    <a:srgbClr val="000000"/>
                  </a:solidFill>
                  <a:cs typeface="Arial" charset="0"/>
                </a:endParaRPr>
              </a:p>
            </p:txBody>
          </p:sp>
          <p:sp>
            <p:nvSpPr>
              <p:cNvPr id="42" name="Text Box 95"/>
              <p:cNvSpPr txBox="1">
                <a:spLocks noChangeArrowheads="1"/>
              </p:cNvSpPr>
              <p:nvPr/>
            </p:nvSpPr>
            <p:spPr bwMode="auto">
              <a:xfrm flipH="1">
                <a:off x="7495871" y="5087936"/>
                <a:ext cx="300038" cy="31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500" b="1">
                    <a:solidFill>
                      <a:srgbClr val="000000"/>
                    </a:solidFill>
                    <a:cs typeface="Arial" charset="0"/>
                  </a:rPr>
                  <a:t>A</a:t>
                </a:r>
              </a:p>
            </p:txBody>
          </p:sp>
          <p:sp>
            <p:nvSpPr>
              <p:cNvPr id="43" name="Text Box 96"/>
              <p:cNvSpPr txBox="1">
                <a:spLocks noChangeArrowheads="1"/>
              </p:cNvSpPr>
              <p:nvPr/>
            </p:nvSpPr>
            <p:spPr bwMode="auto">
              <a:xfrm flipH="1">
                <a:off x="7573657" y="5265737"/>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00" b="1">
                    <a:solidFill>
                      <a:srgbClr val="000000"/>
                    </a:solidFill>
                    <a:cs typeface="Arial" charset="0"/>
                  </a:rPr>
                  <a:t> </a:t>
                </a:r>
                <a:r>
                  <a:rPr lang="nl-NL" sz="600" b="1">
                    <a:solidFill>
                      <a:srgbClr val="000000"/>
                    </a:solidFill>
                    <a:cs typeface="Arial" charset="0"/>
                  </a:rPr>
                  <a:t>A</a:t>
                </a:r>
                <a:endParaRPr lang="nl-NL" sz="800" b="1">
                  <a:solidFill>
                    <a:srgbClr val="000000"/>
                  </a:solidFill>
                  <a:cs typeface="Arial" charset="0"/>
                </a:endParaRPr>
              </a:p>
            </p:txBody>
          </p:sp>
          <p:sp>
            <p:nvSpPr>
              <p:cNvPr id="44" name="Text Box 97"/>
              <p:cNvSpPr txBox="1">
                <a:spLocks noChangeArrowheads="1"/>
              </p:cNvSpPr>
              <p:nvPr/>
            </p:nvSpPr>
            <p:spPr bwMode="auto">
              <a:xfrm flipH="1">
                <a:off x="7340296" y="3487738"/>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dirty="0">
                    <a:solidFill>
                      <a:srgbClr val="000000"/>
                    </a:solidFill>
                    <a:cs typeface="Arial" charset="0"/>
                  </a:rPr>
                  <a:t>A</a:t>
                </a:r>
                <a:endParaRPr lang="nl-NL" sz="1100" b="1" dirty="0">
                  <a:solidFill>
                    <a:srgbClr val="000000"/>
                  </a:solidFill>
                  <a:cs typeface="Arial" charset="0"/>
                </a:endParaRPr>
              </a:p>
            </p:txBody>
          </p:sp>
          <p:sp>
            <p:nvSpPr>
              <p:cNvPr id="45" name="Text Box 98"/>
              <p:cNvSpPr txBox="1">
                <a:spLocks noChangeArrowheads="1"/>
              </p:cNvSpPr>
              <p:nvPr/>
            </p:nvSpPr>
            <p:spPr bwMode="auto">
              <a:xfrm flipH="1">
                <a:off x="7264096" y="3640137"/>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1100" b="1">
                  <a:solidFill>
                    <a:srgbClr val="000000"/>
                  </a:solidFill>
                  <a:cs typeface="Arial" charset="0"/>
                </a:endParaRPr>
              </a:p>
            </p:txBody>
          </p:sp>
          <p:sp>
            <p:nvSpPr>
              <p:cNvPr id="46" name="Text Box 99"/>
              <p:cNvSpPr txBox="1">
                <a:spLocks noChangeArrowheads="1"/>
              </p:cNvSpPr>
              <p:nvPr/>
            </p:nvSpPr>
            <p:spPr bwMode="auto">
              <a:xfrm flipH="1">
                <a:off x="7345058" y="3894136"/>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800" b="1">
                  <a:solidFill>
                    <a:srgbClr val="000000"/>
                  </a:solidFill>
                  <a:cs typeface="Arial" charset="0"/>
                </a:endParaRPr>
              </a:p>
            </p:txBody>
          </p:sp>
          <p:sp>
            <p:nvSpPr>
              <p:cNvPr id="47" name="Text Box 100"/>
              <p:cNvSpPr txBox="1">
                <a:spLocks noChangeArrowheads="1"/>
              </p:cNvSpPr>
              <p:nvPr/>
            </p:nvSpPr>
            <p:spPr bwMode="auto">
              <a:xfrm flipH="1">
                <a:off x="7264096" y="3259138"/>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1100" b="1">
                  <a:solidFill>
                    <a:srgbClr val="000000"/>
                  </a:solidFill>
                  <a:cs typeface="Arial" charset="0"/>
                </a:endParaRPr>
              </a:p>
            </p:txBody>
          </p:sp>
          <p:sp>
            <p:nvSpPr>
              <p:cNvPr id="48" name="Text Box 105"/>
              <p:cNvSpPr txBox="1">
                <a:spLocks noChangeArrowheads="1"/>
              </p:cNvSpPr>
              <p:nvPr/>
            </p:nvSpPr>
            <p:spPr bwMode="auto">
              <a:xfrm flipH="1">
                <a:off x="7340296" y="3106737"/>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1100" b="1">
                  <a:solidFill>
                    <a:srgbClr val="000000"/>
                  </a:solidFill>
                  <a:cs typeface="Arial" charset="0"/>
                </a:endParaRPr>
              </a:p>
            </p:txBody>
          </p:sp>
          <p:sp>
            <p:nvSpPr>
              <p:cNvPr id="49" name="Line 106"/>
              <p:cNvSpPr>
                <a:spLocks noChangeShapeType="1"/>
              </p:cNvSpPr>
              <p:nvPr/>
            </p:nvSpPr>
            <p:spPr bwMode="auto">
              <a:xfrm>
                <a:off x="7857647" y="2801936"/>
                <a:ext cx="543422" cy="0"/>
              </a:xfrm>
              <a:prstGeom prst="line">
                <a:avLst/>
              </a:prstGeom>
              <a:noFill/>
              <a:ln w="28575">
                <a:solidFill>
                  <a:schemeClr val="bg1">
                    <a:lumMod val="50000"/>
                  </a:schemeClr>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sz="800"/>
              </a:p>
            </p:txBody>
          </p:sp>
          <p:sp>
            <p:nvSpPr>
              <p:cNvPr id="50" name="Text Box 90"/>
              <p:cNvSpPr txBox="1">
                <a:spLocks noChangeArrowheads="1"/>
              </p:cNvSpPr>
              <p:nvPr/>
            </p:nvSpPr>
            <p:spPr bwMode="auto">
              <a:xfrm flipH="1">
                <a:off x="7275207" y="2649537"/>
                <a:ext cx="754061"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dirty="0">
                    <a:solidFill>
                      <a:srgbClr val="B5F9F9"/>
                    </a:solidFill>
                    <a:cs typeface="Arial" charset="0"/>
                  </a:rPr>
                  <a:t>    F</a:t>
                </a:r>
                <a:endParaRPr lang="nl-NL" sz="1050" b="1" dirty="0">
                  <a:solidFill>
                    <a:srgbClr val="000000"/>
                  </a:solidFill>
                  <a:cs typeface="Arial" charset="0"/>
                </a:endParaRPr>
              </a:p>
            </p:txBody>
          </p:sp>
        </p:grpSp>
        <p:sp>
          <p:nvSpPr>
            <p:cNvPr id="51" name="Text Box 39"/>
            <p:cNvSpPr txBox="1">
              <a:spLocks noChangeArrowheads="1"/>
            </p:cNvSpPr>
            <p:nvPr/>
          </p:nvSpPr>
          <p:spPr bwMode="auto">
            <a:xfrm>
              <a:off x="7646128" y="641101"/>
              <a:ext cx="1177606" cy="954107"/>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r>
                <a:rPr lang="nl-NL" sz="1400" b="1" dirty="0" smtClean="0">
                  <a:solidFill>
                    <a:schemeClr val="bg1">
                      <a:lumMod val="50000"/>
                    </a:schemeClr>
                  </a:solidFill>
                  <a:cs typeface="Arial" charset="0"/>
                </a:rPr>
                <a:t>Minor </a:t>
              </a:r>
              <a:r>
                <a:rPr lang="nl-NL" sz="1400" b="1" dirty="0" err="1" smtClean="0">
                  <a:solidFill>
                    <a:schemeClr val="bg1">
                      <a:lumMod val="50000"/>
                    </a:schemeClr>
                  </a:solidFill>
                  <a:cs typeface="Arial" charset="0"/>
                </a:rPr>
                <a:t>subunit</a:t>
              </a:r>
              <a:r>
                <a:rPr lang="nl-NL" sz="1400" b="1" dirty="0" smtClean="0">
                  <a:solidFill>
                    <a:schemeClr val="bg1">
                      <a:lumMod val="50000"/>
                    </a:schemeClr>
                  </a:solidFill>
                  <a:cs typeface="Arial" charset="0"/>
                </a:rPr>
                <a:t> </a:t>
              </a:r>
              <a:r>
                <a:rPr lang="nl-NL" sz="1400" b="1" dirty="0" err="1" smtClean="0">
                  <a:solidFill>
                    <a:schemeClr val="bg1">
                      <a:lumMod val="50000"/>
                    </a:schemeClr>
                  </a:solidFill>
                  <a:cs typeface="Arial" charset="0"/>
                </a:rPr>
                <a:t>FedF</a:t>
              </a:r>
              <a:r>
                <a:rPr lang="nl-NL" sz="1400" b="1" dirty="0">
                  <a:solidFill>
                    <a:schemeClr val="bg1">
                      <a:lumMod val="50000"/>
                    </a:schemeClr>
                  </a:solidFill>
                  <a:cs typeface="Arial" charset="0"/>
                </a:rPr>
                <a:t> </a:t>
              </a:r>
              <a:r>
                <a:rPr lang="nl-NL" sz="1400" b="1" dirty="0" smtClean="0">
                  <a:solidFill>
                    <a:schemeClr val="bg1">
                      <a:lumMod val="50000"/>
                    </a:schemeClr>
                  </a:solidFill>
                  <a:cs typeface="Arial" charset="0"/>
                </a:rPr>
                <a:t>=</a:t>
              </a:r>
              <a:r>
                <a:rPr lang="nl-NL" sz="1400" b="1" dirty="0">
                  <a:solidFill>
                    <a:schemeClr val="bg1">
                      <a:lumMod val="50000"/>
                    </a:schemeClr>
                  </a:solidFill>
                  <a:cs typeface="Arial" charset="0"/>
                </a:rPr>
                <a:t> </a:t>
              </a:r>
              <a:r>
                <a:rPr lang="nl-NL" sz="1400" b="1" dirty="0" err="1" smtClean="0">
                  <a:solidFill>
                    <a:schemeClr val="bg1">
                      <a:lumMod val="50000"/>
                    </a:schemeClr>
                  </a:solidFill>
                  <a:cs typeface="Arial" charset="0"/>
                </a:rPr>
                <a:t>adhesin</a:t>
              </a:r>
              <a:endParaRPr lang="nl-NL" sz="1400" b="1" dirty="0" smtClean="0">
                <a:solidFill>
                  <a:schemeClr val="bg1">
                    <a:lumMod val="50000"/>
                  </a:schemeClr>
                </a:solidFill>
                <a:cs typeface="Arial" charset="0"/>
              </a:endParaRPr>
            </a:p>
          </p:txBody>
        </p:sp>
      </p:grpSp>
      <p:grpSp>
        <p:nvGrpSpPr>
          <p:cNvPr id="18" name="Group 17"/>
          <p:cNvGrpSpPr/>
          <p:nvPr/>
        </p:nvGrpSpPr>
        <p:grpSpPr>
          <a:xfrm>
            <a:off x="6726571" y="226232"/>
            <a:ext cx="2274887" cy="2377638"/>
            <a:chOff x="6726571" y="226232"/>
            <a:chExt cx="2274887" cy="2377638"/>
          </a:xfrm>
        </p:grpSpPr>
        <p:sp>
          <p:nvSpPr>
            <p:cNvPr id="22" name="Rectangle 5"/>
            <p:cNvSpPr>
              <a:spLocks noChangeArrowheads="1"/>
            </p:cNvSpPr>
            <p:nvPr/>
          </p:nvSpPr>
          <p:spPr bwMode="auto">
            <a:xfrm>
              <a:off x="6726571" y="2233983"/>
              <a:ext cx="2274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l-NL" b="1" dirty="0" err="1">
                  <a:solidFill>
                    <a:srgbClr val="008000"/>
                  </a:solidFill>
                  <a:cs typeface="Arial" charset="0"/>
                </a:rPr>
                <a:t>Shiga-toxin</a:t>
              </a:r>
              <a:r>
                <a:rPr lang="nl-NL" b="1" dirty="0">
                  <a:solidFill>
                    <a:srgbClr val="008000"/>
                  </a:solidFill>
                  <a:cs typeface="Arial" charset="0"/>
                </a:rPr>
                <a:t> (Stx2e)</a:t>
              </a:r>
            </a:p>
          </p:txBody>
        </p:sp>
        <p:sp>
          <p:nvSpPr>
            <p:cNvPr id="52" name="Rectangle 5"/>
            <p:cNvSpPr>
              <a:spLocks noChangeArrowheads="1"/>
            </p:cNvSpPr>
            <p:nvPr/>
          </p:nvSpPr>
          <p:spPr bwMode="auto">
            <a:xfrm>
              <a:off x="6735502" y="226232"/>
              <a:ext cx="1544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l-NL" b="1" dirty="0" smtClean="0">
                  <a:solidFill>
                    <a:srgbClr val="008000"/>
                  </a:solidFill>
                  <a:cs typeface="Arial" charset="0"/>
                </a:rPr>
                <a:t>F18 </a:t>
              </a:r>
              <a:r>
                <a:rPr lang="nl-NL" b="1" dirty="0" err="1" smtClean="0">
                  <a:solidFill>
                    <a:srgbClr val="008000"/>
                  </a:solidFill>
                  <a:cs typeface="Arial" charset="0"/>
                </a:rPr>
                <a:t>fimbriae</a:t>
              </a:r>
              <a:endParaRPr lang="nl-NL" b="1" dirty="0">
                <a:solidFill>
                  <a:srgbClr val="008000"/>
                </a:solidFill>
                <a:cs typeface="Arial" charset="0"/>
              </a:endParaRPr>
            </a:p>
          </p:txBody>
        </p:sp>
      </p:grpSp>
      <p:grpSp>
        <p:nvGrpSpPr>
          <p:cNvPr id="10" name="Group 9"/>
          <p:cNvGrpSpPr/>
          <p:nvPr/>
        </p:nvGrpSpPr>
        <p:grpSpPr>
          <a:xfrm>
            <a:off x="35497" y="253801"/>
            <a:ext cx="7898488" cy="3171825"/>
            <a:chOff x="35497" y="253801"/>
            <a:chExt cx="7898488" cy="3171825"/>
          </a:xfrm>
        </p:grpSpPr>
        <p:sp>
          <p:nvSpPr>
            <p:cNvPr id="21" name="Text Box 53"/>
            <p:cNvSpPr txBox="1">
              <a:spLocks noChangeArrowheads="1"/>
            </p:cNvSpPr>
            <p:nvPr/>
          </p:nvSpPr>
          <p:spPr bwMode="auto">
            <a:xfrm rot="16200000">
              <a:off x="-918801" y="1360498"/>
              <a:ext cx="2308707"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2000" b="1" dirty="0">
                  <a:latin typeface="Times" charset="0"/>
                </a:rPr>
                <a:t>10</a:t>
              </a:r>
              <a:r>
                <a:rPr lang="nl-NL" sz="2000" b="1" baseline="30000" dirty="0">
                  <a:latin typeface="Times" charset="0"/>
                </a:rPr>
                <a:t>6</a:t>
              </a:r>
              <a:r>
                <a:rPr lang="nl-NL" sz="2000" b="1" dirty="0">
                  <a:latin typeface="Times" charset="0"/>
                </a:rPr>
                <a:t> </a:t>
              </a:r>
              <a:r>
                <a:rPr lang="nl-NL" sz="2000" b="1" i="1" dirty="0" smtClean="0">
                  <a:latin typeface="Times" charset="0"/>
                </a:rPr>
                <a:t>E</a:t>
              </a:r>
              <a:r>
                <a:rPr lang="nl-NL" sz="2000" b="1" i="1" dirty="0">
                  <a:latin typeface="Times" charset="0"/>
                </a:rPr>
                <a:t>. </a:t>
              </a:r>
              <a:r>
                <a:rPr lang="nl-NL" sz="2000" b="1" i="1" dirty="0" smtClean="0">
                  <a:latin typeface="Times" charset="0"/>
                </a:rPr>
                <a:t>coli/g </a:t>
              </a:r>
              <a:r>
                <a:rPr lang="nl-NL" sz="2000" b="1" i="1" dirty="0" err="1">
                  <a:latin typeface="Times" charset="0"/>
                </a:rPr>
                <a:t>f</a:t>
              </a:r>
              <a:r>
                <a:rPr lang="nl-NL" sz="2000" b="1" i="1" dirty="0" err="1" smtClean="0">
                  <a:latin typeface="Times" charset="0"/>
                </a:rPr>
                <a:t>aeces</a:t>
              </a:r>
              <a:r>
                <a:rPr lang="nl-NL" sz="2000" b="1" dirty="0" smtClean="0">
                  <a:latin typeface="Times" charset="0"/>
                </a:rPr>
                <a:t> </a:t>
              </a:r>
              <a:endParaRPr lang="nl-NL" sz="2000" b="1" dirty="0">
                <a:latin typeface="Times" charset="0"/>
              </a:endParaRPr>
            </a:p>
          </p:txBody>
        </p:sp>
        <p:grpSp>
          <p:nvGrpSpPr>
            <p:cNvPr id="53" name="Group 52"/>
            <p:cNvGrpSpPr/>
            <p:nvPr/>
          </p:nvGrpSpPr>
          <p:grpSpPr>
            <a:xfrm>
              <a:off x="466385" y="253801"/>
              <a:ext cx="7467600" cy="3171825"/>
              <a:chOff x="867184" y="3425527"/>
              <a:chExt cx="7467600" cy="3171825"/>
            </a:xfrm>
          </p:grpSpPr>
          <p:sp>
            <p:nvSpPr>
              <p:cNvPr id="54" name="Line 55"/>
              <p:cNvSpPr>
                <a:spLocks noChangeShapeType="1"/>
              </p:cNvSpPr>
              <p:nvPr/>
            </p:nvSpPr>
            <p:spPr bwMode="auto">
              <a:xfrm>
                <a:off x="1306922" y="3577927"/>
                <a:ext cx="1587" cy="265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5" name="Line 56"/>
              <p:cNvSpPr>
                <a:spLocks noChangeShapeType="1"/>
              </p:cNvSpPr>
              <p:nvPr/>
            </p:nvSpPr>
            <p:spPr bwMode="auto">
              <a:xfrm>
                <a:off x="1268822" y="58512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 name="Line 57"/>
              <p:cNvSpPr>
                <a:spLocks noChangeShapeType="1"/>
              </p:cNvSpPr>
              <p:nvPr/>
            </p:nvSpPr>
            <p:spPr bwMode="auto">
              <a:xfrm>
                <a:off x="1268822" y="54702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58"/>
              <p:cNvSpPr>
                <a:spLocks noChangeShapeType="1"/>
              </p:cNvSpPr>
              <p:nvPr/>
            </p:nvSpPr>
            <p:spPr bwMode="auto">
              <a:xfrm>
                <a:off x="1268822" y="50892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 name="Line 59"/>
              <p:cNvSpPr>
                <a:spLocks noChangeShapeType="1"/>
              </p:cNvSpPr>
              <p:nvPr/>
            </p:nvSpPr>
            <p:spPr bwMode="auto">
              <a:xfrm>
                <a:off x="1268822" y="4720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 name="Line 60"/>
              <p:cNvSpPr>
                <a:spLocks noChangeShapeType="1"/>
              </p:cNvSpPr>
              <p:nvPr/>
            </p:nvSpPr>
            <p:spPr bwMode="auto">
              <a:xfrm>
                <a:off x="1268822" y="4339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 name="Line 61"/>
              <p:cNvSpPr>
                <a:spLocks noChangeShapeType="1"/>
              </p:cNvSpPr>
              <p:nvPr/>
            </p:nvSpPr>
            <p:spPr bwMode="auto">
              <a:xfrm>
                <a:off x="1268822" y="3958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 name="Line 62"/>
              <p:cNvSpPr>
                <a:spLocks noChangeShapeType="1"/>
              </p:cNvSpPr>
              <p:nvPr/>
            </p:nvSpPr>
            <p:spPr bwMode="auto">
              <a:xfrm>
                <a:off x="1268822" y="3577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 name="Line 63"/>
              <p:cNvSpPr>
                <a:spLocks noChangeShapeType="1"/>
              </p:cNvSpPr>
              <p:nvPr/>
            </p:nvSpPr>
            <p:spPr bwMode="auto">
              <a:xfrm flipV="1">
                <a:off x="1306922" y="6232227"/>
                <a:ext cx="1587" cy="3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 name="Rectangle 64"/>
              <p:cNvSpPr>
                <a:spLocks noChangeArrowheads="1"/>
              </p:cNvSpPr>
              <p:nvPr/>
            </p:nvSpPr>
            <p:spPr bwMode="auto">
              <a:xfrm>
                <a:off x="1400584" y="3425527"/>
                <a:ext cx="4349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2800" b="1" dirty="0">
                    <a:solidFill>
                      <a:srgbClr val="008000"/>
                    </a:solidFill>
                    <a:latin typeface="Times New Roman" charset="0"/>
                  </a:rPr>
                  <a:t>F18+ VTEC </a:t>
                </a:r>
                <a:r>
                  <a:rPr lang="nl-NL" sz="2800" b="1" dirty="0" err="1">
                    <a:solidFill>
                      <a:srgbClr val="008000"/>
                    </a:solidFill>
                    <a:latin typeface="Times New Roman" charset="0"/>
                  </a:rPr>
                  <a:t>faecal</a:t>
                </a:r>
                <a:r>
                  <a:rPr lang="nl-NL" sz="2800" b="1" dirty="0">
                    <a:solidFill>
                      <a:srgbClr val="008000"/>
                    </a:solidFill>
                    <a:latin typeface="Times New Roman" charset="0"/>
                  </a:rPr>
                  <a:t> </a:t>
                </a:r>
                <a:r>
                  <a:rPr lang="nl-NL" sz="2800" b="1" dirty="0" err="1">
                    <a:solidFill>
                      <a:srgbClr val="008000"/>
                    </a:solidFill>
                    <a:latin typeface="Times New Roman" charset="0"/>
                  </a:rPr>
                  <a:t>excretion</a:t>
                </a:r>
                <a:endParaRPr lang="nl-NL" sz="2800" dirty="0">
                  <a:solidFill>
                    <a:srgbClr val="008000"/>
                  </a:solidFill>
                  <a:latin typeface="Times" charset="0"/>
                </a:endParaRPr>
              </a:p>
            </p:txBody>
          </p:sp>
          <p:sp>
            <p:nvSpPr>
              <p:cNvPr id="64" name="Rectangle 65"/>
              <p:cNvSpPr>
                <a:spLocks noChangeArrowheads="1"/>
              </p:cNvSpPr>
              <p:nvPr/>
            </p:nvSpPr>
            <p:spPr bwMode="auto">
              <a:xfrm>
                <a:off x="994184" y="6098877"/>
                <a:ext cx="1127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0</a:t>
                </a:r>
              </a:p>
            </p:txBody>
          </p:sp>
          <p:sp>
            <p:nvSpPr>
              <p:cNvPr id="65" name="Rectangle 66"/>
              <p:cNvSpPr>
                <a:spLocks noChangeArrowheads="1"/>
              </p:cNvSpPr>
              <p:nvPr/>
            </p:nvSpPr>
            <p:spPr bwMode="auto">
              <a:xfrm>
                <a:off x="867184" y="57178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100</a:t>
                </a:r>
              </a:p>
            </p:txBody>
          </p:sp>
          <p:sp>
            <p:nvSpPr>
              <p:cNvPr id="66" name="Rectangle 67"/>
              <p:cNvSpPr>
                <a:spLocks noChangeArrowheads="1"/>
              </p:cNvSpPr>
              <p:nvPr/>
            </p:nvSpPr>
            <p:spPr bwMode="auto">
              <a:xfrm>
                <a:off x="867184" y="53368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200</a:t>
                </a:r>
              </a:p>
            </p:txBody>
          </p:sp>
          <p:sp>
            <p:nvSpPr>
              <p:cNvPr id="67" name="Rectangle 68"/>
              <p:cNvSpPr>
                <a:spLocks noChangeArrowheads="1"/>
              </p:cNvSpPr>
              <p:nvPr/>
            </p:nvSpPr>
            <p:spPr bwMode="auto">
              <a:xfrm>
                <a:off x="867184" y="49558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300</a:t>
                </a:r>
              </a:p>
            </p:txBody>
          </p:sp>
          <p:sp>
            <p:nvSpPr>
              <p:cNvPr id="68" name="Rectangle 69"/>
              <p:cNvSpPr>
                <a:spLocks noChangeArrowheads="1"/>
              </p:cNvSpPr>
              <p:nvPr/>
            </p:nvSpPr>
            <p:spPr bwMode="auto">
              <a:xfrm>
                <a:off x="867184" y="4587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400</a:t>
                </a:r>
              </a:p>
            </p:txBody>
          </p:sp>
          <p:sp>
            <p:nvSpPr>
              <p:cNvPr id="69" name="Rectangle 70"/>
              <p:cNvSpPr>
                <a:spLocks noChangeArrowheads="1"/>
              </p:cNvSpPr>
              <p:nvPr/>
            </p:nvSpPr>
            <p:spPr bwMode="auto">
              <a:xfrm>
                <a:off x="867184" y="4206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500</a:t>
                </a:r>
              </a:p>
            </p:txBody>
          </p:sp>
          <p:sp>
            <p:nvSpPr>
              <p:cNvPr id="70" name="Rectangle 71"/>
              <p:cNvSpPr>
                <a:spLocks noChangeArrowheads="1"/>
              </p:cNvSpPr>
              <p:nvPr/>
            </p:nvSpPr>
            <p:spPr bwMode="auto">
              <a:xfrm>
                <a:off x="867184" y="3825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600</a:t>
                </a:r>
              </a:p>
            </p:txBody>
          </p:sp>
          <p:sp>
            <p:nvSpPr>
              <p:cNvPr id="71" name="Rectangle 72"/>
              <p:cNvSpPr>
                <a:spLocks noChangeArrowheads="1"/>
              </p:cNvSpPr>
              <p:nvPr/>
            </p:nvSpPr>
            <p:spPr bwMode="auto">
              <a:xfrm>
                <a:off x="867184" y="3444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700</a:t>
                </a:r>
              </a:p>
            </p:txBody>
          </p:sp>
          <p:grpSp>
            <p:nvGrpSpPr>
              <p:cNvPr id="72" name="Group 73"/>
              <p:cNvGrpSpPr>
                <a:grpSpLocks/>
              </p:cNvGrpSpPr>
              <p:nvPr/>
            </p:nvGrpSpPr>
            <p:grpSpPr bwMode="auto">
              <a:xfrm>
                <a:off x="1268822" y="5648027"/>
                <a:ext cx="7065962" cy="949325"/>
                <a:chOff x="1309" y="3512"/>
                <a:chExt cx="3681" cy="598"/>
              </a:xfrm>
            </p:grpSpPr>
            <p:sp>
              <p:nvSpPr>
                <p:cNvPr id="75" name="Rectangle 74"/>
                <p:cNvSpPr>
                  <a:spLocks noChangeArrowheads="1"/>
                </p:cNvSpPr>
                <p:nvPr/>
              </p:nvSpPr>
              <p:spPr bwMode="auto">
                <a:xfrm>
                  <a:off x="1461" y="3776"/>
                  <a:ext cx="144" cy="112"/>
                </a:xfrm>
                <a:prstGeom prst="rect">
                  <a:avLst/>
                </a:prstGeom>
                <a:solidFill>
                  <a:srgbClr val="808080"/>
                </a:solidFill>
                <a:ln w="12700">
                  <a:solidFill>
                    <a:srgbClr val="000000"/>
                  </a:solidFill>
                  <a:miter lim="800000"/>
                  <a:headEnd/>
                  <a:tailEnd/>
                </a:ln>
              </p:spPr>
              <p:txBody>
                <a:bodyPr/>
                <a:lstStyle/>
                <a:p>
                  <a:endParaRPr lang="en-US"/>
                </a:p>
              </p:txBody>
            </p:sp>
            <p:sp>
              <p:nvSpPr>
                <p:cNvPr id="76" name="Rectangle 75"/>
                <p:cNvSpPr>
                  <a:spLocks noChangeArrowheads="1"/>
                </p:cNvSpPr>
                <p:nvPr/>
              </p:nvSpPr>
              <p:spPr bwMode="auto">
                <a:xfrm>
                  <a:off x="1821" y="3648"/>
                  <a:ext cx="144" cy="240"/>
                </a:xfrm>
                <a:prstGeom prst="rect">
                  <a:avLst/>
                </a:prstGeom>
                <a:solidFill>
                  <a:srgbClr val="808080"/>
                </a:solidFill>
                <a:ln w="12700">
                  <a:solidFill>
                    <a:srgbClr val="000000"/>
                  </a:solidFill>
                  <a:miter lim="800000"/>
                  <a:headEnd/>
                  <a:tailEnd/>
                </a:ln>
              </p:spPr>
              <p:txBody>
                <a:bodyPr/>
                <a:lstStyle/>
                <a:p>
                  <a:endParaRPr lang="en-US"/>
                </a:p>
              </p:txBody>
            </p:sp>
            <p:sp>
              <p:nvSpPr>
                <p:cNvPr id="77" name="Rectangle 76"/>
                <p:cNvSpPr>
                  <a:spLocks noChangeArrowheads="1"/>
                </p:cNvSpPr>
                <p:nvPr/>
              </p:nvSpPr>
              <p:spPr bwMode="auto">
                <a:xfrm>
                  <a:off x="2181" y="3712"/>
                  <a:ext cx="144" cy="176"/>
                </a:xfrm>
                <a:prstGeom prst="rect">
                  <a:avLst/>
                </a:prstGeom>
                <a:solidFill>
                  <a:srgbClr val="808080"/>
                </a:solidFill>
                <a:ln w="12700">
                  <a:solidFill>
                    <a:srgbClr val="000000"/>
                  </a:solidFill>
                  <a:miter lim="800000"/>
                  <a:headEnd/>
                  <a:tailEnd/>
                </a:ln>
              </p:spPr>
              <p:txBody>
                <a:bodyPr/>
                <a:lstStyle/>
                <a:p>
                  <a:endParaRPr lang="en-US"/>
                </a:p>
              </p:txBody>
            </p:sp>
            <p:sp>
              <p:nvSpPr>
                <p:cNvPr id="78" name="Rectangle 77"/>
                <p:cNvSpPr>
                  <a:spLocks noChangeArrowheads="1"/>
                </p:cNvSpPr>
                <p:nvPr/>
              </p:nvSpPr>
              <p:spPr bwMode="auto">
                <a:xfrm>
                  <a:off x="2541" y="3728"/>
                  <a:ext cx="144" cy="160"/>
                </a:xfrm>
                <a:prstGeom prst="rect">
                  <a:avLst/>
                </a:prstGeom>
                <a:solidFill>
                  <a:srgbClr val="808080"/>
                </a:solidFill>
                <a:ln w="12700">
                  <a:solidFill>
                    <a:srgbClr val="000000"/>
                  </a:solidFill>
                  <a:miter lim="800000"/>
                  <a:headEnd/>
                  <a:tailEnd/>
                </a:ln>
              </p:spPr>
              <p:txBody>
                <a:bodyPr/>
                <a:lstStyle/>
                <a:p>
                  <a:endParaRPr lang="en-US"/>
                </a:p>
              </p:txBody>
            </p:sp>
            <p:sp>
              <p:nvSpPr>
                <p:cNvPr id="79" name="Rectangle 78"/>
                <p:cNvSpPr>
                  <a:spLocks noChangeArrowheads="1"/>
                </p:cNvSpPr>
                <p:nvPr/>
              </p:nvSpPr>
              <p:spPr bwMode="auto">
                <a:xfrm>
                  <a:off x="2902" y="3840"/>
                  <a:ext cx="152" cy="48"/>
                </a:xfrm>
                <a:prstGeom prst="rect">
                  <a:avLst/>
                </a:prstGeom>
                <a:solidFill>
                  <a:srgbClr val="808080"/>
                </a:solidFill>
                <a:ln w="12700">
                  <a:solidFill>
                    <a:srgbClr val="000000"/>
                  </a:solidFill>
                  <a:miter lim="800000"/>
                  <a:headEnd/>
                  <a:tailEnd/>
                </a:ln>
              </p:spPr>
              <p:txBody>
                <a:bodyPr/>
                <a:lstStyle/>
                <a:p>
                  <a:endParaRPr lang="en-US"/>
                </a:p>
              </p:txBody>
            </p:sp>
            <p:sp>
              <p:nvSpPr>
                <p:cNvPr id="80" name="Rectangle 79"/>
                <p:cNvSpPr>
                  <a:spLocks noChangeArrowheads="1"/>
                </p:cNvSpPr>
                <p:nvPr/>
              </p:nvSpPr>
              <p:spPr bwMode="auto">
                <a:xfrm>
                  <a:off x="3246" y="3880"/>
                  <a:ext cx="144" cy="8"/>
                </a:xfrm>
                <a:prstGeom prst="rect">
                  <a:avLst/>
                </a:prstGeom>
                <a:solidFill>
                  <a:srgbClr val="808080"/>
                </a:solidFill>
                <a:ln w="28575">
                  <a:solidFill>
                    <a:schemeClr val="tx1"/>
                  </a:solidFill>
                  <a:miter lim="800000"/>
                  <a:headEnd/>
                  <a:tailEnd/>
                </a:ln>
              </p:spPr>
              <p:txBody>
                <a:bodyPr/>
                <a:lstStyle/>
                <a:p>
                  <a:endParaRPr lang="en-US"/>
                </a:p>
              </p:txBody>
            </p:sp>
            <p:sp>
              <p:nvSpPr>
                <p:cNvPr id="81" name="Rectangle 80"/>
                <p:cNvSpPr>
                  <a:spLocks noChangeArrowheads="1"/>
                </p:cNvSpPr>
                <p:nvPr/>
              </p:nvSpPr>
              <p:spPr bwMode="auto">
                <a:xfrm>
                  <a:off x="3606" y="3880"/>
                  <a:ext cx="144" cy="8"/>
                </a:xfrm>
                <a:prstGeom prst="rect">
                  <a:avLst/>
                </a:prstGeom>
                <a:solidFill>
                  <a:srgbClr val="808080"/>
                </a:solidFill>
                <a:ln w="28575">
                  <a:solidFill>
                    <a:schemeClr val="tx1"/>
                  </a:solidFill>
                  <a:miter lim="800000"/>
                  <a:headEnd/>
                  <a:tailEnd/>
                </a:ln>
              </p:spPr>
              <p:txBody>
                <a:bodyPr/>
                <a:lstStyle/>
                <a:p>
                  <a:endParaRPr lang="en-US"/>
                </a:p>
              </p:txBody>
            </p:sp>
            <p:sp>
              <p:nvSpPr>
                <p:cNvPr id="82" name="Line 81"/>
                <p:cNvSpPr>
                  <a:spLocks noChangeShapeType="1"/>
                </p:cNvSpPr>
                <p:nvPr/>
              </p:nvSpPr>
              <p:spPr bwMode="auto">
                <a:xfrm flipV="1">
                  <a:off x="1525" y="3744"/>
                  <a:ext cx="1" cy="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82"/>
                <p:cNvSpPr>
                  <a:spLocks noChangeShapeType="1"/>
                </p:cNvSpPr>
                <p:nvPr/>
              </p:nvSpPr>
              <p:spPr bwMode="auto">
                <a:xfrm>
                  <a:off x="1501" y="3744"/>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83"/>
                <p:cNvSpPr>
                  <a:spLocks noChangeShapeType="1"/>
                </p:cNvSpPr>
                <p:nvPr/>
              </p:nvSpPr>
              <p:spPr bwMode="auto">
                <a:xfrm flipV="1">
                  <a:off x="1893" y="3512"/>
                  <a:ext cx="1" cy="13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Line 84"/>
                <p:cNvSpPr>
                  <a:spLocks noChangeShapeType="1"/>
                </p:cNvSpPr>
                <p:nvPr/>
              </p:nvSpPr>
              <p:spPr bwMode="auto">
                <a:xfrm>
                  <a:off x="1869" y="3512"/>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 name="Line 85"/>
                <p:cNvSpPr>
                  <a:spLocks noChangeShapeType="1"/>
                </p:cNvSpPr>
                <p:nvPr/>
              </p:nvSpPr>
              <p:spPr bwMode="auto">
                <a:xfrm flipV="1">
                  <a:off x="2245" y="3616"/>
                  <a:ext cx="1"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 name="Line 86"/>
                <p:cNvSpPr>
                  <a:spLocks noChangeShapeType="1"/>
                </p:cNvSpPr>
                <p:nvPr/>
              </p:nvSpPr>
              <p:spPr bwMode="auto">
                <a:xfrm>
                  <a:off x="2221" y="3616"/>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 name="Line 87"/>
                <p:cNvSpPr>
                  <a:spLocks noChangeShapeType="1"/>
                </p:cNvSpPr>
                <p:nvPr/>
              </p:nvSpPr>
              <p:spPr bwMode="auto">
                <a:xfrm flipV="1">
                  <a:off x="2613" y="3600"/>
                  <a:ext cx="1" cy="12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 name="Line 88"/>
                <p:cNvSpPr>
                  <a:spLocks noChangeShapeType="1"/>
                </p:cNvSpPr>
                <p:nvPr/>
              </p:nvSpPr>
              <p:spPr bwMode="auto">
                <a:xfrm>
                  <a:off x="2589" y="3600"/>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 name="Line 89"/>
                <p:cNvSpPr>
                  <a:spLocks noChangeShapeType="1"/>
                </p:cNvSpPr>
                <p:nvPr/>
              </p:nvSpPr>
              <p:spPr bwMode="auto">
                <a:xfrm flipV="1">
                  <a:off x="2974" y="3808"/>
                  <a:ext cx="1" cy="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 name="Line 90"/>
                <p:cNvSpPr>
                  <a:spLocks noChangeShapeType="1"/>
                </p:cNvSpPr>
                <p:nvPr/>
              </p:nvSpPr>
              <p:spPr bwMode="auto">
                <a:xfrm>
                  <a:off x="2950" y="3808"/>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 name="Line 91"/>
                <p:cNvSpPr>
                  <a:spLocks noChangeShapeType="1"/>
                </p:cNvSpPr>
                <p:nvPr/>
              </p:nvSpPr>
              <p:spPr bwMode="auto">
                <a:xfrm flipV="1">
                  <a:off x="3334" y="3808"/>
                  <a:ext cx="1" cy="7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 name="Line 92"/>
                <p:cNvSpPr>
                  <a:spLocks noChangeShapeType="1"/>
                </p:cNvSpPr>
                <p:nvPr/>
              </p:nvSpPr>
              <p:spPr bwMode="auto">
                <a:xfrm>
                  <a:off x="3310" y="3808"/>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 name="Line 93"/>
                <p:cNvSpPr>
                  <a:spLocks noChangeShapeType="1"/>
                </p:cNvSpPr>
                <p:nvPr/>
              </p:nvSpPr>
              <p:spPr bwMode="auto">
                <a:xfrm flipV="1">
                  <a:off x="3678" y="3872"/>
                  <a:ext cx="1" cy="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Line 94"/>
                <p:cNvSpPr>
                  <a:spLocks noChangeShapeType="1"/>
                </p:cNvSpPr>
                <p:nvPr/>
              </p:nvSpPr>
              <p:spPr bwMode="auto">
                <a:xfrm>
                  <a:off x="3654" y="3872"/>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 name="Line 95"/>
                <p:cNvSpPr>
                  <a:spLocks noChangeShapeType="1"/>
                </p:cNvSpPr>
                <p:nvPr/>
              </p:nvSpPr>
              <p:spPr bwMode="auto">
                <a:xfrm>
                  <a:off x="4030" y="3888"/>
                  <a:ext cx="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 name="Line 96"/>
                <p:cNvSpPr>
                  <a:spLocks noChangeShapeType="1"/>
                </p:cNvSpPr>
                <p:nvPr/>
              </p:nvSpPr>
              <p:spPr bwMode="auto">
                <a:xfrm>
                  <a:off x="4006" y="3888"/>
                  <a:ext cx="56"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97"/>
                <p:cNvSpPr>
                  <a:spLocks noChangeShapeType="1"/>
                </p:cNvSpPr>
                <p:nvPr/>
              </p:nvSpPr>
              <p:spPr bwMode="auto">
                <a:xfrm>
                  <a:off x="4398" y="3888"/>
                  <a:ext cx="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 name="Line 98"/>
                <p:cNvSpPr>
                  <a:spLocks noChangeShapeType="1"/>
                </p:cNvSpPr>
                <p:nvPr/>
              </p:nvSpPr>
              <p:spPr bwMode="auto">
                <a:xfrm>
                  <a:off x="4374" y="3888"/>
                  <a:ext cx="56"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 name="Line 99"/>
                <p:cNvSpPr>
                  <a:spLocks noChangeShapeType="1"/>
                </p:cNvSpPr>
                <p:nvPr/>
              </p:nvSpPr>
              <p:spPr bwMode="auto">
                <a:xfrm>
                  <a:off x="4750" y="3888"/>
                  <a:ext cx="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 name="Line 100"/>
                <p:cNvSpPr>
                  <a:spLocks noChangeShapeType="1"/>
                </p:cNvSpPr>
                <p:nvPr/>
              </p:nvSpPr>
              <p:spPr bwMode="auto">
                <a:xfrm>
                  <a:off x="4726" y="3888"/>
                  <a:ext cx="56"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 name="Line 101"/>
                <p:cNvSpPr>
                  <a:spLocks noChangeShapeType="1"/>
                </p:cNvSpPr>
                <p:nvPr/>
              </p:nvSpPr>
              <p:spPr bwMode="auto">
                <a:xfrm>
                  <a:off x="1309" y="3888"/>
                  <a:ext cx="368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 name="Line 102"/>
                <p:cNvSpPr>
                  <a:spLocks noChangeShapeType="1"/>
                </p:cNvSpPr>
                <p:nvPr/>
              </p:nvSpPr>
              <p:spPr bwMode="auto">
                <a:xfrm flipV="1">
                  <a:off x="1693"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 name="Line 103"/>
                <p:cNvSpPr>
                  <a:spLocks noChangeShapeType="1"/>
                </p:cNvSpPr>
                <p:nvPr/>
              </p:nvSpPr>
              <p:spPr bwMode="auto">
                <a:xfrm flipV="1">
                  <a:off x="2053"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 name="Line 104"/>
                <p:cNvSpPr>
                  <a:spLocks noChangeShapeType="1"/>
                </p:cNvSpPr>
                <p:nvPr/>
              </p:nvSpPr>
              <p:spPr bwMode="auto">
                <a:xfrm flipV="1">
                  <a:off x="2413"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 name="Line 105"/>
                <p:cNvSpPr>
                  <a:spLocks noChangeShapeType="1"/>
                </p:cNvSpPr>
                <p:nvPr/>
              </p:nvSpPr>
              <p:spPr bwMode="auto">
                <a:xfrm flipV="1">
                  <a:off x="2774"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 name="Line 106"/>
                <p:cNvSpPr>
                  <a:spLocks noChangeShapeType="1"/>
                </p:cNvSpPr>
                <p:nvPr/>
              </p:nvSpPr>
              <p:spPr bwMode="auto">
                <a:xfrm flipV="1">
                  <a:off x="314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Line 107"/>
                <p:cNvSpPr>
                  <a:spLocks noChangeShapeType="1"/>
                </p:cNvSpPr>
                <p:nvPr/>
              </p:nvSpPr>
              <p:spPr bwMode="auto">
                <a:xfrm flipV="1">
                  <a:off x="3502" y="3888"/>
                  <a:ext cx="1" cy="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 name="Line 108"/>
                <p:cNvSpPr>
                  <a:spLocks noChangeShapeType="1"/>
                </p:cNvSpPr>
                <p:nvPr/>
              </p:nvSpPr>
              <p:spPr bwMode="auto">
                <a:xfrm flipV="1">
                  <a:off x="386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 name="Line 109"/>
                <p:cNvSpPr>
                  <a:spLocks noChangeShapeType="1"/>
                </p:cNvSpPr>
                <p:nvPr/>
              </p:nvSpPr>
              <p:spPr bwMode="auto">
                <a:xfrm flipV="1">
                  <a:off x="422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110"/>
                <p:cNvSpPr>
                  <a:spLocks noChangeShapeType="1"/>
                </p:cNvSpPr>
                <p:nvPr/>
              </p:nvSpPr>
              <p:spPr bwMode="auto">
                <a:xfrm flipV="1">
                  <a:off x="458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 name="Line 111"/>
                <p:cNvSpPr>
                  <a:spLocks noChangeShapeType="1"/>
                </p:cNvSpPr>
                <p:nvPr/>
              </p:nvSpPr>
              <p:spPr bwMode="auto">
                <a:xfrm flipV="1">
                  <a:off x="4966"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 name="Rectangle 112"/>
                <p:cNvSpPr>
                  <a:spLocks noChangeArrowheads="1"/>
                </p:cNvSpPr>
                <p:nvPr/>
              </p:nvSpPr>
              <p:spPr bwMode="auto">
                <a:xfrm>
                  <a:off x="150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2</a:t>
                  </a:r>
                  <a:endParaRPr lang="nl-NL" sz="1600" b="1">
                    <a:solidFill>
                      <a:schemeClr val="tx2"/>
                    </a:solidFill>
                    <a:latin typeface="Times" charset="0"/>
                  </a:endParaRPr>
                </a:p>
              </p:txBody>
            </p:sp>
            <p:sp>
              <p:nvSpPr>
                <p:cNvPr id="114" name="Rectangle 113"/>
                <p:cNvSpPr>
                  <a:spLocks noChangeArrowheads="1"/>
                </p:cNvSpPr>
                <p:nvPr/>
              </p:nvSpPr>
              <p:spPr bwMode="auto">
                <a:xfrm>
                  <a:off x="186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3</a:t>
                  </a:r>
                  <a:endParaRPr lang="nl-NL" sz="1600" b="1">
                    <a:solidFill>
                      <a:schemeClr val="tx2"/>
                    </a:solidFill>
                    <a:latin typeface="Times" charset="0"/>
                  </a:endParaRPr>
                </a:p>
              </p:txBody>
            </p:sp>
            <p:sp>
              <p:nvSpPr>
                <p:cNvPr id="115" name="Rectangle 114"/>
                <p:cNvSpPr>
                  <a:spLocks noChangeArrowheads="1"/>
                </p:cNvSpPr>
                <p:nvPr/>
              </p:nvSpPr>
              <p:spPr bwMode="auto">
                <a:xfrm>
                  <a:off x="222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4</a:t>
                  </a:r>
                  <a:endParaRPr lang="nl-NL" sz="1600" b="1">
                    <a:solidFill>
                      <a:schemeClr val="tx2"/>
                    </a:solidFill>
                    <a:latin typeface="Times" charset="0"/>
                  </a:endParaRPr>
                </a:p>
              </p:txBody>
            </p:sp>
            <p:sp>
              <p:nvSpPr>
                <p:cNvPr id="116" name="Rectangle 115"/>
                <p:cNvSpPr>
                  <a:spLocks noChangeArrowheads="1"/>
                </p:cNvSpPr>
                <p:nvPr/>
              </p:nvSpPr>
              <p:spPr bwMode="auto">
                <a:xfrm>
                  <a:off x="258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5</a:t>
                  </a:r>
                  <a:endParaRPr lang="nl-NL" sz="1600" b="1">
                    <a:solidFill>
                      <a:schemeClr val="tx2"/>
                    </a:solidFill>
                    <a:latin typeface="Times" charset="0"/>
                  </a:endParaRPr>
                </a:p>
              </p:txBody>
            </p:sp>
            <p:sp>
              <p:nvSpPr>
                <p:cNvPr id="117" name="Rectangle 116"/>
                <p:cNvSpPr>
                  <a:spLocks noChangeArrowheads="1"/>
                </p:cNvSpPr>
                <p:nvPr/>
              </p:nvSpPr>
              <p:spPr bwMode="auto">
                <a:xfrm>
                  <a:off x="294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6</a:t>
                  </a:r>
                  <a:endParaRPr lang="nl-NL" sz="1600" b="1">
                    <a:solidFill>
                      <a:schemeClr val="tx2"/>
                    </a:solidFill>
                    <a:latin typeface="Times" charset="0"/>
                  </a:endParaRPr>
                </a:p>
              </p:txBody>
            </p:sp>
            <p:sp>
              <p:nvSpPr>
                <p:cNvPr id="118" name="Rectangle 117"/>
                <p:cNvSpPr>
                  <a:spLocks noChangeArrowheads="1"/>
                </p:cNvSpPr>
                <p:nvPr/>
              </p:nvSpPr>
              <p:spPr bwMode="auto">
                <a:xfrm>
                  <a:off x="330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7</a:t>
                  </a:r>
                  <a:endParaRPr lang="nl-NL" sz="1600" b="1">
                    <a:solidFill>
                      <a:schemeClr val="tx2"/>
                    </a:solidFill>
                    <a:latin typeface="Times" charset="0"/>
                  </a:endParaRPr>
                </a:p>
              </p:txBody>
            </p:sp>
            <p:sp>
              <p:nvSpPr>
                <p:cNvPr id="119" name="Rectangle 118"/>
                <p:cNvSpPr>
                  <a:spLocks noChangeArrowheads="1"/>
                </p:cNvSpPr>
                <p:nvPr/>
              </p:nvSpPr>
              <p:spPr bwMode="auto">
                <a:xfrm>
                  <a:off x="366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8</a:t>
                  </a:r>
                  <a:endParaRPr lang="nl-NL" sz="1600" b="1">
                    <a:solidFill>
                      <a:schemeClr val="tx2"/>
                    </a:solidFill>
                    <a:latin typeface="Times" charset="0"/>
                  </a:endParaRPr>
                </a:p>
              </p:txBody>
            </p:sp>
            <p:sp>
              <p:nvSpPr>
                <p:cNvPr id="120" name="Rectangle 119"/>
                <p:cNvSpPr>
                  <a:spLocks noChangeArrowheads="1"/>
                </p:cNvSpPr>
                <p:nvPr/>
              </p:nvSpPr>
              <p:spPr bwMode="auto">
                <a:xfrm>
                  <a:off x="402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9</a:t>
                  </a:r>
                  <a:endParaRPr lang="nl-NL" sz="1600" b="1">
                    <a:solidFill>
                      <a:schemeClr val="tx2"/>
                    </a:solidFill>
                    <a:latin typeface="Times" charset="0"/>
                  </a:endParaRPr>
                </a:p>
              </p:txBody>
            </p:sp>
            <p:sp>
              <p:nvSpPr>
                <p:cNvPr id="121" name="Rectangle 120"/>
                <p:cNvSpPr>
                  <a:spLocks noChangeArrowheads="1"/>
                </p:cNvSpPr>
                <p:nvPr/>
              </p:nvSpPr>
              <p:spPr bwMode="auto">
                <a:xfrm>
                  <a:off x="4361" y="3956"/>
                  <a:ext cx="10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10</a:t>
                  </a:r>
                  <a:endParaRPr lang="nl-NL" sz="1600" b="1">
                    <a:solidFill>
                      <a:schemeClr val="tx2"/>
                    </a:solidFill>
                    <a:latin typeface="Times" charset="0"/>
                  </a:endParaRPr>
                </a:p>
              </p:txBody>
            </p:sp>
            <p:sp>
              <p:nvSpPr>
                <p:cNvPr id="122" name="Rectangle 121"/>
                <p:cNvSpPr>
                  <a:spLocks noChangeArrowheads="1"/>
                </p:cNvSpPr>
                <p:nvPr/>
              </p:nvSpPr>
              <p:spPr bwMode="auto">
                <a:xfrm>
                  <a:off x="4721" y="3956"/>
                  <a:ext cx="10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11</a:t>
                  </a:r>
                  <a:endParaRPr lang="nl-NL" sz="1600" b="1">
                    <a:solidFill>
                      <a:schemeClr val="tx2"/>
                    </a:solidFill>
                    <a:latin typeface="Times" charset="0"/>
                  </a:endParaRPr>
                </a:p>
              </p:txBody>
            </p:sp>
          </p:grpSp>
          <p:sp>
            <p:nvSpPr>
              <p:cNvPr id="73" name="Line 122"/>
              <p:cNvSpPr>
                <a:spLocks noChangeShapeType="1"/>
              </p:cNvSpPr>
              <p:nvPr/>
            </p:nvSpPr>
            <p:spPr bwMode="auto">
              <a:xfrm>
                <a:off x="7139336" y="6232227"/>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122"/>
              <p:cNvSpPr>
                <a:spLocks noChangeShapeType="1"/>
              </p:cNvSpPr>
              <p:nvPr/>
            </p:nvSpPr>
            <p:spPr bwMode="auto">
              <a:xfrm>
                <a:off x="6439116" y="6232227"/>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28" name="Rectangle 6"/>
            <p:cNvSpPr>
              <a:spLocks noChangeArrowheads="1"/>
            </p:cNvSpPr>
            <p:nvPr/>
          </p:nvSpPr>
          <p:spPr bwMode="auto">
            <a:xfrm>
              <a:off x="3799455" y="1353542"/>
              <a:ext cx="2284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nl-NL" b="1" dirty="0" err="1" smtClean="0">
                  <a:solidFill>
                    <a:srgbClr val="606060"/>
                  </a:solidFill>
                  <a:cs typeface="Arial" charset="0"/>
                </a:rPr>
                <a:t>Oedema</a:t>
              </a:r>
              <a:r>
                <a:rPr lang="nl-NL" b="1" dirty="0" smtClean="0">
                  <a:solidFill>
                    <a:srgbClr val="606060"/>
                  </a:solidFill>
                  <a:cs typeface="Arial" charset="0"/>
                </a:rPr>
                <a:t> </a:t>
              </a:r>
              <a:r>
                <a:rPr lang="nl-NL" b="1" dirty="0" err="1" smtClean="0">
                  <a:solidFill>
                    <a:srgbClr val="606060"/>
                  </a:solidFill>
                  <a:cs typeface="Arial" charset="0"/>
                </a:rPr>
                <a:t>disease</a:t>
              </a:r>
              <a:r>
                <a:rPr lang="nl-NL" b="1" dirty="0" smtClean="0">
                  <a:solidFill>
                    <a:srgbClr val="606060"/>
                  </a:solidFill>
                  <a:cs typeface="Arial" charset="0"/>
                </a:rPr>
                <a:t> second week</a:t>
              </a:r>
            </a:p>
            <a:p>
              <a:r>
                <a:rPr lang="nl-NL" b="1" dirty="0" smtClean="0">
                  <a:solidFill>
                    <a:srgbClr val="606060"/>
                  </a:solidFill>
                  <a:cs typeface="Arial" charset="0"/>
                </a:rPr>
                <a:t>Post-</a:t>
              </a:r>
              <a:r>
                <a:rPr lang="nl-NL" b="1" dirty="0" err="1" smtClean="0">
                  <a:solidFill>
                    <a:srgbClr val="606060"/>
                  </a:solidFill>
                  <a:cs typeface="Arial" charset="0"/>
                </a:rPr>
                <a:t>weaning</a:t>
              </a:r>
              <a:endParaRPr lang="nl-NL" b="1" dirty="0">
                <a:solidFill>
                  <a:srgbClr val="606060"/>
                </a:solidFill>
                <a:cs typeface="Arial" charset="0"/>
              </a:endParaRPr>
            </a:p>
          </p:txBody>
        </p:sp>
      </p:grpSp>
      <p:grpSp>
        <p:nvGrpSpPr>
          <p:cNvPr id="126" name="Group 125"/>
          <p:cNvGrpSpPr/>
          <p:nvPr/>
        </p:nvGrpSpPr>
        <p:grpSpPr>
          <a:xfrm>
            <a:off x="150743" y="3381449"/>
            <a:ext cx="8628477" cy="3189310"/>
            <a:chOff x="150743" y="3381449"/>
            <a:chExt cx="8628477" cy="3189310"/>
          </a:xfrm>
        </p:grpSpPr>
        <p:grpSp>
          <p:nvGrpSpPr>
            <p:cNvPr id="13" name="Group 12"/>
            <p:cNvGrpSpPr>
              <a:grpSpLocks noChangeAspect="1"/>
            </p:cNvGrpSpPr>
            <p:nvPr/>
          </p:nvGrpSpPr>
          <p:grpSpPr>
            <a:xfrm>
              <a:off x="150743" y="3381449"/>
              <a:ext cx="4848650" cy="2989937"/>
              <a:chOff x="641442" y="1916832"/>
              <a:chExt cx="7249450" cy="4470400"/>
            </a:xfrm>
          </p:grpSpPr>
          <p:pic>
            <p:nvPicPr>
              <p:cNvPr id="9" name="Picture 8"/>
              <p:cNvPicPr>
                <a:picLocks noChangeAspect="1"/>
              </p:cNvPicPr>
              <p:nvPr/>
            </p:nvPicPr>
            <p:blipFill>
              <a:blip r:embed="rId3"/>
              <a:stretch>
                <a:fillRect/>
              </a:stretch>
            </p:blipFill>
            <p:spPr>
              <a:xfrm>
                <a:off x="3955843" y="2824258"/>
                <a:ext cx="457200" cy="406400"/>
              </a:xfrm>
              <a:prstGeom prst="rect">
                <a:avLst/>
              </a:prstGeom>
            </p:spPr>
          </p:pic>
          <p:grpSp>
            <p:nvGrpSpPr>
              <p:cNvPr id="12" name="Group 11"/>
              <p:cNvGrpSpPr/>
              <p:nvPr/>
            </p:nvGrpSpPr>
            <p:grpSpPr>
              <a:xfrm>
                <a:off x="641442" y="1916832"/>
                <a:ext cx="7249450" cy="4470400"/>
                <a:chOff x="641442" y="1916832"/>
                <a:chExt cx="7249450" cy="4470400"/>
              </a:xfrm>
            </p:grpSpPr>
            <p:pic>
              <p:nvPicPr>
                <p:cNvPr id="2" name="Picture 1"/>
                <p:cNvPicPr>
                  <a:picLocks noChangeAspect="1"/>
                </p:cNvPicPr>
                <p:nvPr/>
              </p:nvPicPr>
              <p:blipFill>
                <a:blip r:embed="rId4"/>
                <a:stretch>
                  <a:fillRect/>
                </a:stretch>
              </p:blipFill>
              <p:spPr>
                <a:xfrm>
                  <a:off x="641442" y="2780928"/>
                  <a:ext cx="1333500" cy="2844800"/>
                </a:xfrm>
                <a:prstGeom prst="rect">
                  <a:avLst/>
                </a:prstGeom>
              </p:spPr>
            </p:pic>
            <p:pic>
              <p:nvPicPr>
                <p:cNvPr id="3" name="Picture 2"/>
                <p:cNvPicPr>
                  <a:picLocks noChangeAspect="1"/>
                </p:cNvPicPr>
                <p:nvPr/>
              </p:nvPicPr>
              <p:blipFill>
                <a:blip r:embed="rId5"/>
                <a:stretch>
                  <a:fillRect/>
                </a:stretch>
              </p:blipFill>
              <p:spPr>
                <a:xfrm>
                  <a:off x="2124844" y="1916832"/>
                  <a:ext cx="1943100" cy="4470400"/>
                </a:xfrm>
                <a:prstGeom prst="rect">
                  <a:avLst/>
                </a:prstGeom>
              </p:spPr>
            </p:pic>
            <p:pic>
              <p:nvPicPr>
                <p:cNvPr id="6" name="Picture 5"/>
                <p:cNvPicPr>
                  <a:picLocks noChangeAspect="1"/>
                </p:cNvPicPr>
                <p:nvPr/>
              </p:nvPicPr>
              <p:blipFill>
                <a:blip r:embed="rId6"/>
                <a:stretch>
                  <a:fillRect/>
                </a:stretch>
              </p:blipFill>
              <p:spPr>
                <a:xfrm>
                  <a:off x="4499992" y="2422748"/>
                  <a:ext cx="3390900" cy="3238500"/>
                </a:xfrm>
                <a:prstGeom prst="rect">
                  <a:avLst/>
                </a:prstGeom>
              </p:spPr>
            </p:pic>
            <p:pic>
              <p:nvPicPr>
                <p:cNvPr id="7" name="Picture 6"/>
                <p:cNvPicPr>
                  <a:picLocks noChangeAspect="1"/>
                </p:cNvPicPr>
                <p:nvPr/>
              </p:nvPicPr>
              <p:blipFill>
                <a:blip r:embed="rId7"/>
                <a:stretch>
                  <a:fillRect/>
                </a:stretch>
              </p:blipFill>
              <p:spPr>
                <a:xfrm>
                  <a:off x="3203848" y="3970869"/>
                  <a:ext cx="1600200" cy="1625600"/>
                </a:xfrm>
                <a:prstGeom prst="rect">
                  <a:avLst/>
                </a:prstGeom>
              </p:spPr>
            </p:pic>
            <p:pic>
              <p:nvPicPr>
                <p:cNvPr id="8" name="Picture 7"/>
                <p:cNvPicPr>
                  <a:picLocks noChangeAspect="1"/>
                </p:cNvPicPr>
                <p:nvPr/>
              </p:nvPicPr>
              <p:blipFill>
                <a:blip r:embed="rId3"/>
                <a:stretch>
                  <a:fillRect/>
                </a:stretch>
              </p:blipFill>
              <p:spPr>
                <a:xfrm>
                  <a:off x="1746342" y="2819400"/>
                  <a:ext cx="457200" cy="406400"/>
                </a:xfrm>
                <a:prstGeom prst="rect">
                  <a:avLst/>
                </a:prstGeom>
              </p:spPr>
            </p:pic>
            <p:pic>
              <p:nvPicPr>
                <p:cNvPr id="11" name="Picture 10"/>
                <p:cNvPicPr>
                  <a:picLocks noChangeAspect="1"/>
                </p:cNvPicPr>
                <p:nvPr/>
              </p:nvPicPr>
              <p:blipFill>
                <a:blip r:embed="rId3"/>
                <a:stretch>
                  <a:fillRect/>
                </a:stretch>
              </p:blipFill>
              <p:spPr>
                <a:xfrm>
                  <a:off x="4114800" y="2824258"/>
                  <a:ext cx="457200" cy="406400"/>
                </a:xfrm>
                <a:prstGeom prst="rect">
                  <a:avLst/>
                </a:prstGeom>
              </p:spPr>
            </p:pic>
          </p:grpSp>
        </p:grpSp>
        <p:sp>
          <p:nvSpPr>
            <p:cNvPr id="14" name="TextBox 13"/>
            <p:cNvSpPr txBox="1"/>
            <p:nvPr/>
          </p:nvSpPr>
          <p:spPr>
            <a:xfrm>
              <a:off x="4925164" y="4720921"/>
              <a:ext cx="1236824" cy="646331"/>
            </a:xfrm>
            <a:prstGeom prst="rect">
              <a:avLst/>
            </a:prstGeom>
            <a:noFill/>
          </p:spPr>
          <p:txBody>
            <a:bodyPr wrap="none" rtlCol="0">
              <a:spAutoFit/>
            </a:bodyPr>
            <a:lstStyle/>
            <a:p>
              <a:r>
                <a:rPr lang="en-US" dirty="0" smtClean="0"/>
                <a:t>Intestinal </a:t>
              </a:r>
            </a:p>
            <a:p>
              <a:r>
                <a:rPr lang="en-US" dirty="0" smtClean="0"/>
                <a:t>epithelium</a:t>
              </a:r>
              <a:endParaRPr lang="en-US" dirty="0"/>
            </a:p>
          </p:txBody>
        </p:sp>
        <p:sp>
          <p:nvSpPr>
            <p:cNvPr id="20" name="TextBox 19"/>
            <p:cNvSpPr txBox="1"/>
            <p:nvPr/>
          </p:nvSpPr>
          <p:spPr>
            <a:xfrm>
              <a:off x="2922318" y="6024004"/>
              <a:ext cx="1647206" cy="369332"/>
            </a:xfrm>
            <a:prstGeom prst="rect">
              <a:avLst/>
            </a:prstGeom>
            <a:noFill/>
          </p:spPr>
          <p:txBody>
            <a:bodyPr wrap="none" rtlCol="0">
              <a:spAutoFit/>
            </a:bodyPr>
            <a:lstStyle/>
            <a:p>
              <a:r>
                <a:rPr lang="en-US" dirty="0" smtClean="0"/>
                <a:t>Sensitive cells</a:t>
              </a:r>
              <a:endParaRPr lang="en-US" dirty="0"/>
            </a:p>
          </p:txBody>
        </p:sp>
        <p:cxnSp>
          <p:nvCxnSpPr>
            <p:cNvPr id="125" name="Straight Arrow Connector 124"/>
            <p:cNvCxnSpPr/>
            <p:nvPr/>
          </p:nvCxnSpPr>
          <p:spPr>
            <a:xfrm>
              <a:off x="2111453" y="6027660"/>
              <a:ext cx="691048" cy="1053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a:off x="4669740" y="6251669"/>
              <a:ext cx="32965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1" name="TextBox 130"/>
            <p:cNvSpPr txBox="1"/>
            <p:nvPr/>
          </p:nvSpPr>
          <p:spPr>
            <a:xfrm>
              <a:off x="5034444" y="6027660"/>
              <a:ext cx="2917886" cy="369332"/>
            </a:xfrm>
            <a:prstGeom prst="rect">
              <a:avLst/>
            </a:prstGeom>
            <a:noFill/>
          </p:spPr>
          <p:txBody>
            <a:bodyPr wrap="none" rtlCol="0">
              <a:spAutoFit/>
            </a:bodyPr>
            <a:lstStyle/>
            <a:p>
              <a:r>
                <a:rPr lang="en-US" dirty="0" smtClean="0"/>
                <a:t>Apoptosis endothelial cells</a:t>
              </a:r>
              <a:endParaRPr lang="en-US" dirty="0"/>
            </a:p>
          </p:txBody>
        </p:sp>
        <p:cxnSp>
          <p:nvCxnSpPr>
            <p:cNvPr id="133" name="Straight Arrow Connector 132"/>
            <p:cNvCxnSpPr/>
            <p:nvPr/>
          </p:nvCxnSpPr>
          <p:spPr>
            <a:xfrm flipH="1">
              <a:off x="3848366" y="5581066"/>
              <a:ext cx="278041" cy="4429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p:nvPr/>
          </p:nvCxnSpPr>
          <p:spPr>
            <a:xfrm>
              <a:off x="7889835" y="6238505"/>
              <a:ext cx="32965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7" name="TextBox 136"/>
            <p:cNvSpPr txBox="1"/>
            <p:nvPr/>
          </p:nvSpPr>
          <p:spPr>
            <a:xfrm rot="5400000">
              <a:off x="8085133" y="5876673"/>
              <a:ext cx="1018841" cy="369332"/>
            </a:xfrm>
            <a:prstGeom prst="rect">
              <a:avLst/>
            </a:prstGeom>
            <a:noFill/>
          </p:spPr>
          <p:txBody>
            <a:bodyPr wrap="none" rtlCol="0">
              <a:spAutoFit/>
            </a:bodyPr>
            <a:lstStyle/>
            <a:p>
              <a:r>
                <a:rPr lang="en-US" dirty="0" err="1" smtClean="0"/>
                <a:t>oedema</a:t>
              </a:r>
              <a:endParaRPr lang="en-US" dirty="0"/>
            </a:p>
          </p:txBody>
        </p:sp>
        <p:sp>
          <p:nvSpPr>
            <p:cNvPr id="138" name="TextBox 137"/>
            <p:cNvSpPr txBox="1"/>
            <p:nvPr/>
          </p:nvSpPr>
          <p:spPr>
            <a:xfrm>
              <a:off x="6743890" y="4385918"/>
              <a:ext cx="1519166" cy="369332"/>
            </a:xfrm>
            <a:prstGeom prst="rect">
              <a:avLst/>
            </a:prstGeom>
            <a:noFill/>
          </p:spPr>
          <p:txBody>
            <a:bodyPr wrap="none" rtlCol="0">
              <a:spAutoFit/>
            </a:bodyPr>
            <a:lstStyle/>
            <a:p>
              <a:r>
                <a:rPr lang="en-US" dirty="0" smtClean="0"/>
                <a:t>Binds to Gb3</a:t>
              </a:r>
              <a:endParaRPr lang="en-US" dirty="0"/>
            </a:p>
          </p:txBody>
        </p:sp>
      </p:grpSp>
    </p:spTree>
    <p:extLst>
      <p:ext uri="{BB962C8B-B14F-4D97-AF65-F5344CB8AC3E}">
        <p14:creationId xmlns:p14="http://schemas.microsoft.com/office/powerpoint/2010/main" val="23129573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28"/>
          <p:cNvSpPr>
            <a:spLocks noChangeArrowheads="1"/>
          </p:cNvSpPr>
          <p:nvPr/>
        </p:nvSpPr>
        <p:spPr bwMode="auto">
          <a:xfrm>
            <a:off x="4707558" y="2941638"/>
            <a:ext cx="200025" cy="49212"/>
          </a:xfrm>
          <a:prstGeom prst="rect">
            <a:avLst/>
          </a:prstGeom>
          <a:solidFill>
            <a:srgbClr val="FCF305"/>
          </a:solidFill>
          <a:ln w="22225">
            <a:solidFill>
              <a:srgbClr val="FFFF00"/>
            </a:solidFill>
            <a:miter lim="800000"/>
            <a:headEnd/>
            <a:tailEnd/>
          </a:ln>
        </p:spPr>
        <p:txBody>
          <a:bodyPr/>
          <a:lstStyle/>
          <a:p>
            <a:endParaRPr lang="en-US"/>
          </a:p>
        </p:txBody>
      </p:sp>
      <p:sp>
        <p:nvSpPr>
          <p:cNvPr id="80899" name="Line 135"/>
          <p:cNvSpPr>
            <a:spLocks noChangeShapeType="1"/>
          </p:cNvSpPr>
          <p:nvPr/>
        </p:nvSpPr>
        <p:spPr bwMode="auto">
          <a:xfrm flipV="1">
            <a:off x="2197721" y="2630488"/>
            <a:ext cx="1587" cy="35242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00" name="Rectangle 134"/>
          <p:cNvSpPr>
            <a:spLocks noChangeArrowheads="1"/>
          </p:cNvSpPr>
          <p:nvPr/>
        </p:nvSpPr>
        <p:spPr bwMode="auto">
          <a:xfrm>
            <a:off x="2110408" y="2957513"/>
            <a:ext cx="198438" cy="49212"/>
          </a:xfrm>
          <a:prstGeom prst="rect">
            <a:avLst/>
          </a:prstGeom>
          <a:solidFill>
            <a:srgbClr val="FCF305"/>
          </a:solidFill>
          <a:ln w="3175">
            <a:solidFill>
              <a:schemeClr val="bg2"/>
            </a:solidFill>
            <a:miter lim="800000"/>
            <a:headEnd/>
            <a:tailEnd/>
          </a:ln>
        </p:spPr>
        <p:txBody>
          <a:bodyPr/>
          <a:lstStyle/>
          <a:p>
            <a:endParaRPr lang="en-US"/>
          </a:p>
        </p:txBody>
      </p:sp>
      <p:grpSp>
        <p:nvGrpSpPr>
          <p:cNvPr id="80901" name="Group 2"/>
          <p:cNvGrpSpPr>
            <a:grpSpLocks/>
          </p:cNvGrpSpPr>
          <p:nvPr/>
        </p:nvGrpSpPr>
        <p:grpSpPr bwMode="auto">
          <a:xfrm>
            <a:off x="1379042" y="3098800"/>
            <a:ext cx="5705475" cy="3190875"/>
            <a:chOff x="942" y="1981"/>
            <a:chExt cx="3594" cy="2010"/>
          </a:xfrm>
        </p:grpSpPr>
        <p:sp>
          <p:nvSpPr>
            <p:cNvPr id="80995" name="Rectangle 3"/>
            <p:cNvSpPr>
              <a:spLocks noChangeArrowheads="1"/>
            </p:cNvSpPr>
            <p:nvPr/>
          </p:nvSpPr>
          <p:spPr bwMode="auto">
            <a:xfrm>
              <a:off x="1814" y="3869"/>
              <a:ext cx="121" cy="87"/>
            </a:xfrm>
            <a:prstGeom prst="rect">
              <a:avLst/>
            </a:prstGeom>
            <a:solidFill>
              <a:srgbClr val="F20884"/>
            </a:solidFill>
            <a:ln w="15875">
              <a:solidFill>
                <a:srgbClr val="000000"/>
              </a:solidFill>
              <a:miter lim="800000"/>
              <a:headEnd/>
              <a:tailEnd/>
            </a:ln>
          </p:spPr>
          <p:txBody>
            <a:bodyPr/>
            <a:lstStyle/>
            <a:p>
              <a:endParaRPr lang="en-US"/>
            </a:p>
          </p:txBody>
        </p:sp>
        <p:sp>
          <p:nvSpPr>
            <p:cNvPr id="80996" name="Line 4"/>
            <p:cNvSpPr>
              <a:spLocks noChangeShapeType="1"/>
            </p:cNvSpPr>
            <p:nvPr/>
          </p:nvSpPr>
          <p:spPr bwMode="auto">
            <a:xfrm flipV="1">
              <a:off x="1883" y="3807"/>
              <a:ext cx="1" cy="6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97" name="Line 5"/>
            <p:cNvSpPr>
              <a:spLocks noChangeShapeType="1"/>
            </p:cNvSpPr>
            <p:nvPr/>
          </p:nvSpPr>
          <p:spPr bwMode="auto">
            <a:xfrm>
              <a:off x="1844" y="3807"/>
              <a:ext cx="7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98" name="Rectangle 6"/>
            <p:cNvSpPr>
              <a:spLocks noChangeArrowheads="1"/>
            </p:cNvSpPr>
            <p:nvPr/>
          </p:nvSpPr>
          <p:spPr bwMode="auto">
            <a:xfrm>
              <a:off x="2610" y="3860"/>
              <a:ext cx="121" cy="96"/>
            </a:xfrm>
            <a:prstGeom prst="rect">
              <a:avLst/>
            </a:prstGeom>
            <a:solidFill>
              <a:srgbClr val="F20884"/>
            </a:solidFill>
            <a:ln w="15875">
              <a:solidFill>
                <a:srgbClr val="000000"/>
              </a:solidFill>
              <a:miter lim="800000"/>
              <a:headEnd/>
              <a:tailEnd/>
            </a:ln>
          </p:spPr>
          <p:txBody>
            <a:bodyPr/>
            <a:lstStyle/>
            <a:p>
              <a:endParaRPr lang="en-US"/>
            </a:p>
          </p:txBody>
        </p:sp>
        <p:sp>
          <p:nvSpPr>
            <p:cNvPr id="80999" name="Line 7"/>
            <p:cNvSpPr>
              <a:spLocks noChangeShapeType="1"/>
            </p:cNvSpPr>
            <p:nvPr/>
          </p:nvSpPr>
          <p:spPr bwMode="auto">
            <a:xfrm flipV="1">
              <a:off x="2661" y="3790"/>
              <a:ext cx="1" cy="7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0" name="Line 8"/>
            <p:cNvSpPr>
              <a:spLocks noChangeShapeType="1"/>
            </p:cNvSpPr>
            <p:nvPr/>
          </p:nvSpPr>
          <p:spPr bwMode="auto">
            <a:xfrm>
              <a:off x="2630" y="3786"/>
              <a:ext cx="7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1" name="Rectangle 9"/>
            <p:cNvSpPr>
              <a:spLocks noChangeArrowheads="1"/>
            </p:cNvSpPr>
            <p:nvPr/>
          </p:nvSpPr>
          <p:spPr bwMode="auto">
            <a:xfrm>
              <a:off x="3406" y="3798"/>
              <a:ext cx="121" cy="158"/>
            </a:xfrm>
            <a:prstGeom prst="rect">
              <a:avLst/>
            </a:prstGeom>
            <a:solidFill>
              <a:srgbClr val="F20884"/>
            </a:solidFill>
            <a:ln w="15875">
              <a:solidFill>
                <a:srgbClr val="000000"/>
              </a:solidFill>
              <a:miter lim="800000"/>
              <a:headEnd/>
              <a:tailEnd/>
            </a:ln>
          </p:spPr>
          <p:txBody>
            <a:bodyPr/>
            <a:lstStyle/>
            <a:p>
              <a:endParaRPr lang="en-US"/>
            </a:p>
          </p:txBody>
        </p:sp>
        <p:sp>
          <p:nvSpPr>
            <p:cNvPr id="81002" name="Line 10"/>
            <p:cNvSpPr>
              <a:spLocks noChangeShapeType="1"/>
            </p:cNvSpPr>
            <p:nvPr/>
          </p:nvSpPr>
          <p:spPr bwMode="auto">
            <a:xfrm flipV="1">
              <a:off x="3475" y="3685"/>
              <a:ext cx="1" cy="113"/>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3" name="Line 11"/>
            <p:cNvSpPr>
              <a:spLocks noChangeShapeType="1"/>
            </p:cNvSpPr>
            <p:nvPr/>
          </p:nvSpPr>
          <p:spPr bwMode="auto">
            <a:xfrm>
              <a:off x="3437" y="3677"/>
              <a:ext cx="70"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4" name="Rectangle 12"/>
            <p:cNvSpPr>
              <a:spLocks noChangeArrowheads="1"/>
            </p:cNvSpPr>
            <p:nvPr/>
          </p:nvSpPr>
          <p:spPr bwMode="auto">
            <a:xfrm>
              <a:off x="4203" y="3877"/>
              <a:ext cx="120" cy="79"/>
            </a:xfrm>
            <a:prstGeom prst="rect">
              <a:avLst/>
            </a:prstGeom>
            <a:solidFill>
              <a:srgbClr val="F20884"/>
            </a:solidFill>
            <a:ln w="15875">
              <a:solidFill>
                <a:srgbClr val="000000"/>
              </a:solidFill>
              <a:miter lim="800000"/>
              <a:headEnd/>
              <a:tailEnd/>
            </a:ln>
          </p:spPr>
          <p:txBody>
            <a:bodyPr/>
            <a:lstStyle/>
            <a:p>
              <a:endParaRPr lang="en-US"/>
            </a:p>
          </p:txBody>
        </p:sp>
        <p:sp>
          <p:nvSpPr>
            <p:cNvPr id="81005" name="Line 13"/>
            <p:cNvSpPr>
              <a:spLocks noChangeShapeType="1"/>
            </p:cNvSpPr>
            <p:nvPr/>
          </p:nvSpPr>
          <p:spPr bwMode="auto">
            <a:xfrm flipV="1">
              <a:off x="4253" y="3816"/>
              <a:ext cx="1" cy="6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6" name="Line 14"/>
            <p:cNvSpPr>
              <a:spLocks noChangeShapeType="1"/>
            </p:cNvSpPr>
            <p:nvPr/>
          </p:nvSpPr>
          <p:spPr bwMode="auto">
            <a:xfrm>
              <a:off x="4223" y="3808"/>
              <a:ext cx="70"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7" name="Line 15"/>
            <p:cNvSpPr>
              <a:spLocks noChangeShapeType="1"/>
            </p:cNvSpPr>
            <p:nvPr/>
          </p:nvSpPr>
          <p:spPr bwMode="auto">
            <a:xfrm>
              <a:off x="2782" y="3956"/>
              <a:ext cx="1" cy="1"/>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8" name="Line 16"/>
            <p:cNvSpPr>
              <a:spLocks noChangeShapeType="1"/>
            </p:cNvSpPr>
            <p:nvPr/>
          </p:nvSpPr>
          <p:spPr bwMode="auto">
            <a:xfrm>
              <a:off x="2751" y="3956"/>
              <a:ext cx="71" cy="1"/>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09" name="Rectangle 17"/>
            <p:cNvSpPr>
              <a:spLocks noChangeArrowheads="1"/>
            </p:cNvSpPr>
            <p:nvPr/>
          </p:nvSpPr>
          <p:spPr bwMode="auto">
            <a:xfrm>
              <a:off x="1920" y="3893"/>
              <a:ext cx="121" cy="70"/>
            </a:xfrm>
            <a:prstGeom prst="rect">
              <a:avLst/>
            </a:prstGeom>
            <a:solidFill>
              <a:srgbClr val="00ABEA"/>
            </a:solidFill>
            <a:ln w="15875">
              <a:solidFill>
                <a:srgbClr val="000000"/>
              </a:solidFill>
              <a:miter lim="800000"/>
              <a:headEnd/>
              <a:tailEnd/>
            </a:ln>
          </p:spPr>
          <p:txBody>
            <a:bodyPr/>
            <a:lstStyle/>
            <a:p>
              <a:endParaRPr lang="en-US"/>
            </a:p>
          </p:txBody>
        </p:sp>
        <p:sp>
          <p:nvSpPr>
            <p:cNvPr id="81010" name="Line 18"/>
            <p:cNvSpPr>
              <a:spLocks noChangeShapeType="1"/>
            </p:cNvSpPr>
            <p:nvPr/>
          </p:nvSpPr>
          <p:spPr bwMode="auto">
            <a:xfrm flipV="1">
              <a:off x="1980" y="3841"/>
              <a:ext cx="1" cy="52"/>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1" name="Line 19"/>
            <p:cNvSpPr>
              <a:spLocks noChangeShapeType="1"/>
            </p:cNvSpPr>
            <p:nvPr/>
          </p:nvSpPr>
          <p:spPr bwMode="auto">
            <a:xfrm>
              <a:off x="1950" y="3837"/>
              <a:ext cx="71"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2" name="Rectangle 20"/>
            <p:cNvSpPr>
              <a:spLocks noChangeArrowheads="1"/>
            </p:cNvSpPr>
            <p:nvPr/>
          </p:nvSpPr>
          <p:spPr bwMode="auto">
            <a:xfrm>
              <a:off x="3512" y="3517"/>
              <a:ext cx="121" cy="446"/>
            </a:xfrm>
            <a:prstGeom prst="rect">
              <a:avLst/>
            </a:prstGeom>
            <a:solidFill>
              <a:srgbClr val="00ABEA"/>
            </a:solidFill>
            <a:ln w="15875">
              <a:solidFill>
                <a:srgbClr val="000000"/>
              </a:solidFill>
              <a:miter lim="800000"/>
              <a:headEnd/>
              <a:tailEnd/>
            </a:ln>
          </p:spPr>
          <p:txBody>
            <a:bodyPr/>
            <a:lstStyle/>
            <a:p>
              <a:endParaRPr lang="en-US"/>
            </a:p>
          </p:txBody>
        </p:sp>
        <p:sp>
          <p:nvSpPr>
            <p:cNvPr id="81013" name="Line 21"/>
            <p:cNvSpPr>
              <a:spLocks noChangeShapeType="1"/>
            </p:cNvSpPr>
            <p:nvPr/>
          </p:nvSpPr>
          <p:spPr bwMode="auto">
            <a:xfrm flipV="1">
              <a:off x="3581" y="3191"/>
              <a:ext cx="1" cy="324"/>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4" name="Line 22"/>
            <p:cNvSpPr>
              <a:spLocks noChangeShapeType="1"/>
            </p:cNvSpPr>
            <p:nvPr/>
          </p:nvSpPr>
          <p:spPr bwMode="auto">
            <a:xfrm>
              <a:off x="3543" y="3189"/>
              <a:ext cx="70"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5" name="Rectangle 23"/>
            <p:cNvSpPr>
              <a:spLocks noChangeArrowheads="1"/>
            </p:cNvSpPr>
            <p:nvPr/>
          </p:nvSpPr>
          <p:spPr bwMode="auto">
            <a:xfrm>
              <a:off x="4308" y="2939"/>
              <a:ext cx="121" cy="1024"/>
            </a:xfrm>
            <a:prstGeom prst="rect">
              <a:avLst/>
            </a:prstGeom>
            <a:solidFill>
              <a:srgbClr val="00ABEA"/>
            </a:solidFill>
            <a:ln w="15875">
              <a:solidFill>
                <a:srgbClr val="000000"/>
              </a:solidFill>
              <a:miter lim="800000"/>
              <a:headEnd/>
              <a:tailEnd/>
            </a:ln>
          </p:spPr>
          <p:txBody>
            <a:bodyPr/>
            <a:lstStyle/>
            <a:p>
              <a:endParaRPr lang="en-US"/>
            </a:p>
          </p:txBody>
        </p:sp>
        <p:sp>
          <p:nvSpPr>
            <p:cNvPr id="81016" name="Line 24"/>
            <p:cNvSpPr>
              <a:spLocks noChangeShapeType="1"/>
            </p:cNvSpPr>
            <p:nvPr/>
          </p:nvSpPr>
          <p:spPr bwMode="auto">
            <a:xfrm flipV="1">
              <a:off x="4367" y="2212"/>
              <a:ext cx="1" cy="727"/>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7" name="Line 25"/>
            <p:cNvSpPr>
              <a:spLocks noChangeShapeType="1"/>
            </p:cNvSpPr>
            <p:nvPr/>
          </p:nvSpPr>
          <p:spPr bwMode="auto">
            <a:xfrm>
              <a:off x="4329" y="2212"/>
              <a:ext cx="70" cy="1"/>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8" name="Line 26"/>
            <p:cNvSpPr>
              <a:spLocks noChangeShapeType="1"/>
            </p:cNvSpPr>
            <p:nvPr/>
          </p:nvSpPr>
          <p:spPr bwMode="auto">
            <a:xfrm>
              <a:off x="1351" y="2056"/>
              <a:ext cx="1" cy="190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19" name="Line 27"/>
            <p:cNvSpPr>
              <a:spLocks noChangeShapeType="1"/>
            </p:cNvSpPr>
            <p:nvPr/>
          </p:nvSpPr>
          <p:spPr bwMode="auto">
            <a:xfrm>
              <a:off x="1310" y="3956"/>
              <a:ext cx="41" cy="1"/>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0" name="Line 28"/>
            <p:cNvSpPr>
              <a:spLocks noChangeShapeType="1"/>
            </p:cNvSpPr>
            <p:nvPr/>
          </p:nvSpPr>
          <p:spPr bwMode="auto">
            <a:xfrm>
              <a:off x="1310" y="3763"/>
              <a:ext cx="41" cy="1"/>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1" name="Line 29"/>
            <p:cNvSpPr>
              <a:spLocks noChangeShapeType="1"/>
            </p:cNvSpPr>
            <p:nvPr/>
          </p:nvSpPr>
          <p:spPr bwMode="auto">
            <a:xfrm>
              <a:off x="1310" y="3580"/>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2" name="Line 30"/>
            <p:cNvSpPr>
              <a:spLocks noChangeShapeType="1"/>
            </p:cNvSpPr>
            <p:nvPr/>
          </p:nvSpPr>
          <p:spPr bwMode="auto">
            <a:xfrm>
              <a:off x="1310" y="3387"/>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3" name="Line 31"/>
            <p:cNvSpPr>
              <a:spLocks noChangeShapeType="1"/>
            </p:cNvSpPr>
            <p:nvPr/>
          </p:nvSpPr>
          <p:spPr bwMode="auto">
            <a:xfrm>
              <a:off x="1310" y="3194"/>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4" name="Line 32"/>
            <p:cNvSpPr>
              <a:spLocks noChangeShapeType="1"/>
            </p:cNvSpPr>
            <p:nvPr/>
          </p:nvSpPr>
          <p:spPr bwMode="auto">
            <a:xfrm>
              <a:off x="1310" y="3002"/>
              <a:ext cx="41" cy="1"/>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5" name="Line 33"/>
            <p:cNvSpPr>
              <a:spLocks noChangeShapeType="1"/>
            </p:cNvSpPr>
            <p:nvPr/>
          </p:nvSpPr>
          <p:spPr bwMode="auto">
            <a:xfrm>
              <a:off x="1310" y="2818"/>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6" name="Line 34"/>
            <p:cNvSpPr>
              <a:spLocks noChangeShapeType="1"/>
            </p:cNvSpPr>
            <p:nvPr/>
          </p:nvSpPr>
          <p:spPr bwMode="auto">
            <a:xfrm>
              <a:off x="1310" y="2625"/>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7" name="Line 35"/>
            <p:cNvSpPr>
              <a:spLocks noChangeShapeType="1"/>
            </p:cNvSpPr>
            <p:nvPr/>
          </p:nvSpPr>
          <p:spPr bwMode="auto">
            <a:xfrm>
              <a:off x="1310" y="2432"/>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8" name="Line 36"/>
            <p:cNvSpPr>
              <a:spLocks noChangeShapeType="1"/>
            </p:cNvSpPr>
            <p:nvPr/>
          </p:nvSpPr>
          <p:spPr bwMode="auto">
            <a:xfrm>
              <a:off x="1310" y="2249"/>
              <a:ext cx="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29" name="Line 37"/>
            <p:cNvSpPr>
              <a:spLocks noChangeShapeType="1"/>
            </p:cNvSpPr>
            <p:nvPr/>
          </p:nvSpPr>
          <p:spPr bwMode="auto">
            <a:xfrm>
              <a:off x="1310" y="2056"/>
              <a:ext cx="41" cy="1"/>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0" name="Line 38"/>
            <p:cNvSpPr>
              <a:spLocks noChangeShapeType="1"/>
            </p:cNvSpPr>
            <p:nvPr/>
          </p:nvSpPr>
          <p:spPr bwMode="auto">
            <a:xfrm>
              <a:off x="1351" y="3956"/>
              <a:ext cx="318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1" name="Line 39"/>
            <p:cNvSpPr>
              <a:spLocks noChangeShapeType="1"/>
            </p:cNvSpPr>
            <p:nvPr/>
          </p:nvSpPr>
          <p:spPr bwMode="auto">
            <a:xfrm flipV="1">
              <a:off x="1351" y="3956"/>
              <a:ext cx="1" cy="3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2" name="Line 40"/>
            <p:cNvSpPr>
              <a:spLocks noChangeShapeType="1"/>
            </p:cNvSpPr>
            <p:nvPr/>
          </p:nvSpPr>
          <p:spPr bwMode="auto">
            <a:xfrm flipV="1">
              <a:off x="2147" y="3956"/>
              <a:ext cx="1" cy="3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3" name="Line 41"/>
            <p:cNvSpPr>
              <a:spLocks noChangeShapeType="1"/>
            </p:cNvSpPr>
            <p:nvPr/>
          </p:nvSpPr>
          <p:spPr bwMode="auto">
            <a:xfrm flipV="1">
              <a:off x="2943" y="3956"/>
              <a:ext cx="1" cy="3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4" name="Line 42"/>
            <p:cNvSpPr>
              <a:spLocks noChangeShapeType="1"/>
            </p:cNvSpPr>
            <p:nvPr/>
          </p:nvSpPr>
          <p:spPr bwMode="auto">
            <a:xfrm flipV="1">
              <a:off x="3739" y="3956"/>
              <a:ext cx="1" cy="3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5" name="Line 43"/>
            <p:cNvSpPr>
              <a:spLocks noChangeShapeType="1"/>
            </p:cNvSpPr>
            <p:nvPr/>
          </p:nvSpPr>
          <p:spPr bwMode="auto">
            <a:xfrm flipV="1">
              <a:off x="4535" y="3956"/>
              <a:ext cx="1" cy="35"/>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036" name="Rectangle 44"/>
            <p:cNvSpPr>
              <a:spLocks noChangeArrowheads="1"/>
            </p:cNvSpPr>
            <p:nvPr/>
          </p:nvSpPr>
          <p:spPr bwMode="auto">
            <a:xfrm>
              <a:off x="1043" y="3688"/>
              <a:ext cx="19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50</a:t>
              </a:r>
              <a:endParaRPr lang="nl-NL">
                <a:latin typeface="Times" charset="0"/>
              </a:endParaRPr>
            </a:p>
          </p:txBody>
        </p:sp>
        <p:sp>
          <p:nvSpPr>
            <p:cNvPr id="81037" name="Rectangle 45"/>
            <p:cNvSpPr>
              <a:spLocks noChangeArrowheads="1"/>
            </p:cNvSpPr>
            <p:nvPr/>
          </p:nvSpPr>
          <p:spPr bwMode="auto">
            <a:xfrm>
              <a:off x="960" y="3504"/>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100</a:t>
              </a:r>
              <a:endParaRPr lang="nl-NL">
                <a:latin typeface="Times" charset="0"/>
              </a:endParaRPr>
            </a:p>
          </p:txBody>
        </p:sp>
        <p:sp>
          <p:nvSpPr>
            <p:cNvPr id="81038" name="Rectangle 46"/>
            <p:cNvSpPr>
              <a:spLocks noChangeArrowheads="1"/>
            </p:cNvSpPr>
            <p:nvPr/>
          </p:nvSpPr>
          <p:spPr bwMode="auto">
            <a:xfrm>
              <a:off x="960" y="3312"/>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150</a:t>
              </a:r>
              <a:endParaRPr lang="nl-NL">
                <a:latin typeface="Times" charset="0"/>
              </a:endParaRPr>
            </a:p>
          </p:txBody>
        </p:sp>
        <p:sp>
          <p:nvSpPr>
            <p:cNvPr id="81039" name="Rectangle 47"/>
            <p:cNvSpPr>
              <a:spLocks noChangeArrowheads="1"/>
            </p:cNvSpPr>
            <p:nvPr/>
          </p:nvSpPr>
          <p:spPr bwMode="auto">
            <a:xfrm>
              <a:off x="960" y="3120"/>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200</a:t>
              </a:r>
              <a:endParaRPr lang="nl-NL">
                <a:latin typeface="Times" charset="0"/>
              </a:endParaRPr>
            </a:p>
          </p:txBody>
        </p:sp>
        <p:sp>
          <p:nvSpPr>
            <p:cNvPr id="81040" name="Rectangle 48"/>
            <p:cNvSpPr>
              <a:spLocks noChangeArrowheads="1"/>
            </p:cNvSpPr>
            <p:nvPr/>
          </p:nvSpPr>
          <p:spPr bwMode="auto">
            <a:xfrm>
              <a:off x="942" y="2926"/>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250</a:t>
              </a:r>
              <a:endParaRPr lang="nl-NL">
                <a:latin typeface="Times" charset="0"/>
              </a:endParaRPr>
            </a:p>
          </p:txBody>
        </p:sp>
        <p:sp>
          <p:nvSpPr>
            <p:cNvPr id="81041" name="Rectangle 49"/>
            <p:cNvSpPr>
              <a:spLocks noChangeArrowheads="1"/>
            </p:cNvSpPr>
            <p:nvPr/>
          </p:nvSpPr>
          <p:spPr bwMode="auto">
            <a:xfrm>
              <a:off x="942" y="2742"/>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300</a:t>
              </a:r>
              <a:endParaRPr lang="nl-NL">
                <a:latin typeface="Times" charset="0"/>
              </a:endParaRPr>
            </a:p>
          </p:txBody>
        </p:sp>
        <p:sp>
          <p:nvSpPr>
            <p:cNvPr id="81042" name="Rectangle 50"/>
            <p:cNvSpPr>
              <a:spLocks noChangeArrowheads="1"/>
            </p:cNvSpPr>
            <p:nvPr/>
          </p:nvSpPr>
          <p:spPr bwMode="auto">
            <a:xfrm>
              <a:off x="942" y="2550"/>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350</a:t>
              </a:r>
              <a:endParaRPr lang="nl-NL">
                <a:latin typeface="Times" charset="0"/>
              </a:endParaRPr>
            </a:p>
          </p:txBody>
        </p:sp>
        <p:sp>
          <p:nvSpPr>
            <p:cNvPr id="81043" name="Rectangle 51"/>
            <p:cNvSpPr>
              <a:spLocks noChangeArrowheads="1"/>
            </p:cNvSpPr>
            <p:nvPr/>
          </p:nvSpPr>
          <p:spPr bwMode="auto">
            <a:xfrm>
              <a:off x="942" y="2357"/>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400</a:t>
              </a:r>
              <a:endParaRPr lang="nl-NL">
                <a:latin typeface="Times" charset="0"/>
              </a:endParaRPr>
            </a:p>
          </p:txBody>
        </p:sp>
        <p:sp>
          <p:nvSpPr>
            <p:cNvPr id="81044" name="Rectangle 52"/>
            <p:cNvSpPr>
              <a:spLocks noChangeArrowheads="1"/>
            </p:cNvSpPr>
            <p:nvPr/>
          </p:nvSpPr>
          <p:spPr bwMode="auto">
            <a:xfrm>
              <a:off x="942" y="2173"/>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450</a:t>
              </a:r>
              <a:endParaRPr lang="nl-NL">
                <a:latin typeface="Times" charset="0"/>
              </a:endParaRPr>
            </a:p>
          </p:txBody>
        </p:sp>
        <p:sp>
          <p:nvSpPr>
            <p:cNvPr id="81045" name="Rectangle 53"/>
            <p:cNvSpPr>
              <a:spLocks noChangeArrowheads="1"/>
            </p:cNvSpPr>
            <p:nvPr/>
          </p:nvSpPr>
          <p:spPr bwMode="auto">
            <a:xfrm>
              <a:off x="942" y="1981"/>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500</a:t>
              </a:r>
              <a:endParaRPr lang="nl-NL">
                <a:latin typeface="Times" charset="0"/>
              </a:endParaRPr>
            </a:p>
          </p:txBody>
        </p:sp>
        <p:sp>
          <p:nvSpPr>
            <p:cNvPr id="81046" name="Text Box 54"/>
            <p:cNvSpPr txBox="1">
              <a:spLocks noChangeArrowheads="1"/>
            </p:cNvSpPr>
            <p:nvPr/>
          </p:nvSpPr>
          <p:spPr bwMode="auto">
            <a:xfrm>
              <a:off x="1400" y="2157"/>
              <a:ext cx="271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nl-NL" sz="2800" dirty="0">
                  <a:latin typeface="Times" charset="0"/>
                </a:rPr>
                <a:t>F18-specific </a:t>
              </a:r>
              <a:r>
                <a:rPr lang="nl-NL" sz="2800" dirty="0" err="1">
                  <a:latin typeface="Times" charset="0"/>
                </a:rPr>
                <a:t>IgA</a:t>
              </a:r>
              <a:r>
                <a:rPr lang="nl-NL" sz="2800" dirty="0">
                  <a:latin typeface="Times" charset="0"/>
                </a:rPr>
                <a:t> ASC </a:t>
              </a:r>
            </a:p>
          </p:txBody>
        </p:sp>
      </p:grpSp>
      <p:sp>
        <p:nvSpPr>
          <p:cNvPr id="80902" name="Rectangle 55"/>
          <p:cNvSpPr>
            <a:spLocks noChangeArrowheads="1"/>
          </p:cNvSpPr>
          <p:nvPr/>
        </p:nvSpPr>
        <p:spPr bwMode="auto">
          <a:xfrm>
            <a:off x="6145834" y="3189288"/>
            <a:ext cx="123825" cy="123825"/>
          </a:xfrm>
          <a:prstGeom prst="rect">
            <a:avLst/>
          </a:prstGeom>
          <a:solidFill>
            <a:srgbClr val="FFFFFF"/>
          </a:solidFill>
          <a:ln w="14288">
            <a:solidFill>
              <a:srgbClr val="000000"/>
            </a:solidFill>
            <a:miter lim="800000"/>
            <a:headEnd/>
            <a:tailEnd/>
          </a:ln>
        </p:spPr>
        <p:txBody>
          <a:bodyPr/>
          <a:lstStyle/>
          <a:p>
            <a:endParaRPr lang="en-US">
              <a:solidFill>
                <a:srgbClr val="000000"/>
              </a:solidFill>
            </a:endParaRPr>
          </a:p>
        </p:txBody>
      </p:sp>
      <p:sp>
        <p:nvSpPr>
          <p:cNvPr id="80903" name="Rectangle 57"/>
          <p:cNvSpPr>
            <a:spLocks noChangeArrowheads="1"/>
          </p:cNvSpPr>
          <p:nvPr/>
        </p:nvSpPr>
        <p:spPr bwMode="auto">
          <a:xfrm>
            <a:off x="6145834" y="3424238"/>
            <a:ext cx="123825" cy="123825"/>
          </a:xfrm>
          <a:prstGeom prst="rect">
            <a:avLst/>
          </a:prstGeom>
          <a:solidFill>
            <a:srgbClr val="FFFF00"/>
          </a:solidFill>
          <a:ln w="14288">
            <a:solidFill>
              <a:srgbClr val="000000"/>
            </a:solidFill>
            <a:miter lim="800000"/>
            <a:headEnd/>
            <a:tailEnd/>
          </a:ln>
        </p:spPr>
        <p:txBody>
          <a:bodyPr/>
          <a:lstStyle/>
          <a:p>
            <a:endParaRPr lang="en-US">
              <a:solidFill>
                <a:srgbClr val="000000"/>
              </a:solidFill>
            </a:endParaRPr>
          </a:p>
        </p:txBody>
      </p:sp>
      <p:sp>
        <p:nvSpPr>
          <p:cNvPr id="80904" name="Rectangle 59"/>
          <p:cNvSpPr>
            <a:spLocks noChangeArrowheads="1"/>
          </p:cNvSpPr>
          <p:nvPr/>
        </p:nvSpPr>
        <p:spPr bwMode="auto">
          <a:xfrm>
            <a:off x="6145834" y="3657600"/>
            <a:ext cx="123825" cy="123825"/>
          </a:xfrm>
          <a:prstGeom prst="rect">
            <a:avLst/>
          </a:prstGeom>
          <a:solidFill>
            <a:srgbClr val="FF6600"/>
          </a:solidFill>
          <a:ln w="14288">
            <a:solidFill>
              <a:srgbClr val="000000"/>
            </a:solidFill>
            <a:miter lim="800000"/>
            <a:headEnd/>
            <a:tailEnd/>
          </a:ln>
        </p:spPr>
        <p:txBody>
          <a:bodyPr/>
          <a:lstStyle/>
          <a:p>
            <a:endParaRPr lang="en-US">
              <a:solidFill>
                <a:srgbClr val="000000"/>
              </a:solidFill>
            </a:endParaRPr>
          </a:p>
        </p:txBody>
      </p:sp>
      <p:sp>
        <p:nvSpPr>
          <p:cNvPr id="80905" name="Rectangle 64"/>
          <p:cNvSpPr>
            <a:spLocks noChangeArrowheads="1"/>
          </p:cNvSpPr>
          <p:nvPr/>
        </p:nvSpPr>
        <p:spPr bwMode="auto">
          <a:xfrm>
            <a:off x="6145834" y="3890963"/>
            <a:ext cx="123825" cy="123825"/>
          </a:xfrm>
          <a:prstGeom prst="rect">
            <a:avLst/>
          </a:prstGeom>
          <a:solidFill>
            <a:srgbClr val="F20884"/>
          </a:solidFill>
          <a:ln w="14288">
            <a:solidFill>
              <a:srgbClr val="000000"/>
            </a:solidFill>
            <a:miter lim="800000"/>
            <a:headEnd/>
            <a:tailEnd/>
          </a:ln>
        </p:spPr>
        <p:txBody>
          <a:bodyPr/>
          <a:lstStyle/>
          <a:p>
            <a:endParaRPr lang="en-US">
              <a:solidFill>
                <a:srgbClr val="000000"/>
              </a:solidFill>
            </a:endParaRPr>
          </a:p>
        </p:txBody>
      </p:sp>
      <p:sp>
        <p:nvSpPr>
          <p:cNvPr id="80906" name="Rectangle 65"/>
          <p:cNvSpPr>
            <a:spLocks noChangeArrowheads="1"/>
          </p:cNvSpPr>
          <p:nvPr/>
        </p:nvSpPr>
        <p:spPr bwMode="auto">
          <a:xfrm>
            <a:off x="6145834" y="4125913"/>
            <a:ext cx="123825" cy="123825"/>
          </a:xfrm>
          <a:prstGeom prst="rect">
            <a:avLst/>
          </a:prstGeom>
          <a:solidFill>
            <a:srgbClr val="00ABEA"/>
          </a:solidFill>
          <a:ln w="14288">
            <a:solidFill>
              <a:srgbClr val="000000"/>
            </a:solidFill>
            <a:miter lim="800000"/>
            <a:headEnd/>
            <a:tailEnd/>
          </a:ln>
        </p:spPr>
        <p:txBody>
          <a:bodyPr/>
          <a:lstStyle/>
          <a:p>
            <a:endParaRPr lang="en-US">
              <a:solidFill>
                <a:srgbClr val="000000"/>
              </a:solidFill>
            </a:endParaRPr>
          </a:p>
        </p:txBody>
      </p:sp>
      <p:sp>
        <p:nvSpPr>
          <p:cNvPr id="80907" name="Rectangle 71"/>
          <p:cNvSpPr>
            <a:spLocks noChangeArrowheads="1"/>
          </p:cNvSpPr>
          <p:nvPr/>
        </p:nvSpPr>
        <p:spPr bwMode="auto">
          <a:xfrm>
            <a:off x="6302996" y="6362700"/>
            <a:ext cx="6921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propria</a:t>
            </a:r>
            <a:endParaRPr lang="nl-NL" b="1">
              <a:solidFill>
                <a:srgbClr val="000000"/>
              </a:solidFill>
              <a:latin typeface="Times" charset="0"/>
            </a:endParaRPr>
          </a:p>
        </p:txBody>
      </p:sp>
      <p:sp>
        <p:nvSpPr>
          <p:cNvPr id="80908" name="Line 73"/>
          <p:cNvSpPr>
            <a:spLocks noChangeShapeType="1"/>
          </p:cNvSpPr>
          <p:nvPr/>
        </p:nvSpPr>
        <p:spPr bwMode="auto">
          <a:xfrm>
            <a:off x="1816721" y="0"/>
            <a:ext cx="1587" cy="301625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09" name="Line 74"/>
          <p:cNvSpPr>
            <a:spLocks noChangeShapeType="1"/>
          </p:cNvSpPr>
          <p:nvPr/>
        </p:nvSpPr>
        <p:spPr bwMode="auto">
          <a:xfrm>
            <a:off x="1751633" y="3016250"/>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0" name="Line 75"/>
          <p:cNvSpPr>
            <a:spLocks noChangeShapeType="1"/>
          </p:cNvSpPr>
          <p:nvPr/>
        </p:nvSpPr>
        <p:spPr bwMode="auto">
          <a:xfrm>
            <a:off x="1751633" y="2709863"/>
            <a:ext cx="65088"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1" name="Line 76"/>
          <p:cNvSpPr>
            <a:spLocks noChangeShapeType="1"/>
          </p:cNvSpPr>
          <p:nvPr/>
        </p:nvSpPr>
        <p:spPr bwMode="auto">
          <a:xfrm>
            <a:off x="1751633" y="2419350"/>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2" name="Line 77"/>
          <p:cNvSpPr>
            <a:spLocks noChangeShapeType="1"/>
          </p:cNvSpPr>
          <p:nvPr/>
        </p:nvSpPr>
        <p:spPr bwMode="auto">
          <a:xfrm>
            <a:off x="1751633" y="2112963"/>
            <a:ext cx="65088"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3" name="Line 78"/>
          <p:cNvSpPr>
            <a:spLocks noChangeShapeType="1"/>
          </p:cNvSpPr>
          <p:nvPr/>
        </p:nvSpPr>
        <p:spPr bwMode="auto">
          <a:xfrm>
            <a:off x="1751633" y="1806575"/>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4" name="Line 79"/>
          <p:cNvSpPr>
            <a:spLocks noChangeShapeType="1"/>
          </p:cNvSpPr>
          <p:nvPr/>
        </p:nvSpPr>
        <p:spPr bwMode="auto">
          <a:xfrm>
            <a:off x="1751633" y="1501775"/>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5" name="Line 80"/>
          <p:cNvSpPr>
            <a:spLocks noChangeShapeType="1"/>
          </p:cNvSpPr>
          <p:nvPr/>
        </p:nvSpPr>
        <p:spPr bwMode="auto">
          <a:xfrm>
            <a:off x="1751633" y="1209675"/>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6" name="Line 81"/>
          <p:cNvSpPr>
            <a:spLocks noChangeShapeType="1"/>
          </p:cNvSpPr>
          <p:nvPr/>
        </p:nvSpPr>
        <p:spPr bwMode="auto">
          <a:xfrm>
            <a:off x="1751633" y="903288"/>
            <a:ext cx="65088"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7" name="Line 82"/>
          <p:cNvSpPr>
            <a:spLocks noChangeShapeType="1"/>
          </p:cNvSpPr>
          <p:nvPr/>
        </p:nvSpPr>
        <p:spPr bwMode="auto">
          <a:xfrm>
            <a:off x="1751633" y="596900"/>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8" name="Line 83"/>
          <p:cNvSpPr>
            <a:spLocks noChangeShapeType="1"/>
          </p:cNvSpPr>
          <p:nvPr/>
        </p:nvSpPr>
        <p:spPr bwMode="auto">
          <a:xfrm>
            <a:off x="1751633" y="306388"/>
            <a:ext cx="65088"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19" name="Line 84"/>
          <p:cNvSpPr>
            <a:spLocks noChangeShapeType="1"/>
          </p:cNvSpPr>
          <p:nvPr/>
        </p:nvSpPr>
        <p:spPr bwMode="auto">
          <a:xfrm>
            <a:off x="1751633" y="0"/>
            <a:ext cx="65088"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20" name="Line 85"/>
          <p:cNvSpPr>
            <a:spLocks noChangeShapeType="1"/>
          </p:cNvSpPr>
          <p:nvPr/>
        </p:nvSpPr>
        <p:spPr bwMode="auto">
          <a:xfrm>
            <a:off x="1816721" y="3016250"/>
            <a:ext cx="505460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21" name="Line 86"/>
          <p:cNvSpPr>
            <a:spLocks noChangeShapeType="1"/>
          </p:cNvSpPr>
          <p:nvPr/>
        </p:nvSpPr>
        <p:spPr bwMode="auto">
          <a:xfrm flipV="1">
            <a:off x="1816721" y="3016250"/>
            <a:ext cx="1587" cy="5556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22" name="Rectangle 87"/>
          <p:cNvSpPr>
            <a:spLocks noChangeArrowheads="1"/>
          </p:cNvSpPr>
          <p:nvPr/>
        </p:nvSpPr>
        <p:spPr bwMode="auto">
          <a:xfrm>
            <a:off x="1524621" y="2897188"/>
            <a:ext cx="152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0</a:t>
            </a:r>
            <a:endParaRPr lang="nl-NL">
              <a:latin typeface="Times" charset="0"/>
            </a:endParaRPr>
          </a:p>
        </p:txBody>
      </p:sp>
      <p:sp>
        <p:nvSpPr>
          <p:cNvPr id="80923" name="Rectangle 88"/>
          <p:cNvSpPr>
            <a:spLocks noChangeArrowheads="1"/>
          </p:cNvSpPr>
          <p:nvPr/>
        </p:nvSpPr>
        <p:spPr bwMode="auto">
          <a:xfrm>
            <a:off x="1203946" y="2590800"/>
            <a:ext cx="4730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10O</a:t>
            </a:r>
            <a:endParaRPr lang="nl-NL">
              <a:latin typeface="Times" charset="0"/>
            </a:endParaRPr>
          </a:p>
        </p:txBody>
      </p:sp>
      <p:sp>
        <p:nvSpPr>
          <p:cNvPr id="80924" name="Rectangle 89"/>
          <p:cNvSpPr>
            <a:spLocks noChangeArrowheads="1"/>
          </p:cNvSpPr>
          <p:nvPr/>
        </p:nvSpPr>
        <p:spPr bwMode="auto">
          <a:xfrm>
            <a:off x="1203946" y="2298700"/>
            <a:ext cx="457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200</a:t>
            </a:r>
            <a:endParaRPr lang="nl-NL">
              <a:latin typeface="Times" charset="0"/>
            </a:endParaRPr>
          </a:p>
        </p:txBody>
      </p:sp>
      <p:sp>
        <p:nvSpPr>
          <p:cNvPr id="80925" name="Rectangle 90"/>
          <p:cNvSpPr>
            <a:spLocks noChangeArrowheads="1"/>
          </p:cNvSpPr>
          <p:nvPr/>
        </p:nvSpPr>
        <p:spPr bwMode="auto">
          <a:xfrm>
            <a:off x="1203946" y="1993900"/>
            <a:ext cx="457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300</a:t>
            </a:r>
            <a:endParaRPr lang="nl-NL">
              <a:latin typeface="Times" charset="0"/>
            </a:endParaRPr>
          </a:p>
        </p:txBody>
      </p:sp>
      <p:sp>
        <p:nvSpPr>
          <p:cNvPr id="80926" name="Rectangle 91"/>
          <p:cNvSpPr>
            <a:spLocks noChangeArrowheads="1"/>
          </p:cNvSpPr>
          <p:nvPr/>
        </p:nvSpPr>
        <p:spPr bwMode="auto">
          <a:xfrm>
            <a:off x="1203946" y="1687513"/>
            <a:ext cx="457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400</a:t>
            </a:r>
            <a:endParaRPr lang="nl-NL">
              <a:latin typeface="Times" charset="0"/>
            </a:endParaRPr>
          </a:p>
        </p:txBody>
      </p:sp>
      <p:sp>
        <p:nvSpPr>
          <p:cNvPr id="80927" name="Rectangle 92"/>
          <p:cNvSpPr>
            <a:spLocks noChangeArrowheads="1"/>
          </p:cNvSpPr>
          <p:nvPr/>
        </p:nvSpPr>
        <p:spPr bwMode="auto">
          <a:xfrm>
            <a:off x="1043608" y="1381125"/>
            <a:ext cx="609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  500</a:t>
            </a:r>
            <a:endParaRPr lang="nl-NL">
              <a:latin typeface="Times" charset="0"/>
            </a:endParaRPr>
          </a:p>
        </p:txBody>
      </p:sp>
      <p:sp>
        <p:nvSpPr>
          <p:cNvPr id="80928" name="Rectangle 93"/>
          <p:cNvSpPr>
            <a:spLocks noChangeArrowheads="1"/>
          </p:cNvSpPr>
          <p:nvPr/>
        </p:nvSpPr>
        <p:spPr bwMode="auto">
          <a:xfrm>
            <a:off x="1043608" y="1089025"/>
            <a:ext cx="609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  600</a:t>
            </a:r>
            <a:endParaRPr lang="nl-NL">
              <a:latin typeface="Times" charset="0"/>
            </a:endParaRPr>
          </a:p>
        </p:txBody>
      </p:sp>
      <p:sp>
        <p:nvSpPr>
          <p:cNvPr id="80929" name="Rectangle 94"/>
          <p:cNvSpPr>
            <a:spLocks noChangeArrowheads="1"/>
          </p:cNvSpPr>
          <p:nvPr/>
        </p:nvSpPr>
        <p:spPr bwMode="auto">
          <a:xfrm>
            <a:off x="1043608" y="784225"/>
            <a:ext cx="609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  700</a:t>
            </a:r>
            <a:endParaRPr lang="nl-NL">
              <a:latin typeface="Times" charset="0"/>
            </a:endParaRPr>
          </a:p>
        </p:txBody>
      </p:sp>
      <p:sp>
        <p:nvSpPr>
          <p:cNvPr id="80930" name="Rectangle 95"/>
          <p:cNvSpPr>
            <a:spLocks noChangeArrowheads="1"/>
          </p:cNvSpPr>
          <p:nvPr/>
        </p:nvSpPr>
        <p:spPr bwMode="auto">
          <a:xfrm>
            <a:off x="1043608" y="477838"/>
            <a:ext cx="609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  800</a:t>
            </a:r>
            <a:endParaRPr lang="nl-NL">
              <a:latin typeface="Times" charset="0"/>
            </a:endParaRPr>
          </a:p>
        </p:txBody>
      </p:sp>
      <p:sp>
        <p:nvSpPr>
          <p:cNvPr id="80931" name="Rectangle 96"/>
          <p:cNvSpPr>
            <a:spLocks noChangeArrowheads="1"/>
          </p:cNvSpPr>
          <p:nvPr/>
        </p:nvSpPr>
        <p:spPr bwMode="auto">
          <a:xfrm>
            <a:off x="1043608" y="185738"/>
            <a:ext cx="609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latin typeface="Geneva" charset="0"/>
              </a:rPr>
              <a:t>  900</a:t>
            </a:r>
            <a:endParaRPr lang="nl-NL">
              <a:latin typeface="Times" charset="0"/>
            </a:endParaRPr>
          </a:p>
        </p:txBody>
      </p:sp>
      <p:sp>
        <p:nvSpPr>
          <p:cNvPr id="80932" name="Text Box 97"/>
          <p:cNvSpPr txBox="1">
            <a:spLocks noChangeArrowheads="1"/>
          </p:cNvSpPr>
          <p:nvPr/>
        </p:nvSpPr>
        <p:spPr bwMode="auto">
          <a:xfrm>
            <a:off x="2779217" y="534988"/>
            <a:ext cx="4162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800" dirty="0">
                <a:latin typeface="Times" charset="0"/>
              </a:rPr>
              <a:t>F4-specific </a:t>
            </a:r>
            <a:r>
              <a:rPr lang="nl-NL" sz="2800" dirty="0" err="1">
                <a:latin typeface="Times" charset="0"/>
              </a:rPr>
              <a:t>IgA</a:t>
            </a:r>
            <a:r>
              <a:rPr lang="nl-NL" sz="2800" dirty="0">
                <a:latin typeface="Times" charset="0"/>
              </a:rPr>
              <a:t> ASC </a:t>
            </a:r>
          </a:p>
        </p:txBody>
      </p:sp>
      <p:sp>
        <p:nvSpPr>
          <p:cNvPr id="80933" name="Line 98"/>
          <p:cNvSpPr>
            <a:spLocks noChangeShapeType="1"/>
          </p:cNvSpPr>
          <p:nvPr/>
        </p:nvSpPr>
        <p:spPr bwMode="auto">
          <a:xfrm flipV="1">
            <a:off x="3080371" y="3030538"/>
            <a:ext cx="1587" cy="5556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34" name="Line 99"/>
          <p:cNvSpPr>
            <a:spLocks noChangeShapeType="1"/>
          </p:cNvSpPr>
          <p:nvPr/>
        </p:nvSpPr>
        <p:spPr bwMode="auto">
          <a:xfrm flipV="1">
            <a:off x="4344021" y="3030538"/>
            <a:ext cx="1587" cy="5556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35" name="Line 100"/>
          <p:cNvSpPr>
            <a:spLocks noChangeShapeType="1"/>
          </p:cNvSpPr>
          <p:nvPr/>
        </p:nvSpPr>
        <p:spPr bwMode="auto">
          <a:xfrm flipV="1">
            <a:off x="5607671" y="3030538"/>
            <a:ext cx="1587" cy="5556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36" name="Rectangle 101"/>
          <p:cNvSpPr>
            <a:spLocks noChangeArrowheads="1"/>
          </p:cNvSpPr>
          <p:nvPr/>
        </p:nvSpPr>
        <p:spPr bwMode="auto">
          <a:xfrm>
            <a:off x="2292971" y="2112963"/>
            <a:ext cx="220662" cy="904875"/>
          </a:xfrm>
          <a:prstGeom prst="rect">
            <a:avLst/>
          </a:prstGeom>
          <a:solidFill>
            <a:srgbClr val="FF6600"/>
          </a:solidFill>
          <a:ln w="6350">
            <a:solidFill>
              <a:schemeClr val="bg2"/>
            </a:solidFill>
            <a:miter lim="800000"/>
            <a:headEnd/>
            <a:tailEnd/>
          </a:ln>
        </p:spPr>
        <p:txBody>
          <a:bodyPr/>
          <a:lstStyle/>
          <a:p>
            <a:endParaRPr lang="en-US"/>
          </a:p>
        </p:txBody>
      </p:sp>
      <p:sp>
        <p:nvSpPr>
          <p:cNvPr id="80937" name="Line 102"/>
          <p:cNvSpPr>
            <a:spLocks noChangeShapeType="1"/>
          </p:cNvSpPr>
          <p:nvPr/>
        </p:nvSpPr>
        <p:spPr bwMode="auto">
          <a:xfrm flipV="1">
            <a:off x="2404096" y="1758950"/>
            <a:ext cx="1587" cy="354013"/>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38" name="Line 103"/>
          <p:cNvSpPr>
            <a:spLocks noChangeShapeType="1"/>
          </p:cNvSpPr>
          <p:nvPr/>
        </p:nvSpPr>
        <p:spPr bwMode="auto">
          <a:xfrm>
            <a:off x="2337421" y="1758950"/>
            <a:ext cx="153987"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39" name="Rectangle 104"/>
          <p:cNvSpPr>
            <a:spLocks noChangeArrowheads="1"/>
          </p:cNvSpPr>
          <p:nvPr/>
        </p:nvSpPr>
        <p:spPr bwMode="auto">
          <a:xfrm>
            <a:off x="3604246" y="2449513"/>
            <a:ext cx="222250" cy="555625"/>
          </a:xfrm>
          <a:prstGeom prst="rect">
            <a:avLst/>
          </a:prstGeom>
          <a:solidFill>
            <a:srgbClr val="FF6600"/>
          </a:solidFill>
          <a:ln w="6350">
            <a:solidFill>
              <a:schemeClr val="bg2"/>
            </a:solidFill>
            <a:miter lim="800000"/>
            <a:headEnd/>
            <a:tailEnd/>
          </a:ln>
        </p:spPr>
        <p:txBody>
          <a:bodyPr/>
          <a:lstStyle/>
          <a:p>
            <a:endParaRPr lang="en-US"/>
          </a:p>
        </p:txBody>
      </p:sp>
      <p:sp>
        <p:nvSpPr>
          <p:cNvPr id="80940" name="Line 105"/>
          <p:cNvSpPr>
            <a:spLocks noChangeShapeType="1"/>
          </p:cNvSpPr>
          <p:nvPr/>
        </p:nvSpPr>
        <p:spPr bwMode="auto">
          <a:xfrm flipV="1">
            <a:off x="3693146" y="2247900"/>
            <a:ext cx="1587" cy="201613"/>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41" name="Line 106"/>
          <p:cNvSpPr>
            <a:spLocks noChangeShapeType="1"/>
          </p:cNvSpPr>
          <p:nvPr/>
        </p:nvSpPr>
        <p:spPr bwMode="auto">
          <a:xfrm>
            <a:off x="3626471" y="2247900"/>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42" name="Rectangle 107"/>
          <p:cNvSpPr>
            <a:spLocks noChangeArrowheads="1"/>
          </p:cNvSpPr>
          <p:nvPr/>
        </p:nvSpPr>
        <p:spPr bwMode="auto">
          <a:xfrm>
            <a:off x="6110908" y="1343025"/>
            <a:ext cx="220663" cy="1662113"/>
          </a:xfrm>
          <a:prstGeom prst="rect">
            <a:avLst/>
          </a:prstGeom>
          <a:solidFill>
            <a:srgbClr val="FF6600"/>
          </a:solidFill>
          <a:ln w="6350">
            <a:solidFill>
              <a:schemeClr val="bg2"/>
            </a:solidFill>
            <a:miter lim="800000"/>
            <a:headEnd/>
            <a:tailEnd/>
          </a:ln>
        </p:spPr>
        <p:txBody>
          <a:bodyPr/>
          <a:lstStyle/>
          <a:p>
            <a:endParaRPr lang="en-US"/>
          </a:p>
        </p:txBody>
      </p:sp>
      <p:sp>
        <p:nvSpPr>
          <p:cNvPr id="80943" name="Line 108"/>
          <p:cNvSpPr>
            <a:spLocks noChangeShapeType="1"/>
          </p:cNvSpPr>
          <p:nvPr/>
        </p:nvSpPr>
        <p:spPr bwMode="auto">
          <a:xfrm flipV="1">
            <a:off x="6222033" y="939800"/>
            <a:ext cx="1588" cy="40322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44" name="Line 109"/>
          <p:cNvSpPr>
            <a:spLocks noChangeShapeType="1"/>
          </p:cNvSpPr>
          <p:nvPr/>
        </p:nvSpPr>
        <p:spPr bwMode="auto">
          <a:xfrm>
            <a:off x="6155358" y="939800"/>
            <a:ext cx="153988"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45" name="Rectangle 110"/>
          <p:cNvSpPr>
            <a:spLocks noChangeArrowheads="1"/>
          </p:cNvSpPr>
          <p:nvPr/>
        </p:nvSpPr>
        <p:spPr bwMode="auto">
          <a:xfrm>
            <a:off x="4901233" y="2857500"/>
            <a:ext cx="198438" cy="152400"/>
          </a:xfrm>
          <a:prstGeom prst="rect">
            <a:avLst/>
          </a:prstGeom>
          <a:solidFill>
            <a:srgbClr val="FF6600"/>
          </a:solidFill>
          <a:ln w="6350">
            <a:solidFill>
              <a:schemeClr val="bg2"/>
            </a:solidFill>
            <a:miter lim="800000"/>
            <a:headEnd/>
            <a:tailEnd/>
          </a:ln>
        </p:spPr>
        <p:txBody>
          <a:bodyPr/>
          <a:lstStyle/>
          <a:p>
            <a:endParaRPr lang="en-US"/>
          </a:p>
        </p:txBody>
      </p:sp>
      <p:sp>
        <p:nvSpPr>
          <p:cNvPr id="80946" name="Line 111"/>
          <p:cNvSpPr>
            <a:spLocks noChangeShapeType="1"/>
          </p:cNvSpPr>
          <p:nvPr/>
        </p:nvSpPr>
        <p:spPr bwMode="auto">
          <a:xfrm flipV="1">
            <a:off x="4988546" y="2762250"/>
            <a:ext cx="1587" cy="1016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47" name="Line 112"/>
          <p:cNvSpPr>
            <a:spLocks noChangeShapeType="1"/>
          </p:cNvSpPr>
          <p:nvPr/>
        </p:nvSpPr>
        <p:spPr bwMode="auto">
          <a:xfrm>
            <a:off x="4923458" y="2762250"/>
            <a:ext cx="153988"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48" name="Rectangle 113"/>
          <p:cNvSpPr>
            <a:spLocks noChangeArrowheads="1"/>
          </p:cNvSpPr>
          <p:nvPr/>
        </p:nvSpPr>
        <p:spPr bwMode="auto">
          <a:xfrm>
            <a:off x="2712071" y="2563813"/>
            <a:ext cx="200025" cy="454025"/>
          </a:xfrm>
          <a:prstGeom prst="rect">
            <a:avLst/>
          </a:prstGeom>
          <a:solidFill>
            <a:srgbClr val="00CCFF"/>
          </a:solidFill>
          <a:ln w="3175">
            <a:solidFill>
              <a:schemeClr val="bg2"/>
            </a:solidFill>
            <a:miter lim="800000"/>
            <a:headEnd/>
            <a:tailEnd/>
          </a:ln>
        </p:spPr>
        <p:txBody>
          <a:bodyPr/>
          <a:lstStyle/>
          <a:p>
            <a:endParaRPr lang="en-US"/>
          </a:p>
        </p:txBody>
      </p:sp>
      <p:sp>
        <p:nvSpPr>
          <p:cNvPr id="80949" name="Line 114"/>
          <p:cNvSpPr>
            <a:spLocks noChangeShapeType="1"/>
          </p:cNvSpPr>
          <p:nvPr/>
        </p:nvSpPr>
        <p:spPr bwMode="auto">
          <a:xfrm flipV="1">
            <a:off x="2800971" y="2514600"/>
            <a:ext cx="1587" cy="49213"/>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0" name="Line 115"/>
          <p:cNvSpPr>
            <a:spLocks noChangeShapeType="1"/>
          </p:cNvSpPr>
          <p:nvPr/>
        </p:nvSpPr>
        <p:spPr bwMode="auto">
          <a:xfrm>
            <a:off x="2734296" y="2514600"/>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1" name="Rectangle 116"/>
          <p:cNvSpPr>
            <a:spLocks noChangeArrowheads="1"/>
          </p:cNvSpPr>
          <p:nvPr/>
        </p:nvSpPr>
        <p:spPr bwMode="auto">
          <a:xfrm>
            <a:off x="4024933" y="2852738"/>
            <a:ext cx="198438" cy="152400"/>
          </a:xfrm>
          <a:prstGeom prst="rect">
            <a:avLst/>
          </a:prstGeom>
          <a:solidFill>
            <a:srgbClr val="00CCFF"/>
          </a:solidFill>
          <a:ln w="3175">
            <a:solidFill>
              <a:schemeClr val="bg2"/>
            </a:solidFill>
            <a:miter lim="800000"/>
            <a:headEnd/>
            <a:tailEnd/>
          </a:ln>
        </p:spPr>
        <p:txBody>
          <a:bodyPr/>
          <a:lstStyle/>
          <a:p>
            <a:endParaRPr lang="en-US"/>
          </a:p>
        </p:txBody>
      </p:sp>
      <p:sp>
        <p:nvSpPr>
          <p:cNvPr id="80952" name="Line 117"/>
          <p:cNvSpPr>
            <a:spLocks noChangeShapeType="1"/>
          </p:cNvSpPr>
          <p:nvPr/>
        </p:nvSpPr>
        <p:spPr bwMode="auto">
          <a:xfrm>
            <a:off x="4112246" y="2827338"/>
            <a:ext cx="1587"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3" name="Line 118"/>
          <p:cNvSpPr>
            <a:spLocks noChangeShapeType="1"/>
          </p:cNvSpPr>
          <p:nvPr/>
        </p:nvSpPr>
        <p:spPr bwMode="auto">
          <a:xfrm>
            <a:off x="4047158" y="2827338"/>
            <a:ext cx="153988"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4" name="Rectangle 119"/>
          <p:cNvSpPr>
            <a:spLocks noChangeArrowheads="1"/>
          </p:cNvSpPr>
          <p:nvPr/>
        </p:nvSpPr>
        <p:spPr bwMode="auto">
          <a:xfrm>
            <a:off x="5298108" y="2808288"/>
            <a:ext cx="198438" cy="201612"/>
          </a:xfrm>
          <a:prstGeom prst="rect">
            <a:avLst/>
          </a:prstGeom>
          <a:solidFill>
            <a:srgbClr val="00CCFF"/>
          </a:solidFill>
          <a:ln w="3175">
            <a:solidFill>
              <a:schemeClr val="bg2"/>
            </a:solidFill>
            <a:miter lim="800000"/>
            <a:headEnd/>
            <a:tailEnd/>
          </a:ln>
        </p:spPr>
        <p:txBody>
          <a:bodyPr/>
          <a:lstStyle/>
          <a:p>
            <a:endParaRPr lang="en-US"/>
          </a:p>
        </p:txBody>
      </p:sp>
      <p:sp>
        <p:nvSpPr>
          <p:cNvPr id="80955" name="Line 120"/>
          <p:cNvSpPr>
            <a:spLocks noChangeShapeType="1"/>
          </p:cNvSpPr>
          <p:nvPr/>
        </p:nvSpPr>
        <p:spPr bwMode="auto">
          <a:xfrm flipV="1">
            <a:off x="5387008" y="2755900"/>
            <a:ext cx="1588" cy="52388"/>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6" name="Line 121"/>
          <p:cNvSpPr>
            <a:spLocks noChangeShapeType="1"/>
          </p:cNvSpPr>
          <p:nvPr/>
        </p:nvSpPr>
        <p:spPr bwMode="auto">
          <a:xfrm>
            <a:off x="5320333" y="2755900"/>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7" name="Rectangle 122"/>
          <p:cNvSpPr>
            <a:spLocks noChangeArrowheads="1"/>
          </p:cNvSpPr>
          <p:nvPr/>
        </p:nvSpPr>
        <p:spPr bwMode="auto">
          <a:xfrm>
            <a:off x="6531596" y="2703513"/>
            <a:ext cx="198437" cy="301625"/>
          </a:xfrm>
          <a:prstGeom prst="rect">
            <a:avLst/>
          </a:prstGeom>
          <a:solidFill>
            <a:srgbClr val="00CCFF"/>
          </a:solidFill>
          <a:ln w="3175">
            <a:solidFill>
              <a:schemeClr val="bg2"/>
            </a:solidFill>
            <a:miter lim="800000"/>
            <a:headEnd/>
            <a:tailEnd/>
          </a:ln>
        </p:spPr>
        <p:txBody>
          <a:bodyPr/>
          <a:lstStyle/>
          <a:p>
            <a:endParaRPr lang="en-US"/>
          </a:p>
        </p:txBody>
      </p:sp>
      <p:sp>
        <p:nvSpPr>
          <p:cNvPr id="80958" name="Line 123"/>
          <p:cNvSpPr>
            <a:spLocks noChangeShapeType="1"/>
          </p:cNvSpPr>
          <p:nvPr/>
        </p:nvSpPr>
        <p:spPr bwMode="auto">
          <a:xfrm flipV="1">
            <a:off x="6631608" y="2651125"/>
            <a:ext cx="1588" cy="52388"/>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9" name="Line 124"/>
          <p:cNvSpPr>
            <a:spLocks noChangeShapeType="1"/>
          </p:cNvSpPr>
          <p:nvPr/>
        </p:nvSpPr>
        <p:spPr bwMode="auto">
          <a:xfrm>
            <a:off x="6564933" y="2651125"/>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0" name="Rectangle 125"/>
          <p:cNvSpPr>
            <a:spLocks noChangeArrowheads="1"/>
          </p:cNvSpPr>
          <p:nvPr/>
        </p:nvSpPr>
        <p:spPr bwMode="auto">
          <a:xfrm>
            <a:off x="3405808" y="2955925"/>
            <a:ext cx="198438" cy="49213"/>
          </a:xfrm>
          <a:prstGeom prst="rect">
            <a:avLst/>
          </a:prstGeom>
          <a:solidFill>
            <a:srgbClr val="FCF305"/>
          </a:solidFill>
          <a:ln w="3175">
            <a:solidFill>
              <a:schemeClr val="bg2"/>
            </a:solidFill>
            <a:miter lim="800000"/>
            <a:headEnd/>
            <a:tailEnd/>
          </a:ln>
        </p:spPr>
        <p:txBody>
          <a:bodyPr/>
          <a:lstStyle/>
          <a:p>
            <a:endParaRPr lang="en-US"/>
          </a:p>
        </p:txBody>
      </p:sp>
      <p:sp>
        <p:nvSpPr>
          <p:cNvPr id="80961" name="Line 126"/>
          <p:cNvSpPr>
            <a:spLocks noChangeShapeType="1"/>
          </p:cNvSpPr>
          <p:nvPr/>
        </p:nvSpPr>
        <p:spPr bwMode="auto">
          <a:xfrm flipV="1">
            <a:off x="3494708" y="2701925"/>
            <a:ext cx="1588" cy="2540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2" name="Line 127"/>
          <p:cNvSpPr>
            <a:spLocks noChangeShapeType="1"/>
          </p:cNvSpPr>
          <p:nvPr/>
        </p:nvSpPr>
        <p:spPr bwMode="auto">
          <a:xfrm>
            <a:off x="3428033" y="2701925"/>
            <a:ext cx="153988"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3" name="Line 129"/>
          <p:cNvSpPr>
            <a:spLocks noChangeShapeType="1"/>
          </p:cNvSpPr>
          <p:nvPr/>
        </p:nvSpPr>
        <p:spPr bwMode="auto">
          <a:xfrm flipV="1">
            <a:off x="4796458" y="2889250"/>
            <a:ext cx="1588" cy="52388"/>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4" name="Line 130"/>
          <p:cNvSpPr>
            <a:spLocks noChangeShapeType="1"/>
          </p:cNvSpPr>
          <p:nvPr/>
        </p:nvSpPr>
        <p:spPr bwMode="auto">
          <a:xfrm>
            <a:off x="4729783" y="2889250"/>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5" name="Rectangle 131"/>
          <p:cNvSpPr>
            <a:spLocks noChangeArrowheads="1"/>
          </p:cNvSpPr>
          <p:nvPr/>
        </p:nvSpPr>
        <p:spPr bwMode="auto">
          <a:xfrm>
            <a:off x="5912471" y="2803525"/>
            <a:ext cx="198437" cy="201613"/>
          </a:xfrm>
          <a:prstGeom prst="rect">
            <a:avLst/>
          </a:prstGeom>
          <a:solidFill>
            <a:srgbClr val="FCF305"/>
          </a:solidFill>
          <a:ln w="3175">
            <a:solidFill>
              <a:schemeClr val="bg2"/>
            </a:solidFill>
            <a:miter lim="800000"/>
            <a:headEnd/>
            <a:tailEnd/>
          </a:ln>
        </p:spPr>
        <p:txBody>
          <a:bodyPr/>
          <a:lstStyle/>
          <a:p>
            <a:endParaRPr lang="en-US"/>
          </a:p>
        </p:txBody>
      </p:sp>
      <p:sp>
        <p:nvSpPr>
          <p:cNvPr id="80966" name="Line 132"/>
          <p:cNvSpPr>
            <a:spLocks noChangeShapeType="1"/>
          </p:cNvSpPr>
          <p:nvPr/>
        </p:nvSpPr>
        <p:spPr bwMode="auto">
          <a:xfrm flipV="1">
            <a:off x="5999783" y="2401888"/>
            <a:ext cx="1588" cy="401637"/>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7" name="Line 133"/>
          <p:cNvSpPr>
            <a:spLocks noChangeShapeType="1"/>
          </p:cNvSpPr>
          <p:nvPr/>
        </p:nvSpPr>
        <p:spPr bwMode="auto">
          <a:xfrm>
            <a:off x="5934696" y="2401888"/>
            <a:ext cx="153987" cy="1587"/>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8" name="Line 136"/>
          <p:cNvSpPr>
            <a:spLocks noChangeShapeType="1"/>
          </p:cNvSpPr>
          <p:nvPr/>
        </p:nvSpPr>
        <p:spPr bwMode="auto">
          <a:xfrm>
            <a:off x="2132633" y="2636838"/>
            <a:ext cx="153988" cy="1587"/>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9" name="Rectangle 137"/>
          <p:cNvSpPr>
            <a:spLocks noChangeArrowheads="1"/>
          </p:cNvSpPr>
          <p:nvPr/>
        </p:nvSpPr>
        <p:spPr bwMode="auto">
          <a:xfrm>
            <a:off x="2513633" y="2816225"/>
            <a:ext cx="198438" cy="201613"/>
          </a:xfrm>
          <a:prstGeom prst="rect">
            <a:avLst/>
          </a:prstGeom>
          <a:solidFill>
            <a:srgbClr val="F20884"/>
          </a:solidFill>
          <a:ln w="3175">
            <a:solidFill>
              <a:schemeClr val="bg2"/>
            </a:solidFill>
            <a:miter lim="800000"/>
            <a:headEnd/>
            <a:tailEnd/>
          </a:ln>
        </p:spPr>
        <p:txBody>
          <a:bodyPr/>
          <a:lstStyle/>
          <a:p>
            <a:endParaRPr lang="en-US"/>
          </a:p>
        </p:txBody>
      </p:sp>
      <p:sp>
        <p:nvSpPr>
          <p:cNvPr id="80970" name="Line 138"/>
          <p:cNvSpPr>
            <a:spLocks noChangeShapeType="1"/>
          </p:cNvSpPr>
          <p:nvPr/>
        </p:nvSpPr>
        <p:spPr bwMode="auto">
          <a:xfrm flipV="1">
            <a:off x="2602533" y="2716213"/>
            <a:ext cx="1588" cy="100012"/>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1" name="Line 139"/>
          <p:cNvSpPr>
            <a:spLocks noChangeShapeType="1"/>
          </p:cNvSpPr>
          <p:nvPr/>
        </p:nvSpPr>
        <p:spPr bwMode="auto">
          <a:xfrm>
            <a:off x="2535858" y="2716213"/>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2" name="Rectangle 140"/>
          <p:cNvSpPr>
            <a:spLocks noChangeArrowheads="1"/>
          </p:cNvSpPr>
          <p:nvPr/>
        </p:nvSpPr>
        <p:spPr bwMode="auto">
          <a:xfrm>
            <a:off x="3826496" y="2955925"/>
            <a:ext cx="198437" cy="49213"/>
          </a:xfrm>
          <a:prstGeom prst="rect">
            <a:avLst/>
          </a:prstGeom>
          <a:solidFill>
            <a:srgbClr val="F20884"/>
          </a:solidFill>
          <a:ln w="3175">
            <a:solidFill>
              <a:schemeClr val="bg2"/>
            </a:solidFill>
            <a:miter lim="800000"/>
            <a:headEnd/>
            <a:tailEnd/>
          </a:ln>
        </p:spPr>
        <p:txBody>
          <a:bodyPr/>
          <a:lstStyle/>
          <a:p>
            <a:endParaRPr lang="en-US"/>
          </a:p>
        </p:txBody>
      </p:sp>
      <p:sp>
        <p:nvSpPr>
          <p:cNvPr id="80973" name="Line 141"/>
          <p:cNvSpPr>
            <a:spLocks noChangeShapeType="1"/>
          </p:cNvSpPr>
          <p:nvPr/>
        </p:nvSpPr>
        <p:spPr bwMode="auto">
          <a:xfrm flipV="1">
            <a:off x="3913808" y="2859088"/>
            <a:ext cx="1588" cy="103187"/>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4" name="Line 142"/>
          <p:cNvSpPr>
            <a:spLocks noChangeShapeType="1"/>
          </p:cNvSpPr>
          <p:nvPr/>
        </p:nvSpPr>
        <p:spPr bwMode="auto">
          <a:xfrm>
            <a:off x="3847133" y="2852738"/>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5" name="Rectangle 143"/>
          <p:cNvSpPr>
            <a:spLocks noChangeArrowheads="1"/>
          </p:cNvSpPr>
          <p:nvPr/>
        </p:nvSpPr>
        <p:spPr bwMode="auto">
          <a:xfrm>
            <a:off x="6331571" y="2200275"/>
            <a:ext cx="200025" cy="804863"/>
          </a:xfrm>
          <a:prstGeom prst="rect">
            <a:avLst/>
          </a:prstGeom>
          <a:solidFill>
            <a:srgbClr val="F20884"/>
          </a:solidFill>
          <a:ln w="3175">
            <a:solidFill>
              <a:schemeClr val="bg2"/>
            </a:solidFill>
            <a:miter lim="800000"/>
            <a:headEnd/>
            <a:tailEnd/>
          </a:ln>
        </p:spPr>
        <p:txBody>
          <a:bodyPr/>
          <a:lstStyle/>
          <a:p>
            <a:endParaRPr lang="en-US"/>
          </a:p>
        </p:txBody>
      </p:sp>
      <p:sp>
        <p:nvSpPr>
          <p:cNvPr id="80976" name="Line 144"/>
          <p:cNvSpPr>
            <a:spLocks noChangeShapeType="1"/>
          </p:cNvSpPr>
          <p:nvPr/>
        </p:nvSpPr>
        <p:spPr bwMode="auto">
          <a:xfrm flipV="1">
            <a:off x="6420471" y="2047875"/>
            <a:ext cx="1587" cy="1524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7" name="Line 145"/>
          <p:cNvSpPr>
            <a:spLocks noChangeShapeType="1"/>
          </p:cNvSpPr>
          <p:nvPr/>
        </p:nvSpPr>
        <p:spPr bwMode="auto">
          <a:xfrm>
            <a:off x="6353796" y="2047875"/>
            <a:ext cx="155575"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8" name="Rectangle 146"/>
          <p:cNvSpPr>
            <a:spLocks noChangeArrowheads="1"/>
          </p:cNvSpPr>
          <p:nvPr/>
        </p:nvSpPr>
        <p:spPr bwMode="auto">
          <a:xfrm>
            <a:off x="5099671" y="2808288"/>
            <a:ext cx="198437" cy="201612"/>
          </a:xfrm>
          <a:prstGeom prst="rect">
            <a:avLst/>
          </a:prstGeom>
          <a:solidFill>
            <a:srgbClr val="F20884"/>
          </a:solidFill>
          <a:ln w="3175">
            <a:solidFill>
              <a:schemeClr val="bg2"/>
            </a:solidFill>
            <a:miter lim="800000"/>
            <a:headEnd/>
            <a:tailEnd/>
          </a:ln>
        </p:spPr>
        <p:txBody>
          <a:bodyPr/>
          <a:lstStyle/>
          <a:p>
            <a:endParaRPr lang="en-US"/>
          </a:p>
        </p:txBody>
      </p:sp>
      <p:sp>
        <p:nvSpPr>
          <p:cNvPr id="80979" name="Line 147"/>
          <p:cNvSpPr>
            <a:spLocks noChangeShapeType="1"/>
          </p:cNvSpPr>
          <p:nvPr/>
        </p:nvSpPr>
        <p:spPr bwMode="auto">
          <a:xfrm flipH="1">
            <a:off x="5190158" y="2743200"/>
            <a:ext cx="0" cy="76200"/>
          </a:xfrm>
          <a:prstGeom prst="line">
            <a:avLst/>
          </a:prstGeom>
          <a:noFill/>
          <a:ln w="2222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80" name="Line 148"/>
          <p:cNvSpPr>
            <a:spLocks noChangeShapeType="1"/>
          </p:cNvSpPr>
          <p:nvPr/>
        </p:nvSpPr>
        <p:spPr bwMode="auto">
          <a:xfrm>
            <a:off x="5139358" y="2755900"/>
            <a:ext cx="153988"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81" name="Line 149"/>
          <p:cNvSpPr>
            <a:spLocks noChangeShapeType="1"/>
          </p:cNvSpPr>
          <p:nvPr/>
        </p:nvSpPr>
        <p:spPr bwMode="auto">
          <a:xfrm>
            <a:off x="5113958" y="2755900"/>
            <a:ext cx="153988" cy="3175"/>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82" name="Rectangle 150"/>
          <p:cNvSpPr>
            <a:spLocks noChangeArrowheads="1"/>
          </p:cNvSpPr>
          <p:nvPr/>
        </p:nvSpPr>
        <p:spPr bwMode="auto">
          <a:xfrm>
            <a:off x="1486521" y="6140450"/>
            <a:ext cx="152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b="1">
                <a:solidFill>
                  <a:srgbClr val="000000"/>
                </a:solidFill>
                <a:latin typeface="Geneva" charset="0"/>
              </a:rPr>
              <a:t>0</a:t>
            </a:r>
            <a:endParaRPr lang="nl-NL">
              <a:solidFill>
                <a:srgbClr val="000000"/>
              </a:solidFill>
              <a:latin typeface="Times" charset="0"/>
            </a:endParaRPr>
          </a:p>
        </p:txBody>
      </p:sp>
      <p:sp>
        <p:nvSpPr>
          <p:cNvPr id="80985" name="Rectangle 66"/>
          <p:cNvSpPr>
            <a:spLocks noChangeArrowheads="1"/>
          </p:cNvSpPr>
          <p:nvPr/>
        </p:nvSpPr>
        <p:spPr bwMode="auto">
          <a:xfrm>
            <a:off x="2156446" y="6364288"/>
            <a:ext cx="8207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Mes Lnd</a:t>
            </a:r>
          </a:p>
        </p:txBody>
      </p:sp>
      <p:sp>
        <p:nvSpPr>
          <p:cNvPr id="80986" name="Rectangle 68"/>
          <p:cNvSpPr>
            <a:spLocks noChangeArrowheads="1"/>
          </p:cNvSpPr>
          <p:nvPr/>
        </p:nvSpPr>
        <p:spPr bwMode="auto">
          <a:xfrm>
            <a:off x="3412158" y="6364288"/>
            <a:ext cx="973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Ileal </a:t>
            </a:r>
          </a:p>
          <a:p>
            <a:r>
              <a:rPr lang="nl-NL" sz="1600" b="1">
                <a:solidFill>
                  <a:srgbClr val="000000"/>
                </a:solidFill>
                <a:latin typeface="Geneva" charset="0"/>
              </a:rPr>
              <a:t>Peyer’s p.</a:t>
            </a:r>
          </a:p>
        </p:txBody>
      </p:sp>
      <p:sp>
        <p:nvSpPr>
          <p:cNvPr id="80987" name="Rectangle 69"/>
          <p:cNvSpPr>
            <a:spLocks noChangeArrowheads="1"/>
          </p:cNvSpPr>
          <p:nvPr/>
        </p:nvSpPr>
        <p:spPr bwMode="auto">
          <a:xfrm>
            <a:off x="4529758" y="6364288"/>
            <a:ext cx="9731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Jejunal </a:t>
            </a:r>
          </a:p>
          <a:p>
            <a:r>
              <a:rPr lang="nl-NL" sz="1600" b="1">
                <a:solidFill>
                  <a:srgbClr val="000000"/>
                </a:solidFill>
                <a:latin typeface="Geneva" charset="0"/>
              </a:rPr>
              <a:t>Peyer’s p.</a:t>
            </a:r>
          </a:p>
        </p:txBody>
      </p:sp>
      <p:sp>
        <p:nvSpPr>
          <p:cNvPr id="80988" name="Rectangle 70"/>
          <p:cNvSpPr>
            <a:spLocks noChangeArrowheads="1"/>
          </p:cNvSpPr>
          <p:nvPr/>
        </p:nvSpPr>
        <p:spPr bwMode="auto">
          <a:xfrm>
            <a:off x="5631483" y="6364288"/>
            <a:ext cx="6286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lamina</a:t>
            </a:r>
            <a:endParaRPr lang="nl-NL" b="1">
              <a:solidFill>
                <a:srgbClr val="000000"/>
              </a:solidFill>
              <a:latin typeface="Times" charset="0"/>
            </a:endParaRPr>
          </a:p>
        </p:txBody>
      </p:sp>
      <p:sp>
        <p:nvSpPr>
          <p:cNvPr id="80989" name="Rectangle 71"/>
          <p:cNvSpPr>
            <a:spLocks noChangeArrowheads="1"/>
          </p:cNvSpPr>
          <p:nvPr/>
        </p:nvSpPr>
        <p:spPr bwMode="auto">
          <a:xfrm>
            <a:off x="6302996" y="6364288"/>
            <a:ext cx="6921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propria</a:t>
            </a:r>
            <a:endParaRPr lang="nl-NL" b="1">
              <a:solidFill>
                <a:srgbClr val="000000"/>
              </a:solidFill>
              <a:latin typeface="Times" charset="0"/>
            </a:endParaRPr>
          </a:p>
        </p:txBody>
      </p:sp>
      <p:sp>
        <p:nvSpPr>
          <p:cNvPr id="80990" name="Rectangle 56"/>
          <p:cNvSpPr>
            <a:spLocks noChangeArrowheads="1"/>
          </p:cNvSpPr>
          <p:nvPr/>
        </p:nvSpPr>
        <p:spPr bwMode="auto">
          <a:xfrm>
            <a:off x="6331571" y="3127375"/>
            <a:ext cx="5635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day 0</a:t>
            </a:r>
            <a:endParaRPr lang="nl-NL">
              <a:solidFill>
                <a:srgbClr val="000000"/>
              </a:solidFill>
              <a:latin typeface="Times" charset="0"/>
            </a:endParaRPr>
          </a:p>
        </p:txBody>
      </p:sp>
      <p:sp>
        <p:nvSpPr>
          <p:cNvPr id="80991" name="Rectangle 58"/>
          <p:cNvSpPr>
            <a:spLocks noChangeArrowheads="1"/>
          </p:cNvSpPr>
          <p:nvPr/>
        </p:nvSpPr>
        <p:spPr bwMode="auto">
          <a:xfrm>
            <a:off x="6331571" y="3360738"/>
            <a:ext cx="5635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day 4</a:t>
            </a:r>
            <a:endParaRPr lang="nl-NL">
              <a:solidFill>
                <a:srgbClr val="000000"/>
              </a:solidFill>
              <a:latin typeface="Times" charset="0"/>
            </a:endParaRPr>
          </a:p>
        </p:txBody>
      </p:sp>
      <p:sp>
        <p:nvSpPr>
          <p:cNvPr id="80992" name="Rectangle 60"/>
          <p:cNvSpPr>
            <a:spLocks noChangeArrowheads="1"/>
          </p:cNvSpPr>
          <p:nvPr/>
        </p:nvSpPr>
        <p:spPr bwMode="auto">
          <a:xfrm>
            <a:off x="6331571" y="3595688"/>
            <a:ext cx="558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day 7</a:t>
            </a:r>
            <a:endParaRPr lang="nl-NL">
              <a:solidFill>
                <a:srgbClr val="000000"/>
              </a:solidFill>
              <a:latin typeface="Times" charset="0"/>
            </a:endParaRPr>
          </a:p>
        </p:txBody>
      </p:sp>
      <p:sp>
        <p:nvSpPr>
          <p:cNvPr id="80993" name="Rectangle 61"/>
          <p:cNvSpPr>
            <a:spLocks noChangeArrowheads="1"/>
          </p:cNvSpPr>
          <p:nvPr/>
        </p:nvSpPr>
        <p:spPr bwMode="auto">
          <a:xfrm>
            <a:off x="6331571" y="3829050"/>
            <a:ext cx="69691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day 11</a:t>
            </a:r>
            <a:endParaRPr lang="nl-NL">
              <a:solidFill>
                <a:srgbClr val="000000"/>
              </a:solidFill>
              <a:latin typeface="Times" charset="0"/>
            </a:endParaRPr>
          </a:p>
        </p:txBody>
      </p:sp>
      <p:sp>
        <p:nvSpPr>
          <p:cNvPr id="80994" name="Rectangle 62"/>
          <p:cNvSpPr>
            <a:spLocks noChangeArrowheads="1"/>
          </p:cNvSpPr>
          <p:nvPr/>
        </p:nvSpPr>
        <p:spPr bwMode="auto">
          <a:xfrm>
            <a:off x="6331571" y="4065588"/>
            <a:ext cx="704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rgbClr val="000000"/>
                </a:solidFill>
                <a:latin typeface="Geneva" charset="0"/>
              </a:rPr>
              <a:t>day 15</a:t>
            </a:r>
            <a:endParaRPr lang="nl-NL">
              <a:solidFill>
                <a:srgbClr val="000000"/>
              </a:solidFill>
              <a:latin typeface="Times" charset="0"/>
            </a:endParaRPr>
          </a:p>
        </p:txBody>
      </p:sp>
      <p:sp>
        <p:nvSpPr>
          <p:cNvPr id="151" name="Text Box 151"/>
          <p:cNvSpPr txBox="1">
            <a:spLocks noChangeArrowheads="1"/>
          </p:cNvSpPr>
          <p:nvPr/>
        </p:nvSpPr>
        <p:spPr bwMode="auto">
          <a:xfrm>
            <a:off x="5868144" y="44624"/>
            <a:ext cx="32986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err="1"/>
              <a:t>Verdonck</a:t>
            </a:r>
            <a:r>
              <a:rPr lang="en-US" sz="1800" dirty="0"/>
              <a:t> et al., 1999. Vaccine</a:t>
            </a:r>
          </a:p>
        </p:txBody>
      </p:sp>
      <p:sp>
        <p:nvSpPr>
          <p:cNvPr id="153" name="Text Box 148"/>
          <p:cNvSpPr txBox="1">
            <a:spLocks noChangeArrowheads="1"/>
          </p:cNvSpPr>
          <p:nvPr/>
        </p:nvSpPr>
        <p:spPr bwMode="auto">
          <a:xfrm>
            <a:off x="0" y="2362200"/>
            <a:ext cx="1447800" cy="12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nl-NL" sz="2400" b="1" dirty="0" err="1">
                <a:latin typeface="Times" charset="0"/>
              </a:rPr>
              <a:t>Mean</a:t>
            </a:r>
            <a:r>
              <a:rPr lang="nl-NL" sz="2400" b="1" dirty="0">
                <a:latin typeface="Times" charset="0"/>
              </a:rPr>
              <a:t> ASC per 10</a:t>
            </a:r>
            <a:r>
              <a:rPr lang="nl-NL" sz="2400" b="1" baseline="30000" dirty="0">
                <a:latin typeface="Times" charset="0"/>
              </a:rPr>
              <a:t>7</a:t>
            </a:r>
            <a:r>
              <a:rPr lang="nl-NL" sz="2400" b="1" dirty="0">
                <a:latin typeface="Times" charset="0"/>
              </a:rPr>
              <a:t> </a:t>
            </a:r>
            <a:r>
              <a:rPr lang="nl-NL" sz="2400" b="1" dirty="0" err="1">
                <a:latin typeface="Times" charset="0"/>
              </a:rPr>
              <a:t>cells</a:t>
            </a:r>
            <a:endParaRPr lang="nl-NL" sz="1600" dirty="0">
              <a:latin typeface="Times" charset="0"/>
            </a:endParaRPr>
          </a:p>
        </p:txBody>
      </p:sp>
      <p:grpSp>
        <p:nvGrpSpPr>
          <p:cNvPr id="7" name="Group 6"/>
          <p:cNvGrpSpPr/>
          <p:nvPr/>
        </p:nvGrpSpPr>
        <p:grpSpPr>
          <a:xfrm>
            <a:off x="7084518" y="3324007"/>
            <a:ext cx="2059482" cy="2740341"/>
            <a:chOff x="7084518" y="3324007"/>
            <a:chExt cx="2059482" cy="2740341"/>
          </a:xfrm>
        </p:grpSpPr>
        <p:grpSp>
          <p:nvGrpSpPr>
            <p:cNvPr id="6" name="Group 5"/>
            <p:cNvGrpSpPr/>
            <p:nvPr/>
          </p:nvGrpSpPr>
          <p:grpSpPr>
            <a:xfrm>
              <a:off x="7084518" y="3324007"/>
              <a:ext cx="2017358" cy="1887756"/>
              <a:chOff x="7084518" y="3324007"/>
              <a:chExt cx="2017358" cy="1887756"/>
            </a:xfrm>
          </p:grpSpPr>
          <p:cxnSp>
            <p:nvCxnSpPr>
              <p:cNvPr id="3" name="Straight Arrow Connector 2"/>
              <p:cNvCxnSpPr/>
              <p:nvPr/>
            </p:nvCxnSpPr>
            <p:spPr>
              <a:xfrm flipV="1">
                <a:off x="7084518" y="3465513"/>
                <a:ext cx="511818" cy="11160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7596336" y="3324007"/>
                <a:ext cx="1505540" cy="707886"/>
              </a:xfrm>
              <a:prstGeom prst="rect">
                <a:avLst/>
              </a:prstGeom>
              <a:noFill/>
            </p:spPr>
            <p:txBody>
              <a:bodyPr wrap="none" rtlCol="0">
                <a:spAutoFit/>
              </a:bodyPr>
              <a:lstStyle/>
              <a:p>
                <a:r>
                  <a:rPr lang="en-US" sz="2000" dirty="0" smtClean="0"/>
                  <a:t>Absence of</a:t>
                </a:r>
              </a:p>
              <a:p>
                <a:r>
                  <a:rPr lang="en-US" sz="2000" dirty="0" smtClean="0"/>
                  <a:t>LT</a:t>
                </a:r>
              </a:p>
            </p:txBody>
          </p:sp>
          <p:cxnSp>
            <p:nvCxnSpPr>
              <p:cNvPr id="156" name="Straight Arrow Connector 155"/>
              <p:cNvCxnSpPr/>
              <p:nvPr/>
            </p:nvCxnSpPr>
            <p:spPr>
              <a:xfrm>
                <a:off x="7084518" y="4733927"/>
                <a:ext cx="511818" cy="4778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158" name="TextBox 157"/>
            <p:cNvSpPr txBox="1"/>
            <p:nvPr/>
          </p:nvSpPr>
          <p:spPr>
            <a:xfrm>
              <a:off x="7596336" y="4740909"/>
              <a:ext cx="1547664" cy="1323439"/>
            </a:xfrm>
            <a:prstGeom prst="rect">
              <a:avLst/>
            </a:prstGeom>
            <a:noFill/>
          </p:spPr>
          <p:txBody>
            <a:bodyPr wrap="square" rtlCol="0">
              <a:spAutoFit/>
            </a:bodyPr>
            <a:lstStyle/>
            <a:p>
              <a:r>
                <a:rPr lang="en-US" sz="2000" dirty="0" smtClean="0"/>
                <a:t>Different interaction of F18 fimbriae?</a:t>
              </a:r>
            </a:p>
          </p:txBody>
        </p:sp>
      </p:grpSp>
    </p:spTree>
    <p:extLst>
      <p:ext uri="{BB962C8B-B14F-4D97-AF65-F5344CB8AC3E}">
        <p14:creationId xmlns:p14="http://schemas.microsoft.com/office/powerpoint/2010/main" val="34794843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ChangeArrowheads="1"/>
          </p:cNvSpPr>
          <p:nvPr/>
        </p:nvSpPr>
        <p:spPr bwMode="auto">
          <a:xfrm>
            <a:off x="6858000" y="1676400"/>
            <a:ext cx="1143000" cy="3200400"/>
          </a:xfrm>
          <a:prstGeom prst="rect">
            <a:avLst/>
          </a:prstGeom>
          <a:solidFill>
            <a:schemeClr val="tx2">
              <a:lumMod val="20000"/>
              <a:lumOff val="80000"/>
            </a:schemeClr>
          </a:solidFill>
          <a:ln w="19050">
            <a:solidFill>
              <a:schemeClr val="accent2"/>
            </a:solidFill>
            <a:miter lim="800000"/>
            <a:headEnd/>
            <a:tailEnd/>
          </a:ln>
          <a:effectLst/>
        </p:spPr>
        <p:txBody>
          <a:bodyPr wrap="none" anchor="ctr"/>
          <a:lstStyle/>
          <a:p>
            <a:pPr defTabSz="457200" eaLnBrk="1" hangingPunct="1">
              <a:defRPr/>
            </a:pPr>
            <a:endParaRPr lang="en-US" sz="1800" b="1" i="0" baseline="0">
              <a:solidFill>
                <a:prstClr val="black"/>
              </a:solidFill>
              <a:latin typeface="Arial" pitchFamily="33" charset="0"/>
              <a:ea typeface="Arial" pitchFamily="33" charset="0"/>
              <a:cs typeface="Arial" pitchFamily="33" charset="0"/>
            </a:endParaRPr>
          </a:p>
        </p:txBody>
      </p:sp>
      <p:sp>
        <p:nvSpPr>
          <p:cNvPr id="23555" name="Oval 3"/>
          <p:cNvSpPr>
            <a:spLocks noChangeAspect="1" noChangeArrowheads="1"/>
          </p:cNvSpPr>
          <p:nvPr/>
        </p:nvSpPr>
        <p:spPr bwMode="auto">
          <a:xfrm rot="19880597" flipH="1">
            <a:off x="7202488" y="2036765"/>
            <a:ext cx="404812" cy="225425"/>
          </a:xfrm>
          <a:prstGeom prst="ellipse">
            <a:avLst/>
          </a:prstGeom>
          <a:solidFill>
            <a:schemeClr val="accent2"/>
          </a:solidFill>
          <a:ln w="12700">
            <a:solidFill>
              <a:srgbClr val="FF6FCF"/>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56" name="Rectangle 4"/>
          <p:cNvSpPr>
            <a:spLocks noChangeArrowheads="1"/>
          </p:cNvSpPr>
          <p:nvPr/>
        </p:nvSpPr>
        <p:spPr bwMode="auto">
          <a:xfrm>
            <a:off x="1295400" y="1676402"/>
            <a:ext cx="1295400" cy="3294063"/>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eaLnBrk="1" hangingPunct="1"/>
            <a:endParaRPr lang="en-US" sz="1800" b="1" i="0" baseline="0" smtClean="0">
              <a:solidFill>
                <a:prstClr val="black"/>
              </a:solidFill>
              <a:latin typeface="Arial" charset="0"/>
              <a:cs typeface="Arial" charset="0"/>
            </a:endParaRPr>
          </a:p>
        </p:txBody>
      </p:sp>
      <p:sp>
        <p:nvSpPr>
          <p:cNvPr id="23557" name="Rectangle 5"/>
          <p:cNvSpPr>
            <a:spLocks noChangeArrowheads="1"/>
          </p:cNvSpPr>
          <p:nvPr/>
        </p:nvSpPr>
        <p:spPr bwMode="auto">
          <a:xfrm>
            <a:off x="2819400" y="5486400"/>
            <a:ext cx="76200" cy="3810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eaLnBrk="1" hangingPunct="1"/>
            <a:endParaRPr lang="en-US" sz="1800" b="1" i="0" baseline="0" smtClean="0">
              <a:solidFill>
                <a:prstClr val="black"/>
              </a:solidFill>
              <a:latin typeface="Arial" charset="0"/>
              <a:cs typeface="Arial" charset="0"/>
            </a:endParaRPr>
          </a:p>
        </p:txBody>
      </p:sp>
      <p:sp>
        <p:nvSpPr>
          <p:cNvPr id="23558" name="Line 6"/>
          <p:cNvSpPr>
            <a:spLocks noChangeShapeType="1"/>
          </p:cNvSpPr>
          <p:nvPr/>
        </p:nvSpPr>
        <p:spPr bwMode="auto">
          <a:xfrm>
            <a:off x="1295400" y="4953000"/>
            <a:ext cx="1524000" cy="533400"/>
          </a:xfrm>
          <a:prstGeom prst="line">
            <a:avLst/>
          </a:prstGeom>
          <a:noFill/>
          <a:ln w="1905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559" name="Line 7"/>
          <p:cNvSpPr>
            <a:spLocks noChangeShapeType="1"/>
          </p:cNvSpPr>
          <p:nvPr/>
        </p:nvSpPr>
        <p:spPr bwMode="auto">
          <a:xfrm>
            <a:off x="2590800" y="5029200"/>
            <a:ext cx="228600" cy="457200"/>
          </a:xfrm>
          <a:prstGeom prst="line">
            <a:avLst/>
          </a:prstGeom>
          <a:noFill/>
          <a:ln w="1905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560" name="Oval 8"/>
          <p:cNvSpPr>
            <a:spLocks noChangeAspect="1" noChangeArrowheads="1"/>
          </p:cNvSpPr>
          <p:nvPr/>
        </p:nvSpPr>
        <p:spPr bwMode="auto">
          <a:xfrm rot="1478289">
            <a:off x="1646238" y="4370390"/>
            <a:ext cx="487362" cy="271462"/>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1" name="Oval 9"/>
          <p:cNvSpPr>
            <a:spLocks noChangeAspect="1" noChangeArrowheads="1"/>
          </p:cNvSpPr>
          <p:nvPr/>
        </p:nvSpPr>
        <p:spPr bwMode="auto">
          <a:xfrm rot="19932241">
            <a:off x="1931988" y="2954338"/>
            <a:ext cx="488950" cy="271462"/>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2" name="Oval 10"/>
          <p:cNvSpPr>
            <a:spLocks noChangeAspect="1" noChangeArrowheads="1"/>
          </p:cNvSpPr>
          <p:nvPr/>
        </p:nvSpPr>
        <p:spPr bwMode="auto">
          <a:xfrm rot="21046319">
            <a:off x="1951038" y="2543177"/>
            <a:ext cx="487362" cy="273050"/>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3" name="Oval 11"/>
          <p:cNvSpPr>
            <a:spLocks noChangeAspect="1" noChangeArrowheads="1"/>
          </p:cNvSpPr>
          <p:nvPr/>
        </p:nvSpPr>
        <p:spPr bwMode="auto">
          <a:xfrm rot="19932241">
            <a:off x="1655765" y="4179890"/>
            <a:ext cx="485775" cy="269875"/>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4" name="Oval 12"/>
          <p:cNvSpPr>
            <a:spLocks noChangeAspect="1" noChangeArrowheads="1"/>
          </p:cNvSpPr>
          <p:nvPr/>
        </p:nvSpPr>
        <p:spPr bwMode="auto">
          <a:xfrm rot="1635217">
            <a:off x="1528763" y="3949702"/>
            <a:ext cx="487362" cy="269875"/>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5" name="Oval 13"/>
          <p:cNvSpPr>
            <a:spLocks noChangeAspect="1" noChangeArrowheads="1"/>
          </p:cNvSpPr>
          <p:nvPr/>
        </p:nvSpPr>
        <p:spPr bwMode="auto">
          <a:xfrm rot="21046319">
            <a:off x="1674817" y="3770315"/>
            <a:ext cx="485775" cy="269875"/>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6" name="Oval 14"/>
          <p:cNvSpPr>
            <a:spLocks noChangeAspect="1" noChangeArrowheads="1"/>
          </p:cNvSpPr>
          <p:nvPr/>
        </p:nvSpPr>
        <p:spPr bwMode="auto">
          <a:xfrm rot="14599322">
            <a:off x="1787528" y="3597277"/>
            <a:ext cx="298450" cy="238125"/>
          </a:xfrm>
          <a:prstGeom prst="ellipse">
            <a:avLst/>
          </a:prstGeom>
          <a:solidFill>
            <a:srgbClr val="FFCC66"/>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7" name="Oval 15"/>
          <p:cNvSpPr>
            <a:spLocks noChangeAspect="1" noChangeArrowheads="1"/>
          </p:cNvSpPr>
          <p:nvPr/>
        </p:nvSpPr>
        <p:spPr bwMode="auto">
          <a:xfrm rot="2100217">
            <a:off x="1811338" y="3159127"/>
            <a:ext cx="487362" cy="271463"/>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8" name="Oval 16"/>
          <p:cNvSpPr>
            <a:spLocks noChangeAspect="1" noChangeArrowheads="1"/>
          </p:cNvSpPr>
          <p:nvPr/>
        </p:nvSpPr>
        <p:spPr bwMode="auto">
          <a:xfrm rot="1635217">
            <a:off x="1808167" y="2724150"/>
            <a:ext cx="484187" cy="271463"/>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69" name="Oval 17"/>
          <p:cNvSpPr>
            <a:spLocks noChangeAspect="1" noChangeArrowheads="1"/>
          </p:cNvSpPr>
          <p:nvPr/>
        </p:nvSpPr>
        <p:spPr bwMode="auto">
          <a:xfrm rot="20185707">
            <a:off x="1816104" y="3427415"/>
            <a:ext cx="441325" cy="242887"/>
          </a:xfrm>
          <a:prstGeom prst="ellipse">
            <a:avLst/>
          </a:prstGeom>
          <a:solidFill>
            <a:schemeClr val="accent1"/>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70" name="Oval 18"/>
          <p:cNvSpPr>
            <a:spLocks noChangeAspect="1" noChangeArrowheads="1"/>
          </p:cNvSpPr>
          <p:nvPr/>
        </p:nvSpPr>
        <p:spPr bwMode="auto">
          <a:xfrm rot="20910478">
            <a:off x="1570042" y="4551365"/>
            <a:ext cx="485775" cy="271462"/>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71" name="Oval 19"/>
          <p:cNvSpPr>
            <a:spLocks noChangeAspect="1" noChangeArrowheads="1"/>
          </p:cNvSpPr>
          <p:nvPr/>
        </p:nvSpPr>
        <p:spPr bwMode="auto">
          <a:xfrm rot="2139199">
            <a:off x="1843088" y="2338388"/>
            <a:ext cx="487362" cy="271462"/>
          </a:xfrm>
          <a:prstGeom prst="ellipse">
            <a:avLst/>
          </a:prstGeom>
          <a:solidFill>
            <a:schemeClr val="accent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72" name="Oval 20"/>
          <p:cNvSpPr>
            <a:spLocks noChangeAspect="1" noChangeArrowheads="1"/>
          </p:cNvSpPr>
          <p:nvPr/>
        </p:nvSpPr>
        <p:spPr bwMode="auto">
          <a:xfrm rot="20908109">
            <a:off x="1876429" y="2149475"/>
            <a:ext cx="441325" cy="244475"/>
          </a:xfrm>
          <a:prstGeom prst="ellipse">
            <a:avLst/>
          </a:prstGeom>
          <a:solidFill>
            <a:schemeClr val="accent1"/>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73" name="Oval 21"/>
          <p:cNvSpPr>
            <a:spLocks noChangeAspect="1" noChangeArrowheads="1"/>
          </p:cNvSpPr>
          <p:nvPr/>
        </p:nvSpPr>
        <p:spPr bwMode="auto">
          <a:xfrm rot="1719403">
            <a:off x="1846263" y="1952627"/>
            <a:ext cx="404812" cy="225425"/>
          </a:xfrm>
          <a:prstGeom prst="ellipse">
            <a:avLst/>
          </a:prstGeom>
          <a:solidFill>
            <a:schemeClr val="tx2"/>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574" name="Text Box 22"/>
          <p:cNvSpPr txBox="1">
            <a:spLocks noChangeArrowheads="1"/>
          </p:cNvSpPr>
          <p:nvPr/>
        </p:nvSpPr>
        <p:spPr bwMode="auto">
          <a:xfrm>
            <a:off x="1905000" y="1952625"/>
            <a:ext cx="457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200" b="1" i="0" baseline="0" smtClean="0">
                <a:solidFill>
                  <a:srgbClr val="7E87FF"/>
                </a:solidFill>
                <a:cs typeface="Arial" charset="0"/>
              </a:rPr>
              <a:t>C</a:t>
            </a:r>
            <a:endParaRPr lang="nl-NL" sz="2800" b="1" i="0" baseline="0" smtClean="0">
              <a:solidFill>
                <a:prstClr val="black"/>
              </a:solidFill>
              <a:cs typeface="Arial" charset="0"/>
            </a:endParaRPr>
          </a:p>
        </p:txBody>
      </p:sp>
      <p:sp>
        <p:nvSpPr>
          <p:cNvPr id="23575" name="Text Box 23"/>
          <p:cNvSpPr txBox="1">
            <a:spLocks noChangeArrowheads="1"/>
          </p:cNvSpPr>
          <p:nvPr/>
        </p:nvSpPr>
        <p:spPr bwMode="auto">
          <a:xfrm>
            <a:off x="1981200" y="2181225"/>
            <a:ext cx="457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000" b="1" i="0" baseline="0" smtClean="0">
                <a:solidFill>
                  <a:srgbClr val="7E87FF"/>
                </a:solidFill>
                <a:cs typeface="Arial" charset="0"/>
              </a:rPr>
              <a:t>F</a:t>
            </a:r>
            <a:endParaRPr lang="nl-NL" sz="1800" b="1" i="0" baseline="0" smtClean="0">
              <a:solidFill>
                <a:prstClr val="black"/>
              </a:solidFill>
              <a:cs typeface="Arial" charset="0"/>
            </a:endParaRPr>
          </a:p>
        </p:txBody>
      </p:sp>
      <p:sp>
        <p:nvSpPr>
          <p:cNvPr id="23576" name="Text Box 24"/>
          <p:cNvSpPr txBox="1">
            <a:spLocks noChangeArrowheads="1"/>
          </p:cNvSpPr>
          <p:nvPr/>
        </p:nvSpPr>
        <p:spPr bwMode="auto">
          <a:xfrm>
            <a:off x="1828800" y="3476627"/>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srgbClr val="7E87FF"/>
                </a:solidFill>
                <a:cs typeface="Arial" charset="0"/>
              </a:rPr>
              <a:t>F</a:t>
            </a:r>
            <a:endParaRPr lang="nl-NL" sz="3200" b="1" i="0" baseline="0" smtClean="0">
              <a:solidFill>
                <a:prstClr val="black"/>
              </a:solidFill>
              <a:cs typeface="Arial" charset="0"/>
            </a:endParaRPr>
          </a:p>
        </p:txBody>
      </p:sp>
      <p:sp>
        <p:nvSpPr>
          <p:cNvPr id="23577" name="Text Box 25"/>
          <p:cNvSpPr txBox="1">
            <a:spLocks noChangeArrowheads="1"/>
          </p:cNvSpPr>
          <p:nvPr/>
        </p:nvSpPr>
        <p:spPr bwMode="auto">
          <a:xfrm>
            <a:off x="1752600" y="362902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 </a:t>
            </a:r>
            <a:r>
              <a:rPr lang="nl-NL" sz="1400" b="1" i="0" baseline="0" smtClean="0">
                <a:solidFill>
                  <a:srgbClr val="7E87FF"/>
                </a:solidFill>
                <a:cs typeface="Arial" charset="0"/>
              </a:rPr>
              <a:t>H</a:t>
            </a:r>
            <a:endParaRPr lang="nl-NL" sz="3200" b="1" i="0" baseline="0" smtClean="0">
              <a:solidFill>
                <a:prstClr val="black"/>
              </a:solidFill>
              <a:cs typeface="Arial" charset="0"/>
            </a:endParaRPr>
          </a:p>
        </p:txBody>
      </p:sp>
      <p:sp>
        <p:nvSpPr>
          <p:cNvPr id="23578" name="Text Box 26"/>
          <p:cNvSpPr txBox="1">
            <a:spLocks noChangeArrowheads="1"/>
          </p:cNvSpPr>
          <p:nvPr/>
        </p:nvSpPr>
        <p:spPr bwMode="auto">
          <a:xfrm>
            <a:off x="1676400" y="378142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srgbClr val="B5F9F9"/>
                </a:solidFill>
                <a:cs typeface="Arial" charset="0"/>
              </a:rPr>
              <a:t>G</a:t>
            </a:r>
            <a:endParaRPr lang="nl-NL" sz="3200" b="1" i="0" baseline="0" smtClean="0">
              <a:solidFill>
                <a:prstClr val="black"/>
              </a:solidFill>
              <a:cs typeface="Arial" charset="0"/>
            </a:endParaRPr>
          </a:p>
        </p:txBody>
      </p:sp>
      <p:sp>
        <p:nvSpPr>
          <p:cNvPr id="23579" name="Text Box 27"/>
          <p:cNvSpPr txBox="1">
            <a:spLocks noChangeArrowheads="1"/>
          </p:cNvSpPr>
          <p:nvPr/>
        </p:nvSpPr>
        <p:spPr bwMode="auto">
          <a:xfrm>
            <a:off x="1600200" y="401002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 </a:t>
            </a:r>
            <a:r>
              <a:rPr lang="nl-NL" sz="1400" b="1" i="0" baseline="0" smtClean="0">
                <a:solidFill>
                  <a:srgbClr val="B5F9F9"/>
                </a:solidFill>
                <a:cs typeface="Arial" charset="0"/>
              </a:rPr>
              <a:t>G</a:t>
            </a:r>
            <a:endParaRPr lang="nl-NL" sz="3200" b="1" i="0" baseline="0" smtClean="0">
              <a:solidFill>
                <a:prstClr val="black"/>
              </a:solidFill>
              <a:cs typeface="Arial" charset="0"/>
            </a:endParaRPr>
          </a:p>
        </p:txBody>
      </p:sp>
      <p:sp>
        <p:nvSpPr>
          <p:cNvPr id="23580" name="Text Box 28"/>
          <p:cNvSpPr txBox="1">
            <a:spLocks noChangeArrowheads="1"/>
          </p:cNvSpPr>
          <p:nvPr/>
        </p:nvSpPr>
        <p:spPr bwMode="auto">
          <a:xfrm>
            <a:off x="1752600" y="4222752"/>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srgbClr val="B5F9F9"/>
                </a:solidFill>
                <a:cs typeface="Arial" charset="0"/>
              </a:rPr>
              <a:t>G</a:t>
            </a:r>
            <a:endParaRPr lang="nl-NL" sz="3200" b="1" i="0" baseline="0" smtClean="0">
              <a:solidFill>
                <a:srgbClr val="B5F9F9"/>
              </a:solidFill>
              <a:cs typeface="Arial" charset="0"/>
            </a:endParaRPr>
          </a:p>
        </p:txBody>
      </p:sp>
      <p:sp>
        <p:nvSpPr>
          <p:cNvPr id="23581" name="Text Box 29"/>
          <p:cNvSpPr txBox="1">
            <a:spLocks noChangeArrowheads="1"/>
          </p:cNvSpPr>
          <p:nvPr/>
        </p:nvSpPr>
        <p:spPr bwMode="auto">
          <a:xfrm>
            <a:off x="1752600" y="4391027"/>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  </a:t>
            </a:r>
            <a:r>
              <a:rPr lang="nl-NL" sz="1400" b="1" i="0" baseline="0" smtClean="0">
                <a:solidFill>
                  <a:srgbClr val="B5F9F9"/>
                </a:solidFill>
                <a:cs typeface="Arial" charset="0"/>
              </a:rPr>
              <a:t>G</a:t>
            </a:r>
            <a:endParaRPr lang="nl-NL" sz="3200" b="1" i="0" baseline="0" smtClean="0">
              <a:solidFill>
                <a:prstClr val="black"/>
              </a:solidFill>
              <a:cs typeface="Arial" charset="0"/>
            </a:endParaRPr>
          </a:p>
        </p:txBody>
      </p:sp>
      <p:sp>
        <p:nvSpPr>
          <p:cNvPr id="23582" name="Text Box 30"/>
          <p:cNvSpPr txBox="1">
            <a:spLocks noChangeArrowheads="1"/>
          </p:cNvSpPr>
          <p:nvPr/>
        </p:nvSpPr>
        <p:spPr bwMode="auto">
          <a:xfrm>
            <a:off x="1600200" y="4543427"/>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srgbClr val="B5F9F9"/>
                </a:solidFill>
                <a:cs typeface="Arial" charset="0"/>
              </a:rPr>
              <a:t> G</a:t>
            </a:r>
            <a:endParaRPr lang="nl-NL" sz="3200" b="1" i="0" baseline="0" smtClean="0">
              <a:solidFill>
                <a:srgbClr val="B5F9F9"/>
              </a:solidFill>
              <a:cs typeface="Arial" charset="0"/>
            </a:endParaRPr>
          </a:p>
        </p:txBody>
      </p:sp>
      <p:sp>
        <p:nvSpPr>
          <p:cNvPr id="23583" name="Text Box 31"/>
          <p:cNvSpPr txBox="1">
            <a:spLocks noChangeArrowheads="1"/>
          </p:cNvSpPr>
          <p:nvPr/>
        </p:nvSpPr>
        <p:spPr bwMode="auto">
          <a:xfrm>
            <a:off x="2133600" y="2620963"/>
            <a:ext cx="457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000" b="1" i="0" baseline="0" smtClean="0">
                <a:solidFill>
                  <a:srgbClr val="B5F9F9"/>
                </a:solidFill>
                <a:cs typeface="Arial" charset="0"/>
              </a:rPr>
              <a:t>G</a:t>
            </a:r>
            <a:endParaRPr lang="nl-NL" sz="1800" b="1" i="0" baseline="0" smtClean="0">
              <a:solidFill>
                <a:prstClr val="black"/>
              </a:solidFill>
              <a:cs typeface="Arial" charset="0"/>
            </a:endParaRPr>
          </a:p>
        </p:txBody>
      </p:sp>
      <p:sp>
        <p:nvSpPr>
          <p:cNvPr id="23584" name="Text Box 32"/>
          <p:cNvSpPr txBox="1">
            <a:spLocks noChangeArrowheads="1"/>
          </p:cNvSpPr>
          <p:nvPr/>
        </p:nvSpPr>
        <p:spPr bwMode="auto">
          <a:xfrm>
            <a:off x="1905000" y="2714625"/>
            <a:ext cx="457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200" b="1" i="0" baseline="0" smtClean="0">
                <a:solidFill>
                  <a:srgbClr val="B5F9F9"/>
                </a:solidFill>
                <a:cs typeface="Arial" charset="0"/>
              </a:rPr>
              <a:t>G</a:t>
            </a:r>
            <a:endParaRPr lang="nl-NL" sz="2800" b="1" i="0" baseline="0" smtClean="0">
              <a:solidFill>
                <a:srgbClr val="B5F9F9"/>
              </a:solidFill>
              <a:cs typeface="Arial" charset="0"/>
            </a:endParaRPr>
          </a:p>
        </p:txBody>
      </p:sp>
      <p:sp>
        <p:nvSpPr>
          <p:cNvPr id="23585" name="Text Box 33"/>
          <p:cNvSpPr txBox="1">
            <a:spLocks noChangeArrowheads="1"/>
          </p:cNvSpPr>
          <p:nvPr/>
        </p:nvSpPr>
        <p:spPr bwMode="auto">
          <a:xfrm>
            <a:off x="2057400" y="3003550"/>
            <a:ext cx="457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200" b="1" i="0" baseline="0" smtClean="0">
                <a:solidFill>
                  <a:srgbClr val="B5F9F9"/>
                </a:solidFill>
                <a:cs typeface="Arial" charset="0"/>
              </a:rPr>
              <a:t>G</a:t>
            </a:r>
            <a:endParaRPr lang="nl-NL" sz="1800" b="1" i="0" baseline="0" smtClean="0">
              <a:solidFill>
                <a:prstClr val="black"/>
              </a:solidFill>
              <a:cs typeface="Arial" charset="0"/>
            </a:endParaRPr>
          </a:p>
        </p:txBody>
      </p:sp>
      <p:sp>
        <p:nvSpPr>
          <p:cNvPr id="23586" name="Text Box 34"/>
          <p:cNvSpPr txBox="1">
            <a:spLocks noChangeArrowheads="1"/>
          </p:cNvSpPr>
          <p:nvPr/>
        </p:nvSpPr>
        <p:spPr bwMode="auto">
          <a:xfrm>
            <a:off x="1828800" y="317182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srgbClr val="B5F9F9"/>
                </a:solidFill>
                <a:cs typeface="Arial" charset="0"/>
              </a:rPr>
              <a:t> G</a:t>
            </a:r>
            <a:endParaRPr lang="nl-NL" sz="3200" b="1" i="0" baseline="0" smtClean="0">
              <a:solidFill>
                <a:srgbClr val="B5F9F9"/>
              </a:solidFill>
              <a:cs typeface="Arial" charset="0"/>
            </a:endParaRPr>
          </a:p>
        </p:txBody>
      </p:sp>
      <p:sp>
        <p:nvSpPr>
          <p:cNvPr id="23587" name="Text Box 35"/>
          <p:cNvSpPr txBox="1">
            <a:spLocks noChangeArrowheads="1"/>
          </p:cNvSpPr>
          <p:nvPr/>
        </p:nvSpPr>
        <p:spPr bwMode="auto">
          <a:xfrm>
            <a:off x="1981200" y="2392365"/>
            <a:ext cx="457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200" b="1" i="0" baseline="0" smtClean="0">
                <a:solidFill>
                  <a:srgbClr val="B5F9F9"/>
                </a:solidFill>
                <a:cs typeface="Arial" charset="0"/>
              </a:rPr>
              <a:t>G</a:t>
            </a:r>
            <a:endParaRPr lang="nl-NL" sz="1800" b="1" i="0" baseline="0" smtClean="0">
              <a:solidFill>
                <a:srgbClr val="B5F9F9"/>
              </a:solidFill>
              <a:cs typeface="Arial" charset="0"/>
            </a:endParaRPr>
          </a:p>
        </p:txBody>
      </p:sp>
      <p:sp>
        <p:nvSpPr>
          <p:cNvPr id="23588" name="Line 36"/>
          <p:cNvSpPr>
            <a:spLocks noChangeShapeType="1"/>
          </p:cNvSpPr>
          <p:nvPr/>
        </p:nvSpPr>
        <p:spPr bwMode="auto">
          <a:xfrm rot="4337116" flipV="1">
            <a:off x="973142" y="3005140"/>
            <a:ext cx="985837" cy="363537"/>
          </a:xfrm>
          <a:prstGeom prst="line">
            <a:avLst/>
          </a:prstGeom>
          <a:noFill/>
          <a:ln w="3175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589" name="Line 37"/>
          <p:cNvSpPr>
            <a:spLocks noChangeShapeType="1"/>
          </p:cNvSpPr>
          <p:nvPr/>
        </p:nvSpPr>
        <p:spPr bwMode="auto">
          <a:xfrm flipV="1">
            <a:off x="977900" y="2087565"/>
            <a:ext cx="850900" cy="333375"/>
          </a:xfrm>
          <a:prstGeom prst="line">
            <a:avLst/>
          </a:prstGeom>
          <a:noFill/>
          <a:ln w="317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45798" name="Text Box 38"/>
          <p:cNvSpPr txBox="1">
            <a:spLocks noChangeArrowheads="1"/>
          </p:cNvSpPr>
          <p:nvPr/>
        </p:nvSpPr>
        <p:spPr bwMode="auto">
          <a:xfrm>
            <a:off x="0" y="1676402"/>
            <a:ext cx="1295400" cy="708025"/>
          </a:xfrm>
          <a:prstGeom prst="rect">
            <a:avLst/>
          </a:prstGeom>
          <a:noFill/>
          <a:ln w="1587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457200" eaLnBrk="1" hangingPunct="1">
              <a:spcBef>
                <a:spcPct val="50000"/>
              </a:spcBef>
              <a:defRPr/>
            </a:pPr>
            <a:r>
              <a:rPr lang="nl-NL" sz="2000" b="1" i="0" baseline="0" smtClean="0">
                <a:solidFill>
                  <a:srgbClr val="0C9B74"/>
                </a:solidFill>
                <a:effectLst>
                  <a:outerShdw blurRad="38100" dist="38100" dir="2700000" algn="tl">
                    <a:srgbClr val="000000"/>
                  </a:outerShdw>
                </a:effectLst>
                <a:cs typeface="Arial" charset="0"/>
              </a:rPr>
              <a:t>Minor subunits</a:t>
            </a:r>
            <a:endParaRPr lang="nl-NL" sz="2000" b="1" i="0" baseline="0" smtClean="0">
              <a:solidFill>
                <a:srgbClr val="0C9B74"/>
              </a:solidFill>
              <a:cs typeface="Arial" charset="0"/>
            </a:endParaRPr>
          </a:p>
        </p:txBody>
      </p:sp>
      <p:sp>
        <p:nvSpPr>
          <p:cNvPr id="245799" name="Text Box 39"/>
          <p:cNvSpPr txBox="1">
            <a:spLocks noChangeArrowheads="1"/>
          </p:cNvSpPr>
          <p:nvPr/>
        </p:nvSpPr>
        <p:spPr bwMode="auto">
          <a:xfrm>
            <a:off x="2667000" y="1935165"/>
            <a:ext cx="2286000" cy="701675"/>
          </a:xfrm>
          <a:prstGeom prst="rect">
            <a:avLst/>
          </a:prstGeom>
          <a:noFill/>
          <a:ln w="952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defRPr/>
            </a:pPr>
            <a:r>
              <a:rPr lang="nl-NL" sz="2000" b="1" i="0" baseline="0" dirty="0" smtClean="0">
                <a:solidFill>
                  <a:srgbClr val="009DD9"/>
                </a:solidFill>
                <a:effectLst>
                  <a:outerShdw blurRad="38100" dist="38100" dir="2700000" algn="tl">
                    <a:srgbClr val="000000"/>
                  </a:outerShdw>
                </a:effectLst>
                <a:cs typeface="Arial" charset="0"/>
              </a:rPr>
              <a:t>MAJOR</a:t>
            </a:r>
            <a:r>
              <a:rPr lang="nl-NL" sz="2000" b="1" i="0" baseline="0" dirty="0" smtClean="0">
                <a:solidFill>
                  <a:srgbClr val="FF6FCF"/>
                </a:solidFill>
                <a:effectLst>
                  <a:outerShdw blurRad="38100" dist="38100" dir="2700000" algn="tl">
                    <a:srgbClr val="000000"/>
                  </a:outerShdw>
                </a:effectLst>
                <a:cs typeface="Arial" charset="0"/>
              </a:rPr>
              <a:t> </a:t>
            </a:r>
            <a:r>
              <a:rPr lang="nl-NL" sz="2000" b="1" i="0" baseline="0" dirty="0" err="1" smtClean="0">
                <a:solidFill>
                  <a:srgbClr val="009DD9"/>
                </a:solidFill>
                <a:effectLst>
                  <a:outerShdw blurRad="38100" dist="38100" dir="2700000" algn="tl">
                    <a:srgbClr val="000000"/>
                  </a:outerShdw>
                </a:effectLst>
                <a:cs typeface="Arial" charset="0"/>
              </a:rPr>
              <a:t>subunit</a:t>
            </a:r>
            <a:r>
              <a:rPr lang="nl-NL" sz="2000" b="1" i="0" baseline="0" dirty="0" smtClean="0">
                <a:solidFill>
                  <a:srgbClr val="009DD9"/>
                </a:solidFill>
                <a:effectLst>
                  <a:outerShdw blurRad="38100" dist="38100" dir="2700000" algn="tl">
                    <a:srgbClr val="000000"/>
                  </a:outerShdw>
                </a:effectLst>
                <a:cs typeface="Arial" charset="0"/>
              </a:rPr>
              <a:t> </a:t>
            </a:r>
            <a:r>
              <a:rPr lang="nl-NL" sz="2000" b="1" i="0" baseline="0" dirty="0" err="1" smtClean="0">
                <a:solidFill>
                  <a:srgbClr val="009DD9"/>
                </a:solidFill>
                <a:effectLst>
                  <a:outerShdw blurRad="38100" dist="38100" dir="2700000" algn="tl">
                    <a:srgbClr val="000000"/>
                  </a:outerShdw>
                </a:effectLst>
                <a:cs typeface="Arial" charset="0"/>
              </a:rPr>
              <a:t>FaeG</a:t>
            </a:r>
            <a:endParaRPr lang="nl-NL" sz="2000" b="1" i="0" baseline="0" dirty="0" smtClean="0">
              <a:solidFill>
                <a:srgbClr val="009DD9"/>
              </a:solidFill>
              <a:cs typeface="Arial" charset="0"/>
            </a:endParaRPr>
          </a:p>
        </p:txBody>
      </p:sp>
      <p:sp>
        <p:nvSpPr>
          <p:cNvPr id="23592" name="Line 40"/>
          <p:cNvSpPr>
            <a:spLocks noChangeShapeType="1"/>
          </p:cNvSpPr>
          <p:nvPr/>
        </p:nvSpPr>
        <p:spPr bwMode="auto">
          <a:xfrm flipV="1">
            <a:off x="2971800" y="2773363"/>
            <a:ext cx="228600" cy="76200"/>
          </a:xfrm>
          <a:prstGeom prst="line">
            <a:avLst/>
          </a:prstGeom>
          <a:noFill/>
          <a:ln w="28575">
            <a:solidFill>
              <a:schemeClr val="accent2"/>
            </a:solidFill>
            <a:round/>
            <a:headEnd/>
            <a:tailEnd type="stealth" w="med" len="lg"/>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593" name="Line 41"/>
          <p:cNvSpPr>
            <a:spLocks noChangeShapeType="1"/>
          </p:cNvSpPr>
          <p:nvPr/>
        </p:nvSpPr>
        <p:spPr bwMode="auto">
          <a:xfrm flipV="1">
            <a:off x="3048000" y="3001963"/>
            <a:ext cx="152400" cy="1066800"/>
          </a:xfrm>
          <a:prstGeom prst="line">
            <a:avLst/>
          </a:prstGeom>
          <a:noFill/>
          <a:ln w="28575">
            <a:solidFill>
              <a:schemeClr val="accent2"/>
            </a:solidFill>
            <a:round/>
            <a:headEnd/>
            <a:tailEnd type="stealth" w="med" len="lg"/>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45802" name="Text Box 42"/>
          <p:cNvSpPr txBox="1">
            <a:spLocks noChangeArrowheads="1"/>
          </p:cNvSpPr>
          <p:nvPr/>
        </p:nvSpPr>
        <p:spPr bwMode="auto">
          <a:xfrm>
            <a:off x="3490913" y="2773363"/>
            <a:ext cx="2667000" cy="519112"/>
          </a:xfrm>
          <a:prstGeom prst="rect">
            <a:avLst/>
          </a:prstGeom>
          <a:noFill/>
          <a:ln w="15875">
            <a:noFill/>
            <a:miter lim="800000"/>
            <a:headEnd/>
            <a:tailEnd/>
          </a:ln>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457200" eaLnBrk="1" hangingPunct="1">
              <a:spcBef>
                <a:spcPct val="50000"/>
              </a:spcBef>
              <a:defRPr/>
            </a:pPr>
            <a:r>
              <a:rPr lang="nl-NL" sz="2800" b="1" i="0" baseline="0" smtClean="0">
                <a:solidFill>
                  <a:srgbClr val="009DD9"/>
                </a:solidFill>
                <a:effectLst>
                  <a:outerShdw blurRad="38100" dist="38100" dir="2700000" algn="tl">
                    <a:srgbClr val="000000"/>
                  </a:outerShdw>
                </a:effectLst>
                <a:cs typeface="Arial" charset="0"/>
              </a:rPr>
              <a:t>= ADHESIN =</a:t>
            </a:r>
            <a:endParaRPr lang="nl-NL" sz="2000" b="1" i="0" baseline="0" smtClean="0">
              <a:solidFill>
                <a:srgbClr val="FF6FCF"/>
              </a:solidFill>
              <a:cs typeface="Arial" charset="0"/>
            </a:endParaRPr>
          </a:p>
        </p:txBody>
      </p:sp>
      <p:grpSp>
        <p:nvGrpSpPr>
          <p:cNvPr id="23595" name="Group 43"/>
          <p:cNvGrpSpPr>
            <a:grpSpLocks/>
          </p:cNvGrpSpPr>
          <p:nvPr/>
        </p:nvGrpSpPr>
        <p:grpSpPr bwMode="auto">
          <a:xfrm rot="21558710">
            <a:off x="2514600" y="5275263"/>
            <a:ext cx="3200400" cy="1143000"/>
            <a:chOff x="584" y="1008"/>
            <a:chExt cx="1528" cy="422"/>
          </a:xfrm>
        </p:grpSpPr>
        <p:sp>
          <p:nvSpPr>
            <p:cNvPr id="23636" name="Oval 44"/>
            <p:cNvSpPr>
              <a:spLocks noChangeArrowheads="1"/>
            </p:cNvSpPr>
            <p:nvPr/>
          </p:nvSpPr>
          <p:spPr bwMode="auto">
            <a:xfrm>
              <a:off x="672" y="1200"/>
              <a:ext cx="528" cy="144"/>
            </a:xfrm>
            <a:prstGeom prst="ellipse">
              <a:avLst/>
            </a:prstGeom>
            <a:solidFill>
              <a:srgbClr val="969696"/>
            </a:solidFill>
            <a:ln w="9525">
              <a:solidFill>
                <a:schemeClr val="tx1"/>
              </a:solidFill>
              <a:round/>
              <a:headEnd/>
              <a:tailEnd/>
            </a:ln>
          </p:spPr>
          <p:txBody>
            <a:bodyPr wrap="none" anchor="ctr"/>
            <a:lstStyle/>
            <a:p>
              <a:pPr defTabSz="457200" eaLnBrk="1" hangingPunct="1"/>
              <a:endParaRPr lang="en-US" sz="1800" b="1" i="0" baseline="0" smtClean="0">
                <a:solidFill>
                  <a:prstClr val="black"/>
                </a:solidFill>
                <a:latin typeface="Arial" charset="0"/>
                <a:cs typeface="Arial" charset="0"/>
              </a:endParaRPr>
            </a:p>
          </p:txBody>
        </p:sp>
        <p:sp>
          <p:nvSpPr>
            <p:cNvPr id="23637" name="Freeform 45"/>
            <p:cNvSpPr>
              <a:spLocks/>
            </p:cNvSpPr>
            <p:nvPr/>
          </p:nvSpPr>
          <p:spPr bwMode="auto">
            <a:xfrm>
              <a:off x="1200" y="1008"/>
              <a:ext cx="912" cy="240"/>
            </a:xfrm>
            <a:custGeom>
              <a:avLst/>
              <a:gdLst>
                <a:gd name="T0" fmla="*/ 0 w 912"/>
                <a:gd name="T1" fmla="*/ 240 h 240"/>
                <a:gd name="T2" fmla="*/ 192 w 912"/>
                <a:gd name="T3" fmla="*/ 144 h 240"/>
                <a:gd name="T4" fmla="*/ 528 w 912"/>
                <a:gd name="T5" fmla="*/ 144 h 240"/>
                <a:gd name="T6" fmla="*/ 912 w 912"/>
                <a:gd name="T7" fmla="*/ 0 h 240"/>
                <a:gd name="T8" fmla="*/ 0 60000 65536"/>
                <a:gd name="T9" fmla="*/ 0 60000 65536"/>
                <a:gd name="T10" fmla="*/ 0 60000 65536"/>
                <a:gd name="T11" fmla="*/ 0 60000 65536"/>
                <a:gd name="T12" fmla="*/ 0 w 912"/>
                <a:gd name="T13" fmla="*/ 0 h 240"/>
                <a:gd name="T14" fmla="*/ 912 w 912"/>
                <a:gd name="T15" fmla="*/ 240 h 240"/>
              </a:gdLst>
              <a:ahLst/>
              <a:cxnLst>
                <a:cxn ang="T8">
                  <a:pos x="T0" y="T1"/>
                </a:cxn>
                <a:cxn ang="T9">
                  <a:pos x="T2" y="T3"/>
                </a:cxn>
                <a:cxn ang="T10">
                  <a:pos x="T4" y="T5"/>
                </a:cxn>
                <a:cxn ang="T11">
                  <a:pos x="T6" y="T7"/>
                </a:cxn>
              </a:cxnLst>
              <a:rect l="T12" t="T13" r="T14" b="T15"/>
              <a:pathLst>
                <a:path w="912" h="240">
                  <a:moveTo>
                    <a:pt x="0" y="240"/>
                  </a:moveTo>
                  <a:cubicBezTo>
                    <a:pt x="52" y="200"/>
                    <a:pt x="104" y="160"/>
                    <a:pt x="192" y="144"/>
                  </a:cubicBezTo>
                  <a:cubicBezTo>
                    <a:pt x="280" y="128"/>
                    <a:pt x="408" y="168"/>
                    <a:pt x="528" y="144"/>
                  </a:cubicBezTo>
                  <a:cubicBezTo>
                    <a:pt x="648" y="120"/>
                    <a:pt x="848" y="24"/>
                    <a:pt x="912" y="0"/>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38" name="Freeform 46"/>
            <p:cNvSpPr>
              <a:spLocks/>
            </p:cNvSpPr>
            <p:nvPr/>
          </p:nvSpPr>
          <p:spPr bwMode="auto">
            <a:xfrm>
              <a:off x="1200" y="1288"/>
              <a:ext cx="864" cy="112"/>
            </a:xfrm>
            <a:custGeom>
              <a:avLst/>
              <a:gdLst>
                <a:gd name="T0" fmla="*/ 0 w 864"/>
                <a:gd name="T1" fmla="*/ 8 h 112"/>
                <a:gd name="T2" fmla="*/ 144 w 864"/>
                <a:gd name="T3" fmla="*/ 8 h 112"/>
                <a:gd name="T4" fmla="*/ 240 w 864"/>
                <a:gd name="T5" fmla="*/ 56 h 112"/>
                <a:gd name="T6" fmla="*/ 432 w 864"/>
                <a:gd name="T7" fmla="*/ 8 h 112"/>
                <a:gd name="T8" fmla="*/ 624 w 864"/>
                <a:gd name="T9" fmla="*/ 104 h 112"/>
                <a:gd name="T10" fmla="*/ 864 w 864"/>
                <a:gd name="T11" fmla="*/ 56 h 112"/>
                <a:gd name="T12" fmla="*/ 0 60000 65536"/>
                <a:gd name="T13" fmla="*/ 0 60000 65536"/>
                <a:gd name="T14" fmla="*/ 0 60000 65536"/>
                <a:gd name="T15" fmla="*/ 0 60000 65536"/>
                <a:gd name="T16" fmla="*/ 0 60000 65536"/>
                <a:gd name="T17" fmla="*/ 0 60000 65536"/>
                <a:gd name="T18" fmla="*/ 0 w 864"/>
                <a:gd name="T19" fmla="*/ 0 h 112"/>
                <a:gd name="T20" fmla="*/ 864 w 864"/>
                <a:gd name="T21" fmla="*/ 112 h 112"/>
              </a:gdLst>
              <a:ahLst/>
              <a:cxnLst>
                <a:cxn ang="T12">
                  <a:pos x="T0" y="T1"/>
                </a:cxn>
                <a:cxn ang="T13">
                  <a:pos x="T2" y="T3"/>
                </a:cxn>
                <a:cxn ang="T14">
                  <a:pos x="T4" y="T5"/>
                </a:cxn>
                <a:cxn ang="T15">
                  <a:pos x="T6" y="T7"/>
                </a:cxn>
                <a:cxn ang="T16">
                  <a:pos x="T8" y="T9"/>
                </a:cxn>
                <a:cxn ang="T17">
                  <a:pos x="T10" y="T11"/>
                </a:cxn>
              </a:cxnLst>
              <a:rect l="T18" t="T19" r="T20" b="T21"/>
              <a:pathLst>
                <a:path w="864" h="112">
                  <a:moveTo>
                    <a:pt x="0" y="8"/>
                  </a:moveTo>
                  <a:cubicBezTo>
                    <a:pt x="52" y="4"/>
                    <a:pt x="104" y="0"/>
                    <a:pt x="144" y="8"/>
                  </a:cubicBezTo>
                  <a:cubicBezTo>
                    <a:pt x="184" y="16"/>
                    <a:pt x="192" y="56"/>
                    <a:pt x="240" y="56"/>
                  </a:cubicBezTo>
                  <a:cubicBezTo>
                    <a:pt x="288" y="56"/>
                    <a:pt x="368" y="0"/>
                    <a:pt x="432" y="8"/>
                  </a:cubicBezTo>
                  <a:cubicBezTo>
                    <a:pt x="496" y="16"/>
                    <a:pt x="552" y="96"/>
                    <a:pt x="624" y="104"/>
                  </a:cubicBezTo>
                  <a:cubicBezTo>
                    <a:pt x="696" y="112"/>
                    <a:pt x="780" y="84"/>
                    <a:pt x="864" y="56"/>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39" name="Freeform 47"/>
            <p:cNvSpPr>
              <a:spLocks/>
            </p:cNvSpPr>
            <p:nvPr/>
          </p:nvSpPr>
          <p:spPr bwMode="auto">
            <a:xfrm rot="1747543">
              <a:off x="1200" y="1156"/>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0" name="Freeform 48"/>
            <p:cNvSpPr>
              <a:spLocks/>
            </p:cNvSpPr>
            <p:nvPr/>
          </p:nvSpPr>
          <p:spPr bwMode="auto">
            <a:xfrm rot="1379772">
              <a:off x="1152" y="1149"/>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1" name="Freeform 49"/>
            <p:cNvSpPr>
              <a:spLocks/>
            </p:cNvSpPr>
            <p:nvPr/>
          </p:nvSpPr>
          <p:spPr bwMode="auto">
            <a:xfrm rot="750860">
              <a:off x="1104" y="1122"/>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2" name="Freeform 50"/>
            <p:cNvSpPr>
              <a:spLocks/>
            </p:cNvSpPr>
            <p:nvPr/>
          </p:nvSpPr>
          <p:spPr bwMode="auto">
            <a:xfrm>
              <a:off x="1056" y="1119"/>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3" name="Freeform 51"/>
            <p:cNvSpPr>
              <a:spLocks/>
            </p:cNvSpPr>
            <p:nvPr/>
          </p:nvSpPr>
          <p:spPr bwMode="auto">
            <a:xfrm>
              <a:off x="1001" y="1118"/>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4" name="Freeform 52"/>
            <p:cNvSpPr>
              <a:spLocks/>
            </p:cNvSpPr>
            <p:nvPr/>
          </p:nvSpPr>
          <p:spPr bwMode="auto">
            <a:xfrm>
              <a:off x="953" y="1118"/>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5" name="Freeform 53"/>
            <p:cNvSpPr>
              <a:spLocks/>
            </p:cNvSpPr>
            <p:nvPr/>
          </p:nvSpPr>
          <p:spPr bwMode="auto">
            <a:xfrm>
              <a:off x="912" y="1118"/>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6" name="Freeform 54"/>
            <p:cNvSpPr>
              <a:spLocks/>
            </p:cNvSpPr>
            <p:nvPr/>
          </p:nvSpPr>
          <p:spPr bwMode="auto">
            <a:xfrm rot="5081572">
              <a:off x="1246" y="1219"/>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7" name="Freeform 55"/>
            <p:cNvSpPr>
              <a:spLocks/>
            </p:cNvSpPr>
            <p:nvPr/>
          </p:nvSpPr>
          <p:spPr bwMode="auto">
            <a:xfrm rot="-3685809">
              <a:off x="1189" y="1301"/>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8" name="Freeform 56"/>
            <p:cNvSpPr>
              <a:spLocks/>
            </p:cNvSpPr>
            <p:nvPr/>
          </p:nvSpPr>
          <p:spPr bwMode="auto">
            <a:xfrm rot="-1920751">
              <a:off x="1145" y="1314"/>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49" name="Freeform 57"/>
            <p:cNvSpPr>
              <a:spLocks/>
            </p:cNvSpPr>
            <p:nvPr/>
          </p:nvSpPr>
          <p:spPr bwMode="auto">
            <a:xfrm rot="-761667">
              <a:off x="1104" y="1337"/>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0" name="Freeform 58"/>
            <p:cNvSpPr>
              <a:spLocks/>
            </p:cNvSpPr>
            <p:nvPr/>
          </p:nvSpPr>
          <p:spPr bwMode="auto">
            <a:xfrm rot="143983">
              <a:off x="1049" y="1344"/>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1" name="Freeform 59"/>
            <p:cNvSpPr>
              <a:spLocks/>
            </p:cNvSpPr>
            <p:nvPr/>
          </p:nvSpPr>
          <p:spPr bwMode="auto">
            <a:xfrm rot="140813">
              <a:off x="1001" y="1344"/>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2" name="Freeform 60"/>
            <p:cNvSpPr>
              <a:spLocks/>
            </p:cNvSpPr>
            <p:nvPr/>
          </p:nvSpPr>
          <p:spPr bwMode="auto">
            <a:xfrm rot="567304">
              <a:off x="816" y="1348"/>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3" name="Freeform 61"/>
            <p:cNvSpPr>
              <a:spLocks/>
            </p:cNvSpPr>
            <p:nvPr/>
          </p:nvSpPr>
          <p:spPr bwMode="auto">
            <a:xfrm rot="140813">
              <a:off x="864" y="1113"/>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4" name="Freeform 62"/>
            <p:cNvSpPr>
              <a:spLocks/>
            </p:cNvSpPr>
            <p:nvPr/>
          </p:nvSpPr>
          <p:spPr bwMode="auto">
            <a:xfrm rot="140813">
              <a:off x="864" y="1344"/>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5" name="Freeform 63"/>
            <p:cNvSpPr>
              <a:spLocks/>
            </p:cNvSpPr>
            <p:nvPr/>
          </p:nvSpPr>
          <p:spPr bwMode="auto">
            <a:xfrm rot="140813">
              <a:off x="912" y="1344"/>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6" name="Freeform 64"/>
            <p:cNvSpPr>
              <a:spLocks/>
            </p:cNvSpPr>
            <p:nvPr/>
          </p:nvSpPr>
          <p:spPr bwMode="auto">
            <a:xfrm rot="140813">
              <a:off x="960" y="1344"/>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7" name="Freeform 65"/>
            <p:cNvSpPr>
              <a:spLocks/>
            </p:cNvSpPr>
            <p:nvPr/>
          </p:nvSpPr>
          <p:spPr bwMode="auto">
            <a:xfrm rot="-609656">
              <a:off x="768" y="1133"/>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8" name="Freeform 66"/>
            <p:cNvSpPr>
              <a:spLocks/>
            </p:cNvSpPr>
            <p:nvPr/>
          </p:nvSpPr>
          <p:spPr bwMode="auto">
            <a:xfrm rot="1548335">
              <a:off x="768" y="1337"/>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59" name="Freeform 67"/>
            <p:cNvSpPr>
              <a:spLocks/>
            </p:cNvSpPr>
            <p:nvPr/>
          </p:nvSpPr>
          <p:spPr bwMode="auto">
            <a:xfrm rot="1780796">
              <a:off x="720" y="1330"/>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60" name="Freeform 68"/>
            <p:cNvSpPr>
              <a:spLocks/>
            </p:cNvSpPr>
            <p:nvPr/>
          </p:nvSpPr>
          <p:spPr bwMode="auto">
            <a:xfrm rot="3550472">
              <a:off x="672" y="1296"/>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61" name="Freeform 69"/>
            <p:cNvSpPr>
              <a:spLocks/>
            </p:cNvSpPr>
            <p:nvPr/>
          </p:nvSpPr>
          <p:spPr bwMode="auto">
            <a:xfrm rot="-526810">
              <a:off x="816" y="1119"/>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62" name="Freeform 70"/>
            <p:cNvSpPr>
              <a:spLocks/>
            </p:cNvSpPr>
            <p:nvPr/>
          </p:nvSpPr>
          <p:spPr bwMode="auto">
            <a:xfrm rot="6686688">
              <a:off x="621" y="1201"/>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63" name="Freeform 71"/>
            <p:cNvSpPr>
              <a:spLocks/>
            </p:cNvSpPr>
            <p:nvPr/>
          </p:nvSpPr>
          <p:spPr bwMode="auto">
            <a:xfrm rot="7919700">
              <a:off x="661" y="1163"/>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64" name="Freeform 72"/>
            <p:cNvSpPr>
              <a:spLocks/>
            </p:cNvSpPr>
            <p:nvPr/>
          </p:nvSpPr>
          <p:spPr bwMode="auto">
            <a:xfrm rot="-1841616">
              <a:off x="720" y="1147"/>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sp>
          <p:nvSpPr>
            <p:cNvPr id="23665" name="Freeform 73"/>
            <p:cNvSpPr>
              <a:spLocks/>
            </p:cNvSpPr>
            <p:nvPr/>
          </p:nvSpPr>
          <p:spPr bwMode="auto">
            <a:xfrm rot="4847007">
              <a:off x="627" y="1259"/>
              <a:ext cx="7" cy="82"/>
            </a:xfrm>
            <a:custGeom>
              <a:avLst/>
              <a:gdLst>
                <a:gd name="T0" fmla="*/ 0 w 104"/>
                <a:gd name="T1" fmla="*/ 0 h 624"/>
                <a:gd name="T2" fmla="*/ 0 w 104"/>
                <a:gd name="T3" fmla="*/ 0 h 624"/>
                <a:gd name="T4" fmla="*/ 0 w 104"/>
                <a:gd name="T5" fmla="*/ 0 h 624"/>
                <a:gd name="T6" fmla="*/ 0 w 104"/>
                <a:gd name="T7" fmla="*/ 0 h 624"/>
                <a:gd name="T8" fmla="*/ 0 60000 65536"/>
                <a:gd name="T9" fmla="*/ 0 60000 65536"/>
                <a:gd name="T10" fmla="*/ 0 60000 65536"/>
                <a:gd name="T11" fmla="*/ 0 60000 65536"/>
                <a:gd name="T12" fmla="*/ 0 w 104"/>
                <a:gd name="T13" fmla="*/ 0 h 624"/>
                <a:gd name="T14" fmla="*/ 104 w 104"/>
                <a:gd name="T15" fmla="*/ 624 h 624"/>
              </a:gdLst>
              <a:ahLst/>
              <a:cxnLst>
                <a:cxn ang="T8">
                  <a:pos x="T0" y="T1"/>
                </a:cxn>
                <a:cxn ang="T9">
                  <a:pos x="T2" y="T3"/>
                </a:cxn>
                <a:cxn ang="T10">
                  <a:pos x="T4" y="T5"/>
                </a:cxn>
                <a:cxn ang="T11">
                  <a:pos x="T6" y="T7"/>
                </a:cxn>
              </a:cxnLst>
              <a:rect l="T12" t="T13" r="T14" b="T15"/>
              <a:pathLst>
                <a:path w="104" h="624">
                  <a:moveTo>
                    <a:pt x="96" y="0"/>
                  </a:moveTo>
                  <a:cubicBezTo>
                    <a:pt x="48" y="64"/>
                    <a:pt x="0" y="128"/>
                    <a:pt x="0" y="192"/>
                  </a:cubicBezTo>
                  <a:cubicBezTo>
                    <a:pt x="0" y="256"/>
                    <a:pt x="88" y="312"/>
                    <a:pt x="96" y="384"/>
                  </a:cubicBezTo>
                  <a:cubicBezTo>
                    <a:pt x="104" y="456"/>
                    <a:pt x="76" y="540"/>
                    <a:pt x="48" y="624"/>
                  </a:cubicBezTo>
                </a:path>
              </a:pathLst>
            </a:custGeom>
            <a:solidFill>
              <a:srgbClr val="969696"/>
            </a:solidFill>
            <a:ln w="9525">
              <a:solidFill>
                <a:schemeClr val="tx1"/>
              </a:solidFill>
              <a:round/>
              <a:headEnd/>
              <a:tailEnd/>
            </a:ln>
          </p:spPr>
          <p:txBody>
            <a:bodyPr wrap="none" anchor="ctr"/>
            <a:lstStyle/>
            <a:p>
              <a:pPr defTabSz="457200" eaLnBrk="1" hangingPunct="1"/>
              <a:endParaRPr lang="en-US" sz="1800" i="0" baseline="0" smtClean="0">
                <a:solidFill>
                  <a:prstClr val="black"/>
                </a:solidFill>
                <a:latin typeface="Arial" charset="0"/>
              </a:endParaRPr>
            </a:p>
          </p:txBody>
        </p:sp>
      </p:grpSp>
      <p:sp>
        <p:nvSpPr>
          <p:cNvPr id="23596" name="Text Box 74"/>
          <p:cNvSpPr txBox="1">
            <a:spLocks noChangeArrowheads="1"/>
          </p:cNvSpPr>
          <p:nvPr/>
        </p:nvSpPr>
        <p:spPr bwMode="auto">
          <a:xfrm>
            <a:off x="19050" y="5049840"/>
            <a:ext cx="24384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r>
              <a:rPr lang="en-US" sz="3200" b="1" i="0" baseline="0" smtClean="0">
                <a:solidFill>
                  <a:srgbClr val="009DD9"/>
                </a:solidFill>
                <a:cs typeface="Arial" charset="0"/>
              </a:rPr>
              <a:t>F4 fimbriae</a:t>
            </a:r>
            <a:endParaRPr lang="en-US" sz="3200" b="1" i="0" baseline="0" smtClean="0">
              <a:solidFill>
                <a:srgbClr val="FF6FCF"/>
              </a:solidFill>
              <a:cs typeface="Arial" charset="0"/>
            </a:endParaRPr>
          </a:p>
        </p:txBody>
      </p:sp>
      <p:sp>
        <p:nvSpPr>
          <p:cNvPr id="23597" name="AutoShape 75"/>
          <p:cNvSpPr>
            <a:spLocks/>
          </p:cNvSpPr>
          <p:nvPr/>
        </p:nvSpPr>
        <p:spPr bwMode="auto">
          <a:xfrm>
            <a:off x="2438400" y="3840163"/>
            <a:ext cx="533400" cy="914400"/>
          </a:xfrm>
          <a:prstGeom prst="rightBrace">
            <a:avLst>
              <a:gd name="adj1" fmla="val 14286"/>
              <a:gd name="adj2" fmla="val 50000"/>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eaLnBrk="1" hangingPunct="1"/>
            <a:endParaRPr lang="en-US" sz="1800" b="1" i="0" baseline="0" smtClean="0">
              <a:solidFill>
                <a:prstClr val="black"/>
              </a:solidFill>
              <a:latin typeface="Arial" charset="0"/>
              <a:cs typeface="Arial" charset="0"/>
            </a:endParaRPr>
          </a:p>
        </p:txBody>
      </p:sp>
      <p:sp>
        <p:nvSpPr>
          <p:cNvPr id="23598" name="AutoShape 76"/>
          <p:cNvSpPr>
            <a:spLocks/>
          </p:cNvSpPr>
          <p:nvPr/>
        </p:nvSpPr>
        <p:spPr bwMode="auto">
          <a:xfrm>
            <a:off x="2362200" y="2316163"/>
            <a:ext cx="533400" cy="1143000"/>
          </a:xfrm>
          <a:prstGeom prst="rightBrace">
            <a:avLst>
              <a:gd name="adj1" fmla="val 17857"/>
              <a:gd name="adj2" fmla="val 50000"/>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eaLnBrk="1" hangingPunct="1"/>
            <a:endParaRPr lang="en-US" sz="1800" b="1" i="0" baseline="0" smtClean="0">
              <a:solidFill>
                <a:prstClr val="black"/>
              </a:solidFill>
              <a:latin typeface="Arial" charset="0"/>
              <a:cs typeface="Arial" charset="0"/>
            </a:endParaRPr>
          </a:p>
        </p:txBody>
      </p:sp>
      <p:sp>
        <p:nvSpPr>
          <p:cNvPr id="23599" name="Oval 77"/>
          <p:cNvSpPr>
            <a:spLocks noChangeAspect="1" noChangeArrowheads="1"/>
          </p:cNvSpPr>
          <p:nvPr/>
        </p:nvSpPr>
        <p:spPr bwMode="auto">
          <a:xfrm rot="20121711" flipH="1">
            <a:off x="7319963" y="4454527"/>
            <a:ext cx="487362" cy="271463"/>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0" name="Oval 78"/>
          <p:cNvSpPr>
            <a:spLocks noChangeAspect="1" noChangeArrowheads="1"/>
          </p:cNvSpPr>
          <p:nvPr/>
        </p:nvSpPr>
        <p:spPr bwMode="auto">
          <a:xfrm rot="1667759" flipH="1">
            <a:off x="7032625" y="3038475"/>
            <a:ext cx="488950" cy="271463"/>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1" name="Oval 79"/>
          <p:cNvSpPr>
            <a:spLocks noChangeAspect="1" noChangeArrowheads="1"/>
          </p:cNvSpPr>
          <p:nvPr/>
        </p:nvSpPr>
        <p:spPr bwMode="auto">
          <a:xfrm rot="553681" flipH="1">
            <a:off x="7015163" y="2627313"/>
            <a:ext cx="487362" cy="273050"/>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2" name="Oval 80"/>
          <p:cNvSpPr>
            <a:spLocks noChangeAspect="1" noChangeArrowheads="1"/>
          </p:cNvSpPr>
          <p:nvPr/>
        </p:nvSpPr>
        <p:spPr bwMode="auto">
          <a:xfrm rot="1667759" flipH="1">
            <a:off x="7312029" y="4264027"/>
            <a:ext cx="485775" cy="269875"/>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3" name="Oval 81"/>
          <p:cNvSpPr>
            <a:spLocks noChangeAspect="1" noChangeArrowheads="1"/>
          </p:cNvSpPr>
          <p:nvPr/>
        </p:nvSpPr>
        <p:spPr bwMode="auto">
          <a:xfrm rot="19964783" flipH="1">
            <a:off x="7437438" y="4033840"/>
            <a:ext cx="487362" cy="269875"/>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4" name="Oval 82"/>
          <p:cNvSpPr>
            <a:spLocks noChangeAspect="1" noChangeArrowheads="1"/>
          </p:cNvSpPr>
          <p:nvPr/>
        </p:nvSpPr>
        <p:spPr bwMode="auto">
          <a:xfrm rot="553681" flipH="1">
            <a:off x="7292976" y="3854452"/>
            <a:ext cx="485775" cy="269875"/>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5" name="Oval 83"/>
          <p:cNvSpPr>
            <a:spLocks noChangeAspect="1" noChangeArrowheads="1"/>
          </p:cNvSpPr>
          <p:nvPr/>
        </p:nvSpPr>
        <p:spPr bwMode="auto">
          <a:xfrm rot="7000678" flipH="1">
            <a:off x="7367590" y="3681414"/>
            <a:ext cx="298450" cy="238125"/>
          </a:xfrm>
          <a:prstGeom prst="ellipse">
            <a:avLst/>
          </a:prstGeom>
          <a:solidFill>
            <a:srgbClr val="FFCC66"/>
          </a:solidFill>
          <a:ln w="12700">
            <a:solidFill>
              <a:srgbClr val="FFCC66"/>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6" name="Oval 84"/>
          <p:cNvSpPr>
            <a:spLocks noChangeAspect="1" noChangeArrowheads="1"/>
          </p:cNvSpPr>
          <p:nvPr/>
        </p:nvSpPr>
        <p:spPr bwMode="auto">
          <a:xfrm rot="19499783" flipH="1">
            <a:off x="7154863" y="3243265"/>
            <a:ext cx="487362" cy="271462"/>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7" name="Oval 85"/>
          <p:cNvSpPr>
            <a:spLocks noChangeAspect="1" noChangeArrowheads="1"/>
          </p:cNvSpPr>
          <p:nvPr/>
        </p:nvSpPr>
        <p:spPr bwMode="auto">
          <a:xfrm rot="19964783" flipH="1">
            <a:off x="7161217" y="2808288"/>
            <a:ext cx="484187" cy="271462"/>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8" name="Oval 86"/>
          <p:cNvSpPr>
            <a:spLocks noChangeAspect="1" noChangeArrowheads="1"/>
          </p:cNvSpPr>
          <p:nvPr/>
        </p:nvSpPr>
        <p:spPr bwMode="auto">
          <a:xfrm rot="1414293" flipH="1">
            <a:off x="7196142" y="3511550"/>
            <a:ext cx="441325" cy="242888"/>
          </a:xfrm>
          <a:prstGeom prst="ellipse">
            <a:avLst/>
          </a:prstGeom>
          <a:solidFill>
            <a:schemeClr val="accent1"/>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09" name="Oval 87"/>
          <p:cNvSpPr>
            <a:spLocks noChangeAspect="1" noChangeArrowheads="1"/>
          </p:cNvSpPr>
          <p:nvPr/>
        </p:nvSpPr>
        <p:spPr bwMode="auto">
          <a:xfrm rot="689522" flipH="1">
            <a:off x="7397754" y="4635502"/>
            <a:ext cx="485775" cy="271463"/>
          </a:xfrm>
          <a:prstGeom prst="ellipse">
            <a:avLst/>
          </a:prstGeom>
          <a:solidFill>
            <a:srgbClr val="800000"/>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10" name="Oval 88"/>
          <p:cNvSpPr>
            <a:spLocks noChangeAspect="1" noChangeArrowheads="1"/>
          </p:cNvSpPr>
          <p:nvPr/>
        </p:nvSpPr>
        <p:spPr bwMode="auto">
          <a:xfrm rot="19460801" flipH="1">
            <a:off x="7123113" y="2422525"/>
            <a:ext cx="487362" cy="271463"/>
          </a:xfrm>
          <a:prstGeom prst="ellipse">
            <a:avLst/>
          </a:prstGeom>
          <a:solidFill>
            <a:srgbClr val="800000"/>
          </a:solidFill>
          <a:ln w="12700">
            <a:solidFill>
              <a:srgbClr val="8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11" name="Oval 89"/>
          <p:cNvSpPr>
            <a:spLocks noChangeAspect="1" noChangeArrowheads="1"/>
          </p:cNvSpPr>
          <p:nvPr/>
        </p:nvSpPr>
        <p:spPr bwMode="auto">
          <a:xfrm rot="691891" flipH="1">
            <a:off x="7135817" y="2233615"/>
            <a:ext cx="441325" cy="244475"/>
          </a:xfrm>
          <a:prstGeom prst="ellipse">
            <a:avLst/>
          </a:prstGeom>
          <a:solidFill>
            <a:schemeClr val="accent1"/>
          </a:solidFill>
          <a:ln w="12700">
            <a:solidFill>
              <a:srgbClr val="000000"/>
            </a:solidFill>
            <a:round/>
            <a:headEnd/>
            <a:tailEnd/>
          </a:ln>
        </p:spPr>
        <p:txBody>
          <a:bodyPr/>
          <a:lstStyle/>
          <a:p>
            <a:pPr defTabSz="457200" eaLnBrk="1" hangingPunct="1"/>
            <a:endParaRPr lang="en-US" sz="1800" b="1" i="0" baseline="0" smtClean="0">
              <a:solidFill>
                <a:prstClr val="black"/>
              </a:solidFill>
              <a:latin typeface="Arial" charset="0"/>
              <a:cs typeface="Arial" charset="0"/>
            </a:endParaRPr>
          </a:p>
        </p:txBody>
      </p:sp>
      <p:sp>
        <p:nvSpPr>
          <p:cNvPr id="23612" name="Text Box 90"/>
          <p:cNvSpPr txBox="1">
            <a:spLocks noChangeArrowheads="1"/>
          </p:cNvSpPr>
          <p:nvPr/>
        </p:nvSpPr>
        <p:spPr bwMode="auto">
          <a:xfrm flipH="1">
            <a:off x="7097713" y="2011365"/>
            <a:ext cx="754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srgbClr val="B5F9F9"/>
                </a:solidFill>
                <a:cs typeface="Arial" charset="0"/>
              </a:rPr>
              <a:t>    F</a:t>
            </a:r>
            <a:endParaRPr lang="nl-NL" sz="2800" b="1" i="0" baseline="0" smtClean="0">
              <a:solidFill>
                <a:prstClr val="black"/>
              </a:solidFill>
              <a:cs typeface="Arial" charset="0"/>
            </a:endParaRPr>
          </a:p>
        </p:txBody>
      </p:sp>
      <p:sp>
        <p:nvSpPr>
          <p:cNvPr id="23613" name="Text Box 91"/>
          <p:cNvSpPr txBox="1">
            <a:spLocks noChangeArrowheads="1"/>
          </p:cNvSpPr>
          <p:nvPr/>
        </p:nvSpPr>
        <p:spPr bwMode="auto">
          <a:xfrm flipH="1">
            <a:off x="7243763" y="3713165"/>
            <a:ext cx="457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000" b="1" i="0" baseline="0" smtClean="0">
                <a:solidFill>
                  <a:prstClr val="black"/>
                </a:solidFill>
                <a:cs typeface="Arial" charset="0"/>
              </a:rPr>
              <a:t> </a:t>
            </a:r>
            <a:endParaRPr lang="nl-NL" sz="1800" b="1" i="0" baseline="0" smtClean="0">
              <a:solidFill>
                <a:prstClr val="black"/>
              </a:solidFill>
              <a:cs typeface="Arial" charset="0"/>
            </a:endParaRPr>
          </a:p>
        </p:txBody>
      </p:sp>
      <p:sp>
        <p:nvSpPr>
          <p:cNvPr id="23614" name="Text Box 92"/>
          <p:cNvSpPr txBox="1">
            <a:spLocks noChangeArrowheads="1"/>
          </p:cNvSpPr>
          <p:nvPr/>
        </p:nvSpPr>
        <p:spPr bwMode="auto">
          <a:xfrm flipH="1">
            <a:off x="7319963" y="386556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1800" b="1" i="0" baseline="0" smtClean="0">
              <a:solidFill>
                <a:prstClr val="black"/>
              </a:solidFill>
              <a:cs typeface="Arial" charset="0"/>
            </a:endParaRPr>
          </a:p>
        </p:txBody>
      </p:sp>
      <p:sp>
        <p:nvSpPr>
          <p:cNvPr id="23615" name="Text Box 93"/>
          <p:cNvSpPr txBox="1">
            <a:spLocks noChangeArrowheads="1"/>
          </p:cNvSpPr>
          <p:nvPr/>
        </p:nvSpPr>
        <p:spPr bwMode="auto">
          <a:xfrm flipH="1">
            <a:off x="7396163" y="409416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 A</a:t>
            </a:r>
            <a:endParaRPr lang="nl-NL" sz="3200" b="1" i="0" baseline="0" smtClean="0">
              <a:solidFill>
                <a:prstClr val="black"/>
              </a:solidFill>
              <a:cs typeface="Arial" charset="0"/>
            </a:endParaRPr>
          </a:p>
        </p:txBody>
      </p:sp>
      <p:sp>
        <p:nvSpPr>
          <p:cNvPr id="23616" name="Text Box 94"/>
          <p:cNvSpPr txBox="1">
            <a:spLocks noChangeArrowheads="1"/>
          </p:cNvSpPr>
          <p:nvPr/>
        </p:nvSpPr>
        <p:spPr bwMode="auto">
          <a:xfrm flipH="1">
            <a:off x="7467600" y="4306888"/>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1800" b="1" i="0" baseline="0" smtClean="0">
              <a:solidFill>
                <a:prstClr val="black"/>
              </a:solidFill>
              <a:cs typeface="Arial" charset="0"/>
            </a:endParaRPr>
          </a:p>
        </p:txBody>
      </p:sp>
      <p:sp>
        <p:nvSpPr>
          <p:cNvPr id="23617" name="Text Box 95"/>
          <p:cNvSpPr txBox="1">
            <a:spLocks noChangeArrowheads="1"/>
          </p:cNvSpPr>
          <p:nvPr/>
        </p:nvSpPr>
        <p:spPr bwMode="auto">
          <a:xfrm flipH="1">
            <a:off x="7318375" y="4449765"/>
            <a:ext cx="3000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200" b="1" i="0" baseline="0" smtClean="0">
                <a:solidFill>
                  <a:prstClr val="black"/>
                </a:solidFill>
                <a:cs typeface="Arial" charset="0"/>
              </a:rPr>
              <a:t>A</a:t>
            </a:r>
          </a:p>
        </p:txBody>
      </p:sp>
      <p:sp>
        <p:nvSpPr>
          <p:cNvPr id="23618" name="Text Box 96"/>
          <p:cNvSpPr txBox="1">
            <a:spLocks noChangeArrowheads="1"/>
          </p:cNvSpPr>
          <p:nvPr/>
        </p:nvSpPr>
        <p:spPr bwMode="auto">
          <a:xfrm flipH="1">
            <a:off x="7396163" y="4627563"/>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000" b="1" i="0" baseline="0" smtClean="0">
                <a:solidFill>
                  <a:prstClr val="black"/>
                </a:solidFill>
                <a:cs typeface="Arial" charset="0"/>
              </a:rPr>
              <a:t> </a:t>
            </a:r>
            <a:r>
              <a:rPr lang="nl-NL" sz="1400" b="1" i="0" baseline="0" smtClean="0">
                <a:solidFill>
                  <a:prstClr val="black"/>
                </a:solidFill>
                <a:cs typeface="Arial" charset="0"/>
              </a:rPr>
              <a:t>A</a:t>
            </a:r>
            <a:endParaRPr lang="nl-NL" sz="1800" b="1" i="0" baseline="0" smtClean="0">
              <a:solidFill>
                <a:prstClr val="black"/>
              </a:solidFill>
              <a:cs typeface="Arial" charset="0"/>
            </a:endParaRPr>
          </a:p>
        </p:txBody>
      </p:sp>
      <p:sp>
        <p:nvSpPr>
          <p:cNvPr id="23619" name="Text Box 97"/>
          <p:cNvSpPr txBox="1">
            <a:spLocks noChangeArrowheads="1"/>
          </p:cNvSpPr>
          <p:nvPr/>
        </p:nvSpPr>
        <p:spPr bwMode="auto">
          <a:xfrm flipH="1">
            <a:off x="7162800" y="284956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3200" b="1" i="0" baseline="0" smtClean="0">
              <a:solidFill>
                <a:prstClr val="black"/>
              </a:solidFill>
              <a:cs typeface="Arial" charset="0"/>
            </a:endParaRPr>
          </a:p>
        </p:txBody>
      </p:sp>
      <p:sp>
        <p:nvSpPr>
          <p:cNvPr id="23620" name="Text Box 98"/>
          <p:cNvSpPr txBox="1">
            <a:spLocks noChangeArrowheads="1"/>
          </p:cNvSpPr>
          <p:nvPr/>
        </p:nvSpPr>
        <p:spPr bwMode="auto">
          <a:xfrm flipH="1">
            <a:off x="7086600" y="300196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3200" b="1" i="0" baseline="0" smtClean="0">
              <a:solidFill>
                <a:prstClr val="black"/>
              </a:solidFill>
              <a:cs typeface="Arial" charset="0"/>
            </a:endParaRPr>
          </a:p>
        </p:txBody>
      </p:sp>
      <p:sp>
        <p:nvSpPr>
          <p:cNvPr id="23621" name="Text Box 99"/>
          <p:cNvSpPr txBox="1">
            <a:spLocks noChangeArrowheads="1"/>
          </p:cNvSpPr>
          <p:nvPr/>
        </p:nvSpPr>
        <p:spPr bwMode="auto">
          <a:xfrm flipH="1">
            <a:off x="7167563" y="325596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1800" b="1" i="0" baseline="0" smtClean="0">
              <a:solidFill>
                <a:prstClr val="black"/>
              </a:solidFill>
              <a:cs typeface="Arial" charset="0"/>
            </a:endParaRPr>
          </a:p>
        </p:txBody>
      </p:sp>
      <p:sp>
        <p:nvSpPr>
          <p:cNvPr id="23622" name="Text Box 100"/>
          <p:cNvSpPr txBox="1">
            <a:spLocks noChangeArrowheads="1"/>
          </p:cNvSpPr>
          <p:nvPr/>
        </p:nvSpPr>
        <p:spPr bwMode="auto">
          <a:xfrm flipH="1">
            <a:off x="7086600" y="2620965"/>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3200" b="1" i="0" baseline="0" smtClean="0">
              <a:solidFill>
                <a:prstClr val="black"/>
              </a:solidFill>
              <a:cs typeface="Arial" charset="0"/>
            </a:endParaRPr>
          </a:p>
        </p:txBody>
      </p:sp>
      <p:sp>
        <p:nvSpPr>
          <p:cNvPr id="23623" name="Rectangle 101"/>
          <p:cNvSpPr>
            <a:spLocks noChangeArrowheads="1"/>
          </p:cNvSpPr>
          <p:nvPr/>
        </p:nvSpPr>
        <p:spPr bwMode="auto">
          <a:xfrm>
            <a:off x="3581400" y="5486400"/>
            <a:ext cx="76200" cy="3810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eaLnBrk="1" hangingPunct="1"/>
            <a:endParaRPr lang="en-US" sz="1800" b="1" i="0" baseline="0" smtClean="0">
              <a:solidFill>
                <a:prstClr val="black"/>
              </a:solidFill>
              <a:latin typeface="Arial" charset="0"/>
              <a:cs typeface="Arial" charset="0"/>
            </a:endParaRPr>
          </a:p>
        </p:txBody>
      </p:sp>
      <p:sp>
        <p:nvSpPr>
          <p:cNvPr id="23624" name="Line 102"/>
          <p:cNvSpPr>
            <a:spLocks noChangeShapeType="1"/>
          </p:cNvSpPr>
          <p:nvPr/>
        </p:nvSpPr>
        <p:spPr bwMode="auto">
          <a:xfrm flipH="1">
            <a:off x="3579815" y="4876800"/>
            <a:ext cx="3278187" cy="609600"/>
          </a:xfrm>
          <a:prstGeom prst="line">
            <a:avLst/>
          </a:prstGeom>
          <a:noFill/>
          <a:ln w="1905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625" name="Line 103"/>
          <p:cNvSpPr>
            <a:spLocks noChangeShapeType="1"/>
          </p:cNvSpPr>
          <p:nvPr/>
        </p:nvSpPr>
        <p:spPr bwMode="auto">
          <a:xfrm flipH="1">
            <a:off x="3733800" y="4876800"/>
            <a:ext cx="4267200" cy="609600"/>
          </a:xfrm>
          <a:prstGeom prst="line">
            <a:avLst/>
          </a:prstGeom>
          <a:noFill/>
          <a:ln w="19050">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626" name="Text Box 104"/>
          <p:cNvSpPr txBox="1">
            <a:spLocks noChangeArrowheads="1"/>
          </p:cNvSpPr>
          <p:nvPr/>
        </p:nvSpPr>
        <p:spPr bwMode="auto">
          <a:xfrm>
            <a:off x="6443663" y="5049840"/>
            <a:ext cx="2667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r>
              <a:rPr lang="en-US" sz="3200" b="1" i="0" baseline="0" smtClean="0">
                <a:solidFill>
                  <a:srgbClr val="800000"/>
                </a:solidFill>
                <a:cs typeface="Arial" charset="0"/>
              </a:rPr>
              <a:t>F18 fimbriae</a:t>
            </a:r>
          </a:p>
        </p:txBody>
      </p:sp>
      <p:sp>
        <p:nvSpPr>
          <p:cNvPr id="23627" name="Text Box 105"/>
          <p:cNvSpPr txBox="1">
            <a:spLocks noChangeArrowheads="1"/>
          </p:cNvSpPr>
          <p:nvPr/>
        </p:nvSpPr>
        <p:spPr bwMode="auto">
          <a:xfrm flipH="1">
            <a:off x="7162800" y="2468563"/>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spcBef>
                <a:spcPct val="50000"/>
              </a:spcBef>
            </a:pPr>
            <a:r>
              <a:rPr lang="nl-NL" sz="1400" b="1" i="0" baseline="0" smtClean="0">
                <a:solidFill>
                  <a:prstClr val="black"/>
                </a:solidFill>
                <a:cs typeface="Arial" charset="0"/>
              </a:rPr>
              <a:t>A</a:t>
            </a:r>
            <a:endParaRPr lang="nl-NL" sz="3200" b="1" i="0" baseline="0" smtClean="0">
              <a:solidFill>
                <a:prstClr val="black"/>
              </a:solidFill>
              <a:cs typeface="Arial" charset="0"/>
            </a:endParaRPr>
          </a:p>
        </p:txBody>
      </p:sp>
      <p:sp>
        <p:nvSpPr>
          <p:cNvPr id="23628" name="Line 106"/>
          <p:cNvSpPr>
            <a:spLocks noChangeShapeType="1"/>
          </p:cNvSpPr>
          <p:nvPr/>
        </p:nvSpPr>
        <p:spPr bwMode="auto">
          <a:xfrm flipH="1">
            <a:off x="6781800" y="2087563"/>
            <a:ext cx="381000" cy="76200"/>
          </a:xfrm>
          <a:prstGeom prst="line">
            <a:avLst/>
          </a:prstGeom>
          <a:noFill/>
          <a:ln w="28575">
            <a:solidFill>
              <a:schemeClr val="accent2"/>
            </a:solidFill>
            <a:round/>
            <a:headEnd/>
            <a:tailEnd type="stealth" w="med" len="lg"/>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629" name="Line 107"/>
          <p:cNvSpPr>
            <a:spLocks noChangeShapeType="1"/>
          </p:cNvSpPr>
          <p:nvPr/>
        </p:nvSpPr>
        <p:spPr bwMode="auto">
          <a:xfrm flipH="1">
            <a:off x="7848600" y="4144963"/>
            <a:ext cx="381000" cy="381000"/>
          </a:xfrm>
          <a:prstGeom prst="line">
            <a:avLst/>
          </a:prstGeom>
          <a:noFill/>
          <a:ln w="28575">
            <a:solidFill>
              <a:srgbClr val="800000"/>
            </a:solidFill>
            <a:round/>
            <a:headEnd/>
            <a:tailEnd type="stealth" w="med" len="lg"/>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3630" name="Line 108"/>
          <p:cNvSpPr>
            <a:spLocks noChangeShapeType="1"/>
          </p:cNvSpPr>
          <p:nvPr/>
        </p:nvSpPr>
        <p:spPr bwMode="auto">
          <a:xfrm flipH="1" flipV="1">
            <a:off x="7772400" y="2925763"/>
            <a:ext cx="381000" cy="381000"/>
          </a:xfrm>
          <a:prstGeom prst="line">
            <a:avLst/>
          </a:prstGeom>
          <a:noFill/>
          <a:ln w="28575">
            <a:solidFill>
              <a:srgbClr val="800000"/>
            </a:solidFill>
            <a:round/>
            <a:headEnd/>
            <a:tailEnd type="stealth" w="med" len="lg"/>
          </a:ln>
          <a:extLst>
            <a:ext uri="{909E8E84-426E-40dd-AFC4-6F175D3DCCD1}">
              <a14:hiddenFill xmlns:a14="http://schemas.microsoft.com/office/drawing/2010/main">
                <a:noFill/>
              </a14:hiddenFill>
            </a:ext>
          </a:extLst>
        </p:spPr>
        <p:txBody>
          <a:bodyPr wrap="none" anchor="ctr"/>
          <a:lstStyle/>
          <a:p>
            <a:pPr defTabSz="457200" eaLnBrk="1" hangingPunct="1"/>
            <a:endParaRPr lang="en-US" sz="1800" i="0" baseline="0" smtClean="0">
              <a:solidFill>
                <a:prstClr val="black"/>
              </a:solidFill>
              <a:latin typeface="Arial" charset="0"/>
            </a:endParaRPr>
          </a:p>
        </p:txBody>
      </p:sp>
      <p:sp>
        <p:nvSpPr>
          <p:cNvPr id="245869" name="Rectangle 109"/>
          <p:cNvSpPr>
            <a:spLocks noChangeArrowheads="1"/>
          </p:cNvSpPr>
          <p:nvPr/>
        </p:nvSpPr>
        <p:spPr bwMode="auto">
          <a:xfrm>
            <a:off x="7988300" y="3306765"/>
            <a:ext cx="1111250" cy="708025"/>
          </a:xfrm>
          <a:prstGeom prst="rect">
            <a:avLst/>
          </a:prstGeom>
          <a:noFill/>
          <a:ln w="9525">
            <a:noFill/>
            <a:miter lim="800000"/>
            <a:headEnd/>
            <a:tailEnd/>
          </a:ln>
        </p:spPr>
        <p:txBody>
          <a:bodyPr wrap="none">
            <a:spAutoFit/>
          </a:bodyPr>
          <a:lstStyle/>
          <a:p>
            <a:pPr defTabSz="457200" eaLnBrk="1" hangingPunct="1">
              <a:defRPr/>
            </a:pPr>
            <a:r>
              <a:rPr lang="nl-NL" sz="2000" b="1" i="0" baseline="0" dirty="0">
                <a:solidFill>
                  <a:srgbClr val="800000"/>
                </a:solidFill>
                <a:effectLst>
                  <a:outerShdw blurRad="25400" dist="25400" dir="2700000" algn="tl">
                    <a:srgbClr val="000000"/>
                  </a:outerShdw>
                </a:effectLst>
                <a:latin typeface="Arial" charset="0"/>
                <a:cs typeface="Arial" charset="0"/>
              </a:rPr>
              <a:t>Major</a:t>
            </a:r>
          </a:p>
          <a:p>
            <a:pPr defTabSz="457200" eaLnBrk="1" hangingPunct="1">
              <a:defRPr/>
            </a:pPr>
            <a:r>
              <a:rPr lang="nl-NL" sz="2000" b="1" i="0" baseline="0" dirty="0" err="1">
                <a:solidFill>
                  <a:srgbClr val="800000"/>
                </a:solidFill>
                <a:effectLst>
                  <a:outerShdw blurRad="25400" dist="25400" dir="2700000" algn="tl">
                    <a:srgbClr val="000000"/>
                  </a:outerShdw>
                </a:effectLst>
                <a:latin typeface="Arial" charset="0"/>
                <a:cs typeface="Arial" charset="0"/>
              </a:rPr>
              <a:t>subunit</a:t>
            </a:r>
            <a:endParaRPr lang="en-US" sz="2000" b="1" i="0" baseline="0" dirty="0">
              <a:solidFill>
                <a:srgbClr val="800000"/>
              </a:solidFill>
              <a:effectLst>
                <a:outerShdw blurRad="25400" dist="25400" dir="2700000" algn="tl">
                  <a:srgbClr val="000000"/>
                </a:outerShdw>
              </a:effectLst>
              <a:latin typeface="Arial" charset="0"/>
              <a:cs typeface="Arial" charset="0"/>
            </a:endParaRPr>
          </a:p>
        </p:txBody>
      </p:sp>
      <p:sp>
        <p:nvSpPr>
          <p:cNvPr id="245870" name="Rectangle 110"/>
          <p:cNvSpPr>
            <a:spLocks noChangeArrowheads="1"/>
          </p:cNvSpPr>
          <p:nvPr/>
        </p:nvSpPr>
        <p:spPr bwMode="auto">
          <a:xfrm>
            <a:off x="4876804" y="1935164"/>
            <a:ext cx="2036760" cy="707722"/>
          </a:xfrm>
          <a:prstGeom prst="rect">
            <a:avLst/>
          </a:prstGeom>
          <a:noFill/>
          <a:ln w="9525">
            <a:noFill/>
            <a:miter lim="800000"/>
            <a:headEnd/>
            <a:tailEnd/>
          </a:ln>
        </p:spPr>
        <p:txBody>
          <a:bodyPr wrap="none">
            <a:spAutoFit/>
          </a:bodyPr>
          <a:lstStyle/>
          <a:p>
            <a:pPr algn="r" defTabSz="457200" eaLnBrk="1" hangingPunct="1">
              <a:defRPr/>
            </a:pPr>
            <a:r>
              <a:rPr lang="nl-NL" sz="2000" b="1" i="0" baseline="0" dirty="0">
                <a:solidFill>
                  <a:srgbClr val="009DD9"/>
                </a:solidFill>
                <a:effectLst>
                  <a:outerShdw blurRad="38100" dist="38100" dir="2700000" algn="tl">
                    <a:srgbClr val="000000"/>
                  </a:outerShdw>
                </a:effectLst>
                <a:latin typeface="Arial" charset="0"/>
                <a:cs typeface="Arial" charset="0"/>
              </a:rPr>
              <a:t>MINOR</a:t>
            </a:r>
            <a:r>
              <a:rPr lang="nl-NL" sz="2000" b="1" i="0" baseline="0" dirty="0">
                <a:solidFill>
                  <a:srgbClr val="FF6FCF"/>
                </a:solidFill>
                <a:effectLst>
                  <a:outerShdw blurRad="38100" dist="38100" dir="2700000" algn="tl">
                    <a:srgbClr val="000000"/>
                  </a:outerShdw>
                </a:effectLst>
                <a:latin typeface="Arial" charset="0"/>
                <a:cs typeface="Arial" charset="0"/>
              </a:rPr>
              <a:t> </a:t>
            </a:r>
            <a:r>
              <a:rPr lang="nl-NL" sz="2000" b="1" i="0" baseline="0" dirty="0" err="1">
                <a:solidFill>
                  <a:srgbClr val="009DD9"/>
                </a:solidFill>
                <a:effectLst>
                  <a:outerShdw blurRad="38100" dist="38100" dir="2700000" algn="tl">
                    <a:srgbClr val="000000"/>
                  </a:outerShdw>
                </a:effectLst>
                <a:latin typeface="Arial" charset="0"/>
                <a:cs typeface="Arial" charset="0"/>
              </a:rPr>
              <a:t>subunit</a:t>
            </a:r>
            <a:endParaRPr lang="nl-NL" sz="2000" b="1" i="0" baseline="0" dirty="0">
              <a:solidFill>
                <a:srgbClr val="009DD9"/>
              </a:solidFill>
              <a:effectLst>
                <a:outerShdw blurRad="38100" dist="38100" dir="2700000" algn="tl">
                  <a:srgbClr val="000000"/>
                </a:outerShdw>
              </a:effectLst>
              <a:latin typeface="Arial" charset="0"/>
              <a:cs typeface="Arial" charset="0"/>
            </a:endParaRPr>
          </a:p>
          <a:p>
            <a:pPr algn="r" defTabSz="457200" eaLnBrk="1" hangingPunct="1">
              <a:defRPr/>
            </a:pPr>
            <a:r>
              <a:rPr lang="nl-NL" sz="2000" b="1" i="0" baseline="0" dirty="0" err="1">
                <a:solidFill>
                  <a:srgbClr val="009DD9"/>
                </a:solidFill>
                <a:effectLst>
                  <a:outerShdw blurRad="38100" dist="38100" dir="2700000" algn="tl">
                    <a:srgbClr val="000000"/>
                  </a:outerShdw>
                </a:effectLst>
                <a:latin typeface="Arial" charset="0"/>
                <a:cs typeface="Arial" charset="0"/>
              </a:rPr>
              <a:t>FedF</a:t>
            </a:r>
            <a:endParaRPr lang="en-US" sz="2000" b="1" i="0" baseline="0" dirty="0">
              <a:solidFill>
                <a:srgbClr val="FF6FCF"/>
              </a:solidFill>
              <a:effectLst>
                <a:outerShdw blurRad="38100" dist="38100" dir="2700000" algn="tl">
                  <a:srgbClr val="000000"/>
                </a:outerShdw>
              </a:effectLst>
              <a:latin typeface="Arial" charset="0"/>
              <a:cs typeface="Arial" charset="0"/>
            </a:endParaRPr>
          </a:p>
        </p:txBody>
      </p:sp>
      <p:sp>
        <p:nvSpPr>
          <p:cNvPr id="23633" name="Title 153"/>
          <p:cNvSpPr txBox="1">
            <a:spLocks/>
          </p:cNvSpPr>
          <p:nvPr/>
        </p:nvSpPr>
        <p:spPr bwMode="auto">
          <a:xfrm>
            <a:off x="152400" y="685802"/>
            <a:ext cx="8991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3600" b="1" i="0" baseline="0" dirty="0" smtClean="0">
                <a:solidFill>
                  <a:srgbClr val="04617B"/>
                </a:solidFill>
                <a:cs typeface="Arial" charset="0"/>
              </a:rPr>
              <a:t>F4 and F18 </a:t>
            </a:r>
          </a:p>
        </p:txBody>
      </p:sp>
      <p:sp>
        <p:nvSpPr>
          <p:cNvPr id="23634" name="Text Box 104"/>
          <p:cNvSpPr txBox="1">
            <a:spLocks noChangeArrowheads="1"/>
          </p:cNvSpPr>
          <p:nvPr/>
        </p:nvSpPr>
        <p:spPr bwMode="auto">
          <a:xfrm>
            <a:off x="6483350" y="5689600"/>
            <a:ext cx="2667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457200" eaLnBrk="1" hangingPunct="1"/>
            <a:r>
              <a:rPr lang="en-US" sz="2800" b="1" i="0" baseline="0" smtClean="0">
                <a:solidFill>
                  <a:srgbClr val="800000"/>
                </a:solidFill>
                <a:cs typeface="Arial" charset="0"/>
              </a:rPr>
              <a:t>F18ab/ac</a:t>
            </a:r>
          </a:p>
        </p:txBody>
      </p:sp>
      <p:sp>
        <p:nvSpPr>
          <p:cNvPr id="23635" name="Text Box 74"/>
          <p:cNvSpPr txBox="1">
            <a:spLocks noChangeArrowheads="1"/>
          </p:cNvSpPr>
          <p:nvPr/>
        </p:nvSpPr>
        <p:spPr bwMode="auto">
          <a:xfrm>
            <a:off x="106363" y="5689600"/>
            <a:ext cx="2438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r>
              <a:rPr lang="en-US" sz="2800" b="1" i="0" baseline="0" smtClean="0">
                <a:solidFill>
                  <a:srgbClr val="009DD9"/>
                </a:solidFill>
                <a:cs typeface="Arial" charset="0"/>
              </a:rPr>
              <a:t>F4ab/ac/ad</a:t>
            </a:r>
            <a:endParaRPr lang="en-US" sz="2800" b="1" i="0" baseline="0" smtClean="0">
              <a:solidFill>
                <a:srgbClr val="FF6FCF"/>
              </a:solidFill>
              <a:cs typeface="Arial" charset="0"/>
            </a:endParaRPr>
          </a:p>
        </p:txBody>
      </p:sp>
    </p:spTree>
    <p:extLst>
      <p:ext uri="{BB962C8B-B14F-4D97-AF65-F5344CB8AC3E}">
        <p14:creationId xmlns:p14="http://schemas.microsoft.com/office/powerpoint/2010/main" val="287325487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Text Box 113"/>
          <p:cNvSpPr txBox="1">
            <a:spLocks noChangeArrowheads="1"/>
          </p:cNvSpPr>
          <p:nvPr/>
        </p:nvSpPr>
        <p:spPr bwMode="auto">
          <a:xfrm>
            <a:off x="-3175" y="6242051"/>
            <a:ext cx="3313113" cy="52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i="0" baseline="0" dirty="0" err="1">
                <a:solidFill>
                  <a:srgbClr val="FFFFFF"/>
                </a:solidFill>
                <a:cs typeface="Arial" charset="0"/>
              </a:rPr>
              <a:t>Snoeck</a:t>
            </a:r>
            <a:r>
              <a:rPr lang="en-US" sz="1400" b="1" i="0" baseline="0" dirty="0">
                <a:solidFill>
                  <a:srgbClr val="FFFFFF"/>
                </a:solidFill>
                <a:cs typeface="Arial" charset="0"/>
              </a:rPr>
              <a:t> et al., 2008. Vet </a:t>
            </a:r>
            <a:r>
              <a:rPr lang="en-US" sz="1400" b="1" i="0" baseline="0" dirty="0" err="1">
                <a:solidFill>
                  <a:srgbClr val="FFFFFF"/>
                </a:solidFill>
                <a:cs typeface="Arial" charset="0"/>
              </a:rPr>
              <a:t>Imm</a:t>
            </a:r>
            <a:r>
              <a:rPr lang="en-US" sz="1400" b="1" i="0" baseline="0" dirty="0">
                <a:solidFill>
                  <a:srgbClr val="FFFFFF"/>
                </a:solidFill>
                <a:cs typeface="Arial" charset="0"/>
              </a:rPr>
              <a:t> </a:t>
            </a:r>
            <a:r>
              <a:rPr lang="en-US" sz="1400" b="1" i="0" baseline="0" dirty="0" err="1">
                <a:solidFill>
                  <a:srgbClr val="FFFFFF"/>
                </a:solidFill>
                <a:cs typeface="Arial" charset="0"/>
              </a:rPr>
              <a:t>Immunopath</a:t>
            </a:r>
            <a:r>
              <a:rPr lang="en-US" sz="1400" b="1" i="0" baseline="0" dirty="0">
                <a:solidFill>
                  <a:srgbClr val="FFFFFF"/>
                </a:solidFill>
                <a:cs typeface="Arial" charset="0"/>
              </a:rPr>
              <a:t>.</a:t>
            </a:r>
          </a:p>
        </p:txBody>
      </p:sp>
      <p:grpSp>
        <p:nvGrpSpPr>
          <p:cNvPr id="38915" name="Group 85"/>
          <p:cNvGrpSpPr>
            <a:grpSpLocks/>
          </p:cNvGrpSpPr>
          <p:nvPr/>
        </p:nvGrpSpPr>
        <p:grpSpPr bwMode="auto">
          <a:xfrm>
            <a:off x="4611688" y="1443038"/>
            <a:ext cx="3846902" cy="1452562"/>
            <a:chOff x="4344839" y="909935"/>
            <a:chExt cx="3847292" cy="1452265"/>
          </a:xfrm>
        </p:grpSpPr>
        <p:sp>
          <p:nvSpPr>
            <p:cNvPr id="38944" name="TextBox 22"/>
            <p:cNvSpPr txBox="1">
              <a:spLocks noChangeArrowheads="1"/>
            </p:cNvSpPr>
            <p:nvPr/>
          </p:nvSpPr>
          <p:spPr bwMode="auto">
            <a:xfrm>
              <a:off x="4344839" y="909935"/>
              <a:ext cx="3847292" cy="399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i="0" baseline="0">
                  <a:solidFill>
                    <a:srgbClr val="FFFFFF"/>
                  </a:solidFill>
                </a:rPr>
                <a:t>Ligated loops injected with F4</a:t>
              </a:r>
            </a:p>
          </p:txBody>
        </p:sp>
        <p:grpSp>
          <p:nvGrpSpPr>
            <p:cNvPr id="38945" name="Group 84"/>
            <p:cNvGrpSpPr>
              <a:grpSpLocks/>
            </p:cNvGrpSpPr>
            <p:nvPr/>
          </p:nvGrpSpPr>
          <p:grpSpPr bwMode="auto">
            <a:xfrm>
              <a:off x="5029200" y="1487607"/>
              <a:ext cx="3044826" cy="874593"/>
              <a:chOff x="5029200" y="1335207"/>
              <a:chExt cx="3044826" cy="874593"/>
            </a:xfrm>
          </p:grpSpPr>
          <p:grpSp>
            <p:nvGrpSpPr>
              <p:cNvPr id="38946" name="Group 221"/>
              <p:cNvGrpSpPr>
                <a:grpSpLocks/>
              </p:cNvGrpSpPr>
              <p:nvPr/>
            </p:nvGrpSpPr>
            <p:grpSpPr bwMode="auto">
              <a:xfrm>
                <a:off x="5624513" y="1909882"/>
                <a:ext cx="2449513" cy="299918"/>
                <a:chOff x="16" y="2713"/>
                <a:chExt cx="1543" cy="189"/>
              </a:xfrm>
            </p:grpSpPr>
            <p:sp>
              <p:nvSpPr>
                <p:cNvPr id="38970" name="AutoShape 199"/>
                <p:cNvSpPr>
                  <a:spLocks noChangeArrowheads="1"/>
                </p:cNvSpPr>
                <p:nvPr/>
              </p:nvSpPr>
              <p:spPr bwMode="auto">
                <a:xfrm>
                  <a:off x="336" y="2736"/>
                  <a:ext cx="440" cy="152"/>
                </a:xfrm>
                <a:prstGeom prst="flowChartPreparation">
                  <a:avLst/>
                </a:prstGeom>
                <a:noFill/>
                <a:ln w="2857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71" name="AutoShape 202"/>
                <p:cNvSpPr>
                  <a:spLocks noChangeArrowheads="1"/>
                </p:cNvSpPr>
                <p:nvPr/>
              </p:nvSpPr>
              <p:spPr bwMode="auto">
                <a:xfrm>
                  <a:off x="776" y="2736"/>
                  <a:ext cx="456" cy="144"/>
                </a:xfrm>
                <a:prstGeom prst="flowChartPreparation">
                  <a:avLst/>
                </a:prstGeom>
                <a:noFill/>
                <a:ln w="2857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72" name="Freeform 204"/>
                <p:cNvSpPr>
                  <a:spLocks/>
                </p:cNvSpPr>
                <p:nvPr/>
              </p:nvSpPr>
              <p:spPr bwMode="auto">
                <a:xfrm>
                  <a:off x="299" y="2729"/>
                  <a:ext cx="99" cy="159"/>
                </a:xfrm>
                <a:custGeom>
                  <a:avLst/>
                  <a:gdLst>
                    <a:gd name="T0" fmla="*/ 37 w 99"/>
                    <a:gd name="T1" fmla="*/ 55 h 159"/>
                    <a:gd name="T2" fmla="*/ 29 w 99"/>
                    <a:gd name="T3" fmla="*/ 159 h 159"/>
                    <a:gd name="T4" fmla="*/ 29 w 99"/>
                    <a:gd name="T5" fmla="*/ 79 h 159"/>
                    <a:gd name="T6" fmla="*/ 13 w 99"/>
                    <a:gd name="T7" fmla="*/ 31 h 159"/>
                    <a:gd name="T8" fmla="*/ 5 w 99"/>
                    <a:gd name="T9" fmla="*/ 7 h 159"/>
                    <a:gd name="T10" fmla="*/ 53 w 99"/>
                    <a:gd name="T11" fmla="*/ 63 h 159"/>
                    <a:gd name="T12" fmla="*/ 93 w 99"/>
                    <a:gd name="T13" fmla="*/ 7 h 159"/>
                    <a:gd name="T14" fmla="*/ 61 w 99"/>
                    <a:gd name="T15" fmla="*/ 63 h 159"/>
                    <a:gd name="T16" fmla="*/ 45 w 99"/>
                    <a:gd name="T17" fmla="*/ 87 h 159"/>
                    <a:gd name="T18" fmla="*/ 37 w 99"/>
                    <a:gd name="T19" fmla="*/ 55 h 1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159"/>
                    <a:gd name="T32" fmla="*/ 99 w 99"/>
                    <a:gd name="T33" fmla="*/ 159 h 1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159">
                      <a:moveTo>
                        <a:pt x="37" y="55"/>
                      </a:moveTo>
                      <a:cubicBezTo>
                        <a:pt x="15" y="121"/>
                        <a:pt x="19" y="86"/>
                        <a:pt x="29" y="159"/>
                      </a:cubicBezTo>
                      <a:cubicBezTo>
                        <a:pt x="52" y="125"/>
                        <a:pt x="41" y="119"/>
                        <a:pt x="29" y="79"/>
                      </a:cubicBezTo>
                      <a:cubicBezTo>
                        <a:pt x="24" y="63"/>
                        <a:pt x="18" y="47"/>
                        <a:pt x="13" y="31"/>
                      </a:cubicBezTo>
                      <a:cubicBezTo>
                        <a:pt x="10" y="23"/>
                        <a:pt x="0" y="0"/>
                        <a:pt x="5" y="7"/>
                      </a:cubicBezTo>
                      <a:cubicBezTo>
                        <a:pt x="24" y="35"/>
                        <a:pt x="20" y="52"/>
                        <a:pt x="53" y="63"/>
                      </a:cubicBezTo>
                      <a:cubicBezTo>
                        <a:pt x="72" y="7"/>
                        <a:pt x="53" y="20"/>
                        <a:pt x="93" y="7"/>
                      </a:cubicBezTo>
                      <a:cubicBezTo>
                        <a:pt x="79" y="77"/>
                        <a:pt x="99" y="25"/>
                        <a:pt x="61" y="63"/>
                      </a:cubicBezTo>
                      <a:cubicBezTo>
                        <a:pt x="54" y="70"/>
                        <a:pt x="54" y="90"/>
                        <a:pt x="45" y="87"/>
                      </a:cubicBezTo>
                      <a:cubicBezTo>
                        <a:pt x="35" y="84"/>
                        <a:pt x="40" y="66"/>
                        <a:pt x="37" y="55"/>
                      </a:cubicBezTo>
                      <a:close/>
                    </a:path>
                  </a:pathLst>
                </a:custGeom>
                <a:noFill/>
                <a:ln w="28575">
                  <a:solidFill>
                    <a:srgbClr val="FF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73" name="Freeform 205"/>
                <p:cNvSpPr>
                  <a:spLocks/>
                </p:cNvSpPr>
                <p:nvPr/>
              </p:nvSpPr>
              <p:spPr bwMode="auto">
                <a:xfrm>
                  <a:off x="739" y="2729"/>
                  <a:ext cx="99" cy="159"/>
                </a:xfrm>
                <a:custGeom>
                  <a:avLst/>
                  <a:gdLst>
                    <a:gd name="T0" fmla="*/ 37 w 99"/>
                    <a:gd name="T1" fmla="*/ 55 h 159"/>
                    <a:gd name="T2" fmla="*/ 29 w 99"/>
                    <a:gd name="T3" fmla="*/ 159 h 159"/>
                    <a:gd name="T4" fmla="*/ 29 w 99"/>
                    <a:gd name="T5" fmla="*/ 79 h 159"/>
                    <a:gd name="T6" fmla="*/ 13 w 99"/>
                    <a:gd name="T7" fmla="*/ 31 h 159"/>
                    <a:gd name="T8" fmla="*/ 5 w 99"/>
                    <a:gd name="T9" fmla="*/ 7 h 159"/>
                    <a:gd name="T10" fmla="*/ 53 w 99"/>
                    <a:gd name="T11" fmla="*/ 63 h 159"/>
                    <a:gd name="T12" fmla="*/ 93 w 99"/>
                    <a:gd name="T13" fmla="*/ 7 h 159"/>
                    <a:gd name="T14" fmla="*/ 61 w 99"/>
                    <a:gd name="T15" fmla="*/ 63 h 159"/>
                    <a:gd name="T16" fmla="*/ 45 w 99"/>
                    <a:gd name="T17" fmla="*/ 87 h 159"/>
                    <a:gd name="T18" fmla="*/ 37 w 99"/>
                    <a:gd name="T19" fmla="*/ 55 h 1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159"/>
                    <a:gd name="T32" fmla="*/ 99 w 99"/>
                    <a:gd name="T33" fmla="*/ 159 h 1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159">
                      <a:moveTo>
                        <a:pt x="37" y="55"/>
                      </a:moveTo>
                      <a:cubicBezTo>
                        <a:pt x="15" y="121"/>
                        <a:pt x="19" y="86"/>
                        <a:pt x="29" y="159"/>
                      </a:cubicBezTo>
                      <a:cubicBezTo>
                        <a:pt x="52" y="125"/>
                        <a:pt x="41" y="119"/>
                        <a:pt x="29" y="79"/>
                      </a:cubicBezTo>
                      <a:cubicBezTo>
                        <a:pt x="24" y="63"/>
                        <a:pt x="18" y="47"/>
                        <a:pt x="13" y="31"/>
                      </a:cubicBezTo>
                      <a:cubicBezTo>
                        <a:pt x="10" y="23"/>
                        <a:pt x="0" y="0"/>
                        <a:pt x="5" y="7"/>
                      </a:cubicBezTo>
                      <a:cubicBezTo>
                        <a:pt x="24" y="35"/>
                        <a:pt x="20" y="52"/>
                        <a:pt x="53" y="63"/>
                      </a:cubicBezTo>
                      <a:cubicBezTo>
                        <a:pt x="72" y="7"/>
                        <a:pt x="53" y="20"/>
                        <a:pt x="93" y="7"/>
                      </a:cubicBezTo>
                      <a:cubicBezTo>
                        <a:pt x="79" y="77"/>
                        <a:pt x="99" y="25"/>
                        <a:pt x="61" y="63"/>
                      </a:cubicBezTo>
                      <a:cubicBezTo>
                        <a:pt x="54" y="70"/>
                        <a:pt x="54" y="90"/>
                        <a:pt x="45" y="87"/>
                      </a:cubicBezTo>
                      <a:cubicBezTo>
                        <a:pt x="35" y="84"/>
                        <a:pt x="40" y="66"/>
                        <a:pt x="37" y="55"/>
                      </a:cubicBezTo>
                      <a:close/>
                    </a:path>
                  </a:pathLst>
                </a:custGeom>
                <a:noFill/>
                <a:ln w="28575">
                  <a:solidFill>
                    <a:srgbClr val="FF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74" name="Freeform 206"/>
                <p:cNvSpPr>
                  <a:spLocks/>
                </p:cNvSpPr>
                <p:nvPr/>
              </p:nvSpPr>
              <p:spPr bwMode="auto">
                <a:xfrm>
                  <a:off x="1179" y="2713"/>
                  <a:ext cx="99" cy="159"/>
                </a:xfrm>
                <a:custGeom>
                  <a:avLst/>
                  <a:gdLst>
                    <a:gd name="T0" fmla="*/ 37 w 99"/>
                    <a:gd name="T1" fmla="*/ 55 h 159"/>
                    <a:gd name="T2" fmla="*/ 29 w 99"/>
                    <a:gd name="T3" fmla="*/ 159 h 159"/>
                    <a:gd name="T4" fmla="*/ 29 w 99"/>
                    <a:gd name="T5" fmla="*/ 79 h 159"/>
                    <a:gd name="T6" fmla="*/ 13 w 99"/>
                    <a:gd name="T7" fmla="*/ 31 h 159"/>
                    <a:gd name="T8" fmla="*/ 5 w 99"/>
                    <a:gd name="T9" fmla="*/ 7 h 159"/>
                    <a:gd name="T10" fmla="*/ 53 w 99"/>
                    <a:gd name="T11" fmla="*/ 63 h 159"/>
                    <a:gd name="T12" fmla="*/ 93 w 99"/>
                    <a:gd name="T13" fmla="*/ 7 h 159"/>
                    <a:gd name="T14" fmla="*/ 61 w 99"/>
                    <a:gd name="T15" fmla="*/ 63 h 159"/>
                    <a:gd name="T16" fmla="*/ 45 w 99"/>
                    <a:gd name="T17" fmla="*/ 87 h 159"/>
                    <a:gd name="T18" fmla="*/ 37 w 99"/>
                    <a:gd name="T19" fmla="*/ 55 h 1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159"/>
                    <a:gd name="T32" fmla="*/ 99 w 99"/>
                    <a:gd name="T33" fmla="*/ 159 h 1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159">
                      <a:moveTo>
                        <a:pt x="37" y="55"/>
                      </a:moveTo>
                      <a:cubicBezTo>
                        <a:pt x="15" y="121"/>
                        <a:pt x="19" y="86"/>
                        <a:pt x="29" y="159"/>
                      </a:cubicBezTo>
                      <a:cubicBezTo>
                        <a:pt x="52" y="125"/>
                        <a:pt x="41" y="119"/>
                        <a:pt x="29" y="79"/>
                      </a:cubicBezTo>
                      <a:cubicBezTo>
                        <a:pt x="24" y="63"/>
                        <a:pt x="18" y="47"/>
                        <a:pt x="13" y="31"/>
                      </a:cubicBezTo>
                      <a:cubicBezTo>
                        <a:pt x="10" y="23"/>
                        <a:pt x="0" y="0"/>
                        <a:pt x="5" y="7"/>
                      </a:cubicBezTo>
                      <a:cubicBezTo>
                        <a:pt x="24" y="35"/>
                        <a:pt x="20" y="52"/>
                        <a:pt x="53" y="63"/>
                      </a:cubicBezTo>
                      <a:cubicBezTo>
                        <a:pt x="72" y="7"/>
                        <a:pt x="53" y="20"/>
                        <a:pt x="93" y="7"/>
                      </a:cubicBezTo>
                      <a:cubicBezTo>
                        <a:pt x="79" y="77"/>
                        <a:pt x="99" y="25"/>
                        <a:pt x="61" y="63"/>
                      </a:cubicBezTo>
                      <a:cubicBezTo>
                        <a:pt x="54" y="70"/>
                        <a:pt x="54" y="90"/>
                        <a:pt x="45" y="87"/>
                      </a:cubicBezTo>
                      <a:cubicBezTo>
                        <a:pt x="35" y="84"/>
                        <a:pt x="40" y="66"/>
                        <a:pt x="37" y="55"/>
                      </a:cubicBezTo>
                      <a:close/>
                    </a:path>
                  </a:pathLst>
                </a:custGeom>
                <a:noFill/>
                <a:ln w="28575">
                  <a:solidFill>
                    <a:srgbClr val="FF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grpSp>
              <p:nvGrpSpPr>
                <p:cNvPr id="38975" name="Group 213"/>
                <p:cNvGrpSpPr>
                  <a:grpSpLocks/>
                </p:cNvGrpSpPr>
                <p:nvPr/>
              </p:nvGrpSpPr>
              <p:grpSpPr bwMode="auto">
                <a:xfrm>
                  <a:off x="16" y="2727"/>
                  <a:ext cx="330" cy="175"/>
                  <a:chOff x="16" y="2727"/>
                  <a:chExt cx="330" cy="175"/>
                </a:xfrm>
              </p:grpSpPr>
              <p:grpSp>
                <p:nvGrpSpPr>
                  <p:cNvPr id="38983" name="Group 209"/>
                  <p:cNvGrpSpPr>
                    <a:grpSpLocks/>
                  </p:cNvGrpSpPr>
                  <p:nvPr/>
                </p:nvGrpSpPr>
                <p:grpSpPr bwMode="auto">
                  <a:xfrm>
                    <a:off x="21" y="2727"/>
                    <a:ext cx="325" cy="75"/>
                    <a:chOff x="21" y="2727"/>
                    <a:chExt cx="325" cy="75"/>
                  </a:xfrm>
                </p:grpSpPr>
                <p:sp>
                  <p:nvSpPr>
                    <p:cNvPr id="38987" name="Line 207"/>
                    <p:cNvSpPr>
                      <a:spLocks noChangeShapeType="1"/>
                    </p:cNvSpPr>
                    <p:nvPr/>
                  </p:nvSpPr>
                  <p:spPr bwMode="auto">
                    <a:xfrm rot="663906" flipH="1" flipV="1">
                      <a:off x="271" y="2733"/>
                      <a:ext cx="75" cy="69"/>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88" name="Line 208"/>
                    <p:cNvSpPr>
                      <a:spLocks noChangeShapeType="1"/>
                    </p:cNvSpPr>
                    <p:nvPr/>
                  </p:nvSpPr>
                  <p:spPr bwMode="auto">
                    <a:xfrm>
                      <a:off x="21" y="2727"/>
                      <a:ext cx="255"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grpSp>
              <p:grpSp>
                <p:nvGrpSpPr>
                  <p:cNvPr id="38984" name="Group 210"/>
                  <p:cNvGrpSpPr>
                    <a:grpSpLocks/>
                  </p:cNvGrpSpPr>
                  <p:nvPr/>
                </p:nvGrpSpPr>
                <p:grpSpPr bwMode="auto">
                  <a:xfrm flipV="1">
                    <a:off x="16" y="2827"/>
                    <a:ext cx="325" cy="75"/>
                    <a:chOff x="21" y="2727"/>
                    <a:chExt cx="325" cy="75"/>
                  </a:xfrm>
                </p:grpSpPr>
                <p:sp>
                  <p:nvSpPr>
                    <p:cNvPr id="38985" name="Line 211"/>
                    <p:cNvSpPr>
                      <a:spLocks noChangeShapeType="1"/>
                    </p:cNvSpPr>
                    <p:nvPr/>
                  </p:nvSpPr>
                  <p:spPr bwMode="auto">
                    <a:xfrm rot="663906" flipH="1" flipV="1">
                      <a:off x="271" y="2733"/>
                      <a:ext cx="75" cy="69"/>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86" name="Line 212"/>
                    <p:cNvSpPr>
                      <a:spLocks noChangeShapeType="1"/>
                    </p:cNvSpPr>
                    <p:nvPr/>
                  </p:nvSpPr>
                  <p:spPr bwMode="auto">
                    <a:xfrm>
                      <a:off x="21" y="2727"/>
                      <a:ext cx="255"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grpSp>
            </p:grpSp>
            <p:grpSp>
              <p:nvGrpSpPr>
                <p:cNvPr id="38976" name="Group 214"/>
                <p:cNvGrpSpPr>
                  <a:grpSpLocks/>
                </p:cNvGrpSpPr>
                <p:nvPr/>
              </p:nvGrpSpPr>
              <p:grpSpPr bwMode="auto">
                <a:xfrm flipH="1" flipV="1">
                  <a:off x="1229" y="2719"/>
                  <a:ext cx="330" cy="175"/>
                  <a:chOff x="16" y="2727"/>
                  <a:chExt cx="330" cy="175"/>
                </a:xfrm>
              </p:grpSpPr>
              <p:grpSp>
                <p:nvGrpSpPr>
                  <p:cNvPr id="38977" name="Group 215"/>
                  <p:cNvGrpSpPr>
                    <a:grpSpLocks/>
                  </p:cNvGrpSpPr>
                  <p:nvPr/>
                </p:nvGrpSpPr>
                <p:grpSpPr bwMode="auto">
                  <a:xfrm>
                    <a:off x="21" y="2727"/>
                    <a:ext cx="325" cy="75"/>
                    <a:chOff x="21" y="2727"/>
                    <a:chExt cx="325" cy="75"/>
                  </a:xfrm>
                </p:grpSpPr>
                <p:sp>
                  <p:nvSpPr>
                    <p:cNvPr id="38981" name="Line 216"/>
                    <p:cNvSpPr>
                      <a:spLocks noChangeShapeType="1"/>
                    </p:cNvSpPr>
                    <p:nvPr/>
                  </p:nvSpPr>
                  <p:spPr bwMode="auto">
                    <a:xfrm rot="663906" flipH="1" flipV="1">
                      <a:off x="271" y="2733"/>
                      <a:ext cx="75" cy="69"/>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82" name="Line 217"/>
                    <p:cNvSpPr>
                      <a:spLocks noChangeShapeType="1"/>
                    </p:cNvSpPr>
                    <p:nvPr/>
                  </p:nvSpPr>
                  <p:spPr bwMode="auto">
                    <a:xfrm>
                      <a:off x="21" y="2727"/>
                      <a:ext cx="255"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grpSp>
              <p:grpSp>
                <p:nvGrpSpPr>
                  <p:cNvPr id="38978" name="Group 218"/>
                  <p:cNvGrpSpPr>
                    <a:grpSpLocks/>
                  </p:cNvGrpSpPr>
                  <p:nvPr/>
                </p:nvGrpSpPr>
                <p:grpSpPr bwMode="auto">
                  <a:xfrm flipV="1">
                    <a:off x="16" y="2827"/>
                    <a:ext cx="325" cy="75"/>
                    <a:chOff x="21" y="2727"/>
                    <a:chExt cx="325" cy="75"/>
                  </a:xfrm>
                </p:grpSpPr>
                <p:sp>
                  <p:nvSpPr>
                    <p:cNvPr id="38979" name="Line 219"/>
                    <p:cNvSpPr>
                      <a:spLocks noChangeShapeType="1"/>
                    </p:cNvSpPr>
                    <p:nvPr/>
                  </p:nvSpPr>
                  <p:spPr bwMode="auto">
                    <a:xfrm rot="663906" flipH="1" flipV="1">
                      <a:off x="271" y="2733"/>
                      <a:ext cx="75" cy="69"/>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80" name="Line 220"/>
                    <p:cNvSpPr>
                      <a:spLocks noChangeShapeType="1"/>
                    </p:cNvSpPr>
                    <p:nvPr/>
                  </p:nvSpPr>
                  <p:spPr bwMode="auto">
                    <a:xfrm>
                      <a:off x="21" y="2727"/>
                      <a:ext cx="255" cy="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grpSp>
            </p:grpSp>
          </p:grpSp>
          <p:grpSp>
            <p:nvGrpSpPr>
              <p:cNvPr id="38947" name="Group 272"/>
              <p:cNvGrpSpPr>
                <a:grpSpLocks/>
              </p:cNvGrpSpPr>
              <p:nvPr/>
            </p:nvGrpSpPr>
            <p:grpSpPr bwMode="auto">
              <a:xfrm>
                <a:off x="5029200" y="1335207"/>
                <a:ext cx="2908300" cy="825500"/>
                <a:chOff x="2001" y="576"/>
                <a:chExt cx="1832" cy="520"/>
              </a:xfrm>
            </p:grpSpPr>
            <p:sp>
              <p:nvSpPr>
                <p:cNvPr id="62" name="Rectangle 23"/>
                <p:cNvSpPr>
                  <a:spLocks noChangeArrowheads="1"/>
                </p:cNvSpPr>
                <p:nvPr/>
              </p:nvSpPr>
              <p:spPr bwMode="auto">
                <a:xfrm>
                  <a:off x="2001" y="576"/>
                  <a:ext cx="1832" cy="233"/>
                </a:xfrm>
                <a:prstGeom prst="rect">
                  <a:avLst/>
                </a:prstGeom>
                <a:noFill/>
                <a:ln w="3175">
                  <a:noFill/>
                  <a:miter lim="800000"/>
                  <a:headEnd/>
                  <a:tailEnd/>
                </a:ln>
                <a:effectLst/>
              </p:spPr>
              <p:txBody>
                <a:bodyPr anchor="ctr">
                  <a:spAutoFit/>
                </a:bodyPr>
                <a:lstStyle/>
                <a:p>
                  <a:pPr algn="r">
                    <a:defRPr/>
                  </a:pPr>
                  <a:r>
                    <a:rPr lang="en-GB" b="1" i="0" baseline="0" dirty="0">
                      <a:solidFill>
                        <a:schemeClr val="bg1"/>
                      </a:solidFill>
                      <a:effectLst>
                        <a:outerShdw blurRad="38100" dist="38100" dir="2700000" algn="tl">
                          <a:srgbClr val="000000"/>
                        </a:outerShdw>
                      </a:effectLst>
                      <a:latin typeface="Palatino" pitchFamily="-110" charset="0"/>
                      <a:ea typeface="ＭＳ Ｐゴシック" pitchFamily="-110" charset="-128"/>
                      <a:cs typeface="ＭＳ Ｐゴシック" pitchFamily="-110" charset="-128"/>
                    </a:rPr>
                    <a:t>     </a:t>
                  </a:r>
                  <a:r>
                    <a:rPr lang="en-GB" i="0" baseline="0" dirty="0">
                      <a:ln>
                        <a:solidFill>
                          <a:srgbClr val="00FF00"/>
                        </a:solidFill>
                      </a:ln>
                      <a:solidFill>
                        <a:srgbClr val="00FF00"/>
                      </a:solidFill>
                      <a:latin typeface="Palatino" pitchFamily="-110" charset="0"/>
                      <a:ea typeface="ＭＳ Ｐゴシック" pitchFamily="-110" charset="-128"/>
                      <a:cs typeface="ＭＳ Ｐゴシック" pitchFamily="-110" charset="-128"/>
                    </a:rPr>
                    <a:t>FLUOS-</a:t>
                  </a:r>
                  <a:r>
                    <a:rPr lang="en-GB" i="0" baseline="0" dirty="0" err="1">
                      <a:ln>
                        <a:solidFill>
                          <a:srgbClr val="00FF00"/>
                        </a:solidFill>
                      </a:ln>
                      <a:solidFill>
                        <a:srgbClr val="00FF00"/>
                      </a:solidFill>
                      <a:latin typeface="Palatino" pitchFamily="-110" charset="0"/>
                      <a:ea typeface="ＭＳ Ｐゴシック" pitchFamily="-110" charset="-128"/>
                      <a:cs typeface="ＭＳ Ｐゴシック" pitchFamily="-110" charset="-128"/>
                    </a:rPr>
                    <a:t>labeled</a:t>
                  </a:r>
                  <a:r>
                    <a:rPr lang="en-GB" i="0" baseline="0" dirty="0">
                      <a:ln>
                        <a:solidFill>
                          <a:srgbClr val="00FF00"/>
                        </a:solidFill>
                      </a:ln>
                      <a:solidFill>
                        <a:srgbClr val="00FF00"/>
                      </a:solidFill>
                      <a:latin typeface="Palatino" pitchFamily="-110" charset="0"/>
                      <a:ea typeface="ＭＳ Ｐゴシック" pitchFamily="-110" charset="-128"/>
                      <a:cs typeface="ＭＳ Ｐゴシック" pitchFamily="-110" charset="-128"/>
                    </a:rPr>
                    <a:t> F4</a:t>
                  </a:r>
                </a:p>
              </p:txBody>
            </p:sp>
            <p:grpSp>
              <p:nvGrpSpPr>
                <p:cNvPr id="38949" name="Group 246"/>
                <p:cNvGrpSpPr>
                  <a:grpSpLocks/>
                </p:cNvGrpSpPr>
                <p:nvPr/>
              </p:nvGrpSpPr>
              <p:grpSpPr bwMode="auto">
                <a:xfrm rot="-8090305">
                  <a:off x="2348" y="780"/>
                  <a:ext cx="514" cy="117"/>
                  <a:chOff x="4147" y="2837"/>
                  <a:chExt cx="669" cy="147"/>
                </a:xfrm>
              </p:grpSpPr>
              <p:sp>
                <p:nvSpPr>
                  <p:cNvPr id="38950" name="Freeform 247"/>
                  <p:cNvSpPr>
                    <a:spLocks/>
                  </p:cNvSpPr>
                  <p:nvPr/>
                </p:nvSpPr>
                <p:spPr bwMode="auto">
                  <a:xfrm>
                    <a:off x="4314" y="2871"/>
                    <a:ext cx="166" cy="63"/>
                  </a:xfrm>
                  <a:custGeom>
                    <a:avLst/>
                    <a:gdLst>
                      <a:gd name="T0" fmla="*/ 16 w 166"/>
                      <a:gd name="T1" fmla="*/ 11 h 63"/>
                      <a:gd name="T2" fmla="*/ 2 w 166"/>
                      <a:gd name="T3" fmla="*/ 33 h 63"/>
                      <a:gd name="T4" fmla="*/ 2 w 166"/>
                      <a:gd name="T5" fmla="*/ 45 h 63"/>
                      <a:gd name="T6" fmla="*/ 8 w 166"/>
                      <a:gd name="T7" fmla="*/ 47 h 63"/>
                      <a:gd name="T8" fmla="*/ 12 w 166"/>
                      <a:gd name="T9" fmla="*/ 59 h 63"/>
                      <a:gd name="T10" fmla="*/ 24 w 166"/>
                      <a:gd name="T11" fmla="*/ 63 h 63"/>
                      <a:gd name="T12" fmla="*/ 102 w 166"/>
                      <a:gd name="T13" fmla="*/ 61 h 63"/>
                      <a:gd name="T14" fmla="*/ 158 w 166"/>
                      <a:gd name="T15" fmla="*/ 59 h 63"/>
                      <a:gd name="T16" fmla="*/ 158 w 166"/>
                      <a:gd name="T17" fmla="*/ 45 h 63"/>
                      <a:gd name="T18" fmla="*/ 166 w 166"/>
                      <a:gd name="T19" fmla="*/ 11 h 63"/>
                      <a:gd name="T20" fmla="*/ 152 w 166"/>
                      <a:gd name="T21" fmla="*/ 3 h 63"/>
                      <a:gd name="T22" fmla="*/ 92 w 166"/>
                      <a:gd name="T23" fmla="*/ 9 h 63"/>
                      <a:gd name="T24" fmla="*/ 16 w 166"/>
                      <a:gd name="T25" fmla="*/ 11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63"/>
                      <a:gd name="T41" fmla="*/ 166 w 166"/>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63">
                        <a:moveTo>
                          <a:pt x="16" y="11"/>
                        </a:moveTo>
                        <a:cubicBezTo>
                          <a:pt x="8" y="14"/>
                          <a:pt x="2" y="33"/>
                          <a:pt x="2" y="33"/>
                        </a:cubicBezTo>
                        <a:cubicBezTo>
                          <a:pt x="3" y="38"/>
                          <a:pt x="0" y="41"/>
                          <a:pt x="2" y="45"/>
                        </a:cubicBezTo>
                        <a:cubicBezTo>
                          <a:pt x="3" y="47"/>
                          <a:pt x="7" y="45"/>
                          <a:pt x="8" y="47"/>
                        </a:cubicBezTo>
                        <a:cubicBezTo>
                          <a:pt x="10" y="50"/>
                          <a:pt x="8" y="58"/>
                          <a:pt x="12" y="59"/>
                        </a:cubicBezTo>
                        <a:cubicBezTo>
                          <a:pt x="16" y="60"/>
                          <a:pt x="24" y="63"/>
                          <a:pt x="24" y="63"/>
                        </a:cubicBezTo>
                        <a:cubicBezTo>
                          <a:pt x="53" y="60"/>
                          <a:pt x="70" y="60"/>
                          <a:pt x="102" y="61"/>
                        </a:cubicBezTo>
                        <a:cubicBezTo>
                          <a:pt x="121" y="60"/>
                          <a:pt x="140" y="62"/>
                          <a:pt x="158" y="59"/>
                        </a:cubicBezTo>
                        <a:cubicBezTo>
                          <a:pt x="162" y="58"/>
                          <a:pt x="162" y="46"/>
                          <a:pt x="158" y="45"/>
                        </a:cubicBezTo>
                        <a:cubicBezTo>
                          <a:pt x="154" y="34"/>
                          <a:pt x="151" y="16"/>
                          <a:pt x="166" y="11"/>
                        </a:cubicBezTo>
                        <a:cubicBezTo>
                          <a:pt x="165" y="4"/>
                          <a:pt x="164" y="3"/>
                          <a:pt x="152" y="3"/>
                        </a:cubicBezTo>
                        <a:cubicBezTo>
                          <a:pt x="140" y="3"/>
                          <a:pt x="115" y="8"/>
                          <a:pt x="92" y="9"/>
                        </a:cubicBezTo>
                        <a:cubicBezTo>
                          <a:pt x="66" y="0"/>
                          <a:pt x="42" y="11"/>
                          <a:pt x="16" y="11"/>
                        </a:cubicBezTo>
                        <a:close/>
                      </a:path>
                    </a:pathLst>
                  </a:custGeom>
                  <a:solidFill>
                    <a:srgbClr val="00FF00"/>
                  </a:solidFill>
                  <a:ln w="9525">
                    <a:solidFill>
                      <a:srgbClr val="66FFFF"/>
                    </a:solidFill>
                    <a:round/>
                    <a:headEnd/>
                    <a:tailEnd/>
                  </a:ln>
                </p:spPr>
                <p:txBody>
                  <a:bodyPr wrap="none" anchor="ctr"/>
                  <a:lstStyle/>
                  <a:p>
                    <a:endParaRPr lang="en-US" i="0" baseline="0"/>
                  </a:p>
                </p:txBody>
              </p:sp>
              <p:sp>
                <p:nvSpPr>
                  <p:cNvPr id="38951" name="Freeform 248"/>
                  <p:cNvSpPr>
                    <a:spLocks/>
                  </p:cNvSpPr>
                  <p:nvPr/>
                </p:nvSpPr>
                <p:spPr bwMode="auto">
                  <a:xfrm>
                    <a:off x="4294" y="2906"/>
                    <a:ext cx="22" cy="12"/>
                  </a:xfrm>
                  <a:custGeom>
                    <a:avLst/>
                    <a:gdLst>
                      <a:gd name="T0" fmla="*/ 14 w 22"/>
                      <a:gd name="T1" fmla="*/ 0 h 12"/>
                      <a:gd name="T2" fmla="*/ 4 w 22"/>
                      <a:gd name="T3" fmla="*/ 8 h 12"/>
                      <a:gd name="T4" fmla="*/ 16 w 22"/>
                      <a:gd name="T5" fmla="*/ 12 h 12"/>
                      <a:gd name="T6" fmla="*/ 14 w 22"/>
                      <a:gd name="T7" fmla="*/ 0 h 12"/>
                      <a:gd name="T8" fmla="*/ 0 60000 65536"/>
                      <a:gd name="T9" fmla="*/ 0 60000 65536"/>
                      <a:gd name="T10" fmla="*/ 0 60000 65536"/>
                      <a:gd name="T11" fmla="*/ 0 60000 65536"/>
                      <a:gd name="T12" fmla="*/ 0 w 22"/>
                      <a:gd name="T13" fmla="*/ 0 h 12"/>
                      <a:gd name="T14" fmla="*/ 22 w 22"/>
                      <a:gd name="T15" fmla="*/ 12 h 12"/>
                    </a:gdLst>
                    <a:ahLst/>
                    <a:cxnLst>
                      <a:cxn ang="T8">
                        <a:pos x="T0" y="T1"/>
                      </a:cxn>
                      <a:cxn ang="T9">
                        <a:pos x="T2" y="T3"/>
                      </a:cxn>
                      <a:cxn ang="T10">
                        <a:pos x="T4" y="T5"/>
                      </a:cxn>
                      <a:cxn ang="T11">
                        <a:pos x="T6" y="T7"/>
                      </a:cxn>
                    </a:cxnLst>
                    <a:rect l="T12" t="T13" r="T14" b="T15"/>
                    <a:pathLst>
                      <a:path w="22" h="12">
                        <a:moveTo>
                          <a:pt x="14" y="0"/>
                        </a:moveTo>
                        <a:cubicBezTo>
                          <a:pt x="14" y="0"/>
                          <a:pt x="0" y="3"/>
                          <a:pt x="4" y="8"/>
                        </a:cubicBezTo>
                        <a:cubicBezTo>
                          <a:pt x="7" y="11"/>
                          <a:pt x="16" y="12"/>
                          <a:pt x="16" y="12"/>
                        </a:cubicBezTo>
                        <a:cubicBezTo>
                          <a:pt x="22" y="4"/>
                          <a:pt x="22" y="8"/>
                          <a:pt x="14" y="0"/>
                        </a:cubicBezTo>
                        <a:close/>
                      </a:path>
                    </a:pathLst>
                  </a:custGeom>
                  <a:solidFill>
                    <a:srgbClr val="66FFFF"/>
                  </a:solidFill>
                  <a:ln w="9525">
                    <a:solidFill>
                      <a:srgbClr val="66FFFF"/>
                    </a:solidFill>
                    <a:round/>
                    <a:headEnd/>
                    <a:tailEnd/>
                  </a:ln>
                </p:spPr>
                <p:txBody>
                  <a:bodyPr wrap="none" anchor="ctr"/>
                  <a:lstStyle/>
                  <a:p>
                    <a:endParaRPr lang="en-US" i="0" baseline="0"/>
                  </a:p>
                </p:txBody>
              </p:sp>
              <p:sp>
                <p:nvSpPr>
                  <p:cNvPr id="38952" name="Freeform 249"/>
                  <p:cNvSpPr>
                    <a:spLocks/>
                  </p:cNvSpPr>
                  <p:nvPr/>
                </p:nvSpPr>
                <p:spPr bwMode="auto">
                  <a:xfrm>
                    <a:off x="4461" y="2872"/>
                    <a:ext cx="48" cy="54"/>
                  </a:xfrm>
                  <a:custGeom>
                    <a:avLst/>
                    <a:gdLst>
                      <a:gd name="T0" fmla="*/ 19 w 48"/>
                      <a:gd name="T1" fmla="*/ 4 h 54"/>
                      <a:gd name="T2" fmla="*/ 23 w 48"/>
                      <a:gd name="T3" fmla="*/ 54 h 54"/>
                      <a:gd name="T4" fmla="*/ 35 w 48"/>
                      <a:gd name="T5" fmla="*/ 42 h 54"/>
                      <a:gd name="T6" fmla="*/ 37 w 48"/>
                      <a:gd name="T7" fmla="*/ 12 h 54"/>
                      <a:gd name="T8" fmla="*/ 19 w 48"/>
                      <a:gd name="T9" fmla="*/ 4 h 54"/>
                      <a:gd name="T10" fmla="*/ 0 60000 65536"/>
                      <a:gd name="T11" fmla="*/ 0 60000 65536"/>
                      <a:gd name="T12" fmla="*/ 0 60000 65536"/>
                      <a:gd name="T13" fmla="*/ 0 60000 65536"/>
                      <a:gd name="T14" fmla="*/ 0 60000 65536"/>
                      <a:gd name="T15" fmla="*/ 0 w 48"/>
                      <a:gd name="T16" fmla="*/ 0 h 54"/>
                      <a:gd name="T17" fmla="*/ 48 w 48"/>
                      <a:gd name="T18" fmla="*/ 54 h 54"/>
                    </a:gdLst>
                    <a:ahLst/>
                    <a:cxnLst>
                      <a:cxn ang="T10">
                        <a:pos x="T0" y="T1"/>
                      </a:cxn>
                      <a:cxn ang="T11">
                        <a:pos x="T2" y="T3"/>
                      </a:cxn>
                      <a:cxn ang="T12">
                        <a:pos x="T4" y="T5"/>
                      </a:cxn>
                      <a:cxn ang="T13">
                        <a:pos x="T6" y="T7"/>
                      </a:cxn>
                      <a:cxn ang="T14">
                        <a:pos x="T8" y="T9"/>
                      </a:cxn>
                    </a:cxnLst>
                    <a:rect l="T15" t="T16" r="T17" b="T18"/>
                    <a:pathLst>
                      <a:path w="48" h="54">
                        <a:moveTo>
                          <a:pt x="19" y="4"/>
                        </a:moveTo>
                        <a:cubicBezTo>
                          <a:pt x="5" y="18"/>
                          <a:pt x="0" y="46"/>
                          <a:pt x="23" y="54"/>
                        </a:cubicBezTo>
                        <a:cubicBezTo>
                          <a:pt x="48" y="51"/>
                          <a:pt x="46" y="53"/>
                          <a:pt x="35" y="42"/>
                        </a:cubicBezTo>
                        <a:cubicBezTo>
                          <a:pt x="36" y="27"/>
                          <a:pt x="26" y="20"/>
                          <a:pt x="37" y="12"/>
                        </a:cubicBezTo>
                        <a:cubicBezTo>
                          <a:pt x="41" y="0"/>
                          <a:pt x="29" y="4"/>
                          <a:pt x="19" y="4"/>
                        </a:cubicBezTo>
                        <a:close/>
                      </a:path>
                    </a:pathLst>
                  </a:custGeom>
                  <a:solidFill>
                    <a:schemeClr val="tx1"/>
                  </a:solidFill>
                  <a:ln w="9525">
                    <a:solidFill>
                      <a:schemeClr val="tx1"/>
                    </a:solidFill>
                    <a:round/>
                    <a:headEnd/>
                    <a:tailEnd/>
                  </a:ln>
                </p:spPr>
                <p:txBody>
                  <a:bodyPr wrap="none" anchor="ctr"/>
                  <a:lstStyle/>
                  <a:p>
                    <a:endParaRPr lang="en-US" i="0" baseline="0"/>
                  </a:p>
                </p:txBody>
              </p:sp>
              <p:sp>
                <p:nvSpPr>
                  <p:cNvPr id="38953" name="Line 250"/>
                  <p:cNvSpPr>
                    <a:spLocks noChangeShapeType="1"/>
                  </p:cNvSpPr>
                  <p:nvPr/>
                </p:nvSpPr>
                <p:spPr bwMode="auto">
                  <a:xfrm flipV="1">
                    <a:off x="4147" y="2912"/>
                    <a:ext cx="147" cy="6"/>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54" name="Freeform 251"/>
                  <p:cNvSpPr>
                    <a:spLocks/>
                  </p:cNvSpPr>
                  <p:nvPr/>
                </p:nvSpPr>
                <p:spPr bwMode="auto">
                  <a:xfrm>
                    <a:off x="4291" y="2909"/>
                    <a:ext cx="19" cy="17"/>
                  </a:xfrm>
                  <a:custGeom>
                    <a:avLst/>
                    <a:gdLst>
                      <a:gd name="T0" fmla="*/ 0 w 19"/>
                      <a:gd name="T1" fmla="*/ 0 h 17"/>
                      <a:gd name="T2" fmla="*/ 0 w 19"/>
                      <a:gd name="T3" fmla="*/ 0 h 17"/>
                      <a:gd name="T4" fmla="*/ 0 60000 65536"/>
                      <a:gd name="T5" fmla="*/ 0 60000 65536"/>
                      <a:gd name="T6" fmla="*/ 0 w 19"/>
                      <a:gd name="T7" fmla="*/ 0 h 17"/>
                      <a:gd name="T8" fmla="*/ 19 w 19"/>
                      <a:gd name="T9" fmla="*/ 17 h 17"/>
                    </a:gdLst>
                    <a:ahLst/>
                    <a:cxnLst>
                      <a:cxn ang="T4">
                        <a:pos x="T0" y="T1"/>
                      </a:cxn>
                      <a:cxn ang="T5">
                        <a:pos x="T2" y="T3"/>
                      </a:cxn>
                    </a:cxnLst>
                    <a:rect l="T6" t="T7" r="T8" b="T9"/>
                    <a:pathLst>
                      <a:path w="19" h="17">
                        <a:moveTo>
                          <a:pt x="0" y="0"/>
                        </a:moveTo>
                        <a:cubicBezTo>
                          <a:pt x="19" y="12"/>
                          <a:pt x="0" y="17"/>
                          <a:pt x="0" y="0"/>
                        </a:cubicBezTo>
                        <a:close/>
                      </a:path>
                    </a:pathLst>
                  </a:custGeom>
                  <a:solidFill>
                    <a:schemeClr val="bg1"/>
                  </a:solidFill>
                  <a:ln w="9525">
                    <a:solidFill>
                      <a:schemeClr val="bg1"/>
                    </a:solidFill>
                    <a:round/>
                    <a:headEnd/>
                    <a:tailEnd/>
                  </a:ln>
                </p:spPr>
                <p:txBody>
                  <a:bodyPr wrap="none" anchor="ctr"/>
                  <a:lstStyle/>
                  <a:p>
                    <a:endParaRPr lang="en-US" i="0" baseline="0"/>
                  </a:p>
                </p:txBody>
              </p:sp>
              <p:sp>
                <p:nvSpPr>
                  <p:cNvPr id="38955" name="Freeform 252"/>
                  <p:cNvSpPr>
                    <a:spLocks/>
                  </p:cNvSpPr>
                  <p:nvPr/>
                </p:nvSpPr>
                <p:spPr bwMode="auto">
                  <a:xfrm>
                    <a:off x="4297" y="2905"/>
                    <a:ext cx="18" cy="4"/>
                  </a:xfrm>
                  <a:custGeom>
                    <a:avLst/>
                    <a:gdLst>
                      <a:gd name="T0" fmla="*/ 0 w 18"/>
                      <a:gd name="T1" fmla="*/ 4 h 4"/>
                      <a:gd name="T2" fmla="*/ 18 w 18"/>
                      <a:gd name="T3" fmla="*/ 1 h 4"/>
                      <a:gd name="T4" fmla="*/ 0 60000 65536"/>
                      <a:gd name="T5" fmla="*/ 0 60000 65536"/>
                      <a:gd name="T6" fmla="*/ 0 w 18"/>
                      <a:gd name="T7" fmla="*/ 0 h 4"/>
                      <a:gd name="T8" fmla="*/ 18 w 18"/>
                      <a:gd name="T9" fmla="*/ 4 h 4"/>
                    </a:gdLst>
                    <a:ahLst/>
                    <a:cxnLst>
                      <a:cxn ang="T4">
                        <a:pos x="T0" y="T1"/>
                      </a:cxn>
                      <a:cxn ang="T5">
                        <a:pos x="T2" y="T3"/>
                      </a:cxn>
                    </a:cxnLst>
                    <a:rect l="T6" t="T7" r="T8" b="T9"/>
                    <a:pathLst>
                      <a:path w="18" h="4">
                        <a:moveTo>
                          <a:pt x="0" y="4"/>
                        </a:moveTo>
                        <a:cubicBezTo>
                          <a:pt x="12" y="0"/>
                          <a:pt x="6" y="1"/>
                          <a:pt x="18" y="1"/>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56" name="Freeform 253"/>
                  <p:cNvSpPr>
                    <a:spLocks/>
                  </p:cNvSpPr>
                  <p:nvPr/>
                </p:nvSpPr>
                <p:spPr bwMode="auto">
                  <a:xfrm>
                    <a:off x="4297" y="2921"/>
                    <a:ext cx="21" cy="1"/>
                  </a:xfrm>
                  <a:custGeom>
                    <a:avLst/>
                    <a:gdLst>
                      <a:gd name="T0" fmla="*/ 0 w 21"/>
                      <a:gd name="T1" fmla="*/ 0 h 1"/>
                      <a:gd name="T2" fmla="*/ 21 w 21"/>
                      <a:gd name="T3" fmla="*/ 0 h 1"/>
                      <a:gd name="T4" fmla="*/ 0 60000 65536"/>
                      <a:gd name="T5" fmla="*/ 0 60000 65536"/>
                      <a:gd name="T6" fmla="*/ 0 w 21"/>
                      <a:gd name="T7" fmla="*/ 0 h 1"/>
                      <a:gd name="T8" fmla="*/ 21 w 21"/>
                      <a:gd name="T9" fmla="*/ 1 h 1"/>
                    </a:gdLst>
                    <a:ahLst/>
                    <a:cxnLst>
                      <a:cxn ang="T4">
                        <a:pos x="T0" y="T1"/>
                      </a:cxn>
                      <a:cxn ang="T5">
                        <a:pos x="T2" y="T3"/>
                      </a:cxn>
                    </a:cxnLst>
                    <a:rect l="T6" t="T7" r="T8" b="T9"/>
                    <a:pathLst>
                      <a:path w="21" h="1">
                        <a:moveTo>
                          <a:pt x="0" y="0"/>
                        </a:moveTo>
                        <a:cubicBezTo>
                          <a:pt x="7" y="0"/>
                          <a:pt x="14" y="0"/>
                          <a:pt x="21" y="0"/>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57" name="Freeform 254"/>
                  <p:cNvSpPr>
                    <a:spLocks/>
                  </p:cNvSpPr>
                  <p:nvPr/>
                </p:nvSpPr>
                <p:spPr bwMode="auto">
                  <a:xfrm>
                    <a:off x="4316" y="2882"/>
                    <a:ext cx="23" cy="54"/>
                  </a:xfrm>
                  <a:custGeom>
                    <a:avLst/>
                    <a:gdLst>
                      <a:gd name="T0" fmla="*/ 17 w 23"/>
                      <a:gd name="T1" fmla="*/ 0 h 54"/>
                      <a:gd name="T2" fmla="*/ 8 w 23"/>
                      <a:gd name="T3" fmla="*/ 3 h 54"/>
                      <a:gd name="T4" fmla="*/ 2 w 23"/>
                      <a:gd name="T5" fmla="*/ 21 h 54"/>
                      <a:gd name="T6" fmla="*/ 23 w 23"/>
                      <a:gd name="T7" fmla="*/ 54 h 54"/>
                      <a:gd name="T8" fmla="*/ 0 60000 65536"/>
                      <a:gd name="T9" fmla="*/ 0 60000 65536"/>
                      <a:gd name="T10" fmla="*/ 0 60000 65536"/>
                      <a:gd name="T11" fmla="*/ 0 60000 65536"/>
                      <a:gd name="T12" fmla="*/ 0 w 23"/>
                      <a:gd name="T13" fmla="*/ 0 h 54"/>
                      <a:gd name="T14" fmla="*/ 23 w 23"/>
                      <a:gd name="T15" fmla="*/ 54 h 54"/>
                    </a:gdLst>
                    <a:ahLst/>
                    <a:cxnLst>
                      <a:cxn ang="T8">
                        <a:pos x="T0" y="T1"/>
                      </a:cxn>
                      <a:cxn ang="T9">
                        <a:pos x="T2" y="T3"/>
                      </a:cxn>
                      <a:cxn ang="T10">
                        <a:pos x="T4" y="T5"/>
                      </a:cxn>
                      <a:cxn ang="T11">
                        <a:pos x="T6" y="T7"/>
                      </a:cxn>
                    </a:cxnLst>
                    <a:rect l="T12" t="T13" r="T14" b="T15"/>
                    <a:pathLst>
                      <a:path w="23" h="54">
                        <a:moveTo>
                          <a:pt x="17" y="0"/>
                        </a:moveTo>
                        <a:cubicBezTo>
                          <a:pt x="14" y="1"/>
                          <a:pt x="10" y="0"/>
                          <a:pt x="8" y="3"/>
                        </a:cubicBezTo>
                        <a:cubicBezTo>
                          <a:pt x="4" y="8"/>
                          <a:pt x="2" y="21"/>
                          <a:pt x="2" y="21"/>
                        </a:cubicBezTo>
                        <a:cubicBezTo>
                          <a:pt x="4" y="43"/>
                          <a:pt x="0" y="54"/>
                          <a:pt x="23" y="54"/>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58" name="Freeform 255"/>
                  <p:cNvSpPr>
                    <a:spLocks/>
                  </p:cNvSpPr>
                  <p:nvPr/>
                </p:nvSpPr>
                <p:spPr bwMode="auto">
                  <a:xfrm>
                    <a:off x="4327" y="2872"/>
                    <a:ext cx="265" cy="7"/>
                  </a:xfrm>
                  <a:custGeom>
                    <a:avLst/>
                    <a:gdLst>
                      <a:gd name="T0" fmla="*/ 0 w 265"/>
                      <a:gd name="T1" fmla="*/ 7 h 7"/>
                      <a:gd name="T2" fmla="*/ 265 w 265"/>
                      <a:gd name="T3" fmla="*/ 0 h 7"/>
                      <a:gd name="T4" fmla="*/ 0 60000 65536"/>
                      <a:gd name="T5" fmla="*/ 0 60000 65536"/>
                      <a:gd name="T6" fmla="*/ 0 w 265"/>
                      <a:gd name="T7" fmla="*/ 0 h 7"/>
                      <a:gd name="T8" fmla="*/ 265 w 265"/>
                      <a:gd name="T9" fmla="*/ 7 h 7"/>
                    </a:gdLst>
                    <a:ahLst/>
                    <a:cxnLst>
                      <a:cxn ang="T4">
                        <a:pos x="T0" y="T1"/>
                      </a:cxn>
                      <a:cxn ang="T5">
                        <a:pos x="T2" y="T3"/>
                      </a:cxn>
                    </a:cxnLst>
                    <a:rect l="T6" t="T7" r="T8" b="T9"/>
                    <a:pathLst>
                      <a:path w="265" h="7">
                        <a:moveTo>
                          <a:pt x="0" y="7"/>
                        </a:moveTo>
                        <a:lnTo>
                          <a:pt x="265" y="0"/>
                        </a:ln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59" name="Line 256"/>
                  <p:cNvSpPr>
                    <a:spLocks noChangeShapeType="1"/>
                  </p:cNvSpPr>
                  <p:nvPr/>
                </p:nvSpPr>
                <p:spPr bwMode="auto">
                  <a:xfrm>
                    <a:off x="4338" y="298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60" name="Freeform 257"/>
                  <p:cNvSpPr>
                    <a:spLocks/>
                  </p:cNvSpPr>
                  <p:nvPr/>
                </p:nvSpPr>
                <p:spPr bwMode="auto">
                  <a:xfrm>
                    <a:off x="4341" y="2928"/>
                    <a:ext cx="265" cy="7"/>
                  </a:xfrm>
                  <a:custGeom>
                    <a:avLst/>
                    <a:gdLst>
                      <a:gd name="T0" fmla="*/ 0 w 265"/>
                      <a:gd name="T1" fmla="*/ 7 h 7"/>
                      <a:gd name="T2" fmla="*/ 265 w 265"/>
                      <a:gd name="T3" fmla="*/ 0 h 7"/>
                      <a:gd name="T4" fmla="*/ 0 60000 65536"/>
                      <a:gd name="T5" fmla="*/ 0 60000 65536"/>
                      <a:gd name="T6" fmla="*/ 0 w 265"/>
                      <a:gd name="T7" fmla="*/ 0 h 7"/>
                      <a:gd name="T8" fmla="*/ 265 w 265"/>
                      <a:gd name="T9" fmla="*/ 7 h 7"/>
                    </a:gdLst>
                    <a:ahLst/>
                    <a:cxnLst>
                      <a:cxn ang="T4">
                        <a:pos x="T0" y="T1"/>
                      </a:cxn>
                      <a:cxn ang="T5">
                        <a:pos x="T2" y="T3"/>
                      </a:cxn>
                    </a:cxnLst>
                    <a:rect l="T6" t="T7" r="T8" b="T9"/>
                    <a:pathLst>
                      <a:path w="265" h="7">
                        <a:moveTo>
                          <a:pt x="0" y="7"/>
                        </a:moveTo>
                        <a:lnTo>
                          <a:pt x="265" y="0"/>
                        </a:ln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61" name="Freeform 258"/>
                  <p:cNvSpPr>
                    <a:spLocks/>
                  </p:cNvSpPr>
                  <p:nvPr/>
                </p:nvSpPr>
                <p:spPr bwMode="auto">
                  <a:xfrm>
                    <a:off x="4466" y="2880"/>
                    <a:ext cx="18" cy="48"/>
                  </a:xfrm>
                  <a:custGeom>
                    <a:avLst/>
                    <a:gdLst>
                      <a:gd name="T0" fmla="*/ 10 w 18"/>
                      <a:gd name="T1" fmla="*/ 0 h 48"/>
                      <a:gd name="T2" fmla="*/ 0 w 18"/>
                      <a:gd name="T3" fmla="*/ 16 h 48"/>
                      <a:gd name="T4" fmla="*/ 10 w 18"/>
                      <a:gd name="T5" fmla="*/ 40 h 48"/>
                      <a:gd name="T6" fmla="*/ 18 w 18"/>
                      <a:gd name="T7" fmla="*/ 48 h 48"/>
                      <a:gd name="T8" fmla="*/ 0 60000 65536"/>
                      <a:gd name="T9" fmla="*/ 0 60000 65536"/>
                      <a:gd name="T10" fmla="*/ 0 60000 65536"/>
                      <a:gd name="T11" fmla="*/ 0 60000 65536"/>
                      <a:gd name="T12" fmla="*/ 0 w 18"/>
                      <a:gd name="T13" fmla="*/ 0 h 48"/>
                      <a:gd name="T14" fmla="*/ 18 w 18"/>
                      <a:gd name="T15" fmla="*/ 48 h 48"/>
                    </a:gdLst>
                    <a:ahLst/>
                    <a:cxnLst>
                      <a:cxn ang="T8">
                        <a:pos x="T0" y="T1"/>
                      </a:cxn>
                      <a:cxn ang="T9">
                        <a:pos x="T2" y="T3"/>
                      </a:cxn>
                      <a:cxn ang="T10">
                        <a:pos x="T4" y="T5"/>
                      </a:cxn>
                      <a:cxn ang="T11">
                        <a:pos x="T6" y="T7"/>
                      </a:cxn>
                    </a:cxnLst>
                    <a:rect l="T12" t="T13" r="T14" b="T15"/>
                    <a:pathLst>
                      <a:path w="18" h="48">
                        <a:moveTo>
                          <a:pt x="10" y="0"/>
                        </a:moveTo>
                        <a:cubicBezTo>
                          <a:pt x="5" y="3"/>
                          <a:pt x="0" y="16"/>
                          <a:pt x="0" y="16"/>
                        </a:cubicBezTo>
                        <a:cubicBezTo>
                          <a:pt x="2" y="28"/>
                          <a:pt x="0" y="33"/>
                          <a:pt x="10" y="40"/>
                        </a:cubicBezTo>
                        <a:cubicBezTo>
                          <a:pt x="15" y="47"/>
                          <a:pt x="12" y="45"/>
                          <a:pt x="18" y="48"/>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62" name="Freeform 259"/>
                  <p:cNvSpPr>
                    <a:spLocks/>
                  </p:cNvSpPr>
                  <p:nvPr/>
                </p:nvSpPr>
                <p:spPr bwMode="auto">
                  <a:xfrm>
                    <a:off x="4494" y="2880"/>
                    <a:ext cx="18" cy="48"/>
                  </a:xfrm>
                  <a:custGeom>
                    <a:avLst/>
                    <a:gdLst>
                      <a:gd name="T0" fmla="*/ 10 w 18"/>
                      <a:gd name="T1" fmla="*/ 0 h 48"/>
                      <a:gd name="T2" fmla="*/ 0 w 18"/>
                      <a:gd name="T3" fmla="*/ 16 h 48"/>
                      <a:gd name="T4" fmla="*/ 10 w 18"/>
                      <a:gd name="T5" fmla="*/ 40 h 48"/>
                      <a:gd name="T6" fmla="*/ 18 w 18"/>
                      <a:gd name="T7" fmla="*/ 48 h 48"/>
                      <a:gd name="T8" fmla="*/ 0 60000 65536"/>
                      <a:gd name="T9" fmla="*/ 0 60000 65536"/>
                      <a:gd name="T10" fmla="*/ 0 60000 65536"/>
                      <a:gd name="T11" fmla="*/ 0 60000 65536"/>
                      <a:gd name="T12" fmla="*/ 0 w 18"/>
                      <a:gd name="T13" fmla="*/ 0 h 48"/>
                      <a:gd name="T14" fmla="*/ 18 w 18"/>
                      <a:gd name="T15" fmla="*/ 48 h 48"/>
                    </a:gdLst>
                    <a:ahLst/>
                    <a:cxnLst>
                      <a:cxn ang="T8">
                        <a:pos x="T0" y="T1"/>
                      </a:cxn>
                      <a:cxn ang="T9">
                        <a:pos x="T2" y="T3"/>
                      </a:cxn>
                      <a:cxn ang="T10">
                        <a:pos x="T4" y="T5"/>
                      </a:cxn>
                      <a:cxn ang="T11">
                        <a:pos x="T6" y="T7"/>
                      </a:cxn>
                    </a:cxnLst>
                    <a:rect l="T12" t="T13" r="T14" b="T15"/>
                    <a:pathLst>
                      <a:path w="18" h="48">
                        <a:moveTo>
                          <a:pt x="10" y="0"/>
                        </a:moveTo>
                        <a:cubicBezTo>
                          <a:pt x="5" y="3"/>
                          <a:pt x="0" y="16"/>
                          <a:pt x="0" y="16"/>
                        </a:cubicBezTo>
                        <a:cubicBezTo>
                          <a:pt x="2" y="28"/>
                          <a:pt x="0" y="33"/>
                          <a:pt x="10" y="40"/>
                        </a:cubicBezTo>
                        <a:cubicBezTo>
                          <a:pt x="15" y="47"/>
                          <a:pt x="12" y="45"/>
                          <a:pt x="18" y="48"/>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63" name="Freeform 260"/>
                  <p:cNvSpPr>
                    <a:spLocks/>
                  </p:cNvSpPr>
                  <p:nvPr/>
                </p:nvSpPr>
                <p:spPr bwMode="auto">
                  <a:xfrm>
                    <a:off x="4586" y="2846"/>
                    <a:ext cx="53" cy="106"/>
                  </a:xfrm>
                  <a:custGeom>
                    <a:avLst/>
                    <a:gdLst>
                      <a:gd name="T0" fmla="*/ 16 w 53"/>
                      <a:gd name="T1" fmla="*/ 0 h 106"/>
                      <a:gd name="T2" fmla="*/ 18 w 53"/>
                      <a:gd name="T3" fmla="*/ 77 h 106"/>
                      <a:gd name="T4" fmla="*/ 36 w 53"/>
                      <a:gd name="T5" fmla="*/ 106 h 106"/>
                      <a:gd name="T6" fmla="*/ 50 w 53"/>
                      <a:gd name="T7" fmla="*/ 93 h 106"/>
                      <a:gd name="T8" fmla="*/ 52 w 53"/>
                      <a:gd name="T9" fmla="*/ 76 h 106"/>
                      <a:gd name="T10" fmla="*/ 0 60000 65536"/>
                      <a:gd name="T11" fmla="*/ 0 60000 65536"/>
                      <a:gd name="T12" fmla="*/ 0 60000 65536"/>
                      <a:gd name="T13" fmla="*/ 0 60000 65536"/>
                      <a:gd name="T14" fmla="*/ 0 60000 65536"/>
                      <a:gd name="T15" fmla="*/ 0 w 53"/>
                      <a:gd name="T16" fmla="*/ 0 h 106"/>
                      <a:gd name="T17" fmla="*/ 53 w 53"/>
                      <a:gd name="T18" fmla="*/ 106 h 106"/>
                    </a:gdLst>
                    <a:ahLst/>
                    <a:cxnLst>
                      <a:cxn ang="T10">
                        <a:pos x="T0" y="T1"/>
                      </a:cxn>
                      <a:cxn ang="T11">
                        <a:pos x="T2" y="T3"/>
                      </a:cxn>
                      <a:cxn ang="T12">
                        <a:pos x="T4" y="T5"/>
                      </a:cxn>
                      <a:cxn ang="T13">
                        <a:pos x="T6" y="T7"/>
                      </a:cxn>
                      <a:cxn ang="T14">
                        <a:pos x="T8" y="T9"/>
                      </a:cxn>
                    </a:cxnLst>
                    <a:rect l="T15" t="T16" r="T17" b="T18"/>
                    <a:pathLst>
                      <a:path w="53" h="106">
                        <a:moveTo>
                          <a:pt x="16" y="0"/>
                        </a:moveTo>
                        <a:cubicBezTo>
                          <a:pt x="0" y="23"/>
                          <a:pt x="6" y="54"/>
                          <a:pt x="18" y="77"/>
                        </a:cubicBezTo>
                        <a:cubicBezTo>
                          <a:pt x="21" y="94"/>
                          <a:pt x="31" y="103"/>
                          <a:pt x="36" y="106"/>
                        </a:cubicBezTo>
                        <a:cubicBezTo>
                          <a:pt x="46" y="104"/>
                          <a:pt x="51" y="98"/>
                          <a:pt x="50" y="93"/>
                        </a:cubicBezTo>
                        <a:cubicBezTo>
                          <a:pt x="53" y="88"/>
                          <a:pt x="52" y="79"/>
                          <a:pt x="52" y="76"/>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64" name="Freeform 261"/>
                  <p:cNvSpPr>
                    <a:spLocks/>
                  </p:cNvSpPr>
                  <p:nvPr/>
                </p:nvSpPr>
                <p:spPr bwMode="auto">
                  <a:xfrm>
                    <a:off x="4600" y="2837"/>
                    <a:ext cx="28" cy="37"/>
                  </a:xfrm>
                  <a:custGeom>
                    <a:avLst/>
                    <a:gdLst>
                      <a:gd name="T0" fmla="*/ 0 w 28"/>
                      <a:gd name="T1" fmla="*/ 11 h 37"/>
                      <a:gd name="T2" fmla="*/ 28 w 28"/>
                      <a:gd name="T3" fmla="*/ 37 h 37"/>
                      <a:gd name="T4" fmla="*/ 0 60000 65536"/>
                      <a:gd name="T5" fmla="*/ 0 60000 65536"/>
                      <a:gd name="T6" fmla="*/ 0 w 28"/>
                      <a:gd name="T7" fmla="*/ 0 h 37"/>
                      <a:gd name="T8" fmla="*/ 28 w 28"/>
                      <a:gd name="T9" fmla="*/ 37 h 37"/>
                    </a:gdLst>
                    <a:ahLst/>
                    <a:cxnLst>
                      <a:cxn ang="T4">
                        <a:pos x="T0" y="T1"/>
                      </a:cxn>
                      <a:cxn ang="T5">
                        <a:pos x="T2" y="T3"/>
                      </a:cxn>
                    </a:cxnLst>
                    <a:rect l="T6" t="T7" r="T8" b="T9"/>
                    <a:pathLst>
                      <a:path w="28" h="37">
                        <a:moveTo>
                          <a:pt x="0" y="11"/>
                        </a:moveTo>
                        <a:cubicBezTo>
                          <a:pt x="16" y="0"/>
                          <a:pt x="22" y="25"/>
                          <a:pt x="28" y="37"/>
                        </a:cubicBezTo>
                      </a:path>
                    </a:pathLst>
                  </a:cu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p>
                </p:txBody>
              </p:sp>
              <p:sp>
                <p:nvSpPr>
                  <p:cNvPr id="38965" name="Line 262"/>
                  <p:cNvSpPr>
                    <a:spLocks noChangeShapeType="1"/>
                  </p:cNvSpPr>
                  <p:nvPr/>
                </p:nvSpPr>
                <p:spPr bwMode="auto">
                  <a:xfrm flipV="1">
                    <a:off x="4610" y="2886"/>
                    <a:ext cx="174"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66" name="Line 263"/>
                  <p:cNvSpPr>
                    <a:spLocks noChangeShapeType="1"/>
                  </p:cNvSpPr>
                  <p:nvPr/>
                </p:nvSpPr>
                <p:spPr bwMode="auto">
                  <a:xfrm flipV="1">
                    <a:off x="4608" y="2876"/>
                    <a:ext cx="174"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67" name="Line 264"/>
                  <p:cNvSpPr>
                    <a:spLocks noChangeShapeType="1"/>
                  </p:cNvSpPr>
                  <p:nvPr/>
                </p:nvSpPr>
                <p:spPr bwMode="auto">
                  <a:xfrm flipV="1">
                    <a:off x="4616" y="2896"/>
                    <a:ext cx="174"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68" name="Line 265"/>
                  <p:cNvSpPr>
                    <a:spLocks noChangeShapeType="1"/>
                  </p:cNvSpPr>
                  <p:nvPr/>
                </p:nvSpPr>
                <p:spPr bwMode="auto">
                  <a:xfrm flipV="1">
                    <a:off x="4622" y="2906"/>
                    <a:ext cx="174" cy="1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i="0" baseline="0"/>
                  </a:p>
                </p:txBody>
              </p:sp>
              <p:sp>
                <p:nvSpPr>
                  <p:cNvPr id="38969" name="Oval 266"/>
                  <p:cNvSpPr>
                    <a:spLocks noChangeArrowheads="1"/>
                  </p:cNvSpPr>
                  <p:nvPr/>
                </p:nvSpPr>
                <p:spPr bwMode="auto">
                  <a:xfrm>
                    <a:off x="4786" y="2859"/>
                    <a:ext cx="30" cy="56"/>
                  </a:xfrm>
                  <a:prstGeom prst="ellipse">
                    <a:avLst/>
                  </a:prstGeom>
                  <a:solidFill>
                    <a:schemeClr val="tx1"/>
                  </a:solidFill>
                  <a:ln w="9525">
                    <a:solidFill>
                      <a:schemeClr val="bg1"/>
                    </a:solidFill>
                    <a:round/>
                    <a:headEnd/>
                    <a:tailEnd/>
                  </a:ln>
                </p:spPr>
                <p:txBody>
                  <a:bodyPr wrap="none" anchor="ctr"/>
                  <a:lstStyle/>
                  <a:p>
                    <a:endParaRPr lang="en-US" i="0" baseline="0"/>
                  </a:p>
                </p:txBody>
              </p:sp>
            </p:grpSp>
          </p:grpSp>
        </p:grpSp>
      </p:grpSp>
      <p:sp>
        <p:nvSpPr>
          <p:cNvPr id="38916" name="TextBox 86"/>
          <p:cNvSpPr txBox="1">
            <a:spLocks noChangeArrowheads="1"/>
          </p:cNvSpPr>
          <p:nvPr/>
        </p:nvSpPr>
        <p:spPr bwMode="auto">
          <a:xfrm>
            <a:off x="4057752" y="467004"/>
            <a:ext cx="5086248" cy="584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200" b="1" i="0" baseline="0" dirty="0">
                <a:solidFill>
                  <a:srgbClr val="FFFFFF"/>
                </a:solidFill>
              </a:rPr>
              <a:t>Binding and uptake of F4</a:t>
            </a:r>
          </a:p>
        </p:txBody>
      </p:sp>
      <p:grpSp>
        <p:nvGrpSpPr>
          <p:cNvPr id="13" name="Group 74"/>
          <p:cNvGrpSpPr>
            <a:grpSpLocks/>
          </p:cNvGrpSpPr>
          <p:nvPr/>
        </p:nvGrpSpPr>
        <p:grpSpPr bwMode="auto">
          <a:xfrm>
            <a:off x="177800" y="1"/>
            <a:ext cx="3937000" cy="2994025"/>
            <a:chOff x="177800" y="0"/>
            <a:chExt cx="3937000" cy="2994025"/>
          </a:xfrm>
        </p:grpSpPr>
        <p:pic>
          <p:nvPicPr>
            <p:cNvPr id="38935" name="Picture 43" descr="!!!!fluos-M-celzoom 4"/>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304800" y="0"/>
              <a:ext cx="3608388"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6" name="Line 44"/>
            <p:cNvSpPr>
              <a:spLocks noChangeShapeType="1"/>
            </p:cNvSpPr>
            <p:nvPr/>
          </p:nvSpPr>
          <p:spPr bwMode="auto">
            <a:xfrm rot="12408559" flipV="1">
              <a:off x="1150938" y="1566863"/>
              <a:ext cx="196850" cy="82550"/>
            </a:xfrm>
            <a:prstGeom prst="line">
              <a:avLst/>
            </a:prstGeom>
            <a:noFill/>
            <a:ln w="22225">
              <a:solidFill>
                <a:srgbClr val="FFCD00"/>
              </a:solidFill>
              <a:round/>
              <a:headEnd/>
              <a:tailEnd type="triangle" w="med" len="lg"/>
            </a:ln>
            <a:extLst>
              <a:ext uri="{909E8E84-426E-40dd-AFC4-6F175D3DCCD1}">
                <a14:hiddenFill xmlns:a14="http://schemas.microsoft.com/office/drawing/2010/main">
                  <a:noFill/>
                </a14:hiddenFill>
              </a:ext>
            </a:extLst>
          </p:spPr>
          <p:txBody>
            <a:bodyPr/>
            <a:lstStyle/>
            <a:p>
              <a:endParaRPr lang="en-US" i="0" baseline="0"/>
            </a:p>
          </p:txBody>
        </p:sp>
        <p:sp>
          <p:nvSpPr>
            <p:cNvPr id="38937" name="Line 45"/>
            <p:cNvSpPr>
              <a:spLocks noChangeShapeType="1"/>
            </p:cNvSpPr>
            <p:nvPr/>
          </p:nvSpPr>
          <p:spPr bwMode="auto">
            <a:xfrm rot="13655656" flipV="1">
              <a:off x="1477169" y="810419"/>
              <a:ext cx="163513" cy="98425"/>
            </a:xfrm>
            <a:prstGeom prst="line">
              <a:avLst/>
            </a:prstGeom>
            <a:noFill/>
            <a:ln w="22225">
              <a:solidFill>
                <a:srgbClr val="FFCD00"/>
              </a:solidFill>
              <a:round/>
              <a:headEnd/>
              <a:tailEnd type="triangle" w="med" len="lg"/>
            </a:ln>
            <a:extLst>
              <a:ext uri="{909E8E84-426E-40dd-AFC4-6F175D3DCCD1}">
                <a14:hiddenFill xmlns:a14="http://schemas.microsoft.com/office/drawing/2010/main">
                  <a:noFill/>
                </a14:hiddenFill>
              </a:ext>
            </a:extLst>
          </p:spPr>
          <p:txBody>
            <a:bodyPr/>
            <a:lstStyle/>
            <a:p>
              <a:endParaRPr lang="en-US" i="0" baseline="0"/>
            </a:p>
          </p:txBody>
        </p:sp>
        <p:sp>
          <p:nvSpPr>
            <p:cNvPr id="38938" name="Line 46"/>
            <p:cNvSpPr>
              <a:spLocks noChangeShapeType="1"/>
            </p:cNvSpPr>
            <p:nvPr/>
          </p:nvSpPr>
          <p:spPr bwMode="auto">
            <a:xfrm rot="13655656" flipV="1">
              <a:off x="1457326" y="1000125"/>
              <a:ext cx="165100" cy="98425"/>
            </a:xfrm>
            <a:prstGeom prst="line">
              <a:avLst/>
            </a:prstGeom>
            <a:noFill/>
            <a:ln w="22225">
              <a:solidFill>
                <a:srgbClr val="FFCD00"/>
              </a:solidFill>
              <a:round/>
              <a:headEnd/>
              <a:tailEnd type="triangle" w="med" len="lg"/>
            </a:ln>
            <a:extLst>
              <a:ext uri="{909E8E84-426E-40dd-AFC4-6F175D3DCCD1}">
                <a14:hiddenFill xmlns:a14="http://schemas.microsoft.com/office/drawing/2010/main">
                  <a:noFill/>
                </a14:hiddenFill>
              </a:ext>
            </a:extLst>
          </p:spPr>
          <p:txBody>
            <a:bodyPr/>
            <a:lstStyle/>
            <a:p>
              <a:endParaRPr lang="en-US" i="0" baseline="0"/>
            </a:p>
          </p:txBody>
        </p:sp>
        <p:sp>
          <p:nvSpPr>
            <p:cNvPr id="38939" name="Line 47"/>
            <p:cNvSpPr>
              <a:spLocks noChangeShapeType="1"/>
            </p:cNvSpPr>
            <p:nvPr/>
          </p:nvSpPr>
          <p:spPr bwMode="auto">
            <a:xfrm rot="7859799" flipV="1">
              <a:off x="1577976" y="1871662"/>
              <a:ext cx="165100" cy="98425"/>
            </a:xfrm>
            <a:prstGeom prst="line">
              <a:avLst/>
            </a:prstGeom>
            <a:noFill/>
            <a:ln w="22225">
              <a:solidFill>
                <a:srgbClr val="FFCD00"/>
              </a:solidFill>
              <a:round/>
              <a:headEnd/>
              <a:tailEnd type="triangle" w="med" len="lg"/>
            </a:ln>
            <a:extLst>
              <a:ext uri="{909E8E84-426E-40dd-AFC4-6F175D3DCCD1}">
                <a14:hiddenFill xmlns:a14="http://schemas.microsoft.com/office/drawing/2010/main">
                  <a:noFill/>
                </a14:hiddenFill>
              </a:ext>
            </a:extLst>
          </p:spPr>
          <p:txBody>
            <a:bodyPr/>
            <a:lstStyle/>
            <a:p>
              <a:endParaRPr lang="en-US" i="0" baseline="0"/>
            </a:p>
          </p:txBody>
        </p:sp>
        <p:sp>
          <p:nvSpPr>
            <p:cNvPr id="38940" name="Line 48"/>
            <p:cNvSpPr>
              <a:spLocks noChangeShapeType="1"/>
            </p:cNvSpPr>
            <p:nvPr/>
          </p:nvSpPr>
          <p:spPr bwMode="auto">
            <a:xfrm rot="6625349" flipV="1">
              <a:off x="2281238" y="1836737"/>
              <a:ext cx="165100" cy="98425"/>
            </a:xfrm>
            <a:prstGeom prst="line">
              <a:avLst/>
            </a:prstGeom>
            <a:noFill/>
            <a:ln w="22225">
              <a:solidFill>
                <a:srgbClr val="FFCD00"/>
              </a:solidFill>
              <a:round/>
              <a:headEnd/>
              <a:tailEnd type="triangle" w="med" len="lg"/>
            </a:ln>
            <a:extLst>
              <a:ext uri="{909E8E84-426E-40dd-AFC4-6F175D3DCCD1}">
                <a14:hiddenFill xmlns:a14="http://schemas.microsoft.com/office/drawing/2010/main">
                  <a:noFill/>
                </a14:hiddenFill>
              </a:ext>
            </a:extLst>
          </p:spPr>
          <p:txBody>
            <a:bodyPr/>
            <a:lstStyle/>
            <a:p>
              <a:endParaRPr lang="en-US" i="0" baseline="0"/>
            </a:p>
          </p:txBody>
        </p:sp>
        <p:sp>
          <p:nvSpPr>
            <p:cNvPr id="38941" name="Text Box 49"/>
            <p:cNvSpPr txBox="1">
              <a:spLocks noChangeArrowheads="1"/>
            </p:cNvSpPr>
            <p:nvPr/>
          </p:nvSpPr>
          <p:spPr bwMode="auto">
            <a:xfrm>
              <a:off x="177800" y="0"/>
              <a:ext cx="3743325" cy="40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nl-BE" sz="2000" b="1" i="0" baseline="0">
                  <a:solidFill>
                    <a:srgbClr val="8DF6F6"/>
                  </a:solidFill>
                  <a:latin typeface="Palatino" charset="0"/>
                </a:rPr>
                <a:t>Follicle-associated epithelium</a:t>
              </a:r>
              <a:endParaRPr lang="nl-NL" sz="1800" b="1" i="0" baseline="0">
                <a:solidFill>
                  <a:srgbClr val="8DF6F6"/>
                </a:solidFill>
                <a:latin typeface="Palatino" charset="0"/>
              </a:endParaRPr>
            </a:p>
          </p:txBody>
        </p:sp>
        <p:sp>
          <p:nvSpPr>
            <p:cNvPr id="38942" name="Text Box 41"/>
            <p:cNvSpPr txBox="1">
              <a:spLocks noChangeArrowheads="1"/>
            </p:cNvSpPr>
            <p:nvPr/>
          </p:nvSpPr>
          <p:spPr bwMode="auto">
            <a:xfrm>
              <a:off x="1870075" y="1049338"/>
              <a:ext cx="2244725" cy="7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BE" sz="2000" b="1" i="0" baseline="0">
                  <a:solidFill>
                    <a:srgbClr val="FFCD00"/>
                  </a:solidFill>
                  <a:latin typeface="Palatino" charset="0"/>
                </a:rPr>
                <a:t>M cells (cytokeratin 18+)</a:t>
              </a:r>
              <a:endParaRPr lang="nl-NL" sz="2000" b="1" i="0" baseline="0">
                <a:solidFill>
                  <a:srgbClr val="FFCD00"/>
                </a:solidFill>
                <a:latin typeface="Palatino" charset="0"/>
              </a:endParaRPr>
            </a:p>
          </p:txBody>
        </p:sp>
        <p:sp>
          <p:nvSpPr>
            <p:cNvPr id="38943" name="Line 46"/>
            <p:cNvSpPr>
              <a:spLocks noChangeShapeType="1"/>
            </p:cNvSpPr>
            <p:nvPr/>
          </p:nvSpPr>
          <p:spPr bwMode="auto">
            <a:xfrm rot="13655656" flipV="1">
              <a:off x="1228726" y="1457325"/>
              <a:ext cx="165100" cy="98425"/>
            </a:xfrm>
            <a:prstGeom prst="line">
              <a:avLst/>
            </a:prstGeom>
            <a:noFill/>
            <a:ln w="22225">
              <a:solidFill>
                <a:srgbClr val="FFCD00"/>
              </a:solidFill>
              <a:round/>
              <a:headEnd/>
              <a:tailEnd type="triangle" w="med" len="lg"/>
            </a:ln>
            <a:extLst>
              <a:ext uri="{909E8E84-426E-40dd-AFC4-6F175D3DCCD1}">
                <a14:hiddenFill xmlns:a14="http://schemas.microsoft.com/office/drawing/2010/main">
                  <a:noFill/>
                </a14:hiddenFill>
              </a:ext>
            </a:extLst>
          </p:spPr>
          <p:txBody>
            <a:bodyPr/>
            <a:lstStyle/>
            <a:p>
              <a:endParaRPr lang="en-US" i="0" baseline="0"/>
            </a:p>
          </p:txBody>
        </p:sp>
      </p:grpSp>
      <p:grpSp>
        <p:nvGrpSpPr>
          <p:cNvPr id="14" name="Group 75"/>
          <p:cNvGrpSpPr>
            <a:grpSpLocks/>
          </p:cNvGrpSpPr>
          <p:nvPr/>
        </p:nvGrpSpPr>
        <p:grpSpPr bwMode="auto">
          <a:xfrm>
            <a:off x="2289177" y="3048001"/>
            <a:ext cx="6854825" cy="3538538"/>
            <a:chOff x="2289175" y="3048000"/>
            <a:chExt cx="6854825" cy="3538538"/>
          </a:xfrm>
        </p:grpSpPr>
        <p:pic>
          <p:nvPicPr>
            <p:cNvPr id="38919" name="Picture 3" descr="!!!V2jej+PP zonder PI pos 1 zoom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048000"/>
              <a:ext cx="4070350" cy="35369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8920" name="Text Box 4"/>
            <p:cNvSpPr txBox="1">
              <a:spLocks noChangeArrowheads="1"/>
            </p:cNvSpPr>
            <p:nvPr/>
          </p:nvSpPr>
          <p:spPr bwMode="auto">
            <a:xfrm>
              <a:off x="3946525" y="3082925"/>
              <a:ext cx="1598613"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2000" b="1" i="0" baseline="0">
                  <a:solidFill>
                    <a:srgbClr val="00FF00"/>
                  </a:solidFill>
                  <a:latin typeface="Sylfaen" charset="0"/>
                  <a:cs typeface="Times New Roman" charset="0"/>
                </a:rPr>
                <a:t>F4</a:t>
              </a:r>
              <a:r>
                <a:rPr lang="nl-NL" sz="2000" b="1" i="0" baseline="0">
                  <a:solidFill>
                    <a:srgbClr val="FFFFFF"/>
                  </a:solidFill>
                  <a:latin typeface="Sylfaen" charset="0"/>
                  <a:cs typeface="Times New Roman" charset="0"/>
                </a:rPr>
                <a:t> in M cell</a:t>
              </a:r>
            </a:p>
          </p:txBody>
        </p:sp>
        <p:sp>
          <p:nvSpPr>
            <p:cNvPr id="38921" name="Text Box 8"/>
            <p:cNvSpPr txBox="1">
              <a:spLocks noChangeArrowheads="1"/>
            </p:cNvSpPr>
            <p:nvPr/>
          </p:nvSpPr>
          <p:spPr bwMode="auto">
            <a:xfrm>
              <a:off x="4338638" y="3538538"/>
              <a:ext cx="1376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2000" b="1" i="0" baseline="0">
                  <a:solidFill>
                    <a:srgbClr val="FFCD00"/>
                  </a:solidFill>
                  <a:latin typeface="Sylfaen" charset="0"/>
                  <a:cs typeface="Times New Roman" charset="0"/>
                </a:rPr>
                <a:t>Goblet cell</a:t>
              </a:r>
            </a:p>
          </p:txBody>
        </p:sp>
        <p:sp>
          <p:nvSpPr>
            <p:cNvPr id="38922" name="Text Box 9"/>
            <p:cNvSpPr txBox="1">
              <a:spLocks noChangeArrowheads="1"/>
            </p:cNvSpPr>
            <p:nvPr/>
          </p:nvSpPr>
          <p:spPr bwMode="auto">
            <a:xfrm>
              <a:off x="6629400" y="4038600"/>
              <a:ext cx="25146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2000" b="1" i="0" baseline="0">
                  <a:solidFill>
                    <a:srgbClr val="00FF00"/>
                  </a:solidFill>
                  <a:latin typeface="Sylfaen" charset="0"/>
                  <a:cs typeface="Times New Roman" charset="0"/>
                </a:rPr>
                <a:t>F4</a:t>
              </a:r>
              <a:r>
                <a:rPr lang="nl-NL" sz="2000" b="1" i="0" baseline="0">
                  <a:solidFill>
                    <a:srgbClr val="8DF6F6"/>
                  </a:solidFill>
                  <a:latin typeface="Sylfaen" charset="0"/>
                  <a:cs typeface="Times New Roman" charset="0"/>
                </a:rPr>
                <a:t> in </a:t>
              </a:r>
            </a:p>
            <a:p>
              <a:pPr eaLnBrk="1" hangingPunct="1"/>
              <a:r>
                <a:rPr lang="nl-NL" sz="2000" b="1" i="0" baseline="0">
                  <a:solidFill>
                    <a:srgbClr val="8DF6F6"/>
                  </a:solidFill>
                  <a:latin typeface="Sylfaen" charset="0"/>
                  <a:cs typeface="Times New Roman" charset="0"/>
                </a:rPr>
                <a:t>Enterocytes</a:t>
              </a:r>
              <a:r>
                <a:rPr lang="nl-NL" sz="2000" b="1" i="0" baseline="0">
                  <a:solidFill>
                    <a:srgbClr val="FFFFFF"/>
                  </a:solidFill>
                  <a:latin typeface="Sylfaen" charset="0"/>
                  <a:cs typeface="Times New Roman" charset="0"/>
                </a:rPr>
                <a:t> </a:t>
              </a:r>
            </a:p>
          </p:txBody>
        </p:sp>
        <p:sp>
          <p:nvSpPr>
            <p:cNvPr id="38923" name="Text Box 10"/>
            <p:cNvSpPr txBox="1">
              <a:spLocks noChangeArrowheads="1"/>
            </p:cNvSpPr>
            <p:nvPr/>
          </p:nvSpPr>
          <p:spPr bwMode="auto">
            <a:xfrm>
              <a:off x="6683375" y="5743575"/>
              <a:ext cx="20066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1600" b="1" i="0" baseline="0">
                  <a:solidFill>
                    <a:srgbClr val="FF0000"/>
                  </a:solidFill>
                  <a:latin typeface="Sylfaen" charset="0"/>
                  <a:cs typeface="Times New Roman" charset="0"/>
                </a:rPr>
                <a:t> Cytokeratin-18 18</a:t>
              </a:r>
            </a:p>
          </p:txBody>
        </p:sp>
        <p:sp>
          <p:nvSpPr>
            <p:cNvPr id="38924" name="Text Box 11"/>
            <p:cNvSpPr txBox="1">
              <a:spLocks noChangeArrowheads="1"/>
            </p:cNvSpPr>
            <p:nvPr/>
          </p:nvSpPr>
          <p:spPr bwMode="auto">
            <a:xfrm>
              <a:off x="6816725" y="6134100"/>
              <a:ext cx="146367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sz="1600" b="1" i="0" baseline="0">
                  <a:solidFill>
                    <a:srgbClr val="00FF00"/>
                  </a:solidFill>
                  <a:latin typeface="Sylfaen" charset="0"/>
                  <a:cs typeface="Times New Roman" charset="0"/>
                </a:rPr>
                <a:t>  F4 fimbriae</a:t>
              </a:r>
            </a:p>
          </p:txBody>
        </p:sp>
        <p:sp>
          <p:nvSpPr>
            <p:cNvPr id="38925" name="Line 12"/>
            <p:cNvSpPr>
              <a:spLocks noChangeShapeType="1"/>
            </p:cNvSpPr>
            <p:nvPr/>
          </p:nvSpPr>
          <p:spPr bwMode="auto">
            <a:xfrm rot="7672863">
              <a:off x="3330575" y="3233738"/>
              <a:ext cx="595313" cy="344487"/>
            </a:xfrm>
            <a:prstGeom prst="line">
              <a:avLst/>
            </a:prstGeom>
            <a:noFill/>
            <a:ln w="3175">
              <a:solidFill>
                <a:srgbClr val="FFFFFF"/>
              </a:solidFill>
              <a:round/>
              <a:headEnd type="diamond" w="sm" len="sm"/>
              <a:tailEnd type="triangle" w="sm" len="lg"/>
            </a:ln>
            <a:extLst>
              <a:ext uri="{909E8E84-426E-40dd-AFC4-6F175D3DCCD1}">
                <a14:hiddenFill xmlns:a14="http://schemas.microsoft.com/office/drawing/2010/main">
                  <a:noFill/>
                </a14:hiddenFill>
              </a:ext>
            </a:extLst>
          </p:spPr>
          <p:txBody>
            <a:bodyPr/>
            <a:lstStyle/>
            <a:p>
              <a:endParaRPr lang="en-US" i="0" baseline="0"/>
            </a:p>
          </p:txBody>
        </p:sp>
        <p:sp>
          <p:nvSpPr>
            <p:cNvPr id="38926" name="Freeform 74"/>
            <p:cNvSpPr>
              <a:spLocks/>
            </p:cNvSpPr>
            <p:nvPr/>
          </p:nvSpPr>
          <p:spPr bwMode="auto">
            <a:xfrm>
              <a:off x="2667000" y="3195638"/>
              <a:ext cx="3917950" cy="1676400"/>
            </a:xfrm>
            <a:custGeom>
              <a:avLst/>
              <a:gdLst>
                <a:gd name="T0" fmla="*/ 2147483647 w 2078"/>
                <a:gd name="T1" fmla="*/ 2147483647 h 936"/>
                <a:gd name="T2" fmla="*/ 2147483647 w 2078"/>
                <a:gd name="T3" fmla="*/ 2147483647 h 936"/>
                <a:gd name="T4" fmla="*/ 2147483647 w 2078"/>
                <a:gd name="T5" fmla="*/ 0 h 936"/>
                <a:gd name="T6" fmla="*/ 2147483647 w 2078"/>
                <a:gd name="T7" fmla="*/ 2147483647 h 936"/>
                <a:gd name="T8" fmla="*/ 2147483647 w 2078"/>
                <a:gd name="T9" fmla="*/ 2147483647 h 936"/>
                <a:gd name="T10" fmla="*/ 2147483647 w 2078"/>
                <a:gd name="T11" fmla="*/ 2147483647 h 936"/>
                <a:gd name="T12" fmla="*/ 2147483647 w 2078"/>
                <a:gd name="T13" fmla="*/ 2147483647 h 936"/>
                <a:gd name="T14" fmla="*/ 2147483647 w 2078"/>
                <a:gd name="T15" fmla="*/ 2147483647 h 936"/>
                <a:gd name="T16" fmla="*/ 2147483647 w 2078"/>
                <a:gd name="T17" fmla="*/ 2147483647 h 936"/>
                <a:gd name="T18" fmla="*/ 2147483647 w 2078"/>
                <a:gd name="T19" fmla="*/ 2147483647 h 936"/>
                <a:gd name="T20" fmla="*/ 2147483647 w 2078"/>
                <a:gd name="T21" fmla="*/ 2147483647 h 936"/>
                <a:gd name="T22" fmla="*/ 2147483647 w 2078"/>
                <a:gd name="T23" fmla="*/ 2147483647 h 936"/>
                <a:gd name="T24" fmla="*/ 2147483647 w 2078"/>
                <a:gd name="T25" fmla="*/ 2147483647 h 936"/>
                <a:gd name="T26" fmla="*/ 2147483647 w 2078"/>
                <a:gd name="T27" fmla="*/ 2147483647 h 936"/>
                <a:gd name="T28" fmla="*/ 2147483647 w 2078"/>
                <a:gd name="T29" fmla="*/ 2147483647 h 936"/>
                <a:gd name="T30" fmla="*/ 2147483647 w 2078"/>
                <a:gd name="T31" fmla="*/ 2147483647 h 936"/>
                <a:gd name="T32" fmla="*/ 2147483647 w 2078"/>
                <a:gd name="T33" fmla="*/ 2147483647 h 936"/>
                <a:gd name="T34" fmla="*/ 2147483647 w 2078"/>
                <a:gd name="T35" fmla="*/ 2147483647 h 936"/>
                <a:gd name="T36" fmla="*/ 2147483647 w 2078"/>
                <a:gd name="T37" fmla="*/ 2147483647 h 936"/>
                <a:gd name="T38" fmla="*/ 2147483647 w 2078"/>
                <a:gd name="T39" fmla="*/ 2147483647 h 936"/>
                <a:gd name="T40" fmla="*/ 2147483647 w 2078"/>
                <a:gd name="T41" fmla="*/ 2147483647 h 936"/>
                <a:gd name="T42" fmla="*/ 2147483647 w 2078"/>
                <a:gd name="T43" fmla="*/ 2147483647 h 936"/>
                <a:gd name="T44" fmla="*/ 2147483647 w 2078"/>
                <a:gd name="T45" fmla="*/ 2147483647 h 936"/>
                <a:gd name="T46" fmla="*/ 2147483647 w 2078"/>
                <a:gd name="T47" fmla="*/ 2147483647 h 936"/>
                <a:gd name="T48" fmla="*/ 2147483647 w 2078"/>
                <a:gd name="T49" fmla="*/ 2147483647 h 9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78"/>
                <a:gd name="T76" fmla="*/ 0 h 936"/>
                <a:gd name="T77" fmla="*/ 2078 w 2078"/>
                <a:gd name="T78" fmla="*/ 936 h 9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78" h="936">
                  <a:moveTo>
                    <a:pt x="54" y="184"/>
                  </a:moveTo>
                  <a:cubicBezTo>
                    <a:pt x="70" y="135"/>
                    <a:pt x="106" y="77"/>
                    <a:pt x="150" y="48"/>
                  </a:cubicBezTo>
                  <a:cubicBezTo>
                    <a:pt x="162" y="11"/>
                    <a:pt x="174" y="21"/>
                    <a:pt x="206" y="0"/>
                  </a:cubicBezTo>
                  <a:cubicBezTo>
                    <a:pt x="235" y="43"/>
                    <a:pt x="214" y="81"/>
                    <a:pt x="206" y="128"/>
                  </a:cubicBezTo>
                  <a:cubicBezTo>
                    <a:pt x="190" y="224"/>
                    <a:pt x="190" y="236"/>
                    <a:pt x="134" y="320"/>
                  </a:cubicBezTo>
                  <a:cubicBezTo>
                    <a:pt x="103" y="366"/>
                    <a:pt x="156" y="324"/>
                    <a:pt x="102" y="360"/>
                  </a:cubicBezTo>
                  <a:cubicBezTo>
                    <a:pt x="86" y="408"/>
                    <a:pt x="73" y="467"/>
                    <a:pt x="30" y="496"/>
                  </a:cubicBezTo>
                  <a:cubicBezTo>
                    <a:pt x="9" y="560"/>
                    <a:pt x="0" y="646"/>
                    <a:pt x="62" y="688"/>
                  </a:cubicBezTo>
                  <a:cubicBezTo>
                    <a:pt x="79" y="740"/>
                    <a:pt x="55" y="689"/>
                    <a:pt x="94" y="720"/>
                  </a:cubicBezTo>
                  <a:cubicBezTo>
                    <a:pt x="146" y="761"/>
                    <a:pt x="74" y="732"/>
                    <a:pt x="134" y="752"/>
                  </a:cubicBezTo>
                  <a:cubicBezTo>
                    <a:pt x="159" y="790"/>
                    <a:pt x="141" y="773"/>
                    <a:pt x="198" y="792"/>
                  </a:cubicBezTo>
                  <a:cubicBezTo>
                    <a:pt x="207" y="795"/>
                    <a:pt x="213" y="804"/>
                    <a:pt x="222" y="808"/>
                  </a:cubicBezTo>
                  <a:cubicBezTo>
                    <a:pt x="288" y="836"/>
                    <a:pt x="359" y="849"/>
                    <a:pt x="430" y="856"/>
                  </a:cubicBezTo>
                  <a:cubicBezTo>
                    <a:pt x="471" y="870"/>
                    <a:pt x="506" y="864"/>
                    <a:pt x="542" y="840"/>
                  </a:cubicBezTo>
                  <a:cubicBezTo>
                    <a:pt x="576" y="789"/>
                    <a:pt x="618" y="811"/>
                    <a:pt x="678" y="816"/>
                  </a:cubicBezTo>
                  <a:cubicBezTo>
                    <a:pt x="732" y="834"/>
                    <a:pt x="673" y="809"/>
                    <a:pt x="718" y="848"/>
                  </a:cubicBezTo>
                  <a:cubicBezTo>
                    <a:pt x="756" y="881"/>
                    <a:pt x="813" y="920"/>
                    <a:pt x="862" y="936"/>
                  </a:cubicBezTo>
                  <a:cubicBezTo>
                    <a:pt x="931" y="930"/>
                    <a:pt x="990" y="917"/>
                    <a:pt x="1054" y="896"/>
                  </a:cubicBezTo>
                  <a:cubicBezTo>
                    <a:pt x="1107" y="817"/>
                    <a:pt x="1236" y="885"/>
                    <a:pt x="1326" y="872"/>
                  </a:cubicBezTo>
                  <a:cubicBezTo>
                    <a:pt x="1404" y="820"/>
                    <a:pt x="1444" y="851"/>
                    <a:pt x="1566" y="856"/>
                  </a:cubicBezTo>
                  <a:cubicBezTo>
                    <a:pt x="1574" y="861"/>
                    <a:pt x="1581" y="868"/>
                    <a:pt x="1590" y="872"/>
                  </a:cubicBezTo>
                  <a:cubicBezTo>
                    <a:pt x="1598" y="876"/>
                    <a:pt x="1607" y="876"/>
                    <a:pt x="1614" y="880"/>
                  </a:cubicBezTo>
                  <a:cubicBezTo>
                    <a:pt x="1631" y="889"/>
                    <a:pt x="1662" y="912"/>
                    <a:pt x="1662" y="912"/>
                  </a:cubicBezTo>
                  <a:cubicBezTo>
                    <a:pt x="1788" y="904"/>
                    <a:pt x="1832" y="887"/>
                    <a:pt x="1966" y="880"/>
                  </a:cubicBezTo>
                  <a:cubicBezTo>
                    <a:pt x="2002" y="871"/>
                    <a:pt x="2045" y="865"/>
                    <a:pt x="2078" y="848"/>
                  </a:cubicBezTo>
                </a:path>
              </a:pathLst>
            </a:custGeom>
            <a:noFill/>
            <a:ln w="19050" cap="rnd">
              <a:solidFill>
                <a:srgbClr val="FFFF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i="0" baseline="0">
                <a:solidFill>
                  <a:srgbClr val="FFFFFF"/>
                </a:solidFill>
              </a:endParaRPr>
            </a:p>
          </p:txBody>
        </p:sp>
        <p:sp>
          <p:nvSpPr>
            <p:cNvPr id="38927" name="Line 6"/>
            <p:cNvSpPr>
              <a:spLocks noChangeShapeType="1"/>
            </p:cNvSpPr>
            <p:nvPr/>
          </p:nvSpPr>
          <p:spPr bwMode="auto">
            <a:xfrm rot="7672863" flipV="1">
              <a:off x="4637087" y="4076701"/>
              <a:ext cx="327025" cy="254000"/>
            </a:xfrm>
            <a:prstGeom prst="line">
              <a:avLst/>
            </a:prstGeom>
            <a:noFill/>
            <a:ln w="3175">
              <a:solidFill>
                <a:srgbClr val="FFCD00"/>
              </a:solidFill>
              <a:round/>
              <a:headEnd type="diamond" w="sm" len="sm"/>
              <a:tailEnd type="triangle" w="sm" len="lg"/>
            </a:ln>
            <a:extLst>
              <a:ext uri="{909E8E84-426E-40dd-AFC4-6F175D3DCCD1}">
                <a14:hiddenFill xmlns:a14="http://schemas.microsoft.com/office/drawing/2010/main">
                  <a:noFill/>
                </a14:hiddenFill>
              </a:ext>
            </a:extLst>
          </p:spPr>
          <p:txBody>
            <a:bodyPr/>
            <a:lstStyle/>
            <a:p>
              <a:endParaRPr lang="en-US" i="0" baseline="0"/>
            </a:p>
          </p:txBody>
        </p:sp>
        <p:cxnSp>
          <p:nvCxnSpPr>
            <p:cNvPr id="90" name="Straight Connector 89"/>
            <p:cNvCxnSpPr/>
            <p:nvPr/>
          </p:nvCxnSpPr>
          <p:spPr>
            <a:xfrm rot="16200000" flipH="1">
              <a:off x="742950" y="4800600"/>
              <a:ext cx="3536950" cy="31750"/>
            </a:xfrm>
            <a:prstGeom prst="lin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16200000" flipH="1">
              <a:off x="4813300" y="4800600"/>
              <a:ext cx="3536950" cy="31750"/>
            </a:xfrm>
            <a:prstGeom prst="line">
              <a:avLst/>
            </a:prstGeom>
            <a:ln w="3810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2289175" y="3048000"/>
              <a:ext cx="4394200" cy="1588"/>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2470150" y="6584950"/>
              <a:ext cx="4159250" cy="1588"/>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38932" name="Line 6"/>
            <p:cNvSpPr>
              <a:spLocks noChangeShapeType="1"/>
            </p:cNvSpPr>
            <p:nvPr/>
          </p:nvSpPr>
          <p:spPr bwMode="auto">
            <a:xfrm rot="7672863">
              <a:off x="4283075" y="3324226"/>
              <a:ext cx="1843087" cy="2062162"/>
            </a:xfrm>
            <a:prstGeom prst="line">
              <a:avLst/>
            </a:prstGeom>
            <a:noFill/>
            <a:ln w="3175">
              <a:solidFill>
                <a:srgbClr val="00FFFF"/>
              </a:solidFill>
              <a:round/>
              <a:headEnd type="diamond" w="sm" len="sm"/>
              <a:tailEnd type="triangle" w="sm" len="lg"/>
            </a:ln>
            <a:extLst>
              <a:ext uri="{909E8E84-426E-40dd-AFC4-6F175D3DCCD1}">
                <a14:hiddenFill xmlns:a14="http://schemas.microsoft.com/office/drawing/2010/main">
                  <a:noFill/>
                </a14:hiddenFill>
              </a:ext>
            </a:extLst>
          </p:spPr>
          <p:txBody>
            <a:bodyPr/>
            <a:lstStyle/>
            <a:p>
              <a:endParaRPr lang="en-US" i="0" baseline="0"/>
            </a:p>
          </p:txBody>
        </p:sp>
        <p:sp>
          <p:nvSpPr>
            <p:cNvPr id="38933" name="Line 5"/>
            <p:cNvSpPr>
              <a:spLocks noChangeShapeType="1"/>
            </p:cNvSpPr>
            <p:nvPr/>
          </p:nvSpPr>
          <p:spPr bwMode="auto">
            <a:xfrm rot="2213866" flipH="1">
              <a:off x="5534025" y="4044950"/>
              <a:ext cx="917575" cy="898525"/>
            </a:xfrm>
            <a:prstGeom prst="line">
              <a:avLst/>
            </a:prstGeom>
            <a:noFill/>
            <a:ln w="3175">
              <a:solidFill>
                <a:srgbClr val="00FFFF"/>
              </a:solidFill>
              <a:round/>
              <a:headEnd type="diamond" w="sm" len="sm"/>
              <a:tailEnd type="triangle" w="sm" len="lg"/>
            </a:ln>
            <a:extLst>
              <a:ext uri="{909E8E84-426E-40dd-AFC4-6F175D3DCCD1}">
                <a14:hiddenFill xmlns:a14="http://schemas.microsoft.com/office/drawing/2010/main">
                  <a:noFill/>
                </a14:hiddenFill>
              </a:ext>
            </a:extLst>
          </p:spPr>
          <p:txBody>
            <a:bodyPr/>
            <a:lstStyle/>
            <a:p>
              <a:endParaRPr lang="en-US" i="0" baseline="0"/>
            </a:p>
          </p:txBody>
        </p:sp>
        <p:sp>
          <p:nvSpPr>
            <p:cNvPr id="38934" name="Line 7"/>
            <p:cNvSpPr>
              <a:spLocks noChangeShapeType="1"/>
            </p:cNvSpPr>
            <p:nvPr/>
          </p:nvSpPr>
          <p:spPr bwMode="auto">
            <a:xfrm rot="7672863">
              <a:off x="6031707" y="4390231"/>
              <a:ext cx="514350" cy="461963"/>
            </a:xfrm>
            <a:prstGeom prst="line">
              <a:avLst/>
            </a:prstGeom>
            <a:noFill/>
            <a:ln w="3175">
              <a:solidFill>
                <a:srgbClr val="00FFFF"/>
              </a:solidFill>
              <a:round/>
              <a:headEnd type="diamond" w="sm" len="sm"/>
              <a:tailEnd type="triangle" w="sm" len="lg"/>
            </a:ln>
            <a:extLst>
              <a:ext uri="{909E8E84-426E-40dd-AFC4-6F175D3DCCD1}">
                <a14:hiddenFill xmlns:a14="http://schemas.microsoft.com/office/drawing/2010/main">
                  <a:noFill/>
                </a14:hiddenFill>
              </a:ext>
            </a:extLst>
          </p:spPr>
          <p:txBody>
            <a:bodyPr/>
            <a:lstStyle/>
            <a:p>
              <a:endParaRPr lang="en-US" i="0" baseline="0"/>
            </a:p>
          </p:txBody>
        </p:sp>
      </p:grpSp>
    </p:spTree>
    <p:extLst>
      <p:ext uri="{BB962C8B-B14F-4D97-AF65-F5344CB8AC3E}">
        <p14:creationId xmlns:p14="http://schemas.microsoft.com/office/powerpoint/2010/main" val="1216549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p:nvPr>
        </p:nvSpPr>
        <p:spPr>
          <a:xfrm>
            <a:off x="425450" y="12527"/>
            <a:ext cx="8228013" cy="723900"/>
          </a:xfrm>
          <a:solidFill>
            <a:srgbClr val="FFFFFF"/>
          </a:solidFill>
        </p:spPr>
        <p:txBody>
          <a:bodyPr tIns="12801">
            <a:normAutofit fontScale="90000"/>
          </a:bodyPr>
          <a:lstStyle/>
          <a:p>
            <a:pPr algn="ct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2400" b="1" dirty="0" smtClean="0">
                <a:latin typeface="Calibri" charset="0"/>
                <a:ea typeface="ＭＳ Ｐゴシック" charset="0"/>
                <a:cs typeface="ＭＳ Ｐゴシック" charset="0"/>
              </a:rPr>
              <a:t>Structural insight in binding of </a:t>
            </a:r>
            <a:r>
              <a:rPr lang="en-GB" sz="2400" b="1" dirty="0" smtClean="0">
                <a:latin typeface="Calibri" charset="0"/>
                <a:ea typeface="ＭＳ Ｐゴシック" charset="0"/>
                <a:cs typeface="ＭＳ Ｐゴシック" charset="0"/>
              </a:rPr>
              <a:t>blood group A6-1 sug</a:t>
            </a:r>
            <a:r>
              <a:rPr lang="en-GB" sz="2400" b="1" dirty="0" smtClean="0">
                <a:latin typeface="Calibri" charset="0"/>
                <a:cs typeface="ＭＳ Ｐゴシック" charset="0"/>
              </a:rPr>
              <a:t>ar </a:t>
            </a:r>
            <a:r>
              <a:rPr lang="en-GB" sz="2400" b="1" dirty="0" smtClean="0">
                <a:latin typeface="Calibri" charset="0"/>
                <a:ea typeface="ＭＳ Ｐゴシック" charset="0"/>
                <a:cs typeface="ＭＳ Ｐゴシック" charset="0"/>
              </a:rPr>
              <a:t>by </a:t>
            </a:r>
            <a:r>
              <a:rPr lang="en-GB" sz="2400" b="1" dirty="0">
                <a:latin typeface="Calibri" charset="0"/>
                <a:ea typeface="ＭＳ Ｐゴシック" charset="0"/>
                <a:cs typeface="ＭＳ Ｐゴシック" charset="0"/>
              </a:rPr>
              <a:t>the F18 </a:t>
            </a:r>
            <a:r>
              <a:rPr lang="en-GB" sz="2400" b="1" dirty="0" err="1">
                <a:latin typeface="Calibri" charset="0"/>
                <a:ea typeface="ＭＳ Ｐゴシック" charset="0"/>
                <a:cs typeface="ＭＳ Ｐゴシック" charset="0"/>
              </a:rPr>
              <a:t>fimbrial</a:t>
            </a:r>
            <a:r>
              <a:rPr lang="en-GB" sz="2400" b="1" dirty="0">
                <a:latin typeface="Calibri" charset="0"/>
                <a:ea typeface="ＭＳ Ｐゴシック" charset="0"/>
                <a:cs typeface="ＭＳ Ｐゴシック" charset="0"/>
              </a:rPr>
              <a:t> </a:t>
            </a:r>
            <a:r>
              <a:rPr lang="en-GB" sz="2400" b="1" dirty="0" err="1">
                <a:latin typeface="Calibri" charset="0"/>
                <a:ea typeface="ＭＳ Ｐゴシック" charset="0"/>
                <a:cs typeface="ＭＳ Ｐゴシック" charset="0"/>
              </a:rPr>
              <a:t>adhesin</a:t>
            </a:r>
            <a:r>
              <a:rPr lang="en-GB" sz="2400" b="1" dirty="0">
                <a:latin typeface="Calibri" charset="0"/>
                <a:ea typeface="ＭＳ Ｐゴシック" charset="0"/>
                <a:cs typeface="ＭＳ Ｐゴシック" charset="0"/>
              </a:rPr>
              <a:t> </a:t>
            </a:r>
            <a:r>
              <a:rPr lang="en-GB" sz="2400" b="1" dirty="0" err="1">
                <a:latin typeface="Calibri" charset="0"/>
                <a:ea typeface="ＭＳ Ｐゴシック" charset="0"/>
                <a:cs typeface="ＭＳ Ｐゴシック" charset="0"/>
              </a:rPr>
              <a:t>FedF</a:t>
            </a:r>
            <a:endParaRPr lang="en-GB" sz="2400" b="1" dirty="0">
              <a:latin typeface="Calibri" charset="0"/>
              <a:ea typeface="ＭＳ Ｐゴシック" charset="0"/>
              <a:cs typeface="ＭＳ Ｐゴシック" charset="0"/>
            </a:endParaRP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8229" y="871478"/>
            <a:ext cx="4740275" cy="525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24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2469" name="Text Box 4"/>
          <p:cNvSpPr txBox="1">
            <a:spLocks noChangeArrowheads="1"/>
          </p:cNvSpPr>
          <p:nvPr/>
        </p:nvSpPr>
        <p:spPr bwMode="auto">
          <a:xfrm>
            <a:off x="4307618" y="6525344"/>
            <a:ext cx="48291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39" tIns="49620" rIns="81639" bIns="40820"/>
          <a:lstStyle>
            <a:lvl1pPr eaLnBrk="0" hangingPunct="0">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cs typeface="ＭＳ Ｐゴシック" charset="0"/>
              </a:defRPr>
            </a:lvl1pPr>
            <a:lvl2pPr marL="742950" indent="-285750" eaLnBrk="0" hangingPunct="0">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2pPr>
            <a:lvl3pPr marL="1143000" indent="-228600" eaLnBrk="0" hangingPunct="0">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3pPr>
            <a:lvl4pPr marL="1600200" indent="-228600" eaLnBrk="0" hangingPunct="0">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4pPr>
            <a:lvl5pPr marL="2057400" indent="-228600" eaLnBrk="0" hangingPunct="0">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Lst>
              <a:defRPr sz="2400">
                <a:solidFill>
                  <a:schemeClr val="tx1"/>
                </a:solidFill>
                <a:latin typeface="Arial" charset="0"/>
                <a:ea typeface="ＭＳ Ｐゴシック" charset="0"/>
              </a:defRPr>
            </a:lvl9pPr>
          </a:lstStyle>
          <a:p>
            <a:pPr eaLnBrk="1" hangingPunct="1"/>
            <a:r>
              <a:rPr lang="en-GB" sz="1600" dirty="0" err="1">
                <a:solidFill>
                  <a:srgbClr val="000000"/>
                </a:solidFill>
              </a:rPr>
              <a:t>Moonens</a:t>
            </a:r>
            <a:r>
              <a:rPr lang="en-GB" sz="1600" dirty="0">
                <a:solidFill>
                  <a:srgbClr val="000000"/>
                </a:solidFill>
              </a:rPr>
              <a:t> et al., Molecular Microbiology, 86, 82-95.</a:t>
            </a:r>
            <a:endParaRPr lang="en-GB" sz="1600" dirty="0">
              <a:solidFill>
                <a:srgbClr val="000000"/>
              </a:solidFill>
              <a:hlinkClick r:id="rId5"/>
            </a:endParaRPr>
          </a:p>
        </p:txBody>
      </p:sp>
      <p:sp>
        <p:nvSpPr>
          <p:cNvPr id="5" name="Rectangle 4"/>
          <p:cNvSpPr/>
          <p:nvPr/>
        </p:nvSpPr>
        <p:spPr>
          <a:xfrm>
            <a:off x="1907704" y="5526524"/>
            <a:ext cx="432048" cy="30062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233544" y="4086364"/>
            <a:ext cx="432048" cy="14822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427984" y="3971884"/>
            <a:ext cx="432048" cy="30062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059831" y="2631263"/>
            <a:ext cx="986135" cy="432048"/>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rot="3084853">
            <a:off x="2560527" y="3987377"/>
            <a:ext cx="402107" cy="20487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rot="8786606" flipV="1">
            <a:off x="2819077" y="3758760"/>
            <a:ext cx="480585" cy="39048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flipV="1">
            <a:off x="2256952" y="3757939"/>
            <a:ext cx="2111277" cy="4278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3491880" y="4086364"/>
            <a:ext cx="1949028" cy="646331"/>
          </a:xfrm>
          <a:prstGeom prst="rect">
            <a:avLst/>
          </a:prstGeom>
          <a:noFill/>
        </p:spPr>
        <p:txBody>
          <a:bodyPr wrap="square" rtlCol="0">
            <a:spAutoFit/>
          </a:bodyPr>
          <a:lstStyle/>
          <a:p>
            <a:r>
              <a:rPr lang="en-US" b="1" dirty="0" smtClean="0"/>
              <a:t>Blood group A6-1 sugar</a:t>
            </a:r>
            <a:endParaRPr lang="en-US" b="1" dirty="0"/>
          </a:p>
        </p:txBody>
      </p:sp>
      <p:sp>
        <p:nvSpPr>
          <p:cNvPr id="17" name="TextBox 16"/>
          <p:cNvSpPr txBox="1"/>
          <p:nvPr/>
        </p:nvSpPr>
        <p:spPr>
          <a:xfrm>
            <a:off x="6372200" y="620688"/>
            <a:ext cx="2862094" cy="369332"/>
          </a:xfrm>
          <a:prstGeom prst="rect">
            <a:avLst/>
          </a:prstGeom>
          <a:noFill/>
        </p:spPr>
        <p:txBody>
          <a:bodyPr wrap="none" rtlCol="0">
            <a:spAutoFit/>
          </a:bodyPr>
          <a:lstStyle/>
          <a:p>
            <a:r>
              <a:rPr lang="en-US" dirty="0" err="1" smtClean="0"/>
              <a:t>Adhesin</a:t>
            </a:r>
            <a:r>
              <a:rPr lang="en-US" dirty="0" smtClean="0"/>
              <a:t> of Type I fimbriae</a:t>
            </a:r>
            <a:endParaRPr lang="en-US" dirty="0"/>
          </a:p>
        </p:txBody>
      </p:sp>
      <p:sp>
        <p:nvSpPr>
          <p:cNvPr id="19" name="TextBox 19"/>
          <p:cNvSpPr txBox="1"/>
          <p:nvPr/>
        </p:nvSpPr>
        <p:spPr>
          <a:xfrm>
            <a:off x="3005867" y="2693979"/>
            <a:ext cx="723340" cy="369332"/>
          </a:xfrm>
          <a:prstGeom prst="rect">
            <a:avLst/>
          </a:prstGeom>
          <a:noFill/>
        </p:spPr>
        <p:txBody>
          <a:bodyPr wrap="none" rtlCol="0">
            <a:spAutoFit/>
          </a:bodyPr>
          <a:lstStyle/>
          <a:p>
            <a:r>
              <a:rPr lang="fr-BE" b="1" dirty="0" smtClean="0">
                <a:latin typeface="Arial" pitchFamily="34" charset="0"/>
                <a:cs typeface="Arial" pitchFamily="34" charset="0"/>
              </a:rPr>
              <a:t>K115</a:t>
            </a:r>
            <a:endParaRPr lang="nl-BE" b="1" dirty="0">
              <a:latin typeface="Arial" pitchFamily="34" charset="0"/>
              <a:cs typeface="Arial" pitchFamily="34" charset="0"/>
            </a:endParaRPr>
          </a:p>
        </p:txBody>
      </p:sp>
      <p:sp>
        <p:nvSpPr>
          <p:cNvPr id="8" name="Rectangle 7"/>
          <p:cNvSpPr/>
          <p:nvPr/>
        </p:nvSpPr>
        <p:spPr>
          <a:xfrm>
            <a:off x="6372200" y="423358"/>
            <a:ext cx="2764593" cy="586428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4" name="Group 23"/>
          <p:cNvGrpSpPr/>
          <p:nvPr/>
        </p:nvGrpSpPr>
        <p:grpSpPr>
          <a:xfrm>
            <a:off x="5565572" y="2832478"/>
            <a:ext cx="3458368" cy="1036288"/>
            <a:chOff x="5753704" y="2832478"/>
            <a:chExt cx="3270236" cy="925461"/>
          </a:xfrm>
        </p:grpSpPr>
        <p:sp>
          <p:nvSpPr>
            <p:cNvPr id="20" name="Rectangle 18"/>
            <p:cNvSpPr>
              <a:spLocks noChangeArrowheads="1"/>
            </p:cNvSpPr>
            <p:nvPr/>
          </p:nvSpPr>
          <p:spPr bwMode="auto">
            <a:xfrm>
              <a:off x="6576014" y="2832478"/>
              <a:ext cx="23050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nl-BE" sz="2400" b="1" dirty="0"/>
                <a:t>Blood group 0  </a:t>
              </a:r>
              <a:endParaRPr lang="en-GB" sz="2400" b="1" dirty="0"/>
            </a:p>
          </p:txBody>
        </p:sp>
        <p:sp>
          <p:nvSpPr>
            <p:cNvPr id="21" name="Rectangle 19"/>
            <p:cNvSpPr>
              <a:spLocks noChangeArrowheads="1"/>
            </p:cNvSpPr>
            <p:nvPr/>
          </p:nvSpPr>
          <p:spPr bwMode="auto">
            <a:xfrm>
              <a:off x="6576014" y="3264278"/>
              <a:ext cx="24479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nl-BE" sz="2400" b="1" dirty="0"/>
                <a:t>Blood group A </a:t>
              </a:r>
              <a:endParaRPr lang="en-GB" sz="2400" b="1" dirty="0"/>
            </a:p>
          </p:txBody>
        </p:sp>
        <p:cxnSp>
          <p:nvCxnSpPr>
            <p:cNvPr id="16" name="Straight Arrow Connector 15"/>
            <p:cNvCxnSpPr/>
            <p:nvPr/>
          </p:nvCxnSpPr>
          <p:spPr>
            <a:xfrm flipV="1">
              <a:off x="5753704" y="3294143"/>
              <a:ext cx="570961" cy="46379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5906104" y="4249527"/>
            <a:ext cx="2462667" cy="1077218"/>
            <a:chOff x="5906104" y="4249527"/>
            <a:chExt cx="2462667" cy="1077218"/>
          </a:xfrm>
        </p:grpSpPr>
        <p:sp>
          <p:nvSpPr>
            <p:cNvPr id="9" name="TextBox 8"/>
            <p:cNvSpPr txBox="1"/>
            <p:nvPr/>
          </p:nvSpPr>
          <p:spPr>
            <a:xfrm>
              <a:off x="6528479" y="4249527"/>
              <a:ext cx="1840292" cy="1077218"/>
            </a:xfrm>
            <a:prstGeom prst="rect">
              <a:avLst/>
            </a:prstGeom>
            <a:noFill/>
          </p:spPr>
          <p:txBody>
            <a:bodyPr wrap="none" rtlCol="0">
              <a:spAutoFit/>
            </a:bodyPr>
            <a:lstStyle/>
            <a:p>
              <a:r>
                <a:rPr lang="en-US" sz="2800" b="1" dirty="0" smtClean="0"/>
                <a:t>+ polybasic</a:t>
              </a:r>
            </a:p>
            <a:p>
              <a:r>
                <a:rPr lang="en-US" sz="3600" b="1" dirty="0"/>
                <a:t>-</a:t>
              </a:r>
            </a:p>
          </p:txBody>
        </p:sp>
        <p:cxnSp>
          <p:nvCxnSpPr>
            <p:cNvPr id="26" name="Straight Arrow Connector 25"/>
            <p:cNvCxnSpPr/>
            <p:nvPr/>
          </p:nvCxnSpPr>
          <p:spPr>
            <a:xfrm>
              <a:off x="5906104" y="4542756"/>
              <a:ext cx="622375"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2" name="TextBox 1"/>
          <p:cNvSpPr txBox="1"/>
          <p:nvPr/>
        </p:nvSpPr>
        <p:spPr>
          <a:xfrm>
            <a:off x="5906104" y="1124744"/>
            <a:ext cx="1750199" cy="646331"/>
          </a:xfrm>
          <a:prstGeom prst="rect">
            <a:avLst/>
          </a:prstGeom>
          <a:noFill/>
        </p:spPr>
        <p:txBody>
          <a:bodyPr wrap="none" rtlCol="0">
            <a:spAutoFit/>
          </a:bodyPr>
          <a:lstStyle/>
          <a:p>
            <a:pPr algn="ctr"/>
            <a:r>
              <a:rPr lang="en-US" dirty="0" err="1" smtClean="0"/>
              <a:t>Adhesin</a:t>
            </a:r>
            <a:r>
              <a:rPr lang="en-US" dirty="0" smtClean="0"/>
              <a:t> of F18 </a:t>
            </a:r>
          </a:p>
          <a:p>
            <a:pPr algn="ctr"/>
            <a:r>
              <a:rPr lang="en-US" dirty="0" smtClean="0"/>
              <a:t>fimbriae</a:t>
            </a:r>
            <a:endParaRPr lang="en-US" dirty="0"/>
          </a:p>
        </p:txBody>
      </p:sp>
      <p:grpSp>
        <p:nvGrpSpPr>
          <p:cNvPr id="32" name="Group 31"/>
          <p:cNvGrpSpPr>
            <a:grpSpLocks noChangeAspect="1"/>
          </p:cNvGrpSpPr>
          <p:nvPr/>
        </p:nvGrpSpPr>
        <p:grpSpPr>
          <a:xfrm rot="10800000">
            <a:off x="951257" y="864731"/>
            <a:ext cx="3094707" cy="2484697"/>
            <a:chOff x="4300312" y="2529807"/>
            <a:chExt cx="3801983" cy="3078801"/>
          </a:xfrm>
        </p:grpSpPr>
        <p:sp>
          <p:nvSpPr>
            <p:cNvPr id="34" name="Oval 3"/>
            <p:cNvSpPr>
              <a:spLocks noChangeAspect="1" noChangeArrowheads="1"/>
            </p:cNvSpPr>
            <p:nvPr/>
          </p:nvSpPr>
          <p:spPr bwMode="auto">
            <a:xfrm rot="19880597" flipH="1">
              <a:off x="7379983" y="2674937"/>
              <a:ext cx="404812" cy="225425"/>
            </a:xfrm>
            <a:prstGeom prst="ellipse">
              <a:avLst/>
            </a:prstGeom>
            <a:solidFill>
              <a:srgbClr val="B3B3B3"/>
            </a:solidFill>
            <a:ln w="12700">
              <a:solidFill>
                <a:srgbClr val="FF6FCF"/>
              </a:solidFill>
              <a:round/>
              <a:headEnd/>
              <a:tailEnd/>
            </a:ln>
          </p:spPr>
          <p:txBody>
            <a:bodyPr/>
            <a:lstStyle/>
            <a:p>
              <a:endParaRPr lang="en-US" sz="800" b="1">
                <a:solidFill>
                  <a:srgbClr val="000000"/>
                </a:solidFill>
                <a:cs typeface="Arial" charset="0"/>
              </a:endParaRPr>
            </a:p>
          </p:txBody>
        </p:sp>
        <p:sp>
          <p:nvSpPr>
            <p:cNvPr id="35" name="Oval 77"/>
            <p:cNvSpPr>
              <a:spLocks noChangeAspect="1" noChangeArrowheads="1"/>
            </p:cNvSpPr>
            <p:nvPr/>
          </p:nvSpPr>
          <p:spPr bwMode="auto">
            <a:xfrm rot="20121711" flipH="1">
              <a:off x="7497458" y="5092699"/>
              <a:ext cx="487362" cy="271463"/>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6" name="Oval 78"/>
            <p:cNvSpPr>
              <a:spLocks noChangeAspect="1" noChangeArrowheads="1"/>
            </p:cNvSpPr>
            <p:nvPr/>
          </p:nvSpPr>
          <p:spPr bwMode="auto">
            <a:xfrm rot="1667759" flipH="1">
              <a:off x="7210120" y="3676649"/>
              <a:ext cx="488950" cy="271463"/>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7" name="Oval 79"/>
            <p:cNvSpPr>
              <a:spLocks noChangeAspect="1" noChangeArrowheads="1"/>
            </p:cNvSpPr>
            <p:nvPr/>
          </p:nvSpPr>
          <p:spPr bwMode="auto">
            <a:xfrm rot="553681" flipH="1">
              <a:off x="7192658" y="3265487"/>
              <a:ext cx="487362" cy="273050"/>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8" name="Oval 80"/>
            <p:cNvSpPr>
              <a:spLocks noChangeAspect="1" noChangeArrowheads="1"/>
            </p:cNvSpPr>
            <p:nvPr/>
          </p:nvSpPr>
          <p:spPr bwMode="auto">
            <a:xfrm rot="1667759" flipH="1">
              <a:off x="7489520" y="4902199"/>
              <a:ext cx="485775" cy="269875"/>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39" name="Oval 81"/>
            <p:cNvSpPr>
              <a:spLocks noChangeAspect="1" noChangeArrowheads="1"/>
            </p:cNvSpPr>
            <p:nvPr/>
          </p:nvSpPr>
          <p:spPr bwMode="auto">
            <a:xfrm rot="19964783" flipH="1">
              <a:off x="7614933" y="4672012"/>
              <a:ext cx="487362" cy="269875"/>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40" name="Oval 82"/>
            <p:cNvSpPr>
              <a:spLocks noChangeAspect="1" noChangeArrowheads="1"/>
            </p:cNvSpPr>
            <p:nvPr/>
          </p:nvSpPr>
          <p:spPr bwMode="auto">
            <a:xfrm rot="553681" flipH="1">
              <a:off x="7470470" y="4492624"/>
              <a:ext cx="485775" cy="269875"/>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41" name="Oval 83"/>
            <p:cNvSpPr>
              <a:spLocks noChangeAspect="1" noChangeArrowheads="1"/>
            </p:cNvSpPr>
            <p:nvPr/>
          </p:nvSpPr>
          <p:spPr bwMode="auto">
            <a:xfrm rot="7000678" flipH="1">
              <a:off x="7545083" y="4319586"/>
              <a:ext cx="298450" cy="238125"/>
            </a:xfrm>
            <a:prstGeom prst="ellipse">
              <a:avLst/>
            </a:prstGeom>
            <a:solidFill>
              <a:srgbClr val="FFCC66"/>
            </a:solidFill>
            <a:ln w="12700">
              <a:solidFill>
                <a:srgbClr val="FFCC66"/>
              </a:solidFill>
              <a:round/>
              <a:headEnd/>
              <a:tailEnd/>
            </a:ln>
          </p:spPr>
          <p:txBody>
            <a:bodyPr/>
            <a:lstStyle/>
            <a:p>
              <a:endParaRPr lang="en-US" sz="800" b="1">
                <a:solidFill>
                  <a:srgbClr val="000000"/>
                </a:solidFill>
                <a:cs typeface="Arial" charset="0"/>
              </a:endParaRPr>
            </a:p>
          </p:txBody>
        </p:sp>
        <p:sp>
          <p:nvSpPr>
            <p:cNvPr id="42" name="Oval 84"/>
            <p:cNvSpPr>
              <a:spLocks noChangeAspect="1" noChangeArrowheads="1"/>
            </p:cNvSpPr>
            <p:nvPr/>
          </p:nvSpPr>
          <p:spPr bwMode="auto">
            <a:xfrm rot="19499783" flipH="1">
              <a:off x="7332358" y="3881437"/>
              <a:ext cx="487362" cy="271462"/>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43" name="Oval 85"/>
            <p:cNvSpPr>
              <a:spLocks noChangeAspect="1" noChangeArrowheads="1"/>
            </p:cNvSpPr>
            <p:nvPr/>
          </p:nvSpPr>
          <p:spPr bwMode="auto">
            <a:xfrm rot="19964783" flipH="1">
              <a:off x="7338708" y="3446462"/>
              <a:ext cx="484187" cy="271462"/>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44" name="Oval 86"/>
            <p:cNvSpPr>
              <a:spLocks noChangeAspect="1" noChangeArrowheads="1"/>
            </p:cNvSpPr>
            <p:nvPr/>
          </p:nvSpPr>
          <p:spPr bwMode="auto">
            <a:xfrm rot="1414293" flipH="1">
              <a:off x="7373633" y="4149724"/>
              <a:ext cx="441325" cy="242888"/>
            </a:xfrm>
            <a:prstGeom prst="ellipse">
              <a:avLst/>
            </a:prstGeom>
            <a:solidFill>
              <a:schemeClr val="accent1"/>
            </a:solidFill>
            <a:ln w="12700">
              <a:solidFill>
                <a:srgbClr val="000000"/>
              </a:solidFill>
              <a:round/>
              <a:headEnd/>
              <a:tailEnd/>
            </a:ln>
          </p:spPr>
          <p:txBody>
            <a:bodyPr/>
            <a:lstStyle/>
            <a:p>
              <a:endParaRPr lang="en-US" sz="800" b="1">
                <a:solidFill>
                  <a:srgbClr val="000000"/>
                </a:solidFill>
                <a:cs typeface="Arial" charset="0"/>
              </a:endParaRPr>
            </a:p>
          </p:txBody>
        </p:sp>
        <p:sp>
          <p:nvSpPr>
            <p:cNvPr id="45" name="Oval 87"/>
            <p:cNvSpPr>
              <a:spLocks noChangeAspect="1" noChangeArrowheads="1"/>
            </p:cNvSpPr>
            <p:nvPr/>
          </p:nvSpPr>
          <p:spPr bwMode="auto">
            <a:xfrm rot="689522" flipH="1">
              <a:off x="7575245" y="5273674"/>
              <a:ext cx="485775" cy="271463"/>
            </a:xfrm>
            <a:prstGeom prst="ellipse">
              <a:avLst/>
            </a:prstGeom>
            <a:solidFill>
              <a:srgbClr val="800000"/>
            </a:solidFill>
            <a:ln w="12700">
              <a:solidFill>
                <a:srgbClr val="000000"/>
              </a:solidFill>
              <a:round/>
              <a:headEnd/>
              <a:tailEnd/>
            </a:ln>
          </p:spPr>
          <p:txBody>
            <a:bodyPr/>
            <a:lstStyle/>
            <a:p>
              <a:endParaRPr lang="en-US" sz="800" b="1">
                <a:solidFill>
                  <a:srgbClr val="000000"/>
                </a:solidFill>
                <a:cs typeface="Arial" charset="0"/>
              </a:endParaRPr>
            </a:p>
          </p:txBody>
        </p:sp>
        <p:sp>
          <p:nvSpPr>
            <p:cNvPr id="46" name="Oval 88"/>
            <p:cNvSpPr>
              <a:spLocks noChangeAspect="1" noChangeArrowheads="1"/>
            </p:cNvSpPr>
            <p:nvPr/>
          </p:nvSpPr>
          <p:spPr bwMode="auto">
            <a:xfrm rot="19460801" flipH="1">
              <a:off x="7300608" y="3060699"/>
              <a:ext cx="487362" cy="271463"/>
            </a:xfrm>
            <a:prstGeom prst="ellipse">
              <a:avLst/>
            </a:prstGeom>
            <a:solidFill>
              <a:srgbClr val="800000"/>
            </a:solidFill>
            <a:ln w="12700">
              <a:solidFill>
                <a:srgbClr val="800000"/>
              </a:solidFill>
              <a:round/>
              <a:headEnd/>
              <a:tailEnd/>
            </a:ln>
          </p:spPr>
          <p:txBody>
            <a:bodyPr/>
            <a:lstStyle/>
            <a:p>
              <a:endParaRPr lang="en-US" sz="800" b="1">
                <a:solidFill>
                  <a:srgbClr val="000000"/>
                </a:solidFill>
                <a:cs typeface="Arial" charset="0"/>
              </a:endParaRPr>
            </a:p>
          </p:txBody>
        </p:sp>
        <p:sp>
          <p:nvSpPr>
            <p:cNvPr id="47" name="Oval 89"/>
            <p:cNvSpPr>
              <a:spLocks noChangeAspect="1" noChangeArrowheads="1"/>
            </p:cNvSpPr>
            <p:nvPr/>
          </p:nvSpPr>
          <p:spPr bwMode="auto">
            <a:xfrm rot="691891" flipH="1">
              <a:off x="7313308" y="2871787"/>
              <a:ext cx="441325" cy="244475"/>
            </a:xfrm>
            <a:prstGeom prst="ellipse">
              <a:avLst/>
            </a:prstGeom>
            <a:solidFill>
              <a:schemeClr val="accent1"/>
            </a:solidFill>
            <a:ln w="12700">
              <a:solidFill>
                <a:srgbClr val="000000"/>
              </a:solidFill>
              <a:round/>
              <a:headEnd/>
              <a:tailEnd/>
            </a:ln>
          </p:spPr>
          <p:txBody>
            <a:bodyPr/>
            <a:lstStyle/>
            <a:p>
              <a:endParaRPr lang="en-US" sz="800" b="1">
                <a:solidFill>
                  <a:srgbClr val="000000"/>
                </a:solidFill>
                <a:cs typeface="Arial" charset="0"/>
              </a:endParaRPr>
            </a:p>
          </p:txBody>
        </p:sp>
        <p:sp>
          <p:nvSpPr>
            <p:cNvPr id="48" name="Text Box 91"/>
            <p:cNvSpPr txBox="1">
              <a:spLocks noChangeArrowheads="1"/>
            </p:cNvSpPr>
            <p:nvPr/>
          </p:nvSpPr>
          <p:spPr bwMode="auto">
            <a:xfrm flipH="1">
              <a:off x="7421258" y="4351337"/>
              <a:ext cx="457200" cy="22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00" b="1">
                  <a:solidFill>
                    <a:srgbClr val="000000"/>
                  </a:solidFill>
                  <a:cs typeface="Arial" charset="0"/>
                </a:rPr>
                <a:t> </a:t>
              </a:r>
              <a:endParaRPr lang="nl-NL" sz="800" b="1">
                <a:solidFill>
                  <a:srgbClr val="000000"/>
                </a:solidFill>
                <a:cs typeface="Arial" charset="0"/>
              </a:endParaRPr>
            </a:p>
          </p:txBody>
        </p:sp>
        <p:sp>
          <p:nvSpPr>
            <p:cNvPr id="49" name="Text Box 92"/>
            <p:cNvSpPr txBox="1">
              <a:spLocks noChangeArrowheads="1"/>
            </p:cNvSpPr>
            <p:nvPr/>
          </p:nvSpPr>
          <p:spPr bwMode="auto">
            <a:xfrm flipH="1">
              <a:off x="7497457" y="4503739"/>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800" b="1">
                <a:solidFill>
                  <a:srgbClr val="000000"/>
                </a:solidFill>
                <a:cs typeface="Arial" charset="0"/>
              </a:endParaRPr>
            </a:p>
          </p:txBody>
        </p:sp>
        <p:sp>
          <p:nvSpPr>
            <p:cNvPr id="50" name="Text Box 93"/>
            <p:cNvSpPr txBox="1">
              <a:spLocks noChangeArrowheads="1"/>
            </p:cNvSpPr>
            <p:nvPr/>
          </p:nvSpPr>
          <p:spPr bwMode="auto">
            <a:xfrm flipH="1">
              <a:off x="7573657" y="4732337"/>
              <a:ext cx="457200" cy="51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 A</a:t>
              </a:r>
              <a:endParaRPr lang="nl-NL" sz="1100" b="1">
                <a:solidFill>
                  <a:srgbClr val="000000"/>
                </a:solidFill>
                <a:cs typeface="Arial" charset="0"/>
              </a:endParaRPr>
            </a:p>
          </p:txBody>
        </p:sp>
        <p:sp>
          <p:nvSpPr>
            <p:cNvPr id="51" name="Text Box 94"/>
            <p:cNvSpPr txBox="1">
              <a:spLocks noChangeArrowheads="1"/>
            </p:cNvSpPr>
            <p:nvPr/>
          </p:nvSpPr>
          <p:spPr bwMode="auto">
            <a:xfrm flipH="1">
              <a:off x="7645095" y="4945063"/>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800" b="1">
                <a:solidFill>
                  <a:srgbClr val="000000"/>
                </a:solidFill>
                <a:cs typeface="Arial" charset="0"/>
              </a:endParaRPr>
            </a:p>
          </p:txBody>
        </p:sp>
        <p:sp>
          <p:nvSpPr>
            <p:cNvPr id="52" name="Text Box 95"/>
            <p:cNvSpPr txBox="1">
              <a:spLocks noChangeArrowheads="1"/>
            </p:cNvSpPr>
            <p:nvPr/>
          </p:nvSpPr>
          <p:spPr bwMode="auto">
            <a:xfrm flipH="1">
              <a:off x="7495871" y="5087936"/>
              <a:ext cx="300038" cy="31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500" b="1">
                  <a:solidFill>
                    <a:srgbClr val="000000"/>
                  </a:solidFill>
                  <a:cs typeface="Arial" charset="0"/>
                </a:rPr>
                <a:t>A</a:t>
              </a:r>
            </a:p>
          </p:txBody>
        </p:sp>
        <p:sp>
          <p:nvSpPr>
            <p:cNvPr id="53" name="Text Box 96"/>
            <p:cNvSpPr txBox="1">
              <a:spLocks noChangeArrowheads="1"/>
            </p:cNvSpPr>
            <p:nvPr/>
          </p:nvSpPr>
          <p:spPr bwMode="auto">
            <a:xfrm flipH="1">
              <a:off x="7573657" y="5265737"/>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200" b="1">
                  <a:solidFill>
                    <a:srgbClr val="000000"/>
                  </a:solidFill>
                  <a:cs typeface="Arial" charset="0"/>
                </a:rPr>
                <a:t> </a:t>
              </a:r>
              <a:r>
                <a:rPr lang="nl-NL" sz="600" b="1">
                  <a:solidFill>
                    <a:srgbClr val="000000"/>
                  </a:solidFill>
                  <a:cs typeface="Arial" charset="0"/>
                </a:rPr>
                <a:t>A</a:t>
              </a:r>
              <a:endParaRPr lang="nl-NL" sz="800" b="1">
                <a:solidFill>
                  <a:srgbClr val="000000"/>
                </a:solidFill>
                <a:cs typeface="Arial" charset="0"/>
              </a:endParaRPr>
            </a:p>
          </p:txBody>
        </p:sp>
        <p:sp>
          <p:nvSpPr>
            <p:cNvPr id="54" name="Text Box 97"/>
            <p:cNvSpPr txBox="1">
              <a:spLocks noChangeArrowheads="1"/>
            </p:cNvSpPr>
            <p:nvPr/>
          </p:nvSpPr>
          <p:spPr bwMode="auto">
            <a:xfrm flipH="1">
              <a:off x="7340296" y="3487738"/>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dirty="0">
                  <a:solidFill>
                    <a:srgbClr val="000000"/>
                  </a:solidFill>
                  <a:cs typeface="Arial" charset="0"/>
                </a:rPr>
                <a:t>A</a:t>
              </a:r>
              <a:endParaRPr lang="nl-NL" sz="1100" b="1" dirty="0">
                <a:solidFill>
                  <a:srgbClr val="000000"/>
                </a:solidFill>
                <a:cs typeface="Arial" charset="0"/>
              </a:endParaRPr>
            </a:p>
          </p:txBody>
        </p:sp>
        <p:sp>
          <p:nvSpPr>
            <p:cNvPr id="55" name="Text Box 98"/>
            <p:cNvSpPr txBox="1">
              <a:spLocks noChangeArrowheads="1"/>
            </p:cNvSpPr>
            <p:nvPr/>
          </p:nvSpPr>
          <p:spPr bwMode="auto">
            <a:xfrm flipH="1">
              <a:off x="7264096" y="3640137"/>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1100" b="1">
                <a:solidFill>
                  <a:srgbClr val="000000"/>
                </a:solidFill>
                <a:cs typeface="Arial" charset="0"/>
              </a:endParaRPr>
            </a:p>
          </p:txBody>
        </p:sp>
        <p:sp>
          <p:nvSpPr>
            <p:cNvPr id="56" name="Text Box 99"/>
            <p:cNvSpPr txBox="1">
              <a:spLocks noChangeArrowheads="1"/>
            </p:cNvSpPr>
            <p:nvPr/>
          </p:nvSpPr>
          <p:spPr bwMode="auto">
            <a:xfrm flipH="1">
              <a:off x="7345058" y="3894136"/>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800" b="1">
                <a:solidFill>
                  <a:srgbClr val="000000"/>
                </a:solidFill>
                <a:cs typeface="Arial" charset="0"/>
              </a:endParaRPr>
            </a:p>
          </p:txBody>
        </p:sp>
        <p:sp>
          <p:nvSpPr>
            <p:cNvPr id="57" name="Text Box 100"/>
            <p:cNvSpPr txBox="1">
              <a:spLocks noChangeArrowheads="1"/>
            </p:cNvSpPr>
            <p:nvPr/>
          </p:nvSpPr>
          <p:spPr bwMode="auto">
            <a:xfrm flipH="1">
              <a:off x="7264096" y="3259138"/>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1100" b="1">
                <a:solidFill>
                  <a:srgbClr val="000000"/>
                </a:solidFill>
                <a:cs typeface="Arial" charset="0"/>
              </a:endParaRPr>
            </a:p>
          </p:txBody>
        </p:sp>
        <p:sp>
          <p:nvSpPr>
            <p:cNvPr id="58" name="Text Box 105"/>
            <p:cNvSpPr txBox="1">
              <a:spLocks noChangeArrowheads="1"/>
            </p:cNvSpPr>
            <p:nvPr/>
          </p:nvSpPr>
          <p:spPr bwMode="auto">
            <a:xfrm flipH="1">
              <a:off x="7340296" y="3106737"/>
              <a:ext cx="457200"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a:solidFill>
                    <a:srgbClr val="000000"/>
                  </a:solidFill>
                  <a:cs typeface="Arial" charset="0"/>
                </a:rPr>
                <a:t>A</a:t>
              </a:r>
              <a:endParaRPr lang="nl-NL" sz="1100" b="1">
                <a:solidFill>
                  <a:srgbClr val="000000"/>
                </a:solidFill>
                <a:cs typeface="Arial" charset="0"/>
              </a:endParaRPr>
            </a:p>
          </p:txBody>
        </p:sp>
        <p:sp>
          <p:nvSpPr>
            <p:cNvPr id="59" name="Line 106"/>
            <p:cNvSpPr>
              <a:spLocks noChangeShapeType="1"/>
            </p:cNvSpPr>
            <p:nvPr/>
          </p:nvSpPr>
          <p:spPr bwMode="auto">
            <a:xfrm flipH="1" flipV="1">
              <a:off x="4300312" y="2529807"/>
              <a:ext cx="3120947" cy="119731"/>
            </a:xfrm>
            <a:prstGeom prst="line">
              <a:avLst/>
            </a:prstGeom>
            <a:noFill/>
            <a:ln w="28575">
              <a:solidFill>
                <a:schemeClr val="bg1">
                  <a:lumMod val="50000"/>
                </a:schemeClr>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sz="800"/>
            </a:p>
          </p:txBody>
        </p:sp>
        <p:sp>
          <p:nvSpPr>
            <p:cNvPr id="60" name="Text Box 90"/>
            <p:cNvSpPr txBox="1">
              <a:spLocks noChangeArrowheads="1"/>
            </p:cNvSpPr>
            <p:nvPr/>
          </p:nvSpPr>
          <p:spPr bwMode="auto">
            <a:xfrm flipH="1">
              <a:off x="7275207" y="2649537"/>
              <a:ext cx="754061" cy="34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nl-NL" sz="600" b="1" dirty="0">
                  <a:solidFill>
                    <a:srgbClr val="B5F9F9"/>
                  </a:solidFill>
                  <a:cs typeface="Arial" charset="0"/>
                </a:rPr>
                <a:t>    F</a:t>
              </a:r>
              <a:endParaRPr lang="nl-NL" sz="1050" b="1" dirty="0">
                <a:solidFill>
                  <a:srgbClr val="000000"/>
                </a:solidFill>
                <a:cs typeface="Arial" charset="0"/>
              </a:endParaRPr>
            </a:p>
          </p:txBody>
        </p:sp>
      </p:grpSp>
      <p:sp>
        <p:nvSpPr>
          <p:cNvPr id="15" name="TextBox 14"/>
          <p:cNvSpPr txBox="1"/>
          <p:nvPr/>
        </p:nvSpPr>
        <p:spPr>
          <a:xfrm>
            <a:off x="251520" y="1879393"/>
            <a:ext cx="582424" cy="369332"/>
          </a:xfrm>
          <a:prstGeom prst="rect">
            <a:avLst/>
          </a:prstGeom>
          <a:noFill/>
        </p:spPr>
        <p:txBody>
          <a:bodyPr wrap="none" rtlCol="0">
            <a:spAutoFit/>
          </a:bodyPr>
          <a:lstStyle/>
          <a:p>
            <a:r>
              <a:rPr lang="en-US" dirty="0" smtClean="0"/>
              <a:t>F18</a:t>
            </a:r>
            <a:endParaRPr lang="en-US" dirty="0"/>
          </a:p>
        </p:txBody>
      </p:sp>
      <p:sp>
        <p:nvSpPr>
          <p:cNvPr id="22" name="TextBox 21"/>
          <p:cNvSpPr txBox="1"/>
          <p:nvPr/>
        </p:nvSpPr>
        <p:spPr>
          <a:xfrm>
            <a:off x="425450" y="3252802"/>
            <a:ext cx="2160718" cy="369332"/>
          </a:xfrm>
          <a:prstGeom prst="rect">
            <a:avLst/>
          </a:prstGeom>
          <a:noFill/>
        </p:spPr>
        <p:txBody>
          <a:bodyPr wrap="none" rtlCol="0">
            <a:spAutoFit/>
          </a:bodyPr>
          <a:lstStyle/>
          <a:p>
            <a:r>
              <a:rPr lang="en-US" dirty="0" err="1" smtClean="0"/>
              <a:t>FedF</a:t>
            </a:r>
            <a:r>
              <a:rPr lang="en-US" dirty="0" smtClean="0"/>
              <a:t> </a:t>
            </a:r>
            <a:r>
              <a:rPr lang="en-US" dirty="0" err="1" smtClean="0"/>
              <a:t>adhesin</a:t>
            </a:r>
            <a:r>
              <a:rPr lang="en-US" dirty="0" smtClean="0"/>
              <a:t> at tip</a:t>
            </a:r>
            <a:endParaRPr lang="en-US" dirty="0"/>
          </a:p>
        </p:txBody>
      </p:sp>
    </p:spTree>
    <p:extLst>
      <p:ext uri="{BB962C8B-B14F-4D97-AF65-F5344CB8AC3E}">
        <p14:creationId xmlns:p14="http://schemas.microsoft.com/office/powerpoint/2010/main" val="386842464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003f1f4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85"/>
            <a:ext cx="9208628" cy="6057795"/>
          </a:xfrm>
          <a:prstGeom prst="rect">
            <a:avLst/>
          </a:prstGeom>
        </p:spPr>
      </p:pic>
      <p:pic>
        <p:nvPicPr>
          <p:cNvPr id="6" name="Picture 5" descr="sc003d958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9" y="3592170"/>
            <a:ext cx="4757626" cy="3291486"/>
          </a:xfrm>
          <a:prstGeom prst="rect">
            <a:avLst/>
          </a:prstGeom>
        </p:spPr>
      </p:pic>
      <p:sp>
        <p:nvSpPr>
          <p:cNvPr id="9" name="TextBox 8"/>
          <p:cNvSpPr txBox="1"/>
          <p:nvPr/>
        </p:nvSpPr>
        <p:spPr>
          <a:xfrm>
            <a:off x="-28739" y="5435932"/>
            <a:ext cx="454046" cy="369332"/>
          </a:xfrm>
          <a:prstGeom prst="rect">
            <a:avLst/>
          </a:prstGeom>
          <a:noFill/>
        </p:spPr>
        <p:txBody>
          <a:bodyPr wrap="none" rtlCol="0">
            <a:spAutoFit/>
          </a:bodyPr>
          <a:lstStyle/>
          <a:p>
            <a:r>
              <a:rPr lang="en-US" dirty="0" smtClean="0">
                <a:solidFill>
                  <a:schemeClr val="bg1"/>
                </a:solidFill>
              </a:rPr>
              <a:t>F4</a:t>
            </a:r>
            <a:endParaRPr lang="en-US" dirty="0">
              <a:solidFill>
                <a:schemeClr val="bg1"/>
              </a:solidFill>
            </a:endParaRPr>
          </a:p>
        </p:txBody>
      </p:sp>
      <p:sp>
        <p:nvSpPr>
          <p:cNvPr id="10" name="TextBox 9"/>
          <p:cNvSpPr txBox="1"/>
          <p:nvPr/>
        </p:nvSpPr>
        <p:spPr>
          <a:xfrm>
            <a:off x="106108" y="37731"/>
            <a:ext cx="582424" cy="369332"/>
          </a:xfrm>
          <a:prstGeom prst="rect">
            <a:avLst/>
          </a:prstGeom>
          <a:noFill/>
        </p:spPr>
        <p:txBody>
          <a:bodyPr wrap="none" rtlCol="0">
            <a:spAutoFit/>
          </a:bodyPr>
          <a:lstStyle/>
          <a:p>
            <a:r>
              <a:rPr lang="en-US" dirty="0" smtClean="0">
                <a:solidFill>
                  <a:schemeClr val="bg1"/>
                </a:solidFill>
              </a:rPr>
              <a:t>F18</a:t>
            </a:r>
            <a:endParaRPr lang="en-US" dirty="0">
              <a:solidFill>
                <a:schemeClr val="bg1"/>
              </a:solidFill>
            </a:endParaRPr>
          </a:p>
        </p:txBody>
      </p:sp>
    </p:spTree>
    <p:extLst>
      <p:ext uri="{BB962C8B-B14F-4D97-AF65-F5344CB8AC3E}">
        <p14:creationId xmlns:p14="http://schemas.microsoft.com/office/powerpoint/2010/main" val="24757910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a:xfrm>
            <a:off x="464083" y="2852936"/>
            <a:ext cx="8229600" cy="1872207"/>
          </a:xfrm>
        </p:spPr>
        <p:txBody>
          <a:bodyPr>
            <a:normAutofit fontScale="92500"/>
          </a:bodyPr>
          <a:lstStyle/>
          <a:p>
            <a:pPr marL="0" indent="0" algn="ctr">
              <a:lnSpc>
                <a:spcPct val="120000"/>
              </a:lnSpc>
              <a:buNone/>
            </a:pPr>
            <a:r>
              <a:rPr lang="en-US" dirty="0" smtClean="0"/>
              <a:t>Can </a:t>
            </a:r>
            <a:r>
              <a:rPr lang="en-US" dirty="0" smtClean="0">
                <a:solidFill>
                  <a:srgbClr val="0041FF"/>
                </a:solidFill>
              </a:rPr>
              <a:t>LT enterotoxin in subclinical concentrations </a:t>
            </a:r>
            <a:r>
              <a:rPr lang="en-US" dirty="0" smtClean="0"/>
              <a:t>affect the small intestinal mucosa of </a:t>
            </a:r>
            <a:r>
              <a:rPr lang="en-US" dirty="0"/>
              <a:t>n</a:t>
            </a:r>
            <a:r>
              <a:rPr lang="en-US" dirty="0" smtClean="0"/>
              <a:t>ewly weaned piglets so that it </a:t>
            </a:r>
            <a:r>
              <a:rPr lang="en-US" dirty="0" smtClean="0">
                <a:solidFill>
                  <a:srgbClr val="0041FF"/>
                </a:solidFill>
              </a:rPr>
              <a:t>enhances F18 VTEC </a:t>
            </a:r>
            <a:r>
              <a:rPr lang="en-US" dirty="0" smtClean="0"/>
              <a:t>colonization ?</a:t>
            </a:r>
          </a:p>
          <a:p>
            <a:pPr marL="0" indent="0" algn="ctr">
              <a:lnSpc>
                <a:spcPct val="120000"/>
              </a:lnSpc>
              <a:buNone/>
            </a:pPr>
            <a:endParaRPr lang="en-US" dirty="0" smtClean="0"/>
          </a:p>
        </p:txBody>
      </p:sp>
    </p:spTree>
    <p:extLst>
      <p:ext uri="{BB962C8B-B14F-4D97-AF65-F5344CB8AC3E}">
        <p14:creationId xmlns:p14="http://schemas.microsoft.com/office/powerpoint/2010/main" val="223474704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80" name="Text Box 53"/>
          <p:cNvSpPr txBox="1">
            <a:spLocks noChangeArrowheads="1"/>
          </p:cNvSpPr>
          <p:nvPr/>
        </p:nvSpPr>
        <p:spPr bwMode="auto">
          <a:xfrm rot="16200000">
            <a:off x="-1148257" y="2732571"/>
            <a:ext cx="31172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NL" b="1" dirty="0">
                <a:latin typeface="Times" charset="0"/>
              </a:rPr>
              <a:t>10</a:t>
            </a:r>
            <a:r>
              <a:rPr lang="nl-NL" b="1" baseline="30000" dirty="0">
                <a:latin typeface="Times" charset="0"/>
              </a:rPr>
              <a:t>6</a:t>
            </a:r>
            <a:r>
              <a:rPr lang="nl-NL" b="1" dirty="0">
                <a:latin typeface="Times" charset="0"/>
              </a:rPr>
              <a:t> </a:t>
            </a:r>
            <a:r>
              <a:rPr lang="nl-NL" b="1" i="1" dirty="0" smtClean="0">
                <a:latin typeface="Times" charset="0"/>
              </a:rPr>
              <a:t>E</a:t>
            </a:r>
            <a:r>
              <a:rPr lang="nl-NL" b="1" i="1" dirty="0">
                <a:latin typeface="Times" charset="0"/>
              </a:rPr>
              <a:t>. </a:t>
            </a:r>
            <a:r>
              <a:rPr lang="nl-NL" b="1" i="1" dirty="0" smtClean="0">
                <a:latin typeface="Times" charset="0"/>
              </a:rPr>
              <a:t>coli/g </a:t>
            </a:r>
            <a:r>
              <a:rPr lang="nl-NL" b="1" i="1" dirty="0" err="1">
                <a:latin typeface="Times" charset="0"/>
              </a:rPr>
              <a:t>f</a:t>
            </a:r>
            <a:r>
              <a:rPr lang="nl-NL" b="1" i="1" dirty="0" err="1" smtClean="0">
                <a:latin typeface="Times" charset="0"/>
              </a:rPr>
              <a:t>aeces</a:t>
            </a:r>
            <a:r>
              <a:rPr lang="nl-NL" b="1" dirty="0" smtClean="0">
                <a:latin typeface="Times" charset="0"/>
              </a:rPr>
              <a:t> </a:t>
            </a:r>
            <a:endParaRPr lang="nl-NL" b="1" dirty="0">
              <a:latin typeface="Times" charset="0"/>
            </a:endParaRPr>
          </a:p>
        </p:txBody>
      </p:sp>
      <p:sp>
        <p:nvSpPr>
          <p:cNvPr id="124" name="Text Box 151"/>
          <p:cNvSpPr txBox="1">
            <a:spLocks noChangeArrowheads="1"/>
          </p:cNvSpPr>
          <p:nvPr/>
        </p:nvSpPr>
        <p:spPr bwMode="auto">
          <a:xfrm>
            <a:off x="-20221" y="6519446"/>
            <a:ext cx="2941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err="1"/>
              <a:t>Verdonck</a:t>
            </a:r>
            <a:r>
              <a:rPr lang="en-US" sz="1600" dirty="0"/>
              <a:t> et al., </a:t>
            </a:r>
            <a:r>
              <a:rPr lang="en-US" sz="1600" dirty="0" smtClean="0"/>
              <a:t>2002. </a:t>
            </a:r>
            <a:r>
              <a:rPr lang="en-US" sz="1600" dirty="0"/>
              <a:t>Vaccine</a:t>
            </a:r>
          </a:p>
        </p:txBody>
      </p:sp>
      <p:grpSp>
        <p:nvGrpSpPr>
          <p:cNvPr id="5" name="Group 4"/>
          <p:cNvGrpSpPr/>
          <p:nvPr/>
        </p:nvGrpSpPr>
        <p:grpSpPr>
          <a:xfrm>
            <a:off x="867184" y="-13445"/>
            <a:ext cx="7717976" cy="3154413"/>
            <a:chOff x="867184" y="-13445"/>
            <a:chExt cx="7717976" cy="3154413"/>
          </a:xfrm>
        </p:grpSpPr>
        <p:sp>
          <p:nvSpPr>
            <p:cNvPr id="78850" name="Rectangle 2"/>
            <p:cNvSpPr>
              <a:spLocks noChangeArrowheads="1"/>
            </p:cNvSpPr>
            <p:nvPr/>
          </p:nvSpPr>
          <p:spPr bwMode="auto">
            <a:xfrm>
              <a:off x="1521234" y="753660"/>
              <a:ext cx="300038" cy="1939925"/>
            </a:xfrm>
            <a:prstGeom prst="rect">
              <a:avLst/>
            </a:prstGeom>
            <a:solidFill>
              <a:srgbClr val="9999FF"/>
            </a:solidFill>
            <a:ln w="15875">
              <a:solidFill>
                <a:srgbClr val="000000"/>
              </a:solidFill>
              <a:miter lim="800000"/>
              <a:headEnd/>
              <a:tailEnd/>
            </a:ln>
          </p:spPr>
          <p:txBody>
            <a:bodyPr/>
            <a:lstStyle/>
            <a:p>
              <a:endParaRPr lang="en-US"/>
            </a:p>
          </p:txBody>
        </p:sp>
        <p:sp>
          <p:nvSpPr>
            <p:cNvPr id="78851" name="Rectangle 3"/>
            <p:cNvSpPr>
              <a:spLocks noChangeArrowheads="1"/>
            </p:cNvSpPr>
            <p:nvPr/>
          </p:nvSpPr>
          <p:spPr bwMode="auto">
            <a:xfrm>
              <a:off x="2230847" y="2093510"/>
              <a:ext cx="284162" cy="600075"/>
            </a:xfrm>
            <a:prstGeom prst="rect">
              <a:avLst/>
            </a:prstGeom>
            <a:solidFill>
              <a:srgbClr val="9999FF"/>
            </a:solidFill>
            <a:ln w="15875">
              <a:solidFill>
                <a:srgbClr val="000000"/>
              </a:solidFill>
              <a:miter lim="800000"/>
              <a:headEnd/>
              <a:tailEnd/>
            </a:ln>
          </p:spPr>
          <p:txBody>
            <a:bodyPr/>
            <a:lstStyle/>
            <a:p>
              <a:endParaRPr lang="en-US"/>
            </a:p>
          </p:txBody>
        </p:sp>
        <p:sp>
          <p:nvSpPr>
            <p:cNvPr id="78852" name="Rectangle 4"/>
            <p:cNvSpPr>
              <a:spLocks noChangeArrowheads="1"/>
            </p:cNvSpPr>
            <p:nvPr/>
          </p:nvSpPr>
          <p:spPr bwMode="auto">
            <a:xfrm>
              <a:off x="2924584" y="2314173"/>
              <a:ext cx="300038" cy="379412"/>
            </a:xfrm>
            <a:prstGeom prst="rect">
              <a:avLst/>
            </a:prstGeom>
            <a:solidFill>
              <a:srgbClr val="9999FF"/>
            </a:solidFill>
            <a:ln w="15875">
              <a:solidFill>
                <a:srgbClr val="000000"/>
              </a:solidFill>
              <a:miter lim="800000"/>
              <a:headEnd/>
              <a:tailEnd/>
            </a:ln>
          </p:spPr>
          <p:txBody>
            <a:bodyPr/>
            <a:lstStyle/>
            <a:p>
              <a:endParaRPr lang="en-US"/>
            </a:p>
          </p:txBody>
        </p:sp>
        <p:sp>
          <p:nvSpPr>
            <p:cNvPr id="78853" name="Rectangle 5"/>
            <p:cNvSpPr>
              <a:spLocks noChangeArrowheads="1"/>
            </p:cNvSpPr>
            <p:nvPr/>
          </p:nvSpPr>
          <p:spPr bwMode="auto">
            <a:xfrm>
              <a:off x="3634197" y="2550710"/>
              <a:ext cx="284162" cy="142875"/>
            </a:xfrm>
            <a:prstGeom prst="rect">
              <a:avLst/>
            </a:prstGeom>
            <a:solidFill>
              <a:srgbClr val="9999FF"/>
            </a:solidFill>
            <a:ln w="15875">
              <a:solidFill>
                <a:srgbClr val="000000"/>
              </a:solidFill>
              <a:miter lim="800000"/>
              <a:headEnd/>
              <a:tailEnd/>
            </a:ln>
          </p:spPr>
          <p:txBody>
            <a:bodyPr/>
            <a:lstStyle/>
            <a:p>
              <a:endParaRPr lang="en-US"/>
            </a:p>
          </p:txBody>
        </p:sp>
        <p:sp>
          <p:nvSpPr>
            <p:cNvPr id="78854" name="Line 6"/>
            <p:cNvSpPr>
              <a:spLocks noChangeShapeType="1"/>
            </p:cNvSpPr>
            <p:nvPr/>
          </p:nvSpPr>
          <p:spPr bwMode="auto">
            <a:xfrm flipV="1">
              <a:off x="1664109" y="644123"/>
              <a:ext cx="1588" cy="10953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5" name="Line 7"/>
            <p:cNvSpPr>
              <a:spLocks noChangeShapeType="1"/>
            </p:cNvSpPr>
            <p:nvPr/>
          </p:nvSpPr>
          <p:spPr bwMode="auto">
            <a:xfrm>
              <a:off x="1616484" y="644123"/>
              <a:ext cx="109538" cy="158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6" name="Line 8"/>
            <p:cNvSpPr>
              <a:spLocks noChangeShapeType="1"/>
            </p:cNvSpPr>
            <p:nvPr/>
          </p:nvSpPr>
          <p:spPr bwMode="auto">
            <a:xfrm flipV="1">
              <a:off x="2373722" y="2031598"/>
              <a:ext cx="1587" cy="619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7" name="Line 9"/>
            <p:cNvSpPr>
              <a:spLocks noChangeShapeType="1"/>
            </p:cNvSpPr>
            <p:nvPr/>
          </p:nvSpPr>
          <p:spPr bwMode="auto">
            <a:xfrm>
              <a:off x="2326097" y="2031598"/>
              <a:ext cx="109537" cy="158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8" name="Line 10"/>
            <p:cNvSpPr>
              <a:spLocks noChangeShapeType="1"/>
            </p:cNvSpPr>
            <p:nvPr/>
          </p:nvSpPr>
          <p:spPr bwMode="auto">
            <a:xfrm flipV="1">
              <a:off x="3067459" y="2268135"/>
              <a:ext cx="1588" cy="460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59" name="Line 11"/>
            <p:cNvSpPr>
              <a:spLocks noChangeShapeType="1"/>
            </p:cNvSpPr>
            <p:nvPr/>
          </p:nvSpPr>
          <p:spPr bwMode="auto">
            <a:xfrm>
              <a:off x="3019834" y="2255435"/>
              <a:ext cx="109538" cy="15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60" name="Line 12"/>
            <p:cNvSpPr>
              <a:spLocks noChangeShapeType="1"/>
            </p:cNvSpPr>
            <p:nvPr/>
          </p:nvSpPr>
          <p:spPr bwMode="auto">
            <a:xfrm flipV="1">
              <a:off x="3759609" y="2534835"/>
              <a:ext cx="1588" cy="158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61" name="Line 13"/>
            <p:cNvSpPr>
              <a:spLocks noChangeShapeType="1"/>
            </p:cNvSpPr>
            <p:nvPr/>
          </p:nvSpPr>
          <p:spPr bwMode="auto">
            <a:xfrm>
              <a:off x="3718334" y="2528485"/>
              <a:ext cx="109538" cy="15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8862" name="Group 14"/>
            <p:cNvGrpSpPr>
              <a:grpSpLocks/>
            </p:cNvGrpSpPr>
            <p:nvPr/>
          </p:nvGrpSpPr>
          <p:grpSpPr bwMode="auto">
            <a:xfrm>
              <a:off x="1268822" y="423460"/>
              <a:ext cx="49212" cy="2270125"/>
              <a:chOff x="1817" y="338"/>
              <a:chExt cx="31" cy="1430"/>
            </a:xfrm>
          </p:grpSpPr>
          <p:sp>
            <p:nvSpPr>
              <p:cNvPr id="78963" name="Line 15"/>
              <p:cNvSpPr>
                <a:spLocks noChangeShapeType="1"/>
              </p:cNvSpPr>
              <p:nvPr/>
            </p:nvSpPr>
            <p:spPr bwMode="auto">
              <a:xfrm>
                <a:off x="1847" y="338"/>
                <a:ext cx="1" cy="143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4" name="Line 16"/>
              <p:cNvSpPr>
                <a:spLocks noChangeShapeType="1"/>
              </p:cNvSpPr>
              <p:nvPr/>
            </p:nvSpPr>
            <p:spPr bwMode="auto">
              <a:xfrm>
                <a:off x="1817" y="1559"/>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5" name="Line 17"/>
              <p:cNvSpPr>
                <a:spLocks noChangeShapeType="1"/>
              </p:cNvSpPr>
              <p:nvPr/>
            </p:nvSpPr>
            <p:spPr bwMode="auto">
              <a:xfrm>
                <a:off x="1817" y="1360"/>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6" name="Line 18"/>
              <p:cNvSpPr>
                <a:spLocks noChangeShapeType="1"/>
              </p:cNvSpPr>
              <p:nvPr/>
            </p:nvSpPr>
            <p:spPr bwMode="auto">
              <a:xfrm>
                <a:off x="1817" y="1152"/>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7" name="Line 19"/>
              <p:cNvSpPr>
                <a:spLocks noChangeShapeType="1"/>
              </p:cNvSpPr>
              <p:nvPr/>
            </p:nvSpPr>
            <p:spPr bwMode="auto">
              <a:xfrm>
                <a:off x="1817" y="953"/>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8" name="Line 20"/>
              <p:cNvSpPr>
                <a:spLocks noChangeShapeType="1"/>
              </p:cNvSpPr>
              <p:nvPr/>
            </p:nvSpPr>
            <p:spPr bwMode="auto">
              <a:xfrm>
                <a:off x="1817" y="745"/>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9" name="Line 21"/>
              <p:cNvSpPr>
                <a:spLocks noChangeShapeType="1"/>
              </p:cNvSpPr>
              <p:nvPr/>
            </p:nvSpPr>
            <p:spPr bwMode="auto">
              <a:xfrm>
                <a:off x="1817" y="546"/>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70" name="Line 22"/>
              <p:cNvSpPr>
                <a:spLocks noChangeShapeType="1"/>
              </p:cNvSpPr>
              <p:nvPr/>
            </p:nvSpPr>
            <p:spPr bwMode="auto">
              <a:xfrm>
                <a:off x="1817" y="338"/>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8863" name="Group 23"/>
            <p:cNvGrpSpPr>
              <a:grpSpLocks/>
            </p:cNvGrpSpPr>
            <p:nvPr/>
          </p:nvGrpSpPr>
          <p:grpSpPr bwMode="auto">
            <a:xfrm>
              <a:off x="1268822" y="2693585"/>
              <a:ext cx="4259262" cy="46038"/>
              <a:chOff x="1817" y="1768"/>
              <a:chExt cx="2683" cy="29"/>
            </a:xfrm>
          </p:grpSpPr>
          <p:sp>
            <p:nvSpPr>
              <p:cNvPr id="78950" name="Line 24"/>
              <p:cNvSpPr>
                <a:spLocks noChangeShapeType="1"/>
              </p:cNvSpPr>
              <p:nvPr/>
            </p:nvSpPr>
            <p:spPr bwMode="auto">
              <a:xfrm>
                <a:off x="3833" y="1768"/>
                <a:ext cx="1"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1" name="Line 25"/>
              <p:cNvSpPr>
                <a:spLocks noChangeShapeType="1"/>
              </p:cNvSpPr>
              <p:nvPr/>
            </p:nvSpPr>
            <p:spPr bwMode="auto">
              <a:xfrm>
                <a:off x="3804" y="1768"/>
                <a:ext cx="69"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2" name="Line 26"/>
              <p:cNvSpPr>
                <a:spLocks noChangeShapeType="1"/>
              </p:cNvSpPr>
              <p:nvPr/>
            </p:nvSpPr>
            <p:spPr bwMode="auto">
              <a:xfrm>
                <a:off x="4280" y="1768"/>
                <a:ext cx="1"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3" name="Line 27"/>
              <p:cNvSpPr>
                <a:spLocks noChangeShapeType="1"/>
              </p:cNvSpPr>
              <p:nvPr/>
            </p:nvSpPr>
            <p:spPr bwMode="auto">
              <a:xfrm>
                <a:off x="4250" y="1768"/>
                <a:ext cx="7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4" name="Line 28"/>
              <p:cNvSpPr>
                <a:spLocks noChangeShapeType="1"/>
              </p:cNvSpPr>
              <p:nvPr/>
            </p:nvSpPr>
            <p:spPr bwMode="auto">
              <a:xfrm>
                <a:off x="1817" y="1768"/>
                <a:ext cx="30"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5" name="Line 29"/>
              <p:cNvSpPr>
                <a:spLocks noChangeShapeType="1"/>
              </p:cNvSpPr>
              <p:nvPr/>
            </p:nvSpPr>
            <p:spPr bwMode="auto">
              <a:xfrm>
                <a:off x="1847" y="1768"/>
                <a:ext cx="2652" cy="1"/>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6" name="Line 30"/>
              <p:cNvSpPr>
                <a:spLocks noChangeShapeType="1"/>
              </p:cNvSpPr>
              <p:nvPr/>
            </p:nvSpPr>
            <p:spPr bwMode="auto">
              <a:xfrm flipV="1">
                <a:off x="1847"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7" name="Line 31"/>
              <p:cNvSpPr>
                <a:spLocks noChangeShapeType="1"/>
              </p:cNvSpPr>
              <p:nvPr/>
            </p:nvSpPr>
            <p:spPr bwMode="auto">
              <a:xfrm flipV="1">
                <a:off x="2294"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8" name="Line 32"/>
              <p:cNvSpPr>
                <a:spLocks noChangeShapeType="1"/>
              </p:cNvSpPr>
              <p:nvPr/>
            </p:nvSpPr>
            <p:spPr bwMode="auto">
              <a:xfrm flipV="1">
                <a:off x="2731"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59" name="Line 33"/>
              <p:cNvSpPr>
                <a:spLocks noChangeShapeType="1"/>
              </p:cNvSpPr>
              <p:nvPr/>
            </p:nvSpPr>
            <p:spPr bwMode="auto">
              <a:xfrm flipV="1">
                <a:off x="3178"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0" name="Line 34"/>
              <p:cNvSpPr>
                <a:spLocks noChangeShapeType="1"/>
              </p:cNvSpPr>
              <p:nvPr/>
            </p:nvSpPr>
            <p:spPr bwMode="auto">
              <a:xfrm flipV="1">
                <a:off x="3615"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1" name="Line 35"/>
              <p:cNvSpPr>
                <a:spLocks noChangeShapeType="1"/>
              </p:cNvSpPr>
              <p:nvPr/>
            </p:nvSpPr>
            <p:spPr bwMode="auto">
              <a:xfrm flipV="1">
                <a:off x="4062"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62" name="Line 36"/>
              <p:cNvSpPr>
                <a:spLocks noChangeShapeType="1"/>
              </p:cNvSpPr>
              <p:nvPr/>
            </p:nvSpPr>
            <p:spPr bwMode="auto">
              <a:xfrm flipV="1">
                <a:off x="4499" y="1768"/>
                <a:ext cx="1" cy="29"/>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8864" name="Rectangle 37"/>
            <p:cNvSpPr>
              <a:spLocks noChangeArrowheads="1"/>
            </p:cNvSpPr>
            <p:nvPr/>
          </p:nvSpPr>
          <p:spPr bwMode="auto">
            <a:xfrm>
              <a:off x="1340259" y="-13445"/>
              <a:ext cx="46450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2800" b="1" dirty="0">
                  <a:solidFill>
                    <a:srgbClr val="0000FF"/>
                  </a:solidFill>
                </a:rPr>
                <a:t>F4 </a:t>
              </a:r>
              <a:r>
                <a:rPr lang="nl-NL" sz="3200" b="1" dirty="0">
                  <a:solidFill>
                    <a:srgbClr val="0000FF"/>
                  </a:solidFill>
                </a:rPr>
                <a:t>+ </a:t>
              </a:r>
              <a:r>
                <a:rPr lang="nl-NL" sz="2800" b="1" dirty="0">
                  <a:solidFill>
                    <a:srgbClr val="0000FF"/>
                  </a:solidFill>
                </a:rPr>
                <a:t>ETEC </a:t>
              </a:r>
              <a:r>
                <a:rPr lang="nl-NL" sz="2800" b="1" dirty="0" err="1">
                  <a:solidFill>
                    <a:srgbClr val="0000FF"/>
                  </a:solidFill>
                </a:rPr>
                <a:t>faecal</a:t>
              </a:r>
              <a:r>
                <a:rPr lang="nl-NL" sz="2800" b="1" dirty="0">
                  <a:solidFill>
                    <a:srgbClr val="0000FF"/>
                  </a:solidFill>
                </a:rPr>
                <a:t> </a:t>
              </a:r>
              <a:r>
                <a:rPr lang="nl-NL" sz="2800" b="1" dirty="0" err="1">
                  <a:solidFill>
                    <a:srgbClr val="0000FF"/>
                  </a:solidFill>
                </a:rPr>
                <a:t>excretion</a:t>
              </a:r>
              <a:endParaRPr lang="nl-NL" sz="2800" b="1" dirty="0">
                <a:solidFill>
                  <a:srgbClr val="0000FF"/>
                </a:solidFill>
              </a:endParaRPr>
            </a:p>
          </p:txBody>
        </p:sp>
        <p:sp>
          <p:nvSpPr>
            <p:cNvPr id="78866" name="Rectangle 39"/>
            <p:cNvSpPr>
              <a:spLocks noChangeArrowheads="1"/>
            </p:cNvSpPr>
            <p:nvPr/>
          </p:nvSpPr>
          <p:spPr bwMode="auto">
            <a:xfrm>
              <a:off x="1087847" y="2590398"/>
              <a:ext cx="1127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0</a:t>
              </a:r>
              <a:endParaRPr lang="nl-NL" sz="1600" b="1">
                <a:solidFill>
                  <a:schemeClr val="tx2"/>
                </a:solidFill>
                <a:latin typeface="Times" charset="0"/>
              </a:endParaRPr>
            </a:p>
          </p:txBody>
        </p:sp>
        <p:sp>
          <p:nvSpPr>
            <p:cNvPr id="78867" name="Rectangle 40"/>
            <p:cNvSpPr>
              <a:spLocks noChangeArrowheads="1"/>
            </p:cNvSpPr>
            <p:nvPr/>
          </p:nvSpPr>
          <p:spPr bwMode="auto">
            <a:xfrm>
              <a:off x="867184" y="2258610"/>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100</a:t>
              </a:r>
              <a:endParaRPr lang="nl-NL" sz="1600" b="1">
                <a:solidFill>
                  <a:schemeClr val="tx2"/>
                </a:solidFill>
                <a:latin typeface="Times" charset="0"/>
              </a:endParaRPr>
            </a:p>
          </p:txBody>
        </p:sp>
        <p:sp>
          <p:nvSpPr>
            <p:cNvPr id="78868" name="Rectangle 41"/>
            <p:cNvSpPr>
              <a:spLocks noChangeArrowheads="1"/>
            </p:cNvSpPr>
            <p:nvPr/>
          </p:nvSpPr>
          <p:spPr bwMode="auto">
            <a:xfrm>
              <a:off x="867184" y="1944285"/>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200</a:t>
              </a:r>
              <a:endParaRPr lang="nl-NL" sz="1600" b="1">
                <a:solidFill>
                  <a:schemeClr val="tx2"/>
                </a:solidFill>
                <a:latin typeface="Times" charset="0"/>
              </a:endParaRPr>
            </a:p>
          </p:txBody>
        </p:sp>
        <p:sp>
          <p:nvSpPr>
            <p:cNvPr id="78869" name="Rectangle 42"/>
            <p:cNvSpPr>
              <a:spLocks noChangeArrowheads="1"/>
            </p:cNvSpPr>
            <p:nvPr/>
          </p:nvSpPr>
          <p:spPr bwMode="auto">
            <a:xfrm>
              <a:off x="867184" y="1612498"/>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300</a:t>
              </a:r>
              <a:endParaRPr lang="nl-NL" sz="1600" b="1">
                <a:solidFill>
                  <a:schemeClr val="tx2"/>
                </a:solidFill>
                <a:latin typeface="Times" charset="0"/>
              </a:endParaRPr>
            </a:p>
          </p:txBody>
        </p:sp>
        <p:sp>
          <p:nvSpPr>
            <p:cNvPr id="78870" name="Rectangle 43"/>
            <p:cNvSpPr>
              <a:spLocks noChangeArrowheads="1"/>
            </p:cNvSpPr>
            <p:nvPr/>
          </p:nvSpPr>
          <p:spPr bwMode="auto">
            <a:xfrm>
              <a:off x="867184" y="1298173"/>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400</a:t>
              </a:r>
              <a:endParaRPr lang="nl-NL" sz="1600" b="1">
                <a:solidFill>
                  <a:schemeClr val="tx2"/>
                </a:solidFill>
                <a:latin typeface="Times" charset="0"/>
              </a:endParaRPr>
            </a:p>
          </p:txBody>
        </p:sp>
        <p:sp>
          <p:nvSpPr>
            <p:cNvPr id="78871" name="Rectangle 44"/>
            <p:cNvSpPr>
              <a:spLocks noChangeArrowheads="1"/>
            </p:cNvSpPr>
            <p:nvPr/>
          </p:nvSpPr>
          <p:spPr bwMode="auto">
            <a:xfrm>
              <a:off x="867184" y="966385"/>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500</a:t>
              </a:r>
              <a:endParaRPr lang="nl-NL" sz="1600" b="1">
                <a:solidFill>
                  <a:schemeClr val="tx2"/>
                </a:solidFill>
                <a:latin typeface="Times" charset="0"/>
              </a:endParaRPr>
            </a:p>
          </p:txBody>
        </p:sp>
        <p:sp>
          <p:nvSpPr>
            <p:cNvPr id="78872" name="Rectangle 45"/>
            <p:cNvSpPr>
              <a:spLocks noChangeArrowheads="1"/>
            </p:cNvSpPr>
            <p:nvPr/>
          </p:nvSpPr>
          <p:spPr bwMode="auto">
            <a:xfrm>
              <a:off x="867184" y="650473"/>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600</a:t>
              </a:r>
              <a:endParaRPr lang="nl-NL" sz="1600" b="1">
                <a:solidFill>
                  <a:schemeClr val="tx2"/>
                </a:solidFill>
                <a:latin typeface="Times" charset="0"/>
              </a:endParaRPr>
            </a:p>
          </p:txBody>
        </p:sp>
        <p:sp>
          <p:nvSpPr>
            <p:cNvPr id="78873" name="Rectangle 46"/>
            <p:cNvSpPr>
              <a:spLocks noChangeArrowheads="1"/>
            </p:cNvSpPr>
            <p:nvPr/>
          </p:nvSpPr>
          <p:spPr bwMode="auto">
            <a:xfrm>
              <a:off x="867184" y="320273"/>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700</a:t>
              </a:r>
              <a:endParaRPr lang="nl-NL" sz="1600" b="1">
                <a:solidFill>
                  <a:schemeClr val="tx2"/>
                </a:solidFill>
                <a:latin typeface="Times" charset="0"/>
              </a:endParaRPr>
            </a:p>
          </p:txBody>
        </p:sp>
        <p:sp>
          <p:nvSpPr>
            <p:cNvPr id="78874" name="Rectangle 47"/>
            <p:cNvSpPr>
              <a:spLocks noChangeArrowheads="1"/>
            </p:cNvSpPr>
            <p:nvPr/>
          </p:nvSpPr>
          <p:spPr bwMode="auto">
            <a:xfrm>
              <a:off x="1418047"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2</a:t>
              </a:r>
              <a:endParaRPr lang="nl-NL" sz="1600" b="1">
                <a:solidFill>
                  <a:schemeClr val="tx2"/>
                </a:solidFill>
                <a:latin typeface="Times" charset="0"/>
              </a:endParaRPr>
            </a:p>
          </p:txBody>
        </p:sp>
        <p:sp>
          <p:nvSpPr>
            <p:cNvPr id="78875" name="Rectangle 48"/>
            <p:cNvSpPr>
              <a:spLocks noChangeArrowheads="1"/>
            </p:cNvSpPr>
            <p:nvPr/>
          </p:nvSpPr>
          <p:spPr bwMode="auto">
            <a:xfrm>
              <a:off x="2127659"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3</a:t>
              </a:r>
              <a:endParaRPr lang="nl-NL" sz="1600" b="1">
                <a:solidFill>
                  <a:schemeClr val="tx2"/>
                </a:solidFill>
                <a:latin typeface="Times" charset="0"/>
              </a:endParaRPr>
            </a:p>
          </p:txBody>
        </p:sp>
        <p:sp>
          <p:nvSpPr>
            <p:cNvPr id="78876" name="Rectangle 49"/>
            <p:cNvSpPr>
              <a:spLocks noChangeArrowheads="1"/>
            </p:cNvSpPr>
            <p:nvPr/>
          </p:nvSpPr>
          <p:spPr bwMode="auto">
            <a:xfrm>
              <a:off x="2821397"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4</a:t>
              </a:r>
              <a:endParaRPr lang="nl-NL" sz="1600" b="1">
                <a:solidFill>
                  <a:schemeClr val="tx2"/>
                </a:solidFill>
                <a:latin typeface="Times" charset="0"/>
              </a:endParaRPr>
            </a:p>
          </p:txBody>
        </p:sp>
        <p:sp>
          <p:nvSpPr>
            <p:cNvPr id="78877" name="Rectangle 50"/>
            <p:cNvSpPr>
              <a:spLocks noChangeArrowheads="1"/>
            </p:cNvSpPr>
            <p:nvPr/>
          </p:nvSpPr>
          <p:spPr bwMode="auto">
            <a:xfrm>
              <a:off x="3531009" y="2842810"/>
              <a:ext cx="3381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5</a:t>
              </a:r>
              <a:endParaRPr lang="nl-NL" sz="1600" b="1">
                <a:solidFill>
                  <a:schemeClr val="tx2"/>
                </a:solidFill>
                <a:latin typeface="Times" charset="0"/>
              </a:endParaRPr>
            </a:p>
          </p:txBody>
        </p:sp>
        <p:sp>
          <p:nvSpPr>
            <p:cNvPr id="78878" name="Rectangle 51"/>
            <p:cNvSpPr>
              <a:spLocks noChangeArrowheads="1"/>
            </p:cNvSpPr>
            <p:nvPr/>
          </p:nvSpPr>
          <p:spPr bwMode="auto">
            <a:xfrm>
              <a:off x="4224747" y="2842810"/>
              <a:ext cx="28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6</a:t>
              </a:r>
              <a:endParaRPr lang="nl-NL" sz="1600" b="1">
                <a:solidFill>
                  <a:schemeClr val="tx2"/>
                </a:solidFill>
                <a:latin typeface="Times" charset="0"/>
              </a:endParaRPr>
            </a:p>
          </p:txBody>
        </p:sp>
        <p:sp>
          <p:nvSpPr>
            <p:cNvPr id="78879" name="Rectangle 52"/>
            <p:cNvSpPr>
              <a:spLocks noChangeArrowheads="1"/>
            </p:cNvSpPr>
            <p:nvPr/>
          </p:nvSpPr>
          <p:spPr bwMode="auto">
            <a:xfrm>
              <a:off x="4934359" y="2842810"/>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  7</a:t>
              </a:r>
              <a:endParaRPr lang="nl-NL" sz="1600" b="1">
                <a:solidFill>
                  <a:schemeClr val="tx2"/>
                </a:solidFill>
                <a:latin typeface="Times" charset="0"/>
              </a:endParaRPr>
            </a:p>
          </p:txBody>
        </p:sp>
        <p:sp>
          <p:nvSpPr>
            <p:cNvPr id="78881" name="Text Box 54"/>
            <p:cNvSpPr txBox="1">
              <a:spLocks noChangeArrowheads="1"/>
            </p:cNvSpPr>
            <p:nvPr/>
          </p:nvSpPr>
          <p:spPr bwMode="auto">
            <a:xfrm>
              <a:off x="5292080" y="2748553"/>
              <a:ext cx="329308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10000"/>
                </a:lnSpc>
                <a:spcBef>
                  <a:spcPct val="50000"/>
                </a:spcBef>
                <a:spcAft>
                  <a:spcPts val="1800"/>
                </a:spcAft>
              </a:pPr>
              <a:r>
                <a:rPr lang="nl-NL" sz="1800" b="1" dirty="0">
                  <a:cs typeface="Arial" charset="0"/>
                </a:rPr>
                <a:t>Days post </a:t>
              </a:r>
              <a:r>
                <a:rPr lang="nl-NL" sz="1800" b="1" dirty="0" err="1">
                  <a:cs typeface="Arial" charset="0"/>
                </a:rPr>
                <a:t>infection</a:t>
              </a:r>
              <a:endParaRPr lang="nl-NL" sz="1800" b="1" dirty="0">
                <a:cs typeface="Arial" charset="0"/>
              </a:endParaRPr>
            </a:p>
          </p:txBody>
        </p:sp>
      </p:grpSp>
      <p:sp>
        <p:nvSpPr>
          <p:cNvPr id="126" name="Rectangle 6"/>
          <p:cNvSpPr>
            <a:spLocks noChangeArrowheads="1"/>
          </p:cNvSpPr>
          <p:nvPr/>
        </p:nvSpPr>
        <p:spPr bwMode="auto">
          <a:xfrm>
            <a:off x="1987015" y="939696"/>
            <a:ext cx="2284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nl-NL" b="1" dirty="0" err="1" smtClean="0">
                <a:solidFill>
                  <a:srgbClr val="1F2EFF"/>
                </a:solidFill>
                <a:cs typeface="Arial" charset="0"/>
              </a:rPr>
              <a:t>diarrhoea</a:t>
            </a:r>
            <a:r>
              <a:rPr lang="nl-NL" b="1" dirty="0" smtClean="0">
                <a:solidFill>
                  <a:srgbClr val="1F2EFF"/>
                </a:solidFill>
                <a:cs typeface="Arial" charset="0"/>
              </a:rPr>
              <a:t> first week post-</a:t>
            </a:r>
            <a:r>
              <a:rPr lang="nl-NL" b="1" dirty="0" err="1" smtClean="0">
                <a:solidFill>
                  <a:srgbClr val="1F2EFF"/>
                </a:solidFill>
                <a:cs typeface="Arial" charset="0"/>
              </a:rPr>
              <a:t>weaning</a:t>
            </a:r>
            <a:endParaRPr lang="nl-NL" b="1" dirty="0">
              <a:solidFill>
                <a:srgbClr val="1F2EFF"/>
              </a:solidFill>
              <a:cs typeface="Arial" charset="0"/>
            </a:endParaRPr>
          </a:p>
        </p:txBody>
      </p:sp>
      <p:sp>
        <p:nvSpPr>
          <p:cNvPr id="234" name="Rectangle 6"/>
          <p:cNvSpPr>
            <a:spLocks noChangeArrowheads="1"/>
          </p:cNvSpPr>
          <p:nvPr/>
        </p:nvSpPr>
        <p:spPr bwMode="auto">
          <a:xfrm>
            <a:off x="3986194" y="4477071"/>
            <a:ext cx="2284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nl-NL" b="1" dirty="0" err="1" smtClean="0">
                <a:solidFill>
                  <a:srgbClr val="606060"/>
                </a:solidFill>
                <a:cs typeface="Arial" charset="0"/>
              </a:rPr>
              <a:t>Oedema</a:t>
            </a:r>
            <a:r>
              <a:rPr lang="nl-NL" b="1" dirty="0" smtClean="0">
                <a:solidFill>
                  <a:srgbClr val="606060"/>
                </a:solidFill>
                <a:cs typeface="Arial" charset="0"/>
              </a:rPr>
              <a:t> </a:t>
            </a:r>
            <a:r>
              <a:rPr lang="nl-NL" b="1" dirty="0" err="1" smtClean="0">
                <a:solidFill>
                  <a:srgbClr val="606060"/>
                </a:solidFill>
                <a:cs typeface="Arial" charset="0"/>
              </a:rPr>
              <a:t>disease</a:t>
            </a:r>
            <a:r>
              <a:rPr lang="nl-NL" b="1" dirty="0" smtClean="0">
                <a:solidFill>
                  <a:srgbClr val="606060"/>
                </a:solidFill>
                <a:cs typeface="Arial" charset="0"/>
              </a:rPr>
              <a:t> second week</a:t>
            </a:r>
          </a:p>
          <a:p>
            <a:r>
              <a:rPr lang="nl-NL" b="1" dirty="0" smtClean="0">
                <a:solidFill>
                  <a:srgbClr val="606060"/>
                </a:solidFill>
                <a:cs typeface="Arial" charset="0"/>
              </a:rPr>
              <a:t>Post-</a:t>
            </a:r>
            <a:r>
              <a:rPr lang="nl-NL" b="1" dirty="0" err="1" smtClean="0">
                <a:solidFill>
                  <a:srgbClr val="606060"/>
                </a:solidFill>
                <a:cs typeface="Arial" charset="0"/>
              </a:rPr>
              <a:t>weaning</a:t>
            </a:r>
            <a:endParaRPr lang="nl-NL" b="1" dirty="0">
              <a:solidFill>
                <a:srgbClr val="606060"/>
              </a:solidFill>
              <a:cs typeface="Arial" charset="0"/>
            </a:endParaRPr>
          </a:p>
        </p:txBody>
      </p:sp>
      <p:grpSp>
        <p:nvGrpSpPr>
          <p:cNvPr id="6" name="Group 5"/>
          <p:cNvGrpSpPr/>
          <p:nvPr/>
        </p:nvGrpSpPr>
        <p:grpSpPr>
          <a:xfrm>
            <a:off x="867184" y="3425527"/>
            <a:ext cx="7467600" cy="3171825"/>
            <a:chOff x="867184" y="3425527"/>
            <a:chExt cx="7467600" cy="3171825"/>
          </a:xfrm>
        </p:grpSpPr>
        <p:sp>
          <p:nvSpPr>
            <p:cNvPr id="78882" name="Line 55"/>
            <p:cNvSpPr>
              <a:spLocks noChangeShapeType="1"/>
            </p:cNvSpPr>
            <p:nvPr/>
          </p:nvSpPr>
          <p:spPr bwMode="auto">
            <a:xfrm>
              <a:off x="1306922" y="3577927"/>
              <a:ext cx="1587" cy="265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3" name="Line 56"/>
            <p:cNvSpPr>
              <a:spLocks noChangeShapeType="1"/>
            </p:cNvSpPr>
            <p:nvPr/>
          </p:nvSpPr>
          <p:spPr bwMode="auto">
            <a:xfrm>
              <a:off x="1268822" y="58512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4" name="Line 57"/>
            <p:cNvSpPr>
              <a:spLocks noChangeShapeType="1"/>
            </p:cNvSpPr>
            <p:nvPr/>
          </p:nvSpPr>
          <p:spPr bwMode="auto">
            <a:xfrm>
              <a:off x="1268822" y="54702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5" name="Line 58"/>
            <p:cNvSpPr>
              <a:spLocks noChangeShapeType="1"/>
            </p:cNvSpPr>
            <p:nvPr/>
          </p:nvSpPr>
          <p:spPr bwMode="auto">
            <a:xfrm>
              <a:off x="1268822" y="50892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6" name="Line 59"/>
            <p:cNvSpPr>
              <a:spLocks noChangeShapeType="1"/>
            </p:cNvSpPr>
            <p:nvPr/>
          </p:nvSpPr>
          <p:spPr bwMode="auto">
            <a:xfrm>
              <a:off x="1268822" y="4720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7" name="Line 60"/>
            <p:cNvSpPr>
              <a:spLocks noChangeShapeType="1"/>
            </p:cNvSpPr>
            <p:nvPr/>
          </p:nvSpPr>
          <p:spPr bwMode="auto">
            <a:xfrm>
              <a:off x="1268822" y="4339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8" name="Line 61"/>
            <p:cNvSpPr>
              <a:spLocks noChangeShapeType="1"/>
            </p:cNvSpPr>
            <p:nvPr/>
          </p:nvSpPr>
          <p:spPr bwMode="auto">
            <a:xfrm>
              <a:off x="1268822" y="3958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9" name="Line 62"/>
            <p:cNvSpPr>
              <a:spLocks noChangeShapeType="1"/>
            </p:cNvSpPr>
            <p:nvPr/>
          </p:nvSpPr>
          <p:spPr bwMode="auto">
            <a:xfrm>
              <a:off x="1268822" y="3577927"/>
              <a:ext cx="381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90" name="Line 63"/>
            <p:cNvSpPr>
              <a:spLocks noChangeShapeType="1"/>
            </p:cNvSpPr>
            <p:nvPr/>
          </p:nvSpPr>
          <p:spPr bwMode="auto">
            <a:xfrm flipV="1">
              <a:off x="1306922" y="6232227"/>
              <a:ext cx="1587" cy="3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91" name="Rectangle 64"/>
            <p:cNvSpPr>
              <a:spLocks noChangeArrowheads="1"/>
            </p:cNvSpPr>
            <p:nvPr/>
          </p:nvSpPr>
          <p:spPr bwMode="auto">
            <a:xfrm>
              <a:off x="1400584" y="3425527"/>
              <a:ext cx="4349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2800" b="1" dirty="0">
                  <a:solidFill>
                    <a:schemeClr val="tx2"/>
                  </a:solidFill>
                  <a:latin typeface="Times New Roman" charset="0"/>
                </a:rPr>
                <a:t>F18+ VTEC </a:t>
              </a:r>
              <a:r>
                <a:rPr lang="nl-NL" sz="2800" b="1" dirty="0" err="1">
                  <a:solidFill>
                    <a:schemeClr val="tx2"/>
                  </a:solidFill>
                  <a:latin typeface="Times New Roman" charset="0"/>
                </a:rPr>
                <a:t>faecal</a:t>
              </a:r>
              <a:r>
                <a:rPr lang="nl-NL" sz="2800" b="1" dirty="0">
                  <a:solidFill>
                    <a:schemeClr val="tx2"/>
                  </a:solidFill>
                  <a:latin typeface="Times New Roman" charset="0"/>
                </a:rPr>
                <a:t> </a:t>
              </a:r>
              <a:r>
                <a:rPr lang="nl-NL" sz="2800" b="1" dirty="0" err="1">
                  <a:solidFill>
                    <a:schemeClr val="tx2"/>
                  </a:solidFill>
                  <a:latin typeface="Times New Roman" charset="0"/>
                </a:rPr>
                <a:t>excretion</a:t>
              </a:r>
              <a:endParaRPr lang="nl-NL" sz="2800" dirty="0">
                <a:solidFill>
                  <a:schemeClr val="tx2"/>
                </a:solidFill>
                <a:latin typeface="Times" charset="0"/>
              </a:endParaRPr>
            </a:p>
          </p:txBody>
        </p:sp>
        <p:sp>
          <p:nvSpPr>
            <p:cNvPr id="78892" name="Rectangle 65"/>
            <p:cNvSpPr>
              <a:spLocks noChangeArrowheads="1"/>
            </p:cNvSpPr>
            <p:nvPr/>
          </p:nvSpPr>
          <p:spPr bwMode="auto">
            <a:xfrm>
              <a:off x="994184" y="6098877"/>
              <a:ext cx="1127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0</a:t>
              </a:r>
            </a:p>
          </p:txBody>
        </p:sp>
        <p:sp>
          <p:nvSpPr>
            <p:cNvPr id="78893" name="Rectangle 66"/>
            <p:cNvSpPr>
              <a:spLocks noChangeArrowheads="1"/>
            </p:cNvSpPr>
            <p:nvPr/>
          </p:nvSpPr>
          <p:spPr bwMode="auto">
            <a:xfrm>
              <a:off x="867184" y="57178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100</a:t>
              </a:r>
            </a:p>
          </p:txBody>
        </p:sp>
        <p:sp>
          <p:nvSpPr>
            <p:cNvPr id="78894" name="Rectangle 67"/>
            <p:cNvSpPr>
              <a:spLocks noChangeArrowheads="1"/>
            </p:cNvSpPr>
            <p:nvPr/>
          </p:nvSpPr>
          <p:spPr bwMode="auto">
            <a:xfrm>
              <a:off x="867184" y="53368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200</a:t>
              </a:r>
            </a:p>
          </p:txBody>
        </p:sp>
        <p:sp>
          <p:nvSpPr>
            <p:cNvPr id="78895" name="Rectangle 68"/>
            <p:cNvSpPr>
              <a:spLocks noChangeArrowheads="1"/>
            </p:cNvSpPr>
            <p:nvPr/>
          </p:nvSpPr>
          <p:spPr bwMode="auto">
            <a:xfrm>
              <a:off x="867184" y="49558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300</a:t>
              </a:r>
            </a:p>
          </p:txBody>
        </p:sp>
        <p:sp>
          <p:nvSpPr>
            <p:cNvPr id="78896" name="Rectangle 69"/>
            <p:cNvSpPr>
              <a:spLocks noChangeArrowheads="1"/>
            </p:cNvSpPr>
            <p:nvPr/>
          </p:nvSpPr>
          <p:spPr bwMode="auto">
            <a:xfrm>
              <a:off x="867184" y="4587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400</a:t>
              </a:r>
            </a:p>
          </p:txBody>
        </p:sp>
        <p:sp>
          <p:nvSpPr>
            <p:cNvPr id="78897" name="Rectangle 70"/>
            <p:cNvSpPr>
              <a:spLocks noChangeArrowheads="1"/>
            </p:cNvSpPr>
            <p:nvPr/>
          </p:nvSpPr>
          <p:spPr bwMode="auto">
            <a:xfrm>
              <a:off x="867184" y="4206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500</a:t>
              </a:r>
            </a:p>
          </p:txBody>
        </p:sp>
        <p:sp>
          <p:nvSpPr>
            <p:cNvPr id="78898" name="Rectangle 71"/>
            <p:cNvSpPr>
              <a:spLocks noChangeArrowheads="1"/>
            </p:cNvSpPr>
            <p:nvPr/>
          </p:nvSpPr>
          <p:spPr bwMode="auto">
            <a:xfrm>
              <a:off x="867184" y="3825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600</a:t>
              </a:r>
            </a:p>
          </p:txBody>
        </p:sp>
        <p:sp>
          <p:nvSpPr>
            <p:cNvPr id="78899" name="Rectangle 72"/>
            <p:cNvSpPr>
              <a:spLocks noChangeArrowheads="1"/>
            </p:cNvSpPr>
            <p:nvPr/>
          </p:nvSpPr>
          <p:spPr bwMode="auto">
            <a:xfrm>
              <a:off x="867184" y="3444577"/>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rPr>
                <a:t>700</a:t>
              </a:r>
            </a:p>
          </p:txBody>
        </p:sp>
        <p:grpSp>
          <p:nvGrpSpPr>
            <p:cNvPr id="78900" name="Group 73"/>
            <p:cNvGrpSpPr>
              <a:grpSpLocks/>
            </p:cNvGrpSpPr>
            <p:nvPr/>
          </p:nvGrpSpPr>
          <p:grpSpPr bwMode="auto">
            <a:xfrm>
              <a:off x="1268822" y="5648027"/>
              <a:ext cx="7065962" cy="949325"/>
              <a:chOff x="1309" y="3512"/>
              <a:chExt cx="3681" cy="598"/>
            </a:xfrm>
          </p:grpSpPr>
          <p:sp>
            <p:nvSpPr>
              <p:cNvPr id="78902" name="Rectangle 74"/>
              <p:cNvSpPr>
                <a:spLocks noChangeArrowheads="1"/>
              </p:cNvSpPr>
              <p:nvPr/>
            </p:nvSpPr>
            <p:spPr bwMode="auto">
              <a:xfrm>
                <a:off x="1461" y="3776"/>
                <a:ext cx="144" cy="112"/>
              </a:xfrm>
              <a:prstGeom prst="rect">
                <a:avLst/>
              </a:prstGeom>
              <a:solidFill>
                <a:srgbClr val="808080"/>
              </a:solidFill>
              <a:ln w="12700">
                <a:solidFill>
                  <a:srgbClr val="000000"/>
                </a:solidFill>
                <a:miter lim="800000"/>
                <a:headEnd/>
                <a:tailEnd/>
              </a:ln>
            </p:spPr>
            <p:txBody>
              <a:bodyPr/>
              <a:lstStyle/>
              <a:p>
                <a:endParaRPr lang="en-US"/>
              </a:p>
            </p:txBody>
          </p:sp>
          <p:sp>
            <p:nvSpPr>
              <p:cNvPr id="78903" name="Rectangle 75"/>
              <p:cNvSpPr>
                <a:spLocks noChangeArrowheads="1"/>
              </p:cNvSpPr>
              <p:nvPr/>
            </p:nvSpPr>
            <p:spPr bwMode="auto">
              <a:xfrm>
                <a:off x="1821" y="3648"/>
                <a:ext cx="144" cy="240"/>
              </a:xfrm>
              <a:prstGeom prst="rect">
                <a:avLst/>
              </a:prstGeom>
              <a:solidFill>
                <a:srgbClr val="808080"/>
              </a:solidFill>
              <a:ln w="12700">
                <a:solidFill>
                  <a:srgbClr val="000000"/>
                </a:solidFill>
                <a:miter lim="800000"/>
                <a:headEnd/>
                <a:tailEnd/>
              </a:ln>
            </p:spPr>
            <p:txBody>
              <a:bodyPr/>
              <a:lstStyle/>
              <a:p>
                <a:endParaRPr lang="en-US"/>
              </a:p>
            </p:txBody>
          </p:sp>
          <p:sp>
            <p:nvSpPr>
              <p:cNvPr id="78904" name="Rectangle 76"/>
              <p:cNvSpPr>
                <a:spLocks noChangeArrowheads="1"/>
              </p:cNvSpPr>
              <p:nvPr/>
            </p:nvSpPr>
            <p:spPr bwMode="auto">
              <a:xfrm>
                <a:off x="2181" y="3712"/>
                <a:ext cx="144" cy="176"/>
              </a:xfrm>
              <a:prstGeom prst="rect">
                <a:avLst/>
              </a:prstGeom>
              <a:solidFill>
                <a:srgbClr val="808080"/>
              </a:solidFill>
              <a:ln w="12700">
                <a:solidFill>
                  <a:srgbClr val="000000"/>
                </a:solidFill>
                <a:miter lim="800000"/>
                <a:headEnd/>
                <a:tailEnd/>
              </a:ln>
            </p:spPr>
            <p:txBody>
              <a:bodyPr/>
              <a:lstStyle/>
              <a:p>
                <a:endParaRPr lang="en-US"/>
              </a:p>
            </p:txBody>
          </p:sp>
          <p:sp>
            <p:nvSpPr>
              <p:cNvPr id="78905" name="Rectangle 77"/>
              <p:cNvSpPr>
                <a:spLocks noChangeArrowheads="1"/>
              </p:cNvSpPr>
              <p:nvPr/>
            </p:nvSpPr>
            <p:spPr bwMode="auto">
              <a:xfrm>
                <a:off x="2541" y="3728"/>
                <a:ext cx="144" cy="160"/>
              </a:xfrm>
              <a:prstGeom prst="rect">
                <a:avLst/>
              </a:prstGeom>
              <a:solidFill>
                <a:srgbClr val="808080"/>
              </a:solidFill>
              <a:ln w="12700">
                <a:solidFill>
                  <a:srgbClr val="000000"/>
                </a:solidFill>
                <a:miter lim="800000"/>
                <a:headEnd/>
                <a:tailEnd/>
              </a:ln>
            </p:spPr>
            <p:txBody>
              <a:bodyPr/>
              <a:lstStyle/>
              <a:p>
                <a:endParaRPr lang="en-US"/>
              </a:p>
            </p:txBody>
          </p:sp>
          <p:sp>
            <p:nvSpPr>
              <p:cNvPr id="78906" name="Rectangle 78"/>
              <p:cNvSpPr>
                <a:spLocks noChangeArrowheads="1"/>
              </p:cNvSpPr>
              <p:nvPr/>
            </p:nvSpPr>
            <p:spPr bwMode="auto">
              <a:xfrm>
                <a:off x="2902" y="3840"/>
                <a:ext cx="152" cy="48"/>
              </a:xfrm>
              <a:prstGeom prst="rect">
                <a:avLst/>
              </a:prstGeom>
              <a:solidFill>
                <a:srgbClr val="808080"/>
              </a:solidFill>
              <a:ln w="12700">
                <a:solidFill>
                  <a:srgbClr val="000000"/>
                </a:solidFill>
                <a:miter lim="800000"/>
                <a:headEnd/>
                <a:tailEnd/>
              </a:ln>
            </p:spPr>
            <p:txBody>
              <a:bodyPr/>
              <a:lstStyle/>
              <a:p>
                <a:endParaRPr lang="en-US"/>
              </a:p>
            </p:txBody>
          </p:sp>
          <p:sp>
            <p:nvSpPr>
              <p:cNvPr id="78907" name="Rectangle 79"/>
              <p:cNvSpPr>
                <a:spLocks noChangeArrowheads="1"/>
              </p:cNvSpPr>
              <p:nvPr/>
            </p:nvSpPr>
            <p:spPr bwMode="auto">
              <a:xfrm>
                <a:off x="3246" y="3880"/>
                <a:ext cx="144" cy="8"/>
              </a:xfrm>
              <a:prstGeom prst="rect">
                <a:avLst/>
              </a:prstGeom>
              <a:solidFill>
                <a:srgbClr val="808080"/>
              </a:solidFill>
              <a:ln w="28575">
                <a:solidFill>
                  <a:schemeClr val="tx1"/>
                </a:solidFill>
                <a:miter lim="800000"/>
                <a:headEnd/>
                <a:tailEnd/>
              </a:ln>
            </p:spPr>
            <p:txBody>
              <a:bodyPr/>
              <a:lstStyle/>
              <a:p>
                <a:endParaRPr lang="en-US"/>
              </a:p>
            </p:txBody>
          </p:sp>
          <p:sp>
            <p:nvSpPr>
              <p:cNvPr id="78908" name="Rectangle 80"/>
              <p:cNvSpPr>
                <a:spLocks noChangeArrowheads="1"/>
              </p:cNvSpPr>
              <p:nvPr/>
            </p:nvSpPr>
            <p:spPr bwMode="auto">
              <a:xfrm>
                <a:off x="3606" y="3880"/>
                <a:ext cx="144" cy="8"/>
              </a:xfrm>
              <a:prstGeom prst="rect">
                <a:avLst/>
              </a:prstGeom>
              <a:solidFill>
                <a:srgbClr val="808080"/>
              </a:solidFill>
              <a:ln w="28575">
                <a:solidFill>
                  <a:schemeClr val="tx1"/>
                </a:solidFill>
                <a:miter lim="800000"/>
                <a:headEnd/>
                <a:tailEnd/>
              </a:ln>
            </p:spPr>
            <p:txBody>
              <a:bodyPr/>
              <a:lstStyle/>
              <a:p>
                <a:endParaRPr lang="en-US"/>
              </a:p>
            </p:txBody>
          </p:sp>
          <p:sp>
            <p:nvSpPr>
              <p:cNvPr id="78909" name="Line 81"/>
              <p:cNvSpPr>
                <a:spLocks noChangeShapeType="1"/>
              </p:cNvSpPr>
              <p:nvPr/>
            </p:nvSpPr>
            <p:spPr bwMode="auto">
              <a:xfrm flipV="1">
                <a:off x="1525" y="3744"/>
                <a:ext cx="1" cy="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0" name="Line 82"/>
              <p:cNvSpPr>
                <a:spLocks noChangeShapeType="1"/>
              </p:cNvSpPr>
              <p:nvPr/>
            </p:nvSpPr>
            <p:spPr bwMode="auto">
              <a:xfrm>
                <a:off x="1501" y="3744"/>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1" name="Line 83"/>
              <p:cNvSpPr>
                <a:spLocks noChangeShapeType="1"/>
              </p:cNvSpPr>
              <p:nvPr/>
            </p:nvSpPr>
            <p:spPr bwMode="auto">
              <a:xfrm flipV="1">
                <a:off x="1893" y="3512"/>
                <a:ext cx="1" cy="13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2" name="Line 84"/>
              <p:cNvSpPr>
                <a:spLocks noChangeShapeType="1"/>
              </p:cNvSpPr>
              <p:nvPr/>
            </p:nvSpPr>
            <p:spPr bwMode="auto">
              <a:xfrm>
                <a:off x="1869" y="3512"/>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3" name="Line 85"/>
              <p:cNvSpPr>
                <a:spLocks noChangeShapeType="1"/>
              </p:cNvSpPr>
              <p:nvPr/>
            </p:nvSpPr>
            <p:spPr bwMode="auto">
              <a:xfrm flipV="1">
                <a:off x="2245" y="3616"/>
                <a:ext cx="1"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4" name="Line 86"/>
              <p:cNvSpPr>
                <a:spLocks noChangeShapeType="1"/>
              </p:cNvSpPr>
              <p:nvPr/>
            </p:nvSpPr>
            <p:spPr bwMode="auto">
              <a:xfrm>
                <a:off x="2221" y="3616"/>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5" name="Line 87"/>
              <p:cNvSpPr>
                <a:spLocks noChangeShapeType="1"/>
              </p:cNvSpPr>
              <p:nvPr/>
            </p:nvSpPr>
            <p:spPr bwMode="auto">
              <a:xfrm flipV="1">
                <a:off x="2613" y="3600"/>
                <a:ext cx="1" cy="12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6" name="Line 88"/>
              <p:cNvSpPr>
                <a:spLocks noChangeShapeType="1"/>
              </p:cNvSpPr>
              <p:nvPr/>
            </p:nvSpPr>
            <p:spPr bwMode="auto">
              <a:xfrm>
                <a:off x="2589" y="3600"/>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7" name="Line 89"/>
              <p:cNvSpPr>
                <a:spLocks noChangeShapeType="1"/>
              </p:cNvSpPr>
              <p:nvPr/>
            </p:nvSpPr>
            <p:spPr bwMode="auto">
              <a:xfrm flipV="1">
                <a:off x="2974" y="3808"/>
                <a:ext cx="1" cy="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8" name="Line 90"/>
              <p:cNvSpPr>
                <a:spLocks noChangeShapeType="1"/>
              </p:cNvSpPr>
              <p:nvPr/>
            </p:nvSpPr>
            <p:spPr bwMode="auto">
              <a:xfrm>
                <a:off x="2950" y="3808"/>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19" name="Line 91"/>
              <p:cNvSpPr>
                <a:spLocks noChangeShapeType="1"/>
              </p:cNvSpPr>
              <p:nvPr/>
            </p:nvSpPr>
            <p:spPr bwMode="auto">
              <a:xfrm flipV="1">
                <a:off x="3334" y="3808"/>
                <a:ext cx="1" cy="7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0" name="Line 92"/>
              <p:cNvSpPr>
                <a:spLocks noChangeShapeType="1"/>
              </p:cNvSpPr>
              <p:nvPr/>
            </p:nvSpPr>
            <p:spPr bwMode="auto">
              <a:xfrm>
                <a:off x="3310" y="3808"/>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1" name="Line 93"/>
              <p:cNvSpPr>
                <a:spLocks noChangeShapeType="1"/>
              </p:cNvSpPr>
              <p:nvPr/>
            </p:nvSpPr>
            <p:spPr bwMode="auto">
              <a:xfrm flipV="1">
                <a:off x="3678" y="3872"/>
                <a:ext cx="1" cy="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2" name="Line 94"/>
              <p:cNvSpPr>
                <a:spLocks noChangeShapeType="1"/>
              </p:cNvSpPr>
              <p:nvPr/>
            </p:nvSpPr>
            <p:spPr bwMode="auto">
              <a:xfrm>
                <a:off x="3654" y="3872"/>
                <a:ext cx="56" cy="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3" name="Line 95"/>
              <p:cNvSpPr>
                <a:spLocks noChangeShapeType="1"/>
              </p:cNvSpPr>
              <p:nvPr/>
            </p:nvSpPr>
            <p:spPr bwMode="auto">
              <a:xfrm>
                <a:off x="4030" y="3888"/>
                <a:ext cx="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4" name="Line 96"/>
              <p:cNvSpPr>
                <a:spLocks noChangeShapeType="1"/>
              </p:cNvSpPr>
              <p:nvPr/>
            </p:nvSpPr>
            <p:spPr bwMode="auto">
              <a:xfrm>
                <a:off x="4006" y="3888"/>
                <a:ext cx="56"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5" name="Line 97"/>
              <p:cNvSpPr>
                <a:spLocks noChangeShapeType="1"/>
              </p:cNvSpPr>
              <p:nvPr/>
            </p:nvSpPr>
            <p:spPr bwMode="auto">
              <a:xfrm>
                <a:off x="4398" y="3888"/>
                <a:ext cx="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6" name="Line 98"/>
              <p:cNvSpPr>
                <a:spLocks noChangeShapeType="1"/>
              </p:cNvSpPr>
              <p:nvPr/>
            </p:nvSpPr>
            <p:spPr bwMode="auto">
              <a:xfrm>
                <a:off x="4374" y="3888"/>
                <a:ext cx="56"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7" name="Line 99"/>
              <p:cNvSpPr>
                <a:spLocks noChangeShapeType="1"/>
              </p:cNvSpPr>
              <p:nvPr/>
            </p:nvSpPr>
            <p:spPr bwMode="auto">
              <a:xfrm>
                <a:off x="4750" y="3888"/>
                <a:ext cx="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8" name="Line 100"/>
              <p:cNvSpPr>
                <a:spLocks noChangeShapeType="1"/>
              </p:cNvSpPr>
              <p:nvPr/>
            </p:nvSpPr>
            <p:spPr bwMode="auto">
              <a:xfrm>
                <a:off x="4726" y="3888"/>
                <a:ext cx="56"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29" name="Line 101"/>
              <p:cNvSpPr>
                <a:spLocks noChangeShapeType="1"/>
              </p:cNvSpPr>
              <p:nvPr/>
            </p:nvSpPr>
            <p:spPr bwMode="auto">
              <a:xfrm>
                <a:off x="1309" y="3888"/>
                <a:ext cx="3681"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0" name="Line 102"/>
              <p:cNvSpPr>
                <a:spLocks noChangeShapeType="1"/>
              </p:cNvSpPr>
              <p:nvPr/>
            </p:nvSpPr>
            <p:spPr bwMode="auto">
              <a:xfrm flipV="1">
                <a:off x="1693"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1" name="Line 103"/>
              <p:cNvSpPr>
                <a:spLocks noChangeShapeType="1"/>
              </p:cNvSpPr>
              <p:nvPr/>
            </p:nvSpPr>
            <p:spPr bwMode="auto">
              <a:xfrm flipV="1">
                <a:off x="2053"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2" name="Line 104"/>
              <p:cNvSpPr>
                <a:spLocks noChangeShapeType="1"/>
              </p:cNvSpPr>
              <p:nvPr/>
            </p:nvSpPr>
            <p:spPr bwMode="auto">
              <a:xfrm flipV="1">
                <a:off x="2413"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3" name="Line 105"/>
              <p:cNvSpPr>
                <a:spLocks noChangeShapeType="1"/>
              </p:cNvSpPr>
              <p:nvPr/>
            </p:nvSpPr>
            <p:spPr bwMode="auto">
              <a:xfrm flipV="1">
                <a:off x="2774"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4" name="Line 106"/>
              <p:cNvSpPr>
                <a:spLocks noChangeShapeType="1"/>
              </p:cNvSpPr>
              <p:nvPr/>
            </p:nvSpPr>
            <p:spPr bwMode="auto">
              <a:xfrm flipV="1">
                <a:off x="314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5" name="Line 107"/>
              <p:cNvSpPr>
                <a:spLocks noChangeShapeType="1"/>
              </p:cNvSpPr>
              <p:nvPr/>
            </p:nvSpPr>
            <p:spPr bwMode="auto">
              <a:xfrm flipV="1">
                <a:off x="3502" y="3888"/>
                <a:ext cx="1" cy="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6" name="Line 108"/>
              <p:cNvSpPr>
                <a:spLocks noChangeShapeType="1"/>
              </p:cNvSpPr>
              <p:nvPr/>
            </p:nvSpPr>
            <p:spPr bwMode="auto">
              <a:xfrm flipV="1">
                <a:off x="386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7" name="Line 109"/>
              <p:cNvSpPr>
                <a:spLocks noChangeShapeType="1"/>
              </p:cNvSpPr>
              <p:nvPr/>
            </p:nvSpPr>
            <p:spPr bwMode="auto">
              <a:xfrm flipV="1">
                <a:off x="422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8" name="Line 110"/>
              <p:cNvSpPr>
                <a:spLocks noChangeShapeType="1"/>
              </p:cNvSpPr>
              <p:nvPr/>
            </p:nvSpPr>
            <p:spPr bwMode="auto">
              <a:xfrm flipV="1">
                <a:off x="4582"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39" name="Line 111"/>
              <p:cNvSpPr>
                <a:spLocks noChangeShapeType="1"/>
              </p:cNvSpPr>
              <p:nvPr/>
            </p:nvSpPr>
            <p:spPr bwMode="auto">
              <a:xfrm flipV="1">
                <a:off x="4966" y="3888"/>
                <a:ext cx="1" cy="2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940" name="Rectangle 112"/>
              <p:cNvSpPr>
                <a:spLocks noChangeArrowheads="1"/>
              </p:cNvSpPr>
              <p:nvPr/>
            </p:nvSpPr>
            <p:spPr bwMode="auto">
              <a:xfrm>
                <a:off x="150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2</a:t>
                </a:r>
                <a:endParaRPr lang="nl-NL" sz="1600" b="1">
                  <a:solidFill>
                    <a:schemeClr val="tx2"/>
                  </a:solidFill>
                  <a:latin typeface="Times" charset="0"/>
                </a:endParaRPr>
              </a:p>
            </p:txBody>
          </p:sp>
          <p:sp>
            <p:nvSpPr>
              <p:cNvPr id="78941" name="Rectangle 113"/>
              <p:cNvSpPr>
                <a:spLocks noChangeArrowheads="1"/>
              </p:cNvSpPr>
              <p:nvPr/>
            </p:nvSpPr>
            <p:spPr bwMode="auto">
              <a:xfrm>
                <a:off x="186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3</a:t>
                </a:r>
                <a:endParaRPr lang="nl-NL" sz="1600" b="1">
                  <a:solidFill>
                    <a:schemeClr val="tx2"/>
                  </a:solidFill>
                  <a:latin typeface="Times" charset="0"/>
                </a:endParaRPr>
              </a:p>
            </p:txBody>
          </p:sp>
          <p:sp>
            <p:nvSpPr>
              <p:cNvPr id="78942" name="Rectangle 114"/>
              <p:cNvSpPr>
                <a:spLocks noChangeArrowheads="1"/>
              </p:cNvSpPr>
              <p:nvPr/>
            </p:nvSpPr>
            <p:spPr bwMode="auto">
              <a:xfrm>
                <a:off x="222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4</a:t>
                </a:r>
                <a:endParaRPr lang="nl-NL" sz="1600" b="1">
                  <a:solidFill>
                    <a:schemeClr val="tx2"/>
                  </a:solidFill>
                  <a:latin typeface="Times" charset="0"/>
                </a:endParaRPr>
              </a:p>
            </p:txBody>
          </p:sp>
          <p:sp>
            <p:nvSpPr>
              <p:cNvPr id="78943" name="Rectangle 115"/>
              <p:cNvSpPr>
                <a:spLocks noChangeArrowheads="1"/>
              </p:cNvSpPr>
              <p:nvPr/>
            </p:nvSpPr>
            <p:spPr bwMode="auto">
              <a:xfrm>
                <a:off x="258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5</a:t>
                </a:r>
                <a:endParaRPr lang="nl-NL" sz="1600" b="1">
                  <a:solidFill>
                    <a:schemeClr val="tx2"/>
                  </a:solidFill>
                  <a:latin typeface="Times" charset="0"/>
                </a:endParaRPr>
              </a:p>
            </p:txBody>
          </p:sp>
          <p:sp>
            <p:nvSpPr>
              <p:cNvPr id="78944" name="Rectangle 116"/>
              <p:cNvSpPr>
                <a:spLocks noChangeArrowheads="1"/>
              </p:cNvSpPr>
              <p:nvPr/>
            </p:nvSpPr>
            <p:spPr bwMode="auto">
              <a:xfrm>
                <a:off x="294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6</a:t>
                </a:r>
                <a:endParaRPr lang="nl-NL" sz="1600" b="1">
                  <a:solidFill>
                    <a:schemeClr val="tx2"/>
                  </a:solidFill>
                  <a:latin typeface="Times" charset="0"/>
                </a:endParaRPr>
              </a:p>
            </p:txBody>
          </p:sp>
          <p:sp>
            <p:nvSpPr>
              <p:cNvPr id="78945" name="Rectangle 117"/>
              <p:cNvSpPr>
                <a:spLocks noChangeArrowheads="1"/>
              </p:cNvSpPr>
              <p:nvPr/>
            </p:nvSpPr>
            <p:spPr bwMode="auto">
              <a:xfrm>
                <a:off x="330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7</a:t>
                </a:r>
                <a:endParaRPr lang="nl-NL" sz="1600" b="1">
                  <a:solidFill>
                    <a:schemeClr val="tx2"/>
                  </a:solidFill>
                  <a:latin typeface="Times" charset="0"/>
                </a:endParaRPr>
              </a:p>
            </p:txBody>
          </p:sp>
          <p:sp>
            <p:nvSpPr>
              <p:cNvPr id="78946" name="Rectangle 118"/>
              <p:cNvSpPr>
                <a:spLocks noChangeArrowheads="1"/>
              </p:cNvSpPr>
              <p:nvPr/>
            </p:nvSpPr>
            <p:spPr bwMode="auto">
              <a:xfrm>
                <a:off x="366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8</a:t>
                </a:r>
                <a:endParaRPr lang="nl-NL" sz="1600" b="1">
                  <a:solidFill>
                    <a:schemeClr val="tx2"/>
                  </a:solidFill>
                  <a:latin typeface="Times" charset="0"/>
                </a:endParaRPr>
              </a:p>
            </p:txBody>
          </p:sp>
          <p:sp>
            <p:nvSpPr>
              <p:cNvPr id="78947" name="Rectangle 119"/>
              <p:cNvSpPr>
                <a:spLocks noChangeArrowheads="1"/>
              </p:cNvSpPr>
              <p:nvPr/>
            </p:nvSpPr>
            <p:spPr bwMode="auto">
              <a:xfrm>
                <a:off x="4025" y="3956"/>
                <a:ext cx="5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9</a:t>
                </a:r>
                <a:endParaRPr lang="nl-NL" sz="1600" b="1">
                  <a:solidFill>
                    <a:schemeClr val="tx2"/>
                  </a:solidFill>
                  <a:latin typeface="Times" charset="0"/>
                </a:endParaRPr>
              </a:p>
            </p:txBody>
          </p:sp>
          <p:sp>
            <p:nvSpPr>
              <p:cNvPr id="78948" name="Rectangle 120"/>
              <p:cNvSpPr>
                <a:spLocks noChangeArrowheads="1"/>
              </p:cNvSpPr>
              <p:nvPr/>
            </p:nvSpPr>
            <p:spPr bwMode="auto">
              <a:xfrm>
                <a:off x="4361" y="3956"/>
                <a:ext cx="10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10</a:t>
                </a:r>
                <a:endParaRPr lang="nl-NL" sz="1600" b="1">
                  <a:solidFill>
                    <a:schemeClr val="tx2"/>
                  </a:solidFill>
                  <a:latin typeface="Times" charset="0"/>
                </a:endParaRPr>
              </a:p>
            </p:txBody>
          </p:sp>
          <p:sp>
            <p:nvSpPr>
              <p:cNvPr id="78949" name="Rectangle 121"/>
              <p:cNvSpPr>
                <a:spLocks noChangeArrowheads="1"/>
              </p:cNvSpPr>
              <p:nvPr/>
            </p:nvSpPr>
            <p:spPr bwMode="auto">
              <a:xfrm>
                <a:off x="4721" y="3956"/>
                <a:ext cx="10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600" b="1">
                    <a:solidFill>
                      <a:schemeClr val="tx2"/>
                    </a:solidFill>
                    <a:latin typeface="Times New Roman" charset="0"/>
                  </a:rPr>
                  <a:t>11</a:t>
                </a:r>
                <a:endParaRPr lang="nl-NL" sz="1600" b="1">
                  <a:solidFill>
                    <a:schemeClr val="tx2"/>
                  </a:solidFill>
                  <a:latin typeface="Times" charset="0"/>
                </a:endParaRPr>
              </a:p>
            </p:txBody>
          </p:sp>
        </p:grpSp>
        <p:sp>
          <p:nvSpPr>
            <p:cNvPr id="78901" name="Line 122"/>
            <p:cNvSpPr>
              <a:spLocks noChangeShapeType="1"/>
            </p:cNvSpPr>
            <p:nvPr/>
          </p:nvSpPr>
          <p:spPr bwMode="auto">
            <a:xfrm>
              <a:off x="7139336" y="6232227"/>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8" name="Line 122"/>
            <p:cNvSpPr>
              <a:spLocks noChangeShapeType="1"/>
            </p:cNvSpPr>
            <p:nvPr/>
          </p:nvSpPr>
          <p:spPr bwMode="auto">
            <a:xfrm>
              <a:off x="6439116" y="6232227"/>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332656"/>
            <a:ext cx="4498779" cy="337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Box 2"/>
          <p:cNvSpPr txBox="1">
            <a:spLocks noChangeArrowheads="1"/>
          </p:cNvSpPr>
          <p:nvPr/>
        </p:nvSpPr>
        <p:spPr bwMode="auto">
          <a:xfrm>
            <a:off x="949533" y="940658"/>
            <a:ext cx="28208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BE" sz="2000" b="1" dirty="0"/>
              <a:t>F4R</a:t>
            </a:r>
            <a:r>
              <a:rPr lang="nl-BE" sz="2000" b="1" baseline="30000" dirty="0"/>
              <a:t>+</a:t>
            </a:r>
            <a:r>
              <a:rPr lang="nl-BE" sz="2000" b="1" dirty="0"/>
              <a:t> </a:t>
            </a:r>
            <a:r>
              <a:rPr lang="nl-BE" sz="2000" b="1" dirty="0" smtClean="0"/>
              <a:t>pig 4h perfusion</a:t>
            </a:r>
            <a:endParaRPr lang="nl-BE" sz="2000" b="1" dirty="0"/>
          </a:p>
        </p:txBody>
      </p:sp>
      <p:sp>
        <p:nvSpPr>
          <p:cNvPr id="19" name="Title 3"/>
          <p:cNvSpPr>
            <a:spLocks noGrp="1"/>
          </p:cNvSpPr>
          <p:nvPr>
            <p:ph type="title"/>
          </p:nvPr>
        </p:nvSpPr>
        <p:spPr>
          <a:xfrm>
            <a:off x="383033" y="0"/>
            <a:ext cx="8653463" cy="647700"/>
          </a:xfrm>
          <a:solidFill>
            <a:srgbClr val="FFFFFF"/>
          </a:solidFill>
        </p:spPr>
        <p:txBody>
          <a:bodyPr>
            <a:normAutofit/>
          </a:bodyPr>
          <a:lstStyle/>
          <a:p>
            <a:pPr algn="ctr">
              <a:defRPr/>
            </a:pPr>
            <a:r>
              <a:rPr lang="nl-BE" sz="3600" b="1" cap="small" dirty="0" smtClean="0"/>
              <a:t>Small Intestinal Segment Perfusion (SISP)</a:t>
            </a:r>
            <a:endParaRPr lang="nl-BE" sz="3600" b="1" cap="small" dirty="0"/>
          </a:p>
        </p:txBody>
      </p:sp>
      <p:pic>
        <p:nvPicPr>
          <p:cNvPr id="11" name="Picture 3" descr="C:\Users\Michaela\Dropbox\EITG\pic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957" b="11328"/>
          <a:stretch/>
        </p:blipFill>
        <p:spPr bwMode="auto">
          <a:xfrm>
            <a:off x="1054472" y="1548043"/>
            <a:ext cx="2869456" cy="195296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949533" y="1196752"/>
            <a:ext cx="184666" cy="369332"/>
          </a:xfrm>
          <a:prstGeom prst="rect">
            <a:avLst/>
          </a:prstGeom>
        </p:spPr>
        <p:txBody>
          <a:bodyPr wrap="none">
            <a:spAutoFit/>
          </a:bodyPr>
          <a:lstStyle/>
          <a:p>
            <a:endParaRPr lang="en-US" dirty="0"/>
          </a:p>
        </p:txBody>
      </p:sp>
      <p:grpSp>
        <p:nvGrpSpPr>
          <p:cNvPr id="22" name="Group 21"/>
          <p:cNvGrpSpPr/>
          <p:nvPr/>
        </p:nvGrpSpPr>
        <p:grpSpPr>
          <a:xfrm>
            <a:off x="0" y="4109010"/>
            <a:ext cx="8989868" cy="2306319"/>
            <a:chOff x="0" y="4109010"/>
            <a:chExt cx="8989868" cy="2306319"/>
          </a:xfrm>
        </p:grpSpPr>
        <p:sp>
          <p:nvSpPr>
            <p:cNvPr id="2" name="Rectangle 1"/>
            <p:cNvSpPr/>
            <p:nvPr/>
          </p:nvSpPr>
          <p:spPr>
            <a:xfrm>
              <a:off x="0" y="4109010"/>
              <a:ext cx="8989868" cy="369332"/>
            </a:xfrm>
            <a:prstGeom prst="rect">
              <a:avLst/>
            </a:prstGeom>
          </p:spPr>
          <p:txBody>
            <a:bodyPr wrap="square">
              <a:spAutoFit/>
            </a:bodyPr>
            <a:lstStyle/>
            <a:p>
              <a:pPr marL="85725" lvl="1"/>
              <a:r>
                <a:rPr lang="en-US" dirty="0"/>
                <a:t>IMM01 (O149:K91:F4ac, LT</a:t>
              </a:r>
              <a:r>
                <a:rPr lang="en-US" baseline="30000" dirty="0"/>
                <a:t>+</a:t>
              </a:r>
              <a:r>
                <a:rPr lang="en-US" dirty="0"/>
                <a:t> STb</a:t>
              </a:r>
              <a:r>
                <a:rPr lang="en-US" baseline="30000" dirty="0"/>
                <a:t>+</a:t>
              </a:r>
              <a:r>
                <a:rPr lang="en-US" dirty="0"/>
                <a:t>)</a:t>
              </a:r>
              <a:r>
                <a:rPr lang="nl-BE" dirty="0"/>
                <a:t> </a:t>
              </a:r>
            </a:p>
          </p:txBody>
        </p:sp>
        <p:pic>
          <p:nvPicPr>
            <p:cNvPr id="5" name="Picture 4"/>
            <p:cNvPicPr>
              <a:picLocks noChangeAspect="1"/>
            </p:cNvPicPr>
            <p:nvPr/>
          </p:nvPicPr>
          <p:blipFill>
            <a:blip r:embed="rId5"/>
            <a:stretch>
              <a:fillRect/>
            </a:stretch>
          </p:blipFill>
          <p:spPr>
            <a:xfrm>
              <a:off x="35495" y="4717019"/>
              <a:ext cx="6742421" cy="1698310"/>
            </a:xfrm>
            <a:prstGeom prst="rect">
              <a:avLst/>
            </a:prstGeom>
          </p:spPr>
        </p:pic>
      </p:grpSp>
      <p:grpSp>
        <p:nvGrpSpPr>
          <p:cNvPr id="9" name="Group 8"/>
          <p:cNvGrpSpPr/>
          <p:nvPr/>
        </p:nvGrpSpPr>
        <p:grpSpPr>
          <a:xfrm>
            <a:off x="4030219" y="3861048"/>
            <a:ext cx="5210612" cy="2952328"/>
            <a:chOff x="4427984" y="3813630"/>
            <a:chExt cx="4994588" cy="2724150"/>
          </a:xfrm>
        </p:grpSpPr>
        <p:sp>
          <p:nvSpPr>
            <p:cNvPr id="15" name="TextBox 14"/>
            <p:cNvSpPr txBox="1"/>
            <p:nvPr/>
          </p:nvSpPr>
          <p:spPr>
            <a:xfrm>
              <a:off x="8295986" y="4600538"/>
              <a:ext cx="999745" cy="283990"/>
            </a:xfrm>
            <a:prstGeom prst="rect">
              <a:avLst/>
            </a:prstGeom>
            <a:noFill/>
          </p:spPr>
          <p:txBody>
            <a:bodyPr wrap="none" rtlCol="0">
              <a:spAutoFit/>
            </a:bodyPr>
            <a:lstStyle/>
            <a:p>
              <a:r>
                <a:rPr lang="en-US" sz="1400" dirty="0" smtClean="0"/>
                <a:t>Absorption</a:t>
              </a:r>
              <a:endParaRPr lang="en-US" sz="1400" dirty="0"/>
            </a:p>
          </p:txBody>
        </p:sp>
        <p:sp>
          <p:nvSpPr>
            <p:cNvPr id="16" name="TextBox 15"/>
            <p:cNvSpPr txBox="1"/>
            <p:nvPr/>
          </p:nvSpPr>
          <p:spPr>
            <a:xfrm>
              <a:off x="8329414" y="5712016"/>
              <a:ext cx="904036" cy="283990"/>
            </a:xfrm>
            <a:prstGeom prst="rect">
              <a:avLst/>
            </a:prstGeom>
            <a:noFill/>
          </p:spPr>
          <p:txBody>
            <a:bodyPr wrap="none" rtlCol="0">
              <a:spAutoFit/>
            </a:bodyPr>
            <a:lstStyle/>
            <a:p>
              <a:r>
                <a:rPr lang="en-US" sz="1400" dirty="0" smtClean="0"/>
                <a:t>Secretion</a:t>
              </a:r>
              <a:endParaRPr lang="en-US" sz="1400" dirty="0"/>
            </a:p>
          </p:txBody>
        </p:sp>
        <p:pic>
          <p:nvPicPr>
            <p:cNvPr id="18" name="Picture 3"/>
            <p:cNvPicPr>
              <a:picLocks noChangeAspect="1" noChangeArrowheads="1"/>
            </p:cNvPicPr>
            <p:nvPr/>
          </p:nvPicPr>
          <p:blipFill>
            <a:blip r:embed="rId6" cstate="print"/>
            <a:srcRect/>
            <a:stretch>
              <a:fillRect/>
            </a:stretch>
          </p:blipFill>
          <p:spPr bwMode="auto">
            <a:xfrm>
              <a:off x="4427984" y="3813630"/>
              <a:ext cx="3429000" cy="2724150"/>
            </a:xfrm>
            <a:prstGeom prst="rect">
              <a:avLst/>
            </a:prstGeom>
            <a:noFill/>
            <a:ln w="9525">
              <a:noFill/>
              <a:miter lim="800000"/>
              <a:headEnd/>
              <a:tailEnd/>
            </a:ln>
          </p:spPr>
        </p:pic>
        <p:sp>
          <p:nvSpPr>
            <p:cNvPr id="10" name="Rectangle 9"/>
            <p:cNvSpPr/>
            <p:nvPr/>
          </p:nvSpPr>
          <p:spPr>
            <a:xfrm>
              <a:off x="7544330" y="3970952"/>
              <a:ext cx="1878242" cy="283990"/>
            </a:xfrm>
            <a:prstGeom prst="rect">
              <a:avLst/>
            </a:prstGeom>
          </p:spPr>
          <p:txBody>
            <a:bodyPr wrap="square">
              <a:spAutoFit/>
            </a:bodyPr>
            <a:lstStyle/>
            <a:p>
              <a:r>
                <a:rPr lang="en-US" sz="1400" dirty="0" smtClean="0"/>
                <a:t>2.5x10</a:t>
              </a:r>
              <a:r>
                <a:rPr lang="en-US" sz="1400" baseline="30000" dirty="0"/>
                <a:t>9</a:t>
              </a:r>
              <a:r>
                <a:rPr lang="en-US" sz="1400" dirty="0" smtClean="0"/>
                <a:t> CFU </a:t>
              </a:r>
              <a:endParaRPr lang="en-US" sz="1400" dirty="0"/>
            </a:p>
          </p:txBody>
        </p:sp>
      </p:grpSp>
      <p:sp>
        <p:nvSpPr>
          <p:cNvPr id="17" name="TextBox 6"/>
          <p:cNvSpPr txBox="1">
            <a:spLocks noChangeArrowheads="1"/>
          </p:cNvSpPr>
          <p:nvPr/>
        </p:nvSpPr>
        <p:spPr bwMode="auto">
          <a:xfrm>
            <a:off x="0" y="6546830"/>
            <a:ext cx="67779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Loos et al., 2012. </a:t>
            </a:r>
            <a:r>
              <a:rPr lang="en-US" sz="1600" dirty="0" err="1"/>
              <a:t>PLoS</a:t>
            </a:r>
            <a:r>
              <a:rPr lang="en-US" sz="1600" dirty="0"/>
              <a:t> ONE 7(7): </a:t>
            </a:r>
            <a:r>
              <a:rPr lang="en-US" sz="1600" dirty="0" smtClean="0"/>
              <a:t>e41041; Loos et al., unpublished data</a:t>
            </a:r>
            <a:endParaRPr lang="en-US" sz="1600" dirty="0"/>
          </a:p>
        </p:txBody>
      </p:sp>
      <p:sp>
        <p:nvSpPr>
          <p:cNvPr id="27" name="TextBox 2"/>
          <p:cNvSpPr txBox="1">
            <a:spLocks noChangeArrowheads="1"/>
          </p:cNvSpPr>
          <p:nvPr/>
        </p:nvSpPr>
        <p:spPr bwMode="auto">
          <a:xfrm>
            <a:off x="949533" y="3687848"/>
            <a:ext cx="28208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BE" sz="2000" b="1" dirty="0"/>
              <a:t>F4R</a:t>
            </a:r>
            <a:r>
              <a:rPr lang="nl-BE" sz="2000" b="1" baseline="30000" dirty="0"/>
              <a:t>+</a:t>
            </a:r>
            <a:r>
              <a:rPr lang="nl-BE" sz="2000" b="1" dirty="0"/>
              <a:t> </a:t>
            </a:r>
            <a:r>
              <a:rPr lang="nl-BE" sz="2000" b="1" dirty="0" smtClean="0"/>
              <a:t>pig </a:t>
            </a:r>
            <a:r>
              <a:rPr lang="nl-BE" sz="2000" b="1" dirty="0"/>
              <a:t>7</a:t>
            </a:r>
            <a:r>
              <a:rPr lang="nl-BE" sz="2000" b="1" dirty="0" smtClean="0"/>
              <a:t>h perfusion</a:t>
            </a:r>
            <a:endParaRPr lang="nl-BE" sz="2000" b="1" dirty="0"/>
          </a:p>
        </p:txBody>
      </p:sp>
      <p:sp>
        <p:nvSpPr>
          <p:cNvPr id="28" name="TextBox 5"/>
          <p:cNvSpPr txBox="1">
            <a:spLocks noChangeArrowheads="1"/>
          </p:cNvSpPr>
          <p:nvPr/>
        </p:nvSpPr>
        <p:spPr bwMode="auto">
          <a:xfrm>
            <a:off x="8073241" y="647700"/>
            <a:ext cx="954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nl-BE" sz="1200" dirty="0"/>
              <a:t>N = 3 F4R</a:t>
            </a:r>
            <a:r>
              <a:rPr lang="nl-BE" sz="1200" baseline="30000" dirty="0"/>
              <a:t>+</a:t>
            </a:r>
          </a:p>
        </p:txBody>
      </p:sp>
      <p:sp>
        <p:nvSpPr>
          <p:cNvPr id="29" name="TextBox 28"/>
          <p:cNvSpPr txBox="1"/>
          <p:nvPr/>
        </p:nvSpPr>
        <p:spPr>
          <a:xfrm>
            <a:off x="8137526" y="1203989"/>
            <a:ext cx="1042986" cy="307777"/>
          </a:xfrm>
          <a:prstGeom prst="rect">
            <a:avLst/>
          </a:prstGeom>
          <a:noFill/>
        </p:spPr>
        <p:txBody>
          <a:bodyPr wrap="none" rtlCol="0">
            <a:spAutoFit/>
          </a:bodyPr>
          <a:lstStyle/>
          <a:p>
            <a:r>
              <a:rPr lang="en-US" sz="1400" dirty="0" smtClean="0"/>
              <a:t>Absorption</a:t>
            </a:r>
            <a:endParaRPr lang="en-US" sz="1400" dirty="0"/>
          </a:p>
        </p:txBody>
      </p:sp>
      <p:sp>
        <p:nvSpPr>
          <p:cNvPr id="30" name="TextBox 29"/>
          <p:cNvSpPr txBox="1"/>
          <p:nvPr/>
        </p:nvSpPr>
        <p:spPr>
          <a:xfrm>
            <a:off x="8165367" y="2276872"/>
            <a:ext cx="943137" cy="307777"/>
          </a:xfrm>
          <a:prstGeom prst="rect">
            <a:avLst/>
          </a:prstGeom>
          <a:noFill/>
        </p:spPr>
        <p:txBody>
          <a:bodyPr wrap="none" rtlCol="0">
            <a:spAutoFit/>
          </a:bodyPr>
          <a:lstStyle/>
          <a:p>
            <a:r>
              <a:rPr lang="en-US" sz="1400" dirty="0" smtClean="0"/>
              <a:t>Secretion</a:t>
            </a:r>
            <a:endParaRPr lang="en-US" sz="1400" dirty="0"/>
          </a:p>
        </p:txBody>
      </p:sp>
      <p:sp>
        <p:nvSpPr>
          <p:cNvPr id="13" name="Rectangle 12"/>
          <p:cNvSpPr/>
          <p:nvPr/>
        </p:nvSpPr>
        <p:spPr>
          <a:xfrm>
            <a:off x="-36512" y="595912"/>
            <a:ext cx="4254064" cy="369332"/>
          </a:xfrm>
          <a:prstGeom prst="rect">
            <a:avLst/>
          </a:prstGeom>
        </p:spPr>
        <p:txBody>
          <a:bodyPr wrap="none">
            <a:spAutoFit/>
          </a:bodyPr>
          <a:lstStyle/>
          <a:p>
            <a:pPr marL="85725" lvl="1"/>
            <a:r>
              <a:rPr lang="en-US" dirty="0" smtClean="0"/>
              <a:t>GIS26 </a:t>
            </a:r>
            <a:r>
              <a:rPr lang="en-US" dirty="0"/>
              <a:t>(O149:K91:F4ac, LT</a:t>
            </a:r>
            <a:r>
              <a:rPr lang="en-US" baseline="30000" dirty="0"/>
              <a:t>+</a:t>
            </a:r>
            <a:r>
              <a:rPr lang="en-US" dirty="0"/>
              <a:t> </a:t>
            </a:r>
            <a:r>
              <a:rPr lang="en-US" dirty="0" smtClean="0"/>
              <a:t>STb </a:t>
            </a:r>
            <a:r>
              <a:rPr lang="en-US" baseline="30000" dirty="0" smtClean="0"/>
              <a:t>+</a:t>
            </a:r>
            <a:r>
              <a:rPr lang="en-US" dirty="0" err="1" smtClean="0"/>
              <a:t>Sta</a:t>
            </a:r>
            <a:r>
              <a:rPr lang="en-US" dirty="0" smtClean="0"/>
              <a:t>+)</a:t>
            </a:r>
            <a:r>
              <a:rPr lang="nl-BE" dirty="0" smtClean="0"/>
              <a:t> </a:t>
            </a:r>
            <a:endParaRPr lang="nl-BE" dirty="0"/>
          </a:p>
        </p:txBody>
      </p:sp>
      <p:sp>
        <p:nvSpPr>
          <p:cNvPr id="14" name="TextBox 13"/>
          <p:cNvSpPr txBox="1"/>
          <p:nvPr/>
        </p:nvSpPr>
        <p:spPr>
          <a:xfrm>
            <a:off x="35496" y="1988840"/>
            <a:ext cx="1070012" cy="646331"/>
          </a:xfrm>
          <a:prstGeom prst="rect">
            <a:avLst/>
          </a:prstGeom>
          <a:noFill/>
        </p:spPr>
        <p:txBody>
          <a:bodyPr wrap="none" rtlCol="0">
            <a:spAutoFit/>
          </a:bodyPr>
          <a:lstStyle/>
          <a:p>
            <a:r>
              <a:rPr lang="en-US" dirty="0" smtClean="0"/>
              <a:t>20 cm </a:t>
            </a:r>
          </a:p>
          <a:p>
            <a:r>
              <a:rPr lang="en-US" dirty="0" smtClean="0"/>
              <a:t>segment</a:t>
            </a:r>
            <a:endParaRPr lang="en-US" dirty="0"/>
          </a:p>
        </p:txBody>
      </p:sp>
      <p:sp>
        <p:nvSpPr>
          <p:cNvPr id="23" name="TextBox 22"/>
          <p:cNvSpPr txBox="1"/>
          <p:nvPr/>
        </p:nvSpPr>
        <p:spPr>
          <a:xfrm>
            <a:off x="4860032" y="595912"/>
            <a:ext cx="1309940" cy="338554"/>
          </a:xfrm>
          <a:prstGeom prst="rect">
            <a:avLst/>
          </a:prstGeom>
          <a:noFill/>
        </p:spPr>
        <p:txBody>
          <a:bodyPr wrap="none" rtlCol="0">
            <a:spAutoFit/>
          </a:bodyPr>
          <a:lstStyle/>
          <a:p>
            <a:r>
              <a:rPr lang="en-US" sz="1600" dirty="0" smtClean="0"/>
              <a:t>2.5 x 10</a:t>
            </a:r>
            <a:r>
              <a:rPr lang="en-US" sz="1600" baseline="30000" dirty="0" smtClean="0"/>
              <a:t>9 CFU</a:t>
            </a:r>
            <a:endParaRPr lang="en-US" sz="1600" dirty="0"/>
          </a:p>
        </p:txBody>
      </p:sp>
    </p:spTree>
    <p:extLst>
      <p:ext uri="{BB962C8B-B14F-4D97-AF65-F5344CB8AC3E}">
        <p14:creationId xmlns:p14="http://schemas.microsoft.com/office/powerpoint/2010/main" val="369415928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453274858"/>
              </p:ext>
            </p:extLst>
          </p:nvPr>
        </p:nvGraphicFramePr>
        <p:xfrm>
          <a:off x="1435536" y="1052736"/>
          <a:ext cx="6095826" cy="371611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95536" y="260648"/>
            <a:ext cx="8407745" cy="523220"/>
          </a:xfrm>
          <a:prstGeom prst="rect">
            <a:avLst/>
          </a:prstGeom>
          <a:noFill/>
        </p:spPr>
        <p:txBody>
          <a:bodyPr wrap="none" rtlCol="0">
            <a:spAutoFit/>
          </a:bodyPr>
          <a:lstStyle/>
          <a:p>
            <a:r>
              <a:rPr lang="en-US" sz="2800" dirty="0" smtClean="0"/>
              <a:t>What </a:t>
            </a:r>
            <a:r>
              <a:rPr lang="en-US" sz="2800" dirty="0" err="1" smtClean="0"/>
              <a:t>dosis</a:t>
            </a:r>
            <a:r>
              <a:rPr lang="en-US" sz="2800" dirty="0" smtClean="0"/>
              <a:t> for LT enterotoxin in the SISP of 20 cm?</a:t>
            </a:r>
            <a:endParaRPr lang="en-US" sz="2800" dirty="0"/>
          </a:p>
        </p:txBody>
      </p:sp>
      <p:sp>
        <p:nvSpPr>
          <p:cNvPr id="5" name="TextBox 4"/>
          <p:cNvSpPr txBox="1"/>
          <p:nvPr/>
        </p:nvSpPr>
        <p:spPr>
          <a:xfrm>
            <a:off x="1570852" y="5300249"/>
            <a:ext cx="6489903" cy="1323439"/>
          </a:xfrm>
          <a:prstGeom prst="rect">
            <a:avLst/>
          </a:prstGeom>
          <a:noFill/>
        </p:spPr>
        <p:txBody>
          <a:bodyPr wrap="none" rtlCol="0">
            <a:spAutoFit/>
          </a:bodyPr>
          <a:lstStyle/>
          <a:p>
            <a:pPr algn="ctr"/>
            <a:r>
              <a:rPr lang="en-US" sz="2000" dirty="0" smtClean="0"/>
              <a:t>After 6 hours perfusion 10 µg was the lowest dose with</a:t>
            </a:r>
          </a:p>
          <a:p>
            <a:pPr algn="ctr"/>
            <a:r>
              <a:rPr lang="en-US" sz="2000" dirty="0" smtClean="0"/>
              <a:t>Consistent fluid secretion</a:t>
            </a:r>
          </a:p>
          <a:p>
            <a:pPr algn="ctr"/>
            <a:endParaRPr lang="en-US" sz="2000" dirty="0" smtClean="0"/>
          </a:p>
          <a:p>
            <a:pPr algn="ctr"/>
            <a:r>
              <a:rPr lang="en-US" sz="2000" dirty="0" smtClean="0"/>
              <a:t> 56 ± 70 g fluid per cm</a:t>
            </a:r>
            <a:r>
              <a:rPr lang="en-US" sz="2000" baseline="30000" dirty="0" smtClean="0"/>
              <a:t>2</a:t>
            </a:r>
            <a:r>
              <a:rPr lang="en-US" sz="2000" dirty="0" smtClean="0"/>
              <a:t> mucosa   </a:t>
            </a:r>
            <a:endParaRPr lang="en-US" sz="2000" dirty="0"/>
          </a:p>
        </p:txBody>
      </p:sp>
    </p:spTree>
    <p:extLst>
      <p:ext uri="{BB962C8B-B14F-4D97-AF65-F5344CB8AC3E}">
        <p14:creationId xmlns:p14="http://schemas.microsoft.com/office/powerpoint/2010/main" val="43877542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5062" y="44624"/>
            <a:ext cx="7643138" cy="523220"/>
          </a:xfrm>
          <a:prstGeom prst="rect">
            <a:avLst/>
          </a:prstGeom>
          <a:noFill/>
        </p:spPr>
        <p:txBody>
          <a:bodyPr wrap="none" rtlCol="0">
            <a:spAutoFit/>
          </a:bodyPr>
          <a:lstStyle/>
          <a:p>
            <a:r>
              <a:rPr lang="en-US" sz="2800" dirty="0" smtClean="0"/>
              <a:t>What is the effect of these dosages on mucus?</a:t>
            </a:r>
            <a:endParaRPr lang="en-US" sz="2800" dirty="0"/>
          </a:p>
        </p:txBody>
      </p:sp>
      <p:graphicFrame>
        <p:nvGraphicFramePr>
          <p:cNvPr id="6" name="Object 5"/>
          <p:cNvGraphicFramePr>
            <a:graphicFrameLocks noChangeAspect="1"/>
          </p:cNvGraphicFramePr>
          <p:nvPr>
            <p:extLst>
              <p:ext uri="{D42A27DB-BD31-4B8C-83A1-F6EECF244321}">
                <p14:modId xmlns:p14="http://schemas.microsoft.com/office/powerpoint/2010/main" val="1837954469"/>
              </p:ext>
            </p:extLst>
          </p:nvPr>
        </p:nvGraphicFramePr>
        <p:xfrm>
          <a:off x="395536" y="548680"/>
          <a:ext cx="8654368" cy="2664296"/>
        </p:xfrm>
        <a:graphic>
          <a:graphicData uri="http://schemas.openxmlformats.org/presentationml/2006/ole">
            <mc:AlternateContent xmlns:mc="http://schemas.openxmlformats.org/markup-compatibility/2006">
              <mc:Choice xmlns:v="urn:schemas-microsoft-com:vml" Requires="v">
                <p:oleObj spid="_x0000_s1129" name="Document" r:id="rId3" imgW="5981700" imgH="1841500" progId="Word.Document.12">
                  <p:embed/>
                </p:oleObj>
              </mc:Choice>
              <mc:Fallback>
                <p:oleObj name="Document" r:id="rId3" imgW="5981700" imgH="1841500" progId="Word.Document.12">
                  <p:embed/>
                  <p:pic>
                    <p:nvPicPr>
                      <p:cNvPr id="0" name=""/>
                      <p:cNvPicPr/>
                      <p:nvPr/>
                    </p:nvPicPr>
                    <p:blipFill>
                      <a:blip r:embed="rId4"/>
                      <a:stretch>
                        <a:fillRect/>
                      </a:stretch>
                    </p:blipFill>
                    <p:spPr>
                      <a:xfrm>
                        <a:off x="395536" y="548680"/>
                        <a:ext cx="8654368" cy="2664296"/>
                      </a:xfrm>
                      <a:prstGeom prst="rect">
                        <a:avLst/>
                      </a:prstGeom>
                    </p:spPr>
                  </p:pic>
                </p:oleObj>
              </mc:Fallback>
            </mc:AlternateContent>
          </a:graphicData>
        </a:graphic>
      </p:graphicFrame>
      <p:sp>
        <p:nvSpPr>
          <p:cNvPr id="10" name="TextBox 9"/>
          <p:cNvSpPr txBox="1"/>
          <p:nvPr/>
        </p:nvSpPr>
        <p:spPr>
          <a:xfrm>
            <a:off x="1907704" y="6485032"/>
            <a:ext cx="928785" cy="369332"/>
          </a:xfrm>
          <a:prstGeom prst="rect">
            <a:avLst/>
          </a:prstGeom>
          <a:noFill/>
        </p:spPr>
        <p:txBody>
          <a:bodyPr wrap="none" rtlCol="0">
            <a:spAutoFit/>
          </a:bodyPr>
          <a:lstStyle/>
          <a:p>
            <a:r>
              <a:rPr lang="en-US" dirty="0" smtClean="0"/>
              <a:t>Control</a:t>
            </a:r>
          </a:p>
        </p:txBody>
      </p:sp>
      <p:sp>
        <p:nvSpPr>
          <p:cNvPr id="11" name="TextBox 10"/>
          <p:cNvSpPr txBox="1"/>
          <p:nvPr/>
        </p:nvSpPr>
        <p:spPr>
          <a:xfrm>
            <a:off x="6361384" y="6520364"/>
            <a:ext cx="1450976" cy="369332"/>
          </a:xfrm>
          <a:prstGeom prst="rect">
            <a:avLst/>
          </a:prstGeom>
          <a:noFill/>
        </p:spPr>
        <p:txBody>
          <a:bodyPr wrap="none" rtlCol="0">
            <a:spAutoFit/>
          </a:bodyPr>
          <a:lstStyle/>
          <a:p>
            <a:r>
              <a:rPr lang="en-US" dirty="0"/>
              <a:t>3</a:t>
            </a:r>
            <a:r>
              <a:rPr lang="en-US" dirty="0" smtClean="0"/>
              <a:t>0 µg LT /ml</a:t>
            </a:r>
          </a:p>
        </p:txBody>
      </p:sp>
      <p:grpSp>
        <p:nvGrpSpPr>
          <p:cNvPr id="25" name="Group 24"/>
          <p:cNvGrpSpPr/>
          <p:nvPr/>
        </p:nvGrpSpPr>
        <p:grpSpPr>
          <a:xfrm>
            <a:off x="2078927" y="3371157"/>
            <a:ext cx="4873187" cy="3267183"/>
            <a:chOff x="2078927" y="3371157"/>
            <a:chExt cx="4873187" cy="3267183"/>
          </a:xfrm>
        </p:grpSpPr>
        <p:sp>
          <p:nvSpPr>
            <p:cNvPr id="9" name="TextBox 8"/>
            <p:cNvSpPr txBox="1"/>
            <p:nvPr/>
          </p:nvSpPr>
          <p:spPr>
            <a:xfrm>
              <a:off x="3203848" y="6269008"/>
              <a:ext cx="530915" cy="369332"/>
            </a:xfrm>
            <a:prstGeom prst="rect">
              <a:avLst/>
            </a:prstGeom>
            <a:noFill/>
          </p:spPr>
          <p:txBody>
            <a:bodyPr wrap="none" rtlCol="0">
              <a:spAutoFit/>
            </a:bodyPr>
            <a:lstStyle/>
            <a:p>
              <a:r>
                <a:rPr lang="en-US" dirty="0" smtClean="0"/>
                <a:t>EM</a:t>
              </a:r>
            </a:p>
          </p:txBody>
        </p:sp>
        <p:sp>
          <p:nvSpPr>
            <p:cNvPr id="13" name="TextBox 12"/>
            <p:cNvSpPr txBox="1"/>
            <p:nvPr/>
          </p:nvSpPr>
          <p:spPr>
            <a:xfrm>
              <a:off x="5724128" y="6259716"/>
              <a:ext cx="530915" cy="369332"/>
            </a:xfrm>
            <a:prstGeom prst="rect">
              <a:avLst/>
            </a:prstGeom>
            <a:noFill/>
          </p:spPr>
          <p:txBody>
            <a:bodyPr wrap="none" rtlCol="0">
              <a:spAutoFit/>
            </a:bodyPr>
            <a:lstStyle/>
            <a:p>
              <a:r>
                <a:rPr lang="en-US" dirty="0" smtClean="0"/>
                <a:t>EM</a:t>
              </a:r>
            </a:p>
          </p:txBody>
        </p:sp>
        <p:pic>
          <p:nvPicPr>
            <p:cNvPr id="14" name="Picture 13"/>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078927" y="3371157"/>
              <a:ext cx="4873187" cy="2997343"/>
            </a:xfrm>
            <a:prstGeom prst="rect">
              <a:avLst/>
            </a:prstGeom>
            <a:noFill/>
            <a:ln>
              <a:noFill/>
            </a:ln>
          </p:spPr>
        </p:pic>
      </p:grpSp>
      <p:grpSp>
        <p:nvGrpSpPr>
          <p:cNvPr id="22" name="Group 21"/>
          <p:cNvGrpSpPr/>
          <p:nvPr/>
        </p:nvGrpSpPr>
        <p:grpSpPr>
          <a:xfrm>
            <a:off x="2" y="3068960"/>
            <a:ext cx="2078925" cy="3569380"/>
            <a:chOff x="2" y="3068960"/>
            <a:chExt cx="2078925" cy="3569380"/>
          </a:xfrm>
        </p:grpSpPr>
        <p:pic>
          <p:nvPicPr>
            <p:cNvPr id="7" name="Afbeelding 14" descr="11-19-09 loop 1 no LT"/>
            <p:cNvPicPr/>
            <p:nvPr/>
          </p:nvPicPr>
          <p:blipFill>
            <a:blip r:embed="rId7">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16200000">
              <a:off x="-329914" y="3915760"/>
              <a:ext cx="2738757" cy="2078925"/>
            </a:xfrm>
            <a:prstGeom prst="rect">
              <a:avLst/>
            </a:prstGeom>
            <a:noFill/>
            <a:ln>
              <a:noFill/>
            </a:ln>
          </p:spPr>
        </p:pic>
        <p:sp>
          <p:nvSpPr>
            <p:cNvPr id="8" name="TextBox 7"/>
            <p:cNvSpPr txBox="1"/>
            <p:nvPr/>
          </p:nvSpPr>
          <p:spPr>
            <a:xfrm>
              <a:off x="467544" y="6269008"/>
              <a:ext cx="1489185" cy="369332"/>
            </a:xfrm>
            <a:prstGeom prst="rect">
              <a:avLst/>
            </a:prstGeom>
            <a:noFill/>
          </p:spPr>
          <p:txBody>
            <a:bodyPr wrap="none" rtlCol="0">
              <a:spAutoFit/>
            </a:bodyPr>
            <a:lstStyle/>
            <a:p>
              <a:r>
                <a:rPr lang="en-US" dirty="0" smtClean="0"/>
                <a:t>PAS staining</a:t>
              </a:r>
            </a:p>
          </p:txBody>
        </p:sp>
        <p:cxnSp>
          <p:nvCxnSpPr>
            <p:cNvPr id="15" name="Straight Arrow Connector 14"/>
            <p:cNvCxnSpPr/>
            <p:nvPr/>
          </p:nvCxnSpPr>
          <p:spPr>
            <a:xfrm flipH="1">
              <a:off x="815062" y="3297812"/>
              <a:ext cx="131494" cy="5760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67544" y="3068960"/>
              <a:ext cx="928560" cy="369332"/>
            </a:xfrm>
            <a:prstGeom prst="rect">
              <a:avLst/>
            </a:prstGeom>
            <a:noFill/>
          </p:spPr>
          <p:txBody>
            <a:bodyPr wrap="none" rtlCol="0">
              <a:spAutoFit/>
            </a:bodyPr>
            <a:lstStyle/>
            <a:p>
              <a:r>
                <a:rPr lang="en-US" dirty="0" smtClean="0"/>
                <a:t>Normal</a:t>
              </a:r>
              <a:endParaRPr lang="en-US" dirty="0"/>
            </a:p>
          </p:txBody>
        </p:sp>
      </p:grpSp>
      <p:grpSp>
        <p:nvGrpSpPr>
          <p:cNvPr id="24" name="Group 23"/>
          <p:cNvGrpSpPr/>
          <p:nvPr/>
        </p:nvGrpSpPr>
        <p:grpSpPr>
          <a:xfrm>
            <a:off x="6948264" y="3018928"/>
            <a:ext cx="2209265" cy="3587716"/>
            <a:chOff x="6948264" y="3018928"/>
            <a:chExt cx="2209265" cy="3587716"/>
          </a:xfrm>
        </p:grpSpPr>
        <p:pic>
          <p:nvPicPr>
            <p:cNvPr id="16" name="Picture 15"/>
            <p:cNvPicPr/>
            <p:nvPr/>
          </p:nvPicPr>
          <p:blipFill>
            <a:blip r:embed="rId9">
              <a:lum bright="-20000" contrast="20000"/>
              <a:extLst>
                <a:ext uri="{28A0092B-C50C-407E-A947-70E740481C1C}">
                  <a14:useLocalDpi xmlns:a14="http://schemas.microsoft.com/office/drawing/2010/main" val="0"/>
                </a:ext>
              </a:extLst>
            </a:blip>
            <a:srcRect/>
            <a:stretch>
              <a:fillRect/>
            </a:stretch>
          </p:blipFill>
          <p:spPr bwMode="auto">
            <a:xfrm rot="16200000">
              <a:off x="6576789" y="3767338"/>
              <a:ext cx="2936875" cy="2193925"/>
            </a:xfrm>
            <a:prstGeom prst="rect">
              <a:avLst/>
            </a:prstGeom>
            <a:noFill/>
            <a:ln>
              <a:noFill/>
            </a:ln>
            <a:effectLst/>
            <a:extLst/>
          </p:spPr>
        </p:pic>
        <p:grpSp>
          <p:nvGrpSpPr>
            <p:cNvPr id="23" name="Group 22"/>
            <p:cNvGrpSpPr/>
            <p:nvPr/>
          </p:nvGrpSpPr>
          <p:grpSpPr>
            <a:xfrm>
              <a:off x="7348080" y="3018928"/>
              <a:ext cx="1809449" cy="3587716"/>
              <a:chOff x="7348080" y="3018928"/>
              <a:chExt cx="1809449" cy="3587716"/>
            </a:xfrm>
          </p:grpSpPr>
          <p:sp>
            <p:nvSpPr>
              <p:cNvPr id="12" name="TextBox 11"/>
              <p:cNvSpPr txBox="1"/>
              <p:nvPr/>
            </p:nvSpPr>
            <p:spPr>
              <a:xfrm>
                <a:off x="7668344" y="6237312"/>
                <a:ext cx="1489185" cy="369332"/>
              </a:xfrm>
              <a:prstGeom prst="rect">
                <a:avLst/>
              </a:prstGeom>
              <a:noFill/>
            </p:spPr>
            <p:txBody>
              <a:bodyPr wrap="none" rtlCol="0">
                <a:spAutoFit/>
              </a:bodyPr>
              <a:lstStyle/>
              <a:p>
                <a:r>
                  <a:rPr lang="en-US" dirty="0" smtClean="0"/>
                  <a:t>PAS staining</a:t>
                </a:r>
              </a:p>
            </p:txBody>
          </p:sp>
          <p:sp>
            <p:nvSpPr>
              <p:cNvPr id="18" name="TextBox 17"/>
              <p:cNvSpPr txBox="1"/>
              <p:nvPr/>
            </p:nvSpPr>
            <p:spPr>
              <a:xfrm>
                <a:off x="7348080" y="3018928"/>
                <a:ext cx="633707" cy="369332"/>
              </a:xfrm>
              <a:prstGeom prst="rect">
                <a:avLst/>
              </a:prstGeom>
              <a:noFill/>
            </p:spPr>
            <p:txBody>
              <a:bodyPr wrap="none" rtlCol="0">
                <a:spAutoFit/>
              </a:bodyPr>
              <a:lstStyle/>
              <a:p>
                <a:r>
                  <a:rPr lang="en-US" dirty="0" smtClean="0"/>
                  <a:t>Thin</a:t>
                </a:r>
                <a:endParaRPr lang="en-US" dirty="0"/>
              </a:p>
            </p:txBody>
          </p:sp>
          <p:cxnSp>
            <p:nvCxnSpPr>
              <p:cNvPr id="19" name="Straight Arrow Connector 18"/>
              <p:cNvCxnSpPr/>
              <p:nvPr/>
            </p:nvCxnSpPr>
            <p:spPr>
              <a:xfrm>
                <a:off x="7812360" y="3388260"/>
                <a:ext cx="720080" cy="4856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sp>
        <p:nvSpPr>
          <p:cNvPr id="26" name="Rectangle 25"/>
          <p:cNvSpPr/>
          <p:nvPr/>
        </p:nvSpPr>
        <p:spPr>
          <a:xfrm>
            <a:off x="611560" y="1844824"/>
            <a:ext cx="7370227" cy="432048"/>
          </a:xfrm>
          <a:prstGeom prst="rect">
            <a:avLst/>
          </a:prstGeom>
          <a:solidFill>
            <a:schemeClr val="bg1">
              <a:lumMod val="75000"/>
              <a:alpha val="3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35134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676" y="4424284"/>
            <a:ext cx="3240087"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6442951" y="4284509"/>
            <a:ext cx="2774315" cy="2339752"/>
          </a:xfrm>
          <a:prstGeom prst="rect">
            <a:avLst/>
          </a:prstGeom>
          <a:noFill/>
          <a:ln>
            <a:noFill/>
          </a:ln>
          <a:extLst/>
        </p:spPr>
      </p:pic>
      <p:sp>
        <p:nvSpPr>
          <p:cNvPr id="5" name="TextBox 4"/>
          <p:cNvSpPr txBox="1"/>
          <p:nvPr/>
        </p:nvSpPr>
        <p:spPr>
          <a:xfrm>
            <a:off x="735608" y="54028"/>
            <a:ext cx="7694234" cy="830997"/>
          </a:xfrm>
          <a:prstGeom prst="rect">
            <a:avLst/>
          </a:prstGeom>
          <a:noFill/>
        </p:spPr>
        <p:txBody>
          <a:bodyPr wrap="none" rtlCol="0">
            <a:spAutoFit/>
          </a:bodyPr>
          <a:lstStyle/>
          <a:p>
            <a:pPr algn="ctr"/>
            <a:r>
              <a:rPr lang="en-US" sz="2400" dirty="0" smtClean="0"/>
              <a:t>From 20 cm intestinal segments to 8 m intestine in pigs </a:t>
            </a:r>
          </a:p>
          <a:p>
            <a:pPr algn="ctr"/>
            <a:r>
              <a:rPr lang="en-US" sz="2400" dirty="0" smtClean="0"/>
              <a:t>(injection at 5 sites)</a:t>
            </a:r>
            <a:endParaRPr lang="en-US" sz="2400" dirty="0"/>
          </a:p>
        </p:txBody>
      </p:sp>
      <p:graphicFrame>
        <p:nvGraphicFramePr>
          <p:cNvPr id="2" name="Object 1"/>
          <p:cNvGraphicFramePr>
            <a:graphicFrameLocks noChangeAspect="1"/>
          </p:cNvGraphicFramePr>
          <p:nvPr>
            <p:extLst>
              <p:ext uri="{D42A27DB-BD31-4B8C-83A1-F6EECF244321}">
                <p14:modId xmlns:p14="http://schemas.microsoft.com/office/powerpoint/2010/main" val="546184053"/>
              </p:ext>
            </p:extLst>
          </p:nvPr>
        </p:nvGraphicFramePr>
        <p:xfrm>
          <a:off x="827584" y="908720"/>
          <a:ext cx="7407275" cy="3502025"/>
        </p:xfrm>
        <a:graphic>
          <a:graphicData uri="http://schemas.openxmlformats.org/presentationml/2006/ole">
            <mc:AlternateContent xmlns:mc="http://schemas.openxmlformats.org/markup-compatibility/2006">
              <mc:Choice xmlns:v="urn:schemas-microsoft-com:vml" Requires="v">
                <p:oleObj spid="_x0000_s3164" name="Document" r:id="rId5" imgW="5905500" imgH="2794000" progId="Word.Document.12">
                  <p:embed/>
                </p:oleObj>
              </mc:Choice>
              <mc:Fallback>
                <p:oleObj name="Document" r:id="rId5" imgW="5905500" imgH="2794000" progId="Word.Document.12">
                  <p:embed/>
                  <p:pic>
                    <p:nvPicPr>
                      <p:cNvPr id="0" name=""/>
                      <p:cNvPicPr/>
                      <p:nvPr/>
                    </p:nvPicPr>
                    <p:blipFill>
                      <a:blip r:embed="rId6"/>
                      <a:stretch>
                        <a:fillRect/>
                      </a:stretch>
                    </p:blipFill>
                    <p:spPr>
                      <a:xfrm>
                        <a:off x="827584" y="908720"/>
                        <a:ext cx="7407275" cy="3502025"/>
                      </a:xfrm>
                      <a:prstGeom prst="rect">
                        <a:avLst/>
                      </a:prstGeom>
                    </p:spPr>
                  </p:pic>
                </p:oleObj>
              </mc:Fallback>
            </mc:AlternateContent>
          </a:graphicData>
        </a:graphic>
      </p:graphicFrame>
      <p:sp>
        <p:nvSpPr>
          <p:cNvPr id="3" name="TextBox 2"/>
          <p:cNvSpPr txBox="1"/>
          <p:nvPr/>
        </p:nvSpPr>
        <p:spPr>
          <a:xfrm>
            <a:off x="683568" y="4149080"/>
            <a:ext cx="2108082" cy="369332"/>
          </a:xfrm>
          <a:prstGeom prst="rect">
            <a:avLst/>
          </a:prstGeom>
          <a:noFill/>
        </p:spPr>
        <p:txBody>
          <a:bodyPr wrap="none" rtlCol="0">
            <a:spAutoFit/>
          </a:bodyPr>
          <a:lstStyle/>
          <a:p>
            <a:r>
              <a:rPr lang="en-US" dirty="0" smtClean="0"/>
              <a:t>6.25 x 40 = 250 µg</a:t>
            </a:r>
            <a:endParaRPr lang="en-US" dirty="0"/>
          </a:p>
        </p:txBody>
      </p:sp>
      <p:sp>
        <p:nvSpPr>
          <p:cNvPr id="18" name="TextBox 17"/>
          <p:cNvSpPr txBox="1"/>
          <p:nvPr/>
        </p:nvSpPr>
        <p:spPr>
          <a:xfrm>
            <a:off x="6856406" y="4149080"/>
            <a:ext cx="2108082" cy="369332"/>
          </a:xfrm>
          <a:prstGeom prst="rect">
            <a:avLst/>
          </a:prstGeom>
          <a:noFill/>
        </p:spPr>
        <p:txBody>
          <a:bodyPr wrap="none" rtlCol="0">
            <a:spAutoFit/>
          </a:bodyPr>
          <a:lstStyle/>
          <a:p>
            <a:r>
              <a:rPr lang="en-US" dirty="0" smtClean="0"/>
              <a:t>12.5 x 40 = 500 µg</a:t>
            </a:r>
            <a:endParaRPr lang="en-US" dirty="0"/>
          </a:p>
        </p:txBody>
      </p:sp>
      <p:cxnSp>
        <p:nvCxnSpPr>
          <p:cNvPr id="21" name="Straight Arrow Connector 20"/>
          <p:cNvCxnSpPr/>
          <p:nvPr/>
        </p:nvCxnSpPr>
        <p:spPr>
          <a:xfrm flipH="1">
            <a:off x="2051720" y="2852936"/>
            <a:ext cx="288032" cy="12961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5580112" y="3789040"/>
            <a:ext cx="1276294" cy="2781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38592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685800" y="692696"/>
            <a:ext cx="7772400" cy="533400"/>
          </a:xfrm>
        </p:spPr>
        <p:txBody>
          <a:bodyPr>
            <a:noAutofit/>
          </a:bodyPr>
          <a:lstStyle/>
          <a:p>
            <a:pPr eaLnBrk="1" hangingPunct="1"/>
            <a:r>
              <a:rPr lang="nl-BE" sz="4000" b="1" dirty="0">
                <a:solidFill>
                  <a:srgbClr val="0000FF"/>
                </a:solidFill>
                <a:latin typeface="Arial" charset="0"/>
                <a:cs typeface="Arial" charset="0"/>
              </a:rPr>
              <a:t>Conclusions</a:t>
            </a:r>
            <a:endParaRPr lang="nl-NL" sz="4000" b="1" dirty="0">
              <a:solidFill>
                <a:srgbClr val="0000FF"/>
              </a:solidFill>
              <a:latin typeface="Arial" charset="0"/>
              <a:cs typeface="Arial" charset="0"/>
            </a:endParaRPr>
          </a:p>
        </p:txBody>
      </p:sp>
      <p:sp>
        <p:nvSpPr>
          <p:cNvPr id="19459" name="Rectangle 3"/>
          <p:cNvSpPr>
            <a:spLocks noGrp="1" noChangeArrowheads="1"/>
          </p:cNvSpPr>
          <p:nvPr>
            <p:ph type="subTitle" idx="1"/>
          </p:nvPr>
        </p:nvSpPr>
        <p:spPr>
          <a:xfrm>
            <a:off x="680280" y="1700808"/>
            <a:ext cx="7564128" cy="4176464"/>
          </a:xfrm>
        </p:spPr>
        <p:txBody>
          <a:bodyPr>
            <a:noAutofit/>
          </a:bodyPr>
          <a:lstStyle/>
          <a:p>
            <a:pPr algn="l" eaLnBrk="1" hangingPunct="1">
              <a:buFontTx/>
              <a:buChar char="•"/>
            </a:pPr>
            <a:r>
              <a:rPr lang="nl-BE" sz="2800" dirty="0">
                <a:solidFill>
                  <a:srgbClr val="000000"/>
                </a:solidFill>
                <a:latin typeface="Arial" charset="0"/>
                <a:cs typeface="Arial" charset="0"/>
              </a:rPr>
              <a:t> Intra-intestinal injection of </a:t>
            </a:r>
            <a:r>
              <a:rPr lang="nl-BE" sz="2800" dirty="0" smtClean="0">
                <a:solidFill>
                  <a:srgbClr val="0000FF"/>
                </a:solidFill>
                <a:latin typeface="Arial" charset="0"/>
                <a:cs typeface="Arial" charset="0"/>
              </a:rPr>
              <a:t>500 µg LT </a:t>
            </a:r>
            <a:r>
              <a:rPr lang="nl-BE" sz="2800" dirty="0">
                <a:solidFill>
                  <a:srgbClr val="0000FF"/>
                </a:solidFill>
                <a:latin typeface="Arial" charset="0"/>
                <a:cs typeface="Arial" charset="0"/>
              </a:rPr>
              <a:t>induces diarrhoea</a:t>
            </a:r>
            <a:r>
              <a:rPr lang="nl-BE" sz="2800" dirty="0">
                <a:solidFill>
                  <a:srgbClr val="000000"/>
                </a:solidFill>
                <a:latin typeface="Arial" charset="0"/>
                <a:cs typeface="Arial" charset="0"/>
              </a:rPr>
              <a:t> in 4-week-old pigs.</a:t>
            </a:r>
          </a:p>
          <a:p>
            <a:pPr algn="l" eaLnBrk="1" hangingPunct="1"/>
            <a:endParaRPr lang="nl-BE" sz="2800" dirty="0">
              <a:solidFill>
                <a:srgbClr val="000000"/>
              </a:solidFill>
              <a:latin typeface="Arial" charset="0"/>
              <a:cs typeface="Arial" charset="0"/>
            </a:endParaRPr>
          </a:p>
          <a:p>
            <a:pPr algn="l" eaLnBrk="1" hangingPunct="1">
              <a:buFontTx/>
              <a:buChar char="•"/>
            </a:pPr>
            <a:r>
              <a:rPr lang="nl-BE" sz="2800" dirty="0">
                <a:solidFill>
                  <a:srgbClr val="000000"/>
                </a:solidFill>
                <a:latin typeface="Arial" charset="0"/>
                <a:cs typeface="Arial" charset="0"/>
              </a:rPr>
              <a:t> </a:t>
            </a:r>
            <a:r>
              <a:rPr lang="nl-BE" sz="2800" dirty="0">
                <a:solidFill>
                  <a:srgbClr val="0000FF"/>
                </a:solidFill>
                <a:latin typeface="Arial" charset="0"/>
                <a:cs typeface="Arial" charset="0"/>
              </a:rPr>
              <a:t>250 µg </a:t>
            </a:r>
            <a:r>
              <a:rPr lang="nl-BE" sz="2800" dirty="0" smtClean="0">
                <a:solidFill>
                  <a:srgbClr val="0000FF"/>
                </a:solidFill>
                <a:latin typeface="Arial" charset="0"/>
                <a:cs typeface="Arial" charset="0"/>
              </a:rPr>
              <a:t>LT </a:t>
            </a:r>
            <a:r>
              <a:rPr lang="nl-BE" sz="2800" dirty="0">
                <a:solidFill>
                  <a:srgbClr val="0000FF"/>
                </a:solidFill>
                <a:latin typeface="Arial" charset="0"/>
                <a:cs typeface="Arial" charset="0"/>
              </a:rPr>
              <a:t>did not </a:t>
            </a:r>
            <a:r>
              <a:rPr lang="nl-BE" sz="2800" dirty="0">
                <a:solidFill>
                  <a:srgbClr val="000000"/>
                </a:solidFill>
                <a:latin typeface="Arial" charset="0"/>
                <a:cs typeface="Arial" charset="0"/>
              </a:rPr>
              <a:t>induce diarrhoea.</a:t>
            </a:r>
          </a:p>
          <a:p>
            <a:pPr algn="l" eaLnBrk="1" hangingPunct="1">
              <a:buFontTx/>
              <a:buChar char="•"/>
            </a:pPr>
            <a:endParaRPr lang="nl-BE" sz="2800" dirty="0">
              <a:solidFill>
                <a:srgbClr val="000000"/>
              </a:solidFill>
              <a:latin typeface="Arial" charset="0"/>
              <a:cs typeface="Arial" charset="0"/>
            </a:endParaRPr>
          </a:p>
          <a:p>
            <a:pPr algn="l" eaLnBrk="1" hangingPunct="1">
              <a:buFontTx/>
              <a:buChar char="•"/>
            </a:pPr>
            <a:r>
              <a:rPr lang="nl-BE" sz="2800" dirty="0">
                <a:solidFill>
                  <a:srgbClr val="000000"/>
                </a:solidFill>
                <a:latin typeface="Arial" charset="0"/>
                <a:cs typeface="Arial" charset="0"/>
              </a:rPr>
              <a:t> </a:t>
            </a:r>
            <a:r>
              <a:rPr lang="nl-BE" sz="2800" dirty="0">
                <a:solidFill>
                  <a:srgbClr val="0000FF"/>
                </a:solidFill>
                <a:latin typeface="Arial" charset="0"/>
                <a:cs typeface="Arial" charset="0"/>
              </a:rPr>
              <a:t>Removal of mucus </a:t>
            </a:r>
            <a:r>
              <a:rPr lang="nl-BE" sz="2800" dirty="0">
                <a:solidFill>
                  <a:srgbClr val="000000"/>
                </a:solidFill>
                <a:latin typeface="Arial" charset="0"/>
                <a:cs typeface="Arial" charset="0"/>
              </a:rPr>
              <a:t>layer was only </a:t>
            </a:r>
            <a:r>
              <a:rPr lang="nl-BE" sz="2800" dirty="0" smtClean="0">
                <a:solidFill>
                  <a:srgbClr val="000000"/>
                </a:solidFill>
                <a:latin typeface="Arial" charset="0"/>
                <a:cs typeface="Arial" charset="0"/>
              </a:rPr>
              <a:t>clearly detectable </a:t>
            </a:r>
            <a:r>
              <a:rPr lang="nl-BE" sz="2800" dirty="0">
                <a:solidFill>
                  <a:srgbClr val="000000"/>
                </a:solidFill>
                <a:latin typeface="Arial" charset="0"/>
                <a:cs typeface="Arial" charset="0"/>
              </a:rPr>
              <a:t>in animals which developed </a:t>
            </a:r>
            <a:r>
              <a:rPr lang="nl-BE" sz="2800" dirty="0">
                <a:solidFill>
                  <a:srgbClr val="0000FF"/>
                </a:solidFill>
                <a:latin typeface="Arial" charset="0"/>
                <a:cs typeface="Arial" charset="0"/>
              </a:rPr>
              <a:t>diarrhoea</a:t>
            </a:r>
            <a:r>
              <a:rPr lang="nl-BE" sz="2800" dirty="0">
                <a:solidFill>
                  <a:srgbClr val="000000"/>
                </a:solidFill>
                <a:latin typeface="Arial" charset="0"/>
                <a:cs typeface="Arial" charset="0"/>
              </a:rPr>
              <a:t>.</a:t>
            </a:r>
          </a:p>
          <a:p>
            <a:pPr algn="l" eaLnBrk="1" hangingPunct="1">
              <a:buFontTx/>
              <a:buChar char="•"/>
            </a:pPr>
            <a:endParaRPr lang="nl-BE" sz="2800" dirty="0">
              <a:solidFill>
                <a:srgbClr val="000000"/>
              </a:solidFill>
              <a:latin typeface="Arial" charset="0"/>
              <a:cs typeface="Arial" charset="0"/>
            </a:endParaRPr>
          </a:p>
          <a:p>
            <a:pPr algn="l" eaLnBrk="1" hangingPunct="1"/>
            <a:endParaRPr lang="nl-NL" sz="2800" dirty="0">
              <a:solidFill>
                <a:srgbClr val="000000"/>
              </a:solidFill>
              <a:latin typeface="Arial" charset="0"/>
              <a:cs typeface="Arial" charset="0"/>
            </a:endParaRPr>
          </a:p>
        </p:txBody>
      </p:sp>
    </p:spTree>
    <p:extLst>
      <p:ext uri="{BB962C8B-B14F-4D97-AF65-F5344CB8AC3E}">
        <p14:creationId xmlns:p14="http://schemas.microsoft.com/office/powerpoint/2010/main" val="14517140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582756" y="3512060"/>
            <a:ext cx="6597756" cy="3733364"/>
            <a:chOff x="1239020" y="3068960"/>
            <a:chExt cx="6597756" cy="3733364"/>
          </a:xfrm>
        </p:grpSpPr>
        <p:graphicFrame>
          <p:nvGraphicFramePr>
            <p:cNvPr id="14" name="Chart 13"/>
            <p:cNvGraphicFramePr>
              <a:graphicFrameLocks/>
            </p:cNvGraphicFramePr>
            <p:nvPr>
              <p:extLst>
                <p:ext uri="{D42A27DB-BD31-4B8C-83A1-F6EECF244321}">
                  <p14:modId xmlns:p14="http://schemas.microsoft.com/office/powerpoint/2010/main" val="2418467695"/>
                </p:ext>
              </p:extLst>
            </p:nvPr>
          </p:nvGraphicFramePr>
          <p:xfrm>
            <a:off x="1239020" y="3068960"/>
            <a:ext cx="6552728" cy="373336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809367" y="4662374"/>
              <a:ext cx="274497" cy="369332"/>
            </a:xfrm>
            <a:prstGeom prst="rect">
              <a:avLst/>
            </a:prstGeom>
            <a:noFill/>
          </p:spPr>
          <p:txBody>
            <a:bodyPr wrap="none" rtlCol="0">
              <a:spAutoFit/>
            </a:bodyPr>
            <a:lstStyle/>
            <a:p>
              <a:r>
                <a:rPr lang="en-US" dirty="0" smtClean="0"/>
                <a:t>*</a:t>
              </a:r>
              <a:endParaRPr lang="en-US" dirty="0"/>
            </a:p>
          </p:txBody>
        </p:sp>
        <p:sp>
          <p:nvSpPr>
            <p:cNvPr id="8" name="TextBox 7"/>
            <p:cNvSpPr txBox="1"/>
            <p:nvPr/>
          </p:nvSpPr>
          <p:spPr>
            <a:xfrm>
              <a:off x="5537122" y="4642647"/>
              <a:ext cx="274497" cy="369332"/>
            </a:xfrm>
            <a:prstGeom prst="rect">
              <a:avLst/>
            </a:prstGeom>
            <a:noFill/>
          </p:spPr>
          <p:txBody>
            <a:bodyPr wrap="none" rtlCol="0">
              <a:spAutoFit/>
            </a:bodyPr>
            <a:lstStyle/>
            <a:p>
              <a:r>
                <a:rPr lang="en-US" dirty="0" smtClean="0"/>
                <a:t>*</a:t>
              </a:r>
              <a:endParaRPr lang="en-US" dirty="0"/>
            </a:p>
          </p:txBody>
        </p:sp>
        <p:sp>
          <p:nvSpPr>
            <p:cNvPr id="9" name="TextBox 8"/>
            <p:cNvSpPr txBox="1"/>
            <p:nvPr/>
          </p:nvSpPr>
          <p:spPr>
            <a:xfrm>
              <a:off x="6255589" y="4731588"/>
              <a:ext cx="274497" cy="369332"/>
            </a:xfrm>
            <a:prstGeom prst="rect">
              <a:avLst/>
            </a:prstGeom>
            <a:noFill/>
          </p:spPr>
          <p:txBody>
            <a:bodyPr wrap="none" rtlCol="0">
              <a:spAutoFit/>
            </a:bodyPr>
            <a:lstStyle/>
            <a:p>
              <a:r>
                <a:rPr lang="en-US" dirty="0" smtClean="0"/>
                <a:t>*</a:t>
              </a:r>
              <a:endParaRPr lang="en-US" dirty="0"/>
            </a:p>
          </p:txBody>
        </p:sp>
        <p:sp>
          <p:nvSpPr>
            <p:cNvPr id="10" name="TextBox 9"/>
            <p:cNvSpPr txBox="1"/>
            <p:nvPr/>
          </p:nvSpPr>
          <p:spPr>
            <a:xfrm>
              <a:off x="6881967" y="5506180"/>
              <a:ext cx="954809" cy="338554"/>
            </a:xfrm>
            <a:prstGeom prst="rect">
              <a:avLst/>
            </a:prstGeom>
            <a:noFill/>
          </p:spPr>
          <p:txBody>
            <a:bodyPr wrap="none" rtlCol="0">
              <a:spAutoFit/>
            </a:bodyPr>
            <a:lstStyle/>
            <a:p>
              <a:r>
                <a:rPr lang="en-US" sz="1600" dirty="0" smtClean="0"/>
                <a:t>* p&lt;0.05</a:t>
              </a:r>
              <a:endParaRPr lang="en-US" sz="1600" dirty="0"/>
            </a:p>
          </p:txBody>
        </p:sp>
      </p:grpSp>
      <p:graphicFrame>
        <p:nvGraphicFramePr>
          <p:cNvPr id="12" name="Table 11"/>
          <p:cNvGraphicFramePr>
            <a:graphicFrameLocks noGrp="1"/>
          </p:cNvGraphicFramePr>
          <p:nvPr>
            <p:extLst>
              <p:ext uri="{D42A27DB-BD31-4B8C-83A1-F6EECF244321}">
                <p14:modId xmlns:p14="http://schemas.microsoft.com/office/powerpoint/2010/main" val="541222887"/>
              </p:ext>
            </p:extLst>
          </p:nvPr>
        </p:nvGraphicFramePr>
        <p:xfrm>
          <a:off x="107504" y="528985"/>
          <a:ext cx="3111500" cy="3390900"/>
        </p:xfrm>
        <a:graphic>
          <a:graphicData uri="http://schemas.openxmlformats.org/drawingml/2006/table">
            <a:tbl>
              <a:tblPr/>
              <a:tblGrid>
                <a:gridCol w="673100"/>
                <a:gridCol w="1028700"/>
                <a:gridCol w="393700"/>
                <a:gridCol w="1016000"/>
              </a:tblGrid>
              <a:tr h="165100">
                <a:tc>
                  <a:txBody>
                    <a:bodyPr/>
                    <a:lstStyle/>
                    <a:p>
                      <a:pPr algn="ctr" fontAlgn="b"/>
                      <a:r>
                        <a:rPr lang="en-US" sz="1050" b="0" i="0" u="none" strike="noStrike">
                          <a:effectLst/>
                          <a:latin typeface="Arial"/>
                        </a:rPr>
                        <a:t>LT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Arial"/>
                        </a:rPr>
                        <a:t>F18ab+ VTEC</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dirty="0">
                          <a:effectLst/>
                          <a:latin typeface="Arial"/>
                        </a:rPr>
                        <a:t>Pig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n-US" sz="105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152400">
                <a:tc rowSpan="7">
                  <a:txBody>
                    <a:bodyPr/>
                    <a:lstStyle/>
                    <a:p>
                      <a:pPr algn="ctr" fontAlgn="ctr"/>
                      <a:r>
                        <a:rPr lang="en-US" sz="1050" b="1" i="0" u="none" strike="noStrike">
                          <a:effectLst/>
                          <a:latin typeface="Arial"/>
                        </a:rPr>
                        <a:t>250 µg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8">
                  <a:txBody>
                    <a:bodyPr/>
                    <a:lstStyle/>
                    <a:p>
                      <a:pPr algn="ctr" fontAlgn="ctr"/>
                      <a:r>
                        <a:rPr lang="de-DE" sz="1050" b="1" i="0" u="none" strike="noStrike">
                          <a:effectLst/>
                          <a:latin typeface="Arial"/>
                        </a:rPr>
                        <a:t>10**11 CFU in 10 ml PBS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1" i="0" u="none" strike="noStrike">
                          <a:effectLst/>
                          <a:latin typeface="Arial"/>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 day 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 day 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 day 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651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Arial"/>
                        </a:rPr>
                        <a:t>† day 1</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52400">
                <a:tc rowSpan="4">
                  <a:txBody>
                    <a:bodyPr/>
                    <a:lstStyle/>
                    <a:p>
                      <a:pPr algn="ctr" fontAlgn="ctr"/>
                      <a:r>
                        <a:rPr lang="en-US" sz="1050" b="1" i="0" u="none" strike="noStrike">
                          <a:effectLst/>
                          <a:latin typeface="Arial"/>
                        </a:rPr>
                        <a:t>350 µg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50" b="1" i="0" u="none" strike="noStrike">
                          <a:effectLst/>
                          <a:latin typeface="Arial"/>
                        </a:rPr>
                        <a:t>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r>
              <a:tr h="1651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Arial"/>
                        </a:rPr>
                        <a:t>† day 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52400">
                <a:tc rowSpan="7">
                  <a:txBody>
                    <a:bodyPr/>
                    <a:lstStyle/>
                    <a:p>
                      <a:pPr algn="ctr" fontAlgn="ctr"/>
                      <a:r>
                        <a:rPr lang="en-US" sz="1050" b="1" i="0" u="none" strike="noStrike">
                          <a:effectLst/>
                          <a:latin typeface="Arial"/>
                        </a:rPr>
                        <a:t>0 µg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050" b="1" i="0" u="none" strike="noStrike">
                          <a:effectLst/>
                          <a:latin typeface="Arial"/>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050" b="0" i="0" u="none" strike="noStrike">
                          <a:effectLst/>
                          <a:latin typeface="Arial"/>
                        </a:rPr>
                        <a:t>excreting 5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6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3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6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excreting 7 days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r>
              <a:tr h="1524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050" b="0" i="0" u="none" strike="noStrike">
                          <a:effectLst/>
                          <a:latin typeface="Arial"/>
                        </a:rPr>
                        <a:t>† day 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65100">
                <a:tc vMerge="1">
                  <a:txBody>
                    <a:bodyPr/>
                    <a:lstStyle/>
                    <a:p>
                      <a:endParaRPr lang="en-US"/>
                    </a:p>
                  </a:txBody>
                  <a:tcPr/>
                </a:tc>
                <a:tc vMerge="1">
                  <a:txBody>
                    <a:bodyPr/>
                    <a:lstStyle/>
                    <a:p>
                      <a:endParaRPr lang="en-US"/>
                    </a:p>
                  </a:txBody>
                  <a:tcPr/>
                </a:tc>
                <a:tc>
                  <a:txBody>
                    <a:bodyPr/>
                    <a:lstStyle/>
                    <a:p>
                      <a:pPr algn="ctr" fontAlgn="ctr"/>
                      <a:r>
                        <a:rPr lang="en-US" sz="1050" b="1" i="0" u="none" strike="noStrike">
                          <a:effectLst/>
                          <a:latin typeface="Arial"/>
                        </a:rPr>
                        <a:t>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Arial"/>
                        </a:rPr>
                        <a:t>† day 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65100">
                <a:tc>
                  <a:txBody>
                    <a:bodyPr/>
                    <a:lstStyle/>
                    <a:p>
                      <a:pPr algn="ctr" fontAlgn="b"/>
                      <a:r>
                        <a:rPr lang="en-US" sz="1050" b="1" i="0" u="none" strike="noStrike">
                          <a:effectLst/>
                          <a:latin typeface="Arial"/>
                        </a:rPr>
                        <a:t>250 µg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1" i="0" u="none" strike="noStrike">
                          <a:effectLst/>
                          <a:latin typeface="Arial"/>
                        </a:rPr>
                        <a: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1" i="0" u="none" strike="noStrike">
                          <a:effectLst/>
                          <a:latin typeface="Arial"/>
                        </a:rPr>
                        <a:t>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Arial"/>
                        </a:rPr>
                        <a:t>† 6 hours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100">
                <a:tc gridSpan="2">
                  <a:txBody>
                    <a:bodyPr/>
                    <a:lstStyle/>
                    <a:p>
                      <a:pPr algn="ctr" fontAlgn="b"/>
                      <a:r>
                        <a:rPr lang="en-US" sz="1050" b="1" i="0" u="none" strike="noStrike">
                          <a:effectLst/>
                          <a:latin typeface="Arial"/>
                        </a:rPr>
                        <a:t>PBS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050" b="1" i="0" u="none" strike="noStrike">
                          <a:effectLst/>
                          <a:latin typeface="Arial"/>
                        </a:rPr>
                        <a:t>20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050" b="0" i="0" u="none" strike="noStrike" dirty="0">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2" name="Group 1"/>
          <p:cNvGrpSpPr/>
          <p:nvPr/>
        </p:nvGrpSpPr>
        <p:grpSpPr>
          <a:xfrm>
            <a:off x="0" y="4390085"/>
            <a:ext cx="2591575" cy="1229767"/>
            <a:chOff x="6779227" y="3913965"/>
            <a:chExt cx="2591575" cy="1229767"/>
          </a:xfrm>
        </p:grpSpPr>
        <p:sp>
          <p:nvSpPr>
            <p:cNvPr id="16" name="Rectangle 15"/>
            <p:cNvSpPr/>
            <p:nvPr/>
          </p:nvSpPr>
          <p:spPr>
            <a:xfrm>
              <a:off x="6779227" y="4805178"/>
              <a:ext cx="2532464" cy="338554"/>
            </a:xfrm>
            <a:prstGeom prst="rect">
              <a:avLst/>
            </a:prstGeom>
          </p:spPr>
          <p:txBody>
            <a:bodyPr wrap="none">
              <a:spAutoFit/>
            </a:bodyPr>
            <a:lstStyle/>
            <a:p>
              <a:r>
                <a:rPr lang="en-GB" sz="1600" dirty="0" smtClean="0"/>
                <a:t>VTEC:        5.4 </a:t>
              </a:r>
              <a:r>
                <a:rPr lang="en-GB" sz="1600" dirty="0"/>
                <a:t>± 1.4 days </a:t>
              </a:r>
              <a:endParaRPr lang="en-US" sz="1600" dirty="0"/>
            </a:p>
          </p:txBody>
        </p:sp>
        <p:sp>
          <p:nvSpPr>
            <p:cNvPr id="18" name="Rectangle 17"/>
            <p:cNvSpPr/>
            <p:nvPr/>
          </p:nvSpPr>
          <p:spPr>
            <a:xfrm>
              <a:off x="6779227" y="4283297"/>
              <a:ext cx="2591575" cy="338554"/>
            </a:xfrm>
            <a:prstGeom prst="rect">
              <a:avLst/>
            </a:prstGeom>
          </p:spPr>
          <p:txBody>
            <a:bodyPr wrap="none">
              <a:spAutoFit/>
            </a:bodyPr>
            <a:lstStyle/>
            <a:p>
              <a:r>
                <a:rPr lang="en-GB" sz="1600" dirty="0" smtClean="0"/>
                <a:t>VTEC +LT: 7.0 </a:t>
              </a:r>
              <a:r>
                <a:rPr lang="en-GB" sz="1600" dirty="0"/>
                <a:t>± 0.0 </a:t>
              </a:r>
              <a:r>
                <a:rPr lang="en-GB" sz="1600" dirty="0" smtClean="0"/>
                <a:t>days* </a:t>
              </a:r>
              <a:endParaRPr lang="en-US" sz="1600" dirty="0"/>
            </a:p>
          </p:txBody>
        </p:sp>
        <p:sp>
          <p:nvSpPr>
            <p:cNvPr id="19" name="TextBox 18"/>
            <p:cNvSpPr txBox="1"/>
            <p:nvPr/>
          </p:nvSpPr>
          <p:spPr>
            <a:xfrm>
              <a:off x="6841782" y="3913965"/>
              <a:ext cx="1660393" cy="369332"/>
            </a:xfrm>
            <a:prstGeom prst="rect">
              <a:avLst/>
            </a:prstGeom>
            <a:noFill/>
          </p:spPr>
          <p:txBody>
            <a:bodyPr wrap="none" rtlCol="0">
              <a:spAutoFit/>
            </a:bodyPr>
            <a:lstStyle/>
            <a:p>
              <a:r>
                <a:rPr lang="en-US" dirty="0" smtClean="0"/>
                <a:t>Mean duration</a:t>
              </a:r>
              <a:endParaRPr lang="en-US" dirty="0"/>
            </a:p>
          </p:txBody>
        </p:sp>
      </p:grpSp>
      <p:graphicFrame>
        <p:nvGraphicFramePr>
          <p:cNvPr id="20" name="Chart 19"/>
          <p:cNvGraphicFramePr>
            <a:graphicFrameLocks/>
          </p:cNvGraphicFramePr>
          <p:nvPr>
            <p:extLst>
              <p:ext uri="{D42A27DB-BD31-4B8C-83A1-F6EECF244321}">
                <p14:modId xmlns:p14="http://schemas.microsoft.com/office/powerpoint/2010/main" val="826148046"/>
              </p:ext>
            </p:extLst>
          </p:nvPr>
        </p:nvGraphicFramePr>
        <p:xfrm>
          <a:off x="3419872" y="528985"/>
          <a:ext cx="5600870" cy="326464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979712" y="-27384"/>
            <a:ext cx="5015215" cy="400110"/>
          </a:xfrm>
          <a:prstGeom prst="rect">
            <a:avLst/>
          </a:prstGeom>
          <a:noFill/>
        </p:spPr>
        <p:txBody>
          <a:bodyPr wrap="none" rtlCol="0">
            <a:spAutoFit/>
          </a:bodyPr>
          <a:lstStyle/>
          <a:p>
            <a:r>
              <a:rPr lang="en-US" sz="2000" b="1" dirty="0" smtClean="0"/>
              <a:t>What is the effect on VTEC colonization</a:t>
            </a:r>
            <a:endParaRPr lang="en-US" sz="2000" b="1" dirty="0"/>
          </a:p>
        </p:txBody>
      </p:sp>
      <p:grpSp>
        <p:nvGrpSpPr>
          <p:cNvPr id="5" name="Group 4"/>
          <p:cNvGrpSpPr/>
          <p:nvPr/>
        </p:nvGrpSpPr>
        <p:grpSpPr>
          <a:xfrm>
            <a:off x="2195736" y="692696"/>
            <a:ext cx="1029755" cy="2566632"/>
            <a:chOff x="2195736" y="692696"/>
            <a:chExt cx="1029755" cy="2566632"/>
          </a:xfrm>
        </p:grpSpPr>
        <p:sp>
          <p:nvSpPr>
            <p:cNvPr id="4" name="Rectangle 3"/>
            <p:cNvSpPr/>
            <p:nvPr/>
          </p:nvSpPr>
          <p:spPr>
            <a:xfrm>
              <a:off x="2195736" y="692696"/>
              <a:ext cx="1023268" cy="504056"/>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202223" y="1819167"/>
              <a:ext cx="1023268" cy="502643"/>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208710" y="2467240"/>
              <a:ext cx="1008000" cy="792088"/>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6" name="TextBox 5"/>
          <p:cNvSpPr txBox="1"/>
          <p:nvPr/>
        </p:nvSpPr>
        <p:spPr>
          <a:xfrm>
            <a:off x="759036" y="271681"/>
            <a:ext cx="1043876" cy="276999"/>
          </a:xfrm>
          <a:prstGeom prst="rect">
            <a:avLst/>
          </a:prstGeom>
          <a:noFill/>
        </p:spPr>
        <p:txBody>
          <a:bodyPr wrap="none" rtlCol="0">
            <a:spAutoFit/>
          </a:bodyPr>
          <a:lstStyle/>
          <a:p>
            <a:r>
              <a:rPr lang="en-US" sz="1200" dirty="0" smtClean="0"/>
              <a:t>6 hours later</a:t>
            </a:r>
            <a:endParaRPr lang="en-US" sz="1200" dirty="0"/>
          </a:p>
        </p:txBody>
      </p:sp>
    </p:spTree>
    <p:extLst>
      <p:ext uri="{BB962C8B-B14F-4D97-AF65-F5344CB8AC3E}">
        <p14:creationId xmlns:p14="http://schemas.microsoft.com/office/powerpoint/2010/main" val="12724781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061" y="22428"/>
            <a:ext cx="3024280" cy="2968549"/>
          </a:xfrm>
          <a:prstGeom prst="rect">
            <a:avLst/>
          </a:prstGeom>
          <a:noFill/>
          <a:ln>
            <a:noFill/>
          </a:ln>
        </p:spPr>
      </p:pic>
      <p:sp>
        <p:nvSpPr>
          <p:cNvPr id="5" name="TextBox 4"/>
          <p:cNvSpPr txBox="1"/>
          <p:nvPr/>
        </p:nvSpPr>
        <p:spPr>
          <a:xfrm>
            <a:off x="388507" y="3068960"/>
            <a:ext cx="2041582" cy="646331"/>
          </a:xfrm>
          <a:prstGeom prst="rect">
            <a:avLst/>
          </a:prstGeom>
          <a:noFill/>
        </p:spPr>
        <p:txBody>
          <a:bodyPr wrap="none" rtlCol="0">
            <a:spAutoFit/>
          </a:bodyPr>
          <a:lstStyle/>
          <a:p>
            <a:pPr algn="ctr"/>
            <a:r>
              <a:rPr lang="en-US" dirty="0" smtClean="0"/>
              <a:t>Pig 19 </a:t>
            </a:r>
          </a:p>
          <a:p>
            <a:pPr algn="ctr"/>
            <a:r>
              <a:rPr lang="en-US" dirty="0" smtClean="0"/>
              <a:t>250 µg LT 6 hours</a:t>
            </a:r>
            <a:endParaRPr lang="en-US" dirty="0"/>
          </a:p>
        </p:txBody>
      </p:sp>
      <p:sp>
        <p:nvSpPr>
          <p:cNvPr id="7" name="TextBox 6"/>
          <p:cNvSpPr txBox="1"/>
          <p:nvPr/>
        </p:nvSpPr>
        <p:spPr>
          <a:xfrm>
            <a:off x="5684170" y="3131676"/>
            <a:ext cx="2920278" cy="646331"/>
          </a:xfrm>
          <a:prstGeom prst="rect">
            <a:avLst/>
          </a:prstGeom>
          <a:noFill/>
        </p:spPr>
        <p:txBody>
          <a:bodyPr wrap="none" rtlCol="0">
            <a:spAutoFit/>
          </a:bodyPr>
          <a:lstStyle/>
          <a:p>
            <a:pPr algn="ctr"/>
            <a:r>
              <a:rPr lang="en-US" dirty="0" smtClean="0"/>
              <a:t>Pig 7 </a:t>
            </a:r>
          </a:p>
          <a:p>
            <a:pPr algn="ctr"/>
            <a:r>
              <a:rPr lang="en-US" dirty="0" smtClean="0"/>
              <a:t>250 µg LT + VTEC 4 hours</a:t>
            </a:r>
            <a:endParaRPr lang="en-US" dirty="0"/>
          </a:p>
        </p:txBody>
      </p:sp>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5209690" y="260648"/>
            <a:ext cx="3890640" cy="2906465"/>
          </a:xfrm>
          <a:prstGeom prst="rect">
            <a:avLst/>
          </a:prstGeom>
          <a:noFill/>
          <a:ln>
            <a:noFill/>
          </a:ln>
        </p:spPr>
      </p:pic>
      <p:sp>
        <p:nvSpPr>
          <p:cNvPr id="9" name="TextBox 8"/>
          <p:cNvSpPr txBox="1"/>
          <p:nvPr/>
        </p:nvSpPr>
        <p:spPr>
          <a:xfrm>
            <a:off x="3203848" y="1552351"/>
            <a:ext cx="1821357" cy="954107"/>
          </a:xfrm>
          <a:prstGeom prst="rect">
            <a:avLst/>
          </a:prstGeom>
          <a:noFill/>
        </p:spPr>
        <p:txBody>
          <a:bodyPr wrap="none" rtlCol="0">
            <a:spAutoFit/>
          </a:bodyPr>
          <a:lstStyle/>
          <a:p>
            <a:pPr algn="ctr"/>
            <a:r>
              <a:rPr lang="en-US" sz="2800" dirty="0" smtClean="0"/>
              <a:t>Mucus</a:t>
            </a:r>
          </a:p>
          <a:p>
            <a:pPr algn="ctr"/>
            <a:r>
              <a:rPr lang="en-US" sz="2800" dirty="0"/>
              <a:t>t</a:t>
            </a:r>
            <a:r>
              <a:rPr lang="en-US" sz="2800" dirty="0" smtClean="0"/>
              <a:t>hin at tips</a:t>
            </a:r>
            <a:endParaRPr lang="en-US" sz="2800" dirty="0"/>
          </a:p>
        </p:txBody>
      </p:sp>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16200000">
            <a:off x="2447302" y="3860070"/>
            <a:ext cx="3421588" cy="2556000"/>
          </a:xfrm>
          <a:prstGeom prst="rect">
            <a:avLst/>
          </a:prstGeom>
          <a:noFill/>
          <a:ln>
            <a:noFill/>
          </a:ln>
        </p:spPr>
      </p:pic>
      <p:sp>
        <p:nvSpPr>
          <p:cNvPr id="11" name="TextBox 10"/>
          <p:cNvSpPr txBox="1"/>
          <p:nvPr/>
        </p:nvSpPr>
        <p:spPr>
          <a:xfrm>
            <a:off x="5436097" y="6128429"/>
            <a:ext cx="710802" cy="646331"/>
          </a:xfrm>
          <a:prstGeom prst="rect">
            <a:avLst/>
          </a:prstGeom>
          <a:noFill/>
        </p:spPr>
        <p:txBody>
          <a:bodyPr wrap="none" rtlCol="0">
            <a:spAutoFit/>
          </a:bodyPr>
          <a:lstStyle/>
          <a:p>
            <a:r>
              <a:rPr lang="en-US" dirty="0" smtClean="0"/>
              <a:t>Pig 6 </a:t>
            </a:r>
          </a:p>
          <a:p>
            <a:r>
              <a:rPr lang="en-US" dirty="0" smtClean="0"/>
              <a:t>PBS</a:t>
            </a:r>
            <a:endParaRPr lang="en-US" dirty="0"/>
          </a:p>
        </p:txBody>
      </p:sp>
      <p:cxnSp>
        <p:nvCxnSpPr>
          <p:cNvPr id="3" name="Straight Arrow Connector 2"/>
          <p:cNvCxnSpPr/>
          <p:nvPr/>
        </p:nvCxnSpPr>
        <p:spPr>
          <a:xfrm flipH="1">
            <a:off x="2231740" y="554072"/>
            <a:ext cx="21602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1331640" y="598460"/>
            <a:ext cx="21602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6959195" y="580162"/>
            <a:ext cx="21602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7740352" y="1552351"/>
            <a:ext cx="21602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8172400" y="2308516"/>
            <a:ext cx="21602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2925281" y="980728"/>
            <a:ext cx="21602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864846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685800" y="692696"/>
            <a:ext cx="7772400" cy="533400"/>
          </a:xfrm>
        </p:spPr>
        <p:txBody>
          <a:bodyPr>
            <a:noAutofit/>
          </a:bodyPr>
          <a:lstStyle/>
          <a:p>
            <a:pPr eaLnBrk="1" hangingPunct="1"/>
            <a:r>
              <a:rPr lang="nl-BE" sz="4000" b="1" dirty="0">
                <a:solidFill>
                  <a:srgbClr val="0000FF"/>
                </a:solidFill>
                <a:latin typeface="Arial" charset="0"/>
                <a:cs typeface="Arial" charset="0"/>
              </a:rPr>
              <a:t>Conclusions</a:t>
            </a:r>
            <a:endParaRPr lang="nl-NL" sz="4000" b="1" dirty="0">
              <a:solidFill>
                <a:srgbClr val="0000FF"/>
              </a:solidFill>
              <a:latin typeface="Arial" charset="0"/>
              <a:cs typeface="Arial" charset="0"/>
            </a:endParaRPr>
          </a:p>
        </p:txBody>
      </p:sp>
      <p:sp>
        <p:nvSpPr>
          <p:cNvPr id="19459" name="Rectangle 3"/>
          <p:cNvSpPr>
            <a:spLocks noGrp="1" noChangeArrowheads="1"/>
          </p:cNvSpPr>
          <p:nvPr>
            <p:ph type="subTitle" idx="1"/>
          </p:nvPr>
        </p:nvSpPr>
        <p:spPr>
          <a:xfrm>
            <a:off x="395536" y="2132856"/>
            <a:ext cx="7848872" cy="2042195"/>
          </a:xfrm>
        </p:spPr>
        <p:txBody>
          <a:bodyPr>
            <a:noAutofit/>
          </a:bodyPr>
          <a:lstStyle/>
          <a:p>
            <a:pPr marL="457200" indent="-457200" algn="l" eaLnBrk="1" hangingPunct="1">
              <a:buFont typeface="Arial"/>
              <a:buChar char="•"/>
            </a:pPr>
            <a:r>
              <a:rPr lang="nl-BE" sz="2800" dirty="0" smtClean="0">
                <a:solidFill>
                  <a:srgbClr val="000000"/>
                </a:solidFill>
                <a:latin typeface="Arial" charset="0"/>
                <a:cs typeface="Arial" charset="0"/>
              </a:rPr>
              <a:t>Intra</a:t>
            </a:r>
            <a:r>
              <a:rPr lang="nl-BE" sz="2800" dirty="0">
                <a:solidFill>
                  <a:srgbClr val="000000"/>
                </a:solidFill>
                <a:latin typeface="Arial" charset="0"/>
                <a:cs typeface="Arial" charset="0"/>
              </a:rPr>
              <a:t>-intestinal injection of LT </a:t>
            </a:r>
            <a:r>
              <a:rPr lang="nl-BE" sz="2800" dirty="0" smtClean="0">
                <a:solidFill>
                  <a:srgbClr val="000000"/>
                </a:solidFill>
                <a:latin typeface="Arial" charset="0"/>
                <a:cs typeface="Arial" charset="0"/>
              </a:rPr>
              <a:t>(250 or 350 </a:t>
            </a:r>
            <a:r>
              <a:rPr lang="nl-BE" sz="2800" dirty="0">
                <a:solidFill>
                  <a:srgbClr val="000000"/>
                </a:solidFill>
                <a:latin typeface="Arial" charset="0"/>
                <a:cs typeface="Arial" charset="0"/>
              </a:rPr>
              <a:t>µg) </a:t>
            </a:r>
            <a:r>
              <a:rPr lang="nl-BE" sz="2800" dirty="0" smtClean="0">
                <a:solidFill>
                  <a:srgbClr val="0000FF"/>
                </a:solidFill>
                <a:latin typeface="Arial" charset="0"/>
                <a:cs typeface="Arial" charset="0"/>
              </a:rPr>
              <a:t>enhanced</a:t>
            </a:r>
            <a:r>
              <a:rPr lang="nl-BE" sz="2800" dirty="0" smtClean="0">
                <a:solidFill>
                  <a:srgbClr val="000000"/>
                </a:solidFill>
                <a:latin typeface="Arial" charset="0"/>
                <a:cs typeface="Arial" charset="0"/>
              </a:rPr>
              <a:t> colonization with VTEC</a:t>
            </a:r>
          </a:p>
          <a:p>
            <a:pPr marL="457200" indent="-457200" algn="l" eaLnBrk="1" hangingPunct="1">
              <a:buFont typeface="Arial"/>
              <a:buChar char="•"/>
            </a:pPr>
            <a:endParaRPr lang="nl-BE" sz="2800" dirty="0" smtClean="0">
              <a:solidFill>
                <a:srgbClr val="000000"/>
              </a:solidFill>
              <a:latin typeface="Arial" charset="0"/>
              <a:cs typeface="Arial" charset="0"/>
            </a:endParaRPr>
          </a:p>
          <a:p>
            <a:pPr marL="457200" indent="-457200" algn="l" eaLnBrk="1" hangingPunct="1">
              <a:buFont typeface="Arial"/>
              <a:buChar char="•"/>
            </a:pPr>
            <a:r>
              <a:rPr lang="nl-BE" sz="2800" dirty="0" smtClean="0">
                <a:solidFill>
                  <a:srgbClr val="000000"/>
                </a:solidFill>
                <a:latin typeface="Arial" charset="0"/>
                <a:cs typeface="Arial" charset="0"/>
              </a:rPr>
              <a:t>F4+ ETEC producing </a:t>
            </a:r>
            <a:r>
              <a:rPr lang="nl-BE" sz="2800" dirty="0" smtClean="0">
                <a:solidFill>
                  <a:srgbClr val="0000FF"/>
                </a:solidFill>
                <a:latin typeface="Arial" charset="0"/>
                <a:cs typeface="Arial" charset="0"/>
              </a:rPr>
              <a:t>LT could play a role </a:t>
            </a:r>
            <a:r>
              <a:rPr lang="nl-BE" sz="2800" dirty="0" smtClean="0">
                <a:solidFill>
                  <a:srgbClr val="000000"/>
                </a:solidFill>
                <a:latin typeface="Arial" charset="0"/>
                <a:cs typeface="Arial" charset="0"/>
              </a:rPr>
              <a:t>in colonization of the intestine with VTEC</a:t>
            </a:r>
          </a:p>
        </p:txBody>
      </p:sp>
    </p:spTree>
    <p:extLst>
      <p:ext uri="{BB962C8B-B14F-4D97-AF65-F5344CB8AC3E}">
        <p14:creationId xmlns:p14="http://schemas.microsoft.com/office/powerpoint/2010/main" val="106128827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36513" y="115888"/>
            <a:ext cx="4800601" cy="6409456"/>
          </a:xfrm>
        </p:spPr>
        <p:txBody>
          <a:bodyPr>
            <a:normAutofit/>
          </a:bodyPr>
          <a:lstStyle/>
          <a:p>
            <a:pPr eaLnBrk="1" hangingPunct="1">
              <a:buFontTx/>
              <a:buNone/>
            </a:pPr>
            <a:r>
              <a:rPr lang="nl-BE" sz="1800" b="1" dirty="0">
                <a:latin typeface="Arial" charset="0"/>
                <a:ea typeface="ＭＳ Ｐゴシック" charset="0"/>
                <a:cs typeface="Arial" charset="0"/>
              </a:rPr>
              <a:t>Acknowledgements</a:t>
            </a:r>
          </a:p>
          <a:p>
            <a:pPr eaLnBrk="1" hangingPunct="1">
              <a:buFontTx/>
              <a:buNone/>
            </a:pPr>
            <a:r>
              <a:rPr lang="nl-BE" sz="1600" b="1" i="1" dirty="0">
                <a:solidFill>
                  <a:schemeClr val="tx1"/>
                </a:solidFill>
                <a:latin typeface="Arial" charset="0"/>
                <a:ea typeface="ＭＳ Ｐゴシック" charset="0"/>
                <a:cs typeface="Arial" charset="0"/>
              </a:rPr>
              <a:t>Former PhD </a:t>
            </a:r>
            <a:r>
              <a:rPr lang="nl-BE" sz="1600" b="1" i="1" dirty="0" smtClean="0">
                <a:solidFill>
                  <a:schemeClr val="tx1"/>
                </a:solidFill>
                <a:latin typeface="Arial" charset="0"/>
                <a:ea typeface="ＭＳ Ｐゴシック" charset="0"/>
                <a:cs typeface="Arial" charset="0"/>
              </a:rPr>
              <a:t>students:</a:t>
            </a:r>
            <a:endParaRPr lang="nl-BE" sz="1600" b="1" dirty="0">
              <a:solidFill>
                <a:schemeClr val="tx1"/>
              </a:solidFill>
              <a:latin typeface="Arial" charset="0"/>
              <a:ea typeface="ＭＳ Ｐゴシック" charset="0"/>
              <a:cs typeface="Arial" charset="0"/>
            </a:endParaRPr>
          </a:p>
          <a:p>
            <a:pPr eaLnBrk="1" hangingPunct="1">
              <a:buFont typeface="Wingdings 2" charset="0"/>
              <a:buNone/>
            </a:pPr>
            <a:r>
              <a:rPr lang="nl-BE" sz="1600" dirty="0" smtClean="0">
                <a:latin typeface="Arial" charset="0"/>
                <a:ea typeface="ＭＳ Ｐゴシック" charset="0"/>
                <a:cs typeface="Arial" charset="0"/>
              </a:rPr>
              <a:t>dr. Michaela Loos </a:t>
            </a:r>
          </a:p>
          <a:p>
            <a:pPr eaLnBrk="1" hangingPunct="1">
              <a:buFont typeface="Wingdings 2" charset="0"/>
              <a:buNone/>
            </a:pPr>
            <a:r>
              <a:rPr lang="en-US" sz="1600" dirty="0" smtClean="0">
                <a:latin typeface="Arial" charset="0"/>
                <a:ea typeface="ＭＳ Ｐゴシック" charset="0"/>
                <a:cs typeface="Arial" charset="0"/>
              </a:rPr>
              <a:t>dr</a:t>
            </a:r>
            <a:r>
              <a:rPr lang="en-US" sz="1600" dirty="0">
                <a:latin typeface="Arial" charset="0"/>
                <a:ea typeface="ＭＳ Ｐゴシック" charset="0"/>
                <a:cs typeface="Arial" charset="0"/>
              </a:rPr>
              <a:t>. </a:t>
            </a:r>
            <a:r>
              <a:rPr lang="en-US" sz="1600" dirty="0" err="1">
                <a:latin typeface="Arial" charset="0"/>
                <a:ea typeface="ＭＳ Ｐゴシック" charset="0"/>
                <a:cs typeface="Arial" charset="0"/>
              </a:rPr>
              <a:t>Annelies</a:t>
            </a:r>
            <a:r>
              <a:rPr lang="en-US" sz="1600" dirty="0">
                <a:latin typeface="Arial" charset="0"/>
                <a:ea typeface="ＭＳ Ｐゴシック" charset="0"/>
                <a:cs typeface="Arial" charset="0"/>
              </a:rPr>
              <a:t> </a:t>
            </a:r>
            <a:r>
              <a:rPr lang="en-US" sz="1600" dirty="0" err="1" smtClean="0">
                <a:latin typeface="Arial" charset="0"/>
                <a:ea typeface="ＭＳ Ｐゴシック" charset="0"/>
                <a:cs typeface="Arial" charset="0"/>
              </a:rPr>
              <a:t>Coddens</a:t>
            </a:r>
            <a:endParaRPr lang="en-US" sz="1600" dirty="0" smtClean="0">
              <a:latin typeface="Arial" charset="0"/>
              <a:ea typeface="ＭＳ Ｐゴシック" charset="0"/>
              <a:cs typeface="Arial" charset="0"/>
            </a:endParaRPr>
          </a:p>
          <a:p>
            <a:pPr eaLnBrk="1" hangingPunct="1">
              <a:buNone/>
            </a:pPr>
            <a:r>
              <a:rPr lang="en-US" sz="1600" dirty="0">
                <a:latin typeface="Arial" charset="0"/>
                <a:ea typeface="ＭＳ Ｐゴシック" charset="0"/>
                <a:cs typeface="Arial" charset="0"/>
              </a:rPr>
              <a:t>d</a:t>
            </a:r>
            <a:r>
              <a:rPr lang="en-US" sz="1600" dirty="0" smtClean="0">
                <a:latin typeface="Arial" charset="0"/>
                <a:ea typeface="ＭＳ Ｐゴシック" charset="0"/>
                <a:cs typeface="Arial" charset="0"/>
              </a:rPr>
              <a:t>r. </a:t>
            </a:r>
            <a:r>
              <a:rPr lang="en-US" sz="1600" dirty="0" err="1" smtClean="0">
                <a:latin typeface="Arial" charset="0"/>
                <a:ea typeface="ＭＳ Ｐゴシック" charset="0"/>
                <a:cs typeface="Arial" charset="0"/>
              </a:rPr>
              <a:t>Myriam</a:t>
            </a:r>
            <a:r>
              <a:rPr lang="en-US" sz="1600" dirty="0" smtClean="0">
                <a:latin typeface="Arial" charset="0"/>
                <a:ea typeface="ＭＳ Ｐゴシック" charset="0"/>
                <a:cs typeface="Arial" charset="0"/>
              </a:rPr>
              <a:t> </a:t>
            </a:r>
            <a:r>
              <a:rPr lang="en-US" sz="1600" dirty="0" err="1" smtClean="0">
                <a:latin typeface="Arial" charset="0"/>
                <a:ea typeface="ＭＳ Ｐゴシック" charset="0"/>
                <a:cs typeface="Arial" charset="0"/>
              </a:rPr>
              <a:t>Atef</a:t>
            </a:r>
            <a:r>
              <a:rPr lang="en-US" sz="1600" dirty="0" smtClean="0">
                <a:latin typeface="Arial" charset="0"/>
                <a:ea typeface="ＭＳ Ｐゴシック" charset="0"/>
                <a:cs typeface="Arial" charset="0"/>
              </a:rPr>
              <a:t> Yekta</a:t>
            </a:r>
          </a:p>
          <a:p>
            <a:pPr eaLnBrk="1" hangingPunct="1">
              <a:buNone/>
            </a:pPr>
            <a:r>
              <a:rPr lang="en-US" sz="1600" dirty="0" smtClean="0">
                <a:latin typeface="Arial" charset="0"/>
                <a:ea typeface="ＭＳ Ｐゴシック" charset="0"/>
                <a:cs typeface="Arial" charset="0"/>
              </a:rPr>
              <a:t>Prof. dr. </a:t>
            </a:r>
            <a:r>
              <a:rPr lang="en-US" sz="1600" dirty="0" err="1" smtClean="0">
                <a:latin typeface="Arial" charset="0"/>
                <a:ea typeface="ＭＳ Ｐゴシック" charset="0"/>
                <a:cs typeface="Arial" charset="0"/>
              </a:rPr>
              <a:t>Wim</a:t>
            </a:r>
            <a:r>
              <a:rPr lang="en-US" sz="1600" dirty="0" smtClean="0">
                <a:latin typeface="Arial" charset="0"/>
                <a:ea typeface="ＭＳ Ｐゴシック" charset="0"/>
                <a:cs typeface="Arial" charset="0"/>
              </a:rPr>
              <a:t> Van den </a:t>
            </a:r>
            <a:r>
              <a:rPr lang="en-US" sz="1600" dirty="0" err="1" smtClean="0">
                <a:latin typeface="Arial" charset="0"/>
                <a:ea typeface="ＭＳ Ｐゴシック" charset="0"/>
                <a:cs typeface="Arial" charset="0"/>
              </a:rPr>
              <a:t>Broeck</a:t>
            </a:r>
            <a:endParaRPr lang="en-US" sz="1600" dirty="0" smtClean="0">
              <a:latin typeface="Arial" charset="0"/>
              <a:ea typeface="ＭＳ Ｐゴシック" charset="0"/>
              <a:cs typeface="Arial" charset="0"/>
            </a:endParaRPr>
          </a:p>
          <a:p>
            <a:pPr eaLnBrk="1" hangingPunct="1">
              <a:buNone/>
            </a:pPr>
            <a:endParaRPr lang="nl-BE" sz="1600" dirty="0">
              <a:latin typeface="Arial" charset="0"/>
              <a:ea typeface="ＭＳ Ｐゴシック" charset="0"/>
              <a:cs typeface="Arial" charset="0"/>
            </a:endParaRPr>
          </a:p>
          <a:p>
            <a:pPr eaLnBrk="1" hangingPunct="1">
              <a:buFont typeface="Wingdings 2" charset="0"/>
              <a:buNone/>
            </a:pPr>
            <a:r>
              <a:rPr lang="nl-BE" sz="1600" b="1" i="1" dirty="0">
                <a:solidFill>
                  <a:srgbClr val="000000"/>
                </a:solidFill>
                <a:latin typeface="Arial" charset="0"/>
                <a:ea typeface="ＭＳ Ｐゴシック" charset="0"/>
                <a:cs typeface="Arial" charset="0"/>
              </a:rPr>
              <a:t>Lab of Immunology (UGent)</a:t>
            </a:r>
          </a:p>
          <a:p>
            <a:pPr eaLnBrk="1" hangingPunct="1">
              <a:buFont typeface="Wingdings 2" charset="0"/>
              <a:buNone/>
            </a:pPr>
            <a:r>
              <a:rPr lang="nl-BE" sz="1600" dirty="0">
                <a:latin typeface="Arial" charset="0"/>
                <a:ea typeface="ＭＳ Ｐゴシック" charset="0"/>
                <a:cs typeface="Arial" charset="0"/>
              </a:rPr>
              <a:t>Prof dr. Bruno Goddeeris (Lab Immuno</a:t>
            </a:r>
            <a:r>
              <a:rPr lang="nl-BE" sz="1600" dirty="0" smtClean="0">
                <a:latin typeface="Arial" charset="0"/>
                <a:ea typeface="ＭＳ Ｐゴシック" charset="0"/>
                <a:cs typeface="Arial" charset="0"/>
              </a:rPr>
              <a:t>/</a:t>
            </a:r>
          </a:p>
          <a:p>
            <a:pPr eaLnBrk="1" hangingPunct="1">
              <a:buFont typeface="Wingdings 2" charset="0"/>
              <a:buNone/>
            </a:pPr>
            <a:r>
              <a:rPr lang="nl-BE" sz="1600" dirty="0" smtClean="0">
                <a:latin typeface="Arial" charset="0"/>
                <a:ea typeface="ＭＳ Ｐゴシック" charset="0"/>
                <a:cs typeface="Arial" charset="0"/>
              </a:rPr>
              <a:t>KULeuven</a:t>
            </a:r>
            <a:r>
              <a:rPr lang="nl-BE" sz="1600" dirty="0">
                <a:latin typeface="Arial" charset="0"/>
                <a:ea typeface="ＭＳ Ｐゴシック" charset="0"/>
                <a:cs typeface="Arial" charset="0"/>
              </a:rPr>
              <a:t>)   </a:t>
            </a:r>
          </a:p>
          <a:p>
            <a:pPr eaLnBrk="1" hangingPunct="1">
              <a:buFontTx/>
              <a:buNone/>
            </a:pPr>
            <a:r>
              <a:rPr lang="en-US" sz="1600" dirty="0" smtClean="0">
                <a:latin typeface="Arial" charset="0"/>
                <a:ea typeface="ＭＳ Ｐゴシック" charset="0"/>
                <a:cs typeface="Arial" charset="0"/>
              </a:rPr>
              <a:t>dr</a:t>
            </a:r>
            <a:r>
              <a:rPr lang="en-US" sz="1600" dirty="0">
                <a:latin typeface="Arial" charset="0"/>
                <a:ea typeface="ＭＳ Ｐゴシック" charset="0"/>
                <a:cs typeface="Arial" charset="0"/>
              </a:rPr>
              <a:t>. Bert </a:t>
            </a:r>
            <a:r>
              <a:rPr lang="en-US" sz="1600" dirty="0" smtClean="0">
                <a:latin typeface="Arial" charset="0"/>
                <a:ea typeface="ＭＳ Ｐゴシック" charset="0"/>
                <a:cs typeface="Arial" charset="0"/>
              </a:rPr>
              <a:t>Devriendt</a:t>
            </a:r>
          </a:p>
          <a:p>
            <a:pPr eaLnBrk="1" hangingPunct="1">
              <a:buFontTx/>
              <a:buNone/>
            </a:pPr>
            <a:endParaRPr lang="en-US" sz="1600" dirty="0">
              <a:latin typeface="Arial" charset="0"/>
              <a:ea typeface="ＭＳ Ｐゴシック" charset="0"/>
              <a:cs typeface="Arial" charset="0"/>
            </a:endParaRPr>
          </a:p>
          <a:p>
            <a:pPr eaLnBrk="1" hangingPunct="1">
              <a:buFontTx/>
              <a:buNone/>
            </a:pPr>
            <a:r>
              <a:rPr lang="nl-BE" sz="1600" b="1" i="1" dirty="0" smtClean="0">
                <a:solidFill>
                  <a:srgbClr val="000000"/>
                </a:solidFill>
                <a:latin typeface="Arial" charset="0"/>
                <a:ea typeface="ＭＳ Ｐゴシック" charset="0"/>
                <a:cs typeface="Arial" charset="0"/>
              </a:rPr>
              <a:t>Valneva Austria</a:t>
            </a:r>
            <a:endParaRPr lang="nl-BE" sz="1600" b="1" i="1" dirty="0">
              <a:solidFill>
                <a:srgbClr val="000000"/>
              </a:solidFill>
              <a:latin typeface="Arial" charset="0"/>
              <a:ea typeface="ＭＳ Ｐゴシック" charset="0"/>
              <a:cs typeface="Arial" charset="0"/>
            </a:endParaRPr>
          </a:p>
          <a:p>
            <a:pPr eaLnBrk="1" hangingPunct="1">
              <a:buFontTx/>
              <a:buNone/>
            </a:pPr>
            <a:r>
              <a:rPr lang="nl-BE" sz="1600" dirty="0" smtClean="0">
                <a:latin typeface="Arial" charset="0"/>
                <a:ea typeface="ＭＳ Ｐゴシック" charset="0"/>
                <a:cs typeface="Arial" charset="0"/>
              </a:rPr>
              <a:t>Dr. Diane Epperson</a:t>
            </a:r>
          </a:p>
          <a:p>
            <a:pPr eaLnBrk="1" hangingPunct="1">
              <a:buFontTx/>
              <a:buNone/>
            </a:pPr>
            <a:r>
              <a:rPr lang="nl-BE" sz="1600" dirty="0" smtClean="0">
                <a:latin typeface="Arial" charset="0"/>
                <a:ea typeface="ＭＳ Ｐゴシック" charset="0"/>
                <a:cs typeface="Arial" charset="0"/>
              </a:rPr>
              <a:t>Urban Lundberg</a:t>
            </a:r>
          </a:p>
          <a:p>
            <a:pPr eaLnBrk="1" hangingPunct="1">
              <a:buFontTx/>
              <a:buNone/>
            </a:pPr>
            <a:endParaRPr lang="nl-BE" sz="1600" dirty="0">
              <a:latin typeface="Arial" charset="0"/>
              <a:ea typeface="ＭＳ Ｐゴシック" charset="0"/>
              <a:cs typeface="Arial" charset="0"/>
            </a:endParaRPr>
          </a:p>
          <a:p>
            <a:pPr eaLnBrk="1" hangingPunct="1">
              <a:buFontTx/>
              <a:buNone/>
            </a:pPr>
            <a:r>
              <a:rPr lang="nl-BE" sz="2000" b="1" dirty="0" smtClean="0">
                <a:latin typeface="Arial" charset="0"/>
                <a:ea typeface="ＭＳ Ｐゴシック" charset="0"/>
                <a:cs typeface="Arial" charset="0"/>
              </a:rPr>
              <a:t>Financial support</a:t>
            </a:r>
          </a:p>
          <a:p>
            <a:pPr eaLnBrk="1" hangingPunct="1">
              <a:buFontTx/>
              <a:buNone/>
            </a:pPr>
            <a:r>
              <a:rPr lang="nl-BE" sz="2000" dirty="0" smtClean="0">
                <a:latin typeface="Arial" charset="0"/>
                <a:ea typeface="ＭＳ Ｐゴシック" charset="0"/>
                <a:cs typeface="Arial" charset="0"/>
              </a:rPr>
              <a:t>Valneva Austria</a:t>
            </a:r>
            <a:endParaRPr lang="nl-BE" sz="2000" dirty="0">
              <a:latin typeface="Arial" charset="0"/>
              <a:ea typeface="ＭＳ Ｐゴシック" charset="0"/>
              <a:cs typeface="Arial" charset="0"/>
            </a:endParaRPr>
          </a:p>
          <a:p>
            <a:pPr eaLnBrk="1" hangingPunct="1">
              <a:buFontTx/>
              <a:buNone/>
            </a:pPr>
            <a:endParaRPr lang="nl-BE" sz="2400" dirty="0">
              <a:latin typeface="Arial" charset="0"/>
              <a:ea typeface="ＭＳ Ｐゴシック" charset="0"/>
              <a:cs typeface="Arial" charset="0"/>
            </a:endParaRPr>
          </a:p>
        </p:txBody>
      </p:sp>
      <p:pic>
        <p:nvPicPr>
          <p:cNvPr id="98310" name="Picture 15" descr="pastedGraphic.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50238" y="68263"/>
            <a:ext cx="817562"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4" name="Picture 40" descr="Labo immuno kleinere versi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0150" y="776288"/>
            <a:ext cx="540385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8315" name="Group 83"/>
          <p:cNvGrpSpPr>
            <a:grpSpLocks/>
          </p:cNvGrpSpPr>
          <p:nvPr/>
        </p:nvGrpSpPr>
        <p:grpSpPr bwMode="auto">
          <a:xfrm>
            <a:off x="3810000" y="76200"/>
            <a:ext cx="1282700" cy="906463"/>
            <a:chOff x="165101" y="5867400"/>
            <a:chExt cx="1282699" cy="906464"/>
          </a:xfrm>
        </p:grpSpPr>
        <p:sp>
          <p:nvSpPr>
            <p:cNvPr id="98317" name="Rectangle 5"/>
            <p:cNvSpPr>
              <a:spLocks noChangeArrowheads="1"/>
            </p:cNvSpPr>
            <p:nvPr/>
          </p:nvSpPr>
          <p:spPr bwMode="auto">
            <a:xfrm>
              <a:off x="165101" y="6515101"/>
              <a:ext cx="1282699"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000" b="1">
                  <a:solidFill>
                    <a:srgbClr val="1F2EFF"/>
                  </a:solidFill>
                  <a:latin typeface="Constantia" charset="0"/>
                </a:rPr>
                <a:t>Faculty of Veterinary</a:t>
              </a:r>
              <a:endParaRPr lang="nl-NL" sz="1000" b="1">
                <a:solidFill>
                  <a:srgbClr val="1F2EFF"/>
                </a:solidFill>
                <a:latin typeface="Times New Roman" charset="0"/>
              </a:endParaRPr>
            </a:p>
          </p:txBody>
        </p:sp>
        <p:sp>
          <p:nvSpPr>
            <p:cNvPr id="98318" name="Rectangle 6"/>
            <p:cNvSpPr>
              <a:spLocks noChangeArrowheads="1"/>
            </p:cNvSpPr>
            <p:nvPr/>
          </p:nvSpPr>
          <p:spPr bwMode="auto">
            <a:xfrm>
              <a:off x="431801" y="6619876"/>
              <a:ext cx="566738"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nl-NL" sz="1000" b="1">
                  <a:solidFill>
                    <a:srgbClr val="1F2EFF"/>
                  </a:solidFill>
                  <a:latin typeface="Constantia" charset="0"/>
                </a:rPr>
                <a:t>Medicine</a:t>
              </a:r>
              <a:endParaRPr lang="nl-NL" sz="1000" b="1">
                <a:solidFill>
                  <a:srgbClr val="1F2EFF"/>
                </a:solidFill>
                <a:latin typeface="Times New Roman" charset="0"/>
              </a:endParaRPr>
            </a:p>
          </p:txBody>
        </p:sp>
        <p:grpSp>
          <p:nvGrpSpPr>
            <p:cNvPr id="98319" name="Group 7"/>
            <p:cNvGrpSpPr>
              <a:grpSpLocks/>
            </p:cNvGrpSpPr>
            <p:nvPr/>
          </p:nvGrpSpPr>
          <p:grpSpPr bwMode="auto">
            <a:xfrm>
              <a:off x="422275" y="5867400"/>
              <a:ext cx="568325" cy="630239"/>
              <a:chOff x="3639" y="102"/>
              <a:chExt cx="358" cy="397"/>
            </a:xfrm>
          </p:grpSpPr>
          <p:sp>
            <p:nvSpPr>
              <p:cNvPr id="98320" name="Rectangle 8"/>
              <p:cNvSpPr>
                <a:spLocks noChangeArrowheads="1"/>
              </p:cNvSpPr>
              <p:nvPr/>
            </p:nvSpPr>
            <p:spPr bwMode="auto">
              <a:xfrm>
                <a:off x="3639" y="102"/>
                <a:ext cx="358" cy="397"/>
              </a:xfrm>
              <a:prstGeom prst="rect">
                <a:avLst/>
              </a:prstGeom>
              <a:solidFill>
                <a:srgbClr val="FFFFFF"/>
              </a:solidFill>
              <a:ln w="12700">
                <a:solidFill>
                  <a:srgbClr val="000000"/>
                </a:solidFill>
                <a:miter lim="800000"/>
                <a:headEnd/>
                <a:tailEnd/>
              </a:ln>
            </p:spPr>
            <p:txBody>
              <a:bodyPr/>
              <a:lstStyle/>
              <a:p>
                <a:endParaRPr lang="en-US" sz="1000" b="1">
                  <a:latin typeface="Constantia" charset="0"/>
                </a:endParaRPr>
              </a:p>
            </p:txBody>
          </p:sp>
          <p:sp>
            <p:nvSpPr>
              <p:cNvPr id="98321" name="Line 9"/>
              <p:cNvSpPr>
                <a:spLocks noChangeShapeType="1"/>
              </p:cNvSpPr>
              <p:nvPr/>
            </p:nvSpPr>
            <p:spPr bwMode="auto">
              <a:xfrm>
                <a:off x="3670" y="210"/>
                <a:ext cx="3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98322" name="Group 10"/>
              <p:cNvGrpSpPr>
                <a:grpSpLocks/>
              </p:cNvGrpSpPr>
              <p:nvPr/>
            </p:nvGrpSpPr>
            <p:grpSpPr bwMode="auto">
              <a:xfrm>
                <a:off x="3655" y="128"/>
                <a:ext cx="223" cy="119"/>
                <a:chOff x="3655" y="128"/>
                <a:chExt cx="223" cy="119"/>
              </a:xfrm>
            </p:grpSpPr>
            <p:sp>
              <p:nvSpPr>
                <p:cNvPr id="98343" name="Freeform 11"/>
                <p:cNvSpPr>
                  <a:spLocks/>
                </p:cNvSpPr>
                <p:nvPr/>
              </p:nvSpPr>
              <p:spPr bwMode="auto">
                <a:xfrm>
                  <a:off x="3655" y="128"/>
                  <a:ext cx="223" cy="119"/>
                </a:xfrm>
                <a:custGeom>
                  <a:avLst/>
                  <a:gdLst>
                    <a:gd name="T0" fmla="*/ 47 w 223"/>
                    <a:gd name="T1" fmla="*/ 84 h 119"/>
                    <a:gd name="T2" fmla="*/ 40 w 223"/>
                    <a:gd name="T3" fmla="*/ 76 h 119"/>
                    <a:gd name="T4" fmla="*/ 10 w 223"/>
                    <a:gd name="T5" fmla="*/ 76 h 119"/>
                    <a:gd name="T6" fmla="*/ 6 w 223"/>
                    <a:gd name="T7" fmla="*/ 78 h 119"/>
                    <a:gd name="T8" fmla="*/ 2 w 223"/>
                    <a:gd name="T9" fmla="*/ 76 h 119"/>
                    <a:gd name="T10" fmla="*/ 0 w 223"/>
                    <a:gd name="T11" fmla="*/ 72 h 119"/>
                    <a:gd name="T12" fmla="*/ 3 w 223"/>
                    <a:gd name="T13" fmla="*/ 47 h 119"/>
                    <a:gd name="T14" fmla="*/ 10 w 223"/>
                    <a:gd name="T15" fmla="*/ 35 h 119"/>
                    <a:gd name="T16" fmla="*/ 34 w 223"/>
                    <a:gd name="T17" fmla="*/ 19 h 119"/>
                    <a:gd name="T18" fmla="*/ 134 w 223"/>
                    <a:gd name="T19" fmla="*/ 19 h 119"/>
                    <a:gd name="T20" fmla="*/ 138 w 223"/>
                    <a:gd name="T21" fmla="*/ 14 h 119"/>
                    <a:gd name="T22" fmla="*/ 146 w 223"/>
                    <a:gd name="T23" fmla="*/ 8 h 119"/>
                    <a:gd name="T24" fmla="*/ 157 w 223"/>
                    <a:gd name="T25" fmla="*/ 3 h 119"/>
                    <a:gd name="T26" fmla="*/ 166 w 223"/>
                    <a:gd name="T27" fmla="*/ 0 h 119"/>
                    <a:gd name="T28" fmla="*/ 188 w 223"/>
                    <a:gd name="T29" fmla="*/ 0 h 119"/>
                    <a:gd name="T30" fmla="*/ 200 w 223"/>
                    <a:gd name="T31" fmla="*/ 3 h 119"/>
                    <a:gd name="T32" fmla="*/ 209 w 223"/>
                    <a:gd name="T33" fmla="*/ 8 h 119"/>
                    <a:gd name="T34" fmla="*/ 222 w 223"/>
                    <a:gd name="T35" fmla="*/ 15 h 119"/>
                    <a:gd name="T36" fmla="*/ 219 w 223"/>
                    <a:gd name="T37" fmla="*/ 57 h 119"/>
                    <a:gd name="T38" fmla="*/ 223 w 223"/>
                    <a:gd name="T39" fmla="*/ 97 h 119"/>
                    <a:gd name="T40" fmla="*/ 216 w 223"/>
                    <a:gd name="T41" fmla="*/ 104 h 119"/>
                    <a:gd name="T42" fmla="*/ 212 w 223"/>
                    <a:gd name="T43" fmla="*/ 107 h 119"/>
                    <a:gd name="T44" fmla="*/ 207 w 223"/>
                    <a:gd name="T45" fmla="*/ 111 h 119"/>
                    <a:gd name="T46" fmla="*/ 200 w 223"/>
                    <a:gd name="T47" fmla="*/ 116 h 119"/>
                    <a:gd name="T48" fmla="*/ 191 w 223"/>
                    <a:gd name="T49" fmla="*/ 119 h 119"/>
                    <a:gd name="T50" fmla="*/ 171 w 223"/>
                    <a:gd name="T51" fmla="*/ 119 h 119"/>
                    <a:gd name="T52" fmla="*/ 152 w 223"/>
                    <a:gd name="T53" fmla="*/ 119 h 119"/>
                    <a:gd name="T54" fmla="*/ 112 w 223"/>
                    <a:gd name="T55" fmla="*/ 115 h 119"/>
                    <a:gd name="T56" fmla="*/ 65 w 223"/>
                    <a:gd name="T57" fmla="*/ 94 h 119"/>
                    <a:gd name="T58" fmla="*/ 18 w 223"/>
                    <a:gd name="T59" fmla="*/ 94 h 119"/>
                    <a:gd name="T60" fmla="*/ 14 w 223"/>
                    <a:gd name="T61" fmla="*/ 91 h 119"/>
                    <a:gd name="T62" fmla="*/ 11 w 223"/>
                    <a:gd name="T63" fmla="*/ 86 h 119"/>
                    <a:gd name="T64" fmla="*/ 9 w 223"/>
                    <a:gd name="T65" fmla="*/ 78 h 119"/>
                    <a:gd name="T66" fmla="*/ 47 w 223"/>
                    <a:gd name="T67" fmla="*/ 84 h 1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3"/>
                    <a:gd name="T103" fmla="*/ 0 h 119"/>
                    <a:gd name="T104" fmla="*/ 223 w 223"/>
                    <a:gd name="T105" fmla="*/ 119 h 1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3" h="119">
                      <a:moveTo>
                        <a:pt x="47" y="84"/>
                      </a:moveTo>
                      <a:lnTo>
                        <a:pt x="40" y="76"/>
                      </a:lnTo>
                      <a:lnTo>
                        <a:pt x="10" y="76"/>
                      </a:lnTo>
                      <a:lnTo>
                        <a:pt x="6" y="78"/>
                      </a:lnTo>
                      <a:lnTo>
                        <a:pt x="2" y="76"/>
                      </a:lnTo>
                      <a:lnTo>
                        <a:pt x="0" y="72"/>
                      </a:lnTo>
                      <a:lnTo>
                        <a:pt x="3" y="47"/>
                      </a:lnTo>
                      <a:lnTo>
                        <a:pt x="10" y="35"/>
                      </a:lnTo>
                      <a:lnTo>
                        <a:pt x="34" y="19"/>
                      </a:lnTo>
                      <a:lnTo>
                        <a:pt x="134" y="19"/>
                      </a:lnTo>
                      <a:lnTo>
                        <a:pt x="138" y="14"/>
                      </a:lnTo>
                      <a:lnTo>
                        <a:pt x="146" y="8"/>
                      </a:lnTo>
                      <a:lnTo>
                        <a:pt x="157" y="3"/>
                      </a:lnTo>
                      <a:lnTo>
                        <a:pt x="166" y="0"/>
                      </a:lnTo>
                      <a:lnTo>
                        <a:pt x="188" y="0"/>
                      </a:lnTo>
                      <a:lnTo>
                        <a:pt x="200" y="3"/>
                      </a:lnTo>
                      <a:lnTo>
                        <a:pt x="209" y="8"/>
                      </a:lnTo>
                      <a:lnTo>
                        <a:pt x="222" y="15"/>
                      </a:lnTo>
                      <a:lnTo>
                        <a:pt x="219" y="57"/>
                      </a:lnTo>
                      <a:lnTo>
                        <a:pt x="223" y="97"/>
                      </a:lnTo>
                      <a:lnTo>
                        <a:pt x="216" y="104"/>
                      </a:lnTo>
                      <a:lnTo>
                        <a:pt x="212" y="107"/>
                      </a:lnTo>
                      <a:lnTo>
                        <a:pt x="207" y="111"/>
                      </a:lnTo>
                      <a:lnTo>
                        <a:pt x="200" y="116"/>
                      </a:lnTo>
                      <a:lnTo>
                        <a:pt x="191" y="119"/>
                      </a:lnTo>
                      <a:lnTo>
                        <a:pt x="171" y="119"/>
                      </a:lnTo>
                      <a:lnTo>
                        <a:pt x="152" y="119"/>
                      </a:lnTo>
                      <a:lnTo>
                        <a:pt x="112" y="115"/>
                      </a:lnTo>
                      <a:lnTo>
                        <a:pt x="65" y="94"/>
                      </a:lnTo>
                      <a:lnTo>
                        <a:pt x="18" y="94"/>
                      </a:lnTo>
                      <a:lnTo>
                        <a:pt x="14" y="91"/>
                      </a:lnTo>
                      <a:lnTo>
                        <a:pt x="11" y="86"/>
                      </a:lnTo>
                      <a:lnTo>
                        <a:pt x="9" y="78"/>
                      </a:lnTo>
                      <a:lnTo>
                        <a:pt x="47" y="84"/>
                      </a:lnTo>
                      <a:close/>
                    </a:path>
                  </a:pathLst>
                </a:custGeom>
                <a:solidFill>
                  <a:srgbClr val="063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8344" name="Freeform 12"/>
                <p:cNvSpPr>
                  <a:spLocks/>
                </p:cNvSpPr>
                <p:nvPr/>
              </p:nvSpPr>
              <p:spPr bwMode="auto">
                <a:xfrm>
                  <a:off x="3655" y="128"/>
                  <a:ext cx="223" cy="119"/>
                </a:xfrm>
                <a:custGeom>
                  <a:avLst/>
                  <a:gdLst>
                    <a:gd name="T0" fmla="*/ 47 w 223"/>
                    <a:gd name="T1" fmla="*/ 84 h 119"/>
                    <a:gd name="T2" fmla="*/ 40 w 223"/>
                    <a:gd name="T3" fmla="*/ 76 h 119"/>
                    <a:gd name="T4" fmla="*/ 10 w 223"/>
                    <a:gd name="T5" fmla="*/ 76 h 119"/>
                    <a:gd name="T6" fmla="*/ 6 w 223"/>
                    <a:gd name="T7" fmla="*/ 78 h 119"/>
                    <a:gd name="T8" fmla="*/ 2 w 223"/>
                    <a:gd name="T9" fmla="*/ 76 h 119"/>
                    <a:gd name="T10" fmla="*/ 0 w 223"/>
                    <a:gd name="T11" fmla="*/ 72 h 119"/>
                    <a:gd name="T12" fmla="*/ 3 w 223"/>
                    <a:gd name="T13" fmla="*/ 47 h 119"/>
                    <a:gd name="T14" fmla="*/ 10 w 223"/>
                    <a:gd name="T15" fmla="*/ 35 h 119"/>
                    <a:gd name="T16" fmla="*/ 34 w 223"/>
                    <a:gd name="T17" fmla="*/ 19 h 119"/>
                    <a:gd name="T18" fmla="*/ 134 w 223"/>
                    <a:gd name="T19" fmla="*/ 19 h 119"/>
                    <a:gd name="T20" fmla="*/ 138 w 223"/>
                    <a:gd name="T21" fmla="*/ 14 h 119"/>
                    <a:gd name="T22" fmla="*/ 146 w 223"/>
                    <a:gd name="T23" fmla="*/ 8 h 119"/>
                    <a:gd name="T24" fmla="*/ 157 w 223"/>
                    <a:gd name="T25" fmla="*/ 3 h 119"/>
                    <a:gd name="T26" fmla="*/ 166 w 223"/>
                    <a:gd name="T27" fmla="*/ 0 h 119"/>
                    <a:gd name="T28" fmla="*/ 188 w 223"/>
                    <a:gd name="T29" fmla="*/ 0 h 119"/>
                    <a:gd name="T30" fmla="*/ 200 w 223"/>
                    <a:gd name="T31" fmla="*/ 3 h 119"/>
                    <a:gd name="T32" fmla="*/ 209 w 223"/>
                    <a:gd name="T33" fmla="*/ 8 h 119"/>
                    <a:gd name="T34" fmla="*/ 222 w 223"/>
                    <a:gd name="T35" fmla="*/ 15 h 119"/>
                    <a:gd name="T36" fmla="*/ 219 w 223"/>
                    <a:gd name="T37" fmla="*/ 57 h 119"/>
                    <a:gd name="T38" fmla="*/ 223 w 223"/>
                    <a:gd name="T39" fmla="*/ 97 h 119"/>
                    <a:gd name="T40" fmla="*/ 216 w 223"/>
                    <a:gd name="T41" fmla="*/ 104 h 119"/>
                    <a:gd name="T42" fmla="*/ 212 w 223"/>
                    <a:gd name="T43" fmla="*/ 107 h 119"/>
                    <a:gd name="T44" fmla="*/ 207 w 223"/>
                    <a:gd name="T45" fmla="*/ 111 h 119"/>
                    <a:gd name="T46" fmla="*/ 200 w 223"/>
                    <a:gd name="T47" fmla="*/ 116 h 119"/>
                    <a:gd name="T48" fmla="*/ 191 w 223"/>
                    <a:gd name="T49" fmla="*/ 119 h 119"/>
                    <a:gd name="T50" fmla="*/ 171 w 223"/>
                    <a:gd name="T51" fmla="*/ 119 h 119"/>
                    <a:gd name="T52" fmla="*/ 152 w 223"/>
                    <a:gd name="T53" fmla="*/ 119 h 119"/>
                    <a:gd name="T54" fmla="*/ 112 w 223"/>
                    <a:gd name="T55" fmla="*/ 115 h 119"/>
                    <a:gd name="T56" fmla="*/ 65 w 223"/>
                    <a:gd name="T57" fmla="*/ 94 h 119"/>
                    <a:gd name="T58" fmla="*/ 18 w 223"/>
                    <a:gd name="T59" fmla="*/ 94 h 119"/>
                    <a:gd name="T60" fmla="*/ 14 w 223"/>
                    <a:gd name="T61" fmla="*/ 91 h 119"/>
                    <a:gd name="T62" fmla="*/ 11 w 223"/>
                    <a:gd name="T63" fmla="*/ 86 h 119"/>
                    <a:gd name="T64" fmla="*/ 9 w 223"/>
                    <a:gd name="T65" fmla="*/ 78 h 119"/>
                    <a:gd name="T66" fmla="*/ 47 w 223"/>
                    <a:gd name="T67" fmla="*/ 84 h 1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3"/>
                    <a:gd name="T103" fmla="*/ 0 h 119"/>
                    <a:gd name="T104" fmla="*/ 223 w 223"/>
                    <a:gd name="T105" fmla="*/ 119 h 1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3" h="119">
                      <a:moveTo>
                        <a:pt x="47" y="84"/>
                      </a:moveTo>
                      <a:lnTo>
                        <a:pt x="40" y="76"/>
                      </a:lnTo>
                      <a:lnTo>
                        <a:pt x="10" y="76"/>
                      </a:lnTo>
                      <a:lnTo>
                        <a:pt x="6" y="78"/>
                      </a:lnTo>
                      <a:lnTo>
                        <a:pt x="2" y="76"/>
                      </a:lnTo>
                      <a:lnTo>
                        <a:pt x="0" y="72"/>
                      </a:lnTo>
                      <a:lnTo>
                        <a:pt x="3" y="47"/>
                      </a:lnTo>
                      <a:lnTo>
                        <a:pt x="10" y="35"/>
                      </a:lnTo>
                      <a:lnTo>
                        <a:pt x="34" y="19"/>
                      </a:lnTo>
                      <a:lnTo>
                        <a:pt x="134" y="19"/>
                      </a:lnTo>
                      <a:lnTo>
                        <a:pt x="138" y="14"/>
                      </a:lnTo>
                      <a:lnTo>
                        <a:pt x="146" y="8"/>
                      </a:lnTo>
                      <a:lnTo>
                        <a:pt x="157" y="3"/>
                      </a:lnTo>
                      <a:lnTo>
                        <a:pt x="166" y="0"/>
                      </a:lnTo>
                      <a:lnTo>
                        <a:pt x="188" y="0"/>
                      </a:lnTo>
                      <a:lnTo>
                        <a:pt x="200" y="3"/>
                      </a:lnTo>
                      <a:lnTo>
                        <a:pt x="209" y="8"/>
                      </a:lnTo>
                      <a:lnTo>
                        <a:pt x="222" y="15"/>
                      </a:lnTo>
                      <a:lnTo>
                        <a:pt x="219" y="57"/>
                      </a:lnTo>
                      <a:lnTo>
                        <a:pt x="223" y="97"/>
                      </a:lnTo>
                      <a:lnTo>
                        <a:pt x="216" y="104"/>
                      </a:lnTo>
                      <a:lnTo>
                        <a:pt x="212" y="107"/>
                      </a:lnTo>
                      <a:lnTo>
                        <a:pt x="207" y="111"/>
                      </a:lnTo>
                      <a:lnTo>
                        <a:pt x="200" y="116"/>
                      </a:lnTo>
                      <a:lnTo>
                        <a:pt x="191" y="119"/>
                      </a:lnTo>
                      <a:lnTo>
                        <a:pt x="171" y="119"/>
                      </a:lnTo>
                      <a:lnTo>
                        <a:pt x="152" y="119"/>
                      </a:lnTo>
                      <a:lnTo>
                        <a:pt x="112" y="115"/>
                      </a:lnTo>
                      <a:lnTo>
                        <a:pt x="65" y="94"/>
                      </a:lnTo>
                      <a:lnTo>
                        <a:pt x="18" y="94"/>
                      </a:lnTo>
                      <a:lnTo>
                        <a:pt x="14" y="91"/>
                      </a:lnTo>
                      <a:lnTo>
                        <a:pt x="11" y="86"/>
                      </a:lnTo>
                      <a:lnTo>
                        <a:pt x="9" y="78"/>
                      </a:lnTo>
                      <a:lnTo>
                        <a:pt x="47" y="8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98323" name="Freeform 13"/>
              <p:cNvSpPr>
                <a:spLocks/>
              </p:cNvSpPr>
              <p:nvPr/>
            </p:nvSpPr>
            <p:spPr bwMode="auto">
              <a:xfrm>
                <a:off x="3658" y="132"/>
                <a:ext cx="223" cy="121"/>
              </a:xfrm>
              <a:custGeom>
                <a:avLst/>
                <a:gdLst>
                  <a:gd name="T0" fmla="*/ 48 w 223"/>
                  <a:gd name="T1" fmla="*/ 85 h 121"/>
                  <a:gd name="T2" fmla="*/ 48 w 223"/>
                  <a:gd name="T3" fmla="*/ 85 h 121"/>
                  <a:gd name="T4" fmla="*/ 41 w 223"/>
                  <a:gd name="T5" fmla="*/ 76 h 121"/>
                  <a:gd name="T6" fmla="*/ 9 w 223"/>
                  <a:gd name="T7" fmla="*/ 76 h 121"/>
                  <a:gd name="T8" fmla="*/ 6 w 223"/>
                  <a:gd name="T9" fmla="*/ 77 h 121"/>
                  <a:gd name="T10" fmla="*/ 2 w 223"/>
                  <a:gd name="T11" fmla="*/ 76 h 121"/>
                  <a:gd name="T12" fmla="*/ 0 w 223"/>
                  <a:gd name="T13" fmla="*/ 73 h 121"/>
                  <a:gd name="T14" fmla="*/ 3 w 223"/>
                  <a:gd name="T15" fmla="*/ 46 h 121"/>
                  <a:gd name="T16" fmla="*/ 11 w 223"/>
                  <a:gd name="T17" fmla="*/ 35 h 121"/>
                  <a:gd name="T18" fmla="*/ 34 w 223"/>
                  <a:gd name="T19" fmla="*/ 18 h 121"/>
                  <a:gd name="T20" fmla="*/ 134 w 223"/>
                  <a:gd name="T21" fmla="*/ 18 h 121"/>
                  <a:gd name="T22" fmla="*/ 139 w 223"/>
                  <a:gd name="T23" fmla="*/ 14 h 121"/>
                  <a:gd name="T24" fmla="*/ 148 w 223"/>
                  <a:gd name="T25" fmla="*/ 8 h 121"/>
                  <a:gd name="T26" fmla="*/ 158 w 223"/>
                  <a:gd name="T27" fmla="*/ 3 h 121"/>
                  <a:gd name="T28" fmla="*/ 166 w 223"/>
                  <a:gd name="T29" fmla="*/ 0 h 121"/>
                  <a:gd name="T30" fmla="*/ 189 w 223"/>
                  <a:gd name="T31" fmla="*/ 0 h 121"/>
                  <a:gd name="T32" fmla="*/ 200 w 223"/>
                  <a:gd name="T33" fmla="*/ 3 h 121"/>
                  <a:gd name="T34" fmla="*/ 211 w 223"/>
                  <a:gd name="T35" fmla="*/ 8 h 121"/>
                  <a:gd name="T36" fmla="*/ 223 w 223"/>
                  <a:gd name="T37" fmla="*/ 15 h 121"/>
                  <a:gd name="T38" fmla="*/ 220 w 223"/>
                  <a:gd name="T39" fmla="*/ 56 h 121"/>
                  <a:gd name="T40" fmla="*/ 223 w 223"/>
                  <a:gd name="T41" fmla="*/ 96 h 121"/>
                  <a:gd name="T42" fmla="*/ 217 w 223"/>
                  <a:gd name="T43" fmla="*/ 104 h 121"/>
                  <a:gd name="T44" fmla="*/ 213 w 223"/>
                  <a:gd name="T45" fmla="*/ 108 h 121"/>
                  <a:gd name="T46" fmla="*/ 208 w 223"/>
                  <a:gd name="T47" fmla="*/ 112 h 121"/>
                  <a:gd name="T48" fmla="*/ 200 w 223"/>
                  <a:gd name="T49" fmla="*/ 117 h 121"/>
                  <a:gd name="T50" fmla="*/ 192 w 223"/>
                  <a:gd name="T51" fmla="*/ 120 h 121"/>
                  <a:gd name="T52" fmla="*/ 173 w 223"/>
                  <a:gd name="T53" fmla="*/ 121 h 121"/>
                  <a:gd name="T54" fmla="*/ 153 w 223"/>
                  <a:gd name="T55" fmla="*/ 120 h 121"/>
                  <a:gd name="T56" fmla="*/ 111 w 223"/>
                  <a:gd name="T57" fmla="*/ 115 h 121"/>
                  <a:gd name="T58" fmla="*/ 66 w 223"/>
                  <a:gd name="T59" fmla="*/ 94 h 121"/>
                  <a:gd name="T60" fmla="*/ 18 w 223"/>
                  <a:gd name="T61" fmla="*/ 94 h 121"/>
                  <a:gd name="T62" fmla="*/ 14 w 223"/>
                  <a:gd name="T63" fmla="*/ 91 h 121"/>
                  <a:gd name="T64" fmla="*/ 11 w 223"/>
                  <a:gd name="T65" fmla="*/ 88 h 121"/>
                  <a:gd name="T66" fmla="*/ 9 w 223"/>
                  <a:gd name="T67" fmla="*/ 79 h 1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3"/>
                  <a:gd name="T103" fmla="*/ 0 h 121"/>
                  <a:gd name="T104" fmla="*/ 223 w 223"/>
                  <a:gd name="T105" fmla="*/ 121 h 1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3" h="121">
                    <a:moveTo>
                      <a:pt x="48" y="85"/>
                    </a:moveTo>
                    <a:lnTo>
                      <a:pt x="48" y="85"/>
                    </a:lnTo>
                    <a:lnTo>
                      <a:pt x="41" y="76"/>
                    </a:lnTo>
                    <a:lnTo>
                      <a:pt x="9" y="76"/>
                    </a:lnTo>
                    <a:lnTo>
                      <a:pt x="6" y="77"/>
                    </a:lnTo>
                    <a:lnTo>
                      <a:pt x="2" y="76"/>
                    </a:lnTo>
                    <a:lnTo>
                      <a:pt x="0" y="73"/>
                    </a:lnTo>
                    <a:lnTo>
                      <a:pt x="3" y="46"/>
                    </a:lnTo>
                    <a:lnTo>
                      <a:pt x="11" y="35"/>
                    </a:lnTo>
                    <a:lnTo>
                      <a:pt x="34" y="18"/>
                    </a:lnTo>
                    <a:lnTo>
                      <a:pt x="134" y="18"/>
                    </a:lnTo>
                    <a:lnTo>
                      <a:pt x="139" y="14"/>
                    </a:lnTo>
                    <a:lnTo>
                      <a:pt x="148" y="8"/>
                    </a:lnTo>
                    <a:lnTo>
                      <a:pt x="158" y="3"/>
                    </a:lnTo>
                    <a:lnTo>
                      <a:pt x="166" y="0"/>
                    </a:lnTo>
                    <a:lnTo>
                      <a:pt x="189" y="0"/>
                    </a:lnTo>
                    <a:lnTo>
                      <a:pt x="200" y="3"/>
                    </a:lnTo>
                    <a:lnTo>
                      <a:pt x="211" y="8"/>
                    </a:lnTo>
                    <a:lnTo>
                      <a:pt x="223" y="15"/>
                    </a:lnTo>
                    <a:lnTo>
                      <a:pt x="220" y="56"/>
                    </a:lnTo>
                    <a:lnTo>
                      <a:pt x="223" y="96"/>
                    </a:lnTo>
                    <a:lnTo>
                      <a:pt x="217" y="104"/>
                    </a:lnTo>
                    <a:lnTo>
                      <a:pt x="213" y="108"/>
                    </a:lnTo>
                    <a:lnTo>
                      <a:pt x="208" y="112"/>
                    </a:lnTo>
                    <a:lnTo>
                      <a:pt x="200" y="117"/>
                    </a:lnTo>
                    <a:lnTo>
                      <a:pt x="192" y="120"/>
                    </a:lnTo>
                    <a:lnTo>
                      <a:pt x="173" y="121"/>
                    </a:lnTo>
                    <a:lnTo>
                      <a:pt x="153" y="120"/>
                    </a:lnTo>
                    <a:lnTo>
                      <a:pt x="111" y="115"/>
                    </a:lnTo>
                    <a:lnTo>
                      <a:pt x="66" y="94"/>
                    </a:lnTo>
                    <a:lnTo>
                      <a:pt x="18" y="94"/>
                    </a:lnTo>
                    <a:lnTo>
                      <a:pt x="14" y="91"/>
                    </a:lnTo>
                    <a:lnTo>
                      <a:pt x="11" y="88"/>
                    </a:lnTo>
                    <a:lnTo>
                      <a:pt x="9" y="79"/>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24" name="Freeform 14"/>
              <p:cNvSpPr>
                <a:spLocks/>
              </p:cNvSpPr>
              <p:nvPr/>
            </p:nvSpPr>
            <p:spPr bwMode="auto">
              <a:xfrm>
                <a:off x="3655" y="128"/>
                <a:ext cx="223" cy="121"/>
              </a:xfrm>
              <a:custGeom>
                <a:avLst/>
                <a:gdLst>
                  <a:gd name="T0" fmla="*/ 48 w 223"/>
                  <a:gd name="T1" fmla="*/ 85 h 121"/>
                  <a:gd name="T2" fmla="*/ 40 w 223"/>
                  <a:gd name="T3" fmla="*/ 77 h 121"/>
                  <a:gd name="T4" fmla="*/ 10 w 223"/>
                  <a:gd name="T5" fmla="*/ 77 h 121"/>
                  <a:gd name="T6" fmla="*/ 6 w 223"/>
                  <a:gd name="T7" fmla="*/ 79 h 121"/>
                  <a:gd name="T8" fmla="*/ 2 w 223"/>
                  <a:gd name="T9" fmla="*/ 77 h 121"/>
                  <a:gd name="T10" fmla="*/ 0 w 223"/>
                  <a:gd name="T11" fmla="*/ 73 h 121"/>
                  <a:gd name="T12" fmla="*/ 3 w 223"/>
                  <a:gd name="T13" fmla="*/ 48 h 121"/>
                  <a:gd name="T14" fmla="*/ 10 w 223"/>
                  <a:gd name="T15" fmla="*/ 36 h 121"/>
                  <a:gd name="T16" fmla="*/ 34 w 223"/>
                  <a:gd name="T17" fmla="*/ 19 h 121"/>
                  <a:gd name="T18" fmla="*/ 134 w 223"/>
                  <a:gd name="T19" fmla="*/ 19 h 121"/>
                  <a:gd name="T20" fmla="*/ 137 w 223"/>
                  <a:gd name="T21" fmla="*/ 14 h 121"/>
                  <a:gd name="T22" fmla="*/ 146 w 223"/>
                  <a:gd name="T23" fmla="*/ 7 h 121"/>
                  <a:gd name="T24" fmla="*/ 157 w 223"/>
                  <a:gd name="T25" fmla="*/ 3 h 121"/>
                  <a:gd name="T26" fmla="*/ 166 w 223"/>
                  <a:gd name="T27" fmla="*/ 0 h 121"/>
                  <a:gd name="T28" fmla="*/ 188 w 223"/>
                  <a:gd name="T29" fmla="*/ 0 h 121"/>
                  <a:gd name="T30" fmla="*/ 200 w 223"/>
                  <a:gd name="T31" fmla="*/ 3 h 121"/>
                  <a:gd name="T32" fmla="*/ 210 w 223"/>
                  <a:gd name="T33" fmla="*/ 7 h 121"/>
                  <a:gd name="T34" fmla="*/ 222 w 223"/>
                  <a:gd name="T35" fmla="*/ 15 h 121"/>
                  <a:gd name="T36" fmla="*/ 219 w 223"/>
                  <a:gd name="T37" fmla="*/ 58 h 121"/>
                  <a:gd name="T38" fmla="*/ 223 w 223"/>
                  <a:gd name="T39" fmla="*/ 98 h 121"/>
                  <a:gd name="T40" fmla="*/ 216 w 223"/>
                  <a:gd name="T41" fmla="*/ 106 h 121"/>
                  <a:gd name="T42" fmla="*/ 212 w 223"/>
                  <a:gd name="T43" fmla="*/ 109 h 121"/>
                  <a:gd name="T44" fmla="*/ 207 w 223"/>
                  <a:gd name="T45" fmla="*/ 113 h 121"/>
                  <a:gd name="T46" fmla="*/ 200 w 223"/>
                  <a:gd name="T47" fmla="*/ 118 h 121"/>
                  <a:gd name="T48" fmla="*/ 191 w 223"/>
                  <a:gd name="T49" fmla="*/ 121 h 121"/>
                  <a:gd name="T50" fmla="*/ 171 w 223"/>
                  <a:gd name="T51" fmla="*/ 121 h 121"/>
                  <a:gd name="T52" fmla="*/ 152 w 223"/>
                  <a:gd name="T53" fmla="*/ 121 h 121"/>
                  <a:gd name="T54" fmla="*/ 112 w 223"/>
                  <a:gd name="T55" fmla="*/ 117 h 121"/>
                  <a:gd name="T56" fmla="*/ 65 w 223"/>
                  <a:gd name="T57" fmla="*/ 96 h 121"/>
                  <a:gd name="T58" fmla="*/ 18 w 223"/>
                  <a:gd name="T59" fmla="*/ 96 h 121"/>
                  <a:gd name="T60" fmla="*/ 14 w 223"/>
                  <a:gd name="T61" fmla="*/ 92 h 121"/>
                  <a:gd name="T62" fmla="*/ 11 w 223"/>
                  <a:gd name="T63" fmla="*/ 88 h 121"/>
                  <a:gd name="T64" fmla="*/ 9 w 223"/>
                  <a:gd name="T65" fmla="*/ 80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3"/>
                  <a:gd name="T100" fmla="*/ 0 h 121"/>
                  <a:gd name="T101" fmla="*/ 223 w 223"/>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3" h="121">
                    <a:moveTo>
                      <a:pt x="48" y="85"/>
                    </a:moveTo>
                    <a:lnTo>
                      <a:pt x="40" y="77"/>
                    </a:lnTo>
                    <a:lnTo>
                      <a:pt x="10" y="77"/>
                    </a:lnTo>
                    <a:lnTo>
                      <a:pt x="6" y="79"/>
                    </a:lnTo>
                    <a:lnTo>
                      <a:pt x="2" y="77"/>
                    </a:lnTo>
                    <a:lnTo>
                      <a:pt x="0" y="73"/>
                    </a:lnTo>
                    <a:lnTo>
                      <a:pt x="3" y="48"/>
                    </a:lnTo>
                    <a:lnTo>
                      <a:pt x="10" y="36"/>
                    </a:lnTo>
                    <a:lnTo>
                      <a:pt x="34" y="19"/>
                    </a:lnTo>
                    <a:lnTo>
                      <a:pt x="134" y="19"/>
                    </a:lnTo>
                    <a:lnTo>
                      <a:pt x="137" y="14"/>
                    </a:lnTo>
                    <a:lnTo>
                      <a:pt x="146" y="7"/>
                    </a:lnTo>
                    <a:lnTo>
                      <a:pt x="157" y="3"/>
                    </a:lnTo>
                    <a:lnTo>
                      <a:pt x="166" y="0"/>
                    </a:lnTo>
                    <a:lnTo>
                      <a:pt x="188" y="0"/>
                    </a:lnTo>
                    <a:lnTo>
                      <a:pt x="200" y="3"/>
                    </a:lnTo>
                    <a:lnTo>
                      <a:pt x="210" y="7"/>
                    </a:lnTo>
                    <a:lnTo>
                      <a:pt x="222" y="15"/>
                    </a:lnTo>
                    <a:lnTo>
                      <a:pt x="219" y="58"/>
                    </a:lnTo>
                    <a:lnTo>
                      <a:pt x="223" y="98"/>
                    </a:lnTo>
                    <a:lnTo>
                      <a:pt x="216" y="106"/>
                    </a:lnTo>
                    <a:lnTo>
                      <a:pt x="212" y="109"/>
                    </a:lnTo>
                    <a:lnTo>
                      <a:pt x="207" y="113"/>
                    </a:lnTo>
                    <a:lnTo>
                      <a:pt x="200" y="118"/>
                    </a:lnTo>
                    <a:lnTo>
                      <a:pt x="191" y="121"/>
                    </a:lnTo>
                    <a:lnTo>
                      <a:pt x="171" y="121"/>
                    </a:lnTo>
                    <a:lnTo>
                      <a:pt x="152" y="121"/>
                    </a:lnTo>
                    <a:lnTo>
                      <a:pt x="112" y="117"/>
                    </a:lnTo>
                    <a:lnTo>
                      <a:pt x="65" y="96"/>
                    </a:lnTo>
                    <a:lnTo>
                      <a:pt x="18" y="96"/>
                    </a:lnTo>
                    <a:lnTo>
                      <a:pt x="14" y="92"/>
                    </a:lnTo>
                    <a:lnTo>
                      <a:pt x="11" y="88"/>
                    </a:lnTo>
                    <a:lnTo>
                      <a:pt x="9" y="8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98325" name="Group 15"/>
              <p:cNvGrpSpPr>
                <a:grpSpLocks/>
              </p:cNvGrpSpPr>
              <p:nvPr/>
            </p:nvGrpSpPr>
            <p:grpSpPr bwMode="auto">
              <a:xfrm>
                <a:off x="3798" y="228"/>
                <a:ext cx="110" cy="232"/>
                <a:chOff x="3798" y="228"/>
                <a:chExt cx="110" cy="232"/>
              </a:xfrm>
            </p:grpSpPr>
            <p:sp>
              <p:nvSpPr>
                <p:cNvPr id="98341" name="Freeform 16"/>
                <p:cNvSpPr>
                  <a:spLocks/>
                </p:cNvSpPr>
                <p:nvPr/>
              </p:nvSpPr>
              <p:spPr bwMode="auto">
                <a:xfrm>
                  <a:off x="3798" y="228"/>
                  <a:ext cx="110" cy="232"/>
                </a:xfrm>
                <a:custGeom>
                  <a:avLst/>
                  <a:gdLst>
                    <a:gd name="T0" fmla="*/ 110 w 110"/>
                    <a:gd name="T1" fmla="*/ 6 h 232"/>
                    <a:gd name="T2" fmla="*/ 110 w 110"/>
                    <a:gd name="T3" fmla="*/ 26 h 232"/>
                    <a:gd name="T4" fmla="*/ 61 w 110"/>
                    <a:gd name="T5" fmla="*/ 121 h 232"/>
                    <a:gd name="T6" fmla="*/ 49 w 110"/>
                    <a:gd name="T7" fmla="*/ 232 h 232"/>
                    <a:gd name="T8" fmla="*/ 14 w 110"/>
                    <a:gd name="T9" fmla="*/ 232 h 232"/>
                    <a:gd name="T10" fmla="*/ 9 w 110"/>
                    <a:gd name="T11" fmla="*/ 160 h 232"/>
                    <a:gd name="T12" fmla="*/ 0 w 110"/>
                    <a:gd name="T13" fmla="*/ 85 h 232"/>
                    <a:gd name="T14" fmla="*/ 0 w 110"/>
                    <a:gd name="T15" fmla="*/ 29 h 232"/>
                    <a:gd name="T16" fmla="*/ 3 w 110"/>
                    <a:gd name="T17" fmla="*/ 24 h 232"/>
                    <a:gd name="T18" fmla="*/ 4 w 110"/>
                    <a:gd name="T19" fmla="*/ 21 h 232"/>
                    <a:gd name="T20" fmla="*/ 14 w 110"/>
                    <a:gd name="T21" fmla="*/ 21 h 232"/>
                    <a:gd name="T22" fmla="*/ 29 w 110"/>
                    <a:gd name="T23" fmla="*/ 21 h 232"/>
                    <a:gd name="T24" fmla="*/ 45 w 110"/>
                    <a:gd name="T25" fmla="*/ 19 h 232"/>
                    <a:gd name="T26" fmla="*/ 56 w 110"/>
                    <a:gd name="T27" fmla="*/ 15 h 232"/>
                    <a:gd name="T28" fmla="*/ 67 w 110"/>
                    <a:gd name="T29" fmla="*/ 10 h 232"/>
                    <a:gd name="T30" fmla="*/ 74 w 110"/>
                    <a:gd name="T31" fmla="*/ 2 h 232"/>
                    <a:gd name="T32" fmla="*/ 76 w 110"/>
                    <a:gd name="T33" fmla="*/ 0 h 232"/>
                    <a:gd name="T34" fmla="*/ 81 w 110"/>
                    <a:gd name="T35" fmla="*/ 4 h 232"/>
                    <a:gd name="T36" fmla="*/ 110 w 110"/>
                    <a:gd name="T37" fmla="*/ 4 h 232"/>
                    <a:gd name="T38" fmla="*/ 110 w 110"/>
                    <a:gd name="T39" fmla="*/ 6 h 2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0"/>
                    <a:gd name="T61" fmla="*/ 0 h 232"/>
                    <a:gd name="T62" fmla="*/ 110 w 110"/>
                    <a:gd name="T63" fmla="*/ 232 h 2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0" h="232">
                      <a:moveTo>
                        <a:pt x="110" y="6"/>
                      </a:moveTo>
                      <a:lnTo>
                        <a:pt x="110" y="26"/>
                      </a:lnTo>
                      <a:lnTo>
                        <a:pt x="61" y="121"/>
                      </a:lnTo>
                      <a:lnTo>
                        <a:pt x="49" y="232"/>
                      </a:lnTo>
                      <a:lnTo>
                        <a:pt x="14" y="232"/>
                      </a:lnTo>
                      <a:lnTo>
                        <a:pt x="9" y="160"/>
                      </a:lnTo>
                      <a:lnTo>
                        <a:pt x="0" y="85"/>
                      </a:lnTo>
                      <a:lnTo>
                        <a:pt x="0" y="29"/>
                      </a:lnTo>
                      <a:lnTo>
                        <a:pt x="3" y="24"/>
                      </a:lnTo>
                      <a:lnTo>
                        <a:pt x="4" y="21"/>
                      </a:lnTo>
                      <a:lnTo>
                        <a:pt x="14" y="21"/>
                      </a:lnTo>
                      <a:lnTo>
                        <a:pt x="29" y="21"/>
                      </a:lnTo>
                      <a:lnTo>
                        <a:pt x="45" y="19"/>
                      </a:lnTo>
                      <a:lnTo>
                        <a:pt x="56" y="15"/>
                      </a:lnTo>
                      <a:lnTo>
                        <a:pt x="67" y="10"/>
                      </a:lnTo>
                      <a:lnTo>
                        <a:pt x="74" y="2"/>
                      </a:lnTo>
                      <a:lnTo>
                        <a:pt x="76" y="0"/>
                      </a:lnTo>
                      <a:lnTo>
                        <a:pt x="81" y="4"/>
                      </a:lnTo>
                      <a:lnTo>
                        <a:pt x="110" y="4"/>
                      </a:lnTo>
                      <a:lnTo>
                        <a:pt x="110" y="6"/>
                      </a:lnTo>
                      <a:close/>
                    </a:path>
                  </a:pathLst>
                </a:custGeom>
                <a:solidFill>
                  <a:srgbClr val="063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8342" name="Freeform 17"/>
                <p:cNvSpPr>
                  <a:spLocks/>
                </p:cNvSpPr>
                <p:nvPr/>
              </p:nvSpPr>
              <p:spPr bwMode="auto">
                <a:xfrm>
                  <a:off x="3798" y="228"/>
                  <a:ext cx="110" cy="232"/>
                </a:xfrm>
                <a:custGeom>
                  <a:avLst/>
                  <a:gdLst>
                    <a:gd name="T0" fmla="*/ 110 w 110"/>
                    <a:gd name="T1" fmla="*/ 6 h 232"/>
                    <a:gd name="T2" fmla="*/ 110 w 110"/>
                    <a:gd name="T3" fmla="*/ 26 h 232"/>
                    <a:gd name="T4" fmla="*/ 61 w 110"/>
                    <a:gd name="T5" fmla="*/ 121 h 232"/>
                    <a:gd name="T6" fmla="*/ 49 w 110"/>
                    <a:gd name="T7" fmla="*/ 232 h 232"/>
                    <a:gd name="T8" fmla="*/ 14 w 110"/>
                    <a:gd name="T9" fmla="*/ 232 h 232"/>
                    <a:gd name="T10" fmla="*/ 9 w 110"/>
                    <a:gd name="T11" fmla="*/ 160 h 232"/>
                    <a:gd name="T12" fmla="*/ 0 w 110"/>
                    <a:gd name="T13" fmla="*/ 85 h 232"/>
                    <a:gd name="T14" fmla="*/ 0 w 110"/>
                    <a:gd name="T15" fmla="*/ 29 h 232"/>
                    <a:gd name="T16" fmla="*/ 3 w 110"/>
                    <a:gd name="T17" fmla="*/ 24 h 232"/>
                    <a:gd name="T18" fmla="*/ 4 w 110"/>
                    <a:gd name="T19" fmla="*/ 21 h 232"/>
                    <a:gd name="T20" fmla="*/ 14 w 110"/>
                    <a:gd name="T21" fmla="*/ 21 h 232"/>
                    <a:gd name="T22" fmla="*/ 29 w 110"/>
                    <a:gd name="T23" fmla="*/ 21 h 232"/>
                    <a:gd name="T24" fmla="*/ 45 w 110"/>
                    <a:gd name="T25" fmla="*/ 19 h 232"/>
                    <a:gd name="T26" fmla="*/ 56 w 110"/>
                    <a:gd name="T27" fmla="*/ 15 h 232"/>
                    <a:gd name="T28" fmla="*/ 67 w 110"/>
                    <a:gd name="T29" fmla="*/ 10 h 232"/>
                    <a:gd name="T30" fmla="*/ 74 w 110"/>
                    <a:gd name="T31" fmla="*/ 2 h 232"/>
                    <a:gd name="T32" fmla="*/ 76 w 110"/>
                    <a:gd name="T33" fmla="*/ 0 h 232"/>
                    <a:gd name="T34" fmla="*/ 81 w 110"/>
                    <a:gd name="T35" fmla="*/ 4 h 232"/>
                    <a:gd name="T36" fmla="*/ 110 w 110"/>
                    <a:gd name="T37" fmla="*/ 4 h 232"/>
                    <a:gd name="T38" fmla="*/ 110 w 110"/>
                    <a:gd name="T39" fmla="*/ 6 h 2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0"/>
                    <a:gd name="T61" fmla="*/ 0 h 232"/>
                    <a:gd name="T62" fmla="*/ 110 w 110"/>
                    <a:gd name="T63" fmla="*/ 232 h 2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0" h="232">
                      <a:moveTo>
                        <a:pt x="110" y="6"/>
                      </a:moveTo>
                      <a:lnTo>
                        <a:pt x="110" y="26"/>
                      </a:lnTo>
                      <a:lnTo>
                        <a:pt x="61" y="121"/>
                      </a:lnTo>
                      <a:lnTo>
                        <a:pt x="49" y="232"/>
                      </a:lnTo>
                      <a:lnTo>
                        <a:pt x="14" y="232"/>
                      </a:lnTo>
                      <a:lnTo>
                        <a:pt x="9" y="160"/>
                      </a:lnTo>
                      <a:lnTo>
                        <a:pt x="0" y="85"/>
                      </a:lnTo>
                      <a:lnTo>
                        <a:pt x="0" y="29"/>
                      </a:lnTo>
                      <a:lnTo>
                        <a:pt x="3" y="24"/>
                      </a:lnTo>
                      <a:lnTo>
                        <a:pt x="4" y="21"/>
                      </a:lnTo>
                      <a:lnTo>
                        <a:pt x="14" y="21"/>
                      </a:lnTo>
                      <a:lnTo>
                        <a:pt x="29" y="21"/>
                      </a:lnTo>
                      <a:lnTo>
                        <a:pt x="45" y="19"/>
                      </a:lnTo>
                      <a:lnTo>
                        <a:pt x="56" y="15"/>
                      </a:lnTo>
                      <a:lnTo>
                        <a:pt x="67" y="10"/>
                      </a:lnTo>
                      <a:lnTo>
                        <a:pt x="74" y="2"/>
                      </a:lnTo>
                      <a:lnTo>
                        <a:pt x="76" y="0"/>
                      </a:lnTo>
                      <a:lnTo>
                        <a:pt x="81" y="4"/>
                      </a:lnTo>
                      <a:lnTo>
                        <a:pt x="110" y="4"/>
                      </a:lnTo>
                      <a:lnTo>
                        <a:pt x="110" y="6"/>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98326" name="Freeform 18"/>
              <p:cNvSpPr>
                <a:spLocks/>
              </p:cNvSpPr>
              <p:nvPr/>
            </p:nvSpPr>
            <p:spPr bwMode="auto">
              <a:xfrm>
                <a:off x="3801" y="231"/>
                <a:ext cx="111" cy="232"/>
              </a:xfrm>
              <a:custGeom>
                <a:avLst/>
                <a:gdLst>
                  <a:gd name="T0" fmla="*/ 111 w 111"/>
                  <a:gd name="T1" fmla="*/ 6 h 232"/>
                  <a:gd name="T2" fmla="*/ 111 w 111"/>
                  <a:gd name="T3" fmla="*/ 6 h 232"/>
                  <a:gd name="T4" fmla="*/ 111 w 111"/>
                  <a:gd name="T5" fmla="*/ 26 h 232"/>
                  <a:gd name="T6" fmla="*/ 61 w 111"/>
                  <a:gd name="T7" fmla="*/ 120 h 232"/>
                  <a:gd name="T8" fmla="*/ 50 w 111"/>
                  <a:gd name="T9" fmla="*/ 232 h 232"/>
                  <a:gd name="T10" fmla="*/ 14 w 111"/>
                  <a:gd name="T11" fmla="*/ 232 h 232"/>
                  <a:gd name="T12" fmla="*/ 9 w 111"/>
                  <a:gd name="T13" fmla="*/ 160 h 232"/>
                  <a:gd name="T14" fmla="*/ 0 w 111"/>
                  <a:gd name="T15" fmla="*/ 85 h 232"/>
                  <a:gd name="T16" fmla="*/ 0 w 111"/>
                  <a:gd name="T17" fmla="*/ 29 h 232"/>
                  <a:gd name="T18" fmla="*/ 2 w 111"/>
                  <a:gd name="T19" fmla="*/ 23 h 232"/>
                  <a:gd name="T20" fmla="*/ 4 w 111"/>
                  <a:gd name="T21" fmla="*/ 19 h 232"/>
                  <a:gd name="T22" fmla="*/ 15 w 111"/>
                  <a:gd name="T23" fmla="*/ 19 h 232"/>
                  <a:gd name="T24" fmla="*/ 29 w 111"/>
                  <a:gd name="T25" fmla="*/ 19 h 232"/>
                  <a:gd name="T26" fmla="*/ 45 w 111"/>
                  <a:gd name="T27" fmla="*/ 19 h 232"/>
                  <a:gd name="T28" fmla="*/ 57 w 111"/>
                  <a:gd name="T29" fmla="*/ 14 h 232"/>
                  <a:gd name="T30" fmla="*/ 67 w 111"/>
                  <a:gd name="T31" fmla="*/ 10 h 232"/>
                  <a:gd name="T32" fmla="*/ 74 w 111"/>
                  <a:gd name="T33" fmla="*/ 2 h 232"/>
                  <a:gd name="T34" fmla="*/ 77 w 111"/>
                  <a:gd name="T35" fmla="*/ 0 h 232"/>
                  <a:gd name="T36" fmla="*/ 80 w 111"/>
                  <a:gd name="T37" fmla="*/ 4 h 232"/>
                  <a:gd name="T38" fmla="*/ 111 w 111"/>
                  <a:gd name="T39" fmla="*/ 4 h 2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1"/>
                  <a:gd name="T61" fmla="*/ 0 h 232"/>
                  <a:gd name="T62" fmla="*/ 111 w 111"/>
                  <a:gd name="T63" fmla="*/ 232 h 2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1" h="232">
                    <a:moveTo>
                      <a:pt x="111" y="6"/>
                    </a:moveTo>
                    <a:lnTo>
                      <a:pt x="111" y="6"/>
                    </a:lnTo>
                    <a:lnTo>
                      <a:pt x="111" y="26"/>
                    </a:lnTo>
                    <a:lnTo>
                      <a:pt x="61" y="120"/>
                    </a:lnTo>
                    <a:lnTo>
                      <a:pt x="50" y="232"/>
                    </a:lnTo>
                    <a:lnTo>
                      <a:pt x="14" y="232"/>
                    </a:lnTo>
                    <a:lnTo>
                      <a:pt x="9" y="160"/>
                    </a:lnTo>
                    <a:lnTo>
                      <a:pt x="0" y="85"/>
                    </a:lnTo>
                    <a:lnTo>
                      <a:pt x="0" y="29"/>
                    </a:lnTo>
                    <a:lnTo>
                      <a:pt x="2" y="23"/>
                    </a:lnTo>
                    <a:lnTo>
                      <a:pt x="4" y="19"/>
                    </a:lnTo>
                    <a:lnTo>
                      <a:pt x="15" y="19"/>
                    </a:lnTo>
                    <a:lnTo>
                      <a:pt x="29" y="19"/>
                    </a:lnTo>
                    <a:lnTo>
                      <a:pt x="45" y="19"/>
                    </a:lnTo>
                    <a:lnTo>
                      <a:pt x="57" y="14"/>
                    </a:lnTo>
                    <a:lnTo>
                      <a:pt x="67" y="10"/>
                    </a:lnTo>
                    <a:lnTo>
                      <a:pt x="74" y="2"/>
                    </a:lnTo>
                    <a:lnTo>
                      <a:pt x="77" y="0"/>
                    </a:lnTo>
                    <a:lnTo>
                      <a:pt x="80" y="4"/>
                    </a:lnTo>
                    <a:lnTo>
                      <a:pt x="111" y="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27" name="Freeform 19"/>
              <p:cNvSpPr>
                <a:spLocks/>
              </p:cNvSpPr>
              <p:nvPr/>
            </p:nvSpPr>
            <p:spPr bwMode="auto">
              <a:xfrm>
                <a:off x="3798" y="228"/>
                <a:ext cx="111" cy="235"/>
              </a:xfrm>
              <a:custGeom>
                <a:avLst/>
                <a:gdLst>
                  <a:gd name="T0" fmla="*/ 111 w 111"/>
                  <a:gd name="T1" fmla="*/ 6 h 235"/>
                  <a:gd name="T2" fmla="*/ 111 w 111"/>
                  <a:gd name="T3" fmla="*/ 26 h 235"/>
                  <a:gd name="T4" fmla="*/ 61 w 111"/>
                  <a:gd name="T5" fmla="*/ 123 h 235"/>
                  <a:gd name="T6" fmla="*/ 50 w 111"/>
                  <a:gd name="T7" fmla="*/ 235 h 235"/>
                  <a:gd name="T8" fmla="*/ 14 w 111"/>
                  <a:gd name="T9" fmla="*/ 235 h 235"/>
                  <a:gd name="T10" fmla="*/ 9 w 111"/>
                  <a:gd name="T11" fmla="*/ 162 h 235"/>
                  <a:gd name="T12" fmla="*/ 0 w 111"/>
                  <a:gd name="T13" fmla="*/ 86 h 235"/>
                  <a:gd name="T14" fmla="*/ 0 w 111"/>
                  <a:gd name="T15" fmla="*/ 29 h 235"/>
                  <a:gd name="T16" fmla="*/ 3 w 111"/>
                  <a:gd name="T17" fmla="*/ 25 h 235"/>
                  <a:gd name="T18" fmla="*/ 4 w 111"/>
                  <a:gd name="T19" fmla="*/ 22 h 235"/>
                  <a:gd name="T20" fmla="*/ 15 w 111"/>
                  <a:gd name="T21" fmla="*/ 22 h 235"/>
                  <a:gd name="T22" fmla="*/ 29 w 111"/>
                  <a:gd name="T23" fmla="*/ 22 h 235"/>
                  <a:gd name="T24" fmla="*/ 46 w 111"/>
                  <a:gd name="T25" fmla="*/ 19 h 235"/>
                  <a:gd name="T26" fmla="*/ 57 w 111"/>
                  <a:gd name="T27" fmla="*/ 15 h 235"/>
                  <a:gd name="T28" fmla="*/ 67 w 111"/>
                  <a:gd name="T29" fmla="*/ 10 h 235"/>
                  <a:gd name="T30" fmla="*/ 75 w 111"/>
                  <a:gd name="T31" fmla="*/ 2 h 235"/>
                  <a:gd name="T32" fmla="*/ 76 w 111"/>
                  <a:gd name="T33" fmla="*/ 0 h 235"/>
                  <a:gd name="T34" fmla="*/ 82 w 111"/>
                  <a:gd name="T35" fmla="*/ 4 h 235"/>
                  <a:gd name="T36" fmla="*/ 111 w 111"/>
                  <a:gd name="T37" fmla="*/ 4 h 2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235"/>
                  <a:gd name="T59" fmla="*/ 111 w 111"/>
                  <a:gd name="T60" fmla="*/ 235 h 2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235">
                    <a:moveTo>
                      <a:pt x="111" y="6"/>
                    </a:moveTo>
                    <a:lnTo>
                      <a:pt x="111" y="26"/>
                    </a:lnTo>
                    <a:lnTo>
                      <a:pt x="61" y="123"/>
                    </a:lnTo>
                    <a:lnTo>
                      <a:pt x="50" y="235"/>
                    </a:lnTo>
                    <a:lnTo>
                      <a:pt x="14" y="235"/>
                    </a:lnTo>
                    <a:lnTo>
                      <a:pt x="9" y="162"/>
                    </a:lnTo>
                    <a:lnTo>
                      <a:pt x="0" y="86"/>
                    </a:lnTo>
                    <a:lnTo>
                      <a:pt x="0" y="29"/>
                    </a:lnTo>
                    <a:lnTo>
                      <a:pt x="3" y="25"/>
                    </a:lnTo>
                    <a:lnTo>
                      <a:pt x="4" y="22"/>
                    </a:lnTo>
                    <a:lnTo>
                      <a:pt x="15" y="22"/>
                    </a:lnTo>
                    <a:lnTo>
                      <a:pt x="29" y="22"/>
                    </a:lnTo>
                    <a:lnTo>
                      <a:pt x="46" y="19"/>
                    </a:lnTo>
                    <a:lnTo>
                      <a:pt x="57" y="15"/>
                    </a:lnTo>
                    <a:lnTo>
                      <a:pt x="67" y="10"/>
                    </a:lnTo>
                    <a:lnTo>
                      <a:pt x="75" y="2"/>
                    </a:lnTo>
                    <a:lnTo>
                      <a:pt x="76" y="0"/>
                    </a:lnTo>
                    <a:lnTo>
                      <a:pt x="82" y="4"/>
                    </a:lnTo>
                    <a:lnTo>
                      <a:pt x="111" y="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28" name="Freeform 20"/>
              <p:cNvSpPr>
                <a:spLocks/>
              </p:cNvSpPr>
              <p:nvPr/>
            </p:nvSpPr>
            <p:spPr bwMode="auto">
              <a:xfrm>
                <a:off x="3876" y="147"/>
                <a:ext cx="68" cy="90"/>
              </a:xfrm>
              <a:custGeom>
                <a:avLst/>
                <a:gdLst>
                  <a:gd name="T0" fmla="*/ 68 w 68"/>
                  <a:gd name="T1" fmla="*/ 61 h 90"/>
                  <a:gd name="T2" fmla="*/ 68 w 68"/>
                  <a:gd name="T3" fmla="*/ 61 h 90"/>
                  <a:gd name="T4" fmla="*/ 68 w 68"/>
                  <a:gd name="T5" fmla="*/ 35 h 90"/>
                  <a:gd name="T6" fmla="*/ 43 w 68"/>
                  <a:gd name="T7" fmla="*/ 35 h 90"/>
                  <a:gd name="T8" fmla="*/ 36 w 68"/>
                  <a:gd name="T9" fmla="*/ 31 h 90"/>
                  <a:gd name="T10" fmla="*/ 29 w 68"/>
                  <a:gd name="T11" fmla="*/ 29 h 90"/>
                  <a:gd name="T12" fmla="*/ 24 w 68"/>
                  <a:gd name="T13" fmla="*/ 22 h 90"/>
                  <a:gd name="T14" fmla="*/ 19 w 68"/>
                  <a:gd name="T15" fmla="*/ 12 h 90"/>
                  <a:gd name="T16" fmla="*/ 15 w 68"/>
                  <a:gd name="T17" fmla="*/ 0 h 90"/>
                  <a:gd name="T18" fmla="*/ 6 w 68"/>
                  <a:gd name="T19" fmla="*/ 0 h 90"/>
                  <a:gd name="T20" fmla="*/ 0 w 68"/>
                  <a:gd name="T21" fmla="*/ 45 h 90"/>
                  <a:gd name="T22" fmla="*/ 6 w 68"/>
                  <a:gd name="T23" fmla="*/ 90 h 90"/>
                  <a:gd name="T24" fmla="*/ 56 w 68"/>
                  <a:gd name="T25" fmla="*/ 89 h 90"/>
                  <a:gd name="T26" fmla="*/ 67 w 68"/>
                  <a:gd name="T27" fmla="*/ 75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90"/>
                  <a:gd name="T44" fmla="*/ 68 w 68"/>
                  <a:gd name="T45" fmla="*/ 90 h 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90">
                    <a:moveTo>
                      <a:pt x="68" y="61"/>
                    </a:moveTo>
                    <a:lnTo>
                      <a:pt x="68" y="61"/>
                    </a:lnTo>
                    <a:lnTo>
                      <a:pt x="68" y="35"/>
                    </a:lnTo>
                    <a:lnTo>
                      <a:pt x="43" y="35"/>
                    </a:lnTo>
                    <a:lnTo>
                      <a:pt x="36" y="31"/>
                    </a:lnTo>
                    <a:lnTo>
                      <a:pt x="29" y="29"/>
                    </a:lnTo>
                    <a:lnTo>
                      <a:pt x="24" y="22"/>
                    </a:lnTo>
                    <a:lnTo>
                      <a:pt x="19" y="12"/>
                    </a:lnTo>
                    <a:lnTo>
                      <a:pt x="15" y="0"/>
                    </a:lnTo>
                    <a:lnTo>
                      <a:pt x="6" y="0"/>
                    </a:lnTo>
                    <a:lnTo>
                      <a:pt x="0" y="45"/>
                    </a:lnTo>
                    <a:lnTo>
                      <a:pt x="6" y="90"/>
                    </a:lnTo>
                    <a:lnTo>
                      <a:pt x="56" y="89"/>
                    </a:lnTo>
                    <a:lnTo>
                      <a:pt x="67" y="75"/>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29" name="Freeform 21"/>
              <p:cNvSpPr>
                <a:spLocks/>
              </p:cNvSpPr>
              <p:nvPr/>
            </p:nvSpPr>
            <p:spPr bwMode="auto">
              <a:xfrm>
                <a:off x="3874" y="144"/>
                <a:ext cx="69" cy="90"/>
              </a:xfrm>
              <a:custGeom>
                <a:avLst/>
                <a:gdLst>
                  <a:gd name="T0" fmla="*/ 69 w 69"/>
                  <a:gd name="T1" fmla="*/ 60 h 90"/>
                  <a:gd name="T2" fmla="*/ 69 w 69"/>
                  <a:gd name="T3" fmla="*/ 34 h 90"/>
                  <a:gd name="T4" fmla="*/ 43 w 69"/>
                  <a:gd name="T5" fmla="*/ 34 h 90"/>
                  <a:gd name="T6" fmla="*/ 35 w 69"/>
                  <a:gd name="T7" fmla="*/ 31 h 90"/>
                  <a:gd name="T8" fmla="*/ 29 w 69"/>
                  <a:gd name="T9" fmla="*/ 29 h 90"/>
                  <a:gd name="T10" fmla="*/ 23 w 69"/>
                  <a:gd name="T11" fmla="*/ 21 h 90"/>
                  <a:gd name="T12" fmla="*/ 19 w 69"/>
                  <a:gd name="T13" fmla="*/ 12 h 90"/>
                  <a:gd name="T14" fmla="*/ 15 w 69"/>
                  <a:gd name="T15" fmla="*/ 0 h 90"/>
                  <a:gd name="T16" fmla="*/ 6 w 69"/>
                  <a:gd name="T17" fmla="*/ 0 h 90"/>
                  <a:gd name="T18" fmla="*/ 0 w 69"/>
                  <a:gd name="T19" fmla="*/ 45 h 90"/>
                  <a:gd name="T20" fmla="*/ 7 w 69"/>
                  <a:gd name="T21" fmla="*/ 90 h 90"/>
                  <a:gd name="T22" fmla="*/ 56 w 69"/>
                  <a:gd name="T23" fmla="*/ 89 h 90"/>
                  <a:gd name="T24" fmla="*/ 66 w 69"/>
                  <a:gd name="T25" fmla="*/ 75 h 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9"/>
                  <a:gd name="T40" fmla="*/ 0 h 90"/>
                  <a:gd name="T41" fmla="*/ 69 w 69"/>
                  <a:gd name="T42" fmla="*/ 90 h 9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9" h="90">
                    <a:moveTo>
                      <a:pt x="69" y="60"/>
                    </a:moveTo>
                    <a:lnTo>
                      <a:pt x="69" y="34"/>
                    </a:lnTo>
                    <a:lnTo>
                      <a:pt x="43" y="34"/>
                    </a:lnTo>
                    <a:lnTo>
                      <a:pt x="35" y="31"/>
                    </a:lnTo>
                    <a:lnTo>
                      <a:pt x="29" y="29"/>
                    </a:lnTo>
                    <a:lnTo>
                      <a:pt x="23" y="21"/>
                    </a:lnTo>
                    <a:lnTo>
                      <a:pt x="19" y="12"/>
                    </a:lnTo>
                    <a:lnTo>
                      <a:pt x="15" y="0"/>
                    </a:lnTo>
                    <a:lnTo>
                      <a:pt x="6" y="0"/>
                    </a:lnTo>
                    <a:lnTo>
                      <a:pt x="0" y="45"/>
                    </a:lnTo>
                    <a:lnTo>
                      <a:pt x="7" y="90"/>
                    </a:lnTo>
                    <a:lnTo>
                      <a:pt x="56" y="89"/>
                    </a:lnTo>
                    <a:lnTo>
                      <a:pt x="66" y="75"/>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30" name="Freeform 22"/>
              <p:cNvSpPr>
                <a:spLocks/>
              </p:cNvSpPr>
              <p:nvPr/>
            </p:nvSpPr>
            <p:spPr bwMode="auto">
              <a:xfrm>
                <a:off x="3876" y="142"/>
                <a:ext cx="98" cy="118"/>
              </a:xfrm>
              <a:custGeom>
                <a:avLst/>
                <a:gdLst>
                  <a:gd name="T0" fmla="*/ 0 w 98"/>
                  <a:gd name="T1" fmla="*/ 0 h 118"/>
                  <a:gd name="T2" fmla="*/ 0 w 98"/>
                  <a:gd name="T3" fmla="*/ 0 h 118"/>
                  <a:gd name="T4" fmla="*/ 98 w 98"/>
                  <a:gd name="T5" fmla="*/ 0 h 118"/>
                  <a:gd name="T6" fmla="*/ 98 w 98"/>
                  <a:gd name="T7" fmla="*/ 118 h 118"/>
                  <a:gd name="T8" fmla="*/ 0 60000 65536"/>
                  <a:gd name="T9" fmla="*/ 0 60000 65536"/>
                  <a:gd name="T10" fmla="*/ 0 60000 65536"/>
                  <a:gd name="T11" fmla="*/ 0 60000 65536"/>
                  <a:gd name="T12" fmla="*/ 0 w 98"/>
                  <a:gd name="T13" fmla="*/ 0 h 118"/>
                  <a:gd name="T14" fmla="*/ 98 w 98"/>
                  <a:gd name="T15" fmla="*/ 118 h 118"/>
                </a:gdLst>
                <a:ahLst/>
                <a:cxnLst>
                  <a:cxn ang="T8">
                    <a:pos x="T0" y="T1"/>
                  </a:cxn>
                  <a:cxn ang="T9">
                    <a:pos x="T2" y="T3"/>
                  </a:cxn>
                  <a:cxn ang="T10">
                    <a:pos x="T4" y="T5"/>
                  </a:cxn>
                  <a:cxn ang="T11">
                    <a:pos x="T6" y="T7"/>
                  </a:cxn>
                </a:cxnLst>
                <a:rect l="T12" t="T13" r="T14" b="T15"/>
                <a:pathLst>
                  <a:path w="98" h="118">
                    <a:moveTo>
                      <a:pt x="0" y="0"/>
                    </a:moveTo>
                    <a:lnTo>
                      <a:pt x="0" y="0"/>
                    </a:lnTo>
                    <a:lnTo>
                      <a:pt x="98" y="0"/>
                    </a:lnTo>
                    <a:lnTo>
                      <a:pt x="98" y="118"/>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31" name="Freeform 23"/>
              <p:cNvSpPr>
                <a:spLocks/>
              </p:cNvSpPr>
              <p:nvPr/>
            </p:nvSpPr>
            <p:spPr bwMode="auto">
              <a:xfrm>
                <a:off x="3874" y="140"/>
                <a:ext cx="97" cy="117"/>
              </a:xfrm>
              <a:custGeom>
                <a:avLst/>
                <a:gdLst>
                  <a:gd name="T0" fmla="*/ 0 w 97"/>
                  <a:gd name="T1" fmla="*/ 0 h 117"/>
                  <a:gd name="T2" fmla="*/ 97 w 97"/>
                  <a:gd name="T3" fmla="*/ 0 h 117"/>
                  <a:gd name="T4" fmla="*/ 97 w 97"/>
                  <a:gd name="T5" fmla="*/ 117 h 117"/>
                  <a:gd name="T6" fmla="*/ 0 60000 65536"/>
                  <a:gd name="T7" fmla="*/ 0 60000 65536"/>
                  <a:gd name="T8" fmla="*/ 0 60000 65536"/>
                  <a:gd name="T9" fmla="*/ 0 w 97"/>
                  <a:gd name="T10" fmla="*/ 0 h 117"/>
                  <a:gd name="T11" fmla="*/ 97 w 97"/>
                  <a:gd name="T12" fmla="*/ 117 h 117"/>
                </a:gdLst>
                <a:ahLst/>
                <a:cxnLst>
                  <a:cxn ang="T6">
                    <a:pos x="T0" y="T1"/>
                  </a:cxn>
                  <a:cxn ang="T7">
                    <a:pos x="T2" y="T3"/>
                  </a:cxn>
                  <a:cxn ang="T8">
                    <a:pos x="T4" y="T5"/>
                  </a:cxn>
                </a:cxnLst>
                <a:rect l="T9" t="T10" r="T11" b="T12"/>
                <a:pathLst>
                  <a:path w="97" h="117">
                    <a:moveTo>
                      <a:pt x="0" y="0"/>
                    </a:moveTo>
                    <a:lnTo>
                      <a:pt x="97" y="0"/>
                    </a:lnTo>
                    <a:lnTo>
                      <a:pt x="97" y="117"/>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98332" name="Group 24"/>
              <p:cNvGrpSpPr>
                <a:grpSpLocks/>
              </p:cNvGrpSpPr>
              <p:nvPr/>
            </p:nvGrpSpPr>
            <p:grpSpPr bwMode="auto">
              <a:xfrm>
                <a:off x="3756" y="199"/>
                <a:ext cx="213" cy="261"/>
                <a:chOff x="3756" y="199"/>
                <a:chExt cx="213" cy="261"/>
              </a:xfrm>
            </p:grpSpPr>
            <p:sp>
              <p:nvSpPr>
                <p:cNvPr id="98339" name="Freeform 25"/>
                <p:cNvSpPr>
                  <a:spLocks/>
                </p:cNvSpPr>
                <p:nvPr/>
              </p:nvSpPr>
              <p:spPr bwMode="auto">
                <a:xfrm>
                  <a:off x="3756" y="199"/>
                  <a:ext cx="213" cy="261"/>
                </a:xfrm>
                <a:custGeom>
                  <a:avLst/>
                  <a:gdLst>
                    <a:gd name="T0" fmla="*/ 212 w 213"/>
                    <a:gd name="T1" fmla="*/ 58 h 261"/>
                    <a:gd name="T2" fmla="*/ 105 w 213"/>
                    <a:gd name="T3" fmla="*/ 58 h 261"/>
                    <a:gd name="T4" fmla="*/ 96 w 213"/>
                    <a:gd name="T5" fmla="*/ 60 h 261"/>
                    <a:gd name="T6" fmla="*/ 87 w 213"/>
                    <a:gd name="T7" fmla="*/ 62 h 261"/>
                    <a:gd name="T8" fmla="*/ 82 w 213"/>
                    <a:gd name="T9" fmla="*/ 68 h 261"/>
                    <a:gd name="T10" fmla="*/ 63 w 213"/>
                    <a:gd name="T11" fmla="*/ 91 h 261"/>
                    <a:gd name="T12" fmla="*/ 40 w 213"/>
                    <a:gd name="T13" fmla="*/ 131 h 261"/>
                    <a:gd name="T14" fmla="*/ 40 w 213"/>
                    <a:gd name="T15" fmla="*/ 60 h 261"/>
                    <a:gd name="T16" fmla="*/ 45 w 213"/>
                    <a:gd name="T17" fmla="*/ 54 h 261"/>
                    <a:gd name="T18" fmla="*/ 47 w 213"/>
                    <a:gd name="T19" fmla="*/ 42 h 261"/>
                    <a:gd name="T20" fmla="*/ 49 w 213"/>
                    <a:gd name="T21" fmla="*/ 41 h 261"/>
                    <a:gd name="T22" fmla="*/ 49 w 213"/>
                    <a:gd name="T23" fmla="*/ 21 h 261"/>
                    <a:gd name="T24" fmla="*/ 45 w 213"/>
                    <a:gd name="T25" fmla="*/ 10 h 261"/>
                    <a:gd name="T26" fmla="*/ 40 w 213"/>
                    <a:gd name="T27" fmla="*/ 3 h 261"/>
                    <a:gd name="T28" fmla="*/ 37 w 213"/>
                    <a:gd name="T29" fmla="*/ 0 h 261"/>
                    <a:gd name="T30" fmla="*/ 22 w 213"/>
                    <a:gd name="T31" fmla="*/ 0 h 261"/>
                    <a:gd name="T32" fmla="*/ 18 w 213"/>
                    <a:gd name="T33" fmla="*/ 8 h 261"/>
                    <a:gd name="T34" fmla="*/ 14 w 213"/>
                    <a:gd name="T35" fmla="*/ 16 h 261"/>
                    <a:gd name="T36" fmla="*/ 10 w 213"/>
                    <a:gd name="T37" fmla="*/ 29 h 261"/>
                    <a:gd name="T38" fmla="*/ 0 w 213"/>
                    <a:gd name="T39" fmla="*/ 193 h 261"/>
                    <a:gd name="T40" fmla="*/ 31 w 213"/>
                    <a:gd name="T41" fmla="*/ 193 h 261"/>
                    <a:gd name="T42" fmla="*/ 38 w 213"/>
                    <a:gd name="T43" fmla="*/ 190 h 261"/>
                    <a:gd name="T44" fmla="*/ 54 w 213"/>
                    <a:gd name="T45" fmla="*/ 184 h 261"/>
                    <a:gd name="T46" fmla="*/ 72 w 213"/>
                    <a:gd name="T47" fmla="*/ 173 h 261"/>
                    <a:gd name="T48" fmla="*/ 84 w 213"/>
                    <a:gd name="T49" fmla="*/ 164 h 261"/>
                    <a:gd name="T50" fmla="*/ 92 w 213"/>
                    <a:gd name="T51" fmla="*/ 155 h 261"/>
                    <a:gd name="T52" fmla="*/ 101 w 213"/>
                    <a:gd name="T53" fmla="*/ 143 h 261"/>
                    <a:gd name="T54" fmla="*/ 87 w 213"/>
                    <a:gd name="T55" fmla="*/ 261 h 261"/>
                    <a:gd name="T56" fmla="*/ 213 w 213"/>
                    <a:gd name="T57" fmla="*/ 261 h 261"/>
                    <a:gd name="T58" fmla="*/ 213 w 213"/>
                    <a:gd name="T59" fmla="*/ 61 h 261"/>
                    <a:gd name="T60" fmla="*/ 212 w 213"/>
                    <a:gd name="T61" fmla="*/ 58 h 2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3"/>
                    <a:gd name="T94" fmla="*/ 0 h 261"/>
                    <a:gd name="T95" fmla="*/ 213 w 213"/>
                    <a:gd name="T96" fmla="*/ 261 h 26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3" h="261">
                      <a:moveTo>
                        <a:pt x="212" y="58"/>
                      </a:moveTo>
                      <a:lnTo>
                        <a:pt x="105" y="58"/>
                      </a:lnTo>
                      <a:lnTo>
                        <a:pt x="96" y="60"/>
                      </a:lnTo>
                      <a:lnTo>
                        <a:pt x="87" y="62"/>
                      </a:lnTo>
                      <a:lnTo>
                        <a:pt x="82" y="68"/>
                      </a:lnTo>
                      <a:lnTo>
                        <a:pt x="63" y="91"/>
                      </a:lnTo>
                      <a:lnTo>
                        <a:pt x="40" y="131"/>
                      </a:lnTo>
                      <a:lnTo>
                        <a:pt x="40" y="60"/>
                      </a:lnTo>
                      <a:lnTo>
                        <a:pt x="45" y="54"/>
                      </a:lnTo>
                      <a:lnTo>
                        <a:pt x="47" y="42"/>
                      </a:lnTo>
                      <a:lnTo>
                        <a:pt x="49" y="41"/>
                      </a:lnTo>
                      <a:lnTo>
                        <a:pt x="49" y="21"/>
                      </a:lnTo>
                      <a:lnTo>
                        <a:pt x="45" y="10"/>
                      </a:lnTo>
                      <a:lnTo>
                        <a:pt x="40" y="3"/>
                      </a:lnTo>
                      <a:lnTo>
                        <a:pt x="37" y="0"/>
                      </a:lnTo>
                      <a:lnTo>
                        <a:pt x="22" y="0"/>
                      </a:lnTo>
                      <a:lnTo>
                        <a:pt x="18" y="8"/>
                      </a:lnTo>
                      <a:lnTo>
                        <a:pt x="14" y="16"/>
                      </a:lnTo>
                      <a:lnTo>
                        <a:pt x="10" y="29"/>
                      </a:lnTo>
                      <a:lnTo>
                        <a:pt x="0" y="193"/>
                      </a:lnTo>
                      <a:lnTo>
                        <a:pt x="31" y="193"/>
                      </a:lnTo>
                      <a:lnTo>
                        <a:pt x="38" y="190"/>
                      </a:lnTo>
                      <a:lnTo>
                        <a:pt x="54" y="184"/>
                      </a:lnTo>
                      <a:lnTo>
                        <a:pt x="72" y="173"/>
                      </a:lnTo>
                      <a:lnTo>
                        <a:pt x="84" y="164"/>
                      </a:lnTo>
                      <a:lnTo>
                        <a:pt x="92" y="155"/>
                      </a:lnTo>
                      <a:lnTo>
                        <a:pt x="101" y="143"/>
                      </a:lnTo>
                      <a:lnTo>
                        <a:pt x="87" y="261"/>
                      </a:lnTo>
                      <a:lnTo>
                        <a:pt x="213" y="261"/>
                      </a:lnTo>
                      <a:lnTo>
                        <a:pt x="213" y="61"/>
                      </a:lnTo>
                      <a:lnTo>
                        <a:pt x="212"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8340" name="Freeform 26"/>
                <p:cNvSpPr>
                  <a:spLocks/>
                </p:cNvSpPr>
                <p:nvPr/>
              </p:nvSpPr>
              <p:spPr bwMode="auto">
                <a:xfrm>
                  <a:off x="3756" y="199"/>
                  <a:ext cx="213" cy="261"/>
                </a:xfrm>
                <a:custGeom>
                  <a:avLst/>
                  <a:gdLst>
                    <a:gd name="T0" fmla="*/ 212 w 213"/>
                    <a:gd name="T1" fmla="*/ 58 h 261"/>
                    <a:gd name="T2" fmla="*/ 105 w 213"/>
                    <a:gd name="T3" fmla="*/ 58 h 261"/>
                    <a:gd name="T4" fmla="*/ 96 w 213"/>
                    <a:gd name="T5" fmla="*/ 60 h 261"/>
                    <a:gd name="T6" fmla="*/ 87 w 213"/>
                    <a:gd name="T7" fmla="*/ 62 h 261"/>
                    <a:gd name="T8" fmla="*/ 82 w 213"/>
                    <a:gd name="T9" fmla="*/ 68 h 261"/>
                    <a:gd name="T10" fmla="*/ 63 w 213"/>
                    <a:gd name="T11" fmla="*/ 91 h 261"/>
                    <a:gd name="T12" fmla="*/ 40 w 213"/>
                    <a:gd name="T13" fmla="*/ 131 h 261"/>
                    <a:gd name="T14" fmla="*/ 40 w 213"/>
                    <a:gd name="T15" fmla="*/ 60 h 261"/>
                    <a:gd name="T16" fmla="*/ 45 w 213"/>
                    <a:gd name="T17" fmla="*/ 54 h 261"/>
                    <a:gd name="T18" fmla="*/ 47 w 213"/>
                    <a:gd name="T19" fmla="*/ 42 h 261"/>
                    <a:gd name="T20" fmla="*/ 49 w 213"/>
                    <a:gd name="T21" fmla="*/ 41 h 261"/>
                    <a:gd name="T22" fmla="*/ 49 w 213"/>
                    <a:gd name="T23" fmla="*/ 21 h 261"/>
                    <a:gd name="T24" fmla="*/ 45 w 213"/>
                    <a:gd name="T25" fmla="*/ 10 h 261"/>
                    <a:gd name="T26" fmla="*/ 40 w 213"/>
                    <a:gd name="T27" fmla="*/ 3 h 261"/>
                    <a:gd name="T28" fmla="*/ 37 w 213"/>
                    <a:gd name="T29" fmla="*/ 0 h 261"/>
                    <a:gd name="T30" fmla="*/ 22 w 213"/>
                    <a:gd name="T31" fmla="*/ 0 h 261"/>
                    <a:gd name="T32" fmla="*/ 18 w 213"/>
                    <a:gd name="T33" fmla="*/ 8 h 261"/>
                    <a:gd name="T34" fmla="*/ 14 w 213"/>
                    <a:gd name="T35" fmla="*/ 16 h 261"/>
                    <a:gd name="T36" fmla="*/ 10 w 213"/>
                    <a:gd name="T37" fmla="*/ 29 h 261"/>
                    <a:gd name="T38" fmla="*/ 0 w 213"/>
                    <a:gd name="T39" fmla="*/ 193 h 261"/>
                    <a:gd name="T40" fmla="*/ 31 w 213"/>
                    <a:gd name="T41" fmla="*/ 193 h 261"/>
                    <a:gd name="T42" fmla="*/ 38 w 213"/>
                    <a:gd name="T43" fmla="*/ 190 h 261"/>
                    <a:gd name="T44" fmla="*/ 54 w 213"/>
                    <a:gd name="T45" fmla="*/ 184 h 261"/>
                    <a:gd name="T46" fmla="*/ 72 w 213"/>
                    <a:gd name="T47" fmla="*/ 173 h 261"/>
                    <a:gd name="T48" fmla="*/ 84 w 213"/>
                    <a:gd name="T49" fmla="*/ 164 h 261"/>
                    <a:gd name="T50" fmla="*/ 92 w 213"/>
                    <a:gd name="T51" fmla="*/ 155 h 261"/>
                    <a:gd name="T52" fmla="*/ 101 w 213"/>
                    <a:gd name="T53" fmla="*/ 143 h 261"/>
                    <a:gd name="T54" fmla="*/ 87 w 213"/>
                    <a:gd name="T55" fmla="*/ 261 h 261"/>
                    <a:gd name="T56" fmla="*/ 213 w 213"/>
                    <a:gd name="T57" fmla="*/ 261 h 261"/>
                    <a:gd name="T58" fmla="*/ 213 w 213"/>
                    <a:gd name="T59" fmla="*/ 61 h 261"/>
                    <a:gd name="T60" fmla="*/ 212 w 213"/>
                    <a:gd name="T61" fmla="*/ 58 h 2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3"/>
                    <a:gd name="T94" fmla="*/ 0 h 261"/>
                    <a:gd name="T95" fmla="*/ 213 w 213"/>
                    <a:gd name="T96" fmla="*/ 261 h 26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3" h="261">
                      <a:moveTo>
                        <a:pt x="212" y="58"/>
                      </a:moveTo>
                      <a:lnTo>
                        <a:pt x="105" y="58"/>
                      </a:lnTo>
                      <a:lnTo>
                        <a:pt x="96" y="60"/>
                      </a:lnTo>
                      <a:lnTo>
                        <a:pt x="87" y="62"/>
                      </a:lnTo>
                      <a:lnTo>
                        <a:pt x="82" y="68"/>
                      </a:lnTo>
                      <a:lnTo>
                        <a:pt x="63" y="91"/>
                      </a:lnTo>
                      <a:lnTo>
                        <a:pt x="40" y="131"/>
                      </a:lnTo>
                      <a:lnTo>
                        <a:pt x="40" y="60"/>
                      </a:lnTo>
                      <a:lnTo>
                        <a:pt x="45" y="54"/>
                      </a:lnTo>
                      <a:lnTo>
                        <a:pt x="47" y="42"/>
                      </a:lnTo>
                      <a:lnTo>
                        <a:pt x="49" y="41"/>
                      </a:lnTo>
                      <a:lnTo>
                        <a:pt x="49" y="21"/>
                      </a:lnTo>
                      <a:lnTo>
                        <a:pt x="45" y="10"/>
                      </a:lnTo>
                      <a:lnTo>
                        <a:pt x="40" y="3"/>
                      </a:lnTo>
                      <a:lnTo>
                        <a:pt x="37" y="0"/>
                      </a:lnTo>
                      <a:lnTo>
                        <a:pt x="22" y="0"/>
                      </a:lnTo>
                      <a:lnTo>
                        <a:pt x="18" y="8"/>
                      </a:lnTo>
                      <a:lnTo>
                        <a:pt x="14" y="16"/>
                      </a:lnTo>
                      <a:lnTo>
                        <a:pt x="10" y="29"/>
                      </a:lnTo>
                      <a:lnTo>
                        <a:pt x="0" y="193"/>
                      </a:lnTo>
                      <a:lnTo>
                        <a:pt x="31" y="193"/>
                      </a:lnTo>
                      <a:lnTo>
                        <a:pt x="38" y="190"/>
                      </a:lnTo>
                      <a:lnTo>
                        <a:pt x="54" y="184"/>
                      </a:lnTo>
                      <a:lnTo>
                        <a:pt x="72" y="173"/>
                      </a:lnTo>
                      <a:lnTo>
                        <a:pt x="84" y="164"/>
                      </a:lnTo>
                      <a:lnTo>
                        <a:pt x="92" y="155"/>
                      </a:lnTo>
                      <a:lnTo>
                        <a:pt x="101" y="143"/>
                      </a:lnTo>
                      <a:lnTo>
                        <a:pt x="87" y="261"/>
                      </a:lnTo>
                      <a:lnTo>
                        <a:pt x="213" y="261"/>
                      </a:lnTo>
                      <a:lnTo>
                        <a:pt x="213" y="61"/>
                      </a:lnTo>
                      <a:lnTo>
                        <a:pt x="212" y="58"/>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98333" name="Freeform 27"/>
              <p:cNvSpPr>
                <a:spLocks/>
              </p:cNvSpPr>
              <p:nvPr/>
            </p:nvSpPr>
            <p:spPr bwMode="auto">
              <a:xfrm>
                <a:off x="3759" y="201"/>
                <a:ext cx="215" cy="264"/>
              </a:xfrm>
              <a:custGeom>
                <a:avLst/>
                <a:gdLst>
                  <a:gd name="T0" fmla="*/ 214 w 215"/>
                  <a:gd name="T1" fmla="*/ 60 h 264"/>
                  <a:gd name="T2" fmla="*/ 214 w 215"/>
                  <a:gd name="T3" fmla="*/ 60 h 264"/>
                  <a:gd name="T4" fmla="*/ 107 w 215"/>
                  <a:gd name="T5" fmla="*/ 60 h 264"/>
                  <a:gd name="T6" fmla="*/ 96 w 215"/>
                  <a:gd name="T7" fmla="*/ 60 h 264"/>
                  <a:gd name="T8" fmla="*/ 88 w 215"/>
                  <a:gd name="T9" fmla="*/ 64 h 264"/>
                  <a:gd name="T10" fmla="*/ 83 w 215"/>
                  <a:gd name="T11" fmla="*/ 69 h 264"/>
                  <a:gd name="T12" fmla="*/ 64 w 215"/>
                  <a:gd name="T13" fmla="*/ 93 h 264"/>
                  <a:gd name="T14" fmla="*/ 40 w 215"/>
                  <a:gd name="T15" fmla="*/ 133 h 264"/>
                  <a:gd name="T16" fmla="*/ 40 w 215"/>
                  <a:gd name="T17" fmla="*/ 60 h 264"/>
                  <a:gd name="T18" fmla="*/ 44 w 215"/>
                  <a:gd name="T19" fmla="*/ 54 h 264"/>
                  <a:gd name="T20" fmla="*/ 48 w 215"/>
                  <a:gd name="T21" fmla="*/ 42 h 264"/>
                  <a:gd name="T22" fmla="*/ 49 w 215"/>
                  <a:gd name="T23" fmla="*/ 41 h 264"/>
                  <a:gd name="T24" fmla="*/ 49 w 215"/>
                  <a:gd name="T25" fmla="*/ 22 h 264"/>
                  <a:gd name="T26" fmla="*/ 48 w 215"/>
                  <a:gd name="T27" fmla="*/ 10 h 264"/>
                  <a:gd name="T28" fmla="*/ 40 w 215"/>
                  <a:gd name="T29" fmla="*/ 3 h 264"/>
                  <a:gd name="T30" fmla="*/ 37 w 215"/>
                  <a:gd name="T31" fmla="*/ 0 h 264"/>
                  <a:gd name="T32" fmla="*/ 23 w 215"/>
                  <a:gd name="T33" fmla="*/ 0 h 264"/>
                  <a:gd name="T34" fmla="*/ 18 w 215"/>
                  <a:gd name="T35" fmla="*/ 8 h 264"/>
                  <a:gd name="T36" fmla="*/ 14 w 215"/>
                  <a:gd name="T37" fmla="*/ 17 h 264"/>
                  <a:gd name="T38" fmla="*/ 11 w 215"/>
                  <a:gd name="T39" fmla="*/ 30 h 264"/>
                  <a:gd name="T40" fmla="*/ 0 w 215"/>
                  <a:gd name="T41" fmla="*/ 195 h 264"/>
                  <a:gd name="T42" fmla="*/ 31 w 215"/>
                  <a:gd name="T43" fmla="*/ 195 h 264"/>
                  <a:gd name="T44" fmla="*/ 40 w 215"/>
                  <a:gd name="T45" fmla="*/ 192 h 264"/>
                  <a:gd name="T46" fmla="*/ 55 w 215"/>
                  <a:gd name="T47" fmla="*/ 185 h 264"/>
                  <a:gd name="T48" fmla="*/ 73 w 215"/>
                  <a:gd name="T49" fmla="*/ 176 h 264"/>
                  <a:gd name="T50" fmla="*/ 85 w 215"/>
                  <a:gd name="T51" fmla="*/ 166 h 264"/>
                  <a:gd name="T52" fmla="*/ 92 w 215"/>
                  <a:gd name="T53" fmla="*/ 156 h 264"/>
                  <a:gd name="T54" fmla="*/ 102 w 215"/>
                  <a:gd name="T55" fmla="*/ 144 h 264"/>
                  <a:gd name="T56" fmla="*/ 89 w 215"/>
                  <a:gd name="T57" fmla="*/ 264 h 264"/>
                  <a:gd name="T58" fmla="*/ 215 w 215"/>
                  <a:gd name="T59" fmla="*/ 264 h 264"/>
                  <a:gd name="T60" fmla="*/ 215 w 215"/>
                  <a:gd name="T61" fmla="*/ 61 h 2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15"/>
                  <a:gd name="T94" fmla="*/ 0 h 264"/>
                  <a:gd name="T95" fmla="*/ 215 w 215"/>
                  <a:gd name="T96" fmla="*/ 264 h 26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15" h="264">
                    <a:moveTo>
                      <a:pt x="214" y="60"/>
                    </a:moveTo>
                    <a:lnTo>
                      <a:pt x="214" y="60"/>
                    </a:lnTo>
                    <a:lnTo>
                      <a:pt x="107" y="60"/>
                    </a:lnTo>
                    <a:lnTo>
                      <a:pt x="96" y="60"/>
                    </a:lnTo>
                    <a:lnTo>
                      <a:pt x="88" y="64"/>
                    </a:lnTo>
                    <a:lnTo>
                      <a:pt x="83" y="69"/>
                    </a:lnTo>
                    <a:lnTo>
                      <a:pt x="64" y="93"/>
                    </a:lnTo>
                    <a:lnTo>
                      <a:pt x="40" y="133"/>
                    </a:lnTo>
                    <a:lnTo>
                      <a:pt x="40" y="60"/>
                    </a:lnTo>
                    <a:lnTo>
                      <a:pt x="44" y="54"/>
                    </a:lnTo>
                    <a:lnTo>
                      <a:pt x="48" y="42"/>
                    </a:lnTo>
                    <a:lnTo>
                      <a:pt x="49" y="41"/>
                    </a:lnTo>
                    <a:lnTo>
                      <a:pt x="49" y="22"/>
                    </a:lnTo>
                    <a:lnTo>
                      <a:pt x="48" y="10"/>
                    </a:lnTo>
                    <a:lnTo>
                      <a:pt x="40" y="3"/>
                    </a:lnTo>
                    <a:lnTo>
                      <a:pt x="37" y="0"/>
                    </a:lnTo>
                    <a:lnTo>
                      <a:pt x="23" y="0"/>
                    </a:lnTo>
                    <a:lnTo>
                      <a:pt x="18" y="8"/>
                    </a:lnTo>
                    <a:lnTo>
                      <a:pt x="14" y="17"/>
                    </a:lnTo>
                    <a:lnTo>
                      <a:pt x="11" y="30"/>
                    </a:lnTo>
                    <a:lnTo>
                      <a:pt x="0" y="195"/>
                    </a:lnTo>
                    <a:lnTo>
                      <a:pt x="31" y="195"/>
                    </a:lnTo>
                    <a:lnTo>
                      <a:pt x="40" y="192"/>
                    </a:lnTo>
                    <a:lnTo>
                      <a:pt x="55" y="185"/>
                    </a:lnTo>
                    <a:lnTo>
                      <a:pt x="73" y="176"/>
                    </a:lnTo>
                    <a:lnTo>
                      <a:pt x="85" y="166"/>
                    </a:lnTo>
                    <a:lnTo>
                      <a:pt x="92" y="156"/>
                    </a:lnTo>
                    <a:lnTo>
                      <a:pt x="102" y="144"/>
                    </a:lnTo>
                    <a:lnTo>
                      <a:pt x="89" y="264"/>
                    </a:lnTo>
                    <a:lnTo>
                      <a:pt x="215" y="264"/>
                    </a:lnTo>
                    <a:lnTo>
                      <a:pt x="215" y="61"/>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34" name="Freeform 28"/>
              <p:cNvSpPr>
                <a:spLocks/>
              </p:cNvSpPr>
              <p:nvPr/>
            </p:nvSpPr>
            <p:spPr bwMode="auto">
              <a:xfrm>
                <a:off x="3756" y="199"/>
                <a:ext cx="215" cy="264"/>
              </a:xfrm>
              <a:custGeom>
                <a:avLst/>
                <a:gdLst>
                  <a:gd name="T0" fmla="*/ 214 w 215"/>
                  <a:gd name="T1" fmla="*/ 59 h 264"/>
                  <a:gd name="T2" fmla="*/ 106 w 215"/>
                  <a:gd name="T3" fmla="*/ 59 h 264"/>
                  <a:gd name="T4" fmla="*/ 97 w 215"/>
                  <a:gd name="T5" fmla="*/ 60 h 264"/>
                  <a:gd name="T6" fmla="*/ 88 w 215"/>
                  <a:gd name="T7" fmla="*/ 64 h 264"/>
                  <a:gd name="T8" fmla="*/ 83 w 215"/>
                  <a:gd name="T9" fmla="*/ 69 h 264"/>
                  <a:gd name="T10" fmla="*/ 64 w 215"/>
                  <a:gd name="T11" fmla="*/ 93 h 264"/>
                  <a:gd name="T12" fmla="*/ 41 w 215"/>
                  <a:gd name="T13" fmla="*/ 133 h 264"/>
                  <a:gd name="T14" fmla="*/ 41 w 215"/>
                  <a:gd name="T15" fmla="*/ 60 h 264"/>
                  <a:gd name="T16" fmla="*/ 45 w 215"/>
                  <a:gd name="T17" fmla="*/ 54 h 264"/>
                  <a:gd name="T18" fmla="*/ 47 w 215"/>
                  <a:gd name="T19" fmla="*/ 42 h 264"/>
                  <a:gd name="T20" fmla="*/ 49 w 215"/>
                  <a:gd name="T21" fmla="*/ 41 h 264"/>
                  <a:gd name="T22" fmla="*/ 49 w 215"/>
                  <a:gd name="T23" fmla="*/ 22 h 264"/>
                  <a:gd name="T24" fmla="*/ 46 w 215"/>
                  <a:gd name="T25" fmla="*/ 10 h 264"/>
                  <a:gd name="T26" fmla="*/ 41 w 215"/>
                  <a:gd name="T27" fmla="*/ 3 h 264"/>
                  <a:gd name="T28" fmla="*/ 37 w 215"/>
                  <a:gd name="T29" fmla="*/ 0 h 264"/>
                  <a:gd name="T30" fmla="*/ 22 w 215"/>
                  <a:gd name="T31" fmla="*/ 0 h 264"/>
                  <a:gd name="T32" fmla="*/ 18 w 215"/>
                  <a:gd name="T33" fmla="*/ 8 h 264"/>
                  <a:gd name="T34" fmla="*/ 14 w 215"/>
                  <a:gd name="T35" fmla="*/ 17 h 264"/>
                  <a:gd name="T36" fmla="*/ 10 w 215"/>
                  <a:gd name="T37" fmla="*/ 30 h 264"/>
                  <a:gd name="T38" fmla="*/ 0 w 215"/>
                  <a:gd name="T39" fmla="*/ 195 h 264"/>
                  <a:gd name="T40" fmla="*/ 31 w 215"/>
                  <a:gd name="T41" fmla="*/ 195 h 264"/>
                  <a:gd name="T42" fmla="*/ 39 w 215"/>
                  <a:gd name="T43" fmla="*/ 192 h 264"/>
                  <a:gd name="T44" fmla="*/ 54 w 215"/>
                  <a:gd name="T45" fmla="*/ 185 h 264"/>
                  <a:gd name="T46" fmla="*/ 73 w 215"/>
                  <a:gd name="T47" fmla="*/ 176 h 264"/>
                  <a:gd name="T48" fmla="*/ 85 w 215"/>
                  <a:gd name="T49" fmla="*/ 166 h 264"/>
                  <a:gd name="T50" fmla="*/ 92 w 215"/>
                  <a:gd name="T51" fmla="*/ 156 h 264"/>
                  <a:gd name="T52" fmla="*/ 102 w 215"/>
                  <a:gd name="T53" fmla="*/ 144 h 264"/>
                  <a:gd name="T54" fmla="*/ 88 w 215"/>
                  <a:gd name="T55" fmla="*/ 264 h 264"/>
                  <a:gd name="T56" fmla="*/ 215 w 215"/>
                  <a:gd name="T57" fmla="*/ 264 h 264"/>
                  <a:gd name="T58" fmla="*/ 215 w 215"/>
                  <a:gd name="T59" fmla="*/ 61 h 2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5"/>
                  <a:gd name="T91" fmla="*/ 0 h 264"/>
                  <a:gd name="T92" fmla="*/ 215 w 215"/>
                  <a:gd name="T93" fmla="*/ 264 h 2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5" h="264">
                    <a:moveTo>
                      <a:pt x="214" y="59"/>
                    </a:moveTo>
                    <a:lnTo>
                      <a:pt x="106" y="59"/>
                    </a:lnTo>
                    <a:lnTo>
                      <a:pt x="97" y="60"/>
                    </a:lnTo>
                    <a:lnTo>
                      <a:pt x="88" y="64"/>
                    </a:lnTo>
                    <a:lnTo>
                      <a:pt x="83" y="69"/>
                    </a:lnTo>
                    <a:lnTo>
                      <a:pt x="64" y="93"/>
                    </a:lnTo>
                    <a:lnTo>
                      <a:pt x="41" y="133"/>
                    </a:lnTo>
                    <a:lnTo>
                      <a:pt x="41" y="60"/>
                    </a:lnTo>
                    <a:lnTo>
                      <a:pt x="45" y="54"/>
                    </a:lnTo>
                    <a:lnTo>
                      <a:pt x="47" y="42"/>
                    </a:lnTo>
                    <a:lnTo>
                      <a:pt x="49" y="41"/>
                    </a:lnTo>
                    <a:lnTo>
                      <a:pt x="49" y="22"/>
                    </a:lnTo>
                    <a:lnTo>
                      <a:pt x="46" y="10"/>
                    </a:lnTo>
                    <a:lnTo>
                      <a:pt x="41" y="3"/>
                    </a:lnTo>
                    <a:lnTo>
                      <a:pt x="37" y="0"/>
                    </a:lnTo>
                    <a:lnTo>
                      <a:pt x="22" y="0"/>
                    </a:lnTo>
                    <a:lnTo>
                      <a:pt x="18" y="8"/>
                    </a:lnTo>
                    <a:lnTo>
                      <a:pt x="14" y="17"/>
                    </a:lnTo>
                    <a:lnTo>
                      <a:pt x="10" y="30"/>
                    </a:lnTo>
                    <a:lnTo>
                      <a:pt x="0" y="195"/>
                    </a:lnTo>
                    <a:lnTo>
                      <a:pt x="31" y="195"/>
                    </a:lnTo>
                    <a:lnTo>
                      <a:pt x="39" y="192"/>
                    </a:lnTo>
                    <a:lnTo>
                      <a:pt x="54" y="185"/>
                    </a:lnTo>
                    <a:lnTo>
                      <a:pt x="73" y="176"/>
                    </a:lnTo>
                    <a:lnTo>
                      <a:pt x="85" y="166"/>
                    </a:lnTo>
                    <a:lnTo>
                      <a:pt x="92" y="156"/>
                    </a:lnTo>
                    <a:lnTo>
                      <a:pt x="102" y="144"/>
                    </a:lnTo>
                    <a:lnTo>
                      <a:pt x="88" y="264"/>
                    </a:lnTo>
                    <a:lnTo>
                      <a:pt x="215" y="264"/>
                    </a:lnTo>
                    <a:lnTo>
                      <a:pt x="215" y="61"/>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35" name="Oval 29"/>
              <p:cNvSpPr>
                <a:spLocks noChangeArrowheads="1"/>
              </p:cNvSpPr>
              <p:nvPr/>
            </p:nvSpPr>
            <p:spPr bwMode="auto">
              <a:xfrm>
                <a:off x="3664" y="148"/>
                <a:ext cx="29" cy="22"/>
              </a:xfrm>
              <a:prstGeom prst="ellipse">
                <a:avLst/>
              </a:prstGeom>
              <a:solidFill>
                <a:srgbClr val="FFFFFF"/>
              </a:solidFill>
              <a:ln w="12700">
                <a:solidFill>
                  <a:srgbClr val="000000"/>
                </a:solidFill>
                <a:round/>
                <a:headEnd/>
                <a:tailEnd/>
              </a:ln>
            </p:spPr>
            <p:txBody>
              <a:bodyPr/>
              <a:lstStyle/>
              <a:p>
                <a:endParaRPr lang="en-US" sz="1000" b="1">
                  <a:latin typeface="Constantia" charset="0"/>
                </a:endParaRPr>
              </a:p>
            </p:txBody>
          </p:sp>
          <p:sp>
            <p:nvSpPr>
              <p:cNvPr id="98336" name="Oval 30"/>
              <p:cNvSpPr>
                <a:spLocks noChangeArrowheads="1"/>
              </p:cNvSpPr>
              <p:nvPr/>
            </p:nvSpPr>
            <p:spPr bwMode="auto">
              <a:xfrm>
                <a:off x="3820" y="141"/>
                <a:ext cx="24" cy="19"/>
              </a:xfrm>
              <a:prstGeom prst="ellipse">
                <a:avLst/>
              </a:prstGeom>
              <a:solidFill>
                <a:srgbClr val="FFFFFF"/>
              </a:solidFill>
              <a:ln w="12700">
                <a:solidFill>
                  <a:srgbClr val="000000"/>
                </a:solidFill>
                <a:round/>
                <a:headEnd/>
                <a:tailEnd/>
              </a:ln>
            </p:spPr>
            <p:txBody>
              <a:bodyPr/>
              <a:lstStyle/>
              <a:p>
                <a:endParaRPr lang="en-US" sz="1000" b="1">
                  <a:latin typeface="Constantia" charset="0"/>
                </a:endParaRPr>
              </a:p>
            </p:txBody>
          </p:sp>
          <p:sp>
            <p:nvSpPr>
              <p:cNvPr id="98337" name="Freeform 31"/>
              <p:cNvSpPr>
                <a:spLocks/>
              </p:cNvSpPr>
              <p:nvPr/>
            </p:nvSpPr>
            <p:spPr bwMode="auto">
              <a:xfrm>
                <a:off x="3804" y="230"/>
                <a:ext cx="72" cy="16"/>
              </a:xfrm>
              <a:custGeom>
                <a:avLst/>
                <a:gdLst>
                  <a:gd name="T0" fmla="*/ 0 w 72"/>
                  <a:gd name="T1" fmla="*/ 16 h 16"/>
                  <a:gd name="T2" fmla="*/ 37 w 72"/>
                  <a:gd name="T3" fmla="*/ 16 h 16"/>
                  <a:gd name="T4" fmla="*/ 46 w 72"/>
                  <a:gd name="T5" fmla="*/ 15 h 16"/>
                  <a:gd name="T6" fmla="*/ 56 w 72"/>
                  <a:gd name="T7" fmla="*/ 11 h 16"/>
                  <a:gd name="T8" fmla="*/ 62 w 72"/>
                  <a:gd name="T9" fmla="*/ 7 h 16"/>
                  <a:gd name="T10" fmla="*/ 66 w 72"/>
                  <a:gd name="T11" fmla="*/ 4 h 16"/>
                  <a:gd name="T12" fmla="*/ 71 w 72"/>
                  <a:gd name="T13" fmla="*/ 1 h 16"/>
                  <a:gd name="T14" fmla="*/ 72 w 72"/>
                  <a:gd name="T15" fmla="*/ 0 h 16"/>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16"/>
                  <a:gd name="T26" fmla="*/ 72 w 72"/>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16">
                    <a:moveTo>
                      <a:pt x="0" y="16"/>
                    </a:moveTo>
                    <a:lnTo>
                      <a:pt x="37" y="16"/>
                    </a:lnTo>
                    <a:lnTo>
                      <a:pt x="46" y="15"/>
                    </a:lnTo>
                    <a:lnTo>
                      <a:pt x="56" y="11"/>
                    </a:lnTo>
                    <a:lnTo>
                      <a:pt x="62" y="7"/>
                    </a:lnTo>
                    <a:lnTo>
                      <a:pt x="66" y="4"/>
                    </a:lnTo>
                    <a:lnTo>
                      <a:pt x="71" y="1"/>
                    </a:lnTo>
                    <a:lnTo>
                      <a:pt x="72" y="0"/>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38" name="Freeform 32"/>
              <p:cNvSpPr>
                <a:spLocks/>
              </p:cNvSpPr>
              <p:nvPr/>
            </p:nvSpPr>
            <p:spPr bwMode="auto">
              <a:xfrm>
                <a:off x="3662" y="206"/>
                <a:ext cx="40" cy="4"/>
              </a:xfrm>
              <a:custGeom>
                <a:avLst/>
                <a:gdLst>
                  <a:gd name="T0" fmla="*/ 0 w 40"/>
                  <a:gd name="T1" fmla="*/ 3 h 4"/>
                  <a:gd name="T2" fmla="*/ 4 w 40"/>
                  <a:gd name="T3" fmla="*/ 2 h 4"/>
                  <a:gd name="T4" fmla="*/ 7 w 40"/>
                  <a:gd name="T5" fmla="*/ 1 h 4"/>
                  <a:gd name="T6" fmla="*/ 10 w 40"/>
                  <a:gd name="T7" fmla="*/ 0 h 4"/>
                  <a:gd name="T8" fmla="*/ 36 w 40"/>
                  <a:gd name="T9" fmla="*/ 0 h 4"/>
                  <a:gd name="T10" fmla="*/ 39 w 40"/>
                  <a:gd name="T11" fmla="*/ 1 h 4"/>
                  <a:gd name="T12" fmla="*/ 40 w 40"/>
                  <a:gd name="T13" fmla="*/ 4 h 4"/>
                  <a:gd name="T14" fmla="*/ 0 60000 65536"/>
                  <a:gd name="T15" fmla="*/ 0 60000 65536"/>
                  <a:gd name="T16" fmla="*/ 0 60000 65536"/>
                  <a:gd name="T17" fmla="*/ 0 60000 65536"/>
                  <a:gd name="T18" fmla="*/ 0 60000 65536"/>
                  <a:gd name="T19" fmla="*/ 0 60000 65536"/>
                  <a:gd name="T20" fmla="*/ 0 60000 65536"/>
                  <a:gd name="T21" fmla="*/ 0 w 40"/>
                  <a:gd name="T22" fmla="*/ 0 h 4"/>
                  <a:gd name="T23" fmla="*/ 40 w 4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
                    <a:moveTo>
                      <a:pt x="0" y="3"/>
                    </a:moveTo>
                    <a:lnTo>
                      <a:pt x="4" y="2"/>
                    </a:lnTo>
                    <a:lnTo>
                      <a:pt x="7" y="1"/>
                    </a:lnTo>
                    <a:lnTo>
                      <a:pt x="10" y="0"/>
                    </a:lnTo>
                    <a:lnTo>
                      <a:pt x="36" y="0"/>
                    </a:lnTo>
                    <a:lnTo>
                      <a:pt x="39" y="1"/>
                    </a:lnTo>
                    <a:lnTo>
                      <a:pt x="40" y="4"/>
                    </a:ln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pic>
        <p:nvPicPr>
          <p:cNvPr id="98316" name="Picture 6" descr="universiteit_g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52388"/>
            <a:ext cx="984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91680" y="836712"/>
            <a:ext cx="5356200" cy="5179248"/>
          </a:xfrm>
          <a:prstGeom prst="rect">
            <a:avLst/>
          </a:prstGeom>
        </p:spPr>
      </p:pic>
      <p:sp>
        <p:nvSpPr>
          <p:cNvPr id="5" name="TextBox 4"/>
          <p:cNvSpPr txBox="1"/>
          <p:nvPr/>
        </p:nvSpPr>
        <p:spPr>
          <a:xfrm>
            <a:off x="2195736" y="0"/>
            <a:ext cx="3133064" cy="400110"/>
          </a:xfrm>
          <a:prstGeom prst="rect">
            <a:avLst/>
          </a:prstGeom>
          <a:noFill/>
        </p:spPr>
        <p:txBody>
          <a:bodyPr wrap="none" rtlCol="0">
            <a:spAutoFit/>
          </a:bodyPr>
          <a:lstStyle/>
          <a:p>
            <a:r>
              <a:rPr lang="en-US" sz="2000" b="1" dirty="0" smtClean="0">
                <a:solidFill>
                  <a:srgbClr val="0000FF"/>
                </a:solidFill>
              </a:rPr>
              <a:t>Mechanism of action of LT-I</a:t>
            </a:r>
            <a:endParaRPr lang="en-US" sz="2000" b="1" dirty="0">
              <a:solidFill>
                <a:srgbClr val="0000FF"/>
              </a:solidFill>
            </a:endParaRPr>
          </a:p>
        </p:txBody>
      </p:sp>
      <p:sp>
        <p:nvSpPr>
          <p:cNvPr id="6" name="Rectangle 5"/>
          <p:cNvSpPr/>
          <p:nvPr/>
        </p:nvSpPr>
        <p:spPr>
          <a:xfrm>
            <a:off x="179512" y="6488668"/>
            <a:ext cx="4384734" cy="369332"/>
          </a:xfrm>
          <a:prstGeom prst="rect">
            <a:avLst/>
          </a:prstGeom>
        </p:spPr>
        <p:txBody>
          <a:bodyPr wrap="none">
            <a:spAutoFit/>
          </a:bodyPr>
          <a:lstStyle/>
          <a:p>
            <a:r>
              <a:rPr lang="en-US" dirty="0" err="1"/>
              <a:t>Hirst</a:t>
            </a:r>
            <a:r>
              <a:rPr lang="en-US" dirty="0"/>
              <a:t> &amp; D'Souza, 2006, </a:t>
            </a:r>
            <a:r>
              <a:rPr lang="en-US" dirty="0" err="1"/>
              <a:t>Masignani</a:t>
            </a:r>
            <a:r>
              <a:rPr lang="en-US" dirty="0"/>
              <a:t> et al., 2006</a:t>
            </a:r>
          </a:p>
        </p:txBody>
      </p:sp>
    </p:spTree>
    <p:extLst>
      <p:ext uri="{BB962C8B-B14F-4D97-AF65-F5344CB8AC3E}">
        <p14:creationId xmlns:p14="http://schemas.microsoft.com/office/powerpoint/2010/main" val="161418289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83332"/>
            <a:ext cx="9144000" cy="3141735"/>
          </a:xfrm>
          <a:prstGeom prst="rect">
            <a:avLst/>
          </a:prstGeom>
        </p:spPr>
      </p:pic>
      <p:sp>
        <p:nvSpPr>
          <p:cNvPr id="6" name="TextBox 5"/>
          <p:cNvSpPr txBox="1"/>
          <p:nvPr/>
        </p:nvSpPr>
        <p:spPr>
          <a:xfrm>
            <a:off x="142302" y="6488668"/>
            <a:ext cx="3354867" cy="307777"/>
          </a:xfrm>
          <a:prstGeom prst="rect">
            <a:avLst/>
          </a:prstGeom>
          <a:noFill/>
        </p:spPr>
        <p:txBody>
          <a:bodyPr wrap="none" rtlCol="0">
            <a:spAutoFit/>
          </a:bodyPr>
          <a:lstStyle/>
          <a:p>
            <a:r>
              <a:rPr lang="en-US" sz="1400" dirty="0" smtClean="0"/>
              <a:t>Adapted from </a:t>
            </a:r>
            <a:r>
              <a:rPr lang="en-US" sz="1400" dirty="0" err="1" smtClean="0"/>
              <a:t>Dubreuil</a:t>
            </a:r>
            <a:r>
              <a:rPr lang="en-US" sz="1400" dirty="0" smtClean="0"/>
              <a:t> JD, 2013. Toxins</a:t>
            </a:r>
            <a:endParaRPr lang="en-US" sz="1400" dirty="0"/>
          </a:p>
        </p:txBody>
      </p:sp>
      <p:grpSp>
        <p:nvGrpSpPr>
          <p:cNvPr id="2" name="Group 1"/>
          <p:cNvGrpSpPr/>
          <p:nvPr/>
        </p:nvGrpSpPr>
        <p:grpSpPr>
          <a:xfrm>
            <a:off x="31748" y="3573016"/>
            <a:ext cx="9148764" cy="2762495"/>
            <a:chOff x="31748" y="3573016"/>
            <a:chExt cx="9148764" cy="2762495"/>
          </a:xfrm>
        </p:grpSpPr>
        <p:pic>
          <p:nvPicPr>
            <p:cNvPr id="5" name="Picture 4"/>
            <p:cNvPicPr>
              <a:picLocks noChangeAspect="1"/>
            </p:cNvPicPr>
            <p:nvPr/>
          </p:nvPicPr>
          <p:blipFill>
            <a:blip r:embed="rId3"/>
            <a:stretch>
              <a:fillRect/>
            </a:stretch>
          </p:blipFill>
          <p:spPr>
            <a:xfrm>
              <a:off x="2998316" y="3573016"/>
              <a:ext cx="6182196" cy="2762495"/>
            </a:xfrm>
            <a:prstGeom prst="rect">
              <a:avLst/>
            </a:prstGeom>
          </p:spPr>
        </p:pic>
        <p:sp>
          <p:nvSpPr>
            <p:cNvPr id="7" name="Rectangle 6"/>
            <p:cNvSpPr/>
            <p:nvPr/>
          </p:nvSpPr>
          <p:spPr>
            <a:xfrm>
              <a:off x="2782292" y="5085184"/>
              <a:ext cx="1602369" cy="738664"/>
            </a:xfrm>
            <a:prstGeom prst="rect">
              <a:avLst/>
            </a:prstGeom>
          </p:spPr>
          <p:txBody>
            <a:bodyPr wrap="square">
              <a:spAutoFit/>
            </a:bodyPr>
            <a:lstStyle/>
            <a:p>
              <a:r>
                <a:rPr lang="en-US" sz="1400" dirty="0"/>
                <a:t>cystic fibrosis </a:t>
              </a:r>
              <a:r>
                <a:rPr lang="en-US" sz="1400" dirty="0" err="1"/>
                <a:t>transmembrane</a:t>
              </a:r>
              <a:r>
                <a:rPr lang="en-US" sz="1400" dirty="0"/>
                <a:t> regulator</a:t>
              </a:r>
            </a:p>
          </p:txBody>
        </p:sp>
        <p:sp>
          <p:nvSpPr>
            <p:cNvPr id="8" name="TextBox 7"/>
            <p:cNvSpPr txBox="1"/>
            <p:nvPr/>
          </p:nvSpPr>
          <p:spPr>
            <a:xfrm>
              <a:off x="31748" y="4221464"/>
              <a:ext cx="2009785" cy="338554"/>
            </a:xfrm>
            <a:prstGeom prst="rect">
              <a:avLst/>
            </a:prstGeom>
            <a:noFill/>
          </p:spPr>
          <p:txBody>
            <a:bodyPr wrap="none" rtlCol="0">
              <a:spAutoFit/>
            </a:bodyPr>
            <a:lstStyle/>
            <a:p>
              <a:r>
                <a:rPr lang="en-US" sz="1600" dirty="0" smtClean="0"/>
                <a:t>Protein kinase A  =&gt;</a:t>
              </a:r>
              <a:endParaRPr lang="en-US" sz="1600" dirty="0"/>
            </a:p>
          </p:txBody>
        </p:sp>
        <p:sp>
          <p:nvSpPr>
            <p:cNvPr id="9" name="TextBox 8"/>
            <p:cNvSpPr txBox="1"/>
            <p:nvPr/>
          </p:nvSpPr>
          <p:spPr>
            <a:xfrm>
              <a:off x="2075497" y="4215556"/>
              <a:ext cx="1633380" cy="338554"/>
            </a:xfrm>
            <a:prstGeom prst="rect">
              <a:avLst/>
            </a:prstGeom>
            <a:noFill/>
          </p:spPr>
          <p:txBody>
            <a:bodyPr wrap="none" rtlCol="0">
              <a:spAutoFit/>
            </a:bodyPr>
            <a:lstStyle/>
            <a:p>
              <a:r>
                <a:rPr lang="en-US" sz="1600" dirty="0" smtClean="0"/>
                <a:t>phosphorylation</a:t>
              </a:r>
              <a:endParaRPr lang="en-US" sz="1600" dirty="0"/>
            </a:p>
          </p:txBody>
        </p:sp>
        <p:sp>
          <p:nvSpPr>
            <p:cNvPr id="10" name="TextBox 9"/>
            <p:cNvSpPr txBox="1"/>
            <p:nvPr/>
          </p:nvSpPr>
          <p:spPr>
            <a:xfrm>
              <a:off x="31748" y="4964975"/>
              <a:ext cx="1875956" cy="584776"/>
            </a:xfrm>
            <a:prstGeom prst="rect">
              <a:avLst/>
            </a:prstGeom>
            <a:noFill/>
          </p:spPr>
          <p:txBody>
            <a:bodyPr wrap="square" rtlCol="0">
              <a:spAutoFit/>
            </a:bodyPr>
            <a:lstStyle/>
            <a:p>
              <a:r>
                <a:rPr lang="en-US" sz="1600" dirty="0" err="1"/>
                <a:t>cGMP</a:t>
              </a:r>
              <a:r>
                <a:rPr lang="en-US" sz="1600" dirty="0"/>
                <a:t>-</a:t>
              </a:r>
              <a:r>
                <a:rPr lang="en-US" sz="1600" dirty="0" smtClean="0"/>
                <a:t>dependent  </a:t>
              </a:r>
            </a:p>
            <a:p>
              <a:r>
                <a:rPr lang="en-US" sz="1600" dirty="0" smtClean="0"/>
                <a:t>protein </a:t>
              </a:r>
              <a:r>
                <a:rPr lang="en-US" sz="1600" dirty="0"/>
                <a:t>kinase II</a:t>
              </a:r>
            </a:p>
          </p:txBody>
        </p:sp>
        <p:sp>
          <p:nvSpPr>
            <p:cNvPr id="11" name="TextBox 10"/>
            <p:cNvSpPr txBox="1"/>
            <p:nvPr/>
          </p:nvSpPr>
          <p:spPr>
            <a:xfrm>
              <a:off x="1879024" y="5072697"/>
              <a:ext cx="454271" cy="369332"/>
            </a:xfrm>
            <a:prstGeom prst="rect">
              <a:avLst/>
            </a:prstGeom>
            <a:noFill/>
          </p:spPr>
          <p:txBody>
            <a:bodyPr wrap="none" rtlCol="0">
              <a:spAutoFit/>
            </a:bodyPr>
            <a:lstStyle/>
            <a:p>
              <a:r>
                <a:rPr lang="en-US" dirty="0" smtClean="0"/>
                <a:t>=&gt;</a:t>
              </a:r>
              <a:endParaRPr lang="en-US" dirty="0"/>
            </a:p>
          </p:txBody>
        </p:sp>
      </p:grpSp>
      <p:sp>
        <p:nvSpPr>
          <p:cNvPr id="12" name="TextBox 11"/>
          <p:cNvSpPr txBox="1"/>
          <p:nvPr/>
        </p:nvSpPr>
        <p:spPr>
          <a:xfrm>
            <a:off x="35496" y="5826750"/>
            <a:ext cx="2043749" cy="338554"/>
          </a:xfrm>
          <a:prstGeom prst="rect">
            <a:avLst/>
          </a:prstGeom>
          <a:noFill/>
        </p:spPr>
        <p:txBody>
          <a:bodyPr wrap="none" rtlCol="0">
            <a:spAutoFit/>
          </a:bodyPr>
          <a:lstStyle/>
          <a:p>
            <a:r>
              <a:rPr lang="en-US" sz="1600" dirty="0" smtClean="0"/>
              <a:t>Protein kinase C  =&gt;</a:t>
            </a:r>
            <a:endParaRPr lang="en-US" sz="1600" dirty="0"/>
          </a:p>
        </p:txBody>
      </p:sp>
      <p:sp>
        <p:nvSpPr>
          <p:cNvPr id="13" name="TextBox 12"/>
          <p:cNvSpPr txBox="1"/>
          <p:nvPr/>
        </p:nvSpPr>
        <p:spPr>
          <a:xfrm>
            <a:off x="2051720" y="5826750"/>
            <a:ext cx="1633380" cy="338554"/>
          </a:xfrm>
          <a:prstGeom prst="rect">
            <a:avLst/>
          </a:prstGeom>
          <a:noFill/>
        </p:spPr>
        <p:txBody>
          <a:bodyPr wrap="none" rtlCol="0">
            <a:spAutoFit/>
          </a:bodyPr>
          <a:lstStyle/>
          <a:p>
            <a:r>
              <a:rPr lang="en-US" sz="1600" dirty="0" smtClean="0"/>
              <a:t>phosphorylation</a:t>
            </a:r>
            <a:endParaRPr lang="en-US" sz="1600" dirty="0"/>
          </a:p>
        </p:txBody>
      </p:sp>
    </p:spTree>
    <p:extLst>
      <p:ext uri="{BB962C8B-B14F-4D97-AF65-F5344CB8AC3E}">
        <p14:creationId xmlns:p14="http://schemas.microsoft.com/office/powerpoint/2010/main" val="30981573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l="50416"/>
          <a:stretch>
            <a:fillRect/>
          </a:stretch>
        </p:blipFill>
        <p:spPr bwMode="auto">
          <a:xfrm>
            <a:off x="6991956" y="68501"/>
            <a:ext cx="2122323" cy="2784435"/>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2484060" y="1530465"/>
            <a:ext cx="4248180" cy="5282911"/>
          </a:xfrm>
          <a:prstGeom prst="rect">
            <a:avLst/>
          </a:prstGeom>
        </p:spPr>
      </p:pic>
      <p:pic>
        <p:nvPicPr>
          <p:cNvPr id="6" name="Picture 5"/>
          <p:cNvPicPr>
            <a:picLocks noChangeAspect="1"/>
          </p:cNvPicPr>
          <p:nvPr/>
        </p:nvPicPr>
        <p:blipFill>
          <a:blip r:embed="rId4"/>
          <a:stretch>
            <a:fillRect/>
          </a:stretch>
        </p:blipFill>
        <p:spPr>
          <a:xfrm>
            <a:off x="-1" y="404664"/>
            <a:ext cx="4499993" cy="1291478"/>
          </a:xfrm>
          <a:prstGeom prst="rect">
            <a:avLst/>
          </a:prstGeom>
        </p:spPr>
      </p:pic>
      <p:sp>
        <p:nvSpPr>
          <p:cNvPr id="7" name="TextBox 6"/>
          <p:cNvSpPr txBox="1"/>
          <p:nvPr/>
        </p:nvSpPr>
        <p:spPr>
          <a:xfrm>
            <a:off x="4154198" y="50721"/>
            <a:ext cx="2248604" cy="707886"/>
          </a:xfrm>
          <a:prstGeom prst="rect">
            <a:avLst/>
          </a:prstGeom>
          <a:noFill/>
        </p:spPr>
        <p:txBody>
          <a:bodyPr wrap="square" rtlCol="0">
            <a:spAutoFit/>
          </a:bodyPr>
          <a:lstStyle/>
          <a:p>
            <a:r>
              <a:rPr lang="en-US" sz="2000" b="1" dirty="0" smtClean="0"/>
              <a:t>LT enterotoxin</a:t>
            </a:r>
          </a:p>
          <a:p>
            <a:r>
              <a:rPr lang="en-US" sz="2000" b="1" dirty="0" err="1" smtClean="0"/>
              <a:t>Sta</a:t>
            </a:r>
            <a:r>
              <a:rPr lang="en-US" sz="2000" b="1" dirty="0" smtClean="0"/>
              <a:t> enterotoxin</a:t>
            </a:r>
          </a:p>
        </p:txBody>
      </p:sp>
      <p:sp>
        <p:nvSpPr>
          <p:cNvPr id="9" name="TextBox 8"/>
          <p:cNvSpPr txBox="1"/>
          <p:nvPr/>
        </p:nvSpPr>
        <p:spPr>
          <a:xfrm>
            <a:off x="6732240" y="4813732"/>
            <a:ext cx="1288108" cy="369332"/>
          </a:xfrm>
          <a:prstGeom prst="rect">
            <a:avLst/>
          </a:prstGeom>
          <a:noFill/>
        </p:spPr>
        <p:txBody>
          <a:bodyPr wrap="none" rtlCol="0">
            <a:spAutoFit/>
          </a:bodyPr>
          <a:lstStyle/>
          <a:p>
            <a:r>
              <a:rPr lang="en-US" dirty="0" smtClean="0"/>
              <a:t>Enterocyte</a:t>
            </a:r>
            <a:endParaRPr lang="en-US" dirty="0"/>
          </a:p>
        </p:txBody>
      </p:sp>
    </p:spTree>
    <p:extLst>
      <p:ext uri="{BB962C8B-B14F-4D97-AF65-F5344CB8AC3E}">
        <p14:creationId xmlns:p14="http://schemas.microsoft.com/office/powerpoint/2010/main" val="28484610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dèle Powerpoint 2012">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utoimmuunziektensysteem1">
  <a:themeElements>
    <a:clrScheme name="Custom 21">
      <a:dk1>
        <a:srgbClr val="333333"/>
      </a:dk1>
      <a:lt1>
        <a:srgbClr val="E6E6E6"/>
      </a:lt1>
      <a:dk2>
        <a:srgbClr val="000000"/>
      </a:dk2>
      <a:lt2>
        <a:srgbClr val="000000"/>
      </a:lt2>
      <a:accent1>
        <a:srgbClr val="CC0000"/>
      </a:accent1>
      <a:accent2>
        <a:srgbClr val="0000FF"/>
      </a:accent2>
      <a:accent3>
        <a:srgbClr val="F0F0F0"/>
      </a:accent3>
      <a:accent4>
        <a:srgbClr val="2A2A2A"/>
      </a:accent4>
      <a:accent5>
        <a:srgbClr val="E2AAAA"/>
      </a:accent5>
      <a:accent6>
        <a:srgbClr val="0000E7"/>
      </a:accent6>
      <a:hlink>
        <a:srgbClr val="FF9933"/>
      </a:hlink>
      <a:folHlink>
        <a:srgbClr val="FFFFFF"/>
      </a:folHlink>
    </a:clrScheme>
    <a:fontScheme name="Bouton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charset="0"/>
          </a:defRPr>
        </a:defPPr>
      </a:lstStyle>
    </a:lnDef>
  </a:objectDefaults>
  <a:extraClrSchemeLst>
    <a:extraClrScheme>
      <a:clrScheme name="Boutons 1">
        <a:dk1>
          <a:srgbClr val="000000"/>
        </a:dk1>
        <a:lt1>
          <a:srgbClr val="FFFFFF"/>
        </a:lt1>
        <a:dk2>
          <a:srgbClr val="6699FF"/>
        </a:dk2>
        <a:lt2>
          <a:srgbClr val="99FFFF"/>
        </a:lt2>
        <a:accent1>
          <a:srgbClr val="CCCCFF"/>
        </a:accent1>
        <a:accent2>
          <a:srgbClr val="FF6699"/>
        </a:accent2>
        <a:accent3>
          <a:srgbClr val="B8CAFF"/>
        </a:accent3>
        <a:accent4>
          <a:srgbClr val="DADADA"/>
        </a:accent4>
        <a:accent5>
          <a:srgbClr val="E2E2FF"/>
        </a:accent5>
        <a:accent6>
          <a:srgbClr val="E75C8A"/>
        </a:accent6>
        <a:hlink>
          <a:srgbClr val="00CC99"/>
        </a:hlink>
        <a:folHlink>
          <a:srgbClr val="0066CC"/>
        </a:folHlink>
      </a:clrScheme>
      <a:clrMap bg1="dk2" tx1="lt1" bg2="dk1" tx2="lt2" accent1="accent1" accent2="accent2" accent3="accent3" accent4="accent4" accent5="accent5" accent6="accent6" hlink="hlink" folHlink="folHlink"/>
    </a:extraClrScheme>
    <a:extraClrScheme>
      <a:clrScheme name="Boutons 2">
        <a:dk1>
          <a:srgbClr val="000000"/>
        </a:dk1>
        <a:lt1>
          <a:srgbClr val="FFFFFF"/>
        </a:lt1>
        <a:dk2>
          <a:srgbClr val="000000"/>
        </a:dk2>
        <a:lt2>
          <a:srgbClr val="5F5F5F"/>
        </a:lt2>
        <a:accent1>
          <a:srgbClr val="CBCBCB"/>
        </a:accent1>
        <a:accent2>
          <a:srgbClr val="B2B2B2"/>
        </a:accent2>
        <a:accent3>
          <a:srgbClr val="FFFFFF"/>
        </a:accent3>
        <a:accent4>
          <a:srgbClr val="000000"/>
        </a:accent4>
        <a:accent5>
          <a:srgbClr val="E2E2E2"/>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outons 3">
        <a:dk1>
          <a:srgbClr val="000000"/>
        </a:dk1>
        <a:lt1>
          <a:srgbClr val="FFFFFF"/>
        </a:lt1>
        <a:dk2>
          <a:srgbClr val="0066FF"/>
        </a:dk2>
        <a:lt2>
          <a:srgbClr val="FFFF00"/>
        </a:lt2>
        <a:accent1>
          <a:srgbClr val="009999"/>
        </a:accent1>
        <a:accent2>
          <a:srgbClr val="FF33CC"/>
        </a:accent2>
        <a:accent3>
          <a:srgbClr val="AAB8FF"/>
        </a:accent3>
        <a:accent4>
          <a:srgbClr val="DADADA"/>
        </a:accent4>
        <a:accent5>
          <a:srgbClr val="AACACA"/>
        </a:accent5>
        <a:accent6>
          <a:srgbClr val="E72DB9"/>
        </a:accent6>
        <a:hlink>
          <a:srgbClr val="FF9966"/>
        </a:hlink>
        <a:folHlink>
          <a:srgbClr val="3366FF"/>
        </a:folHlink>
      </a:clrScheme>
      <a:clrMap bg1="dk2" tx1="lt1" bg2="dk1" tx2="lt2" accent1="accent1" accent2="accent2" accent3="accent3" accent4="accent4" accent5="accent5" accent6="accent6" hlink="hlink" folHlink="folHlink"/>
    </a:extraClrScheme>
    <a:extraClrScheme>
      <a:clrScheme name="Boutons 4">
        <a:dk1>
          <a:srgbClr val="000000"/>
        </a:dk1>
        <a:lt1>
          <a:srgbClr val="FFFFFF"/>
        </a:lt1>
        <a:dk2>
          <a:srgbClr val="003300"/>
        </a:dk2>
        <a:lt2>
          <a:srgbClr val="FF9900"/>
        </a:lt2>
        <a:accent1>
          <a:srgbClr val="CC0000"/>
        </a:accent1>
        <a:accent2>
          <a:srgbClr val="0000FF"/>
        </a:accent2>
        <a:accent3>
          <a:srgbClr val="AAADAA"/>
        </a:accent3>
        <a:accent4>
          <a:srgbClr val="DADADA"/>
        </a:accent4>
        <a:accent5>
          <a:srgbClr val="E2AAAA"/>
        </a:accent5>
        <a:accent6>
          <a:srgbClr val="0000E7"/>
        </a:accent6>
        <a:hlink>
          <a:srgbClr val="FF9933"/>
        </a:hlink>
        <a:folHlink>
          <a:srgbClr val="006600"/>
        </a:folHlink>
      </a:clrScheme>
      <a:clrMap bg1="dk2" tx1="lt1" bg2="dk1" tx2="lt2" accent1="accent1" accent2="accent2" accent3="accent3" accent4="accent4" accent5="accent5" accent6="accent6" hlink="hlink" folHlink="folHlink"/>
    </a:extraClrScheme>
    <a:extraClrScheme>
      <a:clrScheme name="Boutons 5">
        <a:dk1>
          <a:srgbClr val="000000"/>
        </a:dk1>
        <a:lt1>
          <a:srgbClr val="FFFFFF"/>
        </a:lt1>
        <a:dk2>
          <a:srgbClr val="663300"/>
        </a:dk2>
        <a:lt2>
          <a:srgbClr val="99FFFF"/>
        </a:lt2>
        <a:accent1>
          <a:srgbClr val="CCCCFF"/>
        </a:accent1>
        <a:accent2>
          <a:srgbClr val="FF6699"/>
        </a:accent2>
        <a:accent3>
          <a:srgbClr val="B8ADAA"/>
        </a:accent3>
        <a:accent4>
          <a:srgbClr val="DADADA"/>
        </a:accent4>
        <a:accent5>
          <a:srgbClr val="E2E2FF"/>
        </a:accent5>
        <a:accent6>
          <a:srgbClr val="E75C8A"/>
        </a:accent6>
        <a:hlink>
          <a:srgbClr val="33CC33"/>
        </a:hlink>
        <a:folHlink>
          <a:srgbClr val="0066CC"/>
        </a:folHlink>
      </a:clrScheme>
      <a:clrMap bg1="dk2" tx1="lt1" bg2="dk1" tx2="lt2" accent1="accent1" accent2="accent2" accent3="accent3" accent4="accent4" accent5="accent5" accent6="accent6" hlink="hlink" folHlink="folHlink"/>
    </a:extraClrScheme>
    <a:extraClrScheme>
      <a:clrScheme name="Boutons 6">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990033"/>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ia's cursus proefdierkunde">
  <a:themeElements>
    <a:clrScheme name="">
      <a:dk1>
        <a:srgbClr val="000000"/>
      </a:dk1>
      <a:lt1>
        <a:srgbClr val="3365FB"/>
      </a:lt1>
      <a:dk2>
        <a:srgbClr val="000000"/>
      </a:dk2>
      <a:lt2>
        <a:srgbClr val="919191"/>
      </a:lt2>
      <a:accent1>
        <a:srgbClr val="618FFD"/>
      </a:accent1>
      <a:accent2>
        <a:srgbClr val="00AE00"/>
      </a:accent2>
      <a:accent3>
        <a:srgbClr val="ADB8FD"/>
      </a:accent3>
      <a:accent4>
        <a:srgbClr val="000000"/>
      </a:accent4>
      <a:accent5>
        <a:srgbClr val="B7C6FE"/>
      </a:accent5>
      <a:accent6>
        <a:srgbClr val="009D00"/>
      </a:accent6>
      <a:hlink>
        <a:srgbClr val="FC0128"/>
      </a:hlink>
      <a:folHlink>
        <a:srgbClr val="CECECE"/>
      </a:folHlink>
    </a:clrScheme>
    <a:fontScheme name="dia's cursus proefdierkund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charset="0"/>
          </a:defRPr>
        </a:defPPr>
      </a:lstStyle>
    </a:lnDef>
  </a:objectDefaults>
  <a:extraClrSchemeLst>
    <a:extraClrScheme>
      <a:clrScheme name="dia's cursus proefdierkund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a's cursus proefdierkund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a's cursus proefdierkund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a's cursus proefdierkund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a's cursus proefdierkund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a's cursus proefdierkund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a's cursus proefdierkund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odèle Powerpoint 2012">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4">
    <a:dk1>
      <a:sysClr val="windowText" lastClr="000000"/>
    </a:dk1>
    <a:lt1>
      <a:srgbClr val="7E87FF"/>
    </a:lt1>
    <a:dk2>
      <a:srgbClr val="04617B"/>
    </a:dk2>
    <a:lt2>
      <a:srgbClr val="B5F9F9"/>
    </a:lt2>
    <a:accent1>
      <a:srgbClr val="2A3D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Custom 14">
    <a:dk1>
      <a:sysClr val="windowText" lastClr="000000"/>
    </a:dk1>
    <a:lt1>
      <a:srgbClr val="7E87FF"/>
    </a:lt1>
    <a:dk2>
      <a:srgbClr val="04617B"/>
    </a:dk2>
    <a:lt2>
      <a:srgbClr val="B5F9F9"/>
    </a:lt2>
    <a:accent1>
      <a:srgbClr val="2A3D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Modèle Powerpoint 2012.thmx</Template>
  <TotalTime>15014</TotalTime>
  <Words>1543</Words>
  <Application>Microsoft Macintosh PowerPoint</Application>
  <PresentationFormat>On-screen Show (4:3)</PresentationFormat>
  <Paragraphs>448</Paragraphs>
  <Slides>24</Slides>
  <Notes>7</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24</vt:i4>
      </vt:variant>
    </vt:vector>
  </HeadingPairs>
  <TitlesOfParts>
    <vt:vector size="30" baseType="lpstr">
      <vt:lpstr>Modèle Powerpoint 2012</vt:lpstr>
      <vt:lpstr>autoimmuunziektensysteem1</vt:lpstr>
      <vt:lpstr>dia's cursus proefdierkunde</vt:lpstr>
      <vt:lpstr>1_Modèle Powerpoint 2012</vt:lpstr>
      <vt:lpstr>Office Theme</vt:lpstr>
      <vt:lpstr>Document</vt:lpstr>
      <vt:lpstr>Heat-labile enterotoxin enhances small intestinal colonization with F18ac+ verotoxigenic E. coli in newly weaned piglets </vt:lpstr>
      <vt:lpstr>PowerPoint Presentation</vt:lpstr>
      <vt:lpstr> E. coli infections post weaning in piglets</vt:lpstr>
      <vt:lpstr>PowerPoint Presentation</vt:lpstr>
      <vt:lpstr>PowerPoint Presentation</vt:lpstr>
      <vt:lpstr>PowerPoint Presentation</vt:lpstr>
      <vt:lpstr>PowerPoint Presentation</vt:lpstr>
      <vt:lpstr>PowerPoint Presentation</vt:lpstr>
      <vt:lpstr>Structural insight in binding of blood group A6-1 sugar by the F18 fimbrial adhesin FedF</vt:lpstr>
      <vt:lpstr>PowerPoint Presentation</vt:lpstr>
      <vt:lpstr>Hypothesis</vt:lpstr>
      <vt:lpstr>PowerPoint Presentation</vt:lpstr>
      <vt:lpstr>Small Intestinal Segment Perfusion (SISP)</vt:lpstr>
      <vt:lpstr>PowerPoint Presentation</vt:lpstr>
      <vt:lpstr>PowerPoint Presentation</vt:lpstr>
      <vt:lpstr>PowerPoint Presentation</vt:lpstr>
      <vt:lpstr>Conclusions</vt:lpstr>
      <vt:lpstr>PowerPoint Presentation</vt:lpstr>
      <vt:lpstr>PowerPoint Presentation</vt:lpstr>
      <vt:lpstr>Conclusions</vt:lpstr>
      <vt:lpstr>PowerPoint Presentation</vt:lpstr>
      <vt:lpstr>PowerPoint Presentation</vt:lpstr>
      <vt:lpstr>PowerPoint Presentation</vt:lpstr>
      <vt:lpstr>PowerPoint Presentation</vt:lpstr>
    </vt:vector>
  </TitlesOfParts>
  <Manager/>
  <Company>Ug</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F4 receptor, a new target to induce intestinal immunity against enteropathogens? </dc:title>
  <dc:subject/>
  <dc:creator>Eric Cox</dc:creator>
  <cp:keywords/>
  <dc:description/>
  <cp:lastModifiedBy>Eric Cox</cp:lastModifiedBy>
  <cp:revision>406</cp:revision>
  <cp:lastPrinted>2009-03-18T23:06:03Z</cp:lastPrinted>
  <dcterms:created xsi:type="dcterms:W3CDTF">2010-11-10T06:44:14Z</dcterms:created>
  <dcterms:modified xsi:type="dcterms:W3CDTF">2016-07-27T23:27:00Z</dcterms:modified>
  <cp:category/>
</cp:coreProperties>
</file>