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AFD8-0544-489B-A8A7-1B0BEC783A1B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88B4-DD7D-4569-AB96-FEAB8335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AFD8-0544-489B-A8A7-1B0BEC783A1B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88B4-DD7D-4569-AB96-FEAB8335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AFD8-0544-489B-A8A7-1B0BEC783A1B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88B4-DD7D-4569-AB96-FEAB8335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AFD8-0544-489B-A8A7-1B0BEC783A1B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88B4-DD7D-4569-AB96-FEAB8335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AFD8-0544-489B-A8A7-1B0BEC783A1B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88B4-DD7D-4569-AB96-FEAB8335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AFD8-0544-489B-A8A7-1B0BEC783A1B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88B4-DD7D-4569-AB96-FEAB8335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AFD8-0544-489B-A8A7-1B0BEC783A1B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88B4-DD7D-4569-AB96-FEAB8335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AFD8-0544-489B-A8A7-1B0BEC783A1B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88B4-DD7D-4569-AB96-FEAB8335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AFD8-0544-489B-A8A7-1B0BEC783A1B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88B4-DD7D-4569-AB96-FEAB8335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AFD8-0544-489B-A8A7-1B0BEC783A1B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88B4-DD7D-4569-AB96-FEAB8335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CAFD8-0544-489B-A8A7-1B0BEC783A1B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188B4-DD7D-4569-AB96-FEAB8335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CAFD8-0544-489B-A8A7-1B0BEC783A1B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188B4-DD7D-4569-AB96-FEAB8335A5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981200"/>
            <a:ext cx="8153400" cy="14700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We'll Show You You're A Woman": Violence And Discrimination Against</a:t>
            </a:r>
            <a:r>
              <a:rPr lang="en-US" dirty="0"/>
              <a:t> </a:t>
            </a:r>
            <a:r>
              <a:rPr lang="en-US" b="1" dirty="0"/>
              <a:t>HIV Positive Women in Nigeria: The Case of </a:t>
            </a:r>
            <a:r>
              <a:rPr lang="en-US" b="1" dirty="0" err="1"/>
              <a:t>Abia</a:t>
            </a:r>
            <a:r>
              <a:rPr lang="en-US" b="1" dirty="0"/>
              <a:t> State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467600" cy="2514600"/>
          </a:xfrm>
        </p:spPr>
        <p:txBody>
          <a:bodyPr>
            <a:normAutofit/>
          </a:bodyPr>
          <a:lstStyle/>
          <a:p>
            <a:r>
              <a:rPr lang="en-US" b="1" dirty="0" smtClean="0"/>
              <a:t> </a:t>
            </a:r>
            <a:endParaRPr lang="en-US" dirty="0" smtClean="0"/>
          </a:p>
          <a:p>
            <a:r>
              <a:rPr lang="en-US" b="1" dirty="0" smtClean="0"/>
              <a:t>ENWEREJI, E. E. </a:t>
            </a:r>
            <a:endParaRPr lang="en-US" dirty="0" smtClean="0"/>
          </a:p>
          <a:p>
            <a:r>
              <a:rPr lang="en-US" b="1" dirty="0" smtClean="0"/>
              <a:t>COLLEGE OF MEDICINE</a:t>
            </a:r>
            <a:endParaRPr lang="en-US" dirty="0" smtClean="0"/>
          </a:p>
          <a:p>
            <a:r>
              <a:rPr lang="en-US" b="1" dirty="0" smtClean="0"/>
              <a:t>ABIA STATE UNIVERSITY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Abstract 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Introduction </a:t>
            </a:r>
          </a:p>
          <a:p>
            <a:pPr lvl="0"/>
            <a:r>
              <a:rPr lang="en-US" dirty="0" smtClean="0"/>
              <a:t>cultural practices  have generated a lot of conflict   among women, </a:t>
            </a:r>
          </a:p>
          <a:p>
            <a:pPr lvl="0"/>
            <a:r>
              <a:rPr lang="en-US" dirty="0" smtClean="0"/>
              <a:t> they are denied their husbands’ property after their husbands’  death. </a:t>
            </a:r>
          </a:p>
          <a:p>
            <a:pPr lvl="0"/>
            <a:r>
              <a:rPr lang="en-US" dirty="0" smtClean="0"/>
              <a:t>Study examined how cultural obligations promote violence and discriminations against HIV positive women. </a:t>
            </a:r>
          </a:p>
          <a:p>
            <a:r>
              <a:rPr lang="en-US" dirty="0" smtClean="0"/>
              <a:t> </a:t>
            </a:r>
          </a:p>
          <a:p>
            <a:pPr lvl="0"/>
            <a:r>
              <a:rPr lang="en-US" dirty="0" smtClean="0"/>
              <a:t>Question is, to what extent are HIV/AIDS positive women allowed access to family resources in Nigeria?      </a:t>
            </a:r>
          </a:p>
          <a:p>
            <a:pPr>
              <a:buNone/>
            </a:pPr>
            <a:r>
              <a:rPr lang="en-US" b="1" dirty="0" smtClean="0"/>
              <a:t> 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Materials and method</a:t>
            </a:r>
            <a:r>
              <a:rPr lang="en-US" dirty="0" smtClean="0"/>
              <a:t>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Instruments used were questionnaire, focus group discussion and interview guides.   A total sample of 98 HIV positive women was studied.  </a:t>
            </a:r>
          </a:p>
          <a:p>
            <a:pPr lvl="0"/>
            <a:r>
              <a:rPr lang="en-US" dirty="0" smtClean="0"/>
              <a:t> Five key informants were interviewed to authenticate responses got from women. </a:t>
            </a:r>
          </a:p>
          <a:p>
            <a:pPr lvl="0"/>
            <a:r>
              <a:rPr lang="en-US" dirty="0" smtClean="0"/>
              <a:t>Data were analyzed qualitatively and quantitatively.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 </a:t>
            </a:r>
            <a:br>
              <a:rPr lang="en-US" dirty="0" smtClean="0"/>
            </a:br>
            <a:r>
              <a:rPr lang="en-US" b="1" dirty="0" smtClean="0"/>
              <a:t>Results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/>
              <a:t>HIV positive women were faced with  extensive discrimination and violence in their daily lives.  </a:t>
            </a:r>
          </a:p>
          <a:p>
            <a:pPr lvl="0"/>
            <a:r>
              <a:rPr lang="en-US" dirty="0" smtClean="0"/>
              <a:t> 85(86.7%) were denied rights to family resources like land etc.. </a:t>
            </a:r>
          </a:p>
          <a:p>
            <a:pPr lvl="0"/>
            <a:r>
              <a:rPr lang="en-US" dirty="0" smtClean="0"/>
              <a:t>they complained of lack of money to procure ART and food items.</a:t>
            </a:r>
          </a:p>
          <a:p>
            <a:pPr lvl="0"/>
            <a:r>
              <a:rPr lang="en-US" dirty="0" smtClean="0"/>
              <a:t> 79.6% of the women were aware of risks of unprotected sex, </a:t>
            </a:r>
          </a:p>
          <a:p>
            <a:pPr lvl="0"/>
            <a:r>
              <a:rPr lang="en-US" dirty="0" smtClean="0"/>
              <a:t>Yet 54(55%) of them </a:t>
            </a:r>
            <a:r>
              <a:rPr lang="en-US" dirty="0" err="1" smtClean="0"/>
              <a:t>practised</a:t>
            </a:r>
            <a:r>
              <a:rPr lang="en-US" dirty="0" smtClean="0"/>
              <a:t> it.   </a:t>
            </a:r>
          </a:p>
          <a:p>
            <a:pPr lvl="0"/>
            <a:r>
              <a:rPr lang="en-US" dirty="0" smtClean="0"/>
              <a:t> Common   reason proffered was  money   sex attracted  for their upkeep.</a:t>
            </a:r>
          </a:p>
          <a:p>
            <a:pPr lvl="0"/>
            <a:r>
              <a:rPr lang="en-US" dirty="0" smtClean="0"/>
              <a:t>59(60%) were ejected from their matrimonial homes for demanding  their husbands’ property.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TABLE 1: Marital  Status of  Respondents  Ejected from their  Families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Ejected from the family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Married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Single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Widowed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7(7.1%)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4(4.1%)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48(49%)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59(60%)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13(13.3%)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10(10.2%)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16(16.3%)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39(40%)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20(20.4%)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14(14.3%)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64(65.3%)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98(100%)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 Reasons for Ejecting  some   Respondents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Reason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N=59 Frequency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demanding husbands property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38(64.4%)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refusing to be inherited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22(37.3%)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being HIV positive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29(49.2%)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asking for financial assistance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36(61%)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not having male children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19(32.2%)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being sickly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11(18.6%)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 refusing to have sex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20(33.9)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Respondents’  residence  and unprotected sexual  activity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397000"/>
          <a:ext cx="6096000" cy="330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Ever used condom during sex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Respondents by location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Response category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Urban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Rural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Yes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11(11.2%)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9(9.2%)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20(20.4%)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17(17.3%)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37(37.8%)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54(55.1%)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 not have sex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10(10.2%)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14(14.3%)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24(24.5%)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 (38.8%)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60(61.2%)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98(100%)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Table 4: Respondents’   Perceived Risk of HIV Infection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599" cy="379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273629"/>
                <a:gridCol w="1295400"/>
                <a:gridCol w="957942"/>
                <a:gridCol w="1175657"/>
              </a:tblGrid>
              <a:tr h="76200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Perceived risks </a:t>
                      </a:r>
                      <a:endParaRPr 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Respondents by frequency of response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Responses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Widows (not inherited)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Widows (inherited)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Married (cohabiting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Married (not cohabiting)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Single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Great risk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23(23.5%)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4(4.1%)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2(2%)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4(4.1%)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5(5.1%)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38(38.8%)</a:t>
                      </a:r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Moderate risk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12(12.2%)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2(2%)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3(3.1%)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3(3.1%)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2(2%)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22((22.4)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Low risk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5(5.1%)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7(7.1%)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1(1%)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2(2%)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3(3.1%)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18(18.4%)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 risk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8(8.2%)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</a:rPr>
                        <a:t>3(3.1%)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</a:rPr>
                        <a:t>2(2%)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</a:rPr>
                        <a:t>2(2%)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</a:rPr>
                        <a:t>4(4.1%)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</a:rPr>
                        <a:t>20(20.4)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12700" marR="12700" marT="12700" marB="0" anchor="b"/>
                </a:tc>
              </a:tr>
              <a:tr h="3708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</a:rPr>
                        <a:t>Total 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</a:rPr>
                        <a:t>48(49%)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</a:rPr>
                        <a:t>16(16.3%)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</a:rPr>
                        <a:t>8(8.2%)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</a:rPr>
                        <a:t>12(12.2%)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latin typeface="Arial"/>
                          <a:ea typeface="Times New Roman"/>
                        </a:rPr>
                        <a:t>14(14.3%)</a:t>
                      </a:r>
                      <a:endParaRPr lang="en-US" sz="1200">
                        <a:latin typeface="Times New Roman"/>
                        <a:ea typeface="Times New Roman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Arial"/>
                          <a:ea typeface="Times New Roman"/>
                        </a:rPr>
                        <a:t>98(100%)</a:t>
                      </a: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12700" marR="12700" marT="1270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 for taking this risk include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male partners’ dislike for condom use,</a:t>
            </a:r>
          </a:p>
          <a:p>
            <a:pPr lvl="0"/>
            <a:r>
              <a:rPr lang="en-US" dirty="0" smtClean="0"/>
              <a:t> inability to negotiate for condom use, </a:t>
            </a:r>
          </a:p>
          <a:p>
            <a:pPr lvl="0"/>
            <a:r>
              <a:rPr lang="en-US" dirty="0" smtClean="0"/>
              <a:t>un-affordability of condom,</a:t>
            </a:r>
          </a:p>
          <a:p>
            <a:pPr lvl="0"/>
            <a:r>
              <a:rPr lang="en-US" dirty="0" smtClean="0"/>
              <a:t> desire to have babies, and fear of losing financial assistance. </a:t>
            </a:r>
          </a:p>
          <a:p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and conclusions: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the number of  women with children  chased out of their matrimonial homes    showed they had extensive discrimination and violence in their daily lives.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 Chasing HIV positive women with children out of their families and seizing their husbands’ property are arguably domestic violence, which should be discouraged.   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 lvl="0"/>
            <a:r>
              <a:rPr lang="en-US" dirty="0" smtClean="0"/>
              <a:t>the women’s crave for money to meet the demands of HIV infection exposed them to  unprotected sex  giving concern for increased HIV infection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 this attitude calls for HIV seminar. </a:t>
            </a:r>
          </a:p>
          <a:p>
            <a:pPr>
              <a:buNone/>
            </a:pPr>
            <a:endParaRPr lang="en-US" dirty="0" smtClean="0"/>
          </a:p>
          <a:p>
            <a:pPr lvl="0"/>
            <a:r>
              <a:rPr lang="en-US" dirty="0" smtClean="0"/>
              <a:t>Denying HIV positive women access to financial resources could have devastating effects on their economic empowerment and sexual life. </a:t>
            </a:r>
          </a:p>
          <a:p>
            <a:pPr>
              <a:buNone/>
            </a:pPr>
            <a:endParaRPr lang="en-US" dirty="0" smtClean="0"/>
          </a:p>
          <a:p>
            <a:pPr lvl="0"/>
            <a:r>
              <a:rPr lang="en-US" dirty="0" smtClean="0"/>
              <a:t>this contributes to gender-based discrimination, pervasive marginalization and others. If the denial continues, governments’ efforts (Federal, State and Local) in mitigating the impacts of   HIV/AIDS would have no significant result. 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It is plausible to recommend that the government should outline and implement interventions capable of promoting HIV positive women’s property and inheritance rights so as to enhance their empowerment and socio-economic advancement.   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 lvl="0"/>
            <a:r>
              <a:rPr lang="en-US" dirty="0" smtClean="0"/>
              <a:t> can change social norms, local customs, and other practices that negatively influence decisions concerning women’s rights to   property transfers.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Conclusion: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enlightenment seminars are needed to reduce the trends of violence on HIV positive women. </a:t>
            </a:r>
          </a:p>
          <a:p>
            <a:pPr>
              <a:buNone/>
            </a:pP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/>
              <a:t> </a:t>
            </a:r>
            <a:r>
              <a:rPr lang="en-US" dirty="0" smtClean="0"/>
              <a:t>1. </a:t>
            </a:r>
            <a:r>
              <a:rPr lang="en-US" dirty="0" err="1" smtClean="0"/>
              <a:t>Mphale</a:t>
            </a:r>
            <a:r>
              <a:rPr lang="en-US" dirty="0" smtClean="0"/>
              <a:t>, M.M. Emmanuel G.R.  And </a:t>
            </a:r>
            <a:r>
              <a:rPr lang="en-US" dirty="0" err="1" smtClean="0"/>
              <a:t>Mokhantso</a:t>
            </a:r>
            <a:r>
              <a:rPr lang="en-US" dirty="0" smtClean="0"/>
              <a:t> G.M. HIV/AIDS and its   impact on land tenure and livelihoods in Lesotho “Background paper for FAO/SARPN workshop on HIV/AIDS and land tenure, 24-  25 June, </a:t>
            </a:r>
            <a:r>
              <a:rPr lang="en-US" b="1" dirty="0" smtClean="0"/>
              <a:t>2002</a:t>
            </a:r>
            <a:r>
              <a:rPr lang="en-US" dirty="0" smtClean="0"/>
              <a:t> Pretoria South Africa.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2. Whiteside, A</a:t>
            </a:r>
            <a:r>
              <a:rPr lang="en-US" b="1" dirty="0" smtClean="0"/>
              <a:t>. </a:t>
            </a:r>
            <a:r>
              <a:rPr lang="en-US" dirty="0" smtClean="0"/>
              <a:t> poverty and HIV/AIDS in Africa.  Third World Quarterly, </a:t>
            </a:r>
            <a:r>
              <a:rPr lang="en-US" b="1" dirty="0" smtClean="0"/>
              <a:t>2002 </a:t>
            </a:r>
            <a:r>
              <a:rPr lang="en-US" dirty="0" smtClean="0"/>
              <a:t>23 (2) :   313 – 332</a:t>
            </a:r>
          </a:p>
          <a:p>
            <a:r>
              <a:rPr lang="en-US" dirty="0" smtClean="0"/>
              <a:t>3 .World Bank  “ HIV/AIDS and gender equity.” gender and development briefing   Notes.</a:t>
            </a:r>
            <a:r>
              <a:rPr lang="en-US" b="1" dirty="0" smtClean="0"/>
              <a:t> 2003</a:t>
            </a:r>
            <a:r>
              <a:rPr lang="en-US" dirty="0" smtClean="0"/>
              <a:t> Washington, D C: World Bank. </a:t>
            </a:r>
          </a:p>
          <a:p>
            <a:endParaRPr lang="en-US" dirty="0" smtClean="0"/>
          </a:p>
          <a:p>
            <a:pPr lvl="0"/>
            <a:r>
              <a:rPr lang="en-US" dirty="0" smtClean="0"/>
              <a:t>Food and Agriculture Organization , gender and access to land, FAO land tenure  </a:t>
            </a:r>
            <a:r>
              <a:rPr lang="en-US" b="1" dirty="0" smtClean="0"/>
              <a:t>2002. </a:t>
            </a:r>
            <a:r>
              <a:rPr lang="en-US" dirty="0" smtClean="0"/>
              <a:t>Studies </a:t>
            </a:r>
            <a:r>
              <a:rPr lang="en-US" b="1" dirty="0" smtClean="0"/>
              <a:t>4</a:t>
            </a:r>
            <a:r>
              <a:rPr lang="en-US" dirty="0" smtClean="0"/>
              <a:t>: Rome , Food and Agriculture Organization.</a:t>
            </a:r>
          </a:p>
          <a:p>
            <a:pPr lvl="0">
              <a:buNone/>
            </a:pPr>
            <a:r>
              <a:rPr lang="en-US" dirty="0" smtClean="0"/>
              <a:t> </a:t>
            </a:r>
          </a:p>
          <a:p>
            <a:r>
              <a:rPr lang="en-US" dirty="0" smtClean="0"/>
              <a:t>5.         </a:t>
            </a:r>
            <a:r>
              <a:rPr lang="en-US" dirty="0" err="1" smtClean="0"/>
              <a:t>Umeasiegbu</a:t>
            </a:r>
            <a:r>
              <a:rPr lang="en-US" dirty="0" smtClean="0"/>
              <a:t>, R.N</a:t>
            </a:r>
            <a:r>
              <a:rPr lang="en-US" b="1" dirty="0" smtClean="0"/>
              <a:t>. </a:t>
            </a:r>
            <a:r>
              <a:rPr lang="en-US" dirty="0" smtClean="0"/>
              <a:t> The way we lived: Igbo customs </a:t>
            </a:r>
            <a:r>
              <a:rPr lang="en-US" smtClean="0"/>
              <a:t>and stories </a:t>
            </a:r>
            <a:r>
              <a:rPr lang="en-US" b="1" dirty="0" smtClean="0"/>
              <a:t>1977</a:t>
            </a:r>
            <a:r>
              <a:rPr lang="en-US" dirty="0" smtClean="0"/>
              <a:t> London:    Publishing Company.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774</Words>
  <Application>Microsoft Office PowerPoint</Application>
  <PresentationFormat>On-screen Show (4:3)</PresentationFormat>
  <Paragraphs>165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We'll Show You You're A Woman": Violence And Discrimination Against HIV Positive Women in Nigeria: The Case of Abia State </vt:lpstr>
      <vt:lpstr>Abstract  </vt:lpstr>
      <vt:lpstr>Materials and method: </vt:lpstr>
      <vt:lpstr>  Results </vt:lpstr>
      <vt:lpstr> TABLE 1: Marital  Status of  Respondents  Ejected from their  Families</vt:lpstr>
      <vt:lpstr> Reasons for Ejecting  some   Respondents</vt:lpstr>
      <vt:lpstr>Respondents’  residence  and unprotected sexual  activity</vt:lpstr>
      <vt:lpstr>Table 4: Respondents’   Perceived Risk of HIV Infection</vt:lpstr>
      <vt:lpstr>reasons  for taking this risk include</vt:lpstr>
      <vt:lpstr>Discussion and conclusions:</vt:lpstr>
      <vt:lpstr>Slide 11</vt:lpstr>
      <vt:lpstr>Slide 12</vt:lpstr>
      <vt:lpstr>Conclusion:  </vt:lpstr>
      <vt:lpstr> 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We'll Show You You're A Woman": Violence And Discrimination Against HIV Positive Women in Nigeria: The Case of Abia State</dc:title>
  <dc:creator>ENWEREJI</dc:creator>
  <cp:lastModifiedBy>sahoo</cp:lastModifiedBy>
  <cp:revision>31</cp:revision>
  <dcterms:created xsi:type="dcterms:W3CDTF">2014-10-07T09:48:15Z</dcterms:created>
  <dcterms:modified xsi:type="dcterms:W3CDTF">2014-10-31T10:38:56Z</dcterms:modified>
</cp:coreProperties>
</file>