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2" r:id="rId2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5E5"/>
          </a:solidFill>
        </a:fill>
      </a:tcStyle>
    </a:wholeTbl>
    <a:band2H>
      <a:tcTxStyle/>
      <a:tcStyle>
        <a:tcBdr/>
        <a:fill>
          <a:solidFill>
            <a:srgbClr val="E9EBF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D8CB"/>
          </a:solidFill>
        </a:fill>
      </a:tcStyle>
    </a:wholeTbl>
    <a:band2H>
      <a:tcTxStyle/>
      <a:tcStyle>
        <a:tcBdr/>
        <a:fill>
          <a:solidFill>
            <a:srgbClr val="FAEC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7D8"/>
          </a:solidFill>
        </a:fill>
      </a:tcStyle>
    </a:wholeTbl>
    <a:band2H>
      <a:tcTxStyle/>
      <a:tcStyle>
        <a:tcBdr/>
        <a:fill>
          <a:solidFill>
            <a:srgbClr val="EBEC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0721799999999999"/>
          <c:y val="6.0810000000000003E-2"/>
          <c:w val="0.84202399999999999"/>
          <c:h val="0.6349409999999999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Acinetobacter baumannii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39</c:v>
                </c:pt>
                <c:pt idx="2">
                  <c:v>44</c:v>
                </c:pt>
                <c:pt idx="3">
                  <c:v>43</c:v>
                </c:pt>
                <c:pt idx="4">
                  <c:v>56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Gram negative</c:v>
                </c:pt>
              </c:strCache>
            </c:strRef>
          </c:tx>
          <c:spPr>
            <a:solidFill>
              <a:srgbClr val="FF00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123</c:v>
                </c:pt>
                <c:pt idx="1">
                  <c:v>138</c:v>
                </c:pt>
                <c:pt idx="2">
                  <c:v>148</c:v>
                </c:pt>
                <c:pt idx="3">
                  <c:v>198</c:v>
                </c:pt>
                <c:pt idx="4">
                  <c:v>169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976164880"/>
        <c:axId val="-1976179568"/>
      </c:barChart>
      <c:catAx>
        <c:axId val="-19761648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900" b="0" i="0" u="none" strike="noStrike">
                <a:solidFill>
                  <a:srgbClr val="595959"/>
                </a:solidFill>
                <a:latin typeface="Palatino Linotype"/>
              </a:defRPr>
            </a:pPr>
            <a:endParaRPr lang="en-US"/>
          </a:p>
        </c:txPr>
        <c:crossAx val="-1976179568"/>
        <c:crosses val="autoZero"/>
        <c:auto val="1"/>
        <c:lblAlgn val="ctr"/>
        <c:lblOffset val="100"/>
        <c:noMultiLvlLbl val="1"/>
      </c:catAx>
      <c:valAx>
        <c:axId val="-1976179568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900" b="0" i="0" u="none" strike="noStrike">
                <a:solidFill>
                  <a:srgbClr val="595959"/>
                </a:solidFill>
                <a:latin typeface="Palatino Linotype"/>
              </a:defRPr>
            </a:pPr>
            <a:endParaRPr lang="en-US"/>
          </a:p>
        </c:txPr>
        <c:crossAx val="-1976164880"/>
        <c:crosses val="autoZero"/>
        <c:crossBetween val="between"/>
        <c:majorUnit val="0.25"/>
        <c:minorUnit val="0.1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8.6513699999999999E-2"/>
          <c:y val="0.92669000000000001"/>
          <c:w val="0.91348600000000002"/>
          <c:h val="7.331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900" b="0" i="0" u="none" strike="noStrike">
              <a:solidFill>
                <a:srgbClr val="595959"/>
              </a:solidFill>
              <a:latin typeface="Palatino Linotype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728622037987266E-2"/>
          <c:y val="9.1005410116768395E-2"/>
          <c:w val="0.847742"/>
          <c:h val="0.727323000000000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2016Acinetobacter baumannii (n=36)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29999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.#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Sheet1!$B$1:$T$1</c:f>
              <c:strCache>
                <c:ptCount val="19"/>
                <c:pt idx="0">
                  <c:v>TGC %S</c:v>
                </c:pt>
                <c:pt idx="1">
                  <c:v>SXT %S</c:v>
                </c:pt>
                <c:pt idx="2">
                  <c:v>TCY %S</c:v>
                </c:pt>
                <c:pt idx="3">
                  <c:v>COL %S</c:v>
                </c:pt>
                <c:pt idx="4">
                  <c:v>MEM %S</c:v>
                </c:pt>
                <c:pt idx="5">
                  <c:v>LVX %S</c:v>
                </c:pt>
                <c:pt idx="6">
                  <c:v>CIP %S</c:v>
                </c:pt>
                <c:pt idx="7">
                  <c:v>FOX %S</c:v>
                </c:pt>
                <c:pt idx="8">
                  <c:v>FEP %S</c:v>
                </c:pt>
                <c:pt idx="9">
                  <c:v>CRO %S</c:v>
                </c:pt>
                <c:pt idx="10">
                  <c:v>CAZ %S</c:v>
                </c:pt>
                <c:pt idx="11">
                  <c:v>CTX %S</c:v>
                </c:pt>
                <c:pt idx="12">
                  <c:v>SAM %S</c:v>
                </c:pt>
                <c:pt idx="13">
                  <c:v>TOB %S</c:v>
                </c:pt>
                <c:pt idx="14">
                  <c:v>AMK %S</c:v>
                </c:pt>
                <c:pt idx="15">
                  <c:v>GEN %S</c:v>
                </c:pt>
                <c:pt idx="16">
                  <c:v>TZP %S</c:v>
                </c:pt>
                <c:pt idx="17">
                  <c:v>AMC %S</c:v>
                </c:pt>
                <c:pt idx="18">
                  <c:v>AMP %S</c:v>
                </c:pt>
              </c:strCache>
            </c:strRef>
          </c:cat>
          <c:val>
            <c:numRef>
              <c:f>Sheet1!$B$2:$T$2</c:f>
              <c:numCache>
                <c:formatCode>General</c:formatCode>
                <c:ptCount val="19"/>
                <c:pt idx="0">
                  <c:v>57.1</c:v>
                </c:pt>
                <c:pt idx="1">
                  <c:v>93.8</c:v>
                </c:pt>
                <c:pt idx="2">
                  <c:v>60</c:v>
                </c:pt>
                <c:pt idx="3">
                  <c:v>100</c:v>
                </c:pt>
                <c:pt idx="4">
                  <c:v>18.8</c:v>
                </c:pt>
                <c:pt idx="5">
                  <c:v>11.1</c:v>
                </c:pt>
                <c:pt idx="6">
                  <c:v>12.5</c:v>
                </c:pt>
                <c:pt idx="7">
                  <c:v>0</c:v>
                </c:pt>
                <c:pt idx="8">
                  <c:v>12.5</c:v>
                </c:pt>
                <c:pt idx="9">
                  <c:v>0</c:v>
                </c:pt>
                <c:pt idx="10">
                  <c:v>18.8</c:v>
                </c:pt>
                <c:pt idx="11">
                  <c:v>11.1</c:v>
                </c:pt>
                <c:pt idx="12">
                  <c:v>31.2</c:v>
                </c:pt>
                <c:pt idx="13">
                  <c:v>12.5</c:v>
                </c:pt>
                <c:pt idx="14">
                  <c:v>53.8</c:v>
                </c:pt>
                <c:pt idx="15">
                  <c:v>25</c:v>
                </c:pt>
                <c:pt idx="16">
                  <c:v>13.3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2015Acinetobacter baumannii (n=56)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29999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.#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Sheet1!$B$1:$T$1</c:f>
              <c:strCache>
                <c:ptCount val="19"/>
                <c:pt idx="0">
                  <c:v>TGC %S</c:v>
                </c:pt>
                <c:pt idx="1">
                  <c:v>SXT %S</c:v>
                </c:pt>
                <c:pt idx="2">
                  <c:v>TCY %S</c:v>
                </c:pt>
                <c:pt idx="3">
                  <c:v>COL %S</c:v>
                </c:pt>
                <c:pt idx="4">
                  <c:v>MEM %S</c:v>
                </c:pt>
                <c:pt idx="5">
                  <c:v>LVX %S</c:v>
                </c:pt>
                <c:pt idx="6">
                  <c:v>CIP %S</c:v>
                </c:pt>
                <c:pt idx="7">
                  <c:v>FOX %S</c:v>
                </c:pt>
                <c:pt idx="8">
                  <c:v>FEP %S</c:v>
                </c:pt>
                <c:pt idx="9">
                  <c:v>CRO %S</c:v>
                </c:pt>
                <c:pt idx="10">
                  <c:v>CAZ %S</c:v>
                </c:pt>
                <c:pt idx="11">
                  <c:v>CTX %S</c:v>
                </c:pt>
                <c:pt idx="12">
                  <c:v>SAM %S</c:v>
                </c:pt>
                <c:pt idx="13">
                  <c:v>TOB %S</c:v>
                </c:pt>
                <c:pt idx="14">
                  <c:v>AMK %S</c:v>
                </c:pt>
                <c:pt idx="15">
                  <c:v>GEN %S</c:v>
                </c:pt>
                <c:pt idx="16">
                  <c:v>TZP %S</c:v>
                </c:pt>
                <c:pt idx="17">
                  <c:v>AMC %S</c:v>
                </c:pt>
                <c:pt idx="18">
                  <c:v>AMP %S</c:v>
                </c:pt>
              </c:strCache>
            </c:strRef>
          </c:cat>
          <c:val>
            <c:numRef>
              <c:f>Sheet1!$B$3:$T$3</c:f>
              <c:numCache>
                <c:formatCode>General</c:formatCode>
                <c:ptCount val="19"/>
                <c:pt idx="0">
                  <c:v>51</c:v>
                </c:pt>
                <c:pt idx="1">
                  <c:v>72.400000000000006</c:v>
                </c:pt>
                <c:pt idx="2">
                  <c:v>16</c:v>
                </c:pt>
                <c:pt idx="3">
                  <c:v>91.3</c:v>
                </c:pt>
                <c:pt idx="4">
                  <c:v>14.3</c:v>
                </c:pt>
                <c:pt idx="5">
                  <c:v>11.5</c:v>
                </c:pt>
                <c:pt idx="6">
                  <c:v>10.3</c:v>
                </c:pt>
                <c:pt idx="7">
                  <c:v>0</c:v>
                </c:pt>
                <c:pt idx="8">
                  <c:v>7.7</c:v>
                </c:pt>
                <c:pt idx="9">
                  <c:v>0</c:v>
                </c:pt>
                <c:pt idx="10">
                  <c:v>3.6</c:v>
                </c:pt>
                <c:pt idx="11">
                  <c:v>4.2</c:v>
                </c:pt>
                <c:pt idx="12">
                  <c:v>13.3</c:v>
                </c:pt>
                <c:pt idx="13">
                  <c:v>12</c:v>
                </c:pt>
                <c:pt idx="14">
                  <c:v>22.2</c:v>
                </c:pt>
                <c:pt idx="15">
                  <c:v>10</c:v>
                </c:pt>
                <c:pt idx="16">
                  <c:v>3.4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-1976166512"/>
        <c:axId val="-1976174672"/>
      </c:barChart>
      <c:catAx>
        <c:axId val="-197616651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76174672"/>
        <c:crosses val="autoZero"/>
        <c:auto val="1"/>
        <c:lblAlgn val="ctr"/>
        <c:lblOffset val="100"/>
        <c:noMultiLvlLbl val="1"/>
      </c:catAx>
      <c:valAx>
        <c:axId val="-197617467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Percentage</a:t>
                </a:r>
                <a:r>
                  <a:rPr lang="en-US" baseline="0" dirty="0" smtClean="0"/>
                  <a:t> of antimicrobial susceptibility (%)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24731707292977706"/>
              <c:y val="0.884306368178893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#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76166512"/>
        <c:crosses val="autoZero"/>
        <c:crossBetween val="between"/>
        <c:majorUnit val="25"/>
        <c:minorUnit val="12.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1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849684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685800" y="609601"/>
            <a:ext cx="7772400" cy="42672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722312" y="1371602"/>
            <a:ext cx="7772401" cy="250507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sz="quarter" idx="1"/>
          </p:nvPr>
        </p:nvSpPr>
        <p:spPr>
          <a:xfrm>
            <a:off x="722312" y="4068764"/>
            <a:ext cx="7772401" cy="113189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1pPr>
            <a:lvl2pPr marL="0" indent="0" algn="ctr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2pPr>
            <a:lvl3pPr marL="0" indent="0" algn="ctr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3pPr>
            <a:lvl4pPr marL="0" indent="0" algn="ctr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4pPr>
            <a:lvl5pPr marL="0" indent="0" algn="ctr">
              <a:spcBef>
                <a:spcPts val="300"/>
              </a:spcBef>
              <a:buSzTx/>
              <a:buFontTx/>
              <a:buNone/>
              <a:defRPr sz="15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hape 33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4296728" y="3924300"/>
            <a:ext cx="84777" cy="84772"/>
          </a:xfrm>
          <a:prstGeom prst="ellipse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sz="half" idx="1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457200" y="1600200"/>
            <a:ext cx="4040188" cy="609600"/>
          </a:xfrm>
          <a:prstGeom prst="rect">
            <a:avLst/>
          </a:prstGeom>
        </p:spPr>
        <p:txBody>
          <a:bodyPr anchor="b"/>
          <a:lstStyle>
            <a:lvl1pPr marL="0" indent="0" algn="ctr">
              <a:buSzTx/>
              <a:buFontTx/>
              <a:buNone/>
            </a:lvl1pPr>
            <a:lvl2pPr marL="0" indent="0" algn="ctr">
              <a:buSzTx/>
              <a:buFontTx/>
              <a:buNone/>
            </a:lvl2pPr>
            <a:lvl3pPr marL="0" indent="0" algn="ctr">
              <a:buSzTx/>
              <a:buFontTx/>
              <a:buNone/>
            </a:lvl3pPr>
            <a:lvl4pPr marL="0" indent="0" algn="ctr">
              <a:buSzTx/>
              <a:buFontTx/>
              <a:buNone/>
            </a:lvl4pPr>
            <a:lvl5pPr marL="0" indent="0" algn="ctr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3"/>
          </p:nvPr>
        </p:nvSpPr>
        <p:spPr>
          <a:xfrm>
            <a:off x="4648201" y="1600200"/>
            <a:ext cx="4041778" cy="609600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6" cy="20955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100">
                <a:effectLst>
                  <a:outerShdw blurRad="50800" dist="25400" dir="54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78" name="Shape 78"/>
          <p:cNvSpPr>
            <a:spLocks noGrp="1"/>
          </p:cNvSpPr>
          <p:nvPr>
            <p:ph type="body" idx="1"/>
          </p:nvPr>
        </p:nvSpPr>
        <p:spPr>
          <a:xfrm>
            <a:off x="719137" y="273052"/>
            <a:ext cx="4995865" cy="5853113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/>
            </a:lvl1pPr>
            <a:lvl2pPr marL="587827" indent="-244928">
              <a:spcBef>
                <a:spcPts val="500"/>
              </a:spcBef>
              <a:defRPr sz="2400"/>
            </a:lvl2pPr>
            <a:lvl3pPr marL="914400" indent="-228600">
              <a:spcBef>
                <a:spcPts val="500"/>
              </a:spcBef>
              <a:defRPr sz="2400"/>
            </a:lvl3pPr>
            <a:lvl4pPr marL="1303019" indent="-274319">
              <a:spcBef>
                <a:spcPts val="500"/>
              </a:spcBef>
              <a:defRPr sz="2400"/>
            </a:lvl4pPr>
            <a:lvl5pPr marL="1645920" indent="-274319">
              <a:spcBef>
                <a:spcPts val="500"/>
              </a:spcBef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sz="quarter" idx="13"/>
          </p:nvPr>
        </p:nvSpPr>
        <p:spPr>
          <a:xfrm>
            <a:off x="5907087" y="2438399"/>
            <a:ext cx="3008316" cy="368776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xfrm>
            <a:off x="1679575" y="228600"/>
            <a:ext cx="5711827" cy="8953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100"/>
            </a:lvl1pPr>
          </a:lstStyle>
          <a:p>
            <a:r>
              <a:t>Title Text</a:t>
            </a:r>
          </a:p>
        </p:txBody>
      </p:sp>
      <p:sp>
        <p:nvSpPr>
          <p:cNvPr id="88" name="Shape 88"/>
          <p:cNvSpPr>
            <a:spLocks noGrp="1"/>
          </p:cNvSpPr>
          <p:nvPr>
            <p:ph type="pic" idx="13"/>
          </p:nvPr>
        </p:nvSpPr>
        <p:spPr>
          <a:xfrm>
            <a:off x="1508127" y="1143000"/>
            <a:ext cx="6054724" cy="4541045"/>
          </a:xfrm>
          <a:prstGeom prst="rect">
            <a:avLst/>
          </a:prstGeom>
          <a:ln w="76200">
            <a:solidFill>
              <a:srgbClr val="FFFFFF"/>
            </a:solidFill>
            <a:round/>
          </a:ln>
          <a:effectLst>
            <a:outerShdw blurRad="88900" dist="50800" dir="5400000" rotWithShape="0">
              <a:srgbClr val="000000">
                <a:alpha val="25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body" sz="quarter" idx="1"/>
          </p:nvPr>
        </p:nvSpPr>
        <p:spPr>
          <a:xfrm>
            <a:off x="1679575" y="5810250"/>
            <a:ext cx="5711827" cy="5334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200"/>
              </a:spcBef>
              <a:buSzTx/>
              <a:buFontTx/>
              <a:buNone/>
              <a:defRPr sz="1200"/>
            </a:lvl1pPr>
            <a:lvl2pPr marL="0" indent="0" algn="ctr">
              <a:spcBef>
                <a:spcPts val="200"/>
              </a:spcBef>
              <a:buSzTx/>
              <a:buFontTx/>
              <a:buNone/>
              <a:defRPr sz="1200"/>
            </a:lvl2pPr>
            <a:lvl3pPr marL="0" indent="0" algn="ctr">
              <a:spcBef>
                <a:spcPts val="200"/>
              </a:spcBef>
              <a:buSzTx/>
              <a:buFontTx/>
              <a:buNone/>
              <a:defRPr sz="1200"/>
            </a:lvl3pPr>
            <a:lvl4pPr marL="0" indent="0" algn="ctr">
              <a:spcBef>
                <a:spcPts val="200"/>
              </a:spcBef>
              <a:buSzTx/>
              <a:buFontTx/>
              <a:buNone/>
              <a:defRPr sz="1200"/>
            </a:lvl4pPr>
            <a:lvl5pPr marL="0" indent="0" algn="ctr">
              <a:spcBef>
                <a:spcPts val="200"/>
              </a:spcBef>
              <a:buSzTx/>
              <a:buFont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hape 9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6629400" y="274639"/>
            <a:ext cx="205740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7" name="Shape 107"/>
          <p:cNvSpPr>
            <a:spLocks noGrp="1"/>
          </p:cNvSpPr>
          <p:nvPr>
            <p:ph type="body" idx="1"/>
          </p:nvPr>
        </p:nvSpPr>
        <p:spPr>
          <a:xfrm>
            <a:off x="457200" y="274639"/>
            <a:ext cx="601980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hape 10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FFFFFF"/>
            </a:gs>
            <a:gs pos="76000">
              <a:srgbClr val="F3F3F3"/>
            </a:gs>
            <a:gs pos="92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8457761" y="6499383"/>
            <a:ext cx="84777" cy="84777"/>
          </a:xfrm>
          <a:prstGeom prst="ellipse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685800">
              <a:defRPr sz="13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569120" y="6499383"/>
            <a:ext cx="84777" cy="84777"/>
          </a:xfrm>
          <a:prstGeom prst="ellipse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8543279" y="6441632"/>
            <a:ext cx="194255" cy="194565"/>
          </a:xfrm>
          <a:prstGeom prst="rect">
            <a:avLst/>
          </a:prstGeom>
          <a:ln w="12700">
            <a:miter lim="400000"/>
          </a:ln>
        </p:spPr>
        <p:txBody>
          <a:bodyPr wrap="none" lIns="27432" tIns="27432" rIns="27432" bIns="27432" anchor="ctr">
            <a:spAutoFit/>
          </a:bodyPr>
          <a:lstStyle>
            <a:lvl1pPr>
              <a:defRPr sz="9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1pPr>
      <a:lvl2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2pPr>
      <a:lvl3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3pPr>
      <a:lvl4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4pPr>
      <a:lvl5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5pPr>
      <a:lvl6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6pPr>
      <a:lvl7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7pPr>
      <a:lvl8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8pPr>
      <a:lvl9pPr marL="0" marR="0" indent="0" algn="ctr" defTabSz="685800" rtl="0" latinLnBrk="0">
        <a:lnSpc>
          <a:spcPts val="4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2F5897"/>
          </a:solidFill>
          <a:effectLst>
            <a:outerShdw blurRad="63500" dist="38100" dir="5400000" rotWithShape="0">
              <a:srgbClr val="000000">
                <a:alpha val="25000"/>
              </a:srgbClr>
            </a:outerShdw>
          </a:effectLst>
          <a:uFillTx/>
          <a:latin typeface="Palatino Linotype"/>
          <a:ea typeface="Palatino Linotype"/>
          <a:cs typeface="Palatino Linotype"/>
          <a:sym typeface="Palatino Linotype"/>
        </a:defRPr>
      </a:lvl9pPr>
    </p:titleStyle>
    <p:bodyStyle>
      <a:lvl1pPr marL="2571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664367" marR="0" indent="-321467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o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429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2858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o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6287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19716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o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3145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26574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o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000375" marR="0" indent="-257175" algn="l" defTabSz="6858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80808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ntysmi@yahoo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47002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2500" b="1"/>
            </a:pPr>
            <a:r>
              <a:t>Efficacy of Colistin in combination with Carbapenem and Tigecycline in patients with pneumonia caused by multidrug-resistant </a:t>
            </a:r>
            <a:r>
              <a:rPr i="1"/>
              <a:t>Acinetobacter baumannii 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ubTitle" idx="1"/>
          </p:nvPr>
        </p:nvSpPr>
        <p:spPr>
          <a:xfrm>
            <a:off x="405953" y="3077416"/>
            <a:ext cx="8332093" cy="35883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200"/>
              </a:spcBef>
              <a:defRPr sz="1600" b="1"/>
            </a:pPr>
            <a:endParaRPr dirty="0"/>
          </a:p>
          <a:p>
            <a:pPr>
              <a:lnSpc>
                <a:spcPct val="80000"/>
              </a:lnSpc>
              <a:spcBef>
                <a:spcPts val="200"/>
              </a:spcBef>
              <a:defRPr sz="1600" b="1">
                <a:solidFill>
                  <a:srgbClr val="000000"/>
                </a:solidFill>
              </a:defRPr>
            </a:pPr>
            <a:endParaRPr dirty="0"/>
          </a:p>
          <a:p>
            <a:pPr>
              <a:lnSpc>
                <a:spcPct val="80000"/>
              </a:lnSpc>
              <a:spcBef>
                <a:spcPts val="200"/>
              </a:spcBef>
              <a:defRPr sz="1600" b="1">
                <a:solidFill>
                  <a:srgbClr val="000000"/>
                </a:solidFill>
              </a:defRPr>
            </a:pPr>
            <a:endParaRPr dirty="0"/>
          </a:p>
          <a:p>
            <a:pPr>
              <a:lnSpc>
                <a:spcPct val="80000"/>
              </a:lnSpc>
              <a:spcBef>
                <a:spcPts val="200"/>
              </a:spcBef>
              <a:defRPr sz="16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 err="1"/>
              <a:t>Enty</a:t>
            </a:r>
            <a:r>
              <a:rPr dirty="0"/>
              <a:t> Tjoa</a:t>
            </a:r>
            <a:r>
              <a:rPr baseline="30500" dirty="0"/>
              <a:t>1</a:t>
            </a:r>
            <a:r>
              <a:rPr dirty="0"/>
              <a:t>,  </a:t>
            </a:r>
            <a:r>
              <a:rPr dirty="0" err="1"/>
              <a:t>Frans</a:t>
            </a:r>
            <a:r>
              <a:rPr dirty="0"/>
              <a:t> Pangalila</a:t>
            </a:r>
            <a:r>
              <a:rPr baseline="30500" dirty="0"/>
              <a:t>2</a:t>
            </a:r>
            <a:r>
              <a:rPr dirty="0"/>
              <a:t>, Lucky H Moehario</a:t>
            </a:r>
            <a:r>
              <a:rPr baseline="30500" dirty="0"/>
              <a:t>1</a:t>
            </a:r>
            <a:r>
              <a:rPr dirty="0"/>
              <a:t>,  </a:t>
            </a:r>
            <a:r>
              <a:rPr dirty="0" err="1"/>
              <a:t>Stefanus</a:t>
            </a:r>
            <a:r>
              <a:rPr dirty="0"/>
              <a:t> Lembar</a:t>
            </a:r>
            <a:r>
              <a:rPr baseline="30500" dirty="0"/>
              <a:t>3</a:t>
            </a:r>
            <a:r>
              <a:rPr dirty="0"/>
              <a:t>, </a:t>
            </a:r>
          </a:p>
          <a:p>
            <a:pPr>
              <a:lnSpc>
                <a:spcPct val="80000"/>
              </a:lnSpc>
              <a:spcBef>
                <a:spcPts val="200"/>
              </a:spcBef>
              <a:defRPr sz="16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Melina Hertanto</a:t>
            </a:r>
            <a:r>
              <a:rPr baseline="30500" dirty="0"/>
              <a:t>4</a:t>
            </a:r>
            <a:r>
              <a:rPr dirty="0"/>
              <a:t>, Otto Tanujaya</a:t>
            </a:r>
            <a:r>
              <a:rPr baseline="30500" dirty="0"/>
              <a:t>1</a:t>
            </a:r>
            <a:r>
              <a:rPr dirty="0"/>
              <a:t>, </a:t>
            </a:r>
            <a:r>
              <a:rPr dirty="0" err="1"/>
              <a:t>Laydy</a:t>
            </a:r>
            <a:r>
              <a:rPr dirty="0"/>
              <a:t> </a:t>
            </a:r>
            <a:r>
              <a:rPr dirty="0" err="1"/>
              <a:t>Suryo</a:t>
            </a:r>
            <a:r>
              <a:rPr dirty="0"/>
              <a:t> Gondo</a:t>
            </a:r>
            <a:r>
              <a:rPr baseline="30500" dirty="0"/>
              <a:t>1</a:t>
            </a:r>
            <a:r>
              <a:rPr dirty="0"/>
              <a:t>, Henry Tarigan</a:t>
            </a:r>
            <a:r>
              <a:rPr baseline="30500" dirty="0"/>
              <a:t>4</a:t>
            </a:r>
            <a:r>
              <a:rPr dirty="0"/>
              <a:t>, </a:t>
            </a:r>
            <a:r>
              <a:rPr dirty="0" err="1"/>
              <a:t>Suryanti</a:t>
            </a:r>
            <a:r>
              <a:rPr dirty="0"/>
              <a:t> Haryanto</a:t>
            </a:r>
            <a:r>
              <a:rPr baseline="30500" dirty="0"/>
              <a:t>4</a:t>
            </a:r>
            <a:endParaRPr sz="400" dirty="0"/>
          </a:p>
          <a:p>
            <a:pPr>
              <a:lnSpc>
                <a:spcPct val="80000"/>
              </a:lnSpc>
              <a:spcBef>
                <a:spcPts val="0"/>
              </a:spcBef>
              <a:defRPr sz="400" b="1"/>
            </a:pPr>
            <a:endParaRPr sz="400" dirty="0"/>
          </a:p>
          <a:p>
            <a:pPr>
              <a:lnSpc>
                <a:spcPct val="80000"/>
              </a:lnSpc>
              <a:spcBef>
                <a:spcPts val="0"/>
              </a:spcBef>
              <a:defRPr sz="400" b="1"/>
            </a:pPr>
            <a:endParaRPr sz="400" dirty="0"/>
          </a:p>
          <a:p>
            <a:pPr>
              <a:lnSpc>
                <a:spcPct val="80000"/>
              </a:lnSpc>
              <a:spcBef>
                <a:spcPts val="0"/>
              </a:spcBef>
              <a:defRPr sz="400" b="1"/>
            </a:pPr>
            <a:endParaRPr sz="400" dirty="0"/>
          </a:p>
          <a:p>
            <a:pPr>
              <a:lnSpc>
                <a:spcPct val="80000"/>
              </a:lnSpc>
              <a:spcBef>
                <a:spcPts val="0"/>
              </a:spcBef>
              <a:defRPr sz="400" b="1"/>
            </a:pPr>
            <a:endParaRPr sz="400" dirty="0"/>
          </a:p>
          <a:p>
            <a:pPr>
              <a:lnSpc>
                <a:spcPct val="80000"/>
              </a:lnSpc>
              <a:spcBef>
                <a:spcPts val="0"/>
              </a:spcBef>
              <a:defRPr sz="300" b="1">
                <a:solidFill>
                  <a:srgbClr val="000000"/>
                </a:solidFill>
              </a:defRPr>
            </a:pPr>
            <a:endParaRPr sz="400" dirty="0"/>
          </a:p>
          <a:p>
            <a:pPr>
              <a:lnSpc>
                <a:spcPct val="80000"/>
              </a:lnSpc>
              <a:spcBef>
                <a:spcPts val="0"/>
              </a:spcBef>
              <a:defRPr sz="400">
                <a:solidFill>
                  <a:srgbClr val="000000"/>
                </a:solidFill>
              </a:defRPr>
            </a:pPr>
            <a:endParaRPr sz="400" dirty="0"/>
          </a:p>
          <a:p>
            <a:pPr>
              <a:lnSpc>
                <a:spcPct val="80000"/>
              </a:lnSpc>
              <a:spcBef>
                <a:spcPts val="100"/>
              </a:spcBef>
              <a:defRPr sz="1100" baseline="30726">
                <a:solidFill>
                  <a:srgbClr val="000000"/>
                </a:solidFill>
              </a:defRPr>
            </a:pPr>
            <a:r>
              <a:rPr dirty="0"/>
              <a:t>1</a:t>
            </a:r>
            <a:r>
              <a:rPr baseline="0" dirty="0"/>
              <a:t>Department of Microbiology, Faculty of Medicine </a:t>
            </a:r>
            <a:r>
              <a:rPr baseline="0" dirty="0" err="1"/>
              <a:t>Atma</a:t>
            </a:r>
            <a:r>
              <a:rPr baseline="0" dirty="0"/>
              <a:t> Jaya Catholic University of Indonesia, Jakarta, Indonesia. Jl. </a:t>
            </a:r>
            <a:r>
              <a:rPr baseline="0" dirty="0" err="1"/>
              <a:t>Pluit</a:t>
            </a:r>
            <a:r>
              <a:rPr baseline="0" dirty="0"/>
              <a:t> Raya no. 2, North Jakarta 14440, Indonesia.</a:t>
            </a:r>
          </a:p>
          <a:p>
            <a:pPr>
              <a:lnSpc>
                <a:spcPct val="80000"/>
              </a:lnSpc>
              <a:spcBef>
                <a:spcPts val="100"/>
              </a:spcBef>
              <a:defRPr sz="1100" baseline="30726">
                <a:solidFill>
                  <a:srgbClr val="000000"/>
                </a:solidFill>
              </a:defRPr>
            </a:pPr>
            <a:r>
              <a:rPr dirty="0"/>
              <a:t>2</a:t>
            </a:r>
            <a:r>
              <a:rPr baseline="0" dirty="0"/>
              <a:t> Faculty of Medicine </a:t>
            </a:r>
            <a:r>
              <a:rPr baseline="0" dirty="0" err="1"/>
              <a:t>Tarumanagara</a:t>
            </a:r>
            <a:r>
              <a:rPr baseline="0" dirty="0"/>
              <a:t> University of Indonesia, Jakarta, Indonesia.</a:t>
            </a:r>
          </a:p>
          <a:p>
            <a:pPr>
              <a:lnSpc>
                <a:spcPct val="80000"/>
              </a:lnSpc>
              <a:spcBef>
                <a:spcPts val="100"/>
              </a:spcBef>
              <a:defRPr sz="1100" baseline="30726">
                <a:solidFill>
                  <a:srgbClr val="000000"/>
                </a:solidFill>
              </a:defRPr>
            </a:pPr>
            <a:r>
              <a:rPr dirty="0"/>
              <a:t>3</a:t>
            </a:r>
            <a:r>
              <a:rPr baseline="0" dirty="0"/>
              <a:t>Department of Clinical pathology, Faculty of Medicine </a:t>
            </a:r>
            <a:r>
              <a:rPr baseline="0" dirty="0" err="1"/>
              <a:t>Atma</a:t>
            </a:r>
            <a:r>
              <a:rPr baseline="0" dirty="0"/>
              <a:t> Jaya Catholic University of Indonesia, Jakarta, Indonesia. Jl. </a:t>
            </a:r>
            <a:r>
              <a:rPr baseline="0" dirty="0" err="1"/>
              <a:t>Pluit</a:t>
            </a:r>
            <a:r>
              <a:rPr baseline="0" dirty="0"/>
              <a:t> Raya no. 2, North Jakarta 14440, Indonesia.</a:t>
            </a:r>
          </a:p>
          <a:p>
            <a:pPr>
              <a:lnSpc>
                <a:spcPct val="80000"/>
              </a:lnSpc>
              <a:spcBef>
                <a:spcPts val="100"/>
              </a:spcBef>
              <a:defRPr sz="1100" baseline="30726">
                <a:solidFill>
                  <a:srgbClr val="000000"/>
                </a:solidFill>
              </a:defRPr>
            </a:pPr>
            <a:r>
              <a:rPr dirty="0"/>
              <a:t>4</a:t>
            </a:r>
            <a:r>
              <a:rPr baseline="0" dirty="0"/>
              <a:t>Royal </a:t>
            </a:r>
            <a:r>
              <a:rPr baseline="0" dirty="0" err="1"/>
              <a:t>Taruma</a:t>
            </a:r>
            <a:r>
              <a:rPr baseline="0" dirty="0"/>
              <a:t> Hospital, </a:t>
            </a:r>
            <a:r>
              <a:rPr baseline="0" dirty="0" err="1"/>
              <a:t>Daan</a:t>
            </a:r>
            <a:r>
              <a:rPr baseline="0" dirty="0"/>
              <a:t> </a:t>
            </a:r>
            <a:r>
              <a:rPr baseline="0" dirty="0" err="1"/>
              <a:t>mogot</a:t>
            </a:r>
            <a:r>
              <a:rPr baseline="0" dirty="0"/>
              <a:t>, West Jakarta, Indonesia. </a:t>
            </a:r>
            <a:endParaRPr sz="2800" baseline="31499" dirty="0"/>
          </a:p>
          <a:p>
            <a:pPr>
              <a:lnSpc>
                <a:spcPct val="80000"/>
              </a:lnSpc>
              <a:spcBef>
                <a:spcPts val="0"/>
              </a:spcBef>
              <a:defRPr sz="400"/>
            </a:pPr>
            <a:r>
              <a:rPr dirty="0"/>
              <a:t> </a:t>
            </a:r>
          </a:p>
          <a:p>
            <a:pPr>
              <a:lnSpc>
                <a:spcPct val="80000"/>
              </a:lnSpc>
              <a:spcBef>
                <a:spcPts val="200"/>
              </a:spcBef>
              <a:defRPr sz="1400" b="1"/>
            </a:pPr>
            <a:r>
              <a:rPr dirty="0"/>
              <a:t>Email: </a:t>
            </a:r>
            <a:r>
              <a:rPr u="sng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entysmi@yahoo.com</a:t>
            </a:r>
            <a:endParaRPr lang="en-US" u="sng" dirty="0" smtClean="0">
              <a:solidFill>
                <a:srgbClr val="0000FF"/>
              </a:solidFill>
              <a:uFill>
                <a:solidFill>
                  <a:srgbClr val="0000FF"/>
                </a:solidFill>
              </a:uFill>
              <a:hlinkClick r:id="rId2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defRPr sz="1400" b="1"/>
            </a:pPr>
            <a:endParaRPr lang="en-US" u="sng" dirty="0">
              <a:solidFill>
                <a:srgbClr val="0000FF"/>
              </a:solidFill>
              <a:uFill>
                <a:solidFill>
                  <a:srgbClr val="0000FF"/>
                </a:solidFill>
              </a:uFill>
              <a:hlinkClick r:id="rId2"/>
            </a:endParaRPr>
          </a:p>
          <a:p>
            <a:pPr>
              <a:lnSpc>
                <a:spcPct val="80000"/>
              </a:lnSpc>
              <a:spcBef>
                <a:spcPts val="200"/>
              </a:spcBef>
              <a:defRPr sz="1400" b="1"/>
            </a:pPr>
            <a:r>
              <a:rPr lang="en-US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Clinical Microbiology Conference 2017</a:t>
            </a:r>
          </a:p>
          <a:p>
            <a:pPr>
              <a:lnSpc>
                <a:spcPct val="80000"/>
              </a:lnSpc>
              <a:spcBef>
                <a:spcPts val="200"/>
              </a:spcBef>
              <a:defRPr sz="1400" b="1"/>
            </a:pPr>
            <a:r>
              <a:rPr lang="en-US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Bangkok, 03-04 July 2017</a:t>
            </a:r>
            <a:endParaRPr dirty="0">
              <a:solidFill>
                <a:srgbClr val="0000FF"/>
              </a:solidFill>
              <a:uFill>
                <a:solidFill>
                  <a:srgbClr val="0000FF"/>
                </a:solidFill>
              </a:uFill>
              <a:hlinkClick r:id="rId2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Background</a:t>
            </a:r>
          </a:p>
        </p:txBody>
      </p:sp>
      <p:sp>
        <p:nvSpPr>
          <p:cNvPr id="121" name="Shape 121"/>
          <p:cNvSpPr>
            <a:spLocks noGrp="1"/>
          </p:cNvSpPr>
          <p:nvPr>
            <p:ph type="body" idx="1"/>
          </p:nvPr>
        </p:nvSpPr>
        <p:spPr>
          <a:xfrm>
            <a:off x="457200" y="2142879"/>
            <a:ext cx="8229600" cy="4486277"/>
          </a:xfrm>
          <a:prstGeom prst="rect">
            <a:avLst/>
          </a:prstGeom>
        </p:spPr>
        <p:txBody>
          <a:bodyPr/>
          <a:lstStyle/>
          <a:p>
            <a:pPr marL="246886" indent="-246886" defTabSz="658368"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t>Acinetobacter baumannii is a Gram-negative, aerobic and commonly found in hospital setting.</a:t>
            </a:r>
          </a:p>
          <a:p>
            <a:pPr marL="246886" indent="-246886" defTabSz="658368"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t>Often causes problem in ICU setting </a:t>
            </a:r>
          </a:p>
          <a:p>
            <a:pPr marL="246886" indent="-246886" defTabSz="658368"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t>Intrinsically Multidrug-resistance</a:t>
            </a:r>
            <a:r>
              <a:rPr>
                <a:solidFill>
                  <a:srgbClr val="808080"/>
                </a:solidFill>
              </a:rPr>
              <a:t> </a:t>
            </a:r>
          </a:p>
          <a:p>
            <a:pPr marL="0" indent="0" defTabSz="658368">
              <a:buSzTx/>
              <a:buNone/>
              <a:defRPr sz="1900"/>
            </a:pPr>
            <a:endParaRPr>
              <a:solidFill>
                <a:srgbClr val="808080"/>
              </a:solidFill>
            </a:endParaRPr>
          </a:p>
          <a:p>
            <a:pPr marL="0" indent="0" defTabSz="658368">
              <a:buSzTx/>
              <a:buNone/>
              <a:defRPr sz="1900"/>
            </a:pPr>
            <a:endParaRPr>
              <a:solidFill>
                <a:srgbClr val="808080"/>
              </a:solidFill>
            </a:endParaRPr>
          </a:p>
          <a:p>
            <a:pPr marL="0" indent="0" defTabSz="658368">
              <a:buSzTx/>
              <a:buNone/>
              <a:defRPr sz="1900"/>
            </a:pPr>
            <a:endParaRPr>
              <a:solidFill>
                <a:srgbClr val="808080"/>
              </a:solidFill>
            </a:endParaRPr>
          </a:p>
          <a:p>
            <a:pPr marL="0" indent="0" defTabSz="658368">
              <a:buSzTx/>
              <a:buNone/>
              <a:defRPr sz="1900"/>
            </a:pPr>
            <a:endParaRPr>
              <a:solidFill>
                <a:srgbClr val="808080"/>
              </a:solidFill>
            </a:endParaRPr>
          </a:p>
          <a:p>
            <a:pPr marL="0" indent="0" defTabSz="658368">
              <a:buSzTx/>
              <a:buNone/>
              <a:defRPr sz="1900"/>
            </a:pPr>
            <a:endParaRPr>
              <a:solidFill>
                <a:srgbClr val="808080"/>
              </a:solidFill>
            </a:endParaRPr>
          </a:p>
          <a:p>
            <a:pPr marL="0" indent="0" defTabSz="658368">
              <a:buSzTx/>
              <a:buNone/>
              <a:defRPr sz="1900"/>
            </a:pPr>
            <a:endParaRPr>
              <a:solidFill>
                <a:srgbClr val="808080"/>
              </a:solidFill>
            </a:endParaRPr>
          </a:p>
          <a:p>
            <a:pPr marL="0" indent="0" defTabSz="658368">
              <a:buSzTx/>
              <a:buNone/>
              <a:defRPr sz="1500">
                <a:solidFill>
                  <a:srgbClr val="000000"/>
                </a:solidFill>
              </a:defRPr>
            </a:pPr>
            <a:r>
              <a:t>Gootz TD, Marra A. Acinetobacter baumannii : an emerging multidrug-resistant threat. Expert Rev Anti Infect Ther. 2008;6:309–25.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xfrm>
            <a:off x="457200" y="263573"/>
            <a:ext cx="8229600" cy="462866"/>
          </a:xfrm>
          <a:prstGeom prst="rect">
            <a:avLst/>
          </a:prstGeom>
        </p:spPr>
        <p:txBody>
          <a:bodyPr/>
          <a:lstStyle>
            <a:lvl1pPr defTabSz="329184">
              <a:lnSpc>
                <a:spcPts val="2000"/>
              </a:lnSpc>
              <a:defRPr sz="2800" b="1">
                <a:effectLst>
                  <a:outerShdw blurRad="25400" dist="18288" dir="54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Background (2)</a:t>
            </a:r>
          </a:p>
        </p:txBody>
      </p:sp>
      <p:sp>
        <p:nvSpPr>
          <p:cNvPr id="124" name="Shape 124"/>
          <p:cNvSpPr>
            <a:spLocks noGrp="1"/>
          </p:cNvSpPr>
          <p:nvPr>
            <p:ph type="body" sz="half" idx="1"/>
          </p:nvPr>
        </p:nvSpPr>
        <p:spPr>
          <a:xfrm>
            <a:off x="457200" y="2133600"/>
            <a:ext cx="8229600" cy="2895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228598" y="5608368"/>
            <a:ext cx="4648203" cy="1005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100" i="1">
                <a:latin typeface="Calibri"/>
                <a:ea typeface="Calibri"/>
                <a:cs typeface="Calibri"/>
                <a:sym typeface="Calibri"/>
              </a:defRPr>
            </a:pPr>
            <a:r>
              <a:t>Figure 1 </a:t>
            </a:r>
          </a:p>
          <a:p>
            <a:pPr>
              <a:defRPr sz="1100" i="1">
                <a:latin typeface="Calibri"/>
                <a:ea typeface="Calibri"/>
                <a:cs typeface="Calibri"/>
                <a:sym typeface="Calibri"/>
              </a:defRPr>
            </a:pPr>
            <a:r>
              <a:t>Lucky H Moehario and Enty Tjoa. </a:t>
            </a:r>
          </a:p>
          <a:p>
            <a:pPr>
              <a:defRPr sz="1100">
                <a:latin typeface="Calibri"/>
                <a:ea typeface="Calibri"/>
                <a:cs typeface="Calibri"/>
                <a:sym typeface="Calibri"/>
              </a:defRPr>
            </a:pPr>
            <a:r>
              <a:t>Isolation of environmental microorganisms from clinical specimens: A report of the occurrence of </a:t>
            </a:r>
            <a:r>
              <a:rPr i="1"/>
              <a:t>Acinetobacter anitratus</a:t>
            </a:r>
            <a:r>
              <a:t> in bloodstream from hospitalized patients in Jakarta in 7 year periods from 2002 to 2008</a:t>
            </a:r>
            <a:r>
              <a:rPr b="1"/>
              <a:t>. Medical Journal of Indonesia, 2009; 18 (4): 227-232</a:t>
            </a:r>
          </a:p>
        </p:txBody>
      </p:sp>
      <p:sp>
        <p:nvSpPr>
          <p:cNvPr id="126" name="Shape 126"/>
          <p:cNvSpPr/>
          <p:nvPr/>
        </p:nvSpPr>
        <p:spPr>
          <a:xfrm>
            <a:off x="457200" y="838200"/>
            <a:ext cx="8229600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t>The continuous presence of </a:t>
            </a:r>
            <a:r>
              <a:rPr i="1"/>
              <a:t>Acinetobacter baumannii </a:t>
            </a:r>
            <a:r>
              <a:t>in clinical specimens from hospitalized patients </a:t>
            </a:r>
          </a:p>
        </p:txBody>
      </p:sp>
      <p:pic>
        <p:nvPicPr>
          <p:cNvPr id="127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752600"/>
            <a:ext cx="4800600" cy="334645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28" name="Chart 128"/>
          <p:cNvGraphicFramePr/>
          <p:nvPr/>
        </p:nvGraphicFramePr>
        <p:xfrm>
          <a:off x="5354610" y="2148815"/>
          <a:ext cx="3730844" cy="2297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9" name="Shape 129"/>
          <p:cNvSpPr/>
          <p:nvPr/>
        </p:nvSpPr>
        <p:spPr>
          <a:xfrm>
            <a:off x="5130800" y="5521960"/>
            <a:ext cx="3733800" cy="1178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200"/>
            </a:pPr>
            <a:r>
              <a:t>Figure 2. Percentage of </a:t>
            </a:r>
            <a:r>
              <a:rPr i="1"/>
              <a:t>Acinetobacter baumannii</a:t>
            </a:r>
            <a:r>
              <a:t> (n=224) compared to Other Gram negative bacteria (n=776), isolated from sputum and BAL  in a private hospital, West Jakarta, 2011-2015.</a:t>
            </a:r>
          </a:p>
          <a:p>
            <a:pPr>
              <a:defRPr sz="1400"/>
            </a:pPr>
            <a:endParaRPr/>
          </a:p>
          <a:p>
            <a:pPr>
              <a:defRPr sz="1200"/>
            </a:pPr>
            <a:r>
              <a:t>[Unpublished data]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457200" y="1358900"/>
            <a:ext cx="8229600" cy="57943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630936">
              <a:lnSpc>
                <a:spcPts val="3900"/>
              </a:lnSpc>
              <a:defRPr sz="2900">
                <a:effectLst>
                  <a:outerShdw blurRad="63500" dist="35052" dir="54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The treatment has become difficult 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xfrm>
            <a:off x="457200" y="2402384"/>
            <a:ext cx="8229600" cy="4259265"/>
          </a:xfrm>
          <a:prstGeom prst="rect">
            <a:avLst/>
          </a:prstGeom>
        </p:spPr>
        <p:txBody>
          <a:bodyPr/>
          <a:lstStyle/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Treatment against multidrug-resistant </a:t>
            </a:r>
            <a:r>
              <a:rPr dirty="0" err="1"/>
              <a:t>Acinetobacter</a:t>
            </a:r>
            <a:r>
              <a:rPr dirty="0"/>
              <a:t> </a:t>
            </a:r>
            <a:r>
              <a:rPr dirty="0" err="1"/>
              <a:t>baumannii</a:t>
            </a:r>
            <a:r>
              <a:rPr dirty="0"/>
              <a:t> (MDRAB) has now become a challenge. </a:t>
            </a:r>
          </a:p>
          <a:p>
            <a:pPr marL="0" indent="0">
              <a:buSzTx/>
              <a:buNone/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endParaRPr dirty="0"/>
          </a:p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 err="1"/>
              <a:t>Carbapenem</a:t>
            </a:r>
            <a:r>
              <a:rPr dirty="0"/>
              <a:t>, </a:t>
            </a:r>
            <a:r>
              <a:rPr dirty="0" err="1"/>
              <a:t>Colistin</a:t>
            </a:r>
            <a:r>
              <a:rPr dirty="0"/>
              <a:t>, </a:t>
            </a:r>
            <a:r>
              <a:rPr dirty="0" err="1"/>
              <a:t>Tigecycline</a:t>
            </a:r>
            <a:r>
              <a:rPr dirty="0"/>
              <a:t>, </a:t>
            </a:r>
            <a:r>
              <a:rPr dirty="0" err="1"/>
              <a:t>Sulbactam</a:t>
            </a:r>
            <a:r>
              <a:rPr dirty="0"/>
              <a:t>, Rifampicin, Minocycline in the form of combination are considered for treating </a:t>
            </a:r>
            <a:r>
              <a:rPr dirty="0" smtClean="0"/>
              <a:t>MDRAB</a:t>
            </a:r>
            <a:endParaRPr lang="en-US" dirty="0" smtClean="0"/>
          </a:p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endParaRPr lang="en-US" sz="2100" dirty="0" smtClean="0">
              <a:sym typeface="Big Caslon"/>
            </a:endParaRPr>
          </a:p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lang="en-US" sz="2100" dirty="0" smtClean="0">
                <a:sym typeface="Big Caslon"/>
              </a:rPr>
              <a:t>Combination </a:t>
            </a:r>
            <a:r>
              <a:rPr lang="en-US" sz="2100" dirty="0">
                <a:sym typeface="Big Caslon"/>
              </a:rPr>
              <a:t>therapy may be more useful than </a:t>
            </a:r>
            <a:r>
              <a:rPr lang="en-US" sz="2100" dirty="0" err="1">
                <a:sym typeface="Big Caslon"/>
              </a:rPr>
              <a:t>monotherapy</a:t>
            </a:r>
            <a:r>
              <a:rPr lang="en-US" sz="2100" dirty="0">
                <a:sym typeface="Big Caslon"/>
              </a:rPr>
              <a:t> in treatment of MDR/XDRAB pneumonia.</a:t>
            </a:r>
            <a:endParaRPr dirty="0"/>
          </a:p>
        </p:txBody>
      </p:sp>
      <p:sp>
        <p:nvSpPr>
          <p:cNvPr id="133" name="Shape 133"/>
          <p:cNvSpPr/>
          <p:nvPr/>
        </p:nvSpPr>
        <p:spPr>
          <a:xfrm>
            <a:off x="457200" y="572611"/>
            <a:ext cx="8229600" cy="510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7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Background (3)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Objective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xfrm>
            <a:off x="457200" y="2111277"/>
            <a:ext cx="8229600" cy="4621363"/>
          </a:xfrm>
          <a:prstGeom prst="rect">
            <a:avLst/>
          </a:prstGeom>
        </p:spPr>
        <p:txBody>
          <a:bodyPr/>
          <a:lstStyle/>
          <a:p>
            <a:pPr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To assess the efficacy of </a:t>
            </a:r>
            <a:r>
              <a:rPr lang="en-US" dirty="0" err="1" smtClean="0"/>
              <a:t>Colistin</a:t>
            </a:r>
            <a:r>
              <a:rPr lang="en-US" dirty="0" smtClean="0"/>
              <a:t> based combination</a:t>
            </a:r>
            <a:endParaRPr dirty="0"/>
          </a:p>
          <a:p>
            <a:pPr>
              <a:buSzTx/>
              <a:buNone/>
            </a:pPr>
            <a:r>
              <a:rPr dirty="0"/>
              <a:t>	</a:t>
            </a:r>
          </a:p>
          <a:p>
            <a:pPr>
              <a:buSzTx/>
              <a:buNone/>
            </a:pPr>
            <a:r>
              <a:rPr dirty="0"/>
              <a:t>	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</a:pPr>
            <a:r>
              <a:rPr dirty="0"/>
              <a:t>    </a:t>
            </a:r>
          </a:p>
          <a:p>
            <a:pPr>
              <a:buSzTx/>
              <a:buNone/>
            </a:pPr>
            <a:endParaRPr dirty="0"/>
          </a:p>
          <a:p>
            <a:pPr>
              <a:buSzTx/>
              <a:buNone/>
              <a:defRPr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       in patients with pneumonia with </a:t>
            </a:r>
            <a:r>
              <a:rPr i="1" dirty="0" err="1"/>
              <a:t>Acinetobacter</a:t>
            </a:r>
            <a:r>
              <a:rPr i="1" dirty="0"/>
              <a:t> </a:t>
            </a:r>
            <a:r>
              <a:rPr i="1" dirty="0" err="1"/>
              <a:t>baumannii</a:t>
            </a:r>
            <a:r>
              <a:rPr i="1" dirty="0"/>
              <a:t> </a:t>
            </a:r>
            <a:r>
              <a:rPr dirty="0"/>
              <a:t>isolated from  </a:t>
            </a:r>
          </a:p>
          <a:p>
            <a:pPr>
              <a:buSzTx/>
              <a:buNone/>
              <a:defRPr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       specimens from low respiratory tract</a:t>
            </a:r>
          </a:p>
        </p:txBody>
      </p:sp>
      <p:grpSp>
        <p:nvGrpSpPr>
          <p:cNvPr id="139" name="Group 139"/>
          <p:cNvGrpSpPr/>
          <p:nvPr/>
        </p:nvGrpSpPr>
        <p:grpSpPr>
          <a:xfrm>
            <a:off x="914400" y="2703827"/>
            <a:ext cx="7391400" cy="459736"/>
            <a:chOff x="0" y="0"/>
            <a:chExt cx="7391400" cy="459735"/>
          </a:xfrm>
        </p:grpSpPr>
        <p:sp>
          <p:nvSpPr>
            <p:cNvPr id="137" name="Shape 137"/>
            <p:cNvSpPr/>
            <p:nvPr/>
          </p:nvSpPr>
          <p:spPr>
            <a:xfrm>
              <a:off x="0" y="39370"/>
              <a:ext cx="7391400" cy="381003"/>
            </a:xfrm>
            <a:prstGeom prst="rect">
              <a:avLst/>
            </a:prstGeom>
            <a:solidFill>
              <a:schemeClr val="accent1"/>
            </a:solidFill>
            <a:ln w="28575" cap="flat">
              <a:solidFill>
                <a:srgbClr val="46568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defRPr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>
              <a:off x="0" y="-1"/>
              <a:ext cx="7391400" cy="459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defRPr>
              </a:lvl1pPr>
            </a:lstStyle>
            <a:p>
              <a:r>
                <a:t>Colistin in combination with Carbapenem 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914400" y="3389628"/>
            <a:ext cx="7391400" cy="459737"/>
            <a:chOff x="0" y="0"/>
            <a:chExt cx="7391400" cy="459735"/>
          </a:xfrm>
        </p:grpSpPr>
        <p:sp>
          <p:nvSpPr>
            <p:cNvPr id="140" name="Shape 140"/>
            <p:cNvSpPr/>
            <p:nvPr/>
          </p:nvSpPr>
          <p:spPr>
            <a:xfrm>
              <a:off x="0" y="39370"/>
              <a:ext cx="7391400" cy="381003"/>
            </a:xfrm>
            <a:prstGeom prst="rect">
              <a:avLst/>
            </a:prstGeom>
            <a:solidFill>
              <a:schemeClr val="accent1"/>
            </a:solidFill>
            <a:ln w="28575" cap="flat">
              <a:solidFill>
                <a:srgbClr val="46568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defRPr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>
              <a:off x="0" y="-1"/>
              <a:ext cx="7391400" cy="459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defRPr>
              </a:lvl1pPr>
            </a:lstStyle>
            <a:p>
              <a:r>
                <a:t>Colistin in combination with Tigecycline  </a:t>
              </a: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023582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644651">
              <a:lnSpc>
                <a:spcPts val="4000"/>
              </a:lnSpc>
              <a:defRPr sz="3000">
                <a:effectLst>
                  <a:outerShdw blurRad="63500" dist="35814" dir="5400000" rotWithShape="0">
                    <a:srgbClr val="000000">
                      <a:alpha val="25000"/>
                    </a:srgbClr>
                  </a:outerShdw>
                </a:effectLst>
              </a:defRPr>
            </a:pPr>
            <a:r>
              <a:rPr lang="en-US" sz="2400" dirty="0" smtClean="0"/>
              <a:t>Susceptibility</a:t>
            </a:r>
            <a:r>
              <a:rPr sz="2400" dirty="0" smtClean="0"/>
              <a:t> </a:t>
            </a:r>
            <a:r>
              <a:rPr sz="2400" dirty="0"/>
              <a:t>pattern of </a:t>
            </a:r>
            <a:r>
              <a:rPr sz="2400" i="1" dirty="0" err="1"/>
              <a:t>Acinetobacter</a:t>
            </a:r>
            <a:r>
              <a:rPr sz="2400" i="1" dirty="0"/>
              <a:t> </a:t>
            </a:r>
            <a:r>
              <a:rPr sz="2400" i="1" dirty="0" err="1"/>
              <a:t>baumannii</a:t>
            </a:r>
            <a:r>
              <a:rPr sz="2400" i="1" dirty="0"/>
              <a:t> </a:t>
            </a:r>
            <a:r>
              <a:rPr sz="2400" dirty="0"/>
              <a:t>from ICU, Private hospital, Jakarta, Indonesia, </a:t>
            </a:r>
            <a:r>
              <a:rPr sz="2400" i="1" dirty="0"/>
              <a:t> 2015-2016</a:t>
            </a:r>
          </a:p>
        </p:txBody>
      </p:sp>
      <p:graphicFrame>
        <p:nvGraphicFramePr>
          <p:cNvPr id="146" name="Chart 146"/>
          <p:cNvGraphicFramePr/>
          <p:nvPr>
            <p:extLst>
              <p:ext uri="{D42A27DB-BD31-4B8C-83A1-F6EECF244321}">
                <p14:modId xmlns:p14="http://schemas.microsoft.com/office/powerpoint/2010/main" val="3975564147"/>
              </p:ext>
            </p:extLst>
          </p:nvPr>
        </p:nvGraphicFramePr>
        <p:xfrm>
          <a:off x="457201" y="1009934"/>
          <a:ext cx="8097872" cy="5655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7" name="Shape 147"/>
          <p:cNvSpPr/>
          <p:nvPr/>
        </p:nvSpPr>
        <p:spPr>
          <a:xfrm>
            <a:off x="267280" y="2213910"/>
            <a:ext cx="914388" cy="152437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148" name="Shape 148"/>
          <p:cNvSpPr/>
          <p:nvPr/>
        </p:nvSpPr>
        <p:spPr>
          <a:xfrm>
            <a:off x="267280" y="2382415"/>
            <a:ext cx="914388" cy="237955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</a:ln>
        </p:spPr>
        <p:txBody>
          <a:bodyPr lIns="45718" tIns="45718" rIns="45718" bIns="45718"/>
          <a:lstStyle/>
          <a:p>
            <a:pPr>
              <a:defRPr sz="11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267280" y="1551334"/>
            <a:ext cx="914388" cy="152383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</a:ln>
        </p:spPr>
        <p:txBody>
          <a:bodyPr lIns="45718" tIns="45718" rIns="45718" bIns="45718"/>
          <a:lstStyle/>
          <a:p>
            <a:pPr>
              <a:defRPr sz="11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cxnSp>
        <p:nvCxnSpPr>
          <p:cNvPr id="3" name="Straight Connector 2"/>
          <p:cNvCxnSpPr/>
          <p:nvPr/>
        </p:nvCxnSpPr>
        <p:spPr>
          <a:xfrm>
            <a:off x="5800299" y="1392072"/>
            <a:ext cx="27295" cy="4367283"/>
          </a:xfrm>
          <a:prstGeom prst="line">
            <a:avLst/>
          </a:prstGeom>
          <a:noFill/>
          <a:ln w="50800" cap="flat">
            <a:solidFill>
              <a:srgbClr val="00B050"/>
            </a:solidFill>
            <a:prstDash val="sysDash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Shape 147"/>
          <p:cNvSpPr/>
          <p:nvPr/>
        </p:nvSpPr>
        <p:spPr>
          <a:xfrm>
            <a:off x="5593882" y="5718411"/>
            <a:ext cx="467424" cy="368489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>
                <a:alpha val="0"/>
              </a:srgbClr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US" b="1" dirty="0" smtClean="0">
                <a:solidFill>
                  <a:srgbClr val="00B050"/>
                </a:solidFill>
              </a:rPr>
              <a:t>80</a:t>
            </a:r>
            <a:endParaRPr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Methods</a:t>
            </a:r>
          </a:p>
        </p:txBody>
      </p:sp>
      <p:sp>
        <p:nvSpPr>
          <p:cNvPr id="152" name="Shape 152"/>
          <p:cNvSpPr>
            <a:spLocks noGrp="1"/>
          </p:cNvSpPr>
          <p:nvPr>
            <p:ph type="body" idx="1"/>
          </p:nvPr>
        </p:nvSpPr>
        <p:spPr>
          <a:xfrm>
            <a:off x="457200" y="2143374"/>
            <a:ext cx="8229600" cy="4520112"/>
          </a:xfrm>
          <a:prstGeom prst="rect">
            <a:avLst/>
          </a:prstGeom>
        </p:spPr>
        <p:txBody>
          <a:bodyPr/>
          <a:lstStyle/>
          <a:p>
            <a:pPr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This is a retrospective and observational study</a:t>
            </a:r>
          </a:p>
          <a:p>
            <a:pPr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Conducted in a private hospital in Jakarta, </a:t>
            </a:r>
            <a:r>
              <a:rPr dirty="0" smtClean="0"/>
              <a:t>Indonesia</a:t>
            </a:r>
            <a:r>
              <a:rPr lang="en-US" dirty="0" smtClean="0"/>
              <a:t> (150 bed)</a:t>
            </a:r>
            <a:endParaRPr dirty="0"/>
          </a:p>
          <a:p>
            <a:pPr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MDRAB were isolated from specimen of lower respiratory tract from patients with pneumonia in intensive care unit (ICU) during 4 year period (2011-2015</a:t>
            </a:r>
            <a:r>
              <a:rPr dirty="0" smtClean="0"/>
              <a:t>)</a:t>
            </a:r>
            <a:endParaRPr lang="en-US" dirty="0" smtClean="0"/>
          </a:p>
          <a:p>
            <a:pPr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457200" y="593079"/>
            <a:ext cx="8229600" cy="905521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dirty="0"/>
              <a:t>Methods (2)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457200" y="1871817"/>
            <a:ext cx="8229600" cy="484906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 sz="22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Clinical parameters: </a:t>
            </a:r>
          </a:p>
          <a:p>
            <a:pPr marL="557212" lvl="1" indent="-214313">
              <a:lnSpc>
                <a:spcPct val="90000"/>
              </a:lnSpc>
              <a:buFont typeface="Courier New"/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Blood leukocyte, </a:t>
            </a:r>
          </a:p>
          <a:p>
            <a:pPr marL="557212" lvl="1" indent="-214313">
              <a:lnSpc>
                <a:spcPct val="90000"/>
              </a:lnSpc>
              <a:buFont typeface="Courier New"/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Differential count, </a:t>
            </a:r>
          </a:p>
          <a:p>
            <a:pPr marL="557212" lvl="1" indent="-214313">
              <a:lnSpc>
                <a:spcPct val="90000"/>
              </a:lnSpc>
              <a:buFont typeface="Courier New"/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Body temperature, </a:t>
            </a:r>
          </a:p>
          <a:p>
            <a:pPr marL="557212" lvl="1" indent="-214313">
              <a:lnSpc>
                <a:spcPct val="90000"/>
              </a:lnSpc>
              <a:buFont typeface="Courier New"/>
              <a:defRPr sz="20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Pro calcitonin, </a:t>
            </a:r>
          </a:p>
          <a:p>
            <a:pPr marL="0" lvl="1" indent="228600">
              <a:lnSpc>
                <a:spcPct val="90000"/>
              </a:lnSpc>
              <a:buSzTx/>
              <a:buNone/>
              <a:defRPr sz="17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endParaRPr dirty="0"/>
          </a:p>
          <a:p>
            <a:pPr marL="202065" indent="-202065">
              <a:lnSpc>
                <a:spcPct val="90000"/>
              </a:lnSpc>
              <a:spcBef>
                <a:spcPts val="600"/>
              </a:spcBef>
              <a:defRPr sz="22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The analysis of studied clinical parameters were performed before and after drug administration</a:t>
            </a:r>
            <a:r>
              <a:rPr sz="2800" dirty="0"/>
              <a:t> </a:t>
            </a:r>
          </a:p>
          <a:p>
            <a:pPr marL="557212" lvl="1" indent="-214313">
              <a:lnSpc>
                <a:spcPct val="90000"/>
              </a:lnSpc>
              <a:spcBef>
                <a:spcPts val="500"/>
              </a:spcBef>
              <a:buFont typeface="Courier New"/>
              <a:defRPr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 </a:t>
            </a:r>
            <a:r>
              <a:rPr sz="2000" dirty="0"/>
              <a:t>1-3 day before and </a:t>
            </a:r>
            <a:r>
              <a:rPr lang="en-US" sz="2000" dirty="0" smtClean="0"/>
              <a:t>2</a:t>
            </a:r>
            <a:r>
              <a:rPr sz="2000" dirty="0" smtClean="0"/>
              <a:t>-5 </a:t>
            </a:r>
            <a:r>
              <a:rPr sz="2000" dirty="0"/>
              <a:t>days after drug administration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Microbiological work up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Isolation : Blood agar, Mac </a:t>
            </a:r>
            <a:r>
              <a:rPr lang="en-US" dirty="0" err="1" smtClean="0">
                <a:solidFill>
                  <a:schemeClr val="tx1"/>
                </a:solidFill>
              </a:rPr>
              <a:t>Conkey</a:t>
            </a:r>
            <a:r>
              <a:rPr lang="en-US" dirty="0" smtClean="0">
                <a:solidFill>
                  <a:schemeClr val="tx1"/>
                </a:solidFill>
              </a:rPr>
              <a:t> agar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Identification and Antimicrobial Susceptibility Test  : </a:t>
            </a:r>
            <a:r>
              <a:rPr lang="en-US" dirty="0" err="1" smtClean="0">
                <a:solidFill>
                  <a:schemeClr val="tx1"/>
                </a:solidFill>
              </a:rPr>
              <a:t>Vitek</a:t>
            </a:r>
            <a:r>
              <a:rPr lang="en-US" dirty="0" smtClean="0">
                <a:solidFill>
                  <a:schemeClr val="tx1"/>
                </a:solidFill>
              </a:rPr>
              <a:t> 2 (</a:t>
            </a:r>
            <a:r>
              <a:rPr lang="en-US" dirty="0" err="1" smtClean="0">
                <a:solidFill>
                  <a:schemeClr val="tx1"/>
                </a:solidFill>
              </a:rPr>
              <a:t>Biomeriuex</a:t>
            </a:r>
            <a:r>
              <a:rPr lang="en-US" baseline="30000" dirty="0" smtClean="0">
                <a:solidFill>
                  <a:schemeClr val="tx1"/>
                </a:solidFill>
              </a:rPr>
              <a:t>®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Antimicrobial Susceptibility Test </a:t>
            </a: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err="1" smtClean="0">
                <a:solidFill>
                  <a:schemeClr val="tx1"/>
                </a:solidFill>
              </a:rPr>
              <a:t>Carbapenem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err="1" smtClean="0">
                <a:solidFill>
                  <a:schemeClr val="tx1"/>
                </a:solidFill>
              </a:rPr>
              <a:t>Tigecycline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err="1">
                <a:solidFill>
                  <a:schemeClr val="tx1"/>
                </a:solidFill>
              </a:rPr>
              <a:t>Vitek</a:t>
            </a:r>
            <a:r>
              <a:rPr lang="en-US" dirty="0">
                <a:solidFill>
                  <a:schemeClr val="tx1"/>
                </a:solidFill>
              </a:rPr>
              <a:t> 2 (</a:t>
            </a:r>
            <a:r>
              <a:rPr lang="en-US" dirty="0" err="1">
                <a:solidFill>
                  <a:schemeClr val="tx1"/>
                </a:solidFill>
              </a:rPr>
              <a:t>Biomeriuex</a:t>
            </a:r>
            <a:r>
              <a:rPr lang="en-US" baseline="30000" dirty="0" smtClean="0">
                <a:solidFill>
                  <a:schemeClr val="tx1"/>
                </a:solidFill>
              </a:rPr>
              <a:t>®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Antimicrobial Susceptibility Test </a:t>
            </a: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dirty="0" err="1" smtClean="0">
                <a:solidFill>
                  <a:schemeClr val="tx1"/>
                </a:solidFill>
              </a:rPr>
              <a:t>Colistin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Disc Susceptibility Testing  (Kirby Bauer Method)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>
                <a:solidFill>
                  <a:schemeClr val="tx1"/>
                </a:solidFill>
              </a:rPr>
              <a:t>Colistin</a:t>
            </a:r>
            <a:r>
              <a:rPr lang="en-US" dirty="0" smtClean="0">
                <a:solidFill>
                  <a:schemeClr val="tx1"/>
                </a:solidFill>
              </a:rPr>
              <a:t> disc 10µg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resistant </a:t>
            </a:r>
            <a:r>
              <a:rPr lang="en-US" dirty="0">
                <a:solidFill>
                  <a:schemeClr val="tx1"/>
                </a:solidFill>
              </a:rPr>
              <a:t>≤</a:t>
            </a:r>
            <a:r>
              <a:rPr lang="en-US" dirty="0" smtClean="0">
                <a:solidFill>
                  <a:schemeClr val="tx1"/>
                </a:solidFill>
              </a:rPr>
              <a:t>10 </a:t>
            </a:r>
            <a:r>
              <a:rPr lang="en-US" dirty="0">
                <a:solidFill>
                  <a:schemeClr val="tx1"/>
                </a:solidFill>
              </a:rPr>
              <a:t>mm; susceptible ≥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14 </a:t>
            </a:r>
            <a:r>
              <a:rPr lang="en-US" dirty="0" smtClean="0">
                <a:solidFill>
                  <a:schemeClr val="tx1"/>
                </a:solidFill>
              </a:rPr>
              <a:t>mm, [</a:t>
            </a:r>
            <a:r>
              <a:rPr lang="en-US" sz="1400" dirty="0" smtClean="0">
                <a:solidFill>
                  <a:schemeClr val="tx1"/>
                </a:solidFill>
              </a:rPr>
              <a:t>Gales et al]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id-ID" dirty="0" smtClean="0">
                <a:solidFill>
                  <a:schemeClr val="tx1"/>
                </a:solidFill>
              </a:rPr>
              <a:t>Data </a:t>
            </a:r>
            <a:r>
              <a:rPr lang="id-ID" dirty="0">
                <a:solidFill>
                  <a:schemeClr val="tx1"/>
                </a:solidFill>
              </a:rPr>
              <a:t>collection: WHO-NET 5.6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60980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xfrm>
            <a:off x="457200" y="579238"/>
            <a:ext cx="8229600" cy="906663"/>
          </a:xfrm>
          <a:prstGeom prst="rect">
            <a:avLst/>
          </a:prstGeom>
        </p:spPr>
        <p:txBody>
          <a:bodyPr/>
          <a:lstStyle/>
          <a:p>
            <a:r>
              <a:t>Samples </a:t>
            </a:r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xfrm>
            <a:off x="457200" y="1961109"/>
            <a:ext cx="8229600" cy="474533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30466">
              <a:spcBef>
                <a:spcPts val="200"/>
              </a:spcBef>
              <a:buSzTx/>
              <a:buNone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      Inclusion criteria</a:t>
            </a:r>
          </a:p>
          <a:p>
            <a:pPr marL="431003" lvl="1" indent="-165770" defTabSz="530466">
              <a:spcBef>
                <a:spcPts val="200"/>
              </a:spcBef>
              <a:buFont typeface="Courier New"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Specimens: sputum* or BAL and  revealed MDR </a:t>
            </a:r>
            <a:r>
              <a:rPr dirty="0" err="1"/>
              <a:t>Acinetobacter</a:t>
            </a:r>
            <a:r>
              <a:rPr dirty="0"/>
              <a:t> </a:t>
            </a:r>
            <a:r>
              <a:rPr dirty="0" err="1"/>
              <a:t>baumannii</a:t>
            </a:r>
            <a:endParaRPr dirty="0"/>
          </a:p>
          <a:p>
            <a:pPr marL="0" lvl="1" indent="265231" defTabSz="530466">
              <a:spcBef>
                <a:spcPts val="200"/>
              </a:spcBef>
              <a:buSzTx/>
              <a:buNone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 	* with &gt;= 25 leucocyte ‘ LPF and &lt; 10 /LPF  of squamous </a:t>
            </a:r>
            <a:r>
              <a:rPr dirty="0" err="1"/>
              <a:t>ephitelial</a:t>
            </a:r>
            <a:r>
              <a:rPr dirty="0"/>
              <a:t> </a:t>
            </a:r>
            <a:r>
              <a:rPr lang="en-US" dirty="0" smtClean="0"/>
              <a:t>	</a:t>
            </a:r>
            <a:r>
              <a:rPr dirty="0" smtClean="0"/>
              <a:t>cells </a:t>
            </a:r>
            <a:endParaRPr dirty="0"/>
          </a:p>
          <a:p>
            <a:pPr marL="431003" lvl="1" indent="-165770" defTabSz="530466">
              <a:spcBef>
                <a:spcPts val="200"/>
              </a:spcBef>
              <a:buFont typeface="Courier New"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 Studied antibiotics treatment : </a:t>
            </a:r>
            <a:r>
              <a:rPr dirty="0" err="1"/>
              <a:t>Colistin</a:t>
            </a:r>
            <a:r>
              <a:rPr dirty="0"/>
              <a:t> plus </a:t>
            </a:r>
            <a:r>
              <a:rPr dirty="0" err="1"/>
              <a:t>Carbapenem</a:t>
            </a:r>
            <a:r>
              <a:rPr dirty="0"/>
              <a:t>/</a:t>
            </a:r>
            <a:r>
              <a:rPr dirty="0" err="1"/>
              <a:t>Tigecycline</a:t>
            </a:r>
            <a:r>
              <a:rPr dirty="0"/>
              <a:t> was given &gt; 1 day</a:t>
            </a:r>
          </a:p>
          <a:p>
            <a:pPr marL="663082" lvl="2" indent="-132615" defTabSz="530466">
              <a:spcBef>
                <a:spcPts val="200"/>
              </a:spcBef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Dose of </a:t>
            </a:r>
            <a:r>
              <a:rPr dirty="0" err="1"/>
              <a:t>Carbapenem</a:t>
            </a:r>
            <a:r>
              <a:rPr dirty="0"/>
              <a:t> : 3 x </a:t>
            </a:r>
            <a:r>
              <a:rPr dirty="0" smtClean="0"/>
              <a:t>1-1</a:t>
            </a:r>
            <a:r>
              <a:rPr lang="en-US" dirty="0" smtClean="0"/>
              <a:t>.5 </a:t>
            </a:r>
            <a:r>
              <a:rPr dirty="0" smtClean="0"/>
              <a:t>g</a:t>
            </a:r>
            <a:endParaRPr dirty="0"/>
          </a:p>
          <a:p>
            <a:pPr marL="663082" lvl="2" indent="-132615" defTabSz="530466">
              <a:spcBef>
                <a:spcPts val="200"/>
              </a:spcBef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Dose of </a:t>
            </a:r>
            <a:r>
              <a:rPr dirty="0" err="1"/>
              <a:t>Colistin</a:t>
            </a:r>
            <a:r>
              <a:rPr dirty="0"/>
              <a:t> 3 x </a:t>
            </a:r>
            <a:r>
              <a:rPr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dirty="0" smtClean="0">
                <a:solidFill>
                  <a:schemeClr val="tx1"/>
                </a:solidFill>
              </a:rPr>
              <a:t>500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dirty="0" smtClean="0">
                <a:solidFill>
                  <a:schemeClr val="tx1"/>
                </a:solidFill>
              </a:rPr>
              <a:t>000 </a:t>
            </a:r>
            <a:r>
              <a:rPr dirty="0">
                <a:solidFill>
                  <a:schemeClr val="tx1"/>
                </a:solidFill>
              </a:rPr>
              <a:t>unit </a:t>
            </a:r>
            <a:r>
              <a:rPr dirty="0"/>
              <a:t>IV</a:t>
            </a:r>
          </a:p>
          <a:p>
            <a:pPr marL="663082" lvl="2" indent="-132615" defTabSz="530466">
              <a:spcBef>
                <a:spcPts val="200"/>
              </a:spcBef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Dose of </a:t>
            </a:r>
            <a:r>
              <a:rPr dirty="0" err="1"/>
              <a:t>Tigecycline</a:t>
            </a:r>
            <a:r>
              <a:rPr dirty="0"/>
              <a:t> 2 x 50 mg IV (loading dose 100mg)</a:t>
            </a:r>
          </a:p>
          <a:p>
            <a:pPr marL="0" lvl="2" indent="388620" defTabSz="530466">
              <a:spcBef>
                <a:spcPts val="200"/>
              </a:spcBef>
              <a:buSzTx/>
              <a:buNone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endParaRPr dirty="0"/>
          </a:p>
          <a:p>
            <a:pPr marL="0" lvl="1" indent="265231" defTabSz="530466">
              <a:spcBef>
                <a:spcPts val="200"/>
              </a:spcBef>
              <a:buSzTx/>
              <a:buNone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Exclusion </a:t>
            </a:r>
          </a:p>
          <a:p>
            <a:pPr marL="431003" lvl="1" indent="-165770" defTabSz="530466">
              <a:spcBef>
                <a:spcPts val="200"/>
              </a:spcBef>
              <a:buFont typeface="Courier New"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Studied laboratory results on relevant period was incomplete**</a:t>
            </a:r>
          </a:p>
          <a:p>
            <a:pPr marL="0" lvl="1" indent="265231" defTabSz="530466">
              <a:spcBef>
                <a:spcPts val="200"/>
              </a:spcBef>
              <a:buSzTx/>
              <a:buNone/>
              <a:defRPr sz="19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	**Lack of &lt; 2 parameters result  still accepted</a:t>
            </a:r>
          </a:p>
          <a:p>
            <a:pPr marL="0" lvl="1" indent="265231" defTabSz="530466">
              <a:spcBef>
                <a:spcPts val="100"/>
              </a:spcBef>
              <a:buSzTx/>
              <a:buNone/>
              <a:defRPr sz="800"/>
            </a:pPr>
            <a:endParaRPr dirty="0"/>
          </a:p>
          <a:p>
            <a:pPr marL="0" lvl="1" indent="265231" defTabSz="530466">
              <a:spcBef>
                <a:spcPts val="100"/>
              </a:spcBef>
              <a:buSzTx/>
              <a:buNone/>
              <a:defRPr sz="800"/>
            </a:pPr>
            <a:endParaRPr dirty="0"/>
          </a:p>
          <a:p>
            <a:pPr marL="0" lvl="1" indent="265231" defTabSz="530466">
              <a:spcBef>
                <a:spcPts val="200"/>
              </a:spcBef>
              <a:buSzTx/>
              <a:buNone/>
              <a:defRPr sz="1000"/>
            </a:pPr>
            <a:r>
              <a:rPr dirty="0"/>
              <a:t>    </a:t>
            </a:r>
            <a:endParaRPr sz="800" dirty="0"/>
          </a:p>
          <a:p>
            <a:pPr marL="198924" indent="-198924" defTabSz="530466">
              <a:spcBef>
                <a:spcPts val="300"/>
              </a:spcBef>
              <a:buSzTx/>
              <a:buNone/>
              <a:defRPr sz="1500"/>
            </a:pPr>
            <a:r>
              <a:rPr dirty="0"/>
              <a:t> 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xfrm>
            <a:off x="457200" y="786055"/>
            <a:ext cx="8229600" cy="895401"/>
          </a:xfrm>
          <a:prstGeom prst="rect">
            <a:avLst/>
          </a:prstGeom>
        </p:spPr>
        <p:txBody>
          <a:bodyPr/>
          <a:lstStyle/>
          <a:p>
            <a:r>
              <a:t>Result 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xfrm>
            <a:off x="457200" y="2257873"/>
            <a:ext cx="8229600" cy="4401644"/>
          </a:xfrm>
          <a:prstGeom prst="rect">
            <a:avLst/>
          </a:prstGeom>
        </p:spPr>
        <p:txBody>
          <a:bodyPr/>
          <a:lstStyle/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Sixty eight MDRAB were found from various specimens</a:t>
            </a:r>
          </a:p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Fifty </a:t>
            </a:r>
            <a:r>
              <a:rPr lang="en-US" dirty="0" smtClean="0"/>
              <a:t>nine </a:t>
            </a:r>
            <a:r>
              <a:rPr dirty="0" smtClean="0"/>
              <a:t>patients </a:t>
            </a:r>
            <a:r>
              <a:rPr dirty="0"/>
              <a:t>with MDRAB </a:t>
            </a:r>
            <a:r>
              <a:rPr dirty="0" err="1"/>
              <a:t>pneumoniae</a:t>
            </a:r>
            <a:r>
              <a:rPr dirty="0"/>
              <a:t> were studied </a:t>
            </a:r>
          </a:p>
          <a:p>
            <a:pPr marL="0" indent="0">
              <a:buSzTx/>
              <a:buNone/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endParaRPr dirty="0"/>
          </a:p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 err="1"/>
              <a:t>Colistin-Carbapenem</a:t>
            </a:r>
            <a:r>
              <a:rPr dirty="0"/>
              <a:t> combination therapy was used in 11 patients (15 cases period)</a:t>
            </a:r>
          </a:p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 err="1"/>
              <a:t>Colistin-Tigecycline</a:t>
            </a:r>
            <a:r>
              <a:rPr dirty="0"/>
              <a:t> combination was administered in 9 patients (11 cases period)</a:t>
            </a:r>
          </a:p>
          <a:p>
            <a:pPr>
              <a:defRPr sz="21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Other (37) were administered with antibiotics other than regimen studied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xfrm>
            <a:off x="457200" y="-79375"/>
            <a:ext cx="8229600" cy="1209675"/>
          </a:xfrm>
          <a:prstGeom prst="rect">
            <a:avLst/>
          </a:prstGeom>
        </p:spPr>
        <p:txBody>
          <a:bodyPr/>
          <a:lstStyle/>
          <a:p>
            <a:pPr defTabSz="914400">
              <a:lnSpc>
                <a:spcPct val="100000"/>
              </a:lnSpc>
              <a:defRPr sz="2600" b="1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Patients characteristic with positive culture of </a:t>
            </a:r>
            <a:r>
              <a:rPr i="1" dirty="0" err="1"/>
              <a:t>Acinetobacter</a:t>
            </a:r>
            <a:r>
              <a:rPr i="1" dirty="0"/>
              <a:t> </a:t>
            </a:r>
            <a:r>
              <a:rPr i="1" dirty="0" err="1"/>
              <a:t>baumannii</a:t>
            </a:r>
            <a:r>
              <a:rPr dirty="0"/>
              <a:t> </a:t>
            </a:r>
            <a:r>
              <a:rPr lang="en-US" dirty="0" smtClean="0"/>
              <a:t>(n=59)</a:t>
            </a:r>
            <a:endParaRPr dirty="0"/>
          </a:p>
        </p:txBody>
      </p:sp>
      <p:sp>
        <p:nvSpPr>
          <p:cNvPr id="164" name="Shape 164"/>
          <p:cNvSpPr>
            <a:spLocks noGrp="1"/>
          </p:cNvSpPr>
          <p:nvPr>
            <p:ph type="body" idx="1"/>
          </p:nvPr>
        </p:nvSpPr>
        <p:spPr>
          <a:xfrm>
            <a:off x="457200" y="1786809"/>
            <a:ext cx="8229600" cy="493489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296537"/>
            <a:ext cx="8382000" cy="521856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Oval 1"/>
          <p:cNvSpPr/>
          <p:nvPr/>
        </p:nvSpPr>
        <p:spPr>
          <a:xfrm>
            <a:off x="2634017" y="5514822"/>
            <a:ext cx="5868537" cy="873456"/>
          </a:xfrm>
          <a:prstGeom prst="ellipse">
            <a:avLst/>
          </a:prstGeom>
          <a:solidFill>
            <a:srgbClr val="FFFFFF">
              <a:alpha val="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xfrm>
            <a:off x="457200" y="161675"/>
            <a:ext cx="8229600" cy="1033267"/>
          </a:xfrm>
          <a:prstGeom prst="rect">
            <a:avLst/>
          </a:prstGeom>
        </p:spPr>
        <p:txBody>
          <a:bodyPr/>
          <a:lstStyle/>
          <a:p>
            <a:pPr defTabSz="589787">
              <a:lnSpc>
                <a:spcPts val="3600"/>
              </a:lnSpc>
              <a:defRPr sz="2700">
                <a:solidFill>
                  <a:schemeClr val="accent1">
                    <a:satOff val="-5462"/>
                    <a:lumOff val="-10823"/>
                  </a:schemeClr>
                </a:solidFill>
                <a:effectLst>
                  <a:outerShdw blurRad="50800" dist="32766" dir="5400000" rotWithShape="0">
                    <a:srgbClr val="000000">
                      <a:alpha val="25000"/>
                    </a:srgbClr>
                  </a:outerShdw>
                </a:effectLst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Efficacy of </a:t>
            </a:r>
            <a:r>
              <a:rPr b="1" dirty="0" err="1"/>
              <a:t>Colistin</a:t>
            </a:r>
            <a:r>
              <a:rPr b="1" dirty="0"/>
              <a:t> plus </a:t>
            </a:r>
            <a:r>
              <a:rPr b="1" dirty="0" err="1"/>
              <a:t>Carbapenem</a:t>
            </a:r>
            <a:r>
              <a:rPr b="1" dirty="0"/>
              <a:t> </a:t>
            </a:r>
          </a:p>
          <a:p>
            <a:pPr defTabSz="589787">
              <a:lnSpc>
                <a:spcPts val="3600"/>
              </a:lnSpc>
              <a:defRPr sz="2700">
                <a:solidFill>
                  <a:schemeClr val="accent1">
                    <a:satOff val="-5462"/>
                    <a:lumOff val="-10823"/>
                  </a:schemeClr>
                </a:solidFill>
                <a:effectLst>
                  <a:outerShdw blurRad="50800" dist="32766" dir="5400000" rotWithShape="0">
                    <a:srgbClr val="000000">
                      <a:alpha val="25000"/>
                    </a:srgbClr>
                  </a:outerShdw>
                </a:effectLst>
                <a:latin typeface="Big Caslon"/>
                <a:ea typeface="Big Caslon"/>
                <a:cs typeface="Big Caslon"/>
                <a:sym typeface="Big Caslon"/>
              </a:defRPr>
            </a:pPr>
            <a:r>
              <a:rPr dirty="0"/>
              <a:t>to several inflammatory parameters (n=15)</a:t>
            </a:r>
          </a:p>
        </p:txBody>
      </p:sp>
      <p:graphicFrame>
        <p:nvGraphicFramePr>
          <p:cNvPr id="168" name="Table 168"/>
          <p:cNvGraphicFramePr/>
          <p:nvPr>
            <p:extLst>
              <p:ext uri="{D42A27DB-BD31-4B8C-83A1-F6EECF244321}">
                <p14:modId xmlns:p14="http://schemas.microsoft.com/office/powerpoint/2010/main" val="23718001"/>
              </p:ext>
            </p:extLst>
          </p:nvPr>
        </p:nvGraphicFramePr>
        <p:xfrm>
          <a:off x="457200" y="1181100"/>
          <a:ext cx="8113596" cy="553478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28399"/>
                <a:gridCol w="2028399"/>
                <a:gridCol w="2028399"/>
                <a:gridCol w="2028399"/>
              </a:tblGrid>
              <a:tr h="33282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dirty="0">
                          <a:sym typeface="Helvetica"/>
                        </a:rPr>
                        <a:t>Mean 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Before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After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dirty="0">
                          <a:sym typeface="Helvetica"/>
                        </a:rPr>
                        <a:t>p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471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 dirty="0">
                          <a:sym typeface="Helvetica"/>
                        </a:rPr>
                        <a:t>Blood leucocyte  </a:t>
                      </a:r>
                      <a:r>
                        <a:rPr sz="1500" b="1" dirty="0" smtClean="0">
                          <a:sym typeface="Helvetica"/>
                        </a:rPr>
                        <a:t>(mean; </a:t>
                      </a:r>
                      <a:r>
                        <a:rPr sz="1500" b="1" dirty="0">
                          <a:sym typeface="Helvetica"/>
                        </a:rPr>
                        <a:t>/ </a:t>
                      </a:r>
                      <a:r>
                        <a:rPr sz="1500" b="1" dirty="0" err="1">
                          <a:sym typeface="Helvetica"/>
                        </a:rPr>
                        <a:t>ul</a:t>
                      </a:r>
                      <a:r>
                        <a:rPr sz="1500" b="1" dirty="0">
                          <a:sym typeface="Helvetica"/>
                        </a:rPr>
                        <a:t>) 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 dirty="0" smtClean="0">
                          <a:sym typeface="Helvetica"/>
                        </a:rPr>
                        <a:t>21053</a:t>
                      </a:r>
                      <a:endParaRPr sz="1500" b="1" dirty="0">
                        <a:sym typeface="Helvetica"/>
                      </a:endParaRP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17000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0.008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120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Blood Basofil count (median;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0.48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471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Blood Eosinofil count  (mean;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1.8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2.67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0.274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471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Blood neutrofil count  (mean;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82.27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79.93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0.37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36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>
                          <a:sym typeface="Helvetica"/>
                        </a:rPr>
                        <a:t>Blood Limfosit count  (median;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8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8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0.75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47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>
                          <a:sym typeface="Helvetica"/>
                        </a:rPr>
                        <a:t>Blood Monosit count  (mean;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6.93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7.4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0.4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471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PCT (median; ng/ml)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0.83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0.67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0.67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120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Body temperature (median; °C)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37.9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37.3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 dirty="0">
                          <a:sym typeface="Helvetica"/>
                        </a:rPr>
                        <a:t>0.003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xfrm>
            <a:off x="457200" y="182065"/>
            <a:ext cx="8229600" cy="987329"/>
          </a:xfrm>
          <a:prstGeom prst="rect">
            <a:avLst/>
          </a:prstGeom>
        </p:spPr>
        <p:txBody>
          <a:bodyPr/>
          <a:lstStyle/>
          <a:p>
            <a:pPr defTabSz="569212">
              <a:lnSpc>
                <a:spcPts val="3500"/>
              </a:lnSpc>
              <a:defRPr sz="2600">
                <a:effectLst>
                  <a:outerShdw blurRad="50800" dist="31623" dir="5400000" rotWithShape="0">
                    <a:srgbClr val="000000">
                      <a:alpha val="25000"/>
                    </a:srgbClr>
                  </a:outerShdw>
                </a:effectLst>
              </a:defRPr>
            </a:pPr>
            <a:r>
              <a:rPr dirty="0"/>
              <a:t>Efficacy of </a:t>
            </a:r>
            <a:r>
              <a:rPr b="1" dirty="0" err="1"/>
              <a:t>Colistin</a:t>
            </a:r>
            <a:r>
              <a:rPr b="1" dirty="0"/>
              <a:t> plus </a:t>
            </a:r>
            <a:r>
              <a:rPr b="1" dirty="0" err="1"/>
              <a:t>Tigecycline</a:t>
            </a:r>
            <a:r>
              <a:rPr b="1" dirty="0"/>
              <a:t> </a:t>
            </a:r>
          </a:p>
          <a:p>
            <a:pPr defTabSz="569212">
              <a:lnSpc>
                <a:spcPts val="3500"/>
              </a:lnSpc>
              <a:defRPr sz="2600">
                <a:effectLst>
                  <a:outerShdw blurRad="50800" dist="31623" dir="5400000" rotWithShape="0">
                    <a:srgbClr val="000000">
                      <a:alpha val="25000"/>
                    </a:srgbClr>
                  </a:outerShdw>
                </a:effectLst>
              </a:defRPr>
            </a:pPr>
            <a:r>
              <a:rPr dirty="0"/>
              <a:t>to several inflammatory parameters (n=11)</a:t>
            </a:r>
          </a:p>
        </p:txBody>
      </p:sp>
      <p:graphicFrame>
        <p:nvGraphicFramePr>
          <p:cNvPr id="171" name="Table 171"/>
          <p:cNvGraphicFramePr/>
          <p:nvPr>
            <p:extLst>
              <p:ext uri="{D42A27DB-BD31-4B8C-83A1-F6EECF244321}">
                <p14:modId xmlns:p14="http://schemas.microsoft.com/office/powerpoint/2010/main" val="819212849"/>
              </p:ext>
            </p:extLst>
          </p:nvPr>
        </p:nvGraphicFramePr>
        <p:xfrm>
          <a:off x="457198" y="1244600"/>
          <a:ext cx="8086300" cy="553393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21575"/>
                <a:gridCol w="2021575"/>
                <a:gridCol w="2021575"/>
                <a:gridCol w="2021575"/>
              </a:tblGrid>
              <a:tr h="35732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dirty="0" smtClean="0">
                          <a:sym typeface="Helvetica"/>
                        </a:rPr>
                        <a:t>Mean</a:t>
                      </a:r>
                      <a:endParaRPr sz="1500" dirty="0">
                        <a:sym typeface="Helvetica"/>
                      </a:endParaRP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Before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After 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dirty="0">
                          <a:sym typeface="Helvetica"/>
                        </a:rPr>
                        <a:t>p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5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dirty="0">
                          <a:sym typeface="Helvetica"/>
                        </a:rPr>
                        <a:t>Blood leucocyte  </a:t>
                      </a:r>
                      <a:r>
                        <a:rPr sz="1500" dirty="0" smtClean="0">
                          <a:sym typeface="Helvetica"/>
                        </a:rPr>
                        <a:t>(mean; </a:t>
                      </a:r>
                      <a:r>
                        <a:rPr sz="1500" dirty="0">
                          <a:sym typeface="Helvetica"/>
                        </a:rPr>
                        <a:t>/ </a:t>
                      </a:r>
                      <a:r>
                        <a:rPr sz="1500" dirty="0" err="1">
                          <a:sym typeface="Helvetica"/>
                        </a:rPr>
                        <a:t>ul</a:t>
                      </a:r>
                      <a:r>
                        <a:rPr sz="1500" dirty="0">
                          <a:sym typeface="Helvetica"/>
                        </a:rPr>
                        <a:t>) 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21772,73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17936,36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0.149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95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dirty="0">
                          <a:sym typeface="Helvetica"/>
                        </a:rPr>
                        <a:t>Blood </a:t>
                      </a:r>
                      <a:r>
                        <a:rPr sz="1500" dirty="0" err="1">
                          <a:sym typeface="Helvetica"/>
                        </a:rPr>
                        <a:t>Basofil</a:t>
                      </a:r>
                      <a:r>
                        <a:rPr sz="1500" dirty="0">
                          <a:sym typeface="Helvetica"/>
                        </a:rPr>
                        <a:t> count </a:t>
                      </a:r>
                      <a:r>
                        <a:rPr sz="1500" dirty="0" smtClean="0">
                          <a:sym typeface="Helvetica"/>
                        </a:rPr>
                        <a:t>(median; </a:t>
                      </a:r>
                      <a:r>
                        <a:rPr sz="1500" dirty="0">
                          <a:sym typeface="Helvetica"/>
                        </a:rPr>
                        <a:t>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0.36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0.36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1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5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dirty="0">
                          <a:sym typeface="Helvetica"/>
                        </a:rPr>
                        <a:t>Blood </a:t>
                      </a:r>
                      <a:r>
                        <a:rPr sz="1500" dirty="0" err="1">
                          <a:sym typeface="Helvetica"/>
                        </a:rPr>
                        <a:t>Eosinofil</a:t>
                      </a:r>
                      <a:r>
                        <a:rPr sz="1500" dirty="0">
                          <a:sym typeface="Helvetica"/>
                        </a:rPr>
                        <a:t> count  (mean;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2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1,45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0,389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5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Blood neutrofil count  (mean;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82.82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84.91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0.356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95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>
                          <a:sym typeface="Helvetica"/>
                        </a:rPr>
                        <a:t>Blood Limfosit count  (median;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7.64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7.09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1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5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 b="1" dirty="0">
                          <a:sym typeface="Helvetica"/>
                        </a:rPr>
                        <a:t>Blood </a:t>
                      </a:r>
                      <a:r>
                        <a:rPr sz="1500" b="1" dirty="0" err="1">
                          <a:sym typeface="Helvetica"/>
                        </a:rPr>
                        <a:t>Monosit</a:t>
                      </a:r>
                      <a:r>
                        <a:rPr sz="1500" b="1" dirty="0">
                          <a:sym typeface="Helvetica"/>
                        </a:rPr>
                        <a:t> count  (mean; %)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 dirty="0">
                          <a:sym typeface="Helvetica"/>
                        </a:rPr>
                        <a:t>7.18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 dirty="0">
                          <a:sym typeface="Helvetica"/>
                        </a:rPr>
                        <a:t>6.18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 dirty="0">
                          <a:sym typeface="Helvetica"/>
                        </a:rPr>
                        <a:t>0.041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5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PCT (median; ng/ml)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1.012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3.31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>
                          <a:sym typeface="Helvetica"/>
                        </a:rPr>
                        <a:t>0.104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952"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Body temperature (median; °C)</a:t>
                      </a:r>
                    </a:p>
                  </a:txBody>
                  <a:tcPr marL="45726" marR="45726" marT="45726" marB="45726" horzOverflow="overflow">
                    <a:lnL w="12700">
                      <a:solidFill>
                        <a:srgbClr val="000000"/>
                      </a:solidFill>
                    </a:lnL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37.58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>
                          <a:sym typeface="Helvetica"/>
                        </a:rPr>
                        <a:t>37.12</a:t>
                      </a:r>
                    </a:p>
                  </a:txBody>
                  <a:tcPr marL="45726" marR="45726" marT="45726" marB="45726" horzOverflow="overflow"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500" b="1" dirty="0">
                          <a:sym typeface="Helvetica"/>
                        </a:rPr>
                        <a:t>0.000</a:t>
                      </a:r>
                    </a:p>
                  </a:txBody>
                  <a:tcPr marL="45726" marR="45726" marT="45726" marB="45726" horzOverflow="overflow"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457200" y="439637"/>
            <a:ext cx="8229600" cy="1160563"/>
          </a:xfrm>
          <a:prstGeom prst="rect">
            <a:avLst/>
          </a:prstGeom>
        </p:spPr>
        <p:txBody>
          <a:bodyPr/>
          <a:lstStyle/>
          <a:p>
            <a:pPr defTabSz="658368">
              <a:lnSpc>
                <a:spcPts val="4100"/>
              </a:lnSpc>
              <a:defRPr sz="3700">
                <a:effectLst>
                  <a:outerShdw blurRad="63500" dist="36576" dir="5400000" rotWithShape="0">
                    <a:srgbClr val="000000">
                      <a:alpha val="25000"/>
                    </a:srgbClr>
                  </a:outerShdw>
                </a:effectLst>
              </a:defRPr>
            </a:pPr>
            <a:r>
              <a:t>Efficacy of Colistin plus </a:t>
            </a:r>
          </a:p>
          <a:p>
            <a:pPr defTabSz="658368">
              <a:lnSpc>
                <a:spcPts val="4100"/>
              </a:lnSpc>
              <a:defRPr sz="3700">
                <a:effectLst>
                  <a:outerShdw blurRad="63500" dist="36576" dir="5400000" rotWithShape="0">
                    <a:srgbClr val="000000">
                      <a:alpha val="25000"/>
                    </a:srgbClr>
                  </a:outerShdw>
                </a:effectLst>
              </a:defRPr>
            </a:pPr>
            <a:r>
              <a:t>Carbapenem /Tigecycline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xfrm>
            <a:off x="457200" y="2199587"/>
            <a:ext cx="8229600" cy="4460574"/>
          </a:xfrm>
          <a:prstGeom prst="rect">
            <a:avLst/>
          </a:prstGeom>
        </p:spPr>
        <p:txBody>
          <a:bodyPr/>
          <a:lstStyle/>
          <a:p>
            <a:pPr marL="231456" indent="-231456">
              <a:spcBef>
                <a:spcPts val="700"/>
              </a:spcBef>
              <a:defRPr sz="2700" b="1">
                <a:solidFill>
                  <a:srgbClr val="3C60DF"/>
                </a:solidFill>
              </a:defRPr>
            </a:pPr>
            <a:r>
              <a:rPr dirty="0"/>
              <a:t>Both combination therapies showed efficacy in lowering body temperature after drug administration (p&lt;0.05)</a:t>
            </a:r>
            <a:r>
              <a:rPr sz="3000" dirty="0">
                <a:solidFill>
                  <a:srgbClr val="808080"/>
                </a:solidFill>
              </a:rPr>
              <a:t> </a:t>
            </a:r>
            <a:r>
              <a:rPr lang="en-US" sz="3000" dirty="0" smtClean="0"/>
              <a:t> </a:t>
            </a:r>
            <a:endParaRPr sz="3200" dirty="0"/>
          </a:p>
          <a:p>
            <a:pPr>
              <a:spcBef>
                <a:spcPts val="500"/>
              </a:spcBef>
              <a:defRPr sz="3200" b="1"/>
            </a:pPr>
            <a:endParaRPr sz="3200" dirty="0"/>
          </a:p>
          <a:p>
            <a:pPr>
              <a:spcBef>
                <a:spcPts val="500"/>
              </a:spcBef>
              <a:defRPr sz="2400" b="1">
                <a:solidFill>
                  <a:srgbClr val="321FD1"/>
                </a:solidFill>
              </a:defRPr>
            </a:pPr>
            <a:r>
              <a:rPr dirty="0"/>
              <a:t>Blood leukocyte count also significantly decreased in patients’ with </a:t>
            </a:r>
            <a:r>
              <a:rPr dirty="0" err="1"/>
              <a:t>Colistin-Carbapenem</a:t>
            </a:r>
            <a:r>
              <a:rPr dirty="0"/>
              <a:t> regimen (</a:t>
            </a:r>
            <a:r>
              <a:rPr dirty="0" smtClean="0"/>
              <a:t>p&lt;0.05)</a:t>
            </a:r>
            <a:endParaRPr lang="en-US" dirty="0" smtClean="0"/>
          </a:p>
          <a:p>
            <a:pPr lvl="2">
              <a:spcBef>
                <a:spcPts val="500"/>
              </a:spcBef>
              <a:defRPr sz="2400" b="1">
                <a:solidFill>
                  <a:srgbClr val="321FD1"/>
                </a:solidFill>
              </a:defRPr>
            </a:pPr>
            <a:r>
              <a:rPr sz="2000" dirty="0" err="1" smtClean="0"/>
              <a:t>Carbapenem</a:t>
            </a:r>
            <a:r>
              <a:rPr sz="2000" dirty="0" smtClean="0"/>
              <a:t> </a:t>
            </a:r>
            <a:r>
              <a:rPr sz="2000" dirty="0"/>
              <a:t>used is </a:t>
            </a:r>
            <a:r>
              <a:rPr sz="2000" dirty="0" err="1"/>
              <a:t>Meropenem</a:t>
            </a:r>
            <a:endParaRPr sz="20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xfrm>
            <a:off x="457200" y="432196"/>
            <a:ext cx="8229600" cy="1002905"/>
          </a:xfrm>
          <a:prstGeom prst="rect">
            <a:avLst/>
          </a:prstGeom>
        </p:spPr>
        <p:txBody>
          <a:bodyPr/>
          <a:lstStyle>
            <a:lvl1pPr>
              <a:defRPr sz="3800"/>
            </a:lvl1pPr>
          </a:lstStyle>
          <a:p>
            <a:r>
              <a:rPr dirty="0"/>
              <a:t>Discussion</a:t>
            </a:r>
          </a:p>
        </p:txBody>
      </p:sp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xfrm>
            <a:off x="457200" y="1973417"/>
            <a:ext cx="8229600" cy="468441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200">
                <a:solidFill>
                  <a:srgbClr val="000000"/>
                </a:solidFill>
                <a:latin typeface="Big Caslon"/>
                <a:ea typeface="Big Caslon"/>
                <a:cs typeface="Big Caslon"/>
                <a:sym typeface="Big Caslon"/>
              </a:defRPr>
            </a:pPr>
            <a:endParaRPr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Low </a:t>
            </a:r>
            <a:r>
              <a:rPr lang="en-GB" dirty="0">
                <a:solidFill>
                  <a:schemeClr val="tx1"/>
                </a:solidFill>
              </a:rPr>
              <a:t>sample size </a:t>
            </a:r>
            <a:r>
              <a:rPr lang="en-GB" dirty="0" smtClean="0">
                <a:solidFill>
                  <a:schemeClr val="tx1"/>
                </a:solidFill>
              </a:rPr>
              <a:t>due to incomplete data, limited number of patient with </a:t>
            </a:r>
            <a:r>
              <a:rPr lang="en-GB" dirty="0" err="1" smtClean="0">
                <a:solidFill>
                  <a:schemeClr val="tx1"/>
                </a:solidFill>
              </a:rPr>
              <a:t>Colistin</a:t>
            </a:r>
            <a:r>
              <a:rPr lang="en-GB" dirty="0" smtClean="0">
                <a:solidFill>
                  <a:schemeClr val="tx1"/>
                </a:solidFill>
              </a:rPr>
              <a:t> usage  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About </a:t>
            </a:r>
            <a:r>
              <a:rPr lang="en-GB" dirty="0" err="1" smtClean="0">
                <a:solidFill>
                  <a:schemeClr val="tx1"/>
                </a:solidFill>
              </a:rPr>
              <a:t>Colistin</a:t>
            </a:r>
            <a:r>
              <a:rPr lang="en-GB" dirty="0" smtClean="0">
                <a:solidFill>
                  <a:schemeClr val="tx1"/>
                </a:solidFill>
              </a:rPr>
              <a:t> in Indonesia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GB" dirty="0" err="1">
                <a:solidFill>
                  <a:schemeClr val="tx1"/>
                </a:solidFill>
              </a:rPr>
              <a:t>Colistin</a:t>
            </a:r>
            <a:r>
              <a:rPr lang="en-GB" dirty="0">
                <a:solidFill>
                  <a:schemeClr val="tx1"/>
                </a:solidFill>
              </a:rPr>
              <a:t>: Intravenous route are not widely available in </a:t>
            </a:r>
            <a:r>
              <a:rPr lang="en-GB" dirty="0" smtClean="0">
                <a:solidFill>
                  <a:schemeClr val="tx1"/>
                </a:solidFill>
              </a:rPr>
              <a:t>Indonesia, only </a:t>
            </a:r>
            <a:r>
              <a:rPr lang="en-GB" dirty="0">
                <a:solidFill>
                  <a:schemeClr val="tx1"/>
                </a:solidFill>
              </a:rPr>
              <a:t>oral </a:t>
            </a:r>
            <a:r>
              <a:rPr lang="en-GB" dirty="0" smtClean="0">
                <a:solidFill>
                  <a:schemeClr val="tx1"/>
                </a:solidFill>
              </a:rPr>
              <a:t>is available</a:t>
            </a:r>
          </a:p>
          <a:p>
            <a:pPr lvl="1"/>
            <a:r>
              <a:rPr lang="en-GB" dirty="0" err="1" smtClean="0">
                <a:solidFill>
                  <a:schemeClr val="tx1"/>
                </a:solidFill>
              </a:rPr>
              <a:t>Colistin</a:t>
            </a:r>
            <a:r>
              <a:rPr lang="en-GB" dirty="0" smtClean="0">
                <a:solidFill>
                  <a:schemeClr val="tx1"/>
                </a:solidFill>
              </a:rPr>
              <a:t> used in this study : </a:t>
            </a:r>
            <a:r>
              <a:rPr lang="en-GB" dirty="0" err="1" smtClean="0">
                <a:solidFill>
                  <a:schemeClr val="tx1"/>
                </a:solidFill>
              </a:rPr>
              <a:t>Colisthimethate</a:t>
            </a:r>
            <a:r>
              <a:rPr lang="en-GB" dirty="0" smtClean="0">
                <a:solidFill>
                  <a:schemeClr val="tx1"/>
                </a:solidFill>
              </a:rPr>
              <a:t> sodium 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MIC of </a:t>
            </a:r>
            <a:r>
              <a:rPr lang="en-GB" dirty="0" err="1" smtClean="0">
                <a:solidFill>
                  <a:schemeClr val="tx1"/>
                </a:solidFill>
              </a:rPr>
              <a:t>Meropenem</a:t>
            </a:r>
            <a:r>
              <a:rPr lang="en-GB" dirty="0" smtClean="0">
                <a:solidFill>
                  <a:schemeClr val="tx1"/>
                </a:solidFill>
              </a:rPr>
              <a:t> to </a:t>
            </a:r>
            <a:r>
              <a:rPr lang="en-GB" i="1" dirty="0" smtClean="0">
                <a:solidFill>
                  <a:schemeClr val="tx1"/>
                </a:solidFill>
              </a:rPr>
              <a:t>A. </a:t>
            </a:r>
            <a:r>
              <a:rPr lang="en-GB" i="1" dirty="0" err="1" smtClean="0">
                <a:solidFill>
                  <a:schemeClr val="tx1"/>
                </a:solidFill>
              </a:rPr>
              <a:t>baumannii</a:t>
            </a:r>
            <a:r>
              <a:rPr lang="en-GB" dirty="0" smtClean="0">
                <a:solidFill>
                  <a:schemeClr val="tx1"/>
                </a:solidFill>
              </a:rPr>
              <a:t>  in this study were  8-32 mg/L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	</a:t>
            </a:r>
            <a:r>
              <a:rPr lang="en-GB" dirty="0" smtClean="0">
                <a:solidFill>
                  <a:schemeClr val="tx1"/>
                </a:solidFill>
              </a:rPr>
              <a:t> Still </a:t>
            </a:r>
            <a:r>
              <a:rPr lang="en-GB" dirty="0">
                <a:solidFill>
                  <a:schemeClr val="tx1"/>
                </a:solidFill>
              </a:rPr>
              <a:t>consider to use in combination with other </a:t>
            </a:r>
            <a:r>
              <a:rPr lang="en-GB" dirty="0" smtClean="0">
                <a:solidFill>
                  <a:schemeClr val="tx1"/>
                </a:solidFill>
              </a:rPr>
              <a:t>agent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Inhibition zone of </a:t>
            </a:r>
            <a:r>
              <a:rPr lang="en-GB" dirty="0" err="1" smtClean="0">
                <a:solidFill>
                  <a:schemeClr val="tx1"/>
                </a:solidFill>
              </a:rPr>
              <a:t>Colistin</a:t>
            </a:r>
            <a:r>
              <a:rPr lang="en-GB" dirty="0" smtClean="0">
                <a:solidFill>
                  <a:schemeClr val="tx1"/>
                </a:solidFill>
              </a:rPr>
              <a:t> against </a:t>
            </a:r>
            <a:r>
              <a:rPr lang="en-GB" i="1" dirty="0" smtClean="0">
                <a:solidFill>
                  <a:schemeClr val="tx1"/>
                </a:solidFill>
              </a:rPr>
              <a:t>A. </a:t>
            </a:r>
            <a:r>
              <a:rPr lang="en-GB" i="1" dirty="0" err="1" smtClean="0">
                <a:solidFill>
                  <a:schemeClr val="tx1"/>
                </a:solidFill>
              </a:rPr>
              <a:t>baumannii</a:t>
            </a:r>
            <a:r>
              <a:rPr lang="en-GB" i="1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were all showed sensitive (≥ 14 mm)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(2)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100" dirty="0" smtClean="0">
                <a:solidFill>
                  <a:schemeClr val="tx1"/>
                </a:solidFill>
              </a:rPr>
              <a:t>The addition of </a:t>
            </a:r>
            <a:r>
              <a:rPr lang="en-US" sz="2100" dirty="0" err="1" smtClean="0">
                <a:solidFill>
                  <a:schemeClr val="tx1"/>
                </a:solidFill>
              </a:rPr>
              <a:t>Colistin</a:t>
            </a:r>
            <a:r>
              <a:rPr lang="en-US" sz="2100" dirty="0" smtClean="0">
                <a:solidFill>
                  <a:schemeClr val="tx1"/>
                </a:solidFill>
              </a:rPr>
              <a:t> based combination with </a:t>
            </a:r>
            <a:r>
              <a:rPr lang="en-US" sz="2100" dirty="0" err="1" smtClean="0">
                <a:solidFill>
                  <a:schemeClr val="tx1"/>
                </a:solidFill>
              </a:rPr>
              <a:t>meropenem</a:t>
            </a:r>
            <a:r>
              <a:rPr lang="en-US" sz="2100" dirty="0" smtClean="0">
                <a:solidFill>
                  <a:schemeClr val="tx1"/>
                </a:solidFill>
              </a:rPr>
              <a:t> indicate a synergistic effect</a:t>
            </a:r>
          </a:p>
          <a:p>
            <a:r>
              <a:rPr lang="en-US" sz="2100" dirty="0" smtClean="0">
                <a:solidFill>
                  <a:schemeClr val="tx1"/>
                </a:solidFill>
              </a:rPr>
              <a:t>This result consistent with research of Bing fan et al </a:t>
            </a:r>
          </a:p>
          <a:p>
            <a:endParaRPr lang="en-US" sz="2100" dirty="0">
              <a:solidFill>
                <a:schemeClr val="tx1"/>
              </a:solidFill>
            </a:endParaRPr>
          </a:p>
          <a:p>
            <a:r>
              <a:rPr lang="en-US" sz="2100" dirty="0" err="1" smtClean="0">
                <a:solidFill>
                  <a:schemeClr val="tx1"/>
                </a:solidFill>
              </a:rPr>
              <a:t>Colistin</a:t>
            </a:r>
            <a:r>
              <a:rPr lang="en-US" sz="2100" dirty="0" smtClean="0">
                <a:solidFill>
                  <a:schemeClr val="tx1"/>
                </a:solidFill>
              </a:rPr>
              <a:t>  </a:t>
            </a:r>
            <a:r>
              <a:rPr lang="en-US" sz="2100" dirty="0">
                <a:solidFill>
                  <a:schemeClr val="tx1"/>
                </a:solidFill>
              </a:rPr>
              <a:t>plus </a:t>
            </a:r>
            <a:r>
              <a:rPr lang="en-US" sz="2100" dirty="0" err="1">
                <a:solidFill>
                  <a:schemeClr val="tx1"/>
                </a:solidFill>
              </a:rPr>
              <a:t>meropenem</a:t>
            </a:r>
            <a:r>
              <a:rPr lang="en-US" sz="2100" dirty="0">
                <a:solidFill>
                  <a:schemeClr val="tx1"/>
                </a:solidFill>
              </a:rPr>
              <a:t> administration displayed synergistic effects after both 24 h and 48 h of treatment</a:t>
            </a:r>
          </a:p>
          <a:p>
            <a:endParaRPr lang="en-US" sz="2100" dirty="0" smtClean="0">
              <a:solidFill>
                <a:schemeClr val="tx1"/>
              </a:solidFill>
            </a:endParaRPr>
          </a:p>
          <a:p>
            <a:r>
              <a:rPr lang="en-US" sz="2100" dirty="0" err="1" smtClean="0">
                <a:solidFill>
                  <a:schemeClr val="tx1"/>
                </a:solidFill>
              </a:rPr>
              <a:t>Colistin</a:t>
            </a:r>
            <a:r>
              <a:rPr lang="en-US" sz="2100" dirty="0" smtClean="0">
                <a:solidFill>
                  <a:schemeClr val="tx1"/>
                </a:solidFill>
              </a:rPr>
              <a:t> as </a:t>
            </a:r>
            <a:r>
              <a:rPr lang="en-US" sz="2100" dirty="0" err="1" smtClean="0">
                <a:solidFill>
                  <a:schemeClr val="tx1"/>
                </a:solidFill>
              </a:rPr>
              <a:t>monotherapy</a:t>
            </a:r>
            <a:r>
              <a:rPr lang="en-US" sz="2100" dirty="0" smtClean="0">
                <a:solidFill>
                  <a:schemeClr val="tx1"/>
                </a:solidFill>
              </a:rPr>
              <a:t> still debatable</a:t>
            </a:r>
          </a:p>
          <a:p>
            <a:pPr lvl="1"/>
            <a:r>
              <a:rPr lang="en-US" sz="2100" dirty="0" err="1">
                <a:solidFill>
                  <a:schemeClr val="tx1"/>
                </a:solidFill>
              </a:rPr>
              <a:t>C</a:t>
            </a:r>
            <a:r>
              <a:rPr lang="en-US" sz="2100" smtClean="0">
                <a:solidFill>
                  <a:schemeClr val="tx1"/>
                </a:solidFill>
              </a:rPr>
              <a:t>olistin</a:t>
            </a:r>
            <a:r>
              <a:rPr lang="en-US" sz="2100" dirty="0" smtClean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monotherapy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smtClean="0">
                <a:solidFill>
                  <a:schemeClr val="tx1"/>
                </a:solidFill>
              </a:rPr>
              <a:t>was as good as in combination (</a:t>
            </a:r>
            <a:r>
              <a:rPr lang="en-US" sz="2100" dirty="0" err="1">
                <a:solidFill>
                  <a:schemeClr val="tx1"/>
                </a:solidFill>
              </a:rPr>
              <a:t>metaanalyses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smtClean="0">
                <a:solidFill>
                  <a:schemeClr val="tx1"/>
                </a:solidFill>
              </a:rPr>
              <a:t> of </a:t>
            </a:r>
            <a:r>
              <a:rPr lang="en-US" sz="2100" dirty="0" err="1" smtClean="0">
                <a:solidFill>
                  <a:schemeClr val="tx1"/>
                </a:solidFill>
              </a:rPr>
              <a:t>Zhijin</a:t>
            </a:r>
            <a:r>
              <a:rPr lang="en-US" sz="2100" dirty="0">
                <a:solidFill>
                  <a:schemeClr val="tx1"/>
                </a:solidFill>
              </a:rPr>
              <a:t>)</a:t>
            </a:r>
            <a:endParaRPr lang="en-US" sz="2100" dirty="0" smtClean="0">
              <a:solidFill>
                <a:schemeClr val="tx1"/>
              </a:solidFill>
            </a:endParaRPr>
          </a:p>
          <a:p>
            <a:pPr lvl="1"/>
            <a:r>
              <a:rPr lang="en-US" sz="2100" dirty="0" err="1" smtClean="0">
                <a:solidFill>
                  <a:schemeClr val="tx1"/>
                </a:solidFill>
              </a:rPr>
              <a:t>Colistin</a:t>
            </a:r>
            <a:r>
              <a:rPr lang="en-US" sz="2100" dirty="0" smtClean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monotherapy</a:t>
            </a:r>
            <a:r>
              <a:rPr lang="en-US" sz="2100" dirty="0">
                <a:solidFill>
                  <a:schemeClr val="tx1"/>
                </a:solidFill>
              </a:rPr>
              <a:t>, six studies involving 491 patients were </a:t>
            </a:r>
            <a:r>
              <a:rPr lang="en-US" sz="2100" dirty="0" smtClean="0">
                <a:solidFill>
                  <a:schemeClr val="tx1"/>
                </a:solidFill>
              </a:rPr>
              <a:t>analyzed and the </a:t>
            </a:r>
            <a:r>
              <a:rPr lang="en-US" sz="2100" dirty="0">
                <a:solidFill>
                  <a:schemeClr val="tx1"/>
                </a:solidFill>
              </a:rPr>
              <a:t>results were in concordance with the findings of the </a:t>
            </a:r>
            <a:r>
              <a:rPr lang="en-US" sz="2100" dirty="0" err="1">
                <a:solidFill>
                  <a:schemeClr val="tx1"/>
                </a:solidFill>
              </a:rPr>
              <a:t>colistin</a:t>
            </a:r>
            <a:r>
              <a:rPr lang="en-US" sz="2100" dirty="0">
                <a:solidFill>
                  <a:schemeClr val="tx1"/>
                </a:solidFill>
              </a:rPr>
              <a:t>-based combination therapy group</a:t>
            </a:r>
            <a:r>
              <a:rPr lang="en-US" sz="2100" dirty="0" smtClean="0">
                <a:solidFill>
                  <a:schemeClr val="tx1"/>
                </a:solidFill>
              </a:rPr>
              <a:t>. [</a:t>
            </a:r>
            <a:r>
              <a:rPr lang="en-US" sz="2100" dirty="0" err="1">
                <a:solidFill>
                  <a:schemeClr val="tx1"/>
                </a:solidFill>
              </a:rPr>
              <a:t>Zhijin</a:t>
            </a:r>
            <a:r>
              <a:rPr lang="en-US" sz="2100" dirty="0">
                <a:solidFill>
                  <a:schemeClr val="tx1"/>
                </a:solidFill>
              </a:rPr>
              <a:t>, et all ]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Bing Fan et </a:t>
            </a:r>
            <a:r>
              <a:rPr lang="en-US" sz="1500" dirty="0">
                <a:solidFill>
                  <a:schemeClr val="tx1"/>
                </a:solidFill>
              </a:rPr>
              <a:t>al </a:t>
            </a:r>
            <a:r>
              <a:rPr lang="en-US" sz="1500" dirty="0" smtClean="0">
                <a:solidFill>
                  <a:schemeClr val="tx1"/>
                </a:solidFill>
              </a:rPr>
              <a:t>. Activity </a:t>
            </a:r>
            <a:r>
              <a:rPr lang="en-US" sz="1500" dirty="0">
                <a:solidFill>
                  <a:schemeClr val="tx1"/>
                </a:solidFill>
              </a:rPr>
              <a:t>of </a:t>
            </a:r>
            <a:r>
              <a:rPr lang="en-US" sz="1500" dirty="0" err="1">
                <a:solidFill>
                  <a:schemeClr val="tx1"/>
                </a:solidFill>
              </a:rPr>
              <a:t>Colistin</a:t>
            </a:r>
            <a:r>
              <a:rPr lang="en-US" sz="1500" dirty="0">
                <a:solidFill>
                  <a:schemeClr val="tx1"/>
                </a:solidFill>
              </a:rPr>
              <a:t> in Combination with </a:t>
            </a:r>
            <a:r>
              <a:rPr lang="en-US" sz="1500" dirty="0" err="1">
                <a:solidFill>
                  <a:schemeClr val="tx1"/>
                </a:solidFill>
              </a:rPr>
              <a:t>Meropenem</a:t>
            </a:r>
            <a:r>
              <a:rPr lang="en-US" sz="1500" dirty="0">
                <a:solidFill>
                  <a:schemeClr val="tx1"/>
                </a:solidFill>
              </a:rPr>
              <a:t>, </a:t>
            </a:r>
            <a:r>
              <a:rPr lang="en-US" sz="1500" dirty="0" err="1">
                <a:solidFill>
                  <a:schemeClr val="tx1"/>
                </a:solidFill>
              </a:rPr>
              <a:t>Tigecycline</a:t>
            </a:r>
            <a:r>
              <a:rPr lang="en-US" sz="1500" dirty="0">
                <a:solidFill>
                  <a:schemeClr val="tx1"/>
                </a:solidFill>
              </a:rPr>
              <a:t>, </a:t>
            </a:r>
            <a:r>
              <a:rPr lang="en-US" sz="1500" dirty="0" err="1">
                <a:solidFill>
                  <a:schemeClr val="tx1"/>
                </a:solidFill>
              </a:rPr>
              <a:t>Fosfomycin</a:t>
            </a:r>
            <a:r>
              <a:rPr lang="en-US" sz="1500" dirty="0">
                <a:solidFill>
                  <a:schemeClr val="tx1"/>
                </a:solidFill>
              </a:rPr>
              <a:t>, </a:t>
            </a:r>
            <a:r>
              <a:rPr lang="en-US" sz="1500" dirty="0" err="1">
                <a:solidFill>
                  <a:schemeClr val="tx1"/>
                </a:solidFill>
              </a:rPr>
              <a:t>Fusidic</a:t>
            </a:r>
            <a:r>
              <a:rPr lang="en-US" sz="1500" dirty="0">
                <a:solidFill>
                  <a:schemeClr val="tx1"/>
                </a:solidFill>
              </a:rPr>
              <a:t> Acid, Rifampin or </a:t>
            </a:r>
            <a:r>
              <a:rPr lang="en-US" sz="1500" dirty="0" err="1">
                <a:solidFill>
                  <a:schemeClr val="tx1"/>
                </a:solidFill>
              </a:rPr>
              <a:t>Sulbactam</a:t>
            </a:r>
            <a:r>
              <a:rPr lang="en-US" sz="1500" dirty="0">
                <a:solidFill>
                  <a:schemeClr val="tx1"/>
                </a:solidFill>
              </a:rPr>
              <a:t> against Extensively Drug-Resistant </a:t>
            </a:r>
            <a:r>
              <a:rPr lang="en-US" sz="1500" i="1" dirty="0" err="1">
                <a:solidFill>
                  <a:schemeClr val="tx1"/>
                </a:solidFill>
              </a:rPr>
              <a:t>Acinetobacter</a:t>
            </a:r>
            <a:r>
              <a:rPr lang="en-US" sz="1500" i="1" dirty="0">
                <a:solidFill>
                  <a:schemeClr val="tx1"/>
                </a:solidFill>
              </a:rPr>
              <a:t> </a:t>
            </a:r>
            <a:r>
              <a:rPr lang="en-US" sz="1500" i="1" dirty="0" err="1">
                <a:solidFill>
                  <a:schemeClr val="tx1"/>
                </a:solidFill>
              </a:rPr>
              <a:t>baumannii</a:t>
            </a:r>
            <a:r>
              <a:rPr lang="en-US" sz="1500" dirty="0">
                <a:solidFill>
                  <a:schemeClr val="tx1"/>
                </a:solidFill>
              </a:rPr>
              <a:t> in a Murine Thigh-Infection </a:t>
            </a:r>
            <a:r>
              <a:rPr lang="en-US" sz="1500" dirty="0" smtClean="0">
                <a:solidFill>
                  <a:schemeClr val="tx1"/>
                </a:solidFill>
              </a:rPr>
              <a:t>Model. </a:t>
            </a:r>
            <a:r>
              <a:rPr lang="en-US" sz="1500" dirty="0" err="1" smtClean="0">
                <a:solidFill>
                  <a:schemeClr val="tx1"/>
                </a:solidFill>
              </a:rPr>
              <a:t>PLoS</a:t>
            </a:r>
            <a:r>
              <a:rPr lang="en-US" sz="1500" dirty="0" smtClean="0">
                <a:solidFill>
                  <a:schemeClr val="tx1"/>
                </a:solidFill>
              </a:rPr>
              <a:t> One  </a:t>
            </a:r>
            <a:r>
              <a:rPr lang="en-US" sz="1500" dirty="0">
                <a:solidFill>
                  <a:schemeClr val="tx1"/>
                </a:solidFill>
              </a:rPr>
              <a:t>2016; 11(6): e0157757. </a:t>
            </a:r>
            <a:endParaRPr lang="en-US" sz="15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00" dirty="0" err="1">
                <a:solidFill>
                  <a:schemeClr val="tx1"/>
                </a:solidFill>
              </a:rPr>
              <a:t>Zhijin</a:t>
            </a:r>
            <a:r>
              <a:rPr lang="en-US" sz="1500" dirty="0">
                <a:solidFill>
                  <a:schemeClr val="tx1"/>
                </a:solidFill>
              </a:rPr>
              <a:t>, et </a:t>
            </a:r>
            <a:r>
              <a:rPr lang="en-US" sz="1500" dirty="0" smtClean="0">
                <a:solidFill>
                  <a:schemeClr val="tx1"/>
                </a:solidFill>
              </a:rPr>
              <a:t>all. Meta-analysis of </a:t>
            </a:r>
            <a:r>
              <a:rPr lang="en-US" sz="1500" dirty="0" err="1" smtClean="0">
                <a:solidFill>
                  <a:schemeClr val="tx1"/>
                </a:solidFill>
              </a:rPr>
              <a:t>colistin</a:t>
            </a:r>
            <a:r>
              <a:rPr lang="en-US" sz="1500" dirty="0" smtClean="0">
                <a:solidFill>
                  <a:schemeClr val="tx1"/>
                </a:solidFill>
              </a:rPr>
              <a:t> for the treatment of </a:t>
            </a:r>
            <a:r>
              <a:rPr lang="en-US" sz="1500" i="1" dirty="0" err="1" smtClean="0">
                <a:solidFill>
                  <a:schemeClr val="tx1"/>
                </a:solidFill>
              </a:rPr>
              <a:t>Acinetobacter</a:t>
            </a:r>
            <a:r>
              <a:rPr lang="en-US" sz="1500" i="1" dirty="0" smtClean="0">
                <a:solidFill>
                  <a:schemeClr val="tx1"/>
                </a:solidFill>
              </a:rPr>
              <a:t> </a:t>
            </a:r>
            <a:r>
              <a:rPr lang="en-US" sz="1500" i="1" dirty="0" err="1" smtClean="0">
                <a:solidFill>
                  <a:schemeClr val="tx1"/>
                </a:solidFill>
              </a:rPr>
              <a:t>baumannii</a:t>
            </a:r>
            <a:r>
              <a:rPr lang="en-US" sz="1500" dirty="0" smtClean="0">
                <a:solidFill>
                  <a:schemeClr val="tx1"/>
                </a:solidFill>
              </a:rPr>
              <a:t> infection. </a:t>
            </a:r>
            <a:r>
              <a:rPr lang="en-US" sz="1500" dirty="0" err="1" smtClean="0">
                <a:solidFill>
                  <a:schemeClr val="tx1"/>
                </a:solidFill>
              </a:rPr>
              <a:t>Sci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smtClean="0">
                <a:solidFill>
                  <a:schemeClr val="tx1"/>
                </a:solidFill>
              </a:rPr>
              <a:t>Rep. 2015</a:t>
            </a:r>
            <a:r>
              <a:rPr lang="en-US" sz="1500" dirty="0">
                <a:solidFill>
                  <a:schemeClr val="tx1"/>
                </a:solidFill>
              </a:rPr>
              <a:t>; 5: 17091. </a:t>
            </a:r>
            <a:endParaRPr lang="en-US" sz="1500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9836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title"/>
          </p:nvPr>
        </p:nvSpPr>
        <p:spPr>
          <a:xfrm>
            <a:off x="457200" y="477043"/>
            <a:ext cx="8229600" cy="894558"/>
          </a:xfrm>
          <a:prstGeom prst="rect">
            <a:avLst/>
          </a:prstGeom>
        </p:spPr>
        <p:txBody>
          <a:bodyPr/>
          <a:lstStyle>
            <a:lvl1pPr>
              <a:defRPr sz="3800" b="1"/>
            </a:lvl1pPr>
          </a:lstStyle>
          <a:p>
            <a:r>
              <a:t>Conclusion</a:t>
            </a:r>
          </a:p>
        </p:txBody>
      </p:sp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xfrm>
            <a:off x="546100" y="2210672"/>
            <a:ext cx="8051800" cy="446995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300">
                <a:solidFill>
                  <a:srgbClr val="141BD2"/>
                </a:solidFill>
                <a:latin typeface="Big Caslon"/>
                <a:ea typeface="Big Caslon"/>
                <a:cs typeface="Big Caslon"/>
                <a:sym typeface="Big Caslon"/>
              </a:defRPr>
            </a:lvl1pPr>
          </a:lstStyle>
          <a:p>
            <a:r>
              <a:rPr dirty="0" err="1"/>
              <a:t>Colistin-Carbapenem</a:t>
            </a:r>
            <a:r>
              <a:rPr dirty="0"/>
              <a:t> and </a:t>
            </a:r>
            <a:r>
              <a:rPr dirty="0" err="1"/>
              <a:t>Colistin-Tigecyline</a:t>
            </a:r>
            <a:r>
              <a:rPr dirty="0"/>
              <a:t> combination therapy can be an option for treating patients with pneumonia caused </a:t>
            </a:r>
            <a:r>
              <a:rPr dirty="0" smtClean="0"/>
              <a:t>by</a:t>
            </a:r>
            <a:r>
              <a:rPr lang="en-US" dirty="0" smtClean="0"/>
              <a:t> </a:t>
            </a:r>
            <a:r>
              <a:rPr dirty="0" smtClean="0"/>
              <a:t>multidrug-resistant </a:t>
            </a:r>
            <a:r>
              <a:rPr dirty="0" err="1"/>
              <a:t>Acinetobacter</a:t>
            </a:r>
            <a:r>
              <a:rPr dirty="0"/>
              <a:t> </a:t>
            </a:r>
            <a:r>
              <a:rPr dirty="0" err="1"/>
              <a:t>baumannii</a:t>
            </a:r>
            <a:endParaRPr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image1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t="1445" b="1445"/>
          <a:stretch>
            <a:fillRect/>
          </a:stretch>
        </p:blipFill>
        <p:spPr>
          <a:xfrm>
            <a:off x="736600" y="552449"/>
            <a:ext cx="7670650" cy="575299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eme2">
  <a:themeElements>
    <a:clrScheme name="Theme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0000FF"/>
      </a:hlink>
      <a:folHlink>
        <a:srgbClr val="FF00FF"/>
      </a:folHlink>
    </a:clrScheme>
    <a:fontScheme name="Theme2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eme2">
  <a:themeElements>
    <a:clrScheme name="Theme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0000FF"/>
      </a:hlink>
      <a:folHlink>
        <a:srgbClr val="FF00FF"/>
      </a:folHlink>
    </a:clrScheme>
    <a:fontScheme name="Theme2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1082</Words>
  <Application>Microsoft Office PowerPoint</Application>
  <PresentationFormat>On-screen Show (4:3)</PresentationFormat>
  <Paragraphs>217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Big Caslon</vt:lpstr>
      <vt:lpstr>Calibri</vt:lpstr>
      <vt:lpstr>Century Gothic</vt:lpstr>
      <vt:lpstr>Courier New</vt:lpstr>
      <vt:lpstr>Helvetica</vt:lpstr>
      <vt:lpstr>Palatino Linotype</vt:lpstr>
      <vt:lpstr>Times New Roman</vt:lpstr>
      <vt:lpstr>Theme2</vt:lpstr>
      <vt:lpstr>Efficacy of Colistin in combination with Carbapenem and Tigecycline in patients with pneumonia caused by multidrug-resistant Acinetobacter baumannii </vt:lpstr>
      <vt:lpstr>Background</vt:lpstr>
      <vt:lpstr>Background (2)</vt:lpstr>
      <vt:lpstr>The treatment has become difficult </vt:lpstr>
      <vt:lpstr>Objective</vt:lpstr>
      <vt:lpstr>Susceptibility pattern of Acinetobacter baumannii from ICU, Private hospital, Jakarta, Indonesia,  2015-2016</vt:lpstr>
      <vt:lpstr>Methods</vt:lpstr>
      <vt:lpstr>Methods (2)</vt:lpstr>
      <vt:lpstr>Methods (3)</vt:lpstr>
      <vt:lpstr>Samples </vt:lpstr>
      <vt:lpstr>Result </vt:lpstr>
      <vt:lpstr>Patients characteristic with positive culture of Acinetobacter baumannii (n=59)</vt:lpstr>
      <vt:lpstr>Efficacy of Colistin plus Carbapenem  to several inflammatory parameters (n=15)</vt:lpstr>
      <vt:lpstr>Efficacy of Colistin plus Tigecycline  to several inflammatory parameters (n=11)</vt:lpstr>
      <vt:lpstr>Efficacy of Colistin plus  Carbapenem /Tigecycline</vt:lpstr>
      <vt:lpstr>Discussion</vt:lpstr>
      <vt:lpstr>Discussion (2)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Efficacy of Colistin in combination with Carbapenem and Tigecycline in patients with pneumonia caused by multidrug-resistant Acinetobacter baumannii</dc:title>
  <dc:creator>Lenovo</dc:creator>
  <cp:lastModifiedBy>Lenovo</cp:lastModifiedBy>
  <cp:revision>17</cp:revision>
  <dcterms:modified xsi:type="dcterms:W3CDTF">2017-07-03T01:20:18Z</dcterms:modified>
</cp:coreProperties>
</file>