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92"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6" r:id="rId29"/>
    <p:sldId id="283" r:id="rId30"/>
    <p:sldId id="284" r:id="rId31"/>
    <p:sldId id="285" r:id="rId32"/>
    <p:sldId id="287" r:id="rId33"/>
    <p:sldId id="288" r:id="rId34"/>
    <p:sldId id="289" r:id="rId35"/>
    <p:sldId id="290" r:id="rId36"/>
    <p:sldId id="291" r:id="rId37"/>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8" d="100"/>
          <a:sy n="88" d="100"/>
        </p:scale>
        <p:origin x="-56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A92433-EDE2-D043-852F-E7776D2193DE}" type="datetimeFigureOut">
              <a:rPr lang="es-ES" smtClean="0"/>
              <a:t>23/7/16</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F8B94C-7F9E-5146-A50A-20ED96EB1295}" type="slidenum">
              <a:rPr lang="es-ES" smtClean="0"/>
              <a:t>‹Nr.›</a:t>
            </a:fld>
            <a:endParaRPr lang="es-ES"/>
          </a:p>
        </p:txBody>
      </p:sp>
    </p:spTree>
    <p:extLst>
      <p:ext uri="{BB962C8B-B14F-4D97-AF65-F5344CB8AC3E}">
        <p14:creationId xmlns:p14="http://schemas.microsoft.com/office/powerpoint/2010/main" val="13440185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9F8B94C-7F9E-5146-A50A-20ED96EB1295}" type="slidenum">
              <a:rPr lang="es-ES" smtClean="0"/>
              <a:t>1</a:t>
            </a:fld>
            <a:endParaRPr lang="es-ES"/>
          </a:p>
        </p:txBody>
      </p:sp>
    </p:spTree>
    <p:extLst>
      <p:ext uri="{BB962C8B-B14F-4D97-AF65-F5344CB8AC3E}">
        <p14:creationId xmlns:p14="http://schemas.microsoft.com/office/powerpoint/2010/main" val="352879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9F8B94C-7F9E-5146-A50A-20ED96EB1295}" type="slidenum">
              <a:rPr lang="es-ES" smtClean="0"/>
              <a:t>34</a:t>
            </a:fld>
            <a:endParaRPr lang="es-ES"/>
          </a:p>
        </p:txBody>
      </p:sp>
    </p:spTree>
    <p:extLst>
      <p:ext uri="{BB962C8B-B14F-4D97-AF65-F5344CB8AC3E}">
        <p14:creationId xmlns:p14="http://schemas.microsoft.com/office/powerpoint/2010/main" val="2777134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1A609A79-86BC-8F45-987C-FC70D5D22986}" type="datetimeFigureOut">
              <a:rPr lang="es-ES" smtClean="0"/>
              <a:t>23/7/16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1333426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A609A79-86BC-8F45-987C-FC70D5D22986}" type="datetimeFigureOut">
              <a:rPr lang="es-ES" smtClean="0"/>
              <a:t>23/7/16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307498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1A609A79-86BC-8F45-987C-FC70D5D22986}" type="datetimeFigureOut">
              <a:rPr lang="es-ES" smtClean="0"/>
              <a:t>23/7/16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3013646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1A609A79-86BC-8F45-987C-FC70D5D22986}" type="datetimeFigureOut">
              <a:rPr lang="es-ES" smtClean="0"/>
              <a:t>23/7/16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442550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1A609A79-86BC-8F45-987C-FC70D5D22986}" type="datetimeFigureOut">
              <a:rPr lang="es-ES" smtClean="0"/>
              <a:t>23/7/16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1690857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1A609A79-86BC-8F45-987C-FC70D5D22986}" type="datetimeFigureOut">
              <a:rPr lang="es-ES" smtClean="0"/>
              <a:t>23/7/16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3652038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A609A79-86BC-8F45-987C-FC70D5D22986}" type="datetimeFigureOut">
              <a:rPr lang="es-ES" smtClean="0"/>
              <a:t>23/7/16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3813715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1A609A79-86BC-8F45-987C-FC70D5D22986}" type="datetimeFigureOut">
              <a:rPr lang="es-ES" smtClean="0"/>
              <a:t>23/7/16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484853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1A609A79-86BC-8F45-987C-FC70D5D22986}" type="datetimeFigureOut">
              <a:rPr lang="es-ES" smtClean="0"/>
              <a:t>23/7/16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73914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A609A79-86BC-8F45-987C-FC70D5D22986}" type="datetimeFigureOut">
              <a:rPr lang="es-ES" smtClean="0"/>
              <a:t>23/7/16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2592630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1A609A79-86BC-8F45-987C-FC70D5D22986}" type="datetimeFigureOut">
              <a:rPr lang="es-ES" smtClean="0"/>
              <a:t>23/7/16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BD9C27B-974B-3543-9A14-4B261A432A79}" type="slidenum">
              <a:rPr lang="es-ES" smtClean="0"/>
              <a:t>‹Nr.›</a:t>
            </a:fld>
            <a:endParaRPr lang="es-ES"/>
          </a:p>
        </p:txBody>
      </p:sp>
    </p:spTree>
    <p:extLst>
      <p:ext uri="{BB962C8B-B14F-4D97-AF65-F5344CB8AC3E}">
        <p14:creationId xmlns:p14="http://schemas.microsoft.com/office/powerpoint/2010/main" val="29852736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609A79-86BC-8F45-987C-FC70D5D22986}" type="datetimeFigureOut">
              <a:rPr lang="es-ES" smtClean="0"/>
              <a:t>23/7/16</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9C27B-974B-3543-9A14-4B261A432A79}" type="slidenum">
              <a:rPr lang="es-ES" smtClean="0"/>
              <a:t>‹Nr.›</a:t>
            </a:fld>
            <a:endParaRPr lang="es-ES"/>
          </a:p>
        </p:txBody>
      </p:sp>
    </p:spTree>
    <p:extLst>
      <p:ext uri="{BB962C8B-B14F-4D97-AF65-F5344CB8AC3E}">
        <p14:creationId xmlns:p14="http://schemas.microsoft.com/office/powerpoint/2010/main" val="3862232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ciencedirect.com/science/article/pii/S0958946510000831"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n-GB" dirty="0" smtClean="0">
                <a:solidFill>
                  <a:srgbClr val="008000"/>
                </a:solidFill>
              </a:rPr>
              <a:t>Recycled </a:t>
            </a:r>
            <a:r>
              <a:rPr lang="en-GB" dirty="0">
                <a:solidFill>
                  <a:srgbClr val="008000"/>
                </a:solidFill>
              </a:rPr>
              <a:t>Aggregates for Concrete: Progress and Problems</a:t>
            </a:r>
            <a:r>
              <a:rPr lang="es-ES_tradnl" dirty="0"/>
              <a:t/>
            </a:r>
            <a:br>
              <a:rPr lang="es-ES_tradnl" dirty="0"/>
            </a:br>
            <a:endParaRPr lang="es-ES" dirty="0"/>
          </a:p>
        </p:txBody>
      </p:sp>
      <p:pic>
        <p:nvPicPr>
          <p:cNvPr id="4" name="Imagen 3" descr="Captura de pantalla 2016-07-21 a las 12.49.5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793" y="675249"/>
            <a:ext cx="876300" cy="863600"/>
          </a:xfrm>
          <a:prstGeom prst="rect">
            <a:avLst/>
          </a:prstGeom>
        </p:spPr>
      </p:pic>
      <p:pic>
        <p:nvPicPr>
          <p:cNvPr id="5" name="Imagen 4" descr="Logo Final.png"/>
          <p:cNvPicPr>
            <a:picLocks noChangeAspect="1"/>
          </p:cNvPicPr>
          <p:nvPr/>
        </p:nvPicPr>
        <p:blipFill>
          <a:blip r:embed="rId4"/>
          <a:stretch>
            <a:fillRect/>
          </a:stretch>
        </p:blipFill>
        <p:spPr>
          <a:xfrm>
            <a:off x="6669417" y="675249"/>
            <a:ext cx="1788783" cy="864000"/>
          </a:xfrm>
          <a:prstGeom prst="rect">
            <a:avLst/>
          </a:prstGeom>
        </p:spPr>
      </p:pic>
      <p:sp>
        <p:nvSpPr>
          <p:cNvPr id="6" name="Subtítulo 5"/>
          <p:cNvSpPr>
            <a:spLocks noGrp="1"/>
          </p:cNvSpPr>
          <p:nvPr>
            <p:ph type="subTitle" idx="1"/>
          </p:nvPr>
        </p:nvSpPr>
        <p:spPr>
          <a:xfrm>
            <a:off x="1371600" y="3886200"/>
            <a:ext cx="6400800" cy="1779282"/>
          </a:xfrm>
        </p:spPr>
        <p:txBody>
          <a:bodyPr>
            <a:normAutofit fontScale="92500" lnSpcReduction="10000"/>
          </a:bodyPr>
          <a:lstStyle/>
          <a:p>
            <a:r>
              <a:rPr lang="es-ES" sz="2800" b="1" dirty="0" err="1" smtClean="0">
                <a:solidFill>
                  <a:srgbClr val="008000"/>
                </a:solidFill>
              </a:rPr>
              <a:t>by</a:t>
            </a:r>
            <a:r>
              <a:rPr lang="es-ES" sz="2800" b="1" dirty="0" smtClean="0">
                <a:solidFill>
                  <a:srgbClr val="008000"/>
                </a:solidFill>
              </a:rPr>
              <a:t> Enric Vazquez i Ramonich</a:t>
            </a:r>
          </a:p>
          <a:p>
            <a:r>
              <a:rPr lang="es-ES" sz="2800" b="1" dirty="0" err="1" smtClean="0">
                <a:solidFill>
                  <a:srgbClr val="008000"/>
                </a:solidFill>
              </a:rPr>
              <a:t>Professor</a:t>
            </a:r>
            <a:r>
              <a:rPr lang="es-ES" sz="2800" b="1" dirty="0" smtClean="0">
                <a:solidFill>
                  <a:srgbClr val="008000"/>
                </a:solidFill>
              </a:rPr>
              <a:t> </a:t>
            </a:r>
            <a:r>
              <a:rPr lang="es-ES" sz="2800" b="1" dirty="0" err="1" smtClean="0">
                <a:solidFill>
                  <a:srgbClr val="008000"/>
                </a:solidFill>
              </a:rPr>
              <a:t>Emeritus</a:t>
            </a:r>
            <a:r>
              <a:rPr lang="es-ES" sz="2800" b="1" dirty="0" smtClean="0">
                <a:solidFill>
                  <a:srgbClr val="008000"/>
                </a:solidFill>
              </a:rPr>
              <a:t> </a:t>
            </a:r>
          </a:p>
          <a:p>
            <a:r>
              <a:rPr lang="es-ES" sz="2800" b="1" dirty="0" smtClean="0">
                <a:solidFill>
                  <a:srgbClr val="008000"/>
                </a:solidFill>
              </a:rPr>
              <a:t>of </a:t>
            </a:r>
            <a:r>
              <a:rPr lang="es-ES" sz="2800" b="1" dirty="0" err="1" smtClean="0">
                <a:solidFill>
                  <a:srgbClr val="008000"/>
                </a:solidFill>
              </a:rPr>
              <a:t>the</a:t>
            </a:r>
            <a:endParaRPr lang="es-ES" sz="2800" b="1" dirty="0" smtClean="0">
              <a:solidFill>
                <a:srgbClr val="008000"/>
              </a:solidFill>
            </a:endParaRPr>
          </a:p>
          <a:p>
            <a:r>
              <a:rPr lang="es-ES" sz="2800" b="1" dirty="0" err="1" smtClean="0">
                <a:solidFill>
                  <a:srgbClr val="008000"/>
                </a:solidFill>
              </a:rPr>
              <a:t>Universitat</a:t>
            </a:r>
            <a:r>
              <a:rPr lang="es-ES" sz="2800" b="1" dirty="0" smtClean="0">
                <a:solidFill>
                  <a:srgbClr val="008000"/>
                </a:solidFill>
              </a:rPr>
              <a:t> </a:t>
            </a:r>
            <a:r>
              <a:rPr lang="es-ES" sz="2800" b="1" dirty="0" err="1" smtClean="0">
                <a:solidFill>
                  <a:srgbClr val="008000"/>
                </a:solidFill>
              </a:rPr>
              <a:t>Politecnica</a:t>
            </a:r>
            <a:r>
              <a:rPr lang="es-ES" sz="2800" b="1" dirty="0" smtClean="0">
                <a:solidFill>
                  <a:srgbClr val="008000"/>
                </a:solidFill>
              </a:rPr>
              <a:t> de Catalunya</a:t>
            </a:r>
            <a:endParaRPr lang="es-ES" sz="2800" b="1" dirty="0">
              <a:solidFill>
                <a:srgbClr val="008000"/>
              </a:solidFill>
            </a:endParaRPr>
          </a:p>
        </p:txBody>
      </p:sp>
      <p:pic>
        <p:nvPicPr>
          <p:cNvPr id="7" name="Imagen 6" descr="Captura de pantalla 2016-07-21 a las 16.15.5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8752" y="284526"/>
            <a:ext cx="1080000" cy="1080000"/>
          </a:xfrm>
          <a:prstGeom prst="rect">
            <a:avLst/>
          </a:prstGeom>
        </p:spPr>
      </p:pic>
    </p:spTree>
    <p:extLst>
      <p:ext uri="{BB962C8B-B14F-4D97-AF65-F5344CB8AC3E}">
        <p14:creationId xmlns:p14="http://schemas.microsoft.com/office/powerpoint/2010/main" val="15907633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dirty="0" smtClean="0">
                <a:solidFill>
                  <a:srgbClr val="008000"/>
                </a:solidFill>
              </a:rPr>
              <a:t>Possible CDW Recycling Advantages</a:t>
            </a:r>
            <a:endParaRPr lang="es-ES" dirty="0">
              <a:solidFill>
                <a:srgbClr val="008000"/>
              </a:solidFill>
            </a:endParaRPr>
          </a:p>
        </p:txBody>
      </p:sp>
      <p:sp>
        <p:nvSpPr>
          <p:cNvPr id="3" name="Marcador de contenido 2"/>
          <p:cNvSpPr>
            <a:spLocks noGrp="1"/>
          </p:cNvSpPr>
          <p:nvPr>
            <p:ph idx="1"/>
          </p:nvPr>
        </p:nvSpPr>
        <p:spPr/>
        <p:txBody>
          <a:bodyPr>
            <a:normAutofit lnSpcReduction="10000"/>
          </a:bodyPr>
          <a:lstStyle/>
          <a:p>
            <a:pPr marL="0" indent="0">
              <a:buClr>
                <a:schemeClr val="accent4"/>
              </a:buClr>
              <a:buNone/>
            </a:pPr>
            <a:r>
              <a:rPr lang="en-US" sz="2800" dirty="0" smtClean="0">
                <a:solidFill>
                  <a:srgbClr val="008000"/>
                </a:solidFill>
              </a:rPr>
              <a:t>CDW = Construction and Demolition Waste</a:t>
            </a:r>
          </a:p>
          <a:p>
            <a:pPr marL="0" indent="0">
              <a:buClr>
                <a:schemeClr val="accent4"/>
              </a:buClr>
              <a:buNone/>
            </a:pPr>
            <a:r>
              <a:rPr lang="en-US" sz="2800" dirty="0" smtClean="0"/>
              <a:t>1. Diminishment of the use of natural aggregates.</a:t>
            </a:r>
          </a:p>
          <a:p>
            <a:pPr marL="0" indent="0">
              <a:buClr>
                <a:schemeClr val="accent4"/>
              </a:buClr>
              <a:buNone/>
            </a:pPr>
            <a:r>
              <a:rPr lang="en-US" sz="2800" dirty="0" smtClean="0"/>
              <a:t>2. Avoid problematic landfills.</a:t>
            </a:r>
          </a:p>
          <a:p>
            <a:pPr marL="0" indent="0">
              <a:buClr>
                <a:schemeClr val="accent4"/>
              </a:buClr>
              <a:buNone/>
            </a:pPr>
            <a:r>
              <a:rPr lang="en-US" sz="2800" dirty="0" smtClean="0"/>
              <a:t>3. Possible Steel recycling.</a:t>
            </a:r>
          </a:p>
          <a:p>
            <a:pPr marL="0" indent="0">
              <a:buClr>
                <a:schemeClr val="accent4"/>
              </a:buClr>
              <a:buNone/>
            </a:pPr>
            <a:r>
              <a:rPr lang="en-US" sz="2800" dirty="0" smtClean="0"/>
              <a:t>           </a:t>
            </a:r>
          </a:p>
          <a:p>
            <a:pPr marL="0" indent="0">
              <a:buClr>
                <a:schemeClr val="accent4"/>
              </a:buClr>
              <a:buNone/>
            </a:pPr>
            <a:r>
              <a:rPr lang="en-US" sz="2800" dirty="0">
                <a:solidFill>
                  <a:srgbClr val="008000"/>
                </a:solidFill>
              </a:rPr>
              <a:t> </a:t>
            </a:r>
            <a:r>
              <a:rPr lang="en-US" sz="2800" dirty="0" smtClean="0">
                <a:solidFill>
                  <a:srgbClr val="008000"/>
                </a:solidFill>
              </a:rPr>
              <a:t>                     </a:t>
            </a:r>
            <a:r>
              <a:rPr lang="en-US" dirty="0" smtClean="0">
                <a:solidFill>
                  <a:srgbClr val="008000"/>
                </a:solidFill>
              </a:rPr>
              <a:t>CONDITIONS</a:t>
            </a:r>
          </a:p>
          <a:p>
            <a:pPr marL="0" indent="0">
              <a:buClr>
                <a:schemeClr val="accent4"/>
              </a:buClr>
              <a:buNone/>
            </a:pPr>
            <a:r>
              <a:rPr lang="en-US" sz="2800" dirty="0" smtClean="0"/>
              <a:t> </a:t>
            </a:r>
            <a:r>
              <a:rPr lang="en-US" sz="2400" dirty="0" smtClean="0">
                <a:latin typeface="Wingdings"/>
                <a:ea typeface="Wingdings"/>
                <a:cs typeface="Wingdings"/>
                <a:sym typeface="Wingdings"/>
              </a:rPr>
              <a:t></a:t>
            </a:r>
            <a:r>
              <a:rPr lang="en-US" sz="2400" dirty="0" smtClean="0"/>
              <a:t> Less CO</a:t>
            </a:r>
            <a:r>
              <a:rPr lang="en-US" sz="2400" baseline="-25000" dirty="0" smtClean="0"/>
              <a:t>2</a:t>
            </a:r>
            <a:r>
              <a:rPr lang="en-US" sz="2400" dirty="0" smtClean="0"/>
              <a:t> emissions.</a:t>
            </a:r>
          </a:p>
          <a:p>
            <a:pPr marL="0" indent="0">
              <a:buClr>
                <a:schemeClr val="accent4"/>
              </a:buClr>
              <a:buNone/>
            </a:pPr>
            <a:r>
              <a:rPr lang="en-US" sz="2400" dirty="0" smtClean="0"/>
              <a:t> </a:t>
            </a:r>
            <a:r>
              <a:rPr lang="en-US" sz="2400" dirty="0" smtClean="0">
                <a:latin typeface="Wingdings"/>
                <a:ea typeface="Wingdings"/>
                <a:cs typeface="Wingdings"/>
                <a:sym typeface="Wingdings"/>
              </a:rPr>
              <a:t></a:t>
            </a:r>
            <a:r>
              <a:rPr lang="en-US" sz="2400" dirty="0" smtClean="0"/>
              <a:t> Reduction of the energy related with the  processing and transportation </a:t>
            </a:r>
          </a:p>
          <a:p>
            <a:pPr marL="0" indent="0">
              <a:buClr>
                <a:schemeClr val="accent4"/>
              </a:buClr>
              <a:buNone/>
            </a:pPr>
            <a:r>
              <a:rPr lang="en-US" sz="2400" dirty="0" smtClean="0">
                <a:latin typeface="Wingdings"/>
                <a:ea typeface="Wingdings"/>
                <a:cs typeface="Wingdings"/>
                <a:sym typeface="Wingdings"/>
              </a:rPr>
              <a:t></a:t>
            </a:r>
            <a:r>
              <a:rPr lang="en-US" sz="2400" dirty="0" smtClean="0"/>
              <a:t> Reduction of contamination.</a:t>
            </a:r>
          </a:p>
          <a:p>
            <a:pPr marL="0" indent="0">
              <a:buClr>
                <a:schemeClr val="accent4"/>
              </a:buClr>
              <a:buNone/>
            </a:pPr>
            <a:endParaRPr lang="en-US" sz="2400" dirty="0" smtClean="0"/>
          </a:p>
          <a:p>
            <a:pPr marL="0" indent="0">
              <a:buClr>
                <a:schemeClr val="accent4"/>
              </a:buClr>
              <a:buNone/>
            </a:pPr>
            <a:endParaRPr lang="en-US" sz="1600" dirty="0" smtClean="0">
              <a:solidFill>
                <a:srgbClr val="008000"/>
              </a:solidFill>
            </a:endParaRPr>
          </a:p>
          <a:p>
            <a:pPr marL="0" indent="0">
              <a:buClr>
                <a:schemeClr val="accent4"/>
              </a:buClr>
              <a:buNone/>
            </a:pPr>
            <a:endParaRPr lang="en-US" sz="2800" dirty="0" smtClean="0"/>
          </a:p>
        </p:txBody>
      </p:sp>
    </p:spTree>
    <p:extLst>
      <p:ext uri="{BB962C8B-B14F-4D97-AF65-F5344CB8AC3E}">
        <p14:creationId xmlns:p14="http://schemas.microsoft.com/office/powerpoint/2010/main" val="33082706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rgbClr val="008000"/>
                </a:solidFill>
              </a:rPr>
              <a:t>Concrete </a:t>
            </a:r>
            <a:r>
              <a:rPr lang="es-ES" dirty="0" err="1" smtClean="0">
                <a:solidFill>
                  <a:srgbClr val="008000"/>
                </a:solidFill>
              </a:rPr>
              <a:t>Cycle</a:t>
            </a:r>
            <a:r>
              <a:rPr lang="es-ES" dirty="0" smtClean="0">
                <a:solidFill>
                  <a:srgbClr val="008000"/>
                </a:solidFill>
              </a:rPr>
              <a:t> </a:t>
            </a:r>
            <a:br>
              <a:rPr lang="es-ES" dirty="0" smtClean="0">
                <a:solidFill>
                  <a:srgbClr val="008000"/>
                </a:solidFill>
              </a:rPr>
            </a:br>
            <a:r>
              <a:rPr lang="es-ES" dirty="0" err="1" smtClean="0">
                <a:solidFill>
                  <a:srgbClr val="008000"/>
                </a:solidFill>
              </a:rPr>
              <a:t>Shima</a:t>
            </a:r>
            <a:r>
              <a:rPr lang="es-ES" dirty="0" smtClean="0">
                <a:solidFill>
                  <a:srgbClr val="008000"/>
                </a:solidFill>
              </a:rPr>
              <a:t> 2005</a:t>
            </a:r>
            <a:endParaRPr lang="es-ES" dirty="0">
              <a:solidFill>
                <a:srgbClr val="008000"/>
              </a:solidFill>
            </a:endParaRPr>
          </a:p>
        </p:txBody>
      </p:sp>
      <p:sp>
        <p:nvSpPr>
          <p:cNvPr id="3" name="Marcador de contenido 2"/>
          <p:cNvSpPr>
            <a:spLocks noGrp="1"/>
          </p:cNvSpPr>
          <p:nvPr>
            <p:ph idx="1"/>
          </p:nvPr>
        </p:nvSpPr>
        <p:spPr>
          <a:xfrm>
            <a:off x="457200" y="1600200"/>
            <a:ext cx="8229600" cy="4895567"/>
          </a:xfrm>
        </p:spPr>
        <p:txBody>
          <a:bodyPr/>
          <a:lstStyle/>
          <a:p>
            <a:pPr marL="0" indent="0">
              <a:buNone/>
            </a:pPr>
            <a:r>
              <a:rPr lang="es-ES" dirty="0" smtClean="0"/>
              <a:t>        </a:t>
            </a:r>
            <a:endParaRPr lang="es-ES" dirty="0"/>
          </a:p>
        </p:txBody>
      </p:sp>
      <p:pic>
        <p:nvPicPr>
          <p:cNvPr id="4" name="Marcador de contenido 3" descr="Captura de pantalla 2016-07-03 a las 19.14.46.png"/>
          <p:cNvPicPr>
            <a:picLocks noGrp="1" noChangeAspect="1"/>
          </p:cNvPicPr>
          <p:nvPr/>
        </p:nvPicPr>
        <p:blipFill rotWithShape="1">
          <a:blip r:embed="rId2" cstate="print">
            <a:extLst>
              <a:ext uri="{28A0092B-C50C-407E-A947-70E740481C1C}">
                <a14:useLocalDpi xmlns:a14="http://schemas.microsoft.com/office/drawing/2010/main"/>
              </a:ext>
            </a:extLst>
          </a:blip>
          <a:srcRect l="-367" r="-688"/>
          <a:stretch/>
        </p:blipFill>
        <p:spPr>
          <a:xfrm>
            <a:off x="1772812" y="1600200"/>
            <a:ext cx="5637046" cy="4509593"/>
          </a:xfrm>
          <a:prstGeom prst="rect">
            <a:avLst/>
          </a:prstGeom>
        </p:spPr>
      </p:pic>
    </p:spTree>
    <p:extLst>
      <p:ext uri="{BB962C8B-B14F-4D97-AF65-F5344CB8AC3E}">
        <p14:creationId xmlns:p14="http://schemas.microsoft.com/office/powerpoint/2010/main" val="350163551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Closing</a:t>
            </a:r>
            <a:r>
              <a:rPr lang="es-ES" dirty="0" smtClean="0">
                <a:solidFill>
                  <a:srgbClr val="008000"/>
                </a:solidFill>
              </a:rPr>
              <a:t> </a:t>
            </a:r>
            <a:r>
              <a:rPr lang="es-ES" dirty="0" err="1" smtClean="0">
                <a:solidFill>
                  <a:srgbClr val="008000"/>
                </a:solidFill>
              </a:rPr>
              <a:t>the</a:t>
            </a:r>
            <a:r>
              <a:rPr lang="es-ES" dirty="0" smtClean="0">
                <a:solidFill>
                  <a:srgbClr val="008000"/>
                </a:solidFill>
              </a:rPr>
              <a:t> </a:t>
            </a:r>
            <a:r>
              <a:rPr lang="es-ES" dirty="0" err="1" smtClean="0">
                <a:solidFill>
                  <a:srgbClr val="008000"/>
                </a:solidFill>
              </a:rPr>
              <a:t>Cycle</a:t>
            </a:r>
            <a:endParaRPr lang="es-ES" dirty="0">
              <a:solidFill>
                <a:srgbClr val="008000"/>
              </a:solidFill>
            </a:endParaRPr>
          </a:p>
        </p:txBody>
      </p:sp>
      <p:sp>
        <p:nvSpPr>
          <p:cNvPr id="3" name="Marcador de contenido 2"/>
          <p:cNvSpPr>
            <a:spLocks noGrp="1"/>
          </p:cNvSpPr>
          <p:nvPr>
            <p:ph idx="1"/>
          </p:nvPr>
        </p:nvSpPr>
        <p:spPr/>
        <p:txBody>
          <a:bodyPr>
            <a:normAutofit fontScale="85000" lnSpcReduction="20000"/>
          </a:bodyPr>
          <a:lstStyle/>
          <a:p>
            <a:pPr lvl="0"/>
            <a:r>
              <a:rPr lang="en-GB" dirty="0">
                <a:solidFill>
                  <a:srgbClr val="008000"/>
                </a:solidFill>
              </a:rPr>
              <a:t>Schulz, R.R., (1988)</a:t>
            </a:r>
            <a:r>
              <a:rPr lang="en-GB" dirty="0"/>
              <a:t>, Concrete with recycled rubble – Developments in West Germany. RILEM Reuse of Demolition Waste, Vol. Two, 508</a:t>
            </a:r>
            <a:endParaRPr lang="es-ES_tradnl" dirty="0"/>
          </a:p>
          <a:p>
            <a:r>
              <a:rPr lang="en-GB" dirty="0" smtClean="0"/>
              <a:t>“</a:t>
            </a:r>
            <a:r>
              <a:rPr lang="en-GB" dirty="0"/>
              <a:t>If recycling building materials is regarded as a closed loop system, all valuable constituents in the waste may not be dissipated by applications of secondary importance (e.g. land fill). As far as it can be afforded from an economical point of view, processed rubble should be employed on the highest possible level of utilisation. The re-use of building waste as aggregate for concrete seems to be especially prosperous and may be regarded as the highest level of refining</a:t>
            </a:r>
            <a:r>
              <a:rPr lang="es-ES_tradnl" dirty="0"/>
              <a:t> </a:t>
            </a:r>
            <a:r>
              <a:rPr lang="es-ES_tradnl" dirty="0" smtClean="0"/>
              <a:t>“</a:t>
            </a:r>
            <a:endParaRPr lang="es-ES" dirty="0"/>
          </a:p>
        </p:txBody>
      </p:sp>
    </p:spTree>
    <p:extLst>
      <p:ext uri="{BB962C8B-B14F-4D97-AF65-F5344CB8AC3E}">
        <p14:creationId xmlns:p14="http://schemas.microsoft.com/office/powerpoint/2010/main" val="28909879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20000"/>
          </a:bodyPr>
          <a:lstStyle/>
          <a:p>
            <a:r>
              <a:rPr lang="en-US" dirty="0" smtClean="0"/>
              <a:t>Predominant volumes of mixed debris with much ceramic  ( MIXED RECICLED AGGREGATES) </a:t>
            </a:r>
            <a:r>
              <a:rPr lang="en-US" dirty="0" smtClean="0">
                <a:latin typeface="Wingdings"/>
                <a:ea typeface="Wingdings"/>
                <a:cs typeface="Wingdings"/>
              </a:rPr>
              <a:t></a:t>
            </a:r>
            <a:r>
              <a:rPr lang="en-US" dirty="0" smtClean="0"/>
              <a:t> It is easier to use it in roads as sub base.</a:t>
            </a:r>
          </a:p>
          <a:p>
            <a:r>
              <a:rPr lang="en-US" dirty="0" smtClean="0"/>
              <a:t>Inhomogeneity</a:t>
            </a:r>
          </a:p>
          <a:p>
            <a:r>
              <a:rPr lang="en-US" dirty="0" smtClean="0"/>
              <a:t>Durability</a:t>
            </a:r>
          </a:p>
          <a:p>
            <a:r>
              <a:rPr lang="en-US" dirty="0" smtClean="0"/>
              <a:t>Publications sustain that RA posses worse technical characteristics than conventional aggregates.</a:t>
            </a:r>
          </a:p>
          <a:p>
            <a:r>
              <a:rPr lang="en-US" dirty="0" smtClean="0"/>
              <a:t>In Europe only coarse aggregate &gt;4mm is used in concrete. In some countries &gt;2mm.</a:t>
            </a:r>
          </a:p>
          <a:p>
            <a:endParaRPr lang="es-ES" dirty="0"/>
          </a:p>
        </p:txBody>
      </p:sp>
      <p:sp>
        <p:nvSpPr>
          <p:cNvPr id="4" name="Título 1"/>
          <p:cNvSpPr>
            <a:spLocks noGrp="1"/>
          </p:cNvSpPr>
          <p:nvPr>
            <p:ph type="title"/>
          </p:nvPr>
        </p:nvSpPr>
        <p:spPr/>
        <p:txBody>
          <a:bodyPr>
            <a:normAutofit fontScale="90000"/>
          </a:bodyPr>
          <a:lstStyle/>
          <a:p>
            <a:r>
              <a:rPr lang="en-US" dirty="0" smtClean="0">
                <a:solidFill>
                  <a:srgbClr val="008000"/>
                </a:solidFill>
              </a:rPr>
              <a:t>Why limited utilization of RA in structural concrete?</a:t>
            </a:r>
            <a:endParaRPr lang="en-US" dirty="0">
              <a:solidFill>
                <a:srgbClr val="008000"/>
              </a:solidFill>
            </a:endParaRPr>
          </a:p>
        </p:txBody>
      </p:sp>
    </p:spTree>
    <p:extLst>
      <p:ext uri="{BB962C8B-B14F-4D97-AF65-F5344CB8AC3E}">
        <p14:creationId xmlns:p14="http://schemas.microsoft.com/office/powerpoint/2010/main" val="150165026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8000"/>
                </a:solidFill>
              </a:rPr>
              <a:t>Recycled </a:t>
            </a:r>
            <a:r>
              <a:rPr lang="es-ES" dirty="0" err="1" smtClean="0">
                <a:solidFill>
                  <a:srgbClr val="008000"/>
                </a:solidFill>
              </a:rPr>
              <a:t>Mixed</a:t>
            </a:r>
            <a:r>
              <a:rPr lang="es-ES" dirty="0" smtClean="0">
                <a:solidFill>
                  <a:srgbClr val="008000"/>
                </a:solidFill>
              </a:rPr>
              <a:t> </a:t>
            </a:r>
            <a:r>
              <a:rPr lang="es-ES" dirty="0" err="1" smtClean="0">
                <a:solidFill>
                  <a:srgbClr val="008000"/>
                </a:solidFill>
              </a:rPr>
              <a:t>Aggregate</a:t>
            </a:r>
            <a:endParaRPr lang="es-ES" dirty="0">
              <a:solidFill>
                <a:srgbClr val="008000"/>
              </a:solidFill>
            </a:endParaRPr>
          </a:p>
        </p:txBody>
      </p:sp>
      <p:pic>
        <p:nvPicPr>
          <p:cNvPr id="6" name="Marcador de contenido 5" descr="Captura de pantalla 2016-07-21 a las 17.39.57.png"/>
          <p:cNvPicPr>
            <a:picLocks noGrp="1" noChangeAspect="1"/>
          </p:cNvPicPr>
          <p:nvPr>
            <p:ph idx="1"/>
          </p:nvPr>
        </p:nvPicPr>
        <p:blipFill>
          <a:blip r:embed="rId2">
            <a:extLst>
              <a:ext uri="{28A0092B-C50C-407E-A947-70E740481C1C}">
                <a14:useLocalDpi xmlns:a14="http://schemas.microsoft.com/office/drawing/2010/main" val="0"/>
              </a:ext>
            </a:extLst>
          </a:blip>
          <a:srcRect t="13258" b="13258"/>
          <a:stretch>
            <a:fillRect/>
          </a:stretch>
        </p:blipFill>
        <p:spPr/>
      </p:pic>
    </p:spTree>
    <p:extLst>
      <p:ext uri="{BB962C8B-B14F-4D97-AF65-F5344CB8AC3E}">
        <p14:creationId xmlns:p14="http://schemas.microsoft.com/office/powerpoint/2010/main" val="31400270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Ceramic</a:t>
            </a:r>
            <a:r>
              <a:rPr lang="es-ES" dirty="0" smtClean="0">
                <a:solidFill>
                  <a:srgbClr val="008000"/>
                </a:solidFill>
              </a:rPr>
              <a:t> Recycled </a:t>
            </a:r>
            <a:r>
              <a:rPr lang="es-ES" dirty="0" err="1" smtClean="0">
                <a:solidFill>
                  <a:srgbClr val="008000"/>
                </a:solidFill>
              </a:rPr>
              <a:t>Aggregate</a:t>
            </a:r>
            <a:endParaRPr lang="es-ES" dirty="0">
              <a:solidFill>
                <a:srgbClr val="008000"/>
              </a:solidFill>
            </a:endParaRPr>
          </a:p>
        </p:txBody>
      </p:sp>
      <p:pic>
        <p:nvPicPr>
          <p:cNvPr id="4" name="Marcador de contenido 3" descr="Captura de pantalla 2016-07-21 a las 17.38.57.png"/>
          <p:cNvPicPr>
            <a:picLocks noGrp="1" noChangeAspect="1"/>
          </p:cNvPicPr>
          <p:nvPr>
            <p:ph idx="1"/>
          </p:nvPr>
        </p:nvPicPr>
        <p:blipFill>
          <a:blip r:embed="rId2">
            <a:extLst>
              <a:ext uri="{28A0092B-C50C-407E-A947-70E740481C1C}">
                <a14:useLocalDpi xmlns:a14="http://schemas.microsoft.com/office/drawing/2010/main" val="0"/>
              </a:ext>
            </a:extLst>
          </a:blip>
          <a:srcRect t="11650" b="11650"/>
          <a:stretch>
            <a:fillRect/>
          </a:stretch>
        </p:blipFill>
        <p:spPr/>
      </p:pic>
    </p:spTree>
    <p:extLst>
      <p:ext uri="{BB962C8B-B14F-4D97-AF65-F5344CB8AC3E}">
        <p14:creationId xmlns:p14="http://schemas.microsoft.com/office/powerpoint/2010/main" val="265610280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Ceramic</a:t>
            </a:r>
            <a:r>
              <a:rPr lang="es-ES" dirty="0" smtClean="0">
                <a:solidFill>
                  <a:srgbClr val="008000"/>
                </a:solidFill>
              </a:rPr>
              <a:t> Recycled </a:t>
            </a:r>
            <a:r>
              <a:rPr lang="es-ES" dirty="0" err="1" smtClean="0">
                <a:solidFill>
                  <a:srgbClr val="008000"/>
                </a:solidFill>
              </a:rPr>
              <a:t>Aggregate</a:t>
            </a:r>
            <a:endParaRPr lang="es-ES" dirty="0">
              <a:solidFill>
                <a:srgbClr val="008000"/>
              </a:solidFill>
            </a:endParaRPr>
          </a:p>
        </p:txBody>
      </p:sp>
      <p:sp>
        <p:nvSpPr>
          <p:cNvPr id="3" name="Marcador de contenido 2"/>
          <p:cNvSpPr>
            <a:spLocks noGrp="1"/>
          </p:cNvSpPr>
          <p:nvPr>
            <p:ph idx="1"/>
          </p:nvPr>
        </p:nvSpPr>
        <p:spPr/>
        <p:txBody>
          <a:bodyPr/>
          <a:lstStyle/>
          <a:p>
            <a:r>
              <a:rPr lang="en-US" dirty="0"/>
              <a:t>Very high porosity.</a:t>
            </a:r>
          </a:p>
          <a:p>
            <a:r>
              <a:rPr lang="en-US" dirty="0"/>
              <a:t>No real ITZ</a:t>
            </a:r>
            <a:r>
              <a:rPr lang="en-US" dirty="0" smtClean="0"/>
              <a:t>.(No bleeding)</a:t>
            </a:r>
            <a:endParaRPr lang="en-US" dirty="0"/>
          </a:p>
          <a:p>
            <a:r>
              <a:rPr lang="en-US" dirty="0"/>
              <a:t>Lower strength and modulus.</a:t>
            </a:r>
          </a:p>
          <a:p>
            <a:r>
              <a:rPr lang="en-US" dirty="0"/>
              <a:t>Different pore structure in the concrete. </a:t>
            </a:r>
            <a:endParaRPr lang="en-US" dirty="0" smtClean="0"/>
          </a:p>
          <a:p>
            <a:endParaRPr lang="en-US" dirty="0"/>
          </a:p>
          <a:p>
            <a:pPr lvl="1"/>
            <a:r>
              <a:rPr lang="en-US" sz="3200" dirty="0" smtClean="0">
                <a:solidFill>
                  <a:srgbClr val="008000"/>
                </a:solidFill>
              </a:rPr>
              <a:t>Problems </a:t>
            </a:r>
            <a:r>
              <a:rPr lang="en-US" sz="3200" dirty="0">
                <a:solidFill>
                  <a:srgbClr val="008000"/>
                </a:solidFill>
              </a:rPr>
              <a:t>with </a:t>
            </a:r>
            <a:r>
              <a:rPr lang="en-US" sz="3200" dirty="0" smtClean="0">
                <a:solidFill>
                  <a:srgbClr val="008000"/>
                </a:solidFill>
              </a:rPr>
              <a:t>Durability and Strength</a:t>
            </a:r>
            <a:endParaRPr lang="en-US" sz="3200" dirty="0">
              <a:solidFill>
                <a:srgbClr val="008000"/>
              </a:solidFill>
            </a:endParaRPr>
          </a:p>
          <a:p>
            <a:endParaRPr lang="es-ES" dirty="0"/>
          </a:p>
        </p:txBody>
      </p:sp>
      <p:sp>
        <p:nvSpPr>
          <p:cNvPr id="4" name="Rectángulo 3"/>
          <p:cNvSpPr/>
          <p:nvPr/>
        </p:nvSpPr>
        <p:spPr>
          <a:xfrm>
            <a:off x="3152211" y="3244334"/>
            <a:ext cx="184666" cy="369332"/>
          </a:xfrm>
          <a:prstGeom prst="rect">
            <a:avLst/>
          </a:prstGeom>
        </p:spPr>
        <p:txBody>
          <a:bodyPr wrap="none">
            <a:spAutoFit/>
          </a:bodyPr>
          <a:lstStyle/>
          <a:p>
            <a:endParaRPr lang="es-ES" dirty="0"/>
          </a:p>
        </p:txBody>
      </p:sp>
    </p:spTree>
    <p:extLst>
      <p:ext uri="{BB962C8B-B14F-4D97-AF65-F5344CB8AC3E}">
        <p14:creationId xmlns:p14="http://schemas.microsoft.com/office/powerpoint/2010/main" val="24355910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solidFill>
                  <a:srgbClr val="008000"/>
                </a:solidFill>
              </a:rPr>
              <a:t>Mercury </a:t>
            </a:r>
            <a:r>
              <a:rPr lang="es-ES_tradnl" dirty="0" err="1" smtClean="0">
                <a:solidFill>
                  <a:srgbClr val="008000"/>
                </a:solidFill>
              </a:rPr>
              <a:t>Intrusion</a:t>
            </a:r>
            <a:r>
              <a:rPr lang="es-ES_tradnl" dirty="0" smtClean="0">
                <a:solidFill>
                  <a:srgbClr val="008000"/>
                </a:solidFill>
              </a:rPr>
              <a:t> </a:t>
            </a:r>
            <a:r>
              <a:rPr lang="es-ES_tradnl" dirty="0" err="1" smtClean="0">
                <a:solidFill>
                  <a:srgbClr val="008000"/>
                </a:solidFill>
              </a:rPr>
              <a:t>Porosity</a:t>
            </a:r>
            <a:r>
              <a:rPr lang="es-ES_tradnl" dirty="0" smtClean="0">
                <a:solidFill>
                  <a:srgbClr val="008000"/>
                </a:solidFill>
              </a:rPr>
              <a:t> </a:t>
            </a:r>
            <a:endParaRPr lang="es-ES" dirty="0">
              <a:solidFill>
                <a:srgbClr val="008000"/>
              </a:solidFill>
            </a:endParaRPr>
          </a:p>
        </p:txBody>
      </p:sp>
      <p:sp>
        <p:nvSpPr>
          <p:cNvPr id="3" name="Marcador de contenido 2"/>
          <p:cNvSpPr>
            <a:spLocks noGrp="1"/>
          </p:cNvSpPr>
          <p:nvPr>
            <p:ph idx="1"/>
          </p:nvPr>
        </p:nvSpPr>
        <p:spPr/>
        <p:txBody>
          <a:bodyPr/>
          <a:lstStyle/>
          <a:p>
            <a:endParaRPr lang="es-ES" dirty="0"/>
          </a:p>
        </p:txBody>
      </p:sp>
      <p:pic>
        <p:nvPicPr>
          <p:cNvPr id="4" name="Imagen 3" descr="Captura de pantalla 2015-06-06 a las 20.11.24.png"/>
          <p:cNvPicPr/>
          <p:nvPr/>
        </p:nvPicPr>
        <p:blipFill>
          <a:blip r:embed="rId2">
            <a:lum contrast="22000"/>
          </a:blip>
          <a:stretch>
            <a:fillRect/>
          </a:stretch>
        </p:blipFill>
        <p:spPr>
          <a:xfrm>
            <a:off x="991965" y="1590877"/>
            <a:ext cx="7166174" cy="4535286"/>
          </a:xfrm>
          <a:prstGeom prst="rect">
            <a:avLst/>
          </a:prstGeom>
        </p:spPr>
      </p:pic>
    </p:spTree>
    <p:extLst>
      <p:ext uri="{BB962C8B-B14F-4D97-AF65-F5344CB8AC3E}">
        <p14:creationId xmlns:p14="http://schemas.microsoft.com/office/powerpoint/2010/main" val="10808904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Porosity</a:t>
            </a:r>
            <a:r>
              <a:rPr lang="es-ES" dirty="0" smtClean="0">
                <a:solidFill>
                  <a:srgbClr val="008000"/>
                </a:solidFill>
              </a:rPr>
              <a:t> </a:t>
            </a:r>
            <a:r>
              <a:rPr lang="es-ES" dirty="0" err="1" smtClean="0">
                <a:solidFill>
                  <a:srgbClr val="008000"/>
                </a:solidFill>
              </a:rPr>
              <a:t>Distribution</a:t>
            </a:r>
            <a:r>
              <a:rPr lang="es-ES" dirty="0" smtClean="0">
                <a:solidFill>
                  <a:srgbClr val="008000"/>
                </a:solidFill>
              </a:rPr>
              <a:t> in HRH</a:t>
            </a:r>
            <a:endParaRPr lang="es-ES" dirty="0">
              <a:solidFill>
                <a:srgbClr val="008000"/>
              </a:solidFill>
            </a:endParaRPr>
          </a:p>
        </p:txBody>
      </p:sp>
      <p:sp>
        <p:nvSpPr>
          <p:cNvPr id="3" name="Marcador de contenido 2"/>
          <p:cNvSpPr>
            <a:spLocks noGrp="1"/>
          </p:cNvSpPr>
          <p:nvPr>
            <p:ph idx="1"/>
          </p:nvPr>
        </p:nvSpPr>
        <p:spPr/>
        <p:txBody>
          <a:bodyPr/>
          <a:lstStyle/>
          <a:p>
            <a:endParaRPr lang="es-ES" dirty="0"/>
          </a:p>
        </p:txBody>
      </p:sp>
      <p:pic>
        <p:nvPicPr>
          <p:cNvPr id="4" name="Marcador de contenido 3" descr="Captura de pantalla 2015-07-19 a las 12.31.43.png"/>
          <p:cNvPicPr>
            <a:picLocks noGrp="1" noChangeAspect="1"/>
          </p:cNvPicPr>
          <p:nvPr/>
        </p:nvPicPr>
        <p:blipFill>
          <a:blip r:embed="rId2">
            <a:extLst>
              <a:ext uri="{28A0092B-C50C-407E-A947-70E740481C1C}">
                <a14:useLocalDpi xmlns:a14="http://schemas.microsoft.com/office/drawing/2010/main" val="0"/>
              </a:ext>
            </a:extLst>
          </a:blip>
          <a:srcRect t="582" b="582"/>
          <a:stretch>
            <a:fillRect/>
          </a:stretch>
        </p:blipFill>
        <p:spPr>
          <a:xfrm>
            <a:off x="457200" y="1833888"/>
            <a:ext cx="8153400" cy="4495800"/>
          </a:xfrm>
          <a:prstGeom prst="rect">
            <a:avLst/>
          </a:prstGeom>
        </p:spPr>
      </p:pic>
    </p:spTree>
    <p:extLst>
      <p:ext uri="{BB962C8B-B14F-4D97-AF65-F5344CB8AC3E}">
        <p14:creationId xmlns:p14="http://schemas.microsoft.com/office/powerpoint/2010/main" val="279310128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Porosity</a:t>
            </a:r>
            <a:r>
              <a:rPr lang="es-ES" dirty="0" smtClean="0">
                <a:solidFill>
                  <a:srgbClr val="008000"/>
                </a:solidFill>
              </a:rPr>
              <a:t> </a:t>
            </a:r>
            <a:r>
              <a:rPr lang="es-ES" dirty="0" err="1" smtClean="0">
                <a:solidFill>
                  <a:srgbClr val="008000"/>
                </a:solidFill>
              </a:rPr>
              <a:t>Distribution</a:t>
            </a:r>
            <a:r>
              <a:rPr lang="es-ES" dirty="0" smtClean="0">
                <a:solidFill>
                  <a:srgbClr val="008000"/>
                </a:solidFill>
              </a:rPr>
              <a:t> in HRC</a:t>
            </a:r>
            <a:endParaRPr lang="es-ES" dirty="0">
              <a:solidFill>
                <a:srgbClr val="008000"/>
              </a:solidFill>
            </a:endParaRPr>
          </a:p>
        </p:txBody>
      </p:sp>
      <p:sp>
        <p:nvSpPr>
          <p:cNvPr id="3" name="Marcador de contenido 2"/>
          <p:cNvSpPr>
            <a:spLocks noGrp="1"/>
          </p:cNvSpPr>
          <p:nvPr>
            <p:ph idx="1"/>
          </p:nvPr>
        </p:nvSpPr>
        <p:spPr/>
        <p:txBody>
          <a:bodyPr/>
          <a:lstStyle/>
          <a:p>
            <a:endParaRPr lang="es-ES"/>
          </a:p>
        </p:txBody>
      </p:sp>
      <p:pic>
        <p:nvPicPr>
          <p:cNvPr id="4" name="Marcador de contenido 8" descr="Captura de pantalla 2015-06-06 a las 20.16.15.png"/>
          <p:cNvPicPr/>
          <p:nvPr/>
        </p:nvPicPr>
        <p:blipFill>
          <a:blip r:embed="rId2">
            <a:extLst>
              <a:ext uri="{28A0092B-C50C-407E-A947-70E740481C1C}">
                <a14:useLocalDpi xmlns:a14="http://schemas.microsoft.com/office/drawing/2010/main" val="0"/>
              </a:ext>
            </a:extLst>
          </a:blip>
          <a:srcRect l="-4273" r="-4273"/>
          <a:stretch>
            <a:fillRect/>
          </a:stretch>
        </p:blipFill>
        <p:spPr>
          <a:xfrm>
            <a:off x="457200" y="1831247"/>
            <a:ext cx="8358376" cy="4151965"/>
          </a:xfrm>
          <a:prstGeom prst="rect">
            <a:avLst/>
          </a:prstGeom>
        </p:spPr>
      </p:pic>
    </p:spTree>
    <p:extLst>
      <p:ext uri="{BB962C8B-B14F-4D97-AF65-F5344CB8AC3E}">
        <p14:creationId xmlns:p14="http://schemas.microsoft.com/office/powerpoint/2010/main" val="97453255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600" dirty="0" err="1" smtClean="0">
                <a:solidFill>
                  <a:srgbClr val="008000"/>
                </a:solidFill>
              </a:rPr>
              <a:t>Interfacial</a:t>
            </a:r>
            <a:r>
              <a:rPr lang="es-ES" sz="3600" dirty="0" smtClean="0">
                <a:solidFill>
                  <a:srgbClr val="008000"/>
                </a:solidFill>
              </a:rPr>
              <a:t> </a:t>
            </a:r>
            <a:r>
              <a:rPr lang="es-ES" sz="3600" dirty="0" err="1" smtClean="0">
                <a:solidFill>
                  <a:srgbClr val="008000"/>
                </a:solidFill>
              </a:rPr>
              <a:t>Transition</a:t>
            </a:r>
            <a:r>
              <a:rPr lang="es-ES" sz="3600" dirty="0" smtClean="0">
                <a:solidFill>
                  <a:srgbClr val="008000"/>
                </a:solidFill>
              </a:rPr>
              <a:t> </a:t>
            </a:r>
            <a:r>
              <a:rPr lang="es-ES" sz="3600" dirty="0" err="1" smtClean="0">
                <a:solidFill>
                  <a:srgbClr val="008000"/>
                </a:solidFill>
              </a:rPr>
              <a:t>Zone</a:t>
            </a:r>
            <a:r>
              <a:rPr lang="es-ES" sz="3600" dirty="0" smtClean="0">
                <a:solidFill>
                  <a:srgbClr val="008000"/>
                </a:solidFill>
              </a:rPr>
              <a:t/>
            </a:r>
            <a:br>
              <a:rPr lang="es-ES" sz="3600" dirty="0" smtClean="0">
                <a:solidFill>
                  <a:srgbClr val="008000"/>
                </a:solidFill>
              </a:rPr>
            </a:br>
            <a:r>
              <a:rPr lang="es-ES" sz="3600" dirty="0" smtClean="0">
                <a:solidFill>
                  <a:srgbClr val="008000"/>
                </a:solidFill>
              </a:rPr>
              <a:t>Concrete: </a:t>
            </a:r>
            <a:br>
              <a:rPr lang="es-ES" sz="3600" dirty="0" smtClean="0">
                <a:solidFill>
                  <a:srgbClr val="008000"/>
                </a:solidFill>
              </a:rPr>
            </a:br>
            <a:r>
              <a:rPr lang="es-ES" sz="3600" dirty="0" smtClean="0">
                <a:solidFill>
                  <a:srgbClr val="008000"/>
                </a:solidFill>
              </a:rPr>
              <a:t>Natural and </a:t>
            </a:r>
            <a:r>
              <a:rPr lang="es-ES" sz="3600" dirty="0" err="1" smtClean="0">
                <a:solidFill>
                  <a:srgbClr val="008000"/>
                </a:solidFill>
              </a:rPr>
              <a:t>Ceramic</a:t>
            </a:r>
            <a:r>
              <a:rPr lang="es-ES" sz="3600" dirty="0" smtClean="0">
                <a:solidFill>
                  <a:srgbClr val="008000"/>
                </a:solidFill>
              </a:rPr>
              <a:t> </a:t>
            </a:r>
            <a:r>
              <a:rPr lang="es-ES" sz="3600" dirty="0" err="1" smtClean="0">
                <a:solidFill>
                  <a:srgbClr val="008000"/>
                </a:solidFill>
              </a:rPr>
              <a:t>Aggregates</a:t>
            </a:r>
            <a:endParaRPr lang="es-ES" sz="3600" dirty="0">
              <a:solidFill>
                <a:srgbClr val="008000"/>
              </a:solidFill>
            </a:endParaRPr>
          </a:p>
        </p:txBody>
      </p:sp>
      <p:sp>
        <p:nvSpPr>
          <p:cNvPr id="3" name="Marcador de contenido 2"/>
          <p:cNvSpPr>
            <a:spLocks noGrp="1"/>
          </p:cNvSpPr>
          <p:nvPr>
            <p:ph idx="1"/>
          </p:nvPr>
        </p:nvSpPr>
        <p:spPr/>
        <p:txBody>
          <a:bodyPr/>
          <a:lstStyle/>
          <a:p>
            <a:endParaRPr lang="es-ES"/>
          </a:p>
        </p:txBody>
      </p:sp>
      <p:pic>
        <p:nvPicPr>
          <p:cNvPr id="4" name="Marcador de contenido 8" descr="Captura de pantalla 2015-07-19 a las 13.49.43.png"/>
          <p:cNvPicPr>
            <a:picLocks noGrp="1" noChangeAspect="1"/>
          </p:cNvPicPr>
          <p:nvPr/>
        </p:nvPicPr>
        <p:blipFill>
          <a:blip r:embed="rId2">
            <a:extLst>
              <a:ext uri="{28A0092B-C50C-407E-A947-70E740481C1C}">
                <a14:useLocalDpi xmlns:a14="http://schemas.microsoft.com/office/drawing/2010/main" val="0"/>
              </a:ext>
            </a:extLst>
          </a:blip>
          <a:srcRect l="-39474" r="-39474"/>
          <a:stretch>
            <a:fillRect/>
          </a:stretch>
        </p:blipFill>
        <p:spPr>
          <a:xfrm>
            <a:off x="-1698937" y="1630363"/>
            <a:ext cx="8153400" cy="4495800"/>
          </a:xfrm>
          <a:prstGeom prst="rect">
            <a:avLst/>
          </a:prstGeom>
        </p:spPr>
      </p:pic>
      <p:pic>
        <p:nvPicPr>
          <p:cNvPr id="5" name="Imagen 4" descr="Captura de pantalla 2015-07-19 a las 13.53.1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917" y="1630363"/>
            <a:ext cx="4495083" cy="4495800"/>
          </a:xfrm>
          <a:prstGeom prst="rect">
            <a:avLst/>
          </a:prstGeom>
        </p:spPr>
      </p:pic>
    </p:spTree>
    <p:extLst>
      <p:ext uri="{BB962C8B-B14F-4D97-AF65-F5344CB8AC3E}">
        <p14:creationId xmlns:p14="http://schemas.microsoft.com/office/powerpoint/2010/main" val="245034137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ITZ Concrete </a:t>
            </a:r>
            <a:r>
              <a:rPr lang="es-ES" dirty="0" err="1" smtClean="0"/>
              <a:t>with</a:t>
            </a:r>
            <a:r>
              <a:rPr lang="es-ES" dirty="0" smtClean="0"/>
              <a:t> Natural and Concrete </a:t>
            </a:r>
            <a:r>
              <a:rPr lang="es-ES" dirty="0" err="1" smtClean="0"/>
              <a:t>Aggregates</a:t>
            </a:r>
            <a:endParaRPr lang="es-ES" dirty="0"/>
          </a:p>
        </p:txBody>
      </p:sp>
      <p:sp>
        <p:nvSpPr>
          <p:cNvPr id="3" name="Marcador de contenido 2"/>
          <p:cNvSpPr>
            <a:spLocks noGrp="1"/>
          </p:cNvSpPr>
          <p:nvPr>
            <p:ph idx="1"/>
          </p:nvPr>
        </p:nvSpPr>
        <p:spPr/>
        <p:txBody>
          <a:bodyPr/>
          <a:lstStyle/>
          <a:p>
            <a:endParaRPr lang="es-ES" dirty="0"/>
          </a:p>
        </p:txBody>
      </p:sp>
      <p:pic>
        <p:nvPicPr>
          <p:cNvPr id="6" name="Marcador de contenido 8" descr="Captura de pantalla 2015-07-19 a las 13.49.43.png"/>
          <p:cNvPicPr>
            <a:picLocks noGrp="1" noChangeAspect="1"/>
          </p:cNvPicPr>
          <p:nvPr/>
        </p:nvPicPr>
        <p:blipFill>
          <a:blip r:embed="rId2">
            <a:extLst>
              <a:ext uri="{28A0092B-C50C-407E-A947-70E740481C1C}">
                <a14:useLocalDpi xmlns:a14="http://schemas.microsoft.com/office/drawing/2010/main" val="0"/>
              </a:ext>
            </a:extLst>
          </a:blip>
          <a:srcRect l="-39474" r="-39474"/>
          <a:stretch>
            <a:fillRect/>
          </a:stretch>
        </p:blipFill>
        <p:spPr>
          <a:xfrm>
            <a:off x="-1926166" y="1417638"/>
            <a:ext cx="8153400" cy="4495800"/>
          </a:xfrm>
          <a:prstGeom prst="rect">
            <a:avLst/>
          </a:prstGeom>
        </p:spPr>
      </p:pic>
      <p:pic>
        <p:nvPicPr>
          <p:cNvPr id="7" name="Marcador de contenido 3" descr="Captura de pantalla 2015-07-19 a las 13.56.33.png"/>
          <p:cNvPicPr>
            <a:picLocks noGrp="1" noChangeAspect="1"/>
          </p:cNvPicPr>
          <p:nvPr/>
        </p:nvPicPr>
        <p:blipFill>
          <a:blip r:embed="rId3">
            <a:extLst>
              <a:ext uri="{28A0092B-C50C-407E-A947-70E740481C1C}">
                <a14:useLocalDpi xmlns:a14="http://schemas.microsoft.com/office/drawing/2010/main" val="0"/>
              </a:ext>
            </a:extLst>
          </a:blip>
          <a:srcRect l="-35725" r="-35725"/>
          <a:stretch>
            <a:fillRect/>
          </a:stretch>
        </p:blipFill>
        <p:spPr>
          <a:xfrm>
            <a:off x="2435967" y="1417638"/>
            <a:ext cx="8539189" cy="4708525"/>
          </a:xfrm>
          <a:prstGeom prst="rect">
            <a:avLst/>
          </a:prstGeom>
        </p:spPr>
      </p:pic>
    </p:spTree>
    <p:extLst>
      <p:ext uri="{BB962C8B-B14F-4D97-AF65-F5344CB8AC3E}">
        <p14:creationId xmlns:p14="http://schemas.microsoft.com/office/powerpoint/2010/main" val="390760069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err="1" smtClean="0">
                <a:solidFill>
                  <a:srgbClr val="008000"/>
                </a:solidFill>
              </a:rPr>
              <a:t>Problems</a:t>
            </a:r>
            <a:r>
              <a:rPr lang="es-ES" dirty="0" smtClean="0">
                <a:solidFill>
                  <a:srgbClr val="008000"/>
                </a:solidFill>
              </a:rPr>
              <a:t> in Concrete </a:t>
            </a:r>
            <a:r>
              <a:rPr lang="es-ES" dirty="0" err="1" smtClean="0">
                <a:solidFill>
                  <a:srgbClr val="008000"/>
                </a:solidFill>
              </a:rPr>
              <a:t>with</a:t>
            </a:r>
            <a:r>
              <a:rPr lang="es-ES" dirty="0" smtClean="0">
                <a:solidFill>
                  <a:srgbClr val="008000"/>
                </a:solidFill>
              </a:rPr>
              <a:t> </a:t>
            </a:r>
            <a:r>
              <a:rPr lang="es-ES" dirty="0" err="1" smtClean="0">
                <a:solidFill>
                  <a:srgbClr val="008000"/>
                </a:solidFill>
              </a:rPr>
              <a:t>Ceramic</a:t>
            </a:r>
            <a:r>
              <a:rPr lang="es-ES" dirty="0" smtClean="0">
                <a:solidFill>
                  <a:srgbClr val="008000"/>
                </a:solidFill>
              </a:rPr>
              <a:t> </a:t>
            </a:r>
            <a:r>
              <a:rPr lang="es-ES" dirty="0" err="1" smtClean="0">
                <a:solidFill>
                  <a:srgbClr val="008000"/>
                </a:solidFill>
              </a:rPr>
              <a:t>Aggregates</a:t>
            </a:r>
            <a:endParaRPr lang="es-ES" dirty="0">
              <a:solidFill>
                <a:srgbClr val="008000"/>
              </a:solidFill>
            </a:endParaRPr>
          </a:p>
        </p:txBody>
      </p:sp>
      <p:sp>
        <p:nvSpPr>
          <p:cNvPr id="3" name="Marcador de contenido 2"/>
          <p:cNvSpPr>
            <a:spLocks noGrp="1"/>
          </p:cNvSpPr>
          <p:nvPr>
            <p:ph idx="1"/>
          </p:nvPr>
        </p:nvSpPr>
        <p:spPr/>
        <p:txBody>
          <a:bodyPr/>
          <a:lstStyle/>
          <a:p>
            <a:r>
              <a:rPr lang="es-ES" dirty="0" err="1" smtClean="0"/>
              <a:t>Higher</a:t>
            </a:r>
            <a:r>
              <a:rPr lang="es-ES" dirty="0" smtClean="0"/>
              <a:t> w/c </a:t>
            </a:r>
            <a:r>
              <a:rPr lang="es-ES" dirty="0" err="1" smtClean="0"/>
              <a:t>related</a:t>
            </a:r>
            <a:r>
              <a:rPr lang="es-ES" dirty="0" smtClean="0"/>
              <a:t> </a:t>
            </a:r>
            <a:r>
              <a:rPr lang="es-ES" dirty="0" err="1" smtClean="0"/>
              <a:t>with</a:t>
            </a:r>
            <a:r>
              <a:rPr lang="es-ES" dirty="0" smtClean="0"/>
              <a:t> </a:t>
            </a:r>
            <a:r>
              <a:rPr lang="es-ES" dirty="0" err="1" smtClean="0"/>
              <a:t>higher</a:t>
            </a:r>
            <a:r>
              <a:rPr lang="es-ES" dirty="0" smtClean="0"/>
              <a:t> </a:t>
            </a:r>
            <a:r>
              <a:rPr lang="es-ES" dirty="0" err="1" smtClean="0"/>
              <a:t>absorption</a:t>
            </a:r>
            <a:endParaRPr lang="es-ES" dirty="0" smtClean="0"/>
          </a:p>
          <a:p>
            <a:r>
              <a:rPr lang="es-ES" dirty="0" err="1" smtClean="0"/>
              <a:t>Lower</a:t>
            </a:r>
            <a:r>
              <a:rPr lang="es-ES" dirty="0" smtClean="0"/>
              <a:t> </a:t>
            </a:r>
            <a:r>
              <a:rPr lang="es-ES" dirty="0" err="1" smtClean="0"/>
              <a:t>compressive</a:t>
            </a:r>
            <a:r>
              <a:rPr lang="es-ES" dirty="0" smtClean="0"/>
              <a:t> </a:t>
            </a:r>
            <a:r>
              <a:rPr lang="es-ES" dirty="0" err="1" smtClean="0"/>
              <a:t>strength</a:t>
            </a:r>
            <a:endParaRPr lang="es-ES" dirty="0" smtClean="0"/>
          </a:p>
          <a:p>
            <a:r>
              <a:rPr lang="es-ES" dirty="0" err="1" smtClean="0"/>
              <a:t>Lower</a:t>
            </a:r>
            <a:r>
              <a:rPr lang="es-ES" dirty="0" smtClean="0"/>
              <a:t> </a:t>
            </a:r>
            <a:r>
              <a:rPr lang="es-ES" dirty="0" err="1" smtClean="0"/>
              <a:t>Elasticity</a:t>
            </a:r>
            <a:r>
              <a:rPr lang="es-ES" dirty="0" smtClean="0"/>
              <a:t> </a:t>
            </a:r>
            <a:r>
              <a:rPr lang="es-ES" dirty="0" err="1" smtClean="0"/>
              <a:t>Modulus</a:t>
            </a:r>
            <a:endParaRPr lang="es-ES" dirty="0" smtClean="0"/>
          </a:p>
          <a:p>
            <a:r>
              <a:rPr lang="es-ES" dirty="0" err="1" smtClean="0"/>
              <a:t>Higher</a:t>
            </a:r>
            <a:r>
              <a:rPr lang="es-ES" dirty="0" smtClean="0"/>
              <a:t> </a:t>
            </a:r>
            <a:r>
              <a:rPr lang="es-ES" dirty="0" err="1" smtClean="0"/>
              <a:t>drying</a:t>
            </a:r>
            <a:r>
              <a:rPr lang="es-ES" dirty="0" smtClean="0"/>
              <a:t> </a:t>
            </a:r>
            <a:r>
              <a:rPr lang="es-ES" dirty="0" err="1" smtClean="0"/>
              <a:t>shrinkage</a:t>
            </a:r>
            <a:endParaRPr lang="es-ES" dirty="0" smtClean="0"/>
          </a:p>
          <a:p>
            <a:r>
              <a:rPr lang="es-ES" dirty="0" smtClean="0"/>
              <a:t>DURABILITY: </a:t>
            </a:r>
          </a:p>
          <a:p>
            <a:pPr marL="0" indent="0">
              <a:buNone/>
            </a:pPr>
            <a:r>
              <a:rPr lang="es-ES" dirty="0"/>
              <a:t> </a:t>
            </a:r>
            <a:r>
              <a:rPr lang="es-ES" dirty="0" smtClean="0"/>
              <a:t>   </a:t>
            </a:r>
            <a:r>
              <a:rPr lang="es-ES" sz="2400" dirty="0" err="1" smtClean="0"/>
              <a:t>Freeze</a:t>
            </a:r>
            <a:r>
              <a:rPr lang="es-ES" sz="2400" dirty="0" smtClean="0"/>
              <a:t> and </a:t>
            </a:r>
            <a:r>
              <a:rPr lang="es-ES" sz="2400" dirty="0" err="1" smtClean="0"/>
              <a:t>Thaw</a:t>
            </a:r>
            <a:endParaRPr lang="es-ES" sz="2400" dirty="0" smtClean="0"/>
          </a:p>
          <a:p>
            <a:pPr marL="0" indent="0">
              <a:buNone/>
            </a:pPr>
            <a:r>
              <a:rPr lang="es-ES" sz="2400" dirty="0" smtClean="0"/>
              <a:t>     </a:t>
            </a:r>
            <a:r>
              <a:rPr lang="es-ES" sz="2400" dirty="0" err="1" smtClean="0"/>
              <a:t>Possible</a:t>
            </a:r>
            <a:r>
              <a:rPr lang="es-ES" sz="2400" dirty="0" smtClean="0"/>
              <a:t> Sulfates</a:t>
            </a:r>
            <a:endParaRPr lang="es-ES" dirty="0"/>
          </a:p>
        </p:txBody>
      </p:sp>
    </p:spTree>
    <p:extLst>
      <p:ext uri="{BB962C8B-B14F-4D97-AF65-F5344CB8AC3E}">
        <p14:creationId xmlns:p14="http://schemas.microsoft.com/office/powerpoint/2010/main" val="223314208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8000"/>
                </a:solidFill>
              </a:rPr>
              <a:t>Recycled Concrete </a:t>
            </a:r>
            <a:r>
              <a:rPr lang="es-ES" dirty="0" err="1" smtClean="0">
                <a:solidFill>
                  <a:srgbClr val="008000"/>
                </a:solidFill>
              </a:rPr>
              <a:t>Aggregates</a:t>
            </a:r>
            <a:endParaRPr lang="es-ES" dirty="0">
              <a:solidFill>
                <a:srgbClr val="008000"/>
              </a:solidFill>
            </a:endParaRPr>
          </a:p>
        </p:txBody>
      </p:sp>
      <p:pic>
        <p:nvPicPr>
          <p:cNvPr id="5" name="Marcador de contenido 4" descr="Captura de pantalla 2016-07-22 a las 15.57.26.png"/>
          <p:cNvPicPr>
            <a:picLocks noGrp="1" noChangeAspect="1"/>
          </p:cNvPicPr>
          <p:nvPr>
            <p:ph idx="1"/>
          </p:nvPr>
        </p:nvPicPr>
        <p:blipFill>
          <a:blip r:embed="rId2">
            <a:extLst>
              <a:ext uri="{28A0092B-C50C-407E-A947-70E740481C1C}">
                <a14:useLocalDpi xmlns:a14="http://schemas.microsoft.com/office/drawing/2010/main" val="0"/>
              </a:ext>
            </a:extLst>
          </a:blip>
          <a:srcRect t="16104" b="16104"/>
          <a:stretch>
            <a:fillRect/>
          </a:stretch>
        </p:blipFill>
        <p:spPr/>
      </p:pic>
    </p:spTree>
    <p:extLst>
      <p:ext uri="{BB962C8B-B14F-4D97-AF65-F5344CB8AC3E}">
        <p14:creationId xmlns:p14="http://schemas.microsoft.com/office/powerpoint/2010/main" val="264159914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Influence</a:t>
            </a:r>
            <a:r>
              <a:rPr lang="es-ES" dirty="0" smtClean="0">
                <a:solidFill>
                  <a:srgbClr val="008000"/>
                </a:solidFill>
              </a:rPr>
              <a:t> of </a:t>
            </a:r>
            <a:r>
              <a:rPr lang="es-ES" dirty="0" err="1" smtClean="0">
                <a:solidFill>
                  <a:srgbClr val="008000"/>
                </a:solidFill>
              </a:rPr>
              <a:t>attached</a:t>
            </a:r>
            <a:r>
              <a:rPr lang="es-ES" dirty="0" smtClean="0">
                <a:solidFill>
                  <a:srgbClr val="008000"/>
                </a:solidFill>
              </a:rPr>
              <a:t> </a:t>
            </a:r>
            <a:r>
              <a:rPr lang="es-ES" dirty="0" err="1" smtClean="0">
                <a:solidFill>
                  <a:srgbClr val="008000"/>
                </a:solidFill>
              </a:rPr>
              <a:t>mortar</a:t>
            </a:r>
            <a:endParaRPr lang="es-ES" dirty="0">
              <a:solidFill>
                <a:srgbClr val="008000"/>
              </a:solidFill>
            </a:endParaRPr>
          </a:p>
        </p:txBody>
      </p:sp>
      <p:sp>
        <p:nvSpPr>
          <p:cNvPr id="3" name="Marcador de contenido 2"/>
          <p:cNvSpPr>
            <a:spLocks noGrp="1"/>
          </p:cNvSpPr>
          <p:nvPr>
            <p:ph idx="1"/>
          </p:nvPr>
        </p:nvSpPr>
        <p:spPr/>
        <p:txBody>
          <a:bodyPr/>
          <a:lstStyle/>
          <a:p>
            <a:r>
              <a:rPr lang="es-ES" dirty="0" err="1" smtClean="0"/>
              <a:t>Higher</a:t>
            </a:r>
            <a:r>
              <a:rPr lang="es-ES" dirty="0" smtClean="0"/>
              <a:t> </a:t>
            </a:r>
            <a:r>
              <a:rPr lang="es-ES" dirty="0" err="1" smtClean="0"/>
              <a:t>Porosity</a:t>
            </a:r>
            <a:r>
              <a:rPr lang="es-ES" dirty="0" smtClean="0"/>
              <a:t> and </a:t>
            </a:r>
            <a:r>
              <a:rPr lang="es-ES" dirty="0" err="1" smtClean="0"/>
              <a:t>absortion</a:t>
            </a:r>
            <a:endParaRPr lang="es-ES" dirty="0" smtClean="0"/>
          </a:p>
          <a:p>
            <a:r>
              <a:rPr lang="es-ES" dirty="0" err="1" smtClean="0"/>
              <a:t>Chlorides</a:t>
            </a:r>
            <a:r>
              <a:rPr lang="es-ES" dirty="0" smtClean="0"/>
              <a:t> </a:t>
            </a:r>
            <a:r>
              <a:rPr lang="es-ES" dirty="0" err="1" smtClean="0"/>
              <a:t>Penetration</a:t>
            </a:r>
            <a:endParaRPr lang="es-ES" dirty="0" smtClean="0"/>
          </a:p>
          <a:p>
            <a:r>
              <a:rPr lang="es-ES" dirty="0" err="1" smtClean="0"/>
              <a:t>Inhomogeneity</a:t>
            </a:r>
            <a:endParaRPr lang="es-ES" dirty="0" smtClean="0"/>
          </a:p>
          <a:p>
            <a:r>
              <a:rPr lang="es-ES" dirty="0" err="1" smtClean="0"/>
              <a:t>Freeze</a:t>
            </a:r>
            <a:r>
              <a:rPr lang="es-ES" dirty="0" smtClean="0"/>
              <a:t> and </a:t>
            </a:r>
            <a:r>
              <a:rPr lang="es-ES" dirty="0" err="1" smtClean="0"/>
              <a:t>Thaw</a:t>
            </a:r>
            <a:endParaRPr lang="es-ES" dirty="0" smtClean="0"/>
          </a:p>
          <a:p>
            <a:r>
              <a:rPr lang="es-ES" dirty="0" err="1" smtClean="0"/>
              <a:t>Two</a:t>
            </a:r>
            <a:r>
              <a:rPr lang="es-ES" dirty="0" smtClean="0"/>
              <a:t> ITZ </a:t>
            </a:r>
            <a:endParaRPr lang="es-ES" dirty="0" smtClean="0"/>
          </a:p>
          <a:p>
            <a:pPr marL="0" indent="0">
              <a:buNone/>
            </a:pPr>
            <a:endParaRPr lang="es-ES" dirty="0" smtClean="0"/>
          </a:p>
          <a:p>
            <a:endParaRPr lang="es-ES" dirty="0"/>
          </a:p>
        </p:txBody>
      </p:sp>
    </p:spTree>
    <p:extLst>
      <p:ext uri="{BB962C8B-B14F-4D97-AF65-F5344CB8AC3E}">
        <p14:creationId xmlns:p14="http://schemas.microsoft.com/office/powerpoint/2010/main" val="23974254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24118"/>
            <a:ext cx="8229600" cy="1193520"/>
          </a:xfrm>
        </p:spPr>
        <p:txBody>
          <a:bodyPr>
            <a:normAutofit fontScale="90000"/>
          </a:bodyPr>
          <a:lstStyle/>
          <a:p>
            <a:r>
              <a:rPr lang="es-ES" dirty="0" smtClean="0">
                <a:solidFill>
                  <a:srgbClr val="008000"/>
                </a:solidFill>
                <a:sym typeface="Wingdings"/>
              </a:rPr>
              <a:t> Smart </a:t>
            </a:r>
            <a:r>
              <a:rPr lang="es-ES" dirty="0" err="1" smtClean="0">
                <a:solidFill>
                  <a:srgbClr val="008000"/>
                </a:solidFill>
                <a:sym typeface="Wingdings"/>
              </a:rPr>
              <a:t>crusher</a:t>
            </a:r>
            <a:r>
              <a:rPr lang="es-ES" dirty="0" smtClean="0">
                <a:solidFill>
                  <a:srgbClr val="008000"/>
                </a:solidFill>
                <a:sym typeface="Wingdings"/>
              </a:rPr>
              <a:t/>
            </a:r>
            <a:br>
              <a:rPr lang="es-ES" dirty="0" smtClean="0">
                <a:solidFill>
                  <a:srgbClr val="008000"/>
                </a:solidFill>
                <a:sym typeface="Wingdings"/>
              </a:rPr>
            </a:br>
            <a:r>
              <a:rPr lang="es-ES" dirty="0" smtClean="0">
                <a:solidFill>
                  <a:srgbClr val="008000"/>
                </a:solidFill>
                <a:sym typeface="Wingdings"/>
              </a:rPr>
              <a:t>(Florea, </a:t>
            </a:r>
            <a:r>
              <a:rPr lang="es-ES" dirty="0" err="1" smtClean="0">
                <a:solidFill>
                  <a:srgbClr val="008000"/>
                </a:solidFill>
                <a:sym typeface="Wingdings"/>
              </a:rPr>
              <a:t>Ning</a:t>
            </a:r>
            <a:r>
              <a:rPr lang="es-ES" dirty="0" smtClean="0">
                <a:solidFill>
                  <a:srgbClr val="008000"/>
                </a:solidFill>
                <a:sym typeface="Wingdings"/>
              </a:rPr>
              <a:t>, </a:t>
            </a:r>
            <a:r>
              <a:rPr lang="es-ES" dirty="0" err="1" smtClean="0">
                <a:solidFill>
                  <a:srgbClr val="008000"/>
                </a:solidFill>
                <a:sym typeface="Wingdings"/>
              </a:rPr>
              <a:t>Browers</a:t>
            </a:r>
            <a:r>
              <a:rPr lang="es-ES" dirty="0" smtClean="0">
                <a:solidFill>
                  <a:srgbClr val="008000"/>
                </a:solidFill>
                <a:sym typeface="Wingdings"/>
              </a:rPr>
              <a:t> 2013)</a:t>
            </a:r>
            <a:r>
              <a:rPr lang="es-ES" dirty="0" smtClean="0">
                <a:solidFill>
                  <a:srgbClr val="008000"/>
                </a:solidFill>
              </a:rPr>
              <a:t/>
            </a:r>
            <a:br>
              <a:rPr lang="es-ES" dirty="0" smtClean="0">
                <a:solidFill>
                  <a:srgbClr val="008000"/>
                </a:solidFill>
              </a:rPr>
            </a:br>
            <a:endParaRPr lang="es-ES" dirty="0">
              <a:solidFill>
                <a:srgbClr val="008000"/>
              </a:solidFill>
            </a:endParaRPr>
          </a:p>
        </p:txBody>
      </p:sp>
      <p:sp>
        <p:nvSpPr>
          <p:cNvPr id="3" name="Marcador de contenido 2"/>
          <p:cNvSpPr>
            <a:spLocks noGrp="1"/>
          </p:cNvSpPr>
          <p:nvPr>
            <p:ph idx="1"/>
          </p:nvPr>
        </p:nvSpPr>
        <p:spPr/>
        <p:txBody>
          <a:bodyPr>
            <a:normAutofit/>
          </a:bodyPr>
          <a:lstStyle/>
          <a:p>
            <a:r>
              <a:rPr lang="es-ES" sz="2000" dirty="0" smtClean="0"/>
              <a:t>RC1 </a:t>
            </a:r>
            <a:r>
              <a:rPr lang="es-ES" sz="2000" dirty="0" err="1" smtClean="0"/>
              <a:t>Jaw</a:t>
            </a:r>
            <a:r>
              <a:rPr lang="es-ES" sz="2000" dirty="0" smtClean="0"/>
              <a:t> </a:t>
            </a:r>
            <a:r>
              <a:rPr lang="es-ES" sz="2000" dirty="0" err="1" smtClean="0"/>
              <a:t>crusher</a:t>
            </a:r>
            <a:r>
              <a:rPr lang="es-ES" sz="2000" dirty="0" smtClean="0"/>
              <a:t> 1 time</a:t>
            </a:r>
          </a:p>
          <a:p>
            <a:r>
              <a:rPr lang="es-ES" sz="2000" dirty="0" smtClean="0"/>
              <a:t>RC2 </a:t>
            </a:r>
            <a:r>
              <a:rPr lang="es-ES" sz="2000" dirty="0" err="1" smtClean="0"/>
              <a:t>Jaw</a:t>
            </a:r>
            <a:r>
              <a:rPr lang="es-ES" sz="2000" dirty="0" smtClean="0"/>
              <a:t> </a:t>
            </a:r>
            <a:r>
              <a:rPr lang="es-ES" sz="2000" dirty="0" err="1" smtClean="0"/>
              <a:t>crusher</a:t>
            </a:r>
            <a:r>
              <a:rPr lang="es-ES" sz="2000" dirty="0" smtClean="0"/>
              <a:t> 10 times</a:t>
            </a:r>
          </a:p>
          <a:p>
            <a:r>
              <a:rPr lang="es-ES" sz="2000" dirty="0" smtClean="0"/>
              <a:t>RC3 </a:t>
            </a:r>
            <a:r>
              <a:rPr lang="es-ES" sz="2000" dirty="0" err="1" smtClean="0"/>
              <a:t>Jaw</a:t>
            </a:r>
            <a:r>
              <a:rPr lang="es-ES" sz="2000" dirty="0" smtClean="0"/>
              <a:t> and </a:t>
            </a:r>
            <a:r>
              <a:rPr lang="es-ES" sz="2000" dirty="0" err="1" smtClean="0"/>
              <a:t>smart</a:t>
            </a:r>
            <a:r>
              <a:rPr lang="es-ES" sz="2000" dirty="0" smtClean="0"/>
              <a:t> </a:t>
            </a:r>
            <a:r>
              <a:rPr lang="es-ES" sz="2000" dirty="0" err="1" smtClean="0"/>
              <a:t>crusher</a:t>
            </a:r>
            <a:endParaRPr lang="es-ES" sz="2000" dirty="0"/>
          </a:p>
        </p:txBody>
      </p:sp>
      <p:pic>
        <p:nvPicPr>
          <p:cNvPr id="4" name="Marcador de contenido 3" descr="Captura de pantalla 2016-07-03 a las 19.16.33.png"/>
          <p:cNvPicPr>
            <a:picLocks noGrp="1" noChangeAspect="1"/>
          </p:cNvPicPr>
          <p:nvPr/>
        </p:nvPicPr>
        <p:blipFill rotWithShape="1">
          <a:blip r:embed="rId2" cstate="print">
            <a:extLst>
              <a:ext uri="{28A0092B-C50C-407E-A947-70E740481C1C}">
                <a14:useLocalDpi xmlns:a14="http://schemas.microsoft.com/office/drawing/2010/main"/>
              </a:ext>
            </a:extLst>
          </a:blip>
          <a:srcRect/>
          <a:stretch/>
        </p:blipFill>
        <p:spPr>
          <a:xfrm>
            <a:off x="4085671" y="2088500"/>
            <a:ext cx="4601129" cy="4037663"/>
          </a:xfrm>
          <a:prstGeom prst="rect">
            <a:avLst/>
          </a:prstGeom>
        </p:spPr>
      </p:pic>
    </p:spTree>
    <p:extLst>
      <p:ext uri="{BB962C8B-B14F-4D97-AF65-F5344CB8AC3E}">
        <p14:creationId xmlns:p14="http://schemas.microsoft.com/office/powerpoint/2010/main" val="36983757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Attached</a:t>
            </a:r>
            <a:r>
              <a:rPr lang="es-ES" dirty="0" smtClean="0">
                <a:solidFill>
                  <a:srgbClr val="008000"/>
                </a:solidFill>
              </a:rPr>
              <a:t> </a:t>
            </a:r>
            <a:r>
              <a:rPr lang="es-ES" dirty="0" err="1" smtClean="0">
                <a:solidFill>
                  <a:srgbClr val="008000"/>
                </a:solidFill>
              </a:rPr>
              <a:t>Mortar</a:t>
            </a:r>
            <a:r>
              <a:rPr lang="es-ES" dirty="0" smtClean="0">
                <a:solidFill>
                  <a:srgbClr val="008000"/>
                </a:solidFill>
              </a:rPr>
              <a:t> and </a:t>
            </a:r>
            <a:r>
              <a:rPr lang="es-ES" dirty="0" err="1" smtClean="0">
                <a:solidFill>
                  <a:srgbClr val="008000"/>
                </a:solidFill>
              </a:rPr>
              <a:t>Quality</a:t>
            </a:r>
            <a:endParaRPr lang="es-ES" dirty="0">
              <a:solidFill>
                <a:srgbClr val="008000"/>
              </a:solidFill>
            </a:endParaRPr>
          </a:p>
        </p:txBody>
      </p:sp>
      <p:sp>
        <p:nvSpPr>
          <p:cNvPr id="3" name="Marcador de contenido 2"/>
          <p:cNvSpPr>
            <a:spLocks noGrp="1"/>
          </p:cNvSpPr>
          <p:nvPr>
            <p:ph idx="1"/>
          </p:nvPr>
        </p:nvSpPr>
        <p:spPr/>
        <p:txBody>
          <a:bodyPr>
            <a:normAutofit fontScale="85000" lnSpcReduction="20000"/>
          </a:bodyPr>
          <a:lstStyle/>
          <a:p>
            <a:r>
              <a:rPr lang="es-ES" dirty="0" err="1" smtClean="0"/>
              <a:t>Many</a:t>
            </a:r>
            <a:r>
              <a:rPr lang="es-ES" dirty="0" smtClean="0"/>
              <a:t> </a:t>
            </a:r>
            <a:r>
              <a:rPr lang="es-ES" dirty="0" err="1" smtClean="0"/>
              <a:t>studies</a:t>
            </a:r>
            <a:r>
              <a:rPr lang="es-ES" dirty="0" smtClean="0"/>
              <a:t> </a:t>
            </a:r>
            <a:r>
              <a:rPr lang="es-ES" dirty="0" err="1" smtClean="0"/>
              <a:t>arrive</a:t>
            </a:r>
            <a:r>
              <a:rPr lang="es-ES" dirty="0" smtClean="0"/>
              <a:t> </a:t>
            </a:r>
            <a:r>
              <a:rPr lang="es-ES" dirty="0" err="1" smtClean="0"/>
              <a:t>to</a:t>
            </a:r>
            <a:r>
              <a:rPr lang="es-ES" dirty="0" smtClean="0"/>
              <a:t> </a:t>
            </a:r>
            <a:r>
              <a:rPr lang="es-ES" dirty="0" err="1" smtClean="0"/>
              <a:t>the</a:t>
            </a:r>
            <a:r>
              <a:rPr lang="es-ES" dirty="0" smtClean="0"/>
              <a:t> </a:t>
            </a:r>
            <a:r>
              <a:rPr lang="es-ES" dirty="0" err="1" smtClean="0"/>
              <a:t>conclusion</a:t>
            </a:r>
            <a:r>
              <a:rPr lang="es-ES" dirty="0" smtClean="0"/>
              <a:t> </a:t>
            </a:r>
            <a:r>
              <a:rPr lang="es-ES" dirty="0" err="1" smtClean="0"/>
              <a:t>that</a:t>
            </a:r>
            <a:r>
              <a:rPr lang="es-ES" dirty="0" smtClean="0"/>
              <a:t> </a:t>
            </a:r>
            <a:r>
              <a:rPr lang="es-ES" dirty="0" err="1" smtClean="0"/>
              <a:t>for</a:t>
            </a:r>
            <a:r>
              <a:rPr lang="es-ES" dirty="0" smtClean="0"/>
              <a:t> </a:t>
            </a:r>
            <a:r>
              <a:rPr lang="es-ES" dirty="0" err="1" smtClean="0"/>
              <a:t>structural</a:t>
            </a:r>
            <a:r>
              <a:rPr lang="es-ES" dirty="0" smtClean="0"/>
              <a:t> concrete </a:t>
            </a:r>
            <a:r>
              <a:rPr lang="es-ES" dirty="0" smtClean="0">
                <a:solidFill>
                  <a:srgbClr val="FF0000"/>
                </a:solidFill>
              </a:rPr>
              <a:t>“</a:t>
            </a:r>
            <a:r>
              <a:rPr lang="es-ES" dirty="0" err="1" smtClean="0">
                <a:solidFill>
                  <a:srgbClr val="FF0000"/>
                </a:solidFill>
              </a:rPr>
              <a:t>good”RCA</a:t>
            </a:r>
            <a:r>
              <a:rPr lang="es-ES" dirty="0" smtClean="0">
                <a:solidFill>
                  <a:srgbClr val="FF0000"/>
                </a:solidFill>
              </a:rPr>
              <a:t> </a:t>
            </a:r>
            <a:r>
              <a:rPr lang="es-ES" dirty="0" smtClean="0"/>
              <a:t>can </a:t>
            </a:r>
            <a:r>
              <a:rPr lang="es-ES" dirty="0" err="1" smtClean="0"/>
              <a:t>replace</a:t>
            </a:r>
            <a:r>
              <a:rPr lang="es-ES" dirty="0" smtClean="0"/>
              <a:t> NA(</a:t>
            </a:r>
            <a:r>
              <a:rPr lang="es-ES" dirty="0" err="1" smtClean="0"/>
              <a:t>Fully</a:t>
            </a:r>
            <a:r>
              <a:rPr lang="es-ES" dirty="0" smtClean="0"/>
              <a:t> </a:t>
            </a:r>
            <a:r>
              <a:rPr lang="es-ES" dirty="0" err="1" smtClean="0"/>
              <a:t>or</a:t>
            </a:r>
            <a:r>
              <a:rPr lang="es-ES" dirty="0" smtClean="0"/>
              <a:t> </a:t>
            </a:r>
            <a:r>
              <a:rPr lang="es-ES" dirty="0" err="1" smtClean="0"/>
              <a:t>partially</a:t>
            </a:r>
            <a:r>
              <a:rPr lang="es-ES" dirty="0" smtClean="0"/>
              <a:t>).</a:t>
            </a:r>
          </a:p>
          <a:p>
            <a:r>
              <a:rPr lang="es-ES" dirty="0" smtClean="0"/>
              <a:t>Sanchez,A.,</a:t>
            </a:r>
            <a:r>
              <a:rPr lang="es-ES" dirty="0" err="1" smtClean="0"/>
              <a:t>Alaejos,P</a:t>
            </a:r>
            <a:r>
              <a:rPr lang="es-ES" dirty="0" smtClean="0"/>
              <a:t>.-</a:t>
            </a:r>
            <a:r>
              <a:rPr lang="es-ES_tradnl" dirty="0" err="1" smtClean="0"/>
              <a:t>Study</a:t>
            </a:r>
            <a:r>
              <a:rPr lang="es-ES_tradnl" dirty="0" smtClean="0"/>
              <a:t> </a:t>
            </a:r>
            <a:r>
              <a:rPr lang="es-ES_tradnl" dirty="0" err="1" smtClean="0"/>
              <a:t>on</a:t>
            </a:r>
            <a:r>
              <a:rPr lang="es-ES_tradnl" dirty="0" smtClean="0"/>
              <a:t> </a:t>
            </a:r>
            <a:r>
              <a:rPr lang="es-ES_tradnl" dirty="0" err="1" smtClean="0"/>
              <a:t>the</a:t>
            </a:r>
            <a:r>
              <a:rPr lang="es-ES_tradnl" dirty="0" smtClean="0"/>
              <a:t> </a:t>
            </a:r>
            <a:r>
              <a:rPr lang="es-ES_tradnl" dirty="0" err="1" smtClean="0"/>
              <a:t>influence</a:t>
            </a:r>
            <a:r>
              <a:rPr lang="es-ES_tradnl" dirty="0" smtClean="0"/>
              <a:t> of </a:t>
            </a:r>
            <a:r>
              <a:rPr lang="es-ES_tradnl" dirty="0" err="1" smtClean="0"/>
              <a:t>attached</a:t>
            </a:r>
            <a:r>
              <a:rPr lang="es-ES_tradnl" dirty="0" smtClean="0"/>
              <a:t> </a:t>
            </a:r>
            <a:r>
              <a:rPr lang="es-ES_tradnl" dirty="0" err="1" smtClean="0"/>
              <a:t>mortar</a:t>
            </a:r>
            <a:r>
              <a:rPr lang="es-ES_tradnl" dirty="0" smtClean="0"/>
              <a:t> </a:t>
            </a:r>
            <a:r>
              <a:rPr lang="es-ES_tradnl" dirty="0" err="1" smtClean="0"/>
              <a:t>content</a:t>
            </a:r>
            <a:r>
              <a:rPr lang="es-ES_tradnl" dirty="0" smtClean="0"/>
              <a:t> </a:t>
            </a:r>
            <a:r>
              <a:rPr lang="es-ES_tradnl" dirty="0" err="1" smtClean="0"/>
              <a:t>on</a:t>
            </a:r>
            <a:r>
              <a:rPr lang="es-ES_tradnl" dirty="0" smtClean="0"/>
              <a:t> </a:t>
            </a:r>
            <a:r>
              <a:rPr lang="es-ES_tradnl" dirty="0" err="1" smtClean="0"/>
              <a:t>the</a:t>
            </a:r>
            <a:r>
              <a:rPr lang="es-ES_tradnl" dirty="0" smtClean="0"/>
              <a:t> </a:t>
            </a:r>
            <a:r>
              <a:rPr lang="es-ES_tradnl" dirty="0" err="1" smtClean="0"/>
              <a:t>properties</a:t>
            </a:r>
            <a:r>
              <a:rPr lang="es-ES_tradnl" dirty="0" smtClean="0"/>
              <a:t> of recycled concrete </a:t>
            </a:r>
            <a:r>
              <a:rPr lang="es-ES_tradnl" dirty="0" err="1" smtClean="0"/>
              <a:t>aggregate</a:t>
            </a:r>
            <a:endParaRPr lang="es-ES_tradnl" dirty="0" smtClean="0"/>
          </a:p>
          <a:p>
            <a:pPr marL="0" indent="0" fontAlgn="base">
              <a:buNone/>
            </a:pPr>
            <a:r>
              <a:rPr lang="es-ES_tradnl" dirty="0" smtClean="0"/>
              <a:t>  </a:t>
            </a:r>
          </a:p>
          <a:p>
            <a:pPr marL="0" indent="0" fontAlgn="base">
              <a:buNone/>
            </a:pPr>
            <a:r>
              <a:rPr lang="es-ES_tradnl" dirty="0" err="1" smtClean="0"/>
              <a:t>Concluded</a:t>
            </a:r>
            <a:r>
              <a:rPr lang="es-ES_tradnl" dirty="0" smtClean="0"/>
              <a:t> </a:t>
            </a:r>
            <a:r>
              <a:rPr lang="es-ES_tradnl" dirty="0" err="1" smtClean="0"/>
              <a:t>that</a:t>
            </a:r>
            <a:r>
              <a:rPr lang="es-ES_tradnl" dirty="0" smtClean="0"/>
              <a:t> </a:t>
            </a:r>
            <a:r>
              <a:rPr lang="es-ES_tradnl" dirty="0" err="1" smtClean="0"/>
              <a:t>only</a:t>
            </a:r>
            <a:r>
              <a:rPr lang="es-ES_tradnl" dirty="0" smtClean="0"/>
              <a:t> recycled </a:t>
            </a:r>
            <a:r>
              <a:rPr lang="es-ES_tradnl" dirty="0" err="1" smtClean="0"/>
              <a:t>aggregates</a:t>
            </a:r>
            <a:r>
              <a:rPr lang="es-ES_tradnl" dirty="0" smtClean="0"/>
              <a:t> </a:t>
            </a:r>
            <a:r>
              <a:rPr lang="es-ES_tradnl" dirty="0" err="1" smtClean="0"/>
              <a:t>with</a:t>
            </a:r>
            <a:r>
              <a:rPr lang="es-ES_tradnl" dirty="0" smtClean="0"/>
              <a:t> </a:t>
            </a:r>
            <a:r>
              <a:rPr lang="es-ES_tradnl" dirty="0" err="1" smtClean="0"/>
              <a:t>mortar</a:t>
            </a:r>
            <a:r>
              <a:rPr lang="es-ES_tradnl" dirty="0" smtClean="0"/>
              <a:t>    </a:t>
            </a:r>
            <a:r>
              <a:rPr lang="es-ES_tradnl" dirty="0" err="1" smtClean="0"/>
              <a:t>content</a:t>
            </a:r>
            <a:r>
              <a:rPr lang="es-ES_tradnl" dirty="0" smtClean="0"/>
              <a:t> </a:t>
            </a:r>
            <a:r>
              <a:rPr lang="es-ES_tradnl" dirty="0" err="1" smtClean="0"/>
              <a:t>under</a:t>
            </a:r>
            <a:r>
              <a:rPr lang="es-ES_tradnl" dirty="0" smtClean="0"/>
              <a:t> 44% </a:t>
            </a:r>
            <a:r>
              <a:rPr lang="es-ES_tradnl" dirty="0" err="1" smtClean="0"/>
              <a:t>could</a:t>
            </a:r>
            <a:r>
              <a:rPr lang="es-ES_tradnl" dirty="0" smtClean="0"/>
              <a:t> be </a:t>
            </a:r>
            <a:r>
              <a:rPr lang="es-ES_tradnl" dirty="0" err="1" smtClean="0"/>
              <a:t>used</a:t>
            </a:r>
            <a:r>
              <a:rPr lang="es-ES_tradnl" dirty="0" smtClean="0"/>
              <a:t> in </a:t>
            </a:r>
            <a:r>
              <a:rPr lang="es-ES_tradnl" dirty="0" err="1" smtClean="0"/>
              <a:t>structural</a:t>
            </a:r>
            <a:r>
              <a:rPr lang="es-ES_tradnl" dirty="0" smtClean="0"/>
              <a:t> concrete. </a:t>
            </a:r>
            <a:r>
              <a:rPr lang="es-ES_tradnl" dirty="0" err="1" smtClean="0"/>
              <a:t>With</a:t>
            </a:r>
            <a:r>
              <a:rPr lang="es-ES_tradnl" dirty="0" smtClean="0"/>
              <a:t> </a:t>
            </a:r>
            <a:r>
              <a:rPr lang="es-ES_tradnl" dirty="0" err="1" smtClean="0"/>
              <a:t>this</a:t>
            </a:r>
            <a:r>
              <a:rPr lang="es-ES_tradnl" dirty="0" smtClean="0"/>
              <a:t> </a:t>
            </a:r>
            <a:r>
              <a:rPr lang="es-ES_tradnl" dirty="0" err="1" smtClean="0"/>
              <a:t>criterion</a:t>
            </a:r>
            <a:r>
              <a:rPr lang="es-ES_tradnl" dirty="0" smtClean="0"/>
              <a:t>, </a:t>
            </a:r>
            <a:r>
              <a:rPr lang="es-ES_tradnl" dirty="0" err="1" smtClean="0"/>
              <a:t>aggregates</a:t>
            </a:r>
            <a:r>
              <a:rPr lang="es-ES_tradnl" dirty="0" smtClean="0"/>
              <a:t> </a:t>
            </a:r>
            <a:r>
              <a:rPr lang="es-ES_tradnl" dirty="0" err="1" smtClean="0"/>
              <a:t>with</a:t>
            </a:r>
            <a:r>
              <a:rPr lang="es-ES_tradnl" dirty="0" smtClean="0"/>
              <a:t> </a:t>
            </a:r>
            <a:r>
              <a:rPr lang="es-ES_tradnl" dirty="0" err="1" smtClean="0"/>
              <a:t>bulk</a:t>
            </a:r>
            <a:r>
              <a:rPr lang="es-ES_tradnl" dirty="0" smtClean="0"/>
              <a:t> </a:t>
            </a:r>
            <a:r>
              <a:rPr lang="es-ES_tradnl" dirty="0" err="1" smtClean="0"/>
              <a:t>specific</a:t>
            </a:r>
            <a:r>
              <a:rPr lang="es-ES_tradnl" dirty="0" smtClean="0"/>
              <a:t> </a:t>
            </a:r>
            <a:r>
              <a:rPr lang="es-ES_tradnl" dirty="0" err="1" smtClean="0"/>
              <a:t>density</a:t>
            </a:r>
            <a:r>
              <a:rPr lang="es-ES_tradnl" dirty="0" smtClean="0"/>
              <a:t> </a:t>
            </a:r>
            <a:r>
              <a:rPr lang="es-ES_tradnl" dirty="0" err="1" smtClean="0"/>
              <a:t>higher</a:t>
            </a:r>
            <a:r>
              <a:rPr lang="es-ES_tradnl" dirty="0" smtClean="0"/>
              <a:t> </a:t>
            </a:r>
            <a:r>
              <a:rPr lang="es-ES_tradnl" dirty="0" err="1" smtClean="0"/>
              <a:t>than</a:t>
            </a:r>
            <a:r>
              <a:rPr lang="es-ES_tradnl" dirty="0" smtClean="0"/>
              <a:t> 2160 kg/m</a:t>
            </a:r>
            <a:r>
              <a:rPr lang="es-ES_tradnl" baseline="30000" dirty="0" smtClean="0"/>
              <a:t>3</a:t>
            </a:r>
            <a:r>
              <a:rPr lang="es-ES_tradnl" dirty="0" smtClean="0"/>
              <a:t>, </a:t>
            </a:r>
            <a:r>
              <a:rPr lang="es-ES_tradnl" dirty="0" err="1" smtClean="0"/>
              <a:t>water</a:t>
            </a:r>
            <a:r>
              <a:rPr lang="es-ES_tradnl" dirty="0" smtClean="0"/>
              <a:t> </a:t>
            </a:r>
            <a:r>
              <a:rPr lang="es-ES_tradnl" dirty="0" err="1" smtClean="0"/>
              <a:t>absorption</a:t>
            </a:r>
            <a:r>
              <a:rPr lang="es-ES_tradnl" dirty="0" smtClean="0"/>
              <a:t> </a:t>
            </a:r>
            <a:r>
              <a:rPr lang="es-ES_tradnl" dirty="0" err="1" smtClean="0"/>
              <a:t>lower</a:t>
            </a:r>
            <a:r>
              <a:rPr lang="es-ES_tradnl" dirty="0" smtClean="0"/>
              <a:t> </a:t>
            </a:r>
            <a:r>
              <a:rPr lang="es-ES_tradnl" dirty="0" err="1" smtClean="0"/>
              <a:t>than</a:t>
            </a:r>
            <a:r>
              <a:rPr lang="es-ES_tradnl" dirty="0" smtClean="0"/>
              <a:t> 8% and Los </a:t>
            </a:r>
            <a:r>
              <a:rPr lang="es-ES_tradnl" dirty="0" err="1" smtClean="0"/>
              <a:t>Angeles</a:t>
            </a:r>
            <a:r>
              <a:rPr lang="es-ES_tradnl" dirty="0" smtClean="0"/>
              <a:t> </a:t>
            </a:r>
            <a:r>
              <a:rPr lang="es-ES_tradnl" dirty="0" err="1" smtClean="0"/>
              <a:t>abrasion</a:t>
            </a:r>
            <a:r>
              <a:rPr lang="es-ES_tradnl" dirty="0" smtClean="0"/>
              <a:t> </a:t>
            </a:r>
            <a:r>
              <a:rPr lang="es-ES_tradnl" dirty="0" err="1" smtClean="0"/>
              <a:t>loss</a:t>
            </a:r>
            <a:r>
              <a:rPr lang="es-ES_tradnl" dirty="0" smtClean="0"/>
              <a:t> </a:t>
            </a:r>
            <a:r>
              <a:rPr lang="es-ES_tradnl" dirty="0" err="1" smtClean="0"/>
              <a:t>under</a:t>
            </a:r>
            <a:r>
              <a:rPr lang="es-ES_tradnl" dirty="0" smtClean="0"/>
              <a:t> 40%, are </a:t>
            </a:r>
            <a:r>
              <a:rPr lang="es-ES_tradnl" dirty="0" err="1" smtClean="0"/>
              <a:t>obtained</a:t>
            </a:r>
            <a:r>
              <a:rPr lang="es-ES_tradnl" dirty="0" smtClean="0"/>
              <a:t>.</a:t>
            </a:r>
          </a:p>
          <a:p>
            <a:pPr marL="0" indent="0" fontAlgn="base">
              <a:buNone/>
            </a:pPr>
            <a:endParaRPr lang="es-ES_tradnl" dirty="0"/>
          </a:p>
        </p:txBody>
      </p:sp>
    </p:spTree>
    <p:extLst>
      <p:ext uri="{BB962C8B-B14F-4D97-AF65-F5344CB8AC3E}">
        <p14:creationId xmlns:p14="http://schemas.microsoft.com/office/powerpoint/2010/main" val="207874391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Solutions</a:t>
            </a:r>
            <a:endParaRPr lang="es-ES" dirty="0">
              <a:solidFill>
                <a:srgbClr val="008000"/>
              </a:solidFill>
            </a:endParaRPr>
          </a:p>
        </p:txBody>
      </p:sp>
      <p:sp>
        <p:nvSpPr>
          <p:cNvPr id="3" name="Marcador de contenido 2"/>
          <p:cNvSpPr>
            <a:spLocks noGrp="1"/>
          </p:cNvSpPr>
          <p:nvPr>
            <p:ph idx="1"/>
          </p:nvPr>
        </p:nvSpPr>
        <p:spPr/>
        <p:txBody>
          <a:bodyPr/>
          <a:lstStyle/>
          <a:p>
            <a:r>
              <a:rPr lang="en-US" dirty="0" smtClean="0"/>
              <a:t> Many papers reflect the need of more cement to compensate worst properties, compared to concrete with natural aggregates.</a:t>
            </a:r>
          </a:p>
          <a:p>
            <a:r>
              <a:rPr lang="en-US" sz="2800" dirty="0" smtClean="0"/>
              <a:t>Problem of sustainability </a:t>
            </a:r>
            <a:r>
              <a:rPr lang="en-US" sz="2800" dirty="0" smtClean="0">
                <a:latin typeface="Wingdings"/>
                <a:ea typeface="Wingdings"/>
                <a:cs typeface="Wingdings"/>
                <a:sym typeface="Wingdings"/>
              </a:rPr>
              <a:t></a:t>
            </a:r>
            <a:r>
              <a:rPr lang="en-US" sz="2800" dirty="0" smtClean="0"/>
              <a:t> more CO</a:t>
            </a:r>
            <a:r>
              <a:rPr lang="en-US" sz="2800" baseline="-25000" dirty="0" smtClean="0"/>
              <a:t>2</a:t>
            </a:r>
            <a:r>
              <a:rPr lang="en-US" sz="2800" dirty="0" smtClean="0"/>
              <a:t>emissions</a:t>
            </a:r>
          </a:p>
          <a:p>
            <a:pPr marL="0" indent="0">
              <a:buNone/>
            </a:pPr>
            <a:r>
              <a:rPr lang="en-US" sz="2800" dirty="0"/>
              <a:t> </a:t>
            </a:r>
            <a:r>
              <a:rPr lang="en-US" sz="2800" dirty="0" smtClean="0"/>
              <a:t>    CO</a:t>
            </a:r>
            <a:r>
              <a:rPr lang="en-US" sz="2800" baseline="-25000" dirty="0" smtClean="0"/>
              <a:t>2</a:t>
            </a:r>
            <a:r>
              <a:rPr lang="en-US" sz="2800" dirty="0" smtClean="0"/>
              <a:t> </a:t>
            </a:r>
            <a:r>
              <a:rPr lang="en-US" sz="2800" dirty="0" smtClean="0">
                <a:latin typeface="Wingdings"/>
                <a:ea typeface="Wingdings"/>
                <a:cs typeface="Wingdings"/>
                <a:sym typeface="Wingdings"/>
              </a:rPr>
              <a:t> </a:t>
            </a:r>
            <a:r>
              <a:rPr lang="es-ES" sz="2800" dirty="0" smtClean="0">
                <a:sym typeface="Wingdings" pitchFamily="2" charset="2"/>
              </a:rPr>
              <a:t>408 kg/t Clinker  (5% of total </a:t>
            </a:r>
            <a:r>
              <a:rPr lang="es-ES" sz="2800" dirty="0" err="1" smtClean="0">
                <a:sym typeface="Wingdings" pitchFamily="2" charset="2"/>
              </a:rPr>
              <a:t>emission</a:t>
            </a:r>
            <a:r>
              <a:rPr lang="es-ES" sz="2800" dirty="0" smtClean="0">
                <a:sym typeface="Wingdings" pitchFamily="2" charset="2"/>
              </a:rPr>
              <a:t>)</a:t>
            </a:r>
          </a:p>
          <a:p>
            <a:pPr marL="0" indent="0">
              <a:buNone/>
            </a:pPr>
            <a:endParaRPr lang="en-US" sz="2800" dirty="0" smtClean="0"/>
          </a:p>
          <a:p>
            <a:endParaRPr lang="es-ES" dirty="0"/>
          </a:p>
        </p:txBody>
      </p:sp>
    </p:spTree>
    <p:extLst>
      <p:ext uri="{BB962C8B-B14F-4D97-AF65-F5344CB8AC3E}">
        <p14:creationId xmlns:p14="http://schemas.microsoft.com/office/powerpoint/2010/main" val="3227650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Pozzolanic</a:t>
            </a:r>
            <a:r>
              <a:rPr lang="es-ES" dirty="0" smtClean="0">
                <a:solidFill>
                  <a:srgbClr val="008000"/>
                </a:solidFill>
              </a:rPr>
              <a:t> </a:t>
            </a:r>
            <a:r>
              <a:rPr lang="es-ES" dirty="0" err="1" smtClean="0">
                <a:solidFill>
                  <a:srgbClr val="008000"/>
                </a:solidFill>
              </a:rPr>
              <a:t>Admixtures</a:t>
            </a:r>
            <a:endParaRPr lang="es-ES" dirty="0">
              <a:solidFill>
                <a:srgbClr val="008000"/>
              </a:solidFill>
            </a:endParaRPr>
          </a:p>
        </p:txBody>
      </p:sp>
      <p:sp>
        <p:nvSpPr>
          <p:cNvPr id="3" name="Marcador de contenido 2"/>
          <p:cNvSpPr>
            <a:spLocks noGrp="1"/>
          </p:cNvSpPr>
          <p:nvPr>
            <p:ph idx="1"/>
          </p:nvPr>
        </p:nvSpPr>
        <p:spPr/>
        <p:txBody>
          <a:bodyPr/>
          <a:lstStyle/>
          <a:p>
            <a:pPr marL="0" indent="0">
              <a:buNone/>
            </a:pPr>
            <a:r>
              <a:rPr lang="es-ES" dirty="0" err="1" smtClean="0"/>
              <a:t>It</a:t>
            </a:r>
            <a:r>
              <a:rPr lang="es-ES" dirty="0" smtClean="0"/>
              <a:t> </a:t>
            </a:r>
            <a:r>
              <a:rPr lang="es-ES" dirty="0" err="1" smtClean="0"/>
              <a:t>is</a:t>
            </a:r>
            <a:r>
              <a:rPr lang="es-ES" dirty="0" smtClean="0"/>
              <a:t> </a:t>
            </a:r>
            <a:r>
              <a:rPr lang="es-ES" dirty="0" err="1" smtClean="0"/>
              <a:t>found</a:t>
            </a:r>
            <a:r>
              <a:rPr lang="es-ES" dirty="0" smtClean="0"/>
              <a:t> </a:t>
            </a:r>
            <a:r>
              <a:rPr lang="es-ES" dirty="0" err="1" smtClean="0"/>
              <a:t>that</a:t>
            </a:r>
            <a:r>
              <a:rPr lang="es-ES" dirty="0" smtClean="0"/>
              <a:t> </a:t>
            </a:r>
            <a:r>
              <a:rPr lang="es-ES" dirty="0" err="1" smtClean="0"/>
              <a:t>the</a:t>
            </a:r>
            <a:r>
              <a:rPr lang="es-ES" dirty="0" smtClean="0"/>
              <a:t> </a:t>
            </a:r>
            <a:r>
              <a:rPr lang="es-ES" dirty="0" err="1" smtClean="0"/>
              <a:t>surface-coated</a:t>
            </a:r>
            <a:r>
              <a:rPr lang="es-ES" dirty="0" smtClean="0"/>
              <a:t> </a:t>
            </a:r>
            <a:r>
              <a:rPr lang="es-ES" dirty="0" err="1" smtClean="0"/>
              <a:t>pozzalanic</a:t>
            </a:r>
            <a:r>
              <a:rPr lang="es-ES" dirty="0" smtClean="0"/>
              <a:t> </a:t>
            </a:r>
            <a:r>
              <a:rPr lang="es-ES" dirty="0" err="1" smtClean="0"/>
              <a:t>particles</a:t>
            </a:r>
            <a:r>
              <a:rPr lang="es-ES" dirty="0" smtClean="0"/>
              <a:t> can consume CH </a:t>
            </a:r>
            <a:r>
              <a:rPr lang="es-ES" dirty="0" err="1" smtClean="0"/>
              <a:t>crystals</a:t>
            </a:r>
            <a:r>
              <a:rPr lang="es-ES" dirty="0" smtClean="0"/>
              <a:t> </a:t>
            </a:r>
            <a:r>
              <a:rPr lang="es-ES" dirty="0" err="1" smtClean="0"/>
              <a:t>accumulated</a:t>
            </a:r>
            <a:r>
              <a:rPr lang="es-ES" dirty="0" smtClean="0"/>
              <a:t> in </a:t>
            </a:r>
            <a:r>
              <a:rPr lang="es-ES" dirty="0" err="1" smtClean="0"/>
              <a:t>the</a:t>
            </a:r>
            <a:r>
              <a:rPr lang="es-ES" dirty="0" smtClean="0"/>
              <a:t> ITZ and </a:t>
            </a:r>
            <a:r>
              <a:rPr lang="es-ES" dirty="0" err="1" smtClean="0"/>
              <a:t>the</a:t>
            </a:r>
            <a:r>
              <a:rPr lang="es-ES" dirty="0" smtClean="0"/>
              <a:t> </a:t>
            </a:r>
            <a:r>
              <a:rPr lang="es-ES" dirty="0" err="1" smtClean="0"/>
              <a:t>pores</a:t>
            </a:r>
            <a:r>
              <a:rPr lang="es-ES" dirty="0" smtClean="0"/>
              <a:t> of </a:t>
            </a:r>
            <a:r>
              <a:rPr lang="es-ES" dirty="0" err="1" smtClean="0"/>
              <a:t>the</a:t>
            </a:r>
            <a:r>
              <a:rPr lang="es-ES" dirty="0" smtClean="0"/>
              <a:t> </a:t>
            </a:r>
            <a:r>
              <a:rPr lang="es-ES" dirty="0" err="1" smtClean="0"/>
              <a:t>attached</a:t>
            </a:r>
            <a:r>
              <a:rPr lang="es-ES" dirty="0" smtClean="0"/>
              <a:t> </a:t>
            </a:r>
            <a:r>
              <a:rPr lang="es-ES" dirty="0" err="1" smtClean="0"/>
              <a:t>mortar</a:t>
            </a:r>
            <a:r>
              <a:rPr lang="es-ES" dirty="0" smtClean="0"/>
              <a:t> </a:t>
            </a:r>
            <a:r>
              <a:rPr lang="es-ES" dirty="0" err="1" smtClean="0"/>
              <a:t>to</a:t>
            </a:r>
            <a:r>
              <a:rPr lang="es-ES" dirty="0" smtClean="0"/>
              <a:t> </a:t>
            </a:r>
            <a:r>
              <a:rPr lang="es-ES" dirty="0" err="1" smtClean="0"/>
              <a:t>form</a:t>
            </a:r>
            <a:r>
              <a:rPr lang="es-ES" dirty="0" smtClean="0"/>
              <a:t> new </a:t>
            </a:r>
            <a:r>
              <a:rPr lang="es-ES" dirty="0" err="1" smtClean="0"/>
              <a:t>hydration</a:t>
            </a:r>
            <a:r>
              <a:rPr lang="es-ES" dirty="0" smtClean="0"/>
              <a:t> </a:t>
            </a:r>
            <a:r>
              <a:rPr lang="es-ES" dirty="0" err="1" smtClean="0"/>
              <a:t>products</a:t>
            </a:r>
            <a:r>
              <a:rPr lang="es-ES" dirty="0" smtClean="0"/>
              <a:t>, </a:t>
            </a:r>
            <a:r>
              <a:rPr lang="es-ES" dirty="0" err="1" smtClean="0"/>
              <a:t>which</a:t>
            </a:r>
            <a:r>
              <a:rPr lang="es-ES" dirty="0" smtClean="0"/>
              <a:t> can </a:t>
            </a:r>
            <a:r>
              <a:rPr lang="es-ES" dirty="0" err="1" smtClean="0"/>
              <a:t>improve</a:t>
            </a:r>
            <a:r>
              <a:rPr lang="es-ES" dirty="0" smtClean="0"/>
              <a:t> </a:t>
            </a:r>
            <a:r>
              <a:rPr lang="es-ES" dirty="0" err="1" smtClean="0"/>
              <a:t>the</a:t>
            </a:r>
            <a:r>
              <a:rPr lang="es-ES" dirty="0" smtClean="0"/>
              <a:t> </a:t>
            </a:r>
            <a:r>
              <a:rPr lang="es-ES" dirty="0" err="1" smtClean="0"/>
              <a:t>microstructure</a:t>
            </a:r>
            <a:r>
              <a:rPr lang="es-ES" dirty="0" smtClean="0"/>
              <a:t> of </a:t>
            </a:r>
            <a:r>
              <a:rPr lang="es-ES" dirty="0" err="1" smtClean="0"/>
              <a:t>the</a:t>
            </a:r>
            <a:r>
              <a:rPr lang="es-ES" dirty="0" smtClean="0"/>
              <a:t> ITZ, </a:t>
            </a:r>
            <a:r>
              <a:rPr lang="es-ES" dirty="0" err="1" smtClean="0"/>
              <a:t>thus</a:t>
            </a:r>
            <a:r>
              <a:rPr lang="es-ES" dirty="0" smtClean="0"/>
              <a:t> </a:t>
            </a:r>
            <a:r>
              <a:rPr lang="es-ES" dirty="0" err="1" smtClean="0"/>
              <a:t>the</a:t>
            </a:r>
            <a:r>
              <a:rPr lang="es-ES" dirty="0" smtClean="0"/>
              <a:t> </a:t>
            </a:r>
            <a:r>
              <a:rPr lang="es-ES" dirty="0" err="1" smtClean="0"/>
              <a:t>strength</a:t>
            </a:r>
            <a:r>
              <a:rPr lang="es-ES" dirty="0" smtClean="0"/>
              <a:t> and </a:t>
            </a:r>
            <a:r>
              <a:rPr lang="es-ES" dirty="0" err="1" smtClean="0"/>
              <a:t>durability</a:t>
            </a:r>
            <a:r>
              <a:rPr lang="es-ES" dirty="0" smtClean="0"/>
              <a:t> of </a:t>
            </a:r>
            <a:r>
              <a:rPr lang="es-ES" dirty="0" err="1" smtClean="0"/>
              <a:t>the</a:t>
            </a:r>
            <a:r>
              <a:rPr lang="es-ES" dirty="0" smtClean="0"/>
              <a:t> concrete</a:t>
            </a:r>
            <a:endParaRPr lang="es-ES" dirty="0"/>
          </a:p>
        </p:txBody>
      </p:sp>
    </p:spTree>
    <p:extLst>
      <p:ext uri="{BB962C8B-B14F-4D97-AF65-F5344CB8AC3E}">
        <p14:creationId xmlns:p14="http://schemas.microsoft.com/office/powerpoint/2010/main" val="937258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0"/>
            <a:ext cx="8229600" cy="1417638"/>
          </a:xfrm>
        </p:spPr>
        <p:txBody>
          <a:bodyPr>
            <a:normAutofit/>
          </a:bodyPr>
          <a:lstStyle/>
          <a:p>
            <a:r>
              <a:rPr lang="es-ES_tradnl" sz="3200" dirty="0" smtClean="0">
                <a:solidFill>
                  <a:srgbClr val="008000"/>
                </a:solidFill>
              </a:rPr>
              <a:t>PVA-</a:t>
            </a:r>
            <a:r>
              <a:rPr lang="es-ES_tradnl" sz="3200" dirty="0" err="1" smtClean="0">
                <a:solidFill>
                  <a:srgbClr val="008000"/>
                </a:solidFill>
              </a:rPr>
              <a:t>impregnated</a:t>
            </a:r>
            <a:r>
              <a:rPr lang="es-ES_tradnl" sz="3200" dirty="0" smtClean="0">
                <a:solidFill>
                  <a:srgbClr val="008000"/>
                </a:solidFill>
              </a:rPr>
              <a:t> recycled concrete </a:t>
            </a:r>
            <a:r>
              <a:rPr lang="es-ES_tradnl" sz="3200" dirty="0" err="1" smtClean="0">
                <a:solidFill>
                  <a:srgbClr val="008000"/>
                </a:solidFill>
              </a:rPr>
              <a:t>aggregates</a:t>
            </a:r>
            <a:r>
              <a:rPr lang="es-ES_tradnl" sz="3200" dirty="0" smtClean="0">
                <a:solidFill>
                  <a:srgbClr val="008000"/>
                </a:solidFill>
              </a:rPr>
              <a:t/>
            </a:r>
            <a:br>
              <a:rPr lang="es-ES_tradnl" sz="3200" dirty="0" smtClean="0">
                <a:solidFill>
                  <a:srgbClr val="008000"/>
                </a:solidFill>
              </a:rPr>
            </a:br>
            <a:r>
              <a:rPr lang="es-ES_tradnl" sz="3200" dirty="0" smtClean="0">
                <a:solidFill>
                  <a:srgbClr val="008000"/>
                </a:solidFill>
              </a:rPr>
              <a:t>(</a:t>
            </a:r>
            <a:r>
              <a:rPr lang="es-ES_tradnl" sz="3200" dirty="0" err="1" smtClean="0">
                <a:solidFill>
                  <a:srgbClr val="008000"/>
                </a:solidFill>
              </a:rPr>
              <a:t>Polivinil</a:t>
            </a:r>
            <a:r>
              <a:rPr lang="es-ES_tradnl" sz="3200" dirty="0" smtClean="0">
                <a:solidFill>
                  <a:srgbClr val="008000"/>
                </a:solidFill>
              </a:rPr>
              <a:t> Alcohol)</a:t>
            </a:r>
            <a:endParaRPr lang="es-ES" sz="3200" dirty="0">
              <a:solidFill>
                <a:srgbClr val="008000"/>
              </a:solidFill>
            </a:endParaRPr>
          </a:p>
        </p:txBody>
      </p:sp>
      <p:sp>
        <p:nvSpPr>
          <p:cNvPr id="3" name="Marcador de contenido 2"/>
          <p:cNvSpPr>
            <a:spLocks noGrp="1"/>
          </p:cNvSpPr>
          <p:nvPr>
            <p:ph idx="1"/>
          </p:nvPr>
        </p:nvSpPr>
        <p:spPr/>
        <p:txBody>
          <a:bodyPr>
            <a:normAutofit fontScale="85000" lnSpcReduction="20000"/>
          </a:bodyPr>
          <a:lstStyle/>
          <a:p>
            <a:pPr fontAlgn="base"/>
            <a:r>
              <a:rPr lang="es-ES_tradnl" dirty="0" err="1" smtClean="0"/>
              <a:t>Properties</a:t>
            </a:r>
            <a:r>
              <a:rPr lang="es-ES_tradnl" dirty="0" smtClean="0"/>
              <a:t> of concrete </a:t>
            </a:r>
            <a:r>
              <a:rPr lang="es-ES_tradnl" dirty="0" err="1" smtClean="0"/>
              <a:t>prepared</a:t>
            </a:r>
            <a:r>
              <a:rPr lang="es-ES_tradnl" dirty="0" smtClean="0"/>
              <a:t> </a:t>
            </a:r>
            <a:r>
              <a:rPr lang="es-ES_tradnl" dirty="0" err="1" smtClean="0"/>
              <a:t>with</a:t>
            </a:r>
            <a:r>
              <a:rPr lang="es-ES_tradnl" dirty="0" smtClean="0"/>
              <a:t> PVA-</a:t>
            </a:r>
            <a:r>
              <a:rPr lang="es-ES_tradnl" dirty="0" err="1" smtClean="0"/>
              <a:t>impregnated</a:t>
            </a:r>
            <a:r>
              <a:rPr lang="es-ES_tradnl" dirty="0" smtClean="0"/>
              <a:t> recycled concrete </a:t>
            </a:r>
            <a:r>
              <a:rPr lang="es-ES_tradnl" dirty="0" err="1" smtClean="0"/>
              <a:t>aggregates</a:t>
            </a:r>
            <a:r>
              <a:rPr lang="es-ES_tradnl" dirty="0" smtClean="0"/>
              <a:t> </a:t>
            </a:r>
          </a:p>
          <a:p>
            <a:pPr fontAlgn="base"/>
            <a:r>
              <a:rPr lang="es-ES" dirty="0" smtClean="0">
                <a:hlinkClick r:id="rId2"/>
              </a:rPr>
              <a:t>Shi-Cong Kou</a:t>
            </a:r>
            <a:r>
              <a:rPr lang="es-ES_tradnl" dirty="0" smtClean="0"/>
              <a:t>, </a:t>
            </a:r>
            <a:r>
              <a:rPr lang="es-ES" dirty="0" smtClean="0">
                <a:hlinkClick r:id="rId2"/>
              </a:rPr>
              <a:t>Chi-Sun Poon</a:t>
            </a:r>
            <a:r>
              <a:rPr lang="es-ES_tradnl" dirty="0" smtClean="0"/>
              <a:t> </a:t>
            </a:r>
          </a:p>
          <a:p>
            <a:pPr fontAlgn="base"/>
            <a:endParaRPr lang="es-ES_tradnl" dirty="0" smtClean="0"/>
          </a:p>
          <a:p>
            <a:pPr fontAlgn="base"/>
            <a:r>
              <a:rPr lang="es-ES_tradnl" dirty="0" err="1" smtClean="0"/>
              <a:t>The</a:t>
            </a:r>
            <a:r>
              <a:rPr lang="es-ES_tradnl" dirty="0" smtClean="0"/>
              <a:t> </a:t>
            </a:r>
            <a:r>
              <a:rPr lang="es-ES_tradnl" dirty="0" err="1" smtClean="0"/>
              <a:t>results</a:t>
            </a:r>
            <a:r>
              <a:rPr lang="es-ES_tradnl" dirty="0" smtClean="0"/>
              <a:t> show </a:t>
            </a:r>
            <a:r>
              <a:rPr lang="es-ES_tradnl" dirty="0" err="1" smtClean="0"/>
              <a:t>that</a:t>
            </a:r>
            <a:r>
              <a:rPr lang="es-ES_tradnl" dirty="0" smtClean="0"/>
              <a:t> </a:t>
            </a:r>
            <a:r>
              <a:rPr lang="es-ES_tradnl" dirty="0" err="1" smtClean="0"/>
              <a:t>there</a:t>
            </a:r>
            <a:r>
              <a:rPr lang="es-ES_tradnl" dirty="0" smtClean="0"/>
              <a:t> </a:t>
            </a:r>
            <a:r>
              <a:rPr lang="es-ES_tradnl" dirty="0" err="1" smtClean="0"/>
              <a:t>was</a:t>
            </a:r>
            <a:r>
              <a:rPr lang="es-ES_tradnl" dirty="0" smtClean="0"/>
              <a:t> </a:t>
            </a:r>
            <a:r>
              <a:rPr lang="es-ES_tradnl" dirty="0" err="1" smtClean="0"/>
              <a:t>not</a:t>
            </a:r>
            <a:r>
              <a:rPr lang="es-ES_tradnl" dirty="0" smtClean="0"/>
              <a:t> </a:t>
            </a:r>
            <a:r>
              <a:rPr lang="es-ES_tradnl" dirty="0" err="1" smtClean="0"/>
              <a:t>only</a:t>
            </a:r>
            <a:r>
              <a:rPr lang="es-ES_tradnl" dirty="0" smtClean="0"/>
              <a:t> </a:t>
            </a:r>
            <a:r>
              <a:rPr lang="es-ES_tradnl" dirty="0" err="1" smtClean="0"/>
              <a:t>an</a:t>
            </a:r>
            <a:r>
              <a:rPr lang="es-ES_tradnl" dirty="0" smtClean="0"/>
              <a:t> </a:t>
            </a:r>
            <a:r>
              <a:rPr lang="es-ES_tradnl" dirty="0" err="1" smtClean="0"/>
              <a:t>improvement</a:t>
            </a:r>
            <a:r>
              <a:rPr lang="es-ES_tradnl" dirty="0" smtClean="0"/>
              <a:t> in </a:t>
            </a:r>
            <a:r>
              <a:rPr lang="es-ES_tradnl" dirty="0" err="1" smtClean="0"/>
              <a:t>the</a:t>
            </a:r>
            <a:r>
              <a:rPr lang="es-ES_tradnl" dirty="0" smtClean="0"/>
              <a:t> </a:t>
            </a:r>
            <a:r>
              <a:rPr lang="es-ES_tradnl" dirty="0" err="1" smtClean="0"/>
              <a:t>mechanical</a:t>
            </a:r>
            <a:r>
              <a:rPr lang="es-ES_tradnl" dirty="0" smtClean="0"/>
              <a:t> </a:t>
            </a:r>
            <a:r>
              <a:rPr lang="es-ES_tradnl" dirty="0" err="1" smtClean="0"/>
              <a:t>properties</a:t>
            </a:r>
            <a:r>
              <a:rPr lang="es-ES_tradnl" dirty="0" smtClean="0"/>
              <a:t> of </a:t>
            </a:r>
            <a:r>
              <a:rPr lang="es-ES_tradnl" dirty="0" err="1" smtClean="0"/>
              <a:t>the</a:t>
            </a:r>
            <a:r>
              <a:rPr lang="es-ES_tradnl" dirty="0" smtClean="0"/>
              <a:t> concrete </a:t>
            </a:r>
            <a:r>
              <a:rPr lang="es-ES_tradnl" dirty="0" err="1" smtClean="0"/>
              <a:t>made</a:t>
            </a:r>
            <a:r>
              <a:rPr lang="es-ES_tradnl" dirty="0" smtClean="0"/>
              <a:t> </a:t>
            </a:r>
            <a:r>
              <a:rPr lang="es-ES_tradnl" dirty="0" err="1" smtClean="0"/>
              <a:t>with</a:t>
            </a:r>
            <a:r>
              <a:rPr lang="es-ES_tradnl" dirty="0" smtClean="0"/>
              <a:t> PI-RCA, </a:t>
            </a:r>
            <a:r>
              <a:rPr lang="es-ES_tradnl" dirty="0" err="1" smtClean="0"/>
              <a:t>but</a:t>
            </a:r>
            <a:r>
              <a:rPr lang="es-ES_tradnl" dirty="0" smtClean="0"/>
              <a:t> </a:t>
            </a:r>
            <a:r>
              <a:rPr lang="es-ES_tradnl" dirty="0" err="1" smtClean="0"/>
              <a:t>also</a:t>
            </a:r>
            <a:r>
              <a:rPr lang="es-ES_tradnl" dirty="0" smtClean="0"/>
              <a:t> </a:t>
            </a:r>
            <a:r>
              <a:rPr lang="es-ES_tradnl" dirty="0" err="1" smtClean="0"/>
              <a:t>the</a:t>
            </a:r>
            <a:r>
              <a:rPr lang="es-ES_tradnl" dirty="0" smtClean="0"/>
              <a:t> </a:t>
            </a:r>
            <a:r>
              <a:rPr lang="es-ES_tradnl" dirty="0" err="1" smtClean="0"/>
              <a:t>shrinkage</a:t>
            </a:r>
            <a:r>
              <a:rPr lang="es-ES_tradnl" dirty="0" smtClean="0"/>
              <a:t> of PI-RCA </a:t>
            </a:r>
            <a:r>
              <a:rPr lang="es-ES_tradnl" dirty="0" err="1" smtClean="0"/>
              <a:t>decreased</a:t>
            </a:r>
            <a:r>
              <a:rPr lang="es-ES_tradnl" dirty="0" smtClean="0"/>
              <a:t> </a:t>
            </a:r>
            <a:r>
              <a:rPr lang="es-ES_tradnl" dirty="0" err="1" smtClean="0"/>
              <a:t>while</a:t>
            </a:r>
            <a:r>
              <a:rPr lang="es-ES_tradnl" dirty="0" smtClean="0"/>
              <a:t> </a:t>
            </a:r>
            <a:r>
              <a:rPr lang="es-ES_tradnl" dirty="0" err="1" smtClean="0"/>
              <a:t>the</a:t>
            </a:r>
            <a:r>
              <a:rPr lang="es-ES_tradnl" dirty="0" smtClean="0"/>
              <a:t> </a:t>
            </a:r>
            <a:r>
              <a:rPr lang="es-ES_tradnl" dirty="0" err="1" smtClean="0"/>
              <a:t>resistance</a:t>
            </a:r>
            <a:r>
              <a:rPr lang="es-ES_tradnl" dirty="0" smtClean="0"/>
              <a:t> </a:t>
            </a:r>
            <a:r>
              <a:rPr lang="es-ES_tradnl" dirty="0" err="1" smtClean="0"/>
              <a:t>to</a:t>
            </a:r>
            <a:r>
              <a:rPr lang="es-ES_tradnl" dirty="0" smtClean="0"/>
              <a:t> </a:t>
            </a:r>
            <a:r>
              <a:rPr lang="es-ES_tradnl" dirty="0" err="1" smtClean="0"/>
              <a:t>chloride</a:t>
            </a:r>
            <a:r>
              <a:rPr lang="es-ES_tradnl" dirty="0" smtClean="0"/>
              <a:t>-ion </a:t>
            </a:r>
            <a:r>
              <a:rPr lang="es-ES_tradnl" dirty="0" err="1" smtClean="0"/>
              <a:t>penetration</a:t>
            </a:r>
            <a:r>
              <a:rPr lang="es-ES_tradnl" dirty="0" smtClean="0"/>
              <a:t> of </a:t>
            </a:r>
            <a:r>
              <a:rPr lang="es-ES_tradnl" dirty="0" err="1" smtClean="0"/>
              <a:t>the</a:t>
            </a:r>
            <a:r>
              <a:rPr lang="es-ES_tradnl" dirty="0" smtClean="0"/>
              <a:t> concrete </a:t>
            </a:r>
            <a:r>
              <a:rPr lang="es-ES_tradnl" dirty="0" err="1" smtClean="0"/>
              <a:t>produced</a:t>
            </a:r>
            <a:r>
              <a:rPr lang="es-ES_tradnl" dirty="0" smtClean="0"/>
              <a:t> </a:t>
            </a:r>
            <a:r>
              <a:rPr lang="es-ES_tradnl" dirty="0" err="1" smtClean="0"/>
              <a:t>increased</a:t>
            </a:r>
            <a:r>
              <a:rPr lang="es-ES_tradnl" dirty="0" smtClean="0"/>
              <a:t>.</a:t>
            </a:r>
          </a:p>
          <a:p>
            <a:pPr fontAlgn="base"/>
            <a:endParaRPr lang="es-ES" dirty="0" smtClean="0"/>
          </a:p>
          <a:p>
            <a:pPr marL="0" indent="0" fontAlgn="base">
              <a:buNone/>
            </a:pPr>
            <a:r>
              <a:rPr lang="es-ES_tradnl" dirty="0" smtClean="0"/>
              <a:t> </a:t>
            </a:r>
            <a:endParaRPr lang="es-ES" dirty="0"/>
          </a:p>
        </p:txBody>
      </p:sp>
    </p:spTree>
    <p:extLst>
      <p:ext uri="{BB962C8B-B14F-4D97-AF65-F5344CB8AC3E}">
        <p14:creationId xmlns:p14="http://schemas.microsoft.com/office/powerpoint/2010/main" val="3659597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Carbonation</a:t>
            </a:r>
            <a:endParaRPr lang="es-ES" dirty="0">
              <a:solidFill>
                <a:srgbClr val="008000"/>
              </a:solidFill>
            </a:endParaRPr>
          </a:p>
        </p:txBody>
      </p:sp>
      <p:sp>
        <p:nvSpPr>
          <p:cNvPr id="3" name="Marcador de contenido 2"/>
          <p:cNvSpPr>
            <a:spLocks noGrp="1"/>
          </p:cNvSpPr>
          <p:nvPr>
            <p:ph idx="1"/>
          </p:nvPr>
        </p:nvSpPr>
        <p:spPr/>
        <p:txBody>
          <a:bodyPr>
            <a:normAutofit lnSpcReduction="10000"/>
          </a:bodyPr>
          <a:lstStyle/>
          <a:p>
            <a:r>
              <a:rPr lang="es-ES" b="1" dirty="0" err="1" smtClean="0"/>
              <a:t>Seidemann,M.,Müller,A.,Ludwig</a:t>
            </a:r>
            <a:r>
              <a:rPr lang="es-ES" b="1" dirty="0" smtClean="0"/>
              <a:t>, HM (2013)</a:t>
            </a:r>
          </a:p>
          <a:p>
            <a:r>
              <a:rPr lang="es-ES" dirty="0" err="1" smtClean="0"/>
              <a:t>Selective</a:t>
            </a:r>
            <a:r>
              <a:rPr lang="es-ES" dirty="0" smtClean="0"/>
              <a:t> </a:t>
            </a:r>
            <a:r>
              <a:rPr lang="es-ES" dirty="0" err="1" smtClean="0"/>
              <a:t>Carbonation</a:t>
            </a:r>
            <a:r>
              <a:rPr lang="es-ES" dirty="0" smtClean="0"/>
              <a:t> of Recycled </a:t>
            </a:r>
            <a:r>
              <a:rPr lang="es-ES" dirty="0" err="1" smtClean="0"/>
              <a:t>Aggregates</a:t>
            </a:r>
            <a:r>
              <a:rPr lang="es-ES" dirty="0" smtClean="0"/>
              <a:t> </a:t>
            </a:r>
            <a:r>
              <a:rPr lang="es-ES" dirty="0" err="1" smtClean="0"/>
              <a:t>from</a:t>
            </a:r>
            <a:r>
              <a:rPr lang="es-ES" dirty="0" smtClean="0"/>
              <a:t> Concrete</a:t>
            </a:r>
          </a:p>
          <a:p>
            <a:r>
              <a:rPr lang="es-ES" dirty="0" err="1" smtClean="0"/>
              <a:t>Verbesserung</a:t>
            </a:r>
            <a:r>
              <a:rPr lang="es-ES" dirty="0" smtClean="0"/>
              <a:t> der Performance von </a:t>
            </a:r>
            <a:r>
              <a:rPr lang="es-ES" dirty="0" err="1" smtClean="0"/>
              <a:t>Betonrezykaten</a:t>
            </a:r>
            <a:r>
              <a:rPr lang="es-ES" dirty="0" smtClean="0"/>
              <a:t> </a:t>
            </a:r>
            <a:r>
              <a:rPr lang="es-ES" dirty="0" err="1" smtClean="0"/>
              <a:t>durch</a:t>
            </a:r>
            <a:r>
              <a:rPr lang="es-ES" dirty="0" smtClean="0"/>
              <a:t> CO</a:t>
            </a:r>
            <a:r>
              <a:rPr lang="es-ES" baseline="-25000" dirty="0" smtClean="0"/>
              <a:t>2</a:t>
            </a:r>
            <a:r>
              <a:rPr lang="es-ES" dirty="0" smtClean="0"/>
              <a:t> </a:t>
            </a:r>
            <a:r>
              <a:rPr lang="es-ES" dirty="0" err="1" smtClean="0"/>
              <a:t>Speicherung</a:t>
            </a:r>
            <a:r>
              <a:rPr lang="es-ES" dirty="0" smtClean="0"/>
              <a:t> in der </a:t>
            </a:r>
            <a:r>
              <a:rPr lang="es-ES" dirty="0" err="1" smtClean="0"/>
              <a:t>Zement</a:t>
            </a:r>
            <a:r>
              <a:rPr lang="es-ES" dirty="0" smtClean="0"/>
              <a:t> </a:t>
            </a:r>
            <a:r>
              <a:rPr lang="es-ES" dirty="0" err="1" smtClean="0"/>
              <a:t>stein</a:t>
            </a:r>
            <a:r>
              <a:rPr lang="es-ES" dirty="0" smtClean="0"/>
              <a:t> </a:t>
            </a:r>
            <a:r>
              <a:rPr lang="es-ES" dirty="0" err="1" smtClean="0"/>
              <a:t>matrix</a:t>
            </a:r>
            <a:r>
              <a:rPr lang="es-ES" dirty="0" smtClean="0"/>
              <a:t>(2012)</a:t>
            </a:r>
          </a:p>
          <a:p>
            <a:r>
              <a:rPr lang="es-ES" dirty="0" err="1" smtClean="0"/>
              <a:t>Gezielte</a:t>
            </a:r>
            <a:r>
              <a:rPr lang="es-ES" dirty="0" smtClean="0"/>
              <a:t> </a:t>
            </a:r>
            <a:r>
              <a:rPr lang="es-ES" dirty="0" err="1" smtClean="0"/>
              <a:t>Karbonatisierung</a:t>
            </a:r>
            <a:r>
              <a:rPr lang="es-ES" dirty="0" smtClean="0"/>
              <a:t> </a:t>
            </a:r>
            <a:r>
              <a:rPr lang="es-ES" dirty="0" err="1" smtClean="0"/>
              <a:t>Verbesserte</a:t>
            </a:r>
            <a:r>
              <a:rPr lang="es-ES" dirty="0" smtClean="0"/>
              <a:t> </a:t>
            </a:r>
            <a:r>
              <a:rPr lang="es-ES" dirty="0" err="1" smtClean="0"/>
              <a:t>Qualität</a:t>
            </a:r>
            <a:r>
              <a:rPr lang="es-ES" dirty="0" smtClean="0"/>
              <a:t> von </a:t>
            </a:r>
            <a:r>
              <a:rPr lang="es-ES" dirty="0" err="1" smtClean="0"/>
              <a:t>Betonrezyklate</a:t>
            </a:r>
            <a:r>
              <a:rPr lang="es-ES" dirty="0" smtClean="0"/>
              <a:t> </a:t>
            </a:r>
            <a:r>
              <a:rPr lang="es-ES" dirty="0" err="1" smtClean="0"/>
              <a:t>durch</a:t>
            </a:r>
            <a:r>
              <a:rPr lang="es-ES" dirty="0" smtClean="0"/>
              <a:t> </a:t>
            </a:r>
            <a:r>
              <a:rPr lang="es-ES" dirty="0" err="1" smtClean="0"/>
              <a:t>Bindung</a:t>
            </a:r>
            <a:r>
              <a:rPr lang="es-ES" dirty="0" smtClean="0"/>
              <a:t> von </a:t>
            </a:r>
            <a:r>
              <a:rPr lang="es-ES" dirty="0" err="1" smtClean="0"/>
              <a:t>Kohlendioxid</a:t>
            </a:r>
            <a:r>
              <a:rPr lang="es-ES" dirty="0" smtClean="0"/>
              <a:t>(2012)</a:t>
            </a:r>
          </a:p>
          <a:p>
            <a:endParaRPr lang="es-ES" dirty="0"/>
          </a:p>
        </p:txBody>
      </p:sp>
    </p:spTree>
    <p:extLst>
      <p:ext uri="{BB962C8B-B14F-4D97-AF65-F5344CB8AC3E}">
        <p14:creationId xmlns:p14="http://schemas.microsoft.com/office/powerpoint/2010/main" val="11336416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8118"/>
            <a:ext cx="8229600" cy="939520"/>
          </a:xfrm>
        </p:spPr>
        <p:txBody>
          <a:bodyPr>
            <a:normAutofit fontScale="90000"/>
          </a:bodyPr>
          <a:lstStyle/>
          <a:p>
            <a:r>
              <a:rPr lang="es-ES" dirty="0" smtClean="0">
                <a:solidFill>
                  <a:srgbClr val="008000"/>
                </a:solidFill>
              </a:rPr>
              <a:t>Cl</a:t>
            </a:r>
            <a:r>
              <a:rPr lang="es-ES" baseline="30000" dirty="0" smtClean="0">
                <a:solidFill>
                  <a:srgbClr val="008000"/>
                </a:solidFill>
              </a:rPr>
              <a:t>- </a:t>
            </a:r>
            <a:r>
              <a:rPr lang="es-ES" dirty="0" err="1" smtClean="0">
                <a:solidFill>
                  <a:srgbClr val="008000"/>
                </a:solidFill>
              </a:rPr>
              <a:t>penetration</a:t>
            </a:r>
            <a:r>
              <a:rPr lang="es-ES" dirty="0" smtClean="0">
                <a:solidFill>
                  <a:srgbClr val="008000"/>
                </a:solidFill>
              </a:rPr>
              <a:t> versus </a:t>
            </a:r>
            <a:r>
              <a:rPr lang="es-ES" dirty="0" err="1" smtClean="0">
                <a:solidFill>
                  <a:srgbClr val="008000"/>
                </a:solidFill>
              </a:rPr>
              <a:t>binding</a:t>
            </a:r>
            <a:r>
              <a:rPr lang="es-ES" dirty="0" smtClean="0">
                <a:solidFill>
                  <a:srgbClr val="008000"/>
                </a:solidFill>
              </a:rPr>
              <a:t> </a:t>
            </a:r>
            <a:r>
              <a:rPr lang="es-ES" dirty="0" err="1" smtClean="0">
                <a:solidFill>
                  <a:srgbClr val="008000"/>
                </a:solidFill>
              </a:rPr>
              <a:t>capacity</a:t>
            </a:r>
            <a:r>
              <a:rPr lang="es-ES" dirty="0" smtClean="0">
                <a:solidFill>
                  <a:srgbClr val="008000"/>
                </a:solidFill>
              </a:rPr>
              <a:t/>
            </a:r>
            <a:br>
              <a:rPr lang="es-ES" dirty="0" smtClean="0">
                <a:solidFill>
                  <a:srgbClr val="008000"/>
                </a:solidFill>
              </a:rPr>
            </a:br>
            <a:endParaRPr lang="es-ES" dirty="0">
              <a:solidFill>
                <a:srgbClr val="008000"/>
              </a:solidFill>
            </a:endParaRPr>
          </a:p>
        </p:txBody>
      </p:sp>
      <p:sp>
        <p:nvSpPr>
          <p:cNvPr id="3" name="Marcador de contenido 2"/>
          <p:cNvSpPr>
            <a:spLocks noGrp="1"/>
          </p:cNvSpPr>
          <p:nvPr>
            <p:ph idx="1"/>
          </p:nvPr>
        </p:nvSpPr>
        <p:spPr/>
        <p:txBody>
          <a:bodyPr>
            <a:normAutofit fontScale="77500" lnSpcReduction="20000"/>
          </a:bodyPr>
          <a:lstStyle/>
          <a:p>
            <a:r>
              <a:rPr lang="es-ES" b="1" dirty="0" err="1" smtClean="0"/>
              <a:t>Villagran-Zaccardi</a:t>
            </a:r>
            <a:r>
              <a:rPr lang="es-ES" b="1" dirty="0" smtClean="0"/>
              <a:t> et </a:t>
            </a:r>
            <a:r>
              <a:rPr lang="es-ES" b="1" dirty="0" err="1" smtClean="0"/>
              <a:t>alt</a:t>
            </a:r>
            <a:r>
              <a:rPr lang="es-ES" b="1" dirty="0" smtClean="0"/>
              <a:t>.(2008</a:t>
            </a:r>
            <a:r>
              <a:rPr lang="es-ES" dirty="0" smtClean="0"/>
              <a:t>)</a:t>
            </a:r>
          </a:p>
          <a:p>
            <a:r>
              <a:rPr lang="es-ES" dirty="0" err="1" smtClean="0"/>
              <a:t>Conclude</a:t>
            </a:r>
            <a:r>
              <a:rPr lang="es-ES" dirty="0" smtClean="0"/>
              <a:t> </a:t>
            </a:r>
            <a:r>
              <a:rPr lang="es-ES" dirty="0" err="1" smtClean="0"/>
              <a:t>that</a:t>
            </a:r>
            <a:r>
              <a:rPr lang="es-ES" dirty="0" smtClean="0"/>
              <a:t> recycled </a:t>
            </a:r>
            <a:r>
              <a:rPr lang="es-ES" dirty="0" err="1" smtClean="0"/>
              <a:t>aggregate</a:t>
            </a:r>
            <a:r>
              <a:rPr lang="es-ES" dirty="0" smtClean="0"/>
              <a:t> </a:t>
            </a:r>
            <a:r>
              <a:rPr lang="es-ES" dirty="0" err="1" smtClean="0"/>
              <a:t>incorporation</a:t>
            </a:r>
            <a:r>
              <a:rPr lang="es-ES" dirty="0" smtClean="0"/>
              <a:t> causes </a:t>
            </a:r>
            <a:r>
              <a:rPr lang="es-ES" dirty="0" err="1" smtClean="0"/>
              <a:t>two</a:t>
            </a:r>
            <a:r>
              <a:rPr lang="es-ES" dirty="0" smtClean="0"/>
              <a:t> </a:t>
            </a:r>
            <a:r>
              <a:rPr lang="es-ES" dirty="0" err="1" smtClean="0"/>
              <a:t>opposed</a:t>
            </a:r>
            <a:r>
              <a:rPr lang="es-ES" dirty="0" smtClean="0"/>
              <a:t> </a:t>
            </a:r>
            <a:r>
              <a:rPr lang="es-ES" dirty="0" err="1" smtClean="0"/>
              <a:t>effects</a:t>
            </a:r>
            <a:r>
              <a:rPr lang="es-ES" dirty="0" smtClean="0"/>
              <a:t> </a:t>
            </a:r>
            <a:r>
              <a:rPr lang="es-ES" dirty="0" err="1" smtClean="0"/>
              <a:t>on</a:t>
            </a:r>
            <a:r>
              <a:rPr lang="es-ES" dirty="0" smtClean="0"/>
              <a:t> concrete: </a:t>
            </a:r>
            <a:r>
              <a:rPr lang="es-ES" dirty="0" err="1" smtClean="0"/>
              <a:t>it</a:t>
            </a:r>
            <a:r>
              <a:rPr lang="es-ES" dirty="0" smtClean="0"/>
              <a:t> </a:t>
            </a:r>
            <a:r>
              <a:rPr lang="es-ES" dirty="0" err="1" smtClean="0"/>
              <a:t>increases</a:t>
            </a:r>
            <a:r>
              <a:rPr lang="es-ES" dirty="0" smtClean="0"/>
              <a:t> </a:t>
            </a:r>
            <a:r>
              <a:rPr lang="es-ES" dirty="0" err="1" smtClean="0"/>
              <a:t>its</a:t>
            </a:r>
            <a:r>
              <a:rPr lang="es-ES" dirty="0" smtClean="0"/>
              <a:t> </a:t>
            </a:r>
            <a:r>
              <a:rPr lang="es-ES" dirty="0" err="1" smtClean="0"/>
              <a:t>chloride</a:t>
            </a:r>
            <a:r>
              <a:rPr lang="es-ES" dirty="0" smtClean="0"/>
              <a:t> </a:t>
            </a:r>
            <a:r>
              <a:rPr lang="es-ES" dirty="0" err="1" smtClean="0"/>
              <a:t>penetration</a:t>
            </a:r>
            <a:r>
              <a:rPr lang="es-ES" dirty="0" smtClean="0"/>
              <a:t> </a:t>
            </a:r>
            <a:r>
              <a:rPr lang="es-ES" dirty="0" err="1" smtClean="0"/>
              <a:t>rate</a:t>
            </a:r>
            <a:r>
              <a:rPr lang="es-ES" dirty="0" smtClean="0"/>
              <a:t> (</a:t>
            </a:r>
            <a:r>
              <a:rPr lang="es-ES" dirty="0" err="1" smtClean="0"/>
              <a:t>porosity</a:t>
            </a:r>
            <a:r>
              <a:rPr lang="es-ES" dirty="0" smtClean="0"/>
              <a:t>) and </a:t>
            </a:r>
            <a:r>
              <a:rPr lang="es-ES" dirty="0" err="1" smtClean="0"/>
              <a:t>chloride</a:t>
            </a:r>
            <a:r>
              <a:rPr lang="es-ES" dirty="0" smtClean="0"/>
              <a:t> </a:t>
            </a:r>
            <a:r>
              <a:rPr lang="es-ES" dirty="0" err="1" smtClean="0"/>
              <a:t>binding</a:t>
            </a:r>
            <a:r>
              <a:rPr lang="es-ES" dirty="0" smtClean="0"/>
              <a:t> </a:t>
            </a:r>
            <a:r>
              <a:rPr lang="es-ES" dirty="0" err="1" smtClean="0"/>
              <a:t>capacity</a:t>
            </a:r>
            <a:r>
              <a:rPr lang="es-ES" dirty="0" smtClean="0"/>
              <a:t>.</a:t>
            </a:r>
          </a:p>
          <a:p>
            <a:r>
              <a:rPr lang="es-ES" b="1" dirty="0" err="1" smtClean="0"/>
              <a:t>Vázquez,E</a:t>
            </a:r>
            <a:r>
              <a:rPr lang="es-ES" b="1" dirty="0" smtClean="0"/>
              <a:t>., </a:t>
            </a:r>
            <a:r>
              <a:rPr lang="es-ES" b="1" dirty="0" err="1" smtClean="0"/>
              <a:t>Barra,M</a:t>
            </a:r>
            <a:r>
              <a:rPr lang="es-ES" b="1" dirty="0" smtClean="0"/>
              <a:t>., </a:t>
            </a:r>
            <a:r>
              <a:rPr lang="es-ES" b="1" dirty="0" err="1" smtClean="0"/>
              <a:t>Aponte,D</a:t>
            </a:r>
            <a:r>
              <a:rPr lang="es-ES" b="1" dirty="0" smtClean="0"/>
              <a:t>., </a:t>
            </a:r>
            <a:r>
              <a:rPr lang="es-ES" b="1" dirty="0" err="1" smtClean="0"/>
              <a:t>Jiménez,C</a:t>
            </a:r>
            <a:r>
              <a:rPr lang="es-ES" b="1" dirty="0" smtClean="0"/>
              <a:t>., </a:t>
            </a:r>
            <a:r>
              <a:rPr lang="es-ES" b="1" dirty="0" err="1" smtClean="0"/>
              <a:t>Valls,S</a:t>
            </a:r>
            <a:r>
              <a:rPr lang="es-ES" b="1" dirty="0" smtClean="0"/>
              <a:t>. (2013)</a:t>
            </a:r>
            <a:br>
              <a:rPr lang="es-ES" b="1" dirty="0" smtClean="0"/>
            </a:br>
            <a:endParaRPr lang="es-ES" b="1" dirty="0" smtClean="0"/>
          </a:p>
          <a:p>
            <a:r>
              <a:rPr lang="es-ES" dirty="0" smtClean="0"/>
              <a:t>A </a:t>
            </a:r>
            <a:r>
              <a:rPr lang="es-ES" dirty="0" err="1" smtClean="0"/>
              <a:t>chloride</a:t>
            </a:r>
            <a:r>
              <a:rPr lang="es-ES" dirty="0" smtClean="0"/>
              <a:t> </a:t>
            </a:r>
            <a:r>
              <a:rPr lang="es-ES" dirty="0" err="1" smtClean="0"/>
              <a:t>binding</a:t>
            </a:r>
            <a:r>
              <a:rPr lang="es-ES" dirty="0" smtClean="0"/>
              <a:t> </a:t>
            </a:r>
            <a:r>
              <a:rPr lang="es-ES" dirty="0" err="1" smtClean="0"/>
              <a:t>phenomenon</a:t>
            </a:r>
            <a:r>
              <a:rPr lang="es-ES" dirty="0" smtClean="0"/>
              <a:t> </a:t>
            </a:r>
            <a:r>
              <a:rPr lang="es-ES" dirty="0" err="1" smtClean="0"/>
              <a:t>is</a:t>
            </a:r>
            <a:r>
              <a:rPr lang="es-ES" dirty="0" smtClean="0"/>
              <a:t> </a:t>
            </a:r>
            <a:r>
              <a:rPr lang="es-ES" dirty="0" err="1" smtClean="0"/>
              <a:t>detected</a:t>
            </a:r>
            <a:r>
              <a:rPr lang="es-ES" dirty="0" smtClean="0"/>
              <a:t> in RAC </a:t>
            </a:r>
            <a:r>
              <a:rPr lang="es-ES" dirty="0" err="1" smtClean="0"/>
              <a:t>which</a:t>
            </a:r>
            <a:r>
              <a:rPr lang="es-ES" dirty="0" smtClean="0"/>
              <a:t> </a:t>
            </a:r>
            <a:r>
              <a:rPr lang="es-ES" dirty="0" err="1" smtClean="0"/>
              <a:t>may</a:t>
            </a:r>
            <a:r>
              <a:rPr lang="es-ES" dirty="0" smtClean="0"/>
              <a:t> </a:t>
            </a:r>
            <a:r>
              <a:rPr lang="es-ES" dirty="0" err="1" smtClean="0"/>
              <a:t>compensate</a:t>
            </a:r>
            <a:r>
              <a:rPr lang="es-ES" dirty="0" smtClean="0"/>
              <a:t> </a:t>
            </a:r>
            <a:r>
              <a:rPr lang="es-ES" dirty="0" err="1" smtClean="0"/>
              <a:t>the</a:t>
            </a:r>
            <a:r>
              <a:rPr lang="es-ES" dirty="0" smtClean="0"/>
              <a:t> RCA </a:t>
            </a:r>
            <a:r>
              <a:rPr lang="es-ES" dirty="0" err="1" smtClean="0"/>
              <a:t>higher</a:t>
            </a:r>
            <a:r>
              <a:rPr lang="es-ES" dirty="0" smtClean="0"/>
              <a:t> </a:t>
            </a:r>
            <a:r>
              <a:rPr lang="es-ES" dirty="0" err="1" smtClean="0"/>
              <a:t>permeability</a:t>
            </a:r>
            <a:r>
              <a:rPr lang="es-ES" dirty="0" smtClean="0"/>
              <a:t>. </a:t>
            </a:r>
            <a:r>
              <a:rPr lang="es-ES" dirty="0" err="1" smtClean="0"/>
              <a:t>According</a:t>
            </a:r>
            <a:r>
              <a:rPr lang="es-ES" dirty="0" smtClean="0"/>
              <a:t> </a:t>
            </a:r>
            <a:r>
              <a:rPr lang="es-ES" dirty="0" err="1" smtClean="0"/>
              <a:t>to</a:t>
            </a:r>
            <a:r>
              <a:rPr lang="es-ES" dirty="0" smtClean="0"/>
              <a:t> </a:t>
            </a:r>
            <a:r>
              <a:rPr lang="es-ES" dirty="0" err="1" smtClean="0"/>
              <a:t>chloride</a:t>
            </a:r>
            <a:r>
              <a:rPr lang="es-ES" dirty="0" smtClean="0"/>
              <a:t> </a:t>
            </a:r>
            <a:r>
              <a:rPr lang="es-ES" dirty="0" err="1" smtClean="0"/>
              <a:t>diffusion</a:t>
            </a:r>
            <a:r>
              <a:rPr lang="es-ES" dirty="0" smtClean="0"/>
              <a:t> </a:t>
            </a:r>
            <a:r>
              <a:rPr lang="es-ES" dirty="0" err="1" smtClean="0"/>
              <a:t>results</a:t>
            </a:r>
            <a:r>
              <a:rPr lang="es-ES" dirty="0" smtClean="0"/>
              <a:t>, </a:t>
            </a:r>
            <a:r>
              <a:rPr lang="es-ES" dirty="0" err="1" smtClean="0"/>
              <a:t>high</a:t>
            </a:r>
            <a:r>
              <a:rPr lang="es-ES" dirty="0" smtClean="0"/>
              <a:t> RCA </a:t>
            </a:r>
            <a:r>
              <a:rPr lang="es-ES" dirty="0" err="1" smtClean="0"/>
              <a:t>content</a:t>
            </a:r>
            <a:r>
              <a:rPr lang="es-ES" dirty="0" smtClean="0"/>
              <a:t> lead </a:t>
            </a:r>
            <a:r>
              <a:rPr lang="es-ES" dirty="0" err="1" smtClean="0"/>
              <a:t>to</a:t>
            </a:r>
            <a:r>
              <a:rPr lang="es-ES" dirty="0" smtClean="0"/>
              <a:t> </a:t>
            </a:r>
            <a:r>
              <a:rPr lang="es-ES" dirty="0" err="1" smtClean="0"/>
              <a:t>an</a:t>
            </a:r>
            <a:r>
              <a:rPr lang="es-ES" dirty="0" smtClean="0"/>
              <a:t> </a:t>
            </a:r>
            <a:r>
              <a:rPr lang="es-ES" dirty="0" err="1" smtClean="0"/>
              <a:t>improvement</a:t>
            </a:r>
            <a:r>
              <a:rPr lang="es-ES" dirty="0" smtClean="0"/>
              <a:t> of </a:t>
            </a:r>
            <a:r>
              <a:rPr lang="es-ES" dirty="0" err="1" smtClean="0"/>
              <a:t>durability</a:t>
            </a:r>
            <a:r>
              <a:rPr lang="es-ES" dirty="0" smtClean="0"/>
              <a:t> in RAC </a:t>
            </a:r>
            <a:r>
              <a:rPr lang="es-ES" dirty="0" err="1" smtClean="0"/>
              <a:t>with</a:t>
            </a:r>
            <a:r>
              <a:rPr lang="es-ES" dirty="0" smtClean="0"/>
              <a:t> </a:t>
            </a:r>
            <a:r>
              <a:rPr lang="es-ES" dirty="0" err="1" smtClean="0"/>
              <a:t>sufficiently</a:t>
            </a:r>
            <a:r>
              <a:rPr lang="es-ES" dirty="0" smtClean="0"/>
              <a:t> </a:t>
            </a:r>
            <a:r>
              <a:rPr lang="es-ES" dirty="0" err="1" smtClean="0"/>
              <a:t>low</a:t>
            </a:r>
            <a:r>
              <a:rPr lang="es-ES" dirty="0" smtClean="0"/>
              <a:t> w/c ratio, in </a:t>
            </a:r>
            <a:r>
              <a:rPr lang="es-ES" dirty="0" err="1" smtClean="0"/>
              <a:t>terms</a:t>
            </a:r>
            <a:r>
              <a:rPr lang="es-ES" dirty="0" smtClean="0"/>
              <a:t> of </a:t>
            </a:r>
            <a:r>
              <a:rPr lang="es-ES" dirty="0" err="1" smtClean="0"/>
              <a:t>chlorides</a:t>
            </a:r>
            <a:r>
              <a:rPr lang="es-ES" dirty="0" smtClean="0"/>
              <a:t> </a:t>
            </a:r>
            <a:r>
              <a:rPr lang="es-ES" dirty="0" err="1" smtClean="0"/>
              <a:t>presence</a:t>
            </a:r>
            <a:r>
              <a:rPr lang="es-ES" dirty="0" smtClean="0"/>
              <a:t>. </a:t>
            </a:r>
          </a:p>
          <a:p>
            <a:endParaRPr lang="es-ES" dirty="0"/>
          </a:p>
        </p:txBody>
      </p:sp>
    </p:spTree>
    <p:extLst>
      <p:ext uri="{BB962C8B-B14F-4D97-AF65-F5344CB8AC3E}">
        <p14:creationId xmlns:p14="http://schemas.microsoft.com/office/powerpoint/2010/main" val="248422932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8000"/>
                </a:solidFill>
              </a:rPr>
              <a:t>Cl</a:t>
            </a:r>
            <a:r>
              <a:rPr lang="es-ES" baseline="30000" dirty="0" smtClean="0">
                <a:solidFill>
                  <a:srgbClr val="008000"/>
                </a:solidFill>
              </a:rPr>
              <a:t>- </a:t>
            </a:r>
            <a:r>
              <a:rPr lang="es-ES" dirty="0" err="1" smtClean="0">
                <a:solidFill>
                  <a:srgbClr val="008000"/>
                </a:solidFill>
              </a:rPr>
              <a:t>binding</a:t>
            </a:r>
            <a:endParaRPr lang="es-ES" dirty="0">
              <a:solidFill>
                <a:srgbClr val="008000"/>
              </a:solidFill>
            </a:endParaRPr>
          </a:p>
        </p:txBody>
      </p:sp>
      <p:sp>
        <p:nvSpPr>
          <p:cNvPr id="3" name="Marcador de contenido 2"/>
          <p:cNvSpPr>
            <a:spLocks noGrp="1"/>
          </p:cNvSpPr>
          <p:nvPr>
            <p:ph idx="1"/>
          </p:nvPr>
        </p:nvSpPr>
        <p:spPr/>
        <p:txBody>
          <a:bodyPr/>
          <a:lstStyle/>
          <a:p>
            <a:r>
              <a:rPr lang="es-ES" dirty="0" err="1" smtClean="0"/>
              <a:t>Chloride</a:t>
            </a:r>
            <a:r>
              <a:rPr lang="es-ES" dirty="0" smtClean="0"/>
              <a:t> </a:t>
            </a:r>
            <a:r>
              <a:rPr lang="es-ES" dirty="0" err="1" smtClean="0"/>
              <a:t>binding</a:t>
            </a:r>
            <a:r>
              <a:rPr lang="es-ES" dirty="0" smtClean="0"/>
              <a:t> in concrete can be </a:t>
            </a:r>
            <a:r>
              <a:rPr lang="es-ES" dirty="0" err="1" smtClean="0"/>
              <a:t>due</a:t>
            </a:r>
            <a:r>
              <a:rPr lang="es-ES" dirty="0" smtClean="0"/>
              <a:t> </a:t>
            </a:r>
            <a:r>
              <a:rPr lang="es-ES" dirty="0" err="1" smtClean="0"/>
              <a:t>to</a:t>
            </a:r>
            <a:r>
              <a:rPr lang="es-ES" dirty="0" smtClean="0"/>
              <a:t> a </a:t>
            </a:r>
            <a:r>
              <a:rPr lang="es-ES" dirty="0" err="1" smtClean="0"/>
              <a:t>chemical</a:t>
            </a:r>
            <a:r>
              <a:rPr lang="es-ES" dirty="0" smtClean="0"/>
              <a:t> </a:t>
            </a:r>
            <a:r>
              <a:rPr lang="es-ES" dirty="0" err="1" smtClean="0"/>
              <a:t>reaction</a:t>
            </a:r>
            <a:r>
              <a:rPr lang="es-ES" dirty="0" smtClean="0"/>
              <a:t> </a:t>
            </a:r>
            <a:r>
              <a:rPr lang="es-ES" dirty="0" err="1" smtClean="0"/>
              <a:t>between</a:t>
            </a:r>
            <a:r>
              <a:rPr lang="es-ES" dirty="0" smtClean="0"/>
              <a:t> </a:t>
            </a:r>
            <a:r>
              <a:rPr lang="es-ES" dirty="0" err="1" smtClean="0"/>
              <a:t>chlorides</a:t>
            </a:r>
            <a:r>
              <a:rPr lang="es-ES" dirty="0" smtClean="0"/>
              <a:t> and </a:t>
            </a:r>
            <a:r>
              <a:rPr lang="es-ES" dirty="0" err="1" smtClean="0"/>
              <a:t>hydrated</a:t>
            </a:r>
            <a:r>
              <a:rPr lang="es-ES" dirty="0" smtClean="0"/>
              <a:t> </a:t>
            </a:r>
            <a:r>
              <a:rPr lang="es-ES" dirty="0" err="1" smtClean="0"/>
              <a:t>cement</a:t>
            </a:r>
            <a:r>
              <a:rPr lang="es-ES" dirty="0" smtClean="0"/>
              <a:t> </a:t>
            </a:r>
            <a:r>
              <a:rPr lang="es-ES" dirty="0" err="1" smtClean="0"/>
              <a:t>aluminates</a:t>
            </a:r>
            <a:r>
              <a:rPr lang="es-ES" dirty="0" smtClean="0"/>
              <a:t>, </a:t>
            </a:r>
            <a:r>
              <a:rPr lang="es-ES" dirty="0" err="1" smtClean="0"/>
              <a:t>or</a:t>
            </a:r>
            <a:r>
              <a:rPr lang="es-ES" dirty="0" smtClean="0"/>
              <a:t> </a:t>
            </a:r>
            <a:r>
              <a:rPr lang="es-ES" dirty="0" err="1" smtClean="0"/>
              <a:t>to</a:t>
            </a:r>
            <a:r>
              <a:rPr lang="es-ES" dirty="0" smtClean="0"/>
              <a:t> </a:t>
            </a:r>
            <a:r>
              <a:rPr lang="es-ES" dirty="0" err="1" smtClean="0"/>
              <a:t>physico</a:t>
            </a:r>
            <a:r>
              <a:rPr lang="es-ES" dirty="0" smtClean="0"/>
              <a:t>- </a:t>
            </a:r>
            <a:r>
              <a:rPr lang="es-ES" dirty="0" err="1" smtClean="0"/>
              <a:t>chemical</a:t>
            </a:r>
            <a:r>
              <a:rPr lang="es-ES" dirty="0" smtClean="0"/>
              <a:t> </a:t>
            </a:r>
            <a:r>
              <a:rPr lang="es-ES" dirty="0" err="1" smtClean="0"/>
              <a:t>adsorption</a:t>
            </a:r>
            <a:r>
              <a:rPr lang="es-ES" dirty="0" smtClean="0"/>
              <a:t> in </a:t>
            </a:r>
            <a:r>
              <a:rPr lang="es-ES" dirty="0" err="1" smtClean="0"/>
              <a:t>the</a:t>
            </a:r>
            <a:r>
              <a:rPr lang="es-ES" dirty="0" smtClean="0"/>
              <a:t> CSH . </a:t>
            </a:r>
          </a:p>
          <a:p>
            <a:r>
              <a:rPr lang="es-ES" dirty="0" err="1" smtClean="0"/>
              <a:t>Friedel’s</a:t>
            </a:r>
            <a:r>
              <a:rPr lang="es-ES" dirty="0" smtClean="0"/>
              <a:t> </a:t>
            </a:r>
            <a:r>
              <a:rPr lang="es-ES" dirty="0" err="1" smtClean="0"/>
              <a:t>salt</a:t>
            </a:r>
            <a:r>
              <a:rPr lang="es-ES" dirty="0" smtClean="0"/>
              <a:t> </a:t>
            </a:r>
            <a:r>
              <a:rPr lang="es-ES" dirty="0" err="1" smtClean="0"/>
              <a:t>formation</a:t>
            </a:r>
            <a:r>
              <a:rPr lang="es-ES" dirty="0" smtClean="0"/>
              <a:t> </a:t>
            </a:r>
            <a:r>
              <a:rPr lang="es-ES" dirty="0" err="1" smtClean="0"/>
              <a:t>is</a:t>
            </a:r>
            <a:r>
              <a:rPr lang="es-ES" dirty="0" smtClean="0"/>
              <a:t> </a:t>
            </a:r>
            <a:r>
              <a:rPr lang="es-ES" dirty="0" err="1" smtClean="0"/>
              <a:t>detected</a:t>
            </a:r>
            <a:r>
              <a:rPr lang="es-ES" dirty="0" smtClean="0"/>
              <a:t> and  </a:t>
            </a:r>
            <a:r>
              <a:rPr lang="es-ES" dirty="0" err="1" smtClean="0"/>
              <a:t>the</a:t>
            </a:r>
            <a:r>
              <a:rPr lang="es-ES" dirty="0" smtClean="0"/>
              <a:t> </a:t>
            </a:r>
            <a:r>
              <a:rPr lang="es-ES" dirty="0" err="1" smtClean="0"/>
              <a:t>chloride</a:t>
            </a:r>
            <a:r>
              <a:rPr lang="es-ES" dirty="0" smtClean="0"/>
              <a:t> </a:t>
            </a:r>
            <a:r>
              <a:rPr lang="es-ES" dirty="0" err="1" smtClean="0"/>
              <a:t>binding</a:t>
            </a:r>
            <a:r>
              <a:rPr lang="es-ES" dirty="0" smtClean="0"/>
              <a:t> in a CSH plaque </a:t>
            </a:r>
            <a:r>
              <a:rPr lang="es-ES" dirty="0" err="1" smtClean="0"/>
              <a:t>was</a:t>
            </a:r>
            <a:r>
              <a:rPr lang="es-ES" dirty="0" smtClean="0"/>
              <a:t> </a:t>
            </a:r>
            <a:r>
              <a:rPr lang="es-ES" dirty="0" err="1" smtClean="0"/>
              <a:t>verified</a:t>
            </a:r>
            <a:r>
              <a:rPr lang="es-ES" dirty="0" smtClean="0"/>
              <a:t>. </a:t>
            </a:r>
          </a:p>
        </p:txBody>
      </p:sp>
    </p:spTree>
    <p:extLst>
      <p:ext uri="{BB962C8B-B14F-4D97-AF65-F5344CB8AC3E}">
        <p14:creationId xmlns:p14="http://schemas.microsoft.com/office/powerpoint/2010/main" val="337260379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Equivalent</a:t>
            </a:r>
            <a:r>
              <a:rPr lang="es-ES" dirty="0" smtClean="0">
                <a:solidFill>
                  <a:srgbClr val="008000"/>
                </a:solidFill>
              </a:rPr>
              <a:t> </a:t>
            </a:r>
            <a:r>
              <a:rPr lang="es-ES" dirty="0" err="1" smtClean="0">
                <a:solidFill>
                  <a:srgbClr val="008000"/>
                </a:solidFill>
              </a:rPr>
              <a:t>Mortar</a:t>
            </a:r>
            <a:r>
              <a:rPr lang="es-ES" dirty="0" smtClean="0">
                <a:solidFill>
                  <a:srgbClr val="008000"/>
                </a:solidFill>
              </a:rPr>
              <a:t> </a:t>
            </a:r>
            <a:r>
              <a:rPr lang="es-ES" dirty="0" err="1" smtClean="0">
                <a:solidFill>
                  <a:srgbClr val="008000"/>
                </a:solidFill>
              </a:rPr>
              <a:t>Volume</a:t>
            </a:r>
            <a:endParaRPr lang="es-ES" dirty="0">
              <a:solidFill>
                <a:srgbClr val="008000"/>
              </a:solidFill>
            </a:endParaRPr>
          </a:p>
        </p:txBody>
      </p:sp>
      <p:sp>
        <p:nvSpPr>
          <p:cNvPr id="3" name="Marcador de contenido 2"/>
          <p:cNvSpPr>
            <a:spLocks noGrp="1"/>
          </p:cNvSpPr>
          <p:nvPr>
            <p:ph idx="1"/>
          </p:nvPr>
        </p:nvSpPr>
        <p:spPr/>
        <p:txBody>
          <a:bodyPr>
            <a:normAutofit/>
          </a:bodyPr>
          <a:lstStyle/>
          <a:p>
            <a:r>
              <a:rPr lang="en-US" dirty="0" smtClean="0"/>
              <a:t>Conventional Mix Design treats RCA as one phase material (as one aggregate) we have the attached mortar + fresh mortar. Excessive quantity of mortar.</a:t>
            </a:r>
          </a:p>
          <a:p>
            <a:r>
              <a:rPr lang="en-US" dirty="0" smtClean="0">
                <a:solidFill>
                  <a:srgbClr val="FF0000"/>
                </a:solidFill>
              </a:rPr>
              <a:t>Equivalent Mortar Volume method</a:t>
            </a:r>
            <a:r>
              <a:rPr lang="en-US" dirty="0" smtClean="0"/>
              <a:t> (</a:t>
            </a:r>
            <a:r>
              <a:rPr lang="en-US" dirty="0" err="1" smtClean="0"/>
              <a:t>Fathifazl</a:t>
            </a:r>
            <a:r>
              <a:rPr lang="en-US" dirty="0" smtClean="0"/>
              <a:t> 2009), starts from</a:t>
            </a:r>
          </a:p>
          <a:p>
            <a:r>
              <a:rPr lang="en-US" dirty="0" smtClean="0"/>
              <a:t>RA = NA + attached mortar (2 phases).</a:t>
            </a:r>
          </a:p>
          <a:p>
            <a:endParaRPr lang="en-US" dirty="0" smtClean="0"/>
          </a:p>
          <a:p>
            <a:endParaRPr lang="es-ES" dirty="0"/>
          </a:p>
        </p:txBody>
      </p:sp>
    </p:spTree>
    <p:extLst>
      <p:ext uri="{BB962C8B-B14F-4D97-AF65-F5344CB8AC3E}">
        <p14:creationId xmlns:p14="http://schemas.microsoft.com/office/powerpoint/2010/main" val="370286578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rgbClr val="008000"/>
                </a:solidFill>
              </a:rPr>
              <a:t>LCA of Recycled Concrete </a:t>
            </a:r>
            <a:r>
              <a:rPr lang="es-ES" dirty="0" err="1" smtClean="0">
                <a:solidFill>
                  <a:srgbClr val="008000"/>
                </a:solidFill>
              </a:rPr>
              <a:t>Aggregates</a:t>
            </a:r>
            <a:r>
              <a:rPr lang="es-ES" dirty="0" smtClean="0">
                <a:solidFill>
                  <a:srgbClr val="008000"/>
                </a:solidFill>
              </a:rPr>
              <a:t> Concrete</a:t>
            </a:r>
            <a:endParaRPr lang="es-ES" dirty="0">
              <a:solidFill>
                <a:srgbClr val="008000"/>
              </a:solidFill>
            </a:endParaRPr>
          </a:p>
        </p:txBody>
      </p:sp>
      <p:sp>
        <p:nvSpPr>
          <p:cNvPr id="3" name="Marcador de contenido 2"/>
          <p:cNvSpPr>
            <a:spLocks noGrp="1"/>
          </p:cNvSpPr>
          <p:nvPr>
            <p:ph idx="1"/>
          </p:nvPr>
        </p:nvSpPr>
        <p:spPr/>
        <p:txBody>
          <a:bodyPr/>
          <a:lstStyle/>
          <a:p>
            <a:pPr marL="0" indent="0">
              <a:buNone/>
            </a:pPr>
            <a:r>
              <a:rPr lang="es-ES" dirty="0" smtClean="0"/>
              <a:t> </a:t>
            </a:r>
            <a:r>
              <a:rPr lang="es-ES" b="1" dirty="0" err="1" smtClean="0"/>
              <a:t>Jiménez,C</a:t>
            </a:r>
            <a:r>
              <a:rPr lang="es-ES" b="1" dirty="0" smtClean="0"/>
              <a:t>., </a:t>
            </a:r>
            <a:r>
              <a:rPr lang="es-ES" b="1" dirty="0" err="1" smtClean="0"/>
              <a:t>Barra,M</a:t>
            </a:r>
            <a:r>
              <a:rPr lang="es-ES" b="1" dirty="0" smtClean="0"/>
              <a:t>., </a:t>
            </a:r>
            <a:r>
              <a:rPr lang="es-ES" b="1" dirty="0" err="1" smtClean="0"/>
              <a:t>Josa,A</a:t>
            </a:r>
            <a:r>
              <a:rPr lang="es-ES" b="1" dirty="0" smtClean="0"/>
              <a:t>., </a:t>
            </a:r>
            <a:r>
              <a:rPr lang="es-ES" b="1" dirty="0" err="1" smtClean="0"/>
              <a:t>Valls,S</a:t>
            </a:r>
            <a:r>
              <a:rPr lang="es-ES" b="1" dirty="0" smtClean="0"/>
              <a:t>. </a:t>
            </a:r>
          </a:p>
          <a:p>
            <a:r>
              <a:rPr lang="es-ES" dirty="0" smtClean="0"/>
              <a:t> </a:t>
            </a:r>
            <a:r>
              <a:rPr lang="es-ES" dirty="0" err="1" smtClean="0"/>
              <a:t>have</a:t>
            </a:r>
            <a:r>
              <a:rPr lang="es-ES" dirty="0" smtClean="0"/>
              <a:t> </a:t>
            </a:r>
            <a:r>
              <a:rPr lang="es-ES" dirty="0" err="1" smtClean="0"/>
              <a:t>environmentally</a:t>
            </a:r>
            <a:r>
              <a:rPr lang="es-ES" dirty="0" smtClean="0"/>
              <a:t> </a:t>
            </a:r>
            <a:r>
              <a:rPr lang="es-ES" dirty="0" err="1" smtClean="0"/>
              <a:t>evaluate</a:t>
            </a:r>
            <a:r>
              <a:rPr lang="es-ES" dirty="0" smtClean="0"/>
              <a:t> </a:t>
            </a:r>
            <a:r>
              <a:rPr lang="es-ES" dirty="0" err="1" smtClean="0"/>
              <a:t>three</a:t>
            </a:r>
            <a:r>
              <a:rPr lang="es-ES" dirty="0" smtClean="0"/>
              <a:t> concrete </a:t>
            </a:r>
            <a:r>
              <a:rPr lang="es-ES" dirty="0" err="1" smtClean="0"/>
              <a:t>design</a:t>
            </a:r>
            <a:r>
              <a:rPr lang="es-ES" dirty="0" smtClean="0"/>
              <a:t> </a:t>
            </a:r>
            <a:r>
              <a:rPr lang="es-ES" dirty="0" err="1" smtClean="0"/>
              <a:t>methods</a:t>
            </a:r>
            <a:r>
              <a:rPr lang="es-ES" dirty="0" smtClean="0"/>
              <a:t> </a:t>
            </a:r>
            <a:r>
              <a:rPr lang="es-ES" dirty="0" err="1" smtClean="0"/>
              <a:t>through</a:t>
            </a:r>
            <a:r>
              <a:rPr lang="es-ES" dirty="0" smtClean="0"/>
              <a:t> a </a:t>
            </a:r>
            <a:r>
              <a:rPr lang="es-ES" dirty="0" err="1" smtClean="0"/>
              <a:t>Life</a:t>
            </a:r>
            <a:r>
              <a:rPr lang="es-ES" dirty="0" smtClean="0"/>
              <a:t> </a:t>
            </a:r>
            <a:r>
              <a:rPr lang="es-ES" dirty="0" err="1" smtClean="0"/>
              <a:t>Cycle</a:t>
            </a:r>
            <a:r>
              <a:rPr lang="es-ES" dirty="0" smtClean="0"/>
              <a:t> </a:t>
            </a:r>
            <a:r>
              <a:rPr lang="es-ES" dirty="0" err="1" smtClean="0"/>
              <a:t>Assessment</a:t>
            </a:r>
            <a:r>
              <a:rPr lang="es-ES" dirty="0" smtClean="0"/>
              <a:t> </a:t>
            </a:r>
            <a:r>
              <a:rPr lang="es-ES" dirty="0" err="1" smtClean="0"/>
              <a:t>using</a:t>
            </a:r>
            <a:r>
              <a:rPr lang="es-ES" dirty="0" smtClean="0"/>
              <a:t> </a:t>
            </a:r>
            <a:r>
              <a:rPr lang="es-ES" dirty="0" err="1" smtClean="0"/>
              <a:t>the</a:t>
            </a:r>
            <a:r>
              <a:rPr lang="es-ES" dirty="0" smtClean="0"/>
              <a:t> </a:t>
            </a:r>
            <a:r>
              <a:rPr lang="es-ES" dirty="0" err="1" smtClean="0"/>
              <a:t>methodology</a:t>
            </a:r>
            <a:r>
              <a:rPr lang="es-ES" dirty="0" smtClean="0"/>
              <a:t> of </a:t>
            </a:r>
            <a:r>
              <a:rPr lang="es-ES" dirty="0" err="1" smtClean="0"/>
              <a:t>the</a:t>
            </a:r>
            <a:r>
              <a:rPr lang="es-ES" dirty="0" smtClean="0"/>
              <a:t> </a:t>
            </a:r>
            <a:r>
              <a:rPr lang="es-ES" dirty="0" err="1" smtClean="0"/>
              <a:t>Institute</a:t>
            </a:r>
            <a:r>
              <a:rPr lang="es-ES" dirty="0" smtClean="0"/>
              <a:t> of </a:t>
            </a:r>
            <a:r>
              <a:rPr lang="es-ES" dirty="0" err="1" smtClean="0"/>
              <a:t>Environmental</a:t>
            </a:r>
            <a:r>
              <a:rPr lang="es-ES" dirty="0" smtClean="0"/>
              <a:t> </a:t>
            </a:r>
            <a:r>
              <a:rPr lang="es-ES" dirty="0" err="1" smtClean="0"/>
              <a:t>Sciences</a:t>
            </a:r>
            <a:r>
              <a:rPr lang="es-ES" dirty="0" smtClean="0"/>
              <a:t> (CML), </a:t>
            </a:r>
            <a:r>
              <a:rPr lang="es-ES" dirty="0" err="1" smtClean="0"/>
              <a:t>from</a:t>
            </a:r>
            <a:r>
              <a:rPr lang="es-ES" dirty="0" smtClean="0"/>
              <a:t> Leiden </a:t>
            </a:r>
            <a:r>
              <a:rPr lang="es-ES" dirty="0" err="1" smtClean="0"/>
              <a:t>University</a:t>
            </a:r>
            <a:r>
              <a:rPr lang="es-ES" dirty="0" smtClean="0"/>
              <a:t>, </a:t>
            </a:r>
            <a:r>
              <a:rPr lang="es-ES" dirty="0" err="1" smtClean="0"/>
              <a:t>one</a:t>
            </a:r>
            <a:r>
              <a:rPr lang="es-ES" dirty="0" smtClean="0"/>
              <a:t> of </a:t>
            </a:r>
            <a:r>
              <a:rPr lang="es-ES" dirty="0" err="1" smtClean="0"/>
              <a:t>the</a:t>
            </a:r>
            <a:r>
              <a:rPr lang="es-ES" dirty="0" smtClean="0"/>
              <a:t> </a:t>
            </a:r>
            <a:r>
              <a:rPr lang="es-ES" dirty="0" err="1" smtClean="0"/>
              <a:t>most</a:t>
            </a:r>
            <a:r>
              <a:rPr lang="es-ES" dirty="0" smtClean="0"/>
              <a:t> </a:t>
            </a:r>
            <a:r>
              <a:rPr lang="es-ES" dirty="0" err="1" smtClean="0"/>
              <a:t>commonly</a:t>
            </a:r>
            <a:r>
              <a:rPr lang="es-ES" dirty="0" smtClean="0"/>
              <a:t> </a:t>
            </a:r>
            <a:r>
              <a:rPr lang="es-ES" dirty="0" err="1" smtClean="0"/>
              <a:t>applied</a:t>
            </a:r>
            <a:r>
              <a:rPr lang="es-ES" dirty="0" smtClean="0"/>
              <a:t> in </a:t>
            </a:r>
            <a:r>
              <a:rPr lang="es-ES" dirty="0" err="1" smtClean="0"/>
              <a:t>practice</a:t>
            </a:r>
            <a:r>
              <a:rPr lang="es-ES" dirty="0" smtClean="0"/>
              <a:t>. </a:t>
            </a:r>
          </a:p>
          <a:p>
            <a:endParaRPr lang="es-ES" dirty="0"/>
          </a:p>
        </p:txBody>
      </p:sp>
    </p:spTree>
    <p:extLst>
      <p:ext uri="{BB962C8B-B14F-4D97-AF65-F5344CB8AC3E}">
        <p14:creationId xmlns:p14="http://schemas.microsoft.com/office/powerpoint/2010/main" val="311701043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8000"/>
                </a:solidFill>
              </a:rPr>
              <a:t>EMV </a:t>
            </a:r>
            <a:r>
              <a:rPr lang="es-ES" dirty="0" err="1" smtClean="0">
                <a:solidFill>
                  <a:srgbClr val="008000"/>
                </a:solidFill>
              </a:rPr>
              <a:t>Method</a:t>
            </a:r>
            <a:endParaRPr lang="es-ES" dirty="0">
              <a:solidFill>
                <a:srgbClr val="008000"/>
              </a:solidFill>
            </a:endParaRPr>
          </a:p>
        </p:txBody>
      </p:sp>
      <p:sp>
        <p:nvSpPr>
          <p:cNvPr id="3" name="Marcador de contenido 2"/>
          <p:cNvSpPr>
            <a:spLocks noGrp="1"/>
          </p:cNvSpPr>
          <p:nvPr>
            <p:ph idx="1"/>
          </p:nvPr>
        </p:nvSpPr>
        <p:spPr/>
        <p:txBody>
          <a:bodyPr/>
          <a:lstStyle/>
          <a:p>
            <a:r>
              <a:rPr lang="es-ES" sz="2400" dirty="0" err="1" smtClean="0"/>
              <a:t>The</a:t>
            </a:r>
            <a:r>
              <a:rPr lang="es-ES" sz="2400" dirty="0" smtClean="0"/>
              <a:t> new concrete has </a:t>
            </a:r>
            <a:r>
              <a:rPr lang="es-ES" sz="2400" dirty="0" err="1" smtClean="0"/>
              <a:t>to</a:t>
            </a:r>
            <a:r>
              <a:rPr lang="es-ES" sz="2400" dirty="0" smtClean="0"/>
              <a:t> </a:t>
            </a:r>
            <a:r>
              <a:rPr lang="es-ES" sz="2400" dirty="0" err="1" smtClean="0"/>
              <a:t>have</a:t>
            </a:r>
            <a:r>
              <a:rPr lang="es-ES" sz="2400" dirty="0" smtClean="0"/>
              <a:t> </a:t>
            </a:r>
            <a:r>
              <a:rPr lang="es-ES" sz="2400" dirty="0" err="1" smtClean="0"/>
              <a:t>the</a:t>
            </a:r>
            <a:r>
              <a:rPr lang="es-ES" sz="2400" dirty="0" smtClean="0"/>
              <a:t> </a:t>
            </a:r>
            <a:r>
              <a:rPr lang="es-ES" sz="2400" dirty="0" err="1" smtClean="0"/>
              <a:t>same</a:t>
            </a:r>
            <a:r>
              <a:rPr lang="es-ES" sz="2400" dirty="0" smtClean="0"/>
              <a:t> </a:t>
            </a:r>
            <a:r>
              <a:rPr lang="es-ES" sz="2400" dirty="0" err="1" smtClean="0"/>
              <a:t>quantity</a:t>
            </a:r>
            <a:r>
              <a:rPr lang="es-ES" sz="2400" dirty="0" smtClean="0"/>
              <a:t> of </a:t>
            </a:r>
            <a:r>
              <a:rPr lang="es-ES" sz="2400" dirty="0" err="1" smtClean="0"/>
              <a:t>mortar</a:t>
            </a:r>
            <a:r>
              <a:rPr lang="es-ES" sz="2400" dirty="0" smtClean="0"/>
              <a:t> as a </a:t>
            </a:r>
            <a:r>
              <a:rPr lang="es-ES" sz="2400" dirty="0" err="1" smtClean="0"/>
              <a:t>reference</a:t>
            </a:r>
            <a:r>
              <a:rPr lang="es-ES" sz="2400" dirty="0" smtClean="0"/>
              <a:t> concrete </a:t>
            </a:r>
            <a:r>
              <a:rPr lang="es-ES" sz="2400" dirty="0" err="1" smtClean="0"/>
              <a:t>with</a:t>
            </a:r>
            <a:r>
              <a:rPr lang="es-ES" sz="2400" dirty="0" smtClean="0"/>
              <a:t> natural </a:t>
            </a:r>
            <a:r>
              <a:rPr lang="es-ES" sz="2400" dirty="0" err="1" smtClean="0"/>
              <a:t>aggregate</a:t>
            </a:r>
            <a:r>
              <a:rPr lang="es-ES" dirty="0" smtClean="0"/>
              <a:t>.</a:t>
            </a:r>
          </a:p>
          <a:p>
            <a:r>
              <a:rPr lang="es-ES" sz="2400" dirty="0" smtClean="0"/>
              <a:t>1.The </a:t>
            </a:r>
            <a:r>
              <a:rPr lang="es-ES" sz="2400" dirty="0" err="1" smtClean="0"/>
              <a:t>quantity</a:t>
            </a:r>
            <a:r>
              <a:rPr lang="es-ES" sz="2400" dirty="0" smtClean="0"/>
              <a:t> of </a:t>
            </a:r>
            <a:r>
              <a:rPr lang="es-ES" sz="2400" dirty="0" err="1" smtClean="0"/>
              <a:t>attached</a:t>
            </a:r>
            <a:r>
              <a:rPr lang="es-ES" sz="2400" dirty="0" smtClean="0"/>
              <a:t> </a:t>
            </a:r>
            <a:r>
              <a:rPr lang="es-ES" sz="2400" dirty="0" err="1" smtClean="0"/>
              <a:t>mortar</a:t>
            </a:r>
            <a:r>
              <a:rPr lang="es-ES" sz="2400" dirty="0" smtClean="0"/>
              <a:t> </a:t>
            </a:r>
            <a:r>
              <a:rPr lang="es-ES" sz="2400" dirty="0" err="1" smtClean="0"/>
              <a:t>is</a:t>
            </a:r>
            <a:r>
              <a:rPr lang="es-ES" sz="2400" dirty="0" smtClean="0"/>
              <a:t> </a:t>
            </a:r>
            <a:r>
              <a:rPr lang="es-ES" sz="2400" dirty="0" err="1" smtClean="0"/>
              <a:t>determined</a:t>
            </a:r>
            <a:r>
              <a:rPr lang="es-ES" sz="2400" dirty="0" smtClean="0"/>
              <a:t>.</a:t>
            </a:r>
          </a:p>
          <a:p>
            <a:r>
              <a:rPr lang="es-ES" sz="2400" dirty="0" smtClean="0"/>
              <a:t>2.The </a:t>
            </a:r>
            <a:r>
              <a:rPr lang="es-ES" sz="2400" dirty="0" err="1" smtClean="0"/>
              <a:t>proportions</a:t>
            </a:r>
            <a:r>
              <a:rPr lang="es-ES" sz="2400" dirty="0" smtClean="0"/>
              <a:t> of natural </a:t>
            </a:r>
            <a:r>
              <a:rPr lang="es-ES" sz="2400" dirty="0" err="1" smtClean="0"/>
              <a:t>aggregate</a:t>
            </a:r>
            <a:r>
              <a:rPr lang="es-ES" sz="2400" dirty="0" smtClean="0"/>
              <a:t> and </a:t>
            </a:r>
            <a:r>
              <a:rPr lang="es-ES" sz="2400" dirty="0" err="1" smtClean="0"/>
              <a:t>mortar</a:t>
            </a:r>
            <a:r>
              <a:rPr lang="es-ES" sz="2400" dirty="0" smtClean="0"/>
              <a:t> in </a:t>
            </a:r>
            <a:r>
              <a:rPr lang="es-ES" sz="2400" dirty="0" err="1" smtClean="0"/>
              <a:t>the</a:t>
            </a:r>
            <a:r>
              <a:rPr lang="es-ES" sz="2400" dirty="0" smtClean="0"/>
              <a:t> </a:t>
            </a:r>
            <a:r>
              <a:rPr lang="es-ES" sz="2400" dirty="0" err="1" smtClean="0"/>
              <a:t>reference</a:t>
            </a:r>
            <a:r>
              <a:rPr lang="es-ES" sz="2400" dirty="0" smtClean="0"/>
              <a:t> concrete are </a:t>
            </a:r>
            <a:r>
              <a:rPr lang="es-ES" sz="2400" dirty="0" err="1" smtClean="0"/>
              <a:t>calculated</a:t>
            </a:r>
            <a:r>
              <a:rPr lang="es-ES" sz="2400" dirty="0" smtClean="0"/>
              <a:t>.</a:t>
            </a:r>
          </a:p>
          <a:p>
            <a:r>
              <a:rPr lang="es-ES" sz="2400" dirty="0" smtClean="0"/>
              <a:t>3.In </a:t>
            </a:r>
            <a:r>
              <a:rPr lang="es-ES" sz="2400" dirty="0" err="1" smtClean="0"/>
              <a:t>the</a:t>
            </a:r>
            <a:r>
              <a:rPr lang="es-ES" sz="2400" dirty="0" smtClean="0"/>
              <a:t> new concrete </a:t>
            </a:r>
            <a:r>
              <a:rPr lang="es-ES" sz="2400" dirty="0" smtClean="0">
                <a:solidFill>
                  <a:srgbClr val="FF0000"/>
                </a:solidFill>
              </a:rPr>
              <a:t>x</a:t>
            </a:r>
            <a:r>
              <a:rPr lang="es-ES" sz="2400" dirty="0" smtClean="0"/>
              <a:t> % of NA </a:t>
            </a:r>
            <a:r>
              <a:rPr lang="es-ES" sz="2400" dirty="0" err="1" smtClean="0"/>
              <a:t>is</a:t>
            </a:r>
            <a:r>
              <a:rPr lang="es-ES" sz="2400" dirty="0" smtClean="0"/>
              <a:t> </a:t>
            </a:r>
            <a:r>
              <a:rPr lang="es-ES" sz="2400" dirty="0" err="1" smtClean="0"/>
              <a:t>replaced</a:t>
            </a:r>
            <a:r>
              <a:rPr lang="es-ES" sz="2400" dirty="0" smtClean="0"/>
              <a:t> </a:t>
            </a:r>
            <a:r>
              <a:rPr lang="es-ES" sz="2400" dirty="0" err="1" smtClean="0"/>
              <a:t>by</a:t>
            </a:r>
            <a:r>
              <a:rPr lang="es-ES" sz="2400" dirty="0" smtClean="0"/>
              <a:t> RCA and </a:t>
            </a:r>
            <a:r>
              <a:rPr lang="es-ES" sz="2400" dirty="0" err="1" smtClean="0"/>
              <a:t>fresh</a:t>
            </a:r>
            <a:r>
              <a:rPr lang="es-ES" sz="2400" dirty="0" smtClean="0"/>
              <a:t> </a:t>
            </a:r>
            <a:r>
              <a:rPr lang="es-ES" sz="2400" dirty="0" err="1" smtClean="0"/>
              <a:t>mortar</a:t>
            </a:r>
            <a:r>
              <a:rPr lang="es-ES" sz="2400" dirty="0" smtClean="0"/>
              <a:t> </a:t>
            </a:r>
            <a:r>
              <a:rPr lang="es-ES" sz="2400" dirty="0" err="1" smtClean="0"/>
              <a:t>is</a:t>
            </a:r>
            <a:r>
              <a:rPr lang="es-ES" sz="2400" dirty="0" smtClean="0"/>
              <a:t> </a:t>
            </a:r>
            <a:r>
              <a:rPr lang="es-ES" sz="2400" dirty="0" err="1" smtClean="0"/>
              <a:t>added</a:t>
            </a:r>
            <a:r>
              <a:rPr lang="es-ES" sz="2400" dirty="0" smtClean="0"/>
              <a:t> (</a:t>
            </a:r>
            <a:r>
              <a:rPr lang="es-ES" sz="2400" dirty="0" err="1" smtClean="0"/>
              <a:t>attached</a:t>
            </a:r>
            <a:r>
              <a:rPr lang="es-ES" sz="2400" dirty="0" smtClean="0"/>
              <a:t> </a:t>
            </a:r>
            <a:r>
              <a:rPr lang="es-ES" sz="2400" dirty="0" err="1" smtClean="0"/>
              <a:t>mortar+fresh</a:t>
            </a:r>
            <a:r>
              <a:rPr lang="es-ES" sz="2400" dirty="0" smtClean="0"/>
              <a:t> </a:t>
            </a:r>
            <a:r>
              <a:rPr lang="es-ES" sz="2400" dirty="0" err="1" smtClean="0"/>
              <a:t>mortar</a:t>
            </a:r>
            <a:r>
              <a:rPr lang="es-ES" sz="2400" dirty="0" smtClean="0"/>
              <a:t>=</a:t>
            </a:r>
            <a:r>
              <a:rPr lang="es-ES" sz="2400" dirty="0" err="1" smtClean="0"/>
              <a:t>mortar</a:t>
            </a:r>
            <a:r>
              <a:rPr lang="es-ES" sz="2400" dirty="0" smtClean="0"/>
              <a:t> in </a:t>
            </a:r>
            <a:r>
              <a:rPr lang="es-ES" sz="2400" dirty="0" err="1" smtClean="0"/>
              <a:t>reference</a:t>
            </a:r>
            <a:r>
              <a:rPr lang="es-ES" sz="2400" dirty="0" smtClean="0"/>
              <a:t> concrete).</a:t>
            </a:r>
            <a:endParaRPr lang="es-ES" sz="2400" dirty="0"/>
          </a:p>
        </p:txBody>
      </p:sp>
    </p:spTree>
    <p:extLst>
      <p:ext uri="{BB962C8B-B14F-4D97-AF65-F5344CB8AC3E}">
        <p14:creationId xmlns:p14="http://schemas.microsoft.com/office/powerpoint/2010/main" val="19279866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solidFill>
                  <a:srgbClr val="008000"/>
                </a:solidFill>
              </a:rPr>
              <a:t>Life</a:t>
            </a:r>
            <a:r>
              <a:rPr lang="es-ES" dirty="0" smtClean="0">
                <a:solidFill>
                  <a:srgbClr val="008000"/>
                </a:solidFill>
              </a:rPr>
              <a:t> </a:t>
            </a:r>
            <a:r>
              <a:rPr lang="es-ES" dirty="0" err="1" smtClean="0">
                <a:solidFill>
                  <a:srgbClr val="008000"/>
                </a:solidFill>
              </a:rPr>
              <a:t>Cycle</a:t>
            </a:r>
            <a:r>
              <a:rPr lang="es-ES" dirty="0" smtClean="0">
                <a:solidFill>
                  <a:srgbClr val="008000"/>
                </a:solidFill>
              </a:rPr>
              <a:t> </a:t>
            </a:r>
            <a:r>
              <a:rPr lang="es-ES" dirty="0" err="1" smtClean="0">
                <a:solidFill>
                  <a:srgbClr val="008000"/>
                </a:solidFill>
              </a:rPr>
              <a:t>Assesment</a:t>
            </a:r>
            <a:endParaRPr lang="es-ES" dirty="0">
              <a:solidFill>
                <a:srgbClr val="008000"/>
              </a:solidFill>
            </a:endParaRPr>
          </a:p>
        </p:txBody>
      </p:sp>
      <p:sp>
        <p:nvSpPr>
          <p:cNvPr id="3" name="Marcador de contenido 2"/>
          <p:cNvSpPr>
            <a:spLocks noGrp="1"/>
          </p:cNvSpPr>
          <p:nvPr>
            <p:ph idx="1"/>
          </p:nvPr>
        </p:nvSpPr>
        <p:spPr/>
        <p:txBody>
          <a:bodyPr>
            <a:normAutofit fontScale="92500" lnSpcReduction="20000"/>
          </a:bodyPr>
          <a:lstStyle/>
          <a:p>
            <a:r>
              <a:rPr lang="en-US" dirty="0" smtClean="0"/>
              <a:t>Cement is, by far, the most influencing material in almost impact categories of the studied concretes in terms of its released emissions.</a:t>
            </a:r>
          </a:p>
          <a:p>
            <a:r>
              <a:rPr lang="en-US" dirty="0" smtClean="0"/>
              <a:t>After cement, natural aggregates and facilities are the most significant contributors to the majority of impact categories.</a:t>
            </a:r>
          </a:p>
          <a:p>
            <a:r>
              <a:rPr lang="en-US" dirty="0" smtClean="0"/>
              <a:t>Chemical admixtures emissions influence are rather small.</a:t>
            </a:r>
          </a:p>
          <a:p>
            <a:r>
              <a:rPr lang="en-US" dirty="0" smtClean="0"/>
              <a:t>The EMV method accomplishes better environmental performances than conventional methods for design RCA.</a:t>
            </a:r>
          </a:p>
          <a:p>
            <a:pPr>
              <a:buNone/>
            </a:pPr>
            <a:endParaRPr lang="en-US" dirty="0"/>
          </a:p>
        </p:txBody>
      </p:sp>
    </p:spTree>
    <p:extLst>
      <p:ext uri="{BB962C8B-B14F-4D97-AF65-F5344CB8AC3E}">
        <p14:creationId xmlns:p14="http://schemas.microsoft.com/office/powerpoint/2010/main" val="372146202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8000"/>
                </a:solidFill>
              </a:rPr>
              <a:t>EMV</a:t>
            </a:r>
            <a:endParaRPr lang="es-ES" dirty="0">
              <a:solidFill>
                <a:srgbClr val="008000"/>
              </a:solidFill>
            </a:endParaRPr>
          </a:p>
        </p:txBody>
      </p:sp>
      <p:sp>
        <p:nvSpPr>
          <p:cNvPr id="3" name="Marcador de contenido 2"/>
          <p:cNvSpPr>
            <a:spLocks noGrp="1"/>
          </p:cNvSpPr>
          <p:nvPr>
            <p:ph idx="1"/>
          </p:nvPr>
        </p:nvSpPr>
        <p:spPr/>
        <p:txBody>
          <a:bodyPr/>
          <a:lstStyle/>
          <a:p>
            <a:r>
              <a:rPr lang="en-GB" dirty="0"/>
              <a:t>The results of applying this new method demonstrated that 24% of cement could be saved compared to the results of the ACI method. The EMV method reduced slump. The use of air entraining admixtures partially solved the problems related with workability in fresh state, only lowering the plastic viscosity.</a:t>
            </a:r>
            <a:endParaRPr lang="es-ES_tradnl" dirty="0"/>
          </a:p>
        </p:txBody>
      </p:sp>
    </p:spTree>
    <p:extLst>
      <p:ext uri="{BB962C8B-B14F-4D97-AF65-F5344CB8AC3E}">
        <p14:creationId xmlns:p14="http://schemas.microsoft.com/office/powerpoint/2010/main" val="405693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n-GB" sz="2400" dirty="0">
                <a:solidFill>
                  <a:srgbClr val="008000"/>
                </a:solidFill>
              </a:rPr>
              <a:t>Jimenez, C. et al. (12) adapted the EMV method to the </a:t>
            </a:r>
            <a:r>
              <a:rPr lang="en-GB" sz="2400" dirty="0" err="1">
                <a:solidFill>
                  <a:srgbClr val="008000"/>
                </a:solidFill>
              </a:rPr>
              <a:t>Bolomey</a:t>
            </a:r>
            <a:r>
              <a:rPr lang="en-GB" sz="2400" dirty="0">
                <a:solidFill>
                  <a:srgbClr val="008000"/>
                </a:solidFill>
              </a:rPr>
              <a:t> </a:t>
            </a:r>
            <a:r>
              <a:rPr lang="en-GB" sz="2400" dirty="0" smtClean="0">
                <a:solidFill>
                  <a:srgbClr val="008000"/>
                </a:solidFill>
              </a:rPr>
              <a:t>method</a:t>
            </a:r>
            <a:endParaRPr lang="es-ES_tradnl" sz="2400" dirty="0">
              <a:solidFill>
                <a:srgbClr val="008000"/>
              </a:solidFill>
            </a:endParaRPr>
          </a:p>
        </p:txBody>
      </p:sp>
      <p:sp>
        <p:nvSpPr>
          <p:cNvPr id="3" name="Marcador de contenido 2"/>
          <p:cNvSpPr>
            <a:spLocks noGrp="1"/>
          </p:cNvSpPr>
          <p:nvPr>
            <p:ph idx="1"/>
          </p:nvPr>
        </p:nvSpPr>
        <p:spPr/>
        <p:txBody>
          <a:bodyPr>
            <a:normAutofit/>
          </a:bodyPr>
          <a:lstStyle/>
          <a:p>
            <a:r>
              <a:rPr lang="en-GB" sz="2800" dirty="0"/>
              <a:t>Jimenez used air </a:t>
            </a:r>
            <a:r>
              <a:rPr lang="en-GB" sz="2800" dirty="0" err="1"/>
              <a:t>entrainer</a:t>
            </a:r>
            <a:r>
              <a:rPr lang="en-GB" sz="2800" dirty="0"/>
              <a:t> that reduced the plastic viscosity, and super plasticizer in high dosages that decreased the yield strength value</a:t>
            </a:r>
            <a:r>
              <a:rPr lang="en-CA" sz="2800" dirty="0"/>
              <a:t>. </a:t>
            </a:r>
            <a:endParaRPr lang="en-CA" sz="2800" dirty="0" smtClean="0"/>
          </a:p>
          <a:p>
            <a:r>
              <a:rPr lang="en-CA" sz="2800" dirty="0" smtClean="0"/>
              <a:t>The reduction in cement content was of 8%.</a:t>
            </a:r>
          </a:p>
          <a:p>
            <a:r>
              <a:rPr lang="en-CA" sz="2800" dirty="0" smtClean="0"/>
              <a:t>The durability measured by Chloride penetration and permeability was equivalent to the reference concrete.</a:t>
            </a:r>
            <a:endParaRPr lang="es-ES_tradnl" sz="2800" dirty="0"/>
          </a:p>
        </p:txBody>
      </p:sp>
    </p:spTree>
    <p:extLst>
      <p:ext uri="{BB962C8B-B14F-4D97-AF65-F5344CB8AC3E}">
        <p14:creationId xmlns:p14="http://schemas.microsoft.com/office/powerpoint/2010/main" val="1833125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solidFill>
                  <a:srgbClr val="008000"/>
                </a:solidFill>
              </a:rPr>
              <a:t>LCA of Recycled Concrete </a:t>
            </a:r>
            <a:r>
              <a:rPr lang="es-ES" dirty="0" err="1" smtClean="0">
                <a:solidFill>
                  <a:srgbClr val="008000"/>
                </a:solidFill>
              </a:rPr>
              <a:t>Aggregates</a:t>
            </a:r>
            <a:r>
              <a:rPr lang="es-ES" dirty="0" smtClean="0">
                <a:solidFill>
                  <a:srgbClr val="008000"/>
                </a:solidFill>
              </a:rPr>
              <a:t> Concrete</a:t>
            </a:r>
            <a:endParaRPr lang="es-ES" dirty="0">
              <a:solidFill>
                <a:srgbClr val="008000"/>
              </a:solidFill>
            </a:endParaRPr>
          </a:p>
        </p:txBody>
      </p:sp>
      <p:sp>
        <p:nvSpPr>
          <p:cNvPr id="3" name="Marcador de contenido 2"/>
          <p:cNvSpPr>
            <a:spLocks noGrp="1"/>
          </p:cNvSpPr>
          <p:nvPr>
            <p:ph idx="1"/>
          </p:nvPr>
        </p:nvSpPr>
        <p:spPr/>
        <p:txBody>
          <a:bodyPr>
            <a:normAutofit lnSpcReduction="10000"/>
          </a:bodyPr>
          <a:lstStyle/>
          <a:p>
            <a:r>
              <a:rPr lang="es-ES_tradnl" dirty="0" smtClean="0"/>
              <a:t>Concretes </a:t>
            </a:r>
            <a:r>
              <a:rPr lang="es-ES_tradnl" dirty="0" err="1" smtClean="0"/>
              <a:t>studied</a:t>
            </a:r>
            <a:r>
              <a:rPr lang="es-ES_tradnl" dirty="0" smtClean="0"/>
              <a:t>:</a:t>
            </a:r>
          </a:p>
          <a:p>
            <a:pPr marL="0" indent="0">
              <a:buNone/>
            </a:pPr>
            <a:r>
              <a:rPr lang="es-ES_tradnl" dirty="0"/>
              <a:t> </a:t>
            </a:r>
            <a:r>
              <a:rPr lang="es-ES_tradnl" dirty="0" smtClean="0"/>
              <a:t>    </a:t>
            </a:r>
            <a:r>
              <a:rPr lang="es-ES_tradnl" dirty="0" err="1" smtClean="0"/>
              <a:t>Bolomey</a:t>
            </a:r>
            <a:r>
              <a:rPr lang="es-ES_tradnl" dirty="0" smtClean="0"/>
              <a:t> </a:t>
            </a:r>
            <a:r>
              <a:rPr lang="es-ES_tradnl" dirty="0" err="1" smtClean="0"/>
              <a:t>reference</a:t>
            </a:r>
            <a:endParaRPr lang="es-ES_tradnl" dirty="0" smtClean="0"/>
          </a:p>
          <a:p>
            <a:pPr marL="0" indent="0">
              <a:buNone/>
            </a:pPr>
            <a:r>
              <a:rPr lang="es-ES_tradnl" dirty="0" smtClean="0"/>
              <a:t>     ACI </a:t>
            </a:r>
            <a:r>
              <a:rPr lang="es-ES_tradnl" dirty="0" err="1" smtClean="0"/>
              <a:t>reference</a:t>
            </a:r>
            <a:endParaRPr lang="es-ES_tradnl" dirty="0" smtClean="0"/>
          </a:p>
          <a:p>
            <a:pPr marL="0" indent="0">
              <a:buNone/>
            </a:pPr>
            <a:r>
              <a:rPr lang="es-ES_tradnl" dirty="0"/>
              <a:t> </a:t>
            </a:r>
            <a:r>
              <a:rPr lang="es-ES_tradnl" dirty="0" smtClean="0"/>
              <a:t>    </a:t>
            </a:r>
            <a:r>
              <a:rPr lang="es-ES_tradnl" dirty="0" err="1" smtClean="0"/>
              <a:t>Bolomey</a:t>
            </a:r>
            <a:r>
              <a:rPr lang="es-ES_tradnl" dirty="0" smtClean="0"/>
              <a:t> EMV</a:t>
            </a:r>
          </a:p>
          <a:p>
            <a:pPr marL="0" indent="0">
              <a:buNone/>
            </a:pPr>
            <a:r>
              <a:rPr lang="es-ES_tradnl" dirty="0"/>
              <a:t> </a:t>
            </a:r>
            <a:r>
              <a:rPr lang="es-ES_tradnl" dirty="0" smtClean="0"/>
              <a:t>    ACI EMV</a:t>
            </a:r>
          </a:p>
          <a:p>
            <a:pPr marL="0" indent="0">
              <a:buNone/>
            </a:pPr>
            <a:r>
              <a:rPr lang="es-ES_tradnl" dirty="0" smtClean="0"/>
              <a:t>W/C : 0,45 and 0,55</a:t>
            </a:r>
          </a:p>
          <a:p>
            <a:pPr marL="0" indent="0">
              <a:buNone/>
            </a:pPr>
            <a:r>
              <a:rPr lang="es-ES_tradnl" dirty="0"/>
              <a:t> </a:t>
            </a:r>
            <a:r>
              <a:rPr lang="es-ES_tradnl" dirty="0" smtClean="0"/>
              <a:t>    </a:t>
            </a:r>
          </a:p>
          <a:p>
            <a:pPr marL="0" indent="0">
              <a:buNone/>
            </a:pPr>
            <a:r>
              <a:rPr lang="es-ES_tradnl" dirty="0"/>
              <a:t> </a:t>
            </a:r>
            <a:r>
              <a:rPr lang="es-ES_tradnl" dirty="0" smtClean="0"/>
              <a:t>    </a:t>
            </a:r>
            <a:endParaRPr lang="es-ES_tradnl" dirty="0"/>
          </a:p>
        </p:txBody>
      </p:sp>
    </p:spTree>
    <p:extLst>
      <p:ext uri="{BB962C8B-B14F-4D97-AF65-F5344CB8AC3E}">
        <p14:creationId xmlns:p14="http://schemas.microsoft.com/office/powerpoint/2010/main" val="342479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8000"/>
                </a:solidFill>
              </a:rPr>
              <a:t>LCA</a:t>
            </a:r>
            <a:endParaRPr lang="es-ES" dirty="0">
              <a:solidFill>
                <a:srgbClr val="008000"/>
              </a:solidFill>
            </a:endParaRPr>
          </a:p>
        </p:txBody>
      </p:sp>
      <p:sp>
        <p:nvSpPr>
          <p:cNvPr id="3" name="Marcador de contenido 2"/>
          <p:cNvSpPr>
            <a:spLocks noGrp="1"/>
          </p:cNvSpPr>
          <p:nvPr>
            <p:ph idx="1"/>
          </p:nvPr>
        </p:nvSpPr>
        <p:spPr/>
        <p:txBody>
          <a:bodyPr>
            <a:normAutofit fontScale="85000" lnSpcReduction="20000"/>
          </a:bodyPr>
          <a:lstStyle/>
          <a:p>
            <a:r>
              <a:rPr lang="en-US" dirty="0" smtClean="0"/>
              <a:t>Transport is the first point to consider.</a:t>
            </a:r>
          </a:p>
          <a:p>
            <a:r>
              <a:rPr lang="en-US" dirty="0" smtClean="0"/>
              <a:t>Cement is, by far, the most influencing material in almost impact categories of the studied concretes in terms of its released emissions.</a:t>
            </a:r>
          </a:p>
          <a:p>
            <a:r>
              <a:rPr lang="en-US" dirty="0" smtClean="0"/>
              <a:t>After cement, natural aggregates and facilities are the most significant contributors to the majority of impact categories.</a:t>
            </a:r>
          </a:p>
          <a:p>
            <a:r>
              <a:rPr lang="en-US" dirty="0" smtClean="0"/>
              <a:t>Chemical admixtures emissions influence are rather small.</a:t>
            </a:r>
          </a:p>
          <a:p>
            <a:r>
              <a:rPr lang="en-US" dirty="0" smtClean="0"/>
              <a:t>The EMV method accomplishes better environmental performances than conventional methods for design RCA.</a:t>
            </a:r>
          </a:p>
          <a:p>
            <a:endParaRPr lang="es-ES" dirty="0"/>
          </a:p>
        </p:txBody>
      </p:sp>
    </p:spTree>
    <p:extLst>
      <p:ext uri="{BB962C8B-B14F-4D97-AF65-F5344CB8AC3E}">
        <p14:creationId xmlns:p14="http://schemas.microsoft.com/office/powerpoint/2010/main" val="77750846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err="1">
                <a:solidFill>
                  <a:srgbClr val="008000"/>
                </a:solidFill>
              </a:rPr>
              <a:t>System</a:t>
            </a:r>
            <a:r>
              <a:rPr lang="es-ES_tradnl" dirty="0">
                <a:solidFill>
                  <a:srgbClr val="008000"/>
                </a:solidFill>
              </a:rPr>
              <a:t> </a:t>
            </a:r>
            <a:r>
              <a:rPr lang="es-ES_tradnl" dirty="0" err="1">
                <a:solidFill>
                  <a:srgbClr val="008000"/>
                </a:solidFill>
              </a:rPr>
              <a:t>boundaries</a:t>
            </a:r>
            <a:endParaRPr lang="es-ES" dirty="0">
              <a:solidFill>
                <a:srgbClr val="008000"/>
              </a:solidFill>
            </a:endParaRPr>
          </a:p>
        </p:txBody>
      </p:sp>
      <p:sp>
        <p:nvSpPr>
          <p:cNvPr id="3" name="Marcador de contenido 2"/>
          <p:cNvSpPr>
            <a:spLocks noGrp="1"/>
          </p:cNvSpPr>
          <p:nvPr>
            <p:ph idx="1"/>
          </p:nvPr>
        </p:nvSpPr>
        <p:spPr/>
        <p:txBody>
          <a:bodyPr/>
          <a:lstStyle/>
          <a:p>
            <a:endParaRPr lang="es-ES" dirty="0"/>
          </a:p>
        </p:txBody>
      </p:sp>
      <p:pic>
        <p:nvPicPr>
          <p:cNvPr id="4" name="Marcador de contenido 6" descr="Captura de pantalla 2015-06-06 a las 19.52.02.png"/>
          <p:cNvPicPr>
            <a:picLocks noGrp="1" noChangeAspect="1"/>
          </p:cNvPicPr>
          <p:nvPr/>
        </p:nvPicPr>
        <p:blipFill>
          <a:blip r:embed="rId2"/>
          <a:srcRect l="-2365" r="-2365"/>
          <a:stretch>
            <a:fillRect/>
          </a:stretch>
        </p:blipFill>
        <p:spPr>
          <a:xfrm>
            <a:off x="597092" y="1835125"/>
            <a:ext cx="7782052" cy="4291038"/>
          </a:xfrm>
          <a:prstGeom prst="rect">
            <a:avLst/>
          </a:prstGeom>
        </p:spPr>
      </p:pic>
    </p:spTree>
    <p:extLst>
      <p:ext uri="{BB962C8B-B14F-4D97-AF65-F5344CB8AC3E}">
        <p14:creationId xmlns:p14="http://schemas.microsoft.com/office/powerpoint/2010/main" val="244899809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a:p>
        </p:txBody>
      </p:sp>
      <p:pic>
        <p:nvPicPr>
          <p:cNvPr id="4" name="Imagen 3" descr="Captura de pantalla 2015-06-06 a las 19.57.52.png"/>
          <p:cNvPicPr>
            <a:picLocks noChangeAspect="1"/>
          </p:cNvPicPr>
          <p:nvPr/>
        </p:nvPicPr>
        <p:blipFill>
          <a:blip r:embed="rId3"/>
          <a:stretch>
            <a:fillRect/>
          </a:stretch>
        </p:blipFill>
        <p:spPr>
          <a:xfrm>
            <a:off x="0" y="829876"/>
            <a:ext cx="9143999" cy="5570574"/>
          </a:xfrm>
          <a:prstGeom prst="rect">
            <a:avLst/>
          </a:prstGeom>
        </p:spPr>
      </p:pic>
    </p:spTree>
    <p:extLst>
      <p:ext uri="{BB962C8B-B14F-4D97-AF65-F5344CB8AC3E}">
        <p14:creationId xmlns:p14="http://schemas.microsoft.com/office/powerpoint/2010/main" val="346661746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8000"/>
                </a:solidFill>
              </a:rPr>
              <a:t>Final </a:t>
            </a:r>
            <a:r>
              <a:rPr lang="es-ES" dirty="0" err="1" smtClean="0">
                <a:solidFill>
                  <a:srgbClr val="008000"/>
                </a:solidFill>
              </a:rPr>
              <a:t>Conclusion</a:t>
            </a:r>
            <a:endParaRPr lang="es-ES" dirty="0">
              <a:solidFill>
                <a:srgbClr val="008000"/>
              </a:solidFill>
            </a:endParaRPr>
          </a:p>
        </p:txBody>
      </p:sp>
      <p:sp>
        <p:nvSpPr>
          <p:cNvPr id="3" name="Marcador de contenido 2"/>
          <p:cNvSpPr>
            <a:spLocks noGrp="1"/>
          </p:cNvSpPr>
          <p:nvPr>
            <p:ph idx="1"/>
          </p:nvPr>
        </p:nvSpPr>
        <p:spPr/>
        <p:txBody>
          <a:bodyPr>
            <a:normAutofit lnSpcReduction="10000"/>
          </a:bodyPr>
          <a:lstStyle/>
          <a:p>
            <a:r>
              <a:rPr lang="en-GB" sz="2400" dirty="0"/>
              <a:t>Several solutions will be proposed to make the recycled concrete sustainable, from the combined use of mineral additions and chemical </a:t>
            </a:r>
            <a:r>
              <a:rPr lang="en-GB" sz="2400" dirty="0" smtClean="0"/>
              <a:t>admixtures, smart crushers, or </a:t>
            </a:r>
            <a:r>
              <a:rPr lang="en-GB" sz="2400" dirty="0"/>
              <a:t>new mix design methods that can achieve equal performance in fresh state, strength and durability</a:t>
            </a:r>
            <a:r>
              <a:rPr lang="en-GB" sz="2400" dirty="0" smtClean="0"/>
              <a:t>.</a:t>
            </a:r>
            <a:endParaRPr lang="es-ES_tradnl" sz="2400" dirty="0" smtClean="0"/>
          </a:p>
          <a:p>
            <a:r>
              <a:rPr lang="en-GB" sz="2400" dirty="0"/>
              <a:t> </a:t>
            </a:r>
            <a:r>
              <a:rPr lang="en-US" sz="2400" dirty="0"/>
              <a:t>If we want to extend it to include countries with </a:t>
            </a:r>
            <a:r>
              <a:rPr lang="en-US" sz="2400" dirty="0" smtClean="0"/>
              <a:t>easy and cheap access </a:t>
            </a:r>
            <a:r>
              <a:rPr lang="en-US" sz="2400" dirty="0"/>
              <a:t>to natural aggregates, we have to apply </a:t>
            </a:r>
            <a:r>
              <a:rPr lang="en-US" sz="2400" dirty="0">
                <a:solidFill>
                  <a:srgbClr val="008000"/>
                </a:solidFill>
              </a:rPr>
              <a:t>environmentally sustainable solutions </a:t>
            </a:r>
            <a:r>
              <a:rPr lang="en-US" sz="2400" dirty="0"/>
              <a:t>that would produce materials that </a:t>
            </a:r>
            <a:r>
              <a:rPr lang="en-US" sz="2400" dirty="0">
                <a:solidFill>
                  <a:srgbClr val="008000"/>
                </a:solidFill>
              </a:rPr>
              <a:t>are competitive not only in strength but also in durability</a:t>
            </a:r>
            <a:r>
              <a:rPr lang="en-US" sz="2400" dirty="0" smtClean="0">
                <a:solidFill>
                  <a:srgbClr val="008000"/>
                </a:solidFill>
              </a:rPr>
              <a:t>.</a:t>
            </a:r>
          </a:p>
          <a:p>
            <a:r>
              <a:rPr lang="en-US" sz="2400" dirty="0" smtClean="0">
                <a:solidFill>
                  <a:srgbClr val="008000"/>
                </a:solidFill>
              </a:rPr>
              <a:t>In any case we have to consider the leaching behavior of the recycled aggregates and from the new recycled concrete</a:t>
            </a:r>
            <a:endParaRPr lang="es-ES_tradnl" sz="2400" dirty="0">
              <a:solidFill>
                <a:srgbClr val="008000"/>
              </a:solidFill>
            </a:endParaRPr>
          </a:p>
          <a:p>
            <a:endParaRPr lang="es-ES_tradnl" dirty="0"/>
          </a:p>
        </p:txBody>
      </p:sp>
    </p:spTree>
    <p:extLst>
      <p:ext uri="{BB962C8B-B14F-4D97-AF65-F5344CB8AC3E}">
        <p14:creationId xmlns:p14="http://schemas.microsoft.com/office/powerpoint/2010/main" val="277281918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REFERENCES</a:t>
            </a:r>
            <a:endParaRPr lang="es-ES" dirty="0"/>
          </a:p>
        </p:txBody>
      </p:sp>
      <p:sp>
        <p:nvSpPr>
          <p:cNvPr id="3" name="Marcador de contenido 2"/>
          <p:cNvSpPr>
            <a:spLocks noGrp="1"/>
          </p:cNvSpPr>
          <p:nvPr>
            <p:ph idx="1"/>
          </p:nvPr>
        </p:nvSpPr>
        <p:spPr/>
        <p:txBody>
          <a:bodyPr>
            <a:normAutofit lnSpcReduction="10000"/>
          </a:bodyPr>
          <a:lstStyle/>
          <a:p>
            <a:pPr fontAlgn="base"/>
            <a:r>
              <a:rPr lang="en-GB" sz="1800" b="1" dirty="0" err="1"/>
              <a:t>Sidorova</a:t>
            </a:r>
            <a:r>
              <a:rPr lang="en-GB" sz="1800" b="1" dirty="0"/>
              <a:t>, A., Vazquez, E., Barra, M., </a:t>
            </a:r>
            <a:r>
              <a:rPr lang="en-GB" sz="1800" b="1" dirty="0" err="1"/>
              <a:t>Roa</a:t>
            </a:r>
            <a:r>
              <a:rPr lang="en-GB" sz="1800" b="1" dirty="0"/>
              <a:t>, J. J., Jiménez, E (2014</a:t>
            </a:r>
            <a:r>
              <a:rPr lang="en-GB" sz="1800" dirty="0"/>
              <a:t>). Study of the recycled aggregates nature’s influence on the aggregate-cement paste interface and ITZ. Construction and Building Materials, 68, 677 – 684</a:t>
            </a:r>
            <a:endParaRPr lang="es-ES_tradnl" sz="1800" dirty="0"/>
          </a:p>
          <a:p>
            <a:pPr fontAlgn="base"/>
            <a:r>
              <a:rPr lang="en-GB" sz="1800" dirty="0" smtClean="0"/>
              <a:t> </a:t>
            </a:r>
            <a:r>
              <a:rPr lang="en-GB" sz="1800" b="1" dirty="0"/>
              <a:t>Varela, E. (2012)</a:t>
            </a:r>
            <a:r>
              <a:rPr lang="en-GB" sz="1800" dirty="0"/>
              <a:t>, </a:t>
            </a:r>
            <a:r>
              <a:rPr lang="en-GB" sz="1800" dirty="0" err="1"/>
              <a:t>Evaluación</a:t>
            </a:r>
            <a:r>
              <a:rPr lang="en-GB" sz="1800" dirty="0"/>
              <a:t> de la </a:t>
            </a:r>
            <a:r>
              <a:rPr lang="en-GB" sz="1800" dirty="0" err="1"/>
              <a:t>sostenibilidad</a:t>
            </a:r>
            <a:r>
              <a:rPr lang="en-GB" sz="1800" dirty="0"/>
              <a:t> </a:t>
            </a:r>
            <a:r>
              <a:rPr lang="en-GB" sz="1800" dirty="0" err="1"/>
              <a:t>ambiental</a:t>
            </a:r>
            <a:r>
              <a:rPr lang="en-GB" sz="1800" dirty="0"/>
              <a:t> de </a:t>
            </a:r>
            <a:r>
              <a:rPr lang="en-GB" sz="1800" dirty="0" err="1"/>
              <a:t>hormigones</a:t>
            </a:r>
            <a:r>
              <a:rPr lang="en-GB" sz="1800" dirty="0"/>
              <a:t> con </a:t>
            </a:r>
            <a:r>
              <a:rPr lang="en-GB" sz="1800" dirty="0" err="1"/>
              <a:t>áridos</a:t>
            </a:r>
            <a:r>
              <a:rPr lang="en-GB" sz="1800" dirty="0"/>
              <a:t> </a:t>
            </a:r>
            <a:r>
              <a:rPr lang="en-GB" sz="1800" dirty="0" err="1"/>
              <a:t>reciclados</a:t>
            </a:r>
            <a:r>
              <a:rPr lang="en-GB" sz="1800" dirty="0"/>
              <a:t> </a:t>
            </a:r>
            <a:r>
              <a:rPr lang="en-GB" sz="1800" dirty="0" err="1"/>
              <a:t>procedentes</a:t>
            </a:r>
            <a:r>
              <a:rPr lang="en-GB" sz="1800" dirty="0"/>
              <a:t> de RCD, PhD. Thesis, UPC.</a:t>
            </a:r>
            <a:r>
              <a:rPr lang="es-ES_tradnl" sz="1800" dirty="0"/>
              <a:t> </a:t>
            </a:r>
          </a:p>
          <a:p>
            <a:pPr fontAlgn="base"/>
            <a:r>
              <a:rPr lang="es-ES" sz="1800" b="1" dirty="0" err="1" smtClean="0"/>
              <a:t>Fathifazl</a:t>
            </a:r>
            <a:r>
              <a:rPr lang="es-ES" sz="1800" b="1" dirty="0"/>
              <a:t>, G.; Abbas, A.; </a:t>
            </a:r>
            <a:r>
              <a:rPr lang="es-ES" sz="1800" b="1" dirty="0" err="1"/>
              <a:t>Razaqpur</a:t>
            </a:r>
            <a:r>
              <a:rPr lang="es-ES" sz="1800" b="1" dirty="0"/>
              <a:t>, A. G.; </a:t>
            </a:r>
            <a:r>
              <a:rPr lang="es-ES" sz="1800" b="1" dirty="0" err="1"/>
              <a:t>Isgor</a:t>
            </a:r>
            <a:r>
              <a:rPr lang="es-ES" sz="1800" b="1" dirty="0"/>
              <a:t>, O. B.; </a:t>
            </a:r>
            <a:r>
              <a:rPr lang="es-ES" sz="1800" b="1" dirty="0" err="1"/>
              <a:t>Fournier</a:t>
            </a:r>
            <a:r>
              <a:rPr lang="es-ES" sz="1800" b="1" dirty="0"/>
              <a:t>, B.; </a:t>
            </a:r>
            <a:r>
              <a:rPr lang="es-ES" sz="1800" b="1" dirty="0" err="1"/>
              <a:t>Foo</a:t>
            </a:r>
            <a:r>
              <a:rPr lang="es-ES" sz="1800" b="1" dirty="0"/>
              <a:t>, S.. (2009</a:t>
            </a:r>
            <a:r>
              <a:rPr lang="es-ES" sz="1800" dirty="0"/>
              <a:t>), New Mixture </a:t>
            </a:r>
            <a:r>
              <a:rPr lang="es-ES" sz="1800" dirty="0" err="1"/>
              <a:t>Proportioning</a:t>
            </a:r>
            <a:r>
              <a:rPr lang="es-ES" sz="1800" dirty="0"/>
              <a:t> </a:t>
            </a:r>
            <a:r>
              <a:rPr lang="es-ES" sz="1800" dirty="0" err="1"/>
              <a:t>Method</a:t>
            </a:r>
            <a:r>
              <a:rPr lang="es-ES" sz="1800" dirty="0"/>
              <a:t> </a:t>
            </a:r>
            <a:r>
              <a:rPr lang="es-ES" sz="1800" dirty="0" err="1"/>
              <a:t>for</a:t>
            </a:r>
            <a:r>
              <a:rPr lang="es-ES" sz="1800" dirty="0"/>
              <a:t> Concrete </a:t>
            </a:r>
            <a:r>
              <a:rPr lang="es-ES" sz="1800" dirty="0" err="1"/>
              <a:t>Made</a:t>
            </a:r>
            <a:r>
              <a:rPr lang="es-ES" sz="1800" dirty="0"/>
              <a:t> </a:t>
            </a:r>
            <a:r>
              <a:rPr lang="es-ES" sz="1800" dirty="0" err="1"/>
              <a:t>with</a:t>
            </a:r>
            <a:r>
              <a:rPr lang="es-ES" sz="1800" dirty="0"/>
              <a:t> </a:t>
            </a:r>
            <a:r>
              <a:rPr lang="es-ES" sz="1800" dirty="0" err="1"/>
              <a:t>Coarse</a:t>
            </a:r>
            <a:r>
              <a:rPr lang="es-ES" sz="1800" dirty="0"/>
              <a:t> Recycled Concrete </a:t>
            </a:r>
            <a:r>
              <a:rPr lang="es-ES" sz="1800" dirty="0" err="1"/>
              <a:t>Aggregate</a:t>
            </a:r>
            <a:r>
              <a:rPr lang="es-ES" sz="1800" dirty="0"/>
              <a:t>, </a:t>
            </a:r>
            <a:r>
              <a:rPr lang="es-ES" sz="1800" dirty="0" err="1"/>
              <a:t>Journal</a:t>
            </a:r>
            <a:r>
              <a:rPr lang="es-ES" sz="1800" dirty="0"/>
              <a:t> of </a:t>
            </a:r>
            <a:r>
              <a:rPr lang="es-ES" sz="1800" dirty="0" err="1"/>
              <a:t>Materials</a:t>
            </a:r>
            <a:r>
              <a:rPr lang="es-ES" sz="1800" dirty="0"/>
              <a:t> in Civil </a:t>
            </a:r>
            <a:r>
              <a:rPr lang="es-ES" sz="1800" dirty="0" err="1"/>
              <a:t>Engineering</a:t>
            </a:r>
            <a:r>
              <a:rPr lang="es-ES" sz="1800" dirty="0"/>
              <a:t>, (2009), pp. 601-611. D.O.I.: 10.1061/(ASCE)0899-561(2009)21:10(601</a:t>
            </a:r>
            <a:r>
              <a:rPr lang="es-ES" sz="1800" dirty="0" smtClean="0"/>
              <a:t>)</a:t>
            </a:r>
          </a:p>
          <a:p>
            <a:r>
              <a:rPr lang="es-ES" sz="1800" dirty="0" smtClean="0"/>
              <a:t> </a:t>
            </a:r>
            <a:r>
              <a:rPr lang="en-GB" sz="1800" b="1" dirty="0"/>
              <a:t>Jiménez, C.; Barra, M.; </a:t>
            </a:r>
            <a:r>
              <a:rPr lang="en-GB" sz="1800" b="1" dirty="0" err="1"/>
              <a:t>Valls</a:t>
            </a:r>
            <a:r>
              <a:rPr lang="en-GB" sz="1800" b="1" dirty="0"/>
              <a:t>, S.; Aponte, D.; Vazquez, E. (2013)</a:t>
            </a:r>
            <a:r>
              <a:rPr lang="en-GB" sz="1800" dirty="0"/>
              <a:t>, Equivalent Mortar </a:t>
            </a:r>
            <a:r>
              <a:rPr lang="en-GB" sz="1800" dirty="0" smtClean="0"/>
              <a:t> </a:t>
            </a:r>
            <a:r>
              <a:rPr lang="en-GB" sz="1800" dirty="0"/>
              <a:t>(EMV) method for proportioning recycled aggregate concrete: Validation under the Spanish context and its adaptation to </a:t>
            </a:r>
            <a:r>
              <a:rPr lang="en-GB" sz="1800" dirty="0" err="1"/>
              <a:t>Bolomey</a:t>
            </a:r>
            <a:r>
              <a:rPr lang="en-GB" sz="1800" dirty="0"/>
              <a:t> methodology for concrete proportioning. Mater. </a:t>
            </a:r>
            <a:r>
              <a:rPr lang="en-GB" sz="1800" dirty="0" smtClean="0"/>
              <a:t>Construction,  </a:t>
            </a:r>
            <a:r>
              <a:rPr lang="en-GB" sz="1800" dirty="0"/>
              <a:t>s. n., (2013). DOI 10.3989/mc.2012.01112. </a:t>
            </a:r>
            <a:endParaRPr lang="es-ES_tradnl" sz="1800" dirty="0"/>
          </a:p>
          <a:p>
            <a:r>
              <a:rPr lang="en-GB" sz="1800" b="1" dirty="0"/>
              <a:t>C. Jimenez, M. Barra, A. </a:t>
            </a:r>
            <a:r>
              <a:rPr lang="en-GB" sz="1800" b="1" dirty="0" err="1"/>
              <a:t>Josa</a:t>
            </a:r>
            <a:r>
              <a:rPr lang="en-GB" sz="1800" b="1" dirty="0"/>
              <a:t> and S. </a:t>
            </a:r>
            <a:r>
              <a:rPr lang="en-GB" sz="1800" b="1" dirty="0" err="1" smtClean="0"/>
              <a:t>Valls</a:t>
            </a:r>
            <a:r>
              <a:rPr lang="en-GB" sz="1800" b="1" dirty="0" smtClean="0"/>
              <a:t> (2015) </a:t>
            </a:r>
            <a:r>
              <a:rPr lang="en-GB" sz="1800" dirty="0"/>
              <a:t>LCA of Recycled and conventional concretes designed using the Equivalent Mortar Volume and classic methods. Construction&amp; Building Materials</a:t>
            </a:r>
            <a:r>
              <a:rPr lang="es-ES_tradnl" sz="1800" dirty="0" smtClean="0"/>
              <a:t>, </a:t>
            </a:r>
            <a:r>
              <a:rPr lang="es-ES_tradnl" sz="1800" dirty="0" err="1"/>
              <a:t>conbuildmat</a:t>
            </a:r>
            <a:r>
              <a:rPr lang="es-ES_tradnl" sz="1800" dirty="0"/>
              <a:t> 2015.03.051</a:t>
            </a:r>
          </a:p>
        </p:txBody>
      </p:sp>
    </p:spTree>
    <p:extLst>
      <p:ext uri="{BB962C8B-B14F-4D97-AF65-F5344CB8AC3E}">
        <p14:creationId xmlns:p14="http://schemas.microsoft.com/office/powerpoint/2010/main" val="199299863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312</TotalTime>
  <Words>1598</Words>
  <Application>Microsoft Macintosh PowerPoint</Application>
  <PresentationFormat>Presentación en pantalla (4:3)</PresentationFormat>
  <Paragraphs>142</Paragraphs>
  <Slides>36</Slides>
  <Notes>2</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Tema de Office</vt:lpstr>
      <vt:lpstr>Recycled Aggregates for Concrete: Progress and Problems </vt:lpstr>
      <vt:lpstr>Possible CDW Recycling Advantages</vt:lpstr>
      <vt:lpstr>Concrete Cycle  Shima 2005</vt:lpstr>
      <vt:lpstr>Closing the Cycle</vt:lpstr>
      <vt:lpstr>Why limited utilization of RA in structural concrete?</vt:lpstr>
      <vt:lpstr>Recycled Mixed Aggregate</vt:lpstr>
      <vt:lpstr>Ceramic Recycled Aggregate</vt:lpstr>
      <vt:lpstr>Ceramic Recycled Aggregate</vt:lpstr>
      <vt:lpstr>Mercury Intrusion Porosity </vt:lpstr>
      <vt:lpstr>Porosity Distribution in HRH</vt:lpstr>
      <vt:lpstr>Porosity Distribution in HRC</vt:lpstr>
      <vt:lpstr>Interfacial Transition Zone Concrete:  Natural and Ceramic Aggregates</vt:lpstr>
      <vt:lpstr>ITZ Concrete with Natural and Concrete Aggregates</vt:lpstr>
      <vt:lpstr>Problems in Concrete with Ceramic Aggregates</vt:lpstr>
      <vt:lpstr>Recycled Concrete Aggregates</vt:lpstr>
      <vt:lpstr>Influence of attached mortar</vt:lpstr>
      <vt:lpstr> Smart crusher (Florea, Ning, Browers 2013) </vt:lpstr>
      <vt:lpstr>Attached Mortar and Quality</vt:lpstr>
      <vt:lpstr>Solutions</vt:lpstr>
      <vt:lpstr>Pozzolanic Admixtures</vt:lpstr>
      <vt:lpstr>PVA-impregnated recycled concrete aggregates (Polivinil Alcohol)</vt:lpstr>
      <vt:lpstr>Carbonation</vt:lpstr>
      <vt:lpstr>Cl- penetration versus binding capacity </vt:lpstr>
      <vt:lpstr>Cl- binding</vt:lpstr>
      <vt:lpstr>Equivalent Mortar Volume</vt:lpstr>
      <vt:lpstr>LCA of Recycled Concrete Aggregates Concrete</vt:lpstr>
      <vt:lpstr>EMV Method</vt:lpstr>
      <vt:lpstr>Life Cycle Assesment</vt:lpstr>
      <vt:lpstr>EMV</vt:lpstr>
      <vt:lpstr>Jimenez, C. et al. (12) adapted the EMV method to the Bolomey method</vt:lpstr>
      <vt:lpstr>LCA of Recycled Concrete Aggregates Concrete</vt:lpstr>
      <vt:lpstr>LCA</vt:lpstr>
      <vt:lpstr>System boundaries</vt:lpstr>
      <vt:lpstr>Presentación de PowerPoint</vt:lpstr>
      <vt:lpstr>Final Conclusion</vt:lpstr>
      <vt:lpstr>REFERENCES</vt:lpstr>
    </vt:vector>
  </TitlesOfParts>
  <Company>UPC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Recycled Aggregates for Concrete: Progress and Problems </dc:title>
  <dc:creator>Enric Vazquez i Ramonich</dc:creator>
  <cp:lastModifiedBy>Enric Vazquez i Ramonich</cp:lastModifiedBy>
  <cp:revision>28</cp:revision>
  <dcterms:created xsi:type="dcterms:W3CDTF">2016-07-21T13:54:24Z</dcterms:created>
  <dcterms:modified xsi:type="dcterms:W3CDTF">2016-07-23T09:38:31Z</dcterms:modified>
</cp:coreProperties>
</file>