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5.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7"/>
  </p:notesMasterIdLst>
  <p:sldIdLst>
    <p:sldId id="256" r:id="rId3"/>
    <p:sldId id="323" r:id="rId4"/>
    <p:sldId id="338" r:id="rId5"/>
    <p:sldId id="259" r:id="rId6"/>
    <p:sldId id="326" r:id="rId7"/>
    <p:sldId id="359" r:id="rId8"/>
    <p:sldId id="339" r:id="rId9"/>
    <p:sldId id="356" r:id="rId10"/>
    <p:sldId id="357" r:id="rId11"/>
    <p:sldId id="314" r:id="rId12"/>
    <p:sldId id="296" r:id="rId13"/>
    <p:sldId id="308" r:id="rId14"/>
    <p:sldId id="350" r:id="rId15"/>
    <p:sldId id="284" r:id="rId16"/>
    <p:sldId id="267" r:id="rId17"/>
    <p:sldId id="353" r:id="rId18"/>
    <p:sldId id="310" r:id="rId19"/>
    <p:sldId id="311" r:id="rId20"/>
    <p:sldId id="348" r:id="rId21"/>
    <p:sldId id="351" r:id="rId22"/>
    <p:sldId id="355" r:id="rId23"/>
    <p:sldId id="319" r:id="rId24"/>
    <p:sldId id="345" r:id="rId25"/>
    <p:sldId id="318" r:id="rId26"/>
    <p:sldId id="337" r:id="rId27"/>
    <p:sldId id="363" r:id="rId28"/>
    <p:sldId id="360" r:id="rId29"/>
    <p:sldId id="361" r:id="rId30"/>
    <p:sldId id="362" r:id="rId31"/>
    <p:sldId id="336" r:id="rId32"/>
    <p:sldId id="341" r:id="rId33"/>
    <p:sldId id="349" r:id="rId34"/>
    <p:sldId id="321" r:id="rId35"/>
    <p:sldId id="279" r:id="rId36"/>
    <p:sldId id="281" r:id="rId37"/>
    <p:sldId id="280" r:id="rId38"/>
    <p:sldId id="335" r:id="rId39"/>
    <p:sldId id="364" r:id="rId40"/>
    <p:sldId id="365" r:id="rId41"/>
    <p:sldId id="333" r:id="rId42"/>
    <p:sldId id="258" r:id="rId43"/>
    <p:sldId id="330" r:id="rId44"/>
    <p:sldId id="366" r:id="rId45"/>
    <p:sldId id="358" r:id="rId46"/>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77" autoAdjust="0"/>
    <p:restoredTop sz="80620" autoAdjust="0"/>
  </p:normalViewPr>
  <p:slideViewPr>
    <p:cSldViewPr snapToGrid="0">
      <p:cViewPr varScale="1">
        <p:scale>
          <a:sx n="41" d="100"/>
          <a:sy n="41" d="100"/>
        </p:scale>
        <p:origin x="1536" y="43"/>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245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EnboMa\JCJCVD\DataResults\CHN-JPN_table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EnboMa\JCJCVD\Manuscript\Jan2016\YLL_JAP_2016Feb23.xlsx" TargetMode="External"/><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800"/>
              <a:t>AYLLs of total stroke, </a:t>
            </a:r>
          </a:p>
          <a:p>
            <a:pPr>
              <a:defRPr sz="1800"/>
            </a:pPr>
            <a:r>
              <a:rPr lang="en-US" sz="1800"/>
              <a:t>Japan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1">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Table!$O$6:$R$6</c:f>
              <c:numCache>
                <c:formatCode>0.00_ </c:formatCode>
                <c:ptCount val="4"/>
                <c:pt idx="0">
                  <c:v>19.866796560130343</c:v>
                </c:pt>
                <c:pt idx="1">
                  <c:v>18.504552447431021</c:v>
                </c:pt>
                <c:pt idx="2">
                  <c:v>17.03605571754564</c:v>
                </c:pt>
                <c:pt idx="3">
                  <c:v>15.726183954659533</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2">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Table!$O$14:$R$14</c:f>
              <c:numCache>
                <c:formatCode>0.00_ </c:formatCode>
                <c:ptCount val="4"/>
                <c:pt idx="0">
                  <c:v>16.517702406188405</c:v>
                </c:pt>
                <c:pt idx="1">
                  <c:v>14.294421276860405</c:v>
                </c:pt>
                <c:pt idx="2">
                  <c:v>12.40532190201729</c:v>
                </c:pt>
                <c:pt idx="3">
                  <c:v>10.620620673304884</c:v>
                </c:pt>
              </c:numCache>
            </c:numRef>
          </c:val>
        </c:ser>
        <c:dLbls>
          <c:showLegendKey val="0"/>
          <c:showVal val="1"/>
          <c:showCatName val="0"/>
          <c:showSerName val="0"/>
          <c:showPercent val="0"/>
          <c:showBubbleSize val="0"/>
        </c:dLbls>
        <c:gapWidth val="75"/>
        <c:overlap val="40"/>
        <c:axId val="336549992"/>
        <c:axId val="336552344"/>
      </c:barChart>
      <c:catAx>
        <c:axId val="3365499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ja-JP"/>
          </a:p>
        </c:txPr>
        <c:crossAx val="336552344"/>
        <c:crosses val="autoZero"/>
        <c:auto val="1"/>
        <c:lblAlgn val="ctr"/>
        <c:lblOffset val="100"/>
        <c:noMultiLvlLbl val="0"/>
      </c:catAx>
      <c:valAx>
        <c:axId val="336552344"/>
        <c:scaling>
          <c:orientation val="minMax"/>
          <c:max val="4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crossAx val="336549992"/>
        <c:crosses val="autoZero"/>
        <c:crossBetween val="between"/>
        <c:majorUnit val="10"/>
        <c:minorUnit val="5"/>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sz="1200"/>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800"/>
              <a:t>AYLLs of hemorrhage stroke, </a:t>
            </a:r>
          </a:p>
          <a:p>
            <a:pPr>
              <a:defRPr sz="1800"/>
            </a:pPr>
            <a:r>
              <a:rPr lang="en-US" sz="1800"/>
              <a:t>Japan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1">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Table!$O$9:$R$9</c:f>
              <c:numCache>
                <c:formatCode>0.00_ </c:formatCode>
                <c:ptCount val="4"/>
                <c:pt idx="0">
                  <c:v>26.095939216642286</c:v>
                </c:pt>
                <c:pt idx="1">
                  <c:v>26.091402729737307</c:v>
                </c:pt>
                <c:pt idx="2">
                  <c:v>23.620316322415878</c:v>
                </c:pt>
                <c:pt idx="3">
                  <c:v>21.056583773443673</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2">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Table!$O$17:$R$17</c:f>
              <c:numCache>
                <c:formatCode>0.00_ </c:formatCode>
                <c:ptCount val="4"/>
                <c:pt idx="0">
                  <c:v>28.595297407038039</c:v>
                </c:pt>
                <c:pt idx="1">
                  <c:v>20.056443039726847</c:v>
                </c:pt>
                <c:pt idx="2">
                  <c:v>17.592691147095074</c:v>
                </c:pt>
                <c:pt idx="3">
                  <c:v>15.452005253186359</c:v>
                </c:pt>
              </c:numCache>
            </c:numRef>
          </c:val>
        </c:ser>
        <c:dLbls>
          <c:showLegendKey val="0"/>
          <c:showVal val="1"/>
          <c:showCatName val="0"/>
          <c:showSerName val="0"/>
          <c:showPercent val="0"/>
          <c:showBubbleSize val="0"/>
        </c:dLbls>
        <c:gapWidth val="75"/>
        <c:overlap val="40"/>
        <c:axId val="336550776"/>
        <c:axId val="336548816"/>
      </c:barChart>
      <c:catAx>
        <c:axId val="33655077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ja-JP"/>
          </a:p>
        </c:txPr>
        <c:crossAx val="336548816"/>
        <c:crosses val="autoZero"/>
        <c:auto val="1"/>
        <c:lblAlgn val="ctr"/>
        <c:lblOffset val="100"/>
        <c:noMultiLvlLbl val="0"/>
      </c:catAx>
      <c:valAx>
        <c:axId val="336548816"/>
        <c:scaling>
          <c:orientation val="minMax"/>
          <c:max val="4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crossAx val="336550776"/>
        <c:crosses val="autoZero"/>
        <c:crossBetween val="between"/>
        <c:majorUnit val="10"/>
        <c:minorUnit val="5"/>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sz="1200"/>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800"/>
              <a:t>AYLLs of </a:t>
            </a:r>
            <a:r>
              <a:rPr lang="ja-JP" sz="1800"/>
              <a:t>ｃ</a:t>
            </a:r>
            <a:r>
              <a:rPr lang="en-US" sz="1800"/>
              <a:t>erebral infarction stroke, Japan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1">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Table!$O$8:$R$8</c:f>
              <c:numCache>
                <c:formatCode>0.00_ </c:formatCode>
                <c:ptCount val="4"/>
                <c:pt idx="0">
                  <c:v>15.995598117014122</c:v>
                </c:pt>
                <c:pt idx="1">
                  <c:v>14.545727296639706</c:v>
                </c:pt>
                <c:pt idx="2">
                  <c:v>13.512391716158099</c:v>
                </c:pt>
                <c:pt idx="3">
                  <c:v>12.271850500839557</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2">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Table!$O$16:$R$16</c:f>
              <c:numCache>
                <c:formatCode>0.00_ </c:formatCode>
                <c:ptCount val="4"/>
                <c:pt idx="0">
                  <c:v>13.789493916509336</c:v>
                </c:pt>
                <c:pt idx="1">
                  <c:v>11.73459333645626</c:v>
                </c:pt>
                <c:pt idx="2">
                  <c:v>9.7959496110690445</c:v>
                </c:pt>
                <c:pt idx="3">
                  <c:v>8.0958172901340841</c:v>
                </c:pt>
              </c:numCache>
            </c:numRef>
          </c:val>
        </c:ser>
        <c:dLbls>
          <c:showLegendKey val="0"/>
          <c:showVal val="1"/>
          <c:showCatName val="0"/>
          <c:showSerName val="0"/>
          <c:showPercent val="0"/>
          <c:showBubbleSize val="0"/>
        </c:dLbls>
        <c:gapWidth val="75"/>
        <c:overlap val="40"/>
        <c:axId val="388995888"/>
        <c:axId val="388993928"/>
      </c:barChart>
      <c:catAx>
        <c:axId val="38899588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ja-JP"/>
          </a:p>
        </c:txPr>
        <c:crossAx val="388993928"/>
        <c:crosses val="autoZero"/>
        <c:auto val="1"/>
        <c:lblAlgn val="ctr"/>
        <c:lblOffset val="100"/>
        <c:noMultiLvlLbl val="0"/>
      </c:catAx>
      <c:valAx>
        <c:axId val="388993928"/>
        <c:scaling>
          <c:orientation val="minMax"/>
          <c:max val="4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crossAx val="388995888"/>
        <c:crosses val="autoZero"/>
        <c:crossBetween val="between"/>
        <c:majorUnit val="10"/>
        <c:minorUnit val="5"/>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sz="1200"/>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800"/>
              <a:t>YLL rates of total stroke, </a:t>
            </a:r>
          </a:p>
          <a:p>
            <a:pPr>
              <a:defRPr sz="1800"/>
            </a:pPr>
            <a:r>
              <a:rPr lang="en-US" sz="1800"/>
              <a:t>Japan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1">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Table!$W$6:$Z$6</c:f>
              <c:numCache>
                <c:formatCode>0.00</c:formatCode>
                <c:ptCount val="4"/>
                <c:pt idx="0">
                  <c:v>2815.8366749708634</c:v>
                </c:pt>
                <c:pt idx="1">
                  <c:v>1755.771332897637</c:v>
                </c:pt>
                <c:pt idx="2">
                  <c:v>1730.8485530784969</c:v>
                </c:pt>
                <c:pt idx="3">
                  <c:v>1518.0998950756068</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2">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Table!$W$14:$Z$14</c:f>
              <c:numCache>
                <c:formatCode>0.00</c:formatCode>
                <c:ptCount val="4"/>
                <c:pt idx="0">
                  <c:v>2240.6407883198085</c:v>
                </c:pt>
                <c:pt idx="1">
                  <c:v>1461.2406407221949</c:v>
                </c:pt>
                <c:pt idx="2">
                  <c:v>1328.2855676223121</c:v>
                </c:pt>
                <c:pt idx="3">
                  <c:v>1022.3194978397486</c:v>
                </c:pt>
              </c:numCache>
            </c:numRef>
          </c:val>
        </c:ser>
        <c:dLbls>
          <c:showLegendKey val="0"/>
          <c:showVal val="1"/>
          <c:showCatName val="0"/>
          <c:showSerName val="0"/>
          <c:showPercent val="0"/>
          <c:showBubbleSize val="0"/>
        </c:dLbls>
        <c:gapWidth val="75"/>
        <c:overlap val="40"/>
        <c:axId val="391517464"/>
        <c:axId val="391515504"/>
      </c:barChart>
      <c:catAx>
        <c:axId val="39151746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ja-JP"/>
          </a:p>
        </c:txPr>
        <c:crossAx val="391515504"/>
        <c:crosses val="autoZero"/>
        <c:auto val="1"/>
        <c:lblAlgn val="ctr"/>
        <c:lblOffset val="100"/>
        <c:noMultiLvlLbl val="0"/>
      </c:catAx>
      <c:valAx>
        <c:axId val="391515504"/>
        <c:scaling>
          <c:orientation val="minMax"/>
          <c:max val="3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crossAx val="391517464"/>
        <c:crosses val="autoZero"/>
        <c:crossBetween val="between"/>
        <c:majorUnit val="500"/>
        <c:minorUnit val="100"/>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sz="1200"/>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800"/>
              <a:t>YLL rates of hemorrhage stroke, </a:t>
            </a:r>
          </a:p>
          <a:p>
            <a:pPr>
              <a:defRPr sz="1800"/>
            </a:pPr>
            <a:r>
              <a:rPr lang="en-US" sz="1800"/>
              <a:t>Japan</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1">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Table!$W$9:$Z$9</c:f>
              <c:numCache>
                <c:formatCode>0.00</c:formatCode>
                <c:ptCount val="4"/>
                <c:pt idx="0">
                  <c:v>1393.9729660686037</c:v>
                </c:pt>
                <c:pt idx="1">
                  <c:v>919.65337371420571</c:v>
                </c:pt>
                <c:pt idx="2">
                  <c:v>848.77693663533103</c:v>
                </c:pt>
                <c:pt idx="3">
                  <c:v>812.39540270810733</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2">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Table!$W$17:$Z$17</c:f>
              <c:numCache>
                <c:formatCode>0.00</c:formatCode>
                <c:ptCount val="4"/>
                <c:pt idx="0">
                  <c:v>1350.0708052602345</c:v>
                </c:pt>
                <c:pt idx="1">
                  <c:v>690.91176727099048</c:v>
                </c:pt>
                <c:pt idx="2">
                  <c:v>638.64526031049036</c:v>
                </c:pt>
                <c:pt idx="3">
                  <c:v>545.95994514801282</c:v>
                </c:pt>
              </c:numCache>
            </c:numRef>
          </c:val>
        </c:ser>
        <c:dLbls>
          <c:showLegendKey val="0"/>
          <c:showVal val="1"/>
          <c:showCatName val="0"/>
          <c:showSerName val="0"/>
          <c:showPercent val="0"/>
          <c:showBubbleSize val="0"/>
        </c:dLbls>
        <c:gapWidth val="75"/>
        <c:overlap val="40"/>
        <c:axId val="391514720"/>
        <c:axId val="391517856"/>
      </c:barChart>
      <c:catAx>
        <c:axId val="39151472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ja-JP"/>
          </a:p>
        </c:txPr>
        <c:crossAx val="391517856"/>
        <c:crosses val="autoZero"/>
        <c:auto val="1"/>
        <c:lblAlgn val="ctr"/>
        <c:lblOffset val="100"/>
        <c:noMultiLvlLbl val="0"/>
      </c:catAx>
      <c:valAx>
        <c:axId val="391517856"/>
        <c:scaling>
          <c:orientation val="minMax"/>
          <c:max val="2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crossAx val="391514720"/>
        <c:crosses val="autoZero"/>
        <c:crossBetween val="between"/>
        <c:majorUnit val="500"/>
        <c:minorUnit val="5"/>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sz="1200"/>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mn-lt"/>
                <a:ea typeface="+mn-ea"/>
                <a:cs typeface="+mn-cs"/>
              </a:defRPr>
            </a:pPr>
            <a:r>
              <a:rPr lang="en-US" sz="1600"/>
              <a:t>YLL rates of </a:t>
            </a:r>
            <a:r>
              <a:rPr lang="ja-JP" sz="1600"/>
              <a:t>ｃ</a:t>
            </a:r>
            <a:r>
              <a:rPr lang="en-US" sz="1600"/>
              <a:t>erebral infarction stroke, Japan</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1">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Table!$W$8:$Z$8</c:f>
              <c:numCache>
                <c:formatCode>0.00</c:formatCode>
                <c:ptCount val="4"/>
                <c:pt idx="0">
                  <c:v>1032.4664808792077</c:v>
                </c:pt>
                <c:pt idx="1">
                  <c:v>728.85935326591925</c:v>
                </c:pt>
                <c:pt idx="2">
                  <c:v>849.84958484812694</c:v>
                </c:pt>
                <c:pt idx="3">
                  <c:v>680.10532774517389</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numFmt formatCode="0.0_);[Red]\(0.0\)" sourceLinked="0"/>
            <c:spPr>
              <a:noFill/>
              <a:ln>
                <a:noFill/>
              </a:ln>
              <a:effectLst/>
            </c:spPr>
            <c:txPr>
              <a:bodyPr rot="0" spcFirstLastPara="1" vertOverflow="ellipsis" vert="horz" wrap="square" anchor="ctr" anchorCtr="1"/>
              <a:lstStyle/>
              <a:p>
                <a:pPr>
                  <a:defRPr sz="1200" b="1" i="0" u="none" strike="noStrike" kern="1200" baseline="0">
                    <a:solidFill>
                      <a:schemeClr val="accent2">
                        <a:lumMod val="7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Table!$W$16:$Z$16</c:f>
              <c:numCache>
                <c:formatCode>0.00</c:formatCode>
                <c:ptCount val="4"/>
                <c:pt idx="0">
                  <c:v>884.3214531067988</c:v>
                </c:pt>
                <c:pt idx="1">
                  <c:v>637.06638871459131</c:v>
                </c:pt>
                <c:pt idx="2">
                  <c:v>658.66969011948595</c:v>
                </c:pt>
                <c:pt idx="3">
                  <c:v>472.15408153539317</c:v>
                </c:pt>
              </c:numCache>
            </c:numRef>
          </c:val>
        </c:ser>
        <c:dLbls>
          <c:showLegendKey val="0"/>
          <c:showVal val="1"/>
          <c:showCatName val="0"/>
          <c:showSerName val="0"/>
          <c:showPercent val="0"/>
          <c:showBubbleSize val="0"/>
        </c:dLbls>
        <c:gapWidth val="75"/>
        <c:overlap val="40"/>
        <c:axId val="391517072"/>
        <c:axId val="391516288"/>
      </c:barChart>
      <c:catAx>
        <c:axId val="3915170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ja-JP"/>
          </a:p>
        </c:txPr>
        <c:crossAx val="391516288"/>
        <c:crosses val="autoZero"/>
        <c:auto val="1"/>
        <c:lblAlgn val="ctr"/>
        <c:lblOffset val="100"/>
        <c:noMultiLvlLbl val="0"/>
      </c:catAx>
      <c:valAx>
        <c:axId val="391516288"/>
        <c:scaling>
          <c:orientation val="minMax"/>
          <c:max val="2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crossAx val="391517072"/>
        <c:crosses val="autoZero"/>
        <c:crossBetween val="between"/>
        <c:majorUnit val="500"/>
        <c:minorUnit val="5"/>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sz="1200"/>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cap="all" spc="50" baseline="0">
                <a:solidFill>
                  <a:schemeClr val="tx1">
                    <a:lumMod val="65000"/>
                    <a:lumOff val="35000"/>
                  </a:schemeClr>
                </a:solidFill>
                <a:latin typeface="+mn-lt"/>
                <a:ea typeface="+mn-ea"/>
                <a:cs typeface="+mn-cs"/>
              </a:defRPr>
            </a:pPr>
            <a:r>
              <a:rPr lang="en-US" b="0" i="0" dirty="0" smtClean="0"/>
              <a:t>A</a:t>
            </a:r>
            <a:r>
              <a:rPr lang="en-US" b="0" i="0" cap="none" baseline="0" dirty="0" smtClean="0"/>
              <a:t>ged</a:t>
            </a:r>
            <a:r>
              <a:rPr lang="en-US" b="0" i="0" dirty="0" smtClean="0"/>
              <a:t> </a:t>
            </a:r>
            <a:r>
              <a:rPr lang="en-US" b="0" i="0" dirty="0"/>
              <a:t>&gt;</a:t>
            </a:r>
            <a:r>
              <a:rPr lang="en-US" b="0" i="0" dirty="0" smtClean="0"/>
              <a:t>20</a:t>
            </a:r>
            <a:r>
              <a:rPr lang="en-US" b="0" i="0" cap="none" baseline="0" dirty="0" smtClean="0"/>
              <a:t>y</a:t>
            </a:r>
            <a:r>
              <a:rPr lang="en-US" b="0" i="0" dirty="0" smtClean="0"/>
              <a:t>, </a:t>
            </a:r>
            <a:r>
              <a:rPr lang="en-US" b="0" i="0" dirty="0"/>
              <a:t>1962- 2012</a:t>
            </a:r>
          </a:p>
        </c:rich>
      </c:tx>
      <c:layout>
        <c:manualLayout>
          <c:xMode val="edge"/>
          <c:yMode val="edge"/>
          <c:x val="0.29518518518518516"/>
          <c:y val="0"/>
        </c:manualLayout>
      </c:layout>
      <c:overlay val="0"/>
      <c:spPr>
        <a:noFill/>
        <a:ln>
          <a:noFill/>
        </a:ln>
        <a:effectLst/>
      </c:spPr>
      <c:txPr>
        <a:bodyPr rot="0" spcFirstLastPara="1" vertOverflow="ellipsis" vert="horz" wrap="square" anchor="ctr" anchorCtr="1"/>
        <a:lstStyle/>
        <a:p>
          <a:pPr>
            <a:defRPr sz="1920" b="0" i="0" u="none" strike="noStrike" kern="1200" cap="all" spc="5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Men</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Sheet1!$A$2:$A$4</c:f>
              <c:strCache>
                <c:ptCount val="3"/>
                <c:pt idx="0">
                  <c:v>SBP 1962</c:v>
                </c:pt>
                <c:pt idx="1">
                  <c:v>SBP 2000</c:v>
                </c:pt>
                <c:pt idx="2">
                  <c:v>SBP 2012</c:v>
                </c:pt>
              </c:strCache>
            </c:strRef>
          </c:cat>
          <c:val>
            <c:numRef>
              <c:f>Sheet1!$B$2:$B$4</c:f>
              <c:numCache>
                <c:formatCode>General</c:formatCode>
                <c:ptCount val="3"/>
                <c:pt idx="0">
                  <c:v>142</c:v>
                </c:pt>
                <c:pt idx="1">
                  <c:v>137</c:v>
                </c:pt>
                <c:pt idx="2">
                  <c:v>134.6</c:v>
                </c:pt>
              </c:numCache>
            </c:numRef>
          </c:val>
        </c:ser>
        <c:ser>
          <c:idx val="1"/>
          <c:order val="1"/>
          <c:tx>
            <c:strRef>
              <c:f>Sheet1!$C$1</c:f>
              <c:strCache>
                <c:ptCount val="1"/>
                <c:pt idx="0">
                  <c:v>Women</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Sheet1!$A$2:$A$4</c:f>
              <c:strCache>
                <c:ptCount val="3"/>
                <c:pt idx="0">
                  <c:v>SBP 1962</c:v>
                </c:pt>
                <c:pt idx="1">
                  <c:v>SBP 2000</c:v>
                </c:pt>
                <c:pt idx="2">
                  <c:v>SBP 2012</c:v>
                </c:pt>
              </c:strCache>
            </c:strRef>
          </c:cat>
          <c:val>
            <c:numRef>
              <c:f>Sheet1!$C$2:$C$4</c:f>
              <c:numCache>
                <c:formatCode>General</c:formatCode>
                <c:ptCount val="3"/>
                <c:pt idx="0">
                  <c:v>141</c:v>
                </c:pt>
                <c:pt idx="1">
                  <c:v>132</c:v>
                </c:pt>
                <c:pt idx="2">
                  <c:v>127.3</c:v>
                </c:pt>
              </c:numCache>
            </c:numRef>
          </c:val>
        </c:ser>
        <c:dLbls>
          <c:showLegendKey val="0"/>
          <c:showVal val="0"/>
          <c:showCatName val="0"/>
          <c:showSerName val="0"/>
          <c:showPercent val="0"/>
          <c:showBubbleSize val="0"/>
        </c:dLbls>
        <c:gapWidth val="355"/>
        <c:overlap val="-70"/>
        <c:axId val="394309600"/>
        <c:axId val="394311168"/>
      </c:barChart>
      <c:catAx>
        <c:axId val="39430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94311168"/>
        <c:crossesAt val="40"/>
        <c:auto val="1"/>
        <c:lblAlgn val="ctr"/>
        <c:lblOffset val="100"/>
        <c:noMultiLvlLbl val="0"/>
      </c:catAx>
      <c:valAx>
        <c:axId val="394311168"/>
        <c:scaling>
          <c:orientation val="minMax"/>
          <c:min val="40"/>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943096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accent4">
        <a:lumMod val="20000"/>
        <a:lumOff val="80000"/>
      </a:schemeClr>
    </a:solidFill>
    <a:ln>
      <a:noFill/>
    </a:ln>
    <a:effectLst>
      <a:outerShdw blurRad="50800" dist="38100" dir="2700000" algn="tl" rotWithShape="0">
        <a:prstClr val="black">
          <a:alpha val="40000"/>
        </a:prstClr>
      </a:outerShdw>
    </a:effectLst>
  </c:spPr>
  <c:txPr>
    <a:bodyPr/>
    <a:lstStyle/>
    <a:p>
      <a:pPr>
        <a:defRPr sz="1600"/>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Aged &gt;20y, 2003- 2012</a:t>
            </a:r>
          </a:p>
        </c:rich>
      </c:tx>
      <c:layout>
        <c:manualLayout>
          <c:xMode val="edge"/>
          <c:yMode val="edge"/>
          <c:x val="0.29518518518518516"/>
          <c:y val="0"/>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Men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Salt 2003</c:v>
                </c:pt>
                <c:pt idx="1">
                  <c:v>Salt 2012</c:v>
                </c:pt>
              </c:strCache>
            </c:strRef>
          </c:cat>
          <c:val>
            <c:numRef>
              <c:f>Sheet1!$B$2:$B$3</c:f>
              <c:numCache>
                <c:formatCode>General</c:formatCode>
                <c:ptCount val="2"/>
                <c:pt idx="0">
                  <c:v>12.7</c:v>
                </c:pt>
                <c:pt idx="1">
                  <c:v>11.3</c:v>
                </c:pt>
              </c:numCache>
            </c:numRef>
          </c:val>
          <c:smooth val="0"/>
        </c:ser>
        <c:ser>
          <c:idx val="1"/>
          <c:order val="1"/>
          <c:tx>
            <c:strRef>
              <c:f>Sheet1!$C$1</c:f>
              <c:strCache>
                <c:ptCount val="1"/>
                <c:pt idx="0">
                  <c:v>Women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Salt 2003</c:v>
                </c:pt>
                <c:pt idx="1">
                  <c:v>Salt 2012</c:v>
                </c:pt>
              </c:strCache>
            </c:strRef>
          </c:cat>
          <c:val>
            <c:numRef>
              <c:f>Sheet1!$C$2:$C$3</c:f>
              <c:numCache>
                <c:formatCode>General</c:formatCode>
                <c:ptCount val="2"/>
                <c:pt idx="0">
                  <c:v>10.9</c:v>
                </c:pt>
                <c:pt idx="1">
                  <c:v>9.6</c:v>
                </c:pt>
              </c:numCache>
            </c:numRef>
          </c:val>
          <c:smooth val="0"/>
        </c:ser>
        <c:dLbls>
          <c:showLegendKey val="0"/>
          <c:showVal val="0"/>
          <c:showCatName val="0"/>
          <c:showSerName val="0"/>
          <c:showPercent val="0"/>
          <c:showBubbleSize val="0"/>
        </c:dLbls>
        <c:marker val="1"/>
        <c:smooth val="0"/>
        <c:axId val="252153232"/>
        <c:axId val="252150880"/>
      </c:lineChart>
      <c:catAx>
        <c:axId val="25215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252150880"/>
        <c:crossesAt val="40"/>
        <c:auto val="1"/>
        <c:lblAlgn val="ctr"/>
        <c:lblOffset val="100"/>
        <c:noMultiLvlLbl val="0"/>
      </c:catAx>
      <c:valAx>
        <c:axId val="252150880"/>
        <c:scaling>
          <c:orientation val="minMax"/>
          <c:max val="20"/>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no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crossAx val="2521532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accent4">
        <a:lumMod val="20000"/>
        <a:lumOff val="80000"/>
      </a:schemeClr>
    </a:solidFill>
    <a:ln>
      <a:noFill/>
    </a:ln>
    <a:effectLst>
      <a:outerShdw blurRad="50800" dist="38100" dir="5400000" algn="t" rotWithShape="0">
        <a:prstClr val="black">
          <a:alpha val="40000"/>
        </a:prstClr>
      </a:outerShdw>
    </a:effectLst>
  </c:spPr>
  <c:txPr>
    <a:bodyPr/>
    <a:lstStyle/>
    <a:p>
      <a:pPr>
        <a:defRPr sz="1800"/>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smtClean="0"/>
              <a:t>Aged </a:t>
            </a:r>
            <a:r>
              <a:rPr lang="en-US" sz="1800" dirty="0"/>
              <a:t>&gt;</a:t>
            </a:r>
            <a:r>
              <a:rPr lang="en-US" sz="1800" dirty="0" smtClean="0"/>
              <a:t>20y</a:t>
            </a:r>
            <a:endParaRPr lang="en-US" sz="1800" dirty="0"/>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1965</c:v>
                </c:pt>
                <c:pt idx="1">
                  <c:v>2005</c:v>
                </c:pt>
                <c:pt idx="2">
                  <c:v>2012</c:v>
                </c:pt>
              </c:numCache>
            </c:numRef>
          </c:cat>
          <c:val>
            <c:numRef>
              <c:f>Sheet1!$B$2:$B$4</c:f>
              <c:numCache>
                <c:formatCode>General</c:formatCode>
                <c:ptCount val="3"/>
                <c:pt idx="0">
                  <c:v>80</c:v>
                </c:pt>
                <c:pt idx="1">
                  <c:v>46</c:v>
                </c:pt>
                <c:pt idx="2">
                  <c:v>34.1</c:v>
                </c:pt>
              </c:numCache>
            </c:numRef>
          </c:val>
        </c:ser>
        <c:ser>
          <c:idx val="1"/>
          <c:order val="1"/>
          <c:tx>
            <c:strRef>
              <c:f>Sheet1!$C$1</c:f>
              <c:strCache>
                <c:ptCount val="1"/>
                <c:pt idx="0">
                  <c:v>Women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1965</c:v>
                </c:pt>
                <c:pt idx="1">
                  <c:v>2005</c:v>
                </c:pt>
                <c:pt idx="2">
                  <c:v>2012</c:v>
                </c:pt>
              </c:numCache>
            </c:numRef>
          </c:cat>
          <c:val>
            <c:numRef>
              <c:f>Sheet1!$C$2:$C$4</c:f>
              <c:numCache>
                <c:formatCode>General</c:formatCode>
                <c:ptCount val="3"/>
                <c:pt idx="0">
                  <c:v>16</c:v>
                </c:pt>
                <c:pt idx="1">
                  <c:v>12</c:v>
                </c:pt>
                <c:pt idx="2">
                  <c:v>9</c:v>
                </c:pt>
              </c:numCache>
            </c:numRef>
          </c:val>
        </c:ser>
        <c:dLbls>
          <c:showLegendKey val="0"/>
          <c:showVal val="0"/>
          <c:showCatName val="0"/>
          <c:showSerName val="0"/>
          <c:showPercent val="0"/>
          <c:showBubbleSize val="0"/>
        </c:dLbls>
        <c:gapWidth val="219"/>
        <c:overlap val="-27"/>
        <c:axId val="336924816"/>
        <c:axId val="336920504"/>
      </c:barChart>
      <c:catAx>
        <c:axId val="33692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36920504"/>
        <c:crosses val="autoZero"/>
        <c:auto val="1"/>
        <c:lblAlgn val="ctr"/>
        <c:lblOffset val="100"/>
        <c:noMultiLvlLbl val="0"/>
      </c:catAx>
      <c:valAx>
        <c:axId val="33692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369248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rgbClr val="FFFFCC"/>
    </a:solidFill>
    <a:ln>
      <a:noFill/>
    </a:ln>
    <a:effectLst/>
  </c:spPr>
  <c:txPr>
    <a:bodyPr/>
    <a:lstStyle/>
    <a:p>
      <a:pPr>
        <a:defRPr sz="1600"/>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Cigarettes /d in current smoker, ≥20y</a:t>
            </a:r>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Total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Sheet1!$A$2:$A$5</c:f>
              <c:numCache>
                <c:formatCode>General</c:formatCode>
                <c:ptCount val="4"/>
                <c:pt idx="0">
                  <c:v>2006</c:v>
                </c:pt>
                <c:pt idx="1">
                  <c:v>2007</c:v>
                </c:pt>
                <c:pt idx="2">
                  <c:v>2008</c:v>
                </c:pt>
                <c:pt idx="3">
                  <c:v>2009</c:v>
                </c:pt>
              </c:numCache>
            </c:numRef>
          </c:cat>
          <c:val>
            <c:numRef>
              <c:f>Sheet1!$B$2:$B$5</c:f>
              <c:numCache>
                <c:formatCode>General</c:formatCode>
                <c:ptCount val="4"/>
                <c:pt idx="0">
                  <c:v>22.4</c:v>
                </c:pt>
                <c:pt idx="1">
                  <c:v>19.7</c:v>
                </c:pt>
                <c:pt idx="2">
                  <c:v>18.8</c:v>
                </c:pt>
                <c:pt idx="3">
                  <c:v>18.5</c:v>
                </c:pt>
              </c:numCache>
            </c:numRef>
          </c:val>
          <c:smooth val="0"/>
        </c:ser>
        <c:ser>
          <c:idx val="1"/>
          <c:order val="1"/>
          <c:tx>
            <c:strRef>
              <c:f>Sheet1!$C$1</c:f>
              <c:strCache>
                <c:ptCount val="1"/>
                <c:pt idx="0">
                  <c:v>Men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Sheet1!$A$2:$A$5</c:f>
              <c:numCache>
                <c:formatCode>General</c:formatCode>
                <c:ptCount val="4"/>
                <c:pt idx="0">
                  <c:v>2006</c:v>
                </c:pt>
                <c:pt idx="1">
                  <c:v>2007</c:v>
                </c:pt>
                <c:pt idx="2">
                  <c:v>2008</c:v>
                </c:pt>
                <c:pt idx="3">
                  <c:v>2009</c:v>
                </c:pt>
              </c:numCache>
            </c:numRef>
          </c:cat>
          <c:val>
            <c:numRef>
              <c:f>Sheet1!$C$2:$C$5</c:f>
              <c:numCache>
                <c:formatCode>General</c:formatCode>
                <c:ptCount val="4"/>
                <c:pt idx="0">
                  <c:v>24</c:v>
                </c:pt>
                <c:pt idx="1">
                  <c:v>21.1</c:v>
                </c:pt>
                <c:pt idx="2">
                  <c:v>20</c:v>
                </c:pt>
                <c:pt idx="3">
                  <c:v>19.8</c:v>
                </c:pt>
              </c:numCache>
            </c:numRef>
          </c:val>
          <c:smooth val="0"/>
        </c:ser>
        <c:ser>
          <c:idx val="2"/>
          <c:order val="2"/>
          <c:tx>
            <c:strRef>
              <c:f>Sheet1!$D$1</c:f>
              <c:strCache>
                <c:ptCount val="1"/>
                <c:pt idx="0">
                  <c:v>Women</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Sheet1!$A$2:$A$5</c:f>
              <c:numCache>
                <c:formatCode>General</c:formatCode>
                <c:ptCount val="4"/>
                <c:pt idx="0">
                  <c:v>2006</c:v>
                </c:pt>
                <c:pt idx="1">
                  <c:v>2007</c:v>
                </c:pt>
                <c:pt idx="2">
                  <c:v>2008</c:v>
                </c:pt>
                <c:pt idx="3">
                  <c:v>2009</c:v>
                </c:pt>
              </c:numCache>
            </c:numRef>
          </c:cat>
          <c:val>
            <c:numRef>
              <c:f>Sheet1!$D$2:$D$5</c:f>
              <c:numCache>
                <c:formatCode>General</c:formatCode>
                <c:ptCount val="4"/>
                <c:pt idx="0">
                  <c:v>15.9</c:v>
                </c:pt>
                <c:pt idx="1">
                  <c:v>15.4</c:v>
                </c:pt>
                <c:pt idx="2">
                  <c:v>14.8</c:v>
                </c:pt>
                <c:pt idx="3">
                  <c:v>14.7</c:v>
                </c:pt>
              </c:numCache>
            </c:numRef>
          </c:val>
          <c:smooth val="0"/>
        </c:ser>
        <c:dLbls>
          <c:showLegendKey val="0"/>
          <c:showVal val="0"/>
          <c:showCatName val="0"/>
          <c:showSerName val="0"/>
          <c:showPercent val="0"/>
          <c:showBubbleSize val="0"/>
        </c:dLbls>
        <c:marker val="1"/>
        <c:smooth val="0"/>
        <c:axId val="336925208"/>
        <c:axId val="336925992"/>
      </c:lineChart>
      <c:catAx>
        <c:axId val="33692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336925992"/>
        <c:crosses val="autoZero"/>
        <c:auto val="1"/>
        <c:lblAlgn val="ctr"/>
        <c:lblOffset val="100"/>
        <c:noMultiLvlLbl val="0"/>
      </c:catAx>
      <c:valAx>
        <c:axId val="33692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336925208"/>
        <c:crosses val="autoZero"/>
        <c:crossBetween val="between"/>
        <c:minorUnit val="5"/>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accent4">
        <a:lumMod val="20000"/>
        <a:lumOff val="80000"/>
      </a:schemeClr>
    </a:solidFill>
    <a:ln>
      <a:noFill/>
    </a:ln>
    <a:effectLst>
      <a:outerShdw blurRad="50800" dist="38100" dir="2700000" algn="tl" rotWithShape="0">
        <a:prstClr val="black">
          <a:alpha val="40000"/>
        </a:prstClr>
      </a:outerShdw>
    </a:effectLst>
  </c:spPr>
  <c:txPr>
    <a:bodyPr/>
    <a:lstStyle/>
    <a:p>
      <a:pPr>
        <a:defRPr sz="1400"/>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smtClean="0"/>
              <a:t>Want </a:t>
            </a:r>
            <a:r>
              <a:rPr lang="en-US" sz="1800" dirty="0"/>
              <a:t>to quit in current smoker, ≥20y</a:t>
            </a:r>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lineChart>
        <c:grouping val="standard"/>
        <c:varyColors val="0"/>
        <c:ser>
          <c:idx val="0"/>
          <c:order val="0"/>
          <c:tx>
            <c:strRef>
              <c:f>Sheet1!$B$1</c:f>
              <c:strCache>
                <c:ptCount val="1"/>
                <c:pt idx="0">
                  <c:v>Total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Sheet1!$A$2:$A$4</c:f>
              <c:numCache>
                <c:formatCode>General</c:formatCode>
                <c:ptCount val="3"/>
                <c:pt idx="0">
                  <c:v>2007</c:v>
                </c:pt>
                <c:pt idx="1">
                  <c:v>2008</c:v>
                </c:pt>
                <c:pt idx="2">
                  <c:v>2009</c:v>
                </c:pt>
              </c:numCache>
            </c:numRef>
          </c:cat>
          <c:val>
            <c:numRef>
              <c:f>Sheet1!$B$2:$B$4</c:f>
              <c:numCache>
                <c:formatCode>General</c:formatCode>
                <c:ptCount val="3"/>
                <c:pt idx="0">
                  <c:v>28.9</c:v>
                </c:pt>
                <c:pt idx="1">
                  <c:v>30.5</c:v>
                </c:pt>
                <c:pt idx="2">
                  <c:v>34.200000000000003</c:v>
                </c:pt>
              </c:numCache>
            </c:numRef>
          </c:val>
          <c:smooth val="0"/>
        </c:ser>
        <c:ser>
          <c:idx val="1"/>
          <c:order val="1"/>
          <c:tx>
            <c:strRef>
              <c:f>Sheet1!$C$1</c:f>
              <c:strCache>
                <c:ptCount val="1"/>
                <c:pt idx="0">
                  <c:v>Men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Sheet1!$A$2:$A$4</c:f>
              <c:numCache>
                <c:formatCode>General</c:formatCode>
                <c:ptCount val="3"/>
                <c:pt idx="0">
                  <c:v>2007</c:v>
                </c:pt>
                <c:pt idx="1">
                  <c:v>2008</c:v>
                </c:pt>
                <c:pt idx="2">
                  <c:v>2009</c:v>
                </c:pt>
              </c:numCache>
            </c:numRef>
          </c:cat>
          <c:val>
            <c:numRef>
              <c:f>Sheet1!$C$2:$C$4</c:f>
              <c:numCache>
                <c:formatCode>General</c:formatCode>
                <c:ptCount val="3"/>
                <c:pt idx="0">
                  <c:v>26</c:v>
                </c:pt>
                <c:pt idx="1">
                  <c:v>28.5</c:v>
                </c:pt>
                <c:pt idx="2">
                  <c:v>31.7</c:v>
                </c:pt>
              </c:numCache>
            </c:numRef>
          </c:val>
          <c:smooth val="0"/>
        </c:ser>
        <c:ser>
          <c:idx val="2"/>
          <c:order val="2"/>
          <c:tx>
            <c:strRef>
              <c:f>Sheet1!$D$1</c:f>
              <c:strCache>
                <c:ptCount val="1"/>
                <c:pt idx="0">
                  <c:v>Women</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Sheet1!$A$2:$A$4</c:f>
              <c:numCache>
                <c:formatCode>General</c:formatCode>
                <c:ptCount val="3"/>
                <c:pt idx="0">
                  <c:v>2007</c:v>
                </c:pt>
                <c:pt idx="1">
                  <c:v>2008</c:v>
                </c:pt>
                <c:pt idx="2">
                  <c:v>2009</c:v>
                </c:pt>
              </c:numCache>
            </c:numRef>
          </c:cat>
          <c:val>
            <c:numRef>
              <c:f>Sheet1!$D$2:$D$4</c:f>
              <c:numCache>
                <c:formatCode>General</c:formatCode>
                <c:ptCount val="3"/>
                <c:pt idx="0">
                  <c:v>37.700000000000003</c:v>
                </c:pt>
                <c:pt idx="1">
                  <c:v>37.4</c:v>
                </c:pt>
                <c:pt idx="2">
                  <c:v>41.6</c:v>
                </c:pt>
              </c:numCache>
            </c:numRef>
          </c:val>
          <c:smooth val="0"/>
        </c:ser>
        <c:dLbls>
          <c:showLegendKey val="0"/>
          <c:showVal val="0"/>
          <c:showCatName val="0"/>
          <c:showSerName val="0"/>
          <c:showPercent val="0"/>
          <c:showBubbleSize val="0"/>
        </c:dLbls>
        <c:marker val="1"/>
        <c:smooth val="0"/>
        <c:axId val="336927560"/>
        <c:axId val="336920896"/>
      </c:lineChart>
      <c:catAx>
        <c:axId val="33692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336920896"/>
        <c:crosses val="autoZero"/>
        <c:auto val="1"/>
        <c:lblAlgn val="ctr"/>
        <c:lblOffset val="100"/>
        <c:noMultiLvlLbl val="0"/>
      </c:catAx>
      <c:valAx>
        <c:axId val="33692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crossAx val="336927560"/>
        <c:crosses val="autoZero"/>
        <c:crossBetween val="between"/>
        <c:minorUnit val="10"/>
        <c:dispUnits>
          <c:builtInUnit val="hundreds"/>
        </c:dispUnits>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accent4">
        <a:lumMod val="20000"/>
        <a:lumOff val="80000"/>
      </a:schemeClr>
    </a:solidFill>
    <a:ln>
      <a:noFill/>
    </a:ln>
    <a:effectLst>
      <a:outerShdw blurRad="50800" dist="38100" dir="2700000" algn="tl" rotWithShape="0">
        <a:prstClr val="black">
          <a:alpha val="40000"/>
        </a:prstClr>
      </a:outerShdw>
    </a:effectLst>
  </c:spPr>
  <c:txPr>
    <a:bodyPr/>
    <a:lstStyle/>
    <a:p>
      <a:pPr>
        <a:defRPr sz="1400"/>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alcohol!$B$2</c:f>
              <c:strCache>
                <c:ptCount val="1"/>
                <c:pt idx="0">
                  <c:v>man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numRef>
              <c:f>alcohol!$A$3:$A$12</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alcohol!$B$3:$B$12</c:f>
              <c:numCache>
                <c:formatCode>General</c:formatCode>
                <c:ptCount val="10"/>
                <c:pt idx="0">
                  <c:v>42.9</c:v>
                </c:pt>
                <c:pt idx="1">
                  <c:v>38.200000000000003</c:v>
                </c:pt>
                <c:pt idx="2">
                  <c:v>36.700000000000003</c:v>
                </c:pt>
                <c:pt idx="3">
                  <c:v>35.4</c:v>
                </c:pt>
                <c:pt idx="4">
                  <c:v>36.6</c:v>
                </c:pt>
                <c:pt idx="5">
                  <c:v>35.9</c:v>
                </c:pt>
                <c:pt idx="6">
                  <c:v>36.4</c:v>
                </c:pt>
                <c:pt idx="7">
                  <c:v>35.4</c:v>
                </c:pt>
                <c:pt idx="8">
                  <c:v>35.1</c:v>
                </c:pt>
                <c:pt idx="9">
                  <c:v>34</c:v>
                </c:pt>
              </c:numCache>
            </c:numRef>
          </c:val>
        </c:ser>
        <c:ser>
          <c:idx val="1"/>
          <c:order val="1"/>
          <c:tx>
            <c:strRef>
              <c:f>alcohol!$C$2</c:f>
              <c:strCache>
                <c:ptCount val="1"/>
                <c:pt idx="0">
                  <c:v>woman</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numRef>
              <c:f>alcohol!$A$3:$A$12</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alcohol!$C$3:$C$12</c:f>
              <c:numCache>
                <c:formatCode>General</c:formatCode>
                <c:ptCount val="10"/>
                <c:pt idx="0">
                  <c:v>9.3000000000000007</c:v>
                </c:pt>
                <c:pt idx="1">
                  <c:v>7.1</c:v>
                </c:pt>
                <c:pt idx="2">
                  <c:v>7.3</c:v>
                </c:pt>
                <c:pt idx="3">
                  <c:v>6.9</c:v>
                </c:pt>
                <c:pt idx="4">
                  <c:v>7.9</c:v>
                </c:pt>
                <c:pt idx="5">
                  <c:v>6.4</c:v>
                </c:pt>
                <c:pt idx="6">
                  <c:v>6.9</c:v>
                </c:pt>
                <c:pt idx="7">
                  <c:v>6.9</c:v>
                </c:pt>
                <c:pt idx="8">
                  <c:v>7.7</c:v>
                </c:pt>
                <c:pt idx="9">
                  <c:v>7.3</c:v>
                </c:pt>
              </c:numCache>
            </c:numRef>
          </c:val>
        </c:ser>
        <c:dLbls>
          <c:showLegendKey val="0"/>
          <c:showVal val="0"/>
          <c:showCatName val="0"/>
          <c:showSerName val="0"/>
          <c:showPercent val="0"/>
          <c:showBubbleSize val="0"/>
        </c:dLbls>
        <c:gapWidth val="150"/>
        <c:axId val="337336936"/>
        <c:axId val="391518248"/>
      </c:barChart>
      <c:lineChart>
        <c:grouping val="standard"/>
        <c:varyColors val="0"/>
        <c:ser>
          <c:idx val="2"/>
          <c:order val="2"/>
          <c:tx>
            <c:strRef>
              <c:f>alcohol!$D$2</c:f>
              <c:strCache>
                <c:ptCount val="1"/>
                <c:pt idx="0">
                  <c:v>Total</c:v>
                </c:pt>
              </c:strCache>
            </c:strRef>
          </c:tx>
          <c:spPr>
            <a:ln w="31750" cap="rnd">
              <a:solidFill>
                <a:schemeClr val="accent3"/>
              </a:solidFill>
              <a:round/>
            </a:ln>
            <a:effectLst>
              <a:outerShdw blurRad="40000" dist="23000" dir="5400000" rotWithShape="0">
                <a:srgbClr val="000000">
                  <a:alpha val="35000"/>
                </a:srgbClr>
              </a:outerShdw>
            </a:effectLst>
          </c:spPr>
          <c:marker>
            <c:symbol val="none"/>
          </c:marker>
          <c:cat>
            <c:numRef>
              <c:f>alcohol!$A$3:$A$12</c:f>
              <c:numCache>
                <c:formatCode>General</c:formatCode>
                <c:ptCount val="10"/>
                <c:pt idx="0">
                  <c:v>2003</c:v>
                </c:pt>
                <c:pt idx="1">
                  <c:v>2004</c:v>
                </c:pt>
                <c:pt idx="2">
                  <c:v>2005</c:v>
                </c:pt>
                <c:pt idx="3">
                  <c:v>2006</c:v>
                </c:pt>
                <c:pt idx="4">
                  <c:v>2007</c:v>
                </c:pt>
                <c:pt idx="5">
                  <c:v>2008</c:v>
                </c:pt>
                <c:pt idx="6">
                  <c:v>2009</c:v>
                </c:pt>
                <c:pt idx="7">
                  <c:v>2010</c:v>
                </c:pt>
                <c:pt idx="8">
                  <c:v>2011</c:v>
                </c:pt>
                <c:pt idx="9">
                  <c:v>2012</c:v>
                </c:pt>
              </c:numCache>
            </c:numRef>
          </c:cat>
          <c:val>
            <c:numRef>
              <c:f>alcohol!$D$3:$D$12</c:f>
              <c:numCache>
                <c:formatCode>General</c:formatCode>
                <c:ptCount val="10"/>
                <c:pt idx="0">
                  <c:v>24.9</c:v>
                </c:pt>
                <c:pt idx="1">
                  <c:v>21.4</c:v>
                </c:pt>
                <c:pt idx="2">
                  <c:v>20.8</c:v>
                </c:pt>
                <c:pt idx="3">
                  <c:v>20</c:v>
                </c:pt>
                <c:pt idx="4">
                  <c:v>21.2</c:v>
                </c:pt>
                <c:pt idx="5">
                  <c:v>19.899999999999999</c:v>
                </c:pt>
                <c:pt idx="6">
                  <c:v>20.3</c:v>
                </c:pt>
                <c:pt idx="7">
                  <c:v>20.2</c:v>
                </c:pt>
                <c:pt idx="8">
                  <c:v>20.2</c:v>
                </c:pt>
                <c:pt idx="9">
                  <c:v>19.7</c:v>
                </c:pt>
              </c:numCache>
            </c:numRef>
          </c:val>
          <c:smooth val="0"/>
        </c:ser>
        <c:dLbls>
          <c:showLegendKey val="0"/>
          <c:showVal val="0"/>
          <c:showCatName val="0"/>
          <c:showSerName val="0"/>
          <c:showPercent val="0"/>
          <c:showBubbleSize val="0"/>
        </c:dLbls>
        <c:marker val="1"/>
        <c:smooth val="0"/>
        <c:axId val="337336936"/>
        <c:axId val="391518248"/>
      </c:lineChart>
      <c:valAx>
        <c:axId val="391518248"/>
        <c:scaling>
          <c:orientation val="minMax"/>
          <c:max val="60"/>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ja-JP"/>
          </a:p>
        </c:txPr>
        <c:crossAx val="337336936"/>
        <c:crosses val="autoZero"/>
        <c:crossBetween val="between"/>
      </c:valAx>
      <c:catAx>
        <c:axId val="33733693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ja-JP"/>
          </a:p>
        </c:txPr>
        <c:crossAx val="391518248"/>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ja-JP"/>
        </a:p>
      </c:txPr>
    </c:legend>
    <c:plotVisOnly val="1"/>
    <c:dispBlanksAs val="gap"/>
    <c:showDLblsOverMax val="0"/>
  </c:chart>
  <c:spPr>
    <a:noFill/>
    <a:ln>
      <a:noFill/>
    </a:ln>
    <a:effectLst/>
  </c:spPr>
  <c:txPr>
    <a:bodyPr/>
    <a:lstStyle/>
    <a:p>
      <a:pPr>
        <a:defRPr sz="1800"/>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en-US" sz="1600" dirty="0" smtClean="0"/>
              <a:t>Trend</a:t>
            </a:r>
            <a:r>
              <a:rPr lang="en-US" sz="1600" baseline="0" dirty="0" smtClean="0"/>
              <a:t>s of o</a:t>
            </a:r>
            <a:r>
              <a:rPr lang="en-US" sz="1600" dirty="0" smtClean="0"/>
              <a:t>verweight </a:t>
            </a:r>
            <a:r>
              <a:rPr kumimoji="1" lang="en-US" altLang="ja-JP" sz="1600" b="0" i="0" u="none" strike="noStrike" baseline="0" dirty="0" smtClean="0">
                <a:effectLst/>
              </a:rPr>
              <a:t>(BMI ≥25kg/m</a:t>
            </a:r>
            <a:r>
              <a:rPr kumimoji="1" lang="en-US" altLang="ja-JP" sz="1600" b="0" i="0" u="none" strike="noStrike" baseline="30000" dirty="0" smtClean="0">
                <a:effectLst/>
              </a:rPr>
              <a:t>2</a:t>
            </a:r>
            <a:r>
              <a:rPr kumimoji="1" lang="en-US" altLang="ja-JP" sz="1600" b="0" i="0" u="none" strike="noStrike" baseline="0" dirty="0" smtClean="0">
                <a:effectLst/>
              </a:rPr>
              <a:t>)</a:t>
            </a:r>
            <a:endParaRPr lang="en-US" sz="1600" dirty="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autoTitleDeleted val="0"/>
    <c:plotArea>
      <c:layout/>
      <c:lineChart>
        <c:grouping val="standard"/>
        <c:varyColors val="0"/>
        <c:ser>
          <c:idx val="0"/>
          <c:order val="0"/>
          <c:tx>
            <c:strRef>
              <c:f>Sheet1!$B$1</c:f>
              <c:strCache>
                <c:ptCount val="1"/>
                <c:pt idx="0">
                  <c:v> Men 20-60y</c:v>
                </c:pt>
              </c:strCache>
            </c:strRef>
          </c:tx>
          <c:spPr>
            <a:ln w="31750"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1995</c:v>
                </c:pt>
                <c:pt idx="1">
                  <c:v>2000</c:v>
                </c:pt>
                <c:pt idx="2">
                  <c:v>2006</c:v>
                </c:pt>
                <c:pt idx="3">
                  <c:v>2013</c:v>
                </c:pt>
              </c:numCache>
            </c:numRef>
          </c:cat>
          <c:val>
            <c:numRef>
              <c:f>Sheet1!$B$2:$B$5</c:f>
              <c:numCache>
                <c:formatCode>General</c:formatCode>
                <c:ptCount val="4"/>
                <c:pt idx="0">
                  <c:v>24.8</c:v>
                </c:pt>
                <c:pt idx="1">
                  <c:v>27.6</c:v>
                </c:pt>
                <c:pt idx="2">
                  <c:v>31.6</c:v>
                </c:pt>
                <c:pt idx="3">
                  <c:v>29</c:v>
                </c:pt>
              </c:numCache>
            </c:numRef>
          </c:val>
          <c:smooth val="0"/>
        </c:ser>
        <c:ser>
          <c:idx val="1"/>
          <c:order val="1"/>
          <c:tx>
            <c:strRef>
              <c:f>Sheet1!$C$1</c:f>
              <c:strCache>
                <c:ptCount val="1"/>
                <c:pt idx="0">
                  <c:v>Women 40-60y</c:v>
                </c:pt>
              </c:strCache>
            </c:strRef>
          </c:tx>
          <c:spPr>
            <a:ln w="31750"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ＭＳ Ｐゴシック" panose="020B0600070205080204" pitchFamily="50" charset="-128"/>
                    <a:ea typeface="ＭＳ Ｐゴシック" panose="020B0600070205080204"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1995</c:v>
                </c:pt>
                <c:pt idx="1">
                  <c:v>2000</c:v>
                </c:pt>
                <c:pt idx="2">
                  <c:v>2006</c:v>
                </c:pt>
                <c:pt idx="3">
                  <c:v>2013</c:v>
                </c:pt>
              </c:numCache>
            </c:numRef>
          </c:cat>
          <c:val>
            <c:numRef>
              <c:f>Sheet1!$C$2:$C$5</c:f>
              <c:numCache>
                <c:formatCode>General</c:formatCode>
                <c:ptCount val="4"/>
                <c:pt idx="0">
                  <c:v>26</c:v>
                </c:pt>
                <c:pt idx="1">
                  <c:v>24.9</c:v>
                </c:pt>
                <c:pt idx="2">
                  <c:v>24.1</c:v>
                </c:pt>
                <c:pt idx="3">
                  <c:v>21.5</c:v>
                </c:pt>
              </c:numCache>
            </c:numRef>
          </c:val>
          <c:smooth val="0"/>
        </c:ser>
        <c:dLbls>
          <c:showLegendKey val="0"/>
          <c:showVal val="0"/>
          <c:showCatName val="0"/>
          <c:showSerName val="0"/>
          <c:showPercent val="0"/>
          <c:showBubbleSize val="0"/>
        </c:dLbls>
        <c:smooth val="0"/>
        <c:axId val="336926384"/>
        <c:axId val="336927168"/>
      </c:lineChart>
      <c:catAx>
        <c:axId val="33692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336927168"/>
        <c:crosses val="autoZero"/>
        <c:auto val="1"/>
        <c:lblAlgn val="ctr"/>
        <c:lblOffset val="100"/>
        <c:noMultiLvlLbl val="0"/>
      </c:catAx>
      <c:valAx>
        <c:axId val="33692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3369263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legend>
    <c:plotVisOnly val="1"/>
    <c:dispBlanksAs val="gap"/>
    <c:showDLblsOverMax val="0"/>
  </c:chart>
  <c:spPr>
    <a:solidFill>
      <a:srgbClr val="FFFFCC"/>
    </a:solidFill>
    <a:ln>
      <a:noFill/>
    </a:ln>
    <a:effectLst/>
  </c:spPr>
  <c:txPr>
    <a:bodyPr/>
    <a:lstStyle/>
    <a:p>
      <a:pPr>
        <a:defRPr sz="1600">
          <a:latin typeface="ＭＳ Ｐゴシック" panose="020B0600070205080204" pitchFamily="50" charset="-128"/>
          <a:ea typeface="ＭＳ Ｐゴシック" panose="020B0600070205080204" pitchFamily="50" charset="-128"/>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Systolic blood pressure </a:t>
            </a:r>
            <a:endParaRPr lang="ja-JP"/>
          </a:p>
        </c:rich>
      </c:tx>
      <c:layout>
        <c:manualLayout>
          <c:xMode val="edge"/>
          <c:yMode val="edge"/>
          <c:x val="0.19919056414244518"/>
          <c:y val="0"/>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Sheet1!$B$2:$B$3</c:f>
              <c:numCache>
                <c:formatCode>General</c:formatCode>
                <c:ptCount val="2"/>
                <c:pt idx="0">
                  <c:v>138</c:v>
                </c:pt>
                <c:pt idx="1">
                  <c:v>134</c:v>
                </c:pt>
              </c:numCache>
            </c:numRef>
          </c:val>
        </c:ser>
        <c:ser>
          <c:idx val="1"/>
          <c:order val="1"/>
          <c:tx>
            <c:strRef>
              <c:f>Sheet1!$C$1</c:f>
              <c:strCache>
                <c:ptCount val="1"/>
                <c:pt idx="0">
                  <c:v>Women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Sheet1!$C$2:$C$3</c:f>
              <c:numCache>
                <c:formatCode>General</c:formatCode>
                <c:ptCount val="2"/>
                <c:pt idx="0">
                  <c:v>133</c:v>
                </c:pt>
                <c:pt idx="1">
                  <c:v>129</c:v>
                </c:pt>
              </c:numCache>
            </c:numRef>
          </c:val>
        </c:ser>
        <c:dLbls>
          <c:showLegendKey val="0"/>
          <c:showVal val="0"/>
          <c:showCatName val="0"/>
          <c:showSerName val="0"/>
          <c:showPercent val="0"/>
          <c:showBubbleSize val="0"/>
        </c:dLbls>
        <c:gapWidth val="219"/>
        <c:overlap val="-27"/>
        <c:axId val="392031032"/>
        <c:axId val="392960536"/>
      </c:barChart>
      <c:catAx>
        <c:axId val="39203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92960536"/>
        <c:crosses val="autoZero"/>
        <c:auto val="1"/>
        <c:lblAlgn val="ctr"/>
        <c:lblOffset val="100"/>
        <c:noMultiLvlLbl val="0"/>
      </c:catAx>
      <c:valAx>
        <c:axId val="39296053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20310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accent4">
        <a:lumMod val="20000"/>
        <a:lumOff val="80000"/>
      </a:schemeClr>
    </a:solidFill>
    <a:ln>
      <a:noFill/>
    </a:ln>
    <a:effectLst>
      <a:outerShdw blurRad="50800" dist="38100" dir="2700000" algn="tl" rotWithShape="0">
        <a:prstClr val="black">
          <a:alpha val="40000"/>
        </a:prstClr>
      </a:outerShdw>
    </a:effectLst>
  </c:spPr>
  <c:txPr>
    <a:bodyPr/>
    <a:lstStyle/>
    <a:p>
      <a:pPr>
        <a:defRPr sz="1600"/>
      </a:pPr>
      <a:endParaRPr lang="ja-JP"/>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dirty="0"/>
              <a:t>Age-adjusted mortality of </a:t>
            </a:r>
            <a:r>
              <a:rPr lang="en-US" dirty="0" smtClean="0"/>
              <a:t>stroke 1/100,000 </a:t>
            </a:r>
            <a:endParaRPr lang="ja-JP" dirty="0"/>
          </a:p>
        </c:rich>
      </c:tx>
      <c:layout>
        <c:manualLayout>
          <c:xMode val="edge"/>
          <c:yMode val="edge"/>
          <c:x val="0.1848559670781893"/>
          <c:y val="0"/>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Sheet1!$B$2:$B$3</c:f>
              <c:numCache>
                <c:formatCode>General</c:formatCode>
                <c:ptCount val="2"/>
                <c:pt idx="0">
                  <c:v>49.6</c:v>
                </c:pt>
                <c:pt idx="1">
                  <c:v>41.6</c:v>
                </c:pt>
              </c:numCache>
            </c:numRef>
          </c:val>
        </c:ser>
        <c:ser>
          <c:idx val="1"/>
          <c:order val="1"/>
          <c:tx>
            <c:strRef>
              <c:f>Sheet1!$C$1</c:f>
              <c:strCache>
                <c:ptCount val="1"/>
                <c:pt idx="0">
                  <c:v>Women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Sheet1!$C$2:$C$3</c:f>
              <c:numCache>
                <c:formatCode>General</c:formatCode>
                <c:ptCount val="2"/>
                <c:pt idx="0">
                  <c:v>26.9</c:v>
                </c:pt>
                <c:pt idx="1">
                  <c:v>24.7</c:v>
                </c:pt>
              </c:numCache>
            </c:numRef>
          </c:val>
        </c:ser>
        <c:dLbls>
          <c:showLegendKey val="0"/>
          <c:showVal val="0"/>
          <c:showCatName val="0"/>
          <c:showSerName val="0"/>
          <c:showPercent val="0"/>
          <c:showBubbleSize val="0"/>
        </c:dLbls>
        <c:gapWidth val="219"/>
        <c:overlap val="-27"/>
        <c:axId val="392960144"/>
        <c:axId val="392961712"/>
      </c:barChart>
      <c:catAx>
        <c:axId val="39296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92961712"/>
        <c:crosses val="autoZero"/>
        <c:auto val="1"/>
        <c:lblAlgn val="ctr"/>
        <c:lblOffset val="100"/>
        <c:noMultiLvlLbl val="0"/>
      </c:catAx>
      <c:valAx>
        <c:axId val="39296171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29601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accent4">
        <a:lumMod val="20000"/>
        <a:lumOff val="80000"/>
      </a:schemeClr>
    </a:solidFill>
    <a:ln>
      <a:noFill/>
    </a:ln>
    <a:effectLst>
      <a:outerShdw blurRad="50800" dist="38100" dir="2700000" algn="tl" rotWithShape="0">
        <a:prstClr val="black">
          <a:alpha val="40000"/>
        </a:prstClr>
      </a:outerShdw>
    </a:effectLst>
  </c:spPr>
  <c:txPr>
    <a:bodyPr/>
    <a:lstStyle/>
    <a:p>
      <a:pPr>
        <a:defRPr sz="1600"/>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dirty="0"/>
              <a:t>Age-adjusted mortality of </a:t>
            </a:r>
            <a:r>
              <a:rPr lang="en-US" dirty="0" smtClean="0"/>
              <a:t>CHD 1/100,000</a:t>
            </a:r>
            <a:endParaRPr lang="ja-JP" dirty="0"/>
          </a:p>
        </c:rich>
      </c:tx>
      <c:layout>
        <c:manualLayout>
          <c:xMode val="edge"/>
          <c:yMode val="edge"/>
          <c:x val="0.1848559670781893"/>
          <c:y val="0"/>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Sheet1!$B$2:$B$3</c:f>
              <c:numCache>
                <c:formatCode>General</c:formatCode>
                <c:ptCount val="2"/>
                <c:pt idx="0">
                  <c:v>36.9</c:v>
                </c:pt>
                <c:pt idx="1">
                  <c:v>31.8</c:v>
                </c:pt>
              </c:numCache>
            </c:numRef>
          </c:val>
        </c:ser>
        <c:ser>
          <c:idx val="1"/>
          <c:order val="1"/>
          <c:tx>
            <c:strRef>
              <c:f>Sheet1!$C$1</c:f>
              <c:strCache>
                <c:ptCount val="1"/>
                <c:pt idx="0">
                  <c:v>Women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Sheet1!$C$2:$C$3</c:f>
              <c:numCache>
                <c:formatCode>General</c:formatCode>
                <c:ptCount val="2"/>
                <c:pt idx="0">
                  <c:v>15.3</c:v>
                </c:pt>
                <c:pt idx="1">
                  <c:v>13.7</c:v>
                </c:pt>
              </c:numCache>
            </c:numRef>
          </c:val>
        </c:ser>
        <c:dLbls>
          <c:showLegendKey val="0"/>
          <c:showVal val="0"/>
          <c:showCatName val="0"/>
          <c:showSerName val="0"/>
          <c:showPercent val="0"/>
          <c:showBubbleSize val="0"/>
        </c:dLbls>
        <c:gapWidth val="219"/>
        <c:overlap val="-27"/>
        <c:axId val="392962496"/>
        <c:axId val="392963280"/>
      </c:barChart>
      <c:catAx>
        <c:axId val="39296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92963280"/>
        <c:crosses val="autoZero"/>
        <c:auto val="1"/>
        <c:lblAlgn val="ctr"/>
        <c:lblOffset val="100"/>
        <c:noMultiLvlLbl val="0"/>
      </c:catAx>
      <c:valAx>
        <c:axId val="39296328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29624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accent4">
        <a:lumMod val="20000"/>
        <a:lumOff val="80000"/>
      </a:schemeClr>
    </a:solidFill>
    <a:ln>
      <a:noFill/>
    </a:ln>
    <a:effectLst>
      <a:outerShdw blurRad="50800" dist="38100" dir="2700000" algn="tl" rotWithShape="0">
        <a:prstClr val="black">
          <a:alpha val="40000"/>
        </a:prstClr>
      </a:outerShdw>
    </a:effectLst>
  </c:spPr>
  <c:txPr>
    <a:bodyPr/>
    <a:lstStyle/>
    <a:p>
      <a:pPr>
        <a:defRPr sz="1600"/>
      </a:pPr>
      <a:endParaRPr lang="ja-JP"/>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Fat abnormal level, %</a:t>
            </a:r>
          </a:p>
          <a:p>
            <a:pPr>
              <a:defRPr sz="2000"/>
            </a:pPr>
            <a:r>
              <a:rPr lang="en-US" sz="2000" dirty="0"/>
              <a:t>Total cholesterol (TC) ≥240 mg/dl, low density lipoprotein  cholesterol (LDLC) ≥160 mg/dl</a:t>
            </a:r>
            <a:endParaRPr lang="ja-JP" sz="2000" dirty="0"/>
          </a:p>
        </c:rich>
      </c:tx>
      <c:layout>
        <c:manualLayout>
          <c:xMode val="edge"/>
          <c:yMode val="edge"/>
          <c:x val="0.14578492905778084"/>
          <c:y val="5.8372849914210293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Men TC</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Sheet1!$B$2:$B$3</c:f>
              <c:numCache>
                <c:formatCode>General</c:formatCode>
                <c:ptCount val="2"/>
                <c:pt idx="0">
                  <c:v>13.8</c:v>
                </c:pt>
                <c:pt idx="1">
                  <c:v>10</c:v>
                </c:pt>
              </c:numCache>
            </c:numRef>
          </c:val>
        </c:ser>
        <c:ser>
          <c:idx val="1"/>
          <c:order val="1"/>
          <c:tx>
            <c:strRef>
              <c:f>Sheet1!$C$1</c:f>
              <c:strCache>
                <c:ptCount val="1"/>
                <c:pt idx="0">
                  <c:v>Women TC</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Sheet1!$C$2:$C$3</c:f>
              <c:numCache>
                <c:formatCode>General</c:formatCode>
                <c:ptCount val="2"/>
                <c:pt idx="0">
                  <c:v>22</c:v>
                </c:pt>
                <c:pt idx="1">
                  <c:v>17</c:v>
                </c:pt>
              </c:numCache>
            </c:numRef>
          </c:val>
        </c:ser>
        <c:ser>
          <c:idx val="2"/>
          <c:order val="2"/>
          <c:tx>
            <c:strRef>
              <c:f>Sheet1!$D$1</c:f>
              <c:strCache>
                <c:ptCount val="1"/>
                <c:pt idx="0">
                  <c:v>Men LDLC</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Sheet1!$D$2:$D$3</c:f>
              <c:numCache>
                <c:formatCode>General</c:formatCode>
                <c:ptCount val="2"/>
                <c:pt idx="0">
                  <c:v>8.3000000000000007</c:v>
                </c:pt>
                <c:pt idx="1">
                  <c:v>6.2</c:v>
                </c:pt>
              </c:numCache>
            </c:numRef>
          </c:val>
        </c:ser>
        <c:ser>
          <c:idx val="3"/>
          <c:order val="3"/>
          <c:tx>
            <c:strRef>
              <c:f>Sheet1!$E$1</c:f>
              <c:strCache>
                <c:ptCount val="1"/>
                <c:pt idx="0">
                  <c:v>Women LDLC</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2010</c:v>
                </c:pt>
                <c:pt idx="1">
                  <c:v>2022</c:v>
                </c:pt>
              </c:numCache>
            </c:numRef>
          </c:cat>
          <c:val>
            <c:numRef>
              <c:f>Sheet1!$E$2:$E$3</c:f>
              <c:numCache>
                <c:formatCode>General</c:formatCode>
                <c:ptCount val="2"/>
                <c:pt idx="0">
                  <c:v>11.7</c:v>
                </c:pt>
                <c:pt idx="1">
                  <c:v>8.8000000000000007</c:v>
                </c:pt>
              </c:numCache>
            </c:numRef>
          </c:val>
        </c:ser>
        <c:dLbls>
          <c:showLegendKey val="0"/>
          <c:showVal val="0"/>
          <c:showCatName val="0"/>
          <c:showSerName val="0"/>
          <c:showPercent val="0"/>
          <c:showBubbleSize val="0"/>
        </c:dLbls>
        <c:gapWidth val="219"/>
        <c:overlap val="-27"/>
        <c:axId val="336924424"/>
        <c:axId val="336922072"/>
      </c:barChart>
      <c:catAx>
        <c:axId val="33692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36922072"/>
        <c:crosses val="autoZero"/>
        <c:auto val="1"/>
        <c:lblAlgn val="ctr"/>
        <c:lblOffset val="100"/>
        <c:noMultiLvlLbl val="0"/>
      </c:catAx>
      <c:valAx>
        <c:axId val="33692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33692442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solidFill>
      <a:schemeClr val="bg1">
        <a:lumMod val="95000"/>
      </a:schemeClr>
    </a:solidFill>
    <a:ln>
      <a:noFill/>
    </a:ln>
    <a:effectLst/>
  </c:spPr>
  <c:txPr>
    <a:bodyPr/>
    <a:lstStyle/>
    <a:p>
      <a:pPr>
        <a:defRPr sz="1600"/>
      </a:pPr>
      <a:endParaRPr lang="ja-JP"/>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ltLang="ja-JP"/>
              <a:t>YLLs of intracerebral hemorrhage </a:t>
            </a:r>
            <a:r>
              <a:rPr lang="en-US" altLang="ja-JP" baseline="0"/>
              <a:t>stroke, Japan</a:t>
            </a:r>
            <a:endParaRPr lang="en-US" altLang="ja-JP"/>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delete val="1"/>
          </c:dLbls>
          <c:cat>
            <c:numRef>
              <c:f>Table!$K$4:$N$4</c:f>
              <c:numCache>
                <c:formatCode>General</c:formatCode>
                <c:ptCount val="4"/>
                <c:pt idx="0">
                  <c:v>1980</c:v>
                </c:pt>
                <c:pt idx="1">
                  <c:v>1990</c:v>
                </c:pt>
                <c:pt idx="2">
                  <c:v>2000</c:v>
                </c:pt>
                <c:pt idx="3">
                  <c:v>2010</c:v>
                </c:pt>
              </c:numCache>
            </c:numRef>
          </c:cat>
          <c:val>
            <c:numRef>
              <c:f>Table!$K$11:$N$11</c:f>
              <c:numCache>
                <c:formatCode>0.0</c:formatCode>
                <c:ptCount val="4"/>
                <c:pt idx="0">
                  <c:v>674185.31</c:v>
                </c:pt>
                <c:pt idx="1">
                  <c:v>400809.6</c:v>
                </c:pt>
                <c:pt idx="2">
                  <c:v>368296.43</c:v>
                </c:pt>
                <c:pt idx="3">
                  <c:v>368333.58</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Table!$K$19:$N$19</c:f>
              <c:numCache>
                <c:formatCode>0.0</c:formatCode>
                <c:ptCount val="4"/>
                <c:pt idx="0">
                  <c:v>471220.46</c:v>
                </c:pt>
                <c:pt idx="1">
                  <c:v>255129.04</c:v>
                </c:pt>
                <c:pt idx="2">
                  <c:v>222194.62</c:v>
                </c:pt>
                <c:pt idx="3">
                  <c:v>207835.22</c:v>
                </c:pt>
              </c:numCache>
            </c:numRef>
          </c:val>
        </c:ser>
        <c:dLbls>
          <c:showLegendKey val="0"/>
          <c:showVal val="1"/>
          <c:showCatName val="0"/>
          <c:showSerName val="0"/>
          <c:showPercent val="0"/>
          <c:showBubbleSize val="0"/>
        </c:dLbls>
        <c:gapWidth val="75"/>
        <c:overlap val="40"/>
        <c:axId val="392028680"/>
        <c:axId val="392028288"/>
      </c:barChart>
      <c:catAx>
        <c:axId val="39202868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ja-JP"/>
          </a:p>
        </c:txPr>
        <c:crossAx val="392028288"/>
        <c:crosses val="autoZero"/>
        <c:auto val="1"/>
        <c:lblAlgn val="ctr"/>
        <c:lblOffset val="100"/>
        <c:noMultiLvlLbl val="0"/>
      </c:catAx>
      <c:valAx>
        <c:axId val="392028288"/>
        <c:scaling>
          <c:orientation val="minMax"/>
          <c:max val="700000"/>
          <c:min val="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crossAx val="392028680"/>
        <c:crosses val="autoZero"/>
        <c:crossBetween val="between"/>
        <c:minorUnit val="20000"/>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ltLang="ja-JP"/>
              <a:t>YLLs of </a:t>
            </a:r>
            <a:r>
              <a:rPr lang="ja-JP" altLang="en-US"/>
              <a:t>ｃ</a:t>
            </a:r>
            <a:r>
              <a:rPr lang="en-US" altLang="ja-JP"/>
              <a:t>erebral infarction </a:t>
            </a:r>
            <a:r>
              <a:rPr lang="en-US" altLang="ja-JP" baseline="0"/>
              <a:t>stroke, Japan</a:t>
            </a:r>
            <a:endParaRPr lang="en-US" altLang="ja-JP"/>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delete val="1"/>
          </c:dLbls>
          <c:cat>
            <c:numRef>
              <c:f>Table!$K$4:$N$4</c:f>
              <c:numCache>
                <c:formatCode>General</c:formatCode>
                <c:ptCount val="4"/>
                <c:pt idx="0">
                  <c:v>1980</c:v>
                </c:pt>
                <c:pt idx="1">
                  <c:v>1990</c:v>
                </c:pt>
                <c:pt idx="2">
                  <c:v>2000</c:v>
                </c:pt>
                <c:pt idx="3">
                  <c:v>2010</c:v>
                </c:pt>
              </c:numCache>
            </c:numRef>
          </c:cat>
          <c:val>
            <c:numRef>
              <c:f>Table!$K$8:$N$8</c:f>
              <c:numCache>
                <c:formatCode>0.0</c:formatCode>
                <c:ptCount val="4"/>
                <c:pt idx="0">
                  <c:v>594636.36</c:v>
                </c:pt>
                <c:pt idx="1">
                  <c:v>442393.75</c:v>
                </c:pt>
                <c:pt idx="2">
                  <c:v>527848.06999999995</c:v>
                </c:pt>
                <c:pt idx="3">
                  <c:v>423894.26</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Table!$K$16:$N$16</c:f>
              <c:numCache>
                <c:formatCode>0.0</c:formatCode>
                <c:ptCount val="4"/>
                <c:pt idx="0">
                  <c:v>525876.14</c:v>
                </c:pt>
                <c:pt idx="1">
                  <c:v>400806.77</c:v>
                </c:pt>
                <c:pt idx="2">
                  <c:v>426917.28</c:v>
                </c:pt>
                <c:pt idx="3">
                  <c:v>310345.06</c:v>
                </c:pt>
              </c:numCache>
            </c:numRef>
          </c:val>
        </c:ser>
        <c:dLbls>
          <c:showLegendKey val="0"/>
          <c:showVal val="1"/>
          <c:showCatName val="0"/>
          <c:showSerName val="0"/>
          <c:showPercent val="0"/>
          <c:showBubbleSize val="0"/>
        </c:dLbls>
        <c:gapWidth val="75"/>
        <c:overlap val="40"/>
        <c:axId val="392029072"/>
        <c:axId val="392029856"/>
      </c:barChart>
      <c:catAx>
        <c:axId val="3920290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ja-JP"/>
          </a:p>
        </c:txPr>
        <c:crossAx val="392029856"/>
        <c:crosses val="autoZero"/>
        <c:auto val="1"/>
        <c:lblAlgn val="ctr"/>
        <c:lblOffset val="100"/>
        <c:noMultiLvlLbl val="0"/>
      </c:catAx>
      <c:valAx>
        <c:axId val="392029856"/>
        <c:scaling>
          <c:orientation val="minMax"/>
          <c:max val="700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crossAx val="392029072"/>
        <c:crosses val="autoZero"/>
        <c:crossBetween val="between"/>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ltLang="ja-JP"/>
              <a:t>YLLs of subarachnoid hemorrhage </a:t>
            </a:r>
            <a:r>
              <a:rPr lang="en-US" altLang="ja-JP" baseline="0"/>
              <a:t>stroke, Japan</a:t>
            </a:r>
            <a:endParaRPr lang="en-US" altLang="ja-JP"/>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ja-JP"/>
        </a:p>
      </c:txPr>
    </c:title>
    <c:autoTitleDeleted val="0"/>
    <c:plotArea>
      <c:layout/>
      <c:barChart>
        <c:barDir val="col"/>
        <c:grouping val="clustered"/>
        <c:varyColors val="0"/>
        <c:ser>
          <c:idx val="0"/>
          <c:order val="0"/>
          <c:tx>
            <c:v>Men</c:v>
          </c:tx>
          <c:spPr>
            <a:solidFill>
              <a:schemeClr val="accent1">
                <a:alpha val="85000"/>
              </a:schemeClr>
            </a:solidFill>
            <a:ln w="9525" cap="flat" cmpd="sng" algn="ctr">
              <a:solidFill>
                <a:schemeClr val="lt1">
                  <a:alpha val="50000"/>
                </a:schemeClr>
              </a:solidFill>
              <a:round/>
            </a:ln>
            <a:effectLst/>
          </c:spPr>
          <c:invertIfNegative val="0"/>
          <c:dLbls>
            <c:delete val="1"/>
          </c:dLbls>
          <c:cat>
            <c:numRef>
              <c:f>Table!$K$4:$N$4</c:f>
              <c:numCache>
                <c:formatCode>General</c:formatCode>
                <c:ptCount val="4"/>
                <c:pt idx="0">
                  <c:v>1980</c:v>
                </c:pt>
                <c:pt idx="1">
                  <c:v>1990</c:v>
                </c:pt>
                <c:pt idx="2">
                  <c:v>2000</c:v>
                </c:pt>
                <c:pt idx="3">
                  <c:v>2010</c:v>
                </c:pt>
              </c:numCache>
            </c:numRef>
          </c:cat>
          <c:val>
            <c:numRef>
              <c:f>Table!$K$10:$N$10</c:f>
              <c:numCache>
                <c:formatCode>0.0</c:formatCode>
                <c:ptCount val="4"/>
                <c:pt idx="0">
                  <c:v>128656.26</c:v>
                </c:pt>
                <c:pt idx="1">
                  <c:v>157389.87</c:v>
                </c:pt>
                <c:pt idx="2">
                  <c:v>158885.41</c:v>
                </c:pt>
                <c:pt idx="3">
                  <c:v>138014.09</c:v>
                </c:pt>
              </c:numCache>
            </c:numRef>
          </c:val>
        </c:ser>
        <c:ser>
          <c:idx val="1"/>
          <c:order val="1"/>
          <c:tx>
            <c:v>Women</c:v>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Table!$K$4:$N$4</c:f>
              <c:numCache>
                <c:formatCode>General</c:formatCode>
                <c:ptCount val="4"/>
                <c:pt idx="0">
                  <c:v>1980</c:v>
                </c:pt>
                <c:pt idx="1">
                  <c:v>1990</c:v>
                </c:pt>
                <c:pt idx="2">
                  <c:v>2000</c:v>
                </c:pt>
                <c:pt idx="3">
                  <c:v>2010</c:v>
                </c:pt>
              </c:numCache>
            </c:numRef>
          </c:cat>
          <c:val>
            <c:numRef>
              <c:f>Table!$K$18:$N$18</c:f>
              <c:numCache>
                <c:formatCode>0.0</c:formatCode>
                <c:ptCount val="4"/>
                <c:pt idx="0">
                  <c:v>127089.81</c:v>
                </c:pt>
                <c:pt idx="1">
                  <c:v>179554.25</c:v>
                </c:pt>
                <c:pt idx="2">
                  <c:v>191743.81</c:v>
                </c:pt>
                <c:pt idx="3">
                  <c:v>151022.15</c:v>
                </c:pt>
              </c:numCache>
            </c:numRef>
          </c:val>
        </c:ser>
        <c:dLbls>
          <c:showLegendKey val="0"/>
          <c:showVal val="1"/>
          <c:showCatName val="0"/>
          <c:showSerName val="0"/>
          <c:showPercent val="0"/>
          <c:showBubbleSize val="0"/>
        </c:dLbls>
        <c:gapWidth val="75"/>
        <c:overlap val="40"/>
        <c:axId val="392030248"/>
        <c:axId val="392027896"/>
      </c:barChart>
      <c:catAx>
        <c:axId val="39203024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ja-JP"/>
          </a:p>
        </c:txPr>
        <c:crossAx val="392027896"/>
        <c:crossesAt val="0"/>
        <c:auto val="1"/>
        <c:lblAlgn val="ctr"/>
        <c:lblOffset val="100"/>
        <c:noMultiLvlLbl val="0"/>
      </c:catAx>
      <c:valAx>
        <c:axId val="392027896"/>
        <c:scaling>
          <c:orientation val="minMax"/>
          <c:max val="700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crossAx val="392030248"/>
        <c:crosses val="autoZero"/>
        <c:crossBetween val="between"/>
      </c:valAx>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0.28</cdr:x>
      <cdr:y>0.11036</cdr:y>
    </cdr:from>
    <cdr:to>
      <cdr:x>0.47753</cdr:x>
      <cdr:y>0.4394</cdr:y>
    </cdr:to>
    <cdr:sp macro="" textlink="">
      <cdr:nvSpPr>
        <cdr:cNvPr id="2" name="TextBox 1"/>
        <cdr:cNvSpPr txBox="1"/>
      </cdr:nvSpPr>
      <cdr:spPr>
        <a:xfrm xmlns:a="http://schemas.openxmlformats.org/drawingml/2006/main">
          <a:off x="1296143" y="30670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ja-JP" alt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8776ACB7-7BA0-4569-9E20-50F005D07CE7}" type="datetimeFigureOut">
              <a:rPr kumimoji="1" lang="ja-JP" altLang="en-US" smtClean="0"/>
              <a:t>2016/3/8</a:t>
            </a:fld>
            <a:endParaRPr kumimoji="1" lang="ja-JP" altLang="en-US"/>
          </a:p>
        </p:txBody>
      </p:sp>
      <p:sp>
        <p:nvSpPr>
          <p:cNvPr id="4" name="Slide Image Placeholder 3"/>
          <p:cNvSpPr>
            <a:spLocks noGrp="1" noRot="1" noChangeAspect="1"/>
          </p:cNvSpPr>
          <p:nvPr>
            <p:ph type="sldImg" idx="2"/>
          </p:nvPr>
        </p:nvSpPr>
        <p:spPr>
          <a:xfrm>
            <a:off x="1168400" y="1243013"/>
            <a:ext cx="4460875" cy="33464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527E899B-A9CE-4541-A975-A0A53EDF9A8A}" type="slidenum">
              <a:rPr kumimoji="1" lang="ja-JP" altLang="en-US" smtClean="0"/>
              <a:t>‹#›</a:t>
            </a:fld>
            <a:endParaRPr kumimoji="1" lang="ja-JP" altLang="en-US"/>
          </a:p>
        </p:txBody>
      </p:sp>
    </p:spTree>
    <p:extLst>
      <p:ext uri="{BB962C8B-B14F-4D97-AF65-F5344CB8AC3E}">
        <p14:creationId xmlns:p14="http://schemas.microsoft.com/office/powerpoint/2010/main" val="10327791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Thank you Chairmen, Dr.</a:t>
            </a:r>
            <a:r>
              <a:rPr kumimoji="1" lang="en-US" altLang="ja-JP" baseline="0" dirty="0" smtClean="0"/>
              <a:t> for your introduction. </a:t>
            </a:r>
            <a:r>
              <a:rPr kumimoji="1" lang="en-US" altLang="ja-JP" dirty="0" smtClean="0"/>
              <a:t>Good afternoon</a:t>
            </a:r>
            <a:r>
              <a:rPr kumimoji="1" lang="en-US" altLang="ja-JP" baseline="0" dirty="0" smtClean="0"/>
              <a:t> everyone! I would like to introduce about the </a:t>
            </a:r>
            <a:r>
              <a:rPr kumimoji="1" lang="en-US" altLang="ja-JP" baseline="0" dirty="0" err="1" smtClean="0"/>
              <a:t>CVd</a:t>
            </a:r>
            <a:r>
              <a:rPr kumimoji="1" lang="en-US" altLang="ja-JP" baseline="0" dirty="0" smtClean="0"/>
              <a:t> control and prevention through lifestyle factors identified in Japan. The topic is….</a:t>
            </a:r>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a:t>
            </a:fld>
            <a:endParaRPr kumimoji="1" lang="ja-JP" altLang="en-US"/>
          </a:p>
        </p:txBody>
      </p:sp>
    </p:spTree>
    <p:extLst>
      <p:ext uri="{BB962C8B-B14F-4D97-AF65-F5344CB8AC3E}">
        <p14:creationId xmlns:p14="http://schemas.microsoft.com/office/powerpoint/2010/main" val="4214393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50" baseline="0" dirty="0" smtClean="0"/>
              <a:t>As we know that Japan has the highest LE in the world both for men and women (Salomon JA Lancet 2012). In 2013, the LE is …. This is the Japanese population pyramid. More than 65 y of age have big proportion and women is higher than men.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smtClean="0"/>
              <a:t>Compared to 2014, the</a:t>
            </a:r>
            <a:r>
              <a:rPr kumimoji="1" lang="en-US" altLang="ja-JP" sz="1050" baseline="0" dirty="0" smtClean="0"/>
              <a:t> Japanese population in </a:t>
            </a:r>
            <a:r>
              <a:rPr kumimoji="1" lang="en-US" altLang="ja-JP" sz="1050" dirty="0" smtClean="0"/>
              <a:t>2015 reduced</a:t>
            </a:r>
            <a:r>
              <a:rPr kumimoji="1" lang="en-US" altLang="ja-JP" sz="1050" baseline="0" dirty="0" smtClean="0"/>
              <a:t> 0.21% vs. 2014; but </a:t>
            </a:r>
            <a:r>
              <a:rPr kumimoji="1" lang="en-US" altLang="ja-JP" sz="1050" dirty="0" smtClean="0"/>
              <a:t>65y 2.7% increase</a:t>
            </a:r>
            <a:r>
              <a:rPr kumimoji="1" lang="en-US" altLang="ja-JP" sz="1050" baseline="0" dirty="0" smtClean="0"/>
              <a:t> 2.7%. </a:t>
            </a:r>
            <a:endParaRPr kumimoji="1" lang="en-US" altLang="ja-JP" sz="1200" b="1" i="0" kern="1200" dirty="0" smtClean="0">
              <a:solidFill>
                <a:schemeClr val="tx1"/>
              </a:solidFill>
              <a:effectLst/>
              <a:latin typeface="+mn-lt"/>
              <a:ea typeface="+mn-ea"/>
              <a:cs typeface="+mn-cs"/>
            </a:endParaRP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a:t>
            </a:fld>
            <a:endParaRPr kumimoji="1" lang="ja-JP" altLang="en-US"/>
          </a:p>
        </p:txBody>
      </p:sp>
    </p:spTree>
    <p:extLst>
      <p:ext uri="{BB962C8B-B14F-4D97-AF65-F5344CB8AC3E}">
        <p14:creationId xmlns:p14="http://schemas.microsoft.com/office/powerpoint/2010/main" val="2438034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100" b="0" i="0" kern="1200" dirty="0" smtClean="0">
                <a:solidFill>
                  <a:schemeClr val="tx1"/>
                </a:solidFill>
                <a:effectLst/>
                <a:latin typeface="+mn-lt"/>
                <a:ea typeface="+mn-ea"/>
                <a:cs typeface="+mn-cs"/>
              </a:rPr>
              <a:t>The ageing population, &gt;65</a:t>
            </a:r>
            <a:r>
              <a:rPr kumimoji="1" lang="en-US" altLang="ja-JP" sz="1100" b="0" i="0" kern="1200" baseline="0" dirty="0" smtClean="0">
                <a:solidFill>
                  <a:schemeClr val="tx1"/>
                </a:solidFill>
                <a:effectLst/>
                <a:latin typeface="+mn-lt"/>
                <a:ea typeface="+mn-ea"/>
                <a:cs typeface="+mn-cs"/>
              </a:rPr>
              <a:t> y</a:t>
            </a:r>
            <a:r>
              <a:rPr kumimoji="1" lang="en-US" altLang="ja-JP" sz="1100" b="0" i="0" kern="1200" dirty="0" smtClean="0">
                <a:solidFill>
                  <a:schemeClr val="tx1"/>
                </a:solidFill>
                <a:effectLst/>
                <a:latin typeface="+mn-lt"/>
                <a:ea typeface="+mn-ea"/>
                <a:cs typeface="+mn-cs"/>
              </a:rPr>
              <a:t> increases</a:t>
            </a:r>
            <a:r>
              <a:rPr kumimoji="1" lang="en-US" altLang="ja-JP" sz="1100" b="0" i="0" kern="1200" baseline="0" dirty="0" smtClean="0">
                <a:solidFill>
                  <a:schemeClr val="tx1"/>
                </a:solidFill>
                <a:effectLst/>
                <a:latin typeface="+mn-lt"/>
                <a:ea typeface="+mn-ea"/>
                <a:cs typeface="+mn-cs"/>
              </a:rPr>
              <a:t> faster than other countries (indicate). </a:t>
            </a:r>
            <a:r>
              <a:rPr kumimoji="1" lang="en-US" altLang="ja-JP" sz="1100" b="0" i="0" kern="1200" dirty="0" smtClean="0">
                <a:solidFill>
                  <a:schemeClr val="tx1"/>
                </a:solidFill>
                <a:effectLst/>
                <a:latin typeface="+mn-lt"/>
                <a:ea typeface="+mn-ea"/>
                <a:cs typeface="+mn-cs"/>
              </a:rPr>
              <a:t>The</a:t>
            </a:r>
            <a:r>
              <a:rPr kumimoji="1" lang="en-US" altLang="ja-JP" sz="1100" b="0" i="0" kern="1200" baseline="0" dirty="0" smtClean="0">
                <a:solidFill>
                  <a:schemeClr val="tx1"/>
                </a:solidFill>
                <a:effectLst/>
                <a:latin typeface="+mn-lt"/>
                <a:ea typeface="+mn-ea"/>
                <a:cs typeface="+mn-cs"/>
              </a:rPr>
              <a:t> Japan Economic News reported in 2014 that there had more than 58 </a:t>
            </a:r>
            <a:r>
              <a:rPr kumimoji="1" lang="en-US" altLang="ja-JP" sz="1100" b="0" i="0" kern="1200" baseline="0" dirty="0" err="1" smtClean="0">
                <a:solidFill>
                  <a:schemeClr val="tx1"/>
                </a:solidFill>
                <a:effectLst/>
                <a:latin typeface="+mn-lt"/>
                <a:ea typeface="+mn-ea"/>
                <a:cs typeface="+mn-cs"/>
              </a:rPr>
              <a:t>thd</a:t>
            </a:r>
            <a:r>
              <a:rPr kumimoji="1" lang="en-US" altLang="ja-JP" sz="1100" b="0" i="0" kern="1200" baseline="0" dirty="0" smtClean="0">
                <a:solidFill>
                  <a:schemeClr val="tx1"/>
                </a:solidFill>
                <a:effectLst/>
                <a:latin typeface="+mn-lt"/>
                <a:ea typeface="+mn-ea"/>
                <a:cs typeface="+mn-cs"/>
              </a:rPr>
              <a:t> of centenarians in Japan in 2013. </a:t>
            </a:r>
            <a:r>
              <a:rPr lang="en-US" altLang="ja-JP" sz="1100" dirty="0" smtClean="0"/>
              <a:t>Recent years, annual</a:t>
            </a:r>
            <a:r>
              <a:rPr lang="en-US" altLang="ja-JP" sz="1100" baseline="0" dirty="0" smtClean="0"/>
              <a:t> i</a:t>
            </a:r>
            <a:r>
              <a:rPr lang="en-US" altLang="ja-JP" sz="1100" dirty="0" smtClean="0"/>
              <a:t>ncrease is about 3000-4000/y.  </a:t>
            </a:r>
            <a:r>
              <a:rPr lang="en-US" altLang="ja-JP" sz="1100" baseline="0" dirty="0" smtClean="0"/>
              <a:t>  </a:t>
            </a:r>
          </a:p>
          <a:p>
            <a:r>
              <a:rPr kumimoji="1" lang="en-US" altLang="ja-JP" sz="1100" b="1" i="0" kern="1200" dirty="0" smtClean="0">
                <a:solidFill>
                  <a:schemeClr val="tx1"/>
                </a:solidFill>
                <a:effectLst/>
                <a:latin typeface="+mn-lt"/>
                <a:ea typeface="+mn-ea"/>
                <a:cs typeface="+mn-cs"/>
              </a:rPr>
              <a:t>Centenarian</a:t>
            </a:r>
            <a:r>
              <a:rPr kumimoji="1" lang="zh-CN" altLang="en-US" sz="1100" b="1" i="0" kern="1200" dirty="0" smtClean="0">
                <a:solidFill>
                  <a:schemeClr val="tx1"/>
                </a:solidFill>
                <a:effectLst/>
                <a:latin typeface="+mn-lt"/>
                <a:ea typeface="+mn-ea"/>
                <a:cs typeface="+mn-cs"/>
              </a:rPr>
              <a:t>　</a:t>
            </a:r>
            <a:r>
              <a:rPr kumimoji="1" lang="en-US" altLang="zh-CN" sz="1100" b="0" i="0" kern="1200" dirty="0" smtClean="0">
                <a:solidFill>
                  <a:schemeClr val="tx1"/>
                </a:solidFill>
                <a:effectLst/>
                <a:latin typeface="+mn-lt"/>
                <a:ea typeface="+mn-ea"/>
                <a:cs typeface="+mn-cs"/>
              </a:rPr>
              <a:t>adj. </a:t>
            </a:r>
            <a:r>
              <a:rPr kumimoji="1" lang="zh-CN" altLang="en-US" sz="1100" b="0" i="0" kern="1200" dirty="0" smtClean="0">
                <a:solidFill>
                  <a:schemeClr val="tx1"/>
                </a:solidFill>
                <a:effectLst/>
                <a:latin typeface="+mn-lt"/>
                <a:ea typeface="+mn-ea"/>
                <a:cs typeface="+mn-cs"/>
              </a:rPr>
              <a:t>百岁或逾百岁以上的。　</a:t>
            </a:r>
            <a:r>
              <a:rPr kumimoji="1" lang="en-US" altLang="zh-CN" sz="1100" b="0" i="0" kern="1200" dirty="0" smtClean="0">
                <a:solidFill>
                  <a:schemeClr val="tx1"/>
                </a:solidFill>
                <a:effectLst/>
                <a:latin typeface="+mn-lt"/>
                <a:ea typeface="+mn-ea"/>
                <a:cs typeface="+mn-cs"/>
              </a:rPr>
              <a:t>n. </a:t>
            </a:r>
            <a:r>
              <a:rPr kumimoji="1" lang="zh-CN" altLang="en-US" sz="1100" b="0" i="0" kern="1200" dirty="0" smtClean="0">
                <a:solidFill>
                  <a:schemeClr val="tx1"/>
                </a:solidFill>
                <a:effectLst/>
                <a:latin typeface="+mn-lt"/>
                <a:ea typeface="+mn-ea"/>
                <a:cs typeface="+mn-cs"/>
              </a:rPr>
              <a:t>百岁或逾百岁以上的人</a:t>
            </a: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a:t>
            </a:fld>
            <a:endParaRPr kumimoji="1" lang="ja-JP" altLang="en-US"/>
          </a:p>
        </p:txBody>
      </p:sp>
    </p:spTree>
    <p:extLst>
      <p:ext uri="{BB962C8B-B14F-4D97-AF65-F5344CB8AC3E}">
        <p14:creationId xmlns:p14="http://schemas.microsoft.com/office/powerpoint/2010/main" val="3135493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dirty="0" smtClean="0"/>
              <a:t>Let’s firstly see the CVD</a:t>
            </a:r>
            <a:r>
              <a:rPr lang="en-US" altLang="ja-JP" baseline="0" dirty="0" smtClean="0"/>
              <a:t> burden in Japan. GBD 2013 showed …in 2010. The rank in 2013 was… HD, stroke and cancer was accounting for 60% of death in Japan in 2011; HP related diseases 9,070,000, DM 2,700,000, stroke 1,240,000, cancer 1,530,000 in 2011. Health cost 1874 billion for HP related diseases, DM 1208.8b, CHD 742.1b, stroke 1777.2b, cancer 3326.7b, in total 8928.8b JY in 2012 (JHWS 2015/2016).</a:t>
            </a:r>
          </a:p>
          <a:p>
            <a:endParaRPr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4</a:t>
            </a:fld>
            <a:endParaRPr kumimoji="1" lang="ja-JP" altLang="en-US"/>
          </a:p>
        </p:txBody>
      </p:sp>
    </p:spTree>
    <p:extLst>
      <p:ext uri="{BB962C8B-B14F-4D97-AF65-F5344CB8AC3E}">
        <p14:creationId xmlns:p14="http://schemas.microsoft.com/office/powerpoint/2010/main" val="1603690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sz="1050" dirty="0" smtClean="0"/>
              <a:t>The national campaigns for reducing salt intake, together with other hypertension control programs, resulted in the great reduction of stroke mortality since 1960s.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50" baseline="0" dirty="0" smtClean="0"/>
              <a:t>World age-standardized death rates were 21.2% for CVD, 24.6% for stroke, and 19.5% for IHD, (which year??)</a:t>
            </a:r>
            <a:endParaRPr kumimoji="1" lang="ja-JP" altLang="en-US" sz="1050" dirty="0" smtClean="0"/>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5</a:t>
            </a:fld>
            <a:endParaRPr kumimoji="1" lang="ja-JP" altLang="en-US"/>
          </a:p>
        </p:txBody>
      </p:sp>
    </p:spTree>
    <p:extLst>
      <p:ext uri="{BB962C8B-B14F-4D97-AF65-F5344CB8AC3E}">
        <p14:creationId xmlns:p14="http://schemas.microsoft.com/office/powerpoint/2010/main" val="2593793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There were some estimations that 20-30%</a:t>
            </a:r>
            <a:r>
              <a:rPr kumimoji="1" lang="en-US" altLang="ja-JP" baseline="0" dirty="0" smtClean="0"/>
              <a:t> of CHD mortality risk was attributed to the low prevalence of hypercholesterolemia and glucose abnormality in Japan, comparing with Western countries (Iso H Circulation 2008)</a:t>
            </a:r>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6</a:t>
            </a:fld>
            <a:endParaRPr kumimoji="1" lang="ja-JP" altLang="en-US"/>
          </a:p>
        </p:txBody>
      </p:sp>
    </p:spTree>
    <p:extLst>
      <p:ext uri="{BB962C8B-B14F-4D97-AF65-F5344CB8AC3E}">
        <p14:creationId xmlns:p14="http://schemas.microsoft.com/office/powerpoint/2010/main" val="4261402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000" dirty="0" smtClean="0"/>
              <a:t>However, because of the westernization of lifestyles such as high-fat diets and sedentary work patterns associated with socioeconomic development, there has a possible increase in the incidence of and mortality from coronary heart disease in big cities in Japan. </a:t>
            </a: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7</a:t>
            </a:fld>
            <a:endParaRPr kumimoji="1" lang="ja-JP" altLang="en-US"/>
          </a:p>
        </p:txBody>
      </p:sp>
    </p:spTree>
    <p:extLst>
      <p:ext uri="{BB962C8B-B14F-4D97-AF65-F5344CB8AC3E}">
        <p14:creationId xmlns:p14="http://schemas.microsoft.com/office/powerpoint/2010/main" val="2930892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8</a:t>
            </a:fld>
            <a:endParaRPr kumimoji="1" lang="ja-JP" altLang="en-US"/>
          </a:p>
        </p:txBody>
      </p:sp>
    </p:spTree>
    <p:extLst>
      <p:ext uri="{BB962C8B-B14F-4D97-AF65-F5344CB8AC3E}">
        <p14:creationId xmlns:p14="http://schemas.microsoft.com/office/powerpoint/2010/main" val="3879411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050" dirty="0" smtClean="0"/>
              <a:t>However, because of the westernization of lifestyles such as high-fat diets and sedentary work patterns associated with socioeconomic development, there has a possible increase in the incidence of and mortality from coronary heart disease in Japan. </a:t>
            </a: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9</a:t>
            </a:fld>
            <a:endParaRPr kumimoji="1" lang="ja-JP" altLang="en-US"/>
          </a:p>
        </p:txBody>
      </p:sp>
    </p:spTree>
    <p:extLst>
      <p:ext uri="{BB962C8B-B14F-4D97-AF65-F5344CB8AC3E}">
        <p14:creationId xmlns:p14="http://schemas.microsoft.com/office/powerpoint/2010/main" val="3036297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900" dirty="0" smtClean="0"/>
              <a:t>Atherosclerosis,</a:t>
            </a:r>
            <a:r>
              <a:rPr kumimoji="1" lang="en-US" altLang="ja-JP" sz="900" baseline="0" dirty="0" smtClean="0"/>
              <a:t> a large vascular pathology, is characterized by </a:t>
            </a:r>
            <a:r>
              <a:rPr kumimoji="1" lang="en-US" altLang="ja-JP" sz="900" u="sng" baseline="0" dirty="0" smtClean="0"/>
              <a:t>lipid accumulation with proliferative changes leading to plaque formation </a:t>
            </a:r>
            <a:r>
              <a:rPr kumimoji="1" lang="en-US" altLang="ja-JP" sz="900" baseline="0" dirty="0" smtClean="0"/>
              <a:t>(left side). Arteriolosclerosis, on the other hand, a small vascular pathology, is characterized by </a:t>
            </a:r>
            <a:r>
              <a:rPr kumimoji="1" lang="en-US" altLang="ja-JP" sz="900" u="sng" baseline="0" dirty="0" smtClean="0"/>
              <a:t>the necrosis </a:t>
            </a:r>
            <a:r>
              <a:rPr lang="en-US" altLang="ja-JP" sz="900" dirty="0" smtClean="0">
                <a:effectLst/>
              </a:rPr>
              <a:t>n. </a:t>
            </a:r>
            <a:r>
              <a:rPr lang="ja-JP" altLang="en-US" sz="900" dirty="0" smtClean="0">
                <a:effectLst/>
              </a:rPr>
              <a:t>坏死；坏疽；骨疽</a:t>
            </a:r>
            <a:r>
              <a:rPr kumimoji="1" lang="en-US" altLang="ja-JP" sz="900" u="sng" baseline="0" dirty="0" smtClean="0"/>
              <a:t>or apoptosis </a:t>
            </a:r>
            <a:r>
              <a:rPr lang="en-US" altLang="zh-CN" sz="900" dirty="0" smtClean="0">
                <a:effectLst/>
              </a:rPr>
              <a:t>n. </a:t>
            </a:r>
            <a:r>
              <a:rPr lang="zh-CN" altLang="en-US" sz="900" dirty="0" smtClean="0">
                <a:effectLst/>
              </a:rPr>
              <a:t>细胞凋亡；细胞死亡</a:t>
            </a:r>
            <a:r>
              <a:rPr kumimoji="1" lang="en-US" altLang="ja-JP" sz="900" u="sng" baseline="0" dirty="0" smtClean="0"/>
              <a:t>of smooth muscle cells within the media</a:t>
            </a:r>
            <a:r>
              <a:rPr lang="ja-JP" altLang="en-US" sz="900" dirty="0" smtClean="0">
                <a:effectLst/>
              </a:rPr>
              <a:t>血管中层；</a:t>
            </a:r>
            <a:r>
              <a:rPr kumimoji="1" lang="en-US" altLang="ja-JP" sz="900" u="sng" baseline="0" dirty="0" smtClean="0"/>
              <a:t>, leading to the formation of </a:t>
            </a:r>
            <a:r>
              <a:rPr kumimoji="1" lang="en-US" altLang="ja-JP" sz="900" u="sng" baseline="0" dirty="0" err="1" smtClean="0"/>
              <a:t>microaneurysms</a:t>
            </a:r>
            <a:r>
              <a:rPr lang="ja-JP" altLang="en-US" sz="900" dirty="0" smtClean="0">
                <a:effectLst/>
              </a:rPr>
              <a:t>微动脉瘤（</a:t>
            </a:r>
            <a:r>
              <a:rPr kumimoji="1" lang="en-US" altLang="ja-JP" sz="900" u="sng" baseline="0" dirty="0" smtClean="0"/>
              <a:t> (intra parenchymal  </a:t>
            </a:r>
            <a:r>
              <a:rPr lang="en-US" altLang="zh-CN" sz="900" dirty="0" smtClean="0">
                <a:effectLst/>
              </a:rPr>
              <a:t>adj. </a:t>
            </a:r>
            <a:r>
              <a:rPr lang="zh-CN" altLang="en-US" sz="900" dirty="0" smtClean="0">
                <a:effectLst/>
              </a:rPr>
              <a:t>薄壁组织的；主质的 </a:t>
            </a:r>
            <a:r>
              <a:rPr kumimoji="1" lang="en-US" altLang="ja-JP" sz="900" u="sng" baseline="0" dirty="0" smtClean="0"/>
              <a:t>hemorrhage) and fibrous proliferative changes (lacunar </a:t>
            </a:r>
            <a:r>
              <a:rPr lang="en-US" altLang="zh-CN" sz="900" dirty="0" smtClean="0">
                <a:effectLst/>
              </a:rPr>
              <a:t>adj. </a:t>
            </a:r>
            <a:r>
              <a:rPr lang="zh-CN" altLang="en-US" sz="900" dirty="0" smtClean="0">
                <a:effectLst/>
              </a:rPr>
              <a:t>有花格平顶的</a:t>
            </a:r>
            <a:r>
              <a:rPr kumimoji="1" lang="en-US" altLang="ja-JP" sz="900" u="sng" baseline="0" dirty="0" smtClean="0"/>
              <a:t>stroke) </a:t>
            </a:r>
            <a:r>
              <a:rPr kumimoji="1" lang="en-US" altLang="ja-JP" sz="900" baseline="0" dirty="0" smtClean="0"/>
              <a:t>(right side.    </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900" baseline="0" dirty="0" smtClean="0"/>
              <a:t>Atherosclerosis is typically observed in the aorta </a:t>
            </a:r>
            <a:r>
              <a:rPr lang="en-US" altLang="ja-JP" sz="900" dirty="0" smtClean="0">
                <a:effectLst/>
              </a:rPr>
              <a:t>n. [</a:t>
            </a:r>
            <a:r>
              <a:rPr lang="ja-JP" altLang="en-US" sz="900" dirty="0" smtClean="0">
                <a:effectLst/>
              </a:rPr>
              <a:t>解剖</a:t>
            </a:r>
            <a:r>
              <a:rPr lang="en-US" altLang="ja-JP" sz="900" dirty="0" smtClean="0">
                <a:effectLst/>
              </a:rPr>
              <a:t>] </a:t>
            </a:r>
            <a:r>
              <a:rPr lang="ja-JP" altLang="en-US" sz="900" dirty="0" smtClean="0">
                <a:effectLst/>
              </a:rPr>
              <a:t>主动脉</a:t>
            </a:r>
            <a:r>
              <a:rPr kumimoji="1" lang="en-US" altLang="ja-JP" sz="900" baseline="0" dirty="0" smtClean="0"/>
              <a:t>, coronary </a:t>
            </a:r>
            <a:r>
              <a:rPr lang="en-US" altLang="zh-CN" sz="900" dirty="0" smtClean="0">
                <a:effectLst/>
              </a:rPr>
              <a:t>adj. </a:t>
            </a:r>
            <a:r>
              <a:rPr lang="zh-CN" altLang="en-US" sz="900" dirty="0" smtClean="0">
                <a:effectLst/>
              </a:rPr>
              <a:t>冠的；冠状的；</a:t>
            </a:r>
            <a:r>
              <a:rPr kumimoji="1" lang="en-US" altLang="ja-JP" sz="900" baseline="0" dirty="0" smtClean="0"/>
              <a:t>arteries </a:t>
            </a:r>
            <a:r>
              <a:rPr lang="en-US" altLang="ja-JP" sz="900" dirty="0" smtClean="0">
                <a:effectLst/>
              </a:rPr>
              <a:t>n. [</a:t>
            </a:r>
            <a:r>
              <a:rPr lang="ja-JP" altLang="en-US" sz="900" dirty="0" smtClean="0">
                <a:effectLst/>
              </a:rPr>
              <a:t>解剖</a:t>
            </a:r>
            <a:r>
              <a:rPr lang="en-US" altLang="ja-JP" sz="900" dirty="0" smtClean="0">
                <a:effectLst/>
              </a:rPr>
              <a:t>] </a:t>
            </a:r>
            <a:r>
              <a:rPr lang="ja-JP" altLang="en-US" sz="900" dirty="0" smtClean="0">
                <a:effectLst/>
              </a:rPr>
              <a:t>动脉</a:t>
            </a:r>
            <a:r>
              <a:rPr kumimoji="1" lang="en-US" altLang="ja-JP" sz="900" baseline="0" dirty="0" smtClean="0"/>
              <a:t>, carotid </a:t>
            </a:r>
            <a:r>
              <a:rPr lang="en-US" altLang="ja-JP" sz="900" dirty="0" smtClean="0">
                <a:effectLst/>
              </a:rPr>
              <a:t>n. </a:t>
            </a:r>
            <a:r>
              <a:rPr lang="ja-JP" altLang="en-US" sz="900" dirty="0" smtClean="0">
                <a:effectLst/>
              </a:rPr>
              <a:t>颈动脉</a:t>
            </a:r>
            <a:r>
              <a:rPr kumimoji="1" lang="en-US" altLang="ja-JP" sz="900" baseline="0" dirty="0" smtClean="0"/>
              <a:t>arteries and basal cerebral </a:t>
            </a:r>
            <a:r>
              <a:rPr lang="en-US" altLang="zh-CN" sz="900" dirty="0" smtClean="0">
                <a:effectLst/>
              </a:rPr>
              <a:t>adj. </a:t>
            </a:r>
            <a:r>
              <a:rPr lang="zh-CN" altLang="en-US" sz="900" dirty="0" smtClean="0">
                <a:effectLst/>
              </a:rPr>
              <a:t>大脑的，脑的</a:t>
            </a:r>
            <a:r>
              <a:rPr kumimoji="1" lang="en-US" altLang="ja-JP" sz="900" baseline="0" dirty="0" smtClean="0"/>
              <a:t>arteries, while arteriolosclerosis usually occurs in small penetrating arterioles </a:t>
            </a:r>
            <a:r>
              <a:rPr lang="en-US" altLang="zh-CN" sz="900" dirty="0" smtClean="0">
                <a:effectLst/>
              </a:rPr>
              <a:t>n. [</a:t>
            </a:r>
            <a:r>
              <a:rPr lang="zh-CN" altLang="en-US" sz="900" dirty="0" smtClean="0">
                <a:effectLst/>
              </a:rPr>
              <a:t>解剖</a:t>
            </a:r>
            <a:r>
              <a:rPr lang="en-US" altLang="zh-CN" sz="900" dirty="0" smtClean="0">
                <a:effectLst/>
              </a:rPr>
              <a:t>] </a:t>
            </a:r>
            <a:r>
              <a:rPr lang="zh-CN" altLang="en-US" sz="900" dirty="0" smtClean="0">
                <a:effectLst/>
              </a:rPr>
              <a:t>小动脉；</a:t>
            </a:r>
            <a:r>
              <a:rPr kumimoji="1" lang="en-US" altLang="ja-JP" sz="900" baseline="0" dirty="0" smtClean="0"/>
              <a:t> in basal ganglions </a:t>
            </a:r>
            <a:r>
              <a:rPr lang="ja-JP" altLang="en-US" sz="900" dirty="0" smtClean="0">
                <a:effectLst/>
              </a:rPr>
              <a:t>神经节</a:t>
            </a:r>
            <a:r>
              <a:rPr kumimoji="1" lang="en-US" altLang="ja-JP" sz="900" baseline="0" dirty="0" smtClean="0"/>
              <a:t>of the brain (top). Major risk factors for atherosclerosis are dyslipidemia </a:t>
            </a:r>
            <a:r>
              <a:rPr lang="en-US" altLang="ja-JP" sz="900" dirty="0" smtClean="0">
                <a:effectLst/>
              </a:rPr>
              <a:t>n. </a:t>
            </a:r>
            <a:r>
              <a:rPr lang="ja-JP" altLang="en-US" sz="900" dirty="0" smtClean="0">
                <a:effectLst/>
              </a:rPr>
              <a:t>血脂异常</a:t>
            </a:r>
            <a:r>
              <a:rPr kumimoji="1" lang="en-US" altLang="ja-JP" sz="900" baseline="0" dirty="0" smtClean="0"/>
              <a:t>, glucose abnormality and metabolic syndrome as well as hypertension and smoking while those for arteriolosclerosis are primarily hypertension, and secondarily glucose abnormality, metabolic syndrome and smoking (</a:t>
            </a:r>
            <a:r>
              <a:rPr kumimoji="1" lang="en-US" altLang="ja-JP" sz="900" baseline="0" dirty="0" err="1" smtClean="0"/>
              <a:t>Konishi</a:t>
            </a:r>
            <a:r>
              <a:rPr kumimoji="1" lang="en-US" altLang="ja-JP" sz="900" baseline="0" dirty="0" smtClean="0"/>
              <a:t> M Arteriosclerosis 1990; </a:t>
            </a:r>
            <a:r>
              <a:rPr kumimoji="1" lang="en-US" altLang="ja-JP" sz="900" baseline="0" dirty="0" err="1" smtClean="0"/>
              <a:t>Konishi</a:t>
            </a:r>
            <a:r>
              <a:rPr kumimoji="1" lang="en-US" altLang="ja-JP" sz="900" baseline="0" dirty="0" smtClean="0"/>
              <a:t> M Stroke 1993). Atherosclerosis is very common in western populations and is reflected in high CHD mortality, while the same holds true for arteriolosclerosis in Japanese and is reflected in high stroke mortality. </a:t>
            </a:r>
            <a:endParaRPr kumimoji="1" lang="ja-JP" altLang="en-US" sz="90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10</a:t>
            </a:fld>
            <a:endParaRPr kumimoji="1" lang="ja-JP" altLang="en-US"/>
          </a:p>
        </p:txBody>
      </p:sp>
    </p:spTree>
    <p:extLst>
      <p:ext uri="{BB962C8B-B14F-4D97-AF65-F5344CB8AC3E}">
        <p14:creationId xmlns:p14="http://schemas.microsoft.com/office/powerpoint/2010/main" val="1444684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sz="1050" dirty="0" smtClean="0"/>
              <a:t>Similar</a:t>
            </a:r>
            <a:r>
              <a:rPr kumimoji="1" lang="zh-CN" altLang="en-US" sz="1050" dirty="0" smtClean="0"/>
              <a:t>，</a:t>
            </a:r>
            <a:r>
              <a:rPr kumimoji="1" lang="en-US" altLang="ja-JP" sz="1050" dirty="0" smtClean="0"/>
              <a:t>In China, subtypes of stroke </a:t>
            </a:r>
            <a:r>
              <a:rPr lang="en-US" altLang="ja-JP" sz="1050" dirty="0" smtClean="0"/>
              <a:t>ranged 43.7-78.9% for ischemic stoke and 18.8-49.0% for hemorrhagic stroke (Jiang B, </a:t>
            </a:r>
            <a:r>
              <a:rPr lang="en-US" altLang="ja-JP" sz="1050" i="1" dirty="0" smtClean="0"/>
              <a:t>Stroke</a:t>
            </a:r>
            <a:r>
              <a:rPr lang="en-US" altLang="ja-JP" sz="1050" dirty="0" smtClean="0"/>
              <a:t> 2006). </a:t>
            </a: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11</a:t>
            </a:fld>
            <a:endParaRPr kumimoji="1" lang="ja-JP" altLang="en-US"/>
          </a:p>
        </p:txBody>
      </p:sp>
    </p:spTree>
    <p:extLst>
      <p:ext uri="{BB962C8B-B14F-4D97-AF65-F5344CB8AC3E}">
        <p14:creationId xmlns:p14="http://schemas.microsoft.com/office/powerpoint/2010/main" val="3615757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dirty="0" smtClean="0"/>
              <a:t>FFQ</a:t>
            </a:r>
          </a:p>
          <a:p>
            <a:r>
              <a:rPr lang="en-US" altLang="ja-JP" sz="1050" dirty="0" smtClean="0"/>
              <a:t>Before</a:t>
            </a:r>
            <a:r>
              <a:rPr lang="en-US" altLang="ja-JP" sz="1050" baseline="0" dirty="0" smtClean="0"/>
              <a:t> move to the next introduction, I should mention firstly. </a:t>
            </a:r>
            <a:r>
              <a:rPr lang="en-US" altLang="ja-JP" sz="1050" dirty="0" smtClean="0"/>
              <a:t>The Japan national health and nutrition surveys since 1945 have provided the prominent information for health promotion strategies issued by the health ministry. </a:t>
            </a: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12</a:t>
            </a:fld>
            <a:endParaRPr kumimoji="1" lang="ja-JP" altLang="en-US"/>
          </a:p>
        </p:txBody>
      </p:sp>
    </p:spTree>
    <p:extLst>
      <p:ext uri="{BB962C8B-B14F-4D97-AF65-F5344CB8AC3E}">
        <p14:creationId xmlns:p14="http://schemas.microsoft.com/office/powerpoint/2010/main" val="1996789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smtClean="0"/>
              <a:t>Each study more than 10,000</a:t>
            </a:r>
            <a:r>
              <a:rPr kumimoji="1" lang="en-US" altLang="ja-JP" sz="1050" baseline="0" dirty="0" smtClean="0"/>
              <a:t> and followed up at least 5 yrs. In total, the study population take account of 7/1000 total population. These studies provide lots of evidences for chronic disease control and prevention; and many studies were put into the international meta-analysis. </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13</a:t>
            </a:fld>
            <a:endParaRPr kumimoji="1" lang="ja-JP" altLang="en-US"/>
          </a:p>
        </p:txBody>
      </p:sp>
    </p:spTree>
    <p:extLst>
      <p:ext uri="{BB962C8B-B14F-4D97-AF65-F5344CB8AC3E}">
        <p14:creationId xmlns:p14="http://schemas.microsoft.com/office/powerpoint/2010/main" val="452252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050" dirty="0" smtClean="0"/>
              <a:t>The early management of hypertension and primary prevention of high blood pressure are important to reduce further the incidence of stroke in Japan (</a:t>
            </a:r>
            <a:r>
              <a:rPr lang="en-US" altLang="ja-JP" sz="1050" dirty="0" err="1" smtClean="0"/>
              <a:t>Ohira</a:t>
            </a:r>
            <a:r>
              <a:rPr lang="en-US" altLang="ja-JP" sz="1050" dirty="0" smtClean="0"/>
              <a:t> T, </a:t>
            </a:r>
            <a:r>
              <a:rPr lang="en-US" altLang="ja-JP" sz="1050" i="1" dirty="0" err="1" smtClean="0"/>
              <a:t>Circ</a:t>
            </a:r>
            <a:r>
              <a:rPr lang="en-US" altLang="ja-JP" sz="1050" i="1" dirty="0" smtClean="0"/>
              <a:t> J </a:t>
            </a:r>
            <a:r>
              <a:rPr lang="en-US" altLang="ja-JP" sz="1050" dirty="0" smtClean="0"/>
              <a:t>2013).</a:t>
            </a:r>
            <a:endParaRPr lang="ja-JP" altLang="en-US" sz="1050" dirty="0" smtClean="0"/>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14</a:t>
            </a:fld>
            <a:endParaRPr kumimoji="1" lang="ja-JP" altLang="en-US"/>
          </a:p>
        </p:txBody>
      </p:sp>
    </p:spTree>
    <p:extLst>
      <p:ext uri="{BB962C8B-B14F-4D97-AF65-F5344CB8AC3E}">
        <p14:creationId xmlns:p14="http://schemas.microsoft.com/office/powerpoint/2010/main" val="1996345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sz="1050" dirty="0" smtClean="0"/>
              <a:t>The mortality</a:t>
            </a:r>
            <a:r>
              <a:rPr lang="en-US" altLang="ja-JP" sz="1050" baseline="0" dirty="0" smtClean="0"/>
              <a:t> decline trends were believed the blood pressure control and salt intake decline. </a:t>
            </a:r>
            <a:r>
              <a:rPr kumimoji="1" lang="en-US" altLang="ja-JP" sz="1050" baseline="0" dirty="0" smtClean="0"/>
              <a:t>Two components of community based intervention programs. </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15</a:t>
            </a:fld>
            <a:endParaRPr kumimoji="1" lang="ja-JP" altLang="en-US"/>
          </a:p>
        </p:txBody>
      </p:sp>
    </p:spTree>
    <p:extLst>
      <p:ext uri="{BB962C8B-B14F-4D97-AF65-F5344CB8AC3E}">
        <p14:creationId xmlns:p14="http://schemas.microsoft.com/office/powerpoint/2010/main" val="4284277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16</a:t>
            </a:fld>
            <a:endParaRPr kumimoji="1" lang="ja-JP" altLang="en-US"/>
          </a:p>
        </p:txBody>
      </p:sp>
    </p:spTree>
    <p:extLst>
      <p:ext uri="{BB962C8B-B14F-4D97-AF65-F5344CB8AC3E}">
        <p14:creationId xmlns:p14="http://schemas.microsoft.com/office/powerpoint/2010/main" val="1641747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smtClean="0"/>
              <a:t>Sodium/potassium, JACC, 40-79y, 13y </a:t>
            </a:r>
            <a:r>
              <a:rPr kumimoji="1" lang="en-US" altLang="ja-JP" sz="1050" dirty="0" err="1" smtClean="0"/>
              <a:t>flup</a:t>
            </a:r>
            <a:r>
              <a:rPr kumimoji="1" lang="en-US" altLang="ja-JP" sz="1050" dirty="0" smtClean="0"/>
              <a:t>, 58730 subj.</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smtClean="0"/>
              <a:t>Sodium intake as a whole salt equivalent</a:t>
            </a:r>
            <a:r>
              <a:rPr kumimoji="1" lang="en-US" altLang="ja-JP" sz="1050" baseline="0" dirty="0" smtClean="0"/>
              <a:t> may not increase the risk of cancer but may increase the risk of CVD. Salt food intake may increase the risk of cancer – differential influences in the development of cancer and CVD (</a:t>
            </a:r>
            <a:r>
              <a:rPr kumimoji="1" lang="en-US" altLang="ja-JP" sz="1050" baseline="0" dirty="0" err="1" smtClean="0"/>
              <a:t>Takachi</a:t>
            </a:r>
            <a:r>
              <a:rPr kumimoji="1" lang="en-US" altLang="ja-JP" sz="1050" baseline="0" dirty="0" smtClean="0"/>
              <a:t> R AJCN 2010).</a:t>
            </a:r>
            <a:endParaRPr kumimoji="1" lang="ja-JP" altLang="en-US" sz="105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17</a:t>
            </a:fld>
            <a:endParaRPr kumimoji="1" lang="ja-JP" altLang="en-US"/>
          </a:p>
        </p:txBody>
      </p:sp>
    </p:spTree>
    <p:extLst>
      <p:ext uri="{BB962C8B-B14F-4D97-AF65-F5344CB8AC3E}">
        <p14:creationId xmlns:p14="http://schemas.microsoft.com/office/powerpoint/2010/main" val="1102662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Whole</a:t>
            </a:r>
            <a:r>
              <a:rPr kumimoji="1" lang="en-US" altLang="ja-JP" baseline="0" dirty="0" smtClean="0"/>
              <a:t> country adjustment values. </a:t>
            </a:r>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18</a:t>
            </a:fld>
            <a:endParaRPr kumimoji="1" lang="ja-JP" altLang="en-US"/>
          </a:p>
        </p:txBody>
      </p:sp>
    </p:spTree>
    <p:extLst>
      <p:ext uri="{BB962C8B-B14F-4D97-AF65-F5344CB8AC3E}">
        <p14:creationId xmlns:p14="http://schemas.microsoft.com/office/powerpoint/2010/main" val="3075241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smtClean="0"/>
              <a:t>Intakes of plant-based foods, particularly fruit intake, were associated with reduced mortality from CVD and all causes among Japanese men and women (</a:t>
            </a:r>
            <a:r>
              <a:rPr kumimoji="1" lang="en-US" altLang="ja-JP" sz="1050" dirty="0" err="1" smtClean="0"/>
              <a:t>Nagura</a:t>
            </a:r>
            <a:r>
              <a:rPr kumimoji="1" lang="en-US" altLang="ja-JP" sz="1050" dirty="0" smtClean="0"/>
              <a:t> J BJN 2009). </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19</a:t>
            </a:fld>
            <a:endParaRPr kumimoji="1" lang="ja-JP" altLang="en-US"/>
          </a:p>
        </p:txBody>
      </p:sp>
    </p:spTree>
    <p:extLst>
      <p:ext uri="{BB962C8B-B14F-4D97-AF65-F5344CB8AC3E}">
        <p14:creationId xmlns:p14="http://schemas.microsoft.com/office/powerpoint/2010/main" val="1089669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dirty="0" smtClean="0"/>
              <a:t>A total 7704, 29-year-follow study, the dietary </a:t>
            </a:r>
            <a:r>
              <a:rPr lang="en-US" altLang="ja-JP" u="sng" dirty="0" smtClean="0"/>
              <a:t>energy intake </a:t>
            </a:r>
            <a:r>
              <a:rPr lang="en-US" altLang="ja-JP" dirty="0" smtClean="0"/>
              <a:t>was positively associated the CHD mortality risk both in Japanese men and women (Masato N </a:t>
            </a:r>
            <a:r>
              <a:rPr lang="en-US" altLang="ja-JP" i="1" dirty="0" smtClean="0"/>
              <a:t>J </a:t>
            </a:r>
            <a:r>
              <a:rPr lang="en-US" altLang="ja-JP" i="1" dirty="0" err="1" smtClean="0"/>
              <a:t>Atheroscler</a:t>
            </a:r>
            <a:r>
              <a:rPr lang="en-US" altLang="ja-JP" i="1" dirty="0" smtClean="0"/>
              <a:t> </a:t>
            </a:r>
            <a:r>
              <a:rPr lang="en-US" altLang="ja-JP" i="1" dirty="0" err="1" smtClean="0"/>
              <a:t>Thromb</a:t>
            </a:r>
            <a:r>
              <a:rPr lang="en-US" altLang="ja-JP" i="1" dirty="0" smtClean="0"/>
              <a:t> 2015</a:t>
            </a:r>
            <a:r>
              <a:rPr lang="en-US" altLang="ja-JP" dirty="0" smtClean="0"/>
              <a:t>).</a:t>
            </a: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20</a:t>
            </a:fld>
            <a:endParaRPr kumimoji="1" lang="ja-JP" altLang="en-US"/>
          </a:p>
        </p:txBody>
      </p:sp>
    </p:spTree>
    <p:extLst>
      <p:ext uri="{BB962C8B-B14F-4D97-AF65-F5344CB8AC3E}">
        <p14:creationId xmlns:p14="http://schemas.microsoft.com/office/powerpoint/2010/main" val="2038100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21</a:t>
            </a:fld>
            <a:endParaRPr kumimoji="1" lang="ja-JP" altLang="en-US"/>
          </a:p>
        </p:txBody>
      </p:sp>
    </p:spTree>
    <p:extLst>
      <p:ext uri="{BB962C8B-B14F-4D97-AF65-F5344CB8AC3E}">
        <p14:creationId xmlns:p14="http://schemas.microsoft.com/office/powerpoint/2010/main" val="2204436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kumimoji="1" lang="en-US" altLang="ja-JP" sz="1050" dirty="0" smtClean="0"/>
              <a:t>Coffee</a:t>
            </a:r>
            <a:r>
              <a:rPr kumimoji="1" lang="en-US" altLang="ja-JP" sz="1050" baseline="0" dirty="0" smtClean="0"/>
              <a:t> amount:    Also in a meta-analysis, Je Y, </a:t>
            </a:r>
            <a:r>
              <a:rPr kumimoji="1" lang="en-US" altLang="ja-JP" sz="1050" baseline="0" dirty="0" err="1" smtClean="0"/>
              <a:t>Gioannucci</a:t>
            </a:r>
            <a:r>
              <a:rPr kumimoji="1" lang="en-US" altLang="ja-JP" sz="1050" baseline="0" dirty="0" smtClean="0"/>
              <a:t> E BJN 2014. </a:t>
            </a:r>
          </a:p>
          <a:p>
            <a:pPr marL="228600" indent="-228600">
              <a:buAutoNum type="arabicPeriod"/>
            </a:pPr>
            <a:r>
              <a:rPr kumimoji="1" lang="en-US" altLang="ja-JP" sz="1050" baseline="0" dirty="0" smtClean="0"/>
              <a:t>Mechanism: Reported that coffee consumption was inversely associated with arterial stiffness independent of known atherosclerotic risk factors, and this association was partly mediated by reduced circulating triglycerides (</a:t>
            </a:r>
            <a:r>
              <a:rPr kumimoji="1" lang="en-US" altLang="ja-JP" sz="1050" baseline="0" dirty="0" err="1" smtClean="0"/>
              <a:t>Uemura</a:t>
            </a:r>
            <a:r>
              <a:rPr kumimoji="1" lang="en-US" altLang="ja-JP" sz="1050" baseline="0" dirty="0" smtClean="0"/>
              <a:t> H EJCN 2013). </a:t>
            </a:r>
          </a:p>
          <a:p>
            <a:r>
              <a:rPr kumimoji="1" lang="en-US" altLang="ja-JP" sz="1050" baseline="0" dirty="0" smtClean="0"/>
              <a:t>2. SFA, JPHC (140420), 45-74, 81931 subj, </a:t>
            </a:r>
            <a:r>
              <a:rPr kumimoji="1" lang="en-US" altLang="ja-JP" sz="1050" baseline="0" dirty="0" err="1" smtClean="0"/>
              <a:t>flup</a:t>
            </a:r>
            <a:r>
              <a:rPr kumimoji="1" lang="en-US" altLang="ja-JP" sz="1050" baseline="0" dirty="0" smtClean="0"/>
              <a:t> 15y, </a:t>
            </a:r>
            <a:r>
              <a:rPr kumimoji="1" lang="en-US" altLang="ja-JP" sz="1050" baseline="0" dirty="0" err="1" smtClean="0"/>
              <a:t>amt</a:t>
            </a:r>
            <a:r>
              <a:rPr kumimoji="1" lang="en-US" altLang="ja-JP" sz="1050" baseline="0" dirty="0" smtClean="0"/>
              <a:t>, 16.3g/d. </a:t>
            </a:r>
          </a:p>
          <a:p>
            <a:r>
              <a:rPr kumimoji="1" lang="en-US" altLang="ja-JP" sz="1050" baseline="0" dirty="0" smtClean="0"/>
              <a:t>3. Soft drink, JPHC, </a:t>
            </a:r>
            <a:r>
              <a:rPr kumimoji="1" lang="en-US" altLang="ja-JP" sz="1050" baseline="0" dirty="0" err="1" smtClean="0"/>
              <a:t>flup</a:t>
            </a:r>
            <a:r>
              <a:rPr kumimoji="1" lang="en-US" altLang="ja-JP" sz="1050" baseline="0" dirty="0" smtClean="0"/>
              <a:t> 18y, 39786 subj, soft drink </a:t>
            </a:r>
            <a:r>
              <a:rPr kumimoji="1" lang="en-US" altLang="ja-JP" sz="1050" baseline="0" dirty="0" err="1" smtClean="0"/>
              <a:t>freq</a:t>
            </a:r>
            <a:r>
              <a:rPr kumimoji="1" lang="en-US" altLang="ja-JP" sz="1050" baseline="0" dirty="0" smtClean="0"/>
              <a:t>, never/1-2/</a:t>
            </a:r>
            <a:r>
              <a:rPr kumimoji="1" lang="en-US" altLang="ja-JP" sz="1050" baseline="0" dirty="0" err="1" smtClean="0"/>
              <a:t>wk</a:t>
            </a:r>
            <a:r>
              <a:rPr kumimoji="1" lang="en-US" altLang="ja-JP" sz="1050" baseline="0" dirty="0" smtClean="0"/>
              <a:t>/3-4/</a:t>
            </a:r>
            <a:r>
              <a:rPr kumimoji="1" lang="en-US" altLang="ja-JP" sz="1050" baseline="0" dirty="0" err="1" smtClean="0"/>
              <a:t>wk</a:t>
            </a:r>
            <a:r>
              <a:rPr kumimoji="1" lang="en-US" altLang="ja-JP" sz="1050" baseline="0" dirty="0" smtClean="0"/>
              <a:t>/almost everyday.</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22</a:t>
            </a:fld>
            <a:endParaRPr kumimoji="1" lang="ja-JP" altLang="en-US"/>
          </a:p>
        </p:txBody>
      </p:sp>
    </p:spTree>
    <p:extLst>
      <p:ext uri="{BB962C8B-B14F-4D97-AF65-F5344CB8AC3E}">
        <p14:creationId xmlns:p14="http://schemas.microsoft.com/office/powerpoint/2010/main" val="10645674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Last year</a:t>
            </a:r>
            <a:r>
              <a:rPr kumimoji="1" lang="en-US" altLang="ja-JP" baseline="0" dirty="0" smtClean="0"/>
              <a:t> WHO reported that eating red meat increase the risk of cancer. In japan, … We believe that the cooking method and the eating amount is more important. </a:t>
            </a:r>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23</a:t>
            </a:fld>
            <a:endParaRPr kumimoji="1" lang="ja-JP" altLang="en-US"/>
          </a:p>
        </p:txBody>
      </p:sp>
    </p:spTree>
    <p:extLst>
      <p:ext uri="{BB962C8B-B14F-4D97-AF65-F5344CB8AC3E}">
        <p14:creationId xmlns:p14="http://schemas.microsoft.com/office/powerpoint/2010/main" val="2041212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 International comparison </a:t>
            </a:r>
            <a:endParaRPr kumimoji="1"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24</a:t>
            </a:fld>
            <a:endParaRPr kumimoji="1" lang="ja-JP" altLang="en-US"/>
          </a:p>
        </p:txBody>
      </p:sp>
    </p:spTree>
    <p:extLst>
      <p:ext uri="{BB962C8B-B14F-4D97-AF65-F5344CB8AC3E}">
        <p14:creationId xmlns:p14="http://schemas.microsoft.com/office/powerpoint/2010/main" val="4083685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err="1" smtClean="0"/>
              <a:t>Mannami</a:t>
            </a:r>
            <a:r>
              <a:rPr kumimoji="1" lang="en-US" altLang="ja-JP" sz="1050" baseline="0" dirty="0" smtClean="0"/>
              <a:t> T Stroke 2005. JPHC, 40-59y, 11y </a:t>
            </a:r>
            <a:r>
              <a:rPr kumimoji="1" lang="en-US" altLang="ja-JP" sz="1050" baseline="0" dirty="0" err="1" smtClean="0"/>
              <a:t>flwp</a:t>
            </a:r>
            <a:r>
              <a:rPr kumimoji="1" lang="en-US" altLang="ja-JP" sz="1050" baseline="0" dirty="0" smtClean="0"/>
              <a:t>, 41282 total. HR=1.27, 3.60 and 1.66 for total stroke, </a:t>
            </a:r>
            <a:r>
              <a:rPr kumimoji="1" lang="en-US" altLang="ja-JP" sz="1050" baseline="0" dirty="0" err="1" smtClean="0"/>
              <a:t>subhaemorraghe</a:t>
            </a:r>
            <a:r>
              <a:rPr kumimoji="1" lang="en-US" altLang="ja-JP" sz="1050" baseline="0" dirty="0" smtClean="0"/>
              <a:t>, and ischemic stroke in men, and HR=1.98, 2.70, and 1.57 for those in women.</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25</a:t>
            </a:fld>
            <a:endParaRPr kumimoji="1" lang="ja-JP" altLang="en-US"/>
          </a:p>
        </p:txBody>
      </p:sp>
    </p:spTree>
    <p:extLst>
      <p:ext uri="{BB962C8B-B14F-4D97-AF65-F5344CB8AC3E}">
        <p14:creationId xmlns:p14="http://schemas.microsoft.com/office/powerpoint/2010/main" val="3359831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err="1" smtClean="0"/>
              <a:t>Ikehara</a:t>
            </a:r>
            <a:r>
              <a:rPr kumimoji="1" lang="en-US" altLang="ja-JP" sz="1050" baseline="0" dirty="0" smtClean="0"/>
              <a:t> S, ACIR 2009.</a:t>
            </a:r>
          </a:p>
          <a:p>
            <a:r>
              <a:rPr kumimoji="1" lang="en-US" altLang="ja-JP" sz="1050" baseline="0" dirty="0" smtClean="0"/>
              <a:t>Iso H Stroke 2004. JPHC, 19544 men. 1-149g/w vs. social drink. HR=0.59 for ischemic stroke,0.43 for lacunar </a:t>
            </a:r>
            <a:r>
              <a:rPr kumimoji="1" lang="en-US" altLang="ja-JP" sz="1050" baseline="0" dirty="0" err="1" smtClean="0"/>
              <a:t>stroke,and</a:t>
            </a:r>
            <a:r>
              <a:rPr kumimoji="1" lang="en-US" altLang="ja-JP" sz="1050" baseline="0" dirty="0" smtClean="0"/>
              <a:t> 1.73 for </a:t>
            </a:r>
            <a:r>
              <a:rPr kumimoji="1" lang="en-US" altLang="ja-JP" sz="1050" baseline="0" dirty="0" err="1" smtClean="0"/>
              <a:t>haemorrage</a:t>
            </a:r>
            <a:r>
              <a:rPr kumimoji="1" lang="en-US" altLang="ja-JP" sz="1050" baseline="0" dirty="0" smtClean="0"/>
              <a:t> stroke. 490g/w vs. social drink, increase total stroke, mainly for </a:t>
            </a:r>
            <a:r>
              <a:rPr kumimoji="1" lang="en-US" altLang="ja-JP" sz="1050" baseline="0" dirty="0" err="1" smtClean="0"/>
              <a:t>haemorraghe</a:t>
            </a:r>
            <a:r>
              <a:rPr kumimoji="1" lang="en-US" altLang="ja-JP" sz="1050" baseline="0" dirty="0" smtClean="0"/>
              <a:t> stroke,, HR=2.15</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26</a:t>
            </a:fld>
            <a:endParaRPr kumimoji="1" lang="ja-JP" altLang="en-US"/>
          </a:p>
        </p:txBody>
      </p:sp>
    </p:spTree>
    <p:extLst>
      <p:ext uri="{BB962C8B-B14F-4D97-AF65-F5344CB8AC3E}">
        <p14:creationId xmlns:p14="http://schemas.microsoft.com/office/powerpoint/2010/main" val="3394085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smtClean="0"/>
              <a:t>OR for hypertension was 1.9 (1.6-2.3) in overweight vs. normal BMI and 2.8 (2.1-3.8) in obese vs. normal BMI in men in 2010 compared to normal BMI.</a:t>
            </a:r>
            <a:r>
              <a:rPr kumimoji="1" lang="en-US" altLang="ja-JP" sz="1050" baseline="0" dirty="0" smtClean="0"/>
              <a:t> Study size???</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27</a:t>
            </a:fld>
            <a:endParaRPr kumimoji="1" lang="ja-JP" altLang="en-US"/>
          </a:p>
        </p:txBody>
      </p:sp>
    </p:spTree>
    <p:extLst>
      <p:ext uri="{BB962C8B-B14F-4D97-AF65-F5344CB8AC3E}">
        <p14:creationId xmlns:p14="http://schemas.microsoft.com/office/powerpoint/2010/main" val="39165854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smtClean="0"/>
              <a:t>Cui</a:t>
            </a:r>
            <a:r>
              <a:rPr kumimoji="1" lang="en-US" altLang="ja-JP" sz="1050" baseline="0" dirty="0" smtClean="0"/>
              <a:t> R Stroke 2005, JACC</a:t>
            </a:r>
          </a:p>
          <a:p>
            <a:r>
              <a:rPr kumimoji="1" lang="en-US" altLang="ja-JP" sz="1050" baseline="0" dirty="0" err="1" smtClean="0"/>
              <a:t>Chei</a:t>
            </a:r>
            <a:r>
              <a:rPr kumimoji="1" lang="en-US" altLang="ja-JP" sz="1050" baseline="0" dirty="0" smtClean="0"/>
              <a:t> CL IJO 2008, JPHC.</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28</a:t>
            </a:fld>
            <a:endParaRPr kumimoji="1" lang="ja-JP" altLang="en-US"/>
          </a:p>
        </p:txBody>
      </p:sp>
    </p:spTree>
    <p:extLst>
      <p:ext uri="{BB962C8B-B14F-4D97-AF65-F5344CB8AC3E}">
        <p14:creationId xmlns:p14="http://schemas.microsoft.com/office/powerpoint/2010/main" val="3202120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sz="1200" dirty="0" smtClean="0"/>
              <a:t>The mean BMI increased in Japanese men with an increment of 0.44 kg/m</a:t>
            </a:r>
            <a:r>
              <a:rPr lang="en-US" altLang="ja-JP" sz="1200" baseline="30000" dirty="0" smtClean="0"/>
              <a:t>2</a:t>
            </a:r>
            <a:r>
              <a:rPr lang="en-US" altLang="ja-JP" sz="1200" dirty="0" smtClean="0"/>
              <a:t> between 1976 and 1995. </a:t>
            </a:r>
            <a:endParaRPr lang="ja-JP" altLang="en-US" sz="1200" dirty="0" smtClean="0"/>
          </a:p>
          <a:p>
            <a:r>
              <a:rPr kumimoji="1" lang="en-US" altLang="ja-JP" dirty="0" smtClean="0"/>
              <a:t>Japanese are slim</a:t>
            </a:r>
            <a:r>
              <a:rPr kumimoji="1" lang="en-US" altLang="ja-JP" baseline="0" dirty="0" smtClean="0"/>
              <a:t> in body size, keeping slowly increases. </a:t>
            </a:r>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29</a:t>
            </a:fld>
            <a:endParaRPr kumimoji="1" lang="ja-JP" altLang="en-US"/>
          </a:p>
        </p:txBody>
      </p:sp>
    </p:spTree>
    <p:extLst>
      <p:ext uri="{BB962C8B-B14F-4D97-AF65-F5344CB8AC3E}">
        <p14:creationId xmlns:p14="http://schemas.microsoft.com/office/powerpoint/2010/main" val="33596984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smtClean="0"/>
              <a:t>Noda H JACC</a:t>
            </a:r>
            <a:r>
              <a:rPr kumimoji="1" lang="en-US" altLang="ja-JP" sz="1050" baseline="0" dirty="0" smtClean="0"/>
              <a:t> 2005, JACC, 40-79y, highest vs. lowest, HR=0.71 for ischemic stroke, 0.84 for CHD, and 0.84 for CVD. </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30</a:t>
            </a:fld>
            <a:endParaRPr kumimoji="1" lang="ja-JP" altLang="en-US"/>
          </a:p>
        </p:txBody>
      </p:sp>
    </p:spTree>
    <p:extLst>
      <p:ext uri="{BB962C8B-B14F-4D97-AF65-F5344CB8AC3E}">
        <p14:creationId xmlns:p14="http://schemas.microsoft.com/office/powerpoint/2010/main" val="299298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The prevalenc</a:t>
            </a:r>
            <a:r>
              <a:rPr kumimoji="1" lang="en-US" altLang="ja-JP" baseline="0" dirty="0" smtClean="0"/>
              <a:t>e of DM according to BMI patterns was different from Asian countries. In Japanese population, the prevalence of DM was also higher in the group with lower BMI &lt;20, which was different from east and southeast Asian.</a:t>
            </a:r>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31</a:t>
            </a:fld>
            <a:endParaRPr kumimoji="1" lang="ja-JP" altLang="en-US"/>
          </a:p>
        </p:txBody>
      </p:sp>
    </p:spTree>
    <p:extLst>
      <p:ext uri="{BB962C8B-B14F-4D97-AF65-F5344CB8AC3E}">
        <p14:creationId xmlns:p14="http://schemas.microsoft.com/office/powerpoint/2010/main" val="32661198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100" dirty="0" smtClean="0"/>
              <a:t>A</a:t>
            </a:r>
            <a:r>
              <a:rPr kumimoji="1" lang="en-US" altLang="ja-JP" sz="1100" baseline="0" dirty="0" smtClean="0"/>
              <a:t> systematic review: greater dietary fiver intake is significantly associated with lower risk of first stroke (Threapleton DE stroke 2013).</a:t>
            </a:r>
            <a:endParaRPr kumimoji="1" lang="ja-JP" altLang="en-US" sz="110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32</a:t>
            </a:fld>
            <a:endParaRPr kumimoji="1" lang="ja-JP" altLang="en-US"/>
          </a:p>
        </p:txBody>
      </p:sp>
    </p:spTree>
    <p:extLst>
      <p:ext uri="{BB962C8B-B14F-4D97-AF65-F5344CB8AC3E}">
        <p14:creationId xmlns:p14="http://schemas.microsoft.com/office/powerpoint/2010/main" val="30464437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33</a:t>
            </a:fld>
            <a:endParaRPr kumimoji="1" lang="ja-JP" altLang="en-US"/>
          </a:p>
        </p:txBody>
      </p:sp>
    </p:spTree>
    <p:extLst>
      <p:ext uri="{BB962C8B-B14F-4D97-AF65-F5344CB8AC3E}">
        <p14:creationId xmlns:p14="http://schemas.microsoft.com/office/powerpoint/2010/main" val="2737884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sz="1000" dirty="0" smtClean="0"/>
              <a:t>Article 7 of the Health Promotion Act. </a:t>
            </a:r>
            <a:r>
              <a:rPr lang="en-US" altLang="ja-JP" sz="1000" smtClean="0"/>
              <a:t>Revised in</a:t>
            </a:r>
            <a:r>
              <a:rPr lang="en-US" altLang="ja-JP" sz="1000" baseline="0" smtClean="0"/>
              <a:t> 2012.</a:t>
            </a:r>
            <a:endParaRPr lang="en-US" altLang="ja-JP" sz="1000" smtClean="0"/>
          </a:p>
          <a:p>
            <a:r>
              <a:rPr kumimoji="1" lang="en-US" altLang="ja-JP" sz="1000" baseline="0" dirty="0" smtClean="0"/>
              <a:t>Socioeconomic status (SES) is an independent determinant of salt intake and blood pressure, in order to lower the risk of hypertension, the efforts to narrow the social status gaps should be considered by the health policy-makers (</a:t>
            </a:r>
            <a:r>
              <a:rPr kumimoji="1" lang="en-US" altLang="ja-JP" sz="1000" baseline="0" dirty="0" err="1" smtClean="0"/>
              <a:t>Miyaki</a:t>
            </a:r>
            <a:r>
              <a:rPr kumimoji="1" lang="en-US" altLang="ja-JP" sz="1000" baseline="0" dirty="0" smtClean="0"/>
              <a:t> K IJERPH 2013). </a:t>
            </a:r>
          </a:p>
          <a:p>
            <a:r>
              <a:rPr kumimoji="1" lang="en-US" altLang="ja-JP" sz="1000" baseline="0" dirty="0" smtClean="0"/>
              <a:t>It will be much helpful for the government to evaluate the achievements of the health policies and make the plan for the next years to the targets. </a:t>
            </a:r>
            <a:endParaRPr kumimoji="1" lang="ja-JP" altLang="en-US" sz="100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34</a:t>
            </a:fld>
            <a:endParaRPr kumimoji="1" lang="ja-JP" altLang="en-US"/>
          </a:p>
        </p:txBody>
      </p:sp>
    </p:spTree>
    <p:extLst>
      <p:ext uri="{BB962C8B-B14F-4D97-AF65-F5344CB8AC3E}">
        <p14:creationId xmlns:p14="http://schemas.microsoft.com/office/powerpoint/2010/main" val="28877794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Slim, MHLW 2009</a:t>
            </a:r>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35</a:t>
            </a:fld>
            <a:endParaRPr kumimoji="1" lang="ja-JP" altLang="en-US"/>
          </a:p>
        </p:txBody>
      </p:sp>
    </p:spTree>
    <p:extLst>
      <p:ext uri="{BB962C8B-B14F-4D97-AF65-F5344CB8AC3E}">
        <p14:creationId xmlns:p14="http://schemas.microsoft.com/office/powerpoint/2010/main" val="15641890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dirty="0" smtClean="0"/>
              <a:t>The prevalence of high total cholesterol (</a:t>
            </a:r>
            <a:r>
              <a:rPr lang="ko-KR" altLang="ja-JP" dirty="0" smtClean="0"/>
              <a:t>≥</a:t>
            </a:r>
            <a:r>
              <a:rPr lang="en-US" altLang="ja-JP" dirty="0" smtClean="0"/>
              <a:t>220 mg/</a:t>
            </a:r>
            <a:r>
              <a:rPr lang="en-US" altLang="ja-JP" dirty="0" err="1" smtClean="0"/>
              <a:t>dL</a:t>
            </a:r>
            <a:r>
              <a:rPr lang="en-US" altLang="ja-JP" dirty="0" smtClean="0"/>
              <a:t>) increased from 15% to 27% for men and 19% to 35% for women </a:t>
            </a:r>
            <a:r>
              <a:rPr lang="en-US" altLang="ja-JP" b="1" dirty="0" smtClean="0">
                <a:solidFill>
                  <a:srgbClr val="FF0000"/>
                </a:solidFill>
              </a:rPr>
              <a:t>??.</a:t>
            </a:r>
          </a:p>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36</a:t>
            </a:fld>
            <a:endParaRPr kumimoji="1" lang="ja-JP" altLang="en-US"/>
          </a:p>
        </p:txBody>
      </p:sp>
    </p:spTree>
    <p:extLst>
      <p:ext uri="{BB962C8B-B14F-4D97-AF65-F5344CB8AC3E}">
        <p14:creationId xmlns:p14="http://schemas.microsoft.com/office/powerpoint/2010/main" val="2512045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37</a:t>
            </a:fld>
            <a:endParaRPr kumimoji="1" lang="ja-JP" altLang="en-US"/>
          </a:p>
        </p:txBody>
      </p:sp>
    </p:spTree>
    <p:extLst>
      <p:ext uri="{BB962C8B-B14F-4D97-AF65-F5344CB8AC3E}">
        <p14:creationId xmlns:p14="http://schemas.microsoft.com/office/powerpoint/2010/main" val="13187698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38</a:t>
            </a:fld>
            <a:endParaRPr kumimoji="1" lang="ja-JP" altLang="en-US"/>
          </a:p>
        </p:txBody>
      </p:sp>
    </p:spTree>
    <p:extLst>
      <p:ext uri="{BB962C8B-B14F-4D97-AF65-F5344CB8AC3E}">
        <p14:creationId xmlns:p14="http://schemas.microsoft.com/office/powerpoint/2010/main" val="2691198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39</a:t>
            </a:fld>
            <a:endParaRPr kumimoji="1" lang="ja-JP" altLang="en-US"/>
          </a:p>
        </p:txBody>
      </p:sp>
    </p:spTree>
    <p:extLst>
      <p:ext uri="{BB962C8B-B14F-4D97-AF65-F5344CB8AC3E}">
        <p14:creationId xmlns:p14="http://schemas.microsoft.com/office/powerpoint/2010/main" val="33772700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00" dirty="0" smtClean="0"/>
              <a:t>The incidence and mortality of stroke in both sexes declined as a result of the improvement of hypertension management or the reduction in the smoking rate (and other </a:t>
            </a:r>
            <a:r>
              <a:rPr lang="en-US" altLang="ja-JP" sz="1000" dirty="0" smtClean="0"/>
              <a:t>factors)</a:t>
            </a:r>
            <a:r>
              <a:rPr kumimoji="1" lang="en-US" altLang="ja-JP" sz="1000" dirty="0" smtClean="0"/>
              <a:t>. But, blood pressure control in hypertensive participants is still insufficient, and the smoking rate in men is still much high </a:t>
            </a:r>
            <a:r>
              <a:rPr lang="en-US" altLang="ja-JP" sz="1000" dirty="0" smtClean="0"/>
              <a:t>(</a:t>
            </a:r>
            <a:r>
              <a:rPr lang="en-US" altLang="ja-JP" sz="1000" dirty="0" err="1" smtClean="0"/>
              <a:t>Maekay</a:t>
            </a:r>
            <a:r>
              <a:rPr lang="en-US" altLang="ja-JP" sz="1000" dirty="0" smtClean="0"/>
              <a:t> J, WHO 2002). </a:t>
            </a:r>
          </a:p>
          <a:p>
            <a:r>
              <a:rPr kumimoji="1" lang="en-US" altLang="ja-JP" sz="1000" dirty="0" smtClean="0"/>
              <a:t>Lowering</a:t>
            </a:r>
            <a:r>
              <a:rPr kumimoji="1" lang="en-US" altLang="ja-JP" sz="1000" baseline="0" dirty="0" smtClean="0"/>
              <a:t> </a:t>
            </a:r>
            <a:r>
              <a:rPr kumimoji="1" lang="en-US" altLang="ja-JP" sz="1000" baseline="0" dirty="0" err="1" smtClean="0"/>
              <a:t>cardiometaboic</a:t>
            </a:r>
            <a:r>
              <a:rPr kumimoji="1" lang="en-US" altLang="ja-JP" sz="1000" baseline="0" dirty="0" smtClean="0"/>
              <a:t> risks through dietary, behavioral, and pharmacological interventions should be a part of the global response to </a:t>
            </a:r>
          </a:p>
          <a:p>
            <a:r>
              <a:rPr kumimoji="1" lang="en-US" altLang="ja-JP" sz="1000" baseline="0" dirty="0" smtClean="0"/>
              <a:t>Are the treatment and prevention margins have been fully achieved for CVD, any more can we try? Questions have be leaving for health system of Japan for taking efforts and actions continually.  Thank you for your listening. </a:t>
            </a:r>
            <a:endParaRPr kumimoji="1" lang="en-US" altLang="ja-JP" sz="1000" dirty="0" smtClean="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40</a:t>
            </a:fld>
            <a:endParaRPr kumimoji="1" lang="ja-JP" altLang="en-US"/>
          </a:p>
        </p:txBody>
      </p:sp>
    </p:spTree>
    <p:extLst>
      <p:ext uri="{BB962C8B-B14F-4D97-AF65-F5344CB8AC3E}">
        <p14:creationId xmlns:p14="http://schemas.microsoft.com/office/powerpoint/2010/main" val="12887693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41</a:t>
            </a:fld>
            <a:endParaRPr kumimoji="1" lang="ja-JP" altLang="en-US"/>
          </a:p>
        </p:txBody>
      </p:sp>
    </p:spTree>
    <p:extLst>
      <p:ext uri="{BB962C8B-B14F-4D97-AF65-F5344CB8AC3E}">
        <p14:creationId xmlns:p14="http://schemas.microsoft.com/office/powerpoint/2010/main" val="40934785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42</a:t>
            </a:fld>
            <a:endParaRPr kumimoji="1" lang="ja-JP" altLang="en-US"/>
          </a:p>
        </p:txBody>
      </p:sp>
    </p:spTree>
    <p:extLst>
      <p:ext uri="{BB962C8B-B14F-4D97-AF65-F5344CB8AC3E}">
        <p14:creationId xmlns:p14="http://schemas.microsoft.com/office/powerpoint/2010/main" val="4926490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sz="1050" dirty="0" smtClean="0"/>
              <a:t>Calcium, JPHC, 41526.</a:t>
            </a:r>
          </a:p>
          <a:p>
            <a:r>
              <a:rPr kumimoji="1" lang="en-US" altLang="ja-JP" sz="1050" dirty="0" smtClean="0"/>
              <a:t>JPHC</a:t>
            </a:r>
            <a:r>
              <a:rPr kumimoji="1" lang="en-US" altLang="ja-JP" sz="1050" baseline="0" dirty="0" smtClean="0"/>
              <a:t>, amount rather than concentrations of sodium in the diet has an adverse effect on stroke risk. </a:t>
            </a:r>
            <a:endParaRPr kumimoji="1" lang="ja-JP" altLang="en-US" sz="1050"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43</a:t>
            </a:fld>
            <a:endParaRPr kumimoji="1" lang="ja-JP" altLang="en-US"/>
          </a:p>
        </p:txBody>
      </p:sp>
    </p:spTree>
    <p:extLst>
      <p:ext uri="{BB962C8B-B14F-4D97-AF65-F5344CB8AC3E}">
        <p14:creationId xmlns:p14="http://schemas.microsoft.com/office/powerpoint/2010/main" val="14874366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smtClean="0"/>
              <a:t>YLD in 2010, world, CVD: 1990-2010, 271-319/100,000, increased 17.7%; stroke 44-63/100,000, increased 43.65; (</a:t>
            </a:r>
            <a:r>
              <a:rPr kumimoji="1" lang="en-US" altLang="ja-JP" baseline="0" dirty="0" err="1" smtClean="0"/>
              <a:t>Vos</a:t>
            </a:r>
            <a:r>
              <a:rPr kumimoji="1" lang="en-US" altLang="ja-JP" baseline="0" dirty="0" smtClean="0"/>
              <a:t> T Lancet 2012).</a:t>
            </a:r>
          </a:p>
          <a:p>
            <a:r>
              <a:rPr kumimoji="1" lang="en-US" altLang="ja-JP" dirty="0" smtClean="0"/>
              <a:t>Japan? </a:t>
            </a:r>
            <a:endParaRPr kumimoji="1" lang="ja-JP" altLang="en-US" dirty="0"/>
          </a:p>
        </p:txBody>
      </p:sp>
      <p:sp>
        <p:nvSpPr>
          <p:cNvPr id="4" name="Slide Number Placeholder 3"/>
          <p:cNvSpPr>
            <a:spLocks noGrp="1"/>
          </p:cNvSpPr>
          <p:nvPr>
            <p:ph type="sldNum" sz="quarter" idx="10"/>
          </p:nvPr>
        </p:nvSpPr>
        <p:spPr/>
        <p:txBody>
          <a:bodyPr/>
          <a:lstStyle/>
          <a:p>
            <a:fld id="{527E899B-A9CE-4541-A975-A0A53EDF9A8A}" type="slidenum">
              <a:rPr kumimoji="1" lang="ja-JP" altLang="en-US" smtClean="0"/>
              <a:t>44</a:t>
            </a:fld>
            <a:endParaRPr kumimoji="1" lang="ja-JP" altLang="en-US"/>
          </a:p>
        </p:txBody>
      </p:sp>
    </p:spTree>
    <p:extLst>
      <p:ext uri="{BB962C8B-B14F-4D97-AF65-F5344CB8AC3E}">
        <p14:creationId xmlns:p14="http://schemas.microsoft.com/office/powerpoint/2010/main" val="1577978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ltLang="ja-JP"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smtClean="0"/>
              <a:t>Click to edit Master subtitle style</a:t>
            </a:r>
            <a:endParaRPr lang="en-US" dirty="0"/>
          </a:p>
        </p:txBody>
      </p:sp>
      <p:sp>
        <p:nvSpPr>
          <p:cNvPr id="4" name="Date Placeholder 3"/>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1000" y="5705022"/>
            <a:ext cx="1152978" cy="1152978"/>
          </a:xfrm>
          <a:prstGeom prst="rect">
            <a:avLst/>
          </a:prstGeom>
        </p:spPr>
      </p:pic>
    </p:spTree>
    <p:extLst>
      <p:ext uri="{BB962C8B-B14F-4D97-AF65-F5344CB8AC3E}">
        <p14:creationId xmlns:p14="http://schemas.microsoft.com/office/powerpoint/2010/main" val="2449003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
        <p:nvSpPr>
          <p:cNvPr id="7" name="Title 6"/>
          <p:cNvSpPr>
            <a:spLocks noGrp="1"/>
          </p:cNvSpPr>
          <p:nvPr>
            <p:ph type="title"/>
          </p:nvPr>
        </p:nvSpPr>
        <p:spPr/>
        <p:txBody>
          <a:bodyPr/>
          <a:lstStyle/>
          <a:p>
            <a:r>
              <a:rPr kumimoji="1" lang="en-US" altLang="ja-JP" smtClean="0"/>
              <a:t>Click to edit Master title style</a:t>
            </a:r>
            <a:endParaRPr kumimoji="1" lang="ja-JP" altLang="en-US"/>
          </a:p>
        </p:txBody>
      </p:sp>
    </p:spTree>
    <p:extLst>
      <p:ext uri="{BB962C8B-B14F-4D97-AF65-F5344CB8AC3E}">
        <p14:creationId xmlns:p14="http://schemas.microsoft.com/office/powerpoint/2010/main" val="108921319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ltLang="ja-JP"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ja-JP" smtClean="0"/>
              <a:t>Click to edit Master text styles</a:t>
            </a:r>
          </a:p>
        </p:txBody>
      </p:sp>
      <p:sp>
        <p:nvSpPr>
          <p:cNvPr id="4" name="Date Placeholder 3"/>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525878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4"/>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1347265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ltLang="ja-JP"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7" name="Date Placeholder 6"/>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2552409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Date Placeholder 2"/>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544359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1088046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ja-JP"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ja-JP" smtClean="0"/>
              <a:t>Click to edit Master text styles</a:t>
            </a:r>
          </a:p>
        </p:txBody>
      </p:sp>
      <p:sp>
        <p:nvSpPr>
          <p:cNvPr id="5" name="Date Placeholder 4"/>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513263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ja-JP"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ja-JP"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ja-JP" smtClean="0"/>
              <a:t>Click to edit Master text styles</a:t>
            </a:r>
          </a:p>
        </p:txBody>
      </p:sp>
      <p:sp>
        <p:nvSpPr>
          <p:cNvPr id="5" name="Date Placeholder 4"/>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2278116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3492929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F66CB3EC-DD6C-492F-9965-679A7EBF85F9}"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425395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kumimoji="1" lang="en-US" altLang="ja-JP" smtClean="0"/>
              <a:t>Click to edit Master title style</a:t>
            </a:r>
            <a:endParaRPr kumimoji="1" lang="ja-JP" alt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ltLang="ja-JP" smtClean="0"/>
              <a:t>Click to edit Master subtitle style</a:t>
            </a:r>
            <a:endParaRPr kumimoji="1" lang="ja-JP" altLang="en-US"/>
          </a:p>
        </p:txBody>
      </p:sp>
      <p:sp>
        <p:nvSpPr>
          <p:cNvPr id="4" name="Date Placeholder 3"/>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850193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Content Placeholder 2"/>
          <p:cNvSpPr>
            <a:spLocks noGrp="1"/>
          </p:cNvSpPr>
          <p:nvPr>
            <p:ph idx="1"/>
          </p:nvPr>
        </p:nvSpPr>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33654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kumimoji="1" lang="en-US" altLang="ja-JP" smtClean="0"/>
              <a:t>Click to edit Master title style</a:t>
            </a:r>
            <a:endParaRPr kumimoji="1" lang="ja-JP" alt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en-US" altLang="ja-JP" smtClean="0"/>
              <a:t>Click to edit Master text styles</a:t>
            </a:r>
          </a:p>
        </p:txBody>
      </p:sp>
      <p:sp>
        <p:nvSpPr>
          <p:cNvPr id="4" name="Date Placeholder 3"/>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235176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Content Placeholder 2"/>
          <p:cNvSpPr>
            <a:spLocks noGrp="1"/>
          </p:cNvSpPr>
          <p:nvPr>
            <p:ph sz="half" idx="1"/>
          </p:nvPr>
        </p:nvSpPr>
        <p:spPr>
          <a:xfrm>
            <a:off x="628650" y="1825625"/>
            <a:ext cx="3867150" cy="4351338"/>
          </a:xfrm>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Content Placeholder 3"/>
          <p:cNvSpPr>
            <a:spLocks noGrp="1"/>
          </p:cNvSpPr>
          <p:nvPr>
            <p:ph sz="half" idx="2"/>
          </p:nvPr>
        </p:nvSpPr>
        <p:spPr>
          <a:xfrm>
            <a:off x="4648200" y="1825625"/>
            <a:ext cx="3867150" cy="4351338"/>
          </a:xfrm>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5" name="Date Placeholder 4"/>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3910759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kumimoji="1" lang="en-US" altLang="ja-JP" smtClean="0"/>
              <a:t>Click to edit Master title style</a:t>
            </a:r>
            <a:endParaRPr kumimoji="1" lang="ja-JP" alt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7" name="Date Placeholder 6"/>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7114735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Date Placeholder 2"/>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059772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29391464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kumimoji="1" lang="en-US" altLang="ja-JP" smtClean="0"/>
              <a:t>Click to edit Master title style</a:t>
            </a:r>
            <a:endParaRPr kumimoji="1" lang="ja-JP" alt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smtClean="0"/>
              <a:t>Click to edit Master text styles</a:t>
            </a:r>
          </a:p>
        </p:txBody>
      </p:sp>
      <p:sp>
        <p:nvSpPr>
          <p:cNvPr id="5" name="Date Placeholder 4"/>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303276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kumimoji="1" lang="en-US" altLang="ja-JP" smtClean="0"/>
              <a:t>Click to edit Master title style</a:t>
            </a:r>
            <a:endParaRPr kumimoji="1" lang="ja-JP" alt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en-US" altLang="ja-JP" smtClean="0"/>
              <a:t>Click to edit Master text styles</a:t>
            </a:r>
          </a:p>
        </p:txBody>
      </p:sp>
      <p:sp>
        <p:nvSpPr>
          <p:cNvPr id="5" name="Date Placeholder 4"/>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325740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smtClean="0"/>
              <a:t>Click to edit Master title style</a:t>
            </a:r>
            <a:endParaRPr kumimoji="1" lang="ja-JP" altLang="en-US"/>
          </a:p>
        </p:txBody>
      </p:sp>
      <p:sp>
        <p:nvSpPr>
          <p:cNvPr id="3" name="Vertical Text Placeholder 2"/>
          <p:cNvSpPr>
            <a:spLocks noGrp="1"/>
          </p:cNvSpPr>
          <p:nvPr>
            <p:ph type="body" orient="vert" idx="1"/>
          </p:nvPr>
        </p:nvSpPr>
        <p:spPr/>
        <p:txBody>
          <a:bodyPr vert="eaVert"/>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2348584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kumimoji="1" lang="en-US" altLang="ja-JP" smtClean="0"/>
              <a:t>Click to edit Master title style</a:t>
            </a:r>
            <a:endParaRPr kumimoji="1" lang="ja-JP" alt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10"/>
          </p:nvPr>
        </p:nvSpPr>
        <p:spPr/>
        <p:txBody>
          <a:bodyPr/>
          <a:lstStyle/>
          <a:p>
            <a:fld id="{93696A08-CC19-45E2-AFEC-4AA60854495D}" type="datetimeFigureOut">
              <a:rPr kumimoji="1" lang="ja-JP" altLang="en-US" smtClean="0"/>
              <a:t>2016/3/8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2348625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ja-JP"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6CB3EC-DD6C-492F-9965-679A7EBF85F9}" type="datetimeFigureOut">
              <a:rPr kumimoji="1" lang="ja-JP" altLang="en-US" smtClean="0"/>
              <a:t>2016/3/8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1EC03-4B06-468F-87AD-490DB1FDAE50}" type="slidenum">
              <a:rPr kumimoji="1" lang="ja-JP" altLang="en-US" smtClean="0"/>
              <a:t>‹#›</a:t>
            </a:fld>
            <a:endParaRPr kumimoji="1" lang="ja-JP" altLang="en-US"/>
          </a:p>
        </p:txBody>
      </p:sp>
    </p:spTree>
    <p:extLst>
      <p:ext uri="{BB962C8B-B14F-4D97-AF65-F5344CB8AC3E}">
        <p14:creationId xmlns:p14="http://schemas.microsoft.com/office/powerpoint/2010/main" val="36494460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kumimoji="1" lang="en-US" altLang="ja-JP" smtClean="0"/>
              <a:t>Click to edit Master title style</a:t>
            </a:r>
            <a:endParaRPr kumimoji="1" lang="ja-JP" alt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96A08-CC19-45E2-AFEC-4AA60854495D}" type="datetimeFigureOut">
              <a:rPr kumimoji="1" lang="ja-JP" altLang="en-US" smtClean="0"/>
              <a:t>2016/3/8</a:t>
            </a:fld>
            <a:endParaRPr kumimoji="1" lang="ja-JP" alt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0B008-E71B-460A-83F8-1EE40E193DC2}" type="slidenum">
              <a:rPr kumimoji="1" lang="ja-JP" altLang="en-US" smtClean="0"/>
              <a:t>‹#›</a:t>
            </a:fld>
            <a:endParaRPr kumimoji="1" lang="ja-JP" altLang="en-US"/>
          </a:p>
        </p:txBody>
      </p:sp>
    </p:spTree>
    <p:extLst>
      <p:ext uri="{BB962C8B-B14F-4D97-AF65-F5344CB8AC3E}">
        <p14:creationId xmlns:p14="http://schemas.microsoft.com/office/powerpoint/2010/main" val="17080879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2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13.xml"/><Relationship Id="rId4" Type="http://schemas.openxmlformats.org/officeDocument/2006/relationships/image" Target="../media/image14.emf"/></Relationships>
</file>

<file path=ppt/slides/_rels/slide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chart" Target="../charts/chart16.xml"/><Relationship Id="rId4" Type="http://schemas.openxmlformats.org/officeDocument/2006/relationships/chart" Target="../charts/char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chart" Target="../charts/chart20.xml"/><Relationship Id="rId4" Type="http://schemas.openxmlformats.org/officeDocument/2006/relationships/chart" Target="../charts/char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ja-JP" sz="4800" dirty="0"/>
              <a:t>Lifestyle-related factors and burden of cardiovascular diseases in Japan</a:t>
            </a:r>
            <a:endParaRPr kumimoji="1" lang="ja-JP" altLang="en-US" sz="4800" dirty="0"/>
          </a:p>
        </p:txBody>
      </p:sp>
      <p:sp>
        <p:nvSpPr>
          <p:cNvPr id="3" name="Subtitle 2"/>
          <p:cNvSpPr>
            <a:spLocks noGrp="1"/>
          </p:cNvSpPr>
          <p:nvPr>
            <p:ph type="subTitle" idx="1"/>
          </p:nvPr>
        </p:nvSpPr>
        <p:spPr/>
        <p:txBody>
          <a:bodyPr>
            <a:normAutofit/>
          </a:bodyPr>
          <a:lstStyle/>
          <a:p>
            <a:r>
              <a:rPr kumimoji="1" lang="en-US" altLang="ja-JP" dirty="0" smtClean="0"/>
              <a:t>Enbo Ma, MD, PhD</a:t>
            </a:r>
          </a:p>
          <a:p>
            <a:r>
              <a:rPr kumimoji="1" lang="en-US" altLang="ja-JP" dirty="0" smtClean="0"/>
              <a:t>Faculty of Medicine, University of Tsukuba</a:t>
            </a:r>
          </a:p>
          <a:p>
            <a:r>
              <a:rPr lang="en-US" altLang="ja-JP" dirty="0" smtClean="0"/>
              <a:t>WCPHN, Madrid, March 10, 2016</a:t>
            </a:r>
            <a:endParaRPr kumimoji="1" lang="ja-JP" altLang="en-US" dirty="0"/>
          </a:p>
        </p:txBody>
      </p:sp>
    </p:spTree>
    <p:extLst>
      <p:ext uri="{BB962C8B-B14F-4D97-AF65-F5344CB8AC3E}">
        <p14:creationId xmlns:p14="http://schemas.microsoft.com/office/powerpoint/2010/main" val="1119644590"/>
      </p:ext>
    </p:extLst>
  </p:cSld>
  <p:clrMapOvr>
    <a:masterClrMapping/>
  </p:clrMapOvr>
  <mc:AlternateContent xmlns:mc="http://schemas.openxmlformats.org/markup-compatibility/2006" xmlns:p14="http://schemas.microsoft.com/office/powerpoint/2010/main">
    <mc:Choice Requires="p14">
      <p:transition spd="slow" p14:dur="2000" advTm="4504"/>
    </mc:Choice>
    <mc:Fallback xmlns="">
      <p:transition spd="slow" advTm="4504"/>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193286" y="2090056"/>
            <a:ext cx="6204714" cy="4714033"/>
          </a:xfrm>
          <a:prstGeom prst="rect">
            <a:avLst/>
          </a:prstGeom>
        </p:spPr>
      </p:pic>
      <p:sp>
        <p:nvSpPr>
          <p:cNvPr id="2" name="Title 1"/>
          <p:cNvSpPr>
            <a:spLocks noGrp="1"/>
          </p:cNvSpPr>
          <p:nvPr>
            <p:ph type="title"/>
          </p:nvPr>
        </p:nvSpPr>
        <p:spPr>
          <a:xfrm>
            <a:off x="628650" y="365126"/>
            <a:ext cx="7886700" cy="1325563"/>
          </a:xfrm>
        </p:spPr>
        <p:txBody>
          <a:bodyPr>
            <a:normAutofit/>
          </a:bodyPr>
          <a:lstStyle/>
          <a:p>
            <a:r>
              <a:rPr kumimoji="1" lang="en-US" altLang="ja-JP" dirty="0" smtClean="0"/>
              <a:t>Ageing population</a:t>
            </a:r>
            <a:endParaRPr kumimoji="1" lang="ja-JP" altLang="en-US" sz="2800" dirty="0"/>
          </a:p>
        </p:txBody>
      </p:sp>
      <p:sp>
        <p:nvSpPr>
          <p:cNvPr id="3" name="Content Placeholder 2"/>
          <p:cNvSpPr>
            <a:spLocks noGrp="1"/>
          </p:cNvSpPr>
          <p:nvPr>
            <p:ph idx="1"/>
          </p:nvPr>
        </p:nvSpPr>
        <p:spPr>
          <a:xfrm>
            <a:off x="556921" y="1690689"/>
            <a:ext cx="8030158" cy="4351338"/>
          </a:xfrm>
        </p:spPr>
        <p:txBody>
          <a:bodyPr>
            <a:normAutofit/>
          </a:bodyPr>
          <a:lstStyle/>
          <a:p>
            <a:pPr marL="0" indent="0">
              <a:buNone/>
            </a:pPr>
            <a:r>
              <a:rPr lang="en-US" altLang="ja-JP" dirty="0" smtClean="0"/>
              <a:t>Population in Sep 201</a:t>
            </a:r>
            <a:r>
              <a:rPr lang="en-US" altLang="zh-CN" dirty="0" smtClean="0"/>
              <a:t>5</a:t>
            </a:r>
            <a:r>
              <a:rPr lang="en-US" altLang="ja-JP" dirty="0" smtClean="0"/>
              <a:t>: </a:t>
            </a:r>
          </a:p>
          <a:p>
            <a:pPr marL="0" indent="0">
              <a:buNone/>
            </a:pPr>
            <a:r>
              <a:rPr lang="en-US" altLang="ja-JP" dirty="0"/>
              <a:t> </a:t>
            </a:r>
            <a:r>
              <a:rPr lang="en-US" altLang="ja-JP" dirty="0" smtClean="0"/>
              <a:t>   126,876,000; </a:t>
            </a:r>
            <a:r>
              <a:rPr lang="en-US" altLang="zh-CN" dirty="0" smtClean="0"/>
              <a:t>0.21% ↓</a:t>
            </a:r>
            <a:endParaRPr lang="en-US" altLang="ja-JP" dirty="0" smtClean="0"/>
          </a:p>
          <a:p>
            <a:pPr marL="0" indent="0">
              <a:buNone/>
            </a:pPr>
            <a:r>
              <a:rPr lang="en-US" altLang="ja-JP" dirty="0" smtClean="0"/>
              <a:t>    &gt;65y, 33,792,000, 2.7% ↑</a:t>
            </a:r>
          </a:p>
          <a:p>
            <a:pPr marL="0" indent="0">
              <a:buNone/>
            </a:pPr>
            <a:r>
              <a:rPr lang="en-US" altLang="ja-JP" dirty="0" smtClean="0"/>
              <a:t>Life </a:t>
            </a:r>
            <a:r>
              <a:rPr lang="en-US" altLang="ja-JP" dirty="0"/>
              <a:t>expectancy in 2013</a:t>
            </a:r>
            <a:r>
              <a:rPr lang="zh-CN" altLang="en-US" dirty="0" smtClean="0"/>
              <a:t>：</a:t>
            </a:r>
            <a:endParaRPr lang="en-US" altLang="zh-CN" dirty="0" smtClean="0"/>
          </a:p>
          <a:p>
            <a:pPr marL="0" indent="0">
              <a:buNone/>
            </a:pPr>
            <a:r>
              <a:rPr lang="en-US" altLang="ja-JP" dirty="0">
                <a:solidFill>
                  <a:schemeClr val="accent1"/>
                </a:solidFill>
              </a:rPr>
              <a:t> </a:t>
            </a:r>
            <a:r>
              <a:rPr lang="en-US" altLang="ja-JP" dirty="0" smtClean="0">
                <a:solidFill>
                  <a:schemeClr val="accent1"/>
                </a:solidFill>
              </a:rPr>
              <a:t>   </a:t>
            </a:r>
            <a:r>
              <a:rPr lang="en-US" altLang="ja-JP" dirty="0" smtClean="0">
                <a:solidFill>
                  <a:schemeClr val="accent2">
                    <a:lumMod val="75000"/>
                  </a:schemeClr>
                </a:solidFill>
              </a:rPr>
              <a:t>80.2y</a:t>
            </a:r>
            <a:r>
              <a:rPr lang="en-US" altLang="ja-JP" dirty="0" smtClean="0"/>
              <a:t> in men</a:t>
            </a:r>
          </a:p>
          <a:p>
            <a:pPr marL="0" indent="0">
              <a:buNone/>
            </a:pPr>
            <a:r>
              <a:rPr lang="en-US" altLang="ja-JP" dirty="0">
                <a:solidFill>
                  <a:schemeClr val="accent1"/>
                </a:solidFill>
              </a:rPr>
              <a:t> </a:t>
            </a:r>
            <a:r>
              <a:rPr lang="en-US" altLang="ja-JP" dirty="0" smtClean="0">
                <a:solidFill>
                  <a:schemeClr val="accent1"/>
                </a:solidFill>
              </a:rPr>
              <a:t>   </a:t>
            </a:r>
            <a:r>
              <a:rPr lang="en-US" altLang="ja-JP" dirty="0" smtClean="0">
                <a:solidFill>
                  <a:schemeClr val="accent2">
                    <a:lumMod val="75000"/>
                  </a:schemeClr>
                </a:solidFill>
              </a:rPr>
              <a:t>87.2y</a:t>
            </a:r>
            <a:r>
              <a:rPr lang="en-US" altLang="ja-JP" dirty="0" smtClean="0"/>
              <a:t> in women.</a:t>
            </a:r>
          </a:p>
          <a:p>
            <a:pPr marL="0" indent="0">
              <a:buNone/>
            </a:pPr>
            <a:endParaRPr lang="en-US" altLang="ja-JP" sz="1200" dirty="0" smtClean="0"/>
          </a:p>
        </p:txBody>
      </p:sp>
      <p:sp>
        <p:nvSpPr>
          <p:cNvPr id="4" name="TextBox 3"/>
          <p:cNvSpPr txBox="1"/>
          <p:nvPr/>
        </p:nvSpPr>
        <p:spPr>
          <a:xfrm>
            <a:off x="5344763" y="4460033"/>
            <a:ext cx="619080" cy="369332"/>
          </a:xfrm>
          <a:prstGeom prst="rect">
            <a:avLst/>
          </a:prstGeom>
          <a:noFill/>
        </p:spPr>
        <p:txBody>
          <a:bodyPr wrap="none" rtlCol="0">
            <a:spAutoFit/>
          </a:bodyPr>
          <a:lstStyle/>
          <a:p>
            <a:r>
              <a:rPr kumimoji="1" lang="en-US" altLang="ja-JP" dirty="0" smtClean="0">
                <a:solidFill>
                  <a:schemeClr val="accent1">
                    <a:lumMod val="20000"/>
                    <a:lumOff val="80000"/>
                  </a:schemeClr>
                </a:solidFill>
              </a:rPr>
              <a:t>Men</a:t>
            </a:r>
            <a:endParaRPr kumimoji="1" lang="ja-JP" altLang="en-US" dirty="0">
              <a:solidFill>
                <a:schemeClr val="accent1">
                  <a:lumMod val="20000"/>
                  <a:lumOff val="80000"/>
                </a:schemeClr>
              </a:solidFill>
            </a:endParaRPr>
          </a:p>
        </p:txBody>
      </p:sp>
      <p:sp>
        <p:nvSpPr>
          <p:cNvPr id="5" name="TextBox 4"/>
          <p:cNvSpPr txBox="1"/>
          <p:nvPr/>
        </p:nvSpPr>
        <p:spPr>
          <a:xfrm>
            <a:off x="6997959" y="4460033"/>
            <a:ext cx="923586" cy="369332"/>
          </a:xfrm>
          <a:prstGeom prst="rect">
            <a:avLst/>
          </a:prstGeom>
          <a:noFill/>
        </p:spPr>
        <p:txBody>
          <a:bodyPr wrap="none" rtlCol="0">
            <a:spAutoFit/>
          </a:bodyPr>
          <a:lstStyle/>
          <a:p>
            <a:r>
              <a:rPr lang="en-US" altLang="ja-JP" dirty="0" smtClean="0">
                <a:solidFill>
                  <a:schemeClr val="accent1">
                    <a:lumMod val="20000"/>
                    <a:lumOff val="80000"/>
                  </a:schemeClr>
                </a:solidFill>
              </a:rPr>
              <a:t>W</a:t>
            </a:r>
            <a:r>
              <a:rPr kumimoji="1" lang="en-US" altLang="ja-JP" dirty="0" smtClean="0">
                <a:solidFill>
                  <a:schemeClr val="accent1">
                    <a:lumMod val="20000"/>
                    <a:lumOff val="80000"/>
                  </a:schemeClr>
                </a:solidFill>
              </a:rPr>
              <a:t>omen</a:t>
            </a:r>
            <a:endParaRPr kumimoji="1" lang="ja-JP" altLang="en-US" dirty="0">
              <a:solidFill>
                <a:schemeClr val="accent1">
                  <a:lumMod val="20000"/>
                  <a:lumOff val="80000"/>
                </a:schemeClr>
              </a:solidFill>
            </a:endParaRPr>
          </a:p>
        </p:txBody>
      </p:sp>
    </p:spTree>
    <p:extLst>
      <p:ext uri="{BB962C8B-B14F-4D97-AF65-F5344CB8AC3E}">
        <p14:creationId xmlns:p14="http://schemas.microsoft.com/office/powerpoint/2010/main" val="28034354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normAutofit/>
          </a:bodyPr>
          <a:lstStyle/>
          <a:p>
            <a:r>
              <a:rPr lang="en-US" altLang="ja-JP" dirty="0"/>
              <a:t>58,820 (87% F) centenarians </a:t>
            </a:r>
            <a:endParaRPr kumimoji="1" lang="ja-JP" altLang="en-US" dirty="0"/>
          </a:p>
        </p:txBody>
      </p:sp>
      <p:sp>
        <p:nvSpPr>
          <p:cNvPr id="3" name="Content Placeholder 2"/>
          <p:cNvSpPr>
            <a:spLocks noGrp="1"/>
          </p:cNvSpPr>
          <p:nvPr>
            <p:ph idx="1"/>
          </p:nvPr>
        </p:nvSpPr>
        <p:spPr>
          <a:xfrm>
            <a:off x="5772125" y="2190290"/>
            <a:ext cx="3129280" cy="4016968"/>
          </a:xfrm>
        </p:spPr>
        <p:txBody>
          <a:bodyPr>
            <a:normAutofit/>
          </a:bodyPr>
          <a:lstStyle/>
          <a:p>
            <a:pPr marL="0" indent="0">
              <a:spcBef>
                <a:spcPts val="1200"/>
              </a:spcBef>
              <a:buNone/>
            </a:pPr>
            <a:r>
              <a:rPr lang="en-US" altLang="ja-JP" dirty="0"/>
              <a:t>Ministry of Health survey at the Day of Respecting the Elderly </a:t>
            </a:r>
            <a:r>
              <a:rPr lang="ja-JP" altLang="en-US" dirty="0"/>
              <a:t>「敬老の日」 </a:t>
            </a:r>
            <a:r>
              <a:rPr lang="en-US" altLang="ja-JP" dirty="0"/>
              <a:t>in 2013</a:t>
            </a:r>
            <a:r>
              <a:rPr lang="en-US" altLang="ja-JP" dirty="0" smtClean="0"/>
              <a:t>:</a:t>
            </a:r>
            <a:endParaRPr lang="en-US" altLang="ja-JP" dirty="0"/>
          </a:p>
        </p:txBody>
      </p:sp>
      <p:pic>
        <p:nvPicPr>
          <p:cNvPr id="4" name="Picture 3"/>
          <p:cNvPicPr>
            <a:picLocks noChangeAspect="1"/>
          </p:cNvPicPr>
          <p:nvPr/>
        </p:nvPicPr>
        <p:blipFill>
          <a:blip r:embed="rId3"/>
          <a:stretch>
            <a:fillRect/>
          </a:stretch>
        </p:blipFill>
        <p:spPr>
          <a:xfrm>
            <a:off x="127000" y="1825625"/>
            <a:ext cx="5594137" cy="3868896"/>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346699899"/>
              </p:ext>
            </p:extLst>
          </p:nvPr>
        </p:nvGraphicFramePr>
        <p:xfrm>
          <a:off x="5052933" y="4198774"/>
          <a:ext cx="3848472" cy="1311080"/>
        </p:xfrm>
        <a:graphic>
          <a:graphicData uri="http://schemas.openxmlformats.org/drawingml/2006/table">
            <a:tbl>
              <a:tblPr firstRow="1" bandRow="1">
                <a:tableStyleId>{5C22544A-7EE6-4342-B048-85BDC9FD1C3A}</a:tableStyleId>
              </a:tblPr>
              <a:tblGrid>
                <a:gridCol w="1282824"/>
                <a:gridCol w="1282824"/>
                <a:gridCol w="1282824"/>
              </a:tblGrid>
              <a:tr h="655540">
                <a:tc>
                  <a:txBody>
                    <a:bodyPr/>
                    <a:lstStyle/>
                    <a:p>
                      <a:pPr algn="ctr"/>
                      <a:r>
                        <a:rPr kumimoji="1" lang="en-US" altLang="ja-JP" sz="2400" dirty="0" smtClean="0"/>
                        <a:t>1963</a:t>
                      </a:r>
                      <a:endParaRPr kumimoji="1" lang="ja-JP" altLang="en-US" sz="2400" dirty="0"/>
                    </a:p>
                  </a:txBody>
                  <a:tcPr/>
                </a:tc>
                <a:tc>
                  <a:txBody>
                    <a:bodyPr/>
                    <a:lstStyle/>
                    <a:p>
                      <a:pPr algn="ctr"/>
                      <a:r>
                        <a:rPr kumimoji="1" lang="en-US" altLang="ja-JP" sz="2400" dirty="0" smtClean="0"/>
                        <a:t>1998</a:t>
                      </a:r>
                      <a:endParaRPr kumimoji="1" lang="ja-JP" altLang="en-US" sz="2400" dirty="0"/>
                    </a:p>
                  </a:txBody>
                  <a:tcPr/>
                </a:tc>
                <a:tc>
                  <a:txBody>
                    <a:bodyPr/>
                    <a:lstStyle/>
                    <a:p>
                      <a:pPr algn="ctr"/>
                      <a:r>
                        <a:rPr kumimoji="1" lang="en-US" altLang="ja-JP" sz="2400" dirty="0" smtClean="0"/>
                        <a:t>2012</a:t>
                      </a:r>
                      <a:endParaRPr kumimoji="1" lang="ja-JP" altLang="en-US" sz="2400" dirty="0"/>
                    </a:p>
                  </a:txBody>
                  <a:tcPr/>
                </a:tc>
              </a:tr>
              <a:tr h="655540">
                <a:tc>
                  <a:txBody>
                    <a:bodyPr/>
                    <a:lstStyle/>
                    <a:p>
                      <a:pPr algn="ctr"/>
                      <a:r>
                        <a:rPr kumimoji="1" lang="en-US" altLang="ja-JP" sz="2400" dirty="0" smtClean="0"/>
                        <a:t>153</a:t>
                      </a:r>
                      <a:endParaRPr kumimoji="1" lang="ja-JP" altLang="en-US" sz="2400" dirty="0"/>
                    </a:p>
                  </a:txBody>
                  <a:tcPr/>
                </a:tc>
                <a:tc>
                  <a:txBody>
                    <a:bodyPr/>
                    <a:lstStyle/>
                    <a:p>
                      <a:pPr algn="ctr"/>
                      <a:r>
                        <a:rPr kumimoji="1" lang="en-US" altLang="ja-JP" sz="2400" dirty="0" smtClean="0"/>
                        <a:t>10,000</a:t>
                      </a:r>
                      <a:endParaRPr kumimoji="1" lang="ja-JP" altLang="en-US" sz="2400" dirty="0"/>
                    </a:p>
                  </a:txBody>
                  <a:tcPr/>
                </a:tc>
                <a:tc>
                  <a:txBody>
                    <a:bodyPr/>
                    <a:lstStyle/>
                    <a:p>
                      <a:pPr algn="ctr"/>
                      <a:r>
                        <a:rPr kumimoji="1" lang="en-US" altLang="ja-JP" sz="2400" dirty="0" smtClean="0"/>
                        <a:t>&gt;50,000</a:t>
                      </a:r>
                      <a:endParaRPr kumimoji="1" lang="ja-JP" altLang="en-US" sz="2400" dirty="0"/>
                    </a:p>
                  </a:txBody>
                  <a:tcPr/>
                </a:tc>
              </a:tr>
            </a:tbl>
          </a:graphicData>
        </a:graphic>
      </p:graphicFrame>
      <p:sp>
        <p:nvSpPr>
          <p:cNvPr id="7" name="TextBox 6"/>
          <p:cNvSpPr txBox="1"/>
          <p:nvPr/>
        </p:nvSpPr>
        <p:spPr>
          <a:xfrm>
            <a:off x="5052933" y="5673891"/>
            <a:ext cx="3690177" cy="369332"/>
          </a:xfrm>
          <a:prstGeom prst="rect">
            <a:avLst/>
          </a:prstGeom>
          <a:noFill/>
        </p:spPr>
        <p:txBody>
          <a:bodyPr wrap="none" rtlCol="0">
            <a:spAutoFit/>
          </a:bodyPr>
          <a:lstStyle/>
          <a:p>
            <a:r>
              <a:rPr lang="en-US" altLang="ja-JP" dirty="0" smtClean="0"/>
              <a:t>News </a:t>
            </a:r>
            <a:r>
              <a:rPr lang="en-US" altLang="ja-JP" dirty="0"/>
              <a:t>of Japan Economics 2014/9/12 </a:t>
            </a:r>
            <a:endParaRPr kumimoji="1" lang="ja-JP" altLang="en-US" dirty="0"/>
          </a:p>
        </p:txBody>
      </p:sp>
    </p:spTree>
    <p:extLst>
      <p:ext uri="{BB962C8B-B14F-4D97-AF65-F5344CB8AC3E}">
        <p14:creationId xmlns:p14="http://schemas.microsoft.com/office/powerpoint/2010/main" val="104946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Burden of CVD in Japan</a:t>
            </a:r>
            <a:endParaRPr kumimoji="1" lang="ja-JP" altLang="en-US" dirty="0"/>
          </a:p>
        </p:txBody>
      </p:sp>
      <p:sp>
        <p:nvSpPr>
          <p:cNvPr id="3" name="Content Placeholder 2"/>
          <p:cNvSpPr>
            <a:spLocks noGrp="1"/>
          </p:cNvSpPr>
          <p:nvPr>
            <p:ph idx="1"/>
          </p:nvPr>
        </p:nvSpPr>
        <p:spPr/>
        <p:txBody>
          <a:bodyPr/>
          <a:lstStyle/>
          <a:p>
            <a:r>
              <a:rPr lang="en-US" altLang="ja-JP" dirty="0" smtClean="0"/>
              <a:t>Global Burden of Disease Study 2013 showed that the mortality of stroke in 2010 is the highest </a:t>
            </a:r>
            <a:r>
              <a:rPr lang="en-US" altLang="ja-JP" dirty="0"/>
              <a:t>rate </a:t>
            </a:r>
            <a:r>
              <a:rPr lang="en-US" altLang="ja-JP" dirty="0" smtClean="0"/>
              <a:t>of causes of death in Japan (GBD, </a:t>
            </a:r>
            <a:r>
              <a:rPr lang="en-US" altLang="ja-JP" i="1" dirty="0" smtClean="0"/>
              <a:t>Lancet</a:t>
            </a:r>
            <a:r>
              <a:rPr lang="en-US" altLang="ja-JP" dirty="0" smtClean="0"/>
              <a:t> 2013).</a:t>
            </a:r>
          </a:p>
          <a:p>
            <a:r>
              <a:rPr lang="en-US" altLang="ja-JP" dirty="0" smtClean="0"/>
              <a:t>In 2013, the rank of mortality</a:t>
            </a:r>
            <a:endParaRPr lang="ja-JP" altLang="en-US" dirty="0"/>
          </a:p>
        </p:txBody>
      </p:sp>
      <p:graphicFrame>
        <p:nvGraphicFramePr>
          <p:cNvPr id="4" name="Table 3"/>
          <p:cNvGraphicFramePr>
            <a:graphicFrameLocks noGrp="1"/>
          </p:cNvGraphicFramePr>
          <p:nvPr>
            <p:extLst>
              <p:ext uri="{D42A27DB-BD31-4B8C-83A1-F6EECF244321}">
                <p14:modId xmlns:p14="http://schemas.microsoft.com/office/powerpoint/2010/main" val="1867091186"/>
              </p:ext>
            </p:extLst>
          </p:nvPr>
        </p:nvGraphicFramePr>
        <p:xfrm>
          <a:off x="1076324" y="3660139"/>
          <a:ext cx="6761390" cy="2286000"/>
        </p:xfrm>
        <a:graphic>
          <a:graphicData uri="http://schemas.openxmlformats.org/drawingml/2006/table">
            <a:tbl>
              <a:tblPr firstRow="1" bandRow="1">
                <a:tableStyleId>{5C22544A-7EE6-4342-B048-85BDC9FD1C3A}</a:tableStyleId>
              </a:tblPr>
              <a:tblGrid>
                <a:gridCol w="3439692"/>
                <a:gridCol w="1034772"/>
                <a:gridCol w="1055285"/>
                <a:gridCol w="1231641"/>
              </a:tblGrid>
              <a:tr h="370840">
                <a:tc>
                  <a:txBody>
                    <a:bodyPr/>
                    <a:lstStyle/>
                    <a:p>
                      <a:endParaRPr kumimoji="1" lang="ja-JP" altLang="en-US" sz="2400" dirty="0"/>
                    </a:p>
                  </a:txBody>
                  <a:tcPr/>
                </a:tc>
                <a:tc>
                  <a:txBody>
                    <a:bodyPr/>
                    <a:lstStyle/>
                    <a:p>
                      <a:r>
                        <a:rPr kumimoji="1" lang="en-US" altLang="ja-JP" sz="2400" dirty="0" smtClean="0"/>
                        <a:t>Total</a:t>
                      </a:r>
                      <a:endParaRPr kumimoji="1" lang="ja-JP" altLang="en-US" sz="2400" dirty="0"/>
                    </a:p>
                  </a:txBody>
                  <a:tcPr/>
                </a:tc>
                <a:tc>
                  <a:txBody>
                    <a:bodyPr/>
                    <a:lstStyle/>
                    <a:p>
                      <a:r>
                        <a:rPr kumimoji="1" lang="en-US" altLang="ja-JP" sz="2400" dirty="0" smtClean="0"/>
                        <a:t>Men</a:t>
                      </a:r>
                      <a:endParaRPr kumimoji="1" lang="ja-JP" altLang="en-US" sz="2400" dirty="0"/>
                    </a:p>
                  </a:txBody>
                  <a:tcPr/>
                </a:tc>
                <a:tc>
                  <a:txBody>
                    <a:bodyPr/>
                    <a:lstStyle/>
                    <a:p>
                      <a:r>
                        <a:rPr kumimoji="1" lang="en-US" altLang="ja-JP" sz="2400" dirty="0" smtClean="0"/>
                        <a:t>Women</a:t>
                      </a:r>
                      <a:endParaRPr kumimoji="1" lang="ja-JP" altLang="en-US" sz="2400" dirty="0"/>
                    </a:p>
                  </a:txBody>
                  <a:tcPr/>
                </a:tc>
              </a:tr>
              <a:tr h="370840">
                <a:tc>
                  <a:txBody>
                    <a:bodyPr/>
                    <a:lstStyle/>
                    <a:p>
                      <a:r>
                        <a:rPr kumimoji="1" lang="en-US" altLang="ja-JP" sz="2400" dirty="0" smtClean="0"/>
                        <a:t>Cancer</a:t>
                      </a:r>
                      <a:endParaRPr kumimoji="1" lang="ja-JP" altLang="en-US" sz="2400" dirty="0"/>
                    </a:p>
                  </a:txBody>
                  <a:tcPr/>
                </a:tc>
                <a:tc>
                  <a:txBody>
                    <a:bodyPr/>
                    <a:lstStyle/>
                    <a:p>
                      <a:pPr algn="ctr"/>
                      <a:r>
                        <a:rPr kumimoji="1" lang="en-US" altLang="ja-JP" sz="2400" dirty="0" smtClean="0"/>
                        <a:t>1</a:t>
                      </a:r>
                      <a:endParaRPr kumimoji="1" lang="ja-JP" altLang="en-US" sz="2400" dirty="0"/>
                    </a:p>
                  </a:txBody>
                  <a:tcPr/>
                </a:tc>
                <a:tc>
                  <a:txBody>
                    <a:bodyPr/>
                    <a:lstStyle/>
                    <a:p>
                      <a:pPr algn="ctr"/>
                      <a:r>
                        <a:rPr kumimoji="1" lang="en-US" altLang="ja-JP" sz="2400" dirty="0" smtClean="0"/>
                        <a:t>1</a:t>
                      </a:r>
                      <a:endParaRPr kumimoji="1" lang="ja-JP" altLang="en-US" sz="2400" dirty="0"/>
                    </a:p>
                  </a:txBody>
                  <a:tcPr/>
                </a:tc>
                <a:tc>
                  <a:txBody>
                    <a:bodyPr/>
                    <a:lstStyle/>
                    <a:p>
                      <a:pPr algn="ctr"/>
                      <a:r>
                        <a:rPr kumimoji="1" lang="en-US" altLang="ja-JP" sz="2400" dirty="0" smtClean="0"/>
                        <a:t>1</a:t>
                      </a:r>
                      <a:endParaRPr kumimoji="1" lang="ja-JP" altLang="en-US" sz="2400" dirty="0"/>
                    </a:p>
                  </a:txBody>
                  <a:tcPr/>
                </a:tc>
              </a:tr>
              <a:tr h="370840">
                <a:tc>
                  <a:txBody>
                    <a:bodyPr/>
                    <a:lstStyle/>
                    <a:p>
                      <a:r>
                        <a:rPr kumimoji="1" lang="en-US" altLang="ja-JP" sz="2400" dirty="0" smtClean="0"/>
                        <a:t>Heart disease</a:t>
                      </a:r>
                      <a:endParaRPr kumimoji="1" lang="ja-JP" altLang="en-US" sz="2400" dirty="0"/>
                    </a:p>
                  </a:txBody>
                  <a:tcPr/>
                </a:tc>
                <a:tc>
                  <a:txBody>
                    <a:bodyPr/>
                    <a:lstStyle/>
                    <a:p>
                      <a:pPr algn="ctr"/>
                      <a:r>
                        <a:rPr kumimoji="1" lang="en-US" altLang="ja-JP" sz="2400" dirty="0" smtClean="0"/>
                        <a:t>2</a:t>
                      </a:r>
                      <a:endParaRPr kumimoji="1" lang="ja-JP" altLang="en-US" sz="2400" dirty="0"/>
                    </a:p>
                  </a:txBody>
                  <a:tcPr/>
                </a:tc>
                <a:tc>
                  <a:txBody>
                    <a:bodyPr/>
                    <a:lstStyle/>
                    <a:p>
                      <a:pPr algn="ctr"/>
                      <a:r>
                        <a:rPr kumimoji="1" lang="en-US" altLang="ja-JP" sz="2400" dirty="0" smtClean="0"/>
                        <a:t>2</a:t>
                      </a:r>
                      <a:endParaRPr kumimoji="1" lang="ja-JP" altLang="en-US" sz="2400" dirty="0"/>
                    </a:p>
                  </a:txBody>
                  <a:tcPr/>
                </a:tc>
                <a:tc>
                  <a:txBody>
                    <a:bodyPr/>
                    <a:lstStyle/>
                    <a:p>
                      <a:pPr algn="ctr"/>
                      <a:r>
                        <a:rPr kumimoji="1" lang="en-US" altLang="ja-JP" sz="2400" dirty="0" smtClean="0"/>
                        <a:t>2</a:t>
                      </a:r>
                      <a:endParaRPr kumimoji="1" lang="ja-JP" altLang="en-US" sz="2400" dirty="0"/>
                    </a:p>
                  </a:txBody>
                  <a:tcPr/>
                </a:tc>
              </a:tr>
              <a:tr h="370840">
                <a:tc>
                  <a:txBody>
                    <a:bodyPr/>
                    <a:lstStyle/>
                    <a:p>
                      <a:r>
                        <a:rPr kumimoji="1" lang="en-US" altLang="ja-JP" sz="2400" dirty="0" smtClean="0"/>
                        <a:t>Pneumonia</a:t>
                      </a:r>
                      <a:endParaRPr kumimoji="1" lang="ja-JP" altLang="en-US" sz="2400" dirty="0"/>
                    </a:p>
                  </a:txBody>
                  <a:tcPr/>
                </a:tc>
                <a:tc>
                  <a:txBody>
                    <a:bodyPr/>
                    <a:lstStyle/>
                    <a:p>
                      <a:pPr algn="ctr"/>
                      <a:r>
                        <a:rPr kumimoji="1" lang="en-US" altLang="ja-JP" sz="2400" dirty="0" smtClean="0"/>
                        <a:t>3</a:t>
                      </a:r>
                      <a:endParaRPr kumimoji="1" lang="ja-JP" altLang="en-US" sz="2400" dirty="0"/>
                    </a:p>
                  </a:txBody>
                  <a:tcPr/>
                </a:tc>
                <a:tc>
                  <a:txBody>
                    <a:bodyPr/>
                    <a:lstStyle/>
                    <a:p>
                      <a:pPr algn="ctr"/>
                      <a:r>
                        <a:rPr kumimoji="1" lang="en-US" altLang="ja-JP" sz="2400" dirty="0" smtClean="0"/>
                        <a:t>3</a:t>
                      </a:r>
                      <a:endParaRPr kumimoji="1" lang="ja-JP" altLang="en-US" sz="2400" dirty="0"/>
                    </a:p>
                  </a:txBody>
                  <a:tcPr/>
                </a:tc>
                <a:tc>
                  <a:txBody>
                    <a:bodyPr/>
                    <a:lstStyle/>
                    <a:p>
                      <a:pPr algn="ctr"/>
                      <a:r>
                        <a:rPr kumimoji="1" lang="en-US" altLang="ja-JP" sz="2400" dirty="0" smtClean="0"/>
                        <a:t>5</a:t>
                      </a:r>
                      <a:endParaRPr kumimoji="1" lang="ja-JP" altLang="en-US" sz="2400" dirty="0"/>
                    </a:p>
                  </a:txBody>
                  <a:tcPr/>
                </a:tc>
              </a:tr>
              <a:tr h="370840">
                <a:tc>
                  <a:txBody>
                    <a:bodyPr/>
                    <a:lstStyle/>
                    <a:p>
                      <a:r>
                        <a:rPr kumimoji="1" lang="en-US" altLang="ja-JP" sz="2400" dirty="0" smtClean="0"/>
                        <a:t>Cerebrovascular disease</a:t>
                      </a:r>
                      <a:endParaRPr kumimoji="1" lang="ja-JP" altLang="en-US" sz="2400" dirty="0"/>
                    </a:p>
                  </a:txBody>
                  <a:tcPr/>
                </a:tc>
                <a:tc>
                  <a:txBody>
                    <a:bodyPr/>
                    <a:lstStyle/>
                    <a:p>
                      <a:pPr algn="ctr"/>
                      <a:r>
                        <a:rPr kumimoji="1" lang="en-US" altLang="ja-JP" sz="2400" dirty="0" smtClean="0"/>
                        <a:t>4</a:t>
                      </a:r>
                      <a:endParaRPr kumimoji="1" lang="ja-JP" altLang="en-US" sz="2400" dirty="0"/>
                    </a:p>
                  </a:txBody>
                  <a:tcPr/>
                </a:tc>
                <a:tc>
                  <a:txBody>
                    <a:bodyPr/>
                    <a:lstStyle/>
                    <a:p>
                      <a:pPr algn="ctr"/>
                      <a:r>
                        <a:rPr kumimoji="1" lang="en-US" altLang="ja-JP" sz="2400" dirty="0" smtClean="0"/>
                        <a:t>4</a:t>
                      </a:r>
                      <a:endParaRPr kumimoji="1" lang="ja-JP" altLang="en-US" sz="2400" dirty="0"/>
                    </a:p>
                  </a:txBody>
                  <a:tcPr/>
                </a:tc>
                <a:tc>
                  <a:txBody>
                    <a:bodyPr/>
                    <a:lstStyle/>
                    <a:p>
                      <a:pPr algn="ctr"/>
                      <a:r>
                        <a:rPr kumimoji="1" lang="en-US" altLang="ja-JP" sz="2400" dirty="0" smtClean="0"/>
                        <a:t>3</a:t>
                      </a:r>
                      <a:endParaRPr kumimoji="1" lang="ja-JP" altLang="en-US" sz="2400" dirty="0"/>
                    </a:p>
                  </a:txBody>
                  <a:tcPr/>
                </a:tc>
              </a:tr>
            </a:tbl>
          </a:graphicData>
        </a:graphic>
      </p:graphicFrame>
      <p:sp>
        <p:nvSpPr>
          <p:cNvPr id="5" name="TextBox 4"/>
          <p:cNvSpPr txBox="1"/>
          <p:nvPr/>
        </p:nvSpPr>
        <p:spPr>
          <a:xfrm>
            <a:off x="1334459" y="6092320"/>
            <a:ext cx="6503255" cy="400110"/>
          </a:xfrm>
          <a:prstGeom prst="rect">
            <a:avLst/>
          </a:prstGeom>
          <a:noFill/>
        </p:spPr>
        <p:txBody>
          <a:bodyPr wrap="none" rtlCol="0">
            <a:spAutoFit/>
          </a:bodyPr>
          <a:lstStyle/>
          <a:p>
            <a:r>
              <a:rPr lang="en-US" altLang="ja-JP" sz="2000" dirty="0"/>
              <a:t>(Ministry of Health, Labor and </a:t>
            </a:r>
            <a:r>
              <a:rPr lang="en-US" altLang="ja-JP" sz="2000" dirty="0" smtClean="0"/>
              <a:t>Welfare (MHLW). </a:t>
            </a:r>
            <a:r>
              <a:rPr lang="en-US" altLang="ja-JP" sz="2000" dirty="0"/>
              <a:t>2015/2016</a:t>
            </a:r>
            <a:r>
              <a:rPr lang="en-US" altLang="ja-JP" sz="2000" dirty="0" smtClean="0"/>
              <a:t>).</a:t>
            </a:r>
            <a:endParaRPr lang="ja-JP" altLang="en-US" sz="2000" dirty="0"/>
          </a:p>
        </p:txBody>
      </p:sp>
    </p:spTree>
    <p:extLst>
      <p:ext uri="{BB962C8B-B14F-4D97-AF65-F5344CB8AC3E}">
        <p14:creationId xmlns:p14="http://schemas.microsoft.com/office/powerpoint/2010/main" val="768847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altLang="ja-JP" dirty="0" smtClean="0"/>
              <a:t>Age-standardized m</a:t>
            </a:r>
            <a:r>
              <a:rPr kumimoji="1" lang="en-US" altLang="ja-JP" dirty="0" smtClean="0"/>
              <a:t>ortality </a:t>
            </a:r>
            <a:r>
              <a:rPr lang="en-US" altLang="ja-JP" dirty="0" smtClean="0"/>
              <a:t>rates</a:t>
            </a:r>
            <a:endParaRPr kumimoji="1" lang="ja-JP" alt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9655" y="1885313"/>
            <a:ext cx="4694345" cy="352075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885313"/>
            <a:ext cx="4694345" cy="3520759"/>
          </a:xfrm>
          <a:prstGeom prst="rect">
            <a:avLst/>
          </a:prstGeom>
        </p:spPr>
      </p:pic>
      <p:sp>
        <p:nvSpPr>
          <p:cNvPr id="7" name="TextBox 6"/>
          <p:cNvSpPr txBox="1"/>
          <p:nvPr/>
        </p:nvSpPr>
        <p:spPr>
          <a:xfrm>
            <a:off x="1561172" y="5406072"/>
            <a:ext cx="5776966" cy="1015663"/>
          </a:xfrm>
          <a:prstGeom prst="rect">
            <a:avLst/>
          </a:prstGeom>
          <a:noFill/>
        </p:spPr>
        <p:txBody>
          <a:bodyPr wrap="none" rtlCol="0">
            <a:spAutoFit/>
          </a:bodyPr>
          <a:lstStyle/>
          <a:p>
            <a:r>
              <a:rPr lang="en-US" altLang="ja-JP" sz="2000" dirty="0" smtClean="0"/>
              <a:t>CVD, cardiovascular disease;  </a:t>
            </a:r>
          </a:p>
          <a:p>
            <a:r>
              <a:rPr lang="en-US" altLang="ja-JP" sz="2000" dirty="0" smtClean="0"/>
              <a:t>CHD, coronary heart disease (ischemic heart disease);</a:t>
            </a:r>
          </a:p>
          <a:p>
            <a:r>
              <a:rPr lang="en-US" altLang="ja-JP" sz="2000" dirty="0" smtClean="0"/>
              <a:t>Standardized by </a:t>
            </a:r>
            <a:r>
              <a:rPr lang="en-US" altLang="ja-JP" sz="2000" dirty="0"/>
              <a:t>the world population </a:t>
            </a:r>
            <a:r>
              <a:rPr lang="en-US" altLang="ja-JP" sz="2000" dirty="0" smtClean="0"/>
              <a:t>in 2010</a:t>
            </a:r>
            <a:endParaRPr kumimoji="1" lang="ja-JP" altLang="en-US" sz="2000" dirty="0"/>
          </a:p>
        </p:txBody>
      </p:sp>
    </p:spTree>
    <p:extLst>
      <p:ext uri="{BB962C8B-B14F-4D97-AF65-F5344CB8AC3E}">
        <p14:creationId xmlns:p14="http://schemas.microsoft.com/office/powerpoint/2010/main" val="33979913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Coronary heart disease</a:t>
            </a:r>
            <a:endParaRPr kumimoji="1" lang="ja-JP" altLang="en-US" dirty="0"/>
          </a:p>
        </p:txBody>
      </p:sp>
      <p:sp>
        <p:nvSpPr>
          <p:cNvPr id="3" name="Content Placeholder 2"/>
          <p:cNvSpPr>
            <a:spLocks noGrp="1"/>
          </p:cNvSpPr>
          <p:nvPr>
            <p:ph idx="1"/>
          </p:nvPr>
        </p:nvSpPr>
        <p:spPr/>
        <p:txBody>
          <a:bodyPr/>
          <a:lstStyle/>
          <a:p>
            <a:r>
              <a:rPr kumimoji="1" lang="en-US" altLang="ja-JP" dirty="0" smtClean="0"/>
              <a:t>CHD risk in Western countries</a:t>
            </a:r>
          </a:p>
          <a:p>
            <a:pPr lvl="1"/>
            <a:r>
              <a:rPr lang="en-US" altLang="ja-JP" dirty="0" smtClean="0"/>
              <a:t>High total and </a:t>
            </a:r>
            <a:r>
              <a:rPr lang="en-US" altLang="ja-JP" dirty="0"/>
              <a:t>low density lipoprotein </a:t>
            </a:r>
            <a:r>
              <a:rPr lang="en-US" altLang="ja-JP" dirty="0" smtClean="0"/>
              <a:t>(LDL)-cholesterol</a:t>
            </a:r>
          </a:p>
          <a:p>
            <a:pPr lvl="1"/>
            <a:r>
              <a:rPr kumimoji="1" lang="en-US" altLang="ja-JP" dirty="0" smtClean="0"/>
              <a:t>Low </a:t>
            </a:r>
            <a:r>
              <a:rPr lang="en-US" altLang="ja-JP" dirty="0" smtClean="0"/>
              <a:t>high density </a:t>
            </a:r>
            <a:r>
              <a:rPr lang="en-US" altLang="ja-JP" dirty="0"/>
              <a:t>lipoprotein </a:t>
            </a:r>
            <a:r>
              <a:rPr lang="en-US" altLang="ja-JP" dirty="0" smtClean="0"/>
              <a:t>(</a:t>
            </a:r>
            <a:r>
              <a:rPr kumimoji="1" lang="en-US" altLang="ja-JP" dirty="0" smtClean="0"/>
              <a:t>HDL)-cholesterol</a:t>
            </a:r>
          </a:p>
          <a:p>
            <a:pPr lvl="1"/>
            <a:r>
              <a:rPr lang="en-US" altLang="ja-JP" dirty="0" smtClean="0"/>
              <a:t>High triglycerides</a:t>
            </a:r>
          </a:p>
          <a:p>
            <a:pPr lvl="1"/>
            <a:r>
              <a:rPr lang="en-US" altLang="ja-JP" dirty="0" smtClean="0"/>
              <a:t>Hypertension</a:t>
            </a:r>
          </a:p>
          <a:p>
            <a:pPr lvl="1"/>
            <a:r>
              <a:rPr lang="en-US" altLang="ja-JP" dirty="0" smtClean="0"/>
              <a:t>Glucose abnormality</a:t>
            </a:r>
          </a:p>
          <a:p>
            <a:r>
              <a:rPr lang="en-US" altLang="ja-JP" dirty="0" smtClean="0"/>
              <a:t>Low prevalence of hypercholesterolemia and glucose abnormality make CHD mortality 20 to 30% lower than it in US (Iso H </a:t>
            </a:r>
            <a:r>
              <a:rPr lang="en-US" altLang="ja-JP" i="1" dirty="0" smtClean="0"/>
              <a:t>Circulation</a:t>
            </a:r>
            <a:r>
              <a:rPr lang="en-US" altLang="ja-JP" dirty="0" smtClean="0"/>
              <a:t> 2008).</a:t>
            </a:r>
          </a:p>
          <a:p>
            <a:pPr marL="457200" lvl="1" indent="0">
              <a:buNone/>
            </a:pPr>
            <a:endParaRPr kumimoji="1" lang="ja-JP" altLang="en-US" dirty="0"/>
          </a:p>
        </p:txBody>
      </p:sp>
    </p:spTree>
    <p:extLst>
      <p:ext uri="{BB962C8B-B14F-4D97-AF65-F5344CB8AC3E}">
        <p14:creationId xmlns:p14="http://schemas.microsoft.com/office/powerpoint/2010/main" val="1522672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Crude mortality rates</a:t>
            </a:r>
            <a:endParaRPr kumimoji="1" lang="ja-JP" alt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90720" y="1778000"/>
            <a:ext cx="4511880" cy="3383911"/>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1778000"/>
            <a:ext cx="4511882" cy="3383911"/>
          </a:xfrm>
          <a:prstGeom prst="rect">
            <a:avLst/>
          </a:prstGeom>
        </p:spPr>
      </p:pic>
      <p:sp>
        <p:nvSpPr>
          <p:cNvPr id="6" name="TextBox 5"/>
          <p:cNvSpPr txBox="1"/>
          <p:nvPr/>
        </p:nvSpPr>
        <p:spPr>
          <a:xfrm>
            <a:off x="1717455" y="5249222"/>
            <a:ext cx="5772158" cy="707886"/>
          </a:xfrm>
          <a:prstGeom prst="rect">
            <a:avLst/>
          </a:prstGeom>
          <a:noFill/>
        </p:spPr>
        <p:txBody>
          <a:bodyPr wrap="none" rtlCol="0">
            <a:spAutoFit/>
          </a:bodyPr>
          <a:lstStyle/>
          <a:p>
            <a:r>
              <a:rPr lang="en-US" altLang="ja-JP" sz="2000" dirty="0" smtClean="0"/>
              <a:t>CVD, cardiovascular disease;  </a:t>
            </a:r>
          </a:p>
          <a:p>
            <a:r>
              <a:rPr lang="en-US" altLang="ja-JP" sz="2000" dirty="0" smtClean="0"/>
              <a:t>CHD, coronary heart disease (ischemic heart disease).</a:t>
            </a:r>
          </a:p>
        </p:txBody>
      </p:sp>
    </p:spTree>
    <p:extLst>
      <p:ext uri="{BB962C8B-B14F-4D97-AF65-F5344CB8AC3E}">
        <p14:creationId xmlns:p14="http://schemas.microsoft.com/office/powerpoint/2010/main" val="1874391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Average of YLLs</a:t>
            </a:r>
            <a:endParaRPr kumimoji="1" lang="ja-JP" altLang="en-US" dirty="0"/>
          </a:p>
        </p:txBody>
      </p:sp>
      <p:graphicFrame>
        <p:nvGraphicFramePr>
          <p:cNvPr id="4" name="Chart 3"/>
          <p:cNvGraphicFramePr>
            <a:graphicFrameLocks/>
          </p:cNvGraphicFramePr>
          <p:nvPr>
            <p:extLst>
              <p:ext uri="{D42A27DB-BD31-4B8C-83A1-F6EECF244321}">
                <p14:modId xmlns:p14="http://schemas.microsoft.com/office/powerpoint/2010/main" val="3004235636"/>
              </p:ext>
            </p:extLst>
          </p:nvPr>
        </p:nvGraphicFramePr>
        <p:xfrm>
          <a:off x="0" y="1490192"/>
          <a:ext cx="5314147" cy="32596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068465624"/>
              </p:ext>
            </p:extLst>
          </p:nvPr>
        </p:nvGraphicFramePr>
        <p:xfrm>
          <a:off x="4556760" y="1008501"/>
          <a:ext cx="4587240" cy="2667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val="282466129"/>
              </p:ext>
            </p:extLst>
          </p:nvPr>
        </p:nvGraphicFramePr>
        <p:xfrm>
          <a:off x="4572000" y="3675502"/>
          <a:ext cx="4572000" cy="2799944"/>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413968" y="4883292"/>
            <a:ext cx="4142792" cy="1477328"/>
          </a:xfrm>
          <a:prstGeom prst="rect">
            <a:avLst/>
          </a:prstGeom>
          <a:noFill/>
        </p:spPr>
        <p:txBody>
          <a:bodyPr wrap="square" rtlCol="0">
            <a:spAutoFit/>
          </a:bodyPr>
          <a:lstStyle/>
          <a:p>
            <a:pPr marL="285750" indent="-285750">
              <a:buFont typeface="Arial" panose="020B0604020202020204" pitchFamily="34" charset="0"/>
              <a:buChar char="•"/>
            </a:pPr>
            <a:r>
              <a:rPr lang="en-US" altLang="ja-JP" dirty="0"/>
              <a:t>YLL, Years of Life </a:t>
            </a:r>
            <a:r>
              <a:rPr lang="en-US" altLang="ja-JP" dirty="0" smtClean="0"/>
              <a:t>Lost Estimated </a:t>
            </a:r>
            <a:r>
              <a:rPr lang="en-US" altLang="ja-JP" dirty="0"/>
              <a:t>by the World Standard Life Expectancy, the Global Burden of Disease study.</a:t>
            </a:r>
            <a:endParaRPr lang="ja-JP" altLang="en-US" dirty="0"/>
          </a:p>
          <a:p>
            <a:pPr marL="285750" indent="-285750">
              <a:buFont typeface="Arial" panose="020B0604020202020204" pitchFamily="34" charset="0"/>
              <a:buChar char="•"/>
            </a:pPr>
            <a:r>
              <a:rPr kumimoji="1" lang="en-US" altLang="ja-JP" dirty="0" smtClean="0"/>
              <a:t>AYLL=total YLLs/ total deaths </a:t>
            </a:r>
            <a:r>
              <a:rPr lang="en-US" altLang="ja-JP" dirty="0" smtClean="0"/>
              <a:t>from the cause</a:t>
            </a:r>
            <a:endParaRPr kumimoji="1" lang="ja-JP" altLang="en-US" dirty="0"/>
          </a:p>
        </p:txBody>
      </p:sp>
    </p:spTree>
    <p:extLst>
      <p:ext uri="{BB962C8B-B14F-4D97-AF65-F5344CB8AC3E}">
        <p14:creationId xmlns:p14="http://schemas.microsoft.com/office/powerpoint/2010/main" val="2795796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YLLs rates, 1/100,000</a:t>
            </a:r>
            <a:endParaRPr kumimoji="1" lang="ja-JP" altLang="en-US" dirty="0"/>
          </a:p>
        </p:txBody>
      </p:sp>
      <p:sp>
        <p:nvSpPr>
          <p:cNvPr id="3" name="Content Placeholder 2"/>
          <p:cNvSpPr>
            <a:spLocks noGrp="1"/>
          </p:cNvSpPr>
          <p:nvPr>
            <p:ph idx="1"/>
          </p:nvPr>
        </p:nvSpPr>
        <p:spPr/>
        <p:txBody>
          <a:bodyPr/>
          <a:lstStyle/>
          <a:p>
            <a:endParaRPr kumimoji="1" lang="ja-JP" altLang="en-US" dirty="0"/>
          </a:p>
        </p:txBody>
      </p:sp>
      <p:graphicFrame>
        <p:nvGraphicFramePr>
          <p:cNvPr id="4" name="Chart 3"/>
          <p:cNvGraphicFramePr>
            <a:graphicFrameLocks/>
          </p:cNvGraphicFramePr>
          <p:nvPr>
            <p:extLst>
              <p:ext uri="{D42A27DB-BD31-4B8C-83A1-F6EECF244321}">
                <p14:modId xmlns:p14="http://schemas.microsoft.com/office/powerpoint/2010/main" val="3015377258"/>
              </p:ext>
            </p:extLst>
          </p:nvPr>
        </p:nvGraphicFramePr>
        <p:xfrm>
          <a:off x="0" y="1825624"/>
          <a:ext cx="5057192" cy="30686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392077799"/>
              </p:ext>
            </p:extLst>
          </p:nvPr>
        </p:nvGraphicFramePr>
        <p:xfrm>
          <a:off x="4574540" y="1258094"/>
          <a:ext cx="456946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a:graphicFrameLocks/>
          </p:cNvGraphicFramePr>
          <p:nvPr>
            <p:extLst>
              <p:ext uri="{D42A27DB-BD31-4B8C-83A1-F6EECF244321}">
                <p14:modId xmlns:p14="http://schemas.microsoft.com/office/powerpoint/2010/main" val="2321632276"/>
              </p:ext>
            </p:extLst>
          </p:nvPr>
        </p:nvGraphicFramePr>
        <p:xfrm>
          <a:off x="4257675" y="4001294"/>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314325" y="5029197"/>
            <a:ext cx="3644524" cy="646331"/>
          </a:xfrm>
          <a:prstGeom prst="rect">
            <a:avLst/>
          </a:prstGeom>
          <a:noFill/>
        </p:spPr>
        <p:txBody>
          <a:bodyPr wrap="none" rtlCol="0">
            <a:spAutoFit/>
          </a:bodyPr>
          <a:lstStyle/>
          <a:p>
            <a:r>
              <a:rPr kumimoji="1" lang="en-US" altLang="ja-JP" dirty="0" smtClean="0"/>
              <a:t>YLL rates = </a:t>
            </a:r>
          </a:p>
          <a:p>
            <a:r>
              <a:rPr kumimoji="1" lang="en-US" altLang="ja-JP" dirty="0" smtClean="0"/>
              <a:t>total YLLs / total population *100000</a:t>
            </a:r>
            <a:endParaRPr kumimoji="1" lang="ja-JP" altLang="en-US" dirty="0"/>
          </a:p>
        </p:txBody>
      </p:sp>
    </p:spTree>
    <p:extLst>
      <p:ext uri="{BB962C8B-B14F-4D97-AF65-F5344CB8AC3E}">
        <p14:creationId xmlns:p14="http://schemas.microsoft.com/office/powerpoint/2010/main" val="3546392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normAutofit/>
          </a:bodyPr>
          <a:lstStyle/>
          <a:p>
            <a:r>
              <a:rPr kumimoji="1" lang="en-US" altLang="ja-JP" dirty="0" smtClean="0"/>
              <a:t>Vascular pathology</a:t>
            </a:r>
            <a:endParaRPr kumimoji="1" lang="ja-JP" altLang="en-US" dirty="0"/>
          </a:p>
        </p:txBody>
      </p:sp>
      <p:sp>
        <p:nvSpPr>
          <p:cNvPr id="3" name="Content Placeholder 2"/>
          <p:cNvSpPr>
            <a:spLocks noGrp="1"/>
          </p:cNvSpPr>
          <p:nvPr>
            <p:ph idx="1"/>
          </p:nvPr>
        </p:nvSpPr>
        <p:spPr/>
        <p:txBody>
          <a:bodyPr/>
          <a:lstStyle/>
          <a:p>
            <a:endParaRPr kumimoji="1" lang="ja-JP" altLang="en-US" dirty="0"/>
          </a:p>
        </p:txBody>
      </p:sp>
      <p:pic>
        <p:nvPicPr>
          <p:cNvPr id="4" name="Picture 3"/>
          <p:cNvPicPr>
            <a:picLocks noChangeAspect="1"/>
          </p:cNvPicPr>
          <p:nvPr/>
        </p:nvPicPr>
        <p:blipFill>
          <a:blip r:embed="rId3"/>
          <a:stretch>
            <a:fillRect/>
          </a:stretch>
        </p:blipFill>
        <p:spPr>
          <a:xfrm>
            <a:off x="754156" y="1690688"/>
            <a:ext cx="6849054" cy="4131614"/>
          </a:xfrm>
          <a:prstGeom prst="rect">
            <a:avLst/>
          </a:prstGeom>
        </p:spPr>
      </p:pic>
      <p:sp>
        <p:nvSpPr>
          <p:cNvPr id="5" name="TextBox 4"/>
          <p:cNvSpPr txBox="1"/>
          <p:nvPr/>
        </p:nvSpPr>
        <p:spPr>
          <a:xfrm>
            <a:off x="7481346" y="2707341"/>
            <a:ext cx="1485535" cy="369332"/>
          </a:xfrm>
          <a:prstGeom prst="rect">
            <a:avLst/>
          </a:prstGeom>
          <a:noFill/>
        </p:spPr>
        <p:txBody>
          <a:bodyPr wrap="none" rtlCol="0">
            <a:spAutoFit/>
          </a:bodyPr>
          <a:lstStyle/>
          <a:p>
            <a:r>
              <a:rPr kumimoji="1" lang="en-US" altLang="ja-JP" dirty="0" smtClean="0"/>
              <a:t>Iso H. </a:t>
            </a:r>
            <a:r>
              <a:rPr kumimoji="1" lang="en-US" altLang="ja-JP" i="1" dirty="0" smtClean="0"/>
              <a:t>JA</a:t>
            </a:r>
            <a:r>
              <a:rPr kumimoji="1" lang="en-US" altLang="ja-JP" dirty="0" smtClean="0"/>
              <a:t> 2011</a:t>
            </a:r>
            <a:endParaRPr kumimoji="1" lang="ja-JP" altLang="en-US" dirty="0"/>
          </a:p>
        </p:txBody>
      </p:sp>
    </p:spTree>
    <p:extLst>
      <p:ext uri="{BB962C8B-B14F-4D97-AF65-F5344CB8AC3E}">
        <p14:creationId xmlns:p14="http://schemas.microsoft.com/office/powerpoint/2010/main" val="42717616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Vascular pathology</a:t>
            </a:r>
            <a:endParaRPr kumimoji="1" lang="ja-JP" altLang="en-US" dirty="0"/>
          </a:p>
        </p:txBody>
      </p:sp>
      <p:sp>
        <p:nvSpPr>
          <p:cNvPr id="3" name="Content Placeholder 2"/>
          <p:cNvSpPr>
            <a:spLocks noGrp="1"/>
          </p:cNvSpPr>
          <p:nvPr>
            <p:ph idx="1"/>
          </p:nvPr>
        </p:nvSpPr>
        <p:spPr/>
        <p:txBody>
          <a:bodyPr/>
          <a:lstStyle/>
          <a:p>
            <a:r>
              <a:rPr lang="en-US" altLang="ja-JP" dirty="0"/>
              <a:t>In Japan, 20% </a:t>
            </a:r>
            <a:r>
              <a:rPr lang="en-US" altLang="ja-JP" dirty="0" smtClean="0"/>
              <a:t>is for large </a:t>
            </a:r>
            <a:r>
              <a:rPr lang="en-US" altLang="ja-JP" dirty="0"/>
              <a:t>artery occlusive infarction, 20-30% for intracerebral hemorrhage and 40% for lacunar </a:t>
            </a:r>
            <a:r>
              <a:rPr lang="en-US" altLang="ja-JP" dirty="0" smtClean="0"/>
              <a:t>infarction, while 40%, 5-10% and 20% in the western populations (Kitamura A, </a:t>
            </a:r>
            <a:r>
              <a:rPr lang="en-US" altLang="ja-JP" i="1" dirty="0"/>
              <a:t>Stroke</a:t>
            </a:r>
            <a:r>
              <a:rPr lang="en-US" altLang="ja-JP" dirty="0"/>
              <a:t> 2006</a:t>
            </a:r>
            <a:r>
              <a:rPr lang="en-US" altLang="ja-JP" dirty="0" smtClean="0"/>
              <a:t>).</a:t>
            </a:r>
          </a:p>
          <a:p>
            <a:r>
              <a:rPr lang="en-US" altLang="ja-JP" u="sng" dirty="0" smtClean="0"/>
              <a:t>Atherosclerosis</a:t>
            </a:r>
            <a:r>
              <a:rPr lang="en-US" altLang="ja-JP" dirty="0" smtClean="0"/>
              <a:t> may increase among Japanese subpopulations, as the CHD incidence in urban middle-age men showed a rising (Kitamura A, </a:t>
            </a:r>
            <a:r>
              <a:rPr lang="en-US" altLang="ja-JP" i="1" dirty="0" smtClean="0"/>
              <a:t>Am </a:t>
            </a:r>
            <a:r>
              <a:rPr lang="en-US" altLang="ja-JP" i="1" dirty="0" err="1" smtClean="0"/>
              <a:t>Coll</a:t>
            </a:r>
            <a:r>
              <a:rPr lang="en-US" altLang="ja-JP" i="1" dirty="0" smtClean="0"/>
              <a:t> </a:t>
            </a:r>
            <a:r>
              <a:rPr lang="en-US" altLang="ja-JP" i="1" dirty="0" err="1" smtClean="0"/>
              <a:t>Cardiol</a:t>
            </a:r>
            <a:r>
              <a:rPr lang="en-US" altLang="ja-JP" i="1" dirty="0" smtClean="0"/>
              <a:t> </a:t>
            </a:r>
            <a:r>
              <a:rPr lang="en-US" altLang="ja-JP" dirty="0" smtClean="0"/>
              <a:t>2009).</a:t>
            </a:r>
            <a:endParaRPr lang="en-US" altLang="ja-JP" dirty="0"/>
          </a:p>
          <a:p>
            <a:pPr marL="0" indent="0">
              <a:buNone/>
            </a:pPr>
            <a:endParaRPr kumimoji="1" lang="ja-JP" altLang="en-US" dirty="0"/>
          </a:p>
        </p:txBody>
      </p:sp>
    </p:spTree>
    <p:extLst>
      <p:ext uri="{BB962C8B-B14F-4D97-AF65-F5344CB8AC3E}">
        <p14:creationId xmlns:p14="http://schemas.microsoft.com/office/powerpoint/2010/main" val="1751289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lum bright="20000"/>
          </a:blip>
          <a:stretch>
            <a:fillRect/>
          </a:stretch>
        </p:blipFill>
        <p:spPr>
          <a:xfrm>
            <a:off x="6774024" y="-1"/>
            <a:ext cx="5411756" cy="6835459"/>
          </a:xfrm>
          <a:prstGeom prst="rect">
            <a:avLst/>
          </a:prstGeom>
        </p:spPr>
      </p:pic>
      <p:sp>
        <p:nvSpPr>
          <p:cNvPr id="3" name="Content Placeholder 2"/>
          <p:cNvSpPr>
            <a:spLocks noGrp="1"/>
          </p:cNvSpPr>
          <p:nvPr>
            <p:ph idx="1"/>
          </p:nvPr>
        </p:nvSpPr>
        <p:spPr/>
        <p:txBody>
          <a:bodyPr>
            <a:normAutofit fontScale="92500" lnSpcReduction="10000"/>
          </a:bodyPr>
          <a:lstStyle/>
          <a:p>
            <a:r>
              <a:rPr lang="en-US" altLang="ja-JP" dirty="0" smtClean="0"/>
              <a:t>Since </a:t>
            </a:r>
            <a:r>
              <a:rPr lang="en-US" altLang="ja-JP" dirty="0"/>
              <a:t>1945, through stratified random samples, </a:t>
            </a:r>
            <a:r>
              <a:rPr lang="en-US" altLang="ja-JP" dirty="0" smtClean="0"/>
              <a:t>8000-10,000</a:t>
            </a:r>
            <a:r>
              <a:rPr lang="en-US" altLang="ja-JP" dirty="0" smtClean="0"/>
              <a:t>, </a:t>
            </a:r>
            <a:r>
              <a:rPr lang="en-US" altLang="ja-JP" dirty="0" smtClean="0"/>
              <a:t>during 2003-2013, have </a:t>
            </a:r>
            <a:r>
              <a:rPr lang="en-US" altLang="ja-JP" dirty="0"/>
              <a:t>provided the prominent information for health promotion </a:t>
            </a:r>
            <a:r>
              <a:rPr lang="en-US" altLang="ja-JP" dirty="0" smtClean="0"/>
              <a:t>strategies.</a:t>
            </a:r>
          </a:p>
          <a:p>
            <a:r>
              <a:rPr lang="en-US" altLang="ja-JP" dirty="0" smtClean="0"/>
              <a:t>2006, child physical activity.</a:t>
            </a:r>
          </a:p>
          <a:p>
            <a:r>
              <a:rPr lang="en-US" altLang="ja-JP" dirty="0" smtClean="0"/>
              <a:t>2009, adult dental health, eating habit, weight management, dietary intake; child eating on </a:t>
            </a:r>
            <a:r>
              <a:rPr lang="en-US" altLang="ja-JP" u="sng" dirty="0" smtClean="0"/>
              <a:t>sweat foods and drinks</a:t>
            </a:r>
            <a:r>
              <a:rPr lang="en-US" altLang="ja-JP" dirty="0" smtClean="0"/>
              <a:t>. </a:t>
            </a:r>
            <a:endParaRPr lang="en-US" altLang="ja-JP" dirty="0"/>
          </a:p>
          <a:p>
            <a:r>
              <a:rPr lang="en-US" altLang="ja-JP" dirty="0" smtClean="0"/>
              <a:t>2012, people </a:t>
            </a:r>
            <a:r>
              <a:rPr lang="en-US" altLang="ja-JP" dirty="0"/>
              <a:t>suffering from </a:t>
            </a:r>
            <a:r>
              <a:rPr lang="en-US" altLang="ja-JP" u="sng" dirty="0"/>
              <a:t>diabetes</a:t>
            </a:r>
            <a:r>
              <a:rPr lang="en-US" altLang="ja-JP" dirty="0"/>
              <a:t>, which has been performed every five years since </a:t>
            </a:r>
            <a:r>
              <a:rPr lang="en-US" altLang="ja-JP" dirty="0" smtClean="0"/>
              <a:t>1997, targeting 23,750 </a:t>
            </a:r>
            <a:r>
              <a:rPr lang="en-US" altLang="ja-JP" dirty="0"/>
              <a:t>households and about 61,000 people over </a:t>
            </a:r>
            <a:r>
              <a:rPr lang="en-US" altLang="ja-JP" dirty="0" smtClean="0"/>
              <a:t>1y </a:t>
            </a:r>
            <a:r>
              <a:rPr lang="en-US" altLang="ja-JP" dirty="0"/>
              <a:t>for the 475 </a:t>
            </a:r>
            <a:r>
              <a:rPr lang="en-US" altLang="ja-JP" dirty="0" smtClean="0"/>
              <a:t>districts.</a:t>
            </a:r>
            <a:endParaRPr kumimoji="1" lang="ja-JP" altLang="en-US" dirty="0"/>
          </a:p>
        </p:txBody>
      </p:sp>
      <p:sp>
        <p:nvSpPr>
          <p:cNvPr id="2" name="Title 1"/>
          <p:cNvSpPr>
            <a:spLocks noGrp="1"/>
          </p:cNvSpPr>
          <p:nvPr>
            <p:ph type="title"/>
          </p:nvPr>
        </p:nvSpPr>
        <p:spPr>
          <a:xfrm>
            <a:off x="628650" y="365126"/>
            <a:ext cx="7886700" cy="1325563"/>
          </a:xfrm>
        </p:spPr>
        <p:txBody>
          <a:bodyPr/>
          <a:lstStyle/>
          <a:p>
            <a:r>
              <a:rPr lang="en-US" altLang="ja-JP" dirty="0" smtClean="0"/>
              <a:t>National </a:t>
            </a:r>
            <a:r>
              <a:rPr lang="en-US" altLang="ja-JP" dirty="0"/>
              <a:t>Health and Nutrition </a:t>
            </a:r>
            <a:r>
              <a:rPr lang="en-US" altLang="ja-JP" dirty="0" smtClean="0"/>
              <a:t>Surveys, Japan</a:t>
            </a:r>
            <a:endParaRPr kumimoji="1" lang="ja-JP" altLang="en-US" dirty="0"/>
          </a:p>
        </p:txBody>
      </p:sp>
    </p:spTree>
    <p:extLst>
      <p:ext uri="{BB962C8B-B14F-4D97-AF65-F5344CB8AC3E}">
        <p14:creationId xmlns:p14="http://schemas.microsoft.com/office/powerpoint/2010/main" val="1779765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altLang="ja-JP" dirty="0" smtClean="0"/>
              <a:t>Large cohort studies in Japan, 7/1000 population</a:t>
            </a:r>
            <a:endParaRPr kumimoji="1" lang="ja-JP" altLang="en-US" dirty="0"/>
          </a:p>
        </p:txBody>
      </p:sp>
      <p:sp>
        <p:nvSpPr>
          <p:cNvPr id="3" name="Content Placeholder 2"/>
          <p:cNvSpPr>
            <a:spLocks noGrp="1"/>
          </p:cNvSpPr>
          <p:nvPr>
            <p:ph idx="1"/>
          </p:nvPr>
        </p:nvSpPr>
        <p:spPr/>
        <p:txBody>
          <a:bodyPr>
            <a:noAutofit/>
          </a:bodyPr>
          <a:lstStyle/>
          <a:p>
            <a:r>
              <a:rPr lang="en-US" altLang="ja-JP" sz="2000" dirty="0"/>
              <a:t>Japan Public Health Center-based prospective Study I/II (</a:t>
            </a:r>
            <a:r>
              <a:rPr lang="en-US" altLang="ja-JP" sz="2000" b="1" dirty="0" smtClean="0">
                <a:solidFill>
                  <a:schemeClr val="accent1">
                    <a:lumMod val="75000"/>
                  </a:schemeClr>
                </a:solidFill>
              </a:rPr>
              <a:t>JPHC</a:t>
            </a:r>
            <a:r>
              <a:rPr lang="en-US" altLang="ja-JP" sz="2000" dirty="0" smtClean="0"/>
              <a:t>, 140,000)</a:t>
            </a:r>
            <a:endParaRPr lang="en-US" altLang="ja-JP" sz="2000" dirty="0"/>
          </a:p>
          <a:p>
            <a:r>
              <a:rPr lang="en-US" altLang="ja-JP" sz="2000" dirty="0"/>
              <a:t>The Japan Collaborative Cohort </a:t>
            </a:r>
            <a:r>
              <a:rPr lang="en-US" altLang="ja-JP" sz="2000" dirty="0" smtClean="0"/>
              <a:t>Study (</a:t>
            </a:r>
            <a:r>
              <a:rPr lang="en-US" altLang="ja-JP" sz="2000" b="1" dirty="0" smtClean="0">
                <a:solidFill>
                  <a:schemeClr val="accent1">
                    <a:lumMod val="75000"/>
                  </a:schemeClr>
                </a:solidFill>
              </a:rPr>
              <a:t>JACC</a:t>
            </a:r>
            <a:r>
              <a:rPr lang="en-US" altLang="ja-JP" sz="2000" dirty="0" smtClean="0"/>
              <a:t>, 110,000)</a:t>
            </a:r>
            <a:endParaRPr lang="en-US" altLang="ja-JP" sz="2000" dirty="0"/>
          </a:p>
          <a:p>
            <a:r>
              <a:rPr lang="en-US" altLang="ja-JP" sz="2000" dirty="0"/>
              <a:t>The Miyagi Cohort </a:t>
            </a:r>
            <a:r>
              <a:rPr lang="en-US" altLang="ja-JP" sz="2000" dirty="0" smtClean="0"/>
              <a:t>Study (47,000)</a:t>
            </a:r>
            <a:endParaRPr lang="en-US" altLang="ja-JP" sz="2000" dirty="0"/>
          </a:p>
          <a:p>
            <a:r>
              <a:rPr lang="en-US" altLang="ja-JP" sz="2000" dirty="0" err="1"/>
              <a:t>Ohsaki</a:t>
            </a:r>
            <a:r>
              <a:rPr lang="en-US" altLang="ja-JP" sz="2000" dirty="0"/>
              <a:t> National Health Insurance Cohort </a:t>
            </a:r>
            <a:r>
              <a:rPr lang="en-US" altLang="ja-JP" sz="2000" dirty="0" smtClean="0"/>
              <a:t>Study (52,000)</a:t>
            </a:r>
            <a:endParaRPr lang="en-US" altLang="ja-JP" sz="2000" dirty="0"/>
          </a:p>
          <a:p>
            <a:r>
              <a:rPr lang="en-US" altLang="ja-JP" sz="2000" dirty="0"/>
              <a:t>The Three Prefecture Study </a:t>
            </a:r>
            <a:r>
              <a:rPr lang="en-US" altLang="ja-JP" sz="2000" dirty="0" smtClean="0"/>
              <a:t>Aichi/Miyagi/Osaka (100,000)</a:t>
            </a:r>
            <a:endParaRPr lang="en-US" altLang="ja-JP" sz="2000" dirty="0"/>
          </a:p>
          <a:p>
            <a:r>
              <a:rPr lang="en-US" altLang="ja-JP" sz="2000" dirty="0" err="1"/>
              <a:t>Takayama</a:t>
            </a:r>
            <a:r>
              <a:rPr lang="en-US" altLang="ja-JP" sz="2000" dirty="0"/>
              <a:t> </a:t>
            </a:r>
            <a:r>
              <a:rPr lang="en-US" altLang="ja-JP" sz="2000" dirty="0" smtClean="0"/>
              <a:t>Study (31,000)</a:t>
            </a:r>
            <a:endParaRPr lang="en-US" altLang="ja-JP" sz="2000" dirty="0"/>
          </a:p>
          <a:p>
            <a:r>
              <a:rPr lang="en-US" altLang="ja-JP" sz="2000" b="1" dirty="0">
                <a:solidFill>
                  <a:schemeClr val="accent1">
                    <a:lumMod val="75000"/>
                  </a:schemeClr>
                </a:solidFill>
              </a:rPr>
              <a:t>Lifespan</a:t>
            </a:r>
            <a:r>
              <a:rPr lang="en-US" altLang="ja-JP" sz="2000" dirty="0">
                <a:solidFill>
                  <a:schemeClr val="accent1">
                    <a:lumMod val="75000"/>
                  </a:schemeClr>
                </a:solidFill>
              </a:rPr>
              <a:t> </a:t>
            </a:r>
            <a:r>
              <a:rPr lang="en-US" altLang="ja-JP" sz="2000" dirty="0" smtClean="0"/>
              <a:t>study (120,000)</a:t>
            </a:r>
            <a:endParaRPr lang="en-US" altLang="ja-JP" sz="2000" dirty="0"/>
          </a:p>
          <a:p>
            <a:r>
              <a:rPr lang="en-US" altLang="ja-JP" sz="2000" dirty="0"/>
              <a:t>Circulatory Risk in Communities </a:t>
            </a:r>
            <a:r>
              <a:rPr lang="en-US" altLang="ja-JP" sz="2000" dirty="0" smtClean="0"/>
              <a:t>Study (</a:t>
            </a:r>
            <a:r>
              <a:rPr lang="en-US" altLang="ja-JP" sz="2000" b="1" dirty="0" smtClean="0">
                <a:solidFill>
                  <a:schemeClr val="accent1">
                    <a:lumMod val="75000"/>
                  </a:schemeClr>
                </a:solidFill>
              </a:rPr>
              <a:t>CIRCS</a:t>
            </a:r>
            <a:r>
              <a:rPr lang="en-US" altLang="ja-JP" sz="2000" dirty="0" smtClean="0"/>
              <a:t>, 35,000)</a:t>
            </a:r>
            <a:endParaRPr lang="en-US" altLang="ja-JP" sz="2000" dirty="0"/>
          </a:p>
          <a:p>
            <a:r>
              <a:rPr lang="en-US" altLang="ja-JP" sz="2000" dirty="0"/>
              <a:t>NIPPON </a:t>
            </a:r>
            <a:r>
              <a:rPr lang="en-US" altLang="ja-JP" sz="2000" dirty="0" smtClean="0"/>
              <a:t>DATA (21,000)</a:t>
            </a:r>
            <a:endParaRPr lang="en-US" altLang="ja-JP" sz="2000" dirty="0"/>
          </a:p>
          <a:p>
            <a:r>
              <a:rPr lang="en-US" altLang="ja-JP" sz="2000" dirty="0"/>
              <a:t>Ibaraki Prefectural Health </a:t>
            </a:r>
            <a:r>
              <a:rPr lang="en-US" altLang="ja-JP" sz="2000" dirty="0" smtClean="0"/>
              <a:t>Study (</a:t>
            </a:r>
            <a:r>
              <a:rPr lang="en-US" altLang="ja-JP" sz="2000" b="1" dirty="0" smtClean="0">
                <a:solidFill>
                  <a:schemeClr val="accent1">
                    <a:lumMod val="75000"/>
                  </a:schemeClr>
                </a:solidFill>
              </a:rPr>
              <a:t>IPHS</a:t>
            </a:r>
            <a:r>
              <a:rPr lang="en-US" altLang="ja-JP" sz="2000" dirty="0" smtClean="0"/>
              <a:t>, 150,000)</a:t>
            </a:r>
            <a:endParaRPr lang="en-US" altLang="ja-JP" sz="2000" dirty="0"/>
          </a:p>
          <a:p>
            <a:r>
              <a:rPr lang="en-US" altLang="ja-JP" sz="2000" dirty="0" err="1"/>
              <a:t>Komo-Ise</a:t>
            </a:r>
            <a:r>
              <a:rPr lang="en-US" altLang="ja-JP" sz="2000" dirty="0"/>
              <a:t> Gunma Cohort </a:t>
            </a:r>
            <a:r>
              <a:rPr lang="en-US" altLang="ja-JP" sz="2000" dirty="0" smtClean="0"/>
              <a:t>Study (11,000)</a:t>
            </a:r>
            <a:endParaRPr kumimoji="1" lang="ja-JP" altLang="en-US" sz="2000" dirty="0"/>
          </a:p>
        </p:txBody>
      </p:sp>
      <p:sp>
        <p:nvSpPr>
          <p:cNvPr id="4" name="TextBox 3"/>
          <p:cNvSpPr txBox="1"/>
          <p:nvPr/>
        </p:nvSpPr>
        <p:spPr>
          <a:xfrm>
            <a:off x="4236098" y="6176963"/>
            <a:ext cx="3792513" cy="369332"/>
          </a:xfrm>
          <a:prstGeom prst="rect">
            <a:avLst/>
          </a:prstGeom>
          <a:noFill/>
        </p:spPr>
        <p:txBody>
          <a:bodyPr wrap="none" rtlCol="0">
            <a:spAutoFit/>
          </a:bodyPr>
          <a:lstStyle/>
          <a:p>
            <a:r>
              <a:rPr kumimoji="1" lang="en-US" altLang="ja-JP" dirty="0" smtClean="0"/>
              <a:t>Japan Epidemiologic Association, 2016</a:t>
            </a:r>
            <a:endParaRPr kumimoji="1" lang="ja-JP" altLang="en-US" dirty="0"/>
          </a:p>
        </p:txBody>
      </p:sp>
    </p:spTree>
    <p:extLst>
      <p:ext uri="{BB962C8B-B14F-4D97-AF65-F5344CB8AC3E}">
        <p14:creationId xmlns:p14="http://schemas.microsoft.com/office/powerpoint/2010/main" val="4205400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Blood pressure and salt intake</a:t>
            </a:r>
            <a:endParaRPr kumimoji="1" lang="ja-JP" alt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36900842"/>
              </p:ext>
            </p:extLst>
          </p:nvPr>
        </p:nvGraphicFramePr>
        <p:xfrm>
          <a:off x="-1" y="1690689"/>
          <a:ext cx="4840255" cy="36204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474072" y="5606078"/>
            <a:ext cx="5536131" cy="369332"/>
          </a:xfrm>
          <a:prstGeom prst="rect">
            <a:avLst/>
          </a:prstGeom>
          <a:noFill/>
        </p:spPr>
        <p:txBody>
          <a:bodyPr wrap="none" rtlCol="0">
            <a:spAutoFit/>
          </a:bodyPr>
          <a:lstStyle/>
          <a:p>
            <a:r>
              <a:rPr kumimoji="1" lang="en-US" altLang="ja-JP" dirty="0" smtClean="0"/>
              <a:t>National Health and Nutrition Survey (MHLW 1995-2012)</a:t>
            </a:r>
            <a:endParaRPr kumimoji="1" lang="ja-JP" altLang="en-US" dirty="0"/>
          </a:p>
        </p:txBody>
      </p:sp>
      <p:sp>
        <p:nvSpPr>
          <p:cNvPr id="7" name="Content Placeholder 2"/>
          <p:cNvSpPr txBox="1">
            <a:spLocks/>
          </p:cNvSpPr>
          <p:nvPr/>
        </p:nvSpPr>
        <p:spPr>
          <a:xfrm>
            <a:off x="5243803" y="1743461"/>
            <a:ext cx="353280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sz="2400" dirty="0" smtClean="0"/>
          </a:p>
        </p:txBody>
      </p:sp>
      <p:graphicFrame>
        <p:nvGraphicFramePr>
          <p:cNvPr id="8" name="Content Placeholder 5"/>
          <p:cNvGraphicFramePr>
            <a:graphicFrameLocks/>
          </p:cNvGraphicFramePr>
          <p:nvPr>
            <p:extLst>
              <p:ext uri="{D42A27DB-BD31-4B8C-83A1-F6EECF244321}">
                <p14:modId xmlns:p14="http://schemas.microsoft.com/office/powerpoint/2010/main" val="2040719057"/>
              </p:ext>
            </p:extLst>
          </p:nvPr>
        </p:nvGraphicFramePr>
        <p:xfrm>
          <a:off x="4718372" y="1690689"/>
          <a:ext cx="4583663" cy="3620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398775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Hypertension </a:t>
            </a:r>
            <a:r>
              <a:rPr lang="en-US" altLang="ja-JP" dirty="0" smtClean="0"/>
              <a:t>control in Japan </a:t>
            </a:r>
            <a:endParaRPr kumimoji="1" lang="ja-JP" altLang="en-US" dirty="0"/>
          </a:p>
        </p:txBody>
      </p:sp>
      <p:sp>
        <p:nvSpPr>
          <p:cNvPr id="3" name="Content Placeholder 2"/>
          <p:cNvSpPr>
            <a:spLocks noGrp="1"/>
          </p:cNvSpPr>
          <p:nvPr>
            <p:ph idx="1"/>
          </p:nvPr>
        </p:nvSpPr>
        <p:spPr/>
        <p:txBody>
          <a:bodyPr>
            <a:noAutofit/>
          </a:bodyPr>
          <a:lstStyle/>
          <a:p>
            <a:r>
              <a:rPr lang="en-US" altLang="ja-JP" sz="3200" dirty="0"/>
              <a:t>A</a:t>
            </a:r>
            <a:r>
              <a:rPr kumimoji="1" lang="en-US" altLang="ja-JP" sz="3200" dirty="0" smtClean="0"/>
              <a:t>nnual systematic </a:t>
            </a:r>
            <a:r>
              <a:rPr kumimoji="1" lang="en-US" altLang="ja-JP" sz="3200" u="sng" dirty="0" smtClean="0"/>
              <a:t>cardiovascular screening</a:t>
            </a:r>
            <a:r>
              <a:rPr kumimoji="1" lang="en-US" altLang="ja-JP" sz="3200" dirty="0" smtClean="0"/>
              <a:t>, referra</a:t>
            </a:r>
            <a:r>
              <a:rPr lang="en-US" altLang="ja-JP" sz="3200" dirty="0" smtClean="0"/>
              <a:t>l of high risk individuals to local clinics for </a:t>
            </a:r>
            <a:r>
              <a:rPr lang="en-US" altLang="ja-JP" sz="3200" u="sng" dirty="0" smtClean="0"/>
              <a:t>antihypertensive medication</a:t>
            </a:r>
            <a:r>
              <a:rPr lang="en-US" altLang="ja-JP" sz="3200" dirty="0" smtClean="0"/>
              <a:t>, </a:t>
            </a:r>
            <a:r>
              <a:rPr lang="en-US" altLang="ja-JP" sz="3200" u="sng" dirty="0" smtClean="0"/>
              <a:t>health education </a:t>
            </a:r>
            <a:r>
              <a:rPr lang="en-US" altLang="ja-JP" sz="3200" dirty="0" smtClean="0"/>
              <a:t>for hypertensive patients at blood pressure screening sites and during home visits</a:t>
            </a:r>
            <a:r>
              <a:rPr lang="en-US" altLang="ja-JP" sz="3200" dirty="0" smtClean="0">
                <a:solidFill>
                  <a:schemeClr val="accent5"/>
                </a:solidFill>
              </a:rPr>
              <a:t> </a:t>
            </a:r>
            <a:r>
              <a:rPr lang="en-US" altLang="ja-JP" sz="3200" dirty="0" smtClean="0"/>
              <a:t>by </a:t>
            </a:r>
            <a:r>
              <a:rPr lang="en-US" altLang="ja-JP" sz="3200" dirty="0" smtClean="0">
                <a:solidFill>
                  <a:schemeClr val="accent5"/>
                </a:solidFill>
              </a:rPr>
              <a:t>public health nurses</a:t>
            </a:r>
            <a:r>
              <a:rPr lang="en-US" altLang="ja-JP" sz="3200" dirty="0" smtClean="0"/>
              <a:t>, and </a:t>
            </a:r>
            <a:r>
              <a:rPr lang="en-US" altLang="ja-JP" sz="3200" dirty="0" smtClean="0">
                <a:solidFill>
                  <a:schemeClr val="accent5"/>
                </a:solidFill>
              </a:rPr>
              <a:t>community-wide media-disseminated </a:t>
            </a:r>
            <a:r>
              <a:rPr lang="en-US" altLang="ja-JP" sz="3200" dirty="0" smtClean="0"/>
              <a:t>education to encourage participation in </a:t>
            </a:r>
            <a:r>
              <a:rPr lang="en-US" altLang="ja-JP" sz="3200" dirty="0" smtClean="0">
                <a:solidFill>
                  <a:srgbClr val="C00000"/>
                </a:solidFill>
              </a:rPr>
              <a:t>blood pressure screening </a:t>
            </a:r>
            <a:r>
              <a:rPr lang="en-US" altLang="ja-JP" sz="3200" dirty="0"/>
              <a:t>and</a:t>
            </a:r>
            <a:r>
              <a:rPr lang="en-US" altLang="ja-JP" sz="3200" dirty="0" smtClean="0">
                <a:solidFill>
                  <a:srgbClr val="C00000"/>
                </a:solidFill>
              </a:rPr>
              <a:t> reducing salt intake </a:t>
            </a:r>
            <a:r>
              <a:rPr lang="en-US" altLang="ja-JP" sz="3200" dirty="0" smtClean="0"/>
              <a:t>(Iso H, </a:t>
            </a:r>
            <a:r>
              <a:rPr lang="en-US" altLang="ja-JP" sz="3200" i="1" dirty="0" smtClean="0"/>
              <a:t>Stroke</a:t>
            </a:r>
            <a:r>
              <a:rPr lang="en-US" altLang="ja-JP" sz="3200" dirty="0" smtClean="0"/>
              <a:t> 1998).</a:t>
            </a:r>
            <a:endParaRPr kumimoji="1" lang="ja-JP" altLang="en-US" sz="3200" dirty="0"/>
          </a:p>
        </p:txBody>
      </p:sp>
    </p:spTree>
    <p:extLst>
      <p:ext uri="{BB962C8B-B14F-4D97-AF65-F5344CB8AC3E}">
        <p14:creationId xmlns:p14="http://schemas.microsoft.com/office/powerpoint/2010/main" val="11712864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Japan dietary pattern</a:t>
            </a:r>
            <a:endParaRPr kumimoji="1" lang="ja-JP" altLang="en-US" dirty="0"/>
          </a:p>
        </p:txBody>
      </p:sp>
      <p:sp>
        <p:nvSpPr>
          <p:cNvPr id="3" name="Content Placeholder 2"/>
          <p:cNvSpPr>
            <a:spLocks noGrp="1"/>
          </p:cNvSpPr>
          <p:nvPr>
            <p:ph idx="1"/>
          </p:nvPr>
        </p:nvSpPr>
        <p:spPr/>
        <p:txBody>
          <a:bodyPr/>
          <a:lstStyle/>
          <a:p>
            <a:r>
              <a:rPr kumimoji="1" lang="en-US" altLang="ja-JP" dirty="0" smtClean="0"/>
              <a:t>A diet with adequate total calories and increased intake of fish and plant foods, but decreased intake of refined carbohydrates and animal fat,  a so-called </a:t>
            </a:r>
            <a:r>
              <a:rPr kumimoji="1" lang="en-US" altLang="ja-JP" u="sng" dirty="0" smtClean="0"/>
              <a:t>Japan diet</a:t>
            </a:r>
            <a:r>
              <a:rPr kumimoji="1" lang="en-US" altLang="ja-JP" dirty="0" smtClean="0"/>
              <a:t>, appears to be quite effective for prevention of CHD (Tada N </a:t>
            </a:r>
            <a:r>
              <a:rPr kumimoji="1" lang="en-US" altLang="ja-JP" i="1" dirty="0" smtClean="0"/>
              <a:t>JAT </a:t>
            </a:r>
            <a:r>
              <a:rPr kumimoji="1" lang="en-US" altLang="ja-JP" dirty="0" smtClean="0"/>
              <a:t>2011). </a:t>
            </a:r>
          </a:p>
          <a:p>
            <a:r>
              <a:rPr lang="en-US" altLang="ja-JP" dirty="0"/>
              <a:t>In Japan, most </a:t>
            </a:r>
            <a:r>
              <a:rPr lang="en-US" altLang="ja-JP" u="sng" dirty="0"/>
              <a:t>(63%) dietary sodium </a:t>
            </a:r>
            <a:r>
              <a:rPr lang="en-US" altLang="ja-JP" dirty="0"/>
              <a:t>came from soy sauce (20%), commercially processed fish/seafood (15%), salted soups (15%), and preserved vegetables (13%) (NHNS, 2009). </a:t>
            </a:r>
          </a:p>
          <a:p>
            <a:endParaRPr kumimoji="1" lang="en-US" altLang="ja-JP" dirty="0" smtClean="0"/>
          </a:p>
          <a:p>
            <a:endParaRPr kumimoji="1" lang="ja-JP" altLang="en-US" dirty="0"/>
          </a:p>
        </p:txBody>
      </p:sp>
    </p:spTree>
    <p:extLst>
      <p:ext uri="{BB962C8B-B14F-4D97-AF65-F5344CB8AC3E}">
        <p14:creationId xmlns:p14="http://schemas.microsoft.com/office/powerpoint/2010/main" val="3827055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endParaRPr kumimoji="1" lang="ja-JP" alt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645" y="553720"/>
            <a:ext cx="8581793" cy="4230800"/>
          </a:xfrm>
        </p:spPr>
      </p:pic>
      <p:sp>
        <p:nvSpPr>
          <p:cNvPr id="3" name="TextBox 2"/>
          <p:cNvSpPr txBox="1"/>
          <p:nvPr/>
        </p:nvSpPr>
        <p:spPr>
          <a:xfrm>
            <a:off x="614191" y="4784520"/>
            <a:ext cx="7886700" cy="1200329"/>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lang="en-US" altLang="ja-JP" sz="2400" dirty="0" smtClean="0"/>
              <a:t>Sodium </a:t>
            </a:r>
            <a:r>
              <a:rPr lang="en-US" altLang="ja-JP" sz="2400" dirty="0"/>
              <a:t>intake was </a:t>
            </a:r>
            <a:r>
              <a:rPr lang="en-US" altLang="ja-JP" sz="2400" u="sng" dirty="0"/>
              <a:t>positively</a:t>
            </a:r>
            <a:r>
              <a:rPr lang="en-US" altLang="ja-JP" sz="2400" dirty="0"/>
              <a:t> associated with mortality </a:t>
            </a:r>
            <a:r>
              <a:rPr lang="en-US" altLang="ja-JP" sz="2400" dirty="0" smtClean="0"/>
              <a:t>from total </a:t>
            </a:r>
            <a:r>
              <a:rPr lang="en-US" altLang="ja-JP" sz="2400" dirty="0"/>
              <a:t>stroke, ischemic stroke, and total </a:t>
            </a:r>
            <a:r>
              <a:rPr lang="en-US" altLang="ja-JP" sz="2400" dirty="0" smtClean="0"/>
              <a:t>CVD in middle-aged Japanese </a:t>
            </a:r>
            <a:r>
              <a:rPr lang="en-US" altLang="ja-JP" sz="2400" dirty="0"/>
              <a:t>(</a:t>
            </a:r>
            <a:r>
              <a:rPr lang="en-US" altLang="ja-JP" sz="2400" dirty="0" err="1"/>
              <a:t>Umesawa</a:t>
            </a:r>
            <a:r>
              <a:rPr lang="en-US" altLang="ja-JP" sz="2400" dirty="0"/>
              <a:t> M, </a:t>
            </a:r>
            <a:r>
              <a:rPr lang="en-US" altLang="ja-JP" sz="2400" i="1" dirty="0"/>
              <a:t>AJCN</a:t>
            </a:r>
            <a:r>
              <a:rPr lang="en-US" altLang="ja-JP" sz="2400" dirty="0"/>
              <a:t> 2008). </a:t>
            </a:r>
            <a:endParaRPr kumimoji="1" lang="ja-JP" altLang="en-US" sz="2400" dirty="0"/>
          </a:p>
        </p:txBody>
      </p:sp>
      <p:sp>
        <p:nvSpPr>
          <p:cNvPr id="5" name="TextBox 4"/>
          <p:cNvSpPr txBox="1"/>
          <p:nvPr/>
        </p:nvSpPr>
        <p:spPr>
          <a:xfrm>
            <a:off x="1605280" y="4384410"/>
            <a:ext cx="6238240" cy="369332"/>
          </a:xfrm>
          <a:prstGeom prst="rect">
            <a:avLst/>
          </a:prstGeom>
          <a:solidFill>
            <a:schemeClr val="bg1"/>
          </a:solidFill>
        </p:spPr>
        <p:txBody>
          <a:bodyPr wrap="square" rtlCol="0">
            <a:spAutoFit/>
          </a:bodyPr>
          <a:lstStyle/>
          <a:p>
            <a:r>
              <a:rPr kumimoji="1" lang="en-US" altLang="ja-JP" dirty="0" smtClean="0"/>
              <a:t>National Health and Nutrition Survey (MHLW 2013). </a:t>
            </a:r>
            <a:endParaRPr kumimoji="1" lang="ja-JP" altLang="en-US" dirty="0"/>
          </a:p>
        </p:txBody>
      </p:sp>
    </p:spTree>
    <p:extLst>
      <p:ext uri="{BB962C8B-B14F-4D97-AF65-F5344CB8AC3E}">
        <p14:creationId xmlns:p14="http://schemas.microsoft.com/office/powerpoint/2010/main" val="714658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endParaRPr kumimoji="1" lang="ja-JP" alt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6616" y="523240"/>
            <a:ext cx="8834184" cy="3984043"/>
          </a:xfrm>
        </p:spPr>
      </p:pic>
      <p:sp>
        <p:nvSpPr>
          <p:cNvPr id="3" name="TextBox 2"/>
          <p:cNvSpPr txBox="1"/>
          <p:nvPr/>
        </p:nvSpPr>
        <p:spPr>
          <a:xfrm>
            <a:off x="628650" y="4716185"/>
            <a:ext cx="8142126" cy="1200329"/>
          </a:xfrm>
          <a:prstGeom prst="rect">
            <a:avLst/>
          </a:prstGeom>
          <a:solidFill>
            <a:schemeClr val="bg1"/>
          </a:solidFill>
        </p:spPr>
        <p:txBody>
          <a:bodyPr wrap="square" rtlCol="0">
            <a:spAutoFit/>
          </a:bodyPr>
          <a:lstStyle/>
          <a:p>
            <a:pPr marL="342900" indent="-342900">
              <a:buFont typeface="Arial" panose="020B0604020202020204" pitchFamily="34" charset="0"/>
              <a:buChar char="•"/>
            </a:pPr>
            <a:r>
              <a:rPr kumimoji="1" lang="en-US" altLang="ja-JP" sz="2400" dirty="0" smtClean="0"/>
              <a:t>In 2012, average intake of total vegetable, green and yellow vegetables, and other </a:t>
            </a:r>
            <a:r>
              <a:rPr lang="en-US" altLang="ja-JP" sz="2400" dirty="0"/>
              <a:t>vegetable was </a:t>
            </a:r>
            <a:r>
              <a:rPr lang="en-US" altLang="ja-JP" sz="2400" u="sng" dirty="0" smtClean="0"/>
              <a:t>286.5g</a:t>
            </a:r>
            <a:r>
              <a:rPr lang="en-US" altLang="ja-JP" sz="2400" dirty="0" smtClean="0"/>
              <a:t>, 90.9g, and 195.6g per day, respectively.</a:t>
            </a:r>
          </a:p>
        </p:txBody>
      </p:sp>
    </p:spTree>
    <p:extLst>
      <p:ext uri="{BB962C8B-B14F-4D97-AF65-F5344CB8AC3E}">
        <p14:creationId xmlns:p14="http://schemas.microsoft.com/office/powerpoint/2010/main" val="13536362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Findings from large cohorts</a:t>
            </a:r>
            <a:endParaRPr kumimoji="1" lang="ja-JP" altLang="en-US" dirty="0"/>
          </a:p>
        </p:txBody>
      </p:sp>
      <p:sp>
        <p:nvSpPr>
          <p:cNvPr id="3" name="Content Placeholder 2"/>
          <p:cNvSpPr>
            <a:spLocks noGrp="1"/>
          </p:cNvSpPr>
          <p:nvPr>
            <p:ph idx="1"/>
          </p:nvPr>
        </p:nvSpPr>
        <p:spPr/>
        <p:txBody>
          <a:bodyPr>
            <a:normAutofit fontScale="92500"/>
          </a:bodyPr>
          <a:lstStyle/>
          <a:p>
            <a:r>
              <a:rPr lang="en-US" altLang="ja-JP" dirty="0" smtClean="0"/>
              <a:t>‘</a:t>
            </a:r>
            <a:r>
              <a:rPr lang="en-US" altLang="ja-JP" u="sng" dirty="0" smtClean="0"/>
              <a:t>Vegetable</a:t>
            </a:r>
            <a:r>
              <a:rPr lang="en-US" altLang="ja-JP" u="sng" dirty="0"/>
              <a:t>’ and ‘dairy product’ patterns </a:t>
            </a:r>
            <a:r>
              <a:rPr lang="en-US" altLang="ja-JP" dirty="0"/>
              <a:t>were associated with lower mortality from CVD, while the ‘animal food’ pattern was not among Japanese (Maruyama K, </a:t>
            </a:r>
            <a:r>
              <a:rPr lang="en-US" altLang="ja-JP" i="1" dirty="0"/>
              <a:t>NMCD</a:t>
            </a:r>
            <a:r>
              <a:rPr lang="en-US" altLang="ja-JP" dirty="0"/>
              <a:t> 2013). </a:t>
            </a:r>
            <a:endParaRPr lang="en-US" altLang="ja-JP" dirty="0" smtClean="0"/>
          </a:p>
          <a:p>
            <a:r>
              <a:rPr lang="en-US" altLang="ja-JP" dirty="0"/>
              <a:t>Frequent intake of </a:t>
            </a:r>
            <a:r>
              <a:rPr lang="en-US" altLang="ja-JP" u="sng" dirty="0"/>
              <a:t>citrus fruit </a:t>
            </a:r>
            <a:r>
              <a:rPr lang="en-US" altLang="ja-JP" dirty="0"/>
              <a:t>may reduce the incidence of CVD, especially cerebral infarction, in men and women (Yamada T </a:t>
            </a:r>
            <a:r>
              <a:rPr lang="en-US" altLang="ja-JP" i="1" dirty="0"/>
              <a:t>JE</a:t>
            </a:r>
            <a:r>
              <a:rPr lang="en-US" altLang="ja-JP" dirty="0"/>
              <a:t> 2011</a:t>
            </a:r>
            <a:r>
              <a:rPr lang="en-US" altLang="ja-JP" dirty="0" smtClean="0"/>
              <a:t>).</a:t>
            </a:r>
          </a:p>
          <a:p>
            <a:r>
              <a:rPr lang="en-US" altLang="ja-JP" dirty="0"/>
              <a:t>Healthy dietary pattern </a:t>
            </a:r>
            <a:r>
              <a:rPr lang="en-US" altLang="ja-JP" dirty="0" smtClean="0"/>
              <a:t>(high in vegetables and fruit) may </a:t>
            </a:r>
            <a:r>
              <a:rPr lang="en-US" altLang="ja-JP" dirty="0"/>
              <a:t>be associated with </a:t>
            </a:r>
            <a:r>
              <a:rPr lang="en-US" altLang="ja-JP" u="sng" dirty="0"/>
              <a:t>suppressed inflammation </a:t>
            </a:r>
            <a:r>
              <a:rPr lang="en-US" altLang="ja-JP" dirty="0" smtClean="0"/>
              <a:t>(</a:t>
            </a:r>
            <a:r>
              <a:rPr lang="en-US" altLang="ja-JP" dirty="0" err="1" smtClean="0"/>
              <a:t>hs</a:t>
            </a:r>
            <a:r>
              <a:rPr lang="en-US" altLang="ja-JP" dirty="0" smtClean="0"/>
              <a:t>-CRP) in </a:t>
            </a:r>
            <a:r>
              <a:rPr lang="en-US" altLang="ja-JP" dirty="0"/>
              <a:t>Japanese men and women, independently of BMI and other factors (</a:t>
            </a:r>
            <a:r>
              <a:rPr lang="en-US" altLang="ja-JP" dirty="0" err="1"/>
              <a:t>Nanri</a:t>
            </a:r>
            <a:r>
              <a:rPr lang="en-US" altLang="ja-JP" dirty="0"/>
              <a:t> H </a:t>
            </a:r>
            <a:r>
              <a:rPr lang="en-US" altLang="ja-JP" i="1" dirty="0"/>
              <a:t>JE</a:t>
            </a:r>
            <a:r>
              <a:rPr lang="en-US" altLang="ja-JP" dirty="0"/>
              <a:t> 2011).</a:t>
            </a:r>
            <a:endParaRPr lang="ja-JP" altLang="en-US" dirty="0"/>
          </a:p>
          <a:p>
            <a:pPr marL="0" indent="0">
              <a:buNone/>
            </a:pPr>
            <a:endParaRPr kumimoji="1" lang="ja-JP" altLang="en-US" dirty="0"/>
          </a:p>
        </p:txBody>
      </p:sp>
    </p:spTree>
    <p:extLst>
      <p:ext uri="{BB962C8B-B14F-4D97-AF65-F5344CB8AC3E}">
        <p14:creationId xmlns:p14="http://schemas.microsoft.com/office/powerpoint/2010/main" val="38833523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Cont</a:t>
            </a:r>
            <a:r>
              <a:rPr lang="en-US" altLang="ja-JP" dirty="0" smtClean="0"/>
              <a:t>.1</a:t>
            </a:r>
            <a:endParaRPr kumimoji="1" lang="ja-JP" altLang="en-US" dirty="0"/>
          </a:p>
        </p:txBody>
      </p:sp>
      <p:sp>
        <p:nvSpPr>
          <p:cNvPr id="3" name="Content Placeholder 2"/>
          <p:cNvSpPr>
            <a:spLocks noGrp="1"/>
          </p:cNvSpPr>
          <p:nvPr>
            <p:ph idx="1"/>
          </p:nvPr>
        </p:nvSpPr>
        <p:spPr/>
        <p:txBody>
          <a:bodyPr>
            <a:normAutofit fontScale="92500" lnSpcReduction="20000"/>
          </a:bodyPr>
          <a:lstStyle/>
          <a:p>
            <a:r>
              <a:rPr lang="en-US" altLang="ja-JP" dirty="0" smtClean="0"/>
              <a:t>The </a:t>
            </a:r>
            <a:r>
              <a:rPr lang="en-US" altLang="ja-JP" dirty="0"/>
              <a:t>dietary </a:t>
            </a:r>
            <a:r>
              <a:rPr lang="en-US" altLang="ja-JP" u="sng" dirty="0"/>
              <a:t>energy intake </a:t>
            </a:r>
            <a:r>
              <a:rPr lang="en-US" altLang="ja-JP" dirty="0"/>
              <a:t>was positively associated the </a:t>
            </a:r>
            <a:r>
              <a:rPr lang="en-US" altLang="ja-JP" dirty="0" smtClean="0"/>
              <a:t>CHD </a:t>
            </a:r>
            <a:r>
              <a:rPr lang="en-US" altLang="ja-JP" dirty="0"/>
              <a:t>mortality risk both in Japanese men and women (Masato N </a:t>
            </a:r>
            <a:r>
              <a:rPr lang="en-US" altLang="ja-JP" i="1" dirty="0" smtClean="0"/>
              <a:t>JAT2015</a:t>
            </a:r>
            <a:r>
              <a:rPr lang="en-US" altLang="ja-JP" dirty="0"/>
              <a:t>).</a:t>
            </a:r>
          </a:p>
          <a:p>
            <a:r>
              <a:rPr lang="en-US" altLang="ja-JP" dirty="0" smtClean="0"/>
              <a:t>Total 25.5, 19.9 and 13.1-g/d increment in total </a:t>
            </a:r>
            <a:r>
              <a:rPr lang="en-US" altLang="ja-JP" u="sng" dirty="0" smtClean="0"/>
              <a:t>protein</a:t>
            </a:r>
            <a:r>
              <a:rPr lang="en-US" altLang="ja-JP" dirty="0" smtClean="0"/>
              <a:t> intake, animal protein, and plant protein was associated with a decrease in SBP/DBP 1.14/0.65, </a:t>
            </a:r>
            <a:r>
              <a:rPr lang="en-US" altLang="ja-JP" dirty="0"/>
              <a:t>SBP/DBP </a:t>
            </a:r>
            <a:r>
              <a:rPr lang="en-US" altLang="ja-JP" dirty="0" smtClean="0"/>
              <a:t>1.09/0.41, and DBP 0.57 mmHg, respectively (</a:t>
            </a:r>
            <a:r>
              <a:rPr lang="en-US" altLang="ja-JP" dirty="0" err="1" smtClean="0"/>
              <a:t>Umesawa</a:t>
            </a:r>
            <a:r>
              <a:rPr lang="en-US" altLang="ja-JP" dirty="0" smtClean="0"/>
              <a:t> M </a:t>
            </a:r>
            <a:r>
              <a:rPr lang="en-US" altLang="ja-JP" i="1" dirty="0" smtClean="0"/>
              <a:t>AJCN</a:t>
            </a:r>
            <a:r>
              <a:rPr lang="en-US" altLang="ja-JP" dirty="0" smtClean="0"/>
              <a:t> 2009). </a:t>
            </a:r>
          </a:p>
          <a:p>
            <a:r>
              <a:rPr lang="en-US" altLang="ja-JP" dirty="0"/>
              <a:t>Dietary intake of </a:t>
            </a:r>
            <a:r>
              <a:rPr lang="en-US" altLang="ja-JP" u="sng" dirty="0"/>
              <a:t>saturated fatty acids </a:t>
            </a:r>
            <a:r>
              <a:rPr lang="en-US" altLang="ja-JP" dirty="0"/>
              <a:t>inversely associated with stroke incidence (deep </a:t>
            </a:r>
            <a:r>
              <a:rPr lang="en-US" altLang="ja-JP" dirty="0" err="1"/>
              <a:t>intraparenchymal</a:t>
            </a:r>
            <a:r>
              <a:rPr lang="en-US" altLang="ja-JP" dirty="0"/>
              <a:t> </a:t>
            </a:r>
            <a:r>
              <a:rPr lang="en-US" altLang="ja-JP" dirty="0" smtClean="0"/>
              <a:t>hemorrhage </a:t>
            </a:r>
            <a:r>
              <a:rPr lang="en-US" altLang="ja-JP" dirty="0"/>
              <a:t>and lacunar infarction) and positively associated with myocardial infarction (Yamagishi K, </a:t>
            </a:r>
            <a:r>
              <a:rPr lang="en-US" altLang="ja-JP" i="1" dirty="0"/>
              <a:t>Euro Heart J </a:t>
            </a:r>
            <a:r>
              <a:rPr lang="en-US" altLang="ja-JP" dirty="0"/>
              <a:t>2013</a:t>
            </a:r>
            <a:r>
              <a:rPr lang="en-US" altLang="ja-JP" dirty="0" smtClean="0"/>
              <a:t>).</a:t>
            </a:r>
            <a:endParaRPr kumimoji="1" lang="ja-JP" altLang="en-US" dirty="0"/>
          </a:p>
        </p:txBody>
      </p:sp>
    </p:spTree>
    <p:extLst>
      <p:ext uri="{BB962C8B-B14F-4D97-AF65-F5344CB8AC3E}">
        <p14:creationId xmlns:p14="http://schemas.microsoft.com/office/powerpoint/2010/main" val="20309068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altLang="ja-JP" dirty="0" smtClean="0"/>
              <a:t>Cont. 2</a:t>
            </a:r>
            <a:endParaRPr lang="ja-JP" altLang="en-US" dirty="0"/>
          </a:p>
        </p:txBody>
      </p:sp>
      <p:sp>
        <p:nvSpPr>
          <p:cNvPr id="3" name="Content Placeholder 2"/>
          <p:cNvSpPr>
            <a:spLocks noGrp="1"/>
          </p:cNvSpPr>
          <p:nvPr>
            <p:ph idx="1"/>
          </p:nvPr>
        </p:nvSpPr>
        <p:spPr/>
        <p:txBody>
          <a:bodyPr>
            <a:normAutofit lnSpcReduction="10000"/>
          </a:bodyPr>
          <a:lstStyle/>
          <a:p>
            <a:r>
              <a:rPr lang="en-US" altLang="ja-JP" u="sng" dirty="0" smtClean="0"/>
              <a:t>Higher </a:t>
            </a:r>
            <a:r>
              <a:rPr lang="en-US" altLang="ja-JP" u="sng" dirty="0"/>
              <a:t>total dietary fiber </a:t>
            </a:r>
            <a:r>
              <a:rPr lang="en-US" altLang="ja-JP" dirty="0"/>
              <a:t>was associated with reduced the incident risk of CVD in Japanese non-smokers (</a:t>
            </a:r>
            <a:r>
              <a:rPr lang="en-US" altLang="ja-JP" dirty="0" err="1"/>
              <a:t>Kobubo</a:t>
            </a:r>
            <a:r>
              <a:rPr lang="en-US" altLang="ja-JP" dirty="0"/>
              <a:t> Y </a:t>
            </a:r>
            <a:r>
              <a:rPr lang="en-US" altLang="ja-JP" i="1" dirty="0"/>
              <a:t>EJCN</a:t>
            </a:r>
            <a:r>
              <a:rPr lang="en-US" altLang="ja-JP" dirty="0"/>
              <a:t> 2011). </a:t>
            </a:r>
          </a:p>
          <a:p>
            <a:r>
              <a:rPr lang="en-US" altLang="ja-JP" u="sng" dirty="0"/>
              <a:t>Low-carbohydrate</a:t>
            </a:r>
            <a:r>
              <a:rPr lang="en-US" altLang="ja-JP" dirty="0"/>
              <a:t> diets were associated with a significantly higher risk of all-cause mortality, but not with a risk </a:t>
            </a:r>
            <a:r>
              <a:rPr lang="en-US" altLang="ja-JP" dirty="0" smtClean="0"/>
              <a:t>of </a:t>
            </a:r>
            <a:r>
              <a:rPr lang="en-US" altLang="ja-JP" dirty="0"/>
              <a:t>CVD mortality and incidence (Noto H </a:t>
            </a:r>
            <a:r>
              <a:rPr lang="en-US" altLang="ja-JP" i="1" dirty="0" err="1"/>
              <a:t>PLoSOne</a:t>
            </a:r>
            <a:r>
              <a:rPr lang="en-US" altLang="ja-JP" dirty="0"/>
              <a:t> 2013</a:t>
            </a:r>
            <a:r>
              <a:rPr lang="en-US" altLang="ja-JP" dirty="0" smtClean="0"/>
              <a:t>).</a:t>
            </a:r>
            <a:r>
              <a:rPr lang="en-US" altLang="ja-JP" dirty="0"/>
              <a:t> </a:t>
            </a:r>
            <a:endParaRPr lang="en-US" altLang="ja-JP" dirty="0" smtClean="0"/>
          </a:p>
          <a:p>
            <a:r>
              <a:rPr lang="en-US" altLang="ja-JP" dirty="0" smtClean="0"/>
              <a:t>Moderate </a:t>
            </a:r>
            <a:r>
              <a:rPr lang="en-US" altLang="ja-JP" dirty="0"/>
              <a:t>diets </a:t>
            </a:r>
            <a:r>
              <a:rPr lang="en-US" altLang="ja-JP" u="sng" dirty="0"/>
              <a:t>lower in carbohydrate </a:t>
            </a:r>
            <a:r>
              <a:rPr lang="en-US" altLang="ja-JP" dirty="0"/>
              <a:t>and </a:t>
            </a:r>
            <a:r>
              <a:rPr lang="en-US" altLang="ja-JP" u="sng" dirty="0"/>
              <a:t>higher in protein and fat</a:t>
            </a:r>
            <a:r>
              <a:rPr lang="en-US" altLang="ja-JP" dirty="0"/>
              <a:t> are significantly inversely associated with CVD and total mortality in women (Nakamura Y, </a:t>
            </a:r>
            <a:r>
              <a:rPr lang="en-US" altLang="ja-JP" i="1" dirty="0"/>
              <a:t>BJN</a:t>
            </a:r>
            <a:r>
              <a:rPr lang="en-US" altLang="ja-JP" dirty="0"/>
              <a:t> 2014).</a:t>
            </a:r>
          </a:p>
          <a:p>
            <a:endParaRPr kumimoji="1" lang="ja-JP" altLang="en-US" dirty="0"/>
          </a:p>
        </p:txBody>
      </p:sp>
    </p:spTree>
    <p:extLst>
      <p:ext uri="{BB962C8B-B14F-4D97-AF65-F5344CB8AC3E}">
        <p14:creationId xmlns:p14="http://schemas.microsoft.com/office/powerpoint/2010/main" val="10770754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Cont. </a:t>
            </a:r>
            <a:r>
              <a:rPr lang="en-US" altLang="ja-JP" dirty="0"/>
              <a:t>3</a:t>
            </a:r>
            <a:endParaRPr kumimoji="1" lang="ja-JP" altLang="en-US" dirty="0"/>
          </a:p>
        </p:txBody>
      </p:sp>
      <p:sp>
        <p:nvSpPr>
          <p:cNvPr id="3" name="Content Placeholder 2"/>
          <p:cNvSpPr>
            <a:spLocks noGrp="1"/>
          </p:cNvSpPr>
          <p:nvPr>
            <p:ph idx="1"/>
          </p:nvPr>
        </p:nvSpPr>
        <p:spPr/>
        <p:txBody>
          <a:bodyPr>
            <a:normAutofit/>
          </a:bodyPr>
          <a:lstStyle/>
          <a:p>
            <a:r>
              <a:rPr lang="en-US" altLang="ja-JP" dirty="0"/>
              <a:t>H</a:t>
            </a:r>
            <a:r>
              <a:rPr lang="en-US" altLang="ja-JP" dirty="0" smtClean="0"/>
              <a:t>abitual </a:t>
            </a:r>
            <a:r>
              <a:rPr lang="en-US" altLang="ja-JP" dirty="0"/>
              <a:t>intake of </a:t>
            </a:r>
            <a:r>
              <a:rPr lang="en-US" altLang="ja-JP" u="sng" dirty="0"/>
              <a:t>coffee</a:t>
            </a:r>
            <a:r>
              <a:rPr lang="en-US" altLang="ja-JP" dirty="0"/>
              <a:t> is associated with lower risk of total mortality </a:t>
            </a:r>
            <a:r>
              <a:rPr lang="en-US" altLang="ja-JP" dirty="0" smtClean="0"/>
              <a:t>and death from cancer, CVD and CHD in Japan (Saito E, </a:t>
            </a:r>
            <a:r>
              <a:rPr lang="en-US" altLang="ja-JP" i="1" dirty="0" smtClean="0"/>
              <a:t>AJCN</a:t>
            </a:r>
            <a:r>
              <a:rPr lang="en-US" altLang="ja-JP" dirty="0" smtClean="0"/>
              <a:t> 2015).</a:t>
            </a:r>
          </a:p>
          <a:p>
            <a:r>
              <a:rPr lang="en-US" altLang="ja-JP" u="sng" dirty="0" smtClean="0"/>
              <a:t>Green tea </a:t>
            </a:r>
            <a:r>
              <a:rPr lang="en-US" altLang="ja-JP" dirty="0" smtClean="0"/>
              <a:t>consumption is associated with a reduced risk of total stroke incidence, cerebral infarction and cerebral hemorrhage (Tanabe N </a:t>
            </a:r>
            <a:r>
              <a:rPr lang="en-US" altLang="ja-JP" i="1" dirty="0" smtClean="0"/>
              <a:t>IJE</a:t>
            </a:r>
            <a:r>
              <a:rPr lang="en-US" altLang="ja-JP" dirty="0" smtClean="0"/>
              <a:t> 2008).</a:t>
            </a:r>
          </a:p>
          <a:p>
            <a:r>
              <a:rPr lang="en-US" altLang="ja-JP" dirty="0"/>
              <a:t>Everyday </a:t>
            </a:r>
            <a:r>
              <a:rPr lang="en-US" altLang="ja-JP" u="sng" dirty="0"/>
              <a:t>beverage</a:t>
            </a:r>
            <a:r>
              <a:rPr lang="en-US" altLang="ja-JP" dirty="0"/>
              <a:t> intake is associated with higher risk of ischemic stroke for women (</a:t>
            </a:r>
            <a:r>
              <a:rPr lang="en-US" altLang="ja-JP" dirty="0" err="1"/>
              <a:t>Eshak</a:t>
            </a:r>
            <a:r>
              <a:rPr lang="en-US" altLang="ja-JP" dirty="0"/>
              <a:t> E, </a:t>
            </a:r>
            <a:r>
              <a:rPr lang="en-US" altLang="ja-JP" i="1" dirty="0"/>
              <a:t>AJCN</a:t>
            </a:r>
            <a:r>
              <a:rPr lang="en-US" altLang="ja-JP" dirty="0"/>
              <a:t> 2012). </a:t>
            </a:r>
            <a:endParaRPr lang="ja-JP" altLang="en-US" dirty="0"/>
          </a:p>
        </p:txBody>
      </p:sp>
    </p:spTree>
    <p:extLst>
      <p:ext uri="{BB962C8B-B14F-4D97-AF65-F5344CB8AC3E}">
        <p14:creationId xmlns:p14="http://schemas.microsoft.com/office/powerpoint/2010/main" val="37383970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Cont. </a:t>
            </a:r>
            <a:r>
              <a:rPr kumimoji="1" lang="en-US" altLang="ja-JP" dirty="0" smtClean="0"/>
              <a:t>4</a:t>
            </a:r>
            <a:endParaRPr kumimoji="1" lang="ja-JP" altLang="en-US" dirty="0"/>
          </a:p>
        </p:txBody>
      </p:sp>
      <p:sp>
        <p:nvSpPr>
          <p:cNvPr id="3" name="Content Placeholder 2"/>
          <p:cNvSpPr>
            <a:spLocks noGrp="1"/>
          </p:cNvSpPr>
          <p:nvPr>
            <p:ph idx="1"/>
          </p:nvPr>
        </p:nvSpPr>
        <p:spPr/>
        <p:txBody>
          <a:bodyPr>
            <a:normAutofit/>
          </a:bodyPr>
          <a:lstStyle/>
          <a:p>
            <a:r>
              <a:rPr lang="en-US" altLang="ja-JP" u="sng" dirty="0"/>
              <a:t>Soy</a:t>
            </a:r>
            <a:r>
              <a:rPr lang="en-US" altLang="ja-JP" dirty="0"/>
              <a:t> products was not significantly associated all-causes of mortality (Yamasaki K </a:t>
            </a:r>
            <a:r>
              <a:rPr lang="en-US" altLang="ja-JP" i="1" dirty="0"/>
              <a:t>APJPH</a:t>
            </a:r>
            <a:r>
              <a:rPr lang="en-US" altLang="ja-JP" dirty="0"/>
              <a:t> 2015).</a:t>
            </a:r>
          </a:p>
          <a:p>
            <a:r>
              <a:rPr lang="en-US" altLang="ja-JP" u="sng" dirty="0"/>
              <a:t>Rice</a:t>
            </a:r>
            <a:r>
              <a:rPr lang="en-US" altLang="ja-JP" dirty="0"/>
              <a:t> consumption is not associated with risk of CVD morbidity or mortality (</a:t>
            </a:r>
            <a:r>
              <a:rPr lang="en-US" altLang="ja-JP" dirty="0" err="1"/>
              <a:t>Eshak</a:t>
            </a:r>
            <a:r>
              <a:rPr lang="en-US" altLang="ja-JP" dirty="0"/>
              <a:t> E </a:t>
            </a:r>
            <a:r>
              <a:rPr lang="en-US" altLang="ja-JP" i="1" dirty="0"/>
              <a:t>AJCN</a:t>
            </a:r>
            <a:r>
              <a:rPr lang="en-US" altLang="ja-JP" dirty="0"/>
              <a:t> 2014).</a:t>
            </a:r>
          </a:p>
          <a:p>
            <a:r>
              <a:rPr lang="en-US" altLang="ja-JP" dirty="0" smtClean="0"/>
              <a:t>Moderate </a:t>
            </a:r>
            <a:r>
              <a:rPr lang="en-US" altLang="ja-JP" u="sng" dirty="0" smtClean="0"/>
              <a:t>meat</a:t>
            </a:r>
            <a:r>
              <a:rPr lang="en-US" altLang="ja-JP" dirty="0" smtClean="0"/>
              <a:t> consumption, up to -100g/d, was not associated with increased mortality from CHD, stroke or total CVD among either gender (Nagao M </a:t>
            </a:r>
            <a:r>
              <a:rPr lang="en-US" altLang="ja-JP" i="1" dirty="0" smtClean="0"/>
              <a:t>EJCN</a:t>
            </a:r>
            <a:r>
              <a:rPr lang="en-US" altLang="ja-JP" dirty="0" smtClean="0"/>
              <a:t> 2012).</a:t>
            </a:r>
            <a:endParaRPr kumimoji="1" lang="ja-JP" altLang="en-US" dirty="0"/>
          </a:p>
        </p:txBody>
      </p:sp>
    </p:spTree>
    <p:extLst>
      <p:ext uri="{BB962C8B-B14F-4D97-AF65-F5344CB8AC3E}">
        <p14:creationId xmlns:p14="http://schemas.microsoft.com/office/powerpoint/2010/main" val="27432644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4572000" y="1383289"/>
            <a:ext cx="4571999" cy="4413889"/>
          </a:xfrm>
          <a:prstGeom prst="rect">
            <a:avLst/>
          </a:prstGeom>
        </p:spPr>
      </p:pic>
      <p:sp>
        <p:nvSpPr>
          <p:cNvPr id="2" name="Title 1"/>
          <p:cNvSpPr>
            <a:spLocks noGrp="1"/>
          </p:cNvSpPr>
          <p:nvPr>
            <p:ph type="title"/>
          </p:nvPr>
        </p:nvSpPr>
        <p:spPr>
          <a:xfrm>
            <a:off x="628650" y="410937"/>
            <a:ext cx="7886700" cy="1325563"/>
          </a:xfrm>
        </p:spPr>
        <p:txBody>
          <a:bodyPr/>
          <a:lstStyle/>
          <a:p>
            <a:r>
              <a:rPr kumimoji="1" lang="en-US" altLang="ja-JP" dirty="0" smtClean="0"/>
              <a:t>Current smoker</a:t>
            </a:r>
            <a:endParaRPr kumimoji="1" lang="ja-JP" alt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63544142"/>
              </p:ext>
            </p:extLst>
          </p:nvPr>
        </p:nvGraphicFramePr>
        <p:xfrm>
          <a:off x="194698" y="2193832"/>
          <a:ext cx="4377302" cy="3146013"/>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2383349" y="5797177"/>
            <a:ext cx="2512226" cy="369332"/>
          </a:xfrm>
          <a:prstGeom prst="rect">
            <a:avLst/>
          </a:prstGeom>
          <a:noFill/>
        </p:spPr>
        <p:txBody>
          <a:bodyPr wrap="none" rtlCol="0">
            <a:spAutoFit/>
          </a:bodyPr>
          <a:lstStyle/>
          <a:p>
            <a:r>
              <a:rPr lang="en-US" altLang="ja-JP" dirty="0" smtClean="0"/>
              <a:t>(NHNS 1965-2010, 2013)</a:t>
            </a:r>
            <a:endParaRPr kumimoji="1" lang="ja-JP" altLang="en-US" dirty="0"/>
          </a:p>
        </p:txBody>
      </p:sp>
    </p:spTree>
    <p:extLst>
      <p:ext uri="{BB962C8B-B14F-4D97-AF65-F5344CB8AC3E}">
        <p14:creationId xmlns:p14="http://schemas.microsoft.com/office/powerpoint/2010/main" val="13822223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Current smoker (cont.)</a:t>
            </a:r>
            <a:endParaRPr kumimoji="1" lang="ja-JP" alt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545998841"/>
              </p:ext>
            </p:extLst>
          </p:nvPr>
        </p:nvGraphicFramePr>
        <p:xfrm>
          <a:off x="0" y="1690688"/>
          <a:ext cx="4756150" cy="30438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7"/>
          <p:cNvGraphicFramePr>
            <a:graphicFrameLocks/>
          </p:cNvGraphicFramePr>
          <p:nvPr>
            <p:extLst>
              <p:ext uri="{D42A27DB-BD31-4B8C-83A1-F6EECF244321}">
                <p14:modId xmlns:p14="http://schemas.microsoft.com/office/powerpoint/2010/main" val="3295388982"/>
              </p:ext>
            </p:extLst>
          </p:nvPr>
        </p:nvGraphicFramePr>
        <p:xfrm>
          <a:off x="4796789" y="1690689"/>
          <a:ext cx="4347211" cy="3043871"/>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246223" y="4769508"/>
            <a:ext cx="8770777" cy="1938992"/>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sz="2400" dirty="0" smtClean="0"/>
              <a:t>Smoking increase the incidence risk of CHD </a:t>
            </a:r>
            <a:r>
              <a:rPr lang="en-US" altLang="ja-JP" sz="2400" dirty="0" smtClean="0"/>
              <a:t>(</a:t>
            </a:r>
            <a:r>
              <a:rPr lang="en-US" altLang="ja-JP" sz="2400" dirty="0"/>
              <a:t>Baba S </a:t>
            </a:r>
            <a:r>
              <a:rPr lang="en-US" altLang="ja-JP" sz="2400" i="1" dirty="0"/>
              <a:t>EJCPR</a:t>
            </a:r>
            <a:r>
              <a:rPr lang="en-US" altLang="ja-JP" sz="2400" dirty="0"/>
              <a:t> 2006</a:t>
            </a:r>
            <a:r>
              <a:rPr lang="en-US" altLang="ja-JP" sz="2400" dirty="0" smtClean="0"/>
              <a:t>),</a:t>
            </a:r>
            <a:r>
              <a:rPr kumimoji="1" lang="en-US" altLang="ja-JP" sz="2400" dirty="0" smtClean="0"/>
              <a:t> </a:t>
            </a:r>
            <a:r>
              <a:rPr kumimoji="1" lang="en-US" altLang="ja-JP" sz="2400" dirty="0" err="1" smtClean="0"/>
              <a:t>subhemorrhage</a:t>
            </a:r>
            <a:r>
              <a:rPr kumimoji="1" lang="en-US" altLang="ja-JP" sz="2400" dirty="0" smtClean="0"/>
              <a:t> and ischemic stroke in men and women; and </a:t>
            </a:r>
            <a:r>
              <a:rPr kumimoji="1" lang="en-US" altLang="ja-JP" sz="2400" u="sng" dirty="0" smtClean="0"/>
              <a:t>dose-response</a:t>
            </a:r>
            <a:r>
              <a:rPr kumimoji="1" lang="en-US" altLang="ja-JP" sz="2400" dirty="0" smtClean="0"/>
              <a:t> relations were seen in ischemic stroke, lacunar infarction, large artery infarctions, but not embolic infarction  (</a:t>
            </a:r>
            <a:r>
              <a:rPr kumimoji="1" lang="en-US" altLang="ja-JP" sz="2400" dirty="0" err="1" smtClean="0"/>
              <a:t>Mannami</a:t>
            </a:r>
            <a:r>
              <a:rPr kumimoji="1" lang="en-US" altLang="ja-JP" sz="2400" dirty="0" smtClean="0"/>
              <a:t> T </a:t>
            </a:r>
            <a:r>
              <a:rPr kumimoji="1" lang="en-US" altLang="ja-JP" sz="2400" i="1" dirty="0" smtClean="0"/>
              <a:t>Stroke</a:t>
            </a:r>
            <a:r>
              <a:rPr kumimoji="1" lang="en-US" altLang="ja-JP" sz="2400" dirty="0" smtClean="0"/>
              <a:t> 2005).</a:t>
            </a:r>
          </a:p>
        </p:txBody>
      </p:sp>
    </p:spTree>
    <p:extLst>
      <p:ext uri="{BB962C8B-B14F-4D97-AF65-F5344CB8AC3E}">
        <p14:creationId xmlns:p14="http://schemas.microsoft.com/office/powerpoint/2010/main" val="16868672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altLang="ja-JP" dirty="0" smtClean="0"/>
              <a:t>Current a</a:t>
            </a:r>
            <a:r>
              <a:rPr kumimoji="1" lang="en-US" altLang="ja-JP" dirty="0" smtClean="0"/>
              <a:t>lcohol drinking</a:t>
            </a:r>
            <a:endParaRPr kumimoji="1" lang="ja-JP" altLang="en-US" dirty="0"/>
          </a:p>
        </p:txBody>
      </p:sp>
      <p:sp>
        <p:nvSpPr>
          <p:cNvPr id="3" name="Content Placeholder 2"/>
          <p:cNvSpPr>
            <a:spLocks noGrp="1"/>
          </p:cNvSpPr>
          <p:nvPr>
            <p:ph idx="1"/>
          </p:nvPr>
        </p:nvSpPr>
        <p:spPr>
          <a:xfrm>
            <a:off x="5322078" y="1468827"/>
            <a:ext cx="3702179" cy="5043940"/>
          </a:xfrm>
        </p:spPr>
        <p:txBody>
          <a:bodyPr>
            <a:noAutofit/>
          </a:bodyPr>
          <a:lstStyle/>
          <a:p>
            <a:r>
              <a:rPr kumimoji="1" lang="en-US" altLang="ja-JP" sz="2400" dirty="0" smtClean="0"/>
              <a:t>Alcohol is strongly associated with CHD risk (</a:t>
            </a:r>
            <a:r>
              <a:rPr kumimoji="1" lang="en-US" altLang="ja-JP" sz="2400" dirty="0" err="1" smtClean="0"/>
              <a:t>Ikehara</a:t>
            </a:r>
            <a:r>
              <a:rPr kumimoji="1" lang="en-US" altLang="ja-JP" sz="2400" dirty="0" smtClean="0"/>
              <a:t> S </a:t>
            </a:r>
            <a:r>
              <a:rPr kumimoji="1" lang="en-US" altLang="ja-JP" sz="2400" i="1" dirty="0" smtClean="0"/>
              <a:t>ACIR</a:t>
            </a:r>
            <a:r>
              <a:rPr kumimoji="1" lang="en-US" altLang="ja-JP" sz="2400" dirty="0" smtClean="0"/>
              <a:t> 2009).</a:t>
            </a:r>
          </a:p>
          <a:p>
            <a:r>
              <a:rPr lang="en-US" altLang="ja-JP" sz="2400" u="sng" dirty="0" smtClean="0"/>
              <a:t>450g/w alcohol</a:t>
            </a:r>
            <a:r>
              <a:rPr lang="en-US" altLang="ja-JP" sz="2400" dirty="0" smtClean="0"/>
              <a:t> vs. social drink increased stroke incidence risk, especially hemorrhage stroke (HR=2.15). </a:t>
            </a:r>
            <a:r>
              <a:rPr lang="en-US" altLang="ja-JP" sz="2400" u="sng" dirty="0" smtClean="0"/>
              <a:t>1-149g/w</a:t>
            </a:r>
            <a:r>
              <a:rPr lang="en-US" altLang="ja-JP" sz="2400" dirty="0" smtClean="0"/>
              <a:t> vs. social drink, there </a:t>
            </a:r>
            <a:r>
              <a:rPr lang="en-US" altLang="ja-JP" sz="2400" u="sng" dirty="0" smtClean="0"/>
              <a:t>reduces</a:t>
            </a:r>
            <a:r>
              <a:rPr lang="en-US" altLang="ja-JP" sz="2400" dirty="0" smtClean="0"/>
              <a:t> ischemic stroke and lacunar infarction stroke, but increase hemorrhage stroke risk (Iso H </a:t>
            </a:r>
            <a:r>
              <a:rPr lang="en-US" altLang="ja-JP" sz="2400" i="1" dirty="0" smtClean="0"/>
              <a:t>Stroke</a:t>
            </a:r>
            <a:r>
              <a:rPr lang="en-US" altLang="ja-JP" sz="2400" dirty="0" smtClean="0"/>
              <a:t> 2004). </a:t>
            </a:r>
            <a:endParaRPr kumimoji="1" lang="ja-JP" altLang="en-US" sz="2400" dirty="0"/>
          </a:p>
        </p:txBody>
      </p:sp>
      <p:graphicFrame>
        <p:nvGraphicFramePr>
          <p:cNvPr id="5" name="グラフ 1"/>
          <p:cNvGraphicFramePr>
            <a:graphicFrameLocks/>
          </p:cNvGraphicFramePr>
          <p:nvPr>
            <p:extLst>
              <p:ext uri="{D42A27DB-BD31-4B8C-83A1-F6EECF244321}">
                <p14:modId xmlns:p14="http://schemas.microsoft.com/office/powerpoint/2010/main" val="1319775300"/>
              </p:ext>
            </p:extLst>
          </p:nvPr>
        </p:nvGraphicFramePr>
        <p:xfrm>
          <a:off x="0" y="1690689"/>
          <a:ext cx="5598367" cy="381806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985140" y="5493794"/>
            <a:ext cx="3980449" cy="646331"/>
          </a:xfrm>
          <a:prstGeom prst="rect">
            <a:avLst/>
          </a:prstGeom>
          <a:noFill/>
        </p:spPr>
        <p:txBody>
          <a:bodyPr wrap="none" rtlCol="0">
            <a:spAutoFit/>
          </a:bodyPr>
          <a:lstStyle/>
          <a:p>
            <a:r>
              <a:rPr lang="en-US" altLang="ja-JP" dirty="0" smtClean="0"/>
              <a:t>Mean of ethanol intake: </a:t>
            </a:r>
          </a:p>
          <a:p>
            <a:r>
              <a:rPr lang="en-US" altLang="ja-JP" dirty="0" smtClean="0"/>
              <a:t>men 169.8g/d, women 41.8g/d in 2012. </a:t>
            </a:r>
            <a:endParaRPr kumimoji="1" lang="ja-JP" altLang="en-US" dirty="0"/>
          </a:p>
        </p:txBody>
      </p:sp>
    </p:spTree>
    <p:extLst>
      <p:ext uri="{BB962C8B-B14F-4D97-AF65-F5344CB8AC3E}">
        <p14:creationId xmlns:p14="http://schemas.microsoft.com/office/powerpoint/2010/main" val="13879498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463138" y="2860040"/>
            <a:ext cx="3252821" cy="2586245"/>
          </a:xfrm>
          <a:prstGeom prst="rect">
            <a:avLst/>
          </a:prstGeom>
        </p:spPr>
      </p:pic>
      <p:pic>
        <p:nvPicPr>
          <p:cNvPr id="3" name="Picture 2"/>
          <p:cNvPicPr>
            <a:picLocks noChangeAspect="1"/>
          </p:cNvPicPr>
          <p:nvPr/>
        </p:nvPicPr>
        <p:blipFill>
          <a:blip r:embed="rId4"/>
          <a:stretch>
            <a:fillRect/>
          </a:stretch>
        </p:blipFill>
        <p:spPr>
          <a:xfrm>
            <a:off x="5463138" y="876099"/>
            <a:ext cx="3252823" cy="2586247"/>
          </a:xfrm>
          <a:prstGeom prst="rect">
            <a:avLst/>
          </a:prstGeom>
        </p:spPr>
      </p:pic>
      <p:sp>
        <p:nvSpPr>
          <p:cNvPr id="2" name="Title 1"/>
          <p:cNvSpPr>
            <a:spLocks noGrp="1"/>
          </p:cNvSpPr>
          <p:nvPr>
            <p:ph type="title"/>
          </p:nvPr>
        </p:nvSpPr>
        <p:spPr>
          <a:xfrm>
            <a:off x="628650" y="365126"/>
            <a:ext cx="7886700" cy="1325563"/>
          </a:xfrm>
        </p:spPr>
        <p:txBody>
          <a:bodyPr/>
          <a:lstStyle/>
          <a:p>
            <a:r>
              <a:rPr kumimoji="1" lang="en-US" altLang="ja-JP" dirty="0" smtClean="0"/>
              <a:t>Overweight</a:t>
            </a:r>
            <a:endParaRPr kumimoji="1" lang="ja-JP" alt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78616675"/>
              </p:ext>
            </p:extLst>
          </p:nvPr>
        </p:nvGraphicFramePr>
        <p:xfrm>
          <a:off x="264160" y="1890377"/>
          <a:ext cx="4927306" cy="3129491"/>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p:cNvSpPr txBox="1"/>
          <p:nvPr/>
        </p:nvSpPr>
        <p:spPr>
          <a:xfrm>
            <a:off x="6669020" y="1710671"/>
            <a:ext cx="569387" cy="338554"/>
          </a:xfrm>
          <a:prstGeom prst="rect">
            <a:avLst/>
          </a:prstGeom>
          <a:noFill/>
        </p:spPr>
        <p:txBody>
          <a:bodyPr wrap="none" rtlCol="0">
            <a:spAutoFit/>
          </a:bodyPr>
          <a:lstStyle/>
          <a:p>
            <a:r>
              <a:rPr kumimoji="1" lang="en-US" altLang="ja-JP" sz="1600" dirty="0" smtClean="0"/>
              <a:t>Men</a:t>
            </a:r>
            <a:endParaRPr kumimoji="1" lang="ja-JP" altLang="en-US" sz="1600" dirty="0"/>
          </a:p>
        </p:txBody>
      </p:sp>
      <p:sp>
        <p:nvSpPr>
          <p:cNvPr id="10" name="TextBox 9"/>
          <p:cNvSpPr txBox="1"/>
          <p:nvPr/>
        </p:nvSpPr>
        <p:spPr>
          <a:xfrm>
            <a:off x="6464713" y="3625846"/>
            <a:ext cx="841321" cy="338554"/>
          </a:xfrm>
          <a:prstGeom prst="rect">
            <a:avLst/>
          </a:prstGeom>
          <a:noFill/>
        </p:spPr>
        <p:txBody>
          <a:bodyPr wrap="none" rtlCol="0">
            <a:spAutoFit/>
          </a:bodyPr>
          <a:lstStyle/>
          <a:p>
            <a:r>
              <a:rPr lang="en-US" altLang="ja-JP" sz="1600" dirty="0" smtClean="0"/>
              <a:t>Wome</a:t>
            </a:r>
            <a:r>
              <a:rPr kumimoji="1" lang="en-US" altLang="ja-JP" sz="1600" dirty="0" smtClean="0"/>
              <a:t>n</a:t>
            </a:r>
            <a:endParaRPr kumimoji="1" lang="ja-JP" altLang="en-US" sz="1600" dirty="0"/>
          </a:p>
        </p:txBody>
      </p:sp>
      <p:sp>
        <p:nvSpPr>
          <p:cNvPr id="11" name="TextBox 10"/>
          <p:cNvSpPr txBox="1"/>
          <p:nvPr/>
        </p:nvSpPr>
        <p:spPr>
          <a:xfrm>
            <a:off x="5763878" y="5473389"/>
            <a:ext cx="2940613" cy="369332"/>
          </a:xfrm>
          <a:prstGeom prst="rect">
            <a:avLst/>
          </a:prstGeom>
          <a:noFill/>
        </p:spPr>
        <p:txBody>
          <a:bodyPr wrap="none" rtlCol="0">
            <a:spAutoFit/>
          </a:bodyPr>
          <a:lstStyle/>
          <a:p>
            <a:r>
              <a:rPr kumimoji="1" lang="en-US" altLang="ja-JP" dirty="0" smtClean="0"/>
              <a:t>Nagai M</a:t>
            </a:r>
            <a:r>
              <a:rPr lang="en-US" altLang="ja-JP" dirty="0"/>
              <a:t> </a:t>
            </a:r>
            <a:r>
              <a:rPr lang="en-US" altLang="ja-JP" i="1" dirty="0" err="1" smtClean="0"/>
              <a:t>Hypertens</a:t>
            </a:r>
            <a:r>
              <a:rPr lang="en-US" altLang="ja-JP" i="1" dirty="0" smtClean="0"/>
              <a:t> Res</a:t>
            </a:r>
            <a:r>
              <a:rPr kumimoji="1" lang="en-US" altLang="ja-JP" i="1" dirty="0" smtClean="0"/>
              <a:t> </a:t>
            </a:r>
            <a:r>
              <a:rPr kumimoji="1" lang="en-US" altLang="ja-JP" dirty="0" smtClean="0"/>
              <a:t>2015</a:t>
            </a:r>
            <a:endParaRPr kumimoji="1" lang="ja-JP" altLang="en-US" dirty="0"/>
          </a:p>
        </p:txBody>
      </p:sp>
      <p:sp>
        <p:nvSpPr>
          <p:cNvPr id="5" name="TextBox 4"/>
          <p:cNvSpPr txBox="1"/>
          <p:nvPr/>
        </p:nvSpPr>
        <p:spPr>
          <a:xfrm>
            <a:off x="2727813" y="5109707"/>
            <a:ext cx="1253869" cy="369332"/>
          </a:xfrm>
          <a:prstGeom prst="rect">
            <a:avLst/>
          </a:prstGeom>
          <a:noFill/>
        </p:spPr>
        <p:txBody>
          <a:bodyPr wrap="none" rtlCol="0">
            <a:spAutoFit/>
          </a:bodyPr>
          <a:lstStyle/>
          <a:p>
            <a:r>
              <a:rPr kumimoji="1" lang="en-US" altLang="ja-JP" dirty="0" smtClean="0"/>
              <a:t>NHNS 2013</a:t>
            </a:r>
            <a:endParaRPr kumimoji="1" lang="ja-JP" altLang="en-US" dirty="0"/>
          </a:p>
        </p:txBody>
      </p:sp>
    </p:spTree>
    <p:extLst>
      <p:ext uri="{BB962C8B-B14F-4D97-AF65-F5344CB8AC3E}">
        <p14:creationId xmlns:p14="http://schemas.microsoft.com/office/powerpoint/2010/main" val="25861257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81610" y="1386594"/>
            <a:ext cx="4390390" cy="4970481"/>
          </a:xfrm>
          <a:prstGeom prst="rect">
            <a:avLst/>
          </a:prstGeom>
        </p:spPr>
      </p:pic>
      <p:sp>
        <p:nvSpPr>
          <p:cNvPr id="2" name="Title 1"/>
          <p:cNvSpPr>
            <a:spLocks noGrp="1"/>
          </p:cNvSpPr>
          <p:nvPr>
            <p:ph type="title"/>
          </p:nvPr>
        </p:nvSpPr>
        <p:spPr>
          <a:xfrm>
            <a:off x="628650" y="365126"/>
            <a:ext cx="7886700" cy="1325563"/>
          </a:xfrm>
        </p:spPr>
        <p:txBody>
          <a:bodyPr/>
          <a:lstStyle/>
          <a:p>
            <a:r>
              <a:rPr kumimoji="1" lang="en-US" altLang="ja-JP" dirty="0" smtClean="0"/>
              <a:t>Body mass index (kg/m</a:t>
            </a:r>
            <a:r>
              <a:rPr kumimoji="1" lang="en-US" altLang="ja-JP" baseline="30000" dirty="0" smtClean="0"/>
              <a:t>2</a:t>
            </a:r>
            <a:r>
              <a:rPr kumimoji="1" lang="en-US" altLang="ja-JP" dirty="0" smtClean="0"/>
              <a:t>)</a:t>
            </a:r>
            <a:endParaRPr kumimoji="1" lang="ja-JP" altLang="en-US" dirty="0"/>
          </a:p>
        </p:txBody>
      </p:sp>
      <p:sp>
        <p:nvSpPr>
          <p:cNvPr id="3" name="Content Placeholder 2"/>
          <p:cNvSpPr>
            <a:spLocks noGrp="1"/>
          </p:cNvSpPr>
          <p:nvPr>
            <p:ph idx="1"/>
          </p:nvPr>
        </p:nvSpPr>
        <p:spPr>
          <a:xfrm>
            <a:off x="4572000" y="1550975"/>
            <a:ext cx="4478060" cy="4826855"/>
          </a:xfrm>
        </p:spPr>
        <p:txBody>
          <a:bodyPr>
            <a:normAutofit/>
          </a:bodyPr>
          <a:lstStyle/>
          <a:p>
            <a:r>
              <a:rPr lang="en-US" altLang="ja-JP" sz="2400" dirty="0" smtClean="0"/>
              <a:t>Mortality </a:t>
            </a:r>
            <a:r>
              <a:rPr lang="en-US" altLang="ja-JP" sz="2400" dirty="0"/>
              <a:t>risk </a:t>
            </a:r>
            <a:r>
              <a:rPr lang="en-US" altLang="ja-JP" sz="2400" dirty="0" smtClean="0"/>
              <a:t>of CHD </a:t>
            </a:r>
            <a:r>
              <a:rPr lang="en-US" altLang="ja-JP" sz="2400" dirty="0"/>
              <a:t>was </a:t>
            </a:r>
            <a:r>
              <a:rPr lang="en-US" altLang="ja-JP" sz="2400" dirty="0" smtClean="0"/>
              <a:t>higher in BMI &gt;27 men (HR=2.05) and women (HR=1.58); of total stoke, intra-hemorrhage stroke in BMI&lt;18.5 in men (HR=1.22) and in women (HR=1.92), comparing with normal BMI persons (Cui R </a:t>
            </a:r>
            <a:r>
              <a:rPr lang="en-US" altLang="ja-JP" sz="2400" i="1" dirty="0" smtClean="0"/>
              <a:t>Stroke</a:t>
            </a:r>
            <a:r>
              <a:rPr lang="en-US" altLang="ja-JP" sz="2400" dirty="0" smtClean="0"/>
              <a:t> 2005).</a:t>
            </a:r>
          </a:p>
          <a:p>
            <a:r>
              <a:rPr lang="en-US" altLang="ja-JP" sz="2400" dirty="0" smtClean="0"/>
              <a:t>CHD incidence risk was 2 times higher in persons (BMI &lt;21.7, &gt;20y) with </a:t>
            </a:r>
            <a:r>
              <a:rPr lang="en-US" altLang="ja-JP" sz="2400" u="sng" dirty="0" smtClean="0"/>
              <a:t>weight gain 10kg  </a:t>
            </a:r>
            <a:r>
              <a:rPr lang="en-US" altLang="ja-JP" sz="2400" dirty="0" smtClean="0"/>
              <a:t>vs. no weight change persons (</a:t>
            </a:r>
            <a:r>
              <a:rPr lang="en-US" altLang="ja-JP" sz="2400" dirty="0" err="1" smtClean="0"/>
              <a:t>Chei</a:t>
            </a:r>
            <a:r>
              <a:rPr lang="en-US" altLang="ja-JP" sz="2400" dirty="0" smtClean="0"/>
              <a:t> CL </a:t>
            </a:r>
            <a:r>
              <a:rPr lang="en-US" altLang="ja-JP" sz="2400" i="1" dirty="0" smtClean="0"/>
              <a:t>IJO</a:t>
            </a:r>
            <a:r>
              <a:rPr lang="en-US" altLang="ja-JP" sz="2400" dirty="0" smtClean="0"/>
              <a:t> 2008).</a:t>
            </a:r>
            <a:endParaRPr kumimoji="1" lang="ja-JP" altLang="en-US" sz="2400" dirty="0"/>
          </a:p>
        </p:txBody>
      </p:sp>
      <p:sp>
        <p:nvSpPr>
          <p:cNvPr id="6" name="TextBox 5"/>
          <p:cNvSpPr txBox="1"/>
          <p:nvPr/>
        </p:nvSpPr>
        <p:spPr>
          <a:xfrm>
            <a:off x="2711669" y="1932299"/>
            <a:ext cx="1710212" cy="923330"/>
          </a:xfrm>
          <a:prstGeom prst="rect">
            <a:avLst/>
          </a:prstGeom>
          <a:noFill/>
        </p:spPr>
        <p:txBody>
          <a:bodyPr wrap="none" rtlCol="0">
            <a:spAutoFit/>
          </a:bodyPr>
          <a:lstStyle/>
          <a:p>
            <a:r>
              <a:rPr lang="en-US" altLang="ja-JP" dirty="0" smtClean="0"/>
              <a:t>Blue: CVD death</a:t>
            </a:r>
          </a:p>
          <a:p>
            <a:r>
              <a:rPr kumimoji="1" lang="en-US" altLang="ja-JP" dirty="0" smtClean="0"/>
              <a:t>Yellow: cancer</a:t>
            </a:r>
          </a:p>
          <a:p>
            <a:r>
              <a:rPr lang="en-US" altLang="ja-JP" dirty="0" smtClean="0"/>
              <a:t>Green: other</a:t>
            </a:r>
          </a:p>
        </p:txBody>
      </p:sp>
      <p:sp>
        <p:nvSpPr>
          <p:cNvPr id="7" name="TextBox 6"/>
          <p:cNvSpPr txBox="1"/>
          <p:nvPr/>
        </p:nvSpPr>
        <p:spPr>
          <a:xfrm>
            <a:off x="993065" y="6229353"/>
            <a:ext cx="2124299" cy="369332"/>
          </a:xfrm>
          <a:prstGeom prst="rect">
            <a:avLst/>
          </a:prstGeom>
          <a:noFill/>
        </p:spPr>
        <p:txBody>
          <a:bodyPr wrap="none" rtlCol="0">
            <a:spAutoFit/>
          </a:bodyPr>
          <a:lstStyle/>
          <a:p>
            <a:r>
              <a:rPr lang="en-US" altLang="ja-JP" dirty="0"/>
              <a:t>Zheng W </a:t>
            </a:r>
            <a:r>
              <a:rPr lang="en-US" altLang="ja-JP" i="1" dirty="0"/>
              <a:t>NEJM</a:t>
            </a:r>
            <a:r>
              <a:rPr lang="en-US" altLang="ja-JP" dirty="0"/>
              <a:t> </a:t>
            </a:r>
            <a:r>
              <a:rPr lang="en-US" altLang="ja-JP" dirty="0" smtClean="0"/>
              <a:t>2011</a:t>
            </a:r>
            <a:endParaRPr kumimoji="1" lang="ja-JP" altLang="en-US" dirty="0"/>
          </a:p>
        </p:txBody>
      </p:sp>
    </p:spTree>
    <p:extLst>
      <p:ext uri="{BB962C8B-B14F-4D97-AF65-F5344CB8AC3E}">
        <p14:creationId xmlns:p14="http://schemas.microsoft.com/office/powerpoint/2010/main" val="23595622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endParaRPr kumimoji="1" lang="ja-JP" altLang="en-US"/>
          </a:p>
        </p:txBody>
      </p:sp>
      <p:sp>
        <p:nvSpPr>
          <p:cNvPr id="3" name="Content Placeholder 2"/>
          <p:cNvSpPr>
            <a:spLocks noGrp="1"/>
          </p:cNvSpPr>
          <p:nvPr>
            <p:ph idx="1"/>
          </p:nvPr>
        </p:nvSpPr>
        <p:spPr>
          <a:xfrm>
            <a:off x="628650" y="4888824"/>
            <a:ext cx="7886700" cy="1586682"/>
          </a:xfrm>
        </p:spPr>
        <p:txBody>
          <a:bodyPr>
            <a:normAutofit/>
          </a:bodyPr>
          <a:lstStyle/>
          <a:p>
            <a:r>
              <a:rPr lang="en-US" altLang="ja-JP" sz="2400" dirty="0" smtClean="0"/>
              <a:t>In 2012, waist circumstance ≥85cm 51.8% in men; ≥90cm 18.1% in women. BMI ≥25 and waist  </a:t>
            </a:r>
            <a:r>
              <a:rPr lang="en-US" altLang="ja-JP" sz="2400" dirty="0"/>
              <a:t>circumstance ≥85cm </a:t>
            </a:r>
            <a:r>
              <a:rPr lang="en-US" altLang="ja-JP" sz="2400" dirty="0" smtClean="0"/>
              <a:t>27.5% </a:t>
            </a:r>
            <a:r>
              <a:rPr lang="en-US" altLang="ja-JP" sz="2400" dirty="0"/>
              <a:t>in </a:t>
            </a:r>
            <a:r>
              <a:rPr lang="en-US" altLang="ja-JP" sz="2400" dirty="0" smtClean="0"/>
              <a:t>men; </a:t>
            </a:r>
            <a:r>
              <a:rPr lang="en-US" altLang="ja-JP" sz="2400" dirty="0"/>
              <a:t>BMI ≥25 and waist  circumstance </a:t>
            </a:r>
            <a:r>
              <a:rPr lang="en-US" altLang="ja-JP" sz="2400" dirty="0" smtClean="0"/>
              <a:t>≥90cm 13.1% </a:t>
            </a:r>
            <a:r>
              <a:rPr lang="en-US" altLang="ja-JP" sz="2400" dirty="0"/>
              <a:t>in </a:t>
            </a:r>
            <a:r>
              <a:rPr lang="en-US" altLang="ja-JP" sz="2400" dirty="0" smtClean="0"/>
              <a:t>women. </a:t>
            </a:r>
            <a:endParaRPr lang="ja-JP" altLang="en-US" sz="2400" dirty="0"/>
          </a:p>
          <a:p>
            <a:endParaRPr lang="ja-JP" altLang="en-US" sz="2400" dirty="0"/>
          </a:p>
        </p:txBody>
      </p:sp>
      <p:pic>
        <p:nvPicPr>
          <p:cNvPr id="4" name="Picture 3"/>
          <p:cNvPicPr>
            <a:picLocks noChangeAspect="1"/>
          </p:cNvPicPr>
          <p:nvPr/>
        </p:nvPicPr>
        <p:blipFill>
          <a:blip r:embed="rId3"/>
          <a:stretch>
            <a:fillRect/>
          </a:stretch>
        </p:blipFill>
        <p:spPr>
          <a:xfrm>
            <a:off x="241653" y="492126"/>
            <a:ext cx="8660694" cy="4269698"/>
          </a:xfrm>
          <a:prstGeom prst="rect">
            <a:avLst/>
          </a:prstGeom>
        </p:spPr>
      </p:pic>
    </p:spTree>
    <p:extLst>
      <p:ext uri="{BB962C8B-B14F-4D97-AF65-F5344CB8AC3E}">
        <p14:creationId xmlns:p14="http://schemas.microsoft.com/office/powerpoint/2010/main" val="1660684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endParaRPr kumimoji="1" lang="ja-JP" altLang="en-US"/>
          </a:p>
        </p:txBody>
      </p:sp>
      <p:sp>
        <p:nvSpPr>
          <p:cNvPr id="3" name="Content Placeholder 2"/>
          <p:cNvSpPr>
            <a:spLocks noGrp="1"/>
          </p:cNvSpPr>
          <p:nvPr>
            <p:ph idx="1"/>
          </p:nvPr>
        </p:nvSpPr>
        <p:spPr>
          <a:xfrm>
            <a:off x="501649" y="4483259"/>
            <a:ext cx="8254093" cy="2156508"/>
          </a:xfrm>
        </p:spPr>
        <p:txBody>
          <a:bodyPr>
            <a:normAutofit fontScale="85000" lnSpcReduction="10000"/>
          </a:bodyPr>
          <a:lstStyle/>
          <a:p>
            <a:r>
              <a:rPr lang="en-US" altLang="ja-JP" dirty="0"/>
              <a:t>In 2009, the </a:t>
            </a:r>
            <a:r>
              <a:rPr lang="en-US" altLang="ja-JP" u="sng" dirty="0"/>
              <a:t>physical </a:t>
            </a:r>
            <a:r>
              <a:rPr lang="en-US" altLang="ja-JP" u="sng" dirty="0" smtClean="0"/>
              <a:t>activity </a:t>
            </a:r>
            <a:r>
              <a:rPr lang="en-US" altLang="ja-JP" dirty="0" smtClean="0"/>
              <a:t>(&gt;</a:t>
            </a:r>
            <a:r>
              <a:rPr lang="en-US" altLang="ja-JP" dirty="0"/>
              <a:t>30 min/d, ≥2 times/w, continuous ≥ </a:t>
            </a:r>
            <a:r>
              <a:rPr lang="en-US" altLang="ja-JP" dirty="0" smtClean="0"/>
              <a:t>1y) </a:t>
            </a:r>
            <a:r>
              <a:rPr lang="en-US" altLang="ja-JP" dirty="0"/>
              <a:t>was 32.2% in men and 27% in women. </a:t>
            </a:r>
            <a:r>
              <a:rPr lang="en-US" altLang="ja-JP" dirty="0" smtClean="0"/>
              <a:t>In ≥20y, walk steps/d was about 7214 in men and 6352 in women.</a:t>
            </a:r>
          </a:p>
          <a:p>
            <a:r>
              <a:rPr lang="en-US" altLang="ja-JP" u="sng" dirty="0" smtClean="0"/>
              <a:t>Walking</a:t>
            </a:r>
            <a:r>
              <a:rPr lang="en-US" altLang="ja-JP" dirty="0" smtClean="0"/>
              <a:t> &gt;1h/d or sports &gt;5h/w had lower CVD mortality and  incidence risk of CVD, CHD, and ischemic stroke, vs. 0.5 h/d or sports 1-2 h/w (Noda H </a:t>
            </a:r>
            <a:r>
              <a:rPr lang="en-US" altLang="ja-JP" i="1" dirty="0" smtClean="0"/>
              <a:t>JACC</a:t>
            </a:r>
            <a:r>
              <a:rPr lang="en-US" altLang="ja-JP" dirty="0" smtClean="0"/>
              <a:t> 2005).</a:t>
            </a:r>
            <a:endParaRPr kumimoji="1" lang="ja-JP" altLang="en-US" dirty="0"/>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942" y="337026"/>
            <a:ext cx="8933133" cy="3991133"/>
          </a:xfrm>
          <a:prstGeom prst="rect">
            <a:avLst/>
          </a:prstGeom>
        </p:spPr>
      </p:pic>
    </p:spTree>
    <p:extLst>
      <p:ext uri="{BB962C8B-B14F-4D97-AF65-F5344CB8AC3E}">
        <p14:creationId xmlns:p14="http://schemas.microsoft.com/office/powerpoint/2010/main" val="41737740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Metabolic factors</a:t>
            </a:r>
            <a:endParaRPr kumimoji="1" lang="ja-JP" altLang="en-US" dirty="0"/>
          </a:p>
        </p:txBody>
      </p:sp>
      <p:sp>
        <p:nvSpPr>
          <p:cNvPr id="3" name="Content Placeholder 2"/>
          <p:cNvSpPr>
            <a:spLocks noGrp="1"/>
          </p:cNvSpPr>
          <p:nvPr>
            <p:ph idx="1"/>
          </p:nvPr>
        </p:nvSpPr>
        <p:spPr>
          <a:xfrm>
            <a:off x="5840962" y="2985797"/>
            <a:ext cx="3303038" cy="1828800"/>
          </a:xfrm>
        </p:spPr>
        <p:txBody>
          <a:bodyPr>
            <a:noAutofit/>
          </a:bodyPr>
          <a:lstStyle/>
          <a:p>
            <a:r>
              <a:rPr lang="en-US" altLang="ja-JP" sz="2400" dirty="0" smtClean="0"/>
              <a:t>Age-adjusted </a:t>
            </a:r>
            <a:r>
              <a:rPr lang="en-US" altLang="ja-JP" sz="2400" dirty="0"/>
              <a:t>prevalence of diabetes by geographic </a:t>
            </a:r>
            <a:r>
              <a:rPr lang="en-US" altLang="ja-JP" sz="2400" dirty="0" smtClean="0"/>
              <a:t>region (</a:t>
            </a:r>
            <a:r>
              <a:rPr lang="en-US" altLang="ja-JP" sz="2400" dirty="0" err="1" smtClean="0"/>
              <a:t>Boffetta</a:t>
            </a:r>
            <a:r>
              <a:rPr lang="en-US" altLang="ja-JP" sz="2400" dirty="0" smtClean="0"/>
              <a:t> P </a:t>
            </a:r>
            <a:r>
              <a:rPr lang="en-US" altLang="ja-JP" sz="2400" i="1" dirty="0" err="1" smtClean="0"/>
              <a:t>PLoS</a:t>
            </a:r>
            <a:r>
              <a:rPr lang="en-US" altLang="ja-JP" sz="2400" i="1" dirty="0" smtClean="0"/>
              <a:t> One </a:t>
            </a:r>
            <a:r>
              <a:rPr lang="en-US" altLang="ja-JP" sz="2400" dirty="0" smtClean="0"/>
              <a:t>2011.</a:t>
            </a:r>
            <a:endParaRPr kumimoji="1" lang="ja-JP" altLang="en-US" sz="2400" dirty="0"/>
          </a:p>
        </p:txBody>
      </p:sp>
      <p:pic>
        <p:nvPicPr>
          <p:cNvPr id="4" name="Picture 3"/>
          <p:cNvPicPr>
            <a:picLocks noChangeAspect="1"/>
          </p:cNvPicPr>
          <p:nvPr/>
        </p:nvPicPr>
        <p:blipFill>
          <a:blip r:embed="rId3"/>
          <a:stretch>
            <a:fillRect/>
          </a:stretch>
        </p:blipFill>
        <p:spPr>
          <a:xfrm>
            <a:off x="93305" y="1431345"/>
            <a:ext cx="5747657" cy="4681844"/>
          </a:xfrm>
          <a:prstGeom prst="rect">
            <a:avLst/>
          </a:prstGeom>
        </p:spPr>
      </p:pic>
    </p:spTree>
    <p:extLst>
      <p:ext uri="{BB962C8B-B14F-4D97-AF65-F5344CB8AC3E}">
        <p14:creationId xmlns:p14="http://schemas.microsoft.com/office/powerpoint/2010/main" val="3419486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Comorbidity</a:t>
            </a:r>
            <a:endParaRPr kumimoji="1" lang="ja-JP" altLang="en-US" dirty="0"/>
          </a:p>
        </p:txBody>
      </p:sp>
      <p:sp>
        <p:nvSpPr>
          <p:cNvPr id="3" name="Content Placeholder 2"/>
          <p:cNvSpPr>
            <a:spLocks noGrp="1"/>
          </p:cNvSpPr>
          <p:nvPr>
            <p:ph idx="1"/>
          </p:nvPr>
        </p:nvSpPr>
        <p:spPr/>
        <p:txBody>
          <a:bodyPr>
            <a:normAutofit fontScale="92500" lnSpcReduction="20000"/>
          </a:bodyPr>
          <a:lstStyle/>
          <a:p>
            <a:r>
              <a:rPr lang="en-US" altLang="ja-JP" dirty="0" smtClean="0"/>
              <a:t>Increased </a:t>
            </a:r>
            <a:r>
              <a:rPr lang="en-US" altLang="ja-JP" u="sng" dirty="0" smtClean="0"/>
              <a:t>dietary fiber</a:t>
            </a:r>
            <a:r>
              <a:rPr lang="en-US" altLang="ja-JP" dirty="0" smtClean="0"/>
              <a:t>, particularly soluble fiber, and vegetables and fruits were associated with lower incident stroke but not CHD inpatients with type 2 diabetes (Tanaka S </a:t>
            </a:r>
            <a:r>
              <a:rPr lang="en-US" altLang="ja-JP" i="1" dirty="0" smtClean="0"/>
              <a:t>DC</a:t>
            </a:r>
            <a:r>
              <a:rPr lang="en-US" altLang="ja-JP" dirty="0" smtClean="0"/>
              <a:t> 2013).</a:t>
            </a:r>
          </a:p>
          <a:p>
            <a:r>
              <a:rPr lang="en-US" altLang="ja-JP" dirty="0"/>
              <a:t>Low </a:t>
            </a:r>
            <a:r>
              <a:rPr lang="en-US" altLang="ja-JP" u="sng" dirty="0"/>
              <a:t>dietary vitamin D </a:t>
            </a:r>
            <a:r>
              <a:rPr lang="en-US" altLang="ja-JP" dirty="0"/>
              <a:t>intake had higher risk of mortality among hypertensive persons (Kojima G </a:t>
            </a:r>
            <a:r>
              <a:rPr lang="en-US" altLang="ja-JP" i="1" dirty="0"/>
              <a:t>JACN</a:t>
            </a:r>
            <a:r>
              <a:rPr lang="en-US" altLang="ja-JP" dirty="0"/>
              <a:t> 2015).</a:t>
            </a:r>
          </a:p>
          <a:p>
            <a:r>
              <a:rPr lang="en-US" altLang="ja-JP" dirty="0"/>
              <a:t>L</a:t>
            </a:r>
            <a:r>
              <a:rPr kumimoji="1" lang="en-US" altLang="ja-JP" dirty="0" smtClean="0"/>
              <a:t>eisure-time </a:t>
            </a:r>
            <a:r>
              <a:rPr kumimoji="1" lang="en-US" altLang="ja-JP" u="sng" dirty="0" smtClean="0"/>
              <a:t>physical activity </a:t>
            </a:r>
            <a:r>
              <a:rPr kumimoji="1" lang="en-US" altLang="ja-JP" dirty="0" smtClean="0"/>
              <a:t>is a significant predictor of stroke and total mortality in Japanese patients with type 2 diabetes (Sone H </a:t>
            </a:r>
            <a:r>
              <a:rPr kumimoji="1" lang="en-US" altLang="ja-JP" i="1" dirty="0" err="1" smtClean="0"/>
              <a:t>Diabetologia</a:t>
            </a:r>
            <a:r>
              <a:rPr kumimoji="1" lang="en-US" altLang="ja-JP" dirty="0" smtClean="0"/>
              <a:t> 2013). </a:t>
            </a:r>
          </a:p>
          <a:p>
            <a:r>
              <a:rPr lang="en-US" altLang="ja-JP" u="sng" dirty="0" smtClean="0"/>
              <a:t>Exercise and diet interventions </a:t>
            </a:r>
            <a:r>
              <a:rPr lang="en-US" altLang="ja-JP" dirty="0" smtClean="0"/>
              <a:t>have a beneficial impact on all-cause mortality in patients with coronary artery disease (Suzuki T </a:t>
            </a:r>
            <a:r>
              <a:rPr lang="en-US" altLang="ja-JP" i="1" dirty="0" smtClean="0"/>
              <a:t>AHJ</a:t>
            </a:r>
            <a:r>
              <a:rPr lang="en-US" altLang="ja-JP" dirty="0" smtClean="0"/>
              <a:t> 2012). </a:t>
            </a:r>
            <a:endParaRPr kumimoji="1" lang="ja-JP" altLang="en-US" dirty="0"/>
          </a:p>
        </p:txBody>
      </p:sp>
    </p:spTree>
    <p:extLst>
      <p:ext uri="{BB962C8B-B14F-4D97-AF65-F5344CB8AC3E}">
        <p14:creationId xmlns:p14="http://schemas.microsoft.com/office/powerpoint/2010/main" val="4317694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Ageing society</a:t>
            </a:r>
            <a:endParaRPr kumimoji="1" lang="ja-JP" altLang="en-US" dirty="0"/>
          </a:p>
        </p:txBody>
      </p:sp>
      <p:sp>
        <p:nvSpPr>
          <p:cNvPr id="3" name="Content Placeholder 2"/>
          <p:cNvSpPr>
            <a:spLocks noGrp="1"/>
          </p:cNvSpPr>
          <p:nvPr>
            <p:ph idx="1"/>
          </p:nvPr>
        </p:nvSpPr>
        <p:spPr/>
        <p:txBody>
          <a:bodyPr>
            <a:normAutofit fontScale="92500" lnSpcReduction="10000"/>
          </a:bodyPr>
          <a:lstStyle/>
          <a:p>
            <a:r>
              <a:rPr lang="en-US" altLang="ja-JP" dirty="0"/>
              <a:t>Japan has the world's fastest aging society and is characterized by a rapid increase in the prevalence of metabolic disorders, such as obesity and diabetes mellitus, due to the westernization of the lifestyle. These situations might affect the risk of cardiovascular disease in Japanese. </a:t>
            </a:r>
            <a:endParaRPr lang="en-US" altLang="ja-JP" dirty="0" smtClean="0"/>
          </a:p>
          <a:p>
            <a:r>
              <a:rPr lang="en-US" altLang="ja-JP" u="sng" dirty="0"/>
              <a:t>Healthy lifestyle behaviors </a:t>
            </a:r>
            <a:r>
              <a:rPr lang="en-US" altLang="ja-JP" dirty="0"/>
              <a:t>includes intake of fruits, fish, and milk; exercise; avoidance of smoking; moderate alcohol intake; and moderate sleep duration. Lifestyle modification may be beneficial in the prevention of CVD mortality for persons who are and are not overweight (</a:t>
            </a:r>
            <a:r>
              <a:rPr lang="en-US" altLang="ja-JP" dirty="0" err="1"/>
              <a:t>Eguchi</a:t>
            </a:r>
            <a:r>
              <a:rPr lang="en-US" altLang="ja-JP" dirty="0"/>
              <a:t> E </a:t>
            </a:r>
            <a:r>
              <a:rPr lang="en-US" altLang="ja-JP" i="1" dirty="0" err="1"/>
              <a:t>Prev</a:t>
            </a:r>
            <a:r>
              <a:rPr lang="en-US" altLang="ja-JP" i="1" dirty="0"/>
              <a:t> Med </a:t>
            </a:r>
            <a:r>
              <a:rPr lang="en-US" altLang="ja-JP" dirty="0"/>
              <a:t>2014).</a:t>
            </a:r>
          </a:p>
          <a:p>
            <a:endParaRPr kumimoji="1" lang="ja-JP" altLang="en-US" dirty="0"/>
          </a:p>
        </p:txBody>
      </p:sp>
    </p:spTree>
    <p:extLst>
      <p:ext uri="{BB962C8B-B14F-4D97-AF65-F5344CB8AC3E}">
        <p14:creationId xmlns:p14="http://schemas.microsoft.com/office/powerpoint/2010/main" val="10185705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28650" y="365126"/>
            <a:ext cx="7886700" cy="1325563"/>
          </a:xfrm>
        </p:spPr>
        <p:txBody>
          <a:bodyPr>
            <a:normAutofit/>
          </a:bodyPr>
          <a:lstStyle/>
          <a:p>
            <a:r>
              <a:rPr lang="en-US" altLang="ja-JP" dirty="0"/>
              <a:t>Targets </a:t>
            </a:r>
            <a:r>
              <a:rPr lang="en-US" altLang="ja-JP" dirty="0" smtClean="0"/>
              <a:t>of Health </a:t>
            </a:r>
            <a:r>
              <a:rPr kumimoji="1" lang="en-US" altLang="ja-JP" dirty="0" smtClean="0"/>
              <a:t>Japan 21</a:t>
            </a:r>
            <a:endParaRPr kumimoji="1" lang="ja-JP" altLang="en-US" dirty="0"/>
          </a:p>
        </p:txBody>
      </p:sp>
      <p:graphicFrame>
        <p:nvGraphicFramePr>
          <p:cNvPr id="12" name="Content Placeholder 10"/>
          <p:cNvGraphicFramePr>
            <a:graphicFrameLocks/>
          </p:cNvGraphicFramePr>
          <p:nvPr>
            <p:extLst>
              <p:ext uri="{D42A27DB-BD31-4B8C-83A1-F6EECF244321}">
                <p14:modId xmlns:p14="http://schemas.microsoft.com/office/powerpoint/2010/main" val="3106258506"/>
              </p:ext>
            </p:extLst>
          </p:nvPr>
        </p:nvGraphicFramePr>
        <p:xfrm>
          <a:off x="4572000" y="2332211"/>
          <a:ext cx="4629150" cy="277903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045331" y="3056709"/>
            <a:ext cx="846707" cy="307777"/>
          </a:xfrm>
          <a:prstGeom prst="rect">
            <a:avLst/>
          </a:prstGeom>
          <a:noFill/>
        </p:spPr>
        <p:txBody>
          <a:bodyPr wrap="none" rtlCol="0">
            <a:spAutoFit/>
          </a:bodyPr>
          <a:lstStyle/>
          <a:p>
            <a:r>
              <a:rPr lang="en-US" altLang="ja-JP" sz="1400" dirty="0" smtClean="0"/>
              <a:t>/100,000</a:t>
            </a:r>
            <a:endParaRPr kumimoji="1" lang="ja-JP" altLang="en-US" sz="1400" dirty="0"/>
          </a:p>
        </p:txBody>
      </p:sp>
      <p:sp>
        <p:nvSpPr>
          <p:cNvPr id="3" name="Rectangle 2"/>
          <p:cNvSpPr/>
          <p:nvPr/>
        </p:nvSpPr>
        <p:spPr>
          <a:xfrm>
            <a:off x="5669264" y="2948243"/>
            <a:ext cx="675185" cy="307777"/>
          </a:xfrm>
          <a:prstGeom prst="rect">
            <a:avLst/>
          </a:prstGeom>
        </p:spPr>
        <p:txBody>
          <a:bodyPr wrap="none">
            <a:spAutoFit/>
          </a:bodyPr>
          <a:lstStyle/>
          <a:p>
            <a:pPr algn="ctr">
              <a:defRPr sz="1800" b="0" i="0" u="none" strike="noStrike" kern="1200" spc="0" baseline="0">
                <a:solidFill>
                  <a:prstClr val="black">
                    <a:lumMod val="65000"/>
                    <a:lumOff val="35000"/>
                  </a:prstClr>
                </a:solidFill>
                <a:latin typeface="+mn-lt"/>
                <a:ea typeface="+mn-ea"/>
                <a:cs typeface="+mn-cs"/>
              </a:defRPr>
            </a:pPr>
            <a:r>
              <a:rPr lang="en-US" altLang="ja-JP" sz="1400" i="1" dirty="0"/>
              <a:t>mmHg</a:t>
            </a:r>
            <a:endParaRPr lang="ja-JP" altLang="ja-JP" sz="1400" i="1"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478092913"/>
              </p:ext>
            </p:extLst>
          </p:nvPr>
        </p:nvGraphicFramePr>
        <p:xfrm>
          <a:off x="0" y="1712615"/>
          <a:ext cx="4629150" cy="27790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ontent Placeholder 10"/>
          <p:cNvGraphicFramePr>
            <a:graphicFrameLocks/>
          </p:cNvGraphicFramePr>
          <p:nvPr>
            <p:extLst>
              <p:ext uri="{D42A27DB-BD31-4B8C-83A1-F6EECF244321}">
                <p14:modId xmlns:p14="http://schemas.microsoft.com/office/powerpoint/2010/main" val="28423969"/>
              </p:ext>
            </p:extLst>
          </p:nvPr>
        </p:nvGraphicFramePr>
        <p:xfrm>
          <a:off x="520057" y="4078968"/>
          <a:ext cx="4629150" cy="27790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372299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Targets of Health Japan 21 (cont.)</a:t>
            </a:r>
            <a:endParaRPr kumimoji="1" lang="ja-JP" altLang="en-US" dirty="0"/>
          </a:p>
        </p:txBody>
      </p:sp>
      <p:sp>
        <p:nvSpPr>
          <p:cNvPr id="3" name="Content Placeholder 2"/>
          <p:cNvSpPr>
            <a:spLocks noGrp="1"/>
          </p:cNvSpPr>
          <p:nvPr>
            <p:ph idx="1"/>
          </p:nvPr>
        </p:nvSpPr>
        <p:spPr/>
        <p:txBody>
          <a:bodyPr/>
          <a:lstStyle/>
          <a:p>
            <a:r>
              <a:rPr kumimoji="1" lang="en-US" altLang="ja-JP" dirty="0" smtClean="0"/>
              <a:t>Specific </a:t>
            </a:r>
            <a:r>
              <a:rPr kumimoji="1" lang="en-US" altLang="ja-JP" u="sng" dirty="0" smtClean="0"/>
              <a:t>health check-up </a:t>
            </a:r>
            <a:r>
              <a:rPr kumimoji="1" lang="en-US" altLang="ja-JP" dirty="0" smtClean="0"/>
              <a:t>implementation </a:t>
            </a:r>
            <a:r>
              <a:rPr lang="en-US" altLang="ja-JP" dirty="0" smtClean="0"/>
              <a:t>to be increased </a:t>
            </a:r>
            <a:r>
              <a:rPr kumimoji="1" lang="en-US" altLang="ja-JP" dirty="0" smtClean="0"/>
              <a:t>from 41.3% in 2009 to 70%.</a:t>
            </a:r>
          </a:p>
          <a:p>
            <a:r>
              <a:rPr lang="en-US" altLang="ja-JP" dirty="0" smtClean="0"/>
              <a:t>Specific </a:t>
            </a:r>
            <a:r>
              <a:rPr lang="en-US" altLang="ja-JP" u="sng" dirty="0" smtClean="0"/>
              <a:t>health care guidance </a:t>
            </a:r>
            <a:r>
              <a:rPr lang="en-US" altLang="ja-JP" dirty="0" smtClean="0"/>
              <a:t>conduct to be increased from 12.3% in 2009 to 45%.</a:t>
            </a:r>
          </a:p>
          <a:p>
            <a:r>
              <a:rPr lang="en-US" altLang="ja-JP" dirty="0"/>
              <a:t>34.2% current </a:t>
            </a:r>
            <a:r>
              <a:rPr lang="en-US" altLang="ja-JP" u="sng" dirty="0"/>
              <a:t>smokers</a:t>
            </a:r>
            <a:r>
              <a:rPr lang="en-US" altLang="ja-JP" dirty="0"/>
              <a:t> who want to quit will quit </a:t>
            </a:r>
            <a:r>
              <a:rPr lang="en-US" altLang="ja-JP" dirty="0" smtClean="0"/>
              <a:t>smoking.</a:t>
            </a:r>
            <a:endParaRPr lang="ja-JP" altLang="en-US" dirty="0"/>
          </a:p>
          <a:p>
            <a:r>
              <a:rPr lang="en-US" altLang="ja-JP" dirty="0" smtClean="0"/>
              <a:t>In </a:t>
            </a:r>
            <a:r>
              <a:rPr lang="en-US" altLang="ja-JP" dirty="0"/>
              <a:t>20-40y,  the proportion of </a:t>
            </a:r>
            <a:r>
              <a:rPr lang="en-US" altLang="ja-JP" u="sng" dirty="0"/>
              <a:t>energy from fat </a:t>
            </a:r>
            <a:r>
              <a:rPr lang="en-US" altLang="ja-JP" dirty="0"/>
              <a:t>reduce to &lt;25% (the ratio &gt;30% was 20% in men and </a:t>
            </a:r>
            <a:r>
              <a:rPr lang="en-US" altLang="ja-JP" dirty="0" smtClean="0"/>
              <a:t>28% </a:t>
            </a:r>
            <a:r>
              <a:rPr lang="en-US" altLang="ja-JP" dirty="0"/>
              <a:t>in women in </a:t>
            </a:r>
            <a:r>
              <a:rPr lang="en-US" altLang="ja-JP" dirty="0" smtClean="0"/>
              <a:t>2012). </a:t>
            </a:r>
            <a:endParaRPr lang="en-US" altLang="ja-JP" dirty="0"/>
          </a:p>
          <a:p>
            <a:endParaRPr kumimoji="1" lang="ja-JP" altLang="en-US" dirty="0"/>
          </a:p>
        </p:txBody>
      </p:sp>
    </p:spTree>
    <p:extLst>
      <p:ext uri="{BB962C8B-B14F-4D97-AF65-F5344CB8AC3E}">
        <p14:creationId xmlns:p14="http://schemas.microsoft.com/office/powerpoint/2010/main" val="3642578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Targets of Health Japan 21 (cont</a:t>
            </a:r>
            <a:r>
              <a:rPr lang="en-US" altLang="ja-JP" dirty="0" smtClean="0"/>
              <a:t>.)</a:t>
            </a:r>
            <a:endParaRPr kumimoji="1" lang="ja-JP" altLang="en-US" dirty="0"/>
          </a:p>
        </p:txBody>
      </p:sp>
      <p:graphicFrame>
        <p:nvGraphicFramePr>
          <p:cNvPr id="6" name="Content Placeholder 10"/>
          <p:cNvGraphicFramePr>
            <a:graphicFrameLocks noGrp="1"/>
          </p:cNvGraphicFramePr>
          <p:nvPr>
            <p:ph idx="1"/>
            <p:extLst>
              <p:ext uri="{D42A27DB-BD31-4B8C-83A1-F6EECF244321}">
                <p14:modId xmlns:p14="http://schemas.microsoft.com/office/powerpoint/2010/main" val="4151241432"/>
              </p:ext>
            </p:extLst>
          </p:nvPr>
        </p:nvGraphicFramePr>
        <p:xfrm>
          <a:off x="3188970" y="1690689"/>
          <a:ext cx="5665470" cy="385667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289560" y="2163128"/>
            <a:ext cx="2899410" cy="2308324"/>
          </a:xfrm>
          <a:prstGeom prst="rect">
            <a:avLst/>
          </a:prstGeom>
          <a:noFill/>
        </p:spPr>
        <p:txBody>
          <a:bodyPr wrap="square" rtlCol="0">
            <a:spAutoFit/>
          </a:bodyPr>
          <a:lstStyle/>
          <a:p>
            <a:r>
              <a:rPr lang="en-US" altLang="ja-JP" sz="2400" dirty="0"/>
              <a:t>The </a:t>
            </a:r>
            <a:r>
              <a:rPr lang="en-US" altLang="ja-JP" sz="2400" dirty="0" smtClean="0"/>
              <a:t>mean of total </a:t>
            </a:r>
            <a:r>
              <a:rPr lang="en-US" altLang="ja-JP" sz="2400" dirty="0"/>
              <a:t>cholesterol </a:t>
            </a:r>
            <a:r>
              <a:rPr lang="en-US" altLang="ja-JP" sz="2400" dirty="0" smtClean="0"/>
              <a:t>was 195.3 mg/dl of men </a:t>
            </a:r>
            <a:r>
              <a:rPr lang="en-US" altLang="ja-JP" sz="2400" dirty="0"/>
              <a:t>and </a:t>
            </a:r>
            <a:r>
              <a:rPr lang="en-US" altLang="ja-JP" sz="2400" dirty="0" smtClean="0"/>
              <a:t>204.1 mg/dl of women in 2012 (NHNS 2013)</a:t>
            </a:r>
            <a:endParaRPr kumimoji="1" lang="ja-JP" altLang="en-US" sz="2400" dirty="0"/>
          </a:p>
        </p:txBody>
      </p:sp>
      <p:sp>
        <p:nvSpPr>
          <p:cNvPr id="3" name="TextBox 2"/>
          <p:cNvSpPr txBox="1"/>
          <p:nvPr/>
        </p:nvSpPr>
        <p:spPr>
          <a:xfrm>
            <a:off x="3638939" y="5728996"/>
            <a:ext cx="4936544" cy="369332"/>
          </a:xfrm>
          <a:prstGeom prst="rect">
            <a:avLst/>
          </a:prstGeom>
          <a:noFill/>
        </p:spPr>
        <p:txBody>
          <a:bodyPr wrap="none" rtlCol="0">
            <a:spAutoFit/>
          </a:bodyPr>
          <a:lstStyle/>
          <a:p>
            <a:r>
              <a:rPr kumimoji="1" lang="en-US" altLang="ja-JP" dirty="0" smtClean="0"/>
              <a:t>Journal of Health and Welfare Statistics 2015/2016</a:t>
            </a:r>
            <a:endParaRPr kumimoji="1" lang="ja-JP" altLang="en-US" dirty="0"/>
          </a:p>
        </p:txBody>
      </p:sp>
    </p:spTree>
    <p:extLst>
      <p:ext uri="{BB962C8B-B14F-4D97-AF65-F5344CB8AC3E}">
        <p14:creationId xmlns:p14="http://schemas.microsoft.com/office/powerpoint/2010/main" val="34421289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altLang="ja-JP" dirty="0"/>
              <a:t>Targets of Health Japan 21 (cont.)</a:t>
            </a:r>
            <a:endParaRPr kumimoji="1" lang="ja-JP" altLang="en-US" dirty="0"/>
          </a:p>
        </p:txBody>
      </p:sp>
      <p:sp>
        <p:nvSpPr>
          <p:cNvPr id="3" name="Content Placeholder 2"/>
          <p:cNvSpPr>
            <a:spLocks noGrp="1"/>
          </p:cNvSpPr>
          <p:nvPr>
            <p:ph idx="1"/>
          </p:nvPr>
        </p:nvSpPr>
        <p:spPr/>
        <p:txBody>
          <a:bodyPr>
            <a:normAutofit lnSpcReduction="10000"/>
          </a:bodyPr>
          <a:lstStyle/>
          <a:p>
            <a:r>
              <a:rPr lang="en-US" altLang="ja-JP" dirty="0"/>
              <a:t>In 2015, 25% </a:t>
            </a:r>
            <a:r>
              <a:rPr lang="en-US" altLang="ja-JP" u="sng" dirty="0"/>
              <a:t>metabolic syndrome </a:t>
            </a:r>
            <a:r>
              <a:rPr lang="en-US" altLang="ja-JP" dirty="0"/>
              <a:t>and potential metabolic syndrome population to be reduced (14 million in 2008).</a:t>
            </a:r>
          </a:p>
          <a:p>
            <a:r>
              <a:rPr lang="en-US" altLang="ja-JP" dirty="0"/>
              <a:t>20-60y </a:t>
            </a:r>
            <a:r>
              <a:rPr lang="en-US" altLang="ja-JP" u="sng" dirty="0"/>
              <a:t>overweight</a:t>
            </a:r>
            <a:r>
              <a:rPr lang="en-US" altLang="ja-JP" dirty="0"/>
              <a:t> men reduce 15%, 40-60y overweight women reduce 20% and 20y slim women reduce 15%.</a:t>
            </a:r>
          </a:p>
          <a:p>
            <a:r>
              <a:rPr lang="en-US" altLang="ja-JP" u="sng" dirty="0" smtClean="0"/>
              <a:t>Physical </a:t>
            </a:r>
            <a:r>
              <a:rPr lang="en-US" altLang="ja-JP" u="sng" dirty="0"/>
              <a:t>activity</a:t>
            </a:r>
            <a:r>
              <a:rPr lang="en-US" altLang="ja-JP" dirty="0"/>
              <a:t>, &gt;30 min/d, ≥2 times/w, continuous ≥ 1y , </a:t>
            </a:r>
            <a:r>
              <a:rPr lang="en-US" altLang="ja-JP" dirty="0" smtClean="0"/>
              <a:t>will increase to 39% </a:t>
            </a:r>
            <a:r>
              <a:rPr lang="en-US" altLang="ja-JP" dirty="0"/>
              <a:t>in men and </a:t>
            </a:r>
            <a:r>
              <a:rPr lang="en-US" altLang="ja-JP" dirty="0" smtClean="0"/>
              <a:t>35% </a:t>
            </a:r>
            <a:r>
              <a:rPr lang="en-US" altLang="ja-JP" dirty="0"/>
              <a:t>in </a:t>
            </a:r>
            <a:r>
              <a:rPr lang="en-US" altLang="ja-JP" dirty="0" smtClean="0"/>
              <a:t>women (5% increase from2012). </a:t>
            </a:r>
            <a:r>
              <a:rPr lang="en-US" altLang="ja-JP" u="sng" dirty="0" smtClean="0"/>
              <a:t>Walk steps/d </a:t>
            </a:r>
            <a:r>
              <a:rPr lang="en-US" altLang="ja-JP" dirty="0" smtClean="0"/>
              <a:t>will be 9200 in men and 8300 in women (1000 steps increase). </a:t>
            </a:r>
          </a:p>
          <a:p>
            <a:endParaRPr lang="en-US" altLang="ja-JP" dirty="0"/>
          </a:p>
        </p:txBody>
      </p:sp>
    </p:spTree>
    <p:extLst>
      <p:ext uri="{BB962C8B-B14F-4D97-AF65-F5344CB8AC3E}">
        <p14:creationId xmlns:p14="http://schemas.microsoft.com/office/powerpoint/2010/main" val="19096899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kumimoji="1" lang="ja-JP" altLang="en-US"/>
          </a:p>
        </p:txBody>
      </p:sp>
      <p:sp>
        <p:nvSpPr>
          <p:cNvPr id="3" name="Title 2"/>
          <p:cNvSpPr>
            <a:spLocks noGrp="1"/>
          </p:cNvSpPr>
          <p:nvPr>
            <p:ph type="title"/>
          </p:nvPr>
        </p:nvSpPr>
        <p:spPr/>
        <p:txBody>
          <a:bodyPr/>
          <a:lstStyle/>
          <a:p>
            <a:endParaRPr kumimoji="1" lang="ja-JP" altLang="en-US"/>
          </a:p>
        </p:txBody>
      </p:sp>
      <p:pic>
        <p:nvPicPr>
          <p:cNvPr id="5" name="Picture 4"/>
          <p:cNvPicPr>
            <a:picLocks noChangeAspect="1"/>
          </p:cNvPicPr>
          <p:nvPr/>
        </p:nvPicPr>
        <p:blipFill>
          <a:blip r:embed="rId3"/>
          <a:stretch>
            <a:fillRect/>
          </a:stretch>
        </p:blipFill>
        <p:spPr>
          <a:xfrm>
            <a:off x="1" y="0"/>
            <a:ext cx="9144000" cy="6688510"/>
          </a:xfrm>
          <a:prstGeom prst="rect">
            <a:avLst/>
          </a:prstGeom>
        </p:spPr>
      </p:pic>
    </p:spTree>
    <p:extLst>
      <p:ext uri="{BB962C8B-B14F-4D97-AF65-F5344CB8AC3E}">
        <p14:creationId xmlns:p14="http://schemas.microsoft.com/office/powerpoint/2010/main" val="7964540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kumimoji="1" lang="ja-JP" altLang="en-US"/>
          </a:p>
        </p:txBody>
      </p:sp>
      <p:sp>
        <p:nvSpPr>
          <p:cNvPr id="3" name="Title 2"/>
          <p:cNvSpPr>
            <a:spLocks noGrp="1"/>
          </p:cNvSpPr>
          <p:nvPr>
            <p:ph type="title"/>
          </p:nvPr>
        </p:nvSpPr>
        <p:spPr/>
        <p:txBody>
          <a:bodyPr/>
          <a:lstStyle/>
          <a:p>
            <a:endParaRPr kumimoji="1" lang="ja-JP" altLang="en-US"/>
          </a:p>
        </p:txBody>
      </p:sp>
      <p:pic>
        <p:nvPicPr>
          <p:cNvPr id="4" name="Picture 3"/>
          <p:cNvPicPr>
            <a:picLocks noChangeAspect="1"/>
          </p:cNvPicPr>
          <p:nvPr/>
        </p:nvPicPr>
        <p:blipFill>
          <a:blip r:embed="rId3"/>
          <a:stretch>
            <a:fillRect/>
          </a:stretch>
        </p:blipFill>
        <p:spPr>
          <a:xfrm>
            <a:off x="60474" y="205273"/>
            <a:ext cx="9059033" cy="6652727"/>
          </a:xfrm>
          <a:prstGeom prst="rect">
            <a:avLst/>
          </a:prstGeom>
        </p:spPr>
      </p:pic>
    </p:spTree>
    <p:extLst>
      <p:ext uri="{BB962C8B-B14F-4D97-AF65-F5344CB8AC3E}">
        <p14:creationId xmlns:p14="http://schemas.microsoft.com/office/powerpoint/2010/main" val="38541409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Summary</a:t>
            </a:r>
            <a:endParaRPr kumimoji="1" lang="ja-JP" altLang="en-US" dirty="0"/>
          </a:p>
        </p:txBody>
      </p:sp>
      <p:sp>
        <p:nvSpPr>
          <p:cNvPr id="3" name="Content Placeholder 2"/>
          <p:cNvSpPr>
            <a:spLocks noGrp="1"/>
          </p:cNvSpPr>
          <p:nvPr>
            <p:ph idx="1"/>
          </p:nvPr>
        </p:nvSpPr>
        <p:spPr>
          <a:xfrm>
            <a:off x="628650" y="1698625"/>
            <a:ext cx="7886700" cy="4351338"/>
          </a:xfrm>
        </p:spPr>
        <p:txBody>
          <a:bodyPr>
            <a:normAutofit/>
          </a:bodyPr>
          <a:lstStyle/>
          <a:p>
            <a:r>
              <a:rPr kumimoji="1" lang="en-US" altLang="ja-JP" dirty="0" smtClean="0"/>
              <a:t>The decreasing trends in the incidence of ischemi</a:t>
            </a:r>
            <a:r>
              <a:rPr lang="en-US" altLang="ja-JP" dirty="0" smtClean="0"/>
              <a:t>c stroke slower down, and there was no clear change in the incidence of acute myocardial infarction, probably because of the increasing metabolic risk factors. The intensive management of these factors and to reduce the smoking rate and to achieve strict blood pressure control are needed for further prevention of CVD in Japanese (</a:t>
            </a:r>
            <a:r>
              <a:rPr lang="en-US" altLang="ja-JP" dirty="0" err="1" smtClean="0"/>
              <a:t>Hata</a:t>
            </a:r>
            <a:r>
              <a:rPr lang="en-US" altLang="ja-JP" dirty="0" smtClean="0"/>
              <a:t> J, </a:t>
            </a:r>
            <a:r>
              <a:rPr lang="en-US" altLang="ja-JP" i="1" dirty="0" smtClean="0"/>
              <a:t>Circulation</a:t>
            </a:r>
            <a:r>
              <a:rPr lang="en-US" altLang="ja-JP" dirty="0" smtClean="0"/>
              <a:t> 2013).</a:t>
            </a:r>
            <a:endParaRPr kumimoji="1" lang="ja-JP" altLang="en-US" dirty="0"/>
          </a:p>
        </p:txBody>
      </p:sp>
    </p:spTree>
    <p:extLst>
      <p:ext uri="{BB962C8B-B14F-4D97-AF65-F5344CB8AC3E}">
        <p14:creationId xmlns:p14="http://schemas.microsoft.com/office/powerpoint/2010/main" val="34891057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kumimoji="1" lang="en-US" altLang="ja-JP" dirty="0" smtClean="0"/>
              <a:t>Acknowledgements</a:t>
            </a:r>
            <a:endParaRPr kumimoji="1" lang="ja-JP" altLang="en-US" dirty="0"/>
          </a:p>
        </p:txBody>
      </p:sp>
      <p:sp>
        <p:nvSpPr>
          <p:cNvPr id="3" name="Content Placeholder 2"/>
          <p:cNvSpPr>
            <a:spLocks noGrp="1"/>
          </p:cNvSpPr>
          <p:nvPr>
            <p:ph idx="1"/>
          </p:nvPr>
        </p:nvSpPr>
        <p:spPr/>
        <p:txBody>
          <a:bodyPr>
            <a:normAutofit/>
          </a:bodyPr>
          <a:lstStyle/>
          <a:p>
            <a:r>
              <a:rPr lang="en-US" altLang="ja-JP" dirty="0" smtClean="0"/>
              <a:t>Professor Hiroyasu Iso, Osaka University </a:t>
            </a:r>
          </a:p>
          <a:p>
            <a:r>
              <a:rPr lang="en-US" altLang="ja-JP" dirty="0" smtClean="0"/>
              <a:t>Professor Yukiko Wagatsuma, University of Tsukuba</a:t>
            </a:r>
          </a:p>
          <a:p>
            <a:r>
              <a:rPr lang="en-US" altLang="ja-JP" dirty="0" smtClean="0"/>
              <a:t>Professor Hideto Takahashi, Fukushima Medical University</a:t>
            </a:r>
            <a:endParaRPr lang="ja-JP" altLang="ja-JP" dirty="0"/>
          </a:p>
          <a:p>
            <a:r>
              <a:rPr lang="en-US" altLang="ja-JP" dirty="0"/>
              <a:t>Grant-in-aids, Japanese Society of Promoting Sciences, 23590777/15K08800.</a:t>
            </a:r>
          </a:p>
          <a:p>
            <a:endParaRPr kumimoji="1" lang="ja-JP" altLang="en-US" dirty="0"/>
          </a:p>
        </p:txBody>
      </p:sp>
    </p:spTree>
    <p:extLst>
      <p:ext uri="{BB962C8B-B14F-4D97-AF65-F5344CB8AC3E}">
        <p14:creationId xmlns:p14="http://schemas.microsoft.com/office/powerpoint/2010/main" val="2524727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kumimoji="1" lang="en-US" altLang="ja-JP" i="1" dirty="0" smtClean="0"/>
              <a:t>Thank you for your listening!</a:t>
            </a:r>
            <a:endParaRPr kumimoji="1" lang="ja-JP" altLang="en-US" i="1" dirty="0"/>
          </a:p>
        </p:txBody>
      </p:sp>
      <p:sp>
        <p:nvSpPr>
          <p:cNvPr id="3" name="Subtitle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38472500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r>
              <a:rPr lang="en-US" altLang="ja-JP" dirty="0" smtClean="0"/>
              <a:t>Cont. 4</a:t>
            </a:r>
            <a:endParaRPr kumimoji="1" lang="ja-JP" altLang="en-US" dirty="0"/>
          </a:p>
        </p:txBody>
      </p:sp>
      <p:sp>
        <p:nvSpPr>
          <p:cNvPr id="3" name="Content Placeholder 2"/>
          <p:cNvSpPr>
            <a:spLocks noGrp="1"/>
          </p:cNvSpPr>
          <p:nvPr>
            <p:ph idx="1"/>
          </p:nvPr>
        </p:nvSpPr>
        <p:spPr/>
        <p:txBody>
          <a:bodyPr/>
          <a:lstStyle/>
          <a:p>
            <a:r>
              <a:rPr kumimoji="1" lang="en-US" altLang="ja-JP" u="sng" dirty="0" smtClean="0"/>
              <a:t>P</a:t>
            </a:r>
            <a:r>
              <a:rPr lang="en-US" altLang="ja-JP" u="sng" dirty="0" smtClean="0"/>
              <a:t>otassium</a:t>
            </a:r>
            <a:r>
              <a:rPr lang="en-US" altLang="ja-JP" dirty="0" smtClean="0"/>
              <a:t> was inversely associated with mortality from IHD and total CVD (</a:t>
            </a:r>
            <a:r>
              <a:rPr lang="en-US" altLang="ja-JP" dirty="0" err="1"/>
              <a:t>Umesawa</a:t>
            </a:r>
            <a:r>
              <a:rPr lang="en-US" altLang="ja-JP" dirty="0"/>
              <a:t> M, </a:t>
            </a:r>
            <a:r>
              <a:rPr lang="en-US" altLang="ja-JP" i="1" dirty="0"/>
              <a:t>AJCN</a:t>
            </a:r>
            <a:r>
              <a:rPr lang="en-US" altLang="ja-JP" dirty="0"/>
              <a:t> 2008</a:t>
            </a:r>
            <a:r>
              <a:rPr lang="en-US" altLang="ja-JP" dirty="0" smtClean="0"/>
              <a:t>).</a:t>
            </a:r>
          </a:p>
          <a:p>
            <a:r>
              <a:rPr lang="en-US" altLang="ja-JP" dirty="0" smtClean="0"/>
              <a:t>Dietary </a:t>
            </a:r>
            <a:r>
              <a:rPr lang="en-US" altLang="ja-JP" u="sng" dirty="0"/>
              <a:t>calcium</a:t>
            </a:r>
            <a:r>
              <a:rPr lang="en-US" altLang="ja-JP" dirty="0"/>
              <a:t> intake </a:t>
            </a:r>
            <a:r>
              <a:rPr lang="en-US" altLang="ja-JP" dirty="0" smtClean="0"/>
              <a:t>was inversely </a:t>
            </a:r>
            <a:r>
              <a:rPr lang="en-US" altLang="ja-JP" dirty="0"/>
              <a:t>associated with mortality from </a:t>
            </a:r>
            <a:r>
              <a:rPr lang="en-US" altLang="ja-JP" dirty="0" smtClean="0"/>
              <a:t>(</a:t>
            </a:r>
            <a:r>
              <a:rPr lang="en-US" altLang="ja-JP" dirty="0" err="1"/>
              <a:t>Umesawa</a:t>
            </a:r>
            <a:r>
              <a:rPr lang="en-US" altLang="ja-JP" dirty="0"/>
              <a:t> M, </a:t>
            </a:r>
            <a:r>
              <a:rPr lang="en-US" altLang="ja-JP" i="1" dirty="0"/>
              <a:t>Stroke</a:t>
            </a:r>
            <a:r>
              <a:rPr lang="en-US" altLang="ja-JP" dirty="0"/>
              <a:t> </a:t>
            </a:r>
            <a:r>
              <a:rPr lang="en-US" altLang="ja-JP" dirty="0" smtClean="0"/>
              <a:t>2006) and incidence (</a:t>
            </a:r>
            <a:r>
              <a:rPr lang="en-US" altLang="ja-JP" dirty="0" err="1" smtClean="0"/>
              <a:t>Umesawa</a:t>
            </a:r>
            <a:r>
              <a:rPr lang="en-US" altLang="ja-JP" dirty="0" smtClean="0"/>
              <a:t> M, </a:t>
            </a:r>
            <a:r>
              <a:rPr lang="en-US" altLang="ja-JP" i="1" dirty="0" smtClean="0"/>
              <a:t>Stroke</a:t>
            </a:r>
            <a:r>
              <a:rPr lang="en-US" altLang="ja-JP" dirty="0" smtClean="0"/>
              <a:t> 2008) of total and subtypes of stoke. </a:t>
            </a:r>
            <a:endParaRPr lang="en-US" altLang="ja-JP" dirty="0"/>
          </a:p>
          <a:p>
            <a:endParaRPr kumimoji="1" lang="ja-JP" altLang="en-US" dirty="0"/>
          </a:p>
        </p:txBody>
      </p:sp>
    </p:spTree>
    <p:extLst>
      <p:ext uri="{BB962C8B-B14F-4D97-AF65-F5344CB8AC3E}">
        <p14:creationId xmlns:p14="http://schemas.microsoft.com/office/powerpoint/2010/main" val="7689511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lstStyle/>
          <a:p>
            <a:endParaRPr kumimoji="1" lang="ja-JP" altLang="en-US" dirty="0"/>
          </a:p>
        </p:txBody>
      </p:sp>
      <p:sp>
        <p:nvSpPr>
          <p:cNvPr id="3" name="Content Placeholder 2"/>
          <p:cNvSpPr>
            <a:spLocks noGrp="1"/>
          </p:cNvSpPr>
          <p:nvPr>
            <p:ph idx="1"/>
          </p:nvPr>
        </p:nvSpPr>
        <p:spPr/>
        <p:txBody>
          <a:bodyPr/>
          <a:lstStyle/>
          <a:p>
            <a:endParaRPr kumimoji="1" lang="ja-JP" altLang="en-US" dirty="0"/>
          </a:p>
        </p:txBody>
      </p:sp>
      <p:graphicFrame>
        <p:nvGraphicFramePr>
          <p:cNvPr id="5" name="Chart 4"/>
          <p:cNvGraphicFramePr>
            <a:graphicFrameLocks/>
          </p:cNvGraphicFramePr>
          <p:nvPr>
            <p:extLst>
              <p:ext uri="{D42A27DB-BD31-4B8C-83A1-F6EECF244321}">
                <p14:modId xmlns:p14="http://schemas.microsoft.com/office/powerpoint/2010/main" val="2507579720"/>
              </p:ext>
            </p:extLst>
          </p:nvPr>
        </p:nvGraphicFramePr>
        <p:xfrm>
          <a:off x="86565" y="602854"/>
          <a:ext cx="4646800" cy="27940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1773951635"/>
              </p:ext>
            </p:extLst>
          </p:nvPr>
        </p:nvGraphicFramePr>
        <p:xfrm>
          <a:off x="1233487" y="343376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p:cNvGraphicFramePr>
            <a:graphicFrameLocks/>
          </p:cNvGraphicFramePr>
          <p:nvPr>
            <p:extLst>
              <p:ext uri="{D42A27DB-BD31-4B8C-83A1-F6EECF244321}">
                <p14:modId xmlns:p14="http://schemas.microsoft.com/office/powerpoint/2010/main" val="4217948008"/>
              </p:ext>
            </p:extLst>
          </p:nvPr>
        </p:nvGraphicFramePr>
        <p:xfrm>
          <a:off x="4116480" y="602854"/>
          <a:ext cx="4940955" cy="2794001"/>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p:cNvSpPr txBox="1"/>
          <p:nvPr/>
        </p:nvSpPr>
        <p:spPr>
          <a:xfrm>
            <a:off x="5805487" y="3818965"/>
            <a:ext cx="2980905" cy="1477328"/>
          </a:xfrm>
          <a:prstGeom prst="rect">
            <a:avLst/>
          </a:prstGeom>
          <a:noFill/>
        </p:spPr>
        <p:txBody>
          <a:bodyPr wrap="square" rtlCol="0">
            <a:spAutoFit/>
          </a:bodyPr>
          <a:lstStyle/>
          <a:p>
            <a:r>
              <a:rPr kumimoji="1" lang="en-US" altLang="ja-JP" dirty="0" smtClean="0"/>
              <a:t>YLL, Years of Life Lost</a:t>
            </a:r>
          </a:p>
          <a:p>
            <a:r>
              <a:rPr lang="en-US" altLang="ja-JP" dirty="0" smtClean="0"/>
              <a:t>Estimated by the World Standard Life Expectancy, the Global Burden of Disease study.</a:t>
            </a:r>
            <a:endParaRPr kumimoji="1" lang="ja-JP" altLang="en-US" dirty="0"/>
          </a:p>
        </p:txBody>
      </p:sp>
    </p:spTree>
    <p:extLst>
      <p:ext uri="{BB962C8B-B14F-4D97-AF65-F5344CB8AC3E}">
        <p14:creationId xmlns:p14="http://schemas.microsoft.com/office/powerpoint/2010/main" val="3398189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11571</TotalTime>
  <Words>4124</Words>
  <Application>Microsoft Office PowerPoint</Application>
  <PresentationFormat>On-screen Show (4:3)</PresentationFormat>
  <Paragraphs>302</Paragraphs>
  <Slides>44</Slides>
  <Notes>44</Notes>
  <HiddenSlides>1</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44</vt:i4>
      </vt:variant>
    </vt:vector>
  </HeadingPairs>
  <TitlesOfParts>
    <vt:vector size="52" baseType="lpstr">
      <vt:lpstr>맑은 고딕</vt:lpstr>
      <vt:lpstr>ＭＳ Ｐゴシック</vt:lpstr>
      <vt:lpstr>宋体</vt:lpstr>
      <vt:lpstr>Arial</vt:lpstr>
      <vt:lpstr>Calibri</vt:lpstr>
      <vt:lpstr>Calibri Light</vt:lpstr>
      <vt:lpstr>Office Theme</vt:lpstr>
      <vt:lpstr>Custom Design</vt:lpstr>
      <vt:lpstr>Lifestyle-related factors and burden of cardiovascular diseases in Japan</vt:lpstr>
      <vt:lpstr>Ageing population</vt:lpstr>
      <vt:lpstr>58,820 (87% F) centenarians </vt:lpstr>
      <vt:lpstr>Burden of CVD in Japan</vt:lpstr>
      <vt:lpstr>Age-standardized mortality rates</vt:lpstr>
      <vt:lpstr>Coronary heart disease</vt:lpstr>
      <vt:lpstr>Crude mortality rates</vt:lpstr>
      <vt:lpstr>Average of YLLs</vt:lpstr>
      <vt:lpstr>YLLs rates, 1/100,000</vt:lpstr>
      <vt:lpstr>Vascular pathology</vt:lpstr>
      <vt:lpstr>Vascular pathology</vt:lpstr>
      <vt:lpstr>National Health and Nutrition Surveys, Japan</vt:lpstr>
      <vt:lpstr>Large cohort studies in Japan, 7/1000 population</vt:lpstr>
      <vt:lpstr>Blood pressure and salt intake</vt:lpstr>
      <vt:lpstr>Hypertension control in Japan </vt:lpstr>
      <vt:lpstr>Japan dietary pattern</vt:lpstr>
      <vt:lpstr>PowerPoint Presentation</vt:lpstr>
      <vt:lpstr>PowerPoint Presentation</vt:lpstr>
      <vt:lpstr>Findings from large cohorts</vt:lpstr>
      <vt:lpstr>Cont.1</vt:lpstr>
      <vt:lpstr>Cont. 2</vt:lpstr>
      <vt:lpstr>Cont. 3</vt:lpstr>
      <vt:lpstr>Cont. 4</vt:lpstr>
      <vt:lpstr>Current smoker</vt:lpstr>
      <vt:lpstr>Current smoker (cont.)</vt:lpstr>
      <vt:lpstr>Current alcohol drinking</vt:lpstr>
      <vt:lpstr>Overweight</vt:lpstr>
      <vt:lpstr>Body mass index (kg/m2)</vt:lpstr>
      <vt:lpstr>PowerPoint Presentation</vt:lpstr>
      <vt:lpstr>PowerPoint Presentation</vt:lpstr>
      <vt:lpstr>Metabolic factors</vt:lpstr>
      <vt:lpstr>Comorbidity</vt:lpstr>
      <vt:lpstr>Ageing society</vt:lpstr>
      <vt:lpstr>Targets of Health Japan 21</vt:lpstr>
      <vt:lpstr>Targets of Health Japan 21 (cont.)</vt:lpstr>
      <vt:lpstr>Targets of Health Japan 21 (cont.)</vt:lpstr>
      <vt:lpstr>Targets of Health Japan 21 (cont.)</vt:lpstr>
      <vt:lpstr>PowerPoint Presentation</vt:lpstr>
      <vt:lpstr>PowerPoint Presentation</vt:lpstr>
      <vt:lpstr>Summary</vt:lpstr>
      <vt:lpstr>Acknowledgements</vt:lpstr>
      <vt:lpstr>Thank you for your listening!</vt:lpstr>
      <vt:lpstr>Cont. 4</vt:lpstr>
      <vt:lpstr>PowerPoint Presentation</vt:lpstr>
    </vt:vector>
  </TitlesOfParts>
  <Company>University of Tsukuba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Declines of stroke mortality in Japan and China</dc:title>
  <dc:creator>maenbo</dc:creator>
  <cp:lastModifiedBy>maenbo</cp:lastModifiedBy>
  <cp:revision>466</cp:revision>
  <cp:lastPrinted>2016-03-07T10:12:35Z</cp:lastPrinted>
  <dcterms:created xsi:type="dcterms:W3CDTF">2015-07-17T01:17:40Z</dcterms:created>
  <dcterms:modified xsi:type="dcterms:W3CDTF">2016-03-08T09:50:00Z</dcterms:modified>
</cp:coreProperties>
</file>