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25" r:id="rId2"/>
    <p:sldId id="256" r:id="rId3"/>
    <p:sldId id="257" r:id="rId4"/>
    <p:sldId id="323" r:id="rId5"/>
    <p:sldId id="275" r:id="rId6"/>
    <p:sldId id="324" r:id="rId7"/>
    <p:sldId id="276" r:id="rId8"/>
    <p:sldId id="277" r:id="rId9"/>
    <p:sldId id="278" r:id="rId10"/>
    <p:sldId id="262" r:id="rId11"/>
    <p:sldId id="263" r:id="rId12"/>
    <p:sldId id="279" r:id="rId13"/>
    <p:sldId id="321" r:id="rId14"/>
    <p:sldId id="322" r:id="rId15"/>
    <p:sldId id="303" r:id="rId16"/>
    <p:sldId id="282" r:id="rId17"/>
    <p:sldId id="307" r:id="rId18"/>
    <p:sldId id="308" r:id="rId19"/>
    <p:sldId id="306" r:id="rId20"/>
    <p:sldId id="283" r:id="rId21"/>
    <p:sldId id="284" r:id="rId22"/>
    <p:sldId id="315" r:id="rId23"/>
    <p:sldId id="314" r:id="rId24"/>
    <p:sldId id="316" r:id="rId25"/>
    <p:sldId id="317" r:id="rId26"/>
    <p:sldId id="318" r:id="rId27"/>
    <p:sldId id="319" r:id="rId28"/>
    <p:sldId id="320" r:id="rId29"/>
    <p:sldId id="267" r:id="rId30"/>
    <p:sldId id="301" r:id="rId31"/>
    <p:sldId id="326" r:id="rId32"/>
    <p:sldId id="268" r:id="rId33"/>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392204"/>
    <a:srgbClr val="1F1906"/>
    <a:srgbClr val="3FCFFF"/>
    <a:srgbClr val="00B7FA"/>
    <a:srgbClr val="8FCB4E"/>
    <a:srgbClr val="8CC74C"/>
    <a:srgbClr val="89C44A"/>
    <a:srgbClr val="F173B7"/>
    <a:srgbClr val="F777BB"/>
    <a:srgbClr val="F680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a:tcStyle>
        <a:tcBdr/>
        <a:fill>
          <a:solidFill>
            <a:srgbClr val="E9EFF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9216"/>
    <p:restoredTop sz="73214"/>
  </p:normalViewPr>
  <p:slideViewPr>
    <p:cSldViewPr snapToGrid="0" snapToObjects="1">
      <p:cViewPr varScale="1">
        <p:scale>
          <a:sx n="52" d="100"/>
          <a:sy n="52" d="100"/>
        </p:scale>
        <p:origin x="-87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roundedCorners val="0"/>
  <c:style val="18"/>
  <c:chart>
    <c:title>
      <c:tx>
        <c:rich>
          <a:bodyPr rot="0"/>
          <a:lstStyle/>
          <a:p>
            <a:pPr>
              <a:defRPr sz="2400" b="0" i="0" u="none" strike="noStrike">
                <a:solidFill>
                  <a:srgbClr val="000000"/>
                </a:solidFill>
                <a:latin typeface="Calibri"/>
              </a:defRPr>
            </a:pPr>
            <a:r>
              <a:rPr lang="en-US" sz="4000" b="0" i="0" u="none" strike="noStrike" dirty="0">
                <a:solidFill>
                  <a:srgbClr val="00B0F0"/>
                </a:solidFill>
                <a:latin typeface="Berkshire Swash" charset="0"/>
                <a:ea typeface="Berkshire Swash" charset="0"/>
                <a:cs typeface="Berkshire Swash" charset="0"/>
              </a:rPr>
              <a:t>Patients' therapeutic Adherence  </a:t>
            </a:r>
          </a:p>
        </c:rich>
      </c:tx>
      <c:layout>
        <c:manualLayout>
          <c:xMode val="edge"/>
          <c:yMode val="edge"/>
          <c:x val="0.2114281643066"/>
          <c:y val="0"/>
          <c:w val="0.40742299999999998"/>
          <c:h val="0.20578399999999999"/>
        </c:manualLayout>
      </c:layout>
      <c:overlay val="1"/>
      <c:spPr>
        <a:noFill/>
        <a:effectLst/>
      </c:spPr>
    </c:title>
    <c:autoTitleDeleted val="0"/>
    <c:view3D>
      <c:rotX val="13"/>
      <c:hPercent val="40"/>
      <c:rotY val="24"/>
      <c:depthPercent val="170"/>
      <c:rAngAx val="0"/>
      <c:perspective val="30"/>
    </c:view3D>
    <c:floor>
      <c:thickness val="0"/>
      <c:spPr>
        <a:noFill/>
        <a:ln>
          <a:noFill/>
        </a:ln>
        <a:effectLst/>
        <a:sp3d/>
      </c:spPr>
    </c:floor>
    <c:sideWall>
      <c:thickness val="0"/>
      <c:spPr>
        <a:gradFill>
          <a:gsLst>
            <a:gs pos="0">
              <a:schemeClr val="accent1">
                <a:lumMod val="5000"/>
                <a:lumOff val="95000"/>
              </a:schemeClr>
            </a:gs>
            <a:gs pos="53000">
              <a:schemeClr val="bg1">
                <a:lumMod val="85000"/>
              </a:schemeClr>
            </a:gs>
            <a:gs pos="88000">
              <a:schemeClr val="bg1">
                <a:lumMod val="75000"/>
              </a:schemeClr>
            </a:gs>
            <a:gs pos="100000">
              <a:schemeClr val="bg1">
                <a:lumMod val="85000"/>
              </a:schemeClr>
            </a:gs>
          </a:gsLst>
          <a:lin ang="5400000" scaled="1"/>
        </a:gradFill>
        <a:ln>
          <a:noFill/>
        </a:ln>
        <a:effectLst/>
        <a:sp3d/>
      </c:spPr>
    </c:sideWall>
    <c:backWall>
      <c:thickness val="0"/>
      <c:spPr>
        <a:gradFill>
          <a:gsLst>
            <a:gs pos="0">
              <a:schemeClr val="accent1">
                <a:lumMod val="5000"/>
                <a:lumOff val="95000"/>
              </a:schemeClr>
            </a:gs>
            <a:gs pos="53000">
              <a:schemeClr val="bg1">
                <a:lumMod val="85000"/>
              </a:schemeClr>
            </a:gs>
            <a:gs pos="88000">
              <a:schemeClr val="bg1">
                <a:lumMod val="75000"/>
              </a:schemeClr>
            </a:gs>
            <a:gs pos="100000">
              <a:schemeClr val="bg1">
                <a:lumMod val="85000"/>
              </a:schemeClr>
            </a:gs>
          </a:gsLst>
          <a:lin ang="5400000" scaled="1"/>
        </a:gradFill>
        <a:ln>
          <a:noFill/>
        </a:ln>
        <a:effectLst/>
        <a:sp3d/>
      </c:spPr>
    </c:backWall>
    <c:plotArea>
      <c:layout>
        <c:manualLayout>
          <c:layoutTarget val="inner"/>
          <c:xMode val="edge"/>
          <c:yMode val="edge"/>
          <c:x val="5.0000000000000001E-3"/>
          <c:y val="0.20578399999999999"/>
          <c:w val="0.86053496848477895"/>
          <c:h val="0.78171594171594205"/>
        </c:manualLayout>
      </c:layout>
      <c:bar3DChart>
        <c:barDir val="col"/>
        <c:grouping val="clustered"/>
        <c:varyColors val="0"/>
        <c:ser>
          <c:idx val="0"/>
          <c:order val="0"/>
          <c:tx>
            <c:strRef>
              <c:f>Sheet1!$A$2</c:f>
              <c:strCache>
                <c:ptCount val="1"/>
                <c:pt idx="0">
                  <c:v>Good Adherence</c:v>
                </c:pt>
              </c:strCache>
            </c:strRef>
          </c:tx>
          <c:spPr>
            <a:solidFill>
              <a:srgbClr val="00B0F0"/>
            </a:solidFill>
            <a:ln w="6350" cap="flat">
              <a:solidFill>
                <a:srgbClr val="00B7FA"/>
              </a:solidFill>
              <a:prstDash val="solid"/>
              <a:miter lim="800000"/>
            </a:ln>
            <a:effectLst/>
            <a:sp3d prstMaterial="matte"/>
          </c:spPr>
          <c:invertIfNegative val="0"/>
          <c:dLbls>
            <c:numFmt formatCode="#,##0" sourceLinked="0"/>
            <c:spPr>
              <a:noFill/>
              <a:ln>
                <a:noFill/>
              </a:ln>
              <a:effectLst/>
              <a:scene3d>
                <a:camera prst="orthographicFront"/>
                <a:lightRig rig="threePt" dir="t"/>
              </a:scene3d>
              <a:sp3d>
                <a:bevelT/>
              </a:sp3d>
            </c:spPr>
            <c:txPr>
              <a:bodyPr/>
              <a:lstStyle/>
              <a:p>
                <a:pPr>
                  <a:defRPr sz="2400" b="0" i="0" u="none" strike="noStrike">
                    <a:solidFill>
                      <a:schemeClr val="accent1">
                        <a:lumMod val="50000"/>
                      </a:schemeClr>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Sheet1!$B$1:$G$1</c:f>
              <c:strCache>
                <c:ptCount val="6"/>
                <c:pt idx="0">
                  <c:v>Drug Adherence</c:v>
                </c:pt>
                <c:pt idx="2">
                  <c:v>Exercise Adherence</c:v>
                </c:pt>
                <c:pt idx="4">
                  <c:v>Appointment Adherence</c:v>
                </c:pt>
              </c:strCache>
            </c:strRef>
          </c:cat>
          <c:val>
            <c:numRef>
              <c:f>Sheet1!$B$2:$G$2</c:f>
              <c:numCache>
                <c:formatCode>General</c:formatCode>
                <c:ptCount val="5"/>
                <c:pt idx="0">
                  <c:v>88</c:v>
                </c:pt>
                <c:pt idx="2">
                  <c:v>48</c:v>
                </c:pt>
                <c:pt idx="4">
                  <c:v>41</c:v>
                </c:pt>
              </c:numCache>
            </c:numRef>
          </c:val>
        </c:ser>
        <c:ser>
          <c:idx val="1"/>
          <c:order val="1"/>
          <c:tx>
            <c:strRef>
              <c:f>Sheet1!$A$3</c:f>
              <c:strCache>
                <c:ptCount val="1"/>
                <c:pt idx="0">
                  <c:v>Poor Adherence</c:v>
                </c:pt>
              </c:strCache>
            </c:strRef>
          </c:tx>
          <c:spPr>
            <a:solidFill>
              <a:srgbClr val="8FCB4E"/>
            </a:solidFill>
            <a:ln w="6350" cap="flat">
              <a:noFill/>
              <a:prstDash val="solid"/>
              <a:miter lim="800000"/>
            </a:ln>
            <a:effectLst/>
            <a:sp3d prstMaterial="matte"/>
          </c:spPr>
          <c:invertIfNegative val="0"/>
          <c:dLbls>
            <c:numFmt formatCode="#,##0" sourceLinked="0"/>
            <c:spPr>
              <a:noFill/>
              <a:ln>
                <a:noFill/>
              </a:ln>
              <a:effectLst/>
            </c:spPr>
            <c:txPr>
              <a:bodyPr/>
              <a:lstStyle/>
              <a:p>
                <a:pPr>
                  <a:defRPr sz="2400" b="0" i="0" u="none" strike="noStrike">
                    <a:solidFill>
                      <a:schemeClr val="accent1">
                        <a:lumMod val="50000"/>
                      </a:schemeClr>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Sheet1!$B$1:$G$1</c:f>
              <c:strCache>
                <c:ptCount val="6"/>
                <c:pt idx="0">
                  <c:v>Drug Adherence</c:v>
                </c:pt>
                <c:pt idx="2">
                  <c:v>Exercise Adherence</c:v>
                </c:pt>
                <c:pt idx="4">
                  <c:v>Appointment Adherence</c:v>
                </c:pt>
              </c:strCache>
            </c:strRef>
          </c:cat>
          <c:val>
            <c:numRef>
              <c:f>Sheet1!$B$3:$G$3</c:f>
              <c:numCache>
                <c:formatCode>General</c:formatCode>
                <c:ptCount val="5"/>
                <c:pt idx="0">
                  <c:v>102</c:v>
                </c:pt>
                <c:pt idx="2">
                  <c:v>114</c:v>
                </c:pt>
                <c:pt idx="4">
                  <c:v>62</c:v>
                </c:pt>
              </c:numCache>
            </c:numRef>
          </c:val>
        </c:ser>
        <c:ser>
          <c:idx val="2"/>
          <c:order val="2"/>
          <c:tx>
            <c:strRef>
              <c:f>Sheet1!$A$4</c:f>
              <c:strCache>
                <c:ptCount val="1"/>
                <c:pt idx="0">
                  <c:v>Non-Adherence</c:v>
                </c:pt>
              </c:strCache>
            </c:strRef>
          </c:tx>
          <c:spPr>
            <a:solidFill>
              <a:schemeClr val="accent4">
                <a:lumMod val="60000"/>
                <a:lumOff val="40000"/>
              </a:schemeClr>
            </a:solidFill>
            <a:ln w="6350" cap="flat">
              <a:noFill/>
              <a:prstDash val="solid"/>
              <a:miter lim="800000"/>
            </a:ln>
            <a:effectLst/>
            <a:sp3d prstMaterial="matte"/>
          </c:spPr>
          <c:invertIfNegative val="0"/>
          <c:dLbls>
            <c:numFmt formatCode="#,##0" sourceLinked="0"/>
            <c:spPr>
              <a:noFill/>
              <a:ln>
                <a:noFill/>
              </a:ln>
              <a:effectLst/>
            </c:spPr>
            <c:txPr>
              <a:bodyPr/>
              <a:lstStyle/>
              <a:p>
                <a:pPr>
                  <a:defRPr sz="2400" b="0" i="0" u="none" strike="noStrike">
                    <a:solidFill>
                      <a:schemeClr val="accent1">
                        <a:lumMod val="50000"/>
                      </a:schemeClr>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Sheet1!$B$1:$G$1</c:f>
              <c:strCache>
                <c:ptCount val="6"/>
                <c:pt idx="0">
                  <c:v>Drug Adherence</c:v>
                </c:pt>
                <c:pt idx="2">
                  <c:v>Exercise Adherence</c:v>
                </c:pt>
                <c:pt idx="4">
                  <c:v>Appointment Adherence</c:v>
                </c:pt>
              </c:strCache>
            </c:strRef>
          </c:cat>
          <c:val>
            <c:numRef>
              <c:f>Sheet1!$B$4:$G$4</c:f>
              <c:numCache>
                <c:formatCode>General</c:formatCode>
                <c:ptCount val="5"/>
                <c:pt idx="0">
                  <c:v>36</c:v>
                </c:pt>
                <c:pt idx="2">
                  <c:v>64</c:v>
                </c:pt>
                <c:pt idx="4">
                  <c:v>123</c:v>
                </c:pt>
              </c:numCache>
            </c:numRef>
          </c:val>
        </c:ser>
        <c:dLbls>
          <c:showLegendKey val="0"/>
          <c:showVal val="0"/>
          <c:showCatName val="0"/>
          <c:showSerName val="0"/>
          <c:showPercent val="0"/>
          <c:showBubbleSize val="0"/>
        </c:dLbls>
        <c:gapWidth val="164"/>
        <c:gapDepth val="202"/>
        <c:shape val="box"/>
        <c:axId val="35005952"/>
        <c:axId val="91856192"/>
        <c:axId val="34975744"/>
      </c:bar3DChart>
      <c:catAx>
        <c:axId val="35005952"/>
        <c:scaling>
          <c:orientation val="minMax"/>
        </c:scaling>
        <c:delete val="0"/>
        <c:axPos val="b"/>
        <c:numFmt formatCode="General" sourceLinked="0"/>
        <c:majorTickMark val="out"/>
        <c:minorTickMark val="none"/>
        <c:tickLblPos val="low"/>
        <c:spPr>
          <a:ln w="12700" cap="flat">
            <a:noFill/>
            <a:prstDash val="solid"/>
            <a:miter lim="800000"/>
          </a:ln>
        </c:spPr>
        <c:txPr>
          <a:bodyPr rot="0"/>
          <a:lstStyle/>
          <a:p>
            <a:pPr>
              <a:defRPr sz="2400" b="0" i="0" u="none" strike="noStrike">
                <a:solidFill>
                  <a:schemeClr val="accent1">
                    <a:lumMod val="50000"/>
                  </a:schemeClr>
                </a:solidFill>
                <a:latin typeface="Calibri"/>
              </a:defRPr>
            </a:pPr>
            <a:endParaRPr lang="en-US"/>
          </a:p>
        </c:txPr>
        <c:crossAx val="91856192"/>
        <c:crosses val="autoZero"/>
        <c:auto val="1"/>
        <c:lblAlgn val="ctr"/>
        <c:lblOffset val="100"/>
        <c:noMultiLvlLbl val="1"/>
      </c:catAx>
      <c:valAx>
        <c:axId val="91856192"/>
        <c:scaling>
          <c:orientation val="minMax"/>
        </c:scaling>
        <c:delete val="0"/>
        <c:axPos val="l"/>
        <c:majorGridlines>
          <c:spPr>
            <a:ln w="12700" cap="flat">
              <a:solidFill>
                <a:srgbClr val="888888"/>
              </a:solidFill>
              <a:prstDash val="solid"/>
              <a:miter lim="800000"/>
            </a:ln>
          </c:spPr>
        </c:majorGridlines>
        <c:numFmt formatCode="General" sourceLinked="0"/>
        <c:majorTickMark val="out"/>
        <c:minorTickMark val="none"/>
        <c:tickLblPos val="nextTo"/>
        <c:spPr>
          <a:ln w="12700" cap="flat">
            <a:noFill/>
            <a:prstDash val="solid"/>
            <a:miter lim="800000"/>
          </a:ln>
        </c:spPr>
        <c:txPr>
          <a:bodyPr rot="0"/>
          <a:lstStyle/>
          <a:p>
            <a:pPr>
              <a:defRPr sz="2400" b="0" i="0" u="none" strike="noStrike">
                <a:solidFill>
                  <a:schemeClr val="accent1">
                    <a:lumMod val="50000"/>
                  </a:schemeClr>
                </a:solidFill>
                <a:latin typeface="Calibri"/>
              </a:defRPr>
            </a:pPr>
            <a:endParaRPr lang="en-US"/>
          </a:p>
        </c:txPr>
        <c:crossAx val="35005952"/>
        <c:crosses val="autoZero"/>
        <c:crossBetween val="between"/>
        <c:majorUnit val="26"/>
        <c:minorUnit val="13"/>
      </c:valAx>
      <c:serAx>
        <c:axId val="34975744"/>
        <c:scaling>
          <c:orientation val="minMax"/>
        </c:scaling>
        <c:delete val="0"/>
        <c:axPos val="b"/>
        <c:majorTickMark val="out"/>
        <c:minorTickMark val="none"/>
        <c:tickLblPos val="none"/>
        <c:spPr>
          <a:ln w="12700" cap="flat">
            <a:noFill/>
            <a:prstDash val="solid"/>
            <a:miter lim="800000"/>
          </a:ln>
        </c:spPr>
        <c:crossAx val="91856192"/>
        <c:crosses val="autoZero"/>
        <c:tickLblSkip val="1"/>
      </c:serAx>
      <c:spPr>
        <a:noFill/>
        <a:ln w="12700" cap="flat">
          <a:noFill/>
          <a:miter lim="400000"/>
        </a:ln>
        <a:effectLst/>
      </c:spPr>
    </c:plotArea>
    <c:legend>
      <c:legendPos val="t"/>
      <c:layout>
        <c:manualLayout>
          <c:xMode val="edge"/>
          <c:yMode val="edge"/>
          <c:x val="0.83815970941514195"/>
          <c:y val="0.66228905705871199"/>
          <c:w val="0.148917974325256"/>
          <c:h val="0.174765636183524"/>
        </c:manualLayout>
      </c:layout>
      <c:overlay val="1"/>
      <c:spPr>
        <a:noFill/>
        <a:ln w="12700" cap="flat">
          <a:noFill/>
          <a:miter lim="400000"/>
        </a:ln>
        <a:effectLst/>
      </c:spPr>
      <c:txPr>
        <a:bodyPr rot="0"/>
        <a:lstStyle/>
        <a:p>
          <a:pPr>
            <a:defRPr sz="1600" b="0" i="0" u="none" strike="noStrike">
              <a:solidFill>
                <a:schemeClr val="accent1">
                  <a:lumMod val="50000"/>
                </a:schemeClr>
              </a:solidFill>
              <a:latin typeface="Calibri"/>
            </a:defRPr>
          </a:pPr>
          <a:endParaRPr lang="en-US"/>
        </a:p>
      </c:txPr>
    </c:legend>
    <c:plotVisOnly val="1"/>
    <c:dispBlanksAs val="gap"/>
    <c:showDLblsOverMax val="1"/>
  </c:chart>
  <c:spPr>
    <a:noFill/>
    <a:ln>
      <a:noFill/>
    </a:ln>
    <a:effectLst>
      <a:softEdge rad="63500"/>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7" name="Shape 117"/>
          <p:cNvSpPr>
            <a:spLocks noGrp="1" noRot="1" noChangeAspect="1"/>
          </p:cNvSpPr>
          <p:nvPr>
            <p:ph type="sldImg"/>
          </p:nvPr>
        </p:nvSpPr>
        <p:spPr>
          <a:xfrm>
            <a:off x="1143000" y="685800"/>
            <a:ext cx="4572000" cy="3429000"/>
          </a:xfrm>
          <a:prstGeom prst="rect">
            <a:avLst/>
          </a:prstGeom>
        </p:spPr>
        <p:txBody>
          <a:bodyPr/>
          <a:lstStyle/>
          <a:p>
            <a:endParaRPr/>
          </a:p>
        </p:txBody>
      </p:sp>
      <p:sp>
        <p:nvSpPr>
          <p:cNvPr id="118" name="Shape 118"/>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908871838"/>
      </p:ext>
    </p:extLst>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rtl="0" latinLnBrk="0"/>
            <a:endParaRPr lang="en-US" dirty="0"/>
          </a:p>
        </p:txBody>
      </p:sp>
    </p:spTree>
    <p:extLst>
      <p:ext uri="{BB962C8B-B14F-4D97-AF65-F5344CB8AC3E}">
        <p14:creationId xmlns:p14="http://schemas.microsoft.com/office/powerpoint/2010/main" val="2118575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dirty="0" smtClean="0">
                <a:effectLst/>
                <a:latin typeface="+mj-lt"/>
                <a:ea typeface="+mj-ea"/>
                <a:cs typeface="+mj-cs"/>
                <a:sym typeface="Calibri"/>
              </a:rPr>
              <a:t>As regard drug adherence, 88 patients which constitute only 38.9%, belonged</a:t>
            </a:r>
            <a:r>
              <a:rPr lang="en-US" sz="1200" baseline="0" dirty="0" smtClean="0">
                <a:effectLst/>
                <a:latin typeface="+mj-lt"/>
                <a:ea typeface="+mj-ea"/>
                <a:cs typeface="+mj-cs"/>
                <a:sym typeface="Calibri"/>
              </a:rPr>
              <a:t> to good adherence group, while the majority of patients belonged to the poor or non adherence groups</a:t>
            </a:r>
          </a:p>
          <a:p>
            <a:r>
              <a:rPr lang="en-US" sz="1200" baseline="0" dirty="0" smtClean="0">
                <a:effectLst/>
                <a:latin typeface="+mj-lt"/>
                <a:ea typeface="+mj-ea"/>
                <a:cs typeface="+mj-cs"/>
                <a:sym typeface="Calibri"/>
              </a:rPr>
              <a:t>The same situation for both </a:t>
            </a:r>
            <a:r>
              <a:rPr lang="en-US" sz="1200" dirty="0" smtClean="0">
                <a:effectLst/>
                <a:latin typeface="+mj-lt"/>
                <a:ea typeface="+mj-ea"/>
                <a:cs typeface="+mj-cs"/>
                <a:sym typeface="Calibri"/>
              </a:rPr>
              <a:t>exercise and the appointment for regular fellow up where good adherence were found in only</a:t>
            </a:r>
            <a:r>
              <a:rPr lang="en-US" sz="1200" baseline="0" dirty="0" smtClean="0">
                <a:effectLst/>
                <a:latin typeface="+mj-lt"/>
                <a:ea typeface="+mj-ea"/>
                <a:cs typeface="+mj-cs"/>
                <a:sym typeface="Calibri"/>
              </a:rPr>
              <a:t> </a:t>
            </a:r>
            <a:r>
              <a:rPr lang="en-US" sz="1200" dirty="0" smtClean="0">
                <a:effectLst/>
                <a:latin typeface="+mj-lt"/>
                <a:ea typeface="+mj-ea"/>
                <a:cs typeface="+mj-cs"/>
                <a:sym typeface="Calibri"/>
              </a:rPr>
              <a:t>21.1% and 18.4% of all patients</a:t>
            </a:r>
            <a:r>
              <a:rPr lang="en-US" sz="1200" baseline="0" dirty="0" smtClean="0">
                <a:effectLst/>
                <a:latin typeface="+mj-lt"/>
                <a:ea typeface="+mj-ea"/>
                <a:cs typeface="+mj-cs"/>
                <a:sym typeface="Calibri"/>
              </a:rPr>
              <a:t> </a:t>
            </a:r>
            <a:r>
              <a:rPr lang="en-US" sz="1200" dirty="0" smtClean="0">
                <a:effectLst/>
                <a:latin typeface="+mj-lt"/>
                <a:ea typeface="+mj-ea"/>
                <a:cs typeface="+mj-cs"/>
                <a:sym typeface="Calibri"/>
              </a:rPr>
              <a:t>respectively</a:t>
            </a:r>
          </a:p>
          <a:p>
            <a:pPr marL="0" marR="0" indent="0" defTabSz="914400" eaLnBrk="1" fontAlgn="auto" latinLnBrk="0" hangingPunct="1">
              <a:lnSpc>
                <a:spcPct val="100000"/>
              </a:lnSpc>
              <a:spcBef>
                <a:spcPts val="0"/>
              </a:spcBef>
              <a:spcAft>
                <a:spcPts val="0"/>
              </a:spcAft>
              <a:buClrTx/>
              <a:buSzTx/>
              <a:buFontTx/>
              <a:buNone/>
              <a:tabLst/>
              <a:defRPr/>
            </a:pPr>
            <a:r>
              <a:rPr lang="en-US" sz="1200" dirty="0" smtClean="0">
                <a:effectLst/>
                <a:latin typeface="+mj-lt"/>
                <a:ea typeface="+mj-ea"/>
                <a:cs typeface="+mj-cs"/>
                <a:sym typeface="Calibri"/>
              </a:rPr>
              <a:t>So that The overall rate of therapeutic adherence among the patients population was found to be suboptimal and non-acceptable</a:t>
            </a:r>
          </a:p>
          <a:p>
            <a:endParaRPr lang="en-US" sz="1200" dirty="0" smtClean="0">
              <a:effectLst/>
              <a:latin typeface="+mj-lt"/>
              <a:ea typeface="+mj-ea"/>
              <a:cs typeface="+mj-cs"/>
              <a:sym typeface="Calibri"/>
            </a:endParaRPr>
          </a:p>
          <a:p>
            <a:pPr algn="l" rtl="0" latinLnBrk="0"/>
            <a:endParaRPr lang="en-US" dirty="0"/>
          </a:p>
        </p:txBody>
      </p:sp>
    </p:spTree>
    <p:extLst>
      <p:ext uri="{BB962C8B-B14F-4D97-AF65-F5344CB8AC3E}">
        <p14:creationId xmlns:p14="http://schemas.microsoft.com/office/powerpoint/2010/main" val="1252554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hape 172"/>
          <p:cNvSpPr>
            <a:spLocks noGrp="1" noRot="1" noChangeAspect="1"/>
          </p:cNvSpPr>
          <p:nvPr>
            <p:ph type="sldImg"/>
          </p:nvPr>
        </p:nvSpPr>
        <p:spPr>
          <a:xfrm>
            <a:off x="381000" y="685800"/>
            <a:ext cx="6096000" cy="3429000"/>
          </a:xfrm>
          <a:prstGeom prst="rect">
            <a:avLst/>
          </a:prstGeom>
        </p:spPr>
        <p:txBody>
          <a:bodyPr/>
          <a:lstStyle/>
          <a:p>
            <a:endParaRPr/>
          </a:p>
        </p:txBody>
      </p:sp>
      <p:sp>
        <p:nvSpPr>
          <p:cNvPr id="173" name="Shape 173"/>
          <p:cNvSpPr>
            <a:spLocks noGrp="1"/>
          </p:cNvSpPr>
          <p:nvPr>
            <p:ph type="body" sz="quarter" idx="1"/>
          </p:nvPr>
        </p:nvSpPr>
        <p:spPr>
          <a:prstGeom prst="rect">
            <a:avLst/>
          </a:prstGeom>
        </p:spPr>
        <p:txBody>
          <a:bodyPr/>
          <a:lstStyle/>
          <a:p>
            <a:r>
              <a:rPr lang="en-US" sz="1200" dirty="0" smtClean="0">
                <a:effectLst/>
                <a:latin typeface="+mj-lt"/>
                <a:ea typeface="+mj-ea"/>
                <a:cs typeface="+mj-cs"/>
                <a:sym typeface="Calibri"/>
              </a:rPr>
              <a:t>Our study have also shown that therapeutic adherence</a:t>
            </a:r>
          </a:p>
          <a:p>
            <a:r>
              <a:rPr lang="en-US" sz="1200" dirty="0" smtClean="0">
                <a:effectLst/>
                <a:latin typeface="+mj-lt"/>
                <a:ea typeface="+mj-ea"/>
                <a:cs typeface="+mj-cs"/>
                <a:sym typeface="Calibri"/>
              </a:rPr>
              <a:t>was significantly affected by different patient-centered factors</a:t>
            </a:r>
          </a:p>
          <a:p>
            <a:r>
              <a:rPr lang="en-US" sz="1200" dirty="0" smtClean="0">
                <a:effectLst/>
                <a:latin typeface="+mj-lt"/>
                <a:ea typeface="+mj-ea"/>
                <a:cs typeface="+mj-cs"/>
                <a:sym typeface="Calibri"/>
              </a:rPr>
              <a:t>like marital status, family support, socio-economical level,</a:t>
            </a:r>
            <a:endParaRPr lang="en-US" sz="1200" dirty="0">
              <a:effectLst/>
              <a:latin typeface="+mj-lt"/>
              <a:ea typeface="+mj-ea"/>
              <a:cs typeface="+mj-cs"/>
              <a:sym typeface="Calibri"/>
            </a:endParaRPr>
          </a:p>
        </p:txBody>
      </p:sp>
    </p:spTree>
    <p:extLst>
      <p:ext uri="{BB962C8B-B14F-4D97-AF65-F5344CB8AC3E}">
        <p14:creationId xmlns:p14="http://schemas.microsoft.com/office/powerpoint/2010/main" val="352247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hape 172"/>
          <p:cNvSpPr>
            <a:spLocks noGrp="1" noRot="1" noChangeAspect="1"/>
          </p:cNvSpPr>
          <p:nvPr>
            <p:ph type="sldImg"/>
          </p:nvPr>
        </p:nvSpPr>
        <p:spPr>
          <a:xfrm>
            <a:off x="381000" y="685800"/>
            <a:ext cx="6096000" cy="3429000"/>
          </a:xfrm>
          <a:prstGeom prst="rect">
            <a:avLst/>
          </a:prstGeom>
        </p:spPr>
        <p:txBody>
          <a:bodyPr/>
          <a:lstStyle/>
          <a:p>
            <a:endParaRPr/>
          </a:p>
        </p:txBody>
      </p:sp>
      <p:sp>
        <p:nvSpPr>
          <p:cNvPr id="173" name="Shape 173"/>
          <p:cNvSpPr>
            <a:spLocks noGrp="1"/>
          </p:cNvSpPr>
          <p:nvPr>
            <p:ph type="body" sz="quarter" idx="1"/>
          </p:nvPr>
        </p:nvSpPr>
        <p:spPr>
          <a:prstGeom prst="rect">
            <a:avLst/>
          </a:prstGeom>
        </p:spPr>
        <p:txBody>
          <a:bodyPr/>
          <a:lstStyle/>
          <a:p>
            <a:r>
              <a:rPr lang="en-US" sz="1200" dirty="0" smtClean="0">
                <a:effectLst/>
                <a:latin typeface="+mj-lt"/>
                <a:ea typeface="+mj-ea"/>
                <a:cs typeface="+mj-cs"/>
                <a:sym typeface="Calibri"/>
              </a:rPr>
              <a:t>Married patients showed significant higher rate of therapeutic</a:t>
            </a:r>
          </a:p>
          <a:p>
            <a:r>
              <a:rPr lang="en-US" sz="1200" dirty="0" smtClean="0">
                <a:effectLst/>
                <a:latin typeface="+mj-lt"/>
                <a:ea typeface="+mj-ea"/>
                <a:cs typeface="+mj-cs"/>
                <a:sym typeface="Calibri"/>
              </a:rPr>
              <a:t>adherence (48.6%) than single, widowed or divorced</a:t>
            </a:r>
          </a:p>
          <a:p>
            <a:r>
              <a:rPr lang="en-US" sz="1200" dirty="0" smtClean="0">
                <a:effectLst/>
                <a:latin typeface="+mj-lt"/>
                <a:ea typeface="+mj-ea"/>
                <a:cs typeface="+mj-cs"/>
                <a:sym typeface="Calibri"/>
              </a:rPr>
              <a:t>ones</a:t>
            </a:r>
            <a:r>
              <a:rPr lang="en-US" dirty="0" smtClean="0">
                <a:effectLst/>
              </a:rPr>
              <a:t> </a:t>
            </a:r>
            <a:endParaRPr dirty="0"/>
          </a:p>
        </p:txBody>
      </p:sp>
    </p:spTree>
    <p:extLst>
      <p:ext uri="{BB962C8B-B14F-4D97-AF65-F5344CB8AC3E}">
        <p14:creationId xmlns:p14="http://schemas.microsoft.com/office/powerpoint/2010/main" val="143542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hape 172"/>
          <p:cNvSpPr>
            <a:spLocks noGrp="1" noRot="1" noChangeAspect="1"/>
          </p:cNvSpPr>
          <p:nvPr>
            <p:ph type="sldImg"/>
          </p:nvPr>
        </p:nvSpPr>
        <p:spPr>
          <a:xfrm>
            <a:off x="381000" y="685800"/>
            <a:ext cx="6096000" cy="3429000"/>
          </a:xfrm>
          <a:prstGeom prst="rect">
            <a:avLst/>
          </a:prstGeom>
        </p:spPr>
        <p:txBody>
          <a:bodyPr/>
          <a:lstStyle/>
          <a:p>
            <a:endParaRPr/>
          </a:p>
        </p:txBody>
      </p:sp>
      <p:sp>
        <p:nvSpPr>
          <p:cNvPr id="173" name="Shape 173"/>
          <p:cNvSpPr>
            <a:spLocks noGrp="1"/>
          </p:cNvSpPr>
          <p:nvPr>
            <p:ph type="body" sz="quarter" idx="1"/>
          </p:nvPr>
        </p:nvSpPr>
        <p:spPr>
          <a:prstGeom prst="rect">
            <a:avLst/>
          </a:prstGeom>
        </p:spPr>
        <p:txBody>
          <a:bodyPr/>
          <a:lstStyle/>
          <a:p>
            <a:r>
              <a:rPr lang="en-US" sz="1200" b="0" i="0" u="none" strike="noStrike" baseline="0" dirty="0" smtClean="0">
                <a:latin typeface="+mj-lt"/>
                <a:ea typeface="+mj-ea"/>
                <a:cs typeface="+mj-cs"/>
                <a:sym typeface="Calibri"/>
              </a:rPr>
              <a:t>Support provided by family also played a beneficial role in</a:t>
            </a:r>
          </a:p>
          <a:p>
            <a:r>
              <a:rPr lang="en-US" sz="1200" b="0" i="0" u="none" strike="noStrike" baseline="0" dirty="0" smtClean="0">
                <a:latin typeface="+mj-lt"/>
                <a:ea typeface="+mj-ea"/>
                <a:cs typeface="+mj-cs"/>
                <a:sym typeface="Calibri"/>
              </a:rPr>
              <a:t>enhancing adherence, where 47.7% of patients with good family support were found to be adherent to their plan of management</a:t>
            </a:r>
          </a:p>
        </p:txBody>
      </p:sp>
    </p:spTree>
    <p:extLst>
      <p:ext uri="{BB962C8B-B14F-4D97-AF65-F5344CB8AC3E}">
        <p14:creationId xmlns:p14="http://schemas.microsoft.com/office/powerpoint/2010/main" val="1264817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hape 172"/>
          <p:cNvSpPr>
            <a:spLocks noGrp="1" noRot="1" noChangeAspect="1"/>
          </p:cNvSpPr>
          <p:nvPr>
            <p:ph type="sldImg"/>
          </p:nvPr>
        </p:nvSpPr>
        <p:spPr>
          <a:xfrm>
            <a:off x="381000" y="685800"/>
            <a:ext cx="6096000" cy="3429000"/>
          </a:xfrm>
          <a:prstGeom prst="rect">
            <a:avLst/>
          </a:prstGeom>
        </p:spPr>
        <p:txBody>
          <a:bodyPr/>
          <a:lstStyle/>
          <a:p>
            <a:endParaRPr/>
          </a:p>
        </p:txBody>
      </p:sp>
      <p:sp>
        <p:nvSpPr>
          <p:cNvPr id="173" name="Shape 173"/>
          <p:cNvSpPr>
            <a:spLocks noGrp="1"/>
          </p:cNvSpPr>
          <p:nvPr>
            <p:ph type="body" sz="quarter" idx="1"/>
          </p:nvPr>
        </p:nvSpPr>
        <p:spPr>
          <a:prstGeom prst="rect">
            <a:avLst/>
          </a:prstGeom>
        </p:spPr>
        <p:txBody>
          <a:bodyPr/>
          <a:lstStyle/>
          <a:p>
            <a:r>
              <a:rPr lang="en-US" dirty="0" smtClean="0"/>
              <a:t>Also</a:t>
            </a:r>
            <a:r>
              <a:rPr lang="en-US" baseline="0" dirty="0" smtClean="0"/>
              <a:t> higher socioeconomic state provided patients with a better chance for therapeutic adherence, as 66.6% of patients who showed good adherence belonged to the high socioeconomic state group</a:t>
            </a:r>
            <a:endParaRPr dirty="0"/>
          </a:p>
        </p:txBody>
      </p:sp>
    </p:spTree>
    <p:extLst>
      <p:ext uri="{BB962C8B-B14F-4D97-AF65-F5344CB8AC3E}">
        <p14:creationId xmlns:p14="http://schemas.microsoft.com/office/powerpoint/2010/main" val="1441282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hape 172"/>
          <p:cNvSpPr>
            <a:spLocks noGrp="1" noRot="1" noChangeAspect="1"/>
          </p:cNvSpPr>
          <p:nvPr>
            <p:ph type="sldImg"/>
          </p:nvPr>
        </p:nvSpPr>
        <p:spPr>
          <a:xfrm>
            <a:off x="381000" y="685800"/>
            <a:ext cx="6096000" cy="3429000"/>
          </a:xfrm>
          <a:prstGeom prst="rect">
            <a:avLst/>
          </a:prstGeom>
        </p:spPr>
        <p:txBody>
          <a:bodyPr/>
          <a:lstStyle/>
          <a:p>
            <a:endParaRPr/>
          </a:p>
        </p:txBody>
      </p:sp>
      <p:sp>
        <p:nvSpPr>
          <p:cNvPr id="173" name="Shape 173"/>
          <p:cNvSpPr>
            <a:spLocks noGrp="1"/>
          </p:cNvSpPr>
          <p:nvPr>
            <p:ph type="body" sz="quarter" idx="1"/>
          </p:nvPr>
        </p:nvSpPr>
        <p:spPr>
          <a:prstGeom prst="rect">
            <a:avLst/>
          </a:prstGeom>
        </p:spPr>
        <p:txBody>
          <a:bodyPr/>
          <a:lstStyle/>
          <a:p>
            <a:r>
              <a:rPr lang="en-US" sz="1200" dirty="0" smtClean="0">
                <a:effectLst/>
                <a:latin typeface="+mj-lt"/>
                <a:ea typeface="+mj-ea"/>
                <a:cs typeface="+mj-cs"/>
                <a:sym typeface="Calibri"/>
              </a:rPr>
              <a:t>The effect of age and gender were obvious but non-significant in our study.</a:t>
            </a:r>
          </a:p>
          <a:p>
            <a:r>
              <a:rPr lang="en-US" sz="1200" dirty="0" smtClean="0">
                <a:effectLst/>
                <a:latin typeface="+mj-lt"/>
                <a:ea typeface="+mj-ea"/>
                <a:cs typeface="+mj-cs"/>
                <a:sym typeface="Calibri"/>
              </a:rPr>
              <a:t>As regard level of education, despite the fact that More educated people tend to appreciate and</a:t>
            </a:r>
            <a:r>
              <a:rPr lang="en-US" sz="1200" baseline="0" dirty="0" smtClean="0">
                <a:effectLst/>
                <a:latin typeface="+mj-lt"/>
                <a:ea typeface="+mj-ea"/>
                <a:cs typeface="+mj-cs"/>
                <a:sym typeface="Calibri"/>
              </a:rPr>
              <a:t> </a:t>
            </a:r>
            <a:r>
              <a:rPr lang="en-US" sz="1200" dirty="0" smtClean="0">
                <a:effectLst/>
                <a:latin typeface="+mj-lt"/>
                <a:ea typeface="+mj-ea"/>
                <a:cs typeface="+mj-cs"/>
                <a:sym typeface="Calibri"/>
              </a:rPr>
              <a:t>understand the consequences of non-adherence,</a:t>
            </a:r>
            <a:r>
              <a:rPr lang="en-US" sz="1200" baseline="0" dirty="0" smtClean="0">
                <a:effectLst/>
                <a:latin typeface="+mj-lt"/>
                <a:ea typeface="+mj-ea"/>
                <a:cs typeface="+mj-cs"/>
                <a:sym typeface="Calibri"/>
              </a:rPr>
              <a:t> </a:t>
            </a:r>
            <a:r>
              <a:rPr lang="en-US" sz="1200" dirty="0" smtClean="0">
                <a:effectLst/>
                <a:latin typeface="+mj-lt"/>
                <a:ea typeface="+mj-ea"/>
                <a:cs typeface="+mj-cs"/>
                <a:sym typeface="Calibri"/>
              </a:rPr>
              <a:t>the degree of adherence was increased but none significantly with</a:t>
            </a:r>
            <a:r>
              <a:rPr lang="en-US" sz="1200" baseline="0" dirty="0" smtClean="0">
                <a:effectLst/>
                <a:latin typeface="+mj-lt"/>
                <a:ea typeface="+mj-ea"/>
                <a:cs typeface="+mj-cs"/>
                <a:sym typeface="Calibri"/>
              </a:rPr>
              <a:t> </a:t>
            </a:r>
            <a:r>
              <a:rPr lang="en-US" sz="1200" dirty="0" smtClean="0">
                <a:effectLst/>
                <a:latin typeface="+mj-lt"/>
                <a:ea typeface="+mj-ea"/>
                <a:cs typeface="+mj-cs"/>
                <a:sym typeface="Calibri"/>
              </a:rPr>
              <a:t>increasing level of education</a:t>
            </a:r>
          </a:p>
          <a:p>
            <a:r>
              <a:rPr lang="en-US" sz="1200" dirty="0" smtClean="0">
                <a:effectLst/>
                <a:latin typeface="+mj-lt"/>
                <a:ea typeface="+mj-ea"/>
                <a:cs typeface="+mj-cs"/>
                <a:sym typeface="Calibri"/>
              </a:rPr>
              <a:t>Also urban versus rural residence failed to show a significant difference between groups</a:t>
            </a:r>
            <a:endParaRPr lang="en-US" sz="1200" dirty="0">
              <a:effectLst/>
              <a:latin typeface="+mj-lt"/>
              <a:ea typeface="+mj-ea"/>
              <a:cs typeface="+mj-cs"/>
              <a:sym typeface="Calibri"/>
            </a:endParaRPr>
          </a:p>
        </p:txBody>
      </p:sp>
    </p:spTree>
    <p:extLst>
      <p:ext uri="{BB962C8B-B14F-4D97-AF65-F5344CB8AC3E}">
        <p14:creationId xmlns:p14="http://schemas.microsoft.com/office/powerpoint/2010/main" val="2121952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hape 172"/>
          <p:cNvSpPr>
            <a:spLocks noGrp="1" noRot="1" noChangeAspect="1"/>
          </p:cNvSpPr>
          <p:nvPr>
            <p:ph type="sldImg"/>
          </p:nvPr>
        </p:nvSpPr>
        <p:spPr>
          <a:xfrm>
            <a:off x="381000" y="685800"/>
            <a:ext cx="6096000" cy="3429000"/>
          </a:xfrm>
          <a:prstGeom prst="rect">
            <a:avLst/>
          </a:prstGeom>
        </p:spPr>
        <p:txBody>
          <a:bodyPr/>
          <a:lstStyle/>
          <a:p>
            <a:endParaRPr/>
          </a:p>
        </p:txBody>
      </p:sp>
      <p:sp>
        <p:nvSpPr>
          <p:cNvPr id="173" name="Shape 173"/>
          <p:cNvSpPr>
            <a:spLocks noGrp="1"/>
          </p:cNvSpPr>
          <p:nvPr>
            <p:ph type="body" sz="quarter" idx="1"/>
          </p:nvPr>
        </p:nvSpPr>
        <p:spPr>
          <a:prstGeom prst="rect">
            <a:avLst/>
          </a:prstGeom>
        </p:spPr>
        <p:txBody>
          <a:bodyPr/>
          <a:lstStyle/>
          <a:p>
            <a:r>
              <a:rPr lang="en-US" dirty="0" smtClean="0"/>
              <a:t>Among</a:t>
            </a:r>
            <a:r>
              <a:rPr lang="en-US" baseline="0" dirty="0" smtClean="0"/>
              <a:t> </a:t>
            </a:r>
            <a:r>
              <a:rPr dirty="0" smtClean="0"/>
              <a:t>drug-related factors</a:t>
            </a:r>
            <a:r>
              <a:rPr lang="en-US" dirty="0" smtClean="0"/>
              <a:t>,</a:t>
            </a:r>
            <a:r>
              <a:rPr lang="en-US" sz="1200" dirty="0" smtClean="0">
                <a:effectLst/>
                <a:latin typeface="+mj-lt"/>
                <a:ea typeface="+mj-ea"/>
                <a:cs typeface="+mj-cs"/>
                <a:sym typeface="Calibri"/>
              </a:rPr>
              <a:t> patients’ we</a:t>
            </a:r>
            <a:r>
              <a:rPr lang="en-US" sz="1200" baseline="0" dirty="0" smtClean="0">
                <a:effectLst/>
                <a:latin typeface="+mj-lt"/>
                <a:ea typeface="+mj-ea"/>
                <a:cs typeface="+mj-cs"/>
                <a:sym typeface="Calibri"/>
              </a:rPr>
              <a:t> studied </a:t>
            </a:r>
          </a:p>
          <a:p>
            <a:r>
              <a:rPr lang="en-US" sz="1200" baseline="0" dirty="0" smtClean="0">
                <a:effectLst/>
                <a:latin typeface="+mj-lt"/>
                <a:ea typeface="+mj-ea"/>
                <a:cs typeface="+mj-cs"/>
                <a:sym typeface="Calibri"/>
              </a:rPr>
              <a:t>patients’ knowledge about their condition and methods of treatments, </a:t>
            </a:r>
          </a:p>
          <a:p>
            <a:r>
              <a:rPr lang="en-US" sz="1200" dirty="0" smtClean="0">
                <a:effectLst/>
                <a:latin typeface="+mj-lt"/>
                <a:ea typeface="+mj-ea"/>
                <a:cs typeface="+mj-cs"/>
                <a:sym typeface="Calibri"/>
              </a:rPr>
              <a:t>beliefs and motivation about OHAs, </a:t>
            </a:r>
          </a:p>
          <a:p>
            <a:r>
              <a:rPr lang="en-US" sz="1200" dirty="0" smtClean="0">
                <a:effectLst/>
                <a:latin typeface="+mj-lt"/>
                <a:ea typeface="+mj-ea"/>
                <a:cs typeface="+mj-cs"/>
                <a:sym typeface="Calibri"/>
              </a:rPr>
              <a:t>Patient</a:t>
            </a:r>
            <a:r>
              <a:rPr lang="en-US" sz="1200" baseline="0" dirty="0" smtClean="0">
                <a:effectLst/>
                <a:latin typeface="+mj-lt"/>
                <a:ea typeface="+mj-ea"/>
                <a:cs typeface="+mj-cs"/>
                <a:sym typeface="Calibri"/>
              </a:rPr>
              <a:t> </a:t>
            </a:r>
            <a:r>
              <a:rPr lang="en-US" sz="1200" dirty="0" smtClean="0">
                <a:effectLst/>
                <a:latin typeface="+mj-lt"/>
                <a:ea typeface="+mj-ea"/>
                <a:cs typeface="+mj-cs"/>
                <a:sym typeface="Calibri"/>
              </a:rPr>
              <a:t>self monitoring of blood glucose level, </a:t>
            </a:r>
          </a:p>
          <a:p>
            <a:r>
              <a:rPr lang="en-US" sz="1200" dirty="0" smtClean="0">
                <a:effectLst/>
                <a:latin typeface="+mj-lt"/>
                <a:ea typeface="+mj-ea"/>
                <a:cs typeface="+mj-cs"/>
                <a:sym typeface="Calibri"/>
              </a:rPr>
              <a:t>number of medication therapy</a:t>
            </a:r>
            <a:r>
              <a:rPr lang="en-US" sz="1200" baseline="0" dirty="0" smtClean="0">
                <a:effectLst/>
                <a:latin typeface="+mj-lt"/>
                <a:ea typeface="+mj-ea"/>
                <a:cs typeface="+mj-cs"/>
                <a:sym typeface="Calibri"/>
              </a:rPr>
              <a:t> </a:t>
            </a:r>
            <a:r>
              <a:rPr lang="en-US" sz="1200" dirty="0" smtClean="0">
                <a:effectLst/>
                <a:latin typeface="+mj-lt"/>
                <a:ea typeface="+mj-ea"/>
                <a:cs typeface="+mj-cs"/>
                <a:sym typeface="Calibri"/>
              </a:rPr>
              <a:t>taken, </a:t>
            </a:r>
          </a:p>
          <a:p>
            <a:r>
              <a:rPr lang="en-US" sz="1200" dirty="0" smtClean="0">
                <a:effectLst/>
                <a:latin typeface="+mj-lt"/>
                <a:ea typeface="+mj-ea"/>
                <a:cs typeface="+mj-cs"/>
                <a:sym typeface="Calibri"/>
              </a:rPr>
              <a:t>complexity of drug regimen, </a:t>
            </a:r>
          </a:p>
          <a:p>
            <a:r>
              <a:rPr lang="en-US" sz="1200" dirty="0" smtClean="0">
                <a:effectLst/>
                <a:latin typeface="+mj-lt"/>
                <a:ea typeface="+mj-ea"/>
                <a:cs typeface="+mj-cs"/>
                <a:sym typeface="Calibri"/>
              </a:rPr>
              <a:t>presence of drug side</a:t>
            </a:r>
          </a:p>
          <a:p>
            <a:r>
              <a:rPr lang="en-US" sz="1200" dirty="0" smtClean="0">
                <a:effectLst/>
                <a:latin typeface="+mj-lt"/>
                <a:ea typeface="+mj-ea"/>
                <a:cs typeface="+mj-cs"/>
                <a:sym typeface="Calibri"/>
              </a:rPr>
              <a:t>effects, and finally </a:t>
            </a:r>
          </a:p>
          <a:p>
            <a:r>
              <a:rPr lang="en-US" sz="1200" dirty="0" smtClean="0">
                <a:effectLst/>
                <a:latin typeface="+mj-lt"/>
                <a:ea typeface="+mj-ea"/>
                <a:cs typeface="+mj-cs"/>
                <a:sym typeface="Calibri"/>
              </a:rPr>
              <a:t>cost of treatment</a:t>
            </a:r>
            <a:r>
              <a:rPr lang="en-US" dirty="0" smtClean="0">
                <a:effectLst/>
              </a:rPr>
              <a:t> </a:t>
            </a:r>
            <a:endParaRPr dirty="0"/>
          </a:p>
        </p:txBody>
      </p:sp>
    </p:spTree>
    <p:extLst>
      <p:ext uri="{BB962C8B-B14F-4D97-AF65-F5344CB8AC3E}">
        <p14:creationId xmlns:p14="http://schemas.microsoft.com/office/powerpoint/2010/main" val="1516948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hape 172"/>
          <p:cNvSpPr>
            <a:spLocks noGrp="1" noRot="1" noChangeAspect="1"/>
          </p:cNvSpPr>
          <p:nvPr>
            <p:ph type="sldImg"/>
          </p:nvPr>
        </p:nvSpPr>
        <p:spPr>
          <a:xfrm>
            <a:off x="381000" y="685800"/>
            <a:ext cx="6096000" cy="3429000"/>
          </a:xfrm>
          <a:prstGeom prst="rect">
            <a:avLst/>
          </a:prstGeom>
        </p:spPr>
        <p:txBody>
          <a:bodyPr/>
          <a:lstStyle/>
          <a:p>
            <a:endParaRPr/>
          </a:p>
        </p:txBody>
      </p:sp>
      <p:sp>
        <p:nvSpPr>
          <p:cNvPr id="173" name="Shape 173"/>
          <p:cNvSpPr>
            <a:spLocks noGrp="1"/>
          </p:cNvSpPr>
          <p:nvPr>
            <p:ph type="body" sz="quarter" idx="1"/>
          </p:nvPr>
        </p:nvSpPr>
        <p:spPr>
          <a:prstGeom prst="rect">
            <a:avLst/>
          </a:prstGeom>
        </p:spPr>
        <p:txBody>
          <a:bodyPr/>
          <a:lstStyle/>
          <a:p>
            <a:r>
              <a:rPr lang="en-US" sz="1200" dirty="0" smtClean="0">
                <a:effectLst/>
                <a:latin typeface="+mj-lt"/>
                <a:ea typeface="+mj-ea"/>
                <a:cs typeface="+mj-cs"/>
                <a:sym typeface="Calibri"/>
              </a:rPr>
              <a:t>Our results confirm that one of the most important factor</a:t>
            </a:r>
            <a:r>
              <a:rPr lang="en-US" sz="1200" baseline="0" dirty="0" smtClean="0">
                <a:effectLst/>
                <a:latin typeface="+mj-lt"/>
                <a:ea typeface="+mj-ea"/>
                <a:cs typeface="+mj-cs"/>
                <a:sym typeface="Calibri"/>
              </a:rPr>
              <a:t> </a:t>
            </a:r>
            <a:r>
              <a:rPr lang="en-US" sz="1200" dirty="0" smtClean="0">
                <a:effectLst/>
                <a:latin typeface="+mj-lt"/>
                <a:ea typeface="+mj-ea"/>
                <a:cs typeface="+mj-cs"/>
                <a:sym typeface="Calibri"/>
              </a:rPr>
              <a:t>contributing to adherence to OHAs was the level of patients’</a:t>
            </a:r>
            <a:r>
              <a:rPr lang="en-US" sz="1200" baseline="0" dirty="0" smtClean="0">
                <a:effectLst/>
                <a:latin typeface="+mj-lt"/>
                <a:ea typeface="+mj-ea"/>
                <a:cs typeface="+mj-cs"/>
                <a:sym typeface="Calibri"/>
              </a:rPr>
              <a:t> </a:t>
            </a:r>
            <a:r>
              <a:rPr lang="en-US" sz="1200" dirty="0" smtClean="0">
                <a:effectLst/>
                <a:latin typeface="+mj-lt"/>
                <a:ea typeface="+mj-ea"/>
                <a:cs typeface="+mj-cs"/>
                <a:sym typeface="Calibri"/>
              </a:rPr>
              <a:t>knowledge about their disease, its causes, principles of drug</a:t>
            </a:r>
            <a:r>
              <a:rPr lang="en-US" sz="1200" baseline="0" dirty="0" smtClean="0">
                <a:effectLst/>
                <a:latin typeface="+mj-lt"/>
                <a:ea typeface="+mj-ea"/>
                <a:cs typeface="+mj-cs"/>
                <a:sym typeface="Calibri"/>
              </a:rPr>
              <a:t> </a:t>
            </a:r>
            <a:r>
              <a:rPr lang="en-US" sz="1200" dirty="0" smtClean="0">
                <a:effectLst/>
                <a:latin typeface="+mj-lt"/>
                <a:ea typeface="+mj-ea"/>
                <a:cs typeface="+mj-cs"/>
                <a:sym typeface="Calibri"/>
              </a:rPr>
              <a:t>therapy and complications of drug therapy</a:t>
            </a:r>
          </a:p>
          <a:p>
            <a:r>
              <a:rPr lang="en-US" sz="1200" dirty="0" smtClean="0">
                <a:effectLst/>
                <a:latin typeface="+mj-lt"/>
                <a:ea typeface="+mj-ea"/>
                <a:cs typeface="+mj-cs"/>
                <a:sym typeface="Calibri"/>
              </a:rPr>
              <a:t>Patients with</a:t>
            </a:r>
            <a:r>
              <a:rPr lang="en-US" sz="1200" baseline="0" dirty="0" smtClean="0">
                <a:effectLst/>
                <a:latin typeface="+mj-lt"/>
                <a:ea typeface="+mj-ea"/>
                <a:cs typeface="+mj-cs"/>
                <a:sym typeface="Calibri"/>
              </a:rPr>
              <a:t> good knowledge showed better therapeutic adherence rate 53.5 than patients with poor knowledge</a:t>
            </a:r>
            <a:endParaRPr lang="en-US" sz="1200" dirty="0">
              <a:effectLst/>
              <a:latin typeface="+mj-lt"/>
              <a:ea typeface="+mj-ea"/>
              <a:cs typeface="+mj-cs"/>
              <a:sym typeface="Calibri"/>
            </a:endParaRPr>
          </a:p>
        </p:txBody>
      </p:sp>
    </p:spTree>
    <p:extLst>
      <p:ext uri="{BB962C8B-B14F-4D97-AF65-F5344CB8AC3E}">
        <p14:creationId xmlns:p14="http://schemas.microsoft.com/office/powerpoint/2010/main" val="13418536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hape 172"/>
          <p:cNvSpPr>
            <a:spLocks noGrp="1" noRot="1" noChangeAspect="1"/>
          </p:cNvSpPr>
          <p:nvPr>
            <p:ph type="sldImg"/>
          </p:nvPr>
        </p:nvSpPr>
        <p:spPr>
          <a:xfrm>
            <a:off x="381000" y="685800"/>
            <a:ext cx="6096000" cy="3429000"/>
          </a:xfrm>
          <a:prstGeom prst="rect">
            <a:avLst/>
          </a:prstGeom>
        </p:spPr>
        <p:txBody>
          <a:bodyPr/>
          <a:lstStyle/>
          <a:p>
            <a:endParaRPr/>
          </a:p>
        </p:txBody>
      </p:sp>
      <p:sp>
        <p:nvSpPr>
          <p:cNvPr id="173" name="Shape 173"/>
          <p:cNvSpPr>
            <a:spLocks noGrp="1"/>
          </p:cNvSpPr>
          <p:nvPr>
            <p:ph type="body" sz="quarter" idx="1"/>
          </p:nvPr>
        </p:nvSpPr>
        <p:spPr>
          <a:prstGeom prst="rect">
            <a:avLst/>
          </a:prstGeom>
        </p:spPr>
        <p:txBody>
          <a:bodyPr/>
          <a:lstStyle/>
          <a:p>
            <a:r>
              <a:rPr lang="en-US" sz="1200" dirty="0" smtClean="0">
                <a:effectLst/>
                <a:latin typeface="+mj-lt"/>
                <a:ea typeface="+mj-ea"/>
                <a:cs typeface="+mj-cs"/>
                <a:sym typeface="Calibri"/>
              </a:rPr>
              <a:t>beliefs and motivation about OHAs was among the factors which promoted good therapeutic adherence, motivated patients showed adherence rate of 63.3% which was far away from the rates of therapeutic adherence in poorly-motivated patients</a:t>
            </a:r>
            <a:endParaRPr lang="en-US" sz="1200" dirty="0">
              <a:effectLst/>
              <a:latin typeface="+mj-lt"/>
              <a:ea typeface="+mj-ea"/>
              <a:cs typeface="+mj-cs"/>
              <a:sym typeface="Calibri"/>
            </a:endParaRPr>
          </a:p>
        </p:txBody>
      </p:sp>
    </p:spTree>
    <p:extLst>
      <p:ext uri="{BB962C8B-B14F-4D97-AF65-F5344CB8AC3E}">
        <p14:creationId xmlns:p14="http://schemas.microsoft.com/office/powerpoint/2010/main" val="16069462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hape 172"/>
          <p:cNvSpPr>
            <a:spLocks noGrp="1" noRot="1" noChangeAspect="1"/>
          </p:cNvSpPr>
          <p:nvPr>
            <p:ph type="sldImg"/>
          </p:nvPr>
        </p:nvSpPr>
        <p:spPr>
          <a:xfrm>
            <a:off x="381000" y="685800"/>
            <a:ext cx="6096000" cy="3429000"/>
          </a:xfrm>
          <a:prstGeom prst="rect">
            <a:avLst/>
          </a:prstGeom>
        </p:spPr>
        <p:txBody>
          <a:bodyPr/>
          <a:lstStyle/>
          <a:p>
            <a:endParaRPr/>
          </a:p>
        </p:txBody>
      </p:sp>
      <p:sp>
        <p:nvSpPr>
          <p:cNvPr id="173" name="Shape 173"/>
          <p:cNvSpPr>
            <a:spLocks noGrp="1"/>
          </p:cNvSpPr>
          <p:nvPr>
            <p:ph type="body" sz="quarter" idx="1"/>
          </p:nvPr>
        </p:nvSpPr>
        <p:spPr>
          <a:prstGeom prst="rect">
            <a:avLst/>
          </a:prstGeom>
        </p:spPr>
        <p:txBody>
          <a:bodyPr/>
          <a:lstStyle/>
          <a:p>
            <a:r>
              <a:rPr lang="en-US" sz="1200" b="0" i="0" u="none" strike="noStrike" baseline="0" dirty="0" smtClean="0">
                <a:latin typeface="+mj-lt"/>
                <a:ea typeface="+mj-ea"/>
                <a:cs typeface="+mj-cs"/>
                <a:sym typeface="Calibri"/>
              </a:rPr>
              <a:t>Self management behavior with emphasis on regular monitoring</a:t>
            </a:r>
          </a:p>
          <a:p>
            <a:r>
              <a:rPr lang="en-US" sz="1200" b="0" i="0" u="none" strike="noStrike" baseline="0" dirty="0" smtClean="0">
                <a:latin typeface="+mj-lt"/>
                <a:ea typeface="+mj-ea"/>
                <a:cs typeface="+mj-cs"/>
                <a:sym typeface="Calibri"/>
              </a:rPr>
              <a:t>of blood glucose found to be low (28.7%) among our patients population however, these patients with regular blood glucose </a:t>
            </a:r>
            <a:r>
              <a:rPr lang="en-US" sz="1200" b="0" i="0" u="none" strike="noStrike" baseline="0" dirty="0" err="1" smtClean="0">
                <a:latin typeface="+mj-lt"/>
                <a:ea typeface="+mj-ea"/>
                <a:cs typeface="+mj-cs"/>
                <a:sym typeface="Calibri"/>
              </a:rPr>
              <a:t>monitorig</a:t>
            </a:r>
            <a:r>
              <a:rPr lang="en-US" sz="1200" b="0" i="0" u="none" strike="noStrike" baseline="0" dirty="0" smtClean="0">
                <a:latin typeface="+mj-lt"/>
                <a:ea typeface="+mj-ea"/>
                <a:cs typeface="+mj-cs"/>
                <a:sym typeface="Calibri"/>
              </a:rPr>
              <a:t> showed better therapeutic </a:t>
            </a:r>
            <a:r>
              <a:rPr lang="en-US" sz="1200" b="0" i="0" u="none" strike="noStrike" baseline="0" dirty="0" err="1" smtClean="0">
                <a:latin typeface="+mj-lt"/>
                <a:ea typeface="+mj-ea"/>
                <a:cs typeface="+mj-cs"/>
                <a:sym typeface="Calibri"/>
              </a:rPr>
              <a:t>adherrnce</a:t>
            </a:r>
            <a:r>
              <a:rPr lang="en-US" sz="1200" b="0" i="0" u="none" strike="noStrike" baseline="0" dirty="0" smtClean="0">
                <a:latin typeface="+mj-lt"/>
                <a:ea typeface="+mj-ea"/>
                <a:cs typeface="+mj-cs"/>
                <a:sym typeface="Calibri"/>
              </a:rPr>
              <a:t> 66.1% than those with erratic or non monitoring their blood glucose level</a:t>
            </a:r>
            <a:endParaRPr dirty="0"/>
          </a:p>
        </p:txBody>
      </p:sp>
    </p:spTree>
    <p:extLst>
      <p:ext uri="{BB962C8B-B14F-4D97-AF65-F5344CB8AC3E}">
        <p14:creationId xmlns:p14="http://schemas.microsoft.com/office/powerpoint/2010/main" val="8896880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hape 172"/>
          <p:cNvSpPr>
            <a:spLocks noGrp="1" noRot="1" noChangeAspect="1"/>
          </p:cNvSpPr>
          <p:nvPr>
            <p:ph type="sldImg"/>
          </p:nvPr>
        </p:nvSpPr>
        <p:spPr>
          <a:xfrm>
            <a:off x="381000" y="685800"/>
            <a:ext cx="6096000" cy="3429000"/>
          </a:xfrm>
          <a:prstGeom prst="rect">
            <a:avLst/>
          </a:prstGeom>
        </p:spPr>
        <p:txBody>
          <a:bodyPr/>
          <a:lstStyle/>
          <a:p>
            <a:endParaRPr/>
          </a:p>
        </p:txBody>
      </p:sp>
      <p:sp>
        <p:nvSpPr>
          <p:cNvPr id="173" name="Shape 173"/>
          <p:cNvSpPr>
            <a:spLocks noGrp="1"/>
          </p:cNvSpPr>
          <p:nvPr>
            <p:ph type="body" sz="quarter" idx="1"/>
          </p:nvPr>
        </p:nvSpPr>
        <p:spPr>
          <a:prstGeom prst="rect">
            <a:avLst/>
          </a:prstGeom>
        </p:spPr>
        <p:txBody>
          <a:bodyPr/>
          <a:lstStyle/>
          <a:p>
            <a:r>
              <a:rPr lang="en-US" dirty="0" smtClean="0"/>
              <a:t>In</a:t>
            </a:r>
            <a:r>
              <a:rPr lang="en-US" baseline="0" dirty="0" smtClean="0"/>
              <a:t> our study their was </a:t>
            </a:r>
            <a:r>
              <a:rPr dirty="0" smtClean="0"/>
              <a:t>inverse </a:t>
            </a:r>
            <a:r>
              <a:rPr dirty="0"/>
              <a:t>relationship between the rate of adherence to OHAs and the number of drug therapy in patient’s population. The rate of non-adherence jumps from 8.1% to 17.3% and 23.6 % when the number of medications is increased from one oral OHA (sulphonylurea or biguanide) to two drugs for treatment of diabetes </a:t>
            </a:r>
            <a:r>
              <a:rPr dirty="0" smtClean="0"/>
              <a:t>(combination therapy like a sulphonylurea with a biguanide) or </a:t>
            </a:r>
            <a:r>
              <a:rPr dirty="0"/>
              <a:t>more than two for treatment of diabetes and other disease problems (polypharmacy like T2DM and hypertension), </a:t>
            </a:r>
            <a:r>
              <a:rPr dirty="0" smtClean="0"/>
              <a:t>respectively</a:t>
            </a:r>
            <a:endParaRPr dirty="0"/>
          </a:p>
        </p:txBody>
      </p:sp>
    </p:spTree>
    <p:extLst>
      <p:ext uri="{BB962C8B-B14F-4D97-AF65-F5344CB8AC3E}">
        <p14:creationId xmlns:p14="http://schemas.microsoft.com/office/powerpoint/2010/main" val="20141191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hape 172"/>
          <p:cNvSpPr>
            <a:spLocks noGrp="1" noRot="1" noChangeAspect="1"/>
          </p:cNvSpPr>
          <p:nvPr>
            <p:ph type="sldImg"/>
          </p:nvPr>
        </p:nvSpPr>
        <p:spPr>
          <a:xfrm>
            <a:off x="381000" y="685800"/>
            <a:ext cx="6096000" cy="3429000"/>
          </a:xfrm>
          <a:prstGeom prst="rect">
            <a:avLst/>
          </a:prstGeom>
        </p:spPr>
        <p:txBody>
          <a:bodyPr/>
          <a:lstStyle/>
          <a:p>
            <a:endParaRPr/>
          </a:p>
        </p:txBody>
      </p:sp>
      <p:sp>
        <p:nvSpPr>
          <p:cNvPr id="173" name="Shape 173"/>
          <p:cNvSpPr>
            <a:spLocks noGrp="1"/>
          </p:cNvSpPr>
          <p:nvPr>
            <p:ph type="body" sz="quarter" idx="1"/>
          </p:nvPr>
        </p:nvSpPr>
        <p:spPr>
          <a:prstGeom prst="rect">
            <a:avLst/>
          </a:prstGeom>
        </p:spPr>
        <p:txBody>
          <a:bodyPr/>
          <a:lstStyle/>
          <a:p>
            <a:r>
              <a:rPr lang="en-US" sz="1200" b="0" i="0" u="none" strike="noStrike" baseline="0" dirty="0" smtClean="0">
                <a:latin typeface="+mj-lt"/>
                <a:ea typeface="+mj-ea"/>
                <a:cs typeface="+mj-cs"/>
                <a:sym typeface="Calibri"/>
              </a:rPr>
              <a:t>Our results showed that the rate of adherence to OHAs was increased from (26.3%) in patients who took </a:t>
            </a:r>
            <a:r>
              <a:rPr lang="en-US" sz="1200" b="0" i="0" u="none" strike="noStrike" baseline="0" dirty="0" err="1" smtClean="0">
                <a:latin typeface="+mj-lt"/>
                <a:ea typeface="+mj-ea"/>
                <a:cs typeface="+mj-cs"/>
                <a:sym typeface="Calibri"/>
              </a:rPr>
              <a:t>multipledaily</a:t>
            </a:r>
            <a:r>
              <a:rPr lang="en-US" sz="1200" b="0" i="0" u="none" strike="noStrike" baseline="0" dirty="0" smtClean="0">
                <a:latin typeface="+mj-lt"/>
                <a:ea typeface="+mj-ea"/>
                <a:cs typeface="+mj-cs"/>
                <a:sym typeface="Calibri"/>
              </a:rPr>
              <a:t> dosing (MDD) to the double (52.8%) in patients who took once daily dosing (ODD) indicating that in Type 2 diabetic patients, once daily dosing is the best.</a:t>
            </a:r>
            <a:endParaRPr dirty="0"/>
          </a:p>
        </p:txBody>
      </p:sp>
    </p:spTree>
    <p:extLst>
      <p:ext uri="{BB962C8B-B14F-4D97-AF65-F5344CB8AC3E}">
        <p14:creationId xmlns:p14="http://schemas.microsoft.com/office/powerpoint/2010/main" val="681910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hape 172"/>
          <p:cNvSpPr>
            <a:spLocks noGrp="1" noRot="1" noChangeAspect="1"/>
          </p:cNvSpPr>
          <p:nvPr>
            <p:ph type="sldImg"/>
          </p:nvPr>
        </p:nvSpPr>
        <p:spPr>
          <a:xfrm>
            <a:off x="381000" y="685800"/>
            <a:ext cx="6096000" cy="3429000"/>
          </a:xfrm>
          <a:prstGeom prst="rect">
            <a:avLst/>
          </a:prstGeom>
        </p:spPr>
        <p:txBody>
          <a:bodyPr/>
          <a:lstStyle/>
          <a:p>
            <a:endParaRPr/>
          </a:p>
        </p:txBody>
      </p:sp>
      <p:sp>
        <p:nvSpPr>
          <p:cNvPr id="173" name="Shape 173"/>
          <p:cNvSpPr>
            <a:spLocks noGrp="1"/>
          </p:cNvSpPr>
          <p:nvPr>
            <p:ph type="body" sz="quarter" idx="1"/>
          </p:nvPr>
        </p:nvSpPr>
        <p:spPr>
          <a:prstGeom prst="rect">
            <a:avLst/>
          </a:prstGeom>
        </p:spPr>
        <p:txBody>
          <a:bodyPr/>
          <a:lstStyle/>
          <a:p>
            <a:r>
              <a:rPr lang="en-US" sz="1200" b="0" i="0" u="none" strike="noStrike" baseline="0" dirty="0" smtClean="0">
                <a:latin typeface="+mj-lt"/>
                <a:ea typeface="+mj-ea"/>
                <a:cs typeface="+mj-cs"/>
                <a:sym typeface="Calibri"/>
              </a:rPr>
              <a:t>Side effects of OHAs like loss of appetite, nausea, diarrhea and intestinal discomfort were mentioned by our diabetic patients and were considered as a part of the factors contributing to medication nonadherence with rate of poor and non adherence collectively of 72.3%</a:t>
            </a:r>
            <a:endParaRPr dirty="0"/>
          </a:p>
        </p:txBody>
      </p:sp>
    </p:spTree>
    <p:extLst>
      <p:ext uri="{BB962C8B-B14F-4D97-AF65-F5344CB8AC3E}">
        <p14:creationId xmlns:p14="http://schemas.microsoft.com/office/powerpoint/2010/main" val="5414373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hape 172"/>
          <p:cNvSpPr>
            <a:spLocks noGrp="1" noRot="1" noChangeAspect="1"/>
          </p:cNvSpPr>
          <p:nvPr>
            <p:ph type="sldImg"/>
          </p:nvPr>
        </p:nvSpPr>
        <p:spPr>
          <a:xfrm>
            <a:off x="381000" y="685800"/>
            <a:ext cx="6096000" cy="3429000"/>
          </a:xfrm>
          <a:prstGeom prst="rect">
            <a:avLst/>
          </a:prstGeom>
        </p:spPr>
        <p:txBody>
          <a:bodyPr/>
          <a:lstStyle/>
          <a:p>
            <a:endParaRPr/>
          </a:p>
        </p:txBody>
      </p:sp>
      <p:sp>
        <p:nvSpPr>
          <p:cNvPr id="173" name="Shape 173"/>
          <p:cNvSpPr>
            <a:spLocks noGrp="1"/>
          </p:cNvSpPr>
          <p:nvPr>
            <p:ph type="body" sz="quarter" idx="1"/>
          </p:nvPr>
        </p:nvSpPr>
        <p:spPr>
          <a:prstGeom prst="rect">
            <a:avLst/>
          </a:prstGeom>
        </p:spPr>
        <p:txBody>
          <a:bodyPr/>
          <a:lstStyle/>
          <a:p>
            <a:r>
              <a:rPr lang="en-US" sz="1200" b="0" i="0" u="none" strike="noStrike" baseline="0" dirty="0" smtClean="0">
                <a:latin typeface="+mj-lt"/>
                <a:ea typeface="+mj-ea"/>
                <a:cs typeface="+mj-cs"/>
                <a:sym typeface="Calibri"/>
              </a:rPr>
              <a:t>A significant higher rate of adherence to OHAs (57.7%) was observed in patients who exhibited adequate healthcare costs in relation to their income or full coverage health insurance compared with the others who did not have (24.8%). Which raise the concern of economic support by the government through insurance coverage and good medical services supplied</a:t>
            </a:r>
            <a:endParaRPr dirty="0"/>
          </a:p>
        </p:txBody>
      </p:sp>
    </p:spTree>
    <p:extLst>
      <p:ext uri="{BB962C8B-B14F-4D97-AF65-F5344CB8AC3E}">
        <p14:creationId xmlns:p14="http://schemas.microsoft.com/office/powerpoint/2010/main" val="1724586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Shape 11"/>
          <p:cNvSpPr>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Shape 12"/>
          <p:cNvSpPr>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Shape 20"/>
          <p:cNvSpPr>
            <a:spLocks noGrp="1"/>
          </p:cNvSpPr>
          <p:nvPr>
            <p:ph type="title"/>
          </p:nvPr>
        </p:nvSpPr>
        <p:spPr>
          <a:prstGeom prst="rect">
            <a:avLst/>
          </a:prstGeom>
        </p:spPr>
        <p:txBody>
          <a:bodyPr/>
          <a:lstStyle/>
          <a:p>
            <a:r>
              <a:t>Title Text</a:t>
            </a:r>
          </a:p>
        </p:txBody>
      </p:sp>
      <p:sp>
        <p:nvSpPr>
          <p:cNvPr id="21" name="Shape 21"/>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hape 2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Shape 29"/>
          <p:cNvSpPr>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Shape 30"/>
          <p:cNvSpPr>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Shape 38"/>
          <p:cNvSpPr>
            <a:spLocks noGrp="1"/>
          </p:cNvSpPr>
          <p:nvPr>
            <p:ph type="title"/>
          </p:nvPr>
        </p:nvSpPr>
        <p:spPr>
          <a:prstGeom prst="rect">
            <a:avLst/>
          </a:prstGeom>
        </p:spPr>
        <p:txBody>
          <a:bodyPr/>
          <a:lstStyle/>
          <a:p>
            <a:r>
              <a:t>Title Text</a:t>
            </a:r>
          </a:p>
        </p:txBody>
      </p:sp>
      <p:sp>
        <p:nvSpPr>
          <p:cNvPr id="39" name="Shape 39"/>
          <p:cNvSpPr>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hape 4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Shape 47"/>
          <p:cNvSpPr>
            <a:spLocks noGrp="1"/>
          </p:cNvSpPr>
          <p:nvPr>
            <p:ph type="title"/>
          </p:nvPr>
        </p:nvSpPr>
        <p:spPr>
          <a:xfrm>
            <a:off x="839787" y="365125"/>
            <a:ext cx="10515601" cy="1325563"/>
          </a:xfrm>
          <a:prstGeom prst="rect">
            <a:avLst/>
          </a:prstGeom>
        </p:spPr>
        <p:txBody>
          <a:bodyPr/>
          <a:lstStyle/>
          <a:p>
            <a:r>
              <a:t>Title Text</a:t>
            </a:r>
          </a:p>
        </p:txBody>
      </p:sp>
      <p:sp>
        <p:nvSpPr>
          <p:cNvPr id="48" name="Shape 48"/>
          <p:cNvSpPr>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Shape 49"/>
          <p:cNvSpPr>
            <a:spLocks noGrp="1"/>
          </p:cNvSpPr>
          <p:nvPr>
            <p:ph type="body" sz="quarter" idx="13"/>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Shape 5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Shape 57"/>
          <p:cNvSpPr>
            <a:spLocks noGrp="1"/>
          </p:cNvSpPr>
          <p:nvPr>
            <p:ph type="title"/>
          </p:nvPr>
        </p:nvSpPr>
        <p:spPr>
          <a:prstGeom prst="rect">
            <a:avLst/>
          </a:prstGeom>
        </p:spPr>
        <p:txBody>
          <a:bodyPr/>
          <a:lstStyle/>
          <a:p>
            <a:r>
              <a:t>Title Text</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Shape 72"/>
          <p:cNvSpPr>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73" name="Shape 73"/>
          <p:cNvSpPr>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Shape 74"/>
          <p:cNvSpPr>
            <a:spLocks noGrp="1"/>
          </p:cNvSpPr>
          <p:nvPr>
            <p:ph type="body" sz="quarter" idx="13"/>
          </p:nvPr>
        </p:nvSpPr>
        <p:spPr>
          <a:xfrm>
            <a:off x="839787" y="2057400"/>
            <a:ext cx="3932238" cy="3811588"/>
          </a:xfrm>
          <a:prstGeom prst="rect">
            <a:avLst/>
          </a:prstGeom>
        </p:spPr>
        <p:txBody>
          <a:bodyPr/>
          <a:lstStyle/>
          <a:p>
            <a:pPr marL="0" indent="0">
              <a:buSzTx/>
              <a:buFontTx/>
              <a:buNone/>
              <a:defRPr sz="1600"/>
            </a:pPr>
            <a:endParaRPr/>
          </a:p>
        </p:txBody>
      </p:sp>
      <p:sp>
        <p:nvSpPr>
          <p:cNvPr id="75" name="Shape 7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Shape 82"/>
          <p:cNvSpPr>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3" name="Shape 83"/>
          <p:cNvSpPr>
            <a:spLocks noGrp="1"/>
          </p:cNvSpPr>
          <p:nvPr>
            <p:ph type="pic" sz="half" idx="13"/>
          </p:nvPr>
        </p:nvSpPr>
        <p:spPr>
          <a:xfrm>
            <a:off x="5183187" y="987425"/>
            <a:ext cx="6172201" cy="4873625"/>
          </a:xfrm>
          <a:prstGeom prst="rect">
            <a:avLst/>
          </a:prstGeom>
        </p:spPr>
        <p:txBody>
          <a:bodyPr lIns="91439" rIns="91439">
            <a:noAutofit/>
          </a:bodyPr>
          <a:lstStyle/>
          <a:p>
            <a:endParaRPr/>
          </a:p>
        </p:txBody>
      </p:sp>
      <p:sp>
        <p:nvSpPr>
          <p:cNvPr id="84" name="Shape 84"/>
          <p:cNvSpPr>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hape 8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lstStyle/>
          <a:p>
            <a:r>
              <a:t>Title Text</a:t>
            </a:r>
          </a:p>
        </p:txBody>
      </p:sp>
      <p:sp>
        <p:nvSpPr>
          <p:cNvPr id="93" name="Shape 93"/>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4" name="Shape 9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01" name="Shape 101"/>
          <p:cNvSpPr>
            <a:spLocks noGrp="1"/>
          </p:cNvSpPr>
          <p:nvPr>
            <p:ph type="title"/>
          </p:nvPr>
        </p:nvSpPr>
        <p:spPr>
          <a:xfrm>
            <a:off x="8724900" y="365125"/>
            <a:ext cx="2628900" cy="5811838"/>
          </a:xfrm>
          <a:prstGeom prst="rect">
            <a:avLst/>
          </a:prstGeom>
        </p:spPr>
        <p:txBody>
          <a:bodyPr/>
          <a:lstStyle/>
          <a:p>
            <a:r>
              <a:t>Title Text</a:t>
            </a:r>
          </a:p>
        </p:txBody>
      </p:sp>
      <p:sp>
        <p:nvSpPr>
          <p:cNvPr id="102" name="Shape 102"/>
          <p:cNvSpPr>
            <a:spLocks noGrp="1"/>
          </p:cNvSpPr>
          <p:nvPr>
            <p:ph type="body" idx="1"/>
          </p:nvPr>
        </p:nvSpPr>
        <p:spPr>
          <a:xfrm>
            <a:off x="838200" y="365125"/>
            <a:ext cx="7734300" cy="58118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hape 110"/>
          <p:cNvSpPr>
            <a:spLocks noGrp="1"/>
          </p:cNvSpPr>
          <p:nvPr>
            <p:ph type="sldNum" sz="quarter" idx="2"/>
          </p:nvPr>
        </p:nvSpPr>
        <p:spPr>
          <a:xfrm>
            <a:off x="11078728" y="6400413"/>
            <a:ext cx="275073" cy="276999"/>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966724765"/>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142"/>
          <p:cNvSpPr>
            <a:spLocks noGrp="1" noChangeArrowheads="1"/>
          </p:cNvSpPr>
          <p:nvPr>
            <p:ph type="sldNum" sz="quarter" idx="10"/>
          </p:nvPr>
        </p:nvSpPr>
        <p:spPr>
          <a:xfrm>
            <a:off x="11078728" y="6400413"/>
            <a:ext cx="275073" cy="276999"/>
          </a:xfrm>
          <a:ln/>
        </p:spPr>
        <p:txBody>
          <a:bodyPr/>
          <a:lstStyle>
            <a:lvl1pPr>
              <a:defRPr/>
            </a:lvl1pPr>
          </a:lstStyle>
          <a:p>
            <a:pPr>
              <a:defRPr/>
            </a:pPr>
            <a:fld id="{98B0A3F7-EA93-4A2C-A465-E1C0309C0321}" type="slidenum">
              <a:rPr lang="de-DE" altLang="de-DE"/>
              <a:pPr>
                <a:defRPr/>
              </a:pPr>
              <a:t>‹#›</a:t>
            </a:fld>
            <a:endParaRPr lang="de-DE" altLang="de-DE"/>
          </a:p>
        </p:txBody>
      </p:sp>
    </p:spTree>
    <p:extLst>
      <p:ext uri="{BB962C8B-B14F-4D97-AF65-F5344CB8AC3E}">
        <p14:creationId xmlns:p14="http://schemas.microsoft.com/office/powerpoint/2010/main" val="21558027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Rectangle 142"/>
          <p:cNvSpPr>
            <a:spLocks noGrp="1" noChangeArrowheads="1"/>
          </p:cNvSpPr>
          <p:nvPr>
            <p:ph type="sldNum" sz="quarter" idx="10"/>
          </p:nvPr>
        </p:nvSpPr>
        <p:spPr>
          <a:xfrm>
            <a:off x="11078728" y="6400413"/>
            <a:ext cx="275073" cy="276999"/>
          </a:xfrm>
          <a:ln/>
        </p:spPr>
        <p:txBody>
          <a:bodyPr/>
          <a:lstStyle>
            <a:lvl1pPr>
              <a:defRPr/>
            </a:lvl1pPr>
          </a:lstStyle>
          <a:p>
            <a:pPr>
              <a:defRPr/>
            </a:pPr>
            <a:fld id="{F46DA46D-5CFF-4583-AE2F-A42AF302C078}" type="slidenum">
              <a:rPr lang="de-DE" altLang="de-DE"/>
              <a:pPr>
                <a:defRPr/>
              </a:pPr>
              <a:t>‹#›</a:t>
            </a:fld>
            <a:endParaRPr lang="de-DE" altLang="de-DE"/>
          </a:p>
        </p:txBody>
      </p:sp>
    </p:spTree>
    <p:extLst>
      <p:ext uri="{BB962C8B-B14F-4D97-AF65-F5344CB8AC3E}">
        <p14:creationId xmlns:p14="http://schemas.microsoft.com/office/powerpoint/2010/main" val="3785047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838200" y="365125"/>
            <a:ext cx="10515600" cy="1325563"/>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p>
            <a:r>
              <a:t>Title Text</a:t>
            </a:r>
          </a:p>
        </p:txBody>
      </p:sp>
      <p:sp>
        <p:nvSpPr>
          <p:cNvPr id="3" name="Shape 3"/>
          <p:cNvSpPr>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11089818" y="6404292"/>
            <a:ext cx="263983" cy="26924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58" r:id="rId9"/>
    <p:sldLayoutId id="2147483659" r:id="rId10"/>
    <p:sldLayoutId id="2147483661" r:id="rId11"/>
    <p:sldLayoutId id="2147483662" r:id="rId12"/>
    <p:sldLayoutId id="2147483663" r:id="rId13"/>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hyperlink" Target="mailto:dr_enaase@hotmail.com" TargetMode="Externa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p:txBody>
          <a:bodyPr/>
          <a:lstStyle/>
          <a:p>
            <a:r>
              <a:rPr lang="en-US" altLang="en-US" smtClean="0"/>
              <a:t>Conference Series LLC Conferences</a:t>
            </a:r>
          </a:p>
        </p:txBody>
      </p:sp>
      <p:sp>
        <p:nvSpPr>
          <p:cNvPr id="2051" name="Content Placeholder 2"/>
          <p:cNvSpPr>
            <a:spLocks noGrp="1"/>
          </p:cNvSpPr>
          <p:nvPr>
            <p:ph idx="1"/>
          </p:nvPr>
        </p:nvSpPr>
        <p:spPr>
          <a:xfrm>
            <a:off x="609600" y="1935164"/>
            <a:ext cx="10972800" cy="4465637"/>
          </a:xfrm>
        </p:spPr>
        <p:txBody>
          <a:bodyPr>
            <a:normAutofit lnSpcReduction="10000"/>
          </a:bodyPr>
          <a:lstStyle/>
          <a:p>
            <a:pPr algn="just">
              <a:buFontTx/>
              <a:buNone/>
            </a:pPr>
            <a:r>
              <a:rPr lang="en-US" dirty="0" smtClean="0"/>
              <a:t>Conference Series LLC is a pioneer and leading science event organizer, which publishes around 500 open access journals and conducts over 500 Medical, Clinical, Engineering, Life Sciences, </a:t>
            </a:r>
            <a:r>
              <a:rPr lang="en-US" dirty="0" err="1" smtClean="0"/>
              <a:t>Pharma</a:t>
            </a:r>
            <a:r>
              <a:rPr lang="en-US" dirty="0" smtClean="0"/>
              <a:t> scientific conferences all over the globe annually with the support of more than 1000 scientific associations and 30,000 editorial board members and 3.5 million followers to its credit.</a:t>
            </a:r>
          </a:p>
          <a:p>
            <a:pPr algn="just">
              <a:buFontTx/>
              <a:buNone/>
            </a:pPr>
            <a:endParaRPr lang="en-US" dirty="0" smtClean="0"/>
          </a:p>
          <a:p>
            <a:pPr algn="just">
              <a:buFontTx/>
              <a:buNone/>
            </a:pPr>
            <a:r>
              <a:rPr lang="en-US" dirty="0" smtClean="0"/>
              <a:t>Conference Series LLC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buFontTx/>
              <a:buNone/>
            </a:pPr>
            <a:endParaRPr lang="en-US" dirty="0" smtClean="0"/>
          </a:p>
        </p:txBody>
      </p:sp>
    </p:spTree>
    <p:extLst>
      <p:ext uri="{BB962C8B-B14F-4D97-AF65-F5344CB8AC3E}">
        <p14:creationId xmlns:p14="http://schemas.microsoft.com/office/powerpoint/2010/main" val="2884271001"/>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1" y="0"/>
            <a:ext cx="12200848" cy="6858000"/>
          </a:xfrm>
          <a:prstGeom prst="rect">
            <a:avLst/>
          </a:prstGeom>
        </p:spPr>
      </p:pic>
      <p:sp>
        <p:nvSpPr>
          <p:cNvPr id="120" name="Shape 120"/>
          <p:cNvSpPr>
            <a:spLocks noGrp="1"/>
          </p:cNvSpPr>
          <p:nvPr>
            <p:ph type="ctrTitle"/>
          </p:nvPr>
        </p:nvSpPr>
        <p:spPr>
          <a:xfrm>
            <a:off x="-8849" y="1169231"/>
            <a:ext cx="12209698" cy="3019650"/>
          </a:xfrm>
          <a:prstGeom prst="rect">
            <a:avLst/>
          </a:prstGeom>
          <a:solidFill>
            <a:srgbClr val="40CEFE"/>
          </a:solidFill>
          <a:effectLst>
            <a:outerShdw blurRad="50800" dist="76200" dir="5400000" algn="t" rotWithShape="0">
              <a:prstClr val="black">
                <a:alpha val="40000"/>
              </a:prstClr>
            </a:outerShdw>
          </a:effectLst>
        </p:spPr>
        <p:txBody>
          <a:bodyPr/>
          <a:lstStyle/>
          <a:p>
            <a:pPr defTabSz="548640">
              <a:defRPr sz="4200">
                <a:solidFill>
                  <a:srgbClr val="FFFFFF"/>
                </a:solidFill>
                <a:latin typeface="Gurmukhi MN"/>
                <a:ea typeface="Gurmukhi MN"/>
                <a:cs typeface="Gurmukhi MN"/>
                <a:sym typeface="Gurmukhi MN"/>
              </a:defRPr>
            </a:pPr>
            <a:r>
              <a:rPr dirty="0">
                <a:effectLst>
                  <a:outerShdw blurRad="50800" dist="76200" dir="8100000" algn="tr" rotWithShape="0">
                    <a:prstClr val="black">
                      <a:alpha val="40000"/>
                    </a:prstClr>
                  </a:outerShdw>
                </a:effectLst>
              </a:rPr>
              <a:t>Measuring the rate of therapeutic adherence among</a:t>
            </a:r>
            <a:br>
              <a:rPr dirty="0">
                <a:effectLst>
                  <a:outerShdw blurRad="50800" dist="76200" dir="8100000" algn="tr" rotWithShape="0">
                    <a:prstClr val="black">
                      <a:alpha val="40000"/>
                    </a:prstClr>
                  </a:outerShdw>
                </a:effectLst>
              </a:rPr>
            </a:br>
            <a:r>
              <a:rPr dirty="0">
                <a:effectLst>
                  <a:outerShdw blurRad="50800" dist="76200" dir="8100000" algn="tr" rotWithShape="0">
                    <a:prstClr val="black">
                      <a:alpha val="40000"/>
                    </a:prstClr>
                  </a:outerShdw>
                </a:effectLst>
              </a:rPr>
              <a:t>outpatients with T2DM in </a:t>
            </a:r>
            <a:r>
              <a:rPr dirty="0" smtClean="0">
                <a:effectLst>
                  <a:outerShdw blurRad="50800" dist="76200" dir="8100000" algn="tr" rotWithShape="0">
                    <a:prstClr val="black">
                      <a:alpha val="40000"/>
                    </a:prstClr>
                  </a:outerShdw>
                </a:effectLst>
              </a:rPr>
              <a:t>Egypt</a:t>
            </a:r>
            <a:r>
              <a:rPr lang="en-US" dirty="0"/>
              <a:t/>
            </a:r>
            <a:br>
              <a:rPr lang="en-US" dirty="0"/>
            </a:br>
            <a:endParaRPr dirty="0"/>
          </a:p>
        </p:txBody>
      </p:sp>
      <p:sp>
        <p:nvSpPr>
          <p:cNvPr id="121" name="Shape 121"/>
          <p:cNvSpPr>
            <a:spLocks noGrp="1"/>
          </p:cNvSpPr>
          <p:nvPr>
            <p:ph type="subTitle" sz="quarter" idx="1"/>
          </p:nvPr>
        </p:nvSpPr>
        <p:spPr>
          <a:xfrm>
            <a:off x="1300163" y="4486275"/>
            <a:ext cx="9367837" cy="2202392"/>
          </a:xfrm>
          <a:prstGeom prst="rect">
            <a:avLst/>
          </a:prstGeom>
          <a:effectLst/>
        </p:spPr>
        <p:txBody>
          <a:bodyPr>
            <a:normAutofit fontScale="40000" lnSpcReduction="20000"/>
          </a:bodyPr>
          <a:lstStyle/>
          <a:p>
            <a:pPr>
              <a:defRPr sz="2500">
                <a:solidFill>
                  <a:srgbClr val="CDCDCD"/>
                </a:solidFill>
              </a:defRPr>
            </a:pPr>
            <a:r>
              <a:rPr sz="6200" dirty="0"/>
              <a:t>By</a:t>
            </a:r>
          </a:p>
          <a:p>
            <a:pPr>
              <a:defRPr sz="5000">
                <a:solidFill>
                  <a:schemeClr val="accent4"/>
                </a:solidFill>
              </a:defRPr>
            </a:pPr>
            <a:r>
              <a:rPr sz="7000" dirty="0">
                <a:solidFill>
                  <a:srgbClr val="A7A7A7"/>
                </a:solidFill>
                <a:effectLst>
                  <a:innerShdw blurRad="63500" dist="101600" dir="18900000">
                    <a:prstClr val="black">
                      <a:alpha val="50000"/>
                    </a:prstClr>
                  </a:innerShdw>
                </a:effectLst>
              </a:rPr>
              <a:t>Dr.</a:t>
            </a:r>
            <a:r>
              <a:rPr sz="7000" dirty="0">
                <a:effectLst>
                  <a:innerShdw blurRad="63500" dist="101600" dir="18900000">
                    <a:prstClr val="black">
                      <a:alpha val="50000"/>
                    </a:prstClr>
                  </a:innerShdw>
                </a:effectLst>
              </a:rPr>
              <a:t> </a:t>
            </a:r>
            <a:r>
              <a:rPr sz="12000" dirty="0">
                <a:solidFill>
                  <a:srgbClr val="40CEFE"/>
                </a:solidFill>
                <a:effectLst>
                  <a:outerShdw blurRad="50800" dist="76200" dir="5400000" algn="t" rotWithShape="0">
                    <a:prstClr val="black">
                      <a:alpha val="40000"/>
                    </a:prstClr>
                  </a:outerShdw>
                </a:effectLst>
                <a:latin typeface="Berkshire Swash" charset="0"/>
                <a:ea typeface="Berkshire Swash" charset="0"/>
                <a:cs typeface="Berkshire Swash" charset="0"/>
                <a:sym typeface="Berkshire Swash"/>
              </a:rPr>
              <a:t>Inas </a:t>
            </a:r>
            <a:r>
              <a:rPr sz="12000" dirty="0" smtClean="0">
                <a:solidFill>
                  <a:srgbClr val="40CEFE"/>
                </a:solidFill>
                <a:effectLst>
                  <a:outerShdw blurRad="50800" dist="76200" dir="5400000" algn="t" rotWithShape="0">
                    <a:prstClr val="black">
                      <a:alpha val="40000"/>
                    </a:prstClr>
                  </a:outerShdw>
                </a:effectLst>
                <a:latin typeface="Berkshire Swash" charset="0"/>
                <a:ea typeface="Berkshire Swash" charset="0"/>
                <a:cs typeface="Berkshire Swash" charset="0"/>
                <a:sym typeface="Berkshire Swash"/>
              </a:rPr>
              <a:t>Barakat</a:t>
            </a:r>
            <a:endParaRPr lang="en-US" sz="12000" dirty="0" smtClean="0">
              <a:solidFill>
                <a:srgbClr val="40CEFE"/>
              </a:solidFill>
              <a:effectLst>
                <a:outerShdw blurRad="50800" dist="76200" dir="5400000" algn="t" rotWithShape="0">
                  <a:prstClr val="black">
                    <a:alpha val="40000"/>
                  </a:prstClr>
                </a:outerShdw>
              </a:effectLst>
              <a:latin typeface="Berkshire Swash" charset="0"/>
              <a:ea typeface="Berkshire Swash" charset="0"/>
              <a:cs typeface="Berkshire Swash" charset="0"/>
              <a:sym typeface="Berkshire Swash"/>
            </a:endParaRPr>
          </a:p>
          <a:p>
            <a:pPr>
              <a:defRPr sz="3900">
                <a:solidFill>
                  <a:schemeClr val="accent4"/>
                </a:solidFill>
                <a:latin typeface="Berkshire Swash"/>
                <a:ea typeface="Berkshire Swash"/>
                <a:cs typeface="Berkshire Swash"/>
                <a:sym typeface="Berkshire Swash"/>
              </a:defRPr>
            </a:pPr>
            <a:r>
              <a:rPr lang="en-US" sz="4800" dirty="0">
                <a:solidFill>
                  <a:schemeClr val="tx1">
                    <a:lumMod val="50000"/>
                    <a:lumOff val="50000"/>
                  </a:schemeClr>
                </a:solidFill>
                <a:effectLst>
                  <a:innerShdw blurRad="63500" dist="101600" dir="18900000">
                    <a:prstClr val="black">
                      <a:alpha val="50000"/>
                    </a:prstClr>
                  </a:innerShdw>
                </a:effectLst>
                <a:latin typeface="Calisto MT" charset="0"/>
                <a:ea typeface="Calisto MT" charset="0"/>
                <a:cs typeface="Calisto MT" charset="0"/>
              </a:rPr>
              <a:t>Associate professor of internal medicine, </a:t>
            </a:r>
          </a:p>
          <a:p>
            <a:pPr>
              <a:defRPr sz="3900">
                <a:solidFill>
                  <a:schemeClr val="accent4"/>
                </a:solidFill>
                <a:latin typeface="Berkshire Swash"/>
                <a:ea typeface="Berkshire Swash"/>
                <a:cs typeface="Berkshire Swash"/>
                <a:sym typeface="Berkshire Swash"/>
              </a:defRPr>
            </a:pPr>
            <a:r>
              <a:rPr lang="en-US" sz="4800" dirty="0">
                <a:solidFill>
                  <a:schemeClr val="tx1">
                    <a:lumMod val="50000"/>
                    <a:lumOff val="50000"/>
                  </a:schemeClr>
                </a:solidFill>
                <a:effectLst>
                  <a:innerShdw blurRad="63500" dist="101600" dir="18900000">
                    <a:prstClr val="black">
                      <a:alpha val="50000"/>
                    </a:prstClr>
                  </a:innerShdw>
                </a:effectLst>
                <a:latin typeface="Calisto MT" charset="0"/>
                <a:ea typeface="Calisto MT" charset="0"/>
                <a:cs typeface="Calisto MT" charset="0"/>
              </a:rPr>
              <a:t>Mansoura University, Egypt</a:t>
            </a:r>
          </a:p>
          <a:p>
            <a:pPr>
              <a:defRPr sz="3900">
                <a:solidFill>
                  <a:schemeClr val="accent4"/>
                </a:solidFill>
                <a:latin typeface="Berkshire Swash"/>
                <a:ea typeface="Berkshire Swash"/>
                <a:cs typeface="Berkshire Swash"/>
                <a:sym typeface="Berkshire Swash"/>
              </a:defRPr>
            </a:pPr>
            <a:r>
              <a:rPr lang="en-US" sz="4800" dirty="0" err="1">
                <a:solidFill>
                  <a:schemeClr val="tx1">
                    <a:lumMod val="50000"/>
                    <a:lumOff val="50000"/>
                  </a:schemeClr>
                </a:solidFill>
                <a:effectLst>
                  <a:innerShdw blurRad="63500" dist="101600" dir="18900000">
                    <a:prstClr val="black">
                      <a:alpha val="50000"/>
                    </a:prstClr>
                  </a:innerShdw>
                </a:effectLst>
                <a:latin typeface="Calisto MT" charset="0"/>
                <a:ea typeface="Calisto MT" charset="0"/>
                <a:cs typeface="Calisto MT" charset="0"/>
              </a:rPr>
              <a:t>Taiba</a:t>
            </a:r>
            <a:r>
              <a:rPr lang="en-US" sz="4800" dirty="0">
                <a:solidFill>
                  <a:schemeClr val="tx1">
                    <a:lumMod val="50000"/>
                    <a:lumOff val="50000"/>
                  </a:schemeClr>
                </a:solidFill>
                <a:effectLst>
                  <a:innerShdw blurRad="63500" dist="101600" dir="18900000">
                    <a:prstClr val="black">
                      <a:alpha val="50000"/>
                    </a:prstClr>
                  </a:innerShdw>
                </a:effectLst>
                <a:latin typeface="Calisto MT" charset="0"/>
                <a:ea typeface="Calisto MT" charset="0"/>
                <a:cs typeface="Calisto MT" charset="0"/>
              </a:rPr>
              <a:t> University, KSA</a:t>
            </a:r>
          </a:p>
          <a:p>
            <a:pPr>
              <a:defRPr sz="5000">
                <a:solidFill>
                  <a:schemeClr val="accent4"/>
                </a:solidFill>
              </a:defRPr>
            </a:pPr>
            <a:endParaRPr dirty="0">
              <a:solidFill>
                <a:srgbClr val="40CEFE"/>
              </a:solidFill>
              <a:effectLst>
                <a:innerShdw blurRad="63500" dist="101600" dir="18900000">
                  <a:prstClr val="black">
                    <a:alpha val="50000"/>
                  </a:prstClr>
                </a:innerShdw>
              </a:effectLst>
              <a:latin typeface="Berkshire Swash"/>
              <a:ea typeface="Berkshire Swash"/>
              <a:cs typeface="Berkshire Swash"/>
              <a:sym typeface="Berkshire Swash"/>
            </a:endParaRPr>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629996" y="232145"/>
            <a:ext cx="5420759" cy="1531111"/>
          </a:xfrm>
          <a:prstGeom prst="rect">
            <a:avLst/>
          </a:prstGeom>
          <a:effectLst/>
        </p:spPr>
        <p:txBody>
          <a:bodyPr/>
          <a:lstStyle/>
          <a:p>
            <a:pPr>
              <a:lnSpc>
                <a:spcPct val="100000"/>
              </a:lnSpc>
              <a:defRPr sz="4800">
                <a:solidFill>
                  <a:srgbClr val="A7A7A7"/>
                </a:solidFill>
                <a:latin typeface="Arial Rounded MT Bold"/>
                <a:ea typeface="Arial Rounded MT Bold"/>
                <a:cs typeface="Arial Rounded MT Bold"/>
                <a:sym typeface="Arial Rounded MT Bold"/>
              </a:defRPr>
            </a:pPr>
            <a:r>
              <a:rPr dirty="0"/>
              <a:t>INTRO</a:t>
            </a:r>
            <a:r>
              <a:rPr dirty="0">
                <a:solidFill>
                  <a:srgbClr val="40CEFE"/>
                </a:solidFill>
              </a:rPr>
              <a:t>DUCTION</a:t>
            </a:r>
          </a:p>
        </p:txBody>
      </p:sp>
      <p:sp>
        <p:nvSpPr>
          <p:cNvPr id="125" name="Shape 125"/>
          <p:cNvSpPr>
            <a:spLocks noGrp="1"/>
          </p:cNvSpPr>
          <p:nvPr>
            <p:ph type="body" idx="1"/>
          </p:nvPr>
        </p:nvSpPr>
        <p:spPr>
          <a:xfrm>
            <a:off x="1097280" y="1554480"/>
            <a:ext cx="10139485" cy="3838309"/>
          </a:xfrm>
          <a:prstGeom prst="rect">
            <a:avLst/>
          </a:prstGeom>
        </p:spPr>
        <p:txBody>
          <a:bodyPr>
            <a:normAutofit/>
          </a:bodyPr>
          <a:lstStyle/>
          <a:p>
            <a:pPr marL="0" indent="0" algn="just" defTabSz="859536">
              <a:lnSpc>
                <a:spcPct val="150000"/>
              </a:lnSpc>
              <a:spcBef>
                <a:spcPts val="900"/>
              </a:spcBef>
              <a:buNone/>
              <a:defRPr sz="3759">
                <a:solidFill>
                  <a:srgbClr val="A7A7A7"/>
                </a:solidFill>
                <a:latin typeface="Gurmukhi MN"/>
                <a:ea typeface="Gurmukhi MN"/>
                <a:cs typeface="Gurmukhi MN"/>
                <a:sym typeface="Gurmukhi MN"/>
              </a:defRPr>
            </a:pPr>
            <a:r>
              <a:rPr lang="en-US" sz="3200" b="1" dirty="0">
                <a:solidFill>
                  <a:schemeClr val="bg1">
                    <a:lumMod val="50000"/>
                  </a:schemeClr>
                </a:solidFill>
                <a:latin typeface="Gurmukhi MN" charset="0"/>
                <a:ea typeface="Gurmukhi MN" charset="0"/>
                <a:cs typeface="Gurmukhi MN" charset="0"/>
              </a:rPr>
              <a:t>Medication adherence </a:t>
            </a:r>
            <a:r>
              <a:rPr lang="en-US" sz="3200" dirty="0" smtClean="0">
                <a:solidFill>
                  <a:srgbClr val="A7A7A7"/>
                </a:solidFill>
                <a:latin typeface="Gurmukhi MN"/>
                <a:ea typeface="Gurmukhi MN"/>
                <a:cs typeface="Gurmukhi MN"/>
              </a:rPr>
              <a:t>is </a:t>
            </a:r>
            <a:r>
              <a:rPr lang="en-US" sz="3200" dirty="0">
                <a:solidFill>
                  <a:srgbClr val="A7A7A7"/>
                </a:solidFill>
                <a:latin typeface="Gurmukhi MN"/>
                <a:ea typeface="Gurmukhi MN"/>
                <a:cs typeface="Gurmukhi MN"/>
              </a:rPr>
              <a:t>defined as the extent to which a person’s medication use behavior coincides with medical or health advice; and persistence as the duration of time from initiation to discontinuation of therapy</a:t>
            </a:r>
            <a:r>
              <a:rPr lang="en-US" sz="3200" dirty="0" smtClean="0">
                <a:solidFill>
                  <a:srgbClr val="A7A7A7"/>
                </a:solidFill>
                <a:latin typeface="Gurmukhi MN"/>
                <a:ea typeface="Gurmukhi MN"/>
                <a:cs typeface="Gurmukhi MN"/>
              </a:rPr>
              <a:t>*</a:t>
            </a:r>
            <a:endParaRPr lang="en-US" sz="3200" dirty="0">
              <a:solidFill>
                <a:srgbClr val="A7A7A7"/>
              </a:solidFill>
              <a:latin typeface="Gurmukhi MN"/>
              <a:ea typeface="Gurmukhi MN"/>
              <a:cs typeface="Gurmukhi MN"/>
            </a:endParaRPr>
          </a:p>
        </p:txBody>
      </p:sp>
      <p:pic>
        <p:nvPicPr>
          <p:cNvPr id="126" name="2B37DFD0-FF81-4BBC-8157-DBFB978F31F6-L0-001.png"/>
          <p:cNvPicPr>
            <a:picLocks noChangeAspect="1"/>
          </p:cNvPicPr>
          <p:nvPr/>
        </p:nvPicPr>
        <p:blipFill>
          <a:blip r:embed="rId2">
            <a:extLst/>
          </a:blip>
          <a:stretch>
            <a:fillRect/>
          </a:stretch>
        </p:blipFill>
        <p:spPr>
          <a:xfrm rot="8100000">
            <a:off x="10627915" y="5590476"/>
            <a:ext cx="1325279" cy="483728"/>
          </a:xfrm>
          <a:prstGeom prst="rect">
            <a:avLst/>
          </a:prstGeom>
          <a:ln w="12700">
            <a:miter lim="400000"/>
          </a:ln>
          <a:effectLst>
            <a:outerShdw blurRad="127000" dir="2700000" rotWithShape="0">
              <a:srgbClr val="000000">
                <a:alpha val="75000"/>
              </a:srgbClr>
            </a:outerShdw>
          </a:effectLst>
        </p:spPr>
      </p:pic>
      <p:pic>
        <p:nvPicPr>
          <p:cNvPr id="127" name="2B37DFD0-FF81-4BBC-8157-DBFB978F31F6-L0-001.png"/>
          <p:cNvPicPr>
            <a:picLocks noChangeAspect="1"/>
          </p:cNvPicPr>
          <p:nvPr/>
        </p:nvPicPr>
        <p:blipFill>
          <a:blip r:embed="rId2">
            <a:extLst/>
          </a:blip>
          <a:stretch>
            <a:fillRect/>
          </a:stretch>
        </p:blipFill>
        <p:spPr>
          <a:xfrm rot="18900000">
            <a:off x="9854438" y="5628202"/>
            <a:ext cx="1118565" cy="408277"/>
          </a:xfrm>
          <a:prstGeom prst="rect">
            <a:avLst/>
          </a:prstGeom>
          <a:ln w="12700">
            <a:miter lim="400000"/>
          </a:ln>
          <a:effectLst>
            <a:outerShdw blurRad="127000" dir="2700000" rotWithShape="0">
              <a:srgbClr val="000000">
                <a:alpha val="75000"/>
              </a:srgbClr>
            </a:outerShdw>
          </a:effectLst>
        </p:spPr>
      </p:pic>
      <p:sp>
        <p:nvSpPr>
          <p:cNvPr id="128" name="Shape 128"/>
          <p:cNvSpPr/>
          <p:nvPr/>
        </p:nvSpPr>
        <p:spPr>
          <a:xfrm>
            <a:off x="1097279" y="5779008"/>
            <a:ext cx="8692713" cy="53333"/>
          </a:xfrm>
          <a:prstGeom prst="line">
            <a:avLst/>
          </a:prstGeom>
          <a:ln w="25400">
            <a:solidFill>
              <a:srgbClr val="40CEFE">
                <a:alpha val="75000"/>
              </a:srgbClr>
            </a:solidFill>
            <a:miter/>
          </a:ln>
          <a:effectLst>
            <a:outerShdw blurRad="63500" sx="102000" sy="102000" algn="ctr" rotWithShape="0">
              <a:prstClr val="black">
                <a:alpha val="40000"/>
              </a:prstClr>
            </a:outerShdw>
          </a:effectLst>
        </p:spPr>
        <p:txBody>
          <a:bodyPr lIns="45719" rIns="45719"/>
          <a:lstStyle/>
          <a:p>
            <a:endParaRPr/>
          </a:p>
        </p:txBody>
      </p:sp>
      <p:sp>
        <p:nvSpPr>
          <p:cNvPr id="2" name="Rectangle 1"/>
          <p:cNvSpPr/>
          <p:nvPr/>
        </p:nvSpPr>
        <p:spPr>
          <a:xfrm>
            <a:off x="1820911" y="6022526"/>
            <a:ext cx="3730508" cy="523220"/>
          </a:xfrm>
          <a:prstGeom prst="rect">
            <a:avLst/>
          </a:prstGeom>
        </p:spPr>
        <p:txBody>
          <a:bodyPr wrap="none">
            <a:spAutoFit/>
          </a:bodyPr>
          <a:lstStyle/>
          <a:p>
            <a:pPr marL="343814" indent="-343814" algn="just" defTabSz="859536">
              <a:spcBef>
                <a:spcPts val="900"/>
              </a:spcBef>
              <a:defRPr sz="3759">
                <a:solidFill>
                  <a:srgbClr val="A7A7A7"/>
                </a:solidFill>
                <a:latin typeface="Gurmukhi MN"/>
                <a:ea typeface="Gurmukhi MN"/>
                <a:cs typeface="Gurmukhi MN"/>
                <a:sym typeface="Gurmukhi MN"/>
              </a:defRPr>
            </a:pPr>
            <a:r>
              <a:rPr lang="nb-NO" sz="2800" dirty="0" smtClean="0">
                <a:solidFill>
                  <a:schemeClr val="bg1">
                    <a:lumMod val="75000"/>
                  </a:schemeClr>
                </a:solidFill>
              </a:rPr>
              <a:t>*Cramer </a:t>
            </a:r>
            <a:r>
              <a:rPr lang="nb-NO" sz="2800" dirty="0">
                <a:solidFill>
                  <a:schemeClr val="bg1">
                    <a:lumMod val="75000"/>
                  </a:schemeClr>
                </a:solidFill>
              </a:rPr>
              <a:t>et al., </a:t>
            </a:r>
            <a:r>
              <a:rPr lang="nb-NO" sz="2800" dirty="0" smtClean="0">
                <a:solidFill>
                  <a:schemeClr val="bg1">
                    <a:lumMod val="75000"/>
                  </a:schemeClr>
                </a:solidFill>
              </a:rPr>
              <a:t>2008</a:t>
            </a:r>
            <a:r>
              <a:rPr lang="nb-NO" sz="2800" dirty="0">
                <a:solidFill>
                  <a:schemeClr val="bg1">
                    <a:lumMod val="75000"/>
                  </a:schemeClr>
                </a:solidFill>
              </a:rPr>
              <a:t>.</a:t>
            </a:r>
            <a:r>
              <a:rPr lang="nb-NO" sz="2800" dirty="0" smtClean="0">
                <a:solidFill>
                  <a:schemeClr val="bg1">
                    <a:lumMod val="75000"/>
                  </a:schemeClr>
                </a:solidFill>
              </a:rPr>
              <a:t> </a:t>
            </a:r>
            <a:endParaRPr lang="nb-NO" sz="2800" dirty="0">
              <a:solidFill>
                <a:schemeClr val="bg1">
                  <a:lumMod val="7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629996" y="232145"/>
            <a:ext cx="5420759" cy="1531111"/>
          </a:xfrm>
          <a:prstGeom prst="rect">
            <a:avLst/>
          </a:prstGeom>
          <a:effectLst/>
        </p:spPr>
        <p:txBody>
          <a:bodyPr/>
          <a:lstStyle/>
          <a:p>
            <a:pPr>
              <a:lnSpc>
                <a:spcPct val="100000"/>
              </a:lnSpc>
              <a:defRPr sz="4800">
                <a:solidFill>
                  <a:srgbClr val="A7A7A7"/>
                </a:solidFill>
                <a:latin typeface="Arial Rounded MT Bold"/>
                <a:ea typeface="Arial Rounded MT Bold"/>
                <a:cs typeface="Arial Rounded MT Bold"/>
                <a:sym typeface="Arial Rounded MT Bold"/>
              </a:defRPr>
            </a:pPr>
            <a:r>
              <a:rPr dirty="0"/>
              <a:t>INTRO</a:t>
            </a:r>
            <a:r>
              <a:rPr dirty="0">
                <a:solidFill>
                  <a:srgbClr val="40CEFE"/>
                </a:solidFill>
              </a:rPr>
              <a:t>DUCTION</a:t>
            </a:r>
          </a:p>
        </p:txBody>
      </p:sp>
      <p:sp>
        <p:nvSpPr>
          <p:cNvPr id="125" name="Shape 125"/>
          <p:cNvSpPr>
            <a:spLocks noGrp="1"/>
          </p:cNvSpPr>
          <p:nvPr>
            <p:ph type="body" idx="1"/>
          </p:nvPr>
        </p:nvSpPr>
        <p:spPr>
          <a:xfrm>
            <a:off x="1097280" y="1554480"/>
            <a:ext cx="10139485" cy="3838309"/>
          </a:xfrm>
          <a:prstGeom prst="rect">
            <a:avLst/>
          </a:prstGeom>
        </p:spPr>
        <p:txBody>
          <a:bodyPr>
            <a:noAutofit/>
          </a:bodyPr>
          <a:lstStyle/>
          <a:p>
            <a:pPr algn="just" defTabSz="859536">
              <a:lnSpc>
                <a:spcPct val="100000"/>
              </a:lnSpc>
              <a:spcBef>
                <a:spcPts val="900"/>
              </a:spcBef>
              <a:defRPr sz="3759">
                <a:solidFill>
                  <a:srgbClr val="A7A7A7"/>
                </a:solidFill>
                <a:latin typeface="Gurmukhi MN"/>
                <a:ea typeface="Gurmukhi MN"/>
                <a:cs typeface="Gurmukhi MN"/>
                <a:sym typeface="Gurmukhi MN"/>
              </a:defRPr>
            </a:pPr>
            <a:r>
              <a:rPr lang="en-US" sz="3200" dirty="0" smtClean="0">
                <a:solidFill>
                  <a:srgbClr val="A7A7A7"/>
                </a:solidFill>
                <a:latin typeface="Gurmukhi MN"/>
                <a:ea typeface="Gurmukhi MN"/>
                <a:cs typeface="Gurmukhi MN"/>
              </a:rPr>
              <a:t>Adherence is the active, voluntary involvement of the patient in the management of his or her disease, which requires the patient's agreement to the recommendations given by the health care provider</a:t>
            </a:r>
          </a:p>
          <a:p>
            <a:pPr algn="just" defTabSz="859536">
              <a:lnSpc>
                <a:spcPct val="100000"/>
              </a:lnSpc>
              <a:spcBef>
                <a:spcPts val="900"/>
              </a:spcBef>
              <a:defRPr sz="3759">
                <a:solidFill>
                  <a:srgbClr val="A7A7A7"/>
                </a:solidFill>
                <a:latin typeface="Gurmukhi MN"/>
                <a:ea typeface="Gurmukhi MN"/>
                <a:cs typeface="Gurmukhi MN"/>
                <a:sym typeface="Gurmukhi MN"/>
              </a:defRPr>
            </a:pPr>
            <a:r>
              <a:rPr lang="en-US" sz="3200" dirty="0" smtClean="0">
                <a:solidFill>
                  <a:srgbClr val="A7A7A7"/>
                </a:solidFill>
                <a:latin typeface="Gurmukhi MN"/>
                <a:ea typeface="Gurmukhi MN"/>
                <a:cs typeface="Gurmukhi MN"/>
              </a:rPr>
              <a:t>Compliance is a passive process of following the instructions made by the health care provider. </a:t>
            </a:r>
            <a:endParaRPr lang="en-US" sz="3200" dirty="0">
              <a:solidFill>
                <a:srgbClr val="A7A7A7"/>
              </a:solidFill>
              <a:latin typeface="Gurmukhi MN"/>
              <a:ea typeface="Gurmukhi MN"/>
              <a:cs typeface="Gurmukhi MN"/>
            </a:endParaRPr>
          </a:p>
        </p:txBody>
      </p:sp>
      <p:pic>
        <p:nvPicPr>
          <p:cNvPr id="126" name="2B37DFD0-FF81-4BBC-8157-DBFB978F31F6-L0-001.png"/>
          <p:cNvPicPr>
            <a:picLocks noChangeAspect="1"/>
          </p:cNvPicPr>
          <p:nvPr/>
        </p:nvPicPr>
        <p:blipFill>
          <a:blip r:embed="rId2">
            <a:extLst/>
          </a:blip>
          <a:stretch>
            <a:fillRect/>
          </a:stretch>
        </p:blipFill>
        <p:spPr>
          <a:xfrm rot="8100000">
            <a:off x="10627915" y="5590476"/>
            <a:ext cx="1325279" cy="483728"/>
          </a:xfrm>
          <a:prstGeom prst="rect">
            <a:avLst/>
          </a:prstGeom>
          <a:ln w="12700">
            <a:miter lim="400000"/>
          </a:ln>
          <a:effectLst>
            <a:outerShdw blurRad="127000" dir="2700000" rotWithShape="0">
              <a:srgbClr val="000000">
                <a:alpha val="75000"/>
              </a:srgbClr>
            </a:outerShdw>
          </a:effectLst>
        </p:spPr>
      </p:pic>
      <p:pic>
        <p:nvPicPr>
          <p:cNvPr id="127" name="2B37DFD0-FF81-4BBC-8157-DBFB978F31F6-L0-001.png"/>
          <p:cNvPicPr>
            <a:picLocks noChangeAspect="1"/>
          </p:cNvPicPr>
          <p:nvPr/>
        </p:nvPicPr>
        <p:blipFill>
          <a:blip r:embed="rId2">
            <a:extLst/>
          </a:blip>
          <a:stretch>
            <a:fillRect/>
          </a:stretch>
        </p:blipFill>
        <p:spPr>
          <a:xfrm rot="18900000">
            <a:off x="9854438" y="5628202"/>
            <a:ext cx="1118565" cy="408277"/>
          </a:xfrm>
          <a:prstGeom prst="rect">
            <a:avLst/>
          </a:prstGeom>
          <a:ln w="12700">
            <a:miter lim="400000"/>
          </a:ln>
          <a:effectLst>
            <a:outerShdw blurRad="127000" dir="2700000" rotWithShape="0">
              <a:srgbClr val="000000">
                <a:alpha val="75000"/>
              </a:srgbClr>
            </a:outerShdw>
          </a:effectLst>
        </p:spPr>
      </p:pic>
      <p:sp>
        <p:nvSpPr>
          <p:cNvPr id="128" name="Shape 128"/>
          <p:cNvSpPr/>
          <p:nvPr/>
        </p:nvSpPr>
        <p:spPr>
          <a:xfrm>
            <a:off x="1097279" y="5779008"/>
            <a:ext cx="8692713" cy="53333"/>
          </a:xfrm>
          <a:prstGeom prst="line">
            <a:avLst/>
          </a:prstGeom>
          <a:ln w="25400">
            <a:solidFill>
              <a:srgbClr val="40CEFE">
                <a:alpha val="75000"/>
              </a:srgbClr>
            </a:solidFill>
            <a:miter/>
          </a:ln>
          <a:effectLst>
            <a:outerShdw blurRad="63500" sx="102000" sy="102000" algn="ctr" rotWithShape="0">
              <a:prstClr val="black">
                <a:alpha val="40000"/>
              </a:prstClr>
            </a:outerShdw>
          </a:effectLst>
        </p:spPr>
        <p:txBody>
          <a:bodyPr lIns="45719" rIns="45719"/>
          <a:lstStyle/>
          <a:p>
            <a:endParaRPr/>
          </a:p>
        </p:txBody>
      </p:sp>
    </p:spTree>
    <p:extLst>
      <p:ext uri="{BB962C8B-B14F-4D97-AF65-F5344CB8AC3E}">
        <p14:creationId xmlns:p14="http://schemas.microsoft.com/office/powerpoint/2010/main" val="1365385850"/>
      </p:ext>
    </p:extLst>
  </p:cSld>
  <p:clrMapOvr>
    <a:masterClrMapping/>
  </p:clrMapOvr>
  <mc:AlternateContent xmlns:mc="http://schemas.openxmlformats.org/markup-compatibility/2006" xmlns:p14="http://schemas.microsoft.com/office/powerpoint/2010/main">
    <mc:Choice Requires="p14">
      <p:transition spd="slow" p14:dur="15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629996" y="232145"/>
            <a:ext cx="5420759" cy="1531111"/>
          </a:xfrm>
          <a:prstGeom prst="rect">
            <a:avLst/>
          </a:prstGeom>
          <a:effectLst/>
        </p:spPr>
        <p:txBody>
          <a:bodyPr/>
          <a:lstStyle/>
          <a:p>
            <a:pPr>
              <a:lnSpc>
                <a:spcPct val="100000"/>
              </a:lnSpc>
              <a:defRPr sz="4800">
                <a:solidFill>
                  <a:srgbClr val="A7A7A7"/>
                </a:solidFill>
                <a:latin typeface="Arial Rounded MT Bold"/>
                <a:ea typeface="Arial Rounded MT Bold"/>
                <a:cs typeface="Arial Rounded MT Bold"/>
                <a:sym typeface="Arial Rounded MT Bold"/>
              </a:defRPr>
            </a:pPr>
            <a:r>
              <a:rPr dirty="0"/>
              <a:t>INTRO</a:t>
            </a:r>
            <a:r>
              <a:rPr dirty="0">
                <a:solidFill>
                  <a:srgbClr val="40CEFE"/>
                </a:solidFill>
              </a:rPr>
              <a:t>DUCTION</a:t>
            </a:r>
          </a:p>
        </p:txBody>
      </p:sp>
      <p:sp>
        <p:nvSpPr>
          <p:cNvPr id="125" name="Shape 125"/>
          <p:cNvSpPr>
            <a:spLocks noGrp="1"/>
          </p:cNvSpPr>
          <p:nvPr>
            <p:ph type="body" idx="1"/>
          </p:nvPr>
        </p:nvSpPr>
        <p:spPr>
          <a:xfrm>
            <a:off x="1114271" y="1688168"/>
            <a:ext cx="10122494" cy="3782528"/>
          </a:xfrm>
          <a:prstGeom prst="rect">
            <a:avLst/>
          </a:prstGeom>
        </p:spPr>
        <p:txBody>
          <a:bodyPr>
            <a:noAutofit/>
          </a:bodyPr>
          <a:lstStyle/>
          <a:p>
            <a:pPr marL="281635" indent="-281635" algn="just" defTabSz="704087">
              <a:lnSpc>
                <a:spcPct val="100000"/>
              </a:lnSpc>
              <a:spcBef>
                <a:spcPts val="700"/>
              </a:spcBef>
              <a:defRPr sz="3080">
                <a:solidFill>
                  <a:srgbClr val="A7A7A7"/>
                </a:solidFill>
                <a:latin typeface="Gurmukhi MN"/>
                <a:ea typeface="Gurmukhi MN"/>
                <a:cs typeface="Gurmukhi MN"/>
                <a:sym typeface="Gurmukhi MN"/>
              </a:defRPr>
            </a:pPr>
            <a:r>
              <a:rPr lang="en-US" dirty="0">
                <a:latin typeface="Gurmukhi MN" charset="0"/>
                <a:ea typeface="Gurmukhi MN" charset="0"/>
                <a:cs typeface="Gurmukhi MN" charset="0"/>
              </a:rPr>
              <a:t>it is considered as an integral component of pharmaceutical care practice &amp; patient healthcare*. </a:t>
            </a:r>
          </a:p>
          <a:p>
            <a:pPr marL="281635" indent="-281635" algn="just" defTabSz="704087">
              <a:lnSpc>
                <a:spcPct val="100000"/>
              </a:lnSpc>
              <a:spcBef>
                <a:spcPts val="700"/>
              </a:spcBef>
              <a:defRPr sz="3080">
                <a:solidFill>
                  <a:srgbClr val="A7A7A7"/>
                </a:solidFill>
                <a:latin typeface="Gurmukhi MN"/>
                <a:ea typeface="Gurmukhi MN"/>
                <a:cs typeface="Gurmukhi MN"/>
                <a:sym typeface="Gurmukhi MN"/>
              </a:defRPr>
            </a:pPr>
            <a:r>
              <a:rPr lang="en-US" dirty="0">
                <a:latin typeface="Gurmukhi MN" charset="0"/>
                <a:ea typeface="Gurmukhi MN" charset="0"/>
                <a:cs typeface="Gurmukhi MN" charset="0"/>
              </a:rPr>
              <a:t>It has been shown that despite effective methods of treatment, Optimal glucose control can be achieved through strict adherence to medications, diet, &amp; life style modifications that in turn minimizes long-term complications**.</a:t>
            </a:r>
          </a:p>
        </p:txBody>
      </p:sp>
      <p:pic>
        <p:nvPicPr>
          <p:cNvPr id="126" name="2B37DFD0-FF81-4BBC-8157-DBFB978F31F6-L0-001.png"/>
          <p:cNvPicPr>
            <a:picLocks noChangeAspect="1"/>
          </p:cNvPicPr>
          <p:nvPr/>
        </p:nvPicPr>
        <p:blipFill>
          <a:blip r:embed="rId2">
            <a:extLst/>
          </a:blip>
          <a:stretch>
            <a:fillRect/>
          </a:stretch>
        </p:blipFill>
        <p:spPr>
          <a:xfrm rot="8100000">
            <a:off x="10627915" y="5590476"/>
            <a:ext cx="1325279" cy="483728"/>
          </a:xfrm>
          <a:prstGeom prst="rect">
            <a:avLst/>
          </a:prstGeom>
          <a:ln w="12700">
            <a:miter lim="400000"/>
          </a:ln>
          <a:effectLst>
            <a:outerShdw blurRad="127000" dir="2700000" rotWithShape="0">
              <a:srgbClr val="000000">
                <a:alpha val="75000"/>
              </a:srgbClr>
            </a:outerShdw>
          </a:effectLst>
        </p:spPr>
      </p:pic>
      <p:pic>
        <p:nvPicPr>
          <p:cNvPr id="127" name="2B37DFD0-FF81-4BBC-8157-DBFB978F31F6-L0-001.png"/>
          <p:cNvPicPr>
            <a:picLocks noChangeAspect="1"/>
          </p:cNvPicPr>
          <p:nvPr/>
        </p:nvPicPr>
        <p:blipFill>
          <a:blip r:embed="rId2">
            <a:extLst/>
          </a:blip>
          <a:stretch>
            <a:fillRect/>
          </a:stretch>
        </p:blipFill>
        <p:spPr>
          <a:xfrm rot="18900000">
            <a:off x="9854438" y="5628202"/>
            <a:ext cx="1118565" cy="408277"/>
          </a:xfrm>
          <a:prstGeom prst="rect">
            <a:avLst/>
          </a:prstGeom>
          <a:ln w="12700">
            <a:miter lim="400000"/>
          </a:ln>
          <a:effectLst>
            <a:outerShdw blurRad="127000" dir="2700000" rotWithShape="0">
              <a:srgbClr val="000000">
                <a:alpha val="75000"/>
              </a:srgbClr>
            </a:outerShdw>
          </a:effectLst>
        </p:spPr>
      </p:pic>
      <p:sp>
        <p:nvSpPr>
          <p:cNvPr id="128" name="Shape 128"/>
          <p:cNvSpPr/>
          <p:nvPr/>
        </p:nvSpPr>
        <p:spPr>
          <a:xfrm>
            <a:off x="1114270" y="5921427"/>
            <a:ext cx="8759629" cy="1338"/>
          </a:xfrm>
          <a:prstGeom prst="line">
            <a:avLst/>
          </a:prstGeom>
          <a:ln w="25400">
            <a:solidFill>
              <a:srgbClr val="40CEFE">
                <a:alpha val="75000"/>
              </a:srgbClr>
            </a:solidFill>
            <a:miter/>
          </a:ln>
          <a:effectLst>
            <a:outerShdw blurRad="50800" dist="76200" dir="5400000" algn="t" rotWithShape="0">
              <a:prstClr val="black">
                <a:alpha val="40000"/>
              </a:prstClr>
            </a:outerShdw>
          </a:effectLst>
        </p:spPr>
        <p:txBody>
          <a:bodyPr lIns="45719" rIns="45719"/>
          <a:lstStyle/>
          <a:p>
            <a:endParaRPr/>
          </a:p>
        </p:txBody>
      </p:sp>
      <p:sp>
        <p:nvSpPr>
          <p:cNvPr id="2" name="Rectangle 1"/>
          <p:cNvSpPr/>
          <p:nvPr/>
        </p:nvSpPr>
        <p:spPr>
          <a:xfrm>
            <a:off x="1820911" y="6022526"/>
            <a:ext cx="4831772" cy="646331"/>
          </a:xfrm>
          <a:prstGeom prst="rect">
            <a:avLst/>
          </a:prstGeom>
        </p:spPr>
        <p:txBody>
          <a:bodyPr wrap="none">
            <a:spAutoFit/>
          </a:bodyPr>
          <a:lstStyle/>
          <a:p>
            <a:r>
              <a:rPr lang="nb-NO" dirty="0">
                <a:solidFill>
                  <a:schemeClr val="bg1">
                    <a:lumMod val="75000"/>
                  </a:schemeClr>
                </a:solidFill>
              </a:rPr>
              <a:t>*</a:t>
            </a:r>
            <a:r>
              <a:rPr lang="nb-NO" dirty="0" err="1">
                <a:solidFill>
                  <a:schemeClr val="bg1">
                    <a:lumMod val="75000"/>
                  </a:schemeClr>
                </a:solidFill>
              </a:rPr>
              <a:t>Arun</a:t>
            </a:r>
            <a:r>
              <a:rPr lang="nb-NO" dirty="0">
                <a:solidFill>
                  <a:schemeClr val="bg1">
                    <a:lumMod val="75000"/>
                  </a:schemeClr>
                </a:solidFill>
              </a:rPr>
              <a:t> et al., 2008</a:t>
            </a:r>
          </a:p>
          <a:p>
            <a:r>
              <a:rPr lang="nb-NO" dirty="0">
                <a:solidFill>
                  <a:schemeClr val="bg1">
                    <a:lumMod val="75000"/>
                  </a:schemeClr>
                </a:solidFill>
              </a:rPr>
              <a:t>**</a:t>
            </a:r>
            <a:r>
              <a:rPr lang="nb-NO" dirty="0" err="1">
                <a:solidFill>
                  <a:schemeClr val="bg1">
                    <a:lumMod val="75000"/>
                  </a:schemeClr>
                </a:solidFill>
              </a:rPr>
              <a:t>Schectman</a:t>
            </a:r>
            <a:r>
              <a:rPr lang="nb-NO" dirty="0">
                <a:solidFill>
                  <a:schemeClr val="bg1">
                    <a:lumMod val="75000"/>
                  </a:schemeClr>
                </a:solidFill>
              </a:rPr>
              <a:t>-Joel et al., 2002; </a:t>
            </a:r>
            <a:r>
              <a:rPr lang="nb-NO" dirty="0" err="1">
                <a:solidFill>
                  <a:schemeClr val="bg1">
                    <a:lumMod val="75000"/>
                  </a:schemeClr>
                </a:solidFill>
              </a:rPr>
              <a:t>Rickles</a:t>
            </a:r>
            <a:r>
              <a:rPr lang="nb-NO" dirty="0">
                <a:solidFill>
                  <a:schemeClr val="bg1">
                    <a:lumMod val="75000"/>
                  </a:schemeClr>
                </a:solidFill>
              </a:rPr>
              <a:t> et al., 2010</a:t>
            </a:r>
            <a:endParaRPr lang="en-US" dirty="0">
              <a:solidFill>
                <a:schemeClr val="bg1">
                  <a:lumMod val="75000"/>
                </a:schemeClr>
              </a:solidFill>
            </a:endParaRPr>
          </a:p>
        </p:txBody>
      </p:sp>
    </p:spTree>
    <p:extLst>
      <p:ext uri="{BB962C8B-B14F-4D97-AF65-F5344CB8AC3E}">
        <p14:creationId xmlns:p14="http://schemas.microsoft.com/office/powerpoint/2010/main" val="1075404044"/>
      </p:ext>
    </p:extLst>
  </p:cSld>
  <p:clrMapOvr>
    <a:masterClrMapping/>
  </p:clrMapOvr>
  <mc:AlternateContent xmlns:mc="http://schemas.openxmlformats.org/markup-compatibility/2006" xmlns:p14="http://schemas.microsoft.com/office/powerpoint/2010/main">
    <mc:Choice Requires="p14">
      <p:transition spd="slow" p14:dur="15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629996" y="232145"/>
            <a:ext cx="5420759" cy="1531111"/>
          </a:xfrm>
          <a:prstGeom prst="rect">
            <a:avLst/>
          </a:prstGeom>
          <a:effectLst/>
        </p:spPr>
        <p:txBody>
          <a:bodyPr/>
          <a:lstStyle/>
          <a:p>
            <a:pPr>
              <a:lnSpc>
                <a:spcPct val="100000"/>
              </a:lnSpc>
              <a:defRPr sz="4800">
                <a:solidFill>
                  <a:srgbClr val="A7A7A7"/>
                </a:solidFill>
                <a:latin typeface="Arial Rounded MT Bold"/>
                <a:ea typeface="Arial Rounded MT Bold"/>
                <a:cs typeface="Arial Rounded MT Bold"/>
                <a:sym typeface="Arial Rounded MT Bold"/>
              </a:defRPr>
            </a:pPr>
            <a:r>
              <a:rPr dirty="0"/>
              <a:t>INTRO</a:t>
            </a:r>
            <a:r>
              <a:rPr dirty="0">
                <a:solidFill>
                  <a:srgbClr val="40CEFE"/>
                </a:solidFill>
              </a:rPr>
              <a:t>DUCTION</a:t>
            </a:r>
          </a:p>
        </p:txBody>
      </p:sp>
      <p:sp>
        <p:nvSpPr>
          <p:cNvPr id="125" name="Shape 125"/>
          <p:cNvSpPr>
            <a:spLocks noGrp="1"/>
          </p:cNvSpPr>
          <p:nvPr>
            <p:ph type="body" idx="1"/>
          </p:nvPr>
        </p:nvSpPr>
        <p:spPr>
          <a:xfrm>
            <a:off x="1097280" y="1554480"/>
            <a:ext cx="10139485" cy="3838309"/>
          </a:xfrm>
          <a:prstGeom prst="rect">
            <a:avLst/>
          </a:prstGeom>
        </p:spPr>
        <p:txBody>
          <a:bodyPr>
            <a:noAutofit/>
          </a:bodyPr>
          <a:lstStyle/>
          <a:p>
            <a:pPr algn="just" defTabSz="859536">
              <a:lnSpc>
                <a:spcPct val="100000"/>
              </a:lnSpc>
              <a:spcBef>
                <a:spcPts val="900"/>
              </a:spcBef>
              <a:defRPr sz="3759">
                <a:solidFill>
                  <a:srgbClr val="A7A7A7"/>
                </a:solidFill>
                <a:latin typeface="Gurmukhi MN"/>
                <a:ea typeface="Gurmukhi MN"/>
                <a:cs typeface="Gurmukhi MN"/>
                <a:sym typeface="Gurmukhi MN"/>
              </a:defRPr>
            </a:pPr>
            <a:r>
              <a:rPr lang="en-US" sz="3200" dirty="0">
                <a:solidFill>
                  <a:srgbClr val="A7A7A7"/>
                </a:solidFill>
                <a:latin typeface="Gurmukhi MN"/>
                <a:ea typeface="Gurmukhi MN"/>
                <a:cs typeface="Gurmukhi MN"/>
              </a:rPr>
              <a:t>Adherence to long-term therapy for chronic illnesses in developed countries averages 50%. In developing countries, the rates are even lower.</a:t>
            </a:r>
          </a:p>
          <a:p>
            <a:pPr algn="just" defTabSz="859536">
              <a:lnSpc>
                <a:spcPct val="100000"/>
              </a:lnSpc>
              <a:spcBef>
                <a:spcPts val="900"/>
              </a:spcBef>
              <a:defRPr sz="3759">
                <a:solidFill>
                  <a:srgbClr val="A7A7A7"/>
                </a:solidFill>
                <a:latin typeface="Gurmukhi MN"/>
                <a:ea typeface="Gurmukhi MN"/>
                <a:cs typeface="Gurmukhi MN"/>
                <a:sym typeface="Gurmukhi MN"/>
              </a:defRPr>
            </a:pPr>
            <a:r>
              <a:rPr lang="en-US" sz="3200" dirty="0">
                <a:solidFill>
                  <a:srgbClr val="A7A7A7"/>
                </a:solidFill>
                <a:latin typeface="Gurmukhi MN"/>
                <a:ea typeface="Gurmukhi MN"/>
                <a:cs typeface="Gurmukhi MN"/>
              </a:rPr>
              <a:t>Poor adherence to long-term therapies severely compromises the effectiveness of treatment making this a critical issue in population health both from the perspective of quality of life and of health economics. </a:t>
            </a:r>
          </a:p>
        </p:txBody>
      </p:sp>
      <p:pic>
        <p:nvPicPr>
          <p:cNvPr id="126" name="2B37DFD0-FF81-4BBC-8157-DBFB978F31F6-L0-001.png"/>
          <p:cNvPicPr>
            <a:picLocks noChangeAspect="1"/>
          </p:cNvPicPr>
          <p:nvPr/>
        </p:nvPicPr>
        <p:blipFill>
          <a:blip r:embed="rId2">
            <a:extLst/>
          </a:blip>
          <a:stretch>
            <a:fillRect/>
          </a:stretch>
        </p:blipFill>
        <p:spPr>
          <a:xfrm rot="8100000">
            <a:off x="10627915" y="5590476"/>
            <a:ext cx="1325279" cy="483728"/>
          </a:xfrm>
          <a:prstGeom prst="rect">
            <a:avLst/>
          </a:prstGeom>
          <a:ln w="12700">
            <a:miter lim="400000"/>
          </a:ln>
          <a:effectLst>
            <a:outerShdw blurRad="127000" dir="2700000" rotWithShape="0">
              <a:srgbClr val="000000">
                <a:alpha val="75000"/>
              </a:srgbClr>
            </a:outerShdw>
          </a:effectLst>
        </p:spPr>
      </p:pic>
      <p:pic>
        <p:nvPicPr>
          <p:cNvPr id="127" name="2B37DFD0-FF81-4BBC-8157-DBFB978F31F6-L0-001.png"/>
          <p:cNvPicPr>
            <a:picLocks noChangeAspect="1"/>
          </p:cNvPicPr>
          <p:nvPr/>
        </p:nvPicPr>
        <p:blipFill>
          <a:blip r:embed="rId2">
            <a:extLst/>
          </a:blip>
          <a:stretch>
            <a:fillRect/>
          </a:stretch>
        </p:blipFill>
        <p:spPr>
          <a:xfrm rot="18900000">
            <a:off x="9854438" y="5628202"/>
            <a:ext cx="1118565" cy="408277"/>
          </a:xfrm>
          <a:prstGeom prst="rect">
            <a:avLst/>
          </a:prstGeom>
          <a:ln w="12700">
            <a:miter lim="400000"/>
          </a:ln>
          <a:effectLst>
            <a:outerShdw blurRad="127000" dir="2700000" rotWithShape="0">
              <a:srgbClr val="000000">
                <a:alpha val="75000"/>
              </a:srgbClr>
            </a:outerShdw>
          </a:effectLst>
        </p:spPr>
      </p:pic>
      <p:sp>
        <p:nvSpPr>
          <p:cNvPr id="128" name="Shape 128"/>
          <p:cNvSpPr/>
          <p:nvPr/>
        </p:nvSpPr>
        <p:spPr>
          <a:xfrm>
            <a:off x="1097279" y="5779008"/>
            <a:ext cx="8692713" cy="53333"/>
          </a:xfrm>
          <a:prstGeom prst="line">
            <a:avLst/>
          </a:prstGeom>
          <a:ln w="25400">
            <a:solidFill>
              <a:srgbClr val="40CEFE">
                <a:alpha val="75000"/>
              </a:srgbClr>
            </a:solidFill>
            <a:miter/>
          </a:ln>
          <a:effectLst>
            <a:outerShdw blurRad="63500" sx="102000" sy="102000" algn="ctr" rotWithShape="0">
              <a:prstClr val="black">
                <a:alpha val="40000"/>
              </a:prstClr>
            </a:outerShdw>
          </a:effectLst>
        </p:spPr>
        <p:txBody>
          <a:bodyPr lIns="45719" rIns="45719"/>
          <a:lstStyle/>
          <a:p>
            <a:endParaRPr/>
          </a:p>
        </p:txBody>
      </p:sp>
    </p:spTree>
    <p:extLst>
      <p:ext uri="{BB962C8B-B14F-4D97-AF65-F5344CB8AC3E}">
        <p14:creationId xmlns:p14="http://schemas.microsoft.com/office/powerpoint/2010/main" val="1543212467"/>
      </p:ext>
    </p:extLst>
  </p:cSld>
  <p:clrMapOvr>
    <a:masterClrMapping/>
  </p:clrMapOvr>
  <mc:AlternateContent xmlns:mc="http://schemas.openxmlformats.org/markup-compatibility/2006" xmlns:p14="http://schemas.microsoft.com/office/powerpoint/2010/main">
    <mc:Choice Requires="p14">
      <p:transition spd="slow" p14:dur="15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629996" y="232145"/>
            <a:ext cx="8213967" cy="1531111"/>
          </a:xfrm>
          <a:prstGeom prst="rect">
            <a:avLst/>
          </a:prstGeom>
          <a:effectLst/>
        </p:spPr>
        <p:txBody>
          <a:bodyPr>
            <a:normAutofit fontScale="90000"/>
          </a:bodyPr>
          <a:lstStyle/>
          <a:p>
            <a:pPr>
              <a:lnSpc>
                <a:spcPct val="100000"/>
              </a:lnSpc>
              <a:defRPr sz="4800">
                <a:solidFill>
                  <a:srgbClr val="A7A7A7"/>
                </a:solidFill>
                <a:latin typeface="Arial Rounded MT Bold"/>
                <a:ea typeface="Arial Rounded MT Bold"/>
                <a:cs typeface="Arial Rounded MT Bold"/>
                <a:sym typeface="Arial Rounded MT Bold"/>
              </a:defRPr>
            </a:pPr>
            <a:r>
              <a:rPr lang="en-US" dirty="0"/>
              <a:t>Therapeutic </a:t>
            </a:r>
            <a:r>
              <a:rPr lang="en-US" dirty="0">
                <a:solidFill>
                  <a:srgbClr val="40CEFE"/>
                </a:solidFill>
              </a:rPr>
              <a:t>Non-Adherence</a:t>
            </a:r>
            <a:endParaRPr dirty="0">
              <a:solidFill>
                <a:srgbClr val="40CEFE"/>
              </a:solidFill>
            </a:endParaRPr>
          </a:p>
        </p:txBody>
      </p:sp>
      <p:sp>
        <p:nvSpPr>
          <p:cNvPr id="125" name="Shape 125"/>
          <p:cNvSpPr>
            <a:spLocks noGrp="1"/>
          </p:cNvSpPr>
          <p:nvPr>
            <p:ph type="body" idx="1"/>
          </p:nvPr>
        </p:nvSpPr>
        <p:spPr>
          <a:xfrm>
            <a:off x="942974" y="1385882"/>
            <a:ext cx="10544175" cy="4146667"/>
          </a:xfrm>
          <a:prstGeom prst="rect">
            <a:avLst/>
          </a:prstGeom>
        </p:spPr>
        <p:txBody>
          <a:bodyPr>
            <a:noAutofit/>
          </a:bodyPr>
          <a:lstStyle/>
          <a:p>
            <a:pPr marL="308810" indent="-308810" algn="just" defTabSz="704087">
              <a:lnSpc>
                <a:spcPct val="100000"/>
              </a:lnSpc>
              <a:spcBef>
                <a:spcPts val="700"/>
              </a:spcBef>
              <a:buFontTx/>
              <a:defRPr sz="3080">
                <a:solidFill>
                  <a:srgbClr val="A7A7A7"/>
                </a:solidFill>
                <a:latin typeface="Gurmukhi MN"/>
                <a:ea typeface="Gurmukhi MN"/>
                <a:cs typeface="Gurmukhi MN"/>
                <a:sym typeface="Gurmukhi MN"/>
              </a:defRPr>
            </a:pPr>
            <a:r>
              <a:rPr lang="en-US" b="1" dirty="0">
                <a:solidFill>
                  <a:schemeClr val="bg1">
                    <a:lumMod val="50000"/>
                  </a:schemeClr>
                </a:solidFill>
                <a:latin typeface="Gurmukhi MN" charset="0"/>
                <a:ea typeface="Gurmukhi MN" charset="0"/>
                <a:cs typeface="Gurmukhi MN" charset="0"/>
              </a:rPr>
              <a:t>Medication non-adherence: </a:t>
            </a:r>
            <a:r>
              <a:rPr lang="en-US" dirty="0">
                <a:latin typeface="Gurmukhi MN" charset="0"/>
                <a:ea typeface="Gurmukhi MN" charset="0"/>
                <a:cs typeface="Gurmukhi MN" charset="0"/>
              </a:rPr>
              <a:t>Failure to have the prescription dispensed or renewed, omission of doses, errors of dosage, incorrect administration, errors in the time and frequency of administration, and premature discontinuation of the drug regimen. </a:t>
            </a:r>
          </a:p>
          <a:p>
            <a:pPr marL="308810" indent="-308810" algn="just" defTabSz="704087">
              <a:lnSpc>
                <a:spcPct val="100000"/>
              </a:lnSpc>
              <a:spcBef>
                <a:spcPts val="700"/>
              </a:spcBef>
              <a:buFontTx/>
              <a:defRPr sz="3080">
                <a:solidFill>
                  <a:srgbClr val="A7A7A7"/>
                </a:solidFill>
                <a:latin typeface="Gurmukhi MN"/>
                <a:ea typeface="Gurmukhi MN"/>
                <a:cs typeface="Gurmukhi MN"/>
                <a:sym typeface="Gurmukhi MN"/>
              </a:defRPr>
            </a:pPr>
            <a:r>
              <a:rPr lang="en-US" b="1" dirty="0">
                <a:solidFill>
                  <a:schemeClr val="bg1">
                    <a:lumMod val="50000"/>
                  </a:schemeClr>
                </a:solidFill>
                <a:latin typeface="Gurmukhi MN" charset="0"/>
                <a:ea typeface="Gurmukhi MN" charset="0"/>
                <a:cs typeface="Gurmukhi MN" charset="0"/>
              </a:rPr>
              <a:t>Dietary/exercise non-adherence: </a:t>
            </a:r>
            <a:r>
              <a:rPr lang="en-US" dirty="0">
                <a:latin typeface="Gurmukhi MN" charset="0"/>
                <a:ea typeface="Gurmukhi MN" charset="0"/>
                <a:cs typeface="Gurmukhi MN" charset="0"/>
              </a:rPr>
              <a:t>failure to follow the diet and exercise recommendations. </a:t>
            </a:r>
          </a:p>
          <a:p>
            <a:pPr marL="308810" indent="-308810" algn="just" defTabSz="704087">
              <a:lnSpc>
                <a:spcPct val="100000"/>
              </a:lnSpc>
              <a:spcBef>
                <a:spcPts val="700"/>
              </a:spcBef>
              <a:buFontTx/>
              <a:defRPr sz="3080">
                <a:solidFill>
                  <a:srgbClr val="A7A7A7"/>
                </a:solidFill>
                <a:latin typeface="Gurmukhi MN"/>
                <a:ea typeface="Gurmukhi MN"/>
                <a:cs typeface="Gurmukhi MN"/>
                <a:sym typeface="Gurmukhi MN"/>
              </a:defRPr>
            </a:pPr>
            <a:r>
              <a:rPr lang="en-US" b="1" dirty="0">
                <a:solidFill>
                  <a:schemeClr val="bg1">
                    <a:lumMod val="50000"/>
                  </a:schemeClr>
                </a:solidFill>
                <a:latin typeface="Gurmukhi MN" charset="0"/>
                <a:ea typeface="Gurmukhi MN" charset="0"/>
                <a:cs typeface="Gurmukhi MN" charset="0"/>
              </a:rPr>
              <a:t>Appointment non-adherence: </a:t>
            </a:r>
            <a:r>
              <a:rPr lang="en-US" dirty="0">
                <a:latin typeface="Gurmukhi MN" charset="0"/>
                <a:ea typeface="Gurmukhi MN" charset="0"/>
                <a:cs typeface="Gurmukhi MN" charset="0"/>
              </a:rPr>
              <a:t>failure to show up at the clinics for the scheduled check up.*</a:t>
            </a:r>
          </a:p>
        </p:txBody>
      </p:sp>
      <p:pic>
        <p:nvPicPr>
          <p:cNvPr id="126" name="2B37DFD0-FF81-4BBC-8157-DBFB978F31F6-L0-001.png"/>
          <p:cNvPicPr>
            <a:picLocks noChangeAspect="1"/>
          </p:cNvPicPr>
          <p:nvPr/>
        </p:nvPicPr>
        <p:blipFill>
          <a:blip r:embed="rId2">
            <a:extLst/>
          </a:blip>
          <a:stretch>
            <a:fillRect/>
          </a:stretch>
        </p:blipFill>
        <p:spPr>
          <a:xfrm rot="8100000">
            <a:off x="10627915" y="5590476"/>
            <a:ext cx="1325279" cy="483728"/>
          </a:xfrm>
          <a:prstGeom prst="rect">
            <a:avLst/>
          </a:prstGeom>
          <a:ln w="12700">
            <a:miter lim="400000"/>
          </a:ln>
          <a:effectLst>
            <a:outerShdw blurRad="127000" dir="2700000" rotWithShape="0">
              <a:srgbClr val="000000">
                <a:alpha val="75000"/>
              </a:srgbClr>
            </a:outerShdw>
          </a:effectLst>
        </p:spPr>
      </p:pic>
      <p:pic>
        <p:nvPicPr>
          <p:cNvPr id="127" name="2B37DFD0-FF81-4BBC-8157-DBFB978F31F6-L0-001.png"/>
          <p:cNvPicPr>
            <a:picLocks noChangeAspect="1"/>
          </p:cNvPicPr>
          <p:nvPr/>
        </p:nvPicPr>
        <p:blipFill>
          <a:blip r:embed="rId2">
            <a:extLst/>
          </a:blip>
          <a:stretch>
            <a:fillRect/>
          </a:stretch>
        </p:blipFill>
        <p:spPr>
          <a:xfrm rot="18900000">
            <a:off x="9854438" y="5628202"/>
            <a:ext cx="1118565" cy="408277"/>
          </a:xfrm>
          <a:prstGeom prst="rect">
            <a:avLst/>
          </a:prstGeom>
          <a:ln w="12700">
            <a:miter lim="400000"/>
          </a:ln>
          <a:effectLst>
            <a:outerShdw blurRad="127000" dir="2700000" rotWithShape="0">
              <a:srgbClr val="000000">
                <a:alpha val="75000"/>
              </a:srgbClr>
            </a:outerShdw>
          </a:effectLst>
        </p:spPr>
      </p:pic>
      <p:sp>
        <p:nvSpPr>
          <p:cNvPr id="128" name="Shape 128"/>
          <p:cNvSpPr/>
          <p:nvPr/>
        </p:nvSpPr>
        <p:spPr>
          <a:xfrm>
            <a:off x="429047" y="5832340"/>
            <a:ext cx="9360946" cy="1"/>
          </a:xfrm>
          <a:prstGeom prst="line">
            <a:avLst/>
          </a:prstGeom>
          <a:ln w="25400">
            <a:solidFill>
              <a:srgbClr val="40CEFE">
                <a:alpha val="75000"/>
              </a:srgbClr>
            </a:solidFill>
            <a:miter/>
          </a:ln>
          <a:effectLst>
            <a:outerShdw blurRad="355600" rotWithShape="0">
              <a:srgbClr val="000000">
                <a:alpha val="75000"/>
              </a:srgbClr>
            </a:outerShdw>
          </a:effectLst>
        </p:spPr>
        <p:txBody>
          <a:bodyPr lIns="45719" rIns="45719"/>
          <a:lstStyle/>
          <a:p>
            <a:endParaRPr/>
          </a:p>
        </p:txBody>
      </p:sp>
      <p:sp>
        <p:nvSpPr>
          <p:cNvPr id="2" name="Rectangle 1"/>
          <p:cNvSpPr/>
          <p:nvPr/>
        </p:nvSpPr>
        <p:spPr>
          <a:xfrm>
            <a:off x="1820911" y="6022526"/>
            <a:ext cx="3808364" cy="369332"/>
          </a:xfrm>
          <a:prstGeom prst="rect">
            <a:avLst/>
          </a:prstGeom>
        </p:spPr>
        <p:txBody>
          <a:bodyPr wrap="square">
            <a:spAutoFit/>
          </a:bodyPr>
          <a:lstStyle/>
          <a:p>
            <a:r>
              <a:rPr lang="nb-NO" dirty="0" smtClean="0">
                <a:solidFill>
                  <a:schemeClr val="bg1">
                    <a:lumMod val="50000"/>
                  </a:schemeClr>
                </a:solidFill>
              </a:rPr>
              <a:t>*</a:t>
            </a:r>
            <a:r>
              <a:rPr lang="en-US" dirty="0"/>
              <a:t> </a:t>
            </a:r>
            <a:r>
              <a:rPr lang="en-US" dirty="0">
                <a:solidFill>
                  <a:schemeClr val="bg1">
                    <a:lumMod val="50000"/>
                  </a:schemeClr>
                </a:solidFill>
              </a:rPr>
              <a:t>Clark and </a:t>
            </a:r>
            <a:r>
              <a:rPr lang="en-US" dirty="0" err="1">
                <a:solidFill>
                  <a:schemeClr val="bg1">
                    <a:lumMod val="50000"/>
                  </a:schemeClr>
                </a:solidFill>
              </a:rPr>
              <a:t>Forwell</a:t>
            </a:r>
            <a:r>
              <a:rPr lang="en-US" dirty="0">
                <a:solidFill>
                  <a:schemeClr val="bg1">
                    <a:lumMod val="50000"/>
                  </a:schemeClr>
                </a:solidFill>
              </a:rPr>
              <a:t>, 2000 </a:t>
            </a:r>
          </a:p>
        </p:txBody>
      </p:sp>
    </p:spTree>
    <p:extLst>
      <p:ext uri="{BB962C8B-B14F-4D97-AF65-F5344CB8AC3E}">
        <p14:creationId xmlns:p14="http://schemas.microsoft.com/office/powerpoint/2010/main" val="89522111"/>
      </p:ext>
    </p:extLst>
  </p:cSld>
  <p:clrMapOvr>
    <a:masterClrMapping/>
  </p:clrMapOvr>
  <mc:AlternateContent xmlns:mc="http://schemas.openxmlformats.org/markup-compatibility/2006" xmlns:p14="http://schemas.microsoft.com/office/powerpoint/2010/main">
    <mc:Choice Requires="p14">
      <p:transition spd="slow" p14:dur="15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687148" y="503611"/>
            <a:ext cx="4942127" cy="1531111"/>
          </a:xfrm>
          <a:prstGeom prst="rect">
            <a:avLst/>
          </a:prstGeom>
          <a:effectLst/>
        </p:spPr>
        <p:txBody>
          <a:bodyPr>
            <a:normAutofit/>
          </a:bodyPr>
          <a:lstStyle/>
          <a:p>
            <a:pPr>
              <a:lnSpc>
                <a:spcPct val="100000"/>
              </a:lnSpc>
              <a:defRPr sz="4800">
                <a:solidFill>
                  <a:srgbClr val="A7A7A7"/>
                </a:solidFill>
                <a:latin typeface="Arial Rounded MT Bold"/>
                <a:ea typeface="Arial Rounded MT Bold"/>
                <a:cs typeface="Arial Rounded MT Bold"/>
                <a:sym typeface="Arial Rounded MT Bold"/>
              </a:defRPr>
            </a:pPr>
            <a:r>
              <a:rPr lang="en-US" dirty="0" smtClean="0">
                <a:solidFill>
                  <a:srgbClr val="40CEFE"/>
                </a:solidFill>
              </a:rPr>
              <a:t>Aim </a:t>
            </a:r>
            <a:r>
              <a:rPr lang="en-US" dirty="0" smtClean="0">
                <a:solidFill>
                  <a:schemeClr val="bg1">
                    <a:lumMod val="65000"/>
                  </a:schemeClr>
                </a:solidFill>
              </a:rPr>
              <a:t>of the </a:t>
            </a:r>
            <a:r>
              <a:rPr lang="en-US" sz="4800" dirty="0" smtClean="0">
                <a:solidFill>
                  <a:srgbClr val="A7A7A7"/>
                </a:solidFill>
                <a:latin typeface="Arial Rounded MT Bold"/>
                <a:ea typeface="Arial Rounded MT Bold"/>
                <a:cs typeface="Arial Rounded MT Bold"/>
              </a:rPr>
              <a:t>study</a:t>
            </a:r>
            <a:endParaRPr sz="4800" dirty="0">
              <a:solidFill>
                <a:srgbClr val="A7A7A7"/>
              </a:solidFill>
              <a:latin typeface="Arial Rounded MT Bold"/>
              <a:ea typeface="Arial Rounded MT Bold"/>
              <a:cs typeface="Arial Rounded MT Bold"/>
            </a:endParaRPr>
          </a:p>
        </p:txBody>
      </p:sp>
      <p:sp>
        <p:nvSpPr>
          <p:cNvPr id="125" name="Shape 125"/>
          <p:cNvSpPr>
            <a:spLocks noGrp="1"/>
          </p:cNvSpPr>
          <p:nvPr>
            <p:ph type="body" idx="1"/>
          </p:nvPr>
        </p:nvSpPr>
        <p:spPr>
          <a:xfrm>
            <a:off x="1528767" y="2286003"/>
            <a:ext cx="9344026" cy="2214566"/>
          </a:xfrm>
          <a:prstGeom prst="rect">
            <a:avLst/>
          </a:prstGeom>
        </p:spPr>
        <p:txBody>
          <a:bodyPr>
            <a:noAutofit/>
          </a:bodyPr>
          <a:lstStyle/>
          <a:p>
            <a:pPr marL="0" indent="0" algn="just">
              <a:buNone/>
            </a:pPr>
            <a:r>
              <a:rPr lang="en-US" sz="3080" dirty="0">
                <a:solidFill>
                  <a:srgbClr val="A7A7A7"/>
                </a:solidFill>
                <a:latin typeface="Gurmukhi MN" charset="0"/>
                <a:ea typeface="Gurmukhi MN" charset="0"/>
                <a:cs typeface="Gurmukhi MN" charset="0"/>
              </a:rPr>
              <a:t>This study sought to examine the rate of medication adherence and different factors affecting it among Type 2 diabetic patients in Egypt From November 2007 to March 2008, a total 226 patients were recruited in the current study</a:t>
            </a:r>
            <a:r>
              <a:rPr lang="en-US" dirty="0"/>
              <a:t>. </a:t>
            </a:r>
          </a:p>
        </p:txBody>
      </p:sp>
      <p:sp>
        <p:nvSpPr>
          <p:cNvPr id="9" name="Shape 143"/>
          <p:cNvSpPr/>
          <p:nvPr/>
        </p:nvSpPr>
        <p:spPr>
          <a:xfrm>
            <a:off x="705831" y="5634517"/>
            <a:ext cx="939848" cy="939848"/>
          </a:xfrm>
          <a:prstGeom prst="ellipse">
            <a:avLst/>
          </a:prstGeom>
          <a:solidFill>
            <a:srgbClr val="40CEFE"/>
          </a:solidFill>
          <a:ln w="12700">
            <a:miter lim="400000"/>
          </a:ln>
          <a:effectLst>
            <a:outerShdw blurRad="101600" dist="25400" dir="5400000" rotWithShape="0">
              <a:srgbClr val="000000">
                <a:alpha val="75000"/>
              </a:srgbClr>
            </a:outerShdw>
          </a:effectLst>
          <a:extLst>
            <a:ext uri="{C572A759-6A51-4108-AA02-DFA0A04FC94B}">
              <ma14:wrappingTextBoxFlag xmlns="" xmlns:ma14="http://schemas.microsoft.com/office/mac/drawingml/2011/main" val="1"/>
            </a:ext>
          </a:extLst>
        </p:spPr>
        <p:txBody>
          <a:bodyPr lIns="45719" rIns="45719" anchor="ctr"/>
          <a:lstStyle>
            <a:lvl1pPr>
              <a:defRPr sz="2900">
                <a:solidFill>
                  <a:srgbClr val="FFFFFF"/>
                </a:solidFill>
                <a:latin typeface="Arial Rounded MT Bold"/>
                <a:ea typeface="Arial Rounded MT Bold"/>
                <a:cs typeface="Arial Rounded MT Bold"/>
                <a:sym typeface="Arial Rounded MT Bold"/>
              </a:defRPr>
            </a:lvl1pPr>
          </a:lstStyle>
          <a:p>
            <a:pPr>
              <a:defRPr>
                <a:solidFill>
                  <a:srgbClr val="000000"/>
                </a:solidFill>
                <a:latin typeface="+mj-lt"/>
                <a:ea typeface="+mj-ea"/>
                <a:cs typeface="+mj-cs"/>
                <a:sym typeface="Calibri"/>
              </a:defRPr>
            </a:pPr>
            <a:r>
              <a:rPr sz="2400" dirty="0">
                <a:solidFill>
                  <a:srgbClr val="FFFFFF"/>
                </a:solidFill>
                <a:latin typeface="Arial Rounded MT Bold"/>
                <a:ea typeface="Arial Rounded MT Bold"/>
                <a:cs typeface="Arial Rounded MT Bold"/>
                <a:sym typeface="Arial Rounded MT Bold"/>
              </a:rPr>
              <a:t>AIM</a:t>
            </a:r>
          </a:p>
        </p:txBody>
      </p:sp>
      <p:sp>
        <p:nvSpPr>
          <p:cNvPr id="10" name="Shape 142"/>
          <p:cNvSpPr/>
          <p:nvPr/>
        </p:nvSpPr>
        <p:spPr>
          <a:xfrm>
            <a:off x="1764044" y="6104441"/>
            <a:ext cx="9563055" cy="1"/>
          </a:xfrm>
          <a:prstGeom prst="line">
            <a:avLst/>
          </a:prstGeom>
          <a:ln w="25400">
            <a:solidFill>
              <a:srgbClr val="40CEFE"/>
            </a:solidFill>
            <a:miter/>
          </a:ln>
          <a:effectLst>
            <a:innerShdw blurRad="114300">
              <a:prstClr val="black"/>
            </a:innerShdw>
          </a:effectLst>
        </p:spPr>
        <p:txBody>
          <a:bodyPr lIns="45719" rIns="45719"/>
          <a:lstStyle/>
          <a:p>
            <a:endParaRPr/>
          </a:p>
        </p:txBody>
      </p:sp>
    </p:spTree>
    <p:extLst>
      <p:ext uri="{BB962C8B-B14F-4D97-AF65-F5344CB8AC3E}">
        <p14:creationId xmlns:p14="http://schemas.microsoft.com/office/powerpoint/2010/main" val="829197020"/>
      </p:ext>
    </p:extLst>
  </p:cSld>
  <p:clrMapOvr>
    <a:masterClrMapping/>
  </p:clrMapOvr>
  <mc:AlternateContent xmlns:mc="http://schemas.openxmlformats.org/markup-compatibility/2006" xmlns:p14="http://schemas.microsoft.com/office/powerpoint/2010/main">
    <mc:Choice Requires="p14">
      <p:transition spd="slow" p14:dur="15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p:cNvSpPr>
          <p:nvPr>
            <p:ph type="title"/>
          </p:nvPr>
        </p:nvSpPr>
        <p:spPr>
          <a:xfrm>
            <a:off x="687148" y="503611"/>
            <a:ext cx="6385165" cy="1531111"/>
          </a:xfrm>
          <a:prstGeom prst="rect">
            <a:avLst/>
          </a:prstGeom>
          <a:effectLst/>
        </p:spPr>
        <p:txBody>
          <a:bodyPr>
            <a:normAutofit fontScale="90000"/>
          </a:bodyPr>
          <a:lstStyle/>
          <a:p>
            <a:pPr>
              <a:lnSpc>
                <a:spcPct val="100000"/>
              </a:lnSpc>
              <a:defRPr sz="4800">
                <a:solidFill>
                  <a:srgbClr val="A7A7A7"/>
                </a:solidFill>
                <a:latin typeface="Arial Rounded MT Bold"/>
                <a:ea typeface="Arial Rounded MT Bold"/>
                <a:cs typeface="Arial Rounded MT Bold"/>
                <a:sym typeface="Arial Rounded MT Bold"/>
              </a:defRPr>
            </a:pPr>
            <a:r>
              <a:rPr lang="en-US" dirty="0" smtClean="0"/>
              <a:t>Study Design:</a:t>
            </a:r>
            <a:br>
              <a:rPr lang="en-US" dirty="0" smtClean="0"/>
            </a:br>
            <a:r>
              <a:rPr lang="en-US" dirty="0" smtClean="0"/>
              <a:t>Patients </a:t>
            </a:r>
            <a:r>
              <a:rPr lang="en-US" dirty="0" smtClean="0">
                <a:solidFill>
                  <a:srgbClr val="40CEFE"/>
                </a:solidFill>
              </a:rPr>
              <a:t>Selection</a:t>
            </a:r>
            <a:endParaRPr dirty="0">
              <a:solidFill>
                <a:srgbClr val="A7A7A7"/>
              </a:solidFill>
              <a:latin typeface="Arial Rounded MT Bold"/>
              <a:ea typeface="Arial Rounded MT Bold"/>
              <a:cs typeface="Arial Rounded MT Bold"/>
            </a:endParaRPr>
          </a:p>
        </p:txBody>
      </p:sp>
      <p:sp>
        <p:nvSpPr>
          <p:cNvPr id="125" name="Shape 125"/>
          <p:cNvSpPr>
            <a:spLocks noGrp="1"/>
          </p:cNvSpPr>
          <p:nvPr>
            <p:ph type="body" idx="1"/>
          </p:nvPr>
        </p:nvSpPr>
        <p:spPr>
          <a:xfrm>
            <a:off x="928688" y="2171705"/>
            <a:ext cx="10398411" cy="2214566"/>
          </a:xfrm>
          <a:prstGeom prst="rect">
            <a:avLst/>
          </a:prstGeom>
        </p:spPr>
        <p:txBody>
          <a:bodyPr>
            <a:noAutofit/>
          </a:bodyPr>
          <a:lstStyle/>
          <a:p>
            <a:pPr marL="212271" indent="-212271" algn="just" defTabSz="594359">
              <a:lnSpc>
                <a:spcPct val="81000"/>
              </a:lnSpc>
              <a:spcBef>
                <a:spcPts val="600"/>
              </a:spcBef>
              <a:defRPr sz="2600">
                <a:solidFill>
                  <a:srgbClr val="A7A7A7"/>
                </a:solidFill>
                <a:latin typeface="Gurmukhi MN"/>
                <a:ea typeface="Gurmukhi MN"/>
                <a:cs typeface="Gurmukhi MN"/>
                <a:sym typeface="Gurmukhi MN"/>
              </a:defRPr>
            </a:pPr>
            <a:r>
              <a:rPr lang="en-US" dirty="0"/>
              <a:t>They were randomly selected from the Outpatient Clinics of Internal Medicine Department at Specialized Medical Hospital at University of Mansoura, Egypt. </a:t>
            </a:r>
          </a:p>
          <a:p>
            <a:pPr marL="212271" indent="-212271" algn="just" defTabSz="594359">
              <a:lnSpc>
                <a:spcPct val="81000"/>
              </a:lnSpc>
              <a:spcBef>
                <a:spcPts val="600"/>
              </a:spcBef>
              <a:defRPr sz="2600">
                <a:solidFill>
                  <a:srgbClr val="A7A7A7"/>
                </a:solidFill>
                <a:latin typeface="Gurmukhi MN"/>
                <a:ea typeface="Gurmukhi MN"/>
                <a:cs typeface="Gurmukhi MN"/>
                <a:sym typeface="Gurmukhi MN"/>
              </a:defRPr>
            </a:pPr>
            <a:r>
              <a:rPr lang="en-US" dirty="0"/>
              <a:t>Inclusion criteria were: </a:t>
            </a:r>
          </a:p>
          <a:p>
            <a:pPr marL="806631" lvl="2" indent="-212271" algn="just" defTabSz="594359">
              <a:lnSpc>
                <a:spcPct val="81000"/>
              </a:lnSpc>
              <a:spcBef>
                <a:spcPts val="600"/>
              </a:spcBef>
              <a:defRPr sz="2600">
                <a:solidFill>
                  <a:srgbClr val="A7A7A7"/>
                </a:solidFill>
                <a:latin typeface="Gurmukhi MN"/>
                <a:ea typeface="Gurmukhi MN"/>
                <a:cs typeface="Gurmukhi MN"/>
                <a:sym typeface="Gurmukhi MN"/>
              </a:defRPr>
            </a:pPr>
            <a:r>
              <a:rPr lang="en-US" dirty="0"/>
              <a:t>Patients </a:t>
            </a:r>
            <a:r>
              <a:rPr lang="en-US" dirty="0" smtClean="0"/>
              <a:t>&gt;18 </a:t>
            </a:r>
            <a:r>
              <a:rPr lang="en-US" dirty="0"/>
              <a:t>years of age, </a:t>
            </a:r>
          </a:p>
          <a:p>
            <a:pPr marL="806631" lvl="2" indent="-212271" algn="just" defTabSz="594359">
              <a:lnSpc>
                <a:spcPct val="81000"/>
              </a:lnSpc>
              <a:spcBef>
                <a:spcPts val="600"/>
              </a:spcBef>
              <a:defRPr sz="2600">
                <a:solidFill>
                  <a:srgbClr val="A7A7A7"/>
                </a:solidFill>
                <a:latin typeface="Gurmukhi MN"/>
                <a:ea typeface="Gurmukhi MN"/>
                <a:cs typeface="Gurmukhi MN"/>
                <a:sym typeface="Gurmukhi MN"/>
              </a:defRPr>
            </a:pPr>
            <a:r>
              <a:rPr lang="en-US" dirty="0"/>
              <a:t>Diagnosed with T2DM at least </a:t>
            </a:r>
            <a:r>
              <a:rPr lang="en-US" dirty="0" smtClean="0"/>
              <a:t>one </a:t>
            </a:r>
            <a:r>
              <a:rPr lang="en-US" dirty="0"/>
              <a:t>year earlier, </a:t>
            </a:r>
          </a:p>
          <a:p>
            <a:pPr marL="806631" lvl="2" indent="-212271" algn="just" defTabSz="594359">
              <a:lnSpc>
                <a:spcPct val="81000"/>
              </a:lnSpc>
              <a:spcBef>
                <a:spcPts val="600"/>
              </a:spcBef>
              <a:defRPr sz="2600">
                <a:solidFill>
                  <a:srgbClr val="A7A7A7"/>
                </a:solidFill>
                <a:latin typeface="Gurmukhi MN"/>
                <a:ea typeface="Gurmukhi MN"/>
                <a:cs typeface="Gurmukhi MN"/>
                <a:sym typeface="Gurmukhi MN"/>
              </a:defRPr>
            </a:pPr>
            <a:r>
              <a:rPr lang="en-US" dirty="0"/>
              <a:t>Received oral hypoglycemic </a:t>
            </a:r>
            <a:r>
              <a:rPr lang="en-US" dirty="0" smtClean="0"/>
              <a:t>medication* </a:t>
            </a:r>
          </a:p>
          <a:p>
            <a:pPr marL="806631" lvl="2" indent="-212271" algn="just" defTabSz="594359">
              <a:lnSpc>
                <a:spcPct val="81000"/>
              </a:lnSpc>
              <a:spcBef>
                <a:spcPts val="600"/>
              </a:spcBef>
              <a:defRPr sz="2600">
                <a:solidFill>
                  <a:srgbClr val="A7A7A7"/>
                </a:solidFill>
                <a:latin typeface="Gurmukhi MN"/>
                <a:ea typeface="Gurmukhi MN"/>
                <a:cs typeface="Gurmukhi MN"/>
                <a:sym typeface="Gurmukhi MN"/>
              </a:defRPr>
            </a:pPr>
            <a:r>
              <a:rPr lang="en-US" dirty="0" smtClean="0"/>
              <a:t>Didn't  </a:t>
            </a:r>
            <a:r>
              <a:rPr lang="en-US" dirty="0"/>
              <a:t>use insulin or suffer from chronic complications, </a:t>
            </a:r>
            <a:endParaRPr lang="en-US" dirty="0" smtClean="0"/>
          </a:p>
          <a:p>
            <a:pPr marL="806631" lvl="2" indent="-212271" algn="just" defTabSz="594359">
              <a:lnSpc>
                <a:spcPct val="81000"/>
              </a:lnSpc>
              <a:spcBef>
                <a:spcPts val="600"/>
              </a:spcBef>
              <a:defRPr sz="2600">
                <a:solidFill>
                  <a:srgbClr val="A7A7A7"/>
                </a:solidFill>
                <a:latin typeface="Gurmukhi MN"/>
                <a:ea typeface="Gurmukhi MN"/>
                <a:cs typeface="Gurmukhi MN"/>
                <a:sym typeface="Gurmukhi MN"/>
              </a:defRPr>
            </a:pPr>
            <a:r>
              <a:rPr lang="en-US" dirty="0" smtClean="0"/>
              <a:t>consented </a:t>
            </a:r>
            <a:r>
              <a:rPr lang="en-US" dirty="0"/>
              <a:t>to participate in the study.</a:t>
            </a:r>
          </a:p>
        </p:txBody>
      </p:sp>
      <p:sp>
        <p:nvSpPr>
          <p:cNvPr id="9" name="Shape 143"/>
          <p:cNvSpPr/>
          <p:nvPr/>
        </p:nvSpPr>
        <p:spPr>
          <a:xfrm>
            <a:off x="705831" y="5634517"/>
            <a:ext cx="939848" cy="939848"/>
          </a:xfrm>
          <a:prstGeom prst="ellipse">
            <a:avLst/>
          </a:prstGeom>
          <a:solidFill>
            <a:srgbClr val="40CEFE"/>
          </a:solidFill>
          <a:ln w="12700">
            <a:miter lim="400000"/>
          </a:ln>
          <a:effectLst>
            <a:outerShdw blurRad="50800" dist="76200" dir="5400000" algn="t" rotWithShape="0">
              <a:prstClr val="black">
                <a:alpha val="40000"/>
              </a:prstClr>
            </a:outerShdw>
          </a:effectLst>
          <a:extLst>
            <a:ext uri="{C572A759-6A51-4108-AA02-DFA0A04FC94B}">
              <ma14:wrappingTextBoxFlag xmlns="" xmlns:ma14="http://schemas.microsoft.com/office/mac/drawingml/2011/main" val="1"/>
            </a:ext>
          </a:extLst>
        </p:spPr>
        <p:txBody>
          <a:bodyPr lIns="45719" rIns="45719" anchor="ctr"/>
          <a:lstStyle>
            <a:lvl1pPr>
              <a:defRPr sz="2900">
                <a:solidFill>
                  <a:srgbClr val="FFFFFF"/>
                </a:solidFill>
                <a:latin typeface="Arial Rounded MT Bold"/>
                <a:ea typeface="Arial Rounded MT Bold"/>
                <a:cs typeface="Arial Rounded MT Bold"/>
                <a:sym typeface="Arial Rounded MT Bold"/>
              </a:defRPr>
            </a:lvl1pPr>
          </a:lstStyle>
          <a:p>
            <a:pPr>
              <a:defRPr>
                <a:solidFill>
                  <a:srgbClr val="000000"/>
                </a:solidFill>
                <a:latin typeface="+mj-lt"/>
                <a:ea typeface="+mj-ea"/>
                <a:cs typeface="+mj-cs"/>
                <a:sym typeface="Calibri"/>
              </a:defRPr>
            </a:pPr>
            <a:endParaRPr sz="2400" dirty="0">
              <a:solidFill>
                <a:srgbClr val="FFFFFF"/>
              </a:solidFill>
              <a:latin typeface="Arial Rounded MT Bold"/>
              <a:ea typeface="Arial Rounded MT Bold"/>
              <a:cs typeface="Arial Rounded MT Bold"/>
              <a:sym typeface="Arial Rounded MT Bold"/>
            </a:endParaRPr>
          </a:p>
        </p:txBody>
      </p:sp>
      <p:sp>
        <p:nvSpPr>
          <p:cNvPr id="10" name="Shape 142"/>
          <p:cNvSpPr/>
          <p:nvPr/>
        </p:nvSpPr>
        <p:spPr>
          <a:xfrm>
            <a:off x="1764044" y="6104441"/>
            <a:ext cx="9563055" cy="1"/>
          </a:xfrm>
          <a:prstGeom prst="line">
            <a:avLst/>
          </a:prstGeom>
          <a:ln w="25400">
            <a:solidFill>
              <a:srgbClr val="40CEFE"/>
            </a:solidFill>
            <a:miter/>
          </a:ln>
          <a:effectLst>
            <a:outerShdw blurRad="50800" dist="76200" dir="5400000" algn="t" rotWithShape="0">
              <a:schemeClr val="bg2">
                <a:lumMod val="60000"/>
                <a:lumOff val="40000"/>
                <a:alpha val="40000"/>
              </a:schemeClr>
            </a:outerShdw>
          </a:effectLst>
        </p:spPr>
        <p:txBody>
          <a:bodyPr lIns="45719" rIns="45719"/>
          <a:lstStyle/>
          <a:p>
            <a:endParaRPr/>
          </a:p>
        </p:txBody>
      </p:sp>
      <p:sp>
        <p:nvSpPr>
          <p:cNvPr id="2" name="TextBox 1"/>
          <p:cNvSpPr txBox="1"/>
          <p:nvPr/>
        </p:nvSpPr>
        <p:spPr>
          <a:xfrm flipH="1">
            <a:off x="2064067" y="6243634"/>
            <a:ext cx="3908105"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lvl="2" indent="0" hangingPunct="1">
              <a:defRPr/>
            </a:pPr>
            <a:r>
              <a:rPr lang="en-US" dirty="0" smtClean="0">
                <a:solidFill>
                  <a:schemeClr val="bg1">
                    <a:lumMod val="50000"/>
                  </a:schemeClr>
                </a:solidFill>
              </a:rPr>
              <a:t>*</a:t>
            </a:r>
            <a:r>
              <a:rPr lang="en-US" dirty="0" err="1" smtClean="0">
                <a:solidFill>
                  <a:schemeClr val="bg1">
                    <a:lumMod val="50000"/>
                  </a:schemeClr>
                </a:solidFill>
              </a:rPr>
              <a:t>sulphonylurea</a:t>
            </a:r>
            <a:r>
              <a:rPr lang="en-US" dirty="0" smtClean="0">
                <a:solidFill>
                  <a:schemeClr val="bg1">
                    <a:lumMod val="50000"/>
                  </a:schemeClr>
                </a:solidFill>
              </a:rPr>
              <a:t> </a:t>
            </a:r>
            <a:r>
              <a:rPr lang="en-US" dirty="0">
                <a:solidFill>
                  <a:schemeClr val="bg1">
                    <a:lumMod val="50000"/>
                  </a:schemeClr>
                </a:solidFill>
              </a:rPr>
              <a:t>or/and </a:t>
            </a:r>
            <a:r>
              <a:rPr lang="en-US" dirty="0" err="1" smtClean="0">
                <a:solidFill>
                  <a:schemeClr val="bg1">
                    <a:lumMod val="50000"/>
                  </a:schemeClr>
                </a:solidFill>
              </a:rPr>
              <a:t>biguanide</a:t>
            </a:r>
            <a:r>
              <a:rPr lang="en-US" dirty="0" smtClean="0">
                <a:solidFill>
                  <a:schemeClr val="bg1">
                    <a:lumMod val="50000"/>
                  </a:schemeClr>
                </a:solidFill>
              </a:rPr>
              <a:t> </a:t>
            </a:r>
            <a:endParaRPr lang="en-US" dirty="0">
              <a:solidFill>
                <a:schemeClr val="bg1">
                  <a:lumMod val="50000"/>
                </a:schemeClr>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37248" y="5779795"/>
            <a:ext cx="686900" cy="612715"/>
          </a:xfrm>
          <a:prstGeom prst="rect">
            <a:avLst/>
          </a:prstGeom>
          <a:effectLst>
            <a:outerShdw blurRad="50800" dist="76200" dir="2700000" algn="tl" rotWithShape="0">
              <a:prstClr val="black">
                <a:alpha val="40000"/>
              </a:prstClr>
            </a:outerShdw>
          </a:effectLst>
        </p:spPr>
      </p:pic>
    </p:spTree>
    <p:extLst>
      <p:ext uri="{BB962C8B-B14F-4D97-AF65-F5344CB8AC3E}">
        <p14:creationId xmlns:p14="http://schemas.microsoft.com/office/powerpoint/2010/main" val="854679839"/>
      </p:ext>
    </p:extLst>
  </p:cSld>
  <p:clrMapOvr>
    <a:masterClrMapping/>
  </p:clrMapOvr>
  <mc:AlternateContent xmlns:mc="http://schemas.openxmlformats.org/markup-compatibility/2006" xmlns:p14="http://schemas.microsoft.com/office/powerpoint/2010/main">
    <mc:Choice Requires="p14">
      <p:transition spd="slow" p14:dur="15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hape 151"/>
          <p:cNvSpPr/>
          <p:nvPr/>
        </p:nvSpPr>
        <p:spPr>
          <a:xfrm>
            <a:off x="1764044" y="6104441"/>
            <a:ext cx="9563055" cy="1"/>
          </a:xfrm>
          <a:prstGeom prst="line">
            <a:avLst/>
          </a:prstGeom>
          <a:ln w="25400">
            <a:solidFill>
              <a:srgbClr val="40CEFE"/>
            </a:solidFill>
            <a:miter/>
          </a:ln>
          <a:effectLst>
            <a:outerShdw blurRad="50800" dist="76200" dir="5400000" algn="t" rotWithShape="0">
              <a:schemeClr val="bg2">
                <a:lumMod val="60000"/>
                <a:lumOff val="40000"/>
                <a:alpha val="40000"/>
              </a:schemeClr>
            </a:outerShdw>
          </a:effectLst>
        </p:spPr>
        <p:txBody>
          <a:bodyPr lIns="45719" rIns="45719"/>
          <a:lstStyle/>
          <a:p>
            <a:endParaRPr/>
          </a:p>
        </p:txBody>
      </p:sp>
      <p:sp>
        <p:nvSpPr>
          <p:cNvPr id="152" name="Shape 152"/>
          <p:cNvSpPr/>
          <p:nvPr/>
        </p:nvSpPr>
        <p:spPr>
          <a:xfrm>
            <a:off x="705831" y="5634517"/>
            <a:ext cx="939848" cy="939848"/>
          </a:xfrm>
          <a:prstGeom prst="ellipse">
            <a:avLst/>
          </a:prstGeom>
          <a:solidFill>
            <a:srgbClr val="40CEFE"/>
          </a:solidFill>
          <a:ln w="12700">
            <a:miter lim="400000"/>
          </a:ln>
          <a:effectLst>
            <a:outerShdw blurRad="50800" dist="76200" dir="2700000" algn="tl" rotWithShape="0">
              <a:prstClr val="black">
                <a:alpha val="40000"/>
              </a:prstClr>
            </a:outerShdw>
          </a:effectLst>
        </p:spPr>
        <p:txBody>
          <a:bodyPr lIns="45719" rIns="45719" anchor="ctr"/>
          <a:lstStyle/>
          <a:p>
            <a:pPr>
              <a:defRPr sz="2900"/>
            </a:pPr>
            <a:endParaRPr/>
          </a:p>
        </p:txBody>
      </p:sp>
      <p:sp>
        <p:nvSpPr>
          <p:cNvPr id="153" name="Shape 153"/>
          <p:cNvSpPr>
            <a:spLocks noGrp="1"/>
          </p:cNvSpPr>
          <p:nvPr>
            <p:ph type="title"/>
          </p:nvPr>
        </p:nvSpPr>
        <p:spPr>
          <a:xfrm>
            <a:off x="585235" y="220750"/>
            <a:ext cx="9887503" cy="1458539"/>
          </a:xfrm>
          <a:prstGeom prst="rect">
            <a:avLst/>
          </a:prstGeom>
        </p:spPr>
        <p:txBody>
          <a:bodyPr>
            <a:normAutofit/>
          </a:bodyPr>
          <a:lstStyle/>
          <a:p>
            <a:pPr>
              <a:defRPr sz="5000">
                <a:solidFill>
                  <a:srgbClr val="A7A7A7"/>
                </a:solidFill>
                <a:latin typeface="Arial Rounded MT Bold"/>
                <a:ea typeface="Arial Rounded MT Bold"/>
                <a:cs typeface="Arial Rounded MT Bold"/>
                <a:sym typeface="Arial Rounded MT Bold"/>
              </a:defRPr>
            </a:pPr>
            <a:r>
              <a:rPr sz="4000" dirty="0">
                <a:solidFill>
                  <a:srgbClr val="40CEFE"/>
                </a:solidFill>
                <a:latin typeface="Arial Rounded MT Bold"/>
                <a:ea typeface="Arial Rounded MT Bold"/>
                <a:cs typeface="Arial Rounded MT Bold"/>
              </a:rPr>
              <a:t>Assessment</a:t>
            </a:r>
            <a:r>
              <a:rPr lang="en-US" sz="4000" dirty="0" smtClean="0">
                <a:solidFill>
                  <a:schemeClr val="bg1">
                    <a:lumMod val="65000"/>
                  </a:schemeClr>
                </a:solidFill>
              </a:rPr>
              <a:t> of</a:t>
            </a:r>
            <a:r>
              <a:rPr lang="en-US" sz="4000" dirty="0" smtClean="0">
                <a:solidFill>
                  <a:schemeClr val="bg1">
                    <a:lumMod val="50000"/>
                  </a:schemeClr>
                </a:solidFill>
              </a:rPr>
              <a:t> </a:t>
            </a:r>
            <a:r>
              <a:rPr lang="en-US" sz="4000" dirty="0">
                <a:solidFill>
                  <a:schemeClr val="bg1">
                    <a:lumMod val="65000"/>
                  </a:schemeClr>
                </a:solidFill>
                <a:latin typeface="Arial Rounded MT Bold"/>
                <a:ea typeface="Arial Rounded MT Bold"/>
                <a:cs typeface="Arial Rounded MT Bold"/>
              </a:rPr>
              <a:t>therapeutic Adherence </a:t>
            </a:r>
            <a:endParaRPr sz="4000" dirty="0">
              <a:solidFill>
                <a:schemeClr val="bg1">
                  <a:lumMod val="65000"/>
                </a:schemeClr>
              </a:solidFill>
              <a:latin typeface="Arial Rounded MT Bold"/>
              <a:ea typeface="Arial Rounded MT Bold"/>
              <a:cs typeface="Arial Rounded MT Bold"/>
            </a:endParaRPr>
          </a:p>
        </p:txBody>
      </p:sp>
      <p:sp>
        <p:nvSpPr>
          <p:cNvPr id="154" name="Shape 154"/>
          <p:cNvSpPr>
            <a:spLocks noGrp="1"/>
          </p:cNvSpPr>
          <p:nvPr>
            <p:ph type="body" idx="1"/>
          </p:nvPr>
        </p:nvSpPr>
        <p:spPr>
          <a:xfrm>
            <a:off x="1018870" y="1703937"/>
            <a:ext cx="10211112" cy="4535996"/>
          </a:xfrm>
          <a:prstGeom prst="rect">
            <a:avLst/>
          </a:prstGeom>
        </p:spPr>
        <p:txBody>
          <a:bodyPr/>
          <a:lstStyle/>
          <a:p>
            <a:pPr marL="205739" indent="-205739" algn="just" defTabSz="576072">
              <a:lnSpc>
                <a:spcPct val="81000"/>
              </a:lnSpc>
              <a:spcBef>
                <a:spcPts val="600"/>
              </a:spcBef>
              <a:defRPr sz="2520">
                <a:solidFill>
                  <a:srgbClr val="A7A7A7"/>
                </a:solidFill>
                <a:latin typeface="Gurmukhi MN"/>
                <a:ea typeface="Gurmukhi MN"/>
                <a:cs typeface="Gurmukhi MN"/>
                <a:sym typeface="Gurmukhi MN"/>
              </a:defRPr>
            </a:pPr>
            <a:r>
              <a:rPr dirty="0"/>
              <a:t>Socio-demographic patient profile; </a:t>
            </a:r>
          </a:p>
          <a:p>
            <a:pPr marL="205739" indent="-205739" algn="just" defTabSz="576072">
              <a:lnSpc>
                <a:spcPct val="81000"/>
              </a:lnSpc>
              <a:spcBef>
                <a:spcPts val="600"/>
              </a:spcBef>
              <a:defRPr sz="2520">
                <a:solidFill>
                  <a:srgbClr val="A7A7A7"/>
                </a:solidFill>
                <a:latin typeface="Gurmukhi MN"/>
                <a:ea typeface="Gurmukhi MN"/>
                <a:cs typeface="Gurmukhi MN"/>
                <a:sym typeface="Gurmukhi MN"/>
              </a:defRPr>
            </a:pPr>
            <a:r>
              <a:rPr dirty="0"/>
              <a:t>Level of knowledge about DM,  its causes, principles of drug therapy &amp; complications of drug therapy as well as patients’ beliefs &amp; motivation about provider relationship, </a:t>
            </a:r>
          </a:p>
          <a:p>
            <a:pPr marL="205739" indent="-205739" algn="just" defTabSz="576072">
              <a:lnSpc>
                <a:spcPct val="81000"/>
              </a:lnSpc>
              <a:spcBef>
                <a:spcPts val="600"/>
              </a:spcBef>
              <a:defRPr sz="2520">
                <a:solidFill>
                  <a:srgbClr val="A7A7A7"/>
                </a:solidFill>
                <a:latin typeface="Gurmukhi MN"/>
                <a:ea typeface="Gurmukhi MN"/>
                <a:cs typeface="Gurmukhi MN"/>
                <a:sym typeface="Gurmukhi MN"/>
              </a:defRPr>
            </a:pPr>
            <a:r>
              <a:rPr dirty="0"/>
              <a:t>Regularity of monitoring of blood glucose level, </a:t>
            </a:r>
          </a:p>
          <a:p>
            <a:pPr marL="205739" indent="-205739" algn="just" defTabSz="576072">
              <a:lnSpc>
                <a:spcPct val="81000"/>
              </a:lnSpc>
              <a:spcBef>
                <a:spcPts val="600"/>
              </a:spcBef>
              <a:defRPr sz="2520">
                <a:solidFill>
                  <a:srgbClr val="A7A7A7"/>
                </a:solidFill>
                <a:latin typeface="Gurmukhi MN"/>
                <a:ea typeface="Gurmukhi MN"/>
                <a:cs typeface="Gurmukhi MN"/>
                <a:sym typeface="Gurmukhi MN"/>
              </a:defRPr>
            </a:pPr>
            <a:r>
              <a:rPr dirty="0"/>
              <a:t>Drug-related factors like access to &amp; use of medicines, number of medication therapy taken, complexity of drug regimen, presence of drug side effects, and cost of treatment in relation to patient income; </a:t>
            </a:r>
          </a:p>
          <a:p>
            <a:pPr marL="205739" indent="-205739" algn="just" defTabSz="576072">
              <a:lnSpc>
                <a:spcPct val="81000"/>
              </a:lnSpc>
              <a:spcBef>
                <a:spcPts val="600"/>
              </a:spcBef>
              <a:defRPr sz="2520">
                <a:solidFill>
                  <a:srgbClr val="A7A7A7"/>
                </a:solidFill>
                <a:latin typeface="Gurmukhi MN"/>
                <a:ea typeface="Gurmukhi MN"/>
                <a:cs typeface="Gurmukhi MN"/>
                <a:sym typeface="Gurmukhi MN"/>
              </a:defRPr>
            </a:pPr>
            <a:r>
              <a:rPr dirty="0"/>
              <a:t>Assessment of patient adherence to diet restrictions, exercise, and appointment for regular checkup in the clinics.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3023" y="5762268"/>
            <a:ext cx="605727" cy="655549"/>
          </a:xfrm>
          <a:prstGeom prst="rect">
            <a:avLst/>
          </a:prstGeom>
          <a:effectLst/>
        </p:spPr>
      </p:pic>
    </p:spTree>
  </p:cSld>
  <p:clrMapOvr>
    <a:masterClrMapping/>
  </p:clrMapOvr>
  <mc:AlternateContent xmlns:mc="http://schemas.openxmlformats.org/markup-compatibility/2006" xmlns:p14="http://schemas.microsoft.com/office/powerpoint/2010/main">
    <mc:Choice Requires="p14">
      <p:transition spd="slow" p14:dur="15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p:nvPr/>
        </p:nvSpPr>
        <p:spPr>
          <a:xfrm>
            <a:off x="1764044" y="6104441"/>
            <a:ext cx="9563055" cy="1"/>
          </a:xfrm>
          <a:prstGeom prst="line">
            <a:avLst/>
          </a:prstGeom>
          <a:ln w="25400">
            <a:solidFill>
              <a:srgbClr val="40CEFE"/>
            </a:solidFill>
            <a:miter/>
          </a:ln>
          <a:effectLst>
            <a:outerShdw blurRad="50800" dist="76200" dir="5400000" algn="t" rotWithShape="0">
              <a:schemeClr val="bg2">
                <a:lumMod val="60000"/>
                <a:lumOff val="40000"/>
                <a:alpha val="40000"/>
              </a:schemeClr>
            </a:outerShdw>
          </a:effectLst>
        </p:spPr>
        <p:txBody>
          <a:bodyPr lIns="45719" rIns="45719"/>
          <a:lstStyle/>
          <a:p>
            <a:endParaRPr/>
          </a:p>
        </p:txBody>
      </p:sp>
      <p:sp>
        <p:nvSpPr>
          <p:cNvPr id="158" name="Shape 158"/>
          <p:cNvSpPr/>
          <p:nvPr/>
        </p:nvSpPr>
        <p:spPr>
          <a:xfrm>
            <a:off x="705831" y="5634517"/>
            <a:ext cx="939848" cy="939848"/>
          </a:xfrm>
          <a:prstGeom prst="ellipse">
            <a:avLst/>
          </a:prstGeom>
          <a:solidFill>
            <a:srgbClr val="40CEFE"/>
          </a:solidFill>
          <a:ln w="12700">
            <a:miter lim="400000"/>
          </a:ln>
          <a:effectLst>
            <a:outerShdw blurRad="101600" dist="25400" dir="5400000" rotWithShape="0">
              <a:srgbClr val="000000">
                <a:alpha val="75000"/>
              </a:srgbClr>
            </a:outerShdw>
          </a:effectLst>
        </p:spPr>
        <p:txBody>
          <a:bodyPr lIns="45719" rIns="45719" anchor="ctr"/>
          <a:lstStyle/>
          <a:p>
            <a:pPr>
              <a:defRPr sz="2900"/>
            </a:pPr>
            <a:endParaRPr/>
          </a:p>
        </p:txBody>
      </p:sp>
      <p:sp>
        <p:nvSpPr>
          <p:cNvPr id="159" name="Shape 159"/>
          <p:cNvSpPr>
            <a:spLocks noGrp="1"/>
          </p:cNvSpPr>
          <p:nvPr>
            <p:ph type="title"/>
          </p:nvPr>
        </p:nvSpPr>
        <p:spPr>
          <a:xfrm>
            <a:off x="358894" y="389915"/>
            <a:ext cx="10968205" cy="945109"/>
          </a:xfrm>
          <a:prstGeom prst="rect">
            <a:avLst/>
          </a:prstGeom>
        </p:spPr>
        <p:txBody>
          <a:bodyPr>
            <a:normAutofit/>
          </a:bodyPr>
          <a:lstStyle/>
          <a:p>
            <a:pPr>
              <a:defRPr sz="5000">
                <a:solidFill>
                  <a:srgbClr val="A7A7A7"/>
                </a:solidFill>
                <a:latin typeface="Arial Rounded MT Bold"/>
                <a:ea typeface="Arial Rounded MT Bold"/>
                <a:cs typeface="Arial Rounded MT Bold"/>
                <a:sym typeface="Arial Rounded MT Bold"/>
              </a:defRPr>
            </a:pPr>
            <a:r>
              <a:rPr lang="en-US" sz="3600" dirty="0">
                <a:solidFill>
                  <a:schemeClr val="bg1">
                    <a:lumMod val="65000"/>
                  </a:schemeClr>
                </a:solidFill>
                <a:latin typeface="Arial Rounded MT Bold" charset="0"/>
                <a:ea typeface="Arial Rounded MT Bold" charset="0"/>
                <a:cs typeface="Arial Rounded MT Bold" charset="0"/>
                <a:sym typeface="Calibri"/>
              </a:rPr>
              <a:t>Measure Treatment Adherence (MTA) </a:t>
            </a:r>
            <a:r>
              <a:rPr lang="en-US" sz="3600" dirty="0">
                <a:solidFill>
                  <a:srgbClr val="40CEFE"/>
                </a:solidFill>
                <a:latin typeface="Arial Rounded MT Bold" charset="0"/>
                <a:ea typeface="Arial Rounded MT Bold" charset="0"/>
                <a:cs typeface="Arial Rounded MT Bold" charset="0"/>
                <a:sym typeface="Calibri"/>
              </a:rPr>
              <a:t>Scale:*</a:t>
            </a:r>
            <a:endParaRPr sz="3600" dirty="0">
              <a:solidFill>
                <a:srgbClr val="40CEFE"/>
              </a:solidFill>
              <a:latin typeface="Arial Rounded MT Bold" charset="0"/>
              <a:ea typeface="Arial Rounded MT Bold" charset="0"/>
              <a:cs typeface="Arial Rounded MT Bold" charset="0"/>
              <a:sym typeface="Calibri"/>
            </a:endParaRPr>
          </a:p>
        </p:txBody>
      </p:sp>
      <p:sp>
        <p:nvSpPr>
          <p:cNvPr id="160" name="Shape 160"/>
          <p:cNvSpPr>
            <a:spLocks noGrp="1"/>
          </p:cNvSpPr>
          <p:nvPr>
            <p:ph type="body" idx="1"/>
          </p:nvPr>
        </p:nvSpPr>
        <p:spPr>
          <a:xfrm>
            <a:off x="493776" y="1700784"/>
            <a:ext cx="11320272" cy="4003603"/>
          </a:xfrm>
          <a:prstGeom prst="rect">
            <a:avLst/>
          </a:prstGeom>
        </p:spPr>
        <p:txBody>
          <a:bodyPr>
            <a:normAutofit fontScale="92500" lnSpcReduction="20000"/>
          </a:bodyPr>
          <a:lstStyle/>
          <a:p>
            <a:pPr lvl="1">
              <a:lnSpc>
                <a:spcPct val="150000"/>
              </a:lnSpc>
            </a:pPr>
            <a:r>
              <a:rPr lang="en-US" sz="2520" dirty="0" smtClean="0">
                <a:solidFill>
                  <a:srgbClr val="A7A7A7"/>
                </a:solidFill>
                <a:latin typeface="Gurmukhi MN"/>
                <a:ea typeface="Gurmukhi MN"/>
                <a:cs typeface="Gurmukhi MN"/>
              </a:rPr>
              <a:t>Have </a:t>
            </a:r>
            <a:r>
              <a:rPr lang="en-US" sz="2520" dirty="0">
                <a:solidFill>
                  <a:srgbClr val="A7A7A7"/>
                </a:solidFill>
                <a:latin typeface="Gurmukhi MN"/>
                <a:ea typeface="Gurmukhi MN"/>
                <a:cs typeface="Gurmukhi MN"/>
              </a:rPr>
              <a:t>you ever forgotten to take your medicines? </a:t>
            </a:r>
          </a:p>
          <a:p>
            <a:pPr lvl="1">
              <a:lnSpc>
                <a:spcPct val="150000"/>
              </a:lnSpc>
            </a:pPr>
            <a:r>
              <a:rPr lang="en-US" sz="2520" dirty="0">
                <a:solidFill>
                  <a:srgbClr val="A7A7A7"/>
                </a:solidFill>
                <a:latin typeface="Gurmukhi MN"/>
                <a:ea typeface="Gurmukhi MN"/>
                <a:cs typeface="Gurmukhi MN"/>
              </a:rPr>
              <a:t>Were you careless at times about taking your medicines? </a:t>
            </a:r>
          </a:p>
          <a:p>
            <a:pPr lvl="1">
              <a:lnSpc>
                <a:spcPct val="150000"/>
              </a:lnSpc>
            </a:pPr>
            <a:r>
              <a:rPr lang="en-US" sz="2520" dirty="0">
                <a:solidFill>
                  <a:srgbClr val="A7A7A7"/>
                </a:solidFill>
                <a:latin typeface="Gurmukhi MN"/>
                <a:ea typeface="Gurmukhi MN"/>
                <a:cs typeface="Gurmukhi MN"/>
              </a:rPr>
              <a:t>When you felt better, did you sometimes stop taking your medicines?</a:t>
            </a:r>
          </a:p>
          <a:p>
            <a:pPr lvl="1">
              <a:lnSpc>
                <a:spcPct val="150000"/>
              </a:lnSpc>
            </a:pPr>
            <a:r>
              <a:rPr lang="en-US" sz="2520" dirty="0">
                <a:solidFill>
                  <a:srgbClr val="A7A7A7"/>
                </a:solidFill>
                <a:latin typeface="Gurmukhi MN"/>
                <a:ea typeface="Gurmukhi MN"/>
                <a:cs typeface="Gurmukhi MN"/>
              </a:rPr>
              <a:t>Sometimes, if you felt worse, did you stop taking your medicines? </a:t>
            </a:r>
          </a:p>
          <a:p>
            <a:pPr lvl="1">
              <a:lnSpc>
                <a:spcPct val="150000"/>
              </a:lnSpc>
            </a:pPr>
            <a:r>
              <a:rPr lang="en-US" sz="2520" dirty="0">
                <a:solidFill>
                  <a:srgbClr val="A7A7A7"/>
                </a:solidFill>
                <a:latin typeface="Gurmukhi MN"/>
                <a:ea typeface="Gurmukhi MN"/>
                <a:cs typeface="Gurmukhi MN"/>
              </a:rPr>
              <a:t>Have you ever discontinued treatment because you ran out of pills? </a:t>
            </a:r>
          </a:p>
          <a:p>
            <a:pPr lvl="1">
              <a:lnSpc>
                <a:spcPct val="150000"/>
              </a:lnSpc>
            </a:pPr>
            <a:r>
              <a:rPr lang="en-US" sz="2520" dirty="0">
                <a:solidFill>
                  <a:srgbClr val="A7A7A7"/>
                </a:solidFill>
                <a:latin typeface="Gurmukhi MN"/>
                <a:ea typeface="Gurmukhi MN"/>
                <a:cs typeface="Gurmukhi MN"/>
              </a:rPr>
              <a:t>Have you ever stopped taking your medicines for any reason other than a medical advisory</a:t>
            </a:r>
            <a:r>
              <a:rPr lang="en-US" sz="2520" dirty="0" smtClean="0">
                <a:solidFill>
                  <a:srgbClr val="A7A7A7"/>
                </a:solidFill>
                <a:latin typeface="Gurmukhi MN"/>
                <a:ea typeface="Gurmukhi MN"/>
                <a:cs typeface="Gurmukhi MN"/>
              </a:rPr>
              <a:t>?</a:t>
            </a:r>
            <a:endParaRPr lang="en-US" sz="2520" dirty="0">
              <a:solidFill>
                <a:srgbClr val="A7A7A7"/>
              </a:solidFill>
              <a:latin typeface="Gurmukhi MN"/>
              <a:ea typeface="Gurmukhi MN"/>
              <a:cs typeface="Gurmukhi MN"/>
            </a:endParaRPr>
          </a:p>
        </p:txBody>
      </p:sp>
      <p:pic>
        <p:nvPicPr>
          <p:cNvPr id="161" name="9EA7DC9E-0654-426D-AB1C-E8CBF7699444-L0-001.png"/>
          <p:cNvPicPr>
            <a:picLocks noChangeAspect="1"/>
          </p:cNvPicPr>
          <p:nvPr/>
        </p:nvPicPr>
        <p:blipFill>
          <a:blip r:embed="rId2">
            <a:extLst/>
          </a:blip>
          <a:stretch>
            <a:fillRect/>
          </a:stretch>
        </p:blipFill>
        <p:spPr>
          <a:xfrm>
            <a:off x="783545" y="5704387"/>
            <a:ext cx="784420" cy="800109"/>
          </a:xfrm>
          <a:prstGeom prst="rect">
            <a:avLst/>
          </a:prstGeom>
          <a:ln w="12700">
            <a:miter lim="400000"/>
          </a:ln>
        </p:spPr>
      </p:pic>
      <p:sp>
        <p:nvSpPr>
          <p:cNvPr id="2" name="TextBox 1"/>
          <p:cNvSpPr txBox="1"/>
          <p:nvPr/>
        </p:nvSpPr>
        <p:spPr>
          <a:xfrm>
            <a:off x="2028821" y="6286493"/>
            <a:ext cx="2879954" cy="4001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sz="2000" dirty="0">
                <a:solidFill>
                  <a:schemeClr val="bg1">
                    <a:lumMod val="75000"/>
                  </a:schemeClr>
                </a:solidFill>
              </a:rPr>
              <a:t>*Delgado and Lima (2001</a:t>
            </a:r>
            <a:r>
              <a:rPr lang="en-US" sz="2000" dirty="0" smtClean="0">
                <a:solidFill>
                  <a:schemeClr val="bg1">
                    <a:lumMod val="75000"/>
                  </a:schemeClr>
                </a:solidFill>
              </a:rPr>
              <a:t>).</a:t>
            </a:r>
            <a:endParaRPr lang="en-US" sz="2000" dirty="0">
              <a:solidFill>
                <a:schemeClr val="bg1">
                  <a:lumMod val="7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p:nvPr/>
        </p:nvSpPr>
        <p:spPr>
          <a:xfrm>
            <a:off x="1800620" y="6104441"/>
            <a:ext cx="9563055" cy="1"/>
          </a:xfrm>
          <a:prstGeom prst="line">
            <a:avLst/>
          </a:prstGeom>
          <a:ln w="25400">
            <a:solidFill>
              <a:srgbClr val="40CEFE"/>
            </a:solidFill>
            <a:miter/>
          </a:ln>
          <a:effectLst>
            <a:outerShdw blurRad="50800" dist="76200" dir="5400000" algn="t" rotWithShape="0">
              <a:schemeClr val="bg2">
                <a:lumMod val="60000"/>
                <a:lumOff val="40000"/>
                <a:alpha val="40000"/>
              </a:schemeClr>
            </a:outerShdw>
          </a:effectLst>
        </p:spPr>
        <p:txBody>
          <a:bodyPr lIns="45719" rIns="45719"/>
          <a:lstStyle/>
          <a:p>
            <a:endParaRPr/>
          </a:p>
        </p:txBody>
      </p:sp>
      <p:sp>
        <p:nvSpPr>
          <p:cNvPr id="158" name="Shape 158"/>
          <p:cNvSpPr/>
          <p:nvPr/>
        </p:nvSpPr>
        <p:spPr>
          <a:xfrm>
            <a:off x="705831" y="5634517"/>
            <a:ext cx="939848" cy="939848"/>
          </a:xfrm>
          <a:prstGeom prst="ellipse">
            <a:avLst/>
          </a:prstGeom>
          <a:solidFill>
            <a:srgbClr val="40CEFE"/>
          </a:solidFill>
          <a:ln w="12700">
            <a:miter lim="400000"/>
          </a:ln>
          <a:effectLst>
            <a:outerShdw blurRad="101600" dist="25400" dir="5400000" rotWithShape="0">
              <a:srgbClr val="000000">
                <a:alpha val="75000"/>
              </a:srgbClr>
            </a:outerShdw>
          </a:effectLst>
        </p:spPr>
        <p:txBody>
          <a:bodyPr lIns="45719" rIns="45719" anchor="ctr"/>
          <a:lstStyle/>
          <a:p>
            <a:pPr>
              <a:defRPr sz="2900"/>
            </a:pPr>
            <a:endParaRPr/>
          </a:p>
        </p:txBody>
      </p:sp>
      <p:sp>
        <p:nvSpPr>
          <p:cNvPr id="159" name="Shape 159"/>
          <p:cNvSpPr>
            <a:spLocks noGrp="1"/>
          </p:cNvSpPr>
          <p:nvPr>
            <p:ph type="title"/>
          </p:nvPr>
        </p:nvSpPr>
        <p:spPr>
          <a:xfrm>
            <a:off x="1071020" y="600080"/>
            <a:ext cx="3386690" cy="907759"/>
          </a:xfrm>
          <a:prstGeom prst="rect">
            <a:avLst/>
          </a:prstGeom>
        </p:spPr>
        <p:txBody>
          <a:bodyPr>
            <a:normAutofit/>
          </a:bodyPr>
          <a:lstStyle/>
          <a:p>
            <a:pPr>
              <a:defRPr sz="5000">
                <a:solidFill>
                  <a:srgbClr val="A7A7A7"/>
                </a:solidFill>
                <a:latin typeface="Arial Rounded MT Bold"/>
                <a:ea typeface="Arial Rounded MT Bold"/>
                <a:cs typeface="Arial Rounded MT Bold"/>
                <a:sym typeface="Arial Rounded MT Bold"/>
              </a:defRPr>
            </a:pPr>
            <a:r>
              <a:rPr lang="en-US" sz="4000" dirty="0" smtClean="0"/>
              <a:t>MTA </a:t>
            </a:r>
            <a:r>
              <a:rPr lang="en-US" sz="4000" dirty="0" smtClean="0">
                <a:solidFill>
                  <a:srgbClr val="00B0F0"/>
                </a:solidFill>
              </a:rPr>
              <a:t>Scale</a:t>
            </a:r>
            <a:endParaRPr sz="4000" dirty="0">
              <a:solidFill>
                <a:srgbClr val="00B0F0"/>
              </a:solidFill>
            </a:endParaRPr>
          </a:p>
        </p:txBody>
      </p:sp>
      <p:sp>
        <p:nvSpPr>
          <p:cNvPr id="160" name="Shape 160"/>
          <p:cNvSpPr>
            <a:spLocks noGrp="1"/>
          </p:cNvSpPr>
          <p:nvPr>
            <p:ph type="body" idx="1"/>
          </p:nvPr>
        </p:nvSpPr>
        <p:spPr>
          <a:xfrm>
            <a:off x="704538" y="1861104"/>
            <a:ext cx="10782924" cy="4535996"/>
          </a:xfrm>
          <a:prstGeom prst="rect">
            <a:avLst/>
          </a:prstGeom>
        </p:spPr>
        <p:txBody>
          <a:bodyPr/>
          <a:lstStyle/>
          <a:p>
            <a:pPr algn="just" defTabSz="576072">
              <a:lnSpc>
                <a:spcPct val="81000"/>
              </a:lnSpc>
              <a:spcBef>
                <a:spcPts val="600"/>
              </a:spcBef>
              <a:buFont typeface="LucidaGrande" charset="0"/>
              <a:buChar char="-"/>
              <a:defRPr sz="2520">
                <a:solidFill>
                  <a:srgbClr val="A7A7A7"/>
                </a:solidFill>
                <a:latin typeface="Gurmukhi MN"/>
                <a:ea typeface="Gurmukhi MN"/>
                <a:cs typeface="Gurmukhi MN"/>
                <a:sym typeface="Gurmukhi MN"/>
              </a:defRPr>
            </a:pPr>
            <a:r>
              <a:rPr dirty="0"/>
              <a:t>allows answers from ‘‘always’’ to ‘‘never,’’ with scores ranging from 1 to 4 points. The highest values indicate the highest level of compliance with drug treatment;</a:t>
            </a:r>
          </a:p>
          <a:p>
            <a:pPr algn="just" defTabSz="576072">
              <a:lnSpc>
                <a:spcPct val="81000"/>
              </a:lnSpc>
              <a:spcBef>
                <a:spcPts val="600"/>
              </a:spcBef>
              <a:buFont typeface="LucidaGrande" charset="0"/>
              <a:buChar char="-"/>
              <a:defRPr sz="2520">
                <a:solidFill>
                  <a:srgbClr val="A7A7A7"/>
                </a:solidFill>
                <a:latin typeface="Gurmukhi MN"/>
                <a:ea typeface="Gurmukhi MN"/>
                <a:cs typeface="Gurmukhi MN"/>
                <a:sym typeface="Gurmukhi MN"/>
              </a:defRPr>
            </a:pPr>
            <a:r>
              <a:rPr dirty="0"/>
              <a:t>Interpreted as:</a:t>
            </a:r>
          </a:p>
          <a:p>
            <a:pPr marL="725728" lvl="1" indent="-230428" algn="just" defTabSz="576072">
              <a:lnSpc>
                <a:spcPct val="81000"/>
              </a:lnSpc>
              <a:spcBef>
                <a:spcPts val="600"/>
              </a:spcBef>
              <a:defRPr sz="2520">
                <a:solidFill>
                  <a:srgbClr val="A7A7A7"/>
                </a:solidFill>
                <a:latin typeface="Gurmukhi MN"/>
                <a:ea typeface="Gurmukhi MN"/>
                <a:cs typeface="Gurmukhi MN"/>
                <a:sym typeface="Gurmukhi MN"/>
              </a:defRPr>
            </a:pPr>
            <a:r>
              <a:rPr dirty="0"/>
              <a:t>Patients collecting more than 75% of the highest points were considered in the good adherence group.</a:t>
            </a:r>
          </a:p>
          <a:p>
            <a:pPr marL="725728" lvl="1" indent="-230428" algn="just" defTabSz="576072">
              <a:lnSpc>
                <a:spcPct val="81000"/>
              </a:lnSpc>
              <a:spcBef>
                <a:spcPts val="600"/>
              </a:spcBef>
              <a:defRPr sz="2520">
                <a:solidFill>
                  <a:srgbClr val="A7A7A7"/>
                </a:solidFill>
                <a:latin typeface="Gurmukhi MN"/>
                <a:ea typeface="Gurmukhi MN"/>
                <a:cs typeface="Gurmukhi MN"/>
                <a:sym typeface="Gurmukhi MN"/>
              </a:defRPr>
            </a:pPr>
            <a:r>
              <a:rPr dirty="0"/>
              <a:t>Patients collecting less than 50% of the points were considered in the non-adherence group </a:t>
            </a:r>
          </a:p>
          <a:p>
            <a:pPr marL="725728" lvl="1" indent="-230428" algn="just" defTabSz="576072">
              <a:lnSpc>
                <a:spcPct val="81000"/>
              </a:lnSpc>
              <a:spcBef>
                <a:spcPts val="600"/>
              </a:spcBef>
              <a:defRPr sz="2520">
                <a:solidFill>
                  <a:srgbClr val="A7A7A7"/>
                </a:solidFill>
                <a:latin typeface="Gurmukhi MN"/>
                <a:ea typeface="Gurmukhi MN"/>
                <a:cs typeface="Gurmukhi MN"/>
                <a:sym typeface="Gurmukhi MN"/>
              </a:defRPr>
            </a:pPr>
            <a:r>
              <a:rPr dirty="0"/>
              <a:t>patients collecting between 50% and 75% of the points were considered in the poor/partial adherence group</a:t>
            </a:r>
          </a:p>
        </p:txBody>
      </p:sp>
      <p:pic>
        <p:nvPicPr>
          <p:cNvPr id="161" name="9EA7DC9E-0654-426D-AB1C-E8CBF7699444-L0-001.png"/>
          <p:cNvPicPr>
            <a:picLocks noChangeAspect="1"/>
          </p:cNvPicPr>
          <p:nvPr/>
        </p:nvPicPr>
        <p:blipFill>
          <a:blip r:embed="rId2">
            <a:extLst/>
          </a:blip>
          <a:stretch>
            <a:fillRect/>
          </a:stretch>
        </p:blipFill>
        <p:spPr>
          <a:xfrm>
            <a:off x="783545" y="5704387"/>
            <a:ext cx="784420" cy="800109"/>
          </a:xfrm>
          <a:prstGeom prst="rect">
            <a:avLst/>
          </a:prstGeom>
          <a:ln w="12700">
            <a:miter lim="400000"/>
          </a:ln>
        </p:spPr>
      </p:pic>
    </p:spTree>
    <p:extLst>
      <p:ext uri="{BB962C8B-B14F-4D97-AF65-F5344CB8AC3E}">
        <p14:creationId xmlns:p14="http://schemas.microsoft.com/office/powerpoint/2010/main" val="661170725"/>
      </p:ext>
    </p:extLst>
  </p:cSld>
  <p:clrMapOvr>
    <a:masterClrMapping/>
  </p:clrMapOvr>
  <mc:AlternateContent xmlns:mc="http://schemas.openxmlformats.org/markup-compatibility/2006" xmlns:p14="http://schemas.microsoft.com/office/powerpoint/2010/main">
    <mc:Choice Requires="p14">
      <p:transition spd="slow" p14:dur="15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30" y="2245087"/>
            <a:ext cx="2920632" cy="1877549"/>
          </a:xfrm>
          <a:prstGeom prst="rect">
            <a:avLst/>
          </a:prstGeom>
          <a:ln>
            <a:noFill/>
          </a:ln>
          <a:effectLst>
            <a:outerShdw blurRad="50800" dist="76200" dir="5400000" algn="t" rotWithShape="0">
              <a:schemeClr val="tx2">
                <a:alpha val="40000"/>
              </a:schemeClr>
            </a:outerShdw>
          </a:effectLst>
        </p:spPr>
      </p:pic>
    </p:spTree>
    <p:extLst>
      <p:ext uri="{BB962C8B-B14F-4D97-AF65-F5344CB8AC3E}">
        <p14:creationId xmlns:p14="http://schemas.microsoft.com/office/powerpoint/2010/main" val="13707830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tretch>
            <a:fillRect/>
          </a:stretch>
        </p:blipFill>
        <p:spPr>
          <a:xfrm>
            <a:off x="-114301" y="1297172"/>
            <a:ext cx="6515101" cy="3891516"/>
          </a:xfrm>
          <a:prstGeom prst="rect">
            <a:avLst/>
          </a:prstGeom>
          <a:effectLst>
            <a:outerShdw blurRad="50800" dist="63500" dir="13500000" algn="br" rotWithShape="0">
              <a:schemeClr val="bg1">
                <a:lumMod val="65000"/>
                <a:alpha val="40000"/>
              </a:schemeClr>
            </a:outerShdw>
          </a:effectLst>
        </p:spPr>
      </p:pic>
    </p:spTree>
    <p:extLst>
      <p:ext uri="{BB962C8B-B14F-4D97-AF65-F5344CB8AC3E}">
        <p14:creationId xmlns:p14="http://schemas.microsoft.com/office/powerpoint/2010/main" val="1348924216"/>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9" name="Chart 119"/>
          <p:cNvGraphicFramePr/>
          <p:nvPr>
            <p:extLst>
              <p:ext uri="{D42A27DB-BD31-4B8C-83A1-F6EECF244321}">
                <p14:modId xmlns:p14="http://schemas.microsoft.com/office/powerpoint/2010/main" val="1602381208"/>
              </p:ext>
            </p:extLst>
          </p:nvPr>
        </p:nvGraphicFramePr>
        <p:xfrm>
          <a:off x="219456" y="603504"/>
          <a:ext cx="11972544" cy="612647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29335800"/>
      </p:ext>
    </p:extLst>
  </p:cSld>
  <p:clrMapOvr>
    <a:masterClrMapping/>
  </p:clrMapOvr>
  <p:transition spd="slow">
    <p:fade/>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fill="hold"/>
                                        <p:tgtEl>
                                          <p:spTgt spid="119">
                                            <p:graphicEl>
                                              <a:chart seriesIdx="-3" categoryIdx="-3" bldStep="gridLegend"/>
                                            </p:graphicEl>
                                          </p:spTgt>
                                        </p:tgtEl>
                                        <p:attrNameLst>
                                          <p:attrName>style.visibility</p:attrName>
                                        </p:attrNameLst>
                                      </p:cBhvr>
                                      <p:to>
                                        <p:strVal val="visible"/>
                                      </p:to>
                                    </p:set>
                                    <p:animEffect transition="in" filter="wipe(down)">
                                      <p:cBhvr>
                                        <p:cTn id="7" dur="1000"/>
                                        <p:tgtEl>
                                          <p:spTgt spid="119">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fill="hold"/>
                                        <p:tgtEl>
                                          <p:spTgt spid="119">
                                            <p:graphicEl>
                                              <a:chart seriesIdx="0" categoryIdx="0" bldStep="ptInCategory"/>
                                            </p:graphicEl>
                                          </p:spTgt>
                                        </p:tgtEl>
                                        <p:attrNameLst>
                                          <p:attrName>style.visibility</p:attrName>
                                        </p:attrNameLst>
                                      </p:cBhvr>
                                      <p:to>
                                        <p:strVal val="visible"/>
                                      </p:to>
                                    </p:set>
                                    <p:animEffect transition="in" filter="wipe(down)">
                                      <p:cBhvr>
                                        <p:cTn id="12" dur="1000"/>
                                        <p:tgtEl>
                                          <p:spTgt spid="119">
                                            <p:graphicEl>
                                              <a:chart seriesIdx="0" categoryIdx="0" bldStep="ptIn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fill="hold"/>
                                        <p:tgtEl>
                                          <p:spTgt spid="119">
                                            <p:graphicEl>
                                              <a:chart seriesIdx="1" categoryIdx="0" bldStep="ptInCategory"/>
                                            </p:graphicEl>
                                          </p:spTgt>
                                        </p:tgtEl>
                                        <p:attrNameLst>
                                          <p:attrName>style.visibility</p:attrName>
                                        </p:attrNameLst>
                                      </p:cBhvr>
                                      <p:to>
                                        <p:strVal val="visible"/>
                                      </p:to>
                                    </p:set>
                                    <p:animEffect transition="in" filter="wipe(down)">
                                      <p:cBhvr>
                                        <p:cTn id="17" dur="1000"/>
                                        <p:tgtEl>
                                          <p:spTgt spid="119">
                                            <p:graphicEl>
                                              <a:chart seriesIdx="1" categoryIdx="0" bldStep="ptIn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fill="hold"/>
                                        <p:tgtEl>
                                          <p:spTgt spid="119">
                                            <p:graphicEl>
                                              <a:chart seriesIdx="2" categoryIdx="0" bldStep="ptInCategory"/>
                                            </p:graphicEl>
                                          </p:spTgt>
                                        </p:tgtEl>
                                        <p:attrNameLst>
                                          <p:attrName>style.visibility</p:attrName>
                                        </p:attrNameLst>
                                      </p:cBhvr>
                                      <p:to>
                                        <p:strVal val="visible"/>
                                      </p:to>
                                    </p:set>
                                    <p:animEffect transition="in" filter="wipe(down)">
                                      <p:cBhvr>
                                        <p:cTn id="22" dur="1000"/>
                                        <p:tgtEl>
                                          <p:spTgt spid="119">
                                            <p:graphicEl>
                                              <a:chart seriesIdx="2" categoryIdx="0" bldStep="ptIn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fill="hold"/>
                                        <p:tgtEl>
                                          <p:spTgt spid="119">
                                            <p:graphicEl>
                                              <a:chart seriesIdx="0" categoryIdx="2" bldStep="ptInCategory"/>
                                            </p:graphicEl>
                                          </p:spTgt>
                                        </p:tgtEl>
                                        <p:attrNameLst>
                                          <p:attrName>style.visibility</p:attrName>
                                        </p:attrNameLst>
                                      </p:cBhvr>
                                      <p:to>
                                        <p:strVal val="visible"/>
                                      </p:to>
                                    </p:set>
                                    <p:animEffect transition="in" filter="wipe(down)">
                                      <p:cBhvr>
                                        <p:cTn id="27" dur="1000"/>
                                        <p:tgtEl>
                                          <p:spTgt spid="119">
                                            <p:graphicEl>
                                              <a:chart seriesIdx="0" categoryIdx="2" bldStep="ptIn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fill="hold"/>
                                        <p:tgtEl>
                                          <p:spTgt spid="119">
                                            <p:graphicEl>
                                              <a:chart seriesIdx="1" categoryIdx="2" bldStep="ptInCategory"/>
                                            </p:graphicEl>
                                          </p:spTgt>
                                        </p:tgtEl>
                                        <p:attrNameLst>
                                          <p:attrName>style.visibility</p:attrName>
                                        </p:attrNameLst>
                                      </p:cBhvr>
                                      <p:to>
                                        <p:strVal val="visible"/>
                                      </p:to>
                                    </p:set>
                                    <p:animEffect transition="in" filter="wipe(down)">
                                      <p:cBhvr>
                                        <p:cTn id="32" dur="1000"/>
                                        <p:tgtEl>
                                          <p:spTgt spid="119">
                                            <p:graphicEl>
                                              <a:chart seriesIdx="1" categoryIdx="2" bldStep="ptInCategory"/>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fill="hold"/>
                                        <p:tgtEl>
                                          <p:spTgt spid="119">
                                            <p:graphicEl>
                                              <a:chart seriesIdx="2" categoryIdx="2" bldStep="ptInCategory"/>
                                            </p:graphicEl>
                                          </p:spTgt>
                                        </p:tgtEl>
                                        <p:attrNameLst>
                                          <p:attrName>style.visibility</p:attrName>
                                        </p:attrNameLst>
                                      </p:cBhvr>
                                      <p:to>
                                        <p:strVal val="visible"/>
                                      </p:to>
                                    </p:set>
                                    <p:animEffect transition="in" filter="wipe(down)">
                                      <p:cBhvr>
                                        <p:cTn id="37" dur="1000"/>
                                        <p:tgtEl>
                                          <p:spTgt spid="119">
                                            <p:graphicEl>
                                              <a:chart seriesIdx="2" categoryIdx="2" bldStep="ptInCategory"/>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fill="hold"/>
                                        <p:tgtEl>
                                          <p:spTgt spid="119">
                                            <p:graphicEl>
                                              <a:chart seriesIdx="0" categoryIdx="4" bldStep="ptInCategory"/>
                                            </p:graphicEl>
                                          </p:spTgt>
                                        </p:tgtEl>
                                        <p:attrNameLst>
                                          <p:attrName>style.visibility</p:attrName>
                                        </p:attrNameLst>
                                      </p:cBhvr>
                                      <p:to>
                                        <p:strVal val="visible"/>
                                      </p:to>
                                    </p:set>
                                    <p:animEffect transition="in" filter="wipe(down)">
                                      <p:cBhvr>
                                        <p:cTn id="42" dur="1000"/>
                                        <p:tgtEl>
                                          <p:spTgt spid="119">
                                            <p:graphicEl>
                                              <a:chart seriesIdx="0" categoryIdx="4" bldStep="ptInCategory"/>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fill="hold"/>
                                        <p:tgtEl>
                                          <p:spTgt spid="119">
                                            <p:graphicEl>
                                              <a:chart seriesIdx="1" categoryIdx="4" bldStep="ptInCategory"/>
                                            </p:graphicEl>
                                          </p:spTgt>
                                        </p:tgtEl>
                                        <p:attrNameLst>
                                          <p:attrName>style.visibility</p:attrName>
                                        </p:attrNameLst>
                                      </p:cBhvr>
                                      <p:to>
                                        <p:strVal val="visible"/>
                                      </p:to>
                                    </p:set>
                                    <p:animEffect transition="in" filter="wipe(down)">
                                      <p:cBhvr>
                                        <p:cTn id="47" dur="1000"/>
                                        <p:tgtEl>
                                          <p:spTgt spid="119">
                                            <p:graphicEl>
                                              <a:chart seriesIdx="1" categoryIdx="4" bldStep="ptInCategory"/>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fill="hold"/>
                                        <p:tgtEl>
                                          <p:spTgt spid="119">
                                            <p:graphicEl>
                                              <a:chart seriesIdx="2" categoryIdx="4" bldStep="ptInCategory"/>
                                            </p:graphicEl>
                                          </p:spTgt>
                                        </p:tgtEl>
                                        <p:attrNameLst>
                                          <p:attrName>style.visibility</p:attrName>
                                        </p:attrNameLst>
                                      </p:cBhvr>
                                      <p:to>
                                        <p:strVal val="visible"/>
                                      </p:to>
                                    </p:set>
                                    <p:animEffect transition="in" filter="wipe(down)">
                                      <p:cBhvr>
                                        <p:cTn id="52" dur="1000"/>
                                        <p:tgtEl>
                                          <p:spTgt spid="119">
                                            <p:graphicEl>
                                              <a:chart seriesIdx="2" categoryIdx="4" bldStep="ptIn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9" grpId="0" uiExpand="1">
        <p:bldSub>
          <a:bldChart bld="categoryEl"/>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hape 170"/>
          <p:cNvSpPr>
            <a:spLocks noGrp="1"/>
          </p:cNvSpPr>
          <p:nvPr>
            <p:ph type="title"/>
          </p:nvPr>
        </p:nvSpPr>
        <p:spPr>
          <a:xfrm>
            <a:off x="217652" y="310261"/>
            <a:ext cx="11704320" cy="915035"/>
          </a:xfrm>
          <a:prstGeom prst="rect">
            <a:avLst/>
          </a:prstGeom>
        </p:spPr>
        <p:txBody>
          <a:bodyPr>
            <a:noAutofit/>
          </a:bodyPr>
          <a:lstStyle/>
          <a:p>
            <a:pPr algn="just">
              <a:defRPr sz="5000">
                <a:solidFill>
                  <a:srgbClr val="A7A7A7"/>
                </a:solidFill>
                <a:latin typeface="Arial Rounded MT Bold"/>
                <a:ea typeface="Arial Rounded MT Bold"/>
                <a:cs typeface="Arial Rounded MT Bold"/>
                <a:sym typeface="Arial Rounded MT Bold"/>
              </a:defRPr>
            </a:pPr>
            <a:r>
              <a:rPr lang="en-US" sz="3100" dirty="0">
                <a:solidFill>
                  <a:srgbClr val="A7A7A7"/>
                </a:solidFill>
                <a:latin typeface="Arial Rounded MT Bold"/>
                <a:ea typeface="Arial Rounded MT Bold"/>
                <a:cs typeface="Arial Rounded MT Bold"/>
              </a:rPr>
              <a:t>Treatment Adherence &amp; </a:t>
            </a:r>
            <a:r>
              <a:rPr lang="en-US" sz="3100" dirty="0" smtClean="0">
                <a:solidFill>
                  <a:srgbClr val="00B7FA"/>
                </a:solidFill>
                <a:latin typeface="Arial Rounded MT Bold"/>
                <a:ea typeface="Arial Rounded MT Bold"/>
                <a:cs typeface="Arial Rounded MT Bold"/>
              </a:rPr>
              <a:t>Socio-demographic characteristics</a:t>
            </a:r>
            <a:endParaRPr sz="3100" dirty="0">
              <a:solidFill>
                <a:srgbClr val="00B7FA"/>
              </a:solidFill>
              <a:latin typeface="Arial Rounded MT Bold"/>
              <a:ea typeface="Arial Rounded MT Bold"/>
              <a:cs typeface="Arial Rounded MT Bold"/>
            </a:endParaRPr>
          </a:p>
        </p:txBody>
      </p:sp>
      <p:graphicFrame>
        <p:nvGraphicFramePr>
          <p:cNvPr id="2" name="Table 1"/>
          <p:cNvGraphicFramePr>
            <a:graphicFrameLocks noGrp="1"/>
          </p:cNvGraphicFramePr>
          <p:nvPr>
            <p:extLst>
              <p:ext uri="{D42A27DB-BD31-4B8C-83A1-F6EECF244321}">
                <p14:modId xmlns:p14="http://schemas.microsoft.com/office/powerpoint/2010/main" val="2082384030"/>
              </p:ext>
            </p:extLst>
          </p:nvPr>
        </p:nvGraphicFramePr>
        <p:xfrm>
          <a:off x="642939" y="1426464"/>
          <a:ext cx="10853747" cy="5047487"/>
        </p:xfrm>
        <a:graphic>
          <a:graphicData uri="http://schemas.openxmlformats.org/drawingml/2006/table">
            <a:tbl>
              <a:tblPr firstRow="1" firstCol="1" bandRow="1">
                <a:tableStyleId>{C083E6E3-FA7D-4D7B-A595-EF9225AFEA82}</a:tableStyleId>
              </a:tblPr>
              <a:tblGrid>
                <a:gridCol w="1335882"/>
                <a:gridCol w="1593054"/>
                <a:gridCol w="1385889"/>
                <a:gridCol w="1241868"/>
                <a:gridCol w="1601345"/>
                <a:gridCol w="1400175"/>
                <a:gridCol w="1214441"/>
                <a:gridCol w="1081093"/>
              </a:tblGrid>
              <a:tr h="683908">
                <a:tc rowSpan="2" gridSpan="2">
                  <a:txBody>
                    <a:bodyPr/>
                    <a:lstStyle/>
                    <a:p>
                      <a:pPr algn="ctr">
                        <a:spcAft>
                          <a:spcPts val="0"/>
                        </a:spcAft>
                      </a:pPr>
                      <a:r>
                        <a:rPr lang="en-US" sz="2000" b="1" dirty="0">
                          <a:solidFill>
                            <a:schemeClr val="tx1">
                              <a:lumMod val="65000"/>
                              <a:lumOff val="35000"/>
                            </a:schemeClr>
                          </a:solidFill>
                          <a:effectLst/>
                        </a:rPr>
                        <a:t>Variables</a:t>
                      </a:r>
                      <a:endParaRPr lang="en-US" sz="2000" b="1" dirty="0">
                        <a:solidFill>
                          <a:schemeClr val="tx1">
                            <a:lumMod val="65000"/>
                            <a:lumOff val="35000"/>
                          </a:schemeClr>
                        </a:solidFill>
                        <a:effectLst/>
                        <a:latin typeface="Calibri" charset="0"/>
                        <a:ea typeface="Calibri" charset="0"/>
                        <a:cs typeface="Arial" charset="0"/>
                      </a:endParaRPr>
                    </a:p>
                  </a:txBody>
                  <a:tcPr marL="68580" marR="68580" marT="0" marB="0" anchor="ctr"/>
                </a:tc>
                <a:tc rowSpan="2" hMerge="1">
                  <a:txBody>
                    <a:bodyPr/>
                    <a:lstStyle/>
                    <a:p>
                      <a:endParaRPr lang="en-US"/>
                    </a:p>
                  </a:txBody>
                  <a:tcPr/>
                </a:tc>
                <a:tc rowSpan="2">
                  <a:txBody>
                    <a:bodyPr/>
                    <a:lstStyle/>
                    <a:p>
                      <a:pPr algn="ctr">
                        <a:spcAft>
                          <a:spcPts val="0"/>
                        </a:spcAft>
                      </a:pPr>
                      <a:r>
                        <a:rPr lang="en-US" sz="2000" b="1" dirty="0">
                          <a:solidFill>
                            <a:schemeClr val="tx1">
                              <a:lumMod val="65000"/>
                              <a:lumOff val="35000"/>
                            </a:schemeClr>
                          </a:solidFill>
                          <a:effectLst/>
                        </a:rPr>
                        <a:t>N (%)s </a:t>
                      </a:r>
                    </a:p>
                    <a:p>
                      <a:pPr algn="ctr">
                        <a:spcAft>
                          <a:spcPts val="0"/>
                        </a:spcAft>
                      </a:pPr>
                      <a:r>
                        <a:rPr lang="en-US" sz="2000" b="1" dirty="0">
                          <a:solidFill>
                            <a:schemeClr val="tx1">
                              <a:lumMod val="65000"/>
                              <a:lumOff val="35000"/>
                            </a:schemeClr>
                          </a:solidFill>
                          <a:effectLst/>
                        </a:rPr>
                        <a:t>226 (100)</a:t>
                      </a:r>
                      <a:endParaRPr lang="en-US" sz="2000" b="1" dirty="0">
                        <a:solidFill>
                          <a:schemeClr val="tx1">
                            <a:lumMod val="65000"/>
                            <a:lumOff val="35000"/>
                          </a:schemeClr>
                        </a:solidFill>
                        <a:effectLst/>
                        <a:latin typeface="Calibri" charset="0"/>
                        <a:ea typeface="Calibri" charset="0"/>
                        <a:cs typeface="Arial" charset="0"/>
                      </a:endParaRPr>
                    </a:p>
                  </a:txBody>
                  <a:tcPr marL="68580" marR="68580" marT="0" marB="0" anchor="ctr"/>
                </a:tc>
                <a:tc gridSpan="3">
                  <a:txBody>
                    <a:bodyPr/>
                    <a:lstStyle/>
                    <a:p>
                      <a:pPr algn="ctr">
                        <a:spcAft>
                          <a:spcPts val="0"/>
                        </a:spcAft>
                      </a:pPr>
                      <a:r>
                        <a:rPr lang="en-US" sz="2000" b="1" dirty="0">
                          <a:solidFill>
                            <a:schemeClr val="tx1">
                              <a:lumMod val="65000"/>
                              <a:lumOff val="35000"/>
                            </a:schemeClr>
                          </a:solidFill>
                          <a:effectLst/>
                        </a:rPr>
                        <a:t>Number of patients </a:t>
                      </a:r>
                      <a:r>
                        <a:rPr lang="en-US" sz="2000" b="1" dirty="0" smtClean="0">
                          <a:solidFill>
                            <a:schemeClr val="tx1">
                              <a:lumMod val="65000"/>
                              <a:lumOff val="35000"/>
                            </a:schemeClr>
                          </a:solidFill>
                          <a:effectLst/>
                        </a:rPr>
                        <a:t>(%)</a:t>
                      </a:r>
                      <a:endParaRPr lang="en-US" sz="2000" b="1" dirty="0">
                        <a:solidFill>
                          <a:schemeClr val="tx1">
                            <a:lumMod val="65000"/>
                            <a:lumOff val="35000"/>
                          </a:schemeClr>
                        </a:solidFill>
                        <a:effectLst/>
                        <a:latin typeface="Calibri" charset="0"/>
                        <a:ea typeface="Calibri" charset="0"/>
                        <a:cs typeface="Arial" charset="0"/>
                      </a:endParaRPr>
                    </a:p>
                  </a:txBody>
                  <a:tcPr marL="68580" marR="68580" marT="0" marB="0" anchor="ctr"/>
                </a:tc>
                <a:tc hMerge="1">
                  <a:txBody>
                    <a:bodyPr/>
                    <a:lstStyle/>
                    <a:p>
                      <a:endParaRPr lang="en-US"/>
                    </a:p>
                  </a:txBody>
                  <a:tcPr/>
                </a:tc>
                <a:tc hMerge="1">
                  <a:txBody>
                    <a:bodyPr/>
                    <a:lstStyle/>
                    <a:p>
                      <a:endParaRPr lang="en-US"/>
                    </a:p>
                  </a:txBody>
                  <a:tcPr/>
                </a:tc>
                <a:tc rowSpan="2">
                  <a:txBody>
                    <a:bodyPr/>
                    <a:lstStyle/>
                    <a:p>
                      <a:pPr algn="ctr">
                        <a:spcAft>
                          <a:spcPts val="0"/>
                        </a:spcAft>
                      </a:pPr>
                      <a:r>
                        <a:rPr lang="en-US" sz="2000" b="1" dirty="0">
                          <a:solidFill>
                            <a:schemeClr val="tx1">
                              <a:lumMod val="65000"/>
                              <a:lumOff val="35000"/>
                            </a:schemeClr>
                          </a:solidFill>
                          <a:effectLst/>
                        </a:rPr>
                        <a:t>Chi-square </a:t>
                      </a:r>
                      <a:endParaRPr lang="en-US" sz="2000" b="1" dirty="0">
                        <a:solidFill>
                          <a:schemeClr val="tx1">
                            <a:lumMod val="65000"/>
                            <a:lumOff val="35000"/>
                          </a:schemeClr>
                        </a:solidFill>
                        <a:effectLst/>
                        <a:latin typeface="Calibri" charset="0"/>
                        <a:ea typeface="Calibri" charset="0"/>
                        <a:cs typeface="Arial" charset="0"/>
                      </a:endParaRPr>
                    </a:p>
                  </a:txBody>
                  <a:tcPr marL="68580" marR="68580" marT="0" marB="0" anchor="ctr"/>
                </a:tc>
                <a:tc rowSpan="2">
                  <a:txBody>
                    <a:bodyPr/>
                    <a:lstStyle/>
                    <a:p>
                      <a:pPr algn="ctr">
                        <a:spcAft>
                          <a:spcPts val="0"/>
                        </a:spcAft>
                      </a:pPr>
                      <a:r>
                        <a:rPr lang="en-US" sz="2000" b="1" dirty="0">
                          <a:solidFill>
                            <a:schemeClr val="tx1">
                              <a:lumMod val="65000"/>
                              <a:lumOff val="35000"/>
                            </a:schemeClr>
                          </a:solidFill>
                          <a:effectLst/>
                        </a:rPr>
                        <a:t>P value</a:t>
                      </a:r>
                      <a:endParaRPr lang="en-US" sz="2000" b="1" dirty="0">
                        <a:solidFill>
                          <a:schemeClr val="tx1">
                            <a:lumMod val="65000"/>
                            <a:lumOff val="35000"/>
                          </a:schemeClr>
                        </a:solidFill>
                        <a:effectLst/>
                        <a:latin typeface="Calibri" charset="0"/>
                        <a:ea typeface="Calibri" charset="0"/>
                        <a:cs typeface="Arial" charset="0"/>
                      </a:endParaRPr>
                    </a:p>
                  </a:txBody>
                  <a:tcPr marL="68580" marR="68580" marT="0" marB="0" anchor="ctr"/>
                </a:tc>
              </a:tr>
              <a:tr h="1144589">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a:spcAft>
                          <a:spcPts val="0"/>
                        </a:spcAft>
                      </a:pPr>
                      <a:r>
                        <a:rPr lang="en-US" sz="1800" b="0" dirty="0">
                          <a:solidFill>
                            <a:schemeClr val="tx1">
                              <a:lumMod val="65000"/>
                              <a:lumOff val="35000"/>
                            </a:schemeClr>
                          </a:solidFill>
                          <a:effectLst/>
                        </a:rPr>
                        <a:t>Good</a:t>
                      </a:r>
                    </a:p>
                    <a:p>
                      <a:pPr algn="ctr">
                        <a:spcAft>
                          <a:spcPts val="0"/>
                        </a:spcAft>
                      </a:pPr>
                      <a:r>
                        <a:rPr lang="en-US" sz="1800" b="0" dirty="0">
                          <a:solidFill>
                            <a:schemeClr val="tx1">
                              <a:lumMod val="65000"/>
                              <a:lumOff val="35000"/>
                            </a:schemeClr>
                          </a:solidFill>
                          <a:effectLst/>
                        </a:rPr>
                        <a:t>adherence</a:t>
                      </a:r>
                    </a:p>
                    <a:p>
                      <a:pPr algn="ctr">
                        <a:spcAft>
                          <a:spcPts val="0"/>
                        </a:spcAft>
                      </a:pPr>
                      <a:r>
                        <a:rPr lang="en-US" sz="1800" b="0" dirty="0">
                          <a:solidFill>
                            <a:schemeClr val="tx1">
                              <a:lumMod val="65000"/>
                              <a:lumOff val="35000"/>
                            </a:schemeClr>
                          </a:solidFill>
                          <a:effectLst/>
                        </a:rPr>
                        <a:t>(N=88)</a:t>
                      </a:r>
                      <a:endParaRPr lang="en-US" sz="1800" b="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b="0" dirty="0" smtClean="0">
                          <a:solidFill>
                            <a:schemeClr val="tx1">
                              <a:lumMod val="65000"/>
                              <a:lumOff val="35000"/>
                            </a:schemeClr>
                          </a:solidFill>
                          <a:effectLst/>
                        </a:rPr>
                        <a:t>Poor</a:t>
                      </a:r>
                      <a:endParaRPr lang="en-US" sz="1800" b="0" dirty="0">
                        <a:solidFill>
                          <a:schemeClr val="tx1">
                            <a:lumMod val="65000"/>
                            <a:lumOff val="35000"/>
                          </a:schemeClr>
                        </a:solidFill>
                        <a:effectLst/>
                      </a:endParaRPr>
                    </a:p>
                    <a:p>
                      <a:pPr algn="ctr">
                        <a:spcAft>
                          <a:spcPts val="0"/>
                        </a:spcAft>
                      </a:pPr>
                      <a:r>
                        <a:rPr lang="en-US" sz="1800" b="0" dirty="0">
                          <a:solidFill>
                            <a:schemeClr val="tx1">
                              <a:lumMod val="65000"/>
                              <a:lumOff val="35000"/>
                            </a:schemeClr>
                          </a:solidFill>
                          <a:effectLst/>
                        </a:rPr>
                        <a:t>adherence</a:t>
                      </a:r>
                    </a:p>
                    <a:p>
                      <a:pPr algn="ctr">
                        <a:spcAft>
                          <a:spcPts val="0"/>
                        </a:spcAft>
                      </a:pPr>
                      <a:r>
                        <a:rPr lang="en-US" sz="1800" b="0" dirty="0">
                          <a:solidFill>
                            <a:schemeClr val="tx1">
                              <a:lumMod val="65000"/>
                              <a:lumOff val="35000"/>
                            </a:schemeClr>
                          </a:solidFill>
                          <a:effectLst/>
                        </a:rPr>
                        <a:t>(N=101)</a:t>
                      </a:r>
                      <a:endParaRPr lang="en-US" sz="1800" b="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b="0" dirty="0">
                          <a:solidFill>
                            <a:schemeClr val="tx1">
                              <a:lumMod val="65000"/>
                              <a:lumOff val="35000"/>
                            </a:schemeClr>
                          </a:solidFill>
                          <a:effectLst/>
                        </a:rPr>
                        <a:t>Non-adherence</a:t>
                      </a:r>
                    </a:p>
                    <a:p>
                      <a:pPr algn="ctr">
                        <a:spcAft>
                          <a:spcPts val="0"/>
                        </a:spcAft>
                      </a:pPr>
                      <a:r>
                        <a:rPr lang="en-US" sz="1800" b="0" dirty="0">
                          <a:solidFill>
                            <a:schemeClr val="tx1">
                              <a:lumMod val="65000"/>
                              <a:lumOff val="35000"/>
                            </a:schemeClr>
                          </a:solidFill>
                          <a:effectLst/>
                        </a:rPr>
                        <a:t>(N= 37)</a:t>
                      </a:r>
                      <a:endParaRPr lang="en-US" sz="1800" b="0" dirty="0">
                        <a:solidFill>
                          <a:schemeClr val="tx1">
                            <a:lumMod val="65000"/>
                            <a:lumOff val="35000"/>
                          </a:schemeClr>
                        </a:solidFill>
                        <a:effectLst/>
                        <a:latin typeface="Calibri" charset="0"/>
                        <a:ea typeface="Calibri" charset="0"/>
                        <a:cs typeface="Arial" charset="0"/>
                      </a:endParaRPr>
                    </a:p>
                  </a:txBody>
                  <a:tcPr marL="68580" marR="68580" marT="0" marB="0" anchor="ctr"/>
                </a:tc>
                <a:tc vMerge="1">
                  <a:txBody>
                    <a:bodyPr/>
                    <a:lstStyle/>
                    <a:p>
                      <a:endParaRPr lang="en-US"/>
                    </a:p>
                  </a:txBody>
                  <a:tcPr/>
                </a:tc>
                <a:tc vMerge="1">
                  <a:txBody>
                    <a:bodyPr/>
                    <a:lstStyle/>
                    <a:p>
                      <a:endParaRPr lang="en-US"/>
                    </a:p>
                  </a:txBody>
                  <a:tcPr/>
                </a:tc>
              </a:tr>
              <a:tr h="659368">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Marital status</a:t>
                      </a:r>
                      <a:endParaRPr lang="en-US" sz="1600" i="1" dirty="0" smtClean="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85000"/>
                            </a:schemeClr>
                          </a:solidFill>
                          <a:effectLst/>
                        </a:rPr>
                        <a:t>Single/widowed/divorced</a:t>
                      </a:r>
                      <a:endParaRPr lang="en-US" sz="1600" b="0" i="1" dirty="0" smtClean="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82 (36.3)</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18 (21.9)</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85000"/>
                            </a:schemeClr>
                          </a:solidFill>
                          <a:effectLst/>
                        </a:rPr>
                        <a:t>42 (51.2)</a:t>
                      </a:r>
                      <a:endParaRPr lang="en-US" sz="1600" b="0" i="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85000"/>
                            </a:schemeClr>
                          </a:solidFill>
                          <a:effectLst/>
                        </a:rPr>
                        <a:t>22 (26.8)</a:t>
                      </a:r>
                      <a:endParaRPr lang="en-US" sz="1600" b="0" i="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85000"/>
                            </a:schemeClr>
                          </a:solidFill>
                          <a:effectLst/>
                        </a:rPr>
                        <a:t>19.361</a:t>
                      </a:r>
                      <a:endParaRPr lang="en-US" sz="1600" b="0" i="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&lt;0.01**</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r>
              <a:tr h="468246">
                <a:tc vMerge="1">
                  <a:txBody>
                    <a:bodyPr/>
                    <a:lstStyle/>
                    <a:p>
                      <a:pPr algn="l">
                        <a:spcAft>
                          <a:spcPts val="0"/>
                        </a:spcAft>
                      </a:pPr>
                      <a:endParaRPr lang="en-US" sz="1600" b="0" i="1" dirty="0">
                        <a:solidFill>
                          <a:srgbClr val="7B7B7B"/>
                        </a:solidFill>
                        <a:effectLst/>
                        <a:latin typeface="Calibri" charset="0"/>
                        <a:ea typeface="Calibri" charset="0"/>
                        <a:cs typeface="Arial" charset="0"/>
                      </a:endParaRPr>
                    </a:p>
                  </a:txBody>
                  <a:tcPr marL="68580" marR="6858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85000"/>
                            </a:schemeClr>
                          </a:solidFill>
                          <a:effectLst/>
                        </a:rPr>
                        <a:t>Married</a:t>
                      </a:r>
                      <a:endParaRPr lang="en-US" sz="1600" b="0" i="1" dirty="0" smtClean="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144 (63.7)</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70 (48.6)</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59 (41.0)</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15 (10.4)</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85000"/>
                            </a:schemeClr>
                          </a:solidFill>
                          <a:effectLst/>
                        </a:rPr>
                        <a:t> </a:t>
                      </a:r>
                      <a:endParaRPr lang="en-US" sz="1600" b="0" i="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 </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r>
              <a:tr h="414594">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cap="none" spc="0" baseline="0" dirty="0" smtClean="0">
                          <a:ln>
                            <a:noFill/>
                          </a:ln>
                          <a:solidFill>
                            <a:schemeClr val="tx1">
                              <a:lumMod val="65000"/>
                              <a:lumOff val="35000"/>
                            </a:schemeClr>
                          </a:solidFill>
                          <a:effectLst/>
                          <a:uFillTx/>
                          <a:sym typeface="Calibri"/>
                        </a:rPr>
                        <a:t>Family support</a:t>
                      </a:r>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85000"/>
                            </a:schemeClr>
                          </a:solidFill>
                          <a:effectLst/>
                        </a:rPr>
                        <a:t>Present</a:t>
                      </a:r>
                      <a:endParaRPr lang="en-US" sz="1600" b="0" i="1" dirty="0" smtClean="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134 (59.3)</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64 (47.7)</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51 (38.1)</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19 (14.2)</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10.786</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&lt;0.01**</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r>
              <a:tr h="460117">
                <a:tc vMerge="1">
                  <a:txBody>
                    <a:bodyPr/>
                    <a:lstStyle/>
                    <a:p>
                      <a:pPr algn="l">
                        <a:spcAft>
                          <a:spcPts val="0"/>
                        </a:spcAft>
                      </a:pPr>
                      <a:endParaRPr lang="en-US" sz="1600" b="0" i="1" dirty="0">
                        <a:solidFill>
                          <a:srgbClr val="7B7B7B"/>
                        </a:solidFill>
                        <a:effectLst/>
                        <a:latin typeface="Calibri" charset="0"/>
                        <a:ea typeface="Calibri" charset="0"/>
                        <a:cs typeface="Arial" charset="0"/>
                      </a:endParaRPr>
                    </a:p>
                  </a:txBody>
                  <a:tcPr marL="68580" marR="68580" marT="0" marB="0"/>
                </a:tc>
                <a:tc>
                  <a:txBody>
                    <a:bodyPr/>
                    <a:lstStyle/>
                    <a:p>
                      <a:pPr algn="l">
                        <a:spcAft>
                          <a:spcPts val="0"/>
                        </a:spcAft>
                      </a:pPr>
                      <a:r>
                        <a:rPr lang="en-US" sz="1600" dirty="0" smtClean="0">
                          <a:solidFill>
                            <a:schemeClr val="bg1">
                              <a:lumMod val="85000"/>
                            </a:schemeClr>
                          </a:solidFill>
                          <a:effectLst/>
                        </a:rPr>
                        <a:t>Absent</a:t>
                      </a:r>
                      <a:endParaRPr lang="en-US" sz="1600" b="0" i="1" dirty="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85000"/>
                            </a:schemeClr>
                          </a:solidFill>
                          <a:effectLst/>
                        </a:rPr>
                        <a:t>92 (40.7)</a:t>
                      </a:r>
                      <a:endParaRPr lang="en-US" sz="1600" b="0" i="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85000"/>
                            </a:schemeClr>
                          </a:solidFill>
                          <a:effectLst/>
                        </a:rPr>
                        <a:t>24 (26.1)</a:t>
                      </a:r>
                      <a:endParaRPr lang="en-US" sz="1600" b="0" i="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50 (54.4)</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18 (19.5)</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 </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 </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r>
              <a:tr h="460117">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cap="none" spc="0" baseline="0" dirty="0" smtClean="0">
                          <a:ln>
                            <a:noFill/>
                          </a:ln>
                          <a:solidFill>
                            <a:schemeClr val="tx1">
                              <a:lumMod val="65000"/>
                              <a:lumOff val="35000"/>
                            </a:schemeClr>
                          </a:solidFill>
                          <a:effectLst/>
                          <a:uFillTx/>
                          <a:sym typeface="Calibri"/>
                        </a:rPr>
                        <a:t>Socio-economical level</a:t>
                      </a:r>
                      <a:endParaRPr lang="en-US" sz="1600" b="1" i="1" u="none" strike="noStrike" cap="none" spc="0" baseline="0" dirty="0" smtClean="0">
                        <a:ln>
                          <a:noFill/>
                        </a:ln>
                        <a:solidFill>
                          <a:schemeClr val="tx1">
                            <a:lumMod val="65000"/>
                            <a:lumOff val="35000"/>
                          </a:schemeClr>
                        </a:solidFill>
                        <a:effectLst/>
                        <a:uFillTx/>
                        <a:latin typeface="+mn-lt"/>
                        <a:ea typeface="+mn-ea"/>
                        <a:cs typeface="+mn-cs"/>
                        <a:sym typeface="Calibri"/>
                      </a:endParaRPr>
                    </a:p>
                  </a:txBody>
                  <a:tcPr marL="68580" marR="68580" marT="0" marB="0" anchor="ctr"/>
                </a:tc>
                <a:tc>
                  <a:txBody>
                    <a:bodyPr/>
                    <a:lstStyle/>
                    <a:p>
                      <a:pPr algn="l">
                        <a:spcAft>
                          <a:spcPts val="0"/>
                        </a:spcAft>
                      </a:pPr>
                      <a:r>
                        <a:rPr lang="en-US" sz="1600" dirty="0" smtClean="0">
                          <a:solidFill>
                            <a:schemeClr val="bg1">
                              <a:lumMod val="85000"/>
                            </a:schemeClr>
                          </a:solidFill>
                          <a:effectLst/>
                        </a:rPr>
                        <a:t>High</a:t>
                      </a:r>
                      <a:endParaRPr lang="en-US" sz="1600" b="0" i="1" dirty="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12 (5.3)</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8 (66.6)</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85000"/>
                            </a:schemeClr>
                          </a:solidFill>
                          <a:effectLst/>
                        </a:rPr>
                        <a:t>2(16.6)</a:t>
                      </a:r>
                      <a:endParaRPr lang="en-US" sz="1600" b="0" i="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2(16.6)</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21.389</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&lt;0.01**</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r>
              <a:tr h="414594">
                <a:tc vMerge="1">
                  <a:txBody>
                    <a:bodyPr/>
                    <a:lstStyle/>
                    <a:p>
                      <a:pPr algn="l">
                        <a:spcAft>
                          <a:spcPts val="0"/>
                        </a:spcAft>
                      </a:pPr>
                      <a:endParaRPr lang="en-US" sz="1600" b="0" i="1" dirty="0">
                        <a:solidFill>
                          <a:srgbClr val="7B7B7B"/>
                        </a:solidFill>
                        <a:effectLst/>
                        <a:latin typeface="Calibri" charset="0"/>
                        <a:ea typeface="Calibri" charset="0"/>
                        <a:cs typeface="Arial" charset="0"/>
                      </a:endParaRPr>
                    </a:p>
                  </a:txBody>
                  <a:tcPr marL="68580" marR="68580" marT="0" marB="0"/>
                </a:tc>
                <a:tc>
                  <a:txBody>
                    <a:bodyPr/>
                    <a:lstStyle/>
                    <a:p>
                      <a:pPr algn="l">
                        <a:spcAft>
                          <a:spcPts val="0"/>
                        </a:spcAft>
                      </a:pPr>
                      <a:r>
                        <a:rPr lang="en-US" sz="1600" dirty="0" smtClean="0">
                          <a:solidFill>
                            <a:schemeClr val="bg1">
                              <a:lumMod val="85000"/>
                            </a:schemeClr>
                          </a:solidFill>
                          <a:effectLst/>
                        </a:rPr>
                        <a:t>Middle</a:t>
                      </a:r>
                      <a:endParaRPr lang="en-US" sz="1600" b="0" i="1" dirty="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85000"/>
                            </a:schemeClr>
                          </a:solidFill>
                          <a:effectLst/>
                        </a:rPr>
                        <a:t>58 (25.7)</a:t>
                      </a:r>
                      <a:endParaRPr lang="en-US" sz="1600" b="0" i="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85000"/>
                            </a:schemeClr>
                          </a:solidFill>
                          <a:effectLst/>
                        </a:rPr>
                        <a:t>34 (58.6)</a:t>
                      </a:r>
                      <a:endParaRPr lang="en-US" sz="1600" b="0" i="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85000"/>
                            </a:schemeClr>
                          </a:solidFill>
                          <a:effectLst/>
                        </a:rPr>
                        <a:t>15 (25.8)</a:t>
                      </a:r>
                      <a:endParaRPr lang="en-US" sz="1600" b="0" i="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85000"/>
                            </a:schemeClr>
                          </a:solidFill>
                          <a:effectLst/>
                        </a:rPr>
                        <a:t>9 (15.6)</a:t>
                      </a:r>
                      <a:endParaRPr lang="en-US" sz="1600" b="0" i="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 </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 </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r>
              <a:tr h="341954">
                <a:tc vMerge="1">
                  <a:txBody>
                    <a:bodyPr/>
                    <a:lstStyle/>
                    <a:p>
                      <a:pPr algn="l">
                        <a:spcAft>
                          <a:spcPts val="0"/>
                        </a:spcAft>
                      </a:pPr>
                      <a:endParaRPr lang="en-US" sz="1600" b="0" i="1" dirty="0">
                        <a:solidFill>
                          <a:srgbClr val="7B7B7B"/>
                        </a:solidFill>
                        <a:effectLst/>
                        <a:latin typeface="Calibri" charset="0"/>
                        <a:ea typeface="Calibri" charset="0"/>
                        <a:cs typeface="Arial" charset="0"/>
                      </a:endParaRPr>
                    </a:p>
                  </a:txBody>
                  <a:tcPr marL="68580" marR="68580" marT="0" marB="0"/>
                </a:tc>
                <a:tc>
                  <a:txBody>
                    <a:bodyPr/>
                    <a:lstStyle/>
                    <a:p>
                      <a:pPr algn="l">
                        <a:spcAft>
                          <a:spcPts val="0"/>
                        </a:spcAft>
                      </a:pPr>
                      <a:r>
                        <a:rPr lang="en-US" sz="1600" dirty="0" smtClean="0">
                          <a:solidFill>
                            <a:schemeClr val="bg1">
                              <a:lumMod val="85000"/>
                            </a:schemeClr>
                          </a:solidFill>
                          <a:effectLst/>
                        </a:rPr>
                        <a:t>Low</a:t>
                      </a:r>
                      <a:endParaRPr lang="en-US" sz="1600" b="0" i="1" dirty="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85000"/>
                            </a:schemeClr>
                          </a:solidFill>
                          <a:effectLst/>
                        </a:rPr>
                        <a:t>156 (69.0)</a:t>
                      </a:r>
                      <a:endParaRPr lang="en-US" sz="1600" b="0" i="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85000"/>
                            </a:schemeClr>
                          </a:solidFill>
                          <a:effectLst/>
                        </a:rPr>
                        <a:t>46 (29.4)</a:t>
                      </a:r>
                      <a:endParaRPr lang="en-US" sz="1600" b="0" i="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85000"/>
                            </a:schemeClr>
                          </a:solidFill>
                          <a:effectLst/>
                        </a:rPr>
                        <a:t>84 (53.8)</a:t>
                      </a:r>
                      <a:endParaRPr lang="en-US" sz="1600" b="0" i="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85000"/>
                            </a:schemeClr>
                          </a:solidFill>
                          <a:effectLst/>
                        </a:rPr>
                        <a:t>26 (16.6.)</a:t>
                      </a:r>
                      <a:endParaRPr lang="en-US" sz="1600" b="0" i="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85000"/>
                            </a:schemeClr>
                          </a:solidFill>
                          <a:effectLst/>
                        </a:rPr>
                        <a:t> </a:t>
                      </a:r>
                      <a:endParaRPr lang="en-US" sz="1600" b="0" i="0">
                        <a:solidFill>
                          <a:schemeClr val="bg1">
                            <a:lumMod val="8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85000"/>
                            </a:schemeClr>
                          </a:solidFill>
                          <a:effectLst/>
                        </a:rPr>
                        <a:t> </a:t>
                      </a:r>
                      <a:endParaRPr lang="en-US" sz="1600" b="0" i="0" dirty="0">
                        <a:solidFill>
                          <a:schemeClr val="bg1">
                            <a:lumMod val="85000"/>
                          </a:schemeClr>
                        </a:solidFill>
                        <a:effectLst/>
                        <a:latin typeface="Calibri" charset="0"/>
                        <a:ea typeface="Calibri" charset="0"/>
                        <a:cs typeface="Arial" charset="0"/>
                      </a:endParaRPr>
                    </a:p>
                  </a:txBody>
                  <a:tcPr marL="68580" marR="68580" marT="0" marB="0" anchor="ctr"/>
                </a:tc>
              </a:tr>
            </a:tbl>
          </a:graphicData>
        </a:graphic>
      </p:graphicFrame>
    </p:spTree>
    <p:extLst>
      <p:ext uri="{BB962C8B-B14F-4D97-AF65-F5344CB8AC3E}">
        <p14:creationId xmlns:p14="http://schemas.microsoft.com/office/powerpoint/2010/main" val="2942825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hape 170"/>
          <p:cNvSpPr>
            <a:spLocks noGrp="1"/>
          </p:cNvSpPr>
          <p:nvPr>
            <p:ph type="title"/>
          </p:nvPr>
        </p:nvSpPr>
        <p:spPr>
          <a:xfrm>
            <a:off x="217652" y="310261"/>
            <a:ext cx="11704320" cy="915035"/>
          </a:xfrm>
          <a:prstGeom prst="rect">
            <a:avLst/>
          </a:prstGeom>
        </p:spPr>
        <p:txBody>
          <a:bodyPr>
            <a:noAutofit/>
          </a:bodyPr>
          <a:lstStyle/>
          <a:p>
            <a:pPr algn="just">
              <a:defRPr sz="5000">
                <a:solidFill>
                  <a:srgbClr val="A7A7A7"/>
                </a:solidFill>
                <a:latin typeface="Arial Rounded MT Bold"/>
                <a:ea typeface="Arial Rounded MT Bold"/>
                <a:cs typeface="Arial Rounded MT Bold"/>
                <a:sym typeface="Arial Rounded MT Bold"/>
              </a:defRPr>
            </a:pPr>
            <a:r>
              <a:rPr lang="en-US" sz="3100" dirty="0">
                <a:solidFill>
                  <a:srgbClr val="A7A7A7"/>
                </a:solidFill>
                <a:latin typeface="Arial Rounded MT Bold"/>
                <a:ea typeface="Arial Rounded MT Bold"/>
                <a:cs typeface="Arial Rounded MT Bold"/>
              </a:rPr>
              <a:t>Treatment Adherence &amp; </a:t>
            </a:r>
            <a:r>
              <a:rPr lang="en-US" sz="3100" dirty="0" smtClean="0">
                <a:solidFill>
                  <a:srgbClr val="00B7FA"/>
                </a:solidFill>
                <a:latin typeface="Arial Rounded MT Bold"/>
                <a:ea typeface="Arial Rounded MT Bold"/>
                <a:cs typeface="Arial Rounded MT Bold"/>
              </a:rPr>
              <a:t>Socio-demographic characteristics</a:t>
            </a:r>
            <a:endParaRPr sz="3100" dirty="0">
              <a:solidFill>
                <a:srgbClr val="00B7FA"/>
              </a:solidFill>
              <a:latin typeface="Arial Rounded MT Bold"/>
              <a:ea typeface="Arial Rounded MT Bold"/>
              <a:cs typeface="Arial Rounded MT Bold"/>
            </a:endParaRPr>
          </a:p>
        </p:txBody>
      </p:sp>
      <p:graphicFrame>
        <p:nvGraphicFramePr>
          <p:cNvPr id="2" name="Table 1"/>
          <p:cNvGraphicFramePr>
            <a:graphicFrameLocks noGrp="1"/>
          </p:cNvGraphicFramePr>
          <p:nvPr>
            <p:extLst>
              <p:ext uri="{D42A27DB-BD31-4B8C-83A1-F6EECF244321}">
                <p14:modId xmlns:p14="http://schemas.microsoft.com/office/powerpoint/2010/main" val="1817129560"/>
              </p:ext>
            </p:extLst>
          </p:nvPr>
        </p:nvGraphicFramePr>
        <p:xfrm>
          <a:off x="642939" y="1426464"/>
          <a:ext cx="10853747" cy="5047487"/>
        </p:xfrm>
        <a:graphic>
          <a:graphicData uri="http://schemas.openxmlformats.org/drawingml/2006/table">
            <a:tbl>
              <a:tblPr firstRow="1" firstCol="1" bandRow="1">
                <a:tableStyleId>{C083E6E3-FA7D-4D7B-A595-EF9225AFEA82}</a:tableStyleId>
              </a:tblPr>
              <a:tblGrid>
                <a:gridCol w="1335882"/>
                <a:gridCol w="1593054"/>
                <a:gridCol w="1385889"/>
                <a:gridCol w="1241868"/>
                <a:gridCol w="1601345"/>
                <a:gridCol w="1400175"/>
                <a:gridCol w="1214441"/>
                <a:gridCol w="1081093"/>
              </a:tblGrid>
              <a:tr h="683908">
                <a:tc rowSpan="2" gridSpan="2">
                  <a:txBody>
                    <a:bodyPr/>
                    <a:lstStyle/>
                    <a:p>
                      <a:pPr algn="ctr">
                        <a:spcAft>
                          <a:spcPts val="0"/>
                        </a:spcAft>
                      </a:pPr>
                      <a:r>
                        <a:rPr lang="en-US" sz="2000" b="1" dirty="0">
                          <a:solidFill>
                            <a:schemeClr val="tx1">
                              <a:lumMod val="65000"/>
                              <a:lumOff val="35000"/>
                            </a:schemeClr>
                          </a:solidFill>
                          <a:effectLst/>
                        </a:rPr>
                        <a:t>Variables</a:t>
                      </a:r>
                      <a:endParaRPr lang="en-US" sz="2000" b="1" dirty="0">
                        <a:solidFill>
                          <a:schemeClr val="tx1">
                            <a:lumMod val="65000"/>
                            <a:lumOff val="35000"/>
                          </a:schemeClr>
                        </a:solidFill>
                        <a:effectLst/>
                        <a:latin typeface="Calibri" charset="0"/>
                        <a:ea typeface="Calibri" charset="0"/>
                        <a:cs typeface="Arial" charset="0"/>
                      </a:endParaRPr>
                    </a:p>
                  </a:txBody>
                  <a:tcPr marL="68580" marR="68580" marT="0" marB="0" anchor="ctr"/>
                </a:tc>
                <a:tc rowSpan="2" hMerge="1">
                  <a:txBody>
                    <a:bodyPr/>
                    <a:lstStyle/>
                    <a:p>
                      <a:endParaRPr lang="en-US"/>
                    </a:p>
                  </a:txBody>
                  <a:tcPr/>
                </a:tc>
                <a:tc rowSpan="2">
                  <a:txBody>
                    <a:bodyPr/>
                    <a:lstStyle/>
                    <a:p>
                      <a:pPr algn="ctr">
                        <a:spcAft>
                          <a:spcPts val="0"/>
                        </a:spcAft>
                      </a:pPr>
                      <a:r>
                        <a:rPr lang="en-US" sz="2000" b="1" dirty="0">
                          <a:solidFill>
                            <a:schemeClr val="tx1">
                              <a:lumMod val="65000"/>
                              <a:lumOff val="35000"/>
                            </a:schemeClr>
                          </a:solidFill>
                          <a:effectLst/>
                        </a:rPr>
                        <a:t>N (%)s </a:t>
                      </a:r>
                    </a:p>
                    <a:p>
                      <a:pPr algn="ctr">
                        <a:spcAft>
                          <a:spcPts val="0"/>
                        </a:spcAft>
                      </a:pPr>
                      <a:r>
                        <a:rPr lang="en-US" sz="2000" b="1" dirty="0">
                          <a:solidFill>
                            <a:schemeClr val="tx1">
                              <a:lumMod val="65000"/>
                              <a:lumOff val="35000"/>
                            </a:schemeClr>
                          </a:solidFill>
                          <a:effectLst/>
                        </a:rPr>
                        <a:t>226 (100)</a:t>
                      </a:r>
                      <a:endParaRPr lang="en-US" sz="2000" b="1" dirty="0">
                        <a:solidFill>
                          <a:schemeClr val="tx1">
                            <a:lumMod val="65000"/>
                            <a:lumOff val="35000"/>
                          </a:schemeClr>
                        </a:solidFill>
                        <a:effectLst/>
                        <a:latin typeface="Calibri" charset="0"/>
                        <a:ea typeface="Calibri" charset="0"/>
                        <a:cs typeface="Arial" charset="0"/>
                      </a:endParaRPr>
                    </a:p>
                  </a:txBody>
                  <a:tcPr marL="68580" marR="68580" marT="0" marB="0" anchor="ctr"/>
                </a:tc>
                <a:tc gridSpan="3">
                  <a:txBody>
                    <a:bodyPr/>
                    <a:lstStyle/>
                    <a:p>
                      <a:pPr algn="ctr">
                        <a:spcAft>
                          <a:spcPts val="0"/>
                        </a:spcAft>
                      </a:pPr>
                      <a:r>
                        <a:rPr lang="en-US" sz="2000" b="1" dirty="0">
                          <a:solidFill>
                            <a:schemeClr val="tx1">
                              <a:lumMod val="65000"/>
                              <a:lumOff val="35000"/>
                            </a:schemeClr>
                          </a:solidFill>
                          <a:effectLst/>
                        </a:rPr>
                        <a:t>Number of patients </a:t>
                      </a:r>
                      <a:r>
                        <a:rPr lang="en-US" sz="2000" b="1" dirty="0" smtClean="0">
                          <a:solidFill>
                            <a:schemeClr val="tx1">
                              <a:lumMod val="65000"/>
                              <a:lumOff val="35000"/>
                            </a:schemeClr>
                          </a:solidFill>
                          <a:effectLst/>
                        </a:rPr>
                        <a:t>(%)</a:t>
                      </a:r>
                      <a:endParaRPr lang="en-US" sz="2000" b="1" dirty="0">
                        <a:solidFill>
                          <a:schemeClr val="tx1">
                            <a:lumMod val="65000"/>
                            <a:lumOff val="35000"/>
                          </a:schemeClr>
                        </a:solidFill>
                        <a:effectLst/>
                        <a:latin typeface="Calibri" charset="0"/>
                        <a:ea typeface="Calibri" charset="0"/>
                        <a:cs typeface="Arial" charset="0"/>
                      </a:endParaRPr>
                    </a:p>
                  </a:txBody>
                  <a:tcPr marL="68580" marR="68580" marT="0" marB="0" anchor="ctr"/>
                </a:tc>
                <a:tc hMerge="1">
                  <a:txBody>
                    <a:bodyPr/>
                    <a:lstStyle/>
                    <a:p>
                      <a:endParaRPr lang="en-US"/>
                    </a:p>
                  </a:txBody>
                  <a:tcPr/>
                </a:tc>
                <a:tc hMerge="1">
                  <a:txBody>
                    <a:bodyPr/>
                    <a:lstStyle/>
                    <a:p>
                      <a:endParaRPr lang="en-US"/>
                    </a:p>
                  </a:txBody>
                  <a:tcPr/>
                </a:tc>
                <a:tc rowSpan="2">
                  <a:txBody>
                    <a:bodyPr/>
                    <a:lstStyle/>
                    <a:p>
                      <a:pPr algn="ctr">
                        <a:spcAft>
                          <a:spcPts val="0"/>
                        </a:spcAft>
                      </a:pPr>
                      <a:r>
                        <a:rPr lang="en-US" sz="2000" b="1" dirty="0">
                          <a:solidFill>
                            <a:schemeClr val="tx1">
                              <a:lumMod val="65000"/>
                              <a:lumOff val="35000"/>
                            </a:schemeClr>
                          </a:solidFill>
                          <a:effectLst/>
                        </a:rPr>
                        <a:t>Chi-square </a:t>
                      </a:r>
                      <a:endParaRPr lang="en-US" sz="2000" b="1" dirty="0">
                        <a:solidFill>
                          <a:schemeClr val="tx1">
                            <a:lumMod val="65000"/>
                            <a:lumOff val="35000"/>
                          </a:schemeClr>
                        </a:solidFill>
                        <a:effectLst/>
                        <a:latin typeface="Calibri" charset="0"/>
                        <a:ea typeface="Calibri" charset="0"/>
                        <a:cs typeface="Arial" charset="0"/>
                      </a:endParaRPr>
                    </a:p>
                  </a:txBody>
                  <a:tcPr marL="68580" marR="68580" marT="0" marB="0" anchor="ctr"/>
                </a:tc>
                <a:tc rowSpan="2">
                  <a:txBody>
                    <a:bodyPr/>
                    <a:lstStyle/>
                    <a:p>
                      <a:pPr algn="ctr">
                        <a:spcAft>
                          <a:spcPts val="0"/>
                        </a:spcAft>
                      </a:pPr>
                      <a:r>
                        <a:rPr lang="en-US" sz="2000" b="1" dirty="0">
                          <a:solidFill>
                            <a:schemeClr val="tx1">
                              <a:lumMod val="65000"/>
                              <a:lumOff val="35000"/>
                            </a:schemeClr>
                          </a:solidFill>
                          <a:effectLst/>
                        </a:rPr>
                        <a:t>P value</a:t>
                      </a:r>
                      <a:endParaRPr lang="en-US" sz="2000" b="1" dirty="0">
                        <a:solidFill>
                          <a:schemeClr val="tx1">
                            <a:lumMod val="65000"/>
                            <a:lumOff val="35000"/>
                          </a:schemeClr>
                        </a:solidFill>
                        <a:effectLst/>
                        <a:latin typeface="Calibri" charset="0"/>
                        <a:ea typeface="Calibri" charset="0"/>
                        <a:cs typeface="Arial" charset="0"/>
                      </a:endParaRPr>
                    </a:p>
                  </a:txBody>
                  <a:tcPr marL="68580" marR="68580" marT="0" marB="0" anchor="ctr"/>
                </a:tc>
              </a:tr>
              <a:tr h="1144589">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a:spcAft>
                          <a:spcPts val="0"/>
                        </a:spcAft>
                      </a:pPr>
                      <a:r>
                        <a:rPr lang="en-US" sz="1800" b="0" dirty="0">
                          <a:solidFill>
                            <a:schemeClr val="tx1">
                              <a:lumMod val="65000"/>
                              <a:lumOff val="35000"/>
                            </a:schemeClr>
                          </a:solidFill>
                          <a:effectLst/>
                        </a:rPr>
                        <a:t>Good</a:t>
                      </a:r>
                    </a:p>
                    <a:p>
                      <a:pPr algn="ctr">
                        <a:spcAft>
                          <a:spcPts val="0"/>
                        </a:spcAft>
                      </a:pPr>
                      <a:r>
                        <a:rPr lang="en-US" sz="1800" b="0" dirty="0">
                          <a:solidFill>
                            <a:schemeClr val="tx1">
                              <a:lumMod val="65000"/>
                              <a:lumOff val="35000"/>
                            </a:schemeClr>
                          </a:solidFill>
                          <a:effectLst/>
                        </a:rPr>
                        <a:t>adherence</a:t>
                      </a:r>
                    </a:p>
                    <a:p>
                      <a:pPr algn="ctr">
                        <a:spcAft>
                          <a:spcPts val="0"/>
                        </a:spcAft>
                      </a:pPr>
                      <a:r>
                        <a:rPr lang="en-US" sz="1800" b="0" dirty="0">
                          <a:solidFill>
                            <a:schemeClr val="tx1">
                              <a:lumMod val="65000"/>
                              <a:lumOff val="35000"/>
                            </a:schemeClr>
                          </a:solidFill>
                          <a:effectLst/>
                        </a:rPr>
                        <a:t>(N=88)</a:t>
                      </a:r>
                      <a:endParaRPr lang="en-US" sz="1800" b="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b="0" dirty="0" smtClean="0">
                          <a:solidFill>
                            <a:schemeClr val="tx1">
                              <a:lumMod val="65000"/>
                              <a:lumOff val="35000"/>
                            </a:schemeClr>
                          </a:solidFill>
                          <a:effectLst/>
                        </a:rPr>
                        <a:t>Poor</a:t>
                      </a:r>
                      <a:endParaRPr lang="en-US" sz="1800" b="0" dirty="0">
                        <a:solidFill>
                          <a:schemeClr val="tx1">
                            <a:lumMod val="65000"/>
                            <a:lumOff val="35000"/>
                          </a:schemeClr>
                        </a:solidFill>
                        <a:effectLst/>
                      </a:endParaRPr>
                    </a:p>
                    <a:p>
                      <a:pPr algn="ctr">
                        <a:spcAft>
                          <a:spcPts val="0"/>
                        </a:spcAft>
                      </a:pPr>
                      <a:r>
                        <a:rPr lang="en-US" sz="1800" b="0" dirty="0">
                          <a:solidFill>
                            <a:schemeClr val="tx1">
                              <a:lumMod val="65000"/>
                              <a:lumOff val="35000"/>
                            </a:schemeClr>
                          </a:solidFill>
                          <a:effectLst/>
                        </a:rPr>
                        <a:t>adherence</a:t>
                      </a:r>
                    </a:p>
                    <a:p>
                      <a:pPr algn="ctr">
                        <a:spcAft>
                          <a:spcPts val="0"/>
                        </a:spcAft>
                      </a:pPr>
                      <a:r>
                        <a:rPr lang="en-US" sz="1800" b="0" dirty="0">
                          <a:solidFill>
                            <a:schemeClr val="tx1">
                              <a:lumMod val="65000"/>
                              <a:lumOff val="35000"/>
                            </a:schemeClr>
                          </a:solidFill>
                          <a:effectLst/>
                        </a:rPr>
                        <a:t>(N=101)</a:t>
                      </a:r>
                      <a:endParaRPr lang="en-US" sz="1800" b="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b="0" dirty="0">
                          <a:solidFill>
                            <a:schemeClr val="tx1">
                              <a:lumMod val="65000"/>
                              <a:lumOff val="35000"/>
                            </a:schemeClr>
                          </a:solidFill>
                          <a:effectLst/>
                        </a:rPr>
                        <a:t>Non-adherence</a:t>
                      </a:r>
                    </a:p>
                    <a:p>
                      <a:pPr algn="ctr">
                        <a:spcAft>
                          <a:spcPts val="0"/>
                        </a:spcAft>
                      </a:pPr>
                      <a:r>
                        <a:rPr lang="en-US" sz="1800" b="0" dirty="0">
                          <a:solidFill>
                            <a:schemeClr val="tx1">
                              <a:lumMod val="65000"/>
                              <a:lumOff val="35000"/>
                            </a:schemeClr>
                          </a:solidFill>
                          <a:effectLst/>
                        </a:rPr>
                        <a:t>(N= 37)</a:t>
                      </a:r>
                      <a:endParaRPr lang="en-US" sz="1800" b="0" dirty="0">
                        <a:solidFill>
                          <a:schemeClr val="tx1">
                            <a:lumMod val="65000"/>
                            <a:lumOff val="35000"/>
                          </a:schemeClr>
                        </a:solidFill>
                        <a:effectLst/>
                        <a:latin typeface="Calibri" charset="0"/>
                        <a:ea typeface="Calibri" charset="0"/>
                        <a:cs typeface="Arial" charset="0"/>
                      </a:endParaRPr>
                    </a:p>
                  </a:txBody>
                  <a:tcPr marL="68580" marR="68580" marT="0" marB="0" anchor="ctr"/>
                </a:tc>
                <a:tc vMerge="1">
                  <a:txBody>
                    <a:bodyPr/>
                    <a:lstStyle/>
                    <a:p>
                      <a:endParaRPr lang="en-US"/>
                    </a:p>
                  </a:txBody>
                  <a:tcPr/>
                </a:tc>
                <a:tc vMerge="1">
                  <a:txBody>
                    <a:bodyPr/>
                    <a:lstStyle/>
                    <a:p>
                      <a:endParaRPr lang="en-US"/>
                    </a:p>
                  </a:txBody>
                  <a:tcPr/>
                </a:tc>
              </a:tr>
              <a:tr h="659368">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Marital status</a:t>
                      </a:r>
                      <a:endParaRPr lang="en-US" sz="1600" i="1" dirty="0" smtClean="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Single/widowed/divorced</a:t>
                      </a:r>
                      <a:endParaRPr lang="en-US" sz="1600" b="0" i="1" dirty="0" smtClean="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82 (36.3)</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18 (21.9)</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tx1">
                              <a:lumMod val="65000"/>
                              <a:lumOff val="35000"/>
                            </a:schemeClr>
                          </a:solidFill>
                          <a:effectLst/>
                        </a:rPr>
                        <a:t>42 (51.2)</a:t>
                      </a:r>
                      <a:endParaRPr lang="en-US" sz="1600" b="0" i="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tx1">
                              <a:lumMod val="65000"/>
                              <a:lumOff val="35000"/>
                            </a:schemeClr>
                          </a:solidFill>
                          <a:effectLst/>
                        </a:rPr>
                        <a:t>22 (26.8)</a:t>
                      </a:r>
                      <a:endParaRPr lang="en-US" sz="1600" b="0" i="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tx1">
                              <a:lumMod val="65000"/>
                              <a:lumOff val="35000"/>
                            </a:schemeClr>
                          </a:solidFill>
                          <a:effectLst/>
                        </a:rPr>
                        <a:t>19.361</a:t>
                      </a:r>
                      <a:endParaRPr lang="en-US" sz="1600" b="0" i="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&lt;0.01**</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r>
              <a:tr h="468246">
                <a:tc vMerge="1">
                  <a:txBody>
                    <a:bodyPr/>
                    <a:lstStyle/>
                    <a:p>
                      <a:pPr algn="l">
                        <a:spcAft>
                          <a:spcPts val="0"/>
                        </a:spcAft>
                      </a:pPr>
                      <a:endParaRPr lang="en-US" sz="1600" b="0" i="1" dirty="0">
                        <a:solidFill>
                          <a:srgbClr val="7B7B7B"/>
                        </a:solidFill>
                        <a:effectLst/>
                        <a:latin typeface="Calibri" charset="0"/>
                        <a:ea typeface="Calibri" charset="0"/>
                        <a:cs typeface="Arial" charset="0"/>
                      </a:endParaRPr>
                    </a:p>
                  </a:txBody>
                  <a:tcPr marL="68580" marR="6858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Married</a:t>
                      </a:r>
                      <a:endParaRPr lang="en-US" sz="1600" b="0" i="1" dirty="0" smtClean="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144 (63.7)</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70 (48.6)</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59 (41.0)</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15 (10.4)</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tx1">
                              <a:lumMod val="65000"/>
                              <a:lumOff val="35000"/>
                            </a:schemeClr>
                          </a:solidFill>
                          <a:effectLst/>
                        </a:rPr>
                        <a:t> </a:t>
                      </a:r>
                      <a:endParaRPr lang="en-US" sz="1600" b="0" i="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 </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r>
              <a:tr h="414594">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cap="none" spc="0" baseline="0" dirty="0" smtClean="0">
                          <a:ln>
                            <a:noFill/>
                          </a:ln>
                          <a:solidFill>
                            <a:schemeClr val="bg1">
                              <a:lumMod val="75000"/>
                            </a:schemeClr>
                          </a:solidFill>
                          <a:effectLst/>
                          <a:uFillTx/>
                          <a:sym typeface="Calibri"/>
                        </a:rPr>
                        <a:t>Family support</a:t>
                      </a:r>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Present</a:t>
                      </a:r>
                      <a:endParaRPr lang="en-US" sz="1600" b="0" i="1" dirty="0" smtClean="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134 (59.3)</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64 (47.7)</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51 (38.1)</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19 (14.2)</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75000"/>
                            </a:schemeClr>
                          </a:solidFill>
                          <a:effectLst/>
                        </a:rPr>
                        <a:t>10.786</a:t>
                      </a:r>
                      <a:endParaRPr lang="en-US" sz="1600" b="0" i="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&lt;0.01**</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r>
              <a:tr h="460117">
                <a:tc vMerge="1">
                  <a:txBody>
                    <a:bodyPr/>
                    <a:lstStyle/>
                    <a:p>
                      <a:pPr algn="l">
                        <a:spcAft>
                          <a:spcPts val="0"/>
                        </a:spcAft>
                      </a:pPr>
                      <a:endParaRPr lang="en-US" sz="1600" b="0" i="1" dirty="0">
                        <a:solidFill>
                          <a:srgbClr val="7B7B7B"/>
                        </a:solidFill>
                        <a:effectLst/>
                        <a:latin typeface="Calibri" charset="0"/>
                        <a:ea typeface="Calibri" charset="0"/>
                        <a:cs typeface="Arial" charset="0"/>
                      </a:endParaRPr>
                    </a:p>
                  </a:txBody>
                  <a:tcPr marL="68580" marR="68580" marT="0" marB="0"/>
                </a:tc>
                <a:tc>
                  <a:txBody>
                    <a:bodyPr/>
                    <a:lstStyle/>
                    <a:p>
                      <a:pPr algn="l">
                        <a:spcAft>
                          <a:spcPts val="0"/>
                        </a:spcAft>
                      </a:pPr>
                      <a:r>
                        <a:rPr lang="en-US" sz="1600" dirty="0" smtClean="0">
                          <a:solidFill>
                            <a:schemeClr val="bg1">
                              <a:lumMod val="75000"/>
                            </a:schemeClr>
                          </a:solidFill>
                          <a:effectLst/>
                        </a:rPr>
                        <a:t>Absent</a:t>
                      </a:r>
                      <a:endParaRPr lang="en-US" sz="1600" b="0" i="1"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92 (40.7)</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24 (26.1)</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50 (54.4)</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18 (19.5)</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 </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 </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r>
              <a:tr h="460117">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cap="none" spc="0" baseline="0" dirty="0" smtClean="0">
                          <a:ln>
                            <a:noFill/>
                          </a:ln>
                          <a:solidFill>
                            <a:schemeClr val="bg1">
                              <a:lumMod val="75000"/>
                            </a:schemeClr>
                          </a:solidFill>
                          <a:effectLst/>
                          <a:uFillTx/>
                          <a:sym typeface="Calibri"/>
                        </a:rPr>
                        <a:t>Socio-economical level</a:t>
                      </a:r>
                      <a:endParaRPr lang="en-US" sz="1600" b="1" i="1" u="none" strike="noStrike" cap="none" spc="0" baseline="0" dirty="0" smtClean="0">
                        <a:ln>
                          <a:noFill/>
                        </a:ln>
                        <a:solidFill>
                          <a:schemeClr val="bg1">
                            <a:lumMod val="75000"/>
                          </a:schemeClr>
                        </a:solidFill>
                        <a:effectLst/>
                        <a:uFillTx/>
                        <a:latin typeface="+mn-lt"/>
                        <a:ea typeface="+mn-ea"/>
                        <a:cs typeface="+mn-cs"/>
                        <a:sym typeface="Calibri"/>
                      </a:endParaRPr>
                    </a:p>
                  </a:txBody>
                  <a:tcPr marL="68580" marR="68580" marT="0" marB="0" anchor="ctr"/>
                </a:tc>
                <a:tc>
                  <a:txBody>
                    <a:bodyPr/>
                    <a:lstStyle/>
                    <a:p>
                      <a:pPr algn="l">
                        <a:spcAft>
                          <a:spcPts val="0"/>
                        </a:spcAft>
                      </a:pPr>
                      <a:r>
                        <a:rPr lang="en-US" sz="1600" dirty="0" smtClean="0">
                          <a:solidFill>
                            <a:schemeClr val="bg1">
                              <a:lumMod val="75000"/>
                            </a:schemeClr>
                          </a:solidFill>
                          <a:effectLst/>
                        </a:rPr>
                        <a:t>High</a:t>
                      </a:r>
                      <a:endParaRPr lang="en-US" sz="1600" b="0" i="1"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12 (5.3)</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8 (66.6)</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2(16.6)</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2(16.6)</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21.389</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&lt;0.01**</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r>
              <a:tr h="414594">
                <a:tc vMerge="1">
                  <a:txBody>
                    <a:bodyPr/>
                    <a:lstStyle/>
                    <a:p>
                      <a:pPr algn="l">
                        <a:spcAft>
                          <a:spcPts val="0"/>
                        </a:spcAft>
                      </a:pPr>
                      <a:endParaRPr lang="en-US" sz="1600" b="0" i="1" dirty="0">
                        <a:solidFill>
                          <a:srgbClr val="7B7B7B"/>
                        </a:solidFill>
                        <a:effectLst/>
                        <a:latin typeface="Calibri" charset="0"/>
                        <a:ea typeface="Calibri" charset="0"/>
                        <a:cs typeface="Arial" charset="0"/>
                      </a:endParaRPr>
                    </a:p>
                  </a:txBody>
                  <a:tcPr marL="68580" marR="68580" marT="0" marB="0"/>
                </a:tc>
                <a:tc>
                  <a:txBody>
                    <a:bodyPr/>
                    <a:lstStyle/>
                    <a:p>
                      <a:pPr algn="l">
                        <a:spcAft>
                          <a:spcPts val="0"/>
                        </a:spcAft>
                      </a:pPr>
                      <a:r>
                        <a:rPr lang="en-US" sz="1600" dirty="0" smtClean="0">
                          <a:solidFill>
                            <a:schemeClr val="bg1">
                              <a:lumMod val="75000"/>
                            </a:schemeClr>
                          </a:solidFill>
                          <a:effectLst/>
                        </a:rPr>
                        <a:t>Middle</a:t>
                      </a:r>
                      <a:endParaRPr lang="en-US" sz="1600" b="0" i="1"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75000"/>
                            </a:schemeClr>
                          </a:solidFill>
                          <a:effectLst/>
                        </a:rPr>
                        <a:t>58 (25.7)</a:t>
                      </a:r>
                      <a:endParaRPr lang="en-US" sz="1600" b="0" i="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75000"/>
                            </a:schemeClr>
                          </a:solidFill>
                          <a:effectLst/>
                        </a:rPr>
                        <a:t>34 (58.6)</a:t>
                      </a:r>
                      <a:endParaRPr lang="en-US" sz="1600" b="0" i="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15 (25.8)</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9 (15.6)</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 </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 </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r>
              <a:tr h="341954">
                <a:tc vMerge="1">
                  <a:txBody>
                    <a:bodyPr/>
                    <a:lstStyle/>
                    <a:p>
                      <a:pPr algn="l">
                        <a:spcAft>
                          <a:spcPts val="0"/>
                        </a:spcAft>
                      </a:pPr>
                      <a:endParaRPr lang="en-US" sz="1600" b="0" i="1" dirty="0">
                        <a:solidFill>
                          <a:srgbClr val="7B7B7B"/>
                        </a:solidFill>
                        <a:effectLst/>
                        <a:latin typeface="Calibri" charset="0"/>
                        <a:ea typeface="Calibri" charset="0"/>
                        <a:cs typeface="Arial" charset="0"/>
                      </a:endParaRPr>
                    </a:p>
                  </a:txBody>
                  <a:tcPr marL="68580" marR="68580" marT="0" marB="0"/>
                </a:tc>
                <a:tc>
                  <a:txBody>
                    <a:bodyPr/>
                    <a:lstStyle/>
                    <a:p>
                      <a:pPr algn="l">
                        <a:spcAft>
                          <a:spcPts val="0"/>
                        </a:spcAft>
                      </a:pPr>
                      <a:r>
                        <a:rPr lang="en-US" sz="1600" dirty="0" smtClean="0">
                          <a:solidFill>
                            <a:schemeClr val="bg1">
                              <a:lumMod val="75000"/>
                            </a:schemeClr>
                          </a:solidFill>
                          <a:effectLst/>
                        </a:rPr>
                        <a:t>Low</a:t>
                      </a:r>
                      <a:endParaRPr lang="en-US" sz="1600" b="0" i="1"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75000"/>
                            </a:schemeClr>
                          </a:solidFill>
                          <a:effectLst/>
                        </a:rPr>
                        <a:t>156 (69.0)</a:t>
                      </a:r>
                      <a:endParaRPr lang="en-US" sz="1600" b="0" i="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75000"/>
                            </a:schemeClr>
                          </a:solidFill>
                          <a:effectLst/>
                        </a:rPr>
                        <a:t>46 (29.4)</a:t>
                      </a:r>
                      <a:endParaRPr lang="en-US" sz="1600" b="0" i="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75000"/>
                            </a:schemeClr>
                          </a:solidFill>
                          <a:effectLst/>
                        </a:rPr>
                        <a:t>84 (53.8)</a:t>
                      </a:r>
                      <a:endParaRPr lang="en-US" sz="1600" b="0" i="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75000"/>
                            </a:schemeClr>
                          </a:solidFill>
                          <a:effectLst/>
                        </a:rPr>
                        <a:t>26 (16.6.)</a:t>
                      </a:r>
                      <a:endParaRPr lang="en-US" sz="1600" b="0" i="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 </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 </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r>
            </a:tbl>
          </a:graphicData>
        </a:graphic>
      </p:graphicFrame>
    </p:spTree>
    <p:extLst>
      <p:ext uri="{BB962C8B-B14F-4D97-AF65-F5344CB8AC3E}">
        <p14:creationId xmlns:p14="http://schemas.microsoft.com/office/powerpoint/2010/main" val="8233788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hape 170"/>
          <p:cNvSpPr>
            <a:spLocks noGrp="1"/>
          </p:cNvSpPr>
          <p:nvPr>
            <p:ph type="title"/>
          </p:nvPr>
        </p:nvSpPr>
        <p:spPr>
          <a:xfrm>
            <a:off x="217652" y="310261"/>
            <a:ext cx="11704320" cy="915035"/>
          </a:xfrm>
          <a:prstGeom prst="rect">
            <a:avLst/>
          </a:prstGeom>
        </p:spPr>
        <p:txBody>
          <a:bodyPr>
            <a:noAutofit/>
          </a:bodyPr>
          <a:lstStyle/>
          <a:p>
            <a:pPr algn="just">
              <a:defRPr sz="5000">
                <a:solidFill>
                  <a:srgbClr val="A7A7A7"/>
                </a:solidFill>
                <a:latin typeface="Arial Rounded MT Bold"/>
                <a:ea typeface="Arial Rounded MT Bold"/>
                <a:cs typeface="Arial Rounded MT Bold"/>
                <a:sym typeface="Arial Rounded MT Bold"/>
              </a:defRPr>
            </a:pPr>
            <a:r>
              <a:rPr lang="en-US" sz="3100" dirty="0">
                <a:solidFill>
                  <a:srgbClr val="A7A7A7"/>
                </a:solidFill>
                <a:latin typeface="Arial Rounded MT Bold"/>
                <a:ea typeface="Arial Rounded MT Bold"/>
                <a:cs typeface="Arial Rounded MT Bold"/>
              </a:rPr>
              <a:t>Treatment Adherence &amp; </a:t>
            </a:r>
            <a:r>
              <a:rPr lang="en-US" sz="3100" smtClean="0">
                <a:solidFill>
                  <a:srgbClr val="00B7FA"/>
                </a:solidFill>
                <a:latin typeface="Arial Rounded MT Bold"/>
                <a:ea typeface="Arial Rounded MT Bold"/>
                <a:cs typeface="Arial Rounded MT Bold"/>
              </a:rPr>
              <a:t>Socio-demographic characteristics</a:t>
            </a:r>
            <a:endParaRPr sz="3100" dirty="0">
              <a:solidFill>
                <a:srgbClr val="00B7FA"/>
              </a:solidFill>
              <a:latin typeface="Arial Rounded MT Bold"/>
              <a:ea typeface="Arial Rounded MT Bold"/>
              <a:cs typeface="Arial Rounded MT Bold"/>
            </a:endParaRPr>
          </a:p>
        </p:txBody>
      </p:sp>
      <p:graphicFrame>
        <p:nvGraphicFramePr>
          <p:cNvPr id="2" name="Table 1"/>
          <p:cNvGraphicFramePr>
            <a:graphicFrameLocks noGrp="1"/>
          </p:cNvGraphicFramePr>
          <p:nvPr>
            <p:extLst>
              <p:ext uri="{D42A27DB-BD31-4B8C-83A1-F6EECF244321}">
                <p14:modId xmlns:p14="http://schemas.microsoft.com/office/powerpoint/2010/main" val="893351816"/>
              </p:ext>
            </p:extLst>
          </p:nvPr>
        </p:nvGraphicFramePr>
        <p:xfrm>
          <a:off x="642939" y="1426464"/>
          <a:ext cx="10853747" cy="5047487"/>
        </p:xfrm>
        <a:graphic>
          <a:graphicData uri="http://schemas.openxmlformats.org/drawingml/2006/table">
            <a:tbl>
              <a:tblPr firstRow="1" firstCol="1" bandRow="1">
                <a:tableStyleId>{C083E6E3-FA7D-4D7B-A595-EF9225AFEA82}</a:tableStyleId>
              </a:tblPr>
              <a:tblGrid>
                <a:gridCol w="1335882"/>
                <a:gridCol w="1593054"/>
                <a:gridCol w="1385889"/>
                <a:gridCol w="1241868"/>
                <a:gridCol w="1601345"/>
                <a:gridCol w="1400175"/>
                <a:gridCol w="1214441"/>
                <a:gridCol w="1081093"/>
              </a:tblGrid>
              <a:tr h="683908">
                <a:tc rowSpan="2" gridSpan="2">
                  <a:txBody>
                    <a:bodyPr/>
                    <a:lstStyle/>
                    <a:p>
                      <a:pPr algn="ctr">
                        <a:spcAft>
                          <a:spcPts val="0"/>
                        </a:spcAft>
                      </a:pPr>
                      <a:r>
                        <a:rPr lang="en-US" sz="2000" b="1" dirty="0">
                          <a:solidFill>
                            <a:schemeClr val="tx1">
                              <a:lumMod val="65000"/>
                              <a:lumOff val="35000"/>
                            </a:schemeClr>
                          </a:solidFill>
                          <a:effectLst/>
                        </a:rPr>
                        <a:t>Variables</a:t>
                      </a:r>
                      <a:endParaRPr lang="en-US" sz="2000" b="1" dirty="0">
                        <a:solidFill>
                          <a:schemeClr val="tx1">
                            <a:lumMod val="65000"/>
                            <a:lumOff val="35000"/>
                          </a:schemeClr>
                        </a:solidFill>
                        <a:effectLst/>
                        <a:latin typeface="Calibri" charset="0"/>
                        <a:ea typeface="Calibri" charset="0"/>
                        <a:cs typeface="Arial" charset="0"/>
                      </a:endParaRPr>
                    </a:p>
                  </a:txBody>
                  <a:tcPr marL="68580" marR="68580" marT="0" marB="0" anchor="ctr"/>
                </a:tc>
                <a:tc rowSpan="2" hMerge="1">
                  <a:txBody>
                    <a:bodyPr/>
                    <a:lstStyle/>
                    <a:p>
                      <a:endParaRPr lang="en-US"/>
                    </a:p>
                  </a:txBody>
                  <a:tcPr/>
                </a:tc>
                <a:tc rowSpan="2">
                  <a:txBody>
                    <a:bodyPr/>
                    <a:lstStyle/>
                    <a:p>
                      <a:pPr algn="ctr">
                        <a:spcAft>
                          <a:spcPts val="0"/>
                        </a:spcAft>
                      </a:pPr>
                      <a:r>
                        <a:rPr lang="en-US" sz="2000" b="1" dirty="0">
                          <a:solidFill>
                            <a:schemeClr val="tx1">
                              <a:lumMod val="65000"/>
                              <a:lumOff val="35000"/>
                            </a:schemeClr>
                          </a:solidFill>
                          <a:effectLst/>
                        </a:rPr>
                        <a:t>N (%)s </a:t>
                      </a:r>
                    </a:p>
                    <a:p>
                      <a:pPr algn="ctr">
                        <a:spcAft>
                          <a:spcPts val="0"/>
                        </a:spcAft>
                      </a:pPr>
                      <a:r>
                        <a:rPr lang="en-US" sz="2000" b="1" dirty="0">
                          <a:solidFill>
                            <a:schemeClr val="tx1">
                              <a:lumMod val="65000"/>
                              <a:lumOff val="35000"/>
                            </a:schemeClr>
                          </a:solidFill>
                          <a:effectLst/>
                        </a:rPr>
                        <a:t>226 (100)</a:t>
                      </a:r>
                      <a:endParaRPr lang="en-US" sz="2000" b="1" dirty="0">
                        <a:solidFill>
                          <a:schemeClr val="tx1">
                            <a:lumMod val="65000"/>
                            <a:lumOff val="35000"/>
                          </a:schemeClr>
                        </a:solidFill>
                        <a:effectLst/>
                        <a:latin typeface="Calibri" charset="0"/>
                        <a:ea typeface="Calibri" charset="0"/>
                        <a:cs typeface="Arial" charset="0"/>
                      </a:endParaRPr>
                    </a:p>
                  </a:txBody>
                  <a:tcPr marL="68580" marR="68580" marT="0" marB="0" anchor="ctr"/>
                </a:tc>
                <a:tc gridSpan="3">
                  <a:txBody>
                    <a:bodyPr/>
                    <a:lstStyle/>
                    <a:p>
                      <a:pPr algn="ctr">
                        <a:spcAft>
                          <a:spcPts val="0"/>
                        </a:spcAft>
                      </a:pPr>
                      <a:r>
                        <a:rPr lang="en-US" sz="2000" b="1" dirty="0">
                          <a:solidFill>
                            <a:schemeClr val="tx1">
                              <a:lumMod val="65000"/>
                              <a:lumOff val="35000"/>
                            </a:schemeClr>
                          </a:solidFill>
                          <a:effectLst/>
                        </a:rPr>
                        <a:t>Number of patients </a:t>
                      </a:r>
                      <a:r>
                        <a:rPr lang="en-US" sz="2000" b="1" dirty="0" smtClean="0">
                          <a:solidFill>
                            <a:schemeClr val="tx1">
                              <a:lumMod val="65000"/>
                              <a:lumOff val="35000"/>
                            </a:schemeClr>
                          </a:solidFill>
                          <a:effectLst/>
                        </a:rPr>
                        <a:t>(%)</a:t>
                      </a:r>
                      <a:endParaRPr lang="en-US" sz="2000" b="1" dirty="0">
                        <a:solidFill>
                          <a:schemeClr val="tx1">
                            <a:lumMod val="65000"/>
                            <a:lumOff val="35000"/>
                          </a:schemeClr>
                        </a:solidFill>
                        <a:effectLst/>
                        <a:latin typeface="Calibri" charset="0"/>
                        <a:ea typeface="Calibri" charset="0"/>
                        <a:cs typeface="Arial" charset="0"/>
                      </a:endParaRPr>
                    </a:p>
                  </a:txBody>
                  <a:tcPr marL="68580" marR="68580" marT="0" marB="0" anchor="ctr"/>
                </a:tc>
                <a:tc hMerge="1">
                  <a:txBody>
                    <a:bodyPr/>
                    <a:lstStyle/>
                    <a:p>
                      <a:endParaRPr lang="en-US"/>
                    </a:p>
                  </a:txBody>
                  <a:tcPr/>
                </a:tc>
                <a:tc hMerge="1">
                  <a:txBody>
                    <a:bodyPr/>
                    <a:lstStyle/>
                    <a:p>
                      <a:endParaRPr lang="en-US"/>
                    </a:p>
                  </a:txBody>
                  <a:tcPr/>
                </a:tc>
                <a:tc rowSpan="2">
                  <a:txBody>
                    <a:bodyPr/>
                    <a:lstStyle/>
                    <a:p>
                      <a:pPr algn="ctr">
                        <a:spcAft>
                          <a:spcPts val="0"/>
                        </a:spcAft>
                      </a:pPr>
                      <a:r>
                        <a:rPr lang="en-US" sz="2000" b="1" dirty="0">
                          <a:solidFill>
                            <a:schemeClr val="tx1">
                              <a:lumMod val="65000"/>
                              <a:lumOff val="35000"/>
                            </a:schemeClr>
                          </a:solidFill>
                          <a:effectLst/>
                        </a:rPr>
                        <a:t>Chi-square </a:t>
                      </a:r>
                      <a:endParaRPr lang="en-US" sz="2000" b="1" dirty="0">
                        <a:solidFill>
                          <a:schemeClr val="tx1">
                            <a:lumMod val="65000"/>
                            <a:lumOff val="35000"/>
                          </a:schemeClr>
                        </a:solidFill>
                        <a:effectLst/>
                        <a:latin typeface="Calibri" charset="0"/>
                        <a:ea typeface="Calibri" charset="0"/>
                        <a:cs typeface="Arial" charset="0"/>
                      </a:endParaRPr>
                    </a:p>
                  </a:txBody>
                  <a:tcPr marL="68580" marR="68580" marT="0" marB="0" anchor="ctr"/>
                </a:tc>
                <a:tc rowSpan="2">
                  <a:txBody>
                    <a:bodyPr/>
                    <a:lstStyle/>
                    <a:p>
                      <a:pPr algn="ctr">
                        <a:spcAft>
                          <a:spcPts val="0"/>
                        </a:spcAft>
                      </a:pPr>
                      <a:r>
                        <a:rPr lang="en-US" sz="2000" b="1" dirty="0">
                          <a:solidFill>
                            <a:schemeClr val="tx1">
                              <a:lumMod val="65000"/>
                              <a:lumOff val="35000"/>
                            </a:schemeClr>
                          </a:solidFill>
                          <a:effectLst/>
                        </a:rPr>
                        <a:t>P value</a:t>
                      </a:r>
                      <a:endParaRPr lang="en-US" sz="2000" b="1" dirty="0">
                        <a:solidFill>
                          <a:schemeClr val="tx1">
                            <a:lumMod val="65000"/>
                            <a:lumOff val="35000"/>
                          </a:schemeClr>
                        </a:solidFill>
                        <a:effectLst/>
                        <a:latin typeface="Calibri" charset="0"/>
                        <a:ea typeface="Calibri" charset="0"/>
                        <a:cs typeface="Arial" charset="0"/>
                      </a:endParaRPr>
                    </a:p>
                  </a:txBody>
                  <a:tcPr marL="68580" marR="68580" marT="0" marB="0" anchor="ctr"/>
                </a:tc>
              </a:tr>
              <a:tr h="1144589">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a:spcAft>
                          <a:spcPts val="0"/>
                        </a:spcAft>
                      </a:pPr>
                      <a:r>
                        <a:rPr lang="en-US" sz="1800" b="0" dirty="0">
                          <a:solidFill>
                            <a:schemeClr val="tx1">
                              <a:lumMod val="65000"/>
                              <a:lumOff val="35000"/>
                            </a:schemeClr>
                          </a:solidFill>
                          <a:effectLst/>
                        </a:rPr>
                        <a:t>Good</a:t>
                      </a:r>
                    </a:p>
                    <a:p>
                      <a:pPr algn="ctr">
                        <a:spcAft>
                          <a:spcPts val="0"/>
                        </a:spcAft>
                      </a:pPr>
                      <a:r>
                        <a:rPr lang="en-US" sz="1800" b="0" dirty="0">
                          <a:solidFill>
                            <a:schemeClr val="tx1">
                              <a:lumMod val="65000"/>
                              <a:lumOff val="35000"/>
                            </a:schemeClr>
                          </a:solidFill>
                          <a:effectLst/>
                        </a:rPr>
                        <a:t>adherence</a:t>
                      </a:r>
                    </a:p>
                    <a:p>
                      <a:pPr algn="ctr">
                        <a:spcAft>
                          <a:spcPts val="0"/>
                        </a:spcAft>
                      </a:pPr>
                      <a:r>
                        <a:rPr lang="en-US" sz="1800" b="0" dirty="0">
                          <a:solidFill>
                            <a:schemeClr val="tx1">
                              <a:lumMod val="65000"/>
                              <a:lumOff val="35000"/>
                            </a:schemeClr>
                          </a:solidFill>
                          <a:effectLst/>
                        </a:rPr>
                        <a:t>(N=88)</a:t>
                      </a:r>
                      <a:endParaRPr lang="en-US" sz="1800" b="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b="0" dirty="0" smtClean="0">
                          <a:solidFill>
                            <a:schemeClr val="tx1">
                              <a:lumMod val="65000"/>
                              <a:lumOff val="35000"/>
                            </a:schemeClr>
                          </a:solidFill>
                          <a:effectLst/>
                        </a:rPr>
                        <a:t>Poor</a:t>
                      </a:r>
                      <a:endParaRPr lang="en-US" sz="1800" b="0" dirty="0">
                        <a:solidFill>
                          <a:schemeClr val="tx1">
                            <a:lumMod val="65000"/>
                            <a:lumOff val="35000"/>
                          </a:schemeClr>
                        </a:solidFill>
                        <a:effectLst/>
                      </a:endParaRPr>
                    </a:p>
                    <a:p>
                      <a:pPr algn="ctr">
                        <a:spcAft>
                          <a:spcPts val="0"/>
                        </a:spcAft>
                      </a:pPr>
                      <a:r>
                        <a:rPr lang="en-US" sz="1800" b="0" dirty="0">
                          <a:solidFill>
                            <a:schemeClr val="tx1">
                              <a:lumMod val="65000"/>
                              <a:lumOff val="35000"/>
                            </a:schemeClr>
                          </a:solidFill>
                          <a:effectLst/>
                        </a:rPr>
                        <a:t>adherence</a:t>
                      </a:r>
                    </a:p>
                    <a:p>
                      <a:pPr algn="ctr">
                        <a:spcAft>
                          <a:spcPts val="0"/>
                        </a:spcAft>
                      </a:pPr>
                      <a:r>
                        <a:rPr lang="en-US" sz="1800" b="0" dirty="0">
                          <a:solidFill>
                            <a:schemeClr val="tx1">
                              <a:lumMod val="65000"/>
                              <a:lumOff val="35000"/>
                            </a:schemeClr>
                          </a:solidFill>
                          <a:effectLst/>
                        </a:rPr>
                        <a:t>(N=101)</a:t>
                      </a:r>
                      <a:endParaRPr lang="en-US" sz="1800" b="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b="0" dirty="0">
                          <a:solidFill>
                            <a:schemeClr val="tx1">
                              <a:lumMod val="65000"/>
                              <a:lumOff val="35000"/>
                            </a:schemeClr>
                          </a:solidFill>
                          <a:effectLst/>
                        </a:rPr>
                        <a:t>Non-adherence</a:t>
                      </a:r>
                    </a:p>
                    <a:p>
                      <a:pPr algn="ctr">
                        <a:spcAft>
                          <a:spcPts val="0"/>
                        </a:spcAft>
                      </a:pPr>
                      <a:r>
                        <a:rPr lang="en-US" sz="1800" b="0" dirty="0">
                          <a:solidFill>
                            <a:schemeClr val="tx1">
                              <a:lumMod val="65000"/>
                              <a:lumOff val="35000"/>
                            </a:schemeClr>
                          </a:solidFill>
                          <a:effectLst/>
                        </a:rPr>
                        <a:t>(N= 37)</a:t>
                      </a:r>
                      <a:endParaRPr lang="en-US" sz="1800" b="0" dirty="0">
                        <a:solidFill>
                          <a:schemeClr val="tx1">
                            <a:lumMod val="65000"/>
                            <a:lumOff val="35000"/>
                          </a:schemeClr>
                        </a:solidFill>
                        <a:effectLst/>
                        <a:latin typeface="Calibri" charset="0"/>
                        <a:ea typeface="Calibri" charset="0"/>
                        <a:cs typeface="Arial" charset="0"/>
                      </a:endParaRPr>
                    </a:p>
                  </a:txBody>
                  <a:tcPr marL="68580" marR="68580" marT="0" marB="0" anchor="ctr"/>
                </a:tc>
                <a:tc vMerge="1">
                  <a:txBody>
                    <a:bodyPr/>
                    <a:lstStyle/>
                    <a:p>
                      <a:endParaRPr lang="en-US"/>
                    </a:p>
                  </a:txBody>
                  <a:tcPr/>
                </a:tc>
                <a:tc vMerge="1">
                  <a:txBody>
                    <a:bodyPr/>
                    <a:lstStyle/>
                    <a:p>
                      <a:endParaRPr lang="en-US"/>
                    </a:p>
                  </a:txBody>
                  <a:tcPr/>
                </a:tc>
              </a:tr>
              <a:tr h="659368">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Marital status</a:t>
                      </a:r>
                      <a:endParaRPr lang="en-US" sz="1600" i="1" dirty="0" smtClean="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Single/widowed/divorced</a:t>
                      </a:r>
                      <a:endParaRPr lang="en-US" sz="1600" b="0" i="1" dirty="0" smtClean="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82 (36.3)</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18 (21.9)</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42 (51.2)</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22 (26.8)</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75000"/>
                            </a:schemeClr>
                          </a:solidFill>
                          <a:effectLst/>
                        </a:rPr>
                        <a:t>19.361</a:t>
                      </a:r>
                      <a:endParaRPr lang="en-US" sz="1600" b="0" i="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&lt;0.01**</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r>
              <a:tr h="468246">
                <a:tc vMerge="1">
                  <a:txBody>
                    <a:bodyPr/>
                    <a:lstStyle/>
                    <a:p>
                      <a:pPr algn="l">
                        <a:spcAft>
                          <a:spcPts val="0"/>
                        </a:spcAft>
                      </a:pPr>
                      <a:endParaRPr lang="en-US" sz="1600" b="0" i="1" dirty="0">
                        <a:solidFill>
                          <a:srgbClr val="7B7B7B"/>
                        </a:solidFill>
                        <a:effectLst/>
                        <a:latin typeface="Calibri" charset="0"/>
                        <a:ea typeface="Calibri" charset="0"/>
                        <a:cs typeface="Arial" charset="0"/>
                      </a:endParaRPr>
                    </a:p>
                  </a:txBody>
                  <a:tcPr marL="68580" marR="6858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Married</a:t>
                      </a:r>
                      <a:endParaRPr lang="en-US" sz="1600" b="0" i="1" dirty="0" smtClean="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144 (63.7)</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70 (48.6)</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59 (41.0)</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15 (10.4)</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 </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 </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r>
              <a:tr h="414594">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cap="none" spc="0" baseline="0" dirty="0" smtClean="0">
                          <a:ln>
                            <a:noFill/>
                          </a:ln>
                          <a:solidFill>
                            <a:schemeClr val="tx1">
                              <a:lumMod val="65000"/>
                              <a:lumOff val="35000"/>
                            </a:schemeClr>
                          </a:solidFill>
                          <a:effectLst/>
                          <a:uFillTx/>
                          <a:sym typeface="Calibri"/>
                        </a:rPr>
                        <a:t>Family support</a:t>
                      </a:r>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Present</a:t>
                      </a:r>
                      <a:endParaRPr lang="en-US" sz="1600" b="0" i="1" dirty="0" smtClean="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134 (59.3)</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64 (47.7)</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51 (38.1)</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19 (14.2)</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tx1">
                              <a:lumMod val="65000"/>
                              <a:lumOff val="35000"/>
                            </a:schemeClr>
                          </a:solidFill>
                          <a:effectLst/>
                        </a:rPr>
                        <a:t>10.786</a:t>
                      </a:r>
                      <a:endParaRPr lang="en-US" sz="1600" b="0" i="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&lt;0.01**</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r>
              <a:tr h="460117">
                <a:tc vMerge="1">
                  <a:txBody>
                    <a:bodyPr/>
                    <a:lstStyle/>
                    <a:p>
                      <a:pPr algn="l">
                        <a:spcAft>
                          <a:spcPts val="0"/>
                        </a:spcAft>
                      </a:pPr>
                      <a:endParaRPr lang="en-US" sz="1600" b="0" i="1" dirty="0">
                        <a:solidFill>
                          <a:srgbClr val="7B7B7B"/>
                        </a:solidFill>
                        <a:effectLst/>
                        <a:latin typeface="Calibri" charset="0"/>
                        <a:ea typeface="Calibri" charset="0"/>
                        <a:cs typeface="Arial" charset="0"/>
                      </a:endParaRPr>
                    </a:p>
                  </a:txBody>
                  <a:tcPr marL="68580" marR="68580" marT="0" marB="0"/>
                </a:tc>
                <a:tc>
                  <a:txBody>
                    <a:bodyPr/>
                    <a:lstStyle/>
                    <a:p>
                      <a:pPr algn="l">
                        <a:spcAft>
                          <a:spcPts val="0"/>
                        </a:spcAft>
                      </a:pPr>
                      <a:r>
                        <a:rPr lang="en-US" sz="1600" dirty="0" smtClean="0">
                          <a:solidFill>
                            <a:schemeClr val="tx1">
                              <a:lumMod val="65000"/>
                              <a:lumOff val="35000"/>
                            </a:schemeClr>
                          </a:solidFill>
                          <a:effectLst/>
                        </a:rPr>
                        <a:t>Absent</a:t>
                      </a:r>
                      <a:endParaRPr lang="en-US" sz="16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tx1">
                              <a:lumMod val="65000"/>
                              <a:lumOff val="35000"/>
                            </a:schemeClr>
                          </a:solidFill>
                          <a:effectLst/>
                        </a:rPr>
                        <a:t>92 (40.7)</a:t>
                      </a:r>
                      <a:endParaRPr lang="en-US" sz="1600" b="0" i="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tx1">
                              <a:lumMod val="65000"/>
                              <a:lumOff val="35000"/>
                            </a:schemeClr>
                          </a:solidFill>
                          <a:effectLst/>
                        </a:rPr>
                        <a:t>24 (26.1)</a:t>
                      </a:r>
                      <a:endParaRPr lang="en-US" sz="1600" b="0" i="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50 (54.4)</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18 (19.5)</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 </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 </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r>
              <a:tr h="460117">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cap="none" spc="0" baseline="0" dirty="0" smtClean="0">
                          <a:ln>
                            <a:noFill/>
                          </a:ln>
                          <a:solidFill>
                            <a:schemeClr val="bg1">
                              <a:lumMod val="75000"/>
                            </a:schemeClr>
                          </a:solidFill>
                          <a:effectLst/>
                          <a:uFillTx/>
                          <a:sym typeface="Calibri"/>
                        </a:rPr>
                        <a:t>Socio-economical level</a:t>
                      </a:r>
                      <a:endParaRPr lang="en-US" sz="1600" b="1" i="1" u="none" strike="noStrike" cap="none" spc="0" baseline="0" dirty="0" smtClean="0">
                        <a:ln>
                          <a:noFill/>
                        </a:ln>
                        <a:solidFill>
                          <a:schemeClr val="bg1">
                            <a:lumMod val="75000"/>
                          </a:schemeClr>
                        </a:solidFill>
                        <a:effectLst/>
                        <a:uFillTx/>
                        <a:latin typeface="+mn-lt"/>
                        <a:ea typeface="+mn-ea"/>
                        <a:cs typeface="+mn-cs"/>
                        <a:sym typeface="Calibri"/>
                      </a:endParaRPr>
                    </a:p>
                  </a:txBody>
                  <a:tcPr marL="68580" marR="68580" marT="0" marB="0" anchor="ctr"/>
                </a:tc>
                <a:tc>
                  <a:txBody>
                    <a:bodyPr/>
                    <a:lstStyle/>
                    <a:p>
                      <a:pPr algn="l">
                        <a:spcAft>
                          <a:spcPts val="0"/>
                        </a:spcAft>
                      </a:pPr>
                      <a:r>
                        <a:rPr lang="en-US" sz="1600" dirty="0" smtClean="0">
                          <a:solidFill>
                            <a:schemeClr val="bg1">
                              <a:lumMod val="75000"/>
                            </a:schemeClr>
                          </a:solidFill>
                          <a:effectLst/>
                        </a:rPr>
                        <a:t>High</a:t>
                      </a:r>
                      <a:endParaRPr lang="en-US" sz="1600" b="0" i="1"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12 (5.3)</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8 (66.6)</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75000"/>
                            </a:schemeClr>
                          </a:solidFill>
                          <a:effectLst/>
                        </a:rPr>
                        <a:t>2(16.6)</a:t>
                      </a:r>
                      <a:endParaRPr lang="en-US" sz="1600" b="0" i="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2(16.6)</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21.389</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&lt;0.01**</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r>
              <a:tr h="414594">
                <a:tc vMerge="1">
                  <a:txBody>
                    <a:bodyPr/>
                    <a:lstStyle/>
                    <a:p>
                      <a:pPr algn="l">
                        <a:spcAft>
                          <a:spcPts val="0"/>
                        </a:spcAft>
                      </a:pPr>
                      <a:endParaRPr lang="en-US" sz="1600" b="0" i="1" dirty="0">
                        <a:solidFill>
                          <a:srgbClr val="7B7B7B"/>
                        </a:solidFill>
                        <a:effectLst/>
                        <a:latin typeface="Calibri" charset="0"/>
                        <a:ea typeface="Calibri" charset="0"/>
                        <a:cs typeface="Arial" charset="0"/>
                      </a:endParaRPr>
                    </a:p>
                  </a:txBody>
                  <a:tcPr marL="68580" marR="68580" marT="0" marB="0"/>
                </a:tc>
                <a:tc>
                  <a:txBody>
                    <a:bodyPr/>
                    <a:lstStyle/>
                    <a:p>
                      <a:pPr algn="l">
                        <a:spcAft>
                          <a:spcPts val="0"/>
                        </a:spcAft>
                      </a:pPr>
                      <a:r>
                        <a:rPr lang="en-US" sz="1600" dirty="0" smtClean="0">
                          <a:solidFill>
                            <a:schemeClr val="bg1">
                              <a:lumMod val="75000"/>
                            </a:schemeClr>
                          </a:solidFill>
                          <a:effectLst/>
                        </a:rPr>
                        <a:t>Middle</a:t>
                      </a:r>
                      <a:endParaRPr lang="en-US" sz="1600" b="0" i="1"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58 (25.7)</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34 (58.6)</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15 (25.8)</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9 (15.6)</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 </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 </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r>
              <a:tr h="341954">
                <a:tc vMerge="1">
                  <a:txBody>
                    <a:bodyPr/>
                    <a:lstStyle/>
                    <a:p>
                      <a:pPr algn="l">
                        <a:spcAft>
                          <a:spcPts val="0"/>
                        </a:spcAft>
                      </a:pPr>
                      <a:endParaRPr lang="en-US" sz="1600" b="0" i="1" dirty="0">
                        <a:solidFill>
                          <a:srgbClr val="7B7B7B"/>
                        </a:solidFill>
                        <a:effectLst/>
                        <a:latin typeface="Calibri" charset="0"/>
                        <a:ea typeface="Calibri" charset="0"/>
                        <a:cs typeface="Arial" charset="0"/>
                      </a:endParaRPr>
                    </a:p>
                  </a:txBody>
                  <a:tcPr marL="68580" marR="68580" marT="0" marB="0"/>
                </a:tc>
                <a:tc>
                  <a:txBody>
                    <a:bodyPr/>
                    <a:lstStyle/>
                    <a:p>
                      <a:pPr algn="l">
                        <a:spcAft>
                          <a:spcPts val="0"/>
                        </a:spcAft>
                      </a:pPr>
                      <a:r>
                        <a:rPr lang="en-US" sz="1600" dirty="0" smtClean="0">
                          <a:solidFill>
                            <a:schemeClr val="bg1">
                              <a:lumMod val="75000"/>
                            </a:schemeClr>
                          </a:solidFill>
                          <a:effectLst/>
                        </a:rPr>
                        <a:t>Low</a:t>
                      </a:r>
                      <a:endParaRPr lang="en-US" sz="1600" b="0" i="1"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75000"/>
                            </a:schemeClr>
                          </a:solidFill>
                          <a:effectLst/>
                        </a:rPr>
                        <a:t>156 (69.0)</a:t>
                      </a:r>
                      <a:endParaRPr lang="en-US" sz="1600" b="0" i="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75000"/>
                            </a:schemeClr>
                          </a:solidFill>
                          <a:effectLst/>
                        </a:rPr>
                        <a:t>46 (29.4)</a:t>
                      </a:r>
                      <a:endParaRPr lang="en-US" sz="1600" b="0" i="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75000"/>
                            </a:schemeClr>
                          </a:solidFill>
                          <a:effectLst/>
                        </a:rPr>
                        <a:t>84 (53.8)</a:t>
                      </a:r>
                      <a:endParaRPr lang="en-US" sz="1600" b="0" i="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75000"/>
                            </a:schemeClr>
                          </a:solidFill>
                          <a:effectLst/>
                        </a:rPr>
                        <a:t>26 (16.6.)</a:t>
                      </a:r>
                      <a:endParaRPr lang="en-US" sz="1600" b="0" i="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75000"/>
                            </a:schemeClr>
                          </a:solidFill>
                          <a:effectLst/>
                        </a:rPr>
                        <a:t> </a:t>
                      </a:r>
                      <a:endParaRPr lang="en-US" sz="1600" b="0" i="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 </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r>
            </a:tbl>
          </a:graphicData>
        </a:graphic>
      </p:graphicFrame>
    </p:spTree>
    <p:extLst>
      <p:ext uri="{BB962C8B-B14F-4D97-AF65-F5344CB8AC3E}">
        <p14:creationId xmlns:p14="http://schemas.microsoft.com/office/powerpoint/2010/main" val="14748331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hape 170"/>
          <p:cNvSpPr>
            <a:spLocks noGrp="1"/>
          </p:cNvSpPr>
          <p:nvPr>
            <p:ph type="title"/>
          </p:nvPr>
        </p:nvSpPr>
        <p:spPr>
          <a:xfrm>
            <a:off x="217652" y="310261"/>
            <a:ext cx="11704320" cy="915035"/>
          </a:xfrm>
          <a:prstGeom prst="rect">
            <a:avLst/>
          </a:prstGeom>
        </p:spPr>
        <p:txBody>
          <a:bodyPr>
            <a:noAutofit/>
          </a:bodyPr>
          <a:lstStyle/>
          <a:p>
            <a:pPr algn="just">
              <a:defRPr sz="5000">
                <a:solidFill>
                  <a:srgbClr val="A7A7A7"/>
                </a:solidFill>
                <a:latin typeface="Arial Rounded MT Bold"/>
                <a:ea typeface="Arial Rounded MT Bold"/>
                <a:cs typeface="Arial Rounded MT Bold"/>
                <a:sym typeface="Arial Rounded MT Bold"/>
              </a:defRPr>
            </a:pPr>
            <a:r>
              <a:rPr lang="en-US" sz="3100" dirty="0">
                <a:solidFill>
                  <a:srgbClr val="A7A7A7"/>
                </a:solidFill>
                <a:latin typeface="Arial Rounded MT Bold"/>
                <a:ea typeface="Arial Rounded MT Bold"/>
                <a:cs typeface="Arial Rounded MT Bold"/>
              </a:rPr>
              <a:t>Treatment Adherence &amp; </a:t>
            </a:r>
            <a:r>
              <a:rPr lang="en-US" sz="3100" smtClean="0">
                <a:solidFill>
                  <a:srgbClr val="00B7FA"/>
                </a:solidFill>
                <a:latin typeface="Arial Rounded MT Bold"/>
                <a:ea typeface="Arial Rounded MT Bold"/>
                <a:cs typeface="Arial Rounded MT Bold"/>
              </a:rPr>
              <a:t>Socio-demographic characteristics</a:t>
            </a:r>
            <a:endParaRPr sz="3100" dirty="0">
              <a:solidFill>
                <a:srgbClr val="00B7FA"/>
              </a:solidFill>
              <a:latin typeface="Arial Rounded MT Bold"/>
              <a:ea typeface="Arial Rounded MT Bold"/>
              <a:cs typeface="Arial Rounded MT Bold"/>
            </a:endParaRPr>
          </a:p>
        </p:txBody>
      </p:sp>
      <p:graphicFrame>
        <p:nvGraphicFramePr>
          <p:cNvPr id="2" name="Table 1"/>
          <p:cNvGraphicFramePr>
            <a:graphicFrameLocks noGrp="1"/>
          </p:cNvGraphicFramePr>
          <p:nvPr>
            <p:extLst>
              <p:ext uri="{D42A27DB-BD31-4B8C-83A1-F6EECF244321}">
                <p14:modId xmlns:p14="http://schemas.microsoft.com/office/powerpoint/2010/main" val="1954899097"/>
              </p:ext>
            </p:extLst>
          </p:nvPr>
        </p:nvGraphicFramePr>
        <p:xfrm>
          <a:off x="642939" y="1426464"/>
          <a:ext cx="10853747" cy="5047487"/>
        </p:xfrm>
        <a:graphic>
          <a:graphicData uri="http://schemas.openxmlformats.org/drawingml/2006/table">
            <a:tbl>
              <a:tblPr firstRow="1" firstCol="1" bandRow="1">
                <a:tableStyleId>{C083E6E3-FA7D-4D7B-A595-EF9225AFEA82}</a:tableStyleId>
              </a:tblPr>
              <a:tblGrid>
                <a:gridCol w="1335882"/>
                <a:gridCol w="1593054"/>
                <a:gridCol w="1385889"/>
                <a:gridCol w="1241868"/>
                <a:gridCol w="1601345"/>
                <a:gridCol w="1400175"/>
                <a:gridCol w="1214441"/>
                <a:gridCol w="1081093"/>
              </a:tblGrid>
              <a:tr h="683908">
                <a:tc rowSpan="2" gridSpan="2">
                  <a:txBody>
                    <a:bodyPr/>
                    <a:lstStyle/>
                    <a:p>
                      <a:pPr algn="ctr">
                        <a:spcAft>
                          <a:spcPts val="0"/>
                        </a:spcAft>
                      </a:pPr>
                      <a:r>
                        <a:rPr lang="en-US" sz="2000" b="1" dirty="0">
                          <a:solidFill>
                            <a:schemeClr val="tx1">
                              <a:lumMod val="65000"/>
                              <a:lumOff val="35000"/>
                            </a:schemeClr>
                          </a:solidFill>
                          <a:effectLst/>
                        </a:rPr>
                        <a:t>Variables</a:t>
                      </a:r>
                      <a:endParaRPr lang="en-US" sz="2000" b="1" dirty="0">
                        <a:solidFill>
                          <a:schemeClr val="tx1">
                            <a:lumMod val="65000"/>
                            <a:lumOff val="35000"/>
                          </a:schemeClr>
                        </a:solidFill>
                        <a:effectLst/>
                        <a:latin typeface="Calibri" charset="0"/>
                        <a:ea typeface="Calibri" charset="0"/>
                        <a:cs typeface="Arial" charset="0"/>
                      </a:endParaRPr>
                    </a:p>
                  </a:txBody>
                  <a:tcPr marL="68580" marR="68580" marT="0" marB="0" anchor="ctr"/>
                </a:tc>
                <a:tc rowSpan="2" hMerge="1">
                  <a:txBody>
                    <a:bodyPr/>
                    <a:lstStyle/>
                    <a:p>
                      <a:endParaRPr lang="en-US"/>
                    </a:p>
                  </a:txBody>
                  <a:tcPr/>
                </a:tc>
                <a:tc rowSpan="2">
                  <a:txBody>
                    <a:bodyPr/>
                    <a:lstStyle/>
                    <a:p>
                      <a:pPr algn="ctr">
                        <a:spcAft>
                          <a:spcPts val="0"/>
                        </a:spcAft>
                      </a:pPr>
                      <a:r>
                        <a:rPr lang="en-US" sz="2000" b="1" dirty="0">
                          <a:solidFill>
                            <a:schemeClr val="tx1">
                              <a:lumMod val="65000"/>
                              <a:lumOff val="35000"/>
                            </a:schemeClr>
                          </a:solidFill>
                          <a:effectLst/>
                        </a:rPr>
                        <a:t>N (%)s </a:t>
                      </a:r>
                    </a:p>
                    <a:p>
                      <a:pPr algn="ctr">
                        <a:spcAft>
                          <a:spcPts val="0"/>
                        </a:spcAft>
                      </a:pPr>
                      <a:r>
                        <a:rPr lang="en-US" sz="2000" b="1" dirty="0">
                          <a:solidFill>
                            <a:schemeClr val="tx1">
                              <a:lumMod val="65000"/>
                              <a:lumOff val="35000"/>
                            </a:schemeClr>
                          </a:solidFill>
                          <a:effectLst/>
                        </a:rPr>
                        <a:t>226 (100)</a:t>
                      </a:r>
                      <a:endParaRPr lang="en-US" sz="2000" b="1" dirty="0">
                        <a:solidFill>
                          <a:schemeClr val="tx1">
                            <a:lumMod val="65000"/>
                            <a:lumOff val="35000"/>
                          </a:schemeClr>
                        </a:solidFill>
                        <a:effectLst/>
                        <a:latin typeface="Calibri" charset="0"/>
                        <a:ea typeface="Calibri" charset="0"/>
                        <a:cs typeface="Arial" charset="0"/>
                      </a:endParaRPr>
                    </a:p>
                  </a:txBody>
                  <a:tcPr marL="68580" marR="68580" marT="0" marB="0" anchor="ctr"/>
                </a:tc>
                <a:tc gridSpan="3">
                  <a:txBody>
                    <a:bodyPr/>
                    <a:lstStyle/>
                    <a:p>
                      <a:pPr algn="ctr">
                        <a:spcAft>
                          <a:spcPts val="0"/>
                        </a:spcAft>
                      </a:pPr>
                      <a:r>
                        <a:rPr lang="en-US" sz="2000" b="1" dirty="0">
                          <a:solidFill>
                            <a:schemeClr val="tx1">
                              <a:lumMod val="65000"/>
                              <a:lumOff val="35000"/>
                            </a:schemeClr>
                          </a:solidFill>
                          <a:effectLst/>
                        </a:rPr>
                        <a:t>Number of patients </a:t>
                      </a:r>
                      <a:r>
                        <a:rPr lang="en-US" sz="2000" b="1" dirty="0" smtClean="0">
                          <a:solidFill>
                            <a:schemeClr val="tx1">
                              <a:lumMod val="65000"/>
                              <a:lumOff val="35000"/>
                            </a:schemeClr>
                          </a:solidFill>
                          <a:effectLst/>
                        </a:rPr>
                        <a:t>(%)</a:t>
                      </a:r>
                      <a:endParaRPr lang="en-US" sz="2000" b="1" dirty="0">
                        <a:solidFill>
                          <a:schemeClr val="tx1">
                            <a:lumMod val="65000"/>
                            <a:lumOff val="35000"/>
                          </a:schemeClr>
                        </a:solidFill>
                        <a:effectLst/>
                        <a:latin typeface="Calibri" charset="0"/>
                        <a:ea typeface="Calibri" charset="0"/>
                        <a:cs typeface="Arial" charset="0"/>
                      </a:endParaRPr>
                    </a:p>
                  </a:txBody>
                  <a:tcPr marL="68580" marR="68580" marT="0" marB="0" anchor="ctr"/>
                </a:tc>
                <a:tc hMerge="1">
                  <a:txBody>
                    <a:bodyPr/>
                    <a:lstStyle/>
                    <a:p>
                      <a:endParaRPr lang="en-US"/>
                    </a:p>
                  </a:txBody>
                  <a:tcPr/>
                </a:tc>
                <a:tc hMerge="1">
                  <a:txBody>
                    <a:bodyPr/>
                    <a:lstStyle/>
                    <a:p>
                      <a:endParaRPr lang="en-US"/>
                    </a:p>
                  </a:txBody>
                  <a:tcPr/>
                </a:tc>
                <a:tc rowSpan="2">
                  <a:txBody>
                    <a:bodyPr/>
                    <a:lstStyle/>
                    <a:p>
                      <a:pPr algn="ctr">
                        <a:spcAft>
                          <a:spcPts val="0"/>
                        </a:spcAft>
                      </a:pPr>
                      <a:r>
                        <a:rPr lang="en-US" sz="2000" b="1" dirty="0">
                          <a:solidFill>
                            <a:schemeClr val="tx1">
                              <a:lumMod val="65000"/>
                              <a:lumOff val="35000"/>
                            </a:schemeClr>
                          </a:solidFill>
                          <a:effectLst/>
                        </a:rPr>
                        <a:t>Chi-square </a:t>
                      </a:r>
                      <a:endParaRPr lang="en-US" sz="2000" b="1" dirty="0">
                        <a:solidFill>
                          <a:schemeClr val="tx1">
                            <a:lumMod val="65000"/>
                            <a:lumOff val="35000"/>
                          </a:schemeClr>
                        </a:solidFill>
                        <a:effectLst/>
                        <a:latin typeface="Calibri" charset="0"/>
                        <a:ea typeface="Calibri" charset="0"/>
                        <a:cs typeface="Arial" charset="0"/>
                      </a:endParaRPr>
                    </a:p>
                  </a:txBody>
                  <a:tcPr marL="68580" marR="68580" marT="0" marB="0" anchor="ctr"/>
                </a:tc>
                <a:tc rowSpan="2">
                  <a:txBody>
                    <a:bodyPr/>
                    <a:lstStyle/>
                    <a:p>
                      <a:pPr algn="ctr">
                        <a:spcAft>
                          <a:spcPts val="0"/>
                        </a:spcAft>
                      </a:pPr>
                      <a:r>
                        <a:rPr lang="en-US" sz="2000" b="1" dirty="0">
                          <a:solidFill>
                            <a:schemeClr val="tx1">
                              <a:lumMod val="65000"/>
                              <a:lumOff val="35000"/>
                            </a:schemeClr>
                          </a:solidFill>
                          <a:effectLst/>
                        </a:rPr>
                        <a:t>P value</a:t>
                      </a:r>
                      <a:endParaRPr lang="en-US" sz="2000" b="1" dirty="0">
                        <a:solidFill>
                          <a:schemeClr val="tx1">
                            <a:lumMod val="65000"/>
                            <a:lumOff val="35000"/>
                          </a:schemeClr>
                        </a:solidFill>
                        <a:effectLst/>
                        <a:latin typeface="Calibri" charset="0"/>
                        <a:ea typeface="Calibri" charset="0"/>
                        <a:cs typeface="Arial" charset="0"/>
                      </a:endParaRPr>
                    </a:p>
                  </a:txBody>
                  <a:tcPr marL="68580" marR="68580" marT="0" marB="0" anchor="ctr"/>
                </a:tc>
              </a:tr>
              <a:tr h="1144589">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a:spcAft>
                          <a:spcPts val="0"/>
                        </a:spcAft>
                      </a:pPr>
                      <a:r>
                        <a:rPr lang="en-US" sz="1800" b="0" dirty="0">
                          <a:solidFill>
                            <a:schemeClr val="tx1">
                              <a:lumMod val="65000"/>
                              <a:lumOff val="35000"/>
                            </a:schemeClr>
                          </a:solidFill>
                          <a:effectLst/>
                        </a:rPr>
                        <a:t>Good</a:t>
                      </a:r>
                    </a:p>
                    <a:p>
                      <a:pPr algn="ctr">
                        <a:spcAft>
                          <a:spcPts val="0"/>
                        </a:spcAft>
                      </a:pPr>
                      <a:r>
                        <a:rPr lang="en-US" sz="1800" b="0" dirty="0">
                          <a:solidFill>
                            <a:schemeClr val="tx1">
                              <a:lumMod val="65000"/>
                              <a:lumOff val="35000"/>
                            </a:schemeClr>
                          </a:solidFill>
                          <a:effectLst/>
                        </a:rPr>
                        <a:t>adherence</a:t>
                      </a:r>
                    </a:p>
                    <a:p>
                      <a:pPr algn="ctr">
                        <a:spcAft>
                          <a:spcPts val="0"/>
                        </a:spcAft>
                      </a:pPr>
                      <a:r>
                        <a:rPr lang="en-US" sz="1800" b="0" dirty="0">
                          <a:solidFill>
                            <a:schemeClr val="tx1">
                              <a:lumMod val="65000"/>
                              <a:lumOff val="35000"/>
                            </a:schemeClr>
                          </a:solidFill>
                          <a:effectLst/>
                        </a:rPr>
                        <a:t>(N=88)</a:t>
                      </a:r>
                      <a:endParaRPr lang="en-US" sz="1800" b="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b="0" dirty="0" smtClean="0">
                          <a:solidFill>
                            <a:schemeClr val="tx1">
                              <a:lumMod val="65000"/>
                              <a:lumOff val="35000"/>
                            </a:schemeClr>
                          </a:solidFill>
                          <a:effectLst/>
                        </a:rPr>
                        <a:t>Poor</a:t>
                      </a:r>
                      <a:endParaRPr lang="en-US" sz="1800" b="0" dirty="0">
                        <a:solidFill>
                          <a:schemeClr val="tx1">
                            <a:lumMod val="65000"/>
                            <a:lumOff val="35000"/>
                          </a:schemeClr>
                        </a:solidFill>
                        <a:effectLst/>
                      </a:endParaRPr>
                    </a:p>
                    <a:p>
                      <a:pPr algn="ctr">
                        <a:spcAft>
                          <a:spcPts val="0"/>
                        </a:spcAft>
                      </a:pPr>
                      <a:r>
                        <a:rPr lang="en-US" sz="1800" b="0" dirty="0">
                          <a:solidFill>
                            <a:schemeClr val="tx1">
                              <a:lumMod val="65000"/>
                              <a:lumOff val="35000"/>
                            </a:schemeClr>
                          </a:solidFill>
                          <a:effectLst/>
                        </a:rPr>
                        <a:t>adherence</a:t>
                      </a:r>
                    </a:p>
                    <a:p>
                      <a:pPr algn="ctr">
                        <a:spcAft>
                          <a:spcPts val="0"/>
                        </a:spcAft>
                      </a:pPr>
                      <a:r>
                        <a:rPr lang="en-US" sz="1800" b="0" dirty="0">
                          <a:solidFill>
                            <a:schemeClr val="tx1">
                              <a:lumMod val="65000"/>
                              <a:lumOff val="35000"/>
                            </a:schemeClr>
                          </a:solidFill>
                          <a:effectLst/>
                        </a:rPr>
                        <a:t>(N=101)</a:t>
                      </a:r>
                      <a:endParaRPr lang="en-US" sz="1800" b="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b="0" dirty="0">
                          <a:solidFill>
                            <a:schemeClr val="tx1">
                              <a:lumMod val="65000"/>
                              <a:lumOff val="35000"/>
                            </a:schemeClr>
                          </a:solidFill>
                          <a:effectLst/>
                        </a:rPr>
                        <a:t>Non-adherence</a:t>
                      </a:r>
                    </a:p>
                    <a:p>
                      <a:pPr algn="ctr">
                        <a:spcAft>
                          <a:spcPts val="0"/>
                        </a:spcAft>
                      </a:pPr>
                      <a:r>
                        <a:rPr lang="en-US" sz="1800" b="0" dirty="0">
                          <a:solidFill>
                            <a:schemeClr val="tx1">
                              <a:lumMod val="65000"/>
                              <a:lumOff val="35000"/>
                            </a:schemeClr>
                          </a:solidFill>
                          <a:effectLst/>
                        </a:rPr>
                        <a:t>(N= 37)</a:t>
                      </a:r>
                      <a:endParaRPr lang="en-US" sz="1800" b="0" dirty="0">
                        <a:solidFill>
                          <a:schemeClr val="tx1">
                            <a:lumMod val="65000"/>
                            <a:lumOff val="35000"/>
                          </a:schemeClr>
                        </a:solidFill>
                        <a:effectLst/>
                        <a:latin typeface="Calibri" charset="0"/>
                        <a:ea typeface="Calibri" charset="0"/>
                        <a:cs typeface="Arial" charset="0"/>
                      </a:endParaRPr>
                    </a:p>
                  </a:txBody>
                  <a:tcPr marL="68580" marR="68580" marT="0" marB="0" anchor="ctr"/>
                </a:tc>
                <a:tc vMerge="1">
                  <a:txBody>
                    <a:bodyPr/>
                    <a:lstStyle/>
                    <a:p>
                      <a:endParaRPr lang="en-US"/>
                    </a:p>
                  </a:txBody>
                  <a:tcPr/>
                </a:tc>
                <a:tc vMerge="1">
                  <a:txBody>
                    <a:bodyPr/>
                    <a:lstStyle/>
                    <a:p>
                      <a:endParaRPr lang="en-US"/>
                    </a:p>
                  </a:txBody>
                  <a:tcPr/>
                </a:tc>
              </a:tr>
              <a:tr h="659368">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Marital status</a:t>
                      </a:r>
                      <a:endParaRPr lang="en-US" sz="1600" i="1" dirty="0" smtClean="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Single/widowed/divorced</a:t>
                      </a:r>
                      <a:endParaRPr lang="en-US" sz="1600" b="0" i="1" dirty="0" smtClean="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82 (36.3)</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18 (21.9)</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75000"/>
                            </a:schemeClr>
                          </a:solidFill>
                          <a:effectLst/>
                        </a:rPr>
                        <a:t>42 (51.2)</a:t>
                      </a:r>
                      <a:endParaRPr lang="en-US" sz="1600" b="0" i="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75000"/>
                            </a:schemeClr>
                          </a:solidFill>
                          <a:effectLst/>
                        </a:rPr>
                        <a:t>22 (26.8)</a:t>
                      </a:r>
                      <a:endParaRPr lang="en-US" sz="1600" b="0" i="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75000"/>
                            </a:schemeClr>
                          </a:solidFill>
                          <a:effectLst/>
                        </a:rPr>
                        <a:t>19.361</a:t>
                      </a:r>
                      <a:endParaRPr lang="en-US" sz="1600" b="0" i="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&lt;0.01**</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r>
              <a:tr h="468246">
                <a:tc vMerge="1">
                  <a:txBody>
                    <a:bodyPr/>
                    <a:lstStyle/>
                    <a:p>
                      <a:pPr algn="l">
                        <a:spcAft>
                          <a:spcPts val="0"/>
                        </a:spcAft>
                      </a:pPr>
                      <a:endParaRPr lang="en-US" sz="1600" b="0" i="1" dirty="0">
                        <a:solidFill>
                          <a:srgbClr val="7B7B7B"/>
                        </a:solidFill>
                        <a:effectLst/>
                        <a:latin typeface="Calibri" charset="0"/>
                        <a:ea typeface="Calibri" charset="0"/>
                        <a:cs typeface="Arial" charset="0"/>
                      </a:endParaRPr>
                    </a:p>
                  </a:txBody>
                  <a:tcPr marL="68580" marR="6858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Married</a:t>
                      </a:r>
                      <a:endParaRPr lang="en-US" sz="1600" b="0" i="1" dirty="0" smtClean="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144 (63.7)</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70 (48.6)</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59 (41.0)</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15 (10.4)</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75000"/>
                            </a:schemeClr>
                          </a:solidFill>
                          <a:effectLst/>
                        </a:rPr>
                        <a:t> </a:t>
                      </a:r>
                      <a:endParaRPr lang="en-US" sz="1600" b="0" i="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 </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r>
              <a:tr h="414594">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cap="none" spc="0" baseline="0" dirty="0" smtClean="0">
                          <a:ln>
                            <a:noFill/>
                          </a:ln>
                          <a:solidFill>
                            <a:schemeClr val="bg1">
                              <a:lumMod val="75000"/>
                            </a:schemeClr>
                          </a:solidFill>
                          <a:effectLst/>
                          <a:uFillTx/>
                          <a:sym typeface="Calibri"/>
                        </a:rPr>
                        <a:t>Family support</a:t>
                      </a:r>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Present</a:t>
                      </a:r>
                      <a:endParaRPr lang="en-US" sz="1600" b="0" i="1" dirty="0" smtClean="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134 (59.3)</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64 (47.7)</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51 (38.1)</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19 (14.2)</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75000"/>
                            </a:schemeClr>
                          </a:solidFill>
                          <a:effectLst/>
                        </a:rPr>
                        <a:t>10.786</a:t>
                      </a:r>
                      <a:endParaRPr lang="en-US" sz="1600" b="0" i="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&lt;0.01**</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r>
              <a:tr h="460117">
                <a:tc vMerge="1">
                  <a:txBody>
                    <a:bodyPr/>
                    <a:lstStyle/>
                    <a:p>
                      <a:pPr algn="l">
                        <a:spcAft>
                          <a:spcPts val="0"/>
                        </a:spcAft>
                      </a:pPr>
                      <a:endParaRPr lang="en-US" sz="1600" b="0" i="1" dirty="0">
                        <a:solidFill>
                          <a:srgbClr val="7B7B7B"/>
                        </a:solidFill>
                        <a:effectLst/>
                        <a:latin typeface="Calibri" charset="0"/>
                        <a:ea typeface="Calibri" charset="0"/>
                        <a:cs typeface="Arial" charset="0"/>
                      </a:endParaRPr>
                    </a:p>
                  </a:txBody>
                  <a:tcPr marL="68580" marR="68580" marT="0" marB="0"/>
                </a:tc>
                <a:tc>
                  <a:txBody>
                    <a:bodyPr/>
                    <a:lstStyle/>
                    <a:p>
                      <a:pPr algn="l">
                        <a:spcAft>
                          <a:spcPts val="0"/>
                        </a:spcAft>
                      </a:pPr>
                      <a:r>
                        <a:rPr lang="en-US" sz="1600" dirty="0" smtClean="0">
                          <a:solidFill>
                            <a:schemeClr val="bg1">
                              <a:lumMod val="75000"/>
                            </a:schemeClr>
                          </a:solidFill>
                          <a:effectLst/>
                        </a:rPr>
                        <a:t>Absent</a:t>
                      </a:r>
                      <a:endParaRPr lang="en-US" sz="1600" b="0" i="1"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bg1">
                              <a:lumMod val="75000"/>
                            </a:schemeClr>
                          </a:solidFill>
                          <a:effectLst/>
                        </a:rPr>
                        <a:t>92 (40.7)</a:t>
                      </a:r>
                      <a:endParaRPr lang="en-US" sz="1600" b="0" i="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24 (26.1)</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50 (54.4)</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18 (19.5)</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 </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bg1">
                              <a:lumMod val="75000"/>
                            </a:schemeClr>
                          </a:solidFill>
                          <a:effectLst/>
                        </a:rPr>
                        <a:t> </a:t>
                      </a:r>
                      <a:endParaRPr lang="en-US" sz="1600" b="0" i="0" dirty="0">
                        <a:solidFill>
                          <a:schemeClr val="bg1">
                            <a:lumMod val="75000"/>
                          </a:schemeClr>
                        </a:solidFill>
                        <a:effectLst/>
                        <a:latin typeface="Calibri" charset="0"/>
                        <a:ea typeface="Calibri" charset="0"/>
                        <a:cs typeface="Arial" charset="0"/>
                      </a:endParaRPr>
                    </a:p>
                  </a:txBody>
                  <a:tcPr marL="68580" marR="68580" marT="0" marB="0" anchor="ctr"/>
                </a:tc>
              </a:tr>
              <a:tr h="460117">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u="none" strike="noStrike" cap="none" spc="0" baseline="0" dirty="0" smtClean="0">
                          <a:ln>
                            <a:noFill/>
                          </a:ln>
                          <a:solidFill>
                            <a:schemeClr val="tx1">
                              <a:lumMod val="65000"/>
                              <a:lumOff val="35000"/>
                            </a:schemeClr>
                          </a:solidFill>
                          <a:effectLst/>
                          <a:uFillTx/>
                          <a:sym typeface="Calibri"/>
                        </a:rPr>
                        <a:t>Socio-economical level</a:t>
                      </a:r>
                      <a:endParaRPr lang="en-US" sz="1600" b="1" i="1" u="none" strike="noStrike" cap="none" spc="0" baseline="0" dirty="0" smtClean="0">
                        <a:ln>
                          <a:noFill/>
                        </a:ln>
                        <a:solidFill>
                          <a:schemeClr val="tx1">
                            <a:lumMod val="65000"/>
                            <a:lumOff val="35000"/>
                          </a:schemeClr>
                        </a:solidFill>
                        <a:effectLst/>
                        <a:uFillTx/>
                        <a:latin typeface="+mn-lt"/>
                        <a:ea typeface="+mn-ea"/>
                        <a:cs typeface="+mn-cs"/>
                        <a:sym typeface="Calibri"/>
                      </a:endParaRPr>
                    </a:p>
                  </a:txBody>
                  <a:tcPr marL="68580" marR="68580" marT="0" marB="0" anchor="ctr"/>
                </a:tc>
                <a:tc>
                  <a:txBody>
                    <a:bodyPr/>
                    <a:lstStyle/>
                    <a:p>
                      <a:pPr algn="l">
                        <a:spcAft>
                          <a:spcPts val="0"/>
                        </a:spcAft>
                      </a:pPr>
                      <a:r>
                        <a:rPr lang="en-US" sz="1600" dirty="0" smtClean="0">
                          <a:solidFill>
                            <a:schemeClr val="tx1">
                              <a:lumMod val="65000"/>
                              <a:lumOff val="35000"/>
                            </a:schemeClr>
                          </a:solidFill>
                          <a:effectLst/>
                        </a:rPr>
                        <a:t>High</a:t>
                      </a:r>
                      <a:endParaRPr lang="en-US" sz="16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12 (5.3)</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8 (66.6)</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tx1">
                              <a:lumMod val="65000"/>
                              <a:lumOff val="35000"/>
                            </a:schemeClr>
                          </a:solidFill>
                          <a:effectLst/>
                        </a:rPr>
                        <a:t>2(16.6)</a:t>
                      </a:r>
                      <a:endParaRPr lang="en-US" sz="1600" b="0" i="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2(16.6)</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21.389</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&lt;0.01**</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r>
              <a:tr h="414594">
                <a:tc vMerge="1">
                  <a:txBody>
                    <a:bodyPr/>
                    <a:lstStyle/>
                    <a:p>
                      <a:pPr algn="l">
                        <a:spcAft>
                          <a:spcPts val="0"/>
                        </a:spcAft>
                      </a:pPr>
                      <a:endParaRPr lang="en-US" sz="1600" b="0" i="1" dirty="0">
                        <a:solidFill>
                          <a:srgbClr val="7B7B7B"/>
                        </a:solidFill>
                        <a:effectLst/>
                        <a:latin typeface="Calibri" charset="0"/>
                        <a:ea typeface="Calibri" charset="0"/>
                        <a:cs typeface="Arial" charset="0"/>
                      </a:endParaRPr>
                    </a:p>
                  </a:txBody>
                  <a:tcPr marL="68580" marR="68580" marT="0" marB="0"/>
                </a:tc>
                <a:tc>
                  <a:txBody>
                    <a:bodyPr/>
                    <a:lstStyle/>
                    <a:p>
                      <a:pPr algn="l">
                        <a:spcAft>
                          <a:spcPts val="0"/>
                        </a:spcAft>
                      </a:pPr>
                      <a:r>
                        <a:rPr lang="en-US" sz="1600" dirty="0" smtClean="0">
                          <a:solidFill>
                            <a:schemeClr val="tx1">
                              <a:lumMod val="65000"/>
                              <a:lumOff val="35000"/>
                            </a:schemeClr>
                          </a:solidFill>
                          <a:effectLst/>
                        </a:rPr>
                        <a:t>Middle</a:t>
                      </a:r>
                      <a:endParaRPr lang="en-US" sz="16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tx1">
                              <a:lumMod val="65000"/>
                              <a:lumOff val="35000"/>
                            </a:schemeClr>
                          </a:solidFill>
                          <a:effectLst/>
                        </a:rPr>
                        <a:t>58 (25.7)</a:t>
                      </a:r>
                      <a:endParaRPr lang="en-US" sz="1600" b="0" i="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tx1">
                              <a:lumMod val="65000"/>
                              <a:lumOff val="35000"/>
                            </a:schemeClr>
                          </a:solidFill>
                          <a:effectLst/>
                        </a:rPr>
                        <a:t>34 (58.6)</a:t>
                      </a:r>
                      <a:endParaRPr lang="en-US" sz="1600" b="0" i="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tx1">
                              <a:lumMod val="65000"/>
                              <a:lumOff val="35000"/>
                            </a:schemeClr>
                          </a:solidFill>
                          <a:effectLst/>
                        </a:rPr>
                        <a:t>15 (25.8)</a:t>
                      </a:r>
                      <a:endParaRPr lang="en-US" sz="1600" b="0" i="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tx1">
                              <a:lumMod val="65000"/>
                              <a:lumOff val="35000"/>
                            </a:schemeClr>
                          </a:solidFill>
                          <a:effectLst/>
                        </a:rPr>
                        <a:t>9 (15.6)</a:t>
                      </a:r>
                      <a:endParaRPr lang="en-US" sz="1600" b="0" i="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 </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 </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r>
              <a:tr h="341954">
                <a:tc vMerge="1">
                  <a:txBody>
                    <a:bodyPr/>
                    <a:lstStyle/>
                    <a:p>
                      <a:pPr algn="l">
                        <a:spcAft>
                          <a:spcPts val="0"/>
                        </a:spcAft>
                      </a:pPr>
                      <a:endParaRPr lang="en-US" sz="1600" b="0" i="1" dirty="0">
                        <a:solidFill>
                          <a:srgbClr val="7B7B7B"/>
                        </a:solidFill>
                        <a:effectLst/>
                        <a:latin typeface="Calibri" charset="0"/>
                        <a:ea typeface="Calibri" charset="0"/>
                        <a:cs typeface="Arial" charset="0"/>
                      </a:endParaRPr>
                    </a:p>
                  </a:txBody>
                  <a:tcPr marL="68580" marR="68580" marT="0" marB="0"/>
                </a:tc>
                <a:tc>
                  <a:txBody>
                    <a:bodyPr/>
                    <a:lstStyle/>
                    <a:p>
                      <a:pPr algn="l">
                        <a:spcAft>
                          <a:spcPts val="0"/>
                        </a:spcAft>
                      </a:pPr>
                      <a:r>
                        <a:rPr lang="en-US" sz="1600" dirty="0" smtClean="0">
                          <a:solidFill>
                            <a:schemeClr val="tx1">
                              <a:lumMod val="65000"/>
                              <a:lumOff val="35000"/>
                            </a:schemeClr>
                          </a:solidFill>
                          <a:effectLst/>
                        </a:rPr>
                        <a:t>Low</a:t>
                      </a:r>
                      <a:endParaRPr lang="en-US" sz="16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tx1">
                              <a:lumMod val="65000"/>
                              <a:lumOff val="35000"/>
                            </a:schemeClr>
                          </a:solidFill>
                          <a:effectLst/>
                        </a:rPr>
                        <a:t>156 (69.0)</a:t>
                      </a:r>
                      <a:endParaRPr lang="en-US" sz="1600" b="0" i="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tx1">
                              <a:lumMod val="65000"/>
                              <a:lumOff val="35000"/>
                            </a:schemeClr>
                          </a:solidFill>
                          <a:effectLst/>
                        </a:rPr>
                        <a:t>46 (29.4)</a:t>
                      </a:r>
                      <a:endParaRPr lang="en-US" sz="1600" b="0" i="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tx1">
                              <a:lumMod val="65000"/>
                              <a:lumOff val="35000"/>
                            </a:schemeClr>
                          </a:solidFill>
                          <a:effectLst/>
                        </a:rPr>
                        <a:t>84 (53.8)</a:t>
                      </a:r>
                      <a:endParaRPr lang="en-US" sz="1600" b="0" i="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tx1">
                              <a:lumMod val="65000"/>
                              <a:lumOff val="35000"/>
                            </a:schemeClr>
                          </a:solidFill>
                          <a:effectLst/>
                        </a:rPr>
                        <a:t>26 (16.6.)</a:t>
                      </a:r>
                      <a:endParaRPr lang="en-US" sz="1600" b="0" i="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a:solidFill>
                            <a:schemeClr val="tx1">
                              <a:lumMod val="65000"/>
                              <a:lumOff val="35000"/>
                            </a:schemeClr>
                          </a:solidFill>
                          <a:effectLst/>
                        </a:rPr>
                        <a:t> </a:t>
                      </a:r>
                      <a:endParaRPr lang="en-US" sz="1600" b="0" i="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600" dirty="0">
                          <a:solidFill>
                            <a:schemeClr val="tx1">
                              <a:lumMod val="65000"/>
                              <a:lumOff val="35000"/>
                            </a:schemeClr>
                          </a:solidFill>
                          <a:effectLst/>
                        </a:rPr>
                        <a:t> </a:t>
                      </a:r>
                      <a:endParaRPr lang="en-US" sz="1600" b="0" i="0" dirty="0">
                        <a:solidFill>
                          <a:schemeClr val="tx1">
                            <a:lumMod val="65000"/>
                            <a:lumOff val="35000"/>
                          </a:schemeClr>
                        </a:solidFill>
                        <a:effectLst/>
                        <a:latin typeface="Calibri" charset="0"/>
                        <a:ea typeface="Calibri" charset="0"/>
                        <a:cs typeface="Arial" charset="0"/>
                      </a:endParaRPr>
                    </a:p>
                  </a:txBody>
                  <a:tcPr marL="68580" marR="68580" marT="0" marB="0" anchor="ctr"/>
                </a:tc>
              </a:tr>
            </a:tbl>
          </a:graphicData>
        </a:graphic>
      </p:graphicFrame>
    </p:spTree>
    <p:extLst>
      <p:ext uri="{BB962C8B-B14F-4D97-AF65-F5344CB8AC3E}">
        <p14:creationId xmlns:p14="http://schemas.microsoft.com/office/powerpoint/2010/main" val="11375225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646035001"/>
              </p:ext>
            </p:extLst>
          </p:nvPr>
        </p:nvGraphicFramePr>
        <p:xfrm>
          <a:off x="292608" y="915035"/>
          <a:ext cx="11566591" cy="5916294"/>
        </p:xfrm>
        <a:graphic>
          <a:graphicData uri="http://schemas.openxmlformats.org/drawingml/2006/table">
            <a:tbl>
              <a:tblPr firstRow="1" firstCol="1" bandRow="1">
                <a:tableStyleId>{8799B23B-EC83-4686-B30A-512413B5E67A}</a:tableStyleId>
              </a:tblPr>
              <a:tblGrid>
                <a:gridCol w="1554480"/>
                <a:gridCol w="2359152"/>
                <a:gridCol w="1335024"/>
                <a:gridCol w="1481328"/>
                <a:gridCol w="1536192"/>
                <a:gridCol w="1481328"/>
                <a:gridCol w="1078992"/>
                <a:gridCol w="740095"/>
              </a:tblGrid>
              <a:tr h="202945">
                <a:tc rowSpan="2" gridSpan="2">
                  <a:txBody>
                    <a:bodyPr/>
                    <a:lstStyle/>
                    <a:p>
                      <a:pPr algn="ctr">
                        <a:spcAft>
                          <a:spcPts val="0"/>
                        </a:spcAft>
                      </a:pPr>
                      <a:r>
                        <a:rPr lang="en-US" sz="1800" b="1" dirty="0">
                          <a:solidFill>
                            <a:schemeClr val="tx1">
                              <a:lumMod val="65000"/>
                              <a:lumOff val="35000"/>
                            </a:schemeClr>
                          </a:solidFill>
                          <a:effectLst/>
                        </a:rPr>
                        <a:t>Variables</a:t>
                      </a:r>
                      <a:endParaRPr lang="en-US" sz="1800" b="1" dirty="0">
                        <a:solidFill>
                          <a:schemeClr val="tx1">
                            <a:lumMod val="65000"/>
                            <a:lumOff val="35000"/>
                          </a:schemeClr>
                        </a:solidFill>
                        <a:effectLst/>
                        <a:latin typeface="Calibri" charset="0"/>
                        <a:ea typeface="Calibri" charset="0"/>
                        <a:cs typeface="Arial" charset="0"/>
                      </a:endParaRPr>
                    </a:p>
                  </a:txBody>
                  <a:tcPr marL="68580" marR="68580" marT="0" marB="0" anchor="ctr"/>
                </a:tc>
                <a:tc rowSpan="2" hMerge="1">
                  <a:txBody>
                    <a:bodyPr/>
                    <a:lstStyle/>
                    <a:p>
                      <a:endParaRPr lang="en-US"/>
                    </a:p>
                  </a:txBody>
                  <a:tcPr/>
                </a:tc>
                <a:tc rowSpan="2">
                  <a:txBody>
                    <a:bodyPr/>
                    <a:lstStyle/>
                    <a:p>
                      <a:pPr algn="ctr">
                        <a:spcAft>
                          <a:spcPts val="0"/>
                        </a:spcAft>
                      </a:pPr>
                      <a:r>
                        <a:rPr lang="en-US" sz="1800" b="1" dirty="0">
                          <a:solidFill>
                            <a:schemeClr val="tx1">
                              <a:lumMod val="65000"/>
                              <a:lumOff val="35000"/>
                            </a:schemeClr>
                          </a:solidFill>
                          <a:effectLst/>
                        </a:rPr>
                        <a:t>N (%)s </a:t>
                      </a:r>
                    </a:p>
                    <a:p>
                      <a:pPr algn="ctr">
                        <a:spcAft>
                          <a:spcPts val="0"/>
                        </a:spcAft>
                      </a:pPr>
                      <a:r>
                        <a:rPr lang="en-US" sz="1800" b="1" dirty="0">
                          <a:solidFill>
                            <a:schemeClr val="tx1">
                              <a:lumMod val="65000"/>
                              <a:lumOff val="35000"/>
                            </a:schemeClr>
                          </a:solidFill>
                          <a:effectLst/>
                        </a:rPr>
                        <a:t>226 (100)</a:t>
                      </a:r>
                      <a:endParaRPr lang="en-US" sz="1800" b="1" dirty="0">
                        <a:solidFill>
                          <a:schemeClr val="tx1">
                            <a:lumMod val="65000"/>
                            <a:lumOff val="35000"/>
                          </a:schemeClr>
                        </a:solidFill>
                        <a:effectLst/>
                        <a:latin typeface="Calibri" charset="0"/>
                        <a:ea typeface="Calibri" charset="0"/>
                        <a:cs typeface="Arial" charset="0"/>
                      </a:endParaRPr>
                    </a:p>
                  </a:txBody>
                  <a:tcPr marL="68580" marR="68580" marT="0" marB="0" anchor="ctr"/>
                </a:tc>
                <a:tc gridSpan="3">
                  <a:txBody>
                    <a:bodyPr/>
                    <a:lstStyle/>
                    <a:p>
                      <a:pPr algn="ctr">
                        <a:spcAft>
                          <a:spcPts val="0"/>
                        </a:spcAft>
                      </a:pPr>
                      <a:r>
                        <a:rPr lang="en-US" sz="1800" b="1" dirty="0" smtClean="0">
                          <a:solidFill>
                            <a:schemeClr val="tx1">
                              <a:lumMod val="65000"/>
                              <a:lumOff val="35000"/>
                            </a:schemeClr>
                          </a:solidFill>
                          <a:effectLst/>
                        </a:rPr>
                        <a:t>Patients Number (%)</a:t>
                      </a:r>
                      <a:endParaRPr lang="en-US" sz="1800" b="1" dirty="0">
                        <a:solidFill>
                          <a:schemeClr val="tx1">
                            <a:lumMod val="65000"/>
                            <a:lumOff val="35000"/>
                          </a:schemeClr>
                        </a:solidFill>
                        <a:effectLst/>
                        <a:latin typeface="Calibri" charset="0"/>
                        <a:ea typeface="Calibri" charset="0"/>
                        <a:cs typeface="Arial" charset="0"/>
                      </a:endParaRPr>
                    </a:p>
                  </a:txBody>
                  <a:tcPr marL="68580" marR="68580" marT="0" marB="0" anchor="ctr"/>
                </a:tc>
                <a:tc hMerge="1">
                  <a:txBody>
                    <a:bodyPr/>
                    <a:lstStyle/>
                    <a:p>
                      <a:endParaRPr lang="en-US"/>
                    </a:p>
                  </a:txBody>
                  <a:tcPr/>
                </a:tc>
                <a:tc hMerge="1">
                  <a:txBody>
                    <a:bodyPr/>
                    <a:lstStyle/>
                    <a:p>
                      <a:endParaRPr lang="en-US"/>
                    </a:p>
                  </a:txBody>
                  <a:tcPr/>
                </a:tc>
                <a:tc rowSpan="2">
                  <a:txBody>
                    <a:bodyPr/>
                    <a:lstStyle/>
                    <a:p>
                      <a:pPr algn="ctr">
                        <a:spcAft>
                          <a:spcPts val="0"/>
                        </a:spcAft>
                      </a:pPr>
                      <a:r>
                        <a:rPr lang="en-US" sz="1800" b="1">
                          <a:solidFill>
                            <a:schemeClr val="tx1">
                              <a:lumMod val="65000"/>
                              <a:lumOff val="35000"/>
                            </a:schemeClr>
                          </a:solidFill>
                          <a:effectLst/>
                        </a:rPr>
                        <a:t>Chi-square </a:t>
                      </a:r>
                      <a:endParaRPr lang="en-US" sz="1800" b="1">
                        <a:solidFill>
                          <a:schemeClr val="tx1">
                            <a:lumMod val="65000"/>
                            <a:lumOff val="35000"/>
                          </a:schemeClr>
                        </a:solidFill>
                        <a:effectLst/>
                        <a:latin typeface="Calibri" charset="0"/>
                        <a:ea typeface="Calibri" charset="0"/>
                        <a:cs typeface="Arial" charset="0"/>
                      </a:endParaRPr>
                    </a:p>
                  </a:txBody>
                  <a:tcPr marL="68580" marR="68580" marT="0" marB="0" anchor="ctr"/>
                </a:tc>
                <a:tc rowSpan="2">
                  <a:txBody>
                    <a:bodyPr/>
                    <a:lstStyle/>
                    <a:p>
                      <a:pPr algn="ctr">
                        <a:spcAft>
                          <a:spcPts val="0"/>
                        </a:spcAft>
                      </a:pPr>
                      <a:r>
                        <a:rPr lang="en-US" sz="1800" b="1">
                          <a:solidFill>
                            <a:schemeClr val="tx1">
                              <a:lumMod val="65000"/>
                              <a:lumOff val="35000"/>
                            </a:schemeClr>
                          </a:solidFill>
                          <a:effectLst/>
                        </a:rPr>
                        <a:t>P value</a:t>
                      </a:r>
                      <a:endParaRPr lang="en-US" sz="1800" b="1">
                        <a:solidFill>
                          <a:schemeClr val="tx1">
                            <a:lumMod val="65000"/>
                            <a:lumOff val="35000"/>
                          </a:schemeClr>
                        </a:solidFill>
                        <a:effectLst/>
                        <a:latin typeface="Calibri" charset="0"/>
                        <a:ea typeface="Calibri" charset="0"/>
                        <a:cs typeface="Arial" charset="0"/>
                      </a:endParaRPr>
                    </a:p>
                  </a:txBody>
                  <a:tcPr marL="68580" marR="68580" marT="0" marB="0" anchor="ctr"/>
                </a:tc>
              </a:tr>
              <a:tr h="608835">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a:spcAft>
                          <a:spcPts val="0"/>
                        </a:spcAft>
                      </a:pPr>
                      <a:r>
                        <a:rPr lang="en-US" sz="1800" b="1" dirty="0">
                          <a:solidFill>
                            <a:schemeClr val="tx1">
                              <a:lumMod val="65000"/>
                              <a:lumOff val="35000"/>
                            </a:schemeClr>
                          </a:solidFill>
                          <a:effectLst/>
                        </a:rPr>
                        <a:t>Good</a:t>
                      </a:r>
                    </a:p>
                    <a:p>
                      <a:pPr algn="ctr">
                        <a:spcAft>
                          <a:spcPts val="0"/>
                        </a:spcAft>
                      </a:pPr>
                      <a:r>
                        <a:rPr lang="en-US" sz="1800" b="1" dirty="0" smtClean="0">
                          <a:solidFill>
                            <a:schemeClr val="tx1">
                              <a:lumMod val="65000"/>
                              <a:lumOff val="35000"/>
                            </a:schemeClr>
                          </a:solidFill>
                          <a:effectLst/>
                        </a:rPr>
                        <a:t>Adherence</a:t>
                      </a:r>
                      <a:endParaRPr lang="en-US" sz="1800" b="1" dirty="0">
                        <a:solidFill>
                          <a:schemeClr val="tx1">
                            <a:lumMod val="65000"/>
                            <a:lumOff val="35000"/>
                          </a:schemeClr>
                        </a:solidFill>
                        <a:effectLst/>
                      </a:endParaRPr>
                    </a:p>
                    <a:p>
                      <a:pPr algn="ctr">
                        <a:spcAft>
                          <a:spcPts val="0"/>
                        </a:spcAft>
                      </a:pPr>
                      <a:r>
                        <a:rPr lang="en-US" sz="1800" b="1" dirty="0">
                          <a:solidFill>
                            <a:schemeClr val="tx1">
                              <a:lumMod val="65000"/>
                              <a:lumOff val="35000"/>
                            </a:schemeClr>
                          </a:solidFill>
                          <a:effectLst/>
                        </a:rPr>
                        <a:t>(N=88)</a:t>
                      </a:r>
                      <a:endParaRPr lang="en-US" sz="1800" b="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b="1" dirty="0" smtClean="0">
                          <a:solidFill>
                            <a:schemeClr val="tx1">
                              <a:lumMod val="65000"/>
                              <a:lumOff val="35000"/>
                            </a:schemeClr>
                          </a:solidFill>
                          <a:effectLst/>
                        </a:rPr>
                        <a:t>Poor</a:t>
                      </a:r>
                      <a:endParaRPr lang="en-US" sz="1800" b="1" dirty="0">
                        <a:solidFill>
                          <a:schemeClr val="tx1">
                            <a:lumMod val="65000"/>
                            <a:lumOff val="35000"/>
                          </a:schemeClr>
                        </a:solidFill>
                        <a:effectLst/>
                      </a:endParaRPr>
                    </a:p>
                    <a:p>
                      <a:pPr algn="ctr">
                        <a:spcAft>
                          <a:spcPts val="0"/>
                        </a:spcAft>
                      </a:pPr>
                      <a:r>
                        <a:rPr lang="en-US" sz="1800" b="1" dirty="0" smtClean="0">
                          <a:solidFill>
                            <a:schemeClr val="tx1">
                              <a:lumMod val="65000"/>
                              <a:lumOff val="35000"/>
                            </a:schemeClr>
                          </a:solidFill>
                          <a:effectLst/>
                        </a:rPr>
                        <a:t>Adherence</a:t>
                      </a:r>
                      <a:endParaRPr lang="en-US" sz="1800" b="1" dirty="0">
                        <a:solidFill>
                          <a:schemeClr val="tx1">
                            <a:lumMod val="65000"/>
                            <a:lumOff val="35000"/>
                          </a:schemeClr>
                        </a:solidFill>
                        <a:effectLst/>
                      </a:endParaRPr>
                    </a:p>
                    <a:p>
                      <a:pPr algn="ctr">
                        <a:spcAft>
                          <a:spcPts val="0"/>
                        </a:spcAft>
                      </a:pPr>
                      <a:r>
                        <a:rPr lang="en-US" sz="1800" b="1" dirty="0">
                          <a:solidFill>
                            <a:schemeClr val="tx1">
                              <a:lumMod val="65000"/>
                              <a:lumOff val="35000"/>
                            </a:schemeClr>
                          </a:solidFill>
                          <a:effectLst/>
                        </a:rPr>
                        <a:t>(N=101)</a:t>
                      </a:r>
                      <a:endParaRPr lang="en-US" sz="1800" b="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b="1" dirty="0" smtClean="0">
                          <a:solidFill>
                            <a:schemeClr val="tx1">
                              <a:lumMod val="65000"/>
                              <a:lumOff val="35000"/>
                            </a:schemeClr>
                          </a:solidFill>
                          <a:effectLst/>
                        </a:rPr>
                        <a:t>Non-Adherence</a:t>
                      </a:r>
                      <a:endParaRPr lang="en-US" sz="1800" b="1" dirty="0">
                        <a:solidFill>
                          <a:schemeClr val="tx1">
                            <a:lumMod val="65000"/>
                            <a:lumOff val="35000"/>
                          </a:schemeClr>
                        </a:solidFill>
                        <a:effectLst/>
                      </a:endParaRPr>
                    </a:p>
                    <a:p>
                      <a:pPr algn="ctr">
                        <a:spcAft>
                          <a:spcPts val="0"/>
                        </a:spcAft>
                      </a:pPr>
                      <a:r>
                        <a:rPr lang="en-US" sz="1800" b="1" dirty="0">
                          <a:solidFill>
                            <a:schemeClr val="tx1">
                              <a:lumMod val="65000"/>
                              <a:lumOff val="35000"/>
                            </a:schemeClr>
                          </a:solidFill>
                          <a:effectLst/>
                        </a:rPr>
                        <a:t>(N= 37)</a:t>
                      </a:r>
                      <a:endParaRPr lang="en-US" sz="1800" b="1" dirty="0">
                        <a:solidFill>
                          <a:schemeClr val="tx1">
                            <a:lumMod val="65000"/>
                            <a:lumOff val="35000"/>
                          </a:schemeClr>
                        </a:solidFill>
                        <a:effectLst/>
                        <a:latin typeface="Calibri" charset="0"/>
                        <a:ea typeface="Calibri" charset="0"/>
                        <a:cs typeface="Arial" charset="0"/>
                      </a:endParaRPr>
                    </a:p>
                  </a:txBody>
                  <a:tcPr marL="68580" marR="68580" marT="0" marB="0" anchor="ctr"/>
                </a:tc>
                <a:tc vMerge="1">
                  <a:txBody>
                    <a:bodyPr/>
                    <a:lstStyle/>
                    <a:p>
                      <a:endParaRPr lang="en-US"/>
                    </a:p>
                  </a:txBody>
                  <a:tcPr/>
                </a:tc>
                <a:tc vMerge="1">
                  <a:txBody>
                    <a:bodyPr/>
                    <a:lstStyle/>
                    <a:p>
                      <a:endParaRPr lang="en-US"/>
                    </a:p>
                  </a:txBody>
                  <a:tcPr/>
                </a:tc>
              </a:tr>
              <a:tr h="202945">
                <a:tc rowSpan="2">
                  <a:txBody>
                    <a:bodyPr/>
                    <a:lstStyle/>
                    <a:p>
                      <a:pPr algn="l">
                        <a:spcAft>
                          <a:spcPts val="0"/>
                        </a:spcAft>
                      </a:pPr>
                      <a:r>
                        <a:rPr lang="en-US" sz="1800" dirty="0" smtClean="0">
                          <a:solidFill>
                            <a:schemeClr val="tx1">
                              <a:lumMod val="65000"/>
                              <a:lumOff val="35000"/>
                            </a:schemeClr>
                          </a:solidFill>
                          <a:effectLst/>
                        </a:rPr>
                        <a:t>Gender</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l">
                        <a:spcAft>
                          <a:spcPts val="0"/>
                        </a:spcAft>
                      </a:pPr>
                      <a:r>
                        <a:rPr lang="en-US" sz="1800" dirty="0" smtClean="0">
                          <a:solidFill>
                            <a:schemeClr val="tx1">
                              <a:lumMod val="65000"/>
                              <a:lumOff val="35000"/>
                            </a:schemeClr>
                          </a:solidFill>
                          <a:effectLst/>
                        </a:rPr>
                        <a:t>Male </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129 (57.1)</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42 (32.5)</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a:solidFill>
                            <a:schemeClr val="tx1">
                              <a:lumMod val="65000"/>
                              <a:lumOff val="35000"/>
                            </a:schemeClr>
                          </a:solidFill>
                          <a:effectLst/>
                        </a:rPr>
                        <a:t>63 (48.8)</a:t>
                      </a:r>
                      <a:endParaRPr lang="en-US" sz="1800" b="0" i="1">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a:solidFill>
                            <a:schemeClr val="tx1">
                              <a:lumMod val="65000"/>
                              <a:lumOff val="35000"/>
                            </a:schemeClr>
                          </a:solidFill>
                          <a:effectLst/>
                        </a:rPr>
                        <a:t>24 (18.7)</a:t>
                      </a:r>
                      <a:endParaRPr lang="en-US" sz="1800" b="0" i="1">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a:solidFill>
                            <a:schemeClr val="tx1">
                              <a:lumMod val="65000"/>
                              <a:lumOff val="35000"/>
                            </a:schemeClr>
                          </a:solidFill>
                          <a:effectLst/>
                        </a:rPr>
                        <a:t>5.214</a:t>
                      </a:r>
                      <a:endParaRPr lang="en-US" sz="1800" b="0" i="1">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0.07</a:t>
                      </a:r>
                      <a:endParaRPr lang="en-US" sz="1800" b="1" i="1" dirty="0">
                        <a:solidFill>
                          <a:schemeClr val="tx1">
                            <a:lumMod val="65000"/>
                            <a:lumOff val="35000"/>
                          </a:schemeClr>
                        </a:solidFill>
                        <a:effectLst/>
                        <a:latin typeface="Calibri" charset="0"/>
                        <a:ea typeface="Calibri" charset="0"/>
                        <a:cs typeface="Arial" charset="0"/>
                      </a:endParaRPr>
                    </a:p>
                  </a:txBody>
                  <a:tcPr marL="68580" marR="68580" marT="0" marB="0" anchor="ctr"/>
                </a:tc>
              </a:tr>
              <a:tr h="416460">
                <a:tc vMerge="1">
                  <a:txBody>
                    <a:bodyPr/>
                    <a:lstStyle/>
                    <a:p>
                      <a:pPr algn="l">
                        <a:spcAft>
                          <a:spcPts val="0"/>
                        </a:spcAft>
                      </a:pPr>
                      <a:endParaRPr lang="en-US" sz="1200" b="0" i="1" dirty="0">
                        <a:solidFill>
                          <a:srgbClr val="7B7B7B"/>
                        </a:solidFill>
                        <a:effectLst/>
                        <a:latin typeface="Calibri" charset="0"/>
                        <a:ea typeface="Calibri" charset="0"/>
                        <a:cs typeface="Arial" charset="0"/>
                      </a:endParaRPr>
                    </a:p>
                  </a:txBody>
                  <a:tcPr marL="68580" marR="68580" marT="0" marB="0"/>
                </a:tc>
                <a:tc>
                  <a:txBody>
                    <a:bodyPr/>
                    <a:lstStyle/>
                    <a:p>
                      <a:pPr algn="l">
                        <a:spcAft>
                          <a:spcPts val="0"/>
                        </a:spcAft>
                      </a:pPr>
                      <a:r>
                        <a:rPr lang="en-US" sz="1800" dirty="0" smtClean="0">
                          <a:solidFill>
                            <a:schemeClr val="tx1">
                              <a:lumMod val="65000"/>
                              <a:lumOff val="35000"/>
                            </a:schemeClr>
                          </a:solidFill>
                          <a:effectLst/>
                        </a:rPr>
                        <a:t>Female</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97 (42.9) </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46 (47.5)</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a:solidFill>
                            <a:schemeClr val="tx1">
                              <a:lumMod val="65000"/>
                              <a:lumOff val="35000"/>
                            </a:schemeClr>
                          </a:solidFill>
                          <a:effectLst/>
                        </a:rPr>
                        <a:t>38 (39.1)</a:t>
                      </a:r>
                      <a:endParaRPr lang="en-US" sz="1800" b="0" i="1">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a:solidFill>
                            <a:schemeClr val="tx1">
                              <a:lumMod val="65000"/>
                              <a:lumOff val="35000"/>
                            </a:schemeClr>
                          </a:solidFill>
                          <a:effectLst/>
                        </a:rPr>
                        <a:t>13 (13.4)</a:t>
                      </a:r>
                      <a:endParaRPr lang="en-US" sz="1800" b="0" i="1">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a:solidFill>
                            <a:schemeClr val="tx1">
                              <a:lumMod val="65000"/>
                              <a:lumOff val="35000"/>
                            </a:schemeClr>
                          </a:solidFill>
                          <a:effectLst/>
                        </a:rPr>
                        <a:t> </a:t>
                      </a:r>
                      <a:endParaRPr lang="en-US" sz="1800" b="0" i="1">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 </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r>
              <a:tr h="606191">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u="none" strike="noStrike" cap="none" spc="0" baseline="0" dirty="0" smtClean="0">
                          <a:ln>
                            <a:noFill/>
                          </a:ln>
                          <a:solidFill>
                            <a:schemeClr val="tx1">
                              <a:lumMod val="65000"/>
                              <a:lumOff val="35000"/>
                            </a:schemeClr>
                          </a:solidFill>
                          <a:effectLst/>
                          <a:uFillTx/>
                          <a:sym typeface="Calibri"/>
                        </a:rPr>
                        <a:t>Age (years)</a:t>
                      </a:r>
                      <a:endParaRPr lang="en-US" sz="1800" b="1" i="0" u="none" strike="noStrike" cap="none" spc="0" baseline="0" dirty="0" smtClean="0">
                        <a:ln>
                          <a:noFill/>
                        </a:ln>
                        <a:solidFill>
                          <a:schemeClr val="tx1">
                            <a:lumMod val="65000"/>
                            <a:lumOff val="35000"/>
                          </a:schemeClr>
                        </a:solidFill>
                        <a:effectLst/>
                        <a:uFillTx/>
                        <a:latin typeface="+mn-lt"/>
                        <a:ea typeface="+mn-ea"/>
                        <a:cs typeface="+mn-cs"/>
                        <a:sym typeface="Calibri"/>
                      </a:endParaRPr>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tx1">
                              <a:lumMod val="65000"/>
                              <a:lumOff val="35000"/>
                            </a:schemeClr>
                          </a:solidFill>
                          <a:effectLst/>
                        </a:rPr>
                        <a:t>Young group (18–40)</a:t>
                      </a:r>
                    </a:p>
                    <a:p>
                      <a:pPr algn="l">
                        <a:spcAft>
                          <a:spcPts val="0"/>
                        </a:spcAft>
                      </a:pP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56 (24.8)</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29 (51.8)</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23 (41.1)</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4 (7.1)</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a:solidFill>
                            <a:schemeClr val="tx1">
                              <a:lumMod val="65000"/>
                              <a:lumOff val="35000"/>
                            </a:schemeClr>
                          </a:solidFill>
                          <a:effectLst/>
                        </a:rPr>
                        <a:t>7.981</a:t>
                      </a:r>
                      <a:endParaRPr lang="en-US" sz="1800" b="0" i="1">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u="none" strike="noStrike" cap="none" spc="0" baseline="0" dirty="0">
                          <a:ln>
                            <a:noFill/>
                          </a:ln>
                          <a:solidFill>
                            <a:schemeClr val="tx1">
                              <a:lumMod val="65000"/>
                              <a:lumOff val="35000"/>
                            </a:schemeClr>
                          </a:solidFill>
                          <a:effectLst/>
                          <a:uFillTx/>
                          <a:sym typeface="Calibri"/>
                        </a:rPr>
                        <a:t>0.09</a:t>
                      </a:r>
                      <a:endParaRPr lang="en-US" sz="1800" b="1" i="0" u="none" strike="noStrike" cap="none" spc="0" baseline="0" dirty="0">
                        <a:ln>
                          <a:noFill/>
                        </a:ln>
                        <a:solidFill>
                          <a:schemeClr val="tx1">
                            <a:lumMod val="65000"/>
                            <a:lumOff val="35000"/>
                          </a:schemeClr>
                        </a:solidFill>
                        <a:effectLst/>
                        <a:uFillTx/>
                        <a:latin typeface="+mn-lt"/>
                        <a:ea typeface="+mn-ea"/>
                        <a:cs typeface="+mn-cs"/>
                        <a:sym typeface="Calibri"/>
                      </a:endParaRPr>
                    </a:p>
                  </a:txBody>
                  <a:tcPr marL="68580" marR="68580" marT="0" marB="0" anchor="ctr"/>
                </a:tc>
              </a:tr>
              <a:tr h="405890">
                <a:tc vMerge="1">
                  <a:txBody>
                    <a:bodyPr/>
                    <a:lstStyle/>
                    <a:p>
                      <a:pPr algn="l">
                        <a:spcAft>
                          <a:spcPts val="0"/>
                        </a:spcAft>
                      </a:pPr>
                      <a:endParaRPr lang="en-US" sz="1200" b="0" i="1" dirty="0">
                        <a:solidFill>
                          <a:srgbClr val="7B7B7B"/>
                        </a:solidFill>
                        <a:effectLst/>
                        <a:latin typeface="Calibri" charset="0"/>
                        <a:ea typeface="Calibri" charset="0"/>
                        <a:cs typeface="Arial" charset="0"/>
                      </a:endParaRPr>
                    </a:p>
                  </a:txBody>
                  <a:tcPr marL="68580" marR="6858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tx1">
                              <a:lumMod val="65000"/>
                              <a:lumOff val="35000"/>
                            </a:schemeClr>
                          </a:solidFill>
                          <a:effectLst/>
                        </a:rPr>
                        <a:t>Middle-age group (41–60)</a:t>
                      </a:r>
                      <a:endParaRPr lang="en-US" sz="1800" b="0" i="1" dirty="0" smtClean="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138 (61.0)</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50 (36.2)</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62 (44.9)</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26 (18.9)</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a:solidFill>
                            <a:schemeClr val="tx1">
                              <a:lumMod val="65000"/>
                              <a:lumOff val="35000"/>
                            </a:schemeClr>
                          </a:solidFill>
                          <a:effectLst/>
                        </a:rPr>
                        <a:t> </a:t>
                      </a:r>
                      <a:endParaRPr lang="en-US" sz="1800" b="0" i="1">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 </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r>
              <a:tr h="404127">
                <a:tc vMerge="1">
                  <a:txBody>
                    <a:bodyPr/>
                    <a:lstStyle/>
                    <a:p>
                      <a:pPr algn="l">
                        <a:spcAft>
                          <a:spcPts val="0"/>
                        </a:spcAft>
                      </a:pPr>
                      <a:endParaRPr lang="en-US" sz="1200" b="0" i="1" dirty="0">
                        <a:solidFill>
                          <a:srgbClr val="7B7B7B"/>
                        </a:solidFill>
                        <a:effectLst/>
                        <a:latin typeface="Calibri" charset="0"/>
                        <a:ea typeface="Calibri" charset="0"/>
                        <a:cs typeface="Arial" charset="0"/>
                      </a:endParaRPr>
                    </a:p>
                  </a:txBody>
                  <a:tcPr marL="68580" marR="6858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tx1">
                              <a:lumMod val="65000"/>
                              <a:lumOff val="35000"/>
                            </a:schemeClr>
                          </a:solidFill>
                          <a:effectLst/>
                        </a:rPr>
                        <a:t>Elderly group (&gt;60)</a:t>
                      </a:r>
                      <a:endParaRPr lang="en-US" sz="1800" b="0" i="1" dirty="0" smtClean="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a:solidFill>
                            <a:schemeClr val="tx1">
                              <a:lumMod val="65000"/>
                              <a:lumOff val="35000"/>
                            </a:schemeClr>
                          </a:solidFill>
                          <a:effectLst/>
                        </a:rPr>
                        <a:t>32 (14.2)</a:t>
                      </a:r>
                      <a:endParaRPr lang="en-US" sz="1800" b="0" i="1">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9 (28.1)</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16 (50.0)</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7 (21.9)</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a:solidFill>
                            <a:schemeClr val="tx1">
                              <a:lumMod val="65000"/>
                              <a:lumOff val="35000"/>
                            </a:schemeClr>
                          </a:solidFill>
                          <a:effectLst/>
                        </a:rPr>
                        <a:t> </a:t>
                      </a:r>
                      <a:endParaRPr lang="en-US" sz="1800" b="0" i="1">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 </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r>
              <a:tr h="606191">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u="none" strike="noStrike" cap="none" spc="0" baseline="0" dirty="0" smtClean="0">
                          <a:ln>
                            <a:noFill/>
                          </a:ln>
                          <a:solidFill>
                            <a:schemeClr val="tx1">
                              <a:lumMod val="65000"/>
                              <a:lumOff val="35000"/>
                            </a:schemeClr>
                          </a:solidFill>
                          <a:effectLst/>
                          <a:uFillTx/>
                          <a:sym typeface="Calibri"/>
                        </a:rPr>
                        <a:t>Educational status</a:t>
                      </a:r>
                      <a:endParaRPr lang="en-US" sz="1800" b="1" i="0" u="none" strike="noStrike" cap="none" spc="0" baseline="0" dirty="0" smtClean="0">
                        <a:ln>
                          <a:noFill/>
                        </a:ln>
                        <a:solidFill>
                          <a:schemeClr val="tx1">
                            <a:lumMod val="65000"/>
                            <a:lumOff val="35000"/>
                          </a:schemeClr>
                        </a:solidFill>
                        <a:effectLst/>
                        <a:uFillTx/>
                        <a:latin typeface="+mn-lt"/>
                        <a:ea typeface="+mn-ea"/>
                        <a:cs typeface="+mn-cs"/>
                        <a:sym typeface="Calibri"/>
                      </a:endParaRPr>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tx1">
                              <a:lumMod val="65000"/>
                              <a:lumOff val="35000"/>
                            </a:schemeClr>
                          </a:solidFill>
                          <a:effectLst/>
                        </a:rPr>
                        <a:t>(illiterate/basic)</a:t>
                      </a:r>
                      <a:endParaRPr lang="en-US" sz="1800" b="0" i="1" dirty="0" smtClean="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29 (12.8)</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a:solidFill>
                            <a:schemeClr val="tx1">
                              <a:lumMod val="65000"/>
                              <a:lumOff val="35000"/>
                            </a:schemeClr>
                          </a:solidFill>
                          <a:effectLst/>
                        </a:rPr>
                        <a:t>7 (24.1)</a:t>
                      </a:r>
                      <a:endParaRPr lang="en-US" sz="1800" b="0" i="1">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14 (48.3)</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8 (27.6)</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5.492</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u="none" strike="noStrike" cap="none" spc="0" baseline="0" dirty="0">
                          <a:ln>
                            <a:noFill/>
                          </a:ln>
                          <a:solidFill>
                            <a:schemeClr val="tx1">
                              <a:lumMod val="65000"/>
                              <a:lumOff val="35000"/>
                            </a:schemeClr>
                          </a:solidFill>
                          <a:effectLst/>
                          <a:uFillTx/>
                          <a:sym typeface="Calibri"/>
                        </a:rPr>
                        <a:t>0.24</a:t>
                      </a:r>
                      <a:endParaRPr lang="en-US" sz="1800" b="1" i="0" u="none" strike="noStrike" cap="none" spc="0" baseline="0" dirty="0">
                        <a:ln>
                          <a:noFill/>
                        </a:ln>
                        <a:solidFill>
                          <a:schemeClr val="tx1">
                            <a:lumMod val="65000"/>
                            <a:lumOff val="35000"/>
                          </a:schemeClr>
                        </a:solidFill>
                        <a:effectLst/>
                        <a:uFillTx/>
                        <a:latin typeface="+mn-lt"/>
                        <a:ea typeface="+mn-ea"/>
                        <a:cs typeface="+mn-cs"/>
                        <a:sym typeface="Calibri"/>
                      </a:endParaRPr>
                    </a:p>
                  </a:txBody>
                  <a:tcPr marL="68580" marR="68580" marT="0" marB="0" anchor="ctr"/>
                </a:tc>
              </a:tr>
              <a:tr h="606191">
                <a:tc vMerge="1">
                  <a:txBody>
                    <a:bodyPr/>
                    <a:lstStyle/>
                    <a:p>
                      <a:pPr algn="l">
                        <a:spcAft>
                          <a:spcPts val="0"/>
                        </a:spcAft>
                      </a:pPr>
                      <a:endParaRPr lang="en-US" sz="1200" b="0" i="1" dirty="0">
                        <a:solidFill>
                          <a:srgbClr val="7B7B7B"/>
                        </a:solidFill>
                        <a:effectLst/>
                        <a:latin typeface="Calibri" charset="0"/>
                        <a:ea typeface="Calibri" charset="0"/>
                        <a:cs typeface="Arial" charset="0"/>
                      </a:endParaRPr>
                    </a:p>
                  </a:txBody>
                  <a:tcPr marL="68580" marR="6858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tx1">
                              <a:lumMod val="65000"/>
                              <a:lumOff val="35000"/>
                            </a:schemeClr>
                          </a:solidFill>
                          <a:effectLst/>
                        </a:rPr>
                        <a:t>(middle level)</a:t>
                      </a:r>
                      <a:endParaRPr lang="en-US" sz="1800" b="0" i="1" dirty="0" smtClean="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a:solidFill>
                            <a:schemeClr val="tx1">
                              <a:lumMod val="65000"/>
                              <a:lumOff val="35000"/>
                            </a:schemeClr>
                          </a:solidFill>
                          <a:effectLst/>
                        </a:rPr>
                        <a:t>81 (35.8)</a:t>
                      </a:r>
                      <a:endParaRPr lang="en-US" sz="1800" b="0" i="1">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30 (37.0)</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38 (47.0)</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13 (16.0)</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 </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 </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r>
              <a:tr h="808254">
                <a:tc vMerge="1">
                  <a:txBody>
                    <a:bodyPr/>
                    <a:lstStyle/>
                    <a:p>
                      <a:pPr algn="l">
                        <a:spcAft>
                          <a:spcPts val="0"/>
                        </a:spcAft>
                      </a:pPr>
                      <a:endParaRPr lang="en-US" sz="1200" b="0" i="1" dirty="0">
                        <a:solidFill>
                          <a:srgbClr val="7B7B7B"/>
                        </a:solidFill>
                        <a:effectLst/>
                        <a:latin typeface="Calibri" charset="0"/>
                        <a:ea typeface="Calibri" charset="0"/>
                        <a:cs typeface="Arial" charset="0"/>
                      </a:endParaRPr>
                    </a:p>
                  </a:txBody>
                  <a:tcPr marL="68580" marR="6858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tx1">
                              <a:lumMod val="65000"/>
                              <a:lumOff val="35000"/>
                            </a:schemeClr>
                          </a:solidFill>
                          <a:effectLst/>
                        </a:rPr>
                        <a:t>University or more</a:t>
                      </a:r>
                      <a:endParaRPr lang="en-US" sz="1800" b="0" i="1" dirty="0" smtClean="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116 (51.4)</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51 (43.9)</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49 (42.2)</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16 (13.85)</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 </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 </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r>
              <a:tr h="211402">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u="none" strike="noStrike" cap="none" spc="0" baseline="0" dirty="0" smtClean="0">
                          <a:ln>
                            <a:noFill/>
                          </a:ln>
                          <a:solidFill>
                            <a:schemeClr val="tx1">
                              <a:lumMod val="65000"/>
                              <a:lumOff val="35000"/>
                            </a:schemeClr>
                          </a:solidFill>
                          <a:effectLst/>
                          <a:uFillTx/>
                          <a:sym typeface="Calibri"/>
                        </a:rPr>
                        <a:t>Residence</a:t>
                      </a:r>
                      <a:endParaRPr lang="en-US" sz="1800" b="1" i="0" u="none" strike="noStrike" cap="none" spc="0" baseline="0" dirty="0">
                        <a:ln>
                          <a:noFill/>
                        </a:ln>
                        <a:solidFill>
                          <a:schemeClr val="tx1">
                            <a:lumMod val="65000"/>
                            <a:lumOff val="35000"/>
                          </a:schemeClr>
                        </a:solidFill>
                        <a:effectLst/>
                        <a:uFillTx/>
                        <a:latin typeface="+mn-lt"/>
                        <a:ea typeface="+mn-ea"/>
                        <a:cs typeface="+mn-cs"/>
                        <a:sym typeface="Calibri"/>
                      </a:endParaRPr>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tx1">
                              <a:lumMod val="65000"/>
                              <a:lumOff val="35000"/>
                            </a:schemeClr>
                          </a:solidFill>
                          <a:effectLst/>
                        </a:rPr>
                        <a:t>City</a:t>
                      </a:r>
                      <a:endParaRPr lang="en-US" sz="1800" b="0" i="1" dirty="0" smtClean="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a:solidFill>
                            <a:schemeClr val="tx1">
                              <a:lumMod val="65000"/>
                              <a:lumOff val="35000"/>
                            </a:schemeClr>
                          </a:solidFill>
                          <a:effectLst/>
                        </a:rPr>
                        <a:t>136 (60.1)</a:t>
                      </a:r>
                      <a:endParaRPr lang="en-US" sz="1800" b="0" i="1">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a:solidFill>
                            <a:schemeClr val="tx1">
                              <a:lumMod val="65000"/>
                              <a:lumOff val="35000"/>
                            </a:schemeClr>
                          </a:solidFill>
                          <a:effectLst/>
                        </a:rPr>
                        <a:t>57 (41.9)</a:t>
                      </a:r>
                      <a:endParaRPr lang="en-US" sz="1800" b="0" i="1">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a:solidFill>
                            <a:schemeClr val="tx1">
                              <a:lumMod val="65000"/>
                              <a:lumOff val="35000"/>
                            </a:schemeClr>
                          </a:solidFill>
                          <a:effectLst/>
                        </a:rPr>
                        <a:t>61(44.8)</a:t>
                      </a:r>
                      <a:endParaRPr lang="en-US" sz="1800" b="0" i="1">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a:solidFill>
                            <a:schemeClr val="tx1">
                              <a:lumMod val="65000"/>
                              <a:lumOff val="35000"/>
                            </a:schemeClr>
                          </a:solidFill>
                          <a:effectLst/>
                        </a:rPr>
                        <a:t>18 (13.2)</a:t>
                      </a:r>
                      <a:endParaRPr lang="en-US" sz="1800" b="0" i="1">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2.830</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u="none" strike="noStrike" cap="none" spc="0" baseline="0" dirty="0">
                          <a:ln>
                            <a:noFill/>
                          </a:ln>
                          <a:solidFill>
                            <a:schemeClr val="tx1">
                              <a:lumMod val="65000"/>
                              <a:lumOff val="35000"/>
                            </a:schemeClr>
                          </a:solidFill>
                          <a:effectLst/>
                          <a:uFillTx/>
                          <a:sym typeface="Calibri"/>
                        </a:rPr>
                        <a:t>0.243</a:t>
                      </a:r>
                      <a:endParaRPr lang="en-US" sz="1800" b="1" i="0" u="none" strike="noStrike" cap="none" spc="0" baseline="0" dirty="0">
                        <a:ln>
                          <a:noFill/>
                        </a:ln>
                        <a:solidFill>
                          <a:schemeClr val="tx1">
                            <a:lumMod val="65000"/>
                            <a:lumOff val="35000"/>
                          </a:schemeClr>
                        </a:solidFill>
                        <a:effectLst/>
                        <a:uFillTx/>
                        <a:latin typeface="+mn-lt"/>
                        <a:ea typeface="+mn-ea"/>
                        <a:cs typeface="+mn-cs"/>
                        <a:sym typeface="Calibri"/>
                      </a:endParaRPr>
                    </a:p>
                  </a:txBody>
                  <a:tcPr marL="68580" marR="68580" marT="0" marB="0" anchor="ctr"/>
                </a:tc>
              </a:tr>
              <a:tr h="202945">
                <a:tc vMerge="1">
                  <a:txBody>
                    <a:bodyPr/>
                    <a:lstStyle/>
                    <a:p>
                      <a:pPr algn="l">
                        <a:spcAft>
                          <a:spcPts val="0"/>
                        </a:spcAft>
                      </a:pPr>
                      <a:endParaRPr lang="en-US" sz="1200" b="0" i="1" dirty="0">
                        <a:solidFill>
                          <a:srgbClr val="7B7B7B"/>
                        </a:solidFill>
                        <a:effectLst/>
                        <a:latin typeface="Calibri" charset="0"/>
                        <a:ea typeface="Calibri" charset="0"/>
                        <a:cs typeface="Arial" charset="0"/>
                      </a:endParaRPr>
                    </a:p>
                  </a:txBody>
                  <a:tcPr marL="68580" marR="68580" marT="0" marB="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chemeClr val="tx1">
                              <a:lumMod val="65000"/>
                              <a:lumOff val="35000"/>
                            </a:schemeClr>
                          </a:solidFill>
                          <a:effectLst/>
                        </a:rPr>
                        <a:t>Village</a:t>
                      </a:r>
                      <a:endParaRPr lang="en-US" sz="1800" b="0" i="1" dirty="0" smtClean="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a:solidFill>
                            <a:schemeClr val="tx1">
                              <a:lumMod val="65000"/>
                              <a:lumOff val="35000"/>
                            </a:schemeClr>
                          </a:solidFill>
                          <a:effectLst/>
                        </a:rPr>
                        <a:t>90 (39.9)</a:t>
                      </a:r>
                      <a:endParaRPr lang="en-US" sz="1800" b="0" i="1">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a:solidFill>
                            <a:schemeClr val="tx1">
                              <a:lumMod val="65000"/>
                              <a:lumOff val="35000"/>
                            </a:schemeClr>
                          </a:solidFill>
                          <a:effectLst/>
                        </a:rPr>
                        <a:t>31 (34.4)</a:t>
                      </a:r>
                      <a:endParaRPr lang="en-US" sz="1800" b="0" i="1">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a:solidFill>
                            <a:schemeClr val="tx1">
                              <a:lumMod val="65000"/>
                              <a:lumOff val="35000"/>
                            </a:schemeClr>
                          </a:solidFill>
                          <a:effectLst/>
                        </a:rPr>
                        <a:t>40 (44.4)</a:t>
                      </a:r>
                      <a:endParaRPr lang="en-US" sz="1800" b="0" i="1">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a:solidFill>
                            <a:schemeClr val="tx1">
                              <a:lumMod val="65000"/>
                              <a:lumOff val="35000"/>
                            </a:schemeClr>
                          </a:solidFill>
                          <a:effectLst/>
                        </a:rPr>
                        <a:t>19 (23.3)</a:t>
                      </a:r>
                      <a:endParaRPr lang="en-US" sz="1800" b="0" i="1">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 </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c>
                  <a:txBody>
                    <a:bodyPr/>
                    <a:lstStyle/>
                    <a:p>
                      <a:pPr algn="ctr">
                        <a:spcAft>
                          <a:spcPts val="0"/>
                        </a:spcAft>
                      </a:pPr>
                      <a:r>
                        <a:rPr lang="en-US" sz="1800" dirty="0">
                          <a:solidFill>
                            <a:schemeClr val="tx1">
                              <a:lumMod val="65000"/>
                              <a:lumOff val="35000"/>
                            </a:schemeClr>
                          </a:solidFill>
                          <a:effectLst/>
                        </a:rPr>
                        <a:t> </a:t>
                      </a:r>
                      <a:endParaRPr lang="en-US" sz="1800" b="0" i="1" dirty="0">
                        <a:solidFill>
                          <a:schemeClr val="tx1">
                            <a:lumMod val="65000"/>
                            <a:lumOff val="35000"/>
                          </a:schemeClr>
                        </a:solidFill>
                        <a:effectLst/>
                        <a:latin typeface="Calibri" charset="0"/>
                        <a:ea typeface="Calibri" charset="0"/>
                        <a:cs typeface="Arial" charset="0"/>
                      </a:endParaRPr>
                    </a:p>
                  </a:txBody>
                  <a:tcPr marL="68580" marR="68580" marT="0" marB="0" anchor="ctr"/>
                </a:tc>
              </a:tr>
            </a:tbl>
          </a:graphicData>
        </a:graphic>
      </p:graphicFrame>
      <p:sp>
        <p:nvSpPr>
          <p:cNvPr id="5" name="Shape 170"/>
          <p:cNvSpPr>
            <a:spLocks noGrp="1"/>
          </p:cNvSpPr>
          <p:nvPr>
            <p:ph type="title"/>
          </p:nvPr>
        </p:nvSpPr>
        <p:spPr>
          <a:xfrm>
            <a:off x="91440" y="0"/>
            <a:ext cx="11704320" cy="915035"/>
          </a:xfrm>
          <a:prstGeom prst="rect">
            <a:avLst/>
          </a:prstGeom>
        </p:spPr>
        <p:txBody>
          <a:bodyPr>
            <a:noAutofit/>
          </a:bodyPr>
          <a:lstStyle/>
          <a:p>
            <a:pPr algn="just">
              <a:defRPr sz="5000">
                <a:solidFill>
                  <a:srgbClr val="A7A7A7"/>
                </a:solidFill>
                <a:latin typeface="Arial Rounded MT Bold"/>
                <a:ea typeface="Arial Rounded MT Bold"/>
                <a:cs typeface="Arial Rounded MT Bold"/>
                <a:sym typeface="Arial Rounded MT Bold"/>
              </a:defRPr>
            </a:pPr>
            <a:r>
              <a:rPr lang="en-US" sz="3100" dirty="0">
                <a:solidFill>
                  <a:srgbClr val="A7A7A7"/>
                </a:solidFill>
                <a:latin typeface="Arial Rounded MT Bold"/>
                <a:ea typeface="Arial Rounded MT Bold"/>
                <a:cs typeface="Arial Rounded MT Bold"/>
              </a:rPr>
              <a:t>Treatment Adherence &amp; </a:t>
            </a:r>
            <a:r>
              <a:rPr lang="en-US" sz="3100" dirty="0" smtClean="0">
                <a:solidFill>
                  <a:srgbClr val="00B7FA"/>
                </a:solidFill>
                <a:latin typeface="Arial Rounded MT Bold"/>
                <a:ea typeface="Arial Rounded MT Bold"/>
                <a:cs typeface="Arial Rounded MT Bold"/>
              </a:rPr>
              <a:t>Socio-demographic characteristics</a:t>
            </a:r>
            <a:endParaRPr sz="3100" dirty="0">
              <a:solidFill>
                <a:srgbClr val="00B7FA"/>
              </a:solidFill>
              <a:latin typeface="Arial Rounded MT Bold"/>
              <a:ea typeface="Arial Rounded MT Bold"/>
              <a:cs typeface="Arial Rounded MT Bold"/>
            </a:endParaRPr>
          </a:p>
        </p:txBody>
      </p:sp>
    </p:spTree>
    <p:extLst>
      <p:ext uri="{BB962C8B-B14F-4D97-AF65-F5344CB8AC3E}">
        <p14:creationId xmlns:p14="http://schemas.microsoft.com/office/powerpoint/2010/main" val="17625157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hape 170"/>
          <p:cNvSpPr>
            <a:spLocks noGrp="1"/>
          </p:cNvSpPr>
          <p:nvPr>
            <p:ph type="title"/>
          </p:nvPr>
        </p:nvSpPr>
        <p:spPr>
          <a:xfrm>
            <a:off x="357188" y="-63507"/>
            <a:ext cx="11644315" cy="1325563"/>
          </a:xfrm>
          <a:prstGeom prst="rect">
            <a:avLst/>
          </a:prstGeom>
        </p:spPr>
        <p:txBody>
          <a:bodyPr>
            <a:normAutofit/>
          </a:bodyPr>
          <a:lstStyle/>
          <a:p>
            <a:pPr algn="just">
              <a:defRPr sz="5000">
                <a:solidFill>
                  <a:srgbClr val="A7A7A7"/>
                </a:solidFill>
                <a:latin typeface="Arial Rounded MT Bold"/>
                <a:ea typeface="Arial Rounded MT Bold"/>
                <a:cs typeface="Arial Rounded MT Bold"/>
                <a:sym typeface="Arial Rounded MT Bold"/>
              </a:defRPr>
            </a:pPr>
            <a:r>
              <a:rPr lang="en-US" sz="3600" dirty="0">
                <a:solidFill>
                  <a:srgbClr val="00B7FA"/>
                </a:solidFill>
                <a:latin typeface="Arial Rounded MT Bold"/>
                <a:ea typeface="Arial Rounded MT Bold"/>
                <a:cs typeface="Arial Rounded MT Bold"/>
              </a:rPr>
              <a:t>Factors</a:t>
            </a:r>
            <a:r>
              <a:rPr lang="en-US" sz="3600" dirty="0">
                <a:solidFill>
                  <a:srgbClr val="A7A7A7"/>
                </a:solidFill>
                <a:latin typeface="Arial Rounded MT Bold"/>
                <a:ea typeface="Arial Rounded MT Bold"/>
                <a:cs typeface="Arial Rounded MT Bold"/>
              </a:rPr>
              <a:t> </a:t>
            </a:r>
            <a:r>
              <a:rPr lang="en-US" sz="3600" dirty="0" smtClean="0">
                <a:solidFill>
                  <a:srgbClr val="A7A7A7"/>
                </a:solidFill>
                <a:latin typeface="Arial Rounded MT Bold"/>
                <a:ea typeface="Arial Rounded MT Bold"/>
                <a:cs typeface="Arial Rounded MT Bold"/>
              </a:rPr>
              <a:t>Affecting Adherence.</a:t>
            </a:r>
            <a:endParaRPr lang="en-US" sz="3600" dirty="0">
              <a:solidFill>
                <a:srgbClr val="A7A7A7"/>
              </a:solidFill>
              <a:latin typeface="Arial Rounded MT Bold"/>
              <a:ea typeface="Arial Rounded MT Bold"/>
              <a:cs typeface="Arial Rounded MT Bold"/>
            </a:endParaRPr>
          </a:p>
        </p:txBody>
      </p:sp>
      <p:graphicFrame>
        <p:nvGraphicFramePr>
          <p:cNvPr id="2" name="Table 1"/>
          <p:cNvGraphicFramePr>
            <a:graphicFrameLocks noGrp="1"/>
          </p:cNvGraphicFramePr>
          <p:nvPr>
            <p:extLst>
              <p:ext uri="{D42A27DB-BD31-4B8C-83A1-F6EECF244321}">
                <p14:modId xmlns:p14="http://schemas.microsoft.com/office/powerpoint/2010/main" val="1923991710"/>
              </p:ext>
            </p:extLst>
          </p:nvPr>
        </p:nvGraphicFramePr>
        <p:xfrm>
          <a:off x="214314" y="1078991"/>
          <a:ext cx="11787189" cy="5779012"/>
        </p:xfrm>
        <a:graphic>
          <a:graphicData uri="http://schemas.openxmlformats.org/drawingml/2006/table">
            <a:tbl>
              <a:tblPr firstRow="1" firstCol="1" bandRow="1">
                <a:tableStyleId>{8799B23B-EC83-4686-B30A-512413B5E67A}</a:tableStyleId>
              </a:tblPr>
              <a:tblGrid>
                <a:gridCol w="2291141"/>
                <a:gridCol w="1536192"/>
                <a:gridCol w="1499616"/>
                <a:gridCol w="1481328"/>
                <a:gridCol w="1536192"/>
                <a:gridCol w="1517904"/>
                <a:gridCol w="969264"/>
                <a:gridCol w="955552"/>
              </a:tblGrid>
              <a:tr h="276144">
                <a:tc rowSpan="2" gridSpan="2">
                  <a:txBody>
                    <a:bodyPr/>
                    <a:lstStyle/>
                    <a:p>
                      <a:pPr algn="ctr">
                        <a:spcAft>
                          <a:spcPts val="0"/>
                        </a:spcAft>
                      </a:pPr>
                      <a:r>
                        <a:rPr lang="en-US" sz="1800" dirty="0">
                          <a:solidFill>
                            <a:schemeClr val="tx1">
                              <a:lumMod val="65000"/>
                              <a:lumOff val="35000"/>
                            </a:schemeClr>
                          </a:solidFill>
                          <a:effectLst/>
                        </a:rPr>
                        <a:t>Variables</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rowSpan="2" hMerge="1">
                  <a:txBody>
                    <a:bodyPr/>
                    <a:lstStyle/>
                    <a:p>
                      <a:endParaRPr lang="en-US"/>
                    </a:p>
                  </a:txBody>
                  <a:tcPr/>
                </a:tc>
                <a:tc rowSpan="2">
                  <a:txBody>
                    <a:bodyPr/>
                    <a:lstStyle/>
                    <a:p>
                      <a:pPr algn="ctr">
                        <a:spcAft>
                          <a:spcPts val="0"/>
                        </a:spcAft>
                      </a:pPr>
                      <a:r>
                        <a:rPr lang="en-US" sz="1800" dirty="0">
                          <a:solidFill>
                            <a:schemeClr val="tx1">
                              <a:lumMod val="65000"/>
                              <a:lumOff val="35000"/>
                            </a:schemeClr>
                          </a:solidFill>
                          <a:effectLst/>
                        </a:rPr>
                        <a:t>N (%)s </a:t>
                      </a:r>
                    </a:p>
                    <a:p>
                      <a:pPr algn="ctr">
                        <a:spcAft>
                          <a:spcPts val="0"/>
                        </a:spcAft>
                      </a:pPr>
                      <a:r>
                        <a:rPr lang="en-US" sz="1800" dirty="0">
                          <a:solidFill>
                            <a:schemeClr val="tx1">
                              <a:lumMod val="65000"/>
                              <a:lumOff val="35000"/>
                            </a:schemeClr>
                          </a:solidFill>
                          <a:effectLst/>
                        </a:rPr>
                        <a:t>226 (100)</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gridSpan="3">
                  <a:txBody>
                    <a:bodyPr/>
                    <a:lstStyle/>
                    <a:p>
                      <a:pPr algn="ctr">
                        <a:spcAft>
                          <a:spcPts val="0"/>
                        </a:spcAft>
                      </a:pPr>
                      <a:r>
                        <a:rPr lang="en-US" sz="1800" dirty="0" smtClean="0">
                          <a:solidFill>
                            <a:schemeClr val="tx1">
                              <a:lumMod val="65000"/>
                              <a:lumOff val="35000"/>
                            </a:schemeClr>
                          </a:solidFill>
                          <a:effectLst/>
                        </a:rPr>
                        <a:t>Patients Number (%)</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hMerge="1">
                  <a:txBody>
                    <a:bodyPr/>
                    <a:lstStyle/>
                    <a:p>
                      <a:endParaRPr lang="en-US"/>
                    </a:p>
                  </a:txBody>
                  <a:tcPr/>
                </a:tc>
                <a:tc hMerge="1">
                  <a:txBody>
                    <a:bodyPr/>
                    <a:lstStyle/>
                    <a:p>
                      <a:endParaRPr lang="en-US"/>
                    </a:p>
                  </a:txBody>
                  <a:tcPr/>
                </a:tc>
                <a:tc rowSpan="2">
                  <a:txBody>
                    <a:bodyPr/>
                    <a:lstStyle/>
                    <a:p>
                      <a:pPr algn="ctr">
                        <a:spcAft>
                          <a:spcPts val="0"/>
                        </a:spcAft>
                      </a:pPr>
                      <a:r>
                        <a:rPr lang="en-US" sz="1800" dirty="0">
                          <a:solidFill>
                            <a:schemeClr val="tx1">
                              <a:lumMod val="65000"/>
                              <a:lumOff val="35000"/>
                            </a:schemeClr>
                          </a:solidFill>
                          <a:effectLst/>
                        </a:rPr>
                        <a:t>Chi-square </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rowSpan="2">
                  <a:txBody>
                    <a:bodyPr/>
                    <a:lstStyle/>
                    <a:p>
                      <a:pPr algn="ctr">
                        <a:spcAft>
                          <a:spcPts val="0"/>
                        </a:spcAft>
                      </a:pPr>
                      <a:r>
                        <a:rPr lang="en-US" sz="1800" dirty="0" smtClean="0">
                          <a:solidFill>
                            <a:schemeClr val="tx1">
                              <a:lumMod val="65000"/>
                              <a:lumOff val="35000"/>
                            </a:schemeClr>
                          </a:solidFill>
                          <a:effectLst/>
                        </a:rPr>
                        <a:t>P-value</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r>
              <a:tr h="828431">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a:spcAft>
                          <a:spcPts val="0"/>
                        </a:spcAft>
                      </a:pPr>
                      <a:r>
                        <a:rPr lang="en-US" sz="1800" dirty="0">
                          <a:solidFill>
                            <a:schemeClr val="tx1">
                              <a:lumMod val="65000"/>
                              <a:lumOff val="35000"/>
                            </a:schemeClr>
                          </a:solidFill>
                          <a:effectLst/>
                        </a:rPr>
                        <a:t>Good</a:t>
                      </a:r>
                    </a:p>
                    <a:p>
                      <a:pPr algn="ctr">
                        <a:spcAft>
                          <a:spcPts val="0"/>
                        </a:spcAft>
                      </a:pPr>
                      <a:r>
                        <a:rPr lang="en-US" sz="1800" dirty="0" smtClean="0">
                          <a:solidFill>
                            <a:schemeClr val="tx1">
                              <a:lumMod val="65000"/>
                              <a:lumOff val="35000"/>
                            </a:schemeClr>
                          </a:solidFill>
                          <a:effectLst/>
                        </a:rPr>
                        <a:t>Adherence</a:t>
                      </a:r>
                      <a:endParaRPr lang="en-US" sz="1800" dirty="0">
                        <a:solidFill>
                          <a:schemeClr val="tx1">
                            <a:lumMod val="65000"/>
                            <a:lumOff val="35000"/>
                          </a:schemeClr>
                        </a:solidFill>
                        <a:effectLst/>
                      </a:endParaRPr>
                    </a:p>
                    <a:p>
                      <a:pPr algn="ctr">
                        <a:spcAft>
                          <a:spcPts val="0"/>
                        </a:spcAft>
                      </a:pPr>
                      <a:r>
                        <a:rPr lang="en-US" sz="1800" dirty="0">
                          <a:solidFill>
                            <a:schemeClr val="tx1">
                              <a:lumMod val="65000"/>
                              <a:lumOff val="35000"/>
                            </a:schemeClr>
                          </a:solidFill>
                          <a:effectLst/>
                        </a:rPr>
                        <a:t>(N=88)</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800" dirty="0" smtClean="0">
                          <a:solidFill>
                            <a:schemeClr val="tx1">
                              <a:lumMod val="65000"/>
                              <a:lumOff val="35000"/>
                            </a:schemeClr>
                          </a:solidFill>
                          <a:effectLst/>
                        </a:rPr>
                        <a:t>Poor</a:t>
                      </a:r>
                      <a:endParaRPr lang="en-US" sz="1800" dirty="0">
                        <a:solidFill>
                          <a:schemeClr val="tx1">
                            <a:lumMod val="65000"/>
                            <a:lumOff val="35000"/>
                          </a:schemeClr>
                        </a:solidFill>
                        <a:effectLst/>
                      </a:endParaRPr>
                    </a:p>
                    <a:p>
                      <a:pPr algn="ctr">
                        <a:spcAft>
                          <a:spcPts val="0"/>
                        </a:spcAft>
                      </a:pPr>
                      <a:r>
                        <a:rPr lang="en-US" sz="1800" dirty="0" smtClean="0">
                          <a:solidFill>
                            <a:schemeClr val="tx1">
                              <a:lumMod val="65000"/>
                              <a:lumOff val="35000"/>
                            </a:schemeClr>
                          </a:solidFill>
                          <a:effectLst/>
                        </a:rPr>
                        <a:t>Adherence</a:t>
                      </a:r>
                      <a:endParaRPr lang="en-US" sz="1800" dirty="0">
                        <a:solidFill>
                          <a:schemeClr val="tx1">
                            <a:lumMod val="65000"/>
                            <a:lumOff val="35000"/>
                          </a:schemeClr>
                        </a:solidFill>
                        <a:effectLst/>
                      </a:endParaRPr>
                    </a:p>
                    <a:p>
                      <a:pPr algn="ctr">
                        <a:spcAft>
                          <a:spcPts val="0"/>
                        </a:spcAft>
                      </a:pPr>
                      <a:r>
                        <a:rPr lang="en-US" sz="1800" dirty="0">
                          <a:solidFill>
                            <a:schemeClr val="tx1">
                              <a:lumMod val="65000"/>
                              <a:lumOff val="35000"/>
                            </a:schemeClr>
                          </a:solidFill>
                          <a:effectLst/>
                        </a:rPr>
                        <a:t>(N=101)</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800" dirty="0" smtClean="0">
                          <a:solidFill>
                            <a:schemeClr val="tx1">
                              <a:lumMod val="65000"/>
                              <a:lumOff val="35000"/>
                            </a:schemeClr>
                          </a:solidFill>
                          <a:effectLst/>
                        </a:rPr>
                        <a:t>Non-Adherence</a:t>
                      </a:r>
                      <a:endParaRPr lang="en-US" sz="1800" dirty="0">
                        <a:solidFill>
                          <a:schemeClr val="tx1">
                            <a:lumMod val="65000"/>
                            <a:lumOff val="35000"/>
                          </a:schemeClr>
                        </a:solidFill>
                        <a:effectLst/>
                      </a:endParaRPr>
                    </a:p>
                    <a:p>
                      <a:pPr algn="ctr">
                        <a:spcAft>
                          <a:spcPts val="0"/>
                        </a:spcAft>
                      </a:pPr>
                      <a:r>
                        <a:rPr lang="en-US" sz="1800" dirty="0">
                          <a:solidFill>
                            <a:schemeClr val="tx1">
                              <a:lumMod val="65000"/>
                              <a:lumOff val="35000"/>
                            </a:schemeClr>
                          </a:solidFill>
                          <a:effectLst/>
                        </a:rPr>
                        <a:t>(N= 37)</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vMerge="1">
                  <a:txBody>
                    <a:bodyPr/>
                    <a:lstStyle/>
                    <a:p>
                      <a:endParaRPr lang="en-US"/>
                    </a:p>
                  </a:txBody>
                  <a:tcPr/>
                </a:tc>
                <a:tc vMerge="1">
                  <a:txBody>
                    <a:bodyPr/>
                    <a:lstStyle/>
                    <a:p>
                      <a:endParaRPr lang="en-US"/>
                    </a:p>
                  </a:txBody>
                  <a:tcP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Patient knowledge</a:t>
                      </a:r>
                      <a:endParaRPr lang="en-US" sz="1600" dirty="0" smtClean="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tx1">
                              <a:lumMod val="65000"/>
                              <a:lumOff val="35000"/>
                            </a:schemeClr>
                          </a:solidFill>
                          <a:effectLst/>
                        </a:rPr>
                        <a:t>Rich/adequate</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86 (38.0)</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46 (53.5)</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22 (25.6)</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18 (20.9)</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20.654</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&lt;0.01**</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r>
              <a:tr h="30748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tx1">
                              <a:lumMod val="65000"/>
                              <a:lumOff val="35000"/>
                            </a:schemeClr>
                          </a:solidFill>
                          <a:effectLst/>
                        </a:rPr>
                        <a:t>Poor</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140 (62.0)</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42 (30.0)</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79 (56.4)</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19 (13.6)</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 </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 </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Patients’ beliefs and motivation about OHAs</a:t>
                      </a:r>
                      <a:endParaRPr lang="en-US" sz="1600" dirty="0" smtClean="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tx1">
                              <a:lumMod val="65000"/>
                              <a:lumOff val="35000"/>
                            </a:schemeClr>
                          </a:solidFill>
                          <a:effectLst/>
                        </a:rPr>
                        <a:t>Good</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101 (44.7)</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64 (63.3)</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25 (24.8)</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12 (11.9)</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46.477</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&lt;0.01**</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r>
              <a:tr h="508686">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tx1">
                              <a:lumMod val="65000"/>
                              <a:lumOff val="35000"/>
                            </a:schemeClr>
                          </a:solidFill>
                          <a:effectLst/>
                        </a:rPr>
                        <a:t>Weak</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125 (55.3)</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24 (19.2)</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76 (60.8)</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25 (20.0)</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 </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 </a:t>
                      </a:r>
                      <a:endParaRPr lang="en-US" sz="1600">
                        <a:solidFill>
                          <a:schemeClr val="bg1">
                            <a:lumMod val="8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Monitoring of blood glucose level</a:t>
                      </a:r>
                      <a:endParaRPr lang="en-US" sz="1600" dirty="0" smtClean="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tx1">
                              <a:lumMod val="65000"/>
                              <a:lumOff val="35000"/>
                            </a:schemeClr>
                          </a:solidFill>
                          <a:effectLst/>
                        </a:rPr>
                        <a:t>Regular</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65 (28.7)</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43 (66.1)</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15 (23.1)</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7 (10.7)</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28.643</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&lt;0.01**</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r>
              <a:tr h="271378">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tx1">
                              <a:lumMod val="65000"/>
                              <a:lumOff val="35000"/>
                            </a:schemeClr>
                          </a:solidFill>
                          <a:effectLst/>
                        </a:rPr>
                        <a:t>Irregular</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161 (71.3)</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45 (27.9)</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86 (53.5)</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30 (18.6)</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 </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 </a:t>
                      </a:r>
                      <a:endParaRPr lang="en-US" sz="1600">
                        <a:solidFill>
                          <a:schemeClr val="bg1">
                            <a:lumMod val="85000"/>
                          </a:schemeClr>
                        </a:solidFill>
                        <a:effectLst/>
                        <a:latin typeface="Calibri" charset="0"/>
                        <a:ea typeface="Calibri" charset="0"/>
                        <a:cs typeface="Arial" charset="0"/>
                      </a:endParaRPr>
                    </a:p>
                  </a:txBody>
                  <a:tcPr marL="65589" marR="65589" marT="0" marB="0" anchor="ctr"/>
                </a:tc>
              </a:tr>
              <a:tr h="385394">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Number of drug taken</a:t>
                      </a:r>
                      <a:endParaRPr lang="en-US" sz="1600" dirty="0" smtClean="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Monotherapy</a:t>
                      </a:r>
                      <a:endParaRPr lang="en-US" sz="1600" dirty="0" smtClean="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87 (38.5)</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41 (47.1)</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39 (44.8)</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7 (8.1)</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9.340</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&lt;0.05*</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r>
              <a:tr h="490922">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Combination therapy</a:t>
                      </a:r>
                      <a:endParaRPr lang="en-US" sz="1600" dirty="0" smtClean="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46 (22.3)</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16 (34.8)</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22 (47.9)</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8 (17.3)</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 </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 </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r>
              <a:tr h="25434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Polypharmacy</a:t>
                      </a:r>
                      <a:endParaRPr lang="en-US" sz="1600" dirty="0" smtClean="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93 (41.2)</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31 (33.3)</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40 (43.1)</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22 (23.6)</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 </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 </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Drug regimen</a:t>
                      </a:r>
                      <a:endParaRPr lang="en-US" sz="1600" dirty="0" smtClean="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tx1">
                              <a:lumMod val="65000"/>
                              <a:lumOff val="35000"/>
                            </a:schemeClr>
                          </a:solidFill>
                          <a:effectLst/>
                        </a:rPr>
                        <a:t>Complex</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118 (52.2)</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31 (26.3)</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56 (47.5)</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31(26.2)</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16.665</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&lt;0.01**</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r>
              <a:tr h="266665">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tx1">
                              <a:lumMod val="65000"/>
                              <a:lumOff val="35000"/>
                            </a:schemeClr>
                          </a:solidFill>
                          <a:effectLst/>
                        </a:rPr>
                        <a:t>Simple</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108 (47.8)</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57 (52.8)</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33 (30.6)</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18 (16.6)</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 </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 </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r>
              <a:tr h="266665">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Experience side effects</a:t>
                      </a:r>
                      <a:endParaRPr lang="en-US" sz="1600" dirty="0" smtClean="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tx1">
                              <a:lumMod val="65000"/>
                              <a:lumOff val="35000"/>
                            </a:schemeClr>
                          </a:solidFill>
                          <a:effectLst/>
                        </a:rPr>
                        <a:t>Present</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137 (60.6.)</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38 (27.7)</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74 (54.1)</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25 (18.2)</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18.725</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&lt;0.01**</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r>
              <a:tr h="25434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tx1">
                              <a:lumMod val="65000"/>
                              <a:lumOff val="35000"/>
                            </a:schemeClr>
                          </a:solidFill>
                          <a:effectLst/>
                        </a:rPr>
                        <a:t>Absent</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89(39.4)</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50 (56.1)</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27 (30.4)</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12 (13.5)</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 </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 </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care costs &amp; patient income</a:t>
                      </a:r>
                      <a:endParaRPr lang="en-US" sz="1600" dirty="0" smtClean="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tx1">
                              <a:lumMod val="65000"/>
                              <a:lumOff val="35000"/>
                            </a:schemeClr>
                          </a:solidFill>
                          <a:effectLst/>
                        </a:rPr>
                        <a:t>Adequate</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97 (42.9)</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56 (57.7)</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32 (33.0)</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9 (9.3)</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25.844</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&lt;0.01**</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r>
              <a:tr h="39684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Inadequate</a:t>
                      </a:r>
                      <a:endParaRPr lang="en-US" sz="1600" dirty="0" smtClean="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129 (57.1)</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32 (24.8)</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69(53.5)</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85000"/>
                            </a:schemeClr>
                          </a:solidFill>
                          <a:effectLst/>
                        </a:rPr>
                        <a:t>28 (21.7)</a:t>
                      </a:r>
                      <a:endParaRPr lang="en-US" sz="160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 </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85000"/>
                            </a:schemeClr>
                          </a:solidFill>
                          <a:effectLst/>
                        </a:rPr>
                        <a:t> </a:t>
                      </a:r>
                      <a:endParaRPr lang="en-US" sz="1600" dirty="0">
                        <a:solidFill>
                          <a:schemeClr val="bg1">
                            <a:lumMod val="85000"/>
                          </a:schemeClr>
                        </a:solidFill>
                        <a:effectLst/>
                        <a:latin typeface="Calibri" charset="0"/>
                        <a:ea typeface="Calibri" charset="0"/>
                        <a:cs typeface="Arial" charset="0"/>
                      </a:endParaRPr>
                    </a:p>
                  </a:txBody>
                  <a:tcPr marL="65589" marR="65589" marT="0" marB="0" anchor="ctr"/>
                </a:tc>
              </a:tr>
            </a:tbl>
          </a:graphicData>
        </a:graphic>
      </p:graphicFrame>
    </p:spTree>
    <p:extLst>
      <p:ext uri="{BB962C8B-B14F-4D97-AF65-F5344CB8AC3E}">
        <p14:creationId xmlns:p14="http://schemas.microsoft.com/office/powerpoint/2010/main" val="15433345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hape 170"/>
          <p:cNvSpPr>
            <a:spLocks noGrp="1"/>
          </p:cNvSpPr>
          <p:nvPr>
            <p:ph type="title"/>
          </p:nvPr>
        </p:nvSpPr>
        <p:spPr>
          <a:xfrm>
            <a:off x="357188" y="-63507"/>
            <a:ext cx="11644315" cy="1325563"/>
          </a:xfrm>
          <a:prstGeom prst="rect">
            <a:avLst/>
          </a:prstGeom>
        </p:spPr>
        <p:txBody>
          <a:bodyPr>
            <a:normAutofit/>
          </a:bodyPr>
          <a:lstStyle/>
          <a:p>
            <a:pPr algn="just">
              <a:defRPr sz="5000">
                <a:solidFill>
                  <a:srgbClr val="A7A7A7"/>
                </a:solidFill>
                <a:latin typeface="Arial Rounded MT Bold"/>
                <a:ea typeface="Arial Rounded MT Bold"/>
                <a:cs typeface="Arial Rounded MT Bold"/>
                <a:sym typeface="Arial Rounded MT Bold"/>
              </a:defRPr>
            </a:pPr>
            <a:r>
              <a:rPr lang="en-US" sz="3600" dirty="0">
                <a:solidFill>
                  <a:srgbClr val="00B7FA"/>
                </a:solidFill>
                <a:latin typeface="Arial Rounded MT Bold"/>
                <a:ea typeface="Arial Rounded MT Bold"/>
                <a:cs typeface="Arial Rounded MT Bold"/>
              </a:rPr>
              <a:t>Factors</a:t>
            </a:r>
            <a:r>
              <a:rPr lang="en-US" sz="3600" dirty="0">
                <a:solidFill>
                  <a:srgbClr val="A7A7A7"/>
                </a:solidFill>
                <a:latin typeface="Arial Rounded MT Bold"/>
                <a:ea typeface="Arial Rounded MT Bold"/>
                <a:cs typeface="Arial Rounded MT Bold"/>
              </a:rPr>
              <a:t> </a:t>
            </a:r>
            <a:r>
              <a:rPr lang="en-US" sz="3600" dirty="0" smtClean="0">
                <a:solidFill>
                  <a:srgbClr val="A7A7A7"/>
                </a:solidFill>
                <a:latin typeface="Arial Rounded MT Bold"/>
                <a:ea typeface="Arial Rounded MT Bold"/>
                <a:cs typeface="Arial Rounded MT Bold"/>
              </a:rPr>
              <a:t>Affecting Adherence.</a:t>
            </a:r>
            <a:endParaRPr lang="en-US" sz="3600" dirty="0">
              <a:solidFill>
                <a:srgbClr val="A7A7A7"/>
              </a:solidFill>
              <a:latin typeface="Arial Rounded MT Bold"/>
              <a:ea typeface="Arial Rounded MT Bold"/>
              <a:cs typeface="Arial Rounded MT Bold"/>
            </a:endParaRPr>
          </a:p>
        </p:txBody>
      </p:sp>
      <p:graphicFrame>
        <p:nvGraphicFramePr>
          <p:cNvPr id="2" name="Table 1"/>
          <p:cNvGraphicFramePr>
            <a:graphicFrameLocks noGrp="1"/>
          </p:cNvGraphicFramePr>
          <p:nvPr>
            <p:extLst>
              <p:ext uri="{D42A27DB-BD31-4B8C-83A1-F6EECF244321}">
                <p14:modId xmlns:p14="http://schemas.microsoft.com/office/powerpoint/2010/main" val="1848682420"/>
              </p:ext>
            </p:extLst>
          </p:nvPr>
        </p:nvGraphicFramePr>
        <p:xfrm>
          <a:off x="214314" y="1078991"/>
          <a:ext cx="11787189" cy="5779012"/>
        </p:xfrm>
        <a:graphic>
          <a:graphicData uri="http://schemas.openxmlformats.org/drawingml/2006/table">
            <a:tbl>
              <a:tblPr firstRow="1" firstCol="1" bandRow="1">
                <a:tableStyleId>{8799B23B-EC83-4686-B30A-512413B5E67A}</a:tableStyleId>
              </a:tblPr>
              <a:tblGrid>
                <a:gridCol w="2291141"/>
                <a:gridCol w="1536192"/>
                <a:gridCol w="1499616"/>
                <a:gridCol w="1481328"/>
                <a:gridCol w="1536192"/>
                <a:gridCol w="1517904"/>
                <a:gridCol w="969264"/>
                <a:gridCol w="955552"/>
              </a:tblGrid>
              <a:tr h="276144">
                <a:tc rowSpan="2" gridSpan="2">
                  <a:txBody>
                    <a:bodyPr/>
                    <a:lstStyle/>
                    <a:p>
                      <a:pPr algn="ctr">
                        <a:spcAft>
                          <a:spcPts val="0"/>
                        </a:spcAft>
                      </a:pPr>
                      <a:r>
                        <a:rPr lang="en-US" sz="1800" dirty="0">
                          <a:solidFill>
                            <a:schemeClr val="tx1">
                              <a:lumMod val="65000"/>
                              <a:lumOff val="35000"/>
                            </a:schemeClr>
                          </a:solidFill>
                          <a:effectLst/>
                        </a:rPr>
                        <a:t>Variables</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rowSpan="2" hMerge="1">
                  <a:txBody>
                    <a:bodyPr/>
                    <a:lstStyle/>
                    <a:p>
                      <a:endParaRPr lang="en-US"/>
                    </a:p>
                  </a:txBody>
                  <a:tcPr/>
                </a:tc>
                <a:tc rowSpan="2">
                  <a:txBody>
                    <a:bodyPr/>
                    <a:lstStyle/>
                    <a:p>
                      <a:pPr algn="ctr">
                        <a:spcAft>
                          <a:spcPts val="0"/>
                        </a:spcAft>
                      </a:pPr>
                      <a:r>
                        <a:rPr lang="en-US" sz="1800" dirty="0">
                          <a:solidFill>
                            <a:schemeClr val="tx1">
                              <a:lumMod val="65000"/>
                              <a:lumOff val="35000"/>
                            </a:schemeClr>
                          </a:solidFill>
                          <a:effectLst/>
                        </a:rPr>
                        <a:t>N (%)s </a:t>
                      </a:r>
                    </a:p>
                    <a:p>
                      <a:pPr algn="ctr">
                        <a:spcAft>
                          <a:spcPts val="0"/>
                        </a:spcAft>
                      </a:pPr>
                      <a:r>
                        <a:rPr lang="en-US" sz="1800" dirty="0">
                          <a:solidFill>
                            <a:schemeClr val="tx1">
                              <a:lumMod val="65000"/>
                              <a:lumOff val="35000"/>
                            </a:schemeClr>
                          </a:solidFill>
                          <a:effectLst/>
                        </a:rPr>
                        <a:t>226 (100)</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gridSpan="3">
                  <a:txBody>
                    <a:bodyPr/>
                    <a:lstStyle/>
                    <a:p>
                      <a:pPr algn="ctr">
                        <a:spcAft>
                          <a:spcPts val="0"/>
                        </a:spcAft>
                      </a:pPr>
                      <a:r>
                        <a:rPr lang="en-US" sz="1800" dirty="0" smtClean="0">
                          <a:solidFill>
                            <a:schemeClr val="tx1">
                              <a:lumMod val="65000"/>
                              <a:lumOff val="35000"/>
                            </a:schemeClr>
                          </a:solidFill>
                          <a:effectLst/>
                        </a:rPr>
                        <a:t>Patients Number (%)</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hMerge="1">
                  <a:txBody>
                    <a:bodyPr/>
                    <a:lstStyle/>
                    <a:p>
                      <a:endParaRPr lang="en-US"/>
                    </a:p>
                  </a:txBody>
                  <a:tcPr/>
                </a:tc>
                <a:tc hMerge="1">
                  <a:txBody>
                    <a:bodyPr/>
                    <a:lstStyle/>
                    <a:p>
                      <a:endParaRPr lang="en-US"/>
                    </a:p>
                  </a:txBody>
                  <a:tcPr/>
                </a:tc>
                <a:tc rowSpan="2">
                  <a:txBody>
                    <a:bodyPr/>
                    <a:lstStyle/>
                    <a:p>
                      <a:pPr algn="ctr">
                        <a:spcAft>
                          <a:spcPts val="0"/>
                        </a:spcAft>
                      </a:pPr>
                      <a:r>
                        <a:rPr lang="en-US" sz="1800" dirty="0">
                          <a:solidFill>
                            <a:schemeClr val="tx1">
                              <a:lumMod val="65000"/>
                              <a:lumOff val="35000"/>
                            </a:schemeClr>
                          </a:solidFill>
                          <a:effectLst/>
                        </a:rPr>
                        <a:t>Chi-square </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rowSpan="2">
                  <a:txBody>
                    <a:bodyPr/>
                    <a:lstStyle/>
                    <a:p>
                      <a:pPr algn="ctr">
                        <a:spcAft>
                          <a:spcPts val="0"/>
                        </a:spcAft>
                      </a:pPr>
                      <a:r>
                        <a:rPr lang="en-US" sz="1800" dirty="0" smtClean="0">
                          <a:solidFill>
                            <a:schemeClr val="tx1">
                              <a:lumMod val="65000"/>
                              <a:lumOff val="35000"/>
                            </a:schemeClr>
                          </a:solidFill>
                          <a:effectLst/>
                        </a:rPr>
                        <a:t>P-value</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r>
              <a:tr h="828431">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a:spcAft>
                          <a:spcPts val="0"/>
                        </a:spcAft>
                      </a:pPr>
                      <a:r>
                        <a:rPr lang="en-US" sz="1800" dirty="0">
                          <a:solidFill>
                            <a:schemeClr val="tx1">
                              <a:lumMod val="65000"/>
                              <a:lumOff val="35000"/>
                            </a:schemeClr>
                          </a:solidFill>
                          <a:effectLst/>
                        </a:rPr>
                        <a:t>Good</a:t>
                      </a:r>
                    </a:p>
                    <a:p>
                      <a:pPr algn="ctr">
                        <a:spcAft>
                          <a:spcPts val="0"/>
                        </a:spcAft>
                      </a:pPr>
                      <a:r>
                        <a:rPr lang="en-US" sz="1800" dirty="0" smtClean="0">
                          <a:solidFill>
                            <a:schemeClr val="tx1">
                              <a:lumMod val="65000"/>
                              <a:lumOff val="35000"/>
                            </a:schemeClr>
                          </a:solidFill>
                          <a:effectLst/>
                        </a:rPr>
                        <a:t>Adherence</a:t>
                      </a:r>
                      <a:endParaRPr lang="en-US" sz="1800" dirty="0">
                        <a:solidFill>
                          <a:schemeClr val="tx1">
                            <a:lumMod val="65000"/>
                            <a:lumOff val="35000"/>
                          </a:schemeClr>
                        </a:solidFill>
                        <a:effectLst/>
                      </a:endParaRPr>
                    </a:p>
                    <a:p>
                      <a:pPr algn="ctr">
                        <a:spcAft>
                          <a:spcPts val="0"/>
                        </a:spcAft>
                      </a:pPr>
                      <a:r>
                        <a:rPr lang="en-US" sz="1800" dirty="0">
                          <a:solidFill>
                            <a:schemeClr val="tx1">
                              <a:lumMod val="65000"/>
                              <a:lumOff val="35000"/>
                            </a:schemeClr>
                          </a:solidFill>
                          <a:effectLst/>
                        </a:rPr>
                        <a:t>(N=88)</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800" dirty="0" smtClean="0">
                          <a:solidFill>
                            <a:schemeClr val="tx1">
                              <a:lumMod val="65000"/>
                              <a:lumOff val="35000"/>
                            </a:schemeClr>
                          </a:solidFill>
                          <a:effectLst/>
                        </a:rPr>
                        <a:t>Poor</a:t>
                      </a:r>
                      <a:endParaRPr lang="en-US" sz="1800" dirty="0">
                        <a:solidFill>
                          <a:schemeClr val="tx1">
                            <a:lumMod val="65000"/>
                            <a:lumOff val="35000"/>
                          </a:schemeClr>
                        </a:solidFill>
                        <a:effectLst/>
                      </a:endParaRPr>
                    </a:p>
                    <a:p>
                      <a:pPr algn="ctr">
                        <a:spcAft>
                          <a:spcPts val="0"/>
                        </a:spcAft>
                      </a:pPr>
                      <a:r>
                        <a:rPr lang="en-US" sz="1800" dirty="0" smtClean="0">
                          <a:solidFill>
                            <a:schemeClr val="tx1">
                              <a:lumMod val="65000"/>
                              <a:lumOff val="35000"/>
                            </a:schemeClr>
                          </a:solidFill>
                          <a:effectLst/>
                        </a:rPr>
                        <a:t>Adherence</a:t>
                      </a:r>
                      <a:endParaRPr lang="en-US" sz="1800" dirty="0">
                        <a:solidFill>
                          <a:schemeClr val="tx1">
                            <a:lumMod val="65000"/>
                            <a:lumOff val="35000"/>
                          </a:schemeClr>
                        </a:solidFill>
                        <a:effectLst/>
                      </a:endParaRPr>
                    </a:p>
                    <a:p>
                      <a:pPr algn="ctr">
                        <a:spcAft>
                          <a:spcPts val="0"/>
                        </a:spcAft>
                      </a:pPr>
                      <a:r>
                        <a:rPr lang="en-US" sz="1800" dirty="0">
                          <a:solidFill>
                            <a:schemeClr val="tx1">
                              <a:lumMod val="65000"/>
                              <a:lumOff val="35000"/>
                            </a:schemeClr>
                          </a:solidFill>
                          <a:effectLst/>
                        </a:rPr>
                        <a:t>(N=101)</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800" dirty="0" smtClean="0">
                          <a:solidFill>
                            <a:schemeClr val="tx1">
                              <a:lumMod val="65000"/>
                              <a:lumOff val="35000"/>
                            </a:schemeClr>
                          </a:solidFill>
                          <a:effectLst/>
                        </a:rPr>
                        <a:t>Non-Adherence</a:t>
                      </a:r>
                      <a:endParaRPr lang="en-US" sz="1800" dirty="0">
                        <a:solidFill>
                          <a:schemeClr val="tx1">
                            <a:lumMod val="65000"/>
                            <a:lumOff val="35000"/>
                          </a:schemeClr>
                        </a:solidFill>
                        <a:effectLst/>
                      </a:endParaRPr>
                    </a:p>
                    <a:p>
                      <a:pPr algn="ctr">
                        <a:spcAft>
                          <a:spcPts val="0"/>
                        </a:spcAft>
                      </a:pPr>
                      <a:r>
                        <a:rPr lang="en-US" sz="1800" dirty="0">
                          <a:solidFill>
                            <a:schemeClr val="tx1">
                              <a:lumMod val="65000"/>
                              <a:lumOff val="35000"/>
                            </a:schemeClr>
                          </a:solidFill>
                          <a:effectLst/>
                        </a:rPr>
                        <a:t>(N= 37)</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vMerge="1">
                  <a:txBody>
                    <a:bodyPr/>
                    <a:lstStyle/>
                    <a:p>
                      <a:endParaRPr lang="en-US"/>
                    </a:p>
                  </a:txBody>
                  <a:tcPr/>
                </a:tc>
                <a:tc vMerge="1">
                  <a:txBody>
                    <a:bodyPr/>
                    <a:lstStyle/>
                    <a:p>
                      <a:endParaRPr lang="en-US"/>
                    </a:p>
                  </a:txBody>
                  <a:tcP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Patient knowledge</a:t>
                      </a:r>
                      <a:endParaRPr lang="en-US" sz="1600" dirty="0" smtClean="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tx1">
                              <a:lumMod val="65000"/>
                              <a:lumOff val="35000"/>
                            </a:schemeClr>
                          </a:solidFill>
                          <a:effectLst/>
                        </a:rPr>
                        <a:t>Rich/adequate</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tx1">
                              <a:lumMod val="65000"/>
                              <a:lumOff val="35000"/>
                            </a:schemeClr>
                          </a:solidFill>
                          <a:effectLst/>
                        </a:rPr>
                        <a:t>86 (38.0)</a:t>
                      </a:r>
                      <a:endParaRPr lang="en-US" sz="160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46 (53.5)</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22 (25.6)</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18 (20.9)</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20.654</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&lt;0.01**</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r>
              <a:tr h="30748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tx1">
                              <a:lumMod val="65000"/>
                              <a:lumOff val="35000"/>
                            </a:schemeClr>
                          </a:solidFill>
                          <a:effectLst/>
                        </a:rPr>
                        <a:t>Poor</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140 (62.0)</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42 (30.0)</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79 (56.4)</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19 (13.6)</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 </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Patients’ beliefs and motivation about OHAs</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Good</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101 (44.7)</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64 (63.3)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25 (24.8)</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12 (11.9)</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46.477</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508686">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Weak</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125 (55.3)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24 (19.2)</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76 (60.8)</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25 (20.0)</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Monitoring of blood glucose level</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Regular</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65 (28.7)</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43 (66.1)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15 (23.1)</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 (10.7)</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28.643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71378">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Irregular</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161 (71.3)</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45 (27.9)</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86 (53.5)</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30 (18.6)</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r>
              <a:tr h="385394">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Number of drug taken</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Monotherapy</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87 (38.5)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41 (47.1)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39 (44.8)</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7 (8.1)</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9.340</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490922">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Combination therapy</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46 (22.3)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16 (34.8)</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22 (47.9)</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8 (17.3)</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Polypharmacy</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93 (41.2)</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31 (33.3)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40 (43.1)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22 (23.6)</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Drug regimen</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Complex</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118 (52.2)</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31 (26.3)</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56 (47.5)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31(26.2)</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16.665</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66665">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Simple</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108 (47.8)</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57 (52.8)</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33 (30.6)</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18 (16.6)</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66665">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Experience side effects</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Present</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137 (60.6.)</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38 (27.7)</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74 (54.1)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25 (18.2)</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18.725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Absent</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89(39.4)</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50 (56.1)</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27 (30.4)</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12 (13.5)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care costs &amp; patient income</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Adequate</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97 (42.9)</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56 (57.7)</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32 (33.0)</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9 (9.3)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25.844</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39684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Inadequate</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129 (57.1)</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32 (24.8)</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69(53.5)</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28 (21.7)</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bl>
          </a:graphicData>
        </a:graphic>
      </p:graphicFrame>
    </p:spTree>
    <p:extLst>
      <p:ext uri="{BB962C8B-B14F-4D97-AF65-F5344CB8AC3E}">
        <p14:creationId xmlns:p14="http://schemas.microsoft.com/office/powerpoint/2010/main" val="19128441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hape 170"/>
          <p:cNvSpPr>
            <a:spLocks noGrp="1"/>
          </p:cNvSpPr>
          <p:nvPr>
            <p:ph type="title"/>
          </p:nvPr>
        </p:nvSpPr>
        <p:spPr>
          <a:xfrm>
            <a:off x="357188" y="-63507"/>
            <a:ext cx="11644315" cy="1325563"/>
          </a:xfrm>
          <a:prstGeom prst="rect">
            <a:avLst/>
          </a:prstGeom>
        </p:spPr>
        <p:txBody>
          <a:bodyPr>
            <a:normAutofit/>
          </a:bodyPr>
          <a:lstStyle/>
          <a:p>
            <a:pPr algn="just">
              <a:defRPr sz="5000">
                <a:solidFill>
                  <a:srgbClr val="A7A7A7"/>
                </a:solidFill>
                <a:latin typeface="Arial Rounded MT Bold"/>
                <a:ea typeface="Arial Rounded MT Bold"/>
                <a:cs typeface="Arial Rounded MT Bold"/>
                <a:sym typeface="Arial Rounded MT Bold"/>
              </a:defRPr>
            </a:pPr>
            <a:r>
              <a:rPr lang="en-US" sz="3600" dirty="0">
                <a:solidFill>
                  <a:srgbClr val="00B7FA"/>
                </a:solidFill>
                <a:latin typeface="Arial Rounded MT Bold"/>
                <a:ea typeface="Arial Rounded MT Bold"/>
                <a:cs typeface="Arial Rounded MT Bold"/>
              </a:rPr>
              <a:t>Factors</a:t>
            </a:r>
            <a:r>
              <a:rPr lang="en-US" sz="3600" dirty="0">
                <a:solidFill>
                  <a:srgbClr val="A7A7A7"/>
                </a:solidFill>
                <a:latin typeface="Arial Rounded MT Bold"/>
                <a:ea typeface="Arial Rounded MT Bold"/>
                <a:cs typeface="Arial Rounded MT Bold"/>
              </a:rPr>
              <a:t> </a:t>
            </a:r>
            <a:r>
              <a:rPr lang="en-US" sz="3600" dirty="0" smtClean="0">
                <a:solidFill>
                  <a:srgbClr val="A7A7A7"/>
                </a:solidFill>
                <a:latin typeface="Arial Rounded MT Bold"/>
                <a:ea typeface="Arial Rounded MT Bold"/>
                <a:cs typeface="Arial Rounded MT Bold"/>
              </a:rPr>
              <a:t>Affecting Adherence.</a:t>
            </a:r>
            <a:endParaRPr lang="en-US" sz="3600" dirty="0">
              <a:solidFill>
                <a:srgbClr val="A7A7A7"/>
              </a:solidFill>
              <a:latin typeface="Arial Rounded MT Bold"/>
              <a:ea typeface="Arial Rounded MT Bold"/>
              <a:cs typeface="Arial Rounded MT Bold"/>
            </a:endParaRPr>
          </a:p>
        </p:txBody>
      </p:sp>
      <p:graphicFrame>
        <p:nvGraphicFramePr>
          <p:cNvPr id="2" name="Table 1"/>
          <p:cNvGraphicFramePr>
            <a:graphicFrameLocks noGrp="1"/>
          </p:cNvGraphicFramePr>
          <p:nvPr>
            <p:extLst>
              <p:ext uri="{D42A27DB-BD31-4B8C-83A1-F6EECF244321}">
                <p14:modId xmlns:p14="http://schemas.microsoft.com/office/powerpoint/2010/main" val="1459413496"/>
              </p:ext>
            </p:extLst>
          </p:nvPr>
        </p:nvGraphicFramePr>
        <p:xfrm>
          <a:off x="214314" y="1078991"/>
          <a:ext cx="11787189" cy="5779012"/>
        </p:xfrm>
        <a:graphic>
          <a:graphicData uri="http://schemas.openxmlformats.org/drawingml/2006/table">
            <a:tbl>
              <a:tblPr firstRow="1" firstCol="1" bandRow="1">
                <a:tableStyleId>{8799B23B-EC83-4686-B30A-512413B5E67A}</a:tableStyleId>
              </a:tblPr>
              <a:tblGrid>
                <a:gridCol w="2291141"/>
                <a:gridCol w="1536192"/>
                <a:gridCol w="1499616"/>
                <a:gridCol w="1481328"/>
                <a:gridCol w="1536192"/>
                <a:gridCol w="1517904"/>
                <a:gridCol w="969264"/>
                <a:gridCol w="955552"/>
              </a:tblGrid>
              <a:tr h="276144">
                <a:tc rowSpan="2" gridSpan="2">
                  <a:txBody>
                    <a:bodyPr/>
                    <a:lstStyle/>
                    <a:p>
                      <a:pPr algn="ctr">
                        <a:spcAft>
                          <a:spcPts val="0"/>
                        </a:spcAft>
                      </a:pPr>
                      <a:r>
                        <a:rPr lang="en-US" sz="1800" dirty="0">
                          <a:solidFill>
                            <a:schemeClr val="tx1">
                              <a:lumMod val="65000"/>
                              <a:lumOff val="35000"/>
                            </a:schemeClr>
                          </a:solidFill>
                          <a:effectLst/>
                        </a:rPr>
                        <a:t>Variables</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rowSpan="2" hMerge="1">
                  <a:txBody>
                    <a:bodyPr/>
                    <a:lstStyle/>
                    <a:p>
                      <a:endParaRPr lang="en-US"/>
                    </a:p>
                  </a:txBody>
                  <a:tcPr/>
                </a:tc>
                <a:tc rowSpan="2">
                  <a:txBody>
                    <a:bodyPr/>
                    <a:lstStyle/>
                    <a:p>
                      <a:pPr algn="ctr">
                        <a:spcAft>
                          <a:spcPts val="0"/>
                        </a:spcAft>
                      </a:pPr>
                      <a:r>
                        <a:rPr lang="en-US" sz="1800" dirty="0">
                          <a:solidFill>
                            <a:schemeClr val="tx1">
                              <a:lumMod val="65000"/>
                              <a:lumOff val="35000"/>
                            </a:schemeClr>
                          </a:solidFill>
                          <a:effectLst/>
                        </a:rPr>
                        <a:t>N (%)s </a:t>
                      </a:r>
                    </a:p>
                    <a:p>
                      <a:pPr algn="ctr">
                        <a:spcAft>
                          <a:spcPts val="0"/>
                        </a:spcAft>
                      </a:pPr>
                      <a:r>
                        <a:rPr lang="en-US" sz="1800" dirty="0">
                          <a:solidFill>
                            <a:schemeClr val="tx1">
                              <a:lumMod val="65000"/>
                              <a:lumOff val="35000"/>
                            </a:schemeClr>
                          </a:solidFill>
                          <a:effectLst/>
                        </a:rPr>
                        <a:t>226 (100)</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gridSpan="3">
                  <a:txBody>
                    <a:bodyPr/>
                    <a:lstStyle/>
                    <a:p>
                      <a:pPr algn="ctr">
                        <a:spcAft>
                          <a:spcPts val="0"/>
                        </a:spcAft>
                      </a:pPr>
                      <a:r>
                        <a:rPr lang="en-US" sz="1800" dirty="0" smtClean="0">
                          <a:solidFill>
                            <a:schemeClr val="tx1">
                              <a:lumMod val="65000"/>
                              <a:lumOff val="35000"/>
                            </a:schemeClr>
                          </a:solidFill>
                          <a:effectLst/>
                        </a:rPr>
                        <a:t>Patients Number (%)</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hMerge="1">
                  <a:txBody>
                    <a:bodyPr/>
                    <a:lstStyle/>
                    <a:p>
                      <a:endParaRPr lang="en-US"/>
                    </a:p>
                  </a:txBody>
                  <a:tcPr/>
                </a:tc>
                <a:tc hMerge="1">
                  <a:txBody>
                    <a:bodyPr/>
                    <a:lstStyle/>
                    <a:p>
                      <a:endParaRPr lang="en-US"/>
                    </a:p>
                  </a:txBody>
                  <a:tcPr/>
                </a:tc>
                <a:tc rowSpan="2">
                  <a:txBody>
                    <a:bodyPr/>
                    <a:lstStyle/>
                    <a:p>
                      <a:pPr algn="ctr">
                        <a:spcAft>
                          <a:spcPts val="0"/>
                        </a:spcAft>
                      </a:pPr>
                      <a:r>
                        <a:rPr lang="en-US" sz="1800" dirty="0">
                          <a:solidFill>
                            <a:schemeClr val="tx1">
                              <a:lumMod val="65000"/>
                              <a:lumOff val="35000"/>
                            </a:schemeClr>
                          </a:solidFill>
                          <a:effectLst/>
                        </a:rPr>
                        <a:t>Chi-square </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rowSpan="2">
                  <a:txBody>
                    <a:bodyPr/>
                    <a:lstStyle/>
                    <a:p>
                      <a:pPr algn="ctr">
                        <a:spcAft>
                          <a:spcPts val="0"/>
                        </a:spcAft>
                      </a:pPr>
                      <a:r>
                        <a:rPr lang="en-US" sz="1800" dirty="0" smtClean="0">
                          <a:solidFill>
                            <a:schemeClr val="tx1">
                              <a:lumMod val="65000"/>
                              <a:lumOff val="35000"/>
                            </a:schemeClr>
                          </a:solidFill>
                          <a:effectLst/>
                        </a:rPr>
                        <a:t>P-value</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r>
              <a:tr h="828431">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a:spcAft>
                          <a:spcPts val="0"/>
                        </a:spcAft>
                      </a:pPr>
                      <a:r>
                        <a:rPr lang="en-US" sz="1800" dirty="0">
                          <a:solidFill>
                            <a:schemeClr val="tx1">
                              <a:lumMod val="65000"/>
                              <a:lumOff val="35000"/>
                            </a:schemeClr>
                          </a:solidFill>
                          <a:effectLst/>
                        </a:rPr>
                        <a:t>Good</a:t>
                      </a:r>
                    </a:p>
                    <a:p>
                      <a:pPr algn="ctr">
                        <a:spcAft>
                          <a:spcPts val="0"/>
                        </a:spcAft>
                      </a:pPr>
                      <a:r>
                        <a:rPr lang="en-US" sz="1800" dirty="0" smtClean="0">
                          <a:solidFill>
                            <a:schemeClr val="tx1">
                              <a:lumMod val="65000"/>
                              <a:lumOff val="35000"/>
                            </a:schemeClr>
                          </a:solidFill>
                          <a:effectLst/>
                        </a:rPr>
                        <a:t>Adherence</a:t>
                      </a:r>
                      <a:endParaRPr lang="en-US" sz="1800" dirty="0">
                        <a:solidFill>
                          <a:schemeClr val="tx1">
                            <a:lumMod val="65000"/>
                            <a:lumOff val="35000"/>
                          </a:schemeClr>
                        </a:solidFill>
                        <a:effectLst/>
                      </a:endParaRPr>
                    </a:p>
                    <a:p>
                      <a:pPr algn="ctr">
                        <a:spcAft>
                          <a:spcPts val="0"/>
                        </a:spcAft>
                      </a:pPr>
                      <a:r>
                        <a:rPr lang="en-US" sz="1800" dirty="0">
                          <a:solidFill>
                            <a:schemeClr val="tx1">
                              <a:lumMod val="65000"/>
                              <a:lumOff val="35000"/>
                            </a:schemeClr>
                          </a:solidFill>
                          <a:effectLst/>
                        </a:rPr>
                        <a:t>(N=88)</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800" dirty="0" smtClean="0">
                          <a:solidFill>
                            <a:schemeClr val="tx1">
                              <a:lumMod val="65000"/>
                              <a:lumOff val="35000"/>
                            </a:schemeClr>
                          </a:solidFill>
                          <a:effectLst/>
                        </a:rPr>
                        <a:t>Poor</a:t>
                      </a:r>
                      <a:endParaRPr lang="en-US" sz="1800" dirty="0">
                        <a:solidFill>
                          <a:schemeClr val="tx1">
                            <a:lumMod val="65000"/>
                            <a:lumOff val="35000"/>
                          </a:schemeClr>
                        </a:solidFill>
                        <a:effectLst/>
                      </a:endParaRPr>
                    </a:p>
                    <a:p>
                      <a:pPr algn="ctr">
                        <a:spcAft>
                          <a:spcPts val="0"/>
                        </a:spcAft>
                      </a:pPr>
                      <a:r>
                        <a:rPr lang="en-US" sz="1800" dirty="0" smtClean="0">
                          <a:solidFill>
                            <a:schemeClr val="tx1">
                              <a:lumMod val="65000"/>
                              <a:lumOff val="35000"/>
                            </a:schemeClr>
                          </a:solidFill>
                          <a:effectLst/>
                        </a:rPr>
                        <a:t>Adherence</a:t>
                      </a:r>
                      <a:endParaRPr lang="en-US" sz="1800" dirty="0">
                        <a:solidFill>
                          <a:schemeClr val="tx1">
                            <a:lumMod val="65000"/>
                            <a:lumOff val="35000"/>
                          </a:schemeClr>
                        </a:solidFill>
                        <a:effectLst/>
                      </a:endParaRPr>
                    </a:p>
                    <a:p>
                      <a:pPr algn="ctr">
                        <a:spcAft>
                          <a:spcPts val="0"/>
                        </a:spcAft>
                      </a:pPr>
                      <a:r>
                        <a:rPr lang="en-US" sz="1800" dirty="0">
                          <a:solidFill>
                            <a:schemeClr val="tx1">
                              <a:lumMod val="65000"/>
                              <a:lumOff val="35000"/>
                            </a:schemeClr>
                          </a:solidFill>
                          <a:effectLst/>
                        </a:rPr>
                        <a:t>(N=101)</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800" dirty="0" smtClean="0">
                          <a:solidFill>
                            <a:schemeClr val="tx1">
                              <a:lumMod val="65000"/>
                              <a:lumOff val="35000"/>
                            </a:schemeClr>
                          </a:solidFill>
                          <a:effectLst/>
                        </a:rPr>
                        <a:t>Non-Adherence</a:t>
                      </a:r>
                      <a:endParaRPr lang="en-US" sz="1800" dirty="0">
                        <a:solidFill>
                          <a:schemeClr val="tx1">
                            <a:lumMod val="65000"/>
                            <a:lumOff val="35000"/>
                          </a:schemeClr>
                        </a:solidFill>
                        <a:effectLst/>
                      </a:endParaRPr>
                    </a:p>
                    <a:p>
                      <a:pPr algn="ctr">
                        <a:spcAft>
                          <a:spcPts val="0"/>
                        </a:spcAft>
                      </a:pPr>
                      <a:r>
                        <a:rPr lang="en-US" sz="1800" dirty="0">
                          <a:solidFill>
                            <a:schemeClr val="tx1">
                              <a:lumMod val="65000"/>
                              <a:lumOff val="35000"/>
                            </a:schemeClr>
                          </a:solidFill>
                          <a:effectLst/>
                        </a:rPr>
                        <a:t>(N= 37)</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vMerge="1">
                  <a:txBody>
                    <a:bodyPr/>
                    <a:lstStyle/>
                    <a:p>
                      <a:endParaRPr lang="en-US"/>
                    </a:p>
                  </a:txBody>
                  <a:tcPr/>
                </a:tc>
                <a:tc vMerge="1">
                  <a:txBody>
                    <a:bodyPr/>
                    <a:lstStyle/>
                    <a:p>
                      <a:endParaRPr lang="en-US"/>
                    </a:p>
                  </a:txBody>
                  <a:tcP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Patient knowledge</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Rich/adequate</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86 (38.0)</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46 (53.5)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22 (25.6)</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18 (20.9)</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20.654</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30748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Poor</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140 (62.0)</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42 (30.0)</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79 (56.4)</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19 (13.6)</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Patients’ beliefs and motivation about OHAs</a:t>
                      </a:r>
                      <a:endParaRPr lang="en-US" sz="1600" dirty="0" smtClean="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tx1">
                              <a:lumMod val="65000"/>
                              <a:lumOff val="35000"/>
                            </a:schemeClr>
                          </a:solidFill>
                          <a:effectLst/>
                        </a:rPr>
                        <a:t>Good</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101 (44.7)</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64 (63.3)</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tx1">
                              <a:lumMod val="65000"/>
                              <a:lumOff val="35000"/>
                            </a:schemeClr>
                          </a:solidFill>
                          <a:effectLst/>
                        </a:rPr>
                        <a:t>25 (24.8)</a:t>
                      </a:r>
                      <a:endParaRPr lang="en-US" sz="160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tx1">
                              <a:lumMod val="65000"/>
                              <a:lumOff val="35000"/>
                            </a:schemeClr>
                          </a:solidFill>
                          <a:effectLst/>
                        </a:rPr>
                        <a:t>12 (11.9)</a:t>
                      </a:r>
                      <a:endParaRPr lang="en-US" sz="160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tx1">
                              <a:lumMod val="65000"/>
                              <a:lumOff val="35000"/>
                            </a:schemeClr>
                          </a:solidFill>
                          <a:effectLst/>
                        </a:rPr>
                        <a:t>46.477</a:t>
                      </a:r>
                      <a:endParaRPr lang="en-US" sz="160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&lt;0.01**</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r>
              <a:tr h="508686">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tx1">
                              <a:lumMod val="65000"/>
                              <a:lumOff val="35000"/>
                            </a:schemeClr>
                          </a:solidFill>
                          <a:effectLst/>
                        </a:rPr>
                        <a:t>Weak</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125 (55.3)</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24 (19.2)</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76 (60.8)</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25 (20.0)</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Monitoring of blood glucose level</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Regular</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65 (28.7)</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43 (66.1)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15 (23.1)</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 (10.7)</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28.643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71378">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Irregular</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161 (71.3)</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45 (27.9)</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86 (53.5)</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30 (18.6)</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r>
              <a:tr h="385394">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Number of drug taken</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Monotherapy</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87 (38.5)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41 (47.1)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39 (44.8)</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7 (8.1)</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9.340</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490922">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Combination therapy</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46 (22.3)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16 (34.8)</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22 (47.9)</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8 (17.3)</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Polypharmacy</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93 (41.2)</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31 (33.3)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40 (43.1)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22 (23.6)</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Drug regimen</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Complex</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118 (52.2)</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31 (26.3)</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56 (47.5)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31(26.2)</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16.665</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66665">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Simple</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108 (47.8)</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57 (52.8)</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33 (30.6)</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18 (16.6)</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66665">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Experience side effects</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Present</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137 (60.6.)</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38 (27.7)</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74 (54.1)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25 (18.2)</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18.725</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Absent</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89(39.4)</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50 (56.1)</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27 (30.4)</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12 (13.5)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care costs &amp; patient income</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Adequate</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97 (42.9)</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56 (57.7)</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32 (33.0)</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9 (9.3)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25.844</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39684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Inadequate</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129 (57.1)</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32 (24.8)</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69(53.5)</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28 (21.7)</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bl>
          </a:graphicData>
        </a:graphic>
      </p:graphicFrame>
    </p:spTree>
    <p:extLst>
      <p:ext uri="{BB962C8B-B14F-4D97-AF65-F5344CB8AC3E}">
        <p14:creationId xmlns:p14="http://schemas.microsoft.com/office/powerpoint/2010/main" val="20516216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hape 170"/>
          <p:cNvSpPr>
            <a:spLocks noGrp="1"/>
          </p:cNvSpPr>
          <p:nvPr>
            <p:ph type="title"/>
          </p:nvPr>
        </p:nvSpPr>
        <p:spPr>
          <a:xfrm>
            <a:off x="357188" y="-63507"/>
            <a:ext cx="11644315" cy="1325563"/>
          </a:xfrm>
          <a:prstGeom prst="rect">
            <a:avLst/>
          </a:prstGeom>
        </p:spPr>
        <p:txBody>
          <a:bodyPr>
            <a:normAutofit/>
          </a:bodyPr>
          <a:lstStyle/>
          <a:p>
            <a:pPr algn="just">
              <a:defRPr sz="5000">
                <a:solidFill>
                  <a:srgbClr val="A7A7A7"/>
                </a:solidFill>
                <a:latin typeface="Arial Rounded MT Bold"/>
                <a:ea typeface="Arial Rounded MT Bold"/>
                <a:cs typeface="Arial Rounded MT Bold"/>
                <a:sym typeface="Arial Rounded MT Bold"/>
              </a:defRPr>
            </a:pPr>
            <a:r>
              <a:rPr lang="en-US" sz="3600" dirty="0">
                <a:solidFill>
                  <a:srgbClr val="00B7FA"/>
                </a:solidFill>
                <a:latin typeface="Arial Rounded MT Bold"/>
                <a:ea typeface="Arial Rounded MT Bold"/>
                <a:cs typeface="Arial Rounded MT Bold"/>
              </a:rPr>
              <a:t>Factors</a:t>
            </a:r>
            <a:r>
              <a:rPr lang="en-US" sz="3600" dirty="0">
                <a:solidFill>
                  <a:srgbClr val="A7A7A7"/>
                </a:solidFill>
                <a:latin typeface="Arial Rounded MT Bold"/>
                <a:ea typeface="Arial Rounded MT Bold"/>
                <a:cs typeface="Arial Rounded MT Bold"/>
              </a:rPr>
              <a:t> </a:t>
            </a:r>
            <a:r>
              <a:rPr lang="en-US" sz="3600" dirty="0" smtClean="0">
                <a:solidFill>
                  <a:srgbClr val="A7A7A7"/>
                </a:solidFill>
                <a:latin typeface="Arial Rounded MT Bold"/>
                <a:ea typeface="Arial Rounded MT Bold"/>
                <a:cs typeface="Arial Rounded MT Bold"/>
              </a:rPr>
              <a:t>Affecting Adherence.</a:t>
            </a:r>
            <a:endParaRPr lang="en-US" sz="3600" dirty="0">
              <a:solidFill>
                <a:srgbClr val="A7A7A7"/>
              </a:solidFill>
              <a:latin typeface="Arial Rounded MT Bold"/>
              <a:ea typeface="Arial Rounded MT Bold"/>
              <a:cs typeface="Arial Rounded MT Bold"/>
            </a:endParaRPr>
          </a:p>
        </p:txBody>
      </p:sp>
      <p:graphicFrame>
        <p:nvGraphicFramePr>
          <p:cNvPr id="2" name="Table 1"/>
          <p:cNvGraphicFramePr>
            <a:graphicFrameLocks noGrp="1"/>
          </p:cNvGraphicFramePr>
          <p:nvPr>
            <p:extLst>
              <p:ext uri="{D42A27DB-BD31-4B8C-83A1-F6EECF244321}">
                <p14:modId xmlns:p14="http://schemas.microsoft.com/office/powerpoint/2010/main" val="2000755539"/>
              </p:ext>
            </p:extLst>
          </p:nvPr>
        </p:nvGraphicFramePr>
        <p:xfrm>
          <a:off x="214314" y="1078991"/>
          <a:ext cx="11787189" cy="5779012"/>
        </p:xfrm>
        <a:graphic>
          <a:graphicData uri="http://schemas.openxmlformats.org/drawingml/2006/table">
            <a:tbl>
              <a:tblPr firstRow="1" firstCol="1" bandRow="1">
                <a:tableStyleId>{8799B23B-EC83-4686-B30A-512413B5E67A}</a:tableStyleId>
              </a:tblPr>
              <a:tblGrid>
                <a:gridCol w="2291141"/>
                <a:gridCol w="1536192"/>
                <a:gridCol w="1499616"/>
                <a:gridCol w="1481328"/>
                <a:gridCol w="1536192"/>
                <a:gridCol w="1517904"/>
                <a:gridCol w="969264"/>
                <a:gridCol w="955552"/>
              </a:tblGrid>
              <a:tr h="276144">
                <a:tc rowSpan="2" gridSpan="2">
                  <a:txBody>
                    <a:bodyPr/>
                    <a:lstStyle/>
                    <a:p>
                      <a:pPr algn="ctr">
                        <a:spcAft>
                          <a:spcPts val="0"/>
                        </a:spcAft>
                      </a:pPr>
                      <a:r>
                        <a:rPr lang="en-US" sz="1800" dirty="0">
                          <a:solidFill>
                            <a:schemeClr val="tx1">
                              <a:lumMod val="65000"/>
                              <a:lumOff val="35000"/>
                            </a:schemeClr>
                          </a:solidFill>
                          <a:effectLst/>
                        </a:rPr>
                        <a:t>Variables</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rowSpan="2" hMerge="1">
                  <a:txBody>
                    <a:bodyPr/>
                    <a:lstStyle/>
                    <a:p>
                      <a:endParaRPr lang="en-US"/>
                    </a:p>
                  </a:txBody>
                  <a:tcPr/>
                </a:tc>
                <a:tc rowSpan="2">
                  <a:txBody>
                    <a:bodyPr/>
                    <a:lstStyle/>
                    <a:p>
                      <a:pPr algn="ctr">
                        <a:spcAft>
                          <a:spcPts val="0"/>
                        </a:spcAft>
                      </a:pPr>
                      <a:r>
                        <a:rPr lang="en-US" sz="1800" dirty="0">
                          <a:solidFill>
                            <a:schemeClr val="tx1">
                              <a:lumMod val="65000"/>
                              <a:lumOff val="35000"/>
                            </a:schemeClr>
                          </a:solidFill>
                          <a:effectLst/>
                        </a:rPr>
                        <a:t>N (%)s </a:t>
                      </a:r>
                    </a:p>
                    <a:p>
                      <a:pPr algn="ctr">
                        <a:spcAft>
                          <a:spcPts val="0"/>
                        </a:spcAft>
                      </a:pPr>
                      <a:r>
                        <a:rPr lang="en-US" sz="1800" dirty="0">
                          <a:solidFill>
                            <a:schemeClr val="tx1">
                              <a:lumMod val="65000"/>
                              <a:lumOff val="35000"/>
                            </a:schemeClr>
                          </a:solidFill>
                          <a:effectLst/>
                        </a:rPr>
                        <a:t>226 (100)</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gridSpan="3">
                  <a:txBody>
                    <a:bodyPr/>
                    <a:lstStyle/>
                    <a:p>
                      <a:pPr algn="ctr">
                        <a:spcAft>
                          <a:spcPts val="0"/>
                        </a:spcAft>
                      </a:pPr>
                      <a:r>
                        <a:rPr lang="en-US" sz="1800" dirty="0" smtClean="0">
                          <a:solidFill>
                            <a:schemeClr val="tx1">
                              <a:lumMod val="65000"/>
                              <a:lumOff val="35000"/>
                            </a:schemeClr>
                          </a:solidFill>
                          <a:effectLst/>
                        </a:rPr>
                        <a:t>Patients Number (%)</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hMerge="1">
                  <a:txBody>
                    <a:bodyPr/>
                    <a:lstStyle/>
                    <a:p>
                      <a:endParaRPr lang="en-US"/>
                    </a:p>
                  </a:txBody>
                  <a:tcPr/>
                </a:tc>
                <a:tc hMerge="1">
                  <a:txBody>
                    <a:bodyPr/>
                    <a:lstStyle/>
                    <a:p>
                      <a:endParaRPr lang="en-US"/>
                    </a:p>
                  </a:txBody>
                  <a:tcPr/>
                </a:tc>
                <a:tc rowSpan="2">
                  <a:txBody>
                    <a:bodyPr/>
                    <a:lstStyle/>
                    <a:p>
                      <a:pPr algn="ctr">
                        <a:spcAft>
                          <a:spcPts val="0"/>
                        </a:spcAft>
                      </a:pPr>
                      <a:r>
                        <a:rPr lang="en-US" sz="1800" dirty="0">
                          <a:solidFill>
                            <a:schemeClr val="tx1">
                              <a:lumMod val="65000"/>
                              <a:lumOff val="35000"/>
                            </a:schemeClr>
                          </a:solidFill>
                          <a:effectLst/>
                        </a:rPr>
                        <a:t>Chi-square </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rowSpan="2">
                  <a:txBody>
                    <a:bodyPr/>
                    <a:lstStyle/>
                    <a:p>
                      <a:pPr algn="ctr">
                        <a:spcAft>
                          <a:spcPts val="0"/>
                        </a:spcAft>
                      </a:pPr>
                      <a:r>
                        <a:rPr lang="en-US" sz="1800" dirty="0" smtClean="0">
                          <a:solidFill>
                            <a:schemeClr val="tx1">
                              <a:lumMod val="65000"/>
                              <a:lumOff val="35000"/>
                            </a:schemeClr>
                          </a:solidFill>
                          <a:effectLst/>
                        </a:rPr>
                        <a:t>P-value</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r>
              <a:tr h="828431">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a:spcAft>
                          <a:spcPts val="0"/>
                        </a:spcAft>
                      </a:pPr>
                      <a:r>
                        <a:rPr lang="en-US" sz="1800" dirty="0">
                          <a:solidFill>
                            <a:schemeClr val="tx1">
                              <a:lumMod val="65000"/>
                              <a:lumOff val="35000"/>
                            </a:schemeClr>
                          </a:solidFill>
                          <a:effectLst/>
                        </a:rPr>
                        <a:t>Good</a:t>
                      </a:r>
                    </a:p>
                    <a:p>
                      <a:pPr algn="ctr">
                        <a:spcAft>
                          <a:spcPts val="0"/>
                        </a:spcAft>
                      </a:pPr>
                      <a:r>
                        <a:rPr lang="en-US" sz="1800" dirty="0" smtClean="0">
                          <a:solidFill>
                            <a:schemeClr val="tx1">
                              <a:lumMod val="65000"/>
                              <a:lumOff val="35000"/>
                            </a:schemeClr>
                          </a:solidFill>
                          <a:effectLst/>
                        </a:rPr>
                        <a:t>Adherence</a:t>
                      </a:r>
                      <a:endParaRPr lang="en-US" sz="1800" dirty="0">
                        <a:solidFill>
                          <a:schemeClr val="tx1">
                            <a:lumMod val="65000"/>
                            <a:lumOff val="35000"/>
                          </a:schemeClr>
                        </a:solidFill>
                        <a:effectLst/>
                      </a:endParaRPr>
                    </a:p>
                    <a:p>
                      <a:pPr algn="ctr">
                        <a:spcAft>
                          <a:spcPts val="0"/>
                        </a:spcAft>
                      </a:pPr>
                      <a:r>
                        <a:rPr lang="en-US" sz="1800" dirty="0">
                          <a:solidFill>
                            <a:schemeClr val="tx1">
                              <a:lumMod val="65000"/>
                              <a:lumOff val="35000"/>
                            </a:schemeClr>
                          </a:solidFill>
                          <a:effectLst/>
                        </a:rPr>
                        <a:t>(N=88)</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800" dirty="0" smtClean="0">
                          <a:solidFill>
                            <a:schemeClr val="tx1">
                              <a:lumMod val="65000"/>
                              <a:lumOff val="35000"/>
                            </a:schemeClr>
                          </a:solidFill>
                          <a:effectLst/>
                        </a:rPr>
                        <a:t>Poor</a:t>
                      </a:r>
                      <a:endParaRPr lang="en-US" sz="1800" dirty="0">
                        <a:solidFill>
                          <a:schemeClr val="tx1">
                            <a:lumMod val="65000"/>
                            <a:lumOff val="35000"/>
                          </a:schemeClr>
                        </a:solidFill>
                        <a:effectLst/>
                      </a:endParaRPr>
                    </a:p>
                    <a:p>
                      <a:pPr algn="ctr">
                        <a:spcAft>
                          <a:spcPts val="0"/>
                        </a:spcAft>
                      </a:pPr>
                      <a:r>
                        <a:rPr lang="en-US" sz="1800" dirty="0" smtClean="0">
                          <a:solidFill>
                            <a:schemeClr val="tx1">
                              <a:lumMod val="65000"/>
                              <a:lumOff val="35000"/>
                            </a:schemeClr>
                          </a:solidFill>
                          <a:effectLst/>
                        </a:rPr>
                        <a:t>Adherence</a:t>
                      </a:r>
                      <a:endParaRPr lang="en-US" sz="1800" dirty="0">
                        <a:solidFill>
                          <a:schemeClr val="tx1">
                            <a:lumMod val="65000"/>
                            <a:lumOff val="35000"/>
                          </a:schemeClr>
                        </a:solidFill>
                        <a:effectLst/>
                      </a:endParaRPr>
                    </a:p>
                    <a:p>
                      <a:pPr algn="ctr">
                        <a:spcAft>
                          <a:spcPts val="0"/>
                        </a:spcAft>
                      </a:pPr>
                      <a:r>
                        <a:rPr lang="en-US" sz="1800" dirty="0">
                          <a:solidFill>
                            <a:schemeClr val="tx1">
                              <a:lumMod val="65000"/>
                              <a:lumOff val="35000"/>
                            </a:schemeClr>
                          </a:solidFill>
                          <a:effectLst/>
                        </a:rPr>
                        <a:t>(N=101)</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800" dirty="0" smtClean="0">
                          <a:solidFill>
                            <a:schemeClr val="tx1">
                              <a:lumMod val="65000"/>
                              <a:lumOff val="35000"/>
                            </a:schemeClr>
                          </a:solidFill>
                          <a:effectLst/>
                        </a:rPr>
                        <a:t>Non-Adherence</a:t>
                      </a:r>
                      <a:endParaRPr lang="en-US" sz="1800" dirty="0">
                        <a:solidFill>
                          <a:schemeClr val="tx1">
                            <a:lumMod val="65000"/>
                            <a:lumOff val="35000"/>
                          </a:schemeClr>
                        </a:solidFill>
                        <a:effectLst/>
                      </a:endParaRPr>
                    </a:p>
                    <a:p>
                      <a:pPr algn="ctr">
                        <a:spcAft>
                          <a:spcPts val="0"/>
                        </a:spcAft>
                      </a:pPr>
                      <a:r>
                        <a:rPr lang="en-US" sz="1800" dirty="0">
                          <a:solidFill>
                            <a:schemeClr val="tx1">
                              <a:lumMod val="65000"/>
                              <a:lumOff val="35000"/>
                            </a:schemeClr>
                          </a:solidFill>
                          <a:effectLst/>
                        </a:rPr>
                        <a:t>(N= 37)</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vMerge="1">
                  <a:txBody>
                    <a:bodyPr/>
                    <a:lstStyle/>
                    <a:p>
                      <a:endParaRPr lang="en-US"/>
                    </a:p>
                  </a:txBody>
                  <a:tcPr/>
                </a:tc>
                <a:tc vMerge="1">
                  <a:txBody>
                    <a:bodyPr/>
                    <a:lstStyle/>
                    <a:p>
                      <a:endParaRPr lang="en-US"/>
                    </a:p>
                  </a:txBody>
                  <a:tcP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Patient knowledge</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Rich/adequate</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86 (38.0)</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46 (53.5)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22 (25.6)</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18 (20.9)</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20.654</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30748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Poor</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140 (62.0)</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42 (30.0)</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79 (56.4)</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19 (13.6)</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Patients’ beliefs and motivation about OHAs</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Good</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101 (44.7)</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64 (63.3)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25 (24.8)</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12 (11.9)</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46.477</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508686">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Weak</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125 (55.3)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24 (19.2)</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76 (60.8)</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25 (20.0)</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Monitoring of blood glucose level</a:t>
                      </a:r>
                      <a:endParaRPr lang="en-US" sz="1600" dirty="0" smtClean="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tx1">
                              <a:lumMod val="65000"/>
                              <a:lumOff val="35000"/>
                            </a:schemeClr>
                          </a:solidFill>
                          <a:effectLst/>
                        </a:rPr>
                        <a:t>Regular</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65 (28.7)</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43 (66.1)</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tx1">
                              <a:lumMod val="65000"/>
                              <a:lumOff val="35000"/>
                            </a:schemeClr>
                          </a:solidFill>
                          <a:effectLst/>
                        </a:rPr>
                        <a:t>15 (23.1)</a:t>
                      </a:r>
                      <a:endParaRPr lang="en-US" sz="160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7 (10.7)</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28.643</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&lt;0.01**</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r>
              <a:tr h="271378">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tx1">
                              <a:lumMod val="65000"/>
                              <a:lumOff val="35000"/>
                            </a:schemeClr>
                          </a:solidFill>
                          <a:effectLst/>
                        </a:rPr>
                        <a:t>Irregular</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161 (71.3)</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45 (27.9)</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86 (53.5)</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30 (18.6)</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 </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 </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r>
              <a:tr h="385394">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Number of drug taken</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Monotherapy</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87 (38.5)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41 (47.1)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39 (44.8)</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7 (8.1)</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9.340</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490922">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Combination therapy</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46 (22.3)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16 (34.8)</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22 (47.9)</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8 (17.3)</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Polypharmacy</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93 (41.2)</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31 (33.3)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40 (43.1)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22 (23.6)</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Drug regimen</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Complex</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118 (52.2)</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31 (26.3)</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56 (47.5)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31(26.2)</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16.665</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66665">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Simple</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108 (47.8)</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57 (52.8)</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33 (30.6)</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18 (16.6)</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66665">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Experience side effects</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Present</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137 (60.6.)</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38 (27.7)</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74 (54.1)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25 (18.2)</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18.725</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Absent</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89(39.4)</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50 (56.1)</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27 (30.4)</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12 (13.5)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care costs &amp; patient income</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Adequate</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97 (42.9)</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56 (57.7)</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32 (33.0)</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9 (9.3)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25.844</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39684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Inadequate</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129 (57.1)</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32 (24.8)</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69(53.5)</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28 (21.7)</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bl>
          </a:graphicData>
        </a:graphic>
      </p:graphicFrame>
    </p:spTree>
    <p:extLst>
      <p:ext uri="{BB962C8B-B14F-4D97-AF65-F5344CB8AC3E}">
        <p14:creationId xmlns:p14="http://schemas.microsoft.com/office/powerpoint/2010/main" val="64415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hape 170"/>
          <p:cNvSpPr>
            <a:spLocks noGrp="1"/>
          </p:cNvSpPr>
          <p:nvPr>
            <p:ph type="title"/>
          </p:nvPr>
        </p:nvSpPr>
        <p:spPr>
          <a:xfrm>
            <a:off x="357188" y="-63507"/>
            <a:ext cx="11644315" cy="1325563"/>
          </a:xfrm>
          <a:prstGeom prst="rect">
            <a:avLst/>
          </a:prstGeom>
        </p:spPr>
        <p:txBody>
          <a:bodyPr>
            <a:normAutofit/>
          </a:bodyPr>
          <a:lstStyle/>
          <a:p>
            <a:pPr algn="just">
              <a:defRPr sz="5000">
                <a:solidFill>
                  <a:srgbClr val="A7A7A7"/>
                </a:solidFill>
                <a:latin typeface="Arial Rounded MT Bold"/>
                <a:ea typeface="Arial Rounded MT Bold"/>
                <a:cs typeface="Arial Rounded MT Bold"/>
                <a:sym typeface="Arial Rounded MT Bold"/>
              </a:defRPr>
            </a:pPr>
            <a:r>
              <a:rPr lang="en-US" sz="3600" dirty="0">
                <a:solidFill>
                  <a:srgbClr val="00B7FA"/>
                </a:solidFill>
                <a:latin typeface="Arial Rounded MT Bold"/>
                <a:ea typeface="Arial Rounded MT Bold"/>
                <a:cs typeface="Arial Rounded MT Bold"/>
              </a:rPr>
              <a:t>Factors</a:t>
            </a:r>
            <a:r>
              <a:rPr lang="en-US" sz="3600" dirty="0">
                <a:solidFill>
                  <a:srgbClr val="A7A7A7"/>
                </a:solidFill>
                <a:latin typeface="Arial Rounded MT Bold"/>
                <a:ea typeface="Arial Rounded MT Bold"/>
                <a:cs typeface="Arial Rounded MT Bold"/>
              </a:rPr>
              <a:t> </a:t>
            </a:r>
            <a:r>
              <a:rPr lang="en-US" sz="3600" dirty="0" smtClean="0">
                <a:solidFill>
                  <a:srgbClr val="A7A7A7"/>
                </a:solidFill>
                <a:latin typeface="Arial Rounded MT Bold"/>
                <a:ea typeface="Arial Rounded MT Bold"/>
                <a:cs typeface="Arial Rounded MT Bold"/>
              </a:rPr>
              <a:t>Affecting Adherence.</a:t>
            </a:r>
            <a:endParaRPr lang="en-US" sz="3600" dirty="0">
              <a:solidFill>
                <a:srgbClr val="A7A7A7"/>
              </a:solidFill>
              <a:latin typeface="Arial Rounded MT Bold"/>
              <a:ea typeface="Arial Rounded MT Bold"/>
              <a:cs typeface="Arial Rounded MT Bold"/>
            </a:endParaRPr>
          </a:p>
        </p:txBody>
      </p:sp>
      <p:graphicFrame>
        <p:nvGraphicFramePr>
          <p:cNvPr id="2" name="Table 1"/>
          <p:cNvGraphicFramePr>
            <a:graphicFrameLocks noGrp="1"/>
          </p:cNvGraphicFramePr>
          <p:nvPr>
            <p:extLst>
              <p:ext uri="{D42A27DB-BD31-4B8C-83A1-F6EECF244321}">
                <p14:modId xmlns:p14="http://schemas.microsoft.com/office/powerpoint/2010/main" val="750597385"/>
              </p:ext>
            </p:extLst>
          </p:nvPr>
        </p:nvGraphicFramePr>
        <p:xfrm>
          <a:off x="214314" y="1078991"/>
          <a:ext cx="11787189" cy="5779012"/>
        </p:xfrm>
        <a:graphic>
          <a:graphicData uri="http://schemas.openxmlformats.org/drawingml/2006/table">
            <a:tbl>
              <a:tblPr firstRow="1" firstCol="1" bandRow="1">
                <a:tableStyleId>{8799B23B-EC83-4686-B30A-512413B5E67A}</a:tableStyleId>
              </a:tblPr>
              <a:tblGrid>
                <a:gridCol w="2291141"/>
                <a:gridCol w="1536192"/>
                <a:gridCol w="1499616"/>
                <a:gridCol w="1481328"/>
                <a:gridCol w="1536192"/>
                <a:gridCol w="1517904"/>
                <a:gridCol w="969264"/>
                <a:gridCol w="955552"/>
              </a:tblGrid>
              <a:tr h="276144">
                <a:tc rowSpan="2" gridSpan="2">
                  <a:txBody>
                    <a:bodyPr/>
                    <a:lstStyle/>
                    <a:p>
                      <a:pPr algn="ctr">
                        <a:spcAft>
                          <a:spcPts val="0"/>
                        </a:spcAft>
                      </a:pPr>
                      <a:r>
                        <a:rPr lang="en-US" sz="1800" dirty="0">
                          <a:solidFill>
                            <a:schemeClr val="tx1">
                              <a:lumMod val="65000"/>
                              <a:lumOff val="35000"/>
                            </a:schemeClr>
                          </a:solidFill>
                          <a:effectLst/>
                        </a:rPr>
                        <a:t>Variables</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rowSpan="2" hMerge="1">
                  <a:txBody>
                    <a:bodyPr/>
                    <a:lstStyle/>
                    <a:p>
                      <a:endParaRPr lang="en-US"/>
                    </a:p>
                  </a:txBody>
                  <a:tcPr/>
                </a:tc>
                <a:tc rowSpan="2">
                  <a:txBody>
                    <a:bodyPr/>
                    <a:lstStyle/>
                    <a:p>
                      <a:pPr algn="ctr">
                        <a:spcAft>
                          <a:spcPts val="0"/>
                        </a:spcAft>
                      </a:pPr>
                      <a:r>
                        <a:rPr lang="en-US" sz="1800" dirty="0">
                          <a:solidFill>
                            <a:schemeClr val="tx1">
                              <a:lumMod val="65000"/>
                              <a:lumOff val="35000"/>
                            </a:schemeClr>
                          </a:solidFill>
                          <a:effectLst/>
                        </a:rPr>
                        <a:t>N (%)s </a:t>
                      </a:r>
                    </a:p>
                    <a:p>
                      <a:pPr algn="ctr">
                        <a:spcAft>
                          <a:spcPts val="0"/>
                        </a:spcAft>
                      </a:pPr>
                      <a:r>
                        <a:rPr lang="en-US" sz="1800" dirty="0">
                          <a:solidFill>
                            <a:schemeClr val="tx1">
                              <a:lumMod val="65000"/>
                              <a:lumOff val="35000"/>
                            </a:schemeClr>
                          </a:solidFill>
                          <a:effectLst/>
                        </a:rPr>
                        <a:t>226 (100)</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gridSpan="3">
                  <a:txBody>
                    <a:bodyPr/>
                    <a:lstStyle/>
                    <a:p>
                      <a:pPr algn="ctr">
                        <a:spcAft>
                          <a:spcPts val="0"/>
                        </a:spcAft>
                      </a:pPr>
                      <a:r>
                        <a:rPr lang="en-US" sz="1800" dirty="0" smtClean="0">
                          <a:solidFill>
                            <a:schemeClr val="tx1">
                              <a:lumMod val="65000"/>
                              <a:lumOff val="35000"/>
                            </a:schemeClr>
                          </a:solidFill>
                          <a:effectLst/>
                        </a:rPr>
                        <a:t>Patients Number (%)</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hMerge="1">
                  <a:txBody>
                    <a:bodyPr/>
                    <a:lstStyle/>
                    <a:p>
                      <a:endParaRPr lang="en-US"/>
                    </a:p>
                  </a:txBody>
                  <a:tcPr/>
                </a:tc>
                <a:tc hMerge="1">
                  <a:txBody>
                    <a:bodyPr/>
                    <a:lstStyle/>
                    <a:p>
                      <a:endParaRPr lang="en-US"/>
                    </a:p>
                  </a:txBody>
                  <a:tcPr/>
                </a:tc>
                <a:tc rowSpan="2">
                  <a:txBody>
                    <a:bodyPr/>
                    <a:lstStyle/>
                    <a:p>
                      <a:pPr algn="ctr">
                        <a:spcAft>
                          <a:spcPts val="0"/>
                        </a:spcAft>
                      </a:pPr>
                      <a:r>
                        <a:rPr lang="en-US" sz="1800" dirty="0">
                          <a:solidFill>
                            <a:schemeClr val="tx1">
                              <a:lumMod val="65000"/>
                              <a:lumOff val="35000"/>
                            </a:schemeClr>
                          </a:solidFill>
                          <a:effectLst/>
                        </a:rPr>
                        <a:t>Chi-square </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rowSpan="2">
                  <a:txBody>
                    <a:bodyPr/>
                    <a:lstStyle/>
                    <a:p>
                      <a:pPr algn="ctr">
                        <a:spcAft>
                          <a:spcPts val="0"/>
                        </a:spcAft>
                      </a:pPr>
                      <a:r>
                        <a:rPr lang="en-US" sz="1800" dirty="0" smtClean="0">
                          <a:solidFill>
                            <a:schemeClr val="tx1">
                              <a:lumMod val="65000"/>
                              <a:lumOff val="35000"/>
                            </a:schemeClr>
                          </a:solidFill>
                          <a:effectLst/>
                        </a:rPr>
                        <a:t>P-value</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r>
              <a:tr h="828431">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a:spcAft>
                          <a:spcPts val="0"/>
                        </a:spcAft>
                      </a:pPr>
                      <a:r>
                        <a:rPr lang="en-US" sz="1800" dirty="0">
                          <a:solidFill>
                            <a:schemeClr val="tx1">
                              <a:lumMod val="65000"/>
                              <a:lumOff val="35000"/>
                            </a:schemeClr>
                          </a:solidFill>
                          <a:effectLst/>
                        </a:rPr>
                        <a:t>Good</a:t>
                      </a:r>
                    </a:p>
                    <a:p>
                      <a:pPr algn="ctr">
                        <a:spcAft>
                          <a:spcPts val="0"/>
                        </a:spcAft>
                      </a:pPr>
                      <a:r>
                        <a:rPr lang="en-US" sz="1800" dirty="0" smtClean="0">
                          <a:solidFill>
                            <a:schemeClr val="tx1">
                              <a:lumMod val="65000"/>
                              <a:lumOff val="35000"/>
                            </a:schemeClr>
                          </a:solidFill>
                          <a:effectLst/>
                        </a:rPr>
                        <a:t>Adherence</a:t>
                      </a:r>
                      <a:endParaRPr lang="en-US" sz="1800" dirty="0">
                        <a:solidFill>
                          <a:schemeClr val="tx1">
                            <a:lumMod val="65000"/>
                            <a:lumOff val="35000"/>
                          </a:schemeClr>
                        </a:solidFill>
                        <a:effectLst/>
                      </a:endParaRPr>
                    </a:p>
                    <a:p>
                      <a:pPr algn="ctr">
                        <a:spcAft>
                          <a:spcPts val="0"/>
                        </a:spcAft>
                      </a:pPr>
                      <a:r>
                        <a:rPr lang="en-US" sz="1800" dirty="0">
                          <a:solidFill>
                            <a:schemeClr val="tx1">
                              <a:lumMod val="65000"/>
                              <a:lumOff val="35000"/>
                            </a:schemeClr>
                          </a:solidFill>
                          <a:effectLst/>
                        </a:rPr>
                        <a:t>(N=88)</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800" dirty="0" smtClean="0">
                          <a:solidFill>
                            <a:schemeClr val="tx1">
                              <a:lumMod val="65000"/>
                              <a:lumOff val="35000"/>
                            </a:schemeClr>
                          </a:solidFill>
                          <a:effectLst/>
                        </a:rPr>
                        <a:t>Poor</a:t>
                      </a:r>
                      <a:endParaRPr lang="en-US" sz="1800" dirty="0">
                        <a:solidFill>
                          <a:schemeClr val="tx1">
                            <a:lumMod val="65000"/>
                            <a:lumOff val="35000"/>
                          </a:schemeClr>
                        </a:solidFill>
                        <a:effectLst/>
                      </a:endParaRPr>
                    </a:p>
                    <a:p>
                      <a:pPr algn="ctr">
                        <a:spcAft>
                          <a:spcPts val="0"/>
                        </a:spcAft>
                      </a:pPr>
                      <a:r>
                        <a:rPr lang="en-US" sz="1800" dirty="0" smtClean="0">
                          <a:solidFill>
                            <a:schemeClr val="tx1">
                              <a:lumMod val="65000"/>
                              <a:lumOff val="35000"/>
                            </a:schemeClr>
                          </a:solidFill>
                          <a:effectLst/>
                        </a:rPr>
                        <a:t>Adherence</a:t>
                      </a:r>
                      <a:endParaRPr lang="en-US" sz="1800" dirty="0">
                        <a:solidFill>
                          <a:schemeClr val="tx1">
                            <a:lumMod val="65000"/>
                            <a:lumOff val="35000"/>
                          </a:schemeClr>
                        </a:solidFill>
                        <a:effectLst/>
                      </a:endParaRPr>
                    </a:p>
                    <a:p>
                      <a:pPr algn="ctr">
                        <a:spcAft>
                          <a:spcPts val="0"/>
                        </a:spcAft>
                      </a:pPr>
                      <a:r>
                        <a:rPr lang="en-US" sz="1800" dirty="0">
                          <a:solidFill>
                            <a:schemeClr val="tx1">
                              <a:lumMod val="65000"/>
                              <a:lumOff val="35000"/>
                            </a:schemeClr>
                          </a:solidFill>
                          <a:effectLst/>
                        </a:rPr>
                        <a:t>(N=101)</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800" dirty="0" smtClean="0">
                          <a:solidFill>
                            <a:schemeClr val="tx1">
                              <a:lumMod val="65000"/>
                              <a:lumOff val="35000"/>
                            </a:schemeClr>
                          </a:solidFill>
                          <a:effectLst/>
                        </a:rPr>
                        <a:t>Non-Adherence</a:t>
                      </a:r>
                      <a:endParaRPr lang="en-US" sz="1800" dirty="0">
                        <a:solidFill>
                          <a:schemeClr val="tx1">
                            <a:lumMod val="65000"/>
                            <a:lumOff val="35000"/>
                          </a:schemeClr>
                        </a:solidFill>
                        <a:effectLst/>
                      </a:endParaRPr>
                    </a:p>
                    <a:p>
                      <a:pPr algn="ctr">
                        <a:spcAft>
                          <a:spcPts val="0"/>
                        </a:spcAft>
                      </a:pPr>
                      <a:r>
                        <a:rPr lang="en-US" sz="1800" dirty="0">
                          <a:solidFill>
                            <a:schemeClr val="tx1">
                              <a:lumMod val="65000"/>
                              <a:lumOff val="35000"/>
                            </a:schemeClr>
                          </a:solidFill>
                          <a:effectLst/>
                        </a:rPr>
                        <a:t>(N= 37)</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vMerge="1">
                  <a:txBody>
                    <a:bodyPr/>
                    <a:lstStyle/>
                    <a:p>
                      <a:endParaRPr lang="en-US"/>
                    </a:p>
                  </a:txBody>
                  <a:tcPr/>
                </a:tc>
                <a:tc vMerge="1">
                  <a:txBody>
                    <a:bodyPr/>
                    <a:lstStyle/>
                    <a:p>
                      <a:endParaRPr lang="en-US"/>
                    </a:p>
                  </a:txBody>
                  <a:tcP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Patient knowledge</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Rich/adequate</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86 (38.0)</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46 (53.5)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22 (25.6)</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18 (20.9)</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20.654</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30748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Poor</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140 (62.0)</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42 (30.0)</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79 (56.4)</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19 (13.6)</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Patients’ beliefs and motivation about OHAs</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Good</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101 (44.7)</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64 (63.3)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25 (24.8)</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12 (11.9)</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46.477</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508686">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Weak</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125 (55.3)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24 (19.2)</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76 (60.8)</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25 (20.0)</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Monitoring of blood glucose level</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Regular</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65 (28.7)</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43 (66.1)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15 (23.1)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 (10.7)</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28.643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71378">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Irregular</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161 (71.3)</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45 (27.9)</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86 (53.5)</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30 (18.6)</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r>
              <a:tr h="385394">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Number of drug taken</a:t>
                      </a:r>
                      <a:endParaRPr lang="en-US" sz="1600" dirty="0" smtClean="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Monotherapy</a:t>
                      </a:r>
                      <a:endParaRPr lang="en-US" sz="1600" dirty="0" smtClean="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87 (38.5)</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41 (47.1)</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tx1">
                              <a:lumMod val="65000"/>
                              <a:lumOff val="35000"/>
                            </a:schemeClr>
                          </a:solidFill>
                          <a:effectLst/>
                        </a:rPr>
                        <a:t>39 (44.8)</a:t>
                      </a:r>
                      <a:endParaRPr lang="en-US" sz="160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tx1">
                              <a:lumMod val="65000"/>
                              <a:lumOff val="35000"/>
                            </a:schemeClr>
                          </a:solidFill>
                          <a:effectLst/>
                        </a:rPr>
                        <a:t>7 (8.1)</a:t>
                      </a:r>
                      <a:endParaRPr lang="en-US" sz="160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tx1">
                              <a:lumMod val="65000"/>
                              <a:lumOff val="35000"/>
                            </a:schemeClr>
                          </a:solidFill>
                          <a:effectLst/>
                        </a:rPr>
                        <a:t>9.340</a:t>
                      </a:r>
                      <a:endParaRPr lang="en-US" sz="160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&lt;0.05*</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r>
              <a:tr h="490922">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Combination therapy</a:t>
                      </a:r>
                      <a:endParaRPr lang="en-US" sz="1600" dirty="0" smtClean="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46 (22.3)</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16 (34.8)</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22 (47.9)</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8 (17.3)</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 </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 </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r>
              <a:tr h="25434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Polypharmacy</a:t>
                      </a:r>
                      <a:endParaRPr lang="en-US" sz="1600" dirty="0" smtClean="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tx1">
                              <a:lumMod val="65000"/>
                              <a:lumOff val="35000"/>
                            </a:schemeClr>
                          </a:solidFill>
                          <a:effectLst/>
                        </a:rPr>
                        <a:t>93 (41.2)</a:t>
                      </a:r>
                      <a:endParaRPr lang="en-US" sz="160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31 (33.3)</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40 (43.1)</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tx1">
                              <a:lumMod val="65000"/>
                              <a:lumOff val="35000"/>
                            </a:schemeClr>
                          </a:solidFill>
                          <a:effectLst/>
                        </a:rPr>
                        <a:t>22 (23.6)</a:t>
                      </a:r>
                      <a:endParaRPr lang="en-US" sz="160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 </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Drug regimen</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Complex</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118 (52.2)</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31 (26.3)</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56 (47.5)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31(26.2)</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16.665</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66665">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Simple</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108 (47.8)</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57 (52.8)</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33 (30.6)</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18 (16.6)</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66665">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Experience side effects</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Present</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137 (60.6.)</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38 (27.7)</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74 (54.1)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25 (18.2)</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18.725</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Absent</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89(39.4)</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50 (56.1)</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27 (30.4)</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12 (13.5)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care costs &amp; patient income</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Adequate</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97 (42.9)</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56 (57.7)</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32 (33.0)</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9 (9.3)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25.844</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39684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Inadequate</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129 (57.1)</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32 (24.8)</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69(53.5)</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28 (21.7)</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bl>
          </a:graphicData>
        </a:graphic>
      </p:graphicFrame>
    </p:spTree>
    <p:extLst>
      <p:ext uri="{BB962C8B-B14F-4D97-AF65-F5344CB8AC3E}">
        <p14:creationId xmlns:p14="http://schemas.microsoft.com/office/powerpoint/2010/main" val="1524325968"/>
      </p:ext>
    </p:extLst>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hape 170"/>
          <p:cNvSpPr>
            <a:spLocks noGrp="1"/>
          </p:cNvSpPr>
          <p:nvPr>
            <p:ph type="title"/>
          </p:nvPr>
        </p:nvSpPr>
        <p:spPr>
          <a:xfrm>
            <a:off x="357188" y="-63507"/>
            <a:ext cx="11644315" cy="1325563"/>
          </a:xfrm>
          <a:prstGeom prst="rect">
            <a:avLst/>
          </a:prstGeom>
        </p:spPr>
        <p:txBody>
          <a:bodyPr>
            <a:normAutofit/>
          </a:bodyPr>
          <a:lstStyle/>
          <a:p>
            <a:pPr algn="just">
              <a:defRPr sz="5000">
                <a:solidFill>
                  <a:srgbClr val="A7A7A7"/>
                </a:solidFill>
                <a:latin typeface="Arial Rounded MT Bold"/>
                <a:ea typeface="Arial Rounded MT Bold"/>
                <a:cs typeface="Arial Rounded MT Bold"/>
                <a:sym typeface="Arial Rounded MT Bold"/>
              </a:defRPr>
            </a:pPr>
            <a:r>
              <a:rPr lang="en-US" sz="3600" dirty="0">
                <a:solidFill>
                  <a:srgbClr val="00B7FA"/>
                </a:solidFill>
                <a:latin typeface="Arial Rounded MT Bold"/>
                <a:ea typeface="Arial Rounded MT Bold"/>
                <a:cs typeface="Arial Rounded MT Bold"/>
              </a:rPr>
              <a:t>Factors</a:t>
            </a:r>
            <a:r>
              <a:rPr lang="en-US" sz="3600" dirty="0">
                <a:solidFill>
                  <a:srgbClr val="A7A7A7"/>
                </a:solidFill>
                <a:latin typeface="Arial Rounded MT Bold"/>
                <a:ea typeface="Arial Rounded MT Bold"/>
                <a:cs typeface="Arial Rounded MT Bold"/>
              </a:rPr>
              <a:t> </a:t>
            </a:r>
            <a:r>
              <a:rPr lang="en-US" sz="3600" dirty="0" smtClean="0">
                <a:solidFill>
                  <a:srgbClr val="A7A7A7"/>
                </a:solidFill>
                <a:latin typeface="Arial Rounded MT Bold"/>
                <a:ea typeface="Arial Rounded MT Bold"/>
                <a:cs typeface="Arial Rounded MT Bold"/>
              </a:rPr>
              <a:t>Affecting Adherence.</a:t>
            </a:r>
            <a:endParaRPr lang="en-US" sz="3600" dirty="0">
              <a:solidFill>
                <a:srgbClr val="A7A7A7"/>
              </a:solidFill>
              <a:latin typeface="Arial Rounded MT Bold"/>
              <a:ea typeface="Arial Rounded MT Bold"/>
              <a:cs typeface="Arial Rounded MT Bold"/>
            </a:endParaRPr>
          </a:p>
        </p:txBody>
      </p:sp>
      <p:graphicFrame>
        <p:nvGraphicFramePr>
          <p:cNvPr id="2" name="Table 1"/>
          <p:cNvGraphicFramePr>
            <a:graphicFrameLocks noGrp="1"/>
          </p:cNvGraphicFramePr>
          <p:nvPr>
            <p:extLst>
              <p:ext uri="{D42A27DB-BD31-4B8C-83A1-F6EECF244321}">
                <p14:modId xmlns:p14="http://schemas.microsoft.com/office/powerpoint/2010/main" val="290145159"/>
              </p:ext>
            </p:extLst>
          </p:nvPr>
        </p:nvGraphicFramePr>
        <p:xfrm>
          <a:off x="214314" y="1078991"/>
          <a:ext cx="11787189" cy="5779012"/>
        </p:xfrm>
        <a:graphic>
          <a:graphicData uri="http://schemas.openxmlformats.org/drawingml/2006/table">
            <a:tbl>
              <a:tblPr firstRow="1" firstCol="1" bandRow="1">
                <a:tableStyleId>{8799B23B-EC83-4686-B30A-512413B5E67A}</a:tableStyleId>
              </a:tblPr>
              <a:tblGrid>
                <a:gridCol w="2291141"/>
                <a:gridCol w="1536192"/>
                <a:gridCol w="1499616"/>
                <a:gridCol w="1481328"/>
                <a:gridCol w="1536192"/>
                <a:gridCol w="1517904"/>
                <a:gridCol w="969264"/>
                <a:gridCol w="955552"/>
              </a:tblGrid>
              <a:tr h="276144">
                <a:tc rowSpan="2" gridSpan="2">
                  <a:txBody>
                    <a:bodyPr/>
                    <a:lstStyle/>
                    <a:p>
                      <a:pPr algn="ctr">
                        <a:spcAft>
                          <a:spcPts val="0"/>
                        </a:spcAft>
                      </a:pPr>
                      <a:r>
                        <a:rPr lang="en-US" sz="1800" dirty="0">
                          <a:solidFill>
                            <a:schemeClr val="tx1">
                              <a:lumMod val="65000"/>
                              <a:lumOff val="35000"/>
                            </a:schemeClr>
                          </a:solidFill>
                          <a:effectLst/>
                        </a:rPr>
                        <a:t>Variables</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rowSpan="2" hMerge="1">
                  <a:txBody>
                    <a:bodyPr/>
                    <a:lstStyle/>
                    <a:p>
                      <a:endParaRPr lang="en-US"/>
                    </a:p>
                  </a:txBody>
                  <a:tcPr/>
                </a:tc>
                <a:tc rowSpan="2">
                  <a:txBody>
                    <a:bodyPr/>
                    <a:lstStyle/>
                    <a:p>
                      <a:pPr algn="ctr">
                        <a:spcAft>
                          <a:spcPts val="0"/>
                        </a:spcAft>
                      </a:pPr>
                      <a:r>
                        <a:rPr lang="en-US" sz="1800" dirty="0">
                          <a:solidFill>
                            <a:schemeClr val="tx1">
                              <a:lumMod val="65000"/>
                              <a:lumOff val="35000"/>
                            </a:schemeClr>
                          </a:solidFill>
                          <a:effectLst/>
                        </a:rPr>
                        <a:t>N (%)s </a:t>
                      </a:r>
                    </a:p>
                    <a:p>
                      <a:pPr algn="ctr">
                        <a:spcAft>
                          <a:spcPts val="0"/>
                        </a:spcAft>
                      </a:pPr>
                      <a:r>
                        <a:rPr lang="en-US" sz="1800" dirty="0">
                          <a:solidFill>
                            <a:schemeClr val="tx1">
                              <a:lumMod val="65000"/>
                              <a:lumOff val="35000"/>
                            </a:schemeClr>
                          </a:solidFill>
                          <a:effectLst/>
                        </a:rPr>
                        <a:t>226 (100)</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gridSpan="3">
                  <a:txBody>
                    <a:bodyPr/>
                    <a:lstStyle/>
                    <a:p>
                      <a:pPr algn="ctr">
                        <a:spcAft>
                          <a:spcPts val="0"/>
                        </a:spcAft>
                      </a:pPr>
                      <a:r>
                        <a:rPr lang="en-US" sz="1800" dirty="0" smtClean="0">
                          <a:solidFill>
                            <a:schemeClr val="tx1">
                              <a:lumMod val="65000"/>
                              <a:lumOff val="35000"/>
                            </a:schemeClr>
                          </a:solidFill>
                          <a:effectLst/>
                        </a:rPr>
                        <a:t>Patients Number (%)</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hMerge="1">
                  <a:txBody>
                    <a:bodyPr/>
                    <a:lstStyle/>
                    <a:p>
                      <a:endParaRPr lang="en-US"/>
                    </a:p>
                  </a:txBody>
                  <a:tcPr/>
                </a:tc>
                <a:tc hMerge="1">
                  <a:txBody>
                    <a:bodyPr/>
                    <a:lstStyle/>
                    <a:p>
                      <a:endParaRPr lang="en-US"/>
                    </a:p>
                  </a:txBody>
                  <a:tcPr/>
                </a:tc>
                <a:tc rowSpan="2">
                  <a:txBody>
                    <a:bodyPr/>
                    <a:lstStyle/>
                    <a:p>
                      <a:pPr algn="ctr">
                        <a:spcAft>
                          <a:spcPts val="0"/>
                        </a:spcAft>
                      </a:pPr>
                      <a:r>
                        <a:rPr lang="en-US" sz="1800" dirty="0">
                          <a:solidFill>
                            <a:schemeClr val="tx1">
                              <a:lumMod val="65000"/>
                              <a:lumOff val="35000"/>
                            </a:schemeClr>
                          </a:solidFill>
                          <a:effectLst/>
                        </a:rPr>
                        <a:t>Chi-square </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rowSpan="2">
                  <a:txBody>
                    <a:bodyPr/>
                    <a:lstStyle/>
                    <a:p>
                      <a:pPr algn="ctr">
                        <a:spcAft>
                          <a:spcPts val="0"/>
                        </a:spcAft>
                      </a:pPr>
                      <a:r>
                        <a:rPr lang="en-US" sz="1800" dirty="0" smtClean="0">
                          <a:solidFill>
                            <a:schemeClr val="tx1">
                              <a:lumMod val="65000"/>
                              <a:lumOff val="35000"/>
                            </a:schemeClr>
                          </a:solidFill>
                          <a:effectLst/>
                        </a:rPr>
                        <a:t>P-value</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r>
              <a:tr h="828431">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a:spcAft>
                          <a:spcPts val="0"/>
                        </a:spcAft>
                      </a:pPr>
                      <a:r>
                        <a:rPr lang="en-US" sz="1800" dirty="0">
                          <a:solidFill>
                            <a:schemeClr val="tx1">
                              <a:lumMod val="65000"/>
                              <a:lumOff val="35000"/>
                            </a:schemeClr>
                          </a:solidFill>
                          <a:effectLst/>
                        </a:rPr>
                        <a:t>Good</a:t>
                      </a:r>
                    </a:p>
                    <a:p>
                      <a:pPr algn="ctr">
                        <a:spcAft>
                          <a:spcPts val="0"/>
                        </a:spcAft>
                      </a:pPr>
                      <a:r>
                        <a:rPr lang="en-US" sz="1800" dirty="0" smtClean="0">
                          <a:solidFill>
                            <a:schemeClr val="tx1">
                              <a:lumMod val="65000"/>
                              <a:lumOff val="35000"/>
                            </a:schemeClr>
                          </a:solidFill>
                          <a:effectLst/>
                        </a:rPr>
                        <a:t>Adherence</a:t>
                      </a:r>
                      <a:endParaRPr lang="en-US" sz="1800" dirty="0">
                        <a:solidFill>
                          <a:schemeClr val="tx1">
                            <a:lumMod val="65000"/>
                            <a:lumOff val="35000"/>
                          </a:schemeClr>
                        </a:solidFill>
                        <a:effectLst/>
                      </a:endParaRPr>
                    </a:p>
                    <a:p>
                      <a:pPr algn="ctr">
                        <a:spcAft>
                          <a:spcPts val="0"/>
                        </a:spcAft>
                      </a:pPr>
                      <a:r>
                        <a:rPr lang="en-US" sz="1800" dirty="0">
                          <a:solidFill>
                            <a:schemeClr val="tx1">
                              <a:lumMod val="65000"/>
                              <a:lumOff val="35000"/>
                            </a:schemeClr>
                          </a:solidFill>
                          <a:effectLst/>
                        </a:rPr>
                        <a:t>(N=88)</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800" dirty="0" smtClean="0">
                          <a:solidFill>
                            <a:schemeClr val="tx1">
                              <a:lumMod val="65000"/>
                              <a:lumOff val="35000"/>
                            </a:schemeClr>
                          </a:solidFill>
                          <a:effectLst/>
                        </a:rPr>
                        <a:t>Poor</a:t>
                      </a:r>
                      <a:endParaRPr lang="en-US" sz="1800" dirty="0">
                        <a:solidFill>
                          <a:schemeClr val="tx1">
                            <a:lumMod val="65000"/>
                            <a:lumOff val="35000"/>
                          </a:schemeClr>
                        </a:solidFill>
                        <a:effectLst/>
                      </a:endParaRPr>
                    </a:p>
                    <a:p>
                      <a:pPr algn="ctr">
                        <a:spcAft>
                          <a:spcPts val="0"/>
                        </a:spcAft>
                      </a:pPr>
                      <a:r>
                        <a:rPr lang="en-US" sz="1800" dirty="0" smtClean="0">
                          <a:solidFill>
                            <a:schemeClr val="tx1">
                              <a:lumMod val="65000"/>
                              <a:lumOff val="35000"/>
                            </a:schemeClr>
                          </a:solidFill>
                          <a:effectLst/>
                        </a:rPr>
                        <a:t>Adherence</a:t>
                      </a:r>
                      <a:endParaRPr lang="en-US" sz="1800" dirty="0">
                        <a:solidFill>
                          <a:schemeClr val="tx1">
                            <a:lumMod val="65000"/>
                            <a:lumOff val="35000"/>
                          </a:schemeClr>
                        </a:solidFill>
                        <a:effectLst/>
                      </a:endParaRPr>
                    </a:p>
                    <a:p>
                      <a:pPr algn="ctr">
                        <a:spcAft>
                          <a:spcPts val="0"/>
                        </a:spcAft>
                      </a:pPr>
                      <a:r>
                        <a:rPr lang="en-US" sz="1800" dirty="0">
                          <a:solidFill>
                            <a:schemeClr val="tx1">
                              <a:lumMod val="65000"/>
                              <a:lumOff val="35000"/>
                            </a:schemeClr>
                          </a:solidFill>
                          <a:effectLst/>
                        </a:rPr>
                        <a:t>(N=101)</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800" dirty="0" smtClean="0">
                          <a:solidFill>
                            <a:schemeClr val="tx1">
                              <a:lumMod val="65000"/>
                              <a:lumOff val="35000"/>
                            </a:schemeClr>
                          </a:solidFill>
                          <a:effectLst/>
                        </a:rPr>
                        <a:t>Non-Adherence</a:t>
                      </a:r>
                      <a:endParaRPr lang="en-US" sz="1800" dirty="0">
                        <a:solidFill>
                          <a:schemeClr val="tx1">
                            <a:lumMod val="65000"/>
                            <a:lumOff val="35000"/>
                          </a:schemeClr>
                        </a:solidFill>
                        <a:effectLst/>
                      </a:endParaRPr>
                    </a:p>
                    <a:p>
                      <a:pPr algn="ctr">
                        <a:spcAft>
                          <a:spcPts val="0"/>
                        </a:spcAft>
                      </a:pPr>
                      <a:r>
                        <a:rPr lang="en-US" sz="1800" dirty="0">
                          <a:solidFill>
                            <a:schemeClr val="tx1">
                              <a:lumMod val="65000"/>
                              <a:lumOff val="35000"/>
                            </a:schemeClr>
                          </a:solidFill>
                          <a:effectLst/>
                        </a:rPr>
                        <a:t>(N= 37)</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vMerge="1">
                  <a:txBody>
                    <a:bodyPr/>
                    <a:lstStyle/>
                    <a:p>
                      <a:endParaRPr lang="en-US"/>
                    </a:p>
                  </a:txBody>
                  <a:tcPr/>
                </a:tc>
                <a:tc vMerge="1">
                  <a:txBody>
                    <a:bodyPr/>
                    <a:lstStyle/>
                    <a:p>
                      <a:endParaRPr lang="en-US"/>
                    </a:p>
                  </a:txBody>
                  <a:tcP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Patient knowledge</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Rich/adequate</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86 (38.0)</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46 (53.5)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22 (25.6)</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18 (20.9)</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20.654</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30748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Poor</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140 (62.0)</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42 (30.0)</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79 (56.4)</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19 (13.6)</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Patients’ beliefs and motivation about OHAs</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Good</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101 (44.7)</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64 (63.3)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25 (24.8)</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12 (11.9)</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46.477</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508686">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Weak</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125 (55.3)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24 (19.2)</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76 (60.8)</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25 (20.0)</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Monitoring of blood glucose level</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Regular</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65 (28.7)</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43 (66.1)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15 (23.1)</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 (10.7)</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28.643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71378">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Irregular</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161 (71.3)</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45 (27.9)</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86 (53.5)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30 (18.6)</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r>
              <a:tr h="385394">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Number of drug taken</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Monotherapy</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87 (38.5)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41 (47.1)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39 (44.8)</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 (8.1)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9.340</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490922">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Combination therapy</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46 (22.3)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16 (34.8)</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22 (47.9)</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8 (17.3)</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Polypharmacy</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93 (41.2)</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31 (33.3)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40 (43.1)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22 (23.6)</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Drug regimen</a:t>
                      </a:r>
                      <a:endParaRPr lang="en-US" sz="1600" dirty="0" smtClean="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tx1">
                              <a:lumMod val="65000"/>
                              <a:lumOff val="35000"/>
                            </a:schemeClr>
                          </a:solidFill>
                          <a:effectLst/>
                        </a:rPr>
                        <a:t>Complex</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118 (52.2)</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tx1">
                              <a:lumMod val="65000"/>
                              <a:lumOff val="35000"/>
                            </a:schemeClr>
                          </a:solidFill>
                          <a:effectLst/>
                        </a:rPr>
                        <a:t>31 (26.3)</a:t>
                      </a:r>
                      <a:endParaRPr lang="en-US" sz="160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56 (47.5)</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31(26.2)</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16.665</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&lt;0.01**</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r>
              <a:tr h="266665">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tx1">
                              <a:lumMod val="65000"/>
                              <a:lumOff val="35000"/>
                            </a:schemeClr>
                          </a:solidFill>
                          <a:effectLst/>
                        </a:rPr>
                        <a:t>Simple</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108 (47.8)</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57 (52.8)</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33 (30.6)</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18 (16.6)</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tx1">
                              <a:lumMod val="65000"/>
                              <a:lumOff val="35000"/>
                            </a:schemeClr>
                          </a:solidFill>
                          <a:effectLst/>
                        </a:rPr>
                        <a:t> </a:t>
                      </a:r>
                      <a:endParaRPr lang="en-US" sz="160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 </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r>
              <a:tr h="266665">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Experience side effects</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Present</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137 (60.6.)</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38 (27.7)</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74 (54.1)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25 (18.2)</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18.725</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Absent</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89(39.4)</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50 (56.1)</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27 (30.4)</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12 (13.5)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care costs &amp; patient income</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Adequate</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97 (42.9)</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56 (57.7)</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32 (33.0)</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9 (9.3)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25.844</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39684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Inadequate</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129 (57.1)</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32 (24.8)</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69(53.5)</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28 (21.7)</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bl>
          </a:graphicData>
        </a:graphic>
      </p:graphicFrame>
    </p:spTree>
    <p:extLst>
      <p:ext uri="{BB962C8B-B14F-4D97-AF65-F5344CB8AC3E}">
        <p14:creationId xmlns:p14="http://schemas.microsoft.com/office/powerpoint/2010/main" val="388471006"/>
      </p:ext>
    </p:extLst>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hape 170"/>
          <p:cNvSpPr>
            <a:spLocks noGrp="1"/>
          </p:cNvSpPr>
          <p:nvPr>
            <p:ph type="title"/>
          </p:nvPr>
        </p:nvSpPr>
        <p:spPr>
          <a:xfrm>
            <a:off x="357188" y="-63507"/>
            <a:ext cx="11644315" cy="1325563"/>
          </a:xfrm>
          <a:prstGeom prst="rect">
            <a:avLst/>
          </a:prstGeom>
        </p:spPr>
        <p:txBody>
          <a:bodyPr>
            <a:normAutofit/>
          </a:bodyPr>
          <a:lstStyle/>
          <a:p>
            <a:pPr algn="just">
              <a:defRPr sz="5000">
                <a:solidFill>
                  <a:srgbClr val="A7A7A7"/>
                </a:solidFill>
                <a:latin typeface="Arial Rounded MT Bold"/>
                <a:ea typeface="Arial Rounded MT Bold"/>
                <a:cs typeface="Arial Rounded MT Bold"/>
                <a:sym typeface="Arial Rounded MT Bold"/>
              </a:defRPr>
            </a:pPr>
            <a:r>
              <a:rPr lang="en-US" sz="3600" dirty="0">
                <a:solidFill>
                  <a:srgbClr val="00B7FA"/>
                </a:solidFill>
                <a:latin typeface="Arial Rounded MT Bold"/>
                <a:ea typeface="Arial Rounded MT Bold"/>
                <a:cs typeface="Arial Rounded MT Bold"/>
              </a:rPr>
              <a:t>Factors</a:t>
            </a:r>
            <a:r>
              <a:rPr lang="en-US" sz="3600" dirty="0">
                <a:solidFill>
                  <a:srgbClr val="A7A7A7"/>
                </a:solidFill>
                <a:latin typeface="Arial Rounded MT Bold"/>
                <a:ea typeface="Arial Rounded MT Bold"/>
                <a:cs typeface="Arial Rounded MT Bold"/>
              </a:rPr>
              <a:t> </a:t>
            </a:r>
            <a:r>
              <a:rPr lang="en-US" sz="3600" dirty="0" smtClean="0">
                <a:solidFill>
                  <a:srgbClr val="A7A7A7"/>
                </a:solidFill>
                <a:latin typeface="Arial Rounded MT Bold"/>
                <a:ea typeface="Arial Rounded MT Bold"/>
                <a:cs typeface="Arial Rounded MT Bold"/>
              </a:rPr>
              <a:t>Affecting Adherence.</a:t>
            </a:r>
            <a:endParaRPr lang="en-US" sz="3600" dirty="0">
              <a:solidFill>
                <a:srgbClr val="A7A7A7"/>
              </a:solidFill>
              <a:latin typeface="Arial Rounded MT Bold"/>
              <a:ea typeface="Arial Rounded MT Bold"/>
              <a:cs typeface="Arial Rounded MT Bold"/>
            </a:endParaRPr>
          </a:p>
        </p:txBody>
      </p:sp>
      <p:graphicFrame>
        <p:nvGraphicFramePr>
          <p:cNvPr id="2" name="Table 1"/>
          <p:cNvGraphicFramePr>
            <a:graphicFrameLocks noGrp="1"/>
          </p:cNvGraphicFramePr>
          <p:nvPr>
            <p:extLst>
              <p:ext uri="{D42A27DB-BD31-4B8C-83A1-F6EECF244321}">
                <p14:modId xmlns:p14="http://schemas.microsoft.com/office/powerpoint/2010/main" val="152607844"/>
              </p:ext>
            </p:extLst>
          </p:nvPr>
        </p:nvGraphicFramePr>
        <p:xfrm>
          <a:off x="214314" y="1078991"/>
          <a:ext cx="11787189" cy="5779012"/>
        </p:xfrm>
        <a:graphic>
          <a:graphicData uri="http://schemas.openxmlformats.org/drawingml/2006/table">
            <a:tbl>
              <a:tblPr firstRow="1" firstCol="1" bandRow="1">
                <a:tableStyleId>{8799B23B-EC83-4686-B30A-512413B5E67A}</a:tableStyleId>
              </a:tblPr>
              <a:tblGrid>
                <a:gridCol w="2291141"/>
                <a:gridCol w="1536192"/>
                <a:gridCol w="1499616"/>
                <a:gridCol w="1481328"/>
                <a:gridCol w="1536192"/>
                <a:gridCol w="1517904"/>
                <a:gridCol w="969264"/>
                <a:gridCol w="955552"/>
              </a:tblGrid>
              <a:tr h="276144">
                <a:tc rowSpan="2" gridSpan="2">
                  <a:txBody>
                    <a:bodyPr/>
                    <a:lstStyle/>
                    <a:p>
                      <a:pPr algn="ctr">
                        <a:spcAft>
                          <a:spcPts val="0"/>
                        </a:spcAft>
                      </a:pPr>
                      <a:r>
                        <a:rPr lang="en-US" sz="1800" dirty="0">
                          <a:solidFill>
                            <a:schemeClr val="tx1">
                              <a:lumMod val="65000"/>
                              <a:lumOff val="35000"/>
                            </a:schemeClr>
                          </a:solidFill>
                          <a:effectLst/>
                        </a:rPr>
                        <a:t>Variables</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rowSpan="2" hMerge="1">
                  <a:txBody>
                    <a:bodyPr/>
                    <a:lstStyle/>
                    <a:p>
                      <a:endParaRPr lang="en-US"/>
                    </a:p>
                  </a:txBody>
                  <a:tcPr/>
                </a:tc>
                <a:tc rowSpan="2">
                  <a:txBody>
                    <a:bodyPr/>
                    <a:lstStyle/>
                    <a:p>
                      <a:pPr algn="ctr">
                        <a:spcAft>
                          <a:spcPts val="0"/>
                        </a:spcAft>
                      </a:pPr>
                      <a:r>
                        <a:rPr lang="en-US" sz="1800" dirty="0">
                          <a:solidFill>
                            <a:schemeClr val="tx1">
                              <a:lumMod val="65000"/>
                              <a:lumOff val="35000"/>
                            </a:schemeClr>
                          </a:solidFill>
                          <a:effectLst/>
                        </a:rPr>
                        <a:t>N (%)s </a:t>
                      </a:r>
                    </a:p>
                    <a:p>
                      <a:pPr algn="ctr">
                        <a:spcAft>
                          <a:spcPts val="0"/>
                        </a:spcAft>
                      </a:pPr>
                      <a:r>
                        <a:rPr lang="en-US" sz="1800" dirty="0">
                          <a:solidFill>
                            <a:schemeClr val="tx1">
                              <a:lumMod val="65000"/>
                              <a:lumOff val="35000"/>
                            </a:schemeClr>
                          </a:solidFill>
                          <a:effectLst/>
                        </a:rPr>
                        <a:t>226 (100)</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gridSpan="3">
                  <a:txBody>
                    <a:bodyPr/>
                    <a:lstStyle/>
                    <a:p>
                      <a:pPr algn="ctr">
                        <a:spcAft>
                          <a:spcPts val="0"/>
                        </a:spcAft>
                      </a:pPr>
                      <a:r>
                        <a:rPr lang="en-US" sz="1800" dirty="0" smtClean="0">
                          <a:solidFill>
                            <a:schemeClr val="tx1">
                              <a:lumMod val="65000"/>
                              <a:lumOff val="35000"/>
                            </a:schemeClr>
                          </a:solidFill>
                          <a:effectLst/>
                        </a:rPr>
                        <a:t>Patients Number (%)</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hMerge="1">
                  <a:txBody>
                    <a:bodyPr/>
                    <a:lstStyle/>
                    <a:p>
                      <a:endParaRPr lang="en-US"/>
                    </a:p>
                  </a:txBody>
                  <a:tcPr/>
                </a:tc>
                <a:tc hMerge="1">
                  <a:txBody>
                    <a:bodyPr/>
                    <a:lstStyle/>
                    <a:p>
                      <a:endParaRPr lang="en-US"/>
                    </a:p>
                  </a:txBody>
                  <a:tcPr/>
                </a:tc>
                <a:tc rowSpan="2">
                  <a:txBody>
                    <a:bodyPr/>
                    <a:lstStyle/>
                    <a:p>
                      <a:pPr algn="ctr">
                        <a:spcAft>
                          <a:spcPts val="0"/>
                        </a:spcAft>
                      </a:pPr>
                      <a:r>
                        <a:rPr lang="en-US" sz="1800" dirty="0">
                          <a:solidFill>
                            <a:schemeClr val="tx1">
                              <a:lumMod val="65000"/>
                              <a:lumOff val="35000"/>
                            </a:schemeClr>
                          </a:solidFill>
                          <a:effectLst/>
                        </a:rPr>
                        <a:t>Chi-square </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rowSpan="2">
                  <a:txBody>
                    <a:bodyPr/>
                    <a:lstStyle/>
                    <a:p>
                      <a:pPr algn="ctr">
                        <a:spcAft>
                          <a:spcPts val="0"/>
                        </a:spcAft>
                      </a:pPr>
                      <a:r>
                        <a:rPr lang="en-US" sz="1800" dirty="0" smtClean="0">
                          <a:solidFill>
                            <a:schemeClr val="tx1">
                              <a:lumMod val="65000"/>
                              <a:lumOff val="35000"/>
                            </a:schemeClr>
                          </a:solidFill>
                          <a:effectLst/>
                        </a:rPr>
                        <a:t>P-value</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r>
              <a:tr h="828431">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a:spcAft>
                          <a:spcPts val="0"/>
                        </a:spcAft>
                      </a:pPr>
                      <a:r>
                        <a:rPr lang="en-US" sz="1800" dirty="0">
                          <a:solidFill>
                            <a:schemeClr val="tx1">
                              <a:lumMod val="65000"/>
                              <a:lumOff val="35000"/>
                            </a:schemeClr>
                          </a:solidFill>
                          <a:effectLst/>
                        </a:rPr>
                        <a:t>Good</a:t>
                      </a:r>
                    </a:p>
                    <a:p>
                      <a:pPr algn="ctr">
                        <a:spcAft>
                          <a:spcPts val="0"/>
                        </a:spcAft>
                      </a:pPr>
                      <a:r>
                        <a:rPr lang="en-US" sz="1800" dirty="0" smtClean="0">
                          <a:solidFill>
                            <a:schemeClr val="tx1">
                              <a:lumMod val="65000"/>
                              <a:lumOff val="35000"/>
                            </a:schemeClr>
                          </a:solidFill>
                          <a:effectLst/>
                        </a:rPr>
                        <a:t>Adherence</a:t>
                      </a:r>
                      <a:endParaRPr lang="en-US" sz="1800" dirty="0">
                        <a:solidFill>
                          <a:schemeClr val="tx1">
                            <a:lumMod val="65000"/>
                            <a:lumOff val="35000"/>
                          </a:schemeClr>
                        </a:solidFill>
                        <a:effectLst/>
                      </a:endParaRPr>
                    </a:p>
                    <a:p>
                      <a:pPr algn="ctr">
                        <a:spcAft>
                          <a:spcPts val="0"/>
                        </a:spcAft>
                      </a:pPr>
                      <a:r>
                        <a:rPr lang="en-US" sz="1800" dirty="0">
                          <a:solidFill>
                            <a:schemeClr val="tx1">
                              <a:lumMod val="65000"/>
                              <a:lumOff val="35000"/>
                            </a:schemeClr>
                          </a:solidFill>
                          <a:effectLst/>
                        </a:rPr>
                        <a:t>(N=88)</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800" dirty="0" smtClean="0">
                          <a:solidFill>
                            <a:schemeClr val="tx1">
                              <a:lumMod val="65000"/>
                              <a:lumOff val="35000"/>
                            </a:schemeClr>
                          </a:solidFill>
                          <a:effectLst/>
                        </a:rPr>
                        <a:t>Poor</a:t>
                      </a:r>
                      <a:endParaRPr lang="en-US" sz="1800" dirty="0">
                        <a:solidFill>
                          <a:schemeClr val="tx1">
                            <a:lumMod val="65000"/>
                            <a:lumOff val="35000"/>
                          </a:schemeClr>
                        </a:solidFill>
                        <a:effectLst/>
                      </a:endParaRPr>
                    </a:p>
                    <a:p>
                      <a:pPr algn="ctr">
                        <a:spcAft>
                          <a:spcPts val="0"/>
                        </a:spcAft>
                      </a:pPr>
                      <a:r>
                        <a:rPr lang="en-US" sz="1800" dirty="0" smtClean="0">
                          <a:solidFill>
                            <a:schemeClr val="tx1">
                              <a:lumMod val="65000"/>
                              <a:lumOff val="35000"/>
                            </a:schemeClr>
                          </a:solidFill>
                          <a:effectLst/>
                        </a:rPr>
                        <a:t>Adherence</a:t>
                      </a:r>
                      <a:endParaRPr lang="en-US" sz="1800" dirty="0">
                        <a:solidFill>
                          <a:schemeClr val="tx1">
                            <a:lumMod val="65000"/>
                            <a:lumOff val="35000"/>
                          </a:schemeClr>
                        </a:solidFill>
                        <a:effectLst/>
                      </a:endParaRPr>
                    </a:p>
                    <a:p>
                      <a:pPr algn="ctr">
                        <a:spcAft>
                          <a:spcPts val="0"/>
                        </a:spcAft>
                      </a:pPr>
                      <a:r>
                        <a:rPr lang="en-US" sz="1800" dirty="0">
                          <a:solidFill>
                            <a:schemeClr val="tx1">
                              <a:lumMod val="65000"/>
                              <a:lumOff val="35000"/>
                            </a:schemeClr>
                          </a:solidFill>
                          <a:effectLst/>
                        </a:rPr>
                        <a:t>(N=101)</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800" dirty="0" smtClean="0">
                          <a:solidFill>
                            <a:schemeClr val="tx1">
                              <a:lumMod val="65000"/>
                              <a:lumOff val="35000"/>
                            </a:schemeClr>
                          </a:solidFill>
                          <a:effectLst/>
                        </a:rPr>
                        <a:t>Non-Adherence</a:t>
                      </a:r>
                      <a:endParaRPr lang="en-US" sz="1800" dirty="0">
                        <a:solidFill>
                          <a:schemeClr val="tx1">
                            <a:lumMod val="65000"/>
                            <a:lumOff val="35000"/>
                          </a:schemeClr>
                        </a:solidFill>
                        <a:effectLst/>
                      </a:endParaRPr>
                    </a:p>
                    <a:p>
                      <a:pPr algn="ctr">
                        <a:spcAft>
                          <a:spcPts val="0"/>
                        </a:spcAft>
                      </a:pPr>
                      <a:r>
                        <a:rPr lang="en-US" sz="1800" dirty="0">
                          <a:solidFill>
                            <a:schemeClr val="tx1">
                              <a:lumMod val="65000"/>
                              <a:lumOff val="35000"/>
                            </a:schemeClr>
                          </a:solidFill>
                          <a:effectLst/>
                        </a:rPr>
                        <a:t>(N= 37)</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vMerge="1">
                  <a:txBody>
                    <a:bodyPr/>
                    <a:lstStyle/>
                    <a:p>
                      <a:endParaRPr lang="en-US"/>
                    </a:p>
                  </a:txBody>
                  <a:tcPr/>
                </a:tc>
                <a:tc vMerge="1">
                  <a:txBody>
                    <a:bodyPr/>
                    <a:lstStyle/>
                    <a:p>
                      <a:endParaRPr lang="en-US"/>
                    </a:p>
                  </a:txBody>
                  <a:tcP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Patient knowledge</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Rich/adequate</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86 (38.0)</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46 (53.5)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22 (25.6)</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18 (20.9)</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20.654</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30748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Poor</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140 (62.0)</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42 (30.0)</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79 (56.4)</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19 (13.6)</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Patients’ beliefs and motivation about OHAs</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Good</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101 (44.7)</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64 (63.3)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25 (24.8)</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12 (11.9)</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46.477</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508686">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Weak</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125 (55.3)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24 (19.2)</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76 (60.8)</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25 (20.0)</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Monitoring of blood glucose level</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Regular</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65 (28.7)</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43 (66.1)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15 (23.1)</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 (10.7)</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28.643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71378">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Irregular</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161 (71.3)</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45 (27.9)</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86 (53.5)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30 (18.6)</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r>
              <a:tr h="385394">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Number of drug taken</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Monotherapy</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87 (38.5)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41 (47.1)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39 (44.8)</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 (8.1)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9.340</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490922">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Combination therapy</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46 (22.3)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16 (34.8)</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22 (47.9)</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8 (17.3)</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Polypharmacy</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93 (41.2)</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31 (33.3)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40 (43.1)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22 (23.6)</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Drug regimen</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Complex</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118 (52.2)</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31 (26.3)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56 (47.5)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31(26.2)</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16.665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66665">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Simple</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108 (47.8)</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57 (52.8)</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33 (30.6)</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18 (16.6)</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66665">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Experience side effects</a:t>
                      </a:r>
                      <a:endParaRPr lang="en-US" sz="1600" dirty="0" smtClean="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tx1">
                              <a:lumMod val="65000"/>
                              <a:lumOff val="35000"/>
                            </a:schemeClr>
                          </a:solidFill>
                          <a:effectLst/>
                        </a:rPr>
                        <a:t>Present</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137 (60.6.)</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38 (27.7)</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74 (54.1)</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25 (18.2)</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tx1">
                              <a:lumMod val="65000"/>
                              <a:lumOff val="35000"/>
                            </a:schemeClr>
                          </a:solidFill>
                          <a:effectLst/>
                        </a:rPr>
                        <a:t>18.725</a:t>
                      </a:r>
                      <a:endParaRPr lang="en-US" sz="160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&lt;0.01**</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r>
              <a:tr h="25434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tx1">
                              <a:lumMod val="65000"/>
                              <a:lumOff val="35000"/>
                            </a:schemeClr>
                          </a:solidFill>
                          <a:effectLst/>
                        </a:rPr>
                        <a:t>Absent</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tx1">
                              <a:lumMod val="65000"/>
                              <a:lumOff val="35000"/>
                            </a:schemeClr>
                          </a:solidFill>
                          <a:effectLst/>
                        </a:rPr>
                        <a:t>89(39.4)</a:t>
                      </a:r>
                      <a:endParaRPr lang="en-US" sz="160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50 (56.1)</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27 (30.4)</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12 (13.5)</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 </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 </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care costs &amp; patient income</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Adequate</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97 (42.9)</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56 (57.7)</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32 (33.0)</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9 (9.3)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25.844</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39684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Inadequate</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129 (57.1)</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32 (24.8)</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69(53.5)</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28 (21.7)</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bl>
          </a:graphicData>
        </a:graphic>
      </p:graphicFrame>
    </p:spTree>
    <p:extLst>
      <p:ext uri="{BB962C8B-B14F-4D97-AF65-F5344CB8AC3E}">
        <p14:creationId xmlns:p14="http://schemas.microsoft.com/office/powerpoint/2010/main" val="1213110679"/>
      </p:ext>
    </p:extLst>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hape 170"/>
          <p:cNvSpPr>
            <a:spLocks noGrp="1"/>
          </p:cNvSpPr>
          <p:nvPr>
            <p:ph type="title"/>
          </p:nvPr>
        </p:nvSpPr>
        <p:spPr>
          <a:xfrm>
            <a:off x="357188" y="-63507"/>
            <a:ext cx="11644315" cy="1325563"/>
          </a:xfrm>
          <a:prstGeom prst="rect">
            <a:avLst/>
          </a:prstGeom>
        </p:spPr>
        <p:txBody>
          <a:bodyPr>
            <a:normAutofit/>
          </a:bodyPr>
          <a:lstStyle/>
          <a:p>
            <a:pPr algn="just">
              <a:defRPr sz="5000">
                <a:solidFill>
                  <a:srgbClr val="A7A7A7"/>
                </a:solidFill>
                <a:latin typeface="Arial Rounded MT Bold"/>
                <a:ea typeface="Arial Rounded MT Bold"/>
                <a:cs typeface="Arial Rounded MT Bold"/>
                <a:sym typeface="Arial Rounded MT Bold"/>
              </a:defRPr>
            </a:pPr>
            <a:r>
              <a:rPr lang="en-US" sz="3600" dirty="0">
                <a:solidFill>
                  <a:srgbClr val="00B7FA"/>
                </a:solidFill>
                <a:latin typeface="Arial Rounded MT Bold"/>
                <a:ea typeface="Arial Rounded MT Bold"/>
                <a:cs typeface="Arial Rounded MT Bold"/>
              </a:rPr>
              <a:t>Factors</a:t>
            </a:r>
            <a:r>
              <a:rPr lang="en-US" sz="3600" dirty="0">
                <a:solidFill>
                  <a:srgbClr val="A7A7A7"/>
                </a:solidFill>
                <a:latin typeface="Arial Rounded MT Bold"/>
                <a:ea typeface="Arial Rounded MT Bold"/>
                <a:cs typeface="Arial Rounded MT Bold"/>
              </a:rPr>
              <a:t> </a:t>
            </a:r>
            <a:r>
              <a:rPr lang="en-US" sz="3600" dirty="0" smtClean="0">
                <a:solidFill>
                  <a:srgbClr val="A7A7A7"/>
                </a:solidFill>
                <a:latin typeface="Arial Rounded MT Bold"/>
                <a:ea typeface="Arial Rounded MT Bold"/>
                <a:cs typeface="Arial Rounded MT Bold"/>
              </a:rPr>
              <a:t>Affecting Adherence.</a:t>
            </a:r>
            <a:endParaRPr lang="en-US" sz="3600" dirty="0">
              <a:solidFill>
                <a:srgbClr val="A7A7A7"/>
              </a:solidFill>
              <a:latin typeface="Arial Rounded MT Bold"/>
              <a:ea typeface="Arial Rounded MT Bold"/>
              <a:cs typeface="Arial Rounded MT Bold"/>
            </a:endParaRPr>
          </a:p>
        </p:txBody>
      </p:sp>
      <p:graphicFrame>
        <p:nvGraphicFramePr>
          <p:cNvPr id="2" name="Table 1"/>
          <p:cNvGraphicFramePr>
            <a:graphicFrameLocks noGrp="1"/>
          </p:cNvGraphicFramePr>
          <p:nvPr>
            <p:extLst>
              <p:ext uri="{D42A27DB-BD31-4B8C-83A1-F6EECF244321}">
                <p14:modId xmlns:p14="http://schemas.microsoft.com/office/powerpoint/2010/main" val="1901915394"/>
              </p:ext>
            </p:extLst>
          </p:nvPr>
        </p:nvGraphicFramePr>
        <p:xfrm>
          <a:off x="214314" y="1078991"/>
          <a:ext cx="11787189" cy="5779012"/>
        </p:xfrm>
        <a:graphic>
          <a:graphicData uri="http://schemas.openxmlformats.org/drawingml/2006/table">
            <a:tbl>
              <a:tblPr firstRow="1" firstCol="1" bandRow="1">
                <a:tableStyleId>{8799B23B-EC83-4686-B30A-512413B5E67A}</a:tableStyleId>
              </a:tblPr>
              <a:tblGrid>
                <a:gridCol w="2291141"/>
                <a:gridCol w="1536192"/>
                <a:gridCol w="1499616"/>
                <a:gridCol w="1481328"/>
                <a:gridCol w="1536192"/>
                <a:gridCol w="1517904"/>
                <a:gridCol w="969264"/>
                <a:gridCol w="955552"/>
              </a:tblGrid>
              <a:tr h="276144">
                <a:tc rowSpan="2" gridSpan="2">
                  <a:txBody>
                    <a:bodyPr/>
                    <a:lstStyle/>
                    <a:p>
                      <a:pPr algn="ctr">
                        <a:spcAft>
                          <a:spcPts val="0"/>
                        </a:spcAft>
                      </a:pPr>
                      <a:r>
                        <a:rPr lang="en-US" sz="1800" dirty="0">
                          <a:solidFill>
                            <a:schemeClr val="tx1">
                              <a:lumMod val="65000"/>
                              <a:lumOff val="35000"/>
                            </a:schemeClr>
                          </a:solidFill>
                          <a:effectLst/>
                        </a:rPr>
                        <a:t>Variables</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rowSpan="2" hMerge="1">
                  <a:txBody>
                    <a:bodyPr/>
                    <a:lstStyle/>
                    <a:p>
                      <a:endParaRPr lang="en-US"/>
                    </a:p>
                  </a:txBody>
                  <a:tcPr/>
                </a:tc>
                <a:tc rowSpan="2">
                  <a:txBody>
                    <a:bodyPr/>
                    <a:lstStyle/>
                    <a:p>
                      <a:pPr algn="ctr">
                        <a:spcAft>
                          <a:spcPts val="0"/>
                        </a:spcAft>
                      </a:pPr>
                      <a:r>
                        <a:rPr lang="en-US" sz="1800" dirty="0">
                          <a:solidFill>
                            <a:schemeClr val="tx1">
                              <a:lumMod val="65000"/>
                              <a:lumOff val="35000"/>
                            </a:schemeClr>
                          </a:solidFill>
                          <a:effectLst/>
                        </a:rPr>
                        <a:t>N (%)s </a:t>
                      </a:r>
                    </a:p>
                    <a:p>
                      <a:pPr algn="ctr">
                        <a:spcAft>
                          <a:spcPts val="0"/>
                        </a:spcAft>
                      </a:pPr>
                      <a:r>
                        <a:rPr lang="en-US" sz="1800" dirty="0">
                          <a:solidFill>
                            <a:schemeClr val="tx1">
                              <a:lumMod val="65000"/>
                              <a:lumOff val="35000"/>
                            </a:schemeClr>
                          </a:solidFill>
                          <a:effectLst/>
                        </a:rPr>
                        <a:t>226 (100)</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gridSpan="3">
                  <a:txBody>
                    <a:bodyPr/>
                    <a:lstStyle/>
                    <a:p>
                      <a:pPr algn="ctr">
                        <a:spcAft>
                          <a:spcPts val="0"/>
                        </a:spcAft>
                      </a:pPr>
                      <a:r>
                        <a:rPr lang="en-US" sz="1800" dirty="0" smtClean="0">
                          <a:solidFill>
                            <a:schemeClr val="tx1">
                              <a:lumMod val="65000"/>
                              <a:lumOff val="35000"/>
                            </a:schemeClr>
                          </a:solidFill>
                          <a:effectLst/>
                        </a:rPr>
                        <a:t>Patients Number (%)</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hMerge="1">
                  <a:txBody>
                    <a:bodyPr/>
                    <a:lstStyle/>
                    <a:p>
                      <a:endParaRPr lang="en-US"/>
                    </a:p>
                  </a:txBody>
                  <a:tcPr/>
                </a:tc>
                <a:tc hMerge="1">
                  <a:txBody>
                    <a:bodyPr/>
                    <a:lstStyle/>
                    <a:p>
                      <a:endParaRPr lang="en-US"/>
                    </a:p>
                  </a:txBody>
                  <a:tcPr/>
                </a:tc>
                <a:tc rowSpan="2">
                  <a:txBody>
                    <a:bodyPr/>
                    <a:lstStyle/>
                    <a:p>
                      <a:pPr algn="ctr">
                        <a:spcAft>
                          <a:spcPts val="0"/>
                        </a:spcAft>
                      </a:pPr>
                      <a:r>
                        <a:rPr lang="en-US" sz="1800" dirty="0">
                          <a:solidFill>
                            <a:schemeClr val="tx1">
                              <a:lumMod val="65000"/>
                              <a:lumOff val="35000"/>
                            </a:schemeClr>
                          </a:solidFill>
                          <a:effectLst/>
                        </a:rPr>
                        <a:t>Chi-square </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rowSpan="2">
                  <a:txBody>
                    <a:bodyPr/>
                    <a:lstStyle/>
                    <a:p>
                      <a:pPr algn="ctr">
                        <a:spcAft>
                          <a:spcPts val="0"/>
                        </a:spcAft>
                      </a:pPr>
                      <a:r>
                        <a:rPr lang="en-US" sz="1800" dirty="0" smtClean="0">
                          <a:solidFill>
                            <a:schemeClr val="tx1">
                              <a:lumMod val="65000"/>
                              <a:lumOff val="35000"/>
                            </a:schemeClr>
                          </a:solidFill>
                          <a:effectLst/>
                        </a:rPr>
                        <a:t>P-value</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r>
              <a:tr h="828431">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a:spcAft>
                          <a:spcPts val="0"/>
                        </a:spcAft>
                      </a:pPr>
                      <a:r>
                        <a:rPr lang="en-US" sz="1800" dirty="0">
                          <a:solidFill>
                            <a:schemeClr val="tx1">
                              <a:lumMod val="65000"/>
                              <a:lumOff val="35000"/>
                            </a:schemeClr>
                          </a:solidFill>
                          <a:effectLst/>
                        </a:rPr>
                        <a:t>Good</a:t>
                      </a:r>
                    </a:p>
                    <a:p>
                      <a:pPr algn="ctr">
                        <a:spcAft>
                          <a:spcPts val="0"/>
                        </a:spcAft>
                      </a:pPr>
                      <a:r>
                        <a:rPr lang="en-US" sz="1800" dirty="0" smtClean="0">
                          <a:solidFill>
                            <a:schemeClr val="tx1">
                              <a:lumMod val="65000"/>
                              <a:lumOff val="35000"/>
                            </a:schemeClr>
                          </a:solidFill>
                          <a:effectLst/>
                        </a:rPr>
                        <a:t>Adherence</a:t>
                      </a:r>
                      <a:endParaRPr lang="en-US" sz="1800" dirty="0">
                        <a:solidFill>
                          <a:schemeClr val="tx1">
                            <a:lumMod val="65000"/>
                            <a:lumOff val="35000"/>
                          </a:schemeClr>
                        </a:solidFill>
                        <a:effectLst/>
                      </a:endParaRPr>
                    </a:p>
                    <a:p>
                      <a:pPr algn="ctr">
                        <a:spcAft>
                          <a:spcPts val="0"/>
                        </a:spcAft>
                      </a:pPr>
                      <a:r>
                        <a:rPr lang="en-US" sz="1800" dirty="0">
                          <a:solidFill>
                            <a:schemeClr val="tx1">
                              <a:lumMod val="65000"/>
                              <a:lumOff val="35000"/>
                            </a:schemeClr>
                          </a:solidFill>
                          <a:effectLst/>
                        </a:rPr>
                        <a:t>(N=88)</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800" dirty="0" smtClean="0">
                          <a:solidFill>
                            <a:schemeClr val="tx1">
                              <a:lumMod val="65000"/>
                              <a:lumOff val="35000"/>
                            </a:schemeClr>
                          </a:solidFill>
                          <a:effectLst/>
                        </a:rPr>
                        <a:t>Poor</a:t>
                      </a:r>
                      <a:endParaRPr lang="en-US" sz="1800" dirty="0">
                        <a:solidFill>
                          <a:schemeClr val="tx1">
                            <a:lumMod val="65000"/>
                            <a:lumOff val="35000"/>
                          </a:schemeClr>
                        </a:solidFill>
                        <a:effectLst/>
                      </a:endParaRPr>
                    </a:p>
                    <a:p>
                      <a:pPr algn="ctr">
                        <a:spcAft>
                          <a:spcPts val="0"/>
                        </a:spcAft>
                      </a:pPr>
                      <a:r>
                        <a:rPr lang="en-US" sz="1800" dirty="0" smtClean="0">
                          <a:solidFill>
                            <a:schemeClr val="tx1">
                              <a:lumMod val="65000"/>
                              <a:lumOff val="35000"/>
                            </a:schemeClr>
                          </a:solidFill>
                          <a:effectLst/>
                        </a:rPr>
                        <a:t>Adherence</a:t>
                      </a:r>
                      <a:endParaRPr lang="en-US" sz="1800" dirty="0">
                        <a:solidFill>
                          <a:schemeClr val="tx1">
                            <a:lumMod val="65000"/>
                            <a:lumOff val="35000"/>
                          </a:schemeClr>
                        </a:solidFill>
                        <a:effectLst/>
                      </a:endParaRPr>
                    </a:p>
                    <a:p>
                      <a:pPr algn="ctr">
                        <a:spcAft>
                          <a:spcPts val="0"/>
                        </a:spcAft>
                      </a:pPr>
                      <a:r>
                        <a:rPr lang="en-US" sz="1800" dirty="0">
                          <a:solidFill>
                            <a:schemeClr val="tx1">
                              <a:lumMod val="65000"/>
                              <a:lumOff val="35000"/>
                            </a:schemeClr>
                          </a:solidFill>
                          <a:effectLst/>
                        </a:rPr>
                        <a:t>(N=101)</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800" dirty="0" smtClean="0">
                          <a:solidFill>
                            <a:schemeClr val="tx1">
                              <a:lumMod val="65000"/>
                              <a:lumOff val="35000"/>
                            </a:schemeClr>
                          </a:solidFill>
                          <a:effectLst/>
                        </a:rPr>
                        <a:t>Non-Adherence</a:t>
                      </a:r>
                      <a:endParaRPr lang="en-US" sz="1800" dirty="0">
                        <a:solidFill>
                          <a:schemeClr val="tx1">
                            <a:lumMod val="65000"/>
                            <a:lumOff val="35000"/>
                          </a:schemeClr>
                        </a:solidFill>
                        <a:effectLst/>
                      </a:endParaRPr>
                    </a:p>
                    <a:p>
                      <a:pPr algn="ctr">
                        <a:spcAft>
                          <a:spcPts val="0"/>
                        </a:spcAft>
                      </a:pPr>
                      <a:r>
                        <a:rPr lang="en-US" sz="1800" dirty="0">
                          <a:solidFill>
                            <a:schemeClr val="tx1">
                              <a:lumMod val="65000"/>
                              <a:lumOff val="35000"/>
                            </a:schemeClr>
                          </a:solidFill>
                          <a:effectLst/>
                        </a:rPr>
                        <a:t>(N= 37)</a:t>
                      </a:r>
                      <a:endParaRPr lang="en-US" sz="1800" dirty="0">
                        <a:solidFill>
                          <a:schemeClr val="tx1">
                            <a:lumMod val="65000"/>
                            <a:lumOff val="35000"/>
                          </a:schemeClr>
                        </a:solidFill>
                        <a:effectLst/>
                        <a:latin typeface="Calibri" charset="0"/>
                        <a:ea typeface="Calibri" charset="0"/>
                        <a:cs typeface="Arial" charset="0"/>
                      </a:endParaRPr>
                    </a:p>
                  </a:txBody>
                  <a:tcPr marL="65589" marR="65589" marT="0" marB="0" anchor="ctr"/>
                </a:tc>
                <a:tc vMerge="1">
                  <a:txBody>
                    <a:bodyPr/>
                    <a:lstStyle/>
                    <a:p>
                      <a:endParaRPr lang="en-US"/>
                    </a:p>
                  </a:txBody>
                  <a:tcPr/>
                </a:tc>
                <a:tc vMerge="1">
                  <a:txBody>
                    <a:bodyPr/>
                    <a:lstStyle/>
                    <a:p>
                      <a:endParaRPr lang="en-US"/>
                    </a:p>
                  </a:txBody>
                  <a:tcP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Patient knowledge</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Rich/adequate</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86 (38.0)</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46 (53.5)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22 (25.6)</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18 (20.9)</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20.654</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30748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Poor</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140 (62.0)</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42 (30.0)</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79 (56.4)</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19 (13.6)</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Patients’ beliefs and motivation about OHAs</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Good</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101 (44.7)</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64 (63.3)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25 (24.8)</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12 (11.9)</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46.477</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508686">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Weak</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125 (55.3)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24 (19.2)</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76 (60.8)</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25 (20.0)</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Monitoring of blood glucose level</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Regular</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65 (28.7)</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43 (66.1)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15 (23.1)</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 (10.7)</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28.643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71378">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Irregular</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161 (71.3)</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45 (27.9)</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86 (53.5)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30 (18.6)</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r>
              <a:tr h="385394">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Number of drug taken</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Monotherapy</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87 (38.5)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41 (47.1)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39 (44.8)</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 (8.1)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9.340</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490922">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Combination therapy</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46 (22.3)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16 (34.8)</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22 (47.9)</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8 (17.3)</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Polypharmacy</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93 (41.2)</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31 (33.3)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40 (43.1)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22 (23.6)</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 </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Drug regimen</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Complex</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118 (52.2)</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31 (26.3)</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56 (47.5)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31(26.2)</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16.665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66665">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Simple</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108 (47.8)</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57 (52.8)</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33 (30.6)</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18 (16.6)</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66665">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bg1">
                              <a:lumMod val="75000"/>
                            </a:schemeClr>
                          </a:solidFill>
                          <a:effectLst/>
                        </a:rPr>
                        <a:t>Experience side effects</a:t>
                      </a:r>
                      <a:endParaRPr lang="en-US" sz="1600" dirty="0" smtClean="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bg1">
                              <a:lumMod val="75000"/>
                            </a:schemeClr>
                          </a:solidFill>
                          <a:effectLst/>
                        </a:rPr>
                        <a:t>Present</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137 (60.6.)</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38 (27.7)</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74 (54.1)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25 (18.2)</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18.725</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&lt;0.01**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algn="ctr">
                        <a:spcAft>
                          <a:spcPts val="0"/>
                        </a:spcAft>
                      </a:pPr>
                      <a:r>
                        <a:rPr lang="en-US" sz="1600" dirty="0" smtClean="0">
                          <a:solidFill>
                            <a:schemeClr val="bg1">
                              <a:lumMod val="75000"/>
                            </a:schemeClr>
                          </a:solidFill>
                          <a:effectLst/>
                        </a:rPr>
                        <a:t>Absent</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bg1">
                              <a:lumMod val="75000"/>
                            </a:schemeClr>
                          </a:solidFill>
                          <a:effectLst/>
                        </a:rPr>
                        <a:t>89(39.4)</a:t>
                      </a:r>
                      <a:endParaRPr lang="en-US" sz="160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50 (56.1)</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27 (30.4)</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12 (13.5)</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bg1">
                              <a:lumMod val="75000"/>
                            </a:schemeClr>
                          </a:solidFill>
                          <a:effectLst/>
                        </a:rPr>
                        <a:t> </a:t>
                      </a:r>
                      <a:endParaRPr lang="en-US" sz="1600" dirty="0">
                        <a:solidFill>
                          <a:schemeClr val="bg1">
                            <a:lumMod val="75000"/>
                          </a:schemeClr>
                        </a:solidFill>
                        <a:effectLst/>
                        <a:latin typeface="Calibri" charset="0"/>
                        <a:ea typeface="Calibri" charset="0"/>
                        <a:cs typeface="Arial" charset="0"/>
                      </a:endParaRPr>
                    </a:p>
                  </a:txBody>
                  <a:tcPr marL="65589" marR="65589" marT="0" marB="0" anchor="ctr"/>
                </a:tc>
              </a:tr>
              <a:tr h="25434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care costs &amp; patient income</a:t>
                      </a:r>
                      <a:endParaRPr lang="en-US" sz="1600" dirty="0" smtClean="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smtClean="0">
                          <a:solidFill>
                            <a:schemeClr val="tx1">
                              <a:lumMod val="65000"/>
                              <a:lumOff val="35000"/>
                            </a:schemeClr>
                          </a:solidFill>
                          <a:effectLst/>
                        </a:rPr>
                        <a:t>Adequate</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tx1">
                              <a:lumMod val="65000"/>
                              <a:lumOff val="35000"/>
                            </a:schemeClr>
                          </a:solidFill>
                          <a:effectLst/>
                        </a:rPr>
                        <a:t>97 (42.9)</a:t>
                      </a:r>
                      <a:endParaRPr lang="en-US" sz="160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tx1">
                              <a:lumMod val="65000"/>
                              <a:lumOff val="35000"/>
                            </a:schemeClr>
                          </a:solidFill>
                          <a:effectLst/>
                        </a:rPr>
                        <a:t>56 (57.7)</a:t>
                      </a:r>
                      <a:endParaRPr lang="en-US" sz="160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a:solidFill>
                            <a:schemeClr val="tx1">
                              <a:lumMod val="65000"/>
                              <a:lumOff val="35000"/>
                            </a:schemeClr>
                          </a:solidFill>
                          <a:effectLst/>
                        </a:rPr>
                        <a:t>32 (33.0)</a:t>
                      </a:r>
                      <a:endParaRPr lang="en-US" sz="160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9 (9.3)</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25.844</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&lt;0.01**</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r>
              <a:tr h="396843">
                <a:tc vMerge="1">
                  <a:txBody>
                    <a:bodyPr/>
                    <a:lstStyle/>
                    <a:p>
                      <a:pPr algn="l">
                        <a:spcAft>
                          <a:spcPts val="0"/>
                        </a:spcAft>
                      </a:pPr>
                      <a:endParaRPr lang="en-US" sz="1200" dirty="0">
                        <a:solidFill>
                          <a:srgbClr val="7B7B7B"/>
                        </a:solidFill>
                        <a:effectLst/>
                        <a:latin typeface="Calibri" charset="0"/>
                        <a:ea typeface="Calibri" charset="0"/>
                        <a:cs typeface="Arial" charset="0"/>
                      </a:endParaRPr>
                    </a:p>
                  </a:txBody>
                  <a:tcPr marL="65589" marR="65589"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lumMod val="65000"/>
                              <a:lumOff val="35000"/>
                            </a:schemeClr>
                          </a:solidFill>
                          <a:effectLst/>
                        </a:rPr>
                        <a:t>Inadequate</a:t>
                      </a:r>
                      <a:endParaRPr lang="en-US" sz="1600" dirty="0" smtClean="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129 (57.1)</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32 (24.8)</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69(53.5)</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28 (21.7)</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 </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c>
                  <a:txBody>
                    <a:bodyPr/>
                    <a:lstStyle/>
                    <a:p>
                      <a:pPr algn="ctr">
                        <a:spcAft>
                          <a:spcPts val="0"/>
                        </a:spcAft>
                      </a:pPr>
                      <a:r>
                        <a:rPr lang="en-US" sz="1600" dirty="0">
                          <a:solidFill>
                            <a:schemeClr val="tx1">
                              <a:lumMod val="65000"/>
                              <a:lumOff val="35000"/>
                            </a:schemeClr>
                          </a:solidFill>
                          <a:effectLst/>
                        </a:rPr>
                        <a:t> </a:t>
                      </a:r>
                      <a:endParaRPr lang="en-US" sz="1600" dirty="0">
                        <a:solidFill>
                          <a:schemeClr val="tx1">
                            <a:lumMod val="65000"/>
                            <a:lumOff val="35000"/>
                          </a:schemeClr>
                        </a:solidFill>
                        <a:effectLst/>
                        <a:latin typeface="Calibri" charset="0"/>
                        <a:ea typeface="Calibri" charset="0"/>
                        <a:cs typeface="Arial" charset="0"/>
                      </a:endParaRPr>
                    </a:p>
                  </a:txBody>
                  <a:tcPr marL="65589" marR="65589" marT="0" marB="0" anchor="ctr"/>
                </a:tc>
              </a:tr>
            </a:tbl>
          </a:graphicData>
        </a:graphic>
      </p:graphicFrame>
    </p:spTree>
    <p:extLst>
      <p:ext uri="{BB962C8B-B14F-4D97-AF65-F5344CB8AC3E}">
        <p14:creationId xmlns:p14="http://schemas.microsoft.com/office/powerpoint/2010/main" val="1334948905"/>
      </p:ext>
    </p:extLst>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hape 173"/>
          <p:cNvSpPr>
            <a:spLocks noGrp="1"/>
          </p:cNvSpPr>
          <p:nvPr>
            <p:ph type="title"/>
          </p:nvPr>
        </p:nvSpPr>
        <p:spPr>
          <a:xfrm>
            <a:off x="537683" y="-2119"/>
            <a:ext cx="11648536" cy="1438082"/>
          </a:xfrm>
          <a:prstGeom prst="rect">
            <a:avLst/>
          </a:prstGeom>
        </p:spPr>
        <p:txBody>
          <a:bodyPr/>
          <a:lstStyle/>
          <a:p>
            <a:pPr>
              <a:defRPr sz="4800">
                <a:solidFill>
                  <a:srgbClr val="F8959C"/>
                </a:solidFill>
                <a:latin typeface="Arial Rounded MT Bold"/>
                <a:ea typeface="Arial Rounded MT Bold"/>
                <a:cs typeface="Arial Rounded MT Bold"/>
                <a:sym typeface="Arial Rounded MT Bold"/>
              </a:defRPr>
            </a:pPr>
            <a:r>
              <a:rPr dirty="0">
                <a:solidFill>
                  <a:srgbClr val="A7A7A7"/>
                </a:solidFill>
              </a:rPr>
              <a:t>In</a:t>
            </a:r>
            <a:r>
              <a:rPr dirty="0"/>
              <a:t> Conclusion </a:t>
            </a:r>
          </a:p>
        </p:txBody>
      </p:sp>
      <p:sp>
        <p:nvSpPr>
          <p:cNvPr id="174" name="Shape 174"/>
          <p:cNvSpPr>
            <a:spLocks noGrp="1"/>
          </p:cNvSpPr>
          <p:nvPr>
            <p:ph type="body" idx="1"/>
          </p:nvPr>
        </p:nvSpPr>
        <p:spPr>
          <a:xfrm>
            <a:off x="530962" y="1592674"/>
            <a:ext cx="10915269" cy="4817241"/>
          </a:xfrm>
          <a:prstGeom prst="rect">
            <a:avLst/>
          </a:prstGeom>
        </p:spPr>
        <p:txBody>
          <a:bodyPr>
            <a:normAutofit/>
          </a:bodyPr>
          <a:lstStyle/>
          <a:p>
            <a:pPr marL="222068" indent="-222068" algn="just" defTabSz="621791">
              <a:lnSpc>
                <a:spcPct val="100000"/>
              </a:lnSpc>
              <a:spcBef>
                <a:spcPts val="600"/>
              </a:spcBef>
              <a:defRPr sz="2720">
                <a:solidFill>
                  <a:srgbClr val="A7A7A7"/>
                </a:solidFill>
                <a:latin typeface="Gurmukhi MN"/>
                <a:ea typeface="Gurmukhi MN"/>
                <a:cs typeface="Gurmukhi MN"/>
                <a:sym typeface="Gurmukhi MN"/>
              </a:defRPr>
            </a:pPr>
            <a:r>
              <a:rPr dirty="0"/>
              <a:t>Our study </a:t>
            </a:r>
            <a:r>
              <a:rPr dirty="0" smtClean="0"/>
              <a:t>has </a:t>
            </a:r>
            <a:r>
              <a:rPr dirty="0"/>
              <a:t>demonstrated unsatisfactory </a:t>
            </a:r>
            <a:r>
              <a:rPr lang="en-US" dirty="0" smtClean="0"/>
              <a:t>overall </a:t>
            </a:r>
            <a:r>
              <a:rPr dirty="0" smtClean="0"/>
              <a:t>adherence </a:t>
            </a:r>
            <a:r>
              <a:rPr dirty="0"/>
              <a:t>to OHAs, dietary/exercise and even appointment to show up at the clinics for the scheduled check up. </a:t>
            </a:r>
          </a:p>
          <a:p>
            <a:pPr marL="222068" indent="-222068" algn="just" defTabSz="621791">
              <a:lnSpc>
                <a:spcPct val="100000"/>
              </a:lnSpc>
              <a:spcBef>
                <a:spcPts val="600"/>
              </a:spcBef>
              <a:defRPr sz="2720">
                <a:solidFill>
                  <a:srgbClr val="A7A7A7"/>
                </a:solidFill>
                <a:latin typeface="Gurmukhi MN"/>
                <a:ea typeface="Gurmukhi MN"/>
                <a:cs typeface="Gurmukhi MN"/>
                <a:sym typeface="Gurmukhi MN"/>
              </a:defRPr>
            </a:pPr>
            <a:r>
              <a:rPr lang="en-US" dirty="0" smtClean="0"/>
              <a:t>Better therapeutic adherence were found in patients who were married, with good family support, high </a:t>
            </a:r>
            <a:r>
              <a:rPr lang="en-US" dirty="0" err="1" smtClean="0"/>
              <a:t>scocio</a:t>
            </a:r>
            <a:r>
              <a:rPr lang="en-US" dirty="0" smtClean="0"/>
              <a:t>-economic state, with adequate knowledge and motivation about their condition.</a:t>
            </a:r>
          </a:p>
          <a:p>
            <a:pPr marL="222068" indent="-222068" algn="just" defTabSz="621791">
              <a:lnSpc>
                <a:spcPct val="100000"/>
              </a:lnSpc>
              <a:spcBef>
                <a:spcPts val="600"/>
              </a:spcBef>
              <a:defRPr sz="2720">
                <a:solidFill>
                  <a:srgbClr val="A7A7A7"/>
                </a:solidFill>
                <a:latin typeface="Gurmukhi MN"/>
                <a:ea typeface="Gurmukhi MN"/>
                <a:cs typeface="Gurmukhi MN"/>
                <a:sym typeface="Gurmukhi MN"/>
              </a:defRPr>
            </a:pPr>
            <a:r>
              <a:rPr lang="en-US" dirty="0" smtClean="0"/>
              <a:t>Different age groups and educational levels, gender, and urban/rural residence has shown no significant difference in patients’ adherence.</a:t>
            </a:r>
          </a:p>
        </p:txBody>
      </p:sp>
      <p:sp>
        <p:nvSpPr>
          <p:cNvPr id="175" name="Shape 175"/>
          <p:cNvSpPr/>
          <p:nvPr/>
        </p:nvSpPr>
        <p:spPr>
          <a:xfrm>
            <a:off x="557037" y="1215039"/>
            <a:ext cx="9563055" cy="1"/>
          </a:xfrm>
          <a:prstGeom prst="line">
            <a:avLst/>
          </a:prstGeom>
          <a:ln w="25400">
            <a:solidFill>
              <a:srgbClr val="F8959C"/>
            </a:solidFill>
            <a:miter/>
          </a:ln>
          <a:effectLst>
            <a:outerShdw blurRad="50800" dist="76200" dir="5400000" algn="t" rotWithShape="0">
              <a:schemeClr val="bg1">
                <a:lumMod val="75000"/>
                <a:alpha val="40000"/>
              </a:schemeClr>
            </a:outerShdw>
          </a:effectLst>
        </p:spPr>
        <p:txBody>
          <a:bodyPr lIns="45719" rIns="45719"/>
          <a:lstStyle/>
          <a:p>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hape 173"/>
          <p:cNvSpPr>
            <a:spLocks noGrp="1"/>
          </p:cNvSpPr>
          <p:nvPr>
            <p:ph type="title"/>
          </p:nvPr>
        </p:nvSpPr>
        <p:spPr>
          <a:xfrm>
            <a:off x="537683" y="-2119"/>
            <a:ext cx="11648536" cy="1438082"/>
          </a:xfrm>
          <a:prstGeom prst="rect">
            <a:avLst/>
          </a:prstGeom>
        </p:spPr>
        <p:txBody>
          <a:bodyPr/>
          <a:lstStyle/>
          <a:p>
            <a:pPr>
              <a:defRPr sz="4800">
                <a:solidFill>
                  <a:srgbClr val="F8959C"/>
                </a:solidFill>
                <a:latin typeface="Arial Rounded MT Bold"/>
                <a:ea typeface="Arial Rounded MT Bold"/>
                <a:cs typeface="Arial Rounded MT Bold"/>
                <a:sym typeface="Arial Rounded MT Bold"/>
              </a:defRPr>
            </a:pPr>
            <a:r>
              <a:rPr>
                <a:solidFill>
                  <a:srgbClr val="A7A7A7"/>
                </a:solidFill>
              </a:rPr>
              <a:t>In</a:t>
            </a:r>
            <a:r>
              <a:t> Conclusion </a:t>
            </a:r>
          </a:p>
        </p:txBody>
      </p:sp>
      <p:sp>
        <p:nvSpPr>
          <p:cNvPr id="174" name="Shape 174"/>
          <p:cNvSpPr>
            <a:spLocks noGrp="1"/>
          </p:cNvSpPr>
          <p:nvPr>
            <p:ph type="body" idx="1"/>
          </p:nvPr>
        </p:nvSpPr>
        <p:spPr>
          <a:xfrm>
            <a:off x="530962" y="1592675"/>
            <a:ext cx="10915269" cy="4565238"/>
          </a:xfrm>
          <a:prstGeom prst="rect">
            <a:avLst/>
          </a:prstGeom>
        </p:spPr>
        <p:txBody>
          <a:bodyPr>
            <a:normAutofit/>
          </a:bodyPr>
          <a:lstStyle/>
          <a:p>
            <a:pPr marL="222068" indent="-222068" algn="just" defTabSz="621791">
              <a:lnSpc>
                <a:spcPct val="100000"/>
              </a:lnSpc>
              <a:spcBef>
                <a:spcPts val="600"/>
              </a:spcBef>
              <a:defRPr sz="2720">
                <a:solidFill>
                  <a:srgbClr val="A7A7A7"/>
                </a:solidFill>
                <a:latin typeface="Gurmukhi MN"/>
                <a:ea typeface="Gurmukhi MN"/>
                <a:cs typeface="Gurmukhi MN"/>
                <a:sym typeface="Gurmukhi MN"/>
              </a:defRPr>
            </a:pPr>
            <a:r>
              <a:rPr lang="en-US" dirty="0" smtClean="0"/>
              <a:t>Among drug related factors, simple dosage, less number of drug taken, less side effects and low costs were associated with better therapeutic adherence.</a:t>
            </a:r>
          </a:p>
          <a:p>
            <a:pPr marL="222068" indent="-222068" algn="just" defTabSz="621791">
              <a:lnSpc>
                <a:spcPct val="100000"/>
              </a:lnSpc>
              <a:spcBef>
                <a:spcPts val="600"/>
              </a:spcBef>
              <a:defRPr sz="2720">
                <a:solidFill>
                  <a:srgbClr val="A7A7A7"/>
                </a:solidFill>
                <a:latin typeface="Gurmukhi MN"/>
                <a:ea typeface="Gurmukhi MN"/>
                <a:cs typeface="Gurmukhi MN"/>
                <a:sym typeface="Gurmukhi MN"/>
              </a:defRPr>
            </a:pPr>
            <a:r>
              <a:rPr dirty="0" smtClean="0"/>
              <a:t>An </a:t>
            </a:r>
            <a:r>
              <a:rPr dirty="0"/>
              <a:t>improvement with medication adherence may be achieved through continuing patient education about the disease, improvement of patients’ socio-economical levels, encouraging patients to monitor their blood glucose level regularly, simplifying drug regimen with decreasing the number of drug taken and reducing in the medication costs</a:t>
            </a:r>
          </a:p>
        </p:txBody>
      </p:sp>
      <p:sp>
        <p:nvSpPr>
          <p:cNvPr id="175" name="Shape 175"/>
          <p:cNvSpPr/>
          <p:nvPr/>
        </p:nvSpPr>
        <p:spPr>
          <a:xfrm>
            <a:off x="557037" y="1215039"/>
            <a:ext cx="9563055" cy="1"/>
          </a:xfrm>
          <a:prstGeom prst="line">
            <a:avLst/>
          </a:prstGeom>
          <a:ln w="25400">
            <a:solidFill>
              <a:srgbClr val="F8959C"/>
            </a:solidFill>
            <a:miter/>
          </a:ln>
          <a:effectLst>
            <a:outerShdw blurRad="50800" dist="76200" dir="5400000" algn="t" rotWithShape="0">
              <a:schemeClr val="bg1">
                <a:lumMod val="75000"/>
                <a:alpha val="40000"/>
              </a:schemeClr>
            </a:outerShdw>
          </a:effectLst>
        </p:spPr>
        <p:txBody>
          <a:bodyPr lIns="45719" rIns="45719"/>
          <a:lstStyle/>
          <a:p>
            <a:endParaRPr/>
          </a:p>
        </p:txBody>
      </p:sp>
    </p:spTree>
    <p:extLst>
      <p:ext uri="{BB962C8B-B14F-4D97-AF65-F5344CB8AC3E}">
        <p14:creationId xmlns:p14="http://schemas.microsoft.com/office/powerpoint/2010/main" val="3988691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967" y="1316038"/>
            <a:ext cx="10363200" cy="817562"/>
          </a:xfrm>
        </p:spPr>
        <p:txBody>
          <a:bodyPr>
            <a:normAutofit/>
          </a:bodyPr>
          <a:lstStyle/>
          <a:p>
            <a:pPr>
              <a:defRPr/>
            </a:pPr>
            <a:r>
              <a:rPr dirty="0" smtClean="0"/>
              <a:t> Let us meet again..</a:t>
            </a:r>
            <a:endParaRPr lang="en-US" dirty="0"/>
          </a:p>
        </p:txBody>
      </p:sp>
      <p:sp>
        <p:nvSpPr>
          <p:cNvPr id="25603" name="Text Placeholder 2"/>
          <p:cNvSpPr>
            <a:spLocks noGrp="1"/>
          </p:cNvSpPr>
          <p:nvPr>
            <p:ph type="body" idx="1"/>
          </p:nvPr>
        </p:nvSpPr>
        <p:spPr>
          <a:xfrm>
            <a:off x="711200" y="2286000"/>
            <a:ext cx="10569376" cy="3231232"/>
          </a:xfrm>
        </p:spPr>
        <p:txBody>
          <a:bodyPr>
            <a:normAutofit fontScale="25000" lnSpcReduction="20000"/>
          </a:bodyPr>
          <a:lstStyle/>
          <a:p>
            <a:pPr algn="ctr">
              <a:defRPr/>
            </a:pPr>
            <a:r>
              <a:rPr lang="en-US" altLang="en-US" sz="7200" dirty="0" smtClean="0"/>
              <a:t>We welcome you to our future conferences of Conference Series LLC</a:t>
            </a:r>
          </a:p>
          <a:p>
            <a:pPr algn="ctr">
              <a:defRPr/>
            </a:pPr>
            <a:r>
              <a:rPr lang="en-US" altLang="en-US" sz="7200" dirty="0" smtClean="0"/>
              <a:t>through</a:t>
            </a:r>
            <a:endParaRPr lang="en-US" altLang="en-US" dirty="0" smtClean="0"/>
          </a:p>
          <a:p>
            <a:pPr algn="ctr">
              <a:defRPr/>
            </a:pPr>
            <a:r>
              <a:rPr lang="en-IN" altLang="en-US" sz="8000" dirty="0" smtClean="0"/>
              <a:t>6</a:t>
            </a:r>
            <a:r>
              <a:rPr lang="en-IN" altLang="en-US" sz="8000" baseline="30000" dirty="0" smtClean="0"/>
              <a:t>th</a:t>
            </a:r>
            <a:r>
              <a:rPr lang="en-IN" altLang="en-US" sz="8000" dirty="0" smtClean="0"/>
              <a:t> World Pharmacists &amp; Clinical Pharmacy Annual Congress</a:t>
            </a:r>
            <a:r>
              <a:rPr lang="en-US" altLang="en-US" sz="8000" dirty="0" smtClean="0"/>
              <a:t> May 22-24, 2017 </a:t>
            </a:r>
            <a:r>
              <a:rPr lang="en-US" altLang="en-US" sz="8000" dirty="0" err="1" smtClean="0"/>
              <a:t>Chicaago</a:t>
            </a:r>
            <a:r>
              <a:rPr lang="en-US" altLang="en-US" sz="8000" dirty="0" smtClean="0"/>
              <a:t>, IL, USA</a:t>
            </a:r>
          </a:p>
          <a:p>
            <a:pPr algn="ctr">
              <a:defRPr/>
            </a:pPr>
            <a:endParaRPr lang="en-US" altLang="en-US" sz="8000" dirty="0" smtClean="0"/>
          </a:p>
          <a:p>
            <a:pPr>
              <a:defRPr/>
            </a:pPr>
            <a:r>
              <a:rPr lang="en-US" altLang="en-US" sz="8000" dirty="0"/>
              <a:t>http://http://annualmeeting.conferenceseries.com/pharmacists/</a:t>
            </a:r>
            <a:endParaRPr lang="en-US" altLang="en-US" dirty="0" smtClean="0"/>
          </a:p>
        </p:txBody>
      </p:sp>
    </p:spTree>
    <p:extLst>
      <p:ext uri="{BB962C8B-B14F-4D97-AF65-F5344CB8AC3E}">
        <p14:creationId xmlns:p14="http://schemas.microsoft.com/office/powerpoint/2010/main" val="791576972"/>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Shape 177"/>
          <p:cNvSpPr>
            <a:spLocks noGrp="1"/>
          </p:cNvSpPr>
          <p:nvPr>
            <p:ph type="body" idx="1"/>
          </p:nvPr>
        </p:nvSpPr>
        <p:spPr>
          <a:xfrm>
            <a:off x="-123781" y="-20367"/>
            <a:ext cx="12315781" cy="6958370"/>
          </a:xfrm>
          <a:prstGeom prst="rect">
            <a:avLst/>
          </a:prstGeom>
          <a:solidFill>
            <a:srgbClr val="40CEFE"/>
          </a:solidFill>
        </p:spPr>
        <p:txBody>
          <a:bodyPr/>
          <a:lstStyle/>
          <a:p>
            <a:pPr>
              <a:defRPr>
                <a:solidFill>
                  <a:srgbClr val="9ED558"/>
                </a:solidFill>
              </a:defRPr>
            </a:pPr>
            <a:endParaRPr dirty="0"/>
          </a:p>
        </p:txBody>
      </p:sp>
      <p:pic>
        <p:nvPicPr>
          <p:cNvPr id="8" name="Picture 7"/>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123781" y="-1"/>
            <a:ext cx="12206955" cy="6938003"/>
          </a:xfrm>
          <a:prstGeom prst="rect">
            <a:avLst/>
          </a:prstGeom>
        </p:spPr>
      </p:pic>
      <p:sp>
        <p:nvSpPr>
          <p:cNvPr id="178" name="Shape 178"/>
          <p:cNvSpPr/>
          <p:nvPr/>
        </p:nvSpPr>
        <p:spPr>
          <a:xfrm>
            <a:off x="5681120" y="-20367"/>
            <a:ext cx="7457167" cy="2162484"/>
          </a:xfrm>
          <a:prstGeom prst="rect">
            <a:avLst/>
          </a:prstGeom>
          <a:ln w="12700">
            <a:miter lim="400000"/>
          </a:ln>
          <a:effectLst>
            <a:outerShdw blurRad="127000" dist="12700" dir="5400000" rotWithShape="0">
              <a:srgbClr val="000000">
                <a:alpha val="75000"/>
              </a:srgbClr>
            </a:outerShdw>
          </a:effectLst>
          <a:extLst>
            <a:ext uri="{C572A759-6A51-4108-AA02-DFA0A04FC94B}">
              <ma14:wrappingTextBoxFlag xmlns="" xmlns:ma14="http://schemas.microsoft.com/office/mac/drawingml/2011/main" val="1"/>
            </a:ext>
          </a:extLst>
        </p:spPr>
        <p:txBody>
          <a:bodyPr lIns="45719" rIns="45719" anchor="ctr">
            <a:normAutofit/>
          </a:bodyPr>
          <a:lstStyle>
            <a:lvl1pPr algn="ctr">
              <a:lnSpc>
                <a:spcPct val="90000"/>
              </a:lnSpc>
              <a:defRPr sz="6000">
                <a:solidFill>
                  <a:srgbClr val="FFFFFF"/>
                </a:solidFill>
                <a:latin typeface="Arial Rounded MT Bold"/>
                <a:ea typeface="Arial Rounded MT Bold"/>
                <a:cs typeface="Arial Rounded MT Bold"/>
                <a:sym typeface="Arial Rounded MT Bold"/>
              </a:defRPr>
            </a:lvl1pPr>
          </a:lstStyle>
          <a:p>
            <a:endParaRPr dirty="0"/>
          </a:p>
        </p:txBody>
      </p:sp>
      <p:sp>
        <p:nvSpPr>
          <p:cNvPr id="179" name="Shape 179"/>
          <p:cNvSpPr/>
          <p:nvPr/>
        </p:nvSpPr>
        <p:spPr>
          <a:xfrm>
            <a:off x="3647494" y="1214207"/>
            <a:ext cx="5420409" cy="3638795"/>
          </a:xfrm>
          <a:prstGeom prst="ellipse">
            <a:avLst/>
          </a:prstGeom>
          <a:solidFill>
            <a:srgbClr val="FFFFFF"/>
          </a:solidFill>
          <a:ln w="12700">
            <a:miter lim="400000"/>
          </a:ln>
          <a:effectLst>
            <a:outerShdw blurRad="342900" dist="127000" dir="5400000" sx="90000" sy="-19000" rotWithShape="0">
              <a:prstClr val="black">
                <a:alpha val="15000"/>
              </a:prstClr>
            </a:outerShdw>
          </a:effectLst>
          <a:scene3d>
            <a:camera prst="orthographicFront"/>
            <a:lightRig rig="brightRoom" dir="t"/>
          </a:scene3d>
          <a:sp3d>
            <a:bevelT/>
          </a:sp3d>
        </p:spPr>
        <p:txBody>
          <a:bodyPr lIns="45719" rIns="45719" anchor="ctr"/>
          <a:lstStyle/>
          <a:p>
            <a:r>
              <a:rPr lang="en-US" dirty="0" smtClean="0"/>
              <a:t>c</a:t>
            </a:r>
            <a:endParaRPr dirty="0"/>
          </a:p>
        </p:txBody>
      </p:sp>
      <p:sp>
        <p:nvSpPr>
          <p:cNvPr id="180" name="Shape 180"/>
          <p:cNvSpPr/>
          <p:nvPr/>
        </p:nvSpPr>
        <p:spPr>
          <a:xfrm>
            <a:off x="781746" y="5876739"/>
            <a:ext cx="10628509" cy="1"/>
          </a:xfrm>
          <a:prstGeom prst="line">
            <a:avLst/>
          </a:prstGeom>
          <a:ln w="25400">
            <a:solidFill>
              <a:srgbClr val="FFFFFF"/>
            </a:solidFill>
            <a:miter/>
          </a:ln>
          <a:effectLst>
            <a:innerShdw blurRad="63500" dist="101600" dir="2700000">
              <a:prstClr val="black">
                <a:alpha val="50000"/>
              </a:prstClr>
            </a:innerShdw>
          </a:effectLst>
        </p:spPr>
        <p:txBody>
          <a:bodyPr lIns="45719" rIns="45719"/>
          <a:lstStyle/>
          <a:p>
            <a:endParaRPr>
              <a:ln>
                <a:solidFill>
                  <a:schemeClr val="bg1">
                    <a:lumMod val="85000"/>
                  </a:schemeClr>
                </a:solidFill>
              </a:ln>
            </a:endParaRPr>
          </a:p>
        </p:txBody>
      </p:sp>
      <p:sp>
        <p:nvSpPr>
          <p:cNvPr id="181" name="Shape 181"/>
          <p:cNvSpPr/>
          <p:nvPr/>
        </p:nvSpPr>
        <p:spPr>
          <a:xfrm>
            <a:off x="661372" y="5903295"/>
            <a:ext cx="11392655" cy="981640"/>
          </a:xfrm>
          <a:prstGeom prst="rect">
            <a:avLst/>
          </a:prstGeom>
          <a:noFill/>
          <a:ln w="12700">
            <a:noFill/>
            <a:miter lim="400000"/>
          </a:ln>
          <a:effectLst>
            <a:innerShdw blurRad="114300">
              <a:prstClr val="black"/>
            </a:innerShdw>
          </a:effectLst>
          <a:extLst>
            <a:ext uri="{C572A759-6A51-4108-AA02-DFA0A04FC94B}">
              <ma14:wrappingTextBoxFlag xmlns="" xmlns:ma14="http://schemas.microsoft.com/office/mac/drawingml/2011/main" val="1"/>
            </a:ext>
          </a:extLst>
        </p:spPr>
        <p:txBody>
          <a:bodyPr lIns="45719" rIns="45719" anchor="ctr">
            <a:normAutofit/>
          </a:bodyPr>
          <a:lstStyle/>
          <a:p>
            <a:pPr>
              <a:lnSpc>
                <a:spcPct val="90000"/>
              </a:lnSpc>
              <a:defRPr sz="2000">
                <a:solidFill>
                  <a:srgbClr val="FFFFFF"/>
                </a:solidFill>
                <a:latin typeface="Gurmukhi MN"/>
                <a:ea typeface="Gurmukhi MN"/>
                <a:cs typeface="Gurmukhi MN"/>
                <a:sym typeface="Gurmukhi MN"/>
              </a:defRPr>
            </a:pPr>
            <a:r>
              <a:rPr dirty="0">
                <a:effectLst>
                  <a:outerShdw blurRad="63500" sx="102000" sy="102000" algn="ctr" rotWithShape="0">
                    <a:prstClr val="black">
                      <a:alpha val="40000"/>
                    </a:prstClr>
                  </a:outerShdw>
                </a:effectLst>
              </a:rPr>
              <a:t>Dr. Inas Abdullah Barakat</a:t>
            </a:r>
          </a:p>
          <a:p>
            <a:pPr>
              <a:lnSpc>
                <a:spcPct val="90000"/>
              </a:lnSpc>
              <a:defRPr sz="2000">
                <a:solidFill>
                  <a:srgbClr val="FFFFFF"/>
                </a:solidFill>
                <a:latin typeface="Gurmukhi MN"/>
                <a:ea typeface="Gurmukhi MN"/>
                <a:cs typeface="Gurmukhi MN"/>
                <a:sym typeface="Gurmukhi MN"/>
              </a:defRPr>
            </a:pPr>
            <a:r>
              <a:rPr dirty="0">
                <a:effectLst>
                  <a:outerShdw blurRad="63500" sx="102000" sy="102000" algn="ctr" rotWithShape="0">
                    <a:prstClr val="black">
                      <a:alpha val="40000"/>
                    </a:prstClr>
                  </a:outerShdw>
                </a:effectLst>
              </a:rPr>
              <a:t>       E-Mail: </a:t>
            </a:r>
            <a:r>
              <a:rPr dirty="0">
                <a:effectLst>
                  <a:outerShdw blurRad="63500" sx="102000" sy="102000" algn="ctr" rotWithShape="0">
                    <a:prstClr val="black">
                      <a:alpha val="40000"/>
                    </a:prstClr>
                  </a:outerShdw>
                </a:effectLst>
                <a:uFill>
                  <a:solidFill>
                    <a:srgbClr val="0563C1"/>
                  </a:solidFill>
                </a:uFill>
              </a:rPr>
              <a:t>dr_enaase@hotmail.com</a:t>
            </a:r>
            <a:endParaRPr dirty="0">
              <a:effectLst>
                <a:outerShdw blurRad="63500" sx="102000" sy="102000" algn="ctr" rotWithShape="0">
                  <a:prstClr val="black">
                    <a:alpha val="40000"/>
                  </a:prstClr>
                </a:outerShdw>
              </a:effectLst>
              <a:uFill>
                <a:solidFill>
                  <a:srgbClr val="0563C1"/>
                </a:solidFill>
              </a:uFill>
              <a:hlinkClick r:id="rId3"/>
            </a:endParaRPr>
          </a:p>
        </p:txBody>
      </p:sp>
      <p:pic>
        <p:nvPicPr>
          <p:cNvPr id="182" name="1B6728B9-7AD2-4F96-90E8-EDF1085912E9-L0-001.png"/>
          <p:cNvPicPr>
            <a:picLocks noChangeAspect="1"/>
          </p:cNvPicPr>
          <p:nvPr/>
        </p:nvPicPr>
        <p:blipFill>
          <a:blip r:embed="rId4">
            <a:extLst>
              <a:ext uri="{BEBA8EAE-BF5A-486C-A8C5-ECC9F3942E4B}">
                <a14:imgProps xmlns:a14="http://schemas.microsoft.com/office/drawing/2010/main">
                  <a14:imgLayer r:embed="rId5">
                    <a14:imgEffect>
                      <a14:artisticMarker/>
                    </a14:imgEffect>
                    <a14:imgEffect>
                      <a14:saturation sat="400000"/>
                    </a14:imgEffect>
                  </a14:imgLayer>
                </a14:imgProps>
              </a:ext>
            </a:extLst>
          </a:blip>
          <a:stretch>
            <a:fillRect/>
          </a:stretch>
        </p:blipFill>
        <p:spPr>
          <a:xfrm>
            <a:off x="3647494" y="2484050"/>
            <a:ext cx="5097596" cy="1363607"/>
          </a:xfrm>
          <a:prstGeom prst="roundRect">
            <a:avLst>
              <a:gd name="adj" fmla="val 16667"/>
            </a:avLst>
          </a:prstGeom>
          <a:ln>
            <a:noFill/>
          </a:ln>
          <a:effectLst>
            <a:outerShdw blurRad="50800" dist="88900" dir="2700000" algn="tl" rotWithShape="0">
              <a:prstClr val="black">
                <a:alpha val="17000"/>
              </a:prstClr>
            </a:outerShdw>
          </a:effectLst>
          <a:scene3d>
            <a:camera prst="perspectiveRelaxedModerately"/>
            <a:lightRig rig="contrasting" dir="t">
              <a:rot lat="0" lon="0" rev="4200000"/>
            </a:lightRig>
          </a:scene3d>
          <a:sp3d prstMaterial="plastic">
            <a:contourClr>
              <a:srgbClr val="969696"/>
            </a:contourClr>
          </a:sp3d>
        </p:spPr>
      </p:pic>
      <p:pic>
        <p:nvPicPr>
          <p:cNvPr id="183" name="CCD49425-A328-46FE-96AE-FF9971D3D777-L0-001.png"/>
          <p:cNvPicPr>
            <a:picLocks noChangeAspect="1"/>
          </p:cNvPicPr>
          <p:nvPr/>
        </p:nvPicPr>
        <p:blipFill>
          <a:blip r:embed="rId6">
            <a:extLst/>
          </a:blip>
          <a:stretch>
            <a:fillRect/>
          </a:stretch>
        </p:blipFill>
        <p:spPr>
          <a:xfrm>
            <a:off x="633566" y="6356720"/>
            <a:ext cx="466187" cy="466186"/>
          </a:xfrm>
          <a:prstGeom prst="rect">
            <a:avLst/>
          </a:prstGeom>
          <a:ln w="12700">
            <a:miter lim="400000"/>
          </a:ln>
        </p:spPr>
      </p:pic>
      <p:sp>
        <p:nvSpPr>
          <p:cNvPr id="4" name="TextBox 3"/>
          <p:cNvSpPr txBox="1"/>
          <p:nvPr/>
        </p:nvSpPr>
        <p:spPr>
          <a:xfrm>
            <a:off x="12564533" y="-203200"/>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2530</TotalTime>
  <Words>5368</Words>
  <Application>Microsoft Office PowerPoint</Application>
  <PresentationFormat>Custom</PresentationFormat>
  <Paragraphs>1484</Paragraphs>
  <Slides>32</Slides>
  <Notes>15</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Conference Series LLC Conferences</vt:lpstr>
      <vt:lpstr>Measuring the rate of therapeutic adherence among outpatients with T2DM in Egypt </vt:lpstr>
      <vt:lpstr>INTRODUCTION</vt:lpstr>
      <vt:lpstr>INTRODUCTION</vt:lpstr>
      <vt:lpstr>INTRODUCTION</vt:lpstr>
      <vt:lpstr>INTRODUCTION</vt:lpstr>
      <vt:lpstr>Therapeutic Non-Adherence</vt:lpstr>
      <vt:lpstr>Aim of the study</vt:lpstr>
      <vt:lpstr>Study Design: Patients Selection</vt:lpstr>
      <vt:lpstr>Assessment of therapeutic Adherence </vt:lpstr>
      <vt:lpstr>Measure Treatment Adherence (MTA) Scale:*</vt:lpstr>
      <vt:lpstr>MTA Scale</vt:lpstr>
      <vt:lpstr>PowerPoint Presentation</vt:lpstr>
      <vt:lpstr>PowerPoint Presentation</vt:lpstr>
      <vt:lpstr>PowerPoint Presentation</vt:lpstr>
      <vt:lpstr>Treatment Adherence &amp; Socio-demographic characteristics</vt:lpstr>
      <vt:lpstr>Treatment Adherence &amp; Socio-demographic characteristics</vt:lpstr>
      <vt:lpstr>Treatment Adherence &amp; Socio-demographic characteristics</vt:lpstr>
      <vt:lpstr>Treatment Adherence &amp; Socio-demographic characteristics</vt:lpstr>
      <vt:lpstr>Treatment Adherence &amp; Socio-demographic characteristics</vt:lpstr>
      <vt:lpstr>Factors Affecting Adherence.</vt:lpstr>
      <vt:lpstr>Factors Affecting Adherence.</vt:lpstr>
      <vt:lpstr>Factors Affecting Adherence.</vt:lpstr>
      <vt:lpstr>Factors Affecting Adherence.</vt:lpstr>
      <vt:lpstr>Factors Affecting Adherence.</vt:lpstr>
      <vt:lpstr>Factors Affecting Adherence.</vt:lpstr>
      <vt:lpstr>Factors Affecting Adherence.</vt:lpstr>
      <vt:lpstr>Factors Affecting Adherence.</vt:lpstr>
      <vt:lpstr>In Conclusion </vt:lpstr>
      <vt:lpstr>In Conclusion </vt:lpstr>
      <vt:lpstr> Let us meet again..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Measuring the rate of therapeutic adherence among outpatients with T2DM in Egypt </dc:title>
  <cp:lastModifiedBy>Global Pharmacist 2016</cp:lastModifiedBy>
  <cp:revision>92</cp:revision>
  <dcterms:modified xsi:type="dcterms:W3CDTF">2016-08-08T13:47:37Z</dcterms:modified>
</cp:coreProperties>
</file>