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</p:sldIdLst>
  <p:sldSz cx="4610100" cy="3460750"/>
  <p:notesSz cx="4610100" cy="34607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5757" y="1072832"/>
            <a:ext cx="3918585" cy="726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1515" y="1938020"/>
            <a:ext cx="3227070" cy="86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Big Data Analysis and Approximations  in</a:t>
            </a:r>
            <a:r>
              <a:rPr dirty="0" spc="20"/>
              <a:t> </a:t>
            </a:r>
            <a:r>
              <a:rPr dirty="0" spc="-5"/>
              <a:t>Inf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67310">
              <a:lnSpc>
                <a:spcPts val="680"/>
              </a:lnSpc>
            </a:pPr>
            <a:fld id="{81D60167-4931-47E6-BA6A-407CBD079E47}" type="slidenum">
              <a:rPr dirty="0" spc="-5"/>
              <a:t>#</a:t>
            </a:fld>
            <a:r>
              <a:rPr dirty="0" spc="-5"/>
              <a:t> /</a:t>
            </a:r>
            <a:r>
              <a:rPr dirty="0" spc="-95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Big Data Analysis and Approximations  in</a:t>
            </a:r>
            <a:r>
              <a:rPr dirty="0" spc="20"/>
              <a:t> </a:t>
            </a:r>
            <a:r>
              <a:rPr dirty="0" spc="-5"/>
              <a:t>Inf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67310">
              <a:lnSpc>
                <a:spcPts val="680"/>
              </a:lnSpc>
            </a:pPr>
            <a:fld id="{81D60167-4931-47E6-BA6A-407CBD079E47}" type="slidenum">
              <a:rPr dirty="0" spc="-5"/>
              <a:t>#</a:t>
            </a:fld>
            <a:r>
              <a:rPr dirty="0" spc="-5"/>
              <a:t> /</a:t>
            </a:r>
            <a:r>
              <a:rPr dirty="0" spc="-95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230505" y="795972"/>
            <a:ext cx="2005393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2374201" y="795972"/>
            <a:ext cx="2005393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Big Data Analysis and Approximations  in</a:t>
            </a:r>
            <a:r>
              <a:rPr dirty="0" spc="20"/>
              <a:t> </a:t>
            </a:r>
            <a:r>
              <a:rPr dirty="0" spc="-5"/>
              <a:t>Inf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67310">
              <a:lnSpc>
                <a:spcPts val="680"/>
              </a:lnSpc>
            </a:pPr>
            <a:fld id="{81D60167-4931-47E6-BA6A-407CBD079E47}" type="slidenum">
              <a:rPr dirty="0" spc="-5"/>
              <a:t>#</a:t>
            </a:fld>
            <a:r>
              <a:rPr dirty="0" spc="-5"/>
              <a:t> /</a:t>
            </a:r>
            <a:r>
              <a:rPr dirty="0" spc="-95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Big Data Analysis and Approximations  in</a:t>
            </a:r>
            <a:r>
              <a:rPr dirty="0" spc="20"/>
              <a:t> </a:t>
            </a:r>
            <a:r>
              <a:rPr dirty="0" spc="-5"/>
              <a:t>Inf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67310">
              <a:lnSpc>
                <a:spcPts val="680"/>
              </a:lnSpc>
            </a:pPr>
            <a:fld id="{81D60167-4931-47E6-BA6A-407CBD079E47}" type="slidenum">
              <a:rPr dirty="0" spc="-5"/>
              <a:t>#</a:t>
            </a:fld>
            <a:r>
              <a:rPr dirty="0" spc="-5"/>
              <a:t> /</a:t>
            </a:r>
            <a:r>
              <a:rPr dirty="0" spc="-95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88361" y="324219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79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008744" y="3238232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3186546" y="3238232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0"/>
                </a:moveTo>
                <a:lnTo>
                  <a:pt x="0" y="38100"/>
                </a:lnTo>
                <a:lnTo>
                  <a:pt x="25399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3339032" y="3252316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3349524" y="3242043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3359684" y="3231882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10160"/>
                </a:moveTo>
                <a:lnTo>
                  <a:pt x="0" y="0"/>
                </a:lnTo>
                <a:lnTo>
                  <a:pt x="43181" y="0"/>
                </a:lnTo>
                <a:lnTo>
                  <a:pt x="43181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3275863" y="3238232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3631883" y="32445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3542982" y="3238232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3619183" y="32318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3631883" y="32572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3619183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3631883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3886302" y="32318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3899002" y="32445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3899002" y="32572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3810101" y="3238232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3886302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3899002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4153434" y="32318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4166134" y="32445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4166134" y="32572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144005" y="227975"/>
            <a:ext cx="4319993" cy="2801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Big Data Analysis and Approximations  in</a:t>
            </a:r>
            <a:r>
              <a:rPr dirty="0" spc="20"/>
              <a:t> </a:t>
            </a:r>
            <a:r>
              <a:rPr dirty="0" spc="-5"/>
              <a:t>Inf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67310">
              <a:lnSpc>
                <a:spcPts val="680"/>
              </a:lnSpc>
            </a:pPr>
            <a:fld id="{81D60167-4931-47E6-BA6A-407CBD079E47}" type="slidenum">
              <a:rPr dirty="0" spc="-5"/>
              <a:t>#</a:t>
            </a:fld>
            <a:r>
              <a:rPr dirty="0" spc="-5"/>
              <a:t> /</a:t>
            </a:r>
            <a:r>
              <a:rPr dirty="0" spc="-95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88361" y="3242195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79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008744" y="3238232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3186546" y="3238232"/>
            <a:ext cx="25400" cy="38100"/>
          </a:xfrm>
          <a:custGeom>
            <a:avLst/>
            <a:gdLst/>
            <a:ahLst/>
            <a:cxnLst/>
            <a:rect l="l" t="t" r="r" b="b"/>
            <a:pathLst>
              <a:path w="25400" h="38100">
                <a:moveTo>
                  <a:pt x="0" y="0"/>
                </a:moveTo>
                <a:lnTo>
                  <a:pt x="0" y="38100"/>
                </a:lnTo>
                <a:lnTo>
                  <a:pt x="25399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3339032" y="3252316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3349524" y="3242043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10160"/>
                </a:moveTo>
                <a:lnTo>
                  <a:pt x="0" y="0"/>
                </a:lnTo>
                <a:lnTo>
                  <a:pt x="43180" y="0"/>
                </a:lnTo>
                <a:lnTo>
                  <a:pt x="43180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3359684" y="3231882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79" h="30479">
                <a:moveTo>
                  <a:pt x="0" y="10160"/>
                </a:moveTo>
                <a:lnTo>
                  <a:pt x="0" y="0"/>
                </a:lnTo>
                <a:lnTo>
                  <a:pt x="43181" y="0"/>
                </a:lnTo>
                <a:lnTo>
                  <a:pt x="43181" y="30480"/>
                </a:lnTo>
                <a:lnTo>
                  <a:pt x="33020" y="3048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3275863" y="3238232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3631883" y="32445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3542982" y="3238232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3619183" y="32318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3631883" y="32572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3619183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3631883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3886302" y="32318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3899002" y="32445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3899002" y="32572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3810101" y="3238232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6D6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3886302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3899002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D6D6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4153434" y="32318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4166134" y="32445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4166134" y="325728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300" y="48366"/>
            <a:ext cx="4419498" cy="702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63182" y="581309"/>
            <a:ext cx="4083735" cy="1659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523276" y="3345160"/>
            <a:ext cx="1517014" cy="101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Big Data Analysis and Approximations  in</a:t>
            </a:r>
            <a:r>
              <a:rPr dirty="0" spc="20"/>
              <a:t> </a:t>
            </a:r>
            <a:r>
              <a:rPr dirty="0" spc="-5"/>
              <a:t>Inf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-12700" y="3345160"/>
            <a:ext cx="1397000" cy="101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4313186" y="3345160"/>
            <a:ext cx="228600" cy="101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67310">
              <a:lnSpc>
                <a:spcPts val="680"/>
              </a:lnSpc>
            </a:pPr>
            <a:fld id="{81D60167-4931-47E6-BA6A-407CBD079E47}" type="slidenum">
              <a:rPr dirty="0" spc="-5"/>
              <a:t>#</a:t>
            </a:fld>
            <a:r>
              <a:rPr dirty="0" spc="-5"/>
              <a:t> /</a:t>
            </a:r>
            <a:r>
              <a:rPr dirty="0" spc="-95"/>
              <a:t> </a:t>
            </a:r>
            <a:r>
              <a:rPr dirty="0" spc="-5"/>
              <a:t>1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slide" Target="slide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slide" Target="slide1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slide" Target="slide1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slide" Target="slide1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slide" Target="slide1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" Target="slide1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slide" Target="slide1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slide" Target="slide1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slide" Target="slide1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slide" Target="slide1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slide" Target="slide1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slide" Target="slide1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slide" Target="slide1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slide" Target="slide1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slide" Target="slide1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slide" Target="slide1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slide" Target="slide1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Relationship Id="rId8" Type="http://schemas.openxmlformats.org/officeDocument/2006/relationships/slide" Target="slide1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9" Type="http://schemas.openxmlformats.org/officeDocument/2006/relationships/slide" Target="slide1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slide" Target="slide1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0" Type="http://schemas.openxmlformats.org/officeDocument/2006/relationships/image" Target="../media/image82.png"/><Relationship Id="rId11" Type="http://schemas.openxmlformats.org/officeDocument/2006/relationships/slide" Target="slide20.xml"/><Relationship Id="rId12" Type="http://schemas.openxmlformats.org/officeDocument/2006/relationships/slide" Target="slide1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png"/><Relationship Id="rId3" Type="http://schemas.openxmlformats.org/officeDocument/2006/relationships/slide" Target="slide1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slide" Target="slide1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slide" Target="slide1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png"/><Relationship Id="rId3" Type="http://schemas.openxmlformats.org/officeDocument/2006/relationships/image" Target="../media/image90.pn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6" Type="http://schemas.openxmlformats.org/officeDocument/2006/relationships/slide" Target="slide1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7" Type="http://schemas.openxmlformats.org/officeDocument/2006/relationships/slide" Target="slide1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png"/><Relationship Id="rId3" Type="http://schemas.openxmlformats.org/officeDocument/2006/relationships/image" Target="../media/image99.png"/><Relationship Id="rId4" Type="http://schemas.openxmlformats.org/officeDocument/2006/relationships/image" Target="../media/image100.png"/><Relationship Id="rId5" Type="http://schemas.openxmlformats.org/officeDocument/2006/relationships/image" Target="../media/image101.png"/><Relationship Id="rId6" Type="http://schemas.openxmlformats.org/officeDocument/2006/relationships/image" Target="../media/image102.png"/><Relationship Id="rId7" Type="http://schemas.openxmlformats.org/officeDocument/2006/relationships/image" Target="../media/image103.png"/><Relationship Id="rId8" Type="http://schemas.openxmlformats.org/officeDocument/2006/relationships/slide" Target="slide1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107.png"/><Relationship Id="rId6" Type="http://schemas.openxmlformats.org/officeDocument/2006/relationships/image" Target="../media/image108.png"/><Relationship Id="rId7" Type="http://schemas.openxmlformats.org/officeDocument/2006/relationships/image" Target="../media/image109.png"/><Relationship Id="rId8" Type="http://schemas.openxmlformats.org/officeDocument/2006/relationships/image" Target="../media/image110.png"/><Relationship Id="rId9" Type="http://schemas.openxmlformats.org/officeDocument/2006/relationships/slide" Target="slide1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Relationship Id="rId4" Type="http://schemas.openxmlformats.org/officeDocument/2006/relationships/image" Target="../media/image113.png"/><Relationship Id="rId5" Type="http://schemas.openxmlformats.org/officeDocument/2006/relationships/image" Target="../media/image114.png"/><Relationship Id="rId6" Type="http://schemas.openxmlformats.org/officeDocument/2006/relationships/image" Target="../media/image115.png"/><Relationship Id="rId7" Type="http://schemas.openxmlformats.org/officeDocument/2006/relationships/image" Target="../media/image116.png"/><Relationship Id="rId8" Type="http://schemas.openxmlformats.org/officeDocument/2006/relationships/image" Target="../media/image117.png"/><Relationship Id="rId9" Type="http://schemas.openxmlformats.org/officeDocument/2006/relationships/image" Target="../media/image118.png"/><Relationship Id="rId10" Type="http://schemas.openxmlformats.org/officeDocument/2006/relationships/slide" Target="slide1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png"/><Relationship Id="rId3" Type="http://schemas.openxmlformats.org/officeDocument/2006/relationships/image" Target="../media/image120.png"/><Relationship Id="rId4" Type="http://schemas.openxmlformats.org/officeDocument/2006/relationships/image" Target="../media/image121.png"/><Relationship Id="rId5" Type="http://schemas.openxmlformats.org/officeDocument/2006/relationships/image" Target="../media/image122.png"/><Relationship Id="rId6" Type="http://schemas.openxmlformats.org/officeDocument/2006/relationships/image" Target="../media/image123.png"/><Relationship Id="rId7" Type="http://schemas.openxmlformats.org/officeDocument/2006/relationships/image" Target="../media/image124.png"/><Relationship Id="rId8" Type="http://schemas.openxmlformats.org/officeDocument/2006/relationships/image" Target="../media/image125.png"/><Relationship Id="rId9" Type="http://schemas.openxmlformats.org/officeDocument/2006/relationships/image" Target="../media/image126.png"/><Relationship Id="rId10" Type="http://schemas.openxmlformats.org/officeDocument/2006/relationships/image" Target="../media/image127.png"/><Relationship Id="rId11" Type="http://schemas.openxmlformats.org/officeDocument/2006/relationships/slide" Target="slide1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8.jpg"/><Relationship Id="rId3" Type="http://schemas.openxmlformats.org/officeDocument/2006/relationships/slide" Target="slide1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9.jpg"/><Relationship Id="rId3" Type="http://schemas.openxmlformats.org/officeDocument/2006/relationships/slide" Target="slide1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png"/><Relationship Id="rId3" Type="http://schemas.openxmlformats.org/officeDocument/2006/relationships/slide" Target="slide1.xml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png"/><Relationship Id="rId3" Type="http://schemas.openxmlformats.org/officeDocument/2006/relationships/image" Target="../media/image132.png"/><Relationship Id="rId4" Type="http://schemas.openxmlformats.org/officeDocument/2006/relationships/slide" Target="slide1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3.png"/><Relationship Id="rId3" Type="http://schemas.openxmlformats.org/officeDocument/2006/relationships/image" Target="../media/image134.png"/><Relationship Id="rId4" Type="http://schemas.openxmlformats.org/officeDocument/2006/relationships/image" Target="../media/image135.png"/><Relationship Id="rId5" Type="http://schemas.openxmlformats.org/officeDocument/2006/relationships/slide" Target="slide1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6.jpg"/><Relationship Id="rId3" Type="http://schemas.openxmlformats.org/officeDocument/2006/relationships/slide" Target="slide1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7.jpg"/><Relationship Id="rId3" Type="http://schemas.openxmlformats.org/officeDocument/2006/relationships/slide" Target="slide1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8.jpg"/><Relationship Id="rId3" Type="http://schemas.openxmlformats.org/officeDocument/2006/relationships/slide" Target="slide1.xml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9.png"/><Relationship Id="rId3" Type="http://schemas.openxmlformats.org/officeDocument/2006/relationships/slide" Target="slide1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png"/><Relationship Id="rId3" Type="http://schemas.openxmlformats.org/officeDocument/2006/relationships/image" Target="../media/image141.png"/><Relationship Id="rId4" Type="http://schemas.openxmlformats.org/officeDocument/2006/relationships/image" Target="../media/image142.png"/><Relationship Id="rId5" Type="http://schemas.openxmlformats.org/officeDocument/2006/relationships/slide" Target="slide1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3.png"/><Relationship Id="rId3" Type="http://schemas.openxmlformats.org/officeDocument/2006/relationships/image" Target="../media/image144.png"/><Relationship Id="rId4" Type="http://schemas.openxmlformats.org/officeDocument/2006/relationships/image" Target="../media/image145.png"/><Relationship Id="rId5" Type="http://schemas.openxmlformats.org/officeDocument/2006/relationships/image" Target="../media/image146.png"/><Relationship Id="rId6" Type="http://schemas.openxmlformats.org/officeDocument/2006/relationships/slide" Target="slide1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7.png"/><Relationship Id="rId3" Type="http://schemas.openxmlformats.org/officeDocument/2006/relationships/image" Target="../media/image148.png"/><Relationship Id="rId4" Type="http://schemas.openxmlformats.org/officeDocument/2006/relationships/image" Target="../media/image149.png"/><Relationship Id="rId5" Type="http://schemas.openxmlformats.org/officeDocument/2006/relationships/image" Target="../media/image150.png"/><Relationship Id="rId6" Type="http://schemas.openxmlformats.org/officeDocument/2006/relationships/image" Target="../media/image151.png"/><Relationship Id="rId7" Type="http://schemas.openxmlformats.org/officeDocument/2006/relationships/slide" Target="slide1.xml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png"/><Relationship Id="rId3" Type="http://schemas.openxmlformats.org/officeDocument/2006/relationships/image" Target="../media/image153.png"/><Relationship Id="rId4" Type="http://schemas.openxmlformats.org/officeDocument/2006/relationships/image" Target="../media/image154.png"/><Relationship Id="rId5" Type="http://schemas.openxmlformats.org/officeDocument/2006/relationships/image" Target="../media/image155.png"/><Relationship Id="rId6" Type="http://schemas.openxmlformats.org/officeDocument/2006/relationships/image" Target="../media/image156.png"/><Relationship Id="rId7" Type="http://schemas.openxmlformats.org/officeDocument/2006/relationships/image" Target="../media/image157.png"/><Relationship Id="rId8" Type="http://schemas.openxmlformats.org/officeDocument/2006/relationships/slide" Target="slide1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8.png"/><Relationship Id="rId3" Type="http://schemas.openxmlformats.org/officeDocument/2006/relationships/image" Target="../media/image159.png"/><Relationship Id="rId4" Type="http://schemas.openxmlformats.org/officeDocument/2006/relationships/image" Target="../media/image160.png"/><Relationship Id="rId5" Type="http://schemas.openxmlformats.org/officeDocument/2006/relationships/image" Target="../media/image161.png"/><Relationship Id="rId6" Type="http://schemas.openxmlformats.org/officeDocument/2006/relationships/image" Target="../media/image162.png"/><Relationship Id="rId7" Type="http://schemas.openxmlformats.org/officeDocument/2006/relationships/image" Target="../media/image163.png"/><Relationship Id="rId8" Type="http://schemas.openxmlformats.org/officeDocument/2006/relationships/image" Target="../media/image164.png"/><Relationship Id="rId9" Type="http://schemas.openxmlformats.org/officeDocument/2006/relationships/image" Target="../media/image165.png"/><Relationship Id="rId10" Type="http://schemas.openxmlformats.org/officeDocument/2006/relationships/slide" Target="slide1.xml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6.png"/><Relationship Id="rId3" Type="http://schemas.openxmlformats.org/officeDocument/2006/relationships/image" Target="../media/image167.png"/><Relationship Id="rId4" Type="http://schemas.openxmlformats.org/officeDocument/2006/relationships/image" Target="../media/image168.png"/><Relationship Id="rId5" Type="http://schemas.openxmlformats.org/officeDocument/2006/relationships/image" Target="../media/image169.png"/><Relationship Id="rId6" Type="http://schemas.openxmlformats.org/officeDocument/2006/relationships/image" Target="../media/image170.png"/><Relationship Id="rId7" Type="http://schemas.openxmlformats.org/officeDocument/2006/relationships/image" Target="../media/image171.png"/><Relationship Id="rId8" Type="http://schemas.openxmlformats.org/officeDocument/2006/relationships/image" Target="../media/image172.png"/><Relationship Id="rId9" Type="http://schemas.openxmlformats.org/officeDocument/2006/relationships/image" Target="../media/image173.png"/><Relationship Id="rId10" Type="http://schemas.openxmlformats.org/officeDocument/2006/relationships/image" Target="../media/image174.png"/><Relationship Id="rId11" Type="http://schemas.openxmlformats.org/officeDocument/2006/relationships/slide" Target="slide1.xml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5.png"/><Relationship Id="rId3" Type="http://schemas.openxmlformats.org/officeDocument/2006/relationships/image" Target="../media/image176.png"/><Relationship Id="rId4" Type="http://schemas.openxmlformats.org/officeDocument/2006/relationships/image" Target="../media/image177.png"/><Relationship Id="rId5" Type="http://schemas.openxmlformats.org/officeDocument/2006/relationships/image" Target="../media/image178.png"/><Relationship Id="rId6" Type="http://schemas.openxmlformats.org/officeDocument/2006/relationships/image" Target="../media/image179.png"/><Relationship Id="rId7" Type="http://schemas.openxmlformats.org/officeDocument/2006/relationships/image" Target="../media/image180.png"/><Relationship Id="rId8" Type="http://schemas.openxmlformats.org/officeDocument/2006/relationships/image" Target="../media/image181.png"/><Relationship Id="rId9" Type="http://schemas.openxmlformats.org/officeDocument/2006/relationships/image" Target="../media/image182.png"/><Relationship Id="rId10" Type="http://schemas.openxmlformats.org/officeDocument/2006/relationships/image" Target="../media/image183.png"/><Relationship Id="rId11" Type="http://schemas.openxmlformats.org/officeDocument/2006/relationships/image" Target="../media/image184.png"/><Relationship Id="rId12" Type="http://schemas.openxmlformats.org/officeDocument/2006/relationships/slide" Target="slide1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5.png"/><Relationship Id="rId3" Type="http://schemas.openxmlformats.org/officeDocument/2006/relationships/image" Target="../media/image186.png"/><Relationship Id="rId4" Type="http://schemas.openxmlformats.org/officeDocument/2006/relationships/image" Target="../media/image187.png"/><Relationship Id="rId5" Type="http://schemas.openxmlformats.org/officeDocument/2006/relationships/image" Target="../media/image188.png"/><Relationship Id="rId6" Type="http://schemas.openxmlformats.org/officeDocument/2006/relationships/image" Target="../media/image189.png"/><Relationship Id="rId7" Type="http://schemas.openxmlformats.org/officeDocument/2006/relationships/image" Target="../media/image190.png"/><Relationship Id="rId8" Type="http://schemas.openxmlformats.org/officeDocument/2006/relationships/image" Target="../media/image191.png"/><Relationship Id="rId9" Type="http://schemas.openxmlformats.org/officeDocument/2006/relationships/image" Target="../media/image192.png"/><Relationship Id="rId10" Type="http://schemas.openxmlformats.org/officeDocument/2006/relationships/image" Target="../media/image193.png"/><Relationship Id="rId11" Type="http://schemas.openxmlformats.org/officeDocument/2006/relationships/image" Target="../media/image194.png"/><Relationship Id="rId12" Type="http://schemas.openxmlformats.org/officeDocument/2006/relationships/image" Target="../media/image195.png"/><Relationship Id="rId13" Type="http://schemas.openxmlformats.org/officeDocument/2006/relationships/slide" Target="slide1.xml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6.png"/><Relationship Id="rId3" Type="http://schemas.openxmlformats.org/officeDocument/2006/relationships/slide" Target="slide1.xml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7.png"/><Relationship Id="rId3" Type="http://schemas.openxmlformats.org/officeDocument/2006/relationships/image" Target="../media/image198.png"/><Relationship Id="rId4" Type="http://schemas.openxmlformats.org/officeDocument/2006/relationships/slide" Target="slide1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9.png"/><Relationship Id="rId3" Type="http://schemas.openxmlformats.org/officeDocument/2006/relationships/image" Target="../media/image200.png"/><Relationship Id="rId4" Type="http://schemas.openxmlformats.org/officeDocument/2006/relationships/image" Target="../media/image201.png"/><Relationship Id="rId5" Type="http://schemas.openxmlformats.org/officeDocument/2006/relationships/slide" Target="slide1.xml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png"/><Relationship Id="rId3" Type="http://schemas.openxmlformats.org/officeDocument/2006/relationships/image" Target="../media/image203.png"/><Relationship Id="rId4" Type="http://schemas.openxmlformats.org/officeDocument/2006/relationships/image" Target="../media/image204.png"/><Relationship Id="rId5" Type="http://schemas.openxmlformats.org/officeDocument/2006/relationships/image" Target="../media/image205.png"/><Relationship Id="rId6" Type="http://schemas.openxmlformats.org/officeDocument/2006/relationships/slide" Target="slide1.xml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6.png"/><Relationship Id="rId3" Type="http://schemas.openxmlformats.org/officeDocument/2006/relationships/image" Target="../media/image207.png"/><Relationship Id="rId4" Type="http://schemas.openxmlformats.org/officeDocument/2006/relationships/image" Target="../media/image208.png"/><Relationship Id="rId5" Type="http://schemas.openxmlformats.org/officeDocument/2006/relationships/image" Target="../media/image209.png"/><Relationship Id="rId6" Type="http://schemas.openxmlformats.org/officeDocument/2006/relationships/image" Target="../media/image210.png"/><Relationship Id="rId7" Type="http://schemas.openxmlformats.org/officeDocument/2006/relationships/slide" Target="slide1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1.png"/><Relationship Id="rId3" Type="http://schemas.openxmlformats.org/officeDocument/2006/relationships/image" Target="../media/image212.png"/><Relationship Id="rId4" Type="http://schemas.openxmlformats.org/officeDocument/2006/relationships/image" Target="../media/image213.png"/><Relationship Id="rId5" Type="http://schemas.openxmlformats.org/officeDocument/2006/relationships/image" Target="../media/image214.png"/><Relationship Id="rId6" Type="http://schemas.openxmlformats.org/officeDocument/2006/relationships/image" Target="../media/image215.png"/><Relationship Id="rId7" Type="http://schemas.openxmlformats.org/officeDocument/2006/relationships/image" Target="../media/image216.png"/><Relationship Id="rId8" Type="http://schemas.openxmlformats.org/officeDocument/2006/relationships/image" Target="../media/image217.png"/><Relationship Id="rId9" Type="http://schemas.openxmlformats.org/officeDocument/2006/relationships/image" Target="../media/image218.png"/><Relationship Id="rId10" Type="http://schemas.openxmlformats.org/officeDocument/2006/relationships/slide" Target="slide1.xml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9.jpg"/><Relationship Id="rId3" Type="http://schemas.openxmlformats.org/officeDocument/2006/relationships/slide" Target="slide1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0.png"/><Relationship Id="rId3" Type="http://schemas.openxmlformats.org/officeDocument/2006/relationships/slide" Target="slide1.xml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1.png"/><Relationship Id="rId3" Type="http://schemas.openxmlformats.org/officeDocument/2006/relationships/image" Target="../media/image222.png"/><Relationship Id="rId4" Type="http://schemas.openxmlformats.org/officeDocument/2006/relationships/slide" Target="slide1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3.png"/><Relationship Id="rId3" Type="http://schemas.openxmlformats.org/officeDocument/2006/relationships/image" Target="../media/image224.png"/><Relationship Id="rId4" Type="http://schemas.openxmlformats.org/officeDocument/2006/relationships/image" Target="../media/image225.png"/><Relationship Id="rId5" Type="http://schemas.openxmlformats.org/officeDocument/2006/relationships/slide" Target="slide1.xml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6.png"/><Relationship Id="rId3" Type="http://schemas.openxmlformats.org/officeDocument/2006/relationships/image" Target="../media/image227.png"/><Relationship Id="rId4" Type="http://schemas.openxmlformats.org/officeDocument/2006/relationships/image" Target="../media/image228.png"/><Relationship Id="rId5" Type="http://schemas.openxmlformats.org/officeDocument/2006/relationships/image" Target="../media/image229.png"/><Relationship Id="rId6" Type="http://schemas.openxmlformats.org/officeDocument/2006/relationships/slide" Target="slide1.xml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0.png"/><Relationship Id="rId3" Type="http://schemas.openxmlformats.org/officeDocument/2006/relationships/slide" Target="slide1.xml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1.png"/><Relationship Id="rId3" Type="http://schemas.openxmlformats.org/officeDocument/2006/relationships/image" Target="../media/image232.png"/><Relationship Id="rId4" Type="http://schemas.openxmlformats.org/officeDocument/2006/relationships/slide" Target="slide1.xml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3.png"/><Relationship Id="rId3" Type="http://schemas.openxmlformats.org/officeDocument/2006/relationships/image" Target="../media/image234.png"/><Relationship Id="rId4" Type="http://schemas.openxmlformats.org/officeDocument/2006/relationships/image" Target="../media/image235.png"/><Relationship Id="rId5" Type="http://schemas.openxmlformats.org/officeDocument/2006/relationships/slide" Target="slide1.xml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6.png"/><Relationship Id="rId3" Type="http://schemas.openxmlformats.org/officeDocument/2006/relationships/image" Target="../media/image237.png"/><Relationship Id="rId4" Type="http://schemas.openxmlformats.org/officeDocument/2006/relationships/image" Target="../media/image238.png"/><Relationship Id="rId5" Type="http://schemas.openxmlformats.org/officeDocument/2006/relationships/image" Target="../media/image239.png"/><Relationship Id="rId6" Type="http://schemas.openxmlformats.org/officeDocument/2006/relationships/slide" Target="slide1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0.png"/><Relationship Id="rId3" Type="http://schemas.openxmlformats.org/officeDocument/2006/relationships/image" Target="../media/image241.png"/><Relationship Id="rId4" Type="http://schemas.openxmlformats.org/officeDocument/2006/relationships/image" Target="../media/image242.png"/><Relationship Id="rId5" Type="http://schemas.openxmlformats.org/officeDocument/2006/relationships/image" Target="../media/image243.png"/><Relationship Id="rId6" Type="http://schemas.openxmlformats.org/officeDocument/2006/relationships/image" Target="../media/image244.png"/><Relationship Id="rId7" Type="http://schemas.openxmlformats.org/officeDocument/2006/relationships/slide" Target="slide1.xml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5.png"/><Relationship Id="rId3" Type="http://schemas.openxmlformats.org/officeDocument/2006/relationships/image" Target="../media/image246.png"/><Relationship Id="rId4" Type="http://schemas.openxmlformats.org/officeDocument/2006/relationships/image" Target="../media/image247.png"/><Relationship Id="rId5" Type="http://schemas.openxmlformats.org/officeDocument/2006/relationships/image" Target="../media/image248.png"/><Relationship Id="rId6" Type="http://schemas.openxmlformats.org/officeDocument/2006/relationships/image" Target="../media/image249.png"/><Relationship Id="rId7" Type="http://schemas.openxmlformats.org/officeDocument/2006/relationships/image" Target="../media/image250.png"/><Relationship Id="rId8" Type="http://schemas.openxmlformats.org/officeDocument/2006/relationships/image" Target="../media/image251.png"/><Relationship Id="rId9" Type="http://schemas.openxmlformats.org/officeDocument/2006/relationships/slide" Target="slide1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2.png"/><Relationship Id="rId3" Type="http://schemas.openxmlformats.org/officeDocument/2006/relationships/slide" Target="slide1.xml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3.png"/><Relationship Id="rId3" Type="http://schemas.openxmlformats.org/officeDocument/2006/relationships/image" Target="../media/image254.png"/><Relationship Id="rId4" Type="http://schemas.openxmlformats.org/officeDocument/2006/relationships/slide" Target="slide1.xml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5.png"/><Relationship Id="rId3" Type="http://schemas.openxmlformats.org/officeDocument/2006/relationships/image" Target="../media/image256.png"/><Relationship Id="rId4" Type="http://schemas.openxmlformats.org/officeDocument/2006/relationships/image" Target="../media/image257.png"/><Relationship Id="rId5" Type="http://schemas.openxmlformats.org/officeDocument/2006/relationships/slide" Target="slide1.xml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8.png"/><Relationship Id="rId3" Type="http://schemas.openxmlformats.org/officeDocument/2006/relationships/image" Target="../media/image259.png"/><Relationship Id="rId4" Type="http://schemas.openxmlformats.org/officeDocument/2006/relationships/image" Target="../media/image260.png"/><Relationship Id="rId5" Type="http://schemas.openxmlformats.org/officeDocument/2006/relationships/image" Target="../media/image261.png"/><Relationship Id="rId6" Type="http://schemas.openxmlformats.org/officeDocument/2006/relationships/slide" Target="slide1.xml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2.png"/><Relationship Id="rId3" Type="http://schemas.openxmlformats.org/officeDocument/2006/relationships/image" Target="../media/image263.png"/><Relationship Id="rId4" Type="http://schemas.openxmlformats.org/officeDocument/2006/relationships/image" Target="../media/image264.png"/><Relationship Id="rId5" Type="http://schemas.openxmlformats.org/officeDocument/2006/relationships/image" Target="../media/image265.png"/><Relationship Id="rId6" Type="http://schemas.openxmlformats.org/officeDocument/2006/relationships/image" Target="../media/image266.png"/><Relationship Id="rId7" Type="http://schemas.openxmlformats.org/officeDocument/2006/relationships/slide" Target="slide1.xml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7.png"/><Relationship Id="rId3" Type="http://schemas.openxmlformats.org/officeDocument/2006/relationships/image" Target="../media/image268.png"/><Relationship Id="rId4" Type="http://schemas.openxmlformats.org/officeDocument/2006/relationships/image" Target="../media/image269.png"/><Relationship Id="rId5" Type="http://schemas.openxmlformats.org/officeDocument/2006/relationships/image" Target="../media/image270.png"/><Relationship Id="rId6" Type="http://schemas.openxmlformats.org/officeDocument/2006/relationships/image" Target="../media/image271.png"/><Relationship Id="rId7" Type="http://schemas.openxmlformats.org/officeDocument/2006/relationships/image" Target="../media/image272.png"/><Relationship Id="rId8" Type="http://schemas.openxmlformats.org/officeDocument/2006/relationships/slide" Target="slide1.xml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3.png"/><Relationship Id="rId3" Type="http://schemas.openxmlformats.org/officeDocument/2006/relationships/slide" Target="slide1.xml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4.png"/><Relationship Id="rId3" Type="http://schemas.openxmlformats.org/officeDocument/2006/relationships/image" Target="../media/image275.png"/><Relationship Id="rId4" Type="http://schemas.openxmlformats.org/officeDocument/2006/relationships/slide" Target="slide1.xml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6.png"/><Relationship Id="rId3" Type="http://schemas.openxmlformats.org/officeDocument/2006/relationships/image" Target="../media/image277.png"/><Relationship Id="rId4" Type="http://schemas.openxmlformats.org/officeDocument/2006/relationships/image" Target="../media/image278.png"/><Relationship Id="rId5" Type="http://schemas.openxmlformats.org/officeDocument/2006/relationships/slide" Target="slide1.xml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9.png"/><Relationship Id="rId3" Type="http://schemas.openxmlformats.org/officeDocument/2006/relationships/image" Target="../media/image280.png"/><Relationship Id="rId4" Type="http://schemas.openxmlformats.org/officeDocument/2006/relationships/image" Target="../media/image281.png"/><Relationship Id="rId5" Type="http://schemas.openxmlformats.org/officeDocument/2006/relationships/image" Target="../media/image282.png"/><Relationship Id="rId6" Type="http://schemas.openxmlformats.org/officeDocument/2006/relationships/slide" Target="slide1.xml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3.png"/><Relationship Id="rId3" Type="http://schemas.openxmlformats.org/officeDocument/2006/relationships/image" Target="../media/image284.png"/><Relationship Id="rId4" Type="http://schemas.openxmlformats.org/officeDocument/2006/relationships/image" Target="../media/image285.png"/><Relationship Id="rId5" Type="http://schemas.openxmlformats.org/officeDocument/2006/relationships/image" Target="../media/image286.png"/><Relationship Id="rId6" Type="http://schemas.openxmlformats.org/officeDocument/2006/relationships/image" Target="../media/image287.png"/><Relationship Id="rId7" Type="http://schemas.openxmlformats.org/officeDocument/2006/relationships/slide" Target="slide1.xml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8.png"/><Relationship Id="rId3" Type="http://schemas.openxmlformats.org/officeDocument/2006/relationships/image" Target="../media/image289.png"/><Relationship Id="rId4" Type="http://schemas.openxmlformats.org/officeDocument/2006/relationships/image" Target="../media/image290.png"/><Relationship Id="rId5" Type="http://schemas.openxmlformats.org/officeDocument/2006/relationships/image" Target="../media/image291.png"/><Relationship Id="rId6" Type="http://schemas.openxmlformats.org/officeDocument/2006/relationships/image" Target="../media/image292.png"/><Relationship Id="rId7" Type="http://schemas.openxmlformats.org/officeDocument/2006/relationships/image" Target="../media/image293.png"/><Relationship Id="rId8" Type="http://schemas.openxmlformats.org/officeDocument/2006/relationships/slide" Target="slide1.xml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4.png"/><Relationship Id="rId3" Type="http://schemas.openxmlformats.org/officeDocument/2006/relationships/image" Target="../media/image295.png"/><Relationship Id="rId4" Type="http://schemas.openxmlformats.org/officeDocument/2006/relationships/image" Target="../media/image296.png"/><Relationship Id="rId5" Type="http://schemas.openxmlformats.org/officeDocument/2006/relationships/image" Target="../media/image297.png"/><Relationship Id="rId6" Type="http://schemas.openxmlformats.org/officeDocument/2006/relationships/image" Target="../media/image298.png"/><Relationship Id="rId7" Type="http://schemas.openxmlformats.org/officeDocument/2006/relationships/image" Target="../media/image299.png"/><Relationship Id="rId8" Type="http://schemas.openxmlformats.org/officeDocument/2006/relationships/image" Target="../media/image300.png"/><Relationship Id="rId9" Type="http://schemas.openxmlformats.org/officeDocument/2006/relationships/slide" Target="slide1.xml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1.xml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1.png"/><Relationship Id="rId3" Type="http://schemas.openxmlformats.org/officeDocument/2006/relationships/slide" Target="slide1.xml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2.png"/><Relationship Id="rId3" Type="http://schemas.openxmlformats.org/officeDocument/2006/relationships/image" Target="../media/image303.png"/><Relationship Id="rId4" Type="http://schemas.openxmlformats.org/officeDocument/2006/relationships/slide" Target="slide1.xml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4.png"/><Relationship Id="rId3" Type="http://schemas.openxmlformats.org/officeDocument/2006/relationships/image" Target="../media/image305.png"/><Relationship Id="rId4" Type="http://schemas.openxmlformats.org/officeDocument/2006/relationships/image" Target="../media/image306.png"/><Relationship Id="rId5" Type="http://schemas.openxmlformats.org/officeDocument/2006/relationships/slide" Target="slide1.xml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7.png"/><Relationship Id="rId3" Type="http://schemas.openxmlformats.org/officeDocument/2006/relationships/image" Target="../media/image308.png"/><Relationship Id="rId4" Type="http://schemas.openxmlformats.org/officeDocument/2006/relationships/image" Target="../media/image309.png"/><Relationship Id="rId5" Type="http://schemas.openxmlformats.org/officeDocument/2006/relationships/image" Target="../media/image310.png"/><Relationship Id="rId6" Type="http://schemas.openxmlformats.org/officeDocument/2006/relationships/slide" Target="slide1.xml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1.png"/><Relationship Id="rId3" Type="http://schemas.openxmlformats.org/officeDocument/2006/relationships/image" Target="../media/image312.png"/><Relationship Id="rId4" Type="http://schemas.openxmlformats.org/officeDocument/2006/relationships/image" Target="../media/image313.png"/><Relationship Id="rId5" Type="http://schemas.openxmlformats.org/officeDocument/2006/relationships/image" Target="../media/image314.png"/><Relationship Id="rId6" Type="http://schemas.openxmlformats.org/officeDocument/2006/relationships/image" Target="../media/image315.png"/><Relationship Id="rId7" Type="http://schemas.openxmlformats.org/officeDocument/2006/relationships/slide" Target="slide1.xml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6.png"/><Relationship Id="rId3" Type="http://schemas.openxmlformats.org/officeDocument/2006/relationships/image" Target="../media/image317.png"/><Relationship Id="rId4" Type="http://schemas.openxmlformats.org/officeDocument/2006/relationships/image" Target="../media/image318.png"/><Relationship Id="rId5" Type="http://schemas.openxmlformats.org/officeDocument/2006/relationships/image" Target="../media/image319.png"/><Relationship Id="rId6" Type="http://schemas.openxmlformats.org/officeDocument/2006/relationships/image" Target="../media/image320.png"/><Relationship Id="rId7" Type="http://schemas.openxmlformats.org/officeDocument/2006/relationships/image" Target="../media/image321.png"/><Relationship Id="rId8" Type="http://schemas.openxmlformats.org/officeDocument/2006/relationships/slide" Target="slide1.xml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2.png"/><Relationship Id="rId3" Type="http://schemas.openxmlformats.org/officeDocument/2006/relationships/slide" Target="slide1.xml"/></Relationships>
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3.png"/><Relationship Id="rId3" Type="http://schemas.openxmlformats.org/officeDocument/2006/relationships/image" Target="../media/image324.png"/><Relationship Id="rId4" Type="http://schemas.openxmlformats.org/officeDocument/2006/relationships/slide" Target="slide1.xml"/></Relationships>
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5.png"/><Relationship Id="rId3" Type="http://schemas.openxmlformats.org/officeDocument/2006/relationships/image" Target="../media/image326.png"/><Relationship Id="rId4" Type="http://schemas.openxmlformats.org/officeDocument/2006/relationships/image" Target="../media/image327.png"/><Relationship Id="rId5" Type="http://schemas.openxmlformats.org/officeDocument/2006/relationships/slide" Target="slide1.xml"/></Relationships>
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8.png"/><Relationship Id="rId3" Type="http://schemas.openxmlformats.org/officeDocument/2006/relationships/image" Target="../media/image329.png"/><Relationship Id="rId4" Type="http://schemas.openxmlformats.org/officeDocument/2006/relationships/image" Target="../media/image330.png"/><Relationship Id="rId5" Type="http://schemas.openxmlformats.org/officeDocument/2006/relationships/image" Target="../media/image331.png"/><Relationship Id="rId6" Type="http://schemas.openxmlformats.org/officeDocument/2006/relationships/slide" Target="slide1.xml"/></Relationships>
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2.png"/><Relationship Id="rId3" Type="http://schemas.openxmlformats.org/officeDocument/2006/relationships/image" Target="../media/image333.png"/><Relationship Id="rId4" Type="http://schemas.openxmlformats.org/officeDocument/2006/relationships/image" Target="../media/image334.png"/><Relationship Id="rId5" Type="http://schemas.openxmlformats.org/officeDocument/2006/relationships/image" Target="../media/image335.png"/><Relationship Id="rId6" Type="http://schemas.openxmlformats.org/officeDocument/2006/relationships/image" Target="../media/image336.png"/><Relationship Id="rId7" Type="http://schemas.openxmlformats.org/officeDocument/2006/relationships/slide" Target="slide1.xml"/></Relationships>
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7.jpg"/><Relationship Id="rId3" Type="http://schemas.openxmlformats.org/officeDocument/2006/relationships/slide" Target="slide1.xml"/></Relationships>
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8.jpg"/><Relationship Id="rId3" Type="http://schemas.openxmlformats.org/officeDocument/2006/relationships/slide" Target="slide1.xml"/></Relationships>
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9.jpg"/><Relationship Id="rId3" Type="http://schemas.openxmlformats.org/officeDocument/2006/relationships/slide" Target="slide1.xml"/></Relationships>
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0.jpg"/><Relationship Id="rId3" Type="http://schemas.openxmlformats.org/officeDocument/2006/relationships/slide" Target="slide1.xml"/></Relationships>
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1.jpg"/><Relationship Id="rId3" Type="http://schemas.openxmlformats.org/officeDocument/2006/relationships/slide" Target="slide1.xml"/></Relationships>
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2.png"/><Relationship Id="rId3" Type="http://schemas.openxmlformats.org/officeDocument/2006/relationships/slide" Target="slide1.xml"/></Relationships>
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3.png"/><Relationship Id="rId3" Type="http://schemas.openxmlformats.org/officeDocument/2006/relationships/image" Target="../media/image344.jpg"/><Relationship Id="rId4" Type="http://schemas.openxmlformats.org/officeDocument/2006/relationships/slide" Target="slide1.xml"/></Relationships>
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5.png"/><Relationship Id="rId3" Type="http://schemas.openxmlformats.org/officeDocument/2006/relationships/image" Target="../media/image346.jpg"/><Relationship Id="rId4" Type="http://schemas.openxmlformats.org/officeDocument/2006/relationships/image" Target="../media/image347.png"/><Relationship Id="rId5" Type="http://schemas.openxmlformats.org/officeDocument/2006/relationships/slide" Target="slide1.xml"/></Relationships>
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8.png"/><Relationship Id="rId3" Type="http://schemas.openxmlformats.org/officeDocument/2006/relationships/slide" Target="slide1.xml"/></Relationships>
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9.jpg"/><Relationship Id="rId3" Type="http://schemas.openxmlformats.org/officeDocument/2006/relationships/slide" Target="slide1.xml"/></Relationships>
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0.jpg"/><Relationship Id="rId3" Type="http://schemas.openxmlformats.org/officeDocument/2006/relationships/image" Target="../media/image351.jpg"/><Relationship Id="rId4" Type="http://schemas.openxmlformats.org/officeDocument/2006/relationships/slide" Target="slide1.xml"/></Relationships>
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2.jpg"/><Relationship Id="rId3" Type="http://schemas.openxmlformats.org/officeDocument/2006/relationships/slide" Target="slide1.xml"/></Relationships>
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3.jpg"/><Relationship Id="rId3" Type="http://schemas.openxmlformats.org/officeDocument/2006/relationships/image" Target="../media/image354.jpg"/><Relationship Id="rId4" Type="http://schemas.openxmlformats.org/officeDocument/2006/relationships/slide" Target="slide1.xml"/></Relationships>
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5.jpg"/><Relationship Id="rId3" Type="http://schemas.openxmlformats.org/officeDocument/2006/relationships/slide" Target="slide1.xml"/></Relationships>
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6.png"/><Relationship Id="rId3" Type="http://schemas.openxmlformats.org/officeDocument/2006/relationships/image" Target="../media/image357.png"/><Relationship Id="rId4" Type="http://schemas.openxmlformats.org/officeDocument/2006/relationships/slide" Target="slide1.xml"/></Relationships>
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8.png"/><Relationship Id="rId3" Type="http://schemas.openxmlformats.org/officeDocument/2006/relationships/image" Target="../media/image359.png"/><Relationship Id="rId4" Type="http://schemas.openxmlformats.org/officeDocument/2006/relationships/image" Target="../media/image360.png"/><Relationship Id="rId5" Type="http://schemas.openxmlformats.org/officeDocument/2006/relationships/slide" Target="slide1.xml"/></Relationships>
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1.jpg"/><Relationship Id="rId3" Type="http://schemas.openxmlformats.org/officeDocument/2006/relationships/slide" Target="slide1.xml"/></Relationships>
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2.png"/><Relationship Id="rId3" Type="http://schemas.openxmlformats.org/officeDocument/2006/relationships/slide" Target="slide1.xml"/></Relationships>
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3.png"/><Relationship Id="rId3" Type="http://schemas.openxmlformats.org/officeDocument/2006/relationships/image" Target="../media/image364.png"/><Relationship Id="rId4" Type="http://schemas.openxmlformats.org/officeDocument/2006/relationships/slide" Target="slide1.xml"/></Relationships>
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5.png"/><Relationship Id="rId3" Type="http://schemas.openxmlformats.org/officeDocument/2006/relationships/image" Target="../media/image366.png"/><Relationship Id="rId4" Type="http://schemas.openxmlformats.org/officeDocument/2006/relationships/image" Target="../media/image367.png"/><Relationship Id="rId5" Type="http://schemas.openxmlformats.org/officeDocument/2006/relationships/slide" Target="slide1.xml"/></Relationships>
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8.png"/><Relationship Id="rId3" Type="http://schemas.openxmlformats.org/officeDocument/2006/relationships/image" Target="../media/image369.png"/><Relationship Id="rId4" Type="http://schemas.openxmlformats.org/officeDocument/2006/relationships/image" Target="../media/image370.png"/><Relationship Id="rId5" Type="http://schemas.openxmlformats.org/officeDocument/2006/relationships/image" Target="../media/image371.png"/><Relationship Id="rId6" Type="http://schemas.openxmlformats.org/officeDocument/2006/relationships/slide" Target="slide1.xml"/></Relationships>
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2.png"/><Relationship Id="rId3" Type="http://schemas.openxmlformats.org/officeDocument/2006/relationships/image" Target="../media/image373.png"/><Relationship Id="rId4" Type="http://schemas.openxmlformats.org/officeDocument/2006/relationships/image" Target="../media/image374.png"/><Relationship Id="rId5" Type="http://schemas.openxmlformats.org/officeDocument/2006/relationships/image" Target="../media/image375.png"/><Relationship Id="rId6" Type="http://schemas.openxmlformats.org/officeDocument/2006/relationships/image" Target="../media/image376.png"/><Relationship Id="rId7" Type="http://schemas.openxmlformats.org/officeDocument/2006/relationships/slide" Target="slide1.xml"/></Relationships>
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7.png"/><Relationship Id="rId3" Type="http://schemas.openxmlformats.org/officeDocument/2006/relationships/image" Target="../media/image378.png"/><Relationship Id="rId4" Type="http://schemas.openxmlformats.org/officeDocument/2006/relationships/image" Target="../media/image379.png"/><Relationship Id="rId5" Type="http://schemas.openxmlformats.org/officeDocument/2006/relationships/image" Target="../media/image380.png"/><Relationship Id="rId6" Type="http://schemas.openxmlformats.org/officeDocument/2006/relationships/image" Target="../media/image381.png"/><Relationship Id="rId7" Type="http://schemas.openxmlformats.org/officeDocument/2006/relationships/image" Target="../media/image382.png"/><Relationship Id="rId8" Type="http://schemas.openxmlformats.org/officeDocument/2006/relationships/slide" Target="slide1.xml"/></Relationships>
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3.png"/><Relationship Id="rId3" Type="http://schemas.openxmlformats.org/officeDocument/2006/relationships/image" Target="../media/image384.png"/><Relationship Id="rId4" Type="http://schemas.openxmlformats.org/officeDocument/2006/relationships/image" Target="../media/image385.png"/><Relationship Id="rId5" Type="http://schemas.openxmlformats.org/officeDocument/2006/relationships/image" Target="../media/image386.png"/><Relationship Id="rId6" Type="http://schemas.openxmlformats.org/officeDocument/2006/relationships/image" Target="../media/image387.png"/><Relationship Id="rId7" Type="http://schemas.openxmlformats.org/officeDocument/2006/relationships/image" Target="../media/image388.png"/><Relationship Id="rId8" Type="http://schemas.openxmlformats.org/officeDocument/2006/relationships/image" Target="../media/image389.png"/><Relationship Id="rId9" Type="http://schemas.openxmlformats.org/officeDocument/2006/relationships/slide" Target="slide1.xml"/></Relationships>
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0.png"/><Relationship Id="rId3" Type="http://schemas.openxmlformats.org/officeDocument/2006/relationships/slide" Target="slide1.xml"/></Relationships>
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1.png"/><Relationship Id="rId3" Type="http://schemas.openxmlformats.org/officeDocument/2006/relationships/image" Target="../media/image392.png"/><Relationship Id="rId4" Type="http://schemas.openxmlformats.org/officeDocument/2006/relationships/slide" Target="slide1.xml"/></Relationships>
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3.png"/><Relationship Id="rId3" Type="http://schemas.openxmlformats.org/officeDocument/2006/relationships/image" Target="../media/image394.png"/><Relationship Id="rId4" Type="http://schemas.openxmlformats.org/officeDocument/2006/relationships/image" Target="../media/image395.png"/><Relationship Id="rId5" Type="http://schemas.openxmlformats.org/officeDocument/2006/relationships/slide" Target="slide1.xml"/></Relationships>
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6.png"/><Relationship Id="rId3" Type="http://schemas.openxmlformats.org/officeDocument/2006/relationships/image" Target="../media/image397.png"/><Relationship Id="rId4" Type="http://schemas.openxmlformats.org/officeDocument/2006/relationships/image" Target="../media/image398.png"/><Relationship Id="rId5" Type="http://schemas.openxmlformats.org/officeDocument/2006/relationships/image" Target="../media/image399.png"/><Relationship Id="rId6" Type="http://schemas.openxmlformats.org/officeDocument/2006/relationships/slide" Target="slide1.xml"/></Relationships>
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0.png"/><Relationship Id="rId3" Type="http://schemas.openxmlformats.org/officeDocument/2006/relationships/slide" Target="slide1.xml"/></Relationships>
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1.png"/><Relationship Id="rId3" Type="http://schemas.openxmlformats.org/officeDocument/2006/relationships/image" Target="../media/image402.png"/><Relationship Id="rId4" Type="http://schemas.openxmlformats.org/officeDocument/2006/relationships/slide" Target="slide1.xml"/></Relationships>
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3.png"/><Relationship Id="rId3" Type="http://schemas.openxmlformats.org/officeDocument/2006/relationships/image" Target="../media/image404.png"/><Relationship Id="rId4" Type="http://schemas.openxmlformats.org/officeDocument/2006/relationships/image" Target="../media/image405.png"/><Relationship Id="rId5" Type="http://schemas.openxmlformats.org/officeDocument/2006/relationships/slide" Target="slide1.xml"/></Relationships>
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slide" Target="slide1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7743" y="488860"/>
            <a:ext cx="4432935" cy="82550"/>
          </a:xfrm>
          <a:custGeom>
            <a:avLst/>
            <a:gdLst/>
            <a:ahLst/>
            <a:cxnLst/>
            <a:rect l="l" t="t" r="r" b="b"/>
            <a:pathLst>
              <a:path w="4432935" h="82550">
                <a:moveTo>
                  <a:pt x="4381767" y="0"/>
                </a:moveTo>
                <a:lnTo>
                  <a:pt x="50800" y="0"/>
                </a:lnTo>
                <a:lnTo>
                  <a:pt x="31075" y="4008"/>
                </a:lnTo>
                <a:lnTo>
                  <a:pt x="14922" y="14922"/>
                </a:lnTo>
                <a:lnTo>
                  <a:pt x="4008" y="31075"/>
                </a:lnTo>
                <a:lnTo>
                  <a:pt x="0" y="50800"/>
                </a:lnTo>
                <a:lnTo>
                  <a:pt x="0" y="82384"/>
                </a:lnTo>
                <a:lnTo>
                  <a:pt x="4432567" y="82384"/>
                </a:lnTo>
                <a:lnTo>
                  <a:pt x="4432567" y="50800"/>
                </a:lnTo>
                <a:lnTo>
                  <a:pt x="4428558" y="31075"/>
                </a:lnTo>
                <a:lnTo>
                  <a:pt x="4417644" y="14922"/>
                </a:lnTo>
                <a:lnTo>
                  <a:pt x="4401492" y="4008"/>
                </a:lnTo>
                <a:lnTo>
                  <a:pt x="4381767" y="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38544" y="1048969"/>
            <a:ext cx="101600" cy="10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456810" y="1036269"/>
            <a:ext cx="114249" cy="114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344" y="1087069"/>
            <a:ext cx="4280166" cy="63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520310" y="539419"/>
            <a:ext cx="50749" cy="101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520310" y="590216"/>
            <a:ext cx="50749" cy="4587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7743" y="533279"/>
            <a:ext cx="4432935" cy="567055"/>
          </a:xfrm>
          <a:custGeom>
            <a:avLst/>
            <a:gdLst/>
            <a:ahLst/>
            <a:cxnLst/>
            <a:rect l="l" t="t" r="r" b="b"/>
            <a:pathLst>
              <a:path w="4432935" h="567055">
                <a:moveTo>
                  <a:pt x="4432567" y="0"/>
                </a:moveTo>
                <a:lnTo>
                  <a:pt x="0" y="0"/>
                </a:lnTo>
                <a:lnTo>
                  <a:pt x="0" y="515689"/>
                </a:lnTo>
                <a:lnTo>
                  <a:pt x="4008" y="535414"/>
                </a:lnTo>
                <a:lnTo>
                  <a:pt x="14922" y="551567"/>
                </a:lnTo>
                <a:lnTo>
                  <a:pt x="31075" y="562481"/>
                </a:lnTo>
                <a:lnTo>
                  <a:pt x="50800" y="566490"/>
                </a:lnTo>
                <a:lnTo>
                  <a:pt x="4381767" y="566490"/>
                </a:lnTo>
                <a:lnTo>
                  <a:pt x="4401492" y="562481"/>
                </a:lnTo>
                <a:lnTo>
                  <a:pt x="4417644" y="551567"/>
                </a:lnTo>
                <a:lnTo>
                  <a:pt x="4428558" y="535414"/>
                </a:lnTo>
                <a:lnTo>
                  <a:pt x="4432567" y="515689"/>
                </a:lnTo>
                <a:lnTo>
                  <a:pt x="4432567" y="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520310" y="577516"/>
            <a:ext cx="0" cy="490855"/>
          </a:xfrm>
          <a:custGeom>
            <a:avLst/>
            <a:gdLst/>
            <a:ahLst/>
            <a:cxnLst/>
            <a:rect l="l" t="t" r="r" b="b"/>
            <a:pathLst>
              <a:path w="0" h="490855">
                <a:moveTo>
                  <a:pt x="0" y="490502"/>
                </a:moveTo>
                <a:lnTo>
                  <a:pt x="0" y="0"/>
                </a:lnTo>
              </a:path>
            </a:pathLst>
          </a:custGeom>
          <a:ln w="3175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520310" y="56481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699"/>
                </a:moveTo>
                <a:lnTo>
                  <a:pt x="0" y="0"/>
                </a:lnTo>
              </a:path>
            </a:pathLst>
          </a:custGeom>
          <a:ln w="3175">
            <a:solidFill>
              <a:srgbClr val="AFAFA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20310" y="55211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699"/>
                </a:moveTo>
                <a:lnTo>
                  <a:pt x="0" y="0"/>
                </a:lnTo>
              </a:path>
            </a:pathLst>
          </a:custGeom>
          <a:ln w="3175">
            <a:solidFill>
              <a:srgbClr val="CECEC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20310" y="539416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0" y="12699"/>
                </a:moveTo>
                <a:lnTo>
                  <a:pt x="0" y="0"/>
                </a:lnTo>
              </a:path>
            </a:pathLst>
          </a:custGeom>
          <a:ln w="3175">
            <a:solidFill>
              <a:srgbClr val="EFEFE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749846" y="546727"/>
            <a:ext cx="3108960" cy="4749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28015" marR="5080" indent="-615950">
              <a:lnSpc>
                <a:spcPct val="106700"/>
              </a:lnSpc>
            </a:pPr>
            <a:r>
              <a:rPr dirty="0" spc="15"/>
              <a:t>Big Data Analysis and</a:t>
            </a:r>
            <a:r>
              <a:rPr dirty="0" spc="-40"/>
              <a:t> </a:t>
            </a:r>
            <a:r>
              <a:rPr dirty="0" spc="10"/>
              <a:t>Approximations  in Information</a:t>
            </a:r>
            <a:r>
              <a:rPr dirty="0" spc="-15"/>
              <a:t> </a:t>
            </a:r>
            <a:r>
              <a:rPr dirty="0" spc="15"/>
              <a:t>Systems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677200" y="1323898"/>
            <a:ext cx="1254125" cy="616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En-Bing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Lin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algn="ctr" marL="12700" marR="5080">
              <a:lnSpc>
                <a:spcPts val="950"/>
              </a:lnSpc>
            </a:pPr>
            <a:r>
              <a:rPr dirty="0" sz="800" spc="-5">
                <a:latin typeface="Arial"/>
                <a:cs typeface="Arial"/>
              </a:rPr>
              <a:t>Central Michigan</a:t>
            </a:r>
            <a:r>
              <a:rPr dirty="0" sz="800" spc="-5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University  USA</a:t>
            </a:r>
            <a:endParaRPr sz="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3478" y="2288438"/>
            <a:ext cx="3001645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58495" marR="5080" indent="-646430">
              <a:lnSpc>
                <a:spcPts val="950"/>
              </a:lnSpc>
            </a:pPr>
            <a:r>
              <a:rPr dirty="0" sz="800" spc="-5">
                <a:latin typeface="Arial"/>
                <a:cs typeface="Arial"/>
              </a:rPr>
              <a:t>4th </a:t>
            </a:r>
            <a:r>
              <a:rPr dirty="0" sz="800">
                <a:latin typeface="Arial"/>
                <a:cs typeface="Arial"/>
              </a:rPr>
              <a:t>International </a:t>
            </a:r>
            <a:r>
              <a:rPr dirty="0" sz="800" spc="-5">
                <a:latin typeface="Arial"/>
                <a:cs typeface="Arial"/>
              </a:rPr>
              <a:t>Conference on BigData Analysis and Data Mining  September 07-08, 2017 </a:t>
            </a:r>
            <a:r>
              <a:rPr dirty="0" sz="800" spc="-10">
                <a:latin typeface="Arial"/>
                <a:cs typeface="Arial"/>
              </a:rPr>
              <a:t>Paris,</a:t>
            </a:r>
            <a:r>
              <a:rPr dirty="0" sz="800" spc="-30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France</a:t>
            </a:r>
            <a:endParaRPr sz="8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31" name="object 3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7310">
              <a:lnSpc>
                <a:spcPts val="680"/>
              </a:lnSpc>
            </a:pPr>
            <a:fld id="{81D60167-4931-47E6-BA6A-407CBD079E47}" type="slidenum">
              <a:rPr dirty="0" spc="-5"/>
              <a:t>1</a:t>
            </a:fld>
            <a:r>
              <a:rPr dirty="0" spc="-5"/>
              <a:t> /</a:t>
            </a:r>
            <a:r>
              <a:rPr dirty="0" spc="-95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Outline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492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1154569"/>
            <a:ext cx="749300" cy="18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Introduction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Outline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492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495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1112156"/>
            <a:ext cx="749300" cy="436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Introduction  </a:t>
            </a:r>
            <a:r>
              <a:rPr dirty="0" sz="1050" spc="-10">
                <a:latin typeface="Arial"/>
                <a:cs typeface="Arial"/>
              </a:rPr>
              <a:t>Overview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Outline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492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495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34985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1112156"/>
            <a:ext cx="1154430" cy="647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40957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Introduction  </a:t>
            </a:r>
            <a:r>
              <a:rPr dirty="0" sz="1050" spc="-10">
                <a:latin typeface="Arial"/>
                <a:cs typeface="Arial"/>
              </a:rPr>
              <a:t>Overview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</a:t>
            </a:r>
            <a:r>
              <a:rPr dirty="0" sz="1050" spc="-4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Theory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Outline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492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495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34985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45018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2932" y="1112156"/>
            <a:ext cx="1154430" cy="857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40957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Introduction  </a:t>
            </a:r>
            <a:r>
              <a:rPr dirty="0" sz="1050" spc="-10">
                <a:latin typeface="Arial"/>
                <a:cs typeface="Arial"/>
              </a:rPr>
              <a:t>Overview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 </a:t>
            </a:r>
            <a:r>
              <a:rPr dirty="0" sz="1050">
                <a:latin typeface="Arial"/>
                <a:cs typeface="Arial"/>
              </a:rPr>
              <a:t>Theory  </a:t>
            </a:r>
            <a:r>
              <a:rPr dirty="0" sz="1050" spc="-5">
                <a:latin typeface="Arial"/>
                <a:cs typeface="Arial"/>
              </a:rPr>
              <a:t>Big Data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Analysis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Outline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492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495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34985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45018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055050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02932" y="1112156"/>
            <a:ext cx="1313180" cy="1067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68960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Introduction  </a:t>
            </a:r>
            <a:r>
              <a:rPr dirty="0" sz="1050" spc="-10">
                <a:latin typeface="Arial"/>
                <a:cs typeface="Arial"/>
              </a:rPr>
              <a:t>Overview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 </a:t>
            </a:r>
            <a:r>
              <a:rPr dirty="0" sz="1050">
                <a:latin typeface="Arial"/>
                <a:cs typeface="Arial"/>
              </a:rPr>
              <a:t>Theory  </a:t>
            </a:r>
            <a:r>
              <a:rPr dirty="0" sz="1050" spc="-5">
                <a:latin typeface="Arial"/>
                <a:cs typeface="Arial"/>
              </a:rPr>
              <a:t>Big Data Analysis  Concluding</a:t>
            </a:r>
            <a:r>
              <a:rPr dirty="0" sz="1050" spc="-7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Remarks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</a:t>
            </a:r>
            <a:r>
              <a:rPr dirty="0" spc="-80"/>
              <a:t> </a:t>
            </a:r>
            <a:r>
              <a:rPr dirty="0" spc="15"/>
              <a:t>Data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559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1155230"/>
            <a:ext cx="1503045" cy="18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106 </a:t>
            </a:r>
            <a:r>
              <a:rPr dirty="0" sz="1050" spc="-10">
                <a:latin typeface="Arial"/>
                <a:cs typeface="Arial"/>
              </a:rPr>
              <a:t>bytes </a:t>
            </a:r>
            <a:r>
              <a:rPr dirty="0" sz="1050" spc="-5">
                <a:latin typeface="Arial"/>
                <a:cs typeface="Arial"/>
              </a:rPr>
              <a:t>= 1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megabyte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</a:t>
            </a:r>
            <a:r>
              <a:rPr dirty="0" spc="-80"/>
              <a:t> </a:t>
            </a:r>
            <a:r>
              <a:rPr dirty="0" spc="15"/>
              <a:t>Data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559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562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1155230"/>
            <a:ext cx="1503045" cy="394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106 </a:t>
            </a:r>
            <a:r>
              <a:rPr dirty="0" sz="1050" spc="-10">
                <a:latin typeface="Arial"/>
                <a:cs typeface="Arial"/>
              </a:rPr>
              <a:t>bytes </a:t>
            </a:r>
            <a:r>
              <a:rPr dirty="0" sz="1050" spc="-5">
                <a:latin typeface="Arial"/>
                <a:cs typeface="Arial"/>
              </a:rPr>
              <a:t>= 1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megabyte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5">
                <a:latin typeface="Arial"/>
                <a:cs typeface="Arial"/>
              </a:rPr>
              <a:t>109 </a:t>
            </a:r>
            <a:r>
              <a:rPr dirty="0" sz="1050" spc="-10">
                <a:latin typeface="Arial"/>
                <a:cs typeface="Arial"/>
              </a:rPr>
              <a:t>bytes </a:t>
            </a:r>
            <a:r>
              <a:rPr dirty="0" sz="1050" spc="-5">
                <a:latin typeface="Arial"/>
                <a:cs typeface="Arial"/>
              </a:rPr>
              <a:t>= 1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gigabyte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</a:t>
            </a:r>
            <a:r>
              <a:rPr dirty="0" spc="-80"/>
              <a:t> </a:t>
            </a:r>
            <a:r>
              <a:rPr dirty="0" spc="15"/>
              <a:t>Data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559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562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3565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1155230"/>
            <a:ext cx="1503045" cy="604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106 </a:t>
            </a:r>
            <a:r>
              <a:rPr dirty="0" sz="1050" spc="-10">
                <a:latin typeface="Arial"/>
                <a:cs typeface="Arial"/>
              </a:rPr>
              <a:t>bytes </a:t>
            </a:r>
            <a:r>
              <a:rPr dirty="0" sz="1050" spc="-5">
                <a:latin typeface="Arial"/>
                <a:cs typeface="Arial"/>
              </a:rPr>
              <a:t>= 1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megabyte</a:t>
            </a:r>
            <a:endParaRPr sz="1050">
              <a:latin typeface="Arial"/>
              <a:cs typeface="Arial"/>
            </a:endParaRPr>
          </a:p>
          <a:p>
            <a:pPr marL="12700" marR="7556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109 </a:t>
            </a:r>
            <a:r>
              <a:rPr dirty="0" sz="1050" spc="-10">
                <a:latin typeface="Arial"/>
                <a:cs typeface="Arial"/>
              </a:rPr>
              <a:t>bytes </a:t>
            </a:r>
            <a:r>
              <a:rPr dirty="0" sz="1050" spc="-5">
                <a:latin typeface="Arial"/>
                <a:cs typeface="Arial"/>
              </a:rPr>
              <a:t>= 1 </a:t>
            </a:r>
            <a:r>
              <a:rPr dirty="0" sz="1050" spc="-10">
                <a:latin typeface="Arial"/>
                <a:cs typeface="Arial"/>
              </a:rPr>
              <a:t>gigabyte  1012bytes </a:t>
            </a:r>
            <a:r>
              <a:rPr dirty="0" sz="1050" spc="-5">
                <a:latin typeface="Arial"/>
                <a:cs typeface="Arial"/>
              </a:rPr>
              <a:t>= 1</a:t>
            </a:r>
            <a:r>
              <a:rPr dirty="0" sz="1050" spc="-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terabyte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</a:t>
            </a:r>
            <a:r>
              <a:rPr dirty="0" spc="-80"/>
              <a:t> </a:t>
            </a:r>
            <a:r>
              <a:rPr dirty="0" spc="15"/>
              <a:t>Data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559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562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3565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45691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2932" y="1155230"/>
            <a:ext cx="1503045" cy="814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106 </a:t>
            </a:r>
            <a:r>
              <a:rPr dirty="0" sz="1050" spc="-10">
                <a:latin typeface="Arial"/>
                <a:cs typeface="Arial"/>
              </a:rPr>
              <a:t>bytes </a:t>
            </a:r>
            <a:r>
              <a:rPr dirty="0" sz="1050" spc="-5">
                <a:latin typeface="Arial"/>
                <a:cs typeface="Arial"/>
              </a:rPr>
              <a:t>= 1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megabyte</a:t>
            </a:r>
            <a:endParaRPr sz="1050">
              <a:latin typeface="Arial"/>
              <a:cs typeface="Arial"/>
            </a:endParaRPr>
          </a:p>
          <a:p>
            <a:pPr algn="just" marL="12700" marR="7556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109 </a:t>
            </a:r>
            <a:r>
              <a:rPr dirty="0" sz="1050" spc="-10">
                <a:latin typeface="Arial"/>
                <a:cs typeface="Arial"/>
              </a:rPr>
              <a:t>bytes </a:t>
            </a:r>
            <a:r>
              <a:rPr dirty="0" sz="1050" spc="-5">
                <a:latin typeface="Arial"/>
                <a:cs typeface="Arial"/>
              </a:rPr>
              <a:t>= 1 </a:t>
            </a:r>
            <a:r>
              <a:rPr dirty="0" sz="1050" spc="-10">
                <a:latin typeface="Arial"/>
                <a:cs typeface="Arial"/>
              </a:rPr>
              <a:t>gigabyte  1012bytes </a:t>
            </a:r>
            <a:r>
              <a:rPr dirty="0" sz="1050" spc="-5">
                <a:latin typeface="Arial"/>
                <a:cs typeface="Arial"/>
              </a:rPr>
              <a:t>= 1 </a:t>
            </a:r>
            <a:r>
              <a:rPr dirty="0" sz="1050" spc="-10">
                <a:latin typeface="Arial"/>
                <a:cs typeface="Arial"/>
              </a:rPr>
              <a:t>terabyte  1015bytes= </a:t>
            </a:r>
            <a:r>
              <a:rPr dirty="0" sz="1050" spc="-5">
                <a:latin typeface="Arial"/>
                <a:cs typeface="Arial"/>
              </a:rPr>
              <a:t>1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petabyte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</a:t>
            </a:r>
            <a:r>
              <a:rPr dirty="0" spc="-80"/>
              <a:t> </a:t>
            </a:r>
            <a:r>
              <a:rPr dirty="0" spc="15"/>
              <a:t>Data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559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562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3565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45691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055723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02932" y="1155230"/>
            <a:ext cx="3527425" cy="1024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106 </a:t>
            </a:r>
            <a:r>
              <a:rPr dirty="0" sz="1050" spc="-10">
                <a:latin typeface="Arial"/>
                <a:cs typeface="Arial"/>
              </a:rPr>
              <a:t>bytes </a:t>
            </a:r>
            <a:r>
              <a:rPr dirty="0" sz="1050" spc="-5">
                <a:latin typeface="Arial"/>
                <a:cs typeface="Arial"/>
              </a:rPr>
              <a:t>= 1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megabyte</a:t>
            </a:r>
            <a:endParaRPr sz="1050">
              <a:latin typeface="Arial"/>
              <a:cs typeface="Arial"/>
            </a:endParaRPr>
          </a:p>
          <a:p>
            <a:pPr algn="just" marL="12700" marR="209994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109 </a:t>
            </a:r>
            <a:r>
              <a:rPr dirty="0" sz="1050" spc="-10">
                <a:latin typeface="Arial"/>
                <a:cs typeface="Arial"/>
              </a:rPr>
              <a:t>bytes </a:t>
            </a:r>
            <a:r>
              <a:rPr dirty="0" sz="1050" spc="-5">
                <a:latin typeface="Arial"/>
                <a:cs typeface="Arial"/>
              </a:rPr>
              <a:t>= 1 </a:t>
            </a:r>
            <a:r>
              <a:rPr dirty="0" sz="1050" spc="-10">
                <a:latin typeface="Arial"/>
                <a:cs typeface="Arial"/>
              </a:rPr>
              <a:t>gigabyte  1012bytes </a:t>
            </a:r>
            <a:r>
              <a:rPr dirty="0" sz="1050" spc="-5">
                <a:latin typeface="Arial"/>
                <a:cs typeface="Arial"/>
              </a:rPr>
              <a:t>= 1 </a:t>
            </a:r>
            <a:r>
              <a:rPr dirty="0" sz="1050" spc="-10">
                <a:latin typeface="Arial"/>
                <a:cs typeface="Arial"/>
              </a:rPr>
              <a:t>terabyte  1015bytes= </a:t>
            </a:r>
            <a:r>
              <a:rPr dirty="0" sz="1050" spc="-5">
                <a:latin typeface="Arial"/>
                <a:cs typeface="Arial"/>
              </a:rPr>
              <a:t>1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petabyte</a:t>
            </a:r>
            <a:endParaRPr sz="105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0">
                <a:latin typeface="Arial"/>
                <a:cs typeface="Arial"/>
              </a:rPr>
              <a:t>A zettabyte </a:t>
            </a:r>
            <a:r>
              <a:rPr dirty="0" sz="1050" spc="-5">
                <a:latin typeface="Arial"/>
                <a:cs typeface="Arial"/>
              </a:rPr>
              <a:t>is 1,000 000,000,000,000,000,000 </a:t>
            </a:r>
            <a:r>
              <a:rPr dirty="0" sz="1050" spc="-10">
                <a:latin typeface="Arial"/>
                <a:cs typeface="Arial"/>
              </a:rPr>
              <a:t>bytes</a:t>
            </a:r>
            <a:r>
              <a:rPr dirty="0" sz="1050" spc="3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10</a:t>
            </a:r>
            <a:r>
              <a:rPr dirty="0" baseline="27777" sz="1200" spc="-7">
                <a:latin typeface="Arial"/>
                <a:cs typeface="Arial"/>
              </a:rPr>
              <a:t>21</a:t>
            </a:r>
            <a:endParaRPr baseline="27777" sz="12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Technology</a:t>
            </a:r>
            <a:r>
              <a:rPr dirty="0" spc="-70"/>
              <a:t> </a:t>
            </a:r>
            <a:r>
              <a:rPr dirty="0" spc="10"/>
              <a:t>Growth</a:t>
            </a:r>
          </a:p>
        </p:txBody>
      </p:sp>
      <p:sp>
        <p:nvSpPr>
          <p:cNvPr id="12" name="object 12"/>
          <p:cNvSpPr/>
          <p:nvPr/>
        </p:nvSpPr>
        <p:spPr>
          <a:xfrm>
            <a:off x="683996" y="716008"/>
            <a:ext cx="3239966" cy="16080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5844" y="2437434"/>
            <a:ext cx="3878579" cy="320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5">
                <a:latin typeface="Arial"/>
                <a:cs typeface="Arial"/>
              </a:rPr>
              <a:t>Storage capacity has </a:t>
            </a:r>
            <a:r>
              <a:rPr dirty="0" sz="1000" spc="-10">
                <a:latin typeface="Arial"/>
                <a:cs typeface="Arial"/>
              </a:rPr>
              <a:t>improved </a:t>
            </a:r>
            <a:r>
              <a:rPr dirty="0" sz="1000" spc="-5">
                <a:latin typeface="Arial"/>
                <a:cs typeface="Arial"/>
              </a:rPr>
              <a:t>so much that collecting data is  cheaper than</a:t>
            </a:r>
            <a:r>
              <a:rPr dirty="0" sz="1000" spc="-55">
                <a:latin typeface="Arial"/>
                <a:cs typeface="Arial"/>
              </a:rPr>
              <a:t> </a:t>
            </a:r>
            <a:r>
              <a:rPr dirty="0" sz="1000" spc="-20">
                <a:latin typeface="Arial"/>
                <a:cs typeface="Arial"/>
              </a:rPr>
              <a:t>ever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7310">
              <a:lnSpc>
                <a:spcPts val="680"/>
              </a:lnSpc>
            </a:pPr>
            <a:r>
              <a:rPr dirty="0" spc="-5"/>
              <a:t>4</a:t>
            </a:r>
            <a:r>
              <a:rPr dirty="0" spc="-5"/>
              <a:t> /</a:t>
            </a:r>
            <a:r>
              <a:rPr dirty="0" spc="-95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The amount </a:t>
            </a:r>
            <a:r>
              <a:rPr dirty="0" spc="10"/>
              <a:t>of </a:t>
            </a:r>
            <a:r>
              <a:rPr dirty="0" spc="15"/>
              <a:t>data </a:t>
            </a:r>
            <a:r>
              <a:rPr dirty="0" spc="10"/>
              <a:t>in </a:t>
            </a:r>
            <a:r>
              <a:rPr dirty="0" spc="15"/>
              <a:t>our world has been</a:t>
            </a:r>
            <a:r>
              <a:rPr dirty="0" spc="-50"/>
              <a:t> </a:t>
            </a:r>
            <a:r>
              <a:rPr dirty="0" spc="10"/>
              <a:t>exploding!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48049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420141"/>
            <a:ext cx="3787140" cy="18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$600 to </a:t>
            </a:r>
            <a:r>
              <a:rPr dirty="0" sz="1050" spc="-15">
                <a:latin typeface="Arial"/>
                <a:cs typeface="Arial"/>
              </a:rPr>
              <a:t>buy </a:t>
            </a:r>
            <a:r>
              <a:rPr dirty="0" sz="1050" spc="-5">
                <a:latin typeface="Arial"/>
                <a:cs typeface="Arial"/>
              </a:rPr>
              <a:t>a disk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5">
                <a:latin typeface="Arial"/>
                <a:cs typeface="Arial"/>
              </a:rPr>
              <a:t>that can store all of the </a:t>
            </a:r>
            <a:r>
              <a:rPr dirty="0" sz="1050" spc="-15">
                <a:latin typeface="Arial"/>
                <a:cs typeface="Arial"/>
              </a:rPr>
              <a:t>world’s</a:t>
            </a:r>
            <a:r>
              <a:rPr dirty="0" sz="1050" spc="18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music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5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The amount </a:t>
            </a:r>
            <a:r>
              <a:rPr dirty="0" spc="10"/>
              <a:t>of </a:t>
            </a:r>
            <a:r>
              <a:rPr dirty="0" spc="15"/>
              <a:t>data </a:t>
            </a:r>
            <a:r>
              <a:rPr dirty="0" spc="10"/>
              <a:t>in </a:t>
            </a:r>
            <a:r>
              <a:rPr dirty="0" spc="15"/>
              <a:t>our world has been</a:t>
            </a:r>
            <a:r>
              <a:rPr dirty="0" spc="-50"/>
              <a:t> </a:t>
            </a:r>
            <a:r>
              <a:rPr dirty="0" spc="10"/>
              <a:t>exploding!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48049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652576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415782"/>
            <a:ext cx="3787140" cy="361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to </a:t>
            </a:r>
            <a:r>
              <a:rPr dirty="0" sz="1050" spc="-15">
                <a:latin typeface="Arial"/>
                <a:cs typeface="Arial"/>
              </a:rPr>
              <a:t>buy </a:t>
            </a:r>
            <a:r>
              <a:rPr dirty="0" sz="1050" spc="-5">
                <a:latin typeface="Arial"/>
                <a:cs typeface="Arial"/>
              </a:rPr>
              <a:t>a disk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5">
                <a:latin typeface="Arial"/>
                <a:cs typeface="Arial"/>
              </a:rPr>
              <a:t>that can store all of the </a:t>
            </a:r>
            <a:r>
              <a:rPr dirty="0" sz="1050" spc="-15">
                <a:latin typeface="Arial"/>
                <a:cs typeface="Arial"/>
              </a:rPr>
              <a:t>world’s </a:t>
            </a:r>
            <a:r>
              <a:rPr dirty="0" sz="1050" spc="-10">
                <a:latin typeface="Arial"/>
                <a:cs typeface="Arial"/>
              </a:rPr>
              <a:t>music  </a:t>
            </a:r>
            <a:r>
              <a:rPr dirty="0" sz="1050" spc="-5">
                <a:latin typeface="Arial"/>
                <a:cs typeface="Arial"/>
              </a:rPr>
              <a:t>5 billion mobile phones in use in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2016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5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The amount </a:t>
            </a:r>
            <a:r>
              <a:rPr dirty="0" spc="10"/>
              <a:t>of </a:t>
            </a:r>
            <a:r>
              <a:rPr dirty="0" spc="15"/>
              <a:t>data </a:t>
            </a:r>
            <a:r>
              <a:rPr dirty="0" spc="10"/>
              <a:t>in </a:t>
            </a:r>
            <a:r>
              <a:rPr dirty="0" spc="15"/>
              <a:t>our world has been</a:t>
            </a:r>
            <a:r>
              <a:rPr dirty="0" spc="-50"/>
              <a:t> </a:t>
            </a:r>
            <a:r>
              <a:rPr dirty="0" spc="10"/>
              <a:t>exploding!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48049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652576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824649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415782"/>
            <a:ext cx="3787140" cy="533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to </a:t>
            </a:r>
            <a:r>
              <a:rPr dirty="0" sz="1050" spc="-15">
                <a:latin typeface="Arial"/>
                <a:cs typeface="Arial"/>
              </a:rPr>
              <a:t>buy </a:t>
            </a:r>
            <a:r>
              <a:rPr dirty="0" sz="1050" spc="-5">
                <a:latin typeface="Arial"/>
                <a:cs typeface="Arial"/>
              </a:rPr>
              <a:t>a disk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5">
                <a:latin typeface="Arial"/>
                <a:cs typeface="Arial"/>
              </a:rPr>
              <a:t>that can store all of the </a:t>
            </a:r>
            <a:r>
              <a:rPr dirty="0" sz="1050" spc="-15">
                <a:latin typeface="Arial"/>
                <a:cs typeface="Arial"/>
              </a:rPr>
              <a:t>world’s </a:t>
            </a:r>
            <a:r>
              <a:rPr dirty="0" sz="1050" spc="-10">
                <a:latin typeface="Arial"/>
                <a:cs typeface="Arial"/>
              </a:rPr>
              <a:t>music  </a:t>
            </a:r>
            <a:r>
              <a:rPr dirty="0" sz="1050" spc="-5">
                <a:latin typeface="Arial"/>
                <a:cs typeface="Arial"/>
              </a:rPr>
              <a:t>5 billion mobile phones in use in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2016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050" spc="-5">
                <a:latin typeface="Arial"/>
                <a:cs typeface="Arial"/>
              </a:rPr>
              <a:t>30 billion pieces of content shared on </a:t>
            </a:r>
            <a:r>
              <a:rPr dirty="0" sz="1050" spc="-15">
                <a:latin typeface="Arial"/>
                <a:cs typeface="Arial"/>
              </a:rPr>
              <a:t>Facebook every</a:t>
            </a:r>
            <a:r>
              <a:rPr dirty="0" sz="1050" spc="1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month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5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The amount </a:t>
            </a:r>
            <a:r>
              <a:rPr dirty="0" spc="10"/>
              <a:t>of </a:t>
            </a:r>
            <a:r>
              <a:rPr dirty="0" spc="15"/>
              <a:t>data </a:t>
            </a:r>
            <a:r>
              <a:rPr dirty="0" spc="10"/>
              <a:t>in </a:t>
            </a:r>
            <a:r>
              <a:rPr dirty="0" spc="15"/>
              <a:t>our world has been</a:t>
            </a:r>
            <a:r>
              <a:rPr dirty="0" spc="-50"/>
              <a:t> </a:t>
            </a:r>
            <a:r>
              <a:rPr dirty="0" spc="10"/>
              <a:t>exploding!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48049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652576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824649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996721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2932" y="415782"/>
            <a:ext cx="3891279" cy="876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0858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to </a:t>
            </a:r>
            <a:r>
              <a:rPr dirty="0" sz="1050" spc="-15">
                <a:latin typeface="Arial"/>
                <a:cs typeface="Arial"/>
              </a:rPr>
              <a:t>buy </a:t>
            </a:r>
            <a:r>
              <a:rPr dirty="0" sz="1050" spc="-5">
                <a:latin typeface="Arial"/>
                <a:cs typeface="Arial"/>
              </a:rPr>
              <a:t>a disk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5">
                <a:latin typeface="Arial"/>
                <a:cs typeface="Arial"/>
              </a:rPr>
              <a:t>that can store all of the </a:t>
            </a:r>
            <a:r>
              <a:rPr dirty="0" sz="1050" spc="-15">
                <a:latin typeface="Arial"/>
                <a:cs typeface="Arial"/>
              </a:rPr>
              <a:t>world’s </a:t>
            </a:r>
            <a:r>
              <a:rPr dirty="0" sz="1050" spc="-10">
                <a:latin typeface="Arial"/>
                <a:cs typeface="Arial"/>
              </a:rPr>
              <a:t>music  </a:t>
            </a:r>
            <a:r>
              <a:rPr dirty="0" sz="1050" spc="-5">
                <a:latin typeface="Arial"/>
                <a:cs typeface="Arial"/>
              </a:rPr>
              <a:t>5 billion mobile phones in use in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2016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30 billion pieces of content shared on </a:t>
            </a:r>
            <a:r>
              <a:rPr dirty="0" sz="1050" spc="-15">
                <a:latin typeface="Arial"/>
                <a:cs typeface="Arial"/>
              </a:rPr>
              <a:t>Facebook every </a:t>
            </a:r>
            <a:r>
              <a:rPr dirty="0" sz="1050" spc="-5">
                <a:latin typeface="Arial"/>
                <a:cs typeface="Arial"/>
              </a:rPr>
              <a:t>month  </a:t>
            </a:r>
            <a:r>
              <a:rPr dirty="0" sz="1050" spc="-10">
                <a:latin typeface="Arial"/>
                <a:cs typeface="Arial"/>
              </a:rPr>
              <a:t>40% </a:t>
            </a:r>
            <a:r>
              <a:rPr dirty="0" sz="1050" spc="-5">
                <a:latin typeface="Arial"/>
                <a:cs typeface="Arial"/>
              </a:rPr>
              <a:t>projected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data </a:t>
            </a:r>
            <a:r>
              <a:rPr dirty="0" sz="1050" spc="-10">
                <a:latin typeface="Arial"/>
                <a:cs typeface="Arial"/>
              </a:rPr>
              <a:t>generated </a:t>
            </a:r>
            <a:r>
              <a:rPr dirty="0" sz="1050" spc="-5">
                <a:latin typeface="Arial"/>
                <a:cs typeface="Arial"/>
              </a:rPr>
              <a:t>per </a:t>
            </a:r>
            <a:r>
              <a:rPr dirty="0" sz="1050" spc="-15">
                <a:latin typeface="Arial"/>
                <a:cs typeface="Arial"/>
              </a:rPr>
              <a:t>year vs. </a:t>
            </a:r>
            <a:r>
              <a:rPr dirty="0" sz="1050" spc="-10">
                <a:latin typeface="Arial"/>
                <a:cs typeface="Arial"/>
              </a:rPr>
              <a:t>5% 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IT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spending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5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The amount </a:t>
            </a:r>
            <a:r>
              <a:rPr dirty="0" spc="10"/>
              <a:t>of </a:t>
            </a:r>
            <a:r>
              <a:rPr dirty="0" spc="15"/>
              <a:t>data </a:t>
            </a:r>
            <a:r>
              <a:rPr dirty="0" spc="10"/>
              <a:t>in </a:t>
            </a:r>
            <a:r>
              <a:rPr dirty="0" spc="15"/>
              <a:t>our world has been</a:t>
            </a:r>
            <a:r>
              <a:rPr dirty="0" spc="-50"/>
              <a:t> </a:t>
            </a:r>
            <a:r>
              <a:rPr dirty="0" spc="10"/>
              <a:t>exploding!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48049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652576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824649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996721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340866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02932" y="415782"/>
            <a:ext cx="3891279" cy="12211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0858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to </a:t>
            </a:r>
            <a:r>
              <a:rPr dirty="0" sz="1050" spc="-15">
                <a:latin typeface="Arial"/>
                <a:cs typeface="Arial"/>
              </a:rPr>
              <a:t>buy </a:t>
            </a:r>
            <a:r>
              <a:rPr dirty="0" sz="1050" spc="-5">
                <a:latin typeface="Arial"/>
                <a:cs typeface="Arial"/>
              </a:rPr>
              <a:t>a disk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5">
                <a:latin typeface="Arial"/>
                <a:cs typeface="Arial"/>
              </a:rPr>
              <a:t>that can store all of the </a:t>
            </a:r>
            <a:r>
              <a:rPr dirty="0" sz="1050" spc="-15">
                <a:latin typeface="Arial"/>
                <a:cs typeface="Arial"/>
              </a:rPr>
              <a:t>world’s </a:t>
            </a:r>
            <a:r>
              <a:rPr dirty="0" sz="1050" spc="-10">
                <a:latin typeface="Arial"/>
                <a:cs typeface="Arial"/>
              </a:rPr>
              <a:t>music  </a:t>
            </a:r>
            <a:r>
              <a:rPr dirty="0" sz="1050" spc="-5">
                <a:latin typeface="Arial"/>
                <a:cs typeface="Arial"/>
              </a:rPr>
              <a:t>5 billion mobile phones in use in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2016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30 billion pieces of content shared on </a:t>
            </a:r>
            <a:r>
              <a:rPr dirty="0" sz="1050" spc="-15">
                <a:latin typeface="Arial"/>
                <a:cs typeface="Arial"/>
              </a:rPr>
              <a:t>Facebook every </a:t>
            </a:r>
            <a:r>
              <a:rPr dirty="0" sz="1050" spc="-5">
                <a:latin typeface="Arial"/>
                <a:cs typeface="Arial"/>
              </a:rPr>
              <a:t>month  </a:t>
            </a:r>
            <a:r>
              <a:rPr dirty="0" sz="1050" spc="-10">
                <a:latin typeface="Arial"/>
                <a:cs typeface="Arial"/>
              </a:rPr>
              <a:t>40% </a:t>
            </a:r>
            <a:r>
              <a:rPr dirty="0" sz="1050" spc="-5">
                <a:latin typeface="Arial"/>
                <a:cs typeface="Arial"/>
              </a:rPr>
              <a:t>projected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data </a:t>
            </a:r>
            <a:r>
              <a:rPr dirty="0" sz="1050" spc="-10">
                <a:latin typeface="Arial"/>
                <a:cs typeface="Arial"/>
              </a:rPr>
              <a:t>generated </a:t>
            </a:r>
            <a:r>
              <a:rPr dirty="0" sz="1050" spc="-5">
                <a:latin typeface="Arial"/>
                <a:cs typeface="Arial"/>
              </a:rPr>
              <a:t>per </a:t>
            </a:r>
            <a:r>
              <a:rPr dirty="0" sz="1050" spc="-15">
                <a:latin typeface="Arial"/>
                <a:cs typeface="Arial"/>
              </a:rPr>
              <a:t>year vs. </a:t>
            </a:r>
            <a:r>
              <a:rPr dirty="0" sz="1050" spc="-10">
                <a:latin typeface="Arial"/>
                <a:cs typeface="Arial"/>
              </a:rPr>
              <a:t>5% 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IT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spending</a:t>
            </a:r>
            <a:endParaRPr sz="1050">
              <a:latin typeface="Arial"/>
              <a:cs typeface="Arial"/>
            </a:endParaRPr>
          </a:p>
          <a:p>
            <a:pPr marL="12700" marR="6667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235 </a:t>
            </a:r>
            <a:r>
              <a:rPr dirty="0" sz="1050" spc="-10">
                <a:latin typeface="Arial"/>
                <a:cs typeface="Arial"/>
              </a:rPr>
              <a:t>terabytes </a:t>
            </a:r>
            <a:r>
              <a:rPr dirty="0" sz="1050" spc="-5">
                <a:latin typeface="Arial"/>
                <a:cs typeface="Arial"/>
              </a:rPr>
              <a:t>data collected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0">
                <a:latin typeface="Arial"/>
                <a:cs typeface="Arial"/>
              </a:rPr>
              <a:t>US </a:t>
            </a:r>
            <a:r>
              <a:rPr dirty="0" sz="1050" spc="-5">
                <a:latin typeface="Arial"/>
                <a:cs typeface="Arial"/>
              </a:rPr>
              <a:t>Library of </a:t>
            </a:r>
            <a:r>
              <a:rPr dirty="0" sz="1050" spc="-10">
                <a:latin typeface="Arial"/>
                <a:cs typeface="Arial"/>
              </a:rPr>
              <a:t>Congress </a:t>
            </a:r>
            <a:r>
              <a:rPr dirty="0" sz="1050" spc="-20">
                <a:latin typeface="Arial"/>
                <a:cs typeface="Arial"/>
              </a:rPr>
              <a:t>by  </a:t>
            </a:r>
            <a:r>
              <a:rPr dirty="0" sz="1050" spc="-5">
                <a:latin typeface="Arial"/>
                <a:cs typeface="Arial"/>
              </a:rPr>
              <a:t>2011 (74 </a:t>
            </a:r>
            <a:r>
              <a:rPr dirty="0" sz="1050" spc="-10">
                <a:latin typeface="Arial"/>
                <a:cs typeface="Arial"/>
              </a:rPr>
              <a:t>terabytes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online)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5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The amount </a:t>
            </a:r>
            <a:r>
              <a:rPr dirty="0" spc="10"/>
              <a:t>of </a:t>
            </a:r>
            <a:r>
              <a:rPr dirty="0" spc="15"/>
              <a:t>data </a:t>
            </a:r>
            <a:r>
              <a:rPr dirty="0" spc="10"/>
              <a:t>in </a:t>
            </a:r>
            <a:r>
              <a:rPr dirty="0" spc="15"/>
              <a:t>our world has been</a:t>
            </a:r>
            <a:r>
              <a:rPr dirty="0" spc="-50"/>
              <a:t> </a:t>
            </a:r>
            <a:r>
              <a:rPr dirty="0" spc="10"/>
              <a:t>exploding!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48049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652576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824649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996721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340866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1685023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02932" y="415782"/>
            <a:ext cx="3891279" cy="15652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0858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to </a:t>
            </a:r>
            <a:r>
              <a:rPr dirty="0" sz="1050" spc="-15">
                <a:latin typeface="Arial"/>
                <a:cs typeface="Arial"/>
              </a:rPr>
              <a:t>buy </a:t>
            </a:r>
            <a:r>
              <a:rPr dirty="0" sz="1050" spc="-5">
                <a:latin typeface="Arial"/>
                <a:cs typeface="Arial"/>
              </a:rPr>
              <a:t>a disk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5">
                <a:latin typeface="Arial"/>
                <a:cs typeface="Arial"/>
              </a:rPr>
              <a:t>that can store all of the </a:t>
            </a:r>
            <a:r>
              <a:rPr dirty="0" sz="1050" spc="-15">
                <a:latin typeface="Arial"/>
                <a:cs typeface="Arial"/>
              </a:rPr>
              <a:t>world’s </a:t>
            </a:r>
            <a:r>
              <a:rPr dirty="0" sz="1050" spc="-10">
                <a:latin typeface="Arial"/>
                <a:cs typeface="Arial"/>
              </a:rPr>
              <a:t>music  </a:t>
            </a:r>
            <a:r>
              <a:rPr dirty="0" sz="1050" spc="-5">
                <a:latin typeface="Arial"/>
                <a:cs typeface="Arial"/>
              </a:rPr>
              <a:t>5 billion mobile phones in use in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2016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30 billion pieces of content shared on </a:t>
            </a:r>
            <a:r>
              <a:rPr dirty="0" sz="1050" spc="-15">
                <a:latin typeface="Arial"/>
                <a:cs typeface="Arial"/>
              </a:rPr>
              <a:t>Facebook every </a:t>
            </a:r>
            <a:r>
              <a:rPr dirty="0" sz="1050" spc="-5">
                <a:latin typeface="Arial"/>
                <a:cs typeface="Arial"/>
              </a:rPr>
              <a:t>month  </a:t>
            </a:r>
            <a:r>
              <a:rPr dirty="0" sz="1050" spc="-10">
                <a:latin typeface="Arial"/>
                <a:cs typeface="Arial"/>
              </a:rPr>
              <a:t>40% </a:t>
            </a:r>
            <a:r>
              <a:rPr dirty="0" sz="1050" spc="-5">
                <a:latin typeface="Arial"/>
                <a:cs typeface="Arial"/>
              </a:rPr>
              <a:t>projected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data </a:t>
            </a:r>
            <a:r>
              <a:rPr dirty="0" sz="1050" spc="-10">
                <a:latin typeface="Arial"/>
                <a:cs typeface="Arial"/>
              </a:rPr>
              <a:t>generated </a:t>
            </a:r>
            <a:r>
              <a:rPr dirty="0" sz="1050" spc="-5">
                <a:latin typeface="Arial"/>
                <a:cs typeface="Arial"/>
              </a:rPr>
              <a:t>per </a:t>
            </a:r>
            <a:r>
              <a:rPr dirty="0" sz="1050" spc="-15">
                <a:latin typeface="Arial"/>
                <a:cs typeface="Arial"/>
              </a:rPr>
              <a:t>year vs. </a:t>
            </a:r>
            <a:r>
              <a:rPr dirty="0" sz="1050" spc="-10">
                <a:latin typeface="Arial"/>
                <a:cs typeface="Arial"/>
              </a:rPr>
              <a:t>5% 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IT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spending</a:t>
            </a:r>
            <a:endParaRPr sz="1050">
              <a:latin typeface="Arial"/>
              <a:cs typeface="Arial"/>
            </a:endParaRPr>
          </a:p>
          <a:p>
            <a:pPr marL="12700" marR="6667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235 </a:t>
            </a:r>
            <a:r>
              <a:rPr dirty="0" sz="1050" spc="-10">
                <a:latin typeface="Arial"/>
                <a:cs typeface="Arial"/>
              </a:rPr>
              <a:t>terabytes </a:t>
            </a:r>
            <a:r>
              <a:rPr dirty="0" sz="1050" spc="-5">
                <a:latin typeface="Arial"/>
                <a:cs typeface="Arial"/>
              </a:rPr>
              <a:t>data collected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0">
                <a:latin typeface="Arial"/>
                <a:cs typeface="Arial"/>
              </a:rPr>
              <a:t>US </a:t>
            </a:r>
            <a:r>
              <a:rPr dirty="0" sz="1050" spc="-5">
                <a:latin typeface="Arial"/>
                <a:cs typeface="Arial"/>
              </a:rPr>
              <a:t>Library of </a:t>
            </a:r>
            <a:r>
              <a:rPr dirty="0" sz="1050" spc="-10">
                <a:latin typeface="Arial"/>
                <a:cs typeface="Arial"/>
              </a:rPr>
              <a:t>Congress </a:t>
            </a:r>
            <a:r>
              <a:rPr dirty="0" sz="1050" spc="-20">
                <a:latin typeface="Arial"/>
                <a:cs typeface="Arial"/>
              </a:rPr>
              <a:t>by  </a:t>
            </a:r>
            <a:r>
              <a:rPr dirty="0" sz="1050" spc="-5">
                <a:latin typeface="Arial"/>
                <a:cs typeface="Arial"/>
              </a:rPr>
              <a:t>2011 (74 </a:t>
            </a:r>
            <a:r>
              <a:rPr dirty="0" sz="1050" spc="-10">
                <a:latin typeface="Arial"/>
                <a:cs typeface="Arial"/>
              </a:rPr>
              <a:t>terabytes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online)</a:t>
            </a:r>
            <a:endParaRPr sz="1050">
              <a:latin typeface="Arial"/>
              <a:cs typeface="Arial"/>
            </a:endParaRPr>
          </a:p>
          <a:p>
            <a:pPr marL="12700" marR="33274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billion potential </a:t>
            </a:r>
            <a:r>
              <a:rPr dirty="0" sz="1050" spc="-10">
                <a:latin typeface="Arial"/>
                <a:cs typeface="Arial"/>
              </a:rPr>
              <a:t>annual </a:t>
            </a:r>
            <a:r>
              <a:rPr dirty="0" sz="1050" spc="-5">
                <a:latin typeface="Arial"/>
                <a:cs typeface="Arial"/>
              </a:rPr>
              <a:t>consumer </a:t>
            </a:r>
            <a:r>
              <a:rPr dirty="0" sz="1050">
                <a:latin typeface="Arial"/>
                <a:cs typeface="Arial"/>
              </a:rPr>
              <a:t>surplus </a:t>
            </a:r>
            <a:r>
              <a:rPr dirty="0" sz="1050" spc="-5">
                <a:latin typeface="Arial"/>
                <a:cs typeface="Arial"/>
              </a:rPr>
              <a:t>from using  personal location data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globally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8" action="ppaction://hlinksldjump"/>
              </a:rPr>
              <a:t>Big Data Analysis and Approximations  in</a:t>
            </a:r>
            <a:r>
              <a:rPr dirty="0" spc="20">
                <a:hlinkClick r:id="rId8" action="ppaction://hlinksldjump"/>
              </a:rPr>
              <a:t> </a:t>
            </a:r>
            <a:r>
              <a:rPr dirty="0" spc="-5">
                <a:hlinkClick r:id="rId8" action="ppaction://hlinksldjump"/>
              </a:rPr>
              <a:t>Inf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5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The amount </a:t>
            </a:r>
            <a:r>
              <a:rPr dirty="0" spc="10"/>
              <a:t>of </a:t>
            </a:r>
            <a:r>
              <a:rPr dirty="0" spc="15"/>
              <a:t>data </a:t>
            </a:r>
            <a:r>
              <a:rPr dirty="0" spc="10"/>
              <a:t>in </a:t>
            </a:r>
            <a:r>
              <a:rPr dirty="0" spc="15"/>
              <a:t>our world has been</a:t>
            </a:r>
            <a:r>
              <a:rPr dirty="0" spc="-50"/>
              <a:t> </a:t>
            </a:r>
            <a:r>
              <a:rPr dirty="0" spc="10"/>
              <a:t>exploding!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48049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652576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824649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996721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340866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1685023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2029168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02932" y="415782"/>
            <a:ext cx="3891279" cy="20815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0858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to </a:t>
            </a:r>
            <a:r>
              <a:rPr dirty="0" sz="1050" spc="-15">
                <a:latin typeface="Arial"/>
                <a:cs typeface="Arial"/>
              </a:rPr>
              <a:t>buy </a:t>
            </a:r>
            <a:r>
              <a:rPr dirty="0" sz="1050" spc="-5">
                <a:latin typeface="Arial"/>
                <a:cs typeface="Arial"/>
              </a:rPr>
              <a:t>a disk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5">
                <a:latin typeface="Arial"/>
                <a:cs typeface="Arial"/>
              </a:rPr>
              <a:t>that can store all of the </a:t>
            </a:r>
            <a:r>
              <a:rPr dirty="0" sz="1050" spc="-15">
                <a:latin typeface="Arial"/>
                <a:cs typeface="Arial"/>
              </a:rPr>
              <a:t>world’s </a:t>
            </a:r>
            <a:r>
              <a:rPr dirty="0" sz="1050" spc="-10">
                <a:latin typeface="Arial"/>
                <a:cs typeface="Arial"/>
              </a:rPr>
              <a:t>music  </a:t>
            </a:r>
            <a:r>
              <a:rPr dirty="0" sz="1050" spc="-5">
                <a:latin typeface="Arial"/>
                <a:cs typeface="Arial"/>
              </a:rPr>
              <a:t>5 billion mobile phones in use in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2016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30 billion pieces of content shared on </a:t>
            </a:r>
            <a:r>
              <a:rPr dirty="0" sz="1050" spc="-15">
                <a:latin typeface="Arial"/>
                <a:cs typeface="Arial"/>
              </a:rPr>
              <a:t>Facebook every </a:t>
            </a:r>
            <a:r>
              <a:rPr dirty="0" sz="1050" spc="-5">
                <a:latin typeface="Arial"/>
                <a:cs typeface="Arial"/>
              </a:rPr>
              <a:t>month  </a:t>
            </a:r>
            <a:r>
              <a:rPr dirty="0" sz="1050" spc="-10">
                <a:latin typeface="Arial"/>
                <a:cs typeface="Arial"/>
              </a:rPr>
              <a:t>40% </a:t>
            </a:r>
            <a:r>
              <a:rPr dirty="0" sz="1050" spc="-5">
                <a:latin typeface="Arial"/>
                <a:cs typeface="Arial"/>
              </a:rPr>
              <a:t>projected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data </a:t>
            </a:r>
            <a:r>
              <a:rPr dirty="0" sz="1050" spc="-10">
                <a:latin typeface="Arial"/>
                <a:cs typeface="Arial"/>
              </a:rPr>
              <a:t>generated </a:t>
            </a:r>
            <a:r>
              <a:rPr dirty="0" sz="1050" spc="-5">
                <a:latin typeface="Arial"/>
                <a:cs typeface="Arial"/>
              </a:rPr>
              <a:t>per </a:t>
            </a:r>
            <a:r>
              <a:rPr dirty="0" sz="1050" spc="-15">
                <a:latin typeface="Arial"/>
                <a:cs typeface="Arial"/>
              </a:rPr>
              <a:t>year vs. </a:t>
            </a:r>
            <a:r>
              <a:rPr dirty="0" sz="1050" spc="-10">
                <a:latin typeface="Arial"/>
                <a:cs typeface="Arial"/>
              </a:rPr>
              <a:t>5% 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IT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spending</a:t>
            </a:r>
            <a:endParaRPr sz="1050">
              <a:latin typeface="Arial"/>
              <a:cs typeface="Arial"/>
            </a:endParaRPr>
          </a:p>
          <a:p>
            <a:pPr marL="12700" marR="6667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235 </a:t>
            </a:r>
            <a:r>
              <a:rPr dirty="0" sz="1050" spc="-10">
                <a:latin typeface="Arial"/>
                <a:cs typeface="Arial"/>
              </a:rPr>
              <a:t>terabytes </a:t>
            </a:r>
            <a:r>
              <a:rPr dirty="0" sz="1050" spc="-5">
                <a:latin typeface="Arial"/>
                <a:cs typeface="Arial"/>
              </a:rPr>
              <a:t>data collected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0">
                <a:latin typeface="Arial"/>
                <a:cs typeface="Arial"/>
              </a:rPr>
              <a:t>US </a:t>
            </a:r>
            <a:r>
              <a:rPr dirty="0" sz="1050" spc="-5">
                <a:latin typeface="Arial"/>
                <a:cs typeface="Arial"/>
              </a:rPr>
              <a:t>Library of </a:t>
            </a:r>
            <a:r>
              <a:rPr dirty="0" sz="1050" spc="-10">
                <a:latin typeface="Arial"/>
                <a:cs typeface="Arial"/>
              </a:rPr>
              <a:t>Congress </a:t>
            </a:r>
            <a:r>
              <a:rPr dirty="0" sz="1050" spc="-20">
                <a:latin typeface="Arial"/>
                <a:cs typeface="Arial"/>
              </a:rPr>
              <a:t>by  </a:t>
            </a:r>
            <a:r>
              <a:rPr dirty="0" sz="1050" spc="-5">
                <a:latin typeface="Arial"/>
                <a:cs typeface="Arial"/>
              </a:rPr>
              <a:t>2011 (74 </a:t>
            </a:r>
            <a:r>
              <a:rPr dirty="0" sz="1050" spc="-10">
                <a:latin typeface="Arial"/>
                <a:cs typeface="Arial"/>
              </a:rPr>
              <a:t>terabytes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online)</a:t>
            </a:r>
            <a:endParaRPr sz="1050">
              <a:latin typeface="Arial"/>
              <a:cs typeface="Arial"/>
            </a:endParaRPr>
          </a:p>
          <a:p>
            <a:pPr marL="12700" marR="33274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billion potential </a:t>
            </a:r>
            <a:r>
              <a:rPr dirty="0" sz="1050" spc="-10">
                <a:latin typeface="Arial"/>
                <a:cs typeface="Arial"/>
              </a:rPr>
              <a:t>annual </a:t>
            </a:r>
            <a:r>
              <a:rPr dirty="0" sz="1050" spc="-5">
                <a:latin typeface="Arial"/>
                <a:cs typeface="Arial"/>
              </a:rPr>
              <a:t>consumer </a:t>
            </a:r>
            <a:r>
              <a:rPr dirty="0" sz="1050">
                <a:latin typeface="Arial"/>
                <a:cs typeface="Arial"/>
              </a:rPr>
              <a:t>surplus </a:t>
            </a:r>
            <a:r>
              <a:rPr dirty="0" sz="1050" spc="-5">
                <a:latin typeface="Arial"/>
                <a:cs typeface="Arial"/>
              </a:rPr>
              <a:t>from using  personal location data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globally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050" spc="-5">
                <a:latin typeface="Arial"/>
                <a:cs typeface="Arial"/>
              </a:rPr>
              <a:t>140,000–190,000 more deep analytical talent </a:t>
            </a:r>
            <a:r>
              <a:rPr dirty="0" sz="1050" spc="-10">
                <a:latin typeface="Arial"/>
                <a:cs typeface="Arial"/>
              </a:rPr>
              <a:t>positions,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and</a:t>
            </a:r>
            <a:endParaRPr sz="1050">
              <a:latin typeface="Arial"/>
              <a:cs typeface="Arial"/>
            </a:endParaRPr>
          </a:p>
          <a:p>
            <a:pPr marL="12700" marR="36449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1.5 million more </a:t>
            </a:r>
            <a:r>
              <a:rPr dirty="0" sz="1050" spc="-10">
                <a:latin typeface="Arial"/>
                <a:cs typeface="Arial"/>
              </a:rPr>
              <a:t>data-savvy </a:t>
            </a:r>
            <a:r>
              <a:rPr dirty="0" sz="1050" spc="-5">
                <a:latin typeface="Arial"/>
                <a:cs typeface="Arial"/>
              </a:rPr>
              <a:t>managers needed to </a:t>
            </a:r>
            <a:r>
              <a:rPr dirty="0" sz="1050" spc="-15">
                <a:latin typeface="Arial"/>
                <a:cs typeface="Arial"/>
              </a:rPr>
              <a:t>take </a:t>
            </a:r>
            <a:r>
              <a:rPr dirty="0" sz="1050" spc="-5">
                <a:latin typeface="Arial"/>
                <a:cs typeface="Arial"/>
              </a:rPr>
              <a:t>full  </a:t>
            </a:r>
            <a:r>
              <a:rPr dirty="0" sz="1050" spc="-10">
                <a:latin typeface="Arial"/>
                <a:cs typeface="Arial"/>
              </a:rPr>
              <a:t>advantage </a:t>
            </a:r>
            <a:r>
              <a:rPr dirty="0" sz="1050" spc="-5">
                <a:latin typeface="Arial"/>
                <a:cs typeface="Arial"/>
              </a:rPr>
              <a:t>of big data in the United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States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9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9" action="ppaction://hlinksldjump"/>
              </a:rPr>
              <a:t>Big Data Analysis and Approximations  in</a:t>
            </a:r>
            <a:r>
              <a:rPr dirty="0" spc="20">
                <a:hlinkClick r:id="rId9" action="ppaction://hlinksldjump"/>
              </a:rPr>
              <a:t> </a:t>
            </a:r>
            <a:r>
              <a:rPr dirty="0" spc="-5">
                <a:hlinkClick r:id="rId9" action="ppaction://hlinksldjump"/>
              </a:rPr>
              <a:t>Inf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5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The amount </a:t>
            </a:r>
            <a:r>
              <a:rPr dirty="0" spc="10"/>
              <a:t>of </a:t>
            </a:r>
            <a:r>
              <a:rPr dirty="0" spc="15"/>
              <a:t>data </a:t>
            </a:r>
            <a:r>
              <a:rPr dirty="0" spc="10"/>
              <a:t>in </a:t>
            </a:r>
            <a:r>
              <a:rPr dirty="0" spc="15"/>
              <a:t>our world has been</a:t>
            </a:r>
            <a:r>
              <a:rPr dirty="0" spc="-50"/>
              <a:t> </a:t>
            </a:r>
            <a:r>
              <a:rPr dirty="0" spc="10"/>
              <a:t>exploding!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48049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652576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824649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996721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340866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1685023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2029168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69557" y="2545397"/>
            <a:ext cx="76809" cy="768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02932" y="415782"/>
            <a:ext cx="3955415" cy="2425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7335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to </a:t>
            </a:r>
            <a:r>
              <a:rPr dirty="0" sz="1050" spc="-15">
                <a:latin typeface="Arial"/>
                <a:cs typeface="Arial"/>
              </a:rPr>
              <a:t>buy </a:t>
            </a:r>
            <a:r>
              <a:rPr dirty="0" sz="1050" spc="-5">
                <a:latin typeface="Arial"/>
                <a:cs typeface="Arial"/>
              </a:rPr>
              <a:t>a disk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5">
                <a:latin typeface="Arial"/>
                <a:cs typeface="Arial"/>
              </a:rPr>
              <a:t>that can store all of the </a:t>
            </a:r>
            <a:r>
              <a:rPr dirty="0" sz="1050" spc="-15">
                <a:latin typeface="Arial"/>
                <a:cs typeface="Arial"/>
              </a:rPr>
              <a:t>world’s </a:t>
            </a:r>
            <a:r>
              <a:rPr dirty="0" sz="1050" spc="-10">
                <a:latin typeface="Arial"/>
                <a:cs typeface="Arial"/>
              </a:rPr>
              <a:t>music  </a:t>
            </a:r>
            <a:r>
              <a:rPr dirty="0" sz="1050" spc="-5">
                <a:latin typeface="Arial"/>
                <a:cs typeface="Arial"/>
              </a:rPr>
              <a:t>5 billion mobile phones in use in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2016</a:t>
            </a:r>
            <a:endParaRPr sz="1050">
              <a:latin typeface="Arial"/>
              <a:cs typeface="Arial"/>
            </a:endParaRPr>
          </a:p>
          <a:p>
            <a:pPr marL="12700" marR="6921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30 billion pieces of content shared on </a:t>
            </a:r>
            <a:r>
              <a:rPr dirty="0" sz="1050" spc="-15">
                <a:latin typeface="Arial"/>
                <a:cs typeface="Arial"/>
              </a:rPr>
              <a:t>Facebook every </a:t>
            </a:r>
            <a:r>
              <a:rPr dirty="0" sz="1050" spc="-5">
                <a:latin typeface="Arial"/>
                <a:cs typeface="Arial"/>
              </a:rPr>
              <a:t>month  </a:t>
            </a:r>
            <a:r>
              <a:rPr dirty="0" sz="1050" spc="-10">
                <a:latin typeface="Arial"/>
                <a:cs typeface="Arial"/>
              </a:rPr>
              <a:t>40% </a:t>
            </a:r>
            <a:r>
              <a:rPr dirty="0" sz="1050" spc="-5">
                <a:latin typeface="Arial"/>
                <a:cs typeface="Arial"/>
              </a:rPr>
              <a:t>projected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data </a:t>
            </a:r>
            <a:r>
              <a:rPr dirty="0" sz="1050" spc="-10">
                <a:latin typeface="Arial"/>
                <a:cs typeface="Arial"/>
              </a:rPr>
              <a:t>generated </a:t>
            </a:r>
            <a:r>
              <a:rPr dirty="0" sz="1050" spc="-5">
                <a:latin typeface="Arial"/>
                <a:cs typeface="Arial"/>
              </a:rPr>
              <a:t>per </a:t>
            </a:r>
            <a:r>
              <a:rPr dirty="0" sz="1050" spc="-15">
                <a:latin typeface="Arial"/>
                <a:cs typeface="Arial"/>
              </a:rPr>
              <a:t>year vs. </a:t>
            </a:r>
            <a:r>
              <a:rPr dirty="0" sz="1050" spc="-10">
                <a:latin typeface="Arial"/>
                <a:cs typeface="Arial"/>
              </a:rPr>
              <a:t>5% 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IT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spending</a:t>
            </a:r>
            <a:endParaRPr sz="1050">
              <a:latin typeface="Arial"/>
              <a:cs typeface="Arial"/>
            </a:endParaRPr>
          </a:p>
          <a:p>
            <a:pPr marL="12700" marR="132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235 </a:t>
            </a:r>
            <a:r>
              <a:rPr dirty="0" sz="1050" spc="-10">
                <a:latin typeface="Arial"/>
                <a:cs typeface="Arial"/>
              </a:rPr>
              <a:t>terabytes </a:t>
            </a:r>
            <a:r>
              <a:rPr dirty="0" sz="1050" spc="-5">
                <a:latin typeface="Arial"/>
                <a:cs typeface="Arial"/>
              </a:rPr>
              <a:t>data collected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0">
                <a:latin typeface="Arial"/>
                <a:cs typeface="Arial"/>
              </a:rPr>
              <a:t>US </a:t>
            </a:r>
            <a:r>
              <a:rPr dirty="0" sz="1050" spc="-5">
                <a:latin typeface="Arial"/>
                <a:cs typeface="Arial"/>
              </a:rPr>
              <a:t>Library of </a:t>
            </a:r>
            <a:r>
              <a:rPr dirty="0" sz="1050" spc="-10">
                <a:latin typeface="Arial"/>
                <a:cs typeface="Arial"/>
              </a:rPr>
              <a:t>Congress </a:t>
            </a:r>
            <a:r>
              <a:rPr dirty="0" sz="1050" spc="-20">
                <a:latin typeface="Arial"/>
                <a:cs typeface="Arial"/>
              </a:rPr>
              <a:t>by  </a:t>
            </a:r>
            <a:r>
              <a:rPr dirty="0" sz="1050" spc="-5">
                <a:latin typeface="Arial"/>
                <a:cs typeface="Arial"/>
              </a:rPr>
              <a:t>2011 (74 </a:t>
            </a:r>
            <a:r>
              <a:rPr dirty="0" sz="1050" spc="-10">
                <a:latin typeface="Arial"/>
                <a:cs typeface="Arial"/>
              </a:rPr>
              <a:t>terabytes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online)</a:t>
            </a:r>
            <a:endParaRPr sz="1050">
              <a:latin typeface="Arial"/>
              <a:cs typeface="Arial"/>
            </a:endParaRPr>
          </a:p>
          <a:p>
            <a:pPr marL="12700" marR="39751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billion potential </a:t>
            </a:r>
            <a:r>
              <a:rPr dirty="0" sz="1050" spc="-10">
                <a:latin typeface="Arial"/>
                <a:cs typeface="Arial"/>
              </a:rPr>
              <a:t>annual </a:t>
            </a:r>
            <a:r>
              <a:rPr dirty="0" sz="1050" spc="-5">
                <a:latin typeface="Arial"/>
                <a:cs typeface="Arial"/>
              </a:rPr>
              <a:t>consumer </a:t>
            </a:r>
            <a:r>
              <a:rPr dirty="0" sz="1050">
                <a:latin typeface="Arial"/>
                <a:cs typeface="Arial"/>
              </a:rPr>
              <a:t>surplus </a:t>
            </a:r>
            <a:r>
              <a:rPr dirty="0" sz="1050" spc="-5">
                <a:latin typeface="Arial"/>
                <a:cs typeface="Arial"/>
              </a:rPr>
              <a:t>from using  personal location data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globally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050" spc="-5">
                <a:latin typeface="Arial"/>
                <a:cs typeface="Arial"/>
              </a:rPr>
              <a:t>140,000–190,000 more deep analytical talent </a:t>
            </a:r>
            <a:r>
              <a:rPr dirty="0" sz="1050" spc="-10">
                <a:latin typeface="Arial"/>
                <a:cs typeface="Arial"/>
              </a:rPr>
              <a:t>positions,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and</a:t>
            </a:r>
            <a:endParaRPr sz="1050">
              <a:latin typeface="Arial"/>
              <a:cs typeface="Arial"/>
            </a:endParaRPr>
          </a:p>
          <a:p>
            <a:pPr marL="12700" marR="42862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1.5 million more </a:t>
            </a:r>
            <a:r>
              <a:rPr dirty="0" sz="1050" spc="-10">
                <a:latin typeface="Arial"/>
                <a:cs typeface="Arial"/>
              </a:rPr>
              <a:t>data-savvy </a:t>
            </a:r>
            <a:r>
              <a:rPr dirty="0" sz="1050" spc="-5">
                <a:latin typeface="Arial"/>
                <a:cs typeface="Arial"/>
              </a:rPr>
              <a:t>managers needed to </a:t>
            </a:r>
            <a:r>
              <a:rPr dirty="0" sz="1050" spc="-15">
                <a:latin typeface="Arial"/>
                <a:cs typeface="Arial"/>
              </a:rPr>
              <a:t>take </a:t>
            </a:r>
            <a:r>
              <a:rPr dirty="0" sz="1050" spc="-5">
                <a:latin typeface="Arial"/>
                <a:cs typeface="Arial"/>
              </a:rPr>
              <a:t>full  </a:t>
            </a:r>
            <a:r>
              <a:rPr dirty="0" sz="1050" spc="-10">
                <a:latin typeface="Arial"/>
                <a:cs typeface="Arial"/>
              </a:rPr>
              <a:t>advantage </a:t>
            </a:r>
            <a:r>
              <a:rPr dirty="0" sz="1050" spc="-5">
                <a:latin typeface="Arial"/>
                <a:cs typeface="Arial"/>
              </a:rPr>
              <a:t>of big data in the United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States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Leaders in </a:t>
            </a:r>
            <a:r>
              <a:rPr dirty="0" sz="1050" spc="-15">
                <a:latin typeface="Arial"/>
                <a:cs typeface="Arial"/>
              </a:rPr>
              <a:t>every </a:t>
            </a:r>
            <a:r>
              <a:rPr dirty="0" sz="1050" spc="-5">
                <a:latin typeface="Arial"/>
                <a:cs typeface="Arial"/>
              </a:rPr>
              <a:t>sector will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5">
                <a:latin typeface="Arial"/>
                <a:cs typeface="Arial"/>
              </a:rPr>
              <a:t>to </a:t>
            </a:r>
            <a:r>
              <a:rPr dirty="0" sz="1050" spc="-10">
                <a:latin typeface="Arial"/>
                <a:cs typeface="Arial"/>
              </a:rPr>
              <a:t>grapple </a:t>
            </a:r>
            <a:r>
              <a:rPr dirty="0" sz="1050" spc="-5">
                <a:latin typeface="Arial"/>
                <a:cs typeface="Arial"/>
              </a:rPr>
              <a:t>with the implications  of big data, not just a </a:t>
            </a:r>
            <a:r>
              <a:rPr dirty="0" sz="1050" spc="-25">
                <a:latin typeface="Arial"/>
                <a:cs typeface="Arial"/>
              </a:rPr>
              <a:t>few </a:t>
            </a:r>
            <a:r>
              <a:rPr dirty="0" sz="1050" spc="-5">
                <a:latin typeface="Arial"/>
                <a:cs typeface="Arial"/>
              </a:rPr>
              <a:t>data-oriented</a:t>
            </a:r>
            <a:r>
              <a:rPr dirty="0" sz="1050" spc="8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managers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10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10" action="ppaction://hlinksldjump"/>
              </a:rPr>
              <a:t>Big Data Analysis and Approximations  in</a:t>
            </a:r>
            <a:r>
              <a:rPr dirty="0" spc="20">
                <a:hlinkClick r:id="rId10" action="ppaction://hlinksldjump"/>
              </a:rPr>
              <a:t> </a:t>
            </a:r>
            <a:r>
              <a:rPr dirty="0" spc="-5">
                <a:hlinkClick r:id="rId10" action="ppaction://hlinksldjump"/>
              </a:rPr>
              <a:t>Inf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5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The amount </a:t>
            </a:r>
            <a:r>
              <a:rPr dirty="0" spc="10"/>
              <a:t>of </a:t>
            </a:r>
            <a:r>
              <a:rPr dirty="0" spc="15"/>
              <a:t>data </a:t>
            </a:r>
            <a:r>
              <a:rPr dirty="0" spc="10"/>
              <a:t>in </a:t>
            </a:r>
            <a:r>
              <a:rPr dirty="0" spc="15"/>
              <a:t>our world has been</a:t>
            </a:r>
            <a:r>
              <a:rPr dirty="0" spc="-50"/>
              <a:t> </a:t>
            </a:r>
            <a:r>
              <a:rPr dirty="0" spc="10"/>
              <a:t>exploding!</a:t>
            </a:r>
          </a:p>
        </p:txBody>
      </p:sp>
      <p:sp>
        <p:nvSpPr>
          <p:cNvPr id="10" name="object 10"/>
          <p:cNvSpPr/>
          <p:nvPr/>
        </p:nvSpPr>
        <p:spPr>
          <a:xfrm>
            <a:off x="269557" y="48049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69557" y="652576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9557" y="824649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996721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340866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685023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029168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2545397"/>
            <a:ext cx="76809" cy="768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2889542"/>
            <a:ext cx="76809" cy="768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02932" y="415782"/>
            <a:ext cx="4007485" cy="2941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2479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to </a:t>
            </a:r>
            <a:r>
              <a:rPr dirty="0" sz="1050" spc="-15">
                <a:latin typeface="Arial"/>
                <a:cs typeface="Arial"/>
              </a:rPr>
              <a:t>buy </a:t>
            </a:r>
            <a:r>
              <a:rPr dirty="0" sz="1050" spc="-5">
                <a:latin typeface="Arial"/>
                <a:cs typeface="Arial"/>
              </a:rPr>
              <a:t>a disk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5">
                <a:latin typeface="Arial"/>
                <a:cs typeface="Arial"/>
              </a:rPr>
              <a:t>that can store all of the </a:t>
            </a:r>
            <a:r>
              <a:rPr dirty="0" sz="1050" spc="-15">
                <a:latin typeface="Arial"/>
                <a:cs typeface="Arial"/>
              </a:rPr>
              <a:t>world’s </a:t>
            </a:r>
            <a:r>
              <a:rPr dirty="0" sz="1050" spc="-10">
                <a:latin typeface="Arial"/>
                <a:cs typeface="Arial"/>
              </a:rPr>
              <a:t>music  </a:t>
            </a:r>
            <a:r>
              <a:rPr dirty="0" sz="1050" spc="-5">
                <a:latin typeface="Arial"/>
                <a:cs typeface="Arial"/>
              </a:rPr>
              <a:t>5 billion mobile phones in use in</a:t>
            </a:r>
            <a:r>
              <a:rPr dirty="0" sz="1050" spc="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2016</a:t>
            </a:r>
            <a:endParaRPr sz="1050">
              <a:latin typeface="Arial"/>
              <a:cs typeface="Arial"/>
            </a:endParaRPr>
          </a:p>
          <a:p>
            <a:pPr marL="12700" marR="12128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30 billion pieces of content shared on </a:t>
            </a:r>
            <a:r>
              <a:rPr dirty="0" sz="1050" spc="-15">
                <a:latin typeface="Arial"/>
                <a:cs typeface="Arial"/>
              </a:rPr>
              <a:t>Facebook every </a:t>
            </a:r>
            <a:r>
              <a:rPr dirty="0" sz="1050" spc="-5">
                <a:latin typeface="Arial"/>
                <a:cs typeface="Arial"/>
              </a:rPr>
              <a:t>month  </a:t>
            </a:r>
            <a:r>
              <a:rPr dirty="0" sz="1050" spc="-10">
                <a:latin typeface="Arial"/>
                <a:cs typeface="Arial"/>
              </a:rPr>
              <a:t>40% </a:t>
            </a:r>
            <a:r>
              <a:rPr dirty="0" sz="1050" spc="-5">
                <a:latin typeface="Arial"/>
                <a:cs typeface="Arial"/>
              </a:rPr>
              <a:t>projected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data </a:t>
            </a:r>
            <a:r>
              <a:rPr dirty="0" sz="1050" spc="-10">
                <a:latin typeface="Arial"/>
                <a:cs typeface="Arial"/>
              </a:rPr>
              <a:t>generated </a:t>
            </a:r>
            <a:r>
              <a:rPr dirty="0" sz="1050" spc="-5">
                <a:latin typeface="Arial"/>
                <a:cs typeface="Arial"/>
              </a:rPr>
              <a:t>per </a:t>
            </a:r>
            <a:r>
              <a:rPr dirty="0" sz="1050" spc="-15">
                <a:latin typeface="Arial"/>
                <a:cs typeface="Arial"/>
              </a:rPr>
              <a:t>year vs. </a:t>
            </a:r>
            <a:r>
              <a:rPr dirty="0" sz="1050" spc="-10">
                <a:latin typeface="Arial"/>
                <a:cs typeface="Arial"/>
              </a:rPr>
              <a:t>5% 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global IT</a:t>
            </a:r>
            <a:r>
              <a:rPr dirty="0" sz="1050" spc="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spending</a:t>
            </a:r>
            <a:endParaRPr sz="1050">
              <a:latin typeface="Arial"/>
              <a:cs typeface="Arial"/>
            </a:endParaRPr>
          </a:p>
          <a:p>
            <a:pPr marL="12700" marR="1828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235 </a:t>
            </a:r>
            <a:r>
              <a:rPr dirty="0" sz="1050" spc="-10">
                <a:latin typeface="Arial"/>
                <a:cs typeface="Arial"/>
              </a:rPr>
              <a:t>terabytes </a:t>
            </a:r>
            <a:r>
              <a:rPr dirty="0" sz="1050" spc="-5">
                <a:latin typeface="Arial"/>
                <a:cs typeface="Arial"/>
              </a:rPr>
              <a:t>data collected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0">
                <a:latin typeface="Arial"/>
                <a:cs typeface="Arial"/>
              </a:rPr>
              <a:t>US </a:t>
            </a:r>
            <a:r>
              <a:rPr dirty="0" sz="1050" spc="-5">
                <a:latin typeface="Arial"/>
                <a:cs typeface="Arial"/>
              </a:rPr>
              <a:t>Library of </a:t>
            </a:r>
            <a:r>
              <a:rPr dirty="0" sz="1050" spc="-10">
                <a:latin typeface="Arial"/>
                <a:cs typeface="Arial"/>
              </a:rPr>
              <a:t>Congress </a:t>
            </a:r>
            <a:r>
              <a:rPr dirty="0" sz="1050" spc="-20">
                <a:latin typeface="Arial"/>
                <a:cs typeface="Arial"/>
              </a:rPr>
              <a:t>by  </a:t>
            </a:r>
            <a:r>
              <a:rPr dirty="0" sz="1050" spc="-5">
                <a:latin typeface="Arial"/>
                <a:cs typeface="Arial"/>
              </a:rPr>
              <a:t>2011 (74 </a:t>
            </a:r>
            <a:r>
              <a:rPr dirty="0" sz="1050" spc="-10">
                <a:latin typeface="Arial"/>
                <a:cs typeface="Arial"/>
              </a:rPr>
              <a:t>terabytes</a:t>
            </a:r>
            <a:r>
              <a:rPr dirty="0" sz="1050" spc="-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online)</a:t>
            </a:r>
            <a:endParaRPr sz="1050">
              <a:latin typeface="Arial"/>
              <a:cs typeface="Arial"/>
            </a:endParaRPr>
          </a:p>
          <a:p>
            <a:pPr marL="12700" marR="44894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$600 billion potential </a:t>
            </a:r>
            <a:r>
              <a:rPr dirty="0" sz="1050" spc="-10">
                <a:latin typeface="Arial"/>
                <a:cs typeface="Arial"/>
              </a:rPr>
              <a:t>annual </a:t>
            </a:r>
            <a:r>
              <a:rPr dirty="0" sz="1050" spc="-5">
                <a:latin typeface="Arial"/>
                <a:cs typeface="Arial"/>
              </a:rPr>
              <a:t>consumer </a:t>
            </a:r>
            <a:r>
              <a:rPr dirty="0" sz="1050">
                <a:latin typeface="Arial"/>
                <a:cs typeface="Arial"/>
              </a:rPr>
              <a:t>surplus </a:t>
            </a:r>
            <a:r>
              <a:rPr dirty="0" sz="1050" spc="-5">
                <a:latin typeface="Arial"/>
                <a:cs typeface="Arial"/>
              </a:rPr>
              <a:t>from using  personal location data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globally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1050" spc="-5">
                <a:latin typeface="Arial"/>
                <a:cs typeface="Arial"/>
              </a:rPr>
              <a:t>140,000–190,000 more deep analytical talent </a:t>
            </a:r>
            <a:r>
              <a:rPr dirty="0" sz="1050" spc="-10">
                <a:latin typeface="Arial"/>
                <a:cs typeface="Arial"/>
              </a:rPr>
              <a:t>positions,</a:t>
            </a:r>
            <a:r>
              <a:rPr dirty="0" sz="1050" spc="5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and</a:t>
            </a:r>
            <a:endParaRPr sz="1050">
              <a:latin typeface="Arial"/>
              <a:cs typeface="Arial"/>
            </a:endParaRPr>
          </a:p>
          <a:p>
            <a:pPr marL="12700" marR="48069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1.5 million more </a:t>
            </a:r>
            <a:r>
              <a:rPr dirty="0" sz="1050" spc="-10">
                <a:latin typeface="Arial"/>
                <a:cs typeface="Arial"/>
              </a:rPr>
              <a:t>data-savvy </a:t>
            </a:r>
            <a:r>
              <a:rPr dirty="0" sz="1050" spc="-5">
                <a:latin typeface="Arial"/>
                <a:cs typeface="Arial"/>
              </a:rPr>
              <a:t>managers needed to </a:t>
            </a:r>
            <a:r>
              <a:rPr dirty="0" sz="1050" spc="-15">
                <a:latin typeface="Arial"/>
                <a:cs typeface="Arial"/>
              </a:rPr>
              <a:t>take </a:t>
            </a:r>
            <a:r>
              <a:rPr dirty="0" sz="1050" spc="-5">
                <a:latin typeface="Arial"/>
                <a:cs typeface="Arial"/>
              </a:rPr>
              <a:t>full  </a:t>
            </a:r>
            <a:r>
              <a:rPr dirty="0" sz="1050" spc="-10">
                <a:latin typeface="Arial"/>
                <a:cs typeface="Arial"/>
              </a:rPr>
              <a:t>advantage </a:t>
            </a:r>
            <a:r>
              <a:rPr dirty="0" sz="1050" spc="-5">
                <a:latin typeface="Arial"/>
                <a:cs typeface="Arial"/>
              </a:rPr>
              <a:t>of big data in the United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States</a:t>
            </a:r>
            <a:endParaRPr sz="1050">
              <a:latin typeface="Arial"/>
              <a:cs typeface="Arial"/>
            </a:endParaRPr>
          </a:p>
          <a:p>
            <a:pPr marL="12700" marR="5651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Leaders in </a:t>
            </a:r>
            <a:r>
              <a:rPr dirty="0" sz="1050" spc="-15">
                <a:latin typeface="Arial"/>
                <a:cs typeface="Arial"/>
              </a:rPr>
              <a:t>every </a:t>
            </a:r>
            <a:r>
              <a:rPr dirty="0" sz="1050" spc="-5">
                <a:latin typeface="Arial"/>
                <a:cs typeface="Arial"/>
              </a:rPr>
              <a:t>sector will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5">
                <a:latin typeface="Arial"/>
                <a:cs typeface="Arial"/>
              </a:rPr>
              <a:t>to </a:t>
            </a:r>
            <a:r>
              <a:rPr dirty="0" sz="1050" spc="-10">
                <a:latin typeface="Arial"/>
                <a:cs typeface="Arial"/>
              </a:rPr>
              <a:t>grapple </a:t>
            </a:r>
            <a:r>
              <a:rPr dirty="0" sz="1050" spc="-5">
                <a:latin typeface="Arial"/>
                <a:cs typeface="Arial"/>
              </a:rPr>
              <a:t>with the implications  of big data, not just a </a:t>
            </a:r>
            <a:r>
              <a:rPr dirty="0" sz="1050" spc="-25">
                <a:latin typeface="Arial"/>
                <a:cs typeface="Arial"/>
              </a:rPr>
              <a:t>few </a:t>
            </a:r>
            <a:r>
              <a:rPr dirty="0" sz="1050" spc="-5">
                <a:latin typeface="Arial"/>
                <a:cs typeface="Arial"/>
              </a:rPr>
              <a:t>data-oriented</a:t>
            </a:r>
            <a:r>
              <a:rPr dirty="0" sz="1050" spc="8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managers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The increasing </a:t>
            </a:r>
            <a:r>
              <a:rPr dirty="0" sz="1050" spc="-10">
                <a:latin typeface="Arial"/>
                <a:cs typeface="Arial"/>
              </a:rPr>
              <a:t>volume </a:t>
            </a:r>
            <a:r>
              <a:rPr dirty="0" sz="1050" spc="-5">
                <a:latin typeface="Arial"/>
                <a:cs typeface="Arial"/>
              </a:rPr>
              <a:t>and detail of information captured </a:t>
            </a:r>
            <a:r>
              <a:rPr dirty="0" sz="1050" spc="-20">
                <a:latin typeface="Arial"/>
                <a:cs typeface="Arial"/>
              </a:rPr>
              <a:t>by  </a:t>
            </a:r>
            <a:r>
              <a:rPr dirty="0" sz="1050" spc="-5">
                <a:latin typeface="Arial"/>
                <a:cs typeface="Arial"/>
              </a:rPr>
              <a:t>enterprises, the </a:t>
            </a:r>
            <a:r>
              <a:rPr dirty="0" sz="1050">
                <a:latin typeface="Arial"/>
                <a:cs typeface="Arial"/>
              </a:rPr>
              <a:t>rise </a:t>
            </a:r>
            <a:r>
              <a:rPr dirty="0" sz="1050" spc="-5">
                <a:latin typeface="Arial"/>
                <a:cs typeface="Arial"/>
              </a:rPr>
              <a:t>of </a:t>
            </a:r>
            <a:r>
              <a:rPr dirty="0" sz="1050" spc="-10">
                <a:latin typeface="Arial"/>
                <a:cs typeface="Arial"/>
              </a:rPr>
              <a:t>multimedia, </a:t>
            </a:r>
            <a:r>
              <a:rPr dirty="0" sz="1050" spc="-5">
                <a:latin typeface="Arial"/>
                <a:cs typeface="Arial"/>
              </a:rPr>
              <a:t>social media, and the Internet  of Things will fuel </a:t>
            </a:r>
            <a:r>
              <a:rPr dirty="0" sz="1050" spc="-10">
                <a:latin typeface="Arial"/>
                <a:cs typeface="Arial"/>
              </a:rPr>
              <a:t>exponential </a:t>
            </a:r>
            <a:r>
              <a:rPr dirty="0" sz="1050" spc="-15">
                <a:latin typeface="Arial"/>
                <a:cs typeface="Arial"/>
              </a:rPr>
              <a:t>growth </a:t>
            </a:r>
            <a:r>
              <a:rPr dirty="0" sz="1050" spc="-5">
                <a:latin typeface="Arial"/>
                <a:cs typeface="Arial"/>
              </a:rPr>
              <a:t>in </a:t>
            </a:r>
            <a:r>
              <a:rPr dirty="0" sz="1050" spc="-5">
                <a:latin typeface="Arial"/>
                <a:cs typeface="Arial"/>
                <a:hlinkClick r:id="rId11" action="ppaction://hlinksldjump"/>
              </a:rPr>
              <a:t>data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  <a:hlinkClick r:id="rId12" action="ppaction://hlinksldjump"/>
              </a:rPr>
              <a:t>f</a:t>
            </a:r>
            <a:r>
              <a:rPr dirty="0" sz="1050" spc="-15">
                <a:latin typeface="Arial"/>
                <a:cs typeface="Arial"/>
                <a:hlinkClick r:id="rId12" action="ppaction://hlinksldjump"/>
              </a:rPr>
              <a:t>or</a:t>
            </a:r>
            <a:r>
              <a:rPr dirty="0" sz="1050" spc="-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  <a:hlinkClick r:id="rId12" action="ppaction://hlinksldjump"/>
              </a:rPr>
              <a:t>the</a:t>
            </a:r>
            <a:r>
              <a:rPr dirty="0" sz="1050" spc="1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  <a:hlinkClick r:id="rId12" action="ppaction://hlinksldjump"/>
              </a:rPr>
              <a:t>f</a:t>
            </a:r>
            <a:r>
              <a:rPr dirty="0" sz="1050" spc="-10">
                <a:latin typeface="Arial"/>
                <a:cs typeface="Arial"/>
                <a:hlinkClick r:id="rId12" action="ppaction://hlinksldjump"/>
              </a:rPr>
              <a:t>oreseeab</a:t>
            </a:r>
            <a:r>
              <a:rPr dirty="0" sz="1050" spc="-10">
                <a:latin typeface="Arial"/>
                <a:cs typeface="Arial"/>
                <a:hlinkClick r:id="rId12" action="ppaction://hlinksldjump"/>
              </a:rPr>
              <a:t>le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0" y="3326968"/>
            <a:ext cx="1536065" cy="190500"/>
          </a:xfrm>
          <a:prstGeom prst="rect">
            <a:avLst/>
          </a:prstGeom>
        </p:spPr>
        <p:txBody>
          <a:bodyPr wrap="square" lIns="0" tIns="18415" rIns="0" bIns="0" rtlCol="0" vert="horz">
            <a:spAutoFit/>
          </a:bodyPr>
          <a:lstStyle/>
          <a:p>
            <a:pPr marL="415290">
              <a:lnSpc>
                <a:spcPct val="100000"/>
              </a:lnSpc>
              <a:spcBef>
                <a:spcPts val="145"/>
              </a:spcBef>
            </a:pPr>
            <a:r>
              <a:rPr dirty="0" sz="1050" spc="-10">
                <a:latin typeface="Arial"/>
                <a:cs typeface="Arial"/>
              </a:rPr>
              <a:t>future.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12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12" action="ppaction://hlinksldjump"/>
              </a:rPr>
              <a:t>Big Data Analysis and Approximations  in</a:t>
            </a:r>
            <a:r>
              <a:rPr dirty="0" spc="20">
                <a:hlinkClick r:id="rId12" action="ppaction://hlinksldjump"/>
              </a:rPr>
              <a:t> </a:t>
            </a:r>
            <a:r>
              <a:rPr dirty="0" spc="-5">
                <a:hlinkClick r:id="rId12" action="ppaction://hlinksldjump"/>
              </a:rPr>
              <a:t>Inf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5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 Data</a:t>
            </a:r>
            <a:r>
              <a:rPr dirty="0" spc="-70"/>
              <a:t> </a:t>
            </a:r>
            <a:r>
              <a:rPr dirty="0" spc="-15"/>
              <a:t>Trends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68407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623722"/>
            <a:ext cx="2536825" cy="18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Big data </a:t>
            </a:r>
            <a:r>
              <a:rPr dirty="0" sz="1050" spc="-10">
                <a:latin typeface="Arial"/>
                <a:cs typeface="Arial"/>
              </a:rPr>
              <a:t>becomes </a:t>
            </a:r>
            <a:r>
              <a:rPr dirty="0" sz="1050" spc="-15">
                <a:latin typeface="Arial"/>
                <a:cs typeface="Arial"/>
              </a:rPr>
              <a:t>fast </a:t>
            </a:r>
            <a:r>
              <a:rPr dirty="0" sz="1050" spc="-5">
                <a:latin typeface="Arial"/>
                <a:cs typeface="Arial"/>
              </a:rPr>
              <a:t>and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approachable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6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 Data</a:t>
            </a:r>
            <a:r>
              <a:rPr dirty="0" spc="-70"/>
              <a:t> </a:t>
            </a:r>
            <a:r>
              <a:rPr dirty="0" spc="-15"/>
              <a:t>Trends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68407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89410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581309"/>
            <a:ext cx="2536825" cy="436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Big data </a:t>
            </a:r>
            <a:r>
              <a:rPr dirty="0" sz="1050" spc="-10">
                <a:latin typeface="Arial"/>
                <a:cs typeface="Arial"/>
              </a:rPr>
              <a:t>becomes </a:t>
            </a:r>
            <a:r>
              <a:rPr dirty="0" sz="1050" spc="-15">
                <a:latin typeface="Arial"/>
                <a:cs typeface="Arial"/>
              </a:rPr>
              <a:t>fast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approachable  </a:t>
            </a:r>
            <a:r>
              <a:rPr dirty="0" sz="1050" spc="-5">
                <a:latin typeface="Arial"/>
                <a:cs typeface="Arial"/>
              </a:rPr>
              <a:t>Big data no longer just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Hadoop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6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 Data</a:t>
            </a:r>
            <a:r>
              <a:rPr dirty="0" spc="-70"/>
              <a:t> </a:t>
            </a:r>
            <a:r>
              <a:rPr dirty="0" spc="-15"/>
              <a:t>Trends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68407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89410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10413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581309"/>
            <a:ext cx="3943985" cy="647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41160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Big data </a:t>
            </a:r>
            <a:r>
              <a:rPr dirty="0" sz="1050" spc="-10">
                <a:latin typeface="Arial"/>
                <a:cs typeface="Arial"/>
              </a:rPr>
              <a:t>becomes </a:t>
            </a:r>
            <a:r>
              <a:rPr dirty="0" sz="1050" spc="-15">
                <a:latin typeface="Arial"/>
                <a:cs typeface="Arial"/>
              </a:rPr>
              <a:t>fast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approachable  </a:t>
            </a:r>
            <a:r>
              <a:rPr dirty="0" sz="1050" spc="-5">
                <a:latin typeface="Arial"/>
                <a:cs typeface="Arial"/>
              </a:rPr>
              <a:t>Big data no longer just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Hadoop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5">
                <a:latin typeface="Arial"/>
                <a:cs typeface="Arial"/>
              </a:rPr>
              <a:t>Organizations </a:t>
            </a:r>
            <a:r>
              <a:rPr dirty="0" sz="1050" spc="-15">
                <a:latin typeface="Arial"/>
                <a:cs typeface="Arial"/>
              </a:rPr>
              <a:t>leverage </a:t>
            </a:r>
            <a:r>
              <a:rPr dirty="0" sz="1050" spc="-5">
                <a:latin typeface="Arial"/>
                <a:cs typeface="Arial"/>
              </a:rPr>
              <a:t>data </a:t>
            </a:r>
            <a:r>
              <a:rPr dirty="0" sz="1050" spc="-10">
                <a:latin typeface="Arial"/>
                <a:cs typeface="Arial"/>
              </a:rPr>
              <a:t>lakes </a:t>
            </a:r>
            <a:r>
              <a:rPr dirty="0" sz="1050" spc="-5">
                <a:latin typeface="Arial"/>
                <a:cs typeface="Arial"/>
              </a:rPr>
              <a:t>from the get-go to </a:t>
            </a:r>
            <a:r>
              <a:rPr dirty="0" sz="1050" spc="-10">
                <a:latin typeface="Arial"/>
                <a:cs typeface="Arial"/>
              </a:rPr>
              <a:t>drive</a:t>
            </a:r>
            <a:r>
              <a:rPr dirty="0" sz="1050" spc="120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value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6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 Data</a:t>
            </a:r>
            <a:r>
              <a:rPr dirty="0" spc="-70"/>
              <a:t> </a:t>
            </a:r>
            <a:r>
              <a:rPr dirty="0" spc="-15"/>
              <a:t>Trends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68407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89410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10413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314170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2400" marR="1411605">
              <a:lnSpc>
                <a:spcPct val="125299"/>
              </a:lnSpc>
            </a:pPr>
            <a:r>
              <a:rPr dirty="0" spc="-5"/>
              <a:t>Big data </a:t>
            </a:r>
            <a:r>
              <a:rPr dirty="0" spc="-10"/>
              <a:t>becomes </a:t>
            </a:r>
            <a:r>
              <a:rPr dirty="0" spc="-15"/>
              <a:t>fast </a:t>
            </a:r>
            <a:r>
              <a:rPr dirty="0" spc="-5"/>
              <a:t>and </a:t>
            </a:r>
            <a:r>
              <a:rPr dirty="0" spc="-10"/>
              <a:t>approachable  </a:t>
            </a:r>
            <a:r>
              <a:rPr dirty="0" spc="-5"/>
              <a:t>Big data no longer just</a:t>
            </a:r>
            <a:r>
              <a:rPr dirty="0" spc="10"/>
              <a:t> </a:t>
            </a:r>
            <a:r>
              <a:rPr dirty="0" spc="-10"/>
              <a:t>Hadoop</a:t>
            </a:r>
          </a:p>
          <a:p>
            <a:pPr marL="152400" marR="5080">
              <a:lnSpc>
                <a:spcPct val="125299"/>
              </a:lnSpc>
            </a:pPr>
            <a:r>
              <a:rPr dirty="0" spc="-5"/>
              <a:t>Organizations </a:t>
            </a:r>
            <a:r>
              <a:rPr dirty="0" spc="-15"/>
              <a:t>leverage </a:t>
            </a:r>
            <a:r>
              <a:rPr dirty="0" spc="-5"/>
              <a:t>data </a:t>
            </a:r>
            <a:r>
              <a:rPr dirty="0" spc="-10"/>
              <a:t>lakes </a:t>
            </a:r>
            <a:r>
              <a:rPr dirty="0" spc="-5"/>
              <a:t>from the get-go to </a:t>
            </a:r>
            <a:r>
              <a:rPr dirty="0" spc="-10"/>
              <a:t>drive </a:t>
            </a:r>
            <a:r>
              <a:rPr dirty="0" spc="-15"/>
              <a:t>value  </a:t>
            </a:r>
            <a:r>
              <a:rPr dirty="0" spc="-5"/>
              <a:t>Architectures mature to reject </a:t>
            </a:r>
            <a:r>
              <a:rPr dirty="0" spc="-10"/>
              <a:t>one-size-fits </a:t>
            </a:r>
            <a:r>
              <a:rPr dirty="0" spc="-5"/>
              <a:t>all</a:t>
            </a:r>
            <a:r>
              <a:rPr dirty="0" spc="100"/>
              <a:t> </a:t>
            </a:r>
            <a:r>
              <a:rPr dirty="0" spc="-10"/>
              <a:t>frameworks</a:t>
            </a: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6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 Data</a:t>
            </a:r>
            <a:r>
              <a:rPr dirty="0" spc="-70"/>
              <a:t> </a:t>
            </a:r>
            <a:r>
              <a:rPr dirty="0" spc="-15"/>
              <a:t>Trends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68407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89410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10413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314170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524203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2400" marR="1411605">
              <a:lnSpc>
                <a:spcPct val="125299"/>
              </a:lnSpc>
            </a:pPr>
            <a:r>
              <a:rPr dirty="0" spc="-5"/>
              <a:t>Big data </a:t>
            </a:r>
            <a:r>
              <a:rPr dirty="0" spc="-10"/>
              <a:t>becomes </a:t>
            </a:r>
            <a:r>
              <a:rPr dirty="0" spc="-15"/>
              <a:t>fast </a:t>
            </a:r>
            <a:r>
              <a:rPr dirty="0" spc="-5"/>
              <a:t>and </a:t>
            </a:r>
            <a:r>
              <a:rPr dirty="0" spc="-10"/>
              <a:t>approachable  </a:t>
            </a:r>
            <a:r>
              <a:rPr dirty="0" spc="-5"/>
              <a:t>Big data no longer just</a:t>
            </a:r>
            <a:r>
              <a:rPr dirty="0" spc="10"/>
              <a:t> </a:t>
            </a:r>
            <a:r>
              <a:rPr dirty="0" spc="-10"/>
              <a:t>Hadoop</a:t>
            </a:r>
          </a:p>
          <a:p>
            <a:pPr marL="152400" marR="5080">
              <a:lnSpc>
                <a:spcPct val="125299"/>
              </a:lnSpc>
            </a:pPr>
            <a:r>
              <a:rPr dirty="0" spc="-5"/>
              <a:t>Organizations </a:t>
            </a:r>
            <a:r>
              <a:rPr dirty="0" spc="-15"/>
              <a:t>leverage </a:t>
            </a:r>
            <a:r>
              <a:rPr dirty="0" spc="-5"/>
              <a:t>data </a:t>
            </a:r>
            <a:r>
              <a:rPr dirty="0" spc="-10"/>
              <a:t>lakes </a:t>
            </a:r>
            <a:r>
              <a:rPr dirty="0" spc="-5"/>
              <a:t>from the get-go to </a:t>
            </a:r>
            <a:r>
              <a:rPr dirty="0" spc="-10"/>
              <a:t>drive </a:t>
            </a:r>
            <a:r>
              <a:rPr dirty="0" spc="-15"/>
              <a:t>value  </a:t>
            </a:r>
            <a:r>
              <a:rPr dirty="0" spc="-5"/>
              <a:t>Architectures mature to reject </a:t>
            </a:r>
            <a:r>
              <a:rPr dirty="0" spc="-10"/>
              <a:t>one-size-fits </a:t>
            </a:r>
            <a:r>
              <a:rPr dirty="0" spc="-5"/>
              <a:t>all </a:t>
            </a:r>
            <a:r>
              <a:rPr dirty="0" spc="-10"/>
              <a:t>frameworks  </a:t>
            </a:r>
            <a:r>
              <a:rPr dirty="0" spc="-30"/>
              <a:t>Variety, </a:t>
            </a:r>
            <a:r>
              <a:rPr dirty="0" spc="-5"/>
              <a:t>not </a:t>
            </a:r>
            <a:r>
              <a:rPr dirty="0" spc="-10"/>
              <a:t>volume </a:t>
            </a:r>
            <a:r>
              <a:rPr dirty="0" spc="-5"/>
              <a:t>or </a:t>
            </a:r>
            <a:r>
              <a:rPr dirty="0" spc="-20"/>
              <a:t>velocity, </a:t>
            </a:r>
            <a:r>
              <a:rPr dirty="0" spc="-10"/>
              <a:t>drives </a:t>
            </a:r>
            <a:r>
              <a:rPr dirty="0" spc="-5"/>
              <a:t>big-data</a:t>
            </a:r>
            <a:r>
              <a:rPr dirty="0" spc="135"/>
              <a:t> </a:t>
            </a:r>
            <a:r>
              <a:rPr dirty="0" spc="-10"/>
              <a:t>investments</a:t>
            </a: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6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 Data</a:t>
            </a:r>
            <a:r>
              <a:rPr dirty="0" spc="-70"/>
              <a:t> </a:t>
            </a:r>
            <a:r>
              <a:rPr dirty="0" spc="-15"/>
              <a:t>Trends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68407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89410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10413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314170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524203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1734235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2400" marR="1411605">
              <a:lnSpc>
                <a:spcPct val="125299"/>
              </a:lnSpc>
            </a:pPr>
            <a:r>
              <a:rPr dirty="0" spc="-5"/>
              <a:t>Big data </a:t>
            </a:r>
            <a:r>
              <a:rPr dirty="0" spc="-10"/>
              <a:t>becomes </a:t>
            </a:r>
            <a:r>
              <a:rPr dirty="0" spc="-15"/>
              <a:t>fast </a:t>
            </a:r>
            <a:r>
              <a:rPr dirty="0" spc="-5"/>
              <a:t>and </a:t>
            </a:r>
            <a:r>
              <a:rPr dirty="0" spc="-10"/>
              <a:t>approachable  </a:t>
            </a:r>
            <a:r>
              <a:rPr dirty="0" spc="-5"/>
              <a:t>Big data no longer just</a:t>
            </a:r>
            <a:r>
              <a:rPr dirty="0" spc="10"/>
              <a:t> </a:t>
            </a:r>
            <a:r>
              <a:rPr dirty="0" spc="-10"/>
              <a:t>Hadoop</a:t>
            </a:r>
          </a:p>
          <a:p>
            <a:pPr marL="152400" marR="5080">
              <a:lnSpc>
                <a:spcPct val="125299"/>
              </a:lnSpc>
            </a:pPr>
            <a:r>
              <a:rPr dirty="0" spc="-5"/>
              <a:t>Organizations </a:t>
            </a:r>
            <a:r>
              <a:rPr dirty="0" spc="-15"/>
              <a:t>leverage </a:t>
            </a:r>
            <a:r>
              <a:rPr dirty="0" spc="-5"/>
              <a:t>data </a:t>
            </a:r>
            <a:r>
              <a:rPr dirty="0" spc="-10"/>
              <a:t>lakes </a:t>
            </a:r>
            <a:r>
              <a:rPr dirty="0" spc="-5"/>
              <a:t>from the get-go to </a:t>
            </a:r>
            <a:r>
              <a:rPr dirty="0" spc="-10"/>
              <a:t>drive </a:t>
            </a:r>
            <a:r>
              <a:rPr dirty="0" spc="-15"/>
              <a:t>value  </a:t>
            </a:r>
            <a:r>
              <a:rPr dirty="0" spc="-5"/>
              <a:t>Architectures mature to reject </a:t>
            </a:r>
            <a:r>
              <a:rPr dirty="0" spc="-10"/>
              <a:t>one-size-fits </a:t>
            </a:r>
            <a:r>
              <a:rPr dirty="0" spc="-5"/>
              <a:t>all </a:t>
            </a:r>
            <a:r>
              <a:rPr dirty="0" spc="-10"/>
              <a:t>frameworks  </a:t>
            </a:r>
            <a:r>
              <a:rPr dirty="0" spc="-30"/>
              <a:t>Variety, </a:t>
            </a:r>
            <a:r>
              <a:rPr dirty="0" spc="-5"/>
              <a:t>not </a:t>
            </a:r>
            <a:r>
              <a:rPr dirty="0" spc="-10"/>
              <a:t>volume </a:t>
            </a:r>
            <a:r>
              <a:rPr dirty="0" spc="-5"/>
              <a:t>or </a:t>
            </a:r>
            <a:r>
              <a:rPr dirty="0" spc="-20"/>
              <a:t>velocity, </a:t>
            </a:r>
            <a:r>
              <a:rPr dirty="0" spc="-10"/>
              <a:t>drives </a:t>
            </a:r>
            <a:r>
              <a:rPr dirty="0" spc="-5"/>
              <a:t>big-data </a:t>
            </a:r>
            <a:r>
              <a:rPr dirty="0" spc="-10"/>
              <a:t>investments  </a:t>
            </a:r>
            <a:r>
              <a:rPr dirty="0" spc="-5"/>
              <a:t>Spark and machine learning light up big</a:t>
            </a:r>
            <a:r>
              <a:rPr dirty="0" spc="65"/>
              <a:t> </a:t>
            </a:r>
            <a:r>
              <a:rPr dirty="0" spc="-5"/>
              <a:t>data</a:t>
            </a:r>
          </a:p>
        </p:txBody>
      </p:sp>
      <p:sp>
        <p:nvSpPr>
          <p:cNvPr id="19" name="object 19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8" action="ppaction://hlinksldjump"/>
              </a:rPr>
              <a:t>Big Data Analysis and Approximations  in</a:t>
            </a:r>
            <a:r>
              <a:rPr dirty="0" spc="20">
                <a:hlinkClick r:id="rId8" action="ppaction://hlinksldjump"/>
              </a:rPr>
              <a:t> </a:t>
            </a:r>
            <a:r>
              <a:rPr dirty="0" spc="-5">
                <a:hlinkClick r:id="rId8" action="ppaction://hlinksldjump"/>
              </a:rPr>
              <a:t>Inf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6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 Data</a:t>
            </a:r>
            <a:r>
              <a:rPr dirty="0" spc="-70"/>
              <a:t> </a:t>
            </a:r>
            <a:r>
              <a:rPr dirty="0" spc="-15"/>
              <a:t>Trends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68407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89410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10413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314170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524203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1734235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1944268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2400" marR="1411605">
              <a:lnSpc>
                <a:spcPct val="125299"/>
              </a:lnSpc>
            </a:pPr>
            <a:r>
              <a:rPr dirty="0" spc="-5"/>
              <a:t>Big data </a:t>
            </a:r>
            <a:r>
              <a:rPr dirty="0" spc="-10"/>
              <a:t>becomes </a:t>
            </a:r>
            <a:r>
              <a:rPr dirty="0" spc="-15"/>
              <a:t>fast </a:t>
            </a:r>
            <a:r>
              <a:rPr dirty="0" spc="-5"/>
              <a:t>and </a:t>
            </a:r>
            <a:r>
              <a:rPr dirty="0" spc="-10"/>
              <a:t>approachable  </a:t>
            </a:r>
            <a:r>
              <a:rPr dirty="0" spc="-5"/>
              <a:t>Big data no longer just</a:t>
            </a:r>
            <a:r>
              <a:rPr dirty="0" spc="10"/>
              <a:t> </a:t>
            </a:r>
            <a:r>
              <a:rPr dirty="0" spc="-10"/>
              <a:t>Hadoop</a:t>
            </a:r>
          </a:p>
          <a:p>
            <a:pPr marL="152400" marR="5080">
              <a:lnSpc>
                <a:spcPct val="125299"/>
              </a:lnSpc>
            </a:pPr>
            <a:r>
              <a:rPr dirty="0" spc="-5"/>
              <a:t>Organizations </a:t>
            </a:r>
            <a:r>
              <a:rPr dirty="0" spc="-15"/>
              <a:t>leverage </a:t>
            </a:r>
            <a:r>
              <a:rPr dirty="0" spc="-5"/>
              <a:t>data </a:t>
            </a:r>
            <a:r>
              <a:rPr dirty="0" spc="-10"/>
              <a:t>lakes </a:t>
            </a:r>
            <a:r>
              <a:rPr dirty="0" spc="-5"/>
              <a:t>from the get-go to </a:t>
            </a:r>
            <a:r>
              <a:rPr dirty="0" spc="-10"/>
              <a:t>drive </a:t>
            </a:r>
            <a:r>
              <a:rPr dirty="0" spc="-15"/>
              <a:t>value  </a:t>
            </a:r>
            <a:r>
              <a:rPr dirty="0" spc="-5"/>
              <a:t>Architectures mature to reject </a:t>
            </a:r>
            <a:r>
              <a:rPr dirty="0" spc="-10"/>
              <a:t>one-size-fits </a:t>
            </a:r>
            <a:r>
              <a:rPr dirty="0" spc="-5"/>
              <a:t>all </a:t>
            </a:r>
            <a:r>
              <a:rPr dirty="0" spc="-10"/>
              <a:t>frameworks  </a:t>
            </a:r>
            <a:r>
              <a:rPr dirty="0" spc="-30"/>
              <a:t>Variety, </a:t>
            </a:r>
            <a:r>
              <a:rPr dirty="0" spc="-5"/>
              <a:t>not </a:t>
            </a:r>
            <a:r>
              <a:rPr dirty="0" spc="-10"/>
              <a:t>volume </a:t>
            </a:r>
            <a:r>
              <a:rPr dirty="0" spc="-5"/>
              <a:t>or </a:t>
            </a:r>
            <a:r>
              <a:rPr dirty="0" spc="-20"/>
              <a:t>velocity, </a:t>
            </a:r>
            <a:r>
              <a:rPr dirty="0" spc="-10"/>
              <a:t>drives </a:t>
            </a:r>
            <a:r>
              <a:rPr dirty="0" spc="-5"/>
              <a:t>big-data </a:t>
            </a:r>
            <a:r>
              <a:rPr dirty="0" spc="-10"/>
              <a:t>investments  </a:t>
            </a:r>
            <a:r>
              <a:rPr dirty="0" spc="-5"/>
              <a:t>Spark and machine learning light up big</a:t>
            </a:r>
            <a:r>
              <a:rPr dirty="0" spc="65"/>
              <a:t> </a:t>
            </a:r>
            <a:r>
              <a:rPr dirty="0" spc="-5"/>
              <a:t>data</a:t>
            </a:r>
          </a:p>
          <a:p>
            <a:pPr marL="152400" marR="521970">
              <a:lnSpc>
                <a:spcPct val="102699"/>
              </a:lnSpc>
              <a:spcBef>
                <a:spcPts val="295"/>
              </a:spcBef>
            </a:pPr>
            <a:r>
              <a:rPr dirty="0" spc="-5"/>
              <a:t>The </a:t>
            </a:r>
            <a:r>
              <a:rPr dirty="0" spc="-10"/>
              <a:t>convergence </a:t>
            </a:r>
            <a:r>
              <a:rPr dirty="0" spc="-5"/>
              <a:t>of </a:t>
            </a:r>
            <a:r>
              <a:rPr dirty="0" spc="-40"/>
              <a:t>IoT, </a:t>
            </a:r>
            <a:r>
              <a:rPr dirty="0" spc="-5"/>
              <a:t>cloud, and big data create </a:t>
            </a:r>
            <a:r>
              <a:rPr dirty="0" spc="-15"/>
              <a:t>new  </a:t>
            </a:r>
            <a:r>
              <a:rPr dirty="0" spc="-5"/>
              <a:t>opportunities </a:t>
            </a:r>
            <a:r>
              <a:rPr dirty="0" spc="-15"/>
              <a:t>for </a:t>
            </a:r>
            <a:r>
              <a:rPr dirty="0" spc="-5"/>
              <a:t>self-service</a:t>
            </a:r>
            <a:r>
              <a:rPr dirty="0" spc="60"/>
              <a:t> </a:t>
            </a:r>
            <a:r>
              <a:rPr dirty="0" spc="-5"/>
              <a:t>analytics</a:t>
            </a:r>
          </a:p>
        </p:txBody>
      </p:sp>
      <p:sp>
        <p:nvSpPr>
          <p:cNvPr id="20" name="object 20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9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9" action="ppaction://hlinksldjump"/>
              </a:rPr>
              <a:t>Big Data Analysis and Approximations  in</a:t>
            </a:r>
            <a:r>
              <a:rPr dirty="0" spc="20">
                <a:hlinkClick r:id="rId9" action="ppaction://hlinksldjump"/>
              </a:rPr>
              <a:t> </a:t>
            </a:r>
            <a:r>
              <a:rPr dirty="0" spc="-5">
                <a:hlinkClick r:id="rId9" action="ppaction://hlinksldjump"/>
              </a:rPr>
              <a:t>Inf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6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 Data</a:t>
            </a:r>
            <a:r>
              <a:rPr dirty="0" spc="-70"/>
              <a:t> </a:t>
            </a:r>
            <a:r>
              <a:rPr dirty="0" spc="-15"/>
              <a:t>Trends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68407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89410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10413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314170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524203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1734235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1944268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69557" y="2326373"/>
            <a:ext cx="76809" cy="768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02932" y="581309"/>
            <a:ext cx="3949065" cy="20415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41668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Big data </a:t>
            </a:r>
            <a:r>
              <a:rPr dirty="0" sz="1050" spc="-10">
                <a:latin typeface="Arial"/>
                <a:cs typeface="Arial"/>
              </a:rPr>
              <a:t>becomes </a:t>
            </a:r>
            <a:r>
              <a:rPr dirty="0" sz="1050" spc="-15">
                <a:latin typeface="Arial"/>
                <a:cs typeface="Arial"/>
              </a:rPr>
              <a:t>fast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approachable  </a:t>
            </a:r>
            <a:r>
              <a:rPr dirty="0" sz="1050" spc="-5">
                <a:latin typeface="Arial"/>
                <a:cs typeface="Arial"/>
              </a:rPr>
              <a:t>Big data no longer just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Hadoop</a:t>
            </a:r>
            <a:endParaRPr sz="1050">
              <a:latin typeface="Arial"/>
              <a:cs typeface="Arial"/>
            </a:endParaRPr>
          </a:p>
          <a:p>
            <a:pPr marL="12700" marR="10160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Organizations </a:t>
            </a:r>
            <a:r>
              <a:rPr dirty="0" sz="1050" spc="-15">
                <a:latin typeface="Arial"/>
                <a:cs typeface="Arial"/>
              </a:rPr>
              <a:t>leverage </a:t>
            </a:r>
            <a:r>
              <a:rPr dirty="0" sz="1050" spc="-5">
                <a:latin typeface="Arial"/>
                <a:cs typeface="Arial"/>
              </a:rPr>
              <a:t>data </a:t>
            </a:r>
            <a:r>
              <a:rPr dirty="0" sz="1050" spc="-10">
                <a:latin typeface="Arial"/>
                <a:cs typeface="Arial"/>
              </a:rPr>
              <a:t>lakes </a:t>
            </a:r>
            <a:r>
              <a:rPr dirty="0" sz="1050" spc="-5">
                <a:latin typeface="Arial"/>
                <a:cs typeface="Arial"/>
              </a:rPr>
              <a:t>from the get-go to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15">
                <a:latin typeface="Arial"/>
                <a:cs typeface="Arial"/>
              </a:rPr>
              <a:t>value  </a:t>
            </a:r>
            <a:r>
              <a:rPr dirty="0" sz="1050" spc="-5">
                <a:latin typeface="Arial"/>
                <a:cs typeface="Arial"/>
              </a:rPr>
              <a:t>Architectures mature to reject </a:t>
            </a:r>
            <a:r>
              <a:rPr dirty="0" sz="1050" spc="-10">
                <a:latin typeface="Arial"/>
                <a:cs typeface="Arial"/>
              </a:rPr>
              <a:t>one-size-fits </a:t>
            </a:r>
            <a:r>
              <a:rPr dirty="0" sz="1050" spc="-5">
                <a:latin typeface="Arial"/>
                <a:cs typeface="Arial"/>
              </a:rPr>
              <a:t>all </a:t>
            </a:r>
            <a:r>
              <a:rPr dirty="0" sz="1050" spc="-10">
                <a:latin typeface="Arial"/>
                <a:cs typeface="Arial"/>
              </a:rPr>
              <a:t>frameworks  </a:t>
            </a:r>
            <a:r>
              <a:rPr dirty="0" sz="1050" spc="-30">
                <a:latin typeface="Arial"/>
                <a:cs typeface="Arial"/>
              </a:rPr>
              <a:t>Variety, </a:t>
            </a:r>
            <a:r>
              <a:rPr dirty="0" sz="1050" spc="-5">
                <a:latin typeface="Arial"/>
                <a:cs typeface="Arial"/>
              </a:rPr>
              <a:t>not </a:t>
            </a:r>
            <a:r>
              <a:rPr dirty="0" sz="1050" spc="-10">
                <a:latin typeface="Arial"/>
                <a:cs typeface="Arial"/>
              </a:rPr>
              <a:t>volume </a:t>
            </a:r>
            <a:r>
              <a:rPr dirty="0" sz="1050" spc="-5">
                <a:latin typeface="Arial"/>
                <a:cs typeface="Arial"/>
              </a:rPr>
              <a:t>or </a:t>
            </a:r>
            <a:r>
              <a:rPr dirty="0" sz="1050" spc="-20">
                <a:latin typeface="Arial"/>
                <a:cs typeface="Arial"/>
              </a:rPr>
              <a:t>velocity, </a:t>
            </a:r>
            <a:r>
              <a:rPr dirty="0" sz="1050" spc="-10">
                <a:latin typeface="Arial"/>
                <a:cs typeface="Arial"/>
              </a:rPr>
              <a:t>drives </a:t>
            </a:r>
            <a:r>
              <a:rPr dirty="0" sz="1050" spc="-5">
                <a:latin typeface="Arial"/>
                <a:cs typeface="Arial"/>
              </a:rPr>
              <a:t>big-data </a:t>
            </a:r>
            <a:r>
              <a:rPr dirty="0" sz="1050" spc="-10">
                <a:latin typeface="Arial"/>
                <a:cs typeface="Arial"/>
              </a:rPr>
              <a:t>investments  </a:t>
            </a:r>
            <a:r>
              <a:rPr dirty="0" sz="1050" spc="-5">
                <a:latin typeface="Arial"/>
                <a:cs typeface="Arial"/>
              </a:rPr>
              <a:t>Spark and machine learning light up big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data</a:t>
            </a:r>
            <a:endParaRPr sz="1050">
              <a:latin typeface="Arial"/>
              <a:cs typeface="Arial"/>
            </a:endParaRPr>
          </a:p>
          <a:p>
            <a:pPr marL="12700" marR="527050">
              <a:lnSpc>
                <a:spcPct val="102699"/>
              </a:lnSpc>
              <a:spcBef>
                <a:spcPts val="295"/>
              </a:spcBef>
            </a:pP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0">
                <a:latin typeface="Arial"/>
                <a:cs typeface="Arial"/>
              </a:rPr>
              <a:t>convergence </a:t>
            </a:r>
            <a:r>
              <a:rPr dirty="0" sz="1050" spc="-5">
                <a:latin typeface="Arial"/>
                <a:cs typeface="Arial"/>
              </a:rPr>
              <a:t>of </a:t>
            </a:r>
            <a:r>
              <a:rPr dirty="0" sz="1050" spc="-40">
                <a:latin typeface="Arial"/>
                <a:cs typeface="Arial"/>
              </a:rPr>
              <a:t>IoT, </a:t>
            </a:r>
            <a:r>
              <a:rPr dirty="0" sz="1050" spc="-5">
                <a:latin typeface="Arial"/>
                <a:cs typeface="Arial"/>
              </a:rPr>
              <a:t>cloud, and big data create </a:t>
            </a:r>
            <a:r>
              <a:rPr dirty="0" sz="1050" spc="-15">
                <a:latin typeface="Arial"/>
                <a:cs typeface="Arial"/>
              </a:rPr>
              <a:t>new  </a:t>
            </a:r>
            <a:r>
              <a:rPr dirty="0" sz="1050" spc="-5">
                <a:latin typeface="Arial"/>
                <a:cs typeface="Arial"/>
              </a:rPr>
              <a:t>opportunities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self-service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analytics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99"/>
              </a:lnSpc>
              <a:spcBef>
                <a:spcPts val="295"/>
              </a:spcBef>
            </a:pPr>
            <a:r>
              <a:rPr dirty="0" sz="1050" spc="-5">
                <a:latin typeface="Arial"/>
                <a:cs typeface="Arial"/>
              </a:rPr>
              <a:t>Self-service data prep </a:t>
            </a:r>
            <a:r>
              <a:rPr dirty="0" sz="1050" spc="-10">
                <a:latin typeface="Arial"/>
                <a:cs typeface="Arial"/>
              </a:rPr>
              <a:t>becomes </a:t>
            </a:r>
            <a:r>
              <a:rPr dirty="0" sz="1050" spc="-5">
                <a:latin typeface="Arial"/>
                <a:cs typeface="Arial"/>
              </a:rPr>
              <a:t>mainstream as end users begin  to shape big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data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10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10" action="ppaction://hlinksldjump"/>
              </a:rPr>
              <a:t>Big Data Analysis and Approximations  in</a:t>
            </a:r>
            <a:r>
              <a:rPr dirty="0" spc="20">
                <a:hlinkClick r:id="rId10" action="ppaction://hlinksldjump"/>
              </a:rPr>
              <a:t> </a:t>
            </a:r>
            <a:r>
              <a:rPr dirty="0" spc="-5">
                <a:hlinkClick r:id="rId10" action="ppaction://hlinksldjump"/>
              </a:rPr>
              <a:t>Inf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6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Big Data</a:t>
            </a:r>
            <a:r>
              <a:rPr dirty="0" spc="-70"/>
              <a:t> </a:t>
            </a:r>
            <a:r>
              <a:rPr dirty="0" spc="-15"/>
              <a:t>Trends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68407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89410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10413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314170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524203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1734235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1944268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69557" y="2326373"/>
            <a:ext cx="76809" cy="768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9557" y="2708491"/>
            <a:ext cx="76809" cy="768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02932" y="581309"/>
            <a:ext cx="3949065" cy="2423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41668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Big data </a:t>
            </a:r>
            <a:r>
              <a:rPr dirty="0" sz="1050" spc="-10">
                <a:latin typeface="Arial"/>
                <a:cs typeface="Arial"/>
              </a:rPr>
              <a:t>becomes </a:t>
            </a:r>
            <a:r>
              <a:rPr dirty="0" sz="1050" spc="-15">
                <a:latin typeface="Arial"/>
                <a:cs typeface="Arial"/>
              </a:rPr>
              <a:t>fast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approachable  </a:t>
            </a:r>
            <a:r>
              <a:rPr dirty="0" sz="1050" spc="-5">
                <a:latin typeface="Arial"/>
                <a:cs typeface="Arial"/>
              </a:rPr>
              <a:t>Big data no longer just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Hadoop</a:t>
            </a:r>
            <a:endParaRPr sz="1050">
              <a:latin typeface="Arial"/>
              <a:cs typeface="Arial"/>
            </a:endParaRPr>
          </a:p>
          <a:p>
            <a:pPr marL="12700" marR="10160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Organizations </a:t>
            </a:r>
            <a:r>
              <a:rPr dirty="0" sz="1050" spc="-15">
                <a:latin typeface="Arial"/>
                <a:cs typeface="Arial"/>
              </a:rPr>
              <a:t>leverage </a:t>
            </a:r>
            <a:r>
              <a:rPr dirty="0" sz="1050" spc="-5">
                <a:latin typeface="Arial"/>
                <a:cs typeface="Arial"/>
              </a:rPr>
              <a:t>data </a:t>
            </a:r>
            <a:r>
              <a:rPr dirty="0" sz="1050" spc="-10">
                <a:latin typeface="Arial"/>
                <a:cs typeface="Arial"/>
              </a:rPr>
              <a:t>lakes </a:t>
            </a:r>
            <a:r>
              <a:rPr dirty="0" sz="1050" spc="-5">
                <a:latin typeface="Arial"/>
                <a:cs typeface="Arial"/>
              </a:rPr>
              <a:t>from the get-go to </a:t>
            </a:r>
            <a:r>
              <a:rPr dirty="0" sz="1050" spc="-10">
                <a:latin typeface="Arial"/>
                <a:cs typeface="Arial"/>
              </a:rPr>
              <a:t>drive </a:t>
            </a:r>
            <a:r>
              <a:rPr dirty="0" sz="1050" spc="-15">
                <a:latin typeface="Arial"/>
                <a:cs typeface="Arial"/>
              </a:rPr>
              <a:t>value  </a:t>
            </a:r>
            <a:r>
              <a:rPr dirty="0" sz="1050" spc="-5">
                <a:latin typeface="Arial"/>
                <a:cs typeface="Arial"/>
              </a:rPr>
              <a:t>Architectures mature to reject </a:t>
            </a:r>
            <a:r>
              <a:rPr dirty="0" sz="1050" spc="-10">
                <a:latin typeface="Arial"/>
                <a:cs typeface="Arial"/>
              </a:rPr>
              <a:t>one-size-fits </a:t>
            </a:r>
            <a:r>
              <a:rPr dirty="0" sz="1050" spc="-5">
                <a:latin typeface="Arial"/>
                <a:cs typeface="Arial"/>
              </a:rPr>
              <a:t>all </a:t>
            </a:r>
            <a:r>
              <a:rPr dirty="0" sz="1050" spc="-10">
                <a:latin typeface="Arial"/>
                <a:cs typeface="Arial"/>
              </a:rPr>
              <a:t>frameworks  </a:t>
            </a:r>
            <a:r>
              <a:rPr dirty="0" sz="1050" spc="-30">
                <a:latin typeface="Arial"/>
                <a:cs typeface="Arial"/>
              </a:rPr>
              <a:t>Variety, </a:t>
            </a:r>
            <a:r>
              <a:rPr dirty="0" sz="1050" spc="-5">
                <a:latin typeface="Arial"/>
                <a:cs typeface="Arial"/>
              </a:rPr>
              <a:t>not </a:t>
            </a:r>
            <a:r>
              <a:rPr dirty="0" sz="1050" spc="-10">
                <a:latin typeface="Arial"/>
                <a:cs typeface="Arial"/>
              </a:rPr>
              <a:t>volume </a:t>
            </a:r>
            <a:r>
              <a:rPr dirty="0" sz="1050" spc="-5">
                <a:latin typeface="Arial"/>
                <a:cs typeface="Arial"/>
              </a:rPr>
              <a:t>or </a:t>
            </a:r>
            <a:r>
              <a:rPr dirty="0" sz="1050" spc="-20">
                <a:latin typeface="Arial"/>
                <a:cs typeface="Arial"/>
              </a:rPr>
              <a:t>velocity, </a:t>
            </a:r>
            <a:r>
              <a:rPr dirty="0" sz="1050" spc="-10">
                <a:latin typeface="Arial"/>
                <a:cs typeface="Arial"/>
              </a:rPr>
              <a:t>drives </a:t>
            </a:r>
            <a:r>
              <a:rPr dirty="0" sz="1050" spc="-5">
                <a:latin typeface="Arial"/>
                <a:cs typeface="Arial"/>
              </a:rPr>
              <a:t>big-data </a:t>
            </a:r>
            <a:r>
              <a:rPr dirty="0" sz="1050" spc="-10">
                <a:latin typeface="Arial"/>
                <a:cs typeface="Arial"/>
              </a:rPr>
              <a:t>investments  </a:t>
            </a:r>
            <a:r>
              <a:rPr dirty="0" sz="1050" spc="-5">
                <a:latin typeface="Arial"/>
                <a:cs typeface="Arial"/>
              </a:rPr>
              <a:t>Spark and machine learning light up big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data</a:t>
            </a:r>
            <a:endParaRPr sz="1050">
              <a:latin typeface="Arial"/>
              <a:cs typeface="Arial"/>
            </a:endParaRPr>
          </a:p>
          <a:p>
            <a:pPr marL="12700" marR="527050">
              <a:lnSpc>
                <a:spcPct val="102699"/>
              </a:lnSpc>
              <a:spcBef>
                <a:spcPts val="295"/>
              </a:spcBef>
            </a:pP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0">
                <a:latin typeface="Arial"/>
                <a:cs typeface="Arial"/>
              </a:rPr>
              <a:t>convergence </a:t>
            </a:r>
            <a:r>
              <a:rPr dirty="0" sz="1050" spc="-5">
                <a:latin typeface="Arial"/>
                <a:cs typeface="Arial"/>
              </a:rPr>
              <a:t>of </a:t>
            </a:r>
            <a:r>
              <a:rPr dirty="0" sz="1050" spc="-40">
                <a:latin typeface="Arial"/>
                <a:cs typeface="Arial"/>
              </a:rPr>
              <a:t>IoT, </a:t>
            </a:r>
            <a:r>
              <a:rPr dirty="0" sz="1050" spc="-5">
                <a:latin typeface="Arial"/>
                <a:cs typeface="Arial"/>
              </a:rPr>
              <a:t>cloud, and big data create </a:t>
            </a:r>
            <a:r>
              <a:rPr dirty="0" sz="1050" spc="-15">
                <a:latin typeface="Arial"/>
                <a:cs typeface="Arial"/>
              </a:rPr>
              <a:t>new  </a:t>
            </a:r>
            <a:r>
              <a:rPr dirty="0" sz="1050" spc="-5">
                <a:latin typeface="Arial"/>
                <a:cs typeface="Arial"/>
              </a:rPr>
              <a:t>opportunities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self-service</a:t>
            </a:r>
            <a:r>
              <a:rPr dirty="0" sz="1050" spc="6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analytics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99"/>
              </a:lnSpc>
              <a:spcBef>
                <a:spcPts val="295"/>
              </a:spcBef>
            </a:pPr>
            <a:r>
              <a:rPr dirty="0" sz="1050" spc="-5">
                <a:latin typeface="Arial"/>
                <a:cs typeface="Arial"/>
              </a:rPr>
              <a:t>Self-service data prep </a:t>
            </a:r>
            <a:r>
              <a:rPr dirty="0" sz="1050" spc="-10">
                <a:latin typeface="Arial"/>
                <a:cs typeface="Arial"/>
              </a:rPr>
              <a:t>becomes </a:t>
            </a:r>
            <a:r>
              <a:rPr dirty="0" sz="1050" spc="-5">
                <a:latin typeface="Arial"/>
                <a:cs typeface="Arial"/>
              </a:rPr>
              <a:t>mainstream as end users begin  to shape big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data</a:t>
            </a:r>
            <a:endParaRPr sz="1050">
              <a:latin typeface="Arial"/>
              <a:cs typeface="Arial"/>
            </a:endParaRPr>
          </a:p>
          <a:p>
            <a:pPr marL="12700" marR="24130">
              <a:lnSpc>
                <a:spcPct val="102699"/>
              </a:lnSpc>
              <a:spcBef>
                <a:spcPts val="295"/>
              </a:spcBef>
            </a:pPr>
            <a:r>
              <a:rPr dirty="0" sz="1050" spc="-5">
                <a:latin typeface="Arial"/>
                <a:cs typeface="Arial"/>
              </a:rPr>
              <a:t>Rise of metadata catalogs helps people find analysis-worthy big  data</a:t>
            </a:r>
            <a:endParaRPr sz="105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11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11" action="ppaction://hlinksldjump"/>
              </a:rPr>
              <a:t>Big Data Analysis and Approximations  in</a:t>
            </a:r>
            <a:r>
              <a:rPr dirty="0" spc="20">
                <a:hlinkClick r:id="rId11" action="ppaction://hlinksldjump"/>
              </a:rPr>
              <a:t> </a:t>
            </a:r>
            <a:r>
              <a:rPr dirty="0" spc="-5">
                <a:hlinkClick r:id="rId11" action="ppaction://hlinksldjump"/>
              </a:rPr>
              <a:t>Inf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6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Demand </a:t>
            </a:r>
            <a:r>
              <a:rPr dirty="0" spc="10"/>
              <a:t>of</a:t>
            </a:r>
            <a:r>
              <a:rPr dirty="0" spc="-70"/>
              <a:t> </a:t>
            </a:r>
            <a:r>
              <a:rPr dirty="0" spc="10"/>
              <a:t>talent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448505"/>
            <a:ext cx="4320018" cy="23707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81189" y="2952889"/>
            <a:ext cx="281051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5">
                <a:latin typeface="Arial"/>
                <a:cs typeface="Arial"/>
              </a:rPr>
              <a:t>Supply and demand of deep analytic</a:t>
            </a:r>
            <a:r>
              <a:rPr dirty="0" sz="1000" spc="2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talent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7310">
              <a:lnSpc>
                <a:spcPts val="680"/>
              </a:lnSpc>
            </a:pPr>
            <a:r>
              <a:rPr dirty="0" spc="-5"/>
              <a:t>7</a:t>
            </a:r>
            <a:r>
              <a:rPr dirty="0" spc="-5"/>
              <a:t> /</a:t>
            </a:r>
            <a:r>
              <a:rPr dirty="0" spc="-95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Intenet </a:t>
            </a:r>
            <a:r>
              <a:rPr dirty="0" spc="10"/>
              <a:t>of</a:t>
            </a:r>
            <a:r>
              <a:rPr dirty="0" spc="-85"/>
              <a:t> </a:t>
            </a:r>
            <a:r>
              <a:rPr dirty="0" spc="15"/>
              <a:t>Things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488642"/>
            <a:ext cx="4319906" cy="22904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973910" y="2912770"/>
            <a:ext cx="62547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10">
                <a:latin typeface="Arial"/>
                <a:cs typeface="Arial"/>
              </a:rPr>
              <a:t>IOT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67310">
              <a:lnSpc>
                <a:spcPts val="680"/>
              </a:lnSpc>
            </a:pPr>
            <a:r>
              <a:rPr dirty="0" spc="-5"/>
              <a:t>8</a:t>
            </a:r>
            <a:r>
              <a:rPr dirty="0" spc="-5"/>
              <a:t> /</a:t>
            </a:r>
            <a:r>
              <a:rPr dirty="0" spc="-95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new </a:t>
            </a:r>
            <a:r>
              <a:rPr dirty="0" spc="15"/>
              <a:t>types </a:t>
            </a:r>
            <a:r>
              <a:rPr dirty="0" spc="10"/>
              <a:t>of </a:t>
            </a:r>
            <a:r>
              <a:rPr dirty="0" spc="15"/>
              <a:t>observations and</a:t>
            </a:r>
            <a:r>
              <a:rPr dirty="0" spc="-35"/>
              <a:t> </a:t>
            </a:r>
            <a:r>
              <a:rPr dirty="0" spc="15"/>
              <a:t>measurements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90180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837092"/>
            <a:ext cx="4058920" cy="533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Data is </a:t>
            </a:r>
            <a:r>
              <a:rPr dirty="0" sz="1050" spc="-15">
                <a:latin typeface="Arial"/>
                <a:cs typeface="Arial"/>
              </a:rPr>
              <a:t>now available </a:t>
            </a:r>
            <a:r>
              <a:rPr dirty="0" sz="1050" spc="-20">
                <a:latin typeface="Arial"/>
                <a:cs typeface="Arial"/>
              </a:rPr>
              <a:t>faster, </a:t>
            </a:r>
            <a:r>
              <a:rPr dirty="0" sz="1050" spc="-5">
                <a:latin typeface="Arial"/>
                <a:cs typeface="Arial"/>
              </a:rPr>
              <a:t>has </a:t>
            </a:r>
            <a:r>
              <a:rPr dirty="0" sz="1050" spc="-10">
                <a:latin typeface="Arial"/>
                <a:cs typeface="Arial"/>
              </a:rPr>
              <a:t>greater </a:t>
            </a:r>
            <a:r>
              <a:rPr dirty="0" sz="1050" spc="-15">
                <a:latin typeface="Arial"/>
                <a:cs typeface="Arial"/>
              </a:rPr>
              <a:t>coverage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scope, </a:t>
            </a:r>
            <a:r>
              <a:rPr dirty="0" sz="1050" spc="-5">
                <a:latin typeface="Arial"/>
                <a:cs typeface="Arial"/>
              </a:rPr>
              <a:t>and  includes </a:t>
            </a:r>
            <a:r>
              <a:rPr dirty="0" sz="1050" spc="-15">
                <a:latin typeface="Arial"/>
                <a:cs typeface="Arial"/>
              </a:rPr>
              <a:t>new </a:t>
            </a:r>
            <a:r>
              <a:rPr dirty="0" sz="1050" spc="-5">
                <a:latin typeface="Arial"/>
                <a:cs typeface="Arial"/>
              </a:rPr>
              <a:t>types of observations and measurements that  </a:t>
            </a:r>
            <a:r>
              <a:rPr dirty="0" sz="1050" spc="-10">
                <a:latin typeface="Arial"/>
                <a:cs typeface="Arial"/>
              </a:rPr>
              <a:t>previously were </a:t>
            </a:r>
            <a:r>
              <a:rPr dirty="0" sz="1050" spc="-5">
                <a:latin typeface="Arial"/>
                <a:cs typeface="Arial"/>
              </a:rPr>
              <a:t>not </a:t>
            </a:r>
            <a:r>
              <a:rPr dirty="0" sz="1050" spc="-15">
                <a:latin typeface="Arial"/>
                <a:cs typeface="Arial"/>
              </a:rPr>
              <a:t>available.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9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new </a:t>
            </a:r>
            <a:r>
              <a:rPr dirty="0" spc="15"/>
              <a:t>types </a:t>
            </a:r>
            <a:r>
              <a:rPr dirty="0" spc="10"/>
              <a:t>of </a:t>
            </a:r>
            <a:r>
              <a:rPr dirty="0" spc="15"/>
              <a:t>observations and</a:t>
            </a:r>
            <a:r>
              <a:rPr dirty="0" spc="-35"/>
              <a:t> </a:t>
            </a:r>
            <a:r>
              <a:rPr dirty="0" spc="15"/>
              <a:t>measurements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90180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55991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837092"/>
            <a:ext cx="4058920" cy="1087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Data is </a:t>
            </a:r>
            <a:r>
              <a:rPr dirty="0" sz="1050" spc="-15">
                <a:latin typeface="Arial"/>
                <a:cs typeface="Arial"/>
              </a:rPr>
              <a:t>now available </a:t>
            </a:r>
            <a:r>
              <a:rPr dirty="0" sz="1050" spc="-20">
                <a:latin typeface="Arial"/>
                <a:cs typeface="Arial"/>
              </a:rPr>
              <a:t>faster, </a:t>
            </a:r>
            <a:r>
              <a:rPr dirty="0" sz="1050" spc="-5">
                <a:latin typeface="Arial"/>
                <a:cs typeface="Arial"/>
              </a:rPr>
              <a:t>has </a:t>
            </a:r>
            <a:r>
              <a:rPr dirty="0" sz="1050" spc="-10">
                <a:latin typeface="Arial"/>
                <a:cs typeface="Arial"/>
              </a:rPr>
              <a:t>greater </a:t>
            </a:r>
            <a:r>
              <a:rPr dirty="0" sz="1050" spc="-15">
                <a:latin typeface="Arial"/>
                <a:cs typeface="Arial"/>
              </a:rPr>
              <a:t>coverage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scope, </a:t>
            </a:r>
            <a:r>
              <a:rPr dirty="0" sz="1050" spc="-5">
                <a:latin typeface="Arial"/>
                <a:cs typeface="Arial"/>
              </a:rPr>
              <a:t>and  includes </a:t>
            </a:r>
            <a:r>
              <a:rPr dirty="0" sz="1050" spc="-15">
                <a:latin typeface="Arial"/>
                <a:cs typeface="Arial"/>
              </a:rPr>
              <a:t>new </a:t>
            </a:r>
            <a:r>
              <a:rPr dirty="0" sz="1050" spc="-5">
                <a:latin typeface="Arial"/>
                <a:cs typeface="Arial"/>
              </a:rPr>
              <a:t>types of observations and measurements that  </a:t>
            </a:r>
            <a:r>
              <a:rPr dirty="0" sz="1050" spc="-10">
                <a:latin typeface="Arial"/>
                <a:cs typeface="Arial"/>
              </a:rPr>
              <a:t>previously were </a:t>
            </a:r>
            <a:r>
              <a:rPr dirty="0" sz="1050" spc="-5">
                <a:latin typeface="Arial"/>
                <a:cs typeface="Arial"/>
              </a:rPr>
              <a:t>not </a:t>
            </a:r>
            <a:r>
              <a:rPr dirty="0" sz="1050" spc="-15">
                <a:latin typeface="Arial"/>
                <a:cs typeface="Arial"/>
              </a:rPr>
              <a:t>available.</a:t>
            </a:r>
            <a:endParaRPr sz="1050">
              <a:latin typeface="Arial"/>
              <a:cs typeface="Arial"/>
            </a:endParaRPr>
          </a:p>
          <a:p>
            <a:pPr marL="12700" marR="102870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Growing </a:t>
            </a:r>
            <a:r>
              <a:rPr dirty="0" sz="1050" spc="-5">
                <a:latin typeface="Arial"/>
                <a:cs typeface="Arial"/>
              </a:rPr>
              <a:t>technological ability to </a:t>
            </a:r>
            <a:r>
              <a:rPr dirty="0" sz="1050" spc="-10">
                <a:latin typeface="Arial"/>
                <a:cs typeface="Arial"/>
              </a:rPr>
              <a:t>capture, aggregate, </a:t>
            </a:r>
            <a:r>
              <a:rPr dirty="0" sz="1050" spc="-5">
                <a:latin typeface="Arial"/>
                <a:cs typeface="Arial"/>
              </a:rPr>
              <a:t>and process  an </a:t>
            </a:r>
            <a:r>
              <a:rPr dirty="0" sz="1050" spc="-15">
                <a:latin typeface="Arial"/>
                <a:cs typeface="Arial"/>
              </a:rPr>
              <a:t>ever-greater volume, </a:t>
            </a:r>
            <a:r>
              <a:rPr dirty="0" sz="1050" spc="-20">
                <a:latin typeface="Arial"/>
                <a:cs typeface="Arial"/>
              </a:rPr>
              <a:t>velocity, variety, </a:t>
            </a:r>
            <a:r>
              <a:rPr dirty="0" sz="1050" spc="-15">
                <a:latin typeface="Arial"/>
                <a:cs typeface="Arial"/>
              </a:rPr>
              <a:t>value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veracity </a:t>
            </a:r>
            <a:r>
              <a:rPr dirty="0" sz="1050" spc="-5">
                <a:latin typeface="Arial"/>
                <a:cs typeface="Arial"/>
              </a:rPr>
              <a:t>of  data.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9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new </a:t>
            </a:r>
            <a:r>
              <a:rPr dirty="0" spc="15"/>
              <a:t>types </a:t>
            </a:r>
            <a:r>
              <a:rPr dirty="0" spc="10"/>
              <a:t>of </a:t>
            </a:r>
            <a:r>
              <a:rPr dirty="0" spc="15"/>
              <a:t>observations and</a:t>
            </a:r>
            <a:r>
              <a:rPr dirty="0" spc="-35"/>
              <a:t> </a:t>
            </a:r>
            <a:r>
              <a:rPr dirty="0" spc="15"/>
              <a:t>measurements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90180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55991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201016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837092"/>
            <a:ext cx="4058920" cy="1813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Data is </a:t>
            </a:r>
            <a:r>
              <a:rPr dirty="0" sz="1050" spc="-15">
                <a:latin typeface="Arial"/>
                <a:cs typeface="Arial"/>
              </a:rPr>
              <a:t>now available </a:t>
            </a:r>
            <a:r>
              <a:rPr dirty="0" sz="1050" spc="-20">
                <a:latin typeface="Arial"/>
                <a:cs typeface="Arial"/>
              </a:rPr>
              <a:t>faster, </a:t>
            </a:r>
            <a:r>
              <a:rPr dirty="0" sz="1050" spc="-5">
                <a:latin typeface="Arial"/>
                <a:cs typeface="Arial"/>
              </a:rPr>
              <a:t>has </a:t>
            </a:r>
            <a:r>
              <a:rPr dirty="0" sz="1050" spc="-10">
                <a:latin typeface="Arial"/>
                <a:cs typeface="Arial"/>
              </a:rPr>
              <a:t>greater </a:t>
            </a:r>
            <a:r>
              <a:rPr dirty="0" sz="1050" spc="-15">
                <a:latin typeface="Arial"/>
                <a:cs typeface="Arial"/>
              </a:rPr>
              <a:t>coverage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scope, </a:t>
            </a:r>
            <a:r>
              <a:rPr dirty="0" sz="1050" spc="-5">
                <a:latin typeface="Arial"/>
                <a:cs typeface="Arial"/>
              </a:rPr>
              <a:t>and  includes </a:t>
            </a:r>
            <a:r>
              <a:rPr dirty="0" sz="1050" spc="-15">
                <a:latin typeface="Arial"/>
                <a:cs typeface="Arial"/>
              </a:rPr>
              <a:t>new </a:t>
            </a:r>
            <a:r>
              <a:rPr dirty="0" sz="1050" spc="-5">
                <a:latin typeface="Arial"/>
                <a:cs typeface="Arial"/>
              </a:rPr>
              <a:t>types of observations and measurements that  </a:t>
            </a:r>
            <a:r>
              <a:rPr dirty="0" sz="1050" spc="-10">
                <a:latin typeface="Arial"/>
                <a:cs typeface="Arial"/>
              </a:rPr>
              <a:t>previously were </a:t>
            </a:r>
            <a:r>
              <a:rPr dirty="0" sz="1050" spc="-5">
                <a:latin typeface="Arial"/>
                <a:cs typeface="Arial"/>
              </a:rPr>
              <a:t>not </a:t>
            </a:r>
            <a:r>
              <a:rPr dirty="0" sz="1050" spc="-15">
                <a:latin typeface="Arial"/>
                <a:cs typeface="Arial"/>
              </a:rPr>
              <a:t>available.</a:t>
            </a:r>
            <a:endParaRPr sz="1050">
              <a:latin typeface="Arial"/>
              <a:cs typeface="Arial"/>
            </a:endParaRPr>
          </a:p>
          <a:p>
            <a:pPr marL="12700" marR="102870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Growing </a:t>
            </a:r>
            <a:r>
              <a:rPr dirty="0" sz="1050" spc="-5">
                <a:latin typeface="Arial"/>
                <a:cs typeface="Arial"/>
              </a:rPr>
              <a:t>technological ability to </a:t>
            </a:r>
            <a:r>
              <a:rPr dirty="0" sz="1050" spc="-10">
                <a:latin typeface="Arial"/>
                <a:cs typeface="Arial"/>
              </a:rPr>
              <a:t>capture, aggregate, </a:t>
            </a:r>
            <a:r>
              <a:rPr dirty="0" sz="1050" spc="-5">
                <a:latin typeface="Arial"/>
                <a:cs typeface="Arial"/>
              </a:rPr>
              <a:t>and process  an </a:t>
            </a:r>
            <a:r>
              <a:rPr dirty="0" sz="1050" spc="-15">
                <a:latin typeface="Arial"/>
                <a:cs typeface="Arial"/>
              </a:rPr>
              <a:t>ever-greater volume, </a:t>
            </a:r>
            <a:r>
              <a:rPr dirty="0" sz="1050" spc="-20">
                <a:latin typeface="Arial"/>
                <a:cs typeface="Arial"/>
              </a:rPr>
              <a:t>velocity, variety, </a:t>
            </a:r>
            <a:r>
              <a:rPr dirty="0" sz="1050" spc="-15">
                <a:latin typeface="Arial"/>
                <a:cs typeface="Arial"/>
              </a:rPr>
              <a:t>value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veracity </a:t>
            </a:r>
            <a:r>
              <a:rPr dirty="0" sz="1050" spc="-5">
                <a:latin typeface="Arial"/>
                <a:cs typeface="Arial"/>
              </a:rPr>
              <a:t>of  data.</a:t>
            </a:r>
            <a:endParaRPr sz="1050">
              <a:latin typeface="Arial"/>
              <a:cs typeface="Arial"/>
            </a:endParaRPr>
          </a:p>
          <a:p>
            <a:pPr marL="12700" marR="6985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Large, </a:t>
            </a:r>
            <a:r>
              <a:rPr dirty="0" sz="1050" spc="-15">
                <a:latin typeface="Arial"/>
                <a:cs typeface="Arial"/>
              </a:rPr>
              <a:t>diverse, </a:t>
            </a:r>
            <a:r>
              <a:rPr dirty="0" sz="1050" spc="-10">
                <a:latin typeface="Arial"/>
                <a:cs typeface="Arial"/>
              </a:rPr>
              <a:t>complex, </a:t>
            </a:r>
            <a:r>
              <a:rPr dirty="0" sz="1050" spc="-5">
                <a:latin typeface="Arial"/>
                <a:cs typeface="Arial"/>
              </a:rPr>
              <a:t>longitudinal, and/or distributed datasets  </a:t>
            </a:r>
            <a:r>
              <a:rPr dirty="0" sz="1050" spc="-10">
                <a:latin typeface="Arial"/>
                <a:cs typeface="Arial"/>
              </a:rPr>
              <a:t>generated </a:t>
            </a:r>
            <a:r>
              <a:rPr dirty="0" sz="1050" spc="-5">
                <a:latin typeface="Arial"/>
                <a:cs typeface="Arial"/>
              </a:rPr>
              <a:t>from instruments, </a:t>
            </a:r>
            <a:r>
              <a:rPr dirty="0" sz="1050" spc="-10">
                <a:latin typeface="Arial"/>
                <a:cs typeface="Arial"/>
              </a:rPr>
              <a:t>sensors, </a:t>
            </a:r>
            <a:r>
              <a:rPr dirty="0" sz="1050" spc="-5">
                <a:latin typeface="Arial"/>
                <a:cs typeface="Arial"/>
              </a:rPr>
              <a:t>Internet </a:t>
            </a:r>
            <a:r>
              <a:rPr dirty="0" sz="1050" spc="-10">
                <a:latin typeface="Arial"/>
                <a:cs typeface="Arial"/>
              </a:rPr>
              <a:t>transactions, </a:t>
            </a:r>
            <a:r>
              <a:rPr dirty="0" sz="1050" spc="-5">
                <a:latin typeface="Arial"/>
                <a:cs typeface="Arial"/>
              </a:rPr>
              <a:t>email,  </a:t>
            </a:r>
            <a:r>
              <a:rPr dirty="0" sz="1050" spc="-15">
                <a:latin typeface="Arial"/>
                <a:cs typeface="Arial"/>
              </a:rPr>
              <a:t>video, </a:t>
            </a:r>
            <a:r>
              <a:rPr dirty="0" sz="1050" spc="-10">
                <a:latin typeface="Arial"/>
                <a:cs typeface="Arial"/>
              </a:rPr>
              <a:t>click streams, </a:t>
            </a:r>
            <a:r>
              <a:rPr dirty="0" sz="1050" spc="-5">
                <a:latin typeface="Arial"/>
                <a:cs typeface="Arial"/>
              </a:rPr>
              <a:t>and/or all other digital sources </a:t>
            </a:r>
            <a:r>
              <a:rPr dirty="0" sz="1050" spc="-15">
                <a:latin typeface="Arial"/>
                <a:cs typeface="Arial"/>
              </a:rPr>
              <a:t>available  today </a:t>
            </a:r>
            <a:r>
              <a:rPr dirty="0" sz="1050" spc="-5">
                <a:latin typeface="Arial"/>
                <a:cs typeface="Arial"/>
              </a:rPr>
              <a:t>and in the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future.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68101" y="3345160"/>
            <a:ext cx="173355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9 /</a:t>
            </a:r>
            <a:r>
              <a:rPr dirty="0" sz="6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549275"/>
          </a:xfrm>
          <a:custGeom>
            <a:avLst/>
            <a:gdLst/>
            <a:ahLst/>
            <a:cxnLst/>
            <a:rect l="l" t="t" r="r" b="b"/>
            <a:pathLst>
              <a:path w="4608195" h="549275">
                <a:moveTo>
                  <a:pt x="0" y="549236"/>
                </a:moveTo>
                <a:lnTo>
                  <a:pt x="4608004" y="549236"/>
                </a:lnTo>
                <a:lnTo>
                  <a:pt x="4608004" y="0"/>
                </a:lnTo>
                <a:lnTo>
                  <a:pt x="0" y="0"/>
                </a:lnTo>
                <a:lnTo>
                  <a:pt x="0" y="549236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5300" y="48366"/>
            <a:ext cx="3086100" cy="4749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dirty="0" spc="-10"/>
              <a:t>Value, </a:t>
            </a:r>
            <a:r>
              <a:rPr dirty="0" spc="-20"/>
              <a:t>Veracity, </a:t>
            </a:r>
            <a:r>
              <a:rPr dirty="0" spc="-5"/>
              <a:t>Viability, </a:t>
            </a:r>
            <a:r>
              <a:rPr dirty="0" spc="10"/>
              <a:t>Visualization,  </a:t>
            </a:r>
            <a:r>
              <a:rPr dirty="0" spc="5"/>
              <a:t>Vulnerability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731516"/>
            <a:ext cx="4319869" cy="20324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999475" y="2897657"/>
            <a:ext cx="57404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5">
                <a:latin typeface="Arial"/>
                <a:cs typeface="Arial"/>
              </a:rPr>
              <a:t>8V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10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Finding </a:t>
            </a:r>
            <a:r>
              <a:rPr dirty="0" spc="10"/>
              <a:t>new </a:t>
            </a:r>
            <a:r>
              <a:rPr dirty="0" spc="5"/>
              <a:t>value </a:t>
            </a:r>
            <a:r>
              <a:rPr dirty="0" spc="10"/>
              <a:t>in</a:t>
            </a:r>
            <a:r>
              <a:rPr dirty="0" spc="-65"/>
              <a:t> </a:t>
            </a:r>
            <a:r>
              <a:rPr dirty="0" spc="15"/>
              <a:t>Data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444718"/>
            <a:ext cx="4319869" cy="2429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491284" y="3008287"/>
            <a:ext cx="159067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5">
                <a:latin typeface="Arial"/>
                <a:cs typeface="Arial"/>
              </a:rPr>
              <a:t>knowledge</a:t>
            </a:r>
            <a:r>
              <a:rPr dirty="0" sz="1000" spc="-6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discovery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11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Se</a:t>
            </a:r>
            <a:r>
              <a:rPr dirty="0" spc="50"/>
              <a:t>r</a:t>
            </a:r>
            <a:r>
              <a:rPr dirty="0" spc="15"/>
              <a:t>vice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493677"/>
            <a:ext cx="4320006" cy="22804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719859" y="2907741"/>
            <a:ext cx="113347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5">
                <a:latin typeface="Arial"/>
                <a:cs typeface="Arial"/>
              </a:rPr>
              <a:t>As a</a:t>
            </a:r>
            <a:r>
              <a:rPr dirty="0" sz="1000" spc="-6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Service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12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Characteristics,</a:t>
            </a:r>
            <a:r>
              <a:rPr dirty="0" spc="-20"/>
              <a:t> </a:t>
            </a:r>
            <a:r>
              <a:rPr dirty="0" spc="15"/>
              <a:t>models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79249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727771"/>
            <a:ext cx="3857625" cy="361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model of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5">
                <a:latin typeface="Arial"/>
                <a:cs typeface="Arial"/>
              </a:rPr>
              <a:t>delivery- </a:t>
            </a:r>
            <a:r>
              <a:rPr dirty="0" sz="1050" spc="-10">
                <a:latin typeface="Arial"/>
                <a:cs typeface="Arial"/>
              </a:rPr>
              <a:t>scalable </a:t>
            </a:r>
            <a:r>
              <a:rPr dirty="0" sz="1050" spc="-5">
                <a:latin typeface="Arial"/>
                <a:cs typeface="Arial"/>
              </a:rPr>
              <a:t>and virtualized resources  are </a:t>
            </a:r>
            <a:r>
              <a:rPr dirty="0" sz="1050" spc="-10">
                <a:latin typeface="Arial"/>
                <a:cs typeface="Arial"/>
              </a:rPr>
              <a:t>provided </a:t>
            </a:r>
            <a:r>
              <a:rPr dirty="0" sz="1050" spc="-5">
                <a:latin typeface="Arial"/>
                <a:cs typeface="Arial"/>
              </a:rPr>
              <a:t>as a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20">
                <a:latin typeface="Arial"/>
                <a:cs typeface="Arial"/>
              </a:rPr>
              <a:t>over </a:t>
            </a:r>
            <a:r>
              <a:rPr dirty="0" sz="1050" spc="-5">
                <a:latin typeface="Arial"/>
                <a:cs typeface="Arial"/>
              </a:rPr>
              <a:t>the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internet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13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Characteristics,</a:t>
            </a:r>
            <a:r>
              <a:rPr dirty="0" spc="-20"/>
              <a:t> </a:t>
            </a:r>
            <a:r>
              <a:rPr dirty="0" spc="15"/>
              <a:t>models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79249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174597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04620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727771"/>
            <a:ext cx="3857625" cy="783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model of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5">
                <a:latin typeface="Arial"/>
                <a:cs typeface="Arial"/>
              </a:rPr>
              <a:t>delivery- </a:t>
            </a:r>
            <a:r>
              <a:rPr dirty="0" sz="1050" spc="-10">
                <a:latin typeface="Arial"/>
                <a:cs typeface="Arial"/>
              </a:rPr>
              <a:t>scalable </a:t>
            </a:r>
            <a:r>
              <a:rPr dirty="0" sz="1050" spc="-5">
                <a:latin typeface="Arial"/>
                <a:cs typeface="Arial"/>
              </a:rPr>
              <a:t>and virtualized resources  are </a:t>
            </a:r>
            <a:r>
              <a:rPr dirty="0" sz="1050" spc="-10">
                <a:latin typeface="Arial"/>
                <a:cs typeface="Arial"/>
              </a:rPr>
              <a:t>provided </a:t>
            </a:r>
            <a:r>
              <a:rPr dirty="0" sz="1050" spc="-5">
                <a:latin typeface="Arial"/>
                <a:cs typeface="Arial"/>
              </a:rPr>
              <a:t>as a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20">
                <a:latin typeface="Arial"/>
                <a:cs typeface="Arial"/>
              </a:rPr>
              <a:t>over </a:t>
            </a:r>
            <a:r>
              <a:rPr dirty="0" sz="1050" spc="-5">
                <a:latin typeface="Arial"/>
                <a:cs typeface="Arial"/>
              </a:rPr>
              <a:t>the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internet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5">
                <a:latin typeface="Arial"/>
                <a:cs typeface="Arial"/>
              </a:rPr>
              <a:t>Five </a:t>
            </a:r>
            <a:r>
              <a:rPr dirty="0" sz="1050" spc="-5">
                <a:latin typeface="Arial"/>
                <a:cs typeface="Arial"/>
              </a:rPr>
              <a:t>characteristics- </a:t>
            </a:r>
            <a:r>
              <a:rPr dirty="0" sz="1050" spc="-10">
                <a:latin typeface="Arial"/>
                <a:cs typeface="Arial"/>
              </a:rPr>
              <a:t>rapid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elasticity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470"/>
              </a:spcBef>
            </a:pPr>
            <a:r>
              <a:rPr dirty="0" sz="1000" spc="-5">
                <a:latin typeface="Arial"/>
                <a:cs typeface="Arial"/>
              </a:rPr>
              <a:t>measured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service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13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Characteristics,</a:t>
            </a:r>
            <a:r>
              <a:rPr dirty="0" spc="-20"/>
              <a:t> </a:t>
            </a:r>
            <a:r>
              <a:rPr dirty="0" spc="15"/>
              <a:t>models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79249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174597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04620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556461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2932" y="727771"/>
            <a:ext cx="3857625" cy="935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model of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5">
                <a:latin typeface="Arial"/>
                <a:cs typeface="Arial"/>
              </a:rPr>
              <a:t>delivery- </a:t>
            </a:r>
            <a:r>
              <a:rPr dirty="0" sz="1050" spc="-10">
                <a:latin typeface="Arial"/>
                <a:cs typeface="Arial"/>
              </a:rPr>
              <a:t>scalable </a:t>
            </a:r>
            <a:r>
              <a:rPr dirty="0" sz="1050" spc="-5">
                <a:latin typeface="Arial"/>
                <a:cs typeface="Arial"/>
              </a:rPr>
              <a:t>and virtualized resources  are </a:t>
            </a:r>
            <a:r>
              <a:rPr dirty="0" sz="1050" spc="-10">
                <a:latin typeface="Arial"/>
                <a:cs typeface="Arial"/>
              </a:rPr>
              <a:t>provided </a:t>
            </a:r>
            <a:r>
              <a:rPr dirty="0" sz="1050" spc="-5">
                <a:latin typeface="Arial"/>
                <a:cs typeface="Arial"/>
              </a:rPr>
              <a:t>as a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20">
                <a:latin typeface="Arial"/>
                <a:cs typeface="Arial"/>
              </a:rPr>
              <a:t>over </a:t>
            </a:r>
            <a:r>
              <a:rPr dirty="0" sz="1050" spc="-5">
                <a:latin typeface="Arial"/>
                <a:cs typeface="Arial"/>
              </a:rPr>
              <a:t>the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internet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5">
                <a:latin typeface="Arial"/>
                <a:cs typeface="Arial"/>
              </a:rPr>
              <a:t>Five </a:t>
            </a:r>
            <a:r>
              <a:rPr dirty="0" sz="1050" spc="-5">
                <a:latin typeface="Arial"/>
                <a:cs typeface="Arial"/>
              </a:rPr>
              <a:t>characteristics- </a:t>
            </a:r>
            <a:r>
              <a:rPr dirty="0" sz="1050" spc="-10">
                <a:latin typeface="Arial"/>
                <a:cs typeface="Arial"/>
              </a:rPr>
              <a:t>rapid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elasticity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ts val="1200"/>
              </a:lnSpc>
              <a:spcBef>
                <a:spcPts val="470"/>
              </a:spcBef>
            </a:pPr>
            <a:r>
              <a:rPr dirty="0" sz="1000" spc="-5">
                <a:latin typeface="Arial"/>
                <a:cs typeface="Arial"/>
              </a:rPr>
              <a:t>measured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service</a:t>
            </a:r>
            <a:endParaRPr sz="1000">
              <a:latin typeface="Arial"/>
              <a:cs typeface="Arial"/>
            </a:endParaRPr>
          </a:p>
          <a:p>
            <a:pPr marL="289560">
              <a:lnSpc>
                <a:spcPts val="1200"/>
              </a:lnSpc>
            </a:pPr>
            <a:r>
              <a:rPr dirty="0" sz="1000" spc="-5">
                <a:latin typeface="Arial"/>
                <a:cs typeface="Arial"/>
              </a:rPr>
              <a:t>on-demand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self-service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13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Characteristics,</a:t>
            </a:r>
            <a:r>
              <a:rPr dirty="0" spc="-20"/>
              <a:t> </a:t>
            </a:r>
            <a:r>
              <a:rPr dirty="0" spc="15"/>
              <a:t>models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79249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174597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04620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556461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581" y="1708289"/>
            <a:ext cx="61874" cy="618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02932" y="727771"/>
            <a:ext cx="3857625" cy="1087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model of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5">
                <a:latin typeface="Arial"/>
                <a:cs typeface="Arial"/>
              </a:rPr>
              <a:t>delivery- </a:t>
            </a:r>
            <a:r>
              <a:rPr dirty="0" sz="1050" spc="-10">
                <a:latin typeface="Arial"/>
                <a:cs typeface="Arial"/>
              </a:rPr>
              <a:t>scalable </a:t>
            </a:r>
            <a:r>
              <a:rPr dirty="0" sz="1050" spc="-5">
                <a:latin typeface="Arial"/>
                <a:cs typeface="Arial"/>
              </a:rPr>
              <a:t>and virtualized resources  are </a:t>
            </a:r>
            <a:r>
              <a:rPr dirty="0" sz="1050" spc="-10">
                <a:latin typeface="Arial"/>
                <a:cs typeface="Arial"/>
              </a:rPr>
              <a:t>provided </a:t>
            </a:r>
            <a:r>
              <a:rPr dirty="0" sz="1050" spc="-5">
                <a:latin typeface="Arial"/>
                <a:cs typeface="Arial"/>
              </a:rPr>
              <a:t>as a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20">
                <a:latin typeface="Arial"/>
                <a:cs typeface="Arial"/>
              </a:rPr>
              <a:t>over </a:t>
            </a:r>
            <a:r>
              <a:rPr dirty="0" sz="1050" spc="-5">
                <a:latin typeface="Arial"/>
                <a:cs typeface="Arial"/>
              </a:rPr>
              <a:t>the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internet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5">
                <a:latin typeface="Arial"/>
                <a:cs typeface="Arial"/>
              </a:rPr>
              <a:t>Five </a:t>
            </a:r>
            <a:r>
              <a:rPr dirty="0" sz="1050" spc="-5">
                <a:latin typeface="Arial"/>
                <a:cs typeface="Arial"/>
              </a:rPr>
              <a:t>characteristics- </a:t>
            </a:r>
            <a:r>
              <a:rPr dirty="0" sz="1050" spc="-10">
                <a:latin typeface="Arial"/>
                <a:cs typeface="Arial"/>
              </a:rPr>
              <a:t>rapid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elasticity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ts val="1200"/>
              </a:lnSpc>
              <a:spcBef>
                <a:spcPts val="470"/>
              </a:spcBef>
            </a:pPr>
            <a:r>
              <a:rPr dirty="0" sz="1000" spc="-5">
                <a:latin typeface="Arial"/>
                <a:cs typeface="Arial"/>
              </a:rPr>
              <a:t>measured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service</a:t>
            </a:r>
            <a:endParaRPr sz="1000">
              <a:latin typeface="Arial"/>
              <a:cs typeface="Arial"/>
            </a:endParaRPr>
          </a:p>
          <a:p>
            <a:pPr marL="289560" marR="2075180">
              <a:lnSpc>
                <a:spcPts val="1200"/>
              </a:lnSpc>
              <a:spcBef>
                <a:spcPts val="35"/>
              </a:spcBef>
            </a:pPr>
            <a:r>
              <a:rPr dirty="0" sz="1000" spc="-5">
                <a:latin typeface="Arial"/>
                <a:cs typeface="Arial"/>
              </a:rPr>
              <a:t>on-demand </a:t>
            </a:r>
            <a:r>
              <a:rPr dirty="0" sz="1000">
                <a:latin typeface="Arial"/>
                <a:cs typeface="Arial"/>
              </a:rPr>
              <a:t>self-service  </a:t>
            </a:r>
            <a:r>
              <a:rPr dirty="0" sz="1000" spc="-5">
                <a:latin typeface="Arial"/>
                <a:cs typeface="Arial"/>
              </a:rPr>
              <a:t>ubiquitous network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access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13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Characteristics,</a:t>
            </a:r>
            <a:r>
              <a:rPr dirty="0" spc="-20"/>
              <a:t> </a:t>
            </a:r>
            <a:r>
              <a:rPr dirty="0" spc="15"/>
              <a:t>models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79249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174597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04620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556461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581" y="1708289"/>
            <a:ext cx="61874" cy="618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61581" y="1860118"/>
            <a:ext cx="61874" cy="618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02932" y="727771"/>
            <a:ext cx="3857625" cy="1238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model of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5">
                <a:latin typeface="Arial"/>
                <a:cs typeface="Arial"/>
              </a:rPr>
              <a:t>delivery- </a:t>
            </a:r>
            <a:r>
              <a:rPr dirty="0" sz="1050" spc="-10">
                <a:latin typeface="Arial"/>
                <a:cs typeface="Arial"/>
              </a:rPr>
              <a:t>scalable </a:t>
            </a:r>
            <a:r>
              <a:rPr dirty="0" sz="1050" spc="-5">
                <a:latin typeface="Arial"/>
                <a:cs typeface="Arial"/>
              </a:rPr>
              <a:t>and virtualized resources  are </a:t>
            </a:r>
            <a:r>
              <a:rPr dirty="0" sz="1050" spc="-10">
                <a:latin typeface="Arial"/>
                <a:cs typeface="Arial"/>
              </a:rPr>
              <a:t>provided </a:t>
            </a:r>
            <a:r>
              <a:rPr dirty="0" sz="1050" spc="-5">
                <a:latin typeface="Arial"/>
                <a:cs typeface="Arial"/>
              </a:rPr>
              <a:t>as a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20">
                <a:latin typeface="Arial"/>
                <a:cs typeface="Arial"/>
              </a:rPr>
              <a:t>over </a:t>
            </a:r>
            <a:r>
              <a:rPr dirty="0" sz="1050" spc="-5">
                <a:latin typeface="Arial"/>
                <a:cs typeface="Arial"/>
              </a:rPr>
              <a:t>the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internet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5">
                <a:latin typeface="Arial"/>
                <a:cs typeface="Arial"/>
              </a:rPr>
              <a:t>Five </a:t>
            </a:r>
            <a:r>
              <a:rPr dirty="0" sz="1050" spc="-5">
                <a:latin typeface="Arial"/>
                <a:cs typeface="Arial"/>
              </a:rPr>
              <a:t>characteristics- </a:t>
            </a:r>
            <a:r>
              <a:rPr dirty="0" sz="1050" spc="-10">
                <a:latin typeface="Arial"/>
                <a:cs typeface="Arial"/>
              </a:rPr>
              <a:t>rapid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elasticity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ts val="1200"/>
              </a:lnSpc>
              <a:spcBef>
                <a:spcPts val="470"/>
              </a:spcBef>
            </a:pPr>
            <a:r>
              <a:rPr dirty="0" sz="1000" spc="-5">
                <a:latin typeface="Arial"/>
                <a:cs typeface="Arial"/>
              </a:rPr>
              <a:t>measured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service</a:t>
            </a:r>
            <a:endParaRPr sz="1000">
              <a:latin typeface="Arial"/>
              <a:cs typeface="Arial"/>
            </a:endParaRPr>
          </a:p>
          <a:p>
            <a:pPr marL="289560" marR="2075180">
              <a:lnSpc>
                <a:spcPts val="1200"/>
              </a:lnSpc>
              <a:spcBef>
                <a:spcPts val="35"/>
              </a:spcBef>
            </a:pPr>
            <a:r>
              <a:rPr dirty="0" sz="1000" spc="-5">
                <a:latin typeface="Arial"/>
                <a:cs typeface="Arial"/>
              </a:rPr>
              <a:t>on-demand </a:t>
            </a:r>
            <a:r>
              <a:rPr dirty="0" sz="1000">
                <a:latin typeface="Arial"/>
                <a:cs typeface="Arial"/>
              </a:rPr>
              <a:t>self-service  </a:t>
            </a:r>
            <a:r>
              <a:rPr dirty="0" sz="1000" spc="-5">
                <a:latin typeface="Arial"/>
                <a:cs typeface="Arial"/>
              </a:rPr>
              <a:t>ubiquitous network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access</a:t>
            </a:r>
            <a:endParaRPr sz="1000">
              <a:latin typeface="Arial"/>
              <a:cs typeface="Arial"/>
            </a:endParaRPr>
          </a:p>
          <a:p>
            <a:pPr marL="289560">
              <a:lnSpc>
                <a:spcPts val="1155"/>
              </a:lnSpc>
            </a:pPr>
            <a:r>
              <a:rPr dirty="0" sz="1000" spc="-5">
                <a:latin typeface="Arial"/>
                <a:cs typeface="Arial"/>
              </a:rPr>
              <a:t>location-independent resource</a:t>
            </a:r>
            <a:r>
              <a:rPr dirty="0" sz="100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pooling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8" action="ppaction://hlinksldjump"/>
              </a:rPr>
              <a:t>Big Data Analysis and Approximations  in</a:t>
            </a:r>
            <a:r>
              <a:rPr dirty="0" spc="20">
                <a:hlinkClick r:id="rId8" action="ppaction://hlinksldjump"/>
              </a:rPr>
              <a:t> </a:t>
            </a:r>
            <a:r>
              <a:rPr dirty="0" spc="-5">
                <a:hlinkClick r:id="rId8" action="ppaction://hlinksldjump"/>
              </a:rPr>
              <a:t>Inf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13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Characteristics,</a:t>
            </a:r>
            <a:r>
              <a:rPr dirty="0" spc="-20"/>
              <a:t> </a:t>
            </a:r>
            <a:r>
              <a:rPr dirty="0" spc="15"/>
              <a:t>models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79249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174597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04620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556461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581" y="1708289"/>
            <a:ext cx="61874" cy="618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61581" y="1860118"/>
            <a:ext cx="61874" cy="618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2060270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61581" y="2252345"/>
            <a:ext cx="61874" cy="618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02932" y="727771"/>
            <a:ext cx="3857625" cy="163131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model of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5">
                <a:latin typeface="Arial"/>
                <a:cs typeface="Arial"/>
              </a:rPr>
              <a:t>delivery- </a:t>
            </a:r>
            <a:r>
              <a:rPr dirty="0" sz="1050" spc="-10">
                <a:latin typeface="Arial"/>
                <a:cs typeface="Arial"/>
              </a:rPr>
              <a:t>scalable </a:t>
            </a:r>
            <a:r>
              <a:rPr dirty="0" sz="1050" spc="-5">
                <a:latin typeface="Arial"/>
                <a:cs typeface="Arial"/>
              </a:rPr>
              <a:t>and virtualized resources  are </a:t>
            </a:r>
            <a:r>
              <a:rPr dirty="0" sz="1050" spc="-10">
                <a:latin typeface="Arial"/>
                <a:cs typeface="Arial"/>
              </a:rPr>
              <a:t>provided </a:t>
            </a:r>
            <a:r>
              <a:rPr dirty="0" sz="1050" spc="-5">
                <a:latin typeface="Arial"/>
                <a:cs typeface="Arial"/>
              </a:rPr>
              <a:t>as a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20">
                <a:latin typeface="Arial"/>
                <a:cs typeface="Arial"/>
              </a:rPr>
              <a:t>over </a:t>
            </a:r>
            <a:r>
              <a:rPr dirty="0" sz="1050" spc="-5">
                <a:latin typeface="Arial"/>
                <a:cs typeface="Arial"/>
              </a:rPr>
              <a:t>the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internet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5">
                <a:latin typeface="Arial"/>
                <a:cs typeface="Arial"/>
              </a:rPr>
              <a:t>Five </a:t>
            </a:r>
            <a:r>
              <a:rPr dirty="0" sz="1050" spc="-5">
                <a:latin typeface="Arial"/>
                <a:cs typeface="Arial"/>
              </a:rPr>
              <a:t>characteristics- </a:t>
            </a:r>
            <a:r>
              <a:rPr dirty="0" sz="1050" spc="-10">
                <a:latin typeface="Arial"/>
                <a:cs typeface="Arial"/>
              </a:rPr>
              <a:t>rapid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elasticity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ts val="1200"/>
              </a:lnSpc>
              <a:spcBef>
                <a:spcPts val="470"/>
              </a:spcBef>
            </a:pPr>
            <a:r>
              <a:rPr dirty="0" sz="1000" spc="-5">
                <a:latin typeface="Arial"/>
                <a:cs typeface="Arial"/>
              </a:rPr>
              <a:t>measured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service</a:t>
            </a:r>
            <a:endParaRPr sz="1000">
              <a:latin typeface="Arial"/>
              <a:cs typeface="Arial"/>
            </a:endParaRPr>
          </a:p>
          <a:p>
            <a:pPr marL="289560" marR="2075180">
              <a:lnSpc>
                <a:spcPts val="1200"/>
              </a:lnSpc>
              <a:spcBef>
                <a:spcPts val="35"/>
              </a:spcBef>
            </a:pPr>
            <a:r>
              <a:rPr dirty="0" sz="1000" spc="-5">
                <a:latin typeface="Arial"/>
                <a:cs typeface="Arial"/>
              </a:rPr>
              <a:t>on-demand </a:t>
            </a:r>
            <a:r>
              <a:rPr dirty="0" sz="1000">
                <a:latin typeface="Arial"/>
                <a:cs typeface="Arial"/>
              </a:rPr>
              <a:t>self-service  </a:t>
            </a:r>
            <a:r>
              <a:rPr dirty="0" sz="1000" spc="-5">
                <a:latin typeface="Arial"/>
                <a:cs typeface="Arial"/>
              </a:rPr>
              <a:t>ubiquitous network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access</a:t>
            </a:r>
            <a:endParaRPr sz="1000">
              <a:latin typeface="Arial"/>
              <a:cs typeface="Arial"/>
            </a:endParaRPr>
          </a:p>
          <a:p>
            <a:pPr marL="289560">
              <a:lnSpc>
                <a:spcPts val="1155"/>
              </a:lnSpc>
            </a:pPr>
            <a:r>
              <a:rPr dirty="0" sz="1000" spc="-5">
                <a:latin typeface="Arial"/>
                <a:cs typeface="Arial"/>
              </a:rPr>
              <a:t>location-independent resource</a:t>
            </a:r>
            <a:r>
              <a:rPr dirty="0" sz="100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pooling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050" spc="-15">
                <a:latin typeface="Arial"/>
                <a:cs typeface="Arial"/>
              </a:rPr>
              <a:t>Four development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models-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public</a:t>
            </a:r>
            <a:r>
              <a:rPr dirty="0" sz="1000" spc="-9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cloud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10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10" action="ppaction://hlinksldjump"/>
              </a:rPr>
              <a:t>Big Data Analysis and Approximations  in</a:t>
            </a:r>
            <a:r>
              <a:rPr dirty="0" spc="20">
                <a:hlinkClick r:id="rId10" action="ppaction://hlinksldjump"/>
              </a:rPr>
              <a:t> </a:t>
            </a:r>
            <a:r>
              <a:rPr dirty="0" spc="-5">
                <a:hlinkClick r:id="rId10" action="ppaction://hlinksldjump"/>
              </a:rPr>
              <a:t>Inf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13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Characteristics,</a:t>
            </a:r>
            <a:r>
              <a:rPr dirty="0" spc="-20"/>
              <a:t> </a:t>
            </a:r>
            <a:r>
              <a:rPr dirty="0" spc="15"/>
              <a:t>models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79249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174597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04620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556461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581" y="1708289"/>
            <a:ext cx="61874" cy="618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61581" y="1860118"/>
            <a:ext cx="61874" cy="618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2060270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61581" y="2252345"/>
            <a:ext cx="61874" cy="618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61581" y="2404173"/>
            <a:ext cx="61874" cy="6187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402932" y="727771"/>
            <a:ext cx="3857625" cy="1783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model of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5">
                <a:latin typeface="Arial"/>
                <a:cs typeface="Arial"/>
              </a:rPr>
              <a:t>delivery- </a:t>
            </a:r>
            <a:r>
              <a:rPr dirty="0" sz="1050" spc="-10">
                <a:latin typeface="Arial"/>
                <a:cs typeface="Arial"/>
              </a:rPr>
              <a:t>scalable </a:t>
            </a:r>
            <a:r>
              <a:rPr dirty="0" sz="1050" spc="-5">
                <a:latin typeface="Arial"/>
                <a:cs typeface="Arial"/>
              </a:rPr>
              <a:t>and virtualized resources  are </a:t>
            </a:r>
            <a:r>
              <a:rPr dirty="0" sz="1050" spc="-10">
                <a:latin typeface="Arial"/>
                <a:cs typeface="Arial"/>
              </a:rPr>
              <a:t>provided </a:t>
            </a:r>
            <a:r>
              <a:rPr dirty="0" sz="1050" spc="-5">
                <a:latin typeface="Arial"/>
                <a:cs typeface="Arial"/>
              </a:rPr>
              <a:t>as a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20">
                <a:latin typeface="Arial"/>
                <a:cs typeface="Arial"/>
              </a:rPr>
              <a:t>over </a:t>
            </a:r>
            <a:r>
              <a:rPr dirty="0" sz="1050" spc="-5">
                <a:latin typeface="Arial"/>
                <a:cs typeface="Arial"/>
              </a:rPr>
              <a:t>the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internet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5">
                <a:latin typeface="Arial"/>
                <a:cs typeface="Arial"/>
              </a:rPr>
              <a:t>Five </a:t>
            </a:r>
            <a:r>
              <a:rPr dirty="0" sz="1050" spc="-5">
                <a:latin typeface="Arial"/>
                <a:cs typeface="Arial"/>
              </a:rPr>
              <a:t>characteristics- </a:t>
            </a:r>
            <a:r>
              <a:rPr dirty="0" sz="1050" spc="-10">
                <a:latin typeface="Arial"/>
                <a:cs typeface="Arial"/>
              </a:rPr>
              <a:t>rapid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elasticity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ts val="1200"/>
              </a:lnSpc>
              <a:spcBef>
                <a:spcPts val="470"/>
              </a:spcBef>
            </a:pPr>
            <a:r>
              <a:rPr dirty="0" sz="1000" spc="-5">
                <a:latin typeface="Arial"/>
                <a:cs typeface="Arial"/>
              </a:rPr>
              <a:t>measured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service</a:t>
            </a:r>
            <a:endParaRPr sz="1000">
              <a:latin typeface="Arial"/>
              <a:cs typeface="Arial"/>
            </a:endParaRPr>
          </a:p>
          <a:p>
            <a:pPr marL="289560" marR="2075180">
              <a:lnSpc>
                <a:spcPts val="1200"/>
              </a:lnSpc>
              <a:spcBef>
                <a:spcPts val="35"/>
              </a:spcBef>
            </a:pPr>
            <a:r>
              <a:rPr dirty="0" sz="1000" spc="-5">
                <a:latin typeface="Arial"/>
                <a:cs typeface="Arial"/>
              </a:rPr>
              <a:t>on-demand </a:t>
            </a:r>
            <a:r>
              <a:rPr dirty="0" sz="1000">
                <a:latin typeface="Arial"/>
                <a:cs typeface="Arial"/>
              </a:rPr>
              <a:t>self-service  </a:t>
            </a:r>
            <a:r>
              <a:rPr dirty="0" sz="1000" spc="-5">
                <a:latin typeface="Arial"/>
                <a:cs typeface="Arial"/>
              </a:rPr>
              <a:t>ubiquitous network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access</a:t>
            </a:r>
            <a:endParaRPr sz="1000">
              <a:latin typeface="Arial"/>
              <a:cs typeface="Arial"/>
            </a:endParaRPr>
          </a:p>
          <a:p>
            <a:pPr marL="289560">
              <a:lnSpc>
                <a:spcPts val="1155"/>
              </a:lnSpc>
            </a:pPr>
            <a:r>
              <a:rPr dirty="0" sz="1000" spc="-5">
                <a:latin typeface="Arial"/>
                <a:cs typeface="Arial"/>
              </a:rPr>
              <a:t>location-independent resource</a:t>
            </a:r>
            <a:r>
              <a:rPr dirty="0" sz="100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pooling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050" spc="-15">
                <a:latin typeface="Arial"/>
                <a:cs typeface="Arial"/>
              </a:rPr>
              <a:t>Four development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models-</a:t>
            </a:r>
            <a:endParaRPr sz="1050">
              <a:latin typeface="Arial"/>
              <a:cs typeface="Arial"/>
            </a:endParaRPr>
          </a:p>
          <a:p>
            <a:pPr marL="289560" marR="2843530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public cloud  private</a:t>
            </a:r>
            <a:r>
              <a:rPr dirty="0" sz="1000" spc="-8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cloud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11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11" action="ppaction://hlinksldjump"/>
              </a:rPr>
              <a:t>Big Data Analysis and Approximations  in</a:t>
            </a:r>
            <a:r>
              <a:rPr dirty="0" spc="20">
                <a:hlinkClick r:id="rId11" action="ppaction://hlinksldjump"/>
              </a:rPr>
              <a:t> </a:t>
            </a:r>
            <a:r>
              <a:rPr dirty="0" spc="-5">
                <a:hlinkClick r:id="rId11" action="ppaction://hlinksldjump"/>
              </a:rPr>
              <a:t>Inf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13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Characteristics,</a:t>
            </a:r>
            <a:r>
              <a:rPr dirty="0" spc="-20"/>
              <a:t> </a:t>
            </a:r>
            <a:r>
              <a:rPr dirty="0" spc="15"/>
              <a:t>models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79249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174597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04620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556461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581" y="1708289"/>
            <a:ext cx="61874" cy="618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61581" y="1860118"/>
            <a:ext cx="61874" cy="618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2060270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61581" y="2252345"/>
            <a:ext cx="61874" cy="618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61581" y="2404173"/>
            <a:ext cx="61874" cy="6187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61581" y="2556002"/>
            <a:ext cx="61874" cy="618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02932" y="727771"/>
            <a:ext cx="3857625" cy="1934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model of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5">
                <a:latin typeface="Arial"/>
                <a:cs typeface="Arial"/>
              </a:rPr>
              <a:t>delivery- </a:t>
            </a:r>
            <a:r>
              <a:rPr dirty="0" sz="1050" spc="-10">
                <a:latin typeface="Arial"/>
                <a:cs typeface="Arial"/>
              </a:rPr>
              <a:t>scalable </a:t>
            </a:r>
            <a:r>
              <a:rPr dirty="0" sz="1050" spc="-5">
                <a:latin typeface="Arial"/>
                <a:cs typeface="Arial"/>
              </a:rPr>
              <a:t>and virtualized resources  are </a:t>
            </a:r>
            <a:r>
              <a:rPr dirty="0" sz="1050" spc="-10">
                <a:latin typeface="Arial"/>
                <a:cs typeface="Arial"/>
              </a:rPr>
              <a:t>provided </a:t>
            </a:r>
            <a:r>
              <a:rPr dirty="0" sz="1050" spc="-5">
                <a:latin typeface="Arial"/>
                <a:cs typeface="Arial"/>
              </a:rPr>
              <a:t>as a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20">
                <a:latin typeface="Arial"/>
                <a:cs typeface="Arial"/>
              </a:rPr>
              <a:t>over </a:t>
            </a:r>
            <a:r>
              <a:rPr dirty="0" sz="1050" spc="-5">
                <a:latin typeface="Arial"/>
                <a:cs typeface="Arial"/>
              </a:rPr>
              <a:t>the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internet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5">
                <a:latin typeface="Arial"/>
                <a:cs typeface="Arial"/>
              </a:rPr>
              <a:t>Five </a:t>
            </a:r>
            <a:r>
              <a:rPr dirty="0" sz="1050" spc="-5">
                <a:latin typeface="Arial"/>
                <a:cs typeface="Arial"/>
              </a:rPr>
              <a:t>characteristics- </a:t>
            </a:r>
            <a:r>
              <a:rPr dirty="0" sz="1050" spc="-10">
                <a:latin typeface="Arial"/>
                <a:cs typeface="Arial"/>
              </a:rPr>
              <a:t>rapid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elasticity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ts val="1200"/>
              </a:lnSpc>
              <a:spcBef>
                <a:spcPts val="470"/>
              </a:spcBef>
            </a:pPr>
            <a:r>
              <a:rPr dirty="0" sz="1000" spc="-5">
                <a:latin typeface="Arial"/>
                <a:cs typeface="Arial"/>
              </a:rPr>
              <a:t>measured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service</a:t>
            </a:r>
            <a:endParaRPr sz="1000">
              <a:latin typeface="Arial"/>
              <a:cs typeface="Arial"/>
            </a:endParaRPr>
          </a:p>
          <a:p>
            <a:pPr marL="289560" marR="2075180">
              <a:lnSpc>
                <a:spcPts val="1200"/>
              </a:lnSpc>
              <a:spcBef>
                <a:spcPts val="35"/>
              </a:spcBef>
            </a:pPr>
            <a:r>
              <a:rPr dirty="0" sz="1000" spc="-5">
                <a:latin typeface="Arial"/>
                <a:cs typeface="Arial"/>
              </a:rPr>
              <a:t>on-demand </a:t>
            </a:r>
            <a:r>
              <a:rPr dirty="0" sz="1000">
                <a:latin typeface="Arial"/>
                <a:cs typeface="Arial"/>
              </a:rPr>
              <a:t>self-service  </a:t>
            </a:r>
            <a:r>
              <a:rPr dirty="0" sz="1000" spc="-5">
                <a:latin typeface="Arial"/>
                <a:cs typeface="Arial"/>
              </a:rPr>
              <a:t>ubiquitous network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access</a:t>
            </a:r>
            <a:endParaRPr sz="1000">
              <a:latin typeface="Arial"/>
              <a:cs typeface="Arial"/>
            </a:endParaRPr>
          </a:p>
          <a:p>
            <a:pPr marL="289560">
              <a:lnSpc>
                <a:spcPts val="1155"/>
              </a:lnSpc>
            </a:pPr>
            <a:r>
              <a:rPr dirty="0" sz="1000" spc="-5">
                <a:latin typeface="Arial"/>
                <a:cs typeface="Arial"/>
              </a:rPr>
              <a:t>location-independent resource</a:t>
            </a:r>
            <a:r>
              <a:rPr dirty="0" sz="100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pooling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050" spc="-15">
                <a:latin typeface="Arial"/>
                <a:cs typeface="Arial"/>
              </a:rPr>
              <a:t>Four development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models-</a:t>
            </a:r>
            <a:endParaRPr sz="1050">
              <a:latin typeface="Arial"/>
              <a:cs typeface="Arial"/>
            </a:endParaRPr>
          </a:p>
          <a:p>
            <a:pPr marL="289560" marR="2611755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public cloud  private cloud  community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cloud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12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12" action="ppaction://hlinksldjump"/>
              </a:rPr>
              <a:t>Big Data Analysis and Approximations  in</a:t>
            </a:r>
            <a:r>
              <a:rPr dirty="0" spc="20">
                <a:hlinkClick r:id="rId12" action="ppaction://hlinksldjump"/>
              </a:rPr>
              <a:t> </a:t>
            </a:r>
            <a:r>
              <a:rPr dirty="0" spc="-5">
                <a:hlinkClick r:id="rId12" action="ppaction://hlinksldjump"/>
              </a:rPr>
              <a:t>Inf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13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Characteristics,</a:t>
            </a:r>
            <a:r>
              <a:rPr dirty="0" spc="-20"/>
              <a:t> </a:t>
            </a:r>
            <a:r>
              <a:rPr dirty="0" spc="15"/>
              <a:t>models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79249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174597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04620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556461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581" y="1708289"/>
            <a:ext cx="61874" cy="618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61581" y="1860118"/>
            <a:ext cx="61874" cy="6187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2060270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61581" y="2252345"/>
            <a:ext cx="61874" cy="6187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61581" y="2404173"/>
            <a:ext cx="61874" cy="6187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61581" y="2556002"/>
            <a:ext cx="61874" cy="6187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61581" y="2707843"/>
            <a:ext cx="61874" cy="6187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02932" y="727771"/>
            <a:ext cx="3857625" cy="20866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model of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5">
                <a:latin typeface="Arial"/>
                <a:cs typeface="Arial"/>
              </a:rPr>
              <a:t>delivery- </a:t>
            </a:r>
            <a:r>
              <a:rPr dirty="0" sz="1050" spc="-10">
                <a:latin typeface="Arial"/>
                <a:cs typeface="Arial"/>
              </a:rPr>
              <a:t>scalable </a:t>
            </a:r>
            <a:r>
              <a:rPr dirty="0" sz="1050" spc="-5">
                <a:latin typeface="Arial"/>
                <a:cs typeface="Arial"/>
              </a:rPr>
              <a:t>and virtualized resources  are </a:t>
            </a:r>
            <a:r>
              <a:rPr dirty="0" sz="1050" spc="-10">
                <a:latin typeface="Arial"/>
                <a:cs typeface="Arial"/>
              </a:rPr>
              <a:t>provided </a:t>
            </a:r>
            <a:r>
              <a:rPr dirty="0" sz="1050" spc="-5">
                <a:latin typeface="Arial"/>
                <a:cs typeface="Arial"/>
              </a:rPr>
              <a:t>as a </a:t>
            </a:r>
            <a:r>
              <a:rPr dirty="0" sz="1050">
                <a:latin typeface="Arial"/>
                <a:cs typeface="Arial"/>
              </a:rPr>
              <a:t>service </a:t>
            </a:r>
            <a:r>
              <a:rPr dirty="0" sz="1050" spc="-20">
                <a:latin typeface="Arial"/>
                <a:cs typeface="Arial"/>
              </a:rPr>
              <a:t>over </a:t>
            </a:r>
            <a:r>
              <a:rPr dirty="0" sz="1050" spc="-5">
                <a:latin typeface="Arial"/>
                <a:cs typeface="Arial"/>
              </a:rPr>
              <a:t>the</a:t>
            </a:r>
            <a:r>
              <a:rPr dirty="0" sz="1050" spc="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internet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5">
                <a:latin typeface="Arial"/>
                <a:cs typeface="Arial"/>
              </a:rPr>
              <a:t>Five </a:t>
            </a:r>
            <a:r>
              <a:rPr dirty="0" sz="1050" spc="-5">
                <a:latin typeface="Arial"/>
                <a:cs typeface="Arial"/>
              </a:rPr>
              <a:t>characteristics- </a:t>
            </a:r>
            <a:r>
              <a:rPr dirty="0" sz="1050" spc="-10">
                <a:latin typeface="Arial"/>
                <a:cs typeface="Arial"/>
              </a:rPr>
              <a:t>rapid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elasticity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ts val="1200"/>
              </a:lnSpc>
              <a:spcBef>
                <a:spcPts val="470"/>
              </a:spcBef>
            </a:pPr>
            <a:r>
              <a:rPr dirty="0" sz="1000" spc="-5">
                <a:latin typeface="Arial"/>
                <a:cs typeface="Arial"/>
              </a:rPr>
              <a:t>measured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service</a:t>
            </a:r>
            <a:endParaRPr sz="1000">
              <a:latin typeface="Arial"/>
              <a:cs typeface="Arial"/>
            </a:endParaRPr>
          </a:p>
          <a:p>
            <a:pPr marL="289560" marR="2075180">
              <a:lnSpc>
                <a:spcPts val="1200"/>
              </a:lnSpc>
              <a:spcBef>
                <a:spcPts val="35"/>
              </a:spcBef>
            </a:pPr>
            <a:r>
              <a:rPr dirty="0" sz="1000" spc="-5">
                <a:latin typeface="Arial"/>
                <a:cs typeface="Arial"/>
              </a:rPr>
              <a:t>on-demand </a:t>
            </a:r>
            <a:r>
              <a:rPr dirty="0" sz="1000">
                <a:latin typeface="Arial"/>
                <a:cs typeface="Arial"/>
              </a:rPr>
              <a:t>self-service  </a:t>
            </a:r>
            <a:r>
              <a:rPr dirty="0" sz="1000" spc="-5">
                <a:latin typeface="Arial"/>
                <a:cs typeface="Arial"/>
              </a:rPr>
              <a:t>ubiquitous network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access</a:t>
            </a:r>
            <a:endParaRPr sz="1000">
              <a:latin typeface="Arial"/>
              <a:cs typeface="Arial"/>
            </a:endParaRPr>
          </a:p>
          <a:p>
            <a:pPr marL="289560">
              <a:lnSpc>
                <a:spcPts val="1155"/>
              </a:lnSpc>
            </a:pPr>
            <a:r>
              <a:rPr dirty="0" sz="1000" spc="-5">
                <a:latin typeface="Arial"/>
                <a:cs typeface="Arial"/>
              </a:rPr>
              <a:t>location-independent resource</a:t>
            </a:r>
            <a:r>
              <a:rPr dirty="0" sz="100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pooling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dirty="0" sz="1050" spc="-15">
                <a:latin typeface="Arial"/>
                <a:cs typeface="Arial"/>
              </a:rPr>
              <a:t>Four development</a:t>
            </a:r>
            <a:r>
              <a:rPr dirty="0" sz="1050" spc="-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models-</a:t>
            </a:r>
            <a:endParaRPr sz="1050">
              <a:latin typeface="Arial"/>
              <a:cs typeface="Arial"/>
            </a:endParaRPr>
          </a:p>
          <a:p>
            <a:pPr marL="289560" marR="2611755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public cloud  private cloud  community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cloud  hybrid</a:t>
            </a:r>
            <a:r>
              <a:rPr dirty="0" sz="1000" spc="-9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cloud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1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30" name="object 3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13" action="ppaction://hlinksldjump"/>
              </a:rPr>
              <a:t>Big Data Analysis and Approximations  in</a:t>
            </a:r>
            <a:r>
              <a:rPr dirty="0" spc="20">
                <a:hlinkClick r:id="rId13" action="ppaction://hlinksldjump"/>
              </a:rPr>
              <a:t> </a:t>
            </a:r>
            <a:r>
              <a:rPr dirty="0" spc="-5">
                <a:hlinkClick r:id="rId13" action="ppaction://hlinksldjump"/>
              </a:rPr>
              <a:t>Inf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13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Hadoop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99493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952347"/>
            <a:ext cx="3733800" cy="318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dirty="0" sz="1050" spc="-10">
                <a:latin typeface="Arial"/>
                <a:cs typeface="Arial"/>
              </a:rPr>
              <a:t>Hadoop </a:t>
            </a:r>
            <a:r>
              <a:rPr dirty="0" sz="1050" spc="-5">
                <a:latin typeface="Arial"/>
                <a:cs typeface="Arial"/>
              </a:rPr>
              <a:t>is an open source </a:t>
            </a:r>
            <a:r>
              <a:rPr dirty="0" sz="1050" spc="-10">
                <a:latin typeface="Arial"/>
                <a:cs typeface="Arial"/>
              </a:rPr>
              <a:t>framework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writing and running  distributed applications that process large amounts of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data.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Hadoop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99493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338834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952347"/>
            <a:ext cx="3733800" cy="4927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dirty="0" sz="1050" spc="-10">
                <a:latin typeface="Arial"/>
                <a:cs typeface="Arial"/>
              </a:rPr>
              <a:t>Hadoop </a:t>
            </a:r>
            <a:r>
              <a:rPr dirty="0" sz="1050" spc="-5">
                <a:latin typeface="Arial"/>
                <a:cs typeface="Arial"/>
              </a:rPr>
              <a:t>is an open source </a:t>
            </a:r>
            <a:r>
              <a:rPr dirty="0" sz="1050" spc="-10">
                <a:latin typeface="Arial"/>
                <a:cs typeface="Arial"/>
              </a:rPr>
              <a:t>framework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writing and running  distributed applications that process large amounts of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data.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155"/>
              </a:spcBef>
            </a:pPr>
            <a:r>
              <a:rPr dirty="0" sz="1000" spc="-5">
                <a:latin typeface="Arial"/>
                <a:cs typeface="Arial"/>
              </a:rPr>
              <a:t>Accessible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Hadoop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99493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338834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90662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952347"/>
            <a:ext cx="3733800" cy="6451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dirty="0" sz="1050" spc="-10">
                <a:latin typeface="Arial"/>
                <a:cs typeface="Arial"/>
              </a:rPr>
              <a:t>Hadoop </a:t>
            </a:r>
            <a:r>
              <a:rPr dirty="0" sz="1050" spc="-5">
                <a:latin typeface="Arial"/>
                <a:cs typeface="Arial"/>
              </a:rPr>
              <a:t>is an open source </a:t>
            </a:r>
            <a:r>
              <a:rPr dirty="0" sz="1050" spc="-10">
                <a:latin typeface="Arial"/>
                <a:cs typeface="Arial"/>
              </a:rPr>
              <a:t>framework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writing and running  distributed applications that process large amounts of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data.</a:t>
            </a:r>
            <a:endParaRPr sz="1050">
              <a:latin typeface="Arial"/>
              <a:cs typeface="Arial"/>
            </a:endParaRPr>
          </a:p>
          <a:p>
            <a:pPr marL="289560" marR="2833370">
              <a:lnSpc>
                <a:spcPct val="100000"/>
              </a:lnSpc>
              <a:spcBef>
                <a:spcPts val="155"/>
              </a:spcBef>
            </a:pPr>
            <a:r>
              <a:rPr dirty="0" sz="1000" spc="-5">
                <a:latin typeface="Arial"/>
                <a:cs typeface="Arial"/>
              </a:rPr>
              <a:t>Accessi</a:t>
            </a:r>
            <a:r>
              <a:rPr dirty="0" sz="1000" spc="-25">
                <a:latin typeface="Arial"/>
                <a:cs typeface="Arial"/>
              </a:rPr>
              <a:t>b</a:t>
            </a:r>
            <a:r>
              <a:rPr dirty="0" sz="1000" spc="-5">
                <a:latin typeface="Arial"/>
                <a:cs typeface="Arial"/>
              </a:rPr>
              <a:t>le  </a:t>
            </a:r>
            <a:r>
              <a:rPr dirty="0" sz="1000" spc="-10">
                <a:latin typeface="Arial"/>
                <a:cs typeface="Arial"/>
              </a:rPr>
              <a:t>Robust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Hadoop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99493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338834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90662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642491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2932" y="952347"/>
            <a:ext cx="3733800" cy="796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dirty="0" sz="1050" spc="-10">
                <a:latin typeface="Arial"/>
                <a:cs typeface="Arial"/>
              </a:rPr>
              <a:t>Hadoop </a:t>
            </a:r>
            <a:r>
              <a:rPr dirty="0" sz="1050" spc="-5">
                <a:latin typeface="Arial"/>
                <a:cs typeface="Arial"/>
              </a:rPr>
              <a:t>is an open source </a:t>
            </a:r>
            <a:r>
              <a:rPr dirty="0" sz="1050" spc="-10">
                <a:latin typeface="Arial"/>
                <a:cs typeface="Arial"/>
              </a:rPr>
              <a:t>framework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writing and running  distributed applications that process large amounts of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data.</a:t>
            </a:r>
            <a:endParaRPr sz="1050">
              <a:latin typeface="Arial"/>
              <a:cs typeface="Arial"/>
            </a:endParaRPr>
          </a:p>
          <a:p>
            <a:pPr marL="289560" marR="2833370">
              <a:lnSpc>
                <a:spcPct val="100000"/>
              </a:lnSpc>
              <a:spcBef>
                <a:spcPts val="155"/>
              </a:spcBef>
            </a:pPr>
            <a:r>
              <a:rPr dirty="0" sz="1000" spc="-5">
                <a:latin typeface="Arial"/>
                <a:cs typeface="Arial"/>
              </a:rPr>
              <a:t>Accessi</a:t>
            </a:r>
            <a:r>
              <a:rPr dirty="0" sz="1000" spc="-25">
                <a:latin typeface="Arial"/>
                <a:cs typeface="Arial"/>
              </a:rPr>
              <a:t>b</a:t>
            </a:r>
            <a:r>
              <a:rPr dirty="0" sz="1000" spc="-5">
                <a:latin typeface="Arial"/>
                <a:cs typeface="Arial"/>
              </a:rPr>
              <a:t>le  </a:t>
            </a:r>
            <a:r>
              <a:rPr dirty="0" sz="1000" spc="-10">
                <a:latin typeface="Arial"/>
                <a:cs typeface="Arial"/>
              </a:rPr>
              <a:t>Robust  </a:t>
            </a:r>
            <a:r>
              <a:rPr dirty="0" sz="1000" spc="-5">
                <a:latin typeface="Arial"/>
                <a:cs typeface="Arial"/>
              </a:rPr>
              <a:t>Scalable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Hadoop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99493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338834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90662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642491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581" y="1794319"/>
            <a:ext cx="61874" cy="618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02932" y="952347"/>
            <a:ext cx="3733800" cy="948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dirty="0" sz="1050" spc="-10">
                <a:latin typeface="Arial"/>
                <a:cs typeface="Arial"/>
              </a:rPr>
              <a:t>Hadoop </a:t>
            </a:r>
            <a:r>
              <a:rPr dirty="0" sz="1050" spc="-5">
                <a:latin typeface="Arial"/>
                <a:cs typeface="Arial"/>
              </a:rPr>
              <a:t>is an open source </a:t>
            </a:r>
            <a:r>
              <a:rPr dirty="0" sz="1050" spc="-10">
                <a:latin typeface="Arial"/>
                <a:cs typeface="Arial"/>
              </a:rPr>
              <a:t>framework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writing and running  distributed applications that process large amounts of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data.</a:t>
            </a:r>
            <a:endParaRPr sz="1050">
              <a:latin typeface="Arial"/>
              <a:cs typeface="Arial"/>
            </a:endParaRPr>
          </a:p>
          <a:p>
            <a:pPr marL="289560" marR="2833370">
              <a:lnSpc>
                <a:spcPct val="100000"/>
              </a:lnSpc>
              <a:spcBef>
                <a:spcPts val="155"/>
              </a:spcBef>
            </a:pPr>
            <a:r>
              <a:rPr dirty="0" sz="1000" spc="-5">
                <a:latin typeface="Arial"/>
                <a:cs typeface="Arial"/>
              </a:rPr>
              <a:t>Accessi</a:t>
            </a:r>
            <a:r>
              <a:rPr dirty="0" sz="1000" spc="-25">
                <a:latin typeface="Arial"/>
                <a:cs typeface="Arial"/>
              </a:rPr>
              <a:t>b</a:t>
            </a:r>
            <a:r>
              <a:rPr dirty="0" sz="1000" spc="-5">
                <a:latin typeface="Arial"/>
                <a:cs typeface="Arial"/>
              </a:rPr>
              <a:t>le  </a:t>
            </a:r>
            <a:r>
              <a:rPr dirty="0" sz="1000" spc="-10">
                <a:latin typeface="Arial"/>
                <a:cs typeface="Arial"/>
              </a:rPr>
              <a:t>Robust  </a:t>
            </a:r>
            <a:r>
              <a:rPr dirty="0" sz="1000" spc="-5">
                <a:latin typeface="Arial"/>
                <a:cs typeface="Arial"/>
              </a:rPr>
              <a:t>Scalable  Simple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Hadoop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994930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338834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90662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642491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581" y="1794319"/>
            <a:ext cx="61874" cy="618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1969173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61581" y="2161247"/>
            <a:ext cx="61874" cy="618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69557" y="2356345"/>
            <a:ext cx="76809" cy="768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02932" y="952347"/>
            <a:ext cx="3733800" cy="15284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dirty="0" sz="1050" spc="-10">
                <a:latin typeface="Arial"/>
                <a:cs typeface="Arial"/>
              </a:rPr>
              <a:t>Hadoop </a:t>
            </a:r>
            <a:r>
              <a:rPr dirty="0" sz="1050" spc="-5">
                <a:latin typeface="Arial"/>
                <a:cs typeface="Arial"/>
              </a:rPr>
              <a:t>is an open source </a:t>
            </a:r>
            <a:r>
              <a:rPr dirty="0" sz="1050" spc="-10">
                <a:latin typeface="Arial"/>
                <a:cs typeface="Arial"/>
              </a:rPr>
              <a:t>framework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writing and running  distributed applications that process large amounts of</a:t>
            </a:r>
            <a:r>
              <a:rPr dirty="0" sz="1050" spc="4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data.</a:t>
            </a:r>
            <a:endParaRPr sz="1050">
              <a:latin typeface="Arial"/>
              <a:cs typeface="Arial"/>
            </a:endParaRPr>
          </a:p>
          <a:p>
            <a:pPr marL="289560" marR="2833370">
              <a:lnSpc>
                <a:spcPct val="100000"/>
              </a:lnSpc>
              <a:spcBef>
                <a:spcPts val="155"/>
              </a:spcBef>
            </a:pPr>
            <a:r>
              <a:rPr dirty="0" sz="1000" spc="-5">
                <a:latin typeface="Arial"/>
                <a:cs typeface="Arial"/>
              </a:rPr>
              <a:t>Accessi</a:t>
            </a:r>
            <a:r>
              <a:rPr dirty="0" sz="1000" spc="-25">
                <a:latin typeface="Arial"/>
                <a:cs typeface="Arial"/>
              </a:rPr>
              <a:t>b</a:t>
            </a:r>
            <a:r>
              <a:rPr dirty="0" sz="1000" spc="-5">
                <a:latin typeface="Arial"/>
                <a:cs typeface="Arial"/>
              </a:rPr>
              <a:t>le  </a:t>
            </a:r>
            <a:r>
              <a:rPr dirty="0" sz="1000" spc="-10">
                <a:latin typeface="Arial"/>
                <a:cs typeface="Arial"/>
              </a:rPr>
              <a:t>Robust  </a:t>
            </a:r>
            <a:r>
              <a:rPr dirty="0" sz="1000" spc="-5">
                <a:latin typeface="Arial"/>
                <a:cs typeface="Arial"/>
              </a:rPr>
              <a:t>Scalable  Simple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50" spc="-10">
                <a:latin typeface="Arial"/>
                <a:cs typeface="Arial"/>
              </a:rPr>
              <a:t>HDFS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Hadoop Distributed File</a:t>
            </a:r>
            <a:r>
              <a:rPr dirty="0" sz="1000" spc="-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System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50" spc="-10">
                <a:latin typeface="Arial"/>
                <a:cs typeface="Arial"/>
              </a:rPr>
              <a:t>MapReduce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10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10" action="ppaction://hlinksldjump"/>
              </a:rPr>
              <a:t>Big Data Analysis and Approximations  in</a:t>
            </a:r>
            <a:r>
              <a:rPr dirty="0" spc="20">
                <a:hlinkClick r:id="rId10" action="ppaction://hlinksldjump"/>
              </a:rPr>
              <a:t> </a:t>
            </a:r>
            <a:r>
              <a:rPr dirty="0" spc="-5">
                <a:hlinkClick r:id="rId10" action="ppaction://hlinksldjump"/>
              </a:rPr>
              <a:t>Inf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The </a:t>
            </a:r>
            <a:r>
              <a:rPr dirty="0" spc="5"/>
              <a:t>flow </a:t>
            </a:r>
            <a:r>
              <a:rPr dirty="0" spc="10"/>
              <a:t>of </a:t>
            </a:r>
            <a:r>
              <a:rPr dirty="0" spc="15"/>
              <a:t>data </a:t>
            </a:r>
            <a:r>
              <a:rPr dirty="0" spc="10"/>
              <a:t>in </a:t>
            </a:r>
            <a:r>
              <a:rPr dirty="0" spc="15"/>
              <a:t>a simple </a:t>
            </a:r>
            <a:r>
              <a:rPr dirty="0" spc="20"/>
              <a:t>MapReduce</a:t>
            </a:r>
            <a:r>
              <a:rPr dirty="0" spc="-75"/>
              <a:t> </a:t>
            </a:r>
            <a:r>
              <a:rPr dirty="0" spc="15"/>
              <a:t>job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533840"/>
            <a:ext cx="4320003" cy="21934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718208" y="2860941"/>
            <a:ext cx="113665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5">
                <a:latin typeface="Arial"/>
                <a:cs typeface="Arial"/>
              </a:rPr>
              <a:t>Map</a:t>
            </a:r>
            <a:r>
              <a:rPr dirty="0" sz="1000" spc="-6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Reduce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15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Need </a:t>
            </a:r>
            <a:r>
              <a:rPr dirty="0" spc="15"/>
              <a:t>a </a:t>
            </a:r>
            <a:r>
              <a:rPr dirty="0" spc="10"/>
              <a:t>New </a:t>
            </a:r>
            <a:r>
              <a:rPr dirty="0" spc="15"/>
              <a:t>Programming</a:t>
            </a:r>
            <a:r>
              <a:rPr dirty="0" spc="-80"/>
              <a:t> </a:t>
            </a:r>
            <a:r>
              <a:rPr dirty="0" spc="15"/>
              <a:t>Model?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13360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1091018"/>
            <a:ext cx="3974465" cy="318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dirty="0" sz="1050" spc="-10">
                <a:latin typeface="Arial"/>
                <a:cs typeface="Arial"/>
              </a:rPr>
              <a:t>MapReduce greatly </a:t>
            </a:r>
            <a:r>
              <a:rPr dirty="0" sz="1050" spc="-5">
                <a:latin typeface="Arial"/>
                <a:cs typeface="Arial"/>
              </a:rPr>
              <a:t>simplified big data analysis But as soon as it  got </a:t>
            </a:r>
            <a:r>
              <a:rPr dirty="0" sz="1050" spc="-15">
                <a:latin typeface="Arial"/>
                <a:cs typeface="Arial"/>
              </a:rPr>
              <a:t>popular, </a:t>
            </a:r>
            <a:r>
              <a:rPr dirty="0" sz="1050" spc="-5">
                <a:latin typeface="Arial"/>
                <a:cs typeface="Arial"/>
              </a:rPr>
              <a:t>users </a:t>
            </a:r>
            <a:r>
              <a:rPr dirty="0" sz="1050" spc="-10">
                <a:latin typeface="Arial"/>
                <a:cs typeface="Arial"/>
              </a:rPr>
              <a:t>wanted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more: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16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Need </a:t>
            </a:r>
            <a:r>
              <a:rPr dirty="0" spc="15"/>
              <a:t>a </a:t>
            </a:r>
            <a:r>
              <a:rPr dirty="0" spc="10"/>
              <a:t>New </a:t>
            </a:r>
            <a:r>
              <a:rPr dirty="0" spc="15"/>
              <a:t>Programming</a:t>
            </a:r>
            <a:r>
              <a:rPr dirty="0" spc="-80"/>
              <a:t> </a:t>
            </a:r>
            <a:r>
              <a:rPr dirty="0" spc="15"/>
              <a:t>Model?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13360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477505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1091018"/>
            <a:ext cx="3974465" cy="6451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dirty="0" sz="1050" spc="-10">
                <a:latin typeface="Arial"/>
                <a:cs typeface="Arial"/>
              </a:rPr>
              <a:t>MapReduce greatly </a:t>
            </a:r>
            <a:r>
              <a:rPr dirty="0" sz="1050" spc="-5">
                <a:latin typeface="Arial"/>
                <a:cs typeface="Arial"/>
              </a:rPr>
              <a:t>simplified big data analysis But as soon as it  got </a:t>
            </a:r>
            <a:r>
              <a:rPr dirty="0" sz="1050" spc="-15">
                <a:latin typeface="Arial"/>
                <a:cs typeface="Arial"/>
              </a:rPr>
              <a:t>popular, </a:t>
            </a:r>
            <a:r>
              <a:rPr dirty="0" sz="1050" spc="-5">
                <a:latin typeface="Arial"/>
                <a:cs typeface="Arial"/>
              </a:rPr>
              <a:t>users </a:t>
            </a:r>
            <a:r>
              <a:rPr dirty="0" sz="1050" spc="-10">
                <a:latin typeface="Arial"/>
                <a:cs typeface="Arial"/>
              </a:rPr>
              <a:t>wanted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more:</a:t>
            </a:r>
            <a:endParaRPr sz="1050">
              <a:latin typeface="Arial"/>
              <a:cs typeface="Arial"/>
            </a:endParaRPr>
          </a:p>
          <a:p>
            <a:pPr marL="289560" marR="370205">
              <a:lnSpc>
                <a:spcPct val="100000"/>
              </a:lnSpc>
              <a:spcBef>
                <a:spcPts val="155"/>
              </a:spcBef>
            </a:pPr>
            <a:r>
              <a:rPr dirty="0" sz="1000" spc="-5">
                <a:latin typeface="Arial"/>
                <a:cs typeface="Arial"/>
              </a:rPr>
              <a:t>More </a:t>
            </a:r>
            <a:r>
              <a:rPr dirty="0" sz="1000" spc="-10">
                <a:latin typeface="Arial"/>
                <a:cs typeface="Arial"/>
              </a:rPr>
              <a:t>complex, </a:t>
            </a:r>
            <a:r>
              <a:rPr dirty="0" sz="1000" spc="-5">
                <a:latin typeface="Arial"/>
                <a:cs typeface="Arial"/>
              </a:rPr>
              <a:t>multi-stage applications (e.g. </a:t>
            </a:r>
            <a:r>
              <a:rPr dirty="0" sz="1000" spc="-10">
                <a:latin typeface="Arial"/>
                <a:cs typeface="Arial"/>
              </a:rPr>
              <a:t>iterative graph  </a:t>
            </a:r>
            <a:r>
              <a:rPr dirty="0" sz="1000" spc="-5">
                <a:latin typeface="Arial"/>
                <a:cs typeface="Arial"/>
              </a:rPr>
              <a:t>algorithms and machine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learning)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16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Need </a:t>
            </a:r>
            <a:r>
              <a:rPr dirty="0" spc="15"/>
              <a:t>a </a:t>
            </a:r>
            <a:r>
              <a:rPr dirty="0" spc="10"/>
              <a:t>New </a:t>
            </a:r>
            <a:r>
              <a:rPr dirty="0" spc="15"/>
              <a:t>Programming</a:t>
            </a:r>
            <a:r>
              <a:rPr dirty="0" spc="-80"/>
              <a:t> </a:t>
            </a:r>
            <a:r>
              <a:rPr dirty="0" spc="15"/>
              <a:t>Model?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13360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477505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781162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1091018"/>
            <a:ext cx="3974465" cy="796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dirty="0" sz="1050" spc="-10">
                <a:latin typeface="Arial"/>
                <a:cs typeface="Arial"/>
              </a:rPr>
              <a:t>MapReduce greatly </a:t>
            </a:r>
            <a:r>
              <a:rPr dirty="0" sz="1050" spc="-5">
                <a:latin typeface="Arial"/>
                <a:cs typeface="Arial"/>
              </a:rPr>
              <a:t>simplified big data analysis But as soon as it  got </a:t>
            </a:r>
            <a:r>
              <a:rPr dirty="0" sz="1050" spc="-15">
                <a:latin typeface="Arial"/>
                <a:cs typeface="Arial"/>
              </a:rPr>
              <a:t>popular, </a:t>
            </a:r>
            <a:r>
              <a:rPr dirty="0" sz="1050" spc="-5">
                <a:latin typeface="Arial"/>
                <a:cs typeface="Arial"/>
              </a:rPr>
              <a:t>users </a:t>
            </a:r>
            <a:r>
              <a:rPr dirty="0" sz="1050" spc="-10">
                <a:latin typeface="Arial"/>
                <a:cs typeface="Arial"/>
              </a:rPr>
              <a:t>wanted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more:</a:t>
            </a:r>
            <a:endParaRPr sz="1050">
              <a:latin typeface="Arial"/>
              <a:cs typeface="Arial"/>
            </a:endParaRPr>
          </a:p>
          <a:p>
            <a:pPr marL="289560" marR="370205">
              <a:lnSpc>
                <a:spcPct val="100000"/>
              </a:lnSpc>
              <a:spcBef>
                <a:spcPts val="155"/>
              </a:spcBef>
            </a:pPr>
            <a:r>
              <a:rPr dirty="0" sz="1000" spc="-5">
                <a:latin typeface="Arial"/>
                <a:cs typeface="Arial"/>
              </a:rPr>
              <a:t>More </a:t>
            </a:r>
            <a:r>
              <a:rPr dirty="0" sz="1000" spc="-10">
                <a:latin typeface="Arial"/>
                <a:cs typeface="Arial"/>
              </a:rPr>
              <a:t>complex, </a:t>
            </a:r>
            <a:r>
              <a:rPr dirty="0" sz="1000" spc="-5">
                <a:latin typeface="Arial"/>
                <a:cs typeface="Arial"/>
              </a:rPr>
              <a:t>multi-stage applications (e.g. </a:t>
            </a:r>
            <a:r>
              <a:rPr dirty="0" sz="1000" spc="-10">
                <a:latin typeface="Arial"/>
                <a:cs typeface="Arial"/>
              </a:rPr>
              <a:t>iterative graph  </a:t>
            </a:r>
            <a:r>
              <a:rPr dirty="0" sz="1000" spc="-5">
                <a:latin typeface="Arial"/>
                <a:cs typeface="Arial"/>
              </a:rPr>
              <a:t>algorithms and machine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learning)</a:t>
            </a:r>
            <a:endParaRPr sz="1000">
              <a:latin typeface="Arial"/>
              <a:cs typeface="Arial"/>
            </a:endParaRPr>
          </a:p>
          <a:p>
            <a:pPr marL="289560">
              <a:lnSpc>
                <a:spcPts val="1195"/>
              </a:lnSpc>
            </a:pPr>
            <a:r>
              <a:rPr dirty="0" sz="1000" spc="-5">
                <a:latin typeface="Arial"/>
                <a:cs typeface="Arial"/>
              </a:rPr>
              <a:t>More interactive ad-hoc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queries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16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Need </a:t>
            </a:r>
            <a:r>
              <a:rPr dirty="0" spc="15"/>
              <a:t>a </a:t>
            </a:r>
            <a:r>
              <a:rPr dirty="0" spc="10"/>
              <a:t>New </a:t>
            </a:r>
            <a:r>
              <a:rPr dirty="0" spc="15"/>
              <a:t>Programming</a:t>
            </a:r>
            <a:r>
              <a:rPr dirty="0" spc="-80"/>
              <a:t> </a:t>
            </a:r>
            <a:r>
              <a:rPr dirty="0" spc="15"/>
              <a:t>Model?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13360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477505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781162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976259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2932" y="1091018"/>
            <a:ext cx="3974465" cy="11817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200"/>
              </a:lnSpc>
            </a:pPr>
            <a:r>
              <a:rPr dirty="0" sz="1050" spc="-10">
                <a:latin typeface="Arial"/>
                <a:cs typeface="Arial"/>
              </a:rPr>
              <a:t>MapReduce greatly </a:t>
            </a:r>
            <a:r>
              <a:rPr dirty="0" sz="1050" spc="-5">
                <a:latin typeface="Arial"/>
                <a:cs typeface="Arial"/>
              </a:rPr>
              <a:t>simplified big data analysis But as soon as it  got </a:t>
            </a:r>
            <a:r>
              <a:rPr dirty="0" sz="1050" spc="-15">
                <a:latin typeface="Arial"/>
                <a:cs typeface="Arial"/>
              </a:rPr>
              <a:t>popular, </a:t>
            </a:r>
            <a:r>
              <a:rPr dirty="0" sz="1050" spc="-5">
                <a:latin typeface="Arial"/>
                <a:cs typeface="Arial"/>
              </a:rPr>
              <a:t>users </a:t>
            </a:r>
            <a:r>
              <a:rPr dirty="0" sz="1050" spc="-10">
                <a:latin typeface="Arial"/>
                <a:cs typeface="Arial"/>
              </a:rPr>
              <a:t>wanted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more:</a:t>
            </a:r>
            <a:endParaRPr sz="1050">
              <a:latin typeface="Arial"/>
              <a:cs typeface="Arial"/>
            </a:endParaRPr>
          </a:p>
          <a:p>
            <a:pPr marL="289560" marR="370205">
              <a:lnSpc>
                <a:spcPct val="100000"/>
              </a:lnSpc>
              <a:spcBef>
                <a:spcPts val="155"/>
              </a:spcBef>
            </a:pPr>
            <a:r>
              <a:rPr dirty="0" sz="1000" spc="-5">
                <a:latin typeface="Arial"/>
                <a:cs typeface="Arial"/>
              </a:rPr>
              <a:t>More </a:t>
            </a:r>
            <a:r>
              <a:rPr dirty="0" sz="1000" spc="-10">
                <a:latin typeface="Arial"/>
                <a:cs typeface="Arial"/>
              </a:rPr>
              <a:t>complex, </a:t>
            </a:r>
            <a:r>
              <a:rPr dirty="0" sz="1000" spc="-5">
                <a:latin typeface="Arial"/>
                <a:cs typeface="Arial"/>
              </a:rPr>
              <a:t>multi-stage applications (e.g. </a:t>
            </a:r>
            <a:r>
              <a:rPr dirty="0" sz="1000" spc="-10">
                <a:latin typeface="Arial"/>
                <a:cs typeface="Arial"/>
              </a:rPr>
              <a:t>iterative graph  </a:t>
            </a:r>
            <a:r>
              <a:rPr dirty="0" sz="1000" spc="-5">
                <a:latin typeface="Arial"/>
                <a:cs typeface="Arial"/>
              </a:rPr>
              <a:t>algorithms and machine</a:t>
            </a:r>
            <a:r>
              <a:rPr dirty="0" sz="1000" spc="-2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learning)</a:t>
            </a:r>
            <a:endParaRPr sz="1000">
              <a:latin typeface="Arial"/>
              <a:cs typeface="Arial"/>
            </a:endParaRPr>
          </a:p>
          <a:p>
            <a:pPr marL="289560">
              <a:lnSpc>
                <a:spcPts val="1195"/>
              </a:lnSpc>
            </a:pPr>
            <a:r>
              <a:rPr dirty="0" sz="1000" spc="-5">
                <a:latin typeface="Arial"/>
                <a:cs typeface="Arial"/>
              </a:rPr>
              <a:t>More interactive ad-hoc</a:t>
            </a:r>
            <a:r>
              <a:rPr dirty="0" sz="1000" spc="-7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queries</a:t>
            </a:r>
            <a:endParaRPr sz="1000">
              <a:latin typeface="Arial"/>
              <a:cs typeface="Arial"/>
            </a:endParaRPr>
          </a:p>
          <a:p>
            <a:pPr marL="12700" marR="26670">
              <a:lnSpc>
                <a:spcPct val="102699"/>
              </a:lnSpc>
              <a:spcBef>
                <a:spcPts val="315"/>
              </a:spcBef>
            </a:pPr>
            <a:r>
              <a:rPr dirty="0" sz="1050" spc="-5">
                <a:latin typeface="Arial"/>
                <a:cs typeface="Arial"/>
              </a:rPr>
              <a:t>Both </a:t>
            </a:r>
            <a:r>
              <a:rPr dirty="0" sz="1050" spc="-10">
                <a:latin typeface="Arial"/>
                <a:cs typeface="Arial"/>
              </a:rPr>
              <a:t>multi-stage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interactive </a:t>
            </a:r>
            <a:r>
              <a:rPr dirty="0" sz="1050" spc="-5">
                <a:latin typeface="Arial"/>
                <a:cs typeface="Arial"/>
              </a:rPr>
              <a:t>apps require </a:t>
            </a:r>
            <a:r>
              <a:rPr dirty="0" sz="1050" spc="-10">
                <a:latin typeface="Arial"/>
                <a:cs typeface="Arial"/>
              </a:rPr>
              <a:t>faster </a:t>
            </a:r>
            <a:r>
              <a:rPr dirty="0" sz="1050" spc="-5">
                <a:latin typeface="Arial"/>
                <a:cs typeface="Arial"/>
              </a:rPr>
              <a:t>data sharing  across </a:t>
            </a:r>
            <a:r>
              <a:rPr dirty="0" sz="1050" spc="-10">
                <a:latin typeface="Arial"/>
                <a:cs typeface="Arial"/>
              </a:rPr>
              <a:t>parallel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jobs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16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Spa</a:t>
            </a:r>
            <a:r>
              <a:rPr dirty="0" spc="25"/>
              <a:t>r</a:t>
            </a:r>
            <a:r>
              <a:rPr dirty="0" spc="15"/>
              <a:t>k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7692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1016558"/>
            <a:ext cx="2078355" cy="18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Not a modified </a:t>
            </a:r>
            <a:r>
              <a:rPr dirty="0" sz="1050" spc="-10">
                <a:latin typeface="Arial"/>
                <a:cs typeface="Arial"/>
              </a:rPr>
              <a:t>version </a:t>
            </a:r>
            <a:r>
              <a:rPr dirty="0" sz="1050" spc="-5">
                <a:latin typeface="Arial"/>
                <a:cs typeface="Arial"/>
              </a:rPr>
              <a:t>of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Hadoop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17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Spa</a:t>
            </a:r>
            <a:r>
              <a:rPr dirty="0" spc="25"/>
              <a:t>r</a:t>
            </a:r>
            <a:r>
              <a:rPr dirty="0" spc="15"/>
              <a:t>k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7692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66710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994430"/>
            <a:ext cx="2410460" cy="396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13199"/>
              </a:lnSpc>
            </a:pPr>
            <a:r>
              <a:rPr dirty="0" sz="1050" spc="-5">
                <a:latin typeface="Arial"/>
                <a:cs typeface="Arial"/>
              </a:rPr>
              <a:t>Not a modified </a:t>
            </a:r>
            <a:r>
              <a:rPr dirty="0" sz="1050" spc="-10">
                <a:latin typeface="Arial"/>
                <a:cs typeface="Arial"/>
              </a:rPr>
              <a:t>version </a:t>
            </a:r>
            <a:r>
              <a:rPr dirty="0" sz="1050" spc="-5">
                <a:latin typeface="Arial"/>
                <a:cs typeface="Arial"/>
              </a:rPr>
              <a:t>of </a:t>
            </a:r>
            <a:r>
              <a:rPr dirty="0" sz="1050" spc="-10">
                <a:latin typeface="Arial"/>
                <a:cs typeface="Arial"/>
              </a:rPr>
              <a:t>Hadoop  Separate, </a:t>
            </a:r>
            <a:r>
              <a:rPr dirty="0" sz="1050" spc="-15">
                <a:latin typeface="Arial"/>
                <a:cs typeface="Arial"/>
              </a:rPr>
              <a:t>fast, </a:t>
            </a:r>
            <a:r>
              <a:rPr dirty="0" sz="1050" spc="-10">
                <a:latin typeface="Arial"/>
                <a:cs typeface="Arial"/>
              </a:rPr>
              <a:t>MapReduce-like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engine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17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Spa</a:t>
            </a:r>
            <a:r>
              <a:rPr dirty="0" spc="25"/>
              <a:t>r</a:t>
            </a:r>
            <a:r>
              <a:rPr dirty="0" spc="15"/>
              <a:t>k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7692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66710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58772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994430"/>
            <a:ext cx="3263265" cy="570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857885">
              <a:lnSpc>
                <a:spcPct val="113199"/>
              </a:lnSpc>
            </a:pPr>
            <a:r>
              <a:rPr dirty="0" sz="1050" spc="-5">
                <a:latin typeface="Arial"/>
                <a:cs typeface="Arial"/>
              </a:rPr>
              <a:t>Not a modified </a:t>
            </a:r>
            <a:r>
              <a:rPr dirty="0" sz="1050" spc="-10">
                <a:latin typeface="Arial"/>
                <a:cs typeface="Arial"/>
              </a:rPr>
              <a:t>version </a:t>
            </a:r>
            <a:r>
              <a:rPr dirty="0" sz="1050" spc="-5">
                <a:latin typeface="Arial"/>
                <a:cs typeface="Arial"/>
              </a:rPr>
              <a:t>of </a:t>
            </a:r>
            <a:r>
              <a:rPr dirty="0" sz="1050" spc="-10">
                <a:latin typeface="Arial"/>
                <a:cs typeface="Arial"/>
              </a:rPr>
              <a:t>Hadoop  Separate, </a:t>
            </a:r>
            <a:r>
              <a:rPr dirty="0" sz="1050" spc="-15">
                <a:latin typeface="Arial"/>
                <a:cs typeface="Arial"/>
              </a:rPr>
              <a:t>fast, </a:t>
            </a:r>
            <a:r>
              <a:rPr dirty="0" sz="1050" spc="-10">
                <a:latin typeface="Arial"/>
                <a:cs typeface="Arial"/>
              </a:rPr>
              <a:t>MapReduce-like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engine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In-memory </a:t>
            </a:r>
            <a:r>
              <a:rPr dirty="0" sz="1000" spc="-5">
                <a:latin typeface="Arial"/>
                <a:cs typeface="Arial"/>
              </a:rPr>
              <a:t>data storage </a:t>
            </a:r>
            <a:r>
              <a:rPr dirty="0" sz="1000" spc="-15">
                <a:latin typeface="Arial"/>
                <a:cs typeface="Arial"/>
              </a:rPr>
              <a:t>for </a:t>
            </a:r>
            <a:r>
              <a:rPr dirty="0" sz="1000" spc="-5">
                <a:latin typeface="Arial"/>
                <a:cs typeface="Arial"/>
              </a:rPr>
              <a:t>very </a:t>
            </a:r>
            <a:r>
              <a:rPr dirty="0" sz="1000" spc="-10">
                <a:latin typeface="Arial"/>
                <a:cs typeface="Arial"/>
              </a:rPr>
              <a:t>fast iterative</a:t>
            </a:r>
            <a:r>
              <a:rPr dirty="0" sz="1000" spc="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queries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17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Spa</a:t>
            </a:r>
            <a:r>
              <a:rPr dirty="0" spc="25"/>
              <a:t>r</a:t>
            </a:r>
            <a:r>
              <a:rPr dirty="0" spc="15"/>
              <a:t>k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7692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66710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58772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610614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2932" y="994430"/>
            <a:ext cx="3270250" cy="722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864235">
              <a:lnSpc>
                <a:spcPct val="113199"/>
              </a:lnSpc>
            </a:pPr>
            <a:r>
              <a:rPr dirty="0" sz="1050" spc="-5">
                <a:latin typeface="Arial"/>
                <a:cs typeface="Arial"/>
              </a:rPr>
              <a:t>Not a modified </a:t>
            </a:r>
            <a:r>
              <a:rPr dirty="0" sz="1050" spc="-10">
                <a:latin typeface="Arial"/>
                <a:cs typeface="Arial"/>
              </a:rPr>
              <a:t>version </a:t>
            </a:r>
            <a:r>
              <a:rPr dirty="0" sz="1050" spc="-5">
                <a:latin typeface="Arial"/>
                <a:cs typeface="Arial"/>
              </a:rPr>
              <a:t>of </a:t>
            </a:r>
            <a:r>
              <a:rPr dirty="0" sz="1050" spc="-10">
                <a:latin typeface="Arial"/>
                <a:cs typeface="Arial"/>
              </a:rPr>
              <a:t>Hadoop  Separate, </a:t>
            </a:r>
            <a:r>
              <a:rPr dirty="0" sz="1050" spc="-15">
                <a:latin typeface="Arial"/>
                <a:cs typeface="Arial"/>
              </a:rPr>
              <a:t>fast, </a:t>
            </a:r>
            <a:r>
              <a:rPr dirty="0" sz="1050" spc="-10">
                <a:latin typeface="Arial"/>
                <a:cs typeface="Arial"/>
              </a:rPr>
              <a:t>MapReduce-like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engine</a:t>
            </a:r>
            <a:endParaRPr sz="1050">
              <a:latin typeface="Arial"/>
              <a:cs typeface="Arial"/>
            </a:endParaRPr>
          </a:p>
          <a:p>
            <a:pPr marL="289560" marR="5080">
              <a:lnSpc>
                <a:spcPct val="10000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In-memory </a:t>
            </a:r>
            <a:r>
              <a:rPr dirty="0" sz="1000" spc="-5">
                <a:latin typeface="Arial"/>
                <a:cs typeface="Arial"/>
              </a:rPr>
              <a:t>data storage </a:t>
            </a:r>
            <a:r>
              <a:rPr dirty="0" sz="1000" spc="-15">
                <a:latin typeface="Arial"/>
                <a:cs typeface="Arial"/>
              </a:rPr>
              <a:t>for </a:t>
            </a:r>
            <a:r>
              <a:rPr dirty="0" sz="1000" spc="-5">
                <a:latin typeface="Arial"/>
                <a:cs typeface="Arial"/>
              </a:rPr>
              <a:t>very </a:t>
            </a:r>
            <a:r>
              <a:rPr dirty="0" sz="1000" spc="-10">
                <a:latin typeface="Arial"/>
                <a:cs typeface="Arial"/>
              </a:rPr>
              <a:t>fast iterative </a:t>
            </a:r>
            <a:r>
              <a:rPr dirty="0" sz="1000">
                <a:latin typeface="Arial"/>
                <a:cs typeface="Arial"/>
              </a:rPr>
              <a:t>queries  </a:t>
            </a:r>
            <a:r>
              <a:rPr dirty="0" sz="1000" spc="-5">
                <a:latin typeface="Arial"/>
                <a:cs typeface="Arial"/>
              </a:rPr>
              <a:t>General </a:t>
            </a:r>
            <a:r>
              <a:rPr dirty="0" sz="1000" spc="-10">
                <a:latin typeface="Arial"/>
                <a:cs typeface="Arial"/>
              </a:rPr>
              <a:t>execution graphs </a:t>
            </a:r>
            <a:r>
              <a:rPr dirty="0" sz="1000" spc="-5">
                <a:latin typeface="Arial"/>
                <a:cs typeface="Arial"/>
              </a:rPr>
              <a:t>and powerful</a:t>
            </a:r>
            <a:r>
              <a:rPr dirty="0" sz="1000" spc="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optimizations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17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Spa</a:t>
            </a:r>
            <a:r>
              <a:rPr dirty="0" spc="25"/>
              <a:t>r</a:t>
            </a:r>
            <a:r>
              <a:rPr dirty="0" spc="15"/>
              <a:t>k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7692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66710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58772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610614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581" y="1762442"/>
            <a:ext cx="61874" cy="618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02932" y="994430"/>
            <a:ext cx="3270250" cy="8743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864235">
              <a:lnSpc>
                <a:spcPct val="113199"/>
              </a:lnSpc>
            </a:pPr>
            <a:r>
              <a:rPr dirty="0" sz="1050" spc="-5">
                <a:latin typeface="Arial"/>
                <a:cs typeface="Arial"/>
              </a:rPr>
              <a:t>Not a modified </a:t>
            </a:r>
            <a:r>
              <a:rPr dirty="0" sz="1050" spc="-10">
                <a:latin typeface="Arial"/>
                <a:cs typeface="Arial"/>
              </a:rPr>
              <a:t>version </a:t>
            </a:r>
            <a:r>
              <a:rPr dirty="0" sz="1050" spc="-5">
                <a:latin typeface="Arial"/>
                <a:cs typeface="Arial"/>
              </a:rPr>
              <a:t>of </a:t>
            </a:r>
            <a:r>
              <a:rPr dirty="0" sz="1050" spc="-10">
                <a:latin typeface="Arial"/>
                <a:cs typeface="Arial"/>
              </a:rPr>
              <a:t>Hadoop  Separate, </a:t>
            </a:r>
            <a:r>
              <a:rPr dirty="0" sz="1050" spc="-15">
                <a:latin typeface="Arial"/>
                <a:cs typeface="Arial"/>
              </a:rPr>
              <a:t>fast, </a:t>
            </a:r>
            <a:r>
              <a:rPr dirty="0" sz="1050" spc="-10">
                <a:latin typeface="Arial"/>
                <a:cs typeface="Arial"/>
              </a:rPr>
              <a:t>MapReduce-like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engine</a:t>
            </a:r>
            <a:endParaRPr sz="1050">
              <a:latin typeface="Arial"/>
              <a:cs typeface="Arial"/>
            </a:endParaRPr>
          </a:p>
          <a:p>
            <a:pPr algn="just" marL="289560" marR="5080">
              <a:lnSpc>
                <a:spcPct val="10000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In-memory </a:t>
            </a:r>
            <a:r>
              <a:rPr dirty="0" sz="1000" spc="-5">
                <a:latin typeface="Arial"/>
                <a:cs typeface="Arial"/>
              </a:rPr>
              <a:t>data storage </a:t>
            </a:r>
            <a:r>
              <a:rPr dirty="0" sz="1000" spc="-15">
                <a:latin typeface="Arial"/>
                <a:cs typeface="Arial"/>
              </a:rPr>
              <a:t>for </a:t>
            </a:r>
            <a:r>
              <a:rPr dirty="0" sz="1000" spc="-5">
                <a:latin typeface="Arial"/>
                <a:cs typeface="Arial"/>
              </a:rPr>
              <a:t>very </a:t>
            </a:r>
            <a:r>
              <a:rPr dirty="0" sz="1000" spc="-10">
                <a:latin typeface="Arial"/>
                <a:cs typeface="Arial"/>
              </a:rPr>
              <a:t>fast iterative </a:t>
            </a:r>
            <a:r>
              <a:rPr dirty="0" sz="1000">
                <a:latin typeface="Arial"/>
                <a:cs typeface="Arial"/>
              </a:rPr>
              <a:t>queries  </a:t>
            </a:r>
            <a:r>
              <a:rPr dirty="0" sz="1000" spc="-5">
                <a:latin typeface="Arial"/>
                <a:cs typeface="Arial"/>
              </a:rPr>
              <a:t>General </a:t>
            </a:r>
            <a:r>
              <a:rPr dirty="0" sz="1000" spc="-10">
                <a:latin typeface="Arial"/>
                <a:cs typeface="Arial"/>
              </a:rPr>
              <a:t>execution graphs </a:t>
            </a:r>
            <a:r>
              <a:rPr dirty="0" sz="1000" spc="-5">
                <a:latin typeface="Arial"/>
                <a:cs typeface="Arial"/>
              </a:rPr>
              <a:t>and powerful optimizations  Up to 40x </a:t>
            </a:r>
            <a:r>
              <a:rPr dirty="0" sz="1000" spc="-10">
                <a:latin typeface="Arial"/>
                <a:cs typeface="Arial"/>
              </a:rPr>
              <a:t>faster </a:t>
            </a:r>
            <a:r>
              <a:rPr dirty="0" sz="1000" spc="-5">
                <a:latin typeface="Arial"/>
                <a:cs typeface="Arial"/>
              </a:rPr>
              <a:t>than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Hadoop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17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Spa</a:t>
            </a:r>
            <a:r>
              <a:rPr dirty="0" spc="25"/>
              <a:t>r</a:t>
            </a:r>
            <a:r>
              <a:rPr dirty="0" spc="15"/>
              <a:t>k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76921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66710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458772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610614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1581" y="1762442"/>
            <a:ext cx="61874" cy="6187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1937296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61581" y="2129358"/>
            <a:ext cx="61874" cy="618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02932" y="994430"/>
            <a:ext cx="4011295" cy="1393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605915">
              <a:lnSpc>
                <a:spcPct val="113199"/>
              </a:lnSpc>
            </a:pPr>
            <a:r>
              <a:rPr dirty="0" sz="1050" spc="-5">
                <a:latin typeface="Arial"/>
                <a:cs typeface="Arial"/>
              </a:rPr>
              <a:t>Not a modified </a:t>
            </a:r>
            <a:r>
              <a:rPr dirty="0" sz="1050" spc="-10">
                <a:latin typeface="Arial"/>
                <a:cs typeface="Arial"/>
              </a:rPr>
              <a:t>version </a:t>
            </a:r>
            <a:r>
              <a:rPr dirty="0" sz="1050" spc="-5">
                <a:latin typeface="Arial"/>
                <a:cs typeface="Arial"/>
              </a:rPr>
              <a:t>of </a:t>
            </a:r>
            <a:r>
              <a:rPr dirty="0" sz="1050" spc="-10">
                <a:latin typeface="Arial"/>
                <a:cs typeface="Arial"/>
              </a:rPr>
              <a:t>Hadoop  Separate, </a:t>
            </a:r>
            <a:r>
              <a:rPr dirty="0" sz="1050" spc="-15">
                <a:latin typeface="Arial"/>
                <a:cs typeface="Arial"/>
              </a:rPr>
              <a:t>fast, </a:t>
            </a:r>
            <a:r>
              <a:rPr dirty="0" sz="1050" spc="-10">
                <a:latin typeface="Arial"/>
                <a:cs typeface="Arial"/>
              </a:rPr>
              <a:t>MapReduce-like</a:t>
            </a:r>
            <a:r>
              <a:rPr dirty="0" sz="1050" spc="4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engine</a:t>
            </a:r>
            <a:endParaRPr sz="1050">
              <a:latin typeface="Arial"/>
              <a:cs typeface="Arial"/>
            </a:endParaRPr>
          </a:p>
          <a:p>
            <a:pPr algn="just" marL="289560" marR="746125">
              <a:lnSpc>
                <a:spcPct val="100000"/>
              </a:lnSpc>
              <a:spcBef>
                <a:spcPts val="175"/>
              </a:spcBef>
            </a:pPr>
            <a:r>
              <a:rPr dirty="0" sz="1000">
                <a:latin typeface="Arial"/>
                <a:cs typeface="Arial"/>
              </a:rPr>
              <a:t>In-memory </a:t>
            </a:r>
            <a:r>
              <a:rPr dirty="0" sz="1000" spc="-5">
                <a:latin typeface="Arial"/>
                <a:cs typeface="Arial"/>
              </a:rPr>
              <a:t>data storage </a:t>
            </a:r>
            <a:r>
              <a:rPr dirty="0" sz="1000" spc="-15">
                <a:latin typeface="Arial"/>
                <a:cs typeface="Arial"/>
              </a:rPr>
              <a:t>for </a:t>
            </a:r>
            <a:r>
              <a:rPr dirty="0" sz="1000" spc="-5">
                <a:latin typeface="Arial"/>
                <a:cs typeface="Arial"/>
              </a:rPr>
              <a:t>very </a:t>
            </a:r>
            <a:r>
              <a:rPr dirty="0" sz="1000" spc="-10">
                <a:latin typeface="Arial"/>
                <a:cs typeface="Arial"/>
              </a:rPr>
              <a:t>fast iterative </a:t>
            </a:r>
            <a:r>
              <a:rPr dirty="0" sz="1000">
                <a:latin typeface="Arial"/>
                <a:cs typeface="Arial"/>
              </a:rPr>
              <a:t>queries  </a:t>
            </a:r>
            <a:r>
              <a:rPr dirty="0" sz="1000" spc="-5">
                <a:latin typeface="Arial"/>
                <a:cs typeface="Arial"/>
              </a:rPr>
              <a:t>General </a:t>
            </a:r>
            <a:r>
              <a:rPr dirty="0" sz="1000" spc="-10">
                <a:latin typeface="Arial"/>
                <a:cs typeface="Arial"/>
              </a:rPr>
              <a:t>execution graphs </a:t>
            </a:r>
            <a:r>
              <a:rPr dirty="0" sz="1000" spc="-5">
                <a:latin typeface="Arial"/>
                <a:cs typeface="Arial"/>
              </a:rPr>
              <a:t>and powerful optimizations  Up to 40x </a:t>
            </a:r>
            <a:r>
              <a:rPr dirty="0" sz="1000" spc="-10">
                <a:latin typeface="Arial"/>
                <a:cs typeface="Arial"/>
              </a:rPr>
              <a:t>faster </a:t>
            </a:r>
            <a:r>
              <a:rPr dirty="0" sz="1000" spc="-5">
                <a:latin typeface="Arial"/>
                <a:cs typeface="Arial"/>
              </a:rPr>
              <a:t>than</a:t>
            </a:r>
            <a:r>
              <a:rPr dirty="0" sz="1000" spc="-3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Hadoop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050" spc="-10">
                <a:latin typeface="Arial"/>
                <a:cs typeface="Arial"/>
              </a:rPr>
              <a:t>Compatible </a:t>
            </a:r>
            <a:r>
              <a:rPr dirty="0" sz="1050" spc="-5">
                <a:latin typeface="Arial"/>
                <a:cs typeface="Arial"/>
              </a:rPr>
              <a:t>with </a:t>
            </a:r>
            <a:r>
              <a:rPr dirty="0" sz="1050" spc="-15">
                <a:latin typeface="Arial"/>
                <a:cs typeface="Arial"/>
              </a:rPr>
              <a:t>Hadoop’s </a:t>
            </a:r>
            <a:r>
              <a:rPr dirty="0" sz="1050" spc="-10">
                <a:latin typeface="Arial"/>
                <a:cs typeface="Arial"/>
              </a:rPr>
              <a:t>storage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APIs</a:t>
            </a:r>
            <a:endParaRPr sz="1050">
              <a:latin typeface="Arial"/>
              <a:cs typeface="Arial"/>
            </a:endParaRPr>
          </a:p>
          <a:p>
            <a:pPr marL="289560" marR="5080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Can read/write to </a:t>
            </a:r>
            <a:r>
              <a:rPr dirty="0" sz="1000" spc="-10">
                <a:latin typeface="Arial"/>
                <a:cs typeface="Arial"/>
              </a:rPr>
              <a:t>any </a:t>
            </a:r>
            <a:r>
              <a:rPr dirty="0" sz="1000">
                <a:latin typeface="Arial"/>
                <a:cs typeface="Arial"/>
              </a:rPr>
              <a:t>Hadoop-supported </a:t>
            </a:r>
            <a:r>
              <a:rPr dirty="0" sz="1000" spc="-5">
                <a:latin typeface="Arial"/>
                <a:cs typeface="Arial"/>
              </a:rPr>
              <a:t>system, including </a:t>
            </a:r>
            <a:r>
              <a:rPr dirty="0" sz="1000" spc="-10">
                <a:latin typeface="Arial"/>
                <a:cs typeface="Arial"/>
              </a:rPr>
              <a:t>HDFS,  </a:t>
            </a:r>
            <a:r>
              <a:rPr dirty="0" sz="1000" spc="-5">
                <a:latin typeface="Arial"/>
                <a:cs typeface="Arial"/>
              </a:rPr>
              <a:t>HBase, SequenceFiles,</a:t>
            </a:r>
            <a:r>
              <a:rPr dirty="0" sz="1000" spc="-6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etc.</a:t>
            </a:r>
            <a:endParaRPr sz="10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9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9" action="ppaction://hlinksldjump"/>
              </a:rPr>
              <a:t>Big Data Analysis and Approximations  in</a:t>
            </a:r>
            <a:r>
              <a:rPr dirty="0" spc="20">
                <a:hlinkClick r:id="rId9" action="ppaction://hlinksldjump"/>
              </a:rPr>
              <a:t> </a:t>
            </a:r>
            <a:r>
              <a:rPr dirty="0" spc="-5">
                <a:hlinkClick r:id="rId9" action="ppaction://hlinksldjump"/>
              </a:rPr>
              <a:t>Inf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17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Rough </a:t>
            </a:r>
            <a:r>
              <a:rPr dirty="0" spc="15"/>
              <a:t>Set </a:t>
            </a:r>
            <a:r>
              <a:rPr dirty="0" spc="20"/>
              <a:t>Theory</a:t>
            </a:r>
            <a:r>
              <a:rPr dirty="0" spc="-70"/>
              <a:t> </a:t>
            </a:r>
            <a:r>
              <a:rPr dirty="0" spc="15"/>
              <a:t>(RST)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38497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5844" y="576285"/>
            <a:ext cx="3843020" cy="932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>
                <a:latin typeface="Arial"/>
                <a:cs typeface="Arial"/>
              </a:rPr>
              <a:t>theory </a:t>
            </a:r>
            <a:r>
              <a:rPr dirty="0" sz="1050" spc="-15">
                <a:latin typeface="Arial"/>
                <a:cs typeface="Arial"/>
              </a:rPr>
              <a:t>was </a:t>
            </a:r>
            <a:r>
              <a:rPr dirty="0" sz="1050" spc="-5">
                <a:latin typeface="Arial"/>
                <a:cs typeface="Arial"/>
              </a:rPr>
              <a:t>introduced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Z. </a:t>
            </a:r>
            <a:r>
              <a:rPr dirty="0" sz="1050" spc="-20">
                <a:latin typeface="Arial"/>
                <a:cs typeface="Arial"/>
              </a:rPr>
              <a:t>Pawlak </a:t>
            </a:r>
            <a:r>
              <a:rPr dirty="0" sz="1050" spc="-5">
                <a:latin typeface="Arial"/>
                <a:cs typeface="Arial"/>
              </a:rPr>
              <a:t>(1982) as a  mathematical tool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data </a:t>
            </a:r>
            <a:r>
              <a:rPr dirty="0" sz="1050" spc="-10">
                <a:latin typeface="Arial"/>
                <a:cs typeface="Arial"/>
              </a:rPr>
              <a:t>analysis. 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15">
                <a:latin typeface="Arial"/>
                <a:cs typeface="Arial"/>
              </a:rPr>
              <a:t>many  </a:t>
            </a:r>
            <a:r>
              <a:rPr dirty="0" sz="1050" spc="-5">
                <a:latin typeface="Arial"/>
                <a:cs typeface="Arial"/>
              </a:rPr>
              <a:t>applications in the field of </a:t>
            </a:r>
            <a:r>
              <a:rPr dirty="0" sz="1050" spc="-10">
                <a:latin typeface="Arial"/>
                <a:cs typeface="Arial"/>
              </a:rPr>
              <a:t>Knowledge Discovery: </a:t>
            </a:r>
            <a:r>
              <a:rPr dirty="0" sz="1050" spc="-5">
                <a:latin typeface="Arial"/>
                <a:cs typeface="Arial"/>
              </a:rPr>
              <a:t>discretization  </a:t>
            </a:r>
            <a:r>
              <a:rPr dirty="0" sz="1050" spc="-10">
                <a:latin typeface="Arial"/>
                <a:cs typeface="Arial"/>
              </a:rPr>
              <a:t>process, </a:t>
            </a:r>
            <a:r>
              <a:rPr dirty="0" sz="1050" spc="-5">
                <a:latin typeface="Arial"/>
                <a:cs typeface="Arial"/>
              </a:rPr>
              <a:t>data imputations and create decision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Rules.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470"/>
              </a:spcBef>
            </a:pPr>
            <a:r>
              <a:rPr dirty="0" sz="1050" spc="-5">
                <a:latin typeface="Arial"/>
                <a:cs typeface="Arial"/>
              </a:rPr>
              <a:t>Often, information on the surrounding world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18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Rough </a:t>
            </a:r>
            <a:r>
              <a:rPr dirty="0" spc="15"/>
              <a:t>Set </a:t>
            </a:r>
            <a:r>
              <a:rPr dirty="0" spc="20"/>
              <a:t>Theory</a:t>
            </a:r>
            <a:r>
              <a:rPr dirty="0" spc="-70"/>
              <a:t> </a:t>
            </a:r>
            <a:r>
              <a:rPr dirty="0" spc="15"/>
              <a:t>(RST)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38497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577048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25844" y="576285"/>
            <a:ext cx="3843020" cy="11074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>
                <a:latin typeface="Arial"/>
                <a:cs typeface="Arial"/>
              </a:rPr>
              <a:t>theory </a:t>
            </a:r>
            <a:r>
              <a:rPr dirty="0" sz="1050" spc="-15">
                <a:latin typeface="Arial"/>
                <a:cs typeface="Arial"/>
              </a:rPr>
              <a:t>was </a:t>
            </a:r>
            <a:r>
              <a:rPr dirty="0" sz="1050" spc="-5">
                <a:latin typeface="Arial"/>
                <a:cs typeface="Arial"/>
              </a:rPr>
              <a:t>introduced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Z. </a:t>
            </a:r>
            <a:r>
              <a:rPr dirty="0" sz="1050" spc="-20">
                <a:latin typeface="Arial"/>
                <a:cs typeface="Arial"/>
              </a:rPr>
              <a:t>Pawlak </a:t>
            </a:r>
            <a:r>
              <a:rPr dirty="0" sz="1050" spc="-5">
                <a:latin typeface="Arial"/>
                <a:cs typeface="Arial"/>
              </a:rPr>
              <a:t>(1982) as a  mathematical tool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data </a:t>
            </a:r>
            <a:r>
              <a:rPr dirty="0" sz="1050" spc="-10">
                <a:latin typeface="Arial"/>
                <a:cs typeface="Arial"/>
              </a:rPr>
              <a:t>analysis. 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15">
                <a:latin typeface="Arial"/>
                <a:cs typeface="Arial"/>
              </a:rPr>
              <a:t>many  </a:t>
            </a:r>
            <a:r>
              <a:rPr dirty="0" sz="1050" spc="-5">
                <a:latin typeface="Arial"/>
                <a:cs typeface="Arial"/>
              </a:rPr>
              <a:t>applications in the field of </a:t>
            </a:r>
            <a:r>
              <a:rPr dirty="0" sz="1050" spc="-10">
                <a:latin typeface="Arial"/>
                <a:cs typeface="Arial"/>
              </a:rPr>
              <a:t>Knowledge Discovery: </a:t>
            </a:r>
            <a:r>
              <a:rPr dirty="0" sz="1050" spc="-5">
                <a:latin typeface="Arial"/>
                <a:cs typeface="Arial"/>
              </a:rPr>
              <a:t>discretization  </a:t>
            </a:r>
            <a:r>
              <a:rPr dirty="0" sz="1050" spc="-10">
                <a:latin typeface="Arial"/>
                <a:cs typeface="Arial"/>
              </a:rPr>
              <a:t>process, </a:t>
            </a:r>
            <a:r>
              <a:rPr dirty="0" sz="1050" spc="-5">
                <a:latin typeface="Arial"/>
                <a:cs typeface="Arial"/>
              </a:rPr>
              <a:t>data imputations and create decision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Rules.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470"/>
              </a:spcBef>
            </a:pPr>
            <a:r>
              <a:rPr dirty="0" sz="1050" spc="-5">
                <a:latin typeface="Arial"/>
                <a:cs typeface="Arial"/>
              </a:rPr>
              <a:t>Often, information on the surrounding world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is</a:t>
            </a:r>
            <a:endParaRPr sz="1050">
              <a:latin typeface="Arial"/>
              <a:cs typeface="Arial"/>
            </a:endParaRPr>
          </a:p>
          <a:p>
            <a:pPr marL="566420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Imprecise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18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Rough </a:t>
            </a:r>
            <a:r>
              <a:rPr dirty="0" spc="15"/>
              <a:t>Set </a:t>
            </a:r>
            <a:r>
              <a:rPr dirty="0" spc="20"/>
              <a:t>Theory</a:t>
            </a:r>
            <a:r>
              <a:rPr dirty="0" spc="-70"/>
              <a:t> </a:t>
            </a:r>
            <a:r>
              <a:rPr dirty="0" spc="15"/>
              <a:t>(RST)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38497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577048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728876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25844" y="576285"/>
            <a:ext cx="3843020" cy="1259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>
                <a:latin typeface="Arial"/>
                <a:cs typeface="Arial"/>
              </a:rPr>
              <a:t>theory </a:t>
            </a:r>
            <a:r>
              <a:rPr dirty="0" sz="1050" spc="-15">
                <a:latin typeface="Arial"/>
                <a:cs typeface="Arial"/>
              </a:rPr>
              <a:t>was </a:t>
            </a:r>
            <a:r>
              <a:rPr dirty="0" sz="1050" spc="-5">
                <a:latin typeface="Arial"/>
                <a:cs typeface="Arial"/>
              </a:rPr>
              <a:t>introduced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Z. </a:t>
            </a:r>
            <a:r>
              <a:rPr dirty="0" sz="1050" spc="-20">
                <a:latin typeface="Arial"/>
                <a:cs typeface="Arial"/>
              </a:rPr>
              <a:t>Pawlak </a:t>
            </a:r>
            <a:r>
              <a:rPr dirty="0" sz="1050" spc="-5">
                <a:latin typeface="Arial"/>
                <a:cs typeface="Arial"/>
              </a:rPr>
              <a:t>(1982) as a  mathematical tool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data </a:t>
            </a:r>
            <a:r>
              <a:rPr dirty="0" sz="1050" spc="-10">
                <a:latin typeface="Arial"/>
                <a:cs typeface="Arial"/>
              </a:rPr>
              <a:t>analysis. 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15">
                <a:latin typeface="Arial"/>
                <a:cs typeface="Arial"/>
              </a:rPr>
              <a:t>many  </a:t>
            </a:r>
            <a:r>
              <a:rPr dirty="0" sz="1050" spc="-5">
                <a:latin typeface="Arial"/>
                <a:cs typeface="Arial"/>
              </a:rPr>
              <a:t>applications in the field of </a:t>
            </a:r>
            <a:r>
              <a:rPr dirty="0" sz="1050" spc="-10">
                <a:latin typeface="Arial"/>
                <a:cs typeface="Arial"/>
              </a:rPr>
              <a:t>Knowledge Discovery: </a:t>
            </a:r>
            <a:r>
              <a:rPr dirty="0" sz="1050" spc="-5">
                <a:latin typeface="Arial"/>
                <a:cs typeface="Arial"/>
              </a:rPr>
              <a:t>discretization  </a:t>
            </a:r>
            <a:r>
              <a:rPr dirty="0" sz="1050" spc="-10">
                <a:latin typeface="Arial"/>
                <a:cs typeface="Arial"/>
              </a:rPr>
              <a:t>process, </a:t>
            </a:r>
            <a:r>
              <a:rPr dirty="0" sz="1050" spc="-5">
                <a:latin typeface="Arial"/>
                <a:cs typeface="Arial"/>
              </a:rPr>
              <a:t>data imputations and create decision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Rules.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470"/>
              </a:spcBef>
            </a:pPr>
            <a:r>
              <a:rPr dirty="0" sz="1050" spc="-5">
                <a:latin typeface="Arial"/>
                <a:cs typeface="Arial"/>
              </a:rPr>
              <a:t>Often, information on the surrounding world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is</a:t>
            </a:r>
            <a:endParaRPr sz="1050">
              <a:latin typeface="Arial"/>
              <a:cs typeface="Arial"/>
            </a:endParaRPr>
          </a:p>
          <a:p>
            <a:pPr marL="566420" marR="2649220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Imprecise  </a:t>
            </a:r>
            <a:r>
              <a:rPr dirty="0" sz="1000" spc="-5">
                <a:latin typeface="Arial"/>
                <a:cs typeface="Arial"/>
              </a:rPr>
              <a:t>Incomplete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18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Rough </a:t>
            </a:r>
            <a:r>
              <a:rPr dirty="0" spc="15"/>
              <a:t>Set </a:t>
            </a:r>
            <a:r>
              <a:rPr dirty="0" spc="20"/>
              <a:t>Theory</a:t>
            </a:r>
            <a:r>
              <a:rPr dirty="0" spc="-70"/>
              <a:t> </a:t>
            </a:r>
            <a:r>
              <a:rPr dirty="0" spc="15"/>
              <a:t>(RST)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38497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577048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728876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880704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25844" y="576285"/>
            <a:ext cx="3843020" cy="14109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>
                <a:latin typeface="Arial"/>
                <a:cs typeface="Arial"/>
              </a:rPr>
              <a:t>theory </a:t>
            </a:r>
            <a:r>
              <a:rPr dirty="0" sz="1050" spc="-15">
                <a:latin typeface="Arial"/>
                <a:cs typeface="Arial"/>
              </a:rPr>
              <a:t>was </a:t>
            </a:r>
            <a:r>
              <a:rPr dirty="0" sz="1050" spc="-5">
                <a:latin typeface="Arial"/>
                <a:cs typeface="Arial"/>
              </a:rPr>
              <a:t>introduced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Z. </a:t>
            </a:r>
            <a:r>
              <a:rPr dirty="0" sz="1050" spc="-20">
                <a:latin typeface="Arial"/>
                <a:cs typeface="Arial"/>
              </a:rPr>
              <a:t>Pawlak </a:t>
            </a:r>
            <a:r>
              <a:rPr dirty="0" sz="1050" spc="-5">
                <a:latin typeface="Arial"/>
                <a:cs typeface="Arial"/>
              </a:rPr>
              <a:t>(1982) as a  mathematical tool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data </a:t>
            </a:r>
            <a:r>
              <a:rPr dirty="0" sz="1050" spc="-10">
                <a:latin typeface="Arial"/>
                <a:cs typeface="Arial"/>
              </a:rPr>
              <a:t>analysis. 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15">
                <a:latin typeface="Arial"/>
                <a:cs typeface="Arial"/>
              </a:rPr>
              <a:t>many  </a:t>
            </a:r>
            <a:r>
              <a:rPr dirty="0" sz="1050" spc="-5">
                <a:latin typeface="Arial"/>
                <a:cs typeface="Arial"/>
              </a:rPr>
              <a:t>applications in the field of </a:t>
            </a:r>
            <a:r>
              <a:rPr dirty="0" sz="1050" spc="-10">
                <a:latin typeface="Arial"/>
                <a:cs typeface="Arial"/>
              </a:rPr>
              <a:t>Knowledge Discovery: </a:t>
            </a:r>
            <a:r>
              <a:rPr dirty="0" sz="1050" spc="-5">
                <a:latin typeface="Arial"/>
                <a:cs typeface="Arial"/>
              </a:rPr>
              <a:t>discretization  </a:t>
            </a:r>
            <a:r>
              <a:rPr dirty="0" sz="1050" spc="-10">
                <a:latin typeface="Arial"/>
                <a:cs typeface="Arial"/>
              </a:rPr>
              <a:t>process, </a:t>
            </a:r>
            <a:r>
              <a:rPr dirty="0" sz="1050" spc="-5">
                <a:latin typeface="Arial"/>
                <a:cs typeface="Arial"/>
              </a:rPr>
              <a:t>data imputations and create decision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Rules.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470"/>
              </a:spcBef>
            </a:pPr>
            <a:r>
              <a:rPr dirty="0" sz="1050" spc="-5">
                <a:latin typeface="Arial"/>
                <a:cs typeface="Arial"/>
              </a:rPr>
              <a:t>Often, information on the surrounding world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is</a:t>
            </a:r>
            <a:endParaRPr sz="1050">
              <a:latin typeface="Arial"/>
              <a:cs typeface="Arial"/>
            </a:endParaRPr>
          </a:p>
          <a:p>
            <a:pPr marL="566420" marR="2649220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Imprecise  </a:t>
            </a:r>
            <a:r>
              <a:rPr dirty="0" sz="1000" spc="-5">
                <a:latin typeface="Arial"/>
                <a:cs typeface="Arial"/>
              </a:rPr>
              <a:t>Incomplete  </a:t>
            </a:r>
            <a:r>
              <a:rPr dirty="0" sz="1000">
                <a:latin typeface="Arial"/>
                <a:cs typeface="Arial"/>
              </a:rPr>
              <a:t>uncertain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18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Rough </a:t>
            </a:r>
            <a:r>
              <a:rPr dirty="0" spc="15"/>
              <a:t>Set </a:t>
            </a:r>
            <a:r>
              <a:rPr dirty="0" spc="20"/>
              <a:t>Theory</a:t>
            </a:r>
            <a:r>
              <a:rPr dirty="0" spc="-70"/>
              <a:t> </a:t>
            </a:r>
            <a:r>
              <a:rPr dirty="0" spc="15"/>
              <a:t>(RST)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38497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577048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728876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880704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075802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25844" y="576285"/>
            <a:ext cx="3874770" cy="17957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6195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>
                <a:latin typeface="Arial"/>
                <a:cs typeface="Arial"/>
              </a:rPr>
              <a:t>theory </a:t>
            </a:r>
            <a:r>
              <a:rPr dirty="0" sz="1050" spc="-15">
                <a:latin typeface="Arial"/>
                <a:cs typeface="Arial"/>
              </a:rPr>
              <a:t>was </a:t>
            </a:r>
            <a:r>
              <a:rPr dirty="0" sz="1050" spc="-5">
                <a:latin typeface="Arial"/>
                <a:cs typeface="Arial"/>
              </a:rPr>
              <a:t>introduced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Z. </a:t>
            </a:r>
            <a:r>
              <a:rPr dirty="0" sz="1050" spc="-20">
                <a:latin typeface="Arial"/>
                <a:cs typeface="Arial"/>
              </a:rPr>
              <a:t>Pawlak </a:t>
            </a:r>
            <a:r>
              <a:rPr dirty="0" sz="1050" spc="-5">
                <a:latin typeface="Arial"/>
                <a:cs typeface="Arial"/>
              </a:rPr>
              <a:t>(1982) as a  mathematical tool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data </a:t>
            </a:r>
            <a:r>
              <a:rPr dirty="0" sz="1050" spc="-10">
                <a:latin typeface="Arial"/>
                <a:cs typeface="Arial"/>
              </a:rPr>
              <a:t>analysis. 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15">
                <a:latin typeface="Arial"/>
                <a:cs typeface="Arial"/>
              </a:rPr>
              <a:t>many  </a:t>
            </a:r>
            <a:r>
              <a:rPr dirty="0" sz="1050" spc="-5">
                <a:latin typeface="Arial"/>
                <a:cs typeface="Arial"/>
              </a:rPr>
              <a:t>applications in the field of </a:t>
            </a:r>
            <a:r>
              <a:rPr dirty="0" sz="1050" spc="-10">
                <a:latin typeface="Arial"/>
                <a:cs typeface="Arial"/>
              </a:rPr>
              <a:t>Knowledge Discovery: </a:t>
            </a:r>
            <a:r>
              <a:rPr dirty="0" sz="1050" spc="-5">
                <a:latin typeface="Arial"/>
                <a:cs typeface="Arial"/>
              </a:rPr>
              <a:t>discretization  </a:t>
            </a:r>
            <a:r>
              <a:rPr dirty="0" sz="1050" spc="-10">
                <a:latin typeface="Arial"/>
                <a:cs typeface="Arial"/>
              </a:rPr>
              <a:t>process, </a:t>
            </a:r>
            <a:r>
              <a:rPr dirty="0" sz="1050" spc="-5">
                <a:latin typeface="Arial"/>
                <a:cs typeface="Arial"/>
              </a:rPr>
              <a:t>data imputations and create decision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Rules.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470"/>
              </a:spcBef>
            </a:pPr>
            <a:r>
              <a:rPr dirty="0" sz="1050" spc="-5">
                <a:latin typeface="Arial"/>
                <a:cs typeface="Arial"/>
              </a:rPr>
              <a:t>Often, information on the surrounding world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is</a:t>
            </a:r>
            <a:endParaRPr sz="1050">
              <a:latin typeface="Arial"/>
              <a:cs typeface="Arial"/>
            </a:endParaRPr>
          </a:p>
          <a:p>
            <a:pPr marL="566420" marR="2680335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Imprecise  </a:t>
            </a:r>
            <a:r>
              <a:rPr dirty="0" sz="1000" spc="-5">
                <a:latin typeface="Arial"/>
                <a:cs typeface="Arial"/>
              </a:rPr>
              <a:t>Incomplete  </a:t>
            </a:r>
            <a:r>
              <a:rPr dirty="0" sz="1000">
                <a:latin typeface="Arial"/>
                <a:cs typeface="Arial"/>
              </a:rPr>
              <a:t>uncertain</a:t>
            </a:r>
            <a:endParaRPr sz="1000">
              <a:latin typeface="Arial"/>
              <a:cs typeface="Arial"/>
            </a:endParaRPr>
          </a:p>
          <a:p>
            <a:pPr marL="289560" marR="5080">
              <a:lnSpc>
                <a:spcPct val="102600"/>
              </a:lnSpc>
              <a:spcBef>
                <a:spcPts val="320"/>
              </a:spcBef>
            </a:pPr>
            <a:r>
              <a:rPr dirty="0" sz="1050" spc="-25">
                <a:latin typeface="Arial"/>
                <a:cs typeface="Arial"/>
              </a:rPr>
              <a:t>We </a:t>
            </a:r>
            <a:r>
              <a:rPr dirty="0" sz="1050" spc="-5">
                <a:latin typeface="Arial"/>
                <a:cs typeface="Arial"/>
              </a:rPr>
              <a:t>should be </a:t>
            </a:r>
            <a:r>
              <a:rPr dirty="0" sz="1050" spc="-15">
                <a:latin typeface="Arial"/>
                <a:cs typeface="Arial"/>
              </a:rPr>
              <a:t>able </a:t>
            </a:r>
            <a:r>
              <a:rPr dirty="0" sz="1050" spc="-5">
                <a:latin typeface="Arial"/>
                <a:cs typeface="Arial"/>
              </a:rPr>
              <a:t>to process </a:t>
            </a:r>
            <a:r>
              <a:rPr dirty="0" sz="1050">
                <a:latin typeface="Arial"/>
                <a:cs typeface="Arial"/>
              </a:rPr>
              <a:t>uncertain </a:t>
            </a:r>
            <a:r>
              <a:rPr dirty="0" sz="1050" spc="-5">
                <a:latin typeface="Arial"/>
                <a:cs typeface="Arial"/>
              </a:rPr>
              <a:t>and/or incomplete  information.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18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Rough </a:t>
            </a:r>
            <a:r>
              <a:rPr dirty="0" spc="15"/>
              <a:t>Set </a:t>
            </a:r>
            <a:r>
              <a:rPr dirty="0" spc="20"/>
              <a:t>Theory</a:t>
            </a:r>
            <a:r>
              <a:rPr dirty="0" spc="-70"/>
              <a:t> </a:t>
            </a:r>
            <a:r>
              <a:rPr dirty="0" spc="15"/>
              <a:t>(RST)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38497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61581" y="1577048"/>
            <a:ext cx="61874" cy="618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61581" y="1728876"/>
            <a:ext cx="61874" cy="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1581" y="1880704"/>
            <a:ext cx="61874" cy="61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075802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2457907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25844" y="576285"/>
            <a:ext cx="4243070" cy="2350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40513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>
                <a:latin typeface="Arial"/>
                <a:cs typeface="Arial"/>
              </a:rPr>
              <a:t>theory </a:t>
            </a:r>
            <a:r>
              <a:rPr dirty="0" sz="1050" spc="-15">
                <a:latin typeface="Arial"/>
                <a:cs typeface="Arial"/>
              </a:rPr>
              <a:t>was </a:t>
            </a:r>
            <a:r>
              <a:rPr dirty="0" sz="1050" spc="-5">
                <a:latin typeface="Arial"/>
                <a:cs typeface="Arial"/>
              </a:rPr>
              <a:t>introduced </a:t>
            </a:r>
            <a:r>
              <a:rPr dirty="0" sz="1050" spc="-20">
                <a:latin typeface="Arial"/>
                <a:cs typeface="Arial"/>
              </a:rPr>
              <a:t>by </a:t>
            </a:r>
            <a:r>
              <a:rPr dirty="0" sz="1050" spc="-5">
                <a:latin typeface="Arial"/>
                <a:cs typeface="Arial"/>
              </a:rPr>
              <a:t>Z. </a:t>
            </a:r>
            <a:r>
              <a:rPr dirty="0" sz="1050" spc="-20">
                <a:latin typeface="Arial"/>
                <a:cs typeface="Arial"/>
              </a:rPr>
              <a:t>Pawlak </a:t>
            </a:r>
            <a:r>
              <a:rPr dirty="0" sz="1050" spc="-5">
                <a:latin typeface="Arial"/>
                <a:cs typeface="Arial"/>
              </a:rPr>
              <a:t>(1982) as a  mathematical tool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data </a:t>
            </a:r>
            <a:r>
              <a:rPr dirty="0" sz="1050" spc="-10">
                <a:latin typeface="Arial"/>
                <a:cs typeface="Arial"/>
              </a:rPr>
              <a:t>analysis. Rough </a:t>
            </a:r>
            <a:r>
              <a:rPr dirty="0" sz="1050" spc="-5">
                <a:latin typeface="Arial"/>
                <a:cs typeface="Arial"/>
              </a:rPr>
              <a:t>sets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15">
                <a:latin typeface="Arial"/>
                <a:cs typeface="Arial"/>
              </a:rPr>
              <a:t>many  </a:t>
            </a:r>
            <a:r>
              <a:rPr dirty="0" sz="1050" spc="-5">
                <a:latin typeface="Arial"/>
                <a:cs typeface="Arial"/>
              </a:rPr>
              <a:t>applications in the field of </a:t>
            </a:r>
            <a:r>
              <a:rPr dirty="0" sz="1050" spc="-10">
                <a:latin typeface="Arial"/>
                <a:cs typeface="Arial"/>
              </a:rPr>
              <a:t>Knowledge Discovery: </a:t>
            </a:r>
            <a:r>
              <a:rPr dirty="0" sz="1050" spc="-5">
                <a:latin typeface="Arial"/>
                <a:cs typeface="Arial"/>
              </a:rPr>
              <a:t>discretization  </a:t>
            </a:r>
            <a:r>
              <a:rPr dirty="0" sz="1050" spc="-10">
                <a:latin typeface="Arial"/>
                <a:cs typeface="Arial"/>
              </a:rPr>
              <a:t>process, </a:t>
            </a:r>
            <a:r>
              <a:rPr dirty="0" sz="1050" spc="-5">
                <a:latin typeface="Arial"/>
                <a:cs typeface="Arial"/>
              </a:rPr>
              <a:t>data imputations and create decision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Rules.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470"/>
              </a:spcBef>
            </a:pPr>
            <a:r>
              <a:rPr dirty="0" sz="1050" spc="-5">
                <a:latin typeface="Arial"/>
                <a:cs typeface="Arial"/>
              </a:rPr>
              <a:t>Often, information on the surrounding world</a:t>
            </a:r>
            <a:r>
              <a:rPr dirty="0" sz="1050" spc="1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is</a:t>
            </a:r>
            <a:endParaRPr sz="1050">
              <a:latin typeface="Arial"/>
              <a:cs typeface="Arial"/>
            </a:endParaRPr>
          </a:p>
          <a:p>
            <a:pPr marL="566420" marR="3049270">
              <a:lnSpc>
                <a:spcPct val="100000"/>
              </a:lnSpc>
              <a:spcBef>
                <a:spcPts val="175"/>
              </a:spcBef>
            </a:pPr>
            <a:r>
              <a:rPr dirty="0" sz="1000" spc="-5">
                <a:latin typeface="Arial"/>
                <a:cs typeface="Arial"/>
              </a:rPr>
              <a:t>Imprecise  </a:t>
            </a:r>
            <a:r>
              <a:rPr dirty="0" sz="1000" spc="-5">
                <a:latin typeface="Arial"/>
                <a:cs typeface="Arial"/>
              </a:rPr>
              <a:t>Incomplete  </a:t>
            </a:r>
            <a:r>
              <a:rPr dirty="0" sz="1000">
                <a:latin typeface="Arial"/>
                <a:cs typeface="Arial"/>
              </a:rPr>
              <a:t>uncertain</a:t>
            </a:r>
            <a:endParaRPr sz="1000">
              <a:latin typeface="Arial"/>
              <a:cs typeface="Arial"/>
            </a:endParaRPr>
          </a:p>
          <a:p>
            <a:pPr marL="289560" marR="373380">
              <a:lnSpc>
                <a:spcPct val="102600"/>
              </a:lnSpc>
              <a:spcBef>
                <a:spcPts val="320"/>
              </a:spcBef>
            </a:pPr>
            <a:r>
              <a:rPr dirty="0" sz="1050" spc="-25">
                <a:latin typeface="Arial"/>
                <a:cs typeface="Arial"/>
              </a:rPr>
              <a:t>We </a:t>
            </a:r>
            <a:r>
              <a:rPr dirty="0" sz="1050" spc="-5">
                <a:latin typeface="Arial"/>
                <a:cs typeface="Arial"/>
              </a:rPr>
              <a:t>should be </a:t>
            </a:r>
            <a:r>
              <a:rPr dirty="0" sz="1050" spc="-15">
                <a:latin typeface="Arial"/>
                <a:cs typeface="Arial"/>
              </a:rPr>
              <a:t>able </a:t>
            </a:r>
            <a:r>
              <a:rPr dirty="0" sz="1050" spc="-5">
                <a:latin typeface="Arial"/>
                <a:cs typeface="Arial"/>
              </a:rPr>
              <a:t>to process </a:t>
            </a:r>
            <a:r>
              <a:rPr dirty="0" sz="1050">
                <a:latin typeface="Arial"/>
                <a:cs typeface="Arial"/>
              </a:rPr>
              <a:t>uncertain </a:t>
            </a:r>
            <a:r>
              <a:rPr dirty="0" sz="1050" spc="-5">
                <a:latin typeface="Arial"/>
                <a:cs typeface="Arial"/>
              </a:rPr>
              <a:t>and/or incomplete  information.</a:t>
            </a:r>
            <a:endParaRPr sz="1050">
              <a:latin typeface="Arial"/>
              <a:cs typeface="Arial"/>
            </a:endParaRPr>
          </a:p>
          <a:p>
            <a:pPr marL="289560" marR="5080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feature </a:t>
            </a:r>
            <a:r>
              <a:rPr dirty="0" sz="1050" spc="-5">
                <a:latin typeface="Arial"/>
                <a:cs typeface="Arial"/>
              </a:rPr>
              <a:t>selection, decision making, </a:t>
            </a:r>
            <a:r>
              <a:rPr dirty="0" sz="1050">
                <a:latin typeface="Arial"/>
                <a:cs typeface="Arial"/>
              </a:rPr>
              <a:t>rule </a:t>
            </a:r>
            <a:r>
              <a:rPr dirty="0" sz="1050" spc="-5">
                <a:latin typeface="Arial"/>
                <a:cs typeface="Arial"/>
              </a:rPr>
              <a:t>mining, data prediction, ,  </a:t>
            </a:r>
            <a:r>
              <a:rPr dirty="0" sz="1050" spc="-10">
                <a:latin typeface="Arial"/>
                <a:cs typeface="Arial"/>
              </a:rPr>
              <a:t>environment, </a:t>
            </a:r>
            <a:r>
              <a:rPr dirty="0" sz="1050" spc="-5">
                <a:latin typeface="Arial"/>
                <a:cs typeface="Arial"/>
              </a:rPr>
              <a:t>banking, </a:t>
            </a:r>
            <a:r>
              <a:rPr dirty="0" sz="1050" spc="-10">
                <a:latin typeface="Arial"/>
                <a:cs typeface="Arial"/>
              </a:rPr>
              <a:t>medicine, bioinformatics, </a:t>
            </a:r>
            <a:r>
              <a:rPr dirty="0" sz="1050" spc="-5">
                <a:latin typeface="Arial"/>
                <a:cs typeface="Arial"/>
              </a:rPr>
              <a:t>pattern  recognition, data mining, machine learning and</a:t>
            </a:r>
            <a:r>
              <a:rPr dirty="0" sz="1050" spc="6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others.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8" action="ppaction://hlinksldjump"/>
              </a:rPr>
              <a:t>Big Data Analysis and Approximations  in</a:t>
            </a:r>
            <a:r>
              <a:rPr dirty="0" spc="20">
                <a:hlinkClick r:id="rId8" action="ppaction://hlinksldjump"/>
              </a:rPr>
              <a:t> </a:t>
            </a:r>
            <a:r>
              <a:rPr dirty="0" spc="-5">
                <a:hlinkClick r:id="rId8" action="ppaction://hlinksldjump"/>
              </a:rPr>
              <a:t>Inf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18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5"/>
              <a:t>T</a:t>
            </a:r>
            <a:r>
              <a:rPr dirty="0" spc="15"/>
              <a:t>asks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76287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511566"/>
            <a:ext cx="3771265" cy="361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Find a minimal subset of the attribute set that </a:t>
            </a:r>
            <a:r>
              <a:rPr dirty="0" sz="1050" spc="-20">
                <a:latin typeface="Arial"/>
                <a:cs typeface="Arial"/>
              </a:rPr>
              <a:t>may </a:t>
            </a:r>
            <a:r>
              <a:rPr dirty="0" sz="1050" spc="-5">
                <a:latin typeface="Arial"/>
                <a:cs typeface="Arial"/>
              </a:rPr>
              <a:t>be used to  identify all the</a:t>
            </a:r>
            <a:r>
              <a:rPr dirty="0" sz="1050" spc="-10">
                <a:latin typeface="Arial"/>
                <a:cs typeface="Arial"/>
              </a:rPr>
              <a:t> concepts.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19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5"/>
              <a:t>T</a:t>
            </a:r>
            <a:r>
              <a:rPr dirty="0" spc="15"/>
              <a:t>asks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76287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9583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511566"/>
            <a:ext cx="3771265" cy="742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Find a minimal subset of the attribute set that </a:t>
            </a:r>
            <a:r>
              <a:rPr dirty="0" sz="1050" spc="-20">
                <a:latin typeface="Arial"/>
                <a:cs typeface="Arial"/>
              </a:rPr>
              <a:t>may </a:t>
            </a:r>
            <a:r>
              <a:rPr dirty="0" sz="1050" spc="-5">
                <a:latin typeface="Arial"/>
                <a:cs typeface="Arial"/>
              </a:rPr>
              <a:t>be used to  identify all the</a:t>
            </a:r>
            <a:r>
              <a:rPr dirty="0" sz="1050" spc="-10">
                <a:latin typeface="Arial"/>
                <a:cs typeface="Arial"/>
              </a:rPr>
              <a:t> concepts.</a:t>
            </a:r>
            <a:endParaRPr sz="1050">
              <a:latin typeface="Arial"/>
              <a:cs typeface="Arial"/>
            </a:endParaRPr>
          </a:p>
          <a:p>
            <a:pPr marL="12700" marR="16510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Compute </a:t>
            </a:r>
            <a:r>
              <a:rPr dirty="0" sz="1050" spc="-5">
                <a:latin typeface="Arial"/>
                <a:cs typeface="Arial"/>
              </a:rPr>
              <a:t>a </a:t>
            </a:r>
            <a:r>
              <a:rPr dirty="0" sz="1050" spc="-10">
                <a:latin typeface="Arial"/>
                <a:cs typeface="Arial"/>
              </a:rPr>
              <a:t>family </a:t>
            </a:r>
            <a:r>
              <a:rPr dirty="0" sz="1050" spc="-5">
                <a:latin typeface="Arial"/>
                <a:cs typeface="Arial"/>
              </a:rPr>
              <a:t>of sets of </a:t>
            </a:r>
            <a:r>
              <a:rPr dirty="0" sz="1050" spc="-10">
                <a:latin typeface="Arial"/>
                <a:cs typeface="Arial"/>
              </a:rPr>
              <a:t>attribute-value </a:t>
            </a:r>
            <a:r>
              <a:rPr dirty="0" sz="1050" spc="-5">
                <a:latin typeface="Arial"/>
                <a:cs typeface="Arial"/>
              </a:rPr>
              <a:t>pairs to identify all  </a:t>
            </a:r>
            <a:r>
              <a:rPr dirty="0" sz="1050" spc="-10">
                <a:latin typeface="Arial"/>
                <a:cs typeface="Arial"/>
              </a:rPr>
              <a:t>concepts.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19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5"/>
              <a:t>T</a:t>
            </a:r>
            <a:r>
              <a:rPr dirty="0" spc="15"/>
              <a:t>asks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76287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9583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340497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511566"/>
            <a:ext cx="4035425" cy="1297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6924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Find a minimal subset of the attribute set that </a:t>
            </a:r>
            <a:r>
              <a:rPr dirty="0" sz="1050" spc="-20">
                <a:latin typeface="Arial"/>
                <a:cs typeface="Arial"/>
              </a:rPr>
              <a:t>may </a:t>
            </a:r>
            <a:r>
              <a:rPr dirty="0" sz="1050" spc="-5">
                <a:latin typeface="Arial"/>
                <a:cs typeface="Arial"/>
              </a:rPr>
              <a:t>be used to  identify all the</a:t>
            </a:r>
            <a:r>
              <a:rPr dirty="0" sz="1050" spc="-10">
                <a:latin typeface="Arial"/>
                <a:cs typeface="Arial"/>
              </a:rPr>
              <a:t> concepts.</a:t>
            </a:r>
            <a:endParaRPr sz="1050">
              <a:latin typeface="Arial"/>
              <a:cs typeface="Arial"/>
            </a:endParaRPr>
          </a:p>
          <a:p>
            <a:pPr marL="12700" marR="280670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Compute </a:t>
            </a:r>
            <a:r>
              <a:rPr dirty="0" sz="1050" spc="-5">
                <a:latin typeface="Arial"/>
                <a:cs typeface="Arial"/>
              </a:rPr>
              <a:t>a </a:t>
            </a:r>
            <a:r>
              <a:rPr dirty="0" sz="1050" spc="-10">
                <a:latin typeface="Arial"/>
                <a:cs typeface="Arial"/>
              </a:rPr>
              <a:t>family </a:t>
            </a:r>
            <a:r>
              <a:rPr dirty="0" sz="1050" spc="-5">
                <a:latin typeface="Arial"/>
                <a:cs typeface="Arial"/>
              </a:rPr>
              <a:t>of sets of </a:t>
            </a:r>
            <a:r>
              <a:rPr dirty="0" sz="1050" spc="-10">
                <a:latin typeface="Arial"/>
                <a:cs typeface="Arial"/>
              </a:rPr>
              <a:t>attribute-value </a:t>
            </a:r>
            <a:r>
              <a:rPr dirty="0" sz="1050" spc="-5">
                <a:latin typeface="Arial"/>
                <a:cs typeface="Arial"/>
              </a:rPr>
              <a:t>pairs to identify all  </a:t>
            </a:r>
            <a:r>
              <a:rPr dirty="0" sz="1050" spc="-10">
                <a:latin typeface="Arial"/>
                <a:cs typeface="Arial"/>
              </a:rPr>
              <a:t>concepts.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Lower </a:t>
            </a:r>
            <a:r>
              <a:rPr dirty="0" sz="1050" spc="-10">
                <a:latin typeface="Arial"/>
                <a:cs typeface="Arial"/>
              </a:rPr>
              <a:t>approximations, </a:t>
            </a:r>
            <a:r>
              <a:rPr dirty="0" sz="1050" spc="-5">
                <a:latin typeface="Arial"/>
                <a:cs typeface="Arial"/>
              </a:rPr>
              <a:t>local and global, are the maximal sets that  are locally and globally </a:t>
            </a:r>
            <a:r>
              <a:rPr dirty="0" sz="1050" spc="-10">
                <a:latin typeface="Arial"/>
                <a:cs typeface="Arial"/>
              </a:rPr>
              <a:t>definable, </a:t>
            </a:r>
            <a:r>
              <a:rPr dirty="0" sz="1050" spc="-15">
                <a:latin typeface="Arial"/>
                <a:cs typeface="Arial"/>
              </a:rPr>
              <a:t>respectively, </a:t>
            </a:r>
            <a:r>
              <a:rPr dirty="0" sz="1050" spc="-5">
                <a:latin typeface="Arial"/>
                <a:cs typeface="Arial"/>
              </a:rPr>
              <a:t>and contained in  the </a:t>
            </a:r>
            <a:r>
              <a:rPr dirty="0" sz="1050" spc="-10">
                <a:latin typeface="Arial"/>
                <a:cs typeface="Arial"/>
              </a:rPr>
              <a:t>approximated </a:t>
            </a:r>
            <a:r>
              <a:rPr dirty="0" sz="1050" spc="-5">
                <a:latin typeface="Arial"/>
                <a:cs typeface="Arial"/>
              </a:rPr>
              <a:t>set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19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5"/>
              <a:t>T</a:t>
            </a:r>
            <a:r>
              <a:rPr dirty="0" spc="15"/>
              <a:t>asks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76287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9583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340497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94675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2932" y="511566"/>
            <a:ext cx="4079240" cy="18516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1305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Find a minimal subset of the attribute set that </a:t>
            </a:r>
            <a:r>
              <a:rPr dirty="0" sz="1050" spc="-20">
                <a:latin typeface="Arial"/>
                <a:cs typeface="Arial"/>
              </a:rPr>
              <a:t>may </a:t>
            </a:r>
            <a:r>
              <a:rPr dirty="0" sz="1050" spc="-5">
                <a:latin typeface="Arial"/>
                <a:cs typeface="Arial"/>
              </a:rPr>
              <a:t>be used to  identify all the</a:t>
            </a:r>
            <a:r>
              <a:rPr dirty="0" sz="1050" spc="-10">
                <a:latin typeface="Arial"/>
                <a:cs typeface="Arial"/>
              </a:rPr>
              <a:t> concepts.</a:t>
            </a:r>
            <a:endParaRPr sz="1050">
              <a:latin typeface="Arial"/>
              <a:cs typeface="Arial"/>
            </a:endParaRPr>
          </a:p>
          <a:p>
            <a:pPr marL="12700" marR="324485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Compute </a:t>
            </a:r>
            <a:r>
              <a:rPr dirty="0" sz="1050" spc="-5">
                <a:latin typeface="Arial"/>
                <a:cs typeface="Arial"/>
              </a:rPr>
              <a:t>a </a:t>
            </a:r>
            <a:r>
              <a:rPr dirty="0" sz="1050" spc="-10">
                <a:latin typeface="Arial"/>
                <a:cs typeface="Arial"/>
              </a:rPr>
              <a:t>family </a:t>
            </a:r>
            <a:r>
              <a:rPr dirty="0" sz="1050" spc="-5">
                <a:latin typeface="Arial"/>
                <a:cs typeface="Arial"/>
              </a:rPr>
              <a:t>of sets of </a:t>
            </a:r>
            <a:r>
              <a:rPr dirty="0" sz="1050" spc="-10">
                <a:latin typeface="Arial"/>
                <a:cs typeface="Arial"/>
              </a:rPr>
              <a:t>attribute-value </a:t>
            </a:r>
            <a:r>
              <a:rPr dirty="0" sz="1050" spc="-5">
                <a:latin typeface="Arial"/>
                <a:cs typeface="Arial"/>
              </a:rPr>
              <a:t>pairs to identify all  </a:t>
            </a:r>
            <a:r>
              <a:rPr dirty="0" sz="1050" spc="-10">
                <a:latin typeface="Arial"/>
                <a:cs typeface="Arial"/>
              </a:rPr>
              <a:t>concepts.</a:t>
            </a:r>
            <a:endParaRPr sz="1050">
              <a:latin typeface="Arial"/>
              <a:cs typeface="Arial"/>
            </a:endParaRPr>
          </a:p>
          <a:p>
            <a:pPr marL="12700" marR="48895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Lower </a:t>
            </a:r>
            <a:r>
              <a:rPr dirty="0" sz="1050" spc="-10">
                <a:latin typeface="Arial"/>
                <a:cs typeface="Arial"/>
              </a:rPr>
              <a:t>approximations, </a:t>
            </a:r>
            <a:r>
              <a:rPr dirty="0" sz="1050" spc="-5">
                <a:latin typeface="Arial"/>
                <a:cs typeface="Arial"/>
              </a:rPr>
              <a:t>local and global, are the maximal sets that  are locally and globally </a:t>
            </a:r>
            <a:r>
              <a:rPr dirty="0" sz="1050" spc="-10">
                <a:latin typeface="Arial"/>
                <a:cs typeface="Arial"/>
              </a:rPr>
              <a:t>definable, </a:t>
            </a:r>
            <a:r>
              <a:rPr dirty="0" sz="1050" spc="-15">
                <a:latin typeface="Arial"/>
                <a:cs typeface="Arial"/>
              </a:rPr>
              <a:t>respectively, </a:t>
            </a:r>
            <a:r>
              <a:rPr dirty="0" sz="1050" spc="-5">
                <a:latin typeface="Arial"/>
                <a:cs typeface="Arial"/>
              </a:rPr>
              <a:t>and contained in  the </a:t>
            </a:r>
            <a:r>
              <a:rPr dirty="0" sz="1050" spc="-10">
                <a:latin typeface="Arial"/>
                <a:cs typeface="Arial"/>
              </a:rPr>
              <a:t>approximated </a:t>
            </a:r>
            <a:r>
              <a:rPr dirty="0" sz="1050" spc="-5">
                <a:latin typeface="Arial"/>
                <a:cs typeface="Arial"/>
              </a:rPr>
              <a:t>set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Similarly, </a:t>
            </a:r>
            <a:r>
              <a:rPr dirty="0" sz="1050" spc="-5">
                <a:latin typeface="Arial"/>
                <a:cs typeface="Arial"/>
              </a:rPr>
              <a:t>upper </a:t>
            </a:r>
            <a:r>
              <a:rPr dirty="0" sz="1050" spc="-10">
                <a:latin typeface="Arial"/>
                <a:cs typeface="Arial"/>
              </a:rPr>
              <a:t>approximations, </a:t>
            </a:r>
            <a:r>
              <a:rPr dirty="0" sz="1050" spc="-5">
                <a:latin typeface="Arial"/>
                <a:cs typeface="Arial"/>
              </a:rPr>
              <a:t>local and global, are the minimal  sets that are locally and globally </a:t>
            </a:r>
            <a:r>
              <a:rPr dirty="0" sz="1050" spc="-10">
                <a:latin typeface="Arial"/>
                <a:cs typeface="Arial"/>
              </a:rPr>
              <a:t>definable, </a:t>
            </a:r>
            <a:r>
              <a:rPr dirty="0" sz="1050" spc="-15">
                <a:latin typeface="Arial"/>
                <a:cs typeface="Arial"/>
              </a:rPr>
              <a:t>respectively, </a:t>
            </a:r>
            <a:r>
              <a:rPr dirty="0" sz="1050" spc="-5">
                <a:latin typeface="Arial"/>
                <a:cs typeface="Arial"/>
              </a:rPr>
              <a:t>containing  the </a:t>
            </a:r>
            <a:r>
              <a:rPr dirty="0" sz="1050" spc="-10">
                <a:latin typeface="Arial"/>
                <a:cs typeface="Arial"/>
              </a:rPr>
              <a:t>approximated </a:t>
            </a:r>
            <a:r>
              <a:rPr dirty="0" sz="1050" spc="-5">
                <a:latin typeface="Arial"/>
                <a:cs typeface="Arial"/>
              </a:rPr>
              <a:t>set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19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5"/>
              <a:t>T</a:t>
            </a:r>
            <a:r>
              <a:rPr dirty="0" spc="15"/>
              <a:t>asks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76287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9583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340497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94675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448864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02932" y="511566"/>
            <a:ext cx="4079240" cy="22332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1305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Find a minimal subset of the attribute set that </a:t>
            </a:r>
            <a:r>
              <a:rPr dirty="0" sz="1050" spc="-20">
                <a:latin typeface="Arial"/>
                <a:cs typeface="Arial"/>
              </a:rPr>
              <a:t>may </a:t>
            </a:r>
            <a:r>
              <a:rPr dirty="0" sz="1050" spc="-5">
                <a:latin typeface="Arial"/>
                <a:cs typeface="Arial"/>
              </a:rPr>
              <a:t>be used to  identify all the</a:t>
            </a:r>
            <a:r>
              <a:rPr dirty="0" sz="1050" spc="-10">
                <a:latin typeface="Arial"/>
                <a:cs typeface="Arial"/>
              </a:rPr>
              <a:t> concepts.</a:t>
            </a:r>
            <a:endParaRPr sz="1050">
              <a:latin typeface="Arial"/>
              <a:cs typeface="Arial"/>
            </a:endParaRPr>
          </a:p>
          <a:p>
            <a:pPr marL="12700" marR="324485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Compute </a:t>
            </a:r>
            <a:r>
              <a:rPr dirty="0" sz="1050" spc="-5">
                <a:latin typeface="Arial"/>
                <a:cs typeface="Arial"/>
              </a:rPr>
              <a:t>a </a:t>
            </a:r>
            <a:r>
              <a:rPr dirty="0" sz="1050" spc="-10">
                <a:latin typeface="Arial"/>
                <a:cs typeface="Arial"/>
              </a:rPr>
              <a:t>family </a:t>
            </a:r>
            <a:r>
              <a:rPr dirty="0" sz="1050" spc="-5">
                <a:latin typeface="Arial"/>
                <a:cs typeface="Arial"/>
              </a:rPr>
              <a:t>of sets of </a:t>
            </a:r>
            <a:r>
              <a:rPr dirty="0" sz="1050" spc="-10">
                <a:latin typeface="Arial"/>
                <a:cs typeface="Arial"/>
              </a:rPr>
              <a:t>attribute-value </a:t>
            </a:r>
            <a:r>
              <a:rPr dirty="0" sz="1050" spc="-5">
                <a:latin typeface="Arial"/>
                <a:cs typeface="Arial"/>
              </a:rPr>
              <a:t>pairs to identify all  </a:t>
            </a:r>
            <a:r>
              <a:rPr dirty="0" sz="1050" spc="-10">
                <a:latin typeface="Arial"/>
                <a:cs typeface="Arial"/>
              </a:rPr>
              <a:t>concepts.</a:t>
            </a:r>
            <a:endParaRPr sz="1050">
              <a:latin typeface="Arial"/>
              <a:cs typeface="Arial"/>
            </a:endParaRPr>
          </a:p>
          <a:p>
            <a:pPr marL="12700" marR="48895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Lower </a:t>
            </a:r>
            <a:r>
              <a:rPr dirty="0" sz="1050" spc="-10">
                <a:latin typeface="Arial"/>
                <a:cs typeface="Arial"/>
              </a:rPr>
              <a:t>approximations, </a:t>
            </a:r>
            <a:r>
              <a:rPr dirty="0" sz="1050" spc="-5">
                <a:latin typeface="Arial"/>
                <a:cs typeface="Arial"/>
              </a:rPr>
              <a:t>local and global, are the maximal sets that  are locally and globally </a:t>
            </a:r>
            <a:r>
              <a:rPr dirty="0" sz="1050" spc="-10">
                <a:latin typeface="Arial"/>
                <a:cs typeface="Arial"/>
              </a:rPr>
              <a:t>definable, </a:t>
            </a:r>
            <a:r>
              <a:rPr dirty="0" sz="1050" spc="-15">
                <a:latin typeface="Arial"/>
                <a:cs typeface="Arial"/>
              </a:rPr>
              <a:t>respectively, </a:t>
            </a:r>
            <a:r>
              <a:rPr dirty="0" sz="1050" spc="-5">
                <a:latin typeface="Arial"/>
                <a:cs typeface="Arial"/>
              </a:rPr>
              <a:t>and contained in  the </a:t>
            </a:r>
            <a:r>
              <a:rPr dirty="0" sz="1050" spc="-10">
                <a:latin typeface="Arial"/>
                <a:cs typeface="Arial"/>
              </a:rPr>
              <a:t>approximated </a:t>
            </a:r>
            <a:r>
              <a:rPr dirty="0" sz="1050" spc="-5">
                <a:latin typeface="Arial"/>
                <a:cs typeface="Arial"/>
              </a:rPr>
              <a:t>set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Similarly, </a:t>
            </a:r>
            <a:r>
              <a:rPr dirty="0" sz="1050" spc="-5">
                <a:latin typeface="Arial"/>
                <a:cs typeface="Arial"/>
              </a:rPr>
              <a:t>upper </a:t>
            </a:r>
            <a:r>
              <a:rPr dirty="0" sz="1050" spc="-10">
                <a:latin typeface="Arial"/>
                <a:cs typeface="Arial"/>
              </a:rPr>
              <a:t>approximations, </a:t>
            </a:r>
            <a:r>
              <a:rPr dirty="0" sz="1050" spc="-5">
                <a:latin typeface="Arial"/>
                <a:cs typeface="Arial"/>
              </a:rPr>
              <a:t>local and global, are the minimal  sets that are locally and globally </a:t>
            </a:r>
            <a:r>
              <a:rPr dirty="0" sz="1050" spc="-10">
                <a:latin typeface="Arial"/>
                <a:cs typeface="Arial"/>
              </a:rPr>
              <a:t>definable, </a:t>
            </a:r>
            <a:r>
              <a:rPr dirty="0" sz="1050" spc="-15">
                <a:latin typeface="Arial"/>
                <a:cs typeface="Arial"/>
              </a:rPr>
              <a:t>respectively, </a:t>
            </a:r>
            <a:r>
              <a:rPr dirty="0" sz="1050" spc="-5">
                <a:latin typeface="Arial"/>
                <a:cs typeface="Arial"/>
              </a:rPr>
              <a:t>containing  the </a:t>
            </a:r>
            <a:r>
              <a:rPr dirty="0" sz="1050" spc="-10">
                <a:latin typeface="Arial"/>
                <a:cs typeface="Arial"/>
              </a:rPr>
              <a:t>approximated </a:t>
            </a:r>
            <a:r>
              <a:rPr dirty="0" sz="1050" spc="-5">
                <a:latin typeface="Arial"/>
                <a:cs typeface="Arial"/>
              </a:rPr>
              <a:t>set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 marR="492125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RST —– </a:t>
            </a:r>
            <a:r>
              <a:rPr dirty="0" sz="1050" spc="-20">
                <a:latin typeface="Arial"/>
                <a:cs typeface="Arial"/>
              </a:rPr>
              <a:t>Variable </a:t>
            </a:r>
            <a:r>
              <a:rPr dirty="0" sz="1050" spc="-5">
                <a:latin typeface="Arial"/>
                <a:cs typeface="Arial"/>
              </a:rPr>
              <a:t>Precision </a:t>
            </a:r>
            <a:r>
              <a:rPr dirty="0" sz="1050" spc="-10">
                <a:latin typeface="Arial"/>
                <a:cs typeface="Arial"/>
              </a:rPr>
              <a:t>Generalized Rough </a:t>
            </a:r>
            <a:r>
              <a:rPr dirty="0" sz="1050" spc="-5">
                <a:latin typeface="Arial"/>
                <a:cs typeface="Arial"/>
              </a:rPr>
              <a:t>Set model  </a:t>
            </a:r>
            <a:r>
              <a:rPr dirty="0" sz="1050" spc="-10">
                <a:latin typeface="Arial"/>
                <a:cs typeface="Arial"/>
              </a:rPr>
              <a:t>(VPGRS)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19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5"/>
              <a:t>T</a:t>
            </a:r>
            <a:r>
              <a:rPr dirty="0" spc="15"/>
              <a:t>asks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76287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9583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340497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94675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448864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2830969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02932" y="511566"/>
            <a:ext cx="4079240" cy="2443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1305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Find a minimal subset of the attribute set that </a:t>
            </a:r>
            <a:r>
              <a:rPr dirty="0" sz="1050" spc="-20">
                <a:latin typeface="Arial"/>
                <a:cs typeface="Arial"/>
              </a:rPr>
              <a:t>may </a:t>
            </a:r>
            <a:r>
              <a:rPr dirty="0" sz="1050" spc="-5">
                <a:latin typeface="Arial"/>
                <a:cs typeface="Arial"/>
              </a:rPr>
              <a:t>be used to  identify all the</a:t>
            </a:r>
            <a:r>
              <a:rPr dirty="0" sz="1050" spc="-10">
                <a:latin typeface="Arial"/>
                <a:cs typeface="Arial"/>
              </a:rPr>
              <a:t> concepts.</a:t>
            </a:r>
            <a:endParaRPr sz="1050">
              <a:latin typeface="Arial"/>
              <a:cs typeface="Arial"/>
            </a:endParaRPr>
          </a:p>
          <a:p>
            <a:pPr marL="12700" marR="324485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Compute </a:t>
            </a:r>
            <a:r>
              <a:rPr dirty="0" sz="1050" spc="-5">
                <a:latin typeface="Arial"/>
                <a:cs typeface="Arial"/>
              </a:rPr>
              <a:t>a </a:t>
            </a:r>
            <a:r>
              <a:rPr dirty="0" sz="1050" spc="-10">
                <a:latin typeface="Arial"/>
                <a:cs typeface="Arial"/>
              </a:rPr>
              <a:t>family </a:t>
            </a:r>
            <a:r>
              <a:rPr dirty="0" sz="1050" spc="-5">
                <a:latin typeface="Arial"/>
                <a:cs typeface="Arial"/>
              </a:rPr>
              <a:t>of sets of </a:t>
            </a:r>
            <a:r>
              <a:rPr dirty="0" sz="1050" spc="-10">
                <a:latin typeface="Arial"/>
                <a:cs typeface="Arial"/>
              </a:rPr>
              <a:t>attribute-value </a:t>
            </a:r>
            <a:r>
              <a:rPr dirty="0" sz="1050" spc="-5">
                <a:latin typeface="Arial"/>
                <a:cs typeface="Arial"/>
              </a:rPr>
              <a:t>pairs to identify all  </a:t>
            </a:r>
            <a:r>
              <a:rPr dirty="0" sz="1050" spc="-10">
                <a:latin typeface="Arial"/>
                <a:cs typeface="Arial"/>
              </a:rPr>
              <a:t>concepts.</a:t>
            </a:r>
            <a:endParaRPr sz="1050">
              <a:latin typeface="Arial"/>
              <a:cs typeface="Arial"/>
            </a:endParaRPr>
          </a:p>
          <a:p>
            <a:pPr marL="12700" marR="48895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Lower </a:t>
            </a:r>
            <a:r>
              <a:rPr dirty="0" sz="1050" spc="-10">
                <a:latin typeface="Arial"/>
                <a:cs typeface="Arial"/>
              </a:rPr>
              <a:t>approximations, </a:t>
            </a:r>
            <a:r>
              <a:rPr dirty="0" sz="1050" spc="-5">
                <a:latin typeface="Arial"/>
                <a:cs typeface="Arial"/>
              </a:rPr>
              <a:t>local and global, are the maximal sets that  are locally and globally </a:t>
            </a:r>
            <a:r>
              <a:rPr dirty="0" sz="1050" spc="-10">
                <a:latin typeface="Arial"/>
                <a:cs typeface="Arial"/>
              </a:rPr>
              <a:t>definable, </a:t>
            </a:r>
            <a:r>
              <a:rPr dirty="0" sz="1050" spc="-15">
                <a:latin typeface="Arial"/>
                <a:cs typeface="Arial"/>
              </a:rPr>
              <a:t>respectively, </a:t>
            </a:r>
            <a:r>
              <a:rPr dirty="0" sz="1050" spc="-5">
                <a:latin typeface="Arial"/>
                <a:cs typeface="Arial"/>
              </a:rPr>
              <a:t>and contained in  the </a:t>
            </a:r>
            <a:r>
              <a:rPr dirty="0" sz="1050" spc="-10">
                <a:latin typeface="Arial"/>
                <a:cs typeface="Arial"/>
              </a:rPr>
              <a:t>approximated </a:t>
            </a:r>
            <a:r>
              <a:rPr dirty="0" sz="1050" spc="-5">
                <a:latin typeface="Arial"/>
                <a:cs typeface="Arial"/>
              </a:rPr>
              <a:t>set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Similarly, </a:t>
            </a:r>
            <a:r>
              <a:rPr dirty="0" sz="1050" spc="-5">
                <a:latin typeface="Arial"/>
                <a:cs typeface="Arial"/>
              </a:rPr>
              <a:t>upper </a:t>
            </a:r>
            <a:r>
              <a:rPr dirty="0" sz="1050" spc="-10">
                <a:latin typeface="Arial"/>
                <a:cs typeface="Arial"/>
              </a:rPr>
              <a:t>approximations, </a:t>
            </a:r>
            <a:r>
              <a:rPr dirty="0" sz="1050" spc="-5">
                <a:latin typeface="Arial"/>
                <a:cs typeface="Arial"/>
              </a:rPr>
              <a:t>local and global, are the minimal  sets that are locally and globally </a:t>
            </a:r>
            <a:r>
              <a:rPr dirty="0" sz="1050" spc="-10">
                <a:latin typeface="Arial"/>
                <a:cs typeface="Arial"/>
              </a:rPr>
              <a:t>definable, </a:t>
            </a:r>
            <a:r>
              <a:rPr dirty="0" sz="1050" spc="-15">
                <a:latin typeface="Arial"/>
                <a:cs typeface="Arial"/>
              </a:rPr>
              <a:t>respectively, </a:t>
            </a:r>
            <a:r>
              <a:rPr dirty="0" sz="1050" spc="-5">
                <a:latin typeface="Arial"/>
                <a:cs typeface="Arial"/>
              </a:rPr>
              <a:t>containing  the </a:t>
            </a:r>
            <a:r>
              <a:rPr dirty="0" sz="1050" spc="-10">
                <a:latin typeface="Arial"/>
                <a:cs typeface="Arial"/>
              </a:rPr>
              <a:t>approximated </a:t>
            </a:r>
            <a:r>
              <a:rPr dirty="0" sz="1050" spc="-5">
                <a:latin typeface="Arial"/>
                <a:cs typeface="Arial"/>
              </a:rPr>
              <a:t>set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 marR="492125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RST —– </a:t>
            </a:r>
            <a:r>
              <a:rPr dirty="0" sz="1050" spc="-20">
                <a:latin typeface="Arial"/>
                <a:cs typeface="Arial"/>
              </a:rPr>
              <a:t>Variable </a:t>
            </a:r>
            <a:r>
              <a:rPr dirty="0" sz="1050" spc="-5">
                <a:latin typeface="Arial"/>
                <a:cs typeface="Arial"/>
              </a:rPr>
              <a:t>Precision </a:t>
            </a:r>
            <a:r>
              <a:rPr dirty="0" sz="1050" spc="-10">
                <a:latin typeface="Arial"/>
                <a:cs typeface="Arial"/>
              </a:rPr>
              <a:t>Generalized Rough </a:t>
            </a:r>
            <a:r>
              <a:rPr dirty="0" sz="1050" spc="-5">
                <a:latin typeface="Arial"/>
                <a:cs typeface="Arial"/>
              </a:rPr>
              <a:t>Set model  </a:t>
            </a:r>
            <a:r>
              <a:rPr dirty="0" sz="1050" spc="-10">
                <a:latin typeface="Arial"/>
                <a:cs typeface="Arial"/>
              </a:rPr>
              <a:t>(VPGRS)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5">
                <a:latin typeface="Arial"/>
                <a:cs typeface="Arial"/>
              </a:rPr>
              <a:t>Fuzzy </a:t>
            </a: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 </a:t>
            </a:r>
            <a:r>
              <a:rPr dirty="0" sz="1050" spc="-10">
                <a:latin typeface="Arial"/>
                <a:cs typeface="Arial"/>
              </a:rPr>
              <a:t>Approximation</a:t>
            </a:r>
            <a:r>
              <a:rPr dirty="0" sz="1050" spc="2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(FRSA)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8" action="ppaction://hlinksldjump"/>
              </a:rPr>
              <a:t>Big Data Analysis and Approximations  in</a:t>
            </a:r>
            <a:r>
              <a:rPr dirty="0" spc="20">
                <a:hlinkClick r:id="rId8" action="ppaction://hlinksldjump"/>
              </a:rPr>
              <a:t> </a:t>
            </a:r>
            <a:r>
              <a:rPr dirty="0" spc="-5">
                <a:hlinkClick r:id="rId8" action="ppaction://hlinksldjump"/>
              </a:rPr>
              <a:t>Inf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19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5"/>
              <a:t>T</a:t>
            </a:r>
            <a:r>
              <a:rPr dirty="0" spc="15"/>
              <a:t>asks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76287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9583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340497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94675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448864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2830969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3041002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02932" y="511566"/>
            <a:ext cx="4079240" cy="2653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13055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Find a minimal subset of the attribute set that </a:t>
            </a:r>
            <a:r>
              <a:rPr dirty="0" sz="1050" spc="-20">
                <a:latin typeface="Arial"/>
                <a:cs typeface="Arial"/>
              </a:rPr>
              <a:t>may </a:t>
            </a:r>
            <a:r>
              <a:rPr dirty="0" sz="1050" spc="-5">
                <a:latin typeface="Arial"/>
                <a:cs typeface="Arial"/>
              </a:rPr>
              <a:t>be used to  identify all the</a:t>
            </a:r>
            <a:r>
              <a:rPr dirty="0" sz="1050" spc="-10">
                <a:latin typeface="Arial"/>
                <a:cs typeface="Arial"/>
              </a:rPr>
              <a:t> concepts.</a:t>
            </a:r>
            <a:endParaRPr sz="1050">
              <a:latin typeface="Arial"/>
              <a:cs typeface="Arial"/>
            </a:endParaRPr>
          </a:p>
          <a:p>
            <a:pPr marL="12700" marR="324485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Compute </a:t>
            </a:r>
            <a:r>
              <a:rPr dirty="0" sz="1050" spc="-5">
                <a:latin typeface="Arial"/>
                <a:cs typeface="Arial"/>
              </a:rPr>
              <a:t>a </a:t>
            </a:r>
            <a:r>
              <a:rPr dirty="0" sz="1050" spc="-10">
                <a:latin typeface="Arial"/>
                <a:cs typeface="Arial"/>
              </a:rPr>
              <a:t>family </a:t>
            </a:r>
            <a:r>
              <a:rPr dirty="0" sz="1050" spc="-5">
                <a:latin typeface="Arial"/>
                <a:cs typeface="Arial"/>
              </a:rPr>
              <a:t>of sets of </a:t>
            </a:r>
            <a:r>
              <a:rPr dirty="0" sz="1050" spc="-10">
                <a:latin typeface="Arial"/>
                <a:cs typeface="Arial"/>
              </a:rPr>
              <a:t>attribute-value </a:t>
            </a:r>
            <a:r>
              <a:rPr dirty="0" sz="1050" spc="-5">
                <a:latin typeface="Arial"/>
                <a:cs typeface="Arial"/>
              </a:rPr>
              <a:t>pairs to identify all  </a:t>
            </a:r>
            <a:r>
              <a:rPr dirty="0" sz="1050" spc="-10">
                <a:latin typeface="Arial"/>
                <a:cs typeface="Arial"/>
              </a:rPr>
              <a:t>concepts.</a:t>
            </a:r>
            <a:endParaRPr sz="1050">
              <a:latin typeface="Arial"/>
              <a:cs typeface="Arial"/>
            </a:endParaRPr>
          </a:p>
          <a:p>
            <a:pPr marL="12700" marR="48895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Lower </a:t>
            </a:r>
            <a:r>
              <a:rPr dirty="0" sz="1050" spc="-10">
                <a:latin typeface="Arial"/>
                <a:cs typeface="Arial"/>
              </a:rPr>
              <a:t>approximations, </a:t>
            </a:r>
            <a:r>
              <a:rPr dirty="0" sz="1050" spc="-5">
                <a:latin typeface="Arial"/>
                <a:cs typeface="Arial"/>
              </a:rPr>
              <a:t>local and global, are the maximal sets that  are locally and globally </a:t>
            </a:r>
            <a:r>
              <a:rPr dirty="0" sz="1050" spc="-10">
                <a:latin typeface="Arial"/>
                <a:cs typeface="Arial"/>
              </a:rPr>
              <a:t>definable, </a:t>
            </a:r>
            <a:r>
              <a:rPr dirty="0" sz="1050" spc="-15">
                <a:latin typeface="Arial"/>
                <a:cs typeface="Arial"/>
              </a:rPr>
              <a:t>respectively, </a:t>
            </a:r>
            <a:r>
              <a:rPr dirty="0" sz="1050" spc="-5">
                <a:latin typeface="Arial"/>
                <a:cs typeface="Arial"/>
              </a:rPr>
              <a:t>and contained in  the </a:t>
            </a:r>
            <a:r>
              <a:rPr dirty="0" sz="1050" spc="-10">
                <a:latin typeface="Arial"/>
                <a:cs typeface="Arial"/>
              </a:rPr>
              <a:t>approximated </a:t>
            </a:r>
            <a:r>
              <a:rPr dirty="0" sz="1050" spc="-5">
                <a:latin typeface="Arial"/>
                <a:cs typeface="Arial"/>
              </a:rPr>
              <a:t>set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Similarly, </a:t>
            </a:r>
            <a:r>
              <a:rPr dirty="0" sz="1050" spc="-5">
                <a:latin typeface="Arial"/>
                <a:cs typeface="Arial"/>
              </a:rPr>
              <a:t>upper </a:t>
            </a:r>
            <a:r>
              <a:rPr dirty="0" sz="1050" spc="-10">
                <a:latin typeface="Arial"/>
                <a:cs typeface="Arial"/>
              </a:rPr>
              <a:t>approximations, </a:t>
            </a:r>
            <a:r>
              <a:rPr dirty="0" sz="1050" spc="-5">
                <a:latin typeface="Arial"/>
                <a:cs typeface="Arial"/>
              </a:rPr>
              <a:t>local and global, are the minimal  sets that are locally and globally </a:t>
            </a:r>
            <a:r>
              <a:rPr dirty="0" sz="1050" spc="-10">
                <a:latin typeface="Arial"/>
                <a:cs typeface="Arial"/>
              </a:rPr>
              <a:t>definable, </a:t>
            </a:r>
            <a:r>
              <a:rPr dirty="0" sz="1050" spc="-15">
                <a:latin typeface="Arial"/>
                <a:cs typeface="Arial"/>
              </a:rPr>
              <a:t>respectively, </a:t>
            </a:r>
            <a:r>
              <a:rPr dirty="0" sz="1050" spc="-5">
                <a:latin typeface="Arial"/>
                <a:cs typeface="Arial"/>
              </a:rPr>
              <a:t>containing  the </a:t>
            </a:r>
            <a:r>
              <a:rPr dirty="0" sz="1050" spc="-10">
                <a:latin typeface="Arial"/>
                <a:cs typeface="Arial"/>
              </a:rPr>
              <a:t>approximated </a:t>
            </a:r>
            <a:r>
              <a:rPr dirty="0" sz="1050" spc="-5">
                <a:latin typeface="Arial"/>
                <a:cs typeface="Arial"/>
              </a:rPr>
              <a:t>set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 marR="492125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RST —– </a:t>
            </a:r>
            <a:r>
              <a:rPr dirty="0" sz="1050" spc="-20">
                <a:latin typeface="Arial"/>
                <a:cs typeface="Arial"/>
              </a:rPr>
              <a:t>Variable </a:t>
            </a:r>
            <a:r>
              <a:rPr dirty="0" sz="1050" spc="-5">
                <a:latin typeface="Arial"/>
                <a:cs typeface="Arial"/>
              </a:rPr>
              <a:t>Precision </a:t>
            </a:r>
            <a:r>
              <a:rPr dirty="0" sz="1050" spc="-10">
                <a:latin typeface="Arial"/>
                <a:cs typeface="Arial"/>
              </a:rPr>
              <a:t>Generalized Rough </a:t>
            </a:r>
            <a:r>
              <a:rPr dirty="0" sz="1050" spc="-5">
                <a:latin typeface="Arial"/>
                <a:cs typeface="Arial"/>
              </a:rPr>
              <a:t>Set model  </a:t>
            </a:r>
            <a:r>
              <a:rPr dirty="0" sz="1050" spc="-10">
                <a:latin typeface="Arial"/>
                <a:cs typeface="Arial"/>
              </a:rPr>
              <a:t>(VPGRS)</a:t>
            </a:r>
            <a:endParaRPr sz="1050">
              <a:latin typeface="Arial"/>
              <a:cs typeface="Arial"/>
            </a:endParaRPr>
          </a:p>
          <a:p>
            <a:pPr marL="12700" marR="1576070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Fuzzy </a:t>
            </a:r>
            <a:r>
              <a:rPr dirty="0" sz="1050" spc="-10">
                <a:latin typeface="Arial"/>
                <a:cs typeface="Arial"/>
              </a:rPr>
              <a:t>Rough </a:t>
            </a:r>
            <a:r>
              <a:rPr dirty="0" sz="1050" spc="-5">
                <a:latin typeface="Arial"/>
                <a:cs typeface="Arial"/>
              </a:rPr>
              <a:t>Set </a:t>
            </a:r>
            <a:r>
              <a:rPr dirty="0" sz="1050" spc="-10">
                <a:latin typeface="Arial"/>
                <a:cs typeface="Arial"/>
              </a:rPr>
              <a:t>Approximation </a:t>
            </a:r>
            <a:r>
              <a:rPr dirty="0" sz="1050" spc="-5">
                <a:latin typeface="Arial"/>
                <a:cs typeface="Arial"/>
              </a:rPr>
              <a:t>(FRSA)  </a:t>
            </a:r>
            <a:r>
              <a:rPr dirty="0" sz="1050" spc="-10">
                <a:latin typeface="Arial"/>
                <a:cs typeface="Arial"/>
              </a:rPr>
              <a:t>FRSA </a:t>
            </a:r>
            <a:r>
              <a:rPr dirty="0" sz="1050" spc="-5">
                <a:latin typeface="Arial"/>
                <a:cs typeface="Arial"/>
              </a:rPr>
              <a:t>and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VPGRS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9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9" action="ppaction://hlinksldjump"/>
              </a:rPr>
              <a:t>Big Data Analysis and Approximations  in</a:t>
            </a:r>
            <a:r>
              <a:rPr dirty="0" spc="20">
                <a:hlinkClick r:id="rId9" action="ppaction://hlinksldjump"/>
              </a:rPr>
              <a:t> </a:t>
            </a:r>
            <a:r>
              <a:rPr dirty="0" spc="-5">
                <a:hlinkClick r:id="rId9" action="ppaction://hlinksldjump"/>
              </a:rPr>
              <a:t>Inf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19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Basic</a:t>
            </a:r>
            <a:r>
              <a:rPr dirty="0" spc="-70"/>
              <a:t> </a:t>
            </a:r>
            <a:r>
              <a:rPr dirty="0" spc="15"/>
              <a:t>concepts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25844" y="959726"/>
            <a:ext cx="1195070" cy="18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Information</a:t>
            </a:r>
            <a:r>
              <a:rPr dirty="0" sz="1050" spc="-9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system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2" action="ppaction://hlinksldjump"/>
              </a:rPr>
              <a:t>Big Data Analysis and Approximations  in</a:t>
            </a:r>
            <a:r>
              <a:rPr dirty="0" spc="20">
                <a:hlinkClick r:id="rId2" action="ppaction://hlinksldjump"/>
              </a:rPr>
              <a:t> </a:t>
            </a:r>
            <a:r>
              <a:rPr dirty="0" spc="-5">
                <a:hlinkClick r:id="rId2" action="ppaction://hlinksldjump"/>
              </a:rPr>
              <a:t>Inf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20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Basic</a:t>
            </a:r>
            <a:r>
              <a:rPr dirty="0" spc="-70"/>
              <a:t> </a:t>
            </a:r>
            <a:r>
              <a:rPr dirty="0" spc="15"/>
              <a:t>concepts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3012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5844" y="917313"/>
            <a:ext cx="1195070" cy="436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9560" marR="5080" indent="-27749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Information system  </a:t>
            </a:r>
            <a:r>
              <a:rPr dirty="0" sz="1050" spc="-10">
                <a:latin typeface="Arial"/>
                <a:cs typeface="Arial"/>
              </a:rPr>
              <a:t>IS=(U,A)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20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Basic</a:t>
            </a:r>
            <a:r>
              <a:rPr dirty="0" spc="-70"/>
              <a:t> </a:t>
            </a:r>
            <a:r>
              <a:rPr dirty="0" spc="15"/>
              <a:t>concepts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3012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40154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25844" y="917313"/>
            <a:ext cx="2763520" cy="647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9560" marR="1572895" indent="-27749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Information system  </a:t>
            </a:r>
            <a:r>
              <a:rPr dirty="0" sz="1050" spc="-10">
                <a:latin typeface="Arial"/>
                <a:cs typeface="Arial"/>
              </a:rPr>
              <a:t>IS=(U,A)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330"/>
              </a:spcBef>
            </a:pPr>
            <a:r>
              <a:rPr dirty="0" sz="1050" spc="-10">
                <a:latin typeface="Arial"/>
                <a:cs typeface="Arial"/>
              </a:rPr>
              <a:t>U </a:t>
            </a:r>
            <a:r>
              <a:rPr dirty="0" sz="1050" spc="-5">
                <a:latin typeface="Arial"/>
                <a:cs typeface="Arial"/>
              </a:rPr>
              <a:t>is the </a:t>
            </a:r>
            <a:r>
              <a:rPr dirty="0" sz="1050" spc="-10">
                <a:latin typeface="Arial"/>
                <a:cs typeface="Arial"/>
              </a:rPr>
              <a:t>universe </a:t>
            </a:r>
            <a:r>
              <a:rPr dirty="0" sz="1050" spc="-5">
                <a:latin typeface="Arial"/>
                <a:cs typeface="Arial"/>
              </a:rPr>
              <a:t>( a finite set of</a:t>
            </a:r>
            <a:r>
              <a:rPr dirty="0" sz="1050" spc="9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objects)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20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Basic</a:t>
            </a:r>
            <a:r>
              <a:rPr dirty="0" spc="-70"/>
              <a:t> </a:t>
            </a:r>
            <a:r>
              <a:rPr dirty="0" spc="15"/>
              <a:t>concepts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3012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40154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50187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25844" y="917313"/>
            <a:ext cx="2763520" cy="8731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9560" marR="1572895" indent="-27749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Information system  </a:t>
            </a:r>
            <a:r>
              <a:rPr dirty="0" sz="1050" spc="-10">
                <a:latin typeface="Arial"/>
                <a:cs typeface="Arial"/>
              </a:rPr>
              <a:t>IS=(U,A)</a:t>
            </a:r>
            <a:endParaRPr sz="1050">
              <a:latin typeface="Arial"/>
              <a:cs typeface="Arial"/>
            </a:endParaRPr>
          </a:p>
          <a:p>
            <a:pPr marL="289560" marR="508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U </a:t>
            </a:r>
            <a:r>
              <a:rPr dirty="0" sz="1050" spc="-5">
                <a:latin typeface="Arial"/>
                <a:cs typeface="Arial"/>
              </a:rPr>
              <a:t>is the </a:t>
            </a:r>
            <a:r>
              <a:rPr dirty="0" sz="1050" spc="-10">
                <a:latin typeface="Arial"/>
                <a:cs typeface="Arial"/>
              </a:rPr>
              <a:t>universe </a:t>
            </a:r>
            <a:r>
              <a:rPr dirty="0" sz="1050" spc="-5">
                <a:latin typeface="Arial"/>
                <a:cs typeface="Arial"/>
              </a:rPr>
              <a:t>( a finite set of objects)  </a:t>
            </a:r>
            <a:r>
              <a:rPr dirty="0" sz="1050">
                <a:latin typeface="Arial"/>
                <a:cs typeface="Arial"/>
              </a:rPr>
              <a:t>U=</a:t>
            </a:r>
            <a:r>
              <a:rPr dirty="0" sz="1050" i="1">
                <a:latin typeface="Arial"/>
                <a:cs typeface="Arial"/>
              </a:rPr>
              <a:t>x</a:t>
            </a:r>
            <a:r>
              <a:rPr dirty="0" baseline="-13888" sz="1200">
                <a:latin typeface="Arial"/>
                <a:cs typeface="Arial"/>
              </a:rPr>
              <a:t>1</a:t>
            </a:r>
            <a:r>
              <a:rPr dirty="0" sz="1050" i="1">
                <a:latin typeface="Arial"/>
                <a:cs typeface="Arial"/>
              </a:rPr>
              <a:t>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10" i="1">
                <a:latin typeface="Arial"/>
                <a:cs typeface="Arial"/>
              </a:rPr>
              <a:t>x</a:t>
            </a:r>
            <a:r>
              <a:rPr dirty="0" baseline="-13888" sz="1200" spc="15">
                <a:latin typeface="Arial"/>
                <a:cs typeface="Arial"/>
              </a:rPr>
              <a:t>2</a:t>
            </a:r>
            <a:r>
              <a:rPr dirty="0" sz="1050" spc="10" i="1">
                <a:latin typeface="Arial"/>
                <a:cs typeface="Arial"/>
              </a:rPr>
              <a:t>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..,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x</a:t>
            </a:r>
            <a:r>
              <a:rPr dirty="0" baseline="-10416" sz="1200" spc="-7" i="1">
                <a:latin typeface="Arial"/>
                <a:cs typeface="Arial"/>
              </a:rPr>
              <a:t>m</a:t>
            </a:r>
            <a:endParaRPr baseline="-10416"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20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Basic</a:t>
            </a:r>
            <a:r>
              <a:rPr dirty="0" spc="-70"/>
              <a:t> </a:t>
            </a:r>
            <a:r>
              <a:rPr dirty="0" spc="15"/>
              <a:t>concepts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3012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40154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50187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60219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25844" y="917313"/>
            <a:ext cx="3002280" cy="1067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9560" marR="1811655" indent="-27749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Information system  </a:t>
            </a:r>
            <a:r>
              <a:rPr dirty="0" sz="1050" spc="-10">
                <a:latin typeface="Arial"/>
                <a:cs typeface="Arial"/>
              </a:rPr>
              <a:t>IS=(U,A)</a:t>
            </a:r>
            <a:endParaRPr sz="1050">
              <a:latin typeface="Arial"/>
              <a:cs typeface="Arial"/>
            </a:endParaRPr>
          </a:p>
          <a:p>
            <a:pPr marL="289560" marR="24384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U </a:t>
            </a:r>
            <a:r>
              <a:rPr dirty="0" sz="1050" spc="-5">
                <a:latin typeface="Arial"/>
                <a:cs typeface="Arial"/>
              </a:rPr>
              <a:t>is the </a:t>
            </a:r>
            <a:r>
              <a:rPr dirty="0" sz="1050" spc="-10">
                <a:latin typeface="Arial"/>
                <a:cs typeface="Arial"/>
              </a:rPr>
              <a:t>universe </a:t>
            </a:r>
            <a:r>
              <a:rPr dirty="0" sz="1050" spc="-5">
                <a:latin typeface="Arial"/>
                <a:cs typeface="Arial"/>
              </a:rPr>
              <a:t>( a finite set of objects)  </a:t>
            </a:r>
            <a:r>
              <a:rPr dirty="0" sz="1050">
                <a:latin typeface="Arial"/>
                <a:cs typeface="Arial"/>
              </a:rPr>
              <a:t>U=</a:t>
            </a:r>
            <a:r>
              <a:rPr dirty="0" sz="1050" i="1">
                <a:latin typeface="Arial"/>
                <a:cs typeface="Arial"/>
              </a:rPr>
              <a:t>x</a:t>
            </a:r>
            <a:r>
              <a:rPr dirty="0" baseline="-13888" sz="1200">
                <a:latin typeface="Arial"/>
                <a:cs typeface="Arial"/>
              </a:rPr>
              <a:t>1</a:t>
            </a:r>
            <a:r>
              <a:rPr dirty="0" sz="1050" i="1">
                <a:latin typeface="Arial"/>
                <a:cs typeface="Arial"/>
              </a:rPr>
              <a:t>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10" i="1">
                <a:latin typeface="Arial"/>
                <a:cs typeface="Arial"/>
              </a:rPr>
              <a:t>x</a:t>
            </a:r>
            <a:r>
              <a:rPr dirty="0" baseline="-13888" sz="1200" spc="15">
                <a:latin typeface="Arial"/>
                <a:cs typeface="Arial"/>
              </a:rPr>
              <a:t>2</a:t>
            </a:r>
            <a:r>
              <a:rPr dirty="0" sz="1050" spc="10" i="1">
                <a:latin typeface="Arial"/>
                <a:cs typeface="Arial"/>
              </a:rPr>
              <a:t>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..,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x</a:t>
            </a:r>
            <a:r>
              <a:rPr dirty="0" baseline="-10416" sz="1200" spc="-7" i="1">
                <a:latin typeface="Arial"/>
                <a:cs typeface="Arial"/>
              </a:rPr>
              <a:t>m</a:t>
            </a:r>
            <a:endParaRPr baseline="-10416" sz="120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330"/>
              </a:spcBef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is the set of attributes </a:t>
            </a:r>
            <a:r>
              <a:rPr dirty="0" sz="1050" spc="-10">
                <a:latin typeface="Arial"/>
                <a:cs typeface="Arial"/>
              </a:rPr>
              <a:t>(features,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variables)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20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Basic</a:t>
            </a:r>
            <a:r>
              <a:rPr dirty="0" spc="-70"/>
              <a:t> </a:t>
            </a:r>
            <a:r>
              <a:rPr dirty="0" spc="15"/>
              <a:t>concepts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3012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40154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50187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60219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070252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25844" y="917313"/>
            <a:ext cx="3862070" cy="12890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9560" marR="2671445" indent="-27749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Information system  </a:t>
            </a:r>
            <a:r>
              <a:rPr dirty="0" sz="1050" spc="-10">
                <a:latin typeface="Arial"/>
                <a:cs typeface="Arial"/>
              </a:rPr>
              <a:t>IS=(U,A)</a:t>
            </a:r>
            <a:endParaRPr sz="1050">
              <a:latin typeface="Arial"/>
              <a:cs typeface="Arial"/>
            </a:endParaRPr>
          </a:p>
          <a:p>
            <a:pPr marL="289560" marR="110363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U </a:t>
            </a:r>
            <a:r>
              <a:rPr dirty="0" sz="1050" spc="-5">
                <a:latin typeface="Arial"/>
                <a:cs typeface="Arial"/>
              </a:rPr>
              <a:t>is the </a:t>
            </a:r>
            <a:r>
              <a:rPr dirty="0" sz="1050" spc="-10">
                <a:latin typeface="Arial"/>
                <a:cs typeface="Arial"/>
              </a:rPr>
              <a:t>universe </a:t>
            </a:r>
            <a:r>
              <a:rPr dirty="0" sz="1050" spc="-5">
                <a:latin typeface="Arial"/>
                <a:cs typeface="Arial"/>
              </a:rPr>
              <a:t>( a finite set of objects)  </a:t>
            </a:r>
            <a:r>
              <a:rPr dirty="0" sz="1050">
                <a:latin typeface="Arial"/>
                <a:cs typeface="Arial"/>
              </a:rPr>
              <a:t>U=</a:t>
            </a:r>
            <a:r>
              <a:rPr dirty="0" sz="1050" i="1">
                <a:latin typeface="Arial"/>
                <a:cs typeface="Arial"/>
              </a:rPr>
              <a:t>x</a:t>
            </a:r>
            <a:r>
              <a:rPr dirty="0" baseline="-13888" sz="1200">
                <a:latin typeface="Arial"/>
                <a:cs typeface="Arial"/>
              </a:rPr>
              <a:t>1</a:t>
            </a:r>
            <a:r>
              <a:rPr dirty="0" sz="1050" i="1">
                <a:latin typeface="Arial"/>
                <a:cs typeface="Arial"/>
              </a:rPr>
              <a:t>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10" i="1">
                <a:latin typeface="Arial"/>
                <a:cs typeface="Arial"/>
              </a:rPr>
              <a:t>x</a:t>
            </a:r>
            <a:r>
              <a:rPr dirty="0" baseline="-13888" sz="1200" spc="15">
                <a:latin typeface="Arial"/>
                <a:cs typeface="Arial"/>
              </a:rPr>
              <a:t>2</a:t>
            </a:r>
            <a:r>
              <a:rPr dirty="0" sz="1050" spc="10" i="1">
                <a:latin typeface="Arial"/>
                <a:cs typeface="Arial"/>
              </a:rPr>
              <a:t>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..,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x</a:t>
            </a:r>
            <a:r>
              <a:rPr dirty="0" baseline="-10416" sz="1200" spc="-7" i="1">
                <a:latin typeface="Arial"/>
                <a:cs typeface="Arial"/>
              </a:rPr>
              <a:t>m</a:t>
            </a:r>
            <a:endParaRPr baseline="-10416" sz="120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330"/>
              </a:spcBef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is the set of attributes </a:t>
            </a:r>
            <a:r>
              <a:rPr dirty="0" sz="1050" spc="-10">
                <a:latin typeface="Arial"/>
                <a:cs typeface="Arial"/>
              </a:rPr>
              <a:t>(features,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variables)</a:t>
            </a:r>
            <a:endParaRPr sz="105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330"/>
              </a:spcBef>
            </a:pPr>
            <a:r>
              <a:rPr dirty="0" sz="1050" spc="-5" i="1">
                <a:latin typeface="Arial"/>
                <a:cs typeface="Arial"/>
              </a:rPr>
              <a:t>V</a:t>
            </a:r>
            <a:r>
              <a:rPr dirty="0" baseline="-10416" sz="1200" spc="-7" i="1">
                <a:latin typeface="Arial"/>
                <a:cs typeface="Arial"/>
              </a:rPr>
              <a:t>a  </a:t>
            </a:r>
            <a:r>
              <a:rPr dirty="0" sz="1050" spc="-5">
                <a:latin typeface="Arial"/>
                <a:cs typeface="Arial"/>
              </a:rPr>
              <a:t>is the set of </a:t>
            </a:r>
            <a:r>
              <a:rPr dirty="0" sz="1050" spc="-10">
                <a:latin typeface="Arial"/>
                <a:cs typeface="Arial"/>
              </a:rPr>
              <a:t>values </a:t>
            </a:r>
            <a:r>
              <a:rPr dirty="0" sz="1050" spc="-5">
                <a:latin typeface="Arial"/>
                <a:cs typeface="Arial"/>
              </a:rPr>
              <a:t>a, called the </a:t>
            </a:r>
            <a:r>
              <a:rPr dirty="0" sz="1050" spc="-15">
                <a:latin typeface="Arial"/>
                <a:cs typeface="Arial"/>
              </a:rPr>
              <a:t>value </a:t>
            </a:r>
            <a:r>
              <a:rPr dirty="0" sz="1050" spc="-5">
                <a:latin typeface="Arial"/>
                <a:cs typeface="Arial"/>
              </a:rPr>
              <a:t>set of attribute</a:t>
            </a:r>
            <a:r>
              <a:rPr dirty="0" sz="1050" spc="7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a.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20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Basic</a:t>
            </a:r>
            <a:r>
              <a:rPr dirty="0" spc="-70"/>
              <a:t> </a:t>
            </a:r>
            <a:r>
              <a:rPr dirty="0" spc="15"/>
              <a:t>concepts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30122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40154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50187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60219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070252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2280285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25844" y="917313"/>
            <a:ext cx="3862070" cy="15322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9560" marR="2671445" indent="-277495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Information system  </a:t>
            </a:r>
            <a:r>
              <a:rPr dirty="0" sz="1050" spc="-10">
                <a:latin typeface="Arial"/>
                <a:cs typeface="Arial"/>
              </a:rPr>
              <a:t>IS=(U,A)</a:t>
            </a:r>
            <a:endParaRPr sz="1050">
              <a:latin typeface="Arial"/>
              <a:cs typeface="Arial"/>
            </a:endParaRPr>
          </a:p>
          <a:p>
            <a:pPr marL="289560" marR="110363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U </a:t>
            </a:r>
            <a:r>
              <a:rPr dirty="0" sz="1050" spc="-5">
                <a:latin typeface="Arial"/>
                <a:cs typeface="Arial"/>
              </a:rPr>
              <a:t>is the </a:t>
            </a:r>
            <a:r>
              <a:rPr dirty="0" sz="1050" spc="-10">
                <a:latin typeface="Arial"/>
                <a:cs typeface="Arial"/>
              </a:rPr>
              <a:t>universe </a:t>
            </a:r>
            <a:r>
              <a:rPr dirty="0" sz="1050" spc="-5">
                <a:latin typeface="Arial"/>
                <a:cs typeface="Arial"/>
              </a:rPr>
              <a:t>( a finite set of objects)  </a:t>
            </a:r>
            <a:r>
              <a:rPr dirty="0" sz="1050">
                <a:latin typeface="Arial"/>
                <a:cs typeface="Arial"/>
              </a:rPr>
              <a:t>U=</a:t>
            </a:r>
            <a:r>
              <a:rPr dirty="0" sz="1050" i="1">
                <a:latin typeface="Arial"/>
                <a:cs typeface="Arial"/>
              </a:rPr>
              <a:t>x</a:t>
            </a:r>
            <a:r>
              <a:rPr dirty="0" baseline="-13888" sz="1200">
                <a:latin typeface="Arial"/>
                <a:cs typeface="Arial"/>
              </a:rPr>
              <a:t>1</a:t>
            </a:r>
            <a:r>
              <a:rPr dirty="0" sz="1050" i="1">
                <a:latin typeface="Arial"/>
                <a:cs typeface="Arial"/>
              </a:rPr>
              <a:t>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10" i="1">
                <a:latin typeface="Arial"/>
                <a:cs typeface="Arial"/>
              </a:rPr>
              <a:t>x</a:t>
            </a:r>
            <a:r>
              <a:rPr dirty="0" baseline="-13888" sz="1200" spc="15">
                <a:latin typeface="Arial"/>
                <a:cs typeface="Arial"/>
              </a:rPr>
              <a:t>2</a:t>
            </a:r>
            <a:r>
              <a:rPr dirty="0" sz="1050" spc="10" i="1">
                <a:latin typeface="Arial"/>
                <a:cs typeface="Arial"/>
              </a:rPr>
              <a:t>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..,</a:t>
            </a:r>
            <a:r>
              <a:rPr dirty="0" sz="1050" spc="-120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x</a:t>
            </a:r>
            <a:r>
              <a:rPr dirty="0" baseline="-10416" sz="1200" spc="-7" i="1">
                <a:latin typeface="Arial"/>
                <a:cs typeface="Arial"/>
              </a:rPr>
              <a:t>m</a:t>
            </a:r>
            <a:endParaRPr baseline="-10416" sz="1200">
              <a:latin typeface="Arial"/>
              <a:cs typeface="Arial"/>
            </a:endParaRPr>
          </a:p>
          <a:p>
            <a:pPr marL="289560">
              <a:lnSpc>
                <a:spcPct val="100000"/>
              </a:lnSpc>
              <a:spcBef>
                <a:spcPts val="330"/>
              </a:spcBef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is the set of attributes </a:t>
            </a:r>
            <a:r>
              <a:rPr dirty="0" sz="1050" spc="-10">
                <a:latin typeface="Arial"/>
                <a:cs typeface="Arial"/>
              </a:rPr>
              <a:t>(features,</a:t>
            </a:r>
            <a:r>
              <a:rPr dirty="0" sz="1050" spc="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variables)</a:t>
            </a:r>
            <a:endParaRPr sz="1050">
              <a:latin typeface="Arial"/>
              <a:cs typeface="Arial"/>
            </a:endParaRPr>
          </a:p>
          <a:p>
            <a:pPr marL="289560" marR="5080">
              <a:lnSpc>
                <a:spcPct val="125299"/>
              </a:lnSpc>
            </a:pPr>
            <a:r>
              <a:rPr dirty="0" sz="1050" spc="-5" i="1">
                <a:latin typeface="Arial"/>
                <a:cs typeface="Arial"/>
              </a:rPr>
              <a:t>V</a:t>
            </a:r>
            <a:r>
              <a:rPr dirty="0" baseline="-10416" sz="1200" spc="-7" i="1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is the set of </a:t>
            </a:r>
            <a:r>
              <a:rPr dirty="0" sz="1050" spc="-10">
                <a:latin typeface="Arial"/>
                <a:cs typeface="Arial"/>
              </a:rPr>
              <a:t>values </a:t>
            </a:r>
            <a:r>
              <a:rPr dirty="0" sz="1050" spc="-5">
                <a:latin typeface="Arial"/>
                <a:cs typeface="Arial"/>
              </a:rPr>
              <a:t>a, called the </a:t>
            </a:r>
            <a:r>
              <a:rPr dirty="0" sz="1050" spc="-15">
                <a:latin typeface="Arial"/>
                <a:cs typeface="Arial"/>
              </a:rPr>
              <a:t>value </a:t>
            </a:r>
            <a:r>
              <a:rPr dirty="0" sz="1050" spc="-5">
                <a:latin typeface="Arial"/>
                <a:cs typeface="Arial"/>
              </a:rPr>
              <a:t>set of attribute a.  a: </a:t>
            </a:r>
            <a:r>
              <a:rPr dirty="0" sz="1050" spc="-10" i="1">
                <a:latin typeface="Arial"/>
                <a:cs typeface="Arial"/>
              </a:rPr>
              <a:t>U </a:t>
            </a:r>
            <a:r>
              <a:rPr dirty="0" sz="1050" i="1">
                <a:latin typeface="Arial"/>
                <a:cs typeface="Arial"/>
              </a:rPr>
              <a:t>−→</a:t>
            </a:r>
            <a:r>
              <a:rPr dirty="0" sz="1050" spc="105" i="1">
                <a:latin typeface="Arial"/>
                <a:cs typeface="Arial"/>
              </a:rPr>
              <a:t> </a:t>
            </a:r>
            <a:r>
              <a:rPr dirty="0" sz="1050" spc="-5" i="1">
                <a:latin typeface="Arial"/>
                <a:cs typeface="Arial"/>
              </a:rPr>
              <a:t>V</a:t>
            </a:r>
            <a:r>
              <a:rPr dirty="0" baseline="-10416" sz="1200" spc="-7" i="1">
                <a:latin typeface="Arial"/>
                <a:cs typeface="Arial"/>
              </a:rPr>
              <a:t>a</a:t>
            </a:r>
            <a:endParaRPr baseline="-10416" sz="1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8" action="ppaction://hlinksldjump"/>
              </a:rPr>
              <a:t>Big Data Analysis and Approximations  in</a:t>
            </a:r>
            <a:r>
              <a:rPr dirty="0" spc="20">
                <a:hlinkClick r:id="rId8" action="ppaction://hlinksldjump"/>
              </a:rPr>
              <a:t> </a:t>
            </a:r>
            <a:r>
              <a:rPr dirty="0" spc="-5">
                <a:hlinkClick r:id="rId8" action="ppaction://hlinksldjump"/>
              </a:rPr>
              <a:t>Inf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20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Equivalence</a:t>
            </a:r>
            <a:r>
              <a:rPr dirty="0" spc="-55"/>
              <a:t> </a:t>
            </a:r>
            <a:r>
              <a:rPr dirty="0" spc="15"/>
              <a:t>Relation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559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1155230"/>
            <a:ext cx="3107690" cy="18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Let </a:t>
            </a:r>
            <a:r>
              <a:rPr dirty="0" sz="1050" spc="-10">
                <a:latin typeface="Arial"/>
                <a:cs typeface="Arial"/>
              </a:rPr>
              <a:t>X </a:t>
            </a:r>
            <a:r>
              <a:rPr dirty="0" sz="1050" spc="-5">
                <a:latin typeface="Arial"/>
                <a:cs typeface="Arial"/>
              </a:rPr>
              <a:t>be a set and let x, </a:t>
            </a:r>
            <a:r>
              <a:rPr dirty="0" sz="1050" spc="-60">
                <a:latin typeface="Arial"/>
                <a:cs typeface="Arial"/>
              </a:rPr>
              <a:t>y, </a:t>
            </a:r>
            <a:r>
              <a:rPr dirty="0" sz="1050" spc="-5">
                <a:latin typeface="Arial"/>
                <a:cs typeface="Arial"/>
              </a:rPr>
              <a:t>and z be elements of</a:t>
            </a:r>
            <a:r>
              <a:rPr dirty="0" sz="1050" spc="1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21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Equivalence</a:t>
            </a:r>
            <a:r>
              <a:rPr dirty="0" spc="-55"/>
              <a:t> </a:t>
            </a:r>
            <a:r>
              <a:rPr dirty="0" spc="15"/>
              <a:t>Relation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559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562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1155230"/>
            <a:ext cx="3688079" cy="394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Let </a:t>
            </a:r>
            <a:r>
              <a:rPr dirty="0" sz="1050" spc="-10">
                <a:latin typeface="Arial"/>
                <a:cs typeface="Arial"/>
              </a:rPr>
              <a:t>X </a:t>
            </a:r>
            <a:r>
              <a:rPr dirty="0" sz="1050" spc="-5">
                <a:latin typeface="Arial"/>
                <a:cs typeface="Arial"/>
              </a:rPr>
              <a:t>be a set and let x, </a:t>
            </a:r>
            <a:r>
              <a:rPr dirty="0" sz="1050" spc="-60">
                <a:latin typeface="Arial"/>
                <a:cs typeface="Arial"/>
              </a:rPr>
              <a:t>y, </a:t>
            </a:r>
            <a:r>
              <a:rPr dirty="0" sz="1050" spc="-5">
                <a:latin typeface="Arial"/>
                <a:cs typeface="Arial"/>
              </a:rPr>
              <a:t>and z be elements of</a:t>
            </a:r>
            <a:r>
              <a:rPr dirty="0" sz="1050" spc="1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0">
                <a:latin typeface="Arial"/>
                <a:cs typeface="Arial"/>
              </a:rPr>
              <a:t>An equivalence </a:t>
            </a:r>
            <a:r>
              <a:rPr dirty="0" sz="1050" spc="-5">
                <a:latin typeface="Arial"/>
                <a:cs typeface="Arial"/>
              </a:rPr>
              <a:t>relation </a:t>
            </a:r>
            <a:r>
              <a:rPr dirty="0" sz="1050" spc="-10">
                <a:latin typeface="Arial"/>
                <a:cs typeface="Arial"/>
              </a:rPr>
              <a:t>R </a:t>
            </a:r>
            <a:r>
              <a:rPr dirty="0" sz="1050" spc="-5">
                <a:latin typeface="Arial"/>
                <a:cs typeface="Arial"/>
              </a:rPr>
              <a:t>on </a:t>
            </a:r>
            <a:r>
              <a:rPr dirty="0" sz="1050" spc="-10">
                <a:latin typeface="Arial"/>
                <a:cs typeface="Arial"/>
              </a:rPr>
              <a:t>X </a:t>
            </a:r>
            <a:r>
              <a:rPr dirty="0" sz="1050" spc="-5">
                <a:latin typeface="Arial"/>
                <a:cs typeface="Arial"/>
              </a:rPr>
              <a:t>is a Relation on </a:t>
            </a:r>
            <a:r>
              <a:rPr dirty="0" sz="1050" spc="-10">
                <a:latin typeface="Arial"/>
                <a:cs typeface="Arial"/>
              </a:rPr>
              <a:t>X </a:t>
            </a:r>
            <a:r>
              <a:rPr dirty="0" sz="1050" spc="-5">
                <a:latin typeface="Arial"/>
                <a:cs typeface="Arial"/>
              </a:rPr>
              <a:t>such</a:t>
            </a:r>
            <a:r>
              <a:rPr dirty="0" sz="1050" spc="18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that: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21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Equivalence</a:t>
            </a:r>
            <a:r>
              <a:rPr dirty="0" spc="-55"/>
              <a:t> </a:t>
            </a:r>
            <a:r>
              <a:rPr dirty="0" spc="15"/>
              <a:t>Relation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559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562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3565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1155230"/>
            <a:ext cx="3688079" cy="604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Let </a:t>
            </a:r>
            <a:r>
              <a:rPr dirty="0" sz="1050" spc="-10">
                <a:latin typeface="Arial"/>
                <a:cs typeface="Arial"/>
              </a:rPr>
              <a:t>X </a:t>
            </a:r>
            <a:r>
              <a:rPr dirty="0" sz="1050" spc="-5">
                <a:latin typeface="Arial"/>
                <a:cs typeface="Arial"/>
              </a:rPr>
              <a:t>be a set and let x, </a:t>
            </a:r>
            <a:r>
              <a:rPr dirty="0" sz="1050" spc="-60">
                <a:latin typeface="Arial"/>
                <a:cs typeface="Arial"/>
              </a:rPr>
              <a:t>y, </a:t>
            </a:r>
            <a:r>
              <a:rPr dirty="0" sz="1050" spc="-5">
                <a:latin typeface="Arial"/>
                <a:cs typeface="Arial"/>
              </a:rPr>
              <a:t>and z be elements of</a:t>
            </a:r>
            <a:r>
              <a:rPr dirty="0" sz="1050" spc="1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An equivalence </a:t>
            </a:r>
            <a:r>
              <a:rPr dirty="0" sz="1050" spc="-5">
                <a:latin typeface="Arial"/>
                <a:cs typeface="Arial"/>
              </a:rPr>
              <a:t>relation </a:t>
            </a:r>
            <a:r>
              <a:rPr dirty="0" sz="1050" spc="-10">
                <a:latin typeface="Arial"/>
                <a:cs typeface="Arial"/>
              </a:rPr>
              <a:t>R </a:t>
            </a:r>
            <a:r>
              <a:rPr dirty="0" sz="1050" spc="-5">
                <a:latin typeface="Arial"/>
                <a:cs typeface="Arial"/>
              </a:rPr>
              <a:t>on </a:t>
            </a:r>
            <a:r>
              <a:rPr dirty="0" sz="1050" spc="-10">
                <a:latin typeface="Arial"/>
                <a:cs typeface="Arial"/>
              </a:rPr>
              <a:t>X </a:t>
            </a:r>
            <a:r>
              <a:rPr dirty="0" sz="1050" spc="-5">
                <a:latin typeface="Arial"/>
                <a:cs typeface="Arial"/>
              </a:rPr>
              <a:t>is a Relation on </a:t>
            </a:r>
            <a:r>
              <a:rPr dirty="0" sz="1050" spc="-10">
                <a:latin typeface="Arial"/>
                <a:cs typeface="Arial"/>
              </a:rPr>
              <a:t>X </a:t>
            </a:r>
            <a:r>
              <a:rPr dirty="0" sz="1050" spc="-5">
                <a:latin typeface="Arial"/>
                <a:cs typeface="Arial"/>
              </a:rPr>
              <a:t>such that:  </a:t>
            </a:r>
            <a:r>
              <a:rPr dirty="0" sz="1050" spc="-15">
                <a:latin typeface="Arial"/>
                <a:cs typeface="Arial"/>
              </a:rPr>
              <a:t>Reflexive </a:t>
            </a:r>
            <a:r>
              <a:rPr dirty="0" sz="1050">
                <a:latin typeface="Arial"/>
                <a:cs typeface="Arial"/>
              </a:rPr>
              <a:t>Property: </a:t>
            </a:r>
            <a:r>
              <a:rPr dirty="0" sz="1050" spc="-5">
                <a:latin typeface="Arial"/>
                <a:cs typeface="Arial"/>
              </a:rPr>
              <a:t>xRx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all x in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21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Equivalence</a:t>
            </a:r>
            <a:r>
              <a:rPr dirty="0" spc="-55"/>
              <a:t> </a:t>
            </a:r>
            <a:r>
              <a:rPr dirty="0" spc="15"/>
              <a:t>Relation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559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562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3565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45691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573920" rIns="0" bIns="0" rtlCol="0" vert="horz">
            <a:spAutoFit/>
          </a:bodyPr>
          <a:lstStyle/>
          <a:p>
            <a:pPr marL="152400">
              <a:lnSpc>
                <a:spcPct val="100000"/>
              </a:lnSpc>
            </a:pPr>
            <a:r>
              <a:rPr dirty="0" spc="-5"/>
              <a:t>Let </a:t>
            </a:r>
            <a:r>
              <a:rPr dirty="0" spc="-10"/>
              <a:t>X </a:t>
            </a:r>
            <a:r>
              <a:rPr dirty="0" spc="-5"/>
              <a:t>be a set and let x, </a:t>
            </a:r>
            <a:r>
              <a:rPr dirty="0" spc="-60"/>
              <a:t>y, </a:t>
            </a:r>
            <a:r>
              <a:rPr dirty="0" spc="-5"/>
              <a:t>and z be elements of</a:t>
            </a:r>
            <a:r>
              <a:rPr dirty="0" spc="195"/>
              <a:t> </a:t>
            </a:r>
            <a:r>
              <a:rPr dirty="0" spc="-5"/>
              <a:t>X.</a:t>
            </a:r>
          </a:p>
          <a:p>
            <a:pPr marL="152400" marR="5080">
              <a:lnSpc>
                <a:spcPct val="125299"/>
              </a:lnSpc>
            </a:pPr>
            <a:r>
              <a:rPr dirty="0" spc="-10"/>
              <a:t>An equivalence </a:t>
            </a:r>
            <a:r>
              <a:rPr dirty="0" spc="-5"/>
              <a:t>relation </a:t>
            </a:r>
            <a:r>
              <a:rPr dirty="0" spc="-10"/>
              <a:t>R </a:t>
            </a:r>
            <a:r>
              <a:rPr dirty="0" spc="-5"/>
              <a:t>on </a:t>
            </a:r>
            <a:r>
              <a:rPr dirty="0" spc="-10"/>
              <a:t>X </a:t>
            </a:r>
            <a:r>
              <a:rPr dirty="0" spc="-5"/>
              <a:t>is a Relation on </a:t>
            </a:r>
            <a:r>
              <a:rPr dirty="0" spc="-10"/>
              <a:t>X </a:t>
            </a:r>
            <a:r>
              <a:rPr dirty="0" spc="-5"/>
              <a:t>such that:  </a:t>
            </a:r>
            <a:r>
              <a:rPr dirty="0" spc="-15"/>
              <a:t>Reflexive </a:t>
            </a:r>
            <a:r>
              <a:rPr dirty="0"/>
              <a:t>Property: </a:t>
            </a:r>
            <a:r>
              <a:rPr dirty="0" spc="-5"/>
              <a:t>xRx </a:t>
            </a:r>
            <a:r>
              <a:rPr dirty="0" spc="-15"/>
              <a:t>for </a:t>
            </a:r>
            <a:r>
              <a:rPr dirty="0" spc="-5"/>
              <a:t>all x in</a:t>
            </a:r>
            <a:r>
              <a:rPr dirty="0" spc="130"/>
              <a:t> </a:t>
            </a:r>
            <a:r>
              <a:rPr dirty="0" spc="-5"/>
              <a:t>X.</a:t>
            </a:r>
          </a:p>
          <a:p>
            <a:pPr marL="152400">
              <a:lnSpc>
                <a:spcPct val="100000"/>
              </a:lnSpc>
              <a:spcBef>
                <a:spcPts val="330"/>
              </a:spcBef>
            </a:pPr>
            <a:r>
              <a:rPr dirty="0" spc="-5"/>
              <a:t>Symmetric </a:t>
            </a:r>
            <a:r>
              <a:rPr dirty="0"/>
              <a:t>Property: </a:t>
            </a:r>
            <a:r>
              <a:rPr dirty="0" spc="-5"/>
              <a:t>if </a:t>
            </a:r>
            <a:r>
              <a:rPr dirty="0" spc="-35"/>
              <a:t>xRy, </a:t>
            </a:r>
            <a:r>
              <a:rPr dirty="0" spc="-5"/>
              <a:t>then</a:t>
            </a:r>
            <a:r>
              <a:rPr dirty="0" spc="110"/>
              <a:t> </a:t>
            </a:r>
            <a:r>
              <a:rPr dirty="0" spc="-5"/>
              <a:t>yRx.</a:t>
            </a: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21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Equivalence</a:t>
            </a:r>
            <a:r>
              <a:rPr dirty="0" spc="-55"/>
              <a:t> </a:t>
            </a:r>
            <a:r>
              <a:rPr dirty="0" spc="15"/>
              <a:t>Relation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215593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425625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635658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845691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2055723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02932" y="1155230"/>
            <a:ext cx="3688079" cy="1024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5">
                <a:latin typeface="Arial"/>
                <a:cs typeface="Arial"/>
              </a:rPr>
              <a:t>Let </a:t>
            </a:r>
            <a:r>
              <a:rPr dirty="0" sz="1050" spc="-10">
                <a:latin typeface="Arial"/>
                <a:cs typeface="Arial"/>
              </a:rPr>
              <a:t>X </a:t>
            </a:r>
            <a:r>
              <a:rPr dirty="0" sz="1050" spc="-5">
                <a:latin typeface="Arial"/>
                <a:cs typeface="Arial"/>
              </a:rPr>
              <a:t>be a set and let x, </a:t>
            </a:r>
            <a:r>
              <a:rPr dirty="0" sz="1050" spc="-60">
                <a:latin typeface="Arial"/>
                <a:cs typeface="Arial"/>
              </a:rPr>
              <a:t>y, </a:t>
            </a:r>
            <a:r>
              <a:rPr dirty="0" sz="1050" spc="-5">
                <a:latin typeface="Arial"/>
                <a:cs typeface="Arial"/>
              </a:rPr>
              <a:t>and z be elements of</a:t>
            </a:r>
            <a:r>
              <a:rPr dirty="0" sz="1050" spc="19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An equivalence </a:t>
            </a:r>
            <a:r>
              <a:rPr dirty="0" sz="1050" spc="-5">
                <a:latin typeface="Arial"/>
                <a:cs typeface="Arial"/>
              </a:rPr>
              <a:t>relation </a:t>
            </a:r>
            <a:r>
              <a:rPr dirty="0" sz="1050" spc="-10">
                <a:latin typeface="Arial"/>
                <a:cs typeface="Arial"/>
              </a:rPr>
              <a:t>R </a:t>
            </a:r>
            <a:r>
              <a:rPr dirty="0" sz="1050" spc="-5">
                <a:latin typeface="Arial"/>
                <a:cs typeface="Arial"/>
              </a:rPr>
              <a:t>on </a:t>
            </a:r>
            <a:r>
              <a:rPr dirty="0" sz="1050" spc="-10">
                <a:latin typeface="Arial"/>
                <a:cs typeface="Arial"/>
              </a:rPr>
              <a:t>X </a:t>
            </a:r>
            <a:r>
              <a:rPr dirty="0" sz="1050" spc="-5">
                <a:latin typeface="Arial"/>
                <a:cs typeface="Arial"/>
              </a:rPr>
              <a:t>is a Relation on </a:t>
            </a:r>
            <a:r>
              <a:rPr dirty="0" sz="1050" spc="-10">
                <a:latin typeface="Arial"/>
                <a:cs typeface="Arial"/>
              </a:rPr>
              <a:t>X </a:t>
            </a:r>
            <a:r>
              <a:rPr dirty="0" sz="1050" spc="-5">
                <a:latin typeface="Arial"/>
                <a:cs typeface="Arial"/>
              </a:rPr>
              <a:t>such that:  </a:t>
            </a:r>
            <a:r>
              <a:rPr dirty="0" sz="1050" spc="-15">
                <a:latin typeface="Arial"/>
                <a:cs typeface="Arial"/>
              </a:rPr>
              <a:t>Reflexive </a:t>
            </a:r>
            <a:r>
              <a:rPr dirty="0" sz="1050">
                <a:latin typeface="Arial"/>
                <a:cs typeface="Arial"/>
              </a:rPr>
              <a:t>Property: </a:t>
            </a:r>
            <a:r>
              <a:rPr dirty="0" sz="1050" spc="-5">
                <a:latin typeface="Arial"/>
                <a:cs typeface="Arial"/>
              </a:rPr>
              <a:t>xRx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all x in</a:t>
            </a:r>
            <a:r>
              <a:rPr dirty="0" sz="1050" spc="13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X.</a:t>
            </a:r>
            <a:endParaRPr sz="1050">
              <a:latin typeface="Arial"/>
              <a:cs typeface="Arial"/>
            </a:endParaRPr>
          </a:p>
          <a:p>
            <a:pPr marL="12700" marR="878840">
              <a:lnSpc>
                <a:spcPct val="125299"/>
              </a:lnSpc>
            </a:pPr>
            <a:r>
              <a:rPr dirty="0" sz="1050" spc="-5">
                <a:latin typeface="Arial"/>
                <a:cs typeface="Arial"/>
              </a:rPr>
              <a:t>Symmetric </a:t>
            </a:r>
            <a:r>
              <a:rPr dirty="0" sz="1050">
                <a:latin typeface="Arial"/>
                <a:cs typeface="Arial"/>
              </a:rPr>
              <a:t>Property: </a:t>
            </a:r>
            <a:r>
              <a:rPr dirty="0" sz="1050" spc="-5">
                <a:latin typeface="Arial"/>
                <a:cs typeface="Arial"/>
              </a:rPr>
              <a:t>if </a:t>
            </a:r>
            <a:r>
              <a:rPr dirty="0" sz="1050" spc="-35">
                <a:latin typeface="Arial"/>
                <a:cs typeface="Arial"/>
              </a:rPr>
              <a:t>xRy, </a:t>
            </a:r>
            <a:r>
              <a:rPr dirty="0" sz="1050" spc="-5">
                <a:latin typeface="Arial"/>
                <a:cs typeface="Arial"/>
              </a:rPr>
              <a:t>then yRx.  </a:t>
            </a:r>
            <a:r>
              <a:rPr dirty="0" sz="1050" spc="-25">
                <a:latin typeface="Arial"/>
                <a:cs typeface="Arial"/>
              </a:rPr>
              <a:t>Transitive </a:t>
            </a:r>
            <a:r>
              <a:rPr dirty="0" sz="1050">
                <a:latin typeface="Arial"/>
                <a:cs typeface="Arial"/>
              </a:rPr>
              <a:t>Property: </a:t>
            </a:r>
            <a:r>
              <a:rPr dirty="0" sz="1050" spc="-5">
                <a:latin typeface="Arial"/>
                <a:cs typeface="Arial"/>
              </a:rPr>
              <a:t>if xRy and yRz, then</a:t>
            </a:r>
            <a:r>
              <a:rPr dirty="0" sz="1050" spc="135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xRz.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21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777240"/>
          </a:xfrm>
          <a:custGeom>
            <a:avLst/>
            <a:gdLst/>
            <a:ahLst/>
            <a:cxnLst/>
            <a:rect l="l" t="t" r="r" b="b"/>
            <a:pathLst>
              <a:path w="4608195" h="777240">
                <a:moveTo>
                  <a:pt x="0" y="776985"/>
                </a:moveTo>
                <a:lnTo>
                  <a:pt x="4608004" y="776985"/>
                </a:lnTo>
                <a:lnTo>
                  <a:pt x="4608004" y="0"/>
                </a:lnTo>
                <a:lnTo>
                  <a:pt x="0" y="0"/>
                </a:lnTo>
                <a:lnTo>
                  <a:pt x="0" y="776985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dirty="0" spc="15"/>
              <a:t>There are </a:t>
            </a:r>
            <a:r>
              <a:rPr dirty="0" spc="20"/>
              <a:t>some </a:t>
            </a:r>
            <a:r>
              <a:rPr dirty="0" spc="10"/>
              <a:t>identical </a:t>
            </a:r>
            <a:r>
              <a:rPr dirty="0" spc="15"/>
              <a:t>objects </a:t>
            </a:r>
            <a:r>
              <a:rPr dirty="0" spc="10"/>
              <a:t>in </a:t>
            </a:r>
            <a:r>
              <a:rPr dirty="0" spc="15"/>
              <a:t>the </a:t>
            </a:r>
            <a:r>
              <a:rPr dirty="0" spc="5"/>
              <a:t>following</a:t>
            </a:r>
            <a:r>
              <a:rPr dirty="0" spc="-65"/>
              <a:t> </a:t>
            </a:r>
            <a:r>
              <a:rPr dirty="0" spc="15"/>
              <a:t>data  </a:t>
            </a:r>
            <a:r>
              <a:rPr dirty="0" spc="10"/>
              <a:t>set. </a:t>
            </a:r>
            <a:r>
              <a:rPr dirty="0"/>
              <a:t>For </a:t>
            </a:r>
            <a:r>
              <a:rPr dirty="0" spc="10"/>
              <a:t>instance, </a:t>
            </a:r>
            <a:r>
              <a:rPr dirty="0" spc="15"/>
              <a:t>objects </a:t>
            </a:r>
            <a:r>
              <a:rPr dirty="0" spc="5" i="1">
                <a:latin typeface="Arial"/>
                <a:cs typeface="Arial"/>
              </a:rPr>
              <a:t>x</a:t>
            </a:r>
            <a:r>
              <a:rPr dirty="0" baseline="-11111" sz="1500" spc="7"/>
              <a:t>1 </a:t>
            </a:r>
            <a:r>
              <a:rPr dirty="0" sz="1400" spc="15"/>
              <a:t>and </a:t>
            </a:r>
            <a:r>
              <a:rPr dirty="0" sz="1400" spc="5" i="1">
                <a:latin typeface="Arial"/>
                <a:cs typeface="Arial"/>
              </a:rPr>
              <a:t>x</a:t>
            </a:r>
            <a:r>
              <a:rPr dirty="0" baseline="-11111" sz="1500" spc="7"/>
              <a:t>3 </a:t>
            </a:r>
            <a:r>
              <a:rPr dirty="0" sz="1400" spc="15"/>
              <a:t>cannot be  distinguished.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83996" y="900206"/>
            <a:ext cx="3239996" cy="22926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0" y="3326968"/>
            <a:ext cx="1894205" cy="156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1195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  <a:hlinkClick r:id="rId3" action="ppaction://hlinksldjump"/>
              </a:rPr>
              <a:t>Figure: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79575" cy="1562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905"/>
              </a:lnSpc>
              <a:tabLst>
                <a:tab pos="324485" algn="l"/>
              </a:tabLst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	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4th</a:t>
            </a:r>
            <a:r>
              <a:rPr dirty="0" sz="600" spc="-20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 </a:t>
            </a:r>
            <a:r>
              <a:rPr dirty="0" sz="600" spc="-40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Inter</a:t>
            </a:r>
            <a:r>
              <a:rPr dirty="0" baseline="-16666" sz="1500" spc="-60">
                <a:latin typeface="Arial"/>
                <a:cs typeface="Arial"/>
                <a:hlinkClick r:id="rId3" action="ppaction://hlinksldjump"/>
              </a:rPr>
              <a:t>Objects</a:t>
            </a:r>
            <a:r>
              <a:rPr dirty="0" sz="600" spc="-40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national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 </a:t>
            </a:r>
            <a:r>
              <a:rPr dirty="0" sz="600" spc="-40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Conf</a:t>
            </a:r>
            <a:r>
              <a:rPr dirty="0" baseline="-16666" sz="1500" spc="-60">
                <a:latin typeface="Arial"/>
                <a:cs typeface="Arial"/>
                <a:hlinkClick r:id="rId3" action="ppaction://hlinksldjump"/>
              </a:rPr>
              <a:t>in</a:t>
            </a:r>
            <a:r>
              <a:rPr dirty="0" sz="600" spc="-40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erence</a:t>
            </a:r>
            <a:r>
              <a:rPr dirty="0" baseline="-16666" sz="1500" spc="-60">
                <a:latin typeface="Arial"/>
                <a:cs typeface="Arial"/>
                <a:hlinkClick r:id="rId3" action="ppaction://hlinksldjump"/>
              </a:rPr>
              <a:t>a </a:t>
            </a:r>
            <a:r>
              <a:rPr dirty="0" baseline="-16666" sz="1500" spc="-127">
                <a:latin typeface="Arial"/>
                <a:cs typeface="Arial"/>
                <a:hlinkClick r:id="rId3" action="ppaction://hlinksldjump"/>
              </a:rPr>
              <a:t>univ</a:t>
            </a:r>
            <a:r>
              <a:rPr dirty="0" sz="600" spc="-8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on </a:t>
            </a:r>
            <a:r>
              <a:rPr dirty="0" sz="600" spc="-60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 </a:t>
            </a:r>
            <a:r>
              <a:rPr dirty="0" sz="600" spc="-3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BigData</a:t>
            </a:r>
            <a:r>
              <a:rPr dirty="0" baseline="-16666" sz="1500" spc="-52">
                <a:latin typeface="Arial"/>
                <a:cs typeface="Arial"/>
                <a:hlinkClick r:id="rId3" action="ppaction://hlinksldjump"/>
              </a:rPr>
              <a:t>erse</a:t>
            </a:r>
            <a:endParaRPr baseline="-16666" sz="15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22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Equivalence</a:t>
            </a:r>
            <a:r>
              <a:rPr dirty="0" spc="-50"/>
              <a:t> </a:t>
            </a:r>
            <a:r>
              <a:rPr dirty="0" spc="15"/>
              <a:t>classes</a:t>
            </a:r>
          </a:p>
        </p:txBody>
      </p:sp>
      <p:sp>
        <p:nvSpPr>
          <p:cNvPr id="12" name="object 12"/>
          <p:cNvSpPr/>
          <p:nvPr/>
        </p:nvSpPr>
        <p:spPr>
          <a:xfrm>
            <a:off x="683996" y="664910"/>
            <a:ext cx="3239915" cy="17597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25844" y="2538095"/>
            <a:ext cx="4245610" cy="3206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5">
                <a:latin typeface="Arial"/>
                <a:cs typeface="Arial"/>
              </a:rPr>
              <a:t>Each class is an </a:t>
            </a:r>
            <a:r>
              <a:rPr dirty="0" sz="1000">
                <a:latin typeface="Arial"/>
                <a:cs typeface="Arial"/>
              </a:rPr>
              <a:t>elementary </a:t>
            </a:r>
            <a:r>
              <a:rPr dirty="0" sz="1000" spc="-5">
                <a:latin typeface="Arial"/>
                <a:cs typeface="Arial"/>
              </a:rPr>
              <a:t>set of the universe U associated with A,  U/A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23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549275"/>
          </a:xfrm>
          <a:custGeom>
            <a:avLst/>
            <a:gdLst/>
            <a:ahLst/>
            <a:cxnLst/>
            <a:rect l="l" t="t" r="r" b="b"/>
            <a:pathLst>
              <a:path w="4608195" h="549275">
                <a:moveTo>
                  <a:pt x="0" y="549236"/>
                </a:moveTo>
                <a:lnTo>
                  <a:pt x="4608004" y="549236"/>
                </a:lnTo>
                <a:lnTo>
                  <a:pt x="4608004" y="0"/>
                </a:lnTo>
                <a:lnTo>
                  <a:pt x="0" y="0"/>
                </a:lnTo>
                <a:lnTo>
                  <a:pt x="0" y="549236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6700"/>
              </a:lnSpc>
            </a:pPr>
            <a:r>
              <a:rPr dirty="0" spc="15"/>
              <a:t>Speed up – number </a:t>
            </a:r>
            <a:r>
              <a:rPr dirty="0" spc="10"/>
              <a:t>of </a:t>
            </a:r>
            <a:r>
              <a:rPr dirty="0" spc="15"/>
              <a:t>nodes; Scale up –</a:t>
            </a:r>
            <a:r>
              <a:rPr dirty="0" spc="-40"/>
              <a:t> </a:t>
            </a:r>
            <a:r>
              <a:rPr dirty="0" spc="10"/>
              <a:t>distributed  file </a:t>
            </a:r>
            <a:r>
              <a:rPr dirty="0" spc="15"/>
              <a:t>system; </a:t>
            </a:r>
            <a:r>
              <a:rPr dirty="0" spc="10"/>
              <a:t>Size </a:t>
            </a:r>
            <a:r>
              <a:rPr dirty="0" spc="15"/>
              <a:t>up – </a:t>
            </a:r>
            <a:r>
              <a:rPr dirty="0" spc="10"/>
              <a:t>larger</a:t>
            </a:r>
            <a:r>
              <a:rPr dirty="0" spc="-60"/>
              <a:t> </a:t>
            </a:r>
            <a:r>
              <a:rPr dirty="0" spc="15"/>
              <a:t>system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676930"/>
            <a:ext cx="4319869" cy="21416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400187" y="2952242"/>
            <a:ext cx="177292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5">
                <a:latin typeface="Arial"/>
                <a:cs typeface="Arial"/>
              </a:rPr>
              <a:t>Calculate</a:t>
            </a:r>
            <a:r>
              <a:rPr dirty="0" sz="1000" spc="-4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approximation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24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0"/>
              <a:t>Approximation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444722"/>
            <a:ext cx="4319946" cy="2402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180223" y="2980715"/>
            <a:ext cx="221297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5">
                <a:latin typeface="Arial"/>
                <a:cs typeface="Arial"/>
              </a:rPr>
              <a:t>lower and upper</a:t>
            </a:r>
            <a:r>
              <a:rPr dirty="0" sz="1000" spc="-6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approximations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25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Inclusion</a:t>
            </a:r>
            <a:r>
              <a:rPr dirty="0" spc="-95"/>
              <a:t> </a:t>
            </a:r>
            <a:r>
              <a:rPr dirty="0" spc="15"/>
              <a:t>degree</a:t>
            </a:r>
          </a:p>
        </p:txBody>
      </p:sp>
      <p:sp>
        <p:nvSpPr>
          <p:cNvPr id="12" name="object 12"/>
          <p:cNvSpPr/>
          <p:nvPr/>
        </p:nvSpPr>
        <p:spPr>
          <a:xfrm>
            <a:off x="683996" y="444668"/>
            <a:ext cx="3239963" cy="2603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851761" y="3182289"/>
            <a:ext cx="86931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3333B2"/>
                </a:solidFill>
                <a:latin typeface="Arial"/>
                <a:cs typeface="Arial"/>
              </a:rPr>
              <a:t>Figure:</a:t>
            </a:r>
            <a:r>
              <a:rPr dirty="0" sz="1000" spc="-5">
                <a:latin typeface="Arial"/>
                <a:cs typeface="Arial"/>
              </a:rPr>
              <a:t>X and</a:t>
            </a:r>
            <a:r>
              <a:rPr dirty="0" sz="1000" spc="-7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Y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26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Inclusion</a:t>
            </a:r>
            <a:r>
              <a:rPr dirty="0" spc="-95"/>
              <a:t> </a:t>
            </a:r>
            <a:r>
              <a:rPr dirty="0" spc="15"/>
              <a:t>degree</a:t>
            </a:r>
          </a:p>
        </p:txBody>
      </p:sp>
      <p:sp>
        <p:nvSpPr>
          <p:cNvPr id="12" name="object 12"/>
          <p:cNvSpPr/>
          <p:nvPr/>
        </p:nvSpPr>
        <p:spPr>
          <a:xfrm>
            <a:off x="1764004" y="610466"/>
            <a:ext cx="1080005" cy="253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27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Inclusion</a:t>
            </a:r>
            <a:r>
              <a:rPr dirty="0" spc="-95"/>
              <a:t> </a:t>
            </a:r>
            <a:r>
              <a:rPr dirty="0" spc="15"/>
              <a:t>degree</a:t>
            </a:r>
          </a:p>
        </p:txBody>
      </p:sp>
      <p:sp>
        <p:nvSpPr>
          <p:cNvPr id="12" name="object 12"/>
          <p:cNvSpPr/>
          <p:nvPr/>
        </p:nvSpPr>
        <p:spPr>
          <a:xfrm>
            <a:off x="1764004" y="610466"/>
            <a:ext cx="1080005" cy="253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64004" y="1180803"/>
            <a:ext cx="1079910" cy="991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27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Inclusion</a:t>
            </a:r>
            <a:r>
              <a:rPr dirty="0" spc="-95"/>
              <a:t> </a:t>
            </a:r>
            <a:r>
              <a:rPr dirty="0" spc="15"/>
              <a:t>degree</a:t>
            </a:r>
          </a:p>
        </p:txBody>
      </p:sp>
      <p:sp>
        <p:nvSpPr>
          <p:cNvPr id="12" name="object 12"/>
          <p:cNvSpPr/>
          <p:nvPr/>
        </p:nvSpPr>
        <p:spPr>
          <a:xfrm>
            <a:off x="1764004" y="610466"/>
            <a:ext cx="1080005" cy="253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64004" y="1180803"/>
            <a:ext cx="1079910" cy="9910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764004" y="2488187"/>
            <a:ext cx="1080020" cy="5015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27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Decision</a:t>
            </a:r>
            <a:r>
              <a:rPr dirty="0" spc="-80"/>
              <a:t> </a:t>
            </a:r>
            <a:r>
              <a:rPr dirty="0" spc="-25"/>
              <a:t>Table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758709"/>
            <a:ext cx="4320022" cy="20086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28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Inclusion</a:t>
            </a:r>
            <a:r>
              <a:rPr dirty="0" spc="-95"/>
              <a:t> </a:t>
            </a:r>
            <a:r>
              <a:rPr dirty="0" spc="15"/>
              <a:t>degree</a:t>
            </a:r>
          </a:p>
        </p:txBody>
      </p:sp>
      <p:sp>
        <p:nvSpPr>
          <p:cNvPr id="12" name="object 12"/>
          <p:cNvSpPr/>
          <p:nvPr/>
        </p:nvSpPr>
        <p:spPr>
          <a:xfrm>
            <a:off x="683996" y="671726"/>
            <a:ext cx="3239884" cy="1037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29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Inclusion</a:t>
            </a:r>
            <a:r>
              <a:rPr dirty="0" spc="-95"/>
              <a:t> </a:t>
            </a:r>
            <a:r>
              <a:rPr dirty="0" spc="15"/>
              <a:t>degree</a:t>
            </a:r>
          </a:p>
        </p:txBody>
      </p:sp>
      <p:sp>
        <p:nvSpPr>
          <p:cNvPr id="12" name="object 12"/>
          <p:cNvSpPr/>
          <p:nvPr/>
        </p:nvSpPr>
        <p:spPr>
          <a:xfrm>
            <a:off x="683996" y="671726"/>
            <a:ext cx="3239884" cy="1037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83996" y="2025059"/>
            <a:ext cx="3239973" cy="8727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29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Inclusion</a:t>
            </a:r>
            <a:r>
              <a:rPr dirty="0" spc="-95"/>
              <a:t> </a:t>
            </a:r>
            <a:r>
              <a:rPr dirty="0" spc="15"/>
              <a:t>degree</a:t>
            </a:r>
          </a:p>
        </p:txBody>
      </p:sp>
      <p:sp>
        <p:nvSpPr>
          <p:cNvPr id="12" name="object 12"/>
          <p:cNvSpPr/>
          <p:nvPr/>
        </p:nvSpPr>
        <p:spPr>
          <a:xfrm>
            <a:off x="683996" y="581173"/>
            <a:ext cx="3239905" cy="14553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30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Inclusion</a:t>
            </a:r>
            <a:r>
              <a:rPr dirty="0" spc="-95"/>
              <a:t> </a:t>
            </a:r>
            <a:r>
              <a:rPr dirty="0" spc="15"/>
              <a:t>degree</a:t>
            </a:r>
          </a:p>
        </p:txBody>
      </p:sp>
      <p:sp>
        <p:nvSpPr>
          <p:cNvPr id="12" name="object 12"/>
          <p:cNvSpPr/>
          <p:nvPr/>
        </p:nvSpPr>
        <p:spPr>
          <a:xfrm>
            <a:off x="683996" y="581173"/>
            <a:ext cx="3239905" cy="14553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64004" y="2352882"/>
            <a:ext cx="1079982" cy="6808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30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Process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675709"/>
            <a:ext cx="4320002" cy="22161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31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Example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530419"/>
            <a:ext cx="4320193" cy="1842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2693441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2633078"/>
            <a:ext cx="3182620" cy="18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5">
                <a:latin typeface="Arial"/>
                <a:cs typeface="Arial"/>
              </a:rPr>
              <a:t>Low </a:t>
            </a:r>
            <a:r>
              <a:rPr dirty="0" sz="1050" spc="-5">
                <a:latin typeface="Arial"/>
                <a:cs typeface="Arial"/>
              </a:rPr>
              <a:t>solar energy </a:t>
            </a:r>
            <a:r>
              <a:rPr dirty="0" sz="1050">
                <a:latin typeface="Arial"/>
                <a:cs typeface="Arial"/>
              </a:rPr>
              <a:t>certainly </a:t>
            </a:r>
            <a:r>
              <a:rPr dirty="0" sz="1050" spc="-5">
                <a:latin typeface="Arial"/>
                <a:cs typeface="Arial"/>
              </a:rPr>
              <a:t>causes </a:t>
            </a:r>
            <a:r>
              <a:rPr dirty="0" sz="1050" spc="-15">
                <a:latin typeface="Arial"/>
                <a:cs typeface="Arial"/>
              </a:rPr>
              <a:t>low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temperature;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32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Example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530419"/>
            <a:ext cx="4320193" cy="18425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2693441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2903474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2633078"/>
            <a:ext cx="3687445" cy="5664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5">
                <a:latin typeface="Arial"/>
                <a:cs typeface="Arial"/>
              </a:rPr>
              <a:t>Low </a:t>
            </a:r>
            <a:r>
              <a:rPr dirty="0" sz="1050" spc="-5">
                <a:latin typeface="Arial"/>
                <a:cs typeface="Arial"/>
              </a:rPr>
              <a:t>solar energy </a:t>
            </a:r>
            <a:r>
              <a:rPr dirty="0" sz="1050">
                <a:latin typeface="Arial"/>
                <a:cs typeface="Arial"/>
              </a:rPr>
              <a:t>certainly </a:t>
            </a:r>
            <a:r>
              <a:rPr dirty="0" sz="1050" spc="-5">
                <a:latin typeface="Arial"/>
                <a:cs typeface="Arial"/>
              </a:rPr>
              <a:t>causes </a:t>
            </a:r>
            <a:r>
              <a:rPr dirty="0" sz="1050" spc="-15">
                <a:latin typeface="Arial"/>
                <a:cs typeface="Arial"/>
              </a:rPr>
              <a:t>low</a:t>
            </a:r>
            <a:r>
              <a:rPr dirty="0" sz="1050" spc="8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temperature;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Medium </a:t>
            </a:r>
            <a:r>
              <a:rPr dirty="0" sz="1050" spc="-5">
                <a:latin typeface="Arial"/>
                <a:cs typeface="Arial"/>
              </a:rPr>
              <a:t>solar energy and high </a:t>
            </a:r>
            <a:r>
              <a:rPr dirty="0" sz="1050" spc="-10">
                <a:latin typeface="Arial"/>
                <a:cs typeface="Arial"/>
              </a:rPr>
              <a:t>volcanic </a:t>
            </a:r>
            <a:r>
              <a:rPr dirty="0" sz="1050" spc="-5">
                <a:latin typeface="Arial"/>
                <a:cs typeface="Arial"/>
              </a:rPr>
              <a:t>activity or high solar  energy </a:t>
            </a:r>
            <a:r>
              <a:rPr dirty="0" sz="1050">
                <a:latin typeface="Arial"/>
                <a:cs typeface="Arial"/>
              </a:rPr>
              <a:t>certainly </a:t>
            </a:r>
            <a:r>
              <a:rPr dirty="0" sz="1050" spc="-5">
                <a:latin typeface="Arial"/>
                <a:cs typeface="Arial"/>
              </a:rPr>
              <a:t>causes high</a:t>
            </a:r>
            <a:r>
              <a:rPr dirty="0" sz="105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temperature.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32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20"/>
              <a:t>Map</a:t>
            </a:r>
            <a:r>
              <a:rPr dirty="0" spc="-60"/>
              <a:t> </a:t>
            </a:r>
            <a:r>
              <a:rPr dirty="0" spc="15"/>
              <a:t>Reduce</a:t>
            </a:r>
          </a:p>
        </p:txBody>
      </p:sp>
      <p:sp>
        <p:nvSpPr>
          <p:cNvPr id="12" name="object 12"/>
          <p:cNvSpPr/>
          <p:nvPr/>
        </p:nvSpPr>
        <p:spPr>
          <a:xfrm>
            <a:off x="144005" y="589736"/>
            <a:ext cx="4320003" cy="24311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400">
              <a:lnSpc>
                <a:spcPts val="680"/>
              </a:lnSpc>
            </a:pPr>
            <a:r>
              <a:rPr dirty="0" spc="-5"/>
              <a:t>33</a:t>
            </a:r>
            <a:r>
              <a:rPr dirty="0" spc="-5"/>
              <a:t> /</a:t>
            </a:r>
            <a:r>
              <a:rPr dirty="0" spc="-90"/>
              <a:t> </a:t>
            </a:r>
            <a:r>
              <a:rPr dirty="0" spc="-5"/>
              <a:t>1</a:t>
            </a:r>
          </a:p>
        </p:txBody>
      </p:sp>
    </p:spTree>
  </p:cSld>
  <p:clrMapOvr>
    <a:masterClrMapping/>
  </p:clrMapOvr>
  <p:transition spd="fast">
    <p:cut thruBlk="0"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Concluding</a:t>
            </a:r>
            <a:r>
              <a:rPr dirty="0" spc="-60"/>
              <a:t> </a:t>
            </a:r>
            <a:r>
              <a:rPr dirty="0" spc="20"/>
              <a:t>Remarks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47559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987209"/>
            <a:ext cx="595630" cy="184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0">
                <a:latin typeface="Arial"/>
                <a:cs typeface="Arial"/>
              </a:rPr>
              <a:t>VPGRST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Concluding</a:t>
            </a:r>
            <a:r>
              <a:rPr dirty="0" spc="-60"/>
              <a:t> </a:t>
            </a:r>
            <a:r>
              <a:rPr dirty="0" spc="20"/>
              <a:t>Remarks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47559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575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987209"/>
            <a:ext cx="1511935" cy="3943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0">
                <a:latin typeface="Arial"/>
                <a:cs typeface="Arial"/>
              </a:rPr>
              <a:t>VPGRST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0">
                <a:latin typeface="Arial"/>
                <a:cs typeface="Arial"/>
              </a:rPr>
              <a:t>VPGRST </a:t>
            </a:r>
            <a:r>
              <a:rPr dirty="0" sz="1050" spc="-5">
                <a:latin typeface="Arial"/>
                <a:cs typeface="Arial"/>
              </a:rPr>
              <a:t>and its</a:t>
            </a:r>
            <a:r>
              <a:rPr dirty="0" sz="1050" spc="-2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-reduct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Concluding</a:t>
            </a:r>
            <a:r>
              <a:rPr dirty="0" spc="-60"/>
              <a:t> </a:t>
            </a:r>
            <a:r>
              <a:rPr dirty="0" spc="20"/>
              <a:t>Remarks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47559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575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467624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987209"/>
            <a:ext cx="1511935" cy="604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0">
                <a:latin typeface="Arial"/>
                <a:cs typeface="Arial"/>
              </a:rPr>
              <a:t>VPGRST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VPGRST </a:t>
            </a:r>
            <a:r>
              <a:rPr dirty="0" sz="1050" spc="-5">
                <a:latin typeface="Arial"/>
                <a:cs typeface="Arial"/>
              </a:rPr>
              <a:t>and its -reduct  </a:t>
            </a:r>
            <a:r>
              <a:rPr dirty="0" sz="1050" spc="-10">
                <a:latin typeface="Arial"/>
                <a:cs typeface="Arial"/>
              </a:rPr>
              <a:t>FRST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Concluding</a:t>
            </a:r>
            <a:r>
              <a:rPr dirty="0" spc="-60"/>
              <a:t> </a:t>
            </a:r>
            <a:r>
              <a:rPr dirty="0" spc="20"/>
              <a:t>Remarks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47559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575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467624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677657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2932" y="987209"/>
            <a:ext cx="1511935" cy="814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0">
                <a:latin typeface="Arial"/>
                <a:cs typeface="Arial"/>
              </a:rPr>
              <a:t>VPGRST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VPGRST </a:t>
            </a:r>
            <a:r>
              <a:rPr dirty="0" sz="1050" spc="-5">
                <a:latin typeface="Arial"/>
                <a:cs typeface="Arial"/>
              </a:rPr>
              <a:t>and its -reduct  </a:t>
            </a:r>
            <a:r>
              <a:rPr dirty="0" sz="1050" spc="-10">
                <a:latin typeface="Arial"/>
                <a:cs typeface="Arial"/>
              </a:rPr>
              <a:t>FRST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0">
                <a:latin typeface="Arial"/>
                <a:cs typeface="Arial"/>
              </a:rPr>
              <a:t>FRST </a:t>
            </a:r>
            <a:r>
              <a:rPr dirty="0" sz="1050" spc="-5">
                <a:latin typeface="Arial"/>
                <a:cs typeface="Arial"/>
              </a:rPr>
              <a:t>and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VPGRST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Concluding</a:t>
            </a:r>
            <a:r>
              <a:rPr dirty="0" spc="-60"/>
              <a:t> </a:t>
            </a:r>
            <a:r>
              <a:rPr dirty="0" spc="20"/>
              <a:t>Remarks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47559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575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467624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677657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887690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02932" y="987209"/>
            <a:ext cx="1511935" cy="1024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0">
                <a:latin typeface="Arial"/>
                <a:cs typeface="Arial"/>
              </a:rPr>
              <a:t>VPGRST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VPGRST </a:t>
            </a:r>
            <a:r>
              <a:rPr dirty="0" sz="1050" spc="-5">
                <a:latin typeface="Arial"/>
                <a:cs typeface="Arial"/>
              </a:rPr>
              <a:t>and its -reduct  </a:t>
            </a:r>
            <a:r>
              <a:rPr dirty="0" sz="1050" spc="-10">
                <a:latin typeface="Arial"/>
                <a:cs typeface="Arial"/>
              </a:rPr>
              <a:t>FRST</a:t>
            </a:r>
            <a:endParaRPr sz="1050">
              <a:latin typeface="Arial"/>
              <a:cs typeface="Arial"/>
            </a:endParaRPr>
          </a:p>
          <a:p>
            <a:pPr marL="12700" marR="25146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FRST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VPGRST  </a:t>
            </a:r>
            <a:r>
              <a:rPr dirty="0" sz="1050" spc="-5">
                <a:latin typeface="Arial"/>
                <a:cs typeface="Arial"/>
              </a:rPr>
              <a:t>PrAS</a:t>
            </a:r>
            <a:endParaRPr sz="10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7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7" action="ppaction://hlinksldjump"/>
              </a:rPr>
              <a:t>Big Data Analysis and Approximations  in</a:t>
            </a:r>
            <a:r>
              <a:rPr dirty="0" spc="20">
                <a:hlinkClick r:id="rId7" action="ppaction://hlinksldjump"/>
              </a:rPr>
              <a:t> </a:t>
            </a:r>
            <a:r>
              <a:rPr dirty="0" spc="-5">
                <a:hlinkClick r:id="rId7" action="ppaction://hlinksldjump"/>
              </a:rPr>
              <a:t>Inf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Concluding</a:t>
            </a:r>
            <a:r>
              <a:rPr dirty="0" spc="-60"/>
              <a:t> </a:t>
            </a:r>
            <a:r>
              <a:rPr dirty="0" spc="20"/>
              <a:t>Remarks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47559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575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467624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677657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887690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2097722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02932" y="987209"/>
            <a:ext cx="1511935" cy="12350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0">
                <a:latin typeface="Arial"/>
                <a:cs typeface="Arial"/>
              </a:rPr>
              <a:t>VPGRST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VPGRST </a:t>
            </a:r>
            <a:r>
              <a:rPr dirty="0" sz="1050" spc="-5">
                <a:latin typeface="Arial"/>
                <a:cs typeface="Arial"/>
              </a:rPr>
              <a:t>and its -reduct  </a:t>
            </a:r>
            <a:r>
              <a:rPr dirty="0" sz="1050" spc="-10">
                <a:latin typeface="Arial"/>
                <a:cs typeface="Arial"/>
              </a:rPr>
              <a:t>FRST</a:t>
            </a:r>
            <a:endParaRPr sz="1050">
              <a:latin typeface="Arial"/>
              <a:cs typeface="Arial"/>
            </a:endParaRPr>
          </a:p>
          <a:p>
            <a:pPr marL="12700" marR="25146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FRST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VPGRST  </a:t>
            </a:r>
            <a:r>
              <a:rPr dirty="0" sz="1050" spc="-5">
                <a:latin typeface="Arial"/>
                <a:cs typeface="Arial"/>
              </a:rPr>
              <a:t>PrAS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5">
                <a:latin typeface="Arial"/>
                <a:cs typeface="Arial"/>
              </a:rPr>
              <a:t>Bayesian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RST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8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8" action="ppaction://hlinksldjump"/>
              </a:rPr>
              <a:t>Big Data Analysis and Approximations  in</a:t>
            </a:r>
            <a:r>
              <a:rPr dirty="0" spc="20">
                <a:hlinkClick r:id="rId8" action="ppaction://hlinksldjump"/>
              </a:rPr>
              <a:t> </a:t>
            </a:r>
            <a:r>
              <a:rPr dirty="0" spc="-5">
                <a:hlinkClick r:id="rId8" action="ppaction://hlinksldjump"/>
              </a:rPr>
              <a:t>Inf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Concluding</a:t>
            </a:r>
            <a:r>
              <a:rPr dirty="0" spc="-60"/>
              <a:t> </a:t>
            </a:r>
            <a:r>
              <a:rPr dirty="0" spc="20"/>
              <a:t>Remarks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47559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57592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467624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1677657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69557" y="1887690"/>
            <a:ext cx="76809" cy="768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9557" y="2097722"/>
            <a:ext cx="76809" cy="768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69557" y="2307755"/>
            <a:ext cx="76809" cy="7680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02932" y="987209"/>
            <a:ext cx="2178685" cy="14446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-10">
                <a:latin typeface="Arial"/>
                <a:cs typeface="Arial"/>
              </a:rPr>
              <a:t>VPGRST</a:t>
            </a:r>
            <a:endParaRPr sz="1050">
              <a:latin typeface="Arial"/>
              <a:cs typeface="Arial"/>
            </a:endParaRPr>
          </a:p>
          <a:p>
            <a:pPr marL="12700" marR="67183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VPGRST </a:t>
            </a:r>
            <a:r>
              <a:rPr dirty="0" sz="1050" spc="-5">
                <a:latin typeface="Arial"/>
                <a:cs typeface="Arial"/>
              </a:rPr>
              <a:t>and its -reduct  </a:t>
            </a:r>
            <a:r>
              <a:rPr dirty="0" sz="1050" spc="-10">
                <a:latin typeface="Arial"/>
                <a:cs typeface="Arial"/>
              </a:rPr>
              <a:t>FRST</a:t>
            </a:r>
            <a:endParaRPr sz="1050">
              <a:latin typeface="Arial"/>
              <a:cs typeface="Arial"/>
            </a:endParaRPr>
          </a:p>
          <a:p>
            <a:pPr marL="12700" marR="918210">
              <a:lnSpc>
                <a:spcPct val="125299"/>
              </a:lnSpc>
            </a:pPr>
            <a:r>
              <a:rPr dirty="0" sz="1050" spc="-10">
                <a:latin typeface="Arial"/>
                <a:cs typeface="Arial"/>
              </a:rPr>
              <a:t>FRST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0">
                <a:latin typeface="Arial"/>
                <a:cs typeface="Arial"/>
              </a:rPr>
              <a:t>VPGRST  </a:t>
            </a:r>
            <a:r>
              <a:rPr dirty="0" sz="1050" spc="-5">
                <a:latin typeface="Arial"/>
                <a:cs typeface="Arial"/>
              </a:rPr>
              <a:t>PrAS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15">
                <a:latin typeface="Arial"/>
                <a:cs typeface="Arial"/>
              </a:rPr>
              <a:t>Bayesian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RST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050" spc="-5">
                <a:latin typeface="Arial"/>
                <a:cs typeface="Arial"/>
              </a:rPr>
              <a:t>VPGRS-incomplete decision</a:t>
            </a:r>
            <a:r>
              <a:rPr dirty="0" sz="1050" spc="-5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tables</a:t>
            </a:r>
            <a:endParaRPr sz="105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9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9" action="ppaction://hlinksldjump"/>
              </a:rPr>
              <a:t>Big Data Analysis and Approximations  in</a:t>
            </a:r>
            <a:r>
              <a:rPr dirty="0" spc="20">
                <a:hlinkClick r:id="rId9" action="ppaction://hlinksldjump"/>
              </a:rPr>
              <a:t> </a:t>
            </a:r>
            <a:r>
              <a:rPr dirty="0" spc="-5">
                <a:hlinkClick r:id="rId9" action="ppaction://hlinksldjump"/>
              </a:rPr>
              <a:t>Inf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34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Conclusions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53504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488782"/>
            <a:ext cx="4053840" cy="705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By using customer journey </a:t>
            </a:r>
            <a:r>
              <a:rPr dirty="0" sz="1050" spc="-10">
                <a:latin typeface="Arial"/>
                <a:cs typeface="Arial"/>
              </a:rPr>
              <a:t>analytics, </a:t>
            </a:r>
            <a:r>
              <a:rPr dirty="0" sz="1050" spc="-15">
                <a:latin typeface="Arial"/>
                <a:cs typeface="Arial"/>
              </a:rPr>
              <a:t>you </a:t>
            </a:r>
            <a:r>
              <a:rPr dirty="0" sz="1050" spc="-5">
                <a:latin typeface="Arial"/>
                <a:cs typeface="Arial"/>
              </a:rPr>
              <a:t>can get a </a:t>
            </a:r>
            <a:r>
              <a:rPr dirty="0" sz="1050" spc="-10">
                <a:latin typeface="Arial"/>
                <a:cs typeface="Arial"/>
              </a:rPr>
              <a:t>much </a:t>
            </a:r>
            <a:r>
              <a:rPr dirty="0" sz="1050" spc="-5">
                <a:latin typeface="Arial"/>
                <a:cs typeface="Arial"/>
              </a:rPr>
              <a:t>more  solid idea of </a:t>
            </a:r>
            <a:r>
              <a:rPr dirty="0" sz="1050" spc="-15">
                <a:latin typeface="Arial"/>
                <a:cs typeface="Arial"/>
              </a:rPr>
              <a:t>what’s </a:t>
            </a:r>
            <a:r>
              <a:rPr dirty="0" sz="1050" spc="-5">
                <a:latin typeface="Arial"/>
                <a:cs typeface="Arial"/>
              </a:rPr>
              <a:t>going on across </a:t>
            </a:r>
            <a:r>
              <a:rPr dirty="0" sz="1050" spc="-15">
                <a:latin typeface="Arial"/>
                <a:cs typeface="Arial"/>
              </a:rPr>
              <a:t>your </a:t>
            </a:r>
            <a:r>
              <a:rPr dirty="0" sz="1050" spc="-10">
                <a:latin typeface="Arial"/>
                <a:cs typeface="Arial"/>
              </a:rPr>
              <a:t>various </a:t>
            </a:r>
            <a:r>
              <a:rPr dirty="0" sz="1050" spc="-5">
                <a:latin typeface="Arial"/>
                <a:cs typeface="Arial"/>
              </a:rPr>
              <a:t>channels and </a:t>
            </a:r>
            <a:r>
              <a:rPr dirty="0" sz="1050" spc="5">
                <a:latin typeface="Arial"/>
                <a:cs typeface="Arial"/>
              </a:rPr>
              <a:t>try  </a:t>
            </a:r>
            <a:r>
              <a:rPr dirty="0" sz="1050" spc="-5">
                <a:latin typeface="Arial"/>
                <a:cs typeface="Arial"/>
              </a:rPr>
              <a:t>to bridge gaps </a:t>
            </a:r>
            <a:r>
              <a:rPr dirty="0" sz="1050" spc="-10">
                <a:latin typeface="Arial"/>
                <a:cs typeface="Arial"/>
              </a:rPr>
              <a:t>between </a:t>
            </a:r>
            <a:r>
              <a:rPr dirty="0" sz="1050" spc="-5">
                <a:latin typeface="Arial"/>
                <a:cs typeface="Arial"/>
              </a:rPr>
              <a:t>them to </a:t>
            </a:r>
            <a:r>
              <a:rPr dirty="0" sz="1050" spc="-15">
                <a:latin typeface="Arial"/>
                <a:cs typeface="Arial"/>
              </a:rPr>
              <a:t>improve </a:t>
            </a: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5">
                <a:latin typeface="Arial"/>
                <a:cs typeface="Arial"/>
              </a:rPr>
              <a:t>overall </a:t>
            </a:r>
            <a:r>
              <a:rPr dirty="0" sz="1050" spc="-5">
                <a:latin typeface="Arial"/>
                <a:cs typeface="Arial"/>
              </a:rPr>
              <a:t>customer  </a:t>
            </a:r>
            <a:r>
              <a:rPr dirty="0" sz="1050" spc="-10">
                <a:latin typeface="Arial"/>
                <a:cs typeface="Arial"/>
              </a:rPr>
              <a:t>experience.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35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Conclusions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53504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79753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488782"/>
            <a:ext cx="4053840" cy="12592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By using customer journey </a:t>
            </a:r>
            <a:r>
              <a:rPr dirty="0" sz="1050" spc="-10">
                <a:latin typeface="Arial"/>
                <a:cs typeface="Arial"/>
              </a:rPr>
              <a:t>analytics, </a:t>
            </a:r>
            <a:r>
              <a:rPr dirty="0" sz="1050" spc="-15">
                <a:latin typeface="Arial"/>
                <a:cs typeface="Arial"/>
              </a:rPr>
              <a:t>you </a:t>
            </a:r>
            <a:r>
              <a:rPr dirty="0" sz="1050" spc="-5">
                <a:latin typeface="Arial"/>
                <a:cs typeface="Arial"/>
              </a:rPr>
              <a:t>can get a </a:t>
            </a:r>
            <a:r>
              <a:rPr dirty="0" sz="1050" spc="-10">
                <a:latin typeface="Arial"/>
                <a:cs typeface="Arial"/>
              </a:rPr>
              <a:t>much </a:t>
            </a:r>
            <a:r>
              <a:rPr dirty="0" sz="1050" spc="-5">
                <a:latin typeface="Arial"/>
                <a:cs typeface="Arial"/>
              </a:rPr>
              <a:t>more  solid idea of </a:t>
            </a:r>
            <a:r>
              <a:rPr dirty="0" sz="1050" spc="-15">
                <a:latin typeface="Arial"/>
                <a:cs typeface="Arial"/>
              </a:rPr>
              <a:t>what’s </a:t>
            </a:r>
            <a:r>
              <a:rPr dirty="0" sz="1050" spc="-5">
                <a:latin typeface="Arial"/>
                <a:cs typeface="Arial"/>
              </a:rPr>
              <a:t>going on across </a:t>
            </a:r>
            <a:r>
              <a:rPr dirty="0" sz="1050" spc="-15">
                <a:latin typeface="Arial"/>
                <a:cs typeface="Arial"/>
              </a:rPr>
              <a:t>your </a:t>
            </a:r>
            <a:r>
              <a:rPr dirty="0" sz="1050" spc="-10">
                <a:latin typeface="Arial"/>
                <a:cs typeface="Arial"/>
              </a:rPr>
              <a:t>various </a:t>
            </a:r>
            <a:r>
              <a:rPr dirty="0" sz="1050" spc="-5">
                <a:latin typeface="Arial"/>
                <a:cs typeface="Arial"/>
              </a:rPr>
              <a:t>channels and </a:t>
            </a:r>
            <a:r>
              <a:rPr dirty="0" sz="1050" spc="5">
                <a:latin typeface="Arial"/>
                <a:cs typeface="Arial"/>
              </a:rPr>
              <a:t>try  </a:t>
            </a:r>
            <a:r>
              <a:rPr dirty="0" sz="1050" spc="-5">
                <a:latin typeface="Arial"/>
                <a:cs typeface="Arial"/>
              </a:rPr>
              <a:t>to bridge gaps </a:t>
            </a:r>
            <a:r>
              <a:rPr dirty="0" sz="1050" spc="-10">
                <a:latin typeface="Arial"/>
                <a:cs typeface="Arial"/>
              </a:rPr>
              <a:t>between </a:t>
            </a:r>
            <a:r>
              <a:rPr dirty="0" sz="1050" spc="-5">
                <a:latin typeface="Arial"/>
                <a:cs typeface="Arial"/>
              </a:rPr>
              <a:t>them to </a:t>
            </a:r>
            <a:r>
              <a:rPr dirty="0" sz="1050" spc="-15">
                <a:latin typeface="Arial"/>
                <a:cs typeface="Arial"/>
              </a:rPr>
              <a:t>improve </a:t>
            </a: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5">
                <a:latin typeface="Arial"/>
                <a:cs typeface="Arial"/>
              </a:rPr>
              <a:t>overall </a:t>
            </a:r>
            <a:r>
              <a:rPr dirty="0" sz="1050" spc="-5">
                <a:latin typeface="Arial"/>
                <a:cs typeface="Arial"/>
              </a:rPr>
              <a:t>customer  </a:t>
            </a:r>
            <a:r>
              <a:rPr dirty="0" sz="1050" spc="-10">
                <a:latin typeface="Arial"/>
                <a:cs typeface="Arial"/>
              </a:rPr>
              <a:t>experience.</a:t>
            </a:r>
            <a:endParaRPr sz="1050">
              <a:latin typeface="Arial"/>
              <a:cs typeface="Arial"/>
            </a:endParaRPr>
          </a:p>
          <a:p>
            <a:pPr algn="just" marL="12700" marR="156210">
              <a:lnSpc>
                <a:spcPct val="102600"/>
              </a:lnSpc>
              <a:spcBef>
                <a:spcPts val="300"/>
              </a:spcBef>
            </a:pPr>
            <a:r>
              <a:rPr dirty="0" sz="1050" spc="-25">
                <a:latin typeface="Arial"/>
                <a:cs typeface="Arial"/>
              </a:rPr>
              <a:t>We’re </a:t>
            </a:r>
            <a:r>
              <a:rPr dirty="0" sz="1050" spc="-5">
                <a:latin typeface="Arial"/>
                <a:cs typeface="Arial"/>
              </a:rPr>
              <a:t>witnessing the begining of a </a:t>
            </a:r>
            <a:r>
              <a:rPr dirty="0" sz="1050" spc="-15">
                <a:latin typeface="Arial"/>
                <a:cs typeface="Arial"/>
              </a:rPr>
              <a:t>massive, </a:t>
            </a:r>
            <a:r>
              <a:rPr dirty="0" sz="1050" spc="-5">
                <a:latin typeface="Arial"/>
                <a:cs typeface="Arial"/>
              </a:rPr>
              <a:t>culturally </a:t>
            </a:r>
            <a:r>
              <a:rPr dirty="0" sz="1050" spc="-10">
                <a:latin typeface="Arial"/>
                <a:cs typeface="Arial"/>
              </a:rPr>
              <a:t>saturated  </a:t>
            </a:r>
            <a:r>
              <a:rPr dirty="0" sz="1050" spc="-15">
                <a:latin typeface="Arial"/>
                <a:cs typeface="Arial"/>
              </a:rPr>
              <a:t>feedback </a:t>
            </a:r>
            <a:r>
              <a:rPr dirty="0" sz="1050" spc="-5">
                <a:latin typeface="Arial"/>
                <a:cs typeface="Arial"/>
              </a:rPr>
              <a:t>loop where our </a:t>
            </a:r>
            <a:r>
              <a:rPr dirty="0" sz="1050" spc="-10">
                <a:latin typeface="Arial"/>
                <a:cs typeface="Arial"/>
              </a:rPr>
              <a:t>behavior </a:t>
            </a:r>
            <a:r>
              <a:rPr dirty="0" sz="1050" spc="-5">
                <a:latin typeface="Arial"/>
                <a:cs typeface="Arial"/>
              </a:rPr>
              <a:t>changes the product and the  product changes our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behavior.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35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Conclusions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53504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79753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833943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488782"/>
            <a:ext cx="4053840" cy="19856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By using customer journey </a:t>
            </a:r>
            <a:r>
              <a:rPr dirty="0" sz="1050" spc="-10">
                <a:latin typeface="Arial"/>
                <a:cs typeface="Arial"/>
              </a:rPr>
              <a:t>analytics, </a:t>
            </a:r>
            <a:r>
              <a:rPr dirty="0" sz="1050" spc="-15">
                <a:latin typeface="Arial"/>
                <a:cs typeface="Arial"/>
              </a:rPr>
              <a:t>you </a:t>
            </a:r>
            <a:r>
              <a:rPr dirty="0" sz="1050" spc="-5">
                <a:latin typeface="Arial"/>
                <a:cs typeface="Arial"/>
              </a:rPr>
              <a:t>can get a </a:t>
            </a:r>
            <a:r>
              <a:rPr dirty="0" sz="1050" spc="-10">
                <a:latin typeface="Arial"/>
                <a:cs typeface="Arial"/>
              </a:rPr>
              <a:t>much </a:t>
            </a:r>
            <a:r>
              <a:rPr dirty="0" sz="1050" spc="-5">
                <a:latin typeface="Arial"/>
                <a:cs typeface="Arial"/>
              </a:rPr>
              <a:t>more  solid idea of </a:t>
            </a:r>
            <a:r>
              <a:rPr dirty="0" sz="1050" spc="-15">
                <a:latin typeface="Arial"/>
                <a:cs typeface="Arial"/>
              </a:rPr>
              <a:t>what’s </a:t>
            </a:r>
            <a:r>
              <a:rPr dirty="0" sz="1050" spc="-5">
                <a:latin typeface="Arial"/>
                <a:cs typeface="Arial"/>
              </a:rPr>
              <a:t>going on across </a:t>
            </a:r>
            <a:r>
              <a:rPr dirty="0" sz="1050" spc="-15">
                <a:latin typeface="Arial"/>
                <a:cs typeface="Arial"/>
              </a:rPr>
              <a:t>your </a:t>
            </a:r>
            <a:r>
              <a:rPr dirty="0" sz="1050" spc="-10">
                <a:latin typeface="Arial"/>
                <a:cs typeface="Arial"/>
              </a:rPr>
              <a:t>various </a:t>
            </a:r>
            <a:r>
              <a:rPr dirty="0" sz="1050" spc="-5">
                <a:latin typeface="Arial"/>
                <a:cs typeface="Arial"/>
              </a:rPr>
              <a:t>channels and </a:t>
            </a:r>
            <a:r>
              <a:rPr dirty="0" sz="1050" spc="5">
                <a:latin typeface="Arial"/>
                <a:cs typeface="Arial"/>
              </a:rPr>
              <a:t>try  </a:t>
            </a:r>
            <a:r>
              <a:rPr dirty="0" sz="1050" spc="-5">
                <a:latin typeface="Arial"/>
                <a:cs typeface="Arial"/>
              </a:rPr>
              <a:t>to bridge gaps </a:t>
            </a:r>
            <a:r>
              <a:rPr dirty="0" sz="1050" spc="-10">
                <a:latin typeface="Arial"/>
                <a:cs typeface="Arial"/>
              </a:rPr>
              <a:t>between </a:t>
            </a:r>
            <a:r>
              <a:rPr dirty="0" sz="1050" spc="-5">
                <a:latin typeface="Arial"/>
                <a:cs typeface="Arial"/>
              </a:rPr>
              <a:t>them to </a:t>
            </a:r>
            <a:r>
              <a:rPr dirty="0" sz="1050" spc="-15">
                <a:latin typeface="Arial"/>
                <a:cs typeface="Arial"/>
              </a:rPr>
              <a:t>improve </a:t>
            </a: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5">
                <a:latin typeface="Arial"/>
                <a:cs typeface="Arial"/>
              </a:rPr>
              <a:t>overall </a:t>
            </a:r>
            <a:r>
              <a:rPr dirty="0" sz="1050" spc="-5">
                <a:latin typeface="Arial"/>
                <a:cs typeface="Arial"/>
              </a:rPr>
              <a:t>customer  </a:t>
            </a:r>
            <a:r>
              <a:rPr dirty="0" sz="1050" spc="-10">
                <a:latin typeface="Arial"/>
                <a:cs typeface="Arial"/>
              </a:rPr>
              <a:t>experience.</a:t>
            </a:r>
            <a:endParaRPr sz="1050">
              <a:latin typeface="Arial"/>
              <a:cs typeface="Arial"/>
            </a:endParaRPr>
          </a:p>
          <a:p>
            <a:pPr algn="just" marL="12700" marR="156210">
              <a:lnSpc>
                <a:spcPct val="102600"/>
              </a:lnSpc>
              <a:spcBef>
                <a:spcPts val="300"/>
              </a:spcBef>
            </a:pPr>
            <a:r>
              <a:rPr dirty="0" sz="1050" spc="-25">
                <a:latin typeface="Arial"/>
                <a:cs typeface="Arial"/>
              </a:rPr>
              <a:t>We’re </a:t>
            </a:r>
            <a:r>
              <a:rPr dirty="0" sz="1050" spc="-5">
                <a:latin typeface="Arial"/>
                <a:cs typeface="Arial"/>
              </a:rPr>
              <a:t>witnessing the begining of a </a:t>
            </a:r>
            <a:r>
              <a:rPr dirty="0" sz="1050" spc="-15">
                <a:latin typeface="Arial"/>
                <a:cs typeface="Arial"/>
              </a:rPr>
              <a:t>massive, </a:t>
            </a:r>
            <a:r>
              <a:rPr dirty="0" sz="1050" spc="-5">
                <a:latin typeface="Arial"/>
                <a:cs typeface="Arial"/>
              </a:rPr>
              <a:t>culturally </a:t>
            </a:r>
            <a:r>
              <a:rPr dirty="0" sz="1050" spc="-10">
                <a:latin typeface="Arial"/>
                <a:cs typeface="Arial"/>
              </a:rPr>
              <a:t>saturated  </a:t>
            </a:r>
            <a:r>
              <a:rPr dirty="0" sz="1050" spc="-15">
                <a:latin typeface="Arial"/>
                <a:cs typeface="Arial"/>
              </a:rPr>
              <a:t>feedback </a:t>
            </a:r>
            <a:r>
              <a:rPr dirty="0" sz="1050" spc="-5">
                <a:latin typeface="Arial"/>
                <a:cs typeface="Arial"/>
              </a:rPr>
              <a:t>loop where our </a:t>
            </a:r>
            <a:r>
              <a:rPr dirty="0" sz="1050" spc="-10">
                <a:latin typeface="Arial"/>
                <a:cs typeface="Arial"/>
              </a:rPr>
              <a:t>behavior </a:t>
            </a:r>
            <a:r>
              <a:rPr dirty="0" sz="1050" spc="-5">
                <a:latin typeface="Arial"/>
                <a:cs typeface="Arial"/>
              </a:rPr>
              <a:t>changes the product and the  product changes our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behavior.</a:t>
            </a:r>
            <a:endParaRPr sz="1050">
              <a:latin typeface="Arial"/>
              <a:cs typeface="Arial"/>
            </a:endParaRPr>
          </a:p>
          <a:p>
            <a:pPr marL="12700" marR="200660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There’s </a:t>
            </a:r>
            <a:r>
              <a:rPr dirty="0" sz="1050" spc="-5">
                <a:latin typeface="Arial"/>
                <a:cs typeface="Arial"/>
              </a:rPr>
              <a:t>the supply chain aspect of </a:t>
            </a:r>
            <a:r>
              <a:rPr dirty="0" sz="1050" spc="-10">
                <a:latin typeface="Arial"/>
                <a:cs typeface="Arial"/>
              </a:rPr>
              <a:t>manufacturing </a:t>
            </a:r>
            <a:r>
              <a:rPr dirty="0" sz="1050" spc="-5">
                <a:latin typeface="Arial"/>
                <a:cs typeface="Arial"/>
              </a:rPr>
              <a:t>and shipping  </a:t>
            </a:r>
            <a:r>
              <a:rPr dirty="0" sz="1050" spc="-10">
                <a:latin typeface="Arial"/>
                <a:cs typeface="Arial"/>
              </a:rPr>
              <a:t>products. </a:t>
            </a:r>
            <a:r>
              <a:rPr dirty="0" sz="1050" spc="-5">
                <a:latin typeface="Arial"/>
                <a:cs typeface="Arial"/>
              </a:rPr>
              <a:t>Analytics can be used to monitor fuel </a:t>
            </a:r>
            <a:r>
              <a:rPr dirty="0" sz="1050" spc="-15">
                <a:latin typeface="Arial"/>
                <a:cs typeface="Arial"/>
              </a:rPr>
              <a:t>efficiency,  </a:t>
            </a:r>
            <a:r>
              <a:rPr dirty="0" sz="1050" spc="-5">
                <a:latin typeface="Arial"/>
                <a:cs typeface="Arial"/>
              </a:rPr>
              <a:t>calculate optimal optimization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delivery </a:t>
            </a:r>
            <a:r>
              <a:rPr dirty="0" sz="1050" spc="-10">
                <a:latin typeface="Arial"/>
                <a:cs typeface="Arial"/>
              </a:rPr>
              <a:t>fleets,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5">
                <a:latin typeface="Arial"/>
                <a:cs typeface="Arial"/>
              </a:rPr>
              <a:t>improve  </a:t>
            </a:r>
            <a:r>
              <a:rPr dirty="0" sz="1050" spc="-10">
                <a:latin typeface="Arial"/>
                <a:cs typeface="Arial"/>
              </a:rPr>
              <a:t>inventory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management.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35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Conclusions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553504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279753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1833943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69557" y="2560193"/>
            <a:ext cx="76809" cy="768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02932" y="488782"/>
            <a:ext cx="4053840" cy="271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5">
                <a:latin typeface="Arial"/>
                <a:cs typeface="Arial"/>
              </a:rPr>
              <a:t>By using customer journey </a:t>
            </a:r>
            <a:r>
              <a:rPr dirty="0" sz="1050" spc="-10">
                <a:latin typeface="Arial"/>
                <a:cs typeface="Arial"/>
              </a:rPr>
              <a:t>analytics, </a:t>
            </a:r>
            <a:r>
              <a:rPr dirty="0" sz="1050" spc="-15">
                <a:latin typeface="Arial"/>
                <a:cs typeface="Arial"/>
              </a:rPr>
              <a:t>you </a:t>
            </a:r>
            <a:r>
              <a:rPr dirty="0" sz="1050" spc="-5">
                <a:latin typeface="Arial"/>
                <a:cs typeface="Arial"/>
              </a:rPr>
              <a:t>can get a </a:t>
            </a:r>
            <a:r>
              <a:rPr dirty="0" sz="1050" spc="-10">
                <a:latin typeface="Arial"/>
                <a:cs typeface="Arial"/>
              </a:rPr>
              <a:t>much </a:t>
            </a:r>
            <a:r>
              <a:rPr dirty="0" sz="1050" spc="-5">
                <a:latin typeface="Arial"/>
                <a:cs typeface="Arial"/>
              </a:rPr>
              <a:t>more  solid idea of </a:t>
            </a:r>
            <a:r>
              <a:rPr dirty="0" sz="1050" spc="-15">
                <a:latin typeface="Arial"/>
                <a:cs typeface="Arial"/>
              </a:rPr>
              <a:t>what’s </a:t>
            </a:r>
            <a:r>
              <a:rPr dirty="0" sz="1050" spc="-5">
                <a:latin typeface="Arial"/>
                <a:cs typeface="Arial"/>
              </a:rPr>
              <a:t>going on across </a:t>
            </a:r>
            <a:r>
              <a:rPr dirty="0" sz="1050" spc="-15">
                <a:latin typeface="Arial"/>
                <a:cs typeface="Arial"/>
              </a:rPr>
              <a:t>your </a:t>
            </a:r>
            <a:r>
              <a:rPr dirty="0" sz="1050" spc="-10">
                <a:latin typeface="Arial"/>
                <a:cs typeface="Arial"/>
              </a:rPr>
              <a:t>various </a:t>
            </a:r>
            <a:r>
              <a:rPr dirty="0" sz="1050" spc="-5">
                <a:latin typeface="Arial"/>
                <a:cs typeface="Arial"/>
              </a:rPr>
              <a:t>channels and </a:t>
            </a:r>
            <a:r>
              <a:rPr dirty="0" sz="1050" spc="5">
                <a:latin typeface="Arial"/>
                <a:cs typeface="Arial"/>
              </a:rPr>
              <a:t>try  </a:t>
            </a:r>
            <a:r>
              <a:rPr dirty="0" sz="1050" spc="-5">
                <a:latin typeface="Arial"/>
                <a:cs typeface="Arial"/>
              </a:rPr>
              <a:t>to bridge gaps </a:t>
            </a:r>
            <a:r>
              <a:rPr dirty="0" sz="1050" spc="-10">
                <a:latin typeface="Arial"/>
                <a:cs typeface="Arial"/>
              </a:rPr>
              <a:t>between </a:t>
            </a:r>
            <a:r>
              <a:rPr dirty="0" sz="1050" spc="-5">
                <a:latin typeface="Arial"/>
                <a:cs typeface="Arial"/>
              </a:rPr>
              <a:t>them to </a:t>
            </a:r>
            <a:r>
              <a:rPr dirty="0" sz="1050" spc="-15">
                <a:latin typeface="Arial"/>
                <a:cs typeface="Arial"/>
              </a:rPr>
              <a:t>improve </a:t>
            </a: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 spc="-15">
                <a:latin typeface="Arial"/>
                <a:cs typeface="Arial"/>
              </a:rPr>
              <a:t>overall </a:t>
            </a:r>
            <a:r>
              <a:rPr dirty="0" sz="1050" spc="-5">
                <a:latin typeface="Arial"/>
                <a:cs typeface="Arial"/>
              </a:rPr>
              <a:t>customer  </a:t>
            </a:r>
            <a:r>
              <a:rPr dirty="0" sz="1050" spc="-10">
                <a:latin typeface="Arial"/>
                <a:cs typeface="Arial"/>
              </a:rPr>
              <a:t>experience.</a:t>
            </a:r>
            <a:endParaRPr sz="1050">
              <a:latin typeface="Arial"/>
              <a:cs typeface="Arial"/>
            </a:endParaRPr>
          </a:p>
          <a:p>
            <a:pPr algn="just" marL="12700" marR="156210">
              <a:lnSpc>
                <a:spcPct val="102600"/>
              </a:lnSpc>
              <a:spcBef>
                <a:spcPts val="300"/>
              </a:spcBef>
            </a:pPr>
            <a:r>
              <a:rPr dirty="0" sz="1050" spc="-25">
                <a:latin typeface="Arial"/>
                <a:cs typeface="Arial"/>
              </a:rPr>
              <a:t>We’re </a:t>
            </a:r>
            <a:r>
              <a:rPr dirty="0" sz="1050" spc="-5">
                <a:latin typeface="Arial"/>
                <a:cs typeface="Arial"/>
              </a:rPr>
              <a:t>witnessing the begining of a </a:t>
            </a:r>
            <a:r>
              <a:rPr dirty="0" sz="1050" spc="-15">
                <a:latin typeface="Arial"/>
                <a:cs typeface="Arial"/>
              </a:rPr>
              <a:t>massive, </a:t>
            </a:r>
            <a:r>
              <a:rPr dirty="0" sz="1050" spc="-5">
                <a:latin typeface="Arial"/>
                <a:cs typeface="Arial"/>
              </a:rPr>
              <a:t>culturally </a:t>
            </a:r>
            <a:r>
              <a:rPr dirty="0" sz="1050" spc="-10">
                <a:latin typeface="Arial"/>
                <a:cs typeface="Arial"/>
              </a:rPr>
              <a:t>saturated  </a:t>
            </a:r>
            <a:r>
              <a:rPr dirty="0" sz="1050" spc="-15">
                <a:latin typeface="Arial"/>
                <a:cs typeface="Arial"/>
              </a:rPr>
              <a:t>feedback </a:t>
            </a:r>
            <a:r>
              <a:rPr dirty="0" sz="1050" spc="-5">
                <a:latin typeface="Arial"/>
                <a:cs typeface="Arial"/>
              </a:rPr>
              <a:t>loop where our </a:t>
            </a:r>
            <a:r>
              <a:rPr dirty="0" sz="1050" spc="-10">
                <a:latin typeface="Arial"/>
                <a:cs typeface="Arial"/>
              </a:rPr>
              <a:t>behavior </a:t>
            </a:r>
            <a:r>
              <a:rPr dirty="0" sz="1050" spc="-5">
                <a:latin typeface="Arial"/>
                <a:cs typeface="Arial"/>
              </a:rPr>
              <a:t>changes the product and the  product changes our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 spc="-15">
                <a:latin typeface="Arial"/>
                <a:cs typeface="Arial"/>
              </a:rPr>
              <a:t>behavior.</a:t>
            </a:r>
            <a:endParaRPr sz="1050">
              <a:latin typeface="Arial"/>
              <a:cs typeface="Arial"/>
            </a:endParaRPr>
          </a:p>
          <a:p>
            <a:pPr marL="12700" marR="200660">
              <a:lnSpc>
                <a:spcPct val="102600"/>
              </a:lnSpc>
              <a:spcBef>
                <a:spcPts val="300"/>
              </a:spcBef>
            </a:pPr>
            <a:r>
              <a:rPr dirty="0" sz="1050" spc="-15">
                <a:latin typeface="Arial"/>
                <a:cs typeface="Arial"/>
              </a:rPr>
              <a:t>There’s </a:t>
            </a:r>
            <a:r>
              <a:rPr dirty="0" sz="1050" spc="-5">
                <a:latin typeface="Arial"/>
                <a:cs typeface="Arial"/>
              </a:rPr>
              <a:t>the supply chain aspect of </a:t>
            </a:r>
            <a:r>
              <a:rPr dirty="0" sz="1050" spc="-10">
                <a:latin typeface="Arial"/>
                <a:cs typeface="Arial"/>
              </a:rPr>
              <a:t>manufacturing </a:t>
            </a:r>
            <a:r>
              <a:rPr dirty="0" sz="1050" spc="-5">
                <a:latin typeface="Arial"/>
                <a:cs typeface="Arial"/>
              </a:rPr>
              <a:t>and shipping  </a:t>
            </a:r>
            <a:r>
              <a:rPr dirty="0" sz="1050" spc="-10">
                <a:latin typeface="Arial"/>
                <a:cs typeface="Arial"/>
              </a:rPr>
              <a:t>products. </a:t>
            </a:r>
            <a:r>
              <a:rPr dirty="0" sz="1050" spc="-5">
                <a:latin typeface="Arial"/>
                <a:cs typeface="Arial"/>
              </a:rPr>
              <a:t>Analytics can be used to monitor fuel </a:t>
            </a:r>
            <a:r>
              <a:rPr dirty="0" sz="1050" spc="-15">
                <a:latin typeface="Arial"/>
                <a:cs typeface="Arial"/>
              </a:rPr>
              <a:t>efficiency,  </a:t>
            </a:r>
            <a:r>
              <a:rPr dirty="0" sz="1050" spc="-5">
                <a:latin typeface="Arial"/>
                <a:cs typeface="Arial"/>
              </a:rPr>
              <a:t>calculate optimal optimization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delivery </a:t>
            </a:r>
            <a:r>
              <a:rPr dirty="0" sz="1050" spc="-10">
                <a:latin typeface="Arial"/>
                <a:cs typeface="Arial"/>
              </a:rPr>
              <a:t>fleets, </a:t>
            </a:r>
            <a:r>
              <a:rPr dirty="0" sz="1050" spc="-5">
                <a:latin typeface="Arial"/>
                <a:cs typeface="Arial"/>
              </a:rPr>
              <a:t>and </a:t>
            </a:r>
            <a:r>
              <a:rPr dirty="0" sz="1050" spc="-15">
                <a:latin typeface="Arial"/>
                <a:cs typeface="Arial"/>
              </a:rPr>
              <a:t>improve  </a:t>
            </a:r>
            <a:r>
              <a:rPr dirty="0" sz="1050" spc="-10">
                <a:latin typeface="Arial"/>
                <a:cs typeface="Arial"/>
              </a:rPr>
              <a:t>inventory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management.</a:t>
            </a:r>
            <a:endParaRPr sz="1050">
              <a:latin typeface="Arial"/>
              <a:cs typeface="Arial"/>
            </a:endParaRPr>
          </a:p>
          <a:p>
            <a:pPr marL="12700" marR="61594">
              <a:lnSpc>
                <a:spcPct val="102600"/>
              </a:lnSpc>
              <a:spcBef>
                <a:spcPts val="300"/>
              </a:spcBef>
            </a:pPr>
            <a:r>
              <a:rPr dirty="0" sz="1050" spc="-5">
                <a:latin typeface="Arial"/>
                <a:cs typeface="Arial"/>
              </a:rPr>
              <a:t>With data </a:t>
            </a:r>
            <a:r>
              <a:rPr dirty="0" sz="1050" spc="-10">
                <a:latin typeface="Arial"/>
                <a:cs typeface="Arial"/>
              </a:rPr>
              <a:t>analytics, </a:t>
            </a:r>
            <a:r>
              <a:rPr dirty="0" sz="1050" spc="-5">
                <a:latin typeface="Arial"/>
                <a:cs typeface="Arial"/>
              </a:rPr>
              <a:t>researchers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5">
                <a:latin typeface="Arial"/>
                <a:cs typeface="Arial"/>
              </a:rPr>
              <a:t>the ability to look at more  patient characteristics in a </a:t>
            </a:r>
            <a:r>
              <a:rPr dirty="0" sz="1050">
                <a:latin typeface="Arial"/>
                <a:cs typeface="Arial"/>
              </a:rPr>
              <a:t>shorter </a:t>
            </a:r>
            <a:r>
              <a:rPr dirty="0" sz="1050" spc="-5">
                <a:latin typeface="Arial"/>
                <a:cs typeface="Arial"/>
              </a:rPr>
              <a:t>amount of </a:t>
            </a:r>
            <a:r>
              <a:rPr dirty="0" sz="1050" spc="-10">
                <a:latin typeface="Arial"/>
                <a:cs typeface="Arial"/>
              </a:rPr>
              <a:t>time, </a:t>
            </a:r>
            <a:r>
              <a:rPr dirty="0" sz="1050" spc="-15">
                <a:latin typeface="Arial"/>
                <a:cs typeface="Arial"/>
              </a:rPr>
              <a:t>develop  </a:t>
            </a:r>
            <a:r>
              <a:rPr dirty="0" sz="1050" spc="-5">
                <a:latin typeface="Arial"/>
                <a:cs typeface="Arial"/>
              </a:rPr>
              <a:t>profiles </a:t>
            </a:r>
            <a:r>
              <a:rPr dirty="0" sz="1050" spc="-15">
                <a:latin typeface="Arial"/>
                <a:cs typeface="Arial"/>
              </a:rPr>
              <a:t>for </a:t>
            </a:r>
            <a:r>
              <a:rPr dirty="0" sz="1050" spc="-5">
                <a:latin typeface="Arial"/>
                <a:cs typeface="Arial"/>
              </a:rPr>
              <a:t>them, and then use those profiles to find potential </a:t>
            </a:r>
            <a:r>
              <a:rPr dirty="0" sz="1050">
                <a:latin typeface="Arial"/>
                <a:cs typeface="Arial"/>
              </a:rPr>
              <a:t>trial  </a:t>
            </a:r>
            <a:r>
              <a:rPr dirty="0" sz="1050" spc="-10">
                <a:latin typeface="Arial"/>
                <a:cs typeface="Arial"/>
              </a:rPr>
              <a:t>candidates.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6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3" name="object 2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6" action="ppaction://hlinksldjump"/>
              </a:rPr>
              <a:t>Big Data Analysis and Approximations  in</a:t>
            </a:r>
            <a:r>
              <a:rPr dirty="0" spc="20">
                <a:hlinkClick r:id="rId6" action="ppaction://hlinksldjump"/>
              </a:rPr>
              <a:t> </a:t>
            </a:r>
            <a:r>
              <a:rPr dirty="0" spc="-5">
                <a:hlinkClick r:id="rId6" action="ppaction://hlinksldjump"/>
              </a:rPr>
              <a:t>Inf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35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Conclusions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38796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932" y="974087"/>
            <a:ext cx="3697604" cy="533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strong vulnerability </a:t>
            </a:r>
            <a:r>
              <a:rPr dirty="0" sz="1050" spc="-10">
                <a:latin typeface="Arial"/>
                <a:cs typeface="Arial"/>
              </a:rPr>
              <a:t>management </a:t>
            </a:r>
            <a:r>
              <a:rPr dirty="0" sz="1050" spc="-5">
                <a:latin typeface="Arial"/>
                <a:cs typeface="Arial"/>
              </a:rPr>
              <a:t>approach should include  </a:t>
            </a:r>
            <a:r>
              <a:rPr dirty="0" sz="1050" spc="-10">
                <a:latin typeface="Arial"/>
                <a:cs typeface="Arial"/>
              </a:rPr>
              <a:t>continuous </a:t>
            </a:r>
            <a:r>
              <a:rPr dirty="0" sz="1050" spc="-5">
                <a:latin typeface="Arial"/>
                <a:cs typeface="Arial"/>
              </a:rPr>
              <a:t>monitoring and </a:t>
            </a:r>
            <a:r>
              <a:rPr dirty="0" sz="1050" spc="-10">
                <a:latin typeface="Arial"/>
                <a:cs typeface="Arial"/>
              </a:rPr>
              <a:t>integration </a:t>
            </a:r>
            <a:r>
              <a:rPr dirty="0" sz="1050" spc="-5">
                <a:latin typeface="Arial"/>
                <a:cs typeface="Arial"/>
              </a:rPr>
              <a:t>with patch and  </a:t>
            </a:r>
            <a:r>
              <a:rPr dirty="0" sz="1050" spc="-10">
                <a:latin typeface="Arial"/>
                <a:cs typeface="Arial"/>
              </a:rPr>
              <a:t>configuration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management.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3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0" name="object 2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3" action="ppaction://hlinksldjump"/>
              </a:rPr>
              <a:t>Big Data Analysis and Approximations  in</a:t>
            </a:r>
            <a:r>
              <a:rPr dirty="0" spc="20">
                <a:hlinkClick r:id="rId3" action="ppaction://hlinksldjump"/>
              </a:rPr>
              <a:t> </a:t>
            </a:r>
            <a:r>
              <a:rPr dirty="0" spc="-5">
                <a:hlinkClick r:id="rId3" action="ppaction://hlinksldjump"/>
              </a:rPr>
              <a:t>Inf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36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Conclusions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38796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592986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02932" y="974087"/>
            <a:ext cx="3729354" cy="1087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683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strong vulnerability </a:t>
            </a:r>
            <a:r>
              <a:rPr dirty="0" sz="1050" spc="-10">
                <a:latin typeface="Arial"/>
                <a:cs typeface="Arial"/>
              </a:rPr>
              <a:t>management </a:t>
            </a:r>
            <a:r>
              <a:rPr dirty="0" sz="1050" spc="-5">
                <a:latin typeface="Arial"/>
                <a:cs typeface="Arial"/>
              </a:rPr>
              <a:t>approach should include  </a:t>
            </a:r>
            <a:r>
              <a:rPr dirty="0" sz="1050" spc="-10">
                <a:latin typeface="Arial"/>
                <a:cs typeface="Arial"/>
              </a:rPr>
              <a:t>continuous </a:t>
            </a:r>
            <a:r>
              <a:rPr dirty="0" sz="1050" spc="-5">
                <a:latin typeface="Arial"/>
                <a:cs typeface="Arial"/>
              </a:rPr>
              <a:t>monitoring and </a:t>
            </a:r>
            <a:r>
              <a:rPr dirty="0" sz="1050" spc="-10">
                <a:latin typeface="Arial"/>
                <a:cs typeface="Arial"/>
              </a:rPr>
              <a:t>integration </a:t>
            </a:r>
            <a:r>
              <a:rPr dirty="0" sz="1050" spc="-5">
                <a:latin typeface="Arial"/>
                <a:cs typeface="Arial"/>
              </a:rPr>
              <a:t>with patch and  </a:t>
            </a:r>
            <a:r>
              <a:rPr dirty="0" sz="1050" spc="-10">
                <a:latin typeface="Arial"/>
                <a:cs typeface="Arial"/>
              </a:rPr>
              <a:t>configuration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management.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"informed improvement”, "continuous </a:t>
            </a:r>
            <a:r>
              <a:rPr dirty="0" sz="1050" spc="-5">
                <a:latin typeface="Arial"/>
                <a:cs typeface="Arial"/>
              </a:rPr>
              <a:t>consideration" , predict  student </a:t>
            </a:r>
            <a:r>
              <a:rPr dirty="0" sz="1050" spc="-10">
                <a:latin typeface="Arial"/>
                <a:cs typeface="Arial"/>
              </a:rPr>
              <a:t>outcomes, </a:t>
            </a:r>
            <a:r>
              <a:rPr dirty="0" sz="1050" spc="-5">
                <a:latin typeface="Arial"/>
                <a:cs typeface="Arial"/>
              </a:rPr>
              <a:t>should ensure that students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5">
                <a:latin typeface="Arial"/>
                <a:cs typeface="Arial"/>
              </a:rPr>
              <a:t>"open  futures"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4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4" action="ppaction://hlinksldjump"/>
              </a:rPr>
              <a:t>Big Data Analysis and Approximations  in</a:t>
            </a:r>
            <a:r>
              <a:rPr dirty="0" spc="20">
                <a:hlinkClick r:id="rId4" action="ppaction://hlinksldjump"/>
              </a:rPr>
              <a:t> </a:t>
            </a:r>
            <a:r>
              <a:rPr dirty="0" spc="-5">
                <a:hlinkClick r:id="rId4" action="ppaction://hlinksldjump"/>
              </a:rPr>
              <a:t>Inf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36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53434" y="32699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66134" y="32826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1" y="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51033" y="3262363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1" y="20320"/>
                </a:lnTo>
              </a:path>
            </a:pathLst>
          </a:custGeom>
          <a:ln w="7591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423969" y="3235868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7" y="15183"/>
                </a:moveTo>
                <a:lnTo>
                  <a:pt x="30367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7" y="23568"/>
                </a:lnTo>
                <a:lnTo>
                  <a:pt x="30367" y="15183"/>
                </a:lnTo>
                <a:close/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44352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400" y="50800"/>
                </a:moveTo>
                <a:lnTo>
                  <a:pt x="35160" y="48796"/>
                </a:lnTo>
                <a:lnTo>
                  <a:pt x="43248" y="43339"/>
                </a:lnTo>
                <a:lnTo>
                  <a:pt x="48762" y="35262"/>
                </a:lnTo>
                <a:lnTo>
                  <a:pt x="50800" y="25400"/>
                </a:lnTo>
                <a:lnTo>
                  <a:pt x="48796" y="15537"/>
                </a:lnTo>
                <a:lnTo>
                  <a:pt x="43339" y="7461"/>
                </a:lnTo>
                <a:lnTo>
                  <a:pt x="35262" y="2004"/>
                </a:lnTo>
                <a:lnTo>
                  <a:pt x="25400" y="0"/>
                </a:lnTo>
                <a:lnTo>
                  <a:pt x="15537" y="2004"/>
                </a:lnTo>
                <a:lnTo>
                  <a:pt x="7461" y="7461"/>
                </a:lnTo>
                <a:lnTo>
                  <a:pt x="2004" y="15537"/>
                </a:lnTo>
                <a:lnTo>
                  <a:pt x="0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29112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80" y="0"/>
                </a:moveTo>
                <a:lnTo>
                  <a:pt x="15240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496754" y="3231882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25399" y="50800"/>
                </a:moveTo>
                <a:lnTo>
                  <a:pt x="15537" y="48796"/>
                </a:lnTo>
                <a:lnTo>
                  <a:pt x="7461" y="43339"/>
                </a:lnTo>
                <a:lnTo>
                  <a:pt x="2004" y="35262"/>
                </a:lnTo>
                <a:lnTo>
                  <a:pt x="0" y="25400"/>
                </a:lnTo>
                <a:lnTo>
                  <a:pt x="2004" y="15537"/>
                </a:lnTo>
                <a:lnTo>
                  <a:pt x="7461" y="7461"/>
                </a:lnTo>
                <a:lnTo>
                  <a:pt x="15537" y="2004"/>
                </a:lnTo>
                <a:lnTo>
                  <a:pt x="25399" y="0"/>
                </a:lnTo>
                <a:lnTo>
                  <a:pt x="35262" y="2004"/>
                </a:lnTo>
                <a:lnTo>
                  <a:pt x="43338" y="7461"/>
                </a:lnTo>
                <a:lnTo>
                  <a:pt x="48795" y="15537"/>
                </a:lnTo>
                <a:lnTo>
                  <a:pt x="50799" y="2540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32315" y="3249663"/>
            <a:ext cx="30480" cy="12700"/>
          </a:xfrm>
          <a:custGeom>
            <a:avLst/>
            <a:gdLst/>
            <a:ahLst/>
            <a:cxnLst/>
            <a:rect l="l" t="t" r="r" b="b"/>
            <a:pathLst>
              <a:path w="30479" h="12700">
                <a:moveTo>
                  <a:pt x="30479" y="0"/>
                </a:moveTo>
                <a:lnTo>
                  <a:pt x="15239" y="12699"/>
                </a:lnTo>
                <a:lnTo>
                  <a:pt x="0" y="0"/>
                </a:lnTo>
              </a:path>
            </a:pathLst>
          </a:custGeom>
          <a:ln w="5060">
            <a:solidFill>
              <a:srgbClr val="ADADE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0"/>
            <a:ext cx="4608195" cy="321945"/>
          </a:xfrm>
          <a:custGeom>
            <a:avLst/>
            <a:gdLst/>
            <a:ahLst/>
            <a:cxnLst/>
            <a:rect l="l" t="t" r="r" b="b"/>
            <a:pathLst>
              <a:path w="4608195" h="321945">
                <a:moveTo>
                  <a:pt x="0" y="321500"/>
                </a:moveTo>
                <a:lnTo>
                  <a:pt x="4608004" y="321500"/>
                </a:lnTo>
                <a:lnTo>
                  <a:pt x="4608004" y="0"/>
                </a:lnTo>
                <a:lnTo>
                  <a:pt x="0" y="0"/>
                </a:lnTo>
                <a:lnTo>
                  <a:pt x="0" y="321500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15"/>
              <a:t>Conclusions</a:t>
            </a:r>
          </a:p>
        </p:txBody>
      </p:sp>
      <p:sp>
        <p:nvSpPr>
          <p:cNvPr id="12" name="object 12"/>
          <p:cNvSpPr/>
          <p:nvPr/>
        </p:nvSpPr>
        <p:spPr>
          <a:xfrm>
            <a:off x="269557" y="1038796"/>
            <a:ext cx="76809" cy="768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9557" y="1592986"/>
            <a:ext cx="76809" cy="768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69557" y="2147163"/>
            <a:ext cx="76809" cy="768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2932" y="974087"/>
            <a:ext cx="4037329" cy="1469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45440">
              <a:lnSpc>
                <a:spcPct val="102600"/>
              </a:lnSpc>
            </a:pPr>
            <a:r>
              <a:rPr dirty="0" sz="1050" spc="-10">
                <a:latin typeface="Arial"/>
                <a:cs typeface="Arial"/>
              </a:rPr>
              <a:t>A </a:t>
            </a:r>
            <a:r>
              <a:rPr dirty="0" sz="1050" spc="-5">
                <a:latin typeface="Arial"/>
                <a:cs typeface="Arial"/>
              </a:rPr>
              <a:t>strong vulnerability </a:t>
            </a:r>
            <a:r>
              <a:rPr dirty="0" sz="1050" spc="-10">
                <a:latin typeface="Arial"/>
                <a:cs typeface="Arial"/>
              </a:rPr>
              <a:t>management </a:t>
            </a:r>
            <a:r>
              <a:rPr dirty="0" sz="1050" spc="-5">
                <a:latin typeface="Arial"/>
                <a:cs typeface="Arial"/>
              </a:rPr>
              <a:t>approach should include  </a:t>
            </a:r>
            <a:r>
              <a:rPr dirty="0" sz="1050" spc="-10">
                <a:latin typeface="Arial"/>
                <a:cs typeface="Arial"/>
              </a:rPr>
              <a:t>continuous </a:t>
            </a:r>
            <a:r>
              <a:rPr dirty="0" sz="1050" spc="-5">
                <a:latin typeface="Arial"/>
                <a:cs typeface="Arial"/>
              </a:rPr>
              <a:t>monitoring and </a:t>
            </a:r>
            <a:r>
              <a:rPr dirty="0" sz="1050" spc="-10">
                <a:latin typeface="Arial"/>
                <a:cs typeface="Arial"/>
              </a:rPr>
              <a:t>integration </a:t>
            </a:r>
            <a:r>
              <a:rPr dirty="0" sz="1050" spc="-5">
                <a:latin typeface="Arial"/>
                <a:cs typeface="Arial"/>
              </a:rPr>
              <a:t>with patch and  </a:t>
            </a:r>
            <a:r>
              <a:rPr dirty="0" sz="1050" spc="-10">
                <a:latin typeface="Arial"/>
                <a:cs typeface="Arial"/>
              </a:rPr>
              <a:t>configuration</a:t>
            </a:r>
            <a:r>
              <a:rPr dirty="0" sz="1050" spc="-3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management.</a:t>
            </a:r>
            <a:endParaRPr sz="1050">
              <a:latin typeface="Arial"/>
              <a:cs typeface="Arial"/>
            </a:endParaRPr>
          </a:p>
          <a:p>
            <a:pPr marL="12700" marR="312420">
              <a:lnSpc>
                <a:spcPct val="102600"/>
              </a:lnSpc>
              <a:spcBef>
                <a:spcPts val="300"/>
              </a:spcBef>
            </a:pPr>
            <a:r>
              <a:rPr dirty="0" sz="1050" spc="-10">
                <a:latin typeface="Arial"/>
                <a:cs typeface="Arial"/>
              </a:rPr>
              <a:t>"informed improvement”, "continuous </a:t>
            </a:r>
            <a:r>
              <a:rPr dirty="0" sz="1050" spc="-5">
                <a:latin typeface="Arial"/>
                <a:cs typeface="Arial"/>
              </a:rPr>
              <a:t>consideration" , predict  student </a:t>
            </a:r>
            <a:r>
              <a:rPr dirty="0" sz="1050" spc="-10">
                <a:latin typeface="Arial"/>
                <a:cs typeface="Arial"/>
              </a:rPr>
              <a:t>outcomes, </a:t>
            </a:r>
            <a:r>
              <a:rPr dirty="0" sz="1050" spc="-5">
                <a:latin typeface="Arial"/>
                <a:cs typeface="Arial"/>
              </a:rPr>
              <a:t>should ensure that students </a:t>
            </a:r>
            <a:r>
              <a:rPr dirty="0" sz="1050" spc="-20">
                <a:latin typeface="Arial"/>
                <a:cs typeface="Arial"/>
              </a:rPr>
              <a:t>have </a:t>
            </a:r>
            <a:r>
              <a:rPr dirty="0" sz="1050" spc="-5">
                <a:latin typeface="Arial"/>
                <a:cs typeface="Arial"/>
              </a:rPr>
              <a:t>"open  futures"</a:t>
            </a:r>
            <a:r>
              <a:rPr dirty="0" sz="1050" spc="-80">
                <a:latin typeface="Arial"/>
                <a:cs typeface="Arial"/>
              </a:rPr>
              <a:t> </a:t>
            </a:r>
            <a:r>
              <a:rPr dirty="0" sz="1050" spc="-5">
                <a:latin typeface="Arial"/>
                <a:cs typeface="Arial"/>
              </a:rPr>
              <a:t>.</a:t>
            </a:r>
            <a:endParaRPr sz="1050">
              <a:latin typeface="Arial"/>
              <a:cs typeface="Arial"/>
            </a:endParaRPr>
          </a:p>
          <a:p>
            <a:pPr marL="12700" marR="5080">
              <a:lnSpc>
                <a:spcPct val="102600"/>
              </a:lnSpc>
              <a:spcBef>
                <a:spcPts val="300"/>
              </a:spcBef>
            </a:pPr>
            <a:r>
              <a:rPr dirty="0" sz="1050" spc="-5">
                <a:latin typeface="Arial"/>
                <a:cs typeface="Arial"/>
              </a:rPr>
              <a:t>Big data </a:t>
            </a:r>
            <a:r>
              <a:rPr dirty="0" sz="1050" spc="-10">
                <a:latin typeface="Arial"/>
                <a:cs typeface="Arial"/>
              </a:rPr>
              <a:t>transform </a:t>
            </a:r>
            <a:r>
              <a:rPr dirty="0" sz="1050" spc="-5">
                <a:latin typeface="Arial"/>
                <a:cs typeface="Arial"/>
              </a:rPr>
              <a:t>our </a:t>
            </a:r>
            <a:r>
              <a:rPr dirty="0" sz="1050" spc="-10">
                <a:latin typeface="Arial"/>
                <a:cs typeface="Arial"/>
              </a:rPr>
              <a:t>lives </a:t>
            </a:r>
            <a:r>
              <a:rPr dirty="0" sz="1050" spc="-5">
                <a:latin typeface="Arial"/>
                <a:cs typeface="Arial"/>
              </a:rPr>
              <a:t>– optimizing, </a:t>
            </a:r>
            <a:r>
              <a:rPr dirty="0" sz="1050" spc="-10">
                <a:latin typeface="Arial"/>
                <a:cs typeface="Arial"/>
              </a:rPr>
              <a:t>improving, </a:t>
            </a:r>
            <a:r>
              <a:rPr dirty="0" sz="1050" spc="-5">
                <a:latin typeface="Arial"/>
                <a:cs typeface="Arial"/>
              </a:rPr>
              <a:t>making more  efficient, and capturing</a:t>
            </a:r>
            <a:r>
              <a:rPr dirty="0" sz="1050" spc="15">
                <a:latin typeface="Arial"/>
                <a:cs typeface="Arial"/>
              </a:rPr>
              <a:t> </a:t>
            </a:r>
            <a:r>
              <a:rPr dirty="0" sz="1050" spc="-10">
                <a:latin typeface="Arial"/>
                <a:cs typeface="Arial"/>
              </a:rPr>
              <a:t>benefits.</a:t>
            </a:r>
            <a:endParaRPr sz="10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0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5" h="129539">
                <a:moveTo>
                  <a:pt x="0" y="129031"/>
                </a:moveTo>
                <a:lnTo>
                  <a:pt x="1535976" y="129031"/>
                </a:lnTo>
                <a:lnTo>
                  <a:pt x="1535976" y="0"/>
                </a:lnTo>
                <a:lnTo>
                  <a:pt x="0" y="0"/>
                </a:lnTo>
                <a:lnTo>
                  <a:pt x="0" y="129031"/>
                </a:lnTo>
                <a:close/>
              </a:path>
            </a:pathLst>
          </a:custGeom>
          <a:solidFill>
            <a:srgbClr val="191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5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5" action="ppaction://hlinksldjump"/>
              </a:rPr>
              <a:t>Big Data Analysis and Approximations  in</a:t>
            </a:r>
            <a:r>
              <a:rPr dirty="0" spc="20">
                <a:hlinkClick r:id="rId5" action="ppaction://hlinksldjump"/>
              </a:rPr>
              <a:t> </a:t>
            </a:r>
            <a:r>
              <a:rPr dirty="0" spc="-5">
                <a:hlinkClick r:id="rId5" action="ppaction://hlinksldjump"/>
              </a:rPr>
              <a:t>Inf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36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13243" y="3326968"/>
            <a:ext cx="16592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USA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35976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26268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25059" y="3326968"/>
            <a:ext cx="1583055" cy="1295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  <a:hlinkClick r:id="rId2" action="ppaction://hlinksldjump"/>
              </a:rPr>
              <a:t>or</a:t>
            </a:r>
            <a:endParaRPr sz="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71952" y="3326968"/>
            <a:ext cx="1536065" cy="129539"/>
          </a:xfrm>
          <a:custGeom>
            <a:avLst/>
            <a:gdLst/>
            <a:ahLst/>
            <a:cxnLst/>
            <a:rect l="l" t="t" r="r" b="b"/>
            <a:pathLst>
              <a:path w="1536064" h="129539">
                <a:moveTo>
                  <a:pt x="0" y="129032"/>
                </a:moveTo>
                <a:lnTo>
                  <a:pt x="1535976" y="129032"/>
                </a:lnTo>
                <a:lnTo>
                  <a:pt x="1535976" y="0"/>
                </a:lnTo>
                <a:lnTo>
                  <a:pt x="0" y="0"/>
                </a:lnTo>
                <a:lnTo>
                  <a:pt x="0" y="129032"/>
                </a:lnTo>
                <a:close/>
              </a:path>
            </a:pathLst>
          </a:custGeom>
          <a:solidFill>
            <a:srgbClr val="8B020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/>
              <a:t>En-Bing Lin  (Central Michigan</a:t>
            </a:r>
            <a:r>
              <a:rPr dirty="0" spc="-60"/>
              <a:t> </a:t>
            </a:r>
            <a:r>
              <a:rPr dirty="0" spc="-5"/>
              <a:t>University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pc="-5">
                <a:hlinkClick r:id="rId2" action="ppaction://hlinksldjump"/>
              </a:rPr>
              <a:t>Big Data Analysis and Approximations  in</a:t>
            </a:r>
            <a:r>
              <a:rPr dirty="0" spc="20">
                <a:hlinkClick r:id="rId2" action="ppaction://hlinksldjump"/>
              </a:rPr>
              <a:t> </a:t>
            </a:r>
            <a:r>
              <a:rPr dirty="0" spc="-5">
                <a:hlinkClick r:id="rId2" action="ppaction://hlinksldjump"/>
              </a:rPr>
              <a:t>Inf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25886" y="3345160"/>
            <a:ext cx="215900" cy="101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80"/>
              </a:lnSpc>
            </a:pP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37 /</a:t>
            </a:r>
            <a:r>
              <a:rPr dirty="0" sz="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  <p:transition spd="fast">
    <p:cut thruBlk="0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En-Bing Lin</dc:creator>
  <dc:title>Big Data Analysis and Approximations   in Information Systems</dc:title>
  <dcterms:created xsi:type="dcterms:W3CDTF">2017-09-27T14:10:20Z</dcterms:created>
  <dcterms:modified xsi:type="dcterms:W3CDTF">2017-09-27T14:10:20Z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2017-08-23T00:00:00Z</vt:filetime>
  </property>
  <property fmtid="{D5CDD505-2E9C-101B-9397-08002B2CF9AE}" pid="3" name="Creator">
    <vt:lpwstr>LaTeX with Beamer class version 3.36</vt:lpwstr>
  </property>
  <property fmtid="{D5CDD505-2E9C-101B-9397-08002B2CF9AE}" pid="4" name="LastSaved">
    <vt:filetime>2017-09-27T00:00:00Z</vt:filetime>
  </property>
</Properties>
</file>