
<file path=[Content_Types].xml><?xml version="1.0" encoding="utf-8"?>
<Types xmlns="http://schemas.openxmlformats.org/package/2006/content-types">
  <Default Extension="xml" ContentType="application/xml"/>
  <Default Extension="mpeg" ContentType="video/unknown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9" r:id="rId3"/>
    <p:sldId id="284" r:id="rId4"/>
    <p:sldId id="260" r:id="rId5"/>
    <p:sldId id="261" r:id="rId6"/>
    <p:sldId id="263" r:id="rId7"/>
    <p:sldId id="264" r:id="rId8"/>
    <p:sldId id="265" r:id="rId9"/>
    <p:sldId id="267" r:id="rId10"/>
    <p:sldId id="266" r:id="rId11"/>
    <p:sldId id="268" r:id="rId12"/>
    <p:sldId id="273" r:id="rId13"/>
    <p:sldId id="278" r:id="rId14"/>
    <p:sldId id="274" r:id="rId15"/>
    <p:sldId id="279" r:id="rId16"/>
    <p:sldId id="275" r:id="rId17"/>
    <p:sldId id="280" r:id="rId18"/>
    <p:sldId id="282" r:id="rId19"/>
    <p:sldId id="276" r:id="rId20"/>
    <p:sldId id="281" r:id="rId21"/>
    <p:sldId id="269" r:id="rId22"/>
    <p:sldId id="277" r:id="rId23"/>
    <p:sldId id="271" r:id="rId24"/>
    <p:sldId id="272" r:id="rId25"/>
    <p:sldId id="283" r:id="rId26"/>
    <p:sldId id="285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2" d="100"/>
          <a:sy n="72" d="100"/>
        </p:scale>
        <p:origin x="-1408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E3B2F9-DC62-E142-AFBF-71953EEB5A0A}" type="doc">
      <dgm:prSet loTypeId="urn:microsoft.com/office/officeart/2005/8/layout/hProcess3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E409D01-23D2-784E-BF1D-36A568223B53}">
      <dgm:prSet custT="1"/>
      <dgm:spPr/>
      <dgm:t>
        <a:bodyPr/>
        <a:lstStyle/>
        <a:p>
          <a:pPr rtl="0"/>
          <a:r>
            <a:rPr lang="en-US" sz="2400" dirty="0" smtClean="0"/>
            <a:t>Chronic immunosuppression </a:t>
          </a:r>
          <a:endParaRPr lang="en-US" sz="2400" dirty="0"/>
        </a:p>
      </dgm:t>
    </dgm:pt>
    <dgm:pt modelId="{6AB15236-6342-474D-A856-949E739FF525}" type="parTrans" cxnId="{19C84B2B-D38E-AF49-B0CC-1CCF97D6AD85}">
      <dgm:prSet/>
      <dgm:spPr/>
      <dgm:t>
        <a:bodyPr/>
        <a:lstStyle/>
        <a:p>
          <a:endParaRPr lang="en-US"/>
        </a:p>
      </dgm:t>
    </dgm:pt>
    <dgm:pt modelId="{F7CCB0E4-D9C0-9C40-B7E4-EAFE48BEC52C}" type="sibTrans" cxnId="{19C84B2B-D38E-AF49-B0CC-1CCF97D6AD85}">
      <dgm:prSet/>
      <dgm:spPr/>
      <dgm:t>
        <a:bodyPr/>
        <a:lstStyle/>
        <a:p>
          <a:endParaRPr lang="en-US"/>
        </a:p>
      </dgm:t>
    </dgm:pt>
    <dgm:pt modelId="{57F1CC46-4916-FD4B-817E-41FAA6B90DF3}" type="pres">
      <dgm:prSet presAssocID="{25E3B2F9-DC62-E142-AFBF-71953EEB5A0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D9E4213-ADB3-E24E-B059-4B4837A38798}" type="pres">
      <dgm:prSet presAssocID="{25E3B2F9-DC62-E142-AFBF-71953EEB5A0A}" presName="dummy" presStyleCnt="0"/>
      <dgm:spPr/>
    </dgm:pt>
    <dgm:pt modelId="{37F18026-B499-974E-AD6D-BB843E1EB46F}" type="pres">
      <dgm:prSet presAssocID="{25E3B2F9-DC62-E142-AFBF-71953EEB5A0A}" presName="linH" presStyleCnt="0"/>
      <dgm:spPr/>
    </dgm:pt>
    <dgm:pt modelId="{F6A49749-5116-8B46-962B-D6D5E2473C3A}" type="pres">
      <dgm:prSet presAssocID="{25E3B2F9-DC62-E142-AFBF-71953EEB5A0A}" presName="padding1" presStyleCnt="0"/>
      <dgm:spPr/>
    </dgm:pt>
    <dgm:pt modelId="{D4081999-3337-7940-BD6F-A349361AB92E}" type="pres">
      <dgm:prSet presAssocID="{EE409D01-23D2-784E-BF1D-36A568223B53}" presName="linV" presStyleCnt="0"/>
      <dgm:spPr/>
    </dgm:pt>
    <dgm:pt modelId="{38249C53-8003-EB4A-BD78-11ECDB121252}" type="pres">
      <dgm:prSet presAssocID="{EE409D01-23D2-784E-BF1D-36A568223B53}" presName="spVertical1" presStyleCnt="0"/>
      <dgm:spPr/>
    </dgm:pt>
    <dgm:pt modelId="{B6D51AEC-EED0-B249-83A8-2D15248FFAD7}" type="pres">
      <dgm:prSet presAssocID="{EE409D01-23D2-784E-BF1D-36A568223B53}" presName="parTx" presStyleLbl="revTx" presStyleIdx="0" presStyleCnt="1" custScaleX="84440" custScaleY="22854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CCDEB1-8321-B746-B24B-DC6D02D651CD}" type="pres">
      <dgm:prSet presAssocID="{EE409D01-23D2-784E-BF1D-36A568223B53}" presName="spVertical2" presStyleCnt="0"/>
      <dgm:spPr/>
    </dgm:pt>
    <dgm:pt modelId="{D0CDE53E-91AE-9E4B-AB85-8B0375E3580A}" type="pres">
      <dgm:prSet presAssocID="{EE409D01-23D2-784E-BF1D-36A568223B53}" presName="spVertical3" presStyleCnt="0"/>
      <dgm:spPr/>
    </dgm:pt>
    <dgm:pt modelId="{E8DB282A-09A4-CC45-BDBA-E716744B63C4}" type="pres">
      <dgm:prSet presAssocID="{25E3B2F9-DC62-E142-AFBF-71953EEB5A0A}" presName="padding2" presStyleCnt="0"/>
      <dgm:spPr/>
    </dgm:pt>
    <dgm:pt modelId="{FFE32277-6D15-D64E-8ABB-D45C215DFA00}" type="pres">
      <dgm:prSet presAssocID="{25E3B2F9-DC62-E142-AFBF-71953EEB5A0A}" presName="negArrow" presStyleCnt="0"/>
      <dgm:spPr/>
    </dgm:pt>
    <dgm:pt modelId="{1E02E5E5-BF18-AF40-B79D-13C47C3614C9}" type="pres">
      <dgm:prSet presAssocID="{25E3B2F9-DC62-E142-AFBF-71953EEB5A0A}" presName="backgroundArrow" presStyleLbl="node1" presStyleIdx="0" presStyleCnt="1" custScaleY="153401"/>
      <dgm:spPr/>
    </dgm:pt>
  </dgm:ptLst>
  <dgm:cxnLst>
    <dgm:cxn modelId="{67BBF350-9DEA-144B-9518-224A8BDF6E91}" type="presOf" srcId="{EE409D01-23D2-784E-BF1D-36A568223B53}" destId="{B6D51AEC-EED0-B249-83A8-2D15248FFAD7}" srcOrd="0" destOrd="0" presId="urn:microsoft.com/office/officeart/2005/8/layout/hProcess3"/>
    <dgm:cxn modelId="{19C84B2B-D38E-AF49-B0CC-1CCF97D6AD85}" srcId="{25E3B2F9-DC62-E142-AFBF-71953EEB5A0A}" destId="{EE409D01-23D2-784E-BF1D-36A568223B53}" srcOrd="0" destOrd="0" parTransId="{6AB15236-6342-474D-A856-949E739FF525}" sibTransId="{F7CCB0E4-D9C0-9C40-B7E4-EAFE48BEC52C}"/>
    <dgm:cxn modelId="{F53102AC-53C8-044D-A444-DBFAA8DCDB75}" type="presOf" srcId="{25E3B2F9-DC62-E142-AFBF-71953EEB5A0A}" destId="{57F1CC46-4916-FD4B-817E-41FAA6B90DF3}" srcOrd="0" destOrd="0" presId="urn:microsoft.com/office/officeart/2005/8/layout/hProcess3"/>
    <dgm:cxn modelId="{AA1C6925-04AB-DC41-A013-D4C3F822F273}" type="presParOf" srcId="{57F1CC46-4916-FD4B-817E-41FAA6B90DF3}" destId="{5D9E4213-ADB3-E24E-B059-4B4837A38798}" srcOrd="0" destOrd="0" presId="urn:microsoft.com/office/officeart/2005/8/layout/hProcess3"/>
    <dgm:cxn modelId="{5A7ADD17-F1D9-234C-99DD-3F29D8024C8A}" type="presParOf" srcId="{57F1CC46-4916-FD4B-817E-41FAA6B90DF3}" destId="{37F18026-B499-974E-AD6D-BB843E1EB46F}" srcOrd="1" destOrd="0" presId="urn:microsoft.com/office/officeart/2005/8/layout/hProcess3"/>
    <dgm:cxn modelId="{80062466-A9E8-2249-947D-B603595538E9}" type="presParOf" srcId="{37F18026-B499-974E-AD6D-BB843E1EB46F}" destId="{F6A49749-5116-8B46-962B-D6D5E2473C3A}" srcOrd="0" destOrd="0" presId="urn:microsoft.com/office/officeart/2005/8/layout/hProcess3"/>
    <dgm:cxn modelId="{12FE2887-6777-A44B-945A-84A07290962A}" type="presParOf" srcId="{37F18026-B499-974E-AD6D-BB843E1EB46F}" destId="{D4081999-3337-7940-BD6F-A349361AB92E}" srcOrd="1" destOrd="0" presId="urn:microsoft.com/office/officeart/2005/8/layout/hProcess3"/>
    <dgm:cxn modelId="{D81D0A4A-35CC-3C47-88BB-31D523B708EC}" type="presParOf" srcId="{D4081999-3337-7940-BD6F-A349361AB92E}" destId="{38249C53-8003-EB4A-BD78-11ECDB121252}" srcOrd="0" destOrd="0" presId="urn:microsoft.com/office/officeart/2005/8/layout/hProcess3"/>
    <dgm:cxn modelId="{93BD7E18-8E27-6841-895C-EE3B06AC42A7}" type="presParOf" srcId="{D4081999-3337-7940-BD6F-A349361AB92E}" destId="{B6D51AEC-EED0-B249-83A8-2D15248FFAD7}" srcOrd="1" destOrd="0" presId="urn:microsoft.com/office/officeart/2005/8/layout/hProcess3"/>
    <dgm:cxn modelId="{D6E128D7-CFD3-A348-8BAE-1AEDCBC58D41}" type="presParOf" srcId="{D4081999-3337-7940-BD6F-A349361AB92E}" destId="{83CCDEB1-8321-B746-B24B-DC6D02D651CD}" srcOrd="2" destOrd="0" presId="urn:microsoft.com/office/officeart/2005/8/layout/hProcess3"/>
    <dgm:cxn modelId="{9794F228-68BB-BF4C-A228-C29FFFF2DC7A}" type="presParOf" srcId="{D4081999-3337-7940-BD6F-A349361AB92E}" destId="{D0CDE53E-91AE-9E4B-AB85-8B0375E3580A}" srcOrd="3" destOrd="0" presId="urn:microsoft.com/office/officeart/2005/8/layout/hProcess3"/>
    <dgm:cxn modelId="{A79BFC01-D24D-2747-BBB1-FEC2FC0A25B2}" type="presParOf" srcId="{37F18026-B499-974E-AD6D-BB843E1EB46F}" destId="{E8DB282A-09A4-CC45-BDBA-E716744B63C4}" srcOrd="2" destOrd="0" presId="urn:microsoft.com/office/officeart/2005/8/layout/hProcess3"/>
    <dgm:cxn modelId="{85B00B2C-2ACF-A24C-A8E2-A81FE71366D4}" type="presParOf" srcId="{37F18026-B499-974E-AD6D-BB843E1EB46F}" destId="{FFE32277-6D15-D64E-8ABB-D45C215DFA00}" srcOrd="3" destOrd="0" presId="urn:microsoft.com/office/officeart/2005/8/layout/hProcess3"/>
    <dgm:cxn modelId="{E60BCFED-450C-6D4E-B5ED-A4B407133D32}" type="presParOf" srcId="{37F18026-B499-974E-AD6D-BB843E1EB46F}" destId="{1E02E5E5-BF18-AF40-B79D-13C47C3614C9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02E5E5-BF18-AF40-B79D-13C47C3614C9}">
      <dsp:nvSpPr>
        <dsp:cNvPr id="0" name=""/>
        <dsp:cNvSpPr/>
      </dsp:nvSpPr>
      <dsp:spPr>
        <a:xfrm>
          <a:off x="0" y="50136"/>
          <a:ext cx="4040934" cy="2871666"/>
        </a:xfrm>
        <a:prstGeom prst="rightArrow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</a:schemeClr>
              <a:schemeClr val="accent1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6D51AEC-EED0-B249-83A8-2D15248FFAD7}">
      <dsp:nvSpPr>
        <dsp:cNvPr id="0" name=""/>
        <dsp:cNvSpPr/>
      </dsp:nvSpPr>
      <dsp:spPr>
        <a:xfrm>
          <a:off x="583544" y="518136"/>
          <a:ext cx="2795709" cy="21391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3840" rIns="0" bIns="2438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Chronic immunosuppression </a:t>
          </a:r>
          <a:endParaRPr lang="en-US" sz="2400" kern="1200" dirty="0"/>
        </a:p>
      </dsp:txBody>
      <dsp:txXfrm>
        <a:off x="583544" y="518136"/>
        <a:ext cx="2795709" cy="21391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tr-TR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439DA-1A70-0E45-8F52-F743FA9E8E4A}" type="datetimeFigureOut">
              <a:rPr lang="en-US" smtClean="0"/>
              <a:t>8.09.2014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0D69B6-5649-794C-9134-C34272C47374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Click to edit Master text styles</a:t>
            </a:r>
          </a:p>
          <a:p>
            <a:pPr lvl="1" eaLnBrk="1" latinLnBrk="0" hangingPunct="1"/>
            <a:r>
              <a:rPr lang="tr-TR" smtClean="0"/>
              <a:t>Second level</a:t>
            </a:r>
          </a:p>
          <a:p>
            <a:pPr lvl="2" eaLnBrk="1" latinLnBrk="0" hangingPunct="1"/>
            <a:r>
              <a:rPr lang="tr-TR" smtClean="0"/>
              <a:t>Third level</a:t>
            </a:r>
          </a:p>
          <a:p>
            <a:pPr lvl="3" eaLnBrk="1" latinLnBrk="0" hangingPunct="1"/>
            <a:r>
              <a:rPr lang="tr-TR" smtClean="0"/>
              <a:t>Fourth level</a:t>
            </a:r>
          </a:p>
          <a:p>
            <a:pPr lvl="4" eaLnBrk="1" latinLnBrk="0" hangingPunct="1"/>
            <a:r>
              <a:rPr lang="tr-TR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84439DA-1A70-0E45-8F52-F743FA9E8E4A}" type="datetimeFigureOut">
              <a:rPr lang="en-US" smtClean="0"/>
              <a:t>8.09.2014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C20D69B6-5649-794C-9134-C34272C47374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tr-TR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439DA-1A70-0E45-8F52-F743FA9E8E4A}" type="datetimeFigureOut">
              <a:rPr lang="en-US" smtClean="0"/>
              <a:t>8.09.2014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D69B6-5649-794C-9134-C34272C4737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tr-TR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439DA-1A70-0E45-8F52-F743FA9E8E4A}" type="datetimeFigureOut">
              <a:rPr lang="en-US" smtClean="0"/>
              <a:t>8.09.2014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D69B6-5649-794C-9134-C34272C4737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Click to edit Master text styles</a:t>
            </a:r>
          </a:p>
          <a:p>
            <a:pPr lvl="1" eaLnBrk="1" latinLnBrk="0" hangingPunct="1"/>
            <a:r>
              <a:rPr lang="tr-TR" smtClean="0"/>
              <a:t>Second level</a:t>
            </a:r>
          </a:p>
          <a:p>
            <a:pPr lvl="2" eaLnBrk="1" latinLnBrk="0" hangingPunct="1"/>
            <a:r>
              <a:rPr lang="tr-TR" smtClean="0"/>
              <a:t>Third level</a:t>
            </a:r>
          </a:p>
          <a:p>
            <a:pPr lvl="3" eaLnBrk="1" latinLnBrk="0" hangingPunct="1"/>
            <a:r>
              <a:rPr lang="tr-TR" smtClean="0"/>
              <a:t>Fourth level</a:t>
            </a:r>
          </a:p>
          <a:p>
            <a:pPr lvl="4" eaLnBrk="1" latinLnBrk="0" hangingPunct="1"/>
            <a:r>
              <a:rPr lang="tr-TR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Click to edit Master text styles</a:t>
            </a:r>
          </a:p>
          <a:p>
            <a:pPr lvl="1" eaLnBrk="1" latinLnBrk="0" hangingPunct="1"/>
            <a:r>
              <a:rPr lang="tr-TR" smtClean="0"/>
              <a:t>Second level</a:t>
            </a:r>
          </a:p>
          <a:p>
            <a:pPr lvl="2" eaLnBrk="1" latinLnBrk="0" hangingPunct="1"/>
            <a:r>
              <a:rPr lang="tr-TR" smtClean="0"/>
              <a:t>Third level</a:t>
            </a:r>
          </a:p>
          <a:p>
            <a:pPr lvl="3" eaLnBrk="1" latinLnBrk="0" hangingPunct="1"/>
            <a:r>
              <a:rPr lang="tr-TR" smtClean="0"/>
              <a:t>Fourth level</a:t>
            </a:r>
          </a:p>
          <a:p>
            <a:pPr lvl="4" eaLnBrk="1" latinLnBrk="0" hangingPunct="1"/>
            <a:r>
              <a:rPr lang="tr-TR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D69B6-5649-794C-9134-C34272C4737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439DA-1A70-0E45-8F52-F743FA9E8E4A}" type="datetimeFigureOut">
              <a:rPr lang="en-US" smtClean="0"/>
              <a:t>8.09.2014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Click to edit Master text styles</a:t>
            </a:r>
          </a:p>
          <a:p>
            <a:pPr lvl="1" eaLnBrk="1" latinLnBrk="0" hangingPunct="1"/>
            <a:r>
              <a:rPr lang="tr-TR" smtClean="0"/>
              <a:t>Second level</a:t>
            </a:r>
          </a:p>
          <a:p>
            <a:pPr lvl="2" eaLnBrk="1" latinLnBrk="0" hangingPunct="1"/>
            <a:r>
              <a:rPr lang="tr-TR" smtClean="0"/>
              <a:t>Third level</a:t>
            </a:r>
          </a:p>
          <a:p>
            <a:pPr lvl="3" eaLnBrk="1" latinLnBrk="0" hangingPunct="1"/>
            <a:r>
              <a:rPr lang="tr-TR" smtClean="0"/>
              <a:t>Fourth level</a:t>
            </a:r>
          </a:p>
          <a:p>
            <a:pPr lvl="4" eaLnBrk="1" latinLnBrk="0" hangingPunct="1"/>
            <a:r>
              <a:rPr lang="tr-TR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Click to edit Master text styles</a:t>
            </a:r>
          </a:p>
          <a:p>
            <a:pPr lvl="1" eaLnBrk="1" latinLnBrk="0" hangingPunct="1"/>
            <a:r>
              <a:rPr lang="tr-TR" smtClean="0"/>
              <a:t>Second level</a:t>
            </a:r>
          </a:p>
          <a:p>
            <a:pPr lvl="2" eaLnBrk="1" latinLnBrk="0" hangingPunct="1"/>
            <a:r>
              <a:rPr lang="tr-TR" smtClean="0"/>
              <a:t>Third level</a:t>
            </a:r>
          </a:p>
          <a:p>
            <a:pPr lvl="3" eaLnBrk="1" latinLnBrk="0" hangingPunct="1"/>
            <a:r>
              <a:rPr lang="tr-TR" smtClean="0"/>
              <a:t>Fourth level</a:t>
            </a:r>
          </a:p>
          <a:p>
            <a:pPr lvl="4" eaLnBrk="1" latinLnBrk="0" hangingPunct="1"/>
            <a:r>
              <a:rPr lang="tr-TR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tr-TR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439DA-1A70-0E45-8F52-F743FA9E8E4A}" type="datetimeFigureOut">
              <a:rPr lang="en-US" smtClean="0"/>
              <a:t>8.09.2014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D69B6-5649-794C-9134-C34272C4737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439DA-1A70-0E45-8F52-F743FA9E8E4A}" type="datetimeFigureOut">
              <a:rPr lang="en-US" smtClean="0"/>
              <a:t>8.09.2014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D69B6-5649-794C-9134-C34272C473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Click to edit Master text styles</a:t>
            </a:r>
          </a:p>
          <a:p>
            <a:pPr lvl="1" eaLnBrk="1" latinLnBrk="0" hangingPunct="1"/>
            <a:r>
              <a:rPr lang="tr-TR" smtClean="0"/>
              <a:t>Second level</a:t>
            </a:r>
          </a:p>
          <a:p>
            <a:pPr lvl="2" eaLnBrk="1" latinLnBrk="0" hangingPunct="1"/>
            <a:r>
              <a:rPr lang="tr-TR" smtClean="0"/>
              <a:t>Third level</a:t>
            </a:r>
          </a:p>
          <a:p>
            <a:pPr lvl="3" eaLnBrk="1" latinLnBrk="0" hangingPunct="1"/>
            <a:r>
              <a:rPr lang="tr-TR" smtClean="0"/>
              <a:t>Fourth level</a:t>
            </a:r>
          </a:p>
          <a:p>
            <a:pPr lvl="4" eaLnBrk="1" latinLnBrk="0" hangingPunct="1"/>
            <a:r>
              <a:rPr lang="tr-TR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tr-TR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84439DA-1A70-0E45-8F52-F743FA9E8E4A}" type="datetimeFigureOut">
              <a:rPr lang="en-US" smtClean="0"/>
              <a:t>8.09.2014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20D69B6-5649-794C-9134-C34272C4737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tr-TR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tr-TR" smtClean="0"/>
              <a:t>Drag picture to placeholder or click icon to add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439DA-1A70-0E45-8F52-F743FA9E8E4A}" type="datetimeFigureOut">
              <a:rPr lang="en-US" smtClean="0"/>
              <a:t>8.09.2014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0D69B6-5649-794C-9134-C34272C4737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Click to edit Master text styles</a:t>
            </a:r>
          </a:p>
          <a:p>
            <a:pPr lvl="1" eaLnBrk="1" latinLnBrk="0" hangingPunct="1"/>
            <a:r>
              <a:rPr lang="tr-TR" smtClean="0"/>
              <a:t>Second level</a:t>
            </a:r>
          </a:p>
          <a:p>
            <a:pPr lvl="2" eaLnBrk="1" latinLnBrk="0" hangingPunct="1"/>
            <a:r>
              <a:rPr lang="tr-TR" smtClean="0"/>
              <a:t>Third level</a:t>
            </a:r>
          </a:p>
          <a:p>
            <a:pPr lvl="3" eaLnBrk="1" latinLnBrk="0" hangingPunct="1"/>
            <a:r>
              <a:rPr lang="tr-TR" smtClean="0"/>
              <a:t>Fourth level</a:t>
            </a:r>
          </a:p>
          <a:p>
            <a:pPr lvl="4" eaLnBrk="1" latinLnBrk="0" hangingPunct="1"/>
            <a:r>
              <a:rPr lang="tr-TR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439DA-1A70-0E45-8F52-F743FA9E8E4A}" type="datetimeFigureOut">
              <a:rPr lang="en-US" smtClean="0"/>
              <a:t>8.09.2014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D69B6-5649-794C-9134-C34272C473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tr-TR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Click to edit Master text styles</a:t>
            </a:r>
          </a:p>
          <a:p>
            <a:pPr lvl="1" eaLnBrk="1" latinLnBrk="0" hangingPunct="1"/>
            <a:r>
              <a:rPr lang="tr-TR" smtClean="0"/>
              <a:t>Second level</a:t>
            </a:r>
          </a:p>
          <a:p>
            <a:pPr lvl="2" eaLnBrk="1" latinLnBrk="0" hangingPunct="1"/>
            <a:r>
              <a:rPr lang="tr-TR" smtClean="0"/>
              <a:t>Third level</a:t>
            </a:r>
          </a:p>
          <a:p>
            <a:pPr lvl="3" eaLnBrk="1" latinLnBrk="0" hangingPunct="1"/>
            <a:r>
              <a:rPr lang="tr-TR" smtClean="0"/>
              <a:t>Fourth level</a:t>
            </a:r>
          </a:p>
          <a:p>
            <a:pPr lvl="4" eaLnBrk="1" latinLnBrk="0" hangingPunct="1"/>
            <a:r>
              <a:rPr lang="tr-TR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439DA-1A70-0E45-8F52-F743FA9E8E4A}" type="datetimeFigureOut">
              <a:rPr lang="en-US" smtClean="0"/>
              <a:t>8.09.2014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D69B6-5649-794C-9134-C34272C473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Click to edit Master text styles</a:t>
            </a:r>
          </a:p>
          <a:p>
            <a:pPr lvl="1" eaLnBrk="1" latinLnBrk="0" hangingPunct="1"/>
            <a:r>
              <a:rPr kumimoji="0" lang="tr-TR" smtClean="0"/>
              <a:t>Second level</a:t>
            </a:r>
          </a:p>
          <a:p>
            <a:pPr lvl="2" eaLnBrk="1" latinLnBrk="0" hangingPunct="1"/>
            <a:r>
              <a:rPr kumimoji="0" lang="tr-TR" smtClean="0"/>
              <a:t>Third level</a:t>
            </a:r>
          </a:p>
          <a:p>
            <a:pPr lvl="3" eaLnBrk="1" latinLnBrk="0" hangingPunct="1"/>
            <a:r>
              <a:rPr kumimoji="0" lang="tr-TR" smtClean="0"/>
              <a:t>Fourth level</a:t>
            </a:r>
          </a:p>
          <a:p>
            <a:pPr lvl="4" eaLnBrk="1" latinLnBrk="0" hangingPunct="1"/>
            <a:r>
              <a:rPr kumimoji="0" lang="tr-TR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84439DA-1A70-0E45-8F52-F743FA9E8E4A}" type="datetimeFigureOut">
              <a:rPr lang="en-US" smtClean="0"/>
              <a:t>8.09.2014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C20D69B6-5649-794C-9134-C34272C4737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tr-TR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4.png"/><Relationship Id="rId1" Type="http://schemas.microsoft.com/office/2007/relationships/media" Target="../media/media1.mpeg"/><Relationship Id="rId2" Type="http://schemas.openxmlformats.org/officeDocument/2006/relationships/video" Target="../media/media1.m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610891"/>
            <a:ext cx="8229600" cy="3485108"/>
          </a:xfrm>
        </p:spPr>
        <p:txBody>
          <a:bodyPr>
            <a:normAutofit fontScale="92500" lnSpcReduction="20000"/>
          </a:bodyPr>
          <a:lstStyle/>
          <a:p>
            <a:pPr marL="36576" indent="0">
              <a:buNone/>
            </a:pPr>
            <a:endParaRPr lang="tr-TR" sz="3200" dirty="0" smtClean="0"/>
          </a:p>
          <a:p>
            <a:pPr marL="36576" indent="0">
              <a:buNone/>
            </a:pPr>
            <a:r>
              <a:rPr lang="tr-TR" sz="3200" dirty="0" smtClean="0"/>
              <a:t>(How </a:t>
            </a:r>
            <a:r>
              <a:rPr lang="tr-TR" sz="3200" dirty="0" err="1" smtClean="0"/>
              <a:t>to</a:t>
            </a:r>
            <a:r>
              <a:rPr lang="tr-TR" sz="3200" dirty="0" smtClean="0"/>
              <a:t> </a:t>
            </a:r>
            <a:r>
              <a:rPr lang="tr-TR" sz="3200" dirty="0" err="1" smtClean="0"/>
              <a:t>provide</a:t>
            </a:r>
            <a:r>
              <a:rPr lang="tr-TR" sz="3200" dirty="0" smtClean="0"/>
              <a:t> </a:t>
            </a:r>
            <a:r>
              <a:rPr lang="tr-TR" sz="3200" dirty="0" err="1" smtClean="0"/>
              <a:t>them</a:t>
            </a:r>
            <a:r>
              <a:rPr lang="tr-TR" sz="3200" dirty="0" smtClean="0"/>
              <a:t> </a:t>
            </a:r>
            <a:r>
              <a:rPr lang="tr-TR" sz="3200" dirty="0" err="1" smtClean="0"/>
              <a:t>to</a:t>
            </a:r>
            <a:r>
              <a:rPr lang="tr-TR" sz="3200" dirty="0" smtClean="0"/>
              <a:t> </a:t>
            </a:r>
            <a:r>
              <a:rPr lang="tr-TR" sz="3200" dirty="0" err="1" smtClean="0"/>
              <a:t>unfollow</a:t>
            </a:r>
            <a:r>
              <a:rPr lang="tr-TR" sz="3200"/>
              <a:t> </a:t>
            </a:r>
            <a:r>
              <a:rPr lang="tr-TR" sz="3200" smtClean="0"/>
              <a:t>?)</a:t>
            </a:r>
            <a:endParaRPr lang="tr-TR" sz="3200" dirty="0" smtClean="0"/>
          </a:p>
          <a:p>
            <a:pPr marL="36576" indent="0">
              <a:buNone/>
            </a:pPr>
            <a:endParaRPr lang="tr-TR" dirty="0" smtClean="0"/>
          </a:p>
          <a:p>
            <a:pPr marL="36576" indent="0">
              <a:buNone/>
            </a:pPr>
            <a:endParaRPr lang="tr-TR" dirty="0"/>
          </a:p>
          <a:p>
            <a:pPr marL="36576" indent="0" algn="ctr">
              <a:buNone/>
            </a:pPr>
            <a:r>
              <a:rPr lang="en-US" sz="2200" dirty="0" smtClean="0"/>
              <a:t>Dr</a:t>
            </a:r>
            <a:r>
              <a:rPr lang="en-US" sz="2200" dirty="0"/>
              <a:t>. </a:t>
            </a:r>
            <a:r>
              <a:rPr lang="en-US" sz="2200" dirty="0" err="1"/>
              <a:t>Emrah</a:t>
            </a:r>
            <a:r>
              <a:rPr lang="en-US" sz="2200" dirty="0"/>
              <a:t> OTAN</a:t>
            </a:r>
          </a:p>
          <a:p>
            <a:pPr marL="36576" indent="0" algn="ctr">
              <a:buNone/>
            </a:pPr>
            <a:r>
              <a:rPr lang="en-US" sz="2200" dirty="0"/>
              <a:t>Inonu University School of Medicine and </a:t>
            </a:r>
            <a:endParaRPr lang="en-US" sz="2200" dirty="0" smtClean="0"/>
          </a:p>
          <a:p>
            <a:pPr marL="36576" indent="0" algn="ctr">
              <a:buNone/>
            </a:pPr>
            <a:r>
              <a:rPr lang="en-US" sz="2200" dirty="0" smtClean="0"/>
              <a:t>Institute </a:t>
            </a:r>
            <a:r>
              <a:rPr lang="en-US" sz="2200" dirty="0"/>
              <a:t>for Liver </a:t>
            </a:r>
            <a:r>
              <a:rPr lang="en-US" sz="2200" dirty="0" smtClean="0"/>
              <a:t>Transplantation</a:t>
            </a:r>
          </a:p>
          <a:p>
            <a:pPr marL="36576" indent="0" algn="ctr">
              <a:buNone/>
            </a:pPr>
            <a:r>
              <a:rPr lang="en-US" sz="2200" u="sng" dirty="0" smtClean="0"/>
              <a:t>Intensive Care Unit</a:t>
            </a:r>
            <a:r>
              <a:rPr lang="en-US" sz="2200" dirty="0" smtClean="0"/>
              <a:t>,</a:t>
            </a:r>
          </a:p>
          <a:p>
            <a:pPr marL="36576" indent="0" algn="ctr">
              <a:buNone/>
            </a:pPr>
            <a:r>
              <a:rPr lang="en-US" sz="2200" dirty="0" smtClean="0"/>
              <a:t>Malatya, Turkey</a:t>
            </a:r>
            <a:endParaRPr lang="en-US" sz="2200" dirty="0"/>
          </a:p>
          <a:p>
            <a:endParaRPr lang="tr-TR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987904"/>
            <a:ext cx="8229600" cy="1323088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 smtClean="0">
                <a:latin typeface="+mn-lt"/>
              </a:rPr>
              <a:t/>
            </a:r>
            <a:br>
              <a:rPr lang="tr-TR" b="1" dirty="0" smtClean="0">
                <a:latin typeface="+mn-lt"/>
              </a:rPr>
            </a:br>
            <a:r>
              <a:rPr lang="tr-TR" b="1" dirty="0">
                <a:latin typeface="+mn-lt"/>
              </a:rPr>
              <a:t/>
            </a:r>
            <a:br>
              <a:rPr lang="tr-TR" b="1" dirty="0">
                <a:latin typeface="+mn-lt"/>
              </a:rPr>
            </a:br>
            <a:r>
              <a:rPr lang="tr-TR" b="1" dirty="0" err="1" smtClean="0">
                <a:latin typeface="+mn-lt"/>
              </a:rPr>
              <a:t>Neurological</a:t>
            </a:r>
            <a:r>
              <a:rPr lang="tr-TR" b="1" dirty="0" smtClean="0">
                <a:latin typeface="+mn-lt"/>
              </a:rPr>
              <a:t> </a:t>
            </a:r>
            <a:r>
              <a:rPr lang="tr-TR" b="1" dirty="0" err="1" smtClean="0">
                <a:latin typeface="+mn-lt"/>
              </a:rPr>
              <a:t>Complications</a:t>
            </a:r>
            <a:r>
              <a:rPr lang="tr-TR" b="1" dirty="0" smtClean="0">
                <a:latin typeface="+mn-lt"/>
              </a:rPr>
              <a:t> </a:t>
            </a:r>
            <a:r>
              <a:rPr lang="tr-TR" b="1" dirty="0" err="1" smtClean="0">
                <a:latin typeface="+mn-lt"/>
              </a:rPr>
              <a:t>following</a:t>
            </a:r>
            <a:r>
              <a:rPr lang="tr-TR" b="1" dirty="0" smtClean="0">
                <a:latin typeface="+mn-lt"/>
              </a:rPr>
              <a:t> </a:t>
            </a:r>
            <a:r>
              <a:rPr lang="tr-TR" b="1" dirty="0" err="1" smtClean="0">
                <a:latin typeface="+mn-lt"/>
              </a:rPr>
              <a:t>Liver</a:t>
            </a:r>
            <a:r>
              <a:rPr lang="tr-TR" b="1" dirty="0" smtClean="0">
                <a:latin typeface="+mn-lt"/>
              </a:rPr>
              <a:t> </a:t>
            </a:r>
            <a:r>
              <a:rPr lang="tr-TR" b="1" dirty="0" err="1" smtClean="0">
                <a:latin typeface="+mn-lt"/>
              </a:rPr>
              <a:t>Transplantation</a:t>
            </a:r>
            <a:endParaRPr lang="tr-TR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9812" y="307640"/>
            <a:ext cx="936554" cy="90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735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587" y="152400"/>
            <a:ext cx="938213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Content Placeholder 4" descr="title scan 01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92" b="6121"/>
          <a:stretch/>
        </p:blipFill>
        <p:spPr>
          <a:xfrm>
            <a:off x="457200" y="1371599"/>
            <a:ext cx="8229600" cy="4097159"/>
          </a:xfrm>
        </p:spPr>
      </p:pic>
    </p:spTree>
    <p:extLst>
      <p:ext uri="{BB962C8B-B14F-4D97-AF65-F5344CB8AC3E}">
        <p14:creationId xmlns:p14="http://schemas.microsoft.com/office/powerpoint/2010/main" val="1077636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europe_map_political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67" b="9467"/>
          <a:stretch>
            <a:fillRect/>
          </a:stretch>
        </p:blipFill>
        <p:spPr>
          <a:xfrm>
            <a:off x="1375900" y="987904"/>
            <a:ext cx="6350306" cy="416331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30627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593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76" y="4164181"/>
            <a:ext cx="2664183" cy="2664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9552" y="1907704"/>
            <a:ext cx="6048672" cy="1143000"/>
          </a:xfrm>
        </p:spPr>
        <p:txBody>
          <a:bodyPr>
            <a:normAutofit fontScale="90000"/>
          </a:bodyPr>
          <a:lstStyle/>
          <a:p>
            <a:r>
              <a:rPr lang="tr-TR" dirty="0" err="1" smtClean="0"/>
              <a:t>Inonu</a:t>
            </a:r>
            <a:r>
              <a:rPr lang="tr-TR" dirty="0" smtClean="0"/>
              <a:t> </a:t>
            </a:r>
            <a:r>
              <a:rPr lang="tr-TR" dirty="0" err="1" smtClean="0"/>
              <a:t>University</a:t>
            </a:r>
            <a:r>
              <a:rPr lang="tr-TR" dirty="0" smtClean="0"/>
              <a:t> School of </a:t>
            </a:r>
            <a:r>
              <a:rPr lang="tr-TR" dirty="0" err="1" smtClean="0"/>
              <a:t>Medicine</a:t>
            </a:r>
            <a:r>
              <a:rPr lang="tr-TR" dirty="0" smtClean="0"/>
              <a:t> </a:t>
            </a:r>
            <a:r>
              <a:rPr lang="tr-TR" dirty="0" err="1" smtClean="0"/>
              <a:t>Institute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Liver</a:t>
            </a:r>
            <a:r>
              <a:rPr lang="tr-TR" dirty="0" smtClean="0"/>
              <a:t> </a:t>
            </a:r>
            <a:r>
              <a:rPr lang="tr-TR" dirty="0" err="1" smtClean="0"/>
              <a:t>Transplantation</a:t>
            </a:r>
            <a:r>
              <a:rPr lang="tr-TR" dirty="0" smtClean="0"/>
              <a:t>, Malatya, TURKEY</a:t>
            </a:r>
            <a:endParaRPr lang="tr-T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576" y="4697760"/>
            <a:ext cx="3816424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5787" y="49599"/>
            <a:ext cx="938213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6568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Initial</a:t>
            </a:r>
            <a:r>
              <a:rPr lang="tr-TR" dirty="0"/>
              <a:t> </a:t>
            </a:r>
            <a:r>
              <a:rPr lang="tr-TR" dirty="0" err="1" smtClean="0"/>
              <a:t>tx</a:t>
            </a:r>
            <a:r>
              <a:rPr lang="tr-TR" dirty="0" smtClean="0"/>
              <a:t> in 2002</a:t>
            </a:r>
          </a:p>
          <a:p>
            <a:endParaRPr lang="tr-TR" dirty="0" smtClean="0"/>
          </a:p>
          <a:p>
            <a:r>
              <a:rPr lang="tr-TR" dirty="0" err="1" smtClean="0"/>
              <a:t>case</a:t>
            </a:r>
            <a:r>
              <a:rPr lang="tr-TR" dirty="0" smtClean="0"/>
              <a:t> no:1000 in April 2013</a:t>
            </a:r>
          </a:p>
          <a:p>
            <a:endParaRPr lang="tr-TR" dirty="0" smtClean="0"/>
          </a:p>
          <a:p>
            <a:r>
              <a:rPr lang="tr-TR" dirty="0" err="1" smtClean="0"/>
              <a:t>More</a:t>
            </a:r>
            <a:r>
              <a:rPr lang="tr-TR" dirty="0" smtClean="0"/>
              <a:t> </a:t>
            </a:r>
            <a:r>
              <a:rPr lang="tr-TR" dirty="0" err="1" smtClean="0"/>
              <a:t>than</a:t>
            </a:r>
            <a:r>
              <a:rPr lang="tr-TR" dirty="0" smtClean="0"/>
              <a:t> 900 </a:t>
            </a:r>
            <a:r>
              <a:rPr lang="tr-TR" dirty="0" err="1" smtClean="0"/>
              <a:t>cases</a:t>
            </a:r>
            <a:r>
              <a:rPr lang="tr-TR" dirty="0" smtClean="0"/>
              <a:t> since 2008</a:t>
            </a:r>
          </a:p>
          <a:p>
            <a:endParaRPr lang="tr-TR" dirty="0" smtClean="0"/>
          </a:p>
          <a:p>
            <a:r>
              <a:rPr lang="tr-TR" dirty="0" smtClean="0"/>
              <a:t>303 </a:t>
            </a:r>
            <a:r>
              <a:rPr lang="tr-TR" dirty="0" err="1" smtClean="0"/>
              <a:t>cases</a:t>
            </a:r>
            <a:r>
              <a:rPr lang="tr-TR" dirty="0" smtClean="0"/>
              <a:t> in 2013</a:t>
            </a:r>
          </a:p>
          <a:p>
            <a:endParaRPr lang="tr-TR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A High Volume </a:t>
            </a:r>
            <a:r>
              <a:rPr lang="tr-TR" dirty="0" err="1" smtClean="0"/>
              <a:t>Liver</a:t>
            </a:r>
            <a:r>
              <a:rPr lang="tr-TR" dirty="0" smtClean="0"/>
              <a:t> </a:t>
            </a:r>
            <a:r>
              <a:rPr lang="tr-TR" dirty="0" err="1" smtClean="0"/>
              <a:t>Transplantation</a:t>
            </a:r>
            <a:r>
              <a:rPr lang="tr-TR" dirty="0" smtClean="0"/>
              <a:t> Center</a:t>
            </a:r>
            <a:endParaRPr lang="tr-T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9554" y="5641975"/>
            <a:ext cx="938213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9157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6794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Unique </a:t>
            </a:r>
            <a:r>
              <a:rPr lang="en-US" u="sng" dirty="0"/>
              <a:t>definitive</a:t>
            </a:r>
            <a:r>
              <a:rPr lang="en-US" dirty="0"/>
              <a:t> treatment for end-stage liver disease</a:t>
            </a:r>
          </a:p>
          <a:p>
            <a:pPr lvl="1"/>
            <a:r>
              <a:rPr lang="en-US" dirty="0"/>
              <a:t>Acute rejection</a:t>
            </a:r>
          </a:p>
          <a:p>
            <a:pPr lvl="1"/>
            <a:r>
              <a:rPr lang="en-US" dirty="0"/>
              <a:t>Ischemic reperfusion injury</a:t>
            </a:r>
          </a:p>
          <a:p>
            <a:pPr lvl="1"/>
            <a:r>
              <a:rPr lang="en-US" dirty="0"/>
              <a:t>Technical problems (</a:t>
            </a:r>
            <a:r>
              <a:rPr lang="en-US" dirty="0" err="1"/>
              <a:t>vasculary</a:t>
            </a:r>
            <a:r>
              <a:rPr lang="en-US" dirty="0"/>
              <a:t>/biliary anastomosis)</a:t>
            </a:r>
          </a:p>
          <a:p>
            <a:pPr lvl="1"/>
            <a:endParaRPr lang="en-US" dirty="0"/>
          </a:p>
          <a:p>
            <a:pPr marL="365760" lvl="1" indent="0">
              <a:buNone/>
            </a:pPr>
            <a:r>
              <a:rPr lang="en-US" dirty="0"/>
              <a:t>				AND</a:t>
            </a:r>
          </a:p>
          <a:p>
            <a:pPr marL="365760" lvl="1" indent="0">
              <a:buNone/>
            </a:pPr>
            <a:r>
              <a:rPr lang="en-US" sz="2800" b="1" dirty="0"/>
              <a:t>Neurological complications</a:t>
            </a:r>
          </a:p>
          <a:p>
            <a:r>
              <a:rPr lang="en-US" dirty="0"/>
              <a:t>9,7 – 46% following </a:t>
            </a:r>
            <a:r>
              <a:rPr lang="en-US" dirty="0" smtClean="0"/>
              <a:t>OLT*,**</a:t>
            </a:r>
            <a:endParaRPr lang="en-US" dirty="0"/>
          </a:p>
          <a:p>
            <a:r>
              <a:rPr lang="en-US" dirty="0"/>
              <a:t>Most of them during early postop. p</a:t>
            </a:r>
            <a:r>
              <a:rPr lang="en-US" dirty="0" smtClean="0"/>
              <a:t>eriod</a:t>
            </a:r>
          </a:p>
          <a:p>
            <a:r>
              <a:rPr lang="en-US" dirty="0" smtClean="0"/>
              <a:t>Increased mortality, morbidity, hospital/ICU stay, treatment costs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sz="1500" dirty="0"/>
              <a:t>*</a:t>
            </a:r>
            <a:r>
              <a:rPr lang="en-US" sz="1500" dirty="0" err="1"/>
              <a:t>Guarino</a:t>
            </a:r>
            <a:r>
              <a:rPr lang="en-US" sz="1500" dirty="0"/>
              <a:t> M, Benito-Leon J, </a:t>
            </a:r>
            <a:r>
              <a:rPr lang="en-US" sz="1500" dirty="0" err="1"/>
              <a:t>Decruyenaere</a:t>
            </a:r>
            <a:r>
              <a:rPr lang="en-US" sz="1500" dirty="0"/>
              <a:t> J. Neurological problems in liver transplantation. </a:t>
            </a:r>
            <a:r>
              <a:rPr lang="en-US" sz="1500" dirty="0" err="1"/>
              <a:t>Europoan</a:t>
            </a:r>
            <a:r>
              <a:rPr lang="en-US" sz="1500" dirty="0"/>
              <a:t> handbook of neurological management, </a:t>
            </a:r>
            <a:r>
              <a:rPr lang="en-US" sz="1500" dirty="0" err="1"/>
              <a:t>vol</a:t>
            </a:r>
            <a:r>
              <a:rPr lang="en-US" sz="1500" dirty="0"/>
              <a:t> 1, 2</a:t>
            </a:r>
            <a:r>
              <a:rPr lang="en-US" sz="1500" baseline="30000" dirty="0"/>
              <a:t>nd</a:t>
            </a:r>
            <a:r>
              <a:rPr lang="en-US" sz="1500" dirty="0"/>
              <a:t> Ed., 2011 Blackwell Pub Ltd</a:t>
            </a:r>
          </a:p>
          <a:p>
            <a:pPr marL="0" indent="0">
              <a:buNone/>
            </a:pPr>
            <a:r>
              <a:rPr lang="en-US" sz="1500" dirty="0" smtClean="0"/>
              <a:t>**Liang BC, Neurologic complications of </a:t>
            </a:r>
            <a:r>
              <a:rPr lang="en-US" sz="1500" dirty="0" err="1" smtClean="0"/>
              <a:t>orthotopic</a:t>
            </a:r>
            <a:r>
              <a:rPr lang="en-US" sz="1500" dirty="0" smtClean="0"/>
              <a:t> liver </a:t>
            </a:r>
            <a:r>
              <a:rPr lang="en-US" sz="1500" dirty="0" err="1" smtClean="0"/>
              <a:t>transplantation.Hospitai</a:t>
            </a:r>
            <a:r>
              <a:rPr lang="en-US" sz="1500" dirty="0" smtClean="0"/>
              <a:t> physician, </a:t>
            </a:r>
            <a:r>
              <a:rPr lang="en-US" sz="1500" dirty="0" err="1" smtClean="0"/>
              <a:t>april</a:t>
            </a:r>
            <a:r>
              <a:rPr lang="en-US" sz="1500" dirty="0" smtClean="0"/>
              <a:t> 2000; pp43-6</a:t>
            </a:r>
            <a:endParaRPr lang="en-US" sz="1500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Orthotopic</a:t>
            </a:r>
            <a:r>
              <a:rPr lang="en-US" dirty="0"/>
              <a:t> Liver Transplantation</a:t>
            </a:r>
          </a:p>
        </p:txBody>
      </p:sp>
    </p:spTree>
    <p:extLst>
      <p:ext uri="{BB962C8B-B14F-4D97-AF65-F5344CB8AC3E}">
        <p14:creationId xmlns:p14="http://schemas.microsoft.com/office/powerpoint/2010/main" val="2371709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1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" grpI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August 2011 till August 2012</a:t>
            </a:r>
          </a:p>
          <a:p>
            <a:r>
              <a:rPr lang="en-US" dirty="0" smtClean="0"/>
              <a:t>217 LT</a:t>
            </a:r>
          </a:p>
          <a:p>
            <a:r>
              <a:rPr lang="en-US" dirty="0" smtClean="0"/>
              <a:t>29 (13,36%) required neurology consultation due to NEW-ONSET symptom/finding</a:t>
            </a:r>
          </a:p>
          <a:p>
            <a:r>
              <a:rPr lang="en-US" dirty="0" smtClean="0"/>
              <a:t>Patients with previous/preoperative neurological disorder history excluded</a:t>
            </a:r>
          </a:p>
          <a:p>
            <a:r>
              <a:rPr lang="en-US" dirty="0" smtClean="0"/>
              <a:t>Complications categorized into:</a:t>
            </a:r>
          </a:p>
          <a:p>
            <a:pPr lvl="1"/>
            <a:r>
              <a:rPr lang="en-US" dirty="0" smtClean="0"/>
              <a:t>Acute confusion/Encephalopathy</a:t>
            </a:r>
          </a:p>
          <a:p>
            <a:pPr lvl="1"/>
            <a:r>
              <a:rPr lang="en-US" dirty="0" smtClean="0"/>
              <a:t>Seizures</a:t>
            </a:r>
          </a:p>
          <a:p>
            <a:pPr lvl="1"/>
            <a:r>
              <a:rPr lang="en-US" dirty="0" err="1" smtClean="0"/>
              <a:t>Cerebrovasculary</a:t>
            </a:r>
            <a:r>
              <a:rPr lang="en-US" dirty="0" smtClean="0"/>
              <a:t> disease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Design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141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2118817"/>
              </p:ext>
            </p:extLst>
          </p:nvPr>
        </p:nvGraphicFramePr>
        <p:xfrm>
          <a:off x="457200" y="2035593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Characteristic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I</a:t>
                      </a:r>
                      <a:r>
                        <a:rPr lang="en-US" baseline="0" dirty="0" smtClean="0"/>
                        <a:t> (%)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 II (%)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44,5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34,33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 (65,5)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117 (62,73)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Female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 (34,5)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71 (37,76)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HBV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 (44,8)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55 (29,25)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Cryptogenic Cirrhosis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 (10,3)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33 (17,55)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HCV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 (10,3)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 (6,38)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Results</a:t>
            </a:r>
            <a:br>
              <a:rPr lang="en-US" dirty="0" smtClean="0"/>
            </a:br>
            <a:r>
              <a:rPr lang="en-US" dirty="0" smtClean="0"/>
              <a:t>Demographics &amp; Clinical Characteristics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004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0059746"/>
              </p:ext>
            </p:extLst>
          </p:nvPr>
        </p:nvGraphicFramePr>
        <p:xfrm>
          <a:off x="1303908" y="1830760"/>
          <a:ext cx="6739814" cy="22628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58324"/>
                <a:gridCol w="1058385"/>
                <a:gridCol w="1023105"/>
              </a:tblGrid>
              <a:tr h="365321">
                <a:tc>
                  <a:txBody>
                    <a:bodyPr/>
                    <a:lstStyle/>
                    <a:p>
                      <a:r>
                        <a:rPr lang="en-US" dirty="0" smtClean="0"/>
                        <a:t>Complication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%</a:t>
                      </a:r>
                      <a:endParaRPr lang="en-US" dirty="0"/>
                    </a:p>
                  </a:txBody>
                  <a:tcPr/>
                </a:tc>
              </a:tr>
              <a:tr h="630555">
                <a:tc>
                  <a:txBody>
                    <a:bodyPr/>
                    <a:lstStyle/>
                    <a:p>
                      <a:r>
                        <a:rPr lang="en-US" dirty="0" smtClean="0"/>
                        <a:t>Acute confusion/encephalopathy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65,5</a:t>
                      </a:r>
                      <a:endParaRPr lang="en-US" dirty="0"/>
                    </a:p>
                  </a:txBody>
                  <a:tcPr/>
                </a:tc>
              </a:tr>
              <a:tr h="365321">
                <a:tc>
                  <a:txBody>
                    <a:bodyPr/>
                    <a:lstStyle/>
                    <a:p>
                      <a:r>
                        <a:rPr lang="en-US" dirty="0" smtClean="0"/>
                        <a:t>Seizure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27,6</a:t>
                      </a:r>
                      <a:endParaRPr lang="en-US" dirty="0"/>
                    </a:p>
                  </a:txBody>
                  <a:tcPr/>
                </a:tc>
              </a:tr>
              <a:tr h="900792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Cerebrovasculary</a:t>
                      </a:r>
                      <a:r>
                        <a:rPr lang="en-US" dirty="0" smtClean="0"/>
                        <a:t> disease (ischemic stroke)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6,9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Results</a:t>
            </a:r>
            <a:br>
              <a:rPr lang="en-US" dirty="0" smtClean="0"/>
            </a:br>
            <a:r>
              <a:rPr lang="en-US" dirty="0" smtClean="0"/>
              <a:t>neurological complications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922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874439"/>
              </p:ext>
            </p:extLst>
          </p:nvPr>
        </p:nvGraphicFramePr>
        <p:xfrm>
          <a:off x="457200" y="2400300"/>
          <a:ext cx="82296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Parameter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</a:t>
                      </a:r>
                      <a:r>
                        <a:rPr lang="en-US" baseline="0" dirty="0" smtClean="0"/>
                        <a:t> I (n=29)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</a:t>
                      </a:r>
                      <a:r>
                        <a:rPr lang="en-US" baseline="0" dirty="0" smtClean="0"/>
                        <a:t> II (n=188)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 value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MELD score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22,5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22,6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0,36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Postop </a:t>
                      </a:r>
                      <a:r>
                        <a:rPr lang="en-US" dirty="0" err="1" smtClean="0"/>
                        <a:t>hosp</a:t>
                      </a:r>
                      <a:r>
                        <a:rPr lang="en-US" dirty="0" smtClean="0"/>
                        <a:t> (days)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29,8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10,0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&lt; 0,001*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Mortality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19,65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10,34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&lt; 0,001*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Results</a:t>
            </a:r>
            <a:br>
              <a:rPr lang="en-US" dirty="0" smtClean="0"/>
            </a:br>
            <a:r>
              <a:rPr lang="en-US" dirty="0" smtClean="0"/>
              <a:t>statistical analysis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5909222"/>
            <a:ext cx="4692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MELD (model for end stage liver disease)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5977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9143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Most frequent, up to 84%... *</a:t>
            </a:r>
          </a:p>
          <a:p>
            <a:r>
              <a:rPr lang="en-US" dirty="0" smtClean="0"/>
              <a:t>Presence of </a:t>
            </a:r>
            <a:r>
              <a:rPr lang="en-US" dirty="0" err="1" smtClean="0"/>
              <a:t>preop</a:t>
            </a:r>
            <a:r>
              <a:rPr lang="en-US" dirty="0" smtClean="0"/>
              <a:t>. Hepatic encephalopathy increases risk</a:t>
            </a:r>
          </a:p>
          <a:p>
            <a:r>
              <a:rPr lang="en-US" dirty="0" smtClean="0"/>
              <a:t>Most patients undefined </a:t>
            </a:r>
            <a:r>
              <a:rPr lang="en-US" dirty="0" err="1" smtClean="0"/>
              <a:t>aetiology</a:t>
            </a:r>
            <a:r>
              <a:rPr lang="en-US" dirty="0" smtClean="0"/>
              <a:t>/multifactorial**</a:t>
            </a:r>
          </a:p>
          <a:p>
            <a:pPr lvl="1"/>
            <a:r>
              <a:rPr lang="en-US" dirty="0" smtClean="0"/>
              <a:t>Central </a:t>
            </a:r>
            <a:r>
              <a:rPr lang="en-US" dirty="0" err="1" smtClean="0"/>
              <a:t>pontine</a:t>
            </a:r>
            <a:r>
              <a:rPr lang="en-US" dirty="0" smtClean="0"/>
              <a:t> </a:t>
            </a:r>
            <a:r>
              <a:rPr lang="en-US" dirty="0" err="1" smtClean="0"/>
              <a:t>myelinolysis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 Subarachnoid bleeding,</a:t>
            </a:r>
          </a:p>
          <a:p>
            <a:pPr lvl="1"/>
            <a:r>
              <a:rPr lang="en-US" dirty="0" smtClean="0"/>
              <a:t> Infection, </a:t>
            </a:r>
          </a:p>
          <a:p>
            <a:pPr lvl="1"/>
            <a:r>
              <a:rPr lang="en-US" dirty="0" smtClean="0"/>
              <a:t>Neoplasms</a:t>
            </a:r>
          </a:p>
          <a:p>
            <a:pPr marL="365760" lvl="1" indent="0">
              <a:buNone/>
            </a:pPr>
            <a:endParaRPr lang="en-US" dirty="0" smtClean="0"/>
          </a:p>
          <a:p>
            <a:pPr marL="365760" lvl="1" indent="0">
              <a:buNone/>
            </a:pPr>
            <a:endParaRPr lang="en-US" dirty="0" smtClean="0"/>
          </a:p>
          <a:p>
            <a:pPr marL="365760" lvl="1" indent="0">
              <a:buNone/>
            </a:pPr>
            <a:r>
              <a:rPr lang="en-US" sz="1600" dirty="0" smtClean="0"/>
              <a:t>*</a:t>
            </a:r>
            <a:r>
              <a:rPr lang="en-US" sz="1600" dirty="0"/>
              <a:t>Liang BC, Neurologic complications of </a:t>
            </a:r>
            <a:r>
              <a:rPr lang="en-US" sz="1600" dirty="0" err="1"/>
              <a:t>orthotopic</a:t>
            </a:r>
            <a:r>
              <a:rPr lang="en-US" sz="1600" dirty="0"/>
              <a:t> liver </a:t>
            </a:r>
            <a:r>
              <a:rPr lang="en-US" sz="1600" dirty="0" err="1"/>
              <a:t>transplantation.Hospitai</a:t>
            </a:r>
            <a:r>
              <a:rPr lang="en-US" sz="1600" dirty="0"/>
              <a:t> physician, </a:t>
            </a:r>
            <a:r>
              <a:rPr lang="en-US" sz="1600" dirty="0" err="1"/>
              <a:t>april</a:t>
            </a:r>
            <a:r>
              <a:rPr lang="en-US" sz="1600" dirty="0"/>
              <a:t> 2000; pp43-</a:t>
            </a:r>
            <a:r>
              <a:rPr lang="en-US" sz="1600" dirty="0" smtClean="0"/>
              <a:t>6</a:t>
            </a:r>
          </a:p>
          <a:p>
            <a:pPr marL="365760" lvl="1" indent="0">
              <a:buNone/>
            </a:pPr>
            <a:r>
              <a:rPr lang="en-US" sz="1600" dirty="0" smtClean="0"/>
              <a:t>** Power C, Poland SD, </a:t>
            </a:r>
            <a:r>
              <a:rPr lang="en-US" sz="1600" dirty="0" err="1" smtClean="0"/>
              <a:t>Kassim</a:t>
            </a:r>
            <a:r>
              <a:rPr lang="en-US" sz="1600" dirty="0" smtClean="0"/>
              <a:t> KH et al. Encephalopathy in liver transplantation: neuropathology and CMV infection. Can </a:t>
            </a:r>
            <a:r>
              <a:rPr lang="en-US" sz="1600" dirty="0" err="1" smtClean="0"/>
              <a:t>Neurol</a:t>
            </a:r>
            <a:r>
              <a:rPr lang="en-US" sz="1600" dirty="0" smtClean="0"/>
              <a:t> </a:t>
            </a:r>
            <a:r>
              <a:rPr lang="en-US" sz="1600" dirty="0" err="1" smtClean="0"/>
              <a:t>Sci</a:t>
            </a:r>
            <a:r>
              <a:rPr lang="en-US" sz="1600" dirty="0" smtClean="0"/>
              <a:t> 1990; 17:378-81</a:t>
            </a:r>
            <a:endParaRPr lang="en-US" sz="1600" dirty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Encephalopathy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431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Symmetric demyelinating focus most prominent in the central pons</a:t>
            </a:r>
          </a:p>
          <a:p>
            <a:r>
              <a:rPr lang="en-US" dirty="0" smtClean="0"/>
              <a:t>Initial study population chronic alcoholic and malnourished patients</a:t>
            </a:r>
          </a:p>
          <a:p>
            <a:r>
              <a:rPr lang="en-US" dirty="0" smtClean="0"/>
              <a:t>Rapid correction of prolonged </a:t>
            </a:r>
            <a:r>
              <a:rPr lang="en-US" dirty="0" err="1" smtClean="0"/>
              <a:t>hyponatremia</a:t>
            </a:r>
            <a:endParaRPr lang="en-US" dirty="0" smtClean="0"/>
          </a:p>
          <a:p>
            <a:r>
              <a:rPr lang="en-US" dirty="0" smtClean="0"/>
              <a:t>Pathogenesis relates to osmotic injury to the endothelium </a:t>
            </a:r>
          </a:p>
          <a:p>
            <a:r>
              <a:rPr lang="en-US" dirty="0" smtClean="0"/>
              <a:t>Chronic liver disease patients prone to </a:t>
            </a:r>
            <a:r>
              <a:rPr lang="en-US" dirty="0" err="1" smtClean="0"/>
              <a:t>hyponatremia</a:t>
            </a:r>
            <a:endParaRPr lang="en-US" dirty="0" smtClean="0"/>
          </a:p>
          <a:p>
            <a:r>
              <a:rPr lang="en-US" dirty="0" smtClean="0"/>
              <a:t>1 to 8%*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1300" dirty="0" smtClean="0"/>
              <a:t>*</a:t>
            </a:r>
            <a:r>
              <a:rPr lang="en-US" sz="1300" dirty="0" err="1" smtClean="0"/>
              <a:t>Guarino</a:t>
            </a:r>
            <a:r>
              <a:rPr lang="en-US" sz="1300" dirty="0" smtClean="0"/>
              <a:t> M, Benito-Leon J, </a:t>
            </a:r>
            <a:r>
              <a:rPr lang="en-US" sz="1300" dirty="0" err="1" smtClean="0"/>
              <a:t>Decruyenaere</a:t>
            </a:r>
            <a:r>
              <a:rPr lang="en-US" sz="1300" dirty="0" smtClean="0"/>
              <a:t> J. Neurological problems in liver transplantation. </a:t>
            </a:r>
            <a:r>
              <a:rPr lang="en-US" sz="1300" dirty="0" err="1" smtClean="0"/>
              <a:t>Europoan</a:t>
            </a:r>
            <a:r>
              <a:rPr lang="en-US" sz="1300" dirty="0" smtClean="0"/>
              <a:t> handbook of neurological management, </a:t>
            </a:r>
            <a:r>
              <a:rPr lang="en-US" sz="1300" dirty="0" err="1" smtClean="0"/>
              <a:t>vol</a:t>
            </a:r>
            <a:r>
              <a:rPr lang="en-US" sz="1300" dirty="0" smtClean="0"/>
              <a:t> 1, 2</a:t>
            </a:r>
            <a:r>
              <a:rPr lang="en-US" sz="1300" baseline="30000" dirty="0" smtClean="0"/>
              <a:t>nd</a:t>
            </a:r>
            <a:r>
              <a:rPr lang="en-US" sz="1300" dirty="0" smtClean="0"/>
              <a:t> Ed., 2011 Blackwell Pub Ltd</a:t>
            </a:r>
            <a:endParaRPr lang="en-US" sz="13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</a:t>
            </a:r>
            <a:r>
              <a:rPr lang="en-US" dirty="0" smtClean="0"/>
              <a:t>entral </a:t>
            </a:r>
            <a:r>
              <a:rPr lang="en-US" dirty="0" err="1" smtClean="0"/>
              <a:t>pontine</a:t>
            </a:r>
            <a:r>
              <a:rPr lang="en-US" dirty="0" smtClean="0"/>
              <a:t> </a:t>
            </a:r>
            <a:r>
              <a:rPr lang="en-US" dirty="0" err="1" smtClean="0"/>
              <a:t>myelinolysis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(osmotic demyelination syndrome)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989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1800" dirty="0" smtClean="0"/>
              <a:t>Unenhanced CT, a large central </a:t>
            </a:r>
            <a:r>
              <a:rPr lang="en-US" sz="1800" dirty="0" err="1" smtClean="0"/>
              <a:t>hypoattenuating</a:t>
            </a:r>
            <a:r>
              <a:rPr lang="en-US" sz="1800" dirty="0" smtClean="0"/>
              <a:t> focus in the central pons. Axial T1&amp;2 weighted MRI demonstrate a </a:t>
            </a:r>
            <a:r>
              <a:rPr lang="en-US" sz="1800" dirty="0" err="1" smtClean="0"/>
              <a:t>mexican</a:t>
            </a:r>
            <a:r>
              <a:rPr lang="en-US" sz="1800" dirty="0" smtClean="0"/>
              <a:t> hat shaped signal abnormality in the basal pons with sparring of the tegmental &amp; </a:t>
            </a:r>
            <a:r>
              <a:rPr lang="en-US" sz="1800" dirty="0" err="1" smtClean="0"/>
              <a:t>ventrolat</a:t>
            </a:r>
            <a:r>
              <a:rPr lang="en-US" sz="1800" dirty="0" smtClean="0"/>
              <a:t>. </a:t>
            </a:r>
            <a:r>
              <a:rPr lang="en-US" sz="1800" dirty="0"/>
              <a:t>t</a:t>
            </a:r>
            <a:r>
              <a:rPr lang="en-US" sz="1800" dirty="0" smtClean="0"/>
              <a:t>issues. Coronal FLAIR sequence increased signal in the hippocampi.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cpm</a:t>
            </a:r>
            <a:endParaRPr lang="en-US" dirty="0"/>
          </a:p>
        </p:txBody>
      </p:sp>
      <p:pic>
        <p:nvPicPr>
          <p:cNvPr id="4" name="Picture 3" descr="cpm CT axial t1,2 coronal flair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38"/>
          <a:stretch/>
        </p:blipFill>
        <p:spPr>
          <a:xfrm>
            <a:off x="3316269" y="503670"/>
            <a:ext cx="4480495" cy="401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4833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67946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Usually within 2 months after LT, 40% mortality risk* !!!</a:t>
            </a:r>
          </a:p>
          <a:p>
            <a:r>
              <a:rPr lang="en-US" dirty="0" smtClean="0"/>
              <a:t>Coagulation disturbance</a:t>
            </a:r>
          </a:p>
          <a:p>
            <a:r>
              <a:rPr lang="en-US" dirty="0" smtClean="0"/>
              <a:t>Perioperative </a:t>
            </a:r>
            <a:r>
              <a:rPr lang="en-US" dirty="0" err="1" smtClean="0"/>
              <a:t>hypoperfusion</a:t>
            </a:r>
            <a:r>
              <a:rPr lang="en-US" dirty="0" smtClean="0"/>
              <a:t>, massive transfusion may </a:t>
            </a:r>
            <a:r>
              <a:rPr lang="en-US" dirty="0" err="1" smtClean="0"/>
              <a:t>favour</a:t>
            </a:r>
            <a:r>
              <a:rPr lang="en-US" dirty="0" smtClean="0"/>
              <a:t> injury</a:t>
            </a:r>
          </a:p>
          <a:p>
            <a:r>
              <a:rPr lang="en-US" dirty="0" smtClean="0"/>
              <a:t>Older age, hypertension, </a:t>
            </a:r>
            <a:r>
              <a:rPr lang="en-US" dirty="0" err="1" smtClean="0"/>
              <a:t>hyperchol</a:t>
            </a:r>
            <a:r>
              <a:rPr lang="en-US" dirty="0" smtClean="0"/>
              <a:t>., infections</a:t>
            </a:r>
          </a:p>
          <a:p>
            <a:r>
              <a:rPr lang="en-US" dirty="0" smtClean="0"/>
              <a:t>50% patients experiencing </a:t>
            </a:r>
            <a:r>
              <a:rPr lang="en-US" dirty="0" err="1" smtClean="0"/>
              <a:t>haemorrhage</a:t>
            </a:r>
            <a:r>
              <a:rPr lang="en-US" dirty="0" smtClean="0"/>
              <a:t> have a mortal prognosis*.</a:t>
            </a:r>
          </a:p>
          <a:p>
            <a:r>
              <a:rPr lang="en-US" dirty="0" smtClean="0"/>
              <a:t>Frontal &amp; parietal lobes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1500" dirty="0"/>
              <a:t>*</a:t>
            </a:r>
            <a:r>
              <a:rPr lang="en-US" sz="1500" dirty="0" err="1"/>
              <a:t>Guarino</a:t>
            </a:r>
            <a:r>
              <a:rPr lang="en-US" sz="1500" dirty="0"/>
              <a:t> M, Benito-Leon J, </a:t>
            </a:r>
            <a:r>
              <a:rPr lang="en-US" sz="1500" dirty="0" err="1"/>
              <a:t>Decruyenaere</a:t>
            </a:r>
            <a:r>
              <a:rPr lang="en-US" sz="1500" dirty="0"/>
              <a:t> J. Neurological problems in liver transplantation. </a:t>
            </a:r>
            <a:r>
              <a:rPr lang="en-US" sz="1500" dirty="0" err="1"/>
              <a:t>Europoan</a:t>
            </a:r>
            <a:r>
              <a:rPr lang="en-US" sz="1500" dirty="0"/>
              <a:t> handbook of neurological management, </a:t>
            </a:r>
            <a:r>
              <a:rPr lang="en-US" sz="1500" dirty="0" err="1"/>
              <a:t>vol</a:t>
            </a:r>
            <a:r>
              <a:rPr lang="en-US" sz="1500" dirty="0"/>
              <a:t> 1, 2</a:t>
            </a:r>
            <a:r>
              <a:rPr lang="en-US" sz="1500" baseline="30000" dirty="0"/>
              <a:t>nd</a:t>
            </a:r>
            <a:r>
              <a:rPr lang="en-US" sz="1500" dirty="0"/>
              <a:t> Ed., 2011 Blackwell Pub </a:t>
            </a:r>
            <a:r>
              <a:rPr lang="en-US" sz="1500" dirty="0" smtClean="0"/>
              <a:t>Ltd</a:t>
            </a:r>
            <a:endParaRPr lang="en-US" dirty="0" smtClean="0"/>
          </a:p>
          <a:p>
            <a:pPr marL="0" lvl="1" indent="0">
              <a:spcBef>
                <a:spcPts val="600"/>
              </a:spcBef>
              <a:buClr>
                <a:schemeClr val="accent2"/>
              </a:buClr>
              <a:buNone/>
            </a:pPr>
            <a:r>
              <a:rPr lang="en-US" sz="1600" dirty="0" smtClean="0"/>
              <a:t>**Liang </a:t>
            </a:r>
            <a:r>
              <a:rPr lang="en-US" sz="1600" dirty="0"/>
              <a:t>BC, Neurologic complications of </a:t>
            </a:r>
            <a:r>
              <a:rPr lang="en-US" sz="1600" dirty="0" err="1"/>
              <a:t>orthotopic</a:t>
            </a:r>
            <a:r>
              <a:rPr lang="en-US" sz="1600" dirty="0"/>
              <a:t> liver </a:t>
            </a:r>
            <a:r>
              <a:rPr lang="en-US" sz="1600" dirty="0" err="1"/>
              <a:t>transplantation.Hospitai</a:t>
            </a:r>
            <a:r>
              <a:rPr lang="en-US" sz="1600" dirty="0"/>
              <a:t> physician, </a:t>
            </a:r>
            <a:r>
              <a:rPr lang="en-US" sz="1600" dirty="0" err="1"/>
              <a:t>april</a:t>
            </a:r>
            <a:r>
              <a:rPr lang="en-US" sz="1600" dirty="0"/>
              <a:t> 2000; pp43-6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ubarachnoid hemorrhage (SAH)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232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Non-enhanced CT after angiography, extensive SAH filling the right </a:t>
            </a:r>
            <a:r>
              <a:rPr lang="en-US" sz="2000" dirty="0" err="1" smtClean="0"/>
              <a:t>sylvian</a:t>
            </a:r>
            <a:r>
              <a:rPr lang="en-US" sz="2000" dirty="0" smtClean="0"/>
              <a:t> fissure, the </a:t>
            </a:r>
            <a:r>
              <a:rPr lang="en-US" sz="2000" dirty="0" err="1" smtClean="0"/>
              <a:t>interhemispheric</a:t>
            </a:r>
            <a:r>
              <a:rPr lang="en-US" sz="2000" dirty="0" smtClean="0"/>
              <a:t> fissure and the lateral and 3</a:t>
            </a:r>
            <a:r>
              <a:rPr lang="en-US" sz="2000" baseline="30000" dirty="0" smtClean="0"/>
              <a:t>rd</a:t>
            </a:r>
            <a:r>
              <a:rPr lang="en-US" sz="2000" dirty="0" smtClean="0"/>
              <a:t> ventricles.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SAH</a:t>
            </a:r>
            <a:endParaRPr lang="en-US" dirty="0"/>
          </a:p>
        </p:txBody>
      </p:sp>
      <p:pic>
        <p:nvPicPr>
          <p:cNvPr id="4" name="Picture 3" descr="SAK nonenhanced C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612" y="529236"/>
            <a:ext cx="3192793" cy="3245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940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3999"/>
            <a:ext cx="8229600" cy="4985587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Infections involving CNS 5 to 10%*,**</a:t>
            </a:r>
          </a:p>
          <a:p>
            <a:r>
              <a:rPr lang="en-US" dirty="0" smtClean="0"/>
              <a:t>Mostly occur in the context of cerebral </a:t>
            </a:r>
            <a:r>
              <a:rPr lang="en-US" dirty="0" err="1" smtClean="0"/>
              <a:t>haemorrhage</a:t>
            </a:r>
            <a:r>
              <a:rPr lang="en-US" dirty="0" smtClean="0"/>
              <a:t> or systemically with subsequent neurological involvement</a:t>
            </a:r>
          </a:p>
          <a:p>
            <a:pPr lvl="1"/>
            <a:r>
              <a:rPr lang="en-US" dirty="0" smtClean="0"/>
              <a:t>Enterococcus……..	usually associated</a:t>
            </a:r>
          </a:p>
          <a:p>
            <a:pPr lvl="1"/>
            <a:r>
              <a:rPr lang="en-US" dirty="0" smtClean="0"/>
              <a:t>Candida……………..	with </a:t>
            </a:r>
            <a:r>
              <a:rPr lang="en-US" dirty="0" err="1" smtClean="0"/>
              <a:t>haemorrhage</a:t>
            </a:r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err="1" smtClean="0"/>
              <a:t>Aspergillus</a:t>
            </a:r>
            <a:r>
              <a:rPr lang="en-US" dirty="0" smtClean="0"/>
              <a:t> ……….	usually not</a:t>
            </a:r>
          </a:p>
          <a:p>
            <a:pPr lvl="1"/>
            <a:r>
              <a:rPr lang="en-US" dirty="0" smtClean="0"/>
              <a:t>CMV…………………	associated</a:t>
            </a:r>
          </a:p>
          <a:p>
            <a:pPr lvl="1"/>
            <a:r>
              <a:rPr lang="en-US" dirty="0" smtClean="0"/>
              <a:t>HBV, HCV………..	with </a:t>
            </a:r>
            <a:r>
              <a:rPr lang="en-US" dirty="0" err="1" smtClean="0"/>
              <a:t>haemorrhage</a:t>
            </a:r>
            <a:endParaRPr lang="en-US" dirty="0" smtClean="0"/>
          </a:p>
          <a:p>
            <a:pPr lvl="1"/>
            <a:endParaRPr lang="en-US" dirty="0" smtClean="0"/>
          </a:p>
          <a:p>
            <a:pPr marL="0" indent="0">
              <a:buNone/>
            </a:pPr>
            <a:r>
              <a:rPr lang="en-US" sz="1500" dirty="0"/>
              <a:t>*</a:t>
            </a:r>
            <a:r>
              <a:rPr lang="en-US" sz="1500" dirty="0" err="1"/>
              <a:t>Guarino</a:t>
            </a:r>
            <a:r>
              <a:rPr lang="en-US" sz="1500" dirty="0"/>
              <a:t> M, Benito-Leon J, </a:t>
            </a:r>
            <a:r>
              <a:rPr lang="en-US" sz="1500" dirty="0" err="1"/>
              <a:t>Decruyenaere</a:t>
            </a:r>
            <a:r>
              <a:rPr lang="en-US" sz="1500" dirty="0"/>
              <a:t> J. Neurological problems in liver transplantation. </a:t>
            </a:r>
            <a:r>
              <a:rPr lang="en-US" sz="1500" dirty="0" err="1"/>
              <a:t>Europoan</a:t>
            </a:r>
            <a:r>
              <a:rPr lang="en-US" sz="1500" dirty="0"/>
              <a:t> handbook of neurological management, </a:t>
            </a:r>
            <a:r>
              <a:rPr lang="en-US" sz="1500" dirty="0" err="1"/>
              <a:t>vol</a:t>
            </a:r>
            <a:r>
              <a:rPr lang="en-US" sz="1500" dirty="0"/>
              <a:t> 1, 2</a:t>
            </a:r>
            <a:r>
              <a:rPr lang="en-US" sz="1500" baseline="30000" dirty="0"/>
              <a:t>nd</a:t>
            </a:r>
            <a:r>
              <a:rPr lang="en-US" sz="1500" dirty="0"/>
              <a:t> Ed., 2011 Blackwell Pub Ltd</a:t>
            </a:r>
            <a:endParaRPr lang="en-US" dirty="0"/>
          </a:p>
          <a:p>
            <a:pPr marL="0" lvl="1" indent="0">
              <a:spcBef>
                <a:spcPts val="600"/>
              </a:spcBef>
              <a:buClr>
                <a:schemeClr val="accent2"/>
              </a:buClr>
              <a:buNone/>
            </a:pPr>
            <a:r>
              <a:rPr lang="en-US" sz="1600" dirty="0"/>
              <a:t>**Liang BC, Neurologic complications of </a:t>
            </a:r>
            <a:r>
              <a:rPr lang="en-US" sz="1600" dirty="0" err="1"/>
              <a:t>orthotopic</a:t>
            </a:r>
            <a:r>
              <a:rPr lang="en-US" sz="1600" dirty="0"/>
              <a:t> liver </a:t>
            </a:r>
            <a:r>
              <a:rPr lang="en-US" sz="1600" dirty="0" err="1"/>
              <a:t>transplantation.Hospitai</a:t>
            </a:r>
            <a:r>
              <a:rPr lang="en-US" sz="1600" dirty="0"/>
              <a:t> physician, </a:t>
            </a:r>
            <a:r>
              <a:rPr lang="en-US" sz="1600" dirty="0" err="1"/>
              <a:t>april</a:t>
            </a:r>
            <a:r>
              <a:rPr lang="en-US" sz="1600" dirty="0"/>
              <a:t> 2000; pp43-6</a:t>
            </a:r>
          </a:p>
          <a:p>
            <a:pPr marL="365760" lvl="1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340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CMV encephalitis MRI T2 scan, white matter change most prominent in a ventricular distribution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infection</a:t>
            </a:r>
            <a:endParaRPr lang="en-US" dirty="0"/>
          </a:p>
        </p:txBody>
      </p:sp>
      <p:pic>
        <p:nvPicPr>
          <p:cNvPr id="4" name="Picture 3" descr="cmv perivrentriculitis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7" r="10851"/>
          <a:stretch/>
        </p:blipFill>
        <p:spPr>
          <a:xfrm>
            <a:off x="4480494" y="2610891"/>
            <a:ext cx="3686705" cy="3933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984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Cerebral </a:t>
            </a:r>
            <a:r>
              <a:rPr lang="en-US" dirty="0" err="1" smtClean="0"/>
              <a:t>aspergillosis</a:t>
            </a:r>
            <a:r>
              <a:rPr lang="en-US" dirty="0" smtClean="0"/>
              <a:t>, MRI scan, subcortical multiple septic </a:t>
            </a:r>
            <a:r>
              <a:rPr lang="en-US" dirty="0" err="1" smtClean="0"/>
              <a:t>haemorrhagic</a:t>
            </a:r>
            <a:r>
              <a:rPr lang="en-US" dirty="0" smtClean="0"/>
              <a:t> lesions most prominent on left </a:t>
            </a:r>
            <a:r>
              <a:rPr lang="en-US" dirty="0" err="1" smtClean="0"/>
              <a:t>parietooccipital</a:t>
            </a:r>
            <a:r>
              <a:rPr lang="en-US" dirty="0" smtClean="0"/>
              <a:t> site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infection</a:t>
            </a:r>
            <a:endParaRPr lang="en-US" dirty="0"/>
          </a:p>
        </p:txBody>
      </p:sp>
      <p:pic>
        <p:nvPicPr>
          <p:cNvPr id="5" name="Picture 4" descr="IMG_2289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3184" r="16465" b="2815"/>
          <a:stretch/>
        </p:blipFill>
        <p:spPr>
          <a:xfrm>
            <a:off x="4533413" y="2756235"/>
            <a:ext cx="3757264" cy="3735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07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2666620"/>
              </p:ext>
            </p:extLst>
          </p:nvPr>
        </p:nvGraphicFramePr>
        <p:xfrm>
          <a:off x="457201" y="1905245"/>
          <a:ext cx="4040934" cy="3175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neoplasms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433039" y="2134581"/>
            <a:ext cx="301639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Prone to develop CNS lymphoma (B-Cell)</a:t>
            </a:r>
          </a:p>
          <a:p>
            <a:endParaRPr lang="en-US" sz="2800" dirty="0"/>
          </a:p>
          <a:p>
            <a:r>
              <a:rPr lang="en-US" sz="2800" dirty="0" smtClean="0"/>
              <a:t>2% of all </a:t>
            </a:r>
            <a:r>
              <a:rPr lang="en-US" sz="2800" dirty="0" err="1" smtClean="0"/>
              <a:t>tx</a:t>
            </a:r>
            <a:r>
              <a:rPr lang="en-US" sz="2800" dirty="0" smtClean="0"/>
              <a:t>. patients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45006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CNS lymphoma, MRI T2 weighted, periventricular lesion with enhancement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neoplasms</a:t>
            </a:r>
            <a:endParaRPr lang="en-US" dirty="0"/>
          </a:p>
        </p:txBody>
      </p:sp>
      <p:pic>
        <p:nvPicPr>
          <p:cNvPr id="4" name="Picture 3" descr="CNS lymphoma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3" t="5735" r="10266"/>
          <a:stretch/>
        </p:blipFill>
        <p:spPr>
          <a:xfrm>
            <a:off x="4780370" y="2434481"/>
            <a:ext cx="4057140" cy="416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726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3999"/>
            <a:ext cx="8229600" cy="5020869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Second most frequent, 25-46%*</a:t>
            </a:r>
          </a:p>
          <a:p>
            <a:r>
              <a:rPr lang="en-US" dirty="0" smtClean="0"/>
              <a:t>50% of cases in first week following LT</a:t>
            </a:r>
          </a:p>
          <a:p>
            <a:r>
              <a:rPr lang="en-US" dirty="0" smtClean="0"/>
              <a:t>Mostly tonic-</a:t>
            </a:r>
            <a:r>
              <a:rPr lang="en-US" dirty="0" err="1" smtClean="0"/>
              <a:t>clonic</a:t>
            </a:r>
            <a:r>
              <a:rPr lang="en-US" dirty="0" smtClean="0"/>
              <a:t> in type, may lead to an episode of status</a:t>
            </a:r>
          </a:p>
          <a:p>
            <a:r>
              <a:rPr lang="en-US" dirty="0" smtClean="0"/>
              <a:t>Usually related to a CNS lesion (CPM, stroke, CNS infection)</a:t>
            </a:r>
          </a:p>
          <a:p>
            <a:r>
              <a:rPr lang="en-US" dirty="0" smtClean="0"/>
              <a:t>Usually preceded by clinical encephalopathy**</a:t>
            </a:r>
          </a:p>
          <a:p>
            <a:r>
              <a:rPr lang="en-US" dirty="0" smtClean="0"/>
              <a:t>May result from other complicating conditions (metabolic etc.)</a:t>
            </a:r>
          </a:p>
          <a:p>
            <a:r>
              <a:rPr lang="en-US" dirty="0" smtClean="0"/>
              <a:t>Usually an indication to search CNS abnormality; encephalopathy, </a:t>
            </a:r>
            <a:r>
              <a:rPr lang="en-US" dirty="0" err="1" smtClean="0"/>
              <a:t>haemorrhage</a:t>
            </a:r>
            <a:r>
              <a:rPr lang="en-US" dirty="0" smtClean="0"/>
              <a:t>, infection..</a:t>
            </a:r>
            <a:r>
              <a:rPr lang="en-US" dirty="0" err="1" smtClean="0"/>
              <a:t>etc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US" dirty="0" smtClean="0"/>
          </a:p>
          <a:p>
            <a:pPr marL="0" lvl="1" indent="0">
              <a:spcBef>
                <a:spcPts val="600"/>
              </a:spcBef>
              <a:buClr>
                <a:schemeClr val="accent2"/>
              </a:buClr>
              <a:buNone/>
            </a:pPr>
            <a:r>
              <a:rPr lang="en-US" sz="1600" dirty="0" smtClean="0"/>
              <a:t>*Liang </a:t>
            </a:r>
            <a:r>
              <a:rPr lang="en-US" sz="1600" dirty="0"/>
              <a:t>BC, Neurologic complications of </a:t>
            </a:r>
            <a:r>
              <a:rPr lang="en-US" sz="1600" dirty="0" err="1"/>
              <a:t>orthotopic</a:t>
            </a:r>
            <a:r>
              <a:rPr lang="en-US" sz="1600" dirty="0"/>
              <a:t> liver </a:t>
            </a:r>
            <a:r>
              <a:rPr lang="en-US" sz="1600" dirty="0" err="1"/>
              <a:t>transplantation.Hospitai</a:t>
            </a:r>
            <a:r>
              <a:rPr lang="en-US" sz="1600" dirty="0"/>
              <a:t> physician, </a:t>
            </a:r>
            <a:r>
              <a:rPr lang="en-US" sz="1600" dirty="0" err="1"/>
              <a:t>april</a:t>
            </a:r>
            <a:r>
              <a:rPr lang="en-US" sz="1600" dirty="0"/>
              <a:t> 2000; pp43-</a:t>
            </a:r>
            <a:r>
              <a:rPr lang="en-US" sz="1600" dirty="0" smtClean="0"/>
              <a:t>6</a:t>
            </a:r>
          </a:p>
          <a:p>
            <a:pPr marL="0" lvl="1" indent="0">
              <a:spcBef>
                <a:spcPts val="600"/>
              </a:spcBef>
              <a:buClr>
                <a:schemeClr val="accent2"/>
              </a:buClr>
              <a:buNone/>
            </a:pPr>
            <a:r>
              <a:rPr lang="en-US" sz="1600" dirty="0" smtClean="0"/>
              <a:t>** Choi EJ, Lee SA, Kim KH et al. New-onset seizures after liver transplantation: clinical implications and  prognosis in </a:t>
            </a:r>
            <a:r>
              <a:rPr lang="en-US" sz="1600" dirty="0" err="1" smtClean="0"/>
              <a:t>survivors.Eur</a:t>
            </a:r>
            <a:r>
              <a:rPr lang="en-US" sz="1600" dirty="0" smtClean="0"/>
              <a:t> </a:t>
            </a:r>
            <a:r>
              <a:rPr lang="en-US" sz="1600" dirty="0" err="1" smtClean="0"/>
              <a:t>Neurol</a:t>
            </a:r>
            <a:r>
              <a:rPr lang="en-US" sz="1600" dirty="0" smtClean="0"/>
              <a:t> 2004; 52: 230-6</a:t>
            </a:r>
            <a:endParaRPr lang="en-US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Seizures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5630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g_2195.mpeg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rot="5400000">
            <a:off x="2275526" y="1012406"/>
            <a:ext cx="5513766" cy="45720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394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4445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Ischemic stroke</a:t>
            </a:r>
          </a:p>
          <a:p>
            <a:r>
              <a:rPr lang="en-US" dirty="0" smtClean="0"/>
              <a:t>2-6,5% patients</a:t>
            </a:r>
          </a:p>
          <a:p>
            <a:r>
              <a:rPr lang="en-US" dirty="0" smtClean="0"/>
              <a:t>Focal deficits may be obscured by diffuse encephalopathy</a:t>
            </a:r>
          </a:p>
          <a:p>
            <a:r>
              <a:rPr lang="en-US" dirty="0" smtClean="0"/>
              <a:t>2/3 cases mortal</a:t>
            </a:r>
          </a:p>
          <a:p>
            <a:r>
              <a:rPr lang="en-US" dirty="0" smtClean="0"/>
              <a:t>Anoxia developing patients</a:t>
            </a:r>
          </a:p>
          <a:p>
            <a:r>
              <a:rPr lang="en-US" dirty="0" smtClean="0"/>
              <a:t>Anoxic ischemic events occur early postop., often </a:t>
            </a:r>
            <a:r>
              <a:rPr lang="en-US" dirty="0" err="1" smtClean="0"/>
              <a:t>preceeded</a:t>
            </a:r>
            <a:r>
              <a:rPr lang="en-US" dirty="0" smtClean="0"/>
              <a:t> by transient/ varies of hypotension</a:t>
            </a:r>
          </a:p>
          <a:p>
            <a:r>
              <a:rPr lang="en-US" dirty="0" smtClean="0"/>
              <a:t>If </a:t>
            </a:r>
            <a:r>
              <a:rPr lang="en-US" dirty="0" err="1" smtClean="0"/>
              <a:t>haemorrhagic</a:t>
            </a:r>
            <a:r>
              <a:rPr lang="en-US" dirty="0" smtClean="0"/>
              <a:t>, often associated with bacteremia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600" dirty="0"/>
              <a:t>*</a:t>
            </a:r>
            <a:r>
              <a:rPr lang="en-US" sz="1600" dirty="0" err="1"/>
              <a:t>Guarino</a:t>
            </a:r>
            <a:r>
              <a:rPr lang="en-US" sz="1600" dirty="0"/>
              <a:t> M, Benito-Leon J, </a:t>
            </a:r>
            <a:r>
              <a:rPr lang="en-US" sz="1600" dirty="0" err="1"/>
              <a:t>Decruyenaere</a:t>
            </a:r>
            <a:r>
              <a:rPr lang="en-US" sz="1600" dirty="0"/>
              <a:t> J. Neurological problems in liver transplantation. </a:t>
            </a:r>
            <a:r>
              <a:rPr lang="en-US" sz="1600" dirty="0" err="1"/>
              <a:t>Europoan</a:t>
            </a:r>
            <a:r>
              <a:rPr lang="en-US" sz="1600" dirty="0"/>
              <a:t> handbook of neurological management, </a:t>
            </a:r>
            <a:r>
              <a:rPr lang="en-US" sz="1600" dirty="0" err="1"/>
              <a:t>vol</a:t>
            </a:r>
            <a:r>
              <a:rPr lang="en-US" sz="1600" dirty="0"/>
              <a:t> 1, 2</a:t>
            </a:r>
            <a:r>
              <a:rPr lang="en-US" sz="1600" baseline="30000" dirty="0"/>
              <a:t>nd</a:t>
            </a:r>
            <a:r>
              <a:rPr lang="en-US" sz="1600" dirty="0"/>
              <a:t> Ed., 2011 Blackwell Pub Ltd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Cerebrovasculary</a:t>
            </a:r>
            <a:r>
              <a:rPr lang="en-US" dirty="0" smtClean="0"/>
              <a:t> Complications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2657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Revolutionary contribution to </a:t>
            </a:r>
            <a:r>
              <a:rPr lang="en-US" dirty="0" err="1" smtClean="0"/>
              <a:t>tx</a:t>
            </a:r>
            <a:r>
              <a:rPr lang="en-US" dirty="0" smtClean="0"/>
              <a:t>. Outcomes</a:t>
            </a:r>
          </a:p>
          <a:p>
            <a:r>
              <a:rPr lang="en-US" dirty="0" err="1" smtClean="0"/>
              <a:t>Cyclosporin</a:t>
            </a:r>
            <a:r>
              <a:rPr lang="en-US" dirty="0" smtClean="0"/>
              <a:t>, FK506 (</a:t>
            </a:r>
            <a:r>
              <a:rPr lang="en-US" dirty="0" err="1" smtClean="0"/>
              <a:t>tacrolimus</a:t>
            </a:r>
            <a:r>
              <a:rPr lang="en-US" dirty="0" smtClean="0"/>
              <a:t>), OKT3… etc. introduced side effects into clinical practice to challenge</a:t>
            </a:r>
          </a:p>
          <a:p>
            <a:r>
              <a:rPr lang="en-US" dirty="0" smtClean="0"/>
              <a:t>No assoc. found with high plasma levels of drugs…. neurotoxicity is dose-</a:t>
            </a:r>
            <a:r>
              <a:rPr lang="en-US" sz="3200" dirty="0" smtClean="0"/>
              <a:t>In</a:t>
            </a:r>
            <a:r>
              <a:rPr lang="en-US" dirty="0" smtClean="0"/>
              <a:t>dependent</a:t>
            </a:r>
          </a:p>
          <a:p>
            <a:r>
              <a:rPr lang="en-US" dirty="0" smtClean="0"/>
              <a:t>MMF, </a:t>
            </a:r>
            <a:r>
              <a:rPr lang="en-US" dirty="0" err="1" smtClean="0"/>
              <a:t>sirolimus</a:t>
            </a:r>
            <a:r>
              <a:rPr lang="en-US" dirty="0" smtClean="0"/>
              <a:t>, </a:t>
            </a:r>
            <a:r>
              <a:rPr lang="en-US" dirty="0" err="1" smtClean="0"/>
              <a:t>everolimus</a:t>
            </a:r>
            <a:r>
              <a:rPr lang="en-US" dirty="0" smtClean="0"/>
              <a:t>…</a:t>
            </a:r>
            <a:r>
              <a:rPr lang="en-US" dirty="0" err="1" smtClean="0"/>
              <a:t>etc</a:t>
            </a:r>
            <a:r>
              <a:rPr lang="en-US" dirty="0" smtClean="0"/>
              <a:t> recently introduced, up-to-date without severe neurotoxicity</a:t>
            </a:r>
          </a:p>
          <a:p>
            <a:r>
              <a:rPr lang="en-US" dirty="0" err="1" smtClean="0"/>
              <a:t>Cyclosporin</a:t>
            </a:r>
            <a:r>
              <a:rPr lang="en-US" dirty="0" smtClean="0"/>
              <a:t> 10-30%.... </a:t>
            </a:r>
            <a:r>
              <a:rPr lang="en-US" dirty="0" err="1" smtClean="0"/>
              <a:t>Tacrolimus</a:t>
            </a:r>
            <a:r>
              <a:rPr lang="en-US" dirty="0" smtClean="0"/>
              <a:t> 32%*</a:t>
            </a:r>
          </a:p>
          <a:p>
            <a:endParaRPr lang="en-US" dirty="0"/>
          </a:p>
          <a:p>
            <a:pPr marL="0" indent="0">
              <a:buNone/>
            </a:pPr>
            <a:endParaRPr lang="en-US" sz="1500" dirty="0" smtClean="0"/>
          </a:p>
          <a:p>
            <a:pPr marL="0" indent="0">
              <a:buNone/>
            </a:pPr>
            <a:r>
              <a:rPr lang="en-US" sz="1500" dirty="0" smtClean="0"/>
              <a:t>*</a:t>
            </a:r>
            <a:r>
              <a:rPr lang="en-US" sz="1500" dirty="0" err="1"/>
              <a:t>Guarino</a:t>
            </a:r>
            <a:r>
              <a:rPr lang="en-US" sz="1500" dirty="0"/>
              <a:t> M, Benito-Leon J, </a:t>
            </a:r>
            <a:r>
              <a:rPr lang="en-US" sz="1500" dirty="0" err="1"/>
              <a:t>Decruyenaere</a:t>
            </a:r>
            <a:r>
              <a:rPr lang="en-US" sz="1500" dirty="0"/>
              <a:t> J. Neurological problems in liver transplantation. </a:t>
            </a:r>
            <a:r>
              <a:rPr lang="en-US" sz="1500" dirty="0" err="1"/>
              <a:t>Europoan</a:t>
            </a:r>
            <a:r>
              <a:rPr lang="en-US" sz="1500" dirty="0"/>
              <a:t> handbook of neurological management, </a:t>
            </a:r>
            <a:r>
              <a:rPr lang="en-US" sz="1500" dirty="0" err="1"/>
              <a:t>vol</a:t>
            </a:r>
            <a:r>
              <a:rPr lang="en-US" sz="1500" dirty="0"/>
              <a:t> 1, 2</a:t>
            </a:r>
            <a:r>
              <a:rPr lang="en-US" sz="1500" baseline="30000" dirty="0"/>
              <a:t>nd</a:t>
            </a:r>
            <a:r>
              <a:rPr lang="en-US" sz="1500" dirty="0"/>
              <a:t> Ed., 2011 Blackwell Pub Ltd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Immunosuppression Neurotoxicity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5249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FK506: </a:t>
            </a:r>
            <a:r>
              <a:rPr lang="en-US" dirty="0"/>
              <a:t>Assoc. with frequent &amp; severe neurol. comp. </a:t>
            </a:r>
          </a:p>
          <a:p>
            <a:pPr marL="1325880" lvl="4" indent="0">
              <a:buNone/>
            </a:pPr>
            <a:r>
              <a:rPr lang="en-US" sz="2600" dirty="0"/>
              <a:t>as well as </a:t>
            </a:r>
            <a:r>
              <a:rPr lang="en-US" sz="2600" dirty="0" err="1"/>
              <a:t>neprotoxic</a:t>
            </a:r>
            <a:r>
              <a:rPr lang="en-US" sz="2600" dirty="0"/>
              <a:t> potential. 2 fold increased risk relatively to cyclosporine</a:t>
            </a:r>
          </a:p>
          <a:p>
            <a:pPr marL="1325880" lvl="4" indent="0">
              <a:buNone/>
            </a:pPr>
            <a:r>
              <a:rPr lang="en-US" sz="2600" dirty="0"/>
              <a:t>Other severe metabolic toxic effects may involve </a:t>
            </a:r>
            <a:r>
              <a:rPr lang="en-US" sz="2600" dirty="0" smtClean="0"/>
              <a:t>neurotoxicity*</a:t>
            </a:r>
            <a:endParaRPr lang="en-US" sz="2600" dirty="0"/>
          </a:p>
          <a:p>
            <a:endParaRPr lang="en-US" dirty="0" smtClean="0"/>
          </a:p>
          <a:p>
            <a:r>
              <a:rPr lang="en-US" dirty="0" smtClean="0"/>
              <a:t>Cyclosporine: </a:t>
            </a:r>
            <a:r>
              <a:rPr lang="en-US" dirty="0" err="1" smtClean="0"/>
              <a:t>cyc</a:t>
            </a:r>
            <a:r>
              <a:rPr lang="en-US" dirty="0" smtClean="0"/>
              <a:t> induced neurotoxicity defined with</a:t>
            </a:r>
          </a:p>
          <a:p>
            <a:pPr marL="2377440" lvl="8" indent="0">
              <a:buNone/>
            </a:pPr>
            <a:r>
              <a:rPr lang="en-US" sz="2600" dirty="0" smtClean="0"/>
              <a:t>Confusion, cortical blindness, quadriplegia, seizure, coma</a:t>
            </a:r>
          </a:p>
          <a:p>
            <a:pPr marL="2377440" lvl="8" indent="0">
              <a:buNone/>
            </a:pPr>
            <a:r>
              <a:rPr lang="en-US" sz="2600" dirty="0" smtClean="0"/>
              <a:t>Also may cause a combination of </a:t>
            </a:r>
            <a:r>
              <a:rPr lang="en-US" sz="2600" dirty="0" err="1" smtClean="0"/>
              <a:t>termulousness</a:t>
            </a:r>
            <a:r>
              <a:rPr lang="en-US" sz="2600" dirty="0" smtClean="0"/>
              <a:t>, restlessness, 50% acute </a:t>
            </a:r>
            <a:r>
              <a:rPr lang="en-US" sz="2600" dirty="0" err="1" smtClean="0"/>
              <a:t>confusional</a:t>
            </a:r>
            <a:r>
              <a:rPr lang="en-US" sz="2600" dirty="0" smtClean="0"/>
              <a:t> state with psychosis, 20% seizures, 10% apraxia, action myoclonus, cortical blindness*</a:t>
            </a:r>
          </a:p>
          <a:p>
            <a:endParaRPr lang="en-US" sz="2800" dirty="0"/>
          </a:p>
          <a:p>
            <a:endParaRPr lang="en-US" sz="28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Immunosuppression Neurotoxicity</a:t>
            </a:r>
          </a:p>
        </p:txBody>
      </p:sp>
    </p:spTree>
    <p:extLst>
      <p:ext uri="{BB962C8B-B14F-4D97-AF65-F5344CB8AC3E}">
        <p14:creationId xmlns:p14="http://schemas.microsoft.com/office/powerpoint/2010/main" val="36316689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ecuredownload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63" b="12963"/>
          <a:stretch>
            <a:fillRect/>
          </a:stretch>
        </p:blipFill>
        <p:spPr>
          <a:xfrm rot="5400000">
            <a:off x="4324899" y="2174145"/>
            <a:ext cx="5005676" cy="3718126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9506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ヒラギノ角ゴ Pro W3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ヒラギノ角ゴ Pro W3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Paper.thmx</Template>
  <TotalTime>4383</TotalTime>
  <Words>1139</Words>
  <Application>Microsoft Macintosh PowerPoint</Application>
  <PresentationFormat>On-screen Show (4:3)</PresentationFormat>
  <Paragraphs>207</Paragraphs>
  <Slides>26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Paper</vt:lpstr>
      <vt:lpstr>  Neurological Complications following Liver Transplantation</vt:lpstr>
      <vt:lpstr>PowerPoint Presentation</vt:lpstr>
      <vt:lpstr>PowerPoint Presentation</vt:lpstr>
      <vt:lpstr>Inonu University School of Medicine Institute for Liver Transplantation, Malatya, TURKEY</vt:lpstr>
      <vt:lpstr>A High Volume Liver Transplantation Center</vt:lpstr>
      <vt:lpstr>Orthotopic Liver Transplantation</vt:lpstr>
      <vt:lpstr>Study Design</vt:lpstr>
      <vt:lpstr>Results Demographics &amp; Clinical Characteristics</vt:lpstr>
      <vt:lpstr>Results neurological complications</vt:lpstr>
      <vt:lpstr>Results statistical analysis</vt:lpstr>
      <vt:lpstr>Encephalopathy</vt:lpstr>
      <vt:lpstr>central pontine myelinolysis (osmotic demyelination syndrome)</vt:lpstr>
      <vt:lpstr>cpm</vt:lpstr>
      <vt:lpstr>subarachnoid hemorrhage (SAH)</vt:lpstr>
      <vt:lpstr>SAH</vt:lpstr>
      <vt:lpstr>infection</vt:lpstr>
      <vt:lpstr>infection</vt:lpstr>
      <vt:lpstr>infection</vt:lpstr>
      <vt:lpstr>neoplasms</vt:lpstr>
      <vt:lpstr>neoplasms</vt:lpstr>
      <vt:lpstr>Seizures</vt:lpstr>
      <vt:lpstr>PowerPoint Presentation</vt:lpstr>
      <vt:lpstr>Cerebrovasculary Complications</vt:lpstr>
      <vt:lpstr>Immunosuppression Neurotoxicity</vt:lpstr>
      <vt:lpstr>Immunosuppression Neurotoxicity</vt:lpstr>
      <vt:lpstr>Thank You…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Neurological Complications following Liver Transplantation</dc:title>
  <dc:creator>USER</dc:creator>
  <cp:lastModifiedBy>USER</cp:lastModifiedBy>
  <cp:revision>44</cp:revision>
  <dcterms:created xsi:type="dcterms:W3CDTF">2014-09-02T21:00:36Z</dcterms:created>
  <dcterms:modified xsi:type="dcterms:W3CDTF">2014-09-08T10:30:08Z</dcterms:modified>
</cp:coreProperties>
</file>