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313" r:id="rId3"/>
    <p:sldId id="314" r:id="rId4"/>
    <p:sldId id="320" r:id="rId5"/>
    <p:sldId id="323" r:id="rId6"/>
    <p:sldId id="324" r:id="rId7"/>
    <p:sldId id="325" r:id="rId8"/>
    <p:sldId id="339" r:id="rId9"/>
    <p:sldId id="340" r:id="rId10"/>
    <p:sldId id="336" r:id="rId11"/>
    <p:sldId id="299" r:id="rId12"/>
    <p:sldId id="330" r:id="rId13"/>
    <p:sldId id="265" r:id="rId14"/>
    <p:sldId id="360" r:id="rId15"/>
    <p:sldId id="361" r:id="rId16"/>
    <p:sldId id="312" r:id="rId17"/>
    <p:sldId id="342" r:id="rId18"/>
    <p:sldId id="260" r:id="rId19"/>
    <p:sldId id="276" r:id="rId20"/>
    <p:sldId id="344" r:id="rId21"/>
    <p:sldId id="337" r:id="rId22"/>
    <p:sldId id="273" r:id="rId23"/>
    <p:sldId id="346" r:id="rId24"/>
    <p:sldId id="258" r:id="rId25"/>
    <p:sldId id="343" r:id="rId26"/>
    <p:sldId id="362" r:id="rId27"/>
    <p:sldId id="298" r:id="rId28"/>
    <p:sldId id="289" r:id="rId29"/>
    <p:sldId id="293" r:id="rId30"/>
    <p:sldId id="290" r:id="rId31"/>
    <p:sldId id="348" r:id="rId32"/>
    <p:sldId id="349" r:id="rId33"/>
    <p:sldId id="363" r:id="rId34"/>
    <p:sldId id="286" r:id="rId35"/>
    <p:sldId id="307" r:id="rId36"/>
    <p:sldId id="308" r:id="rId37"/>
    <p:sldId id="305" r:id="rId38"/>
    <p:sldId id="306" r:id="rId39"/>
    <p:sldId id="352" r:id="rId40"/>
    <p:sldId id="350" r:id="rId41"/>
    <p:sldId id="309" r:id="rId42"/>
    <p:sldId id="351" r:id="rId43"/>
    <p:sldId id="300" r:id="rId44"/>
    <p:sldId id="301" r:id="rId45"/>
    <p:sldId id="303" r:id="rId46"/>
    <p:sldId id="304" r:id="rId47"/>
    <p:sldId id="345" r:id="rId48"/>
    <p:sldId id="297" r:id="rId49"/>
    <p:sldId id="353" r:id="rId50"/>
    <p:sldId id="354" r:id="rId51"/>
    <p:sldId id="355" r:id="rId52"/>
    <p:sldId id="356" r:id="rId53"/>
    <p:sldId id="358" r:id="rId54"/>
    <p:sldId id="359" r:id="rId55"/>
  </p:sldIdLst>
  <p:sldSz cx="9144000" cy="6858000" type="screen4x3"/>
  <p:notesSz cx="6669088"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16" autoAdjust="0"/>
  </p:normalViewPr>
  <p:slideViewPr>
    <p:cSldViewPr>
      <p:cViewPr varScale="1">
        <p:scale>
          <a:sx n="69" d="100"/>
          <a:sy n="69" d="100"/>
        </p:scale>
        <p:origin x="-141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CE385977-DA5C-473D-9FB2-3A9E8C46B947}" type="datetimeFigureOut">
              <a:rPr lang="fr-FR" smtClean="0"/>
              <a:pPr/>
              <a:t>23/06/2013</a:t>
            </a:fld>
            <a:endParaRPr lang="fr-FR"/>
          </a:p>
        </p:txBody>
      </p:sp>
      <p:sp>
        <p:nvSpPr>
          <p:cNvPr id="4" name="Espace réservé de l'image des diapositives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66909" y="4715153"/>
            <a:ext cx="5335270" cy="4466987"/>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CBEC9695-90D4-422A-8B6D-725D42B6378F}" type="slidenum">
              <a:rPr lang="fr-FR" smtClean="0"/>
              <a:pPr/>
              <a:t>‹#›</a:t>
            </a:fld>
            <a:endParaRPr lang="fr-FR"/>
          </a:p>
        </p:txBody>
      </p:sp>
    </p:spTree>
    <p:extLst>
      <p:ext uri="{BB962C8B-B14F-4D97-AF65-F5344CB8AC3E}">
        <p14:creationId xmlns:p14="http://schemas.microsoft.com/office/powerpoint/2010/main" val="2242785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F02944F-6AEB-48D9-846B-8DBF2C72546F}" type="slidenum">
              <a:rPr lang="fr-FR" altLang="fr-FR"/>
              <a:pPr eaLnBrk="1" hangingPunct="1"/>
              <a:t>2</a:t>
            </a:fld>
            <a:endParaRPr lang="fr-FR" altLang="fr-F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mtClean="0">
                <a:latin typeface="Arial" charset="0"/>
              </a:rPr>
              <a:t>here are the list of the major herpesvirues pathoenic for human. First the alpa includin neurotropic viruses, second the beta with the most salient virus, CMV. This virus infect a lare number of cells and is responsible of a lot of serious diseases in immunocompromised ost. 6 and 7 are lymphotropic viruses, responsible of roseola, and rash and fever in the adults</a:t>
            </a:r>
          </a:p>
          <a:p>
            <a:pPr eaLnBrk="1" hangingPunct="1"/>
            <a:r>
              <a:rPr lang="fr-FR" altLang="fr-FR" smtClean="0">
                <a:latin typeface="Arial" charset="0"/>
              </a:rPr>
              <a:t>Finally te amma wich include B lymphotropic viruses with transformin activities.</a:t>
            </a:r>
          </a:p>
          <a:p>
            <a:pPr eaLnBrk="1" hangingPunct="1"/>
            <a:r>
              <a:rPr lang="fr-FR" altLang="fr-FR" smtClean="0">
                <a:latin typeface="Arial" charset="0"/>
              </a:rPr>
              <a:t>Somevaccines exist, for example te varilrix and zostavax aainst VZV. Clinical studies about Some other vaccine are in proress (CMV and SV)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86E8A44-5476-4BB5-BDF0-AFEC380553C2}" type="slidenum">
              <a:rPr lang="fr-FR" altLang="fr-FR"/>
              <a:pPr eaLnBrk="1" hangingPunct="1"/>
              <a:t>4</a:t>
            </a:fld>
            <a:endParaRPr lang="fr-FR" altLang="fr-F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mtClean="0">
                <a:latin typeface="Arial" charset="0"/>
              </a:rPr>
              <a:t>In contrast wit RNA viruses, DNA virus enome is very stable. By comparison to RNA viruses wich have low fidelity RNA polymerase, hV DNA polymerase are of hih fidelity. So The persistence of herpesvirus is never the consequence of the expression of error-prone replicase. DNA The structure of hV enomes are quite similar with both unique and repetitive sequences, codin and non codin reions and the presence of exons and introns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6AAA563-CE90-4E1C-9218-2D16FA23F595}" type="slidenum">
              <a:rPr lang="fr-FR" altLang="fr-FR"/>
              <a:pPr eaLnBrk="1" hangingPunct="1"/>
              <a:t>6</a:t>
            </a:fld>
            <a:endParaRPr lang="fr-FR" altLang="fr-F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mtClean="0">
                <a:latin typeface="Arial" charset="0"/>
              </a:rPr>
              <a:t>At tis time Icould estimate I ave answered te main question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22F9484-1DB2-49FF-AB01-4A7A5D172F49}" type="slidenum">
              <a:rPr lang="fr-FR" altLang="fr-FR"/>
              <a:pPr eaLnBrk="1" hangingPunct="1"/>
              <a:t>8</a:t>
            </a:fld>
            <a:endParaRPr lang="fr-FR" altLang="fr-F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dirty="0" smtClean="0">
                <a:latin typeface="Arial" charset="0"/>
              </a:rPr>
              <a:t>This </a:t>
            </a:r>
            <a:r>
              <a:rPr lang="fr-FR" altLang="fr-FR" dirty="0" err="1" smtClean="0">
                <a:latin typeface="Arial" charset="0"/>
              </a:rPr>
              <a:t>contrast</a:t>
            </a:r>
            <a:r>
              <a:rPr lang="fr-FR" altLang="fr-FR" dirty="0" smtClean="0">
                <a:latin typeface="Arial" charset="0"/>
              </a:rPr>
              <a:t> to the </a:t>
            </a:r>
            <a:r>
              <a:rPr lang="fr-FR" altLang="fr-FR" dirty="0" err="1" smtClean="0">
                <a:latin typeface="Arial" charset="0"/>
              </a:rPr>
              <a:t>enormous</a:t>
            </a:r>
            <a:r>
              <a:rPr lang="fr-FR" altLang="fr-FR" dirty="0" smtClean="0">
                <a:latin typeface="Arial" charset="0"/>
              </a:rPr>
              <a:t> ost T </a:t>
            </a:r>
            <a:r>
              <a:rPr lang="fr-FR" altLang="fr-FR" dirty="0" err="1" smtClean="0">
                <a:latin typeface="Arial" charset="0"/>
              </a:rPr>
              <a:t>cell</a:t>
            </a:r>
            <a:r>
              <a:rPr lang="fr-FR" altLang="fr-FR" dirty="0" smtClean="0">
                <a:latin typeface="Arial" charset="0"/>
              </a:rPr>
              <a:t> </a:t>
            </a:r>
            <a:r>
              <a:rPr lang="fr-FR" altLang="fr-FR" dirty="0" err="1" smtClean="0">
                <a:latin typeface="Arial" charset="0"/>
              </a:rPr>
              <a:t>response</a:t>
            </a:r>
            <a:r>
              <a:rPr lang="fr-FR" altLang="fr-FR" dirty="0" smtClean="0">
                <a:latin typeface="Arial" charset="0"/>
              </a:rPr>
              <a:t> </a:t>
            </a:r>
            <a:r>
              <a:rPr lang="fr-FR" altLang="fr-FR" dirty="0" err="1" smtClean="0">
                <a:latin typeface="Arial" charset="0"/>
              </a:rPr>
              <a:t>aainst</a:t>
            </a:r>
            <a:r>
              <a:rPr lang="fr-FR" altLang="fr-FR" dirty="0" smtClean="0">
                <a:latin typeface="Arial" charset="0"/>
              </a:rPr>
              <a:t> </a:t>
            </a:r>
            <a:r>
              <a:rPr lang="fr-FR" altLang="fr-FR" dirty="0" err="1" smtClean="0">
                <a:latin typeface="Arial" charset="0"/>
              </a:rPr>
              <a:t>several</a:t>
            </a:r>
            <a:r>
              <a:rPr lang="fr-FR" altLang="fr-FR" dirty="0" smtClean="0">
                <a:latin typeface="Arial" charset="0"/>
              </a:rPr>
              <a:t> viral </a:t>
            </a:r>
            <a:r>
              <a:rPr lang="fr-FR" altLang="fr-FR" dirty="0" err="1" smtClean="0">
                <a:latin typeface="Arial" charset="0"/>
              </a:rPr>
              <a:t>antiens</a:t>
            </a:r>
            <a:r>
              <a:rPr lang="fr-FR" altLang="fr-FR" dirty="0" smtClean="0">
                <a:latin typeface="Arial" charset="0"/>
              </a:rP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E5CB0DB-8B7F-4A46-9D52-57744B251E9F}" type="slidenum">
              <a:rPr lang="fr-FR" altLang="fr-FR"/>
              <a:pPr eaLnBrk="1" hangingPunct="1"/>
              <a:t>9</a:t>
            </a:fld>
            <a:endParaRPr lang="fr-FR" altLang="fr-F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dirty="0" smtClean="0">
                <a:latin typeface="Arial" charset="0"/>
              </a:rPr>
              <a:t>As </a:t>
            </a:r>
            <a:r>
              <a:rPr lang="fr-FR" altLang="fr-FR" dirty="0" err="1" smtClean="0">
                <a:latin typeface="Arial" charset="0"/>
              </a:rPr>
              <a:t>lon</a:t>
            </a:r>
            <a:r>
              <a:rPr lang="fr-FR" altLang="fr-FR" dirty="0" smtClean="0">
                <a:latin typeface="Arial" charset="0"/>
              </a:rPr>
              <a:t> as  the host </a:t>
            </a:r>
            <a:r>
              <a:rPr lang="fr-FR" altLang="fr-FR" dirty="0" err="1" smtClean="0">
                <a:latin typeface="Arial" charset="0"/>
              </a:rPr>
              <a:t>encounter</a:t>
            </a:r>
            <a:r>
              <a:rPr lang="fr-FR" altLang="fr-FR" dirty="0" smtClean="0">
                <a:latin typeface="Arial" charset="0"/>
              </a:rPr>
              <a:t> viral </a:t>
            </a:r>
            <a:r>
              <a:rPr lang="fr-FR" altLang="fr-FR" dirty="0" err="1" smtClean="0">
                <a:latin typeface="Arial" charset="0"/>
              </a:rPr>
              <a:t>antiens</a:t>
            </a:r>
            <a:r>
              <a:rPr lang="fr-FR" altLang="fr-FR" dirty="0" smtClean="0">
                <a:latin typeface="Arial" charset="0"/>
              </a:rPr>
              <a:t>, </a:t>
            </a:r>
            <a:r>
              <a:rPr lang="fr-FR" altLang="fr-FR" dirty="0" err="1" smtClean="0">
                <a:latin typeface="Arial" charset="0"/>
              </a:rPr>
              <a:t>he</a:t>
            </a:r>
            <a:r>
              <a:rPr lang="fr-FR" altLang="fr-FR" dirty="0" smtClean="0">
                <a:latin typeface="Arial" charset="0"/>
              </a:rPr>
              <a:t> </a:t>
            </a:r>
            <a:r>
              <a:rPr lang="fr-FR" altLang="fr-FR" dirty="0" err="1" smtClean="0">
                <a:latin typeface="Arial" charset="0"/>
              </a:rPr>
              <a:t>increases</a:t>
            </a:r>
            <a:r>
              <a:rPr lang="fr-FR" altLang="fr-FR" dirty="0" smtClean="0">
                <a:latin typeface="Arial" charset="0"/>
              </a:rPr>
              <a:t> the size of the </a:t>
            </a:r>
            <a:r>
              <a:rPr lang="fr-FR" altLang="fr-FR" dirty="0" err="1" smtClean="0">
                <a:latin typeface="Arial" charset="0"/>
              </a:rPr>
              <a:t>response</a:t>
            </a:r>
            <a:r>
              <a:rPr lang="fr-FR" altLang="fr-FR" dirty="0" smtClean="0">
                <a:latin typeface="Arial" charset="0"/>
              </a:rPr>
              <a:t>. </a:t>
            </a:r>
            <a:r>
              <a:rPr lang="fr-FR" altLang="fr-FR" dirty="0" err="1" smtClean="0">
                <a:latin typeface="Arial" charset="0"/>
              </a:rPr>
              <a:t>Then</a:t>
            </a:r>
            <a:r>
              <a:rPr lang="fr-FR" altLang="fr-FR" dirty="0" smtClean="0">
                <a:latin typeface="Arial" charset="0"/>
              </a:rPr>
              <a:t> </a:t>
            </a:r>
            <a:r>
              <a:rPr lang="fr-FR" altLang="fr-FR" dirty="0" err="1" smtClean="0">
                <a:latin typeface="Arial" charset="0"/>
              </a:rPr>
              <a:t>CMh</a:t>
            </a:r>
            <a:r>
              <a:rPr lang="fr-FR" altLang="fr-FR" dirty="0" smtClean="0">
                <a:latin typeface="Arial" charset="0"/>
              </a:rPr>
              <a:t> must </a:t>
            </a:r>
            <a:r>
              <a:rPr lang="fr-FR" altLang="fr-FR" dirty="0" err="1" smtClean="0">
                <a:latin typeface="Arial" charset="0"/>
              </a:rPr>
              <a:t>be</a:t>
            </a:r>
            <a:r>
              <a:rPr lang="fr-FR" altLang="fr-FR" dirty="0" smtClean="0">
                <a:latin typeface="Arial" charset="0"/>
              </a:rPr>
              <a:t> </a:t>
            </a:r>
            <a:r>
              <a:rPr lang="fr-FR" altLang="fr-FR" dirty="0" err="1" smtClean="0">
                <a:latin typeface="Arial" charset="0"/>
              </a:rPr>
              <a:t>continuously</a:t>
            </a:r>
            <a:r>
              <a:rPr lang="fr-FR" altLang="fr-FR" dirty="0" smtClean="0">
                <a:latin typeface="Arial" charset="0"/>
              </a:rPr>
              <a:t> active in </a:t>
            </a:r>
            <a:r>
              <a:rPr lang="fr-FR" altLang="fr-FR" dirty="0" err="1" smtClean="0">
                <a:latin typeface="Arial" charset="0"/>
              </a:rPr>
              <a:t>most</a:t>
            </a:r>
            <a:r>
              <a:rPr lang="fr-FR" altLang="fr-FR" dirty="0" smtClean="0">
                <a:latin typeface="Arial" charset="0"/>
              </a:rPr>
              <a:t> active people. On </a:t>
            </a:r>
            <a:r>
              <a:rPr lang="fr-FR" altLang="fr-FR" dirty="0" err="1" smtClean="0">
                <a:latin typeface="Arial" charset="0"/>
              </a:rPr>
              <a:t>that</a:t>
            </a:r>
            <a:r>
              <a:rPr lang="fr-FR" altLang="fr-FR" dirty="0" smtClean="0">
                <a:latin typeface="Arial" charset="0"/>
              </a:rPr>
              <a:t> basis, CMV or EBV are </a:t>
            </a:r>
            <a:r>
              <a:rPr lang="fr-FR" altLang="fr-FR" dirty="0" err="1" smtClean="0">
                <a:latin typeface="Arial" charset="0"/>
              </a:rPr>
              <a:t>rearded</a:t>
            </a:r>
            <a:r>
              <a:rPr lang="fr-FR" altLang="fr-FR" dirty="0" smtClean="0">
                <a:latin typeface="Arial" charset="0"/>
              </a:rPr>
              <a:t> as </a:t>
            </a:r>
            <a:r>
              <a:rPr lang="fr-FR" altLang="fr-FR" dirty="0" err="1" smtClean="0">
                <a:latin typeface="Arial" charset="0"/>
              </a:rPr>
              <a:t>low</a:t>
            </a:r>
            <a:r>
              <a:rPr lang="fr-FR" altLang="fr-FR" dirty="0" smtClean="0">
                <a:latin typeface="Arial" charset="0"/>
              </a:rPr>
              <a:t> </a:t>
            </a:r>
            <a:r>
              <a:rPr lang="fr-FR" altLang="fr-FR" dirty="0" err="1" smtClean="0">
                <a:latin typeface="Arial" charset="0"/>
              </a:rPr>
              <a:t>load</a:t>
            </a:r>
            <a:r>
              <a:rPr lang="fr-FR" altLang="fr-FR" dirty="0" smtClean="0">
                <a:latin typeface="Arial" charset="0"/>
              </a:rPr>
              <a:t> </a:t>
            </a:r>
            <a:r>
              <a:rPr lang="fr-FR" altLang="fr-FR" dirty="0" err="1" smtClean="0">
                <a:latin typeface="Arial" charset="0"/>
              </a:rPr>
              <a:t>persitent</a:t>
            </a:r>
            <a:r>
              <a:rPr lang="fr-FR" altLang="fr-FR" dirty="0" smtClean="0">
                <a:latin typeface="Arial" charset="0"/>
              </a:rPr>
              <a:t> infections of </a:t>
            </a:r>
            <a:r>
              <a:rPr lang="fr-FR" altLang="fr-FR" dirty="0" err="1" smtClean="0">
                <a:latin typeface="Arial" charset="0"/>
              </a:rPr>
              <a:t>immunocompetent</a:t>
            </a:r>
            <a:r>
              <a:rPr lang="fr-FR" altLang="fr-FR" dirty="0" smtClean="0">
                <a:latin typeface="Arial" charset="0"/>
              </a:rPr>
              <a:t> hosts, </a:t>
            </a:r>
            <a:r>
              <a:rPr lang="fr-FR" altLang="fr-FR" dirty="0" err="1" smtClean="0">
                <a:latin typeface="Arial" charset="0"/>
              </a:rPr>
              <a:t>with</a:t>
            </a:r>
            <a:r>
              <a:rPr lang="fr-FR" altLang="fr-FR" dirty="0" smtClean="0">
                <a:latin typeface="Arial" charset="0"/>
              </a:rPr>
              <a:t> the putative </a:t>
            </a:r>
            <a:r>
              <a:rPr lang="fr-FR" altLang="fr-FR" dirty="0" err="1" smtClean="0">
                <a:latin typeface="Arial" charset="0"/>
              </a:rPr>
              <a:t>frequent</a:t>
            </a:r>
            <a:r>
              <a:rPr lang="fr-FR" altLang="fr-FR" dirty="0" smtClean="0">
                <a:latin typeface="Arial" charset="0"/>
              </a:rPr>
              <a:t> </a:t>
            </a:r>
            <a:r>
              <a:rPr lang="fr-FR" altLang="fr-FR" dirty="0" err="1" smtClean="0">
                <a:latin typeface="Arial" charset="0"/>
              </a:rPr>
              <a:t>reactivaton</a:t>
            </a:r>
            <a:r>
              <a:rPr lang="fr-FR" altLang="fr-FR" dirty="0" smtClean="0">
                <a:latin typeface="Arial" charset="0"/>
              </a:rPr>
              <a:t> </a:t>
            </a:r>
            <a:r>
              <a:rPr lang="fr-FR" altLang="fr-FR" dirty="0" err="1" smtClean="0">
                <a:latin typeface="Arial" charset="0"/>
              </a:rPr>
              <a:t>episodes</a:t>
            </a:r>
            <a:r>
              <a:rPr lang="fr-FR" altLang="fr-FR" dirty="0" smtClean="0">
                <a:latin typeface="Arial" charset="0"/>
              </a:rPr>
              <a:t> </a:t>
            </a:r>
            <a:r>
              <a:rPr lang="fr-FR" altLang="fr-FR" dirty="0" err="1" smtClean="0">
                <a:latin typeface="Arial" charset="0"/>
              </a:rPr>
              <a:t>bein</a:t>
            </a:r>
            <a:r>
              <a:rPr lang="fr-FR" altLang="fr-FR" dirty="0" smtClean="0">
                <a:latin typeface="Arial" charset="0"/>
              </a:rPr>
              <a:t> </a:t>
            </a:r>
            <a:r>
              <a:rPr lang="fr-FR" altLang="fr-FR" dirty="0" err="1" smtClean="0">
                <a:latin typeface="Arial" charset="0"/>
              </a:rPr>
              <a:t>rapidly</a:t>
            </a:r>
            <a:r>
              <a:rPr lang="fr-FR" altLang="fr-FR" dirty="0" smtClean="0">
                <a:latin typeface="Arial" charset="0"/>
              </a:rPr>
              <a:t> </a:t>
            </a:r>
            <a:r>
              <a:rPr lang="fr-FR" altLang="fr-FR" dirty="0" err="1" smtClean="0">
                <a:latin typeface="Arial" charset="0"/>
              </a:rPr>
              <a:t>controlled</a:t>
            </a:r>
            <a:r>
              <a:rPr lang="fr-FR" altLang="fr-FR" dirty="0" smtClean="0">
                <a:latin typeface="Arial" charset="0"/>
              </a:rPr>
              <a:t> by host </a:t>
            </a:r>
            <a:r>
              <a:rPr lang="fr-FR" altLang="fr-FR" dirty="0" err="1" smtClean="0">
                <a:latin typeface="Arial" charset="0"/>
              </a:rPr>
              <a:t>defenses</a:t>
            </a:r>
            <a:endParaRPr lang="fr-FR" altLang="fr-FR" dirty="0"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85000" lnSpcReduction="20000"/>
          </a:bodyPr>
          <a:lstStyle/>
          <a:p>
            <a:r>
              <a:rPr lang="en-US" dirty="0" err="1" smtClean="0"/>
              <a:t>Immunisation</a:t>
            </a:r>
            <a:r>
              <a:rPr lang="en-US" dirty="0" smtClean="0"/>
              <a:t> produces a weaker immunity than wt VZV infection. Some wt VZV breakthrough infections </a:t>
            </a:r>
            <a:r>
              <a:rPr lang="fr-FR" dirty="0" smtClean="0"/>
              <a:t>have been </a:t>
            </a:r>
            <a:r>
              <a:rPr lang="fr-FR" dirty="0" err="1" smtClean="0"/>
              <a:t>observed</a:t>
            </a:r>
            <a:r>
              <a:rPr lang="fr-FR" dirty="0" smtClean="0"/>
              <a:t> [9].</a:t>
            </a:r>
          </a:p>
          <a:p>
            <a:endParaRPr lang="fr-FR" dirty="0" smtClean="0"/>
          </a:p>
          <a:p>
            <a:r>
              <a:rPr lang="en-US" dirty="0" smtClean="0"/>
              <a:t>• VZV strain Oka establishes latent infection, to. Reactivation and vaccine-supported herpes zoster cases have been recorded. Up to date, they are rare and harmless,</a:t>
            </a:r>
          </a:p>
          <a:p>
            <a:r>
              <a:rPr lang="en-US" dirty="0" smtClean="0"/>
              <a:t>but this may change in about 10 years when vaccinated people come into the higher age groups, in which the course of herpes zoster is more severe [9].</a:t>
            </a:r>
          </a:p>
          <a:p>
            <a:endParaRPr lang="en-US" dirty="0" smtClean="0"/>
          </a:p>
          <a:p>
            <a:r>
              <a:rPr lang="en-US" dirty="0" smtClean="0"/>
              <a:t>• </a:t>
            </a:r>
            <a:r>
              <a:rPr lang="en-US" dirty="0" err="1" smtClean="0"/>
              <a:t>Immunodeficient</a:t>
            </a:r>
            <a:r>
              <a:rPr lang="en-US" dirty="0" smtClean="0"/>
              <a:t> patients, although especially in need for immune protection, must not be administered with live vaccines. A heat-inactivated VZV vaccine has been tested, but proved inferior [10].</a:t>
            </a:r>
          </a:p>
          <a:p>
            <a:endParaRPr lang="en-US" dirty="0" smtClean="0"/>
          </a:p>
          <a:p>
            <a:r>
              <a:rPr lang="en-US" dirty="0" smtClean="0"/>
              <a:t>• To eradicate wt VZV for prevention of </a:t>
            </a:r>
            <a:r>
              <a:rPr lang="en-US" dirty="0" err="1" smtClean="0"/>
              <a:t>varicella</a:t>
            </a:r>
            <a:r>
              <a:rPr lang="en-US" dirty="0" smtClean="0"/>
              <a:t> and zoster, more than 90 % of all children have to be vaccinated and administered with one or two boosters.</a:t>
            </a:r>
          </a:p>
          <a:p>
            <a:endParaRPr lang="en-US" dirty="0" smtClean="0"/>
          </a:p>
          <a:p>
            <a:r>
              <a:rPr lang="en-US" dirty="0" smtClean="0"/>
              <a:t>• This may be achievable with children, but is more challenging with adolescents and adults.</a:t>
            </a:r>
          </a:p>
          <a:p>
            <a:endParaRPr lang="en-US" dirty="0" smtClean="0"/>
          </a:p>
          <a:p>
            <a:r>
              <a:rPr lang="en-US" dirty="0" smtClean="0"/>
              <a:t>• If vaccination does not cover 90 % of the population, </a:t>
            </a:r>
            <a:r>
              <a:rPr lang="fr-FR" dirty="0" smtClean="0"/>
              <a:t>the </a:t>
            </a:r>
            <a:r>
              <a:rPr lang="fr-FR" dirty="0" err="1" smtClean="0"/>
              <a:t>epidemiologic</a:t>
            </a:r>
            <a:r>
              <a:rPr lang="fr-FR" dirty="0" smtClean="0"/>
              <a:t> situation </a:t>
            </a:r>
            <a:r>
              <a:rPr lang="fr-FR" dirty="0" err="1" smtClean="0"/>
              <a:t>degrades</a:t>
            </a:r>
            <a:r>
              <a:rPr lang="fr-FR" dirty="0" smtClean="0"/>
              <a:t>: </a:t>
            </a:r>
            <a:r>
              <a:rPr lang="fr-FR" dirty="0" err="1" smtClean="0"/>
              <a:t>wt</a:t>
            </a:r>
            <a:r>
              <a:rPr lang="fr-FR" dirty="0" smtClean="0"/>
              <a:t> VZV </a:t>
            </a:r>
            <a:r>
              <a:rPr lang="fr-FR" dirty="0" err="1" smtClean="0"/>
              <a:t>attack</a:t>
            </a:r>
            <a:r>
              <a:rPr lang="fr-FR" dirty="0" smtClean="0"/>
              <a:t> </a:t>
            </a:r>
            <a:r>
              <a:rPr lang="en-US" dirty="0" smtClean="0"/>
              <a:t>rates move from childhood over adolescence to young </a:t>
            </a:r>
            <a:r>
              <a:rPr lang="fr-FR" dirty="0" err="1" smtClean="0"/>
              <a:t>adults</a:t>
            </a:r>
            <a:r>
              <a:rPr lang="fr-FR" dirty="0" smtClean="0"/>
              <a:t>, </a:t>
            </a:r>
            <a:r>
              <a:rPr lang="fr-FR" dirty="0" err="1" smtClean="0"/>
              <a:t>including</a:t>
            </a:r>
            <a:r>
              <a:rPr lang="fr-FR" dirty="0" smtClean="0"/>
              <a:t> </a:t>
            </a:r>
            <a:r>
              <a:rPr lang="fr-FR" dirty="0" err="1" smtClean="0"/>
              <a:t>childbearing</a:t>
            </a:r>
            <a:r>
              <a:rPr lang="fr-FR" dirty="0" smtClean="0"/>
              <a:t> </a:t>
            </a:r>
            <a:r>
              <a:rPr lang="fr-FR" dirty="0" err="1" smtClean="0"/>
              <a:t>women</a:t>
            </a:r>
            <a:r>
              <a:rPr lang="fr-FR" dirty="0" smtClean="0"/>
              <a:t>.</a:t>
            </a:r>
          </a:p>
          <a:p>
            <a:r>
              <a:rPr lang="en-US" dirty="0" smtClean="0"/>
              <a:t>• Consequence: The manifestation index rises. In older</a:t>
            </a:r>
          </a:p>
          <a:p>
            <a:r>
              <a:rPr lang="en-US" dirty="0" smtClean="0"/>
              <a:t>people, complications and fatal courses of primary</a:t>
            </a:r>
          </a:p>
          <a:p>
            <a:r>
              <a:rPr lang="fr-FR" dirty="0" smtClean="0"/>
              <a:t>VZV infection </a:t>
            </a:r>
            <a:r>
              <a:rPr lang="fr-FR" dirty="0" err="1" smtClean="0"/>
              <a:t>increase</a:t>
            </a:r>
            <a:r>
              <a:rPr lang="fr-FR" dirty="0" smtClean="0"/>
              <a:t> [8].</a:t>
            </a:r>
          </a:p>
          <a:p>
            <a:r>
              <a:rPr lang="en-US" dirty="0" smtClean="0"/>
              <a:t>• </a:t>
            </a:r>
            <a:r>
              <a:rPr lang="en-US" dirty="0" err="1" smtClean="0"/>
              <a:t>Antiherpes</a:t>
            </a:r>
            <a:r>
              <a:rPr lang="en-US" dirty="0" smtClean="0"/>
              <a:t> zoster vaccination of older people produces</a:t>
            </a:r>
          </a:p>
          <a:p>
            <a:r>
              <a:rPr lang="en-US" dirty="0" smtClean="0"/>
              <a:t>safe immunity in many, but not in all </a:t>
            </a:r>
            <a:r>
              <a:rPr lang="en-US" dirty="0" err="1" smtClean="0"/>
              <a:t>vaccinees</a:t>
            </a:r>
            <a:r>
              <a:rPr lang="en-US" dirty="0" smtClean="0"/>
              <a:t>.</a:t>
            </a:r>
          </a:p>
          <a:p>
            <a:r>
              <a:rPr lang="fr-FR" dirty="0" err="1" smtClean="0"/>
              <a:t>Duration</a:t>
            </a:r>
            <a:r>
              <a:rPr lang="fr-FR" dirty="0" smtClean="0"/>
              <a:t>? [11]</a:t>
            </a:r>
          </a:p>
          <a:p>
            <a:r>
              <a:rPr lang="en-US" dirty="0" smtClean="0"/>
              <a:t>• While </a:t>
            </a:r>
            <a:r>
              <a:rPr lang="en-US" dirty="0" err="1" smtClean="0"/>
              <a:t>varicella</a:t>
            </a:r>
            <a:r>
              <a:rPr lang="en-US" dirty="0" smtClean="0"/>
              <a:t> immunity can be assessed by simple</a:t>
            </a:r>
          </a:p>
          <a:p>
            <a:r>
              <a:rPr lang="en-US" dirty="0" smtClean="0"/>
              <a:t>serum antibody tests, determination of CMI (</a:t>
            </a:r>
            <a:r>
              <a:rPr lang="en-US" dirty="0" err="1" smtClean="0"/>
              <a:t>antigenspecific</a:t>
            </a:r>
            <a:endParaRPr lang="en-US" dirty="0" smtClean="0"/>
          </a:p>
          <a:p>
            <a:r>
              <a:rPr lang="en-US" dirty="0" smtClean="0"/>
              <a:t>stimulation of CD4/CD8 T lymphocytes) as</a:t>
            </a:r>
          </a:p>
          <a:p>
            <a:r>
              <a:rPr lang="en-US" dirty="0" smtClean="0"/>
              <a:t>marker of herpes zoster immunity is a lot more laborious.</a:t>
            </a:r>
          </a:p>
          <a:p>
            <a:r>
              <a:rPr lang="en-US" dirty="0" smtClean="0"/>
              <a:t>• These uncertainties may influence the acceptance of</a:t>
            </a:r>
          </a:p>
          <a:p>
            <a:r>
              <a:rPr lang="en-US" dirty="0" smtClean="0"/>
              <a:t>vaccination (similar to influenza) and delay antiviral</a:t>
            </a:r>
          </a:p>
          <a:p>
            <a:r>
              <a:rPr lang="en-US" dirty="0" smtClean="0"/>
              <a:t>treatment in time to avoid post-</a:t>
            </a:r>
            <a:r>
              <a:rPr lang="en-US" dirty="0" err="1" smtClean="0"/>
              <a:t>zosteric</a:t>
            </a:r>
            <a:r>
              <a:rPr lang="en-US" dirty="0" smtClean="0"/>
              <a:t> neuralgia.</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CBEC9695-90D4-422A-8B6D-725D42B6378F}" type="slidenum">
              <a:rPr lang="fr-FR" smtClean="0"/>
              <a:pPr/>
              <a:t>11</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D911DBC-6A83-4CFC-874A-EA24F89A2E3E}" type="slidenum">
              <a:rPr lang="fr-FR" altLang="fr-FR"/>
              <a:pPr eaLnBrk="1" hangingPunct="1"/>
              <a:t>12</a:t>
            </a:fld>
            <a:endParaRPr lang="fr-FR" altLang="fr-F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mtClean="0">
                <a:latin typeface="Arial" charset="0"/>
              </a:rPr>
              <a:t>VZV is an Intermediate situation between hSV and CMV, because this virus is neurotropic and able to latent in neurons, mais also because VZV can disseminate trouh the blood stream. As a consequence the virus is disseminated in numerous areas (liver, spleen, luns, and of te skin). It is important to notice that in the blood VZV can infect T  lymphocytes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The control vaccine, </a:t>
            </a:r>
            <a:r>
              <a:rPr lang="fr-FR" dirty="0" err="1" smtClean="0"/>
              <a:t>inactivated</a:t>
            </a:r>
            <a:r>
              <a:rPr lang="fr-FR" dirty="0" smtClean="0"/>
              <a:t> </a:t>
            </a:r>
            <a:r>
              <a:rPr lang="fr-FR" dirty="0" err="1" smtClean="0"/>
              <a:t>hepatitis</a:t>
            </a:r>
            <a:r>
              <a:rPr lang="fr-FR" dirty="0" smtClean="0"/>
              <a:t> A vaccine (</a:t>
            </a:r>
            <a:r>
              <a:rPr lang="fr-FR" dirty="0" err="1" smtClean="0"/>
              <a:t>Havrix</a:t>
            </a:r>
            <a:r>
              <a:rPr lang="fr-FR" dirty="0" smtClean="0"/>
              <a:t>, GlaxoSmithKline),</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The HSV-2 vaccine (GlaxoSmithKline) </a:t>
            </a:r>
            <a:r>
              <a:rPr lang="fr-FR" dirty="0" err="1" smtClean="0"/>
              <a:t>contained</a:t>
            </a:r>
            <a:r>
              <a:rPr lang="fr-FR" dirty="0" smtClean="0"/>
              <a:t> 20 </a:t>
            </a:r>
            <a:r>
              <a:rPr lang="el-GR" dirty="0" smtClean="0"/>
              <a:t>μ</a:t>
            </a:r>
            <a:r>
              <a:rPr lang="fr-FR" dirty="0" smtClean="0"/>
              <a:t>g of </a:t>
            </a:r>
            <a:r>
              <a:rPr lang="fr-FR" dirty="0" err="1" smtClean="0"/>
              <a:t>truncated</a:t>
            </a:r>
            <a:r>
              <a:rPr lang="fr-FR" dirty="0" smtClean="0"/>
              <a:t> </a:t>
            </a:r>
            <a:r>
              <a:rPr lang="fr-FR" dirty="0" err="1" smtClean="0"/>
              <a:t>glycoprotein</a:t>
            </a:r>
            <a:r>
              <a:rPr lang="fr-FR" dirty="0" smtClean="0"/>
              <a:t> D </a:t>
            </a:r>
            <a:r>
              <a:rPr lang="fr-FR" dirty="0" err="1" smtClean="0"/>
              <a:t>from</a:t>
            </a:r>
            <a:r>
              <a:rPr lang="fr-FR" dirty="0" smtClean="0"/>
              <a:t> HSV-2 </a:t>
            </a:r>
            <a:r>
              <a:rPr lang="fr-FR" dirty="0" err="1" smtClean="0"/>
              <a:t>strain</a:t>
            </a:r>
            <a:r>
              <a:rPr lang="fr-FR" dirty="0" smtClean="0"/>
              <a:t> G. </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r>
              <a:rPr lang="en-US" dirty="0" smtClean="0"/>
              <a:t>Genital herpes is one of the most common ulcerating diseases of the genital mucosa.</a:t>
            </a:r>
          </a:p>
          <a:p>
            <a:r>
              <a:rPr lang="en-US" dirty="0" smtClean="0"/>
              <a:t>It is estimated that in the USA, for example, from 40 to 60 million people are</a:t>
            </a:r>
          </a:p>
          <a:p>
            <a:r>
              <a:rPr lang="en-US" dirty="0" smtClean="0"/>
              <a:t>HSV-2-infected, with an incidence of 1–2 million infections and 600 000–800 000</a:t>
            </a:r>
          </a:p>
          <a:p>
            <a:r>
              <a:rPr lang="en-US" dirty="0" smtClean="0"/>
              <a:t>clinical cases per year. Prevalence in the 30–40 year-old population is about 30%.</a:t>
            </a:r>
          </a:p>
          <a:p>
            <a:r>
              <a:rPr lang="en-US" dirty="0" smtClean="0"/>
              <a:t>Overall prevalence is higher in women compared with men, especially among the</a:t>
            </a:r>
          </a:p>
          <a:p>
            <a:r>
              <a:rPr lang="en-US" dirty="0" smtClean="0"/>
              <a:t>young. The same independent factors of HSV-2 infection were identified in both</a:t>
            </a:r>
          </a:p>
          <a:p>
            <a:r>
              <a:rPr lang="en-US" dirty="0" smtClean="0"/>
              <a:t>genders: older age, higher lifetime number of sexual partners, positive HIV serology</a:t>
            </a:r>
          </a:p>
          <a:p>
            <a:r>
              <a:rPr lang="en-US" dirty="0" smtClean="0"/>
              <a:t>and positive syphilis serology. Prevalence in developing countries can vary from</a:t>
            </a:r>
          </a:p>
          <a:p>
            <a:r>
              <a:rPr lang="en-US" dirty="0" smtClean="0"/>
              <a:t>2–74% according to the country, age, gender, or urban versus rural areas.</a:t>
            </a:r>
          </a:p>
          <a:p>
            <a:r>
              <a:rPr lang="en-US" dirty="0" smtClean="0"/>
              <a:t>There is now ample evidence that HSV-2 infection is a major cofactor of HIV infection.</a:t>
            </a:r>
          </a:p>
          <a:p>
            <a:r>
              <a:rPr lang="en-US" dirty="0" smtClean="0"/>
              <a:t>In developed countries, where acquisition of HSV-1 in childhood has decreased,</a:t>
            </a:r>
          </a:p>
          <a:p>
            <a:r>
              <a:rPr lang="en-US" dirty="0" smtClean="0"/>
              <a:t>HSV-2 </a:t>
            </a:r>
            <a:r>
              <a:rPr lang="en-US" dirty="0" err="1" smtClean="0"/>
              <a:t>seroprevalence</a:t>
            </a:r>
            <a:r>
              <a:rPr lang="en-US" dirty="0" smtClean="0"/>
              <a:t> has increased, suggesting a possible protective effect of</a:t>
            </a:r>
          </a:p>
          <a:p>
            <a:r>
              <a:rPr lang="en-US" dirty="0" smtClean="0"/>
              <a:t>HSV-1 against HSV-2 acquisition. Although HSV-1 does not actually seem to modify</a:t>
            </a:r>
          </a:p>
          <a:p>
            <a:r>
              <a:rPr lang="en-US" dirty="0" smtClean="0"/>
              <a:t>the risk of HSV-2 acquisition, it appears to increase the proportion of asymptomatic</a:t>
            </a:r>
          </a:p>
          <a:p>
            <a:r>
              <a:rPr lang="fr-FR" dirty="0" err="1" smtClean="0"/>
              <a:t>seroconverters</a:t>
            </a:r>
            <a:r>
              <a:rPr lang="fr-FR" dirty="0" smtClean="0"/>
              <a:t>.</a:t>
            </a:r>
          </a:p>
          <a:p>
            <a:endParaRPr lang="fr-FR" dirty="0"/>
          </a:p>
        </p:txBody>
      </p:sp>
      <p:sp>
        <p:nvSpPr>
          <p:cNvPr id="4" name="Slide Number Placeholder 3"/>
          <p:cNvSpPr>
            <a:spLocks noGrp="1"/>
          </p:cNvSpPr>
          <p:nvPr>
            <p:ph type="sldNum" sz="quarter" idx="10"/>
          </p:nvPr>
        </p:nvSpPr>
        <p:spPr/>
        <p:txBody>
          <a:bodyPr/>
          <a:lstStyle/>
          <a:p>
            <a:fld id="{CBEC9695-90D4-422A-8B6D-725D42B6378F}" type="slidenum">
              <a:rPr lang="fr-FR" smtClean="0"/>
              <a:pPr/>
              <a:t>16</a:t>
            </a:fld>
            <a:endParaRPr lang="fr-FR"/>
          </a:p>
        </p:txBody>
      </p:sp>
    </p:spTree>
    <p:extLst>
      <p:ext uri="{BB962C8B-B14F-4D97-AF65-F5344CB8AC3E}">
        <p14:creationId xmlns:p14="http://schemas.microsoft.com/office/powerpoint/2010/main" val="2505475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prospect for developing a vaccine against HSV-2 that could provide sterilizing immunity is thought to be unrealistic. The correlates of protective immunity against HSV-2 are not entirely understood. Passive maternal antibody seems important in preventing infection of the newborn and CD4+ Th1 T-cells appear to be crucial to the immune response. IFN-γ secretion and CD8+ CTL may also play a major role, particularly in the prevention of recurrences.</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CBEC9695-90D4-422A-8B6D-725D42B6378F}" type="slidenum">
              <a:rPr lang="fr-FR" smtClean="0"/>
              <a:pPr/>
              <a:t>17</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series of Towne/Toledo strain </a:t>
            </a:r>
            <a:r>
              <a:rPr lang="en-US" dirty="0" err="1" smtClean="0"/>
              <a:t>chimeric</a:t>
            </a:r>
            <a:r>
              <a:rPr lang="en-US" dirty="0" smtClean="0"/>
              <a:t> candidate vaccines, designed to be more immunogenic than Towne, appeared to be attenuated when administered to CMV-</a:t>
            </a:r>
            <a:r>
              <a:rPr lang="en-US" dirty="0" err="1" smtClean="0"/>
              <a:t>seropositive</a:t>
            </a:r>
            <a:r>
              <a:rPr lang="en-US" dirty="0" smtClean="0"/>
              <a:t> individuals [29]. These chimeras are currently undergoing Phase I trials </a:t>
            </a:r>
            <a:r>
              <a:rPr lang="en-US" dirty="0" err="1" smtClean="0"/>
              <a:t>inCMV</a:t>
            </a:r>
            <a:r>
              <a:rPr lang="en-US" dirty="0" smtClean="0"/>
              <a:t>- </a:t>
            </a:r>
            <a:r>
              <a:rPr lang="en-US" dirty="0" err="1" smtClean="0"/>
              <a:t>seronegative</a:t>
            </a:r>
            <a:r>
              <a:rPr lang="en-US" dirty="0" smtClean="0"/>
              <a:t> individuals. Although Towne virus did not become latent and reactivate, owing to its lack of the </a:t>
            </a:r>
            <a:r>
              <a:rPr lang="en-US" dirty="0" err="1" smtClean="0"/>
              <a:t>ULb</a:t>
            </a:r>
            <a:r>
              <a:rPr lang="en-US" dirty="0" smtClean="0"/>
              <a:t>’ region of the genome, concern over the potential consequences of administer- </a:t>
            </a:r>
            <a:r>
              <a:rPr lang="en-US" dirty="0" err="1" smtClean="0"/>
              <a:t>ing</a:t>
            </a:r>
            <a:r>
              <a:rPr lang="en-US" dirty="0" smtClean="0"/>
              <a:t> a live virus vaccine that might develop latency and potentially reactivate has limited further exploration of this approach to CMV vaccination. </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latency-deficient live-attenuated Towne strain CMV </a:t>
            </a:r>
            <a:r>
              <a:rPr lang="en-US" dirty="0" err="1" smtClean="0"/>
              <a:t>vac</a:t>
            </a:r>
            <a:r>
              <a:rPr lang="en-US" dirty="0" smtClean="0"/>
              <a:t>- cine, which lacks more than a dozen viral genes, prevented severe disease in renal transplant recipients, but did not prevent </a:t>
            </a:r>
            <a:r>
              <a:rPr lang="en-US" dirty="0" err="1" smtClean="0"/>
              <a:t>infec</a:t>
            </a:r>
            <a:r>
              <a:rPr lang="en-US" dirty="0" smtClean="0"/>
              <a:t>- </a:t>
            </a:r>
            <a:r>
              <a:rPr lang="en-US" dirty="0" err="1" smtClean="0"/>
              <a:t>tion</a:t>
            </a:r>
            <a:r>
              <a:rPr lang="en-US" dirty="0" smtClean="0"/>
              <a:t> with natural strains [26]. Anti-CMV neutralizing titers after Towne vaccine were comparable to those observed after natural infection in one study [27], but were lower in another [28]. The live-attenuated vaccine also induced CMI, including </a:t>
            </a:r>
            <a:r>
              <a:rPr lang="en-US" dirty="0" err="1" smtClean="0"/>
              <a:t>cytotoxic</a:t>
            </a:r>
            <a:r>
              <a:rPr lang="en-US" dirty="0" smtClean="0"/>
              <a:t> T cells. </a:t>
            </a:r>
            <a:endParaRPr lang="fr-FR" dirty="0" smtClean="0"/>
          </a:p>
          <a:p>
            <a:r>
              <a:rPr lang="fr-FR" sz="1200" b="0" i="0" u="none" strike="noStrike" kern="1200" baseline="0" dirty="0" smtClean="0">
                <a:solidFill>
                  <a:schemeClr val="tx1"/>
                </a:solidFill>
                <a:latin typeface="+mn-lt"/>
                <a:ea typeface="+mn-ea"/>
                <a:cs typeface="+mn-cs"/>
              </a:rPr>
              <a:t>The </a:t>
            </a:r>
            <a:r>
              <a:rPr lang="fr-FR" sz="1200" b="0" i="0" u="none" strike="noStrike" kern="1200" baseline="0" dirty="0" err="1" smtClean="0">
                <a:solidFill>
                  <a:schemeClr val="tx1"/>
                </a:solidFill>
                <a:latin typeface="+mn-lt"/>
                <a:ea typeface="+mn-ea"/>
                <a:cs typeface="+mn-cs"/>
              </a:rPr>
              <a:t>innate</a:t>
            </a:r>
            <a:r>
              <a:rPr lang="fr-FR" sz="1200" b="0" i="0" u="none" strike="noStrike" kern="1200" baseline="0" dirty="0" smtClean="0">
                <a:solidFill>
                  <a:schemeClr val="tx1"/>
                </a:solidFill>
                <a:latin typeface="+mn-lt"/>
                <a:ea typeface="+mn-ea"/>
                <a:cs typeface="+mn-cs"/>
              </a:rPr>
              <a:t> immune </a:t>
            </a:r>
            <a:r>
              <a:rPr lang="fr-FR" sz="1200" b="0" i="0" u="none" strike="noStrike" kern="1200" baseline="0" dirty="0" err="1" smtClean="0">
                <a:solidFill>
                  <a:schemeClr val="tx1"/>
                </a:solidFill>
                <a:latin typeface="+mn-lt"/>
                <a:ea typeface="+mn-ea"/>
                <a:cs typeface="+mn-cs"/>
              </a:rPr>
              <a:t>response</a:t>
            </a:r>
            <a:endParaRPr lang="fr-FR"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is primarily activated by sensing of pathogen-associated molecular</a:t>
            </a:r>
          </a:p>
          <a:p>
            <a:r>
              <a:rPr lang="en-US" sz="1200" b="0" i="0" u="none" strike="noStrike" kern="1200" baseline="0" dirty="0" smtClean="0">
                <a:solidFill>
                  <a:schemeClr val="tx1"/>
                </a:solidFill>
                <a:latin typeface="+mn-lt"/>
                <a:ea typeface="+mn-ea"/>
                <a:cs typeface="+mn-cs"/>
              </a:rPr>
              <a:t>patterns, such as </a:t>
            </a:r>
            <a:r>
              <a:rPr lang="en-US" sz="1200" b="0" i="0" u="none" strike="noStrike" kern="1200" baseline="0" dirty="0" err="1" smtClean="0">
                <a:solidFill>
                  <a:schemeClr val="tx1"/>
                </a:solidFill>
                <a:latin typeface="+mn-lt"/>
                <a:ea typeface="+mn-ea"/>
                <a:cs typeface="+mn-cs"/>
              </a:rPr>
              <a:t>virion</a:t>
            </a:r>
            <a:r>
              <a:rPr lang="en-US" sz="1200" b="0" i="0" u="none" strike="noStrike" kern="1200" baseline="0" dirty="0" smtClean="0">
                <a:solidFill>
                  <a:schemeClr val="tx1"/>
                </a:solidFill>
                <a:latin typeface="+mn-lt"/>
                <a:ea typeface="+mn-ea"/>
                <a:cs typeface="+mn-cs"/>
              </a:rPr>
              <a:t> glycoproteins and the viral genome</a:t>
            </a:r>
          </a:p>
          <a:p>
            <a:r>
              <a:rPr lang="fr-FR" sz="1200" b="0" i="0" u="none" strike="noStrike" kern="1200" baseline="0" dirty="0" smtClean="0">
                <a:solidFill>
                  <a:schemeClr val="tx1"/>
                </a:solidFill>
                <a:latin typeface="+mn-lt"/>
                <a:ea typeface="+mn-ea"/>
                <a:cs typeface="+mn-cs"/>
              </a:rPr>
              <a:t>[34,35],</a:t>
            </a:r>
            <a:endParaRPr lang="fr-FR" dirty="0"/>
          </a:p>
        </p:txBody>
      </p:sp>
      <p:sp>
        <p:nvSpPr>
          <p:cNvPr id="4" name="Slide Number Placeholder 3"/>
          <p:cNvSpPr>
            <a:spLocks noGrp="1"/>
          </p:cNvSpPr>
          <p:nvPr>
            <p:ph type="sldNum" sz="quarter" idx="10"/>
          </p:nvPr>
        </p:nvSpPr>
        <p:spPr/>
        <p:txBody>
          <a:bodyPr/>
          <a:lstStyle/>
          <a:p>
            <a:fld id="{CBEC9695-90D4-422A-8B6D-725D42B6378F}" type="slidenum">
              <a:rPr lang="fr-FR" smtClean="0"/>
              <a:pPr/>
              <a:t>19</a:t>
            </a:fld>
            <a:endParaRPr lang="fr-FR"/>
          </a:p>
        </p:txBody>
      </p:sp>
    </p:spTree>
    <p:extLst>
      <p:ext uri="{BB962C8B-B14F-4D97-AF65-F5344CB8AC3E}">
        <p14:creationId xmlns:p14="http://schemas.microsoft.com/office/powerpoint/2010/main" val="1922731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series of Towne/Toledo strain </a:t>
            </a:r>
            <a:r>
              <a:rPr lang="en-US" dirty="0" err="1" smtClean="0"/>
              <a:t>chimeric</a:t>
            </a:r>
            <a:r>
              <a:rPr lang="en-US" dirty="0" smtClean="0"/>
              <a:t> candidate vaccines, designed to be more immunogenic than Towne, appeared to be attenuated when administered to CMV-</a:t>
            </a:r>
            <a:r>
              <a:rPr lang="en-US" dirty="0" err="1" smtClean="0"/>
              <a:t>seropositive</a:t>
            </a:r>
            <a:r>
              <a:rPr lang="en-US" dirty="0" smtClean="0"/>
              <a:t> individuals [29]. These chimeras are currently undergoing Phase I trials </a:t>
            </a:r>
            <a:r>
              <a:rPr lang="en-US" dirty="0" err="1" smtClean="0"/>
              <a:t>inCMV</a:t>
            </a:r>
            <a:r>
              <a:rPr lang="en-US" dirty="0" smtClean="0"/>
              <a:t>- </a:t>
            </a:r>
            <a:r>
              <a:rPr lang="en-US" dirty="0" err="1" smtClean="0"/>
              <a:t>seronegative</a:t>
            </a:r>
            <a:r>
              <a:rPr lang="en-US" dirty="0" smtClean="0"/>
              <a:t> individuals. Although Towne virus did not become latent and reactivate, owing to its lack of the </a:t>
            </a:r>
            <a:r>
              <a:rPr lang="en-US" dirty="0" err="1" smtClean="0"/>
              <a:t>ULb</a:t>
            </a:r>
            <a:r>
              <a:rPr lang="en-US" dirty="0" smtClean="0"/>
              <a:t>’ region of the genome, concern over the potential consequences of administer- </a:t>
            </a:r>
            <a:r>
              <a:rPr lang="en-US" dirty="0" err="1" smtClean="0"/>
              <a:t>ing</a:t>
            </a:r>
            <a:r>
              <a:rPr lang="en-US" dirty="0" smtClean="0"/>
              <a:t> a live virus vaccine that might develop latency and potentially reactivate has limited further exploration of this approach to CMV vaccination. </a:t>
            </a:r>
            <a:endParaRPr lang="fr-FR"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mtClean="0"/>
              <a:t>The </a:t>
            </a:r>
            <a:r>
              <a:rPr lang="en-US" dirty="0" smtClean="0"/>
              <a:t>latency-deficient live-attenuated Towne strain CMV </a:t>
            </a:r>
            <a:r>
              <a:rPr lang="en-US" dirty="0" err="1" smtClean="0"/>
              <a:t>vac</a:t>
            </a:r>
            <a:r>
              <a:rPr lang="en-US" dirty="0" smtClean="0"/>
              <a:t>- cine, which lacks more than a dozen viral genes, prevented severe disease in renal transplant recipients, but did not prevent </a:t>
            </a:r>
            <a:r>
              <a:rPr lang="en-US" dirty="0" err="1" smtClean="0"/>
              <a:t>infec</a:t>
            </a:r>
            <a:r>
              <a:rPr lang="en-US" dirty="0" smtClean="0"/>
              <a:t>- </a:t>
            </a:r>
            <a:r>
              <a:rPr lang="en-US" dirty="0" err="1" smtClean="0"/>
              <a:t>tion</a:t>
            </a:r>
            <a:r>
              <a:rPr lang="en-US" dirty="0" smtClean="0"/>
              <a:t> with natural strains [26]. Anti-CMV neutralizing titers after Towne vaccine were comparable to those observed after natural infection in one study [27], but were lower in another [28]. The live-attenuated vaccine also induced CMI, including </a:t>
            </a:r>
            <a:r>
              <a:rPr lang="en-US" dirty="0" err="1" smtClean="0"/>
              <a:t>cytotoxic</a:t>
            </a:r>
            <a:r>
              <a:rPr lang="en-US" dirty="0" smtClean="0"/>
              <a:t> T cells. </a:t>
            </a:r>
            <a:endParaRPr lang="fr-FR" dirty="0" smtClean="0"/>
          </a:p>
          <a:p>
            <a:r>
              <a:rPr lang="fr-FR" sz="1200" b="0" i="0" u="none" strike="noStrike" kern="1200" baseline="0" dirty="0" smtClean="0">
                <a:solidFill>
                  <a:schemeClr val="tx1"/>
                </a:solidFill>
                <a:latin typeface="+mn-lt"/>
                <a:ea typeface="+mn-ea"/>
                <a:cs typeface="+mn-cs"/>
              </a:rPr>
              <a:t>The </a:t>
            </a:r>
            <a:r>
              <a:rPr lang="fr-FR" sz="1200" b="0" i="0" u="none" strike="noStrike" kern="1200" baseline="0" dirty="0" err="1" smtClean="0">
                <a:solidFill>
                  <a:schemeClr val="tx1"/>
                </a:solidFill>
                <a:latin typeface="+mn-lt"/>
                <a:ea typeface="+mn-ea"/>
                <a:cs typeface="+mn-cs"/>
              </a:rPr>
              <a:t>innate</a:t>
            </a:r>
            <a:r>
              <a:rPr lang="fr-FR" sz="1200" b="0" i="0" u="none" strike="noStrike" kern="1200" baseline="0" dirty="0" smtClean="0">
                <a:solidFill>
                  <a:schemeClr val="tx1"/>
                </a:solidFill>
                <a:latin typeface="+mn-lt"/>
                <a:ea typeface="+mn-ea"/>
                <a:cs typeface="+mn-cs"/>
              </a:rPr>
              <a:t> immune </a:t>
            </a:r>
            <a:r>
              <a:rPr lang="fr-FR" sz="1200" b="0" i="0" u="none" strike="noStrike" kern="1200" baseline="0" dirty="0" err="1" smtClean="0">
                <a:solidFill>
                  <a:schemeClr val="tx1"/>
                </a:solidFill>
                <a:latin typeface="+mn-lt"/>
                <a:ea typeface="+mn-ea"/>
                <a:cs typeface="+mn-cs"/>
              </a:rPr>
              <a:t>response</a:t>
            </a:r>
            <a:endParaRPr lang="fr-FR"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is primarily activated by sensing of pathogen-associated molecular</a:t>
            </a:r>
          </a:p>
          <a:p>
            <a:r>
              <a:rPr lang="en-US" sz="1200" b="0" i="0" u="none" strike="noStrike" kern="1200" baseline="0" dirty="0" smtClean="0">
                <a:solidFill>
                  <a:schemeClr val="tx1"/>
                </a:solidFill>
                <a:latin typeface="+mn-lt"/>
                <a:ea typeface="+mn-ea"/>
                <a:cs typeface="+mn-cs"/>
              </a:rPr>
              <a:t>patterns, such as </a:t>
            </a:r>
            <a:r>
              <a:rPr lang="en-US" sz="1200" b="0" i="0" u="none" strike="noStrike" kern="1200" baseline="0" dirty="0" err="1" smtClean="0">
                <a:solidFill>
                  <a:schemeClr val="tx1"/>
                </a:solidFill>
                <a:latin typeface="+mn-lt"/>
                <a:ea typeface="+mn-ea"/>
                <a:cs typeface="+mn-cs"/>
              </a:rPr>
              <a:t>virion</a:t>
            </a:r>
            <a:r>
              <a:rPr lang="en-US" sz="1200" b="0" i="0" u="none" strike="noStrike" kern="1200" baseline="0" dirty="0" smtClean="0">
                <a:solidFill>
                  <a:schemeClr val="tx1"/>
                </a:solidFill>
                <a:latin typeface="+mn-lt"/>
                <a:ea typeface="+mn-ea"/>
                <a:cs typeface="+mn-cs"/>
              </a:rPr>
              <a:t> glycoproteins and the viral genome</a:t>
            </a:r>
          </a:p>
          <a:p>
            <a:r>
              <a:rPr lang="fr-FR" sz="1200" b="0" i="0" u="none" strike="noStrike" kern="1200" baseline="0" dirty="0" smtClean="0">
                <a:solidFill>
                  <a:schemeClr val="tx1"/>
                </a:solidFill>
                <a:latin typeface="+mn-lt"/>
                <a:ea typeface="+mn-ea"/>
                <a:cs typeface="+mn-cs"/>
              </a:rPr>
              <a:t>[34,35],</a:t>
            </a:r>
            <a:endParaRPr lang="fr-FR" dirty="0"/>
          </a:p>
        </p:txBody>
      </p:sp>
      <p:sp>
        <p:nvSpPr>
          <p:cNvPr id="4" name="Slide Number Placeholder 3"/>
          <p:cNvSpPr>
            <a:spLocks noGrp="1"/>
          </p:cNvSpPr>
          <p:nvPr>
            <p:ph type="sldNum" sz="quarter" idx="10"/>
          </p:nvPr>
        </p:nvSpPr>
        <p:spPr/>
        <p:txBody>
          <a:bodyPr/>
          <a:lstStyle/>
          <a:p>
            <a:fld id="{CBEC9695-90D4-422A-8B6D-725D42B6378F}" type="slidenum">
              <a:rPr lang="fr-FR" smtClean="0"/>
              <a:pPr/>
              <a:t>20</a:t>
            </a:fld>
            <a:endParaRPr lang="fr-FR"/>
          </a:p>
        </p:txBody>
      </p:sp>
    </p:spTree>
    <p:extLst>
      <p:ext uri="{BB962C8B-B14F-4D97-AF65-F5344CB8AC3E}">
        <p14:creationId xmlns:p14="http://schemas.microsoft.com/office/powerpoint/2010/main" val="1922731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E328C64-7348-45E6-8D69-F1F13A2BE8D0}" type="slidenum">
              <a:rPr lang="fr-FR" altLang="fr-FR"/>
              <a:pPr eaLnBrk="1" hangingPunct="1"/>
              <a:t>21</a:t>
            </a:fld>
            <a:endParaRPr lang="fr-FR" altLang="fr-F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i="0" u="none" strike="noStrike" kern="1200" baseline="0" dirty="0" smtClean="0">
                <a:solidFill>
                  <a:schemeClr val="tx1"/>
                </a:solidFill>
                <a:latin typeface="+mn-lt"/>
                <a:ea typeface="+mn-ea"/>
                <a:cs typeface="+mn-cs"/>
              </a:rPr>
              <a:t>The symptomatic congenital infection rate is very high, varying</a:t>
            </a:r>
          </a:p>
          <a:p>
            <a:r>
              <a:rPr lang="en-US" sz="1200" b="0" i="0" u="none" strike="noStrike" kern="1200" baseline="0" dirty="0" smtClean="0">
                <a:solidFill>
                  <a:schemeClr val="tx1"/>
                </a:solidFill>
                <a:latin typeface="+mn-lt"/>
                <a:ea typeface="+mn-ea"/>
                <a:cs typeface="+mn-cs"/>
              </a:rPr>
              <a:t>from 27 to 75%, when women acquire a primary infection</a:t>
            </a:r>
          </a:p>
          <a:p>
            <a:r>
              <a:rPr lang="en-US" sz="1200" b="0" i="0" u="none" strike="noStrike" kern="1200" baseline="0" dirty="0" smtClean="0">
                <a:solidFill>
                  <a:schemeClr val="tx1"/>
                </a:solidFill>
                <a:latin typeface="+mn-lt"/>
                <a:ea typeface="+mn-ea"/>
                <a:cs typeface="+mn-cs"/>
              </a:rPr>
              <a:t>during or just before pregnancy; however, this rate is lower if</a:t>
            </a:r>
          </a:p>
          <a:p>
            <a:r>
              <a:rPr lang="en-US" sz="1200" b="0" i="0" u="none" strike="noStrike" kern="1200" baseline="0" dirty="0" smtClean="0">
                <a:solidFill>
                  <a:schemeClr val="tx1"/>
                </a:solidFill>
                <a:latin typeface="+mn-lt"/>
                <a:ea typeface="+mn-ea"/>
                <a:cs typeface="+mn-cs"/>
              </a:rPr>
              <a:t>infection occurs 6 months before conception [6]. In addition, a</a:t>
            </a:r>
          </a:p>
          <a:p>
            <a:r>
              <a:rPr lang="en-US" sz="1200" b="0" i="0" u="none" strike="noStrike" kern="1200" baseline="0" dirty="0" smtClean="0">
                <a:solidFill>
                  <a:schemeClr val="tx1"/>
                </a:solidFill>
                <a:latin typeface="+mn-lt"/>
                <a:ea typeface="+mn-ea"/>
                <a:cs typeface="+mn-cs"/>
              </a:rPr>
              <a:t>study conducted by Fowler </a:t>
            </a:r>
            <a:r>
              <a:rPr lang="en-US" sz="1200" b="0" i="1" u="none" strike="noStrike" kern="1200" baseline="0" dirty="0" smtClean="0">
                <a:solidFill>
                  <a:schemeClr val="tx1"/>
                </a:solidFill>
                <a:latin typeface="+mn-lt"/>
                <a:ea typeface="+mn-ea"/>
                <a:cs typeface="+mn-cs"/>
              </a:rPr>
              <a:t>et al</a:t>
            </a:r>
            <a:r>
              <a:rPr lang="en-US" sz="1200" b="0" i="0" u="none" strike="noStrike" kern="1200" baseline="0" dirty="0" smtClean="0">
                <a:solidFill>
                  <a:schemeClr val="tx1"/>
                </a:solidFill>
                <a:latin typeface="+mn-lt"/>
                <a:ea typeface="+mn-ea"/>
                <a:cs typeface="+mn-cs"/>
              </a:rPr>
              <a:t>. showed that maternal immunity</a:t>
            </a:r>
          </a:p>
          <a:p>
            <a:r>
              <a:rPr lang="en-US" sz="1200" b="0" i="0" u="none" strike="noStrike" kern="1200" baseline="0" dirty="0" smtClean="0">
                <a:solidFill>
                  <a:schemeClr val="tx1"/>
                </a:solidFill>
                <a:latin typeface="+mn-lt"/>
                <a:ea typeface="+mn-ea"/>
                <a:cs typeface="+mn-cs"/>
              </a:rPr>
              <a:t>acquired by natural CMV infection provides a 69% reduction</a:t>
            </a:r>
          </a:p>
          <a:p>
            <a:r>
              <a:rPr lang="en-US" sz="1200" b="0" i="0" u="none" strike="noStrike" kern="1200" baseline="0" dirty="0" smtClean="0">
                <a:solidFill>
                  <a:schemeClr val="tx1"/>
                </a:solidFill>
                <a:latin typeface="+mn-lt"/>
                <a:ea typeface="+mn-ea"/>
                <a:cs typeface="+mn-cs"/>
              </a:rPr>
              <a:t>in the risk of congenital CMV infection in future pregnancies</a:t>
            </a:r>
          </a:p>
          <a:p>
            <a:r>
              <a:rPr lang="en-US" sz="1200" b="0" i="0" u="none" strike="noStrike" kern="1200" baseline="0" dirty="0" smtClean="0">
                <a:solidFill>
                  <a:schemeClr val="tx1"/>
                </a:solidFill>
                <a:latin typeface="+mn-lt"/>
                <a:ea typeface="+mn-ea"/>
                <a:cs typeface="+mn-cs"/>
              </a:rPr>
              <a:t>when compared with seronegative women [7]. Although these</a:t>
            </a:r>
          </a:p>
          <a:p>
            <a:r>
              <a:rPr lang="en-US" sz="1200" b="0" i="0" u="none" strike="noStrike" kern="1200" baseline="0" dirty="0" smtClean="0">
                <a:solidFill>
                  <a:schemeClr val="tx1"/>
                </a:solidFill>
                <a:latin typeface="+mn-lt"/>
                <a:ea typeface="+mn-ea"/>
                <a:cs typeface="+mn-cs"/>
              </a:rPr>
              <a:t>studies clearly suggest that the congenital infection rate is greatest</a:t>
            </a:r>
          </a:p>
          <a:p>
            <a:r>
              <a:rPr lang="en-US" sz="1200" b="0" i="0" u="none" strike="noStrike" kern="1200" baseline="0" dirty="0" smtClean="0">
                <a:solidFill>
                  <a:schemeClr val="tx1"/>
                </a:solidFill>
                <a:latin typeface="+mn-lt"/>
                <a:ea typeface="+mn-ea"/>
                <a:cs typeface="+mn-cs"/>
              </a:rPr>
              <a:t>in women with primary infection, a substantial disease burden</a:t>
            </a:r>
          </a:p>
          <a:p>
            <a:r>
              <a:rPr lang="en-US" sz="1200" b="0" i="0" u="none" strike="noStrike" kern="1200" baseline="0" dirty="0" smtClean="0">
                <a:solidFill>
                  <a:schemeClr val="tx1"/>
                </a:solidFill>
                <a:latin typeface="+mn-lt"/>
                <a:ea typeface="+mn-ea"/>
                <a:cs typeface="+mn-cs"/>
              </a:rPr>
              <a:t>has been observed in women with </a:t>
            </a:r>
            <a:r>
              <a:rPr lang="en-US" sz="1200" b="0" i="0" u="none" strike="noStrike" kern="1200" baseline="0" dirty="0" err="1" smtClean="0">
                <a:solidFill>
                  <a:schemeClr val="tx1"/>
                </a:solidFill>
                <a:latin typeface="+mn-lt"/>
                <a:ea typeface="+mn-ea"/>
                <a:cs typeface="+mn-cs"/>
              </a:rPr>
              <a:t>nonprimary</a:t>
            </a:r>
            <a:r>
              <a:rPr lang="en-US" sz="1200" b="0" i="0" u="none" strike="noStrike" kern="1200" baseline="0" dirty="0" smtClean="0">
                <a:solidFill>
                  <a:schemeClr val="tx1"/>
                </a:solidFill>
                <a:latin typeface="+mn-lt"/>
                <a:ea typeface="+mn-ea"/>
                <a:cs typeface="+mn-cs"/>
              </a:rPr>
              <a:t> infection due to</a:t>
            </a:r>
          </a:p>
          <a:p>
            <a:r>
              <a:rPr lang="en-US" sz="1200" b="0" i="0" u="none" strike="noStrike" kern="1200" baseline="0" dirty="0" smtClean="0">
                <a:solidFill>
                  <a:schemeClr val="tx1"/>
                </a:solidFill>
                <a:latin typeface="+mn-lt"/>
                <a:ea typeface="+mn-ea"/>
                <a:cs typeface="+mn-cs"/>
              </a:rPr>
              <a:t>infection with a heterologous isolate of virus or following latent</a:t>
            </a:r>
          </a:p>
          <a:p>
            <a:r>
              <a:rPr lang="en-US" sz="1200" b="0" i="0" u="none" strike="noStrike" kern="1200" baseline="0" dirty="0" smtClean="0">
                <a:solidFill>
                  <a:schemeClr val="tx1"/>
                </a:solidFill>
                <a:latin typeface="+mn-lt"/>
                <a:ea typeface="+mn-ea"/>
                <a:cs typeface="+mn-cs"/>
              </a:rPr>
              <a:t>virus reactivation [2,8]. Despite congenital infection and disease</a:t>
            </a:r>
          </a:p>
          <a:p>
            <a:r>
              <a:rPr lang="en-US" sz="1200" b="0" i="0" u="none" strike="noStrike" kern="1200" baseline="0" dirty="0" smtClean="0">
                <a:solidFill>
                  <a:schemeClr val="tx1"/>
                </a:solidFill>
                <a:latin typeface="+mn-lt"/>
                <a:ea typeface="+mn-ea"/>
                <a:cs typeface="+mn-cs"/>
              </a:rPr>
              <a:t>occurring in </a:t>
            </a:r>
            <a:r>
              <a:rPr lang="en-US" sz="1200" b="0" i="0" u="none" strike="noStrike" kern="1200" baseline="0" dirty="0" err="1" smtClean="0">
                <a:solidFill>
                  <a:schemeClr val="tx1"/>
                </a:solidFill>
                <a:latin typeface="+mn-lt"/>
                <a:ea typeface="+mn-ea"/>
                <a:cs typeface="+mn-cs"/>
              </a:rPr>
              <a:t>preimmune</a:t>
            </a:r>
            <a:r>
              <a:rPr lang="en-US" sz="1200" b="0" i="0" u="none" strike="noStrike" kern="1200" baseline="0" dirty="0" smtClean="0">
                <a:solidFill>
                  <a:schemeClr val="tx1"/>
                </a:solidFill>
                <a:latin typeface="+mn-lt"/>
                <a:ea typeface="+mn-ea"/>
                <a:cs typeface="+mn-cs"/>
              </a:rPr>
              <a:t> individuals, </a:t>
            </a:r>
            <a:r>
              <a:rPr lang="en-US" sz="1200" b="0" i="0" u="none" strike="noStrike" kern="1200" baseline="0" dirty="0" err="1" smtClean="0">
                <a:solidFill>
                  <a:schemeClr val="tx1"/>
                </a:solidFill>
                <a:latin typeface="+mn-lt"/>
                <a:ea typeface="+mn-ea"/>
                <a:cs typeface="+mn-cs"/>
              </a:rPr>
              <a:t>preconceptual</a:t>
            </a:r>
            <a:r>
              <a:rPr lang="en-US" sz="1200" b="0" i="0" u="none" strike="noStrike" kern="1200" baseline="0" dirty="0" smtClean="0">
                <a:solidFill>
                  <a:schemeClr val="tx1"/>
                </a:solidFill>
                <a:latin typeface="+mn-lt"/>
                <a:ea typeface="+mn-ea"/>
                <a:cs typeface="+mn-cs"/>
              </a:rPr>
              <a:t> immunity is</a:t>
            </a:r>
          </a:p>
          <a:p>
            <a:r>
              <a:rPr lang="en-US" sz="1200" b="0" i="0" u="none" strike="noStrike" kern="1200" baseline="0" dirty="0" smtClean="0">
                <a:solidFill>
                  <a:schemeClr val="tx1"/>
                </a:solidFill>
                <a:latin typeface="+mn-lt"/>
                <a:ea typeface="+mn-ea"/>
                <a:cs typeface="+mn-cs"/>
              </a:rPr>
              <a:t>associated with increased protection against congenital</a:t>
            </a:r>
          </a:p>
          <a:p>
            <a:r>
              <a:rPr lang="fr-FR" sz="1200" b="0" i="0" u="none" strike="noStrike" kern="1200" baseline="0" dirty="0" err="1" smtClean="0">
                <a:solidFill>
                  <a:schemeClr val="tx1"/>
                </a:solidFill>
                <a:latin typeface="+mn-lt"/>
                <a:ea typeface="+mn-ea"/>
                <a:cs typeface="+mn-cs"/>
              </a:rPr>
              <a:t>disease</a:t>
            </a:r>
            <a:r>
              <a:rPr lang="fr-FR" sz="1200" b="0" i="0" u="none" strike="noStrike" kern="1200" baseline="0" dirty="0" smtClean="0">
                <a:solidFill>
                  <a:schemeClr val="tx1"/>
                </a:solidFill>
                <a:latin typeface="+mn-lt"/>
                <a:ea typeface="+mn-ea"/>
                <a:cs typeface="+mn-cs"/>
              </a:rPr>
              <a:t>.</a:t>
            </a:r>
            <a:endParaRPr lang="fr-FR" altLang="fr-FR" dirty="0"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362151" y="993291"/>
            <a:ext cx="3943426" cy="3402882"/>
          </a:xfrm>
          <a:prstGeom prst="rect">
            <a:avLst/>
          </a:prstGeom>
          <a:solidFill>
            <a:srgbClr val="FFFFFF"/>
          </a:solidFill>
          <a:ln w="9525">
            <a:solidFill>
              <a:srgbClr val="000000"/>
            </a:solidFill>
            <a:miter lim="800000"/>
            <a:headEnd/>
            <a:tailEnd/>
          </a:ln>
          <a:effectLst/>
        </p:spPr>
        <p:txBody>
          <a:bodyPr wrap="none" lIns="82058" tIns="41029" rIns="82058" bIns="41029" anchor="ctr"/>
          <a:lstStyle/>
          <a:p>
            <a:endParaRPr lang="fr-FR"/>
          </a:p>
        </p:txBody>
      </p:sp>
      <p:sp>
        <p:nvSpPr>
          <p:cNvPr id="4098" name="Text Box 2"/>
          <p:cNvSpPr txBox="1">
            <a:spLocks noGrp="1" noChangeArrowheads="1"/>
          </p:cNvSpPr>
          <p:nvPr>
            <p:ph type="body"/>
          </p:nvPr>
        </p:nvSpPr>
        <p:spPr bwMode="auto">
          <a:xfrm>
            <a:off x="1017527" y="4725181"/>
            <a:ext cx="4639484" cy="3775757"/>
          </a:xfrm>
          <a:prstGeom prst="rect">
            <a:avLst/>
          </a:prstGeom>
          <a:noFill/>
          <a:ln>
            <a:round/>
            <a:headEnd/>
            <a:tailEnd/>
          </a:ln>
        </p:spPr>
        <p:txBody>
          <a:bodyPr lIns="0" tIns="0" rIns="0" bIns="0"/>
          <a:lstStyle/>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dirty="0" err="1">
                <a:latin typeface="Arial" pitchFamily="34" charset="0"/>
                <a:ea typeface="msgothic" charset="0"/>
                <a:cs typeface="msgothic" charset="0"/>
              </a:rPr>
              <a:t>gH</a:t>
            </a:r>
            <a:r>
              <a:rPr lang="en-GB" dirty="0">
                <a:latin typeface="Arial" pitchFamily="34" charset="0"/>
                <a:ea typeface="msgothic" charset="0"/>
                <a:cs typeface="msgothic" charset="0"/>
              </a:rPr>
              <a:t>/</a:t>
            </a:r>
            <a:r>
              <a:rPr lang="en-GB" dirty="0" err="1">
                <a:latin typeface="Arial" pitchFamily="34" charset="0"/>
                <a:ea typeface="msgothic" charset="0"/>
                <a:cs typeface="msgothic" charset="0"/>
              </a:rPr>
              <a:t>gL</a:t>
            </a:r>
            <a:r>
              <a:rPr lang="en-GB" dirty="0">
                <a:latin typeface="Arial" pitchFamily="34" charset="0"/>
                <a:ea typeface="msgothic" charset="0"/>
                <a:cs typeface="msgothic" charset="0"/>
              </a:rPr>
              <a:t>/</a:t>
            </a:r>
            <a:r>
              <a:rPr lang="en-GB" dirty="0" err="1">
                <a:latin typeface="Arial" pitchFamily="34" charset="0"/>
                <a:ea typeface="msgothic" charset="0"/>
                <a:cs typeface="msgothic" charset="0"/>
              </a:rPr>
              <a:t>gO</a:t>
            </a:r>
            <a:r>
              <a:rPr lang="en-GB" dirty="0">
                <a:latin typeface="Arial" pitchFamily="34" charset="0"/>
                <a:ea typeface="msgothic" charset="0"/>
                <a:cs typeface="msgothic" charset="0"/>
              </a:rPr>
              <a:t> and </a:t>
            </a:r>
            <a:r>
              <a:rPr lang="en-GB" dirty="0" err="1">
                <a:latin typeface="Arial" pitchFamily="34" charset="0"/>
                <a:ea typeface="msgothic" charset="0"/>
                <a:cs typeface="msgothic" charset="0"/>
              </a:rPr>
              <a:t>Pentamer</a:t>
            </a:r>
            <a:r>
              <a:rPr lang="en-GB" dirty="0">
                <a:latin typeface="Arial" pitchFamily="34" charset="0"/>
                <a:ea typeface="msgothic" charset="0"/>
                <a:cs typeface="msgothic" charset="0"/>
              </a:rPr>
              <a:t> form mutually exclusive complexes exposing neutralizing sites. </a:t>
            </a:r>
            <a:r>
              <a:rPr lang="en-GB" dirty="0" err="1">
                <a:latin typeface="Arial" pitchFamily="34" charset="0"/>
                <a:ea typeface="msgothic" charset="0"/>
                <a:cs typeface="msgothic" charset="0"/>
              </a:rPr>
              <a:t>gH</a:t>
            </a:r>
            <a:r>
              <a:rPr lang="en-GB" dirty="0">
                <a:latin typeface="Arial" pitchFamily="34" charset="0"/>
                <a:ea typeface="msgothic" charset="0"/>
                <a:cs typeface="msgothic" charset="0"/>
              </a:rPr>
              <a:t>/</a:t>
            </a:r>
            <a:r>
              <a:rPr lang="en-GB" dirty="0" err="1">
                <a:latin typeface="Arial" pitchFamily="34" charset="0"/>
                <a:ea typeface="msgothic" charset="0"/>
                <a:cs typeface="msgothic" charset="0"/>
              </a:rPr>
              <a:t>gL</a:t>
            </a:r>
            <a:r>
              <a:rPr lang="en-GB" dirty="0">
                <a:latin typeface="Arial" pitchFamily="34" charset="0"/>
                <a:ea typeface="msgothic" charset="0"/>
                <a:cs typeface="msgothic" charset="0"/>
              </a:rPr>
              <a:t> complex interacts either with </a:t>
            </a:r>
            <a:r>
              <a:rPr lang="en-GB" dirty="0" err="1">
                <a:latin typeface="Arial" pitchFamily="34" charset="0"/>
                <a:ea typeface="msgothic" charset="0"/>
                <a:cs typeface="msgothic" charset="0"/>
              </a:rPr>
              <a:t>gO</a:t>
            </a:r>
            <a:r>
              <a:rPr lang="en-GB" dirty="0">
                <a:latin typeface="Arial" pitchFamily="34" charset="0"/>
                <a:ea typeface="msgothic" charset="0"/>
                <a:cs typeface="msgothic" charset="0"/>
              </a:rPr>
              <a:t> or with the ULs to form </a:t>
            </a:r>
            <a:r>
              <a:rPr lang="en-GB" dirty="0" err="1">
                <a:latin typeface="Arial" pitchFamily="34" charset="0"/>
                <a:ea typeface="msgothic" charset="0"/>
                <a:cs typeface="msgothic" charset="0"/>
              </a:rPr>
              <a:t>gH</a:t>
            </a:r>
            <a:r>
              <a:rPr lang="en-GB" dirty="0">
                <a:latin typeface="Arial" pitchFamily="34" charset="0"/>
                <a:ea typeface="msgothic" charset="0"/>
                <a:cs typeface="msgothic" charset="0"/>
              </a:rPr>
              <a:t>/</a:t>
            </a:r>
            <a:r>
              <a:rPr lang="en-GB" dirty="0" err="1">
                <a:latin typeface="Arial" pitchFamily="34" charset="0"/>
                <a:ea typeface="msgothic" charset="0"/>
                <a:cs typeface="msgothic" charset="0"/>
              </a:rPr>
              <a:t>gL</a:t>
            </a:r>
            <a:r>
              <a:rPr lang="en-GB" dirty="0">
                <a:latin typeface="Arial" pitchFamily="34" charset="0"/>
                <a:ea typeface="msgothic" charset="0"/>
                <a:cs typeface="msgothic" charset="0"/>
              </a:rPr>
              <a:t>/</a:t>
            </a:r>
            <a:r>
              <a:rPr lang="en-GB" dirty="0" err="1">
                <a:latin typeface="Arial" pitchFamily="34" charset="0"/>
                <a:ea typeface="msgothic" charset="0"/>
                <a:cs typeface="msgothic" charset="0"/>
              </a:rPr>
              <a:t>gO</a:t>
            </a:r>
            <a:r>
              <a:rPr lang="en-GB" dirty="0">
                <a:latin typeface="Arial" pitchFamily="34" charset="0"/>
                <a:ea typeface="msgothic" charset="0"/>
                <a:cs typeface="msgothic" charset="0"/>
              </a:rPr>
              <a:t> and </a:t>
            </a:r>
            <a:r>
              <a:rPr lang="en-GB" dirty="0" err="1">
                <a:latin typeface="Arial" pitchFamily="34" charset="0"/>
                <a:ea typeface="msgothic" charset="0"/>
                <a:cs typeface="msgothic" charset="0"/>
              </a:rPr>
              <a:t>Pentamer</a:t>
            </a:r>
            <a:r>
              <a:rPr lang="en-GB" dirty="0">
                <a:latin typeface="Arial" pitchFamily="34" charset="0"/>
                <a:ea typeface="msgothic" charset="0"/>
                <a:cs typeface="msgothic" charset="0"/>
              </a:rPr>
              <a:t>, respectively. Two major regions for neutralizing antibody binding can be identified: (</a:t>
            </a:r>
            <a:r>
              <a:rPr lang="en-GB" i="1" dirty="0" err="1">
                <a:latin typeface="Arial" pitchFamily="34" charset="0"/>
                <a:ea typeface="msgothic" charset="0"/>
                <a:cs typeface="msgothic" charset="0"/>
              </a:rPr>
              <a:t>i</a:t>
            </a:r>
            <a:r>
              <a:rPr lang="en-GB" dirty="0">
                <a:latin typeface="Arial" pitchFamily="34" charset="0"/>
                <a:ea typeface="msgothic" charset="0"/>
                <a:cs typeface="msgothic" charset="0"/>
              </a:rPr>
              <a:t>) the </a:t>
            </a:r>
            <a:r>
              <a:rPr lang="en-GB" dirty="0" err="1">
                <a:latin typeface="Arial" pitchFamily="34" charset="0"/>
                <a:ea typeface="msgothic" charset="0"/>
                <a:cs typeface="msgothic" charset="0"/>
              </a:rPr>
              <a:t>gH</a:t>
            </a:r>
            <a:r>
              <a:rPr lang="en-GB" dirty="0">
                <a:latin typeface="Arial" pitchFamily="34" charset="0"/>
                <a:ea typeface="msgothic" charset="0"/>
                <a:cs typeface="msgothic" charset="0"/>
              </a:rPr>
              <a:t> component (in light blue), which is targeted by antibodies neutralizing infection of both fibroblasts and endothelial /epithelial cells; and (</a:t>
            </a:r>
            <a:r>
              <a:rPr lang="en-GB" i="1" dirty="0">
                <a:latin typeface="Arial" pitchFamily="34" charset="0"/>
                <a:ea typeface="msgothic" charset="0"/>
                <a:cs typeface="msgothic" charset="0"/>
              </a:rPr>
              <a:t>ii</a:t>
            </a:r>
            <a:r>
              <a:rPr lang="en-GB" dirty="0">
                <a:latin typeface="Arial" pitchFamily="34" charset="0"/>
                <a:ea typeface="msgothic" charset="0"/>
                <a:cs typeface="msgothic" charset="0"/>
              </a:rPr>
              <a:t>) the UL region contains the binding sites for potently neutralizing antibodies of epithelial and endothelial cells infection. The latter region likely includes the receptor binding site for entry in epithelial/endothelial cells.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5EDC0C7-4A80-4A62-A749-CD8910008F8E}" type="slidenum">
              <a:rPr lang="fr-FR" altLang="fr-FR"/>
              <a:pPr eaLnBrk="1" hangingPunct="1"/>
              <a:t>26</a:t>
            </a:fld>
            <a:endParaRPr lang="fr-FR" altLang="fr-F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mtClean="0">
                <a:latin typeface="Arial" charset="0"/>
              </a:rPr>
              <a:t>Just to remind te hude immune evasion potential of CMV. CMV is definitely considered a professional virus for immune subversion. This immune suversion may lead to immune deficiency in i replication level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There </a:t>
            </a:r>
            <a:r>
              <a:rPr lang="en-US" dirty="0" smtClean="0"/>
              <a:t>are approximately 125,000 new cases of IM each year in the United States. Although most cases of IM resolve within one month, nearly 10% of patients have fatigue that persists for 6 or more months. About 1% of EBV infections result in severe complications including encephalitis, hepatitis, severe hemolytic anemia or thrombocytopenia.</a:t>
            </a:r>
          </a:p>
          <a:p>
            <a:endParaRPr lang="fr-FR" dirty="0"/>
          </a:p>
        </p:txBody>
      </p:sp>
      <p:sp>
        <p:nvSpPr>
          <p:cNvPr id="4" name="Espace réservé du numéro de diapositive 3"/>
          <p:cNvSpPr>
            <a:spLocks noGrp="1"/>
          </p:cNvSpPr>
          <p:nvPr>
            <p:ph type="sldNum" sz="quarter" idx="10"/>
          </p:nvPr>
        </p:nvSpPr>
        <p:spPr/>
        <p:txBody>
          <a:bodyPr/>
          <a:lstStyle/>
          <a:p>
            <a:fld id="{CBEC9695-90D4-422A-8B6D-725D42B6378F}" type="slidenum">
              <a:rPr lang="fr-FR" smtClean="0"/>
              <a:pPr/>
              <a:t>27</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CBEC9695-90D4-422A-8B6D-725D42B6378F}" type="slidenum">
              <a:rPr lang="fr-FR" smtClean="0"/>
              <a:pPr/>
              <a:t>29</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smtClean="0"/>
              <a:t>A total of 181 EBV-</a:t>
            </a:r>
            <a:r>
              <a:rPr lang="en-US" dirty="0" err="1" smtClean="0"/>
              <a:t>seronegative</a:t>
            </a:r>
            <a:r>
              <a:rPr lang="en-US" dirty="0" smtClean="0"/>
              <a:t>, healthy, young adult volunteers were randomized in a double-blind fashion to receive either placebo or a recombinant EBV subunit glycoprotein 350 (gp350)/aluminum hydroxide and 3-O-desacyl-4'-monophosphoryl lipid A (AS04) candidate vaccine in a 3-dose regimen.</a:t>
            </a:r>
          </a:p>
          <a:p>
            <a:r>
              <a:rPr lang="en-US" b="1" dirty="0" smtClean="0"/>
              <a:t>RESULTS: </a:t>
            </a:r>
          </a:p>
          <a:p>
            <a:r>
              <a:rPr lang="en-US" dirty="0" smtClean="0"/>
              <a:t>The vaccine had demonstrable efficacy (mean efficacy rate, 78.0% [95% confidence interval {CI}, 1.0%-96.0%]) in preventing the development of infectious mononucleosis induced by EBV infection, but it had no efficacy in preventing asymptomatic EBV infection. One month after receipt of the final dose of gp350 vaccine, 98.7% of subjects showed </a:t>
            </a:r>
            <a:r>
              <a:rPr lang="en-US" dirty="0" err="1" smtClean="0"/>
              <a:t>seroconversion</a:t>
            </a:r>
            <a:r>
              <a:rPr lang="en-US" dirty="0" smtClean="0"/>
              <a:t> to anti-gp350 antibodies (95% CI, 85.5%-97.9%), and they remained anti-gp350 antibody positive for &gt;18 months. Furthermore, there were no concerns regarding the safety or </a:t>
            </a:r>
            <a:r>
              <a:rPr lang="en-US" dirty="0" err="1" smtClean="0"/>
              <a:t>reactogenicity</a:t>
            </a:r>
            <a:r>
              <a:rPr lang="en-US" dirty="0" smtClean="0"/>
              <a:t> of the gp350/AS04 vaccine.</a:t>
            </a:r>
          </a:p>
          <a:p>
            <a:r>
              <a:rPr lang="en-US" b="1" dirty="0" smtClean="0"/>
              <a:t>CONCLUSION: </a:t>
            </a:r>
          </a:p>
          <a:p>
            <a:r>
              <a:rPr lang="en-US" dirty="0" smtClean="0"/>
              <a:t>These data support the clinical feasibility of using an EBV vaccine to prevent infectious mononucleosis</a:t>
            </a:r>
          </a:p>
          <a:p>
            <a:endParaRPr lang="fr-FR" dirty="0"/>
          </a:p>
        </p:txBody>
      </p:sp>
      <p:sp>
        <p:nvSpPr>
          <p:cNvPr id="4" name="Espace réservé du numéro de diapositive 3"/>
          <p:cNvSpPr>
            <a:spLocks noGrp="1"/>
          </p:cNvSpPr>
          <p:nvPr>
            <p:ph type="sldNum" sz="quarter" idx="10"/>
          </p:nvPr>
        </p:nvSpPr>
        <p:spPr/>
        <p:txBody>
          <a:bodyPr/>
          <a:lstStyle/>
          <a:p>
            <a:fld id="{CBEC9695-90D4-422A-8B6D-725D42B6378F}" type="slidenum">
              <a:rPr lang="fr-FR" smtClean="0"/>
              <a:pPr/>
              <a:t>33</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r>
              <a:rPr lang="en-US" dirty="0" smtClean="0"/>
              <a:t>The Epstein-Barr virus (Human </a:t>
            </a:r>
            <a:r>
              <a:rPr lang="en-US" dirty="0" err="1" smtClean="0"/>
              <a:t>herpesvirus</a:t>
            </a:r>
            <a:r>
              <a:rPr lang="en-US" dirty="0" smtClean="0"/>
              <a:t> 4) encodes approximately 80 proteins, from which 15 possess at least 90 antigenic </a:t>
            </a:r>
            <a:r>
              <a:rPr lang="en-US" dirty="0" err="1" smtClean="0"/>
              <a:t>epitopes</a:t>
            </a:r>
            <a:r>
              <a:rPr lang="en-US" dirty="0" smtClean="0"/>
              <a:t>. Many of them stimulate the T cell receptors (TCR), but a few interact with the B cell receptors (BCR). Activation of B-cells and subsequent antibody production has not only been related to at least 3 envelope </a:t>
            </a:r>
            <a:r>
              <a:rPr lang="en-US" dirty="0" err="1" smtClean="0"/>
              <a:t>glycoproteins</a:t>
            </a:r>
            <a:r>
              <a:rPr lang="en-US" dirty="0" smtClean="0"/>
              <a:t> (mostly gp350) but also to latency associated membrane proteins (LMPs). The majority of EBV </a:t>
            </a:r>
            <a:r>
              <a:rPr lang="en-US" dirty="0" err="1" smtClean="0"/>
              <a:t>epitopes</a:t>
            </a:r>
            <a:r>
              <a:rPr lang="en-US" dirty="0" smtClean="0"/>
              <a:t> (over 80) inducing either </a:t>
            </a:r>
            <a:r>
              <a:rPr lang="en-US" dirty="0" err="1" smtClean="0"/>
              <a:t>cytotoxic</a:t>
            </a:r>
            <a:r>
              <a:rPr lang="en-US" dirty="0" smtClean="0"/>
              <a:t> and/or helper T lymphocytes were located on non-structural and/or latency associated polypeptides. The former interaction mediated by CD8plus/T cells is restricted by the HLA I molecules, predominantly of HLA-A subclass. In acute infectious mononucleosis (IM) patients (about 40 %) a considerable proportion of HLA B8 restricted CTL reactivity is directed against a single peptide (RAKFKQLL) of </a:t>
            </a:r>
            <a:r>
              <a:rPr lang="en-US" dirty="0" err="1" smtClean="0"/>
              <a:t>transactivator</a:t>
            </a:r>
            <a:r>
              <a:rPr lang="en-US" dirty="0" smtClean="0"/>
              <a:t> protein BZLF1/</a:t>
            </a:r>
            <a:r>
              <a:rPr lang="en-US" dirty="0" err="1" smtClean="0"/>
              <a:t>Zta</a:t>
            </a:r>
            <a:r>
              <a:rPr lang="en-US" dirty="0" smtClean="0"/>
              <a:t>. The EBV vaccines designed so far fall into two categories: those preventing any kind of infection (including prophylaxis of </a:t>
            </a:r>
            <a:r>
              <a:rPr lang="en-US" dirty="0" err="1" smtClean="0"/>
              <a:t>EBVassociated</a:t>
            </a:r>
            <a:r>
              <a:rPr lang="en-US" dirty="0" smtClean="0"/>
              <a:t> malignancies) and those designed for therapeutic purposes (to be used in subjects already infected). Preventive vaccines protecting against acute disease (such as IM) contain, as a rule, the gp350 polypeptide(s) encoded by the BLLF1 gene. Vaccines destined for tumor prevention rather consist of peptides derived from latency associated nuclear proteins (EBNA 2, 3 and 6) and/or from </a:t>
            </a:r>
            <a:r>
              <a:rPr lang="en-US" dirty="0" err="1" smtClean="0"/>
              <a:t>oncogenic</a:t>
            </a:r>
            <a:r>
              <a:rPr lang="en-US" dirty="0" smtClean="0"/>
              <a:t> latent membrane proteins (LMP1/LMP2a). Whereas the former generates antibodies preventing virus entry, the latter would potentiate the cell mediated response. In addition to recently described and purified individual recombinant immunogenic EBV polypeptides and/or their mixes, new perspectives were opened by construction of random overlapping strongly immunogenic scrambled polypeptide(s). Further novel approaches are based on carefully selected antigenic peptides (</a:t>
            </a:r>
            <a:r>
              <a:rPr lang="en-US" dirty="0" err="1" smtClean="0"/>
              <a:t>oligopeptides</a:t>
            </a:r>
            <a:r>
              <a:rPr lang="en-US" dirty="0" smtClean="0"/>
              <a:t>) coming from both, structural as well as non-structural or </a:t>
            </a:r>
            <a:r>
              <a:rPr lang="en-US" dirty="0" err="1" smtClean="0"/>
              <a:t>latencyassociated</a:t>
            </a:r>
            <a:r>
              <a:rPr lang="en-US" dirty="0" smtClean="0"/>
              <a:t> proteins bound to suitable carriers. Any constructs based on latency-associated proteins might be useful either for </a:t>
            </a:r>
            <a:r>
              <a:rPr lang="en-US" dirty="0" err="1" smtClean="0"/>
              <a:t>immunoprophylactic</a:t>
            </a:r>
            <a:r>
              <a:rPr lang="en-US" dirty="0" smtClean="0"/>
              <a:t> therapy following bone marrow and/or heart transplantations or for the prevention of </a:t>
            </a:r>
            <a:r>
              <a:rPr lang="en-US" dirty="0" err="1" smtClean="0"/>
              <a:t>EBVrelated</a:t>
            </a:r>
            <a:r>
              <a:rPr lang="en-US" dirty="0" smtClean="0"/>
              <a:t> tumors such as lymphomas and nasopharyngeal carcinoma. Due to the growing importance of the selected immunogenic </a:t>
            </a:r>
            <a:r>
              <a:rPr lang="en-US" dirty="0" err="1" smtClean="0"/>
              <a:t>epitopes</a:t>
            </a:r>
            <a:r>
              <a:rPr lang="en-US" dirty="0" smtClean="0"/>
              <a:t> as future vaccine components, at least the half of them has been patented not only as the natural amino acid sequence but also in different variations. </a:t>
            </a:r>
            <a:endParaRPr lang="fr-FR" dirty="0"/>
          </a:p>
        </p:txBody>
      </p:sp>
      <p:sp>
        <p:nvSpPr>
          <p:cNvPr id="4" name="Espace réservé du numéro de diapositive 3"/>
          <p:cNvSpPr>
            <a:spLocks noGrp="1"/>
          </p:cNvSpPr>
          <p:nvPr>
            <p:ph type="sldNum" sz="quarter" idx="10"/>
          </p:nvPr>
        </p:nvSpPr>
        <p:spPr/>
        <p:txBody>
          <a:bodyPr/>
          <a:lstStyle/>
          <a:p>
            <a:fld id="{CBEC9695-90D4-422A-8B6D-725D42B6378F}" type="slidenum">
              <a:rPr lang="fr-FR" smtClean="0"/>
              <a:pPr/>
              <a:t>41</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EBV immediate-early protein BZLF1, a </a:t>
            </a:r>
            <a:r>
              <a:rPr lang="en-US" sz="1200" kern="1200" baseline="0" dirty="0" err="1" smtClean="0">
                <a:solidFill>
                  <a:schemeClr val="tx1"/>
                </a:solidFill>
                <a:latin typeface="+mn-lt"/>
                <a:ea typeface="+mn-ea"/>
                <a:cs typeface="+mn-cs"/>
              </a:rPr>
              <a:t>trascription</a:t>
            </a:r>
            <a:r>
              <a:rPr lang="en-US" sz="1200" kern="1200" baseline="0" dirty="0" smtClean="0">
                <a:solidFill>
                  <a:schemeClr val="tx1"/>
                </a:solidFill>
                <a:latin typeface="+mn-lt"/>
                <a:ea typeface="+mn-ea"/>
                <a:cs typeface="+mn-cs"/>
              </a:rPr>
              <a:t> factor that</a:t>
            </a:r>
          </a:p>
          <a:p>
            <a:r>
              <a:rPr lang="en-US" sz="1200" kern="1200" baseline="0" dirty="0" smtClean="0">
                <a:solidFill>
                  <a:schemeClr val="tx1"/>
                </a:solidFill>
                <a:latin typeface="+mn-lt"/>
                <a:ea typeface="+mn-ea"/>
                <a:cs typeface="+mn-cs"/>
              </a:rPr>
              <a:t>initiates the transition to </a:t>
            </a:r>
            <a:r>
              <a:rPr lang="en-US" sz="1200" kern="1200" baseline="0" dirty="0" err="1" smtClean="0">
                <a:solidFill>
                  <a:schemeClr val="tx1"/>
                </a:solidFill>
                <a:latin typeface="+mn-lt"/>
                <a:ea typeface="+mn-ea"/>
                <a:cs typeface="+mn-cs"/>
              </a:rPr>
              <a:t>lytic</a:t>
            </a:r>
            <a:r>
              <a:rPr lang="en-US" sz="1200" kern="1200" baseline="0" dirty="0" smtClean="0">
                <a:solidFill>
                  <a:schemeClr val="tx1"/>
                </a:solidFill>
                <a:latin typeface="+mn-lt"/>
                <a:ea typeface="+mn-ea"/>
                <a:cs typeface="+mn-cs"/>
              </a:rPr>
              <a:t> productive program, can induce</a:t>
            </a:r>
          </a:p>
          <a:p>
            <a:r>
              <a:rPr lang="en-US" sz="1200" kern="1200" baseline="0" dirty="0" smtClean="0">
                <a:solidFill>
                  <a:schemeClr val="tx1"/>
                </a:solidFill>
                <a:latin typeface="+mn-lt"/>
                <a:ea typeface="+mn-ea"/>
                <a:cs typeface="+mn-cs"/>
              </a:rPr>
              <a:t>a protective effect against the development of fatal EBV-LPD in</a:t>
            </a:r>
          </a:p>
          <a:p>
            <a:r>
              <a:rPr lang="en-US" sz="1200" kern="1200" baseline="0" dirty="0" smtClean="0">
                <a:solidFill>
                  <a:schemeClr val="tx1"/>
                </a:solidFill>
                <a:latin typeface="+mn-lt"/>
                <a:ea typeface="+mn-ea"/>
                <a:cs typeface="+mn-cs"/>
              </a:rPr>
              <a:t>SCID mice engrafted </a:t>
            </a:r>
            <a:r>
              <a:rPr lang="en-US" sz="1200" kern="1200" baseline="0" dirty="0" err="1" smtClean="0">
                <a:solidFill>
                  <a:schemeClr val="tx1"/>
                </a:solidFill>
                <a:latin typeface="+mn-lt"/>
                <a:ea typeface="+mn-ea"/>
                <a:cs typeface="+mn-cs"/>
              </a:rPr>
              <a:t>withPBMCsfrom</a:t>
            </a:r>
            <a:r>
              <a:rPr lang="en-US" sz="1200" kern="1200" baseline="0" dirty="0" smtClean="0">
                <a:solidFill>
                  <a:schemeClr val="tx1"/>
                </a:solidFill>
                <a:latin typeface="+mn-lt"/>
                <a:ea typeface="+mn-ea"/>
                <a:cs typeface="+mn-cs"/>
              </a:rPr>
              <a:t> an HLA-B8þ individual</a:t>
            </a: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b="1" dirty="0" smtClean="0"/>
              <a:t>In vivo vaccination of </a:t>
            </a:r>
            <a:r>
              <a:rPr lang="en-US" sz="1200" b="1" dirty="0" err="1" smtClean="0"/>
              <a:t>hu</a:t>
            </a:r>
            <a:r>
              <a:rPr lang="en-US" sz="1200" b="1" dirty="0" smtClean="0"/>
              <a:t>-PBL-SCID </a:t>
            </a:r>
            <a:r>
              <a:rPr lang="en-US" sz="1200" b="1" dirty="0" err="1" smtClean="0"/>
              <a:t>chimeric</a:t>
            </a:r>
            <a:r>
              <a:rPr lang="en-US" sz="1200" b="1" dirty="0" smtClean="0"/>
              <a:t> mice with</a:t>
            </a:r>
            <a:br>
              <a:rPr lang="en-US" sz="1200" b="1" dirty="0" smtClean="0"/>
            </a:br>
            <a:r>
              <a:rPr lang="en-US" sz="1200" b="1" dirty="0" smtClean="0"/>
              <a:t>rAd5F35/BZLF1-transduced DCs induces specific cellular</a:t>
            </a:r>
            <a:br>
              <a:rPr lang="en-US" sz="1200" b="1" dirty="0" smtClean="0"/>
            </a:br>
            <a:r>
              <a:rPr lang="fr-FR" sz="1200" b="1" dirty="0" err="1" smtClean="0"/>
              <a:t>immunity</a:t>
            </a:r>
            <a:r>
              <a:rPr lang="fr-FR" sz="1200" b="1" dirty="0" smtClean="0"/>
              <a:t> and </a:t>
            </a:r>
            <a:r>
              <a:rPr lang="fr-FR" sz="1200" b="1" dirty="0" err="1" smtClean="0"/>
              <a:t>delays</a:t>
            </a:r>
            <a:r>
              <a:rPr lang="fr-FR" sz="1200" b="1" dirty="0" smtClean="0"/>
              <a:t> EBV-LPD</a:t>
            </a:r>
            <a:endParaRPr lang="fr-FR" dirty="0"/>
          </a:p>
        </p:txBody>
      </p:sp>
      <p:sp>
        <p:nvSpPr>
          <p:cNvPr id="4" name="Espace réservé du numéro de diapositive 3"/>
          <p:cNvSpPr>
            <a:spLocks noGrp="1"/>
          </p:cNvSpPr>
          <p:nvPr>
            <p:ph type="sldNum" sz="quarter" idx="10"/>
          </p:nvPr>
        </p:nvSpPr>
        <p:spPr/>
        <p:txBody>
          <a:bodyPr/>
          <a:lstStyle/>
          <a:p>
            <a:fld id="{CBEC9695-90D4-422A-8B6D-725D42B6378F}" type="slidenum">
              <a:rPr lang="fr-FR" smtClean="0"/>
              <a:pPr/>
              <a:t>46</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Further novel approaches are based on carefully selected antigenic peptides (</a:t>
            </a:r>
            <a:r>
              <a:rPr lang="en-US" dirty="0" err="1" smtClean="0"/>
              <a:t>oligopeptides</a:t>
            </a:r>
            <a:r>
              <a:rPr lang="en-US" dirty="0" smtClean="0"/>
              <a:t>) coming from both, structural as well as non-structural or </a:t>
            </a:r>
            <a:r>
              <a:rPr lang="en-US" dirty="0" err="1" smtClean="0"/>
              <a:t>latencyassociated</a:t>
            </a:r>
            <a:r>
              <a:rPr lang="en-US" dirty="0" smtClean="0"/>
              <a:t> proteins bound to suitable carriers. Any constructs based on latency-associated proteins might be useful either for </a:t>
            </a:r>
            <a:r>
              <a:rPr lang="en-US" dirty="0" err="1" smtClean="0"/>
              <a:t>immunoprophylactic</a:t>
            </a:r>
            <a:r>
              <a:rPr lang="en-US" dirty="0" smtClean="0"/>
              <a:t> therapy following bone marrow and/or heart transplantations or for the prevention of </a:t>
            </a:r>
            <a:r>
              <a:rPr lang="en-US" dirty="0" err="1" smtClean="0"/>
              <a:t>EBVrelated</a:t>
            </a:r>
            <a:r>
              <a:rPr lang="en-US" dirty="0" smtClean="0"/>
              <a:t> tumors such as lymphomas and nasopharyngeal carcinoma. Due to the growing importance of the selected immunogenic </a:t>
            </a:r>
            <a:r>
              <a:rPr lang="en-US" dirty="0" err="1" smtClean="0"/>
              <a:t>epitopes</a:t>
            </a:r>
            <a:r>
              <a:rPr lang="en-US" dirty="0" smtClean="0"/>
              <a:t> as future vaccine components, at least the half of them has been patented not only as the natural amino acid sequence but also in different variations.</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CBEC9695-90D4-422A-8B6D-725D42B6378F}" type="slidenum">
              <a:rPr lang="fr-FR" smtClean="0"/>
              <a:pPr/>
              <a:t>47</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CBEC9695-90D4-422A-8B6D-725D42B6378F}" type="slidenum">
              <a:rPr lang="fr-FR" smtClean="0"/>
              <a:pPr/>
              <a:t>54</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F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FR"/>
          </a:p>
        </p:txBody>
      </p:sp>
      <p:sp>
        <p:nvSpPr>
          <p:cNvPr id="4" name="Date Placeholder 3"/>
          <p:cNvSpPr>
            <a:spLocks noGrp="1"/>
          </p:cNvSpPr>
          <p:nvPr>
            <p:ph type="dt" sz="half" idx="10"/>
          </p:nvPr>
        </p:nvSpPr>
        <p:spPr/>
        <p:txBody>
          <a:bodyPr/>
          <a:lstStyle/>
          <a:p>
            <a:fld id="{AED47036-D927-43B8-893A-434A7324710C}" type="datetime1">
              <a:rPr lang="fr-FR" smtClean="0"/>
              <a:t>23/06/2013</a:t>
            </a:fld>
            <a:endParaRPr lang="fr-FR"/>
          </a:p>
        </p:txBody>
      </p:sp>
      <p:sp>
        <p:nvSpPr>
          <p:cNvPr id="5" name="Footer Placeholder 4"/>
          <p:cNvSpPr>
            <a:spLocks noGrp="1"/>
          </p:cNvSpPr>
          <p:nvPr>
            <p:ph type="ftr" sz="quarter" idx="11"/>
          </p:nvPr>
        </p:nvSpPr>
        <p:spPr/>
        <p:txBody>
          <a:bodyPr/>
          <a:lstStyle/>
          <a:p>
            <a:r>
              <a:rPr lang="fr-FR" smtClean="0"/>
              <a:t>Eurovaccines 2016</a:t>
            </a:r>
            <a:endParaRPr lang="fr-FR"/>
          </a:p>
        </p:txBody>
      </p:sp>
      <p:sp>
        <p:nvSpPr>
          <p:cNvPr id="6" name="Slide Number Placeholder 5"/>
          <p:cNvSpPr>
            <a:spLocks noGrp="1"/>
          </p:cNvSpPr>
          <p:nvPr>
            <p:ph type="sldNum" sz="quarter" idx="12"/>
          </p:nvPr>
        </p:nvSpPr>
        <p:spPr/>
        <p:txBody>
          <a:bodyPr/>
          <a:lstStyle/>
          <a:p>
            <a:fld id="{D1F6FFE8-15D7-4327-ADFA-A7C8B4E425CA}" type="slidenum">
              <a:rPr lang="fr-FR" smtClean="0"/>
              <a:pPr/>
              <a:t>‹#›</a:t>
            </a:fld>
            <a:endParaRPr lang="fr-FR"/>
          </a:p>
        </p:txBody>
      </p:sp>
    </p:spTree>
    <p:extLst>
      <p:ext uri="{BB962C8B-B14F-4D97-AF65-F5344CB8AC3E}">
        <p14:creationId xmlns:p14="http://schemas.microsoft.com/office/powerpoint/2010/main" val="3621852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8E7C38C4-A658-4640-955F-D1CBE240DAF0}" type="datetime1">
              <a:rPr lang="fr-FR" smtClean="0"/>
              <a:t>23/06/2013</a:t>
            </a:fld>
            <a:endParaRPr lang="fr-FR"/>
          </a:p>
        </p:txBody>
      </p:sp>
      <p:sp>
        <p:nvSpPr>
          <p:cNvPr id="5" name="Footer Placeholder 4"/>
          <p:cNvSpPr>
            <a:spLocks noGrp="1"/>
          </p:cNvSpPr>
          <p:nvPr>
            <p:ph type="ftr" sz="quarter" idx="11"/>
          </p:nvPr>
        </p:nvSpPr>
        <p:spPr/>
        <p:txBody>
          <a:bodyPr/>
          <a:lstStyle/>
          <a:p>
            <a:r>
              <a:rPr lang="fr-FR" smtClean="0"/>
              <a:t>Eurovaccines 2016</a:t>
            </a:r>
            <a:endParaRPr lang="fr-FR"/>
          </a:p>
        </p:txBody>
      </p:sp>
      <p:sp>
        <p:nvSpPr>
          <p:cNvPr id="6" name="Slide Number Placeholder 5"/>
          <p:cNvSpPr>
            <a:spLocks noGrp="1"/>
          </p:cNvSpPr>
          <p:nvPr>
            <p:ph type="sldNum" sz="quarter" idx="12"/>
          </p:nvPr>
        </p:nvSpPr>
        <p:spPr/>
        <p:txBody>
          <a:bodyPr/>
          <a:lstStyle/>
          <a:p>
            <a:fld id="{D1F6FFE8-15D7-4327-ADFA-A7C8B4E425CA}" type="slidenum">
              <a:rPr lang="fr-FR" smtClean="0"/>
              <a:pPr/>
              <a:t>‹#›</a:t>
            </a:fld>
            <a:endParaRPr lang="fr-FR"/>
          </a:p>
        </p:txBody>
      </p:sp>
    </p:spTree>
    <p:extLst>
      <p:ext uri="{BB962C8B-B14F-4D97-AF65-F5344CB8AC3E}">
        <p14:creationId xmlns:p14="http://schemas.microsoft.com/office/powerpoint/2010/main" val="273106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536C80-9339-4D88-90E9-B3470CC18FF7}" type="datetime1">
              <a:rPr lang="fr-FR" smtClean="0"/>
              <a:t>23/06/2013</a:t>
            </a:fld>
            <a:endParaRPr lang="fr-FR"/>
          </a:p>
        </p:txBody>
      </p:sp>
      <p:sp>
        <p:nvSpPr>
          <p:cNvPr id="5" name="Footer Placeholder 4"/>
          <p:cNvSpPr>
            <a:spLocks noGrp="1"/>
          </p:cNvSpPr>
          <p:nvPr>
            <p:ph type="ftr" sz="quarter" idx="11"/>
          </p:nvPr>
        </p:nvSpPr>
        <p:spPr/>
        <p:txBody>
          <a:bodyPr/>
          <a:lstStyle/>
          <a:p>
            <a:r>
              <a:rPr lang="fr-FR" smtClean="0"/>
              <a:t>Eurovaccines 2016</a:t>
            </a:r>
            <a:endParaRPr lang="fr-FR"/>
          </a:p>
        </p:txBody>
      </p:sp>
      <p:sp>
        <p:nvSpPr>
          <p:cNvPr id="6" name="Slide Number Placeholder 5"/>
          <p:cNvSpPr>
            <a:spLocks noGrp="1"/>
          </p:cNvSpPr>
          <p:nvPr>
            <p:ph type="sldNum" sz="quarter" idx="12"/>
          </p:nvPr>
        </p:nvSpPr>
        <p:spPr/>
        <p:txBody>
          <a:bodyPr/>
          <a:lstStyle/>
          <a:p>
            <a:fld id="{D1F6FFE8-15D7-4327-ADFA-A7C8B4E425CA}" type="slidenum">
              <a:rPr lang="fr-FR" smtClean="0"/>
              <a:pPr/>
              <a:t>‹#›</a:t>
            </a:fld>
            <a:endParaRPr lang="fr-FR"/>
          </a:p>
        </p:txBody>
      </p:sp>
    </p:spTree>
    <p:extLst>
      <p:ext uri="{BB962C8B-B14F-4D97-AF65-F5344CB8AC3E}">
        <p14:creationId xmlns:p14="http://schemas.microsoft.com/office/powerpoint/2010/main" val="2390519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Date Placeholder 4"/>
          <p:cNvSpPr>
            <a:spLocks noGrp="1"/>
          </p:cNvSpPr>
          <p:nvPr>
            <p:ph type="dt" sz="half" idx="10"/>
          </p:nvPr>
        </p:nvSpPr>
        <p:spPr/>
        <p:txBody>
          <a:bodyPr/>
          <a:lstStyle/>
          <a:p>
            <a:fld id="{AAFDDC52-5F53-4A75-A4A9-1DBFE99DF301}" type="datetime1">
              <a:rPr lang="fr-FR" smtClean="0"/>
              <a:t>23/06/2013</a:t>
            </a:fld>
            <a:endParaRPr lang="fr-FR"/>
          </a:p>
        </p:txBody>
      </p:sp>
      <p:sp>
        <p:nvSpPr>
          <p:cNvPr id="6" name="Footer Placeholder 5"/>
          <p:cNvSpPr>
            <a:spLocks noGrp="1"/>
          </p:cNvSpPr>
          <p:nvPr>
            <p:ph type="ftr" sz="quarter" idx="11"/>
          </p:nvPr>
        </p:nvSpPr>
        <p:spPr/>
        <p:txBody>
          <a:bodyPr/>
          <a:lstStyle/>
          <a:p>
            <a:r>
              <a:rPr lang="fr-FR" smtClean="0"/>
              <a:t>Eurovaccines 2016</a:t>
            </a:r>
            <a:endParaRPr lang="fr-FR"/>
          </a:p>
        </p:txBody>
      </p:sp>
      <p:sp>
        <p:nvSpPr>
          <p:cNvPr id="7" name="Slide Number Placeholder 6"/>
          <p:cNvSpPr>
            <a:spLocks noGrp="1"/>
          </p:cNvSpPr>
          <p:nvPr>
            <p:ph type="sldNum" sz="quarter" idx="12"/>
          </p:nvPr>
        </p:nvSpPr>
        <p:spPr/>
        <p:txBody>
          <a:bodyPr/>
          <a:lstStyle/>
          <a:p>
            <a:fld id="{D1F6FFE8-15D7-4327-ADFA-A7C8B4E425CA}" type="slidenum">
              <a:rPr lang="fr-FR" smtClean="0"/>
              <a:pPr/>
              <a:t>‹#›</a:t>
            </a:fld>
            <a:endParaRPr lang="fr-FR"/>
          </a:p>
        </p:txBody>
      </p:sp>
    </p:spTree>
    <p:extLst>
      <p:ext uri="{BB962C8B-B14F-4D97-AF65-F5344CB8AC3E}">
        <p14:creationId xmlns:p14="http://schemas.microsoft.com/office/powerpoint/2010/main" val="3885331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Date Placeholder 6"/>
          <p:cNvSpPr>
            <a:spLocks noGrp="1"/>
          </p:cNvSpPr>
          <p:nvPr>
            <p:ph type="dt" sz="half" idx="10"/>
          </p:nvPr>
        </p:nvSpPr>
        <p:spPr/>
        <p:txBody>
          <a:bodyPr/>
          <a:lstStyle/>
          <a:p>
            <a:fld id="{5C336266-4F8B-464E-8846-3A5988DAA69A}" type="datetime1">
              <a:rPr lang="fr-FR" smtClean="0"/>
              <a:t>23/06/2013</a:t>
            </a:fld>
            <a:endParaRPr lang="fr-FR"/>
          </a:p>
        </p:txBody>
      </p:sp>
      <p:sp>
        <p:nvSpPr>
          <p:cNvPr id="8" name="Footer Placeholder 7"/>
          <p:cNvSpPr>
            <a:spLocks noGrp="1"/>
          </p:cNvSpPr>
          <p:nvPr>
            <p:ph type="ftr" sz="quarter" idx="11"/>
          </p:nvPr>
        </p:nvSpPr>
        <p:spPr/>
        <p:txBody>
          <a:bodyPr/>
          <a:lstStyle/>
          <a:p>
            <a:r>
              <a:rPr lang="fr-FR" smtClean="0"/>
              <a:t>Eurovaccines 2016</a:t>
            </a:r>
            <a:endParaRPr lang="fr-FR"/>
          </a:p>
        </p:txBody>
      </p:sp>
      <p:sp>
        <p:nvSpPr>
          <p:cNvPr id="9" name="Slide Number Placeholder 8"/>
          <p:cNvSpPr>
            <a:spLocks noGrp="1"/>
          </p:cNvSpPr>
          <p:nvPr>
            <p:ph type="sldNum" sz="quarter" idx="12"/>
          </p:nvPr>
        </p:nvSpPr>
        <p:spPr/>
        <p:txBody>
          <a:bodyPr/>
          <a:lstStyle/>
          <a:p>
            <a:fld id="{D1F6FFE8-15D7-4327-ADFA-A7C8B4E425CA}" type="slidenum">
              <a:rPr lang="fr-FR" smtClean="0"/>
              <a:pPr/>
              <a:t>‹#›</a:t>
            </a:fld>
            <a:endParaRPr lang="fr-FR"/>
          </a:p>
        </p:txBody>
      </p:sp>
    </p:spTree>
    <p:extLst>
      <p:ext uri="{BB962C8B-B14F-4D97-AF65-F5344CB8AC3E}">
        <p14:creationId xmlns:p14="http://schemas.microsoft.com/office/powerpoint/2010/main" val="3265219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Date Placeholder 2"/>
          <p:cNvSpPr>
            <a:spLocks noGrp="1"/>
          </p:cNvSpPr>
          <p:nvPr>
            <p:ph type="dt" sz="half" idx="10"/>
          </p:nvPr>
        </p:nvSpPr>
        <p:spPr/>
        <p:txBody>
          <a:bodyPr/>
          <a:lstStyle/>
          <a:p>
            <a:fld id="{CC077AA4-5A02-45B2-B839-D7F60FB4830E}" type="datetime1">
              <a:rPr lang="fr-FR" smtClean="0"/>
              <a:t>23/06/2013</a:t>
            </a:fld>
            <a:endParaRPr lang="fr-FR"/>
          </a:p>
        </p:txBody>
      </p:sp>
      <p:sp>
        <p:nvSpPr>
          <p:cNvPr id="4" name="Footer Placeholder 3"/>
          <p:cNvSpPr>
            <a:spLocks noGrp="1"/>
          </p:cNvSpPr>
          <p:nvPr>
            <p:ph type="ftr" sz="quarter" idx="11"/>
          </p:nvPr>
        </p:nvSpPr>
        <p:spPr/>
        <p:txBody>
          <a:bodyPr/>
          <a:lstStyle/>
          <a:p>
            <a:r>
              <a:rPr lang="fr-FR" smtClean="0"/>
              <a:t>Eurovaccines 2016</a:t>
            </a:r>
            <a:endParaRPr lang="fr-FR"/>
          </a:p>
        </p:txBody>
      </p:sp>
      <p:sp>
        <p:nvSpPr>
          <p:cNvPr id="5" name="Slide Number Placeholder 4"/>
          <p:cNvSpPr>
            <a:spLocks noGrp="1"/>
          </p:cNvSpPr>
          <p:nvPr>
            <p:ph type="sldNum" sz="quarter" idx="12"/>
          </p:nvPr>
        </p:nvSpPr>
        <p:spPr/>
        <p:txBody>
          <a:bodyPr/>
          <a:lstStyle/>
          <a:p>
            <a:fld id="{D1F6FFE8-15D7-4327-ADFA-A7C8B4E425CA}" type="slidenum">
              <a:rPr lang="fr-FR" smtClean="0"/>
              <a:pPr/>
              <a:t>‹#›</a:t>
            </a:fld>
            <a:endParaRPr lang="fr-FR"/>
          </a:p>
        </p:txBody>
      </p:sp>
    </p:spTree>
    <p:extLst>
      <p:ext uri="{BB962C8B-B14F-4D97-AF65-F5344CB8AC3E}">
        <p14:creationId xmlns:p14="http://schemas.microsoft.com/office/powerpoint/2010/main" val="3007984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2F89D0-08A2-4A9E-8D7B-47E7E3927AD7}" type="datetime1">
              <a:rPr lang="fr-FR" smtClean="0"/>
              <a:t>23/06/2013</a:t>
            </a:fld>
            <a:endParaRPr lang="fr-FR"/>
          </a:p>
        </p:txBody>
      </p:sp>
      <p:sp>
        <p:nvSpPr>
          <p:cNvPr id="3" name="Footer Placeholder 2"/>
          <p:cNvSpPr>
            <a:spLocks noGrp="1"/>
          </p:cNvSpPr>
          <p:nvPr>
            <p:ph type="ftr" sz="quarter" idx="11"/>
          </p:nvPr>
        </p:nvSpPr>
        <p:spPr/>
        <p:txBody>
          <a:bodyPr/>
          <a:lstStyle/>
          <a:p>
            <a:r>
              <a:rPr lang="fr-FR" smtClean="0"/>
              <a:t>Eurovaccines 2016</a:t>
            </a:r>
            <a:endParaRPr lang="fr-FR"/>
          </a:p>
        </p:txBody>
      </p:sp>
      <p:sp>
        <p:nvSpPr>
          <p:cNvPr id="4" name="Slide Number Placeholder 3"/>
          <p:cNvSpPr>
            <a:spLocks noGrp="1"/>
          </p:cNvSpPr>
          <p:nvPr>
            <p:ph type="sldNum" sz="quarter" idx="12"/>
          </p:nvPr>
        </p:nvSpPr>
        <p:spPr/>
        <p:txBody>
          <a:bodyPr/>
          <a:lstStyle/>
          <a:p>
            <a:fld id="{D1F6FFE8-15D7-4327-ADFA-A7C8B4E425CA}" type="slidenum">
              <a:rPr lang="fr-FR" smtClean="0"/>
              <a:pPr/>
              <a:t>‹#›</a:t>
            </a:fld>
            <a:endParaRPr lang="fr-FR"/>
          </a:p>
        </p:txBody>
      </p:sp>
    </p:spTree>
    <p:extLst>
      <p:ext uri="{BB962C8B-B14F-4D97-AF65-F5344CB8AC3E}">
        <p14:creationId xmlns:p14="http://schemas.microsoft.com/office/powerpoint/2010/main" val="1446966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155AC9-36EC-4624-AFBF-1E6D34F539F4}" type="datetime1">
              <a:rPr lang="fr-FR" smtClean="0"/>
              <a:t>23/06/2013</a:t>
            </a:fld>
            <a:endParaRPr lang="fr-FR"/>
          </a:p>
        </p:txBody>
      </p:sp>
      <p:sp>
        <p:nvSpPr>
          <p:cNvPr id="6" name="Footer Placeholder 5"/>
          <p:cNvSpPr>
            <a:spLocks noGrp="1"/>
          </p:cNvSpPr>
          <p:nvPr>
            <p:ph type="ftr" sz="quarter" idx="11"/>
          </p:nvPr>
        </p:nvSpPr>
        <p:spPr/>
        <p:txBody>
          <a:bodyPr/>
          <a:lstStyle/>
          <a:p>
            <a:r>
              <a:rPr lang="fr-FR" smtClean="0"/>
              <a:t>Eurovaccines 2016</a:t>
            </a:r>
            <a:endParaRPr lang="fr-FR"/>
          </a:p>
        </p:txBody>
      </p:sp>
      <p:sp>
        <p:nvSpPr>
          <p:cNvPr id="7" name="Slide Number Placeholder 6"/>
          <p:cNvSpPr>
            <a:spLocks noGrp="1"/>
          </p:cNvSpPr>
          <p:nvPr>
            <p:ph type="sldNum" sz="quarter" idx="12"/>
          </p:nvPr>
        </p:nvSpPr>
        <p:spPr/>
        <p:txBody>
          <a:bodyPr/>
          <a:lstStyle/>
          <a:p>
            <a:fld id="{D1F6FFE8-15D7-4327-ADFA-A7C8B4E425CA}" type="slidenum">
              <a:rPr lang="fr-FR" smtClean="0"/>
              <a:pPr/>
              <a:t>‹#›</a:t>
            </a:fld>
            <a:endParaRPr lang="fr-FR"/>
          </a:p>
        </p:txBody>
      </p:sp>
    </p:spTree>
    <p:extLst>
      <p:ext uri="{BB962C8B-B14F-4D97-AF65-F5344CB8AC3E}">
        <p14:creationId xmlns:p14="http://schemas.microsoft.com/office/powerpoint/2010/main" val="2835616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C69B9-2FC1-4419-9E9E-9D620931C617}" type="datetime1">
              <a:rPr lang="fr-FR" smtClean="0"/>
              <a:t>23/06/2013</a:t>
            </a:fld>
            <a:endParaRPr lang="fr-FR"/>
          </a:p>
        </p:txBody>
      </p:sp>
      <p:sp>
        <p:nvSpPr>
          <p:cNvPr id="6" name="Footer Placeholder 5"/>
          <p:cNvSpPr>
            <a:spLocks noGrp="1"/>
          </p:cNvSpPr>
          <p:nvPr>
            <p:ph type="ftr" sz="quarter" idx="11"/>
          </p:nvPr>
        </p:nvSpPr>
        <p:spPr/>
        <p:txBody>
          <a:bodyPr/>
          <a:lstStyle/>
          <a:p>
            <a:r>
              <a:rPr lang="fr-FR" smtClean="0"/>
              <a:t>Eurovaccines 2016</a:t>
            </a:r>
            <a:endParaRPr lang="fr-FR"/>
          </a:p>
        </p:txBody>
      </p:sp>
      <p:sp>
        <p:nvSpPr>
          <p:cNvPr id="7" name="Slide Number Placeholder 6"/>
          <p:cNvSpPr>
            <a:spLocks noGrp="1"/>
          </p:cNvSpPr>
          <p:nvPr>
            <p:ph type="sldNum" sz="quarter" idx="12"/>
          </p:nvPr>
        </p:nvSpPr>
        <p:spPr/>
        <p:txBody>
          <a:bodyPr/>
          <a:lstStyle/>
          <a:p>
            <a:fld id="{D1F6FFE8-15D7-4327-ADFA-A7C8B4E425CA}" type="slidenum">
              <a:rPr lang="fr-FR" smtClean="0"/>
              <a:pPr/>
              <a:t>‹#›</a:t>
            </a:fld>
            <a:endParaRPr lang="fr-FR"/>
          </a:p>
        </p:txBody>
      </p:sp>
    </p:spTree>
    <p:extLst>
      <p:ext uri="{BB962C8B-B14F-4D97-AF65-F5344CB8AC3E}">
        <p14:creationId xmlns:p14="http://schemas.microsoft.com/office/powerpoint/2010/main" val="1012325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E733E00B-7926-483F-9DC3-C2C4EC7056DB}" type="datetime1">
              <a:rPr lang="fr-FR" smtClean="0"/>
              <a:t>23/06/2013</a:t>
            </a:fld>
            <a:endParaRPr lang="fr-FR"/>
          </a:p>
        </p:txBody>
      </p:sp>
      <p:sp>
        <p:nvSpPr>
          <p:cNvPr id="5" name="Footer Placeholder 4"/>
          <p:cNvSpPr>
            <a:spLocks noGrp="1"/>
          </p:cNvSpPr>
          <p:nvPr>
            <p:ph type="ftr" sz="quarter" idx="11"/>
          </p:nvPr>
        </p:nvSpPr>
        <p:spPr/>
        <p:txBody>
          <a:bodyPr/>
          <a:lstStyle/>
          <a:p>
            <a:r>
              <a:rPr lang="fr-FR" smtClean="0"/>
              <a:t>Eurovaccines 2016</a:t>
            </a:r>
            <a:endParaRPr lang="fr-FR"/>
          </a:p>
        </p:txBody>
      </p:sp>
      <p:sp>
        <p:nvSpPr>
          <p:cNvPr id="6" name="Slide Number Placeholder 5"/>
          <p:cNvSpPr>
            <a:spLocks noGrp="1"/>
          </p:cNvSpPr>
          <p:nvPr>
            <p:ph type="sldNum" sz="quarter" idx="12"/>
          </p:nvPr>
        </p:nvSpPr>
        <p:spPr/>
        <p:txBody>
          <a:bodyPr/>
          <a:lstStyle/>
          <a:p>
            <a:fld id="{D1F6FFE8-15D7-4327-ADFA-A7C8B4E425CA}" type="slidenum">
              <a:rPr lang="fr-FR" smtClean="0"/>
              <a:pPr/>
              <a:t>‹#›</a:t>
            </a:fld>
            <a:endParaRPr lang="fr-FR"/>
          </a:p>
        </p:txBody>
      </p:sp>
    </p:spTree>
    <p:extLst>
      <p:ext uri="{BB962C8B-B14F-4D97-AF65-F5344CB8AC3E}">
        <p14:creationId xmlns:p14="http://schemas.microsoft.com/office/powerpoint/2010/main" val="295087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6C1C7E34-B1F4-442D-B9F8-8B6BC613FD53}" type="datetime1">
              <a:rPr lang="fr-FR" smtClean="0"/>
              <a:t>23/06/2013</a:t>
            </a:fld>
            <a:endParaRPr lang="fr-FR"/>
          </a:p>
        </p:txBody>
      </p:sp>
      <p:sp>
        <p:nvSpPr>
          <p:cNvPr id="5" name="Footer Placeholder 4"/>
          <p:cNvSpPr>
            <a:spLocks noGrp="1"/>
          </p:cNvSpPr>
          <p:nvPr>
            <p:ph type="ftr" sz="quarter" idx="11"/>
          </p:nvPr>
        </p:nvSpPr>
        <p:spPr/>
        <p:txBody>
          <a:bodyPr/>
          <a:lstStyle/>
          <a:p>
            <a:r>
              <a:rPr lang="fr-FR" smtClean="0"/>
              <a:t>Eurovaccines 2016</a:t>
            </a:r>
            <a:endParaRPr lang="fr-FR"/>
          </a:p>
        </p:txBody>
      </p:sp>
      <p:sp>
        <p:nvSpPr>
          <p:cNvPr id="6" name="Slide Number Placeholder 5"/>
          <p:cNvSpPr>
            <a:spLocks noGrp="1"/>
          </p:cNvSpPr>
          <p:nvPr>
            <p:ph type="sldNum" sz="quarter" idx="12"/>
          </p:nvPr>
        </p:nvSpPr>
        <p:spPr/>
        <p:txBody>
          <a:bodyPr/>
          <a:lstStyle/>
          <a:p>
            <a:fld id="{D1F6FFE8-15D7-4327-ADFA-A7C8B4E425CA}" type="slidenum">
              <a:rPr lang="fr-FR" smtClean="0"/>
              <a:pPr/>
              <a:t>‹#›</a:t>
            </a:fld>
            <a:endParaRPr lang="fr-FR"/>
          </a:p>
        </p:txBody>
      </p:sp>
    </p:spTree>
    <p:extLst>
      <p:ext uri="{BB962C8B-B14F-4D97-AF65-F5344CB8AC3E}">
        <p14:creationId xmlns:p14="http://schemas.microsoft.com/office/powerpoint/2010/main" val="3198345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F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42460B-4FC0-4EAA-B4D2-5E6BAC2162B5}" type="datetime1">
              <a:rPr lang="fr-FR" smtClean="0"/>
              <a:t>23/06/2013</a:t>
            </a:fld>
            <a:endParaRPr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Eurovaccines 2016</a:t>
            </a:r>
            <a:endParaRPr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F6FFE8-15D7-4327-ADFA-A7C8B4E425CA}" type="slidenum">
              <a:rPr lang="fr-FR" smtClean="0"/>
              <a:pPr/>
              <a:t>‹#›</a:t>
            </a:fld>
            <a:endParaRPr lang="fr-FR"/>
          </a:p>
        </p:txBody>
      </p:sp>
    </p:spTree>
    <p:extLst>
      <p:ext uri="{BB962C8B-B14F-4D97-AF65-F5344CB8AC3E}">
        <p14:creationId xmlns:p14="http://schemas.microsoft.com/office/powerpoint/2010/main" val="1981256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png"/><Relationship Id="rId1" Type="http://schemas.openxmlformats.org/officeDocument/2006/relationships/slideLayout" Target="../slideLayouts/slideLayout6.xml"/><Relationship Id="rId4" Type="http://schemas.openxmlformats.org/officeDocument/2006/relationships/image" Target="../media/image53.wmf"/></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 Id="rId5" Type="http://schemas.openxmlformats.org/officeDocument/2006/relationships/image" Target="../media/image57.png"/><Relationship Id="rId4" Type="http://schemas.openxmlformats.org/officeDocument/2006/relationships/image" Target="../media/image56.png"/></Relationships>
</file>

<file path=ppt/slides/_rels/slide4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 Id="rId4" Type="http://schemas.openxmlformats.org/officeDocument/2006/relationships/image" Target="../media/image61.png"/></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64.png"/><Relationship Id="rId4" Type="http://schemas.openxmlformats.org/officeDocument/2006/relationships/image" Target="../media/image63.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6.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drouet\Pictures\13323570_10208140239257398_402057531340771623_o.jpg"/>
          <p:cNvPicPr>
            <a:picLocks noChangeAspect="1" noChangeArrowheads="1"/>
          </p:cNvPicPr>
          <p:nvPr/>
        </p:nvPicPr>
        <p:blipFill>
          <a:blip r:embed="rId2" cstate="print"/>
          <a:srcRect/>
          <a:stretch>
            <a:fillRect/>
          </a:stretch>
        </p:blipFill>
        <p:spPr bwMode="auto">
          <a:xfrm>
            <a:off x="-900608" y="-171400"/>
            <a:ext cx="10548664" cy="7911498"/>
          </a:xfrm>
          <a:prstGeom prst="rect">
            <a:avLst/>
          </a:prstGeom>
          <a:noFill/>
        </p:spPr>
      </p:pic>
      <p:sp>
        <p:nvSpPr>
          <p:cNvPr id="6" name="Title 1"/>
          <p:cNvSpPr txBox="1">
            <a:spLocks/>
          </p:cNvSpPr>
          <p:nvPr/>
        </p:nvSpPr>
        <p:spPr>
          <a:xfrm>
            <a:off x="827584" y="476672"/>
            <a:ext cx="7772400" cy="147002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FFFF00"/>
                </a:solidFill>
                <a:effectLst/>
                <a:uLnTx/>
                <a:uFillTx/>
                <a:latin typeface="+mj-lt"/>
                <a:ea typeface="+mj-ea"/>
                <a:cs typeface="+mj-cs"/>
              </a:rPr>
              <a:t>“Challenges and dilemmas about vaccines against the </a:t>
            </a:r>
            <a:r>
              <a:rPr kumimoji="0" lang="en-US" sz="4400" b="1" i="0" u="none" strike="noStrike" kern="1200" cap="none" spc="0" normalizeH="0" baseline="0" noProof="0" dirty="0" err="1" smtClean="0">
                <a:ln>
                  <a:noFill/>
                </a:ln>
                <a:solidFill>
                  <a:srgbClr val="FFFF00"/>
                </a:solidFill>
                <a:effectLst/>
                <a:uLnTx/>
                <a:uFillTx/>
                <a:latin typeface="+mj-lt"/>
                <a:ea typeface="+mj-ea"/>
                <a:cs typeface="+mj-cs"/>
              </a:rPr>
              <a:t>Herpesviruses</a:t>
            </a:r>
            <a:r>
              <a:rPr kumimoji="0" lang="en-US" sz="4400" b="1" i="0" u="none" strike="noStrike" kern="1200" cap="none" spc="0" normalizeH="0" baseline="0" noProof="0" dirty="0" smtClean="0">
                <a:ln>
                  <a:noFill/>
                </a:ln>
                <a:solidFill>
                  <a:srgbClr val="FFFF00"/>
                </a:solidFill>
                <a:effectLst/>
                <a:uLnTx/>
                <a:uFillTx/>
                <a:latin typeface="+mj-lt"/>
                <a:ea typeface="+mj-ea"/>
                <a:cs typeface="+mj-cs"/>
              </a:rPr>
              <a:t> : the case of EBV”</a:t>
            </a:r>
            <a:r>
              <a:rPr kumimoji="0" lang="fr-FR" sz="4400" b="0" i="0" u="none" strike="noStrike" kern="1200" cap="none" spc="0" normalizeH="0" baseline="0" noProof="0" dirty="0" smtClean="0">
                <a:ln>
                  <a:noFill/>
                </a:ln>
                <a:solidFill>
                  <a:srgbClr val="FFFF00"/>
                </a:solidFill>
                <a:effectLst/>
                <a:uLnTx/>
                <a:uFillTx/>
                <a:latin typeface="+mj-lt"/>
                <a:ea typeface="+mj-ea"/>
                <a:cs typeface="+mj-cs"/>
              </a:rPr>
              <a:t/>
            </a:r>
            <a:br>
              <a:rPr kumimoji="0" lang="fr-FR" sz="4400" b="0" i="0" u="none" strike="noStrike" kern="1200" cap="none" spc="0" normalizeH="0" baseline="0" noProof="0" dirty="0" smtClean="0">
                <a:ln>
                  <a:noFill/>
                </a:ln>
                <a:solidFill>
                  <a:srgbClr val="FFFF00"/>
                </a:solidFill>
                <a:effectLst/>
                <a:uLnTx/>
                <a:uFillTx/>
                <a:latin typeface="+mj-lt"/>
                <a:ea typeface="+mj-ea"/>
                <a:cs typeface="+mj-cs"/>
              </a:rPr>
            </a:br>
            <a:endParaRPr kumimoji="0" lang="fr-FR" sz="4400" b="0" i="0" u="none" strike="noStrike" kern="1200" cap="none" spc="0" normalizeH="0" baseline="0" noProof="0" dirty="0">
              <a:ln>
                <a:noFill/>
              </a:ln>
              <a:solidFill>
                <a:srgbClr val="FFFF00"/>
              </a:solidFill>
              <a:effectLst/>
              <a:uLnTx/>
              <a:uFillTx/>
              <a:latin typeface="+mj-lt"/>
              <a:ea typeface="+mj-ea"/>
              <a:cs typeface="+mj-cs"/>
            </a:endParaRPr>
          </a:p>
        </p:txBody>
      </p:sp>
      <p:sp>
        <p:nvSpPr>
          <p:cNvPr id="8" name="Subtitle 2"/>
          <p:cNvSpPr>
            <a:spLocks noGrp="1"/>
          </p:cNvSpPr>
          <p:nvPr>
            <p:ph type="subTitle" idx="1"/>
          </p:nvPr>
        </p:nvSpPr>
        <p:spPr>
          <a:xfrm>
            <a:off x="899592" y="5105400"/>
            <a:ext cx="6400800" cy="1752600"/>
          </a:xfrm>
        </p:spPr>
        <p:txBody>
          <a:bodyPr/>
          <a:lstStyle/>
          <a:p>
            <a:r>
              <a:rPr lang="fr-FR" b="1" dirty="0" smtClean="0">
                <a:solidFill>
                  <a:srgbClr val="0070C0"/>
                </a:solidFill>
              </a:rPr>
              <a:t>Emmanuel DROUET</a:t>
            </a:r>
          </a:p>
          <a:p>
            <a:r>
              <a:rPr lang="fr-FR" b="1" dirty="0" smtClean="0">
                <a:solidFill>
                  <a:srgbClr val="0070C0"/>
                </a:solidFill>
              </a:rPr>
              <a:t>Université de Grenoble-Alpes</a:t>
            </a:r>
            <a:endParaRPr lang="fr-FR" b="1" dirty="0">
              <a:solidFill>
                <a:srgbClr val="0070C0"/>
              </a:solidFill>
            </a:endParaRPr>
          </a:p>
        </p:txBody>
      </p:sp>
      <p:sp>
        <p:nvSpPr>
          <p:cNvPr id="2" name="Footer Placeholder 1"/>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36079500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86"/>
          <p:cNvSpPr txBox="1">
            <a:spLocks noChangeArrowheads="1"/>
          </p:cNvSpPr>
          <p:nvPr/>
        </p:nvSpPr>
        <p:spPr bwMode="auto">
          <a:xfrm>
            <a:off x="2051050" y="44624"/>
            <a:ext cx="52117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sz="2800" b="1" dirty="0" err="1">
                <a:solidFill>
                  <a:srgbClr val="990099"/>
                </a:solidFill>
              </a:rPr>
              <a:t>Human</a:t>
            </a:r>
            <a:r>
              <a:rPr lang="fr-FR" altLang="fr-FR" sz="2800" b="1" dirty="0">
                <a:solidFill>
                  <a:srgbClr val="990099"/>
                </a:solidFill>
              </a:rPr>
              <a:t> </a:t>
            </a:r>
            <a:r>
              <a:rPr lang="fr-FR" altLang="fr-FR" sz="2800" b="1" dirty="0" err="1">
                <a:solidFill>
                  <a:srgbClr val="990099"/>
                </a:solidFill>
              </a:rPr>
              <a:t>Herpesviruses</a:t>
            </a:r>
            <a:r>
              <a:rPr lang="fr-FR" altLang="fr-FR" sz="2800" b="1" dirty="0">
                <a:solidFill>
                  <a:srgbClr val="990099"/>
                </a:solidFill>
              </a:rPr>
              <a:t> to date</a:t>
            </a:r>
          </a:p>
        </p:txBody>
      </p:sp>
      <p:graphicFrame>
        <p:nvGraphicFramePr>
          <p:cNvPr id="38083" name="Group 195"/>
          <p:cNvGraphicFramePr>
            <a:graphicFrameLocks noGrp="1"/>
          </p:cNvGraphicFramePr>
          <p:nvPr>
            <p:extLst>
              <p:ext uri="{D42A27DB-BD31-4B8C-83A1-F6EECF244321}">
                <p14:modId xmlns:p14="http://schemas.microsoft.com/office/powerpoint/2010/main" val="2776179774"/>
              </p:ext>
            </p:extLst>
          </p:nvPr>
        </p:nvGraphicFramePr>
        <p:xfrm>
          <a:off x="34925" y="692696"/>
          <a:ext cx="9109075" cy="5688013"/>
        </p:xfrm>
        <a:graphic>
          <a:graphicData uri="http://schemas.openxmlformats.org/drawingml/2006/table">
            <a:tbl>
              <a:tblPr/>
              <a:tblGrid>
                <a:gridCol w="949325"/>
                <a:gridCol w="1139478"/>
                <a:gridCol w="2886422"/>
                <a:gridCol w="3306763"/>
                <a:gridCol w="827087"/>
              </a:tblGrid>
              <a:tr h="10969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Virinae</a:t>
                      </a:r>
                      <a:endParaRPr kumimoji="0" lang="fr-F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Common abreviation</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Common name</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Common manifestation</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Antiviral therapy</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5353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Alpha</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Alpha</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Alpha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Beta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Beta</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Beta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Gamma</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Gamma</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HSV-1</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HSV-2</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VZV</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CMV</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HHV-6</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HHV-7</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EBV</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HHV-8</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Herpes simplex virus type 1</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Herpes simplex virus type 2</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Varicella</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Zoster</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Virus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Cytomegalovirus</a:t>
                      </a: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Human</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Herpesvirus-6</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Human</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Herpesvirus-7</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Epstein-Barr Virus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Human</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Herpesvirus-8 </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Cold sores, </a:t>
                      </a: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keratitis</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encephalitis</a:t>
                      </a: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G</a:t>
                      </a: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enital</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sores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Chicken</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pox</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shingles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Severe</a:t>
                      </a:r>
                      <a:r>
                        <a:rPr kumimoji="0" lang="fr-F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fr-FR"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diseases</a:t>
                      </a:r>
                      <a:r>
                        <a:rPr kumimoji="0" lang="fr-F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in </a:t>
                      </a:r>
                      <a:r>
                        <a:rPr kumimoji="0" lang="fr-FR"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immunocompromised</a:t>
                      </a:r>
                      <a:r>
                        <a:rPr kumimoji="0" lang="fr-F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patients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Roseola</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infantum</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rash and </a:t>
                      </a: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fever</a:t>
                      </a: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Roseola</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infantum</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rash and </a:t>
                      </a: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fever</a:t>
                      </a: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Infectious</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mononucleosis</a:t>
                      </a: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Kaposi’s</a:t>
                      </a: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sarcoma</a:t>
                      </a: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055688">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cs typeface="Arial" pitchFamily="34" charset="0"/>
                        </a:rPr>
                        <a:t>widely</a:t>
                      </a:r>
                      <a:r>
                        <a:rPr kumimoji="0" lang="fr-FR" sz="1600" b="0" i="0" u="none" strike="noStrike" cap="none" normalizeH="0" baseline="0" dirty="0" smtClean="0">
                          <a:ln>
                            <a:noFill/>
                          </a:ln>
                          <a:solidFill>
                            <a:schemeClr val="tx1"/>
                          </a:solidFill>
                          <a:effectLst/>
                          <a:latin typeface="Arial" pitchFamily="34"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cs typeface="Arial" pitchFamily="34" charset="0"/>
                        </a:rPr>
                        <a:t>used</a:t>
                      </a:r>
                      <a:r>
                        <a:rPr kumimoji="0" lang="fr-FR" sz="1600" b="0" i="0" u="none" strike="noStrike" cap="none" normalizeH="0" baseline="0" dirty="0" smtClean="0">
                          <a:ln>
                            <a:noFill/>
                          </a:ln>
                          <a:solidFill>
                            <a:schemeClr val="tx1"/>
                          </a:solidFill>
                          <a:effectLst/>
                          <a:latin typeface="Arial" pitchFamily="34" charset="0"/>
                          <a:cs typeface="Arial" pitchFamily="34" charset="0"/>
                        </a:rPr>
                        <a:t> and </a:t>
                      </a:r>
                      <a:r>
                        <a:rPr kumimoji="0" lang="fr-FR" sz="1600" b="0" i="0" u="none" strike="noStrike" cap="none" normalizeH="0" baseline="0" dirty="0" err="1" smtClean="0">
                          <a:ln>
                            <a:noFill/>
                          </a:ln>
                          <a:solidFill>
                            <a:schemeClr val="tx1"/>
                          </a:solidFill>
                          <a:effectLst/>
                          <a:latin typeface="Arial" pitchFamily="34" charset="0"/>
                          <a:cs typeface="Arial" pitchFamily="34" charset="0"/>
                        </a:rPr>
                        <a:t>successful</a:t>
                      </a:r>
                      <a:r>
                        <a:rPr kumimoji="0" lang="fr-FR" sz="1600" b="0" i="0" u="none" strike="noStrike" cap="none" normalizeH="0" baseline="0" dirty="0" smtClean="0">
                          <a:ln>
                            <a:noFill/>
                          </a:ln>
                          <a:solidFill>
                            <a:schemeClr val="tx1"/>
                          </a:solidFill>
                          <a:effectLst/>
                          <a:latin typeface="Arial" pitchFamily="34" charset="0"/>
                          <a:cs typeface="Arial" pitchFamily="34" charset="0"/>
                        </a:rPr>
                        <a:t> ; (++) </a:t>
                      </a:r>
                      <a:r>
                        <a:rPr kumimoji="0" lang="fr-FR" sz="1600" b="0" i="0" u="none" strike="noStrike" cap="none" normalizeH="0" baseline="0" dirty="0" err="1" smtClean="0">
                          <a:ln>
                            <a:noFill/>
                          </a:ln>
                          <a:solidFill>
                            <a:schemeClr val="tx1"/>
                          </a:solidFill>
                          <a:effectLst/>
                          <a:latin typeface="Arial" pitchFamily="34" charset="0"/>
                          <a:cs typeface="Arial" pitchFamily="34" charset="0"/>
                        </a:rPr>
                        <a:t>widely</a:t>
                      </a:r>
                      <a:r>
                        <a:rPr kumimoji="0" lang="fr-FR" sz="1600" b="0" i="0" u="none" strike="noStrike" cap="none" normalizeH="0" baseline="0" dirty="0" smtClean="0">
                          <a:ln>
                            <a:noFill/>
                          </a:ln>
                          <a:solidFill>
                            <a:schemeClr val="tx1"/>
                          </a:solidFill>
                          <a:effectLst/>
                          <a:latin typeface="Arial" pitchFamily="34"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cs typeface="Arial" pitchFamily="34" charset="0"/>
                        </a:rPr>
                        <a:t>used</a:t>
                      </a:r>
                      <a:r>
                        <a:rPr kumimoji="0" lang="fr-FR" sz="1600" b="0" i="0" u="none" strike="noStrike" cap="none" normalizeH="0" baseline="0" dirty="0" smtClean="0">
                          <a:ln>
                            <a:noFill/>
                          </a:ln>
                          <a:solidFill>
                            <a:schemeClr val="tx1"/>
                          </a:solidFill>
                          <a:effectLst/>
                          <a:latin typeface="Arial" pitchFamily="34" charset="0"/>
                          <a:cs typeface="Arial" pitchFamily="34" charset="0"/>
                        </a:rPr>
                        <a:t> and </a:t>
                      </a:r>
                      <a:r>
                        <a:rPr kumimoji="0" lang="fr-FR" sz="1600" b="0" i="0" u="none" strike="noStrike" cap="none" normalizeH="0" baseline="0" dirty="0" err="1" smtClean="0">
                          <a:ln>
                            <a:noFill/>
                          </a:ln>
                          <a:solidFill>
                            <a:schemeClr val="tx1"/>
                          </a:solidFill>
                          <a:effectLst/>
                          <a:latin typeface="Arial" pitchFamily="34" charset="0"/>
                          <a:cs typeface="Arial" pitchFamily="34" charset="0"/>
                        </a:rPr>
                        <a:t>quite</a:t>
                      </a:r>
                      <a:r>
                        <a:rPr kumimoji="0" lang="fr-FR" sz="1600" b="0" i="0" u="none" strike="noStrike" cap="none" normalizeH="0" baseline="0" dirty="0" smtClean="0">
                          <a:ln>
                            <a:noFill/>
                          </a:ln>
                          <a:solidFill>
                            <a:schemeClr val="tx1"/>
                          </a:solidFill>
                          <a:effectLst/>
                          <a:latin typeface="Arial" pitchFamily="34"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cs typeface="Arial" pitchFamily="34" charset="0"/>
                        </a:rPr>
                        <a:t>successful</a:t>
                      </a:r>
                      <a:endParaRPr kumimoji="0" lang="fr-FR"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Arial" pitchFamily="34"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cs typeface="Arial" pitchFamily="34" charset="0"/>
                        </a:rPr>
                        <a:t>occasionally</a:t>
                      </a:r>
                      <a:r>
                        <a:rPr kumimoji="0" lang="fr-FR" sz="1600" b="0" i="0" u="none" strike="noStrike" cap="none" normalizeH="0" baseline="0" dirty="0" smtClean="0">
                          <a:ln>
                            <a:noFill/>
                          </a:ln>
                          <a:solidFill>
                            <a:schemeClr val="tx1"/>
                          </a:solidFill>
                          <a:effectLst/>
                          <a:latin typeface="Arial" pitchFamily="34"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cs typeface="Arial" pitchFamily="34" charset="0"/>
                        </a:rPr>
                        <a:t>used</a:t>
                      </a:r>
                      <a:r>
                        <a:rPr kumimoji="0" lang="fr-FR" sz="1600" b="0" i="0" u="none" strike="noStrike" cap="none" normalizeH="0" baseline="0" dirty="0" smtClean="0">
                          <a:ln>
                            <a:noFill/>
                          </a:ln>
                          <a:solidFill>
                            <a:schemeClr val="tx1"/>
                          </a:solidFill>
                          <a:effectLst/>
                          <a:latin typeface="Arial" pitchFamily="34"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cs typeface="Arial" pitchFamily="34" charset="0"/>
                        </a:rPr>
                        <a:t>wit</a:t>
                      </a:r>
                      <a:r>
                        <a:rPr kumimoji="0" lang="fr-FR" sz="1600" b="0" i="0" u="none" strike="noStrike" cap="none" normalizeH="0" baseline="0" dirty="0" err="1" smtClean="0">
                          <a:ln>
                            <a:noFill/>
                          </a:ln>
                          <a:solidFill>
                            <a:schemeClr val="tx1"/>
                          </a:solidFill>
                          <a:effectLst/>
                          <a:latin typeface="Arial" pitchFamily="34" charset="0"/>
                        </a:rPr>
                        <a:t>h</a:t>
                      </a:r>
                      <a:r>
                        <a:rPr kumimoji="0" lang="fr-FR" sz="1600" b="0" i="0" u="none" strike="noStrike" cap="none" normalizeH="0" baseline="0" dirty="0" smtClean="0">
                          <a:ln>
                            <a:noFill/>
                          </a:ln>
                          <a:solidFill>
                            <a:schemeClr val="tx1"/>
                          </a:solidFill>
                          <a:effectLst/>
                          <a:latin typeface="Arial" pitchFamily="34"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cs typeface="Arial" pitchFamily="34" charset="0"/>
                        </a:rPr>
                        <a:t>limited</a:t>
                      </a:r>
                      <a:r>
                        <a:rPr kumimoji="0" lang="fr-FR" sz="1600" b="0" i="0" u="none" strike="noStrike" cap="none" normalizeH="0" baseline="0" dirty="0" smtClean="0">
                          <a:ln>
                            <a:noFill/>
                          </a:ln>
                          <a:solidFill>
                            <a:schemeClr val="tx1"/>
                          </a:solidFill>
                          <a:effectLst/>
                          <a:latin typeface="Arial" pitchFamily="34"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cs typeface="Arial" pitchFamily="34" charset="0"/>
                        </a:rPr>
                        <a:t>success</a:t>
                      </a:r>
                      <a:r>
                        <a:rPr kumimoji="0" lang="fr-FR" sz="1600" b="0" i="0" u="none" strike="noStrike" cap="none" normalizeH="0" baseline="0" dirty="0" smtClean="0">
                          <a:ln>
                            <a:noFill/>
                          </a:ln>
                          <a:solidFill>
                            <a:schemeClr val="tx1"/>
                          </a:solidFill>
                          <a:effectLst/>
                          <a:latin typeface="Arial" pitchFamily="34" charset="0"/>
                          <a:cs typeface="Arial" pitchFamily="34" charset="0"/>
                        </a:rPr>
                        <a:t> ; (-) </a:t>
                      </a:r>
                      <a:r>
                        <a:rPr kumimoji="0" lang="fr-FR" sz="1600" b="0" i="0" u="none" strike="noStrike" cap="none" normalizeH="0" baseline="0" dirty="0" err="1" smtClean="0">
                          <a:ln>
                            <a:noFill/>
                          </a:ln>
                          <a:solidFill>
                            <a:schemeClr val="tx1"/>
                          </a:solidFill>
                          <a:effectLst/>
                          <a:latin typeface="Arial" pitchFamily="34" charset="0"/>
                          <a:cs typeface="Arial" pitchFamily="34" charset="0"/>
                        </a:rPr>
                        <a:t>rarely</a:t>
                      </a:r>
                      <a:r>
                        <a:rPr kumimoji="0" lang="fr-FR" sz="1600" b="0" i="0" u="none" strike="noStrike" cap="none" normalizeH="0" baseline="0" dirty="0" smtClean="0">
                          <a:ln>
                            <a:noFill/>
                          </a:ln>
                          <a:solidFill>
                            <a:schemeClr val="tx1"/>
                          </a:solidFill>
                          <a:effectLst/>
                          <a:latin typeface="Arial" pitchFamily="34"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cs typeface="Arial" pitchFamily="34" charset="0"/>
                        </a:rPr>
                        <a:t>used</a:t>
                      </a:r>
                      <a:r>
                        <a:rPr kumimoji="0" lang="fr-FR" sz="1600" b="0" i="0" u="none" strike="noStrike" cap="none" normalizeH="0" baseline="0" dirty="0" smtClean="0">
                          <a:ln>
                            <a:noFill/>
                          </a:ln>
                          <a:solidFill>
                            <a:schemeClr val="tx1"/>
                          </a:solidFill>
                          <a:effectLst/>
                          <a:latin typeface="Arial" pitchFamily="34"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cs typeface="Arial" pitchFamily="34" charset="0"/>
                        </a:rPr>
                        <a:t>wit</a:t>
                      </a:r>
                      <a:r>
                        <a:rPr kumimoji="0" lang="fr-FR" sz="1600" b="0" i="0" u="none" strike="noStrike" cap="none" normalizeH="0" baseline="0" dirty="0" err="1" smtClean="0">
                          <a:ln>
                            <a:noFill/>
                          </a:ln>
                          <a:solidFill>
                            <a:schemeClr val="tx1"/>
                          </a:solidFill>
                          <a:effectLst/>
                          <a:latin typeface="Arial" pitchFamily="34" charset="0"/>
                        </a:rPr>
                        <a:t>h</a:t>
                      </a:r>
                      <a:r>
                        <a:rPr kumimoji="0" lang="fr-FR" sz="1600" b="0" i="0" u="none" strike="noStrike" cap="none" normalizeH="0" baseline="0" dirty="0" smtClean="0">
                          <a:ln>
                            <a:noFill/>
                          </a:ln>
                          <a:solidFill>
                            <a:schemeClr val="tx1"/>
                          </a:solidFill>
                          <a:effectLst/>
                          <a:latin typeface="Arial" pitchFamily="34"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cs typeface="Arial" pitchFamily="34" charset="0"/>
                        </a:rPr>
                        <a:t>uncertain</a:t>
                      </a:r>
                      <a:r>
                        <a:rPr kumimoji="0" lang="fr-FR" sz="1600" b="0" i="0" u="none" strike="noStrike" cap="none" normalizeH="0" baseline="0" dirty="0" smtClean="0">
                          <a:ln>
                            <a:noFill/>
                          </a:ln>
                          <a:solidFill>
                            <a:schemeClr val="tx1"/>
                          </a:solidFill>
                          <a:effectLst/>
                          <a:latin typeface="Arial" pitchFamily="34" charset="0"/>
                          <a:cs typeface="Arial" pitchFamily="34" charset="0"/>
                        </a:rPr>
                        <a:t> </a:t>
                      </a:r>
                      <a:r>
                        <a:rPr kumimoji="0" lang="fr-FR" sz="1600" b="0" i="0" u="none" strike="noStrike" cap="none" normalizeH="0" baseline="0" dirty="0" err="1" smtClean="0">
                          <a:ln>
                            <a:noFill/>
                          </a:ln>
                          <a:solidFill>
                            <a:schemeClr val="tx1"/>
                          </a:solidFill>
                          <a:effectLst/>
                          <a:latin typeface="Arial" pitchFamily="34" charset="0"/>
                          <a:cs typeface="Arial" pitchFamily="34" charset="0"/>
                        </a:rPr>
                        <a:t>outcome</a:t>
                      </a:r>
                      <a:endParaRPr kumimoji="0" lang="fr-FR" sz="1600" b="0"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
        <p:nvSpPr>
          <p:cNvPr id="7193" name="Rectangle 189"/>
          <p:cNvSpPr>
            <a:spLocks noChangeArrowheads="1"/>
          </p:cNvSpPr>
          <p:nvPr/>
        </p:nvSpPr>
        <p:spPr bwMode="auto">
          <a:xfrm>
            <a:off x="0" y="537527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pt-PT" altLang="fr-FR"/>
          </a:p>
        </p:txBody>
      </p:sp>
      <p:sp>
        <p:nvSpPr>
          <p:cNvPr id="2" name="Footer Placeholder 1"/>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2828331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altLang="fr-FR" b="1" dirty="0" err="1">
                <a:solidFill>
                  <a:srgbClr val="990099"/>
                </a:solidFill>
              </a:rPr>
              <a:t>Human</a:t>
            </a:r>
            <a:r>
              <a:rPr lang="fr-FR" altLang="fr-FR" b="1" dirty="0">
                <a:solidFill>
                  <a:srgbClr val="990099"/>
                </a:solidFill>
              </a:rPr>
              <a:t> </a:t>
            </a:r>
            <a:r>
              <a:rPr lang="fr-FR" altLang="fr-FR" b="1" dirty="0" err="1">
                <a:solidFill>
                  <a:srgbClr val="990099"/>
                </a:solidFill>
              </a:rPr>
              <a:t>Herpesviruses</a:t>
            </a:r>
            <a:r>
              <a:rPr lang="fr-FR" altLang="fr-FR" b="1" dirty="0">
                <a:solidFill>
                  <a:srgbClr val="990099"/>
                </a:solidFill>
              </a:rPr>
              <a:t> to date</a:t>
            </a:r>
            <a:br>
              <a:rPr lang="fr-FR" altLang="fr-FR" b="1" dirty="0">
                <a:solidFill>
                  <a:srgbClr val="990099"/>
                </a:solidFill>
              </a:rPr>
            </a:br>
            <a:endParaRPr lang="fr-FR" dirty="0"/>
          </a:p>
        </p:txBody>
      </p:sp>
      <p:graphicFrame>
        <p:nvGraphicFramePr>
          <p:cNvPr id="3" name="Table 2"/>
          <p:cNvGraphicFramePr>
            <a:graphicFrameLocks noGrp="1"/>
          </p:cNvGraphicFramePr>
          <p:nvPr>
            <p:extLst>
              <p:ext uri="{D42A27DB-BD31-4B8C-83A1-F6EECF244321}">
                <p14:modId xmlns:p14="http://schemas.microsoft.com/office/powerpoint/2010/main" val="2351410271"/>
              </p:ext>
            </p:extLst>
          </p:nvPr>
        </p:nvGraphicFramePr>
        <p:xfrm>
          <a:off x="395536" y="1556793"/>
          <a:ext cx="8291265" cy="4813894"/>
        </p:xfrm>
        <a:graphic>
          <a:graphicData uri="http://schemas.openxmlformats.org/drawingml/2006/table">
            <a:tbl>
              <a:tblPr firstRow="1" firstCol="1" bandRow="1">
                <a:tableStyleId>{5C22544A-7EE6-4342-B048-85BDC9FD1C3A}</a:tableStyleId>
              </a:tblPr>
              <a:tblGrid>
                <a:gridCol w="942667"/>
                <a:gridCol w="1663565"/>
                <a:gridCol w="1399174"/>
                <a:gridCol w="1047064"/>
                <a:gridCol w="963051"/>
                <a:gridCol w="1137872"/>
                <a:gridCol w="1137872"/>
              </a:tblGrid>
              <a:tr h="393987">
                <a:tc>
                  <a:txBody>
                    <a:bodyPr/>
                    <a:lstStyle/>
                    <a:p>
                      <a:pPr>
                        <a:lnSpc>
                          <a:spcPct val="115000"/>
                        </a:lnSpc>
                        <a:spcAft>
                          <a:spcPts val="0"/>
                        </a:spcAft>
                      </a:pPr>
                      <a:r>
                        <a:rPr lang="fr-FR" sz="1100" dirty="0" err="1">
                          <a:effectLst/>
                        </a:rPr>
                        <a:t>Herpesvirus</a:t>
                      </a:r>
                      <a:r>
                        <a:rPr lang="fr-FR" sz="1100" dirty="0">
                          <a:effectLst/>
                        </a:rPr>
                        <a:t> </a:t>
                      </a:r>
                      <a:endParaRPr lang="fr-FR" sz="1100" dirty="0">
                        <a:effectLst/>
                        <a:latin typeface="Calibri"/>
                        <a:ea typeface="Calibri"/>
                        <a:cs typeface="Times New Roman"/>
                      </a:endParaRPr>
                    </a:p>
                  </a:txBody>
                  <a:tcPr marL="66219" marR="66219" marT="0" marB="0"/>
                </a:tc>
                <a:tc>
                  <a:txBody>
                    <a:bodyPr/>
                    <a:lstStyle/>
                    <a:p>
                      <a:pPr>
                        <a:lnSpc>
                          <a:spcPct val="115000"/>
                        </a:lnSpc>
                        <a:spcAft>
                          <a:spcPts val="0"/>
                        </a:spcAft>
                      </a:pPr>
                      <a:r>
                        <a:rPr lang="en-US" sz="1100">
                          <a:effectLst/>
                        </a:rPr>
                        <a:t>Site of latency and persistence</a:t>
                      </a:r>
                      <a:endParaRPr lang="fr-FR" sz="1100">
                        <a:effectLst/>
                        <a:latin typeface="Calibri"/>
                        <a:ea typeface="Calibri"/>
                        <a:cs typeface="Times New Roman"/>
                      </a:endParaRPr>
                    </a:p>
                  </a:txBody>
                  <a:tcPr marL="66219" marR="66219" marT="0" marB="0"/>
                </a:tc>
                <a:tc>
                  <a:txBody>
                    <a:bodyPr/>
                    <a:lstStyle/>
                    <a:p>
                      <a:pPr>
                        <a:lnSpc>
                          <a:spcPct val="115000"/>
                        </a:lnSpc>
                        <a:spcAft>
                          <a:spcPts val="0"/>
                        </a:spcAft>
                      </a:pPr>
                      <a:r>
                        <a:rPr lang="fr-FR" sz="1100">
                          <a:effectLst/>
                        </a:rPr>
                        <a:t>Pathology</a:t>
                      </a:r>
                      <a:endParaRPr lang="fr-FR" sz="1100">
                        <a:effectLst/>
                        <a:latin typeface="Calibri"/>
                        <a:ea typeface="Calibri"/>
                        <a:cs typeface="Times New Roman"/>
                      </a:endParaRPr>
                    </a:p>
                  </a:txBody>
                  <a:tcPr marL="66219" marR="66219" marT="0" marB="0"/>
                </a:tc>
                <a:tc>
                  <a:txBody>
                    <a:bodyPr/>
                    <a:lstStyle/>
                    <a:p>
                      <a:pPr>
                        <a:lnSpc>
                          <a:spcPct val="115000"/>
                        </a:lnSpc>
                        <a:spcAft>
                          <a:spcPts val="0"/>
                        </a:spcAft>
                      </a:pPr>
                      <a:r>
                        <a:rPr lang="fr-FR" sz="1100">
                          <a:effectLst/>
                        </a:rPr>
                        <a:t>Vaccine trials</a:t>
                      </a:r>
                      <a:endParaRPr lang="fr-FR" sz="1100">
                        <a:effectLst/>
                        <a:latin typeface="Calibri"/>
                        <a:ea typeface="Calibri"/>
                        <a:cs typeface="Times New Roman"/>
                      </a:endParaRPr>
                    </a:p>
                  </a:txBody>
                  <a:tcPr marL="66219" marR="66219" marT="0" marB="0"/>
                </a:tc>
                <a:tc>
                  <a:txBody>
                    <a:bodyPr/>
                    <a:lstStyle/>
                    <a:p>
                      <a:pPr>
                        <a:lnSpc>
                          <a:spcPct val="115000"/>
                        </a:lnSpc>
                        <a:spcAft>
                          <a:spcPts val="0"/>
                        </a:spcAft>
                      </a:pPr>
                      <a:r>
                        <a:rPr lang="fr-FR" sz="1100">
                          <a:effectLst/>
                        </a:rPr>
                        <a:t>Antivirals</a:t>
                      </a:r>
                      <a:endParaRPr lang="fr-FR" sz="1100">
                        <a:effectLst/>
                        <a:latin typeface="Calibri"/>
                        <a:ea typeface="Calibri"/>
                        <a:cs typeface="Times New Roman"/>
                      </a:endParaRPr>
                    </a:p>
                  </a:txBody>
                  <a:tcPr marL="66219" marR="66219" marT="0" marB="0"/>
                </a:tc>
                <a:tc>
                  <a:txBody>
                    <a:bodyPr/>
                    <a:lstStyle/>
                    <a:p>
                      <a:pPr>
                        <a:lnSpc>
                          <a:spcPct val="115000"/>
                        </a:lnSpc>
                        <a:spcAft>
                          <a:spcPts val="0"/>
                        </a:spcAft>
                      </a:pPr>
                      <a:r>
                        <a:rPr lang="fr-FR" sz="1100">
                          <a:effectLst/>
                        </a:rPr>
                        <a:t>Prevalence</a:t>
                      </a:r>
                      <a:endParaRPr lang="fr-FR" sz="1100">
                        <a:effectLst/>
                        <a:latin typeface="Calibri"/>
                        <a:ea typeface="Calibri"/>
                        <a:cs typeface="Times New Roman"/>
                      </a:endParaRPr>
                    </a:p>
                  </a:txBody>
                  <a:tcPr marL="66219" marR="66219" marT="0" marB="0"/>
                </a:tc>
                <a:tc>
                  <a:txBody>
                    <a:bodyPr/>
                    <a:lstStyle/>
                    <a:p>
                      <a:pPr>
                        <a:lnSpc>
                          <a:spcPct val="115000"/>
                        </a:lnSpc>
                        <a:spcAft>
                          <a:spcPts val="0"/>
                        </a:spcAft>
                      </a:pPr>
                      <a:r>
                        <a:rPr lang="fr-FR" sz="1100">
                          <a:effectLst/>
                        </a:rPr>
                        <a:t>Transmission</a:t>
                      </a:r>
                      <a:endParaRPr lang="fr-FR" sz="1100">
                        <a:effectLst/>
                        <a:latin typeface="Calibri"/>
                        <a:ea typeface="Calibri"/>
                        <a:cs typeface="Times New Roman"/>
                      </a:endParaRPr>
                    </a:p>
                  </a:txBody>
                  <a:tcPr marL="66219" marR="66219" marT="0" marB="0"/>
                </a:tc>
              </a:tr>
              <a:tr h="590980">
                <a:tc>
                  <a:txBody>
                    <a:bodyPr/>
                    <a:lstStyle/>
                    <a:p>
                      <a:pPr>
                        <a:lnSpc>
                          <a:spcPct val="115000"/>
                        </a:lnSpc>
                        <a:spcAft>
                          <a:spcPts val="0"/>
                        </a:spcAft>
                      </a:pPr>
                      <a:r>
                        <a:rPr lang="fr-FR" sz="1100">
                          <a:effectLst/>
                        </a:rPr>
                        <a:t>HHV1 (HSV1)</a:t>
                      </a:r>
                      <a:endParaRPr lang="fr-FR" sz="110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a:effectLst/>
                        </a:rPr>
                        <a:t>Neurones (</a:t>
                      </a:r>
                      <a:r>
                        <a:rPr lang="fr-FR" sz="1000" b="1" dirty="0" err="1">
                          <a:effectLst/>
                        </a:rPr>
                        <a:t>sensory</a:t>
                      </a:r>
                      <a:r>
                        <a:rPr lang="fr-FR" sz="1000" b="1" dirty="0">
                          <a:effectLst/>
                        </a:rPr>
                        <a:t> </a:t>
                      </a:r>
                      <a:r>
                        <a:rPr lang="fr-FR" sz="1000" b="1" dirty="0" err="1">
                          <a:effectLst/>
                        </a:rPr>
                        <a:t>ganglia</a:t>
                      </a:r>
                      <a:r>
                        <a:rPr lang="fr-FR" sz="1000" b="1" dirty="0">
                          <a:effectLst/>
                        </a:rPr>
                        <a:t>)</a:t>
                      </a:r>
                      <a:endParaRPr lang="fr-FR" sz="1000" b="1" dirty="0">
                        <a:effectLst/>
                        <a:latin typeface="Calibri"/>
                        <a:ea typeface="Calibri"/>
                        <a:cs typeface="Times New Roman"/>
                      </a:endParaRPr>
                    </a:p>
                  </a:txBody>
                  <a:tcPr marL="66219" marR="66219" marT="0" marB="0"/>
                </a:tc>
                <a:tc>
                  <a:txBody>
                    <a:bodyPr/>
                    <a:lstStyle/>
                    <a:p>
                      <a:pPr>
                        <a:lnSpc>
                          <a:spcPct val="115000"/>
                        </a:lnSpc>
                        <a:spcAft>
                          <a:spcPts val="0"/>
                        </a:spcAft>
                      </a:pPr>
                      <a:r>
                        <a:rPr lang="en-US" sz="1000" b="1" dirty="0">
                          <a:effectLst/>
                        </a:rPr>
                        <a:t>Widespread vesicular lesions and neurological diseases</a:t>
                      </a:r>
                      <a:endParaRPr lang="fr-FR" sz="1000" b="1" dirty="0">
                        <a:effectLst/>
                        <a:latin typeface="Calibri"/>
                        <a:ea typeface="Calibri"/>
                        <a:cs typeface="Times New Roman"/>
                      </a:endParaRPr>
                    </a:p>
                  </a:txBody>
                  <a:tcPr marL="66219" marR="66219" marT="0" marB="0"/>
                </a:tc>
                <a:tc>
                  <a:txBody>
                    <a:bodyPr/>
                    <a:lstStyle/>
                    <a:p>
                      <a:pPr>
                        <a:spcAft>
                          <a:spcPts val="400"/>
                        </a:spcAft>
                      </a:pPr>
                      <a:r>
                        <a:rPr lang="fr-FR" sz="1000" b="1" dirty="0">
                          <a:effectLst/>
                        </a:rPr>
                        <a:t>No </a:t>
                      </a:r>
                      <a:r>
                        <a:rPr lang="fr-FR" sz="1000" b="1" dirty="0" err="1">
                          <a:effectLst/>
                        </a:rPr>
                        <a:t>ongoing</a:t>
                      </a:r>
                      <a:r>
                        <a:rPr lang="fr-FR" sz="1000" b="1" dirty="0">
                          <a:effectLst/>
                        </a:rPr>
                        <a:t> vaccine </a:t>
                      </a:r>
                      <a:r>
                        <a:rPr lang="fr-FR" sz="1000" b="1" dirty="0" err="1">
                          <a:effectLst/>
                        </a:rPr>
                        <a:t>research</a:t>
                      </a:r>
                      <a:r>
                        <a:rPr lang="fr-FR" sz="1000" b="1" dirty="0">
                          <a:effectLst/>
                        </a:rPr>
                        <a:t> </a:t>
                      </a:r>
                    </a:p>
                    <a:p>
                      <a:pPr>
                        <a:lnSpc>
                          <a:spcPct val="115000"/>
                        </a:lnSpc>
                        <a:spcAft>
                          <a:spcPts val="0"/>
                        </a:spcAft>
                      </a:pPr>
                      <a:r>
                        <a:rPr lang="fr-FR" sz="1000" b="1" dirty="0">
                          <a:effectLst/>
                        </a:rPr>
                        <a:t> </a:t>
                      </a:r>
                      <a:endParaRPr lang="fr-FR" sz="1000" b="1" dirty="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a:effectLst/>
                        </a:rPr>
                        <a:t>YES </a:t>
                      </a:r>
                      <a:endParaRPr lang="fr-FR" sz="1000" b="1" dirty="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a:effectLst/>
                        </a:rPr>
                        <a:t>High</a:t>
                      </a:r>
                      <a:endParaRPr lang="fr-FR" sz="1000" b="1" dirty="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Skin contact</a:t>
                      </a:r>
                      <a:endParaRPr lang="fr-FR" sz="1000" b="1">
                        <a:effectLst/>
                        <a:latin typeface="Calibri"/>
                        <a:ea typeface="Calibri"/>
                        <a:cs typeface="Times New Roman"/>
                      </a:endParaRPr>
                    </a:p>
                  </a:txBody>
                  <a:tcPr marL="66219" marR="66219" marT="0" marB="0"/>
                </a:tc>
              </a:tr>
              <a:tr h="787974">
                <a:tc>
                  <a:txBody>
                    <a:bodyPr/>
                    <a:lstStyle/>
                    <a:p>
                      <a:pPr>
                        <a:lnSpc>
                          <a:spcPct val="115000"/>
                        </a:lnSpc>
                        <a:spcAft>
                          <a:spcPts val="0"/>
                        </a:spcAft>
                      </a:pPr>
                      <a:r>
                        <a:rPr lang="fr-FR" sz="1100">
                          <a:effectLst/>
                        </a:rPr>
                        <a:t>HHV2 (HSV2)</a:t>
                      </a:r>
                      <a:endParaRPr lang="fr-FR" sz="110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Neurones (sensory ganglia)</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en-US" sz="1000" b="1">
                          <a:effectLst/>
                        </a:rPr>
                        <a:t>One of the most prevalent sexually transmitted infections worldwide</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en-US" sz="1000" b="1" dirty="0">
                          <a:solidFill>
                            <a:srgbClr val="FF0000"/>
                          </a:solidFill>
                          <a:effectLst/>
                        </a:rPr>
                        <a:t>In clinical trials</a:t>
                      </a:r>
                      <a:endParaRPr lang="fr-FR" sz="1000" b="1" dirty="0">
                        <a:solidFill>
                          <a:srgbClr val="FF0000"/>
                        </a:solidFill>
                        <a:effectLst/>
                      </a:endParaRPr>
                    </a:p>
                    <a:p>
                      <a:pPr>
                        <a:lnSpc>
                          <a:spcPct val="115000"/>
                        </a:lnSpc>
                        <a:spcAft>
                          <a:spcPts val="0"/>
                        </a:spcAft>
                      </a:pPr>
                      <a:r>
                        <a:rPr lang="en-US" sz="1000" b="1" dirty="0">
                          <a:effectLst/>
                        </a:rPr>
                        <a:t>no regulatory-approved vaccines</a:t>
                      </a:r>
                      <a:endParaRPr lang="fr-FR" sz="1000" b="1" dirty="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YES</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a:effectLst/>
                        </a:rPr>
                        <a:t>High</a:t>
                      </a:r>
                      <a:endParaRPr lang="fr-FR" sz="1000" b="1" dirty="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err="1">
                          <a:effectLst/>
                        </a:rPr>
                        <a:t>Sexual</a:t>
                      </a:r>
                      <a:endParaRPr lang="fr-FR" sz="1000" b="1" dirty="0">
                        <a:effectLst/>
                        <a:latin typeface="Calibri"/>
                        <a:ea typeface="Calibri"/>
                        <a:cs typeface="Times New Roman"/>
                      </a:endParaRPr>
                    </a:p>
                  </a:txBody>
                  <a:tcPr marL="66219" marR="66219" marT="0" marB="0"/>
                </a:tc>
              </a:tr>
              <a:tr h="393987">
                <a:tc>
                  <a:txBody>
                    <a:bodyPr/>
                    <a:lstStyle/>
                    <a:p>
                      <a:pPr>
                        <a:lnSpc>
                          <a:spcPct val="115000"/>
                        </a:lnSpc>
                        <a:spcAft>
                          <a:spcPts val="0"/>
                        </a:spcAft>
                      </a:pPr>
                      <a:r>
                        <a:rPr lang="fr-FR" sz="1100">
                          <a:effectLst/>
                        </a:rPr>
                        <a:t>HHV3 (VZV)</a:t>
                      </a:r>
                      <a:endParaRPr lang="fr-FR" sz="110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Neurones (sensory ganglia)</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Chickenpox</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a:solidFill>
                            <a:srgbClr val="FF0000"/>
                          </a:solidFill>
                          <a:effectLst/>
                        </a:rPr>
                        <a:t>Live vaccine </a:t>
                      </a:r>
                      <a:r>
                        <a:rPr lang="fr-FR" sz="1000" b="1" dirty="0" err="1">
                          <a:solidFill>
                            <a:srgbClr val="FF0000"/>
                          </a:solidFill>
                          <a:effectLst/>
                        </a:rPr>
                        <a:t>available</a:t>
                      </a:r>
                      <a:endParaRPr lang="fr-FR" sz="1000" b="1" dirty="0">
                        <a:solidFill>
                          <a:srgbClr val="FF0000"/>
                        </a:solidFill>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YES</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a:effectLst/>
                        </a:rPr>
                        <a:t>High</a:t>
                      </a:r>
                      <a:endParaRPr lang="fr-FR" sz="1000" b="1" dirty="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err="1">
                          <a:effectLst/>
                        </a:rPr>
                        <a:t>Respiratory</a:t>
                      </a:r>
                      <a:r>
                        <a:rPr lang="fr-FR" sz="1000" b="1" dirty="0">
                          <a:effectLst/>
                        </a:rPr>
                        <a:t> tract</a:t>
                      </a:r>
                      <a:endParaRPr lang="fr-FR" sz="1000" b="1" dirty="0">
                        <a:effectLst/>
                        <a:latin typeface="Calibri"/>
                        <a:ea typeface="Calibri"/>
                        <a:cs typeface="Times New Roman"/>
                      </a:endParaRPr>
                    </a:p>
                  </a:txBody>
                  <a:tcPr marL="66219" marR="66219" marT="0" marB="0"/>
                </a:tc>
              </a:tr>
              <a:tr h="669363">
                <a:tc>
                  <a:txBody>
                    <a:bodyPr/>
                    <a:lstStyle/>
                    <a:p>
                      <a:pPr>
                        <a:lnSpc>
                          <a:spcPct val="115000"/>
                        </a:lnSpc>
                        <a:spcAft>
                          <a:spcPts val="0"/>
                        </a:spcAft>
                      </a:pPr>
                      <a:r>
                        <a:rPr lang="fr-FR" sz="1100">
                          <a:effectLst/>
                        </a:rPr>
                        <a:t>HHV4 (EBV)</a:t>
                      </a:r>
                      <a:endParaRPr lang="fr-FR" sz="110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B Lymphocytes (oropharyngeal epithelium)</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en-US" sz="1000" b="1">
                          <a:effectLst/>
                        </a:rPr>
                        <a:t>IM, lymphoid </a:t>
                      </a:r>
                      <a:endParaRPr lang="fr-FR" sz="1000" b="1">
                        <a:effectLst/>
                      </a:endParaRPr>
                    </a:p>
                    <a:p>
                      <a:pPr>
                        <a:lnSpc>
                          <a:spcPct val="115000"/>
                        </a:lnSpc>
                        <a:spcAft>
                          <a:spcPts val="0"/>
                        </a:spcAft>
                      </a:pPr>
                      <a:r>
                        <a:rPr lang="en-US" sz="1000" b="1">
                          <a:effectLst/>
                        </a:rPr>
                        <a:t>&amp; epithelial tumors</a:t>
                      </a:r>
                      <a:endParaRPr lang="fr-FR" sz="1000" b="1">
                        <a:effectLst/>
                        <a:latin typeface="Calibri"/>
                        <a:ea typeface="Calibri"/>
                        <a:cs typeface="Times New Roman"/>
                      </a:endParaRPr>
                    </a:p>
                  </a:txBody>
                  <a:tcPr marL="66219" marR="66219" marT="0" marB="0"/>
                </a:tc>
                <a:tc>
                  <a:txBody>
                    <a:bodyPr/>
                    <a:lstStyle/>
                    <a:p>
                      <a:pPr>
                        <a:spcAft>
                          <a:spcPts val="400"/>
                        </a:spcAft>
                      </a:pPr>
                      <a:r>
                        <a:rPr lang="en-US" sz="1000" b="1" dirty="0">
                          <a:solidFill>
                            <a:srgbClr val="FF0000"/>
                          </a:solidFill>
                          <a:effectLst/>
                        </a:rPr>
                        <a:t>In clinical trials </a:t>
                      </a:r>
                      <a:r>
                        <a:rPr lang="en-US" sz="1000" b="1" dirty="0" smtClean="0">
                          <a:solidFill>
                            <a:srgbClr val="FF0000"/>
                          </a:solidFill>
                          <a:effectLst/>
                        </a:rPr>
                        <a:t> </a:t>
                      </a:r>
                      <a:r>
                        <a:rPr lang="en-US" sz="1000" b="1" dirty="0">
                          <a:effectLst/>
                        </a:rPr>
                        <a:t>no regulatory-approved vaccines </a:t>
                      </a:r>
                      <a:endParaRPr lang="fr-FR" sz="1000" b="1" dirty="0">
                        <a:effectLst/>
                      </a:endParaRPr>
                    </a:p>
                    <a:p>
                      <a:pPr>
                        <a:lnSpc>
                          <a:spcPct val="115000"/>
                        </a:lnSpc>
                        <a:spcAft>
                          <a:spcPts val="0"/>
                        </a:spcAft>
                      </a:pPr>
                      <a:r>
                        <a:rPr lang="en-US" sz="1000" b="1" dirty="0">
                          <a:effectLst/>
                        </a:rPr>
                        <a:t> </a:t>
                      </a:r>
                      <a:endParaRPr lang="fr-FR" sz="1000" b="1" dirty="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YES</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Very high</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a:effectLst/>
                        </a:rPr>
                        <a:t>Saliva</a:t>
                      </a:r>
                      <a:endParaRPr lang="fr-FR" sz="1000" b="1" dirty="0">
                        <a:effectLst/>
                        <a:latin typeface="Calibri"/>
                        <a:ea typeface="Calibri"/>
                        <a:cs typeface="Times New Roman"/>
                      </a:endParaRPr>
                    </a:p>
                  </a:txBody>
                  <a:tcPr marL="66219" marR="66219" marT="0" marB="0"/>
                </a:tc>
              </a:tr>
              <a:tr h="787974">
                <a:tc>
                  <a:txBody>
                    <a:bodyPr/>
                    <a:lstStyle/>
                    <a:p>
                      <a:pPr>
                        <a:lnSpc>
                          <a:spcPct val="115000"/>
                        </a:lnSpc>
                        <a:spcAft>
                          <a:spcPts val="0"/>
                        </a:spcAft>
                      </a:pPr>
                      <a:r>
                        <a:rPr lang="fr-FR" sz="1100">
                          <a:effectLst/>
                        </a:rPr>
                        <a:t>HHV5 (CMV)</a:t>
                      </a:r>
                      <a:endParaRPr lang="fr-FR" sz="1100">
                        <a:effectLst/>
                        <a:latin typeface="Calibri"/>
                        <a:ea typeface="Calibri"/>
                        <a:cs typeface="Times New Roman"/>
                      </a:endParaRPr>
                    </a:p>
                  </a:txBody>
                  <a:tcPr marL="66219" marR="66219" marT="0" marB="0"/>
                </a:tc>
                <a:tc>
                  <a:txBody>
                    <a:bodyPr/>
                    <a:lstStyle/>
                    <a:p>
                      <a:pPr>
                        <a:lnSpc>
                          <a:spcPct val="115000"/>
                        </a:lnSpc>
                        <a:spcAft>
                          <a:spcPts val="0"/>
                        </a:spcAft>
                      </a:pPr>
                      <a:r>
                        <a:rPr lang="en-US" sz="1000" b="1">
                          <a:effectLst/>
                        </a:rPr>
                        <a:t>Blood monocytes /bone marrow precursors (probably epithelial cells) </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en-US" sz="1000" b="1" dirty="0">
                          <a:effectLst/>
                        </a:rPr>
                        <a:t>Significant disease in pregnancy and in </a:t>
                      </a:r>
                      <a:r>
                        <a:rPr lang="en-US" sz="1000" b="1" dirty="0" err="1">
                          <a:effectLst/>
                        </a:rPr>
                        <a:t>immunocompromised</a:t>
                      </a:r>
                      <a:r>
                        <a:rPr lang="en-US" sz="1000" b="1" dirty="0">
                          <a:effectLst/>
                        </a:rPr>
                        <a:t> patients</a:t>
                      </a:r>
                      <a:endParaRPr lang="fr-FR" sz="1000" b="1" dirty="0">
                        <a:effectLst/>
                        <a:latin typeface="Calibri"/>
                        <a:ea typeface="Calibri"/>
                        <a:cs typeface="Times New Roman"/>
                      </a:endParaRPr>
                    </a:p>
                  </a:txBody>
                  <a:tcPr marL="66219" marR="66219" marT="0" marB="0"/>
                </a:tc>
                <a:tc>
                  <a:txBody>
                    <a:bodyPr/>
                    <a:lstStyle/>
                    <a:p>
                      <a:pPr>
                        <a:spcAft>
                          <a:spcPts val="400"/>
                        </a:spcAft>
                      </a:pPr>
                      <a:r>
                        <a:rPr lang="en-US" sz="1000" b="1" dirty="0">
                          <a:solidFill>
                            <a:srgbClr val="FF0000"/>
                          </a:solidFill>
                          <a:effectLst/>
                        </a:rPr>
                        <a:t>In clinical trials</a:t>
                      </a:r>
                      <a:endParaRPr lang="fr-FR" sz="1000" b="1" dirty="0">
                        <a:solidFill>
                          <a:srgbClr val="FF0000"/>
                        </a:solidFill>
                        <a:effectLst/>
                      </a:endParaRPr>
                    </a:p>
                    <a:p>
                      <a:pPr>
                        <a:spcAft>
                          <a:spcPts val="400"/>
                        </a:spcAft>
                      </a:pPr>
                      <a:r>
                        <a:rPr lang="en-US" sz="1000" b="1" dirty="0">
                          <a:effectLst/>
                        </a:rPr>
                        <a:t>no regulatory-approved vaccines </a:t>
                      </a:r>
                      <a:endParaRPr lang="fr-FR" sz="1000" b="1" dirty="0">
                        <a:effectLst/>
                      </a:endParaRPr>
                    </a:p>
                    <a:p>
                      <a:pPr>
                        <a:lnSpc>
                          <a:spcPct val="115000"/>
                        </a:lnSpc>
                        <a:spcAft>
                          <a:spcPts val="0"/>
                        </a:spcAft>
                      </a:pPr>
                      <a:r>
                        <a:rPr lang="en-US" sz="1000" b="1" dirty="0">
                          <a:effectLst/>
                        </a:rPr>
                        <a:t> </a:t>
                      </a:r>
                      <a:endParaRPr lang="fr-FR" sz="1000" b="1" dirty="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YES</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High </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err="1">
                          <a:effectLst/>
                        </a:rPr>
                        <a:t>Sexual</a:t>
                      </a:r>
                      <a:r>
                        <a:rPr lang="fr-FR" sz="1000" b="1" dirty="0">
                          <a:effectLst/>
                        </a:rPr>
                        <a:t>, </a:t>
                      </a:r>
                      <a:r>
                        <a:rPr lang="fr-FR" sz="1000" b="1" dirty="0" err="1">
                          <a:effectLst/>
                        </a:rPr>
                        <a:t>blood</a:t>
                      </a:r>
                      <a:r>
                        <a:rPr lang="fr-FR" sz="1000" b="1" dirty="0">
                          <a:effectLst/>
                        </a:rPr>
                        <a:t>, </a:t>
                      </a:r>
                      <a:r>
                        <a:rPr lang="fr-FR" sz="1000" b="1" dirty="0" smtClean="0">
                          <a:effectLst/>
                        </a:rPr>
                        <a:t>saliva, urine</a:t>
                      </a:r>
                      <a:endParaRPr lang="fr-FR" sz="1000" b="1" dirty="0">
                        <a:effectLst/>
                        <a:latin typeface="Calibri"/>
                        <a:ea typeface="Calibri"/>
                        <a:cs typeface="Times New Roman"/>
                      </a:endParaRPr>
                    </a:p>
                  </a:txBody>
                  <a:tcPr marL="66219" marR="66219" marT="0" marB="0"/>
                </a:tc>
              </a:tr>
              <a:tr h="196993">
                <a:tc>
                  <a:txBody>
                    <a:bodyPr/>
                    <a:lstStyle/>
                    <a:p>
                      <a:pPr>
                        <a:lnSpc>
                          <a:spcPct val="115000"/>
                        </a:lnSpc>
                        <a:spcAft>
                          <a:spcPts val="0"/>
                        </a:spcAft>
                      </a:pPr>
                      <a:r>
                        <a:rPr lang="fr-FR" sz="1100">
                          <a:effectLst/>
                        </a:rPr>
                        <a:t>HHV6 </a:t>
                      </a:r>
                      <a:endParaRPr lang="fr-FR" sz="110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Monocytes, T lymphocytes</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a:effectLst/>
                          <a:latin typeface="+mj-lt"/>
                          <a:cs typeface="Arial" pitchFamily="34" charset="0"/>
                        </a:rPr>
                        <a:t> </a:t>
                      </a:r>
                      <a:r>
                        <a:rPr kumimoji="0" lang="fr-FR" sz="1000" b="1" i="0" u="none" strike="noStrike" cap="none" normalizeH="0" baseline="0" dirty="0" err="1" smtClean="0">
                          <a:ln>
                            <a:noFill/>
                          </a:ln>
                          <a:solidFill>
                            <a:schemeClr val="tx1"/>
                          </a:solidFill>
                          <a:effectLst/>
                          <a:latin typeface="+mj-lt"/>
                          <a:ea typeface="Times New Roman" pitchFamily="18" charset="0"/>
                          <a:cs typeface="Arial" pitchFamily="34" charset="0"/>
                        </a:rPr>
                        <a:t>Roseola</a:t>
                      </a:r>
                      <a:r>
                        <a:rPr kumimoji="0" lang="fr-FR" sz="1000" b="1" i="0" u="none" strike="noStrike" cap="none" normalizeH="0" baseline="0" dirty="0" smtClean="0">
                          <a:ln>
                            <a:noFill/>
                          </a:ln>
                          <a:solidFill>
                            <a:schemeClr val="tx1"/>
                          </a:solidFill>
                          <a:effectLst/>
                          <a:latin typeface="+mj-lt"/>
                          <a:ea typeface="Times New Roman" pitchFamily="18" charset="0"/>
                          <a:cs typeface="Arial" pitchFamily="34" charset="0"/>
                        </a:rPr>
                        <a:t> </a:t>
                      </a:r>
                      <a:r>
                        <a:rPr kumimoji="0" lang="fr-FR" sz="1000" b="1" i="0" u="none" strike="noStrike" cap="none" normalizeH="0" baseline="0" dirty="0" err="1" smtClean="0">
                          <a:ln>
                            <a:noFill/>
                          </a:ln>
                          <a:solidFill>
                            <a:schemeClr val="tx1"/>
                          </a:solidFill>
                          <a:effectLst/>
                          <a:latin typeface="+mj-lt"/>
                          <a:ea typeface="Times New Roman" pitchFamily="18" charset="0"/>
                          <a:cs typeface="Arial" pitchFamily="34" charset="0"/>
                        </a:rPr>
                        <a:t>infantum</a:t>
                      </a:r>
                      <a:endParaRPr lang="fr-FR" sz="1000" b="1" dirty="0">
                        <a:effectLst/>
                        <a:latin typeface="+mj-lt"/>
                        <a:ea typeface="Calibri"/>
                        <a:cs typeface="Arial" pitchFamily="34" charset="0"/>
                      </a:endParaRPr>
                    </a:p>
                  </a:txBody>
                  <a:tcPr marL="66219" marR="66219" marT="0" marB="0"/>
                </a:tc>
                <a:tc>
                  <a:txBody>
                    <a:bodyPr/>
                    <a:lstStyle/>
                    <a:p>
                      <a:pPr>
                        <a:lnSpc>
                          <a:spcPct val="115000"/>
                        </a:lnSpc>
                        <a:spcAft>
                          <a:spcPts val="0"/>
                        </a:spcAft>
                      </a:pPr>
                      <a:r>
                        <a:rPr lang="fr-FR" sz="1000" b="1">
                          <a:effectLst/>
                        </a:rPr>
                        <a:t>-</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Not relevant</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 </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a:effectLst/>
                        </a:rPr>
                        <a:t> </a:t>
                      </a:r>
                      <a:endParaRPr lang="fr-FR" sz="1000" b="1" dirty="0">
                        <a:effectLst/>
                        <a:latin typeface="Calibri"/>
                        <a:ea typeface="Calibri"/>
                        <a:cs typeface="Times New Roman"/>
                      </a:endParaRPr>
                    </a:p>
                  </a:txBody>
                  <a:tcPr marL="66219" marR="66219" marT="0" marB="0"/>
                </a:tc>
              </a:tr>
              <a:tr h="196993">
                <a:tc>
                  <a:txBody>
                    <a:bodyPr/>
                    <a:lstStyle/>
                    <a:p>
                      <a:pPr>
                        <a:lnSpc>
                          <a:spcPct val="115000"/>
                        </a:lnSpc>
                        <a:spcAft>
                          <a:spcPts val="0"/>
                        </a:spcAft>
                      </a:pPr>
                      <a:r>
                        <a:rPr lang="fr-FR" sz="1100">
                          <a:effectLst/>
                        </a:rPr>
                        <a:t>HHV7</a:t>
                      </a:r>
                      <a:endParaRPr lang="fr-FR" sz="110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Monocytes, T lymphocytes</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a:effectLst/>
                          <a:latin typeface="+mj-lt"/>
                          <a:cs typeface="Arial" pitchFamily="34" charset="0"/>
                        </a:rPr>
                        <a:t> </a:t>
                      </a:r>
                      <a:r>
                        <a:rPr kumimoji="0" lang="fr-FR" sz="1000" b="1" i="0" u="none" strike="noStrike" cap="none" normalizeH="0" baseline="0" dirty="0" err="1" smtClean="0">
                          <a:ln>
                            <a:noFill/>
                          </a:ln>
                          <a:solidFill>
                            <a:schemeClr val="tx1"/>
                          </a:solidFill>
                          <a:effectLst/>
                          <a:latin typeface="+mj-lt"/>
                          <a:ea typeface="Times New Roman" pitchFamily="18" charset="0"/>
                          <a:cs typeface="Arial" pitchFamily="34" charset="0"/>
                        </a:rPr>
                        <a:t>Roseola</a:t>
                      </a:r>
                      <a:r>
                        <a:rPr kumimoji="0" lang="fr-FR" sz="1000" b="1" i="0" u="none" strike="noStrike" cap="none" normalizeH="0" baseline="0" dirty="0" smtClean="0">
                          <a:ln>
                            <a:noFill/>
                          </a:ln>
                          <a:solidFill>
                            <a:schemeClr val="tx1"/>
                          </a:solidFill>
                          <a:effectLst/>
                          <a:latin typeface="+mj-lt"/>
                          <a:ea typeface="Times New Roman" pitchFamily="18" charset="0"/>
                          <a:cs typeface="Arial" pitchFamily="34" charset="0"/>
                        </a:rPr>
                        <a:t> </a:t>
                      </a:r>
                      <a:r>
                        <a:rPr kumimoji="0" lang="fr-FR" sz="1000" b="1" i="0" u="none" strike="noStrike" cap="none" normalizeH="0" baseline="0" dirty="0" err="1" smtClean="0">
                          <a:ln>
                            <a:noFill/>
                          </a:ln>
                          <a:solidFill>
                            <a:schemeClr val="tx1"/>
                          </a:solidFill>
                          <a:effectLst/>
                          <a:latin typeface="+mj-lt"/>
                          <a:ea typeface="Times New Roman" pitchFamily="18" charset="0"/>
                          <a:cs typeface="Arial" pitchFamily="34" charset="0"/>
                        </a:rPr>
                        <a:t>infantum</a:t>
                      </a:r>
                      <a:endParaRPr lang="fr-FR" sz="1000" b="1" dirty="0">
                        <a:effectLst/>
                        <a:latin typeface="+mj-lt"/>
                        <a:ea typeface="Calibri"/>
                        <a:cs typeface="Arial" pitchFamily="34" charset="0"/>
                      </a:endParaRPr>
                    </a:p>
                  </a:txBody>
                  <a:tcPr marL="66219" marR="66219" marT="0" marB="0"/>
                </a:tc>
                <a:tc>
                  <a:txBody>
                    <a:bodyPr/>
                    <a:lstStyle/>
                    <a:p>
                      <a:pPr>
                        <a:lnSpc>
                          <a:spcPct val="115000"/>
                        </a:lnSpc>
                        <a:spcAft>
                          <a:spcPts val="0"/>
                        </a:spcAft>
                      </a:pPr>
                      <a:r>
                        <a:rPr lang="fr-FR" sz="1000" b="1">
                          <a:effectLst/>
                        </a:rPr>
                        <a:t>-</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Not relevant</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 </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a:effectLst/>
                        </a:rPr>
                        <a:t> </a:t>
                      </a:r>
                      <a:endParaRPr lang="fr-FR" sz="1000" b="1" dirty="0">
                        <a:effectLst/>
                        <a:latin typeface="Calibri"/>
                        <a:ea typeface="Calibri"/>
                        <a:cs typeface="Times New Roman"/>
                      </a:endParaRPr>
                    </a:p>
                  </a:txBody>
                  <a:tcPr marL="66219" marR="66219" marT="0" marB="0"/>
                </a:tc>
              </a:tr>
              <a:tr h="498064">
                <a:tc>
                  <a:txBody>
                    <a:bodyPr/>
                    <a:lstStyle/>
                    <a:p>
                      <a:pPr>
                        <a:lnSpc>
                          <a:spcPct val="115000"/>
                        </a:lnSpc>
                        <a:spcAft>
                          <a:spcPts val="0"/>
                        </a:spcAft>
                      </a:pPr>
                      <a:r>
                        <a:rPr lang="fr-FR" sz="1100">
                          <a:effectLst/>
                        </a:rPr>
                        <a:t>HHV8 (KSHV)</a:t>
                      </a:r>
                      <a:endParaRPr lang="fr-FR" sz="110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Uncertain</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Kaposi’s sarcoma</a:t>
                      </a:r>
                      <a:endParaRPr lang="fr-FR" sz="1000" b="1">
                        <a:effectLst/>
                        <a:latin typeface="Calibri"/>
                        <a:ea typeface="Calibri"/>
                        <a:cs typeface="Times New Roman"/>
                      </a:endParaRPr>
                    </a:p>
                  </a:txBody>
                  <a:tcPr marL="66219" marR="66219" marT="0" marB="0"/>
                </a:tc>
                <a:tc>
                  <a:txBody>
                    <a:bodyPr/>
                    <a:lstStyle/>
                    <a:p>
                      <a:pPr>
                        <a:spcAft>
                          <a:spcPts val="400"/>
                        </a:spcAft>
                      </a:pPr>
                      <a:r>
                        <a:rPr lang="fr-FR" sz="1000" b="1" dirty="0">
                          <a:effectLst/>
                        </a:rPr>
                        <a:t>No </a:t>
                      </a:r>
                      <a:r>
                        <a:rPr lang="fr-FR" sz="1000" b="1" dirty="0" err="1">
                          <a:effectLst/>
                        </a:rPr>
                        <a:t>ongoing</a:t>
                      </a:r>
                      <a:r>
                        <a:rPr lang="fr-FR" sz="1000" b="1" dirty="0">
                          <a:effectLst/>
                        </a:rPr>
                        <a:t> vaccine </a:t>
                      </a:r>
                      <a:r>
                        <a:rPr lang="fr-FR" sz="1000" b="1" dirty="0" err="1">
                          <a:effectLst/>
                        </a:rPr>
                        <a:t>research</a:t>
                      </a:r>
                      <a:r>
                        <a:rPr lang="fr-FR" sz="1000" b="1" dirty="0">
                          <a:effectLst/>
                        </a:rPr>
                        <a:t> </a:t>
                      </a:r>
                    </a:p>
                    <a:p>
                      <a:pPr>
                        <a:lnSpc>
                          <a:spcPct val="115000"/>
                        </a:lnSpc>
                        <a:spcAft>
                          <a:spcPts val="0"/>
                        </a:spcAft>
                      </a:pPr>
                      <a:r>
                        <a:rPr lang="fr-FR" sz="1000" b="1" dirty="0">
                          <a:effectLst/>
                        </a:rPr>
                        <a:t> </a:t>
                      </a:r>
                      <a:endParaRPr lang="fr-FR" sz="1000" b="1" dirty="0">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Not relevant</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a:effectLst/>
                        </a:rPr>
                        <a:t>Moderate</a:t>
                      </a:r>
                      <a:endParaRPr lang="fr-FR" sz="1000" b="1">
                        <a:effectLst/>
                        <a:latin typeface="Calibri"/>
                        <a:ea typeface="Calibri"/>
                        <a:cs typeface="Times New Roman"/>
                      </a:endParaRPr>
                    </a:p>
                  </a:txBody>
                  <a:tcPr marL="66219" marR="66219" marT="0" marB="0"/>
                </a:tc>
                <a:tc>
                  <a:txBody>
                    <a:bodyPr/>
                    <a:lstStyle/>
                    <a:p>
                      <a:pPr>
                        <a:lnSpc>
                          <a:spcPct val="115000"/>
                        </a:lnSpc>
                        <a:spcAft>
                          <a:spcPts val="0"/>
                        </a:spcAft>
                      </a:pPr>
                      <a:r>
                        <a:rPr lang="fr-FR" sz="1000" b="1" dirty="0" err="1">
                          <a:effectLst/>
                        </a:rPr>
                        <a:t>Sexual</a:t>
                      </a:r>
                      <a:endParaRPr lang="fr-FR" sz="1000" b="1" dirty="0">
                        <a:effectLst/>
                        <a:latin typeface="Calibri"/>
                        <a:ea typeface="Calibri"/>
                        <a:cs typeface="Times New Roman"/>
                      </a:endParaRPr>
                    </a:p>
                  </a:txBody>
                  <a:tcPr marL="66219" marR="66219" marT="0" marB="0"/>
                </a:tc>
              </a:tr>
            </a:tbl>
          </a:graphicData>
        </a:graphic>
      </p:graphicFrame>
      <p:sp>
        <p:nvSpPr>
          <p:cNvPr id="4" name="Footer Placeholder 3"/>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39748403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3688" y="764704"/>
            <a:ext cx="8537576"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5"/>
          <p:cNvSpPr txBox="1">
            <a:spLocks noChangeArrowheads="1"/>
          </p:cNvSpPr>
          <p:nvPr/>
        </p:nvSpPr>
        <p:spPr bwMode="auto">
          <a:xfrm>
            <a:off x="1692275" y="333375"/>
            <a:ext cx="5551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sz="2400" b="1" i="1">
                <a:solidFill>
                  <a:srgbClr val="990099"/>
                </a:solidFill>
              </a:rPr>
              <a:t>Ge</a:t>
            </a:r>
            <a:r>
              <a:rPr lang="fr-FR" altLang="fr-FR" sz="2400" b="1">
                <a:solidFill>
                  <a:srgbClr val="990099"/>
                </a:solidFill>
              </a:rPr>
              <a:t>ne layout in Herpesvirus genomes</a:t>
            </a:r>
          </a:p>
        </p:txBody>
      </p:sp>
      <p:sp>
        <p:nvSpPr>
          <p:cNvPr id="8196" name="Text Box 6"/>
          <p:cNvSpPr txBox="1">
            <a:spLocks noChangeArrowheads="1"/>
          </p:cNvSpPr>
          <p:nvPr/>
        </p:nvSpPr>
        <p:spPr bwMode="auto">
          <a:xfrm>
            <a:off x="7734300" y="3429000"/>
            <a:ext cx="869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a:t>230 kb</a:t>
            </a:r>
          </a:p>
        </p:txBody>
      </p:sp>
      <p:sp>
        <p:nvSpPr>
          <p:cNvPr id="8197" name="Text Box 7"/>
          <p:cNvSpPr txBox="1">
            <a:spLocks noChangeArrowheads="1"/>
          </p:cNvSpPr>
          <p:nvPr/>
        </p:nvSpPr>
        <p:spPr bwMode="auto">
          <a:xfrm>
            <a:off x="7653338" y="1117600"/>
            <a:ext cx="806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a:t>152kb</a:t>
            </a:r>
          </a:p>
        </p:txBody>
      </p:sp>
      <p:sp>
        <p:nvSpPr>
          <p:cNvPr id="8198" name="Rectangle 8"/>
          <p:cNvSpPr>
            <a:spLocks noChangeArrowheads="1"/>
          </p:cNvSpPr>
          <p:nvPr/>
        </p:nvSpPr>
        <p:spPr bwMode="auto">
          <a:xfrm>
            <a:off x="2627784" y="5949280"/>
            <a:ext cx="412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dirty="0">
                <a:solidFill>
                  <a:srgbClr val="990099"/>
                </a:solidFill>
              </a:rPr>
              <a:t>DJ Mc </a:t>
            </a:r>
            <a:r>
              <a:rPr lang="fr-FR" altLang="fr-FR" i="1" dirty="0" err="1">
                <a:solidFill>
                  <a:srgbClr val="990099"/>
                </a:solidFill>
              </a:rPr>
              <a:t>G</a:t>
            </a:r>
            <a:r>
              <a:rPr lang="fr-FR" altLang="fr-FR" dirty="0" err="1">
                <a:solidFill>
                  <a:srgbClr val="990099"/>
                </a:solidFill>
              </a:rPr>
              <a:t>eoch</a:t>
            </a:r>
            <a:r>
              <a:rPr lang="fr-FR" altLang="fr-FR" dirty="0">
                <a:solidFill>
                  <a:srgbClr val="990099"/>
                </a:solidFill>
              </a:rPr>
              <a:t> </a:t>
            </a:r>
            <a:r>
              <a:rPr lang="fr-FR" altLang="fr-FR" i="1" dirty="0">
                <a:solidFill>
                  <a:srgbClr val="990099"/>
                </a:solidFill>
              </a:rPr>
              <a:t>Virus </a:t>
            </a:r>
            <a:r>
              <a:rPr lang="fr-FR" altLang="fr-FR" i="1" dirty="0" err="1">
                <a:solidFill>
                  <a:srgbClr val="990099"/>
                </a:solidFill>
              </a:rPr>
              <a:t>research</a:t>
            </a:r>
            <a:r>
              <a:rPr lang="fr-FR" altLang="fr-FR" dirty="0">
                <a:solidFill>
                  <a:srgbClr val="990099"/>
                </a:solidFill>
              </a:rPr>
              <a:t> 117 2006</a:t>
            </a:r>
          </a:p>
        </p:txBody>
      </p:sp>
      <p:sp>
        <p:nvSpPr>
          <p:cNvPr id="8199" name="Text Box 9"/>
          <p:cNvSpPr txBox="1">
            <a:spLocks noChangeArrowheads="1"/>
          </p:cNvSpPr>
          <p:nvPr/>
        </p:nvSpPr>
        <p:spPr bwMode="auto">
          <a:xfrm>
            <a:off x="7596188" y="2270125"/>
            <a:ext cx="806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a:t>140kb</a:t>
            </a:r>
          </a:p>
        </p:txBody>
      </p:sp>
      <p:sp>
        <p:nvSpPr>
          <p:cNvPr id="2" name="Footer Placeholder 1"/>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11675606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Grp="1" noChangeArrowheads="1"/>
          </p:cNvSpPr>
          <p:nvPr>
            <p:ph type="title"/>
          </p:nvPr>
        </p:nvSpPr>
        <p:spPr>
          <a:xfrm>
            <a:off x="457200" y="404813"/>
            <a:ext cx="8229600" cy="1143000"/>
          </a:xfrm>
        </p:spPr>
        <p:txBody>
          <a:bodyPr>
            <a:normAutofit fontScale="90000"/>
          </a:bodyPr>
          <a:lstStyle/>
          <a:p>
            <a:pPr eaLnBrk="1" hangingPunct="1"/>
            <a:r>
              <a:rPr lang="fr-FR" altLang="fr-FR" sz="2400" b="1" smtClean="0">
                <a:solidFill>
                  <a:srgbClr val="990099"/>
                </a:solidFill>
              </a:rPr>
              <a:t>During this longstanding coevolution</a:t>
            </a:r>
            <a:br>
              <a:rPr lang="fr-FR" altLang="fr-FR" sz="2400" b="1" smtClean="0">
                <a:solidFill>
                  <a:srgbClr val="990099"/>
                </a:solidFill>
              </a:rPr>
            </a:br>
            <a:r>
              <a:rPr lang="fr-FR" altLang="fr-FR" sz="2400" b="1" smtClean="0">
                <a:solidFill>
                  <a:srgbClr val="990099"/>
                </a:solidFill>
              </a:rPr>
              <a:t>HV develop a multitude of strategies to escape from and counteract a number of the host responses</a:t>
            </a:r>
          </a:p>
        </p:txBody>
      </p:sp>
      <p:sp>
        <p:nvSpPr>
          <p:cNvPr id="11267" name="Rectangle 6"/>
          <p:cNvSpPr>
            <a:spLocks noGrp="1" noChangeArrowheads="1"/>
          </p:cNvSpPr>
          <p:nvPr>
            <p:ph type="body" idx="1"/>
          </p:nvPr>
        </p:nvSpPr>
        <p:spPr>
          <a:xfrm>
            <a:off x="457200" y="2133600"/>
            <a:ext cx="8229600" cy="4525963"/>
          </a:xfrm>
        </p:spPr>
        <p:txBody>
          <a:bodyPr/>
          <a:lstStyle/>
          <a:p>
            <a:pPr eaLnBrk="1" hangingPunct="1">
              <a:lnSpc>
                <a:spcPct val="90000"/>
              </a:lnSpc>
            </a:pPr>
            <a:r>
              <a:rPr lang="fr-FR" altLang="fr-FR" sz="1800" dirty="0" err="1" smtClean="0"/>
              <a:t>Many</a:t>
            </a:r>
            <a:r>
              <a:rPr lang="fr-FR" altLang="fr-FR" sz="1800" dirty="0" smtClean="0"/>
              <a:t> </a:t>
            </a:r>
            <a:r>
              <a:rPr lang="fr-FR" altLang="fr-FR" sz="1800" dirty="0" err="1" smtClean="0"/>
              <a:t>captured</a:t>
            </a:r>
            <a:r>
              <a:rPr lang="fr-FR" altLang="fr-FR" sz="1800" dirty="0" smtClean="0"/>
              <a:t> </a:t>
            </a:r>
            <a:r>
              <a:rPr lang="fr-FR" altLang="fr-FR" sz="1800" dirty="0" err="1" smtClean="0"/>
              <a:t>genes</a:t>
            </a:r>
            <a:r>
              <a:rPr lang="fr-FR" altLang="fr-FR" sz="1800" dirty="0" smtClean="0"/>
              <a:t> are </a:t>
            </a:r>
            <a:r>
              <a:rPr lang="fr-FR" altLang="fr-FR" sz="1800" dirty="0" err="1" smtClean="0"/>
              <a:t>involved</a:t>
            </a:r>
            <a:r>
              <a:rPr lang="fr-FR" altLang="fr-FR" sz="1800" dirty="0" smtClean="0"/>
              <a:t> in manipulation of host </a:t>
            </a:r>
            <a:r>
              <a:rPr lang="fr-FR" altLang="fr-FR" sz="1800" dirty="0" err="1" smtClean="0"/>
              <a:t>defenses</a:t>
            </a:r>
            <a:r>
              <a:rPr lang="fr-FR" altLang="fr-FR" sz="1800" dirty="0" smtClean="0"/>
              <a:t>, </a:t>
            </a:r>
            <a:r>
              <a:rPr lang="fr-FR" altLang="fr-FR" sz="1800" dirty="0" err="1" smtClean="0"/>
              <a:t>with</a:t>
            </a:r>
            <a:r>
              <a:rPr lang="fr-FR" altLang="fr-FR" sz="1800" dirty="0" smtClean="0"/>
              <a:t> immune </a:t>
            </a:r>
            <a:r>
              <a:rPr lang="fr-FR" altLang="fr-FR" sz="1800" dirty="0" err="1" smtClean="0"/>
              <a:t>evasion</a:t>
            </a:r>
            <a:r>
              <a:rPr lang="fr-FR" altLang="fr-FR" sz="1800" dirty="0" smtClean="0"/>
              <a:t> and anti-</a:t>
            </a:r>
            <a:r>
              <a:rPr lang="fr-FR" altLang="fr-FR" sz="1800" dirty="0" err="1" smtClean="0"/>
              <a:t>apoptotic</a:t>
            </a:r>
            <a:r>
              <a:rPr lang="fr-FR" altLang="fr-FR" sz="1800" dirty="0" smtClean="0"/>
              <a:t> </a:t>
            </a:r>
            <a:r>
              <a:rPr lang="fr-FR" altLang="fr-FR" sz="1800" dirty="0" err="1" smtClean="0"/>
              <a:t>functions</a:t>
            </a:r>
            <a:endParaRPr lang="fr-FR" altLang="fr-FR" sz="1800" dirty="0" smtClean="0"/>
          </a:p>
          <a:p>
            <a:pPr lvl="1" eaLnBrk="1" hangingPunct="1">
              <a:lnSpc>
                <a:spcPct val="90000"/>
              </a:lnSpc>
            </a:pPr>
            <a:r>
              <a:rPr lang="fr-FR" altLang="fr-FR" sz="1800" dirty="0" smtClean="0"/>
              <a:t>Viral IL-10 (CMV, EBV)</a:t>
            </a:r>
          </a:p>
          <a:p>
            <a:pPr lvl="1" eaLnBrk="1" hangingPunct="1">
              <a:lnSpc>
                <a:spcPct val="90000"/>
              </a:lnSpc>
            </a:pPr>
            <a:r>
              <a:rPr lang="fr-FR" altLang="fr-FR" sz="1800" dirty="0" smtClean="0"/>
              <a:t>Viral M</a:t>
            </a:r>
            <a:r>
              <a:rPr lang="fr-FR" altLang="fr-FR" sz="1800" dirty="0" smtClean="0">
                <a:ea typeface="Times New Roman" pitchFamily="18" charset="0"/>
                <a:cs typeface="Arial" charset="0"/>
              </a:rPr>
              <a:t>H</a:t>
            </a:r>
            <a:r>
              <a:rPr lang="fr-FR" altLang="fr-FR" sz="1800" dirty="0" smtClean="0"/>
              <a:t>C class I (CMV)</a:t>
            </a:r>
          </a:p>
          <a:p>
            <a:pPr lvl="1" eaLnBrk="1" hangingPunct="1">
              <a:lnSpc>
                <a:spcPct val="90000"/>
              </a:lnSpc>
            </a:pPr>
            <a:r>
              <a:rPr lang="fr-FR" altLang="fr-FR" sz="1800" dirty="0" smtClean="0"/>
              <a:t>Viral Bcl-2, viral </a:t>
            </a:r>
            <a:r>
              <a:rPr lang="fr-FR" altLang="fr-FR" sz="1800" dirty="0" err="1" smtClean="0"/>
              <a:t>mitochondrion-localised</a:t>
            </a:r>
            <a:r>
              <a:rPr lang="fr-FR" altLang="fr-FR" sz="1800" dirty="0" smtClean="0"/>
              <a:t> </a:t>
            </a:r>
            <a:r>
              <a:rPr lang="fr-FR" altLang="fr-FR" sz="1800" dirty="0" err="1" smtClean="0"/>
              <a:t>inhibitor</a:t>
            </a:r>
            <a:r>
              <a:rPr lang="fr-FR" altLang="fr-FR" sz="1800" dirty="0" smtClean="0"/>
              <a:t> of </a:t>
            </a:r>
            <a:r>
              <a:rPr lang="fr-FR" altLang="fr-FR" sz="1800" dirty="0" err="1" smtClean="0"/>
              <a:t>apoptosis</a:t>
            </a:r>
            <a:r>
              <a:rPr lang="fr-FR" altLang="fr-FR" sz="1800" dirty="0" smtClean="0"/>
              <a:t> (</a:t>
            </a:r>
            <a:r>
              <a:rPr lang="fr-FR" altLang="fr-FR" sz="1800" dirty="0" err="1" smtClean="0"/>
              <a:t>vMIA</a:t>
            </a:r>
            <a:r>
              <a:rPr lang="fr-FR" altLang="fr-FR" sz="1800" dirty="0" smtClean="0"/>
              <a:t>) (EBV, CMV)</a:t>
            </a:r>
          </a:p>
          <a:p>
            <a:pPr lvl="1" eaLnBrk="1" hangingPunct="1">
              <a:lnSpc>
                <a:spcPct val="90000"/>
              </a:lnSpc>
            </a:pPr>
            <a:r>
              <a:rPr lang="fr-FR" altLang="fr-FR" sz="1800" dirty="0" smtClean="0"/>
              <a:t>Viral FLIP (</a:t>
            </a:r>
            <a:r>
              <a:rPr lang="fr-FR" altLang="fr-FR" sz="1800" dirty="0" err="1" smtClean="0"/>
              <a:t>inhibitor</a:t>
            </a:r>
            <a:r>
              <a:rPr lang="fr-FR" altLang="fr-FR" sz="1800" dirty="0" smtClean="0"/>
              <a:t> of caspase-8 - KS</a:t>
            </a:r>
            <a:r>
              <a:rPr lang="fr-FR" altLang="fr-FR" sz="1800" dirty="0" smtClean="0">
                <a:cs typeface="Times New Roman" pitchFamily="18" charset="0"/>
              </a:rPr>
              <a:t>H</a:t>
            </a:r>
            <a:r>
              <a:rPr lang="fr-FR" altLang="fr-FR" sz="1800" dirty="0" smtClean="0"/>
              <a:t>V)</a:t>
            </a:r>
          </a:p>
          <a:p>
            <a:pPr lvl="1" eaLnBrk="1" hangingPunct="1">
              <a:lnSpc>
                <a:spcPct val="90000"/>
              </a:lnSpc>
            </a:pPr>
            <a:r>
              <a:rPr lang="fr-FR" altLang="fr-FR" sz="1800" dirty="0" smtClean="0"/>
              <a:t>Viral cyclines (EBV)</a:t>
            </a:r>
          </a:p>
          <a:p>
            <a:pPr lvl="1" eaLnBrk="1" hangingPunct="1">
              <a:lnSpc>
                <a:spcPct val="90000"/>
              </a:lnSpc>
            </a:pPr>
            <a:r>
              <a:rPr lang="fr-FR" altLang="fr-FR" sz="1800" dirty="0" smtClean="0"/>
              <a:t>Viral </a:t>
            </a:r>
            <a:r>
              <a:rPr lang="fr-FR" altLang="fr-FR" sz="1800" dirty="0" err="1" smtClean="0"/>
              <a:t>chemokines</a:t>
            </a:r>
            <a:r>
              <a:rPr lang="fr-FR" altLang="fr-FR" sz="1800" dirty="0" smtClean="0"/>
              <a:t>….(CMV)</a:t>
            </a:r>
          </a:p>
          <a:p>
            <a:pPr lvl="1" eaLnBrk="1" hangingPunct="1">
              <a:lnSpc>
                <a:spcPct val="90000"/>
              </a:lnSpc>
            </a:pPr>
            <a:r>
              <a:rPr lang="fr-FR" altLang="fr-FR" sz="1800" dirty="0" smtClean="0"/>
              <a:t>Viral </a:t>
            </a:r>
            <a:r>
              <a:rPr lang="fr-FR" altLang="fr-FR" sz="1800" dirty="0" err="1" smtClean="0"/>
              <a:t>chemokine</a:t>
            </a:r>
            <a:r>
              <a:rPr lang="fr-FR" altLang="fr-FR" sz="1800" dirty="0" smtClean="0"/>
              <a:t> </a:t>
            </a:r>
            <a:r>
              <a:rPr lang="fr-FR" altLang="fr-FR" sz="1800" dirty="0" err="1" smtClean="0"/>
              <a:t>receptor</a:t>
            </a:r>
            <a:r>
              <a:rPr lang="fr-FR" altLang="fr-FR" sz="1800" dirty="0" smtClean="0"/>
              <a:t> (CMV)</a:t>
            </a:r>
          </a:p>
          <a:p>
            <a:pPr eaLnBrk="1" hangingPunct="1">
              <a:lnSpc>
                <a:spcPct val="90000"/>
              </a:lnSpc>
            </a:pPr>
            <a:r>
              <a:rPr lang="fr-FR" altLang="fr-FR" sz="1800" dirty="0" smtClean="0"/>
              <a:t>Duplication of </a:t>
            </a:r>
            <a:r>
              <a:rPr lang="fr-FR" altLang="fr-FR" sz="1800" dirty="0" err="1" smtClean="0"/>
              <a:t>genes</a:t>
            </a:r>
            <a:endParaRPr lang="fr-FR" altLang="fr-FR" sz="1800" dirty="0" smtClean="0"/>
          </a:p>
          <a:p>
            <a:pPr eaLnBrk="1" hangingPunct="1">
              <a:lnSpc>
                <a:spcPct val="90000"/>
              </a:lnSpc>
            </a:pPr>
            <a:r>
              <a:rPr lang="fr-FR" altLang="fr-FR" sz="1800" i="1" dirty="0" err="1" smtClean="0"/>
              <a:t>Ge</a:t>
            </a:r>
            <a:r>
              <a:rPr lang="fr-FR" altLang="fr-FR" sz="1800" dirty="0" err="1" smtClean="0"/>
              <a:t>nes</a:t>
            </a:r>
            <a:r>
              <a:rPr lang="fr-FR" altLang="fr-FR" sz="1800" dirty="0" smtClean="0"/>
              <a:t> </a:t>
            </a:r>
            <a:r>
              <a:rPr lang="fr-FR" altLang="fr-FR" sz="1800" dirty="0" err="1" smtClean="0"/>
              <a:t>exhibiting</a:t>
            </a:r>
            <a:r>
              <a:rPr lang="fr-FR" altLang="fr-FR" sz="1800" dirty="0" smtClean="0"/>
              <a:t> </a:t>
            </a:r>
            <a:r>
              <a:rPr lang="fr-FR" altLang="fr-FR" sz="1800" dirty="0" err="1" smtClean="0"/>
              <a:t>unsual</a:t>
            </a:r>
            <a:r>
              <a:rPr lang="fr-FR" altLang="fr-FR" sz="1800" dirty="0" smtClean="0"/>
              <a:t> high </a:t>
            </a:r>
            <a:r>
              <a:rPr lang="fr-FR" altLang="fr-FR" sz="1800" dirty="0" err="1" smtClean="0"/>
              <a:t>levels</a:t>
            </a:r>
            <a:r>
              <a:rPr lang="fr-FR" altLang="fr-FR" sz="1800" dirty="0" smtClean="0"/>
              <a:t> of variation (CMV ) (</a:t>
            </a:r>
            <a:r>
              <a:rPr lang="fr-FR" altLang="fr-FR" sz="1800" dirty="0" err="1" smtClean="0"/>
              <a:t>gB</a:t>
            </a:r>
            <a:r>
              <a:rPr lang="fr-FR" altLang="fr-FR" sz="1800" dirty="0" smtClean="0"/>
              <a:t> </a:t>
            </a:r>
            <a:r>
              <a:rPr lang="fr-FR" altLang="fr-FR" sz="1800" dirty="0" err="1" smtClean="0"/>
              <a:t>polymorphism</a:t>
            </a:r>
            <a:r>
              <a:rPr lang="fr-FR" altLang="fr-FR" sz="1800" dirty="0" smtClean="0"/>
              <a:t>) </a:t>
            </a:r>
          </a:p>
          <a:p>
            <a:pPr lvl="1" eaLnBrk="1" hangingPunct="1">
              <a:lnSpc>
                <a:spcPct val="90000"/>
              </a:lnSpc>
            </a:pPr>
            <a:r>
              <a:rPr lang="fr-FR" altLang="fr-FR" sz="1800" dirty="0" smtClean="0"/>
              <a:t>This </a:t>
            </a:r>
            <a:r>
              <a:rPr lang="fr-FR" altLang="fr-FR" sz="1800" dirty="0" err="1" smtClean="0"/>
              <a:t>phenomenon</a:t>
            </a:r>
            <a:r>
              <a:rPr lang="fr-FR" altLang="fr-FR" sz="1800" dirty="0" smtClean="0"/>
              <a:t> </a:t>
            </a:r>
            <a:r>
              <a:rPr lang="fr-FR" altLang="fr-FR" sz="1800" dirty="0" err="1" smtClean="0"/>
              <a:t>reflects</a:t>
            </a:r>
            <a:r>
              <a:rPr lang="fr-FR" altLang="fr-FR" sz="1800" dirty="0" smtClean="0"/>
              <a:t> the </a:t>
            </a:r>
            <a:r>
              <a:rPr lang="fr-FR" altLang="fr-FR" sz="1800" dirty="0" err="1" smtClean="0"/>
              <a:t>evolutionnary</a:t>
            </a:r>
            <a:r>
              <a:rPr lang="fr-FR" altLang="fr-FR" sz="1800" dirty="0" smtClean="0"/>
              <a:t> </a:t>
            </a:r>
            <a:r>
              <a:rPr lang="fr-FR" altLang="fr-FR" sz="1800" dirty="0" err="1" smtClean="0"/>
              <a:t>outcome</a:t>
            </a:r>
            <a:r>
              <a:rPr lang="fr-FR" altLang="fr-FR" sz="1800" dirty="0" smtClean="0"/>
              <a:t> of a </a:t>
            </a:r>
            <a:r>
              <a:rPr lang="fr-FR" altLang="fr-FR" sz="1800" dirty="0" err="1" smtClean="0"/>
              <a:t>greater</a:t>
            </a:r>
            <a:r>
              <a:rPr lang="fr-FR" altLang="fr-FR" sz="1800" dirty="0" smtClean="0"/>
              <a:t> </a:t>
            </a:r>
            <a:r>
              <a:rPr lang="fr-FR" altLang="fr-FR" sz="1800" dirty="0" err="1" smtClean="0"/>
              <a:t>overall</a:t>
            </a:r>
            <a:r>
              <a:rPr lang="fr-FR" altLang="fr-FR" sz="1800" dirty="0" smtClean="0"/>
              <a:t> </a:t>
            </a:r>
            <a:r>
              <a:rPr lang="fr-FR" altLang="fr-FR" sz="1800" dirty="0" err="1" smtClean="0"/>
              <a:t>exposure</a:t>
            </a:r>
            <a:r>
              <a:rPr lang="fr-FR" altLang="fr-FR" sz="1800" dirty="0" smtClean="0"/>
              <a:t> of CMV to the </a:t>
            </a:r>
            <a:r>
              <a:rPr lang="fr-FR" altLang="fr-FR" sz="1800" dirty="0" err="1" smtClean="0"/>
              <a:t>host’s</a:t>
            </a:r>
            <a:r>
              <a:rPr lang="fr-FR" altLang="fr-FR" sz="1800" dirty="0" smtClean="0"/>
              <a:t> immune system, </a:t>
            </a:r>
            <a:r>
              <a:rPr lang="fr-FR" altLang="fr-FR" sz="1800" dirty="0" err="1" smtClean="0"/>
              <a:t>than</a:t>
            </a:r>
            <a:r>
              <a:rPr lang="fr-FR" altLang="fr-FR" sz="1800" dirty="0" smtClean="0"/>
              <a:t> in the case of the alpha and gamma</a:t>
            </a:r>
          </a:p>
        </p:txBody>
      </p:sp>
      <p:sp>
        <p:nvSpPr>
          <p:cNvPr id="2" name="Footer Placeholder 1"/>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33165729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ChangeArrowheads="1"/>
          </p:cNvSpPr>
          <p:nvPr/>
        </p:nvSpPr>
        <p:spPr bwMode="auto">
          <a:xfrm>
            <a:off x="179388" y="2130425"/>
            <a:ext cx="8713787"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ltLang="fr-FR" sz="4400" b="1">
                <a:solidFill>
                  <a:srgbClr val="990099"/>
                </a:solidFill>
              </a:rPr>
              <a:t>Herpes viruses persist because they do know their own host </a:t>
            </a:r>
            <a:br>
              <a:rPr lang="en-GB" altLang="fr-FR" sz="4400" b="1">
                <a:solidFill>
                  <a:srgbClr val="990099"/>
                </a:solidFill>
              </a:rPr>
            </a:br>
            <a:r>
              <a:rPr lang="en-GB" altLang="fr-FR" sz="4400" b="1">
                <a:solidFill>
                  <a:srgbClr val="990099"/>
                </a:solidFill>
              </a:rPr>
              <a:t/>
            </a:r>
            <a:br>
              <a:rPr lang="en-GB" altLang="fr-FR" sz="4400" b="1">
                <a:solidFill>
                  <a:srgbClr val="990099"/>
                </a:solidFill>
              </a:rPr>
            </a:br>
            <a:r>
              <a:rPr lang="en-GB" altLang="fr-FR" sz="4400" b="1">
                <a:solidFill>
                  <a:srgbClr val="990099"/>
                </a:solidFill>
              </a:rPr>
              <a:t>So their </a:t>
            </a:r>
            <a:r>
              <a:rPr lang="fr-FR" altLang="fr-FR" sz="4400" b="1">
                <a:solidFill>
                  <a:srgbClr val="990099"/>
                </a:solidFill>
              </a:rPr>
              <a:t>g</a:t>
            </a:r>
            <a:r>
              <a:rPr lang="en-GB" altLang="fr-FR" sz="4400" b="1">
                <a:solidFill>
                  <a:srgbClr val="990099"/>
                </a:solidFill>
              </a:rPr>
              <a:t>oal is to live with!</a:t>
            </a:r>
            <a:endParaRPr lang="fr-FR" altLang="fr-FR" sz="4400" b="1">
              <a:solidFill>
                <a:srgbClr val="990099"/>
              </a:solidFill>
            </a:endParaRPr>
          </a:p>
        </p:txBody>
      </p:sp>
      <p:sp>
        <p:nvSpPr>
          <p:cNvPr id="2" name="Footer Placeholder 1"/>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33682345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387424"/>
            <a:ext cx="7772400" cy="1470025"/>
          </a:xfrm>
        </p:spPr>
        <p:txBody>
          <a:bodyPr>
            <a:normAutofit/>
          </a:bodyPr>
          <a:lstStyle/>
          <a:p>
            <a:pPr eaLnBrk="1" hangingPunct="1"/>
            <a:r>
              <a:rPr lang="en-GB" altLang="fr-FR" sz="2800" b="1" dirty="0" smtClean="0">
                <a:solidFill>
                  <a:srgbClr val="990099"/>
                </a:solidFill>
              </a:rPr>
              <a:t>Herpes virus - How do they persist?</a:t>
            </a:r>
            <a:r>
              <a:rPr lang="fr-FR" altLang="fr-FR" sz="2800" b="1" dirty="0" smtClean="0">
                <a:solidFill>
                  <a:srgbClr val="990099"/>
                </a:solidFill>
              </a:rPr>
              <a:t> </a:t>
            </a:r>
          </a:p>
        </p:txBody>
      </p:sp>
      <p:graphicFrame>
        <p:nvGraphicFramePr>
          <p:cNvPr id="3" name="Group 148"/>
          <p:cNvGraphicFramePr>
            <a:graphicFrameLocks noGrp="1"/>
          </p:cNvGraphicFramePr>
          <p:nvPr/>
        </p:nvGraphicFramePr>
        <p:xfrm>
          <a:off x="1042988" y="1114425"/>
          <a:ext cx="7561262" cy="5675312"/>
        </p:xfrm>
        <a:graphic>
          <a:graphicData uri="http://schemas.openxmlformats.org/drawingml/2006/table">
            <a:tbl>
              <a:tblPr/>
              <a:tblGrid>
                <a:gridCol w="3783012"/>
                <a:gridCol w="3778250"/>
              </a:tblGrid>
              <a:tr h="47310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dirty="0" err="1" smtClean="0">
                          <a:ln>
                            <a:noFill/>
                          </a:ln>
                          <a:solidFill>
                            <a:srgbClr val="990099"/>
                          </a:solidFill>
                          <a:effectLst/>
                          <a:latin typeface="Arial" pitchFamily="34" charset="0"/>
                          <a:ea typeface="Times New Roman" pitchFamily="18" charset="0"/>
                          <a:cs typeface="Arial" pitchFamily="34" charset="0"/>
                        </a:rPr>
                        <a:t>Strategy</a:t>
                      </a:r>
                      <a:endParaRPr kumimoji="0" lang="fr-FR" sz="1800" b="1" i="0" u="none" strike="noStrike" cap="none" normalizeH="0" baseline="0" dirty="0" smtClean="0">
                        <a:ln>
                          <a:noFill/>
                        </a:ln>
                        <a:solidFill>
                          <a:srgbClr val="990099"/>
                        </a:solidFill>
                        <a:effectLst/>
                        <a:latin typeface="Arial" pitchFamily="34" charset="0"/>
                        <a:ea typeface="Times New Roman" pitchFamily="18" charset="0"/>
                        <a:cs typeface="Arial" pitchFamily="34" charset="0"/>
                      </a:endParaRPr>
                    </a:p>
                  </a:txBody>
                  <a:tcPr marT="45723" marB="45723"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990099"/>
                          </a:solidFill>
                          <a:effectLst/>
                          <a:latin typeface="Arial" pitchFamily="34" charset="0"/>
                          <a:ea typeface="Times New Roman" pitchFamily="18" charset="0"/>
                          <a:cs typeface="Arial" pitchFamily="34" charset="0"/>
                        </a:rPr>
                        <a:t>Examples</a:t>
                      </a:r>
                    </a:p>
                  </a:txBody>
                  <a:tcPr marT="45723" marB="45723"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3156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smtClean="0">
                          <a:ln>
                            <a:noFill/>
                          </a:ln>
                          <a:solidFill>
                            <a:schemeClr val="tx2"/>
                          </a:solidFill>
                          <a:effectLst/>
                          <a:latin typeface="Arial" pitchFamily="34" charset="0"/>
                        </a:rPr>
                        <a:t>Hi</a:t>
                      </a: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de from immune surveillance</a:t>
                      </a:r>
                    </a:p>
                  </a:txBody>
                  <a:tcPr marT="45723" marB="45723"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Latency</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Infect immunopriviledged tissues (skin, neurons)</a:t>
                      </a:r>
                    </a:p>
                  </a:txBody>
                  <a:tcPr marT="45723" marB="45723"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572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Subvert</a:t>
                      </a:r>
                      <a:r>
                        <a:rPr kumimoji="0" lang="fr-FR"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or </a:t>
                      </a:r>
                      <a:r>
                        <a:rPr kumimoji="0" lang="fr-FR"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kill</a:t>
                      </a:r>
                      <a:r>
                        <a:rPr kumimoji="0" lang="fr-FR"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immune </a:t>
                      </a:r>
                      <a:r>
                        <a:rPr kumimoji="0" lang="fr-FR"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cells</a:t>
                      </a:r>
                      <a:r>
                        <a:rPr kumimoji="0" lang="fr-FR"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/phagocytes</a:t>
                      </a:r>
                    </a:p>
                  </a:txBody>
                  <a:tcPr marT="45723" marB="45723"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Infect and kill immune cells (DCs, APCs, lymphocytes, macrophages)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Inhibit CTL/NK killing pathways</a:t>
                      </a:r>
                    </a:p>
                  </a:txBody>
                  <a:tcPr marT="45723" marB="45723"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8751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Block acquired immunity</a:t>
                      </a:r>
                    </a:p>
                  </a:txBody>
                  <a:tcPr marT="45723" marB="45723"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Downregulate MHC-I or –II</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Block antigen presentation/proteasome</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Prevent induction of immune response genes</a:t>
                      </a:r>
                    </a:p>
                  </a:txBody>
                  <a:tcPr marT="45723" marB="45723"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46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Inhibit complement</a:t>
                      </a:r>
                    </a:p>
                  </a:txBody>
                  <a:tcPr marT="45723" marB="45723"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Inhibition of complement cascade</a:t>
                      </a:r>
                    </a:p>
                  </a:txBody>
                  <a:tcPr marT="45723" marB="45723"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97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Inhibit cytokines/interferon chemokines</a:t>
                      </a:r>
                    </a:p>
                  </a:txBody>
                  <a:tcPr marT="45723" marB="45723"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p>
                  </a:txBody>
                  <a:tcPr marT="45723" marB="45723"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7160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Modulate apoptosis/autophagy</a:t>
                      </a:r>
                    </a:p>
                  </a:txBody>
                  <a:tcPr marT="45723" marB="45723"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Inhibit cell death</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Block death signalling pathways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Downregulate death receptors or ligands</a:t>
                      </a:r>
                    </a:p>
                  </a:txBody>
                  <a:tcPr marT="45723" marB="45723"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97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Interfere withTLRs</a:t>
                      </a:r>
                    </a:p>
                  </a:txBody>
                  <a:tcPr marT="45723" marB="45723"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Block or </a:t>
                      </a:r>
                      <a:r>
                        <a:rPr kumimoji="0" lang="fr-FR"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hijack</a:t>
                      </a:r>
                      <a:r>
                        <a:rPr kumimoji="0" lang="fr-FR"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TLR </a:t>
                      </a:r>
                      <a:r>
                        <a:rPr kumimoji="0" lang="fr-FR"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signalling</a:t>
                      </a:r>
                      <a:endParaRPr kumimoji="0" lang="fr-FR"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Prevent</a:t>
                      </a:r>
                      <a:r>
                        <a:rPr kumimoji="0" lang="fr-FR"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TLR recognition</a:t>
                      </a:r>
                    </a:p>
                  </a:txBody>
                  <a:tcPr marT="45723" marB="45723"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Text Box 40"/>
          <p:cNvSpPr txBox="1">
            <a:spLocks noChangeArrowheads="1"/>
          </p:cNvSpPr>
          <p:nvPr/>
        </p:nvSpPr>
        <p:spPr bwMode="auto">
          <a:xfrm>
            <a:off x="1655668" y="548680"/>
            <a:ext cx="57246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FR" altLang="fr-FR" sz="2000" b="1" dirty="0">
                <a:solidFill>
                  <a:srgbClr val="990099"/>
                </a:solidFill>
              </a:rPr>
              <a:t>Anti-</a:t>
            </a:r>
            <a:r>
              <a:rPr lang="fr-FR" altLang="fr-FR" sz="2000" b="1" dirty="0" err="1">
                <a:solidFill>
                  <a:srgbClr val="990099"/>
                </a:solidFill>
              </a:rPr>
              <a:t>immunology</a:t>
            </a:r>
            <a:r>
              <a:rPr lang="fr-FR" altLang="fr-FR" sz="2000" b="1" dirty="0">
                <a:solidFill>
                  <a:srgbClr val="990099"/>
                </a:solidFill>
              </a:rPr>
              <a:t> </a:t>
            </a:r>
            <a:r>
              <a:rPr lang="fr-FR" altLang="fr-FR" sz="2000" b="1" dirty="0" err="1">
                <a:solidFill>
                  <a:srgbClr val="990099"/>
                </a:solidFill>
              </a:rPr>
              <a:t>strategies</a:t>
            </a:r>
            <a:r>
              <a:rPr lang="fr-FR" altLang="fr-FR" sz="2000" b="1" dirty="0">
                <a:solidFill>
                  <a:srgbClr val="990099"/>
                </a:solidFill>
              </a:rPr>
              <a:t> of </a:t>
            </a:r>
            <a:r>
              <a:rPr lang="en-GB" altLang="fr-FR" sz="2000" b="1" dirty="0">
                <a:solidFill>
                  <a:srgbClr val="990099"/>
                </a:solidFill>
              </a:rPr>
              <a:t>H</a:t>
            </a:r>
            <a:r>
              <a:rPr lang="fr-FR" altLang="fr-FR" sz="2000" b="1" dirty="0" err="1">
                <a:solidFill>
                  <a:srgbClr val="990099"/>
                </a:solidFill>
              </a:rPr>
              <a:t>erpesviruses</a:t>
            </a:r>
            <a:endParaRPr lang="fr-FR" altLang="fr-FR" sz="2000" b="1" dirty="0">
              <a:solidFill>
                <a:srgbClr val="990099"/>
              </a:solidFill>
            </a:endParaRPr>
          </a:p>
        </p:txBody>
      </p:sp>
      <p:sp>
        <p:nvSpPr>
          <p:cNvPr id="2" name="Footer Placeholder 1"/>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8880894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201571"/>
            <a:ext cx="9145016" cy="565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ext Box 5"/>
          <p:cNvSpPr txBox="1">
            <a:spLocks noChangeArrowheads="1"/>
          </p:cNvSpPr>
          <p:nvPr/>
        </p:nvSpPr>
        <p:spPr bwMode="auto">
          <a:xfrm>
            <a:off x="0" y="188640"/>
            <a:ext cx="9144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FR" altLang="fr-FR" sz="2400" b="1" dirty="0">
                <a:solidFill>
                  <a:srgbClr val="990099"/>
                </a:solidFill>
              </a:rPr>
              <a:t>The size of CD4+ CD8+ T </a:t>
            </a:r>
            <a:r>
              <a:rPr lang="fr-FR" altLang="fr-FR" sz="2400" b="1" dirty="0" err="1">
                <a:solidFill>
                  <a:srgbClr val="990099"/>
                </a:solidFill>
              </a:rPr>
              <a:t>cell</a:t>
            </a:r>
            <a:r>
              <a:rPr lang="fr-FR" altLang="fr-FR" sz="2400" b="1" dirty="0">
                <a:solidFill>
                  <a:srgbClr val="990099"/>
                </a:solidFill>
              </a:rPr>
              <a:t> </a:t>
            </a:r>
            <a:r>
              <a:rPr lang="fr-FR" altLang="fr-FR" sz="2400" b="1" dirty="0" err="1">
                <a:solidFill>
                  <a:srgbClr val="990099"/>
                </a:solidFill>
              </a:rPr>
              <a:t>response</a:t>
            </a:r>
            <a:r>
              <a:rPr lang="fr-FR" altLang="fr-FR" sz="2400" b="1" dirty="0">
                <a:solidFill>
                  <a:srgbClr val="990099"/>
                </a:solidFill>
              </a:rPr>
              <a:t> to CMV </a:t>
            </a:r>
            <a:r>
              <a:rPr lang="fr-FR" altLang="fr-FR" sz="2400" b="1" dirty="0" err="1">
                <a:solidFill>
                  <a:srgbClr val="990099"/>
                </a:solidFill>
              </a:rPr>
              <a:t>is</a:t>
            </a:r>
            <a:r>
              <a:rPr lang="fr-FR" altLang="fr-FR" sz="2400" b="1" dirty="0">
                <a:solidFill>
                  <a:srgbClr val="990099"/>
                </a:solidFill>
              </a:rPr>
              <a:t> </a:t>
            </a:r>
            <a:r>
              <a:rPr lang="fr-FR" altLang="fr-FR" sz="2400" b="1" dirty="0" err="1">
                <a:solidFill>
                  <a:srgbClr val="990099"/>
                </a:solidFill>
              </a:rPr>
              <a:t>enormous</a:t>
            </a:r>
            <a:r>
              <a:rPr lang="fr-FR" altLang="fr-FR" sz="2400" b="1" dirty="0" smtClean="0">
                <a:solidFill>
                  <a:srgbClr val="990099"/>
                </a:solidFill>
              </a:rPr>
              <a:t>:</a:t>
            </a:r>
          </a:p>
          <a:p>
            <a:pPr algn="ctr" eaLnBrk="1" hangingPunct="1"/>
            <a:r>
              <a:rPr lang="fr-FR" altLang="fr-FR" sz="2400" dirty="0" smtClean="0"/>
              <a:t>This </a:t>
            </a:r>
            <a:r>
              <a:rPr lang="fr-FR" altLang="fr-FR" sz="2400" dirty="0" err="1" smtClean="0"/>
              <a:t>response</a:t>
            </a:r>
            <a:r>
              <a:rPr lang="fr-FR" altLang="fr-FR" sz="2400" dirty="0" smtClean="0"/>
              <a:t> </a:t>
            </a:r>
            <a:r>
              <a:rPr lang="fr-FR" altLang="fr-FR" sz="2400" dirty="0" err="1" smtClean="0"/>
              <a:t>is</a:t>
            </a:r>
            <a:r>
              <a:rPr lang="fr-FR" altLang="fr-FR" sz="2400" dirty="0" smtClean="0"/>
              <a:t> </a:t>
            </a:r>
            <a:r>
              <a:rPr lang="fr-FR" altLang="fr-FR" sz="2400" dirty="0" err="1" smtClean="0"/>
              <a:t>definitely</a:t>
            </a:r>
            <a:r>
              <a:rPr lang="fr-FR" altLang="fr-FR" sz="2400" dirty="0" smtClean="0"/>
              <a:t> important in the control of virus </a:t>
            </a:r>
            <a:r>
              <a:rPr lang="fr-FR" altLang="fr-FR" sz="2400" dirty="0" err="1" smtClean="0"/>
              <a:t>replication</a:t>
            </a:r>
            <a:r>
              <a:rPr lang="fr-FR" altLang="fr-FR" sz="2400" dirty="0" smtClean="0"/>
              <a:t>, and </a:t>
            </a:r>
            <a:r>
              <a:rPr lang="fr-FR" altLang="fr-FR" sz="2400" dirty="0" err="1" smtClean="0"/>
              <a:t>hence</a:t>
            </a:r>
            <a:r>
              <a:rPr lang="fr-FR" altLang="fr-FR" sz="2400" dirty="0" smtClean="0"/>
              <a:t> in protection </a:t>
            </a:r>
            <a:r>
              <a:rPr lang="fr-FR" altLang="fr-FR" sz="2400" dirty="0" err="1" smtClean="0"/>
              <a:t>against</a:t>
            </a:r>
            <a:r>
              <a:rPr lang="fr-FR" altLang="fr-FR" sz="2400" dirty="0" smtClean="0"/>
              <a:t> </a:t>
            </a:r>
            <a:r>
              <a:rPr lang="fr-FR" altLang="fr-FR" sz="2400" dirty="0" err="1" smtClean="0"/>
              <a:t>disease</a:t>
            </a:r>
            <a:r>
              <a:rPr lang="fr-FR" altLang="fr-FR" sz="2400" dirty="0" smtClean="0"/>
              <a:t>. </a:t>
            </a:r>
          </a:p>
          <a:p>
            <a:pPr algn="ctr" eaLnBrk="1" hangingPunct="1"/>
            <a:endParaRPr lang="fr-FR" altLang="fr-FR" sz="2400" b="1" dirty="0">
              <a:solidFill>
                <a:srgbClr val="990099"/>
              </a:solidFill>
            </a:endParaRPr>
          </a:p>
        </p:txBody>
      </p:sp>
      <p:sp>
        <p:nvSpPr>
          <p:cNvPr id="41988" name="Rectangle 7"/>
          <p:cNvSpPr>
            <a:spLocks noChangeArrowheads="1"/>
          </p:cNvSpPr>
          <p:nvPr/>
        </p:nvSpPr>
        <p:spPr bwMode="auto">
          <a:xfrm>
            <a:off x="4940622" y="5805264"/>
            <a:ext cx="3879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b="1" dirty="0">
                <a:solidFill>
                  <a:srgbClr val="990099"/>
                </a:solidFill>
              </a:rPr>
              <a:t>MK Gandhi &amp; R </a:t>
            </a:r>
            <a:r>
              <a:rPr lang="fr-FR" altLang="fr-FR" b="1" dirty="0" err="1">
                <a:solidFill>
                  <a:srgbClr val="990099"/>
                </a:solidFill>
              </a:rPr>
              <a:t>Khanna</a:t>
            </a:r>
            <a:endParaRPr lang="fr-FR" altLang="fr-FR" b="1" dirty="0">
              <a:solidFill>
                <a:srgbClr val="990099"/>
              </a:solidFill>
            </a:endParaRPr>
          </a:p>
          <a:p>
            <a:pPr eaLnBrk="1" hangingPunct="1"/>
            <a:r>
              <a:rPr lang="fr-FR" altLang="fr-FR" b="1" dirty="0">
                <a:solidFill>
                  <a:srgbClr val="990099"/>
                </a:solidFill>
              </a:rPr>
              <a:t>Lancet Infect Dis 2004; 4: 725–38c</a:t>
            </a:r>
          </a:p>
        </p:txBody>
      </p:sp>
      <p:sp>
        <p:nvSpPr>
          <p:cNvPr id="2" name="Footer Placeholder 1"/>
          <p:cNvSpPr>
            <a:spLocks noGrp="1"/>
          </p:cNvSpPr>
          <p:nvPr>
            <p:ph type="ftr" sz="quarter" idx="11"/>
          </p:nvPr>
        </p:nvSpPr>
        <p:spPr>
          <a:xfrm>
            <a:off x="3124200" y="6448251"/>
            <a:ext cx="2895600" cy="365125"/>
          </a:xfrm>
        </p:spPr>
        <p:txBody>
          <a:bodyPr/>
          <a:lstStyle/>
          <a:p>
            <a:r>
              <a:rPr lang="fr-FR" dirty="0" err="1" smtClean="0"/>
              <a:t>Eurovaccines</a:t>
            </a:r>
            <a:r>
              <a:rPr lang="fr-FR" dirty="0" smtClean="0"/>
              <a:t> 2016</a:t>
            </a:r>
            <a:endParaRPr lang="fr-FR" dirty="0"/>
          </a:p>
        </p:txBody>
      </p:sp>
    </p:spTree>
    <p:extLst>
      <p:ext uri="{BB962C8B-B14F-4D97-AF65-F5344CB8AC3E}">
        <p14:creationId xmlns:p14="http://schemas.microsoft.com/office/powerpoint/2010/main" val="19092727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2989" y="1917427"/>
            <a:ext cx="6139752" cy="4535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ext Box 6"/>
          <p:cNvSpPr txBox="1">
            <a:spLocks noChangeArrowheads="1"/>
          </p:cNvSpPr>
          <p:nvPr/>
        </p:nvSpPr>
        <p:spPr bwMode="auto">
          <a:xfrm>
            <a:off x="371566" y="44450"/>
            <a:ext cx="8772433"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FR" altLang="fr-FR" sz="2400" b="1" dirty="0" err="1">
                <a:solidFill>
                  <a:srgbClr val="990099"/>
                </a:solidFill>
              </a:rPr>
              <a:t>Re</a:t>
            </a:r>
            <a:r>
              <a:rPr lang="fr-FR" altLang="fr-FR" sz="2400" b="1" dirty="0">
                <a:solidFill>
                  <a:srgbClr val="990099"/>
                </a:solidFill>
              </a:rPr>
              <a:t>-</a:t>
            </a:r>
            <a:r>
              <a:rPr lang="fr-FR" altLang="fr-FR" sz="2400" b="1" dirty="0" err="1">
                <a:solidFill>
                  <a:srgbClr val="990099"/>
                </a:solidFill>
              </a:rPr>
              <a:t>encounter</a:t>
            </a:r>
            <a:r>
              <a:rPr lang="fr-FR" altLang="fr-FR" sz="2400" b="1" dirty="0">
                <a:solidFill>
                  <a:srgbClr val="990099"/>
                </a:solidFill>
              </a:rPr>
              <a:t> model </a:t>
            </a:r>
            <a:r>
              <a:rPr lang="fr-FR" altLang="fr-FR" sz="2400" b="1" dirty="0" err="1">
                <a:solidFill>
                  <a:srgbClr val="990099"/>
                </a:solidFill>
              </a:rPr>
              <a:t>linking</a:t>
            </a:r>
            <a:r>
              <a:rPr lang="fr-FR" altLang="fr-FR" sz="2400" b="1" dirty="0">
                <a:solidFill>
                  <a:srgbClr val="990099"/>
                </a:solidFill>
              </a:rPr>
              <a:t> CD8+ T </a:t>
            </a:r>
            <a:r>
              <a:rPr lang="fr-FR" altLang="fr-FR" sz="2400" b="1" dirty="0" err="1">
                <a:solidFill>
                  <a:srgbClr val="990099"/>
                </a:solidFill>
              </a:rPr>
              <a:t>cell</a:t>
            </a:r>
            <a:r>
              <a:rPr lang="fr-FR" altLang="fr-FR" sz="2400" b="1" dirty="0">
                <a:solidFill>
                  <a:srgbClr val="990099"/>
                </a:solidFill>
              </a:rPr>
              <a:t> </a:t>
            </a:r>
            <a:r>
              <a:rPr lang="fr-FR" altLang="fr-FR" sz="2400" b="1" dirty="0" err="1">
                <a:solidFill>
                  <a:srgbClr val="990099"/>
                </a:solidFill>
              </a:rPr>
              <a:t>response</a:t>
            </a:r>
            <a:r>
              <a:rPr lang="fr-FR" altLang="fr-FR" sz="2400" b="1" dirty="0">
                <a:solidFill>
                  <a:srgbClr val="990099"/>
                </a:solidFill>
              </a:rPr>
              <a:t> </a:t>
            </a:r>
          </a:p>
          <a:p>
            <a:pPr algn="ctr" eaLnBrk="1" hangingPunct="1"/>
            <a:r>
              <a:rPr lang="fr-FR" altLang="fr-FR" sz="2400" b="1" dirty="0">
                <a:solidFill>
                  <a:srgbClr val="990099"/>
                </a:solidFill>
              </a:rPr>
              <a:t>to </a:t>
            </a:r>
            <a:r>
              <a:rPr lang="fr-FR" altLang="fr-FR" sz="2400" b="1" dirty="0" err="1">
                <a:solidFill>
                  <a:srgbClr val="990099"/>
                </a:solidFill>
              </a:rPr>
              <a:t>various</a:t>
            </a:r>
            <a:r>
              <a:rPr lang="fr-FR" altLang="fr-FR" sz="2400" b="1" dirty="0">
                <a:solidFill>
                  <a:srgbClr val="990099"/>
                </a:solidFill>
              </a:rPr>
              <a:t> persistent </a:t>
            </a:r>
            <a:r>
              <a:rPr lang="fr-FR" altLang="fr-FR" sz="2400" b="1" dirty="0" err="1">
                <a:solidFill>
                  <a:srgbClr val="990099"/>
                </a:solidFill>
              </a:rPr>
              <a:t>viruses</a:t>
            </a:r>
            <a:endParaRPr lang="fr-FR" altLang="fr-FR" sz="2400" b="1" dirty="0">
              <a:solidFill>
                <a:srgbClr val="990099"/>
              </a:solidFill>
            </a:endParaRPr>
          </a:p>
          <a:p>
            <a:pPr algn="ctr" eaLnBrk="1" hangingPunct="1"/>
            <a:endParaRPr lang="en-US" sz="1200" dirty="0" smtClean="0">
              <a:solidFill>
                <a:srgbClr val="7030A0"/>
              </a:solidFill>
            </a:endParaRPr>
          </a:p>
          <a:p>
            <a:pPr algn="ctr" eaLnBrk="1" hangingPunct="1"/>
            <a:r>
              <a:rPr lang="en-US" sz="1200" dirty="0" smtClean="0">
                <a:solidFill>
                  <a:srgbClr val="7030A0"/>
                </a:solidFill>
              </a:rPr>
              <a:t>I</a:t>
            </a:r>
            <a:r>
              <a:rPr lang="en-US" sz="1200" b="1" dirty="0" smtClean="0">
                <a:solidFill>
                  <a:srgbClr val="7030A0"/>
                </a:solidFill>
              </a:rPr>
              <a:t>n spite of this broad range of antiviral immune effector mechanisms, CMV/EBV persists for life and continues to replicate.</a:t>
            </a:r>
          </a:p>
          <a:p>
            <a:pPr algn="ctr" eaLnBrk="1" hangingPunct="1"/>
            <a:endParaRPr lang="en-US" sz="1200" b="1" dirty="0" smtClean="0">
              <a:solidFill>
                <a:srgbClr val="7030A0"/>
              </a:solidFill>
            </a:endParaRPr>
          </a:p>
          <a:p>
            <a:pPr algn="ctr"/>
            <a:r>
              <a:rPr lang="en-US" sz="1200" b="1" dirty="0" smtClean="0">
                <a:solidFill>
                  <a:srgbClr val="7030A0"/>
                </a:solidFill>
              </a:rPr>
              <a:t>Long term memory T cell responses are maintained at high frequency and are thought to prevent clinical disease following periodic reactivation of the virus.</a:t>
            </a:r>
            <a:r>
              <a:rPr lang="en-US" sz="1200" dirty="0" smtClean="0">
                <a:solidFill>
                  <a:srgbClr val="7030A0"/>
                </a:solidFill>
              </a:rPr>
              <a:t> </a:t>
            </a:r>
          </a:p>
          <a:p>
            <a:pPr algn="ctr" eaLnBrk="1" hangingPunct="1"/>
            <a:r>
              <a:rPr lang="en-US" sz="1200" b="1" dirty="0" smtClean="0">
                <a:solidFill>
                  <a:srgbClr val="7030A0"/>
                </a:solidFill>
              </a:rPr>
              <a:t>As such, a balance is established between the immune response and viral reactivation (</a:t>
            </a:r>
            <a:r>
              <a:rPr lang="fr-FR" altLang="fr-FR" sz="1200" b="1" dirty="0" smtClean="0">
                <a:solidFill>
                  <a:srgbClr val="7030A0"/>
                </a:solidFill>
              </a:rPr>
              <a:t>CMV </a:t>
            </a:r>
            <a:r>
              <a:rPr lang="fr-FR" altLang="fr-FR" sz="1200" b="1" dirty="0" err="1">
                <a:solidFill>
                  <a:srgbClr val="7030A0"/>
                </a:solidFill>
              </a:rPr>
              <a:t>is</a:t>
            </a:r>
            <a:r>
              <a:rPr lang="fr-FR" altLang="fr-FR" sz="1200" b="1" dirty="0">
                <a:solidFill>
                  <a:srgbClr val="7030A0"/>
                </a:solidFill>
              </a:rPr>
              <a:t> </a:t>
            </a:r>
            <a:r>
              <a:rPr lang="fr-FR" altLang="fr-FR" sz="1200" b="1" dirty="0" err="1">
                <a:solidFill>
                  <a:srgbClr val="7030A0"/>
                </a:solidFill>
              </a:rPr>
              <a:t>regarded</a:t>
            </a:r>
            <a:r>
              <a:rPr lang="fr-FR" altLang="fr-FR" sz="1200" b="1" dirty="0">
                <a:solidFill>
                  <a:srgbClr val="7030A0"/>
                </a:solidFill>
              </a:rPr>
              <a:t> as a </a:t>
            </a:r>
            <a:r>
              <a:rPr lang="fr-FR" altLang="fr-FR" sz="1200" b="1" dirty="0" err="1">
                <a:solidFill>
                  <a:srgbClr val="7030A0"/>
                </a:solidFill>
              </a:rPr>
              <a:t>low-load</a:t>
            </a:r>
            <a:r>
              <a:rPr lang="fr-FR" altLang="fr-FR" sz="1200" b="1" dirty="0">
                <a:solidFill>
                  <a:srgbClr val="7030A0"/>
                </a:solidFill>
              </a:rPr>
              <a:t> persistent infection </a:t>
            </a:r>
            <a:r>
              <a:rPr lang="fr-FR" altLang="fr-FR" sz="1200" b="1" dirty="0" smtClean="0">
                <a:solidFill>
                  <a:srgbClr val="7030A0"/>
                </a:solidFill>
              </a:rPr>
              <a:t>of </a:t>
            </a:r>
            <a:r>
              <a:rPr lang="fr-FR" altLang="fr-FR" sz="1200" b="1" dirty="0" err="1" smtClean="0">
                <a:solidFill>
                  <a:srgbClr val="7030A0"/>
                </a:solidFill>
              </a:rPr>
              <a:t>Immunocompetent</a:t>
            </a:r>
            <a:r>
              <a:rPr lang="fr-FR" altLang="fr-FR" sz="1200" b="1" dirty="0" smtClean="0">
                <a:solidFill>
                  <a:srgbClr val="7030A0"/>
                </a:solidFill>
              </a:rPr>
              <a:t> </a:t>
            </a:r>
            <a:r>
              <a:rPr lang="fr-FR" altLang="fr-FR" sz="1200" b="1" dirty="0">
                <a:solidFill>
                  <a:srgbClr val="7030A0"/>
                </a:solidFill>
              </a:rPr>
              <a:t>host </a:t>
            </a:r>
          </a:p>
          <a:p>
            <a:pPr algn="ctr"/>
            <a:r>
              <a:rPr lang="en-US" sz="1200" dirty="0" smtClean="0">
                <a:solidFill>
                  <a:srgbClr val="7030A0"/>
                </a:solidFill>
              </a:rPr>
              <a:t>. </a:t>
            </a:r>
          </a:p>
          <a:p>
            <a:pPr algn="ctr" eaLnBrk="1" hangingPunct="1"/>
            <a:endParaRPr lang="fr-FR" sz="1200" dirty="0" smtClean="0">
              <a:solidFill>
                <a:srgbClr val="7030A0"/>
              </a:solidFill>
            </a:endParaRPr>
          </a:p>
          <a:p>
            <a:pPr algn="ctr" eaLnBrk="1" hangingPunct="1"/>
            <a:r>
              <a:rPr lang="fr-FR" altLang="fr-FR" sz="1200" b="1" dirty="0" smtClean="0">
                <a:solidFill>
                  <a:srgbClr val="7030A0"/>
                </a:solidFill>
              </a:rPr>
              <a:t> </a:t>
            </a:r>
          </a:p>
          <a:p>
            <a:pPr algn="ctr" eaLnBrk="1" hangingPunct="1"/>
            <a:endParaRPr lang="fr-FR" altLang="fr-FR" b="1" dirty="0">
              <a:solidFill>
                <a:srgbClr val="990099"/>
              </a:solidFill>
            </a:endParaRPr>
          </a:p>
          <a:p>
            <a:pPr algn="ctr" eaLnBrk="1" hangingPunct="1"/>
            <a:endParaRPr lang="fr-FR" altLang="fr-FR" sz="2400" b="1" dirty="0">
              <a:solidFill>
                <a:srgbClr val="990099"/>
              </a:solidFill>
            </a:endParaRPr>
          </a:p>
        </p:txBody>
      </p:sp>
      <p:sp>
        <p:nvSpPr>
          <p:cNvPr id="43012" name="Text Box 7"/>
          <p:cNvSpPr txBox="1">
            <a:spLocks noChangeArrowheads="1"/>
          </p:cNvSpPr>
          <p:nvPr/>
        </p:nvSpPr>
        <p:spPr bwMode="auto">
          <a:xfrm>
            <a:off x="4339654" y="6446664"/>
            <a:ext cx="4768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dirty="0" err="1">
                <a:solidFill>
                  <a:srgbClr val="990099"/>
                </a:solidFill>
              </a:rPr>
              <a:t>Klenermann</a:t>
            </a:r>
            <a:r>
              <a:rPr lang="fr-FR" altLang="fr-FR" dirty="0">
                <a:solidFill>
                  <a:srgbClr val="990099"/>
                </a:solidFill>
              </a:rPr>
              <a:t> &amp; </a:t>
            </a:r>
            <a:r>
              <a:rPr lang="en-GB" altLang="fr-FR" dirty="0">
                <a:solidFill>
                  <a:srgbClr val="990099"/>
                </a:solidFill>
              </a:rPr>
              <a:t>H</a:t>
            </a:r>
            <a:r>
              <a:rPr lang="fr-FR" altLang="fr-FR" dirty="0" err="1">
                <a:solidFill>
                  <a:srgbClr val="990099"/>
                </a:solidFill>
              </a:rPr>
              <a:t>ill</a:t>
            </a:r>
            <a:r>
              <a:rPr lang="fr-FR" altLang="fr-FR" dirty="0">
                <a:solidFill>
                  <a:srgbClr val="990099"/>
                </a:solidFill>
              </a:rPr>
              <a:t>, Nature </a:t>
            </a:r>
            <a:r>
              <a:rPr lang="fr-FR" altLang="fr-FR" dirty="0" err="1">
                <a:solidFill>
                  <a:srgbClr val="990099"/>
                </a:solidFill>
              </a:rPr>
              <a:t>Immunology</a:t>
            </a:r>
            <a:r>
              <a:rPr lang="fr-FR" altLang="fr-FR" dirty="0">
                <a:solidFill>
                  <a:srgbClr val="990099"/>
                </a:solidFill>
              </a:rPr>
              <a:t>, 2005</a:t>
            </a:r>
          </a:p>
        </p:txBody>
      </p:sp>
      <p:sp>
        <p:nvSpPr>
          <p:cNvPr id="6" name="ZoneTexte 5"/>
          <p:cNvSpPr txBox="1"/>
          <p:nvPr/>
        </p:nvSpPr>
        <p:spPr>
          <a:xfrm>
            <a:off x="6656097" y="2636912"/>
            <a:ext cx="2164375" cy="646331"/>
          </a:xfrm>
          <a:prstGeom prst="rect">
            <a:avLst/>
          </a:prstGeom>
          <a:noFill/>
        </p:spPr>
        <p:txBody>
          <a:bodyPr wrap="none" rtlCol="0">
            <a:spAutoFit/>
          </a:bodyPr>
          <a:lstStyle/>
          <a:p>
            <a:r>
              <a:rPr lang="fr-FR" dirty="0" smtClean="0">
                <a:solidFill>
                  <a:srgbClr val="7030A0"/>
                </a:solidFill>
              </a:rPr>
              <a:t>CMV-</a:t>
            </a:r>
            <a:r>
              <a:rPr lang="fr-FR" dirty="0" err="1" smtClean="0">
                <a:solidFill>
                  <a:srgbClr val="7030A0"/>
                </a:solidFill>
              </a:rPr>
              <a:t>induced</a:t>
            </a:r>
            <a:r>
              <a:rPr lang="fr-FR" dirty="0" smtClean="0">
                <a:solidFill>
                  <a:srgbClr val="7030A0"/>
                </a:solidFill>
              </a:rPr>
              <a:t> </a:t>
            </a:r>
          </a:p>
          <a:p>
            <a:r>
              <a:rPr lang="fr-FR" dirty="0" err="1" smtClean="0">
                <a:solidFill>
                  <a:srgbClr val="7030A0"/>
                </a:solidFill>
              </a:rPr>
              <a:t>Immunosenescence</a:t>
            </a:r>
            <a:r>
              <a:rPr lang="fr-FR" dirty="0" smtClean="0">
                <a:solidFill>
                  <a:srgbClr val="7030A0"/>
                </a:solidFill>
              </a:rPr>
              <a:t>?</a:t>
            </a:r>
            <a:endParaRPr lang="fr-FR" dirty="0">
              <a:solidFill>
                <a:srgbClr val="7030A0"/>
              </a:solidFill>
            </a:endParaRPr>
          </a:p>
        </p:txBody>
      </p:sp>
      <p:sp>
        <p:nvSpPr>
          <p:cNvPr id="2" name="Rectangle 1"/>
          <p:cNvSpPr/>
          <p:nvPr/>
        </p:nvSpPr>
        <p:spPr>
          <a:xfrm>
            <a:off x="-36512" y="6311061"/>
            <a:ext cx="4572000" cy="461665"/>
          </a:xfrm>
          <a:prstGeom prst="rect">
            <a:avLst/>
          </a:prstGeom>
        </p:spPr>
        <p:txBody>
          <a:bodyPr>
            <a:spAutoFit/>
          </a:bodyPr>
          <a:lstStyle/>
          <a:p>
            <a:r>
              <a:rPr lang="fr-FR" altLang="fr-FR" sz="1200" dirty="0">
                <a:latin typeface="Arial" charset="0"/>
              </a:rPr>
              <a:t>As </a:t>
            </a:r>
            <a:r>
              <a:rPr lang="fr-FR" altLang="fr-FR" sz="1200" dirty="0" smtClean="0">
                <a:latin typeface="Arial" charset="0"/>
              </a:rPr>
              <a:t>long </a:t>
            </a:r>
            <a:r>
              <a:rPr lang="fr-FR" altLang="fr-FR" sz="1200" dirty="0">
                <a:latin typeface="Arial" charset="0"/>
              </a:rPr>
              <a:t>as  the </a:t>
            </a:r>
            <a:r>
              <a:rPr lang="fr-FR" altLang="fr-FR" sz="1200" dirty="0" smtClean="0">
                <a:latin typeface="Arial" charset="0"/>
              </a:rPr>
              <a:t>hosts </a:t>
            </a:r>
            <a:r>
              <a:rPr lang="fr-FR" altLang="fr-FR" sz="1200" dirty="0" err="1">
                <a:latin typeface="Arial" charset="0"/>
              </a:rPr>
              <a:t>encounter</a:t>
            </a:r>
            <a:r>
              <a:rPr lang="fr-FR" altLang="fr-FR" sz="1200" dirty="0">
                <a:latin typeface="Arial" charset="0"/>
              </a:rPr>
              <a:t> viral </a:t>
            </a:r>
            <a:r>
              <a:rPr lang="fr-FR" altLang="fr-FR" sz="1200" dirty="0" err="1" smtClean="0">
                <a:latin typeface="Arial" charset="0"/>
              </a:rPr>
              <a:t>antigens</a:t>
            </a:r>
            <a:r>
              <a:rPr lang="fr-FR" altLang="fr-FR" sz="1200" dirty="0">
                <a:latin typeface="Arial" charset="0"/>
              </a:rPr>
              <a:t>, </a:t>
            </a:r>
            <a:r>
              <a:rPr lang="fr-FR" altLang="fr-FR" sz="1200" dirty="0" err="1" smtClean="0">
                <a:latin typeface="Arial" charset="0"/>
              </a:rPr>
              <a:t>they</a:t>
            </a:r>
            <a:r>
              <a:rPr lang="fr-FR" altLang="fr-FR" sz="1200" dirty="0" smtClean="0">
                <a:latin typeface="Arial" charset="0"/>
              </a:rPr>
              <a:t> </a:t>
            </a:r>
            <a:r>
              <a:rPr lang="fr-FR" altLang="fr-FR" sz="1200" dirty="0" err="1" smtClean="0">
                <a:latin typeface="Arial" charset="0"/>
              </a:rPr>
              <a:t>increase</a:t>
            </a:r>
            <a:r>
              <a:rPr lang="fr-FR" altLang="fr-FR" sz="1200" dirty="0" smtClean="0">
                <a:latin typeface="Arial" charset="0"/>
              </a:rPr>
              <a:t> </a:t>
            </a:r>
            <a:r>
              <a:rPr lang="fr-FR" altLang="fr-FR" sz="1200" dirty="0">
                <a:latin typeface="Arial" charset="0"/>
              </a:rPr>
              <a:t>the size of the </a:t>
            </a:r>
            <a:r>
              <a:rPr lang="fr-FR" altLang="fr-FR" sz="1200" dirty="0" err="1">
                <a:latin typeface="Arial" charset="0"/>
              </a:rPr>
              <a:t>response</a:t>
            </a:r>
            <a:endParaRPr lang="fr-FR" sz="1200" dirty="0"/>
          </a:p>
        </p:txBody>
      </p:sp>
      <p:sp>
        <p:nvSpPr>
          <p:cNvPr id="3" name="Footer Placeholder 2"/>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19751834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err="1" smtClean="0">
                <a:solidFill>
                  <a:srgbClr val="7030A0"/>
                </a:solidFill>
              </a:rPr>
              <a:t>Why</a:t>
            </a:r>
            <a:r>
              <a:rPr lang="fr-FR" b="1" dirty="0" smtClean="0">
                <a:solidFill>
                  <a:srgbClr val="7030A0"/>
                </a:solidFill>
              </a:rPr>
              <a:t> HHV vaccines ?</a:t>
            </a:r>
            <a:endParaRPr lang="fr-FR" b="1" dirty="0">
              <a:solidFill>
                <a:srgbClr val="7030A0"/>
              </a:solidFill>
            </a:endParaRPr>
          </a:p>
        </p:txBody>
      </p:sp>
      <p:pic>
        <p:nvPicPr>
          <p:cNvPr id="1026" name="Picture 2" descr="C:\Users\drouet\Pictures\1465530371106.jpg"/>
          <p:cNvPicPr>
            <a:picLocks noChangeAspect="1" noChangeArrowheads="1"/>
          </p:cNvPicPr>
          <p:nvPr/>
        </p:nvPicPr>
        <p:blipFill>
          <a:blip r:embed="rId2" cstate="print"/>
          <a:srcRect/>
          <a:stretch>
            <a:fillRect/>
          </a:stretch>
        </p:blipFill>
        <p:spPr bwMode="auto">
          <a:xfrm>
            <a:off x="1403648" y="1628800"/>
            <a:ext cx="5905500" cy="3314700"/>
          </a:xfrm>
          <a:prstGeom prst="rect">
            <a:avLst/>
          </a:prstGeom>
          <a:noFill/>
        </p:spPr>
      </p:pic>
      <p:sp>
        <p:nvSpPr>
          <p:cNvPr id="5" name="Rectangle 4"/>
          <p:cNvSpPr/>
          <p:nvPr/>
        </p:nvSpPr>
        <p:spPr>
          <a:xfrm>
            <a:off x="179512" y="4941168"/>
            <a:ext cx="8928992" cy="1477328"/>
          </a:xfrm>
          <a:prstGeom prst="rect">
            <a:avLst/>
          </a:prstGeom>
        </p:spPr>
        <p:txBody>
          <a:bodyPr wrap="square">
            <a:spAutoFit/>
          </a:bodyPr>
          <a:lstStyle/>
          <a:p>
            <a:r>
              <a:rPr lang="en-US" dirty="0" smtClean="0"/>
              <a:t>The </a:t>
            </a:r>
            <a:r>
              <a:rPr lang="en-US" dirty="0" err="1" smtClean="0"/>
              <a:t>Varicella</a:t>
            </a:r>
            <a:r>
              <a:rPr lang="en-US" dirty="0" smtClean="0"/>
              <a:t>-Zoster vaccine represents the paradigm of a successful </a:t>
            </a:r>
            <a:r>
              <a:rPr lang="en-US" dirty="0" err="1" smtClean="0"/>
              <a:t>Herpesvirus</a:t>
            </a:r>
            <a:r>
              <a:rPr lang="en-US" dirty="0" smtClean="0"/>
              <a:t> vaccine. </a:t>
            </a:r>
          </a:p>
          <a:p>
            <a:r>
              <a:rPr lang="en-US" dirty="0" smtClean="0"/>
              <a:t>This live-attenuated vaccine demonstrates unequivocally that it is possible to develop vaccines against the HHVs</a:t>
            </a:r>
          </a:p>
          <a:p>
            <a:endParaRPr lang="en-US" dirty="0" smtClean="0"/>
          </a:p>
          <a:p>
            <a:r>
              <a:rPr lang="en-US" dirty="0" smtClean="0"/>
              <a:t>BUT: DOES NOT PREVENT THE ACQUISITION OF VZV</a:t>
            </a:r>
            <a:endParaRPr lang="fr-FR" dirty="0"/>
          </a:p>
        </p:txBody>
      </p:sp>
      <p:sp>
        <p:nvSpPr>
          <p:cNvPr id="3" name="Footer Placeholder 2"/>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37061725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3" cstate="print"/>
          <a:srcRect/>
          <a:stretch>
            <a:fillRect/>
          </a:stretch>
        </p:blipFill>
        <p:spPr bwMode="auto">
          <a:xfrm>
            <a:off x="539552" y="188640"/>
            <a:ext cx="7956376" cy="2320893"/>
          </a:xfrm>
          <a:prstGeom prst="rect">
            <a:avLst/>
          </a:prstGeom>
          <a:noFill/>
          <a:ln w="9525">
            <a:noFill/>
            <a:miter lim="800000"/>
            <a:headEnd/>
            <a:tailEnd/>
          </a:ln>
        </p:spPr>
      </p:pic>
      <p:pic>
        <p:nvPicPr>
          <p:cNvPr id="59395" name="Picture 3"/>
          <p:cNvPicPr>
            <a:picLocks noChangeAspect="1" noChangeArrowheads="1"/>
          </p:cNvPicPr>
          <p:nvPr/>
        </p:nvPicPr>
        <p:blipFill>
          <a:blip r:embed="rId4" cstate="print"/>
          <a:srcRect/>
          <a:stretch>
            <a:fillRect/>
          </a:stretch>
        </p:blipFill>
        <p:spPr bwMode="auto">
          <a:xfrm>
            <a:off x="1475656" y="2636912"/>
            <a:ext cx="5686425" cy="1276350"/>
          </a:xfrm>
          <a:prstGeom prst="rect">
            <a:avLst/>
          </a:prstGeom>
          <a:noFill/>
          <a:ln w="9525">
            <a:noFill/>
            <a:miter lim="800000"/>
            <a:headEnd/>
            <a:tailEnd/>
          </a:ln>
        </p:spPr>
      </p:pic>
      <p:sp>
        <p:nvSpPr>
          <p:cNvPr id="4" name="Rectangle 3"/>
          <p:cNvSpPr/>
          <p:nvPr/>
        </p:nvSpPr>
        <p:spPr>
          <a:xfrm>
            <a:off x="395536" y="3861048"/>
            <a:ext cx="8136904" cy="3139321"/>
          </a:xfrm>
          <a:prstGeom prst="rect">
            <a:avLst/>
          </a:prstGeom>
        </p:spPr>
        <p:txBody>
          <a:bodyPr wrap="square">
            <a:spAutoFit/>
          </a:bodyPr>
          <a:lstStyle/>
          <a:p>
            <a:r>
              <a:rPr lang="en-US" b="1" dirty="0" smtClean="0">
                <a:solidFill>
                  <a:srgbClr val="7030A0"/>
                </a:solidFill>
              </a:rPr>
              <a:t>“This 10-year review of spontaneous reporting after distribution of 155 million doses of </a:t>
            </a:r>
            <a:r>
              <a:rPr lang="en-US" b="1" dirty="0" err="1" smtClean="0">
                <a:solidFill>
                  <a:srgbClr val="7030A0"/>
                </a:solidFill>
              </a:rPr>
              <a:t>Varivax</a:t>
            </a:r>
            <a:r>
              <a:rPr lang="en-US" b="1" dirty="0" smtClean="0">
                <a:solidFill>
                  <a:srgbClr val="7030A0"/>
                </a:solidFill>
              </a:rPr>
              <a:t> demonstrates that the interpretation of </a:t>
            </a:r>
            <a:r>
              <a:rPr lang="en-US" b="1" dirty="0" err="1" smtClean="0">
                <a:solidFill>
                  <a:srgbClr val="7030A0"/>
                </a:solidFill>
              </a:rPr>
              <a:t>postmarketing</a:t>
            </a:r>
            <a:r>
              <a:rPr lang="en-US" b="1" dirty="0" smtClean="0">
                <a:solidFill>
                  <a:srgbClr val="7030A0"/>
                </a:solidFill>
              </a:rPr>
              <a:t> adverse experience  reports has been enhanced by the VZVIP (identification program)  and that </a:t>
            </a:r>
            <a:r>
              <a:rPr lang="en-US" b="1" dirty="0" err="1" smtClean="0">
                <a:solidFill>
                  <a:srgbClr val="7030A0"/>
                </a:solidFill>
              </a:rPr>
              <a:t>Varivax</a:t>
            </a:r>
            <a:r>
              <a:rPr lang="en-US" b="1" dirty="0" smtClean="0">
                <a:solidFill>
                  <a:srgbClr val="7030A0"/>
                </a:solidFill>
              </a:rPr>
              <a:t> is generally well tolerated”</a:t>
            </a:r>
          </a:p>
          <a:p>
            <a:endParaRPr lang="en-US" dirty="0" smtClean="0"/>
          </a:p>
          <a:p>
            <a:r>
              <a:rPr lang="en-US" dirty="0" smtClean="0"/>
              <a:t>Moreover, mild </a:t>
            </a:r>
            <a:r>
              <a:rPr lang="en-US" dirty="0" err="1" smtClean="0"/>
              <a:t>Varicella</a:t>
            </a:r>
            <a:r>
              <a:rPr lang="en-US" dirty="0" smtClean="0"/>
              <a:t> (wild VZV) episodes in vaccinated </a:t>
            </a:r>
            <a:r>
              <a:rPr lang="en-US" dirty="0" err="1" smtClean="0"/>
              <a:t>inviduals</a:t>
            </a:r>
            <a:r>
              <a:rPr lang="en-US" dirty="0" smtClean="0"/>
              <a:t> increase the protection</a:t>
            </a:r>
          </a:p>
          <a:p>
            <a:endParaRPr lang="en-US" dirty="0" smtClean="0"/>
          </a:p>
          <a:p>
            <a:r>
              <a:rPr lang="en-US" dirty="0" smtClean="0"/>
              <a:t> No study about asymptomatic episodes after vaccination</a:t>
            </a:r>
          </a:p>
          <a:p>
            <a:endParaRPr lang="en-US" dirty="0" smtClean="0"/>
          </a:p>
          <a:p>
            <a:endParaRPr lang="fr-FR" dirty="0"/>
          </a:p>
        </p:txBody>
      </p:sp>
      <p:sp>
        <p:nvSpPr>
          <p:cNvPr id="2" name="Footer Placeholder 1"/>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7213" y="1247775"/>
            <a:ext cx="10258426"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5"/>
          <p:cNvSpPr>
            <a:spLocks noChangeArrowheads="1"/>
          </p:cNvSpPr>
          <p:nvPr/>
        </p:nvSpPr>
        <p:spPr bwMode="auto">
          <a:xfrm>
            <a:off x="1476375" y="5157788"/>
            <a:ext cx="6769100"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b="1"/>
              <a:t>Arvin, A. M. </a:t>
            </a:r>
            <a:r>
              <a:rPr lang="fr-FR" altLang="fr-FR"/>
              <a:t>1996. Varicella-zoster virus, p. 2547–2586.</a:t>
            </a:r>
          </a:p>
          <a:p>
            <a:pPr eaLnBrk="1" hangingPunct="1"/>
            <a:r>
              <a:rPr lang="fr-FR" altLang="fr-FR" i="1"/>
              <a:t>In </a:t>
            </a:r>
            <a:r>
              <a:rPr lang="fr-FR" altLang="fr-FR"/>
              <a:t>B. Fields (ed.), Virology, 3rd ed. Raven Press, New York.</a:t>
            </a:r>
          </a:p>
        </p:txBody>
      </p:sp>
      <p:sp>
        <p:nvSpPr>
          <p:cNvPr id="18436" name="Rectangle 6"/>
          <p:cNvSpPr>
            <a:spLocks noChangeArrowheads="1"/>
          </p:cNvSpPr>
          <p:nvPr/>
        </p:nvSpPr>
        <p:spPr bwMode="auto">
          <a:xfrm>
            <a:off x="395288" y="404813"/>
            <a:ext cx="87264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sz="3200" b="1">
                <a:solidFill>
                  <a:srgbClr val="990099"/>
                </a:solidFill>
              </a:rPr>
              <a:t>The VZV case (neutropic and disseminating)</a:t>
            </a:r>
          </a:p>
        </p:txBody>
      </p:sp>
      <p:sp>
        <p:nvSpPr>
          <p:cNvPr id="2" name="Footer Placeholder 1"/>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1479778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2195736" y="1052736"/>
            <a:ext cx="4752528" cy="1588981"/>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1979712" y="6525344"/>
            <a:ext cx="4737260" cy="332656"/>
          </a:xfrm>
          <a:prstGeom prst="rect">
            <a:avLst/>
          </a:prstGeom>
          <a:noFill/>
          <a:ln w="9525">
            <a:noFill/>
            <a:miter lim="800000"/>
            <a:headEnd/>
            <a:tailEnd/>
          </a:ln>
        </p:spPr>
      </p:pic>
      <p:sp>
        <p:nvSpPr>
          <p:cNvPr id="4" name="Rectangle 3"/>
          <p:cNvSpPr/>
          <p:nvPr/>
        </p:nvSpPr>
        <p:spPr>
          <a:xfrm>
            <a:off x="467544" y="44624"/>
            <a:ext cx="8424936" cy="1384995"/>
          </a:xfrm>
          <a:prstGeom prst="rect">
            <a:avLst/>
          </a:prstGeom>
        </p:spPr>
        <p:txBody>
          <a:bodyPr wrap="square">
            <a:spAutoFit/>
          </a:bodyPr>
          <a:lstStyle/>
          <a:p>
            <a:pPr algn="ctr"/>
            <a:r>
              <a:rPr lang="en-US" sz="2800" b="1" dirty="0" smtClean="0">
                <a:solidFill>
                  <a:srgbClr val="7030A0"/>
                </a:solidFill>
              </a:rPr>
              <a:t>Over the years, the development of HHV vaccines has been a story of mixed fortunes, especially for HSV-2 and HCMV. </a:t>
            </a:r>
            <a:endParaRPr lang="fr-FR" sz="2800" b="1" dirty="0">
              <a:solidFill>
                <a:srgbClr val="7030A0"/>
              </a:solidFill>
            </a:endParaRPr>
          </a:p>
        </p:txBody>
      </p:sp>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7695" y="2564904"/>
            <a:ext cx="8267248" cy="3816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ooter Placeholder 1"/>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err="1" smtClean="0">
                <a:solidFill>
                  <a:srgbClr val="7030A0"/>
                </a:solidFill>
              </a:rPr>
              <a:t>Origin</a:t>
            </a:r>
            <a:r>
              <a:rPr lang="fr-FR" b="1" dirty="0" smtClean="0">
                <a:solidFill>
                  <a:srgbClr val="7030A0"/>
                </a:solidFill>
              </a:rPr>
              <a:t> of the </a:t>
            </a:r>
            <a:r>
              <a:rPr lang="fr-FR" b="1" dirty="0" err="1" smtClean="0">
                <a:solidFill>
                  <a:srgbClr val="7030A0"/>
                </a:solidFill>
              </a:rPr>
              <a:t>glycoprotein</a:t>
            </a:r>
            <a:r>
              <a:rPr lang="fr-FR" b="1" dirty="0" smtClean="0">
                <a:solidFill>
                  <a:srgbClr val="7030A0"/>
                </a:solidFill>
              </a:rPr>
              <a:t> </a:t>
            </a:r>
            <a:r>
              <a:rPr lang="fr-FR" b="1" dirty="0" err="1" smtClean="0">
                <a:solidFill>
                  <a:srgbClr val="7030A0"/>
                </a:solidFill>
              </a:rPr>
              <a:t>subunit</a:t>
            </a:r>
            <a:r>
              <a:rPr lang="fr-FR" b="1" dirty="0" smtClean="0">
                <a:solidFill>
                  <a:srgbClr val="7030A0"/>
                </a:solidFill>
              </a:rPr>
              <a:t> vaccine </a:t>
            </a:r>
            <a:r>
              <a:rPr lang="fr-FR" b="1" dirty="0" err="1" smtClean="0">
                <a:solidFill>
                  <a:srgbClr val="7030A0"/>
                </a:solidFill>
              </a:rPr>
              <a:t>approach</a:t>
            </a:r>
            <a:endParaRPr lang="fr-FR" b="1" dirty="0">
              <a:solidFill>
                <a:srgbClr val="7030A0"/>
              </a:solidFill>
            </a:endParaRPr>
          </a:p>
        </p:txBody>
      </p:sp>
      <p:sp>
        <p:nvSpPr>
          <p:cNvPr id="3" name="Espace réservé du contenu 2"/>
          <p:cNvSpPr>
            <a:spLocks noGrp="1"/>
          </p:cNvSpPr>
          <p:nvPr>
            <p:ph idx="1"/>
          </p:nvPr>
        </p:nvSpPr>
        <p:spPr/>
        <p:txBody>
          <a:bodyPr>
            <a:normAutofit fontScale="85000" lnSpcReduction="10000"/>
          </a:bodyPr>
          <a:lstStyle/>
          <a:p>
            <a:r>
              <a:rPr lang="fr-FR" dirty="0" err="1" smtClean="0"/>
              <a:t>gD</a:t>
            </a:r>
            <a:r>
              <a:rPr lang="fr-FR" dirty="0" smtClean="0"/>
              <a:t> (the 80s)</a:t>
            </a:r>
          </a:p>
          <a:p>
            <a:pPr lvl="1"/>
            <a:r>
              <a:rPr lang="fr-FR" dirty="0" smtClean="0"/>
              <a:t>Watson et al. Science 1982 (expression in E coli HSV1 </a:t>
            </a:r>
            <a:r>
              <a:rPr lang="fr-FR" dirty="0" err="1" smtClean="0"/>
              <a:t>gD</a:t>
            </a:r>
            <a:r>
              <a:rPr lang="fr-FR" dirty="0" smtClean="0"/>
              <a:t>)</a:t>
            </a:r>
          </a:p>
          <a:p>
            <a:pPr lvl="1"/>
            <a:r>
              <a:rPr lang="fr-FR" dirty="0" err="1" smtClean="0"/>
              <a:t>Weis</a:t>
            </a:r>
            <a:r>
              <a:rPr lang="fr-FR" dirty="0" smtClean="0"/>
              <a:t> et al. Nature HSV1 </a:t>
            </a:r>
            <a:r>
              <a:rPr lang="fr-FR" dirty="0" err="1" smtClean="0"/>
              <a:t>gD</a:t>
            </a:r>
            <a:r>
              <a:rPr lang="fr-FR" dirty="0" smtClean="0"/>
              <a:t> </a:t>
            </a:r>
            <a:r>
              <a:rPr lang="fr-FR" dirty="0" err="1" smtClean="0"/>
              <a:t>is</a:t>
            </a:r>
            <a:r>
              <a:rPr lang="fr-FR" dirty="0" smtClean="0"/>
              <a:t> </a:t>
            </a:r>
            <a:r>
              <a:rPr lang="fr-FR" dirty="0" err="1" smtClean="0"/>
              <a:t>immunogenic</a:t>
            </a:r>
            <a:r>
              <a:rPr lang="fr-FR" dirty="0" smtClean="0"/>
              <a:t>)</a:t>
            </a:r>
          </a:p>
          <a:p>
            <a:pPr lvl="1"/>
            <a:r>
              <a:rPr lang="fr-FR" dirty="0" err="1" smtClean="0"/>
              <a:t>Cremer</a:t>
            </a:r>
            <a:r>
              <a:rPr lang="fr-FR" dirty="0" smtClean="0"/>
              <a:t> et al. Science  1985(expression in </a:t>
            </a:r>
            <a:r>
              <a:rPr lang="fr-FR" dirty="0" err="1" smtClean="0"/>
              <a:t>vaccinia</a:t>
            </a:r>
            <a:r>
              <a:rPr lang="fr-FR" dirty="0" smtClean="0"/>
              <a:t> HSV1 </a:t>
            </a:r>
            <a:r>
              <a:rPr lang="fr-FR" dirty="0" err="1" smtClean="0"/>
              <a:t>gD</a:t>
            </a:r>
            <a:r>
              <a:rPr lang="fr-FR" dirty="0" smtClean="0"/>
              <a:t>)</a:t>
            </a:r>
          </a:p>
          <a:p>
            <a:pPr lvl="1"/>
            <a:r>
              <a:rPr lang="fr-FR" dirty="0" err="1" smtClean="0"/>
              <a:t>Berman</a:t>
            </a:r>
            <a:r>
              <a:rPr lang="fr-FR" dirty="0" smtClean="0"/>
              <a:t> et al. Science  1985 1st vaccination HSV2 </a:t>
            </a:r>
            <a:r>
              <a:rPr lang="fr-FR" dirty="0" err="1" smtClean="0"/>
              <a:t>gD</a:t>
            </a:r>
            <a:r>
              <a:rPr lang="fr-FR" dirty="0" smtClean="0"/>
              <a:t>)</a:t>
            </a:r>
          </a:p>
          <a:p>
            <a:r>
              <a:rPr lang="fr-FR" dirty="0" err="1" smtClean="0"/>
              <a:t>gB</a:t>
            </a:r>
            <a:r>
              <a:rPr lang="fr-FR" dirty="0" smtClean="0"/>
              <a:t> &amp; </a:t>
            </a:r>
            <a:r>
              <a:rPr lang="fr-FR" dirty="0" err="1" smtClean="0"/>
              <a:t>gD</a:t>
            </a:r>
            <a:r>
              <a:rPr lang="fr-FR" dirty="0" smtClean="0"/>
              <a:t>(the 90s)</a:t>
            </a:r>
          </a:p>
          <a:p>
            <a:pPr lvl="1"/>
            <a:r>
              <a:rPr lang="fr-FR" dirty="0" err="1" smtClean="0"/>
              <a:t>Mertz</a:t>
            </a:r>
            <a:r>
              <a:rPr lang="fr-FR" dirty="0" smtClean="0"/>
              <a:t> et al. JID 1990</a:t>
            </a:r>
          </a:p>
          <a:p>
            <a:pPr lvl="1"/>
            <a:r>
              <a:rPr lang="fr-FR" dirty="0" err="1" smtClean="0"/>
              <a:t>Straus</a:t>
            </a:r>
            <a:r>
              <a:rPr lang="fr-FR" dirty="0" smtClean="0"/>
              <a:t> et al. Lancet 1994 (</a:t>
            </a:r>
            <a:r>
              <a:rPr lang="fr-FR" dirty="0" err="1" smtClean="0"/>
              <a:t>immunotherapy</a:t>
            </a:r>
            <a:r>
              <a:rPr lang="fr-FR" dirty="0" smtClean="0"/>
              <a:t>)</a:t>
            </a:r>
          </a:p>
          <a:p>
            <a:pPr lvl="1"/>
            <a:r>
              <a:rPr lang="fr-FR" dirty="0" err="1" smtClean="0"/>
              <a:t>Straus</a:t>
            </a:r>
            <a:r>
              <a:rPr lang="fr-FR" dirty="0" smtClean="0"/>
              <a:t> et al. JID 1997 (</a:t>
            </a:r>
            <a:r>
              <a:rPr lang="fr-FR" dirty="0" err="1" smtClean="0"/>
              <a:t>immunotherapy</a:t>
            </a:r>
            <a:r>
              <a:rPr lang="fr-FR" dirty="0" smtClean="0"/>
              <a:t>)</a:t>
            </a:r>
          </a:p>
          <a:p>
            <a:pPr lvl="1"/>
            <a:r>
              <a:rPr lang="fr-FR" dirty="0" smtClean="0"/>
              <a:t>Corey et al. JAMA 1999 (vaccine)</a:t>
            </a:r>
          </a:p>
          <a:p>
            <a:pPr lvl="2">
              <a:buNone/>
            </a:pPr>
            <a:endParaRPr lang="fr-FR" dirty="0" smtClean="0"/>
          </a:p>
          <a:p>
            <a:endParaRPr lang="fr-FR" dirty="0"/>
          </a:p>
        </p:txBody>
      </p:sp>
      <p:sp>
        <p:nvSpPr>
          <p:cNvPr id="4" name="Footer Placeholder 3"/>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rot="5400000">
            <a:off x="1643451" y="-1131283"/>
            <a:ext cx="5669924" cy="8597802"/>
          </a:xfrm>
          <a:prstGeom prst="rect">
            <a:avLst/>
          </a:prstGeom>
          <a:noFill/>
          <a:ln w="9525">
            <a:noFill/>
            <a:miter lim="800000"/>
            <a:headEnd/>
            <a:tailEnd/>
          </a:ln>
        </p:spPr>
      </p:pic>
      <p:sp>
        <p:nvSpPr>
          <p:cNvPr id="3" name="Ellipse 2"/>
          <p:cNvSpPr/>
          <p:nvPr/>
        </p:nvSpPr>
        <p:spPr>
          <a:xfrm>
            <a:off x="0" y="3933056"/>
            <a:ext cx="1619672" cy="7920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p:nvSpPr>
        <p:spPr>
          <a:xfrm>
            <a:off x="251520" y="5818038"/>
            <a:ext cx="8280920" cy="923330"/>
          </a:xfrm>
          <a:prstGeom prst="rect">
            <a:avLst/>
          </a:prstGeom>
        </p:spPr>
        <p:txBody>
          <a:bodyPr wrap="square">
            <a:spAutoFit/>
          </a:bodyPr>
          <a:lstStyle/>
          <a:p>
            <a:r>
              <a:rPr lang="en-US" dirty="0"/>
              <a:t>The goals of the vaccines under development </a:t>
            </a:r>
            <a:r>
              <a:rPr lang="en-US" dirty="0" smtClean="0"/>
              <a:t>are </a:t>
            </a:r>
            <a:r>
              <a:rPr lang="en-US" dirty="0"/>
              <a:t>rather to prevent the establishment of latent infection by blocking access of the virus to sensory ganglia, to reduce the severity of the symptoms, and/or to reduce the frequency of recurrences.</a:t>
            </a:r>
            <a:endParaRPr lang="fr-FR" dirty="0"/>
          </a:p>
        </p:txBody>
      </p:sp>
      <p:sp>
        <p:nvSpPr>
          <p:cNvPr id="4" name="Footer Placeholder 3"/>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143000"/>
          </a:xfrm>
        </p:spPr>
        <p:txBody>
          <a:bodyPr>
            <a:normAutofit/>
          </a:bodyPr>
          <a:lstStyle/>
          <a:p>
            <a:r>
              <a:rPr lang="fr-FR" sz="2800" b="1" dirty="0" smtClean="0">
                <a:solidFill>
                  <a:srgbClr val="7030A0"/>
                </a:solidFill>
              </a:rPr>
              <a:t>Anti HHV vaccines : a </a:t>
            </a:r>
            <a:r>
              <a:rPr lang="fr-FR" sz="2800" b="1" dirty="0" err="1" smtClean="0">
                <a:solidFill>
                  <a:srgbClr val="7030A0"/>
                </a:solidFill>
              </a:rPr>
              <a:t>risky</a:t>
            </a:r>
            <a:r>
              <a:rPr lang="fr-FR" sz="2800" b="1" dirty="0" smtClean="0">
                <a:solidFill>
                  <a:srgbClr val="7030A0"/>
                </a:solidFill>
              </a:rPr>
              <a:t> business</a:t>
            </a:r>
            <a:br>
              <a:rPr lang="fr-FR" sz="2800" b="1" dirty="0" smtClean="0">
                <a:solidFill>
                  <a:srgbClr val="7030A0"/>
                </a:solidFill>
              </a:rPr>
            </a:br>
            <a:r>
              <a:rPr lang="fr-FR" sz="2800" b="1" dirty="0" smtClean="0">
                <a:solidFill>
                  <a:srgbClr val="7030A0"/>
                </a:solidFill>
              </a:rPr>
              <a:t>The </a:t>
            </a:r>
            <a:r>
              <a:rPr lang="fr-FR" sz="2800" b="1" dirty="0" err="1" smtClean="0">
                <a:solidFill>
                  <a:srgbClr val="7030A0"/>
                </a:solidFill>
              </a:rPr>
              <a:t>lesson</a:t>
            </a:r>
            <a:r>
              <a:rPr lang="fr-FR" sz="2800" b="1" dirty="0" smtClean="0">
                <a:solidFill>
                  <a:srgbClr val="7030A0"/>
                </a:solidFill>
              </a:rPr>
              <a:t> of HSV2</a:t>
            </a:r>
            <a:endParaRPr lang="fr-FR" sz="2800" b="1" dirty="0">
              <a:solidFill>
                <a:srgbClr val="7030A0"/>
              </a:solidFill>
            </a:endParaRPr>
          </a:p>
        </p:txBody>
      </p:sp>
      <p:pic>
        <p:nvPicPr>
          <p:cNvPr id="7" name="Picture 3"/>
          <p:cNvPicPr>
            <a:picLocks noChangeAspect="1" noChangeArrowheads="1"/>
          </p:cNvPicPr>
          <p:nvPr/>
        </p:nvPicPr>
        <p:blipFill>
          <a:blip r:embed="rId3" cstate="print"/>
          <a:srcRect/>
          <a:stretch>
            <a:fillRect/>
          </a:stretch>
        </p:blipFill>
        <p:spPr bwMode="auto">
          <a:xfrm>
            <a:off x="1403648" y="1340768"/>
            <a:ext cx="6984776" cy="14224009"/>
          </a:xfrm>
          <a:prstGeom prst="rect">
            <a:avLst/>
          </a:prstGeom>
          <a:noFill/>
          <a:ln w="9525" cap="flat">
            <a:noFill/>
            <a:round/>
            <a:headEnd/>
            <a:tailEnd/>
          </a:ln>
          <a:effectLst/>
        </p:spPr>
      </p:pic>
      <p:sp>
        <p:nvSpPr>
          <p:cNvPr id="8" name="Rectangle 7"/>
          <p:cNvSpPr/>
          <p:nvPr/>
        </p:nvSpPr>
        <p:spPr>
          <a:xfrm>
            <a:off x="827584" y="6093296"/>
            <a:ext cx="7704856" cy="830997"/>
          </a:xfrm>
          <a:prstGeom prst="rect">
            <a:avLst/>
          </a:prstGeom>
          <a:solidFill>
            <a:schemeClr val="bg1"/>
          </a:solidFill>
        </p:spPr>
        <p:txBody>
          <a:bodyPr wrap="square">
            <a:spAutoFit/>
          </a:bodyPr>
          <a:lstStyle/>
          <a:p>
            <a:r>
              <a:rPr lang="en-US" sz="1200" dirty="0" smtClean="0">
                <a:solidFill>
                  <a:srgbClr val="2E2E2E"/>
                </a:solidFill>
                <a:latin typeface="Arial"/>
              </a:rPr>
              <a:t>Efficacy results of a trial of a herpes simplex vaccine.  </a:t>
            </a:r>
            <a:r>
              <a:rPr lang="en-US" sz="1200" dirty="0" err="1" smtClean="0">
                <a:solidFill>
                  <a:srgbClr val="2E2E2E"/>
                </a:solidFill>
                <a:latin typeface="Arial"/>
              </a:rPr>
              <a:t>Belshe</a:t>
            </a:r>
            <a:r>
              <a:rPr lang="en-US" sz="1200" dirty="0" smtClean="0">
                <a:solidFill>
                  <a:srgbClr val="2E2E2E"/>
                </a:solidFill>
                <a:latin typeface="Arial"/>
              </a:rPr>
              <a:t> RB, Leone PA, Bernstein DI, Wald A, Levin MJ, Stapleton JT, </a:t>
            </a:r>
            <a:r>
              <a:rPr lang="en-US" sz="1200" dirty="0" err="1" smtClean="0">
                <a:solidFill>
                  <a:srgbClr val="2E2E2E"/>
                </a:solidFill>
                <a:latin typeface="Arial"/>
              </a:rPr>
              <a:t>Gorfinkel</a:t>
            </a:r>
            <a:r>
              <a:rPr lang="en-US" sz="1200" dirty="0" smtClean="0">
                <a:solidFill>
                  <a:srgbClr val="2E2E2E"/>
                </a:solidFill>
                <a:latin typeface="Arial"/>
              </a:rPr>
              <a:t> I, Morrow RL, </a:t>
            </a:r>
            <a:r>
              <a:rPr lang="en-US" sz="1200" dirty="0" err="1" smtClean="0">
                <a:solidFill>
                  <a:srgbClr val="2E2E2E"/>
                </a:solidFill>
                <a:latin typeface="Arial"/>
              </a:rPr>
              <a:t>Ewell</a:t>
            </a:r>
            <a:r>
              <a:rPr lang="en-US" sz="1200" dirty="0" smtClean="0">
                <a:solidFill>
                  <a:srgbClr val="2E2E2E"/>
                </a:solidFill>
                <a:latin typeface="Arial"/>
              </a:rPr>
              <a:t> MG, Stokes-</a:t>
            </a:r>
            <a:r>
              <a:rPr lang="en-US" sz="1200" dirty="0" err="1" smtClean="0">
                <a:solidFill>
                  <a:srgbClr val="2E2E2E"/>
                </a:solidFill>
                <a:latin typeface="Arial"/>
              </a:rPr>
              <a:t>Riner</a:t>
            </a:r>
            <a:r>
              <a:rPr lang="en-US" sz="1200" dirty="0" smtClean="0">
                <a:solidFill>
                  <a:srgbClr val="2E2E2E"/>
                </a:solidFill>
                <a:latin typeface="Arial"/>
              </a:rPr>
              <a:t> A, </a:t>
            </a:r>
            <a:r>
              <a:rPr lang="en-US" sz="1200" dirty="0" err="1" smtClean="0">
                <a:solidFill>
                  <a:srgbClr val="2E2E2E"/>
                </a:solidFill>
                <a:latin typeface="Arial"/>
              </a:rPr>
              <a:t>Dubin</a:t>
            </a:r>
            <a:r>
              <a:rPr lang="en-US" sz="1200" dirty="0" smtClean="0">
                <a:solidFill>
                  <a:srgbClr val="2E2E2E"/>
                </a:solidFill>
                <a:latin typeface="Arial"/>
              </a:rPr>
              <a:t> G, </a:t>
            </a:r>
            <a:r>
              <a:rPr lang="en-US" sz="1200" dirty="0" err="1" smtClean="0">
                <a:solidFill>
                  <a:srgbClr val="2E2E2E"/>
                </a:solidFill>
                <a:latin typeface="Arial"/>
              </a:rPr>
              <a:t>Heineman</a:t>
            </a:r>
            <a:r>
              <a:rPr lang="en-US" sz="1200" dirty="0" smtClean="0">
                <a:solidFill>
                  <a:srgbClr val="2E2E2E"/>
                </a:solidFill>
                <a:latin typeface="Arial"/>
              </a:rPr>
              <a:t> TC, Schulte JM, Deal CD; </a:t>
            </a:r>
            <a:r>
              <a:rPr lang="en-US" sz="1200" dirty="0" err="1" smtClean="0">
                <a:solidFill>
                  <a:srgbClr val="2E2E2E"/>
                </a:solidFill>
                <a:latin typeface="Arial"/>
              </a:rPr>
              <a:t>Herpevac</a:t>
            </a:r>
            <a:r>
              <a:rPr lang="en-US" sz="1200" dirty="0" smtClean="0">
                <a:solidFill>
                  <a:srgbClr val="2E2E2E"/>
                </a:solidFill>
                <a:latin typeface="Arial"/>
              </a:rPr>
              <a:t> Trial for Women.  N </a:t>
            </a:r>
            <a:r>
              <a:rPr lang="en-US" sz="1200" dirty="0" err="1" smtClean="0">
                <a:solidFill>
                  <a:srgbClr val="2E2E2E"/>
                </a:solidFill>
                <a:latin typeface="Arial"/>
              </a:rPr>
              <a:t>Engl</a:t>
            </a:r>
            <a:r>
              <a:rPr lang="en-US" sz="1200" dirty="0" smtClean="0">
                <a:solidFill>
                  <a:srgbClr val="2E2E2E"/>
                </a:solidFill>
                <a:latin typeface="Arial"/>
              </a:rPr>
              <a:t> J Med. 2012 Jan 5;366(1):34-43.</a:t>
            </a:r>
          </a:p>
          <a:p>
            <a:endParaRPr lang="en-US" sz="1200" dirty="0" smtClean="0">
              <a:solidFill>
                <a:srgbClr val="2E2E2E"/>
              </a:solidFill>
              <a:latin typeface="Arial"/>
            </a:endParaRPr>
          </a:p>
        </p:txBody>
      </p:sp>
      <p:sp>
        <p:nvSpPr>
          <p:cNvPr id="3" name="Footer Placeholder 2"/>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143000"/>
          </a:xfrm>
        </p:spPr>
        <p:txBody>
          <a:bodyPr>
            <a:normAutofit/>
          </a:bodyPr>
          <a:lstStyle/>
          <a:p>
            <a:r>
              <a:rPr lang="fr-FR" sz="2800" b="1" dirty="0" smtClean="0"/>
              <a:t>Anti HHV: a </a:t>
            </a:r>
            <a:r>
              <a:rPr lang="fr-FR" sz="2800" b="1" dirty="0" err="1" smtClean="0"/>
              <a:t>risky</a:t>
            </a:r>
            <a:r>
              <a:rPr lang="fr-FR" sz="2800" b="1" dirty="0" smtClean="0"/>
              <a:t> business</a:t>
            </a:r>
            <a:br>
              <a:rPr lang="fr-FR" sz="2800" b="1" dirty="0" smtClean="0"/>
            </a:br>
            <a:r>
              <a:rPr lang="fr-FR" sz="2800" b="1" dirty="0" smtClean="0"/>
              <a:t>The </a:t>
            </a:r>
            <a:r>
              <a:rPr lang="fr-FR" sz="2800" b="1" dirty="0" err="1" smtClean="0"/>
              <a:t>lesson</a:t>
            </a:r>
            <a:r>
              <a:rPr lang="fr-FR" sz="2800" b="1" dirty="0" smtClean="0"/>
              <a:t> of HSV2</a:t>
            </a:r>
            <a:endParaRPr lang="fr-FR" sz="2800" b="1" dirty="0"/>
          </a:p>
        </p:txBody>
      </p:sp>
      <p:pic>
        <p:nvPicPr>
          <p:cNvPr id="7" name="Picture 3"/>
          <p:cNvPicPr>
            <a:picLocks noChangeAspect="1" noChangeArrowheads="1"/>
          </p:cNvPicPr>
          <p:nvPr/>
        </p:nvPicPr>
        <p:blipFill>
          <a:blip r:embed="rId3" cstate="print"/>
          <a:srcRect/>
          <a:stretch>
            <a:fillRect/>
          </a:stretch>
        </p:blipFill>
        <p:spPr bwMode="auto">
          <a:xfrm>
            <a:off x="1047710" y="-9495756"/>
            <a:ext cx="7124689" cy="14508932"/>
          </a:xfrm>
          <a:prstGeom prst="rect">
            <a:avLst/>
          </a:prstGeom>
          <a:noFill/>
          <a:ln w="9525" cap="flat">
            <a:noFill/>
            <a:round/>
            <a:headEnd/>
            <a:tailEnd/>
          </a:ln>
          <a:effectLst/>
        </p:spPr>
      </p:pic>
      <p:sp>
        <p:nvSpPr>
          <p:cNvPr id="8" name="Rectangle 7"/>
          <p:cNvSpPr/>
          <p:nvPr/>
        </p:nvSpPr>
        <p:spPr>
          <a:xfrm>
            <a:off x="755576" y="5157192"/>
            <a:ext cx="7488832" cy="646331"/>
          </a:xfrm>
          <a:prstGeom prst="rect">
            <a:avLst/>
          </a:prstGeom>
          <a:solidFill>
            <a:schemeClr val="bg1"/>
          </a:solidFill>
        </p:spPr>
        <p:txBody>
          <a:bodyPr wrap="square">
            <a:spAutoFit/>
          </a:bodyPr>
          <a:lstStyle/>
          <a:p>
            <a:r>
              <a:rPr lang="en-US" sz="1200" dirty="0" smtClean="0">
                <a:solidFill>
                  <a:srgbClr val="2E2E2E"/>
                </a:solidFill>
                <a:latin typeface="Arial"/>
              </a:rPr>
              <a:t>Efficacy results of a trial of a herpes simplex vaccine.  </a:t>
            </a:r>
            <a:r>
              <a:rPr lang="en-US" sz="1200" dirty="0" err="1" smtClean="0">
                <a:solidFill>
                  <a:srgbClr val="2E2E2E"/>
                </a:solidFill>
                <a:latin typeface="Arial"/>
              </a:rPr>
              <a:t>Belshe</a:t>
            </a:r>
            <a:r>
              <a:rPr lang="en-US" sz="1200" dirty="0" smtClean="0">
                <a:solidFill>
                  <a:srgbClr val="2E2E2E"/>
                </a:solidFill>
                <a:latin typeface="Arial"/>
              </a:rPr>
              <a:t> RB, Leone PA, Bernstein DI, Wald A, Levin MJ, Stapleton JT, </a:t>
            </a:r>
            <a:r>
              <a:rPr lang="en-US" sz="1200" dirty="0" err="1" smtClean="0">
                <a:solidFill>
                  <a:srgbClr val="2E2E2E"/>
                </a:solidFill>
                <a:latin typeface="Arial"/>
              </a:rPr>
              <a:t>Gorfinkel</a:t>
            </a:r>
            <a:r>
              <a:rPr lang="en-US" sz="1200" dirty="0" smtClean="0">
                <a:solidFill>
                  <a:srgbClr val="2E2E2E"/>
                </a:solidFill>
                <a:latin typeface="Arial"/>
              </a:rPr>
              <a:t> I, Morrow RL, </a:t>
            </a:r>
            <a:r>
              <a:rPr lang="en-US" sz="1200" dirty="0" err="1" smtClean="0">
                <a:solidFill>
                  <a:srgbClr val="2E2E2E"/>
                </a:solidFill>
                <a:latin typeface="Arial"/>
              </a:rPr>
              <a:t>Ewell</a:t>
            </a:r>
            <a:r>
              <a:rPr lang="en-US" sz="1200" dirty="0" smtClean="0">
                <a:solidFill>
                  <a:srgbClr val="2E2E2E"/>
                </a:solidFill>
                <a:latin typeface="Arial"/>
              </a:rPr>
              <a:t> MG, Stokes-</a:t>
            </a:r>
            <a:r>
              <a:rPr lang="en-US" sz="1200" dirty="0" err="1" smtClean="0">
                <a:solidFill>
                  <a:srgbClr val="2E2E2E"/>
                </a:solidFill>
                <a:latin typeface="Arial"/>
              </a:rPr>
              <a:t>Riner</a:t>
            </a:r>
            <a:r>
              <a:rPr lang="en-US" sz="1200" dirty="0" smtClean="0">
                <a:solidFill>
                  <a:srgbClr val="2E2E2E"/>
                </a:solidFill>
                <a:latin typeface="Arial"/>
              </a:rPr>
              <a:t> A, </a:t>
            </a:r>
            <a:r>
              <a:rPr lang="en-US" sz="1200" dirty="0" err="1" smtClean="0">
                <a:solidFill>
                  <a:srgbClr val="2E2E2E"/>
                </a:solidFill>
                <a:latin typeface="Arial"/>
              </a:rPr>
              <a:t>Dubin</a:t>
            </a:r>
            <a:r>
              <a:rPr lang="en-US" sz="1200" dirty="0" smtClean="0">
                <a:solidFill>
                  <a:srgbClr val="2E2E2E"/>
                </a:solidFill>
                <a:latin typeface="Arial"/>
              </a:rPr>
              <a:t> G, </a:t>
            </a:r>
            <a:r>
              <a:rPr lang="en-US" sz="1200" dirty="0" err="1" smtClean="0">
                <a:solidFill>
                  <a:srgbClr val="2E2E2E"/>
                </a:solidFill>
                <a:latin typeface="Arial"/>
              </a:rPr>
              <a:t>Heineman</a:t>
            </a:r>
            <a:r>
              <a:rPr lang="en-US" sz="1200" dirty="0" smtClean="0">
                <a:solidFill>
                  <a:srgbClr val="2E2E2E"/>
                </a:solidFill>
                <a:latin typeface="Arial"/>
              </a:rPr>
              <a:t> TC, Schulte JM, Deal CD; </a:t>
            </a:r>
            <a:r>
              <a:rPr lang="en-US" sz="1200" dirty="0" err="1" smtClean="0">
                <a:solidFill>
                  <a:srgbClr val="2E2E2E"/>
                </a:solidFill>
                <a:latin typeface="Arial"/>
              </a:rPr>
              <a:t>Herpevac</a:t>
            </a:r>
            <a:r>
              <a:rPr lang="en-US" sz="1200" dirty="0" smtClean="0">
                <a:solidFill>
                  <a:srgbClr val="2E2E2E"/>
                </a:solidFill>
                <a:latin typeface="Arial"/>
              </a:rPr>
              <a:t> Trial for Women.  N </a:t>
            </a:r>
            <a:r>
              <a:rPr lang="en-US" sz="1200" dirty="0" err="1" smtClean="0">
                <a:solidFill>
                  <a:srgbClr val="2E2E2E"/>
                </a:solidFill>
                <a:latin typeface="Arial"/>
              </a:rPr>
              <a:t>Engl</a:t>
            </a:r>
            <a:r>
              <a:rPr lang="en-US" sz="1200" dirty="0" smtClean="0">
                <a:solidFill>
                  <a:srgbClr val="2E2E2E"/>
                </a:solidFill>
                <a:latin typeface="Arial"/>
              </a:rPr>
              <a:t> J Med. 2012 Jan 5;366(1):34-43.</a:t>
            </a:r>
          </a:p>
        </p:txBody>
      </p:sp>
      <p:sp>
        <p:nvSpPr>
          <p:cNvPr id="3" name="Footer Placeholder 2"/>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32613650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a:effectLst>
            <a:reflection stA="45000" endPos="29000" dist="50800" dir="5400000" sy="-100000" algn="bl" rotWithShape="0"/>
          </a:effectLst>
        </p:spPr>
        <p:txBody>
          <a:bodyPr>
            <a:normAutofit fontScale="90000"/>
          </a:bodyPr>
          <a:lstStyle/>
          <a:p>
            <a:r>
              <a:rPr lang="en-US" b="1" dirty="0" smtClean="0">
                <a:solidFill>
                  <a:srgbClr val="7030A0"/>
                </a:solidFill>
              </a:rPr>
              <a:t>Failed herpes vaccine puzzles virologists</a:t>
            </a:r>
            <a:endParaRPr lang="fr-FR" b="1" dirty="0">
              <a:solidFill>
                <a:srgbClr val="7030A0"/>
              </a:solidFill>
            </a:endParaRPr>
          </a:p>
        </p:txBody>
      </p:sp>
      <p:sp>
        <p:nvSpPr>
          <p:cNvPr id="3" name="Rectangle 2"/>
          <p:cNvSpPr/>
          <p:nvPr/>
        </p:nvSpPr>
        <p:spPr>
          <a:xfrm>
            <a:off x="323528" y="1628800"/>
            <a:ext cx="7488832" cy="1200329"/>
          </a:xfrm>
          <a:prstGeom prst="rect">
            <a:avLst/>
          </a:prstGeom>
          <a:effectLst>
            <a:outerShdw blurRad="50800" dist="50800" dir="5400000" algn="ctr" rotWithShape="0">
              <a:srgbClr val="FF0000"/>
            </a:outerShdw>
          </a:effectLst>
        </p:spPr>
        <p:txBody>
          <a:bodyPr wrap="square">
            <a:spAutoFit/>
          </a:bodyPr>
          <a:lstStyle/>
          <a:p>
            <a:r>
              <a:rPr lang="en-US" dirty="0"/>
              <a:t>“Enough vaccines have failed that companies are seeing herpes vaccines as a </a:t>
            </a:r>
            <a:r>
              <a:rPr lang="en-US" dirty="0" smtClean="0"/>
              <a:t>risky </a:t>
            </a:r>
            <a:r>
              <a:rPr lang="fr-FR" dirty="0" smtClean="0"/>
              <a:t>business,”</a:t>
            </a:r>
          </a:p>
          <a:p>
            <a:endParaRPr lang="fr-FR" dirty="0"/>
          </a:p>
          <a:p>
            <a:r>
              <a:rPr lang="en-US" dirty="0"/>
              <a:t>David Knipe, </a:t>
            </a:r>
            <a:r>
              <a:rPr lang="en-US" dirty="0" smtClean="0"/>
              <a:t>Harvard </a:t>
            </a:r>
            <a:r>
              <a:rPr lang="en-US" dirty="0"/>
              <a:t>Medical School in Boston</a:t>
            </a:r>
            <a:endParaRPr lang="fr-FR" dirty="0"/>
          </a:p>
        </p:txBody>
      </p:sp>
      <p:sp>
        <p:nvSpPr>
          <p:cNvPr id="4" name="Rectangle 3"/>
          <p:cNvSpPr/>
          <p:nvPr/>
        </p:nvSpPr>
        <p:spPr>
          <a:xfrm>
            <a:off x="3563888" y="4221088"/>
            <a:ext cx="4572000" cy="646331"/>
          </a:xfrm>
          <a:prstGeom prst="rect">
            <a:avLst/>
          </a:prstGeom>
          <a:effectLst>
            <a:outerShdw blurRad="50800" dist="50800" dir="5400000" algn="ctr" rotWithShape="0">
              <a:schemeClr val="tx2"/>
            </a:outerShdw>
          </a:effectLst>
        </p:spPr>
        <p:txBody>
          <a:bodyPr>
            <a:spAutoFit/>
          </a:bodyPr>
          <a:lstStyle/>
          <a:p>
            <a:r>
              <a:rPr lang="en-US" dirty="0"/>
              <a:t>Lawrence Corey, </a:t>
            </a:r>
            <a:r>
              <a:rPr lang="en-US" dirty="0" smtClean="0"/>
              <a:t>Fred </a:t>
            </a:r>
            <a:r>
              <a:rPr lang="en-US" dirty="0"/>
              <a:t>Hutchinson Cancer </a:t>
            </a:r>
            <a:r>
              <a:rPr lang="en-US" dirty="0" smtClean="0"/>
              <a:t>Research </a:t>
            </a:r>
            <a:r>
              <a:rPr lang="fr-FR" dirty="0" smtClean="0"/>
              <a:t>Center </a:t>
            </a:r>
            <a:r>
              <a:rPr lang="fr-FR" dirty="0"/>
              <a:t>in Seattle, Washington.</a:t>
            </a:r>
          </a:p>
        </p:txBody>
      </p:sp>
      <p:sp>
        <p:nvSpPr>
          <p:cNvPr id="5" name="Rectangle 4"/>
          <p:cNvSpPr/>
          <p:nvPr/>
        </p:nvSpPr>
        <p:spPr>
          <a:xfrm>
            <a:off x="683568" y="3212976"/>
            <a:ext cx="8550696" cy="923330"/>
          </a:xfrm>
          <a:prstGeom prst="rect">
            <a:avLst/>
          </a:prstGeom>
          <a:effectLst>
            <a:outerShdw blurRad="50800" dist="50800" dir="5400000" algn="ctr" rotWithShape="0">
              <a:schemeClr val="accent1"/>
            </a:outerShdw>
          </a:effectLst>
        </p:spPr>
        <p:txBody>
          <a:bodyPr wrap="square">
            <a:spAutoFit/>
          </a:bodyPr>
          <a:lstStyle/>
          <a:p>
            <a:r>
              <a:rPr lang="en-US" dirty="0"/>
              <a:t>“We need to understand the </a:t>
            </a:r>
            <a:r>
              <a:rPr lang="en-US" dirty="0" err="1"/>
              <a:t>immunobiology</a:t>
            </a:r>
            <a:r>
              <a:rPr lang="en-US" dirty="0"/>
              <a:t> of HSV acquisition,” </a:t>
            </a:r>
            <a:endParaRPr lang="en-US" dirty="0" smtClean="0"/>
          </a:p>
          <a:p>
            <a:r>
              <a:rPr lang="en-US" dirty="0" smtClean="0"/>
              <a:t>“</a:t>
            </a:r>
            <a:r>
              <a:rPr lang="en-US" dirty="0"/>
              <a:t>What are the immune responses in the genital tract and how do we develop those immune responses </a:t>
            </a:r>
            <a:r>
              <a:rPr lang="en-US" dirty="0" smtClean="0"/>
              <a:t>through </a:t>
            </a:r>
            <a:r>
              <a:rPr lang="fr-FR" dirty="0" smtClean="0"/>
              <a:t>vaccination</a:t>
            </a:r>
            <a:r>
              <a:rPr lang="fr-FR" dirty="0"/>
              <a:t>?”</a:t>
            </a:r>
          </a:p>
        </p:txBody>
      </p:sp>
      <p:sp>
        <p:nvSpPr>
          <p:cNvPr id="7" name="Rectangle 6"/>
          <p:cNvSpPr/>
          <p:nvPr/>
        </p:nvSpPr>
        <p:spPr>
          <a:xfrm>
            <a:off x="467544" y="5013176"/>
            <a:ext cx="8496944" cy="1200329"/>
          </a:xfrm>
          <a:prstGeom prst="rect">
            <a:avLst/>
          </a:prstGeom>
          <a:effectLst>
            <a:outerShdw blurRad="50800" dist="50800" dir="5400000" algn="ctr" rotWithShape="0">
              <a:schemeClr val="bg1">
                <a:lumMod val="50000"/>
              </a:schemeClr>
            </a:outerShdw>
          </a:effectLst>
        </p:spPr>
        <p:txBody>
          <a:bodyPr wrap="square">
            <a:spAutoFit/>
          </a:bodyPr>
          <a:lstStyle/>
          <a:p>
            <a:r>
              <a:rPr lang="en-US" dirty="0" smtClean="0"/>
              <a:t>“The fact that the </a:t>
            </a:r>
            <a:r>
              <a:rPr lang="en-US" dirty="0" err="1" smtClean="0"/>
              <a:t>gB</a:t>
            </a:r>
            <a:r>
              <a:rPr lang="en-US" dirty="0" smtClean="0"/>
              <a:t>- and/or </a:t>
            </a:r>
            <a:r>
              <a:rPr lang="en-US" dirty="0" err="1" smtClean="0"/>
              <a:t>gD</a:t>
            </a:r>
            <a:r>
              <a:rPr lang="en-US" dirty="0" smtClean="0"/>
              <a:t>-based vaccines have failed in six clinical trials spanning 22 years and involving nearly 15,000 human participants does not seem to have dampened the enthusiasm of scientists for continuing to take this same basic approach, repackaging it, renaming it, and trying it yet again”</a:t>
            </a:r>
            <a:endParaRPr lang="fr-FR" dirty="0"/>
          </a:p>
        </p:txBody>
      </p:sp>
      <p:sp>
        <p:nvSpPr>
          <p:cNvPr id="8" name="Rectangle 7"/>
          <p:cNvSpPr/>
          <p:nvPr/>
        </p:nvSpPr>
        <p:spPr>
          <a:xfrm>
            <a:off x="3275856" y="6300028"/>
            <a:ext cx="5687967" cy="369332"/>
          </a:xfrm>
          <a:prstGeom prst="rect">
            <a:avLst/>
          </a:prstGeom>
          <a:effectLst>
            <a:outerShdw blurRad="50800" dist="50800" dir="5400000" algn="ctr" rotWithShape="0">
              <a:schemeClr val="bg1">
                <a:lumMod val="50000"/>
              </a:schemeClr>
            </a:outerShdw>
          </a:effectLst>
        </p:spPr>
        <p:txBody>
          <a:bodyPr wrap="none">
            <a:spAutoFit/>
          </a:bodyPr>
          <a:lstStyle/>
          <a:p>
            <a:r>
              <a:rPr lang="en-US" dirty="0" smtClean="0"/>
              <a:t>Bill </a:t>
            </a:r>
            <a:r>
              <a:rPr lang="en-US" dirty="0" err="1" smtClean="0"/>
              <a:t>Halford</a:t>
            </a:r>
            <a:r>
              <a:rPr lang="en-US" dirty="0" smtClean="0"/>
              <a:t>, </a:t>
            </a:r>
            <a:r>
              <a:rPr lang="en-US" dirty="0"/>
              <a:t>Southern Illinois University School of Medicine</a:t>
            </a:r>
            <a:endParaRPr lang="fr-FR" dirty="0"/>
          </a:p>
        </p:txBody>
      </p:sp>
      <p:sp>
        <p:nvSpPr>
          <p:cNvPr id="6" name="Footer Placeholder 5"/>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12653370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rgbClr val="7030A0"/>
                </a:solidFill>
              </a:rPr>
              <a:t>The saga of HCMV vaccine</a:t>
            </a:r>
            <a:endParaRPr lang="fr-FR" b="1" dirty="0">
              <a:solidFill>
                <a:srgbClr val="7030A0"/>
              </a:solidFill>
            </a:endParaRPr>
          </a:p>
        </p:txBody>
      </p:sp>
      <p:pic>
        <p:nvPicPr>
          <p:cNvPr id="12291" name="Picture 3"/>
          <p:cNvPicPr>
            <a:picLocks noChangeAspect="1" noChangeArrowheads="1"/>
          </p:cNvPicPr>
          <p:nvPr/>
        </p:nvPicPr>
        <p:blipFill>
          <a:blip r:embed="rId3" cstate="print"/>
          <a:srcRect/>
          <a:stretch>
            <a:fillRect/>
          </a:stretch>
        </p:blipFill>
        <p:spPr bwMode="auto">
          <a:xfrm>
            <a:off x="107504" y="1628800"/>
            <a:ext cx="4536504" cy="2501749"/>
          </a:xfrm>
          <a:prstGeom prst="rect">
            <a:avLst/>
          </a:prstGeom>
          <a:noFill/>
          <a:ln w="9525">
            <a:noFill/>
            <a:miter lim="800000"/>
            <a:headEnd/>
            <a:tailEnd/>
          </a:ln>
        </p:spPr>
      </p:pic>
      <p:pic>
        <p:nvPicPr>
          <p:cNvPr id="2050" name="Picture 2" descr="C:\Users\drouet\Pictures\canvas.png"/>
          <p:cNvPicPr>
            <a:picLocks noChangeAspect="1" noChangeArrowheads="1"/>
          </p:cNvPicPr>
          <p:nvPr/>
        </p:nvPicPr>
        <p:blipFill>
          <a:blip r:embed="rId4" cstate="print"/>
          <a:srcRect/>
          <a:stretch>
            <a:fillRect/>
          </a:stretch>
        </p:blipFill>
        <p:spPr bwMode="auto">
          <a:xfrm>
            <a:off x="3563888" y="1340768"/>
            <a:ext cx="6518783" cy="3039702"/>
          </a:xfrm>
          <a:prstGeom prst="rect">
            <a:avLst/>
          </a:prstGeom>
          <a:noFill/>
        </p:spPr>
      </p:pic>
      <p:sp>
        <p:nvSpPr>
          <p:cNvPr id="7" name="Rectangle 6"/>
          <p:cNvSpPr/>
          <p:nvPr/>
        </p:nvSpPr>
        <p:spPr>
          <a:xfrm>
            <a:off x="683568" y="5661248"/>
            <a:ext cx="7776864" cy="646331"/>
          </a:xfrm>
          <a:prstGeom prst="rect">
            <a:avLst/>
          </a:prstGeom>
        </p:spPr>
        <p:txBody>
          <a:bodyPr wrap="square">
            <a:spAutoFit/>
          </a:bodyPr>
          <a:lstStyle/>
          <a:p>
            <a:r>
              <a:rPr lang="en-US" b="1" dirty="0" smtClean="0">
                <a:solidFill>
                  <a:srgbClr val="7030A0"/>
                </a:solidFill>
              </a:rPr>
              <a:t>The history of vaccination against cytomegalovirus</a:t>
            </a:r>
          </a:p>
          <a:p>
            <a:r>
              <a:rPr lang="nn-NO" dirty="0" smtClean="0"/>
              <a:t>Med Microbiol Immunol (2015) 204:247–254 </a:t>
            </a:r>
            <a:r>
              <a:rPr lang="fr-FR" b="1" dirty="0" smtClean="0"/>
              <a:t>Stanley </a:t>
            </a:r>
            <a:r>
              <a:rPr lang="fr-FR" b="1" dirty="0" err="1" smtClean="0"/>
              <a:t>Plotkin</a:t>
            </a:r>
            <a:endParaRPr lang="fr-FR" dirty="0"/>
          </a:p>
        </p:txBody>
      </p:sp>
      <p:sp>
        <p:nvSpPr>
          <p:cNvPr id="9" name="Rectangle 8"/>
          <p:cNvSpPr/>
          <p:nvPr/>
        </p:nvSpPr>
        <p:spPr>
          <a:xfrm>
            <a:off x="395536" y="4509120"/>
            <a:ext cx="8748464" cy="1200329"/>
          </a:xfrm>
          <a:prstGeom prst="rect">
            <a:avLst/>
          </a:prstGeom>
        </p:spPr>
        <p:txBody>
          <a:bodyPr wrap="square">
            <a:spAutoFit/>
          </a:bodyPr>
          <a:lstStyle/>
          <a:p>
            <a:r>
              <a:rPr lang="en-US" sz="1200" b="1" dirty="0" smtClean="0"/>
              <a:t>Strain CMV Towne</a:t>
            </a:r>
            <a:r>
              <a:rPr lang="en-US" sz="1200" dirty="0" smtClean="0"/>
              <a:t>: latency-deficient live-attenuated Towne strain CMV vaccine (which lacks more than a dozen viral genes), prevented severe disease in renal transplant recipients</a:t>
            </a:r>
          </a:p>
          <a:p>
            <a:endParaRPr lang="en-US" sz="1200" dirty="0" smtClean="0"/>
          </a:p>
          <a:p>
            <a:r>
              <a:rPr lang="en-US" sz="1200" b="1" dirty="0" smtClean="0"/>
              <a:t>Strain CMV Toledo </a:t>
            </a:r>
            <a:r>
              <a:rPr lang="en-US" sz="1200" dirty="0" smtClean="0"/>
              <a:t>: more immunogenic</a:t>
            </a:r>
          </a:p>
          <a:p>
            <a:endParaRPr lang="en-US" sz="1200" dirty="0" smtClean="0"/>
          </a:p>
          <a:p>
            <a:endParaRPr lang="fr-FR" sz="1200" dirty="0"/>
          </a:p>
        </p:txBody>
      </p:sp>
      <p:sp>
        <p:nvSpPr>
          <p:cNvPr id="3" name="Footer Placeholder 2"/>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rgbClr val="7030A0"/>
                </a:solidFill>
              </a:rPr>
              <a:t>The saga of HCMV vaccine</a:t>
            </a:r>
            <a:endParaRPr lang="fr-FR" b="1" dirty="0">
              <a:solidFill>
                <a:srgbClr val="7030A0"/>
              </a:solidFill>
            </a:endParaRPr>
          </a:p>
        </p:txBody>
      </p:sp>
      <p:pic>
        <p:nvPicPr>
          <p:cNvPr id="12291" name="Picture 3"/>
          <p:cNvPicPr>
            <a:picLocks noChangeAspect="1" noChangeArrowheads="1"/>
          </p:cNvPicPr>
          <p:nvPr/>
        </p:nvPicPr>
        <p:blipFill>
          <a:blip r:embed="rId3" cstate="print"/>
          <a:srcRect/>
          <a:stretch>
            <a:fillRect/>
          </a:stretch>
        </p:blipFill>
        <p:spPr bwMode="auto">
          <a:xfrm>
            <a:off x="-36512" y="1628800"/>
            <a:ext cx="4536504" cy="2501749"/>
          </a:xfrm>
          <a:prstGeom prst="rect">
            <a:avLst/>
          </a:prstGeom>
          <a:noFill/>
          <a:ln w="9525">
            <a:noFill/>
            <a:miter lim="800000"/>
            <a:headEnd/>
            <a:tailEnd/>
          </a:ln>
        </p:spPr>
      </p:pic>
      <p:pic>
        <p:nvPicPr>
          <p:cNvPr id="5" name="Picture 2"/>
          <p:cNvPicPr>
            <a:picLocks noChangeAspect="1" noChangeArrowheads="1"/>
          </p:cNvPicPr>
          <p:nvPr/>
        </p:nvPicPr>
        <p:blipFill>
          <a:blip r:embed="rId4" cstate="print"/>
          <a:srcRect/>
          <a:stretch>
            <a:fillRect/>
          </a:stretch>
        </p:blipFill>
        <p:spPr bwMode="auto">
          <a:xfrm>
            <a:off x="4391472" y="1412776"/>
            <a:ext cx="4752528" cy="3464279"/>
          </a:xfrm>
          <a:prstGeom prst="rect">
            <a:avLst/>
          </a:prstGeom>
          <a:noFill/>
          <a:ln w="9525">
            <a:noFill/>
            <a:miter lim="800000"/>
            <a:headEnd/>
            <a:tailEnd/>
          </a:ln>
        </p:spPr>
      </p:pic>
      <p:pic>
        <p:nvPicPr>
          <p:cNvPr id="6" name="Picture 3"/>
          <p:cNvPicPr>
            <a:picLocks noChangeAspect="1" noChangeArrowheads="1"/>
          </p:cNvPicPr>
          <p:nvPr/>
        </p:nvPicPr>
        <p:blipFill>
          <a:blip r:embed="rId5" cstate="print"/>
          <a:srcRect/>
          <a:stretch>
            <a:fillRect/>
          </a:stretch>
        </p:blipFill>
        <p:spPr bwMode="auto">
          <a:xfrm>
            <a:off x="4603775" y="5013176"/>
            <a:ext cx="4216697" cy="904095"/>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404664"/>
            <a:ext cx="6408712" cy="2534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3645024"/>
            <a:ext cx="5581650"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5" cstate="print"/>
          <a:srcRect/>
          <a:stretch>
            <a:fillRect/>
          </a:stretch>
        </p:blipFill>
        <p:spPr bwMode="auto">
          <a:xfrm>
            <a:off x="5881439" y="3284984"/>
            <a:ext cx="3155057" cy="2494696"/>
          </a:xfrm>
          <a:prstGeom prst="rect">
            <a:avLst/>
          </a:prstGeom>
          <a:noFill/>
          <a:ln w="9525">
            <a:noFill/>
            <a:miter lim="800000"/>
            <a:headEnd/>
            <a:tailEnd/>
          </a:ln>
        </p:spPr>
      </p:pic>
      <p:sp>
        <p:nvSpPr>
          <p:cNvPr id="5" name="Rectangle 7"/>
          <p:cNvSpPr>
            <a:spLocks noChangeArrowheads="1"/>
          </p:cNvSpPr>
          <p:nvPr/>
        </p:nvSpPr>
        <p:spPr bwMode="auto">
          <a:xfrm>
            <a:off x="323528" y="5805264"/>
            <a:ext cx="3879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b="1" dirty="0">
                <a:solidFill>
                  <a:srgbClr val="990099"/>
                </a:solidFill>
              </a:rPr>
              <a:t>MK Gandhi &amp; R </a:t>
            </a:r>
            <a:r>
              <a:rPr lang="fr-FR" altLang="fr-FR" b="1" dirty="0" err="1">
                <a:solidFill>
                  <a:srgbClr val="990099"/>
                </a:solidFill>
              </a:rPr>
              <a:t>Khanna</a:t>
            </a:r>
            <a:endParaRPr lang="fr-FR" altLang="fr-FR" b="1" dirty="0">
              <a:solidFill>
                <a:srgbClr val="990099"/>
              </a:solidFill>
            </a:endParaRPr>
          </a:p>
          <a:p>
            <a:pPr eaLnBrk="1" hangingPunct="1"/>
            <a:r>
              <a:rPr lang="fr-FR" altLang="fr-FR" b="1" dirty="0">
                <a:solidFill>
                  <a:srgbClr val="990099"/>
                </a:solidFill>
              </a:rPr>
              <a:t>Lancet Infect Dis 2004; 4: 725–38c</a:t>
            </a:r>
          </a:p>
        </p:txBody>
      </p:sp>
      <p:sp>
        <p:nvSpPr>
          <p:cNvPr id="2" name="Footer Placeholder 1"/>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21286923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315416"/>
            <a:ext cx="8964488" cy="1143000"/>
          </a:xfrm>
        </p:spPr>
        <p:txBody>
          <a:bodyPr>
            <a:normAutofit/>
          </a:bodyPr>
          <a:lstStyle/>
          <a:p>
            <a:r>
              <a:rPr lang="fr-FR" sz="2800" b="1" dirty="0" err="1" smtClean="0">
                <a:solidFill>
                  <a:srgbClr val="7030A0"/>
                </a:solidFill>
              </a:rPr>
              <a:t>Clinical</a:t>
            </a:r>
            <a:r>
              <a:rPr lang="fr-FR" sz="2800" b="1" dirty="0" smtClean="0">
                <a:solidFill>
                  <a:srgbClr val="7030A0"/>
                </a:solidFill>
              </a:rPr>
              <a:t> and </a:t>
            </a:r>
            <a:r>
              <a:rPr lang="fr-FR" sz="2800" b="1" dirty="0" err="1" smtClean="0">
                <a:solidFill>
                  <a:srgbClr val="7030A0"/>
                </a:solidFill>
              </a:rPr>
              <a:t>preclinical</a:t>
            </a:r>
            <a:r>
              <a:rPr lang="fr-FR" sz="2800" b="1" dirty="0" smtClean="0">
                <a:solidFill>
                  <a:srgbClr val="7030A0"/>
                </a:solidFill>
              </a:rPr>
              <a:t> trials: challenges and the </a:t>
            </a:r>
            <a:r>
              <a:rPr lang="fr-FR" sz="2800" b="1" dirty="0" err="1" smtClean="0">
                <a:solidFill>
                  <a:srgbClr val="7030A0"/>
                </a:solidFill>
              </a:rPr>
              <a:t>dilemmas</a:t>
            </a:r>
            <a:endParaRPr lang="fr-FR" sz="2800" b="1" dirty="0">
              <a:solidFill>
                <a:srgbClr val="7030A0"/>
              </a:solidFill>
            </a:endParaRPr>
          </a:p>
        </p:txBody>
      </p:sp>
      <p:pic>
        <p:nvPicPr>
          <p:cNvPr id="9218" name="Picture 2"/>
          <p:cNvPicPr>
            <a:picLocks noChangeAspect="1" noChangeArrowheads="1"/>
          </p:cNvPicPr>
          <p:nvPr/>
        </p:nvPicPr>
        <p:blipFill>
          <a:blip r:embed="rId2" cstate="print"/>
          <a:srcRect/>
          <a:stretch>
            <a:fillRect/>
          </a:stretch>
        </p:blipFill>
        <p:spPr bwMode="auto">
          <a:xfrm>
            <a:off x="1115616" y="1012666"/>
            <a:ext cx="6912768" cy="4975323"/>
          </a:xfrm>
          <a:prstGeom prst="rect">
            <a:avLst/>
          </a:prstGeom>
          <a:noFill/>
          <a:ln w="9525">
            <a:noFill/>
            <a:miter lim="800000"/>
            <a:headEnd/>
            <a:tailEnd/>
          </a:ln>
        </p:spPr>
      </p:pic>
      <p:sp>
        <p:nvSpPr>
          <p:cNvPr id="7" name="ZoneTexte 6"/>
          <p:cNvSpPr txBox="1"/>
          <p:nvPr/>
        </p:nvSpPr>
        <p:spPr>
          <a:xfrm>
            <a:off x="3228745" y="4444913"/>
            <a:ext cx="530915" cy="646331"/>
          </a:xfrm>
          <a:prstGeom prst="rect">
            <a:avLst/>
          </a:prstGeom>
          <a:noFill/>
        </p:spPr>
        <p:txBody>
          <a:bodyPr wrap="none" rtlCol="0">
            <a:spAutoFit/>
          </a:bodyPr>
          <a:lstStyle/>
          <a:p>
            <a:r>
              <a:rPr lang="fr-FR" dirty="0" smtClean="0"/>
              <a:t>***</a:t>
            </a:r>
          </a:p>
          <a:p>
            <a:endParaRPr lang="fr-FR" dirty="0"/>
          </a:p>
        </p:txBody>
      </p:sp>
      <p:sp>
        <p:nvSpPr>
          <p:cNvPr id="8" name="ZoneTexte 7"/>
          <p:cNvSpPr txBox="1"/>
          <p:nvPr/>
        </p:nvSpPr>
        <p:spPr>
          <a:xfrm rot="16200000">
            <a:off x="2449219" y="4935648"/>
            <a:ext cx="2083001" cy="861774"/>
          </a:xfrm>
          <a:prstGeom prst="rect">
            <a:avLst/>
          </a:prstGeom>
          <a:noFill/>
        </p:spPr>
        <p:txBody>
          <a:bodyPr wrap="square" rtlCol="0">
            <a:spAutoFit/>
          </a:bodyPr>
          <a:lstStyle/>
          <a:p>
            <a:r>
              <a:rPr lang="fr-FR" sz="1000" b="1" dirty="0" err="1" smtClean="0"/>
              <a:t>Clinical</a:t>
            </a:r>
            <a:r>
              <a:rPr lang="fr-FR" sz="1000" b="1" dirty="0" smtClean="0"/>
              <a:t> </a:t>
            </a:r>
            <a:r>
              <a:rPr lang="fr-FR" sz="1000" b="1" dirty="0" err="1" smtClean="0"/>
              <a:t>Seronegative</a:t>
            </a:r>
            <a:r>
              <a:rPr lang="fr-FR" sz="1000" b="1" dirty="0" smtClean="0"/>
              <a:t> </a:t>
            </a:r>
            <a:r>
              <a:rPr lang="fr-FR" sz="1000" b="1" dirty="0" err="1" smtClean="0"/>
              <a:t>adults</a:t>
            </a:r>
            <a:endParaRPr lang="fr-FR" sz="1000" b="1" dirty="0" smtClean="0"/>
          </a:p>
          <a:p>
            <a:r>
              <a:rPr lang="fr-FR" sz="1000" b="1" dirty="0" smtClean="0"/>
              <a:t>Phase II </a:t>
            </a:r>
            <a:r>
              <a:rPr lang="fr-FR" sz="1000" b="1" dirty="0" err="1" smtClean="0"/>
              <a:t>Children</a:t>
            </a:r>
            <a:endParaRPr lang="fr-FR" sz="1000" b="1" dirty="0" smtClean="0"/>
          </a:p>
          <a:p>
            <a:r>
              <a:rPr lang="fr-FR" sz="1000" b="1" dirty="0" err="1" smtClean="0"/>
              <a:t>Seronegative</a:t>
            </a:r>
            <a:r>
              <a:rPr lang="fr-FR" sz="1000" b="1" dirty="0" smtClean="0"/>
              <a:t> </a:t>
            </a:r>
            <a:r>
              <a:rPr lang="fr-FR" sz="1000" b="1" dirty="0" err="1" smtClean="0"/>
              <a:t>young</a:t>
            </a:r>
            <a:r>
              <a:rPr lang="fr-FR" sz="1000" b="1" dirty="0" smtClean="0"/>
              <a:t> </a:t>
            </a:r>
            <a:r>
              <a:rPr lang="fr-FR" sz="1000" b="1" dirty="0" err="1" smtClean="0"/>
              <a:t>women</a:t>
            </a:r>
            <a:r>
              <a:rPr lang="fr-FR" sz="1000" dirty="0" smtClean="0"/>
              <a:t> </a:t>
            </a:r>
            <a:r>
              <a:rPr lang="fr-FR" sz="1000" b="1" dirty="0" err="1" smtClean="0"/>
              <a:t>Seropositive</a:t>
            </a:r>
            <a:r>
              <a:rPr lang="fr-FR" sz="1000" b="1" dirty="0" smtClean="0"/>
              <a:t> </a:t>
            </a:r>
            <a:r>
              <a:rPr lang="fr-FR" sz="1000" b="1" dirty="0" err="1" smtClean="0"/>
              <a:t>women</a:t>
            </a:r>
            <a:endParaRPr lang="fr-FR" sz="1000" b="1" dirty="0" smtClean="0"/>
          </a:p>
          <a:p>
            <a:r>
              <a:rPr lang="fr-FR" sz="1000" b="1" dirty="0" smtClean="0"/>
              <a:t>Transplant patients</a:t>
            </a:r>
            <a:endParaRPr lang="fr-FR" sz="1000" b="1" dirty="0"/>
          </a:p>
        </p:txBody>
      </p:sp>
      <p:sp>
        <p:nvSpPr>
          <p:cNvPr id="9" name="Rectangle 8"/>
          <p:cNvSpPr/>
          <p:nvPr/>
        </p:nvSpPr>
        <p:spPr>
          <a:xfrm>
            <a:off x="179512" y="6413266"/>
            <a:ext cx="8820472" cy="400110"/>
          </a:xfrm>
          <a:prstGeom prst="rect">
            <a:avLst/>
          </a:prstGeom>
        </p:spPr>
        <p:txBody>
          <a:bodyPr wrap="square">
            <a:spAutoFit/>
          </a:bodyPr>
          <a:lstStyle/>
          <a:p>
            <a:r>
              <a:rPr lang="fr-FR" sz="1000" dirty="0" err="1" smtClean="0"/>
              <a:t>Vijayendra</a:t>
            </a:r>
            <a:r>
              <a:rPr lang="fr-FR" sz="1000" dirty="0" smtClean="0"/>
              <a:t> </a:t>
            </a:r>
            <a:r>
              <a:rPr lang="fr-FR" sz="1000" dirty="0" err="1" smtClean="0"/>
              <a:t>Dasari</a:t>
            </a:r>
            <a:r>
              <a:rPr lang="fr-FR" sz="1000" dirty="0" smtClean="0"/>
              <a:t>, Corey Smith &amp; Rajiv </a:t>
            </a:r>
            <a:r>
              <a:rPr lang="fr-FR" sz="1000" dirty="0" err="1" smtClean="0"/>
              <a:t>Khanna</a:t>
            </a:r>
            <a:r>
              <a:rPr lang="fr-FR" sz="1000" dirty="0" smtClean="0"/>
              <a:t> (2013) </a:t>
            </a:r>
            <a:r>
              <a:rPr lang="fr-FR" sz="1000" dirty="0" err="1" smtClean="0"/>
              <a:t>Recent</a:t>
            </a:r>
            <a:r>
              <a:rPr lang="fr-FR" sz="1000" dirty="0" smtClean="0"/>
              <a:t> </a:t>
            </a:r>
            <a:r>
              <a:rPr lang="fr-FR" sz="1000" dirty="0" err="1" smtClean="0"/>
              <a:t>advances</a:t>
            </a:r>
            <a:r>
              <a:rPr lang="fr-FR" sz="1000" dirty="0" smtClean="0"/>
              <a:t> in </a:t>
            </a:r>
            <a:r>
              <a:rPr lang="en-US" sz="1000" dirty="0" smtClean="0"/>
              <a:t>designing an effective vaccine to prevent cytomegalovirus-associated clinical diseases, Expert Review of Vaccines, 12:6, 661-676, DOI: 10.1586/erv.13.46</a:t>
            </a:r>
            <a:endParaRPr lang="fr-FR" sz="1000" dirty="0"/>
          </a:p>
        </p:txBody>
      </p:sp>
      <p:sp>
        <p:nvSpPr>
          <p:cNvPr id="10" name="ZoneTexte 9"/>
          <p:cNvSpPr txBox="1"/>
          <p:nvPr/>
        </p:nvSpPr>
        <p:spPr>
          <a:xfrm>
            <a:off x="5001048" y="2500697"/>
            <a:ext cx="530915" cy="646331"/>
          </a:xfrm>
          <a:prstGeom prst="rect">
            <a:avLst/>
          </a:prstGeom>
          <a:noFill/>
        </p:spPr>
        <p:txBody>
          <a:bodyPr wrap="none" rtlCol="0">
            <a:spAutoFit/>
          </a:bodyPr>
          <a:lstStyle/>
          <a:p>
            <a:r>
              <a:rPr lang="fr-FR" dirty="0" smtClean="0"/>
              <a:t>***</a:t>
            </a:r>
          </a:p>
          <a:p>
            <a:endParaRPr lang="fr-FR" dirty="0"/>
          </a:p>
        </p:txBody>
      </p:sp>
      <p:sp>
        <p:nvSpPr>
          <p:cNvPr id="11" name="ZoneTexte 10"/>
          <p:cNvSpPr txBox="1"/>
          <p:nvPr/>
        </p:nvSpPr>
        <p:spPr>
          <a:xfrm rot="16200000">
            <a:off x="4337565" y="1391118"/>
            <a:ext cx="1742949" cy="553998"/>
          </a:xfrm>
          <a:prstGeom prst="rect">
            <a:avLst/>
          </a:prstGeom>
          <a:noFill/>
        </p:spPr>
        <p:txBody>
          <a:bodyPr wrap="square" rtlCol="0">
            <a:spAutoFit/>
          </a:bodyPr>
          <a:lstStyle/>
          <a:p>
            <a:r>
              <a:rPr lang="fr-FR" sz="1000" b="1" dirty="0" err="1" smtClean="0"/>
              <a:t>Clinical</a:t>
            </a:r>
            <a:r>
              <a:rPr lang="fr-FR" sz="1000" b="1" dirty="0" smtClean="0"/>
              <a:t> </a:t>
            </a:r>
            <a:r>
              <a:rPr lang="fr-FR" sz="1000" b="1" dirty="0" err="1" smtClean="0"/>
              <a:t>Seronegative</a:t>
            </a:r>
            <a:r>
              <a:rPr lang="fr-FR" sz="1000" b="1" dirty="0" smtClean="0"/>
              <a:t> and</a:t>
            </a:r>
          </a:p>
          <a:p>
            <a:r>
              <a:rPr lang="fr-FR" sz="1000" b="1" dirty="0" err="1" smtClean="0"/>
              <a:t>seropositive</a:t>
            </a:r>
            <a:r>
              <a:rPr lang="fr-FR" sz="1000" b="1" dirty="0" smtClean="0"/>
              <a:t> </a:t>
            </a:r>
            <a:r>
              <a:rPr lang="fr-FR" sz="1000" b="1" dirty="0" err="1" smtClean="0"/>
              <a:t>adults</a:t>
            </a:r>
            <a:endParaRPr lang="fr-FR" sz="1000" b="1" dirty="0" smtClean="0"/>
          </a:p>
          <a:p>
            <a:r>
              <a:rPr lang="fr-FR" sz="1000" b="1" dirty="0" smtClean="0"/>
              <a:t>Phase II: Transplant patients</a:t>
            </a:r>
            <a:endParaRPr lang="fr-FR" sz="1000" b="1" dirty="0"/>
          </a:p>
        </p:txBody>
      </p:sp>
      <p:sp>
        <p:nvSpPr>
          <p:cNvPr id="12" name="ZoneTexte 11"/>
          <p:cNvSpPr txBox="1"/>
          <p:nvPr/>
        </p:nvSpPr>
        <p:spPr>
          <a:xfrm>
            <a:off x="5769277" y="2740858"/>
            <a:ext cx="530915" cy="646331"/>
          </a:xfrm>
          <a:prstGeom prst="rect">
            <a:avLst/>
          </a:prstGeom>
          <a:noFill/>
        </p:spPr>
        <p:txBody>
          <a:bodyPr wrap="none" rtlCol="0">
            <a:spAutoFit/>
          </a:bodyPr>
          <a:lstStyle/>
          <a:p>
            <a:r>
              <a:rPr lang="fr-FR" dirty="0" smtClean="0"/>
              <a:t>***</a:t>
            </a:r>
          </a:p>
          <a:p>
            <a:endParaRPr lang="fr-FR" dirty="0"/>
          </a:p>
        </p:txBody>
      </p:sp>
      <p:sp>
        <p:nvSpPr>
          <p:cNvPr id="13" name="Rectangle 12"/>
          <p:cNvSpPr/>
          <p:nvPr/>
        </p:nvSpPr>
        <p:spPr>
          <a:xfrm rot="16200000">
            <a:off x="5079503" y="-28510"/>
            <a:ext cx="4572000" cy="461665"/>
          </a:xfrm>
          <a:prstGeom prst="rect">
            <a:avLst/>
          </a:prstGeom>
        </p:spPr>
        <p:txBody>
          <a:bodyPr>
            <a:spAutoFit/>
          </a:bodyPr>
          <a:lstStyle/>
          <a:p>
            <a:r>
              <a:rPr lang="en-US" sz="1200" b="1" dirty="0" smtClean="0"/>
              <a:t>Induced broadly </a:t>
            </a:r>
            <a:r>
              <a:rPr lang="en-US" sz="1200" b="1" dirty="0" err="1" smtClean="0"/>
              <a:t>crossreactive</a:t>
            </a:r>
            <a:r>
              <a:rPr lang="en-US" sz="1200" b="1" dirty="0" smtClean="0"/>
              <a:t> </a:t>
            </a:r>
          </a:p>
          <a:p>
            <a:r>
              <a:rPr lang="en-US" sz="1200" b="1" dirty="0" smtClean="0"/>
              <a:t>complement-independent Nabs</a:t>
            </a:r>
            <a:endParaRPr lang="fr-FR" sz="1200" b="1" dirty="0"/>
          </a:p>
        </p:txBody>
      </p:sp>
      <p:sp>
        <p:nvSpPr>
          <p:cNvPr id="14" name="Rectangle 13"/>
          <p:cNvSpPr/>
          <p:nvPr/>
        </p:nvSpPr>
        <p:spPr>
          <a:xfrm rot="16200000">
            <a:off x="1585120" y="5162707"/>
            <a:ext cx="944233" cy="276999"/>
          </a:xfrm>
          <a:prstGeom prst="rect">
            <a:avLst/>
          </a:prstGeom>
        </p:spPr>
        <p:txBody>
          <a:bodyPr wrap="none">
            <a:spAutoFit/>
          </a:bodyPr>
          <a:lstStyle/>
          <a:p>
            <a:r>
              <a:rPr lang="fr-FR" sz="1200" dirty="0" smtClean="0"/>
              <a:t>Not </a:t>
            </a:r>
            <a:r>
              <a:rPr lang="fr-FR" sz="1200" dirty="0" err="1" smtClean="0"/>
              <a:t>suitable</a:t>
            </a:r>
            <a:endParaRPr lang="fr-FR" sz="1200" dirty="0"/>
          </a:p>
        </p:txBody>
      </p:sp>
      <p:sp>
        <p:nvSpPr>
          <p:cNvPr id="15" name="Rectangle 14"/>
          <p:cNvSpPr/>
          <p:nvPr/>
        </p:nvSpPr>
        <p:spPr>
          <a:xfrm rot="16200000">
            <a:off x="6254607" y="2354395"/>
            <a:ext cx="944233" cy="276999"/>
          </a:xfrm>
          <a:prstGeom prst="rect">
            <a:avLst/>
          </a:prstGeom>
        </p:spPr>
        <p:txBody>
          <a:bodyPr wrap="none">
            <a:spAutoFit/>
          </a:bodyPr>
          <a:lstStyle/>
          <a:p>
            <a:r>
              <a:rPr lang="fr-FR" sz="1200" dirty="0" smtClean="0"/>
              <a:t>Not </a:t>
            </a:r>
            <a:r>
              <a:rPr lang="fr-FR" sz="1200" dirty="0" err="1" smtClean="0"/>
              <a:t>suitable</a:t>
            </a:r>
            <a:endParaRPr lang="fr-FR" sz="1200" dirty="0"/>
          </a:p>
        </p:txBody>
      </p:sp>
      <p:sp>
        <p:nvSpPr>
          <p:cNvPr id="16" name="Rectangle 15"/>
          <p:cNvSpPr/>
          <p:nvPr/>
        </p:nvSpPr>
        <p:spPr>
          <a:xfrm rot="16200000">
            <a:off x="3673352" y="5010562"/>
            <a:ext cx="944233" cy="276999"/>
          </a:xfrm>
          <a:prstGeom prst="rect">
            <a:avLst/>
          </a:prstGeom>
        </p:spPr>
        <p:txBody>
          <a:bodyPr wrap="none">
            <a:spAutoFit/>
          </a:bodyPr>
          <a:lstStyle/>
          <a:p>
            <a:r>
              <a:rPr lang="fr-FR" sz="1200" dirty="0" smtClean="0"/>
              <a:t>Not </a:t>
            </a:r>
            <a:r>
              <a:rPr lang="fr-FR" sz="1200" dirty="0" err="1" smtClean="0"/>
              <a:t>suitable</a:t>
            </a:r>
            <a:endParaRPr lang="fr-FR" sz="1200" dirty="0"/>
          </a:p>
        </p:txBody>
      </p:sp>
      <p:sp>
        <p:nvSpPr>
          <p:cNvPr id="17" name="Rectangle 16"/>
          <p:cNvSpPr/>
          <p:nvPr/>
        </p:nvSpPr>
        <p:spPr>
          <a:xfrm rot="16200000">
            <a:off x="4382399" y="5010562"/>
            <a:ext cx="944233" cy="276999"/>
          </a:xfrm>
          <a:prstGeom prst="rect">
            <a:avLst/>
          </a:prstGeom>
        </p:spPr>
        <p:txBody>
          <a:bodyPr wrap="none">
            <a:spAutoFit/>
          </a:bodyPr>
          <a:lstStyle/>
          <a:p>
            <a:r>
              <a:rPr lang="fr-FR" sz="1200" dirty="0" smtClean="0"/>
              <a:t>Not </a:t>
            </a:r>
            <a:r>
              <a:rPr lang="fr-FR" sz="1200" dirty="0" err="1" smtClean="0"/>
              <a:t>suitable</a:t>
            </a:r>
            <a:endParaRPr lang="fr-FR" sz="1200" dirty="0"/>
          </a:p>
        </p:txBody>
      </p:sp>
      <p:sp>
        <p:nvSpPr>
          <p:cNvPr id="3" name="Footer Placeholder 2"/>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95536" y="476672"/>
            <a:ext cx="7992888" cy="414764"/>
          </a:xfrm>
          <a:prstGeom prst="rect">
            <a:avLst/>
          </a:prstGeom>
          <a:noFill/>
          <a:ln w="9525">
            <a:noFill/>
            <a:round/>
            <a:headEnd/>
            <a:tailEnd/>
          </a:ln>
          <a:effectLst/>
        </p:spPr>
        <p:txBody>
          <a:bodyPr lIns="0" tIns="0" rIns="0" bIns="0"/>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000" b="1" dirty="0" err="1">
                <a:solidFill>
                  <a:srgbClr val="7030A0"/>
                </a:solidFill>
                <a:latin typeface="Arial" pitchFamily="34" charset="0"/>
                <a:ea typeface="msgothic" charset="0"/>
                <a:cs typeface="msgothic" charset="0"/>
              </a:rPr>
              <a:t>gH</a:t>
            </a:r>
            <a:r>
              <a:rPr lang="en-GB" sz="2000" b="1" dirty="0">
                <a:solidFill>
                  <a:srgbClr val="7030A0"/>
                </a:solidFill>
                <a:latin typeface="Arial" pitchFamily="34" charset="0"/>
                <a:ea typeface="msgothic" charset="0"/>
                <a:cs typeface="msgothic" charset="0"/>
              </a:rPr>
              <a:t>/</a:t>
            </a:r>
            <a:r>
              <a:rPr lang="en-GB" sz="2000" b="1" dirty="0" err="1">
                <a:solidFill>
                  <a:srgbClr val="7030A0"/>
                </a:solidFill>
                <a:latin typeface="Arial" pitchFamily="34" charset="0"/>
                <a:ea typeface="msgothic" charset="0"/>
                <a:cs typeface="msgothic" charset="0"/>
              </a:rPr>
              <a:t>gL</a:t>
            </a:r>
            <a:r>
              <a:rPr lang="en-GB" sz="2000" b="1" dirty="0">
                <a:solidFill>
                  <a:srgbClr val="7030A0"/>
                </a:solidFill>
                <a:latin typeface="Arial" pitchFamily="34" charset="0"/>
                <a:ea typeface="msgothic" charset="0"/>
                <a:cs typeface="msgothic" charset="0"/>
              </a:rPr>
              <a:t>/</a:t>
            </a:r>
            <a:r>
              <a:rPr lang="en-GB" sz="2000" b="1" dirty="0" err="1">
                <a:solidFill>
                  <a:srgbClr val="7030A0"/>
                </a:solidFill>
                <a:latin typeface="Arial" pitchFamily="34" charset="0"/>
                <a:ea typeface="msgothic" charset="0"/>
                <a:cs typeface="msgothic" charset="0"/>
              </a:rPr>
              <a:t>gO</a:t>
            </a:r>
            <a:r>
              <a:rPr lang="en-GB" sz="2000" b="1" dirty="0">
                <a:solidFill>
                  <a:srgbClr val="7030A0"/>
                </a:solidFill>
                <a:latin typeface="Arial" pitchFamily="34" charset="0"/>
                <a:ea typeface="msgothic" charset="0"/>
                <a:cs typeface="msgothic" charset="0"/>
              </a:rPr>
              <a:t> and </a:t>
            </a:r>
            <a:r>
              <a:rPr lang="en-GB" sz="2000" b="1" dirty="0" err="1">
                <a:solidFill>
                  <a:srgbClr val="7030A0"/>
                </a:solidFill>
                <a:latin typeface="Arial" pitchFamily="34" charset="0"/>
                <a:ea typeface="msgothic" charset="0"/>
                <a:cs typeface="msgothic" charset="0"/>
              </a:rPr>
              <a:t>Pentamer</a:t>
            </a:r>
            <a:r>
              <a:rPr lang="en-GB" sz="2000" b="1" dirty="0">
                <a:solidFill>
                  <a:srgbClr val="7030A0"/>
                </a:solidFill>
                <a:latin typeface="Arial" pitchFamily="34" charset="0"/>
                <a:ea typeface="msgothic" charset="0"/>
                <a:cs typeface="msgothic" charset="0"/>
              </a:rPr>
              <a:t> form mutually exclusive complexes exposing neutralizing sites. </a:t>
            </a:r>
            <a:r>
              <a:rPr lang="en-GB" sz="2000" b="1" dirty="0" err="1">
                <a:solidFill>
                  <a:srgbClr val="7030A0"/>
                </a:solidFill>
                <a:latin typeface="Arial" pitchFamily="34" charset="0"/>
                <a:ea typeface="msgothic" charset="0"/>
                <a:cs typeface="msgothic" charset="0"/>
              </a:rPr>
              <a:t>gH</a:t>
            </a:r>
            <a:r>
              <a:rPr lang="en-GB" sz="2000" b="1" dirty="0">
                <a:solidFill>
                  <a:srgbClr val="7030A0"/>
                </a:solidFill>
                <a:latin typeface="Arial" pitchFamily="34" charset="0"/>
                <a:ea typeface="msgothic" charset="0"/>
                <a:cs typeface="msgothic" charset="0"/>
              </a:rPr>
              <a:t>/</a:t>
            </a:r>
            <a:r>
              <a:rPr lang="en-GB" sz="2000" b="1" dirty="0" err="1">
                <a:solidFill>
                  <a:srgbClr val="7030A0"/>
                </a:solidFill>
                <a:latin typeface="Arial" pitchFamily="34" charset="0"/>
                <a:ea typeface="msgothic" charset="0"/>
                <a:cs typeface="msgothic" charset="0"/>
              </a:rPr>
              <a:t>gL</a:t>
            </a:r>
            <a:r>
              <a:rPr lang="en-GB" sz="2000" b="1" dirty="0">
                <a:solidFill>
                  <a:srgbClr val="7030A0"/>
                </a:solidFill>
                <a:latin typeface="Arial" pitchFamily="34" charset="0"/>
                <a:ea typeface="msgothic" charset="0"/>
                <a:cs typeface="msgothic" charset="0"/>
              </a:rPr>
              <a:t> complex interacts either with </a:t>
            </a:r>
            <a:r>
              <a:rPr lang="en-GB" sz="2000" b="1" dirty="0" err="1">
                <a:solidFill>
                  <a:srgbClr val="7030A0"/>
                </a:solidFill>
                <a:latin typeface="Arial" pitchFamily="34" charset="0"/>
                <a:ea typeface="msgothic" charset="0"/>
                <a:cs typeface="msgothic" charset="0"/>
              </a:rPr>
              <a:t>gO</a:t>
            </a:r>
            <a:r>
              <a:rPr lang="en-GB" sz="2000" b="1" dirty="0">
                <a:solidFill>
                  <a:srgbClr val="7030A0"/>
                </a:solidFill>
                <a:latin typeface="Arial" pitchFamily="34" charset="0"/>
                <a:ea typeface="msgothic" charset="0"/>
                <a:cs typeface="msgothic" charset="0"/>
              </a:rPr>
              <a:t> or with the ULs to form </a:t>
            </a:r>
            <a:r>
              <a:rPr lang="en-GB" sz="2000" b="1" dirty="0" err="1">
                <a:solidFill>
                  <a:srgbClr val="7030A0"/>
                </a:solidFill>
                <a:latin typeface="Arial" pitchFamily="34" charset="0"/>
                <a:ea typeface="msgothic" charset="0"/>
                <a:cs typeface="msgothic" charset="0"/>
              </a:rPr>
              <a:t>gH</a:t>
            </a:r>
            <a:r>
              <a:rPr lang="en-GB" sz="2000" b="1" dirty="0">
                <a:solidFill>
                  <a:srgbClr val="7030A0"/>
                </a:solidFill>
                <a:latin typeface="Arial" pitchFamily="34" charset="0"/>
                <a:ea typeface="msgothic" charset="0"/>
                <a:cs typeface="msgothic" charset="0"/>
              </a:rPr>
              <a:t>/</a:t>
            </a:r>
            <a:r>
              <a:rPr lang="en-GB" sz="2000" b="1" dirty="0" err="1">
                <a:solidFill>
                  <a:srgbClr val="7030A0"/>
                </a:solidFill>
                <a:latin typeface="Arial" pitchFamily="34" charset="0"/>
                <a:ea typeface="msgothic" charset="0"/>
                <a:cs typeface="msgothic" charset="0"/>
              </a:rPr>
              <a:t>gL</a:t>
            </a:r>
            <a:r>
              <a:rPr lang="en-GB" sz="2000" b="1" dirty="0">
                <a:solidFill>
                  <a:srgbClr val="7030A0"/>
                </a:solidFill>
                <a:latin typeface="Arial" pitchFamily="34" charset="0"/>
                <a:ea typeface="msgothic" charset="0"/>
                <a:cs typeface="msgothic" charset="0"/>
              </a:rPr>
              <a:t>/</a:t>
            </a:r>
            <a:r>
              <a:rPr lang="en-GB" sz="2000" b="1" dirty="0" err="1">
                <a:solidFill>
                  <a:srgbClr val="7030A0"/>
                </a:solidFill>
                <a:latin typeface="Arial" pitchFamily="34" charset="0"/>
                <a:ea typeface="msgothic" charset="0"/>
                <a:cs typeface="msgothic" charset="0"/>
              </a:rPr>
              <a:t>gO</a:t>
            </a:r>
            <a:r>
              <a:rPr lang="en-GB" sz="2000" b="1" dirty="0">
                <a:solidFill>
                  <a:srgbClr val="7030A0"/>
                </a:solidFill>
                <a:latin typeface="Arial" pitchFamily="34" charset="0"/>
                <a:ea typeface="msgothic" charset="0"/>
                <a:cs typeface="msgothic" charset="0"/>
              </a:rPr>
              <a:t> and </a:t>
            </a:r>
            <a:r>
              <a:rPr lang="en-GB" sz="2000" b="1" dirty="0" err="1">
                <a:solidFill>
                  <a:srgbClr val="7030A0"/>
                </a:solidFill>
                <a:latin typeface="Arial" pitchFamily="34" charset="0"/>
                <a:ea typeface="msgothic" charset="0"/>
                <a:cs typeface="msgothic" charset="0"/>
              </a:rPr>
              <a:t>Pentamer</a:t>
            </a:r>
            <a:r>
              <a:rPr lang="en-GB" sz="2000" b="1" dirty="0">
                <a:solidFill>
                  <a:srgbClr val="7030A0"/>
                </a:solidFill>
                <a:latin typeface="Arial" pitchFamily="34" charset="0"/>
                <a:ea typeface="msgothic" charset="0"/>
                <a:cs typeface="msgothic" charset="0"/>
              </a:rPr>
              <a:t>, respectively. </a:t>
            </a:r>
          </a:p>
        </p:txBody>
      </p:sp>
      <p:pic>
        <p:nvPicPr>
          <p:cNvPr id="3074" name="Picture 2"/>
          <p:cNvPicPr>
            <a:picLocks noChangeAspect="1" noChangeArrowheads="1"/>
          </p:cNvPicPr>
          <p:nvPr/>
        </p:nvPicPr>
        <p:blipFill>
          <a:blip r:embed="rId3" cstate="print"/>
          <a:srcRect/>
          <a:stretch>
            <a:fillRect/>
          </a:stretch>
        </p:blipFill>
        <p:spPr bwMode="auto">
          <a:xfrm>
            <a:off x="2880" y="5373216"/>
            <a:ext cx="9106560" cy="943299"/>
          </a:xfrm>
          <a:prstGeom prst="rect">
            <a:avLst/>
          </a:prstGeom>
          <a:noFill/>
          <a:ln w="9525">
            <a:noFill/>
            <a:round/>
            <a:headEnd/>
            <a:tailEnd/>
          </a:ln>
          <a:effectLst/>
        </p:spPr>
      </p:pic>
      <p:pic>
        <p:nvPicPr>
          <p:cNvPr id="3075" name="Picture 3"/>
          <p:cNvPicPr>
            <a:picLocks noChangeAspect="1" noChangeArrowheads="1"/>
          </p:cNvPicPr>
          <p:nvPr/>
        </p:nvPicPr>
        <p:blipFill>
          <a:blip r:embed="rId4" cstate="print"/>
          <a:srcRect/>
          <a:stretch>
            <a:fillRect/>
          </a:stretch>
        </p:blipFill>
        <p:spPr bwMode="auto">
          <a:xfrm>
            <a:off x="198509" y="2204864"/>
            <a:ext cx="8945491" cy="2292729"/>
          </a:xfrm>
          <a:prstGeom prst="rect">
            <a:avLst/>
          </a:prstGeom>
          <a:noFill/>
          <a:ln w="9525">
            <a:noFill/>
            <a:round/>
            <a:headEnd/>
            <a:tailEnd/>
          </a:ln>
          <a:effectLst/>
        </p:spPr>
      </p:pic>
      <p:sp>
        <p:nvSpPr>
          <p:cNvPr id="3076" name="Text Box 4"/>
          <p:cNvSpPr txBox="1">
            <a:spLocks noChangeArrowheads="1"/>
          </p:cNvSpPr>
          <p:nvPr/>
        </p:nvSpPr>
        <p:spPr bwMode="auto">
          <a:xfrm>
            <a:off x="671040" y="5972308"/>
            <a:ext cx="3918240" cy="231864"/>
          </a:xfrm>
          <a:prstGeom prst="rect">
            <a:avLst/>
          </a:prstGeom>
          <a:noFill/>
          <a:ln w="9525">
            <a:noFill/>
            <a:round/>
            <a:headEnd/>
            <a:tailEnd/>
          </a:ln>
          <a:effectLst/>
        </p:spPr>
        <p:txBody>
          <a:bodyPr lIns="0" tIns="0" rIns="0" bIns="0"/>
          <a:lstStyle/>
          <a:p>
            <a:pPr>
              <a:tabLst>
                <a:tab pos="656650" algn="l"/>
                <a:tab pos="1313299" algn="l"/>
                <a:tab pos="1969949" algn="l"/>
                <a:tab pos="2626599" algn="l"/>
                <a:tab pos="3283248" algn="l"/>
              </a:tabLst>
            </a:pPr>
            <a:r>
              <a:rPr lang="en-GB" sz="1100" b="1" dirty="0">
                <a:solidFill>
                  <a:srgbClr val="000000"/>
                </a:solidFill>
                <a:latin typeface="Arial" pitchFamily="34" charset="0"/>
                <a:ea typeface="msgothic" charset="0"/>
                <a:cs typeface="msgothic" charset="0"/>
              </a:rPr>
              <a:t>Claudio </a:t>
            </a:r>
            <a:r>
              <a:rPr lang="en-GB" sz="1100" b="1" dirty="0" err="1">
                <a:solidFill>
                  <a:srgbClr val="000000"/>
                </a:solidFill>
                <a:latin typeface="Arial" pitchFamily="34" charset="0"/>
                <a:ea typeface="msgothic" charset="0"/>
                <a:cs typeface="msgothic" charset="0"/>
              </a:rPr>
              <a:t>Ciferri</a:t>
            </a:r>
            <a:r>
              <a:rPr lang="en-GB" sz="1100" b="1" dirty="0">
                <a:solidFill>
                  <a:srgbClr val="000000"/>
                </a:solidFill>
                <a:latin typeface="Arial" pitchFamily="34" charset="0"/>
                <a:ea typeface="msgothic" charset="0"/>
                <a:cs typeface="msgothic" charset="0"/>
              </a:rPr>
              <a:t> et al. PNAS 2015;112:1767-1772</a:t>
            </a:r>
          </a:p>
        </p:txBody>
      </p:sp>
      <p:sp>
        <p:nvSpPr>
          <p:cNvPr id="3077" name="Text Box 5"/>
          <p:cNvSpPr txBox="1">
            <a:spLocks noChangeArrowheads="1"/>
          </p:cNvSpPr>
          <p:nvPr/>
        </p:nvSpPr>
        <p:spPr bwMode="auto">
          <a:xfrm>
            <a:off x="97920" y="6613175"/>
            <a:ext cx="4930560" cy="3470764"/>
          </a:xfrm>
          <a:prstGeom prst="rect">
            <a:avLst/>
          </a:prstGeom>
          <a:noFill/>
          <a:ln w="9525">
            <a:noFill/>
            <a:round/>
            <a:headEnd/>
            <a:tailEnd/>
          </a:ln>
          <a:effectLst/>
        </p:spPr>
        <p:txBody>
          <a:bodyPr lIns="0" tIns="0" rIns="0" bIns="0"/>
          <a:lstStyle/>
          <a:p>
            <a:pPr marL="77761" indent="-77761">
              <a:tabLst>
                <a:tab pos="656650" algn="l"/>
                <a:tab pos="1313299" algn="l"/>
                <a:tab pos="1969949" algn="l"/>
                <a:tab pos="2626599" algn="l"/>
                <a:tab pos="3283248" algn="l"/>
                <a:tab pos="3939898" algn="l"/>
                <a:tab pos="4596548" algn="l"/>
              </a:tabLst>
            </a:pPr>
            <a:r>
              <a:rPr lang="en-GB" sz="900" dirty="0">
                <a:solidFill>
                  <a:srgbClr val="000000"/>
                </a:solidFill>
                <a:latin typeface="Arial" pitchFamily="34" charset="0"/>
                <a:ea typeface="msgothic" charset="0"/>
                <a:cs typeface="msgothic" charset="0"/>
              </a:rPr>
              <a:t>©2015 by National Academy of Sciences</a:t>
            </a:r>
          </a:p>
        </p:txBody>
      </p:sp>
      <p:sp>
        <p:nvSpPr>
          <p:cNvPr id="2" name="Footer Placeholder 1"/>
          <p:cNvSpPr>
            <a:spLocks noGrp="1"/>
          </p:cNvSpPr>
          <p:nvPr>
            <p:ph type="ftr" sz="quarter" idx="11"/>
          </p:nvPr>
        </p:nvSpPr>
        <p:spPr/>
        <p:txBody>
          <a:bodyPr/>
          <a:lstStyle/>
          <a:p>
            <a:r>
              <a:rPr lang="fr-FR" smtClean="0"/>
              <a:t>Eurovaccines 2016</a:t>
            </a:r>
            <a:endParaRPr lang="fr-F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b="1" dirty="0">
                <a:solidFill>
                  <a:srgbClr val="7030A0"/>
                </a:solidFill>
              </a:rPr>
              <a:t>The </a:t>
            </a:r>
            <a:r>
              <a:rPr lang="fr-FR" b="1" dirty="0" err="1">
                <a:solidFill>
                  <a:srgbClr val="7030A0"/>
                </a:solidFill>
              </a:rPr>
              <a:t>need</a:t>
            </a:r>
            <a:r>
              <a:rPr lang="fr-FR" b="1" dirty="0">
                <a:solidFill>
                  <a:srgbClr val="7030A0"/>
                </a:solidFill>
              </a:rPr>
              <a:t> and challenges  for </a:t>
            </a:r>
            <a:r>
              <a:rPr lang="fr-FR" b="1" dirty="0" err="1">
                <a:solidFill>
                  <a:srgbClr val="7030A0"/>
                </a:solidFill>
              </a:rPr>
              <a:t>development</a:t>
            </a:r>
            <a:r>
              <a:rPr lang="fr-FR" b="1" dirty="0">
                <a:solidFill>
                  <a:srgbClr val="7030A0"/>
                </a:solidFill>
              </a:rPr>
              <a:t> of </a:t>
            </a:r>
            <a:r>
              <a:rPr lang="fr-FR" b="1" dirty="0" smtClean="0">
                <a:solidFill>
                  <a:srgbClr val="7030A0"/>
                </a:solidFill>
              </a:rPr>
              <a:t>a CMV  </a:t>
            </a:r>
            <a:r>
              <a:rPr lang="fr-FR" b="1" dirty="0">
                <a:solidFill>
                  <a:srgbClr val="7030A0"/>
                </a:solidFill>
              </a:rPr>
              <a:t>vaccine</a:t>
            </a:r>
            <a:endParaRPr lang="fr-FR"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772816"/>
            <a:ext cx="8064896" cy="3428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5229200"/>
            <a:ext cx="6305550"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2200" y="5517233"/>
            <a:ext cx="2199517"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2123728" y="2564904"/>
            <a:ext cx="2592288" cy="7920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Oval 6"/>
          <p:cNvSpPr/>
          <p:nvPr/>
        </p:nvSpPr>
        <p:spPr>
          <a:xfrm>
            <a:off x="2195736" y="3429000"/>
            <a:ext cx="2592288" cy="7920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Footer Placeholder 3"/>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26455905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sp>
        <p:nvSpPr>
          <p:cNvPr id="3" name="Rectangle 2"/>
          <p:cNvSpPr/>
          <p:nvPr/>
        </p:nvSpPr>
        <p:spPr>
          <a:xfrm>
            <a:off x="611560" y="1700808"/>
            <a:ext cx="7560840" cy="2031325"/>
          </a:xfrm>
          <a:prstGeom prst="rect">
            <a:avLst/>
          </a:prstGeom>
          <a:effectLst>
            <a:outerShdw blurRad="50800" dist="50800" dir="5400000" algn="ctr" rotWithShape="0">
              <a:schemeClr val="accent5"/>
            </a:outerShdw>
          </a:effectLst>
        </p:spPr>
        <p:txBody>
          <a:bodyPr wrap="square">
            <a:spAutoFit/>
          </a:bodyPr>
          <a:lstStyle/>
          <a:p>
            <a:r>
              <a:rPr lang="en-US" dirty="0"/>
              <a:t>In spite of extensive efforts over the last 40 years, a </a:t>
            </a:r>
            <a:r>
              <a:rPr lang="en-US" dirty="0" smtClean="0"/>
              <a:t>clinically licensed </a:t>
            </a:r>
            <a:r>
              <a:rPr lang="en-US" dirty="0"/>
              <a:t>vaccine formulation with convincing clinical </a:t>
            </a:r>
            <a:r>
              <a:rPr lang="en-US" dirty="0" smtClean="0"/>
              <a:t>efficacy </a:t>
            </a:r>
            <a:r>
              <a:rPr lang="fr-FR" dirty="0" err="1" smtClean="0"/>
              <a:t>remains</a:t>
            </a:r>
            <a:r>
              <a:rPr lang="fr-FR" dirty="0" smtClean="0"/>
              <a:t> </a:t>
            </a:r>
            <a:r>
              <a:rPr lang="fr-FR" dirty="0" err="1" smtClean="0"/>
              <a:t>elusive</a:t>
            </a:r>
            <a:r>
              <a:rPr lang="fr-FR" dirty="0" smtClean="0"/>
              <a:t> </a:t>
            </a:r>
          </a:p>
          <a:p>
            <a:endParaRPr lang="fr-FR" dirty="0" smtClean="0"/>
          </a:p>
          <a:p>
            <a:r>
              <a:rPr lang="fr-FR" dirty="0" smtClean="0"/>
              <a:t>R </a:t>
            </a:r>
            <a:r>
              <a:rPr lang="fr-FR" dirty="0" err="1" smtClean="0"/>
              <a:t>Khanna</a:t>
            </a:r>
            <a:r>
              <a:rPr lang="fr-FR" dirty="0" smtClean="0"/>
              <a:t> </a:t>
            </a:r>
            <a:r>
              <a:rPr lang="fr-FR" i="1" dirty="0"/>
              <a:t>Queensland Institute </a:t>
            </a:r>
            <a:r>
              <a:rPr lang="fr-FR" i="1" dirty="0" smtClean="0"/>
              <a:t>of </a:t>
            </a:r>
            <a:r>
              <a:rPr lang="en-US" i="1" dirty="0" smtClean="0"/>
              <a:t>Medical </a:t>
            </a:r>
            <a:r>
              <a:rPr lang="en-US" i="1" dirty="0"/>
              <a:t>Research, </a:t>
            </a:r>
            <a:r>
              <a:rPr lang="fr-FR" i="1" dirty="0" smtClean="0"/>
              <a:t>Brisbane</a:t>
            </a:r>
            <a:r>
              <a:rPr lang="fr-FR" i="1" dirty="0"/>
              <a:t>, </a:t>
            </a:r>
            <a:r>
              <a:rPr lang="fr-FR" i="1" dirty="0" err="1" smtClean="0"/>
              <a:t>Australia</a:t>
            </a:r>
            <a:endParaRPr lang="fr-FR" dirty="0" smtClean="0"/>
          </a:p>
          <a:p>
            <a:r>
              <a:rPr lang="fr-FR" dirty="0" err="1" smtClean="0"/>
              <a:t>Recent</a:t>
            </a:r>
            <a:r>
              <a:rPr lang="fr-FR" dirty="0" smtClean="0"/>
              <a:t> </a:t>
            </a:r>
            <a:r>
              <a:rPr lang="fr-FR" dirty="0" err="1"/>
              <a:t>advances</a:t>
            </a:r>
            <a:r>
              <a:rPr lang="fr-FR" dirty="0"/>
              <a:t> in </a:t>
            </a:r>
            <a:r>
              <a:rPr lang="fr-FR" dirty="0" err="1" smtClean="0"/>
              <a:t>designing</a:t>
            </a:r>
            <a:r>
              <a:rPr lang="fr-FR" dirty="0" smtClean="0"/>
              <a:t> </a:t>
            </a:r>
            <a:r>
              <a:rPr lang="en-US" dirty="0" smtClean="0"/>
              <a:t>an </a:t>
            </a:r>
            <a:r>
              <a:rPr lang="en-US" dirty="0"/>
              <a:t>effective vaccine to prevent</a:t>
            </a:r>
          </a:p>
          <a:p>
            <a:r>
              <a:rPr lang="fr-FR" dirty="0" err="1" smtClean="0"/>
              <a:t>cytomegalovirus-associated</a:t>
            </a:r>
            <a:r>
              <a:rPr lang="fr-FR" dirty="0" smtClean="0"/>
              <a:t> </a:t>
            </a:r>
            <a:r>
              <a:rPr lang="fr-FR" dirty="0" err="1" smtClean="0"/>
              <a:t>clinical</a:t>
            </a:r>
            <a:r>
              <a:rPr lang="fr-FR" dirty="0" smtClean="0"/>
              <a:t> </a:t>
            </a:r>
            <a:r>
              <a:rPr lang="fr-FR" dirty="0" err="1"/>
              <a:t>diseases</a:t>
            </a:r>
            <a:endParaRPr lang="fr-FR" dirty="0"/>
          </a:p>
          <a:p>
            <a:r>
              <a:rPr lang="fr-FR" i="1" dirty="0"/>
              <a:t>Expert </a:t>
            </a:r>
            <a:r>
              <a:rPr lang="fr-FR" i="1" dirty="0" err="1"/>
              <a:t>Rev</a:t>
            </a:r>
            <a:r>
              <a:rPr lang="fr-FR" i="1" dirty="0"/>
              <a:t>. Vaccines </a:t>
            </a:r>
            <a:r>
              <a:rPr lang="fr-FR" dirty="0"/>
              <a:t>12(6), 661–676 (2013)</a:t>
            </a:r>
          </a:p>
        </p:txBody>
      </p:sp>
      <p:sp>
        <p:nvSpPr>
          <p:cNvPr id="5" name="Rectangle 4"/>
          <p:cNvSpPr/>
          <p:nvPr/>
        </p:nvSpPr>
        <p:spPr>
          <a:xfrm>
            <a:off x="1259632" y="3884855"/>
            <a:ext cx="7200800" cy="646331"/>
          </a:xfrm>
          <a:prstGeom prst="rect">
            <a:avLst/>
          </a:prstGeom>
          <a:effectLst>
            <a:outerShdw blurRad="50800" dist="50800" dir="5400000" algn="ctr" rotWithShape="0">
              <a:schemeClr val="accent6">
                <a:lumMod val="50000"/>
              </a:schemeClr>
            </a:outerShdw>
          </a:effectLst>
        </p:spPr>
        <p:txBody>
          <a:bodyPr wrap="square">
            <a:spAutoFit/>
          </a:bodyPr>
          <a:lstStyle/>
          <a:p>
            <a:r>
              <a:rPr lang="en-US" dirty="0"/>
              <a:t>The final concern with all current CMV vaccine </a:t>
            </a:r>
            <a:r>
              <a:rPr lang="en-US" dirty="0" smtClean="0"/>
              <a:t>candidates is </a:t>
            </a:r>
            <a:r>
              <a:rPr lang="en-US" dirty="0"/>
              <a:t>the durability of the immune response and protective efficacy.</a:t>
            </a:r>
            <a:endParaRPr lang="fr-FR" dirty="0"/>
          </a:p>
        </p:txBody>
      </p:sp>
      <p:sp>
        <p:nvSpPr>
          <p:cNvPr id="6" name="Rectangle 5"/>
          <p:cNvSpPr/>
          <p:nvPr/>
        </p:nvSpPr>
        <p:spPr>
          <a:xfrm>
            <a:off x="827584" y="5229200"/>
            <a:ext cx="7632848" cy="923330"/>
          </a:xfrm>
          <a:prstGeom prst="rect">
            <a:avLst/>
          </a:prstGeom>
          <a:effectLst>
            <a:outerShdw blurRad="50800" dist="50800" dir="5400000" algn="ctr" rotWithShape="0">
              <a:srgbClr val="FF0000"/>
            </a:outerShdw>
          </a:effectLst>
        </p:spPr>
        <p:txBody>
          <a:bodyPr wrap="square">
            <a:spAutoFit/>
          </a:bodyPr>
          <a:lstStyle/>
          <a:p>
            <a:r>
              <a:rPr lang="en-US" dirty="0"/>
              <a:t>Emery VC. </a:t>
            </a:r>
            <a:endParaRPr lang="en-US" dirty="0" smtClean="0"/>
          </a:p>
          <a:p>
            <a:r>
              <a:rPr lang="en-US" dirty="0" smtClean="0"/>
              <a:t>Could </a:t>
            </a:r>
            <a:r>
              <a:rPr lang="en-US" dirty="0"/>
              <a:t>a vaccine against </a:t>
            </a:r>
            <a:r>
              <a:rPr lang="fr-FR" dirty="0"/>
              <a:t>immune-</a:t>
            </a:r>
            <a:r>
              <a:rPr lang="fr-FR" dirty="0" err="1"/>
              <a:t>evading</a:t>
            </a:r>
            <a:r>
              <a:rPr lang="fr-FR" dirty="0"/>
              <a:t> </a:t>
            </a:r>
            <a:r>
              <a:rPr lang="fr-FR" dirty="0" err="1"/>
              <a:t>cytomegalovirus</a:t>
            </a:r>
            <a:r>
              <a:rPr lang="fr-FR" dirty="0"/>
              <a:t> </a:t>
            </a:r>
            <a:r>
              <a:rPr lang="fr-FR" dirty="0" err="1"/>
              <a:t>become</a:t>
            </a:r>
            <a:r>
              <a:rPr lang="fr-FR" dirty="0"/>
              <a:t> </a:t>
            </a:r>
            <a:r>
              <a:rPr lang="en-US" dirty="0"/>
              <a:t>a reality? </a:t>
            </a:r>
            <a:r>
              <a:rPr lang="en-US" i="1" dirty="0"/>
              <a:t>Expert Rev. Vaccines </a:t>
            </a:r>
            <a:r>
              <a:rPr lang="en-US" dirty="0"/>
              <a:t>10(8), </a:t>
            </a:r>
            <a:r>
              <a:rPr lang="fr-FR" dirty="0"/>
              <a:t>1109–1111 (2011).</a:t>
            </a:r>
          </a:p>
        </p:txBody>
      </p:sp>
      <p:sp>
        <p:nvSpPr>
          <p:cNvPr id="4" name="Footer Placeholder 3"/>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39610039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6"/>
          <p:cNvSpPr txBox="1">
            <a:spLocks noChangeArrowheads="1"/>
          </p:cNvSpPr>
          <p:nvPr/>
        </p:nvSpPr>
        <p:spPr bwMode="auto">
          <a:xfrm>
            <a:off x="34925" y="423863"/>
            <a:ext cx="91567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FR" altLang="fr-FR" sz="2400" b="1">
                <a:solidFill>
                  <a:srgbClr val="990099"/>
                </a:solidFill>
              </a:rPr>
              <a:t>Comprehensive layout </a:t>
            </a:r>
          </a:p>
          <a:p>
            <a:pPr algn="ctr" eaLnBrk="1" hangingPunct="1"/>
            <a:r>
              <a:rPr lang="fr-FR" altLang="fr-FR" sz="2400" b="1">
                <a:solidFill>
                  <a:srgbClr val="990099"/>
                </a:solidFill>
              </a:rPr>
              <a:t>of cytomegalovirus-encoded immune –evasion gene products</a:t>
            </a:r>
          </a:p>
        </p:txBody>
      </p:sp>
      <p:sp>
        <p:nvSpPr>
          <p:cNvPr id="40964" name="Rectangle 7"/>
          <p:cNvSpPr>
            <a:spLocks noChangeArrowheads="1"/>
          </p:cNvSpPr>
          <p:nvPr/>
        </p:nvSpPr>
        <p:spPr bwMode="auto">
          <a:xfrm>
            <a:off x="684213" y="6092825"/>
            <a:ext cx="26084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altLang="fr-FR" b="1" dirty="0" smtClean="0"/>
              <a:t>Griffiths </a:t>
            </a:r>
            <a:endParaRPr lang="fr-FR" altLang="fr-FR" b="1" dirty="0"/>
          </a:p>
          <a:p>
            <a:pPr eaLnBrk="1" hangingPunct="1"/>
            <a:r>
              <a:rPr lang="fr-FR" altLang="fr-FR" b="1" dirty="0"/>
              <a:t>Lancet Infect Dis </a:t>
            </a:r>
            <a:r>
              <a:rPr lang="fr-FR" altLang="fr-FR" b="1" dirty="0" smtClean="0"/>
              <a:t>2012</a:t>
            </a:r>
            <a:endParaRPr lang="fr-FR" altLang="fr-FR" b="1" dirty="0"/>
          </a:p>
        </p:txBody>
      </p:sp>
      <p:pic>
        <p:nvPicPr>
          <p:cNvPr id="70657" name="Picture 1"/>
          <p:cNvPicPr>
            <a:picLocks noChangeAspect="1" noChangeArrowheads="1"/>
          </p:cNvPicPr>
          <p:nvPr/>
        </p:nvPicPr>
        <p:blipFill>
          <a:blip r:embed="rId3" cstate="print"/>
          <a:srcRect/>
          <a:stretch>
            <a:fillRect/>
          </a:stretch>
        </p:blipFill>
        <p:spPr bwMode="auto">
          <a:xfrm>
            <a:off x="1043608" y="1484784"/>
            <a:ext cx="6821250" cy="4320480"/>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38190982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Afficher l'image d'origine"/>
          <p:cNvPicPr>
            <a:picLocks noChangeAspect="1" noChangeArrowheads="1"/>
          </p:cNvPicPr>
          <p:nvPr/>
        </p:nvPicPr>
        <p:blipFill>
          <a:blip r:embed="rId3" cstate="print"/>
          <a:srcRect/>
          <a:stretch>
            <a:fillRect/>
          </a:stretch>
        </p:blipFill>
        <p:spPr bwMode="auto">
          <a:xfrm>
            <a:off x="1259632" y="1412776"/>
            <a:ext cx="2088232" cy="2464934"/>
          </a:xfrm>
          <a:prstGeom prst="rect">
            <a:avLst/>
          </a:prstGeom>
          <a:noFill/>
        </p:spPr>
      </p:pic>
      <p:pic>
        <p:nvPicPr>
          <p:cNvPr id="24580" name="Picture 4" descr="Afficher l'image d'origine"/>
          <p:cNvPicPr>
            <a:picLocks noChangeAspect="1" noChangeArrowheads="1"/>
          </p:cNvPicPr>
          <p:nvPr/>
        </p:nvPicPr>
        <p:blipFill>
          <a:blip r:embed="rId4" cstate="print"/>
          <a:srcRect/>
          <a:stretch>
            <a:fillRect/>
          </a:stretch>
        </p:blipFill>
        <p:spPr bwMode="auto">
          <a:xfrm>
            <a:off x="5220072" y="2060848"/>
            <a:ext cx="2808312" cy="2106235"/>
          </a:xfrm>
          <a:prstGeom prst="rect">
            <a:avLst/>
          </a:prstGeom>
          <a:noFill/>
        </p:spPr>
      </p:pic>
      <p:pic>
        <p:nvPicPr>
          <p:cNvPr id="24582" name="Picture 6" descr="Afficher l'image d'origine"/>
          <p:cNvPicPr>
            <a:picLocks noChangeAspect="1" noChangeArrowheads="1"/>
          </p:cNvPicPr>
          <p:nvPr/>
        </p:nvPicPr>
        <p:blipFill>
          <a:blip r:embed="rId5" cstate="print"/>
          <a:srcRect/>
          <a:stretch>
            <a:fillRect/>
          </a:stretch>
        </p:blipFill>
        <p:spPr bwMode="auto">
          <a:xfrm>
            <a:off x="323528" y="4230436"/>
            <a:ext cx="4104456" cy="2627564"/>
          </a:xfrm>
          <a:prstGeom prst="rect">
            <a:avLst/>
          </a:prstGeom>
          <a:noFill/>
        </p:spPr>
      </p:pic>
      <p:pic>
        <p:nvPicPr>
          <p:cNvPr id="24584" name="Picture 8" descr="Afficher l'image d'origine"/>
          <p:cNvPicPr>
            <a:picLocks noChangeAspect="1" noChangeArrowheads="1"/>
          </p:cNvPicPr>
          <p:nvPr/>
        </p:nvPicPr>
        <p:blipFill>
          <a:blip r:embed="rId6" cstate="print"/>
          <a:srcRect/>
          <a:stretch>
            <a:fillRect/>
          </a:stretch>
        </p:blipFill>
        <p:spPr bwMode="auto">
          <a:xfrm>
            <a:off x="5364088" y="4509120"/>
            <a:ext cx="2880320" cy="2066550"/>
          </a:xfrm>
          <a:prstGeom prst="rect">
            <a:avLst/>
          </a:prstGeom>
          <a:noFill/>
        </p:spPr>
      </p:pic>
      <p:sp>
        <p:nvSpPr>
          <p:cNvPr id="7" name="ZoneTexte 6"/>
          <p:cNvSpPr txBox="1"/>
          <p:nvPr/>
        </p:nvSpPr>
        <p:spPr>
          <a:xfrm>
            <a:off x="1547664" y="0"/>
            <a:ext cx="6721777" cy="584775"/>
          </a:xfrm>
          <a:prstGeom prst="rect">
            <a:avLst/>
          </a:prstGeom>
          <a:noFill/>
        </p:spPr>
        <p:txBody>
          <a:bodyPr wrap="none" rtlCol="0">
            <a:spAutoFit/>
          </a:bodyPr>
          <a:lstStyle/>
          <a:p>
            <a:r>
              <a:rPr lang="fr-FR" sz="3200" b="1" dirty="0" err="1" smtClean="0">
                <a:solidFill>
                  <a:srgbClr val="7030A0"/>
                </a:solidFill>
              </a:rPr>
              <a:t>Burden</a:t>
            </a:r>
            <a:r>
              <a:rPr lang="fr-FR" sz="3200" b="1" dirty="0" smtClean="0">
                <a:solidFill>
                  <a:srgbClr val="7030A0"/>
                </a:solidFill>
              </a:rPr>
              <a:t> of </a:t>
            </a:r>
            <a:r>
              <a:rPr lang="fr-FR" sz="3200" b="1" dirty="0" err="1" smtClean="0">
                <a:solidFill>
                  <a:srgbClr val="7030A0"/>
                </a:solidFill>
              </a:rPr>
              <a:t>disease</a:t>
            </a:r>
            <a:r>
              <a:rPr lang="fr-FR" sz="3200" b="1" dirty="0" smtClean="0">
                <a:solidFill>
                  <a:srgbClr val="7030A0"/>
                </a:solidFill>
              </a:rPr>
              <a:t> </a:t>
            </a:r>
            <a:r>
              <a:rPr lang="fr-FR" sz="3200" b="1" dirty="0" err="1" smtClean="0">
                <a:solidFill>
                  <a:srgbClr val="7030A0"/>
                </a:solidFill>
              </a:rPr>
              <a:t>associated</a:t>
            </a:r>
            <a:r>
              <a:rPr lang="fr-FR" sz="3200" b="1" dirty="0" smtClean="0">
                <a:solidFill>
                  <a:srgbClr val="7030A0"/>
                </a:solidFill>
              </a:rPr>
              <a:t> </a:t>
            </a:r>
            <a:r>
              <a:rPr lang="fr-FR" sz="3200" b="1" dirty="0" err="1" smtClean="0">
                <a:solidFill>
                  <a:srgbClr val="7030A0"/>
                </a:solidFill>
              </a:rPr>
              <a:t>with</a:t>
            </a:r>
            <a:r>
              <a:rPr lang="fr-FR" sz="3200" b="1" dirty="0" smtClean="0">
                <a:solidFill>
                  <a:srgbClr val="7030A0"/>
                </a:solidFill>
              </a:rPr>
              <a:t> EBV</a:t>
            </a:r>
            <a:endParaRPr lang="fr-FR" sz="3200" b="1" dirty="0">
              <a:solidFill>
                <a:srgbClr val="7030A0"/>
              </a:solidFill>
            </a:endParaRPr>
          </a:p>
        </p:txBody>
      </p:sp>
      <p:sp>
        <p:nvSpPr>
          <p:cNvPr id="8" name="ZoneTexte 7"/>
          <p:cNvSpPr txBox="1"/>
          <p:nvPr/>
        </p:nvSpPr>
        <p:spPr>
          <a:xfrm>
            <a:off x="251520" y="764704"/>
            <a:ext cx="4541436" cy="584775"/>
          </a:xfrm>
          <a:prstGeom prst="rect">
            <a:avLst/>
          </a:prstGeom>
          <a:noFill/>
        </p:spPr>
        <p:txBody>
          <a:bodyPr wrap="none" rtlCol="0">
            <a:spAutoFit/>
          </a:bodyPr>
          <a:lstStyle/>
          <a:p>
            <a:r>
              <a:rPr lang="fr-FR" sz="3200" b="1" dirty="0" err="1" smtClean="0">
                <a:solidFill>
                  <a:srgbClr val="7030A0"/>
                </a:solidFill>
              </a:rPr>
              <a:t>Inflammatory</a:t>
            </a:r>
            <a:r>
              <a:rPr lang="fr-FR" sz="3200" b="1" dirty="0" smtClean="0">
                <a:solidFill>
                  <a:srgbClr val="7030A0"/>
                </a:solidFill>
              </a:rPr>
              <a:t> </a:t>
            </a:r>
            <a:r>
              <a:rPr lang="fr-FR" sz="3200" b="1" dirty="0" err="1" smtClean="0">
                <a:solidFill>
                  <a:srgbClr val="7030A0"/>
                </a:solidFill>
              </a:rPr>
              <a:t>disease</a:t>
            </a:r>
            <a:r>
              <a:rPr lang="fr-FR" sz="3200" b="1" dirty="0" smtClean="0">
                <a:solidFill>
                  <a:srgbClr val="7030A0"/>
                </a:solidFill>
              </a:rPr>
              <a:t>: IM</a:t>
            </a:r>
            <a:endParaRPr lang="fr-FR" sz="3200" b="1" dirty="0">
              <a:solidFill>
                <a:srgbClr val="7030A0"/>
              </a:solidFill>
            </a:endParaRPr>
          </a:p>
        </p:txBody>
      </p:sp>
      <p:sp>
        <p:nvSpPr>
          <p:cNvPr id="9" name="ZoneTexte 8"/>
          <p:cNvSpPr txBox="1"/>
          <p:nvPr/>
        </p:nvSpPr>
        <p:spPr>
          <a:xfrm>
            <a:off x="3779912" y="1412776"/>
            <a:ext cx="5119735" cy="584775"/>
          </a:xfrm>
          <a:prstGeom prst="rect">
            <a:avLst/>
          </a:prstGeom>
          <a:noFill/>
        </p:spPr>
        <p:txBody>
          <a:bodyPr wrap="none" rtlCol="0">
            <a:spAutoFit/>
          </a:bodyPr>
          <a:lstStyle/>
          <a:p>
            <a:r>
              <a:rPr lang="fr-FR" sz="3200" b="1" dirty="0" err="1" smtClean="0">
                <a:solidFill>
                  <a:srgbClr val="7030A0"/>
                </a:solidFill>
              </a:rPr>
              <a:t>Malignant</a:t>
            </a:r>
            <a:r>
              <a:rPr lang="fr-FR" sz="3200" b="1" dirty="0" smtClean="0">
                <a:solidFill>
                  <a:srgbClr val="7030A0"/>
                </a:solidFill>
              </a:rPr>
              <a:t> </a:t>
            </a:r>
            <a:r>
              <a:rPr lang="fr-FR" sz="3200" b="1" dirty="0" err="1" smtClean="0">
                <a:solidFill>
                  <a:srgbClr val="7030A0"/>
                </a:solidFill>
              </a:rPr>
              <a:t>diseases</a:t>
            </a:r>
            <a:r>
              <a:rPr lang="fr-FR" sz="3200" b="1" dirty="0" smtClean="0">
                <a:solidFill>
                  <a:srgbClr val="7030A0"/>
                </a:solidFill>
              </a:rPr>
              <a:t> BL &amp; NPC</a:t>
            </a:r>
            <a:endParaRPr lang="fr-FR" sz="3200" b="1" dirty="0">
              <a:solidFill>
                <a:srgbClr val="7030A0"/>
              </a:solidFill>
            </a:endParaRPr>
          </a:p>
        </p:txBody>
      </p:sp>
      <p:sp>
        <p:nvSpPr>
          <p:cNvPr id="2" name="Footer Placeholder 1"/>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9392"/>
            <a:ext cx="8229600" cy="1143000"/>
          </a:xfrm>
        </p:spPr>
        <p:txBody>
          <a:bodyPr>
            <a:normAutofit/>
          </a:bodyPr>
          <a:lstStyle/>
          <a:p>
            <a:r>
              <a:rPr lang="fr-FR" sz="2000" b="1" dirty="0" smtClean="0">
                <a:solidFill>
                  <a:srgbClr val="7030A0"/>
                </a:solidFill>
              </a:rPr>
              <a:t>EBV cycle: </a:t>
            </a:r>
            <a:r>
              <a:rPr lang="en-US" sz="2000" b="1" dirty="0">
                <a:solidFill>
                  <a:srgbClr val="7030A0"/>
                </a:solidFill>
              </a:rPr>
              <a:t>Despite such a robust primary immune response, </a:t>
            </a:r>
            <a:r>
              <a:rPr lang="en-US" sz="2000" b="1" dirty="0" smtClean="0">
                <a:solidFill>
                  <a:srgbClr val="7030A0"/>
                </a:solidFill>
              </a:rPr>
              <a:t>EBV is </a:t>
            </a:r>
            <a:r>
              <a:rPr lang="en-US" sz="2000" b="1" dirty="0">
                <a:solidFill>
                  <a:srgbClr val="7030A0"/>
                </a:solidFill>
              </a:rPr>
              <a:t>still able to establish latency. </a:t>
            </a:r>
            <a:br>
              <a:rPr lang="en-US" sz="2000" b="1" dirty="0">
                <a:solidFill>
                  <a:srgbClr val="7030A0"/>
                </a:solidFill>
              </a:rPr>
            </a:br>
            <a:endParaRPr lang="fr-FR" sz="2000" b="1" dirty="0">
              <a:solidFill>
                <a:srgbClr val="7030A0"/>
              </a:solidFill>
            </a:endParaRPr>
          </a:p>
        </p:txBody>
      </p:sp>
      <p:pic>
        <p:nvPicPr>
          <p:cNvPr id="1026" name="Picture 2"/>
          <p:cNvPicPr>
            <a:picLocks noChangeAspect="1" noChangeArrowheads="1"/>
          </p:cNvPicPr>
          <p:nvPr/>
        </p:nvPicPr>
        <p:blipFill>
          <a:blip r:embed="rId2" cstate="print"/>
          <a:srcRect/>
          <a:stretch>
            <a:fillRect/>
          </a:stretch>
        </p:blipFill>
        <p:spPr bwMode="auto">
          <a:xfrm>
            <a:off x="611560" y="764704"/>
            <a:ext cx="7991078" cy="5856566"/>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solidFill>
                  <a:srgbClr val="7030A0"/>
                </a:solidFill>
              </a:rPr>
              <a:t>EBV entry in </a:t>
            </a:r>
            <a:r>
              <a:rPr lang="fr-FR" b="1" dirty="0" err="1" smtClean="0">
                <a:solidFill>
                  <a:srgbClr val="7030A0"/>
                </a:solidFill>
              </a:rPr>
              <a:t>both</a:t>
            </a:r>
            <a:r>
              <a:rPr lang="fr-FR" b="1" dirty="0" smtClean="0">
                <a:solidFill>
                  <a:srgbClr val="7030A0"/>
                </a:solidFill>
              </a:rPr>
              <a:t> </a:t>
            </a:r>
            <a:r>
              <a:rPr lang="fr-FR" b="1" dirty="0" err="1" smtClean="0">
                <a:solidFill>
                  <a:srgbClr val="7030A0"/>
                </a:solidFill>
              </a:rPr>
              <a:t>epithelial</a:t>
            </a:r>
            <a:r>
              <a:rPr lang="fr-FR" b="1" dirty="0" smtClean="0">
                <a:solidFill>
                  <a:srgbClr val="7030A0"/>
                </a:solidFill>
              </a:rPr>
              <a:t> </a:t>
            </a:r>
            <a:r>
              <a:rPr lang="fr-FR" b="1" dirty="0" err="1" smtClean="0">
                <a:solidFill>
                  <a:srgbClr val="7030A0"/>
                </a:solidFill>
              </a:rPr>
              <a:t>cells</a:t>
            </a:r>
            <a:r>
              <a:rPr lang="fr-FR" b="1" dirty="0" smtClean="0">
                <a:solidFill>
                  <a:srgbClr val="7030A0"/>
                </a:solidFill>
              </a:rPr>
              <a:t> and </a:t>
            </a:r>
            <a:r>
              <a:rPr lang="fr-FR" b="1" dirty="0" err="1" smtClean="0">
                <a:solidFill>
                  <a:srgbClr val="7030A0"/>
                </a:solidFill>
              </a:rPr>
              <a:t>primary</a:t>
            </a:r>
            <a:r>
              <a:rPr lang="fr-FR" b="1" dirty="0" smtClean="0">
                <a:solidFill>
                  <a:srgbClr val="7030A0"/>
                </a:solidFill>
              </a:rPr>
              <a:t> B </a:t>
            </a:r>
            <a:r>
              <a:rPr lang="fr-FR" b="1" dirty="0" err="1" smtClean="0">
                <a:solidFill>
                  <a:srgbClr val="7030A0"/>
                </a:solidFill>
              </a:rPr>
              <a:t>cells</a:t>
            </a:r>
            <a:endParaRPr lang="fr-FR" b="1" dirty="0">
              <a:solidFill>
                <a:srgbClr val="7030A0"/>
              </a:solidFill>
            </a:endParaRPr>
          </a:p>
        </p:txBody>
      </p:sp>
      <p:sp>
        <p:nvSpPr>
          <p:cNvPr id="3" name="Espace réservé du contenu 2"/>
          <p:cNvSpPr>
            <a:spLocks noGrp="1"/>
          </p:cNvSpPr>
          <p:nvPr>
            <p:ph sz="half" idx="1"/>
          </p:nvPr>
        </p:nvSpPr>
        <p:spPr>
          <a:xfrm>
            <a:off x="179512" y="1600200"/>
            <a:ext cx="4316288" cy="4525963"/>
          </a:xfrm>
        </p:spPr>
        <p:txBody>
          <a:bodyPr>
            <a:normAutofit/>
          </a:bodyPr>
          <a:lstStyle/>
          <a:p>
            <a:r>
              <a:rPr lang="fr-FR" sz="1600" b="1" dirty="0" err="1" smtClean="0"/>
              <a:t>Attachment</a:t>
            </a:r>
            <a:r>
              <a:rPr lang="fr-FR" sz="1600" b="1" dirty="0" smtClean="0"/>
              <a:t> </a:t>
            </a:r>
            <a:r>
              <a:rPr lang="fr-FR" sz="1600" b="1" dirty="0" err="1" smtClean="0"/>
              <a:t>mediated</a:t>
            </a:r>
            <a:r>
              <a:rPr lang="fr-FR" sz="1600" b="1" dirty="0" smtClean="0"/>
              <a:t> by the major </a:t>
            </a:r>
            <a:r>
              <a:rPr lang="fr-FR" sz="1600" b="1" dirty="0" err="1" smtClean="0"/>
              <a:t>envelope</a:t>
            </a:r>
            <a:r>
              <a:rPr lang="fr-FR" sz="1600" b="1" dirty="0" smtClean="0"/>
              <a:t> gp350 (</a:t>
            </a:r>
            <a:r>
              <a:rPr lang="fr-FR" sz="1600" b="1" dirty="0" err="1" smtClean="0"/>
              <a:t>primarily</a:t>
            </a:r>
            <a:r>
              <a:rPr lang="fr-FR" sz="1600" b="1" dirty="0" smtClean="0"/>
              <a:t> CR2 or CD21)</a:t>
            </a:r>
          </a:p>
          <a:p>
            <a:r>
              <a:rPr lang="fr-FR" sz="1600" dirty="0" smtClean="0"/>
              <a:t>gp350 : Principal </a:t>
            </a:r>
            <a:r>
              <a:rPr lang="en-US" sz="1600" dirty="0" smtClean="0"/>
              <a:t>target of neutralizing antibodies in naturally infected individuals*</a:t>
            </a:r>
            <a:endParaRPr lang="fr-FR" sz="1600" b="1" dirty="0" smtClean="0"/>
          </a:p>
          <a:p>
            <a:r>
              <a:rPr lang="fr-FR" sz="1600" b="1" dirty="0" err="1" smtClean="0"/>
              <a:t>Role</a:t>
            </a:r>
            <a:r>
              <a:rPr lang="fr-FR" sz="1600" b="1" dirty="0" smtClean="0"/>
              <a:t> of </a:t>
            </a:r>
            <a:r>
              <a:rPr lang="fr-FR" sz="1600" b="1" dirty="0" err="1" smtClean="0"/>
              <a:t>integrins</a:t>
            </a:r>
            <a:r>
              <a:rPr lang="fr-FR" sz="1600" b="1" dirty="0" smtClean="0"/>
              <a:t> on the surface of </a:t>
            </a:r>
            <a:r>
              <a:rPr lang="fr-FR" sz="1600" b="1" dirty="0" err="1" smtClean="0"/>
              <a:t>epithelial</a:t>
            </a:r>
            <a:r>
              <a:rPr lang="fr-FR" sz="1600" b="1" dirty="0" smtClean="0"/>
              <a:t> </a:t>
            </a:r>
            <a:r>
              <a:rPr lang="fr-FR" sz="1600" b="1" dirty="0" err="1" smtClean="0"/>
              <a:t>cells</a:t>
            </a:r>
            <a:r>
              <a:rPr lang="fr-FR" sz="1600" b="1" dirty="0" smtClean="0"/>
              <a:t> (</a:t>
            </a:r>
            <a:r>
              <a:rPr lang="fr-FR" sz="1600" b="1" dirty="0" err="1" smtClean="0"/>
              <a:t>gH</a:t>
            </a:r>
            <a:r>
              <a:rPr lang="fr-FR" sz="1600" b="1" dirty="0" smtClean="0"/>
              <a:t>/</a:t>
            </a:r>
            <a:r>
              <a:rPr lang="fr-FR" sz="1600" b="1" dirty="0" err="1" smtClean="0"/>
              <a:t>gL</a:t>
            </a:r>
            <a:r>
              <a:rPr lang="fr-FR" sz="1600" b="1" dirty="0" smtClean="0"/>
              <a:t> +++)</a:t>
            </a:r>
          </a:p>
          <a:p>
            <a:r>
              <a:rPr lang="fr-FR" sz="1600" b="1" dirty="0" smtClean="0"/>
              <a:t>Fusion </a:t>
            </a:r>
            <a:r>
              <a:rPr lang="fr-FR" sz="1600" b="1" dirty="0" err="1" smtClean="0"/>
              <a:t>triggered</a:t>
            </a:r>
            <a:r>
              <a:rPr lang="fr-FR" sz="1600" b="1" dirty="0" smtClean="0"/>
              <a:t> by gp42</a:t>
            </a:r>
          </a:p>
          <a:p>
            <a:r>
              <a:rPr lang="fr-FR" sz="1600" b="1" dirty="0" smtClean="0"/>
              <a:t>BUT : EBV </a:t>
            </a:r>
            <a:r>
              <a:rPr lang="fr-FR" sz="1600" b="1" dirty="0" err="1" smtClean="0"/>
              <a:t>can</a:t>
            </a:r>
            <a:r>
              <a:rPr lang="fr-FR" sz="1600" b="1" dirty="0" smtClean="0"/>
              <a:t> enter CD21 </a:t>
            </a:r>
            <a:r>
              <a:rPr lang="fr-FR" sz="1600" b="1" dirty="0" err="1" smtClean="0"/>
              <a:t>negative</a:t>
            </a:r>
            <a:r>
              <a:rPr lang="fr-FR" sz="1600" b="1" dirty="0" smtClean="0"/>
              <a:t> lymphocytes (T </a:t>
            </a:r>
            <a:r>
              <a:rPr lang="fr-FR" sz="1600" b="1" dirty="0" err="1" smtClean="0"/>
              <a:t>cells</a:t>
            </a:r>
            <a:r>
              <a:rPr lang="fr-FR" sz="1600" b="1" dirty="0" smtClean="0"/>
              <a:t>, NK </a:t>
            </a:r>
            <a:r>
              <a:rPr lang="fr-FR" sz="1600" b="1" dirty="0" err="1" smtClean="0"/>
              <a:t>cells</a:t>
            </a:r>
            <a:r>
              <a:rPr lang="fr-FR" sz="1600" b="1" dirty="0" smtClean="0"/>
              <a:t>)</a:t>
            </a:r>
            <a:endParaRPr lang="fr-FR" sz="1600" b="1" dirty="0"/>
          </a:p>
        </p:txBody>
      </p:sp>
      <p:pic>
        <p:nvPicPr>
          <p:cNvPr id="5" name="Picture 2"/>
          <p:cNvPicPr>
            <a:picLocks noChangeAspect="1" noChangeArrowheads="1"/>
          </p:cNvPicPr>
          <p:nvPr/>
        </p:nvPicPr>
        <p:blipFill>
          <a:blip r:embed="rId3" cstate="print"/>
          <a:srcRect/>
          <a:stretch>
            <a:fillRect/>
          </a:stretch>
        </p:blipFill>
        <p:spPr bwMode="auto">
          <a:xfrm>
            <a:off x="4716016" y="1916832"/>
            <a:ext cx="4392488" cy="4328848"/>
          </a:xfrm>
          <a:prstGeom prst="rect">
            <a:avLst/>
          </a:prstGeom>
          <a:noFill/>
          <a:ln w="9525">
            <a:noFill/>
            <a:miter lim="800000"/>
            <a:headEnd/>
            <a:tailEnd/>
          </a:ln>
        </p:spPr>
      </p:pic>
      <p:sp>
        <p:nvSpPr>
          <p:cNvPr id="6" name="Rectangle 5"/>
          <p:cNvSpPr/>
          <p:nvPr/>
        </p:nvSpPr>
        <p:spPr>
          <a:xfrm>
            <a:off x="5436096" y="1628800"/>
            <a:ext cx="771365" cy="369332"/>
          </a:xfrm>
          <a:prstGeom prst="rect">
            <a:avLst/>
          </a:prstGeom>
        </p:spPr>
        <p:txBody>
          <a:bodyPr wrap="none">
            <a:spAutoFit/>
          </a:bodyPr>
          <a:lstStyle/>
          <a:p>
            <a:r>
              <a:rPr lang="fr-FR" dirty="0" smtClean="0"/>
              <a:t>B </a:t>
            </a:r>
            <a:r>
              <a:rPr lang="fr-FR" dirty="0" err="1" smtClean="0"/>
              <a:t>cells</a:t>
            </a:r>
            <a:endParaRPr lang="fr-FR" dirty="0"/>
          </a:p>
        </p:txBody>
      </p:sp>
      <p:sp>
        <p:nvSpPr>
          <p:cNvPr id="7" name="Rectangle 6"/>
          <p:cNvSpPr/>
          <p:nvPr/>
        </p:nvSpPr>
        <p:spPr>
          <a:xfrm>
            <a:off x="7329027" y="1628800"/>
            <a:ext cx="1516762" cy="369332"/>
          </a:xfrm>
          <a:prstGeom prst="rect">
            <a:avLst/>
          </a:prstGeom>
        </p:spPr>
        <p:txBody>
          <a:bodyPr wrap="none">
            <a:spAutoFit/>
          </a:bodyPr>
          <a:lstStyle/>
          <a:p>
            <a:r>
              <a:rPr lang="fr-FR" dirty="0" err="1" smtClean="0"/>
              <a:t>Epithelial</a:t>
            </a:r>
            <a:r>
              <a:rPr lang="fr-FR" dirty="0" smtClean="0"/>
              <a:t> </a:t>
            </a:r>
            <a:r>
              <a:rPr lang="fr-FR" dirty="0" err="1" smtClean="0"/>
              <a:t>cells</a:t>
            </a:r>
            <a:endParaRPr lang="fr-FR" dirty="0"/>
          </a:p>
        </p:txBody>
      </p:sp>
      <p:pic>
        <p:nvPicPr>
          <p:cNvPr id="8" name="Picture 2"/>
          <p:cNvPicPr>
            <a:picLocks noChangeAspect="1" noChangeArrowheads="1"/>
          </p:cNvPicPr>
          <p:nvPr/>
        </p:nvPicPr>
        <p:blipFill>
          <a:blip r:embed="rId4" cstate="print"/>
          <a:srcRect/>
          <a:stretch>
            <a:fillRect/>
          </a:stretch>
        </p:blipFill>
        <p:spPr bwMode="auto">
          <a:xfrm>
            <a:off x="179512" y="4293096"/>
            <a:ext cx="4358630" cy="1774259"/>
          </a:xfrm>
          <a:prstGeom prst="rect">
            <a:avLst/>
          </a:prstGeom>
          <a:noFill/>
          <a:ln w="9525">
            <a:noFill/>
            <a:miter lim="800000"/>
            <a:headEnd/>
            <a:tailEnd/>
          </a:ln>
        </p:spPr>
      </p:pic>
      <p:sp>
        <p:nvSpPr>
          <p:cNvPr id="11" name="Rectangle 10"/>
          <p:cNvSpPr/>
          <p:nvPr/>
        </p:nvSpPr>
        <p:spPr>
          <a:xfrm>
            <a:off x="323528" y="6237312"/>
            <a:ext cx="7704856" cy="461665"/>
          </a:xfrm>
          <a:prstGeom prst="rect">
            <a:avLst/>
          </a:prstGeom>
        </p:spPr>
        <p:txBody>
          <a:bodyPr wrap="square">
            <a:spAutoFit/>
          </a:bodyPr>
          <a:lstStyle/>
          <a:p>
            <a:r>
              <a:rPr lang="en-US" sz="1200" dirty="0" smtClean="0"/>
              <a:t>*Epstein MA, Morgan AJ, </a:t>
            </a:r>
            <a:r>
              <a:rPr lang="en-US" sz="1200" dirty="0" err="1" smtClean="0"/>
              <a:t>Finerty</a:t>
            </a:r>
            <a:r>
              <a:rPr lang="en-US" sz="1200" dirty="0" smtClean="0"/>
              <a:t> S, Randle BJ, Kirkwood JK. Protection of </a:t>
            </a:r>
            <a:r>
              <a:rPr lang="en-US" sz="1200" dirty="0" err="1" smtClean="0"/>
              <a:t>cottontop</a:t>
            </a:r>
            <a:r>
              <a:rPr lang="en-US" sz="1200" dirty="0" smtClean="0"/>
              <a:t> </a:t>
            </a:r>
            <a:r>
              <a:rPr lang="en-US" sz="1200" dirty="0" err="1" smtClean="0"/>
              <a:t>tamarins</a:t>
            </a:r>
            <a:r>
              <a:rPr lang="en-US" sz="1200" dirty="0" smtClean="0"/>
              <a:t> against Epstein-Barr virus-induced malignant lymphoma by a </a:t>
            </a:r>
            <a:r>
              <a:rPr lang="fr-FR" sz="1200" dirty="0" smtClean="0"/>
              <a:t>prototype </a:t>
            </a:r>
            <a:r>
              <a:rPr lang="fr-FR" sz="1200" dirty="0" err="1" smtClean="0"/>
              <a:t>subunit</a:t>
            </a:r>
            <a:r>
              <a:rPr lang="fr-FR" sz="1200" dirty="0" smtClean="0"/>
              <a:t> vaccine. Nature 1985;318:287–9.</a:t>
            </a:r>
            <a:endParaRPr lang="fr-FR" sz="1200" dirty="0"/>
          </a:p>
        </p:txBody>
      </p:sp>
      <p:sp>
        <p:nvSpPr>
          <p:cNvPr id="4" name="Footer Placeholder 3"/>
          <p:cNvSpPr>
            <a:spLocks noGrp="1"/>
          </p:cNvSpPr>
          <p:nvPr>
            <p:ph type="ftr" sz="quarter" idx="11"/>
          </p:nvPr>
        </p:nvSpPr>
        <p:spPr>
          <a:xfrm>
            <a:off x="6572944" y="6356350"/>
            <a:ext cx="2895600" cy="365125"/>
          </a:xfrm>
        </p:spPr>
        <p:txBody>
          <a:bodyPr/>
          <a:lstStyle/>
          <a:p>
            <a:r>
              <a:rPr lang="fr-FR" dirty="0" err="1" smtClean="0"/>
              <a:t>Eurovaccines</a:t>
            </a:r>
            <a:r>
              <a:rPr lang="fr-FR" dirty="0" smtClean="0"/>
              <a:t> 2016</a:t>
            </a:r>
            <a:endParaRPr lang="fr-F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rgbClr val="7030A0"/>
                </a:solidFill>
              </a:rPr>
              <a:t>The </a:t>
            </a:r>
            <a:r>
              <a:rPr lang="fr-FR" b="1" dirty="0" err="1" smtClean="0">
                <a:solidFill>
                  <a:srgbClr val="7030A0"/>
                </a:solidFill>
              </a:rPr>
              <a:t>complexity</a:t>
            </a:r>
            <a:r>
              <a:rPr lang="fr-FR" b="1" dirty="0" smtClean="0">
                <a:solidFill>
                  <a:srgbClr val="7030A0"/>
                </a:solidFill>
              </a:rPr>
              <a:t> of EBV entry</a:t>
            </a:r>
            <a:endParaRPr lang="fr-FR" b="1" dirty="0">
              <a:solidFill>
                <a:srgbClr val="7030A0"/>
              </a:solidFill>
            </a:endParaRPr>
          </a:p>
        </p:txBody>
      </p:sp>
      <p:pic>
        <p:nvPicPr>
          <p:cNvPr id="50178" name="Picture 2"/>
          <p:cNvPicPr>
            <a:picLocks noChangeAspect="1" noChangeArrowheads="1"/>
          </p:cNvPicPr>
          <p:nvPr/>
        </p:nvPicPr>
        <p:blipFill>
          <a:blip r:embed="rId2" cstate="print"/>
          <a:srcRect/>
          <a:stretch>
            <a:fillRect/>
          </a:stretch>
        </p:blipFill>
        <p:spPr bwMode="auto">
          <a:xfrm>
            <a:off x="539552" y="2852936"/>
            <a:ext cx="8110918" cy="3301696"/>
          </a:xfrm>
          <a:prstGeom prst="rect">
            <a:avLst/>
          </a:prstGeom>
          <a:noFill/>
          <a:ln w="9525">
            <a:noFill/>
            <a:miter lim="800000"/>
            <a:headEnd/>
            <a:tailEnd/>
          </a:ln>
        </p:spPr>
      </p:pic>
      <p:pic>
        <p:nvPicPr>
          <p:cNvPr id="50179" name="Picture 3"/>
          <p:cNvPicPr>
            <a:picLocks noChangeAspect="1" noChangeArrowheads="1"/>
          </p:cNvPicPr>
          <p:nvPr/>
        </p:nvPicPr>
        <p:blipFill>
          <a:blip r:embed="rId3" cstate="print"/>
          <a:srcRect/>
          <a:stretch>
            <a:fillRect/>
          </a:stretch>
        </p:blipFill>
        <p:spPr bwMode="auto">
          <a:xfrm>
            <a:off x="539552" y="2077701"/>
            <a:ext cx="8208912" cy="1135275"/>
          </a:xfrm>
          <a:prstGeom prst="rect">
            <a:avLst/>
          </a:prstGeom>
          <a:noFill/>
          <a:ln w="9525">
            <a:noFill/>
            <a:miter lim="800000"/>
            <a:headEnd/>
            <a:tailEnd/>
          </a:ln>
        </p:spPr>
      </p:pic>
      <p:pic>
        <p:nvPicPr>
          <p:cNvPr id="50180" name="Picture 4"/>
          <p:cNvPicPr>
            <a:picLocks noChangeAspect="1" noChangeArrowheads="1"/>
          </p:cNvPicPr>
          <p:nvPr/>
        </p:nvPicPr>
        <p:blipFill>
          <a:blip r:embed="rId4" cstate="print"/>
          <a:srcRect/>
          <a:stretch>
            <a:fillRect/>
          </a:stretch>
        </p:blipFill>
        <p:spPr bwMode="auto">
          <a:xfrm>
            <a:off x="3203848" y="6381328"/>
            <a:ext cx="2562225" cy="361950"/>
          </a:xfrm>
          <a:prstGeom prst="rect">
            <a:avLst/>
          </a:prstGeom>
          <a:noFill/>
          <a:ln w="9525">
            <a:noFill/>
            <a:miter lim="800000"/>
            <a:headEnd/>
            <a:tailEnd/>
          </a:ln>
        </p:spPr>
      </p:pic>
      <p:sp>
        <p:nvSpPr>
          <p:cNvPr id="3" name="Footer Placeholder 2"/>
          <p:cNvSpPr>
            <a:spLocks noGrp="1"/>
          </p:cNvSpPr>
          <p:nvPr>
            <p:ph type="ftr" sz="quarter" idx="11"/>
          </p:nvPr>
        </p:nvSpPr>
        <p:spPr>
          <a:xfrm>
            <a:off x="6140896" y="6448251"/>
            <a:ext cx="2895600" cy="365125"/>
          </a:xfrm>
        </p:spPr>
        <p:txBody>
          <a:bodyPr/>
          <a:lstStyle/>
          <a:p>
            <a:r>
              <a:rPr lang="fr-FR" dirty="0" err="1" smtClean="0"/>
              <a:t>Eurovaccines</a:t>
            </a:r>
            <a:r>
              <a:rPr lang="fr-FR" dirty="0" smtClean="0"/>
              <a:t> 2016</a:t>
            </a:r>
            <a:endParaRPr lang="fr-F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507288" cy="1143000"/>
          </a:xfrm>
        </p:spPr>
        <p:txBody>
          <a:bodyPr>
            <a:normAutofit/>
          </a:bodyPr>
          <a:lstStyle/>
          <a:p>
            <a:r>
              <a:rPr lang="en-US" sz="2800" b="1" dirty="0" smtClean="0">
                <a:solidFill>
                  <a:srgbClr val="7030A0"/>
                </a:solidFill>
              </a:rPr>
              <a:t>The EBV vaccines designed so far fall into two categories</a:t>
            </a:r>
            <a:endParaRPr lang="fr-FR" sz="2800" b="1" dirty="0">
              <a:solidFill>
                <a:srgbClr val="7030A0"/>
              </a:solidFill>
            </a:endParaRPr>
          </a:p>
        </p:txBody>
      </p:sp>
      <p:sp>
        <p:nvSpPr>
          <p:cNvPr id="3" name="Espace réservé du contenu 2"/>
          <p:cNvSpPr>
            <a:spLocks noGrp="1"/>
          </p:cNvSpPr>
          <p:nvPr>
            <p:ph idx="1"/>
          </p:nvPr>
        </p:nvSpPr>
        <p:spPr>
          <a:xfrm>
            <a:off x="457200" y="1412776"/>
            <a:ext cx="8229600" cy="4525963"/>
          </a:xfrm>
        </p:spPr>
        <p:txBody>
          <a:bodyPr>
            <a:normAutofit/>
          </a:bodyPr>
          <a:lstStyle/>
          <a:p>
            <a:r>
              <a:rPr lang="en-US" sz="2400" dirty="0" smtClean="0"/>
              <a:t>Those preventing any kind of infection (including prophylaxis of EBV associated malignancies) </a:t>
            </a:r>
          </a:p>
          <a:p>
            <a:r>
              <a:rPr lang="en-US" sz="2400" dirty="0" smtClean="0"/>
              <a:t>Those designed for therapeutic purposes (to be used in subjects already infected) (only EBV </a:t>
            </a:r>
            <a:r>
              <a:rPr lang="en-US" sz="2400" dirty="0" err="1" smtClean="0"/>
              <a:t>maligancies</a:t>
            </a:r>
            <a:r>
              <a:rPr lang="en-US" sz="2400" dirty="0" smtClean="0"/>
              <a:t>). </a:t>
            </a:r>
            <a:endParaRPr lang="fr-FR" sz="2400" dirty="0"/>
          </a:p>
        </p:txBody>
      </p:sp>
      <p:pic>
        <p:nvPicPr>
          <p:cNvPr id="4" name="Picture 2"/>
          <p:cNvPicPr>
            <a:picLocks noChangeAspect="1" noChangeArrowheads="1"/>
          </p:cNvPicPr>
          <p:nvPr/>
        </p:nvPicPr>
        <p:blipFill>
          <a:blip r:embed="rId2" cstate="print"/>
          <a:srcRect/>
          <a:stretch>
            <a:fillRect/>
          </a:stretch>
        </p:blipFill>
        <p:spPr bwMode="auto">
          <a:xfrm>
            <a:off x="1259632" y="3068960"/>
            <a:ext cx="6444782" cy="3135437"/>
          </a:xfrm>
          <a:prstGeom prst="rect">
            <a:avLst/>
          </a:prstGeom>
          <a:noFill/>
          <a:ln w="9525">
            <a:noFill/>
            <a:miter lim="800000"/>
            <a:headEnd/>
            <a:tailEnd/>
          </a:ln>
        </p:spPr>
      </p:pic>
      <p:sp>
        <p:nvSpPr>
          <p:cNvPr id="5" name="Rectangle 4"/>
          <p:cNvSpPr/>
          <p:nvPr/>
        </p:nvSpPr>
        <p:spPr>
          <a:xfrm>
            <a:off x="467544" y="6165304"/>
            <a:ext cx="8352928" cy="646331"/>
          </a:xfrm>
          <a:prstGeom prst="rect">
            <a:avLst/>
          </a:prstGeom>
        </p:spPr>
        <p:txBody>
          <a:bodyPr wrap="square">
            <a:spAutoFit/>
          </a:bodyPr>
          <a:lstStyle/>
          <a:p>
            <a:r>
              <a:rPr lang="en-US" dirty="0" smtClean="0"/>
              <a:t>EBV is associated with nearly 200,000 new malignancies each year worldwide</a:t>
            </a:r>
          </a:p>
          <a:p>
            <a:r>
              <a:rPr lang="en-US" dirty="0" smtClean="0"/>
              <a:t>Cohen JI </a:t>
            </a:r>
            <a:r>
              <a:rPr lang="en-US" i="1" dirty="0" smtClean="0"/>
              <a:t>et al. </a:t>
            </a:r>
            <a:r>
              <a:rPr lang="en-US" dirty="0" smtClean="0"/>
              <a:t>Vaccine 31S (2013) B194– B196 – Cohen JI </a:t>
            </a:r>
            <a:r>
              <a:rPr lang="en-US" i="1" dirty="0" smtClean="0"/>
              <a:t>et al. </a:t>
            </a:r>
            <a:r>
              <a:rPr lang="en-US" dirty="0" err="1" smtClean="0"/>
              <a:t>Sci</a:t>
            </a:r>
            <a:r>
              <a:rPr lang="en-US" dirty="0" smtClean="0"/>
              <a:t> </a:t>
            </a:r>
            <a:r>
              <a:rPr lang="en-US" dirty="0" err="1" smtClean="0"/>
              <a:t>Transl</a:t>
            </a:r>
            <a:r>
              <a:rPr lang="en-US" dirty="0" smtClean="0"/>
              <a:t> Med (2011)</a:t>
            </a:r>
            <a:endParaRPr lang="fr-FR" dirty="0"/>
          </a:p>
        </p:txBody>
      </p:sp>
      <p:sp>
        <p:nvSpPr>
          <p:cNvPr id="6" name="Footer Placeholder 5"/>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b="1" dirty="0" smtClean="0">
                <a:solidFill>
                  <a:srgbClr val="7030A0"/>
                </a:solidFill>
              </a:rPr>
              <a:t>The EBV vaccines designed so far fall into two categories</a:t>
            </a:r>
            <a:endParaRPr lang="fr-FR" dirty="0">
              <a:solidFill>
                <a:srgbClr val="7030A0"/>
              </a:solidFill>
            </a:endParaRPr>
          </a:p>
        </p:txBody>
      </p:sp>
      <p:sp>
        <p:nvSpPr>
          <p:cNvPr id="3" name="Espace réservé du contenu 2"/>
          <p:cNvSpPr>
            <a:spLocks noGrp="1"/>
          </p:cNvSpPr>
          <p:nvPr>
            <p:ph idx="1"/>
          </p:nvPr>
        </p:nvSpPr>
        <p:spPr/>
        <p:txBody>
          <a:bodyPr>
            <a:normAutofit fontScale="85000" lnSpcReduction="10000"/>
          </a:bodyPr>
          <a:lstStyle/>
          <a:p>
            <a:r>
              <a:rPr lang="en-US" dirty="0" smtClean="0"/>
              <a:t>Preventive vaccines protecting against acute disease (such as IM) contain, as a rule, the gp350 polypeptide(s) encoded by the BLLF1 gene. </a:t>
            </a:r>
          </a:p>
          <a:p>
            <a:pPr lvl="1"/>
            <a:r>
              <a:rPr lang="en-US" b="1" dirty="0" smtClean="0">
                <a:solidFill>
                  <a:srgbClr val="FF0000"/>
                </a:solidFill>
              </a:rPr>
              <a:t>generates antibodies preventing virus entry</a:t>
            </a:r>
          </a:p>
          <a:p>
            <a:pPr lvl="1"/>
            <a:endParaRPr lang="en-US" dirty="0" smtClean="0"/>
          </a:p>
          <a:p>
            <a:endParaRPr lang="en-US" dirty="0" smtClean="0"/>
          </a:p>
          <a:p>
            <a:r>
              <a:rPr lang="en-US" dirty="0" smtClean="0"/>
              <a:t>Vaccines destined for tumor prevention rather consist of peptides derived from latency associated nuclear proteins (EBNA 2, 3 and 6) and/or from </a:t>
            </a:r>
            <a:r>
              <a:rPr lang="en-US" dirty="0" err="1" smtClean="0"/>
              <a:t>oncogenic</a:t>
            </a:r>
            <a:r>
              <a:rPr lang="en-US" dirty="0" smtClean="0"/>
              <a:t> latent membrane proteins (LMP1/LMP2a). </a:t>
            </a:r>
          </a:p>
          <a:p>
            <a:pPr lvl="1"/>
            <a:r>
              <a:rPr lang="en-US" b="1" dirty="0" smtClean="0">
                <a:solidFill>
                  <a:srgbClr val="FF0000"/>
                </a:solidFill>
              </a:rPr>
              <a:t>potentiate the cell mediated response</a:t>
            </a:r>
          </a:p>
          <a:p>
            <a:endParaRPr lang="en-US" dirty="0" smtClean="0"/>
          </a:p>
          <a:p>
            <a:endParaRPr lang="fr-FR" dirty="0"/>
          </a:p>
        </p:txBody>
      </p:sp>
      <p:sp>
        <p:nvSpPr>
          <p:cNvPr id="4" name="Footer Placeholder 3"/>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3" cstate="print"/>
          <a:srcRect/>
          <a:stretch>
            <a:fillRect/>
          </a:stretch>
        </p:blipFill>
        <p:spPr bwMode="auto">
          <a:xfrm>
            <a:off x="251520" y="1916832"/>
            <a:ext cx="8532440" cy="1936775"/>
          </a:xfrm>
          <a:prstGeom prst="rect">
            <a:avLst/>
          </a:prstGeom>
          <a:noFill/>
          <a:ln w="9525">
            <a:noFill/>
            <a:miter lim="800000"/>
            <a:headEnd/>
            <a:tailEnd/>
          </a:ln>
        </p:spPr>
      </p:pic>
      <p:pic>
        <p:nvPicPr>
          <p:cNvPr id="54275" name="Picture 3"/>
          <p:cNvPicPr>
            <a:picLocks noChangeAspect="1" noChangeArrowheads="1"/>
          </p:cNvPicPr>
          <p:nvPr/>
        </p:nvPicPr>
        <p:blipFill>
          <a:blip r:embed="rId4" cstate="print"/>
          <a:srcRect/>
          <a:stretch>
            <a:fillRect/>
          </a:stretch>
        </p:blipFill>
        <p:spPr bwMode="auto">
          <a:xfrm>
            <a:off x="467544" y="3717032"/>
            <a:ext cx="3239839" cy="2294361"/>
          </a:xfrm>
          <a:prstGeom prst="rect">
            <a:avLst/>
          </a:prstGeom>
          <a:noFill/>
          <a:ln w="9525">
            <a:noFill/>
            <a:miter lim="800000"/>
            <a:headEnd/>
            <a:tailEnd/>
          </a:ln>
        </p:spPr>
      </p:pic>
      <p:pic>
        <p:nvPicPr>
          <p:cNvPr id="54277" name="Picture 5" descr="Afficher l'image d'origine"/>
          <p:cNvPicPr>
            <a:picLocks noChangeAspect="1" noChangeArrowheads="1"/>
          </p:cNvPicPr>
          <p:nvPr/>
        </p:nvPicPr>
        <p:blipFill>
          <a:blip r:embed="rId5" cstate="print"/>
          <a:srcRect/>
          <a:stretch>
            <a:fillRect/>
          </a:stretch>
        </p:blipFill>
        <p:spPr bwMode="auto">
          <a:xfrm>
            <a:off x="6444208" y="5949280"/>
            <a:ext cx="2016224" cy="768727"/>
          </a:xfrm>
          <a:prstGeom prst="rect">
            <a:avLst/>
          </a:prstGeom>
          <a:noFill/>
        </p:spPr>
      </p:pic>
      <p:sp>
        <p:nvSpPr>
          <p:cNvPr id="5" name="Rectangle 4"/>
          <p:cNvSpPr/>
          <p:nvPr/>
        </p:nvSpPr>
        <p:spPr>
          <a:xfrm>
            <a:off x="2555776" y="3789040"/>
            <a:ext cx="8064896" cy="369332"/>
          </a:xfrm>
          <a:prstGeom prst="rect">
            <a:avLst/>
          </a:prstGeom>
        </p:spPr>
        <p:txBody>
          <a:bodyPr wrap="square">
            <a:spAutoFit/>
          </a:bodyPr>
          <a:lstStyle/>
          <a:p>
            <a:r>
              <a:rPr lang="fr-FR" b="1" dirty="0" err="1" smtClean="0"/>
              <a:t>Sokal</a:t>
            </a:r>
            <a:r>
              <a:rPr lang="fr-FR" dirty="0" smtClean="0"/>
              <a:t> EM </a:t>
            </a:r>
            <a:r>
              <a:rPr lang="fr-FR" i="1" dirty="0" smtClean="0"/>
              <a:t>et al. </a:t>
            </a:r>
            <a:r>
              <a:rPr lang="fr-FR" dirty="0" smtClean="0"/>
              <a:t>J Infect Dis. 2007 </a:t>
            </a:r>
            <a:r>
              <a:rPr lang="fr-FR" dirty="0" err="1" smtClean="0"/>
              <a:t>Dec</a:t>
            </a:r>
            <a:r>
              <a:rPr lang="fr-FR" dirty="0" smtClean="0"/>
              <a:t> 15;196(12):1749-53</a:t>
            </a:r>
            <a:endParaRPr lang="fr-FR" dirty="0"/>
          </a:p>
        </p:txBody>
      </p:sp>
      <p:sp>
        <p:nvSpPr>
          <p:cNvPr id="7" name="Rectangle 6"/>
          <p:cNvSpPr/>
          <p:nvPr/>
        </p:nvSpPr>
        <p:spPr>
          <a:xfrm>
            <a:off x="899592" y="332656"/>
            <a:ext cx="7560840" cy="830997"/>
          </a:xfrm>
          <a:prstGeom prst="rect">
            <a:avLst/>
          </a:prstGeom>
        </p:spPr>
        <p:txBody>
          <a:bodyPr wrap="square">
            <a:spAutoFit/>
          </a:bodyPr>
          <a:lstStyle/>
          <a:p>
            <a:pPr algn="ctr"/>
            <a:r>
              <a:rPr lang="fr-FR" sz="2400" b="1" dirty="0" smtClean="0">
                <a:solidFill>
                  <a:srgbClr val="7030A0"/>
                </a:solidFill>
              </a:rPr>
              <a:t>In a phase 2, </a:t>
            </a:r>
            <a:r>
              <a:rPr lang="fr-FR" sz="2400" b="1" dirty="0" err="1" smtClean="0">
                <a:solidFill>
                  <a:srgbClr val="7030A0"/>
                </a:solidFill>
              </a:rPr>
              <a:t>randomized</a:t>
            </a:r>
            <a:r>
              <a:rPr lang="fr-FR" sz="2400" b="1" dirty="0" smtClean="0">
                <a:solidFill>
                  <a:srgbClr val="7030A0"/>
                </a:solidFill>
              </a:rPr>
              <a:t>, double-</a:t>
            </a:r>
            <a:r>
              <a:rPr lang="fr-FR" sz="2400" b="1" dirty="0" err="1" smtClean="0">
                <a:solidFill>
                  <a:srgbClr val="7030A0"/>
                </a:solidFill>
              </a:rPr>
              <a:t>blind</a:t>
            </a:r>
            <a:r>
              <a:rPr lang="fr-FR" sz="2400" b="1" dirty="0" smtClean="0">
                <a:solidFill>
                  <a:srgbClr val="7030A0"/>
                </a:solidFill>
              </a:rPr>
              <a:t>, placebo-</a:t>
            </a:r>
            <a:r>
              <a:rPr lang="fr-FR" sz="2400" b="1" dirty="0" err="1" smtClean="0">
                <a:solidFill>
                  <a:srgbClr val="7030A0"/>
                </a:solidFill>
              </a:rPr>
              <a:t>controlled</a:t>
            </a:r>
            <a:r>
              <a:rPr lang="fr-FR" sz="2400" b="1" dirty="0" smtClean="0">
                <a:solidFill>
                  <a:srgbClr val="7030A0"/>
                </a:solidFill>
              </a:rPr>
              <a:t> trial, the vaccine </a:t>
            </a:r>
            <a:r>
              <a:rPr lang="fr-FR" sz="2400" b="1" dirty="0" err="1" smtClean="0">
                <a:solidFill>
                  <a:srgbClr val="7030A0"/>
                </a:solidFill>
              </a:rPr>
              <a:t>reduced</a:t>
            </a:r>
            <a:r>
              <a:rPr lang="fr-FR" sz="2400" b="1" dirty="0" smtClean="0">
                <a:solidFill>
                  <a:srgbClr val="7030A0"/>
                </a:solidFill>
              </a:rPr>
              <a:t> the rate of IM by 78%</a:t>
            </a:r>
            <a:endParaRPr lang="fr-FR" sz="2400" b="1" dirty="0">
              <a:solidFill>
                <a:srgbClr val="7030A0"/>
              </a:solidFill>
            </a:endParaRPr>
          </a:p>
        </p:txBody>
      </p:sp>
      <p:sp>
        <p:nvSpPr>
          <p:cNvPr id="8" name="Rectangle 7"/>
          <p:cNvSpPr/>
          <p:nvPr/>
        </p:nvSpPr>
        <p:spPr>
          <a:xfrm>
            <a:off x="3851920" y="4725144"/>
            <a:ext cx="5616624" cy="646331"/>
          </a:xfrm>
          <a:prstGeom prst="rect">
            <a:avLst/>
          </a:prstGeom>
        </p:spPr>
        <p:txBody>
          <a:bodyPr wrap="square">
            <a:spAutoFit/>
          </a:bodyPr>
          <a:lstStyle/>
          <a:p>
            <a:r>
              <a:rPr lang="fr-FR" sz="1200" b="1" dirty="0" smtClean="0"/>
              <a:t>Recombinant gp350 vaccine for </a:t>
            </a:r>
            <a:r>
              <a:rPr lang="fr-FR" sz="1200" b="1" dirty="0" err="1" smtClean="0"/>
              <a:t>infectious</a:t>
            </a:r>
            <a:r>
              <a:rPr lang="fr-FR" sz="1200" b="1" dirty="0" smtClean="0"/>
              <a:t> </a:t>
            </a:r>
            <a:r>
              <a:rPr lang="fr-FR" sz="1200" b="1" dirty="0" err="1" smtClean="0"/>
              <a:t>mononucleosis</a:t>
            </a:r>
            <a:r>
              <a:rPr lang="fr-FR" sz="1200" b="1" dirty="0" smtClean="0"/>
              <a:t>:</a:t>
            </a:r>
          </a:p>
          <a:p>
            <a:r>
              <a:rPr lang="fr-FR" sz="1200" b="1" dirty="0" smtClean="0"/>
              <a:t>Evaluation of  the </a:t>
            </a:r>
            <a:r>
              <a:rPr lang="fr-FR" sz="1200" b="1" dirty="0" err="1" smtClean="0"/>
              <a:t>safety</a:t>
            </a:r>
            <a:r>
              <a:rPr lang="fr-FR" sz="1200" b="1" dirty="0" smtClean="0"/>
              <a:t>, </a:t>
            </a:r>
            <a:r>
              <a:rPr lang="fr-FR" sz="1200" b="1" dirty="0" err="1" smtClean="0"/>
              <a:t>immunogenicity</a:t>
            </a:r>
            <a:r>
              <a:rPr lang="fr-FR" sz="1200" b="1" dirty="0" smtClean="0"/>
              <a:t>, and </a:t>
            </a:r>
            <a:r>
              <a:rPr lang="fr-FR" sz="1200" b="1" dirty="0" err="1" smtClean="0"/>
              <a:t>efficacy</a:t>
            </a:r>
            <a:r>
              <a:rPr lang="fr-FR" sz="1200" b="1" dirty="0" smtClean="0"/>
              <a:t> of an Epstein-Barr virus vaccine in </a:t>
            </a:r>
            <a:r>
              <a:rPr lang="fr-FR" sz="1200" b="1" dirty="0" err="1" smtClean="0"/>
              <a:t>healthy</a:t>
            </a:r>
            <a:r>
              <a:rPr lang="fr-FR" sz="1200" b="1" dirty="0" smtClean="0"/>
              <a:t> </a:t>
            </a:r>
            <a:r>
              <a:rPr lang="fr-FR" sz="1200" b="1" dirty="0" err="1" smtClean="0"/>
              <a:t>young</a:t>
            </a:r>
            <a:r>
              <a:rPr lang="fr-FR" sz="1200" b="1" dirty="0" smtClean="0"/>
              <a:t> </a:t>
            </a:r>
            <a:r>
              <a:rPr lang="fr-FR" sz="1200" b="1" dirty="0" err="1" smtClean="0"/>
              <a:t>adults</a:t>
            </a:r>
            <a:endParaRPr lang="fr-FR" sz="1200" dirty="0"/>
          </a:p>
        </p:txBody>
      </p:sp>
      <p:sp>
        <p:nvSpPr>
          <p:cNvPr id="2" name="TextBox 1"/>
          <p:cNvSpPr txBox="1"/>
          <p:nvPr/>
        </p:nvSpPr>
        <p:spPr>
          <a:xfrm>
            <a:off x="2915816" y="1628800"/>
            <a:ext cx="2205284" cy="369332"/>
          </a:xfrm>
          <a:prstGeom prst="rect">
            <a:avLst/>
          </a:prstGeom>
          <a:noFill/>
        </p:spPr>
        <p:txBody>
          <a:bodyPr wrap="none" rtlCol="0">
            <a:spAutoFit/>
          </a:bodyPr>
          <a:lstStyle/>
          <a:p>
            <a:r>
              <a:rPr lang="fr-FR" dirty="0" err="1" smtClean="0"/>
              <a:t>According</a:t>
            </a:r>
            <a:r>
              <a:rPr lang="fr-FR" dirty="0" smtClean="0"/>
              <a:t> to </a:t>
            </a:r>
            <a:r>
              <a:rPr lang="fr-FR" dirty="0" err="1" smtClean="0"/>
              <a:t>protocol</a:t>
            </a:r>
            <a:endParaRPr lang="fr-FR" dirty="0"/>
          </a:p>
        </p:txBody>
      </p:sp>
      <p:sp>
        <p:nvSpPr>
          <p:cNvPr id="9" name="TextBox 8"/>
          <p:cNvSpPr txBox="1"/>
          <p:nvPr/>
        </p:nvSpPr>
        <p:spPr>
          <a:xfrm>
            <a:off x="6153960" y="1628800"/>
            <a:ext cx="1802416" cy="369332"/>
          </a:xfrm>
          <a:prstGeom prst="rect">
            <a:avLst/>
          </a:prstGeom>
          <a:noFill/>
        </p:spPr>
        <p:txBody>
          <a:bodyPr wrap="none" rtlCol="0">
            <a:spAutoFit/>
          </a:bodyPr>
          <a:lstStyle/>
          <a:p>
            <a:r>
              <a:rPr lang="fr-FR" dirty="0" smtClean="0"/>
              <a:t>Intention to </a:t>
            </a:r>
            <a:r>
              <a:rPr lang="fr-FR" dirty="0" err="1" smtClean="0"/>
              <a:t>treat</a:t>
            </a:r>
            <a:endParaRPr lang="fr-FR" dirty="0"/>
          </a:p>
        </p:txBody>
      </p:sp>
      <p:sp>
        <p:nvSpPr>
          <p:cNvPr id="3" name="Footer Placeholder 2"/>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27071740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dirty="0" smtClean="0">
                <a:solidFill>
                  <a:srgbClr val="7030A0"/>
                </a:solidFill>
              </a:rPr>
              <a:t>The </a:t>
            </a:r>
            <a:r>
              <a:rPr lang="fr-FR" sz="2800" b="1" dirty="0" err="1" smtClean="0">
                <a:solidFill>
                  <a:srgbClr val="7030A0"/>
                </a:solidFill>
              </a:rPr>
              <a:t>need</a:t>
            </a:r>
            <a:r>
              <a:rPr lang="fr-FR" sz="2800" b="1" dirty="0" smtClean="0">
                <a:solidFill>
                  <a:srgbClr val="7030A0"/>
                </a:solidFill>
              </a:rPr>
              <a:t> and challenges  for </a:t>
            </a:r>
            <a:r>
              <a:rPr lang="fr-FR" sz="2800" b="1" dirty="0" err="1" smtClean="0">
                <a:solidFill>
                  <a:srgbClr val="7030A0"/>
                </a:solidFill>
              </a:rPr>
              <a:t>development</a:t>
            </a:r>
            <a:r>
              <a:rPr lang="fr-FR" sz="2800" b="1" dirty="0" smtClean="0">
                <a:solidFill>
                  <a:srgbClr val="7030A0"/>
                </a:solidFill>
              </a:rPr>
              <a:t> of an EBV vaccine</a:t>
            </a:r>
            <a:endParaRPr lang="fr-FR" sz="2800" b="1" dirty="0">
              <a:solidFill>
                <a:srgbClr val="7030A0"/>
              </a:solidFill>
            </a:endParaRPr>
          </a:p>
        </p:txBody>
      </p:sp>
      <p:sp>
        <p:nvSpPr>
          <p:cNvPr id="3" name="Rectangle 2"/>
          <p:cNvSpPr/>
          <p:nvPr/>
        </p:nvSpPr>
        <p:spPr>
          <a:xfrm>
            <a:off x="1691680" y="1196752"/>
            <a:ext cx="6740050" cy="369332"/>
          </a:xfrm>
          <a:prstGeom prst="rect">
            <a:avLst/>
          </a:prstGeom>
        </p:spPr>
        <p:txBody>
          <a:bodyPr wrap="none">
            <a:spAutoFit/>
          </a:bodyPr>
          <a:lstStyle/>
          <a:p>
            <a:r>
              <a:rPr lang="en-US" dirty="0" smtClean="0"/>
              <a:t>Balfour HH. Current Opinion in Virology 2014 &amp; Cohen JI Vaccine 2013</a:t>
            </a:r>
            <a:endParaRPr lang="fr-FR" dirty="0"/>
          </a:p>
        </p:txBody>
      </p:sp>
      <p:graphicFrame>
        <p:nvGraphicFramePr>
          <p:cNvPr id="6" name="Tableau 5"/>
          <p:cNvGraphicFramePr>
            <a:graphicFrameLocks noGrp="1"/>
          </p:cNvGraphicFramePr>
          <p:nvPr/>
        </p:nvGraphicFramePr>
        <p:xfrm>
          <a:off x="539550" y="1628799"/>
          <a:ext cx="8208913" cy="4534796"/>
        </p:xfrm>
        <a:graphic>
          <a:graphicData uri="http://schemas.openxmlformats.org/drawingml/2006/table">
            <a:tbl>
              <a:tblPr/>
              <a:tblGrid>
                <a:gridCol w="2520282"/>
                <a:gridCol w="2952133"/>
                <a:gridCol w="2736498"/>
              </a:tblGrid>
              <a:tr h="280220">
                <a:tc>
                  <a:txBody>
                    <a:bodyPr/>
                    <a:lstStyle/>
                    <a:p>
                      <a:pPr>
                        <a:lnSpc>
                          <a:spcPct val="115000"/>
                        </a:lnSpc>
                        <a:spcAft>
                          <a:spcPts val="0"/>
                        </a:spcAft>
                      </a:pPr>
                      <a:r>
                        <a:rPr lang="fr-FR" sz="2000" b="1" dirty="0">
                          <a:latin typeface="Calibri"/>
                          <a:ea typeface="Calibri"/>
                          <a:cs typeface="Times New Roman"/>
                        </a:rPr>
                        <a:t>Prospects</a:t>
                      </a:r>
                      <a:endParaRPr lang="fr-FR" sz="2000" dirty="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2000" b="1" dirty="0">
                          <a:latin typeface="Calibri"/>
                          <a:ea typeface="Calibri"/>
                          <a:cs typeface="Times New Roman"/>
                        </a:rPr>
                        <a:t>Progress</a:t>
                      </a:r>
                      <a:endParaRPr lang="fr-FR" sz="2000" dirty="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2000" b="1" dirty="0" err="1">
                          <a:latin typeface="Calibri"/>
                          <a:ea typeface="Calibri"/>
                          <a:cs typeface="Times New Roman"/>
                        </a:rPr>
                        <a:t>Problems</a:t>
                      </a:r>
                      <a:endParaRPr lang="fr-FR" sz="2000" dirty="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0972">
                <a:tc>
                  <a:txBody>
                    <a:bodyPr/>
                    <a:lstStyle/>
                    <a:p>
                      <a:pPr>
                        <a:lnSpc>
                          <a:spcPct val="115000"/>
                        </a:lnSpc>
                        <a:spcAft>
                          <a:spcPts val="0"/>
                        </a:spcAft>
                      </a:pPr>
                      <a:r>
                        <a:rPr lang="fr-FR" sz="1200" b="1" dirty="0" err="1">
                          <a:latin typeface="Calibri"/>
                          <a:ea typeface="Calibri"/>
                          <a:cs typeface="Times New Roman"/>
                        </a:rPr>
                        <a:t>Prevention</a:t>
                      </a:r>
                      <a:r>
                        <a:rPr lang="fr-FR" sz="1200" b="1" dirty="0">
                          <a:latin typeface="Calibri"/>
                          <a:ea typeface="Calibri"/>
                          <a:cs typeface="Times New Roman"/>
                        </a:rPr>
                        <a:t> of </a:t>
                      </a:r>
                      <a:r>
                        <a:rPr lang="fr-FR" sz="1200" b="1" dirty="0" err="1">
                          <a:latin typeface="Calibri"/>
                          <a:ea typeface="Calibri"/>
                          <a:cs typeface="Times New Roman"/>
                        </a:rPr>
                        <a:t>infectious</a:t>
                      </a:r>
                      <a:r>
                        <a:rPr lang="fr-FR" sz="1200" b="1" dirty="0">
                          <a:latin typeface="Calibri"/>
                          <a:ea typeface="Calibri"/>
                          <a:cs typeface="Times New Roman"/>
                        </a:rPr>
                        <a:t> </a:t>
                      </a:r>
                      <a:r>
                        <a:rPr lang="fr-FR" sz="1200" b="1" dirty="0" err="1">
                          <a:latin typeface="Calibri"/>
                          <a:ea typeface="Calibri"/>
                          <a:cs typeface="Times New Roman"/>
                        </a:rPr>
                        <a:t>mononucleosis</a:t>
                      </a:r>
                      <a:endParaRPr lang="fr-FR" sz="1200" dirty="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000" b="1" dirty="0">
                          <a:latin typeface="Calibri"/>
                          <a:ea typeface="Calibri"/>
                          <a:cs typeface="Times New Roman"/>
                        </a:rPr>
                        <a:t>IM was prevented in a phase 2 study with a subunit gp350 vaccine (</a:t>
                      </a:r>
                      <a:r>
                        <a:rPr lang="en-US" sz="1000" b="1" dirty="0" err="1">
                          <a:latin typeface="Calibri"/>
                          <a:ea typeface="Calibri"/>
                          <a:cs typeface="Times New Roman"/>
                        </a:rPr>
                        <a:t>Sokal</a:t>
                      </a:r>
                      <a:r>
                        <a:rPr lang="en-US" sz="1000" b="1" dirty="0">
                          <a:latin typeface="Calibri"/>
                          <a:ea typeface="Calibri"/>
                          <a:cs typeface="Times New Roman"/>
                        </a:rPr>
                        <a:t> </a:t>
                      </a:r>
                      <a:r>
                        <a:rPr lang="en-US" sz="1000" b="1" i="1" dirty="0">
                          <a:latin typeface="Calibri"/>
                          <a:ea typeface="Calibri"/>
                          <a:cs typeface="Times New Roman"/>
                        </a:rPr>
                        <a:t>et al.</a:t>
                      </a:r>
                      <a:r>
                        <a:rPr lang="en-US" sz="1000" b="1" dirty="0">
                          <a:latin typeface="Calibri"/>
                          <a:ea typeface="Calibri"/>
                          <a:cs typeface="Times New Roman"/>
                        </a:rPr>
                        <a:t> JID 2007)</a:t>
                      </a:r>
                      <a:endParaRPr lang="fr-FR" sz="1000" b="1" dirty="0">
                        <a:latin typeface="Calibri"/>
                        <a:ea typeface="Calibri"/>
                        <a:cs typeface="Times New Roman"/>
                      </a:endParaRPr>
                    </a:p>
                    <a:p>
                      <a:pPr>
                        <a:lnSpc>
                          <a:spcPct val="115000"/>
                        </a:lnSpc>
                        <a:spcAft>
                          <a:spcPts val="0"/>
                        </a:spcAft>
                      </a:pPr>
                      <a:r>
                        <a:rPr lang="en-US" sz="1000" b="1" dirty="0">
                          <a:latin typeface="Calibri"/>
                          <a:ea typeface="Calibri"/>
                          <a:cs typeface="Times New Roman"/>
                        </a:rPr>
                        <a:t>A CD8+ T-cell peptide (EBNA3-TT) vaccine was immunogenic with a hint of efficacy (Elliott </a:t>
                      </a:r>
                      <a:r>
                        <a:rPr lang="en-US" sz="1000" b="1" i="1" dirty="0">
                          <a:latin typeface="Calibri"/>
                          <a:ea typeface="Calibri"/>
                          <a:cs typeface="Times New Roman"/>
                        </a:rPr>
                        <a:t>et al.</a:t>
                      </a:r>
                      <a:r>
                        <a:rPr lang="en-US" sz="1000" b="1" dirty="0">
                          <a:latin typeface="Calibri"/>
                          <a:ea typeface="Calibri"/>
                          <a:cs typeface="Times New Roman"/>
                        </a:rPr>
                        <a:t> J </a:t>
                      </a:r>
                      <a:r>
                        <a:rPr lang="en-US" sz="1000" b="1" dirty="0" err="1">
                          <a:latin typeface="Calibri"/>
                          <a:ea typeface="Calibri"/>
                          <a:cs typeface="Times New Roman"/>
                        </a:rPr>
                        <a:t>Virol</a:t>
                      </a:r>
                      <a:r>
                        <a:rPr lang="en-US" sz="1000" b="1" dirty="0">
                          <a:latin typeface="Calibri"/>
                          <a:ea typeface="Calibri"/>
                          <a:cs typeface="Times New Roman"/>
                        </a:rPr>
                        <a:t> 2008)</a:t>
                      </a:r>
                      <a:endParaRPr lang="fr-FR" sz="1000" b="1" dirty="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000" b="1" dirty="0">
                          <a:latin typeface="Calibri"/>
                          <a:ea typeface="Calibri"/>
                          <a:cs typeface="Times New Roman"/>
                        </a:rPr>
                        <a:t>Duration of protection unknown. Viral loads and T-cell specific responses were not evaluated. The ideal age’ which to vaccinate may differ according race/ethnicity and socioeconomics</a:t>
                      </a:r>
                      <a:endParaRPr lang="fr-FR" sz="1000" b="1" dirty="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0778">
                <a:tc>
                  <a:txBody>
                    <a:bodyPr/>
                    <a:lstStyle/>
                    <a:p>
                      <a:pPr>
                        <a:lnSpc>
                          <a:spcPct val="115000"/>
                        </a:lnSpc>
                        <a:spcAft>
                          <a:spcPts val="0"/>
                        </a:spcAft>
                      </a:pPr>
                      <a:r>
                        <a:rPr lang="en-US" sz="1200" b="1">
                          <a:latin typeface="Calibri"/>
                          <a:ea typeface="Calibri"/>
                          <a:cs typeface="Times New Roman"/>
                        </a:rPr>
                        <a:t>Prevention of Nasopharyngeal Carcinoma</a:t>
                      </a:r>
                      <a:endParaRPr lang="fr-FR" sz="120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000" b="1" dirty="0">
                          <a:latin typeface="Calibri"/>
                          <a:ea typeface="Calibri"/>
                          <a:cs typeface="Times New Roman"/>
                        </a:rPr>
                        <a:t>A </a:t>
                      </a:r>
                      <a:r>
                        <a:rPr lang="en-US" sz="1000" b="1" dirty="0" err="1">
                          <a:latin typeface="Calibri"/>
                          <a:ea typeface="Calibri"/>
                          <a:cs typeface="Times New Roman"/>
                        </a:rPr>
                        <a:t>vaccinia</a:t>
                      </a:r>
                      <a:r>
                        <a:rPr lang="en-US" sz="1000" b="1" dirty="0">
                          <a:latin typeface="Calibri"/>
                          <a:ea typeface="Calibri"/>
                          <a:cs typeface="Times New Roman"/>
                        </a:rPr>
                        <a:t> construct expressing EBV membrane glycoprotein BNLF-1 MA (</a:t>
                      </a:r>
                      <a:r>
                        <a:rPr lang="en-US" sz="1000" b="1" dirty="0" err="1">
                          <a:latin typeface="Calibri"/>
                          <a:ea typeface="Calibri"/>
                          <a:cs typeface="Times New Roman"/>
                        </a:rPr>
                        <a:t>gp</a:t>
                      </a:r>
                      <a:r>
                        <a:rPr lang="en-US" sz="1000" b="1" dirty="0">
                          <a:latin typeface="Calibri"/>
                          <a:ea typeface="Calibri"/>
                          <a:cs typeface="Times New Roman"/>
                        </a:rPr>
                        <a:t> 220-340)   was immunogenic and may have reduced incidence of EBV infection in Chinese children </a:t>
                      </a:r>
                      <a:endParaRPr lang="fr-FR" sz="1000" b="1" dirty="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000" b="1" dirty="0">
                          <a:latin typeface="Calibri"/>
                          <a:ea typeface="Calibri"/>
                          <a:cs typeface="Times New Roman"/>
                        </a:rPr>
                        <a:t>CD8+ T-cell peptide vaccine : HLA restricted. </a:t>
                      </a:r>
                      <a:endParaRPr lang="fr-FR" sz="1000" b="1" dirty="0">
                        <a:latin typeface="Calibri"/>
                        <a:ea typeface="Calibri"/>
                        <a:cs typeface="Times New Roman"/>
                      </a:endParaRPr>
                    </a:p>
                    <a:p>
                      <a:pPr>
                        <a:lnSpc>
                          <a:spcPct val="115000"/>
                        </a:lnSpc>
                        <a:spcAft>
                          <a:spcPts val="0"/>
                        </a:spcAft>
                      </a:pPr>
                      <a:r>
                        <a:rPr lang="en-US" sz="1000" b="1" dirty="0">
                          <a:latin typeface="Calibri"/>
                          <a:ea typeface="Calibri"/>
                          <a:cs typeface="Times New Roman"/>
                        </a:rPr>
                        <a:t>Long incubation period from EBV infection to development of NPC makes efficacy trials impractical.</a:t>
                      </a:r>
                      <a:endParaRPr lang="fr-FR" sz="1000" b="1" dirty="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583">
                <a:tc>
                  <a:txBody>
                    <a:bodyPr/>
                    <a:lstStyle/>
                    <a:p>
                      <a:pPr>
                        <a:lnSpc>
                          <a:spcPct val="115000"/>
                        </a:lnSpc>
                        <a:spcAft>
                          <a:spcPts val="0"/>
                        </a:spcAft>
                      </a:pPr>
                      <a:r>
                        <a:rPr lang="en-US" sz="1200" b="1">
                          <a:latin typeface="Calibri"/>
                          <a:ea typeface="Calibri"/>
                          <a:cs typeface="Times New Roman"/>
                        </a:rPr>
                        <a:t>Prevention of lymphomas</a:t>
                      </a:r>
                      <a:endParaRPr lang="fr-FR" sz="120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000" b="1">
                          <a:latin typeface="Calibri"/>
                          <a:ea typeface="Calibri"/>
                          <a:cs typeface="Times New Roman"/>
                        </a:rPr>
                        <a:t>A subunit gp 350 vaccine was safe in pediatric renal transplant candidates (Rees </a:t>
                      </a:r>
                      <a:r>
                        <a:rPr lang="en-US" sz="1000" b="1" i="1">
                          <a:latin typeface="Calibri"/>
                          <a:ea typeface="Calibri"/>
                          <a:cs typeface="Times New Roman"/>
                        </a:rPr>
                        <a:t>et al. </a:t>
                      </a:r>
                      <a:r>
                        <a:rPr lang="en-US" sz="1000" b="1">
                          <a:latin typeface="Calibri"/>
                          <a:ea typeface="Calibri"/>
                          <a:cs typeface="Times New Roman"/>
                        </a:rPr>
                        <a:t>Transplantation 2009)</a:t>
                      </a:r>
                      <a:endParaRPr lang="fr-FR" sz="1000" b="1">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000" b="1" dirty="0">
                          <a:latin typeface="Calibri"/>
                          <a:ea typeface="Calibri"/>
                          <a:cs typeface="Times New Roman"/>
                        </a:rPr>
                        <a:t>Vaccine was poorly immunogenic probably due to the low dose and weak adjuvant; trial could not assess protection from PTLD</a:t>
                      </a:r>
                      <a:endParaRPr lang="fr-FR" sz="1000" b="1" dirty="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0778">
                <a:tc>
                  <a:txBody>
                    <a:bodyPr/>
                    <a:lstStyle/>
                    <a:p>
                      <a:pPr>
                        <a:lnSpc>
                          <a:spcPct val="115000"/>
                        </a:lnSpc>
                        <a:spcAft>
                          <a:spcPts val="0"/>
                        </a:spcAft>
                      </a:pPr>
                      <a:r>
                        <a:rPr lang="en-US" sz="1200" b="1">
                          <a:latin typeface="Calibri"/>
                          <a:ea typeface="Calibri"/>
                          <a:cs typeface="Times New Roman"/>
                        </a:rPr>
                        <a:t>Treatment of NPC</a:t>
                      </a:r>
                      <a:endParaRPr lang="fr-FR" sz="120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000" b="1">
                          <a:latin typeface="Calibri"/>
                          <a:ea typeface="Calibri"/>
                          <a:cs typeface="Times New Roman"/>
                        </a:rPr>
                        <a:t>A vaccinia recombinant vector expressing the tumor-associated viral antigens EBNA-1 and LMP2 was safe and immunogenic (Hui </a:t>
                      </a:r>
                      <a:r>
                        <a:rPr lang="en-US" sz="1000" b="1" i="1">
                          <a:latin typeface="Calibri"/>
                          <a:ea typeface="Calibri"/>
                          <a:cs typeface="Times New Roman"/>
                        </a:rPr>
                        <a:t>et al.</a:t>
                      </a:r>
                      <a:r>
                        <a:rPr lang="en-US" sz="1000" b="1">
                          <a:latin typeface="Calibri"/>
                          <a:ea typeface="Calibri"/>
                          <a:cs typeface="Times New Roman"/>
                        </a:rPr>
                        <a:t> Cancer Res 2013)</a:t>
                      </a:r>
                      <a:endParaRPr lang="fr-FR" sz="1000" b="1">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000" b="1" dirty="0">
                          <a:latin typeface="Calibri"/>
                          <a:ea typeface="Calibri"/>
                          <a:cs typeface="Times New Roman"/>
                        </a:rPr>
                        <a:t>Therapeutic efficacy has not yet been assessed</a:t>
                      </a:r>
                      <a:endParaRPr lang="fr-FR" sz="1000" b="1" dirty="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1165">
                <a:tc>
                  <a:txBody>
                    <a:bodyPr/>
                    <a:lstStyle/>
                    <a:p>
                      <a:pPr>
                        <a:lnSpc>
                          <a:spcPct val="115000"/>
                        </a:lnSpc>
                        <a:spcAft>
                          <a:spcPts val="0"/>
                        </a:spcAft>
                      </a:pPr>
                      <a:r>
                        <a:rPr lang="en-US" sz="1200" b="1" dirty="0">
                          <a:latin typeface="Calibri"/>
                          <a:ea typeface="Calibri"/>
                          <a:cs typeface="Times New Roman"/>
                        </a:rPr>
                        <a:t>Prevention of multiple sclerosis</a:t>
                      </a:r>
                      <a:endParaRPr lang="fr-FR" sz="1200" dirty="0">
                        <a:latin typeface="Calibri"/>
                        <a:ea typeface="Calibri"/>
                        <a:cs typeface="Times New Roman"/>
                      </a:endParaRPr>
                    </a:p>
                    <a:p>
                      <a:pPr>
                        <a:lnSpc>
                          <a:spcPct val="115000"/>
                        </a:lnSpc>
                        <a:spcAft>
                          <a:spcPts val="0"/>
                        </a:spcAft>
                      </a:pPr>
                      <a:r>
                        <a:rPr lang="en-US" sz="1200" dirty="0">
                          <a:latin typeface="Calibri"/>
                          <a:ea typeface="Calibri"/>
                          <a:cs typeface="Times New Roman"/>
                        </a:rPr>
                        <a:t>(Linkage between the occurrence of IM and MS) (</a:t>
                      </a:r>
                      <a:r>
                        <a:rPr lang="en-US" sz="1200" dirty="0" err="1">
                          <a:latin typeface="Calibri"/>
                          <a:ea typeface="Calibri"/>
                          <a:cs typeface="Times New Roman"/>
                        </a:rPr>
                        <a:t>Munger</a:t>
                      </a:r>
                      <a:r>
                        <a:rPr lang="en-US" sz="1200" dirty="0">
                          <a:latin typeface="Calibri"/>
                          <a:ea typeface="Calibri"/>
                          <a:cs typeface="Times New Roman"/>
                        </a:rPr>
                        <a:t> </a:t>
                      </a:r>
                      <a:r>
                        <a:rPr lang="en-US" sz="1200" i="1" dirty="0">
                          <a:latin typeface="Calibri"/>
                          <a:ea typeface="Calibri"/>
                          <a:cs typeface="Times New Roman"/>
                        </a:rPr>
                        <a:t>et al.</a:t>
                      </a:r>
                      <a:r>
                        <a:rPr lang="en-US" sz="1200" dirty="0">
                          <a:latin typeface="Calibri"/>
                          <a:ea typeface="Calibri"/>
                          <a:cs typeface="Times New Roman"/>
                        </a:rPr>
                        <a:t> </a:t>
                      </a:r>
                      <a:r>
                        <a:rPr lang="en-US" sz="1200" dirty="0" err="1">
                          <a:latin typeface="Calibri"/>
                          <a:ea typeface="Calibri"/>
                          <a:cs typeface="Times New Roman"/>
                        </a:rPr>
                        <a:t>Mult</a:t>
                      </a:r>
                      <a:r>
                        <a:rPr lang="en-US" sz="1200" dirty="0">
                          <a:latin typeface="Calibri"/>
                          <a:ea typeface="Calibri"/>
                          <a:cs typeface="Times New Roman"/>
                        </a:rPr>
                        <a:t>. </a:t>
                      </a:r>
                      <a:r>
                        <a:rPr lang="en-US" sz="1200" dirty="0" err="1">
                          <a:latin typeface="Calibri"/>
                          <a:ea typeface="Calibri"/>
                          <a:cs typeface="Times New Roman"/>
                        </a:rPr>
                        <a:t>Scler</a:t>
                      </a:r>
                      <a:r>
                        <a:rPr lang="en-US" sz="1200" dirty="0">
                          <a:latin typeface="Calibri"/>
                          <a:ea typeface="Calibri"/>
                          <a:cs typeface="Times New Roman"/>
                        </a:rPr>
                        <a:t> 2011) </a:t>
                      </a:r>
                      <a:endParaRPr lang="fr-FR" sz="1200" dirty="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000" b="1" dirty="0">
                          <a:latin typeface="Calibri"/>
                          <a:ea typeface="Calibri"/>
                          <a:cs typeface="Times New Roman"/>
                        </a:rPr>
                        <a:t>Evidence that a vaccine could work: EBV-specific CD8+ T cell responses are elevated during active MS (</a:t>
                      </a:r>
                      <a:r>
                        <a:rPr lang="en-US" sz="1000" b="1" dirty="0" err="1">
                          <a:latin typeface="Calibri"/>
                          <a:ea typeface="Calibri"/>
                          <a:cs typeface="Times New Roman"/>
                        </a:rPr>
                        <a:t>Angelini</a:t>
                      </a:r>
                      <a:r>
                        <a:rPr lang="en-US" sz="1000" b="1" dirty="0">
                          <a:latin typeface="Calibri"/>
                          <a:ea typeface="Calibri"/>
                          <a:cs typeface="Times New Roman"/>
                        </a:rPr>
                        <a:t> et al. </a:t>
                      </a:r>
                      <a:r>
                        <a:rPr lang="en-US" sz="1000" b="1" dirty="0" err="1">
                          <a:latin typeface="Calibri"/>
                          <a:ea typeface="Calibri"/>
                          <a:cs typeface="Times New Roman"/>
                        </a:rPr>
                        <a:t>Plos</a:t>
                      </a:r>
                      <a:r>
                        <a:rPr lang="en-US" sz="1000" b="1" dirty="0">
                          <a:latin typeface="Calibri"/>
                          <a:ea typeface="Calibri"/>
                          <a:cs typeface="Times New Roman"/>
                        </a:rPr>
                        <a:t> Pathogens 2013). Monoclonal antibodies that deplete the B cell reservoir of latent EBV were beneficial in MS  (Hauser et al. New </a:t>
                      </a:r>
                      <a:r>
                        <a:rPr lang="en-US" sz="1000" b="1" dirty="0" err="1">
                          <a:latin typeface="Calibri"/>
                          <a:ea typeface="Calibri"/>
                          <a:cs typeface="Times New Roman"/>
                        </a:rPr>
                        <a:t>Eng</a:t>
                      </a:r>
                      <a:r>
                        <a:rPr lang="en-US" sz="1000" b="1" dirty="0">
                          <a:latin typeface="Calibri"/>
                          <a:ea typeface="Calibri"/>
                          <a:cs typeface="Times New Roman"/>
                        </a:rPr>
                        <a:t> J Med 2008)</a:t>
                      </a:r>
                      <a:endParaRPr lang="fr-FR" sz="1000" b="1" dirty="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000" b="1" dirty="0">
                          <a:latin typeface="Calibri"/>
                          <a:ea typeface="Calibri"/>
                          <a:cs typeface="Times New Roman"/>
                        </a:rPr>
                        <a:t>Long incubation period from EBV infection to MS makes vaccine efficacy trials impractical except perhaps in first-degree relatives</a:t>
                      </a:r>
                      <a:endParaRPr lang="fr-FR" sz="1000" b="1" dirty="0">
                        <a:latin typeface="Calibri"/>
                        <a:ea typeface="Calibri"/>
                        <a:cs typeface="Times New Roman"/>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Footer Placeholder 3"/>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pic>
        <p:nvPicPr>
          <p:cNvPr id="67587" name="Picture 3"/>
          <p:cNvPicPr>
            <a:picLocks noChangeAspect="1" noChangeArrowheads="1"/>
          </p:cNvPicPr>
          <p:nvPr/>
        </p:nvPicPr>
        <p:blipFill>
          <a:blip r:embed="rId2" cstate="print"/>
          <a:srcRect/>
          <a:stretch>
            <a:fillRect/>
          </a:stretch>
        </p:blipFill>
        <p:spPr bwMode="auto">
          <a:xfrm>
            <a:off x="755576" y="404664"/>
            <a:ext cx="6981825" cy="1276350"/>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915809" y="2060848"/>
            <a:ext cx="7940159" cy="2592288"/>
          </a:xfrm>
          <a:prstGeom prst="rect">
            <a:avLst/>
          </a:prstGeom>
          <a:noFill/>
          <a:ln w="9525">
            <a:noFill/>
            <a:miter lim="800000"/>
            <a:headEnd/>
            <a:tailEnd/>
          </a:ln>
        </p:spPr>
      </p:pic>
      <p:sp>
        <p:nvSpPr>
          <p:cNvPr id="6" name="ZoneTexte 5"/>
          <p:cNvSpPr txBox="1"/>
          <p:nvPr/>
        </p:nvSpPr>
        <p:spPr>
          <a:xfrm>
            <a:off x="611560" y="5805264"/>
            <a:ext cx="2531975" cy="369332"/>
          </a:xfrm>
          <a:prstGeom prst="rect">
            <a:avLst/>
          </a:prstGeom>
          <a:noFill/>
        </p:spPr>
        <p:txBody>
          <a:bodyPr wrap="none" rtlCol="0">
            <a:spAutoFit/>
          </a:bodyPr>
          <a:lstStyle/>
          <a:p>
            <a:r>
              <a:rPr lang="fr-FR" dirty="0" err="1" smtClean="0"/>
              <a:t>Kanekuyo</a:t>
            </a:r>
            <a:r>
              <a:rPr lang="fr-FR" dirty="0" smtClean="0"/>
              <a:t> </a:t>
            </a:r>
            <a:r>
              <a:rPr lang="fr-FR" i="1" dirty="0" smtClean="0"/>
              <a:t>et al. </a:t>
            </a:r>
            <a:r>
              <a:rPr lang="fr-FR" dirty="0" err="1" smtClean="0"/>
              <a:t>Cell</a:t>
            </a:r>
            <a:r>
              <a:rPr lang="fr-FR" dirty="0" smtClean="0"/>
              <a:t> 2015</a:t>
            </a:r>
            <a:endParaRPr lang="fr-FR" dirty="0"/>
          </a:p>
        </p:txBody>
      </p:sp>
      <p:pic>
        <p:nvPicPr>
          <p:cNvPr id="7" name="Picture 3"/>
          <p:cNvPicPr>
            <a:picLocks noChangeAspect="1" noChangeArrowheads="1"/>
          </p:cNvPicPr>
          <p:nvPr/>
        </p:nvPicPr>
        <p:blipFill>
          <a:blip r:embed="rId4" cstate="print"/>
          <a:srcRect/>
          <a:stretch>
            <a:fillRect/>
          </a:stretch>
        </p:blipFill>
        <p:spPr bwMode="auto">
          <a:xfrm>
            <a:off x="4124299" y="4653136"/>
            <a:ext cx="4424785" cy="1865534"/>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dirty="0" err="1" smtClean="0">
                <a:solidFill>
                  <a:srgbClr val="7030A0"/>
                </a:solidFill>
              </a:rPr>
              <a:t>Development</a:t>
            </a:r>
            <a:r>
              <a:rPr lang="fr-FR" sz="2800" b="1" dirty="0" smtClean="0">
                <a:solidFill>
                  <a:srgbClr val="7030A0"/>
                </a:solidFill>
              </a:rPr>
              <a:t> of Nano-</a:t>
            </a:r>
            <a:r>
              <a:rPr lang="fr-FR" sz="2800" b="1" dirty="0" err="1" smtClean="0">
                <a:solidFill>
                  <a:srgbClr val="7030A0"/>
                </a:solidFill>
              </a:rPr>
              <a:t>particle</a:t>
            </a:r>
            <a:r>
              <a:rPr lang="fr-FR" sz="2800" b="1" dirty="0" smtClean="0">
                <a:solidFill>
                  <a:srgbClr val="7030A0"/>
                </a:solidFill>
              </a:rPr>
              <a:t>-</a:t>
            </a:r>
            <a:r>
              <a:rPr lang="fr-FR" sz="2800" b="1" dirty="0" err="1" smtClean="0">
                <a:solidFill>
                  <a:srgbClr val="7030A0"/>
                </a:solidFill>
              </a:rPr>
              <a:t>based</a:t>
            </a:r>
            <a:r>
              <a:rPr lang="fr-FR" sz="2800" b="1" dirty="0" smtClean="0">
                <a:solidFill>
                  <a:srgbClr val="7030A0"/>
                </a:solidFill>
              </a:rPr>
              <a:t> vaccine </a:t>
            </a:r>
            <a:r>
              <a:rPr lang="fr-FR" sz="2800" b="1" dirty="0" err="1" smtClean="0">
                <a:solidFill>
                  <a:srgbClr val="7030A0"/>
                </a:solidFill>
              </a:rPr>
              <a:t>expressing</a:t>
            </a:r>
            <a:r>
              <a:rPr lang="fr-FR" sz="2800" b="1" dirty="0" smtClean="0">
                <a:solidFill>
                  <a:srgbClr val="7030A0"/>
                </a:solidFill>
              </a:rPr>
              <a:t> EBV gp350</a:t>
            </a:r>
            <a:endParaRPr lang="fr-FR" sz="2800" b="1" dirty="0">
              <a:solidFill>
                <a:srgbClr val="7030A0"/>
              </a:solidFill>
            </a:endParaRPr>
          </a:p>
        </p:txBody>
      </p:sp>
      <p:pic>
        <p:nvPicPr>
          <p:cNvPr id="68610" name="Picture 2"/>
          <p:cNvPicPr>
            <a:picLocks noChangeAspect="1" noChangeArrowheads="1"/>
          </p:cNvPicPr>
          <p:nvPr/>
        </p:nvPicPr>
        <p:blipFill>
          <a:blip r:embed="rId2" cstate="print"/>
          <a:srcRect/>
          <a:stretch>
            <a:fillRect/>
          </a:stretch>
        </p:blipFill>
        <p:spPr bwMode="auto">
          <a:xfrm>
            <a:off x="899592" y="1772816"/>
            <a:ext cx="6981977" cy="4799087"/>
          </a:xfrm>
          <a:prstGeom prst="rect">
            <a:avLst/>
          </a:prstGeom>
          <a:noFill/>
          <a:ln w="9525">
            <a:noFill/>
            <a:miter lim="800000"/>
            <a:headEnd/>
            <a:tailEnd/>
          </a:ln>
        </p:spPr>
      </p:pic>
      <p:sp>
        <p:nvSpPr>
          <p:cNvPr id="4" name="ZoneTexte 3"/>
          <p:cNvSpPr txBox="1"/>
          <p:nvPr/>
        </p:nvSpPr>
        <p:spPr>
          <a:xfrm>
            <a:off x="395536" y="6237312"/>
            <a:ext cx="2531975" cy="369332"/>
          </a:xfrm>
          <a:prstGeom prst="rect">
            <a:avLst/>
          </a:prstGeom>
          <a:noFill/>
        </p:spPr>
        <p:txBody>
          <a:bodyPr wrap="none" rtlCol="0">
            <a:spAutoFit/>
          </a:bodyPr>
          <a:lstStyle/>
          <a:p>
            <a:r>
              <a:rPr lang="fr-FR" dirty="0" err="1" smtClean="0"/>
              <a:t>Kanekuyo</a:t>
            </a:r>
            <a:r>
              <a:rPr lang="fr-FR" dirty="0" smtClean="0"/>
              <a:t> </a:t>
            </a:r>
            <a:r>
              <a:rPr lang="fr-FR" i="1" dirty="0" smtClean="0"/>
              <a:t>et al. </a:t>
            </a:r>
            <a:r>
              <a:rPr lang="fr-FR" dirty="0" err="1" smtClean="0"/>
              <a:t>Cell</a:t>
            </a:r>
            <a:r>
              <a:rPr lang="fr-FR" dirty="0" smtClean="0"/>
              <a:t> 2015</a:t>
            </a:r>
            <a:endParaRPr lang="fr-FR" dirty="0"/>
          </a:p>
        </p:txBody>
      </p:sp>
      <p:sp>
        <p:nvSpPr>
          <p:cNvPr id="3" name="Footer Placeholder 2"/>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err="1" smtClean="0">
                <a:solidFill>
                  <a:srgbClr val="7030A0"/>
                </a:solidFill>
              </a:rPr>
              <a:t>Development</a:t>
            </a:r>
            <a:r>
              <a:rPr lang="fr-FR" b="1" dirty="0" smtClean="0">
                <a:solidFill>
                  <a:srgbClr val="7030A0"/>
                </a:solidFill>
              </a:rPr>
              <a:t> of Nano-</a:t>
            </a:r>
            <a:r>
              <a:rPr lang="fr-FR" b="1" dirty="0" err="1" smtClean="0">
                <a:solidFill>
                  <a:srgbClr val="7030A0"/>
                </a:solidFill>
              </a:rPr>
              <a:t>particle</a:t>
            </a:r>
            <a:r>
              <a:rPr lang="fr-FR" b="1" dirty="0" smtClean="0">
                <a:solidFill>
                  <a:srgbClr val="7030A0"/>
                </a:solidFill>
              </a:rPr>
              <a:t>-</a:t>
            </a:r>
            <a:r>
              <a:rPr lang="fr-FR" b="1" dirty="0" err="1" smtClean="0">
                <a:solidFill>
                  <a:srgbClr val="7030A0"/>
                </a:solidFill>
              </a:rPr>
              <a:t>based</a:t>
            </a:r>
            <a:r>
              <a:rPr lang="fr-FR" b="1" dirty="0" smtClean="0">
                <a:solidFill>
                  <a:srgbClr val="7030A0"/>
                </a:solidFill>
              </a:rPr>
              <a:t> vaccine </a:t>
            </a:r>
            <a:r>
              <a:rPr lang="fr-FR" b="1" dirty="0" err="1" smtClean="0">
                <a:solidFill>
                  <a:srgbClr val="7030A0"/>
                </a:solidFill>
              </a:rPr>
              <a:t>expressing</a:t>
            </a:r>
            <a:r>
              <a:rPr lang="fr-FR" b="1" dirty="0" smtClean="0">
                <a:solidFill>
                  <a:srgbClr val="7030A0"/>
                </a:solidFill>
              </a:rPr>
              <a:t> EBV gp350</a:t>
            </a:r>
            <a:endParaRPr lang="fr-FR" dirty="0">
              <a:solidFill>
                <a:srgbClr val="7030A0"/>
              </a:solidFill>
            </a:endParaRPr>
          </a:p>
        </p:txBody>
      </p:sp>
      <p:pic>
        <p:nvPicPr>
          <p:cNvPr id="65538" name="Picture 2"/>
          <p:cNvPicPr>
            <a:picLocks noChangeAspect="1" noChangeArrowheads="1"/>
          </p:cNvPicPr>
          <p:nvPr/>
        </p:nvPicPr>
        <p:blipFill>
          <a:blip r:embed="rId2" cstate="print"/>
          <a:srcRect/>
          <a:stretch>
            <a:fillRect/>
          </a:stretch>
        </p:blipFill>
        <p:spPr bwMode="auto">
          <a:xfrm>
            <a:off x="1331640" y="1556792"/>
            <a:ext cx="5904656" cy="3520083"/>
          </a:xfrm>
          <a:prstGeom prst="rect">
            <a:avLst/>
          </a:prstGeom>
          <a:noFill/>
          <a:ln w="9525">
            <a:noFill/>
            <a:miter lim="800000"/>
            <a:headEnd/>
            <a:tailEnd/>
          </a:ln>
        </p:spPr>
      </p:pic>
      <p:sp>
        <p:nvSpPr>
          <p:cNvPr id="5" name="ZoneTexte 4"/>
          <p:cNvSpPr txBox="1"/>
          <p:nvPr/>
        </p:nvSpPr>
        <p:spPr>
          <a:xfrm>
            <a:off x="611560" y="5805264"/>
            <a:ext cx="2531975" cy="369332"/>
          </a:xfrm>
          <a:prstGeom prst="rect">
            <a:avLst/>
          </a:prstGeom>
          <a:noFill/>
        </p:spPr>
        <p:txBody>
          <a:bodyPr wrap="none" rtlCol="0">
            <a:spAutoFit/>
          </a:bodyPr>
          <a:lstStyle/>
          <a:p>
            <a:r>
              <a:rPr lang="fr-FR" dirty="0" err="1" smtClean="0"/>
              <a:t>Kanekuyo</a:t>
            </a:r>
            <a:r>
              <a:rPr lang="fr-FR" dirty="0" smtClean="0"/>
              <a:t> </a:t>
            </a:r>
            <a:r>
              <a:rPr lang="fr-FR" i="1" dirty="0" smtClean="0"/>
              <a:t>et al. </a:t>
            </a:r>
            <a:r>
              <a:rPr lang="fr-FR" dirty="0" err="1" smtClean="0"/>
              <a:t>Cell</a:t>
            </a:r>
            <a:r>
              <a:rPr lang="fr-FR" dirty="0" smtClean="0"/>
              <a:t> 2015</a:t>
            </a:r>
            <a:endParaRPr lang="fr-FR" dirty="0"/>
          </a:p>
        </p:txBody>
      </p:sp>
      <p:sp>
        <p:nvSpPr>
          <p:cNvPr id="3" name="Footer Placeholder 2"/>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2800" b="1" dirty="0" smtClean="0">
                <a:solidFill>
                  <a:srgbClr val="7030A0"/>
                </a:solidFill>
              </a:rPr>
              <a:t>This new</a:t>
            </a:r>
            <a:r>
              <a:rPr lang="fr-FR" sz="2400" b="1" dirty="0" smtClean="0">
                <a:solidFill>
                  <a:srgbClr val="7030A0"/>
                </a:solidFill>
              </a:rPr>
              <a:t> Nano-</a:t>
            </a:r>
            <a:r>
              <a:rPr lang="fr-FR" sz="2400" b="1" dirty="0" err="1" smtClean="0">
                <a:solidFill>
                  <a:srgbClr val="7030A0"/>
                </a:solidFill>
              </a:rPr>
              <a:t>particle</a:t>
            </a:r>
            <a:r>
              <a:rPr lang="fr-FR" sz="2400" b="1" dirty="0" smtClean="0">
                <a:solidFill>
                  <a:srgbClr val="7030A0"/>
                </a:solidFill>
              </a:rPr>
              <a:t>-</a:t>
            </a:r>
            <a:r>
              <a:rPr lang="fr-FR" sz="2400" b="1" dirty="0" err="1" smtClean="0">
                <a:solidFill>
                  <a:srgbClr val="7030A0"/>
                </a:solidFill>
              </a:rPr>
              <a:t>based</a:t>
            </a:r>
            <a:r>
              <a:rPr lang="fr-FR" sz="2800" b="1" dirty="0" smtClean="0">
                <a:solidFill>
                  <a:srgbClr val="7030A0"/>
                </a:solidFill>
              </a:rPr>
              <a:t> vaccine </a:t>
            </a:r>
            <a:r>
              <a:rPr lang="fr-FR" sz="2800" b="1" dirty="0" err="1" smtClean="0">
                <a:solidFill>
                  <a:srgbClr val="7030A0"/>
                </a:solidFill>
              </a:rPr>
              <a:t>induces</a:t>
            </a:r>
            <a:r>
              <a:rPr lang="fr-FR" sz="2800" b="1" dirty="0" smtClean="0">
                <a:solidFill>
                  <a:srgbClr val="7030A0"/>
                </a:solidFill>
              </a:rPr>
              <a:t> ~100 </a:t>
            </a:r>
            <a:r>
              <a:rPr lang="fr-FR" sz="2800" b="1" dirty="0" err="1" smtClean="0">
                <a:solidFill>
                  <a:srgbClr val="7030A0"/>
                </a:solidFill>
              </a:rPr>
              <a:t>fold</a:t>
            </a:r>
            <a:r>
              <a:rPr lang="fr-FR" sz="2800" b="1" dirty="0" smtClean="0">
                <a:solidFill>
                  <a:srgbClr val="7030A0"/>
                </a:solidFill>
              </a:rPr>
              <a:t> </a:t>
            </a:r>
            <a:r>
              <a:rPr lang="fr-FR" sz="2800" b="1" dirty="0" err="1" smtClean="0">
                <a:solidFill>
                  <a:srgbClr val="7030A0"/>
                </a:solidFill>
              </a:rPr>
              <a:t>higher</a:t>
            </a:r>
            <a:r>
              <a:rPr lang="fr-FR" sz="2800" b="1" dirty="0" smtClean="0">
                <a:solidFill>
                  <a:srgbClr val="7030A0"/>
                </a:solidFill>
              </a:rPr>
              <a:t> </a:t>
            </a:r>
            <a:r>
              <a:rPr lang="fr-FR" sz="2800" b="1" dirty="0" err="1" smtClean="0">
                <a:solidFill>
                  <a:srgbClr val="7030A0"/>
                </a:solidFill>
              </a:rPr>
              <a:t>levels</a:t>
            </a:r>
            <a:r>
              <a:rPr lang="fr-FR" sz="2800" b="1" dirty="0" smtClean="0">
                <a:solidFill>
                  <a:srgbClr val="7030A0"/>
                </a:solidFill>
              </a:rPr>
              <a:t> of B </a:t>
            </a:r>
            <a:r>
              <a:rPr lang="fr-FR" sz="2800" b="1" dirty="0" err="1" smtClean="0">
                <a:solidFill>
                  <a:srgbClr val="7030A0"/>
                </a:solidFill>
              </a:rPr>
              <a:t>cell</a:t>
            </a:r>
            <a:r>
              <a:rPr lang="fr-FR" sz="2800" b="1" dirty="0" smtClean="0">
                <a:solidFill>
                  <a:srgbClr val="7030A0"/>
                </a:solidFill>
              </a:rPr>
              <a:t> </a:t>
            </a:r>
            <a:r>
              <a:rPr lang="fr-FR" sz="2800" b="1" dirty="0" err="1" smtClean="0">
                <a:solidFill>
                  <a:srgbClr val="7030A0"/>
                </a:solidFill>
              </a:rPr>
              <a:t>neutralizing</a:t>
            </a:r>
            <a:r>
              <a:rPr lang="fr-FR" sz="2800" b="1" dirty="0" smtClean="0">
                <a:solidFill>
                  <a:srgbClr val="7030A0"/>
                </a:solidFill>
              </a:rPr>
              <a:t> </a:t>
            </a:r>
            <a:r>
              <a:rPr lang="fr-FR" sz="2800" b="1" dirty="0" err="1" smtClean="0">
                <a:solidFill>
                  <a:srgbClr val="7030A0"/>
                </a:solidFill>
              </a:rPr>
              <a:t>antibody</a:t>
            </a:r>
            <a:r>
              <a:rPr lang="fr-FR" sz="2800" b="1" dirty="0" smtClean="0">
                <a:solidFill>
                  <a:srgbClr val="7030A0"/>
                </a:solidFill>
              </a:rPr>
              <a:t> in </a:t>
            </a:r>
            <a:r>
              <a:rPr lang="fr-FR" sz="2800" b="1" dirty="0" err="1" smtClean="0">
                <a:solidFill>
                  <a:srgbClr val="7030A0"/>
                </a:solidFill>
              </a:rPr>
              <a:t>mice</a:t>
            </a:r>
            <a:r>
              <a:rPr lang="fr-FR" sz="2800" b="1" dirty="0" smtClean="0">
                <a:solidFill>
                  <a:srgbClr val="7030A0"/>
                </a:solidFill>
              </a:rPr>
              <a:t> </a:t>
            </a:r>
            <a:r>
              <a:rPr lang="fr-FR" sz="2800" b="1" dirty="0" err="1" smtClean="0">
                <a:solidFill>
                  <a:srgbClr val="7030A0"/>
                </a:solidFill>
              </a:rPr>
              <a:t>compared</a:t>
            </a:r>
            <a:r>
              <a:rPr lang="fr-FR" sz="2800" b="1" dirty="0" smtClean="0">
                <a:solidFill>
                  <a:srgbClr val="7030A0"/>
                </a:solidFill>
              </a:rPr>
              <a:t> </a:t>
            </a:r>
            <a:r>
              <a:rPr lang="fr-FR" sz="2800" b="1" dirty="0" err="1" smtClean="0">
                <a:solidFill>
                  <a:srgbClr val="7030A0"/>
                </a:solidFill>
              </a:rPr>
              <a:t>with</a:t>
            </a:r>
            <a:r>
              <a:rPr lang="fr-FR" sz="2800" b="1" dirty="0" smtClean="0">
                <a:solidFill>
                  <a:srgbClr val="7030A0"/>
                </a:solidFill>
              </a:rPr>
              <a:t> soluble gp350</a:t>
            </a:r>
            <a:endParaRPr lang="fr-FR" sz="2800" b="1" dirty="0">
              <a:solidFill>
                <a:srgbClr val="7030A0"/>
              </a:solidFill>
            </a:endParaRPr>
          </a:p>
        </p:txBody>
      </p:sp>
      <p:pic>
        <p:nvPicPr>
          <p:cNvPr id="66562" name="Picture 2"/>
          <p:cNvPicPr>
            <a:picLocks noChangeAspect="1" noChangeArrowheads="1"/>
          </p:cNvPicPr>
          <p:nvPr/>
        </p:nvPicPr>
        <p:blipFill>
          <a:blip r:embed="rId2" cstate="print"/>
          <a:srcRect/>
          <a:stretch>
            <a:fillRect/>
          </a:stretch>
        </p:blipFill>
        <p:spPr bwMode="auto">
          <a:xfrm>
            <a:off x="1619672" y="1484784"/>
            <a:ext cx="4791075" cy="4733925"/>
          </a:xfrm>
          <a:prstGeom prst="rect">
            <a:avLst/>
          </a:prstGeom>
          <a:noFill/>
          <a:ln w="9525">
            <a:noFill/>
            <a:miter lim="800000"/>
            <a:headEnd/>
            <a:tailEnd/>
          </a:ln>
        </p:spPr>
      </p:pic>
      <p:sp>
        <p:nvSpPr>
          <p:cNvPr id="4" name="ZoneTexte 3"/>
          <p:cNvSpPr txBox="1"/>
          <p:nvPr/>
        </p:nvSpPr>
        <p:spPr>
          <a:xfrm>
            <a:off x="6084168" y="6237312"/>
            <a:ext cx="2531975" cy="369332"/>
          </a:xfrm>
          <a:prstGeom prst="rect">
            <a:avLst/>
          </a:prstGeom>
          <a:noFill/>
        </p:spPr>
        <p:txBody>
          <a:bodyPr wrap="none" rtlCol="0">
            <a:spAutoFit/>
          </a:bodyPr>
          <a:lstStyle/>
          <a:p>
            <a:r>
              <a:rPr lang="fr-FR" dirty="0" err="1" smtClean="0"/>
              <a:t>Kanekuyo</a:t>
            </a:r>
            <a:r>
              <a:rPr lang="fr-FR" dirty="0" smtClean="0"/>
              <a:t> </a:t>
            </a:r>
            <a:r>
              <a:rPr lang="fr-FR" i="1" dirty="0" smtClean="0"/>
              <a:t>et al. </a:t>
            </a:r>
            <a:r>
              <a:rPr lang="fr-FR" dirty="0" err="1" smtClean="0"/>
              <a:t>Cell</a:t>
            </a:r>
            <a:r>
              <a:rPr lang="fr-FR" dirty="0" smtClean="0"/>
              <a:t> 2015</a:t>
            </a:r>
            <a:endParaRPr lang="fr-FR" dirty="0"/>
          </a:p>
        </p:txBody>
      </p:sp>
      <p:sp>
        <p:nvSpPr>
          <p:cNvPr id="3" name="Footer Placeholder 2"/>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IMG_0117 2.jpg"/>
          <p:cNvPicPr>
            <a:picLocks noChangeAspect="1"/>
          </p:cNvPicPr>
          <p:nvPr/>
        </p:nvPicPr>
        <p:blipFill>
          <a:blip r:embed="rId2" cstate="print"/>
          <a:stretch>
            <a:fillRect/>
          </a:stretch>
        </p:blipFill>
        <p:spPr>
          <a:xfrm>
            <a:off x="-380682" y="116632"/>
            <a:ext cx="9777218" cy="6802219"/>
          </a:xfrm>
          <a:prstGeom prst="rect">
            <a:avLst/>
          </a:prstGeom>
        </p:spPr>
      </p:pic>
      <p:pic>
        <p:nvPicPr>
          <p:cNvPr id="3" name="Picture 2"/>
          <p:cNvPicPr>
            <a:picLocks noChangeAspect="1" noChangeArrowheads="1"/>
          </p:cNvPicPr>
          <p:nvPr/>
        </p:nvPicPr>
        <p:blipFill>
          <a:blip r:embed="rId3" cstate="print"/>
          <a:srcRect/>
          <a:stretch>
            <a:fillRect/>
          </a:stretch>
        </p:blipFill>
        <p:spPr bwMode="auto">
          <a:xfrm>
            <a:off x="4365138" y="2060848"/>
            <a:ext cx="5103406" cy="5045051"/>
          </a:xfrm>
          <a:prstGeom prst="rect">
            <a:avLst/>
          </a:prstGeom>
          <a:noFill/>
          <a:ln w="9525">
            <a:noFill/>
            <a:miter lim="800000"/>
            <a:headEnd/>
            <a:tailEnd/>
          </a:ln>
        </p:spPr>
      </p:pic>
      <p:cxnSp>
        <p:nvCxnSpPr>
          <p:cNvPr id="6" name="Elbow Connector 5"/>
          <p:cNvCxnSpPr/>
          <p:nvPr/>
        </p:nvCxnSpPr>
        <p:spPr>
          <a:xfrm rot="10800000">
            <a:off x="5724128" y="476673"/>
            <a:ext cx="2304256" cy="720080"/>
          </a:xfrm>
          <a:prstGeom prst="bentConnector3">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8" name="Elbow Connector 7"/>
          <p:cNvCxnSpPr/>
          <p:nvPr/>
        </p:nvCxnSpPr>
        <p:spPr>
          <a:xfrm rot="10800000" flipV="1">
            <a:off x="1796411" y="598378"/>
            <a:ext cx="2736304" cy="598375"/>
          </a:xfrm>
          <a:prstGeom prst="bentConnector3">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0" name="Elbow Connector 9"/>
          <p:cNvCxnSpPr/>
          <p:nvPr/>
        </p:nvCxnSpPr>
        <p:spPr>
          <a:xfrm flipV="1">
            <a:off x="1048818" y="2276872"/>
            <a:ext cx="2659086" cy="926902"/>
          </a:xfrm>
          <a:prstGeom prst="bentConnector3">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p:nvPr/>
        </p:nvCxnSpPr>
        <p:spPr>
          <a:xfrm flipV="1">
            <a:off x="5188649" y="2060848"/>
            <a:ext cx="2448272" cy="216024"/>
          </a:xfrm>
          <a:prstGeom prst="bentConnector3">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0585" y="4653136"/>
            <a:ext cx="5188649" cy="1477328"/>
          </a:xfrm>
          <a:prstGeom prst="rect">
            <a:avLst/>
          </a:prstGeom>
        </p:spPr>
        <p:txBody>
          <a:bodyPr wrap="square">
            <a:spAutoFit/>
          </a:bodyPr>
          <a:lstStyle/>
          <a:p>
            <a:pPr algn="ctr"/>
            <a:r>
              <a:rPr lang="en-US" b="1" dirty="0" smtClean="0">
                <a:solidFill>
                  <a:schemeClr val="tx1">
                    <a:lumMod val="95000"/>
                    <a:lumOff val="5000"/>
                  </a:schemeClr>
                </a:solidFill>
              </a:rPr>
              <a:t>The Epstein-Barr virus encodes approximately 80 proteins, from which 15 possess at least 90 antigenic </a:t>
            </a:r>
            <a:r>
              <a:rPr lang="en-US" b="1" dirty="0" err="1" smtClean="0">
                <a:solidFill>
                  <a:schemeClr val="tx1">
                    <a:lumMod val="95000"/>
                    <a:lumOff val="5000"/>
                  </a:schemeClr>
                </a:solidFill>
              </a:rPr>
              <a:t>epitopes</a:t>
            </a:r>
            <a:r>
              <a:rPr lang="en-US" b="1" dirty="0" smtClean="0">
                <a:solidFill>
                  <a:schemeClr val="tx1">
                    <a:lumMod val="95000"/>
                    <a:lumOff val="5000"/>
                  </a:schemeClr>
                </a:solidFill>
              </a:rPr>
              <a:t>. Many of them stimulate the T cell receptors (TCR), but a few interact with the B cell receptors (BCR).</a:t>
            </a:r>
            <a:endParaRPr lang="fr-FR" b="1" dirty="0">
              <a:solidFill>
                <a:schemeClr val="tx1">
                  <a:lumMod val="95000"/>
                  <a:lumOff val="5000"/>
                </a:schemeClr>
              </a:solidFill>
              <a:latin typeface="Arabic Typesetting" panose="03020402040406030203" pitchFamily="66" charset="-78"/>
              <a:cs typeface="Arabic Typesetting" panose="03020402040406030203" pitchFamily="66" charset="-78"/>
            </a:endParaRPr>
          </a:p>
        </p:txBody>
      </p:sp>
      <p:sp>
        <p:nvSpPr>
          <p:cNvPr id="4" name="Footer Placeholder 3"/>
          <p:cNvSpPr>
            <a:spLocks noGrp="1"/>
          </p:cNvSpPr>
          <p:nvPr>
            <p:ph type="ftr" sz="quarter" idx="11"/>
          </p:nvPr>
        </p:nvSpPr>
        <p:spPr/>
        <p:txBody>
          <a:bodyPr/>
          <a:lstStyle/>
          <a:p>
            <a:r>
              <a:rPr lang="fr-FR" smtClean="0"/>
              <a:t>Eurovaccines 2016</a:t>
            </a:r>
            <a:endParaRPr lang="fr-FR"/>
          </a:p>
        </p:txBody>
      </p:sp>
      <p:sp>
        <p:nvSpPr>
          <p:cNvPr id="11" name="Rectangle 10"/>
          <p:cNvSpPr/>
          <p:nvPr/>
        </p:nvSpPr>
        <p:spPr>
          <a:xfrm>
            <a:off x="-21169" y="332656"/>
            <a:ext cx="8892480" cy="1231106"/>
          </a:xfrm>
          <a:prstGeom prst="rect">
            <a:avLst/>
          </a:prstGeom>
        </p:spPr>
        <p:txBody>
          <a:bodyPr wrap="square">
            <a:spAutoFit/>
          </a:bodyPr>
          <a:lstStyle/>
          <a:p>
            <a:pPr algn="ctr"/>
            <a:r>
              <a:rPr lang="en-US" sz="2800" b="1" dirty="0" smtClean="0">
                <a:solidFill>
                  <a:srgbClr val="7030A0"/>
                </a:solidFill>
              </a:rPr>
              <a:t>“The true definition of madness is repeating the same action, over and over, hoping for a different result”</a:t>
            </a:r>
            <a:r>
              <a:rPr lang="en-US" b="1" dirty="0" smtClean="0">
                <a:solidFill>
                  <a:srgbClr val="7030A0"/>
                </a:solidFill>
              </a:rPr>
              <a:t>. </a:t>
            </a:r>
          </a:p>
          <a:p>
            <a:pPr algn="ctr"/>
            <a:r>
              <a:rPr lang="en-US" b="1" dirty="0" smtClean="0">
                <a:solidFill>
                  <a:srgbClr val="7030A0"/>
                </a:solidFill>
              </a:rPr>
              <a:t>Albert Einstein</a:t>
            </a:r>
            <a:endParaRPr lang="fr-FR" b="1" dirty="0">
              <a:solidFill>
                <a:srgbClr val="7030A0"/>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0204831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05680" y="274638"/>
            <a:ext cx="8686800" cy="1143000"/>
          </a:xfrm>
        </p:spPr>
        <p:txBody>
          <a:bodyPr>
            <a:normAutofit fontScale="90000"/>
          </a:bodyPr>
          <a:lstStyle/>
          <a:p>
            <a:r>
              <a:rPr lang="fr-FR" sz="3600" b="1" dirty="0" smtClean="0">
                <a:solidFill>
                  <a:srgbClr val="7030A0"/>
                </a:solidFill>
              </a:rPr>
              <a:t>BZLF1 /ZEBRA </a:t>
            </a:r>
            <a:r>
              <a:rPr lang="fr-FR" sz="3600" b="1" dirty="0" err="1" smtClean="0">
                <a:solidFill>
                  <a:srgbClr val="7030A0"/>
                </a:solidFill>
              </a:rPr>
              <a:t>is</a:t>
            </a:r>
            <a:r>
              <a:rPr lang="fr-FR" sz="3600" b="1" dirty="0" smtClean="0">
                <a:solidFill>
                  <a:srgbClr val="7030A0"/>
                </a:solidFill>
              </a:rPr>
              <a:t> a </a:t>
            </a:r>
            <a:r>
              <a:rPr lang="fr-FR" sz="3600" b="1" dirty="0" err="1" smtClean="0">
                <a:solidFill>
                  <a:srgbClr val="7030A0"/>
                </a:solidFill>
              </a:rPr>
              <a:t>highly</a:t>
            </a:r>
            <a:r>
              <a:rPr lang="fr-FR" sz="3600" b="1" dirty="0" smtClean="0">
                <a:solidFill>
                  <a:srgbClr val="7030A0"/>
                </a:solidFill>
              </a:rPr>
              <a:t> </a:t>
            </a:r>
            <a:r>
              <a:rPr lang="fr-FR" sz="3600" b="1" dirty="0" err="1" smtClean="0">
                <a:solidFill>
                  <a:srgbClr val="7030A0"/>
                </a:solidFill>
              </a:rPr>
              <a:t>immunogenic</a:t>
            </a:r>
            <a:r>
              <a:rPr lang="fr-FR" sz="3600" b="1" dirty="0" smtClean="0">
                <a:solidFill>
                  <a:srgbClr val="7030A0"/>
                </a:solidFill>
              </a:rPr>
              <a:t> IE </a:t>
            </a:r>
            <a:r>
              <a:rPr lang="fr-FR" sz="3600" b="1" dirty="0" err="1" smtClean="0">
                <a:solidFill>
                  <a:srgbClr val="7030A0"/>
                </a:solidFill>
              </a:rPr>
              <a:t>antigen</a:t>
            </a:r>
            <a:r>
              <a:rPr lang="fr-FR" sz="3600" b="1" dirty="0" smtClean="0">
                <a:solidFill>
                  <a:srgbClr val="7030A0"/>
                </a:solidFill>
              </a:rPr>
              <a:t> and </a:t>
            </a:r>
            <a:r>
              <a:rPr lang="fr-FR" sz="3600" b="1" dirty="0" err="1" smtClean="0">
                <a:solidFill>
                  <a:srgbClr val="7030A0"/>
                </a:solidFill>
              </a:rPr>
              <a:t>elicits</a:t>
            </a:r>
            <a:r>
              <a:rPr lang="fr-FR" sz="3600" b="1" dirty="0" smtClean="0">
                <a:solidFill>
                  <a:srgbClr val="7030A0"/>
                </a:solidFill>
              </a:rPr>
              <a:t> </a:t>
            </a:r>
            <a:r>
              <a:rPr lang="fr-FR" sz="3600" b="1" dirty="0" err="1" smtClean="0">
                <a:solidFill>
                  <a:srgbClr val="7030A0"/>
                </a:solidFill>
              </a:rPr>
              <a:t>robust</a:t>
            </a:r>
            <a:r>
              <a:rPr lang="fr-FR" sz="3600" b="1" dirty="0" smtClean="0">
                <a:solidFill>
                  <a:srgbClr val="7030A0"/>
                </a:solidFill>
              </a:rPr>
              <a:t> CD4+ and CD8+ </a:t>
            </a:r>
            <a:r>
              <a:rPr lang="fr-FR" sz="3600" b="1" dirty="0" err="1" smtClean="0">
                <a:solidFill>
                  <a:srgbClr val="7030A0"/>
                </a:solidFill>
              </a:rPr>
              <a:t>responses</a:t>
            </a:r>
            <a:endParaRPr lang="fr-FR" sz="3600" b="1" dirty="0" smtClean="0">
              <a:solidFill>
                <a:srgbClr val="7030A0"/>
              </a:solidFill>
            </a:endParaRPr>
          </a:p>
        </p:txBody>
      </p:sp>
      <p:pic>
        <p:nvPicPr>
          <p:cNvPr id="11268" name="Picture 4"/>
          <p:cNvPicPr>
            <a:picLocks noChangeAspect="1" noChangeArrowheads="1"/>
          </p:cNvPicPr>
          <p:nvPr/>
        </p:nvPicPr>
        <p:blipFill>
          <a:blip r:embed="rId2" cstate="print"/>
          <a:srcRect/>
          <a:stretch>
            <a:fillRect/>
          </a:stretch>
        </p:blipFill>
        <p:spPr bwMode="auto">
          <a:xfrm>
            <a:off x="755650" y="1773238"/>
            <a:ext cx="7561263" cy="3935412"/>
          </a:xfrm>
          <a:prstGeom prst="rect">
            <a:avLst/>
          </a:prstGeom>
          <a:noFill/>
          <a:ln w="9525">
            <a:noFill/>
            <a:miter lim="800000"/>
            <a:headEnd/>
            <a:tailEnd/>
          </a:ln>
        </p:spPr>
      </p:pic>
      <p:sp>
        <p:nvSpPr>
          <p:cNvPr id="5" name="Rectangle 4"/>
          <p:cNvSpPr/>
          <p:nvPr/>
        </p:nvSpPr>
        <p:spPr>
          <a:xfrm>
            <a:off x="395536" y="1628800"/>
            <a:ext cx="4572000" cy="369887"/>
          </a:xfrm>
          <a:prstGeom prst="rect">
            <a:avLst/>
          </a:prstGeom>
        </p:spPr>
        <p:txBody>
          <a:bodyPr>
            <a:spAutoFit/>
          </a:bodyPr>
          <a:lstStyle/>
          <a:p>
            <a:pPr>
              <a:defRPr/>
            </a:pPr>
            <a:r>
              <a:rPr lang="en-US" dirty="0">
                <a:latin typeface="+mj-lt"/>
                <a:cs typeface="Arial" charset="0"/>
              </a:rPr>
              <a:t>A. D. Hislop </a:t>
            </a:r>
            <a:r>
              <a:rPr lang="en-US" i="1" dirty="0">
                <a:latin typeface="+mj-lt"/>
                <a:cs typeface="Arial" charset="0"/>
              </a:rPr>
              <a:t>et al. </a:t>
            </a:r>
            <a:r>
              <a:rPr lang="en-US" dirty="0">
                <a:latin typeface="+mj-lt"/>
                <a:cs typeface="Arial" charset="0"/>
              </a:rPr>
              <a:t>Ann Rev Immunol 2007</a:t>
            </a:r>
            <a:endParaRPr lang="fr-FR" dirty="0">
              <a:latin typeface="+mj-lt"/>
              <a:cs typeface="Arial" charset="0"/>
            </a:endParaRPr>
          </a:p>
        </p:txBody>
      </p:sp>
      <p:sp>
        <p:nvSpPr>
          <p:cNvPr id="6" name="ZoneTexte 5"/>
          <p:cNvSpPr txBox="1"/>
          <p:nvPr/>
        </p:nvSpPr>
        <p:spPr>
          <a:xfrm rot="16200000">
            <a:off x="5112929" y="2097721"/>
            <a:ext cx="2016226" cy="646331"/>
          </a:xfrm>
          <a:prstGeom prst="rect">
            <a:avLst/>
          </a:prstGeom>
          <a:noFill/>
        </p:spPr>
        <p:txBody>
          <a:bodyPr wrap="square" rtlCol="0">
            <a:spAutoFit/>
          </a:bodyPr>
          <a:lstStyle/>
          <a:p>
            <a:r>
              <a:rPr lang="fr-FR" dirty="0" smtClean="0"/>
              <a:t>gp350 &amp; gp 220/</a:t>
            </a:r>
            <a:r>
              <a:rPr lang="fr-FR" dirty="0" err="1" smtClean="0"/>
              <a:t>gB</a:t>
            </a:r>
            <a:endParaRPr lang="fr-FR" dirty="0" smtClean="0"/>
          </a:p>
          <a:p>
            <a:endParaRPr lang="fr-FR" dirty="0"/>
          </a:p>
        </p:txBody>
      </p:sp>
      <p:sp>
        <p:nvSpPr>
          <p:cNvPr id="7" name="ZoneTexte 6"/>
          <p:cNvSpPr txBox="1"/>
          <p:nvPr/>
        </p:nvSpPr>
        <p:spPr>
          <a:xfrm rot="16200000">
            <a:off x="4468633" y="2236223"/>
            <a:ext cx="2016226" cy="369332"/>
          </a:xfrm>
          <a:prstGeom prst="rect">
            <a:avLst/>
          </a:prstGeom>
          <a:noFill/>
        </p:spPr>
        <p:txBody>
          <a:bodyPr wrap="square" rtlCol="0">
            <a:spAutoFit/>
          </a:bodyPr>
          <a:lstStyle/>
          <a:p>
            <a:r>
              <a:rPr lang="fr-FR" dirty="0" smtClean="0"/>
              <a:t>Gp85/</a:t>
            </a:r>
            <a:r>
              <a:rPr lang="fr-FR" dirty="0" err="1" smtClean="0"/>
              <a:t>gH</a:t>
            </a:r>
            <a:endParaRPr lang="fr-FR" dirty="0"/>
          </a:p>
        </p:txBody>
      </p:sp>
      <p:sp>
        <p:nvSpPr>
          <p:cNvPr id="9" name="ZoneTexte 8"/>
          <p:cNvSpPr txBox="1"/>
          <p:nvPr/>
        </p:nvSpPr>
        <p:spPr>
          <a:xfrm rot="16200000">
            <a:off x="4243317" y="2236223"/>
            <a:ext cx="2016226" cy="369332"/>
          </a:xfrm>
          <a:prstGeom prst="rect">
            <a:avLst/>
          </a:prstGeom>
          <a:noFill/>
        </p:spPr>
        <p:txBody>
          <a:bodyPr wrap="square" rtlCol="0">
            <a:spAutoFit/>
          </a:bodyPr>
          <a:lstStyle/>
          <a:p>
            <a:r>
              <a:rPr lang="fr-FR" dirty="0" smtClean="0"/>
              <a:t>gp 55/78</a:t>
            </a:r>
            <a:endParaRPr lang="fr-FR" dirty="0"/>
          </a:p>
        </p:txBody>
      </p:sp>
      <p:sp>
        <p:nvSpPr>
          <p:cNvPr id="11" name="Rectangle 10"/>
          <p:cNvSpPr/>
          <p:nvPr/>
        </p:nvSpPr>
        <p:spPr>
          <a:xfrm>
            <a:off x="179512" y="5733256"/>
            <a:ext cx="8784976" cy="646331"/>
          </a:xfrm>
          <a:prstGeom prst="rect">
            <a:avLst/>
          </a:prstGeom>
        </p:spPr>
        <p:txBody>
          <a:bodyPr wrap="square">
            <a:spAutoFit/>
          </a:bodyPr>
          <a:lstStyle/>
          <a:p>
            <a:r>
              <a:rPr lang="en-US" sz="1200" dirty="0" smtClean="0"/>
              <a:t>The majority of EBV </a:t>
            </a:r>
            <a:r>
              <a:rPr lang="en-US" sz="1200" dirty="0" err="1" smtClean="0"/>
              <a:t>epitopes</a:t>
            </a:r>
            <a:r>
              <a:rPr lang="en-US" sz="1200" dirty="0" smtClean="0"/>
              <a:t> (over 80) inducing either </a:t>
            </a:r>
            <a:r>
              <a:rPr lang="en-US" sz="1200" dirty="0" err="1" smtClean="0"/>
              <a:t>cytotoxic</a:t>
            </a:r>
            <a:r>
              <a:rPr lang="en-US" sz="1200" dirty="0" smtClean="0"/>
              <a:t> and/or helper T lymphocytes were located on non-structural and/or latency associated polypeptides. In particular the EBV-specific CD4</a:t>
            </a:r>
            <a:r>
              <a:rPr lang="en-US" sz="1200" baseline="30000" dirty="0" smtClean="0"/>
              <a:t>+</a:t>
            </a:r>
            <a:r>
              <a:rPr lang="en-US" sz="1200" dirty="0" smtClean="0"/>
              <a:t> and CD8</a:t>
            </a:r>
            <a:r>
              <a:rPr lang="en-US" sz="1200" baseline="30000" dirty="0" smtClean="0"/>
              <a:t>+</a:t>
            </a:r>
            <a:r>
              <a:rPr lang="en-US" sz="1200" dirty="0" smtClean="0"/>
              <a:t> memory T lymphocytes can respond within hours, potentially destroying the virus-producing cells before viral replication is completed and viral particles have been released.</a:t>
            </a:r>
            <a:endParaRPr lang="fr-FR" sz="1200" dirty="0"/>
          </a:p>
        </p:txBody>
      </p:sp>
      <p:sp>
        <p:nvSpPr>
          <p:cNvPr id="2" name="Footer Placeholder 1"/>
          <p:cNvSpPr>
            <a:spLocks noGrp="1"/>
          </p:cNvSpPr>
          <p:nvPr>
            <p:ph type="ftr" sz="quarter" idx="11"/>
          </p:nvPr>
        </p:nvSpPr>
        <p:spPr/>
        <p:txBody>
          <a:bodyPr/>
          <a:lstStyle/>
          <a:p>
            <a:r>
              <a:rPr lang="fr-FR" smtClean="0"/>
              <a:t>Eurovaccines 2016</a:t>
            </a:r>
            <a:endParaRPr lang="fr-FR"/>
          </a:p>
        </p:txBody>
      </p:sp>
    </p:spTree>
    <p:extLst>
      <p:ext uri="{BB962C8B-B14F-4D97-AF65-F5344CB8AC3E}">
        <p14:creationId xmlns:p14="http://schemas.microsoft.com/office/powerpoint/2010/main" val="17424570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sz="2200" b="1" dirty="0" smtClean="0"/>
              <a:t>T cell </a:t>
            </a:r>
            <a:r>
              <a:rPr lang="en-US" sz="2200" b="1" dirty="0" err="1" smtClean="0"/>
              <a:t>epitope</a:t>
            </a:r>
            <a:r>
              <a:rPr lang="en-US" sz="2200" b="1" dirty="0" smtClean="0"/>
              <a:t> clustering in the highly immunogenic BZLF1 antigen of Epstein-Barr virus.</a:t>
            </a:r>
            <a:r>
              <a:rPr lang="en-US" b="1" dirty="0" smtClean="0"/>
              <a:t/>
            </a:r>
            <a:br>
              <a:rPr lang="en-US" b="1" dirty="0" smtClean="0"/>
            </a:br>
            <a:endParaRPr lang="fr-FR" dirty="0"/>
          </a:p>
        </p:txBody>
      </p:sp>
      <p:sp>
        <p:nvSpPr>
          <p:cNvPr id="69634" name="AutoShape 2" descr="http://www.ncbi.nlm.nih.gov.gate1.inist.fr/corecgi/tileshop/tileshop.fcgi?p=PMC3&amp;id=500651&amp;s=49&amp;r=1&amp;c=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69636" name="Picture 4"/>
          <p:cNvPicPr>
            <a:picLocks noChangeAspect="1" noChangeArrowheads="1"/>
          </p:cNvPicPr>
          <p:nvPr/>
        </p:nvPicPr>
        <p:blipFill>
          <a:blip r:embed="rId3" cstate="print"/>
          <a:srcRect/>
          <a:stretch>
            <a:fillRect/>
          </a:stretch>
        </p:blipFill>
        <p:spPr bwMode="auto">
          <a:xfrm>
            <a:off x="395536" y="1340768"/>
            <a:ext cx="8333889" cy="3312368"/>
          </a:xfrm>
          <a:prstGeom prst="rect">
            <a:avLst/>
          </a:prstGeom>
          <a:noFill/>
          <a:ln w="9525">
            <a:noFill/>
            <a:miter lim="800000"/>
            <a:headEnd/>
            <a:tailEnd/>
          </a:ln>
        </p:spPr>
      </p:pic>
      <p:sp>
        <p:nvSpPr>
          <p:cNvPr id="6" name="ZoneTexte 5"/>
          <p:cNvSpPr txBox="1"/>
          <p:nvPr/>
        </p:nvSpPr>
        <p:spPr>
          <a:xfrm>
            <a:off x="611560" y="1052736"/>
            <a:ext cx="7780207" cy="646331"/>
          </a:xfrm>
          <a:prstGeom prst="rect">
            <a:avLst/>
          </a:prstGeom>
          <a:noFill/>
        </p:spPr>
        <p:txBody>
          <a:bodyPr wrap="none" rtlCol="0">
            <a:spAutoFit/>
          </a:bodyPr>
          <a:lstStyle/>
          <a:p>
            <a:r>
              <a:rPr lang="fr-FR" b="1" dirty="0" smtClean="0"/>
              <a:t>BZLF1 T </a:t>
            </a:r>
            <a:r>
              <a:rPr lang="fr-FR" b="1" dirty="0" err="1" smtClean="0"/>
              <a:t>cell</a:t>
            </a:r>
            <a:r>
              <a:rPr lang="fr-FR" b="1" dirty="0" smtClean="0"/>
              <a:t> </a:t>
            </a:r>
            <a:r>
              <a:rPr lang="fr-FR" b="1" dirty="0" err="1" smtClean="0"/>
              <a:t>epitopes</a:t>
            </a:r>
            <a:r>
              <a:rPr lang="fr-FR" b="1" dirty="0" smtClean="0"/>
              <a:t>: Rist </a:t>
            </a:r>
            <a:r>
              <a:rPr lang="fr-FR" b="1" i="1" dirty="0" smtClean="0"/>
              <a:t>et al. </a:t>
            </a:r>
            <a:r>
              <a:rPr lang="fr-FR" dirty="0" smtClean="0"/>
              <a:t>2015 J </a:t>
            </a:r>
            <a:r>
              <a:rPr lang="fr-FR" dirty="0" err="1" smtClean="0"/>
              <a:t>Virol</a:t>
            </a:r>
            <a:endParaRPr lang="fr-FR" dirty="0" smtClean="0"/>
          </a:p>
          <a:p>
            <a:r>
              <a:rPr lang="en-US" b="1" dirty="0" smtClean="0"/>
              <a:t>BZLF1 B cell </a:t>
            </a:r>
            <a:r>
              <a:rPr lang="en-US" b="1" dirty="0" err="1" smtClean="0"/>
              <a:t>epitopes</a:t>
            </a:r>
            <a:r>
              <a:rPr lang="en-US" b="1" dirty="0" smtClean="0"/>
              <a:t> </a:t>
            </a:r>
            <a:r>
              <a:rPr lang="en-US" b="1" dirty="0" err="1" smtClean="0"/>
              <a:t>Drouet</a:t>
            </a:r>
            <a:r>
              <a:rPr lang="en-US" b="1" dirty="0" smtClean="0"/>
              <a:t>. </a:t>
            </a:r>
            <a:r>
              <a:rPr lang="fr-FR" dirty="0" smtClean="0"/>
              <a:t>EP2101177 &amp; EP1163516 (N-ter), EP-801744 (C-ter)</a:t>
            </a:r>
            <a:endParaRPr lang="fr-FR" dirty="0"/>
          </a:p>
        </p:txBody>
      </p:sp>
      <p:sp>
        <p:nvSpPr>
          <p:cNvPr id="7" name="Rectangle 6"/>
          <p:cNvSpPr/>
          <p:nvPr/>
        </p:nvSpPr>
        <p:spPr>
          <a:xfrm>
            <a:off x="539552" y="5661248"/>
            <a:ext cx="8496944" cy="923330"/>
          </a:xfrm>
          <a:prstGeom prst="rect">
            <a:avLst/>
          </a:prstGeom>
        </p:spPr>
        <p:txBody>
          <a:bodyPr wrap="square">
            <a:spAutoFit/>
          </a:bodyPr>
          <a:lstStyle/>
          <a:p>
            <a:r>
              <a:rPr lang="en-US" dirty="0" smtClean="0"/>
              <a:t>In acute infectious mononucleosis (IM) patients (about 40 %) a considerable proportion of HLA B8 restricted CTL reactivity is directed against a single peptide (RAKFKQLL) of </a:t>
            </a:r>
            <a:r>
              <a:rPr lang="en-US" dirty="0" err="1" smtClean="0"/>
              <a:t>transactivator</a:t>
            </a:r>
            <a:r>
              <a:rPr lang="en-US" dirty="0" smtClean="0"/>
              <a:t> protein BZLF1/</a:t>
            </a:r>
            <a:r>
              <a:rPr lang="en-US" dirty="0" err="1" smtClean="0"/>
              <a:t>Zta</a:t>
            </a:r>
            <a:endParaRPr lang="en-US" b="1" dirty="0"/>
          </a:p>
        </p:txBody>
      </p:sp>
      <p:sp>
        <p:nvSpPr>
          <p:cNvPr id="8" name="ZoneTexte 7"/>
          <p:cNvSpPr txBox="1"/>
          <p:nvPr/>
        </p:nvSpPr>
        <p:spPr>
          <a:xfrm rot="16200000">
            <a:off x="5918324" y="4752970"/>
            <a:ext cx="835165" cy="276999"/>
          </a:xfrm>
          <a:prstGeom prst="rect">
            <a:avLst/>
          </a:prstGeom>
          <a:noFill/>
        </p:spPr>
        <p:txBody>
          <a:bodyPr wrap="none" rtlCol="0">
            <a:spAutoFit/>
          </a:bodyPr>
          <a:lstStyle/>
          <a:p>
            <a:r>
              <a:rPr lang="en-US" sz="1200" b="1" dirty="0" smtClean="0"/>
              <a:t>RAKFKQLL</a:t>
            </a:r>
            <a:endParaRPr lang="fr-FR" sz="1200" b="1" dirty="0"/>
          </a:p>
        </p:txBody>
      </p:sp>
      <p:sp>
        <p:nvSpPr>
          <p:cNvPr id="9" name="ZoneTexte 8"/>
          <p:cNvSpPr txBox="1"/>
          <p:nvPr/>
        </p:nvSpPr>
        <p:spPr>
          <a:xfrm rot="16200000">
            <a:off x="2460884" y="4892044"/>
            <a:ext cx="1186863" cy="276999"/>
          </a:xfrm>
          <a:prstGeom prst="rect">
            <a:avLst/>
          </a:prstGeom>
          <a:noFill/>
        </p:spPr>
        <p:txBody>
          <a:bodyPr wrap="none" rtlCol="0">
            <a:spAutoFit/>
          </a:bodyPr>
          <a:lstStyle/>
          <a:p>
            <a:r>
              <a:rPr lang="en-US" sz="1200" b="1" dirty="0" smtClean="0"/>
              <a:t>FSAPQPAPENAY</a:t>
            </a:r>
            <a:endParaRPr lang="fr-FR" sz="1200" b="1" dirty="0"/>
          </a:p>
        </p:txBody>
      </p:sp>
      <p:sp>
        <p:nvSpPr>
          <p:cNvPr id="3" name="Footer Placeholder 2"/>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tabLst>
                <a:tab pos="179388" algn="l"/>
              </a:tabLst>
            </a:pPr>
            <a:r>
              <a:rPr lang="en-US" sz="1800" b="1" dirty="0" smtClean="0"/>
              <a:t>The DNA-binding domain (RAK) of the </a:t>
            </a:r>
            <a:br>
              <a:rPr lang="en-US" sz="1800" b="1" dirty="0" smtClean="0"/>
            </a:br>
            <a:r>
              <a:rPr lang="en-US" sz="1800" b="1" i="1" dirty="0" smtClean="0"/>
              <a:t>trans-</a:t>
            </a:r>
            <a:r>
              <a:rPr lang="en-US" sz="1800" b="1" dirty="0" smtClean="0"/>
              <a:t>activator ZEBRA is a major target antigen for </a:t>
            </a:r>
            <a:r>
              <a:rPr lang="en-US" sz="1800" b="1" dirty="0" err="1" smtClean="0"/>
              <a:t>IgM</a:t>
            </a:r>
            <a:r>
              <a:rPr lang="en-US" sz="1800" b="1" dirty="0" smtClean="0"/>
              <a:t> antibody response </a:t>
            </a:r>
            <a:br>
              <a:rPr lang="en-US" sz="1800" b="1" dirty="0" smtClean="0"/>
            </a:br>
            <a:r>
              <a:rPr lang="en-US" sz="1800" b="1" dirty="0" smtClean="0"/>
              <a:t>in EBV primary infection</a:t>
            </a:r>
            <a:r>
              <a:rPr lang="fr-FR" sz="1800" dirty="0" smtClean="0"/>
              <a:t/>
            </a:r>
            <a:br>
              <a:rPr lang="fr-FR" sz="1800" dirty="0" smtClean="0"/>
            </a:br>
            <a:endParaRPr lang="fr-FR" sz="1800" dirty="0"/>
          </a:p>
        </p:txBody>
      </p:sp>
      <p:grpSp>
        <p:nvGrpSpPr>
          <p:cNvPr id="3" name="Groupe 51"/>
          <p:cNvGrpSpPr>
            <a:grpSpLocks/>
          </p:cNvGrpSpPr>
          <p:nvPr/>
        </p:nvGrpSpPr>
        <p:grpSpPr bwMode="auto">
          <a:xfrm>
            <a:off x="467544" y="2463275"/>
            <a:ext cx="4549775" cy="2910413"/>
            <a:chOff x="563563" y="886255"/>
            <a:chExt cx="6965237" cy="4638857"/>
          </a:xfrm>
        </p:grpSpPr>
        <p:pic>
          <p:nvPicPr>
            <p:cNvPr id="4" name="Picture 2"/>
            <p:cNvPicPr>
              <a:picLocks noChangeAspect="1" noChangeArrowheads="1"/>
            </p:cNvPicPr>
            <p:nvPr/>
          </p:nvPicPr>
          <p:blipFill>
            <a:blip r:embed="rId2" cstate="print"/>
            <a:srcRect/>
            <a:stretch>
              <a:fillRect/>
            </a:stretch>
          </p:blipFill>
          <p:spPr bwMode="auto">
            <a:xfrm>
              <a:off x="563563" y="1557338"/>
              <a:ext cx="6027737" cy="3836987"/>
            </a:xfrm>
            <a:prstGeom prst="rect">
              <a:avLst/>
            </a:prstGeom>
            <a:noFill/>
            <a:ln w="9525">
              <a:noFill/>
              <a:miter lim="800000"/>
              <a:headEnd/>
              <a:tailEnd/>
            </a:ln>
          </p:spPr>
        </p:pic>
        <p:sp>
          <p:nvSpPr>
            <p:cNvPr id="5" name="Text Box 4"/>
            <p:cNvSpPr txBox="1">
              <a:spLocks noChangeArrowheads="1"/>
            </p:cNvSpPr>
            <p:nvPr/>
          </p:nvSpPr>
          <p:spPr bwMode="auto">
            <a:xfrm>
              <a:off x="2437527" y="4691063"/>
              <a:ext cx="5091273" cy="834049"/>
            </a:xfrm>
            <a:prstGeom prst="rect">
              <a:avLst/>
            </a:prstGeom>
            <a:noFill/>
            <a:ln w="9525">
              <a:noFill/>
              <a:miter lim="800000"/>
              <a:headEnd/>
              <a:tailEnd/>
            </a:ln>
          </p:spPr>
          <p:txBody>
            <a:bodyPr wrap="none">
              <a:spAutoFit/>
            </a:bodyPr>
            <a:lstStyle/>
            <a:p>
              <a:pPr algn="ctr"/>
              <a:r>
                <a:rPr lang="fr-FR" sz="1400" b="1">
                  <a:latin typeface="Perpetua"/>
                </a:rPr>
                <a:t>V   A   S   R   K   C   R   A   K   F   K   Q</a:t>
              </a:r>
            </a:p>
            <a:p>
              <a:pPr algn="ctr"/>
              <a:r>
                <a:rPr lang="fr-FR" sz="1400" b="1">
                  <a:latin typeface="Perpetua"/>
                </a:rPr>
                <a:t>« Small is beautiful »</a:t>
              </a:r>
            </a:p>
          </p:txBody>
        </p:sp>
        <p:grpSp>
          <p:nvGrpSpPr>
            <p:cNvPr id="6" name="Group 5"/>
            <p:cNvGrpSpPr>
              <a:grpSpLocks/>
            </p:cNvGrpSpPr>
            <p:nvPr/>
          </p:nvGrpSpPr>
          <p:grpSpPr bwMode="auto">
            <a:xfrm>
              <a:off x="1587500" y="886255"/>
              <a:ext cx="5555489" cy="1041563"/>
              <a:chOff x="1536" y="77"/>
              <a:chExt cx="2996" cy="781"/>
            </a:xfrm>
          </p:grpSpPr>
          <p:sp>
            <p:nvSpPr>
              <p:cNvPr id="7" name="Line 6"/>
              <p:cNvSpPr>
                <a:spLocks noChangeShapeType="1"/>
              </p:cNvSpPr>
              <p:nvPr/>
            </p:nvSpPr>
            <p:spPr bwMode="auto">
              <a:xfrm>
                <a:off x="1580" y="498"/>
                <a:ext cx="2740" cy="8"/>
              </a:xfrm>
              <a:prstGeom prst="line">
                <a:avLst/>
              </a:prstGeom>
              <a:noFill/>
              <a:ln w="9525">
                <a:solidFill>
                  <a:schemeClr val="tx1"/>
                </a:solidFill>
                <a:round/>
                <a:headEnd/>
                <a:tailEnd/>
              </a:ln>
            </p:spPr>
            <p:txBody>
              <a:bodyPr anchor="ctr">
                <a:spAutoFit/>
              </a:bodyPr>
              <a:lstStyle/>
              <a:p>
                <a:endParaRPr lang="fr-FR"/>
              </a:p>
            </p:txBody>
          </p:sp>
          <p:sp>
            <p:nvSpPr>
              <p:cNvPr id="8" name="Rectangle 7"/>
              <p:cNvSpPr>
                <a:spLocks noChangeArrowheads="1"/>
              </p:cNvSpPr>
              <p:nvPr/>
            </p:nvSpPr>
            <p:spPr bwMode="auto">
              <a:xfrm>
                <a:off x="1584" y="424"/>
                <a:ext cx="1344" cy="150"/>
              </a:xfrm>
              <a:prstGeom prst="rect">
                <a:avLst/>
              </a:prstGeom>
              <a:gradFill rotWithShape="0">
                <a:gsLst>
                  <a:gs pos="0">
                    <a:srgbClr val="767647"/>
                  </a:gs>
                  <a:gs pos="50000">
                    <a:srgbClr val="FFFF99"/>
                  </a:gs>
                  <a:gs pos="100000">
                    <a:srgbClr val="767647"/>
                  </a:gs>
                </a:gsLst>
                <a:lin ang="5400000" scaled="1"/>
              </a:gradFill>
              <a:ln w="9525">
                <a:solidFill>
                  <a:schemeClr val="tx1"/>
                </a:solidFill>
                <a:miter lim="800000"/>
                <a:headEnd/>
                <a:tailEnd/>
              </a:ln>
            </p:spPr>
            <p:txBody>
              <a:bodyPr anchor="ctr">
                <a:spAutoFit/>
              </a:bodyPr>
              <a:lstStyle/>
              <a:p>
                <a:endParaRPr lang="fr-FR">
                  <a:latin typeface="Perpetua"/>
                </a:endParaRPr>
              </a:p>
            </p:txBody>
          </p:sp>
          <p:sp>
            <p:nvSpPr>
              <p:cNvPr id="9" name="Text Box 8"/>
              <p:cNvSpPr txBox="1">
                <a:spLocks noChangeArrowheads="1"/>
              </p:cNvSpPr>
              <p:nvPr/>
            </p:nvSpPr>
            <p:spPr bwMode="auto">
              <a:xfrm>
                <a:off x="1857" y="77"/>
                <a:ext cx="416" cy="331"/>
              </a:xfrm>
              <a:prstGeom prst="rect">
                <a:avLst/>
              </a:prstGeom>
              <a:noFill/>
              <a:ln w="9525">
                <a:solidFill>
                  <a:schemeClr val="tx1"/>
                </a:solidFill>
                <a:miter lim="800000"/>
                <a:headEnd/>
                <a:tailEnd/>
              </a:ln>
            </p:spPr>
            <p:txBody>
              <a:bodyPr wrap="square">
                <a:spAutoFit/>
              </a:bodyPr>
              <a:lstStyle/>
              <a:p>
                <a:pPr eaLnBrk="0" hangingPunct="0"/>
                <a:r>
                  <a:rPr lang="fr-FR" altLang="fr-FR" sz="1200" b="1" dirty="0">
                    <a:latin typeface="Perpetua"/>
                  </a:rPr>
                  <a:t>AD</a:t>
                </a:r>
              </a:p>
            </p:txBody>
          </p:sp>
          <p:sp>
            <p:nvSpPr>
              <p:cNvPr id="10" name="Rectangle 9"/>
              <p:cNvSpPr>
                <a:spLocks noChangeArrowheads="1"/>
              </p:cNvSpPr>
              <p:nvPr/>
            </p:nvSpPr>
            <p:spPr bwMode="auto">
              <a:xfrm>
                <a:off x="3241" y="424"/>
                <a:ext cx="374" cy="144"/>
              </a:xfrm>
              <a:prstGeom prst="rect">
                <a:avLst/>
              </a:prstGeom>
              <a:gradFill rotWithShape="0">
                <a:gsLst>
                  <a:gs pos="0">
                    <a:srgbClr val="762525"/>
                  </a:gs>
                  <a:gs pos="50000">
                    <a:srgbClr val="FF5050"/>
                  </a:gs>
                  <a:gs pos="100000">
                    <a:srgbClr val="762525"/>
                  </a:gs>
                </a:gsLst>
                <a:lin ang="5400000" scaled="1"/>
              </a:gradFill>
              <a:ln w="9525">
                <a:solidFill>
                  <a:schemeClr val="tx1"/>
                </a:solidFill>
                <a:miter lim="800000"/>
                <a:headEnd/>
                <a:tailEnd/>
              </a:ln>
            </p:spPr>
            <p:txBody>
              <a:bodyPr anchor="ctr">
                <a:spAutoFit/>
              </a:bodyPr>
              <a:lstStyle/>
              <a:p>
                <a:endParaRPr lang="fr-FR">
                  <a:latin typeface="Perpetua"/>
                </a:endParaRPr>
              </a:p>
            </p:txBody>
          </p:sp>
          <p:sp>
            <p:nvSpPr>
              <p:cNvPr id="11" name="Rectangle 10"/>
              <p:cNvSpPr>
                <a:spLocks noChangeArrowheads="1"/>
              </p:cNvSpPr>
              <p:nvPr/>
            </p:nvSpPr>
            <p:spPr bwMode="auto">
              <a:xfrm>
                <a:off x="3562" y="424"/>
                <a:ext cx="374" cy="144"/>
              </a:xfrm>
              <a:prstGeom prst="rect">
                <a:avLst/>
              </a:prstGeom>
              <a:gradFill rotWithShape="0">
                <a:gsLst>
                  <a:gs pos="0">
                    <a:srgbClr val="00475E"/>
                  </a:gs>
                  <a:gs pos="50000">
                    <a:srgbClr val="0099CC"/>
                  </a:gs>
                  <a:gs pos="100000">
                    <a:srgbClr val="00475E"/>
                  </a:gs>
                </a:gsLst>
                <a:lin ang="5400000" scaled="1"/>
              </a:gradFill>
              <a:ln w="9525">
                <a:solidFill>
                  <a:schemeClr val="tx1"/>
                </a:solidFill>
                <a:miter lim="800000"/>
                <a:headEnd/>
                <a:tailEnd/>
              </a:ln>
            </p:spPr>
            <p:txBody>
              <a:bodyPr anchor="ctr">
                <a:spAutoFit/>
              </a:bodyPr>
              <a:lstStyle/>
              <a:p>
                <a:endParaRPr lang="fr-FR">
                  <a:latin typeface="Perpetua"/>
                </a:endParaRPr>
              </a:p>
            </p:txBody>
          </p:sp>
          <p:sp>
            <p:nvSpPr>
              <p:cNvPr id="12" name="Text Box 11"/>
              <p:cNvSpPr txBox="1">
                <a:spLocks noChangeArrowheads="1"/>
              </p:cNvSpPr>
              <p:nvPr/>
            </p:nvSpPr>
            <p:spPr bwMode="auto">
              <a:xfrm>
                <a:off x="3164" y="112"/>
                <a:ext cx="357" cy="331"/>
              </a:xfrm>
              <a:prstGeom prst="rect">
                <a:avLst/>
              </a:prstGeom>
              <a:noFill/>
              <a:ln w="9525">
                <a:solidFill>
                  <a:schemeClr val="tx1"/>
                </a:solidFill>
                <a:miter lim="800000"/>
                <a:headEnd/>
                <a:tailEnd/>
              </a:ln>
            </p:spPr>
            <p:txBody>
              <a:bodyPr wrap="square">
                <a:spAutoFit/>
              </a:bodyPr>
              <a:lstStyle/>
              <a:p>
                <a:pPr eaLnBrk="0" hangingPunct="0"/>
                <a:r>
                  <a:rPr lang="fr-FR" altLang="fr-FR" sz="1200" b="1" dirty="0">
                    <a:latin typeface="Perpetua"/>
                  </a:rPr>
                  <a:t>BD</a:t>
                </a:r>
              </a:p>
            </p:txBody>
          </p:sp>
          <p:sp>
            <p:nvSpPr>
              <p:cNvPr id="13" name="Text Box 12"/>
              <p:cNvSpPr txBox="1">
                <a:spLocks noChangeArrowheads="1"/>
              </p:cNvSpPr>
              <p:nvPr/>
            </p:nvSpPr>
            <p:spPr bwMode="auto">
              <a:xfrm>
                <a:off x="3648" y="112"/>
                <a:ext cx="468" cy="331"/>
              </a:xfrm>
              <a:prstGeom prst="rect">
                <a:avLst/>
              </a:prstGeom>
              <a:noFill/>
              <a:ln w="9525">
                <a:solidFill>
                  <a:schemeClr val="tx1"/>
                </a:solidFill>
                <a:miter lim="800000"/>
                <a:headEnd/>
                <a:tailEnd/>
              </a:ln>
            </p:spPr>
            <p:txBody>
              <a:bodyPr wrap="square">
                <a:spAutoFit/>
              </a:bodyPr>
              <a:lstStyle/>
              <a:p>
                <a:pPr eaLnBrk="0" hangingPunct="0"/>
                <a:r>
                  <a:rPr lang="fr-FR" altLang="fr-FR" sz="1200" b="1" dirty="0" err="1">
                    <a:latin typeface="Perpetua"/>
                  </a:rPr>
                  <a:t>bZIP</a:t>
                </a:r>
                <a:endParaRPr lang="fr-FR" altLang="fr-FR" sz="1200" b="1" dirty="0">
                  <a:latin typeface="Perpetua"/>
                </a:endParaRPr>
              </a:p>
            </p:txBody>
          </p:sp>
          <p:sp>
            <p:nvSpPr>
              <p:cNvPr id="14" name="Text Box 13"/>
              <p:cNvSpPr txBox="1">
                <a:spLocks noChangeArrowheads="1"/>
              </p:cNvSpPr>
              <p:nvPr/>
            </p:nvSpPr>
            <p:spPr bwMode="auto">
              <a:xfrm>
                <a:off x="3120" y="564"/>
                <a:ext cx="342" cy="294"/>
              </a:xfrm>
              <a:prstGeom prst="rect">
                <a:avLst/>
              </a:prstGeom>
              <a:noFill/>
              <a:ln w="9525">
                <a:solidFill>
                  <a:schemeClr val="tx1"/>
                </a:solidFill>
                <a:miter lim="800000"/>
                <a:headEnd/>
                <a:tailEnd/>
              </a:ln>
            </p:spPr>
            <p:txBody>
              <a:bodyPr wrap="square">
                <a:spAutoFit/>
              </a:bodyPr>
              <a:lstStyle/>
              <a:p>
                <a:pPr eaLnBrk="0" hangingPunct="0"/>
                <a:r>
                  <a:rPr lang="fr-FR" altLang="fr-FR" sz="1000" dirty="0">
                    <a:latin typeface="Perpetua"/>
                  </a:rPr>
                  <a:t>176</a:t>
                </a:r>
              </a:p>
            </p:txBody>
          </p:sp>
          <p:sp>
            <p:nvSpPr>
              <p:cNvPr id="15" name="Text Box 14"/>
              <p:cNvSpPr txBox="1">
                <a:spLocks noChangeArrowheads="1"/>
              </p:cNvSpPr>
              <p:nvPr/>
            </p:nvSpPr>
            <p:spPr bwMode="auto">
              <a:xfrm>
                <a:off x="3456" y="564"/>
                <a:ext cx="362" cy="294"/>
              </a:xfrm>
              <a:prstGeom prst="rect">
                <a:avLst/>
              </a:prstGeom>
              <a:noFill/>
              <a:ln w="9525">
                <a:solidFill>
                  <a:schemeClr val="tx1"/>
                </a:solidFill>
                <a:miter lim="800000"/>
                <a:headEnd/>
                <a:tailEnd/>
              </a:ln>
            </p:spPr>
            <p:txBody>
              <a:bodyPr wrap="square">
                <a:spAutoFit/>
              </a:bodyPr>
              <a:lstStyle/>
              <a:p>
                <a:pPr eaLnBrk="0" hangingPunct="0"/>
                <a:r>
                  <a:rPr lang="fr-FR" altLang="fr-FR" sz="1000" dirty="0">
                    <a:latin typeface="Perpetua"/>
                  </a:rPr>
                  <a:t>194</a:t>
                </a:r>
              </a:p>
            </p:txBody>
          </p:sp>
          <p:sp>
            <p:nvSpPr>
              <p:cNvPr id="16" name="Text Box 15"/>
              <p:cNvSpPr txBox="1">
                <a:spLocks noChangeArrowheads="1"/>
              </p:cNvSpPr>
              <p:nvPr/>
            </p:nvSpPr>
            <p:spPr bwMode="auto">
              <a:xfrm>
                <a:off x="3792" y="564"/>
                <a:ext cx="383" cy="294"/>
              </a:xfrm>
              <a:prstGeom prst="rect">
                <a:avLst/>
              </a:prstGeom>
              <a:noFill/>
              <a:ln w="9525">
                <a:solidFill>
                  <a:schemeClr val="tx1"/>
                </a:solidFill>
                <a:miter lim="800000"/>
                <a:headEnd/>
                <a:tailEnd/>
              </a:ln>
            </p:spPr>
            <p:txBody>
              <a:bodyPr wrap="square">
                <a:spAutoFit/>
              </a:bodyPr>
              <a:lstStyle/>
              <a:p>
                <a:pPr eaLnBrk="0" hangingPunct="0"/>
                <a:r>
                  <a:rPr lang="fr-FR" altLang="fr-FR" sz="1000" dirty="0">
                    <a:latin typeface="Perpetua"/>
                  </a:rPr>
                  <a:t>221</a:t>
                </a:r>
              </a:p>
            </p:txBody>
          </p:sp>
          <p:sp>
            <p:nvSpPr>
              <p:cNvPr id="17" name="Text Box 16"/>
              <p:cNvSpPr txBox="1">
                <a:spLocks noChangeArrowheads="1"/>
              </p:cNvSpPr>
              <p:nvPr/>
            </p:nvSpPr>
            <p:spPr bwMode="auto">
              <a:xfrm>
                <a:off x="2748" y="564"/>
                <a:ext cx="357" cy="294"/>
              </a:xfrm>
              <a:prstGeom prst="rect">
                <a:avLst/>
              </a:prstGeom>
              <a:noFill/>
              <a:ln w="9525">
                <a:solidFill>
                  <a:schemeClr val="tx1"/>
                </a:solidFill>
                <a:miter lim="800000"/>
                <a:headEnd/>
                <a:tailEnd/>
              </a:ln>
            </p:spPr>
            <p:txBody>
              <a:bodyPr wrap="square">
                <a:spAutoFit/>
              </a:bodyPr>
              <a:lstStyle/>
              <a:p>
                <a:pPr eaLnBrk="0" hangingPunct="0"/>
                <a:r>
                  <a:rPr lang="fr-FR" altLang="fr-FR" sz="1000" dirty="0">
                    <a:latin typeface="Perpetua"/>
                  </a:rPr>
                  <a:t>140</a:t>
                </a:r>
              </a:p>
            </p:txBody>
          </p:sp>
          <p:sp>
            <p:nvSpPr>
              <p:cNvPr id="18" name="Text Box 17"/>
              <p:cNvSpPr txBox="1">
                <a:spLocks noChangeArrowheads="1"/>
              </p:cNvSpPr>
              <p:nvPr/>
            </p:nvSpPr>
            <p:spPr bwMode="auto">
              <a:xfrm>
                <a:off x="1536" y="564"/>
                <a:ext cx="202" cy="294"/>
              </a:xfrm>
              <a:prstGeom prst="rect">
                <a:avLst/>
              </a:prstGeom>
              <a:noFill/>
              <a:ln w="9525">
                <a:solidFill>
                  <a:schemeClr val="tx1"/>
                </a:solidFill>
                <a:miter lim="800000"/>
                <a:headEnd/>
                <a:tailEnd/>
              </a:ln>
            </p:spPr>
            <p:txBody>
              <a:bodyPr wrap="square">
                <a:spAutoFit/>
              </a:bodyPr>
              <a:lstStyle/>
              <a:p>
                <a:pPr eaLnBrk="0" hangingPunct="0"/>
                <a:r>
                  <a:rPr lang="fr-FR" altLang="fr-FR" sz="1000" dirty="0">
                    <a:latin typeface="Perpetua"/>
                  </a:rPr>
                  <a:t>1</a:t>
                </a:r>
              </a:p>
            </p:txBody>
          </p:sp>
          <p:sp>
            <p:nvSpPr>
              <p:cNvPr id="19" name="Text Box 18"/>
              <p:cNvSpPr txBox="1">
                <a:spLocks noChangeArrowheads="1"/>
              </p:cNvSpPr>
              <p:nvPr/>
            </p:nvSpPr>
            <p:spPr bwMode="auto">
              <a:xfrm>
                <a:off x="4180" y="562"/>
                <a:ext cx="352" cy="294"/>
              </a:xfrm>
              <a:prstGeom prst="rect">
                <a:avLst/>
              </a:prstGeom>
              <a:noFill/>
              <a:ln w="9525">
                <a:solidFill>
                  <a:schemeClr val="tx1"/>
                </a:solidFill>
                <a:miter lim="800000"/>
                <a:headEnd/>
                <a:tailEnd/>
              </a:ln>
            </p:spPr>
            <p:txBody>
              <a:bodyPr wrap="square">
                <a:spAutoFit/>
              </a:bodyPr>
              <a:lstStyle/>
              <a:p>
                <a:pPr eaLnBrk="0" hangingPunct="0"/>
                <a:r>
                  <a:rPr lang="fr-FR" altLang="fr-FR" sz="1000" dirty="0">
                    <a:latin typeface="Perpetua"/>
                  </a:rPr>
                  <a:t>245</a:t>
                </a:r>
              </a:p>
            </p:txBody>
          </p:sp>
        </p:grpSp>
      </p:grpSp>
      <p:pic>
        <p:nvPicPr>
          <p:cNvPr id="20" name="Picture 5"/>
          <p:cNvPicPr>
            <a:picLocks noChangeAspect="1" noChangeArrowheads="1"/>
          </p:cNvPicPr>
          <p:nvPr/>
        </p:nvPicPr>
        <p:blipFill>
          <a:blip r:embed="rId3" cstate="print"/>
          <a:srcRect/>
          <a:stretch>
            <a:fillRect/>
          </a:stretch>
        </p:blipFill>
        <p:spPr bwMode="auto">
          <a:xfrm>
            <a:off x="5148064" y="1700808"/>
            <a:ext cx="3362083" cy="2328168"/>
          </a:xfrm>
          <a:prstGeom prst="rect">
            <a:avLst/>
          </a:prstGeom>
          <a:noFill/>
          <a:ln w="28575">
            <a:solidFill>
              <a:srgbClr val="000000"/>
            </a:solidFill>
            <a:miter lim="800000"/>
            <a:headEnd/>
            <a:tailEnd/>
          </a:ln>
        </p:spPr>
      </p:pic>
      <p:grpSp>
        <p:nvGrpSpPr>
          <p:cNvPr id="21" name="Group 16"/>
          <p:cNvGrpSpPr>
            <a:grpSpLocks/>
          </p:cNvGrpSpPr>
          <p:nvPr/>
        </p:nvGrpSpPr>
        <p:grpSpPr bwMode="auto">
          <a:xfrm>
            <a:off x="5364088" y="4365104"/>
            <a:ext cx="3049413" cy="2095500"/>
            <a:chOff x="3091" y="1092"/>
            <a:chExt cx="3195" cy="2228"/>
          </a:xfrm>
        </p:grpSpPr>
        <p:pic>
          <p:nvPicPr>
            <p:cNvPr id="22" name="Picture 4"/>
            <p:cNvPicPr>
              <a:picLocks noChangeAspect="1" noChangeArrowheads="1"/>
            </p:cNvPicPr>
            <p:nvPr/>
          </p:nvPicPr>
          <p:blipFill>
            <a:blip r:embed="rId4" cstate="print"/>
            <a:srcRect/>
            <a:stretch>
              <a:fillRect/>
            </a:stretch>
          </p:blipFill>
          <p:spPr bwMode="auto">
            <a:xfrm>
              <a:off x="3091" y="1092"/>
              <a:ext cx="3195" cy="2228"/>
            </a:xfrm>
            <a:prstGeom prst="rect">
              <a:avLst/>
            </a:prstGeom>
            <a:noFill/>
            <a:ln w="28575">
              <a:solidFill>
                <a:schemeClr val="tx1"/>
              </a:solidFill>
              <a:miter lim="800000"/>
              <a:headEnd/>
              <a:tailEnd/>
            </a:ln>
          </p:spPr>
        </p:pic>
        <p:sp>
          <p:nvSpPr>
            <p:cNvPr id="23" name="AutoShape 5"/>
            <p:cNvSpPr>
              <a:spLocks noChangeArrowheads="1"/>
            </p:cNvSpPr>
            <p:nvPr/>
          </p:nvSpPr>
          <p:spPr bwMode="auto">
            <a:xfrm>
              <a:off x="3498" y="2776"/>
              <a:ext cx="74" cy="64"/>
            </a:xfrm>
            <a:prstGeom prst="triangle">
              <a:avLst>
                <a:gd name="adj" fmla="val 50000"/>
              </a:avLst>
            </a:prstGeom>
            <a:solidFill>
              <a:srgbClr val="FF0000"/>
            </a:solidFill>
            <a:ln w="9525">
              <a:solidFill>
                <a:schemeClr val="tx1"/>
              </a:solidFill>
              <a:miter lim="800000"/>
              <a:headEnd/>
              <a:tailEnd/>
            </a:ln>
            <a:effectLst/>
          </p:spPr>
          <p:txBody>
            <a:bodyPr wrap="none" anchor="ctr"/>
            <a:lstStyle/>
            <a:p>
              <a:endParaRPr lang="fr-FR"/>
            </a:p>
          </p:txBody>
        </p:sp>
        <p:sp>
          <p:nvSpPr>
            <p:cNvPr id="24" name="AutoShape 6"/>
            <p:cNvSpPr>
              <a:spLocks noChangeArrowheads="1"/>
            </p:cNvSpPr>
            <p:nvPr/>
          </p:nvSpPr>
          <p:spPr bwMode="auto">
            <a:xfrm>
              <a:off x="3615" y="2712"/>
              <a:ext cx="74" cy="64"/>
            </a:xfrm>
            <a:prstGeom prst="triangle">
              <a:avLst>
                <a:gd name="adj" fmla="val 50000"/>
              </a:avLst>
            </a:prstGeom>
            <a:solidFill>
              <a:srgbClr val="FF0000"/>
            </a:solidFill>
            <a:ln w="9525">
              <a:solidFill>
                <a:schemeClr val="tx1"/>
              </a:solidFill>
              <a:miter lim="800000"/>
              <a:headEnd/>
              <a:tailEnd/>
            </a:ln>
            <a:effectLst/>
          </p:spPr>
          <p:txBody>
            <a:bodyPr wrap="none" anchor="ctr"/>
            <a:lstStyle/>
            <a:p>
              <a:endParaRPr lang="fr-FR"/>
            </a:p>
          </p:txBody>
        </p:sp>
        <p:sp>
          <p:nvSpPr>
            <p:cNvPr id="25" name="AutoShape 7"/>
            <p:cNvSpPr>
              <a:spLocks noChangeArrowheads="1"/>
            </p:cNvSpPr>
            <p:nvPr/>
          </p:nvSpPr>
          <p:spPr bwMode="auto">
            <a:xfrm>
              <a:off x="3735" y="2613"/>
              <a:ext cx="74" cy="64"/>
            </a:xfrm>
            <a:prstGeom prst="triangle">
              <a:avLst>
                <a:gd name="adj" fmla="val 50000"/>
              </a:avLst>
            </a:prstGeom>
            <a:solidFill>
              <a:srgbClr val="FF0000"/>
            </a:solidFill>
            <a:ln w="9525">
              <a:solidFill>
                <a:schemeClr val="tx1"/>
              </a:solidFill>
              <a:miter lim="800000"/>
              <a:headEnd/>
              <a:tailEnd/>
            </a:ln>
            <a:effectLst/>
          </p:spPr>
          <p:txBody>
            <a:bodyPr wrap="none" anchor="ctr"/>
            <a:lstStyle/>
            <a:p>
              <a:endParaRPr lang="fr-FR"/>
            </a:p>
          </p:txBody>
        </p:sp>
        <p:sp>
          <p:nvSpPr>
            <p:cNvPr id="26" name="AutoShape 8"/>
            <p:cNvSpPr>
              <a:spLocks noChangeArrowheads="1"/>
            </p:cNvSpPr>
            <p:nvPr/>
          </p:nvSpPr>
          <p:spPr bwMode="auto">
            <a:xfrm>
              <a:off x="3857" y="2437"/>
              <a:ext cx="74" cy="64"/>
            </a:xfrm>
            <a:prstGeom prst="triangle">
              <a:avLst>
                <a:gd name="adj" fmla="val 50000"/>
              </a:avLst>
            </a:prstGeom>
            <a:solidFill>
              <a:srgbClr val="FF0000"/>
            </a:solidFill>
            <a:ln w="9525">
              <a:solidFill>
                <a:schemeClr val="tx1"/>
              </a:solidFill>
              <a:miter lim="800000"/>
              <a:headEnd/>
              <a:tailEnd/>
            </a:ln>
            <a:effectLst/>
          </p:spPr>
          <p:txBody>
            <a:bodyPr wrap="none" anchor="ctr"/>
            <a:lstStyle/>
            <a:p>
              <a:endParaRPr lang="fr-FR"/>
            </a:p>
          </p:txBody>
        </p:sp>
        <p:sp>
          <p:nvSpPr>
            <p:cNvPr id="27" name="AutoShape 9"/>
            <p:cNvSpPr>
              <a:spLocks noChangeArrowheads="1"/>
            </p:cNvSpPr>
            <p:nvPr/>
          </p:nvSpPr>
          <p:spPr bwMode="auto">
            <a:xfrm>
              <a:off x="3918" y="2285"/>
              <a:ext cx="74" cy="64"/>
            </a:xfrm>
            <a:prstGeom prst="triangle">
              <a:avLst>
                <a:gd name="adj" fmla="val 50000"/>
              </a:avLst>
            </a:prstGeom>
            <a:solidFill>
              <a:srgbClr val="FF0000"/>
            </a:solidFill>
            <a:ln w="9525">
              <a:solidFill>
                <a:schemeClr val="tx1"/>
              </a:solidFill>
              <a:miter lim="800000"/>
              <a:headEnd/>
              <a:tailEnd/>
            </a:ln>
            <a:effectLst/>
          </p:spPr>
          <p:txBody>
            <a:bodyPr wrap="none" anchor="ctr"/>
            <a:lstStyle/>
            <a:p>
              <a:endParaRPr lang="fr-FR"/>
            </a:p>
          </p:txBody>
        </p:sp>
        <p:sp>
          <p:nvSpPr>
            <p:cNvPr id="28" name="AutoShape 10"/>
            <p:cNvSpPr>
              <a:spLocks noChangeArrowheads="1"/>
            </p:cNvSpPr>
            <p:nvPr/>
          </p:nvSpPr>
          <p:spPr bwMode="auto">
            <a:xfrm>
              <a:off x="4155" y="1624"/>
              <a:ext cx="74" cy="64"/>
            </a:xfrm>
            <a:prstGeom prst="triangle">
              <a:avLst>
                <a:gd name="adj" fmla="val 50000"/>
              </a:avLst>
            </a:prstGeom>
            <a:solidFill>
              <a:srgbClr val="FF0000"/>
            </a:solidFill>
            <a:ln w="9525">
              <a:solidFill>
                <a:schemeClr val="tx1"/>
              </a:solidFill>
              <a:miter lim="800000"/>
              <a:headEnd/>
              <a:tailEnd/>
            </a:ln>
            <a:effectLst/>
          </p:spPr>
          <p:txBody>
            <a:bodyPr wrap="none" anchor="ctr"/>
            <a:lstStyle/>
            <a:p>
              <a:endParaRPr lang="fr-FR"/>
            </a:p>
          </p:txBody>
        </p:sp>
        <p:sp>
          <p:nvSpPr>
            <p:cNvPr id="29" name="AutoShape 11"/>
            <p:cNvSpPr>
              <a:spLocks noChangeArrowheads="1"/>
            </p:cNvSpPr>
            <p:nvPr/>
          </p:nvSpPr>
          <p:spPr bwMode="auto">
            <a:xfrm>
              <a:off x="4579" y="1360"/>
              <a:ext cx="74" cy="64"/>
            </a:xfrm>
            <a:prstGeom prst="triangle">
              <a:avLst>
                <a:gd name="adj" fmla="val 50000"/>
              </a:avLst>
            </a:prstGeom>
            <a:solidFill>
              <a:srgbClr val="FF0000"/>
            </a:solidFill>
            <a:ln w="9525">
              <a:solidFill>
                <a:schemeClr val="tx1"/>
              </a:solidFill>
              <a:miter lim="800000"/>
              <a:headEnd/>
              <a:tailEnd/>
            </a:ln>
            <a:effectLst/>
          </p:spPr>
          <p:txBody>
            <a:bodyPr wrap="none" anchor="ctr"/>
            <a:lstStyle/>
            <a:p>
              <a:endParaRPr lang="fr-FR"/>
            </a:p>
          </p:txBody>
        </p:sp>
        <p:sp>
          <p:nvSpPr>
            <p:cNvPr id="30" name="AutoShape 12"/>
            <p:cNvSpPr>
              <a:spLocks noChangeArrowheads="1"/>
            </p:cNvSpPr>
            <p:nvPr/>
          </p:nvSpPr>
          <p:spPr bwMode="auto">
            <a:xfrm>
              <a:off x="5417" y="1222"/>
              <a:ext cx="74" cy="64"/>
            </a:xfrm>
            <a:prstGeom prst="triangle">
              <a:avLst>
                <a:gd name="adj" fmla="val 50000"/>
              </a:avLst>
            </a:prstGeom>
            <a:solidFill>
              <a:srgbClr val="FF0000"/>
            </a:solidFill>
            <a:ln w="9525">
              <a:solidFill>
                <a:schemeClr val="tx1"/>
              </a:solidFill>
              <a:miter lim="800000"/>
              <a:headEnd/>
              <a:tailEnd/>
            </a:ln>
            <a:effectLst/>
          </p:spPr>
          <p:txBody>
            <a:bodyPr wrap="none" anchor="ctr"/>
            <a:lstStyle/>
            <a:p>
              <a:endParaRPr lang="fr-FR"/>
            </a:p>
          </p:txBody>
        </p:sp>
        <p:sp>
          <p:nvSpPr>
            <p:cNvPr id="31" name="AutoShape 13"/>
            <p:cNvSpPr>
              <a:spLocks noChangeArrowheads="1"/>
            </p:cNvSpPr>
            <p:nvPr/>
          </p:nvSpPr>
          <p:spPr bwMode="auto">
            <a:xfrm>
              <a:off x="5657" y="1307"/>
              <a:ext cx="74" cy="64"/>
            </a:xfrm>
            <a:prstGeom prst="triangle">
              <a:avLst>
                <a:gd name="adj" fmla="val 50000"/>
              </a:avLst>
            </a:prstGeom>
            <a:solidFill>
              <a:srgbClr val="FF0000"/>
            </a:solidFill>
            <a:ln w="9525">
              <a:solidFill>
                <a:schemeClr val="tx1"/>
              </a:solidFill>
              <a:miter lim="800000"/>
              <a:headEnd/>
              <a:tailEnd/>
            </a:ln>
            <a:effectLst/>
          </p:spPr>
          <p:txBody>
            <a:bodyPr wrap="none" anchor="ctr"/>
            <a:lstStyle/>
            <a:p>
              <a:endParaRPr lang="fr-FR"/>
            </a:p>
          </p:txBody>
        </p:sp>
        <p:sp>
          <p:nvSpPr>
            <p:cNvPr id="32" name="AutoShape 14"/>
            <p:cNvSpPr>
              <a:spLocks noChangeArrowheads="1"/>
            </p:cNvSpPr>
            <p:nvPr/>
          </p:nvSpPr>
          <p:spPr bwMode="auto">
            <a:xfrm>
              <a:off x="6017" y="1667"/>
              <a:ext cx="74" cy="64"/>
            </a:xfrm>
            <a:prstGeom prst="triangle">
              <a:avLst>
                <a:gd name="adj" fmla="val 50000"/>
              </a:avLst>
            </a:prstGeom>
            <a:solidFill>
              <a:srgbClr val="FF0000"/>
            </a:solidFill>
            <a:ln w="9525">
              <a:solidFill>
                <a:schemeClr val="tx1"/>
              </a:solidFill>
              <a:miter lim="800000"/>
              <a:headEnd/>
              <a:tailEnd/>
            </a:ln>
            <a:effectLst/>
          </p:spPr>
          <p:txBody>
            <a:bodyPr wrap="none" anchor="ctr"/>
            <a:lstStyle/>
            <a:p>
              <a:endParaRPr lang="fr-FR"/>
            </a:p>
          </p:txBody>
        </p:sp>
      </p:grpSp>
      <p:sp>
        <p:nvSpPr>
          <p:cNvPr id="33" name="ZoneTexte 32"/>
          <p:cNvSpPr txBox="1"/>
          <p:nvPr/>
        </p:nvSpPr>
        <p:spPr>
          <a:xfrm>
            <a:off x="107504" y="5991671"/>
            <a:ext cx="5115824" cy="461665"/>
          </a:xfrm>
          <a:prstGeom prst="rect">
            <a:avLst/>
          </a:prstGeom>
          <a:noFill/>
        </p:spPr>
        <p:txBody>
          <a:bodyPr wrap="none" rtlCol="0">
            <a:spAutoFit/>
          </a:bodyPr>
          <a:lstStyle/>
          <a:p>
            <a:r>
              <a:rPr lang="fr-FR" sz="1200" dirty="0" smtClean="0"/>
              <a:t>Drouet et al. 6th EBV International Symposium on EBV and </a:t>
            </a:r>
            <a:r>
              <a:rPr lang="fr-FR" sz="1200" dirty="0" err="1" smtClean="0"/>
              <a:t>associated</a:t>
            </a:r>
            <a:r>
              <a:rPr lang="fr-FR" sz="1200" dirty="0" smtClean="0"/>
              <a:t> </a:t>
            </a:r>
            <a:r>
              <a:rPr lang="fr-FR" sz="1200" dirty="0" err="1" smtClean="0"/>
              <a:t>diseases</a:t>
            </a:r>
            <a:endParaRPr lang="fr-FR" sz="1200" dirty="0" smtClean="0"/>
          </a:p>
          <a:p>
            <a:r>
              <a:rPr lang="fr-FR" sz="1200" dirty="0" smtClean="0"/>
              <a:t>Stockholm 1998</a:t>
            </a:r>
            <a:endParaRPr lang="fr-FR" sz="1200" dirty="0"/>
          </a:p>
        </p:txBody>
      </p:sp>
      <p:sp>
        <p:nvSpPr>
          <p:cNvPr id="34" name="Footer Placeholder 33"/>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629816"/>
            <a:ext cx="8229600" cy="1143000"/>
          </a:xfrm>
        </p:spPr>
        <p:txBody>
          <a:bodyPr>
            <a:normAutofit fontScale="90000"/>
          </a:bodyPr>
          <a:lstStyle/>
          <a:p>
            <a:r>
              <a:rPr lang="en-US" b="1" dirty="0" smtClean="0">
                <a:solidFill>
                  <a:srgbClr val="7030A0"/>
                </a:solidFill>
              </a:rPr>
              <a:t>ZEBRA/BZLF1 gene expression in human EBV lymphoma samples</a:t>
            </a:r>
            <a:r>
              <a:rPr lang="fr-FR" dirty="0" smtClean="0"/>
              <a:t/>
            </a:r>
            <a:br>
              <a:rPr lang="fr-FR" dirty="0" smtClean="0"/>
            </a:br>
            <a:endParaRPr lang="fr-FR" dirty="0"/>
          </a:p>
        </p:txBody>
      </p:sp>
      <p:pic>
        <p:nvPicPr>
          <p:cNvPr id="60419" name="Picture 3"/>
          <p:cNvPicPr>
            <a:picLocks noChangeAspect="1" noChangeArrowheads="1"/>
          </p:cNvPicPr>
          <p:nvPr/>
        </p:nvPicPr>
        <p:blipFill>
          <a:blip r:embed="rId2" cstate="print"/>
          <a:srcRect/>
          <a:stretch>
            <a:fillRect/>
          </a:stretch>
        </p:blipFill>
        <p:spPr bwMode="auto">
          <a:xfrm>
            <a:off x="107504" y="2276872"/>
            <a:ext cx="4328056" cy="3671119"/>
          </a:xfrm>
          <a:prstGeom prst="rect">
            <a:avLst/>
          </a:prstGeom>
          <a:noFill/>
          <a:ln w="9525">
            <a:noFill/>
            <a:miter lim="800000"/>
            <a:headEnd/>
            <a:tailEnd/>
          </a:ln>
        </p:spPr>
      </p:pic>
      <p:pic>
        <p:nvPicPr>
          <p:cNvPr id="60420" name="Picture 4"/>
          <p:cNvPicPr>
            <a:picLocks noChangeAspect="1" noChangeArrowheads="1"/>
          </p:cNvPicPr>
          <p:nvPr/>
        </p:nvPicPr>
        <p:blipFill>
          <a:blip r:embed="rId3" cstate="print"/>
          <a:srcRect/>
          <a:stretch>
            <a:fillRect/>
          </a:stretch>
        </p:blipFill>
        <p:spPr bwMode="auto">
          <a:xfrm>
            <a:off x="4390578" y="2132856"/>
            <a:ext cx="4933950" cy="1666875"/>
          </a:xfrm>
          <a:prstGeom prst="rect">
            <a:avLst/>
          </a:prstGeom>
          <a:noFill/>
          <a:ln w="9525">
            <a:noFill/>
            <a:miter lim="800000"/>
            <a:headEnd/>
            <a:tailEnd/>
          </a:ln>
        </p:spPr>
      </p:pic>
      <p:pic>
        <p:nvPicPr>
          <p:cNvPr id="60421" name="Picture 5"/>
          <p:cNvPicPr>
            <a:picLocks noChangeAspect="1" noChangeArrowheads="1"/>
          </p:cNvPicPr>
          <p:nvPr/>
        </p:nvPicPr>
        <p:blipFill>
          <a:blip r:embed="rId4" cstate="print"/>
          <a:srcRect/>
          <a:stretch>
            <a:fillRect/>
          </a:stretch>
        </p:blipFill>
        <p:spPr bwMode="auto">
          <a:xfrm>
            <a:off x="5148064" y="5157192"/>
            <a:ext cx="2724150" cy="657225"/>
          </a:xfrm>
          <a:prstGeom prst="rect">
            <a:avLst/>
          </a:prstGeom>
          <a:noFill/>
          <a:ln w="9525">
            <a:noFill/>
            <a:miter lim="800000"/>
            <a:headEnd/>
            <a:tailEnd/>
          </a:ln>
        </p:spPr>
      </p:pic>
      <p:pic>
        <p:nvPicPr>
          <p:cNvPr id="60422" name="Picture 6"/>
          <p:cNvPicPr>
            <a:picLocks noChangeAspect="1" noChangeArrowheads="1"/>
          </p:cNvPicPr>
          <p:nvPr/>
        </p:nvPicPr>
        <p:blipFill>
          <a:blip r:embed="rId5" cstate="print"/>
          <a:srcRect/>
          <a:stretch>
            <a:fillRect/>
          </a:stretch>
        </p:blipFill>
        <p:spPr bwMode="auto">
          <a:xfrm>
            <a:off x="5004048" y="4437112"/>
            <a:ext cx="2889324" cy="859695"/>
          </a:xfrm>
          <a:prstGeom prst="rect">
            <a:avLst/>
          </a:prstGeom>
          <a:noFill/>
          <a:ln w="9525">
            <a:noFill/>
            <a:miter lim="800000"/>
            <a:headEnd/>
            <a:tailEnd/>
          </a:ln>
        </p:spPr>
      </p:pic>
      <p:sp>
        <p:nvSpPr>
          <p:cNvPr id="8" name="Rectangle 7"/>
          <p:cNvSpPr/>
          <p:nvPr/>
        </p:nvSpPr>
        <p:spPr>
          <a:xfrm>
            <a:off x="179512" y="1916832"/>
            <a:ext cx="4572000" cy="369332"/>
          </a:xfrm>
          <a:prstGeom prst="rect">
            <a:avLst/>
          </a:prstGeom>
          <a:solidFill>
            <a:schemeClr val="bg1"/>
          </a:solidFill>
        </p:spPr>
        <p:txBody>
          <a:bodyPr>
            <a:spAutoFit/>
          </a:bodyPr>
          <a:lstStyle/>
          <a:p>
            <a:endParaRPr lang="fr-FR" dirty="0"/>
          </a:p>
        </p:txBody>
      </p:sp>
      <p:sp>
        <p:nvSpPr>
          <p:cNvPr id="9" name="Rectangle 8"/>
          <p:cNvSpPr/>
          <p:nvPr/>
        </p:nvSpPr>
        <p:spPr>
          <a:xfrm>
            <a:off x="107504" y="5949280"/>
            <a:ext cx="6768752" cy="369332"/>
          </a:xfrm>
          <a:prstGeom prst="rect">
            <a:avLst/>
          </a:prstGeom>
        </p:spPr>
        <p:txBody>
          <a:bodyPr wrap="square">
            <a:spAutoFit/>
          </a:bodyPr>
          <a:lstStyle/>
          <a:p>
            <a:r>
              <a:rPr lang="en-US" dirty="0" smtClean="0"/>
              <a:t>EBV-LPD tumor sample obtained from </a:t>
            </a:r>
            <a:r>
              <a:rPr lang="en-US" dirty="0" err="1" smtClean="0"/>
              <a:t>hu</a:t>
            </a:r>
            <a:r>
              <a:rPr lang="en-US" dirty="0" smtClean="0"/>
              <a:t>-PBL-SCID mouse</a:t>
            </a:r>
            <a:endParaRPr lang="fr-FR" dirty="0"/>
          </a:p>
        </p:txBody>
      </p:sp>
      <p:sp>
        <p:nvSpPr>
          <p:cNvPr id="3" name="Footer Placeholder 2"/>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re 1"/>
          <p:cNvSpPr>
            <a:spLocks noGrp="1"/>
          </p:cNvSpPr>
          <p:nvPr>
            <p:ph type="title"/>
          </p:nvPr>
        </p:nvSpPr>
        <p:spPr/>
        <p:txBody>
          <a:bodyPr/>
          <a:lstStyle/>
          <a:p>
            <a:r>
              <a:rPr lang="en-US" b="1" dirty="0" smtClean="0">
                <a:solidFill>
                  <a:srgbClr val="7030A0"/>
                </a:solidFill>
              </a:rPr>
              <a:t>The ZEBRA/BZLF1 paradox</a:t>
            </a:r>
          </a:p>
        </p:txBody>
      </p:sp>
      <p:pic>
        <p:nvPicPr>
          <p:cNvPr id="29700" name="Picture 2" descr="lymph"/>
          <p:cNvPicPr>
            <a:picLocks noChangeAspect="1" noChangeArrowheads="1"/>
          </p:cNvPicPr>
          <p:nvPr/>
        </p:nvPicPr>
        <p:blipFill>
          <a:blip r:embed="rId2" cstate="print"/>
          <a:srcRect/>
          <a:stretch>
            <a:fillRect/>
          </a:stretch>
        </p:blipFill>
        <p:spPr bwMode="auto">
          <a:xfrm>
            <a:off x="1403350" y="1484313"/>
            <a:ext cx="6019800" cy="4244975"/>
          </a:xfrm>
          <a:prstGeom prst="rect">
            <a:avLst/>
          </a:prstGeom>
          <a:noFill/>
          <a:ln w="9525">
            <a:solidFill>
              <a:srgbClr val="FFFF99"/>
            </a:solidFill>
            <a:miter lim="800000"/>
            <a:headEnd/>
            <a:tailEnd/>
          </a:ln>
        </p:spPr>
      </p:pic>
      <p:sp>
        <p:nvSpPr>
          <p:cNvPr id="5" name="Rectangle 4"/>
          <p:cNvSpPr/>
          <p:nvPr/>
        </p:nvSpPr>
        <p:spPr>
          <a:xfrm>
            <a:off x="900113" y="6156012"/>
            <a:ext cx="2204321" cy="369332"/>
          </a:xfrm>
          <a:prstGeom prst="rect">
            <a:avLst/>
          </a:prstGeom>
        </p:spPr>
        <p:txBody>
          <a:bodyPr wrap="none">
            <a:spAutoFit/>
          </a:bodyPr>
          <a:lstStyle/>
          <a:p>
            <a:pPr>
              <a:defRPr/>
            </a:pPr>
            <a:r>
              <a:rPr lang="en-US" dirty="0">
                <a:latin typeface="+mj-lt"/>
                <a:cs typeface="Arial" charset="0"/>
              </a:rPr>
              <a:t>Ma et al. J </a:t>
            </a:r>
            <a:r>
              <a:rPr lang="en-US" dirty="0" err="1" smtClean="0">
                <a:latin typeface="+mj-lt"/>
                <a:cs typeface="Arial" charset="0"/>
              </a:rPr>
              <a:t>Virol</a:t>
            </a:r>
            <a:r>
              <a:rPr lang="en-US" dirty="0" smtClean="0">
                <a:latin typeface="+mj-lt"/>
                <a:cs typeface="Arial" charset="0"/>
              </a:rPr>
              <a:t>, 2011</a:t>
            </a:r>
            <a:endParaRPr lang="en-US" dirty="0">
              <a:latin typeface="+mj-lt"/>
              <a:cs typeface="Arial" charset="0"/>
            </a:endParaRPr>
          </a:p>
        </p:txBody>
      </p:sp>
      <p:sp>
        <p:nvSpPr>
          <p:cNvPr id="6" name="Rectangle 5"/>
          <p:cNvSpPr/>
          <p:nvPr/>
        </p:nvSpPr>
        <p:spPr>
          <a:xfrm>
            <a:off x="4427538" y="6093296"/>
            <a:ext cx="2502480" cy="369332"/>
          </a:xfrm>
          <a:prstGeom prst="rect">
            <a:avLst/>
          </a:prstGeom>
        </p:spPr>
        <p:txBody>
          <a:bodyPr wrap="none">
            <a:spAutoFit/>
          </a:bodyPr>
          <a:lstStyle/>
          <a:p>
            <a:pPr>
              <a:defRPr/>
            </a:pPr>
            <a:r>
              <a:rPr lang="en-US" dirty="0">
                <a:latin typeface="+mj-lt"/>
                <a:cs typeface="Arial" charset="0"/>
              </a:rPr>
              <a:t>Hong </a:t>
            </a:r>
            <a:r>
              <a:rPr lang="en-US" i="1" dirty="0">
                <a:latin typeface="+mj-lt"/>
                <a:cs typeface="Arial" charset="0"/>
              </a:rPr>
              <a:t>et al. </a:t>
            </a:r>
            <a:r>
              <a:rPr lang="en-US" dirty="0">
                <a:latin typeface="+mj-lt"/>
                <a:cs typeface="Arial" charset="0"/>
              </a:rPr>
              <a:t>J </a:t>
            </a:r>
            <a:r>
              <a:rPr lang="en-US" dirty="0" err="1">
                <a:latin typeface="+mj-lt"/>
                <a:cs typeface="Arial" charset="0"/>
              </a:rPr>
              <a:t>Virol</a:t>
            </a:r>
            <a:r>
              <a:rPr lang="en-US" dirty="0">
                <a:latin typeface="+mj-lt"/>
                <a:cs typeface="Arial" charset="0"/>
              </a:rPr>
              <a:t>  </a:t>
            </a:r>
            <a:r>
              <a:rPr lang="en-US" dirty="0" smtClean="0">
                <a:latin typeface="+mj-lt"/>
                <a:cs typeface="Arial" charset="0"/>
              </a:rPr>
              <a:t>2005</a:t>
            </a:r>
            <a:r>
              <a:rPr lang="en-US" dirty="0">
                <a:latin typeface="+mj-lt"/>
                <a:cs typeface="Arial" charset="0"/>
              </a:rPr>
              <a:t>, </a:t>
            </a:r>
          </a:p>
        </p:txBody>
      </p:sp>
      <p:sp>
        <p:nvSpPr>
          <p:cNvPr id="7" name="TextBox 6"/>
          <p:cNvSpPr txBox="1"/>
          <p:nvPr/>
        </p:nvSpPr>
        <p:spPr>
          <a:xfrm>
            <a:off x="1085850" y="1844675"/>
            <a:ext cx="6904038" cy="369888"/>
          </a:xfrm>
          <a:prstGeom prst="rect">
            <a:avLst/>
          </a:prstGeom>
          <a:solidFill>
            <a:schemeClr val="bg1"/>
          </a:solidFill>
        </p:spPr>
        <p:txBody>
          <a:bodyPr wrap="none">
            <a:spAutoFit/>
          </a:bodyPr>
          <a:lstStyle/>
          <a:p>
            <a:pPr>
              <a:defRPr/>
            </a:pPr>
            <a:r>
              <a:rPr lang="fr-FR" dirty="0">
                <a:latin typeface="+mj-lt"/>
                <a:cs typeface="Arial" charset="0"/>
              </a:rPr>
              <a:t>Expression of ZEBRA in biopsies of EBV+ lymphomas (abortive cycles?)</a:t>
            </a:r>
          </a:p>
        </p:txBody>
      </p:sp>
      <p:sp>
        <p:nvSpPr>
          <p:cNvPr id="8" name="TextBox 7"/>
          <p:cNvSpPr txBox="1"/>
          <p:nvPr/>
        </p:nvSpPr>
        <p:spPr>
          <a:xfrm>
            <a:off x="1476375" y="4724400"/>
            <a:ext cx="2997200" cy="554038"/>
          </a:xfrm>
          <a:prstGeom prst="rect">
            <a:avLst/>
          </a:prstGeom>
          <a:solidFill>
            <a:schemeClr val="bg1"/>
          </a:solidFill>
        </p:spPr>
        <p:txBody>
          <a:bodyPr wrap="none">
            <a:spAutoFit/>
          </a:bodyPr>
          <a:lstStyle/>
          <a:p>
            <a:pPr>
              <a:defRPr/>
            </a:pPr>
            <a:r>
              <a:rPr lang="fr-FR" dirty="0">
                <a:latin typeface="+mj-lt"/>
                <a:cs typeface="Arial" charset="0"/>
              </a:rPr>
              <a:t>Weak Expression of ZEBRA</a:t>
            </a:r>
          </a:p>
          <a:p>
            <a:pPr>
              <a:defRPr/>
            </a:pPr>
            <a:r>
              <a:rPr lang="fr-FR" sz="1200" dirty="0">
                <a:latin typeface="+mj-lt"/>
                <a:cs typeface="Arial" charset="0"/>
              </a:rPr>
              <a:t>(immunoperoxidase staining  with anti-Z mAb)</a:t>
            </a:r>
          </a:p>
        </p:txBody>
      </p:sp>
      <p:sp>
        <p:nvSpPr>
          <p:cNvPr id="9" name="TextBox 8"/>
          <p:cNvSpPr txBox="1"/>
          <p:nvPr/>
        </p:nvSpPr>
        <p:spPr>
          <a:xfrm>
            <a:off x="4643438" y="4716463"/>
            <a:ext cx="2924175" cy="368300"/>
          </a:xfrm>
          <a:prstGeom prst="rect">
            <a:avLst/>
          </a:prstGeom>
          <a:solidFill>
            <a:schemeClr val="bg1"/>
          </a:solidFill>
        </p:spPr>
        <p:txBody>
          <a:bodyPr wrap="none">
            <a:spAutoFit/>
          </a:bodyPr>
          <a:lstStyle/>
          <a:p>
            <a:pPr>
              <a:defRPr/>
            </a:pPr>
            <a:r>
              <a:rPr lang="fr-FR" dirty="0">
                <a:latin typeface="+mj-lt"/>
                <a:cs typeface="Arial" charset="0"/>
              </a:rPr>
              <a:t>Strong Expression of ZEBRA</a:t>
            </a:r>
          </a:p>
        </p:txBody>
      </p:sp>
      <p:sp>
        <p:nvSpPr>
          <p:cNvPr id="10" name="Rectangle 9"/>
          <p:cNvSpPr/>
          <p:nvPr/>
        </p:nvSpPr>
        <p:spPr>
          <a:xfrm>
            <a:off x="251520" y="5445125"/>
            <a:ext cx="8675687" cy="646113"/>
          </a:xfrm>
          <a:prstGeom prst="rect">
            <a:avLst/>
          </a:prstGeom>
        </p:spPr>
        <p:txBody>
          <a:bodyPr>
            <a:spAutoFit/>
          </a:bodyPr>
          <a:lstStyle/>
          <a:p>
            <a:pPr algn="ctr">
              <a:defRPr/>
            </a:pPr>
            <a:r>
              <a:rPr lang="fr-FR" b="1" dirty="0">
                <a:latin typeface="+mj-lt"/>
                <a:cs typeface="Arial" charset="0"/>
              </a:rPr>
              <a:t>In a context of malignant lymphoproliferation</a:t>
            </a:r>
            <a:r>
              <a:rPr lang="fr-FR" dirty="0">
                <a:latin typeface="+mj-lt"/>
                <a:cs typeface="Arial" charset="0"/>
              </a:rPr>
              <a:t>, cells with EBV under a lytic form contribute to the tumor progression, leading to an overt disease (lymphoma)</a:t>
            </a:r>
          </a:p>
        </p:txBody>
      </p:sp>
      <p:sp>
        <p:nvSpPr>
          <p:cNvPr id="2" name="Footer Placeholder 1"/>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7030A0"/>
                </a:solidFill>
              </a:rPr>
              <a:t>Recombinant BZLF1 vaccination </a:t>
            </a:r>
            <a:r>
              <a:rPr lang="fr-FR" sz="2400" b="1" dirty="0" err="1" smtClean="0">
                <a:solidFill>
                  <a:srgbClr val="7030A0"/>
                </a:solidFill>
              </a:rPr>
              <a:t>promotes</a:t>
            </a:r>
            <a:r>
              <a:rPr lang="fr-FR" sz="2400" b="1" dirty="0" smtClean="0">
                <a:solidFill>
                  <a:srgbClr val="7030A0"/>
                </a:solidFill>
              </a:rPr>
              <a:t> </a:t>
            </a:r>
            <a:r>
              <a:rPr lang="fr-FR" sz="2400" b="1" dirty="0" err="1" smtClean="0">
                <a:solidFill>
                  <a:srgbClr val="7030A0"/>
                </a:solidFill>
              </a:rPr>
              <a:t>antigen</a:t>
            </a:r>
            <a:r>
              <a:rPr lang="fr-FR" sz="2400" b="1" dirty="0" smtClean="0">
                <a:solidFill>
                  <a:srgbClr val="7030A0"/>
                </a:solidFill>
              </a:rPr>
              <a:t>-</a:t>
            </a:r>
            <a:r>
              <a:rPr lang="fr-FR" sz="2400" b="1" dirty="0" err="1" smtClean="0">
                <a:solidFill>
                  <a:srgbClr val="7030A0"/>
                </a:solidFill>
              </a:rPr>
              <a:t>specific</a:t>
            </a:r>
            <a:r>
              <a:rPr lang="fr-FR" sz="2400" b="1" dirty="0" smtClean="0">
                <a:solidFill>
                  <a:srgbClr val="7030A0"/>
                </a:solidFill>
              </a:rPr>
              <a:t> </a:t>
            </a:r>
            <a:r>
              <a:rPr lang="en-US" sz="2400" b="1" dirty="0" smtClean="0">
                <a:solidFill>
                  <a:srgbClr val="7030A0"/>
                </a:solidFill>
              </a:rPr>
              <a:t>T-cell expansion and function </a:t>
            </a:r>
            <a:r>
              <a:rPr lang="en-US" sz="2400" b="1" i="1" dirty="0" smtClean="0">
                <a:solidFill>
                  <a:srgbClr val="7030A0"/>
                </a:solidFill>
              </a:rPr>
              <a:t>in vitro </a:t>
            </a:r>
            <a:r>
              <a:rPr lang="en-US" sz="2400" b="1" dirty="0" smtClean="0">
                <a:solidFill>
                  <a:srgbClr val="7030A0"/>
                </a:solidFill>
              </a:rPr>
              <a:t>and </a:t>
            </a:r>
            <a:r>
              <a:rPr lang="en-US" sz="2400" b="1" i="1" dirty="0" smtClean="0">
                <a:solidFill>
                  <a:srgbClr val="7030A0"/>
                </a:solidFill>
              </a:rPr>
              <a:t>in vivo</a:t>
            </a:r>
            <a:endParaRPr lang="fr-FR" sz="2400" b="1" i="1" dirty="0">
              <a:solidFill>
                <a:srgbClr val="7030A0"/>
              </a:solidFill>
            </a:endParaRPr>
          </a:p>
        </p:txBody>
      </p:sp>
      <p:pic>
        <p:nvPicPr>
          <p:cNvPr id="61442" name="Picture 2"/>
          <p:cNvPicPr>
            <a:picLocks noChangeAspect="1" noChangeArrowheads="1"/>
          </p:cNvPicPr>
          <p:nvPr/>
        </p:nvPicPr>
        <p:blipFill>
          <a:blip r:embed="rId2" cstate="print"/>
          <a:srcRect/>
          <a:stretch>
            <a:fillRect/>
          </a:stretch>
        </p:blipFill>
        <p:spPr bwMode="auto">
          <a:xfrm>
            <a:off x="683568" y="1628800"/>
            <a:ext cx="7524328" cy="2112092"/>
          </a:xfrm>
          <a:prstGeom prst="rect">
            <a:avLst/>
          </a:prstGeom>
          <a:noFill/>
          <a:ln w="9525">
            <a:noFill/>
            <a:miter lim="800000"/>
            <a:headEnd/>
            <a:tailEnd/>
          </a:ln>
        </p:spPr>
      </p:pic>
      <p:pic>
        <p:nvPicPr>
          <p:cNvPr id="61443" name="Picture 3"/>
          <p:cNvPicPr>
            <a:picLocks noChangeAspect="1" noChangeArrowheads="1"/>
          </p:cNvPicPr>
          <p:nvPr/>
        </p:nvPicPr>
        <p:blipFill>
          <a:blip r:embed="rId3" cstate="print"/>
          <a:srcRect/>
          <a:stretch>
            <a:fillRect/>
          </a:stretch>
        </p:blipFill>
        <p:spPr bwMode="auto">
          <a:xfrm>
            <a:off x="395536" y="4077072"/>
            <a:ext cx="4116419" cy="1944216"/>
          </a:xfrm>
          <a:prstGeom prst="rect">
            <a:avLst/>
          </a:prstGeom>
          <a:noFill/>
          <a:ln w="9525">
            <a:noFill/>
            <a:miter lim="800000"/>
            <a:headEnd/>
            <a:tailEnd/>
          </a:ln>
        </p:spPr>
      </p:pic>
      <p:pic>
        <p:nvPicPr>
          <p:cNvPr id="61444" name="Picture 4"/>
          <p:cNvPicPr>
            <a:picLocks noChangeAspect="1" noChangeArrowheads="1"/>
          </p:cNvPicPr>
          <p:nvPr/>
        </p:nvPicPr>
        <p:blipFill>
          <a:blip r:embed="rId4" cstate="print"/>
          <a:srcRect/>
          <a:stretch>
            <a:fillRect/>
          </a:stretch>
        </p:blipFill>
        <p:spPr bwMode="auto">
          <a:xfrm>
            <a:off x="4716016" y="4005064"/>
            <a:ext cx="3528392" cy="2064015"/>
          </a:xfrm>
          <a:prstGeom prst="rect">
            <a:avLst/>
          </a:prstGeom>
          <a:noFill/>
          <a:ln w="9525">
            <a:noFill/>
            <a:miter lim="800000"/>
            <a:headEnd/>
            <a:tailEnd/>
          </a:ln>
        </p:spPr>
      </p:pic>
      <p:sp>
        <p:nvSpPr>
          <p:cNvPr id="6" name="ZoneTexte 5"/>
          <p:cNvSpPr txBox="1"/>
          <p:nvPr/>
        </p:nvSpPr>
        <p:spPr>
          <a:xfrm>
            <a:off x="2123728" y="6093296"/>
            <a:ext cx="4053546" cy="369332"/>
          </a:xfrm>
          <a:prstGeom prst="rect">
            <a:avLst/>
          </a:prstGeom>
          <a:noFill/>
        </p:spPr>
        <p:txBody>
          <a:bodyPr wrap="none" rtlCol="0">
            <a:spAutoFit/>
          </a:bodyPr>
          <a:lstStyle/>
          <a:p>
            <a:r>
              <a:rPr lang="fr-FR" dirty="0" err="1" smtClean="0"/>
              <a:t>Hartlage</a:t>
            </a:r>
            <a:r>
              <a:rPr lang="fr-FR" dirty="0" smtClean="0"/>
              <a:t> et al.  Cancer </a:t>
            </a:r>
            <a:r>
              <a:rPr lang="fr-FR" dirty="0" err="1" smtClean="0"/>
              <a:t>Immunol</a:t>
            </a:r>
            <a:r>
              <a:rPr lang="fr-FR" dirty="0" smtClean="0"/>
              <a:t> </a:t>
            </a:r>
            <a:r>
              <a:rPr lang="fr-FR" dirty="0" err="1" smtClean="0"/>
              <a:t>Res</a:t>
            </a:r>
            <a:r>
              <a:rPr lang="fr-FR" dirty="0" smtClean="0"/>
              <a:t> 2015</a:t>
            </a:r>
            <a:endParaRPr lang="fr-FR" dirty="0"/>
          </a:p>
        </p:txBody>
      </p:sp>
      <p:sp>
        <p:nvSpPr>
          <p:cNvPr id="3" name="Footer Placeholder 2"/>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en-US" sz="2400" b="1" dirty="0" smtClean="0">
                <a:solidFill>
                  <a:srgbClr val="7030A0"/>
                </a:solidFill>
              </a:rPr>
              <a:t>EBV immediate-early protein BZLF1,  can induce</a:t>
            </a:r>
            <a:br>
              <a:rPr lang="en-US" sz="2400" b="1" dirty="0" smtClean="0">
                <a:solidFill>
                  <a:srgbClr val="7030A0"/>
                </a:solidFill>
              </a:rPr>
            </a:br>
            <a:r>
              <a:rPr lang="en-US" sz="2400" b="1" dirty="0" smtClean="0">
                <a:solidFill>
                  <a:srgbClr val="7030A0"/>
                </a:solidFill>
              </a:rPr>
              <a:t>a protective effect against the development of fatal EBV-LPD in</a:t>
            </a:r>
            <a:br>
              <a:rPr lang="en-US" sz="2400" b="1" dirty="0" smtClean="0">
                <a:solidFill>
                  <a:srgbClr val="7030A0"/>
                </a:solidFill>
              </a:rPr>
            </a:br>
            <a:r>
              <a:rPr lang="en-US" sz="2400" b="1" dirty="0" smtClean="0">
                <a:solidFill>
                  <a:srgbClr val="7030A0"/>
                </a:solidFill>
              </a:rPr>
              <a:t>SCID mice engrafted with PBMCs from an HLA-B8 individual</a:t>
            </a:r>
            <a:r>
              <a:rPr lang="fr-FR" sz="2400" b="1" dirty="0" smtClean="0">
                <a:solidFill>
                  <a:srgbClr val="7030A0"/>
                </a:solidFill>
              </a:rPr>
              <a:t/>
            </a:r>
            <a:br>
              <a:rPr lang="fr-FR" sz="2400" b="1" dirty="0" smtClean="0">
                <a:solidFill>
                  <a:srgbClr val="7030A0"/>
                </a:solidFill>
              </a:rPr>
            </a:br>
            <a:endParaRPr lang="fr-FR" sz="2400" b="1" dirty="0">
              <a:solidFill>
                <a:srgbClr val="7030A0"/>
              </a:solidFill>
            </a:endParaRPr>
          </a:p>
        </p:txBody>
      </p:sp>
      <p:pic>
        <p:nvPicPr>
          <p:cNvPr id="62466" name="Picture 2"/>
          <p:cNvPicPr>
            <a:picLocks noChangeAspect="1" noChangeArrowheads="1"/>
          </p:cNvPicPr>
          <p:nvPr/>
        </p:nvPicPr>
        <p:blipFill>
          <a:blip r:embed="rId3" cstate="print"/>
          <a:srcRect/>
          <a:stretch>
            <a:fillRect/>
          </a:stretch>
        </p:blipFill>
        <p:spPr bwMode="auto">
          <a:xfrm>
            <a:off x="4355977" y="1744274"/>
            <a:ext cx="4788024" cy="4708344"/>
          </a:xfrm>
          <a:prstGeom prst="rect">
            <a:avLst/>
          </a:prstGeom>
          <a:noFill/>
          <a:ln w="9525">
            <a:noFill/>
            <a:miter lim="800000"/>
            <a:headEnd/>
            <a:tailEnd/>
          </a:ln>
        </p:spPr>
      </p:pic>
      <p:sp>
        <p:nvSpPr>
          <p:cNvPr id="62468" name="AutoShape 4" descr="imap://drouet@imap.ibs.fr:143/fetch%3EUID%3E/INBOX%3E4235?part=1.3&amp;type=image/png&amp;filename=Capture%20d%E2%80%99e%CC%81cran%202016-06-10%20a%CC%80%2009.19.34.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62470" name="AutoShape 6" descr="imap://drouet@imap.ibs.fr:143/fetch%3EUID%3E/INBOX%3E4235?part=1.3&amp;type=image/png&amp;filename=Capture%20d%E2%80%99e%CC%81cran%202016-06-10%20a%CC%80%2009.19.34.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62471" name="Picture 7"/>
          <p:cNvPicPr>
            <a:picLocks noChangeAspect="1" noChangeArrowheads="1"/>
          </p:cNvPicPr>
          <p:nvPr/>
        </p:nvPicPr>
        <p:blipFill>
          <a:blip r:embed="rId4" cstate="print"/>
          <a:srcRect/>
          <a:stretch>
            <a:fillRect/>
          </a:stretch>
        </p:blipFill>
        <p:spPr bwMode="auto">
          <a:xfrm>
            <a:off x="827584" y="1340768"/>
            <a:ext cx="2448272" cy="2638306"/>
          </a:xfrm>
          <a:prstGeom prst="rect">
            <a:avLst/>
          </a:prstGeom>
          <a:noFill/>
          <a:ln w="9525">
            <a:noFill/>
            <a:miter lim="800000"/>
            <a:headEnd/>
            <a:tailEnd/>
          </a:ln>
        </p:spPr>
      </p:pic>
      <p:pic>
        <p:nvPicPr>
          <p:cNvPr id="62472" name="Picture 8"/>
          <p:cNvPicPr>
            <a:picLocks noChangeAspect="1" noChangeArrowheads="1"/>
          </p:cNvPicPr>
          <p:nvPr/>
        </p:nvPicPr>
        <p:blipFill>
          <a:blip r:embed="rId5" cstate="print"/>
          <a:srcRect/>
          <a:stretch>
            <a:fillRect/>
          </a:stretch>
        </p:blipFill>
        <p:spPr bwMode="auto">
          <a:xfrm>
            <a:off x="1043608" y="3933056"/>
            <a:ext cx="2182368" cy="2759621"/>
          </a:xfrm>
          <a:prstGeom prst="rect">
            <a:avLst/>
          </a:prstGeom>
          <a:noFill/>
          <a:ln w="9525">
            <a:noFill/>
            <a:miter lim="800000"/>
            <a:headEnd/>
            <a:tailEnd/>
          </a:ln>
        </p:spPr>
      </p:pic>
      <p:sp>
        <p:nvSpPr>
          <p:cNvPr id="8" name="ZoneTexte 7"/>
          <p:cNvSpPr txBox="1"/>
          <p:nvPr/>
        </p:nvSpPr>
        <p:spPr>
          <a:xfrm>
            <a:off x="3902830" y="1412776"/>
            <a:ext cx="4053546" cy="369332"/>
          </a:xfrm>
          <a:prstGeom prst="rect">
            <a:avLst/>
          </a:prstGeom>
          <a:noFill/>
        </p:spPr>
        <p:txBody>
          <a:bodyPr wrap="none" rtlCol="0">
            <a:spAutoFit/>
          </a:bodyPr>
          <a:lstStyle/>
          <a:p>
            <a:r>
              <a:rPr lang="fr-FR" dirty="0" err="1" smtClean="0"/>
              <a:t>Hartlage</a:t>
            </a:r>
            <a:r>
              <a:rPr lang="fr-FR" dirty="0" smtClean="0"/>
              <a:t> et al.  Cancer </a:t>
            </a:r>
            <a:r>
              <a:rPr lang="fr-FR" dirty="0" err="1" smtClean="0"/>
              <a:t>Immunol</a:t>
            </a:r>
            <a:r>
              <a:rPr lang="fr-FR" dirty="0" smtClean="0"/>
              <a:t> </a:t>
            </a:r>
            <a:r>
              <a:rPr lang="fr-FR" dirty="0" err="1" smtClean="0"/>
              <a:t>Res</a:t>
            </a:r>
            <a:r>
              <a:rPr lang="fr-FR" dirty="0" smtClean="0"/>
              <a:t> 2015</a:t>
            </a:r>
            <a:endParaRPr lang="fr-FR" dirty="0"/>
          </a:p>
        </p:txBody>
      </p:sp>
      <p:sp>
        <p:nvSpPr>
          <p:cNvPr id="3" name="Footer Placeholder 2"/>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rgbClr val="7030A0"/>
                </a:solidFill>
              </a:rPr>
              <a:t>Issues </a:t>
            </a:r>
            <a:r>
              <a:rPr lang="fr-FR" b="1" dirty="0" err="1" smtClean="0">
                <a:solidFill>
                  <a:srgbClr val="7030A0"/>
                </a:solidFill>
              </a:rPr>
              <a:t>regarding</a:t>
            </a:r>
            <a:r>
              <a:rPr lang="fr-FR" b="1" dirty="0" smtClean="0">
                <a:solidFill>
                  <a:srgbClr val="7030A0"/>
                </a:solidFill>
              </a:rPr>
              <a:t> HHV</a:t>
            </a:r>
            <a:endParaRPr lang="fr-FR" b="1" dirty="0">
              <a:solidFill>
                <a:srgbClr val="7030A0"/>
              </a:solidFill>
            </a:endParaRPr>
          </a:p>
        </p:txBody>
      </p:sp>
      <p:sp>
        <p:nvSpPr>
          <p:cNvPr id="3" name="Espace réservé du contenu 2"/>
          <p:cNvSpPr>
            <a:spLocks noGrp="1"/>
          </p:cNvSpPr>
          <p:nvPr>
            <p:ph idx="1"/>
          </p:nvPr>
        </p:nvSpPr>
        <p:spPr>
          <a:xfrm>
            <a:off x="251520" y="1600200"/>
            <a:ext cx="8568952" cy="4525963"/>
          </a:xfrm>
        </p:spPr>
        <p:txBody>
          <a:bodyPr>
            <a:normAutofit/>
          </a:bodyPr>
          <a:lstStyle/>
          <a:p>
            <a:r>
              <a:rPr lang="fr-FR" sz="2400" b="1" dirty="0" smtClean="0"/>
              <a:t>The entry </a:t>
            </a:r>
            <a:r>
              <a:rPr lang="fr-FR" sz="2400" b="1" dirty="0" err="1" smtClean="0"/>
              <a:t>pathways</a:t>
            </a:r>
            <a:r>
              <a:rPr lang="fr-FR" sz="2400" b="1" dirty="0" smtClean="0"/>
              <a:t> of HHV are not </a:t>
            </a:r>
            <a:r>
              <a:rPr lang="fr-FR" sz="2400" b="1" dirty="0" err="1" smtClean="0"/>
              <a:t>fully</a:t>
            </a:r>
            <a:r>
              <a:rPr lang="fr-FR" sz="2400" b="1" dirty="0" smtClean="0"/>
              <a:t> </a:t>
            </a:r>
            <a:r>
              <a:rPr lang="fr-FR" sz="2400" b="1" dirty="0" err="1" smtClean="0"/>
              <a:t>understood</a:t>
            </a:r>
            <a:r>
              <a:rPr lang="fr-FR" sz="2400" b="1" dirty="0" smtClean="0"/>
              <a:t> ex. CMV </a:t>
            </a:r>
            <a:r>
              <a:rPr lang="fr-FR" sz="2400" b="1" dirty="0" err="1" smtClean="0"/>
              <a:t>pentameric</a:t>
            </a:r>
            <a:r>
              <a:rPr lang="fr-FR" sz="2400" b="1" dirty="0" smtClean="0"/>
              <a:t> </a:t>
            </a:r>
            <a:r>
              <a:rPr lang="fr-FR" sz="2400" b="1" dirty="0" err="1" smtClean="0"/>
              <a:t>gH</a:t>
            </a:r>
            <a:r>
              <a:rPr lang="fr-FR" sz="2400" b="1" dirty="0" smtClean="0"/>
              <a:t> </a:t>
            </a:r>
            <a:r>
              <a:rPr lang="fr-FR" sz="2400" b="1" dirty="0" err="1" smtClean="0"/>
              <a:t>complex</a:t>
            </a:r>
            <a:r>
              <a:rPr lang="fr-FR" sz="2400" b="1" dirty="0" smtClean="0"/>
              <a:t>, EBV gp350/220 gp 42 </a:t>
            </a:r>
            <a:r>
              <a:rPr lang="fr-FR" sz="2400" b="1" dirty="0" err="1" smtClean="0"/>
              <a:t>gH</a:t>
            </a:r>
            <a:r>
              <a:rPr lang="fr-FR" sz="2400" b="1" dirty="0" smtClean="0"/>
              <a:t>/</a:t>
            </a:r>
            <a:r>
              <a:rPr lang="fr-FR" sz="2400" b="1" dirty="0" err="1" smtClean="0"/>
              <a:t>gL</a:t>
            </a:r>
            <a:endParaRPr lang="fr-FR" sz="2400" b="1" dirty="0" smtClean="0"/>
          </a:p>
          <a:p>
            <a:r>
              <a:rPr lang="fr-FR" sz="2400" b="1" dirty="0" smtClean="0"/>
              <a:t>The acquisition </a:t>
            </a:r>
            <a:r>
              <a:rPr lang="fr-FR" sz="2400" b="1" dirty="0" err="1" smtClean="0"/>
              <a:t>through</a:t>
            </a:r>
            <a:r>
              <a:rPr lang="fr-FR" sz="2400" b="1" dirty="0" smtClean="0"/>
              <a:t> the </a:t>
            </a:r>
            <a:r>
              <a:rPr lang="fr-FR" sz="2400" b="1" dirty="0" err="1" smtClean="0"/>
              <a:t>mucosas</a:t>
            </a:r>
            <a:r>
              <a:rPr lang="fr-FR" sz="2400" b="1" dirty="0" smtClean="0"/>
              <a:t> (HSV2) as </a:t>
            </a:r>
            <a:r>
              <a:rPr lang="fr-FR" sz="2400" b="1" dirty="0" err="1" smtClean="0"/>
              <a:t>well</a:t>
            </a:r>
            <a:r>
              <a:rPr lang="fr-FR" sz="2400" b="1" dirty="0" smtClean="0"/>
              <a:t> (</a:t>
            </a:r>
            <a:r>
              <a:rPr lang="fr-FR" sz="2400" b="1" dirty="0" err="1" smtClean="0"/>
              <a:t>replication-defective</a:t>
            </a:r>
            <a:r>
              <a:rPr lang="fr-FR" sz="2400" b="1" dirty="0" smtClean="0"/>
              <a:t> HSV2 or live </a:t>
            </a:r>
            <a:r>
              <a:rPr lang="fr-FR" sz="2400" b="1" dirty="0" err="1" smtClean="0"/>
              <a:t>attenuated</a:t>
            </a:r>
            <a:r>
              <a:rPr lang="fr-FR" sz="2400" b="1" dirty="0" smtClean="0"/>
              <a:t> HSV2 vaccines </a:t>
            </a:r>
            <a:r>
              <a:rPr lang="fr-FR" sz="2400" b="1" dirty="0" err="1" smtClean="0"/>
              <a:t>expressing</a:t>
            </a:r>
            <a:r>
              <a:rPr lang="fr-FR" sz="2400" b="1" dirty="0" smtClean="0"/>
              <a:t> a </a:t>
            </a:r>
            <a:r>
              <a:rPr lang="fr-FR" sz="2400" b="1" dirty="0" err="1" smtClean="0"/>
              <a:t>broad</a:t>
            </a:r>
            <a:r>
              <a:rPr lang="fr-FR" sz="2400" b="1" dirty="0" smtClean="0"/>
              <a:t> </a:t>
            </a:r>
            <a:r>
              <a:rPr lang="fr-FR" sz="2400" b="1" dirty="0" err="1" smtClean="0"/>
              <a:t>array</a:t>
            </a:r>
            <a:r>
              <a:rPr lang="fr-FR" sz="2400" b="1" dirty="0" smtClean="0"/>
              <a:t> of viral </a:t>
            </a:r>
            <a:r>
              <a:rPr lang="fr-FR" sz="2400" b="1" dirty="0" err="1" smtClean="0"/>
              <a:t>antigens</a:t>
            </a:r>
            <a:r>
              <a:rPr lang="fr-FR" sz="2400" b="1" dirty="0" smtClean="0"/>
              <a:t>) </a:t>
            </a:r>
          </a:p>
          <a:p>
            <a:r>
              <a:rPr lang="en-US" sz="2400" b="1" dirty="0" smtClean="0"/>
              <a:t>Recently described and purified individual recombinant immunogenic polypeptides and/or their mixes (</a:t>
            </a:r>
            <a:r>
              <a:rPr lang="fr-FR" sz="2400" b="1" dirty="0" err="1" smtClean="0"/>
              <a:t>Combination</a:t>
            </a:r>
            <a:r>
              <a:rPr lang="fr-FR" sz="2400" b="1" dirty="0" smtClean="0"/>
              <a:t> of </a:t>
            </a:r>
            <a:r>
              <a:rPr lang="fr-FR" sz="2400" b="1" dirty="0" err="1" smtClean="0"/>
              <a:t>lytic</a:t>
            </a:r>
            <a:r>
              <a:rPr lang="fr-FR" sz="2400" b="1" dirty="0" smtClean="0"/>
              <a:t>/latent </a:t>
            </a:r>
            <a:r>
              <a:rPr lang="fr-FR" sz="2400" b="1" dirty="0" err="1" smtClean="0"/>
              <a:t>proteins</a:t>
            </a:r>
            <a:r>
              <a:rPr lang="fr-FR" sz="2400" b="1" dirty="0" smtClean="0"/>
              <a:t>)</a:t>
            </a:r>
          </a:p>
          <a:p>
            <a:endParaRPr lang="fr-FR" sz="2400" dirty="0" smtClean="0"/>
          </a:p>
          <a:p>
            <a:endParaRPr lang="fr-FR" sz="2400" dirty="0" smtClean="0"/>
          </a:p>
          <a:p>
            <a:endParaRPr lang="fr-FR" sz="2400" dirty="0"/>
          </a:p>
        </p:txBody>
      </p:sp>
      <p:sp>
        <p:nvSpPr>
          <p:cNvPr id="4" name="Rectangle 3"/>
          <p:cNvSpPr/>
          <p:nvPr/>
        </p:nvSpPr>
        <p:spPr>
          <a:xfrm>
            <a:off x="611560" y="4869160"/>
            <a:ext cx="8136904" cy="461665"/>
          </a:xfrm>
          <a:prstGeom prst="rect">
            <a:avLst/>
          </a:prstGeom>
        </p:spPr>
        <p:txBody>
          <a:bodyPr wrap="square">
            <a:spAutoFit/>
          </a:bodyPr>
          <a:lstStyle/>
          <a:p>
            <a:r>
              <a:rPr lang="fr-FR" sz="1200" dirty="0" err="1" smtClean="0"/>
              <a:t>Rajcáni</a:t>
            </a:r>
            <a:r>
              <a:rPr lang="fr-FR" sz="1200" dirty="0" smtClean="0"/>
              <a:t> et al. </a:t>
            </a:r>
            <a:r>
              <a:rPr lang="en-US" sz="1200" b="1" dirty="0" smtClean="0"/>
              <a:t>Survey of Epstein Barr Virus (EBV) Immunogenic Proteins and their </a:t>
            </a:r>
            <a:r>
              <a:rPr lang="en-US" sz="1200" b="1" dirty="0" err="1" smtClean="0"/>
              <a:t>Epitopes</a:t>
            </a:r>
            <a:r>
              <a:rPr lang="en-US" sz="1200" b="1" dirty="0" smtClean="0"/>
              <a:t>: Implications for Vaccine Preparation </a:t>
            </a:r>
            <a:r>
              <a:rPr lang="en-US" sz="1200" dirty="0" smtClean="0"/>
              <a:t>Recent Pat Anti-infect Drug Discovery 2014;9(1):62-76.</a:t>
            </a:r>
            <a:endParaRPr lang="fr-FR" sz="1200" dirty="0"/>
          </a:p>
        </p:txBody>
      </p:sp>
      <p:sp>
        <p:nvSpPr>
          <p:cNvPr id="5" name="Footer Placeholder 4"/>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cstate="print"/>
          <a:srcRect/>
          <a:stretch>
            <a:fillRect/>
          </a:stretch>
        </p:blipFill>
        <p:spPr bwMode="auto">
          <a:xfrm>
            <a:off x="251520" y="836712"/>
            <a:ext cx="8431940" cy="3180569"/>
          </a:xfrm>
          <a:prstGeom prst="rect">
            <a:avLst/>
          </a:prstGeom>
          <a:noFill/>
          <a:ln w="9525">
            <a:noFill/>
            <a:miter lim="800000"/>
            <a:headEnd/>
            <a:tailEnd/>
          </a:ln>
        </p:spPr>
      </p:pic>
      <p:pic>
        <p:nvPicPr>
          <p:cNvPr id="3" name="Picture 2"/>
          <p:cNvPicPr>
            <a:picLocks noChangeAspect="1" noChangeArrowheads="1"/>
          </p:cNvPicPr>
          <p:nvPr/>
        </p:nvPicPr>
        <p:blipFill>
          <a:blip r:embed="rId3" cstate="print"/>
          <a:srcRect/>
          <a:stretch>
            <a:fillRect/>
          </a:stretch>
        </p:blipFill>
        <p:spPr bwMode="auto">
          <a:xfrm>
            <a:off x="1763688" y="4498309"/>
            <a:ext cx="4716016" cy="2359691"/>
          </a:xfrm>
          <a:prstGeom prst="rect">
            <a:avLst/>
          </a:prstGeom>
          <a:noFill/>
          <a:ln w="9525">
            <a:noFill/>
            <a:miter lim="800000"/>
            <a:headEnd/>
            <a:tailEnd/>
          </a:ln>
        </p:spPr>
      </p:pic>
      <p:sp>
        <p:nvSpPr>
          <p:cNvPr id="4" name="ZoneTexte 3"/>
          <p:cNvSpPr txBox="1"/>
          <p:nvPr/>
        </p:nvSpPr>
        <p:spPr>
          <a:xfrm>
            <a:off x="1547664" y="260648"/>
            <a:ext cx="6835717" cy="584775"/>
          </a:xfrm>
          <a:prstGeom prst="rect">
            <a:avLst/>
          </a:prstGeom>
          <a:noFill/>
        </p:spPr>
        <p:txBody>
          <a:bodyPr wrap="none" rtlCol="0">
            <a:spAutoFit/>
          </a:bodyPr>
          <a:lstStyle/>
          <a:p>
            <a:r>
              <a:rPr lang="fr-FR" sz="3200" b="1" dirty="0" smtClean="0">
                <a:solidFill>
                  <a:srgbClr val="7030A0"/>
                </a:solidFill>
              </a:rPr>
              <a:t>Challenges in EBV vaccine </a:t>
            </a:r>
            <a:r>
              <a:rPr lang="fr-FR" sz="3200" b="1" dirty="0" err="1" smtClean="0">
                <a:solidFill>
                  <a:srgbClr val="7030A0"/>
                </a:solidFill>
              </a:rPr>
              <a:t>strategies</a:t>
            </a:r>
            <a:r>
              <a:rPr lang="fr-FR" sz="3200" b="1" dirty="0" smtClean="0">
                <a:solidFill>
                  <a:srgbClr val="7030A0"/>
                </a:solidFill>
              </a:rPr>
              <a:t> (1)</a:t>
            </a:r>
            <a:endParaRPr lang="fr-FR" sz="3200" b="1" dirty="0">
              <a:solidFill>
                <a:srgbClr val="7030A0"/>
              </a:solidFill>
            </a:endParaRPr>
          </a:p>
        </p:txBody>
      </p:sp>
      <p:sp>
        <p:nvSpPr>
          <p:cNvPr id="5" name="ZoneTexte 4"/>
          <p:cNvSpPr txBox="1"/>
          <p:nvPr/>
        </p:nvSpPr>
        <p:spPr>
          <a:xfrm>
            <a:off x="539552" y="4077072"/>
            <a:ext cx="8401707" cy="369332"/>
          </a:xfrm>
          <a:prstGeom prst="rect">
            <a:avLst/>
          </a:prstGeom>
          <a:noFill/>
        </p:spPr>
        <p:txBody>
          <a:bodyPr wrap="square" rtlCol="0">
            <a:spAutoFit/>
          </a:bodyPr>
          <a:lstStyle/>
          <a:p>
            <a:r>
              <a:rPr lang="fr-FR" dirty="0" smtClean="0"/>
              <a:t>EBV vaccine for the </a:t>
            </a:r>
            <a:r>
              <a:rPr lang="fr-FR" dirty="0" err="1" smtClean="0"/>
              <a:t>prevention</a:t>
            </a:r>
            <a:r>
              <a:rPr lang="fr-FR" dirty="0" smtClean="0"/>
              <a:t> of IM – and </a:t>
            </a:r>
            <a:r>
              <a:rPr lang="fr-FR" dirty="0" err="1" smtClean="0"/>
              <a:t>what</a:t>
            </a:r>
            <a:r>
              <a:rPr lang="fr-FR" dirty="0" smtClean="0"/>
              <a:t> </a:t>
            </a:r>
            <a:r>
              <a:rPr lang="fr-FR" dirty="0" err="1" smtClean="0"/>
              <a:t>else</a:t>
            </a:r>
            <a:r>
              <a:rPr lang="fr-FR" dirty="0" smtClean="0"/>
              <a:t> ? Balfour HH. JID 2007</a:t>
            </a:r>
            <a:endParaRPr lang="fr-FR" dirty="0"/>
          </a:p>
        </p:txBody>
      </p:sp>
      <p:sp>
        <p:nvSpPr>
          <p:cNvPr id="2" name="Oval 1"/>
          <p:cNvSpPr/>
          <p:nvPr/>
        </p:nvSpPr>
        <p:spPr>
          <a:xfrm>
            <a:off x="3563888" y="1988840"/>
            <a:ext cx="1872208" cy="7200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Oval 6"/>
          <p:cNvSpPr/>
          <p:nvPr/>
        </p:nvSpPr>
        <p:spPr>
          <a:xfrm>
            <a:off x="5436096" y="2060848"/>
            <a:ext cx="1872208" cy="7200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Oval 7"/>
          <p:cNvSpPr/>
          <p:nvPr/>
        </p:nvSpPr>
        <p:spPr>
          <a:xfrm>
            <a:off x="7020272" y="1988840"/>
            <a:ext cx="1872208" cy="7200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ooter Placeholder 5"/>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solidFill>
                  <a:srgbClr val="7030A0"/>
                </a:solidFill>
              </a:rPr>
              <a:t>Challenges in EBV vaccine </a:t>
            </a:r>
            <a:r>
              <a:rPr lang="fr-FR" b="1" dirty="0" err="1" smtClean="0">
                <a:solidFill>
                  <a:srgbClr val="7030A0"/>
                </a:solidFill>
              </a:rPr>
              <a:t>strategies</a:t>
            </a:r>
            <a:r>
              <a:rPr lang="fr-FR" b="1" dirty="0" smtClean="0">
                <a:solidFill>
                  <a:srgbClr val="7030A0"/>
                </a:solidFill>
              </a:rPr>
              <a:t> and </a:t>
            </a:r>
            <a:r>
              <a:rPr lang="fr-FR" b="1" dirty="0" err="1" smtClean="0">
                <a:solidFill>
                  <a:srgbClr val="7030A0"/>
                </a:solidFill>
              </a:rPr>
              <a:t>priorities</a:t>
            </a:r>
            <a:r>
              <a:rPr lang="fr-FR" b="1" dirty="0" smtClean="0">
                <a:solidFill>
                  <a:srgbClr val="7030A0"/>
                </a:solidFill>
              </a:rPr>
              <a:t> for the future  (1)</a:t>
            </a:r>
            <a:br>
              <a:rPr lang="fr-FR" b="1" dirty="0" smtClean="0">
                <a:solidFill>
                  <a:srgbClr val="7030A0"/>
                </a:solidFill>
              </a:rPr>
            </a:br>
            <a:endParaRPr lang="fr-FR" dirty="0">
              <a:solidFill>
                <a:srgbClr val="7030A0"/>
              </a:solidFill>
            </a:endParaRPr>
          </a:p>
        </p:txBody>
      </p:sp>
      <p:sp>
        <p:nvSpPr>
          <p:cNvPr id="3" name="Espace réservé du contenu 2"/>
          <p:cNvSpPr>
            <a:spLocks noGrp="1"/>
          </p:cNvSpPr>
          <p:nvPr>
            <p:ph idx="1"/>
          </p:nvPr>
        </p:nvSpPr>
        <p:spPr/>
        <p:txBody>
          <a:bodyPr>
            <a:normAutofit fontScale="85000" lnSpcReduction="20000"/>
          </a:bodyPr>
          <a:lstStyle/>
          <a:p>
            <a:pPr>
              <a:buFontTx/>
              <a:buChar char="-"/>
            </a:pPr>
            <a:r>
              <a:rPr lang="fr-FR" b="1" dirty="0" smtClean="0"/>
              <a:t>Identification of </a:t>
            </a:r>
            <a:r>
              <a:rPr lang="fr-FR" b="1" dirty="0" err="1" smtClean="0"/>
              <a:t>surrogate</a:t>
            </a:r>
            <a:r>
              <a:rPr lang="fr-FR" b="1" dirty="0" smtClean="0"/>
              <a:t> markers </a:t>
            </a:r>
            <a:r>
              <a:rPr lang="fr-FR" b="1" dirty="0" err="1" smtClean="0"/>
              <a:t>that</a:t>
            </a:r>
            <a:r>
              <a:rPr lang="fr-FR" b="1" dirty="0" smtClean="0"/>
              <a:t> </a:t>
            </a:r>
            <a:r>
              <a:rPr lang="fr-FR" b="1" dirty="0" err="1" smtClean="0"/>
              <a:t>predict</a:t>
            </a:r>
            <a:r>
              <a:rPr lang="fr-FR" b="1" dirty="0" smtClean="0"/>
              <a:t> the </a:t>
            </a:r>
            <a:r>
              <a:rPr lang="fr-FR" b="1" dirty="0" err="1" smtClean="0"/>
              <a:t>development</a:t>
            </a:r>
            <a:r>
              <a:rPr lang="fr-FR" b="1" dirty="0" smtClean="0"/>
              <a:t> of EBV-</a:t>
            </a:r>
            <a:r>
              <a:rPr lang="fr-FR" b="1" dirty="0" err="1" smtClean="0"/>
              <a:t>related</a:t>
            </a:r>
            <a:r>
              <a:rPr lang="fr-FR" b="1" dirty="0" smtClean="0"/>
              <a:t> </a:t>
            </a:r>
            <a:r>
              <a:rPr lang="fr-FR" b="1" dirty="0" err="1" smtClean="0"/>
              <a:t>malignancies</a:t>
            </a:r>
            <a:endParaRPr lang="fr-FR" b="1" dirty="0" smtClean="0"/>
          </a:p>
          <a:p>
            <a:pPr>
              <a:buFontTx/>
              <a:buChar char="-"/>
            </a:pPr>
            <a:r>
              <a:rPr lang="fr-FR" b="1" dirty="0" err="1" smtClean="0">
                <a:solidFill>
                  <a:schemeClr val="bg1">
                    <a:lumMod val="85000"/>
                  </a:schemeClr>
                </a:solidFill>
              </a:rPr>
              <a:t>Determination</a:t>
            </a:r>
            <a:r>
              <a:rPr lang="fr-FR" b="1" dirty="0" smtClean="0">
                <a:solidFill>
                  <a:schemeClr val="bg1">
                    <a:lumMod val="85000"/>
                  </a:schemeClr>
                </a:solidFill>
              </a:rPr>
              <a:t> of immune </a:t>
            </a:r>
            <a:r>
              <a:rPr lang="fr-FR" b="1" dirty="0" err="1" smtClean="0">
                <a:solidFill>
                  <a:schemeClr val="bg1">
                    <a:lumMod val="85000"/>
                  </a:schemeClr>
                </a:solidFill>
              </a:rPr>
              <a:t>correlates</a:t>
            </a:r>
            <a:r>
              <a:rPr lang="fr-FR" b="1" dirty="0" smtClean="0">
                <a:solidFill>
                  <a:schemeClr val="bg1">
                    <a:lumMod val="85000"/>
                  </a:schemeClr>
                </a:solidFill>
              </a:rPr>
              <a:t> of protection </a:t>
            </a:r>
            <a:r>
              <a:rPr lang="fr-FR" b="1" dirty="0" err="1" smtClean="0">
                <a:solidFill>
                  <a:schemeClr val="bg1">
                    <a:lumMod val="85000"/>
                  </a:schemeClr>
                </a:solidFill>
              </a:rPr>
              <a:t>against</a:t>
            </a:r>
            <a:r>
              <a:rPr lang="fr-FR" b="1" dirty="0" smtClean="0">
                <a:solidFill>
                  <a:schemeClr val="bg1">
                    <a:lumMod val="85000"/>
                  </a:schemeClr>
                </a:solidFill>
              </a:rPr>
              <a:t> EBV infection and </a:t>
            </a:r>
            <a:r>
              <a:rPr lang="fr-FR" b="1" dirty="0" err="1" smtClean="0">
                <a:solidFill>
                  <a:schemeClr val="bg1">
                    <a:lumMod val="85000"/>
                  </a:schemeClr>
                </a:solidFill>
              </a:rPr>
              <a:t>diseases</a:t>
            </a:r>
            <a:r>
              <a:rPr lang="fr-FR" b="1" dirty="0" smtClean="0">
                <a:solidFill>
                  <a:schemeClr val="bg1">
                    <a:lumMod val="85000"/>
                  </a:schemeClr>
                </a:solidFill>
              </a:rPr>
              <a:t> in </a:t>
            </a:r>
            <a:r>
              <a:rPr lang="fr-FR" b="1" dirty="0" err="1" smtClean="0">
                <a:solidFill>
                  <a:schemeClr val="bg1">
                    <a:lumMod val="85000"/>
                  </a:schemeClr>
                </a:solidFill>
              </a:rPr>
              <a:t>animals</a:t>
            </a:r>
            <a:r>
              <a:rPr lang="fr-FR" b="1" dirty="0" smtClean="0">
                <a:solidFill>
                  <a:schemeClr val="bg1">
                    <a:lumMod val="85000"/>
                  </a:schemeClr>
                </a:solidFill>
              </a:rPr>
              <a:t> </a:t>
            </a:r>
            <a:r>
              <a:rPr lang="fr-FR" b="1" dirty="0" err="1" smtClean="0">
                <a:solidFill>
                  <a:schemeClr val="bg1">
                    <a:lumMod val="85000"/>
                  </a:schemeClr>
                </a:solidFill>
              </a:rPr>
              <a:t>models</a:t>
            </a:r>
            <a:r>
              <a:rPr lang="fr-FR" b="1" dirty="0" smtClean="0">
                <a:solidFill>
                  <a:schemeClr val="bg1">
                    <a:lumMod val="85000"/>
                  </a:schemeClr>
                </a:solidFill>
              </a:rPr>
              <a:t> and in </a:t>
            </a:r>
            <a:r>
              <a:rPr lang="fr-FR" b="1" dirty="0" err="1" smtClean="0">
                <a:solidFill>
                  <a:schemeClr val="bg1">
                    <a:lumMod val="85000"/>
                  </a:schemeClr>
                </a:solidFill>
              </a:rPr>
              <a:t>humans</a:t>
            </a:r>
            <a:endParaRPr lang="fr-FR" b="1" dirty="0" smtClean="0">
              <a:solidFill>
                <a:schemeClr val="bg1">
                  <a:lumMod val="85000"/>
                </a:schemeClr>
              </a:solidFill>
            </a:endParaRPr>
          </a:p>
          <a:p>
            <a:pPr>
              <a:buFontTx/>
              <a:buChar char="-"/>
            </a:pPr>
            <a:r>
              <a:rPr lang="fr-FR" b="1" dirty="0" err="1" smtClean="0">
                <a:solidFill>
                  <a:schemeClr val="bg1">
                    <a:lumMod val="85000"/>
                  </a:schemeClr>
                </a:solidFill>
              </a:rPr>
              <a:t>Definition</a:t>
            </a:r>
            <a:r>
              <a:rPr lang="fr-FR" b="1" dirty="0" smtClean="0">
                <a:solidFill>
                  <a:schemeClr val="bg1">
                    <a:lumMod val="85000"/>
                  </a:schemeClr>
                </a:solidFill>
              </a:rPr>
              <a:t> of a goal for an EBV vaccine and </a:t>
            </a:r>
            <a:r>
              <a:rPr lang="fr-FR" b="1" dirty="0" err="1" smtClean="0">
                <a:solidFill>
                  <a:schemeClr val="bg1">
                    <a:lumMod val="85000"/>
                  </a:schemeClr>
                </a:solidFill>
              </a:rPr>
              <a:t>criteria</a:t>
            </a:r>
            <a:r>
              <a:rPr lang="fr-FR" b="1" dirty="0" smtClean="0">
                <a:solidFill>
                  <a:schemeClr val="bg1">
                    <a:lumMod val="85000"/>
                  </a:schemeClr>
                </a:solidFill>
              </a:rPr>
              <a:t> for </a:t>
            </a:r>
            <a:r>
              <a:rPr lang="fr-FR" b="1" dirty="0" err="1" smtClean="0">
                <a:solidFill>
                  <a:schemeClr val="bg1">
                    <a:lumMod val="85000"/>
                  </a:schemeClr>
                </a:solidFill>
              </a:rPr>
              <a:t>licensure</a:t>
            </a:r>
            <a:r>
              <a:rPr lang="fr-FR" b="1" dirty="0" smtClean="0">
                <a:solidFill>
                  <a:schemeClr val="bg1">
                    <a:lumMod val="85000"/>
                  </a:schemeClr>
                </a:solidFill>
              </a:rPr>
              <a:t> to </a:t>
            </a:r>
            <a:r>
              <a:rPr lang="fr-FR" b="1" dirty="0" err="1" smtClean="0">
                <a:solidFill>
                  <a:schemeClr val="bg1">
                    <a:lumMod val="85000"/>
                  </a:schemeClr>
                </a:solidFill>
              </a:rPr>
              <a:t>prevent</a:t>
            </a:r>
            <a:r>
              <a:rPr lang="fr-FR" b="1" dirty="0" smtClean="0">
                <a:solidFill>
                  <a:schemeClr val="bg1">
                    <a:lumMod val="85000"/>
                  </a:schemeClr>
                </a:solidFill>
              </a:rPr>
              <a:t> </a:t>
            </a:r>
            <a:r>
              <a:rPr lang="fr-FR" b="1" dirty="0" err="1" smtClean="0">
                <a:solidFill>
                  <a:schemeClr val="bg1">
                    <a:lumMod val="85000"/>
                  </a:schemeClr>
                </a:solidFill>
              </a:rPr>
              <a:t>diseases</a:t>
            </a:r>
            <a:r>
              <a:rPr lang="fr-FR" b="1" dirty="0" smtClean="0">
                <a:solidFill>
                  <a:schemeClr val="bg1">
                    <a:lumMod val="85000"/>
                  </a:schemeClr>
                </a:solidFill>
              </a:rPr>
              <a:t> </a:t>
            </a:r>
            <a:r>
              <a:rPr lang="fr-FR" b="1" dirty="0" err="1" smtClean="0">
                <a:solidFill>
                  <a:schemeClr val="bg1">
                    <a:lumMod val="85000"/>
                  </a:schemeClr>
                </a:solidFill>
              </a:rPr>
              <a:t>rather</a:t>
            </a:r>
            <a:r>
              <a:rPr lang="fr-FR" b="1" dirty="0" smtClean="0">
                <a:solidFill>
                  <a:schemeClr val="bg1">
                    <a:lumMod val="85000"/>
                  </a:schemeClr>
                </a:solidFill>
              </a:rPr>
              <a:t> </a:t>
            </a:r>
            <a:r>
              <a:rPr lang="fr-FR" b="1" dirty="0" err="1" smtClean="0">
                <a:solidFill>
                  <a:schemeClr val="bg1">
                    <a:lumMod val="85000"/>
                  </a:schemeClr>
                </a:solidFill>
              </a:rPr>
              <a:t>than</a:t>
            </a:r>
            <a:r>
              <a:rPr lang="fr-FR" b="1" dirty="0" smtClean="0">
                <a:solidFill>
                  <a:schemeClr val="bg1">
                    <a:lumMod val="85000"/>
                  </a:schemeClr>
                </a:solidFill>
              </a:rPr>
              <a:t> infection</a:t>
            </a:r>
          </a:p>
          <a:p>
            <a:pPr>
              <a:buFontTx/>
              <a:buChar char="-"/>
            </a:pPr>
            <a:r>
              <a:rPr lang="fr-FR" b="1" dirty="0" smtClean="0">
                <a:solidFill>
                  <a:schemeClr val="bg1">
                    <a:lumMod val="85000"/>
                  </a:schemeClr>
                </a:solidFill>
              </a:rPr>
              <a:t>Planning of </a:t>
            </a:r>
            <a:r>
              <a:rPr lang="fr-FR" b="1" dirty="0" err="1" smtClean="0">
                <a:solidFill>
                  <a:schemeClr val="bg1">
                    <a:lumMod val="85000"/>
                  </a:schemeClr>
                </a:solidFill>
              </a:rPr>
              <a:t>additional</a:t>
            </a:r>
            <a:r>
              <a:rPr lang="fr-FR" b="1" dirty="0" smtClean="0">
                <a:solidFill>
                  <a:schemeClr val="bg1">
                    <a:lumMod val="85000"/>
                  </a:schemeClr>
                </a:solidFill>
              </a:rPr>
              <a:t> </a:t>
            </a:r>
            <a:r>
              <a:rPr lang="fr-FR" b="1" dirty="0" err="1" smtClean="0">
                <a:solidFill>
                  <a:schemeClr val="bg1">
                    <a:lumMod val="85000"/>
                  </a:schemeClr>
                </a:solidFill>
              </a:rPr>
              <a:t>epidemiological</a:t>
            </a:r>
            <a:r>
              <a:rPr lang="fr-FR" b="1" dirty="0" smtClean="0">
                <a:solidFill>
                  <a:schemeClr val="bg1">
                    <a:lumMod val="85000"/>
                  </a:schemeClr>
                </a:solidFill>
              </a:rPr>
              <a:t> </a:t>
            </a:r>
            <a:r>
              <a:rPr lang="fr-FR" b="1" dirty="0" err="1" smtClean="0">
                <a:solidFill>
                  <a:schemeClr val="bg1">
                    <a:lumMod val="85000"/>
                  </a:schemeClr>
                </a:solidFill>
              </a:rPr>
              <a:t>studies</a:t>
            </a:r>
            <a:r>
              <a:rPr lang="fr-FR" b="1" dirty="0" smtClean="0">
                <a:solidFill>
                  <a:schemeClr val="bg1">
                    <a:lumMod val="85000"/>
                  </a:schemeClr>
                </a:solidFill>
              </a:rPr>
              <a:t> </a:t>
            </a:r>
            <a:r>
              <a:rPr lang="fr-FR" b="1" dirty="0" err="1" smtClean="0">
                <a:solidFill>
                  <a:schemeClr val="bg1">
                    <a:lumMod val="85000"/>
                  </a:schemeClr>
                </a:solidFill>
              </a:rPr>
              <a:t>designed</a:t>
            </a:r>
            <a:r>
              <a:rPr lang="fr-FR" b="1" dirty="0" smtClean="0">
                <a:solidFill>
                  <a:schemeClr val="bg1">
                    <a:lumMod val="85000"/>
                  </a:schemeClr>
                </a:solidFill>
              </a:rPr>
              <a:t> to </a:t>
            </a:r>
            <a:r>
              <a:rPr lang="fr-FR" b="1" dirty="0" err="1" smtClean="0">
                <a:solidFill>
                  <a:schemeClr val="bg1">
                    <a:lumMod val="85000"/>
                  </a:schemeClr>
                </a:solidFill>
              </a:rPr>
              <a:t>predict</a:t>
            </a:r>
            <a:r>
              <a:rPr lang="fr-FR" b="1" dirty="0" smtClean="0">
                <a:solidFill>
                  <a:schemeClr val="bg1">
                    <a:lumMod val="85000"/>
                  </a:schemeClr>
                </a:solidFill>
              </a:rPr>
              <a:t> the </a:t>
            </a:r>
            <a:r>
              <a:rPr lang="fr-FR" b="1" dirty="0" err="1" smtClean="0">
                <a:solidFill>
                  <a:schemeClr val="bg1">
                    <a:lumMod val="85000"/>
                  </a:schemeClr>
                </a:solidFill>
              </a:rPr>
              <a:t>likelihood</a:t>
            </a:r>
            <a:r>
              <a:rPr lang="fr-FR" b="1" dirty="0" smtClean="0">
                <a:solidFill>
                  <a:schemeClr val="bg1">
                    <a:lumMod val="85000"/>
                  </a:schemeClr>
                </a:solidFill>
              </a:rPr>
              <a:t> of </a:t>
            </a:r>
            <a:r>
              <a:rPr lang="fr-FR" b="1" dirty="0" err="1" smtClean="0">
                <a:solidFill>
                  <a:schemeClr val="bg1">
                    <a:lumMod val="85000"/>
                  </a:schemeClr>
                </a:solidFill>
              </a:rPr>
              <a:t>benefit</a:t>
            </a:r>
            <a:r>
              <a:rPr lang="fr-FR" b="1" dirty="0" smtClean="0">
                <a:solidFill>
                  <a:schemeClr val="bg1">
                    <a:lumMod val="85000"/>
                  </a:schemeClr>
                </a:solidFill>
              </a:rPr>
              <a:t> of a </a:t>
            </a:r>
            <a:r>
              <a:rPr lang="fr-FR" b="1" dirty="0" err="1" smtClean="0">
                <a:solidFill>
                  <a:schemeClr val="bg1">
                    <a:lumMod val="85000"/>
                  </a:schemeClr>
                </a:solidFill>
              </a:rPr>
              <a:t>specific</a:t>
            </a:r>
            <a:r>
              <a:rPr lang="fr-FR" b="1" dirty="0" smtClean="0">
                <a:solidFill>
                  <a:schemeClr val="bg1">
                    <a:lumMod val="85000"/>
                  </a:schemeClr>
                </a:solidFill>
              </a:rPr>
              <a:t> EBV vaccine and </a:t>
            </a:r>
            <a:r>
              <a:rPr lang="fr-FR" b="1" dirty="0" err="1" smtClean="0">
                <a:solidFill>
                  <a:schemeClr val="bg1">
                    <a:lumMod val="85000"/>
                  </a:schemeClr>
                </a:solidFill>
              </a:rPr>
              <a:t>development</a:t>
            </a:r>
            <a:r>
              <a:rPr lang="fr-FR" b="1" dirty="0" smtClean="0">
                <a:solidFill>
                  <a:schemeClr val="bg1">
                    <a:lumMod val="85000"/>
                  </a:schemeClr>
                </a:solidFill>
              </a:rPr>
              <a:t> of a </a:t>
            </a:r>
            <a:r>
              <a:rPr lang="fr-FR" b="1" dirty="0" err="1" smtClean="0">
                <a:solidFill>
                  <a:schemeClr val="bg1">
                    <a:lumMod val="85000"/>
                  </a:schemeClr>
                </a:solidFill>
              </a:rPr>
              <a:t>strategy</a:t>
            </a:r>
            <a:r>
              <a:rPr lang="fr-FR" b="1" dirty="0" smtClean="0">
                <a:solidFill>
                  <a:schemeClr val="bg1">
                    <a:lumMod val="85000"/>
                  </a:schemeClr>
                </a:solidFill>
              </a:rPr>
              <a:t> to </a:t>
            </a:r>
            <a:r>
              <a:rPr lang="fr-FR" b="1" dirty="0" err="1" smtClean="0">
                <a:solidFill>
                  <a:schemeClr val="bg1">
                    <a:lumMod val="85000"/>
                  </a:schemeClr>
                </a:solidFill>
              </a:rPr>
              <a:t>determine</a:t>
            </a:r>
            <a:r>
              <a:rPr lang="fr-FR" b="1" dirty="0" smtClean="0">
                <a:solidFill>
                  <a:schemeClr val="bg1">
                    <a:lumMod val="85000"/>
                  </a:schemeClr>
                </a:solidFill>
              </a:rPr>
              <a:t> an EBV </a:t>
            </a:r>
            <a:r>
              <a:rPr lang="fr-FR" b="1" dirty="0" err="1" smtClean="0">
                <a:solidFill>
                  <a:schemeClr val="bg1">
                    <a:lumMod val="85000"/>
                  </a:schemeClr>
                </a:solidFill>
              </a:rPr>
              <a:t>vaccine’s</a:t>
            </a:r>
            <a:r>
              <a:rPr lang="fr-FR" b="1" dirty="0" smtClean="0">
                <a:solidFill>
                  <a:schemeClr val="bg1">
                    <a:lumMod val="85000"/>
                  </a:schemeClr>
                </a:solidFill>
              </a:rPr>
              <a:t> </a:t>
            </a:r>
            <a:r>
              <a:rPr lang="fr-FR" b="1" dirty="0" err="1" smtClean="0">
                <a:solidFill>
                  <a:schemeClr val="bg1">
                    <a:lumMod val="85000"/>
                  </a:schemeClr>
                </a:solidFill>
              </a:rPr>
              <a:t>efficacy</a:t>
            </a:r>
            <a:r>
              <a:rPr lang="fr-FR" b="1" dirty="0" smtClean="0">
                <a:solidFill>
                  <a:schemeClr val="bg1">
                    <a:lumMod val="85000"/>
                  </a:schemeClr>
                </a:solidFill>
              </a:rPr>
              <a:t> in </a:t>
            </a:r>
            <a:r>
              <a:rPr lang="fr-FR" b="1" dirty="0" err="1" smtClean="0">
                <a:solidFill>
                  <a:schemeClr val="bg1">
                    <a:lumMod val="85000"/>
                  </a:schemeClr>
                </a:solidFill>
              </a:rPr>
              <a:t>preventing</a:t>
            </a:r>
            <a:r>
              <a:rPr lang="fr-FR" b="1" dirty="0" smtClean="0">
                <a:solidFill>
                  <a:schemeClr val="bg1">
                    <a:lumMod val="85000"/>
                  </a:schemeClr>
                </a:solidFill>
              </a:rPr>
              <a:t> </a:t>
            </a:r>
            <a:r>
              <a:rPr lang="fr-FR" b="1" dirty="0" err="1" smtClean="0">
                <a:solidFill>
                  <a:schemeClr val="bg1">
                    <a:lumMod val="85000"/>
                  </a:schemeClr>
                </a:solidFill>
              </a:rPr>
              <a:t>human</a:t>
            </a:r>
            <a:r>
              <a:rPr lang="fr-FR" b="1" dirty="0" smtClean="0">
                <a:solidFill>
                  <a:schemeClr val="bg1">
                    <a:lumMod val="85000"/>
                  </a:schemeClr>
                </a:solidFill>
              </a:rPr>
              <a:t> cancers</a:t>
            </a:r>
          </a:p>
          <a:p>
            <a:pPr>
              <a:buFontTx/>
              <a:buChar char="-"/>
            </a:pPr>
            <a:endParaRPr lang="fr-FR" dirty="0" smtClean="0"/>
          </a:p>
          <a:p>
            <a:pPr>
              <a:buFontTx/>
              <a:buChar char="-"/>
            </a:pPr>
            <a:endParaRPr lang="fr-FR" dirty="0" smtClean="0"/>
          </a:p>
          <a:p>
            <a:pPr>
              <a:buFontTx/>
              <a:buChar char="-"/>
            </a:pPr>
            <a:endParaRPr lang="fr-FR" dirty="0"/>
          </a:p>
        </p:txBody>
      </p:sp>
      <p:sp>
        <p:nvSpPr>
          <p:cNvPr id="4" name="Footer Placeholder 3"/>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2"/>
          <p:cNvGrpSpPr>
            <a:grpSpLocks/>
          </p:cNvGrpSpPr>
          <p:nvPr/>
        </p:nvGrpSpPr>
        <p:grpSpPr bwMode="auto">
          <a:xfrm>
            <a:off x="333375" y="4303290"/>
            <a:ext cx="8310563" cy="1073150"/>
            <a:chOff x="-2168441" y="4106792"/>
            <a:chExt cx="9984317" cy="1601664"/>
          </a:xfrm>
        </p:grpSpPr>
        <p:pic>
          <p:nvPicPr>
            <p:cNvPr id="5" name="Picture 2"/>
            <p:cNvPicPr>
              <a:picLocks noChangeAspect="1" noChangeArrowheads="1"/>
            </p:cNvPicPr>
            <p:nvPr/>
          </p:nvPicPr>
          <p:blipFill>
            <a:blip r:embed="rId2" cstate="print"/>
            <a:srcRect/>
            <a:stretch>
              <a:fillRect/>
            </a:stretch>
          </p:blipFill>
          <p:spPr bwMode="auto">
            <a:xfrm>
              <a:off x="-2168441" y="4202612"/>
              <a:ext cx="5537800" cy="1369563"/>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3579216" y="4106792"/>
              <a:ext cx="4236660" cy="1601664"/>
            </a:xfrm>
            <a:prstGeom prst="rect">
              <a:avLst/>
            </a:prstGeom>
            <a:noFill/>
            <a:ln w="9525">
              <a:noFill/>
              <a:miter lim="800000"/>
              <a:headEnd/>
              <a:tailEnd/>
            </a:ln>
          </p:spPr>
        </p:pic>
        <p:cxnSp>
          <p:nvCxnSpPr>
            <p:cNvPr id="7" name="Straight Arrow Connector 32"/>
            <p:cNvCxnSpPr/>
            <p:nvPr/>
          </p:nvCxnSpPr>
          <p:spPr>
            <a:xfrm>
              <a:off x="-722765" y="4708601"/>
              <a:ext cx="287991" cy="0"/>
            </a:xfrm>
            <a:prstGeom prst="straightConnector1">
              <a:avLst/>
            </a:prstGeom>
            <a:ln>
              <a:headEnd w="med" len="lg"/>
              <a:tailEnd type="arrow"/>
            </a:ln>
          </p:spPr>
          <p:style>
            <a:lnRef idx="3">
              <a:schemeClr val="accent4"/>
            </a:lnRef>
            <a:fillRef idx="0">
              <a:schemeClr val="accent4"/>
            </a:fillRef>
            <a:effectRef idx="2">
              <a:schemeClr val="accent4"/>
            </a:effectRef>
            <a:fontRef idx="minor">
              <a:schemeClr val="tx1"/>
            </a:fontRef>
          </p:style>
        </p:cxnSp>
        <p:cxnSp>
          <p:nvCxnSpPr>
            <p:cNvPr id="8" name="Straight Arrow Connector 33"/>
            <p:cNvCxnSpPr/>
            <p:nvPr/>
          </p:nvCxnSpPr>
          <p:spPr>
            <a:xfrm>
              <a:off x="1228325" y="4793896"/>
              <a:ext cx="287990" cy="0"/>
            </a:xfrm>
            <a:prstGeom prst="straightConnector1">
              <a:avLst/>
            </a:prstGeom>
            <a:ln>
              <a:headEnd w="med" len="lg"/>
              <a:tailEnd type="arrow"/>
            </a:ln>
          </p:spPr>
          <p:style>
            <a:lnRef idx="3">
              <a:schemeClr val="accent4"/>
            </a:lnRef>
            <a:fillRef idx="0">
              <a:schemeClr val="accent4"/>
            </a:fillRef>
            <a:effectRef idx="2">
              <a:schemeClr val="accent4"/>
            </a:effectRef>
            <a:fontRef idx="minor">
              <a:schemeClr val="tx1"/>
            </a:fontRef>
          </p:style>
        </p:cxnSp>
        <p:cxnSp>
          <p:nvCxnSpPr>
            <p:cNvPr id="9" name="Straight Arrow Connector 34"/>
            <p:cNvCxnSpPr/>
            <p:nvPr/>
          </p:nvCxnSpPr>
          <p:spPr>
            <a:xfrm>
              <a:off x="5397516" y="5111386"/>
              <a:ext cx="287990" cy="0"/>
            </a:xfrm>
            <a:prstGeom prst="straightConnector1">
              <a:avLst/>
            </a:prstGeom>
            <a:ln>
              <a:headEnd w="med" len="lg"/>
              <a:tailEnd type="arrow"/>
            </a:ln>
          </p:spPr>
          <p:style>
            <a:lnRef idx="3">
              <a:schemeClr val="accent4"/>
            </a:lnRef>
            <a:fillRef idx="0">
              <a:schemeClr val="accent4"/>
            </a:fillRef>
            <a:effectRef idx="2">
              <a:schemeClr val="accent4"/>
            </a:effectRef>
            <a:fontRef idx="minor">
              <a:schemeClr val="tx1"/>
            </a:fontRef>
          </p:style>
        </p:cxnSp>
        <p:cxnSp>
          <p:nvCxnSpPr>
            <p:cNvPr id="10" name="Straight Arrow Connector 34"/>
            <p:cNvCxnSpPr/>
            <p:nvPr/>
          </p:nvCxnSpPr>
          <p:spPr>
            <a:xfrm>
              <a:off x="3211838" y="4793896"/>
              <a:ext cx="287990" cy="0"/>
            </a:xfrm>
            <a:prstGeom prst="straightConnector1">
              <a:avLst/>
            </a:prstGeom>
            <a:ln>
              <a:headEnd w="med" len="lg"/>
              <a:tailEnd type="arrow"/>
            </a:ln>
          </p:spPr>
          <p:style>
            <a:lnRef idx="3">
              <a:schemeClr val="accent4"/>
            </a:lnRef>
            <a:fillRef idx="0">
              <a:schemeClr val="accent4"/>
            </a:fillRef>
            <a:effectRef idx="2">
              <a:schemeClr val="accent4"/>
            </a:effectRef>
            <a:fontRef idx="minor">
              <a:schemeClr val="tx1"/>
            </a:fontRef>
          </p:style>
        </p:cxnSp>
      </p:grpSp>
      <p:sp>
        <p:nvSpPr>
          <p:cNvPr id="11" name="Content Placeholder 2"/>
          <p:cNvSpPr txBox="1">
            <a:spLocks/>
          </p:cNvSpPr>
          <p:nvPr/>
        </p:nvSpPr>
        <p:spPr>
          <a:xfrm>
            <a:off x="0" y="65211"/>
            <a:ext cx="9144000" cy="4443412"/>
          </a:xfrm>
          <a:prstGeom prst="rect">
            <a:avLst/>
          </a:prstGeom>
        </p:spPr>
        <p:txBody>
          <a:bodyPr/>
          <a:lstStyle/>
          <a:p>
            <a:pPr marL="342900" indent="-342900" eaLnBrk="0" hangingPunct="0">
              <a:spcBef>
                <a:spcPct val="20000"/>
              </a:spcBef>
              <a:buFont typeface="Arial" pitchFamily="34" charset="0"/>
              <a:buChar char="•"/>
              <a:defRPr/>
            </a:pPr>
            <a:r>
              <a:rPr lang="fr-FR" sz="2400" b="1" dirty="0" err="1">
                <a:solidFill>
                  <a:srgbClr val="7030A0"/>
                </a:solidFill>
                <a:latin typeface="+mj-lt"/>
                <a:cs typeface="+mn-cs"/>
              </a:rPr>
              <a:t>Primary</a:t>
            </a:r>
            <a:r>
              <a:rPr lang="fr-FR" sz="2400" b="1" dirty="0">
                <a:solidFill>
                  <a:srgbClr val="7030A0"/>
                </a:solidFill>
                <a:latin typeface="+mj-lt"/>
                <a:cs typeface="+mn-cs"/>
              </a:rPr>
              <a:t> </a:t>
            </a:r>
            <a:r>
              <a:rPr lang="fr-FR" sz="2400" b="1" dirty="0" err="1">
                <a:solidFill>
                  <a:srgbClr val="7030A0"/>
                </a:solidFill>
                <a:latin typeface="+mj-lt"/>
                <a:cs typeface="+mn-cs"/>
              </a:rPr>
              <a:t>Cell</a:t>
            </a:r>
            <a:r>
              <a:rPr lang="fr-FR" sz="2400" b="1" dirty="0">
                <a:solidFill>
                  <a:srgbClr val="7030A0"/>
                </a:solidFill>
                <a:latin typeface="+mj-lt"/>
                <a:cs typeface="+mn-cs"/>
              </a:rPr>
              <a:t> Transformation : EBV LATENT FORM</a:t>
            </a:r>
          </a:p>
          <a:p>
            <a:pPr marL="742950" lvl="1" indent="-285750" eaLnBrk="0" hangingPunct="0">
              <a:spcBef>
                <a:spcPct val="20000"/>
              </a:spcBef>
              <a:buFont typeface="Wingdings" pitchFamily="2" charset="2"/>
              <a:buChar char="Ø"/>
              <a:defRPr/>
            </a:pPr>
            <a:r>
              <a:rPr lang="fr-FR" sz="1600" b="1" dirty="0">
                <a:solidFill>
                  <a:srgbClr val="002060"/>
                </a:solidFill>
                <a:latin typeface="+mj-lt"/>
                <a:cs typeface="+mn-cs"/>
              </a:rPr>
              <a:t>EBV DNA quantification (</a:t>
            </a:r>
            <a:r>
              <a:rPr lang="fr-FR" sz="1600" b="1" dirty="0" err="1">
                <a:solidFill>
                  <a:srgbClr val="002060"/>
                </a:solidFill>
                <a:latin typeface="+mj-lt"/>
                <a:cs typeface="+mn-cs"/>
              </a:rPr>
              <a:t>qPCR</a:t>
            </a:r>
            <a:r>
              <a:rPr lang="fr-FR" sz="1600" b="1" dirty="0">
                <a:solidFill>
                  <a:srgbClr val="002060"/>
                </a:solidFill>
                <a:latin typeface="+mj-lt"/>
                <a:cs typeface="+mn-cs"/>
              </a:rPr>
              <a:t>) in </a:t>
            </a:r>
            <a:r>
              <a:rPr lang="fr-FR" sz="1600" b="1" dirty="0" err="1">
                <a:solidFill>
                  <a:srgbClr val="002060"/>
                </a:solidFill>
                <a:latin typeface="+mj-lt"/>
                <a:cs typeface="+mn-cs"/>
              </a:rPr>
              <a:t>blood</a:t>
            </a:r>
            <a:r>
              <a:rPr lang="fr-FR" sz="1600" b="1" dirty="0">
                <a:solidFill>
                  <a:srgbClr val="002060"/>
                </a:solidFill>
                <a:latin typeface="+mj-lt"/>
                <a:cs typeface="+mn-cs"/>
              </a:rPr>
              <a:t> </a:t>
            </a:r>
            <a:r>
              <a:rPr lang="fr-FR" sz="1600" b="1" dirty="0" err="1">
                <a:solidFill>
                  <a:srgbClr val="002060"/>
                </a:solidFill>
                <a:latin typeface="+mj-lt"/>
                <a:cs typeface="+mn-cs"/>
              </a:rPr>
              <a:t>samples</a:t>
            </a:r>
            <a:r>
              <a:rPr lang="fr-FR" sz="1600" b="1" dirty="0">
                <a:solidFill>
                  <a:srgbClr val="002060"/>
                </a:solidFill>
                <a:latin typeface="+mj-lt"/>
                <a:cs typeface="+mn-cs"/>
              </a:rPr>
              <a:t> corresponds to the</a:t>
            </a:r>
            <a:r>
              <a:rPr lang="fr-FR" sz="1600" b="1" dirty="0">
                <a:solidFill>
                  <a:srgbClr val="FF0000"/>
                </a:solidFill>
                <a:latin typeface="+mj-lt"/>
                <a:cs typeface="+mn-cs"/>
              </a:rPr>
              <a:t> </a:t>
            </a:r>
            <a:r>
              <a:rPr lang="fr-FR" sz="1600" b="1" u="sng" dirty="0" err="1">
                <a:solidFill>
                  <a:srgbClr val="FF0000"/>
                </a:solidFill>
                <a:latin typeface="+mj-lt"/>
                <a:cs typeface="+mn-cs"/>
              </a:rPr>
              <a:t>burden</a:t>
            </a:r>
            <a:r>
              <a:rPr lang="fr-FR" sz="1600" b="1" u="sng" dirty="0">
                <a:solidFill>
                  <a:srgbClr val="FF0000"/>
                </a:solidFill>
                <a:latin typeface="+mj-lt"/>
                <a:cs typeface="+mn-cs"/>
              </a:rPr>
              <a:t> of </a:t>
            </a:r>
            <a:r>
              <a:rPr lang="fr-FR" sz="1600" b="1" u="sng" dirty="0" err="1">
                <a:solidFill>
                  <a:srgbClr val="FF0000"/>
                </a:solidFill>
                <a:latin typeface="+mj-lt"/>
                <a:cs typeface="+mn-cs"/>
              </a:rPr>
              <a:t>memory</a:t>
            </a:r>
            <a:r>
              <a:rPr lang="fr-FR" sz="1600" b="1" u="sng" dirty="0">
                <a:solidFill>
                  <a:srgbClr val="FF0000"/>
                </a:solidFill>
                <a:latin typeface="+mj-lt"/>
                <a:cs typeface="+mn-cs"/>
              </a:rPr>
              <a:t> B </a:t>
            </a:r>
            <a:r>
              <a:rPr lang="fr-FR" sz="1600" b="1" u="sng" dirty="0" err="1">
                <a:solidFill>
                  <a:srgbClr val="FF0000"/>
                </a:solidFill>
                <a:latin typeface="+mj-lt"/>
                <a:cs typeface="+mn-cs"/>
              </a:rPr>
              <a:t>cells</a:t>
            </a:r>
            <a:r>
              <a:rPr lang="fr-FR" sz="1600" b="1" u="sng" dirty="0">
                <a:solidFill>
                  <a:srgbClr val="FF0000"/>
                </a:solidFill>
                <a:latin typeface="+mj-lt"/>
                <a:cs typeface="+mn-cs"/>
              </a:rPr>
              <a:t> (not </a:t>
            </a:r>
            <a:r>
              <a:rPr lang="fr-FR" sz="1600" b="1" u="sng" dirty="0" err="1">
                <a:solidFill>
                  <a:srgbClr val="FF0000"/>
                </a:solidFill>
                <a:latin typeface="+mj-lt"/>
                <a:cs typeface="+mn-cs"/>
              </a:rPr>
              <a:t>proliferating</a:t>
            </a:r>
            <a:r>
              <a:rPr lang="fr-FR" sz="1600" b="1" u="sng" dirty="0">
                <a:solidFill>
                  <a:srgbClr val="FF0000"/>
                </a:solidFill>
                <a:latin typeface="+mj-lt"/>
                <a:cs typeface="+mn-cs"/>
              </a:rPr>
              <a:t> </a:t>
            </a:r>
            <a:r>
              <a:rPr lang="fr-FR" sz="1600" b="1" u="sng" dirty="0" err="1">
                <a:solidFill>
                  <a:srgbClr val="FF0000"/>
                </a:solidFill>
                <a:latin typeface="+mj-lt"/>
                <a:cs typeface="+mn-cs"/>
              </a:rPr>
              <a:t>lymphoblasts</a:t>
            </a:r>
            <a:r>
              <a:rPr lang="fr-FR" sz="1600" b="1" u="sng" dirty="0">
                <a:solidFill>
                  <a:srgbClr val="FF0000"/>
                </a:solidFill>
                <a:latin typeface="+mj-lt"/>
                <a:cs typeface="+mn-cs"/>
              </a:rPr>
              <a:t>) </a:t>
            </a:r>
            <a:r>
              <a:rPr lang="fr-FR" sz="1600" b="1" u="sng" dirty="0" err="1">
                <a:solidFill>
                  <a:srgbClr val="FF0000"/>
                </a:solidFill>
                <a:latin typeface="+mj-lt"/>
                <a:cs typeface="+mn-cs"/>
              </a:rPr>
              <a:t>infected</a:t>
            </a:r>
            <a:r>
              <a:rPr lang="fr-FR" sz="1600" b="1" u="sng" dirty="0">
                <a:solidFill>
                  <a:srgbClr val="FF0000"/>
                </a:solidFill>
                <a:latin typeface="+mj-lt"/>
                <a:cs typeface="+mn-cs"/>
              </a:rPr>
              <a:t> </a:t>
            </a:r>
            <a:r>
              <a:rPr lang="fr-FR" sz="1600" b="1" dirty="0">
                <a:solidFill>
                  <a:srgbClr val="FF0000"/>
                </a:solidFill>
                <a:latin typeface="+mj-lt"/>
                <a:cs typeface="+mn-cs"/>
              </a:rPr>
              <a:t> by EBV </a:t>
            </a:r>
            <a:r>
              <a:rPr lang="en-US" sz="1600" b="1" dirty="0"/>
              <a:t>Yang </a:t>
            </a:r>
            <a:r>
              <a:rPr lang="en-US" sz="1600" b="1" i="1" dirty="0"/>
              <a:t>et al. </a:t>
            </a:r>
            <a:r>
              <a:rPr lang="en-US" sz="1600" dirty="0"/>
              <a:t>Blood 2000 </a:t>
            </a:r>
            <a:r>
              <a:rPr lang="en-US" sz="1600" b="1" dirty="0"/>
              <a:t>96:</a:t>
            </a:r>
            <a:r>
              <a:rPr lang="en-US" sz="1600" dirty="0"/>
              <a:t>4055-4063</a:t>
            </a:r>
            <a:r>
              <a:rPr lang="fr-FR" altLang="fr-FR" sz="1600" dirty="0"/>
              <a:t> </a:t>
            </a:r>
            <a:endParaRPr lang="fr-FR" sz="1600" b="1" dirty="0">
              <a:solidFill>
                <a:srgbClr val="FF0000"/>
              </a:solidFill>
              <a:latin typeface="+mj-lt"/>
              <a:cs typeface="+mn-cs"/>
            </a:endParaRPr>
          </a:p>
          <a:p>
            <a:pPr marL="742950" lvl="1" indent="-285750" eaLnBrk="0" hangingPunct="0">
              <a:spcBef>
                <a:spcPct val="20000"/>
              </a:spcBef>
              <a:buFont typeface="Wingdings" pitchFamily="2" charset="2"/>
              <a:buChar char="Ø"/>
              <a:defRPr/>
            </a:pPr>
            <a:endParaRPr lang="fr-FR" sz="1600" dirty="0">
              <a:solidFill>
                <a:srgbClr val="002060"/>
              </a:solidFill>
              <a:latin typeface="+mj-lt"/>
            </a:endParaRPr>
          </a:p>
          <a:p>
            <a:pPr marL="742950" lvl="1" indent="-285750" eaLnBrk="0" hangingPunct="0">
              <a:spcBef>
                <a:spcPct val="20000"/>
              </a:spcBef>
              <a:buFont typeface="Wingdings" pitchFamily="2" charset="2"/>
              <a:buChar char="Ø"/>
              <a:defRPr/>
            </a:pPr>
            <a:endParaRPr lang="fr-FR" sz="1600" b="1" dirty="0">
              <a:solidFill>
                <a:srgbClr val="002060"/>
              </a:solidFill>
              <a:latin typeface="+mj-lt"/>
              <a:cs typeface="+mn-cs"/>
            </a:endParaRPr>
          </a:p>
          <a:p>
            <a:pPr marL="342900" indent="-342900" eaLnBrk="0" hangingPunct="0">
              <a:spcBef>
                <a:spcPct val="20000"/>
              </a:spcBef>
              <a:buFont typeface="Arial" pitchFamily="34" charset="0"/>
              <a:buNone/>
              <a:defRPr/>
            </a:pPr>
            <a:endParaRPr lang="fr-FR" sz="3200" dirty="0">
              <a:solidFill>
                <a:srgbClr val="92D050"/>
              </a:solidFill>
              <a:latin typeface="+mj-lt"/>
              <a:cs typeface="+mn-cs"/>
            </a:endParaRPr>
          </a:p>
          <a:p>
            <a:pPr marL="342900" indent="-342900" eaLnBrk="0" hangingPunct="0">
              <a:spcBef>
                <a:spcPct val="20000"/>
              </a:spcBef>
              <a:buFont typeface="Arial" pitchFamily="34" charset="0"/>
              <a:buChar char="•"/>
              <a:defRPr/>
            </a:pPr>
            <a:endParaRPr lang="fr-FR" sz="1400" dirty="0">
              <a:solidFill>
                <a:schemeClr val="tx1">
                  <a:lumMod val="95000"/>
                  <a:lumOff val="5000"/>
                </a:schemeClr>
              </a:solidFill>
              <a:latin typeface="+mj-lt"/>
              <a:cs typeface="+mn-cs"/>
            </a:endParaRPr>
          </a:p>
          <a:p>
            <a:pPr marL="342900" indent="-342900" eaLnBrk="0" hangingPunct="0">
              <a:spcBef>
                <a:spcPct val="20000"/>
              </a:spcBef>
              <a:buFont typeface="Arial" pitchFamily="34" charset="0"/>
              <a:buChar char="•"/>
              <a:defRPr/>
            </a:pPr>
            <a:r>
              <a:rPr lang="fr-FR" sz="2400" b="1" dirty="0" err="1">
                <a:solidFill>
                  <a:srgbClr val="7030A0"/>
                </a:solidFill>
                <a:latin typeface="+mj-lt"/>
                <a:cs typeface="+mn-cs"/>
              </a:rPr>
              <a:t>Tumor</a:t>
            </a:r>
            <a:r>
              <a:rPr lang="fr-FR" sz="2400" b="1" dirty="0">
                <a:solidFill>
                  <a:srgbClr val="7030A0"/>
                </a:solidFill>
                <a:latin typeface="+mj-lt"/>
                <a:cs typeface="+mn-cs"/>
              </a:rPr>
              <a:t> Progression: EBV REPLICATIVE FORM </a:t>
            </a:r>
          </a:p>
          <a:p>
            <a:pPr marL="92075" eaLnBrk="0" hangingPunct="0">
              <a:spcBef>
                <a:spcPct val="20000"/>
              </a:spcBef>
              <a:defRPr/>
            </a:pPr>
            <a:r>
              <a:rPr lang="fr-FR" dirty="0">
                <a:solidFill>
                  <a:srgbClr val="FF0000"/>
                </a:solidFill>
                <a:latin typeface="+mj-lt"/>
              </a:rPr>
              <a:t>ZEBRA</a:t>
            </a:r>
            <a:r>
              <a:rPr lang="fr-FR" sz="1600" dirty="0">
                <a:solidFill>
                  <a:schemeClr val="tx1">
                    <a:lumMod val="95000"/>
                    <a:lumOff val="5000"/>
                  </a:schemeClr>
                </a:solidFill>
                <a:latin typeface="+mj-lt"/>
              </a:rPr>
              <a:t> : EBV-</a:t>
            </a:r>
            <a:r>
              <a:rPr lang="fr-FR" sz="1600" dirty="0" err="1">
                <a:solidFill>
                  <a:schemeClr val="tx1">
                    <a:lumMod val="95000"/>
                    <a:lumOff val="5000"/>
                  </a:schemeClr>
                </a:solidFill>
                <a:latin typeface="+mj-lt"/>
              </a:rPr>
              <a:t>encoded</a:t>
            </a:r>
            <a:r>
              <a:rPr lang="fr-FR" sz="1600" dirty="0">
                <a:solidFill>
                  <a:schemeClr val="tx1">
                    <a:lumMod val="95000"/>
                    <a:lumOff val="5000"/>
                  </a:schemeClr>
                </a:solidFill>
                <a:latin typeface="+mj-lt"/>
              </a:rPr>
              <a:t> </a:t>
            </a:r>
            <a:r>
              <a:rPr lang="fr-FR" sz="1600" dirty="0" err="1">
                <a:solidFill>
                  <a:schemeClr val="tx1">
                    <a:lumMod val="95000"/>
                    <a:lumOff val="5000"/>
                  </a:schemeClr>
                </a:solidFill>
                <a:latin typeface="+mj-lt"/>
              </a:rPr>
              <a:t>immediate</a:t>
            </a:r>
            <a:r>
              <a:rPr lang="fr-FR" sz="1600" dirty="0">
                <a:solidFill>
                  <a:schemeClr val="tx1">
                    <a:lumMod val="95000"/>
                    <a:lumOff val="5000"/>
                  </a:schemeClr>
                </a:solidFill>
                <a:latin typeface="+mj-lt"/>
              </a:rPr>
              <a:t>-</a:t>
            </a:r>
            <a:r>
              <a:rPr lang="fr-FR" sz="1600" dirty="0" err="1">
                <a:solidFill>
                  <a:schemeClr val="tx1">
                    <a:lumMod val="95000"/>
                    <a:lumOff val="5000"/>
                  </a:schemeClr>
                </a:solidFill>
                <a:latin typeface="+mj-lt"/>
              </a:rPr>
              <a:t>early</a:t>
            </a:r>
            <a:r>
              <a:rPr lang="fr-FR" sz="1600" dirty="0">
                <a:solidFill>
                  <a:schemeClr val="tx1">
                    <a:lumMod val="95000"/>
                    <a:lumOff val="5000"/>
                  </a:schemeClr>
                </a:solidFill>
                <a:latin typeface="+mj-lt"/>
              </a:rPr>
              <a:t> </a:t>
            </a:r>
            <a:r>
              <a:rPr lang="fr-FR" sz="1600" dirty="0" err="1">
                <a:solidFill>
                  <a:schemeClr val="tx1">
                    <a:lumMod val="95000"/>
                    <a:lumOff val="5000"/>
                  </a:schemeClr>
                </a:solidFill>
                <a:latin typeface="+mj-lt"/>
              </a:rPr>
              <a:t>protein</a:t>
            </a:r>
            <a:r>
              <a:rPr lang="fr-FR" sz="1600" dirty="0">
                <a:solidFill>
                  <a:schemeClr val="tx1">
                    <a:lumMod val="95000"/>
                    <a:lumOff val="5000"/>
                  </a:schemeClr>
                </a:solidFill>
                <a:latin typeface="+mj-lt"/>
              </a:rPr>
              <a:t>, </a:t>
            </a:r>
            <a:r>
              <a:rPr lang="fr-FR" sz="1600" dirty="0" err="1">
                <a:solidFill>
                  <a:schemeClr val="tx1">
                    <a:lumMod val="95000"/>
                    <a:lumOff val="5000"/>
                  </a:schemeClr>
                </a:solidFill>
                <a:latin typeface="+mj-lt"/>
              </a:rPr>
              <a:t>expressed</a:t>
            </a:r>
            <a:r>
              <a:rPr lang="fr-FR" sz="1600" dirty="0">
                <a:solidFill>
                  <a:schemeClr val="tx1">
                    <a:lumMod val="95000"/>
                    <a:lumOff val="5000"/>
                  </a:schemeClr>
                </a:solidFill>
                <a:latin typeface="+mj-lt"/>
              </a:rPr>
              <a:t> </a:t>
            </a:r>
            <a:r>
              <a:rPr lang="fr-FR" sz="1600" dirty="0" err="1">
                <a:solidFill>
                  <a:schemeClr val="tx1">
                    <a:lumMod val="95000"/>
                    <a:lumOff val="5000"/>
                  </a:schemeClr>
                </a:solidFill>
                <a:latin typeface="+mj-lt"/>
              </a:rPr>
              <a:t>at</a:t>
            </a:r>
            <a:r>
              <a:rPr lang="fr-FR" sz="1600" dirty="0">
                <a:solidFill>
                  <a:schemeClr val="tx1">
                    <a:lumMod val="95000"/>
                    <a:lumOff val="5000"/>
                  </a:schemeClr>
                </a:solidFill>
                <a:latin typeface="+mj-lt"/>
              </a:rPr>
              <a:t> the </a:t>
            </a:r>
            <a:r>
              <a:rPr lang="fr-FR" sz="1600" dirty="0" err="1">
                <a:solidFill>
                  <a:schemeClr val="tx1">
                    <a:lumMod val="95000"/>
                    <a:lumOff val="5000"/>
                  </a:schemeClr>
                </a:solidFill>
                <a:latin typeface="+mj-lt"/>
              </a:rPr>
              <a:t>very</a:t>
            </a:r>
            <a:r>
              <a:rPr lang="fr-FR" sz="1600" dirty="0">
                <a:solidFill>
                  <a:schemeClr val="tx1">
                    <a:lumMod val="95000"/>
                    <a:lumOff val="5000"/>
                  </a:schemeClr>
                </a:solidFill>
                <a:latin typeface="+mj-lt"/>
              </a:rPr>
              <a:t> </a:t>
            </a:r>
            <a:r>
              <a:rPr lang="fr-FR" sz="1600" dirty="0" err="1">
                <a:solidFill>
                  <a:schemeClr val="tx1">
                    <a:lumMod val="95000"/>
                    <a:lumOff val="5000"/>
                  </a:schemeClr>
                </a:solidFill>
                <a:latin typeface="+mj-lt"/>
              </a:rPr>
              <a:t>beginning</a:t>
            </a:r>
            <a:r>
              <a:rPr lang="fr-FR" sz="1600" dirty="0">
                <a:solidFill>
                  <a:schemeClr val="tx1">
                    <a:lumMod val="95000"/>
                    <a:lumOff val="5000"/>
                  </a:schemeClr>
                </a:solidFill>
                <a:latin typeface="+mj-lt"/>
              </a:rPr>
              <a:t> of the </a:t>
            </a:r>
            <a:r>
              <a:rPr lang="fr-FR" sz="1600" dirty="0" err="1">
                <a:solidFill>
                  <a:schemeClr val="tx1">
                    <a:lumMod val="95000"/>
                    <a:lumOff val="5000"/>
                  </a:schemeClr>
                </a:solidFill>
                <a:latin typeface="+mj-lt"/>
              </a:rPr>
              <a:t>replicative</a:t>
            </a:r>
            <a:r>
              <a:rPr lang="fr-FR" sz="1600" dirty="0">
                <a:solidFill>
                  <a:schemeClr val="tx1">
                    <a:lumMod val="95000"/>
                    <a:lumOff val="5000"/>
                  </a:schemeClr>
                </a:solidFill>
                <a:latin typeface="+mj-lt"/>
              </a:rPr>
              <a:t> cycle. </a:t>
            </a:r>
            <a:r>
              <a:rPr lang="fr-FR" sz="1600" dirty="0" err="1">
                <a:solidFill>
                  <a:schemeClr val="tx1">
                    <a:lumMod val="95000"/>
                    <a:lumOff val="5000"/>
                  </a:schemeClr>
                </a:solidFill>
                <a:latin typeface="+mj-lt"/>
              </a:rPr>
              <a:t>Because</a:t>
            </a:r>
            <a:r>
              <a:rPr lang="fr-FR" sz="1600" dirty="0">
                <a:solidFill>
                  <a:schemeClr val="tx1">
                    <a:lumMod val="95000"/>
                    <a:lumOff val="5000"/>
                  </a:schemeClr>
                </a:solidFill>
                <a:latin typeface="+mj-lt"/>
              </a:rPr>
              <a:t> ZEBRA </a:t>
            </a:r>
            <a:r>
              <a:rPr lang="fr-FR" sz="1600" dirty="0" err="1">
                <a:solidFill>
                  <a:schemeClr val="tx1">
                    <a:lumMod val="95000"/>
                    <a:lumOff val="5000"/>
                  </a:schemeClr>
                </a:solidFill>
                <a:latin typeface="+mj-lt"/>
              </a:rPr>
              <a:t>is</a:t>
            </a:r>
            <a:r>
              <a:rPr lang="fr-FR" sz="1600" dirty="0">
                <a:solidFill>
                  <a:schemeClr val="tx1">
                    <a:lumMod val="95000"/>
                    <a:lumOff val="5000"/>
                  </a:schemeClr>
                </a:solidFill>
                <a:latin typeface="+mj-lt"/>
              </a:rPr>
              <a:t> the master transcription factor of EBV, </a:t>
            </a:r>
            <a:r>
              <a:rPr lang="fr-FR" sz="1600" dirty="0" err="1">
                <a:solidFill>
                  <a:schemeClr val="tx1">
                    <a:lumMod val="95000"/>
                    <a:lumOff val="5000"/>
                  </a:schemeClr>
                </a:solidFill>
                <a:latin typeface="+mj-lt"/>
              </a:rPr>
              <a:t>it</a:t>
            </a:r>
            <a:r>
              <a:rPr lang="fr-FR" sz="1600" dirty="0">
                <a:solidFill>
                  <a:schemeClr val="tx1">
                    <a:lumMod val="95000"/>
                    <a:lumOff val="5000"/>
                  </a:schemeClr>
                </a:solidFill>
                <a:latin typeface="+mj-lt"/>
              </a:rPr>
              <a:t> </a:t>
            </a:r>
            <a:r>
              <a:rPr lang="fr-FR" sz="1600" dirty="0" err="1">
                <a:solidFill>
                  <a:schemeClr val="tx1">
                    <a:lumMod val="95000"/>
                    <a:lumOff val="5000"/>
                  </a:schemeClr>
                </a:solidFill>
                <a:latin typeface="+mj-lt"/>
              </a:rPr>
              <a:t>activates</a:t>
            </a:r>
            <a:r>
              <a:rPr lang="fr-FR" sz="1600" dirty="0">
                <a:solidFill>
                  <a:schemeClr val="tx1">
                    <a:lumMod val="95000"/>
                    <a:lumOff val="5000"/>
                  </a:schemeClr>
                </a:solidFill>
                <a:latin typeface="+mj-lt"/>
              </a:rPr>
              <a:t> viral and cellular </a:t>
            </a:r>
            <a:r>
              <a:rPr lang="fr-FR" sz="1600" dirty="0" err="1">
                <a:solidFill>
                  <a:schemeClr val="tx1">
                    <a:lumMod val="95000"/>
                    <a:lumOff val="5000"/>
                  </a:schemeClr>
                </a:solidFill>
                <a:latin typeface="+mj-lt"/>
              </a:rPr>
              <a:t>promoters</a:t>
            </a:r>
            <a:r>
              <a:rPr lang="fr-FR" sz="1600" dirty="0">
                <a:solidFill>
                  <a:schemeClr val="tx1">
                    <a:lumMod val="95000"/>
                    <a:lumOff val="5000"/>
                  </a:schemeClr>
                </a:solidFill>
                <a:latin typeface="+mj-lt"/>
              </a:rPr>
              <a:t>; ZEBRA </a:t>
            </a:r>
            <a:r>
              <a:rPr lang="fr-FR" sz="1600" dirty="0" err="1">
                <a:solidFill>
                  <a:schemeClr val="tx1">
                    <a:lumMod val="95000"/>
                    <a:lumOff val="5000"/>
                  </a:schemeClr>
                </a:solidFill>
                <a:latin typeface="+mj-lt"/>
              </a:rPr>
              <a:t>is</a:t>
            </a:r>
            <a:r>
              <a:rPr lang="fr-FR" sz="1600" dirty="0">
                <a:solidFill>
                  <a:schemeClr val="tx1">
                    <a:lumMod val="95000"/>
                    <a:lumOff val="5000"/>
                  </a:schemeClr>
                </a:solidFill>
                <a:latin typeface="+mj-lt"/>
              </a:rPr>
              <a:t> </a:t>
            </a:r>
            <a:r>
              <a:rPr lang="fr-FR" sz="1600" dirty="0" err="1">
                <a:solidFill>
                  <a:schemeClr val="tx1">
                    <a:lumMod val="95000"/>
                    <a:lumOff val="5000"/>
                  </a:schemeClr>
                </a:solidFill>
                <a:latin typeface="+mj-lt"/>
              </a:rPr>
              <a:t>now</a:t>
            </a:r>
            <a:r>
              <a:rPr lang="fr-FR" sz="1600" dirty="0">
                <a:solidFill>
                  <a:schemeClr val="tx1">
                    <a:lumMod val="95000"/>
                    <a:lumOff val="5000"/>
                  </a:schemeClr>
                </a:solidFill>
                <a:latin typeface="+mj-lt"/>
              </a:rPr>
              <a:t> </a:t>
            </a:r>
            <a:r>
              <a:rPr lang="fr-FR" sz="1600" dirty="0" err="1">
                <a:solidFill>
                  <a:schemeClr val="tx1">
                    <a:lumMod val="95000"/>
                    <a:lumOff val="5000"/>
                  </a:schemeClr>
                </a:solidFill>
                <a:latin typeface="+mj-lt"/>
              </a:rPr>
              <a:t>considered</a:t>
            </a:r>
            <a:r>
              <a:rPr lang="fr-FR" sz="1600" dirty="0">
                <a:solidFill>
                  <a:schemeClr val="tx1">
                    <a:lumMod val="95000"/>
                    <a:lumOff val="5000"/>
                  </a:schemeClr>
                </a:solidFill>
                <a:latin typeface="+mj-lt"/>
              </a:rPr>
              <a:t> as </a:t>
            </a:r>
            <a:r>
              <a:rPr lang="fr-FR" sz="1600" dirty="0" err="1">
                <a:solidFill>
                  <a:schemeClr val="tx1">
                    <a:lumMod val="95000"/>
                    <a:lumOff val="5000"/>
                  </a:schemeClr>
                </a:solidFill>
                <a:latin typeface="+mj-lt"/>
              </a:rPr>
              <a:t>critical</a:t>
            </a:r>
            <a:r>
              <a:rPr lang="fr-FR" sz="1600" dirty="0">
                <a:solidFill>
                  <a:schemeClr val="tx1">
                    <a:lumMod val="95000"/>
                    <a:lumOff val="5000"/>
                  </a:schemeClr>
                </a:solidFill>
                <a:latin typeface="+mj-lt"/>
              </a:rPr>
              <a:t> in the </a:t>
            </a:r>
            <a:r>
              <a:rPr lang="fr-FR" sz="1600" dirty="0" err="1">
                <a:solidFill>
                  <a:schemeClr val="tx1">
                    <a:lumMod val="95000"/>
                    <a:lumOff val="5000"/>
                  </a:schemeClr>
                </a:solidFill>
                <a:latin typeface="+mj-lt"/>
              </a:rPr>
              <a:t>tumor</a:t>
            </a:r>
            <a:r>
              <a:rPr lang="fr-FR" sz="1600" dirty="0">
                <a:solidFill>
                  <a:schemeClr val="tx1">
                    <a:lumMod val="95000"/>
                    <a:lumOff val="5000"/>
                  </a:schemeClr>
                </a:solidFill>
                <a:latin typeface="+mj-lt"/>
              </a:rPr>
              <a:t> progression.</a:t>
            </a:r>
            <a:endParaRPr lang="fr-FR" sz="1600" dirty="0">
              <a:solidFill>
                <a:schemeClr val="tx1">
                  <a:lumMod val="95000"/>
                  <a:lumOff val="5000"/>
                </a:schemeClr>
              </a:solidFill>
              <a:latin typeface="+mj-lt"/>
              <a:cs typeface="+mn-cs"/>
            </a:endParaRPr>
          </a:p>
          <a:p>
            <a:pPr marL="742950" lvl="1" indent="-285750" eaLnBrk="0" hangingPunct="0">
              <a:spcBef>
                <a:spcPct val="20000"/>
              </a:spcBef>
              <a:buClr>
                <a:srgbClr val="FF0000"/>
              </a:buClr>
              <a:buFont typeface="Wingdings" pitchFamily="2" charset="2"/>
              <a:buChar char="Ø"/>
              <a:defRPr/>
            </a:pPr>
            <a:r>
              <a:rPr lang="fr-FR" sz="1600" b="1" dirty="0">
                <a:solidFill>
                  <a:srgbClr val="002060"/>
                </a:solidFill>
                <a:latin typeface="+mj-lt"/>
                <a:cs typeface="+mn-cs"/>
              </a:rPr>
              <a:t>The </a:t>
            </a:r>
            <a:r>
              <a:rPr lang="fr-FR" sz="1600" b="1" dirty="0" err="1">
                <a:solidFill>
                  <a:srgbClr val="002060"/>
                </a:solidFill>
                <a:latin typeface="+mj-lt"/>
                <a:cs typeface="+mn-cs"/>
              </a:rPr>
              <a:t>measurement</a:t>
            </a:r>
            <a:r>
              <a:rPr lang="fr-FR" sz="1600" b="1" dirty="0">
                <a:solidFill>
                  <a:srgbClr val="002060"/>
                </a:solidFill>
                <a:latin typeface="+mj-lt"/>
                <a:cs typeface="+mn-cs"/>
              </a:rPr>
              <a:t> of </a:t>
            </a:r>
            <a:r>
              <a:rPr lang="fr-FR" sz="1600" b="1" dirty="0">
                <a:solidFill>
                  <a:srgbClr val="FF0000"/>
                </a:solidFill>
                <a:latin typeface="+mj-lt"/>
                <a:cs typeface="+mn-cs"/>
              </a:rPr>
              <a:t>the soluble ZEBRA (</a:t>
            </a:r>
            <a:r>
              <a:rPr lang="fr-FR" sz="1600" b="1" dirty="0" err="1">
                <a:solidFill>
                  <a:srgbClr val="FF0000"/>
                </a:solidFill>
                <a:latin typeface="+mj-lt"/>
                <a:cs typeface="+mn-cs"/>
              </a:rPr>
              <a:t>ZEBRAs</a:t>
            </a:r>
            <a:r>
              <a:rPr lang="fr-FR" sz="1600" b="1" dirty="0">
                <a:solidFill>
                  <a:srgbClr val="FF0000"/>
                </a:solidFill>
                <a:latin typeface="+mj-lt"/>
                <a:cs typeface="+mn-cs"/>
              </a:rPr>
              <a:t>) corresponds to the </a:t>
            </a:r>
            <a:r>
              <a:rPr lang="fr-FR" u="sng" dirty="0" err="1">
                <a:solidFill>
                  <a:srgbClr val="FF0000"/>
                </a:solidFill>
                <a:latin typeface="+mj-lt"/>
              </a:rPr>
              <a:t>tumor</a:t>
            </a:r>
            <a:r>
              <a:rPr lang="fr-FR" u="sng" dirty="0">
                <a:solidFill>
                  <a:srgbClr val="FF0000"/>
                </a:solidFill>
                <a:latin typeface="+mj-lt"/>
              </a:rPr>
              <a:t> progression</a:t>
            </a:r>
            <a:endParaRPr lang="fr-FR" b="1" u="sng" dirty="0">
              <a:solidFill>
                <a:srgbClr val="FF0000"/>
              </a:solidFill>
              <a:latin typeface="+mj-lt"/>
              <a:cs typeface="+mn-cs"/>
            </a:endParaRPr>
          </a:p>
        </p:txBody>
      </p:sp>
      <p:grpSp>
        <p:nvGrpSpPr>
          <p:cNvPr id="12" name="Groupe 10"/>
          <p:cNvGrpSpPr>
            <a:grpSpLocks/>
          </p:cNvGrpSpPr>
          <p:nvPr/>
        </p:nvGrpSpPr>
        <p:grpSpPr bwMode="auto">
          <a:xfrm>
            <a:off x="481013" y="1275928"/>
            <a:ext cx="5427662" cy="1009650"/>
            <a:chOff x="1305347" y="1484784"/>
            <a:chExt cx="5426893" cy="1009650"/>
          </a:xfrm>
        </p:grpSpPr>
        <p:pic>
          <p:nvPicPr>
            <p:cNvPr id="13" name="Picture 7"/>
            <p:cNvPicPr>
              <a:picLocks noChangeAspect="1" noChangeArrowheads="1"/>
            </p:cNvPicPr>
            <p:nvPr/>
          </p:nvPicPr>
          <p:blipFill>
            <a:blip r:embed="rId4" cstate="print"/>
            <a:srcRect/>
            <a:stretch>
              <a:fillRect/>
            </a:stretch>
          </p:blipFill>
          <p:spPr bwMode="auto">
            <a:xfrm>
              <a:off x="1305347" y="1772816"/>
              <a:ext cx="314325" cy="400050"/>
            </a:xfrm>
            <a:prstGeom prst="rect">
              <a:avLst/>
            </a:prstGeom>
            <a:noFill/>
            <a:ln w="9525">
              <a:noFill/>
              <a:miter lim="800000"/>
              <a:headEnd/>
              <a:tailEnd/>
            </a:ln>
          </p:spPr>
        </p:pic>
        <p:pic>
          <p:nvPicPr>
            <p:cNvPr id="14" name="Picture 7"/>
            <p:cNvPicPr>
              <a:picLocks noChangeAspect="1" noChangeArrowheads="1"/>
            </p:cNvPicPr>
            <p:nvPr/>
          </p:nvPicPr>
          <p:blipFill>
            <a:blip r:embed="rId4" cstate="print"/>
            <a:srcRect/>
            <a:stretch>
              <a:fillRect/>
            </a:stretch>
          </p:blipFill>
          <p:spPr bwMode="auto">
            <a:xfrm>
              <a:off x="2267744" y="1700808"/>
              <a:ext cx="314325" cy="400050"/>
            </a:xfrm>
            <a:prstGeom prst="rect">
              <a:avLst/>
            </a:prstGeom>
            <a:noFill/>
            <a:ln w="9525">
              <a:noFill/>
              <a:miter lim="800000"/>
              <a:headEnd/>
              <a:tailEnd/>
            </a:ln>
          </p:spPr>
        </p:pic>
        <p:pic>
          <p:nvPicPr>
            <p:cNvPr id="15" name="Picture 7"/>
            <p:cNvPicPr>
              <a:picLocks noChangeAspect="1" noChangeArrowheads="1"/>
            </p:cNvPicPr>
            <p:nvPr/>
          </p:nvPicPr>
          <p:blipFill>
            <a:blip r:embed="rId4" cstate="print"/>
            <a:srcRect/>
            <a:stretch>
              <a:fillRect/>
            </a:stretch>
          </p:blipFill>
          <p:spPr bwMode="auto">
            <a:xfrm>
              <a:off x="2483768" y="1916832"/>
              <a:ext cx="314325" cy="400050"/>
            </a:xfrm>
            <a:prstGeom prst="rect">
              <a:avLst/>
            </a:prstGeom>
            <a:noFill/>
            <a:ln w="9525">
              <a:noFill/>
              <a:miter lim="800000"/>
              <a:headEnd/>
              <a:tailEnd/>
            </a:ln>
          </p:spPr>
        </p:pic>
        <p:pic>
          <p:nvPicPr>
            <p:cNvPr id="16" name="Picture 7"/>
            <p:cNvPicPr>
              <a:picLocks noChangeAspect="1" noChangeArrowheads="1"/>
            </p:cNvPicPr>
            <p:nvPr/>
          </p:nvPicPr>
          <p:blipFill>
            <a:blip r:embed="rId4" cstate="print"/>
            <a:srcRect/>
            <a:stretch>
              <a:fillRect/>
            </a:stretch>
          </p:blipFill>
          <p:spPr bwMode="auto">
            <a:xfrm>
              <a:off x="2483768" y="1628800"/>
              <a:ext cx="314325" cy="400050"/>
            </a:xfrm>
            <a:prstGeom prst="rect">
              <a:avLst/>
            </a:prstGeom>
            <a:noFill/>
            <a:ln w="9525">
              <a:noFill/>
              <a:miter lim="800000"/>
              <a:headEnd/>
              <a:tailEnd/>
            </a:ln>
          </p:spPr>
        </p:pic>
        <p:pic>
          <p:nvPicPr>
            <p:cNvPr id="17" name="Picture 7"/>
            <p:cNvPicPr>
              <a:picLocks noChangeAspect="1" noChangeArrowheads="1"/>
            </p:cNvPicPr>
            <p:nvPr/>
          </p:nvPicPr>
          <p:blipFill>
            <a:blip r:embed="rId4" cstate="print"/>
            <a:srcRect/>
            <a:stretch>
              <a:fillRect/>
            </a:stretch>
          </p:blipFill>
          <p:spPr bwMode="auto">
            <a:xfrm>
              <a:off x="2745507" y="1876822"/>
              <a:ext cx="314325" cy="400050"/>
            </a:xfrm>
            <a:prstGeom prst="rect">
              <a:avLst/>
            </a:prstGeom>
            <a:noFill/>
            <a:ln w="9525">
              <a:noFill/>
              <a:miter lim="800000"/>
              <a:headEnd/>
              <a:tailEnd/>
            </a:ln>
          </p:spPr>
        </p:pic>
        <p:pic>
          <p:nvPicPr>
            <p:cNvPr id="18" name="Picture 8"/>
            <p:cNvPicPr>
              <a:picLocks noChangeAspect="1" noChangeArrowheads="1"/>
            </p:cNvPicPr>
            <p:nvPr/>
          </p:nvPicPr>
          <p:blipFill>
            <a:blip r:embed="rId5" cstate="print"/>
            <a:srcRect/>
            <a:stretch>
              <a:fillRect/>
            </a:stretch>
          </p:blipFill>
          <p:spPr bwMode="auto">
            <a:xfrm>
              <a:off x="3638550" y="1916832"/>
              <a:ext cx="933450" cy="504825"/>
            </a:xfrm>
            <a:prstGeom prst="rect">
              <a:avLst/>
            </a:prstGeom>
            <a:noFill/>
            <a:ln w="9525">
              <a:noFill/>
              <a:miter lim="800000"/>
              <a:headEnd/>
              <a:tailEnd/>
            </a:ln>
          </p:spPr>
        </p:pic>
        <p:pic>
          <p:nvPicPr>
            <p:cNvPr id="19" name="Picture 7"/>
            <p:cNvPicPr>
              <a:picLocks noChangeAspect="1" noChangeArrowheads="1"/>
            </p:cNvPicPr>
            <p:nvPr/>
          </p:nvPicPr>
          <p:blipFill>
            <a:blip r:embed="rId4" cstate="print"/>
            <a:srcRect/>
            <a:stretch>
              <a:fillRect/>
            </a:stretch>
          </p:blipFill>
          <p:spPr bwMode="auto">
            <a:xfrm>
              <a:off x="3321571" y="1925216"/>
              <a:ext cx="314325" cy="400050"/>
            </a:xfrm>
            <a:prstGeom prst="rect">
              <a:avLst/>
            </a:prstGeom>
            <a:noFill/>
            <a:ln w="9525">
              <a:noFill/>
              <a:miter lim="800000"/>
              <a:headEnd/>
              <a:tailEnd/>
            </a:ln>
          </p:spPr>
        </p:pic>
        <p:pic>
          <p:nvPicPr>
            <p:cNvPr id="20" name="Picture 7"/>
            <p:cNvPicPr>
              <a:picLocks noChangeAspect="1" noChangeArrowheads="1"/>
            </p:cNvPicPr>
            <p:nvPr/>
          </p:nvPicPr>
          <p:blipFill>
            <a:blip r:embed="rId4" cstate="print"/>
            <a:srcRect/>
            <a:stretch>
              <a:fillRect/>
            </a:stretch>
          </p:blipFill>
          <p:spPr bwMode="auto">
            <a:xfrm>
              <a:off x="3393579" y="1660798"/>
              <a:ext cx="314325" cy="400050"/>
            </a:xfrm>
            <a:prstGeom prst="rect">
              <a:avLst/>
            </a:prstGeom>
            <a:noFill/>
            <a:ln w="9525">
              <a:noFill/>
              <a:miter lim="800000"/>
              <a:headEnd/>
              <a:tailEnd/>
            </a:ln>
          </p:spPr>
        </p:pic>
        <p:pic>
          <p:nvPicPr>
            <p:cNvPr id="21" name="Picture 7"/>
            <p:cNvPicPr>
              <a:picLocks noChangeAspect="1" noChangeArrowheads="1"/>
            </p:cNvPicPr>
            <p:nvPr/>
          </p:nvPicPr>
          <p:blipFill>
            <a:blip r:embed="rId4" cstate="print"/>
            <a:srcRect/>
            <a:stretch>
              <a:fillRect/>
            </a:stretch>
          </p:blipFill>
          <p:spPr bwMode="auto">
            <a:xfrm>
              <a:off x="3681611" y="1588790"/>
              <a:ext cx="314325" cy="400050"/>
            </a:xfrm>
            <a:prstGeom prst="rect">
              <a:avLst/>
            </a:prstGeom>
            <a:noFill/>
            <a:ln w="9525">
              <a:noFill/>
              <a:miter lim="800000"/>
              <a:headEnd/>
              <a:tailEnd/>
            </a:ln>
          </p:spPr>
        </p:pic>
        <p:pic>
          <p:nvPicPr>
            <p:cNvPr id="22" name="Picture 7"/>
            <p:cNvPicPr>
              <a:picLocks noChangeAspect="1" noChangeArrowheads="1"/>
            </p:cNvPicPr>
            <p:nvPr/>
          </p:nvPicPr>
          <p:blipFill>
            <a:blip r:embed="rId4" cstate="print"/>
            <a:srcRect/>
            <a:stretch>
              <a:fillRect/>
            </a:stretch>
          </p:blipFill>
          <p:spPr bwMode="auto">
            <a:xfrm>
              <a:off x="3969643" y="1511418"/>
              <a:ext cx="314325" cy="400050"/>
            </a:xfrm>
            <a:prstGeom prst="rect">
              <a:avLst/>
            </a:prstGeom>
            <a:noFill/>
            <a:ln w="9525">
              <a:noFill/>
              <a:miter lim="800000"/>
              <a:headEnd/>
              <a:tailEnd/>
            </a:ln>
          </p:spPr>
        </p:pic>
        <p:pic>
          <p:nvPicPr>
            <p:cNvPr id="23" name="Picture 10"/>
            <p:cNvPicPr>
              <a:picLocks noChangeAspect="1" noChangeArrowheads="1"/>
            </p:cNvPicPr>
            <p:nvPr/>
          </p:nvPicPr>
          <p:blipFill>
            <a:blip r:embed="rId6" cstate="print"/>
            <a:srcRect/>
            <a:stretch>
              <a:fillRect/>
            </a:stretch>
          </p:blipFill>
          <p:spPr bwMode="auto">
            <a:xfrm>
              <a:off x="5313015" y="1484784"/>
              <a:ext cx="1419225" cy="1009650"/>
            </a:xfrm>
            <a:prstGeom prst="rect">
              <a:avLst/>
            </a:prstGeom>
            <a:noFill/>
            <a:ln w="9525">
              <a:noFill/>
              <a:miter lim="800000"/>
              <a:headEnd/>
              <a:tailEnd/>
            </a:ln>
          </p:spPr>
        </p:pic>
        <p:cxnSp>
          <p:nvCxnSpPr>
            <p:cNvPr id="24" name="Straight Arrow Connector 27"/>
            <p:cNvCxnSpPr/>
            <p:nvPr/>
          </p:nvCxnSpPr>
          <p:spPr>
            <a:xfrm>
              <a:off x="1835497" y="2061046"/>
              <a:ext cx="288884" cy="0"/>
            </a:xfrm>
            <a:prstGeom prst="straightConnector1">
              <a:avLst/>
            </a:prstGeom>
            <a:ln>
              <a:headEnd w="med" len="lg"/>
              <a:tailEnd type="arrow"/>
            </a:ln>
          </p:spPr>
          <p:style>
            <a:lnRef idx="3">
              <a:schemeClr val="accent4"/>
            </a:lnRef>
            <a:fillRef idx="0">
              <a:schemeClr val="accent4"/>
            </a:fillRef>
            <a:effectRef idx="2">
              <a:schemeClr val="accent4"/>
            </a:effectRef>
            <a:fontRef idx="minor">
              <a:schemeClr val="tx1"/>
            </a:fontRef>
          </p:style>
        </p:cxnSp>
        <p:cxnSp>
          <p:nvCxnSpPr>
            <p:cNvPr id="25" name="Straight Arrow Connector 31"/>
            <p:cNvCxnSpPr/>
            <p:nvPr/>
          </p:nvCxnSpPr>
          <p:spPr>
            <a:xfrm>
              <a:off x="4787829" y="2061046"/>
              <a:ext cx="288884" cy="0"/>
            </a:xfrm>
            <a:prstGeom prst="straightConnector1">
              <a:avLst/>
            </a:prstGeom>
            <a:ln>
              <a:headEnd w="med" len="lg"/>
              <a:tailEnd type="arrow"/>
            </a:ln>
          </p:spPr>
          <p:style>
            <a:lnRef idx="3">
              <a:schemeClr val="accent4"/>
            </a:lnRef>
            <a:fillRef idx="0">
              <a:schemeClr val="accent4"/>
            </a:fillRef>
            <a:effectRef idx="2">
              <a:schemeClr val="accent4"/>
            </a:effectRef>
            <a:fontRef idx="minor">
              <a:schemeClr val="tx1"/>
            </a:fontRef>
          </p:style>
        </p:cxnSp>
      </p:grpSp>
      <p:grpSp>
        <p:nvGrpSpPr>
          <p:cNvPr id="26" name="Groupe 24"/>
          <p:cNvGrpSpPr>
            <a:grpSpLocks/>
          </p:cNvGrpSpPr>
          <p:nvPr/>
        </p:nvGrpSpPr>
        <p:grpSpPr bwMode="auto">
          <a:xfrm>
            <a:off x="6191250" y="1307678"/>
            <a:ext cx="2071688" cy="1319212"/>
            <a:chOff x="6139186" y="3197438"/>
            <a:chExt cx="2646918" cy="1319039"/>
          </a:xfrm>
        </p:grpSpPr>
        <p:pic>
          <p:nvPicPr>
            <p:cNvPr id="27" name="Picture 4"/>
            <p:cNvPicPr>
              <a:picLocks noChangeAspect="1" noChangeArrowheads="1"/>
            </p:cNvPicPr>
            <p:nvPr/>
          </p:nvPicPr>
          <p:blipFill>
            <a:blip r:embed="rId7" cstate="print"/>
            <a:srcRect/>
            <a:stretch>
              <a:fillRect/>
            </a:stretch>
          </p:blipFill>
          <p:spPr bwMode="auto">
            <a:xfrm>
              <a:off x="6155958" y="3197438"/>
              <a:ext cx="514350" cy="733425"/>
            </a:xfrm>
            <a:prstGeom prst="rect">
              <a:avLst/>
            </a:prstGeom>
            <a:noFill/>
            <a:ln w="9525">
              <a:noFill/>
              <a:miter lim="800000"/>
              <a:headEnd/>
              <a:tailEnd/>
            </a:ln>
          </p:spPr>
        </p:pic>
        <p:pic>
          <p:nvPicPr>
            <p:cNvPr id="28" name="Picture 5"/>
            <p:cNvPicPr>
              <a:picLocks noChangeAspect="1" noChangeArrowheads="1"/>
            </p:cNvPicPr>
            <p:nvPr/>
          </p:nvPicPr>
          <p:blipFill>
            <a:blip r:embed="rId8" cstate="print"/>
            <a:srcRect/>
            <a:stretch>
              <a:fillRect/>
            </a:stretch>
          </p:blipFill>
          <p:spPr bwMode="auto">
            <a:xfrm>
              <a:off x="6139186" y="3897352"/>
              <a:ext cx="647700" cy="619125"/>
            </a:xfrm>
            <a:prstGeom prst="rect">
              <a:avLst/>
            </a:prstGeom>
            <a:noFill/>
            <a:ln w="9525">
              <a:noFill/>
              <a:miter lim="800000"/>
              <a:headEnd/>
              <a:tailEnd/>
            </a:ln>
          </p:spPr>
        </p:pic>
        <p:sp>
          <p:nvSpPr>
            <p:cNvPr id="29" name="TextBox 8"/>
            <p:cNvSpPr txBox="1"/>
            <p:nvPr/>
          </p:nvSpPr>
          <p:spPr>
            <a:xfrm>
              <a:off x="6723333" y="3273628"/>
              <a:ext cx="2062771" cy="576186"/>
            </a:xfrm>
            <a:prstGeom prst="rect">
              <a:avLst/>
            </a:prstGeom>
            <a:noFill/>
          </p:spPr>
          <p:txBody>
            <a:bodyPr wrap="none">
              <a:spAutoFit/>
            </a:bodyPr>
            <a:lstStyle/>
            <a:p>
              <a:pPr>
                <a:defRPr/>
              </a:pPr>
              <a:r>
                <a:rPr lang="fr-FR" sz="1050" dirty="0">
                  <a:latin typeface="+mj-lt"/>
                </a:rPr>
                <a:t>Normal </a:t>
              </a:r>
              <a:r>
                <a:rPr lang="fr-FR" sz="1050" dirty="0" err="1">
                  <a:latin typeface="+mj-lt"/>
                </a:rPr>
                <a:t>cells</a:t>
              </a:r>
              <a:endParaRPr lang="fr-FR" sz="1050" dirty="0">
                <a:latin typeface="+mj-lt"/>
              </a:endParaRPr>
            </a:p>
            <a:p>
              <a:pPr>
                <a:defRPr/>
              </a:pPr>
              <a:r>
                <a:rPr lang="fr-FR" sz="1050" dirty="0" err="1">
                  <a:latin typeface="+mj-lt"/>
                </a:rPr>
                <a:t>Transformed</a:t>
              </a:r>
              <a:r>
                <a:rPr lang="fr-FR" sz="1050" dirty="0">
                  <a:latin typeface="+mj-lt"/>
                </a:rPr>
                <a:t> &amp; </a:t>
              </a:r>
              <a:r>
                <a:rPr lang="fr-FR" sz="1050" dirty="0" err="1">
                  <a:latin typeface="+mj-lt"/>
                </a:rPr>
                <a:t>tumor</a:t>
              </a:r>
              <a:r>
                <a:rPr lang="fr-FR" sz="1050" dirty="0">
                  <a:latin typeface="+mj-lt"/>
                </a:rPr>
                <a:t> </a:t>
              </a:r>
              <a:r>
                <a:rPr lang="fr-FR" sz="1050" dirty="0" err="1">
                  <a:latin typeface="+mj-lt"/>
                </a:rPr>
                <a:t>cells</a:t>
              </a:r>
              <a:endParaRPr lang="fr-FR" sz="1050" dirty="0">
                <a:latin typeface="+mj-lt"/>
              </a:endParaRPr>
            </a:p>
            <a:p>
              <a:pPr>
                <a:defRPr/>
              </a:pPr>
              <a:r>
                <a:rPr lang="fr-FR" sz="1050" dirty="0" err="1">
                  <a:latin typeface="+mj-lt"/>
                </a:rPr>
                <a:t>Dividing</a:t>
              </a:r>
              <a:r>
                <a:rPr lang="fr-FR" sz="1050" dirty="0">
                  <a:latin typeface="+mj-lt"/>
                </a:rPr>
                <a:t> </a:t>
              </a:r>
              <a:r>
                <a:rPr lang="fr-FR" sz="1050" dirty="0" err="1">
                  <a:latin typeface="+mj-lt"/>
                </a:rPr>
                <a:t>cells</a:t>
              </a:r>
              <a:endParaRPr lang="fr-FR" sz="1050" dirty="0">
                <a:latin typeface="+mj-lt"/>
              </a:endParaRPr>
            </a:p>
          </p:txBody>
        </p:sp>
        <p:sp>
          <p:nvSpPr>
            <p:cNvPr id="30" name="TextBox 9"/>
            <p:cNvSpPr txBox="1"/>
            <p:nvPr/>
          </p:nvSpPr>
          <p:spPr>
            <a:xfrm>
              <a:off x="6767956" y="3845053"/>
              <a:ext cx="1241313" cy="577774"/>
            </a:xfrm>
            <a:prstGeom prst="rect">
              <a:avLst/>
            </a:prstGeom>
            <a:noFill/>
          </p:spPr>
          <p:txBody>
            <a:bodyPr wrap="none">
              <a:spAutoFit/>
            </a:bodyPr>
            <a:lstStyle/>
            <a:p>
              <a:pPr>
                <a:defRPr/>
              </a:pPr>
              <a:r>
                <a:rPr lang="fr-FR" sz="1050" dirty="0">
                  <a:latin typeface="+mj-lt"/>
                </a:rPr>
                <a:t>Blood </a:t>
              </a:r>
              <a:r>
                <a:rPr lang="fr-FR" sz="1050" dirty="0" err="1">
                  <a:latin typeface="+mj-lt"/>
                </a:rPr>
                <a:t>vessels</a:t>
              </a:r>
              <a:endParaRPr lang="fr-FR" sz="1050" dirty="0">
                <a:latin typeface="+mj-lt"/>
              </a:endParaRPr>
            </a:p>
            <a:p>
              <a:pPr>
                <a:defRPr/>
              </a:pPr>
              <a:endParaRPr lang="fr-FR" sz="1050" dirty="0">
                <a:latin typeface="+mj-lt"/>
              </a:endParaRPr>
            </a:p>
            <a:p>
              <a:pPr>
                <a:defRPr/>
              </a:pPr>
              <a:r>
                <a:rPr lang="fr-FR" sz="1050" dirty="0" err="1">
                  <a:latin typeface="+mj-lt"/>
                </a:rPr>
                <a:t>Apoptotic</a:t>
              </a:r>
              <a:r>
                <a:rPr lang="fr-FR" sz="1050" dirty="0">
                  <a:latin typeface="+mj-lt"/>
                </a:rPr>
                <a:t> </a:t>
              </a:r>
              <a:r>
                <a:rPr lang="fr-FR" sz="1050" dirty="0" err="1">
                  <a:latin typeface="+mj-lt"/>
                </a:rPr>
                <a:t>cells</a:t>
              </a:r>
              <a:endParaRPr lang="fr-FR" sz="1050" dirty="0">
                <a:latin typeface="+mj-lt"/>
              </a:endParaRPr>
            </a:p>
          </p:txBody>
        </p:sp>
      </p:grpSp>
      <p:sp>
        <p:nvSpPr>
          <p:cNvPr id="31" name="Rectangle 30"/>
          <p:cNvSpPr/>
          <p:nvPr/>
        </p:nvSpPr>
        <p:spPr>
          <a:xfrm>
            <a:off x="900113" y="5365328"/>
            <a:ext cx="7559675" cy="1107996"/>
          </a:xfrm>
          <a:prstGeom prst="rect">
            <a:avLst/>
          </a:prstGeom>
        </p:spPr>
        <p:txBody>
          <a:bodyPr>
            <a:spAutoFit/>
          </a:bodyPr>
          <a:lstStyle/>
          <a:p>
            <a:pPr>
              <a:defRPr/>
            </a:pPr>
            <a:r>
              <a:rPr lang="en-US" sz="1600" dirty="0">
                <a:latin typeface="+mj-lt"/>
                <a:cs typeface="Arial" charset="0"/>
              </a:rPr>
              <a:t>Ma et al. J </a:t>
            </a:r>
            <a:r>
              <a:rPr lang="en-US" sz="1600" dirty="0" err="1" smtClean="0">
                <a:latin typeface="+mj-lt"/>
                <a:cs typeface="Arial" charset="0"/>
              </a:rPr>
              <a:t>Virol</a:t>
            </a:r>
            <a:r>
              <a:rPr lang="en-US" sz="1600" dirty="0" smtClean="0">
                <a:latin typeface="+mj-lt"/>
                <a:cs typeface="Arial" charset="0"/>
              </a:rPr>
              <a:t> 2011 </a:t>
            </a:r>
            <a:r>
              <a:rPr lang="fr-FR" sz="1600" b="1" dirty="0" smtClean="0">
                <a:latin typeface="+mj-lt"/>
              </a:rPr>
              <a:t>An </a:t>
            </a:r>
            <a:r>
              <a:rPr lang="fr-FR" sz="1600" b="1" dirty="0">
                <a:latin typeface="+mj-lt"/>
              </a:rPr>
              <a:t>Epstein-Barr Virus (EBV) Mutant </a:t>
            </a:r>
            <a:r>
              <a:rPr lang="fr-FR" sz="1600" b="1" dirty="0" err="1">
                <a:latin typeface="+mj-lt"/>
              </a:rPr>
              <a:t>with</a:t>
            </a:r>
            <a:r>
              <a:rPr lang="fr-FR" sz="1600" b="1" dirty="0">
                <a:latin typeface="+mj-lt"/>
              </a:rPr>
              <a:t> </a:t>
            </a:r>
            <a:r>
              <a:rPr lang="fr-FR" sz="1600" b="1" dirty="0" err="1">
                <a:latin typeface="+mj-lt"/>
              </a:rPr>
              <a:t>Enhanced</a:t>
            </a:r>
            <a:r>
              <a:rPr lang="fr-FR" sz="1600" b="1" dirty="0">
                <a:latin typeface="+mj-lt"/>
              </a:rPr>
              <a:t> BZLF1 Expression Causes  </a:t>
            </a:r>
            <a:r>
              <a:rPr lang="fr-FR" sz="1600" b="1" dirty="0" err="1">
                <a:latin typeface="+mj-lt"/>
              </a:rPr>
              <a:t>Lymphomas</a:t>
            </a:r>
            <a:r>
              <a:rPr lang="fr-FR" sz="1600" b="1" dirty="0">
                <a:latin typeface="+mj-lt"/>
              </a:rPr>
              <a:t> </a:t>
            </a:r>
            <a:r>
              <a:rPr lang="fr-FR" sz="1600" b="1" dirty="0" err="1">
                <a:latin typeface="+mj-lt"/>
              </a:rPr>
              <a:t>with</a:t>
            </a:r>
            <a:r>
              <a:rPr lang="fr-FR" sz="1600" b="1" dirty="0">
                <a:latin typeface="+mj-lt"/>
              </a:rPr>
              <a:t> Abortive </a:t>
            </a:r>
            <a:r>
              <a:rPr lang="fr-FR" sz="1600" b="1" dirty="0" err="1">
                <a:latin typeface="+mj-lt"/>
              </a:rPr>
              <a:t>Lytic</a:t>
            </a:r>
            <a:r>
              <a:rPr lang="fr-FR" sz="1600" b="1" dirty="0">
                <a:latin typeface="+mj-lt"/>
              </a:rPr>
              <a:t> EBV Infection in a </a:t>
            </a:r>
            <a:r>
              <a:rPr lang="fr-FR" sz="1600" b="1" dirty="0" err="1">
                <a:latin typeface="+mj-lt"/>
              </a:rPr>
              <a:t>Humanized</a:t>
            </a:r>
            <a:r>
              <a:rPr lang="fr-FR" sz="1600" b="1" dirty="0">
                <a:latin typeface="+mj-lt"/>
              </a:rPr>
              <a:t> Mouse Model</a:t>
            </a:r>
          </a:p>
          <a:p>
            <a:pPr>
              <a:defRPr/>
            </a:pPr>
            <a:endParaRPr lang="en-US" dirty="0">
              <a:latin typeface="+mj-lt"/>
              <a:cs typeface="Arial" charset="0"/>
            </a:endParaRPr>
          </a:p>
        </p:txBody>
      </p:sp>
      <p:sp>
        <p:nvSpPr>
          <p:cNvPr id="2" name="Footer Placeholder 1"/>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008" y="274638"/>
            <a:ext cx="8964488" cy="1143000"/>
          </a:xfrm>
        </p:spPr>
        <p:txBody>
          <a:bodyPr>
            <a:normAutofit fontScale="90000"/>
          </a:bodyPr>
          <a:lstStyle/>
          <a:p>
            <a:r>
              <a:rPr lang="fr-FR" b="1" dirty="0" smtClean="0">
                <a:solidFill>
                  <a:srgbClr val="7030A0"/>
                </a:solidFill>
              </a:rPr>
              <a:t>sBZLF1/ZEBRA : a new </a:t>
            </a:r>
            <a:r>
              <a:rPr lang="fr-FR" b="1" dirty="0" err="1" smtClean="0">
                <a:solidFill>
                  <a:srgbClr val="7030A0"/>
                </a:solidFill>
              </a:rPr>
              <a:t>biomarker</a:t>
            </a:r>
            <a:r>
              <a:rPr lang="fr-FR" b="1" dirty="0" smtClean="0">
                <a:solidFill>
                  <a:srgbClr val="7030A0"/>
                </a:solidFill>
              </a:rPr>
              <a:t> of PTLD</a:t>
            </a:r>
            <a:endParaRPr lang="fr-FR" b="1" dirty="0">
              <a:solidFill>
                <a:srgbClr val="7030A0"/>
              </a:solidFill>
            </a:endParaRPr>
          </a:p>
        </p:txBody>
      </p:sp>
      <p:pic>
        <p:nvPicPr>
          <p:cNvPr id="3" name="Picture 3"/>
          <p:cNvPicPr>
            <a:picLocks noChangeAspect="1" noChangeArrowheads="1"/>
          </p:cNvPicPr>
          <p:nvPr/>
        </p:nvPicPr>
        <p:blipFill>
          <a:blip r:embed="rId2" cstate="print"/>
          <a:srcRect/>
          <a:stretch>
            <a:fillRect/>
          </a:stretch>
        </p:blipFill>
        <p:spPr bwMode="auto">
          <a:xfrm>
            <a:off x="611188" y="1989138"/>
            <a:ext cx="3581400" cy="4435475"/>
          </a:xfrm>
          <a:prstGeom prst="rect">
            <a:avLst/>
          </a:prstGeom>
          <a:noFill/>
          <a:ln w="9525">
            <a:noFill/>
            <a:miter lim="800000"/>
            <a:headEnd/>
            <a:tailEnd/>
          </a:ln>
        </p:spPr>
      </p:pic>
      <p:pic>
        <p:nvPicPr>
          <p:cNvPr id="4" name="Picture 3"/>
          <p:cNvPicPr>
            <a:picLocks noChangeAspect="1" noChangeArrowheads="1"/>
          </p:cNvPicPr>
          <p:nvPr/>
        </p:nvPicPr>
        <p:blipFill>
          <a:blip r:embed="rId3" cstate="print"/>
          <a:srcRect/>
          <a:stretch>
            <a:fillRect/>
          </a:stretch>
        </p:blipFill>
        <p:spPr bwMode="auto">
          <a:xfrm>
            <a:off x="4427497" y="2276872"/>
            <a:ext cx="4753015" cy="3133402"/>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re 1"/>
          <p:cNvSpPr>
            <a:spLocks noGrp="1"/>
          </p:cNvSpPr>
          <p:nvPr>
            <p:ph type="title"/>
          </p:nvPr>
        </p:nvSpPr>
        <p:spPr/>
        <p:txBody>
          <a:bodyPr/>
          <a:lstStyle/>
          <a:p>
            <a:pPr eaLnBrk="1" hangingPunct="1"/>
            <a:r>
              <a:rPr lang="en-US" altLang="fr-FR" sz="2400" b="1" dirty="0" smtClean="0">
                <a:solidFill>
                  <a:srgbClr val="7030A0"/>
                </a:solidFill>
              </a:rPr>
              <a:t>Follow-up of four PTLD-patients by soluble ZEBRA in peripheral blood (serum)</a:t>
            </a:r>
          </a:p>
        </p:txBody>
      </p:sp>
      <p:cxnSp>
        <p:nvCxnSpPr>
          <p:cNvPr id="5" name="Connecteur droit avec flèche 4"/>
          <p:cNvCxnSpPr/>
          <p:nvPr/>
        </p:nvCxnSpPr>
        <p:spPr bwMode="auto">
          <a:xfrm flipV="1">
            <a:off x="1365250" y="1682750"/>
            <a:ext cx="0" cy="305911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Connecteur droit avec flèche 5"/>
          <p:cNvCxnSpPr/>
          <p:nvPr/>
        </p:nvCxnSpPr>
        <p:spPr bwMode="auto">
          <a:xfrm>
            <a:off x="1365250" y="4741863"/>
            <a:ext cx="663257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Forme libre 6"/>
          <p:cNvSpPr/>
          <p:nvPr/>
        </p:nvSpPr>
        <p:spPr bwMode="auto">
          <a:xfrm>
            <a:off x="2424113" y="2408238"/>
            <a:ext cx="642937" cy="2322512"/>
          </a:xfrm>
          <a:custGeom>
            <a:avLst/>
            <a:gdLst>
              <a:gd name="connsiteX0" fmla="*/ 0 w 787179"/>
              <a:gd name="connsiteY0" fmla="*/ 3762292 h 3770243"/>
              <a:gd name="connsiteX1" fmla="*/ 500932 w 787179"/>
              <a:gd name="connsiteY1" fmla="*/ 1325 h 3770243"/>
              <a:gd name="connsiteX2" fmla="*/ 787179 w 787179"/>
              <a:gd name="connsiteY2" fmla="*/ 3770243 h 3770243"/>
            </a:gdLst>
            <a:ahLst/>
            <a:cxnLst>
              <a:cxn ang="0">
                <a:pos x="connsiteX0" y="connsiteY0"/>
              </a:cxn>
              <a:cxn ang="0">
                <a:pos x="connsiteX1" y="connsiteY1"/>
              </a:cxn>
              <a:cxn ang="0">
                <a:pos x="connsiteX2" y="connsiteY2"/>
              </a:cxn>
            </a:cxnLst>
            <a:rect l="l" t="t" r="r" b="b"/>
            <a:pathLst>
              <a:path w="787179" h="3770243">
                <a:moveTo>
                  <a:pt x="0" y="3762292"/>
                </a:moveTo>
                <a:cubicBezTo>
                  <a:pt x="184868" y="1881146"/>
                  <a:pt x="369736" y="0"/>
                  <a:pt x="500932" y="1325"/>
                </a:cubicBezTo>
                <a:cubicBezTo>
                  <a:pt x="632128" y="2650"/>
                  <a:pt x="709653" y="1886446"/>
                  <a:pt x="787179" y="3770243"/>
                </a:cubicBez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latin typeface="+mj-lt"/>
            </a:endParaRPr>
          </a:p>
        </p:txBody>
      </p:sp>
      <p:sp>
        <p:nvSpPr>
          <p:cNvPr id="8" name="Forme libre 7"/>
          <p:cNvSpPr/>
          <p:nvPr/>
        </p:nvSpPr>
        <p:spPr bwMode="auto">
          <a:xfrm>
            <a:off x="2251075" y="2097088"/>
            <a:ext cx="4160838" cy="2651125"/>
          </a:xfrm>
          <a:custGeom>
            <a:avLst/>
            <a:gdLst>
              <a:gd name="connsiteX0" fmla="*/ 0 w 4635611"/>
              <a:gd name="connsiteY0" fmla="*/ 3616518 h 3616518"/>
              <a:gd name="connsiteX1" fmla="*/ 2337684 w 4635611"/>
              <a:gd name="connsiteY1" fmla="*/ 587071 h 3616518"/>
              <a:gd name="connsiteX2" fmla="*/ 4635611 w 4635611"/>
              <a:gd name="connsiteY2" fmla="*/ 94090 h 3616518"/>
            </a:gdLst>
            <a:ahLst/>
            <a:cxnLst>
              <a:cxn ang="0">
                <a:pos x="connsiteX0" y="connsiteY0"/>
              </a:cxn>
              <a:cxn ang="0">
                <a:pos x="connsiteX1" y="connsiteY1"/>
              </a:cxn>
              <a:cxn ang="0">
                <a:pos x="connsiteX2" y="connsiteY2"/>
              </a:cxn>
            </a:cxnLst>
            <a:rect l="l" t="t" r="r" b="b"/>
            <a:pathLst>
              <a:path w="4635611" h="3616518">
                <a:moveTo>
                  <a:pt x="0" y="3616518"/>
                </a:moveTo>
                <a:cubicBezTo>
                  <a:pt x="782541" y="2395330"/>
                  <a:pt x="1565082" y="1174142"/>
                  <a:pt x="2337684" y="587071"/>
                </a:cubicBezTo>
                <a:cubicBezTo>
                  <a:pt x="3110286" y="0"/>
                  <a:pt x="3904091" y="82163"/>
                  <a:pt x="4635611" y="94090"/>
                </a:cubicBezTo>
              </a:path>
            </a:pathLst>
          </a:cu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latin typeface="+mj-lt"/>
            </a:endParaRPr>
          </a:p>
        </p:txBody>
      </p:sp>
      <p:sp>
        <p:nvSpPr>
          <p:cNvPr id="9" name="Forme libre 8"/>
          <p:cNvSpPr/>
          <p:nvPr/>
        </p:nvSpPr>
        <p:spPr bwMode="auto">
          <a:xfrm>
            <a:off x="2182813" y="1771650"/>
            <a:ext cx="4640262" cy="2976563"/>
          </a:xfrm>
          <a:custGeom>
            <a:avLst/>
            <a:gdLst>
              <a:gd name="connsiteX0" fmla="*/ 0 w 5693134"/>
              <a:gd name="connsiteY0" fmla="*/ 4132028 h 4132028"/>
              <a:gd name="connsiteX1" fmla="*/ 2385392 w 5693134"/>
              <a:gd name="connsiteY1" fmla="*/ 339256 h 4132028"/>
              <a:gd name="connsiteX2" fmla="*/ 5693134 w 5693134"/>
              <a:gd name="connsiteY2" fmla="*/ 2096494 h 4132028"/>
            </a:gdLst>
            <a:ahLst/>
            <a:cxnLst>
              <a:cxn ang="0">
                <a:pos x="connsiteX0" y="connsiteY0"/>
              </a:cxn>
              <a:cxn ang="0">
                <a:pos x="connsiteX1" y="connsiteY1"/>
              </a:cxn>
              <a:cxn ang="0">
                <a:pos x="connsiteX2" y="connsiteY2"/>
              </a:cxn>
            </a:cxnLst>
            <a:rect l="l" t="t" r="r" b="b"/>
            <a:pathLst>
              <a:path w="5693134" h="4132028">
                <a:moveTo>
                  <a:pt x="0" y="4132028"/>
                </a:moveTo>
                <a:cubicBezTo>
                  <a:pt x="718268" y="2405270"/>
                  <a:pt x="1436536" y="678512"/>
                  <a:pt x="2385392" y="339256"/>
                </a:cubicBezTo>
                <a:cubicBezTo>
                  <a:pt x="3334248" y="0"/>
                  <a:pt x="4513691" y="1048247"/>
                  <a:pt x="5693134" y="2096494"/>
                </a:cubicBezTo>
              </a:path>
            </a:pathLst>
          </a:cu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latin typeface="+mj-lt"/>
            </a:endParaRPr>
          </a:p>
        </p:txBody>
      </p:sp>
      <p:cxnSp>
        <p:nvCxnSpPr>
          <p:cNvPr id="10" name="Connecteur droit avec flèche 9"/>
          <p:cNvCxnSpPr/>
          <p:nvPr/>
        </p:nvCxnSpPr>
        <p:spPr bwMode="auto">
          <a:xfrm>
            <a:off x="3476625" y="1628775"/>
            <a:ext cx="0" cy="365125"/>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bwMode="auto">
          <a:xfrm>
            <a:off x="1187450" y="3808413"/>
            <a:ext cx="6985000" cy="0"/>
          </a:xfrm>
          <a:prstGeom prst="line">
            <a:avLst/>
          </a:prstGeom>
          <a:ln>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2" name="Forme libre 11"/>
          <p:cNvSpPr/>
          <p:nvPr/>
        </p:nvSpPr>
        <p:spPr bwMode="auto">
          <a:xfrm>
            <a:off x="5888038" y="3213100"/>
            <a:ext cx="641350" cy="1517650"/>
          </a:xfrm>
          <a:custGeom>
            <a:avLst/>
            <a:gdLst>
              <a:gd name="connsiteX0" fmla="*/ 0 w 787179"/>
              <a:gd name="connsiteY0" fmla="*/ 3762292 h 3770243"/>
              <a:gd name="connsiteX1" fmla="*/ 500932 w 787179"/>
              <a:gd name="connsiteY1" fmla="*/ 1325 h 3770243"/>
              <a:gd name="connsiteX2" fmla="*/ 787179 w 787179"/>
              <a:gd name="connsiteY2" fmla="*/ 3770243 h 3770243"/>
            </a:gdLst>
            <a:ahLst/>
            <a:cxnLst>
              <a:cxn ang="0">
                <a:pos x="connsiteX0" y="connsiteY0"/>
              </a:cxn>
              <a:cxn ang="0">
                <a:pos x="connsiteX1" y="connsiteY1"/>
              </a:cxn>
              <a:cxn ang="0">
                <a:pos x="connsiteX2" y="connsiteY2"/>
              </a:cxn>
            </a:cxnLst>
            <a:rect l="l" t="t" r="r" b="b"/>
            <a:pathLst>
              <a:path w="787179" h="3770243">
                <a:moveTo>
                  <a:pt x="0" y="3762292"/>
                </a:moveTo>
                <a:cubicBezTo>
                  <a:pt x="184868" y="1881146"/>
                  <a:pt x="369736" y="0"/>
                  <a:pt x="500932" y="1325"/>
                </a:cubicBezTo>
                <a:cubicBezTo>
                  <a:pt x="632128" y="2650"/>
                  <a:pt x="709653" y="1886446"/>
                  <a:pt x="787179" y="3770243"/>
                </a:cubicBez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latin typeface="+mj-lt"/>
            </a:endParaRPr>
          </a:p>
        </p:txBody>
      </p:sp>
      <p:cxnSp>
        <p:nvCxnSpPr>
          <p:cNvPr id="13" name="Connecteur droit avec flèche 12"/>
          <p:cNvCxnSpPr/>
          <p:nvPr/>
        </p:nvCxnSpPr>
        <p:spPr bwMode="auto">
          <a:xfrm>
            <a:off x="6588125" y="1628775"/>
            <a:ext cx="0" cy="365125"/>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2782" name="ZoneTexte 11"/>
          <p:cNvSpPr txBox="1">
            <a:spLocks noChangeArrowheads="1"/>
          </p:cNvSpPr>
          <p:nvPr/>
        </p:nvSpPr>
        <p:spPr bwMode="auto">
          <a:xfrm rot="18595182">
            <a:off x="2852738" y="2368550"/>
            <a:ext cx="1549400" cy="27622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200">
                <a:latin typeface="+mj-lt"/>
                <a:cs typeface="Arial" charset="0"/>
              </a:rPr>
              <a:t>EBV DNA load qPCR</a:t>
            </a:r>
          </a:p>
        </p:txBody>
      </p:sp>
      <p:sp>
        <p:nvSpPr>
          <p:cNvPr id="32783" name="ZoneTexte 12"/>
          <p:cNvSpPr txBox="1">
            <a:spLocks noChangeArrowheads="1"/>
          </p:cNvSpPr>
          <p:nvPr/>
        </p:nvSpPr>
        <p:spPr bwMode="auto">
          <a:xfrm rot="18806923">
            <a:off x="3200401" y="2763837"/>
            <a:ext cx="1746250" cy="27622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200">
                <a:latin typeface="+mj-lt"/>
                <a:cs typeface="Arial" charset="0"/>
              </a:rPr>
              <a:t>anti-ZEBRA IgG titration</a:t>
            </a:r>
          </a:p>
        </p:txBody>
      </p:sp>
      <p:sp>
        <p:nvSpPr>
          <p:cNvPr id="32784" name="ZoneTexte 14"/>
          <p:cNvSpPr txBox="1">
            <a:spLocks noChangeArrowheads="1"/>
          </p:cNvSpPr>
          <p:nvPr/>
        </p:nvSpPr>
        <p:spPr bwMode="auto">
          <a:xfrm>
            <a:off x="2844800" y="1352550"/>
            <a:ext cx="1465263" cy="276225"/>
          </a:xfrm>
          <a:prstGeom prst="rect">
            <a:avLst/>
          </a:prstGeom>
          <a:noFill/>
          <a:ln w="9525">
            <a:solidFill>
              <a:srgbClr val="00B050"/>
            </a:solidFill>
            <a:miter lim="800000"/>
            <a:headEnd/>
            <a:tailEnd/>
          </a:ln>
        </p:spPr>
        <p:txBody>
          <a:bodyPr wrap="none">
            <a:spAutoFit/>
          </a:bodyPr>
          <a:lstStyle/>
          <a:p>
            <a:pPr fontAlgn="auto">
              <a:spcBef>
                <a:spcPts val="0"/>
              </a:spcBef>
              <a:spcAft>
                <a:spcPts val="0"/>
              </a:spcAft>
              <a:defRPr/>
            </a:pPr>
            <a:r>
              <a:rPr lang="en-US" sz="1200" dirty="0">
                <a:latin typeface="+mj-lt"/>
                <a:cs typeface="Arial" charset="0"/>
              </a:rPr>
              <a:t>1st episode of PTLD</a:t>
            </a:r>
          </a:p>
        </p:txBody>
      </p:sp>
      <p:sp>
        <p:nvSpPr>
          <p:cNvPr id="32785" name="ZoneTexte 15"/>
          <p:cNvSpPr txBox="1">
            <a:spLocks noChangeArrowheads="1"/>
          </p:cNvSpPr>
          <p:nvPr/>
        </p:nvSpPr>
        <p:spPr bwMode="auto">
          <a:xfrm>
            <a:off x="6646863" y="1733550"/>
            <a:ext cx="1250950" cy="276225"/>
          </a:xfrm>
          <a:prstGeom prst="rect">
            <a:avLst/>
          </a:prstGeom>
          <a:noFill/>
          <a:ln w="9525">
            <a:solidFill>
              <a:srgbClr val="00B050"/>
            </a:solidFill>
            <a:miter lim="800000"/>
            <a:headEnd/>
            <a:tailEnd/>
          </a:ln>
        </p:spPr>
        <p:txBody>
          <a:bodyPr wrap="none">
            <a:spAutoFit/>
          </a:bodyPr>
          <a:lstStyle/>
          <a:p>
            <a:pPr fontAlgn="auto">
              <a:spcBef>
                <a:spcPts val="0"/>
              </a:spcBef>
              <a:spcAft>
                <a:spcPts val="0"/>
              </a:spcAft>
              <a:defRPr/>
            </a:pPr>
            <a:r>
              <a:rPr lang="en-US" sz="1200" dirty="0">
                <a:latin typeface="+mj-lt"/>
                <a:cs typeface="Arial" charset="0"/>
              </a:rPr>
              <a:t>Relapse of PTLD</a:t>
            </a:r>
          </a:p>
        </p:txBody>
      </p:sp>
      <p:sp>
        <p:nvSpPr>
          <p:cNvPr id="32786" name="ZoneTexte 16"/>
          <p:cNvSpPr txBox="1">
            <a:spLocks noChangeArrowheads="1"/>
          </p:cNvSpPr>
          <p:nvPr/>
        </p:nvSpPr>
        <p:spPr bwMode="auto">
          <a:xfrm>
            <a:off x="4356100" y="1485900"/>
            <a:ext cx="1768475" cy="276225"/>
          </a:xfrm>
          <a:prstGeom prst="rect">
            <a:avLst/>
          </a:prstGeom>
          <a:noFill/>
          <a:ln w="9525">
            <a:solidFill>
              <a:srgbClr val="00B050"/>
            </a:solidFill>
            <a:miter lim="800000"/>
            <a:headEnd/>
            <a:tailEnd/>
          </a:ln>
        </p:spPr>
        <p:txBody>
          <a:bodyPr wrap="none">
            <a:spAutoFit/>
          </a:bodyPr>
          <a:lstStyle/>
          <a:p>
            <a:pPr fontAlgn="auto">
              <a:spcBef>
                <a:spcPts val="0"/>
              </a:spcBef>
              <a:spcAft>
                <a:spcPts val="0"/>
              </a:spcAft>
              <a:defRPr/>
            </a:pPr>
            <a:r>
              <a:rPr lang="en-US" sz="1200">
                <a:latin typeface="+mj-lt"/>
                <a:cs typeface="Arial" charset="0"/>
              </a:rPr>
              <a:t>Treatment with anti-CD20</a:t>
            </a:r>
          </a:p>
        </p:txBody>
      </p:sp>
      <p:sp>
        <p:nvSpPr>
          <p:cNvPr id="32787" name="ZoneTexte 18"/>
          <p:cNvSpPr txBox="1">
            <a:spLocks noChangeArrowheads="1"/>
          </p:cNvSpPr>
          <p:nvPr/>
        </p:nvSpPr>
        <p:spPr bwMode="auto">
          <a:xfrm rot="16872166">
            <a:off x="2073276" y="2670175"/>
            <a:ext cx="958850" cy="27622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200">
                <a:latin typeface="+mj-lt"/>
                <a:cs typeface="Arial" charset="0"/>
              </a:rPr>
              <a:t>sZEBRA-Ag</a:t>
            </a:r>
          </a:p>
        </p:txBody>
      </p:sp>
      <p:sp>
        <p:nvSpPr>
          <p:cNvPr id="32788" name="ZoneTexte 26"/>
          <p:cNvSpPr txBox="1">
            <a:spLocks noChangeArrowheads="1"/>
          </p:cNvSpPr>
          <p:nvPr/>
        </p:nvSpPr>
        <p:spPr bwMode="auto">
          <a:xfrm>
            <a:off x="6705600" y="3768725"/>
            <a:ext cx="2032000" cy="276225"/>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200" dirty="0">
                <a:latin typeface="+mj-lt"/>
                <a:cs typeface="Arial" charset="0"/>
              </a:rPr>
              <a:t>Detection threshold 40 ng/ml</a:t>
            </a:r>
          </a:p>
        </p:txBody>
      </p:sp>
      <p:sp>
        <p:nvSpPr>
          <p:cNvPr id="32789" name="ZoneTexte 28"/>
          <p:cNvSpPr txBox="1">
            <a:spLocks noChangeArrowheads="1"/>
          </p:cNvSpPr>
          <p:nvPr/>
        </p:nvSpPr>
        <p:spPr bwMode="auto">
          <a:xfrm>
            <a:off x="6835775" y="4741863"/>
            <a:ext cx="1892300" cy="461962"/>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200" dirty="0">
                <a:latin typeface="+mj-lt"/>
                <a:cs typeface="Arial" charset="0"/>
              </a:rPr>
              <a:t>Time</a:t>
            </a:r>
          </a:p>
          <a:p>
            <a:pPr fontAlgn="auto">
              <a:spcBef>
                <a:spcPts val="0"/>
              </a:spcBef>
              <a:spcAft>
                <a:spcPts val="0"/>
              </a:spcAft>
              <a:defRPr/>
            </a:pPr>
            <a:r>
              <a:rPr lang="en-US" sz="1200" dirty="0">
                <a:latin typeface="+mj-lt"/>
                <a:cs typeface="Arial" charset="0"/>
              </a:rPr>
              <a:t>Months after transplantation</a:t>
            </a:r>
          </a:p>
        </p:txBody>
      </p:sp>
      <p:sp>
        <p:nvSpPr>
          <p:cNvPr id="32790" name="ZoneTexte 18"/>
          <p:cNvSpPr txBox="1">
            <a:spLocks noChangeArrowheads="1"/>
          </p:cNvSpPr>
          <p:nvPr/>
        </p:nvSpPr>
        <p:spPr bwMode="auto">
          <a:xfrm rot="16872166">
            <a:off x="5507832" y="3113881"/>
            <a:ext cx="958850" cy="277813"/>
          </a:xfrm>
          <a:prstGeom prst="rect">
            <a:avLst/>
          </a:prstGeom>
          <a:noFill/>
          <a:ln w="9525">
            <a:noFill/>
            <a:miter lim="800000"/>
            <a:headEnd/>
            <a:tailEnd/>
          </a:ln>
        </p:spPr>
        <p:txBody>
          <a:bodyPr wrap="none">
            <a:spAutoFit/>
          </a:bodyPr>
          <a:lstStyle/>
          <a:p>
            <a:pPr fontAlgn="auto">
              <a:spcBef>
                <a:spcPts val="0"/>
              </a:spcBef>
              <a:spcAft>
                <a:spcPts val="0"/>
              </a:spcAft>
              <a:defRPr/>
            </a:pPr>
            <a:r>
              <a:rPr lang="en-US" sz="1200" dirty="0">
                <a:latin typeface="+mj-lt"/>
                <a:cs typeface="Arial" charset="0"/>
              </a:rPr>
              <a:t>sZEBRA-Ag</a:t>
            </a:r>
          </a:p>
        </p:txBody>
      </p:sp>
      <p:sp>
        <p:nvSpPr>
          <p:cNvPr id="23" name="ZoneTexte 22"/>
          <p:cNvSpPr txBox="1"/>
          <p:nvPr/>
        </p:nvSpPr>
        <p:spPr>
          <a:xfrm>
            <a:off x="500063" y="5084763"/>
            <a:ext cx="7016750" cy="1077912"/>
          </a:xfrm>
          <a:prstGeom prst="rect">
            <a:avLst/>
          </a:prstGeom>
          <a:noFill/>
        </p:spPr>
        <p:txBody>
          <a:bodyPr wrap="none">
            <a:spAutoFit/>
          </a:bodyPr>
          <a:lstStyle/>
          <a:p>
            <a:pPr fontAlgn="auto">
              <a:spcBef>
                <a:spcPts val="0"/>
              </a:spcBef>
              <a:spcAft>
                <a:spcPts val="0"/>
              </a:spcAft>
              <a:defRPr/>
            </a:pPr>
            <a:r>
              <a:rPr lang="en-US" sz="1600" b="1" dirty="0">
                <a:latin typeface="+mj-lt"/>
                <a:cs typeface="Arial" charset="0"/>
              </a:rPr>
              <a:t>Patient #1    100ng/ml (d56) PTLD Day 56 PT	Relapse 95ng/ml Day 110</a:t>
            </a:r>
          </a:p>
          <a:p>
            <a:pPr fontAlgn="auto">
              <a:spcBef>
                <a:spcPts val="0"/>
              </a:spcBef>
              <a:spcAft>
                <a:spcPts val="0"/>
              </a:spcAft>
              <a:defRPr/>
            </a:pPr>
            <a:r>
              <a:rPr lang="en-US" sz="1600" b="1" dirty="0">
                <a:latin typeface="+mj-lt"/>
                <a:cs typeface="Arial" charset="0"/>
              </a:rPr>
              <a:t>Patient #2    2000ng/ml (d88)    PTLD Day 159 PT</a:t>
            </a:r>
          </a:p>
          <a:p>
            <a:pPr fontAlgn="auto">
              <a:spcBef>
                <a:spcPts val="0"/>
              </a:spcBef>
              <a:spcAft>
                <a:spcPts val="0"/>
              </a:spcAft>
              <a:defRPr/>
            </a:pPr>
            <a:r>
              <a:rPr lang="en-US" sz="1600" b="1" dirty="0">
                <a:latin typeface="+mj-lt"/>
                <a:cs typeface="Arial" charset="0"/>
              </a:rPr>
              <a:t>Patient #3    80ng/ml (d18)   PTLD Day 39 PT</a:t>
            </a:r>
          </a:p>
          <a:p>
            <a:pPr fontAlgn="auto">
              <a:spcBef>
                <a:spcPts val="0"/>
              </a:spcBef>
              <a:spcAft>
                <a:spcPts val="0"/>
              </a:spcAft>
              <a:defRPr/>
            </a:pPr>
            <a:r>
              <a:rPr lang="en-US" sz="1600" b="1" dirty="0">
                <a:latin typeface="+mj-lt"/>
                <a:cs typeface="Arial" charset="0"/>
              </a:rPr>
              <a:t>Patient #4     70ng/ml (d35)  PTLD Day 35 PT	</a:t>
            </a:r>
          </a:p>
        </p:txBody>
      </p:sp>
      <p:cxnSp>
        <p:nvCxnSpPr>
          <p:cNvPr id="25" name="Straight Connector 24"/>
          <p:cNvCxnSpPr/>
          <p:nvPr/>
        </p:nvCxnSpPr>
        <p:spPr>
          <a:xfrm>
            <a:off x="1979613" y="4581525"/>
            <a:ext cx="0" cy="338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700338" y="4581525"/>
            <a:ext cx="0" cy="338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419475" y="4581525"/>
            <a:ext cx="0" cy="338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995738" y="4581525"/>
            <a:ext cx="0" cy="338138"/>
          </a:xfrm>
          <a:prstGeom prst="line">
            <a:avLst/>
          </a:prstGeom>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solidFill>
                  <a:srgbClr val="7030A0"/>
                </a:solidFill>
              </a:rPr>
              <a:t>Challenges in EBV vaccine </a:t>
            </a:r>
            <a:r>
              <a:rPr lang="fr-FR" b="1" dirty="0" err="1" smtClean="0">
                <a:solidFill>
                  <a:srgbClr val="7030A0"/>
                </a:solidFill>
              </a:rPr>
              <a:t>strategies</a:t>
            </a:r>
            <a:r>
              <a:rPr lang="fr-FR" b="1" dirty="0" smtClean="0">
                <a:solidFill>
                  <a:srgbClr val="7030A0"/>
                </a:solidFill>
              </a:rPr>
              <a:t> and </a:t>
            </a:r>
            <a:r>
              <a:rPr lang="fr-FR" b="1" dirty="0" err="1" smtClean="0">
                <a:solidFill>
                  <a:srgbClr val="7030A0"/>
                </a:solidFill>
              </a:rPr>
              <a:t>priorities</a:t>
            </a:r>
            <a:r>
              <a:rPr lang="fr-FR" b="1" dirty="0" smtClean="0">
                <a:solidFill>
                  <a:srgbClr val="7030A0"/>
                </a:solidFill>
              </a:rPr>
              <a:t> for the future  (1)</a:t>
            </a:r>
            <a:br>
              <a:rPr lang="fr-FR" b="1" dirty="0" smtClean="0">
                <a:solidFill>
                  <a:srgbClr val="7030A0"/>
                </a:solidFill>
              </a:rPr>
            </a:br>
            <a:endParaRPr lang="fr-FR" dirty="0">
              <a:solidFill>
                <a:srgbClr val="7030A0"/>
              </a:solidFill>
            </a:endParaRPr>
          </a:p>
        </p:txBody>
      </p:sp>
      <p:sp>
        <p:nvSpPr>
          <p:cNvPr id="3" name="Espace réservé du contenu 2"/>
          <p:cNvSpPr>
            <a:spLocks noGrp="1"/>
          </p:cNvSpPr>
          <p:nvPr>
            <p:ph idx="1"/>
          </p:nvPr>
        </p:nvSpPr>
        <p:spPr/>
        <p:txBody>
          <a:bodyPr>
            <a:normAutofit fontScale="85000" lnSpcReduction="20000"/>
          </a:bodyPr>
          <a:lstStyle/>
          <a:p>
            <a:pPr>
              <a:buFontTx/>
              <a:buChar char="-"/>
            </a:pPr>
            <a:r>
              <a:rPr lang="fr-FR" b="1" dirty="0" smtClean="0">
                <a:solidFill>
                  <a:schemeClr val="bg1">
                    <a:lumMod val="85000"/>
                  </a:schemeClr>
                </a:solidFill>
              </a:rPr>
              <a:t>Identification of </a:t>
            </a:r>
            <a:r>
              <a:rPr lang="fr-FR" b="1" dirty="0" err="1" smtClean="0">
                <a:solidFill>
                  <a:schemeClr val="bg1">
                    <a:lumMod val="85000"/>
                  </a:schemeClr>
                </a:solidFill>
              </a:rPr>
              <a:t>surrogate</a:t>
            </a:r>
            <a:r>
              <a:rPr lang="fr-FR" b="1" dirty="0" smtClean="0">
                <a:solidFill>
                  <a:schemeClr val="bg1">
                    <a:lumMod val="85000"/>
                  </a:schemeClr>
                </a:solidFill>
              </a:rPr>
              <a:t> markers </a:t>
            </a:r>
            <a:r>
              <a:rPr lang="fr-FR" b="1" dirty="0" err="1" smtClean="0">
                <a:solidFill>
                  <a:schemeClr val="bg1">
                    <a:lumMod val="85000"/>
                  </a:schemeClr>
                </a:solidFill>
              </a:rPr>
              <a:t>that</a:t>
            </a:r>
            <a:r>
              <a:rPr lang="fr-FR" b="1" dirty="0" smtClean="0">
                <a:solidFill>
                  <a:schemeClr val="bg1">
                    <a:lumMod val="85000"/>
                  </a:schemeClr>
                </a:solidFill>
              </a:rPr>
              <a:t> </a:t>
            </a:r>
            <a:r>
              <a:rPr lang="fr-FR" b="1" dirty="0" err="1" smtClean="0">
                <a:solidFill>
                  <a:schemeClr val="bg1">
                    <a:lumMod val="85000"/>
                  </a:schemeClr>
                </a:solidFill>
              </a:rPr>
              <a:t>predict</a:t>
            </a:r>
            <a:r>
              <a:rPr lang="fr-FR" b="1" dirty="0" smtClean="0">
                <a:solidFill>
                  <a:schemeClr val="bg1">
                    <a:lumMod val="85000"/>
                  </a:schemeClr>
                </a:solidFill>
              </a:rPr>
              <a:t> the </a:t>
            </a:r>
            <a:r>
              <a:rPr lang="fr-FR" b="1" dirty="0" err="1" smtClean="0">
                <a:solidFill>
                  <a:schemeClr val="bg1">
                    <a:lumMod val="85000"/>
                  </a:schemeClr>
                </a:solidFill>
              </a:rPr>
              <a:t>development</a:t>
            </a:r>
            <a:r>
              <a:rPr lang="fr-FR" b="1" dirty="0" smtClean="0">
                <a:solidFill>
                  <a:schemeClr val="bg1">
                    <a:lumMod val="85000"/>
                  </a:schemeClr>
                </a:solidFill>
              </a:rPr>
              <a:t> of EBV-</a:t>
            </a:r>
            <a:r>
              <a:rPr lang="fr-FR" b="1" dirty="0" err="1" smtClean="0">
                <a:solidFill>
                  <a:schemeClr val="bg1">
                    <a:lumMod val="85000"/>
                  </a:schemeClr>
                </a:solidFill>
              </a:rPr>
              <a:t>related</a:t>
            </a:r>
            <a:r>
              <a:rPr lang="fr-FR" b="1" dirty="0" smtClean="0">
                <a:solidFill>
                  <a:schemeClr val="bg1">
                    <a:lumMod val="85000"/>
                  </a:schemeClr>
                </a:solidFill>
              </a:rPr>
              <a:t> </a:t>
            </a:r>
            <a:r>
              <a:rPr lang="fr-FR" b="1" dirty="0" err="1" smtClean="0">
                <a:solidFill>
                  <a:schemeClr val="bg1">
                    <a:lumMod val="85000"/>
                  </a:schemeClr>
                </a:solidFill>
              </a:rPr>
              <a:t>malignancies</a:t>
            </a:r>
            <a:endParaRPr lang="fr-FR" b="1" dirty="0" smtClean="0">
              <a:solidFill>
                <a:schemeClr val="bg1">
                  <a:lumMod val="85000"/>
                </a:schemeClr>
              </a:solidFill>
            </a:endParaRPr>
          </a:p>
          <a:p>
            <a:pPr>
              <a:buFontTx/>
              <a:buChar char="-"/>
            </a:pPr>
            <a:r>
              <a:rPr lang="fr-FR" b="1" dirty="0" err="1" smtClean="0"/>
              <a:t>Determination</a:t>
            </a:r>
            <a:r>
              <a:rPr lang="fr-FR" b="1" dirty="0" smtClean="0"/>
              <a:t> of immune </a:t>
            </a:r>
            <a:r>
              <a:rPr lang="fr-FR" b="1" dirty="0" err="1" smtClean="0"/>
              <a:t>correlates</a:t>
            </a:r>
            <a:r>
              <a:rPr lang="fr-FR" b="1" dirty="0" smtClean="0"/>
              <a:t> of protection </a:t>
            </a:r>
            <a:r>
              <a:rPr lang="fr-FR" b="1" dirty="0" err="1" smtClean="0"/>
              <a:t>against</a:t>
            </a:r>
            <a:r>
              <a:rPr lang="fr-FR" b="1" dirty="0" smtClean="0"/>
              <a:t> EBV infection and </a:t>
            </a:r>
            <a:r>
              <a:rPr lang="fr-FR" b="1" dirty="0" err="1" smtClean="0"/>
              <a:t>diseases</a:t>
            </a:r>
            <a:r>
              <a:rPr lang="fr-FR" b="1" dirty="0" smtClean="0"/>
              <a:t> in </a:t>
            </a:r>
            <a:r>
              <a:rPr lang="fr-FR" b="1" dirty="0" err="1" smtClean="0"/>
              <a:t>animals</a:t>
            </a:r>
            <a:r>
              <a:rPr lang="fr-FR" b="1" dirty="0" smtClean="0"/>
              <a:t> </a:t>
            </a:r>
            <a:r>
              <a:rPr lang="fr-FR" b="1" dirty="0" err="1" smtClean="0"/>
              <a:t>models</a:t>
            </a:r>
            <a:r>
              <a:rPr lang="fr-FR" b="1" dirty="0" smtClean="0"/>
              <a:t> and in </a:t>
            </a:r>
            <a:r>
              <a:rPr lang="fr-FR" b="1" dirty="0" err="1" smtClean="0"/>
              <a:t>humans</a:t>
            </a:r>
            <a:endParaRPr lang="fr-FR" b="1" dirty="0" smtClean="0"/>
          </a:p>
          <a:p>
            <a:pPr>
              <a:buFontTx/>
              <a:buChar char="-"/>
            </a:pPr>
            <a:r>
              <a:rPr lang="fr-FR" b="1" dirty="0" err="1" smtClean="0"/>
              <a:t>Definition</a:t>
            </a:r>
            <a:r>
              <a:rPr lang="fr-FR" b="1" dirty="0" smtClean="0"/>
              <a:t> of a goal for an EBV vaccine and </a:t>
            </a:r>
            <a:r>
              <a:rPr lang="fr-FR" b="1" dirty="0" err="1" smtClean="0"/>
              <a:t>criteria</a:t>
            </a:r>
            <a:r>
              <a:rPr lang="fr-FR" b="1" dirty="0" smtClean="0"/>
              <a:t> for </a:t>
            </a:r>
            <a:r>
              <a:rPr lang="fr-FR" b="1" dirty="0" err="1" smtClean="0"/>
              <a:t>licensure</a:t>
            </a:r>
            <a:r>
              <a:rPr lang="fr-FR" b="1" dirty="0" smtClean="0"/>
              <a:t> to </a:t>
            </a:r>
            <a:r>
              <a:rPr lang="fr-FR" b="1" dirty="0" err="1" smtClean="0"/>
              <a:t>prevent</a:t>
            </a:r>
            <a:r>
              <a:rPr lang="fr-FR" b="1" dirty="0" smtClean="0"/>
              <a:t> </a:t>
            </a:r>
            <a:r>
              <a:rPr lang="fr-FR" b="1" dirty="0" err="1" smtClean="0"/>
              <a:t>diseases</a:t>
            </a:r>
            <a:r>
              <a:rPr lang="fr-FR" b="1" dirty="0" smtClean="0"/>
              <a:t> </a:t>
            </a:r>
            <a:r>
              <a:rPr lang="fr-FR" b="1" dirty="0" err="1" smtClean="0"/>
              <a:t>rather</a:t>
            </a:r>
            <a:r>
              <a:rPr lang="fr-FR" b="1" dirty="0" smtClean="0"/>
              <a:t> </a:t>
            </a:r>
            <a:r>
              <a:rPr lang="fr-FR" b="1" dirty="0" err="1" smtClean="0"/>
              <a:t>than</a:t>
            </a:r>
            <a:r>
              <a:rPr lang="fr-FR" b="1" dirty="0" smtClean="0"/>
              <a:t> infection</a:t>
            </a:r>
          </a:p>
          <a:p>
            <a:pPr>
              <a:buFontTx/>
              <a:buChar char="-"/>
            </a:pPr>
            <a:r>
              <a:rPr lang="fr-FR" b="1" dirty="0" smtClean="0"/>
              <a:t>Planning of </a:t>
            </a:r>
            <a:r>
              <a:rPr lang="fr-FR" b="1" dirty="0" err="1" smtClean="0"/>
              <a:t>additional</a:t>
            </a:r>
            <a:r>
              <a:rPr lang="fr-FR" b="1" dirty="0" smtClean="0"/>
              <a:t> </a:t>
            </a:r>
            <a:r>
              <a:rPr lang="fr-FR" b="1" dirty="0" err="1" smtClean="0"/>
              <a:t>epidemiological</a:t>
            </a:r>
            <a:r>
              <a:rPr lang="fr-FR" b="1" dirty="0" smtClean="0"/>
              <a:t> </a:t>
            </a:r>
            <a:r>
              <a:rPr lang="fr-FR" b="1" dirty="0" err="1" smtClean="0"/>
              <a:t>studies</a:t>
            </a:r>
            <a:r>
              <a:rPr lang="fr-FR" b="1" dirty="0" smtClean="0"/>
              <a:t> </a:t>
            </a:r>
            <a:r>
              <a:rPr lang="fr-FR" b="1" dirty="0" err="1" smtClean="0"/>
              <a:t>designed</a:t>
            </a:r>
            <a:r>
              <a:rPr lang="fr-FR" b="1" dirty="0" smtClean="0"/>
              <a:t> to </a:t>
            </a:r>
            <a:r>
              <a:rPr lang="fr-FR" b="1" dirty="0" err="1" smtClean="0"/>
              <a:t>predict</a:t>
            </a:r>
            <a:r>
              <a:rPr lang="fr-FR" b="1" dirty="0" smtClean="0"/>
              <a:t> the </a:t>
            </a:r>
            <a:r>
              <a:rPr lang="fr-FR" b="1" dirty="0" err="1" smtClean="0"/>
              <a:t>likelihood</a:t>
            </a:r>
            <a:r>
              <a:rPr lang="fr-FR" b="1" dirty="0" smtClean="0"/>
              <a:t> of </a:t>
            </a:r>
            <a:r>
              <a:rPr lang="fr-FR" b="1" dirty="0" err="1" smtClean="0"/>
              <a:t>benefit</a:t>
            </a:r>
            <a:r>
              <a:rPr lang="fr-FR" b="1" dirty="0" smtClean="0"/>
              <a:t> of a </a:t>
            </a:r>
            <a:r>
              <a:rPr lang="fr-FR" b="1" dirty="0" err="1" smtClean="0"/>
              <a:t>specific</a:t>
            </a:r>
            <a:r>
              <a:rPr lang="fr-FR" b="1" dirty="0" smtClean="0"/>
              <a:t> EBV vaccine and </a:t>
            </a:r>
            <a:r>
              <a:rPr lang="fr-FR" b="1" dirty="0" err="1" smtClean="0"/>
              <a:t>development</a:t>
            </a:r>
            <a:r>
              <a:rPr lang="fr-FR" b="1" dirty="0" smtClean="0"/>
              <a:t> of a </a:t>
            </a:r>
            <a:r>
              <a:rPr lang="fr-FR" b="1" dirty="0" err="1" smtClean="0"/>
              <a:t>strategy</a:t>
            </a:r>
            <a:r>
              <a:rPr lang="fr-FR" b="1" dirty="0" smtClean="0"/>
              <a:t> to </a:t>
            </a:r>
            <a:r>
              <a:rPr lang="fr-FR" b="1" dirty="0" err="1" smtClean="0"/>
              <a:t>determine</a:t>
            </a:r>
            <a:r>
              <a:rPr lang="fr-FR" b="1" dirty="0" smtClean="0"/>
              <a:t> an EBV </a:t>
            </a:r>
            <a:r>
              <a:rPr lang="fr-FR" b="1" dirty="0" err="1" smtClean="0"/>
              <a:t>vaccine’s</a:t>
            </a:r>
            <a:r>
              <a:rPr lang="fr-FR" b="1" dirty="0" smtClean="0"/>
              <a:t> </a:t>
            </a:r>
            <a:r>
              <a:rPr lang="fr-FR" b="1" dirty="0" err="1" smtClean="0"/>
              <a:t>efficacy</a:t>
            </a:r>
            <a:r>
              <a:rPr lang="fr-FR" b="1" dirty="0" smtClean="0"/>
              <a:t> in </a:t>
            </a:r>
            <a:r>
              <a:rPr lang="fr-FR" b="1" dirty="0" err="1" smtClean="0"/>
              <a:t>preventing</a:t>
            </a:r>
            <a:r>
              <a:rPr lang="fr-FR" b="1" dirty="0" smtClean="0"/>
              <a:t> </a:t>
            </a:r>
            <a:r>
              <a:rPr lang="fr-FR" b="1" dirty="0" err="1" smtClean="0"/>
              <a:t>human</a:t>
            </a:r>
            <a:r>
              <a:rPr lang="fr-FR" b="1" dirty="0" smtClean="0"/>
              <a:t> cancers</a:t>
            </a:r>
          </a:p>
          <a:p>
            <a:pPr>
              <a:buFontTx/>
              <a:buChar char="-"/>
            </a:pPr>
            <a:endParaRPr lang="fr-FR" dirty="0" smtClean="0"/>
          </a:p>
          <a:p>
            <a:pPr>
              <a:buFontTx/>
              <a:buChar char="-"/>
            </a:pPr>
            <a:endParaRPr lang="fr-FR" dirty="0" smtClean="0"/>
          </a:p>
          <a:p>
            <a:pPr>
              <a:buFontTx/>
              <a:buChar char="-"/>
            </a:pPr>
            <a:endParaRPr lang="fr-FR" dirty="0"/>
          </a:p>
        </p:txBody>
      </p:sp>
      <p:sp>
        <p:nvSpPr>
          <p:cNvPr id="4" name="Footer Placeholder 3"/>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scontent-cdg2-1.xx.fbcdn.net/v/t35.0-12/13475051_10208223991311147_6285581879497332192_o.jpg?oh=b74fd4eb6a451da9b16c10b3f0bc8bf9&amp;oe=5763CA5A"/>
          <p:cNvPicPr>
            <a:picLocks noChangeAspect="1" noChangeArrowheads="1"/>
          </p:cNvPicPr>
          <p:nvPr/>
        </p:nvPicPr>
        <p:blipFill>
          <a:blip r:embed="rId3" cstate="print"/>
          <a:srcRect/>
          <a:stretch>
            <a:fillRect/>
          </a:stretch>
        </p:blipFill>
        <p:spPr bwMode="auto">
          <a:xfrm>
            <a:off x="462004" y="404664"/>
            <a:ext cx="8070436" cy="6052828"/>
          </a:xfrm>
          <a:prstGeom prst="rect">
            <a:avLst/>
          </a:prstGeom>
          <a:noFill/>
        </p:spPr>
      </p:pic>
      <p:sp>
        <p:nvSpPr>
          <p:cNvPr id="2" name="TextBox 1"/>
          <p:cNvSpPr txBox="1"/>
          <p:nvPr/>
        </p:nvSpPr>
        <p:spPr>
          <a:xfrm>
            <a:off x="5076056" y="4221088"/>
            <a:ext cx="3374450" cy="830997"/>
          </a:xfrm>
          <a:prstGeom prst="rect">
            <a:avLst/>
          </a:prstGeom>
          <a:noFill/>
        </p:spPr>
        <p:txBody>
          <a:bodyPr wrap="none" rtlCol="0">
            <a:spAutoFit/>
          </a:bodyPr>
          <a:lstStyle/>
          <a:p>
            <a:r>
              <a:rPr lang="fr-FR" sz="4800" b="1" dirty="0" err="1" smtClean="0">
                <a:solidFill>
                  <a:srgbClr val="FFFF00"/>
                </a:solidFill>
              </a:rPr>
              <a:t>Thank</a:t>
            </a:r>
            <a:r>
              <a:rPr lang="fr-FR" sz="4800" b="1" dirty="0" smtClean="0">
                <a:solidFill>
                  <a:srgbClr val="FFFF00"/>
                </a:solidFill>
              </a:rPr>
              <a:t> </a:t>
            </a:r>
            <a:r>
              <a:rPr lang="fr-FR" sz="4800" b="1" dirty="0" err="1" smtClean="0">
                <a:solidFill>
                  <a:srgbClr val="FFFF00"/>
                </a:solidFill>
              </a:rPr>
              <a:t>you</a:t>
            </a:r>
            <a:r>
              <a:rPr lang="fr-FR" sz="4800" b="1" dirty="0" smtClean="0">
                <a:solidFill>
                  <a:srgbClr val="FFFF00"/>
                </a:solidFill>
              </a:rPr>
              <a:t> !!</a:t>
            </a:r>
            <a:endParaRPr lang="fr-FR" sz="4800" b="1" dirty="0">
              <a:solidFill>
                <a:srgbClr val="FFFF00"/>
              </a:solidFill>
            </a:endParaRPr>
          </a:p>
        </p:txBody>
      </p:sp>
      <p:sp>
        <p:nvSpPr>
          <p:cNvPr id="3" name="Footer Placeholder 2"/>
          <p:cNvSpPr>
            <a:spLocks noGrp="1"/>
          </p:cNvSpPr>
          <p:nvPr>
            <p:ph type="ftr" sz="quarter" idx="11"/>
          </p:nvPr>
        </p:nvSpPr>
        <p:spPr/>
        <p:txBody>
          <a:bodyPr/>
          <a:lstStyle/>
          <a:p>
            <a:r>
              <a:rPr lang="fr-FR" smtClean="0"/>
              <a:t>Eurovaccines 2016</a:t>
            </a:r>
            <a:endParaRPr lang="fr-F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11799</TotalTime>
  <Words>5715</Words>
  <Application>Microsoft Office PowerPoint</Application>
  <PresentationFormat>On-screen Show (4:3)</PresentationFormat>
  <Paragraphs>609</Paragraphs>
  <Slides>54</Slides>
  <Notes>21</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PowerPoint Presentation</vt:lpstr>
      <vt:lpstr>PowerPoint Presentation</vt:lpstr>
      <vt:lpstr>Human Herpesviruses to date </vt:lpstr>
      <vt:lpstr>PowerPoint Presentation</vt:lpstr>
      <vt:lpstr>During this longstanding coevolution HV develop a multitude of strategies to escape from and counteract a number of the host responses</vt:lpstr>
      <vt:lpstr>PowerPoint Presentation</vt:lpstr>
      <vt:lpstr>Herpes virus - How do they persist? </vt:lpstr>
      <vt:lpstr>PowerPoint Presentation</vt:lpstr>
      <vt:lpstr>PowerPoint Presentation</vt:lpstr>
      <vt:lpstr>Why HHV vaccines ?</vt:lpstr>
      <vt:lpstr>PowerPoint Presentation</vt:lpstr>
      <vt:lpstr>PowerPoint Presentation</vt:lpstr>
      <vt:lpstr>PowerPoint Presentation</vt:lpstr>
      <vt:lpstr>Origin of the glycoprotein subunit vaccine approach</vt:lpstr>
      <vt:lpstr>PowerPoint Presentation</vt:lpstr>
      <vt:lpstr>Anti HHV vaccines : a risky business The lesson of HSV2</vt:lpstr>
      <vt:lpstr>Anti HHV: a risky business The lesson of HSV2</vt:lpstr>
      <vt:lpstr>Failed herpes vaccine puzzles virologists</vt:lpstr>
      <vt:lpstr>The saga of HCMV vaccine</vt:lpstr>
      <vt:lpstr>The saga of HCMV vaccine</vt:lpstr>
      <vt:lpstr>PowerPoint Presentation</vt:lpstr>
      <vt:lpstr>Clinical and preclinical trials: challenges and the dilemmas</vt:lpstr>
      <vt:lpstr>PowerPoint Presentation</vt:lpstr>
      <vt:lpstr>The need and challenges  for development of a CMV  vaccine</vt:lpstr>
      <vt:lpstr>PowerPoint Presentation</vt:lpstr>
      <vt:lpstr>PowerPoint Presentation</vt:lpstr>
      <vt:lpstr>PowerPoint Presentation</vt:lpstr>
      <vt:lpstr>EBV cycle: Despite such a robust primary immune response, EBV is still able to establish latency.  </vt:lpstr>
      <vt:lpstr>EBV entry in both epithelial cells and primary B cells</vt:lpstr>
      <vt:lpstr>The complexity of EBV entry</vt:lpstr>
      <vt:lpstr>The EBV vaccines designed so far fall into two categories</vt:lpstr>
      <vt:lpstr>The EBV vaccines designed so far fall into two categories</vt:lpstr>
      <vt:lpstr>PowerPoint Presentation</vt:lpstr>
      <vt:lpstr>The need and challenges  for development of an EBV vaccine</vt:lpstr>
      <vt:lpstr>PowerPoint Presentation</vt:lpstr>
      <vt:lpstr>Development of Nano-particle-based vaccine expressing EBV gp350</vt:lpstr>
      <vt:lpstr>Development of Nano-particle-based vaccine expressing EBV gp350</vt:lpstr>
      <vt:lpstr>This new Nano-particle-based vaccine induces ~100 fold higher levels of B cell neutralizing antibody in mice compared with soluble gp350</vt:lpstr>
      <vt:lpstr>PowerPoint Presentation</vt:lpstr>
      <vt:lpstr>BZLF1 /ZEBRA is a highly immunogenic IE antigen and elicits robust CD4+ and CD8+ responses</vt:lpstr>
      <vt:lpstr>T cell epitope clustering in the highly immunogenic BZLF1 antigen of Epstein-Barr virus. </vt:lpstr>
      <vt:lpstr>The DNA-binding domain (RAK) of the  trans-activator ZEBRA is a major target antigen for IgM antibody response  in EBV primary infection </vt:lpstr>
      <vt:lpstr>ZEBRA/BZLF1 gene expression in human EBV lymphoma samples </vt:lpstr>
      <vt:lpstr>The ZEBRA/BZLF1 paradox</vt:lpstr>
      <vt:lpstr>Recombinant BZLF1 vaccination promotes antigen-specific T-cell expansion and function in vitro and in vivo</vt:lpstr>
      <vt:lpstr>EBV immediate-early protein BZLF1,  can induce a protective effect against the development of fatal EBV-LPD in SCID mice engrafted with PBMCs from an HLA-B8 individual </vt:lpstr>
      <vt:lpstr>Issues regarding HHV</vt:lpstr>
      <vt:lpstr>PowerPoint Presentation</vt:lpstr>
      <vt:lpstr>Challenges in EBV vaccine strategies and priorities for the future  (1) </vt:lpstr>
      <vt:lpstr>PowerPoint Presentation</vt:lpstr>
      <vt:lpstr>sBZLF1/ZEBRA : a new biomarker of PTLD</vt:lpstr>
      <vt:lpstr>Follow-up of four PTLD-patients by soluble ZEBRA in peripheral blood (serum)</vt:lpstr>
      <vt:lpstr>Challenges in EBV vaccine strategies and priorities for the future  (1) </vt:lpstr>
      <vt:lpstr>PowerPoint Presentation</vt:lpstr>
    </vt:vector>
  </TitlesOfParts>
  <Company>embl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Emmanuel Drouet</dc:creator>
  <cp:lastModifiedBy>Emmanuel Drouet</cp:lastModifiedBy>
  <cp:revision>843</cp:revision>
  <dcterms:created xsi:type="dcterms:W3CDTF">2013-06-05T15:31:41Z</dcterms:created>
  <dcterms:modified xsi:type="dcterms:W3CDTF">2013-06-23T06:11:17Z</dcterms:modified>
</cp:coreProperties>
</file>