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9"/>
  </p:handoutMasterIdLst>
  <p:sldIdLst>
    <p:sldId id="256" r:id="rId2"/>
    <p:sldId id="273" r:id="rId3"/>
    <p:sldId id="274" r:id="rId4"/>
    <p:sldId id="275" r:id="rId5"/>
    <p:sldId id="277" r:id="rId6"/>
    <p:sldId id="263" r:id="rId7"/>
    <p:sldId id="281" r:id="rId8"/>
    <p:sldId id="278" r:id="rId9"/>
    <p:sldId id="294" r:id="rId10"/>
    <p:sldId id="282" r:id="rId11"/>
    <p:sldId id="285" r:id="rId12"/>
    <p:sldId id="284" r:id="rId13"/>
    <p:sldId id="289" r:id="rId14"/>
    <p:sldId id="292" r:id="rId15"/>
    <p:sldId id="295" r:id="rId16"/>
    <p:sldId id="293" r:id="rId17"/>
    <p:sldId id="259" r:id="rId18"/>
  </p:sldIdLst>
  <p:sldSz cx="9144000" cy="6858000" type="screen4x3"/>
  <p:notesSz cx="6797675" cy="9926638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172"/>
    <a:srgbClr val="6666FF"/>
    <a:srgbClr val="3F9C35"/>
    <a:srgbClr val="FFFFFF"/>
    <a:srgbClr val="34B233"/>
    <a:srgbClr val="000000"/>
    <a:srgbClr val="292929"/>
    <a:srgbClr val="D5D2CA"/>
    <a:srgbClr val="6AAD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E8034E78-7F5D-4C2E-B375-FC64B27BC917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ijl, gemiddeld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Stijl, gemiddeld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38B1855-1B75-4FBE-930C-398BA8C253C6}" styleName="Stijl, thema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034E78-7F5D-4C2E-B375-FC64B27BC917}" styleName="Stijl, donker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5AB1C69-6EDB-4FF4-983F-18BD219EF322}" styleName="Stijl, gemiddeld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202B0CA-FC54-4496-8BCA-5EF66A818D29}" styleName="Stijl, donker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8603FDC-E32A-4AB5-989C-0864C3EAD2B8}" styleName="Stijl, thema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B344D84-9AFB-497E-A393-DC336BA19D2E}" styleName="Stijl, gemiddeld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5BE263C-DBD7-4A20-BB59-AAB30ACAA65A}" styleName="Stijl, gemiddeld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Stijl, gemiddeld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Stijl, gemiddeld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9631B5-78F2-41C9-869B-9F39066F8104}" styleName="Stijl, gemiddeld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Stijl, gemiddeld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Stijl, gemiddeld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A107856-5554-42FB-B03E-39F5DBC370BA}" styleName="Stijl, gemiddeld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7E9639D4-E3E2-4D34-9284-5A2195B3D0D7}" styleName="Stijl, lich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-1944" y="-324"/>
      </p:cViewPr>
      <p:guideLst>
        <p:guide orient="horz" pos="1219"/>
        <p:guide orient="horz" pos="147"/>
        <p:guide orient="horz"/>
        <p:guide orient="horz" pos="3756"/>
        <p:guide pos="339"/>
        <p:guide pos="563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D6E31-9E1F-4B91-AE37-AEDAD5DD8EE6}" type="datetimeFigureOut">
              <a:rPr lang="en-GB" smtClean="0"/>
              <a:t>18/07/2014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F44CDF-EDE8-480E-AC02-5DFCD9E417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83027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3" y="230188"/>
            <a:ext cx="8442796" cy="839787"/>
          </a:xfrm>
        </p:spPr>
        <p:txBody>
          <a:bodyPr/>
          <a:lstStyle/>
          <a:p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stijl</a:t>
            </a:r>
            <a:r>
              <a:rPr lang="en-GB" dirty="0" smtClean="0"/>
              <a:t> </a:t>
            </a:r>
            <a:r>
              <a:rPr lang="en-GB" dirty="0" err="1" smtClean="0"/>
              <a:t>te</a:t>
            </a:r>
            <a:r>
              <a:rPr lang="en-GB" dirty="0" smtClean="0"/>
              <a:t> </a:t>
            </a:r>
            <a:r>
              <a:rPr lang="en-GB" dirty="0" err="1" smtClean="0"/>
              <a:t>bewerken</a:t>
            </a:r>
            <a:endParaRPr lang="en-GB" dirty="0"/>
          </a:p>
        </p:txBody>
      </p:sp>
      <p:sp>
        <p:nvSpPr>
          <p:cNvPr id="3" name="Tijdelijke aanduiding voor afbeelding 2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476508" y="3307559"/>
            <a:ext cx="2647950" cy="26479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Tijdelijke aanduiding voor afbeelding 24"/>
          <p:cNvSpPr>
            <a:spLocks noGrp="1" noChangeAspect="1"/>
          </p:cNvSpPr>
          <p:nvPr>
            <p:ph type="pic" sz="quarter" idx="19"/>
          </p:nvPr>
        </p:nvSpPr>
        <p:spPr bwMode="auto">
          <a:xfrm>
            <a:off x="6308818" y="3307559"/>
            <a:ext cx="2647950" cy="2647950"/>
          </a:xfrm>
          <a:prstGeom prst="ellipse">
            <a:avLst/>
          </a:prstGeom>
          <a:solidFill>
            <a:srgbClr val="D5D2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Tijdelijke aanduiding voor afbeelding 24"/>
          <p:cNvSpPr>
            <a:spLocks noGrp="1" noChangeAspect="1"/>
          </p:cNvSpPr>
          <p:nvPr>
            <p:ph type="pic" sz="quarter" idx="16"/>
          </p:nvPr>
        </p:nvSpPr>
        <p:spPr bwMode="auto">
          <a:xfrm>
            <a:off x="4714655" y="3307559"/>
            <a:ext cx="2647950" cy="2647950"/>
          </a:xfrm>
          <a:prstGeom prst="ellipse">
            <a:avLst/>
          </a:prstGeom>
          <a:solidFill>
            <a:schemeClr val="accent3"/>
          </a:solidFill>
          <a:ln>
            <a:noFill/>
          </a:ln>
          <a:extLst/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Tijdelijke aanduiding voor afbeelding 24"/>
          <p:cNvSpPr>
            <a:spLocks noGrp="1" noChangeAspect="1"/>
          </p:cNvSpPr>
          <p:nvPr>
            <p:ph type="pic" sz="quarter" idx="15"/>
          </p:nvPr>
        </p:nvSpPr>
        <p:spPr bwMode="auto">
          <a:xfrm>
            <a:off x="3120492" y="3307559"/>
            <a:ext cx="2647950" cy="2647950"/>
          </a:xfrm>
          <a:prstGeom prst="ellipse">
            <a:avLst/>
          </a:prstGeom>
          <a:solidFill>
            <a:srgbClr val="D5D2CA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" name="Tijdelijke aanduiding voor tekst 4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485775" y="1616400"/>
            <a:ext cx="8447088" cy="371475"/>
          </a:xfrm>
          <a:prstGeom prst="rect">
            <a:avLst/>
          </a:prstGeom>
          <a:noFill/>
          <a:ln>
            <a:noFill/>
          </a:ln>
          <a:extLst/>
        </p:spPr>
        <p:txBody>
          <a:bodyPr lIns="36000"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Ondertitel</a:t>
            </a: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18" hasCustomPrompt="1"/>
          </p:nvPr>
        </p:nvSpPr>
        <p:spPr bwMode="auto">
          <a:xfrm>
            <a:off x="478633" y="2262386"/>
            <a:ext cx="8447087" cy="371475"/>
          </a:xfrm>
          <a:prstGeom prst="rect">
            <a:avLst/>
          </a:prstGeom>
          <a:noFill/>
          <a:ln>
            <a:noFill/>
          </a:ln>
          <a:extLst/>
        </p:spPr>
        <p:txBody>
          <a:bodyPr lIns="36000" rIns="90000"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Datum, </a:t>
            </a:r>
            <a:r>
              <a:rPr kumimoji="0" lang="en-GB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Auteursnaam</a:t>
            </a: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2398339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839787"/>
          </a:xfrm>
        </p:spPr>
        <p:txBody>
          <a:bodyPr/>
          <a:lstStyle/>
          <a:p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stijl</a:t>
            </a:r>
            <a:r>
              <a:rPr lang="en-GB" dirty="0" smtClean="0"/>
              <a:t> </a:t>
            </a:r>
            <a:r>
              <a:rPr lang="en-GB" dirty="0" err="1" smtClean="0"/>
              <a:t>te</a:t>
            </a:r>
            <a:r>
              <a:rPr lang="en-GB" dirty="0" smtClean="0"/>
              <a:t> </a:t>
            </a:r>
            <a:r>
              <a:rPr lang="en-GB" dirty="0" err="1" smtClean="0"/>
              <a:t>bewerken</a:t>
            </a:r>
            <a:endParaRPr lang="en-GB" dirty="0"/>
          </a:p>
        </p:txBody>
      </p:sp>
      <p:sp>
        <p:nvSpPr>
          <p:cNvPr id="3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421200" y="1835249"/>
            <a:ext cx="8521188" cy="4089600"/>
          </a:xfrm>
        </p:spPr>
        <p:txBody>
          <a:bodyPr/>
          <a:lstStyle>
            <a:lvl2pPr>
              <a:buClr>
                <a:schemeClr val="bg2"/>
              </a:buClr>
              <a:defRPr/>
            </a:lvl2pPr>
          </a:lstStyle>
          <a:p>
            <a:pPr lvl="0"/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modelstijlen</a:t>
            </a:r>
            <a:r>
              <a:rPr lang="en-GB" dirty="0" smtClean="0"/>
              <a:t> </a:t>
            </a:r>
            <a:r>
              <a:rPr lang="en-GB" dirty="0" err="1" smtClean="0"/>
              <a:t>te</a:t>
            </a:r>
            <a:r>
              <a:rPr lang="en-GB" dirty="0" smtClean="0"/>
              <a:t> </a:t>
            </a:r>
            <a:r>
              <a:rPr lang="en-GB" dirty="0" err="1" smtClean="0"/>
              <a:t>bewerken</a:t>
            </a:r>
            <a:endParaRPr lang="en-GB" dirty="0" smtClean="0"/>
          </a:p>
          <a:p>
            <a:pPr lvl="1"/>
            <a:r>
              <a:rPr lang="en-GB" dirty="0" err="1" smtClean="0"/>
              <a:t>Tweede</a:t>
            </a:r>
            <a:r>
              <a:rPr lang="en-GB" dirty="0" smtClean="0"/>
              <a:t> </a:t>
            </a:r>
            <a:r>
              <a:rPr lang="en-GB" dirty="0" err="1" smtClean="0"/>
              <a:t>niveau</a:t>
            </a:r>
            <a:endParaRPr lang="en-GB" dirty="0" smtClean="0"/>
          </a:p>
          <a:p>
            <a:pPr lvl="2"/>
            <a:r>
              <a:rPr lang="en-GB" dirty="0" err="1" smtClean="0"/>
              <a:t>Derde</a:t>
            </a:r>
            <a:r>
              <a:rPr lang="en-GB" dirty="0" smtClean="0"/>
              <a:t> </a:t>
            </a:r>
            <a:r>
              <a:rPr lang="en-GB" dirty="0" err="1" smtClean="0"/>
              <a:t>niveau</a:t>
            </a:r>
            <a:endParaRPr lang="en-GB" dirty="0" smtClean="0"/>
          </a:p>
          <a:p>
            <a:pPr lvl="3"/>
            <a:r>
              <a:rPr lang="en-GB" dirty="0" err="1" smtClean="0"/>
              <a:t>Vierde</a:t>
            </a:r>
            <a:r>
              <a:rPr lang="en-GB" dirty="0" smtClean="0"/>
              <a:t> </a:t>
            </a:r>
            <a:r>
              <a:rPr lang="en-GB" dirty="0" err="1" smtClean="0"/>
              <a:t>niveau</a:t>
            </a:r>
            <a:endParaRPr lang="en-GB" dirty="0" smtClean="0"/>
          </a:p>
          <a:p>
            <a:pPr lvl="4"/>
            <a:r>
              <a:rPr lang="en-GB" dirty="0" err="1" smtClean="0"/>
              <a:t>Vijfde</a:t>
            </a:r>
            <a:r>
              <a:rPr lang="en-GB" dirty="0" smtClean="0"/>
              <a:t> </a:t>
            </a:r>
            <a:r>
              <a:rPr lang="en-GB" dirty="0" err="1" smtClean="0"/>
              <a:t>niveau</a:t>
            </a:r>
            <a:endParaRPr lang="en-GB" dirty="0"/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4825" y="5467350"/>
            <a:ext cx="981075" cy="128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33010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stijl</a:t>
            </a:r>
            <a:r>
              <a:rPr lang="en-GB" dirty="0" smtClean="0"/>
              <a:t> </a:t>
            </a:r>
            <a:r>
              <a:rPr lang="en-GB" dirty="0" err="1" smtClean="0"/>
              <a:t>te</a:t>
            </a:r>
            <a:r>
              <a:rPr lang="en-GB" dirty="0" smtClean="0"/>
              <a:t> </a:t>
            </a:r>
            <a:r>
              <a:rPr lang="en-GB" dirty="0" err="1" smtClean="0"/>
              <a:t>bewerken</a:t>
            </a:r>
            <a:endParaRPr lang="en-GB" dirty="0"/>
          </a:p>
        </p:txBody>
      </p:sp>
      <p:sp>
        <p:nvSpPr>
          <p:cNvPr id="3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421200" y="1835249"/>
            <a:ext cx="4140000" cy="4089600"/>
          </a:xfrm>
        </p:spPr>
        <p:txBody>
          <a:bodyPr/>
          <a:lstStyle>
            <a:lvl2pPr>
              <a:buClr>
                <a:schemeClr val="bg2"/>
              </a:buClr>
              <a:defRPr/>
            </a:lvl2pPr>
          </a:lstStyle>
          <a:p>
            <a:pPr lvl="0"/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modelstijlen</a:t>
            </a:r>
            <a:r>
              <a:rPr lang="en-GB" dirty="0" smtClean="0"/>
              <a:t> </a:t>
            </a:r>
            <a:r>
              <a:rPr lang="en-GB" dirty="0" err="1" smtClean="0"/>
              <a:t>te</a:t>
            </a:r>
            <a:r>
              <a:rPr lang="en-GB" dirty="0" smtClean="0"/>
              <a:t> </a:t>
            </a:r>
            <a:r>
              <a:rPr lang="en-GB" dirty="0" err="1" smtClean="0"/>
              <a:t>bewerken</a:t>
            </a:r>
            <a:endParaRPr lang="en-GB" dirty="0" smtClean="0"/>
          </a:p>
          <a:p>
            <a:pPr lvl="1"/>
            <a:r>
              <a:rPr lang="en-GB" dirty="0" err="1" smtClean="0"/>
              <a:t>Tweede</a:t>
            </a:r>
            <a:r>
              <a:rPr lang="en-GB" dirty="0" smtClean="0"/>
              <a:t> </a:t>
            </a:r>
            <a:r>
              <a:rPr lang="en-GB" dirty="0" err="1" smtClean="0"/>
              <a:t>niveau</a:t>
            </a:r>
            <a:endParaRPr lang="en-GB" dirty="0" smtClean="0"/>
          </a:p>
          <a:p>
            <a:pPr lvl="2"/>
            <a:r>
              <a:rPr lang="en-GB" dirty="0" err="1" smtClean="0"/>
              <a:t>Derde</a:t>
            </a:r>
            <a:r>
              <a:rPr lang="en-GB" dirty="0" smtClean="0"/>
              <a:t> </a:t>
            </a:r>
            <a:r>
              <a:rPr lang="en-GB" dirty="0" err="1" smtClean="0"/>
              <a:t>niveau</a:t>
            </a:r>
            <a:endParaRPr lang="en-GB" dirty="0" smtClean="0"/>
          </a:p>
        </p:txBody>
      </p:sp>
      <p:sp>
        <p:nvSpPr>
          <p:cNvPr id="4" name="Tijdelijke aanduiding voor tekst 6"/>
          <p:cNvSpPr>
            <a:spLocks noGrp="1"/>
          </p:cNvSpPr>
          <p:nvPr>
            <p:ph type="body" sz="quarter" idx="11"/>
          </p:nvPr>
        </p:nvSpPr>
        <p:spPr>
          <a:xfrm>
            <a:off x="4793357" y="1835249"/>
            <a:ext cx="4140000" cy="4089600"/>
          </a:xfrm>
        </p:spPr>
        <p:txBody>
          <a:bodyPr/>
          <a:lstStyle>
            <a:lvl2pPr>
              <a:buClr>
                <a:schemeClr val="bg2"/>
              </a:buClr>
              <a:defRPr/>
            </a:lvl2pPr>
          </a:lstStyle>
          <a:p>
            <a:pPr lvl="0"/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modelstijlen</a:t>
            </a:r>
            <a:r>
              <a:rPr lang="en-GB" dirty="0" smtClean="0"/>
              <a:t> </a:t>
            </a:r>
            <a:r>
              <a:rPr lang="en-GB" dirty="0" err="1" smtClean="0"/>
              <a:t>te</a:t>
            </a:r>
            <a:r>
              <a:rPr lang="en-GB" dirty="0" smtClean="0"/>
              <a:t> </a:t>
            </a:r>
            <a:r>
              <a:rPr lang="en-GB" dirty="0" err="1" smtClean="0"/>
              <a:t>bewerken</a:t>
            </a:r>
            <a:endParaRPr lang="en-GB" dirty="0" smtClean="0"/>
          </a:p>
          <a:p>
            <a:pPr lvl="1"/>
            <a:r>
              <a:rPr lang="en-GB" dirty="0" err="1" smtClean="0"/>
              <a:t>Tweede</a:t>
            </a:r>
            <a:r>
              <a:rPr lang="en-GB" dirty="0" smtClean="0"/>
              <a:t> </a:t>
            </a:r>
            <a:r>
              <a:rPr lang="en-GB" dirty="0" err="1" smtClean="0"/>
              <a:t>niveau</a:t>
            </a:r>
            <a:endParaRPr lang="en-GB" dirty="0" smtClean="0"/>
          </a:p>
          <a:p>
            <a:pPr lvl="2"/>
            <a:r>
              <a:rPr lang="en-GB" dirty="0" err="1" smtClean="0"/>
              <a:t>Derde</a:t>
            </a:r>
            <a:r>
              <a:rPr lang="en-GB" dirty="0" smtClean="0"/>
              <a:t> </a:t>
            </a:r>
            <a:r>
              <a:rPr lang="en-GB" dirty="0" err="1" smtClean="0"/>
              <a:t>niveau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2704931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stijl</a:t>
            </a:r>
            <a:r>
              <a:rPr lang="en-GB" dirty="0" smtClean="0"/>
              <a:t> </a:t>
            </a:r>
            <a:r>
              <a:rPr lang="en-GB" dirty="0" err="1" smtClean="0"/>
              <a:t>te</a:t>
            </a:r>
            <a:r>
              <a:rPr lang="en-GB" dirty="0" smtClean="0"/>
              <a:t> </a:t>
            </a:r>
            <a:r>
              <a:rPr lang="en-GB" dirty="0" err="1" smtClean="0"/>
              <a:t>bewerken</a:t>
            </a:r>
            <a:endParaRPr lang="en-GB" dirty="0"/>
          </a:p>
        </p:txBody>
      </p:sp>
      <p:sp>
        <p:nvSpPr>
          <p:cNvPr id="3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421200" y="1835249"/>
            <a:ext cx="4140000" cy="4089600"/>
          </a:xfrm>
        </p:spPr>
        <p:txBody>
          <a:bodyPr/>
          <a:lstStyle>
            <a:lvl2pPr>
              <a:buClr>
                <a:schemeClr val="bg2"/>
              </a:buClr>
              <a:defRPr/>
            </a:lvl2pPr>
          </a:lstStyle>
          <a:p>
            <a:pPr lvl="0"/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modelstijlen</a:t>
            </a:r>
            <a:r>
              <a:rPr lang="en-GB" dirty="0" smtClean="0"/>
              <a:t> </a:t>
            </a:r>
            <a:r>
              <a:rPr lang="en-GB" dirty="0" err="1" smtClean="0"/>
              <a:t>te</a:t>
            </a:r>
            <a:r>
              <a:rPr lang="en-GB" dirty="0" smtClean="0"/>
              <a:t> </a:t>
            </a:r>
            <a:r>
              <a:rPr lang="en-GB" dirty="0" err="1" smtClean="0"/>
              <a:t>bewerken</a:t>
            </a:r>
            <a:endParaRPr lang="en-GB" dirty="0" smtClean="0"/>
          </a:p>
          <a:p>
            <a:pPr lvl="1"/>
            <a:r>
              <a:rPr lang="en-GB" dirty="0" err="1" smtClean="0"/>
              <a:t>Tweede</a:t>
            </a:r>
            <a:r>
              <a:rPr lang="en-GB" dirty="0" smtClean="0"/>
              <a:t> </a:t>
            </a:r>
            <a:r>
              <a:rPr lang="en-GB" dirty="0" err="1" smtClean="0"/>
              <a:t>niveau</a:t>
            </a:r>
            <a:endParaRPr lang="en-GB" dirty="0" smtClean="0"/>
          </a:p>
          <a:p>
            <a:pPr lvl="2"/>
            <a:r>
              <a:rPr lang="en-GB" dirty="0" err="1" smtClean="0"/>
              <a:t>Derde</a:t>
            </a:r>
            <a:r>
              <a:rPr lang="en-GB" dirty="0" smtClean="0"/>
              <a:t> </a:t>
            </a:r>
            <a:r>
              <a:rPr lang="en-GB" dirty="0" err="1" smtClean="0"/>
              <a:t>niveau</a:t>
            </a:r>
            <a:endParaRPr lang="en-GB" dirty="0" smtClean="0"/>
          </a:p>
        </p:txBody>
      </p:sp>
      <p:sp>
        <p:nvSpPr>
          <p:cNvPr id="5" name="Tijdelijke aanduiding voor afbeelding 24"/>
          <p:cNvSpPr>
            <a:spLocks noGrp="1" noChangeAspect="1"/>
          </p:cNvSpPr>
          <p:nvPr>
            <p:ph type="pic" sz="quarter" idx="17"/>
          </p:nvPr>
        </p:nvSpPr>
        <p:spPr>
          <a:xfrm>
            <a:off x="4826161" y="1929600"/>
            <a:ext cx="4104000" cy="403305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32950174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th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840125"/>
          </a:xfrm>
        </p:spPr>
        <p:txBody>
          <a:bodyPr/>
          <a:lstStyle/>
          <a:p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stijl</a:t>
            </a:r>
            <a:r>
              <a:rPr lang="en-GB" dirty="0" smtClean="0"/>
              <a:t> </a:t>
            </a:r>
            <a:r>
              <a:rPr lang="en-GB" dirty="0" err="1" smtClean="0"/>
              <a:t>te</a:t>
            </a:r>
            <a:r>
              <a:rPr lang="en-GB" dirty="0" smtClean="0"/>
              <a:t> </a:t>
            </a:r>
            <a:r>
              <a:rPr lang="en-GB" dirty="0" err="1" smtClean="0"/>
              <a:t>bewerken</a:t>
            </a:r>
            <a:endParaRPr lang="en-GB" dirty="0"/>
          </a:p>
        </p:txBody>
      </p:sp>
      <p:sp>
        <p:nvSpPr>
          <p:cNvPr id="3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421200" y="1835249"/>
            <a:ext cx="4140000" cy="4089600"/>
          </a:xfrm>
        </p:spPr>
        <p:txBody>
          <a:bodyPr/>
          <a:lstStyle>
            <a:lvl2pPr>
              <a:buClr>
                <a:schemeClr val="bg2"/>
              </a:buClr>
              <a:defRPr/>
            </a:lvl2pPr>
          </a:lstStyle>
          <a:p>
            <a:pPr lvl="0"/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modelstijlen</a:t>
            </a:r>
            <a:r>
              <a:rPr lang="en-GB" dirty="0" smtClean="0"/>
              <a:t> </a:t>
            </a:r>
            <a:r>
              <a:rPr lang="en-GB" dirty="0" err="1" smtClean="0"/>
              <a:t>te</a:t>
            </a:r>
            <a:r>
              <a:rPr lang="en-GB" dirty="0" smtClean="0"/>
              <a:t> </a:t>
            </a:r>
            <a:r>
              <a:rPr lang="en-GB" dirty="0" err="1" smtClean="0"/>
              <a:t>bewerken</a:t>
            </a:r>
            <a:endParaRPr lang="en-GB" dirty="0" smtClean="0"/>
          </a:p>
          <a:p>
            <a:pPr lvl="1"/>
            <a:r>
              <a:rPr lang="en-GB" dirty="0" err="1" smtClean="0"/>
              <a:t>Tweede</a:t>
            </a:r>
            <a:r>
              <a:rPr lang="en-GB" dirty="0" smtClean="0"/>
              <a:t> </a:t>
            </a:r>
            <a:r>
              <a:rPr lang="en-GB" dirty="0" err="1" smtClean="0"/>
              <a:t>niveau</a:t>
            </a:r>
            <a:endParaRPr lang="en-GB" dirty="0" smtClean="0"/>
          </a:p>
          <a:p>
            <a:pPr lvl="2"/>
            <a:r>
              <a:rPr lang="en-GB" dirty="0" err="1" smtClean="0"/>
              <a:t>Derde</a:t>
            </a:r>
            <a:r>
              <a:rPr lang="en-GB" dirty="0" smtClean="0"/>
              <a:t> </a:t>
            </a:r>
            <a:r>
              <a:rPr lang="en-GB" dirty="0" err="1" smtClean="0"/>
              <a:t>niveau</a:t>
            </a:r>
            <a:endParaRPr lang="en-GB" dirty="0" smtClean="0"/>
          </a:p>
        </p:txBody>
      </p:sp>
      <p:sp>
        <p:nvSpPr>
          <p:cNvPr id="6" name="Tijdelijke aanduiding voor grafiek 5"/>
          <p:cNvSpPr>
            <a:spLocks noGrp="1"/>
          </p:cNvSpPr>
          <p:nvPr>
            <p:ph type="chart" sz="quarter" idx="17"/>
          </p:nvPr>
        </p:nvSpPr>
        <p:spPr>
          <a:xfrm>
            <a:off x="4791075" y="1752600"/>
            <a:ext cx="4140000" cy="4314825"/>
          </a:xfrm>
          <a:noFill/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954067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th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stijl</a:t>
            </a:r>
            <a:r>
              <a:rPr lang="en-GB" dirty="0" smtClean="0"/>
              <a:t> </a:t>
            </a:r>
            <a:r>
              <a:rPr lang="en-GB" dirty="0" err="1" smtClean="0"/>
              <a:t>te</a:t>
            </a:r>
            <a:r>
              <a:rPr lang="en-GB" dirty="0" smtClean="0"/>
              <a:t> </a:t>
            </a:r>
            <a:r>
              <a:rPr lang="en-GB" dirty="0" err="1" smtClean="0"/>
              <a:t>bewerken</a:t>
            </a:r>
            <a:endParaRPr lang="en-GB" dirty="0"/>
          </a:p>
        </p:txBody>
      </p:sp>
      <p:sp>
        <p:nvSpPr>
          <p:cNvPr id="3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421200" y="1835249"/>
            <a:ext cx="4140000" cy="4089600"/>
          </a:xfrm>
        </p:spPr>
        <p:txBody>
          <a:bodyPr/>
          <a:lstStyle>
            <a:lvl2pPr>
              <a:buClr>
                <a:schemeClr val="bg2"/>
              </a:buClr>
              <a:defRPr/>
            </a:lvl2pPr>
          </a:lstStyle>
          <a:p>
            <a:pPr lvl="0"/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modelstijlen</a:t>
            </a:r>
            <a:r>
              <a:rPr lang="en-GB" dirty="0" smtClean="0"/>
              <a:t> </a:t>
            </a:r>
            <a:r>
              <a:rPr lang="en-GB" dirty="0" err="1" smtClean="0"/>
              <a:t>te</a:t>
            </a:r>
            <a:r>
              <a:rPr lang="en-GB" dirty="0" smtClean="0"/>
              <a:t> </a:t>
            </a:r>
            <a:r>
              <a:rPr lang="en-GB" dirty="0" err="1" smtClean="0"/>
              <a:t>bewerken</a:t>
            </a:r>
            <a:endParaRPr lang="en-GB" dirty="0" smtClean="0"/>
          </a:p>
          <a:p>
            <a:pPr lvl="1"/>
            <a:r>
              <a:rPr lang="en-GB" dirty="0" err="1" smtClean="0"/>
              <a:t>Tweede</a:t>
            </a:r>
            <a:r>
              <a:rPr lang="en-GB" dirty="0" smtClean="0"/>
              <a:t> </a:t>
            </a:r>
            <a:r>
              <a:rPr lang="en-GB" dirty="0" err="1" smtClean="0"/>
              <a:t>niveau</a:t>
            </a:r>
            <a:endParaRPr lang="en-GB" dirty="0" smtClean="0"/>
          </a:p>
          <a:p>
            <a:pPr lvl="2"/>
            <a:r>
              <a:rPr lang="en-GB" dirty="0" err="1" smtClean="0"/>
              <a:t>Derde</a:t>
            </a:r>
            <a:r>
              <a:rPr lang="en-GB" dirty="0" smtClean="0"/>
              <a:t> </a:t>
            </a:r>
            <a:r>
              <a:rPr lang="en-GB" dirty="0" err="1" smtClean="0"/>
              <a:t>niveau</a:t>
            </a:r>
            <a:endParaRPr lang="en-GB" dirty="0" smtClean="0"/>
          </a:p>
        </p:txBody>
      </p:sp>
      <p:sp>
        <p:nvSpPr>
          <p:cNvPr id="5" name="Tijdelijke aanduiding voor tabel 4"/>
          <p:cNvSpPr>
            <a:spLocks noGrp="1"/>
          </p:cNvSpPr>
          <p:nvPr>
            <p:ph type="tbl" sz="quarter" idx="11"/>
          </p:nvPr>
        </p:nvSpPr>
        <p:spPr>
          <a:xfrm>
            <a:off x="4791075" y="1933575"/>
            <a:ext cx="4140000" cy="40284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28394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ano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stijl</a:t>
            </a:r>
            <a:r>
              <a:rPr lang="en-GB" dirty="0" smtClean="0"/>
              <a:t> </a:t>
            </a:r>
            <a:r>
              <a:rPr lang="en-GB" dirty="0" err="1" smtClean="0"/>
              <a:t>te</a:t>
            </a:r>
            <a:r>
              <a:rPr lang="en-GB" dirty="0" smtClean="0"/>
              <a:t> </a:t>
            </a:r>
            <a:r>
              <a:rPr lang="en-GB" dirty="0" err="1" smtClean="0"/>
              <a:t>bewerken</a:t>
            </a:r>
            <a:endParaRPr lang="en-GB" dirty="0"/>
          </a:p>
        </p:txBody>
      </p:sp>
      <p:sp>
        <p:nvSpPr>
          <p:cNvPr id="8" name="Tijdelijke aanduiding voor SmartArt 7"/>
          <p:cNvSpPr>
            <a:spLocks noGrp="1"/>
          </p:cNvSpPr>
          <p:nvPr>
            <p:ph type="dgm" sz="quarter" idx="10"/>
          </p:nvPr>
        </p:nvSpPr>
        <p:spPr>
          <a:xfrm>
            <a:off x="538163" y="1828800"/>
            <a:ext cx="8404225" cy="4133850"/>
          </a:xfrm>
        </p:spPr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607591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stijl</a:t>
            </a:r>
            <a:r>
              <a:rPr lang="en-GB" dirty="0" smtClean="0"/>
              <a:t> </a:t>
            </a:r>
            <a:r>
              <a:rPr lang="en-GB" dirty="0" err="1" smtClean="0"/>
              <a:t>te</a:t>
            </a:r>
            <a:r>
              <a:rPr lang="en-GB" dirty="0" smtClean="0"/>
              <a:t> </a:t>
            </a:r>
            <a:r>
              <a:rPr lang="en-GB" dirty="0" err="1" smtClean="0"/>
              <a:t>bewerken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35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multiple logo'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4"/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3044113" y="6126565"/>
            <a:ext cx="1248107" cy="607609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nl-NL" noProof="0" dirty="0" smtClean="0"/>
              <a:t>Klik op het pictogram als u een logo wilt toevoegen</a:t>
            </a:r>
            <a:endParaRPr lang="nl-NL" noProof="0" dirty="0"/>
          </a:p>
        </p:txBody>
      </p:sp>
      <p:sp>
        <p:nvSpPr>
          <p:cNvPr id="7" name="Tijdelijke aanduiding voor afbeelding 2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476508" y="3307559"/>
            <a:ext cx="2647950" cy="26479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Tijdelijke aanduiding voor afbeelding 24"/>
          <p:cNvSpPr>
            <a:spLocks noGrp="1" noChangeAspect="1"/>
          </p:cNvSpPr>
          <p:nvPr>
            <p:ph type="pic" sz="quarter" idx="20"/>
          </p:nvPr>
        </p:nvSpPr>
        <p:spPr bwMode="auto">
          <a:xfrm>
            <a:off x="6308818" y="3307559"/>
            <a:ext cx="2647950" cy="2647950"/>
          </a:xfrm>
          <a:prstGeom prst="ellipse">
            <a:avLst/>
          </a:prstGeom>
          <a:solidFill>
            <a:srgbClr val="D5D2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" name="Tijdelijke aanduiding voor afbeelding 24"/>
          <p:cNvSpPr>
            <a:spLocks noGrp="1" noChangeAspect="1"/>
          </p:cNvSpPr>
          <p:nvPr>
            <p:ph type="pic" sz="quarter" idx="21"/>
          </p:nvPr>
        </p:nvSpPr>
        <p:spPr bwMode="auto">
          <a:xfrm>
            <a:off x="4714655" y="3307559"/>
            <a:ext cx="2647950" cy="2647950"/>
          </a:xfrm>
          <a:prstGeom prst="ellipse">
            <a:avLst/>
          </a:prstGeom>
          <a:solidFill>
            <a:schemeClr val="accent3"/>
          </a:solidFill>
          <a:ln>
            <a:noFill/>
          </a:ln>
          <a:extLst/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" name="Tijdelijke aanduiding voor afbeelding 24"/>
          <p:cNvSpPr>
            <a:spLocks noGrp="1" noChangeAspect="1"/>
          </p:cNvSpPr>
          <p:nvPr>
            <p:ph type="pic" sz="quarter" idx="15"/>
          </p:nvPr>
        </p:nvSpPr>
        <p:spPr bwMode="auto">
          <a:xfrm>
            <a:off x="3120492" y="3307559"/>
            <a:ext cx="2647950" cy="2647950"/>
          </a:xfrm>
          <a:prstGeom prst="ellipse">
            <a:avLst/>
          </a:prstGeom>
          <a:solidFill>
            <a:srgbClr val="D5D2CA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" name="Titel 10"/>
          <p:cNvSpPr>
            <a:spLocks noGrp="1"/>
          </p:cNvSpPr>
          <p:nvPr>
            <p:ph type="title"/>
          </p:nvPr>
        </p:nvSpPr>
        <p:spPr>
          <a:xfrm>
            <a:off x="491642" y="230187"/>
            <a:ext cx="8442796" cy="838800"/>
          </a:xfrm>
        </p:spPr>
        <p:txBody>
          <a:bodyPr/>
          <a:lstStyle/>
          <a:p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stijl</a:t>
            </a:r>
            <a:r>
              <a:rPr lang="en-GB" dirty="0" smtClean="0"/>
              <a:t> </a:t>
            </a:r>
            <a:r>
              <a:rPr lang="en-GB" dirty="0" err="1" smtClean="0"/>
              <a:t>te</a:t>
            </a:r>
            <a:r>
              <a:rPr lang="en-GB" dirty="0" smtClean="0"/>
              <a:t> </a:t>
            </a:r>
            <a:r>
              <a:rPr lang="en-GB" dirty="0" err="1" smtClean="0"/>
              <a:t>bewerken</a:t>
            </a:r>
            <a:endParaRPr lang="en-GB" dirty="0"/>
          </a:p>
        </p:txBody>
      </p:sp>
      <p:sp>
        <p:nvSpPr>
          <p:cNvPr id="14" name="Tijdelijke aanduiding voor tekst 4"/>
          <p:cNvSpPr>
            <a:spLocks noGrp="1"/>
          </p:cNvSpPr>
          <p:nvPr>
            <p:ph type="body" sz="quarter" idx="22" hasCustomPrompt="1"/>
          </p:nvPr>
        </p:nvSpPr>
        <p:spPr bwMode="auto">
          <a:xfrm>
            <a:off x="485775" y="1616400"/>
            <a:ext cx="8447088" cy="371475"/>
          </a:xfrm>
          <a:prstGeom prst="rect">
            <a:avLst/>
          </a:prstGeom>
          <a:noFill/>
          <a:ln>
            <a:noFill/>
          </a:ln>
          <a:extLst/>
        </p:spPr>
        <p:txBody>
          <a:bodyPr lIns="36000"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Ondertitel</a:t>
            </a: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5" name="Tijdelijke aanduiding voor tekst 4"/>
          <p:cNvSpPr>
            <a:spLocks noGrp="1"/>
          </p:cNvSpPr>
          <p:nvPr>
            <p:ph type="body" sz="quarter" idx="23" hasCustomPrompt="1"/>
          </p:nvPr>
        </p:nvSpPr>
        <p:spPr bwMode="auto">
          <a:xfrm>
            <a:off x="476251" y="2262386"/>
            <a:ext cx="8447087" cy="371475"/>
          </a:xfrm>
          <a:prstGeom prst="rect">
            <a:avLst/>
          </a:prstGeom>
          <a:noFill/>
          <a:ln>
            <a:noFill/>
          </a:ln>
          <a:extLst/>
        </p:spPr>
        <p:txBody>
          <a:bodyPr lIns="36000" rIns="90000"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Datum, </a:t>
            </a:r>
            <a:r>
              <a:rPr kumimoji="0" lang="en-GB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Auteursnaam</a:t>
            </a: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6" name="Tijdelijke aanduiding voor afbeelding 24"/>
          <p:cNvSpPr>
            <a:spLocks noGrp="1" noChangeAspect="1"/>
          </p:cNvSpPr>
          <p:nvPr>
            <p:ph type="pic" sz="quarter" idx="24" hasCustomPrompt="1"/>
          </p:nvPr>
        </p:nvSpPr>
        <p:spPr>
          <a:xfrm>
            <a:off x="4591113" y="6126565"/>
            <a:ext cx="1248107" cy="607609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nl-NL" noProof="0" dirty="0" smtClean="0"/>
              <a:t>Klik op het pictogram als u een logo wilt toevoegen</a:t>
            </a:r>
            <a:endParaRPr lang="nl-NL" noProof="0" dirty="0"/>
          </a:p>
        </p:txBody>
      </p:sp>
      <p:sp>
        <p:nvSpPr>
          <p:cNvPr id="17" name="Tijdelijke aanduiding voor afbeelding 24"/>
          <p:cNvSpPr>
            <a:spLocks noGrp="1" noChangeAspect="1"/>
          </p:cNvSpPr>
          <p:nvPr>
            <p:ph type="pic" sz="quarter" idx="25" hasCustomPrompt="1"/>
          </p:nvPr>
        </p:nvSpPr>
        <p:spPr>
          <a:xfrm>
            <a:off x="6138113" y="6126565"/>
            <a:ext cx="1248107" cy="607609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nl-NL" noProof="0" dirty="0" smtClean="0"/>
              <a:t>Klik op het pictogram als u een logo wilt toevoegen</a:t>
            </a:r>
            <a:endParaRPr lang="nl-NL" noProof="0" dirty="0"/>
          </a:p>
        </p:txBody>
      </p:sp>
      <p:sp>
        <p:nvSpPr>
          <p:cNvPr id="18" name="Tijdelijke aanduiding voor afbeelding 24"/>
          <p:cNvSpPr>
            <a:spLocks noGrp="1" noChangeAspect="1"/>
          </p:cNvSpPr>
          <p:nvPr>
            <p:ph type="pic" sz="quarter" idx="26" hasCustomPrompt="1"/>
          </p:nvPr>
        </p:nvSpPr>
        <p:spPr>
          <a:xfrm>
            <a:off x="7685112" y="6126565"/>
            <a:ext cx="1248107" cy="607609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nl-NL" noProof="0" dirty="0" smtClean="0"/>
              <a:t>Klik op het pictogram als u een logo wilt toevoegen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38645169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th rectangula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38" y="230188"/>
            <a:ext cx="3276000" cy="1353086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stijl</a:t>
            </a:r>
            <a:r>
              <a:rPr lang="en-GB" dirty="0" smtClean="0"/>
              <a:t> </a:t>
            </a:r>
            <a:r>
              <a:rPr lang="en-GB" dirty="0" err="1" smtClean="0"/>
              <a:t>te</a:t>
            </a:r>
            <a:r>
              <a:rPr lang="en-GB" dirty="0" smtClean="0"/>
              <a:t> </a:t>
            </a:r>
            <a:r>
              <a:rPr lang="en-GB" dirty="0" err="1" smtClean="0"/>
              <a:t>bewerken</a:t>
            </a:r>
            <a:endParaRPr lang="en-GB" dirty="0"/>
          </a:p>
        </p:txBody>
      </p:sp>
      <p:sp>
        <p:nvSpPr>
          <p:cNvPr id="3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3900006" y="226800"/>
            <a:ext cx="5040000" cy="573585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4" name="Tijdelijke aanduiding voor tekst 4"/>
          <p:cNvSpPr>
            <a:spLocks noGrp="1"/>
          </p:cNvSpPr>
          <p:nvPr>
            <p:ph type="body" sz="quarter" idx="17"/>
          </p:nvPr>
        </p:nvSpPr>
        <p:spPr>
          <a:xfrm>
            <a:off x="495302" y="1840012"/>
            <a:ext cx="3276600" cy="4122638"/>
          </a:xfrm>
        </p:spPr>
        <p:txBody>
          <a:bodyPr lIns="36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modelstijlen</a:t>
            </a:r>
            <a:r>
              <a:rPr lang="en-GB" dirty="0" smtClean="0"/>
              <a:t> </a:t>
            </a:r>
            <a:r>
              <a:rPr lang="en-GB" dirty="0" err="1" smtClean="0"/>
              <a:t>te</a:t>
            </a:r>
            <a:r>
              <a:rPr lang="en-GB" dirty="0" smtClean="0"/>
              <a:t> </a:t>
            </a:r>
            <a:r>
              <a:rPr lang="en-GB" dirty="0" err="1" smtClean="0"/>
              <a:t>bewerken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41072349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with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2" y="230187"/>
            <a:ext cx="8442796" cy="838800"/>
          </a:xfrm>
        </p:spPr>
        <p:txBody>
          <a:bodyPr/>
          <a:lstStyle/>
          <a:p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stijl</a:t>
            </a:r>
            <a:r>
              <a:rPr lang="en-GB" dirty="0" smtClean="0"/>
              <a:t> </a:t>
            </a:r>
            <a:r>
              <a:rPr lang="en-GB" dirty="0" err="1" smtClean="0"/>
              <a:t>te</a:t>
            </a:r>
            <a:r>
              <a:rPr lang="en-GB" dirty="0" smtClean="0"/>
              <a:t> </a:t>
            </a:r>
            <a:r>
              <a:rPr lang="en-GB" dirty="0" err="1" smtClean="0"/>
              <a:t>bewerken</a:t>
            </a:r>
            <a:endParaRPr lang="en-GB" dirty="0"/>
          </a:p>
        </p:txBody>
      </p:sp>
      <p:sp>
        <p:nvSpPr>
          <p:cNvPr id="3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537619" y="1933314"/>
            <a:ext cx="2639660" cy="262800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dirty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4" name="Tijdelijke aanduiding voor afbeelding 24"/>
          <p:cNvSpPr>
            <a:spLocks noGrp="1" noChangeAspect="1"/>
          </p:cNvSpPr>
          <p:nvPr>
            <p:ph type="pic" sz="quarter" idx="17"/>
          </p:nvPr>
        </p:nvSpPr>
        <p:spPr>
          <a:xfrm>
            <a:off x="3418212" y="1933314"/>
            <a:ext cx="2639660" cy="262800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5" name="Tijdelijke aanduiding voor afbeelding 24"/>
          <p:cNvSpPr>
            <a:spLocks noGrp="1" noChangeAspect="1"/>
          </p:cNvSpPr>
          <p:nvPr>
            <p:ph type="pic" sz="quarter" idx="18"/>
          </p:nvPr>
        </p:nvSpPr>
        <p:spPr>
          <a:xfrm>
            <a:off x="6298805" y="1933314"/>
            <a:ext cx="2639660" cy="262800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7" name="Tijdelijke aanduiding voor tekst 6"/>
          <p:cNvSpPr>
            <a:spLocks noGrp="1"/>
          </p:cNvSpPr>
          <p:nvPr>
            <p:ph type="body" sz="quarter" idx="19"/>
          </p:nvPr>
        </p:nvSpPr>
        <p:spPr>
          <a:xfrm>
            <a:off x="490538" y="4610101"/>
            <a:ext cx="2752725" cy="360000"/>
          </a:xfrm>
        </p:spPr>
        <p:txBody>
          <a:bodyPr wrap="none" lIns="36000" rIns="0"/>
          <a:lstStyle>
            <a:lvl1pPr marL="0" indent="0">
              <a:buFontTx/>
              <a:buNone/>
              <a:defRPr sz="1800">
                <a:solidFill>
                  <a:schemeClr val="tx1"/>
                </a:solidFill>
              </a:defRPr>
            </a:lvl1pPr>
            <a:lvl2pPr marL="696913" indent="0">
              <a:buFontTx/>
              <a:buNone/>
              <a:defRPr sz="1800"/>
            </a:lvl2pPr>
            <a:lvl3pPr marL="1560512" indent="0">
              <a:buFontTx/>
              <a:buNone/>
              <a:defRPr sz="1800"/>
            </a:lvl3pPr>
            <a:lvl4pPr marL="2332037" indent="0">
              <a:buFontTx/>
              <a:buNone/>
              <a:defRPr sz="1800"/>
            </a:lvl4pPr>
            <a:lvl5pPr marL="3052763" indent="0">
              <a:buFontTx/>
              <a:buNone/>
              <a:defRPr sz="1800"/>
            </a:lvl5pPr>
          </a:lstStyle>
          <a:p>
            <a:pPr lvl="0"/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modelstijl</a:t>
            </a:r>
            <a:endParaRPr lang="en-GB" dirty="0"/>
          </a:p>
        </p:txBody>
      </p:sp>
      <p:sp>
        <p:nvSpPr>
          <p:cNvPr id="8" name="Tijdelijke aanduiding voor tekst 6"/>
          <p:cNvSpPr>
            <a:spLocks noGrp="1"/>
          </p:cNvSpPr>
          <p:nvPr>
            <p:ph type="body" sz="quarter" idx="20"/>
          </p:nvPr>
        </p:nvSpPr>
        <p:spPr>
          <a:xfrm>
            <a:off x="3366170" y="4610101"/>
            <a:ext cx="2752725" cy="360000"/>
          </a:xfrm>
        </p:spPr>
        <p:txBody>
          <a:bodyPr wrap="none" lIns="36000" rIns="0"/>
          <a:lstStyle>
            <a:lvl1pPr marL="0" indent="0">
              <a:buFontTx/>
              <a:buNone/>
              <a:defRPr sz="1800">
                <a:solidFill>
                  <a:schemeClr val="tx1"/>
                </a:solidFill>
              </a:defRPr>
            </a:lvl1pPr>
            <a:lvl2pPr marL="696913" indent="0">
              <a:buFontTx/>
              <a:buNone/>
              <a:defRPr sz="1800"/>
            </a:lvl2pPr>
            <a:lvl3pPr marL="1560512" indent="0">
              <a:buFontTx/>
              <a:buNone/>
              <a:defRPr sz="1800"/>
            </a:lvl3pPr>
            <a:lvl4pPr marL="2332037" indent="0">
              <a:buFontTx/>
              <a:buNone/>
              <a:defRPr sz="1800"/>
            </a:lvl4pPr>
            <a:lvl5pPr marL="3052763" indent="0">
              <a:buFontTx/>
              <a:buNone/>
              <a:defRPr sz="1800"/>
            </a:lvl5pPr>
          </a:lstStyle>
          <a:p>
            <a:pPr lvl="0"/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modelstijl</a:t>
            </a:r>
            <a:endParaRPr lang="en-GB" dirty="0"/>
          </a:p>
        </p:txBody>
      </p:sp>
      <p:sp>
        <p:nvSpPr>
          <p:cNvPr id="9" name="Tijdelijke aanduiding voor tekst 6"/>
          <p:cNvSpPr>
            <a:spLocks noGrp="1"/>
          </p:cNvSpPr>
          <p:nvPr>
            <p:ph type="body" sz="quarter" idx="21"/>
          </p:nvPr>
        </p:nvSpPr>
        <p:spPr>
          <a:xfrm>
            <a:off x="6241802" y="4610101"/>
            <a:ext cx="2752725" cy="360000"/>
          </a:xfrm>
        </p:spPr>
        <p:txBody>
          <a:bodyPr wrap="none" lIns="36000" rIns="0"/>
          <a:lstStyle>
            <a:lvl1pPr marL="0" indent="0">
              <a:buFontTx/>
              <a:buNone/>
              <a:defRPr sz="1800">
                <a:solidFill>
                  <a:schemeClr val="tx1"/>
                </a:solidFill>
              </a:defRPr>
            </a:lvl1pPr>
            <a:lvl2pPr marL="696913" indent="0">
              <a:buFontTx/>
              <a:buNone/>
              <a:defRPr sz="1800"/>
            </a:lvl2pPr>
            <a:lvl3pPr marL="1560512" indent="0">
              <a:buFontTx/>
              <a:buNone/>
              <a:defRPr sz="1800"/>
            </a:lvl3pPr>
            <a:lvl4pPr marL="2332037" indent="0">
              <a:buFontTx/>
              <a:buNone/>
              <a:defRPr sz="1800"/>
            </a:lvl4pPr>
            <a:lvl5pPr marL="3052763" indent="0">
              <a:buFontTx/>
              <a:buNone/>
              <a:defRPr sz="1800"/>
            </a:lvl5pPr>
          </a:lstStyle>
          <a:p>
            <a:pPr lvl="0"/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modelstijl</a:t>
            </a:r>
            <a:endParaRPr lang="en-GB" dirty="0"/>
          </a:p>
        </p:txBody>
      </p:sp>
      <p:sp>
        <p:nvSpPr>
          <p:cNvPr id="10" name="Tijdelijke aanduiding voor tekst 6"/>
          <p:cNvSpPr>
            <a:spLocks noGrp="1"/>
          </p:cNvSpPr>
          <p:nvPr>
            <p:ph type="body" sz="quarter" idx="22"/>
          </p:nvPr>
        </p:nvSpPr>
        <p:spPr>
          <a:xfrm>
            <a:off x="490538" y="4985219"/>
            <a:ext cx="2752725" cy="360000"/>
          </a:xfrm>
        </p:spPr>
        <p:txBody>
          <a:bodyPr wrap="square" lIns="36000" rIns="0"/>
          <a:lstStyle>
            <a:lvl1pPr marL="0" indent="0">
              <a:buFontTx/>
              <a:buNone/>
              <a:defRPr sz="1800">
                <a:solidFill>
                  <a:schemeClr val="bg2"/>
                </a:solidFill>
              </a:defRPr>
            </a:lvl1pPr>
            <a:lvl2pPr marL="696913" indent="0">
              <a:buFontTx/>
              <a:buNone/>
              <a:defRPr sz="1800"/>
            </a:lvl2pPr>
            <a:lvl3pPr marL="1560512" indent="0">
              <a:buFontTx/>
              <a:buNone/>
              <a:defRPr sz="1800"/>
            </a:lvl3pPr>
            <a:lvl4pPr marL="2332037" indent="0">
              <a:buFontTx/>
              <a:buNone/>
              <a:defRPr sz="1800"/>
            </a:lvl4pPr>
            <a:lvl5pPr marL="3052763" indent="0">
              <a:buFontTx/>
              <a:buNone/>
              <a:defRPr sz="1800"/>
            </a:lvl5pPr>
          </a:lstStyle>
          <a:p>
            <a:pPr lvl="0"/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modelstijl</a:t>
            </a:r>
            <a:endParaRPr lang="en-GB" dirty="0"/>
          </a:p>
        </p:txBody>
      </p:sp>
      <p:sp>
        <p:nvSpPr>
          <p:cNvPr id="11" name="Tijdelijke aanduiding voor tekst 6"/>
          <p:cNvSpPr>
            <a:spLocks noGrp="1"/>
          </p:cNvSpPr>
          <p:nvPr>
            <p:ph type="body" sz="quarter" idx="23"/>
          </p:nvPr>
        </p:nvSpPr>
        <p:spPr>
          <a:xfrm>
            <a:off x="3365675" y="4985219"/>
            <a:ext cx="2752725" cy="360000"/>
          </a:xfrm>
        </p:spPr>
        <p:txBody>
          <a:bodyPr wrap="square" lIns="36000" rIns="0"/>
          <a:lstStyle>
            <a:lvl1pPr marL="0" indent="0">
              <a:buFontTx/>
              <a:buNone/>
              <a:defRPr sz="1800">
                <a:solidFill>
                  <a:schemeClr val="bg2"/>
                </a:solidFill>
              </a:defRPr>
            </a:lvl1pPr>
            <a:lvl2pPr marL="696913" indent="0">
              <a:buFontTx/>
              <a:buNone/>
              <a:defRPr sz="1800"/>
            </a:lvl2pPr>
            <a:lvl3pPr marL="1560512" indent="0">
              <a:buFontTx/>
              <a:buNone/>
              <a:defRPr sz="1800"/>
            </a:lvl3pPr>
            <a:lvl4pPr marL="2332037" indent="0">
              <a:buFontTx/>
              <a:buNone/>
              <a:defRPr sz="1800"/>
            </a:lvl4pPr>
            <a:lvl5pPr marL="3052763" indent="0">
              <a:buFontTx/>
              <a:buNone/>
              <a:defRPr sz="1800"/>
            </a:lvl5pPr>
          </a:lstStyle>
          <a:p>
            <a:pPr lvl="0"/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modelstijl</a:t>
            </a:r>
            <a:endParaRPr lang="en-GB" dirty="0"/>
          </a:p>
        </p:txBody>
      </p:sp>
      <p:sp>
        <p:nvSpPr>
          <p:cNvPr id="12" name="Tijdelijke aanduiding voor tekst 6"/>
          <p:cNvSpPr>
            <a:spLocks noGrp="1"/>
          </p:cNvSpPr>
          <p:nvPr>
            <p:ph type="body" sz="quarter" idx="24"/>
          </p:nvPr>
        </p:nvSpPr>
        <p:spPr>
          <a:xfrm>
            <a:off x="6241802" y="4985219"/>
            <a:ext cx="2752725" cy="360000"/>
          </a:xfrm>
        </p:spPr>
        <p:txBody>
          <a:bodyPr wrap="square" lIns="36000" rIns="0"/>
          <a:lstStyle>
            <a:lvl1pPr marL="0" indent="0">
              <a:buFontTx/>
              <a:buNone/>
              <a:defRPr sz="1800">
                <a:solidFill>
                  <a:schemeClr val="bg2"/>
                </a:solidFill>
              </a:defRPr>
            </a:lvl1pPr>
            <a:lvl2pPr marL="696913" indent="0">
              <a:buFontTx/>
              <a:buNone/>
              <a:defRPr sz="1800"/>
            </a:lvl2pPr>
            <a:lvl3pPr marL="1560512" indent="0">
              <a:buFontTx/>
              <a:buNone/>
              <a:defRPr sz="1800"/>
            </a:lvl3pPr>
            <a:lvl4pPr marL="2332037" indent="0">
              <a:buFontTx/>
              <a:buNone/>
              <a:defRPr sz="1800"/>
            </a:lvl4pPr>
            <a:lvl5pPr marL="3052763" indent="0">
              <a:buFontTx/>
              <a:buNone/>
              <a:defRPr sz="1800"/>
            </a:lvl5pPr>
          </a:lstStyle>
          <a:p>
            <a:pPr lvl="0"/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modelstijl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10310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 with 2 squar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2" y="230187"/>
            <a:ext cx="8442796" cy="838800"/>
          </a:xfrm>
        </p:spPr>
        <p:txBody>
          <a:bodyPr/>
          <a:lstStyle/>
          <a:p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stijl</a:t>
            </a:r>
            <a:r>
              <a:rPr lang="en-GB" dirty="0" smtClean="0"/>
              <a:t> </a:t>
            </a:r>
            <a:r>
              <a:rPr lang="en-GB" dirty="0" err="1" smtClean="0"/>
              <a:t>te</a:t>
            </a:r>
            <a:r>
              <a:rPr lang="en-GB" dirty="0" smtClean="0"/>
              <a:t> </a:t>
            </a:r>
            <a:r>
              <a:rPr lang="en-GB" dirty="0" err="1" smtClean="0"/>
              <a:t>bewerken</a:t>
            </a:r>
            <a:endParaRPr lang="en-GB" dirty="0"/>
          </a:p>
        </p:txBody>
      </p:sp>
      <p:sp>
        <p:nvSpPr>
          <p:cNvPr id="3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536399" y="1929600"/>
            <a:ext cx="4104000" cy="4027383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5" name="Tijdelijke aanduiding voor afbeelding 24"/>
          <p:cNvSpPr>
            <a:spLocks noGrp="1" noChangeAspect="1"/>
          </p:cNvSpPr>
          <p:nvPr>
            <p:ph type="pic" sz="quarter" idx="17"/>
          </p:nvPr>
        </p:nvSpPr>
        <p:spPr>
          <a:xfrm>
            <a:off x="4826161" y="1929600"/>
            <a:ext cx="4104000" cy="403305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24326276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536400" y="1402557"/>
            <a:ext cx="8402400" cy="455295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2" y="230187"/>
            <a:ext cx="8442796" cy="838800"/>
          </a:xfrm>
        </p:spPr>
        <p:txBody>
          <a:bodyPr/>
          <a:lstStyle/>
          <a:p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stijl</a:t>
            </a:r>
            <a:r>
              <a:rPr lang="en-GB" dirty="0" smtClean="0"/>
              <a:t> </a:t>
            </a:r>
            <a:r>
              <a:rPr lang="en-GB" dirty="0" err="1" smtClean="0"/>
              <a:t>te</a:t>
            </a:r>
            <a:r>
              <a:rPr lang="en-GB" dirty="0" smtClean="0"/>
              <a:t> </a:t>
            </a:r>
            <a:r>
              <a:rPr lang="en-GB" dirty="0" err="1" smtClean="0"/>
              <a:t>bewerken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80158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rectangular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4"/>
          <p:cNvSpPr>
            <a:spLocks noGrp="1"/>
          </p:cNvSpPr>
          <p:nvPr>
            <p:ph type="pic" sz="quarter" idx="16"/>
          </p:nvPr>
        </p:nvSpPr>
        <p:spPr>
          <a:xfrm>
            <a:off x="536400" y="233362"/>
            <a:ext cx="4011352" cy="572040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4" name="Tijdelijke aanduiding voor afbeelding 24"/>
          <p:cNvSpPr>
            <a:spLocks noGrp="1"/>
          </p:cNvSpPr>
          <p:nvPr>
            <p:ph type="pic" sz="quarter" idx="17"/>
          </p:nvPr>
        </p:nvSpPr>
        <p:spPr>
          <a:xfrm>
            <a:off x="4827265" y="233362"/>
            <a:ext cx="4104000" cy="5719559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27044709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beeldvull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4"/>
          <p:cNvSpPr>
            <a:spLocks noGrp="1" noChangeAspect="1"/>
          </p:cNvSpPr>
          <p:nvPr>
            <p:ph type="pic" sz="quarter" idx="16"/>
          </p:nvPr>
        </p:nvSpPr>
        <p:spPr bwMode="gray">
          <a:xfrm>
            <a:off x="0" y="0"/>
            <a:ext cx="9143999" cy="685800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 bwMode="white">
          <a:xfrm>
            <a:off x="491642" y="230188"/>
            <a:ext cx="8442796" cy="840125"/>
          </a:xfrm>
          <a:noFill/>
          <a:ln>
            <a:gradFill>
              <a:gsLst>
                <a:gs pos="0">
                  <a:schemeClr val="bg1"/>
                </a:gs>
                <a:gs pos="1000">
                  <a:schemeClr val="bg1">
                    <a:alpha val="0"/>
                  </a:schemeClr>
                </a:gs>
                <a:gs pos="99000">
                  <a:srgbClr val="FFFFFF">
                    <a:alpha val="0"/>
                  </a:srgbClr>
                </a:gs>
                <a:gs pos="100000">
                  <a:schemeClr val="bg1"/>
                </a:gs>
              </a:gsLst>
              <a:lin ang="5400000" scaled="0"/>
            </a:gradFill>
          </a:ln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stijl</a:t>
            </a:r>
            <a:r>
              <a:rPr lang="en-GB" dirty="0" smtClean="0"/>
              <a:t> </a:t>
            </a:r>
            <a:r>
              <a:rPr lang="en-GB" dirty="0" err="1" smtClean="0"/>
              <a:t>te</a:t>
            </a:r>
            <a:r>
              <a:rPr lang="en-GB" dirty="0" smtClean="0"/>
              <a:t> </a:t>
            </a:r>
            <a:r>
              <a:rPr lang="en-GB" dirty="0" err="1" smtClean="0"/>
              <a:t>bewerken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266283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15829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840125"/>
          </a:xfrm>
        </p:spPr>
        <p:txBody>
          <a:bodyPr/>
          <a:lstStyle/>
          <a:p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stijl</a:t>
            </a:r>
            <a:r>
              <a:rPr lang="en-GB" dirty="0" smtClean="0"/>
              <a:t> </a:t>
            </a:r>
            <a:r>
              <a:rPr lang="en-GB" dirty="0" err="1" smtClean="0"/>
              <a:t>te</a:t>
            </a:r>
            <a:r>
              <a:rPr lang="en-GB" dirty="0" smtClean="0"/>
              <a:t> </a:t>
            </a:r>
            <a:r>
              <a:rPr lang="en-GB" dirty="0" err="1" smtClean="0"/>
              <a:t>bewerken</a:t>
            </a:r>
            <a:endParaRPr lang="en-GB" dirty="0"/>
          </a:p>
        </p:txBody>
      </p:sp>
      <p:sp>
        <p:nvSpPr>
          <p:cNvPr id="3" name="Tijdelijke aanduiding voor grafiek 5"/>
          <p:cNvSpPr>
            <a:spLocks noGrp="1"/>
          </p:cNvSpPr>
          <p:nvPr>
            <p:ph type="chart" sz="quarter" idx="17"/>
          </p:nvPr>
        </p:nvSpPr>
        <p:spPr>
          <a:xfrm>
            <a:off x="437321" y="1752600"/>
            <a:ext cx="8601903" cy="4314825"/>
          </a:xfrm>
          <a:noFill/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613773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3200" y="230187"/>
            <a:ext cx="8442796" cy="838800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stijl</a:t>
            </a:r>
            <a:r>
              <a:rPr lang="en-GB" dirty="0" smtClean="0"/>
              <a:t> </a:t>
            </a:r>
            <a:r>
              <a:rPr lang="en-GB" dirty="0" err="1" smtClean="0"/>
              <a:t>te</a:t>
            </a:r>
            <a:r>
              <a:rPr lang="en-GB" dirty="0" smtClean="0"/>
              <a:t> </a:t>
            </a:r>
            <a:r>
              <a:rPr lang="en-GB" dirty="0" err="1" smtClean="0"/>
              <a:t>bewerken</a:t>
            </a:r>
            <a:endParaRPr lang="en-GB" dirty="0"/>
          </a:p>
        </p:txBody>
      </p:sp>
      <p:sp>
        <p:nvSpPr>
          <p:cNvPr id="5" name="Tijdelijke aanduiding voor tabel 4"/>
          <p:cNvSpPr>
            <a:spLocks noGrp="1"/>
          </p:cNvSpPr>
          <p:nvPr>
            <p:ph type="tbl" sz="quarter" idx="10"/>
          </p:nvPr>
        </p:nvSpPr>
        <p:spPr>
          <a:xfrm>
            <a:off x="538163" y="1933575"/>
            <a:ext cx="8398089" cy="40284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693371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with circ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3200" y="230188"/>
            <a:ext cx="3276000" cy="1353086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stijl</a:t>
            </a:r>
            <a:r>
              <a:rPr lang="en-GB" dirty="0" smtClean="0"/>
              <a:t> </a:t>
            </a:r>
            <a:r>
              <a:rPr lang="en-GB" dirty="0" err="1" smtClean="0"/>
              <a:t>te</a:t>
            </a:r>
            <a:r>
              <a:rPr lang="en-GB" dirty="0" smtClean="0"/>
              <a:t> </a:t>
            </a:r>
            <a:r>
              <a:rPr lang="en-GB" dirty="0" err="1" smtClean="0"/>
              <a:t>bewerken</a:t>
            </a:r>
            <a:endParaRPr lang="en-GB" dirty="0"/>
          </a:p>
        </p:txBody>
      </p:sp>
      <p:sp>
        <p:nvSpPr>
          <p:cNvPr id="7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3887699" y="224477"/>
            <a:ext cx="5040000" cy="5040000"/>
          </a:xfrm>
          <a:prstGeom prst="ellipse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8" name="Tijdelijke aanduiding voor tekst 4"/>
          <p:cNvSpPr>
            <a:spLocks noGrp="1"/>
          </p:cNvSpPr>
          <p:nvPr>
            <p:ph type="body" sz="quarter" idx="17"/>
          </p:nvPr>
        </p:nvSpPr>
        <p:spPr>
          <a:xfrm>
            <a:off x="495301" y="1835250"/>
            <a:ext cx="3276600" cy="4127400"/>
          </a:xfrm>
        </p:spPr>
        <p:txBody>
          <a:bodyPr lIns="36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modelstijlen</a:t>
            </a:r>
            <a:r>
              <a:rPr lang="en-GB" dirty="0" smtClean="0"/>
              <a:t> </a:t>
            </a:r>
            <a:r>
              <a:rPr lang="en-GB" dirty="0" err="1" smtClean="0"/>
              <a:t>te</a:t>
            </a:r>
            <a:r>
              <a:rPr lang="en-GB" dirty="0" smtClean="0"/>
              <a:t> </a:t>
            </a:r>
            <a:r>
              <a:rPr lang="en-GB" dirty="0" err="1" smtClean="0"/>
              <a:t>bewerken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2034507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with multiple logo'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3200" y="230188"/>
            <a:ext cx="3276000" cy="1353086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stijl</a:t>
            </a:r>
            <a:r>
              <a:rPr lang="en-GB" dirty="0" smtClean="0"/>
              <a:t> </a:t>
            </a:r>
            <a:r>
              <a:rPr lang="en-GB" dirty="0" err="1" smtClean="0"/>
              <a:t>te</a:t>
            </a:r>
            <a:r>
              <a:rPr lang="en-GB" dirty="0" smtClean="0"/>
              <a:t> </a:t>
            </a:r>
            <a:r>
              <a:rPr lang="en-GB" dirty="0" err="1" smtClean="0"/>
              <a:t>bewerken</a:t>
            </a:r>
            <a:endParaRPr lang="en-GB" dirty="0"/>
          </a:p>
        </p:txBody>
      </p:sp>
      <p:sp>
        <p:nvSpPr>
          <p:cNvPr id="8" name="Tijdelijke aanduiding voor tekst 4"/>
          <p:cNvSpPr>
            <a:spLocks noGrp="1"/>
          </p:cNvSpPr>
          <p:nvPr>
            <p:ph type="body" sz="quarter" idx="17"/>
          </p:nvPr>
        </p:nvSpPr>
        <p:spPr>
          <a:xfrm>
            <a:off x="495301" y="1835250"/>
            <a:ext cx="3276600" cy="3657600"/>
          </a:xfrm>
        </p:spPr>
        <p:txBody>
          <a:bodyPr lIns="36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modelstijlen</a:t>
            </a:r>
            <a:r>
              <a:rPr lang="en-GB" dirty="0" smtClean="0"/>
              <a:t> </a:t>
            </a:r>
            <a:r>
              <a:rPr lang="en-GB" dirty="0" err="1" smtClean="0"/>
              <a:t>te</a:t>
            </a:r>
            <a:r>
              <a:rPr lang="en-GB" dirty="0" smtClean="0"/>
              <a:t> </a:t>
            </a:r>
            <a:r>
              <a:rPr lang="en-GB" dirty="0" err="1" smtClean="0"/>
              <a:t>bewerken</a:t>
            </a:r>
            <a:endParaRPr lang="en-GB" dirty="0" smtClean="0"/>
          </a:p>
        </p:txBody>
      </p:sp>
      <p:sp>
        <p:nvSpPr>
          <p:cNvPr id="12" name="Tijdelijke aanduiding voor afbeelding 24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3044113" y="6126565"/>
            <a:ext cx="1248107" cy="607609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nl-NL" noProof="0" dirty="0" smtClean="0"/>
              <a:t>Klik op het pictogram als u een logo wilt toevoegen</a:t>
            </a:r>
            <a:endParaRPr lang="nl-NL" noProof="0" dirty="0"/>
          </a:p>
        </p:txBody>
      </p:sp>
      <p:sp>
        <p:nvSpPr>
          <p:cNvPr id="13" name="Tijdelijke aanduiding voor afbeelding 24"/>
          <p:cNvSpPr>
            <a:spLocks noGrp="1" noChangeAspect="1"/>
          </p:cNvSpPr>
          <p:nvPr>
            <p:ph type="pic" sz="quarter" idx="24" hasCustomPrompt="1"/>
          </p:nvPr>
        </p:nvSpPr>
        <p:spPr>
          <a:xfrm>
            <a:off x="4591113" y="6126565"/>
            <a:ext cx="1248107" cy="607609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nl-NL" noProof="0" dirty="0" smtClean="0"/>
              <a:t>Klik op het pictogram als u een logo wilt toevoegen</a:t>
            </a:r>
            <a:endParaRPr lang="nl-NL" noProof="0" dirty="0"/>
          </a:p>
        </p:txBody>
      </p:sp>
      <p:sp>
        <p:nvSpPr>
          <p:cNvPr id="14" name="Tijdelijke aanduiding voor afbeelding 24"/>
          <p:cNvSpPr>
            <a:spLocks noGrp="1" noChangeAspect="1"/>
          </p:cNvSpPr>
          <p:nvPr>
            <p:ph type="pic" sz="quarter" idx="25" hasCustomPrompt="1"/>
          </p:nvPr>
        </p:nvSpPr>
        <p:spPr>
          <a:xfrm>
            <a:off x="6138113" y="6126565"/>
            <a:ext cx="1248107" cy="607609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nl-NL" noProof="0" dirty="0" smtClean="0"/>
              <a:t>Klik op het pictogram als u een logo wilt toevoegen</a:t>
            </a:r>
            <a:endParaRPr lang="nl-NL" noProof="0" dirty="0"/>
          </a:p>
        </p:txBody>
      </p:sp>
      <p:sp>
        <p:nvSpPr>
          <p:cNvPr id="15" name="Tijdelijke aanduiding voor afbeelding 24"/>
          <p:cNvSpPr>
            <a:spLocks noGrp="1" noChangeAspect="1"/>
          </p:cNvSpPr>
          <p:nvPr>
            <p:ph type="pic" sz="quarter" idx="26" hasCustomPrompt="1"/>
          </p:nvPr>
        </p:nvSpPr>
        <p:spPr>
          <a:xfrm>
            <a:off x="7685112" y="6126565"/>
            <a:ext cx="1248107" cy="607609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nl-NL" noProof="0" dirty="0" smtClean="0"/>
              <a:t>Klik op het pictogram als u een logo wilt toevoegen</a:t>
            </a:r>
            <a:endParaRPr lang="nl-NL" noProof="0" dirty="0"/>
          </a:p>
        </p:txBody>
      </p:sp>
      <p:sp>
        <p:nvSpPr>
          <p:cNvPr id="17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3887699" y="224477"/>
            <a:ext cx="5040000" cy="5040000"/>
          </a:xfrm>
          <a:prstGeom prst="ellipse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39112640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>
          <a:blip r:embed="rId2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491642" y="230188"/>
            <a:ext cx="8442796" cy="839787"/>
          </a:xfrm>
          <a:prstGeom prst="rect">
            <a:avLst/>
          </a:prstGeom>
          <a:noFill/>
          <a:ln w="0">
            <a:gradFill>
              <a:gsLst>
                <a:gs pos="0">
                  <a:schemeClr val="tx1"/>
                </a:gs>
                <a:gs pos="1000">
                  <a:schemeClr val="tx1">
                    <a:alpha val="0"/>
                  </a:schemeClr>
                </a:gs>
                <a:gs pos="99000">
                  <a:srgbClr val="005172">
                    <a:alpha val="0"/>
                  </a:srgbClr>
                </a:gs>
                <a:gs pos="100000">
                  <a:schemeClr val="tx1"/>
                </a:gs>
              </a:gsLst>
              <a:lin ang="5400000" scaled="0"/>
            </a:gradFill>
          </a:ln>
          <a:extLst/>
        </p:spPr>
        <p:txBody>
          <a:bodyPr vert="horz" wrap="square" lIns="18000" tIns="0" rIns="91440" bIns="32400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stijl</a:t>
            </a:r>
            <a:r>
              <a:rPr lang="en-GB" dirty="0" smtClean="0"/>
              <a:t> </a:t>
            </a:r>
            <a:r>
              <a:rPr lang="en-GB" dirty="0" err="1" smtClean="0"/>
              <a:t>te</a:t>
            </a:r>
            <a:r>
              <a:rPr lang="en-GB" dirty="0" smtClean="0"/>
              <a:t> </a:t>
            </a:r>
            <a:r>
              <a:rPr lang="en-GB" dirty="0" err="1" smtClean="0"/>
              <a:t>bewerken</a:t>
            </a:r>
            <a:endParaRPr lang="en-GB" dirty="0" smtClean="0"/>
          </a:p>
        </p:txBody>
      </p:sp>
      <p:sp>
        <p:nvSpPr>
          <p:cNvPr id="1028" name="Tijdelijke aanduiding voor tekst 23"/>
          <p:cNvSpPr>
            <a:spLocks noGrp="1"/>
          </p:cNvSpPr>
          <p:nvPr>
            <p:ph type="body" idx="1"/>
          </p:nvPr>
        </p:nvSpPr>
        <p:spPr bwMode="auto">
          <a:xfrm>
            <a:off x="421200" y="1843200"/>
            <a:ext cx="8521188" cy="408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modelstijlen</a:t>
            </a:r>
            <a:r>
              <a:rPr lang="en-GB" dirty="0" smtClean="0"/>
              <a:t> </a:t>
            </a:r>
            <a:r>
              <a:rPr lang="en-GB" dirty="0" err="1" smtClean="0"/>
              <a:t>te</a:t>
            </a:r>
            <a:r>
              <a:rPr lang="en-GB" dirty="0" smtClean="0"/>
              <a:t> </a:t>
            </a:r>
            <a:r>
              <a:rPr lang="en-GB" dirty="0" err="1" smtClean="0"/>
              <a:t>bewerken</a:t>
            </a:r>
            <a:endParaRPr lang="en-GB" dirty="0" smtClean="0"/>
          </a:p>
          <a:p>
            <a:pPr lvl="1"/>
            <a:r>
              <a:rPr lang="en-GB" dirty="0" err="1" smtClean="0"/>
              <a:t>Tweede</a:t>
            </a:r>
            <a:r>
              <a:rPr lang="en-GB" dirty="0" smtClean="0"/>
              <a:t> </a:t>
            </a:r>
            <a:r>
              <a:rPr lang="en-GB" dirty="0" err="1" smtClean="0"/>
              <a:t>niveau</a:t>
            </a:r>
            <a:endParaRPr lang="en-GB" dirty="0" smtClean="0"/>
          </a:p>
          <a:p>
            <a:pPr lvl="2"/>
            <a:r>
              <a:rPr lang="en-GB" dirty="0" err="1" smtClean="0"/>
              <a:t>Derde</a:t>
            </a:r>
            <a:r>
              <a:rPr lang="en-GB" dirty="0" smtClean="0"/>
              <a:t> </a:t>
            </a:r>
            <a:r>
              <a:rPr lang="en-GB" dirty="0" err="1" smtClean="0"/>
              <a:t>niveau</a:t>
            </a:r>
            <a:endParaRPr lang="en-GB" dirty="0" smtClean="0"/>
          </a:p>
          <a:p>
            <a:pPr lvl="3"/>
            <a:r>
              <a:rPr lang="en-GB" dirty="0" err="1" smtClean="0"/>
              <a:t>Vierde</a:t>
            </a:r>
            <a:r>
              <a:rPr lang="en-GB" dirty="0" smtClean="0"/>
              <a:t> </a:t>
            </a:r>
            <a:r>
              <a:rPr lang="en-GB" dirty="0" err="1" smtClean="0"/>
              <a:t>niveau</a:t>
            </a:r>
            <a:endParaRPr lang="en-GB" dirty="0" smtClean="0"/>
          </a:p>
          <a:p>
            <a:pPr lvl="4"/>
            <a:r>
              <a:rPr lang="en-GB" dirty="0" err="1" smtClean="0"/>
              <a:t>Vijfde</a:t>
            </a:r>
            <a:r>
              <a:rPr lang="en-GB" dirty="0" smtClean="0"/>
              <a:t> </a:t>
            </a:r>
            <a:r>
              <a:rPr lang="en-GB" dirty="0" err="1" smtClean="0"/>
              <a:t>niveau</a:t>
            </a:r>
            <a:endParaRPr lang="en-GB" dirty="0" smtClean="0"/>
          </a:p>
          <a:p>
            <a:pPr lvl="4"/>
            <a:endParaRPr lang="en-GB" dirty="0" smtClean="0"/>
          </a:p>
        </p:txBody>
      </p:sp>
      <p:pic>
        <p:nvPicPr>
          <p:cNvPr id="2" name="Picture 1"/>
          <p:cNvPicPr>
            <a:picLocks/>
          </p:cNvPicPr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7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68" r:id="rId8"/>
    <p:sldLayoutId id="2147483664" r:id="rId9"/>
    <p:sldLayoutId id="2147483653" r:id="rId10"/>
    <p:sldLayoutId id="2147483655" r:id="rId11"/>
    <p:sldLayoutId id="2147483656" r:id="rId12"/>
    <p:sldLayoutId id="2147483657" r:id="rId13"/>
    <p:sldLayoutId id="2147483659" r:id="rId14"/>
    <p:sldLayoutId id="2147483660" r:id="rId15"/>
    <p:sldLayoutId id="2147483661" r:id="rId16"/>
    <p:sldLayoutId id="2147483663" r:id="rId17"/>
    <p:sldLayoutId id="2147483665" r:id="rId18"/>
    <p:sldLayoutId id="2147483654" r:id="rId19"/>
    <p:sldLayoutId id="2147483666" r:id="rId20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lnSpc>
          <a:spcPts val="4000"/>
        </a:lnSpc>
        <a:spcBef>
          <a:spcPct val="0"/>
        </a:spcBef>
        <a:spcAft>
          <a:spcPct val="0"/>
        </a:spcAft>
        <a:defRPr sz="3000" kern="1200">
          <a:solidFill>
            <a:schemeClr val="bg2"/>
          </a:solidFill>
          <a:latin typeface="Verdana" pitchFamily="34" charset="0"/>
          <a:ea typeface="+mj-ea"/>
          <a:cs typeface="+mj-cs"/>
        </a:defRPr>
      </a:lvl1pPr>
      <a:lvl2pPr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2pPr>
      <a:lvl3pPr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3pPr>
      <a:lvl4pPr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4pPr>
      <a:lvl5pPr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5pPr>
      <a:lvl6pPr marL="457200"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6pPr>
      <a:lvl7pPr marL="914400"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7pPr>
      <a:lvl8pPr marL="1371600"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8pPr>
      <a:lvl9pPr marL="1828800"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9pPr>
    </p:titleStyle>
    <p:bodyStyle>
      <a:lvl1pPr marL="252413" indent="-252413" algn="l" rtl="0" fontAlgn="base">
        <a:lnSpc>
          <a:spcPts val="2500"/>
        </a:lnSpc>
        <a:spcBef>
          <a:spcPts val="1200"/>
        </a:spcBef>
        <a:spcAft>
          <a:spcPct val="0"/>
        </a:spcAft>
        <a:buClr>
          <a:schemeClr val="bg2"/>
        </a:buClr>
        <a:buSzPct val="140000"/>
        <a:buFont typeface="Wingdings" pitchFamily="2" charset="2"/>
        <a:buChar char="§"/>
        <a:defRPr sz="2200" kern="1200">
          <a:solidFill>
            <a:schemeClr val="bg2"/>
          </a:solidFill>
          <a:latin typeface="Verdana" pitchFamily="34" charset="0"/>
          <a:ea typeface="+mn-ea"/>
          <a:cs typeface="+mn-cs"/>
        </a:defRPr>
      </a:lvl1pPr>
      <a:lvl2pPr marL="982663" indent="-285750" algn="l" rtl="0" fontAlgn="base">
        <a:lnSpc>
          <a:spcPts val="2500"/>
        </a:lnSpc>
        <a:spcBef>
          <a:spcPts val="1000"/>
        </a:spcBef>
        <a:spcAft>
          <a:spcPct val="0"/>
        </a:spcAft>
        <a:buClr>
          <a:schemeClr val="bg2"/>
        </a:buClr>
        <a:buSzPct val="115000"/>
        <a:buFont typeface="Verdana" pitchFamily="34" charset="0"/>
        <a:buChar char="●"/>
        <a:defRPr sz="2200" kern="1200">
          <a:solidFill>
            <a:schemeClr val="bg2"/>
          </a:solidFill>
          <a:latin typeface="Verdana" pitchFamily="34" charset="0"/>
          <a:ea typeface="+mn-ea"/>
          <a:cs typeface="+mn-cs"/>
        </a:defRPr>
      </a:lvl2pPr>
      <a:lvl3pPr marL="1879600" indent="-319088" algn="l" rtl="0" fontAlgn="base">
        <a:lnSpc>
          <a:spcPts val="2500"/>
        </a:lnSpc>
        <a:spcBef>
          <a:spcPts val="1000"/>
        </a:spcBef>
        <a:spcAft>
          <a:spcPct val="0"/>
        </a:spcAft>
        <a:buSzPct val="115000"/>
        <a:buFont typeface="Verdana" pitchFamily="34" charset="0"/>
        <a:buChar char="●"/>
        <a:defRPr sz="2200" kern="1200">
          <a:solidFill>
            <a:schemeClr val="bg2"/>
          </a:solidFill>
          <a:latin typeface="Verdana" pitchFamily="34" charset="0"/>
          <a:ea typeface="+mn-ea"/>
          <a:cs typeface="+mn-cs"/>
        </a:defRPr>
      </a:lvl3pPr>
      <a:lvl4pPr marL="2692400" indent="-360363" algn="l" rtl="0" fontAlgn="base">
        <a:lnSpc>
          <a:spcPts val="2500"/>
        </a:lnSpc>
        <a:spcBef>
          <a:spcPct val="20000"/>
        </a:spcBef>
        <a:spcAft>
          <a:spcPct val="0"/>
        </a:spcAft>
        <a:buSzPct val="115000"/>
        <a:buFont typeface="Verdana" pitchFamily="34" charset="0"/>
        <a:buChar char="●"/>
        <a:defRPr sz="2200" kern="1200" baseline="0">
          <a:solidFill>
            <a:schemeClr val="bg2"/>
          </a:solidFill>
          <a:latin typeface="Verdana" pitchFamily="34" charset="0"/>
          <a:ea typeface="+mn-ea"/>
          <a:cs typeface="+mn-cs"/>
        </a:defRPr>
      </a:lvl4pPr>
      <a:lvl5pPr marL="3405188" indent="-352425" algn="l" rtl="0" fontAlgn="base">
        <a:lnSpc>
          <a:spcPts val="2500"/>
        </a:lnSpc>
        <a:spcBef>
          <a:spcPct val="20000"/>
        </a:spcBef>
        <a:spcAft>
          <a:spcPct val="0"/>
        </a:spcAft>
        <a:buSzPct val="115000"/>
        <a:buFont typeface="Verdana" pitchFamily="34" charset="0"/>
        <a:buChar char="●"/>
        <a:defRPr sz="2200" kern="1200">
          <a:solidFill>
            <a:schemeClr val="bg2"/>
          </a:solidFill>
          <a:latin typeface="Verdana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0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emf"/><Relationship Id="rId5" Type="http://schemas.openxmlformats.org/officeDocument/2006/relationships/image" Target="../media/image22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7175" y="230188"/>
            <a:ext cx="8677264" cy="1353086"/>
          </a:xfrm>
          <a:ln>
            <a:solidFill>
              <a:srgbClr val="0070C0"/>
            </a:solidFill>
          </a:ln>
        </p:spPr>
        <p:txBody>
          <a:bodyPr/>
          <a:lstStyle/>
          <a:p>
            <a:pPr algn="ctr"/>
            <a:r>
              <a:rPr lang="en-GB" dirty="0">
                <a:solidFill>
                  <a:schemeClr val="accent4">
                    <a:lumMod val="75000"/>
                  </a:schemeClr>
                </a:solidFill>
                <a:effectLst>
                  <a:outerShdw blurRad="50800" dist="50800" dir="5400000" algn="ctr" rotWithShape="0">
                    <a:srgbClr val="7030A0"/>
                  </a:outerShdw>
                </a:effectLst>
              </a:rPr>
              <a:t>Modeling the drying and sorption behaviour of yam (</a:t>
            </a:r>
            <a:r>
              <a:rPr lang="en-GB" i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50800" dist="50800" dir="5400000" algn="ctr" rotWithShape="0">
                    <a:srgbClr val="7030A0"/>
                  </a:outerShdw>
                </a:effectLst>
              </a:rPr>
              <a:t>Dioscoreaceae </a:t>
            </a:r>
            <a:r>
              <a:rPr lang="en-GB" i="1" dirty="0">
                <a:solidFill>
                  <a:schemeClr val="accent4">
                    <a:lumMod val="75000"/>
                  </a:schemeClr>
                </a:solidFill>
                <a:effectLst>
                  <a:outerShdw blurRad="50800" dist="50800" dir="5400000" algn="ctr" rotWithShape="0">
                    <a:srgbClr val="7030A0"/>
                  </a:outerShdw>
                </a:effectLst>
              </a:rPr>
              <a:t>rotundata</a:t>
            </a:r>
            <a:r>
              <a:rPr lang="en-GB" dirty="0">
                <a:solidFill>
                  <a:schemeClr val="accent4">
                    <a:lumMod val="75000"/>
                  </a:schemeClr>
                </a:solidFill>
                <a:effectLst>
                  <a:outerShdw blurRad="50800" dist="50800" dir="5400000" algn="ctr" rotWithShape="0">
                    <a:srgbClr val="7030A0"/>
                  </a:outerShdw>
                </a:effectLst>
              </a:rPr>
              <a:t>)</a:t>
            </a:r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3" b="1543"/>
          <a:stretch>
            <a:fillRect/>
          </a:stretch>
        </p:blipFill>
        <p:spPr/>
      </p:pic>
      <p:pic>
        <p:nvPicPr>
          <p:cNvPr id="20" name="Tijdelijke aanduiding voor afbeelding 19"/>
          <p:cNvPicPr>
            <a:picLocks noGrp="1" noChangeAspect="1"/>
          </p:cNvPicPr>
          <p:nvPr>
            <p:ph type="pic" sz="quarter" idx="19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Tijdelijke aanduiding voor afbeelding 16"/>
          <p:cNvPicPr>
            <a:picLocks noGrp="1" noChangeAspect="1"/>
          </p:cNvPicPr>
          <p:nvPr>
            <p:ph type="pic" sz="quarter" idx="16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Tijdelijke aanduiding voor afbeelding 15"/>
          <p:cNvPicPr>
            <a:picLocks noGrp="1" noChangeAspect="1"/>
          </p:cNvPicPr>
          <p:nvPr>
            <p:ph type="pic" sz="quarter" idx="15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Tijdelijke aanduiding voor tekst 3"/>
          <p:cNvSpPr>
            <a:spLocks noGrp="1"/>
          </p:cNvSpPr>
          <p:nvPr>
            <p:ph type="body" sz="quarter" idx="17"/>
          </p:nvPr>
        </p:nvSpPr>
        <p:spPr>
          <a:xfrm>
            <a:off x="85724" y="2495551"/>
            <a:ext cx="9020175" cy="600074"/>
          </a:xfrm>
        </p:spPr>
        <p:txBody>
          <a:bodyPr/>
          <a:lstStyle/>
          <a:p>
            <a:pPr algn="ctr"/>
            <a:r>
              <a:rPr lang="en-GB" dirty="0" smtClean="0"/>
              <a:t>3</a:t>
            </a:r>
            <a:r>
              <a:rPr lang="en-GB" baseline="30000" dirty="0" smtClean="0"/>
              <a:t>rd</a:t>
            </a:r>
            <a:r>
              <a:rPr lang="en-GB" dirty="0" smtClean="0"/>
              <a:t> International Conference and Exhibition on Food Processing and Technology, Las Vegas, USA</a:t>
            </a:r>
            <a:endParaRPr lang="en-GB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18"/>
          </p:nvPr>
        </p:nvSpPr>
        <p:spPr>
          <a:xfrm>
            <a:off x="190500" y="1976636"/>
            <a:ext cx="8782845" cy="371475"/>
          </a:xfrm>
        </p:spPr>
        <p:txBody>
          <a:bodyPr/>
          <a:lstStyle/>
          <a:p>
            <a:r>
              <a:rPr lang="en-US" i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E.A</a:t>
            </a:r>
            <a:r>
              <a:rPr lang="en-US" i="1" dirty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. Amankwah, K.A. Dzisi, G. van Straten, A.J.B. van </a:t>
            </a:r>
            <a:r>
              <a:rPr lang="en-US" i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Boxtel</a:t>
            </a:r>
            <a:endParaRPr lang="en-GB" i="1" dirty="0">
              <a:ln>
                <a:solidFill>
                  <a:srgbClr val="002060"/>
                </a:solidFill>
              </a:ln>
              <a:solidFill>
                <a:srgbClr val="C00000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4825" y="5467350"/>
            <a:ext cx="981075" cy="128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6396004" y="3280232"/>
            <a:ext cx="2600392" cy="430887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en-GB" sz="2200" dirty="0">
                <a:solidFill>
                  <a:srgbClr val="C00000"/>
                </a:solidFill>
                <a:latin typeface="Verdana" pitchFamily="34" charset="0"/>
              </a:rPr>
              <a:t>July 21-23, 2014</a:t>
            </a:r>
            <a:endParaRPr lang="en-GB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3885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4"/>
          <p:cNvSpPr txBox="1">
            <a:spLocks/>
          </p:cNvSpPr>
          <p:nvPr/>
        </p:nvSpPr>
        <p:spPr bwMode="auto">
          <a:xfrm>
            <a:off x="345000" y="1663798"/>
            <a:ext cx="7179750" cy="4222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52413" indent="-252413" algn="l" rtl="0" fontAlgn="base">
              <a:lnSpc>
                <a:spcPts val="2500"/>
              </a:lnSpc>
              <a:spcBef>
                <a:spcPts val="1200"/>
              </a:spcBef>
              <a:spcAft>
                <a:spcPct val="0"/>
              </a:spcAft>
              <a:buClr>
                <a:schemeClr val="bg2"/>
              </a:buClr>
              <a:buSzPct val="140000"/>
              <a:buFont typeface="Wingdings" pitchFamily="2" charset="2"/>
              <a:buChar char="§"/>
              <a:defRPr sz="2200" kern="1200">
                <a:solidFill>
                  <a:schemeClr val="bg2"/>
                </a:solidFill>
                <a:latin typeface="Verdana" pitchFamily="34" charset="0"/>
                <a:ea typeface="+mn-ea"/>
                <a:cs typeface="+mn-cs"/>
              </a:defRPr>
            </a:lvl1pPr>
            <a:lvl2pPr marL="982663" indent="-285750" algn="l" rtl="0" fontAlgn="base">
              <a:lnSpc>
                <a:spcPts val="2500"/>
              </a:lnSpc>
              <a:spcBef>
                <a:spcPts val="1000"/>
              </a:spcBef>
              <a:spcAft>
                <a:spcPct val="0"/>
              </a:spcAft>
              <a:buClr>
                <a:schemeClr val="bg2"/>
              </a:buClr>
              <a:buSzPct val="115000"/>
              <a:buFont typeface="Verdana" pitchFamily="34" charset="0"/>
              <a:buChar char="●"/>
              <a:defRPr sz="2200" kern="1200">
                <a:solidFill>
                  <a:schemeClr val="bg2"/>
                </a:solidFill>
                <a:latin typeface="Verdana" pitchFamily="34" charset="0"/>
                <a:ea typeface="+mn-ea"/>
                <a:cs typeface="+mn-cs"/>
              </a:defRPr>
            </a:lvl2pPr>
            <a:lvl3pPr marL="1879600" indent="-319088" algn="l" rtl="0" fontAlgn="base">
              <a:lnSpc>
                <a:spcPts val="2500"/>
              </a:lnSpc>
              <a:spcBef>
                <a:spcPts val="1000"/>
              </a:spcBef>
              <a:spcAft>
                <a:spcPct val="0"/>
              </a:spcAft>
              <a:buSzPct val="115000"/>
              <a:buFont typeface="Verdana" pitchFamily="34" charset="0"/>
              <a:buChar char="●"/>
              <a:defRPr sz="2200" kern="1200">
                <a:solidFill>
                  <a:schemeClr val="bg2"/>
                </a:solidFill>
                <a:latin typeface="Verdana" pitchFamily="34" charset="0"/>
                <a:ea typeface="+mn-ea"/>
                <a:cs typeface="+mn-cs"/>
              </a:defRPr>
            </a:lvl3pPr>
            <a:lvl4pPr marL="2692400" indent="-360363" algn="l" rtl="0" fontAlgn="base">
              <a:lnSpc>
                <a:spcPts val="2500"/>
              </a:lnSpc>
              <a:spcBef>
                <a:spcPct val="20000"/>
              </a:spcBef>
              <a:spcAft>
                <a:spcPct val="0"/>
              </a:spcAft>
              <a:buSzPct val="115000"/>
              <a:buFont typeface="Verdana" pitchFamily="34" charset="0"/>
              <a:buChar char="●"/>
              <a:defRPr sz="2200" kern="1200" baseline="0">
                <a:solidFill>
                  <a:schemeClr val="bg2"/>
                </a:solidFill>
                <a:latin typeface="Verdana" pitchFamily="34" charset="0"/>
                <a:ea typeface="+mn-ea"/>
                <a:cs typeface="+mn-cs"/>
              </a:defRPr>
            </a:lvl4pPr>
            <a:lvl5pPr marL="3405188" indent="-352425" algn="l" rtl="0" fontAlgn="base">
              <a:lnSpc>
                <a:spcPts val="2500"/>
              </a:lnSpc>
              <a:spcBef>
                <a:spcPct val="20000"/>
              </a:spcBef>
              <a:spcAft>
                <a:spcPct val="0"/>
              </a:spcAft>
              <a:buSzPct val="115000"/>
              <a:buFont typeface="Verdana" pitchFamily="34" charset="0"/>
              <a:buChar char="●"/>
              <a:defRPr sz="2200" kern="1200">
                <a:solidFill>
                  <a:schemeClr val="bg2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Yam </a:t>
            </a:r>
            <a:r>
              <a:rPr lang="en-US" dirty="0"/>
              <a:t>is an important food crop for many people in the yam zone of West Africa</a:t>
            </a:r>
          </a:p>
          <a:p>
            <a:r>
              <a:rPr lang="en-GB" dirty="0" smtClean="0"/>
              <a:t>MC: about 70%</a:t>
            </a:r>
            <a:endParaRPr lang="en-GB" dirty="0"/>
          </a:p>
          <a:p>
            <a:r>
              <a:rPr lang="en-US" dirty="0" smtClean="0"/>
              <a:t>Uses: when </a:t>
            </a:r>
            <a:r>
              <a:rPr lang="en-US" dirty="0"/>
              <a:t>boiled, roasted or </a:t>
            </a:r>
            <a:r>
              <a:rPr lang="en-US" dirty="0" smtClean="0"/>
              <a:t>fried</a:t>
            </a:r>
          </a:p>
          <a:p>
            <a:r>
              <a:rPr lang="en-GB" dirty="0" smtClean="0"/>
              <a:t>Losses: 10-50%</a:t>
            </a:r>
          </a:p>
          <a:p>
            <a:r>
              <a:rPr lang="en-GB" dirty="0" smtClean="0"/>
              <a:t>Production: Ghana is a main producer (third to Nigeria)</a:t>
            </a:r>
          </a:p>
          <a:p>
            <a:r>
              <a:rPr lang="en-GB" dirty="0" smtClean="0"/>
              <a:t>Export: Ghana is leading in West Africa</a:t>
            </a:r>
            <a:endParaRPr lang="en-GB" dirty="0"/>
          </a:p>
        </p:txBody>
      </p:sp>
      <p:sp>
        <p:nvSpPr>
          <p:cNvPr id="3" name="Titel 3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en-GB" dirty="0" smtClean="0"/>
              <a:t>Drying of yam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8914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21200" y="1076325"/>
            <a:ext cx="8521188" cy="4848524"/>
          </a:xfrm>
        </p:spPr>
        <p:txBody>
          <a:bodyPr/>
          <a:lstStyle/>
          <a:p>
            <a:r>
              <a:rPr lang="en-US" dirty="0" smtClean="0"/>
              <a:t>Nutrition: </a:t>
            </a:r>
          </a:p>
          <a:p>
            <a:pPr lvl="1"/>
            <a:r>
              <a:rPr lang="en-US" dirty="0" smtClean="0"/>
              <a:t>4 times more protein as in cassava</a:t>
            </a:r>
            <a:endParaRPr lang="en-US" dirty="0"/>
          </a:p>
          <a:p>
            <a:pPr lvl="1"/>
            <a:r>
              <a:rPr lang="en-US" dirty="0"/>
              <a:t>the only root crop that exceeds rice in protein </a:t>
            </a:r>
            <a:endParaRPr lang="en-GB" dirty="0"/>
          </a:p>
          <a:p>
            <a:pPr lvl="1"/>
            <a:r>
              <a:rPr lang="en-US" dirty="0"/>
              <a:t>overall rating of essential amino acids </a:t>
            </a:r>
            <a:r>
              <a:rPr lang="en-US" dirty="0" smtClean="0"/>
              <a:t>relatively </a:t>
            </a:r>
            <a:r>
              <a:rPr lang="en-US" dirty="0"/>
              <a:t>high and superior to sweet </a:t>
            </a:r>
            <a:r>
              <a:rPr lang="en-US" dirty="0" smtClean="0"/>
              <a:t>potato</a:t>
            </a:r>
          </a:p>
          <a:p>
            <a:pPr lvl="1"/>
            <a:endParaRPr lang="en-US" dirty="0" smtClean="0"/>
          </a:p>
          <a:p>
            <a:r>
              <a:rPr lang="en-GB" dirty="0" smtClean="0"/>
              <a:t>Drying into powders may increase its variability of uses</a:t>
            </a:r>
          </a:p>
          <a:p>
            <a:pPr marL="1239837" lvl="2" indent="-342900">
              <a:spcBef>
                <a:spcPts val="1200"/>
              </a:spcBef>
              <a:buSzPct val="140000"/>
            </a:pPr>
            <a:r>
              <a:rPr lang="en-GB" dirty="0" smtClean="0"/>
              <a:t>In soups </a:t>
            </a:r>
          </a:p>
          <a:p>
            <a:pPr marL="1239837" lvl="2" indent="-342900">
              <a:spcBef>
                <a:spcPts val="1200"/>
              </a:spcBef>
              <a:buSzPct val="140000"/>
            </a:pPr>
            <a:r>
              <a:rPr lang="en-GB" dirty="0" smtClean="0"/>
              <a:t>composite products </a:t>
            </a:r>
          </a:p>
          <a:p>
            <a:pPr marL="1239837" lvl="2" indent="-342900">
              <a:spcBef>
                <a:spcPts val="1200"/>
              </a:spcBef>
              <a:buSzPct val="140000"/>
            </a:pPr>
            <a:r>
              <a:rPr lang="en-GB" dirty="0" smtClean="0"/>
              <a:t>baby foods</a:t>
            </a:r>
            <a:endParaRPr lang="en-GB" dirty="0"/>
          </a:p>
          <a:p>
            <a:endParaRPr lang="en-GB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840125"/>
          </a:xfrm>
        </p:spPr>
        <p:txBody>
          <a:bodyPr/>
          <a:lstStyle/>
          <a:p>
            <a:r>
              <a:rPr lang="en-GB" dirty="0" smtClean="0"/>
              <a:t>Yam as a food product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3567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4"/>
          <p:cNvSpPr txBox="1">
            <a:spLocks/>
          </p:cNvSpPr>
          <p:nvPr/>
        </p:nvSpPr>
        <p:spPr bwMode="auto">
          <a:xfrm>
            <a:off x="345000" y="1730473"/>
            <a:ext cx="8521188" cy="4222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52413" indent="-252413" algn="l" rtl="0" fontAlgn="base">
              <a:lnSpc>
                <a:spcPts val="2500"/>
              </a:lnSpc>
              <a:spcBef>
                <a:spcPts val="1200"/>
              </a:spcBef>
              <a:spcAft>
                <a:spcPct val="0"/>
              </a:spcAft>
              <a:buClr>
                <a:schemeClr val="bg2"/>
              </a:buClr>
              <a:buSzPct val="140000"/>
              <a:buFont typeface="Wingdings" pitchFamily="2" charset="2"/>
              <a:buChar char="§"/>
              <a:defRPr sz="2200" kern="1200">
                <a:solidFill>
                  <a:schemeClr val="bg2"/>
                </a:solidFill>
                <a:latin typeface="Verdana" pitchFamily="34" charset="0"/>
                <a:ea typeface="+mn-ea"/>
                <a:cs typeface="+mn-cs"/>
              </a:defRPr>
            </a:lvl1pPr>
            <a:lvl2pPr marL="982663" indent="-285750" algn="l" rtl="0" fontAlgn="base">
              <a:lnSpc>
                <a:spcPts val="2500"/>
              </a:lnSpc>
              <a:spcBef>
                <a:spcPts val="1000"/>
              </a:spcBef>
              <a:spcAft>
                <a:spcPct val="0"/>
              </a:spcAft>
              <a:buClr>
                <a:schemeClr val="bg2"/>
              </a:buClr>
              <a:buSzPct val="115000"/>
              <a:buFont typeface="Verdana" pitchFamily="34" charset="0"/>
              <a:buChar char="●"/>
              <a:defRPr sz="2200" kern="1200">
                <a:solidFill>
                  <a:schemeClr val="bg2"/>
                </a:solidFill>
                <a:latin typeface="Verdana" pitchFamily="34" charset="0"/>
                <a:ea typeface="+mn-ea"/>
                <a:cs typeface="+mn-cs"/>
              </a:defRPr>
            </a:lvl2pPr>
            <a:lvl3pPr marL="1879600" indent="-319088" algn="l" rtl="0" fontAlgn="base">
              <a:lnSpc>
                <a:spcPts val="2500"/>
              </a:lnSpc>
              <a:spcBef>
                <a:spcPts val="1000"/>
              </a:spcBef>
              <a:spcAft>
                <a:spcPct val="0"/>
              </a:spcAft>
              <a:buSzPct val="115000"/>
              <a:buFont typeface="Verdana" pitchFamily="34" charset="0"/>
              <a:buChar char="●"/>
              <a:defRPr sz="2200" kern="1200">
                <a:solidFill>
                  <a:schemeClr val="bg2"/>
                </a:solidFill>
                <a:latin typeface="Verdana" pitchFamily="34" charset="0"/>
                <a:ea typeface="+mn-ea"/>
                <a:cs typeface="+mn-cs"/>
              </a:defRPr>
            </a:lvl3pPr>
            <a:lvl4pPr marL="2692400" indent="-360363" algn="l" rtl="0" fontAlgn="base">
              <a:lnSpc>
                <a:spcPts val="2500"/>
              </a:lnSpc>
              <a:spcBef>
                <a:spcPct val="20000"/>
              </a:spcBef>
              <a:spcAft>
                <a:spcPct val="0"/>
              </a:spcAft>
              <a:buSzPct val="115000"/>
              <a:buFont typeface="Verdana" pitchFamily="34" charset="0"/>
              <a:buChar char="●"/>
              <a:defRPr sz="2200" kern="1200" baseline="0">
                <a:solidFill>
                  <a:schemeClr val="bg2"/>
                </a:solidFill>
                <a:latin typeface="Verdana" pitchFamily="34" charset="0"/>
                <a:ea typeface="+mn-ea"/>
                <a:cs typeface="+mn-cs"/>
              </a:defRPr>
            </a:lvl4pPr>
            <a:lvl5pPr marL="3405188" indent="-352425" algn="l" rtl="0" fontAlgn="base">
              <a:lnSpc>
                <a:spcPts val="2500"/>
              </a:lnSpc>
              <a:spcBef>
                <a:spcPct val="20000"/>
              </a:spcBef>
              <a:spcAft>
                <a:spcPct val="0"/>
              </a:spcAft>
              <a:buSzPct val="115000"/>
              <a:buFont typeface="Verdana" pitchFamily="34" charset="0"/>
              <a:buChar char="●"/>
              <a:defRPr sz="2200" kern="1200">
                <a:solidFill>
                  <a:schemeClr val="bg2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Moisture fits: Classical empirical/black-box models are often used</a:t>
            </a:r>
          </a:p>
          <a:p>
            <a:pPr lvl="1"/>
            <a:r>
              <a:rPr lang="en-GB" dirty="0" smtClean="0"/>
              <a:t>High R-square values</a:t>
            </a:r>
          </a:p>
          <a:p>
            <a:r>
              <a:rPr lang="en-GB" dirty="0" smtClean="0"/>
              <a:t>The challenge: To understand moisture transport</a:t>
            </a:r>
          </a:p>
          <a:p>
            <a:endParaRPr lang="en-GB" dirty="0" smtClean="0"/>
          </a:p>
          <a:p>
            <a:r>
              <a:rPr lang="en-GB" dirty="0" smtClean="0"/>
              <a:t>Is a mass driven equation an option?</a:t>
            </a:r>
          </a:p>
          <a:p>
            <a:pPr>
              <a:buNone/>
            </a:pPr>
            <a:endParaRPr lang="en-GB" dirty="0" smtClean="0"/>
          </a:p>
          <a:p>
            <a:pPr lvl="1"/>
            <a:endParaRPr lang="en-GB" dirty="0"/>
          </a:p>
        </p:txBody>
      </p:sp>
      <p:sp>
        <p:nvSpPr>
          <p:cNvPr id="3" name="Titel 3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en-GB" dirty="0" smtClean="0"/>
              <a:t>Drying properties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321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4"/>
          <p:cNvSpPr txBox="1">
            <a:spLocks/>
          </p:cNvSpPr>
          <p:nvPr/>
        </p:nvSpPr>
        <p:spPr bwMode="auto">
          <a:xfrm>
            <a:off x="345000" y="1152524"/>
            <a:ext cx="8521188" cy="486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52413" indent="-252413" algn="l" rtl="0" fontAlgn="base">
              <a:lnSpc>
                <a:spcPts val="2500"/>
              </a:lnSpc>
              <a:spcBef>
                <a:spcPts val="1200"/>
              </a:spcBef>
              <a:spcAft>
                <a:spcPct val="0"/>
              </a:spcAft>
              <a:buClr>
                <a:schemeClr val="bg2"/>
              </a:buClr>
              <a:buSzPct val="140000"/>
              <a:buFont typeface="Wingdings" pitchFamily="2" charset="2"/>
              <a:buChar char="§"/>
              <a:defRPr sz="2200" kern="1200">
                <a:solidFill>
                  <a:schemeClr val="bg2"/>
                </a:solidFill>
                <a:latin typeface="Verdana" pitchFamily="34" charset="0"/>
                <a:ea typeface="+mn-ea"/>
                <a:cs typeface="+mn-cs"/>
              </a:defRPr>
            </a:lvl1pPr>
            <a:lvl2pPr marL="982663" indent="-285750" algn="l" rtl="0" fontAlgn="base">
              <a:lnSpc>
                <a:spcPts val="2500"/>
              </a:lnSpc>
              <a:spcBef>
                <a:spcPts val="1000"/>
              </a:spcBef>
              <a:spcAft>
                <a:spcPct val="0"/>
              </a:spcAft>
              <a:buClr>
                <a:schemeClr val="bg2"/>
              </a:buClr>
              <a:buSzPct val="115000"/>
              <a:buFont typeface="Verdana" pitchFamily="34" charset="0"/>
              <a:buChar char="●"/>
              <a:defRPr sz="2200" kern="1200">
                <a:solidFill>
                  <a:schemeClr val="bg2"/>
                </a:solidFill>
                <a:latin typeface="Verdana" pitchFamily="34" charset="0"/>
                <a:ea typeface="+mn-ea"/>
                <a:cs typeface="+mn-cs"/>
              </a:defRPr>
            </a:lvl2pPr>
            <a:lvl3pPr marL="1879600" indent="-319088" algn="l" rtl="0" fontAlgn="base">
              <a:lnSpc>
                <a:spcPts val="2500"/>
              </a:lnSpc>
              <a:spcBef>
                <a:spcPts val="1000"/>
              </a:spcBef>
              <a:spcAft>
                <a:spcPct val="0"/>
              </a:spcAft>
              <a:buSzPct val="115000"/>
              <a:buFont typeface="Verdana" pitchFamily="34" charset="0"/>
              <a:buChar char="●"/>
              <a:defRPr sz="2200" kern="1200">
                <a:solidFill>
                  <a:schemeClr val="bg2"/>
                </a:solidFill>
                <a:latin typeface="Verdana" pitchFamily="34" charset="0"/>
                <a:ea typeface="+mn-ea"/>
                <a:cs typeface="+mn-cs"/>
              </a:defRPr>
            </a:lvl3pPr>
            <a:lvl4pPr marL="2692400" indent="-360363" algn="l" rtl="0" fontAlgn="base">
              <a:lnSpc>
                <a:spcPts val="2500"/>
              </a:lnSpc>
              <a:spcBef>
                <a:spcPct val="20000"/>
              </a:spcBef>
              <a:spcAft>
                <a:spcPct val="0"/>
              </a:spcAft>
              <a:buSzPct val="115000"/>
              <a:buFont typeface="Verdana" pitchFamily="34" charset="0"/>
              <a:buChar char="●"/>
              <a:defRPr sz="2200" kern="1200" baseline="0">
                <a:solidFill>
                  <a:schemeClr val="bg2"/>
                </a:solidFill>
                <a:latin typeface="Verdana" pitchFamily="34" charset="0"/>
                <a:ea typeface="+mn-ea"/>
                <a:cs typeface="+mn-cs"/>
              </a:defRPr>
            </a:lvl4pPr>
            <a:lvl5pPr marL="3405188" indent="-352425" algn="l" rtl="0" fontAlgn="base">
              <a:lnSpc>
                <a:spcPts val="2500"/>
              </a:lnSpc>
              <a:spcBef>
                <a:spcPct val="20000"/>
              </a:spcBef>
              <a:spcAft>
                <a:spcPct val="0"/>
              </a:spcAft>
              <a:buSzPct val="115000"/>
              <a:buFont typeface="Verdana" pitchFamily="34" charset="0"/>
              <a:buChar char="●"/>
              <a:defRPr sz="2200" kern="1200">
                <a:solidFill>
                  <a:schemeClr val="bg2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 smtClean="0"/>
          </a:p>
          <a:p>
            <a:r>
              <a:rPr lang="en-US" dirty="0" smtClean="0"/>
              <a:t>Indicates </a:t>
            </a:r>
            <a:r>
              <a:rPr lang="en-US" dirty="0" smtClean="0"/>
              <a:t>equilibrium </a:t>
            </a:r>
            <a:r>
              <a:rPr lang="en-US" dirty="0"/>
              <a:t>conditions of a food product under varying conditions of </a:t>
            </a:r>
            <a:r>
              <a:rPr lang="en-US" dirty="0" smtClean="0"/>
              <a:t>RH </a:t>
            </a:r>
            <a:r>
              <a:rPr lang="en-US" dirty="0"/>
              <a:t>and </a:t>
            </a:r>
            <a:r>
              <a:rPr lang="en-US" dirty="0" smtClean="0"/>
              <a:t>temperature</a:t>
            </a:r>
          </a:p>
          <a:p>
            <a:pPr lvl="1"/>
            <a:r>
              <a:rPr lang="en-US" dirty="0" smtClean="0"/>
              <a:t>useful for optimization </a:t>
            </a:r>
          </a:p>
          <a:p>
            <a:pPr lvl="1"/>
            <a:r>
              <a:rPr lang="en-US" dirty="0" smtClean="0"/>
              <a:t>design </a:t>
            </a:r>
            <a:r>
              <a:rPr lang="en-US" dirty="0"/>
              <a:t>of drying </a:t>
            </a:r>
            <a:r>
              <a:rPr lang="en-US" dirty="0" smtClean="0"/>
              <a:t>equipment</a:t>
            </a:r>
          </a:p>
          <a:p>
            <a:pPr lvl="1"/>
            <a:r>
              <a:rPr lang="en-US" dirty="0" smtClean="0"/>
              <a:t>predictions </a:t>
            </a:r>
            <a:r>
              <a:rPr lang="en-US" dirty="0"/>
              <a:t>of quality </a:t>
            </a:r>
            <a:r>
              <a:rPr lang="en-US" dirty="0" smtClean="0"/>
              <a:t>parameters</a:t>
            </a:r>
          </a:p>
          <a:p>
            <a:pPr lvl="1"/>
            <a:r>
              <a:rPr lang="en-US" dirty="0" smtClean="0"/>
              <a:t>shelf-life </a:t>
            </a:r>
            <a:r>
              <a:rPr lang="en-US" dirty="0"/>
              <a:t>study </a:t>
            </a:r>
            <a:endParaRPr lang="en-US" dirty="0" smtClean="0"/>
          </a:p>
          <a:p>
            <a:pPr lvl="1"/>
            <a:r>
              <a:rPr lang="en-US" dirty="0" smtClean="0"/>
              <a:t>storage </a:t>
            </a:r>
            <a:r>
              <a:rPr lang="en-US" dirty="0"/>
              <a:t>investigations</a:t>
            </a:r>
            <a:r>
              <a:rPr lang="en-US" dirty="0" smtClean="0"/>
              <a:t>.</a:t>
            </a:r>
          </a:p>
          <a:p>
            <a:pPr marL="696913" lvl="1" indent="0">
              <a:buNone/>
            </a:pPr>
            <a:endParaRPr lang="en-GB" dirty="0" smtClean="0"/>
          </a:p>
          <a:p>
            <a:r>
              <a:rPr lang="en-GB" dirty="0" smtClean="0"/>
              <a:t>How is it affected by temperature?</a:t>
            </a:r>
          </a:p>
          <a:p>
            <a:pPr lvl="1"/>
            <a:endParaRPr lang="en-GB" dirty="0" smtClean="0"/>
          </a:p>
          <a:p>
            <a:pPr lvl="1"/>
            <a:endParaRPr lang="en-GB" dirty="0" smtClean="0"/>
          </a:p>
        </p:txBody>
      </p:sp>
      <p:sp>
        <p:nvSpPr>
          <p:cNvPr id="3" name="Titel 3"/>
          <p:cNvSpPr>
            <a:spLocks noGrp="1"/>
          </p:cNvSpPr>
          <p:nvPr>
            <p:ph type="title"/>
          </p:nvPr>
        </p:nvSpPr>
        <p:spPr>
          <a:xfrm>
            <a:off x="345000" y="211138"/>
            <a:ext cx="8442796" cy="791650"/>
          </a:xfrm>
        </p:spPr>
        <p:txBody>
          <a:bodyPr/>
          <a:lstStyle/>
          <a:p>
            <a:r>
              <a:rPr lang="en-GB" dirty="0" smtClean="0"/>
              <a:t>Sorption isotherms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3809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/>
          <p:cNvPicPr>
            <a:picLocks noGrp="1" noChangeAspect="1"/>
          </p:cNvPicPr>
          <p:nvPr>
            <p:ph type="pic" sz="quarter" idx="16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5" b="6855"/>
          <a:stretch>
            <a:fillRect/>
          </a:stretch>
        </p:blipFill>
        <p:spPr>
          <a:xfrm>
            <a:off x="2298701" y="1245664"/>
            <a:ext cx="6578600" cy="4933951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215" y="6179615"/>
            <a:ext cx="2627995" cy="542165"/>
          </a:xfrm>
          <a:prstGeom prst="rect">
            <a:avLst/>
          </a:prstGeom>
        </p:spPr>
      </p:pic>
      <p:pic>
        <p:nvPicPr>
          <p:cNvPr id="11" name="Picture 10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17" y="1255712"/>
            <a:ext cx="1734820" cy="149701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3" name="Title 1"/>
          <p:cNvSpPr txBox="1">
            <a:spLocks/>
          </p:cNvSpPr>
          <p:nvPr/>
        </p:nvSpPr>
        <p:spPr bwMode="white">
          <a:xfrm>
            <a:off x="491642" y="230188"/>
            <a:ext cx="8442796" cy="786329"/>
          </a:xfrm>
          <a:prstGeom prst="rect">
            <a:avLst/>
          </a:prstGeom>
          <a:noFill/>
          <a:ln w="0">
            <a:gradFill>
              <a:gsLst>
                <a:gs pos="0">
                  <a:schemeClr val="bg1"/>
                </a:gs>
                <a:gs pos="1000">
                  <a:schemeClr val="bg1">
                    <a:alpha val="0"/>
                  </a:schemeClr>
                </a:gs>
                <a:gs pos="99000">
                  <a:srgbClr val="FFFFFF">
                    <a:alpha val="0"/>
                  </a:srgbClr>
                </a:gs>
                <a:gs pos="100000">
                  <a:schemeClr val="bg1"/>
                </a:gs>
              </a:gsLst>
              <a:lin ang="5400000" scaled="0"/>
            </a:gradFill>
          </a:ln>
          <a:extLst/>
        </p:spPr>
        <p:txBody>
          <a:bodyPr vert="horz" wrap="square" lIns="18000" tIns="0" rIns="91440" bIns="324000" numCol="1" anchor="t" anchorCtr="0" compatLnSpc="1">
            <a:prstTxWarp prst="textNoShape">
              <a:avLst/>
            </a:prstTxWarp>
            <a:spAutoFit/>
          </a:bodyPr>
          <a:lstStyle>
            <a:lvl1pPr algn="l" rtl="0" fontAlgn="base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defRPr sz="3000" kern="1200">
                <a:solidFill>
                  <a:schemeClr val="bg1"/>
                </a:solidFill>
                <a:latin typeface="Verdana" pitchFamily="34" charset="0"/>
                <a:ea typeface="+mj-ea"/>
                <a:cs typeface="+mj-cs"/>
              </a:defRPr>
            </a:lvl1pPr>
            <a:lvl2pPr algn="l" rtl="0" fontAlgn="base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2pPr>
            <a:lvl3pPr algn="l" rtl="0" fontAlgn="base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3pPr>
            <a:lvl4pPr algn="l" rtl="0" fontAlgn="base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4pPr>
            <a:lvl5pPr algn="l" rtl="0" fontAlgn="base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fontAlgn="base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fontAlgn="base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fontAlgn="base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fontAlgn="base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r>
              <a:rPr lang="en-GB" sz="2800" smtClean="0">
                <a:solidFill>
                  <a:srgbClr val="005172"/>
                </a:solidFill>
              </a:rPr>
              <a:t>Dynamic Vapour Sorption analyser (DVS)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65826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21200" y="1085850"/>
            <a:ext cx="8521188" cy="5105399"/>
          </a:xfrm>
        </p:spPr>
        <p:txBody>
          <a:bodyPr/>
          <a:lstStyle/>
          <a:p>
            <a:pPr lvl="0">
              <a:buClr>
                <a:srgbClr val="005172"/>
              </a:buClr>
            </a:pPr>
            <a:r>
              <a:rPr lang="en-GB" i="1" dirty="0" smtClean="0">
                <a:solidFill>
                  <a:srgbClr val="005172"/>
                </a:solidFill>
              </a:rPr>
              <a:t>Sorption</a:t>
            </a:r>
          </a:p>
          <a:p>
            <a:pPr lvl="1">
              <a:buClr>
                <a:srgbClr val="005172"/>
              </a:buClr>
            </a:pPr>
            <a:r>
              <a:rPr lang="en-US" dirty="0"/>
              <a:t>Henderson, Halsey, </a:t>
            </a:r>
            <a:r>
              <a:rPr lang="en-US" dirty="0" err="1"/>
              <a:t>Oswin</a:t>
            </a:r>
            <a:r>
              <a:rPr lang="en-US" dirty="0"/>
              <a:t> and GAB </a:t>
            </a:r>
            <a:r>
              <a:rPr lang="en-US" dirty="0" smtClean="0"/>
              <a:t>equations</a:t>
            </a:r>
          </a:p>
          <a:p>
            <a:pPr lvl="1">
              <a:buClr>
                <a:srgbClr val="005172"/>
              </a:buClr>
            </a:pPr>
            <a:endParaRPr lang="en-US" i="1" dirty="0">
              <a:solidFill>
                <a:srgbClr val="C00000"/>
              </a:solidFill>
            </a:endParaRPr>
          </a:p>
          <a:p>
            <a:pPr lvl="1">
              <a:buClr>
                <a:srgbClr val="005172"/>
              </a:buClr>
            </a:pPr>
            <a:r>
              <a:rPr lang="en-US" i="1" dirty="0" smtClean="0">
                <a:solidFill>
                  <a:srgbClr val="005172"/>
                </a:solidFill>
              </a:rPr>
              <a:t>The GAB equation is</a:t>
            </a:r>
            <a:endParaRPr lang="en-GB" i="1" dirty="0">
              <a:solidFill>
                <a:srgbClr val="005172"/>
              </a:solidFill>
            </a:endParaRPr>
          </a:p>
          <a:p>
            <a:pPr marL="696913" lvl="1" indent="0">
              <a:buNone/>
            </a:pP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en-GB" dirty="0" smtClean="0">
                <a:solidFill>
                  <a:srgbClr val="005172"/>
                </a:solidFill>
              </a:rPr>
              <a:t>Sorption model</a:t>
            </a:r>
            <a:endParaRPr lang="en-GB" dirty="0">
              <a:solidFill>
                <a:srgbClr val="005172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/>
              <p:cNvSpPr/>
              <p:nvPr/>
            </p:nvSpPr>
            <p:spPr>
              <a:xfrm>
                <a:off x="2462191" y="3074640"/>
                <a:ext cx="559569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>
                              <a:latin typeface="Cambria Math"/>
                              <a:cs typeface="Times New Roman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X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e</m:t>
                          </m:r>
                        </m:sub>
                      </m:sSub>
                      <m:r>
                        <a:rPr lang="en-US">
                          <a:effectLst/>
                          <a:latin typeface="Cambria Math"/>
                          <a:ea typeface="Times New Roman"/>
                          <a:cs typeface="Times New Roman"/>
                        </a:rPr>
                        <m:t>=</m:t>
                      </m:r>
                      <m:sSub>
                        <m:sSubPr>
                          <m:ctrlPr>
                            <a:rPr lang="en-GB" i="1">
                              <a:effectLst/>
                              <a:latin typeface="Cambria Math"/>
                              <a:cs typeface="Times New Roman"/>
                            </a:rPr>
                          </m:ctrlPr>
                        </m:sSubPr>
                        <m:e>
                          <m:r>
                            <a:rPr lang="en-US" i="1"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𝐶</m:t>
                          </m:r>
                        </m:e>
                        <m:sub>
                          <m:r>
                            <a:rPr lang="en-US" i="1"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GB" i="1">
                              <a:effectLst/>
                              <a:latin typeface="Cambria Math"/>
                              <a:cs typeface="Times New Roman"/>
                            </a:rPr>
                          </m:ctrlPr>
                        </m:sSubPr>
                        <m:e>
                          <m:r>
                            <a:rPr lang="en-US" i="1"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𝐶</m:t>
                          </m:r>
                        </m:e>
                        <m:sub>
                          <m:r>
                            <a:rPr lang="en-US" i="1"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GB" i="1">
                              <a:effectLst/>
                              <a:latin typeface="Cambria Math"/>
                              <a:cs typeface="Times New Roman"/>
                            </a:rPr>
                          </m:ctrlPr>
                        </m:sSubPr>
                        <m:e>
                          <m:r>
                            <a:rPr lang="en-US" i="1"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𝐶</m:t>
                          </m:r>
                        </m:e>
                        <m:sub>
                          <m:r>
                            <a:rPr lang="en-US" i="1"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effectLst/>
                          <a:latin typeface="Cambria Math"/>
                          <a:ea typeface="Times New Roman"/>
                          <a:cs typeface="Times New Roman"/>
                        </a:rPr>
                        <m:t>𝑅𝐻</m:t>
                      </m:r>
                      <m:sSup>
                        <m:sSupPr>
                          <m:ctrlPr>
                            <a:rPr lang="en-GB" i="1">
                              <a:effectLst/>
                              <a:latin typeface="Cambria Math"/>
                              <a:cs typeface="Times New Roman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GB" i="1">
                                  <a:effectLst/>
                                  <a:latin typeface="Cambria Math"/>
                                  <a:cs typeface="Times New Roman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GB" i="1">
                                      <a:latin typeface="Cambria Math"/>
                                      <a:cs typeface="Times New Roman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  <a:ea typeface="Times New Roman"/>
                                      <a:cs typeface="Times New Roman"/>
                                    </a:rPr>
                                    <m:t>1−</m:t>
                                  </m:r>
                                  <m:sSub>
                                    <m:sSubPr>
                                      <m:ctrlPr>
                                        <a:rPr lang="en-GB" i="1">
                                          <a:latin typeface="Cambria Math"/>
                                          <a:cs typeface="Times New Roman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/>
                                          <a:ea typeface="Times New Roman"/>
                                          <a:cs typeface="Times New Roman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  <a:ea typeface="Times New Roman"/>
                                          <a:cs typeface="Times New Roman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/>
                                      <a:ea typeface="Times New Roman"/>
                                      <a:cs typeface="Times New Roman"/>
                                    </a:rPr>
                                    <m:t>𝑅𝐻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  <m:t>(1−</m:t>
                              </m:r>
                              <m:sSub>
                                <m:sSubPr>
                                  <m:ctrlPr>
                                    <a:rPr lang="en-GB" i="1">
                                      <a:latin typeface="Cambria Math"/>
                                      <a:cs typeface="Times New Roman"/>
                                    </a:rPr>
                                  </m:ctrlPr>
                                </m:sSubPr>
                                <m:e>
                                  <m:sSub>
                                    <m:sSubPr>
                                      <m:ctrlPr>
                                        <a:rPr lang="en-GB" i="1">
                                          <a:latin typeface="Cambria Math"/>
                                          <a:cs typeface="Times New Roman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/>
                                          <a:ea typeface="Times New Roman"/>
                                          <a:cs typeface="Times New Roman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  <a:ea typeface="Times New Roman"/>
                                          <a:cs typeface="Times New Roman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/>
                                      <a:ea typeface="Times New Roman"/>
                                      <a:cs typeface="Times New Roman"/>
                                    </a:rPr>
                                    <m:t>𝑅𝐻</m:t>
                                  </m:r>
                                  <m:r>
                                    <a:rPr lang="en-US" i="1">
                                      <a:latin typeface="Cambria Math"/>
                                      <a:ea typeface="Times New Roman"/>
                                      <a:cs typeface="Times New Roman"/>
                                    </a:rPr>
                                    <m:t>+</m:t>
                                  </m:r>
                                  <m:r>
                                    <a:rPr lang="en-US" i="1">
                                      <a:latin typeface="Cambria Math"/>
                                      <a:ea typeface="Times New Roman"/>
                                      <a:cs typeface="Times New Roman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  <a:ea typeface="Times New Roman"/>
                                      <a:cs typeface="Times New Roman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GB" i="1">
                                      <a:latin typeface="Cambria Math"/>
                                      <a:cs typeface="Times New Roman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  <a:ea typeface="Times New Roman"/>
                                      <a:cs typeface="Times New Roman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  <a:ea typeface="Times New Roman"/>
                                      <a:cs typeface="Times New Roman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  <m:t>𝑅𝐻</m:t>
                              </m:r>
                              <m:r>
                                <a:rPr lang="en-US" i="1">
                                  <a:latin typeface="Cambria Math"/>
                                  <a:ea typeface="Times New Roman"/>
                                  <a:cs typeface="Times New Roman"/>
                                </a:rPr>
                                <m:t>) </m:t>
                              </m:r>
                            </m:e>
                          </m:d>
                        </m:e>
                        <m:sup>
                          <m:r>
                            <a:rPr lang="en-US" i="1"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2191" y="3074640"/>
                <a:ext cx="5595699" cy="369332"/>
              </a:xfrm>
              <a:prstGeom prst="rect">
                <a:avLst/>
              </a:prstGeom>
              <a:blipFill rotWithShape="1">
                <a:blip r:embed="rId2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10334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en-GB" dirty="0" smtClean="0"/>
              <a:t>Drying rate measurements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21200" y="1123950"/>
            <a:ext cx="8521188" cy="4800899"/>
          </a:xfrm>
        </p:spPr>
        <p:txBody>
          <a:bodyPr/>
          <a:lstStyle/>
          <a:p>
            <a:r>
              <a:rPr lang="en-US" dirty="0" smtClean="0"/>
              <a:t>Yam variety and cultivar: </a:t>
            </a:r>
            <a:r>
              <a:rPr lang="en-US" i="1" dirty="0"/>
              <a:t>D. </a:t>
            </a:r>
            <a:r>
              <a:rPr lang="en-US" i="1" dirty="0" smtClean="0"/>
              <a:t>rotundata, Dente</a:t>
            </a:r>
          </a:p>
          <a:p>
            <a:pPr lvl="1"/>
            <a:r>
              <a:rPr lang="en-US" i="1" dirty="0" smtClean="0"/>
              <a:t>Cut size: 3x3x1 cm</a:t>
            </a:r>
            <a:endParaRPr lang="en-US" i="1" dirty="0"/>
          </a:p>
          <a:p>
            <a:r>
              <a:rPr lang="en-US" i="1" dirty="0" smtClean="0"/>
              <a:t>Drying procedure/ equipment</a:t>
            </a:r>
          </a:p>
          <a:p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2" t="7462" r="4290" b="5048"/>
          <a:stretch/>
        </p:blipFill>
        <p:spPr bwMode="auto">
          <a:xfrm>
            <a:off x="257174" y="2600325"/>
            <a:ext cx="8007907" cy="336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4196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en-GB" dirty="0" smtClean="0">
                <a:solidFill>
                  <a:srgbClr val="005172"/>
                </a:solidFill>
              </a:rPr>
              <a:t>Drying model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0"/>
              </p:nvPr>
            </p:nvSpPr>
            <p:spPr>
              <a:xfrm>
                <a:off x="430725" y="1082774"/>
                <a:ext cx="8521188" cy="4917976"/>
              </a:xfrm>
            </p:spPr>
            <p:txBody>
              <a:bodyPr/>
              <a:lstStyle/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GB" sz="2000" dirty="0" smtClean="0"/>
                  <a:t>Diffusion</a:t>
                </a: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/>
                            </a:rPr>
                            <m:t>𝑑𝑋</m:t>
                          </m:r>
                        </m:num>
                        <m:den>
                          <m:r>
                            <a:rPr lang="en-US" sz="20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US" sz="2000" i="1">
                          <a:latin typeface="Cambria Math"/>
                        </a:rPr>
                        <m:t>=</m:t>
                      </m:r>
                      <m:r>
                        <a:rPr lang="en-US" sz="2000" i="1">
                          <a:latin typeface="Cambria Math"/>
                        </a:rPr>
                        <m:t>𝐷</m:t>
                      </m:r>
                      <m:f>
                        <m:fPr>
                          <m:ctrlPr>
                            <a:rPr lang="en-US" sz="2000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000" i="1">
                              <a:latin typeface="Cambria Math"/>
                            </a:rPr>
                            <m:t>𝑋</m:t>
                          </m:r>
                        </m:num>
                        <m:den>
                          <m:r>
                            <a:rPr lang="en-US" sz="2000" i="1">
                              <a:latin typeface="Cambria Math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000" i="1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sz="2000" dirty="0" smtClean="0"/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GB" sz="2000" dirty="0" smtClean="0"/>
                  <a:t>Approximated by</a:t>
                </a: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/>
                        </a:rPr>
                        <m:t>𝑀𝑅</m:t>
                      </m:r>
                      <m:r>
                        <a:rPr lang="en-US" sz="2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/>
                            </a:rPr>
                            <m:t>𝑋</m:t>
                          </m:r>
                          <m:r>
                            <a:rPr lang="en-US" sz="20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𝑒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0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𝑒</m:t>
                              </m:r>
                            </m:sub>
                          </m:sSub>
                        </m:den>
                      </m:f>
                      <m:r>
                        <a:rPr lang="en-US" sz="2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/>
                            </a:rPr>
                            <m:t>8</m:t>
                          </m:r>
                        </m:num>
                        <m:den>
                          <m:sSup>
                            <m:sSup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unc>
                        <m:funcPr>
                          <m:ctrlPr>
                            <a:rPr lang="en-US" sz="20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>
                              <a:latin typeface="Cambria Math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sz="2000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𝜋</m:t>
                                      </m:r>
                                    </m:e>
                                    <m:sup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sz="2000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𝐿</m:t>
                                      </m:r>
                                    </m:e>
                                    <m:sup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a:rPr lang="en-US" sz="2000" i="1">
                                  <a:latin typeface="Cambria Math"/>
                                </a:rPr>
                                <m:t>𝐷𝑡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GB" sz="2000" dirty="0" smtClean="0"/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GB" sz="2000" dirty="0" smtClean="0"/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GB" sz="2000" dirty="0" smtClean="0"/>
                  <a:t>Specifying the drying rate as</a:t>
                </a:r>
                <a:endParaRPr lang="en-GB" i="1" dirty="0" smtClean="0">
                  <a:latin typeface="Cambria Math"/>
                </a:endParaRPr>
              </a:p>
              <a:p>
                <a:pPr marL="0" lvl="3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𝑑𝑟𝑦𝑖𝑛𝑔</m:t>
                      </m:r>
                      <m:r>
                        <a:rPr lang="en-GB" b="0" i="1" smtClean="0">
                          <a:latin typeface="Cambria Math"/>
                        </a:rPr>
                        <m:t> </m:t>
                      </m:r>
                      <m:r>
                        <a:rPr lang="en-GB" b="0" i="1" smtClean="0">
                          <a:latin typeface="Cambria Math"/>
                        </a:rPr>
                        <m:t>𝑟𝑎𝑡𝑒</m:t>
                      </m:r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𝑑𝑋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GB" i="1">
                          <a:latin typeface="Cambria Math"/>
                        </a:rPr>
                        <m:t>=−</m:t>
                      </m:r>
                      <m:r>
                        <a:rPr lang="en-US" i="1">
                          <a:latin typeface="Cambria Math"/>
                        </a:rPr>
                        <m:t>𝑘</m:t>
                      </m:r>
                      <m:r>
                        <a:rPr lang="en-US" i="1">
                          <a:latin typeface="Cambria Math"/>
                        </a:rPr>
                        <m:t>(</m:t>
                      </m:r>
                      <m:r>
                        <a:rPr lang="en-US" i="1">
                          <a:latin typeface="Cambria Math"/>
                        </a:rPr>
                        <m:t>𝑋</m:t>
                      </m:r>
                      <m:r>
                        <a:rPr lang="en-US" i="1">
                          <a:latin typeface="Cambria Math"/>
                        </a:rPr>
                        <m:t>−</m:t>
                      </m:r>
                      <m:r>
                        <a:rPr lang="en-US" i="1">
                          <a:latin typeface="Cambria Math"/>
                        </a:rPr>
                        <m:t>𝑋𝑒</m:t>
                      </m:r>
                      <m:r>
                        <a:rPr lang="en-US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dirty="0" smtClean="0"/>
              </a:p>
              <a:p>
                <a:pPr marL="0" lvl="3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GB" sz="2000" dirty="0" smtClean="0"/>
                  <a:t>Gives</a:t>
                </a:r>
              </a:p>
              <a:p>
                <a:pPr marL="0" lvl="3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𝑋</m:t>
                          </m:r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𝑒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𝑒</m:t>
                              </m:r>
                            </m:sub>
                          </m:sSub>
                        </m:den>
                      </m:f>
                      <m:r>
                        <a:rPr lang="en-GB" sz="2400" b="0" i="0" smtClean="0">
                          <a:latin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GB" sz="2400" b="0" i="0" smtClean="0">
                          <a:latin typeface="Cambria Math"/>
                        </a:rPr>
                        <m:t>exp</m:t>
                      </m:r>
                      <m:r>
                        <a:rPr lang="en-GB" sz="2400" b="0" i="0" smtClean="0">
                          <a:latin typeface="Cambria Math"/>
                        </a:rPr>
                        <m:t>(−</m:t>
                      </m:r>
                      <m:r>
                        <a:rPr lang="en-GB" sz="2400" b="0" i="1" smtClean="0">
                          <a:latin typeface="Cambria Math"/>
                        </a:rPr>
                        <m:t>𝑘𝑡</m:t>
                      </m:r>
                      <m:r>
                        <a:rPr lang="en-GB" sz="24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dirty="0" smtClean="0"/>
              </a:p>
              <a:p>
                <a:pPr marL="0" lvl="3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GB" sz="2000" dirty="0" smtClean="0"/>
                  <a:t>Then</a:t>
                </a:r>
                <a:r>
                  <a:rPr lang="en-GB" dirty="0" smtClean="0"/>
                  <a:t> 			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𝑘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≈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𝜋</m:t>
                            </m:r>
                          </m:e>
                          <m:sup>
                            <m:r>
                              <a:rPr lang="en-US" sz="24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𝐿</m:t>
                            </m:r>
                          </m:e>
                          <m:sup>
                            <m:r>
                              <a:rPr lang="en-US" sz="24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2400" i="1">
                        <a:latin typeface="Cambria Math"/>
                      </a:rPr>
                      <m:t>𝐷</m:t>
                    </m:r>
                  </m:oMath>
                </a14:m>
                <a:endParaRPr lang="en-GB" dirty="0" smtClean="0"/>
              </a:p>
              <a:p>
                <a:pPr marL="0" lvl="3" indent="0">
                  <a:buNone/>
                </a:pPr>
                <a:endParaRPr lang="en-GB" dirty="0"/>
              </a:p>
              <a:p>
                <a:pPr marL="2332037" lvl="3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endParaRPr lang="en-GB" sz="2000" dirty="0"/>
              </a:p>
            </p:txBody>
          </p:sp>
        </mc:Choice>
        <mc:Fallback xmlns=""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xfrm>
                <a:off x="430725" y="1082774"/>
                <a:ext cx="8521188" cy="4917976"/>
              </a:xfrm>
              <a:blipFill rotWithShape="1">
                <a:blip r:embed="rId2"/>
                <a:stretch>
                  <a:fillRect l="-787" t="-620" b="-2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70334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840125"/>
          </a:xfrm>
        </p:spPr>
        <p:txBody>
          <a:bodyPr/>
          <a:lstStyle/>
          <a:p>
            <a:r>
              <a:rPr lang="en-GB" dirty="0" smtClean="0"/>
              <a:t>Results on sorption isotherms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21200" y="771525"/>
            <a:ext cx="8521188" cy="5448300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" y="790575"/>
            <a:ext cx="4153454" cy="264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130" y="786606"/>
            <a:ext cx="4071039" cy="2647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704975" y="1806411"/>
            <a:ext cx="7239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GB" sz="1400" dirty="0" smtClean="0">
                <a:latin typeface="Verdana" pitchFamily="34" charset="0"/>
              </a:rPr>
              <a:t>25°C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14650" y="1787019"/>
            <a:ext cx="12192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GB" sz="1400" dirty="0" smtClean="0">
                <a:latin typeface="Verdana" pitchFamily="34" charset="0"/>
              </a:rPr>
              <a:t>desorption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143250" y="2657801"/>
            <a:ext cx="1219200" cy="302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GB" sz="1400" dirty="0" smtClean="0">
                <a:latin typeface="Verdana" pitchFamily="34" charset="0"/>
              </a:rPr>
              <a:t>sorption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514975" y="1836463"/>
            <a:ext cx="723900" cy="302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GB" sz="1400" dirty="0" smtClean="0">
                <a:latin typeface="Verdana" pitchFamily="34" charset="0"/>
              </a:rPr>
              <a:t>50°C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92649" y="1787019"/>
            <a:ext cx="12192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GB" sz="1400" dirty="0" smtClean="0">
                <a:latin typeface="Verdana" pitchFamily="34" charset="0"/>
              </a:rPr>
              <a:t>desorption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1749" y="2421764"/>
            <a:ext cx="1219200" cy="302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GB" sz="1400" dirty="0" smtClean="0">
                <a:latin typeface="Verdana" pitchFamily="34" charset="0"/>
              </a:rPr>
              <a:t>sorption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343427" y="3267758"/>
            <a:ext cx="47597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GB" sz="1400" dirty="0" smtClean="0">
                <a:latin typeface="Verdana" pitchFamily="34" charset="0"/>
              </a:rPr>
              <a:t>RH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54662" y="3267757"/>
            <a:ext cx="47597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GB" sz="1400" dirty="0" smtClean="0">
                <a:latin typeface="Verdana" pitchFamily="34" charset="0"/>
              </a:rPr>
              <a:t>RH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1" t="4286" r="6493"/>
          <a:stretch/>
        </p:blipFill>
        <p:spPr bwMode="auto">
          <a:xfrm>
            <a:off x="2628900" y="3419812"/>
            <a:ext cx="4229100" cy="2856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0477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715963" y="1695450"/>
            <a:ext cx="8521188" cy="4896149"/>
          </a:xfrm>
        </p:spPr>
        <p:txBody>
          <a:bodyPr/>
          <a:lstStyle/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042" y="1021839"/>
            <a:ext cx="5579231" cy="3940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 bwMode="auto">
          <a:xfrm>
            <a:off x="491642" y="230188"/>
            <a:ext cx="8442796" cy="791650"/>
          </a:xfrm>
          <a:prstGeom prst="rect">
            <a:avLst/>
          </a:prstGeom>
          <a:noFill/>
          <a:ln w="0">
            <a:gradFill>
              <a:gsLst>
                <a:gs pos="0">
                  <a:schemeClr val="tx1"/>
                </a:gs>
                <a:gs pos="1000">
                  <a:schemeClr val="tx1">
                    <a:alpha val="0"/>
                  </a:schemeClr>
                </a:gs>
                <a:gs pos="99000">
                  <a:srgbClr val="005172">
                    <a:alpha val="0"/>
                  </a:srgbClr>
                </a:gs>
                <a:gs pos="100000">
                  <a:schemeClr val="tx1"/>
                </a:gs>
              </a:gsLst>
              <a:lin ang="5400000" scaled="0"/>
            </a:gradFill>
          </a:ln>
          <a:extLst/>
        </p:spPr>
        <p:txBody>
          <a:bodyPr vert="horz" wrap="square" lIns="18000" tIns="0" rIns="91440" bIns="324000" numCol="1" anchor="t" anchorCtr="0" compatLnSpc="1">
            <a:prstTxWarp prst="textNoShape">
              <a:avLst/>
            </a:prstTxWarp>
            <a:spAutoFit/>
          </a:bodyPr>
          <a:lstStyle>
            <a:lvl1pPr algn="l" rtl="0" fontAlgn="base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defRPr sz="3000" kern="1200">
                <a:solidFill>
                  <a:schemeClr val="bg2"/>
                </a:solidFill>
                <a:latin typeface="Verdana" pitchFamily="34" charset="0"/>
                <a:ea typeface="+mj-ea"/>
                <a:cs typeface="+mj-cs"/>
              </a:defRPr>
            </a:lvl1pPr>
            <a:lvl2pPr algn="l" rtl="0" fontAlgn="base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2pPr>
            <a:lvl3pPr algn="l" rtl="0" fontAlgn="base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3pPr>
            <a:lvl4pPr algn="l" rtl="0" fontAlgn="base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4pPr>
            <a:lvl5pPr algn="l" rtl="0" fontAlgn="base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fontAlgn="base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fontAlgn="base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fontAlgn="base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fontAlgn="base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r>
              <a:rPr lang="en-GB" dirty="0"/>
              <a:t>Sorption curve </a:t>
            </a:r>
            <a:r>
              <a:rPr lang="en-GB" dirty="0" smtClean="0"/>
              <a:t>model</a:t>
            </a:r>
            <a:endParaRPr lang="en-GB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0623430"/>
              </p:ext>
            </p:extLst>
          </p:nvPr>
        </p:nvGraphicFramePr>
        <p:xfrm>
          <a:off x="352427" y="5102225"/>
          <a:ext cx="7325913" cy="1112520"/>
        </p:xfrm>
        <a:graphic>
          <a:graphicData uri="http://schemas.openxmlformats.org/drawingml/2006/table">
            <a:tbl>
              <a:tblPr firstRow="1" bandRow="1">
                <a:tableStyleId>{E8034E78-7F5D-4C2E-B375-FC64B27BC917}</a:tableStyleId>
              </a:tblPr>
              <a:tblGrid>
                <a:gridCol w="1504948"/>
                <a:gridCol w="885825"/>
                <a:gridCol w="748904"/>
                <a:gridCol w="1241821"/>
                <a:gridCol w="851297"/>
                <a:gridCol w="1046559"/>
                <a:gridCol w="1046559"/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bg2"/>
                          </a:solidFill>
                        </a:rPr>
                        <a:t>At 50°C</a:t>
                      </a:r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bg2"/>
                          </a:solidFill>
                        </a:rPr>
                        <a:t>C</a:t>
                      </a:r>
                      <a:r>
                        <a:rPr lang="en-GB" baseline="-25000" dirty="0" smtClean="0">
                          <a:solidFill>
                            <a:schemeClr val="bg2"/>
                          </a:solidFill>
                        </a:rPr>
                        <a:t>1</a:t>
                      </a:r>
                      <a:endParaRPr lang="en-GB" baseline="-25000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bg2"/>
                          </a:solidFill>
                        </a:rPr>
                        <a:t>C</a:t>
                      </a:r>
                      <a:r>
                        <a:rPr lang="en-GB" baseline="-25000" dirty="0" smtClean="0">
                          <a:solidFill>
                            <a:schemeClr val="bg2"/>
                          </a:solidFill>
                        </a:rPr>
                        <a:t>2</a:t>
                      </a:r>
                      <a:endParaRPr lang="en-GB" baseline="-25000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bg2"/>
                          </a:solidFill>
                        </a:rPr>
                        <a:t>C</a:t>
                      </a:r>
                      <a:r>
                        <a:rPr lang="en-GB" baseline="-25000" dirty="0" smtClean="0">
                          <a:solidFill>
                            <a:schemeClr val="bg2"/>
                          </a:solidFill>
                        </a:rPr>
                        <a:t>3</a:t>
                      </a:r>
                      <a:endParaRPr lang="en-GB" baseline="-25000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bg2"/>
                          </a:solidFill>
                        </a:rPr>
                        <a:t>K</a:t>
                      </a:r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bg2"/>
                          </a:solidFill>
                        </a:rPr>
                        <a:t>n</a:t>
                      </a:r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bg2"/>
                          </a:solidFill>
                        </a:rPr>
                        <a:t>MSe</a:t>
                      </a:r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>
                          <a:solidFill>
                            <a:srgbClr val="002060"/>
                          </a:solidFill>
                        </a:rPr>
                        <a:t>GAB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rgbClr val="002060"/>
                          </a:solidFill>
                        </a:rPr>
                        <a:t>8.28</a:t>
                      </a:r>
                      <a:endParaRPr lang="en-GB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rgbClr val="002060"/>
                          </a:solidFill>
                        </a:rPr>
                        <a:t>0.76</a:t>
                      </a:r>
                      <a:endParaRPr lang="en-GB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rgbClr val="002060"/>
                          </a:solidFill>
                        </a:rPr>
                        <a:t>10.14</a:t>
                      </a:r>
                      <a:endParaRPr lang="en-GB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rgbClr val="002060"/>
                          </a:solidFill>
                        </a:rPr>
                        <a:t>-</a:t>
                      </a:r>
                      <a:endParaRPr lang="en-GB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rgbClr val="002060"/>
                          </a:solidFill>
                        </a:rPr>
                        <a:t>-</a:t>
                      </a:r>
                      <a:endParaRPr lang="en-GB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rgbClr val="002060"/>
                          </a:solidFill>
                        </a:rPr>
                        <a:t>0.0027</a:t>
                      </a:r>
                      <a:endParaRPr lang="en-GB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rgbClr val="002060"/>
                          </a:solidFill>
                        </a:rPr>
                        <a:t>Henderson</a:t>
                      </a:r>
                      <a:endParaRPr lang="en-GB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rgbClr val="002060"/>
                          </a:solidFill>
                        </a:rPr>
                        <a:t>-</a:t>
                      </a:r>
                      <a:endParaRPr lang="en-GB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rgbClr val="002060"/>
                          </a:solidFill>
                        </a:rPr>
                        <a:t>-</a:t>
                      </a:r>
                      <a:endParaRPr lang="en-GB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rgbClr val="002060"/>
                          </a:solidFill>
                        </a:rPr>
                        <a:t>-</a:t>
                      </a:r>
                      <a:endParaRPr lang="en-GB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rgbClr val="002060"/>
                          </a:solidFill>
                        </a:rPr>
                        <a:t>0.012</a:t>
                      </a:r>
                      <a:endParaRPr lang="en-GB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rgbClr val="002060"/>
                          </a:solidFill>
                        </a:rPr>
                        <a:t>1.65</a:t>
                      </a:r>
                      <a:endParaRPr lang="en-GB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rgbClr val="002060"/>
                          </a:solidFill>
                        </a:rPr>
                        <a:t>0.09</a:t>
                      </a:r>
                      <a:endParaRPr lang="en-GB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5149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0"/>
              </p:nvPr>
            </p:nvSpPr>
            <p:spPr>
              <a:xfrm>
                <a:off x="413250" y="1143000"/>
                <a:ext cx="8521188" cy="5486400"/>
              </a:xfrm>
            </p:spPr>
            <p:txBody>
              <a:bodyPr/>
              <a:lstStyle/>
              <a:p>
                <a:pPr marL="252413" lvl="3" indent="-252413">
                  <a:spcBef>
                    <a:spcPts val="1200"/>
                  </a:spcBef>
                  <a:buClr>
                    <a:schemeClr val="bg2"/>
                  </a:buClr>
                  <a:buSzPct val="140000"/>
                  <a:buFont typeface="Wingdings" pitchFamily="2" charset="2"/>
                  <a:buChar char="§"/>
                </a:pPr>
                <a:r>
                  <a:rPr lang="en-US" sz="2000" dirty="0" smtClean="0"/>
                  <a:t>Using</a:t>
                </a:r>
                <a:r>
                  <a:rPr lang="en-US" sz="2400" dirty="0" smtClean="0"/>
                  <a:t> 	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𝑋</m:t>
                        </m:r>
                        <m:r>
                          <a:rPr lang="en-US" sz="2400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𝑒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en-US" sz="2400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𝑒</m:t>
                            </m:r>
                          </m:sub>
                        </m:sSub>
                      </m:den>
                    </m:f>
                    <m:r>
                      <a:rPr lang="en-GB" sz="2400">
                        <a:latin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GB" sz="2400">
                        <a:latin typeface="Cambria Math"/>
                      </a:rPr>
                      <m:t>exp</m:t>
                    </m:r>
                    <m:r>
                      <a:rPr lang="en-GB" sz="2400">
                        <a:latin typeface="Cambria Math"/>
                      </a:rPr>
                      <m:t>(−</m:t>
                    </m:r>
                    <m:r>
                      <a:rPr lang="en-GB" sz="2400" i="1">
                        <a:latin typeface="Cambria Math"/>
                      </a:rPr>
                      <m:t>𝑘𝑡</m:t>
                    </m:r>
                    <m:r>
                      <a:rPr lang="en-GB" sz="2400" i="1">
                        <a:latin typeface="Cambria Math"/>
                      </a:rPr>
                      <m:t>)</m:t>
                    </m:r>
                  </m:oMath>
                </a14:m>
                <a:endParaRPr lang="en-GB" sz="2000" dirty="0" smtClean="0"/>
              </a:p>
              <a:p>
                <a:r>
                  <a:rPr lang="en-GB" sz="2000" dirty="0" smtClean="0"/>
                  <a:t>R-square values </a:t>
                </a:r>
                <a14:m>
                  <m:oMath xmlns:m="http://schemas.openxmlformats.org/officeDocument/2006/math">
                    <m:r>
                      <a:rPr lang="en-GB" sz="2000" i="1" smtClean="0">
                        <a:latin typeface="Cambria Math"/>
                        <a:ea typeface="Cambria Math"/>
                      </a:rPr>
                      <m:t>≈</m:t>
                    </m:r>
                  </m:oMath>
                </a14:m>
                <a:r>
                  <a:rPr lang="en-GB" sz="2000" dirty="0" smtClean="0"/>
                  <a:t> </a:t>
                </a:r>
                <a:r>
                  <a:rPr lang="en-US" sz="2000" dirty="0" smtClean="0"/>
                  <a:t>0.995 </a:t>
                </a:r>
                <a:r>
                  <a:rPr lang="en-US" sz="2000" dirty="0" smtClean="0"/>
                  <a:t>are good...</a:t>
                </a:r>
              </a:p>
              <a:p>
                <a:r>
                  <a:rPr lang="en-US" sz="2000" dirty="0" smtClean="0"/>
                  <a:t>... but systematic errors</a:t>
                </a:r>
                <a:endParaRPr lang="en-GB" sz="2000" dirty="0"/>
              </a:p>
            </p:txBody>
          </p:sp>
        </mc:Choice>
        <mc:Fallback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xfrm>
                <a:off x="413250" y="1143000"/>
                <a:ext cx="8521188" cy="5486400"/>
              </a:xfrm>
              <a:blipFill rotWithShape="1">
                <a:blip r:embed="rId2"/>
                <a:stretch>
                  <a:fillRect l="-1288" t="-3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le 1"/>
          <p:cNvSpPr txBox="1">
            <a:spLocks/>
          </p:cNvSpPr>
          <p:nvPr/>
        </p:nvSpPr>
        <p:spPr bwMode="auto">
          <a:xfrm>
            <a:off x="491642" y="230188"/>
            <a:ext cx="8442796" cy="791650"/>
          </a:xfrm>
          <a:prstGeom prst="rect">
            <a:avLst/>
          </a:prstGeom>
          <a:noFill/>
          <a:ln w="0">
            <a:gradFill>
              <a:gsLst>
                <a:gs pos="0">
                  <a:schemeClr val="tx1"/>
                </a:gs>
                <a:gs pos="1000">
                  <a:schemeClr val="tx1">
                    <a:alpha val="0"/>
                  </a:schemeClr>
                </a:gs>
                <a:gs pos="99000">
                  <a:srgbClr val="005172">
                    <a:alpha val="0"/>
                  </a:srgbClr>
                </a:gs>
                <a:gs pos="100000">
                  <a:schemeClr val="tx1"/>
                </a:gs>
              </a:gsLst>
              <a:lin ang="5400000" scaled="0"/>
            </a:gradFill>
          </a:ln>
          <a:extLst/>
        </p:spPr>
        <p:txBody>
          <a:bodyPr vert="horz" wrap="square" lIns="18000" tIns="0" rIns="91440" bIns="324000" numCol="1" anchor="t" anchorCtr="0" compatLnSpc="1">
            <a:prstTxWarp prst="textNoShape">
              <a:avLst/>
            </a:prstTxWarp>
            <a:spAutoFit/>
          </a:bodyPr>
          <a:lstStyle>
            <a:lvl1pPr algn="l" rtl="0" fontAlgn="base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defRPr sz="3000" kern="1200">
                <a:solidFill>
                  <a:schemeClr val="bg2"/>
                </a:solidFill>
                <a:latin typeface="Verdana" pitchFamily="34" charset="0"/>
                <a:ea typeface="+mj-ea"/>
                <a:cs typeface="+mj-cs"/>
              </a:defRPr>
            </a:lvl1pPr>
            <a:lvl2pPr algn="l" rtl="0" fontAlgn="base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2pPr>
            <a:lvl3pPr algn="l" rtl="0" fontAlgn="base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3pPr>
            <a:lvl4pPr algn="l" rtl="0" fontAlgn="base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4pPr>
            <a:lvl5pPr algn="l" rtl="0" fontAlgn="base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fontAlgn="base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fontAlgn="base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fontAlgn="base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fontAlgn="base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r>
              <a:rPr lang="en-GB" dirty="0">
                <a:solidFill>
                  <a:srgbClr val="005172"/>
                </a:solidFill>
              </a:rPr>
              <a:t>Drying </a:t>
            </a:r>
            <a:r>
              <a:rPr lang="en-GB" dirty="0" smtClean="0">
                <a:solidFill>
                  <a:srgbClr val="005172"/>
                </a:solidFill>
              </a:rPr>
              <a:t>model</a:t>
            </a:r>
            <a:endParaRPr lang="en-GB" dirty="0">
              <a:solidFill>
                <a:srgbClr val="005172"/>
              </a:solidFill>
            </a:endParaRPr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7" r="7143"/>
          <a:stretch/>
        </p:blipFill>
        <p:spPr bwMode="auto">
          <a:xfrm>
            <a:off x="2124074" y="2266950"/>
            <a:ext cx="6486526" cy="4173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7380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en-US" dirty="0" smtClean="0"/>
              <a:t>Drying rate Vs moisture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21200" y="1171575"/>
            <a:ext cx="8521188" cy="4753274"/>
          </a:xfrm>
        </p:spPr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25402" y="1043427"/>
                <a:ext cx="3637023" cy="676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85725" lvl="3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/>
                            </a:rPr>
                            <m:t>𝑑𝑋</m:t>
                          </m:r>
                        </m:num>
                        <m:den>
                          <m:r>
                            <a:rPr lang="en-US" sz="20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GB" sz="2000" b="0" i="1" smtClean="0">
                          <a:latin typeface="Cambria Math"/>
                        </a:rPr>
                        <m:t>=</m:t>
                      </m:r>
                      <m:r>
                        <a:rPr lang="en-GB" sz="2000" b="0" i="1" smtClean="0">
                          <a:latin typeface="Cambria Math"/>
                        </a:rPr>
                        <m:t>𝑟𝑎𝑡𝑒</m:t>
                      </m:r>
                      <m:r>
                        <a:rPr lang="en-GB" sz="2000" b="0" i="1" smtClean="0">
                          <a:latin typeface="Cambria Math"/>
                        </a:rPr>
                        <m:t>=−</m:t>
                      </m:r>
                      <m:r>
                        <a:rPr lang="en-US" sz="2000" i="1">
                          <a:latin typeface="Cambria Math"/>
                        </a:rPr>
                        <m:t>𝑘</m:t>
                      </m:r>
                      <m:r>
                        <a:rPr lang="en-US" sz="2000" i="1">
                          <a:latin typeface="Cambria Math"/>
                        </a:rPr>
                        <m:t>(</m:t>
                      </m:r>
                      <m:r>
                        <a:rPr lang="en-US" sz="2000" i="1">
                          <a:latin typeface="Cambria Math"/>
                        </a:rPr>
                        <m:t>𝑋</m:t>
                      </m:r>
                      <m:r>
                        <a:rPr lang="en-US" sz="2000" i="1">
                          <a:latin typeface="Cambria Math"/>
                        </a:rPr>
                        <m:t>−</m:t>
                      </m:r>
                      <m:r>
                        <a:rPr lang="en-US" sz="2000" i="1">
                          <a:latin typeface="Cambria Math"/>
                        </a:rPr>
                        <m:t>𝑋𝑒</m:t>
                      </m:r>
                      <m:r>
                        <a:rPr lang="en-US" sz="2000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402" y="1043427"/>
                <a:ext cx="3637023" cy="67666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/>
          <p:nvPr/>
        </p:nvPicPr>
        <p:blipFill>
          <a:blip r:embed="rId4" cstate="print"/>
          <a:srcRect l="4532" r="7679"/>
          <a:stretch>
            <a:fillRect/>
          </a:stretch>
        </p:blipFill>
        <p:spPr bwMode="auto">
          <a:xfrm>
            <a:off x="2343914" y="1581150"/>
            <a:ext cx="6219062" cy="456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  <a:alpha val="8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840125"/>
          </a:xfrm>
        </p:spPr>
        <p:txBody>
          <a:bodyPr/>
          <a:lstStyle/>
          <a:p>
            <a:r>
              <a:rPr lang="en-GB" dirty="0" smtClean="0"/>
              <a:t>Drying rate Vs moisture 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1207364"/>
            <a:ext cx="8521188" cy="4753274"/>
          </a:xfrm>
        </p:spPr>
        <p:txBody>
          <a:bodyPr/>
          <a:lstStyle/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525402" y="1043427"/>
                <a:ext cx="3637023" cy="676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85725" lvl="3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/>
                            </a:rPr>
                            <m:t>𝑑𝑋</m:t>
                          </m:r>
                        </m:num>
                        <m:den>
                          <m:r>
                            <a:rPr lang="en-US" sz="20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GB" sz="2000" b="0" i="1" smtClean="0">
                          <a:latin typeface="Cambria Math"/>
                        </a:rPr>
                        <m:t>=</m:t>
                      </m:r>
                      <m:r>
                        <a:rPr lang="en-GB" sz="2000" b="0" i="1" smtClean="0">
                          <a:latin typeface="Cambria Math"/>
                        </a:rPr>
                        <m:t>𝑟𝑎𝑡𝑒</m:t>
                      </m:r>
                      <m:r>
                        <a:rPr lang="en-GB" sz="2000" b="0" i="1" smtClean="0">
                          <a:latin typeface="Cambria Math"/>
                        </a:rPr>
                        <m:t>=−</m:t>
                      </m:r>
                      <m:r>
                        <a:rPr lang="en-US" sz="2000" i="1">
                          <a:latin typeface="Cambria Math"/>
                        </a:rPr>
                        <m:t>𝑘</m:t>
                      </m:r>
                      <m:r>
                        <a:rPr lang="en-US" sz="2000" i="1">
                          <a:latin typeface="Cambria Math"/>
                        </a:rPr>
                        <m:t>(</m:t>
                      </m:r>
                      <m:r>
                        <a:rPr lang="en-US" sz="2000" i="1">
                          <a:latin typeface="Cambria Math"/>
                        </a:rPr>
                        <m:t>𝑋</m:t>
                      </m:r>
                      <m:r>
                        <a:rPr lang="en-US" sz="2000" i="1">
                          <a:latin typeface="Cambria Math"/>
                        </a:rPr>
                        <m:t>−</m:t>
                      </m:r>
                      <m:r>
                        <a:rPr lang="en-US" sz="2000" i="1">
                          <a:latin typeface="Cambria Math"/>
                        </a:rPr>
                        <m:t>𝑋𝑒</m:t>
                      </m:r>
                      <m:r>
                        <a:rPr lang="en-US" sz="2000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402" y="1043427"/>
                <a:ext cx="3637023" cy="67666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6713" y="1720086"/>
            <a:ext cx="7297737" cy="440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3425" y="4326731"/>
            <a:ext cx="1152525" cy="126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3" t="1666" r="7143"/>
          <a:stretch/>
        </p:blipFill>
        <p:spPr bwMode="auto">
          <a:xfrm>
            <a:off x="3921919" y="1381757"/>
            <a:ext cx="2878932" cy="2340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6012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en-GB" dirty="0" smtClean="0"/>
              <a:t>Cont. drying rate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21200" y="1276350"/>
            <a:ext cx="8521188" cy="4648499"/>
          </a:xfrm>
        </p:spPr>
        <p:txBody>
          <a:bodyPr/>
          <a:lstStyle/>
          <a:p>
            <a:r>
              <a:rPr lang="en-GB" dirty="0" smtClean="0"/>
              <a:t>Rate</a:t>
            </a:r>
            <a:r>
              <a:rPr lang="en-GB" dirty="0" smtClean="0"/>
              <a:t>, k </a:t>
            </a:r>
            <a:r>
              <a:rPr lang="en-GB" dirty="0"/>
              <a:t>is not </a:t>
            </a:r>
            <a:r>
              <a:rPr lang="en-GB" dirty="0" smtClean="0"/>
              <a:t>constant</a:t>
            </a:r>
          </a:p>
          <a:p>
            <a:r>
              <a:rPr lang="en-GB" dirty="0" smtClean="0"/>
              <a:t>This behaviour could not be detected by the empirical models</a:t>
            </a:r>
          </a:p>
          <a:p>
            <a:r>
              <a:rPr lang="en-GB" dirty="0" smtClean="0"/>
              <a:t>Region of phase transition is well defined</a:t>
            </a:r>
          </a:p>
          <a:p>
            <a:r>
              <a:rPr lang="en-GB" dirty="0" smtClean="0"/>
              <a:t>Probably may be the glass transition </a:t>
            </a:r>
            <a:r>
              <a:rPr lang="en-GB" dirty="0" smtClean="0"/>
              <a:t>region coupled with shrinkage</a:t>
            </a:r>
            <a:endParaRPr lang="en-GB" dirty="0" smtClean="0"/>
          </a:p>
          <a:p>
            <a:r>
              <a:rPr lang="en-GB" dirty="0" smtClean="0"/>
              <a:t>There is progressive increase in temp with decreased moisture content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64360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en-GB" dirty="0">
                <a:solidFill>
                  <a:srgbClr val="005172"/>
                </a:solidFill>
              </a:rPr>
              <a:t>Conclusion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40250" y="1187549"/>
            <a:ext cx="8521188" cy="40896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005172"/>
                </a:solidFill>
              </a:rPr>
              <a:t>The present work reveals that:</a:t>
            </a:r>
          </a:p>
          <a:p>
            <a:r>
              <a:rPr lang="en-US" dirty="0" smtClean="0">
                <a:solidFill>
                  <a:srgbClr val="005172"/>
                </a:solidFill>
              </a:rPr>
              <a:t>Both </a:t>
            </a:r>
            <a:r>
              <a:rPr lang="en-US" dirty="0">
                <a:solidFill>
                  <a:srgbClr val="005172"/>
                </a:solidFill>
              </a:rPr>
              <a:t>drying rate and  diffusion approximation models exhibit two drying phases with a shift </a:t>
            </a:r>
            <a:r>
              <a:rPr lang="en-US" dirty="0" smtClean="0">
                <a:solidFill>
                  <a:srgbClr val="005172"/>
                </a:solidFill>
              </a:rPr>
              <a:t>between 1.2-1.3 </a:t>
            </a:r>
            <a:r>
              <a:rPr lang="en-US" dirty="0">
                <a:solidFill>
                  <a:srgbClr val="005172"/>
                </a:solidFill>
              </a:rPr>
              <a:t>kg water/kg dry matter. </a:t>
            </a:r>
          </a:p>
          <a:p>
            <a:r>
              <a:rPr lang="en-US" dirty="0">
                <a:solidFill>
                  <a:srgbClr val="005172"/>
                </a:solidFill>
              </a:rPr>
              <a:t>This can be explained from shrinkage behavior of yam during </a:t>
            </a:r>
            <a:r>
              <a:rPr lang="en-US" dirty="0" smtClean="0">
                <a:solidFill>
                  <a:srgbClr val="005172"/>
                </a:solidFill>
              </a:rPr>
              <a:t>drying</a:t>
            </a:r>
            <a:endParaRPr lang="en-US" dirty="0">
              <a:solidFill>
                <a:srgbClr val="005172"/>
              </a:solidFill>
            </a:endParaRPr>
          </a:p>
          <a:p>
            <a:r>
              <a:rPr lang="en-US" dirty="0">
                <a:solidFill>
                  <a:srgbClr val="005172"/>
                </a:solidFill>
              </a:rPr>
              <a:t>There was no shift in EMC at different temperatures as reported in literature.</a:t>
            </a:r>
          </a:p>
          <a:p>
            <a:r>
              <a:rPr lang="en-GB" dirty="0">
                <a:solidFill>
                  <a:srgbClr val="005172"/>
                </a:solidFill>
              </a:rPr>
              <a:t>The GAB </a:t>
            </a:r>
            <a:r>
              <a:rPr lang="en-GB" dirty="0" smtClean="0">
                <a:solidFill>
                  <a:srgbClr val="005172"/>
                </a:solidFill>
              </a:rPr>
              <a:t>model fitted </a:t>
            </a:r>
            <a:r>
              <a:rPr lang="en-GB" dirty="0">
                <a:solidFill>
                  <a:srgbClr val="005172"/>
                </a:solidFill>
              </a:rPr>
              <a:t>well the sorption isotherms</a:t>
            </a:r>
          </a:p>
        </p:txBody>
      </p:sp>
    </p:spTree>
    <p:extLst>
      <p:ext uri="{BB962C8B-B14F-4D97-AF65-F5344CB8AC3E}">
        <p14:creationId xmlns:p14="http://schemas.microsoft.com/office/powerpoint/2010/main" val="1679301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93200" y="144463"/>
            <a:ext cx="3276000" cy="1353086"/>
          </a:xfrm>
        </p:spPr>
        <p:txBody>
          <a:bodyPr/>
          <a:lstStyle/>
          <a:p>
            <a:r>
              <a:rPr lang="en-GB" dirty="0" smtClean="0">
                <a:solidFill>
                  <a:srgbClr val="005172"/>
                </a:solidFill>
              </a:rPr>
              <a:t>Thanks for your attention</a:t>
            </a:r>
            <a:endParaRPr lang="en-GB" dirty="0">
              <a:solidFill>
                <a:srgbClr val="005172"/>
              </a:solidFill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>
          <a:xfrm>
            <a:off x="323850" y="5340451"/>
            <a:ext cx="8524875" cy="888900"/>
          </a:xfrm>
        </p:spPr>
        <p:txBody>
          <a:bodyPr/>
          <a:lstStyle/>
          <a:p>
            <a:pPr lvl="0">
              <a:lnSpc>
                <a:spcPts val="2000"/>
              </a:lnSpc>
              <a:spcBef>
                <a:spcPct val="0"/>
              </a:spcBef>
              <a:buClrTx/>
              <a:buSzTx/>
              <a:defRPr/>
            </a:pPr>
            <a:r>
              <a:rPr lang="en-GB" sz="1600" dirty="0">
                <a:solidFill>
                  <a:srgbClr val="005172"/>
                </a:solidFill>
              </a:rPr>
              <a:t>This work is </a:t>
            </a:r>
            <a:r>
              <a:rPr lang="en-GB" sz="1600" dirty="0" smtClean="0">
                <a:solidFill>
                  <a:srgbClr val="005172"/>
                </a:solidFill>
              </a:rPr>
              <a:t>sponsored </a:t>
            </a:r>
            <a:r>
              <a:rPr lang="en-GB" sz="1600" dirty="0">
                <a:solidFill>
                  <a:srgbClr val="005172"/>
                </a:solidFill>
              </a:rPr>
              <a:t>by Wageningen University Research </a:t>
            </a:r>
            <a:r>
              <a:rPr lang="en-GB" sz="1600" dirty="0" err="1">
                <a:solidFill>
                  <a:srgbClr val="005172"/>
                </a:solidFill>
              </a:rPr>
              <a:t>Center</a:t>
            </a:r>
            <a:r>
              <a:rPr lang="en-GB" sz="1600" dirty="0">
                <a:solidFill>
                  <a:srgbClr val="005172"/>
                </a:solidFill>
              </a:rPr>
              <a:t> (WUR), The Netherlands and in </a:t>
            </a:r>
            <a:r>
              <a:rPr lang="en-GB" sz="1600" dirty="0" err="1">
                <a:solidFill>
                  <a:srgbClr val="005172"/>
                </a:solidFill>
              </a:rPr>
              <a:t>colaboration</a:t>
            </a:r>
            <a:r>
              <a:rPr lang="en-GB" sz="1600" dirty="0">
                <a:solidFill>
                  <a:srgbClr val="005172"/>
                </a:solidFill>
              </a:rPr>
              <a:t> with Kwame Nkrumah University of Science and Technology (KNUST), Ghana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6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19" r="1411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83436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ageningen UR">
  <a:themeElements>
    <a:clrScheme name="Wageningen UR witte achtergrond">
      <a:dk1>
        <a:srgbClr val="005172"/>
      </a:dk1>
      <a:lt1>
        <a:srgbClr val="FFFFFF"/>
      </a:lt1>
      <a:dk2>
        <a:srgbClr val="34B233"/>
      </a:dk2>
      <a:lt2>
        <a:srgbClr val="005172"/>
      </a:lt2>
      <a:accent1>
        <a:srgbClr val="519FD7"/>
      </a:accent1>
      <a:accent2>
        <a:srgbClr val="A59D95"/>
      </a:accent2>
      <a:accent3>
        <a:srgbClr val="D5D2CA"/>
      </a:accent3>
      <a:accent4>
        <a:srgbClr val="FF7900"/>
      </a:accent4>
      <a:accent5>
        <a:srgbClr val="00549F"/>
      </a:accent5>
      <a:accent6>
        <a:srgbClr val="000000"/>
      </a:accent6>
      <a:hlink>
        <a:srgbClr val="00549F"/>
      </a:hlink>
      <a:folHlink>
        <a:srgbClr val="000000"/>
      </a:folHlink>
    </a:clrScheme>
    <a:fontScheme name="Wageningen U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<a:prstTxWarp prst="textNoShape">
          <a:avLst/>
        </a:prstTxWarp>
        <a:spAutoFit/>
      </a:bodyPr>
      <a:lstStyle>
        <a:defPPr algn="ctr">
          <a:defRPr sz="1400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5875"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ts val="1800"/>
          </a:lnSpc>
          <a:defRPr sz="1400" dirty="0" err="1" smtClean="0">
            <a:latin typeface="Verdana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3986</TotalTime>
  <Words>649</Words>
  <Application>Microsoft Office PowerPoint</Application>
  <PresentationFormat>On-screen Show (4:3)</PresentationFormat>
  <Paragraphs>135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Wageningen UR</vt:lpstr>
      <vt:lpstr>Modeling the drying and sorption behaviour of yam (Dioscoreaceae rotundata)</vt:lpstr>
      <vt:lpstr>Drying of yam</vt:lpstr>
      <vt:lpstr>Yam as a food product</vt:lpstr>
      <vt:lpstr>Drying properties</vt:lpstr>
      <vt:lpstr>Sorption isotherms</vt:lpstr>
      <vt:lpstr>PowerPoint Presentation</vt:lpstr>
      <vt:lpstr>Sorption model</vt:lpstr>
      <vt:lpstr>Drying rate measurements</vt:lpstr>
      <vt:lpstr>Drying model</vt:lpstr>
      <vt:lpstr>Results on sorption isotherms</vt:lpstr>
      <vt:lpstr>PowerPoint Presentation</vt:lpstr>
      <vt:lpstr>PowerPoint Presentation</vt:lpstr>
      <vt:lpstr>Drying rate Vs moisture </vt:lpstr>
      <vt:lpstr>Drying rate Vs moisture </vt:lpstr>
      <vt:lpstr>Cont. drying rate</vt:lpstr>
      <vt:lpstr>Conclusion</vt:lpstr>
      <vt:lpstr>Thanks for your attention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Martin Brinkman</dc:creator>
  <cp:lastModifiedBy>Amankwah, Emmanuel</cp:lastModifiedBy>
  <cp:revision>362</cp:revision>
  <cp:lastPrinted>2014-07-11T08:03:35Z</cp:lastPrinted>
  <dcterms:created xsi:type="dcterms:W3CDTF">2011-09-29T08:30:03Z</dcterms:created>
  <dcterms:modified xsi:type="dcterms:W3CDTF">2014-07-18T15:31:07Z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_Template">
    <vt:lpwstr>WHUK.pptx</vt:lpwstr>
  </property>
</Properties>
</file>