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vml" ContentType="application/vnd.openxmlformats-officedocument.vmlDrawing"/>
  <Default Extension="gif" ContentType="image/gi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300" r:id="rId3"/>
    <p:sldId id="301" r:id="rId4"/>
    <p:sldId id="299" r:id="rId5"/>
    <p:sldId id="282" r:id="rId6"/>
    <p:sldId id="257" r:id="rId7"/>
    <p:sldId id="285" r:id="rId8"/>
    <p:sldId id="283" r:id="rId9"/>
    <p:sldId id="288" r:id="rId10"/>
    <p:sldId id="286" r:id="rId11"/>
    <p:sldId id="260" r:id="rId12"/>
    <p:sldId id="261" r:id="rId13"/>
    <p:sldId id="262" r:id="rId14"/>
    <p:sldId id="268" r:id="rId15"/>
    <p:sldId id="267" r:id="rId16"/>
    <p:sldId id="269" r:id="rId17"/>
    <p:sldId id="270" r:id="rId18"/>
    <p:sldId id="289" r:id="rId19"/>
    <p:sldId id="271" r:id="rId20"/>
    <p:sldId id="272" r:id="rId21"/>
    <p:sldId id="273" r:id="rId22"/>
    <p:sldId id="302" r:id="rId23"/>
    <p:sldId id="290" r:id="rId24"/>
    <p:sldId id="291" r:id="rId25"/>
    <p:sldId id="292" r:id="rId26"/>
    <p:sldId id="298" r:id="rId27"/>
    <p:sldId id="293" r:id="rId28"/>
    <p:sldId id="294" r:id="rId29"/>
    <p:sldId id="281"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3" d="100"/>
          <a:sy n="113" d="100"/>
        </p:scale>
        <p:origin x="-96" y="-3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D79A32-EAD8-1E4B-A035-FEC42C510E1A}" type="datetimeFigureOut">
              <a:rPr lang="en-US" smtClean="0"/>
              <a:t>9/8/14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AB8736-9299-744C-858D-2BD290F95575}" type="slidenum">
              <a:rPr lang="en-US" smtClean="0"/>
              <a:t>‹#›</a:t>
            </a:fld>
            <a:endParaRPr lang="en-US"/>
          </a:p>
        </p:txBody>
      </p:sp>
    </p:spTree>
    <p:extLst>
      <p:ext uri="{BB962C8B-B14F-4D97-AF65-F5344CB8AC3E}">
        <p14:creationId xmlns:p14="http://schemas.microsoft.com/office/powerpoint/2010/main" val="4309568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Supp</a:t>
            </a:r>
            <a:r>
              <a:rPr lang="en-US" dirty="0" smtClean="0"/>
              <a:t> Figure B: MTToolbox PE reads with overlap workflow example with five reads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a:t>
            </a:r>
            <a:r>
              <a:rPr lang="en-US" baseline="0" dirty="0" smtClean="0"/>
              <a:t> a preprocessing step PE reads are merged using FLASH.  Read 1 shows that FLASH corrects discrepancies between merged reads by choosing the base with the highest quality score.  Reads are then categorized by their MT.  Discrepancies between reads with the same MT are corrected based on the majority base.  In the event of a tie the base with the highest average quality score is used.  A high quality consensus sequence is generated from each MT category.</a:t>
            </a:r>
            <a:endParaRPr lang="en-US" dirty="0"/>
          </a:p>
        </p:txBody>
      </p:sp>
      <p:sp>
        <p:nvSpPr>
          <p:cNvPr id="4" name="Slide Number Placeholder 3"/>
          <p:cNvSpPr>
            <a:spLocks noGrp="1"/>
          </p:cNvSpPr>
          <p:nvPr>
            <p:ph type="sldNum" sz="quarter" idx="10"/>
          </p:nvPr>
        </p:nvSpPr>
        <p:spPr/>
        <p:txBody>
          <a:bodyPr/>
          <a:lstStyle/>
          <a:p>
            <a:fld id="{45F3BEE5-D4A0-904A-B7B3-DCEBCA7E89CD}" type="slidenum">
              <a:rPr lang="en-US" smtClean="0"/>
              <a:t>23</a:t>
            </a:fld>
            <a:endParaRPr lang="en-US"/>
          </a:p>
        </p:txBody>
      </p:sp>
    </p:spTree>
    <p:extLst>
      <p:ext uri="{BB962C8B-B14F-4D97-AF65-F5344CB8AC3E}">
        <p14:creationId xmlns:p14="http://schemas.microsoft.com/office/powerpoint/2010/main" val="2781798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525758-716E-AD42-BCA7-FE78E57F77BE}" type="datetimeFigureOut">
              <a:rPr lang="en-US" smtClean="0"/>
              <a:t>9/8/14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96889-F106-6A4C-B5F8-6EC052CFAEDB}" type="slidenum">
              <a:rPr lang="en-US" smtClean="0"/>
              <a:t>‹#›</a:t>
            </a:fld>
            <a:endParaRPr lang="en-US"/>
          </a:p>
        </p:txBody>
      </p:sp>
    </p:spTree>
    <p:extLst>
      <p:ext uri="{BB962C8B-B14F-4D97-AF65-F5344CB8AC3E}">
        <p14:creationId xmlns:p14="http://schemas.microsoft.com/office/powerpoint/2010/main" val="2728079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25758-716E-AD42-BCA7-FE78E57F77BE}" type="datetimeFigureOut">
              <a:rPr lang="en-US" smtClean="0"/>
              <a:t>9/8/14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96889-F106-6A4C-B5F8-6EC052CFAEDB}" type="slidenum">
              <a:rPr lang="en-US" smtClean="0"/>
              <a:t>‹#›</a:t>
            </a:fld>
            <a:endParaRPr lang="en-US"/>
          </a:p>
        </p:txBody>
      </p:sp>
    </p:spTree>
    <p:extLst>
      <p:ext uri="{BB962C8B-B14F-4D97-AF65-F5344CB8AC3E}">
        <p14:creationId xmlns:p14="http://schemas.microsoft.com/office/powerpoint/2010/main" val="2122104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525758-716E-AD42-BCA7-FE78E57F77BE}" type="datetimeFigureOut">
              <a:rPr lang="en-US" smtClean="0"/>
              <a:t>9/8/14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96889-F106-6A4C-B5F8-6EC052CFAEDB}" type="slidenum">
              <a:rPr lang="en-US" smtClean="0"/>
              <a:t>‹#›</a:t>
            </a:fld>
            <a:endParaRPr lang="en-US"/>
          </a:p>
        </p:txBody>
      </p:sp>
    </p:spTree>
    <p:extLst>
      <p:ext uri="{BB962C8B-B14F-4D97-AF65-F5344CB8AC3E}">
        <p14:creationId xmlns:p14="http://schemas.microsoft.com/office/powerpoint/2010/main" val="2991887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525758-716E-AD42-BCA7-FE78E57F77BE}" type="datetimeFigureOut">
              <a:rPr lang="en-US" smtClean="0"/>
              <a:t>9/8/14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96889-F106-6A4C-B5F8-6EC052CFAEDB}" type="slidenum">
              <a:rPr lang="en-US" smtClean="0"/>
              <a:t>‹#›</a:t>
            </a:fld>
            <a:endParaRPr lang="en-US"/>
          </a:p>
        </p:txBody>
      </p:sp>
    </p:spTree>
    <p:extLst>
      <p:ext uri="{BB962C8B-B14F-4D97-AF65-F5344CB8AC3E}">
        <p14:creationId xmlns:p14="http://schemas.microsoft.com/office/powerpoint/2010/main" val="181960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525758-716E-AD42-BCA7-FE78E57F77BE}" type="datetimeFigureOut">
              <a:rPr lang="en-US" smtClean="0"/>
              <a:t>9/8/14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B96889-F106-6A4C-B5F8-6EC052CFAEDB}" type="slidenum">
              <a:rPr lang="en-US" smtClean="0"/>
              <a:t>‹#›</a:t>
            </a:fld>
            <a:endParaRPr lang="en-US"/>
          </a:p>
        </p:txBody>
      </p:sp>
    </p:spTree>
    <p:extLst>
      <p:ext uri="{BB962C8B-B14F-4D97-AF65-F5344CB8AC3E}">
        <p14:creationId xmlns:p14="http://schemas.microsoft.com/office/powerpoint/2010/main" val="1225600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525758-716E-AD42-BCA7-FE78E57F77BE}" type="datetimeFigureOut">
              <a:rPr lang="en-US" smtClean="0"/>
              <a:t>9/8/14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B96889-F106-6A4C-B5F8-6EC052CFAEDB}" type="slidenum">
              <a:rPr lang="en-US" smtClean="0"/>
              <a:t>‹#›</a:t>
            </a:fld>
            <a:endParaRPr lang="en-US"/>
          </a:p>
        </p:txBody>
      </p:sp>
    </p:spTree>
    <p:extLst>
      <p:ext uri="{BB962C8B-B14F-4D97-AF65-F5344CB8AC3E}">
        <p14:creationId xmlns:p14="http://schemas.microsoft.com/office/powerpoint/2010/main" val="838201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525758-716E-AD42-BCA7-FE78E57F77BE}" type="datetimeFigureOut">
              <a:rPr lang="en-US" smtClean="0"/>
              <a:t>9/8/14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B96889-F106-6A4C-B5F8-6EC052CFAEDB}" type="slidenum">
              <a:rPr lang="en-US" smtClean="0"/>
              <a:t>‹#›</a:t>
            </a:fld>
            <a:endParaRPr lang="en-US"/>
          </a:p>
        </p:txBody>
      </p:sp>
    </p:spTree>
    <p:extLst>
      <p:ext uri="{BB962C8B-B14F-4D97-AF65-F5344CB8AC3E}">
        <p14:creationId xmlns:p14="http://schemas.microsoft.com/office/powerpoint/2010/main" val="223659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525758-716E-AD42-BCA7-FE78E57F77BE}" type="datetimeFigureOut">
              <a:rPr lang="en-US" smtClean="0"/>
              <a:t>9/8/14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96889-F106-6A4C-B5F8-6EC052CFAEDB}" type="slidenum">
              <a:rPr lang="en-US" smtClean="0"/>
              <a:t>‹#›</a:t>
            </a:fld>
            <a:endParaRPr lang="en-US"/>
          </a:p>
        </p:txBody>
      </p:sp>
    </p:spTree>
    <p:extLst>
      <p:ext uri="{BB962C8B-B14F-4D97-AF65-F5344CB8AC3E}">
        <p14:creationId xmlns:p14="http://schemas.microsoft.com/office/powerpoint/2010/main" val="1320713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525758-716E-AD42-BCA7-FE78E57F77BE}" type="datetimeFigureOut">
              <a:rPr lang="en-US" smtClean="0"/>
              <a:t>9/8/14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B96889-F106-6A4C-B5F8-6EC052CFAEDB}" type="slidenum">
              <a:rPr lang="en-US" smtClean="0"/>
              <a:t>‹#›</a:t>
            </a:fld>
            <a:endParaRPr lang="en-US"/>
          </a:p>
        </p:txBody>
      </p:sp>
    </p:spTree>
    <p:extLst>
      <p:ext uri="{BB962C8B-B14F-4D97-AF65-F5344CB8AC3E}">
        <p14:creationId xmlns:p14="http://schemas.microsoft.com/office/powerpoint/2010/main" val="1036768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25758-716E-AD42-BCA7-FE78E57F77BE}" type="datetimeFigureOut">
              <a:rPr lang="en-US" smtClean="0"/>
              <a:t>9/8/14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96889-F106-6A4C-B5F8-6EC052CFAEDB}" type="slidenum">
              <a:rPr lang="en-US" smtClean="0"/>
              <a:t>‹#›</a:t>
            </a:fld>
            <a:endParaRPr lang="en-US"/>
          </a:p>
        </p:txBody>
      </p:sp>
    </p:spTree>
    <p:extLst>
      <p:ext uri="{BB962C8B-B14F-4D97-AF65-F5344CB8AC3E}">
        <p14:creationId xmlns:p14="http://schemas.microsoft.com/office/powerpoint/2010/main" val="3196581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25758-716E-AD42-BCA7-FE78E57F77BE}" type="datetimeFigureOut">
              <a:rPr lang="en-US" smtClean="0"/>
              <a:t>9/8/14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B96889-F106-6A4C-B5F8-6EC052CFAEDB}" type="slidenum">
              <a:rPr lang="en-US" smtClean="0"/>
              <a:t>‹#›</a:t>
            </a:fld>
            <a:endParaRPr lang="en-US"/>
          </a:p>
        </p:txBody>
      </p:sp>
    </p:spTree>
    <p:extLst>
      <p:ext uri="{BB962C8B-B14F-4D97-AF65-F5344CB8AC3E}">
        <p14:creationId xmlns:p14="http://schemas.microsoft.com/office/powerpoint/2010/main" val="22657794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525758-716E-AD42-BCA7-FE78E57F77BE}" type="datetimeFigureOut">
              <a:rPr lang="en-US" smtClean="0"/>
              <a:t>9/8/14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B96889-F106-6A4C-B5F8-6EC052CFAEDB}" type="slidenum">
              <a:rPr lang="en-US" smtClean="0"/>
              <a:t>‹#›</a:t>
            </a:fld>
            <a:endParaRPr lang="en-US"/>
          </a:p>
        </p:txBody>
      </p:sp>
    </p:spTree>
    <p:extLst>
      <p:ext uri="{BB962C8B-B14F-4D97-AF65-F5344CB8AC3E}">
        <p14:creationId xmlns:p14="http://schemas.microsoft.com/office/powerpoint/2010/main" val="3565965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2.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6.jpg"/><Relationship Id="rId1" Type="http://schemas.openxmlformats.org/officeDocument/2006/relationships/slideLayout" Target="../slideLayouts/slideLayout7.xml"/><Relationship Id="rId2" Type="http://schemas.openxmlformats.org/officeDocument/2006/relationships/image" Target="../media/image2.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eg"/><Relationship Id="rId3" Type="http://schemas.openxmlformats.org/officeDocument/2006/relationships/image" Target="../media/image2.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4" Type="http://schemas.openxmlformats.org/officeDocument/2006/relationships/oleObject" Target="../embeddings/oleObject1.bin"/><Relationship Id="rId5" Type="http://schemas.openxmlformats.org/officeDocument/2006/relationships/package" Target="../embeddings/Microsoft_Excel_Sheet1.xlsx"/><Relationship Id="rId6" Type="http://schemas.openxmlformats.org/officeDocument/2006/relationships/image" Target="../media/image9.pn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image" Target="../media/image2.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2.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2.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2.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2.gif"/></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2.gif"/><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2.gif"/></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2.gif"/><Relationship Id="rId1" Type="http://schemas.openxmlformats.org/officeDocument/2006/relationships/slideLayout" Target="../slideLayouts/slideLayout2.xml"/><Relationship Id="rId2" Type="http://schemas.openxmlformats.org/officeDocument/2006/relationships/hyperlink" Target="https://sites.google.com/site/moleculetagtoolbox/"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4" Type="http://schemas.microsoft.com/office/2007/relationships/hdphoto" Target="../media/hdphoto1.wdp"/><Relationship Id="rId5" Type="http://schemas.openxmlformats.org/officeDocument/2006/relationships/image" Target="../media/image2.gif"/><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gif"/><Relationship Id="rId1" Type="http://schemas.openxmlformats.org/officeDocument/2006/relationships/slideLayout" Target="../slideLayouts/slideLayout1.xml"/><Relationship Id="rId2"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emf"/><Relationship Id="rId3" Type="http://schemas.openxmlformats.org/officeDocument/2006/relationships/image" Target="../media/image2.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emf"/><Relationship Id="rId3" Type="http://schemas.openxmlformats.org/officeDocument/2006/relationships/image" Target="../media/image2.gif"/></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799" y="500913"/>
            <a:ext cx="7772400" cy="1470025"/>
          </a:xfrm>
        </p:spPr>
        <p:txBody>
          <a:bodyPr/>
          <a:lstStyle/>
          <a:p>
            <a:r>
              <a:rPr lang="en-US" dirty="0">
                <a:solidFill>
                  <a:schemeClr val="bg1"/>
                </a:solidFill>
              </a:rPr>
              <a:t>Analysis of </a:t>
            </a:r>
            <a:r>
              <a:rPr lang="en-US" dirty="0" smtClean="0">
                <a:solidFill>
                  <a:schemeClr val="bg1"/>
                </a:solidFill>
              </a:rPr>
              <a:t>circulating free DNA </a:t>
            </a:r>
            <a:r>
              <a:rPr lang="en-US" dirty="0">
                <a:solidFill>
                  <a:schemeClr val="bg1"/>
                </a:solidFill>
              </a:rPr>
              <a:t>in peripheral blood </a:t>
            </a:r>
          </a:p>
        </p:txBody>
      </p:sp>
      <p:sp>
        <p:nvSpPr>
          <p:cNvPr id="3" name="Subtitle 2"/>
          <p:cNvSpPr>
            <a:spLocks noGrp="1"/>
          </p:cNvSpPr>
          <p:nvPr>
            <p:ph type="subTitle" idx="1"/>
          </p:nvPr>
        </p:nvSpPr>
        <p:spPr>
          <a:xfrm>
            <a:off x="685799" y="4661569"/>
            <a:ext cx="8043779" cy="1752600"/>
          </a:xfrm>
        </p:spPr>
        <p:txBody>
          <a:bodyPr>
            <a:normAutofit lnSpcReduction="10000"/>
          </a:bodyPr>
          <a:lstStyle/>
          <a:p>
            <a:pPr algn="l"/>
            <a:r>
              <a:rPr lang="en-US" sz="2400" dirty="0" smtClean="0">
                <a:solidFill>
                  <a:srgbClr val="FFFFFF"/>
                </a:solidFill>
              </a:rPr>
              <a:t>Piotr Mieczkowski </a:t>
            </a:r>
          </a:p>
          <a:p>
            <a:pPr algn="l"/>
            <a:r>
              <a:rPr lang="en-US" sz="2400" dirty="0" smtClean="0">
                <a:solidFill>
                  <a:srgbClr val="FFFFFF"/>
                </a:solidFill>
              </a:rPr>
              <a:t>University of North Carolina at Chapel Hill</a:t>
            </a:r>
          </a:p>
          <a:p>
            <a:pPr algn="l"/>
            <a:endParaRPr lang="en-US" sz="2400" dirty="0">
              <a:solidFill>
                <a:srgbClr val="FFFFFF"/>
              </a:solidFill>
            </a:endParaRPr>
          </a:p>
          <a:p>
            <a:pPr algn="r"/>
            <a:r>
              <a:rPr lang="en-US" sz="2400" dirty="0" smtClean="0">
                <a:solidFill>
                  <a:srgbClr val="FFFFFF"/>
                </a:solidFill>
              </a:rPr>
              <a:t>Genomics2014</a:t>
            </a:r>
            <a:endParaRPr lang="en-US" sz="2400" dirty="0">
              <a:solidFill>
                <a:srgbClr val="FFFFFF"/>
              </a:solidFill>
            </a:endParaRPr>
          </a:p>
        </p:txBody>
      </p:sp>
      <p:pic>
        <p:nvPicPr>
          <p:cNvPr id="4" name="Picture 3" descr="strip.gif"/>
          <p:cNvPicPr>
            <a:picLocks noChangeAspect="1"/>
          </p:cNvPicPr>
          <p:nvPr/>
        </p:nvPicPr>
        <p:blipFill>
          <a:blip r:embed="rId3"/>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1875136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685800" y="1630363"/>
          <a:ext cx="7772400" cy="4206873"/>
        </p:xfrm>
        <a:graphic>
          <a:graphicData uri="http://schemas.openxmlformats.org/drawingml/2006/table">
            <a:tbl>
              <a:tblPr/>
              <a:tblGrid>
                <a:gridCol w="3886200"/>
                <a:gridCol w="3886200"/>
              </a:tblGrid>
              <a:tr h="365815">
                <a:tc gridSpan="2">
                  <a:txBody>
                    <a:bodyPr/>
                    <a:lstStyle/>
                    <a:p>
                      <a:pPr algn="ctr"/>
                      <a:r>
                        <a:rPr lang="en-US" sz="1800" dirty="0" err="1"/>
                        <a:t>UNCseq</a:t>
                      </a:r>
                      <a:r>
                        <a:rPr lang="en-US" sz="1800" dirty="0"/>
                        <a:t> Status Summary</a:t>
                      </a:r>
                    </a:p>
                  </a:txBody>
                  <a:tcPr marT="45727" marB="45727" anchor="ctr">
                    <a:lnL>
                      <a:noFill/>
                    </a:lnL>
                    <a:lnT>
                      <a:noFill/>
                    </a:lnT>
                    <a:lnB>
                      <a:noFill/>
                    </a:lnB>
                    <a:solidFill>
                      <a:srgbClr val="EEDDCC"/>
                    </a:solidFill>
                  </a:tcPr>
                </a:tc>
                <a:tc hMerge="1">
                  <a:txBody>
                    <a:bodyPr/>
                    <a:lstStyle/>
                    <a:p>
                      <a:endParaRPr lang="en-US" dirty="0"/>
                    </a:p>
                  </a:txBody>
                  <a:tcPr>
                    <a:lnL>
                      <a:noFill/>
                    </a:lnL>
                  </a:tcPr>
                </a:tc>
              </a:tr>
              <a:tr h="365815">
                <a:tc gridSpan="2">
                  <a:txBody>
                    <a:bodyPr/>
                    <a:lstStyle/>
                    <a:p>
                      <a:endParaRPr lang="en-US" sz="1800" dirty="0"/>
                    </a:p>
                  </a:txBody>
                  <a:tcPr marT="45727" marB="45727" anchor="ctr">
                    <a:lnL>
                      <a:noFill/>
                    </a:lnL>
                    <a:lnT>
                      <a:noFill/>
                    </a:lnT>
                    <a:lnB>
                      <a:noFill/>
                    </a:lnB>
                    <a:solidFill>
                      <a:srgbClr val="EEDDCC"/>
                    </a:solidFill>
                  </a:tcPr>
                </a:tc>
                <a:tc hMerge="1">
                  <a:txBody>
                    <a:bodyPr/>
                    <a:lstStyle/>
                    <a:p>
                      <a:endParaRPr lang="en-US" dirty="0"/>
                    </a:p>
                  </a:txBody>
                  <a:tcPr>
                    <a:lnL>
                      <a:noFill/>
                    </a:lnL>
                  </a:tcPr>
                </a:tc>
              </a:tr>
              <a:tr h="365815">
                <a:tc gridSpan="2">
                  <a:txBody>
                    <a:bodyPr/>
                    <a:lstStyle/>
                    <a:p>
                      <a:pPr algn="ctr"/>
                      <a:r>
                        <a:rPr lang="en-US" sz="1800"/>
                        <a:t>1064 consented</a:t>
                      </a:r>
                    </a:p>
                  </a:txBody>
                  <a:tcPr marT="45727" marB="45727" anchor="ctr">
                    <a:lnL>
                      <a:noFill/>
                    </a:lnL>
                    <a:lnR>
                      <a:noFill/>
                    </a:lnR>
                    <a:lnT>
                      <a:noFill/>
                    </a:lnT>
                    <a:lnB>
                      <a:noFill/>
                    </a:lnB>
                    <a:solidFill>
                      <a:srgbClr val="EEDDCC"/>
                    </a:solidFill>
                  </a:tcPr>
                </a:tc>
                <a:tc hMerge="1">
                  <a:txBody>
                    <a:bodyPr/>
                    <a:lstStyle/>
                    <a:p>
                      <a:endParaRPr lang="en-US"/>
                    </a:p>
                  </a:txBody>
                  <a:tcPr/>
                </a:tc>
              </a:tr>
              <a:tr h="914538">
                <a:tc>
                  <a:txBody>
                    <a:bodyPr/>
                    <a:lstStyle/>
                    <a:p>
                      <a:pPr algn="ctr"/>
                      <a:r>
                        <a:rPr lang="en-US" sz="1800"/>
                        <a:t>300 active</a:t>
                      </a:r>
                      <a:br>
                        <a:rPr lang="en-US" sz="1800"/>
                      </a:br>
                      <a:r>
                        <a:rPr lang="en-US" sz="1800"/>
                        <a:t>113 sample failure</a:t>
                      </a:r>
                    </a:p>
                  </a:txBody>
                  <a:tcPr marT="45727" marB="45727" anchor="ctr">
                    <a:lnL>
                      <a:noFill/>
                    </a:lnL>
                    <a:lnR>
                      <a:noFill/>
                    </a:lnR>
                    <a:lnT>
                      <a:noFill/>
                    </a:lnT>
                    <a:lnB>
                      <a:noFill/>
                    </a:lnB>
                    <a:solidFill>
                      <a:srgbClr val="EEDDCC"/>
                    </a:solidFill>
                  </a:tcPr>
                </a:tc>
                <a:tc>
                  <a:txBody>
                    <a:bodyPr/>
                    <a:lstStyle/>
                    <a:p>
                      <a:pPr algn="ctr"/>
                      <a:r>
                        <a:rPr lang="en-US" sz="1800"/>
                        <a:t>436 completed</a:t>
                      </a:r>
                      <a:br>
                        <a:rPr lang="en-US" sz="1800"/>
                      </a:br>
                      <a:r>
                        <a:rPr lang="en-US" sz="1800"/>
                        <a:t>248 mutations reported</a:t>
                      </a:r>
                      <a:br>
                        <a:rPr lang="en-US" sz="1800"/>
                      </a:br>
                      <a:r>
                        <a:rPr lang="en-US" sz="1800"/>
                        <a:t>188 no reportable mutations</a:t>
                      </a:r>
                    </a:p>
                  </a:txBody>
                  <a:tcPr marT="45727" marB="45727" anchor="ctr">
                    <a:lnL>
                      <a:noFill/>
                    </a:lnL>
                    <a:lnR>
                      <a:noFill/>
                    </a:lnR>
                    <a:lnT>
                      <a:noFill/>
                    </a:lnT>
                    <a:lnB>
                      <a:noFill/>
                    </a:lnB>
                    <a:solidFill>
                      <a:srgbClr val="EEDDCC"/>
                    </a:solidFill>
                  </a:tcPr>
                </a:tc>
              </a:tr>
              <a:tr h="365815">
                <a:tc gridSpan="2">
                  <a:txBody>
                    <a:bodyPr/>
                    <a:lstStyle/>
                    <a:p>
                      <a:pPr algn="ctr"/>
                      <a:r>
                        <a:rPr lang="en-US" sz="1800" b="1"/>
                        <a:t>Sample Distribution</a:t>
                      </a:r>
                      <a:endParaRPr lang="en-US" sz="1800"/>
                    </a:p>
                  </a:txBody>
                  <a:tcPr marT="45727" marB="45727" anchor="ctr">
                    <a:lnL>
                      <a:noFill/>
                    </a:lnL>
                    <a:lnR>
                      <a:noFill/>
                    </a:lnR>
                    <a:lnT>
                      <a:noFill/>
                    </a:lnT>
                    <a:lnB>
                      <a:noFill/>
                    </a:lnB>
                    <a:solidFill>
                      <a:srgbClr val="EEDDCC"/>
                    </a:solidFill>
                  </a:tcPr>
                </a:tc>
                <a:tc hMerge="1">
                  <a:txBody>
                    <a:bodyPr/>
                    <a:lstStyle/>
                    <a:p>
                      <a:endParaRPr lang="en-US"/>
                    </a:p>
                  </a:txBody>
                  <a:tcPr/>
                </a:tc>
              </a:tr>
              <a:tr h="365815">
                <a:tc>
                  <a:txBody>
                    <a:bodyPr/>
                    <a:lstStyle/>
                    <a:p>
                      <a:pPr algn="ctr"/>
                      <a:r>
                        <a:rPr lang="en-US" sz="1800"/>
                        <a:t>Tumor</a:t>
                      </a:r>
                    </a:p>
                  </a:txBody>
                  <a:tcPr marT="45727" marB="45727" anchor="ctr">
                    <a:lnL>
                      <a:noFill/>
                    </a:lnL>
                    <a:lnR>
                      <a:noFill/>
                    </a:lnR>
                    <a:lnT>
                      <a:noFill/>
                    </a:lnT>
                    <a:lnB>
                      <a:noFill/>
                    </a:lnB>
                    <a:solidFill>
                      <a:srgbClr val="EEDDCC"/>
                    </a:solidFill>
                  </a:tcPr>
                </a:tc>
                <a:tc>
                  <a:txBody>
                    <a:bodyPr/>
                    <a:lstStyle/>
                    <a:p>
                      <a:pPr algn="ctr"/>
                      <a:r>
                        <a:rPr lang="en-US" sz="1800"/>
                        <a:t>Normal</a:t>
                      </a:r>
                    </a:p>
                  </a:txBody>
                  <a:tcPr marT="45727" marB="45727" anchor="ctr">
                    <a:lnL>
                      <a:noFill/>
                    </a:lnL>
                    <a:lnR>
                      <a:noFill/>
                    </a:lnR>
                    <a:lnT>
                      <a:noFill/>
                    </a:lnT>
                    <a:lnB>
                      <a:noFill/>
                    </a:lnB>
                    <a:solidFill>
                      <a:srgbClr val="EEDDCC"/>
                    </a:solidFill>
                  </a:tcPr>
                </a:tc>
              </a:tr>
              <a:tr h="365815">
                <a:tc>
                  <a:txBody>
                    <a:bodyPr/>
                    <a:lstStyle/>
                    <a:p>
                      <a:pPr algn="ctr"/>
                      <a:r>
                        <a:rPr lang="en-US" sz="1800"/>
                        <a:t>215/300 distributed</a:t>
                      </a:r>
                    </a:p>
                  </a:txBody>
                  <a:tcPr marT="45727" marB="45727" anchor="ctr">
                    <a:lnL>
                      <a:noFill/>
                    </a:lnL>
                    <a:lnR>
                      <a:noFill/>
                    </a:lnR>
                    <a:lnT>
                      <a:noFill/>
                    </a:lnT>
                    <a:lnB>
                      <a:noFill/>
                    </a:lnB>
                    <a:solidFill>
                      <a:srgbClr val="EEDDCC"/>
                    </a:solidFill>
                  </a:tcPr>
                </a:tc>
                <a:tc>
                  <a:txBody>
                    <a:bodyPr/>
                    <a:lstStyle/>
                    <a:p>
                      <a:pPr algn="ctr"/>
                      <a:r>
                        <a:rPr lang="en-US" sz="1800" dirty="0"/>
                        <a:t>227/300 </a:t>
                      </a:r>
                      <a:r>
                        <a:rPr lang="en-US" sz="1800" dirty="0" smtClean="0"/>
                        <a:t>distributed </a:t>
                      </a:r>
                      <a:endParaRPr lang="en-US" sz="1800" dirty="0"/>
                    </a:p>
                  </a:txBody>
                  <a:tcPr marT="45727" marB="45727" anchor="ctr">
                    <a:lnL>
                      <a:noFill/>
                    </a:lnL>
                    <a:lnR>
                      <a:noFill/>
                    </a:lnR>
                    <a:lnT>
                      <a:noFill/>
                    </a:lnT>
                    <a:lnB>
                      <a:noFill/>
                    </a:lnB>
                    <a:solidFill>
                      <a:srgbClr val="EEDDCC"/>
                    </a:solidFill>
                  </a:tcPr>
                </a:tc>
              </a:tr>
              <a:tr h="365815">
                <a:tc>
                  <a:txBody>
                    <a:bodyPr/>
                    <a:lstStyle/>
                    <a:p>
                      <a:pPr algn="ctr"/>
                      <a:r>
                        <a:rPr lang="en-US" sz="1800"/>
                        <a:t>35/300 pending distribution</a:t>
                      </a:r>
                    </a:p>
                  </a:txBody>
                  <a:tcPr marT="45727" marB="45727" anchor="ctr">
                    <a:lnL>
                      <a:noFill/>
                    </a:lnL>
                    <a:lnR>
                      <a:noFill/>
                    </a:lnR>
                    <a:lnT>
                      <a:noFill/>
                    </a:lnT>
                    <a:lnB>
                      <a:noFill/>
                    </a:lnB>
                    <a:solidFill>
                      <a:srgbClr val="EEDDCC"/>
                    </a:solidFill>
                  </a:tcPr>
                </a:tc>
                <a:tc>
                  <a:txBody>
                    <a:bodyPr/>
                    <a:lstStyle/>
                    <a:p>
                      <a:pPr algn="ctr"/>
                      <a:r>
                        <a:rPr lang="en-US" sz="1800"/>
                        <a:t>4/300 pending distribution</a:t>
                      </a:r>
                    </a:p>
                  </a:txBody>
                  <a:tcPr marT="45727" marB="45727" anchor="ctr">
                    <a:lnL>
                      <a:noFill/>
                    </a:lnL>
                    <a:lnR>
                      <a:noFill/>
                    </a:lnR>
                    <a:lnT>
                      <a:noFill/>
                    </a:lnT>
                    <a:lnB>
                      <a:noFill/>
                    </a:lnB>
                    <a:solidFill>
                      <a:srgbClr val="EEDDCC"/>
                    </a:solidFill>
                  </a:tcPr>
                </a:tc>
              </a:tr>
              <a:tr h="365815">
                <a:tc>
                  <a:txBody>
                    <a:bodyPr/>
                    <a:lstStyle/>
                    <a:p>
                      <a:pPr algn="ctr"/>
                      <a:r>
                        <a:rPr lang="en-US" sz="1800"/>
                        <a:t>49/300 not yet collected</a:t>
                      </a:r>
                    </a:p>
                  </a:txBody>
                  <a:tcPr marT="45727" marB="45727" anchor="ctr">
                    <a:lnL>
                      <a:noFill/>
                    </a:lnL>
                    <a:lnR>
                      <a:noFill/>
                    </a:lnR>
                    <a:lnT>
                      <a:noFill/>
                    </a:lnT>
                    <a:lnB>
                      <a:noFill/>
                    </a:lnB>
                    <a:solidFill>
                      <a:srgbClr val="EEDDCC"/>
                    </a:solidFill>
                  </a:tcPr>
                </a:tc>
                <a:tc>
                  <a:txBody>
                    <a:bodyPr/>
                    <a:lstStyle/>
                    <a:p>
                      <a:pPr algn="ctr"/>
                      <a:r>
                        <a:rPr lang="en-US" sz="1800"/>
                        <a:t>26/300 not yet collected</a:t>
                      </a:r>
                    </a:p>
                  </a:txBody>
                  <a:tcPr marT="45727" marB="45727" anchor="ctr">
                    <a:lnL>
                      <a:noFill/>
                    </a:lnL>
                    <a:lnR>
                      <a:noFill/>
                    </a:lnR>
                    <a:lnT>
                      <a:noFill/>
                    </a:lnT>
                    <a:lnB>
                      <a:noFill/>
                    </a:lnB>
                    <a:solidFill>
                      <a:srgbClr val="EEDDCC"/>
                    </a:solidFill>
                  </a:tcPr>
                </a:tc>
              </a:tr>
              <a:tr h="365815">
                <a:tc>
                  <a:txBody>
                    <a:bodyPr/>
                    <a:lstStyle/>
                    <a:p>
                      <a:pPr algn="ctr"/>
                      <a:r>
                        <a:rPr lang="en-US" sz="1800"/>
                        <a:t>0/300 not initiated</a:t>
                      </a:r>
                    </a:p>
                  </a:txBody>
                  <a:tcPr marT="45727" marB="45727" anchor="ctr">
                    <a:lnL>
                      <a:noFill/>
                    </a:lnL>
                    <a:lnR>
                      <a:noFill/>
                    </a:lnR>
                    <a:lnT>
                      <a:noFill/>
                    </a:lnT>
                    <a:lnB>
                      <a:noFill/>
                    </a:lnB>
                    <a:solidFill>
                      <a:srgbClr val="EEDDCC"/>
                    </a:solidFill>
                  </a:tcPr>
                </a:tc>
                <a:tc>
                  <a:txBody>
                    <a:bodyPr/>
                    <a:lstStyle/>
                    <a:p>
                      <a:pPr algn="ctr"/>
                      <a:r>
                        <a:rPr lang="en-US" sz="1800" dirty="0"/>
                        <a:t>43/300 not initiated</a:t>
                      </a:r>
                    </a:p>
                  </a:txBody>
                  <a:tcPr marT="45727" marB="45727" anchor="ctr">
                    <a:lnL>
                      <a:noFill/>
                    </a:lnL>
                    <a:lnR>
                      <a:noFill/>
                    </a:lnR>
                    <a:lnT>
                      <a:noFill/>
                    </a:lnT>
                    <a:lnB>
                      <a:noFill/>
                    </a:lnB>
                    <a:solidFill>
                      <a:srgbClr val="EEDDCC"/>
                    </a:solidFill>
                  </a:tcPr>
                </a:tc>
              </a:tr>
            </a:tbl>
          </a:graphicData>
        </a:graphic>
      </p:graphicFrame>
      <p:sp>
        <p:nvSpPr>
          <p:cNvPr id="27668" name="Rectangle 1"/>
          <p:cNvSpPr>
            <a:spLocks noChangeArrowheads="1"/>
          </p:cNvSpPr>
          <p:nvPr/>
        </p:nvSpPr>
        <p:spPr bwMode="auto">
          <a:xfrm>
            <a:off x="685800" y="16303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r>
              <a:rPr lang="en-US" sz="1000" b="1"/>
              <a:t>Production Summary Report</a:t>
            </a:r>
          </a:p>
          <a:p>
            <a:endParaRPr lang="en-US" sz="800" b="1"/>
          </a:p>
          <a:p>
            <a:r>
              <a:rPr lang="en-US" sz="800" b="1"/>
              <a:t>Tue Apr 15 23:39:36 2014</a:t>
            </a:r>
          </a:p>
          <a:p>
            <a:endParaRPr lang="en-US" sz="800" b="1"/>
          </a:p>
          <a:p>
            <a:r>
              <a:rPr lang="en-US" sz="800" b="1"/>
              <a:t>requested by dnhayes</a:t>
            </a:r>
          </a:p>
          <a:p>
            <a:endParaRPr lang="en-US"/>
          </a:p>
        </p:txBody>
      </p:sp>
      <p:pic>
        <p:nvPicPr>
          <p:cNvPr id="4" name="Picture 3" descr="strip.gif"/>
          <p:cNvPicPr>
            <a:picLocks noChangeAspect="1"/>
          </p:cNvPicPr>
          <p:nvPr/>
        </p:nvPicPr>
        <p:blipFill>
          <a:blip r:embed="rId2"/>
          <a:stretch>
            <a:fillRect/>
          </a:stretch>
        </p:blipFill>
        <p:spPr>
          <a:xfrm rot="16200000">
            <a:off x="-3286125" y="3286125"/>
            <a:ext cx="6858002" cy="285750"/>
          </a:xfrm>
          <a:prstGeom prst="rect">
            <a:avLst/>
          </a:prstGeom>
        </p:spPr>
      </p:pic>
      <p:sp>
        <p:nvSpPr>
          <p:cNvPr id="5" name="TextBox 4"/>
          <p:cNvSpPr txBox="1"/>
          <p:nvPr/>
        </p:nvSpPr>
        <p:spPr>
          <a:xfrm>
            <a:off x="546100" y="368300"/>
            <a:ext cx="8369300" cy="1384995"/>
          </a:xfrm>
          <a:prstGeom prst="rect">
            <a:avLst/>
          </a:prstGeom>
          <a:noFill/>
        </p:spPr>
        <p:txBody>
          <a:bodyPr wrap="square" rtlCol="0">
            <a:spAutoFit/>
          </a:bodyPr>
          <a:lstStyle/>
          <a:p>
            <a:pPr algn="ctr"/>
            <a:r>
              <a:rPr lang="en-US" sz="2800" b="1" dirty="0"/>
              <a:t>Next Generation Sequencing for Clinical Care of Cancer Patients - </a:t>
            </a:r>
            <a:r>
              <a:rPr lang="en-US" sz="2800" b="1" dirty="0" err="1"/>
              <a:t>UNCseq</a:t>
            </a:r>
            <a:endParaRPr lang="en-US" sz="2800" b="1" dirty="0"/>
          </a:p>
          <a:p>
            <a:pPr algn="ctr"/>
            <a:endParaRPr lang="en-US" sz="2800" b="1" dirty="0"/>
          </a:p>
        </p:txBody>
      </p:sp>
    </p:spTree>
    <p:extLst>
      <p:ext uri="{BB962C8B-B14F-4D97-AF65-F5344CB8AC3E}">
        <p14:creationId xmlns:p14="http://schemas.microsoft.com/office/powerpoint/2010/main" val="193109818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01688"/>
            <a:ext cx="6096000" cy="5827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8675" name="Title 3"/>
          <p:cNvSpPr>
            <a:spLocks noGrp="1"/>
          </p:cNvSpPr>
          <p:nvPr>
            <p:ph type="title"/>
          </p:nvPr>
        </p:nvSpPr>
        <p:spPr>
          <a:xfrm>
            <a:off x="0" y="152400"/>
            <a:ext cx="5562600" cy="411163"/>
          </a:xfrm>
        </p:spPr>
        <p:txBody>
          <a:bodyPr>
            <a:normAutofit fontScale="90000"/>
          </a:bodyPr>
          <a:lstStyle/>
          <a:p>
            <a:r>
              <a:rPr lang="en-US" sz="2400">
                <a:latin typeface="Calibri" charset="0"/>
                <a:ea typeface="ＭＳ Ｐゴシック" charset="0"/>
                <a:cs typeface="Calibri" charset="0"/>
              </a:rPr>
              <a:t>Ideal Schematic Production Timeline</a:t>
            </a:r>
          </a:p>
        </p:txBody>
      </p:sp>
      <p:graphicFrame>
        <p:nvGraphicFramePr>
          <p:cNvPr id="5" name="Table 4"/>
          <p:cNvGraphicFramePr>
            <a:graphicFrameLocks noGrp="1"/>
          </p:cNvGraphicFramePr>
          <p:nvPr/>
        </p:nvGraphicFramePr>
        <p:xfrm>
          <a:off x="5943600" y="0"/>
          <a:ext cx="3124200" cy="6907746"/>
        </p:xfrm>
        <a:graphic>
          <a:graphicData uri="http://schemas.openxmlformats.org/drawingml/2006/table">
            <a:tbl>
              <a:tblPr/>
              <a:tblGrid>
                <a:gridCol w="3124200"/>
              </a:tblGrid>
              <a:tr h="221868">
                <a:tc>
                  <a:txBody>
                    <a:bodyPr/>
                    <a:lstStyle/>
                    <a:p>
                      <a:pPr algn="ctr"/>
                      <a:r>
                        <a:rPr lang="en-US" sz="1200" b="1" i="1" u="sng" dirty="0"/>
                        <a:t>Time to Completion Stats</a:t>
                      </a:r>
                    </a:p>
                  </a:txBody>
                  <a:tcPr marL="39017" marR="39017" marT="19504" marB="19504" anchor="ctr">
                    <a:lnL>
                      <a:noFill/>
                    </a:lnL>
                    <a:lnR>
                      <a:noFill/>
                    </a:lnR>
                    <a:lnT>
                      <a:noFill/>
                    </a:lnT>
                    <a:lnB>
                      <a:noFill/>
                    </a:lnB>
                    <a:solidFill>
                      <a:srgbClr val="EEDDCC"/>
                    </a:solidFill>
                  </a:tcPr>
                </a:tc>
              </a:tr>
              <a:tr h="221868">
                <a:tc>
                  <a:txBody>
                    <a:bodyPr/>
                    <a:lstStyle/>
                    <a:p>
                      <a:pPr algn="ctr"/>
                      <a:r>
                        <a:rPr lang="en-US" sz="1200" b="1" u="sng" dirty="0"/>
                        <a:t>Early Study</a:t>
                      </a:r>
                    </a:p>
                  </a:txBody>
                  <a:tcPr marL="39017" marR="39017" marT="19504" marB="19504" anchor="ctr">
                    <a:lnL>
                      <a:noFill/>
                    </a:lnL>
                    <a:lnR>
                      <a:noFill/>
                    </a:lnR>
                    <a:lnT>
                      <a:noFill/>
                    </a:lnT>
                    <a:lnB>
                      <a:noFill/>
                    </a:lnB>
                    <a:solidFill>
                      <a:srgbClr val="EEDDCC"/>
                    </a:solidFill>
                  </a:tcPr>
                </a:tc>
              </a:tr>
              <a:tr h="221868">
                <a:tc>
                  <a:txBody>
                    <a:bodyPr/>
                    <a:lstStyle/>
                    <a:p>
                      <a:pPr algn="ctr"/>
                      <a:r>
                        <a:rPr lang="en-US" sz="1200"/>
                        <a:t>Total patients = 400</a:t>
                      </a:r>
                    </a:p>
                  </a:txBody>
                  <a:tcPr marL="39017" marR="39017" marT="19504" marB="19504" anchor="ctr">
                    <a:lnL>
                      <a:noFill/>
                    </a:lnL>
                    <a:lnR>
                      <a:noFill/>
                    </a:lnR>
                    <a:lnT>
                      <a:noFill/>
                    </a:lnT>
                    <a:lnB>
                      <a:noFill/>
                    </a:lnB>
                    <a:solidFill>
                      <a:srgbClr val="EEDDCC"/>
                    </a:solidFill>
                  </a:tcPr>
                </a:tc>
              </a:tr>
              <a:tr h="770449">
                <a:tc>
                  <a:txBody>
                    <a:bodyPr/>
                    <a:lstStyle/>
                    <a:p>
                      <a:pPr algn="ctr"/>
                      <a:r>
                        <a:rPr lang="en-US" sz="1200"/>
                        <a:t>Physician Perception</a:t>
                      </a:r>
                      <a:br>
                        <a:rPr lang="en-US" sz="1200"/>
                      </a:br>
                      <a:r>
                        <a:rPr lang="en-US" sz="1200"/>
                        <a:t>Consent to Phone Message time (344)</a:t>
                      </a:r>
                      <a:br>
                        <a:rPr lang="en-US" sz="1200"/>
                      </a:br>
                      <a:r>
                        <a:rPr lang="en-US" sz="1200"/>
                        <a:t>Range: .4 - 16months</a:t>
                      </a:r>
                      <a:br>
                        <a:rPr lang="en-US" sz="1200"/>
                      </a:br>
                      <a:r>
                        <a:rPr lang="en-US" sz="1200"/>
                        <a:t>Average: 6months</a:t>
                      </a:r>
                    </a:p>
                  </a:txBody>
                  <a:tcPr marL="39017" marR="39017" marT="19504" marB="19504" anchor="ctr">
                    <a:lnL>
                      <a:noFill/>
                    </a:lnL>
                    <a:lnR>
                      <a:noFill/>
                    </a:lnR>
                    <a:lnT>
                      <a:noFill/>
                    </a:lnT>
                    <a:lnB>
                      <a:noFill/>
                    </a:lnB>
                    <a:solidFill>
                      <a:srgbClr val="EEDDCC"/>
                    </a:solidFill>
                  </a:tcPr>
                </a:tc>
              </a:tr>
              <a:tr h="587589">
                <a:tc>
                  <a:txBody>
                    <a:bodyPr/>
                    <a:lstStyle/>
                    <a:p>
                      <a:pPr algn="ctr"/>
                      <a:r>
                        <a:rPr lang="en-US" sz="1200" dirty="0"/>
                        <a:t>Consent to Discussion (344)</a:t>
                      </a:r>
                      <a:br>
                        <a:rPr lang="en-US" sz="1200" dirty="0"/>
                      </a:br>
                      <a:r>
                        <a:rPr lang="en-US" sz="1200" dirty="0"/>
                        <a:t>Range: 1.9 - 12.5months</a:t>
                      </a:r>
                      <a:br>
                        <a:rPr lang="en-US" sz="1200" dirty="0"/>
                      </a:br>
                      <a:r>
                        <a:rPr lang="en-US" sz="1200" dirty="0"/>
                        <a:t>Average: 4.6months</a:t>
                      </a:r>
                    </a:p>
                  </a:txBody>
                  <a:tcPr marL="39017" marR="39017" marT="19504" marB="19504" anchor="ctr">
                    <a:lnL>
                      <a:noFill/>
                    </a:lnL>
                    <a:lnR>
                      <a:noFill/>
                    </a:lnR>
                    <a:lnT>
                      <a:noFill/>
                    </a:lnT>
                    <a:lnB>
                      <a:noFill/>
                    </a:lnB>
                    <a:solidFill>
                      <a:srgbClr val="EEDDCC"/>
                    </a:solidFill>
                  </a:tcPr>
                </a:tc>
              </a:tr>
              <a:tr h="770449">
                <a:tc>
                  <a:txBody>
                    <a:bodyPr/>
                    <a:lstStyle/>
                    <a:p>
                      <a:pPr algn="ctr"/>
                      <a:r>
                        <a:rPr lang="en-US" sz="1200"/>
                        <a:t>Sample Collection to Phone Message time (344)</a:t>
                      </a:r>
                      <a:br>
                        <a:rPr lang="en-US" sz="1200"/>
                      </a:br>
                      <a:r>
                        <a:rPr lang="en-US" sz="1200"/>
                        <a:t>Range: -.5 - 12.7months</a:t>
                      </a:r>
                      <a:br>
                        <a:rPr lang="en-US" sz="1200"/>
                      </a:br>
                      <a:r>
                        <a:rPr lang="en-US" sz="1200"/>
                        <a:t>Average: 4.6months</a:t>
                      </a:r>
                    </a:p>
                  </a:txBody>
                  <a:tcPr marL="39017" marR="39017" marT="19504" marB="19504" anchor="ctr">
                    <a:lnL>
                      <a:noFill/>
                    </a:lnL>
                    <a:lnR>
                      <a:noFill/>
                    </a:lnR>
                    <a:lnT>
                      <a:noFill/>
                    </a:lnT>
                    <a:lnB>
                      <a:noFill/>
                    </a:lnB>
                    <a:solidFill>
                      <a:srgbClr val="EEDDCC"/>
                    </a:solidFill>
                  </a:tcPr>
                </a:tc>
              </a:tr>
              <a:tr h="770449">
                <a:tc>
                  <a:txBody>
                    <a:bodyPr/>
                    <a:lstStyle/>
                    <a:p>
                      <a:pPr algn="ctr"/>
                      <a:r>
                        <a:rPr lang="en-US" sz="1200" dirty="0"/>
                        <a:t>Processing Time</a:t>
                      </a:r>
                      <a:br>
                        <a:rPr lang="en-US" sz="1200" dirty="0"/>
                      </a:br>
                      <a:r>
                        <a:rPr lang="en-US" sz="1200" dirty="0"/>
                        <a:t>Sample Collection to Discussion (344)</a:t>
                      </a:r>
                      <a:br>
                        <a:rPr lang="en-US" sz="1200" dirty="0"/>
                      </a:br>
                      <a:r>
                        <a:rPr lang="en-US" sz="1200" dirty="0"/>
                        <a:t>Range: -.8 - 11.9months</a:t>
                      </a:r>
                      <a:br>
                        <a:rPr lang="en-US" sz="1200" dirty="0"/>
                      </a:br>
                      <a:r>
                        <a:rPr lang="en-US" sz="1200" dirty="0"/>
                        <a:t>Average: 3.3months</a:t>
                      </a:r>
                    </a:p>
                  </a:txBody>
                  <a:tcPr marL="39017" marR="39017" marT="19504" marB="19504" anchor="ctr">
                    <a:lnL>
                      <a:noFill/>
                    </a:lnL>
                    <a:lnR>
                      <a:noFill/>
                    </a:lnR>
                    <a:lnT>
                      <a:noFill/>
                    </a:lnT>
                    <a:lnB>
                      <a:noFill/>
                    </a:lnB>
                    <a:solidFill>
                      <a:srgbClr val="EEDDCC"/>
                    </a:solidFill>
                  </a:tcPr>
                </a:tc>
              </a:tr>
              <a:tr h="221868">
                <a:tc>
                  <a:txBody>
                    <a:bodyPr/>
                    <a:lstStyle/>
                    <a:p>
                      <a:pPr algn="ctr"/>
                      <a:r>
                        <a:rPr lang="en-US" sz="1200" b="1" u="sng" dirty="0"/>
                        <a:t>Active Study</a:t>
                      </a:r>
                    </a:p>
                  </a:txBody>
                  <a:tcPr marL="39017" marR="39017" marT="19504" marB="19504" anchor="ctr">
                    <a:lnL>
                      <a:noFill/>
                    </a:lnL>
                    <a:lnR>
                      <a:noFill/>
                    </a:lnR>
                    <a:lnT>
                      <a:noFill/>
                    </a:lnT>
                    <a:lnB>
                      <a:noFill/>
                    </a:lnB>
                    <a:solidFill>
                      <a:srgbClr val="EEDDCC"/>
                    </a:solidFill>
                  </a:tcPr>
                </a:tc>
              </a:tr>
              <a:tr h="221868">
                <a:tc>
                  <a:txBody>
                    <a:bodyPr/>
                    <a:lstStyle/>
                    <a:p>
                      <a:pPr algn="ctr"/>
                      <a:r>
                        <a:rPr lang="en-US" sz="1200"/>
                        <a:t>Total patients = 539</a:t>
                      </a:r>
                    </a:p>
                  </a:txBody>
                  <a:tcPr marL="39017" marR="39017" marT="19504" marB="19504" anchor="ctr">
                    <a:lnL>
                      <a:noFill/>
                    </a:lnL>
                    <a:lnR>
                      <a:noFill/>
                    </a:lnR>
                    <a:lnT>
                      <a:noFill/>
                    </a:lnT>
                    <a:lnB>
                      <a:noFill/>
                    </a:lnB>
                    <a:solidFill>
                      <a:srgbClr val="EEDDCC"/>
                    </a:solidFill>
                  </a:tcPr>
                </a:tc>
              </a:tr>
              <a:tr h="770449">
                <a:tc>
                  <a:txBody>
                    <a:bodyPr/>
                    <a:lstStyle/>
                    <a:p>
                      <a:pPr algn="ctr"/>
                      <a:r>
                        <a:rPr lang="en-US" sz="1200"/>
                        <a:t>Physician Perception</a:t>
                      </a:r>
                      <a:br>
                        <a:rPr lang="en-US" sz="1200"/>
                      </a:br>
                      <a:r>
                        <a:rPr lang="en-US" sz="1200"/>
                        <a:t>Consent to Phone Message time (180)</a:t>
                      </a:r>
                      <a:br>
                        <a:rPr lang="en-US" sz="1200"/>
                      </a:br>
                      <a:r>
                        <a:rPr lang="en-US" sz="1200"/>
                        <a:t>Range: 1.6 - 6.5months</a:t>
                      </a:r>
                      <a:br>
                        <a:rPr lang="en-US" sz="1200"/>
                      </a:br>
                      <a:r>
                        <a:rPr lang="en-US" sz="1200"/>
                        <a:t>Average: 3.6months</a:t>
                      </a:r>
                    </a:p>
                  </a:txBody>
                  <a:tcPr marL="39017" marR="39017" marT="19504" marB="19504" anchor="ctr">
                    <a:lnL>
                      <a:noFill/>
                    </a:lnL>
                    <a:lnR>
                      <a:noFill/>
                    </a:lnR>
                    <a:lnT>
                      <a:noFill/>
                    </a:lnT>
                    <a:lnB>
                      <a:noFill/>
                    </a:lnB>
                    <a:solidFill>
                      <a:srgbClr val="EEDDCC"/>
                    </a:solidFill>
                  </a:tcPr>
                </a:tc>
              </a:tr>
              <a:tr h="587589">
                <a:tc>
                  <a:txBody>
                    <a:bodyPr/>
                    <a:lstStyle/>
                    <a:p>
                      <a:pPr algn="ctr"/>
                      <a:r>
                        <a:rPr lang="en-US" sz="1200" dirty="0"/>
                        <a:t>Consent to Discussion (180)</a:t>
                      </a:r>
                      <a:br>
                        <a:rPr lang="en-US" sz="1200" dirty="0"/>
                      </a:br>
                      <a:r>
                        <a:rPr lang="en-US" sz="1200" dirty="0"/>
                        <a:t>Range: 1.6 - 5.8months</a:t>
                      </a:r>
                      <a:br>
                        <a:rPr lang="en-US" sz="1200" dirty="0"/>
                      </a:br>
                      <a:r>
                        <a:rPr lang="en-US" sz="1200" dirty="0"/>
                        <a:t>Average: 2.9months</a:t>
                      </a:r>
                    </a:p>
                  </a:txBody>
                  <a:tcPr marL="39017" marR="39017" marT="19504" marB="19504" anchor="ctr">
                    <a:lnL>
                      <a:noFill/>
                    </a:lnL>
                    <a:lnR>
                      <a:noFill/>
                    </a:lnR>
                    <a:lnT>
                      <a:noFill/>
                    </a:lnT>
                    <a:lnB>
                      <a:noFill/>
                    </a:lnB>
                    <a:solidFill>
                      <a:srgbClr val="EEDDCC"/>
                    </a:solidFill>
                  </a:tcPr>
                </a:tc>
              </a:tr>
              <a:tr h="770449">
                <a:tc>
                  <a:txBody>
                    <a:bodyPr/>
                    <a:lstStyle/>
                    <a:p>
                      <a:pPr algn="ctr"/>
                      <a:r>
                        <a:rPr lang="en-US" sz="1200" dirty="0"/>
                        <a:t>Sample Collection to Phone Message time (180)</a:t>
                      </a:r>
                      <a:br>
                        <a:rPr lang="en-US" sz="1200" dirty="0"/>
                      </a:br>
                      <a:r>
                        <a:rPr lang="en-US" sz="1200" dirty="0"/>
                        <a:t>Range: 1.1 - 5.7months</a:t>
                      </a:r>
                      <a:br>
                        <a:rPr lang="en-US" sz="1200" dirty="0"/>
                      </a:br>
                      <a:r>
                        <a:rPr lang="en-US" sz="1200" dirty="0"/>
                        <a:t>Average: 2.8months</a:t>
                      </a:r>
                    </a:p>
                  </a:txBody>
                  <a:tcPr marL="39017" marR="39017" marT="19504" marB="19504" anchor="ctr">
                    <a:lnL>
                      <a:noFill/>
                    </a:lnL>
                    <a:lnR>
                      <a:noFill/>
                    </a:lnR>
                    <a:lnT>
                      <a:noFill/>
                    </a:lnT>
                    <a:lnB>
                      <a:noFill/>
                    </a:lnB>
                    <a:solidFill>
                      <a:srgbClr val="EEDDCC"/>
                    </a:solidFill>
                  </a:tcPr>
                </a:tc>
              </a:tr>
              <a:tr h="770449">
                <a:tc>
                  <a:txBody>
                    <a:bodyPr/>
                    <a:lstStyle/>
                    <a:p>
                      <a:pPr algn="ctr"/>
                      <a:r>
                        <a:rPr lang="en-US" sz="1200" dirty="0"/>
                        <a:t>Processing Time</a:t>
                      </a:r>
                      <a:br>
                        <a:rPr lang="en-US" sz="1200" dirty="0"/>
                      </a:br>
                      <a:r>
                        <a:rPr lang="en-US" sz="1200" dirty="0"/>
                        <a:t>Sample Collection to Discussion (180)</a:t>
                      </a:r>
                      <a:br>
                        <a:rPr lang="en-US" sz="1200" dirty="0"/>
                      </a:br>
                      <a:r>
                        <a:rPr lang="en-US" sz="1200" dirty="0"/>
                        <a:t>Range: .5 - 4months</a:t>
                      </a:r>
                      <a:br>
                        <a:rPr lang="en-US" sz="1200" dirty="0"/>
                      </a:br>
                      <a:r>
                        <a:rPr lang="en-US" sz="1200" dirty="0"/>
                        <a:t>Average: 2.1months</a:t>
                      </a:r>
                    </a:p>
                  </a:txBody>
                  <a:tcPr marL="39017" marR="39017" marT="19504" marB="19504" anchor="ctr">
                    <a:lnL>
                      <a:noFill/>
                    </a:lnL>
                    <a:lnR>
                      <a:noFill/>
                    </a:lnR>
                    <a:lnT>
                      <a:noFill/>
                    </a:lnT>
                    <a:lnB>
                      <a:noFill/>
                    </a:lnB>
                    <a:solidFill>
                      <a:srgbClr val="EEDDCC"/>
                    </a:solidFill>
                  </a:tcPr>
                </a:tc>
              </a:tr>
            </a:tbl>
          </a:graphicData>
        </a:graphic>
      </p:graphicFrame>
      <p:pic>
        <p:nvPicPr>
          <p:cNvPr id="6" name="Picture 5" descr="strip.gif"/>
          <p:cNvPicPr>
            <a:picLocks noChangeAspect="1"/>
          </p:cNvPicPr>
          <p:nvPr/>
        </p:nvPicPr>
        <p:blipFill>
          <a:blip r:embed="rId3"/>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241001856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rip.gif"/>
          <p:cNvPicPr>
            <a:picLocks noChangeAspect="1"/>
          </p:cNvPicPr>
          <p:nvPr/>
        </p:nvPicPr>
        <p:blipFill>
          <a:blip r:embed="rId2"/>
          <a:stretch>
            <a:fillRect/>
          </a:stretch>
        </p:blipFill>
        <p:spPr>
          <a:xfrm rot="16200000">
            <a:off x="-3286125" y="3286125"/>
            <a:ext cx="6858002" cy="285750"/>
          </a:xfrm>
          <a:prstGeom prst="rect">
            <a:avLst/>
          </a:prstGeom>
        </p:spPr>
      </p:pic>
      <p:sp>
        <p:nvSpPr>
          <p:cNvPr id="3" name="TextBox 2"/>
          <p:cNvSpPr txBox="1"/>
          <p:nvPr/>
        </p:nvSpPr>
        <p:spPr>
          <a:xfrm>
            <a:off x="1227221" y="1211847"/>
            <a:ext cx="6756400" cy="4124206"/>
          </a:xfrm>
          <a:prstGeom prst="rect">
            <a:avLst/>
          </a:prstGeom>
          <a:noFill/>
        </p:spPr>
        <p:txBody>
          <a:bodyPr wrap="square" rtlCol="0">
            <a:spAutoFit/>
          </a:bodyPr>
          <a:lstStyle/>
          <a:p>
            <a:endParaRPr lang="en-US" dirty="0"/>
          </a:p>
          <a:p>
            <a:endParaRPr lang="en-US" dirty="0" smtClean="0"/>
          </a:p>
          <a:p>
            <a:r>
              <a:rPr lang="en-US" sz="2400" dirty="0" smtClean="0"/>
              <a:t>How to monitor progress of treatment?</a:t>
            </a:r>
          </a:p>
          <a:p>
            <a:endParaRPr lang="en-US" sz="2400" dirty="0"/>
          </a:p>
          <a:p>
            <a:r>
              <a:rPr lang="en-US" sz="2400" dirty="0" smtClean="0"/>
              <a:t>How to monitor patients after treatment?</a:t>
            </a:r>
          </a:p>
          <a:p>
            <a:endParaRPr lang="en-US" sz="2400" dirty="0"/>
          </a:p>
          <a:p>
            <a:r>
              <a:rPr lang="en-US" sz="2400" dirty="0" smtClean="0"/>
              <a:t>How to screen population to detect early stages of cancer?</a:t>
            </a:r>
          </a:p>
          <a:p>
            <a:endParaRPr lang="en-US" dirty="0"/>
          </a:p>
          <a:p>
            <a:endParaRPr lang="en-US" dirty="0" smtClean="0"/>
          </a:p>
          <a:p>
            <a:endParaRPr lang="en-US" dirty="0"/>
          </a:p>
          <a:p>
            <a:pPr algn="ctr"/>
            <a:r>
              <a:rPr lang="en-US" sz="2800" b="1" dirty="0"/>
              <a:t>Liquid Biopsies </a:t>
            </a:r>
          </a:p>
        </p:txBody>
      </p:sp>
    </p:spTree>
    <p:extLst>
      <p:ext uri="{BB962C8B-B14F-4D97-AF65-F5344CB8AC3E}">
        <p14:creationId xmlns:p14="http://schemas.microsoft.com/office/powerpoint/2010/main" val="40061826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57684" y="2729702"/>
            <a:ext cx="6055895" cy="1200329"/>
          </a:xfrm>
          <a:prstGeom prst="rect">
            <a:avLst/>
          </a:prstGeom>
        </p:spPr>
        <p:txBody>
          <a:bodyPr wrap="square">
            <a:spAutoFit/>
          </a:bodyPr>
          <a:lstStyle/>
          <a:p>
            <a:r>
              <a:rPr lang="en-US" dirty="0"/>
              <a:t>Tan, E. M.,  P. H.  </a:t>
            </a:r>
            <a:r>
              <a:rPr lang="en-US" dirty="0" err="1"/>
              <a:t>Schur</a:t>
            </a:r>
            <a:r>
              <a:rPr lang="en-US" dirty="0"/>
              <a:t>, R. I. Carr, and H. </a:t>
            </a:r>
            <a:r>
              <a:rPr lang="en-US" dirty="0" smtClean="0"/>
              <a:t>G. Kunkel</a:t>
            </a:r>
            <a:r>
              <a:rPr lang="en-US" dirty="0"/>
              <a:t>. 1966. Deoxyribonucleic  acid (DNA) and </a:t>
            </a:r>
            <a:r>
              <a:rPr lang="en-US" dirty="0" smtClean="0"/>
              <a:t>antibodies </a:t>
            </a:r>
            <a:r>
              <a:rPr lang="en-US" dirty="0"/>
              <a:t>to DNA  in the serum of patients with </a:t>
            </a:r>
            <a:r>
              <a:rPr lang="en-US" dirty="0" smtClean="0"/>
              <a:t>systemic lupus  </a:t>
            </a:r>
            <a:r>
              <a:rPr lang="en-US" dirty="0" err="1"/>
              <a:t>erythematosus</a:t>
            </a:r>
            <a:r>
              <a:rPr lang="en-US" dirty="0"/>
              <a:t>. J. </a:t>
            </a:r>
            <a:r>
              <a:rPr lang="en-US" dirty="0" err="1"/>
              <a:t>Clin</a:t>
            </a:r>
            <a:r>
              <a:rPr lang="en-US" dirty="0"/>
              <a:t>.  Invest. 45: 1732-1740.</a:t>
            </a:r>
          </a:p>
        </p:txBody>
      </p:sp>
      <p:sp>
        <p:nvSpPr>
          <p:cNvPr id="3" name="Rectangle 2"/>
          <p:cNvSpPr/>
          <p:nvPr/>
        </p:nvSpPr>
        <p:spPr>
          <a:xfrm>
            <a:off x="1657683" y="1387369"/>
            <a:ext cx="6162844" cy="923330"/>
          </a:xfrm>
          <a:prstGeom prst="rect">
            <a:avLst/>
          </a:prstGeom>
        </p:spPr>
        <p:txBody>
          <a:bodyPr wrap="square">
            <a:spAutoFit/>
          </a:bodyPr>
          <a:lstStyle/>
          <a:p>
            <a:r>
              <a:rPr lang="en-US" dirty="0" err="1"/>
              <a:t>Ceppellini</a:t>
            </a:r>
            <a:r>
              <a:rPr lang="en-US" dirty="0"/>
              <a:t>, R., E. </a:t>
            </a:r>
            <a:r>
              <a:rPr lang="en-US" dirty="0" err="1"/>
              <a:t>Polli</a:t>
            </a:r>
            <a:r>
              <a:rPr lang="en-US" dirty="0"/>
              <a:t>, and F. </a:t>
            </a:r>
            <a:r>
              <a:rPr lang="en-US" dirty="0" err="1"/>
              <a:t>Celada</a:t>
            </a:r>
            <a:r>
              <a:rPr lang="en-US" dirty="0"/>
              <a:t>. A </a:t>
            </a:r>
            <a:r>
              <a:rPr lang="en-US" dirty="0" smtClean="0"/>
              <a:t>DNA reacting factor </a:t>
            </a:r>
            <a:r>
              <a:rPr lang="en-US" dirty="0"/>
              <a:t>in  serum of a patient with </a:t>
            </a:r>
            <a:r>
              <a:rPr lang="en-US" dirty="0" smtClean="0"/>
              <a:t>lupus </a:t>
            </a:r>
            <a:r>
              <a:rPr lang="en-US" dirty="0" err="1" smtClean="0"/>
              <a:t>erythematosus</a:t>
            </a:r>
            <a:r>
              <a:rPr lang="en-US" dirty="0" smtClean="0"/>
              <a:t> </a:t>
            </a:r>
            <a:r>
              <a:rPr lang="en-US" dirty="0" err="1"/>
              <a:t>diffusus</a:t>
            </a:r>
            <a:r>
              <a:rPr lang="en-US" dirty="0"/>
              <a:t>. Proc. Soc. exp. Biol</a:t>
            </a:r>
            <a:r>
              <a:rPr lang="en-US" dirty="0" smtClean="0"/>
              <a:t>. (</a:t>
            </a:r>
            <a:r>
              <a:rPr lang="en-US" dirty="0"/>
              <a:t>N .Y.) 1957, 96, 572.</a:t>
            </a:r>
          </a:p>
        </p:txBody>
      </p:sp>
      <p:sp>
        <p:nvSpPr>
          <p:cNvPr id="5" name="Rectangle 4"/>
          <p:cNvSpPr/>
          <p:nvPr/>
        </p:nvSpPr>
        <p:spPr>
          <a:xfrm>
            <a:off x="1657684" y="4288317"/>
            <a:ext cx="6055894" cy="923330"/>
          </a:xfrm>
          <a:prstGeom prst="rect">
            <a:avLst/>
          </a:prstGeom>
        </p:spPr>
        <p:txBody>
          <a:bodyPr wrap="square">
            <a:spAutoFit/>
          </a:bodyPr>
          <a:lstStyle/>
          <a:p>
            <a:r>
              <a:rPr lang="en-US" dirty="0"/>
              <a:t>Steinman CR. Free DNA in serum and plasma from normal adults. J </a:t>
            </a:r>
            <a:r>
              <a:rPr lang="en-US" dirty="0" err="1"/>
              <a:t>Clin</a:t>
            </a:r>
            <a:r>
              <a:rPr lang="en-US" dirty="0"/>
              <a:t> Invest</a:t>
            </a:r>
            <a:r>
              <a:rPr lang="en-US" dirty="0" smtClean="0"/>
              <a:t>. 1975 </a:t>
            </a:r>
            <a:r>
              <a:rPr lang="en-US" dirty="0"/>
              <a:t>Aug;56(2):512-5. PubMed PMID: 1150882; PubMed Central PMCID: PMC436612.</a:t>
            </a:r>
          </a:p>
        </p:txBody>
      </p:sp>
      <p:pic>
        <p:nvPicPr>
          <p:cNvPr id="6" name="Picture 5" descr="strip.gif"/>
          <p:cNvPicPr>
            <a:picLocks noChangeAspect="1"/>
          </p:cNvPicPr>
          <p:nvPr/>
        </p:nvPicPr>
        <p:blipFill>
          <a:blip r:embed="rId2"/>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322949499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rip.gif"/>
          <p:cNvPicPr>
            <a:picLocks noChangeAspect="1"/>
          </p:cNvPicPr>
          <p:nvPr/>
        </p:nvPicPr>
        <p:blipFill>
          <a:blip r:embed="rId2"/>
          <a:stretch>
            <a:fillRect/>
          </a:stretch>
        </p:blipFill>
        <p:spPr>
          <a:xfrm rot="16200000">
            <a:off x="-3286125" y="3286125"/>
            <a:ext cx="6858002" cy="285750"/>
          </a:xfrm>
          <a:prstGeom prst="rect">
            <a:avLst/>
          </a:prstGeom>
        </p:spPr>
      </p:pic>
      <p:pic>
        <p:nvPicPr>
          <p:cNvPr id="4" name="Picture 3" descr="1-s2.0-S1471491414000446-gr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1188" y="659614"/>
            <a:ext cx="5894917" cy="3835684"/>
          </a:xfrm>
          <a:prstGeom prst="rect">
            <a:avLst/>
          </a:prstGeom>
        </p:spPr>
      </p:pic>
      <p:pic>
        <p:nvPicPr>
          <p:cNvPr id="5" name="Picture 4" descr="10.1177_1758834013517414-fig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21767" y="5395014"/>
            <a:ext cx="2118360" cy="1292352"/>
          </a:xfrm>
          <a:prstGeom prst="rect">
            <a:avLst/>
          </a:prstGeom>
        </p:spPr>
      </p:pic>
      <p:pic>
        <p:nvPicPr>
          <p:cNvPr id="6" name="Picture 5" descr="tileshop.fcgi.jpg"/>
          <p:cNvPicPr>
            <a:picLocks noChangeAspect="1"/>
          </p:cNvPicPr>
          <p:nvPr/>
        </p:nvPicPr>
        <p:blipFill rotWithShape="1">
          <a:blip r:embed="rId5">
            <a:extLst>
              <a:ext uri="{28A0092B-C50C-407E-A947-70E740481C1C}">
                <a14:useLocalDpi xmlns:a14="http://schemas.microsoft.com/office/drawing/2010/main" val="0"/>
              </a:ext>
            </a:extLst>
          </a:blip>
          <a:srcRect l="26562" t="16406" b="10156"/>
          <a:stretch/>
        </p:blipFill>
        <p:spPr>
          <a:xfrm>
            <a:off x="381000" y="4725737"/>
            <a:ext cx="2132263" cy="2132263"/>
          </a:xfrm>
          <a:prstGeom prst="rect">
            <a:avLst/>
          </a:prstGeom>
        </p:spPr>
      </p:pic>
      <p:sp>
        <p:nvSpPr>
          <p:cNvPr id="7" name="TextBox 6"/>
          <p:cNvSpPr txBox="1"/>
          <p:nvPr/>
        </p:nvSpPr>
        <p:spPr>
          <a:xfrm>
            <a:off x="825500" y="136393"/>
            <a:ext cx="7835900" cy="523220"/>
          </a:xfrm>
          <a:prstGeom prst="rect">
            <a:avLst/>
          </a:prstGeom>
          <a:noFill/>
        </p:spPr>
        <p:txBody>
          <a:bodyPr wrap="square" rtlCol="0">
            <a:spAutoFit/>
          </a:bodyPr>
          <a:lstStyle/>
          <a:p>
            <a:pPr algn="ctr"/>
            <a:r>
              <a:rPr lang="en-US" sz="2800" dirty="0"/>
              <a:t>S</a:t>
            </a:r>
            <a:r>
              <a:rPr lang="en-US" sz="2800" dirty="0" smtClean="0"/>
              <a:t>ource of circulating tumor DNA</a:t>
            </a:r>
            <a:endParaRPr lang="en-US" sz="2800" dirty="0"/>
          </a:p>
        </p:txBody>
      </p:sp>
      <p:sp>
        <p:nvSpPr>
          <p:cNvPr id="3" name="TextBox 2"/>
          <p:cNvSpPr txBox="1"/>
          <p:nvPr/>
        </p:nvSpPr>
        <p:spPr>
          <a:xfrm>
            <a:off x="2727158" y="5227052"/>
            <a:ext cx="4194609" cy="1015663"/>
          </a:xfrm>
          <a:prstGeom prst="rect">
            <a:avLst/>
          </a:prstGeom>
          <a:noFill/>
        </p:spPr>
        <p:txBody>
          <a:bodyPr wrap="square" rtlCol="0">
            <a:spAutoFit/>
          </a:bodyPr>
          <a:lstStyle/>
          <a:p>
            <a:pPr marL="285750" indent="-285750">
              <a:buFont typeface="Arial"/>
              <a:buChar char="•"/>
            </a:pPr>
            <a:r>
              <a:rPr lang="en-US" sz="2000" b="1" dirty="0" smtClean="0"/>
              <a:t>DNA released in </a:t>
            </a:r>
            <a:r>
              <a:rPr lang="en-US" sz="2000" b="1" dirty="0" err="1" smtClean="0"/>
              <a:t>oncoexosomes</a:t>
            </a:r>
            <a:endParaRPr lang="en-US" sz="2000" b="1" dirty="0" smtClean="0"/>
          </a:p>
          <a:p>
            <a:pPr marL="285750" indent="-285750">
              <a:buFont typeface="Arial"/>
              <a:buChar char="•"/>
            </a:pPr>
            <a:r>
              <a:rPr lang="en-US" sz="2000" b="1" dirty="0" smtClean="0"/>
              <a:t>DNA released to plasma after necrosis or from apoptotic cells</a:t>
            </a:r>
            <a:endParaRPr lang="en-US" sz="2000" b="1" dirty="0"/>
          </a:p>
        </p:txBody>
      </p:sp>
    </p:spTree>
    <p:extLst>
      <p:ext uri="{BB962C8B-B14F-4D97-AF65-F5344CB8AC3E}">
        <p14:creationId xmlns:p14="http://schemas.microsoft.com/office/powerpoint/2010/main" val="152061722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76160" y="751508"/>
            <a:ext cx="2778666" cy="4036051"/>
          </a:xfrm>
          <a:prstGeom prst="rect">
            <a:avLst/>
          </a:prstGeom>
        </p:spPr>
      </p:pic>
      <p:sp>
        <p:nvSpPr>
          <p:cNvPr id="3" name="TextBox 2"/>
          <p:cNvSpPr txBox="1"/>
          <p:nvPr/>
        </p:nvSpPr>
        <p:spPr>
          <a:xfrm>
            <a:off x="949607" y="44445"/>
            <a:ext cx="7620000" cy="317500"/>
          </a:xfrm>
          <a:prstGeom prst="rect">
            <a:avLst/>
          </a:prstGeom>
        </p:spPr>
        <p:txBody>
          <a:bodyPr/>
          <a:lstStyle/>
          <a:p>
            <a:r>
              <a:rPr lang="en-US" b="1" dirty="0" smtClean="0">
                <a:latin typeface="Arial"/>
              </a:rPr>
              <a:t>Alternative </a:t>
            </a:r>
            <a:r>
              <a:rPr lang="en-US" b="1" dirty="0">
                <a:latin typeface="Arial"/>
              </a:rPr>
              <a:t>mechanisms of </a:t>
            </a:r>
            <a:r>
              <a:rPr lang="en-US" b="1" dirty="0" err="1">
                <a:latin typeface="Arial"/>
              </a:rPr>
              <a:t>cfDNA</a:t>
            </a:r>
            <a:r>
              <a:rPr lang="en-US" b="1" dirty="0">
                <a:latin typeface="Arial"/>
              </a:rPr>
              <a:t> release during phagocytosis. </a:t>
            </a:r>
          </a:p>
        </p:txBody>
      </p:sp>
      <p:sp>
        <p:nvSpPr>
          <p:cNvPr id="4" name="TextBox 3"/>
          <p:cNvSpPr txBox="1"/>
          <p:nvPr/>
        </p:nvSpPr>
        <p:spPr>
          <a:xfrm>
            <a:off x="425262" y="5778500"/>
            <a:ext cx="7620000" cy="254000"/>
          </a:xfrm>
          <a:prstGeom prst="rect">
            <a:avLst/>
          </a:prstGeom>
        </p:spPr>
        <p:txBody>
          <a:bodyPr/>
          <a:lstStyle/>
          <a:p>
            <a:r>
              <a:rPr lang="en-US" sz="1000" dirty="0">
                <a:latin typeface="Arial"/>
              </a:rPr>
              <a:t>L.  </a:t>
            </a:r>
            <a:r>
              <a:rPr lang="en-US" sz="1000" dirty="0" err="1">
                <a:latin typeface="Arial"/>
              </a:rPr>
              <a:t>Benesova</a:t>
            </a:r>
            <a:r>
              <a:rPr lang="en-US" sz="1000" dirty="0">
                <a:latin typeface="Arial"/>
              </a:rPr>
              <a:t> , B.  </a:t>
            </a:r>
            <a:r>
              <a:rPr lang="en-US" sz="1000" dirty="0" err="1">
                <a:latin typeface="Arial"/>
              </a:rPr>
              <a:t>Belsanova</a:t>
            </a:r>
            <a:r>
              <a:rPr lang="en-US" sz="1000" dirty="0">
                <a:latin typeface="Arial"/>
              </a:rPr>
              <a:t> , S.  </a:t>
            </a:r>
            <a:r>
              <a:rPr lang="en-US" sz="1000" dirty="0" err="1">
                <a:latin typeface="Arial"/>
              </a:rPr>
              <a:t>Suchanek</a:t>
            </a:r>
            <a:r>
              <a:rPr lang="en-US" sz="1000" dirty="0">
                <a:latin typeface="Arial"/>
              </a:rPr>
              <a:t> , M.  </a:t>
            </a:r>
            <a:r>
              <a:rPr lang="en-US" sz="1000" dirty="0" err="1">
                <a:latin typeface="Arial"/>
              </a:rPr>
              <a:t>Kopeckova</a:t>
            </a:r>
            <a:r>
              <a:rPr lang="en-US" sz="1000" dirty="0">
                <a:latin typeface="Arial"/>
              </a:rPr>
              <a:t> , P.  </a:t>
            </a:r>
            <a:r>
              <a:rPr lang="en-US" sz="1000" dirty="0" err="1">
                <a:latin typeface="Arial"/>
              </a:rPr>
              <a:t>Minarikova</a:t>
            </a:r>
            <a:r>
              <a:rPr lang="en-US" sz="1000" dirty="0">
                <a:latin typeface="Arial"/>
              </a:rPr>
              <a:t> , L.  </a:t>
            </a:r>
            <a:r>
              <a:rPr lang="en-US" sz="1000" dirty="0" err="1">
                <a:latin typeface="Arial"/>
              </a:rPr>
              <a:t>Lipska</a:t>
            </a:r>
            <a:r>
              <a:rPr lang="en-US" sz="1000" dirty="0">
                <a:latin typeface="Arial"/>
              </a:rPr>
              <a:t> , M.  Levy , V.  </a:t>
            </a:r>
            <a:r>
              <a:rPr lang="en-US" sz="1000" dirty="0" err="1">
                <a:latin typeface="Arial"/>
              </a:rPr>
              <a:t>Visokai</a:t>
            </a:r>
            <a:r>
              <a:rPr lang="en-US" sz="1000" dirty="0">
                <a:latin typeface="Arial"/>
              </a:rPr>
              <a:t> , M. ...</a:t>
            </a:r>
          </a:p>
        </p:txBody>
      </p:sp>
      <p:sp>
        <p:nvSpPr>
          <p:cNvPr id="5" name="TextBox 4"/>
          <p:cNvSpPr txBox="1"/>
          <p:nvPr/>
        </p:nvSpPr>
        <p:spPr>
          <a:xfrm>
            <a:off x="425262" y="6032500"/>
            <a:ext cx="7620000" cy="254000"/>
          </a:xfrm>
          <a:prstGeom prst="rect">
            <a:avLst/>
          </a:prstGeom>
        </p:spPr>
        <p:txBody>
          <a:bodyPr/>
          <a:lstStyle/>
          <a:p>
            <a:r>
              <a:rPr lang="en-US" sz="1000" b="1" i="0" dirty="0">
                <a:latin typeface="Arial"/>
              </a:rPr>
              <a:t> Mutation-based detection and monitoring of cell-free tumor DNA in peripheral blood of cancer patients</a:t>
            </a:r>
          </a:p>
        </p:txBody>
      </p:sp>
      <p:sp>
        <p:nvSpPr>
          <p:cNvPr id="6" name="TextBox 5"/>
          <p:cNvSpPr txBox="1"/>
          <p:nvPr/>
        </p:nvSpPr>
        <p:spPr>
          <a:xfrm>
            <a:off x="425262" y="6286500"/>
            <a:ext cx="7620000" cy="254000"/>
          </a:xfrm>
          <a:prstGeom prst="rect">
            <a:avLst/>
          </a:prstGeom>
        </p:spPr>
        <p:txBody>
          <a:bodyPr/>
          <a:lstStyle/>
          <a:p>
            <a:r>
              <a:rPr lang="en-US" sz="1000" dirty="0">
                <a:latin typeface="Arial"/>
              </a:rPr>
              <a:t>Analytical Biochemistry, Volume 433, Issue 2, 2013, 227 - 234</a:t>
            </a:r>
          </a:p>
        </p:txBody>
      </p:sp>
      <p:sp>
        <p:nvSpPr>
          <p:cNvPr id="7" name="TextBox 6"/>
          <p:cNvSpPr txBox="1"/>
          <p:nvPr/>
        </p:nvSpPr>
        <p:spPr>
          <a:xfrm>
            <a:off x="425262" y="6540500"/>
            <a:ext cx="7620000" cy="254000"/>
          </a:xfrm>
          <a:prstGeom prst="rect">
            <a:avLst/>
          </a:prstGeom>
        </p:spPr>
        <p:txBody>
          <a:bodyPr/>
          <a:lstStyle/>
          <a:p>
            <a:r>
              <a:rPr lang="en-US" sz="1000">
                <a:latin typeface="Arial"/>
              </a:rPr>
              <a:t>http://dx.doi.org/10.1016/j.ab.2012.06.018</a:t>
            </a:r>
          </a:p>
        </p:txBody>
      </p:sp>
      <p:pic>
        <p:nvPicPr>
          <p:cNvPr id="8" name="Picture 7" descr="strip.gif"/>
          <p:cNvPicPr>
            <a:picLocks noChangeAspect="1"/>
          </p:cNvPicPr>
          <p:nvPr/>
        </p:nvPicPr>
        <p:blipFill>
          <a:blip r:embed="rId3"/>
          <a:stretch>
            <a:fillRect/>
          </a:stretch>
        </p:blipFill>
        <p:spPr>
          <a:xfrm rot="16200000">
            <a:off x="-3286125" y="3286125"/>
            <a:ext cx="6858002" cy="285750"/>
          </a:xfrm>
          <a:prstGeom prst="rect">
            <a:avLst/>
          </a:prstGeom>
        </p:spPr>
      </p:pic>
      <p:sp>
        <p:nvSpPr>
          <p:cNvPr id="9" name="Rectangle 8"/>
          <p:cNvSpPr/>
          <p:nvPr/>
        </p:nvSpPr>
        <p:spPr>
          <a:xfrm>
            <a:off x="629214" y="5055465"/>
            <a:ext cx="8374960" cy="461665"/>
          </a:xfrm>
          <a:prstGeom prst="rect">
            <a:avLst/>
          </a:prstGeom>
        </p:spPr>
        <p:txBody>
          <a:bodyPr wrap="square">
            <a:spAutoFit/>
          </a:bodyPr>
          <a:lstStyle/>
          <a:p>
            <a:r>
              <a:rPr lang="en-US" sz="1200" b="1" dirty="0">
                <a:latin typeface="Arial"/>
              </a:rPr>
              <a:t>Unequally sized DNA fragments result from phagocytosis of a necrotic cell (A), whereas uniformly sized DNA fragments are released by macrophage from apoptotic cell (B).</a:t>
            </a:r>
          </a:p>
        </p:txBody>
      </p:sp>
    </p:spTree>
    <p:extLst>
      <p:ext uri="{BB962C8B-B14F-4D97-AF65-F5344CB8AC3E}">
        <p14:creationId xmlns:p14="http://schemas.microsoft.com/office/powerpoint/2010/main" val="32978678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25492" y="272662"/>
            <a:ext cx="1406555" cy="584776"/>
          </a:xfrm>
          <a:prstGeom prst="rect">
            <a:avLst/>
          </a:prstGeom>
          <a:noFill/>
        </p:spPr>
        <p:txBody>
          <a:bodyPr wrap="none" rtlCol="0">
            <a:spAutoFit/>
          </a:bodyPr>
          <a:lstStyle/>
          <a:p>
            <a:r>
              <a:rPr lang="en-US" sz="3200" b="1" dirty="0" smtClean="0"/>
              <a:t>Plasma</a:t>
            </a:r>
            <a:endParaRPr lang="en-US" sz="3200" b="1" dirty="0"/>
          </a:p>
        </p:txBody>
      </p:sp>
      <p:grpSp>
        <p:nvGrpSpPr>
          <p:cNvPr id="13" name="Group 12"/>
          <p:cNvGrpSpPr/>
          <p:nvPr/>
        </p:nvGrpSpPr>
        <p:grpSpPr>
          <a:xfrm>
            <a:off x="2208512" y="1200087"/>
            <a:ext cx="2890079" cy="2590189"/>
            <a:chOff x="2180060" y="880064"/>
            <a:chExt cx="2890079" cy="2590189"/>
          </a:xfrm>
        </p:grpSpPr>
        <p:sp>
          <p:nvSpPr>
            <p:cNvPr id="2" name="Oval 1"/>
            <p:cNvSpPr/>
            <p:nvPr/>
          </p:nvSpPr>
          <p:spPr>
            <a:xfrm>
              <a:off x="2180060" y="880064"/>
              <a:ext cx="2890079" cy="2590189"/>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3170087" y="968680"/>
              <a:ext cx="1056700" cy="369332"/>
            </a:xfrm>
            <a:prstGeom prst="rect">
              <a:avLst/>
            </a:prstGeom>
            <a:noFill/>
          </p:spPr>
          <p:txBody>
            <a:bodyPr wrap="none" rtlCol="0">
              <a:spAutoFit/>
            </a:bodyPr>
            <a:lstStyle/>
            <a:p>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exosome</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5" name="TextBox 4"/>
            <p:cNvSpPr txBox="1"/>
            <p:nvPr/>
          </p:nvSpPr>
          <p:spPr>
            <a:xfrm>
              <a:off x="3072817" y="1470803"/>
              <a:ext cx="829937" cy="369332"/>
            </a:xfrm>
            <a:prstGeom prst="rect">
              <a:avLst/>
            </a:prstGeom>
            <a:noFill/>
          </p:spPr>
          <p:txBody>
            <a:bodyPr wrap="none" rtlCol="0">
              <a:spAutoFit/>
            </a:bodyPr>
            <a:lstStyle/>
            <a:p>
              <a:r>
                <a:rPr lang="en-US" dirty="0" err="1" smtClean="0"/>
                <a:t>miRNA</a:t>
              </a:r>
              <a:endParaRPr lang="en-US" dirty="0"/>
            </a:p>
          </p:txBody>
        </p:sp>
        <p:sp>
          <p:nvSpPr>
            <p:cNvPr id="6" name="TextBox 5"/>
            <p:cNvSpPr txBox="1"/>
            <p:nvPr/>
          </p:nvSpPr>
          <p:spPr>
            <a:xfrm>
              <a:off x="2525596" y="2381208"/>
              <a:ext cx="2199007" cy="338554"/>
            </a:xfrm>
            <a:prstGeom prst="rect">
              <a:avLst/>
            </a:prstGeom>
            <a:noFill/>
          </p:spPr>
          <p:txBody>
            <a:bodyPr wrap="square" rtlCol="0">
              <a:spAutoFit/>
            </a:bodyPr>
            <a:lstStyle/>
            <a:p>
              <a:pPr algn="ctr"/>
              <a:r>
                <a:rPr lang="en-US" sz="1600" dirty="0" smtClean="0"/>
                <a:t>(</a:t>
              </a:r>
              <a:r>
                <a:rPr lang="en-US" sz="1600" dirty="0" err="1" smtClean="0"/>
                <a:t>onco-exosomes</a:t>
              </a:r>
              <a:r>
                <a:rPr lang="en-US" sz="1600" dirty="0" smtClean="0"/>
                <a:t>) DNA</a:t>
              </a:r>
              <a:endParaRPr lang="en-US" sz="1600" dirty="0"/>
            </a:p>
          </p:txBody>
        </p:sp>
        <p:sp>
          <p:nvSpPr>
            <p:cNvPr id="7" name="TextBox 6"/>
            <p:cNvSpPr txBox="1"/>
            <p:nvPr/>
          </p:nvSpPr>
          <p:spPr>
            <a:xfrm>
              <a:off x="3250088" y="1880138"/>
              <a:ext cx="776963" cy="369332"/>
            </a:xfrm>
            <a:prstGeom prst="rect">
              <a:avLst/>
            </a:prstGeom>
            <a:noFill/>
          </p:spPr>
          <p:txBody>
            <a:bodyPr wrap="none" rtlCol="0">
              <a:spAutoFit/>
            </a:bodyPr>
            <a:lstStyle/>
            <a:p>
              <a:r>
                <a:rPr lang="en-US" dirty="0" smtClean="0"/>
                <a:t>mRNA</a:t>
              </a:r>
              <a:endParaRPr lang="en-US" dirty="0"/>
            </a:p>
          </p:txBody>
        </p:sp>
        <p:sp>
          <p:nvSpPr>
            <p:cNvPr id="8" name="TextBox 7"/>
            <p:cNvSpPr txBox="1"/>
            <p:nvPr/>
          </p:nvSpPr>
          <p:spPr>
            <a:xfrm>
              <a:off x="3170087" y="3042928"/>
              <a:ext cx="966931" cy="369332"/>
            </a:xfrm>
            <a:prstGeom prst="rect">
              <a:avLst/>
            </a:prstGeom>
            <a:noFill/>
          </p:spPr>
          <p:txBody>
            <a:bodyPr wrap="none" rtlCol="0">
              <a:spAutoFit/>
            </a:bodyPr>
            <a:lstStyle/>
            <a:p>
              <a:r>
                <a:rPr lang="en-US" dirty="0" smtClean="0"/>
                <a:t>proteins</a:t>
              </a:r>
              <a:endParaRPr lang="en-US" dirty="0"/>
            </a:p>
          </p:txBody>
        </p:sp>
      </p:grpSp>
      <p:sp>
        <p:nvSpPr>
          <p:cNvPr id="9" name="TextBox 8"/>
          <p:cNvSpPr txBox="1"/>
          <p:nvPr/>
        </p:nvSpPr>
        <p:spPr>
          <a:xfrm>
            <a:off x="4959195" y="4098731"/>
            <a:ext cx="1045028" cy="461665"/>
          </a:xfrm>
          <a:prstGeom prst="rect">
            <a:avLst/>
          </a:prstGeom>
          <a:noFill/>
        </p:spPr>
        <p:txBody>
          <a:bodyPr wrap="none" rtlCol="0">
            <a:spAutoFit/>
          </a:bodyPr>
          <a:lstStyle/>
          <a:p>
            <a:r>
              <a:rPr lang="en-US" sz="2400" dirty="0" err="1" smtClean="0"/>
              <a:t>miRNA</a:t>
            </a:r>
            <a:endParaRPr lang="en-US" sz="2400" dirty="0"/>
          </a:p>
        </p:txBody>
      </p:sp>
      <p:sp>
        <p:nvSpPr>
          <p:cNvPr id="10" name="TextBox 9"/>
          <p:cNvSpPr txBox="1"/>
          <p:nvPr/>
        </p:nvSpPr>
        <p:spPr>
          <a:xfrm>
            <a:off x="3198539" y="4468063"/>
            <a:ext cx="1224915" cy="461665"/>
          </a:xfrm>
          <a:prstGeom prst="rect">
            <a:avLst/>
          </a:prstGeom>
          <a:noFill/>
        </p:spPr>
        <p:txBody>
          <a:bodyPr wrap="none" rtlCol="0">
            <a:spAutoFit/>
          </a:bodyPr>
          <a:lstStyle/>
          <a:p>
            <a:r>
              <a:rPr lang="en-US" sz="2400" dirty="0" smtClean="0"/>
              <a:t>proteins</a:t>
            </a:r>
            <a:endParaRPr lang="en-US" sz="2400" dirty="0"/>
          </a:p>
        </p:txBody>
      </p:sp>
      <p:sp>
        <p:nvSpPr>
          <p:cNvPr id="11" name="TextBox 10"/>
          <p:cNvSpPr txBox="1"/>
          <p:nvPr/>
        </p:nvSpPr>
        <p:spPr>
          <a:xfrm>
            <a:off x="6187949" y="4460970"/>
            <a:ext cx="2502463" cy="461665"/>
          </a:xfrm>
          <a:prstGeom prst="rect">
            <a:avLst/>
          </a:prstGeom>
          <a:noFill/>
        </p:spPr>
        <p:txBody>
          <a:bodyPr wrap="square" rtlCol="0">
            <a:spAutoFit/>
          </a:bodyPr>
          <a:lstStyle/>
          <a:p>
            <a:pPr algn="ctr"/>
            <a:r>
              <a:rPr lang="en-US" sz="2400" dirty="0" smtClean="0"/>
              <a:t>DNA</a:t>
            </a:r>
            <a:endParaRPr lang="en-US" sz="2400" dirty="0"/>
          </a:p>
        </p:txBody>
      </p:sp>
      <p:pic>
        <p:nvPicPr>
          <p:cNvPr id="12" name="Picture 11" descr="strip.gif"/>
          <p:cNvPicPr>
            <a:picLocks noChangeAspect="1"/>
          </p:cNvPicPr>
          <p:nvPr/>
        </p:nvPicPr>
        <p:blipFill>
          <a:blip r:embed="rId2"/>
          <a:stretch>
            <a:fillRect/>
          </a:stretch>
        </p:blipFill>
        <p:spPr>
          <a:xfrm rot="16200000">
            <a:off x="-3286125" y="3286125"/>
            <a:ext cx="6858002" cy="285750"/>
          </a:xfrm>
          <a:prstGeom prst="rect">
            <a:avLst/>
          </a:prstGeom>
        </p:spPr>
      </p:pic>
      <p:sp>
        <p:nvSpPr>
          <p:cNvPr id="14" name="Arc 13"/>
          <p:cNvSpPr/>
          <p:nvPr/>
        </p:nvSpPr>
        <p:spPr>
          <a:xfrm rot="9118121">
            <a:off x="6388791" y="-1095471"/>
            <a:ext cx="3798725" cy="3787991"/>
          </a:xfrm>
          <a:prstGeom prst="arc">
            <a:avLst>
              <a:gd name="adj1" fmla="val 16218115"/>
              <a:gd name="adj2" fmla="val 313337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TextBox 14"/>
          <p:cNvSpPr txBox="1"/>
          <p:nvPr/>
        </p:nvSpPr>
        <p:spPr>
          <a:xfrm>
            <a:off x="7264400" y="236527"/>
            <a:ext cx="653695" cy="461665"/>
          </a:xfrm>
          <a:prstGeom prst="rect">
            <a:avLst/>
          </a:prstGeom>
          <a:noFill/>
        </p:spPr>
        <p:txBody>
          <a:bodyPr wrap="none" rtlCol="0">
            <a:spAutoFit/>
          </a:bodyPr>
          <a:lstStyle/>
          <a:p>
            <a:r>
              <a:rPr lang="en-US" sz="2400" b="1" dirty="0" smtClean="0"/>
              <a:t>Cell</a:t>
            </a:r>
            <a:endParaRPr lang="en-US" sz="2400" b="1" dirty="0"/>
          </a:p>
        </p:txBody>
      </p:sp>
      <p:sp>
        <p:nvSpPr>
          <p:cNvPr id="16" name="TextBox 15"/>
          <p:cNvSpPr txBox="1"/>
          <p:nvPr/>
        </p:nvSpPr>
        <p:spPr>
          <a:xfrm>
            <a:off x="7030720" y="965200"/>
            <a:ext cx="1991360" cy="923330"/>
          </a:xfrm>
          <a:prstGeom prst="rect">
            <a:avLst/>
          </a:prstGeom>
          <a:noFill/>
        </p:spPr>
        <p:txBody>
          <a:bodyPr wrap="square" rtlCol="0">
            <a:spAutoFit/>
          </a:bodyPr>
          <a:lstStyle/>
          <a:p>
            <a:pPr algn="ctr"/>
            <a:r>
              <a:rPr lang="en-US" dirty="0" smtClean="0"/>
              <a:t>Source of DNA and RNA contamination for tests</a:t>
            </a:r>
            <a:endParaRPr lang="en-US" dirty="0"/>
          </a:p>
        </p:txBody>
      </p:sp>
      <p:sp>
        <p:nvSpPr>
          <p:cNvPr id="17" name="TextBox 16"/>
          <p:cNvSpPr txBox="1"/>
          <p:nvPr/>
        </p:nvSpPr>
        <p:spPr>
          <a:xfrm>
            <a:off x="1361530" y="5892800"/>
            <a:ext cx="6676828" cy="369332"/>
          </a:xfrm>
          <a:prstGeom prst="rect">
            <a:avLst/>
          </a:prstGeom>
          <a:noFill/>
        </p:spPr>
        <p:txBody>
          <a:bodyPr wrap="none" rtlCol="0">
            <a:spAutoFit/>
          </a:bodyPr>
          <a:lstStyle/>
          <a:p>
            <a:r>
              <a:rPr lang="en-US" b="1" dirty="0" smtClean="0"/>
              <a:t>DNA from 7-14 </a:t>
            </a:r>
            <a:r>
              <a:rPr lang="en-US" b="1" dirty="0" err="1" smtClean="0"/>
              <a:t>mln</a:t>
            </a:r>
            <a:r>
              <a:rPr lang="en-US" b="1" dirty="0" smtClean="0"/>
              <a:t> cells is circulating in our bodies now (50-100ug).</a:t>
            </a:r>
            <a:endParaRPr lang="en-US" b="1" dirty="0"/>
          </a:p>
        </p:txBody>
      </p:sp>
    </p:spTree>
    <p:extLst>
      <p:ext uri="{BB962C8B-B14F-4D97-AF65-F5344CB8AC3E}">
        <p14:creationId xmlns:p14="http://schemas.microsoft.com/office/powerpoint/2010/main" val="314364575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JPI-5-3-g00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8324" y="1458494"/>
            <a:ext cx="6153150" cy="4114800"/>
          </a:xfrm>
          <a:prstGeom prst="rect">
            <a:avLst/>
          </a:prstGeom>
        </p:spPr>
      </p:pic>
      <p:sp>
        <p:nvSpPr>
          <p:cNvPr id="3" name="Rectangle 2"/>
          <p:cNvSpPr/>
          <p:nvPr/>
        </p:nvSpPr>
        <p:spPr>
          <a:xfrm>
            <a:off x="320841" y="812262"/>
            <a:ext cx="8365959" cy="646331"/>
          </a:xfrm>
          <a:prstGeom prst="rect">
            <a:avLst/>
          </a:prstGeom>
        </p:spPr>
        <p:txBody>
          <a:bodyPr wrap="square">
            <a:spAutoFit/>
          </a:bodyPr>
          <a:lstStyle/>
          <a:p>
            <a:pPr marL="285750" indent="-285750">
              <a:buFont typeface="Arial"/>
              <a:buChar char="•"/>
            </a:pPr>
            <a:r>
              <a:rPr lang="en-US" b="1" dirty="0"/>
              <a:t>Cancer research</a:t>
            </a:r>
          </a:p>
          <a:p>
            <a:pPr marL="342900" indent="-342900">
              <a:buFont typeface="+mj-lt"/>
              <a:buAutoNum type="arabicPeriod"/>
            </a:pPr>
            <a:r>
              <a:rPr lang="en-US" dirty="0"/>
              <a:t>Abundance of mutated genes corresponds to </a:t>
            </a:r>
            <a:r>
              <a:rPr lang="en-US" dirty="0" smtClean="0"/>
              <a:t>tumor burden.</a:t>
            </a:r>
            <a:endParaRPr lang="en-US" dirty="0"/>
          </a:p>
        </p:txBody>
      </p:sp>
      <p:sp>
        <p:nvSpPr>
          <p:cNvPr id="4" name="TextBox 3"/>
          <p:cNvSpPr txBox="1"/>
          <p:nvPr/>
        </p:nvSpPr>
        <p:spPr>
          <a:xfrm>
            <a:off x="1182836" y="248165"/>
            <a:ext cx="7503964" cy="369332"/>
          </a:xfrm>
          <a:prstGeom prst="rect">
            <a:avLst/>
          </a:prstGeom>
          <a:noFill/>
        </p:spPr>
        <p:txBody>
          <a:bodyPr wrap="square" rtlCol="0">
            <a:spAutoFit/>
          </a:bodyPr>
          <a:lstStyle/>
          <a:p>
            <a:r>
              <a:rPr lang="en-US" b="1" dirty="0" smtClean="0"/>
              <a:t>Why we are interested in analysis of circulating free DNA from plasma?</a:t>
            </a:r>
            <a:endParaRPr lang="en-US" b="1" dirty="0"/>
          </a:p>
        </p:txBody>
      </p:sp>
      <p:sp>
        <p:nvSpPr>
          <p:cNvPr id="5" name="Rectangle 4"/>
          <p:cNvSpPr/>
          <p:nvPr/>
        </p:nvSpPr>
        <p:spPr>
          <a:xfrm>
            <a:off x="457200" y="5674323"/>
            <a:ext cx="8539748" cy="1200329"/>
          </a:xfrm>
          <a:prstGeom prst="rect">
            <a:avLst/>
          </a:prstGeom>
        </p:spPr>
        <p:txBody>
          <a:bodyPr wrap="square">
            <a:spAutoFit/>
          </a:bodyPr>
          <a:lstStyle/>
          <a:p>
            <a:pPr marL="342900" indent="-342900">
              <a:buFont typeface="Arial"/>
              <a:buChar char="•"/>
            </a:pPr>
            <a:r>
              <a:rPr lang="en-US" b="1" dirty="0"/>
              <a:t>Prenatal testing</a:t>
            </a:r>
          </a:p>
          <a:p>
            <a:pPr marL="342900" indent="-342900">
              <a:buFont typeface="+mj-lt"/>
              <a:buAutoNum type="arabicPeriod"/>
            </a:pPr>
            <a:r>
              <a:rPr lang="en-US" dirty="0"/>
              <a:t>Circulation of fetal DNA gives opportunity for easy screening for chromosomal aberrations.</a:t>
            </a:r>
          </a:p>
          <a:p>
            <a:pPr marL="285750" indent="-285750">
              <a:buFont typeface="Arial"/>
              <a:buChar char="•"/>
            </a:pPr>
            <a:r>
              <a:rPr lang="en-US" b="1" dirty="0"/>
              <a:t>Other</a:t>
            </a:r>
          </a:p>
        </p:txBody>
      </p:sp>
      <p:sp>
        <p:nvSpPr>
          <p:cNvPr id="7" name="Rectangle 6"/>
          <p:cNvSpPr/>
          <p:nvPr/>
        </p:nvSpPr>
        <p:spPr>
          <a:xfrm>
            <a:off x="6911474" y="4043107"/>
            <a:ext cx="1981201" cy="1631216"/>
          </a:xfrm>
          <a:prstGeom prst="rect">
            <a:avLst/>
          </a:prstGeom>
        </p:spPr>
        <p:txBody>
          <a:bodyPr wrap="square">
            <a:spAutoFit/>
          </a:bodyPr>
          <a:lstStyle/>
          <a:p>
            <a:r>
              <a:rPr lang="en-US" sz="1000" dirty="0"/>
              <a:t> Mining genome sequencing data to identify the genomic features linked to breast cancer histopathology</a:t>
            </a:r>
          </a:p>
          <a:p>
            <a:r>
              <a:rPr lang="en-US" sz="1000" dirty="0" err="1"/>
              <a:t>Zheng</a:t>
            </a:r>
            <a:r>
              <a:rPr lang="en-US" sz="1000" dirty="0"/>
              <a:t> Ping, Gene P. </a:t>
            </a:r>
            <a:r>
              <a:rPr lang="en-US" sz="1000" dirty="0" err="1"/>
              <a:t>Siegal</a:t>
            </a:r>
            <a:r>
              <a:rPr lang="en-US" sz="1000" dirty="0"/>
              <a:t>, Jonas S. Almeida, Stuart J. </a:t>
            </a:r>
            <a:r>
              <a:rPr lang="en-US" sz="1000" dirty="0" err="1"/>
              <a:t>Schnitt</a:t>
            </a:r>
            <a:r>
              <a:rPr lang="en-US" sz="1000" dirty="0"/>
              <a:t>, </a:t>
            </a:r>
            <a:r>
              <a:rPr lang="en-US" sz="1000" dirty="0" err="1"/>
              <a:t>Dejun</a:t>
            </a:r>
            <a:r>
              <a:rPr lang="en-US" sz="1000" dirty="0"/>
              <a:t> </a:t>
            </a:r>
            <a:r>
              <a:rPr lang="en-US" sz="1000" dirty="0" err="1" smtClean="0"/>
              <a:t>Shen</a:t>
            </a:r>
            <a:r>
              <a:rPr lang="en-US" sz="1000" dirty="0" smtClean="0"/>
              <a:t> J </a:t>
            </a:r>
            <a:r>
              <a:rPr lang="en-US" sz="1000" dirty="0" err="1"/>
              <a:t>Pathol</a:t>
            </a:r>
            <a:r>
              <a:rPr lang="en-US" sz="1000" dirty="0"/>
              <a:t> Inform. 2014; 5: 3.  Published online 2014 </a:t>
            </a:r>
            <a:r>
              <a:rPr lang="en-US" sz="1000" dirty="0" smtClean="0"/>
              <a:t>January 31.doi</a:t>
            </a:r>
            <a:r>
              <a:rPr lang="en-US" sz="1000" dirty="0"/>
              <a:t>: 10.4103/2153-</a:t>
            </a:r>
            <a:r>
              <a:rPr lang="en-US" sz="1000" dirty="0" smtClean="0"/>
              <a:t>3539.126147 PMCID</a:t>
            </a:r>
            <a:r>
              <a:rPr lang="en-US" sz="1000" dirty="0"/>
              <a:t>: PMC3952399</a:t>
            </a:r>
          </a:p>
        </p:txBody>
      </p:sp>
      <p:pic>
        <p:nvPicPr>
          <p:cNvPr id="8" name="Picture 7" descr="strip.gif"/>
          <p:cNvPicPr>
            <a:picLocks noChangeAspect="1"/>
          </p:cNvPicPr>
          <p:nvPr/>
        </p:nvPicPr>
        <p:blipFill>
          <a:blip r:embed="rId3"/>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3347751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73458" y="5761873"/>
            <a:ext cx="7620000" cy="254000"/>
          </a:xfrm>
          <a:prstGeom prst="rect">
            <a:avLst/>
          </a:prstGeom>
        </p:spPr>
        <p:txBody>
          <a:bodyPr/>
          <a:lstStyle/>
          <a:p>
            <a:r>
              <a:rPr lang="en-US" sz="1000" dirty="0">
                <a:latin typeface="Arial"/>
              </a:rPr>
              <a:t>L.  </a:t>
            </a:r>
            <a:r>
              <a:rPr lang="en-US" sz="1000" dirty="0" err="1">
                <a:latin typeface="Arial"/>
              </a:rPr>
              <a:t>Benesova</a:t>
            </a:r>
            <a:r>
              <a:rPr lang="en-US" sz="1000" dirty="0">
                <a:latin typeface="Arial"/>
              </a:rPr>
              <a:t> , B.  </a:t>
            </a:r>
            <a:r>
              <a:rPr lang="en-US" sz="1000" dirty="0" err="1">
                <a:latin typeface="Arial"/>
              </a:rPr>
              <a:t>Belsanova</a:t>
            </a:r>
            <a:r>
              <a:rPr lang="en-US" sz="1000" dirty="0">
                <a:latin typeface="Arial"/>
              </a:rPr>
              <a:t> , S.  </a:t>
            </a:r>
            <a:r>
              <a:rPr lang="en-US" sz="1000" dirty="0" err="1">
                <a:latin typeface="Arial"/>
              </a:rPr>
              <a:t>Suchanek</a:t>
            </a:r>
            <a:r>
              <a:rPr lang="en-US" sz="1000" dirty="0">
                <a:latin typeface="Arial"/>
              </a:rPr>
              <a:t> , M.  </a:t>
            </a:r>
            <a:r>
              <a:rPr lang="en-US" sz="1000" dirty="0" err="1">
                <a:latin typeface="Arial"/>
              </a:rPr>
              <a:t>Kopeckova</a:t>
            </a:r>
            <a:r>
              <a:rPr lang="en-US" sz="1000" dirty="0">
                <a:latin typeface="Arial"/>
              </a:rPr>
              <a:t> , P.  </a:t>
            </a:r>
            <a:r>
              <a:rPr lang="en-US" sz="1000" dirty="0" err="1">
                <a:latin typeface="Arial"/>
              </a:rPr>
              <a:t>Minarikova</a:t>
            </a:r>
            <a:r>
              <a:rPr lang="en-US" sz="1000" dirty="0">
                <a:latin typeface="Arial"/>
              </a:rPr>
              <a:t> , L.  </a:t>
            </a:r>
            <a:r>
              <a:rPr lang="en-US" sz="1000" dirty="0" err="1">
                <a:latin typeface="Arial"/>
              </a:rPr>
              <a:t>Lipska</a:t>
            </a:r>
            <a:r>
              <a:rPr lang="en-US" sz="1000" dirty="0">
                <a:latin typeface="Arial"/>
              </a:rPr>
              <a:t> , M.  Levy , V.  </a:t>
            </a:r>
            <a:r>
              <a:rPr lang="en-US" sz="1000" dirty="0" err="1">
                <a:latin typeface="Arial"/>
              </a:rPr>
              <a:t>Visokai</a:t>
            </a:r>
            <a:r>
              <a:rPr lang="en-US" sz="1000" dirty="0">
                <a:latin typeface="Arial"/>
              </a:rPr>
              <a:t> , M. ...</a:t>
            </a:r>
          </a:p>
        </p:txBody>
      </p:sp>
      <p:sp>
        <p:nvSpPr>
          <p:cNvPr id="4" name="TextBox 3"/>
          <p:cNvSpPr txBox="1"/>
          <p:nvPr/>
        </p:nvSpPr>
        <p:spPr>
          <a:xfrm>
            <a:off x="973458" y="6015873"/>
            <a:ext cx="7620000" cy="254000"/>
          </a:xfrm>
          <a:prstGeom prst="rect">
            <a:avLst/>
          </a:prstGeom>
        </p:spPr>
        <p:txBody>
          <a:bodyPr/>
          <a:lstStyle/>
          <a:p>
            <a:r>
              <a:rPr lang="en-US" sz="1000" b="1" i="0" dirty="0">
                <a:latin typeface="Arial"/>
              </a:rPr>
              <a:t> Mutation-based detection and monitoring of cell-free tumor DNA in peripheral blood of cancer patients</a:t>
            </a:r>
          </a:p>
        </p:txBody>
      </p:sp>
      <p:sp>
        <p:nvSpPr>
          <p:cNvPr id="5" name="TextBox 4"/>
          <p:cNvSpPr txBox="1"/>
          <p:nvPr/>
        </p:nvSpPr>
        <p:spPr>
          <a:xfrm>
            <a:off x="973458" y="6269873"/>
            <a:ext cx="7620000" cy="254000"/>
          </a:xfrm>
          <a:prstGeom prst="rect">
            <a:avLst/>
          </a:prstGeom>
        </p:spPr>
        <p:txBody>
          <a:bodyPr/>
          <a:lstStyle/>
          <a:p>
            <a:r>
              <a:rPr lang="en-US" sz="1000" dirty="0">
                <a:latin typeface="Arial"/>
              </a:rPr>
              <a:t>Analytical Biochemistry, Volume 433, Issue 2, 2013, 227 - 234</a:t>
            </a:r>
          </a:p>
        </p:txBody>
      </p:sp>
      <p:sp>
        <p:nvSpPr>
          <p:cNvPr id="6" name="TextBox 5"/>
          <p:cNvSpPr txBox="1"/>
          <p:nvPr/>
        </p:nvSpPr>
        <p:spPr>
          <a:xfrm>
            <a:off x="973458" y="6523873"/>
            <a:ext cx="7620000" cy="254000"/>
          </a:xfrm>
          <a:prstGeom prst="rect">
            <a:avLst/>
          </a:prstGeom>
        </p:spPr>
        <p:txBody>
          <a:bodyPr/>
          <a:lstStyle/>
          <a:p>
            <a:r>
              <a:rPr lang="en-US" sz="1000">
                <a:latin typeface="Arial"/>
              </a:rPr>
              <a:t>http://dx.doi.org/10.1016/j.ab.2012.06.018</a:t>
            </a:r>
          </a:p>
        </p:txBody>
      </p:sp>
      <p:pic>
        <p:nvPicPr>
          <p:cNvPr id="8" name="Picture 7" descr="strip.gif"/>
          <p:cNvPicPr>
            <a:picLocks noChangeAspect="1"/>
          </p:cNvPicPr>
          <p:nvPr/>
        </p:nvPicPr>
        <p:blipFill>
          <a:blip r:embed="rId3"/>
          <a:stretch>
            <a:fillRect/>
          </a:stretch>
        </p:blipFill>
        <p:spPr>
          <a:xfrm rot="16200000">
            <a:off x="-3286125" y="3286125"/>
            <a:ext cx="6858002" cy="285750"/>
          </a:xfrm>
          <a:prstGeom prst="rect">
            <a:avLst/>
          </a:prstGeom>
        </p:spPr>
      </p:pic>
      <p:sp>
        <p:nvSpPr>
          <p:cNvPr id="9" name="TextBox 8"/>
          <p:cNvSpPr txBox="1"/>
          <p:nvPr/>
        </p:nvSpPr>
        <p:spPr>
          <a:xfrm>
            <a:off x="722430" y="151461"/>
            <a:ext cx="8307961" cy="369332"/>
          </a:xfrm>
          <a:prstGeom prst="rect">
            <a:avLst/>
          </a:prstGeom>
          <a:noFill/>
        </p:spPr>
        <p:txBody>
          <a:bodyPr wrap="square" rtlCol="0">
            <a:spAutoFit/>
          </a:bodyPr>
          <a:lstStyle/>
          <a:p>
            <a:r>
              <a:rPr lang="en-US" b="1" dirty="0"/>
              <a:t>Overview of techniques used for detection of </a:t>
            </a:r>
            <a:r>
              <a:rPr lang="en-US" b="1" dirty="0" err="1"/>
              <a:t>cfDNA</a:t>
            </a:r>
            <a:r>
              <a:rPr lang="en-US" b="1" dirty="0"/>
              <a:t> in plasma of cancer patients. </a:t>
            </a:r>
          </a:p>
        </p:txBody>
      </p:sp>
      <p:graphicFrame>
        <p:nvGraphicFramePr>
          <p:cNvPr id="10" name="Object 9"/>
          <p:cNvGraphicFramePr>
            <a:graphicFrameLocks noChangeAspect="1"/>
          </p:cNvGraphicFramePr>
          <p:nvPr>
            <p:extLst>
              <p:ext uri="{D42A27DB-BD31-4B8C-83A1-F6EECF244321}">
                <p14:modId xmlns:p14="http://schemas.microsoft.com/office/powerpoint/2010/main" val="3498831600"/>
              </p:ext>
            </p:extLst>
          </p:nvPr>
        </p:nvGraphicFramePr>
        <p:xfrm>
          <a:off x="722430" y="605846"/>
          <a:ext cx="8039669" cy="5026604"/>
        </p:xfrm>
        <a:graphic>
          <a:graphicData uri="http://schemas.openxmlformats.org/presentationml/2006/ole">
            <mc:AlternateContent xmlns:mc="http://schemas.openxmlformats.org/markup-compatibility/2006">
              <mc:Choice xmlns:v="urn:schemas-microsoft-com:vml" Requires="v">
                <p:oleObj spid="_x0000_s1066" name="Worksheet" r:id="rId5" imgW="7048500" imgH="4406900" progId="Excel.Sheet.12">
                  <p:embed/>
                </p:oleObj>
              </mc:Choice>
              <mc:Fallback>
                <p:oleObj name="Worksheet" r:id="rId5" imgW="7048500" imgH="4406900" progId="Excel.Sheet.12">
                  <p:embed/>
                  <p:pic>
                    <p:nvPicPr>
                      <p:cNvPr id="0" name=""/>
                      <p:cNvPicPr/>
                      <p:nvPr/>
                    </p:nvPicPr>
                    <p:blipFill>
                      <a:blip r:embed="rId6"/>
                      <a:stretch>
                        <a:fillRect/>
                      </a:stretch>
                    </p:blipFill>
                    <p:spPr>
                      <a:xfrm>
                        <a:off x="722430" y="605846"/>
                        <a:ext cx="8039669" cy="5026604"/>
                      </a:xfrm>
                      <a:prstGeom prst="rect">
                        <a:avLst/>
                      </a:prstGeom>
                    </p:spPr>
                  </p:pic>
                </p:oleObj>
              </mc:Fallback>
            </mc:AlternateContent>
          </a:graphicData>
        </a:graphic>
      </p:graphicFrame>
    </p:spTree>
    <p:extLst>
      <p:ext uri="{BB962C8B-B14F-4D97-AF65-F5344CB8AC3E}">
        <p14:creationId xmlns:p14="http://schemas.microsoft.com/office/powerpoint/2010/main" val="100939696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4938"/>
            <a:ext cx="8229600" cy="1143000"/>
          </a:xfrm>
        </p:spPr>
        <p:txBody>
          <a:bodyPr>
            <a:normAutofit/>
          </a:bodyPr>
          <a:lstStyle/>
          <a:p>
            <a:r>
              <a:rPr lang="en-US" sz="2400" b="1" dirty="0" smtClean="0"/>
              <a:t>Calculation of assay sensitivity</a:t>
            </a:r>
            <a:endParaRPr lang="en-US" sz="2400" b="1" dirty="0"/>
          </a:p>
        </p:txBody>
      </p:sp>
      <p:sp>
        <p:nvSpPr>
          <p:cNvPr id="3" name="TextBox 2"/>
          <p:cNvSpPr txBox="1"/>
          <p:nvPr/>
        </p:nvSpPr>
        <p:spPr>
          <a:xfrm>
            <a:off x="732266" y="1442100"/>
            <a:ext cx="8119634" cy="4524316"/>
          </a:xfrm>
          <a:prstGeom prst="rect">
            <a:avLst/>
          </a:prstGeom>
          <a:noFill/>
        </p:spPr>
        <p:txBody>
          <a:bodyPr wrap="square" rtlCol="0">
            <a:spAutoFit/>
          </a:bodyPr>
          <a:lstStyle/>
          <a:p>
            <a:r>
              <a:rPr lang="en-US" dirty="0" smtClean="0"/>
              <a:t>10ng of human DNA – 3000 single haploid genomes (C-value – 3.3pg per haploid genome)</a:t>
            </a:r>
          </a:p>
          <a:p>
            <a:endParaRPr lang="en-US" dirty="0"/>
          </a:p>
          <a:p>
            <a:r>
              <a:rPr lang="en-US" dirty="0" smtClean="0"/>
              <a:t>We would like to have 60-80% efficiency of tagging what corresponds – around 2000 genomes.</a:t>
            </a:r>
          </a:p>
          <a:p>
            <a:endParaRPr lang="en-US" dirty="0"/>
          </a:p>
          <a:p>
            <a:r>
              <a:rPr lang="en-US" dirty="0" smtClean="0"/>
              <a:t>We need depth of sequencing 10,000 -15,000x to saturate system- each molecule must have around 5 copies .</a:t>
            </a:r>
          </a:p>
          <a:p>
            <a:endParaRPr lang="en-US" dirty="0" smtClean="0"/>
          </a:p>
          <a:p>
            <a:r>
              <a:rPr lang="en-US" b="1" dirty="0" err="1" smtClean="0"/>
              <a:t>Exome</a:t>
            </a:r>
            <a:r>
              <a:rPr lang="en-US" b="1" dirty="0" smtClean="0"/>
              <a:t> Capture</a:t>
            </a:r>
            <a:endParaRPr lang="en-US" b="1" dirty="0"/>
          </a:p>
          <a:p>
            <a:r>
              <a:rPr lang="en-US" dirty="0" smtClean="0"/>
              <a:t>If our panel has 3 Mb of sequence – we need 45 Gb of sequence. We should get around 30-40 Gb from one/two lanes PE 2x100. We need to use HiSeq2500 for </a:t>
            </a:r>
            <a:r>
              <a:rPr lang="en-US" dirty="0" err="1" smtClean="0"/>
              <a:t>exome</a:t>
            </a:r>
            <a:r>
              <a:rPr lang="en-US" dirty="0" smtClean="0"/>
              <a:t> capture project. </a:t>
            </a:r>
          </a:p>
          <a:p>
            <a:endParaRPr lang="en-US" dirty="0" smtClean="0"/>
          </a:p>
          <a:p>
            <a:r>
              <a:rPr lang="en-US" b="1" dirty="0" err="1" smtClean="0"/>
              <a:t>Amplicon</a:t>
            </a:r>
            <a:endParaRPr lang="en-US" b="1" dirty="0"/>
          </a:p>
          <a:p>
            <a:r>
              <a:rPr lang="en-US" dirty="0" err="1" smtClean="0"/>
              <a:t>MiSeq</a:t>
            </a:r>
            <a:r>
              <a:rPr lang="en-US" dirty="0" smtClean="0"/>
              <a:t> can be use for </a:t>
            </a:r>
            <a:r>
              <a:rPr lang="en-US" dirty="0" err="1" smtClean="0"/>
              <a:t>amplicons</a:t>
            </a:r>
            <a:r>
              <a:rPr lang="en-US" dirty="0" smtClean="0"/>
              <a:t> – 15mln reads – 500 </a:t>
            </a:r>
            <a:r>
              <a:rPr lang="en-US" dirty="0" err="1" smtClean="0"/>
              <a:t>amplicons</a:t>
            </a:r>
            <a:endParaRPr lang="en-US" dirty="0"/>
          </a:p>
        </p:txBody>
      </p:sp>
      <p:pic>
        <p:nvPicPr>
          <p:cNvPr id="4" name="Picture 3" descr="strip.gif"/>
          <p:cNvPicPr>
            <a:picLocks noChangeAspect="1"/>
          </p:cNvPicPr>
          <p:nvPr/>
        </p:nvPicPr>
        <p:blipFill>
          <a:blip r:embed="rId2"/>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261820643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9196" y="4462621"/>
            <a:ext cx="7715204" cy="2308324"/>
          </a:xfrm>
          <a:prstGeom prst="rect">
            <a:avLst/>
          </a:prstGeom>
          <a:noFill/>
        </p:spPr>
        <p:txBody>
          <a:bodyPr wrap="square" rtlCol="0">
            <a:spAutoFit/>
          </a:bodyPr>
          <a:lstStyle/>
          <a:p>
            <a:r>
              <a:rPr lang="en-US" dirty="0" smtClean="0"/>
              <a:t>DNA library for </a:t>
            </a:r>
            <a:r>
              <a:rPr lang="en-US" dirty="0" err="1" smtClean="0"/>
              <a:t>Illumina</a:t>
            </a:r>
            <a:r>
              <a:rPr lang="en-US" dirty="0" smtClean="0"/>
              <a:t> sequencing was prepared from </a:t>
            </a:r>
            <a:r>
              <a:rPr lang="en-US" b="1" dirty="0" smtClean="0"/>
              <a:t>2 </a:t>
            </a:r>
            <a:r>
              <a:rPr lang="en-US" b="1" dirty="0" err="1" smtClean="0"/>
              <a:t>ng</a:t>
            </a:r>
            <a:r>
              <a:rPr lang="en-US" b="1" dirty="0" smtClean="0"/>
              <a:t> </a:t>
            </a:r>
            <a:r>
              <a:rPr lang="en-US" dirty="0" err="1" smtClean="0"/>
              <a:t>cfDNA</a:t>
            </a:r>
            <a:r>
              <a:rPr lang="en-US" b="1" dirty="0">
                <a:solidFill>
                  <a:srgbClr val="000000"/>
                </a:solidFill>
              </a:rPr>
              <a:t>.</a:t>
            </a:r>
            <a:endParaRPr lang="en-US" b="1" dirty="0" smtClean="0">
              <a:solidFill>
                <a:srgbClr val="000000"/>
              </a:solidFill>
            </a:endParaRPr>
          </a:p>
          <a:p>
            <a:r>
              <a:rPr lang="en-US" dirty="0" smtClean="0">
                <a:solidFill>
                  <a:srgbClr val="000000"/>
                </a:solidFill>
              </a:rPr>
              <a:t>We used Rubicon Genomics </a:t>
            </a:r>
            <a:r>
              <a:rPr lang="en-US" dirty="0" err="1" smtClean="0">
                <a:solidFill>
                  <a:srgbClr val="000000"/>
                </a:solidFill>
              </a:rPr>
              <a:t>ThruPLEX</a:t>
            </a:r>
            <a:r>
              <a:rPr lang="en-US" dirty="0" smtClean="0">
                <a:solidFill>
                  <a:srgbClr val="000000"/>
                </a:solidFill>
              </a:rPr>
              <a:t> kit for library prep.</a:t>
            </a:r>
          </a:p>
          <a:p>
            <a:r>
              <a:rPr lang="en-US" dirty="0" smtClean="0">
                <a:solidFill>
                  <a:srgbClr val="000000"/>
                </a:solidFill>
              </a:rPr>
              <a:t>The </a:t>
            </a:r>
            <a:r>
              <a:rPr lang="en-US" dirty="0" err="1" smtClean="0">
                <a:solidFill>
                  <a:srgbClr val="000000"/>
                </a:solidFill>
              </a:rPr>
              <a:t>Bioanalyzer</a:t>
            </a:r>
            <a:r>
              <a:rPr lang="en-US" dirty="0" smtClean="0">
                <a:solidFill>
                  <a:srgbClr val="000000"/>
                </a:solidFill>
              </a:rPr>
              <a:t> traces suggest substantial fragmentation of the circulating DNA.</a:t>
            </a:r>
          </a:p>
          <a:p>
            <a:r>
              <a:rPr lang="en-US" dirty="0" smtClean="0">
                <a:solidFill>
                  <a:srgbClr val="000000"/>
                </a:solidFill>
              </a:rPr>
              <a:t>The size of the dominant pick is similar to the size of DNA wrapped around histone proteins.</a:t>
            </a:r>
          </a:p>
          <a:p>
            <a:r>
              <a:rPr lang="en-US" dirty="0" smtClean="0">
                <a:solidFill>
                  <a:srgbClr val="000000"/>
                </a:solidFill>
              </a:rPr>
              <a:t>Therefore, our working hypothesis predicts the release of chromatin from dead cells and fragmentation by circulating nucleases in the plasma. Fragments of DNA interacting with histones are protected.</a:t>
            </a:r>
            <a:endParaRPr lang="en-US" dirty="0">
              <a:solidFill>
                <a:srgbClr val="000000"/>
              </a:solidFill>
            </a:endParaRPr>
          </a:p>
        </p:txBody>
      </p:sp>
      <p:sp>
        <p:nvSpPr>
          <p:cNvPr id="4" name="TextBox 3"/>
          <p:cNvSpPr txBox="1"/>
          <p:nvPr/>
        </p:nvSpPr>
        <p:spPr>
          <a:xfrm>
            <a:off x="400513" y="3590111"/>
            <a:ext cx="1366819" cy="276999"/>
          </a:xfrm>
          <a:prstGeom prst="rect">
            <a:avLst/>
          </a:prstGeom>
          <a:noFill/>
        </p:spPr>
        <p:txBody>
          <a:bodyPr wrap="square" rtlCol="0">
            <a:spAutoFit/>
          </a:bodyPr>
          <a:lstStyle/>
          <a:p>
            <a:r>
              <a:rPr lang="en-US" sz="1200" dirty="0" err="1" smtClean="0"/>
              <a:t>Experion</a:t>
            </a:r>
            <a:r>
              <a:rPr lang="en-US" sz="1200" dirty="0" smtClean="0"/>
              <a:t> 15K chip</a:t>
            </a:r>
            <a:endParaRPr lang="en-US" sz="1200" dirty="0"/>
          </a:p>
        </p:txBody>
      </p:sp>
      <p:grpSp>
        <p:nvGrpSpPr>
          <p:cNvPr id="24" name="Group 23"/>
          <p:cNvGrpSpPr/>
          <p:nvPr/>
        </p:nvGrpSpPr>
        <p:grpSpPr>
          <a:xfrm>
            <a:off x="1767332" y="759320"/>
            <a:ext cx="6309868" cy="3446920"/>
            <a:chOff x="1602389" y="3401953"/>
            <a:chExt cx="5768598" cy="2884299"/>
          </a:xfrm>
        </p:grpSpPr>
        <p:pic>
          <p:nvPicPr>
            <p:cNvPr id="3" name="Picture 2" descr="Run_7-15-2013_1-49-20 PM_Egram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2389" y="3401953"/>
              <a:ext cx="5768598" cy="2884299"/>
            </a:xfrm>
            <a:prstGeom prst="rect">
              <a:avLst/>
            </a:prstGeom>
          </p:spPr>
        </p:pic>
        <p:cxnSp>
          <p:nvCxnSpPr>
            <p:cNvPr id="7" name="Straight Arrow Connector 6"/>
            <p:cNvCxnSpPr/>
            <p:nvPr/>
          </p:nvCxnSpPr>
          <p:spPr>
            <a:xfrm flipH="1">
              <a:off x="3082420" y="3920618"/>
              <a:ext cx="123297" cy="1723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205717" y="3643619"/>
              <a:ext cx="582211" cy="276999"/>
            </a:xfrm>
            <a:prstGeom prst="rect">
              <a:avLst/>
            </a:prstGeom>
            <a:noFill/>
          </p:spPr>
          <p:txBody>
            <a:bodyPr wrap="none" rtlCol="0">
              <a:spAutoFit/>
            </a:bodyPr>
            <a:lstStyle/>
            <a:p>
              <a:r>
                <a:rPr lang="en-US" sz="1200" dirty="0" smtClean="0"/>
                <a:t>280bp</a:t>
              </a:r>
              <a:endParaRPr lang="en-US" sz="1200" dirty="0"/>
            </a:p>
          </p:txBody>
        </p:sp>
        <p:cxnSp>
          <p:nvCxnSpPr>
            <p:cNvPr id="12" name="Straight Arrow Connector 11"/>
            <p:cNvCxnSpPr/>
            <p:nvPr/>
          </p:nvCxnSpPr>
          <p:spPr>
            <a:xfrm flipH="1">
              <a:off x="3205717" y="4598713"/>
              <a:ext cx="135627" cy="986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341344" y="4346372"/>
              <a:ext cx="582211" cy="276999"/>
            </a:xfrm>
            <a:prstGeom prst="rect">
              <a:avLst/>
            </a:prstGeom>
            <a:noFill/>
          </p:spPr>
          <p:txBody>
            <a:bodyPr wrap="none" rtlCol="0">
              <a:spAutoFit/>
            </a:bodyPr>
            <a:lstStyle/>
            <a:p>
              <a:r>
                <a:rPr lang="en-US" sz="1200" dirty="0" smtClean="0"/>
                <a:t>360bp</a:t>
              </a:r>
              <a:endParaRPr lang="en-US" sz="1200" dirty="0"/>
            </a:p>
          </p:txBody>
        </p:sp>
        <p:cxnSp>
          <p:nvCxnSpPr>
            <p:cNvPr id="14" name="Straight Arrow Connector 13"/>
            <p:cNvCxnSpPr/>
            <p:nvPr/>
          </p:nvCxnSpPr>
          <p:spPr>
            <a:xfrm flipH="1">
              <a:off x="3476970" y="4931595"/>
              <a:ext cx="310958" cy="3821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778315" y="4665616"/>
              <a:ext cx="582211" cy="276999"/>
            </a:xfrm>
            <a:prstGeom prst="rect">
              <a:avLst/>
            </a:prstGeom>
            <a:noFill/>
          </p:spPr>
          <p:txBody>
            <a:bodyPr wrap="none" rtlCol="0">
              <a:spAutoFit/>
            </a:bodyPr>
            <a:lstStyle/>
            <a:p>
              <a:r>
                <a:rPr lang="en-US" sz="1200" dirty="0" smtClean="0"/>
                <a:t>448bp</a:t>
              </a:r>
              <a:endParaRPr lang="en-US" sz="1200" dirty="0"/>
            </a:p>
          </p:txBody>
        </p:sp>
        <p:cxnSp>
          <p:nvCxnSpPr>
            <p:cNvPr id="21" name="Straight Arrow Connector 20"/>
            <p:cNvCxnSpPr/>
            <p:nvPr/>
          </p:nvCxnSpPr>
          <p:spPr>
            <a:xfrm flipH="1">
              <a:off x="3923555" y="5116530"/>
              <a:ext cx="194559" cy="20828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4069420" y="4833488"/>
              <a:ext cx="582211" cy="276999"/>
            </a:xfrm>
            <a:prstGeom prst="rect">
              <a:avLst/>
            </a:prstGeom>
            <a:noFill/>
          </p:spPr>
          <p:txBody>
            <a:bodyPr wrap="none" rtlCol="0">
              <a:spAutoFit/>
            </a:bodyPr>
            <a:lstStyle/>
            <a:p>
              <a:r>
                <a:rPr lang="en-US" sz="1200" dirty="0" smtClean="0"/>
                <a:t>643bp</a:t>
              </a:r>
              <a:endParaRPr lang="en-US" sz="1200" dirty="0"/>
            </a:p>
          </p:txBody>
        </p:sp>
      </p:grpSp>
      <p:pic>
        <p:nvPicPr>
          <p:cNvPr id="15" name="Picture 14" descr="strip.gif"/>
          <p:cNvPicPr>
            <a:picLocks noChangeAspect="1"/>
          </p:cNvPicPr>
          <p:nvPr/>
        </p:nvPicPr>
        <p:blipFill>
          <a:blip r:embed="rId3"/>
          <a:stretch>
            <a:fillRect/>
          </a:stretch>
        </p:blipFill>
        <p:spPr>
          <a:xfrm rot="16200000">
            <a:off x="-3286125" y="3286125"/>
            <a:ext cx="6858002" cy="285750"/>
          </a:xfrm>
          <a:prstGeom prst="rect">
            <a:avLst/>
          </a:prstGeom>
        </p:spPr>
      </p:pic>
      <p:sp>
        <p:nvSpPr>
          <p:cNvPr id="5" name="TextBox 4"/>
          <p:cNvSpPr txBox="1"/>
          <p:nvPr/>
        </p:nvSpPr>
        <p:spPr>
          <a:xfrm>
            <a:off x="723900" y="164421"/>
            <a:ext cx="8348980" cy="400110"/>
          </a:xfrm>
          <a:prstGeom prst="rect">
            <a:avLst/>
          </a:prstGeom>
          <a:noFill/>
        </p:spPr>
        <p:txBody>
          <a:bodyPr wrap="square" rtlCol="0">
            <a:spAutoFit/>
          </a:bodyPr>
          <a:lstStyle/>
          <a:p>
            <a:pPr algn="ctr"/>
            <a:r>
              <a:rPr lang="en-US" sz="2000" b="1" dirty="0" smtClean="0"/>
              <a:t>Pattern of DNA size suggests that Histones are involved in DNA protection</a:t>
            </a:r>
            <a:endParaRPr lang="en-US" sz="2000" b="1" dirty="0"/>
          </a:p>
        </p:txBody>
      </p:sp>
    </p:spTree>
    <p:extLst>
      <p:ext uri="{BB962C8B-B14F-4D97-AF65-F5344CB8AC3E}">
        <p14:creationId xmlns:p14="http://schemas.microsoft.com/office/powerpoint/2010/main" val="71399624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9422" y="291098"/>
            <a:ext cx="8118768" cy="923330"/>
          </a:xfrm>
          <a:prstGeom prst="rect">
            <a:avLst/>
          </a:prstGeom>
          <a:noFill/>
        </p:spPr>
        <p:txBody>
          <a:bodyPr wrap="square" rtlCol="0">
            <a:spAutoFit/>
          </a:bodyPr>
          <a:lstStyle/>
          <a:p>
            <a:r>
              <a:rPr lang="en-US" dirty="0" smtClean="0"/>
              <a:t>Prepared cf_1 library was subject for </a:t>
            </a:r>
            <a:r>
              <a:rPr lang="en-US" dirty="0" err="1" smtClean="0"/>
              <a:t>Illumina</a:t>
            </a:r>
            <a:r>
              <a:rPr lang="en-US" dirty="0" smtClean="0"/>
              <a:t> Pair End 2x100 cycles sequencing.</a:t>
            </a:r>
          </a:p>
          <a:p>
            <a:r>
              <a:rPr lang="en-US" dirty="0" smtClean="0"/>
              <a:t> Analysis  of the sequencing data was performed using CLC Genomic Workbench 6.01. Insert size distribution confirmed previous observation.</a:t>
            </a:r>
            <a:endParaRPr lang="en-US" dirty="0"/>
          </a:p>
        </p:txBody>
      </p:sp>
      <p:grpSp>
        <p:nvGrpSpPr>
          <p:cNvPr id="10" name="Group 9"/>
          <p:cNvGrpSpPr/>
          <p:nvPr/>
        </p:nvGrpSpPr>
        <p:grpSpPr>
          <a:xfrm>
            <a:off x="1792301" y="1410008"/>
            <a:ext cx="5554947" cy="5276127"/>
            <a:chOff x="1792301" y="1410008"/>
            <a:chExt cx="5554947" cy="5276127"/>
          </a:xfrm>
        </p:grpSpPr>
        <p:pic>
          <p:nvPicPr>
            <p:cNvPr id="3" name="Picture 2" descr="Paired distance distribution.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301" y="1410008"/>
              <a:ext cx="5554947" cy="5276127"/>
            </a:xfrm>
            <a:prstGeom prst="rect">
              <a:avLst/>
            </a:prstGeom>
          </p:spPr>
        </p:pic>
        <p:cxnSp>
          <p:nvCxnSpPr>
            <p:cNvPr id="6" name="Straight Arrow Connector 5"/>
            <p:cNvCxnSpPr/>
            <p:nvPr/>
          </p:nvCxnSpPr>
          <p:spPr>
            <a:xfrm flipH="1">
              <a:off x="2922135" y="2120586"/>
              <a:ext cx="813758" cy="21575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846860" y="1935920"/>
              <a:ext cx="778203" cy="369332"/>
            </a:xfrm>
            <a:prstGeom prst="rect">
              <a:avLst/>
            </a:prstGeom>
            <a:noFill/>
          </p:spPr>
          <p:txBody>
            <a:bodyPr wrap="none" rtlCol="0">
              <a:spAutoFit/>
            </a:bodyPr>
            <a:lstStyle/>
            <a:p>
              <a:r>
                <a:rPr lang="en-US" dirty="0" smtClean="0"/>
                <a:t>150bp</a:t>
              </a:r>
              <a:endParaRPr lang="en-US" dirty="0"/>
            </a:p>
          </p:txBody>
        </p:sp>
      </p:grpSp>
      <p:pic>
        <p:nvPicPr>
          <p:cNvPr id="7" name="Picture 6" descr="strip.gif"/>
          <p:cNvPicPr>
            <a:picLocks noChangeAspect="1"/>
          </p:cNvPicPr>
          <p:nvPr/>
        </p:nvPicPr>
        <p:blipFill>
          <a:blip r:embed="rId3"/>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35583474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753391" y="113402"/>
            <a:ext cx="8182207" cy="6858000"/>
            <a:chOff x="753391" y="113402"/>
            <a:chExt cx="8182207" cy="6858000"/>
          </a:xfrm>
        </p:grpSpPr>
        <p:grpSp>
          <p:nvGrpSpPr>
            <p:cNvPr id="4" name="Group 3"/>
            <p:cNvGrpSpPr/>
            <p:nvPr/>
          </p:nvGrpSpPr>
          <p:grpSpPr>
            <a:xfrm>
              <a:off x="753391" y="113402"/>
              <a:ext cx="8182207" cy="6858000"/>
              <a:chOff x="753391" y="113402"/>
              <a:chExt cx="8182207" cy="6858000"/>
            </a:xfrm>
          </p:grpSpPr>
          <p:pic>
            <p:nvPicPr>
              <p:cNvPr id="2" name="Picture 1" descr="BRAF_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391" y="113402"/>
                <a:ext cx="8182207" cy="6858000"/>
              </a:xfrm>
              <a:prstGeom prst="rect">
                <a:avLst/>
              </a:prstGeom>
            </p:spPr>
          </p:pic>
          <p:sp>
            <p:nvSpPr>
              <p:cNvPr id="3" name="TextBox 2"/>
              <p:cNvSpPr txBox="1"/>
              <p:nvPr/>
            </p:nvSpPr>
            <p:spPr>
              <a:xfrm>
                <a:off x="3243137" y="612372"/>
                <a:ext cx="1454244" cy="369332"/>
              </a:xfrm>
              <a:prstGeom prst="rect">
                <a:avLst/>
              </a:prstGeom>
              <a:noFill/>
            </p:spPr>
            <p:txBody>
              <a:bodyPr wrap="none" rtlCol="0">
                <a:spAutoFit/>
              </a:bodyPr>
              <a:lstStyle/>
              <a:p>
                <a:r>
                  <a:rPr lang="en-US" dirty="0" smtClean="0"/>
                  <a:t>BRAF </a:t>
                </a:r>
                <a:r>
                  <a:rPr lang="en-US" dirty="0" err="1" smtClean="0"/>
                  <a:t>exomes</a:t>
                </a:r>
                <a:endParaRPr lang="en-US" dirty="0"/>
              </a:p>
            </p:txBody>
          </p:sp>
        </p:grpSp>
        <p:sp>
          <p:nvSpPr>
            <p:cNvPr id="5" name="TextBox 4"/>
            <p:cNvSpPr txBox="1"/>
            <p:nvPr/>
          </p:nvSpPr>
          <p:spPr>
            <a:xfrm>
              <a:off x="753391" y="5917915"/>
              <a:ext cx="1342655" cy="369332"/>
            </a:xfrm>
            <a:prstGeom prst="rect">
              <a:avLst/>
            </a:prstGeom>
            <a:solidFill>
              <a:schemeClr val="bg1"/>
            </a:solidFill>
          </p:spPr>
          <p:txBody>
            <a:bodyPr wrap="square" rtlCol="0">
              <a:spAutoFit/>
            </a:bodyPr>
            <a:lstStyle/>
            <a:p>
              <a:pPr algn="ctr"/>
              <a:r>
                <a:rPr lang="en-US" dirty="0" smtClean="0"/>
                <a:t>WGS</a:t>
              </a:r>
              <a:endParaRPr lang="en-US" dirty="0"/>
            </a:p>
          </p:txBody>
        </p:sp>
        <p:sp>
          <p:nvSpPr>
            <p:cNvPr id="6" name="TextBox 5"/>
            <p:cNvSpPr txBox="1"/>
            <p:nvPr/>
          </p:nvSpPr>
          <p:spPr>
            <a:xfrm>
              <a:off x="905791" y="2827791"/>
              <a:ext cx="1342655" cy="646331"/>
            </a:xfrm>
            <a:prstGeom prst="rect">
              <a:avLst/>
            </a:prstGeom>
            <a:solidFill>
              <a:schemeClr val="bg1"/>
            </a:solidFill>
          </p:spPr>
          <p:txBody>
            <a:bodyPr wrap="square" rtlCol="0">
              <a:spAutoFit/>
            </a:bodyPr>
            <a:lstStyle/>
            <a:p>
              <a:pPr algn="ctr"/>
              <a:r>
                <a:rPr lang="en-US" dirty="0" err="1" smtClean="0"/>
                <a:t>Exome</a:t>
              </a:r>
              <a:r>
                <a:rPr lang="en-US" dirty="0" smtClean="0"/>
                <a:t> Capture</a:t>
              </a:r>
              <a:endParaRPr lang="en-US" dirty="0"/>
            </a:p>
          </p:txBody>
        </p:sp>
      </p:grpSp>
      <p:pic>
        <p:nvPicPr>
          <p:cNvPr id="8" name="Picture 7" descr="strip.gif"/>
          <p:cNvPicPr>
            <a:picLocks noChangeAspect="1"/>
          </p:cNvPicPr>
          <p:nvPr/>
        </p:nvPicPr>
        <p:blipFill>
          <a:blip r:embed="rId3"/>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34871568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927768" y="141845"/>
            <a:ext cx="5536027" cy="6501625"/>
            <a:chOff x="468529" y="205345"/>
            <a:chExt cx="5536027" cy="6501625"/>
          </a:xfrm>
        </p:grpSpPr>
        <p:pic>
          <p:nvPicPr>
            <p:cNvPr id="2" name="Picture 1" descr="tp53exome2.png"/>
            <p:cNvPicPr>
              <a:picLocks noChangeAspect="1"/>
            </p:cNvPicPr>
            <p:nvPr/>
          </p:nvPicPr>
          <p:blipFill rotWithShape="1">
            <a:blip r:embed="rId2">
              <a:extLst>
                <a:ext uri="{28A0092B-C50C-407E-A947-70E740481C1C}">
                  <a14:useLocalDpi xmlns:a14="http://schemas.microsoft.com/office/drawing/2010/main" val="0"/>
                </a:ext>
              </a:extLst>
            </a:blip>
            <a:srcRect r="29976"/>
            <a:stretch/>
          </p:blipFill>
          <p:spPr>
            <a:xfrm>
              <a:off x="572784" y="205345"/>
              <a:ext cx="5431772" cy="6501625"/>
            </a:xfrm>
            <a:prstGeom prst="rect">
              <a:avLst/>
            </a:prstGeom>
          </p:spPr>
        </p:pic>
        <p:sp>
          <p:nvSpPr>
            <p:cNvPr id="3" name="TextBox 2"/>
            <p:cNvSpPr txBox="1"/>
            <p:nvPr/>
          </p:nvSpPr>
          <p:spPr>
            <a:xfrm>
              <a:off x="585113" y="3446818"/>
              <a:ext cx="1470137" cy="369332"/>
            </a:xfrm>
            <a:prstGeom prst="rect">
              <a:avLst/>
            </a:prstGeom>
            <a:noFill/>
          </p:spPr>
          <p:txBody>
            <a:bodyPr wrap="none" rtlCol="0">
              <a:spAutoFit/>
            </a:bodyPr>
            <a:lstStyle/>
            <a:p>
              <a:r>
                <a:rPr lang="en-US" dirty="0" err="1" smtClean="0"/>
                <a:t>Exome</a:t>
              </a:r>
              <a:r>
                <a:rPr lang="en-US" dirty="0" smtClean="0"/>
                <a:t> of p53</a:t>
              </a:r>
              <a:endParaRPr lang="en-US" dirty="0"/>
            </a:p>
          </p:txBody>
        </p:sp>
        <p:sp>
          <p:nvSpPr>
            <p:cNvPr id="4" name="TextBox 3"/>
            <p:cNvSpPr txBox="1"/>
            <p:nvPr/>
          </p:nvSpPr>
          <p:spPr>
            <a:xfrm>
              <a:off x="468529" y="5646945"/>
              <a:ext cx="1442572" cy="369332"/>
            </a:xfrm>
            <a:prstGeom prst="rect">
              <a:avLst/>
            </a:prstGeom>
            <a:solidFill>
              <a:schemeClr val="bg1"/>
            </a:solidFill>
          </p:spPr>
          <p:txBody>
            <a:bodyPr wrap="square" rtlCol="0">
              <a:spAutoFit/>
            </a:bodyPr>
            <a:lstStyle/>
            <a:p>
              <a:pPr algn="ctr"/>
              <a:r>
                <a:rPr lang="en-US" dirty="0" smtClean="0"/>
                <a:t>WGS</a:t>
              </a:r>
              <a:endParaRPr lang="en-US" dirty="0"/>
            </a:p>
          </p:txBody>
        </p:sp>
        <p:sp>
          <p:nvSpPr>
            <p:cNvPr id="5" name="TextBox 4"/>
            <p:cNvSpPr txBox="1"/>
            <p:nvPr/>
          </p:nvSpPr>
          <p:spPr>
            <a:xfrm>
              <a:off x="585113" y="2668783"/>
              <a:ext cx="1342655" cy="646331"/>
            </a:xfrm>
            <a:prstGeom prst="rect">
              <a:avLst/>
            </a:prstGeom>
            <a:solidFill>
              <a:schemeClr val="bg1"/>
            </a:solidFill>
          </p:spPr>
          <p:txBody>
            <a:bodyPr wrap="square" rtlCol="0">
              <a:spAutoFit/>
            </a:bodyPr>
            <a:lstStyle/>
            <a:p>
              <a:pPr algn="ctr"/>
              <a:r>
                <a:rPr lang="en-US" dirty="0" err="1" smtClean="0"/>
                <a:t>Exome</a:t>
              </a:r>
              <a:r>
                <a:rPr lang="en-US" dirty="0" smtClean="0"/>
                <a:t> Capture</a:t>
              </a:r>
              <a:endParaRPr lang="en-US" dirty="0"/>
            </a:p>
          </p:txBody>
        </p:sp>
      </p:grpSp>
      <p:pic>
        <p:nvPicPr>
          <p:cNvPr id="7" name="Picture 6" descr="strip.gif"/>
          <p:cNvPicPr>
            <a:picLocks noChangeAspect="1"/>
          </p:cNvPicPr>
          <p:nvPr/>
        </p:nvPicPr>
        <p:blipFill>
          <a:blip r:embed="rId3"/>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346502853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yc_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4866" y="2188278"/>
            <a:ext cx="5109202" cy="4282330"/>
          </a:xfrm>
          <a:prstGeom prst="rect">
            <a:avLst/>
          </a:prstGeom>
        </p:spPr>
      </p:pic>
      <p:sp>
        <p:nvSpPr>
          <p:cNvPr id="3" name="TextBox 2"/>
          <p:cNvSpPr txBox="1"/>
          <p:nvPr/>
        </p:nvSpPr>
        <p:spPr>
          <a:xfrm>
            <a:off x="487605" y="390468"/>
            <a:ext cx="8334634" cy="2585323"/>
          </a:xfrm>
          <a:prstGeom prst="rect">
            <a:avLst/>
          </a:prstGeom>
          <a:noFill/>
        </p:spPr>
        <p:txBody>
          <a:bodyPr wrap="square" rtlCol="0">
            <a:spAutoFit/>
          </a:bodyPr>
          <a:lstStyle/>
          <a:p>
            <a:r>
              <a:rPr lang="en-US" dirty="0" smtClean="0"/>
              <a:t>Summary from capture:</a:t>
            </a:r>
          </a:p>
          <a:p>
            <a:pPr marL="285750" indent="-285750">
              <a:buFontTx/>
              <a:buChar char="-"/>
            </a:pPr>
            <a:r>
              <a:rPr lang="en-US" dirty="0" smtClean="0"/>
              <a:t>We have substantial number of duplicate reads after capture. We can increase input DNA for library prep from 2 to 10ng.</a:t>
            </a:r>
          </a:p>
          <a:p>
            <a:pPr marL="285750" indent="-285750">
              <a:buFontTx/>
              <a:buChar char="-"/>
            </a:pPr>
            <a:r>
              <a:rPr lang="en-US" dirty="0" smtClean="0"/>
              <a:t>We can improve quality of the reads by implementation of the Molecular Tags Molecular Unique Identifiers) into protocol and overlap sequencing and collapsing into consensus read.</a:t>
            </a:r>
          </a:p>
          <a:p>
            <a:pPr marL="285750" indent="-285750">
              <a:buFontTx/>
              <a:buChar char="-"/>
            </a:pPr>
            <a:endParaRPr lang="en-US" dirty="0" smtClean="0"/>
          </a:p>
          <a:p>
            <a:pPr marL="285750" indent="-285750">
              <a:buFontTx/>
              <a:buChar char="-"/>
            </a:pPr>
            <a:endParaRPr lang="en-US" dirty="0" smtClean="0"/>
          </a:p>
          <a:p>
            <a:pPr marL="285750" indent="-285750">
              <a:buFontTx/>
              <a:buChar char="-"/>
            </a:pPr>
            <a:endParaRPr lang="en-US" dirty="0"/>
          </a:p>
        </p:txBody>
      </p:sp>
      <p:pic>
        <p:nvPicPr>
          <p:cNvPr id="4" name="Picture 3" descr="strip.gif"/>
          <p:cNvPicPr>
            <a:picLocks noChangeAspect="1"/>
          </p:cNvPicPr>
          <p:nvPr/>
        </p:nvPicPr>
        <p:blipFill>
          <a:blip r:embed="rId3"/>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99669123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r12__RDN mappi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6213" y="2035211"/>
            <a:ext cx="5254075" cy="4697039"/>
          </a:xfrm>
          <a:prstGeom prst="rect">
            <a:avLst/>
          </a:prstGeom>
        </p:spPr>
      </p:pic>
      <p:grpSp>
        <p:nvGrpSpPr>
          <p:cNvPr id="5" name="Group 16"/>
          <p:cNvGrpSpPr>
            <a:grpSpLocks/>
          </p:cNvGrpSpPr>
          <p:nvPr/>
        </p:nvGrpSpPr>
        <p:grpSpPr bwMode="auto">
          <a:xfrm>
            <a:off x="611382" y="520306"/>
            <a:ext cx="8229600" cy="1260475"/>
            <a:chOff x="473670" y="1286376"/>
            <a:chExt cx="8229600" cy="1260523"/>
          </a:xfrm>
        </p:grpSpPr>
        <p:pic>
          <p:nvPicPr>
            <p:cNvPr id="6" name="Picture 17" descr="rDNAannotate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3670" y="1557418"/>
              <a:ext cx="8229600" cy="989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p:cNvCxnSpPr/>
            <p:nvPr/>
          </p:nvCxnSpPr>
          <p:spPr>
            <a:xfrm rot="5400000">
              <a:off x="7774571" y="1888062"/>
              <a:ext cx="587397" cy="0"/>
            </a:xfrm>
            <a:prstGeom prst="straightConnector1">
              <a:avLst/>
            </a:prstGeom>
            <a:ln w="31750">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19"/>
            <p:cNvSpPr txBox="1">
              <a:spLocks noChangeArrowheads="1"/>
            </p:cNvSpPr>
            <p:nvPr/>
          </p:nvSpPr>
          <p:spPr bwMode="auto">
            <a:xfrm>
              <a:off x="7775999" y="1286376"/>
              <a:ext cx="5848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pl-PL" sz="1400" b="1"/>
                <a:t>RFB</a:t>
              </a:r>
              <a:endParaRPr lang="en-US" sz="1400" b="1"/>
            </a:p>
          </p:txBody>
        </p:sp>
      </p:grpSp>
      <p:cxnSp>
        <p:nvCxnSpPr>
          <p:cNvPr id="10" name="Straight Connector 9"/>
          <p:cNvCxnSpPr/>
          <p:nvPr/>
        </p:nvCxnSpPr>
        <p:spPr>
          <a:xfrm flipH="1">
            <a:off x="2602692" y="1685028"/>
            <a:ext cx="1961450" cy="603592"/>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337821" y="1685028"/>
            <a:ext cx="2829013" cy="603592"/>
          </a:xfrm>
          <a:prstGeom prst="line">
            <a:avLst/>
          </a:prstGeom>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502936" y="4212569"/>
            <a:ext cx="1832390" cy="369332"/>
          </a:xfrm>
          <a:prstGeom prst="rect">
            <a:avLst/>
          </a:prstGeom>
          <a:noFill/>
        </p:spPr>
        <p:txBody>
          <a:bodyPr wrap="none" rtlCol="0">
            <a:spAutoFit/>
          </a:bodyPr>
          <a:lstStyle/>
          <a:p>
            <a:r>
              <a:rPr lang="en-US" dirty="0" smtClean="0"/>
              <a:t>20,000x coverage</a:t>
            </a:r>
            <a:endParaRPr lang="en-US" dirty="0"/>
          </a:p>
        </p:txBody>
      </p:sp>
      <p:pic>
        <p:nvPicPr>
          <p:cNvPr id="11" name="Picture 10" descr="strip.gif"/>
          <p:cNvPicPr>
            <a:picLocks noChangeAspect="1"/>
          </p:cNvPicPr>
          <p:nvPr/>
        </p:nvPicPr>
        <p:blipFill>
          <a:blip r:embed="rId4"/>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388404438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60295" y="416913"/>
            <a:ext cx="2730886" cy="461665"/>
          </a:xfrm>
          <a:prstGeom prst="rect">
            <a:avLst/>
          </a:prstGeom>
          <a:noFill/>
        </p:spPr>
        <p:txBody>
          <a:bodyPr wrap="none" rtlCol="0">
            <a:spAutoFit/>
          </a:bodyPr>
          <a:lstStyle/>
          <a:p>
            <a:r>
              <a:rPr lang="en-US" sz="2400" b="1" dirty="0" smtClean="0"/>
              <a:t>Errors in the system</a:t>
            </a:r>
            <a:endParaRPr lang="en-US" sz="2400" b="1" dirty="0"/>
          </a:p>
        </p:txBody>
      </p:sp>
      <p:cxnSp>
        <p:nvCxnSpPr>
          <p:cNvPr id="4" name="Straight Connector 3"/>
          <p:cNvCxnSpPr/>
          <p:nvPr/>
        </p:nvCxnSpPr>
        <p:spPr>
          <a:xfrm flipV="1">
            <a:off x="1417053" y="2053739"/>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2558716" y="2045719"/>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181768" y="1478897"/>
            <a:ext cx="2326105" cy="646331"/>
          </a:xfrm>
          <a:prstGeom prst="rect">
            <a:avLst/>
          </a:prstGeom>
          <a:noFill/>
        </p:spPr>
        <p:txBody>
          <a:bodyPr wrap="square" rtlCol="0">
            <a:spAutoFit/>
          </a:bodyPr>
          <a:lstStyle/>
          <a:p>
            <a:r>
              <a:rPr lang="en-US" dirty="0" smtClean="0"/>
              <a:t>normal 	       mutant	</a:t>
            </a:r>
            <a:endParaRPr lang="en-US" dirty="0"/>
          </a:p>
        </p:txBody>
      </p:sp>
      <p:cxnSp>
        <p:nvCxnSpPr>
          <p:cNvPr id="13" name="Straight Connector 12"/>
          <p:cNvCxnSpPr/>
          <p:nvPr/>
        </p:nvCxnSpPr>
        <p:spPr>
          <a:xfrm flipV="1">
            <a:off x="5620085" y="2072454"/>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6761748" y="2064434"/>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384800" y="1497612"/>
            <a:ext cx="2326105" cy="646331"/>
          </a:xfrm>
          <a:prstGeom prst="rect">
            <a:avLst/>
          </a:prstGeom>
          <a:noFill/>
        </p:spPr>
        <p:txBody>
          <a:bodyPr wrap="square" rtlCol="0">
            <a:spAutoFit/>
          </a:bodyPr>
          <a:lstStyle/>
          <a:p>
            <a:r>
              <a:rPr lang="en-US" dirty="0" smtClean="0"/>
              <a:t>normal 	       mutant	</a:t>
            </a:r>
            <a:endParaRPr lang="en-US" dirty="0"/>
          </a:p>
        </p:txBody>
      </p:sp>
      <p:sp>
        <p:nvSpPr>
          <p:cNvPr id="21" name="TextBox 20"/>
          <p:cNvSpPr txBox="1"/>
          <p:nvPr/>
        </p:nvSpPr>
        <p:spPr>
          <a:xfrm>
            <a:off x="1299223" y="2698097"/>
            <a:ext cx="2173892" cy="769441"/>
          </a:xfrm>
          <a:prstGeom prst="rect">
            <a:avLst/>
          </a:prstGeom>
          <a:noFill/>
        </p:spPr>
        <p:txBody>
          <a:bodyPr wrap="none" rtlCol="0">
            <a:spAutoFit/>
          </a:bodyPr>
          <a:lstStyle/>
          <a:p>
            <a:r>
              <a:rPr lang="en-US" sz="4400" b="1" dirty="0" smtClean="0"/>
              <a:t>PCR bias</a:t>
            </a:r>
            <a:endParaRPr lang="en-US" sz="4400" b="1" dirty="0"/>
          </a:p>
        </p:txBody>
      </p:sp>
      <p:sp>
        <p:nvSpPr>
          <p:cNvPr id="22" name="TextBox 21"/>
          <p:cNvSpPr txBox="1"/>
          <p:nvPr/>
        </p:nvSpPr>
        <p:spPr>
          <a:xfrm>
            <a:off x="5192294" y="2698097"/>
            <a:ext cx="2643096" cy="769441"/>
          </a:xfrm>
          <a:prstGeom prst="rect">
            <a:avLst/>
          </a:prstGeom>
          <a:noFill/>
        </p:spPr>
        <p:txBody>
          <a:bodyPr wrap="none" rtlCol="0">
            <a:spAutoFit/>
          </a:bodyPr>
          <a:lstStyle/>
          <a:p>
            <a:r>
              <a:rPr lang="en-US" sz="4400" b="1" dirty="0" smtClean="0"/>
              <a:t>PCR errors</a:t>
            </a:r>
            <a:endParaRPr lang="en-US" sz="4400" b="1" dirty="0"/>
          </a:p>
        </p:txBody>
      </p:sp>
      <p:cxnSp>
        <p:nvCxnSpPr>
          <p:cNvPr id="23" name="Straight Connector 22"/>
          <p:cNvCxnSpPr/>
          <p:nvPr/>
        </p:nvCxnSpPr>
        <p:spPr>
          <a:xfrm flipV="1">
            <a:off x="1569453" y="4379266"/>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1569453" y="4531666"/>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1569453" y="4705455"/>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2711116" y="4371246"/>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2711116" y="4523646"/>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1569453" y="4857855"/>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1569453" y="4978171"/>
            <a:ext cx="601579" cy="13369"/>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1334168" y="3804424"/>
            <a:ext cx="2326105" cy="646331"/>
          </a:xfrm>
          <a:prstGeom prst="rect">
            <a:avLst/>
          </a:prstGeom>
          <a:noFill/>
        </p:spPr>
        <p:txBody>
          <a:bodyPr wrap="square" rtlCol="0">
            <a:spAutoFit/>
          </a:bodyPr>
          <a:lstStyle/>
          <a:p>
            <a:r>
              <a:rPr lang="en-US" dirty="0" smtClean="0"/>
              <a:t>normal 	       mutant	</a:t>
            </a:r>
            <a:endParaRPr lang="en-US" dirty="0"/>
          </a:p>
        </p:txBody>
      </p:sp>
      <p:cxnSp>
        <p:nvCxnSpPr>
          <p:cNvPr id="31" name="Straight Connector 30"/>
          <p:cNvCxnSpPr/>
          <p:nvPr/>
        </p:nvCxnSpPr>
        <p:spPr>
          <a:xfrm flipV="1">
            <a:off x="1569453" y="5114301"/>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1569453" y="5266701"/>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1569453" y="5440490"/>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1569453" y="5592890"/>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1569453" y="5713206"/>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2743200" y="4675817"/>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2743200" y="4828217"/>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2743200" y="4977942"/>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2743200" y="5130342"/>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5620085" y="4379266"/>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V="1">
            <a:off x="5620085" y="4531666"/>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5620085" y="4705455"/>
            <a:ext cx="601579" cy="13369"/>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6761748" y="4371246"/>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6761748" y="4523646"/>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V="1">
            <a:off x="5620085" y="4857855"/>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5620085" y="4978171"/>
            <a:ext cx="601579" cy="13369"/>
          </a:xfrm>
          <a:prstGeom prst="line">
            <a:avLst/>
          </a:prstGeom>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5384800" y="3804424"/>
            <a:ext cx="2326105" cy="646331"/>
          </a:xfrm>
          <a:prstGeom prst="rect">
            <a:avLst/>
          </a:prstGeom>
          <a:noFill/>
        </p:spPr>
        <p:txBody>
          <a:bodyPr wrap="square" rtlCol="0">
            <a:spAutoFit/>
          </a:bodyPr>
          <a:lstStyle/>
          <a:p>
            <a:r>
              <a:rPr lang="en-US" dirty="0" smtClean="0"/>
              <a:t>normal 	       mutant	</a:t>
            </a:r>
            <a:endParaRPr lang="en-US" dirty="0"/>
          </a:p>
        </p:txBody>
      </p:sp>
      <p:cxnSp>
        <p:nvCxnSpPr>
          <p:cNvPr id="48" name="Straight Connector 47"/>
          <p:cNvCxnSpPr/>
          <p:nvPr/>
        </p:nvCxnSpPr>
        <p:spPr>
          <a:xfrm flipV="1">
            <a:off x="5620085" y="5114301"/>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V="1">
            <a:off x="5620085" y="5266701"/>
            <a:ext cx="601579" cy="13369"/>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V="1">
            <a:off x="5620085" y="5440490"/>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V="1">
            <a:off x="5620085" y="5592890"/>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5620085" y="5713206"/>
            <a:ext cx="601579"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V="1">
            <a:off x="6793832" y="4675817"/>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V="1">
            <a:off x="6793832" y="4828217"/>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6793832" y="4977942"/>
            <a:ext cx="601579" cy="13369"/>
          </a:xfrm>
          <a:prstGeom prst="line">
            <a:avLst/>
          </a:prstGeom>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6793832" y="5130342"/>
            <a:ext cx="601579" cy="13369"/>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pic>
        <p:nvPicPr>
          <p:cNvPr id="57" name="Picture 56" descr="strip.gif"/>
          <p:cNvPicPr>
            <a:picLocks noChangeAspect="1"/>
          </p:cNvPicPr>
          <p:nvPr/>
        </p:nvPicPr>
        <p:blipFill>
          <a:blip r:embed="rId2"/>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119250179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rip.gif"/>
          <p:cNvPicPr>
            <a:picLocks noChangeAspect="1"/>
          </p:cNvPicPr>
          <p:nvPr/>
        </p:nvPicPr>
        <p:blipFill>
          <a:blip r:embed="rId2"/>
          <a:stretch>
            <a:fillRect/>
          </a:stretch>
        </p:blipFill>
        <p:spPr>
          <a:xfrm rot="16200000">
            <a:off x="-3286125" y="3286125"/>
            <a:ext cx="6858002" cy="285750"/>
          </a:xfrm>
          <a:prstGeom prst="rect">
            <a:avLst/>
          </a:prstGeom>
        </p:spPr>
      </p:pic>
      <p:sp>
        <p:nvSpPr>
          <p:cNvPr id="3" name="TextBox 2"/>
          <p:cNvSpPr txBox="1"/>
          <p:nvPr/>
        </p:nvSpPr>
        <p:spPr>
          <a:xfrm>
            <a:off x="3575876" y="206632"/>
            <a:ext cx="1922872" cy="523220"/>
          </a:xfrm>
          <a:prstGeom prst="rect">
            <a:avLst/>
          </a:prstGeom>
          <a:noFill/>
        </p:spPr>
        <p:txBody>
          <a:bodyPr wrap="none" rtlCol="0">
            <a:spAutoFit/>
          </a:bodyPr>
          <a:lstStyle/>
          <a:p>
            <a:r>
              <a:rPr lang="en-US" sz="2800" b="1" dirty="0" smtClean="0"/>
              <a:t>Bottlenecks </a:t>
            </a:r>
            <a:endParaRPr lang="en-US" sz="2800" b="1" dirty="0"/>
          </a:p>
        </p:txBody>
      </p:sp>
      <p:cxnSp>
        <p:nvCxnSpPr>
          <p:cNvPr id="5" name="Straight Connector 4"/>
          <p:cNvCxnSpPr/>
          <p:nvPr/>
        </p:nvCxnSpPr>
        <p:spPr>
          <a:xfrm>
            <a:off x="1773845" y="1981200"/>
            <a:ext cx="2159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2307245" y="1981200"/>
            <a:ext cx="2540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418245" y="1334869"/>
            <a:ext cx="1560869" cy="646331"/>
          </a:xfrm>
          <a:prstGeom prst="rect">
            <a:avLst/>
          </a:prstGeom>
          <a:noFill/>
        </p:spPr>
        <p:txBody>
          <a:bodyPr wrap="none" rtlCol="0">
            <a:spAutoFit/>
          </a:bodyPr>
          <a:lstStyle/>
          <a:p>
            <a:r>
              <a:rPr lang="en-US" dirty="0" smtClean="0"/>
              <a:t>10ng of DNA</a:t>
            </a:r>
          </a:p>
          <a:p>
            <a:r>
              <a:rPr lang="en-US" dirty="0" smtClean="0"/>
              <a:t>3000 genomes</a:t>
            </a:r>
            <a:endParaRPr lang="en-US" dirty="0"/>
          </a:p>
        </p:txBody>
      </p:sp>
      <p:cxnSp>
        <p:nvCxnSpPr>
          <p:cNvPr id="9" name="Straight Connector 8"/>
          <p:cNvCxnSpPr/>
          <p:nvPr/>
        </p:nvCxnSpPr>
        <p:spPr>
          <a:xfrm flipH="1">
            <a:off x="1253145" y="2679700"/>
            <a:ext cx="7493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332645" y="2679700"/>
            <a:ext cx="7747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666622" y="2488168"/>
            <a:ext cx="925516" cy="369332"/>
          </a:xfrm>
          <a:prstGeom prst="rect">
            <a:avLst/>
          </a:prstGeom>
          <a:noFill/>
        </p:spPr>
        <p:txBody>
          <a:bodyPr wrap="none" rtlCol="0">
            <a:spAutoFit/>
          </a:bodyPr>
          <a:lstStyle/>
          <a:p>
            <a:r>
              <a:rPr lang="en-US" dirty="0"/>
              <a:t>L</a:t>
            </a:r>
            <a:r>
              <a:rPr lang="en-US" dirty="0" smtClean="0"/>
              <a:t>igation</a:t>
            </a:r>
            <a:endParaRPr lang="en-US" dirty="0"/>
          </a:p>
        </p:txBody>
      </p:sp>
      <p:sp>
        <p:nvSpPr>
          <p:cNvPr id="14" name="TextBox 13"/>
          <p:cNvSpPr txBox="1"/>
          <p:nvPr/>
        </p:nvSpPr>
        <p:spPr>
          <a:xfrm>
            <a:off x="808151" y="2501900"/>
            <a:ext cx="889987" cy="369332"/>
          </a:xfrm>
          <a:prstGeom prst="rect">
            <a:avLst/>
          </a:prstGeom>
          <a:noFill/>
        </p:spPr>
        <p:txBody>
          <a:bodyPr wrap="none" rtlCol="0">
            <a:spAutoFit/>
          </a:bodyPr>
          <a:lstStyle/>
          <a:p>
            <a:r>
              <a:rPr lang="en-US" dirty="0" smtClean="0"/>
              <a:t>10-40%</a:t>
            </a:r>
            <a:endParaRPr lang="en-US" dirty="0"/>
          </a:p>
        </p:txBody>
      </p:sp>
      <p:sp>
        <p:nvSpPr>
          <p:cNvPr id="15" name="TextBox 14"/>
          <p:cNvSpPr txBox="1"/>
          <p:nvPr/>
        </p:nvSpPr>
        <p:spPr>
          <a:xfrm>
            <a:off x="1418245" y="3150632"/>
            <a:ext cx="1560869" cy="923330"/>
          </a:xfrm>
          <a:prstGeom prst="rect">
            <a:avLst/>
          </a:prstGeom>
          <a:noFill/>
        </p:spPr>
        <p:txBody>
          <a:bodyPr wrap="none" rtlCol="0">
            <a:spAutoFit/>
          </a:bodyPr>
          <a:lstStyle/>
          <a:p>
            <a:pPr algn="ctr"/>
            <a:r>
              <a:rPr lang="en-US" dirty="0" smtClean="0"/>
              <a:t>1300 genomes</a:t>
            </a:r>
          </a:p>
          <a:p>
            <a:pPr algn="ctr"/>
            <a:r>
              <a:rPr lang="en-US" dirty="0" smtClean="0"/>
              <a:t>copies</a:t>
            </a:r>
            <a:endParaRPr lang="en-US" dirty="0"/>
          </a:p>
          <a:p>
            <a:pPr algn="ctr"/>
            <a:endParaRPr lang="en-US" dirty="0"/>
          </a:p>
        </p:txBody>
      </p:sp>
      <p:sp>
        <p:nvSpPr>
          <p:cNvPr id="16" name="TextBox 15"/>
          <p:cNvSpPr txBox="1"/>
          <p:nvPr/>
        </p:nvSpPr>
        <p:spPr>
          <a:xfrm>
            <a:off x="3374045" y="3981629"/>
            <a:ext cx="1264777" cy="369332"/>
          </a:xfrm>
          <a:prstGeom prst="rect">
            <a:avLst/>
          </a:prstGeom>
          <a:noFill/>
        </p:spPr>
        <p:txBody>
          <a:bodyPr wrap="none" rtlCol="0">
            <a:spAutoFit/>
          </a:bodyPr>
          <a:lstStyle/>
          <a:p>
            <a:r>
              <a:rPr lang="en-US" dirty="0" smtClean="0"/>
              <a:t>Sequencing</a:t>
            </a:r>
            <a:endParaRPr lang="en-US" dirty="0"/>
          </a:p>
        </p:txBody>
      </p:sp>
      <p:sp>
        <p:nvSpPr>
          <p:cNvPr id="17" name="TextBox 16"/>
          <p:cNvSpPr txBox="1"/>
          <p:nvPr/>
        </p:nvSpPr>
        <p:spPr>
          <a:xfrm>
            <a:off x="1418245" y="3796963"/>
            <a:ext cx="1646605" cy="646331"/>
          </a:xfrm>
          <a:prstGeom prst="rect">
            <a:avLst/>
          </a:prstGeom>
          <a:noFill/>
        </p:spPr>
        <p:txBody>
          <a:bodyPr wrap="none" rtlCol="0">
            <a:spAutoFit/>
          </a:bodyPr>
          <a:lstStyle/>
          <a:p>
            <a:pPr algn="ctr"/>
            <a:r>
              <a:rPr lang="en-US" dirty="0" smtClean="0"/>
              <a:t>10,000-15,000x</a:t>
            </a:r>
          </a:p>
          <a:p>
            <a:pPr algn="ctr"/>
            <a:r>
              <a:rPr lang="en-US" dirty="0" smtClean="0"/>
              <a:t>coverage</a:t>
            </a:r>
            <a:endParaRPr lang="en-US" dirty="0"/>
          </a:p>
        </p:txBody>
      </p:sp>
      <p:cxnSp>
        <p:nvCxnSpPr>
          <p:cNvPr id="18" name="Straight Connector 17"/>
          <p:cNvCxnSpPr/>
          <p:nvPr/>
        </p:nvCxnSpPr>
        <p:spPr>
          <a:xfrm>
            <a:off x="1253145" y="33782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107345" y="33782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107345" y="4622800"/>
            <a:ext cx="0" cy="15240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253145" y="4622800"/>
            <a:ext cx="0" cy="15240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1332509" y="4851400"/>
            <a:ext cx="1646605" cy="369332"/>
          </a:xfrm>
          <a:prstGeom prst="rect">
            <a:avLst/>
          </a:prstGeom>
          <a:noFill/>
        </p:spPr>
        <p:txBody>
          <a:bodyPr wrap="none" rtlCol="0">
            <a:spAutoFit/>
          </a:bodyPr>
          <a:lstStyle/>
          <a:p>
            <a:r>
              <a:rPr lang="en-US" dirty="0" smtClean="0"/>
              <a:t>Duplicate reads</a:t>
            </a:r>
            <a:endParaRPr lang="en-US" dirty="0"/>
          </a:p>
        </p:txBody>
      </p:sp>
      <p:sp>
        <p:nvSpPr>
          <p:cNvPr id="30" name="TextBox 29"/>
          <p:cNvSpPr txBox="1"/>
          <p:nvPr/>
        </p:nvSpPr>
        <p:spPr>
          <a:xfrm>
            <a:off x="1354740" y="5436632"/>
            <a:ext cx="1710110" cy="923330"/>
          </a:xfrm>
          <a:prstGeom prst="rect">
            <a:avLst/>
          </a:prstGeom>
          <a:noFill/>
        </p:spPr>
        <p:txBody>
          <a:bodyPr wrap="square" rtlCol="0">
            <a:spAutoFit/>
          </a:bodyPr>
          <a:lstStyle/>
          <a:p>
            <a:pPr algn="ctr"/>
            <a:r>
              <a:rPr lang="en-US" dirty="0" smtClean="0"/>
              <a:t>Sequencing error rate</a:t>
            </a:r>
          </a:p>
          <a:p>
            <a:pPr algn="ctr"/>
            <a:r>
              <a:rPr lang="en-US" dirty="0" smtClean="0"/>
              <a:t>0.05%</a:t>
            </a:r>
            <a:endParaRPr lang="en-US" dirty="0"/>
          </a:p>
        </p:txBody>
      </p:sp>
      <p:cxnSp>
        <p:nvCxnSpPr>
          <p:cNvPr id="32" name="Straight Connector 31"/>
          <p:cNvCxnSpPr/>
          <p:nvPr/>
        </p:nvCxnSpPr>
        <p:spPr>
          <a:xfrm>
            <a:off x="5977545" y="1981200"/>
            <a:ext cx="2159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a:off x="6510945" y="1981200"/>
            <a:ext cx="2540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621945" y="1334869"/>
            <a:ext cx="1560869" cy="646331"/>
          </a:xfrm>
          <a:prstGeom prst="rect">
            <a:avLst/>
          </a:prstGeom>
          <a:noFill/>
        </p:spPr>
        <p:txBody>
          <a:bodyPr wrap="none" rtlCol="0">
            <a:spAutoFit/>
          </a:bodyPr>
          <a:lstStyle/>
          <a:p>
            <a:r>
              <a:rPr lang="en-US" dirty="0" smtClean="0"/>
              <a:t>10ng of DNA</a:t>
            </a:r>
          </a:p>
          <a:p>
            <a:r>
              <a:rPr lang="en-US" dirty="0" smtClean="0"/>
              <a:t>3000 genomes</a:t>
            </a:r>
            <a:endParaRPr lang="en-US" dirty="0"/>
          </a:p>
        </p:txBody>
      </p:sp>
      <p:cxnSp>
        <p:nvCxnSpPr>
          <p:cNvPr id="35" name="Straight Connector 34"/>
          <p:cNvCxnSpPr/>
          <p:nvPr/>
        </p:nvCxnSpPr>
        <p:spPr>
          <a:xfrm flipH="1">
            <a:off x="5456845" y="2679700"/>
            <a:ext cx="7493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536345" y="2679700"/>
            <a:ext cx="7747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870322" y="2488168"/>
            <a:ext cx="925516" cy="369332"/>
          </a:xfrm>
          <a:prstGeom prst="rect">
            <a:avLst/>
          </a:prstGeom>
          <a:noFill/>
        </p:spPr>
        <p:txBody>
          <a:bodyPr wrap="none" rtlCol="0">
            <a:spAutoFit/>
          </a:bodyPr>
          <a:lstStyle/>
          <a:p>
            <a:r>
              <a:rPr lang="en-US" dirty="0"/>
              <a:t>L</a:t>
            </a:r>
            <a:r>
              <a:rPr lang="en-US" dirty="0" smtClean="0"/>
              <a:t>igation</a:t>
            </a:r>
            <a:endParaRPr lang="en-US" dirty="0"/>
          </a:p>
        </p:txBody>
      </p:sp>
      <p:sp>
        <p:nvSpPr>
          <p:cNvPr id="38" name="TextBox 37"/>
          <p:cNvSpPr txBox="1"/>
          <p:nvPr/>
        </p:nvSpPr>
        <p:spPr>
          <a:xfrm>
            <a:off x="5011851" y="2501900"/>
            <a:ext cx="889987" cy="369332"/>
          </a:xfrm>
          <a:prstGeom prst="rect">
            <a:avLst/>
          </a:prstGeom>
          <a:noFill/>
        </p:spPr>
        <p:txBody>
          <a:bodyPr wrap="none" rtlCol="0">
            <a:spAutoFit/>
          </a:bodyPr>
          <a:lstStyle/>
          <a:p>
            <a:r>
              <a:rPr lang="en-US" dirty="0" smtClean="0"/>
              <a:t>10-40%</a:t>
            </a:r>
            <a:endParaRPr lang="en-US" dirty="0"/>
          </a:p>
        </p:txBody>
      </p:sp>
      <p:sp>
        <p:nvSpPr>
          <p:cNvPr id="39" name="TextBox 38"/>
          <p:cNvSpPr txBox="1"/>
          <p:nvPr/>
        </p:nvSpPr>
        <p:spPr>
          <a:xfrm>
            <a:off x="5621945" y="3150632"/>
            <a:ext cx="1560869" cy="923330"/>
          </a:xfrm>
          <a:prstGeom prst="rect">
            <a:avLst/>
          </a:prstGeom>
          <a:noFill/>
        </p:spPr>
        <p:txBody>
          <a:bodyPr wrap="none" rtlCol="0">
            <a:spAutoFit/>
          </a:bodyPr>
          <a:lstStyle/>
          <a:p>
            <a:pPr algn="ctr"/>
            <a:r>
              <a:rPr lang="en-US" dirty="0" smtClean="0"/>
              <a:t>1300 genomes</a:t>
            </a:r>
          </a:p>
          <a:p>
            <a:pPr algn="ctr"/>
            <a:r>
              <a:rPr lang="en-US" dirty="0" smtClean="0"/>
              <a:t>copies</a:t>
            </a:r>
            <a:endParaRPr lang="en-US" dirty="0"/>
          </a:p>
          <a:p>
            <a:pPr algn="ctr"/>
            <a:endParaRPr lang="en-US" dirty="0"/>
          </a:p>
        </p:txBody>
      </p:sp>
      <p:sp>
        <p:nvSpPr>
          <p:cNvPr id="40" name="TextBox 39"/>
          <p:cNvSpPr txBox="1"/>
          <p:nvPr/>
        </p:nvSpPr>
        <p:spPr>
          <a:xfrm>
            <a:off x="7577745" y="3981629"/>
            <a:ext cx="1264777" cy="369332"/>
          </a:xfrm>
          <a:prstGeom prst="rect">
            <a:avLst/>
          </a:prstGeom>
          <a:noFill/>
        </p:spPr>
        <p:txBody>
          <a:bodyPr wrap="none" rtlCol="0">
            <a:spAutoFit/>
          </a:bodyPr>
          <a:lstStyle/>
          <a:p>
            <a:r>
              <a:rPr lang="en-US" dirty="0" smtClean="0"/>
              <a:t>Sequencing</a:t>
            </a:r>
            <a:endParaRPr lang="en-US" dirty="0"/>
          </a:p>
        </p:txBody>
      </p:sp>
      <p:sp>
        <p:nvSpPr>
          <p:cNvPr id="41" name="TextBox 40"/>
          <p:cNvSpPr txBox="1"/>
          <p:nvPr/>
        </p:nvSpPr>
        <p:spPr>
          <a:xfrm>
            <a:off x="5621945" y="3796963"/>
            <a:ext cx="1646605" cy="646331"/>
          </a:xfrm>
          <a:prstGeom prst="rect">
            <a:avLst/>
          </a:prstGeom>
          <a:noFill/>
        </p:spPr>
        <p:txBody>
          <a:bodyPr wrap="none" rtlCol="0">
            <a:spAutoFit/>
          </a:bodyPr>
          <a:lstStyle/>
          <a:p>
            <a:pPr algn="ctr"/>
            <a:r>
              <a:rPr lang="en-US" dirty="0" smtClean="0"/>
              <a:t>10,000-15,000x</a:t>
            </a:r>
          </a:p>
          <a:p>
            <a:pPr algn="ctr"/>
            <a:r>
              <a:rPr lang="en-US" dirty="0" smtClean="0"/>
              <a:t>coverage</a:t>
            </a:r>
            <a:endParaRPr lang="en-US" dirty="0"/>
          </a:p>
        </p:txBody>
      </p:sp>
      <p:cxnSp>
        <p:nvCxnSpPr>
          <p:cNvPr id="42" name="Straight Connector 41"/>
          <p:cNvCxnSpPr/>
          <p:nvPr/>
        </p:nvCxnSpPr>
        <p:spPr>
          <a:xfrm>
            <a:off x="5456845" y="33782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7311045" y="33782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a:off x="6536345" y="4622800"/>
            <a:ext cx="774700" cy="4699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456845" y="4622800"/>
            <a:ext cx="749300" cy="4699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532190" y="50927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193445" y="50927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5456845" y="870466"/>
            <a:ext cx="1954381" cy="369332"/>
          </a:xfrm>
          <a:prstGeom prst="rect">
            <a:avLst/>
          </a:prstGeom>
          <a:noFill/>
        </p:spPr>
        <p:txBody>
          <a:bodyPr wrap="none" rtlCol="0">
            <a:spAutoFit/>
          </a:bodyPr>
          <a:lstStyle/>
          <a:p>
            <a:r>
              <a:rPr lang="en-US" b="1" dirty="0" smtClean="0"/>
              <a:t>Molecular Tagging</a:t>
            </a:r>
            <a:endParaRPr lang="en-US" b="1" dirty="0"/>
          </a:p>
        </p:txBody>
      </p:sp>
      <p:sp>
        <p:nvSpPr>
          <p:cNvPr id="62" name="TextBox 61"/>
          <p:cNvSpPr txBox="1"/>
          <p:nvPr/>
        </p:nvSpPr>
        <p:spPr>
          <a:xfrm>
            <a:off x="1182206" y="870466"/>
            <a:ext cx="1918051" cy="369332"/>
          </a:xfrm>
          <a:prstGeom prst="rect">
            <a:avLst/>
          </a:prstGeom>
          <a:noFill/>
        </p:spPr>
        <p:txBody>
          <a:bodyPr wrap="none" rtlCol="0">
            <a:spAutoFit/>
          </a:bodyPr>
          <a:lstStyle/>
          <a:p>
            <a:r>
              <a:rPr lang="en-US" b="1" dirty="0" smtClean="0"/>
              <a:t>Standard Protocol</a:t>
            </a:r>
            <a:endParaRPr lang="en-US" b="1" dirty="0"/>
          </a:p>
        </p:txBody>
      </p:sp>
      <p:sp>
        <p:nvSpPr>
          <p:cNvPr id="63" name="TextBox 62"/>
          <p:cNvSpPr txBox="1"/>
          <p:nvPr/>
        </p:nvSpPr>
        <p:spPr>
          <a:xfrm>
            <a:off x="6870322" y="4750832"/>
            <a:ext cx="2273678" cy="1631216"/>
          </a:xfrm>
          <a:prstGeom prst="rect">
            <a:avLst/>
          </a:prstGeom>
          <a:noFill/>
        </p:spPr>
        <p:txBody>
          <a:bodyPr wrap="square" rtlCol="0">
            <a:spAutoFit/>
          </a:bodyPr>
          <a:lstStyle/>
          <a:p>
            <a:r>
              <a:rPr lang="en-US" dirty="0" smtClean="0"/>
              <a:t>MT calculations</a:t>
            </a:r>
          </a:p>
          <a:p>
            <a:endParaRPr lang="en-US" dirty="0"/>
          </a:p>
          <a:p>
            <a:r>
              <a:rPr lang="en-US" sz="1600" dirty="0" smtClean="0"/>
              <a:t>Consensus from Duplicates</a:t>
            </a:r>
          </a:p>
          <a:p>
            <a:r>
              <a:rPr lang="en-US" sz="1600" dirty="0" smtClean="0"/>
              <a:t>Reduction of sequencing error</a:t>
            </a:r>
            <a:endParaRPr lang="en-US" sz="1600" dirty="0"/>
          </a:p>
        </p:txBody>
      </p:sp>
      <p:sp>
        <p:nvSpPr>
          <p:cNvPr id="46" name="TextBox 45"/>
          <p:cNvSpPr txBox="1"/>
          <p:nvPr/>
        </p:nvSpPr>
        <p:spPr>
          <a:xfrm>
            <a:off x="5510843" y="6320493"/>
            <a:ext cx="1634019" cy="369332"/>
          </a:xfrm>
          <a:prstGeom prst="rect">
            <a:avLst/>
          </a:prstGeom>
          <a:noFill/>
        </p:spPr>
        <p:txBody>
          <a:bodyPr wrap="none" rtlCol="0">
            <a:spAutoFit/>
          </a:bodyPr>
          <a:lstStyle/>
          <a:p>
            <a:r>
              <a:rPr lang="en-US" b="1" dirty="0" smtClean="0">
                <a:solidFill>
                  <a:srgbClr val="FF0000"/>
                </a:solidFill>
              </a:rPr>
              <a:t>1,300 genomes</a:t>
            </a:r>
            <a:endParaRPr lang="en-US" b="1" dirty="0">
              <a:solidFill>
                <a:srgbClr val="FF0000"/>
              </a:solidFill>
            </a:endParaRPr>
          </a:p>
        </p:txBody>
      </p:sp>
      <p:sp>
        <p:nvSpPr>
          <p:cNvPr id="47" name="TextBox 46"/>
          <p:cNvSpPr txBox="1"/>
          <p:nvPr/>
        </p:nvSpPr>
        <p:spPr>
          <a:xfrm>
            <a:off x="1354740" y="6362539"/>
            <a:ext cx="1841633" cy="369332"/>
          </a:xfrm>
          <a:prstGeom prst="rect">
            <a:avLst/>
          </a:prstGeom>
          <a:noFill/>
        </p:spPr>
        <p:txBody>
          <a:bodyPr wrap="none" rtlCol="0">
            <a:spAutoFit/>
          </a:bodyPr>
          <a:lstStyle/>
          <a:p>
            <a:r>
              <a:rPr lang="en-US" b="1" dirty="0" smtClean="0">
                <a:solidFill>
                  <a:srgbClr val="FF0000"/>
                </a:solidFill>
              </a:rPr>
              <a:t>??????? genomes</a:t>
            </a:r>
            <a:endParaRPr lang="en-US" b="1" dirty="0">
              <a:solidFill>
                <a:srgbClr val="FF0000"/>
              </a:solidFill>
            </a:endParaRPr>
          </a:p>
        </p:txBody>
      </p:sp>
    </p:spTree>
    <p:extLst>
      <p:ext uri="{BB962C8B-B14F-4D97-AF65-F5344CB8AC3E}">
        <p14:creationId xmlns:p14="http://schemas.microsoft.com/office/powerpoint/2010/main" val="5825139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373" y="132078"/>
            <a:ext cx="8595072" cy="1569660"/>
          </a:xfrm>
          <a:prstGeom prst="rect">
            <a:avLst/>
          </a:prstGeom>
          <a:noFill/>
        </p:spPr>
        <p:txBody>
          <a:bodyPr wrap="square" rtlCol="0">
            <a:spAutoFit/>
          </a:bodyPr>
          <a:lstStyle/>
          <a:p>
            <a:pPr algn="ctr"/>
            <a:endParaRPr lang="en-US" sz="2400" b="1" dirty="0" smtClean="0"/>
          </a:p>
          <a:p>
            <a:pPr algn="ctr"/>
            <a:r>
              <a:rPr lang="en-US" sz="2400" b="1" dirty="0" smtClean="0"/>
              <a:t>We can use a library containing Molecular Tags (Molecular Unique Identifiers) for both </a:t>
            </a:r>
            <a:r>
              <a:rPr lang="en-US" sz="2400" b="1" dirty="0" err="1" smtClean="0"/>
              <a:t>Exome</a:t>
            </a:r>
            <a:r>
              <a:rPr lang="en-US" sz="2400" b="1" dirty="0" smtClean="0"/>
              <a:t> Capture and </a:t>
            </a:r>
            <a:r>
              <a:rPr lang="en-US" sz="2400" b="1" dirty="0" err="1" smtClean="0"/>
              <a:t>Amplicon</a:t>
            </a:r>
            <a:r>
              <a:rPr lang="en-US" sz="2400" b="1" dirty="0" smtClean="0"/>
              <a:t> Sequencing to increase sensitivity of mutation detection</a:t>
            </a:r>
            <a:endParaRPr lang="en-US" sz="2400" b="1" dirty="0"/>
          </a:p>
        </p:txBody>
      </p:sp>
      <p:sp>
        <p:nvSpPr>
          <p:cNvPr id="3" name="TextBox 2"/>
          <p:cNvSpPr txBox="1"/>
          <p:nvPr/>
        </p:nvSpPr>
        <p:spPr>
          <a:xfrm>
            <a:off x="2824191" y="2399889"/>
            <a:ext cx="3339376" cy="369332"/>
          </a:xfrm>
          <a:prstGeom prst="rect">
            <a:avLst/>
          </a:prstGeom>
          <a:noFill/>
        </p:spPr>
        <p:txBody>
          <a:bodyPr wrap="none" rtlCol="0">
            <a:spAutoFit/>
          </a:bodyPr>
          <a:lstStyle/>
          <a:p>
            <a:r>
              <a:rPr lang="en-US" b="1" dirty="0" smtClean="0"/>
              <a:t>Prepare MT Sequencing Libraries</a:t>
            </a:r>
            <a:endParaRPr lang="en-US" b="1" dirty="0"/>
          </a:p>
        </p:txBody>
      </p:sp>
      <p:sp>
        <p:nvSpPr>
          <p:cNvPr id="4" name="TextBox 3"/>
          <p:cNvSpPr txBox="1"/>
          <p:nvPr/>
        </p:nvSpPr>
        <p:spPr>
          <a:xfrm>
            <a:off x="623454" y="3937000"/>
            <a:ext cx="2666114" cy="1477328"/>
          </a:xfrm>
          <a:prstGeom prst="rect">
            <a:avLst/>
          </a:prstGeom>
          <a:noFill/>
        </p:spPr>
        <p:txBody>
          <a:bodyPr wrap="none" rtlCol="0">
            <a:spAutoFit/>
          </a:bodyPr>
          <a:lstStyle/>
          <a:p>
            <a:r>
              <a:rPr lang="en-US" dirty="0" smtClean="0"/>
              <a:t>Duplex adapters </a:t>
            </a:r>
            <a:r>
              <a:rPr lang="en-US" baseline="30000" dirty="0" smtClean="0"/>
              <a:t>*</a:t>
            </a:r>
            <a:endParaRPr lang="en-US" dirty="0" smtClean="0"/>
          </a:p>
          <a:p>
            <a:endParaRPr lang="en-US" dirty="0"/>
          </a:p>
          <a:p>
            <a:r>
              <a:rPr lang="en-US" dirty="0" smtClean="0"/>
              <a:t>Modified </a:t>
            </a:r>
            <a:r>
              <a:rPr lang="en-US" dirty="0" err="1" smtClean="0"/>
              <a:t>TruSeq</a:t>
            </a:r>
            <a:r>
              <a:rPr lang="en-US" dirty="0" smtClean="0"/>
              <a:t> adapters</a:t>
            </a:r>
          </a:p>
          <a:p>
            <a:endParaRPr lang="en-US" dirty="0"/>
          </a:p>
          <a:p>
            <a:r>
              <a:rPr lang="en-US" dirty="0" smtClean="0"/>
              <a:t>Single stranded DNA assay</a:t>
            </a:r>
            <a:endParaRPr lang="en-US" dirty="0"/>
          </a:p>
        </p:txBody>
      </p:sp>
      <p:sp>
        <p:nvSpPr>
          <p:cNvPr id="5" name="TextBox 4"/>
          <p:cNvSpPr txBox="1"/>
          <p:nvPr/>
        </p:nvSpPr>
        <p:spPr>
          <a:xfrm>
            <a:off x="4675909" y="3937000"/>
            <a:ext cx="3980577" cy="369332"/>
          </a:xfrm>
          <a:prstGeom prst="rect">
            <a:avLst/>
          </a:prstGeom>
          <a:noFill/>
        </p:spPr>
        <p:txBody>
          <a:bodyPr wrap="none" rtlCol="0">
            <a:spAutoFit/>
          </a:bodyPr>
          <a:lstStyle/>
          <a:p>
            <a:r>
              <a:rPr lang="en-US" dirty="0" err="1" smtClean="0"/>
              <a:t>Amplicon</a:t>
            </a:r>
            <a:r>
              <a:rPr lang="en-US" dirty="0" smtClean="0"/>
              <a:t> sequencing of selected targets</a:t>
            </a:r>
            <a:endParaRPr lang="en-US" dirty="0"/>
          </a:p>
        </p:txBody>
      </p:sp>
      <p:cxnSp>
        <p:nvCxnSpPr>
          <p:cNvPr id="7" name="Straight Arrow Connector 6"/>
          <p:cNvCxnSpPr/>
          <p:nvPr/>
        </p:nvCxnSpPr>
        <p:spPr>
          <a:xfrm>
            <a:off x="5253789" y="2967789"/>
            <a:ext cx="1188575" cy="8075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2389911" y="2967789"/>
            <a:ext cx="1273036" cy="80757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0" name="Picture 9" descr="strip.gif"/>
          <p:cNvPicPr>
            <a:picLocks noChangeAspect="1"/>
          </p:cNvPicPr>
          <p:nvPr/>
        </p:nvPicPr>
        <p:blipFill>
          <a:blip r:embed="rId2"/>
          <a:stretch>
            <a:fillRect/>
          </a:stretch>
        </p:blipFill>
        <p:spPr>
          <a:xfrm rot="16200000">
            <a:off x="-3286125" y="3286125"/>
            <a:ext cx="6858002" cy="285750"/>
          </a:xfrm>
          <a:prstGeom prst="rect">
            <a:avLst/>
          </a:prstGeom>
        </p:spPr>
      </p:pic>
      <p:sp>
        <p:nvSpPr>
          <p:cNvPr id="14" name="Rectangle 13"/>
          <p:cNvSpPr/>
          <p:nvPr/>
        </p:nvSpPr>
        <p:spPr>
          <a:xfrm>
            <a:off x="378373" y="5994821"/>
            <a:ext cx="8034421" cy="707886"/>
          </a:xfrm>
          <a:prstGeom prst="rect">
            <a:avLst/>
          </a:prstGeom>
        </p:spPr>
        <p:txBody>
          <a:bodyPr wrap="square">
            <a:spAutoFit/>
          </a:bodyPr>
          <a:lstStyle/>
          <a:p>
            <a:r>
              <a:rPr lang="en-US" sz="1000" dirty="0"/>
              <a:t>Detection of ultra-rare mutations by next-generation sequencing</a:t>
            </a:r>
          </a:p>
          <a:p>
            <a:r>
              <a:rPr lang="en-US" sz="1000" dirty="0"/>
              <a:t>Michael W. Schmitt, Scott R. Kennedy, Jesse J. Salk, Edward J. Fox, Joseph B. Hiatt, Lawrence A. Loeb</a:t>
            </a:r>
          </a:p>
          <a:p>
            <a:r>
              <a:rPr lang="en-US" sz="1000" dirty="0" err="1"/>
              <a:t>Proc</a:t>
            </a:r>
            <a:r>
              <a:rPr lang="en-US" sz="1000" dirty="0"/>
              <a:t> </a:t>
            </a:r>
            <a:r>
              <a:rPr lang="en-US" sz="1000" dirty="0" err="1"/>
              <a:t>Natl</a:t>
            </a:r>
            <a:r>
              <a:rPr lang="en-US" sz="1000" dirty="0"/>
              <a:t> </a:t>
            </a:r>
            <a:r>
              <a:rPr lang="en-US" sz="1000" dirty="0" err="1"/>
              <a:t>Acad</a:t>
            </a:r>
            <a:r>
              <a:rPr lang="en-US" sz="1000" dirty="0"/>
              <a:t> </a:t>
            </a:r>
            <a:r>
              <a:rPr lang="en-US" sz="1000" dirty="0" err="1"/>
              <a:t>Sci</a:t>
            </a:r>
            <a:r>
              <a:rPr lang="en-US" sz="1000" dirty="0"/>
              <a:t> U S A. 2012 September 4; 109(36): 14508–14513.  Published online 2012 August 1. </a:t>
            </a:r>
            <a:r>
              <a:rPr lang="en-US" sz="1000" dirty="0" err="1"/>
              <a:t>doi</a:t>
            </a:r>
            <a:r>
              <a:rPr lang="en-US" sz="1000" dirty="0"/>
              <a:t>: 10.1073/pnas.1208715109</a:t>
            </a:r>
          </a:p>
          <a:p>
            <a:r>
              <a:rPr lang="en-US" sz="1000" dirty="0"/>
              <a:t>PMCID: PMC3437896</a:t>
            </a:r>
          </a:p>
        </p:txBody>
      </p:sp>
    </p:spTree>
    <p:extLst>
      <p:ext uri="{BB962C8B-B14F-4D97-AF65-F5344CB8AC3E}">
        <p14:creationId xmlns:p14="http://schemas.microsoft.com/office/powerpoint/2010/main" val="311403747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p:cNvSpPr txBox="1"/>
          <p:nvPr/>
        </p:nvSpPr>
        <p:spPr>
          <a:xfrm>
            <a:off x="711200" y="174929"/>
            <a:ext cx="7772400" cy="461665"/>
          </a:xfrm>
          <a:prstGeom prst="rect">
            <a:avLst/>
          </a:prstGeom>
          <a:noFill/>
        </p:spPr>
        <p:txBody>
          <a:bodyPr wrap="square" rtlCol="0">
            <a:spAutoFit/>
          </a:bodyPr>
          <a:lstStyle/>
          <a:p>
            <a:pPr algn="ctr"/>
            <a:r>
              <a:rPr lang="en-US" sz="2400" b="1" dirty="0" smtClean="0"/>
              <a:t>Molecular Tags (MT) – </a:t>
            </a:r>
            <a:r>
              <a:rPr lang="en-US" sz="2400" b="1" dirty="0" err="1" smtClean="0"/>
              <a:t>Amplicon</a:t>
            </a:r>
            <a:r>
              <a:rPr lang="en-US" sz="2400" b="1" dirty="0" smtClean="0"/>
              <a:t> Strategy </a:t>
            </a:r>
            <a:endParaRPr lang="en-US" sz="2400" b="1" dirty="0"/>
          </a:p>
        </p:txBody>
      </p:sp>
      <p:pic>
        <p:nvPicPr>
          <p:cNvPr id="71" name="Content Placeholder 3" descr="Screen Shot 2013-06-11 at 8.02.59 AM.png"/>
          <p:cNvPicPr>
            <a:picLocks noChangeAspect="1"/>
          </p:cNvPicPr>
          <p:nvPr/>
        </p:nvPicPr>
        <p:blipFill>
          <a:blip r:embed="rId2">
            <a:extLst>
              <a:ext uri="{28A0092B-C50C-407E-A947-70E740481C1C}">
                <a14:useLocalDpi xmlns:a14="http://schemas.microsoft.com/office/drawing/2010/main" val="0"/>
              </a:ext>
            </a:extLst>
          </a:blip>
          <a:srcRect l="-72443" r="-72443"/>
          <a:stretch>
            <a:fillRect/>
          </a:stretch>
        </p:blipFill>
        <p:spPr>
          <a:xfrm>
            <a:off x="-919842" y="2376535"/>
            <a:ext cx="6438900" cy="3541147"/>
          </a:xfrm>
          <a:prstGeom prst="rect">
            <a:avLst/>
          </a:prstGeom>
        </p:spPr>
      </p:pic>
      <p:sp>
        <p:nvSpPr>
          <p:cNvPr id="72" name="TextBox 71"/>
          <p:cNvSpPr txBox="1"/>
          <p:nvPr/>
        </p:nvSpPr>
        <p:spPr>
          <a:xfrm>
            <a:off x="1540426" y="1925387"/>
            <a:ext cx="1518364" cy="369332"/>
          </a:xfrm>
          <a:prstGeom prst="rect">
            <a:avLst/>
          </a:prstGeom>
          <a:noFill/>
        </p:spPr>
        <p:txBody>
          <a:bodyPr wrap="none" rtlCol="0">
            <a:spAutoFit/>
          </a:bodyPr>
          <a:lstStyle/>
          <a:p>
            <a:r>
              <a:rPr lang="en-US" dirty="0" smtClean="0"/>
              <a:t>Duplicate tags</a:t>
            </a:r>
            <a:endParaRPr lang="en-US" dirty="0"/>
          </a:p>
        </p:txBody>
      </p:sp>
      <p:grpSp>
        <p:nvGrpSpPr>
          <p:cNvPr id="73" name="Group 72"/>
          <p:cNvGrpSpPr/>
          <p:nvPr/>
        </p:nvGrpSpPr>
        <p:grpSpPr>
          <a:xfrm>
            <a:off x="5167505" y="4120921"/>
            <a:ext cx="2666775" cy="1566860"/>
            <a:chOff x="5649604" y="4901097"/>
            <a:chExt cx="2666775" cy="1566860"/>
          </a:xfrm>
        </p:grpSpPr>
        <p:grpSp>
          <p:nvGrpSpPr>
            <p:cNvPr id="74" name="Group 73"/>
            <p:cNvGrpSpPr/>
            <p:nvPr/>
          </p:nvGrpSpPr>
          <p:grpSpPr>
            <a:xfrm>
              <a:off x="5649604" y="4927285"/>
              <a:ext cx="2666775" cy="1477328"/>
              <a:chOff x="5833048" y="4559303"/>
              <a:chExt cx="2666775" cy="1477328"/>
            </a:xfrm>
          </p:grpSpPr>
          <p:sp>
            <p:nvSpPr>
              <p:cNvPr id="76" name="TextBox 75"/>
              <p:cNvSpPr txBox="1"/>
              <p:nvPr/>
            </p:nvSpPr>
            <p:spPr>
              <a:xfrm>
                <a:off x="6529474" y="4559303"/>
                <a:ext cx="1970349" cy="369332"/>
              </a:xfrm>
              <a:prstGeom prst="rect">
                <a:avLst/>
              </a:prstGeom>
              <a:noFill/>
            </p:spPr>
            <p:txBody>
              <a:bodyPr wrap="none" rtlCol="0">
                <a:spAutoFit/>
              </a:bodyPr>
              <a:lstStyle/>
              <a:p>
                <a:r>
                  <a:rPr lang="en-US" dirty="0" smtClean="0"/>
                  <a:t>ATAGGTCAGAT</a:t>
                </a:r>
                <a:endParaRPr lang="en-US" dirty="0"/>
              </a:p>
            </p:txBody>
          </p:sp>
          <p:sp>
            <p:nvSpPr>
              <p:cNvPr id="77" name="TextBox 76"/>
              <p:cNvSpPr txBox="1"/>
              <p:nvPr/>
            </p:nvSpPr>
            <p:spPr>
              <a:xfrm>
                <a:off x="5833048" y="4559303"/>
                <a:ext cx="842110" cy="369332"/>
              </a:xfrm>
              <a:prstGeom prst="rect">
                <a:avLst/>
              </a:prstGeom>
              <a:noFill/>
            </p:spPr>
            <p:txBody>
              <a:bodyPr wrap="none" rtlCol="0">
                <a:spAutoFit/>
              </a:bodyPr>
              <a:lstStyle/>
              <a:p>
                <a:r>
                  <a:rPr lang="en-US" dirty="0" smtClean="0">
                    <a:solidFill>
                      <a:srgbClr val="FF0000"/>
                    </a:solidFill>
                  </a:rPr>
                  <a:t>GGTC</a:t>
                </a:r>
                <a:endParaRPr lang="en-US" dirty="0">
                  <a:solidFill>
                    <a:srgbClr val="FF0000"/>
                  </a:solidFill>
                </a:endParaRPr>
              </a:p>
            </p:txBody>
          </p:sp>
          <p:sp>
            <p:nvSpPr>
              <p:cNvPr id="78" name="TextBox 77"/>
              <p:cNvSpPr txBox="1"/>
              <p:nvPr/>
            </p:nvSpPr>
            <p:spPr>
              <a:xfrm>
                <a:off x="6529474" y="4928635"/>
                <a:ext cx="1967205" cy="369332"/>
              </a:xfrm>
              <a:prstGeom prst="rect">
                <a:avLst/>
              </a:prstGeom>
              <a:noFill/>
            </p:spPr>
            <p:txBody>
              <a:bodyPr wrap="none" rtlCol="0">
                <a:spAutoFit/>
              </a:bodyPr>
              <a:lstStyle/>
              <a:p>
                <a:r>
                  <a:rPr lang="en-US" dirty="0" smtClean="0"/>
                  <a:t>ATAGGTCGGAT</a:t>
                </a:r>
                <a:endParaRPr lang="en-US" dirty="0"/>
              </a:p>
            </p:txBody>
          </p:sp>
          <p:sp>
            <p:nvSpPr>
              <p:cNvPr id="79" name="TextBox 78"/>
              <p:cNvSpPr txBox="1"/>
              <p:nvPr/>
            </p:nvSpPr>
            <p:spPr>
              <a:xfrm>
                <a:off x="5833048" y="4928635"/>
                <a:ext cx="842110" cy="369332"/>
              </a:xfrm>
              <a:prstGeom prst="rect">
                <a:avLst/>
              </a:prstGeom>
              <a:noFill/>
            </p:spPr>
            <p:txBody>
              <a:bodyPr wrap="none" rtlCol="0">
                <a:spAutoFit/>
              </a:bodyPr>
              <a:lstStyle/>
              <a:p>
                <a:r>
                  <a:rPr lang="en-US" dirty="0" smtClean="0">
                    <a:solidFill>
                      <a:srgbClr val="FF0000"/>
                    </a:solidFill>
                  </a:rPr>
                  <a:t>GGTC</a:t>
                </a:r>
                <a:endParaRPr lang="en-US" dirty="0">
                  <a:solidFill>
                    <a:srgbClr val="FF0000"/>
                  </a:solidFill>
                </a:endParaRPr>
              </a:p>
            </p:txBody>
          </p:sp>
          <p:sp>
            <p:nvSpPr>
              <p:cNvPr id="80" name="TextBox 79"/>
              <p:cNvSpPr txBox="1"/>
              <p:nvPr/>
            </p:nvSpPr>
            <p:spPr>
              <a:xfrm>
                <a:off x="6529474" y="5667299"/>
                <a:ext cx="1970349" cy="369332"/>
              </a:xfrm>
              <a:prstGeom prst="rect">
                <a:avLst/>
              </a:prstGeom>
              <a:noFill/>
            </p:spPr>
            <p:txBody>
              <a:bodyPr wrap="none" rtlCol="0">
                <a:spAutoFit/>
              </a:bodyPr>
              <a:lstStyle/>
              <a:p>
                <a:r>
                  <a:rPr lang="en-US" dirty="0" smtClean="0"/>
                  <a:t>ATAGGTCAGAT</a:t>
                </a:r>
                <a:endParaRPr lang="en-US" dirty="0"/>
              </a:p>
            </p:txBody>
          </p:sp>
          <p:sp>
            <p:nvSpPr>
              <p:cNvPr id="81" name="TextBox 80"/>
              <p:cNvSpPr txBox="1"/>
              <p:nvPr/>
            </p:nvSpPr>
            <p:spPr>
              <a:xfrm>
                <a:off x="5833048" y="5667299"/>
                <a:ext cx="842110" cy="369332"/>
              </a:xfrm>
              <a:prstGeom prst="rect">
                <a:avLst/>
              </a:prstGeom>
              <a:noFill/>
            </p:spPr>
            <p:txBody>
              <a:bodyPr wrap="none" rtlCol="0">
                <a:spAutoFit/>
              </a:bodyPr>
              <a:lstStyle/>
              <a:p>
                <a:r>
                  <a:rPr lang="en-US" dirty="0" smtClean="0">
                    <a:solidFill>
                      <a:srgbClr val="FF0000"/>
                    </a:solidFill>
                  </a:rPr>
                  <a:t>GGTC</a:t>
                </a:r>
                <a:endParaRPr lang="en-US" dirty="0">
                  <a:solidFill>
                    <a:srgbClr val="FF0000"/>
                  </a:solidFill>
                </a:endParaRPr>
              </a:p>
            </p:txBody>
          </p:sp>
          <p:sp>
            <p:nvSpPr>
              <p:cNvPr id="82" name="TextBox 81"/>
              <p:cNvSpPr txBox="1"/>
              <p:nvPr/>
            </p:nvSpPr>
            <p:spPr>
              <a:xfrm>
                <a:off x="6529474" y="5297967"/>
                <a:ext cx="1970349" cy="369332"/>
              </a:xfrm>
              <a:prstGeom prst="rect">
                <a:avLst/>
              </a:prstGeom>
              <a:noFill/>
            </p:spPr>
            <p:txBody>
              <a:bodyPr wrap="none" rtlCol="0">
                <a:spAutoFit/>
              </a:bodyPr>
              <a:lstStyle/>
              <a:p>
                <a:r>
                  <a:rPr lang="en-US" dirty="0" smtClean="0"/>
                  <a:t>ATAGGTCAGAT</a:t>
                </a:r>
                <a:endParaRPr lang="en-US" dirty="0"/>
              </a:p>
            </p:txBody>
          </p:sp>
          <p:sp>
            <p:nvSpPr>
              <p:cNvPr id="83" name="TextBox 82"/>
              <p:cNvSpPr txBox="1"/>
              <p:nvPr/>
            </p:nvSpPr>
            <p:spPr>
              <a:xfrm>
                <a:off x="5833048" y="5297967"/>
                <a:ext cx="842110" cy="369332"/>
              </a:xfrm>
              <a:prstGeom prst="rect">
                <a:avLst/>
              </a:prstGeom>
              <a:noFill/>
            </p:spPr>
            <p:txBody>
              <a:bodyPr wrap="none" rtlCol="0">
                <a:spAutoFit/>
              </a:bodyPr>
              <a:lstStyle/>
              <a:p>
                <a:r>
                  <a:rPr lang="en-US" dirty="0" smtClean="0">
                    <a:solidFill>
                      <a:srgbClr val="FF0000"/>
                    </a:solidFill>
                  </a:rPr>
                  <a:t>GGTC</a:t>
                </a:r>
                <a:endParaRPr lang="en-US" dirty="0">
                  <a:solidFill>
                    <a:srgbClr val="FF0000"/>
                  </a:solidFill>
                </a:endParaRPr>
              </a:p>
            </p:txBody>
          </p:sp>
        </p:grpSp>
        <p:sp>
          <p:nvSpPr>
            <p:cNvPr id="75" name="Rectangle 74"/>
            <p:cNvSpPr/>
            <p:nvPr/>
          </p:nvSpPr>
          <p:spPr>
            <a:xfrm>
              <a:off x="7295445" y="4901097"/>
              <a:ext cx="240502" cy="1566860"/>
            </a:xfrm>
            <a:prstGeom prst="rect">
              <a:avLst/>
            </a:prstGeom>
            <a:noFill/>
            <a:ln w="635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4" name="TextBox 83"/>
          <p:cNvSpPr txBox="1"/>
          <p:nvPr/>
        </p:nvSpPr>
        <p:spPr>
          <a:xfrm>
            <a:off x="3662946" y="2058939"/>
            <a:ext cx="5366753" cy="1477328"/>
          </a:xfrm>
          <a:prstGeom prst="rect">
            <a:avLst/>
          </a:prstGeom>
          <a:noFill/>
        </p:spPr>
        <p:txBody>
          <a:bodyPr wrap="square" rtlCol="0">
            <a:spAutoFit/>
          </a:bodyPr>
          <a:lstStyle/>
          <a:p>
            <a:endParaRPr lang="en-US" b="1" dirty="0"/>
          </a:p>
          <a:p>
            <a:pPr marL="742950" lvl="1" indent="-285750">
              <a:buFont typeface="Arial"/>
              <a:buChar char="•"/>
            </a:pPr>
            <a:r>
              <a:rPr lang="en-US" b="1" dirty="0"/>
              <a:t>Tag individual DNA templates with a random </a:t>
            </a:r>
            <a:r>
              <a:rPr lang="en-US" b="1" dirty="0" err="1"/>
              <a:t>oligo</a:t>
            </a:r>
            <a:r>
              <a:rPr lang="en-US" b="1" dirty="0"/>
              <a:t> before PCR and sequencing</a:t>
            </a:r>
          </a:p>
          <a:p>
            <a:pPr marL="742950" lvl="1" indent="-285750">
              <a:buFont typeface="Arial"/>
              <a:buChar char="•"/>
            </a:pPr>
            <a:r>
              <a:rPr lang="en-US" b="1" dirty="0"/>
              <a:t>Reduces sequencing errors and PCR bias</a:t>
            </a:r>
          </a:p>
          <a:p>
            <a:pPr marL="285750" indent="-285750">
              <a:buFont typeface="Arial"/>
              <a:buChar char="•"/>
            </a:pPr>
            <a:endParaRPr lang="en-US" b="1" dirty="0"/>
          </a:p>
        </p:txBody>
      </p:sp>
      <p:sp>
        <p:nvSpPr>
          <p:cNvPr id="86" name="TextBox 85"/>
          <p:cNvSpPr txBox="1"/>
          <p:nvPr/>
        </p:nvSpPr>
        <p:spPr>
          <a:xfrm>
            <a:off x="711200" y="6191966"/>
            <a:ext cx="8318500" cy="707886"/>
          </a:xfrm>
          <a:prstGeom prst="rect">
            <a:avLst/>
          </a:prstGeom>
          <a:noFill/>
        </p:spPr>
        <p:txBody>
          <a:bodyPr wrap="square" rtlCol="0">
            <a:spAutoFit/>
          </a:bodyPr>
          <a:lstStyle/>
          <a:p>
            <a:r>
              <a:rPr lang="en-US" sz="1000" dirty="0"/>
              <a:t>The </a:t>
            </a:r>
            <a:r>
              <a:rPr lang="en-US" sz="1000" b="1" dirty="0" smtClean="0"/>
              <a:t>birthday </a:t>
            </a:r>
            <a:r>
              <a:rPr lang="en-US" sz="1000" b="1" dirty="0"/>
              <a:t>paradox </a:t>
            </a:r>
            <a:r>
              <a:rPr lang="en-US" sz="1000" dirty="0"/>
              <a:t>concerns the probability that, in a set of </a:t>
            </a:r>
            <a:r>
              <a:rPr lang="en-US" sz="1000" i="1" dirty="0"/>
              <a:t>n</a:t>
            </a:r>
            <a:r>
              <a:rPr lang="en-US" sz="1000" dirty="0"/>
              <a:t> randomly chosen people, some pair of them will have the same birthday. T</a:t>
            </a:r>
            <a:r>
              <a:rPr lang="en-US" sz="1000" dirty="0" smtClean="0"/>
              <a:t>he </a:t>
            </a:r>
            <a:r>
              <a:rPr lang="en-US" sz="1000" dirty="0"/>
              <a:t>probability reaches 100% when the number of people reaches 367 (since there are 366 possible birthdays, including February 29). However, 99% probability is reached with just 57 people, and 50% probability with 23 people.</a:t>
            </a:r>
          </a:p>
          <a:p>
            <a:endParaRPr lang="en-US" sz="1000" dirty="0"/>
          </a:p>
        </p:txBody>
      </p:sp>
      <p:pic>
        <p:nvPicPr>
          <p:cNvPr id="19" name="Picture 18" descr="strip.gif"/>
          <p:cNvPicPr>
            <a:picLocks noChangeAspect="1"/>
          </p:cNvPicPr>
          <p:nvPr/>
        </p:nvPicPr>
        <p:blipFill>
          <a:blip r:embed="rId3"/>
          <a:stretch>
            <a:fillRect/>
          </a:stretch>
        </p:blipFill>
        <p:spPr>
          <a:xfrm rot="16200000">
            <a:off x="-3286125" y="3286125"/>
            <a:ext cx="6858002" cy="285750"/>
          </a:xfrm>
          <a:prstGeom prst="rect">
            <a:avLst/>
          </a:prstGeom>
        </p:spPr>
      </p:pic>
      <p:grpSp>
        <p:nvGrpSpPr>
          <p:cNvPr id="20" name="Group 19"/>
          <p:cNvGrpSpPr/>
          <p:nvPr/>
        </p:nvGrpSpPr>
        <p:grpSpPr>
          <a:xfrm>
            <a:off x="800100" y="827832"/>
            <a:ext cx="7162800" cy="600164"/>
            <a:chOff x="-76200" y="1072039"/>
            <a:chExt cx="7162800" cy="600164"/>
          </a:xfrm>
        </p:grpSpPr>
        <p:sp>
          <p:nvSpPr>
            <p:cNvPr id="21" name="Rectangle 20"/>
            <p:cNvSpPr/>
            <p:nvPr/>
          </p:nvSpPr>
          <p:spPr>
            <a:xfrm>
              <a:off x="152400" y="1072040"/>
              <a:ext cx="6934200" cy="430887"/>
            </a:xfrm>
            <a:prstGeom prst="rect">
              <a:avLst/>
            </a:prstGeom>
          </p:spPr>
          <p:txBody>
            <a:bodyPr wrap="square">
              <a:spAutoFit/>
            </a:bodyPr>
            <a:lstStyle/>
            <a:p>
              <a:r>
                <a:rPr lang="en-US" sz="1100" kern="1200" dirty="0" smtClean="0">
                  <a:latin typeface="Courier New" pitchFamily="49" charset="0"/>
                  <a:cs typeface="Courier New" pitchFamily="49" charset="0"/>
                </a:rPr>
                <a:t>      sequencing primer                    MT/FS                 515F</a:t>
              </a:r>
            </a:p>
            <a:p>
              <a:r>
                <a:rPr lang="en-US" sz="1100" kern="1200" dirty="0" smtClean="0">
                  <a:solidFill>
                    <a:srgbClr val="00B0F0"/>
                  </a:solidFill>
                  <a:latin typeface="Courier New" pitchFamily="49" charset="0"/>
                  <a:cs typeface="Courier New" pitchFamily="49" charset="0"/>
                </a:rPr>
                <a:t>GCCTCCCTCGCGCCATCAGAGATGTG</a:t>
              </a:r>
              <a:r>
                <a:rPr lang="en-US" sz="1100" kern="1200" dirty="0" smtClean="0">
                  <a:latin typeface="Courier New" pitchFamily="49" charset="0"/>
                  <a:cs typeface="Courier New" pitchFamily="49" charset="0"/>
                </a:rPr>
                <a:t>TATAAGAGACAG </a:t>
              </a:r>
              <a:r>
                <a:rPr lang="en-US" sz="1100" b="1" kern="1200" dirty="0" smtClean="0">
                  <a:latin typeface="Courier New" pitchFamily="49" charset="0"/>
                  <a:cs typeface="Courier New" pitchFamily="49" charset="0"/>
                </a:rPr>
                <a:t>NNNNNNNN</a:t>
              </a:r>
              <a:r>
                <a:rPr lang="en-US" sz="1100" kern="1200" dirty="0" smtClean="0">
                  <a:solidFill>
                    <a:schemeClr val="bg1"/>
                  </a:solidFill>
                  <a:latin typeface="Courier New" pitchFamily="49" charset="0"/>
                  <a:cs typeface="Courier New" pitchFamily="49" charset="0"/>
                </a:rPr>
                <a:t>      </a:t>
              </a:r>
              <a:r>
                <a:rPr lang="en-US" sz="1100" kern="1200" dirty="0" smtClean="0">
                  <a:solidFill>
                    <a:srgbClr val="00B050"/>
                  </a:solidFill>
                  <a:latin typeface="Courier New" pitchFamily="49" charset="0"/>
                  <a:cs typeface="Courier New" pitchFamily="49" charset="0"/>
                </a:rPr>
                <a:t>GAGTGCCAGCMGCCGCGGTAA</a:t>
              </a:r>
              <a:endParaRPr lang="en-US" sz="1100" kern="1200" dirty="0" smtClean="0">
                <a:solidFill>
                  <a:schemeClr val="bg1"/>
                </a:solidFill>
                <a:latin typeface="Courier New" pitchFamily="49" charset="0"/>
                <a:cs typeface="Courier New" pitchFamily="49" charset="0"/>
              </a:endParaRPr>
            </a:p>
          </p:txBody>
        </p:sp>
        <p:sp>
          <p:nvSpPr>
            <p:cNvPr id="22" name="TextBox 21"/>
            <p:cNvSpPr txBox="1"/>
            <p:nvPr/>
          </p:nvSpPr>
          <p:spPr>
            <a:xfrm>
              <a:off x="-76200" y="1072039"/>
              <a:ext cx="647700" cy="430887"/>
            </a:xfrm>
            <a:prstGeom prst="rect">
              <a:avLst/>
            </a:prstGeom>
            <a:noFill/>
          </p:spPr>
          <p:txBody>
            <a:bodyPr wrap="square" rtlCol="0">
              <a:spAutoFit/>
            </a:bodyPr>
            <a:lstStyle/>
            <a:p>
              <a:endParaRPr lang="en-US" sz="1100" kern="1200" dirty="0" smtClean="0">
                <a:latin typeface="Courier New" pitchFamily="49" charset="0"/>
                <a:cs typeface="Courier New" pitchFamily="49" charset="0"/>
              </a:endParaRPr>
            </a:p>
            <a:p>
              <a:r>
                <a:rPr lang="en-US" sz="1100" kern="1200" dirty="0" smtClean="0">
                  <a:latin typeface="Courier New" pitchFamily="49" charset="0"/>
                  <a:cs typeface="Courier New" pitchFamily="49" charset="0"/>
                </a:rPr>
                <a:t>1)</a:t>
              </a:r>
            </a:p>
          </p:txBody>
        </p:sp>
        <p:sp>
          <p:nvSpPr>
            <p:cNvPr id="23" name="TextBox 22"/>
            <p:cNvSpPr txBox="1"/>
            <p:nvPr/>
          </p:nvSpPr>
          <p:spPr>
            <a:xfrm>
              <a:off x="6661150" y="1072039"/>
              <a:ext cx="323850" cy="600164"/>
            </a:xfrm>
            <a:prstGeom prst="rect">
              <a:avLst/>
            </a:prstGeom>
            <a:noFill/>
          </p:spPr>
          <p:txBody>
            <a:bodyPr wrap="square" rtlCol="0">
              <a:spAutoFit/>
            </a:bodyPr>
            <a:lstStyle/>
            <a:p>
              <a:endParaRPr lang="en-US" sz="1100" kern="1200" dirty="0" smtClean="0">
                <a:latin typeface="Courier New" pitchFamily="49" charset="0"/>
                <a:cs typeface="Courier New" pitchFamily="49" charset="0"/>
              </a:endParaRPr>
            </a:p>
            <a:p>
              <a:r>
                <a:rPr lang="en-US" sz="1100" kern="1200" dirty="0" smtClean="0">
                  <a:latin typeface="Courier New" pitchFamily="49" charset="0"/>
                  <a:cs typeface="Courier New" pitchFamily="49" charset="0"/>
                  <a:sym typeface="Wingdings" pitchFamily="2" charset="2"/>
                </a:rPr>
                <a:t></a:t>
              </a:r>
            </a:p>
            <a:p>
              <a:endParaRPr lang="en-US" sz="1100" kern="1200" dirty="0">
                <a:latin typeface="Courier New" pitchFamily="49" charset="0"/>
                <a:cs typeface="Courier New" pitchFamily="49" charset="0"/>
              </a:endParaRPr>
            </a:p>
          </p:txBody>
        </p:sp>
      </p:grpSp>
      <p:grpSp>
        <p:nvGrpSpPr>
          <p:cNvPr id="24" name="Group 23"/>
          <p:cNvGrpSpPr/>
          <p:nvPr/>
        </p:nvGrpSpPr>
        <p:grpSpPr>
          <a:xfrm>
            <a:off x="1766208" y="1427996"/>
            <a:ext cx="6857092" cy="630943"/>
            <a:chOff x="2972708" y="3053239"/>
            <a:chExt cx="6857092" cy="630943"/>
          </a:xfrm>
        </p:grpSpPr>
        <p:sp>
          <p:nvSpPr>
            <p:cNvPr id="25" name="Rectangle 24"/>
            <p:cNvSpPr/>
            <p:nvPr/>
          </p:nvSpPr>
          <p:spPr>
            <a:xfrm>
              <a:off x="3423559" y="3084018"/>
              <a:ext cx="6406241" cy="600164"/>
            </a:xfrm>
            <a:prstGeom prst="rect">
              <a:avLst/>
            </a:prstGeom>
          </p:spPr>
          <p:txBody>
            <a:bodyPr wrap="square">
              <a:spAutoFit/>
            </a:bodyPr>
            <a:lstStyle/>
            <a:p>
              <a:r>
                <a:rPr lang="en-US" sz="1100" kern="1200" dirty="0" smtClean="0">
                  <a:latin typeface="Courier New" pitchFamily="49" charset="0"/>
                  <a:cs typeface="Courier New" pitchFamily="49" charset="0"/>
                  <a:sym typeface="Wingdings" pitchFamily="2" charset="2"/>
                </a:rPr>
                <a:t>          806R                MT/FS            sequencing primer</a:t>
              </a:r>
            </a:p>
            <a:p>
              <a:r>
                <a:rPr lang="en-US" sz="1100" kern="1200" dirty="0" smtClean="0">
                  <a:solidFill>
                    <a:schemeClr val="accent6">
                      <a:lumMod val="75000"/>
                    </a:schemeClr>
                  </a:solidFill>
                  <a:latin typeface="Courier New" pitchFamily="49" charset="0"/>
                  <a:cs typeface="Courier New" pitchFamily="49" charset="0"/>
                </a:rPr>
                <a:t>TAATCTWTGGGVHCATCAGGCA</a:t>
              </a:r>
              <a:r>
                <a:rPr lang="en-US" sz="1100" kern="1200" dirty="0" smtClean="0">
                  <a:solidFill>
                    <a:schemeClr val="bg1"/>
                  </a:solidFill>
                  <a:latin typeface="Courier New" pitchFamily="49" charset="0"/>
                  <a:cs typeface="Courier New" pitchFamily="49" charset="0"/>
                </a:rPr>
                <a:t>    </a:t>
              </a:r>
              <a:r>
                <a:rPr lang="en-US" sz="1100" kern="1200" dirty="0" smtClean="0">
                  <a:latin typeface="Courier New" pitchFamily="49" charset="0"/>
                  <a:cs typeface="Courier New" pitchFamily="49" charset="0"/>
                </a:rPr>
                <a:t>  </a:t>
              </a:r>
              <a:r>
                <a:rPr lang="en-US" sz="1100" b="1" kern="1200" dirty="0" smtClean="0">
                  <a:latin typeface="Courier New" pitchFamily="49" charset="0"/>
                  <a:cs typeface="Courier New" pitchFamily="49" charset="0"/>
                </a:rPr>
                <a:t>NNNNN </a:t>
              </a:r>
              <a:r>
                <a:rPr lang="en-US" sz="1100" kern="1200" dirty="0" smtClean="0">
                  <a:latin typeface="Courier New" pitchFamily="49" charset="0"/>
                  <a:cs typeface="Courier New" pitchFamily="49" charset="0"/>
                </a:rPr>
                <a:t>TCTAGCCTT</a:t>
              </a:r>
              <a:r>
                <a:rPr lang="en-US" sz="1100" kern="1200" dirty="0" smtClean="0">
                  <a:solidFill>
                    <a:srgbClr val="0070C0"/>
                  </a:solidFill>
                  <a:latin typeface="Courier New" pitchFamily="49" charset="0"/>
                  <a:cs typeface="Courier New" pitchFamily="49" charset="0"/>
                </a:rPr>
                <a:t>CTCGTGTGCAGACTTGAGGTCAGTG</a:t>
              </a:r>
            </a:p>
            <a:p>
              <a:endParaRPr lang="en-US" sz="1100" kern="1200" dirty="0" smtClean="0">
                <a:solidFill>
                  <a:srgbClr val="0070C0"/>
                </a:solidFill>
                <a:latin typeface="Courier New" pitchFamily="49" charset="0"/>
                <a:cs typeface="Courier New" pitchFamily="49" charset="0"/>
              </a:endParaRPr>
            </a:p>
          </p:txBody>
        </p:sp>
        <p:sp>
          <p:nvSpPr>
            <p:cNvPr id="26" name="TextBox 25"/>
            <p:cNvSpPr txBox="1"/>
            <p:nvPr/>
          </p:nvSpPr>
          <p:spPr>
            <a:xfrm>
              <a:off x="2972708" y="3053239"/>
              <a:ext cx="533400" cy="430887"/>
            </a:xfrm>
            <a:prstGeom prst="rect">
              <a:avLst/>
            </a:prstGeom>
            <a:noFill/>
          </p:spPr>
          <p:txBody>
            <a:bodyPr wrap="square" rtlCol="0">
              <a:spAutoFit/>
            </a:bodyPr>
            <a:lstStyle/>
            <a:p>
              <a:endParaRPr lang="en-US" sz="1100" kern="1200" dirty="0" smtClean="0">
                <a:latin typeface="Courier New" pitchFamily="49" charset="0"/>
                <a:cs typeface="Courier New" pitchFamily="49" charset="0"/>
              </a:endParaRPr>
            </a:p>
            <a:p>
              <a:r>
                <a:rPr lang="en-US" sz="1100" kern="1200" dirty="0" smtClean="0">
                  <a:latin typeface="Courier New" pitchFamily="49" charset="0"/>
                  <a:cs typeface="Courier New" pitchFamily="49" charset="0"/>
                </a:rPr>
                <a:t>1)</a:t>
              </a:r>
            </a:p>
          </p:txBody>
        </p:sp>
        <p:sp>
          <p:nvSpPr>
            <p:cNvPr id="27" name="TextBox 26"/>
            <p:cNvSpPr txBox="1"/>
            <p:nvPr/>
          </p:nvSpPr>
          <p:spPr>
            <a:xfrm rot="10800000">
              <a:off x="3182258" y="3222516"/>
              <a:ext cx="323850" cy="261610"/>
            </a:xfrm>
            <a:prstGeom prst="rect">
              <a:avLst/>
            </a:prstGeom>
            <a:noFill/>
          </p:spPr>
          <p:txBody>
            <a:bodyPr wrap="square" rtlCol="0">
              <a:spAutoFit/>
            </a:bodyPr>
            <a:lstStyle/>
            <a:p>
              <a:r>
                <a:rPr lang="en-US" sz="1100" kern="1200" dirty="0" smtClean="0">
                  <a:latin typeface="Courier New" pitchFamily="49" charset="0"/>
                  <a:cs typeface="Courier New" pitchFamily="49" charset="0"/>
                  <a:sym typeface="Wingdings" pitchFamily="2" charset="2"/>
                </a:rPr>
                <a:t></a:t>
              </a:r>
              <a:endParaRPr lang="en-US" sz="1100" kern="1200" dirty="0">
                <a:latin typeface="Courier New" pitchFamily="49" charset="0"/>
                <a:cs typeface="Courier New" pitchFamily="49" charset="0"/>
              </a:endParaRPr>
            </a:p>
          </p:txBody>
        </p:sp>
      </p:grpSp>
    </p:spTree>
    <p:extLst>
      <p:ext uri="{BB962C8B-B14F-4D97-AF65-F5344CB8AC3E}">
        <p14:creationId xmlns:p14="http://schemas.microsoft.com/office/powerpoint/2010/main" val="132808727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MTToolbox</a:t>
            </a:r>
            <a:endParaRPr lang="en-US" dirty="0"/>
          </a:p>
        </p:txBody>
      </p:sp>
      <p:sp>
        <p:nvSpPr>
          <p:cNvPr id="3" name="Content Placeholder 2"/>
          <p:cNvSpPr>
            <a:spLocks noGrp="1"/>
          </p:cNvSpPr>
          <p:nvPr>
            <p:ph idx="1"/>
          </p:nvPr>
        </p:nvSpPr>
        <p:spPr/>
        <p:txBody>
          <a:bodyPr>
            <a:normAutofit fontScale="92500" lnSpcReduction="10000"/>
          </a:bodyPr>
          <a:lstStyle/>
          <a:p>
            <a:r>
              <a:rPr lang="en-US" dirty="0">
                <a:hlinkClick r:id="rId2"/>
              </a:rPr>
              <a:t>https://sites.google.com/site/moleculetagtoolbox</a:t>
            </a:r>
            <a:r>
              <a:rPr lang="en-US" dirty="0" smtClean="0">
                <a:hlinkClick r:id="rId2"/>
              </a:rPr>
              <a:t>/</a:t>
            </a:r>
            <a:endParaRPr lang="en-US" dirty="0" smtClean="0"/>
          </a:p>
          <a:p>
            <a:r>
              <a:rPr lang="en-US" dirty="0" smtClean="0"/>
              <a:t>Parallelizable</a:t>
            </a:r>
          </a:p>
          <a:p>
            <a:pPr lvl="1"/>
            <a:r>
              <a:rPr lang="en-US" sz="2000" dirty="0" smtClean="0"/>
              <a:t>A 96 sample run takes ~1 hour</a:t>
            </a:r>
          </a:p>
          <a:p>
            <a:r>
              <a:rPr lang="en-US" dirty="0" smtClean="0"/>
              <a:t>GUI</a:t>
            </a:r>
          </a:p>
          <a:p>
            <a:r>
              <a:rPr lang="en-US" dirty="0" smtClean="0"/>
              <a:t>Extended Edition</a:t>
            </a:r>
          </a:p>
          <a:p>
            <a:pPr lvl="1"/>
            <a:r>
              <a:rPr lang="en-US" sz="2000" dirty="0" smtClean="0"/>
              <a:t>Build OTUs (OTUpipe)</a:t>
            </a:r>
          </a:p>
          <a:p>
            <a:pPr lvl="1"/>
            <a:r>
              <a:rPr lang="en-US" sz="2000" dirty="0" smtClean="0"/>
              <a:t>Remove host contaminants</a:t>
            </a:r>
          </a:p>
          <a:p>
            <a:pPr marL="457200" lvl="1" indent="0">
              <a:buNone/>
            </a:pPr>
            <a:r>
              <a:rPr lang="en-US" sz="2000" dirty="0"/>
              <a:t>	</a:t>
            </a:r>
            <a:r>
              <a:rPr lang="en-US" sz="2000" dirty="0" smtClean="0"/>
              <a:t>(BLAST+)</a:t>
            </a:r>
          </a:p>
          <a:p>
            <a:pPr lvl="1"/>
            <a:r>
              <a:rPr lang="en-US" sz="2000" dirty="0" smtClean="0"/>
              <a:t>OTU taxonomy assignments </a:t>
            </a:r>
          </a:p>
          <a:p>
            <a:pPr marL="457200" lvl="1" indent="0">
              <a:buNone/>
            </a:pPr>
            <a:r>
              <a:rPr lang="en-US" sz="2000" dirty="0"/>
              <a:t>	</a:t>
            </a:r>
            <a:r>
              <a:rPr lang="en-US" sz="2000" dirty="0" smtClean="0"/>
              <a:t>(RDP Classifier/QIIME)</a:t>
            </a:r>
          </a:p>
          <a:p>
            <a:endParaRPr lang="en-US" dirty="0"/>
          </a:p>
        </p:txBody>
      </p:sp>
      <p:pic>
        <p:nvPicPr>
          <p:cNvPr id="4" name="Picture 3" descr="basic-genera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6714" y="2723559"/>
            <a:ext cx="2519011" cy="3024722"/>
          </a:xfrm>
          <a:prstGeom prst="rect">
            <a:avLst/>
          </a:prstGeom>
        </p:spPr>
      </p:pic>
      <p:pic>
        <p:nvPicPr>
          <p:cNvPr id="5" name="Picture 4" descr="strip.gif"/>
          <p:cNvPicPr>
            <a:picLocks noChangeAspect="1"/>
          </p:cNvPicPr>
          <p:nvPr/>
        </p:nvPicPr>
        <p:blipFill>
          <a:blip r:embed="rId4"/>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148011194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Picture 77" descr="red_folder.jpeg"/>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200000"/>
                    </a14:imgEffect>
                  </a14:imgLayer>
                </a14:imgProps>
              </a:ext>
              <a:ext uri="{28A0092B-C50C-407E-A947-70E740481C1C}">
                <a14:useLocalDpi xmlns:a14="http://schemas.microsoft.com/office/drawing/2010/main" val="0"/>
              </a:ext>
            </a:extLst>
          </a:blip>
          <a:srcRect t="10222" b="10222"/>
          <a:stretch/>
        </p:blipFill>
        <p:spPr>
          <a:xfrm>
            <a:off x="4965358" y="4873182"/>
            <a:ext cx="1711364" cy="1361486"/>
          </a:xfrm>
          <a:prstGeom prst="rect">
            <a:avLst/>
          </a:prstGeom>
        </p:spPr>
      </p:pic>
      <p:pic>
        <p:nvPicPr>
          <p:cNvPr id="55" name="Picture 54" descr="red_folder.jpeg"/>
          <p:cNvPicPr>
            <a:picLocks noChangeAspect="1"/>
          </p:cNvPicPr>
          <p:nvPr/>
        </p:nvPicPr>
        <p:blipFill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200000"/>
                    </a14:imgEffect>
                  </a14:imgLayer>
                </a14:imgProps>
              </a:ext>
              <a:ext uri="{28A0092B-C50C-407E-A947-70E740481C1C}">
                <a14:useLocalDpi xmlns:a14="http://schemas.microsoft.com/office/drawing/2010/main" val="0"/>
              </a:ext>
            </a:extLst>
          </a:blip>
          <a:srcRect t="10222" b="10222"/>
          <a:stretch/>
        </p:blipFill>
        <p:spPr>
          <a:xfrm>
            <a:off x="4965358" y="2181304"/>
            <a:ext cx="1711364" cy="1361486"/>
          </a:xfrm>
          <a:prstGeom prst="rect">
            <a:avLst/>
          </a:prstGeom>
        </p:spPr>
      </p:pic>
      <p:sp>
        <p:nvSpPr>
          <p:cNvPr id="48" name="Rectangle 47"/>
          <p:cNvSpPr/>
          <p:nvPr/>
        </p:nvSpPr>
        <p:spPr>
          <a:xfrm>
            <a:off x="228600" y="472638"/>
            <a:ext cx="4279900" cy="1230194"/>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TextBox 6"/>
          <p:cNvSpPr txBox="1"/>
          <p:nvPr/>
        </p:nvSpPr>
        <p:spPr>
          <a:xfrm>
            <a:off x="2133405" y="633968"/>
            <a:ext cx="1479892" cy="369332"/>
          </a:xfrm>
          <a:prstGeom prst="rect">
            <a:avLst/>
          </a:prstGeom>
          <a:noFill/>
        </p:spPr>
        <p:txBody>
          <a:bodyPr wrap="none" rtlCol="0">
            <a:spAutoFit/>
          </a:bodyPr>
          <a:lstStyle/>
          <a:p>
            <a:r>
              <a:rPr lang="en-US" dirty="0" smtClean="0"/>
              <a:t>ATAGTT</a:t>
            </a:r>
            <a:r>
              <a:rPr lang="en-US" u="sng" dirty="0" smtClean="0">
                <a:solidFill>
                  <a:srgbClr val="3366FF"/>
                </a:solidFill>
              </a:rPr>
              <a:t>TCAC</a:t>
            </a:r>
            <a:endParaRPr lang="en-US" u="sng" dirty="0">
              <a:solidFill>
                <a:srgbClr val="3366FF"/>
              </a:solidFill>
            </a:endParaRPr>
          </a:p>
        </p:txBody>
      </p:sp>
      <p:sp>
        <p:nvSpPr>
          <p:cNvPr id="8" name="TextBox 7"/>
          <p:cNvSpPr txBox="1"/>
          <p:nvPr/>
        </p:nvSpPr>
        <p:spPr>
          <a:xfrm>
            <a:off x="1375620" y="449302"/>
            <a:ext cx="1534945" cy="369332"/>
          </a:xfrm>
          <a:prstGeom prst="rect">
            <a:avLst/>
          </a:prstGeom>
          <a:noFill/>
        </p:spPr>
        <p:txBody>
          <a:bodyPr wrap="none" rtlCol="0">
            <a:spAutoFit/>
          </a:bodyPr>
          <a:lstStyle/>
          <a:p>
            <a:r>
              <a:rPr lang="en-US" u="sng" dirty="0" smtClean="0">
                <a:solidFill>
                  <a:srgbClr val="3366FF"/>
                </a:solidFill>
              </a:rPr>
              <a:t>ATTC</a:t>
            </a:r>
            <a:r>
              <a:rPr lang="en-US" dirty="0" smtClean="0"/>
              <a:t>GTAGAG</a:t>
            </a:r>
            <a:endParaRPr lang="en-US" dirty="0"/>
          </a:p>
        </p:txBody>
      </p:sp>
      <p:sp>
        <p:nvSpPr>
          <p:cNvPr id="9" name="Rectangle 8"/>
          <p:cNvSpPr/>
          <p:nvPr/>
        </p:nvSpPr>
        <p:spPr>
          <a:xfrm>
            <a:off x="2273301" y="487796"/>
            <a:ext cx="254000" cy="528598"/>
          </a:xfrm>
          <a:prstGeom prst="rect">
            <a:avLst/>
          </a:prstGeom>
          <a:noFill/>
          <a:ln w="254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TextBox 9"/>
          <p:cNvSpPr txBox="1"/>
          <p:nvPr/>
        </p:nvSpPr>
        <p:spPr>
          <a:xfrm>
            <a:off x="5084248" y="2394466"/>
            <a:ext cx="1226117" cy="369332"/>
          </a:xfrm>
          <a:prstGeom prst="rect">
            <a:avLst/>
          </a:prstGeom>
          <a:noFill/>
        </p:spPr>
        <p:txBody>
          <a:bodyPr wrap="none" rtlCol="0">
            <a:spAutoFit/>
          </a:bodyPr>
          <a:lstStyle/>
          <a:p>
            <a:r>
              <a:rPr lang="en-US" dirty="0" smtClean="0"/>
              <a:t>GTAGAGTT</a:t>
            </a:r>
            <a:endParaRPr lang="en-US" dirty="0">
              <a:solidFill>
                <a:srgbClr val="FF0000"/>
              </a:solidFill>
            </a:endParaRPr>
          </a:p>
        </p:txBody>
      </p:sp>
      <p:sp>
        <p:nvSpPr>
          <p:cNvPr id="14" name="TextBox 13"/>
          <p:cNvSpPr txBox="1"/>
          <p:nvPr/>
        </p:nvSpPr>
        <p:spPr>
          <a:xfrm>
            <a:off x="5084248" y="2706132"/>
            <a:ext cx="1226117" cy="369332"/>
          </a:xfrm>
          <a:prstGeom prst="rect">
            <a:avLst/>
          </a:prstGeom>
          <a:noFill/>
        </p:spPr>
        <p:txBody>
          <a:bodyPr wrap="none" rtlCol="0">
            <a:spAutoFit/>
          </a:bodyPr>
          <a:lstStyle/>
          <a:p>
            <a:r>
              <a:rPr lang="en-US" dirty="0" smtClean="0"/>
              <a:t>GTAGAGTT</a:t>
            </a:r>
            <a:endParaRPr lang="en-US" dirty="0">
              <a:solidFill>
                <a:srgbClr val="FF0000"/>
              </a:solidFill>
            </a:endParaRPr>
          </a:p>
        </p:txBody>
      </p:sp>
      <p:sp>
        <p:nvSpPr>
          <p:cNvPr id="15" name="TextBox 14"/>
          <p:cNvSpPr txBox="1"/>
          <p:nvPr/>
        </p:nvSpPr>
        <p:spPr>
          <a:xfrm>
            <a:off x="5084248" y="3011964"/>
            <a:ext cx="1247194" cy="369332"/>
          </a:xfrm>
          <a:prstGeom prst="rect">
            <a:avLst/>
          </a:prstGeom>
          <a:noFill/>
        </p:spPr>
        <p:txBody>
          <a:bodyPr wrap="none" rtlCol="0">
            <a:spAutoFit/>
          </a:bodyPr>
          <a:lstStyle/>
          <a:p>
            <a:r>
              <a:rPr lang="en-US" dirty="0" smtClean="0"/>
              <a:t>GTAGAGTA</a:t>
            </a:r>
            <a:endParaRPr lang="en-US" dirty="0">
              <a:solidFill>
                <a:srgbClr val="FF0000"/>
              </a:solidFill>
            </a:endParaRPr>
          </a:p>
        </p:txBody>
      </p:sp>
      <p:sp>
        <p:nvSpPr>
          <p:cNvPr id="16" name="Rectangle 15"/>
          <p:cNvSpPr/>
          <p:nvPr/>
        </p:nvSpPr>
        <p:spPr>
          <a:xfrm>
            <a:off x="6079047" y="2414032"/>
            <a:ext cx="166660" cy="1018064"/>
          </a:xfrm>
          <a:prstGeom prst="rect">
            <a:avLst/>
          </a:prstGeom>
          <a:noFill/>
          <a:ln w="38100" cmpd="sng">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7" name="TextBox 16"/>
          <p:cNvSpPr txBox="1"/>
          <p:nvPr/>
        </p:nvSpPr>
        <p:spPr>
          <a:xfrm>
            <a:off x="1392033" y="1771597"/>
            <a:ext cx="1449623" cy="369332"/>
          </a:xfrm>
          <a:prstGeom prst="rect">
            <a:avLst/>
          </a:prstGeom>
          <a:noFill/>
        </p:spPr>
        <p:txBody>
          <a:bodyPr wrap="none" rtlCol="0">
            <a:spAutoFit/>
          </a:bodyPr>
          <a:lstStyle/>
          <a:p>
            <a:r>
              <a:rPr lang="en-US" u="sng" dirty="0" smtClean="0">
                <a:solidFill>
                  <a:srgbClr val="3366FF"/>
                </a:solidFill>
              </a:rPr>
              <a:t>ATTC</a:t>
            </a:r>
            <a:r>
              <a:rPr lang="en-US" dirty="0" smtClean="0"/>
              <a:t>GTATAG</a:t>
            </a:r>
            <a:endParaRPr lang="en-US" dirty="0"/>
          </a:p>
        </p:txBody>
      </p:sp>
      <p:sp>
        <p:nvSpPr>
          <p:cNvPr id="18" name="TextBox 17"/>
          <p:cNvSpPr txBox="1"/>
          <p:nvPr/>
        </p:nvSpPr>
        <p:spPr>
          <a:xfrm>
            <a:off x="2123478" y="1984296"/>
            <a:ext cx="1428596" cy="369332"/>
          </a:xfrm>
          <a:prstGeom prst="rect">
            <a:avLst/>
          </a:prstGeom>
          <a:noFill/>
        </p:spPr>
        <p:txBody>
          <a:bodyPr wrap="none" rtlCol="0">
            <a:spAutoFit/>
          </a:bodyPr>
          <a:lstStyle/>
          <a:p>
            <a:r>
              <a:rPr lang="en-US" dirty="0" smtClean="0"/>
              <a:t>ATAGTT</a:t>
            </a:r>
            <a:r>
              <a:rPr lang="en-US" u="sng" dirty="0" smtClean="0">
                <a:solidFill>
                  <a:srgbClr val="3366FF"/>
                </a:solidFill>
              </a:rPr>
              <a:t>TCAC</a:t>
            </a:r>
            <a:endParaRPr lang="en-US" u="sng" dirty="0">
              <a:solidFill>
                <a:srgbClr val="3366FF"/>
              </a:solidFill>
            </a:endParaRPr>
          </a:p>
        </p:txBody>
      </p:sp>
      <p:sp>
        <p:nvSpPr>
          <p:cNvPr id="24" name="TextBox 23"/>
          <p:cNvSpPr txBox="1"/>
          <p:nvPr/>
        </p:nvSpPr>
        <p:spPr>
          <a:xfrm>
            <a:off x="1304264" y="1333500"/>
            <a:ext cx="2210862" cy="369332"/>
          </a:xfrm>
          <a:prstGeom prst="rect">
            <a:avLst/>
          </a:prstGeom>
          <a:noFill/>
        </p:spPr>
        <p:txBody>
          <a:bodyPr wrap="none" rtlCol="0">
            <a:spAutoFit/>
          </a:bodyPr>
          <a:lstStyle/>
          <a:p>
            <a:r>
              <a:rPr lang="en-US" u="sng" dirty="0" smtClean="0">
                <a:solidFill>
                  <a:srgbClr val="3366FF"/>
                </a:solidFill>
              </a:rPr>
              <a:t>ATTC</a:t>
            </a:r>
            <a:r>
              <a:rPr lang="en-US" dirty="0" smtClean="0"/>
              <a:t>GTAGAGTT</a:t>
            </a:r>
            <a:r>
              <a:rPr lang="en-US" u="sng" dirty="0" smtClean="0">
                <a:solidFill>
                  <a:srgbClr val="3366FF"/>
                </a:solidFill>
              </a:rPr>
              <a:t>TCAC</a:t>
            </a:r>
            <a:endParaRPr lang="en-US" u="sng" dirty="0">
              <a:solidFill>
                <a:srgbClr val="3366FF"/>
              </a:solidFill>
            </a:endParaRPr>
          </a:p>
        </p:txBody>
      </p:sp>
      <p:sp>
        <p:nvSpPr>
          <p:cNvPr id="27" name="TextBox 26"/>
          <p:cNvSpPr txBox="1"/>
          <p:nvPr/>
        </p:nvSpPr>
        <p:spPr>
          <a:xfrm>
            <a:off x="1326247" y="2595033"/>
            <a:ext cx="2210862" cy="369332"/>
          </a:xfrm>
          <a:prstGeom prst="rect">
            <a:avLst/>
          </a:prstGeom>
          <a:noFill/>
        </p:spPr>
        <p:txBody>
          <a:bodyPr wrap="none" rtlCol="0">
            <a:spAutoFit/>
          </a:bodyPr>
          <a:lstStyle/>
          <a:p>
            <a:r>
              <a:rPr lang="en-US" u="sng" dirty="0" smtClean="0">
                <a:solidFill>
                  <a:srgbClr val="3366FF"/>
                </a:solidFill>
              </a:rPr>
              <a:t>ATTC</a:t>
            </a:r>
            <a:r>
              <a:rPr lang="en-US" dirty="0" smtClean="0"/>
              <a:t>GTAGAGTT</a:t>
            </a:r>
            <a:r>
              <a:rPr lang="en-US" u="sng" dirty="0" smtClean="0">
                <a:solidFill>
                  <a:srgbClr val="3366FF"/>
                </a:solidFill>
              </a:rPr>
              <a:t>TCAC</a:t>
            </a:r>
            <a:endParaRPr lang="en-US" u="sng" dirty="0">
              <a:solidFill>
                <a:srgbClr val="3366FF"/>
              </a:solidFill>
            </a:endParaRPr>
          </a:p>
        </p:txBody>
      </p:sp>
      <p:cxnSp>
        <p:nvCxnSpPr>
          <p:cNvPr id="35" name="Straight Arrow Connector 34"/>
          <p:cNvCxnSpPr/>
          <p:nvPr/>
        </p:nvCxnSpPr>
        <p:spPr>
          <a:xfrm>
            <a:off x="2409695" y="1041400"/>
            <a:ext cx="0" cy="3175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3" name="TextBox 42"/>
          <p:cNvSpPr txBox="1"/>
          <p:nvPr/>
        </p:nvSpPr>
        <p:spPr>
          <a:xfrm>
            <a:off x="1392033" y="3031706"/>
            <a:ext cx="1449623" cy="369332"/>
          </a:xfrm>
          <a:prstGeom prst="rect">
            <a:avLst/>
          </a:prstGeom>
          <a:noFill/>
        </p:spPr>
        <p:txBody>
          <a:bodyPr wrap="none" rtlCol="0">
            <a:spAutoFit/>
          </a:bodyPr>
          <a:lstStyle/>
          <a:p>
            <a:r>
              <a:rPr lang="en-US" u="sng" dirty="0" smtClean="0">
                <a:solidFill>
                  <a:srgbClr val="3366FF"/>
                </a:solidFill>
              </a:rPr>
              <a:t>ATTC</a:t>
            </a:r>
            <a:r>
              <a:rPr lang="en-US" dirty="0" smtClean="0"/>
              <a:t>GTATAG</a:t>
            </a:r>
            <a:endParaRPr lang="en-US" dirty="0"/>
          </a:p>
        </p:txBody>
      </p:sp>
      <p:sp>
        <p:nvSpPr>
          <p:cNvPr id="44" name="TextBox 43"/>
          <p:cNvSpPr txBox="1"/>
          <p:nvPr/>
        </p:nvSpPr>
        <p:spPr>
          <a:xfrm>
            <a:off x="2112877" y="3237638"/>
            <a:ext cx="1454244" cy="369332"/>
          </a:xfrm>
          <a:prstGeom prst="rect">
            <a:avLst/>
          </a:prstGeom>
          <a:noFill/>
        </p:spPr>
        <p:txBody>
          <a:bodyPr wrap="none" rtlCol="0">
            <a:spAutoFit/>
          </a:bodyPr>
          <a:lstStyle/>
          <a:p>
            <a:r>
              <a:rPr lang="en-US" dirty="0" smtClean="0"/>
              <a:t>ATAGTA</a:t>
            </a:r>
            <a:r>
              <a:rPr lang="en-US" u="sng" dirty="0" smtClean="0">
                <a:solidFill>
                  <a:srgbClr val="3366FF"/>
                </a:solidFill>
              </a:rPr>
              <a:t>TCAC</a:t>
            </a:r>
            <a:endParaRPr lang="en-US" u="sng" dirty="0">
              <a:solidFill>
                <a:srgbClr val="3366FF"/>
              </a:solidFill>
            </a:endParaRPr>
          </a:p>
        </p:txBody>
      </p:sp>
      <p:sp>
        <p:nvSpPr>
          <p:cNvPr id="45" name="TextBox 44"/>
          <p:cNvSpPr txBox="1"/>
          <p:nvPr/>
        </p:nvSpPr>
        <p:spPr>
          <a:xfrm>
            <a:off x="1279935" y="3830756"/>
            <a:ext cx="2223686" cy="369332"/>
          </a:xfrm>
          <a:prstGeom prst="rect">
            <a:avLst/>
          </a:prstGeom>
          <a:noFill/>
        </p:spPr>
        <p:txBody>
          <a:bodyPr wrap="none" rtlCol="0">
            <a:spAutoFit/>
          </a:bodyPr>
          <a:lstStyle/>
          <a:p>
            <a:r>
              <a:rPr lang="en-US" u="sng" dirty="0" smtClean="0">
                <a:solidFill>
                  <a:srgbClr val="3366FF"/>
                </a:solidFill>
              </a:rPr>
              <a:t>ATTC</a:t>
            </a:r>
            <a:r>
              <a:rPr lang="en-US" dirty="0" smtClean="0"/>
              <a:t>GTAGAGTA</a:t>
            </a:r>
            <a:r>
              <a:rPr lang="en-US" u="sng" dirty="0" smtClean="0">
                <a:solidFill>
                  <a:srgbClr val="3366FF"/>
                </a:solidFill>
              </a:rPr>
              <a:t>TCAC</a:t>
            </a:r>
            <a:endParaRPr lang="en-US" u="sng" dirty="0">
              <a:solidFill>
                <a:srgbClr val="3366FF"/>
              </a:solidFill>
            </a:endParaRPr>
          </a:p>
        </p:txBody>
      </p:sp>
      <p:sp>
        <p:nvSpPr>
          <p:cNvPr id="49" name="Rectangle 48"/>
          <p:cNvSpPr/>
          <p:nvPr/>
        </p:nvSpPr>
        <p:spPr>
          <a:xfrm>
            <a:off x="228600" y="1816101"/>
            <a:ext cx="4279900" cy="1148264"/>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0" name="Rectangle 49"/>
          <p:cNvSpPr/>
          <p:nvPr/>
        </p:nvSpPr>
        <p:spPr>
          <a:xfrm>
            <a:off x="228600" y="3069630"/>
            <a:ext cx="4279900" cy="1130458"/>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6" name="TextBox 55"/>
          <p:cNvSpPr txBox="1"/>
          <p:nvPr/>
        </p:nvSpPr>
        <p:spPr>
          <a:xfrm>
            <a:off x="6063271" y="2146300"/>
            <a:ext cx="629387" cy="184666"/>
          </a:xfrm>
          <a:prstGeom prst="rect">
            <a:avLst/>
          </a:prstGeom>
          <a:noFill/>
        </p:spPr>
        <p:txBody>
          <a:bodyPr wrap="none" rtlCol="0">
            <a:spAutoFit/>
          </a:bodyPr>
          <a:lstStyle/>
          <a:p>
            <a:r>
              <a:rPr lang="en-US" sz="600" dirty="0" smtClean="0">
                <a:solidFill>
                  <a:srgbClr val="3366FF"/>
                </a:solidFill>
              </a:rPr>
              <a:t>ATTC-TCAC</a:t>
            </a:r>
            <a:endParaRPr lang="en-US" sz="600" dirty="0">
              <a:solidFill>
                <a:srgbClr val="3366FF"/>
              </a:solidFill>
            </a:endParaRPr>
          </a:p>
        </p:txBody>
      </p:sp>
      <p:sp>
        <p:nvSpPr>
          <p:cNvPr id="57" name="TextBox 56"/>
          <p:cNvSpPr txBox="1"/>
          <p:nvPr/>
        </p:nvSpPr>
        <p:spPr>
          <a:xfrm>
            <a:off x="5232399" y="1270001"/>
            <a:ext cx="1571468" cy="369331"/>
          </a:xfrm>
          <a:prstGeom prst="rect">
            <a:avLst/>
          </a:prstGeom>
          <a:solidFill>
            <a:srgbClr val="CFE3FC"/>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u="sng" dirty="0" smtClean="0">
                <a:solidFill>
                  <a:srgbClr val="3366FF"/>
                </a:solidFill>
              </a:rPr>
              <a:t>ATTC-TCAC</a:t>
            </a:r>
            <a:endParaRPr lang="en-US" u="sng" dirty="0">
              <a:solidFill>
                <a:srgbClr val="3366FF"/>
              </a:solidFill>
            </a:endParaRPr>
          </a:p>
        </p:txBody>
      </p:sp>
      <p:cxnSp>
        <p:nvCxnSpPr>
          <p:cNvPr id="59" name="Straight Connector 58"/>
          <p:cNvCxnSpPr>
            <a:stCxn id="56" idx="0"/>
          </p:cNvCxnSpPr>
          <p:nvPr/>
        </p:nvCxnSpPr>
        <p:spPr>
          <a:xfrm flipH="1" flipV="1">
            <a:off x="5232402" y="1639332"/>
            <a:ext cx="1145563" cy="506968"/>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Straight Connector 59"/>
          <p:cNvCxnSpPr>
            <a:stCxn id="56" idx="0"/>
          </p:cNvCxnSpPr>
          <p:nvPr/>
        </p:nvCxnSpPr>
        <p:spPr>
          <a:xfrm flipV="1">
            <a:off x="6377965" y="1639332"/>
            <a:ext cx="425901" cy="506968"/>
          </a:xfrm>
          <a:prstGeom prst="line">
            <a:avLst/>
          </a:prstGeom>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a:endCxn id="15" idx="1"/>
          </p:cNvCxnSpPr>
          <p:nvPr/>
        </p:nvCxnSpPr>
        <p:spPr>
          <a:xfrm flipV="1">
            <a:off x="3967255" y="3196630"/>
            <a:ext cx="1116993" cy="8187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0" name="Straight Arrow Connector 69"/>
          <p:cNvCxnSpPr>
            <a:endCxn id="14" idx="1"/>
          </p:cNvCxnSpPr>
          <p:nvPr/>
        </p:nvCxnSpPr>
        <p:spPr>
          <a:xfrm>
            <a:off x="4072001" y="2779699"/>
            <a:ext cx="1012247" cy="11109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2" name="Straight Arrow Connector 71"/>
          <p:cNvCxnSpPr>
            <a:endCxn id="10" idx="1"/>
          </p:cNvCxnSpPr>
          <p:nvPr/>
        </p:nvCxnSpPr>
        <p:spPr>
          <a:xfrm>
            <a:off x="3967255" y="1518166"/>
            <a:ext cx="1116993" cy="106096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54" name="TextBox 53"/>
          <p:cNvSpPr txBox="1"/>
          <p:nvPr/>
        </p:nvSpPr>
        <p:spPr>
          <a:xfrm>
            <a:off x="1304264" y="4268847"/>
            <a:ext cx="1505415" cy="369332"/>
          </a:xfrm>
          <a:prstGeom prst="rect">
            <a:avLst/>
          </a:prstGeom>
          <a:noFill/>
        </p:spPr>
        <p:txBody>
          <a:bodyPr wrap="none" rtlCol="0">
            <a:spAutoFit/>
          </a:bodyPr>
          <a:lstStyle/>
          <a:p>
            <a:r>
              <a:rPr lang="en-US" u="sng" dirty="0" smtClean="0">
                <a:solidFill>
                  <a:srgbClr val="008000"/>
                </a:solidFill>
              </a:rPr>
              <a:t>GCAT</a:t>
            </a:r>
            <a:r>
              <a:rPr lang="en-US" dirty="0" smtClean="0"/>
              <a:t>ACGTGG</a:t>
            </a:r>
            <a:endParaRPr lang="en-US" dirty="0"/>
          </a:p>
        </p:txBody>
      </p:sp>
      <p:sp>
        <p:nvSpPr>
          <p:cNvPr id="58" name="TextBox 57"/>
          <p:cNvSpPr txBox="1"/>
          <p:nvPr/>
        </p:nvSpPr>
        <p:spPr>
          <a:xfrm>
            <a:off x="2061698" y="4471591"/>
            <a:ext cx="1517475" cy="369332"/>
          </a:xfrm>
          <a:prstGeom prst="rect">
            <a:avLst/>
          </a:prstGeom>
          <a:noFill/>
        </p:spPr>
        <p:txBody>
          <a:bodyPr wrap="none" rtlCol="0">
            <a:spAutoFit/>
          </a:bodyPr>
          <a:lstStyle/>
          <a:p>
            <a:r>
              <a:rPr lang="en-US" dirty="0" smtClean="0">
                <a:solidFill>
                  <a:srgbClr val="000000"/>
                </a:solidFill>
              </a:rPr>
              <a:t>GTGGTG</a:t>
            </a:r>
            <a:r>
              <a:rPr lang="en-US" u="sng" dirty="0" smtClean="0">
                <a:solidFill>
                  <a:srgbClr val="008000"/>
                </a:solidFill>
              </a:rPr>
              <a:t>CCAG</a:t>
            </a:r>
            <a:endParaRPr lang="en-US" u="sng" dirty="0">
              <a:solidFill>
                <a:srgbClr val="008000"/>
              </a:solidFill>
            </a:endParaRPr>
          </a:p>
        </p:txBody>
      </p:sp>
      <p:sp>
        <p:nvSpPr>
          <p:cNvPr id="61" name="TextBox 60"/>
          <p:cNvSpPr txBox="1"/>
          <p:nvPr/>
        </p:nvSpPr>
        <p:spPr>
          <a:xfrm>
            <a:off x="1326247" y="5084233"/>
            <a:ext cx="2288870" cy="369332"/>
          </a:xfrm>
          <a:prstGeom prst="rect">
            <a:avLst/>
          </a:prstGeom>
          <a:noFill/>
        </p:spPr>
        <p:txBody>
          <a:bodyPr wrap="none" rtlCol="0">
            <a:spAutoFit/>
          </a:bodyPr>
          <a:lstStyle/>
          <a:p>
            <a:r>
              <a:rPr lang="en-US" u="sng" dirty="0" smtClean="0">
                <a:solidFill>
                  <a:srgbClr val="008000"/>
                </a:solidFill>
              </a:rPr>
              <a:t>GCAT</a:t>
            </a:r>
            <a:r>
              <a:rPr lang="en-US" dirty="0" smtClean="0"/>
              <a:t>ACGTGGTG</a:t>
            </a:r>
            <a:r>
              <a:rPr lang="en-US" u="sng" dirty="0" smtClean="0">
                <a:solidFill>
                  <a:srgbClr val="008000"/>
                </a:solidFill>
              </a:rPr>
              <a:t>CCAG</a:t>
            </a:r>
            <a:endParaRPr lang="en-US" u="sng" dirty="0">
              <a:solidFill>
                <a:srgbClr val="008000"/>
              </a:solidFill>
            </a:endParaRPr>
          </a:p>
        </p:txBody>
      </p:sp>
      <p:sp>
        <p:nvSpPr>
          <p:cNvPr id="64" name="Rectangle 63"/>
          <p:cNvSpPr/>
          <p:nvPr/>
        </p:nvSpPr>
        <p:spPr>
          <a:xfrm>
            <a:off x="228600" y="4318000"/>
            <a:ext cx="4279900" cy="1135565"/>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6" name="Straight Arrow Connector 65"/>
          <p:cNvCxnSpPr>
            <a:endCxn id="23" idx="1"/>
          </p:cNvCxnSpPr>
          <p:nvPr/>
        </p:nvCxnSpPr>
        <p:spPr>
          <a:xfrm>
            <a:off x="4124374" y="5268899"/>
            <a:ext cx="959874" cy="17047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7" name="TextBox 66"/>
          <p:cNvSpPr txBox="1"/>
          <p:nvPr/>
        </p:nvSpPr>
        <p:spPr>
          <a:xfrm>
            <a:off x="1304264" y="5559967"/>
            <a:ext cx="1505415" cy="369332"/>
          </a:xfrm>
          <a:prstGeom prst="rect">
            <a:avLst/>
          </a:prstGeom>
          <a:noFill/>
        </p:spPr>
        <p:txBody>
          <a:bodyPr wrap="none" rtlCol="0">
            <a:spAutoFit/>
          </a:bodyPr>
          <a:lstStyle/>
          <a:p>
            <a:r>
              <a:rPr lang="en-US" u="sng" dirty="0">
                <a:solidFill>
                  <a:srgbClr val="008000"/>
                </a:solidFill>
              </a:rPr>
              <a:t>GCAT</a:t>
            </a:r>
            <a:r>
              <a:rPr lang="en-US" dirty="0"/>
              <a:t>ACGTGG</a:t>
            </a:r>
          </a:p>
        </p:txBody>
      </p:sp>
      <p:sp>
        <p:nvSpPr>
          <p:cNvPr id="69" name="TextBox 68"/>
          <p:cNvSpPr txBox="1"/>
          <p:nvPr/>
        </p:nvSpPr>
        <p:spPr>
          <a:xfrm>
            <a:off x="2065522" y="5802973"/>
            <a:ext cx="1517475" cy="369332"/>
          </a:xfrm>
          <a:prstGeom prst="rect">
            <a:avLst/>
          </a:prstGeom>
          <a:noFill/>
        </p:spPr>
        <p:txBody>
          <a:bodyPr wrap="none" rtlCol="0">
            <a:spAutoFit/>
          </a:bodyPr>
          <a:lstStyle/>
          <a:p>
            <a:r>
              <a:rPr lang="en-US" dirty="0" smtClean="0">
                <a:solidFill>
                  <a:srgbClr val="000000"/>
                </a:solidFill>
              </a:rPr>
              <a:t>GTGGTG</a:t>
            </a:r>
            <a:r>
              <a:rPr lang="en-US" u="sng" dirty="0" smtClean="0">
                <a:solidFill>
                  <a:srgbClr val="008000"/>
                </a:solidFill>
              </a:rPr>
              <a:t>CCAG</a:t>
            </a:r>
            <a:endParaRPr lang="en-US" u="sng" dirty="0">
              <a:solidFill>
                <a:srgbClr val="008000"/>
              </a:solidFill>
            </a:endParaRPr>
          </a:p>
        </p:txBody>
      </p:sp>
      <p:sp>
        <p:nvSpPr>
          <p:cNvPr id="71" name="TextBox 70"/>
          <p:cNvSpPr txBox="1"/>
          <p:nvPr/>
        </p:nvSpPr>
        <p:spPr>
          <a:xfrm>
            <a:off x="1326247" y="6370703"/>
            <a:ext cx="2288870" cy="369332"/>
          </a:xfrm>
          <a:prstGeom prst="rect">
            <a:avLst/>
          </a:prstGeom>
          <a:noFill/>
        </p:spPr>
        <p:txBody>
          <a:bodyPr wrap="none" rtlCol="0">
            <a:spAutoFit/>
          </a:bodyPr>
          <a:lstStyle/>
          <a:p>
            <a:r>
              <a:rPr lang="en-US" u="sng" dirty="0">
                <a:solidFill>
                  <a:srgbClr val="008000"/>
                </a:solidFill>
              </a:rPr>
              <a:t>GCAT</a:t>
            </a:r>
            <a:r>
              <a:rPr lang="en-US" dirty="0"/>
              <a:t>ACGTGGTG</a:t>
            </a:r>
            <a:r>
              <a:rPr lang="en-US" u="sng" dirty="0">
                <a:solidFill>
                  <a:srgbClr val="008000"/>
                </a:solidFill>
              </a:rPr>
              <a:t>CCAG</a:t>
            </a:r>
          </a:p>
        </p:txBody>
      </p:sp>
      <p:sp>
        <p:nvSpPr>
          <p:cNvPr id="75" name="Rectangle 74"/>
          <p:cNvSpPr/>
          <p:nvPr/>
        </p:nvSpPr>
        <p:spPr>
          <a:xfrm>
            <a:off x="228600" y="5585936"/>
            <a:ext cx="4279900" cy="1141968"/>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77" name="Straight Arrow Connector 76"/>
          <p:cNvCxnSpPr>
            <a:endCxn id="79" idx="1"/>
          </p:cNvCxnSpPr>
          <p:nvPr/>
        </p:nvCxnSpPr>
        <p:spPr>
          <a:xfrm flipV="1">
            <a:off x="4072001" y="5707102"/>
            <a:ext cx="1012247" cy="84826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1" name="TextBox 20"/>
          <p:cNvSpPr txBox="1"/>
          <p:nvPr/>
        </p:nvSpPr>
        <p:spPr>
          <a:xfrm>
            <a:off x="5381288" y="4193222"/>
            <a:ext cx="1582484" cy="369332"/>
          </a:xfrm>
          <a:prstGeom prst="rect">
            <a:avLst/>
          </a:prstGeom>
          <a:solidFill>
            <a:schemeClr val="accent5">
              <a:lumMod val="40000"/>
              <a:lumOff val="60000"/>
            </a:schemeClr>
          </a:solidFill>
          <a:ln>
            <a:solidFill>
              <a:schemeClr val="accent5"/>
            </a:solidFill>
          </a:ln>
        </p:spPr>
        <p:style>
          <a:lnRef idx="2">
            <a:schemeClr val="accent3"/>
          </a:lnRef>
          <a:fillRef idx="1">
            <a:schemeClr val="lt1"/>
          </a:fillRef>
          <a:effectRef idx="0">
            <a:schemeClr val="accent3"/>
          </a:effectRef>
          <a:fontRef idx="minor">
            <a:schemeClr val="dk1"/>
          </a:fontRef>
        </p:style>
        <p:txBody>
          <a:bodyPr wrap="none" rtlCol="0">
            <a:spAutoFit/>
          </a:bodyPr>
          <a:lstStyle/>
          <a:p>
            <a:r>
              <a:rPr lang="en-US" u="sng" dirty="0" smtClean="0">
                <a:solidFill>
                  <a:schemeClr val="accent5">
                    <a:lumMod val="75000"/>
                  </a:schemeClr>
                </a:solidFill>
              </a:rPr>
              <a:t>GCAT-CCAG</a:t>
            </a:r>
            <a:endParaRPr lang="en-US" u="sng" dirty="0">
              <a:solidFill>
                <a:schemeClr val="accent5">
                  <a:lumMod val="75000"/>
                </a:schemeClr>
              </a:solidFill>
            </a:endParaRPr>
          </a:p>
        </p:txBody>
      </p:sp>
      <p:sp>
        <p:nvSpPr>
          <p:cNvPr id="23" name="TextBox 22"/>
          <p:cNvSpPr txBox="1"/>
          <p:nvPr/>
        </p:nvSpPr>
        <p:spPr>
          <a:xfrm>
            <a:off x="5084248" y="5254704"/>
            <a:ext cx="1248772" cy="369332"/>
          </a:xfrm>
          <a:prstGeom prst="rect">
            <a:avLst/>
          </a:prstGeom>
          <a:noFill/>
        </p:spPr>
        <p:txBody>
          <a:bodyPr wrap="none" rtlCol="0">
            <a:spAutoFit/>
          </a:bodyPr>
          <a:lstStyle/>
          <a:p>
            <a:r>
              <a:rPr lang="en-US" dirty="0"/>
              <a:t>ACGTGGTG</a:t>
            </a:r>
          </a:p>
        </p:txBody>
      </p:sp>
      <p:sp>
        <p:nvSpPr>
          <p:cNvPr id="79" name="TextBox 78"/>
          <p:cNvSpPr txBox="1"/>
          <p:nvPr/>
        </p:nvSpPr>
        <p:spPr>
          <a:xfrm>
            <a:off x="5084248" y="5522436"/>
            <a:ext cx="1248772" cy="369332"/>
          </a:xfrm>
          <a:prstGeom prst="rect">
            <a:avLst/>
          </a:prstGeom>
          <a:noFill/>
        </p:spPr>
        <p:txBody>
          <a:bodyPr wrap="none" rtlCol="0">
            <a:spAutoFit/>
          </a:bodyPr>
          <a:lstStyle/>
          <a:p>
            <a:r>
              <a:rPr lang="en-US" dirty="0"/>
              <a:t>ACGTGGTG</a:t>
            </a:r>
          </a:p>
        </p:txBody>
      </p:sp>
      <p:sp>
        <p:nvSpPr>
          <p:cNvPr id="25" name="TextBox 24"/>
          <p:cNvSpPr txBox="1"/>
          <p:nvPr/>
        </p:nvSpPr>
        <p:spPr>
          <a:xfrm>
            <a:off x="6043186" y="4847782"/>
            <a:ext cx="920586" cy="184666"/>
          </a:xfrm>
          <a:prstGeom prst="rect">
            <a:avLst/>
          </a:prstGeom>
          <a:noFill/>
        </p:spPr>
        <p:txBody>
          <a:bodyPr wrap="square" rtlCol="0">
            <a:spAutoFit/>
          </a:bodyPr>
          <a:lstStyle/>
          <a:p>
            <a:r>
              <a:rPr lang="en-US" sz="600" dirty="0" smtClean="0">
                <a:solidFill>
                  <a:srgbClr val="008000"/>
                </a:solidFill>
              </a:rPr>
              <a:t>GCAT-CCAG</a:t>
            </a:r>
            <a:endParaRPr lang="en-US" sz="600" dirty="0">
              <a:solidFill>
                <a:srgbClr val="008000"/>
              </a:solidFill>
            </a:endParaRPr>
          </a:p>
        </p:txBody>
      </p:sp>
      <p:cxnSp>
        <p:nvCxnSpPr>
          <p:cNvPr id="28" name="Straight Connector 27"/>
          <p:cNvCxnSpPr>
            <a:stCxn id="25" idx="0"/>
          </p:cNvCxnSpPr>
          <p:nvPr/>
        </p:nvCxnSpPr>
        <p:spPr>
          <a:xfrm flipH="1" flipV="1">
            <a:off x="5381289" y="4562554"/>
            <a:ext cx="1122190" cy="285228"/>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a:stCxn id="25" idx="0"/>
          </p:cNvCxnSpPr>
          <p:nvPr/>
        </p:nvCxnSpPr>
        <p:spPr>
          <a:xfrm flipV="1">
            <a:off x="6503479" y="4562554"/>
            <a:ext cx="460293" cy="285228"/>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7150100" y="2679700"/>
            <a:ext cx="1226117" cy="369332"/>
          </a:xfrm>
          <a:prstGeom prst="rect">
            <a:avLst/>
          </a:prstGeom>
          <a:noFill/>
        </p:spPr>
        <p:txBody>
          <a:bodyPr wrap="none" rtlCol="0">
            <a:spAutoFit/>
          </a:bodyPr>
          <a:lstStyle/>
          <a:p>
            <a:r>
              <a:rPr lang="en-US" dirty="0" smtClean="0"/>
              <a:t>GTAGAGTT</a:t>
            </a:r>
            <a:endParaRPr lang="en-US" dirty="0"/>
          </a:p>
        </p:txBody>
      </p:sp>
      <p:sp>
        <p:nvSpPr>
          <p:cNvPr id="38" name="TextBox 37"/>
          <p:cNvSpPr txBox="1"/>
          <p:nvPr/>
        </p:nvSpPr>
        <p:spPr>
          <a:xfrm>
            <a:off x="7150100" y="5388570"/>
            <a:ext cx="1248772" cy="369332"/>
          </a:xfrm>
          <a:prstGeom prst="rect">
            <a:avLst/>
          </a:prstGeom>
          <a:noFill/>
        </p:spPr>
        <p:txBody>
          <a:bodyPr wrap="none" rtlCol="0">
            <a:spAutoFit/>
          </a:bodyPr>
          <a:lstStyle/>
          <a:p>
            <a:r>
              <a:rPr lang="en-US" dirty="0" smtClean="0"/>
              <a:t>ACGTGGTG</a:t>
            </a:r>
            <a:endParaRPr lang="en-US" dirty="0"/>
          </a:p>
        </p:txBody>
      </p:sp>
      <p:sp>
        <p:nvSpPr>
          <p:cNvPr id="41" name="Right Brace 40"/>
          <p:cNvSpPr/>
          <p:nvPr/>
        </p:nvSpPr>
        <p:spPr>
          <a:xfrm>
            <a:off x="6712157" y="2223532"/>
            <a:ext cx="336343" cy="1319258"/>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Right Brace 81"/>
          <p:cNvSpPr/>
          <p:nvPr/>
        </p:nvSpPr>
        <p:spPr>
          <a:xfrm>
            <a:off x="6712157" y="4926307"/>
            <a:ext cx="336343" cy="1319258"/>
          </a:xfrm>
          <a:prstGeom prst="rightBrace">
            <a:avLst/>
          </a:prstGeom>
          <a:ln>
            <a:solidFill>
              <a:srgbClr val="77933C"/>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TextBox 82"/>
          <p:cNvSpPr txBox="1"/>
          <p:nvPr/>
        </p:nvSpPr>
        <p:spPr>
          <a:xfrm>
            <a:off x="1304264" y="77548"/>
            <a:ext cx="2122509" cy="369332"/>
          </a:xfrm>
          <a:prstGeom prst="rect">
            <a:avLst/>
          </a:prstGeom>
          <a:noFill/>
        </p:spPr>
        <p:txBody>
          <a:bodyPr wrap="none" rtlCol="0">
            <a:spAutoFit/>
          </a:bodyPr>
          <a:lstStyle/>
          <a:p>
            <a:r>
              <a:rPr lang="en-US" b="1" dirty="0" smtClean="0"/>
              <a:t>Preprocess PE reads</a:t>
            </a:r>
            <a:endParaRPr lang="en-US" b="1" dirty="0"/>
          </a:p>
        </p:txBody>
      </p:sp>
      <p:sp>
        <p:nvSpPr>
          <p:cNvPr id="84" name="TextBox 83"/>
          <p:cNvSpPr txBox="1"/>
          <p:nvPr/>
        </p:nvSpPr>
        <p:spPr>
          <a:xfrm>
            <a:off x="4952991" y="84772"/>
            <a:ext cx="1850875" cy="369332"/>
          </a:xfrm>
          <a:prstGeom prst="rect">
            <a:avLst/>
          </a:prstGeom>
          <a:noFill/>
        </p:spPr>
        <p:txBody>
          <a:bodyPr wrap="none" rtlCol="0">
            <a:spAutoFit/>
          </a:bodyPr>
          <a:lstStyle/>
          <a:p>
            <a:pPr algn="ctr"/>
            <a:r>
              <a:rPr lang="en-US" b="1" dirty="0" smtClean="0"/>
              <a:t>Categorize by MT</a:t>
            </a:r>
            <a:endParaRPr lang="en-US" b="1" dirty="0"/>
          </a:p>
        </p:txBody>
      </p:sp>
      <p:sp>
        <p:nvSpPr>
          <p:cNvPr id="85" name="TextBox 84"/>
          <p:cNvSpPr txBox="1"/>
          <p:nvPr/>
        </p:nvSpPr>
        <p:spPr>
          <a:xfrm>
            <a:off x="7331792" y="77548"/>
            <a:ext cx="1545089" cy="369332"/>
          </a:xfrm>
          <a:prstGeom prst="rect">
            <a:avLst/>
          </a:prstGeom>
          <a:noFill/>
        </p:spPr>
        <p:txBody>
          <a:bodyPr wrap="none" rtlCol="0">
            <a:spAutoFit/>
          </a:bodyPr>
          <a:lstStyle/>
          <a:p>
            <a:pPr algn="ctr"/>
            <a:r>
              <a:rPr lang="en-US" b="1" dirty="0" smtClean="0"/>
              <a:t>Final </a:t>
            </a:r>
            <a:r>
              <a:rPr lang="en-US" b="1" dirty="0" err="1" smtClean="0"/>
              <a:t>Consensi</a:t>
            </a:r>
            <a:endParaRPr lang="en-US" b="1" dirty="0"/>
          </a:p>
        </p:txBody>
      </p:sp>
      <p:cxnSp>
        <p:nvCxnSpPr>
          <p:cNvPr id="89" name="Straight Connector 88"/>
          <p:cNvCxnSpPr/>
          <p:nvPr/>
        </p:nvCxnSpPr>
        <p:spPr>
          <a:xfrm>
            <a:off x="4699000" y="0"/>
            <a:ext cx="0" cy="6858000"/>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a:off x="7048500" y="43365"/>
            <a:ext cx="0" cy="6858000"/>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a:off x="0" y="418646"/>
            <a:ext cx="91440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2397016" y="1003300"/>
            <a:ext cx="1954381" cy="307777"/>
          </a:xfrm>
          <a:prstGeom prst="rect">
            <a:avLst/>
          </a:prstGeom>
          <a:noFill/>
        </p:spPr>
        <p:txBody>
          <a:bodyPr wrap="none" rtlCol="0">
            <a:spAutoFit/>
          </a:bodyPr>
          <a:lstStyle/>
          <a:p>
            <a:r>
              <a:rPr lang="en-US" sz="1400" dirty="0" smtClean="0"/>
              <a:t>Correct and </a:t>
            </a:r>
            <a:r>
              <a:rPr lang="en-US" sz="1400" smtClean="0"/>
              <a:t>Merge Pairs</a:t>
            </a:r>
            <a:endParaRPr lang="en-US" sz="1400" dirty="0"/>
          </a:p>
        </p:txBody>
      </p:sp>
      <p:cxnSp>
        <p:nvCxnSpPr>
          <p:cNvPr id="76" name="Straight Arrow Connector 75"/>
          <p:cNvCxnSpPr/>
          <p:nvPr/>
        </p:nvCxnSpPr>
        <p:spPr>
          <a:xfrm>
            <a:off x="2409695" y="2341033"/>
            <a:ext cx="0" cy="3175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1" name="Straight Arrow Connector 80"/>
          <p:cNvCxnSpPr/>
          <p:nvPr/>
        </p:nvCxnSpPr>
        <p:spPr>
          <a:xfrm>
            <a:off x="2397016" y="3606970"/>
            <a:ext cx="0" cy="3175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6" name="Straight Arrow Connector 85"/>
          <p:cNvCxnSpPr/>
          <p:nvPr/>
        </p:nvCxnSpPr>
        <p:spPr>
          <a:xfrm>
            <a:off x="2393732" y="4828223"/>
            <a:ext cx="0" cy="3175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7" name="Straight Arrow Connector 86"/>
          <p:cNvCxnSpPr/>
          <p:nvPr/>
        </p:nvCxnSpPr>
        <p:spPr>
          <a:xfrm>
            <a:off x="2393732" y="6146905"/>
            <a:ext cx="0" cy="3175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62" name="Picture 61" descr="strip.gif"/>
          <p:cNvPicPr>
            <a:picLocks noChangeAspect="1"/>
          </p:cNvPicPr>
          <p:nvPr/>
        </p:nvPicPr>
        <p:blipFill>
          <a:blip r:embed="rId5"/>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279076825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480305"/>
            <a:ext cx="6616970" cy="2720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8999" y="3810000"/>
            <a:ext cx="6629571" cy="2900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Up-Down Arrow 5"/>
          <p:cNvSpPr/>
          <p:nvPr/>
        </p:nvSpPr>
        <p:spPr>
          <a:xfrm>
            <a:off x="4635770" y="3276600"/>
            <a:ext cx="381000" cy="533400"/>
          </a:xfrm>
          <a:prstGeom prst="upDown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trip.gif"/>
          <p:cNvPicPr>
            <a:picLocks noChangeAspect="1"/>
          </p:cNvPicPr>
          <p:nvPr/>
        </p:nvPicPr>
        <p:blipFill>
          <a:blip r:embed="rId4"/>
          <a:stretch>
            <a:fillRect/>
          </a:stretch>
        </p:blipFill>
        <p:spPr>
          <a:xfrm rot="16200000">
            <a:off x="-3286125" y="3286125"/>
            <a:ext cx="6858002" cy="285750"/>
          </a:xfrm>
          <a:prstGeom prst="rect">
            <a:avLst/>
          </a:prstGeom>
        </p:spPr>
      </p:pic>
      <p:sp>
        <p:nvSpPr>
          <p:cNvPr id="2" name="TextBox 1"/>
          <p:cNvSpPr txBox="1"/>
          <p:nvPr/>
        </p:nvSpPr>
        <p:spPr>
          <a:xfrm>
            <a:off x="708526" y="119358"/>
            <a:ext cx="2533717" cy="461665"/>
          </a:xfrm>
          <a:prstGeom prst="rect">
            <a:avLst/>
          </a:prstGeom>
          <a:noFill/>
        </p:spPr>
        <p:txBody>
          <a:bodyPr wrap="none" rtlCol="0">
            <a:spAutoFit/>
          </a:bodyPr>
          <a:lstStyle/>
          <a:p>
            <a:r>
              <a:rPr lang="en-US" sz="2400" b="1" dirty="0" err="1" smtClean="0"/>
              <a:t>Amplicon</a:t>
            </a:r>
            <a:r>
              <a:rPr lang="en-US" sz="2400" b="1" dirty="0" smtClean="0"/>
              <a:t> Strategy</a:t>
            </a:r>
            <a:endParaRPr lang="en-US" sz="2400" b="1" dirty="0"/>
          </a:p>
        </p:txBody>
      </p:sp>
    </p:spTree>
    <p:extLst>
      <p:ext uri="{BB962C8B-B14F-4D97-AF65-F5344CB8AC3E}">
        <p14:creationId xmlns:p14="http://schemas.microsoft.com/office/powerpoint/2010/main" val="407779525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rip.gif"/>
          <p:cNvPicPr>
            <a:picLocks noChangeAspect="1"/>
          </p:cNvPicPr>
          <p:nvPr/>
        </p:nvPicPr>
        <p:blipFill>
          <a:blip r:embed="rId2"/>
          <a:stretch>
            <a:fillRect/>
          </a:stretch>
        </p:blipFill>
        <p:spPr>
          <a:xfrm rot="16200000">
            <a:off x="-3286125" y="3286125"/>
            <a:ext cx="6858002" cy="285750"/>
          </a:xfrm>
          <a:prstGeom prst="rect">
            <a:avLst/>
          </a:prstGeom>
        </p:spPr>
      </p:pic>
      <p:sp>
        <p:nvSpPr>
          <p:cNvPr id="3" name="TextBox 2"/>
          <p:cNvSpPr txBox="1"/>
          <p:nvPr/>
        </p:nvSpPr>
        <p:spPr>
          <a:xfrm>
            <a:off x="1773845" y="206632"/>
            <a:ext cx="5874951" cy="523220"/>
          </a:xfrm>
          <a:prstGeom prst="rect">
            <a:avLst/>
          </a:prstGeom>
          <a:noFill/>
        </p:spPr>
        <p:txBody>
          <a:bodyPr wrap="none" rtlCol="0">
            <a:spAutoFit/>
          </a:bodyPr>
          <a:lstStyle/>
          <a:p>
            <a:r>
              <a:rPr lang="en-US" sz="2800" b="1" dirty="0" smtClean="0"/>
              <a:t>Bottlenecks  - </a:t>
            </a:r>
            <a:r>
              <a:rPr lang="en-US" sz="2800" b="1" dirty="0" err="1" smtClean="0"/>
              <a:t>Exome</a:t>
            </a:r>
            <a:r>
              <a:rPr lang="en-US" sz="2800" b="1" dirty="0" smtClean="0"/>
              <a:t> Capture Strategy</a:t>
            </a:r>
            <a:endParaRPr lang="en-US" sz="2800" b="1" dirty="0"/>
          </a:p>
        </p:txBody>
      </p:sp>
      <p:cxnSp>
        <p:nvCxnSpPr>
          <p:cNvPr id="5" name="Straight Connector 4"/>
          <p:cNvCxnSpPr/>
          <p:nvPr/>
        </p:nvCxnSpPr>
        <p:spPr>
          <a:xfrm>
            <a:off x="1773845" y="1981200"/>
            <a:ext cx="2159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2307245" y="1981200"/>
            <a:ext cx="2540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418245" y="1334869"/>
            <a:ext cx="1560869" cy="646331"/>
          </a:xfrm>
          <a:prstGeom prst="rect">
            <a:avLst/>
          </a:prstGeom>
          <a:noFill/>
        </p:spPr>
        <p:txBody>
          <a:bodyPr wrap="none" rtlCol="0">
            <a:spAutoFit/>
          </a:bodyPr>
          <a:lstStyle/>
          <a:p>
            <a:r>
              <a:rPr lang="en-US" dirty="0" smtClean="0"/>
              <a:t>10ng of DNA</a:t>
            </a:r>
          </a:p>
          <a:p>
            <a:r>
              <a:rPr lang="en-US" dirty="0" smtClean="0"/>
              <a:t>3000 genomes</a:t>
            </a:r>
            <a:endParaRPr lang="en-US" dirty="0"/>
          </a:p>
        </p:txBody>
      </p:sp>
      <p:cxnSp>
        <p:nvCxnSpPr>
          <p:cNvPr id="9" name="Straight Connector 8"/>
          <p:cNvCxnSpPr/>
          <p:nvPr/>
        </p:nvCxnSpPr>
        <p:spPr>
          <a:xfrm flipH="1">
            <a:off x="1253145" y="2679700"/>
            <a:ext cx="7493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332645" y="2679700"/>
            <a:ext cx="7747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666622" y="2488168"/>
            <a:ext cx="925516" cy="369332"/>
          </a:xfrm>
          <a:prstGeom prst="rect">
            <a:avLst/>
          </a:prstGeom>
          <a:noFill/>
        </p:spPr>
        <p:txBody>
          <a:bodyPr wrap="none" rtlCol="0">
            <a:spAutoFit/>
          </a:bodyPr>
          <a:lstStyle/>
          <a:p>
            <a:r>
              <a:rPr lang="en-US" dirty="0"/>
              <a:t>L</a:t>
            </a:r>
            <a:r>
              <a:rPr lang="en-US" dirty="0" smtClean="0"/>
              <a:t>igation</a:t>
            </a:r>
            <a:endParaRPr lang="en-US" dirty="0"/>
          </a:p>
        </p:txBody>
      </p:sp>
      <p:sp>
        <p:nvSpPr>
          <p:cNvPr id="14" name="TextBox 13"/>
          <p:cNvSpPr txBox="1"/>
          <p:nvPr/>
        </p:nvSpPr>
        <p:spPr>
          <a:xfrm>
            <a:off x="808151" y="2501900"/>
            <a:ext cx="889987" cy="369332"/>
          </a:xfrm>
          <a:prstGeom prst="rect">
            <a:avLst/>
          </a:prstGeom>
          <a:noFill/>
        </p:spPr>
        <p:txBody>
          <a:bodyPr wrap="none" rtlCol="0">
            <a:spAutoFit/>
          </a:bodyPr>
          <a:lstStyle/>
          <a:p>
            <a:r>
              <a:rPr lang="en-US" dirty="0" smtClean="0"/>
              <a:t>10-40%</a:t>
            </a:r>
            <a:endParaRPr lang="en-US" dirty="0"/>
          </a:p>
        </p:txBody>
      </p:sp>
      <p:sp>
        <p:nvSpPr>
          <p:cNvPr id="15" name="TextBox 14"/>
          <p:cNvSpPr txBox="1"/>
          <p:nvPr/>
        </p:nvSpPr>
        <p:spPr>
          <a:xfrm>
            <a:off x="1418245" y="3150632"/>
            <a:ext cx="1560869" cy="923330"/>
          </a:xfrm>
          <a:prstGeom prst="rect">
            <a:avLst/>
          </a:prstGeom>
          <a:noFill/>
        </p:spPr>
        <p:txBody>
          <a:bodyPr wrap="none" rtlCol="0">
            <a:spAutoFit/>
          </a:bodyPr>
          <a:lstStyle/>
          <a:p>
            <a:pPr algn="ctr"/>
            <a:r>
              <a:rPr lang="en-US" dirty="0" smtClean="0"/>
              <a:t>1300 genomes</a:t>
            </a:r>
          </a:p>
          <a:p>
            <a:pPr algn="ctr"/>
            <a:r>
              <a:rPr lang="en-US" dirty="0" smtClean="0"/>
              <a:t>copies</a:t>
            </a:r>
            <a:endParaRPr lang="en-US" dirty="0"/>
          </a:p>
          <a:p>
            <a:pPr algn="ctr"/>
            <a:endParaRPr lang="en-US" dirty="0"/>
          </a:p>
        </p:txBody>
      </p:sp>
      <p:sp>
        <p:nvSpPr>
          <p:cNvPr id="16" name="TextBox 15"/>
          <p:cNvSpPr txBox="1"/>
          <p:nvPr/>
        </p:nvSpPr>
        <p:spPr>
          <a:xfrm>
            <a:off x="3374045" y="3981629"/>
            <a:ext cx="1264777" cy="369332"/>
          </a:xfrm>
          <a:prstGeom prst="rect">
            <a:avLst/>
          </a:prstGeom>
          <a:noFill/>
        </p:spPr>
        <p:txBody>
          <a:bodyPr wrap="none" rtlCol="0">
            <a:spAutoFit/>
          </a:bodyPr>
          <a:lstStyle/>
          <a:p>
            <a:r>
              <a:rPr lang="en-US" dirty="0" smtClean="0"/>
              <a:t>Sequencing</a:t>
            </a:r>
            <a:endParaRPr lang="en-US" dirty="0"/>
          </a:p>
        </p:txBody>
      </p:sp>
      <p:sp>
        <p:nvSpPr>
          <p:cNvPr id="17" name="TextBox 16"/>
          <p:cNvSpPr txBox="1"/>
          <p:nvPr/>
        </p:nvSpPr>
        <p:spPr>
          <a:xfrm>
            <a:off x="1418245" y="3796963"/>
            <a:ext cx="1646605" cy="646331"/>
          </a:xfrm>
          <a:prstGeom prst="rect">
            <a:avLst/>
          </a:prstGeom>
          <a:noFill/>
        </p:spPr>
        <p:txBody>
          <a:bodyPr wrap="none" rtlCol="0">
            <a:spAutoFit/>
          </a:bodyPr>
          <a:lstStyle/>
          <a:p>
            <a:pPr algn="ctr"/>
            <a:r>
              <a:rPr lang="en-US" dirty="0" smtClean="0"/>
              <a:t>10,000-15,000x</a:t>
            </a:r>
          </a:p>
          <a:p>
            <a:pPr algn="ctr"/>
            <a:r>
              <a:rPr lang="en-US" dirty="0" smtClean="0"/>
              <a:t>coverage</a:t>
            </a:r>
            <a:endParaRPr lang="en-US" dirty="0"/>
          </a:p>
        </p:txBody>
      </p:sp>
      <p:cxnSp>
        <p:nvCxnSpPr>
          <p:cNvPr id="18" name="Straight Connector 17"/>
          <p:cNvCxnSpPr/>
          <p:nvPr/>
        </p:nvCxnSpPr>
        <p:spPr>
          <a:xfrm>
            <a:off x="1253145" y="33782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107345" y="33782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107345" y="4622800"/>
            <a:ext cx="0" cy="15240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1253145" y="4622800"/>
            <a:ext cx="0" cy="15240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1332509" y="4851400"/>
            <a:ext cx="1646605" cy="369332"/>
          </a:xfrm>
          <a:prstGeom prst="rect">
            <a:avLst/>
          </a:prstGeom>
          <a:noFill/>
        </p:spPr>
        <p:txBody>
          <a:bodyPr wrap="none" rtlCol="0">
            <a:spAutoFit/>
          </a:bodyPr>
          <a:lstStyle/>
          <a:p>
            <a:r>
              <a:rPr lang="en-US" dirty="0" smtClean="0"/>
              <a:t>Duplicate reads</a:t>
            </a:r>
            <a:endParaRPr lang="en-US" dirty="0"/>
          </a:p>
        </p:txBody>
      </p:sp>
      <p:sp>
        <p:nvSpPr>
          <p:cNvPr id="30" name="TextBox 29"/>
          <p:cNvSpPr txBox="1"/>
          <p:nvPr/>
        </p:nvSpPr>
        <p:spPr>
          <a:xfrm>
            <a:off x="1354740" y="5436632"/>
            <a:ext cx="1710110" cy="923330"/>
          </a:xfrm>
          <a:prstGeom prst="rect">
            <a:avLst/>
          </a:prstGeom>
          <a:noFill/>
        </p:spPr>
        <p:txBody>
          <a:bodyPr wrap="square" rtlCol="0">
            <a:spAutoFit/>
          </a:bodyPr>
          <a:lstStyle/>
          <a:p>
            <a:pPr algn="ctr"/>
            <a:r>
              <a:rPr lang="en-US" dirty="0" smtClean="0"/>
              <a:t>Sequencing error rate</a:t>
            </a:r>
          </a:p>
          <a:p>
            <a:pPr algn="ctr"/>
            <a:r>
              <a:rPr lang="en-US" dirty="0" smtClean="0"/>
              <a:t>0.05%</a:t>
            </a:r>
            <a:endParaRPr lang="en-US" dirty="0"/>
          </a:p>
        </p:txBody>
      </p:sp>
      <p:cxnSp>
        <p:nvCxnSpPr>
          <p:cNvPr id="32" name="Straight Connector 31"/>
          <p:cNvCxnSpPr/>
          <p:nvPr/>
        </p:nvCxnSpPr>
        <p:spPr>
          <a:xfrm>
            <a:off x="5977545" y="1981200"/>
            <a:ext cx="2159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a:off x="6510945" y="1981200"/>
            <a:ext cx="2540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621945" y="1334869"/>
            <a:ext cx="1560869" cy="646331"/>
          </a:xfrm>
          <a:prstGeom prst="rect">
            <a:avLst/>
          </a:prstGeom>
          <a:noFill/>
        </p:spPr>
        <p:txBody>
          <a:bodyPr wrap="none" rtlCol="0">
            <a:spAutoFit/>
          </a:bodyPr>
          <a:lstStyle/>
          <a:p>
            <a:r>
              <a:rPr lang="en-US" dirty="0" smtClean="0"/>
              <a:t>10ng of DNA</a:t>
            </a:r>
          </a:p>
          <a:p>
            <a:r>
              <a:rPr lang="en-US" dirty="0" smtClean="0"/>
              <a:t>3000 genomes</a:t>
            </a:r>
            <a:endParaRPr lang="en-US" dirty="0"/>
          </a:p>
        </p:txBody>
      </p:sp>
      <p:cxnSp>
        <p:nvCxnSpPr>
          <p:cNvPr id="35" name="Straight Connector 34"/>
          <p:cNvCxnSpPr/>
          <p:nvPr/>
        </p:nvCxnSpPr>
        <p:spPr>
          <a:xfrm flipH="1">
            <a:off x="5456845" y="2679700"/>
            <a:ext cx="7493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536345" y="2679700"/>
            <a:ext cx="774700" cy="6985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870322" y="2488168"/>
            <a:ext cx="925516" cy="369332"/>
          </a:xfrm>
          <a:prstGeom prst="rect">
            <a:avLst/>
          </a:prstGeom>
          <a:noFill/>
        </p:spPr>
        <p:txBody>
          <a:bodyPr wrap="none" rtlCol="0">
            <a:spAutoFit/>
          </a:bodyPr>
          <a:lstStyle/>
          <a:p>
            <a:r>
              <a:rPr lang="en-US" dirty="0"/>
              <a:t>L</a:t>
            </a:r>
            <a:r>
              <a:rPr lang="en-US" dirty="0" smtClean="0"/>
              <a:t>igation</a:t>
            </a:r>
            <a:endParaRPr lang="en-US" dirty="0"/>
          </a:p>
        </p:txBody>
      </p:sp>
      <p:sp>
        <p:nvSpPr>
          <p:cNvPr id="38" name="TextBox 37"/>
          <p:cNvSpPr txBox="1"/>
          <p:nvPr/>
        </p:nvSpPr>
        <p:spPr>
          <a:xfrm>
            <a:off x="5011851" y="2501900"/>
            <a:ext cx="889987" cy="369332"/>
          </a:xfrm>
          <a:prstGeom prst="rect">
            <a:avLst/>
          </a:prstGeom>
          <a:noFill/>
        </p:spPr>
        <p:txBody>
          <a:bodyPr wrap="none" rtlCol="0">
            <a:spAutoFit/>
          </a:bodyPr>
          <a:lstStyle/>
          <a:p>
            <a:r>
              <a:rPr lang="en-US" dirty="0" smtClean="0"/>
              <a:t>10-40%</a:t>
            </a:r>
            <a:endParaRPr lang="en-US" dirty="0"/>
          </a:p>
        </p:txBody>
      </p:sp>
      <p:sp>
        <p:nvSpPr>
          <p:cNvPr id="39" name="TextBox 38"/>
          <p:cNvSpPr txBox="1"/>
          <p:nvPr/>
        </p:nvSpPr>
        <p:spPr>
          <a:xfrm>
            <a:off x="5621945" y="3150632"/>
            <a:ext cx="1560869" cy="923330"/>
          </a:xfrm>
          <a:prstGeom prst="rect">
            <a:avLst/>
          </a:prstGeom>
          <a:noFill/>
        </p:spPr>
        <p:txBody>
          <a:bodyPr wrap="none" rtlCol="0">
            <a:spAutoFit/>
          </a:bodyPr>
          <a:lstStyle/>
          <a:p>
            <a:pPr algn="ctr"/>
            <a:r>
              <a:rPr lang="en-US" dirty="0" smtClean="0"/>
              <a:t>1300 genomes</a:t>
            </a:r>
          </a:p>
          <a:p>
            <a:pPr algn="ctr"/>
            <a:r>
              <a:rPr lang="en-US" dirty="0" smtClean="0"/>
              <a:t>copies</a:t>
            </a:r>
            <a:endParaRPr lang="en-US" dirty="0"/>
          </a:p>
          <a:p>
            <a:pPr algn="ctr"/>
            <a:endParaRPr lang="en-US" dirty="0"/>
          </a:p>
        </p:txBody>
      </p:sp>
      <p:sp>
        <p:nvSpPr>
          <p:cNvPr id="40" name="TextBox 39"/>
          <p:cNvSpPr txBox="1"/>
          <p:nvPr/>
        </p:nvSpPr>
        <p:spPr>
          <a:xfrm>
            <a:off x="7577745" y="3981629"/>
            <a:ext cx="1264777" cy="369332"/>
          </a:xfrm>
          <a:prstGeom prst="rect">
            <a:avLst/>
          </a:prstGeom>
          <a:noFill/>
        </p:spPr>
        <p:txBody>
          <a:bodyPr wrap="none" rtlCol="0">
            <a:spAutoFit/>
          </a:bodyPr>
          <a:lstStyle/>
          <a:p>
            <a:r>
              <a:rPr lang="en-US" dirty="0" smtClean="0"/>
              <a:t>Sequencing</a:t>
            </a:r>
            <a:endParaRPr lang="en-US" dirty="0"/>
          </a:p>
        </p:txBody>
      </p:sp>
      <p:sp>
        <p:nvSpPr>
          <p:cNvPr id="41" name="TextBox 40"/>
          <p:cNvSpPr txBox="1"/>
          <p:nvPr/>
        </p:nvSpPr>
        <p:spPr>
          <a:xfrm>
            <a:off x="5621945" y="3796963"/>
            <a:ext cx="1646605" cy="646331"/>
          </a:xfrm>
          <a:prstGeom prst="rect">
            <a:avLst/>
          </a:prstGeom>
          <a:noFill/>
        </p:spPr>
        <p:txBody>
          <a:bodyPr wrap="none" rtlCol="0">
            <a:spAutoFit/>
          </a:bodyPr>
          <a:lstStyle/>
          <a:p>
            <a:pPr algn="ctr"/>
            <a:r>
              <a:rPr lang="en-US" dirty="0" smtClean="0"/>
              <a:t>10,000-15,000x</a:t>
            </a:r>
          </a:p>
          <a:p>
            <a:pPr algn="ctr"/>
            <a:r>
              <a:rPr lang="en-US" dirty="0" smtClean="0"/>
              <a:t>coverage</a:t>
            </a:r>
            <a:endParaRPr lang="en-US" dirty="0"/>
          </a:p>
        </p:txBody>
      </p:sp>
      <p:cxnSp>
        <p:nvCxnSpPr>
          <p:cNvPr id="42" name="Straight Connector 41"/>
          <p:cNvCxnSpPr/>
          <p:nvPr/>
        </p:nvCxnSpPr>
        <p:spPr>
          <a:xfrm>
            <a:off x="5456845" y="33782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7311045" y="33782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a:off x="6536345" y="4622800"/>
            <a:ext cx="774700" cy="4699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5456845" y="4622800"/>
            <a:ext cx="749300" cy="4699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a:off x="6532190" y="50927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193445" y="5092700"/>
            <a:ext cx="0" cy="1244600"/>
          </a:xfrm>
          <a:prstGeom prst="line">
            <a:avLst/>
          </a:prstGeom>
          <a:ln>
            <a:solidFill>
              <a:srgbClr val="C0504D"/>
            </a:solidFill>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5456845" y="870466"/>
            <a:ext cx="1954381" cy="369332"/>
          </a:xfrm>
          <a:prstGeom prst="rect">
            <a:avLst/>
          </a:prstGeom>
          <a:noFill/>
        </p:spPr>
        <p:txBody>
          <a:bodyPr wrap="none" rtlCol="0">
            <a:spAutoFit/>
          </a:bodyPr>
          <a:lstStyle/>
          <a:p>
            <a:r>
              <a:rPr lang="en-US" b="1" dirty="0" smtClean="0"/>
              <a:t>Molecular Tagging</a:t>
            </a:r>
            <a:endParaRPr lang="en-US" b="1" dirty="0"/>
          </a:p>
        </p:txBody>
      </p:sp>
      <p:sp>
        <p:nvSpPr>
          <p:cNvPr id="62" name="TextBox 61"/>
          <p:cNvSpPr txBox="1"/>
          <p:nvPr/>
        </p:nvSpPr>
        <p:spPr>
          <a:xfrm>
            <a:off x="1182206" y="870466"/>
            <a:ext cx="1918051" cy="369332"/>
          </a:xfrm>
          <a:prstGeom prst="rect">
            <a:avLst/>
          </a:prstGeom>
          <a:noFill/>
        </p:spPr>
        <p:txBody>
          <a:bodyPr wrap="none" rtlCol="0">
            <a:spAutoFit/>
          </a:bodyPr>
          <a:lstStyle/>
          <a:p>
            <a:r>
              <a:rPr lang="en-US" b="1" dirty="0" smtClean="0"/>
              <a:t>Standard Protocol</a:t>
            </a:r>
            <a:endParaRPr lang="en-US" b="1" dirty="0"/>
          </a:p>
        </p:txBody>
      </p:sp>
      <p:sp>
        <p:nvSpPr>
          <p:cNvPr id="46" name="TextBox 45"/>
          <p:cNvSpPr txBox="1"/>
          <p:nvPr/>
        </p:nvSpPr>
        <p:spPr>
          <a:xfrm>
            <a:off x="5510843" y="6320493"/>
            <a:ext cx="1634019" cy="369332"/>
          </a:xfrm>
          <a:prstGeom prst="rect">
            <a:avLst/>
          </a:prstGeom>
          <a:noFill/>
        </p:spPr>
        <p:txBody>
          <a:bodyPr wrap="none" rtlCol="0">
            <a:spAutoFit/>
          </a:bodyPr>
          <a:lstStyle/>
          <a:p>
            <a:r>
              <a:rPr lang="en-US" b="1" dirty="0" smtClean="0">
                <a:solidFill>
                  <a:srgbClr val="FF0000"/>
                </a:solidFill>
              </a:rPr>
              <a:t>1,300 genomes</a:t>
            </a:r>
            <a:endParaRPr lang="en-US" b="1" dirty="0">
              <a:solidFill>
                <a:srgbClr val="FF0000"/>
              </a:solidFill>
            </a:endParaRPr>
          </a:p>
        </p:txBody>
      </p:sp>
      <p:sp>
        <p:nvSpPr>
          <p:cNvPr id="47" name="TextBox 46"/>
          <p:cNvSpPr txBox="1"/>
          <p:nvPr/>
        </p:nvSpPr>
        <p:spPr>
          <a:xfrm>
            <a:off x="1354740" y="6362539"/>
            <a:ext cx="1841633" cy="369332"/>
          </a:xfrm>
          <a:prstGeom prst="rect">
            <a:avLst/>
          </a:prstGeom>
          <a:noFill/>
        </p:spPr>
        <p:txBody>
          <a:bodyPr wrap="none" rtlCol="0">
            <a:spAutoFit/>
          </a:bodyPr>
          <a:lstStyle/>
          <a:p>
            <a:r>
              <a:rPr lang="en-US" b="1" dirty="0" smtClean="0">
                <a:solidFill>
                  <a:srgbClr val="FF0000"/>
                </a:solidFill>
              </a:rPr>
              <a:t>??????? genomes</a:t>
            </a:r>
            <a:endParaRPr lang="en-US" b="1" dirty="0">
              <a:solidFill>
                <a:srgbClr val="FF0000"/>
              </a:solidFill>
            </a:endParaRPr>
          </a:p>
        </p:txBody>
      </p:sp>
      <p:sp>
        <p:nvSpPr>
          <p:cNvPr id="48" name="TextBox 47"/>
          <p:cNvSpPr txBox="1"/>
          <p:nvPr/>
        </p:nvSpPr>
        <p:spPr>
          <a:xfrm>
            <a:off x="6870322" y="4750832"/>
            <a:ext cx="2273678" cy="1631216"/>
          </a:xfrm>
          <a:prstGeom prst="rect">
            <a:avLst/>
          </a:prstGeom>
          <a:noFill/>
        </p:spPr>
        <p:txBody>
          <a:bodyPr wrap="square" rtlCol="0">
            <a:spAutoFit/>
          </a:bodyPr>
          <a:lstStyle/>
          <a:p>
            <a:r>
              <a:rPr lang="en-US" dirty="0" smtClean="0"/>
              <a:t>MT calculations</a:t>
            </a:r>
          </a:p>
          <a:p>
            <a:endParaRPr lang="en-US" dirty="0"/>
          </a:p>
          <a:p>
            <a:r>
              <a:rPr lang="en-US" sz="1600" dirty="0" smtClean="0"/>
              <a:t>Consensus from Duplicates</a:t>
            </a:r>
          </a:p>
          <a:p>
            <a:r>
              <a:rPr lang="en-US" sz="1600" dirty="0" smtClean="0"/>
              <a:t>Reduction of sequencing error</a:t>
            </a:r>
            <a:endParaRPr lang="en-US" sz="1600" dirty="0"/>
          </a:p>
        </p:txBody>
      </p:sp>
    </p:spTree>
    <p:extLst>
      <p:ext uri="{BB962C8B-B14F-4D97-AF65-F5344CB8AC3E}">
        <p14:creationId xmlns:p14="http://schemas.microsoft.com/office/powerpoint/2010/main" val="259945143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2895052" y="1163053"/>
            <a:ext cx="2833316" cy="1096210"/>
            <a:chOff x="2895052" y="1163053"/>
            <a:chExt cx="2833316" cy="1096210"/>
          </a:xfrm>
        </p:grpSpPr>
        <p:grpSp>
          <p:nvGrpSpPr>
            <p:cNvPr id="17" name="Group 16"/>
            <p:cNvGrpSpPr/>
            <p:nvPr/>
          </p:nvGrpSpPr>
          <p:grpSpPr>
            <a:xfrm>
              <a:off x="3148263" y="1163053"/>
              <a:ext cx="2580105" cy="1096210"/>
              <a:chOff x="2446421" y="842211"/>
              <a:chExt cx="2580105" cy="1096210"/>
            </a:xfrm>
          </p:grpSpPr>
          <p:cxnSp>
            <p:nvCxnSpPr>
              <p:cNvPr id="3" name="Straight Connector 2"/>
              <p:cNvCxnSpPr/>
              <p:nvPr/>
            </p:nvCxnSpPr>
            <p:spPr>
              <a:xfrm>
                <a:off x="2446421" y="1310105"/>
                <a:ext cx="374316" cy="0"/>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p:nvCxnSpPr>
            <p:spPr>
              <a:xfrm>
                <a:off x="2446421" y="1462505"/>
                <a:ext cx="374316" cy="0"/>
              </a:xfrm>
              <a:prstGeom prst="line">
                <a:avLst/>
              </a:prstGeom>
              <a:ln>
                <a:solidFill>
                  <a:srgbClr val="9BBB59"/>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2820737" y="1310105"/>
                <a:ext cx="1149684" cy="0"/>
              </a:xfrm>
              <a:prstGeom prst="line">
                <a:avLst/>
              </a:prstGeom>
              <a:ln w="762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3970421" y="1310105"/>
                <a:ext cx="46789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4438316" y="842211"/>
                <a:ext cx="588210" cy="4678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2820737" y="1462505"/>
                <a:ext cx="1149684" cy="0"/>
              </a:xfrm>
              <a:prstGeom prst="line">
                <a:avLst/>
              </a:prstGeom>
              <a:ln w="762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3970421" y="1462505"/>
                <a:ext cx="467895"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438316" y="1462505"/>
                <a:ext cx="588210" cy="475916"/>
              </a:xfrm>
              <a:prstGeom prst="line">
                <a:avLst/>
              </a:prstGeom>
            </p:spPr>
            <p:style>
              <a:lnRef idx="2">
                <a:schemeClr val="accent1"/>
              </a:lnRef>
              <a:fillRef idx="0">
                <a:schemeClr val="accent1"/>
              </a:fillRef>
              <a:effectRef idx="1">
                <a:schemeClr val="accent1"/>
              </a:effectRef>
              <a:fontRef idx="minor">
                <a:schemeClr val="tx1"/>
              </a:fontRef>
            </p:style>
          </p:cxnSp>
        </p:grpSp>
        <p:sp>
          <p:nvSpPr>
            <p:cNvPr id="18" name="TextBox 17"/>
            <p:cNvSpPr txBox="1"/>
            <p:nvPr/>
          </p:nvSpPr>
          <p:spPr>
            <a:xfrm>
              <a:off x="3923570" y="1232387"/>
              <a:ext cx="500708" cy="369332"/>
            </a:xfrm>
            <a:prstGeom prst="rect">
              <a:avLst/>
            </a:prstGeom>
            <a:noFill/>
          </p:spPr>
          <p:txBody>
            <a:bodyPr wrap="none" rtlCol="0">
              <a:spAutoFit/>
            </a:bodyPr>
            <a:lstStyle/>
            <a:p>
              <a:r>
                <a:rPr lang="en-US" b="1" dirty="0" smtClean="0"/>
                <a:t>MT</a:t>
              </a:r>
              <a:endParaRPr lang="en-US" b="1" dirty="0"/>
            </a:p>
          </p:txBody>
        </p:sp>
        <p:sp>
          <p:nvSpPr>
            <p:cNvPr id="19" name="TextBox 18"/>
            <p:cNvSpPr txBox="1"/>
            <p:nvPr/>
          </p:nvSpPr>
          <p:spPr>
            <a:xfrm>
              <a:off x="2895052" y="1630947"/>
              <a:ext cx="318229" cy="369332"/>
            </a:xfrm>
            <a:prstGeom prst="rect">
              <a:avLst/>
            </a:prstGeom>
            <a:noFill/>
          </p:spPr>
          <p:txBody>
            <a:bodyPr wrap="none" rtlCol="0">
              <a:spAutoFit/>
            </a:bodyPr>
            <a:lstStyle/>
            <a:p>
              <a:r>
                <a:rPr lang="en-US" dirty="0" smtClean="0"/>
                <a:t>A</a:t>
              </a:r>
              <a:endParaRPr lang="en-US" dirty="0"/>
            </a:p>
          </p:txBody>
        </p:sp>
      </p:grpSp>
      <p:grpSp>
        <p:nvGrpSpPr>
          <p:cNvPr id="89" name="Group 88"/>
          <p:cNvGrpSpPr/>
          <p:nvPr/>
        </p:nvGrpSpPr>
        <p:grpSpPr>
          <a:xfrm>
            <a:off x="2913199" y="2930176"/>
            <a:ext cx="3717538" cy="1508140"/>
            <a:chOff x="2913199" y="2930176"/>
            <a:chExt cx="3717538" cy="1508140"/>
          </a:xfrm>
        </p:grpSpPr>
        <p:cxnSp>
          <p:nvCxnSpPr>
            <p:cNvPr id="22" name="Straight Connector 21"/>
            <p:cNvCxnSpPr/>
            <p:nvPr/>
          </p:nvCxnSpPr>
          <p:spPr>
            <a:xfrm flipV="1">
              <a:off x="3148263" y="3796632"/>
              <a:ext cx="568158" cy="13368"/>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3148263" y="3962400"/>
              <a:ext cx="56815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3716421" y="3636211"/>
              <a:ext cx="955842" cy="1604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4892842" y="3302000"/>
              <a:ext cx="1042737" cy="240632"/>
            </a:xfrm>
            <a:prstGeom prst="line">
              <a:avLst/>
            </a:prstGeom>
            <a:ln w="762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5935579" y="3114842"/>
              <a:ext cx="695158" cy="187158"/>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3716421" y="3962400"/>
              <a:ext cx="1176421" cy="18181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4892842" y="4144211"/>
              <a:ext cx="1042737" cy="160421"/>
            </a:xfrm>
            <a:prstGeom prst="line">
              <a:avLst/>
            </a:prstGeom>
            <a:ln w="7620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5935579" y="4304632"/>
              <a:ext cx="695158" cy="133684"/>
            </a:xfrm>
            <a:prstGeom prst="line">
              <a:avLst/>
            </a:prstGeom>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5086015" y="2930176"/>
              <a:ext cx="500708" cy="369332"/>
            </a:xfrm>
            <a:prstGeom prst="rect">
              <a:avLst/>
            </a:prstGeom>
            <a:noFill/>
          </p:spPr>
          <p:txBody>
            <a:bodyPr wrap="none" rtlCol="0">
              <a:spAutoFit/>
            </a:bodyPr>
            <a:lstStyle/>
            <a:p>
              <a:r>
                <a:rPr lang="en-US" b="1" dirty="0" smtClean="0"/>
                <a:t>MT</a:t>
              </a:r>
              <a:endParaRPr lang="en-US" b="1" dirty="0"/>
            </a:p>
          </p:txBody>
        </p:sp>
        <p:sp>
          <p:nvSpPr>
            <p:cNvPr id="38" name="TextBox 37"/>
            <p:cNvSpPr txBox="1"/>
            <p:nvPr/>
          </p:nvSpPr>
          <p:spPr>
            <a:xfrm>
              <a:off x="5227660" y="3769350"/>
              <a:ext cx="500708" cy="369332"/>
            </a:xfrm>
            <a:prstGeom prst="rect">
              <a:avLst/>
            </a:prstGeom>
            <a:noFill/>
          </p:spPr>
          <p:txBody>
            <a:bodyPr wrap="none" rtlCol="0">
              <a:spAutoFit/>
            </a:bodyPr>
            <a:lstStyle/>
            <a:p>
              <a:r>
                <a:rPr lang="en-US" b="1" dirty="0" smtClean="0"/>
                <a:t>MT</a:t>
              </a:r>
              <a:endParaRPr lang="en-US" b="1" dirty="0"/>
            </a:p>
          </p:txBody>
        </p:sp>
        <p:sp>
          <p:nvSpPr>
            <p:cNvPr id="39" name="TextBox 38"/>
            <p:cNvSpPr txBox="1"/>
            <p:nvPr/>
          </p:nvSpPr>
          <p:spPr>
            <a:xfrm>
              <a:off x="2913199" y="3810000"/>
              <a:ext cx="300082" cy="369332"/>
            </a:xfrm>
            <a:prstGeom prst="rect">
              <a:avLst/>
            </a:prstGeom>
            <a:noFill/>
          </p:spPr>
          <p:txBody>
            <a:bodyPr wrap="none" rtlCol="0">
              <a:spAutoFit/>
            </a:bodyPr>
            <a:lstStyle/>
            <a:p>
              <a:r>
                <a:rPr lang="en-US" dirty="0" smtClean="0"/>
                <a:t>T</a:t>
              </a:r>
              <a:endParaRPr lang="en-US" dirty="0"/>
            </a:p>
          </p:txBody>
        </p:sp>
        <p:cxnSp>
          <p:nvCxnSpPr>
            <p:cNvPr id="42" name="Straight Connector 41"/>
            <p:cNvCxnSpPr/>
            <p:nvPr/>
          </p:nvCxnSpPr>
          <p:spPr>
            <a:xfrm flipV="1">
              <a:off x="4672263" y="3542632"/>
              <a:ext cx="220579" cy="93579"/>
            </a:xfrm>
            <a:prstGeom prst="line">
              <a:avLst/>
            </a:prstGeom>
            <a:ln w="57150" cmpd="sng">
              <a:solidFill>
                <a:schemeClr val="tx2"/>
              </a:solidFill>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4413224" y="3352982"/>
              <a:ext cx="479618" cy="246221"/>
            </a:xfrm>
            <a:prstGeom prst="rect">
              <a:avLst/>
            </a:prstGeom>
            <a:noFill/>
          </p:spPr>
          <p:txBody>
            <a:bodyPr wrap="none" rtlCol="0">
              <a:spAutoFit/>
            </a:bodyPr>
            <a:lstStyle/>
            <a:p>
              <a:r>
                <a:rPr lang="en-US" sz="1000" b="1" dirty="0" smtClean="0"/>
                <a:t>index</a:t>
              </a:r>
              <a:endParaRPr lang="en-US" sz="1000" b="1" dirty="0"/>
            </a:p>
          </p:txBody>
        </p:sp>
      </p:grpSp>
      <p:pic>
        <p:nvPicPr>
          <p:cNvPr id="44" name="Picture 43" descr="strip.gif"/>
          <p:cNvPicPr>
            <a:picLocks noChangeAspect="1"/>
          </p:cNvPicPr>
          <p:nvPr/>
        </p:nvPicPr>
        <p:blipFill>
          <a:blip r:embed="rId2"/>
          <a:stretch>
            <a:fillRect/>
          </a:stretch>
        </p:blipFill>
        <p:spPr>
          <a:xfrm rot="16200000">
            <a:off x="-3286125" y="3286125"/>
            <a:ext cx="6858002" cy="285750"/>
          </a:xfrm>
          <a:prstGeom prst="rect">
            <a:avLst/>
          </a:prstGeom>
        </p:spPr>
      </p:pic>
      <p:grpSp>
        <p:nvGrpSpPr>
          <p:cNvPr id="90" name="Group 89"/>
          <p:cNvGrpSpPr/>
          <p:nvPr/>
        </p:nvGrpSpPr>
        <p:grpSpPr>
          <a:xfrm>
            <a:off x="2913199" y="5070733"/>
            <a:ext cx="3848534" cy="1253129"/>
            <a:chOff x="2913199" y="5070733"/>
            <a:chExt cx="3848534" cy="1253129"/>
          </a:xfrm>
        </p:grpSpPr>
        <p:cxnSp>
          <p:nvCxnSpPr>
            <p:cNvPr id="47" name="Straight Connector 46"/>
            <p:cNvCxnSpPr/>
            <p:nvPr/>
          </p:nvCxnSpPr>
          <p:spPr>
            <a:xfrm flipV="1">
              <a:off x="3147525" y="5772485"/>
              <a:ext cx="374316" cy="13369"/>
            </a:xfrm>
            <a:prstGeom prst="line">
              <a:avLst/>
            </a:prstGeom>
          </p:spPr>
          <p:style>
            <a:lnRef idx="2">
              <a:schemeClr val="accent1"/>
            </a:lnRef>
            <a:fillRef idx="0">
              <a:schemeClr val="accent1"/>
            </a:fillRef>
            <a:effectRef idx="1">
              <a:schemeClr val="accent1"/>
            </a:effectRef>
            <a:fontRef idx="minor">
              <a:schemeClr val="tx1"/>
            </a:fontRef>
          </p:style>
        </p:cxnSp>
        <p:grpSp>
          <p:nvGrpSpPr>
            <p:cNvPr id="64" name="Group 63"/>
            <p:cNvGrpSpPr/>
            <p:nvPr/>
          </p:nvGrpSpPr>
          <p:grpSpPr>
            <a:xfrm>
              <a:off x="3148263" y="5514032"/>
              <a:ext cx="1224581" cy="174672"/>
              <a:chOff x="3148263" y="5440065"/>
              <a:chExt cx="1224581" cy="174672"/>
            </a:xfrm>
          </p:grpSpPr>
          <p:cxnSp>
            <p:nvCxnSpPr>
              <p:cNvPr id="46" name="Straight Connector 45"/>
              <p:cNvCxnSpPr/>
              <p:nvPr/>
            </p:nvCxnSpPr>
            <p:spPr>
              <a:xfrm flipV="1">
                <a:off x="3148263" y="5601368"/>
                <a:ext cx="374316" cy="13369"/>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Curved Connector 53"/>
              <p:cNvCxnSpPr/>
              <p:nvPr/>
            </p:nvCxnSpPr>
            <p:spPr>
              <a:xfrm flipV="1">
                <a:off x="3521841" y="5440065"/>
                <a:ext cx="401729" cy="161304"/>
              </a:xfrm>
              <a:prstGeom prst="curvedConnector3">
                <a:avLst>
                  <a:gd name="adj1" fmla="val 22232"/>
                </a:avLst>
              </a:prstGeom>
              <a:ln w="76200" cmpd="sng">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8" name="Curved Connector 57"/>
              <p:cNvCxnSpPr/>
              <p:nvPr/>
            </p:nvCxnSpPr>
            <p:spPr>
              <a:xfrm rot="10800000">
                <a:off x="3900948" y="5440066"/>
                <a:ext cx="471896" cy="161303"/>
              </a:xfrm>
              <a:prstGeom prst="curvedConnector3">
                <a:avLst>
                  <a:gd name="adj1" fmla="val 24542"/>
                </a:avLst>
              </a:prstGeom>
              <a:ln w="76200" cmpd="sng">
                <a:solidFill>
                  <a:srgbClr val="FF0000"/>
                </a:solidFill>
              </a:ln>
            </p:spPr>
            <p:style>
              <a:lnRef idx="2">
                <a:schemeClr val="accent1"/>
              </a:lnRef>
              <a:fillRef idx="0">
                <a:schemeClr val="accent1"/>
              </a:fillRef>
              <a:effectRef idx="1">
                <a:schemeClr val="accent1"/>
              </a:effectRef>
              <a:fontRef idx="minor">
                <a:schemeClr val="tx1"/>
              </a:fontRef>
            </p:style>
          </p:cxnSp>
        </p:grpSp>
        <p:cxnSp>
          <p:nvCxnSpPr>
            <p:cNvPr id="66" name="Curved Connector 65"/>
            <p:cNvCxnSpPr/>
            <p:nvPr/>
          </p:nvCxnSpPr>
          <p:spPr>
            <a:xfrm>
              <a:off x="3522579" y="5772485"/>
              <a:ext cx="378368" cy="122349"/>
            </a:xfrm>
            <a:prstGeom prst="curvedConnector3">
              <a:avLst>
                <a:gd name="adj1" fmla="val 20518"/>
              </a:avLst>
            </a:prstGeom>
            <a:ln w="7620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69" name="Curved Connector 68"/>
            <p:cNvCxnSpPr/>
            <p:nvPr/>
          </p:nvCxnSpPr>
          <p:spPr>
            <a:xfrm flipV="1">
              <a:off x="3900947" y="5772485"/>
              <a:ext cx="471897" cy="122349"/>
            </a:xfrm>
            <a:prstGeom prst="curvedConnector3">
              <a:avLst>
                <a:gd name="adj1" fmla="val 82731"/>
              </a:avLst>
            </a:prstGeom>
            <a:ln w="76200" cmpd="sng">
              <a:solidFill>
                <a:srgbClr val="FF6600"/>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4372844" y="5675335"/>
              <a:ext cx="51999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4892842" y="5440065"/>
              <a:ext cx="942156" cy="235272"/>
            </a:xfrm>
            <a:prstGeom prst="line">
              <a:avLst/>
            </a:prstGeom>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V="1">
              <a:off x="5834998" y="5311357"/>
              <a:ext cx="429044" cy="128708"/>
            </a:xfrm>
            <a:prstGeom prst="line">
              <a:avLst/>
            </a:prstGeom>
            <a:ln w="57150" cmpd="sng">
              <a:solidFill>
                <a:srgbClr val="000090"/>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V="1">
              <a:off x="6264042" y="5139746"/>
              <a:ext cx="497691" cy="171611"/>
            </a:xfrm>
            <a:prstGeom prst="line">
              <a:avLst/>
            </a:prstGeom>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flipV="1">
              <a:off x="4372844" y="5785854"/>
              <a:ext cx="519998"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4892842" y="5785855"/>
              <a:ext cx="1868891" cy="529426"/>
            </a:xfrm>
            <a:prstGeom prst="line">
              <a:avLst/>
            </a:prstGeom>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5678623" y="5075622"/>
              <a:ext cx="479618" cy="246221"/>
            </a:xfrm>
            <a:prstGeom prst="rect">
              <a:avLst/>
            </a:prstGeom>
            <a:noFill/>
          </p:spPr>
          <p:txBody>
            <a:bodyPr wrap="none" rtlCol="0">
              <a:spAutoFit/>
            </a:bodyPr>
            <a:lstStyle/>
            <a:p>
              <a:r>
                <a:rPr lang="en-US" sz="1000" b="1" dirty="0" smtClean="0"/>
                <a:t>index</a:t>
              </a:r>
              <a:endParaRPr lang="en-US" sz="1000" b="1" dirty="0"/>
            </a:p>
          </p:txBody>
        </p:sp>
        <p:sp>
          <p:nvSpPr>
            <p:cNvPr id="85" name="TextBox 84"/>
            <p:cNvSpPr txBox="1"/>
            <p:nvPr/>
          </p:nvSpPr>
          <p:spPr>
            <a:xfrm>
              <a:off x="3695600" y="5070733"/>
              <a:ext cx="500708" cy="369332"/>
            </a:xfrm>
            <a:prstGeom prst="rect">
              <a:avLst/>
            </a:prstGeom>
            <a:noFill/>
          </p:spPr>
          <p:txBody>
            <a:bodyPr wrap="none" rtlCol="0">
              <a:spAutoFit/>
            </a:bodyPr>
            <a:lstStyle/>
            <a:p>
              <a:r>
                <a:rPr lang="en-US" b="1" dirty="0" smtClean="0"/>
                <a:t>MT</a:t>
              </a:r>
              <a:endParaRPr lang="en-US" b="1" dirty="0"/>
            </a:p>
          </p:txBody>
        </p:sp>
        <p:sp>
          <p:nvSpPr>
            <p:cNvPr id="86" name="TextBox 85"/>
            <p:cNvSpPr txBox="1"/>
            <p:nvPr/>
          </p:nvSpPr>
          <p:spPr>
            <a:xfrm>
              <a:off x="3695600" y="5954530"/>
              <a:ext cx="500708" cy="369332"/>
            </a:xfrm>
            <a:prstGeom prst="rect">
              <a:avLst/>
            </a:prstGeom>
            <a:noFill/>
          </p:spPr>
          <p:txBody>
            <a:bodyPr wrap="none" rtlCol="0">
              <a:spAutoFit/>
            </a:bodyPr>
            <a:lstStyle/>
            <a:p>
              <a:r>
                <a:rPr lang="en-US" b="1" dirty="0" smtClean="0"/>
                <a:t>MT</a:t>
              </a:r>
              <a:endParaRPr lang="en-US" b="1" dirty="0"/>
            </a:p>
          </p:txBody>
        </p:sp>
        <p:sp>
          <p:nvSpPr>
            <p:cNvPr id="87" name="TextBox 86"/>
            <p:cNvSpPr txBox="1"/>
            <p:nvPr/>
          </p:nvSpPr>
          <p:spPr>
            <a:xfrm>
              <a:off x="2913199" y="5688704"/>
              <a:ext cx="300082" cy="369332"/>
            </a:xfrm>
            <a:prstGeom prst="rect">
              <a:avLst/>
            </a:prstGeom>
            <a:noFill/>
          </p:spPr>
          <p:txBody>
            <a:bodyPr wrap="none" rtlCol="0">
              <a:spAutoFit/>
            </a:bodyPr>
            <a:lstStyle/>
            <a:p>
              <a:r>
                <a:rPr lang="en-US" dirty="0" smtClean="0"/>
                <a:t>T</a:t>
              </a:r>
              <a:endParaRPr lang="en-US" dirty="0"/>
            </a:p>
          </p:txBody>
        </p:sp>
      </p:grpSp>
      <p:sp>
        <p:nvSpPr>
          <p:cNvPr id="91" name="TextBox 90"/>
          <p:cNvSpPr txBox="1"/>
          <p:nvPr/>
        </p:nvSpPr>
        <p:spPr>
          <a:xfrm>
            <a:off x="6916189" y="1510819"/>
            <a:ext cx="2010586" cy="369332"/>
          </a:xfrm>
          <a:prstGeom prst="rect">
            <a:avLst/>
          </a:prstGeom>
          <a:noFill/>
        </p:spPr>
        <p:txBody>
          <a:bodyPr wrap="none" rtlCol="0">
            <a:spAutoFit/>
          </a:bodyPr>
          <a:lstStyle/>
          <a:p>
            <a:r>
              <a:rPr lang="en-US" dirty="0" smtClean="0"/>
              <a:t>Duplex MT Adapter</a:t>
            </a:r>
            <a:endParaRPr lang="en-US" dirty="0"/>
          </a:p>
        </p:txBody>
      </p:sp>
      <p:sp>
        <p:nvSpPr>
          <p:cNvPr id="92" name="TextBox 91"/>
          <p:cNvSpPr txBox="1"/>
          <p:nvPr/>
        </p:nvSpPr>
        <p:spPr>
          <a:xfrm>
            <a:off x="6916189" y="3636211"/>
            <a:ext cx="2082621" cy="369332"/>
          </a:xfrm>
          <a:prstGeom prst="rect">
            <a:avLst/>
          </a:prstGeom>
          <a:noFill/>
        </p:spPr>
        <p:txBody>
          <a:bodyPr wrap="none" rtlCol="0">
            <a:spAutoFit/>
          </a:bodyPr>
          <a:lstStyle/>
          <a:p>
            <a:r>
              <a:rPr lang="en-US" dirty="0" err="1" smtClean="0"/>
              <a:t>TruSeqPMT</a:t>
            </a:r>
            <a:r>
              <a:rPr lang="en-US" dirty="0" smtClean="0"/>
              <a:t> Adapter</a:t>
            </a:r>
            <a:endParaRPr lang="en-US" dirty="0"/>
          </a:p>
        </p:txBody>
      </p:sp>
      <p:sp>
        <p:nvSpPr>
          <p:cNvPr id="93" name="TextBox 92"/>
          <p:cNvSpPr txBox="1"/>
          <p:nvPr/>
        </p:nvSpPr>
        <p:spPr>
          <a:xfrm>
            <a:off x="6916189" y="5549022"/>
            <a:ext cx="1544012" cy="369332"/>
          </a:xfrm>
          <a:prstGeom prst="rect">
            <a:avLst/>
          </a:prstGeom>
          <a:noFill/>
        </p:spPr>
        <p:txBody>
          <a:bodyPr wrap="none" rtlCol="0">
            <a:spAutoFit/>
          </a:bodyPr>
          <a:lstStyle/>
          <a:p>
            <a:r>
              <a:rPr lang="en-US" dirty="0" smtClean="0"/>
              <a:t>PMT1 Adapter</a:t>
            </a:r>
            <a:endParaRPr lang="en-US" dirty="0"/>
          </a:p>
        </p:txBody>
      </p:sp>
      <p:sp>
        <p:nvSpPr>
          <p:cNvPr id="95" name="TextBox 94"/>
          <p:cNvSpPr txBox="1"/>
          <p:nvPr/>
        </p:nvSpPr>
        <p:spPr>
          <a:xfrm>
            <a:off x="2222747" y="785509"/>
            <a:ext cx="925516" cy="369332"/>
          </a:xfrm>
          <a:prstGeom prst="rect">
            <a:avLst/>
          </a:prstGeom>
          <a:noFill/>
        </p:spPr>
        <p:txBody>
          <a:bodyPr wrap="none" rtlCol="0">
            <a:spAutoFit/>
          </a:bodyPr>
          <a:lstStyle/>
          <a:p>
            <a:r>
              <a:rPr lang="en-US" dirty="0" smtClean="0"/>
              <a:t>Ligation</a:t>
            </a:r>
            <a:endParaRPr lang="en-US" dirty="0"/>
          </a:p>
        </p:txBody>
      </p:sp>
      <p:cxnSp>
        <p:nvCxnSpPr>
          <p:cNvPr id="97" name="Straight Connector 96"/>
          <p:cNvCxnSpPr/>
          <p:nvPr/>
        </p:nvCxnSpPr>
        <p:spPr>
          <a:xfrm>
            <a:off x="660728" y="1601719"/>
            <a:ext cx="156201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660728" y="1783347"/>
            <a:ext cx="156201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9" name="TextBox 98"/>
          <p:cNvSpPr txBox="1"/>
          <p:nvPr/>
        </p:nvSpPr>
        <p:spPr>
          <a:xfrm>
            <a:off x="2154100" y="1354558"/>
            <a:ext cx="300082" cy="369332"/>
          </a:xfrm>
          <a:prstGeom prst="rect">
            <a:avLst/>
          </a:prstGeom>
          <a:noFill/>
        </p:spPr>
        <p:txBody>
          <a:bodyPr wrap="none" rtlCol="0">
            <a:spAutoFit/>
          </a:bodyPr>
          <a:lstStyle/>
          <a:p>
            <a:r>
              <a:rPr lang="en-US" dirty="0" smtClean="0"/>
              <a:t>T</a:t>
            </a:r>
            <a:endParaRPr lang="en-US" dirty="0"/>
          </a:p>
        </p:txBody>
      </p:sp>
      <p:cxnSp>
        <p:nvCxnSpPr>
          <p:cNvPr id="100" name="Straight Connector 99"/>
          <p:cNvCxnSpPr/>
          <p:nvPr/>
        </p:nvCxnSpPr>
        <p:spPr>
          <a:xfrm>
            <a:off x="660728" y="3823915"/>
            <a:ext cx="156201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660728" y="3961676"/>
            <a:ext cx="156201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2" name="TextBox 101"/>
          <p:cNvSpPr txBox="1"/>
          <p:nvPr/>
        </p:nvSpPr>
        <p:spPr>
          <a:xfrm>
            <a:off x="2154100" y="3576754"/>
            <a:ext cx="318229" cy="369332"/>
          </a:xfrm>
          <a:prstGeom prst="rect">
            <a:avLst/>
          </a:prstGeom>
          <a:noFill/>
        </p:spPr>
        <p:txBody>
          <a:bodyPr wrap="none" rtlCol="0">
            <a:spAutoFit/>
          </a:bodyPr>
          <a:lstStyle/>
          <a:p>
            <a:r>
              <a:rPr lang="en-US" dirty="0"/>
              <a:t>A</a:t>
            </a:r>
          </a:p>
        </p:txBody>
      </p:sp>
      <p:cxnSp>
        <p:nvCxnSpPr>
          <p:cNvPr id="103" name="Straight Connector 102"/>
          <p:cNvCxnSpPr/>
          <p:nvPr/>
        </p:nvCxnSpPr>
        <p:spPr>
          <a:xfrm>
            <a:off x="660728" y="5654309"/>
            <a:ext cx="156201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660728" y="5764107"/>
            <a:ext cx="156201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2154100" y="5407148"/>
            <a:ext cx="318229" cy="369332"/>
          </a:xfrm>
          <a:prstGeom prst="rect">
            <a:avLst/>
          </a:prstGeom>
          <a:noFill/>
        </p:spPr>
        <p:txBody>
          <a:bodyPr wrap="none" rtlCol="0">
            <a:spAutoFit/>
          </a:bodyPr>
          <a:lstStyle/>
          <a:p>
            <a:r>
              <a:rPr lang="en-US" dirty="0"/>
              <a:t>A</a:t>
            </a:r>
          </a:p>
        </p:txBody>
      </p:sp>
      <p:sp>
        <p:nvSpPr>
          <p:cNvPr id="106" name="TextBox 105"/>
          <p:cNvSpPr txBox="1"/>
          <p:nvPr/>
        </p:nvSpPr>
        <p:spPr>
          <a:xfrm>
            <a:off x="668489" y="223094"/>
            <a:ext cx="8122736" cy="461665"/>
          </a:xfrm>
          <a:prstGeom prst="rect">
            <a:avLst/>
          </a:prstGeom>
          <a:noFill/>
        </p:spPr>
        <p:txBody>
          <a:bodyPr wrap="none" rtlCol="0">
            <a:spAutoFit/>
          </a:bodyPr>
          <a:lstStyle/>
          <a:p>
            <a:r>
              <a:rPr lang="en-US" sz="2400" b="1" dirty="0" smtClean="0"/>
              <a:t>Adapters containing Molecular Tags (MT) used for experiment </a:t>
            </a:r>
            <a:endParaRPr lang="en-US" sz="2400" b="1" dirty="0"/>
          </a:p>
        </p:txBody>
      </p:sp>
      <p:sp>
        <p:nvSpPr>
          <p:cNvPr id="107" name="Rectangle 106"/>
          <p:cNvSpPr/>
          <p:nvPr/>
        </p:nvSpPr>
        <p:spPr>
          <a:xfrm>
            <a:off x="285752" y="2259263"/>
            <a:ext cx="8034421" cy="707886"/>
          </a:xfrm>
          <a:prstGeom prst="rect">
            <a:avLst/>
          </a:prstGeom>
        </p:spPr>
        <p:txBody>
          <a:bodyPr wrap="square">
            <a:spAutoFit/>
          </a:bodyPr>
          <a:lstStyle/>
          <a:p>
            <a:r>
              <a:rPr lang="en-US" sz="1000" dirty="0"/>
              <a:t>Detection of ultra-rare mutations by next-generation sequencing</a:t>
            </a:r>
          </a:p>
          <a:p>
            <a:r>
              <a:rPr lang="en-US" sz="1000" dirty="0"/>
              <a:t>Michael W. Schmitt, Scott R. Kennedy, Jesse J. Salk, Edward J. Fox, Joseph B. Hiatt, Lawrence A. Loeb</a:t>
            </a:r>
          </a:p>
          <a:p>
            <a:r>
              <a:rPr lang="en-US" sz="1000" dirty="0" err="1"/>
              <a:t>Proc</a:t>
            </a:r>
            <a:r>
              <a:rPr lang="en-US" sz="1000" dirty="0"/>
              <a:t> </a:t>
            </a:r>
            <a:r>
              <a:rPr lang="en-US" sz="1000" dirty="0" err="1"/>
              <a:t>Natl</a:t>
            </a:r>
            <a:r>
              <a:rPr lang="en-US" sz="1000" dirty="0"/>
              <a:t> </a:t>
            </a:r>
            <a:r>
              <a:rPr lang="en-US" sz="1000" dirty="0" err="1"/>
              <a:t>Acad</a:t>
            </a:r>
            <a:r>
              <a:rPr lang="en-US" sz="1000" dirty="0"/>
              <a:t> </a:t>
            </a:r>
            <a:r>
              <a:rPr lang="en-US" sz="1000" dirty="0" err="1"/>
              <a:t>Sci</a:t>
            </a:r>
            <a:r>
              <a:rPr lang="en-US" sz="1000" dirty="0"/>
              <a:t> U S A. 2012 September 4; 109(36): 14508–14513.  Published online 2012 August 1. </a:t>
            </a:r>
            <a:r>
              <a:rPr lang="en-US" sz="1000" dirty="0" err="1"/>
              <a:t>doi</a:t>
            </a:r>
            <a:r>
              <a:rPr lang="en-US" sz="1000" dirty="0"/>
              <a:t>: 10.1073/pnas.1208715109</a:t>
            </a:r>
          </a:p>
          <a:p>
            <a:r>
              <a:rPr lang="en-US" sz="1000" dirty="0"/>
              <a:t>PMCID: PMC3437896</a:t>
            </a:r>
          </a:p>
        </p:txBody>
      </p:sp>
    </p:spTree>
    <p:extLst>
      <p:ext uri="{BB962C8B-B14F-4D97-AF65-F5344CB8AC3E}">
        <p14:creationId xmlns:p14="http://schemas.microsoft.com/office/powerpoint/2010/main" val="3848922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ults - Adapters.pdf"/>
          <p:cNvPicPr>
            <a:picLocks noChangeAspect="1"/>
          </p:cNvPicPr>
          <p:nvPr/>
        </p:nvPicPr>
        <p:blipFill rotWithShape="1">
          <a:blip r:embed="rId2">
            <a:extLst>
              <a:ext uri="{28A0092B-C50C-407E-A947-70E740481C1C}">
                <a14:useLocalDpi xmlns:a14="http://schemas.microsoft.com/office/drawing/2010/main" val="0"/>
              </a:ext>
            </a:extLst>
          </a:blip>
          <a:srcRect t="11016"/>
          <a:stretch/>
        </p:blipFill>
        <p:spPr>
          <a:xfrm>
            <a:off x="320842" y="969602"/>
            <a:ext cx="8823158" cy="5888398"/>
          </a:xfrm>
          <a:prstGeom prst="rect">
            <a:avLst/>
          </a:prstGeom>
        </p:spPr>
      </p:pic>
      <p:pic>
        <p:nvPicPr>
          <p:cNvPr id="3" name="Picture 2" descr="strip.gif"/>
          <p:cNvPicPr>
            <a:picLocks noChangeAspect="1"/>
          </p:cNvPicPr>
          <p:nvPr/>
        </p:nvPicPr>
        <p:blipFill>
          <a:blip r:embed="rId3"/>
          <a:stretch>
            <a:fillRect/>
          </a:stretch>
        </p:blipFill>
        <p:spPr>
          <a:xfrm rot="16200000">
            <a:off x="-3286125" y="3286125"/>
            <a:ext cx="6858002" cy="285750"/>
          </a:xfrm>
          <a:prstGeom prst="rect">
            <a:avLst/>
          </a:prstGeom>
        </p:spPr>
      </p:pic>
      <p:sp>
        <p:nvSpPr>
          <p:cNvPr id="4" name="TextBox 3"/>
          <p:cNvSpPr txBox="1"/>
          <p:nvPr/>
        </p:nvSpPr>
        <p:spPr>
          <a:xfrm>
            <a:off x="441157" y="360948"/>
            <a:ext cx="8579542" cy="461665"/>
          </a:xfrm>
          <a:prstGeom prst="rect">
            <a:avLst/>
          </a:prstGeom>
          <a:noFill/>
        </p:spPr>
        <p:txBody>
          <a:bodyPr wrap="none" rtlCol="0">
            <a:spAutoFit/>
          </a:bodyPr>
          <a:lstStyle/>
          <a:p>
            <a:r>
              <a:rPr lang="en-US" sz="2400" b="1" dirty="0" smtClean="0"/>
              <a:t>Efficiency of Library construction using different types of adapters</a:t>
            </a:r>
            <a:endParaRPr lang="en-US" sz="2400" b="1" dirty="0"/>
          </a:p>
        </p:txBody>
      </p:sp>
      <p:sp>
        <p:nvSpPr>
          <p:cNvPr id="5" name="TextBox 4"/>
          <p:cNvSpPr txBox="1"/>
          <p:nvPr/>
        </p:nvSpPr>
        <p:spPr>
          <a:xfrm>
            <a:off x="2900947" y="5799403"/>
            <a:ext cx="5681579" cy="646331"/>
          </a:xfrm>
          <a:prstGeom prst="rect">
            <a:avLst/>
          </a:prstGeom>
          <a:noFill/>
        </p:spPr>
        <p:txBody>
          <a:bodyPr wrap="square" rtlCol="0">
            <a:spAutoFit/>
          </a:bodyPr>
          <a:lstStyle/>
          <a:p>
            <a:r>
              <a:rPr lang="en-US" dirty="0" smtClean="0"/>
              <a:t>Library prep performed using KAPA Hyper Library prep kit</a:t>
            </a:r>
          </a:p>
          <a:p>
            <a:r>
              <a:rPr lang="en-US" dirty="0" smtClean="0"/>
              <a:t>DNA input 10ng</a:t>
            </a:r>
            <a:endParaRPr lang="en-US" dirty="0"/>
          </a:p>
        </p:txBody>
      </p:sp>
    </p:spTree>
    <p:extLst>
      <p:ext uri="{BB962C8B-B14F-4D97-AF65-F5344CB8AC3E}">
        <p14:creationId xmlns:p14="http://schemas.microsoft.com/office/powerpoint/2010/main" val="11090987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ults - Adapter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812" y="0"/>
            <a:ext cx="8649188" cy="6486891"/>
          </a:xfrm>
          <a:prstGeom prst="rect">
            <a:avLst/>
          </a:prstGeom>
        </p:spPr>
      </p:pic>
      <p:pic>
        <p:nvPicPr>
          <p:cNvPr id="3" name="Picture 2" descr="strip.gif"/>
          <p:cNvPicPr>
            <a:picLocks noChangeAspect="1"/>
          </p:cNvPicPr>
          <p:nvPr/>
        </p:nvPicPr>
        <p:blipFill>
          <a:blip r:embed="rId3"/>
          <a:stretch>
            <a:fillRect/>
          </a:stretch>
        </p:blipFill>
        <p:spPr>
          <a:xfrm rot="16200000">
            <a:off x="-3286125" y="3286125"/>
            <a:ext cx="6858002" cy="285750"/>
          </a:xfrm>
          <a:prstGeom prst="rect">
            <a:avLst/>
          </a:prstGeom>
        </p:spPr>
      </p:pic>
    </p:spTree>
    <p:extLst>
      <p:ext uri="{BB962C8B-B14F-4D97-AF65-F5344CB8AC3E}">
        <p14:creationId xmlns:p14="http://schemas.microsoft.com/office/powerpoint/2010/main" val="15452636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rip.gif"/>
          <p:cNvPicPr>
            <a:picLocks noChangeAspect="1"/>
          </p:cNvPicPr>
          <p:nvPr/>
        </p:nvPicPr>
        <p:blipFill>
          <a:blip r:embed="rId2"/>
          <a:stretch>
            <a:fillRect/>
          </a:stretch>
        </p:blipFill>
        <p:spPr>
          <a:xfrm rot="16200000">
            <a:off x="-3286125" y="3286125"/>
            <a:ext cx="6858002" cy="285750"/>
          </a:xfrm>
          <a:prstGeom prst="rect">
            <a:avLst/>
          </a:prstGeom>
        </p:spPr>
      </p:pic>
      <p:sp>
        <p:nvSpPr>
          <p:cNvPr id="3"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mtClean="0"/>
              <a:t>Acknowledgements</a:t>
            </a:r>
            <a:endParaRPr lang="en-US" dirty="0"/>
          </a:p>
        </p:txBody>
      </p:sp>
      <p:sp>
        <p:nvSpPr>
          <p:cNvPr id="4" name="TextBox 3"/>
          <p:cNvSpPr txBox="1"/>
          <p:nvPr/>
        </p:nvSpPr>
        <p:spPr>
          <a:xfrm>
            <a:off x="631923" y="1182638"/>
            <a:ext cx="2504977" cy="5632312"/>
          </a:xfrm>
          <a:prstGeom prst="rect">
            <a:avLst/>
          </a:prstGeom>
          <a:noFill/>
        </p:spPr>
        <p:txBody>
          <a:bodyPr wrap="square" rtlCol="0">
            <a:spAutoFit/>
          </a:bodyPr>
          <a:lstStyle/>
          <a:p>
            <a:r>
              <a:rPr lang="pt-BR" b="1" kern="1200" dirty="0" smtClean="0"/>
              <a:t>Mieczkowski </a:t>
            </a:r>
            <a:r>
              <a:rPr lang="pt-BR" b="1" kern="1200" dirty="0" err="1" smtClean="0"/>
              <a:t>Lab</a:t>
            </a:r>
            <a:r>
              <a:rPr lang="pt-BR" b="1" kern="1200" dirty="0" smtClean="0"/>
              <a:t> + HTSF</a:t>
            </a:r>
          </a:p>
          <a:p>
            <a:r>
              <a:rPr lang="pt-BR" b="1" kern="1200" dirty="0" err="1" smtClean="0"/>
              <a:t>Ewa</a:t>
            </a:r>
            <a:r>
              <a:rPr lang="pt-BR" b="1" kern="1200" dirty="0" smtClean="0"/>
              <a:t> </a:t>
            </a:r>
            <a:r>
              <a:rPr lang="pt-BR" b="1" kern="1200" dirty="0" err="1" smtClean="0"/>
              <a:t>Malc</a:t>
            </a:r>
            <a:endParaRPr lang="pt-BR" b="1" kern="1200" dirty="0"/>
          </a:p>
          <a:p>
            <a:r>
              <a:rPr lang="pt-BR" kern="1200" dirty="0" err="1" smtClean="0"/>
              <a:t>Donghui</a:t>
            </a:r>
            <a:r>
              <a:rPr lang="pt-BR" kern="1200" dirty="0" smtClean="0"/>
              <a:t> </a:t>
            </a:r>
            <a:r>
              <a:rPr lang="pt-BR" kern="1200" dirty="0" err="1"/>
              <a:t>Tan</a:t>
            </a:r>
            <a:endParaRPr lang="pt-BR" kern="1200" dirty="0"/>
          </a:p>
          <a:p>
            <a:r>
              <a:rPr lang="en-US" dirty="0"/>
              <a:t>Liz </a:t>
            </a:r>
            <a:r>
              <a:rPr lang="en-US" dirty="0" smtClean="0"/>
              <a:t>Sheffield</a:t>
            </a:r>
          </a:p>
          <a:p>
            <a:r>
              <a:rPr lang="en-US" kern="1200" dirty="0" smtClean="0"/>
              <a:t>Maryam Clausen</a:t>
            </a:r>
          </a:p>
          <a:p>
            <a:r>
              <a:rPr lang="en-US" kern="1200" dirty="0" smtClean="0"/>
              <a:t>Alicia Brandt</a:t>
            </a:r>
            <a:endParaRPr lang="en-US" kern="1200" dirty="0"/>
          </a:p>
          <a:p>
            <a:r>
              <a:rPr lang="en-US" dirty="0"/>
              <a:t>Nick </a:t>
            </a:r>
            <a:r>
              <a:rPr lang="en-US" dirty="0" err="1" smtClean="0"/>
              <a:t>Schuch</a:t>
            </a:r>
            <a:endParaRPr lang="en-US" dirty="0" smtClean="0"/>
          </a:p>
          <a:p>
            <a:r>
              <a:rPr lang="en-US" dirty="0"/>
              <a:t>Uma </a:t>
            </a:r>
            <a:r>
              <a:rPr lang="en-US" dirty="0" err="1"/>
              <a:t>Veluvolu</a:t>
            </a:r>
            <a:endParaRPr lang="en-US" kern="1200" dirty="0"/>
          </a:p>
          <a:p>
            <a:r>
              <a:rPr lang="en-US" dirty="0"/>
              <a:t>Scot </a:t>
            </a:r>
            <a:r>
              <a:rPr lang="en-US" dirty="0" err="1"/>
              <a:t>Waring</a:t>
            </a:r>
            <a:endParaRPr lang="en-US" dirty="0" smtClean="0"/>
          </a:p>
          <a:p>
            <a:r>
              <a:rPr lang="en-US" dirty="0"/>
              <a:t>Tara </a:t>
            </a:r>
            <a:r>
              <a:rPr lang="en-US" dirty="0" smtClean="0"/>
              <a:t>Skelly</a:t>
            </a:r>
          </a:p>
          <a:p>
            <a:endParaRPr lang="en-US" kern="1200" dirty="0" smtClean="0"/>
          </a:p>
          <a:p>
            <a:r>
              <a:rPr lang="en-US" dirty="0" err="1" smtClean="0"/>
              <a:t>Hemant</a:t>
            </a:r>
            <a:r>
              <a:rPr lang="en-US" dirty="0" smtClean="0"/>
              <a:t> </a:t>
            </a:r>
            <a:r>
              <a:rPr lang="en-US" dirty="0" err="1" smtClean="0"/>
              <a:t>Kelkar</a:t>
            </a:r>
            <a:endParaRPr lang="en-US" dirty="0" smtClean="0"/>
          </a:p>
          <a:p>
            <a:r>
              <a:rPr lang="en-US" dirty="0"/>
              <a:t>Tristan De </a:t>
            </a:r>
            <a:r>
              <a:rPr lang="en-US" dirty="0" err="1" smtClean="0"/>
              <a:t>Buysscher</a:t>
            </a:r>
            <a:endParaRPr lang="en-US" dirty="0" smtClean="0"/>
          </a:p>
          <a:p>
            <a:endParaRPr lang="en-US" dirty="0"/>
          </a:p>
          <a:p>
            <a:r>
              <a:rPr lang="en-US" dirty="0"/>
              <a:t>Corbin </a:t>
            </a:r>
            <a:r>
              <a:rPr lang="en-US" dirty="0" smtClean="0"/>
              <a:t>Jones</a:t>
            </a:r>
          </a:p>
          <a:p>
            <a:endParaRPr lang="en-US" dirty="0"/>
          </a:p>
          <a:p>
            <a:r>
              <a:rPr lang="en-US" dirty="0"/>
              <a:t>Margaret L. </a:t>
            </a:r>
            <a:r>
              <a:rPr lang="en-US" dirty="0" smtClean="0"/>
              <a:t>Gulley</a:t>
            </a:r>
          </a:p>
          <a:p>
            <a:endParaRPr lang="en-US" dirty="0"/>
          </a:p>
          <a:p>
            <a:r>
              <a:rPr lang="en-US" dirty="0" smtClean="0"/>
              <a:t>Tomasz Kozlowski</a:t>
            </a:r>
          </a:p>
          <a:p>
            <a:endParaRPr lang="en-US" kern="1200" dirty="0"/>
          </a:p>
        </p:txBody>
      </p:sp>
      <p:sp>
        <p:nvSpPr>
          <p:cNvPr id="8" name="Title 1"/>
          <p:cNvSpPr txBox="1">
            <a:spLocks/>
          </p:cNvSpPr>
          <p:nvPr/>
        </p:nvSpPr>
        <p:spPr>
          <a:xfrm>
            <a:off x="2057400" y="3091508"/>
            <a:ext cx="8229600" cy="114300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dirty="0" smtClean="0">
                <a:solidFill>
                  <a:schemeClr val="tx2">
                    <a:lumMod val="75000"/>
                  </a:schemeClr>
                </a:solidFill>
              </a:rPr>
              <a:t>The </a:t>
            </a:r>
            <a:r>
              <a:rPr lang="en-US" sz="3600" dirty="0" err="1" smtClean="0">
                <a:solidFill>
                  <a:schemeClr val="tx2">
                    <a:lumMod val="75000"/>
                  </a:schemeClr>
                </a:solidFill>
              </a:rPr>
              <a:t>UNCseq</a:t>
            </a:r>
            <a:r>
              <a:rPr lang="en-US" sz="3600" dirty="0" smtClean="0">
                <a:solidFill>
                  <a:schemeClr val="tx2">
                    <a:lumMod val="75000"/>
                  </a:schemeClr>
                </a:solidFill>
              </a:rPr>
              <a:t> Team</a:t>
            </a:r>
            <a:br>
              <a:rPr lang="en-US" sz="3600" dirty="0" smtClean="0">
                <a:solidFill>
                  <a:schemeClr val="tx2">
                    <a:lumMod val="75000"/>
                  </a:schemeClr>
                </a:solidFill>
              </a:rPr>
            </a:br>
            <a:endParaRPr lang="en-US" sz="3600" dirty="0">
              <a:solidFill>
                <a:schemeClr val="tx2">
                  <a:lumMod val="75000"/>
                </a:schemeClr>
              </a:solidFill>
            </a:endParaRPr>
          </a:p>
        </p:txBody>
      </p:sp>
      <p:sp>
        <p:nvSpPr>
          <p:cNvPr id="9" name="Rectangle 8"/>
          <p:cNvSpPr/>
          <p:nvPr/>
        </p:nvSpPr>
        <p:spPr>
          <a:xfrm>
            <a:off x="4343399" y="3638034"/>
            <a:ext cx="3745211" cy="369332"/>
          </a:xfrm>
          <a:prstGeom prst="rect">
            <a:avLst/>
          </a:prstGeom>
        </p:spPr>
        <p:txBody>
          <a:bodyPr wrap="none">
            <a:spAutoFit/>
          </a:bodyPr>
          <a:lstStyle/>
          <a:p>
            <a:pPr algn="ctr">
              <a:defRPr/>
            </a:pPr>
            <a:r>
              <a:rPr lang="en-US" dirty="0">
                <a:latin typeface="Calibri" pitchFamily="34" charset="0"/>
                <a:cs typeface="Calibri" pitchFamily="34" charset="0"/>
              </a:rPr>
              <a:t>(Earp, Hayes, </a:t>
            </a:r>
            <a:r>
              <a:rPr lang="en-US" dirty="0" err="1">
                <a:latin typeface="Calibri" pitchFamily="34" charset="0"/>
                <a:cs typeface="Calibri" pitchFamily="34" charset="0"/>
              </a:rPr>
              <a:t>Sharpless</a:t>
            </a:r>
            <a:r>
              <a:rPr lang="en-US" dirty="0">
                <a:latin typeface="Calibri" pitchFamily="34" charset="0"/>
                <a:cs typeface="Calibri" pitchFamily="34" charset="0"/>
              </a:rPr>
              <a:t>, </a:t>
            </a:r>
            <a:r>
              <a:rPr lang="en-US" dirty="0" err="1">
                <a:latin typeface="Calibri" pitchFamily="34" charset="0"/>
                <a:cs typeface="Calibri" pitchFamily="34" charset="0"/>
              </a:rPr>
              <a:t>Grilley</a:t>
            </a:r>
            <a:r>
              <a:rPr lang="en-US" dirty="0">
                <a:latin typeface="Calibri" pitchFamily="34" charset="0"/>
                <a:cs typeface="Calibri" pitchFamily="34" charset="0"/>
              </a:rPr>
              <a:t>-Olson)</a:t>
            </a:r>
          </a:p>
        </p:txBody>
      </p:sp>
      <p:sp>
        <p:nvSpPr>
          <p:cNvPr id="10" name="TextBox 9"/>
          <p:cNvSpPr txBox="1"/>
          <p:nvPr/>
        </p:nvSpPr>
        <p:spPr>
          <a:xfrm>
            <a:off x="2054726" y="4052332"/>
            <a:ext cx="7619661" cy="461665"/>
          </a:xfrm>
          <a:prstGeom prst="rect">
            <a:avLst/>
          </a:prstGeom>
          <a:noFill/>
        </p:spPr>
        <p:txBody>
          <a:bodyPr wrap="square" rtlCol="0">
            <a:spAutoFit/>
          </a:bodyPr>
          <a:lstStyle/>
          <a:p>
            <a:pPr algn="ctr"/>
            <a:r>
              <a:rPr lang="en-US" sz="2400" i="1" dirty="0">
                <a:solidFill>
                  <a:srgbClr val="17375E"/>
                </a:solidFill>
              </a:rPr>
              <a:t>Over </a:t>
            </a:r>
            <a:r>
              <a:rPr lang="en-US" sz="2400" i="1" dirty="0" smtClean="0">
                <a:solidFill>
                  <a:srgbClr val="17375E"/>
                </a:solidFill>
              </a:rPr>
              <a:t>30 </a:t>
            </a:r>
            <a:r>
              <a:rPr lang="en-US" sz="2400" i="1" dirty="0">
                <a:solidFill>
                  <a:srgbClr val="17375E"/>
                </a:solidFill>
              </a:rPr>
              <a:t>individuals </a:t>
            </a:r>
            <a:r>
              <a:rPr lang="en-US" sz="2400" i="1" dirty="0" smtClean="0">
                <a:solidFill>
                  <a:srgbClr val="17375E"/>
                </a:solidFill>
              </a:rPr>
              <a:t>involved at LCCC</a:t>
            </a:r>
            <a:endParaRPr lang="en-US" sz="2400" i="1" dirty="0">
              <a:solidFill>
                <a:srgbClr val="17375E"/>
              </a:solidFill>
            </a:endParaRPr>
          </a:p>
        </p:txBody>
      </p:sp>
      <p:pic>
        <p:nvPicPr>
          <p:cNvPr id="11" name="Picture 11" descr="NIH_logo.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71172" y="1431876"/>
            <a:ext cx="1115628" cy="117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8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014" y="1893521"/>
            <a:ext cx="802557" cy="367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nature_methods_titl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8984" y="5169232"/>
            <a:ext cx="2835174" cy="1478597"/>
          </a:xfrm>
          <a:prstGeom prst="rect">
            <a:avLst/>
          </a:prstGeom>
        </p:spPr>
      </p:pic>
      <p:pic>
        <p:nvPicPr>
          <p:cNvPr id="14" name="Picture 13" descr="nature_methods_name.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98805" y="4953332"/>
            <a:ext cx="1244600" cy="215900"/>
          </a:xfrm>
          <a:prstGeom prst="rect">
            <a:avLst/>
          </a:prstGeom>
        </p:spPr>
      </p:pic>
    </p:spTree>
    <p:extLst>
      <p:ext uri="{BB962C8B-B14F-4D97-AF65-F5344CB8AC3E}">
        <p14:creationId xmlns:p14="http://schemas.microsoft.com/office/powerpoint/2010/main" val="216659441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2435</TotalTime>
  <Words>1774</Words>
  <Application>Microsoft Macintosh PowerPoint</Application>
  <PresentationFormat>On-screen Show (4:3)</PresentationFormat>
  <Paragraphs>324</Paragraphs>
  <Slides>29</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Office Theme</vt:lpstr>
      <vt:lpstr>Worksheet</vt:lpstr>
      <vt:lpstr>Analysis of circulating free DNA in peripheral blood </vt:lpstr>
      <vt:lpstr>PowerPoint Presentation</vt:lpstr>
      <vt:lpstr>Ideal Schematic Production Timeline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Calculation of assay sensitivity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MTToolbox</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Piotr Mieczkowski</dc:creator>
  <cp:lastModifiedBy>Piotr Mieczkowski</cp:lastModifiedBy>
  <cp:revision>55</cp:revision>
  <dcterms:created xsi:type="dcterms:W3CDTF">2014-09-02T22:35:12Z</dcterms:created>
  <dcterms:modified xsi:type="dcterms:W3CDTF">2014-09-09T02:44:48Z</dcterms:modified>
</cp:coreProperties>
</file>